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drawings/drawing1.xml" ContentType="application/vnd.openxmlformats-officedocument.drawingml.chartshapes+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diagrams/data1.xml" ContentType="application/vnd.openxmlformats-officedocument.drawingml.diagramData+xml"/>
  <Override PartName="/ppt/slides/slide125.xml" ContentType="application/vnd.openxmlformats-officedocument.presentationml.slide+xml"/>
  <Override PartName="/ppt/slideLayouts/slideLayout220.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13.xml" ContentType="application/vnd.openxmlformats-officedocument.presentationml.slideLayout+xml"/>
  <Override PartName="/ppt/notesSlides/notesSlide13.xml" ContentType="application/vnd.openxmlformats-officedocument.presentationml.notesSlide+xml"/>
  <Override PartName="/ppt/slideLayouts/slideLayout112.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11.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charts/colors3.xml" ContentType="application/vnd.ms-office.chartcolorstyle+xml"/>
  <Override PartName="/ppt/notesMasters/notesMaster1.xml" ContentType="application/vnd.openxmlformats-officedocument.presentationml.notesMaster+xml"/>
  <Override PartName="/ppt/charts/colors16.xml" ContentType="application/vnd.ms-office.chartcolorstyle+xml"/>
  <Override PartName="/ppt/charts/style16.xml" ContentType="application/vnd.ms-office.chartstyle+xml"/>
  <Override PartName="/ppt/charts/chart17.xml" ContentType="application/vnd.openxmlformats-officedocument.drawingml.chart+xml"/>
  <Override PartName="/ppt/charts/colors15.xml" ContentType="application/vnd.ms-office.chartcolorstyle+xml"/>
  <Override PartName="/ppt/charts/style15.xml" ContentType="application/vnd.ms-office.chartstyle+xml"/>
  <Override PartName="/ppt/charts/chart16.xml" ContentType="application/vnd.openxmlformats-officedocument.drawingml.chart+xml"/>
  <Override PartName="/ppt/charts/colors14.xml" ContentType="application/vnd.ms-office.chartcolorstyle+xml"/>
  <Override PartName="/ppt/charts/style14.xml" ContentType="application/vnd.ms-office.chartstyle+xml"/>
  <Override PartName="/ppt/charts/chart15.xml" ContentType="application/vnd.openxmlformats-officedocument.drawingml.chart+xml"/>
  <Override PartName="/ppt/charts/colors13.xml" ContentType="application/vnd.ms-office.chartcolorstyle+xml"/>
  <Override PartName="/ppt/charts/style13.xml" ContentType="application/vnd.ms-office.chartstyle+xml"/>
  <Override PartName="/ppt/charts/chart14.xml" ContentType="application/vnd.openxmlformats-officedocument.drawingml.chart+xml"/>
  <Override PartName="/ppt/charts/colors12.xml" ContentType="application/vnd.ms-office.chartcolorstyle+xml"/>
  <Override PartName="/ppt/charts/style12.xml" ContentType="application/vnd.ms-office.chartstyle+xml"/>
  <Override PartName="/ppt/charts/chart13.xml" ContentType="application/vnd.openxmlformats-officedocument.drawingml.char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Override4.xml" ContentType="application/vnd.openxmlformats-officedocument.themeOverride+xml"/>
  <Override PartName="/ppt/charts/colors11.xml" ContentType="application/vnd.ms-office.chartcolorstyle+xml"/>
  <Override PartName="/ppt/charts/style11.xml" ContentType="application/vnd.ms-office.chartstyle+xml"/>
  <Override PartName="/ppt/charts/chart12.xml" ContentType="application/vnd.openxmlformats-officedocument.drawingml.chart+xml"/>
  <Override PartName="/ppt/theme/themeOverride3.xml" ContentType="application/vnd.openxmlformats-officedocument.themeOverride+xml"/>
  <Override PartName="/ppt/charts/colors10.xml" ContentType="application/vnd.ms-office.chartcolorstyle+xml"/>
  <Override PartName="/ppt/charts/style10.xml" ContentType="application/vnd.ms-office.chartstyle+xml"/>
  <Override PartName="/ppt/charts/chart1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Override2.xml" ContentType="application/vnd.openxmlformats-officedocument.themeOverride+xml"/>
  <Override PartName="/ppt/charts/colors9.xml" ContentType="application/vnd.ms-office.chartcolorstyle+xml"/>
  <Override PartName="/ppt/charts/style9.xml" ContentType="application/vnd.ms-office.chartstyle+xml"/>
  <Override PartName="/ppt/charts/chart10.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ink/ink4.xml" ContentType="application/inkml+xml"/>
  <Override PartName="/ppt/ink/ink3.xml" ContentType="application/inkml+xml"/>
  <Override PartName="/ppt/ink/ink2.xml" ContentType="application/inkml+xml"/>
  <Override PartName="/ppt/ink/ink1.xml" ContentType="application/inkml+xml"/>
  <Override PartName="/ppt/charts/colors8.xml" ContentType="application/vnd.ms-office.chartcolorstyle+xml"/>
  <Override PartName="/ppt/charts/style8.xml" ContentType="application/vnd.ms-office.chartstyle+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theme/theme1.xml" ContentType="application/vnd.openxmlformats-officedocument.them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theme/theme5.xml" ContentType="application/vnd.openxmlformats-officedocument.them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harts/chart8.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4.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3.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6" r:id="rId4"/>
    <p:sldMasterId id="2147484648" r:id="rId5"/>
    <p:sldMasterId id="2147484660" r:id="rId6"/>
    <p:sldMasterId id="2147484746" r:id="rId7"/>
    <p:sldMasterId id="2147484799" r:id="rId8"/>
    <p:sldMasterId id="2147484817" r:id="rId9"/>
    <p:sldMasterId id="2147484848" r:id="rId10"/>
  </p:sldMasterIdLst>
  <p:notesMasterIdLst>
    <p:notesMasterId r:id="rId144"/>
  </p:notesMasterIdLst>
  <p:handoutMasterIdLst>
    <p:handoutMasterId r:id="rId145"/>
  </p:handoutMasterIdLst>
  <p:sldIdLst>
    <p:sldId id="2147480705" r:id="rId11"/>
    <p:sldId id="2147483609" r:id="rId12"/>
    <p:sldId id="2147479950" r:id="rId13"/>
    <p:sldId id="2147479949" r:id="rId14"/>
    <p:sldId id="2147480082" r:id="rId15"/>
    <p:sldId id="2147480097" r:id="rId16"/>
    <p:sldId id="13407" r:id="rId17"/>
    <p:sldId id="2147480704" r:id="rId18"/>
    <p:sldId id="2147480709" r:id="rId19"/>
    <p:sldId id="2147480712" r:id="rId20"/>
    <p:sldId id="276" r:id="rId21"/>
    <p:sldId id="2147480713" r:id="rId22"/>
    <p:sldId id="2147480717" r:id="rId23"/>
    <p:sldId id="2147483618" r:id="rId24"/>
    <p:sldId id="2147483619" r:id="rId25"/>
    <p:sldId id="2147483620" r:id="rId26"/>
    <p:sldId id="2147483621" r:id="rId27"/>
    <p:sldId id="2147483622" r:id="rId28"/>
    <p:sldId id="2147483623" r:id="rId29"/>
    <p:sldId id="2147483624" r:id="rId30"/>
    <p:sldId id="2147483625" r:id="rId31"/>
    <p:sldId id="2147483626" r:id="rId32"/>
    <p:sldId id="2147483627" r:id="rId33"/>
    <p:sldId id="2147483630" r:id="rId34"/>
    <p:sldId id="2147483611" r:id="rId35"/>
    <p:sldId id="301" r:id="rId36"/>
    <p:sldId id="2147483645" r:id="rId37"/>
    <p:sldId id="289" r:id="rId38"/>
    <p:sldId id="290" r:id="rId39"/>
    <p:sldId id="291" r:id="rId40"/>
    <p:sldId id="292" r:id="rId41"/>
    <p:sldId id="293" r:id="rId42"/>
    <p:sldId id="2147483646" r:id="rId43"/>
    <p:sldId id="2147483647" r:id="rId44"/>
    <p:sldId id="277" r:id="rId45"/>
    <p:sldId id="286" r:id="rId46"/>
    <p:sldId id="287" r:id="rId47"/>
    <p:sldId id="288" r:id="rId48"/>
    <p:sldId id="294" r:id="rId49"/>
    <p:sldId id="295" r:id="rId50"/>
    <p:sldId id="296" r:id="rId51"/>
    <p:sldId id="297" r:id="rId52"/>
    <p:sldId id="298" r:id="rId53"/>
    <p:sldId id="299" r:id="rId54"/>
    <p:sldId id="300" r:id="rId55"/>
    <p:sldId id="302" r:id="rId56"/>
    <p:sldId id="303" r:id="rId57"/>
    <p:sldId id="321" r:id="rId58"/>
    <p:sldId id="2147483571" r:id="rId59"/>
    <p:sldId id="313" r:id="rId60"/>
    <p:sldId id="257" r:id="rId61"/>
    <p:sldId id="314" r:id="rId62"/>
    <p:sldId id="315" r:id="rId63"/>
    <p:sldId id="316" r:id="rId64"/>
    <p:sldId id="317" r:id="rId65"/>
    <p:sldId id="322" r:id="rId66"/>
    <p:sldId id="2147480714" r:id="rId67"/>
    <p:sldId id="2147480718" r:id="rId68"/>
    <p:sldId id="2147474792" r:id="rId69"/>
    <p:sldId id="264" r:id="rId70"/>
    <p:sldId id="2820" r:id="rId71"/>
    <p:sldId id="2147469304" r:id="rId72"/>
    <p:sldId id="2147483539" r:id="rId73"/>
    <p:sldId id="2147483334" r:id="rId74"/>
    <p:sldId id="2147483572" r:id="rId75"/>
    <p:sldId id="2147483573" r:id="rId76"/>
    <p:sldId id="2147483369" r:id="rId77"/>
    <p:sldId id="2147197287" r:id="rId78"/>
    <p:sldId id="2147483612" r:id="rId79"/>
    <p:sldId id="274" r:id="rId80"/>
    <p:sldId id="2147483603" r:id="rId81"/>
    <p:sldId id="2145707340" r:id="rId82"/>
    <p:sldId id="2147480460" r:id="rId83"/>
    <p:sldId id="1095" r:id="rId84"/>
    <p:sldId id="2147483613" r:id="rId85"/>
    <p:sldId id="2147483562" r:id="rId86"/>
    <p:sldId id="309" r:id="rId87"/>
    <p:sldId id="310" r:id="rId88"/>
    <p:sldId id="311" r:id="rId89"/>
    <p:sldId id="312" r:id="rId90"/>
    <p:sldId id="323" r:id="rId91"/>
    <p:sldId id="273" r:id="rId92"/>
    <p:sldId id="256" r:id="rId93"/>
    <p:sldId id="258" r:id="rId94"/>
    <p:sldId id="259" r:id="rId95"/>
    <p:sldId id="260" r:id="rId96"/>
    <p:sldId id="261" r:id="rId97"/>
    <p:sldId id="263" r:id="rId98"/>
    <p:sldId id="265" r:id="rId99"/>
    <p:sldId id="266" r:id="rId100"/>
    <p:sldId id="267" r:id="rId101"/>
    <p:sldId id="268" r:id="rId102"/>
    <p:sldId id="269" r:id="rId103"/>
    <p:sldId id="270" r:id="rId104"/>
    <p:sldId id="271" r:id="rId105"/>
    <p:sldId id="272" r:id="rId106"/>
    <p:sldId id="324" r:id="rId107"/>
    <p:sldId id="2147480715" r:id="rId108"/>
    <p:sldId id="2147480719" r:id="rId109"/>
    <p:sldId id="2147483631" r:id="rId110"/>
    <p:sldId id="2147483632" r:id="rId111"/>
    <p:sldId id="2147483633" r:id="rId112"/>
    <p:sldId id="2147483634" r:id="rId113"/>
    <p:sldId id="2147483635" r:id="rId114"/>
    <p:sldId id="2147483636" r:id="rId115"/>
    <p:sldId id="2147483637" r:id="rId116"/>
    <p:sldId id="2147483638" r:id="rId117"/>
    <p:sldId id="2147483639" r:id="rId118"/>
    <p:sldId id="2147483640" r:id="rId119"/>
    <p:sldId id="2147483641" r:id="rId120"/>
    <p:sldId id="2147483642" r:id="rId121"/>
    <p:sldId id="2147483643" r:id="rId122"/>
    <p:sldId id="2147483644" r:id="rId123"/>
    <p:sldId id="2147483614" r:id="rId124"/>
    <p:sldId id="2147480716" r:id="rId125"/>
    <p:sldId id="2147480720" r:id="rId126"/>
    <p:sldId id="275" r:id="rId127"/>
    <p:sldId id="2146847105" r:id="rId128"/>
    <p:sldId id="2147483546" r:id="rId129"/>
    <p:sldId id="2146849604" r:id="rId130"/>
    <p:sldId id="2146847114" r:id="rId131"/>
    <p:sldId id="2147470816" r:id="rId132"/>
    <p:sldId id="2147483606" r:id="rId133"/>
    <p:sldId id="2890" r:id="rId134"/>
    <p:sldId id="2869" r:id="rId135"/>
    <p:sldId id="2860" r:id="rId136"/>
    <p:sldId id="2145707398" r:id="rId137"/>
    <p:sldId id="2147197253" r:id="rId138"/>
    <p:sldId id="2147197262" r:id="rId139"/>
    <p:sldId id="2147197263" r:id="rId140"/>
    <p:sldId id="2147197264" r:id="rId141"/>
    <p:sldId id="2147197265" r:id="rId142"/>
    <p:sldId id="2147197298" r:id="rId143"/>
  </p:sldIdLst>
  <p:sldSz cx="12192000" cy="6858000"/>
  <p:notesSz cx="7772400" cy="10058400"/>
  <p:custDataLst>
    <p:tags r:id="rId14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9" autoAdjust="0"/>
    <p:restoredTop sz="95479" autoAdjust="0"/>
  </p:normalViewPr>
  <p:slideViewPr>
    <p:cSldViewPr>
      <p:cViewPr varScale="1">
        <p:scale>
          <a:sx n="117" d="100"/>
          <a:sy n="117" d="100"/>
        </p:scale>
        <p:origin x="864" y="168"/>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theme" Target="theme/theme1.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tableStyles" Target="tableStyle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customXml" Target="../customXml/item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customXml" Target="../customXml/item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customXml" Target="../customXml/item3.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notesMaster" Target="notesMasters/notesMaster1.xml"/><Relationship Id="rId90" Type="http://schemas.openxmlformats.org/officeDocument/2006/relationships/slide" Target="slides/slide8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cpavfs1a\cm5\top\cm\users\leuk_d\jshan\NEWLY%20DIAGNOSED%20CML\CML_Prevalence_Projection.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5151473199491"/>
          <c:y val="0.12714426149263991"/>
          <c:w val="0.79616787881590279"/>
          <c:h val="0.82488087323220649"/>
        </c:manualLayout>
      </c:layout>
      <c:barChart>
        <c:barDir val="col"/>
        <c:grouping val="clustered"/>
        <c:varyColors val="0"/>
        <c:ser>
          <c:idx val="0"/>
          <c:order val="0"/>
          <c:tx>
            <c:strRef>
              <c:f>Sheet1!$B$1</c:f>
              <c:strCache>
                <c:ptCount val="1"/>
                <c:pt idx="0">
                  <c:v>ASC</c:v>
                </c:pt>
              </c:strCache>
            </c:strRef>
          </c:tx>
          <c:spPr>
            <a:solidFill>
              <a:srgbClr val="116D69"/>
            </a:solidFill>
            <a:ln>
              <a:solidFill>
                <a:srgbClr val="116D69"/>
              </a:solidFill>
            </a:ln>
            <a:effectLst/>
          </c:spPr>
          <c:invertIfNegative val="0"/>
          <c:dPt>
            <c:idx val="0"/>
            <c:invertIfNegative val="0"/>
            <c:bubble3D val="0"/>
            <c:spPr>
              <a:solidFill>
                <a:srgbClr val="116D69"/>
              </a:solidFill>
              <a:ln>
                <a:solidFill>
                  <a:srgbClr val="116D69"/>
                </a:solidFill>
              </a:ln>
              <a:effectLst/>
            </c:spPr>
            <c:extLst>
              <c:ext xmlns:c16="http://schemas.microsoft.com/office/drawing/2014/chart" uri="{C3380CC4-5D6E-409C-BE32-E72D297353CC}">
                <c16:uniqueId val="{00000001-884F-4033-B678-409C7A7CDA8E}"/>
              </c:ext>
            </c:extLst>
          </c:dPt>
          <c:dPt>
            <c:idx val="1"/>
            <c:invertIfNegative val="0"/>
            <c:bubble3D val="0"/>
            <c:spPr>
              <a:solidFill>
                <a:srgbClr val="116D69"/>
              </a:solidFill>
              <a:ln>
                <a:solidFill>
                  <a:srgbClr val="116D69"/>
                </a:solidFill>
              </a:ln>
              <a:effectLst/>
            </c:spPr>
            <c:extLst>
              <c:ext xmlns:c16="http://schemas.microsoft.com/office/drawing/2014/chart" uri="{C3380CC4-5D6E-409C-BE32-E72D297353CC}">
                <c16:uniqueId val="{00000003-884F-4033-B678-409C7A7CDA8E}"/>
              </c:ext>
            </c:extLst>
          </c:dPt>
          <c:dLbls>
            <c:dLbl>
              <c:idx val="0"/>
              <c:layout>
                <c:manualLayout>
                  <c:x val="1.0417995798814301E-3"/>
                  <c:y val="-2.237409531821843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Corbel" panose="020B0503020204020204" pitchFamily="34" charset="0"/>
                        <a:ea typeface="+mn-ea"/>
                        <a:cs typeface="+mn-cs"/>
                      </a:defRPr>
                    </a:pPr>
                    <a:r>
                      <a:rPr lang="en-US" sz="1400" dirty="0">
                        <a:solidFill>
                          <a:schemeClr val="tx1"/>
                        </a:solidFill>
                        <a:latin typeface="Corbel" panose="020B0503020204020204" pitchFamily="34" charset="0"/>
                      </a:rPr>
                      <a:t>69.3</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0990268376443059"/>
                      <c:h val="0.18997212944535072"/>
                    </c:manualLayout>
                  </c15:layout>
                  <c15:showDataLabelsRange val="0"/>
                </c:ext>
                <c:ext xmlns:c16="http://schemas.microsoft.com/office/drawing/2014/chart" uri="{C3380CC4-5D6E-409C-BE32-E72D297353CC}">
                  <c16:uniqueId val="{00000001-884F-4033-B678-409C7A7CDA8E}"/>
                </c:ext>
              </c:extLst>
            </c:dLbl>
            <c:dLbl>
              <c:idx val="1"/>
              <c:layout>
                <c:manualLayout>
                  <c:x val="8.7203032205135783E-3"/>
                  <c:y val="-1.3373150218305341E-2"/>
                </c:manualLayout>
              </c:layout>
              <c:tx>
                <c:rich>
                  <a:bodyPr/>
                  <a:lstStyle/>
                  <a:p>
                    <a:r>
                      <a:rPr lang="en-US" dirty="0"/>
                      <a:t>76.2</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7698101055999397"/>
                      <c:h val="0.20029857243024027"/>
                    </c:manualLayout>
                  </c15:layout>
                  <c15:showDataLabelsRange val="0"/>
                </c:ext>
                <c:ext xmlns:c16="http://schemas.microsoft.com/office/drawing/2014/chart" uri="{C3380CC4-5D6E-409C-BE32-E72D297353CC}">
                  <c16:uniqueId val="{00000003-884F-4033-B678-409C7A7CDA8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Sheet1!$G$2:$G$4</c:f>
                <c:numCache>
                  <c:formatCode>General</c:formatCode>
                  <c:ptCount val="3"/>
                  <c:pt idx="0">
                    <c:v>8.7899999999999991</c:v>
                  </c:pt>
                  <c:pt idx="1">
                    <c:v>7.9</c:v>
                  </c:pt>
                </c:numCache>
              </c:numRef>
            </c:plus>
            <c:minus>
              <c:numRef>
                <c:f>Sheet1!$E$2:$E$4</c:f>
                <c:numCache>
                  <c:formatCode>General</c:formatCode>
                  <c:ptCount val="3"/>
                  <c:pt idx="0">
                    <c:v>9.9700000000000006</c:v>
                  </c:pt>
                  <c:pt idx="1">
                    <c:v>9.5</c:v>
                  </c:pt>
                </c:numCache>
              </c:numRef>
            </c:minus>
            <c:spPr>
              <a:noFill/>
              <a:ln w="9525" cap="flat" cmpd="sng" algn="ctr">
                <a:solidFill>
                  <a:schemeClr val="tx1"/>
                </a:solidFill>
                <a:round/>
              </a:ln>
              <a:effectLst/>
            </c:spPr>
          </c:errBars>
          <c:cat>
            <c:strRef>
              <c:f>Sheet1!$A$2:$A$3</c:f>
              <c:strCache>
                <c:ptCount val="2"/>
                <c:pt idx="0">
                  <c:v>MMR wk 48</c:v>
                </c:pt>
                <c:pt idx="1">
                  <c:v>MmMR wk 96</c:v>
                </c:pt>
              </c:strCache>
            </c:strRef>
          </c:cat>
          <c:val>
            <c:numRef>
              <c:f>Sheet1!$B$2:$B$3</c:f>
              <c:numCache>
                <c:formatCode>General</c:formatCode>
                <c:ptCount val="2"/>
                <c:pt idx="0">
                  <c:v>69.31</c:v>
                </c:pt>
                <c:pt idx="1">
                  <c:v>76.239999999999995</c:v>
                </c:pt>
              </c:numCache>
            </c:numRef>
          </c:val>
          <c:extLst>
            <c:ext xmlns:c16="http://schemas.microsoft.com/office/drawing/2014/chart" uri="{C3380CC4-5D6E-409C-BE32-E72D297353CC}">
              <c16:uniqueId val="{00000004-884F-4033-B678-409C7A7CDA8E}"/>
            </c:ext>
          </c:extLst>
        </c:ser>
        <c:ser>
          <c:idx val="1"/>
          <c:order val="1"/>
          <c:tx>
            <c:strRef>
              <c:f>Sheet1!$C$1</c:f>
              <c:strCache>
                <c:ptCount val="1"/>
                <c:pt idx="0">
                  <c:v>IS TKI</c:v>
                </c:pt>
              </c:strCache>
            </c:strRef>
          </c:tx>
          <c:spPr>
            <a:solidFill>
              <a:srgbClr val="559FD6"/>
            </a:solidFill>
            <a:ln>
              <a:noFill/>
            </a:ln>
            <a:effectLst/>
          </c:spPr>
          <c:invertIfNegative val="0"/>
          <c:dPt>
            <c:idx val="0"/>
            <c:invertIfNegative val="0"/>
            <c:bubble3D val="0"/>
            <c:spPr>
              <a:solidFill>
                <a:srgbClr val="559FD6"/>
              </a:solidFill>
              <a:ln>
                <a:noFill/>
              </a:ln>
              <a:effectLst/>
            </c:spPr>
            <c:extLst>
              <c:ext xmlns:c16="http://schemas.microsoft.com/office/drawing/2014/chart" uri="{C3380CC4-5D6E-409C-BE32-E72D297353CC}">
                <c16:uniqueId val="{00000006-884F-4033-B678-409C7A7CDA8E}"/>
              </c:ext>
            </c:extLst>
          </c:dPt>
          <c:dLbls>
            <c:dLbl>
              <c:idx val="0"/>
              <c:layout>
                <c:manualLayout>
                  <c:x val="2.3498840415489101E-3"/>
                  <c:y val="-7.228510089422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4F-4033-B678-409C7A7CDA8E}"/>
                </c:ext>
              </c:extLst>
            </c:dLbl>
            <c:dLbl>
              <c:idx val="1"/>
              <c:layout>
                <c:manualLayout>
                  <c:x val="1.8289807729420585E-2"/>
                  <c:y val="-7.18939970299957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84F-4033-B678-409C7A7CDA8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Sheet1!$K$2:$K$4</c:f>
                <c:numCache>
                  <c:formatCode>General</c:formatCode>
                  <c:ptCount val="3"/>
                  <c:pt idx="0">
                    <c:v>10.17</c:v>
                  </c:pt>
                  <c:pt idx="1">
                    <c:v>10.14</c:v>
                  </c:pt>
                </c:numCache>
              </c:numRef>
            </c:plus>
            <c:minus>
              <c:numRef>
                <c:f>Sheet1!$I$2:$I$4</c:f>
                <c:numCache>
                  <c:formatCode>General</c:formatCode>
                  <c:ptCount val="3"/>
                  <c:pt idx="0">
                    <c:v>9.59</c:v>
                  </c:pt>
                  <c:pt idx="1">
                    <c:v>9.9600000000000009</c:v>
                  </c:pt>
                </c:numCache>
              </c:numRef>
            </c:minus>
            <c:spPr>
              <a:noFill/>
              <a:ln w="9525" cap="flat" cmpd="sng" algn="ctr">
                <a:solidFill>
                  <a:schemeClr val="tx1"/>
                </a:solidFill>
                <a:round/>
              </a:ln>
              <a:effectLst/>
            </c:spPr>
          </c:errBars>
          <c:cat>
            <c:strRef>
              <c:f>Sheet1!$A$2:$A$3</c:f>
              <c:strCache>
                <c:ptCount val="2"/>
                <c:pt idx="0">
                  <c:v>MMR wk 48</c:v>
                </c:pt>
                <c:pt idx="1">
                  <c:v>MmMR wk 96</c:v>
                </c:pt>
              </c:strCache>
            </c:strRef>
          </c:cat>
          <c:val>
            <c:numRef>
              <c:f>Sheet1!$C$2:$C$3</c:f>
              <c:numCache>
                <c:formatCode>General</c:formatCode>
                <c:ptCount val="2"/>
                <c:pt idx="0">
                  <c:v>40.200000000000003</c:v>
                </c:pt>
                <c:pt idx="1">
                  <c:v>47.06</c:v>
                </c:pt>
              </c:numCache>
            </c:numRef>
          </c:val>
          <c:extLst>
            <c:ext xmlns:c16="http://schemas.microsoft.com/office/drawing/2014/chart" uri="{C3380CC4-5D6E-409C-BE32-E72D297353CC}">
              <c16:uniqueId val="{00000008-884F-4033-B678-409C7A7CDA8E}"/>
            </c:ext>
          </c:extLst>
        </c:ser>
        <c:dLbls>
          <c:dLblPos val="inEnd"/>
          <c:showLegendKey val="0"/>
          <c:showVal val="1"/>
          <c:showCatName val="0"/>
          <c:showSerName val="0"/>
          <c:showPercent val="0"/>
          <c:showBubbleSize val="0"/>
        </c:dLbls>
        <c:gapWidth val="65"/>
        <c:overlap val="-25"/>
        <c:axId val="2100745087"/>
        <c:axId val="1909131935"/>
      </c:barChart>
      <c:catAx>
        <c:axId val="2100745087"/>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9131935"/>
        <c:crosses val="autoZero"/>
        <c:auto val="1"/>
        <c:lblAlgn val="ctr"/>
        <c:lblOffset val="100"/>
        <c:noMultiLvlLbl val="0"/>
      </c:catAx>
      <c:valAx>
        <c:axId val="1909131935"/>
        <c:scaling>
          <c:orientation val="minMax"/>
          <c:max val="100"/>
          <c:min val="0"/>
        </c:scaling>
        <c:delete val="1"/>
        <c:axPos val="l"/>
        <c:numFmt formatCode="General" sourceLinked="1"/>
        <c:majorTickMark val="out"/>
        <c:minorTickMark val="none"/>
        <c:tickLblPos val="none"/>
        <c:crossAx val="210074508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16-2A4F-9FA7-30DFC67827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16-2A4F-9FA7-30DFC67827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16-2A4F-9FA7-30DFC67827C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16-2A4F-9FA7-30DFC67827C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15</c:v>
                </c:pt>
                <c:pt idx="2">
                  <c:v>10</c:v>
                </c:pt>
                <c:pt idx="3">
                  <c:v>25</c:v>
                </c:pt>
              </c:numCache>
            </c:numRef>
          </c:val>
          <c:extLst>
            <c:ext xmlns:c16="http://schemas.microsoft.com/office/drawing/2014/chart" uri="{C3380CC4-5D6E-409C-BE32-E72D297353CC}">
              <c16:uniqueId val="{00000008-7716-2A4F-9FA7-30DFC67827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5316824159557"/>
          <c:y val="2.5293772857933612E-2"/>
          <c:w val="0.8630488144287437"/>
          <c:h val="0.76095897180986161"/>
        </c:manualLayout>
      </c:layout>
      <c:barChart>
        <c:barDir val="col"/>
        <c:grouping val="clustered"/>
        <c:varyColors val="0"/>
        <c:ser>
          <c:idx val="0"/>
          <c:order val="0"/>
          <c:tx>
            <c:strRef>
              <c:f>Sheet1!$B$1</c:f>
              <c:strCache>
                <c:ptCount val="1"/>
                <c:pt idx="0">
                  <c:v>No mut</c:v>
                </c:pt>
              </c:strCache>
            </c:strRef>
          </c:tx>
          <c:spPr>
            <a:solidFill>
              <a:schemeClr val="bg2">
                <a:lumMod val="75000"/>
              </a:schemeClr>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4708-A941-AFEA-E21AB1DBB671}"/>
              </c:ext>
            </c:extLst>
          </c:dPt>
          <c:dPt>
            <c:idx val="1"/>
            <c:invertIfNegative val="0"/>
            <c:bubble3D val="0"/>
            <c:spPr>
              <a:solidFill>
                <a:schemeClr val="bg2">
                  <a:lumMod val="75000"/>
                </a:schemeClr>
              </a:solidFill>
              <a:ln>
                <a:noFill/>
              </a:ln>
              <a:effectLst/>
            </c:spPr>
            <c:extLst>
              <c:ext xmlns:c16="http://schemas.microsoft.com/office/drawing/2014/chart" uri="{C3380CC4-5D6E-409C-BE32-E72D297353CC}">
                <c16:uniqueId val="{00000003-4708-A941-AFEA-E21AB1DBB671}"/>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4708-A941-AFEA-E21AB1DBB671}"/>
              </c:ext>
            </c:extLst>
          </c:dPt>
          <c:dLbls>
            <c:dLbl>
              <c:idx val="0"/>
              <c:tx>
                <c:rich>
                  <a:bodyPr/>
                  <a:lstStyle/>
                  <a:p>
                    <a:fld id="{969B83F9-23A5-4F83-82E3-2B5971C93DE3}"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708-A941-AFEA-E21AB1DBB671}"/>
                </c:ext>
              </c:extLst>
            </c:dLbl>
            <c:dLbl>
              <c:idx val="1"/>
              <c:tx>
                <c:rich>
                  <a:bodyPr/>
                  <a:lstStyle/>
                  <a:p>
                    <a:fld id="{3D05611B-E28A-4FAB-A9F5-D045C740839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708-A941-AFEA-E21AB1DBB671}"/>
                </c:ext>
              </c:extLst>
            </c:dLbl>
            <c:dLbl>
              <c:idx val="2"/>
              <c:tx>
                <c:rich>
                  <a:bodyPr/>
                  <a:lstStyle/>
                  <a:p>
                    <a:fld id="{873EABDE-9C4F-4CB6-9090-C93E5D3D6F0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708-A941-AFEA-E21AB1DBB671}"/>
                </c:ext>
              </c:extLst>
            </c:dLbl>
            <c:spPr>
              <a:noFill/>
              <a:ln>
                <a:noFill/>
              </a:ln>
              <a:effectLst/>
            </c:spPr>
            <c:txPr>
              <a:bodyPr rot="0" spcFirstLastPara="1" vertOverflow="ellipsis" vert="horz" wrap="square" anchor="ctr" anchorCtr="1"/>
              <a:lstStyle/>
              <a:p>
                <a:pPr>
                  <a:defRPr sz="1000" b="0" i="0" u="none" strike="noStrike" kern="1200" baseline="0">
                    <a:solidFill>
                      <a:schemeClr val="tx2">
                        <a:lumMod val="7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45 mg</c:v>
                </c:pt>
                <c:pt idx="1">
                  <c:v>30 mg</c:v>
                </c:pt>
                <c:pt idx="2">
                  <c:v>15 mg</c:v>
                </c:pt>
              </c:strCache>
            </c:strRef>
          </c:cat>
          <c:val>
            <c:numRef>
              <c:f>Sheet1!$B$2:$B$4</c:f>
              <c:numCache>
                <c:formatCode>General</c:formatCode>
                <c:ptCount val="3"/>
                <c:pt idx="0">
                  <c:v>54</c:v>
                </c:pt>
                <c:pt idx="1">
                  <c:v>41</c:v>
                </c:pt>
                <c:pt idx="2">
                  <c:v>42</c:v>
                </c:pt>
              </c:numCache>
            </c:numRef>
          </c:val>
          <c:extLst>
            <c:ext xmlns:c16="http://schemas.microsoft.com/office/drawing/2014/chart" uri="{C3380CC4-5D6E-409C-BE32-E72D297353CC}">
              <c16:uniqueId val="{00000006-4708-A941-AFEA-E21AB1DBB671}"/>
            </c:ext>
          </c:extLst>
        </c:ser>
        <c:ser>
          <c:idx val="1"/>
          <c:order val="1"/>
          <c:tx>
            <c:strRef>
              <c:f>Sheet1!$C$1</c:f>
              <c:strCache>
                <c:ptCount val="1"/>
                <c:pt idx="0">
                  <c:v>T315I mut</c:v>
                </c:pt>
              </c:strCache>
            </c:strRef>
          </c:tx>
          <c:spPr>
            <a:solidFill>
              <a:schemeClr val="accent5"/>
            </a:solidFill>
            <a:ln>
              <a:noFill/>
            </a:ln>
            <a:effectLst/>
          </c:spPr>
          <c:invertIfNegative val="0"/>
          <c:dLbls>
            <c:dLbl>
              <c:idx val="0"/>
              <c:tx>
                <c:rich>
                  <a:bodyPr/>
                  <a:lstStyle/>
                  <a:p>
                    <a:fld id="{A1CDB8C7-C2F0-4089-BD9B-1D2F2BF1C951}"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708-A941-AFEA-E21AB1DBB671}"/>
                </c:ext>
              </c:extLst>
            </c:dLbl>
            <c:dLbl>
              <c:idx val="1"/>
              <c:tx>
                <c:rich>
                  <a:bodyPr/>
                  <a:lstStyle/>
                  <a:p>
                    <a:fld id="{42DC1EC6-B658-4211-B917-31E57165AD51}"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708-A941-AFEA-E21AB1DBB671}"/>
                </c:ext>
              </c:extLst>
            </c:dLbl>
            <c:dLbl>
              <c:idx val="2"/>
              <c:tx>
                <c:rich>
                  <a:bodyPr/>
                  <a:lstStyle/>
                  <a:p>
                    <a:fld id="{778BEF44-C964-4D8E-B539-15ECF9B6497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708-A941-AFEA-E21AB1DBB671}"/>
                </c:ext>
              </c:extLst>
            </c:dLbl>
            <c:spPr>
              <a:noFill/>
              <a:ln>
                <a:noFill/>
              </a:ln>
              <a:effectLst/>
            </c:spPr>
            <c:txPr>
              <a:bodyPr rot="0" spcFirstLastPara="1" vertOverflow="ellipsis" vert="horz" wrap="square" anchor="ctr" anchorCtr="1"/>
              <a:lstStyle/>
              <a:p>
                <a:pPr>
                  <a:defRPr sz="1100" b="0" i="0" u="none" strike="noStrike" kern="1200" baseline="0">
                    <a:solidFill>
                      <a:schemeClr val="tx2">
                        <a:lumMod val="7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45 mg</c:v>
                </c:pt>
                <c:pt idx="1">
                  <c:v>30 mg</c:v>
                </c:pt>
                <c:pt idx="2">
                  <c:v>15 mg</c:v>
                </c:pt>
              </c:strCache>
            </c:strRef>
          </c:cat>
          <c:val>
            <c:numRef>
              <c:f>Sheet1!$C$2:$C$4</c:f>
              <c:numCache>
                <c:formatCode>General</c:formatCode>
                <c:ptCount val="3"/>
                <c:pt idx="0">
                  <c:v>60</c:v>
                </c:pt>
                <c:pt idx="1">
                  <c:v>25</c:v>
                </c:pt>
                <c:pt idx="2">
                  <c:v>11</c:v>
                </c:pt>
              </c:numCache>
            </c:numRef>
          </c:val>
          <c:extLst>
            <c:ext xmlns:c16="http://schemas.microsoft.com/office/drawing/2014/chart" uri="{C3380CC4-5D6E-409C-BE32-E72D297353CC}">
              <c16:uniqueId val="{0000000A-4708-A941-AFEA-E21AB1DBB671}"/>
            </c:ext>
          </c:extLst>
        </c:ser>
        <c:ser>
          <c:idx val="2"/>
          <c:order val="2"/>
          <c:tx>
            <c:strRef>
              <c:f>Sheet1!$D$1</c:f>
              <c:strCache>
                <c:ptCount val="1"/>
                <c:pt idx="0">
                  <c:v>mut other than T315I</c:v>
                </c:pt>
              </c:strCache>
            </c:strRef>
          </c:tx>
          <c:spPr>
            <a:solidFill>
              <a:schemeClr val="accent6"/>
            </a:solidFill>
            <a:ln>
              <a:noFill/>
            </a:ln>
            <a:effectLst/>
          </c:spPr>
          <c:invertIfNegative val="0"/>
          <c:dLbls>
            <c:dLbl>
              <c:idx val="0"/>
              <c:layout>
                <c:manualLayout>
                  <c:x val="1.0490874672422438E-2"/>
                  <c:y val="2.1948546788886206E-2"/>
                </c:manualLayout>
              </c:layout>
              <c:tx>
                <c:rich>
                  <a:bodyPr/>
                  <a:lstStyle/>
                  <a:p>
                    <a:fld id="{4A7FD318-A053-4AC2-B847-0AEE3F3836E6}" type="VALUE">
                      <a:rPr lang="en-US"/>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layout>
                    <c:manualLayout>
                      <c:w val="6.6372025920755098E-2"/>
                      <c:h val="0.10857082508663918"/>
                    </c:manualLayout>
                  </c15:layout>
                  <c15:dlblFieldTable/>
                  <c15:showDataLabelsRange val="0"/>
                </c:ext>
                <c:ext xmlns:c16="http://schemas.microsoft.com/office/drawing/2014/chart" uri="{C3380CC4-5D6E-409C-BE32-E72D297353CC}">
                  <c16:uniqueId val="{0000000B-4708-A941-AFEA-E21AB1DBB671}"/>
                </c:ext>
              </c:extLst>
            </c:dLbl>
            <c:dLbl>
              <c:idx val="1"/>
              <c:tx>
                <c:rich>
                  <a:bodyPr/>
                  <a:lstStyle/>
                  <a:p>
                    <a:fld id="{45453B63-8171-4DDB-B79C-D80AB6C2E804}"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708-A941-AFEA-E21AB1DBB671}"/>
                </c:ext>
              </c:extLst>
            </c:dLbl>
            <c:dLbl>
              <c:idx val="2"/>
              <c:tx>
                <c:rich>
                  <a:bodyPr/>
                  <a:lstStyle/>
                  <a:p>
                    <a:fld id="{6D6AAE6F-8134-4E3E-89BC-C13C4FFD2C3D}"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4708-A941-AFEA-E21AB1DBB671}"/>
                </c:ext>
              </c:extLst>
            </c:dLbl>
            <c:spPr>
              <a:noFill/>
              <a:ln>
                <a:noFill/>
              </a:ln>
              <a:effectLst/>
            </c:spPr>
            <c:txPr>
              <a:bodyPr rot="0" spcFirstLastPara="1" vertOverflow="ellipsis" vert="horz" wrap="square" anchor="ctr" anchorCtr="1"/>
              <a:lstStyle/>
              <a:p>
                <a:pPr>
                  <a:defRPr sz="1000" b="0" i="0" u="none" strike="noStrike" kern="1200" baseline="0">
                    <a:solidFill>
                      <a:schemeClr val="tx2">
                        <a:lumMod val="7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45 mg</c:v>
                </c:pt>
                <c:pt idx="1">
                  <c:v>30 mg</c:v>
                </c:pt>
                <c:pt idx="2">
                  <c:v>15 mg</c:v>
                </c:pt>
              </c:strCache>
            </c:strRef>
          </c:cat>
          <c:val>
            <c:numRef>
              <c:f>Sheet1!$D$2:$D$4</c:f>
              <c:numCache>
                <c:formatCode>General</c:formatCode>
                <c:ptCount val="3"/>
                <c:pt idx="0">
                  <c:v>56</c:v>
                </c:pt>
                <c:pt idx="1">
                  <c:v>40</c:v>
                </c:pt>
                <c:pt idx="2">
                  <c:v>47</c:v>
                </c:pt>
              </c:numCache>
            </c:numRef>
          </c:val>
          <c:extLst>
            <c:ext xmlns:c16="http://schemas.microsoft.com/office/drawing/2014/chart" uri="{C3380CC4-5D6E-409C-BE32-E72D297353CC}">
              <c16:uniqueId val="{0000000E-4708-A941-AFEA-E21AB1DBB671}"/>
            </c:ext>
          </c:extLst>
        </c:ser>
        <c:dLbls>
          <c:showLegendKey val="0"/>
          <c:showVal val="0"/>
          <c:showCatName val="0"/>
          <c:showSerName val="0"/>
          <c:showPercent val="0"/>
          <c:showBubbleSize val="0"/>
        </c:dLbls>
        <c:gapWidth val="80"/>
        <c:overlap val="-80"/>
        <c:axId val="574986296"/>
        <c:axId val="574987936"/>
      </c:barChart>
      <c:catAx>
        <c:axId val="574986296"/>
        <c:scaling>
          <c:orientation val="minMax"/>
        </c:scaling>
        <c:delete val="0"/>
        <c:axPos val="b"/>
        <c:numFmt formatCode="General" sourceLinked="1"/>
        <c:majorTickMark val="none"/>
        <c:minorTickMark val="none"/>
        <c:tickLblPos val="nextTo"/>
        <c:spPr>
          <a:noFill/>
          <a:ln w="25400" cap="flat" cmpd="sng" algn="ctr">
            <a:solidFill>
              <a:schemeClr val="tx2">
                <a:lumMod val="75000"/>
              </a:schemeClr>
            </a:solidFill>
            <a:round/>
          </a:ln>
          <a:effectLst/>
        </c:spPr>
        <c:txPr>
          <a:bodyPr rot="-60000000" spcFirstLastPara="1" vertOverflow="ellipsis" vert="horz" wrap="square" anchor="ctr" anchorCtr="1"/>
          <a:lstStyle/>
          <a:p>
            <a:pPr>
              <a:defRPr sz="1200" b="0" i="0" u="none" strike="noStrike" kern="1200" baseline="0">
                <a:noFill/>
                <a:latin typeface="+mn-lt"/>
                <a:ea typeface="+mn-ea"/>
                <a:cs typeface="+mn-cs"/>
              </a:defRPr>
            </a:pPr>
            <a:endParaRPr lang="en-US"/>
          </a:p>
        </c:txPr>
        <c:crossAx val="574987936"/>
        <c:crosses val="autoZero"/>
        <c:auto val="1"/>
        <c:lblAlgn val="ctr"/>
        <c:lblOffset val="100"/>
        <c:noMultiLvlLbl val="0"/>
      </c:catAx>
      <c:valAx>
        <c:axId val="574987936"/>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2">
                        <a:lumMod val="75000"/>
                      </a:schemeClr>
                    </a:solidFill>
                    <a:latin typeface="Corbel" panose="020B0503020204020204" pitchFamily="34" charset="0"/>
                    <a:ea typeface="+mn-ea"/>
                    <a:cs typeface="+mn-cs"/>
                  </a:defRPr>
                </a:pPr>
                <a:r>
                  <a:rPr lang="en-US" sz="1200" b="1" dirty="0">
                    <a:latin typeface="Corbel" panose="020B0503020204020204" pitchFamily="34" charset="0"/>
                  </a:rPr>
                  <a:t>≤1% </a:t>
                </a:r>
                <a:r>
                  <a:rPr lang="en-US" sz="1200" b="1" i="1" dirty="0">
                    <a:latin typeface="Corbel" panose="020B0503020204020204" pitchFamily="34" charset="0"/>
                  </a:rPr>
                  <a:t>BCR::ABL1</a:t>
                </a:r>
                <a:r>
                  <a:rPr lang="en-US" sz="1200" b="1" i="1" baseline="30000" dirty="0">
                    <a:latin typeface="Corbel" panose="020B0503020204020204" pitchFamily="34" charset="0"/>
                  </a:rPr>
                  <a:t>IS</a:t>
                </a:r>
                <a:r>
                  <a:rPr lang="en-US" sz="1200" b="1" i="1" dirty="0">
                    <a:latin typeface="Corbel" panose="020B0503020204020204" pitchFamily="34" charset="0"/>
                  </a:rPr>
                  <a:t> </a:t>
                </a:r>
                <a:r>
                  <a:rPr lang="en-US" sz="1200" b="1" dirty="0">
                    <a:latin typeface="Corbel" panose="020B0503020204020204" pitchFamily="34" charset="0"/>
                  </a:rPr>
                  <a:t>by </a:t>
                </a:r>
                <a:br>
                  <a:rPr lang="en-US" sz="1200" b="1" dirty="0">
                    <a:latin typeface="Corbel" panose="020B0503020204020204" pitchFamily="34" charset="0"/>
                  </a:rPr>
                </a:br>
                <a:r>
                  <a:rPr lang="en-US" sz="1200" b="1" dirty="0">
                    <a:latin typeface="Corbel" panose="020B0503020204020204" pitchFamily="34" charset="0"/>
                  </a:rPr>
                  <a:t>3 years</a:t>
                </a:r>
                <a:r>
                  <a:rPr lang="en-US" sz="1200" b="1" baseline="30000" dirty="0">
                    <a:latin typeface="Corbel" panose="020B0503020204020204" pitchFamily="34" charset="0"/>
                  </a:rPr>
                  <a:t>b</a:t>
                </a:r>
                <a:r>
                  <a:rPr lang="en-US" sz="1200" b="1" dirty="0">
                    <a:latin typeface="Corbel" panose="020B0503020204020204" pitchFamily="34" charset="0"/>
                  </a:rPr>
                  <a:t>, %</a:t>
                </a:r>
              </a:p>
            </c:rich>
          </c:tx>
          <c:layout>
            <c:manualLayout>
              <c:xMode val="edge"/>
              <c:yMode val="edge"/>
              <c:x val="7.7472659503896183E-3"/>
              <c:y val="9.8498956424827491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2">
                      <a:lumMod val="75000"/>
                    </a:schemeClr>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w="25400">
            <a:solidFill>
              <a:schemeClr val="tx2">
                <a:lumMod val="75000"/>
              </a:schemeClr>
            </a:solidFill>
          </a:ln>
          <a:effectLst/>
        </c:spPr>
        <c:txPr>
          <a:bodyPr rot="-60000000" spcFirstLastPara="1" vertOverflow="ellipsis" vert="horz" wrap="square" anchor="ctr" anchorCtr="1"/>
          <a:lstStyle/>
          <a:p>
            <a:pPr>
              <a:defRPr sz="1100" b="0" i="0" u="none" strike="noStrike" kern="1200" baseline="0">
                <a:solidFill>
                  <a:schemeClr val="tx2">
                    <a:lumMod val="75000"/>
                  </a:schemeClr>
                </a:solidFill>
                <a:latin typeface="+mn-lt"/>
                <a:ea typeface="+mn-ea"/>
                <a:cs typeface="+mn-cs"/>
              </a:defRPr>
            </a:pPr>
            <a:endParaRPr lang="en-US"/>
          </a:p>
        </c:txPr>
        <c:crossAx val="574986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lumMod val="75000"/>
            </a:schemeClr>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06747870792546"/>
          <c:y val="4.6153107531490781E-2"/>
          <c:w val="0.89393252129207457"/>
          <c:h val="0.86101353346456688"/>
        </c:manualLayout>
      </c:layout>
      <c:barChart>
        <c:barDir val="col"/>
        <c:grouping val="clustered"/>
        <c:varyColors val="0"/>
        <c:ser>
          <c:idx val="0"/>
          <c:order val="0"/>
          <c:tx>
            <c:strRef>
              <c:f>Sheet1!$B$1</c:f>
              <c:strCache>
                <c:ptCount val="1"/>
                <c:pt idx="0">
                  <c:v>PACE CP-CML</c:v>
                </c:pt>
              </c:strCache>
            </c:strRef>
          </c:tx>
          <c:spPr>
            <a:solidFill>
              <a:srgbClr val="DE3073"/>
            </a:solidFill>
            <a:ln>
              <a:noFill/>
            </a:ln>
            <a:effectLst/>
          </c:spPr>
          <c:invertIfNegative val="0"/>
          <c:dPt>
            <c:idx val="0"/>
            <c:invertIfNegative val="0"/>
            <c:bubble3D val="0"/>
            <c:spPr>
              <a:solidFill>
                <a:srgbClr val="DE3073"/>
              </a:solidFill>
              <a:ln>
                <a:noFill/>
              </a:ln>
              <a:effectLst/>
            </c:spPr>
            <c:extLst>
              <c:ext xmlns:c16="http://schemas.microsoft.com/office/drawing/2014/chart" uri="{C3380CC4-5D6E-409C-BE32-E72D297353CC}">
                <c16:uniqueId val="{00000001-909D-A84B-8843-53896C072A40}"/>
              </c:ext>
            </c:extLst>
          </c:dPt>
          <c:dPt>
            <c:idx val="1"/>
            <c:invertIfNegative val="0"/>
            <c:bubble3D val="0"/>
            <c:spPr>
              <a:solidFill>
                <a:srgbClr val="DE3073"/>
              </a:solidFill>
              <a:ln>
                <a:noFill/>
              </a:ln>
              <a:effectLst/>
            </c:spPr>
            <c:extLst>
              <c:ext xmlns:c16="http://schemas.microsoft.com/office/drawing/2014/chart" uri="{C3380CC4-5D6E-409C-BE32-E72D297353CC}">
                <c16:uniqueId val="{00000003-909D-A84B-8843-53896C072A40}"/>
              </c:ext>
            </c:extLst>
          </c:dPt>
          <c:dPt>
            <c:idx val="2"/>
            <c:invertIfNegative val="0"/>
            <c:bubble3D val="0"/>
            <c:spPr>
              <a:solidFill>
                <a:srgbClr val="DE3073"/>
              </a:solidFill>
              <a:ln>
                <a:noFill/>
              </a:ln>
              <a:effectLst/>
            </c:spPr>
            <c:extLst>
              <c:ext xmlns:c16="http://schemas.microsoft.com/office/drawing/2014/chart" uri="{C3380CC4-5D6E-409C-BE32-E72D297353CC}">
                <c16:uniqueId val="{00000005-909D-A84B-8843-53896C072A40}"/>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rgbClr val="005F9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 BCR-ABLIS by 12 mo</c:v>
                </c:pt>
                <c:pt idx="1">
                  <c:v>≤1% BCR-ABLIS by 24 mo</c:v>
                </c:pt>
                <c:pt idx="2">
                  <c:v>≤1% BCR-ABLIS by 60 mo</c:v>
                </c:pt>
              </c:strCache>
            </c:strRef>
          </c:cat>
          <c:val>
            <c:numRef>
              <c:f>Sheet1!$B$2:$B$4</c:f>
              <c:numCache>
                <c:formatCode>General</c:formatCode>
                <c:ptCount val="3"/>
                <c:pt idx="0" formatCode="0.0">
                  <c:v>49</c:v>
                </c:pt>
                <c:pt idx="1">
                  <c:v>52</c:v>
                </c:pt>
                <c:pt idx="2">
                  <c:v>54</c:v>
                </c:pt>
              </c:numCache>
            </c:numRef>
          </c:val>
          <c:extLst>
            <c:ext xmlns:c16="http://schemas.microsoft.com/office/drawing/2014/chart" uri="{C3380CC4-5D6E-409C-BE32-E72D297353CC}">
              <c16:uniqueId val="{00000006-909D-A84B-8843-53896C072A40}"/>
            </c:ext>
          </c:extLst>
        </c:ser>
        <c:ser>
          <c:idx val="1"/>
          <c:order val="1"/>
          <c:tx>
            <c:strRef>
              <c:f>Sheet1!$C$1</c:f>
              <c:strCache>
                <c:ptCount val="1"/>
                <c:pt idx="0">
                  <c:v>OPTIC 45mg -&gt; 15 mg</c:v>
                </c:pt>
              </c:strCache>
            </c:strRef>
          </c:tx>
          <c:spPr>
            <a:solidFill>
              <a:srgbClr val="5B9BD5">
                <a:lumMod val="75000"/>
              </a:srgb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rgbClr val="005F9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 BCR-ABLIS by 12 mo</c:v>
                </c:pt>
                <c:pt idx="1">
                  <c:v>≤1% BCR-ABLIS by 24 mo</c:v>
                </c:pt>
                <c:pt idx="2">
                  <c:v>≤1% BCR-ABLIS by 60 mo</c:v>
                </c:pt>
              </c:strCache>
            </c:strRef>
          </c:cat>
          <c:val>
            <c:numRef>
              <c:f>Sheet1!$C$2:$C$4</c:f>
              <c:numCache>
                <c:formatCode>General</c:formatCode>
                <c:ptCount val="3"/>
                <c:pt idx="0">
                  <c:v>52</c:v>
                </c:pt>
                <c:pt idx="1">
                  <c:v>56</c:v>
                </c:pt>
                <c:pt idx="2">
                  <c:v>0</c:v>
                </c:pt>
              </c:numCache>
            </c:numRef>
          </c:val>
          <c:extLst>
            <c:ext xmlns:c16="http://schemas.microsoft.com/office/drawing/2014/chart" uri="{C3380CC4-5D6E-409C-BE32-E72D297353CC}">
              <c16:uniqueId val="{00000007-909D-A84B-8843-53896C072A40}"/>
            </c:ext>
          </c:extLst>
        </c:ser>
        <c:dLbls>
          <c:showLegendKey val="0"/>
          <c:showVal val="0"/>
          <c:showCatName val="0"/>
          <c:showSerName val="0"/>
          <c:showPercent val="0"/>
          <c:showBubbleSize val="0"/>
        </c:dLbls>
        <c:gapWidth val="108"/>
        <c:overlap val="-27"/>
        <c:axId val="532707720"/>
        <c:axId val="532705752"/>
      </c:barChart>
      <c:catAx>
        <c:axId val="532707720"/>
        <c:scaling>
          <c:orientation val="minMax"/>
        </c:scaling>
        <c:delete val="0"/>
        <c:axPos val="b"/>
        <c:numFmt formatCode="General" sourceLinked="1"/>
        <c:majorTickMark val="out"/>
        <c:minorTickMark val="none"/>
        <c:tickLblPos val="nextTo"/>
        <c:spPr>
          <a:noFill/>
          <a:ln w="9525" cap="flat" cmpd="sng" algn="ctr">
            <a:solidFill>
              <a:srgbClr val="005F94"/>
            </a:solidFill>
            <a:round/>
          </a:ln>
          <a:effectLst/>
        </c:spPr>
        <c:txPr>
          <a:bodyPr rot="-60000000" spcFirstLastPara="1" vertOverflow="ellipsis" vert="horz" wrap="square" anchor="ctr" anchorCtr="1"/>
          <a:lstStyle/>
          <a:p>
            <a:pPr>
              <a:defRPr sz="1000" b="0" i="0" u="none" strike="noStrike" kern="1200" baseline="0">
                <a:solidFill>
                  <a:srgbClr val="005F94"/>
                </a:solidFill>
                <a:latin typeface="Arial" panose="020B0604020202020204" pitchFamily="34" charset="0"/>
                <a:ea typeface="+mn-ea"/>
                <a:cs typeface="Arial" panose="020B0604020202020204" pitchFamily="34" charset="0"/>
              </a:defRPr>
            </a:pPr>
            <a:endParaRPr lang="en-US"/>
          </a:p>
        </c:txPr>
        <c:crossAx val="532705752"/>
        <c:crosses val="autoZero"/>
        <c:auto val="1"/>
        <c:lblAlgn val="ctr"/>
        <c:lblOffset val="100"/>
        <c:noMultiLvlLbl val="0"/>
      </c:catAx>
      <c:valAx>
        <c:axId val="532705752"/>
        <c:scaling>
          <c:orientation val="minMax"/>
          <c:max val="100"/>
        </c:scaling>
        <c:delete val="0"/>
        <c:axPos val="l"/>
        <c:numFmt formatCode="0" sourceLinked="0"/>
        <c:majorTickMark val="out"/>
        <c:minorTickMark val="none"/>
        <c:tickLblPos val="nextTo"/>
        <c:spPr>
          <a:noFill/>
          <a:ln w="12700">
            <a:solidFill>
              <a:srgbClr val="005F94"/>
            </a:solidFill>
          </a:ln>
          <a:effectLst/>
        </c:spPr>
        <c:txPr>
          <a:bodyPr rot="-60000000" spcFirstLastPara="1" vertOverflow="ellipsis" vert="horz" wrap="square" anchor="ctr" anchorCtr="1"/>
          <a:lstStyle/>
          <a:p>
            <a:pPr>
              <a:defRPr sz="1000" b="0" i="0" u="none" strike="noStrike" kern="1200" baseline="0">
                <a:solidFill>
                  <a:srgbClr val="005F94"/>
                </a:solidFill>
                <a:latin typeface="Arial" panose="020B0604020202020204" pitchFamily="34" charset="0"/>
                <a:ea typeface="+mn-ea"/>
                <a:cs typeface="Arial" panose="020B0604020202020204" pitchFamily="34" charset="0"/>
              </a:defRPr>
            </a:pPr>
            <a:endParaRPr lang="en-US"/>
          </a:p>
        </c:txPr>
        <c:crossAx val="53270772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5F94"/>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279975999868257E-2"/>
          <c:y val="4.7215158288848869E-2"/>
          <c:w val="0.87982408418007885"/>
          <c:h val="0.89733458863281113"/>
        </c:manualLayout>
      </c:layout>
      <c:barChart>
        <c:barDir val="col"/>
        <c:grouping val="clustered"/>
        <c:varyColors val="0"/>
        <c:ser>
          <c:idx val="0"/>
          <c:order val="0"/>
          <c:tx>
            <c:strRef>
              <c:f>Sheet1!$B$1</c:f>
              <c:strCache>
                <c:ptCount val="1"/>
                <c:pt idx="0">
                  <c:v>Asciminib</c:v>
                </c:pt>
              </c:strCache>
            </c:strRef>
          </c:tx>
          <c:spPr>
            <a:solidFill>
              <a:srgbClr val="00B050"/>
            </a:solidFill>
            <a:ln w="9525" cap="flat" cmpd="sng" algn="ctr">
              <a:noFill/>
              <a:round/>
            </a:ln>
            <a:effectLst/>
          </c:spPr>
          <c:invertIfNegative val="0"/>
          <c:dPt>
            <c:idx val="0"/>
            <c:invertIfNegative val="0"/>
            <c:bubble3D val="0"/>
            <c:extLst>
              <c:ext xmlns:c16="http://schemas.microsoft.com/office/drawing/2014/chart" uri="{C3380CC4-5D6E-409C-BE32-E72D297353CC}">
                <c16:uniqueId val="{00000000-338A-4D6C-9100-2E28EA8B9CC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numCache>
            </c:numRef>
          </c:cat>
          <c:val>
            <c:numRef>
              <c:f>Sheet1!$B$2:$B$4</c:f>
              <c:numCache>
                <c:formatCode>General</c:formatCode>
                <c:ptCount val="3"/>
                <c:pt idx="0">
                  <c:v>24.9</c:v>
                </c:pt>
                <c:pt idx="1">
                  <c:v>41.2</c:v>
                </c:pt>
                <c:pt idx="2">
                  <c:v>45.2</c:v>
                </c:pt>
              </c:numCache>
            </c:numRef>
          </c:val>
          <c:extLst>
            <c:ext xmlns:c16="http://schemas.microsoft.com/office/drawing/2014/chart" uri="{C3380CC4-5D6E-409C-BE32-E72D297353CC}">
              <c16:uniqueId val="{00000001-338A-4D6C-9100-2E28EA8B9CC2}"/>
            </c:ext>
          </c:extLst>
        </c:ser>
        <c:ser>
          <c:idx val="1"/>
          <c:order val="1"/>
          <c:tx>
            <c:strRef>
              <c:f>Sheet1!$C$1</c:f>
              <c:strCache>
                <c:ptCount val="1"/>
                <c:pt idx="0">
                  <c:v>Bosutinib</c:v>
                </c:pt>
              </c:strCache>
            </c:strRef>
          </c:tx>
          <c:spPr>
            <a:solidFill>
              <a:schemeClr val="accent6"/>
            </a:solidFill>
            <a:ln w="9525" cap="flat" cmpd="sng" algn="ctr">
              <a:noFill/>
              <a:round/>
            </a:ln>
            <a:effectLst/>
          </c:spPr>
          <c:invertIfNegative val="0"/>
          <c:dPt>
            <c:idx val="0"/>
            <c:invertIfNegative val="0"/>
            <c:bubble3D val="0"/>
            <c:extLst>
              <c:ext xmlns:c16="http://schemas.microsoft.com/office/drawing/2014/chart" uri="{C3380CC4-5D6E-409C-BE32-E72D297353CC}">
                <c16:uniqueId val="{00000002-338A-4D6C-9100-2E28EA8B9CC2}"/>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numCache>
            </c:numRef>
          </c:cat>
          <c:val>
            <c:numRef>
              <c:f>Sheet1!$C$2:$C$4</c:f>
              <c:numCache>
                <c:formatCode>General</c:formatCode>
                <c:ptCount val="3"/>
                <c:pt idx="0">
                  <c:v>11.9</c:v>
                </c:pt>
                <c:pt idx="1">
                  <c:v>22.6</c:v>
                </c:pt>
                <c:pt idx="2">
                  <c:v>23.7</c:v>
                </c:pt>
              </c:numCache>
            </c:numRef>
          </c:val>
          <c:extLst>
            <c:ext xmlns:c16="http://schemas.microsoft.com/office/drawing/2014/chart" uri="{C3380CC4-5D6E-409C-BE32-E72D297353CC}">
              <c16:uniqueId val="{00000003-338A-4D6C-9100-2E28EA8B9CC2}"/>
            </c:ext>
          </c:extLst>
        </c:ser>
        <c:dLbls>
          <c:dLblPos val="inEnd"/>
          <c:showLegendKey val="0"/>
          <c:showVal val="1"/>
          <c:showCatName val="0"/>
          <c:showSerName val="0"/>
          <c:showPercent val="0"/>
          <c:showBubbleSize val="0"/>
        </c:dLbls>
        <c:gapWidth val="100"/>
        <c:overlap val="-24"/>
        <c:axId val="470396104"/>
        <c:axId val="474748288"/>
      </c:barChart>
      <c:catAx>
        <c:axId val="470396104"/>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4748288"/>
        <c:crosses val="autoZero"/>
        <c:auto val="1"/>
        <c:lblAlgn val="ctr"/>
        <c:lblOffset val="100"/>
        <c:noMultiLvlLbl val="0"/>
      </c:catAx>
      <c:valAx>
        <c:axId val="474748288"/>
        <c:scaling>
          <c:orientation val="minMax"/>
          <c:max val="50"/>
          <c:min val="0"/>
        </c:scaling>
        <c:delete val="0"/>
        <c:axPos val="l"/>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0396104"/>
        <c:crosses val="autoZero"/>
        <c:crossBetween val="between"/>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Asciminib</c:v>
                </c:pt>
              </c:strCache>
            </c:strRef>
          </c:tx>
          <c:spPr>
            <a:solidFill>
              <a:srgbClr val="00B050"/>
            </a:solidFill>
            <a:ln w="9525" cap="flat" cmpd="sng" algn="ctr">
              <a:noFill/>
              <a:round/>
            </a:ln>
            <a:effectLst/>
          </c:spPr>
          <c:invertIfNegative val="0"/>
          <c:dPt>
            <c:idx val="0"/>
            <c:invertIfNegative val="0"/>
            <c:bubble3D val="0"/>
            <c:spPr>
              <a:solidFill>
                <a:srgbClr val="00B05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1862-4F1B-9939-D4571CF51675}"/>
              </c:ext>
            </c:extLst>
          </c:dPt>
          <c:dPt>
            <c:idx val="1"/>
            <c:invertIfNegative val="0"/>
            <c:bubble3D val="0"/>
            <c:spPr>
              <a:solidFill>
                <a:srgbClr val="00B05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1862-4F1B-9939-D4571CF51675}"/>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62-4F1B-9939-D4571CF51675}"/>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62-4F1B-9939-D4571CF5167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MR4</c:v>
                </c:pt>
                <c:pt idx="1">
                  <c:v>MR4.5</c:v>
                </c:pt>
              </c:strCache>
            </c:strRef>
          </c:cat>
          <c:val>
            <c:numRef>
              <c:f>Sheet1!$B$2:$B$3</c:f>
              <c:numCache>
                <c:formatCode>General</c:formatCode>
                <c:ptCount val="2"/>
                <c:pt idx="0">
                  <c:v>10.8</c:v>
                </c:pt>
                <c:pt idx="1">
                  <c:v>8.9</c:v>
                </c:pt>
              </c:numCache>
            </c:numRef>
          </c:val>
          <c:extLst>
            <c:ext xmlns:c16="http://schemas.microsoft.com/office/drawing/2014/chart" uri="{C3380CC4-5D6E-409C-BE32-E72D297353CC}">
              <c16:uniqueId val="{00000004-1862-4F1B-9939-D4571CF51675}"/>
            </c:ext>
          </c:extLst>
        </c:ser>
        <c:ser>
          <c:idx val="1"/>
          <c:order val="1"/>
          <c:tx>
            <c:strRef>
              <c:f>Sheet1!$C$1</c:f>
              <c:strCache>
                <c:ptCount val="1"/>
                <c:pt idx="0">
                  <c:v>Bosutinib</c:v>
                </c:pt>
              </c:strCache>
            </c:strRef>
          </c:tx>
          <c:spPr>
            <a:solidFill>
              <a:schemeClr val="accent6"/>
            </a:solidFill>
            <a:ln w="9525" cap="flat" cmpd="sng" algn="ctr">
              <a:noFill/>
              <a:round/>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1862-4F1B-9939-D4571CF51675}"/>
                </c:ext>
              </c:extLst>
            </c:dLbl>
            <c:dLbl>
              <c:idx val="1"/>
              <c:layout>
                <c:manualLayout>
                  <c:x val="-9.6911351295255431E-3"/>
                  <c:y val="2.40825374006550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62-4F1B-9939-D4571CF5167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MR4</c:v>
                </c:pt>
                <c:pt idx="1">
                  <c:v>MR4.5</c:v>
                </c:pt>
              </c:strCache>
            </c:strRef>
          </c:cat>
          <c:val>
            <c:numRef>
              <c:f>Sheet1!$C$2:$C$3</c:f>
              <c:numCache>
                <c:formatCode>General</c:formatCode>
                <c:ptCount val="2"/>
                <c:pt idx="0">
                  <c:v>5.3</c:v>
                </c:pt>
                <c:pt idx="1">
                  <c:v>1.3</c:v>
                </c:pt>
              </c:numCache>
            </c:numRef>
          </c:val>
          <c:extLst>
            <c:ext xmlns:c16="http://schemas.microsoft.com/office/drawing/2014/chart" uri="{C3380CC4-5D6E-409C-BE32-E72D297353CC}">
              <c16:uniqueId val="{00000006-1862-4F1B-9939-D4571CF51675}"/>
            </c:ext>
          </c:extLst>
        </c:ser>
        <c:dLbls>
          <c:dLblPos val="ctr"/>
          <c:showLegendKey val="0"/>
          <c:showVal val="1"/>
          <c:showCatName val="0"/>
          <c:showSerName val="0"/>
          <c:showPercent val="0"/>
          <c:showBubbleSize val="0"/>
        </c:dLbls>
        <c:gapWidth val="50"/>
        <c:axId val="848208608"/>
        <c:axId val="848212216"/>
      </c:barChart>
      <c:catAx>
        <c:axId val="848208608"/>
        <c:scaling>
          <c:orientation val="minMax"/>
        </c:scaling>
        <c:delete val="0"/>
        <c:axPos val="b"/>
        <c:numFmt formatCode="General" sourceLinked="1"/>
        <c:majorTickMark val="none"/>
        <c:minorTickMark val="none"/>
        <c:tickLblPos val="none"/>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8212216"/>
        <c:crosses val="autoZero"/>
        <c:auto val="1"/>
        <c:lblAlgn val="ctr"/>
        <c:lblOffset val="100"/>
        <c:noMultiLvlLbl val="0"/>
      </c:catAx>
      <c:valAx>
        <c:axId val="848212216"/>
        <c:scaling>
          <c:orientation val="minMax"/>
          <c:max val="25"/>
        </c:scaling>
        <c:delete val="0"/>
        <c:axPos val="l"/>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820860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Asciminib</c:v>
                </c:pt>
              </c:strCache>
            </c:strRef>
          </c:tx>
          <c:spPr>
            <a:solidFill>
              <a:srgbClr val="00B050"/>
            </a:solidFill>
            <a:ln w="9525" cap="flat" cmpd="sng" algn="ctr">
              <a:noFill/>
              <a:round/>
            </a:ln>
            <a:effectLst/>
          </c:spPr>
          <c:invertIfNegative val="0"/>
          <c:dPt>
            <c:idx val="0"/>
            <c:invertIfNegative val="0"/>
            <c:bubble3D val="0"/>
            <c:spPr>
              <a:solidFill>
                <a:srgbClr val="00B05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6F08-4E25-BBFC-EF5D68CA87A0}"/>
              </c:ext>
            </c:extLst>
          </c:dPt>
          <c:dPt>
            <c:idx val="1"/>
            <c:invertIfNegative val="0"/>
            <c:bubble3D val="0"/>
            <c:spPr>
              <a:solidFill>
                <a:srgbClr val="00B05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6F08-4E25-BBFC-EF5D68CA87A0}"/>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8-4E25-BBFC-EF5D68CA87A0}"/>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08-4E25-BBFC-EF5D68CA87A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MR4</c:v>
                </c:pt>
                <c:pt idx="1">
                  <c:v>MR4.5</c:v>
                </c:pt>
              </c:strCache>
            </c:strRef>
          </c:cat>
          <c:val>
            <c:numRef>
              <c:f>Sheet1!$B$2:$B$3</c:f>
              <c:numCache>
                <c:formatCode>General</c:formatCode>
                <c:ptCount val="2"/>
                <c:pt idx="0">
                  <c:v>19.100000000000001</c:v>
                </c:pt>
                <c:pt idx="1">
                  <c:v>8.9</c:v>
                </c:pt>
              </c:numCache>
            </c:numRef>
          </c:val>
          <c:extLst>
            <c:ext xmlns:c16="http://schemas.microsoft.com/office/drawing/2014/chart" uri="{C3380CC4-5D6E-409C-BE32-E72D297353CC}">
              <c16:uniqueId val="{00000004-6F08-4E25-BBFC-EF5D68CA87A0}"/>
            </c:ext>
          </c:extLst>
        </c:ser>
        <c:ser>
          <c:idx val="1"/>
          <c:order val="1"/>
          <c:tx>
            <c:strRef>
              <c:f>Sheet1!$C$1</c:f>
              <c:strCache>
                <c:ptCount val="1"/>
                <c:pt idx="0">
                  <c:v>Bosutinib</c:v>
                </c:pt>
              </c:strCache>
            </c:strRef>
          </c:tx>
          <c:spPr>
            <a:solidFill>
              <a:schemeClr val="accent6"/>
            </a:solidFill>
            <a:ln w="9525" cap="flat" cmpd="sng" algn="ctr">
              <a:noFill/>
              <a:round/>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6F08-4E25-BBFC-EF5D68CA87A0}"/>
                </c:ext>
              </c:extLst>
            </c:dLbl>
            <c:dLbl>
              <c:idx val="1"/>
              <c:layout>
                <c:manualLayout>
                  <c:x val="-8.883441302560392E-17"/>
                  <c:y val="0.12039925508338188"/>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F08-4E25-BBFC-EF5D68CA87A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MR4</c:v>
                </c:pt>
                <c:pt idx="1">
                  <c:v>MR4.5</c:v>
                </c:pt>
              </c:strCache>
            </c:strRef>
          </c:cat>
          <c:val>
            <c:numRef>
              <c:f>Sheet1!$C$2:$C$3</c:f>
              <c:numCache>
                <c:formatCode>General</c:formatCode>
                <c:ptCount val="2"/>
                <c:pt idx="0">
                  <c:v>6.6</c:v>
                </c:pt>
                <c:pt idx="1">
                  <c:v>5.3</c:v>
                </c:pt>
              </c:numCache>
            </c:numRef>
          </c:val>
          <c:extLst>
            <c:ext xmlns:c16="http://schemas.microsoft.com/office/drawing/2014/chart" uri="{C3380CC4-5D6E-409C-BE32-E72D297353CC}">
              <c16:uniqueId val="{00000006-6F08-4E25-BBFC-EF5D68CA87A0}"/>
            </c:ext>
          </c:extLst>
        </c:ser>
        <c:dLbls>
          <c:dLblPos val="ctr"/>
          <c:showLegendKey val="0"/>
          <c:showVal val="1"/>
          <c:showCatName val="0"/>
          <c:showSerName val="0"/>
          <c:showPercent val="0"/>
          <c:showBubbleSize val="0"/>
        </c:dLbls>
        <c:gapWidth val="50"/>
        <c:axId val="848208608"/>
        <c:axId val="848212216"/>
      </c:barChart>
      <c:catAx>
        <c:axId val="848208608"/>
        <c:scaling>
          <c:orientation val="minMax"/>
        </c:scaling>
        <c:delete val="0"/>
        <c:axPos val="b"/>
        <c:numFmt formatCode="General" sourceLinked="1"/>
        <c:majorTickMark val="none"/>
        <c:minorTickMark val="none"/>
        <c:tickLblPos val="none"/>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8212216"/>
        <c:crosses val="autoZero"/>
        <c:auto val="1"/>
        <c:lblAlgn val="ctr"/>
        <c:lblOffset val="100"/>
        <c:noMultiLvlLbl val="0"/>
      </c:catAx>
      <c:valAx>
        <c:axId val="848212216"/>
        <c:scaling>
          <c:orientation val="minMax"/>
          <c:max val="25"/>
        </c:scaling>
        <c:delete val="0"/>
        <c:axPos val="l"/>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820860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Asciminib</c:v>
                </c:pt>
              </c:strCache>
            </c:strRef>
          </c:tx>
          <c:spPr>
            <a:solidFill>
              <a:srgbClr val="00B050"/>
            </a:solidFill>
            <a:ln w="9525" cap="flat" cmpd="sng" algn="ctr">
              <a:noFill/>
              <a:round/>
            </a:ln>
            <a:effectLst/>
          </c:spPr>
          <c:invertIfNegative val="0"/>
          <c:dPt>
            <c:idx val="0"/>
            <c:invertIfNegative val="0"/>
            <c:bubble3D val="0"/>
            <c:spPr>
              <a:solidFill>
                <a:srgbClr val="00B05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F1EE-410F-9505-8D542D2955A2}"/>
              </c:ext>
            </c:extLst>
          </c:dPt>
          <c:dPt>
            <c:idx val="1"/>
            <c:invertIfNegative val="0"/>
            <c:bubble3D val="0"/>
            <c:spPr>
              <a:solidFill>
                <a:srgbClr val="00B05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F1EE-410F-9505-8D542D2955A2}"/>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EE-410F-9505-8D542D2955A2}"/>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EE-410F-9505-8D542D2955A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MR4</c:v>
                </c:pt>
                <c:pt idx="1">
                  <c:v>MR4.5</c:v>
                </c:pt>
              </c:strCache>
            </c:strRef>
          </c:cat>
          <c:val>
            <c:numRef>
              <c:f>Sheet1!$B$2:$B$3</c:f>
              <c:numCache>
                <c:formatCode>General</c:formatCode>
                <c:ptCount val="2"/>
                <c:pt idx="0">
                  <c:v>17.2</c:v>
                </c:pt>
                <c:pt idx="1">
                  <c:v>10.8</c:v>
                </c:pt>
              </c:numCache>
            </c:numRef>
          </c:val>
          <c:extLst>
            <c:ext xmlns:c16="http://schemas.microsoft.com/office/drawing/2014/chart" uri="{C3380CC4-5D6E-409C-BE32-E72D297353CC}">
              <c16:uniqueId val="{00000004-F1EE-410F-9505-8D542D2955A2}"/>
            </c:ext>
          </c:extLst>
        </c:ser>
        <c:ser>
          <c:idx val="1"/>
          <c:order val="1"/>
          <c:tx>
            <c:strRef>
              <c:f>Sheet1!$C$1</c:f>
              <c:strCache>
                <c:ptCount val="1"/>
                <c:pt idx="0">
                  <c:v>Bosutinib</c:v>
                </c:pt>
              </c:strCache>
            </c:strRef>
          </c:tx>
          <c:spPr>
            <a:solidFill>
              <a:schemeClr val="accent6"/>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MR4</c:v>
                </c:pt>
                <c:pt idx="1">
                  <c:v>MR4.5</c:v>
                </c:pt>
              </c:strCache>
            </c:strRef>
          </c:cat>
          <c:val>
            <c:numRef>
              <c:f>Sheet1!$C$2:$C$3</c:f>
              <c:numCache>
                <c:formatCode>General</c:formatCode>
                <c:ptCount val="2"/>
                <c:pt idx="0">
                  <c:v>10.5</c:v>
                </c:pt>
                <c:pt idx="1">
                  <c:v>5.3</c:v>
                </c:pt>
              </c:numCache>
            </c:numRef>
          </c:val>
          <c:extLst>
            <c:ext xmlns:c16="http://schemas.microsoft.com/office/drawing/2014/chart" uri="{C3380CC4-5D6E-409C-BE32-E72D297353CC}">
              <c16:uniqueId val="{00000005-F1EE-410F-9505-8D542D2955A2}"/>
            </c:ext>
          </c:extLst>
        </c:ser>
        <c:dLbls>
          <c:dLblPos val="ctr"/>
          <c:showLegendKey val="0"/>
          <c:showVal val="1"/>
          <c:showCatName val="0"/>
          <c:showSerName val="0"/>
          <c:showPercent val="0"/>
          <c:showBubbleSize val="0"/>
        </c:dLbls>
        <c:gapWidth val="50"/>
        <c:axId val="848208608"/>
        <c:axId val="848212216"/>
      </c:barChart>
      <c:catAx>
        <c:axId val="848208608"/>
        <c:scaling>
          <c:orientation val="minMax"/>
        </c:scaling>
        <c:delete val="0"/>
        <c:axPos val="b"/>
        <c:numFmt formatCode="General" sourceLinked="1"/>
        <c:majorTickMark val="none"/>
        <c:minorTickMark val="none"/>
        <c:tickLblPos val="none"/>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8212216"/>
        <c:crosses val="autoZero"/>
        <c:auto val="1"/>
        <c:lblAlgn val="ctr"/>
        <c:lblOffset val="100"/>
        <c:noMultiLvlLbl val="0"/>
      </c:catAx>
      <c:valAx>
        <c:axId val="848212216"/>
        <c:scaling>
          <c:orientation val="minMax"/>
          <c:max val="25"/>
        </c:scaling>
        <c:delete val="0"/>
        <c:axPos val="l"/>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820860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62BA-4A46-B0B5-85E84D05014C}"/>
              </c:ext>
            </c:extLst>
          </c:dPt>
          <c:dPt>
            <c:idx val="1"/>
            <c:invertIfNegative val="0"/>
            <c:bubble3D val="0"/>
            <c:spPr>
              <a:solidFill>
                <a:srgbClr val="7FD7A7"/>
              </a:solidFill>
              <a:ln>
                <a:noFill/>
              </a:ln>
              <a:effectLst/>
            </c:spPr>
            <c:extLst>
              <c:ext xmlns:c16="http://schemas.microsoft.com/office/drawing/2014/chart" uri="{C3380CC4-5D6E-409C-BE32-E72D297353CC}">
                <c16:uniqueId val="{00000003-62BA-4A46-B0B5-85E84D05014C}"/>
              </c:ext>
            </c:extLst>
          </c:dPt>
          <c:dPt>
            <c:idx val="2"/>
            <c:invertIfNegative val="0"/>
            <c:bubble3D val="0"/>
            <c:spPr>
              <a:solidFill>
                <a:srgbClr val="0070C0"/>
              </a:solidFill>
              <a:ln>
                <a:noFill/>
              </a:ln>
              <a:effectLst/>
            </c:spPr>
            <c:extLst>
              <c:ext xmlns:c16="http://schemas.microsoft.com/office/drawing/2014/chart" uri="{C3380CC4-5D6E-409C-BE32-E72D297353CC}">
                <c16:uniqueId val="{00000005-62BA-4A46-B0B5-85E84D05014C}"/>
              </c:ext>
            </c:extLst>
          </c:dPt>
          <c:dPt>
            <c:idx val="3"/>
            <c:invertIfNegative val="0"/>
            <c:bubble3D val="0"/>
            <c:spPr>
              <a:solidFill>
                <a:srgbClr val="7FB7DF"/>
              </a:solidFill>
              <a:ln>
                <a:noFill/>
              </a:ln>
              <a:effectLst/>
            </c:spPr>
            <c:extLst>
              <c:ext xmlns:c16="http://schemas.microsoft.com/office/drawing/2014/chart" uri="{C3380CC4-5D6E-409C-BE32-E72D297353CC}">
                <c16:uniqueId val="{00000007-62BA-4A46-B0B5-85E84D05014C}"/>
              </c:ext>
            </c:extLst>
          </c:dPt>
          <c:dPt>
            <c:idx val="5"/>
            <c:invertIfNegative val="0"/>
            <c:bubble3D val="0"/>
            <c:spPr>
              <a:solidFill>
                <a:srgbClr val="00B050"/>
              </a:solidFill>
              <a:ln>
                <a:noFill/>
              </a:ln>
              <a:effectLst/>
            </c:spPr>
            <c:extLst>
              <c:ext xmlns:c16="http://schemas.microsoft.com/office/drawing/2014/chart" uri="{C3380CC4-5D6E-409C-BE32-E72D297353CC}">
                <c16:uniqueId val="{00000009-62BA-4A46-B0B5-85E84D05014C}"/>
              </c:ext>
            </c:extLst>
          </c:dPt>
          <c:dPt>
            <c:idx val="6"/>
            <c:invertIfNegative val="0"/>
            <c:bubble3D val="0"/>
            <c:spPr>
              <a:solidFill>
                <a:srgbClr val="7FD7A7"/>
              </a:solidFill>
              <a:ln>
                <a:noFill/>
              </a:ln>
              <a:effectLst/>
            </c:spPr>
            <c:extLst>
              <c:ext xmlns:c16="http://schemas.microsoft.com/office/drawing/2014/chart" uri="{C3380CC4-5D6E-409C-BE32-E72D297353CC}">
                <c16:uniqueId val="{0000000B-62BA-4A46-B0B5-85E84D05014C}"/>
              </c:ext>
            </c:extLst>
          </c:dPt>
          <c:dPt>
            <c:idx val="7"/>
            <c:invertIfNegative val="0"/>
            <c:bubble3D val="0"/>
            <c:spPr>
              <a:solidFill>
                <a:srgbClr val="0070C0"/>
              </a:solidFill>
              <a:ln>
                <a:noFill/>
              </a:ln>
              <a:effectLst/>
            </c:spPr>
            <c:extLst>
              <c:ext xmlns:c16="http://schemas.microsoft.com/office/drawing/2014/chart" uri="{C3380CC4-5D6E-409C-BE32-E72D297353CC}">
                <c16:uniqueId val="{0000000D-62BA-4A46-B0B5-85E84D05014C}"/>
              </c:ext>
            </c:extLst>
          </c:dPt>
          <c:dPt>
            <c:idx val="8"/>
            <c:invertIfNegative val="0"/>
            <c:bubble3D val="0"/>
            <c:spPr>
              <a:solidFill>
                <a:srgbClr val="7FB7DF"/>
              </a:solidFill>
              <a:ln>
                <a:noFill/>
              </a:ln>
              <a:effectLst/>
            </c:spPr>
            <c:extLst>
              <c:ext xmlns:c16="http://schemas.microsoft.com/office/drawing/2014/chart" uri="{C3380CC4-5D6E-409C-BE32-E72D297353CC}">
                <c16:uniqueId val="{0000000F-62BA-4A46-B0B5-85E84D05014C}"/>
              </c:ext>
            </c:extLst>
          </c:dPt>
          <c:dPt>
            <c:idx val="10"/>
            <c:invertIfNegative val="0"/>
            <c:bubble3D val="0"/>
            <c:spPr>
              <a:solidFill>
                <a:srgbClr val="00B050"/>
              </a:solidFill>
              <a:ln>
                <a:noFill/>
              </a:ln>
              <a:effectLst/>
            </c:spPr>
            <c:extLst>
              <c:ext xmlns:c16="http://schemas.microsoft.com/office/drawing/2014/chart" uri="{C3380CC4-5D6E-409C-BE32-E72D297353CC}">
                <c16:uniqueId val="{00000011-62BA-4A46-B0B5-85E84D05014C}"/>
              </c:ext>
            </c:extLst>
          </c:dPt>
          <c:dPt>
            <c:idx val="12"/>
            <c:invertIfNegative val="0"/>
            <c:bubble3D val="0"/>
            <c:spPr>
              <a:solidFill>
                <a:srgbClr val="0070C0"/>
              </a:solidFill>
              <a:ln>
                <a:noFill/>
              </a:ln>
              <a:effectLst/>
            </c:spPr>
            <c:extLst>
              <c:ext xmlns:c16="http://schemas.microsoft.com/office/drawing/2014/chart" uri="{C3380CC4-5D6E-409C-BE32-E72D297353CC}">
                <c16:uniqueId val="{00000013-62BA-4A46-B0B5-85E84D05014C}"/>
              </c:ext>
            </c:extLst>
          </c:dPt>
          <c:dPt>
            <c:idx val="13"/>
            <c:invertIfNegative val="0"/>
            <c:bubble3D val="0"/>
            <c:spPr>
              <a:solidFill>
                <a:srgbClr val="7FB7DF"/>
              </a:solidFill>
              <a:ln>
                <a:noFill/>
              </a:ln>
              <a:effectLst/>
            </c:spPr>
            <c:extLst>
              <c:ext xmlns:c16="http://schemas.microsoft.com/office/drawing/2014/chart" uri="{C3380CC4-5D6E-409C-BE32-E72D297353CC}">
                <c16:uniqueId val="{00000015-62BA-4A46-B0B5-85E84D05014C}"/>
              </c:ext>
            </c:extLst>
          </c:dPt>
          <c:dPt>
            <c:idx val="15"/>
            <c:invertIfNegative val="0"/>
            <c:bubble3D val="0"/>
            <c:spPr>
              <a:solidFill>
                <a:srgbClr val="00B050"/>
              </a:solidFill>
              <a:ln>
                <a:noFill/>
              </a:ln>
              <a:effectLst/>
            </c:spPr>
            <c:extLst>
              <c:ext xmlns:c16="http://schemas.microsoft.com/office/drawing/2014/chart" uri="{C3380CC4-5D6E-409C-BE32-E72D297353CC}">
                <c16:uniqueId val="{00000017-62BA-4A46-B0B5-85E84D05014C}"/>
              </c:ext>
            </c:extLst>
          </c:dPt>
          <c:dPt>
            <c:idx val="16"/>
            <c:invertIfNegative val="0"/>
            <c:bubble3D val="0"/>
            <c:spPr>
              <a:solidFill>
                <a:srgbClr val="7FD7A7"/>
              </a:solidFill>
              <a:ln>
                <a:noFill/>
              </a:ln>
              <a:effectLst/>
            </c:spPr>
            <c:extLst>
              <c:ext xmlns:c16="http://schemas.microsoft.com/office/drawing/2014/chart" uri="{C3380CC4-5D6E-409C-BE32-E72D297353CC}">
                <c16:uniqueId val="{00000019-62BA-4A46-B0B5-85E84D05014C}"/>
              </c:ext>
            </c:extLst>
          </c:dPt>
          <c:dPt>
            <c:idx val="17"/>
            <c:invertIfNegative val="0"/>
            <c:bubble3D val="0"/>
            <c:spPr>
              <a:solidFill>
                <a:srgbClr val="0070C0"/>
              </a:solidFill>
              <a:ln>
                <a:noFill/>
              </a:ln>
              <a:effectLst/>
            </c:spPr>
            <c:extLst>
              <c:ext xmlns:c16="http://schemas.microsoft.com/office/drawing/2014/chart" uri="{C3380CC4-5D6E-409C-BE32-E72D297353CC}">
                <c16:uniqueId val="{0000001B-62BA-4A46-B0B5-85E84D05014C}"/>
              </c:ext>
            </c:extLst>
          </c:dPt>
          <c:dPt>
            <c:idx val="20"/>
            <c:invertIfNegative val="0"/>
            <c:bubble3D val="0"/>
            <c:spPr>
              <a:solidFill>
                <a:srgbClr val="00B050"/>
              </a:solidFill>
              <a:ln>
                <a:noFill/>
              </a:ln>
              <a:effectLst/>
            </c:spPr>
            <c:extLst>
              <c:ext xmlns:c16="http://schemas.microsoft.com/office/drawing/2014/chart" uri="{C3380CC4-5D6E-409C-BE32-E72D297353CC}">
                <c16:uniqueId val="{0000001D-62BA-4A46-B0B5-85E84D05014C}"/>
              </c:ext>
            </c:extLst>
          </c:dPt>
          <c:dPt>
            <c:idx val="22"/>
            <c:invertIfNegative val="0"/>
            <c:bubble3D val="0"/>
            <c:spPr>
              <a:solidFill>
                <a:srgbClr val="0070C0"/>
              </a:solidFill>
              <a:ln>
                <a:noFill/>
              </a:ln>
              <a:effectLst/>
            </c:spPr>
            <c:extLst>
              <c:ext xmlns:c16="http://schemas.microsoft.com/office/drawing/2014/chart" uri="{C3380CC4-5D6E-409C-BE32-E72D297353CC}">
                <c16:uniqueId val="{0000001F-62BA-4A46-B0B5-85E84D05014C}"/>
              </c:ext>
            </c:extLst>
          </c:dPt>
          <c:dPt>
            <c:idx val="23"/>
            <c:invertIfNegative val="0"/>
            <c:bubble3D val="0"/>
            <c:spPr>
              <a:solidFill>
                <a:srgbClr val="7FB7DF"/>
              </a:solidFill>
              <a:ln>
                <a:noFill/>
              </a:ln>
              <a:effectLst/>
            </c:spPr>
            <c:extLst>
              <c:ext xmlns:c16="http://schemas.microsoft.com/office/drawing/2014/chart" uri="{C3380CC4-5D6E-409C-BE32-E72D297353CC}">
                <c16:uniqueId val="{00000021-62BA-4A46-B0B5-85E84D05014C}"/>
              </c:ext>
            </c:extLst>
          </c:dPt>
          <c:dPt>
            <c:idx val="25"/>
            <c:invertIfNegative val="0"/>
            <c:bubble3D val="0"/>
            <c:spPr>
              <a:solidFill>
                <a:srgbClr val="00B050"/>
              </a:solidFill>
              <a:ln>
                <a:noFill/>
              </a:ln>
              <a:effectLst/>
            </c:spPr>
            <c:extLst>
              <c:ext xmlns:c16="http://schemas.microsoft.com/office/drawing/2014/chart" uri="{C3380CC4-5D6E-409C-BE32-E72D297353CC}">
                <c16:uniqueId val="{00000023-62BA-4A46-B0B5-85E84D05014C}"/>
              </c:ext>
            </c:extLst>
          </c:dPt>
          <c:dPt>
            <c:idx val="26"/>
            <c:invertIfNegative val="0"/>
            <c:bubble3D val="0"/>
            <c:spPr>
              <a:solidFill>
                <a:srgbClr val="7FD7A7"/>
              </a:solidFill>
              <a:ln>
                <a:noFill/>
              </a:ln>
              <a:effectLst/>
            </c:spPr>
            <c:extLst>
              <c:ext xmlns:c16="http://schemas.microsoft.com/office/drawing/2014/chart" uri="{C3380CC4-5D6E-409C-BE32-E72D297353CC}">
                <c16:uniqueId val="{00000025-62BA-4A46-B0B5-85E84D05014C}"/>
              </c:ext>
            </c:extLst>
          </c:dPt>
          <c:dPt>
            <c:idx val="27"/>
            <c:invertIfNegative val="0"/>
            <c:bubble3D val="0"/>
            <c:spPr>
              <a:solidFill>
                <a:srgbClr val="0070C0"/>
              </a:solidFill>
              <a:ln>
                <a:noFill/>
              </a:ln>
              <a:effectLst/>
            </c:spPr>
            <c:extLst>
              <c:ext xmlns:c16="http://schemas.microsoft.com/office/drawing/2014/chart" uri="{C3380CC4-5D6E-409C-BE32-E72D297353CC}">
                <c16:uniqueId val="{00000027-62BA-4A46-B0B5-85E84D05014C}"/>
              </c:ext>
            </c:extLst>
          </c:dPt>
          <c:dPt>
            <c:idx val="30"/>
            <c:invertIfNegative val="0"/>
            <c:bubble3D val="0"/>
            <c:spPr>
              <a:solidFill>
                <a:srgbClr val="00B050"/>
              </a:solidFill>
              <a:ln>
                <a:noFill/>
              </a:ln>
              <a:effectLst/>
            </c:spPr>
            <c:extLst>
              <c:ext xmlns:c16="http://schemas.microsoft.com/office/drawing/2014/chart" uri="{C3380CC4-5D6E-409C-BE32-E72D297353CC}">
                <c16:uniqueId val="{00000029-62BA-4A46-B0B5-85E84D05014C}"/>
              </c:ext>
            </c:extLst>
          </c:dPt>
          <c:dPt>
            <c:idx val="31"/>
            <c:invertIfNegative val="0"/>
            <c:bubble3D val="0"/>
            <c:spPr>
              <a:solidFill>
                <a:srgbClr val="7FD7A7"/>
              </a:solidFill>
              <a:ln>
                <a:noFill/>
              </a:ln>
              <a:effectLst/>
            </c:spPr>
            <c:extLst>
              <c:ext xmlns:c16="http://schemas.microsoft.com/office/drawing/2014/chart" uri="{C3380CC4-5D6E-409C-BE32-E72D297353CC}">
                <c16:uniqueId val="{0000002B-62BA-4A46-B0B5-85E84D05014C}"/>
              </c:ext>
            </c:extLst>
          </c:dPt>
          <c:dPt>
            <c:idx val="32"/>
            <c:invertIfNegative val="0"/>
            <c:bubble3D val="0"/>
            <c:spPr>
              <a:solidFill>
                <a:srgbClr val="0070C0"/>
              </a:solidFill>
              <a:ln>
                <a:noFill/>
              </a:ln>
              <a:effectLst/>
            </c:spPr>
            <c:extLst>
              <c:ext xmlns:c16="http://schemas.microsoft.com/office/drawing/2014/chart" uri="{C3380CC4-5D6E-409C-BE32-E72D297353CC}">
                <c16:uniqueId val="{0000002D-62BA-4A46-B0B5-85E84D05014C}"/>
              </c:ext>
            </c:extLst>
          </c:dPt>
          <c:dPt>
            <c:idx val="33"/>
            <c:invertIfNegative val="0"/>
            <c:bubble3D val="0"/>
            <c:spPr>
              <a:solidFill>
                <a:srgbClr val="7FB7DF"/>
              </a:solidFill>
              <a:ln>
                <a:noFill/>
              </a:ln>
              <a:effectLst/>
            </c:spPr>
            <c:extLst>
              <c:ext xmlns:c16="http://schemas.microsoft.com/office/drawing/2014/chart" uri="{C3380CC4-5D6E-409C-BE32-E72D297353CC}">
                <c16:uniqueId val="{0000002F-62BA-4A46-B0B5-85E84D05014C}"/>
              </c:ext>
            </c:extLst>
          </c:dPt>
          <c:dPt>
            <c:idx val="35"/>
            <c:invertIfNegative val="0"/>
            <c:bubble3D val="0"/>
            <c:spPr>
              <a:solidFill>
                <a:srgbClr val="00B050"/>
              </a:solidFill>
              <a:ln>
                <a:noFill/>
              </a:ln>
              <a:effectLst/>
            </c:spPr>
            <c:extLst>
              <c:ext xmlns:c16="http://schemas.microsoft.com/office/drawing/2014/chart" uri="{C3380CC4-5D6E-409C-BE32-E72D297353CC}">
                <c16:uniqueId val="{00000031-62BA-4A46-B0B5-85E84D05014C}"/>
              </c:ext>
            </c:extLst>
          </c:dPt>
          <c:dPt>
            <c:idx val="36"/>
            <c:invertIfNegative val="0"/>
            <c:bubble3D val="0"/>
            <c:spPr>
              <a:solidFill>
                <a:srgbClr val="7FD7A7"/>
              </a:solidFill>
              <a:ln>
                <a:noFill/>
              </a:ln>
              <a:effectLst/>
            </c:spPr>
            <c:extLst>
              <c:ext xmlns:c16="http://schemas.microsoft.com/office/drawing/2014/chart" uri="{C3380CC4-5D6E-409C-BE32-E72D297353CC}">
                <c16:uniqueId val="{00000033-62BA-4A46-B0B5-85E84D05014C}"/>
              </c:ext>
            </c:extLst>
          </c:dPt>
          <c:dPt>
            <c:idx val="37"/>
            <c:invertIfNegative val="0"/>
            <c:bubble3D val="0"/>
            <c:spPr>
              <a:solidFill>
                <a:srgbClr val="0070C0"/>
              </a:solidFill>
              <a:ln>
                <a:noFill/>
              </a:ln>
              <a:effectLst/>
            </c:spPr>
            <c:extLst>
              <c:ext xmlns:c16="http://schemas.microsoft.com/office/drawing/2014/chart" uri="{C3380CC4-5D6E-409C-BE32-E72D297353CC}">
                <c16:uniqueId val="{00000035-62BA-4A46-B0B5-85E84D05014C}"/>
              </c:ext>
            </c:extLst>
          </c:dPt>
          <c:dPt>
            <c:idx val="38"/>
            <c:invertIfNegative val="0"/>
            <c:bubble3D val="0"/>
            <c:spPr>
              <a:solidFill>
                <a:srgbClr val="7FB7DF"/>
              </a:solidFill>
              <a:ln>
                <a:noFill/>
              </a:ln>
              <a:effectLst/>
            </c:spPr>
            <c:extLst>
              <c:ext xmlns:c16="http://schemas.microsoft.com/office/drawing/2014/chart" uri="{C3380CC4-5D6E-409C-BE32-E72D297353CC}">
                <c16:uniqueId val="{00000037-62BA-4A46-B0B5-85E84D05014C}"/>
              </c:ext>
            </c:extLst>
          </c:dPt>
          <c:dLbls>
            <c:dLbl>
              <c:idx val="0"/>
              <c:layout>
                <c:manualLayout>
                  <c:x val="1.4637751383209883E-2"/>
                  <c:y val="-0.1148704961139143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BA-4A46-B0B5-85E84D05014C}"/>
                </c:ext>
              </c:extLst>
            </c:dLbl>
            <c:dLbl>
              <c:idx val="1"/>
              <c:layout>
                <c:manualLayout>
                  <c:x val="4.391325414962963E-3"/>
                  <c:y val="-6.56402834936653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BA-4A46-B0B5-85E84D05014C}"/>
                </c:ext>
              </c:extLst>
            </c:dLbl>
            <c:dLbl>
              <c:idx val="5"/>
              <c:layout>
                <c:manualLayout>
                  <c:x val="1.4637751383209878E-3"/>
                  <c:y val="-9.29904016160258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2BA-4A46-B0B5-85E84D05014C}"/>
                </c:ext>
              </c:extLst>
            </c:dLbl>
            <c:dLbl>
              <c:idx val="6"/>
              <c:layout>
                <c:manualLayout>
                  <c:x val="2.9275502766419486E-3"/>
                  <c:y val="-8.20503543670816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2BA-4A46-B0B5-85E84D05014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Sheet1!$A$2:$A$41</c:f>
              <c:numCache>
                <c:formatCode>General</c:formatCode>
                <c:ptCount val="40"/>
              </c:numCache>
            </c:numRef>
          </c:cat>
          <c:val>
            <c:numRef>
              <c:f>Sheet1!$B$2:$B$41</c:f>
              <c:numCache>
                <c:formatCode>General</c:formatCode>
                <c:ptCount val="40"/>
                <c:pt idx="0">
                  <c:v>29.5</c:v>
                </c:pt>
                <c:pt idx="1">
                  <c:v>22.4</c:v>
                </c:pt>
                <c:pt idx="2">
                  <c:v>21.1</c:v>
                </c:pt>
                <c:pt idx="3">
                  <c:v>9.1999999999999993</c:v>
                </c:pt>
                <c:pt idx="5">
                  <c:v>23.1</c:v>
                </c:pt>
                <c:pt idx="6">
                  <c:v>18.600000000000001</c:v>
                </c:pt>
                <c:pt idx="7">
                  <c:v>21.1</c:v>
                </c:pt>
                <c:pt idx="8">
                  <c:v>14.5</c:v>
                </c:pt>
                <c:pt idx="10" formatCode="0.0">
                  <c:v>12.8</c:v>
                </c:pt>
                <c:pt idx="11">
                  <c:v>0</c:v>
                </c:pt>
                <c:pt idx="12">
                  <c:v>72.400000000000006</c:v>
                </c:pt>
                <c:pt idx="13">
                  <c:v>10.5</c:v>
                </c:pt>
                <c:pt idx="15">
                  <c:v>11.5</c:v>
                </c:pt>
                <c:pt idx="16">
                  <c:v>0.6</c:v>
                </c:pt>
                <c:pt idx="17">
                  <c:v>46.1</c:v>
                </c:pt>
                <c:pt idx="18">
                  <c:v>0</c:v>
                </c:pt>
                <c:pt idx="20" formatCode="0.0">
                  <c:v>9.6</c:v>
                </c:pt>
                <c:pt idx="21">
                  <c:v>0</c:v>
                </c:pt>
                <c:pt idx="22">
                  <c:v>23.7</c:v>
                </c:pt>
                <c:pt idx="23">
                  <c:v>3.9</c:v>
                </c:pt>
                <c:pt idx="25">
                  <c:v>7.7</c:v>
                </c:pt>
                <c:pt idx="26">
                  <c:v>1.3</c:v>
                </c:pt>
                <c:pt idx="27">
                  <c:v>26.3</c:v>
                </c:pt>
                <c:pt idx="28">
                  <c:v>0</c:v>
                </c:pt>
                <c:pt idx="30">
                  <c:v>5.8</c:v>
                </c:pt>
                <c:pt idx="31">
                  <c:v>1.9</c:v>
                </c:pt>
                <c:pt idx="32">
                  <c:v>21.1</c:v>
                </c:pt>
                <c:pt idx="33">
                  <c:v>6.6</c:v>
                </c:pt>
                <c:pt idx="35">
                  <c:v>5.0999999999999996</c:v>
                </c:pt>
                <c:pt idx="36">
                  <c:v>0.6</c:v>
                </c:pt>
                <c:pt idx="37">
                  <c:v>30.3</c:v>
                </c:pt>
                <c:pt idx="38">
                  <c:v>14.5</c:v>
                </c:pt>
              </c:numCache>
            </c:numRef>
          </c:val>
          <c:extLst>
            <c:ext xmlns:c16="http://schemas.microsoft.com/office/drawing/2014/chart" uri="{C3380CC4-5D6E-409C-BE32-E72D297353CC}">
              <c16:uniqueId val="{00000038-62BA-4A46-B0B5-85E84D05014C}"/>
            </c:ext>
          </c:extLst>
        </c:ser>
        <c:dLbls>
          <c:dLblPos val="outEnd"/>
          <c:showLegendKey val="0"/>
          <c:showVal val="1"/>
          <c:showCatName val="0"/>
          <c:showSerName val="0"/>
          <c:showPercent val="0"/>
          <c:showBubbleSize val="0"/>
        </c:dLbls>
        <c:gapWidth val="0"/>
        <c:axId val="519268024"/>
        <c:axId val="519269984"/>
      </c:barChart>
      <c:catAx>
        <c:axId val="519268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9269984"/>
        <c:crosses val="autoZero"/>
        <c:auto val="1"/>
        <c:lblAlgn val="ctr"/>
        <c:lblOffset val="100"/>
        <c:noMultiLvlLbl val="0"/>
      </c:catAx>
      <c:valAx>
        <c:axId val="519269984"/>
        <c:scaling>
          <c:orientation val="minMax"/>
          <c:max val="8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orbel" panose="020B0503020204020204" pitchFamily="34" charset="0"/>
                <a:ea typeface="+mn-ea"/>
                <a:cs typeface="Arial" panose="020B0604020202020204" pitchFamily="34" charset="0"/>
              </a:defRPr>
            </a:pPr>
            <a:endParaRPr lang="en-US"/>
          </a:p>
        </c:txPr>
        <c:crossAx val="5192680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79708138683191"/>
          <c:y val="0.17625141474327638"/>
          <c:w val="0.77415254568555358"/>
          <c:h val="0.77674965759909809"/>
        </c:manualLayout>
      </c:layout>
      <c:barChart>
        <c:barDir val="col"/>
        <c:grouping val="clustered"/>
        <c:varyColors val="0"/>
        <c:ser>
          <c:idx val="0"/>
          <c:order val="0"/>
          <c:tx>
            <c:strRef>
              <c:f>Sheet1!$B$1</c:f>
              <c:strCache>
                <c:ptCount val="1"/>
                <c:pt idx="0">
                  <c:v>ASC2G</c:v>
                </c:pt>
              </c:strCache>
            </c:strRef>
          </c:tx>
          <c:spPr>
            <a:solidFill>
              <a:srgbClr val="116D69"/>
            </a:solidFill>
            <a:ln>
              <a:solidFill>
                <a:srgbClr val="116D69"/>
              </a:solidFill>
            </a:ln>
            <a:effectLst/>
          </c:spPr>
          <c:invertIfNegative val="0"/>
          <c:dPt>
            <c:idx val="0"/>
            <c:invertIfNegative val="0"/>
            <c:bubble3D val="0"/>
            <c:spPr>
              <a:solidFill>
                <a:srgbClr val="116D69"/>
              </a:solidFill>
              <a:ln>
                <a:solidFill>
                  <a:srgbClr val="116D69"/>
                </a:solidFill>
              </a:ln>
              <a:effectLst/>
            </c:spPr>
            <c:extLst>
              <c:ext xmlns:c16="http://schemas.microsoft.com/office/drawing/2014/chart" uri="{C3380CC4-5D6E-409C-BE32-E72D297353CC}">
                <c16:uniqueId val="{00000001-4C48-4050-BA0E-A84327320983}"/>
              </c:ext>
            </c:extLst>
          </c:dPt>
          <c:dLbls>
            <c:dLbl>
              <c:idx val="0"/>
              <c:layout>
                <c:manualLayout>
                  <c:x val="0"/>
                  <c:y val="-5.1737799351036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48-4050-BA0E-A84327320983}"/>
                </c:ext>
              </c:extLst>
            </c:dLbl>
            <c:dLbl>
              <c:idx val="1"/>
              <c:layout>
                <c:manualLayout>
                  <c:x val="-2.1106548169981037E-3"/>
                  <c:y val="-5.0196359206985827E-2"/>
                </c:manualLayout>
              </c:layout>
              <c:tx>
                <c:rich>
                  <a:bodyPr/>
                  <a:lstStyle/>
                  <a:p>
                    <a:r>
                      <a:rPr lang="en-US" dirty="0"/>
                      <a:t>72.0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C48-4050-BA0E-A8432732098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Sheet1!$E$2:$E$4</c:f>
                <c:numCache>
                  <c:formatCode>General</c:formatCode>
                  <c:ptCount val="3"/>
                  <c:pt idx="0">
                    <c:v>9.18</c:v>
                  </c:pt>
                  <c:pt idx="1">
                    <c:v>8.52</c:v>
                  </c:pt>
                </c:numCache>
              </c:numRef>
            </c:plus>
            <c:minus>
              <c:numRef>
                <c:f>Sheet1!$D$2:$D$4</c:f>
                <c:numCache>
                  <c:formatCode>General</c:formatCode>
                  <c:ptCount val="3"/>
                  <c:pt idx="0">
                    <c:v>10.15</c:v>
                  </c:pt>
                  <c:pt idx="1">
                    <c:v>9.8699999999999992</c:v>
                  </c:pt>
                </c:numCache>
              </c:numRef>
            </c:minus>
            <c:spPr>
              <a:noFill/>
              <a:ln w="9525" cap="flat" cmpd="sng" algn="ctr">
                <a:solidFill>
                  <a:schemeClr val="tx1"/>
                </a:solidFill>
                <a:round/>
              </a:ln>
              <a:effectLst/>
            </c:spPr>
          </c:errBars>
          <c:cat>
            <c:strRef>
              <c:f>Sheet1!$A$2:$A$3</c:f>
              <c:strCache>
                <c:ptCount val="2"/>
                <c:pt idx="0">
                  <c:v>MMR wk 48</c:v>
                </c:pt>
                <c:pt idx="1">
                  <c:v>MMR wk 96</c:v>
                </c:pt>
              </c:strCache>
            </c:strRef>
          </c:cat>
          <c:val>
            <c:numRef>
              <c:f>Sheet1!$B$2:$B$3</c:f>
              <c:numCache>
                <c:formatCode>0.00</c:formatCode>
                <c:ptCount val="2"/>
                <c:pt idx="0">
                  <c:v>66</c:v>
                </c:pt>
                <c:pt idx="1">
                  <c:v>72</c:v>
                </c:pt>
              </c:numCache>
            </c:numRef>
          </c:val>
          <c:extLst>
            <c:ext xmlns:c16="http://schemas.microsoft.com/office/drawing/2014/chart" uri="{C3380CC4-5D6E-409C-BE32-E72D297353CC}">
              <c16:uniqueId val="{00000003-4C48-4050-BA0E-A84327320983}"/>
            </c:ext>
          </c:extLst>
        </c:ser>
        <c:ser>
          <c:idx val="1"/>
          <c:order val="1"/>
          <c:tx>
            <c:strRef>
              <c:f>Sheet1!$C$1</c:f>
              <c:strCache>
                <c:ptCount val="1"/>
                <c:pt idx="0">
                  <c:v>IS-TKI2G</c:v>
                </c:pt>
              </c:strCache>
            </c:strRef>
          </c:tx>
          <c:spPr>
            <a:solidFill>
              <a:srgbClr val="1562AB"/>
            </a:solidFill>
            <a:ln>
              <a:noFill/>
            </a:ln>
            <a:effectLst/>
          </c:spPr>
          <c:invertIfNegative val="0"/>
          <c:dPt>
            <c:idx val="0"/>
            <c:invertIfNegative val="0"/>
            <c:bubble3D val="0"/>
            <c:spPr>
              <a:solidFill>
                <a:srgbClr val="1562AB"/>
              </a:solidFill>
              <a:ln>
                <a:noFill/>
              </a:ln>
              <a:effectLst/>
            </c:spPr>
            <c:extLst>
              <c:ext xmlns:c16="http://schemas.microsoft.com/office/drawing/2014/chart" uri="{C3380CC4-5D6E-409C-BE32-E72D297353CC}">
                <c16:uniqueId val="{00000005-4C48-4050-BA0E-A84327320983}"/>
              </c:ext>
            </c:extLst>
          </c:dPt>
          <c:dLbls>
            <c:dLbl>
              <c:idx val="0"/>
              <c:layout>
                <c:manualLayout>
                  <c:x val="-4.1844781979973512E-17"/>
                  <c:y val="-7.1139474107675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48-4050-BA0E-A84327320983}"/>
                </c:ext>
              </c:extLst>
            </c:dLbl>
            <c:dLbl>
              <c:idx val="1"/>
              <c:layout>
                <c:manualLayout>
                  <c:x val="2.1106548169981037E-3"/>
                  <c:y val="-5.1475545742121695E-2"/>
                </c:manualLayout>
              </c:layout>
              <c:tx>
                <c:rich>
                  <a:bodyPr/>
                  <a:lstStyle/>
                  <a:p>
                    <a:r>
                      <a:rPr lang="en-US" dirty="0"/>
                      <a:t>56.9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C48-4050-BA0E-A8432732098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Sheet1!$G$2:$G$4</c:f>
                <c:numCache>
                  <c:formatCode>General</c:formatCode>
                  <c:ptCount val="3"/>
                  <c:pt idx="0">
                    <c:v>9.7200000000000006</c:v>
                  </c:pt>
                  <c:pt idx="1">
                    <c:v>9.77</c:v>
                  </c:pt>
                </c:numCache>
              </c:numRef>
            </c:plus>
            <c:minus>
              <c:numRef>
                <c:f>Sheet1!$F$2:$F$4</c:f>
                <c:numCache>
                  <c:formatCode>General</c:formatCode>
                  <c:ptCount val="3"/>
                  <c:pt idx="0">
                    <c:v>10.18</c:v>
                  </c:pt>
                  <c:pt idx="1">
                    <c:v>10.18</c:v>
                  </c:pt>
                </c:numCache>
              </c:numRef>
            </c:minus>
            <c:spPr>
              <a:noFill/>
              <a:ln w="9525" cap="flat" cmpd="sng" algn="ctr">
                <a:solidFill>
                  <a:schemeClr val="tx1"/>
                </a:solidFill>
                <a:round/>
              </a:ln>
              <a:effectLst/>
            </c:spPr>
          </c:errBars>
          <c:cat>
            <c:strRef>
              <c:f>Sheet1!$A$2:$A$3</c:f>
              <c:strCache>
                <c:ptCount val="2"/>
                <c:pt idx="0">
                  <c:v>MMR wk 48</c:v>
                </c:pt>
                <c:pt idx="1">
                  <c:v>MMR wk 96</c:v>
                </c:pt>
              </c:strCache>
            </c:strRef>
          </c:cat>
          <c:val>
            <c:numRef>
              <c:f>Sheet1!$C$2:$C$3</c:f>
              <c:numCache>
                <c:formatCode>General</c:formatCode>
                <c:ptCount val="2"/>
                <c:pt idx="0">
                  <c:v>57.84</c:v>
                </c:pt>
                <c:pt idx="1">
                  <c:v>56.86</c:v>
                </c:pt>
              </c:numCache>
            </c:numRef>
          </c:val>
          <c:extLst>
            <c:ext xmlns:c16="http://schemas.microsoft.com/office/drawing/2014/chart" uri="{C3380CC4-5D6E-409C-BE32-E72D297353CC}">
              <c16:uniqueId val="{00000007-4C48-4050-BA0E-A84327320983}"/>
            </c:ext>
          </c:extLst>
        </c:ser>
        <c:dLbls>
          <c:showLegendKey val="0"/>
          <c:showVal val="0"/>
          <c:showCatName val="0"/>
          <c:showSerName val="0"/>
          <c:showPercent val="0"/>
          <c:showBubbleSize val="0"/>
        </c:dLbls>
        <c:gapWidth val="65"/>
        <c:overlap val="-25"/>
        <c:axId val="1523051823"/>
        <c:axId val="1767212351"/>
      </c:barChart>
      <c:catAx>
        <c:axId val="1523051823"/>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67212351"/>
        <c:crosses val="autoZero"/>
        <c:auto val="1"/>
        <c:lblAlgn val="ctr"/>
        <c:lblOffset val="100"/>
        <c:noMultiLvlLbl val="0"/>
      </c:catAx>
      <c:valAx>
        <c:axId val="1767212351"/>
        <c:scaling>
          <c:orientation val="minMax"/>
          <c:max val="100"/>
        </c:scaling>
        <c:delete val="1"/>
        <c:axPos val="l"/>
        <c:numFmt formatCode="#,##0" sourceLinked="0"/>
        <c:majorTickMark val="out"/>
        <c:minorTickMark val="none"/>
        <c:tickLblPos val="none"/>
        <c:crossAx val="152305182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09775291599624"/>
          <c:y val="0.20840921868599865"/>
          <c:w val="0.79500001949288424"/>
          <c:h val="0.74469350089313768"/>
        </c:manualLayout>
      </c:layout>
      <c:barChart>
        <c:barDir val="col"/>
        <c:grouping val="clustered"/>
        <c:varyColors val="0"/>
        <c:ser>
          <c:idx val="0"/>
          <c:order val="0"/>
          <c:tx>
            <c:strRef>
              <c:f>Sheet1!$B$1</c:f>
              <c:strCache>
                <c:ptCount val="1"/>
                <c:pt idx="0">
                  <c:v>ASC</c:v>
                </c:pt>
              </c:strCache>
            </c:strRef>
          </c:tx>
          <c:spPr>
            <a:solidFill>
              <a:srgbClr val="116D69"/>
            </a:solidFill>
            <a:ln>
              <a:solidFill>
                <a:srgbClr val="116D69"/>
              </a:solidFill>
            </a:ln>
            <a:effectLst/>
          </c:spPr>
          <c:invertIfNegative val="0"/>
          <c:dPt>
            <c:idx val="0"/>
            <c:invertIfNegative val="0"/>
            <c:bubble3D val="0"/>
            <c:spPr>
              <a:solidFill>
                <a:srgbClr val="116D69"/>
              </a:solidFill>
              <a:ln>
                <a:solidFill>
                  <a:srgbClr val="116D69"/>
                </a:solidFill>
              </a:ln>
              <a:effectLst/>
            </c:spPr>
            <c:extLst>
              <c:ext xmlns:c16="http://schemas.microsoft.com/office/drawing/2014/chart" uri="{C3380CC4-5D6E-409C-BE32-E72D297353CC}">
                <c16:uniqueId val="{00000001-1800-422D-95B6-01D5E1889C73}"/>
              </c:ext>
            </c:extLst>
          </c:dPt>
          <c:dPt>
            <c:idx val="1"/>
            <c:invertIfNegative val="0"/>
            <c:bubble3D val="0"/>
            <c:spPr>
              <a:solidFill>
                <a:srgbClr val="116D69"/>
              </a:solidFill>
              <a:ln>
                <a:solidFill>
                  <a:srgbClr val="116D69"/>
                </a:solidFill>
              </a:ln>
              <a:effectLst/>
            </c:spPr>
            <c:extLst>
              <c:ext xmlns:c16="http://schemas.microsoft.com/office/drawing/2014/chart" uri="{C3380CC4-5D6E-409C-BE32-E72D297353CC}">
                <c16:uniqueId val="{00000003-1800-422D-95B6-01D5E1889C73}"/>
              </c:ext>
            </c:extLst>
          </c:dPt>
          <c:dLbls>
            <c:dLbl>
              <c:idx val="0"/>
              <c:layout>
                <c:manualLayout>
                  <c:x val="7.0380607611856463E-3"/>
                  <c:y val="-5.43765161955882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00-422D-95B6-01D5E1889C73}"/>
                </c:ext>
              </c:extLst>
            </c:dLbl>
            <c:dLbl>
              <c:idx val="1"/>
              <c:layout>
                <c:manualLayout>
                  <c:x val="4.6111810070246784E-3"/>
                  <c:y val="-5.31701751885233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00-422D-95B6-01D5E1889C7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Sheet1!$G$2:$G$4</c:f>
                <c:numCache>
                  <c:formatCode>General</c:formatCode>
                  <c:ptCount val="3"/>
                  <c:pt idx="0">
                    <c:v>6.41</c:v>
                  </c:pt>
                  <c:pt idx="1">
                    <c:v>5.9</c:v>
                  </c:pt>
                </c:numCache>
              </c:numRef>
            </c:plus>
            <c:minus>
              <c:numRef>
                <c:f>Sheet1!$E$2:$E$4</c:f>
                <c:numCache>
                  <c:formatCode>General</c:formatCode>
                  <c:ptCount val="3"/>
                  <c:pt idx="0">
                    <c:v>6.94</c:v>
                  </c:pt>
                  <c:pt idx="1">
                    <c:v>6.63</c:v>
                  </c:pt>
                </c:numCache>
              </c:numRef>
            </c:minus>
            <c:spPr>
              <a:noFill/>
              <a:ln w="9525" cap="flat" cmpd="sng" algn="ctr">
                <a:solidFill>
                  <a:schemeClr val="tx1"/>
                </a:solidFill>
                <a:round/>
              </a:ln>
              <a:effectLst/>
            </c:spPr>
          </c:errBars>
          <c:cat>
            <c:strRef>
              <c:f>Sheet1!$A$2:$A$3</c:f>
              <c:strCache>
                <c:ptCount val="2"/>
                <c:pt idx="0">
                  <c:v>MMR (48)</c:v>
                </c:pt>
                <c:pt idx="1">
                  <c:v>MMR (96(</c:v>
                </c:pt>
              </c:strCache>
            </c:strRef>
          </c:cat>
          <c:val>
            <c:numRef>
              <c:f>Sheet1!$B$2:$B$3</c:f>
              <c:numCache>
                <c:formatCode>General</c:formatCode>
                <c:ptCount val="2"/>
                <c:pt idx="0">
                  <c:v>67.66</c:v>
                </c:pt>
                <c:pt idx="1">
                  <c:v>74.13</c:v>
                </c:pt>
              </c:numCache>
            </c:numRef>
          </c:val>
          <c:extLst>
            <c:ext xmlns:c16="http://schemas.microsoft.com/office/drawing/2014/chart" uri="{C3380CC4-5D6E-409C-BE32-E72D297353CC}">
              <c16:uniqueId val="{00000004-1800-422D-95B6-01D5E1889C73}"/>
            </c:ext>
          </c:extLst>
        </c:ser>
        <c:ser>
          <c:idx val="1"/>
          <c:order val="1"/>
          <c:tx>
            <c:strRef>
              <c:f>Sheet1!$C$1</c:f>
              <c:strCache>
                <c:ptCount val="1"/>
                <c:pt idx="0">
                  <c:v>IS TKI</c:v>
                </c:pt>
              </c:strCache>
            </c:strRef>
          </c:tx>
          <c:spPr>
            <a:solidFill>
              <a:srgbClr val="62B1FE"/>
            </a:solidFill>
            <a:ln>
              <a:noFill/>
            </a:ln>
            <a:effectLst/>
          </c:spPr>
          <c:invertIfNegative val="0"/>
          <c:dPt>
            <c:idx val="0"/>
            <c:invertIfNegative val="0"/>
            <c:bubble3D val="0"/>
            <c:spPr>
              <a:solidFill>
                <a:srgbClr val="62B1FE"/>
              </a:solidFill>
              <a:ln>
                <a:noFill/>
              </a:ln>
              <a:effectLst/>
            </c:spPr>
            <c:extLst>
              <c:ext xmlns:c16="http://schemas.microsoft.com/office/drawing/2014/chart" uri="{C3380CC4-5D6E-409C-BE32-E72D297353CC}">
                <c16:uniqueId val="{00000006-1800-422D-95B6-01D5E1889C73}"/>
              </c:ext>
            </c:extLst>
          </c:dPt>
          <c:dLbls>
            <c:dLbl>
              <c:idx val="0"/>
              <c:layout>
                <c:manualLayout>
                  <c:x val="1.4146264578588905E-2"/>
                  <c:y val="-5.38373127550450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800-422D-95B6-01D5E1889C73}"/>
                </c:ext>
              </c:extLst>
            </c:dLbl>
            <c:dLbl>
              <c:idx val="1"/>
              <c:layout>
                <c:manualLayout>
                  <c:x val="9.1190497274615014E-3"/>
                  <c:y val="-4.6389111297516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00-422D-95B6-01D5E1889C7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Sheet1!$I$2:$I$4</c:f>
                <c:numCache>
                  <c:formatCode>General</c:formatCode>
                  <c:ptCount val="3"/>
                  <c:pt idx="0">
                    <c:v>7.05</c:v>
                  </c:pt>
                  <c:pt idx="1">
                    <c:v>7.09</c:v>
                  </c:pt>
                </c:numCache>
              </c:numRef>
            </c:plus>
            <c:minus>
              <c:numRef>
                <c:f>Sheet1!$K$2:$K$4</c:f>
                <c:numCache>
                  <c:formatCode>General</c:formatCode>
                  <c:ptCount val="3"/>
                  <c:pt idx="0">
                    <c:v>7.08</c:v>
                  </c:pt>
                  <c:pt idx="1">
                    <c:v>7.03</c:v>
                  </c:pt>
                </c:numCache>
              </c:numRef>
            </c:minus>
            <c:spPr>
              <a:noFill/>
              <a:ln w="9525" cap="flat" cmpd="sng" algn="ctr">
                <a:solidFill>
                  <a:schemeClr val="tx1"/>
                </a:solidFill>
                <a:round/>
              </a:ln>
              <a:effectLst/>
            </c:spPr>
          </c:errBars>
          <c:cat>
            <c:strRef>
              <c:f>Sheet1!$A$2:$A$3</c:f>
              <c:strCache>
                <c:ptCount val="2"/>
                <c:pt idx="0">
                  <c:v>MMR (48)</c:v>
                </c:pt>
                <c:pt idx="1">
                  <c:v>MMR (96(</c:v>
                </c:pt>
              </c:strCache>
            </c:strRef>
          </c:cat>
          <c:val>
            <c:numRef>
              <c:f>Sheet1!$C$2:$C$3</c:f>
              <c:numCache>
                <c:formatCode>General</c:formatCode>
                <c:ptCount val="2"/>
                <c:pt idx="0">
                  <c:v>49.02</c:v>
                </c:pt>
                <c:pt idx="1">
                  <c:v>51.96</c:v>
                </c:pt>
              </c:numCache>
            </c:numRef>
          </c:val>
          <c:extLst>
            <c:ext xmlns:c16="http://schemas.microsoft.com/office/drawing/2014/chart" uri="{C3380CC4-5D6E-409C-BE32-E72D297353CC}">
              <c16:uniqueId val="{00000008-1800-422D-95B6-01D5E1889C73}"/>
            </c:ext>
          </c:extLst>
        </c:ser>
        <c:dLbls>
          <c:dLblPos val="inEnd"/>
          <c:showLegendKey val="0"/>
          <c:showVal val="1"/>
          <c:showCatName val="0"/>
          <c:showSerName val="0"/>
          <c:showPercent val="0"/>
          <c:showBubbleSize val="0"/>
        </c:dLbls>
        <c:gapWidth val="65"/>
        <c:overlap val="-25"/>
        <c:axId val="2100745087"/>
        <c:axId val="1909131935"/>
      </c:barChart>
      <c:catAx>
        <c:axId val="2100745087"/>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9131935"/>
        <c:crosses val="autoZero"/>
        <c:auto val="1"/>
        <c:lblAlgn val="ctr"/>
        <c:lblOffset val="100"/>
        <c:noMultiLvlLbl val="0"/>
      </c:catAx>
      <c:valAx>
        <c:axId val="1909131935"/>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crossAx val="210074508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8589123172774E-2"/>
          <c:y val="3.0102850547230869E-2"/>
          <c:w val="0.94625537473765997"/>
          <c:h val="0.76095189193842305"/>
        </c:manualLayout>
      </c:layout>
      <c:barChart>
        <c:barDir val="col"/>
        <c:grouping val="clustered"/>
        <c:varyColors val="0"/>
        <c:ser>
          <c:idx val="0"/>
          <c:order val="0"/>
          <c:tx>
            <c:strRef>
              <c:f>Sheet1!$B$1</c:f>
              <c:strCache>
                <c:ptCount val="1"/>
                <c:pt idx="0">
                  <c:v>All asciminib (n=200)</c:v>
                </c:pt>
              </c:strCache>
            </c:strRef>
          </c:tx>
          <c:spPr>
            <a:solidFill>
              <a:srgbClr val="116D69"/>
            </a:solidFill>
            <a:ln>
              <a:solidFill>
                <a:srgbClr val="116D6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Grade ≥3 AEs</c:v>
                </c:pt>
                <c:pt idx="1">
                  <c:v>AEs leading to discontinuation</c:v>
                </c:pt>
                <c:pt idx="2">
                  <c:v>AEs leading to dose adjustment/interruption</c:v>
                </c:pt>
              </c:strCache>
            </c:strRef>
          </c:cat>
          <c:val>
            <c:numRef>
              <c:f>Sheet1!$B$3:$B$5</c:f>
              <c:numCache>
                <c:formatCode>0.0</c:formatCode>
                <c:ptCount val="3"/>
                <c:pt idx="0">
                  <c:v>44.5</c:v>
                </c:pt>
                <c:pt idx="1">
                  <c:v>5</c:v>
                </c:pt>
                <c:pt idx="2">
                  <c:v>33</c:v>
                </c:pt>
              </c:numCache>
            </c:numRef>
          </c:val>
          <c:extLst>
            <c:ext xmlns:c16="http://schemas.microsoft.com/office/drawing/2014/chart" uri="{C3380CC4-5D6E-409C-BE32-E72D297353CC}">
              <c16:uniqueId val="{00000000-62CC-4484-AE80-AADC3C4A01CF}"/>
            </c:ext>
          </c:extLst>
        </c:ser>
        <c:ser>
          <c:idx val="1"/>
          <c:order val="1"/>
          <c:tx>
            <c:strRef>
              <c:f>Sheet1!$C$1</c:f>
              <c:strCache>
                <c:ptCount val="1"/>
                <c:pt idx="0">
                  <c:v>Imatinib (n=99)</c:v>
                </c:pt>
              </c:strCache>
            </c:strRef>
          </c:tx>
          <c:spPr>
            <a:solidFill>
              <a:srgbClr val="559F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Grade ≥3 AEs</c:v>
                </c:pt>
                <c:pt idx="1">
                  <c:v>AEs leading to discontinuation</c:v>
                </c:pt>
                <c:pt idx="2">
                  <c:v>AEs leading to dose adjustment/interruption</c:v>
                </c:pt>
              </c:strCache>
            </c:strRef>
          </c:cat>
          <c:val>
            <c:numRef>
              <c:f>Sheet1!$C$3:$C$5</c:f>
              <c:numCache>
                <c:formatCode>0.0</c:formatCode>
                <c:ptCount val="3"/>
                <c:pt idx="0">
                  <c:v>49.5</c:v>
                </c:pt>
                <c:pt idx="1">
                  <c:v>13.1</c:v>
                </c:pt>
                <c:pt idx="2">
                  <c:v>41.4</c:v>
                </c:pt>
              </c:numCache>
            </c:numRef>
          </c:val>
          <c:extLst>
            <c:ext xmlns:c16="http://schemas.microsoft.com/office/drawing/2014/chart" uri="{C3380CC4-5D6E-409C-BE32-E72D297353CC}">
              <c16:uniqueId val="{00000001-62CC-4484-AE80-AADC3C4A01CF}"/>
            </c:ext>
          </c:extLst>
        </c:ser>
        <c:ser>
          <c:idx val="2"/>
          <c:order val="2"/>
          <c:tx>
            <c:strRef>
              <c:f>Sheet1!$D$1</c:f>
              <c:strCache>
                <c:ptCount val="1"/>
                <c:pt idx="0">
                  <c:v>2G TKI (n=102)</c:v>
                </c:pt>
              </c:strCache>
            </c:strRef>
          </c:tx>
          <c:spPr>
            <a:solidFill>
              <a:srgbClr val="1562AB"/>
            </a:solidFill>
            <a:ln>
              <a:solidFill>
                <a:srgbClr val="1562AB"/>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Grade ≥3 AEs</c:v>
                </c:pt>
                <c:pt idx="1">
                  <c:v>AEs leading to discontinuation</c:v>
                </c:pt>
                <c:pt idx="2">
                  <c:v>AEs leading to dose adjustment/interruption</c:v>
                </c:pt>
              </c:strCache>
            </c:strRef>
          </c:cat>
          <c:val>
            <c:numRef>
              <c:f>Sheet1!$D$3:$D$5</c:f>
              <c:numCache>
                <c:formatCode>0.0</c:formatCode>
                <c:ptCount val="3"/>
                <c:pt idx="0">
                  <c:v>59.8</c:v>
                </c:pt>
                <c:pt idx="1">
                  <c:v>12.7</c:v>
                </c:pt>
                <c:pt idx="2">
                  <c:v>57.8</c:v>
                </c:pt>
              </c:numCache>
            </c:numRef>
          </c:val>
          <c:extLst>
            <c:ext xmlns:c16="http://schemas.microsoft.com/office/drawing/2014/chart" uri="{C3380CC4-5D6E-409C-BE32-E72D297353CC}">
              <c16:uniqueId val="{00000002-62CC-4484-AE80-AADC3C4A01CF}"/>
            </c:ext>
          </c:extLst>
        </c:ser>
        <c:dLbls>
          <c:dLblPos val="inEnd"/>
          <c:showLegendKey val="0"/>
          <c:showVal val="1"/>
          <c:showCatName val="0"/>
          <c:showSerName val="0"/>
          <c:showPercent val="0"/>
          <c:showBubbleSize val="0"/>
        </c:dLbls>
        <c:gapWidth val="87"/>
        <c:overlap val="-31"/>
        <c:axId val="1080514176"/>
        <c:axId val="1080516096"/>
      </c:barChart>
      <c:catAx>
        <c:axId val="1080514176"/>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80516096"/>
        <c:crosses val="autoZero"/>
        <c:auto val="1"/>
        <c:lblAlgn val="ctr"/>
        <c:lblOffset val="100"/>
        <c:noMultiLvlLbl val="0"/>
      </c:catAx>
      <c:valAx>
        <c:axId val="1080516096"/>
        <c:scaling>
          <c:orientation val="minMax"/>
          <c:max val="80"/>
        </c:scaling>
        <c:delete val="0"/>
        <c:axPos val="l"/>
        <c:majorGridlines>
          <c:spPr>
            <a:ln w="9525" cap="flat" cmpd="sng" algn="ctr">
              <a:no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8051417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47217505083883"/>
          <c:y val="8.0127404462568441E-2"/>
          <c:w val="0.69233116318726873"/>
          <c:h val="0.81968061795442393"/>
        </c:manualLayout>
      </c:layout>
      <c:barChart>
        <c:barDir val="bar"/>
        <c:grouping val="clustered"/>
        <c:varyColors val="0"/>
        <c:ser>
          <c:idx val="0"/>
          <c:order val="0"/>
          <c:tx>
            <c:strRef>
              <c:f>Sheet1!$B$1</c:f>
              <c:strCache>
                <c:ptCount val="1"/>
                <c:pt idx="0">
                  <c:v>All-grade</c:v>
                </c:pt>
              </c:strCache>
            </c:strRef>
          </c:tx>
          <c:spPr>
            <a:solidFill>
              <a:srgbClr val="ACC9C4"/>
            </a:solidFill>
            <a:ln>
              <a:noFill/>
            </a:ln>
            <a:effectLst/>
          </c:spPr>
          <c:invertIfNegative val="0"/>
          <c:dLbls>
            <c:dLbl>
              <c:idx val="1"/>
              <c:layout>
                <c:manualLayout>
                  <c:x val="2.9336633592370851E-2"/>
                  <c:y val="1.73237730537591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67-4A5D-B816-80EDDD2EA542}"/>
                </c:ext>
              </c:extLst>
            </c:dLbl>
            <c:dLbl>
              <c:idx val="3"/>
              <c:delete val="1"/>
              <c:extLst>
                <c:ext xmlns:c15="http://schemas.microsoft.com/office/drawing/2012/chart" uri="{CE6537A1-D6FC-4f65-9D91-7224C49458BB}"/>
                <c:ext xmlns:c16="http://schemas.microsoft.com/office/drawing/2014/chart" uri="{C3380CC4-5D6E-409C-BE32-E72D297353CC}">
                  <c16:uniqueId val="{00000002-5AAD-41AB-91D5-1F5AB4F0A3A0}"/>
                </c:ext>
              </c:extLst>
            </c:dLbl>
            <c:dLbl>
              <c:idx val="13"/>
              <c:layout>
                <c:manualLayout>
                  <c:x val="2.7073648657683847E-2"/>
                  <c:y val="-4.330943263439775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67-4A5D-B816-80EDDD2EA542}"/>
                </c:ext>
              </c:extLst>
            </c:dLbl>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Lipase increased</c:v>
                </c:pt>
                <c:pt idx="1">
                  <c:v>AST increased</c:v>
                </c:pt>
                <c:pt idx="2">
                  <c:v>ALT increased</c:v>
                </c:pt>
                <c:pt idx="3">
                  <c:v>Periorbital/face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Sheet1!$B$2:$B$18</c:f>
              <c:numCache>
                <c:formatCode>General</c:formatCode>
                <c:ptCount val="17"/>
                <c:pt idx="0">
                  <c:v>20</c:v>
                </c:pt>
                <c:pt idx="1">
                  <c:v>2</c:v>
                </c:pt>
                <c:pt idx="2">
                  <c:v>9</c:v>
                </c:pt>
                <c:pt idx="3">
                  <c:v>0</c:v>
                </c:pt>
                <c:pt idx="4">
                  <c:v>4</c:v>
                </c:pt>
                <c:pt idx="5">
                  <c:v>16</c:v>
                </c:pt>
                <c:pt idx="6">
                  <c:v>15</c:v>
                </c:pt>
                <c:pt idx="7">
                  <c:v>9</c:v>
                </c:pt>
                <c:pt idx="8">
                  <c:v>18</c:v>
                </c:pt>
                <c:pt idx="9">
                  <c:v>15</c:v>
                </c:pt>
                <c:pt idx="10">
                  <c:v>8</c:v>
                </c:pt>
                <c:pt idx="11">
                  <c:v>14</c:v>
                </c:pt>
                <c:pt idx="12">
                  <c:v>11</c:v>
                </c:pt>
                <c:pt idx="13">
                  <c:v>8</c:v>
                </c:pt>
                <c:pt idx="14">
                  <c:v>17</c:v>
                </c:pt>
                <c:pt idx="15">
                  <c:v>25</c:v>
                </c:pt>
                <c:pt idx="16">
                  <c:v>26</c:v>
                </c:pt>
              </c:numCache>
            </c:numRef>
          </c:val>
          <c:extLst>
            <c:ext xmlns:c16="http://schemas.microsoft.com/office/drawing/2014/chart" uri="{C3380CC4-5D6E-409C-BE32-E72D297353CC}">
              <c16:uniqueId val="{00000002-F067-4A5D-B816-80EDDD2EA542}"/>
            </c:ext>
          </c:extLst>
        </c:ser>
        <c:ser>
          <c:idx val="1"/>
          <c:order val="1"/>
          <c:tx>
            <c:strRef>
              <c:f>Sheet1!$C$1</c:f>
              <c:strCache>
                <c:ptCount val="1"/>
                <c:pt idx="0">
                  <c:v>Grade ≥3</c:v>
                </c:pt>
              </c:strCache>
            </c:strRef>
          </c:tx>
          <c:spPr>
            <a:solidFill>
              <a:srgbClr val="116D69"/>
            </a:solidFill>
            <a:ln>
              <a:noFill/>
            </a:ln>
            <a:effectLst/>
          </c:spPr>
          <c:invertIfNegative val="0"/>
          <c:dLbls>
            <c:dLbl>
              <c:idx val="0"/>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067-4A5D-B816-80EDDD2EA542}"/>
                </c:ext>
              </c:extLst>
            </c:dLbl>
            <c:dLbl>
              <c:idx val="1"/>
              <c:layout>
                <c:manualLayout>
                  <c:x val="-1.9185980637770196E-2"/>
                  <c:y val="-1.2154018527942714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AD-41AB-91D5-1F5AB4F0A3A0}"/>
                </c:ext>
              </c:extLst>
            </c:dLbl>
            <c:dLbl>
              <c:idx val="2"/>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067-4A5D-B816-80EDDD2EA542}"/>
                </c:ext>
              </c:extLst>
            </c:dLbl>
            <c:dLbl>
              <c:idx val="3"/>
              <c:delete val="1"/>
              <c:extLst>
                <c:ext xmlns:c15="http://schemas.microsoft.com/office/drawing/2012/chart" uri="{CE6537A1-D6FC-4f65-9D91-7224C49458BB}"/>
                <c:ext xmlns:c16="http://schemas.microsoft.com/office/drawing/2014/chart" uri="{C3380CC4-5D6E-409C-BE32-E72D297353CC}">
                  <c16:uniqueId val="{00000005-F067-4A5D-B816-80EDDD2EA542}"/>
                </c:ext>
              </c:extLst>
            </c:dLbl>
            <c:dLbl>
              <c:idx val="4"/>
              <c:delete val="1"/>
              <c:extLst>
                <c:ext xmlns:c15="http://schemas.microsoft.com/office/drawing/2012/chart" uri="{CE6537A1-D6FC-4f65-9D91-7224C49458BB}"/>
                <c:ext xmlns:c16="http://schemas.microsoft.com/office/drawing/2014/chart" uri="{C3380CC4-5D6E-409C-BE32-E72D297353CC}">
                  <c16:uniqueId val="{00000006-F067-4A5D-B816-80EDDD2EA542}"/>
                </c:ext>
              </c:extLst>
            </c:dLbl>
            <c:dLbl>
              <c:idx val="5"/>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067-4A5D-B816-80EDDD2EA542}"/>
                </c:ext>
              </c:extLst>
            </c:dLbl>
            <c:dLbl>
              <c:idx val="6"/>
              <c:delete val="1"/>
              <c:extLst>
                <c:ext xmlns:c15="http://schemas.microsoft.com/office/drawing/2012/chart" uri="{CE6537A1-D6FC-4f65-9D91-7224C49458BB}"/>
                <c:ext xmlns:c16="http://schemas.microsoft.com/office/drawing/2014/chart" uri="{C3380CC4-5D6E-409C-BE32-E72D297353CC}">
                  <c16:uniqueId val="{00000001-5AAD-41AB-91D5-1F5AB4F0A3A0}"/>
                </c:ext>
              </c:extLst>
            </c:dLbl>
            <c:dLbl>
              <c:idx val="7"/>
              <c:delete val="1"/>
              <c:extLst>
                <c:ext xmlns:c15="http://schemas.microsoft.com/office/drawing/2012/chart" uri="{CE6537A1-D6FC-4f65-9D91-7224C49458BB}"/>
                <c:ext xmlns:c16="http://schemas.microsoft.com/office/drawing/2014/chart" uri="{C3380CC4-5D6E-409C-BE32-E72D297353CC}">
                  <c16:uniqueId val="{00000008-F067-4A5D-B816-80EDDD2EA542}"/>
                </c:ext>
              </c:extLst>
            </c:dLbl>
            <c:dLbl>
              <c:idx val="9"/>
              <c:delete val="1"/>
              <c:extLst>
                <c:ext xmlns:c15="http://schemas.microsoft.com/office/drawing/2012/chart" uri="{CE6537A1-D6FC-4f65-9D91-7224C49458BB}"/>
                <c:ext xmlns:c16="http://schemas.microsoft.com/office/drawing/2014/chart" uri="{C3380CC4-5D6E-409C-BE32-E72D297353CC}">
                  <c16:uniqueId val="{00000000-5AAD-41AB-91D5-1F5AB4F0A3A0}"/>
                </c:ext>
              </c:extLst>
            </c:dLbl>
            <c:dLbl>
              <c:idx val="10"/>
              <c:delete val="1"/>
              <c:extLst>
                <c:ext xmlns:c15="http://schemas.microsoft.com/office/drawing/2012/chart" uri="{CE6537A1-D6FC-4f65-9D91-7224C49458BB}"/>
                <c:ext xmlns:c16="http://schemas.microsoft.com/office/drawing/2014/chart" uri="{C3380CC4-5D6E-409C-BE32-E72D297353CC}">
                  <c16:uniqueId val="{00000009-F067-4A5D-B816-80EDDD2EA542}"/>
                </c:ext>
              </c:extLst>
            </c:dLbl>
            <c:dLbl>
              <c:idx val="11"/>
              <c:delete val="1"/>
              <c:extLst>
                <c:ext xmlns:c15="http://schemas.microsoft.com/office/drawing/2012/chart" uri="{CE6537A1-D6FC-4f65-9D91-7224C49458BB}"/>
                <c:ext xmlns:c16="http://schemas.microsoft.com/office/drawing/2014/chart" uri="{C3380CC4-5D6E-409C-BE32-E72D297353CC}">
                  <c16:uniqueId val="{0000000A-F067-4A5D-B816-80EDDD2EA542}"/>
                </c:ext>
              </c:extLst>
            </c:dLbl>
            <c:dLbl>
              <c:idx val="12"/>
              <c:tx>
                <c:rich>
                  <a:bodyPr/>
                  <a:lstStyle/>
                  <a:p>
                    <a:r>
                      <a:rPr lang="en-US" sz="1200"/>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067-4A5D-B816-80EDDD2EA542}"/>
                </c:ext>
              </c:extLst>
            </c:dLbl>
            <c:dLbl>
              <c:idx val="14"/>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067-4A5D-B816-80EDDD2EA542}"/>
                </c:ext>
              </c:extLst>
            </c:dLbl>
            <c:dLbl>
              <c:idx val="16"/>
              <c:tx>
                <c:rich>
                  <a:bodyPr/>
                  <a:lstStyle/>
                  <a:p>
                    <a:r>
                      <a:rPr lang="en-US"/>
                      <a:t>13.0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067-4A5D-B816-80EDDD2EA542}"/>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Lipase increased</c:v>
                </c:pt>
                <c:pt idx="1">
                  <c:v>AST increased</c:v>
                </c:pt>
                <c:pt idx="2">
                  <c:v>ALT increased</c:v>
                </c:pt>
                <c:pt idx="3">
                  <c:v>Periorbital/face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Sheet1!$C$2:$C$18</c:f>
              <c:numCache>
                <c:formatCode>General</c:formatCode>
                <c:ptCount val="17"/>
                <c:pt idx="0">
                  <c:v>6</c:v>
                </c:pt>
                <c:pt idx="1">
                  <c:v>1</c:v>
                </c:pt>
                <c:pt idx="2">
                  <c:v>3</c:v>
                </c:pt>
                <c:pt idx="3">
                  <c:v>0</c:v>
                </c:pt>
                <c:pt idx="4">
                  <c:v>0</c:v>
                </c:pt>
                <c:pt idx="5">
                  <c:v>3</c:v>
                </c:pt>
                <c:pt idx="6">
                  <c:v>0</c:v>
                </c:pt>
                <c:pt idx="7">
                  <c:v>0</c:v>
                </c:pt>
                <c:pt idx="8">
                  <c:v>1</c:v>
                </c:pt>
                <c:pt idx="9">
                  <c:v>0</c:v>
                </c:pt>
                <c:pt idx="10">
                  <c:v>0</c:v>
                </c:pt>
                <c:pt idx="11">
                  <c:v>0</c:v>
                </c:pt>
                <c:pt idx="12">
                  <c:v>1</c:v>
                </c:pt>
                <c:pt idx="13">
                  <c:v>3</c:v>
                </c:pt>
                <c:pt idx="14">
                  <c:v>2</c:v>
                </c:pt>
                <c:pt idx="15">
                  <c:v>8</c:v>
                </c:pt>
                <c:pt idx="16">
                  <c:v>12</c:v>
                </c:pt>
              </c:numCache>
            </c:numRef>
          </c:val>
          <c:extLst>
            <c:ext xmlns:c16="http://schemas.microsoft.com/office/drawing/2014/chart" uri="{C3380CC4-5D6E-409C-BE32-E72D297353CC}">
              <c16:uniqueId val="{0000000E-F067-4A5D-B816-80EDDD2EA542}"/>
            </c:ext>
          </c:extLst>
        </c:ser>
        <c:dLbls>
          <c:dLblPos val="outEnd"/>
          <c:showLegendKey val="0"/>
          <c:showVal val="1"/>
          <c:showCatName val="0"/>
          <c:showSerName val="0"/>
          <c:showPercent val="0"/>
          <c:showBubbleSize val="0"/>
        </c:dLbls>
        <c:gapWidth val="83"/>
        <c:overlap val="100"/>
        <c:axId val="1748316431"/>
        <c:axId val="1629489263"/>
      </c:barChart>
      <c:catAx>
        <c:axId val="1748316431"/>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crossAx val="1629489263"/>
        <c:crosses val="autoZero"/>
        <c:auto val="1"/>
        <c:lblAlgn val="ctr"/>
        <c:lblOffset val="100"/>
        <c:noMultiLvlLbl val="0"/>
      </c:catAx>
      <c:valAx>
        <c:axId val="1629489263"/>
        <c:scaling>
          <c:orientation val="minMax"/>
          <c:max val="4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r>
                  <a:rPr lang="en-US" sz="1200" b="1" dirty="0"/>
                  <a:t>Patients, %</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crossAx val="1748316431"/>
        <c:crosses val="autoZero"/>
        <c:crossBetween val="between"/>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Corbel" panose="020B0503020204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6683031388482"/>
          <c:y val="0.10363485412418653"/>
          <c:w val="0.64433750601328577"/>
          <c:h val="0.78574740085577732"/>
        </c:manualLayout>
      </c:layout>
      <c:barChart>
        <c:barDir val="bar"/>
        <c:grouping val="clustered"/>
        <c:varyColors val="0"/>
        <c:ser>
          <c:idx val="0"/>
          <c:order val="0"/>
          <c:tx>
            <c:strRef>
              <c:f>Sheet1!$B$1</c:f>
              <c:strCache>
                <c:ptCount val="1"/>
                <c:pt idx="0">
                  <c:v>All-grade</c:v>
                </c:pt>
              </c:strCache>
            </c:strRef>
          </c:tx>
          <c:spPr>
            <a:solidFill>
              <a:srgbClr val="C4DDF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Lipase increased</c:v>
                </c:pt>
                <c:pt idx="1">
                  <c:v>AST increased</c:v>
                </c:pt>
                <c:pt idx="2">
                  <c:v>ALT increased</c:v>
                </c:pt>
                <c:pt idx="3">
                  <c:v>Periorbital/face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Sheet1!$B$2:$B$18</c:f>
              <c:numCache>
                <c:formatCode>General</c:formatCode>
                <c:ptCount val="17"/>
                <c:pt idx="0">
                  <c:v>15.2</c:v>
                </c:pt>
                <c:pt idx="1">
                  <c:v>7.1</c:v>
                </c:pt>
                <c:pt idx="2">
                  <c:v>7.1</c:v>
                </c:pt>
                <c:pt idx="3">
                  <c:v>21.2</c:v>
                </c:pt>
                <c:pt idx="4">
                  <c:v>19.2</c:v>
                </c:pt>
                <c:pt idx="5">
                  <c:v>10.1</c:v>
                </c:pt>
                <c:pt idx="6">
                  <c:v>18.2</c:v>
                </c:pt>
                <c:pt idx="7">
                  <c:v>11.1</c:v>
                </c:pt>
                <c:pt idx="8">
                  <c:v>9.1</c:v>
                </c:pt>
                <c:pt idx="9">
                  <c:v>15.2</c:v>
                </c:pt>
                <c:pt idx="10">
                  <c:v>21.2</c:v>
                </c:pt>
                <c:pt idx="11">
                  <c:v>28.3</c:v>
                </c:pt>
                <c:pt idx="12">
                  <c:v>26.3</c:v>
                </c:pt>
                <c:pt idx="13">
                  <c:v>17.2</c:v>
                </c:pt>
                <c:pt idx="14">
                  <c:v>29.3</c:v>
                </c:pt>
                <c:pt idx="15">
                  <c:v>31.3</c:v>
                </c:pt>
                <c:pt idx="16">
                  <c:v>28.3</c:v>
                </c:pt>
              </c:numCache>
            </c:numRef>
          </c:val>
          <c:extLst>
            <c:ext xmlns:c16="http://schemas.microsoft.com/office/drawing/2014/chart" uri="{C3380CC4-5D6E-409C-BE32-E72D297353CC}">
              <c16:uniqueId val="{00000000-8F5C-498B-BE0E-5896BB606C77}"/>
            </c:ext>
          </c:extLst>
        </c:ser>
        <c:ser>
          <c:idx val="1"/>
          <c:order val="1"/>
          <c:tx>
            <c:strRef>
              <c:f>Sheet1!$C$1</c:f>
              <c:strCache>
                <c:ptCount val="1"/>
                <c:pt idx="0">
                  <c:v>Grade ≥3</c:v>
                </c:pt>
              </c:strCache>
            </c:strRef>
          </c:tx>
          <c:spPr>
            <a:solidFill>
              <a:srgbClr val="559FD6"/>
            </a:solidFill>
            <a:ln>
              <a:noFill/>
            </a:ln>
            <a:effectLst/>
          </c:spPr>
          <c:invertIfNegative val="0"/>
          <c:dLbls>
            <c:dLbl>
              <c:idx val="2"/>
              <c:tx>
                <c:rich>
                  <a:bodyPr/>
                  <a:lstStyle/>
                  <a:p>
                    <a:r>
                      <a:rPr lang="en-US"/>
                      <a:t>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F5C-498B-BE0E-5896BB606C77}"/>
                </c:ext>
              </c:extLst>
            </c:dLbl>
            <c:dLbl>
              <c:idx val="4"/>
              <c:delete val="1"/>
              <c:extLst>
                <c:ext xmlns:c15="http://schemas.microsoft.com/office/drawing/2012/chart" uri="{CE6537A1-D6FC-4f65-9D91-7224C49458BB}"/>
                <c:ext xmlns:c16="http://schemas.microsoft.com/office/drawing/2014/chart" uri="{C3380CC4-5D6E-409C-BE32-E72D297353CC}">
                  <c16:uniqueId val="{00000002-8F5C-498B-BE0E-5896BB606C77}"/>
                </c:ext>
              </c:extLst>
            </c:dLbl>
            <c:dLbl>
              <c:idx val="6"/>
              <c:delete val="1"/>
              <c:extLst>
                <c:ext xmlns:c15="http://schemas.microsoft.com/office/drawing/2012/chart" uri="{CE6537A1-D6FC-4f65-9D91-7224C49458BB}"/>
                <c:ext xmlns:c16="http://schemas.microsoft.com/office/drawing/2014/chart" uri="{C3380CC4-5D6E-409C-BE32-E72D297353CC}">
                  <c16:uniqueId val="{00000003-8F5C-498B-BE0E-5896BB606C77}"/>
                </c:ext>
              </c:extLst>
            </c:dLbl>
            <c:dLbl>
              <c:idx val="8"/>
              <c:delete val="1"/>
              <c:extLst>
                <c:ext xmlns:c15="http://schemas.microsoft.com/office/drawing/2012/chart" uri="{CE6537A1-D6FC-4f65-9D91-7224C49458BB}"/>
                <c:ext xmlns:c16="http://schemas.microsoft.com/office/drawing/2014/chart" uri="{C3380CC4-5D6E-409C-BE32-E72D297353CC}">
                  <c16:uniqueId val="{00000004-8F5C-498B-BE0E-5896BB606C77}"/>
                </c:ext>
              </c:extLst>
            </c:dLbl>
            <c:dLbl>
              <c:idx val="10"/>
              <c:delete val="1"/>
              <c:extLst>
                <c:ext xmlns:c15="http://schemas.microsoft.com/office/drawing/2012/chart" uri="{CE6537A1-D6FC-4f65-9D91-7224C49458BB}"/>
                <c:ext xmlns:c16="http://schemas.microsoft.com/office/drawing/2014/chart" uri="{C3380CC4-5D6E-409C-BE32-E72D297353CC}">
                  <c16:uniqueId val="{00000005-8F5C-498B-BE0E-5896BB606C77}"/>
                </c:ext>
              </c:extLst>
            </c:dLbl>
            <c:dLbl>
              <c:idx val="11"/>
              <c:delete val="1"/>
              <c:extLst>
                <c:ext xmlns:c15="http://schemas.microsoft.com/office/drawing/2012/chart" uri="{CE6537A1-D6FC-4f65-9D91-7224C49458BB}"/>
                <c:ext xmlns:c16="http://schemas.microsoft.com/office/drawing/2014/chart" uri="{C3380CC4-5D6E-409C-BE32-E72D297353CC}">
                  <c16:uniqueId val="{00000006-8F5C-498B-BE0E-5896BB606C77}"/>
                </c:ext>
              </c:extLst>
            </c:dLbl>
            <c:dLbl>
              <c:idx val="12"/>
              <c:tx>
                <c:rich>
                  <a:bodyPr/>
                  <a:lstStyle/>
                  <a:p>
                    <a:r>
                      <a:rPr lang="en-US"/>
                      <a:t>6.0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F5C-498B-BE0E-5896BB606C77}"/>
                </c:ext>
              </c:extLst>
            </c:dLbl>
            <c:dLbl>
              <c:idx val="13"/>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F5C-498B-BE0E-5896BB606C77}"/>
                </c:ext>
              </c:extLst>
            </c:dLbl>
            <c:dLbl>
              <c:idx val="14"/>
              <c:tx>
                <c:rich>
                  <a:bodyPr/>
                  <a:lstStyle/>
                  <a:p>
                    <a:r>
                      <a:rPr lang="en-US"/>
                      <a:t>8.0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F5C-498B-BE0E-5896BB606C77}"/>
                </c:ext>
              </c:extLst>
            </c:dLbl>
            <c:dLbl>
              <c:idx val="16"/>
              <c:tx>
                <c:rich>
                  <a:bodyPr/>
                  <a:lstStyle/>
                  <a:p>
                    <a:r>
                      <a:rPr lang="en-US"/>
                      <a:t>10.0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F5C-498B-BE0E-5896BB606C7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Lipase increased</c:v>
                </c:pt>
                <c:pt idx="1">
                  <c:v>AST increased</c:v>
                </c:pt>
                <c:pt idx="2">
                  <c:v>ALT increased</c:v>
                </c:pt>
                <c:pt idx="3">
                  <c:v>Periorbital/face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Sheet1!$C$2:$C$18</c:f>
              <c:numCache>
                <c:formatCode>General</c:formatCode>
                <c:ptCount val="17"/>
                <c:pt idx="0">
                  <c:v>2</c:v>
                </c:pt>
                <c:pt idx="1">
                  <c:v>1</c:v>
                </c:pt>
                <c:pt idx="2">
                  <c:v>2</c:v>
                </c:pt>
                <c:pt idx="3">
                  <c:v>1</c:v>
                </c:pt>
                <c:pt idx="4">
                  <c:v>0</c:v>
                </c:pt>
                <c:pt idx="5">
                  <c:v>1</c:v>
                </c:pt>
                <c:pt idx="6">
                  <c:v>0</c:v>
                </c:pt>
                <c:pt idx="7">
                  <c:v>2</c:v>
                </c:pt>
                <c:pt idx="8">
                  <c:v>0</c:v>
                </c:pt>
                <c:pt idx="9">
                  <c:v>1</c:v>
                </c:pt>
                <c:pt idx="10">
                  <c:v>0</c:v>
                </c:pt>
                <c:pt idx="11">
                  <c:v>0</c:v>
                </c:pt>
                <c:pt idx="12">
                  <c:v>5.0999999999999996</c:v>
                </c:pt>
                <c:pt idx="13">
                  <c:v>5.0999999999999996</c:v>
                </c:pt>
                <c:pt idx="14">
                  <c:v>11.1</c:v>
                </c:pt>
                <c:pt idx="15">
                  <c:v>18.2</c:v>
                </c:pt>
                <c:pt idx="16">
                  <c:v>6.1</c:v>
                </c:pt>
              </c:numCache>
            </c:numRef>
          </c:val>
          <c:extLst>
            <c:ext xmlns:c16="http://schemas.microsoft.com/office/drawing/2014/chart" uri="{C3380CC4-5D6E-409C-BE32-E72D297353CC}">
              <c16:uniqueId val="{0000000B-8F5C-498B-BE0E-5896BB606C77}"/>
            </c:ext>
          </c:extLst>
        </c:ser>
        <c:dLbls>
          <c:dLblPos val="outEnd"/>
          <c:showLegendKey val="0"/>
          <c:showVal val="1"/>
          <c:showCatName val="0"/>
          <c:showSerName val="0"/>
          <c:showPercent val="0"/>
          <c:showBubbleSize val="0"/>
        </c:dLbls>
        <c:gapWidth val="83"/>
        <c:overlap val="100"/>
        <c:axId val="1748316431"/>
        <c:axId val="1629489263"/>
      </c:barChart>
      <c:catAx>
        <c:axId val="1748316431"/>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panose="020B0604020202020204" pitchFamily="34" charset="0"/>
                <a:ea typeface="+mn-ea"/>
                <a:cs typeface="Arial" panose="020B0604020202020204" pitchFamily="34" charset="0"/>
              </a:defRPr>
            </a:pPr>
            <a:endParaRPr lang="en-US"/>
          </a:p>
        </c:txPr>
        <c:crossAx val="1629489263"/>
        <c:crosses val="autoZero"/>
        <c:auto val="1"/>
        <c:lblAlgn val="ctr"/>
        <c:lblOffset val="100"/>
        <c:noMultiLvlLbl val="0"/>
      </c:catAx>
      <c:valAx>
        <c:axId val="1629489263"/>
        <c:scaling>
          <c:orientation val="minMax"/>
          <c:max val="4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Corbel" panose="020B0503020204020204" pitchFamily="34" charset="0"/>
                    <a:ea typeface="+mn-ea"/>
                    <a:cs typeface="Arial" panose="020B0604020202020204" pitchFamily="34" charset="0"/>
                  </a:defRPr>
                </a:pPr>
                <a:r>
                  <a:rPr lang="en-US" sz="1200" b="1">
                    <a:latin typeface="Corbel" panose="020B0503020204020204" pitchFamily="34" charset="0"/>
                  </a:rPr>
                  <a:t>Patients, %</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crossAx val="1748316431"/>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47217505083883"/>
          <c:y val="8.0127404462568441E-2"/>
          <c:w val="0.69233116318726873"/>
          <c:h val="0.81968061795442393"/>
        </c:manualLayout>
      </c:layout>
      <c:barChart>
        <c:barDir val="bar"/>
        <c:grouping val="clustered"/>
        <c:varyColors val="0"/>
        <c:ser>
          <c:idx val="0"/>
          <c:order val="0"/>
          <c:tx>
            <c:strRef>
              <c:f>Sheet1!$B$1</c:f>
              <c:strCache>
                <c:ptCount val="1"/>
                <c:pt idx="0">
                  <c:v>All-grade</c:v>
                </c:pt>
              </c:strCache>
            </c:strRef>
          </c:tx>
          <c:spPr>
            <a:solidFill>
              <a:srgbClr val="ACC9C4"/>
            </a:solidFill>
            <a:ln>
              <a:noFill/>
            </a:ln>
            <a:effectLst/>
          </c:spPr>
          <c:invertIfNegative val="0"/>
          <c:dLbls>
            <c:dLbl>
              <c:idx val="1"/>
              <c:layout>
                <c:manualLayout>
                  <c:x val="2.9336633592370851E-2"/>
                  <c:y val="1.73237730537591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67-4A5D-B816-80EDDD2EA542}"/>
                </c:ext>
              </c:extLst>
            </c:dLbl>
            <c:dLbl>
              <c:idx val="13"/>
              <c:layout>
                <c:manualLayout>
                  <c:x val="2.7073648657683847E-2"/>
                  <c:y val="-4.330943263439775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67-4A5D-B816-80EDDD2EA542}"/>
                </c:ext>
              </c:extLst>
            </c:dLbl>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Lipase increased</c:v>
                </c:pt>
                <c:pt idx="1">
                  <c:v>AST increased</c:v>
                </c:pt>
                <c:pt idx="2">
                  <c:v>ALT increased</c:v>
                </c:pt>
                <c:pt idx="3">
                  <c:v>Periorbital/face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Sheet1!$B$2:$B$18</c:f>
              <c:numCache>
                <c:formatCode>General</c:formatCode>
                <c:ptCount val="17"/>
                <c:pt idx="0">
                  <c:v>7</c:v>
                </c:pt>
                <c:pt idx="1">
                  <c:v>4</c:v>
                </c:pt>
                <c:pt idx="2">
                  <c:v>8</c:v>
                </c:pt>
                <c:pt idx="3">
                  <c:v>2</c:v>
                </c:pt>
                <c:pt idx="4">
                  <c:v>2</c:v>
                </c:pt>
                <c:pt idx="5">
                  <c:v>10</c:v>
                </c:pt>
                <c:pt idx="6">
                  <c:v>16</c:v>
                </c:pt>
                <c:pt idx="7">
                  <c:v>20</c:v>
                </c:pt>
                <c:pt idx="8">
                  <c:v>15</c:v>
                </c:pt>
                <c:pt idx="9">
                  <c:v>15</c:v>
                </c:pt>
                <c:pt idx="10">
                  <c:v>11</c:v>
                </c:pt>
                <c:pt idx="11">
                  <c:v>21</c:v>
                </c:pt>
                <c:pt idx="12">
                  <c:v>14</c:v>
                </c:pt>
                <c:pt idx="13">
                  <c:v>4</c:v>
                </c:pt>
                <c:pt idx="14">
                  <c:v>21</c:v>
                </c:pt>
                <c:pt idx="15">
                  <c:v>26</c:v>
                </c:pt>
                <c:pt idx="16">
                  <c:v>30</c:v>
                </c:pt>
              </c:numCache>
            </c:numRef>
          </c:val>
          <c:extLst>
            <c:ext xmlns:c16="http://schemas.microsoft.com/office/drawing/2014/chart" uri="{C3380CC4-5D6E-409C-BE32-E72D297353CC}">
              <c16:uniqueId val="{00000002-F067-4A5D-B816-80EDDD2EA542}"/>
            </c:ext>
          </c:extLst>
        </c:ser>
        <c:ser>
          <c:idx val="1"/>
          <c:order val="1"/>
          <c:tx>
            <c:strRef>
              <c:f>Sheet1!$C$1</c:f>
              <c:strCache>
                <c:ptCount val="1"/>
                <c:pt idx="0">
                  <c:v>Grade ≥3</c:v>
                </c:pt>
              </c:strCache>
            </c:strRef>
          </c:tx>
          <c:spPr>
            <a:solidFill>
              <a:srgbClr val="116D69"/>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F067-4A5D-B816-80EDDD2EA542}"/>
                </c:ext>
              </c:extLst>
            </c:dLbl>
            <c:dLbl>
              <c:idx val="1"/>
              <c:delete val="1"/>
              <c:extLst>
                <c:ext xmlns:c15="http://schemas.microsoft.com/office/drawing/2012/chart" uri="{CE6537A1-D6FC-4f65-9D91-7224C49458BB}"/>
                <c:ext xmlns:c16="http://schemas.microsoft.com/office/drawing/2014/chart" uri="{C3380CC4-5D6E-409C-BE32-E72D297353CC}">
                  <c16:uniqueId val="{00000001-49A1-49DA-9946-3C1A37846B13}"/>
                </c:ext>
              </c:extLst>
            </c:dLbl>
            <c:dLbl>
              <c:idx val="2"/>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067-4A5D-B816-80EDDD2EA542}"/>
                </c:ext>
              </c:extLst>
            </c:dLbl>
            <c:dLbl>
              <c:idx val="3"/>
              <c:delete val="1"/>
              <c:extLst>
                <c:ext xmlns:c15="http://schemas.microsoft.com/office/drawing/2012/chart" uri="{CE6537A1-D6FC-4f65-9D91-7224C49458BB}"/>
                <c:ext xmlns:c16="http://schemas.microsoft.com/office/drawing/2014/chart" uri="{C3380CC4-5D6E-409C-BE32-E72D297353CC}">
                  <c16:uniqueId val="{00000005-F067-4A5D-B816-80EDDD2EA542}"/>
                </c:ext>
              </c:extLst>
            </c:dLbl>
            <c:dLbl>
              <c:idx val="4"/>
              <c:delete val="1"/>
              <c:extLst>
                <c:ext xmlns:c15="http://schemas.microsoft.com/office/drawing/2012/chart" uri="{CE6537A1-D6FC-4f65-9D91-7224C49458BB}"/>
                <c:ext xmlns:c16="http://schemas.microsoft.com/office/drawing/2014/chart" uri="{C3380CC4-5D6E-409C-BE32-E72D297353CC}">
                  <c16:uniqueId val="{00000006-F067-4A5D-B816-80EDDD2EA542}"/>
                </c:ext>
              </c:extLst>
            </c:dLbl>
            <c:dLbl>
              <c:idx val="5"/>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067-4A5D-B816-80EDDD2EA542}"/>
                </c:ext>
              </c:extLst>
            </c:dLbl>
            <c:dLbl>
              <c:idx val="7"/>
              <c:delete val="1"/>
              <c:extLst>
                <c:ext xmlns:c15="http://schemas.microsoft.com/office/drawing/2012/chart" uri="{CE6537A1-D6FC-4f65-9D91-7224C49458BB}"/>
                <c:ext xmlns:c16="http://schemas.microsoft.com/office/drawing/2014/chart" uri="{C3380CC4-5D6E-409C-BE32-E72D297353CC}">
                  <c16:uniqueId val="{00000008-F067-4A5D-B816-80EDDD2EA542}"/>
                </c:ext>
              </c:extLst>
            </c:dLbl>
            <c:dLbl>
              <c:idx val="8"/>
              <c:delete val="1"/>
              <c:extLst>
                <c:ext xmlns:c15="http://schemas.microsoft.com/office/drawing/2012/chart" uri="{CE6537A1-D6FC-4f65-9D91-7224C49458BB}"/>
                <c:ext xmlns:c16="http://schemas.microsoft.com/office/drawing/2014/chart" uri="{C3380CC4-5D6E-409C-BE32-E72D297353CC}">
                  <c16:uniqueId val="{00000000-49A1-49DA-9946-3C1A37846B13}"/>
                </c:ext>
              </c:extLst>
            </c:dLbl>
            <c:dLbl>
              <c:idx val="10"/>
              <c:delete val="1"/>
              <c:extLst>
                <c:ext xmlns:c15="http://schemas.microsoft.com/office/drawing/2012/chart" uri="{CE6537A1-D6FC-4f65-9D91-7224C49458BB}"/>
                <c:ext xmlns:c16="http://schemas.microsoft.com/office/drawing/2014/chart" uri="{C3380CC4-5D6E-409C-BE32-E72D297353CC}">
                  <c16:uniqueId val="{00000009-F067-4A5D-B816-80EDDD2EA542}"/>
                </c:ext>
              </c:extLst>
            </c:dLbl>
            <c:dLbl>
              <c:idx val="11"/>
              <c:delete val="1"/>
              <c:extLst>
                <c:ext xmlns:c15="http://schemas.microsoft.com/office/drawing/2012/chart" uri="{CE6537A1-D6FC-4f65-9D91-7224C49458BB}"/>
                <c:ext xmlns:c16="http://schemas.microsoft.com/office/drawing/2014/chart" uri="{C3380CC4-5D6E-409C-BE32-E72D297353CC}">
                  <c16:uniqueId val="{0000000A-F067-4A5D-B816-80EDDD2EA542}"/>
                </c:ext>
              </c:extLst>
            </c:dLbl>
            <c:dLbl>
              <c:idx val="12"/>
              <c:tx>
                <c:rich>
                  <a:bodyPr/>
                  <a:lstStyle/>
                  <a:p>
                    <a:r>
                      <a:rPr lang="en-US" sz="1200"/>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067-4A5D-B816-80EDDD2EA542}"/>
                </c:ext>
              </c:extLst>
            </c:dLbl>
            <c:dLbl>
              <c:idx val="14"/>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067-4A5D-B816-80EDDD2EA542}"/>
                </c:ext>
              </c:extLst>
            </c:dLbl>
            <c:dLbl>
              <c:idx val="16"/>
              <c:tx>
                <c:rich>
                  <a:bodyPr/>
                  <a:lstStyle/>
                  <a:p>
                    <a:r>
                      <a:rPr lang="en-US"/>
                      <a:t>13.0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067-4A5D-B816-80EDDD2EA542}"/>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Lipase increased</c:v>
                </c:pt>
                <c:pt idx="1">
                  <c:v>AST increased</c:v>
                </c:pt>
                <c:pt idx="2">
                  <c:v>ALT increased</c:v>
                </c:pt>
                <c:pt idx="3">
                  <c:v>Periorbital/face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Sheet1!$C$2:$C$18</c:f>
              <c:numCache>
                <c:formatCode>General</c:formatCode>
                <c:ptCount val="17"/>
                <c:pt idx="0">
                  <c:v>0</c:v>
                </c:pt>
                <c:pt idx="1">
                  <c:v>0</c:v>
                </c:pt>
                <c:pt idx="2">
                  <c:v>1</c:v>
                </c:pt>
                <c:pt idx="3">
                  <c:v>0</c:v>
                </c:pt>
                <c:pt idx="4">
                  <c:v>0</c:v>
                </c:pt>
                <c:pt idx="5">
                  <c:v>1</c:v>
                </c:pt>
                <c:pt idx="6">
                  <c:v>1</c:v>
                </c:pt>
                <c:pt idx="7">
                  <c:v>0</c:v>
                </c:pt>
                <c:pt idx="8">
                  <c:v>0</c:v>
                </c:pt>
                <c:pt idx="9">
                  <c:v>1</c:v>
                </c:pt>
                <c:pt idx="10">
                  <c:v>0</c:v>
                </c:pt>
                <c:pt idx="11">
                  <c:v>0</c:v>
                </c:pt>
                <c:pt idx="12">
                  <c:v>3</c:v>
                </c:pt>
                <c:pt idx="13">
                  <c:v>2</c:v>
                </c:pt>
                <c:pt idx="14">
                  <c:v>2</c:v>
                </c:pt>
                <c:pt idx="15">
                  <c:v>13</c:v>
                </c:pt>
                <c:pt idx="16">
                  <c:v>14</c:v>
                </c:pt>
              </c:numCache>
            </c:numRef>
          </c:val>
          <c:extLst>
            <c:ext xmlns:c16="http://schemas.microsoft.com/office/drawing/2014/chart" uri="{C3380CC4-5D6E-409C-BE32-E72D297353CC}">
              <c16:uniqueId val="{0000000E-F067-4A5D-B816-80EDDD2EA542}"/>
            </c:ext>
          </c:extLst>
        </c:ser>
        <c:dLbls>
          <c:dLblPos val="outEnd"/>
          <c:showLegendKey val="0"/>
          <c:showVal val="1"/>
          <c:showCatName val="0"/>
          <c:showSerName val="0"/>
          <c:showPercent val="0"/>
          <c:showBubbleSize val="0"/>
        </c:dLbls>
        <c:gapWidth val="83"/>
        <c:overlap val="100"/>
        <c:axId val="1748316431"/>
        <c:axId val="1629489263"/>
      </c:barChart>
      <c:catAx>
        <c:axId val="1748316431"/>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crossAx val="1629489263"/>
        <c:crosses val="autoZero"/>
        <c:auto val="1"/>
        <c:lblAlgn val="ctr"/>
        <c:lblOffset val="100"/>
        <c:noMultiLvlLbl val="0"/>
      </c:catAx>
      <c:valAx>
        <c:axId val="1629489263"/>
        <c:scaling>
          <c:orientation val="minMax"/>
          <c:max val="4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r>
                  <a:rPr lang="en-US" sz="1200" b="1" dirty="0"/>
                  <a:t>Patients, %</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crossAx val="1748316431"/>
        <c:crosses val="autoZero"/>
        <c:crossBetween val="between"/>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Corbel" panose="020B0503020204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6683031388482"/>
          <c:y val="0.10363485412418653"/>
          <c:w val="0.64433750601328577"/>
          <c:h val="0.78574740085577732"/>
        </c:manualLayout>
      </c:layout>
      <c:barChart>
        <c:barDir val="bar"/>
        <c:grouping val="clustered"/>
        <c:varyColors val="0"/>
        <c:ser>
          <c:idx val="0"/>
          <c:order val="0"/>
          <c:tx>
            <c:strRef>
              <c:f>Sheet1!$B$1</c:f>
              <c:strCache>
                <c:ptCount val="1"/>
                <c:pt idx="0">
                  <c:v>All-grade</c:v>
                </c:pt>
              </c:strCache>
            </c:strRef>
          </c:tx>
          <c:spPr>
            <a:solidFill>
              <a:srgbClr val="B4CDE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Lipase increased</c:v>
                </c:pt>
                <c:pt idx="1">
                  <c:v>AST increased</c:v>
                </c:pt>
                <c:pt idx="2">
                  <c:v>ALT increased</c:v>
                </c:pt>
                <c:pt idx="3">
                  <c:v>Periorbital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Sheet1!$B$2:$B$18</c:f>
              <c:numCache>
                <c:formatCode>General</c:formatCode>
                <c:ptCount val="17"/>
                <c:pt idx="0">
                  <c:v>14.7</c:v>
                </c:pt>
                <c:pt idx="1">
                  <c:v>15.7</c:v>
                </c:pt>
                <c:pt idx="2">
                  <c:v>20.6</c:v>
                </c:pt>
                <c:pt idx="3">
                  <c:v>10.9</c:v>
                </c:pt>
                <c:pt idx="4">
                  <c:v>4.9000000000000004</c:v>
                </c:pt>
                <c:pt idx="5">
                  <c:v>8.8000000000000007</c:v>
                </c:pt>
                <c:pt idx="6">
                  <c:v>16.7</c:v>
                </c:pt>
                <c:pt idx="7">
                  <c:v>23.5</c:v>
                </c:pt>
                <c:pt idx="8">
                  <c:v>23.5</c:v>
                </c:pt>
                <c:pt idx="9">
                  <c:v>19.600000000000001</c:v>
                </c:pt>
                <c:pt idx="10">
                  <c:v>18.600000000000001</c:v>
                </c:pt>
                <c:pt idx="11">
                  <c:v>27.5</c:v>
                </c:pt>
                <c:pt idx="12">
                  <c:v>25.5</c:v>
                </c:pt>
                <c:pt idx="13">
                  <c:v>6.9</c:v>
                </c:pt>
                <c:pt idx="14">
                  <c:v>20.6</c:v>
                </c:pt>
                <c:pt idx="15">
                  <c:v>35.299999999999997</c:v>
                </c:pt>
                <c:pt idx="16">
                  <c:v>34.299999999999997</c:v>
                </c:pt>
              </c:numCache>
            </c:numRef>
          </c:val>
          <c:extLst>
            <c:ext xmlns:c16="http://schemas.microsoft.com/office/drawing/2014/chart" uri="{C3380CC4-5D6E-409C-BE32-E72D297353CC}">
              <c16:uniqueId val="{00000000-8F5C-498B-BE0E-5896BB606C77}"/>
            </c:ext>
          </c:extLst>
        </c:ser>
        <c:ser>
          <c:idx val="1"/>
          <c:order val="1"/>
          <c:tx>
            <c:strRef>
              <c:f>Sheet1!$C$1</c:f>
              <c:strCache>
                <c:ptCount val="1"/>
                <c:pt idx="0">
                  <c:v>Grade ≥3</c:v>
                </c:pt>
              </c:strCache>
            </c:strRef>
          </c:tx>
          <c:spPr>
            <a:solidFill>
              <a:srgbClr val="1562AB"/>
            </a:solidFill>
            <a:ln>
              <a:noFill/>
            </a:ln>
            <a:effectLst/>
          </c:spPr>
          <c:invertIfNegative val="0"/>
          <c:dLbls>
            <c:dLbl>
              <c:idx val="2"/>
              <c:tx>
                <c:rich>
                  <a:bodyPr/>
                  <a:lstStyle/>
                  <a:p>
                    <a:r>
                      <a:rPr lang="en-US"/>
                      <a:t>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F5C-498B-BE0E-5896BB606C77}"/>
                </c:ext>
              </c:extLst>
            </c:dLbl>
            <c:dLbl>
              <c:idx val="4"/>
              <c:delete val="1"/>
              <c:extLst>
                <c:ext xmlns:c15="http://schemas.microsoft.com/office/drawing/2012/chart" uri="{CE6537A1-D6FC-4f65-9D91-7224C49458BB}"/>
                <c:ext xmlns:c16="http://schemas.microsoft.com/office/drawing/2014/chart" uri="{C3380CC4-5D6E-409C-BE32-E72D297353CC}">
                  <c16:uniqueId val="{00000002-8F5C-498B-BE0E-5896BB606C77}"/>
                </c:ext>
              </c:extLst>
            </c:dLbl>
            <c:dLbl>
              <c:idx val="5"/>
              <c:delete val="1"/>
              <c:extLst>
                <c:ext xmlns:c15="http://schemas.microsoft.com/office/drawing/2012/chart" uri="{CE6537A1-D6FC-4f65-9D91-7224C49458BB}"/>
                <c:ext xmlns:c16="http://schemas.microsoft.com/office/drawing/2014/chart" uri="{C3380CC4-5D6E-409C-BE32-E72D297353CC}">
                  <c16:uniqueId val="{00000001-2032-44D4-9ED7-5F78F836FD9F}"/>
                </c:ext>
              </c:extLst>
            </c:dLbl>
            <c:dLbl>
              <c:idx val="6"/>
              <c:delete val="1"/>
              <c:extLst>
                <c:ext xmlns:c15="http://schemas.microsoft.com/office/drawing/2012/chart" uri="{CE6537A1-D6FC-4f65-9D91-7224C49458BB}"/>
                <c:ext xmlns:c16="http://schemas.microsoft.com/office/drawing/2014/chart" uri="{C3380CC4-5D6E-409C-BE32-E72D297353CC}">
                  <c16:uniqueId val="{00000003-8F5C-498B-BE0E-5896BB606C77}"/>
                </c:ext>
              </c:extLst>
            </c:dLbl>
            <c:dLbl>
              <c:idx val="8"/>
              <c:delete val="1"/>
              <c:extLst>
                <c:ext xmlns:c15="http://schemas.microsoft.com/office/drawing/2012/chart" uri="{CE6537A1-D6FC-4f65-9D91-7224C49458BB}"/>
                <c:ext xmlns:c16="http://schemas.microsoft.com/office/drawing/2014/chart" uri="{C3380CC4-5D6E-409C-BE32-E72D297353CC}">
                  <c16:uniqueId val="{00000004-8F5C-498B-BE0E-5896BB606C77}"/>
                </c:ext>
              </c:extLst>
            </c:dLbl>
            <c:dLbl>
              <c:idx val="9"/>
              <c:delete val="1"/>
              <c:extLst>
                <c:ext xmlns:c15="http://schemas.microsoft.com/office/drawing/2012/chart" uri="{CE6537A1-D6FC-4f65-9D91-7224C49458BB}"/>
                <c:ext xmlns:c16="http://schemas.microsoft.com/office/drawing/2014/chart" uri="{C3380CC4-5D6E-409C-BE32-E72D297353CC}">
                  <c16:uniqueId val="{00000000-2032-44D4-9ED7-5F78F836FD9F}"/>
                </c:ext>
              </c:extLst>
            </c:dLbl>
            <c:dLbl>
              <c:idx val="10"/>
              <c:delete val="1"/>
              <c:extLst>
                <c:ext xmlns:c15="http://schemas.microsoft.com/office/drawing/2012/chart" uri="{CE6537A1-D6FC-4f65-9D91-7224C49458BB}"/>
                <c:ext xmlns:c16="http://schemas.microsoft.com/office/drawing/2014/chart" uri="{C3380CC4-5D6E-409C-BE32-E72D297353CC}">
                  <c16:uniqueId val="{00000005-8F5C-498B-BE0E-5896BB606C77}"/>
                </c:ext>
              </c:extLst>
            </c:dLbl>
            <c:dLbl>
              <c:idx val="11"/>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F5C-498B-BE0E-5896BB606C77}"/>
                </c:ext>
              </c:extLst>
            </c:dLbl>
            <c:dLbl>
              <c:idx val="12"/>
              <c:tx>
                <c:rich>
                  <a:bodyPr/>
                  <a:lstStyle/>
                  <a:p>
                    <a:r>
                      <a:rPr lang="en-US"/>
                      <a:t>6.0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F5C-498B-BE0E-5896BB606C77}"/>
                </c:ext>
              </c:extLst>
            </c:dLbl>
            <c:dLbl>
              <c:idx val="13"/>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F5C-498B-BE0E-5896BB606C77}"/>
                </c:ext>
              </c:extLst>
            </c:dLbl>
            <c:dLbl>
              <c:idx val="14"/>
              <c:tx>
                <c:rich>
                  <a:bodyPr/>
                  <a:lstStyle/>
                  <a:p>
                    <a:r>
                      <a:rPr lang="en-US"/>
                      <a:t>8.0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F5C-498B-BE0E-5896BB606C77}"/>
                </c:ext>
              </c:extLst>
            </c:dLbl>
            <c:dLbl>
              <c:idx val="16"/>
              <c:tx>
                <c:rich>
                  <a:bodyPr/>
                  <a:lstStyle/>
                  <a:p>
                    <a:r>
                      <a:rPr lang="en-US"/>
                      <a:t>10.0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F5C-498B-BE0E-5896BB606C7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Lipase increased</c:v>
                </c:pt>
                <c:pt idx="1">
                  <c:v>AST increased</c:v>
                </c:pt>
                <c:pt idx="2">
                  <c:v>ALT increased</c:v>
                </c:pt>
                <c:pt idx="3">
                  <c:v>Periorbital edema</c:v>
                </c:pt>
                <c:pt idx="4">
                  <c:v>Muscle spasms</c:v>
                </c:pt>
                <c:pt idx="5">
                  <c:v>Arthralgia</c:v>
                </c:pt>
                <c:pt idx="6">
                  <c:v>Myalgia</c:v>
                </c:pt>
                <c:pt idx="7">
                  <c:v>Rash</c:v>
                </c:pt>
                <c:pt idx="8">
                  <c:v>Headache</c:v>
                </c:pt>
                <c:pt idx="9">
                  <c:v>Fatigue</c:v>
                </c:pt>
                <c:pt idx="10">
                  <c:v>Nausea</c:v>
                </c:pt>
                <c:pt idx="11">
                  <c:v>Diarrhea</c:v>
                </c:pt>
                <c:pt idx="12">
                  <c:v>Anemia</c:v>
                </c:pt>
                <c:pt idx="13">
                  <c:v>Lymphopenia</c:v>
                </c:pt>
                <c:pt idx="14">
                  <c:v>Leukopenia</c:v>
                </c:pt>
                <c:pt idx="15">
                  <c:v>Neutropenia</c:v>
                </c:pt>
                <c:pt idx="16">
                  <c:v>Thrombocytopenia</c:v>
                </c:pt>
              </c:strCache>
            </c:strRef>
          </c:cat>
          <c:val>
            <c:numRef>
              <c:f>Sheet1!$C$2:$C$18</c:f>
              <c:numCache>
                <c:formatCode>General</c:formatCode>
                <c:ptCount val="17"/>
                <c:pt idx="0">
                  <c:v>4.9000000000000004</c:v>
                </c:pt>
                <c:pt idx="1">
                  <c:v>2</c:v>
                </c:pt>
                <c:pt idx="2">
                  <c:v>7.8</c:v>
                </c:pt>
                <c:pt idx="3">
                  <c:v>0.5</c:v>
                </c:pt>
                <c:pt idx="4">
                  <c:v>0</c:v>
                </c:pt>
                <c:pt idx="5">
                  <c:v>0</c:v>
                </c:pt>
                <c:pt idx="6">
                  <c:v>0</c:v>
                </c:pt>
                <c:pt idx="7">
                  <c:v>1</c:v>
                </c:pt>
                <c:pt idx="8">
                  <c:v>0</c:v>
                </c:pt>
                <c:pt idx="9">
                  <c:v>0</c:v>
                </c:pt>
                <c:pt idx="10">
                  <c:v>0</c:v>
                </c:pt>
                <c:pt idx="11">
                  <c:v>2</c:v>
                </c:pt>
                <c:pt idx="12">
                  <c:v>6.9</c:v>
                </c:pt>
                <c:pt idx="13">
                  <c:v>1</c:v>
                </c:pt>
                <c:pt idx="14">
                  <c:v>4.9000000000000004</c:v>
                </c:pt>
                <c:pt idx="15">
                  <c:v>17.600000000000001</c:v>
                </c:pt>
                <c:pt idx="16">
                  <c:v>13.7</c:v>
                </c:pt>
              </c:numCache>
            </c:numRef>
          </c:val>
          <c:extLst>
            <c:ext xmlns:c16="http://schemas.microsoft.com/office/drawing/2014/chart" uri="{C3380CC4-5D6E-409C-BE32-E72D297353CC}">
              <c16:uniqueId val="{0000000B-8F5C-498B-BE0E-5896BB606C77}"/>
            </c:ext>
          </c:extLst>
        </c:ser>
        <c:dLbls>
          <c:dLblPos val="outEnd"/>
          <c:showLegendKey val="0"/>
          <c:showVal val="1"/>
          <c:showCatName val="0"/>
          <c:showSerName val="0"/>
          <c:showPercent val="0"/>
          <c:showBubbleSize val="0"/>
        </c:dLbls>
        <c:gapWidth val="83"/>
        <c:overlap val="100"/>
        <c:axId val="1748316431"/>
        <c:axId val="1629489263"/>
      </c:barChart>
      <c:catAx>
        <c:axId val="1748316431"/>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panose="020B0604020202020204" pitchFamily="34" charset="0"/>
                <a:ea typeface="+mn-ea"/>
                <a:cs typeface="Arial" panose="020B0604020202020204" pitchFamily="34" charset="0"/>
              </a:defRPr>
            </a:pPr>
            <a:endParaRPr lang="en-US"/>
          </a:p>
        </c:txPr>
        <c:crossAx val="1629489263"/>
        <c:crosses val="autoZero"/>
        <c:auto val="1"/>
        <c:lblAlgn val="ctr"/>
        <c:lblOffset val="100"/>
        <c:noMultiLvlLbl val="0"/>
      </c:catAx>
      <c:valAx>
        <c:axId val="1629489263"/>
        <c:scaling>
          <c:orientation val="minMax"/>
          <c:max val="4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200" b="1" dirty="0">
                    <a:latin typeface="Corbel" panose="020B0503020204020204" pitchFamily="34" charset="0"/>
                  </a:rPr>
                  <a:t>Patients, %</a:t>
                </a:r>
              </a:p>
            </c:rich>
          </c:tx>
          <c:layout>
            <c:manualLayout>
              <c:xMode val="edge"/>
              <c:yMode val="edge"/>
              <c:x val="0.53686415776310781"/>
              <c:y val="0.9338397645490469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Corbel" panose="020B0503020204020204" pitchFamily="34" charset="0"/>
                <a:ea typeface="+mn-ea"/>
                <a:cs typeface="Arial" panose="020B0604020202020204" pitchFamily="34" charset="0"/>
              </a:defRPr>
            </a:pPr>
            <a:endParaRPr lang="en-US"/>
          </a:p>
        </c:txPr>
        <c:crossAx val="1748316431"/>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463343781056905E-2"/>
          <c:y val="2.6455026455026499E-2"/>
          <c:w val="0.87783439084677595"/>
          <c:h val="0.88751760196641605"/>
        </c:manualLayout>
      </c:layout>
      <c:lineChart>
        <c:grouping val="standard"/>
        <c:varyColors val="0"/>
        <c:ser>
          <c:idx val="1"/>
          <c:order val="0"/>
          <c:tx>
            <c:strRef>
              <c:f>Prevalence!$B$1</c:f>
              <c:strCache>
                <c:ptCount val="1"/>
                <c:pt idx="0">
                  <c:v>prevalence</c:v>
                </c:pt>
              </c:strCache>
            </c:strRef>
          </c:tx>
          <c:spPr>
            <a:ln>
              <a:solidFill>
                <a:srgbClr val="FFFF00"/>
              </a:solidFill>
            </a:ln>
          </c:spPr>
          <c:marker>
            <c:spPr>
              <a:solidFill>
                <a:srgbClr val="FFFF00"/>
              </a:solidFill>
            </c:spPr>
          </c:marker>
          <c:cat>
            <c:numRef>
              <c:f>Prevalence!$A$2:$A$12</c:f>
              <c:numCache>
                <c:formatCode>General</c:formatCode>
                <c:ptCount val="11"/>
                <c:pt idx="0">
                  <c:v>2000</c:v>
                </c:pt>
                <c:pt idx="1">
                  <c:v>2005</c:v>
                </c:pt>
                <c:pt idx="2">
                  <c:v>2010</c:v>
                </c:pt>
                <c:pt idx="3">
                  <c:v>2015</c:v>
                </c:pt>
                <c:pt idx="4">
                  <c:v>2020</c:v>
                </c:pt>
                <c:pt idx="5">
                  <c:v>2025</c:v>
                </c:pt>
                <c:pt idx="6">
                  <c:v>2030</c:v>
                </c:pt>
                <c:pt idx="7">
                  <c:v>2035</c:v>
                </c:pt>
                <c:pt idx="8">
                  <c:v>2040</c:v>
                </c:pt>
                <c:pt idx="9">
                  <c:v>2045</c:v>
                </c:pt>
                <c:pt idx="10">
                  <c:v>2050</c:v>
                </c:pt>
              </c:numCache>
            </c:numRef>
          </c:cat>
          <c:val>
            <c:numRef>
              <c:f>Prevalence!$B$2:$B$12</c:f>
              <c:numCache>
                <c:formatCode>General</c:formatCode>
                <c:ptCount val="11"/>
                <c:pt idx="0">
                  <c:v>25000</c:v>
                </c:pt>
                <c:pt idx="1">
                  <c:v>48330</c:v>
                </c:pt>
                <c:pt idx="2">
                  <c:v>70965</c:v>
                </c:pt>
                <c:pt idx="3">
                  <c:v>92303</c:v>
                </c:pt>
                <c:pt idx="4">
                  <c:v>111819</c:v>
                </c:pt>
                <c:pt idx="5">
                  <c:v>129116</c:v>
                </c:pt>
                <c:pt idx="6">
                  <c:v>143989</c:v>
                </c:pt>
                <c:pt idx="7">
                  <c:v>156400</c:v>
                </c:pt>
                <c:pt idx="8">
                  <c:v>166536</c:v>
                </c:pt>
                <c:pt idx="9">
                  <c:v>174733</c:v>
                </c:pt>
                <c:pt idx="10">
                  <c:v>181343</c:v>
                </c:pt>
              </c:numCache>
            </c:numRef>
          </c:val>
          <c:smooth val="0"/>
          <c:extLst>
            <c:ext xmlns:c16="http://schemas.microsoft.com/office/drawing/2014/chart" uri="{C3380CC4-5D6E-409C-BE32-E72D297353CC}">
              <c16:uniqueId val="{00000000-36D5-7B4B-B6F0-21F5AD0ED77F}"/>
            </c:ext>
          </c:extLst>
        </c:ser>
        <c:dLbls>
          <c:showLegendKey val="0"/>
          <c:showVal val="0"/>
          <c:showCatName val="0"/>
          <c:showSerName val="0"/>
          <c:showPercent val="0"/>
          <c:showBubbleSize val="0"/>
        </c:dLbls>
        <c:marker val="1"/>
        <c:smooth val="0"/>
        <c:axId val="854424056"/>
        <c:axId val="932588680"/>
      </c:lineChart>
      <c:catAx>
        <c:axId val="854424056"/>
        <c:scaling>
          <c:orientation val="minMax"/>
        </c:scaling>
        <c:delete val="0"/>
        <c:axPos val="b"/>
        <c:numFmt formatCode="General" sourceLinked="1"/>
        <c:majorTickMark val="out"/>
        <c:minorTickMark val="none"/>
        <c:tickLblPos val="nextTo"/>
        <c:spPr>
          <a:ln w="19050"/>
        </c:spPr>
        <c:crossAx val="932588680"/>
        <c:crosses val="autoZero"/>
        <c:auto val="1"/>
        <c:lblAlgn val="ctr"/>
        <c:lblOffset val="100"/>
        <c:tickLblSkip val="1"/>
        <c:noMultiLvlLbl val="0"/>
      </c:catAx>
      <c:valAx>
        <c:axId val="932588680"/>
        <c:scaling>
          <c:orientation val="minMax"/>
          <c:min val="20000"/>
        </c:scaling>
        <c:delete val="0"/>
        <c:axPos val="l"/>
        <c:majorGridlines>
          <c:spPr>
            <a:ln w="3175">
              <a:solidFill>
                <a:srgbClr val="000000">
                  <a:alpha val="0"/>
                </a:srgbClr>
              </a:solidFill>
              <a:prstDash val="sysDot"/>
            </a:ln>
          </c:spPr>
        </c:majorGridlines>
        <c:numFmt formatCode="General" sourceLinked="1"/>
        <c:majorTickMark val="out"/>
        <c:minorTickMark val="none"/>
        <c:tickLblPos val="nextTo"/>
        <c:spPr>
          <a:ln w="19050"/>
        </c:spPr>
        <c:crossAx val="854424056"/>
        <c:crosses val="autoZero"/>
        <c:crossBetween val="midCat"/>
      </c:valAx>
    </c:plotArea>
    <c:plotVisOnly val="1"/>
    <c:dispBlanksAs val="gap"/>
    <c:showDLblsOverMax val="0"/>
  </c:chart>
  <c:txPr>
    <a:bodyPr/>
    <a:lstStyle/>
    <a:p>
      <a:pPr>
        <a:defRPr>
          <a:solidFill>
            <a:schemeClr val="tx1"/>
          </a:solidFill>
          <a:latin typeface="Corbel"/>
          <a:cs typeface="Corbel"/>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3EC432-022F-42C8-A17E-68D39AB0421B}"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E39C2D4-203B-4D33-BD74-61288E333F71}">
      <dgm:prSet phldrT="[Text]"/>
      <dgm:spPr/>
      <dgm:t>
        <a:bodyPr/>
        <a:lstStyle/>
        <a:p>
          <a:r>
            <a:rPr lang="en-US"/>
            <a:t>1</a:t>
          </a:r>
        </a:p>
      </dgm:t>
    </dgm:pt>
    <dgm:pt modelId="{5B1780ED-D986-4031-A829-E77DC679AF8A}" type="parTrans" cxnId="{0EB2717F-3F5A-40B7-8C9E-3A8138B6CA1B}">
      <dgm:prSet/>
      <dgm:spPr/>
      <dgm:t>
        <a:bodyPr/>
        <a:lstStyle/>
        <a:p>
          <a:endParaRPr lang="en-US"/>
        </a:p>
      </dgm:t>
    </dgm:pt>
    <dgm:pt modelId="{21458A4A-5A97-4762-89A8-605B446EEB9D}" type="sibTrans" cxnId="{0EB2717F-3F5A-40B7-8C9E-3A8138B6CA1B}">
      <dgm:prSet/>
      <dgm:spPr/>
      <dgm:t>
        <a:bodyPr/>
        <a:lstStyle/>
        <a:p>
          <a:endParaRPr lang="en-US"/>
        </a:p>
      </dgm:t>
    </dgm:pt>
    <dgm:pt modelId="{827C0829-93D6-4450-B4E1-8F03A58BA007}">
      <dgm:prSet phldrT="[Text]"/>
      <dgm:spPr/>
      <dgm:t>
        <a:bodyPr/>
        <a:lstStyle/>
        <a:p>
          <a:r>
            <a:rPr lang="en-US"/>
            <a:t>2</a:t>
          </a:r>
        </a:p>
      </dgm:t>
    </dgm:pt>
    <dgm:pt modelId="{5B7FDFE3-74C7-44C1-B75B-97D5866BECE2}" type="parTrans" cxnId="{548E8D67-0F2F-4795-826C-DEA7BD4A6AB4}">
      <dgm:prSet/>
      <dgm:spPr/>
      <dgm:t>
        <a:bodyPr/>
        <a:lstStyle/>
        <a:p>
          <a:endParaRPr lang="en-US"/>
        </a:p>
      </dgm:t>
    </dgm:pt>
    <dgm:pt modelId="{9479B9B5-AEDD-4FE2-A37E-5F9270F3910B}" type="sibTrans" cxnId="{548E8D67-0F2F-4795-826C-DEA7BD4A6AB4}">
      <dgm:prSet/>
      <dgm:spPr/>
      <dgm:t>
        <a:bodyPr/>
        <a:lstStyle/>
        <a:p>
          <a:endParaRPr lang="en-US"/>
        </a:p>
      </dgm:t>
    </dgm:pt>
    <dgm:pt modelId="{DDF34A73-E47D-4E20-AAEF-5056B745E57F}">
      <dgm:prSet phldrT="[Text]"/>
      <dgm:spPr/>
      <dgm:t>
        <a:bodyPr/>
        <a:lstStyle/>
        <a:p>
          <a:r>
            <a:rPr lang="en-US"/>
            <a:t>3</a:t>
          </a:r>
        </a:p>
      </dgm:t>
    </dgm:pt>
    <dgm:pt modelId="{9E801215-BB9B-4572-A612-E9A93A94DDF3}" type="parTrans" cxnId="{66824667-3306-4138-97E9-9C9285A7E77F}">
      <dgm:prSet/>
      <dgm:spPr/>
      <dgm:t>
        <a:bodyPr/>
        <a:lstStyle/>
        <a:p>
          <a:endParaRPr lang="en-US"/>
        </a:p>
      </dgm:t>
    </dgm:pt>
    <dgm:pt modelId="{AF2E6F18-E945-45EC-AD0D-C41E858B3925}" type="sibTrans" cxnId="{66824667-3306-4138-97E9-9C9285A7E77F}">
      <dgm:prSet/>
      <dgm:spPr/>
      <dgm:t>
        <a:bodyPr/>
        <a:lstStyle/>
        <a:p>
          <a:endParaRPr lang="en-US"/>
        </a:p>
      </dgm:t>
    </dgm:pt>
    <dgm:pt modelId="{50679F93-4F1A-47DB-8226-E6AC8FBD5095}">
      <dgm:prSet/>
      <dgm:spPr/>
      <dgm:t>
        <a:bodyPr/>
        <a:lstStyle/>
        <a:p>
          <a:r>
            <a:rPr lang="en-US"/>
            <a:t>4</a:t>
          </a:r>
        </a:p>
      </dgm:t>
    </dgm:pt>
    <dgm:pt modelId="{98BD91A4-A447-4A89-946D-00797054870A}" type="parTrans" cxnId="{DE188A0C-338D-48EE-8C9E-5677DB0211AB}">
      <dgm:prSet/>
      <dgm:spPr/>
      <dgm:t>
        <a:bodyPr/>
        <a:lstStyle/>
        <a:p>
          <a:endParaRPr lang="en-US"/>
        </a:p>
      </dgm:t>
    </dgm:pt>
    <dgm:pt modelId="{AA644BE5-6094-443F-87FA-2E12AE98DC3E}" type="sibTrans" cxnId="{DE188A0C-338D-48EE-8C9E-5677DB0211AB}">
      <dgm:prSet/>
      <dgm:spPr/>
      <dgm:t>
        <a:bodyPr/>
        <a:lstStyle/>
        <a:p>
          <a:endParaRPr lang="en-US"/>
        </a:p>
      </dgm:t>
    </dgm:pt>
    <dgm:pt modelId="{7069456E-A182-45CE-BCB1-659FF140CD29}">
      <dgm:prSet/>
      <dgm:spPr/>
      <dgm:t>
        <a:bodyPr/>
        <a:lstStyle/>
        <a:p>
          <a:r>
            <a:rPr lang="en-US"/>
            <a:t>5</a:t>
          </a:r>
        </a:p>
      </dgm:t>
    </dgm:pt>
    <dgm:pt modelId="{D88EE642-76E9-42F3-9F3C-DAEB45D8FDD3}" type="parTrans" cxnId="{0362BEC7-3E19-48FF-A461-35BF80F9259F}">
      <dgm:prSet/>
      <dgm:spPr/>
      <dgm:t>
        <a:bodyPr/>
        <a:lstStyle/>
        <a:p>
          <a:endParaRPr lang="en-US"/>
        </a:p>
      </dgm:t>
    </dgm:pt>
    <dgm:pt modelId="{3CE48EB7-AF59-4ED7-9AFE-12A981CFE0C4}" type="sibTrans" cxnId="{0362BEC7-3E19-48FF-A461-35BF80F9259F}">
      <dgm:prSet/>
      <dgm:spPr/>
      <dgm:t>
        <a:bodyPr/>
        <a:lstStyle/>
        <a:p>
          <a:endParaRPr lang="en-US"/>
        </a:p>
      </dgm:t>
    </dgm:pt>
    <dgm:pt modelId="{0275586B-2499-40FC-8678-9FFCF1B127E9}">
      <dgm:prSet/>
      <dgm:spPr/>
      <dgm:t>
        <a:bodyPr/>
        <a:lstStyle/>
        <a:p>
          <a:r>
            <a:rPr lang="en-US"/>
            <a:t>6</a:t>
          </a:r>
        </a:p>
      </dgm:t>
    </dgm:pt>
    <dgm:pt modelId="{894E8421-6506-43BC-88BE-97AD1D877656}" type="parTrans" cxnId="{B858F668-CCE9-4F8E-86D9-0837474AEC54}">
      <dgm:prSet/>
      <dgm:spPr/>
      <dgm:t>
        <a:bodyPr/>
        <a:lstStyle/>
        <a:p>
          <a:endParaRPr lang="en-US"/>
        </a:p>
      </dgm:t>
    </dgm:pt>
    <dgm:pt modelId="{EB1EC327-1192-4C57-9970-DEE064158E7E}" type="sibTrans" cxnId="{B858F668-CCE9-4F8E-86D9-0837474AEC54}">
      <dgm:prSet/>
      <dgm:spPr/>
      <dgm:t>
        <a:bodyPr/>
        <a:lstStyle/>
        <a:p>
          <a:endParaRPr lang="en-US"/>
        </a:p>
      </dgm:t>
    </dgm:pt>
    <dgm:pt modelId="{65070FF8-47B1-4B5C-B6AD-A80194634469}">
      <dgm:prSet/>
      <dgm:spPr/>
      <dgm:t>
        <a:bodyPr/>
        <a:lstStyle/>
        <a:p>
          <a:r>
            <a:rPr lang="en-US"/>
            <a:t>7</a:t>
          </a:r>
        </a:p>
      </dgm:t>
    </dgm:pt>
    <dgm:pt modelId="{FDE7C896-418F-4CFC-B2CD-DC45FF1CDC2E}" type="parTrans" cxnId="{7998A34C-D64D-45E3-B910-20B081B52D85}">
      <dgm:prSet/>
      <dgm:spPr/>
      <dgm:t>
        <a:bodyPr/>
        <a:lstStyle/>
        <a:p>
          <a:endParaRPr lang="en-US"/>
        </a:p>
      </dgm:t>
    </dgm:pt>
    <dgm:pt modelId="{599FAE6E-CABA-4275-B08D-9E3F8B1117FC}" type="sibTrans" cxnId="{7998A34C-D64D-45E3-B910-20B081B52D85}">
      <dgm:prSet/>
      <dgm:spPr/>
      <dgm:t>
        <a:bodyPr/>
        <a:lstStyle/>
        <a:p>
          <a:endParaRPr lang="en-US"/>
        </a:p>
      </dgm:t>
    </dgm:pt>
    <dgm:pt modelId="{A300EE6B-5AE9-45C0-A979-D16BAF1BDA58}">
      <dgm:prSet/>
      <dgm:spPr/>
      <dgm:t>
        <a:bodyPr/>
        <a:lstStyle/>
        <a:p>
          <a:r>
            <a:rPr lang="en-US"/>
            <a:t>8</a:t>
          </a:r>
        </a:p>
      </dgm:t>
    </dgm:pt>
    <dgm:pt modelId="{038F75F4-E2F9-4B84-9787-2A03B4FE89D5}" type="parTrans" cxnId="{C3958EBA-616F-4EA7-947A-0E8A0E3A7841}">
      <dgm:prSet/>
      <dgm:spPr/>
      <dgm:t>
        <a:bodyPr/>
        <a:lstStyle/>
        <a:p>
          <a:endParaRPr lang="en-US"/>
        </a:p>
      </dgm:t>
    </dgm:pt>
    <dgm:pt modelId="{1E155167-7DD5-4ADD-81CC-E9C66E186E55}" type="sibTrans" cxnId="{C3958EBA-616F-4EA7-947A-0E8A0E3A7841}">
      <dgm:prSet/>
      <dgm:spPr/>
      <dgm:t>
        <a:bodyPr/>
        <a:lstStyle/>
        <a:p>
          <a:endParaRPr lang="en-US"/>
        </a:p>
      </dgm:t>
    </dgm:pt>
    <dgm:pt modelId="{5ED9E7F8-D1F6-4B5B-AD63-8563EA1440B0}">
      <dgm:prSet/>
      <dgm:spPr/>
      <dgm:t>
        <a:bodyPr/>
        <a:lstStyle/>
        <a:p>
          <a:r>
            <a:rPr lang="en-US"/>
            <a:t>9</a:t>
          </a:r>
        </a:p>
      </dgm:t>
    </dgm:pt>
    <dgm:pt modelId="{BDD39245-AB1E-46D8-BFD4-3553D8832B6A}" type="parTrans" cxnId="{C70BF772-FEC7-4058-9864-36F814CE8F44}">
      <dgm:prSet/>
      <dgm:spPr/>
      <dgm:t>
        <a:bodyPr/>
        <a:lstStyle/>
        <a:p>
          <a:endParaRPr lang="en-US"/>
        </a:p>
      </dgm:t>
    </dgm:pt>
    <dgm:pt modelId="{383926D5-FAAB-4AC0-9AEA-CAC07F013996}" type="sibTrans" cxnId="{C70BF772-FEC7-4058-9864-36F814CE8F44}">
      <dgm:prSet/>
      <dgm:spPr/>
      <dgm:t>
        <a:bodyPr/>
        <a:lstStyle/>
        <a:p>
          <a:endParaRPr lang="en-US"/>
        </a:p>
      </dgm:t>
    </dgm:pt>
    <dgm:pt modelId="{97B6C15F-3510-4248-ACFF-501FE44679DE}">
      <dgm:prSet/>
      <dgm:spPr/>
      <dgm:t>
        <a:bodyPr/>
        <a:lstStyle/>
        <a:p>
          <a:r>
            <a:rPr lang="en-US"/>
            <a:t>10</a:t>
          </a:r>
        </a:p>
      </dgm:t>
    </dgm:pt>
    <dgm:pt modelId="{CB7D2654-EFF9-4FCC-9E91-246007FC2797}" type="parTrans" cxnId="{7D32CC99-7274-4D11-8933-F1390B247CAA}">
      <dgm:prSet/>
      <dgm:spPr/>
      <dgm:t>
        <a:bodyPr/>
        <a:lstStyle/>
        <a:p>
          <a:endParaRPr lang="en-US"/>
        </a:p>
      </dgm:t>
    </dgm:pt>
    <dgm:pt modelId="{2715C921-7BC0-459D-A092-AD15EACEC4D4}" type="sibTrans" cxnId="{7D32CC99-7274-4D11-8933-F1390B247CAA}">
      <dgm:prSet/>
      <dgm:spPr/>
      <dgm:t>
        <a:bodyPr/>
        <a:lstStyle/>
        <a:p>
          <a:endParaRPr lang="en-US"/>
        </a:p>
      </dgm:t>
    </dgm:pt>
    <dgm:pt modelId="{F3164CB4-AB32-49FA-B2EA-550DC669A6C1}" type="pres">
      <dgm:prSet presAssocID="{DE3EC432-022F-42C8-A17E-68D39AB0421B}" presName="Name0" presStyleCnt="0">
        <dgm:presLayoutVars>
          <dgm:dir/>
          <dgm:animLvl val="lvl"/>
          <dgm:resizeHandles val="exact"/>
        </dgm:presLayoutVars>
      </dgm:prSet>
      <dgm:spPr/>
    </dgm:pt>
    <dgm:pt modelId="{4EFD6C7F-F668-4075-8637-C24831C3EEDB}" type="pres">
      <dgm:prSet presAssocID="{BE39C2D4-203B-4D33-BD74-61288E333F71}" presName="parTxOnly" presStyleLbl="node1" presStyleIdx="0" presStyleCnt="10">
        <dgm:presLayoutVars>
          <dgm:chMax val="0"/>
          <dgm:chPref val="0"/>
          <dgm:bulletEnabled val="1"/>
        </dgm:presLayoutVars>
      </dgm:prSet>
      <dgm:spPr/>
    </dgm:pt>
    <dgm:pt modelId="{566C21C6-4EC9-448A-A5A9-39A54A32D9FE}" type="pres">
      <dgm:prSet presAssocID="{21458A4A-5A97-4762-89A8-605B446EEB9D}" presName="parTxOnlySpace" presStyleCnt="0"/>
      <dgm:spPr/>
    </dgm:pt>
    <dgm:pt modelId="{A22B766F-F78E-455C-87F6-8A3A03801FCC}" type="pres">
      <dgm:prSet presAssocID="{827C0829-93D6-4450-B4E1-8F03A58BA007}" presName="parTxOnly" presStyleLbl="node1" presStyleIdx="1" presStyleCnt="10">
        <dgm:presLayoutVars>
          <dgm:chMax val="0"/>
          <dgm:chPref val="0"/>
          <dgm:bulletEnabled val="1"/>
        </dgm:presLayoutVars>
      </dgm:prSet>
      <dgm:spPr/>
    </dgm:pt>
    <dgm:pt modelId="{4900636F-E9D1-421C-9536-EF4E6B1EAF7B}" type="pres">
      <dgm:prSet presAssocID="{9479B9B5-AEDD-4FE2-A37E-5F9270F3910B}" presName="parTxOnlySpace" presStyleCnt="0"/>
      <dgm:spPr/>
    </dgm:pt>
    <dgm:pt modelId="{06614CD4-FC19-46F3-96C0-C794E147D711}" type="pres">
      <dgm:prSet presAssocID="{DDF34A73-E47D-4E20-AAEF-5056B745E57F}" presName="parTxOnly" presStyleLbl="node1" presStyleIdx="2" presStyleCnt="10">
        <dgm:presLayoutVars>
          <dgm:chMax val="0"/>
          <dgm:chPref val="0"/>
          <dgm:bulletEnabled val="1"/>
        </dgm:presLayoutVars>
      </dgm:prSet>
      <dgm:spPr/>
    </dgm:pt>
    <dgm:pt modelId="{8574701B-D1CF-4A22-98AC-E3CD3C05BE08}" type="pres">
      <dgm:prSet presAssocID="{AF2E6F18-E945-45EC-AD0D-C41E858B3925}" presName="parTxOnlySpace" presStyleCnt="0"/>
      <dgm:spPr/>
    </dgm:pt>
    <dgm:pt modelId="{EE677B67-5148-44F8-A546-C6F75BB67DC4}" type="pres">
      <dgm:prSet presAssocID="{50679F93-4F1A-47DB-8226-E6AC8FBD5095}" presName="parTxOnly" presStyleLbl="node1" presStyleIdx="3" presStyleCnt="10">
        <dgm:presLayoutVars>
          <dgm:chMax val="0"/>
          <dgm:chPref val="0"/>
          <dgm:bulletEnabled val="1"/>
        </dgm:presLayoutVars>
      </dgm:prSet>
      <dgm:spPr/>
    </dgm:pt>
    <dgm:pt modelId="{8D26A41D-4C80-4BA2-8161-36BBF2E1A9C0}" type="pres">
      <dgm:prSet presAssocID="{AA644BE5-6094-443F-87FA-2E12AE98DC3E}" presName="parTxOnlySpace" presStyleCnt="0"/>
      <dgm:spPr/>
    </dgm:pt>
    <dgm:pt modelId="{910D5E89-0598-43D0-B056-3678CC3296F3}" type="pres">
      <dgm:prSet presAssocID="{7069456E-A182-45CE-BCB1-659FF140CD29}" presName="parTxOnly" presStyleLbl="node1" presStyleIdx="4" presStyleCnt="10">
        <dgm:presLayoutVars>
          <dgm:chMax val="0"/>
          <dgm:chPref val="0"/>
          <dgm:bulletEnabled val="1"/>
        </dgm:presLayoutVars>
      </dgm:prSet>
      <dgm:spPr/>
    </dgm:pt>
    <dgm:pt modelId="{7B69CE6C-3A95-43A2-9B85-8E4F4ED1FC2E}" type="pres">
      <dgm:prSet presAssocID="{3CE48EB7-AF59-4ED7-9AFE-12A981CFE0C4}" presName="parTxOnlySpace" presStyleCnt="0"/>
      <dgm:spPr/>
    </dgm:pt>
    <dgm:pt modelId="{A7161C93-3C2B-4FFD-9305-A50001D8BA77}" type="pres">
      <dgm:prSet presAssocID="{0275586B-2499-40FC-8678-9FFCF1B127E9}" presName="parTxOnly" presStyleLbl="node1" presStyleIdx="5" presStyleCnt="10">
        <dgm:presLayoutVars>
          <dgm:chMax val="0"/>
          <dgm:chPref val="0"/>
          <dgm:bulletEnabled val="1"/>
        </dgm:presLayoutVars>
      </dgm:prSet>
      <dgm:spPr/>
    </dgm:pt>
    <dgm:pt modelId="{E684C93F-3F34-491A-A8D4-6301DDFBF829}" type="pres">
      <dgm:prSet presAssocID="{EB1EC327-1192-4C57-9970-DEE064158E7E}" presName="parTxOnlySpace" presStyleCnt="0"/>
      <dgm:spPr/>
    </dgm:pt>
    <dgm:pt modelId="{D7609D41-995E-45BB-8B63-53324C173BB0}" type="pres">
      <dgm:prSet presAssocID="{65070FF8-47B1-4B5C-B6AD-A80194634469}" presName="parTxOnly" presStyleLbl="node1" presStyleIdx="6" presStyleCnt="10">
        <dgm:presLayoutVars>
          <dgm:chMax val="0"/>
          <dgm:chPref val="0"/>
          <dgm:bulletEnabled val="1"/>
        </dgm:presLayoutVars>
      </dgm:prSet>
      <dgm:spPr/>
    </dgm:pt>
    <dgm:pt modelId="{2EDCF066-6D6F-4C0D-ABD0-E0798195C890}" type="pres">
      <dgm:prSet presAssocID="{599FAE6E-CABA-4275-B08D-9E3F8B1117FC}" presName="parTxOnlySpace" presStyleCnt="0"/>
      <dgm:spPr/>
    </dgm:pt>
    <dgm:pt modelId="{41886E59-2284-41F5-8456-0CC422B6D431}" type="pres">
      <dgm:prSet presAssocID="{A300EE6B-5AE9-45C0-A979-D16BAF1BDA58}" presName="parTxOnly" presStyleLbl="node1" presStyleIdx="7" presStyleCnt="10">
        <dgm:presLayoutVars>
          <dgm:chMax val="0"/>
          <dgm:chPref val="0"/>
          <dgm:bulletEnabled val="1"/>
        </dgm:presLayoutVars>
      </dgm:prSet>
      <dgm:spPr/>
    </dgm:pt>
    <dgm:pt modelId="{C7F875F1-F356-4247-B702-153A477C37FF}" type="pres">
      <dgm:prSet presAssocID="{1E155167-7DD5-4ADD-81CC-E9C66E186E55}" presName="parTxOnlySpace" presStyleCnt="0"/>
      <dgm:spPr/>
    </dgm:pt>
    <dgm:pt modelId="{E13E878D-C5FB-4E85-B36E-4724208D3941}" type="pres">
      <dgm:prSet presAssocID="{5ED9E7F8-D1F6-4B5B-AD63-8563EA1440B0}" presName="parTxOnly" presStyleLbl="node1" presStyleIdx="8" presStyleCnt="10">
        <dgm:presLayoutVars>
          <dgm:chMax val="0"/>
          <dgm:chPref val="0"/>
          <dgm:bulletEnabled val="1"/>
        </dgm:presLayoutVars>
      </dgm:prSet>
      <dgm:spPr/>
    </dgm:pt>
    <dgm:pt modelId="{D67A07CF-6D02-48B0-9178-6F09B88DCC72}" type="pres">
      <dgm:prSet presAssocID="{383926D5-FAAB-4AC0-9AEA-CAC07F013996}" presName="parTxOnlySpace" presStyleCnt="0"/>
      <dgm:spPr/>
    </dgm:pt>
    <dgm:pt modelId="{6455E9B8-FBB8-46E0-B944-2E4C65CD0860}" type="pres">
      <dgm:prSet presAssocID="{97B6C15F-3510-4248-ACFF-501FE44679DE}" presName="parTxOnly" presStyleLbl="node1" presStyleIdx="9" presStyleCnt="10">
        <dgm:presLayoutVars>
          <dgm:chMax val="0"/>
          <dgm:chPref val="0"/>
          <dgm:bulletEnabled val="1"/>
        </dgm:presLayoutVars>
      </dgm:prSet>
      <dgm:spPr/>
    </dgm:pt>
  </dgm:ptLst>
  <dgm:cxnLst>
    <dgm:cxn modelId="{622A6E08-298B-4C73-AA56-91765593B987}" type="presOf" srcId="{BE39C2D4-203B-4D33-BD74-61288E333F71}" destId="{4EFD6C7F-F668-4075-8637-C24831C3EEDB}" srcOrd="0" destOrd="0" presId="urn:microsoft.com/office/officeart/2005/8/layout/chevron1"/>
    <dgm:cxn modelId="{DE188A0C-338D-48EE-8C9E-5677DB0211AB}" srcId="{DE3EC432-022F-42C8-A17E-68D39AB0421B}" destId="{50679F93-4F1A-47DB-8226-E6AC8FBD5095}" srcOrd="3" destOrd="0" parTransId="{98BD91A4-A447-4A89-946D-00797054870A}" sibTransId="{AA644BE5-6094-443F-87FA-2E12AE98DC3E}"/>
    <dgm:cxn modelId="{B0982026-8F2E-4C77-8B89-5FB381D42563}" type="presOf" srcId="{0275586B-2499-40FC-8678-9FFCF1B127E9}" destId="{A7161C93-3C2B-4FFD-9305-A50001D8BA77}" srcOrd="0" destOrd="0" presId="urn:microsoft.com/office/officeart/2005/8/layout/chevron1"/>
    <dgm:cxn modelId="{7998A34C-D64D-45E3-B910-20B081B52D85}" srcId="{DE3EC432-022F-42C8-A17E-68D39AB0421B}" destId="{65070FF8-47B1-4B5C-B6AD-A80194634469}" srcOrd="6" destOrd="0" parTransId="{FDE7C896-418F-4CFC-B2CD-DC45FF1CDC2E}" sibTransId="{599FAE6E-CABA-4275-B08D-9E3F8B1117FC}"/>
    <dgm:cxn modelId="{0C785458-FC05-4092-9DA8-5B76C0FCF120}" type="presOf" srcId="{65070FF8-47B1-4B5C-B6AD-A80194634469}" destId="{D7609D41-995E-45BB-8B63-53324C173BB0}" srcOrd="0" destOrd="0" presId="urn:microsoft.com/office/officeart/2005/8/layout/chevron1"/>
    <dgm:cxn modelId="{66824667-3306-4138-97E9-9C9285A7E77F}" srcId="{DE3EC432-022F-42C8-A17E-68D39AB0421B}" destId="{DDF34A73-E47D-4E20-AAEF-5056B745E57F}" srcOrd="2" destOrd="0" parTransId="{9E801215-BB9B-4572-A612-E9A93A94DDF3}" sibTransId="{AF2E6F18-E945-45EC-AD0D-C41E858B3925}"/>
    <dgm:cxn modelId="{548E8D67-0F2F-4795-826C-DEA7BD4A6AB4}" srcId="{DE3EC432-022F-42C8-A17E-68D39AB0421B}" destId="{827C0829-93D6-4450-B4E1-8F03A58BA007}" srcOrd="1" destOrd="0" parTransId="{5B7FDFE3-74C7-44C1-B75B-97D5866BECE2}" sibTransId="{9479B9B5-AEDD-4FE2-A37E-5F9270F3910B}"/>
    <dgm:cxn modelId="{102C0668-4762-4D84-B221-3A04896A11F6}" type="presOf" srcId="{827C0829-93D6-4450-B4E1-8F03A58BA007}" destId="{A22B766F-F78E-455C-87F6-8A3A03801FCC}" srcOrd="0" destOrd="0" presId="urn:microsoft.com/office/officeart/2005/8/layout/chevron1"/>
    <dgm:cxn modelId="{B858F668-CCE9-4F8E-86D9-0837474AEC54}" srcId="{DE3EC432-022F-42C8-A17E-68D39AB0421B}" destId="{0275586B-2499-40FC-8678-9FFCF1B127E9}" srcOrd="5" destOrd="0" parTransId="{894E8421-6506-43BC-88BE-97AD1D877656}" sibTransId="{EB1EC327-1192-4C57-9970-DEE064158E7E}"/>
    <dgm:cxn modelId="{C70BF772-FEC7-4058-9864-36F814CE8F44}" srcId="{DE3EC432-022F-42C8-A17E-68D39AB0421B}" destId="{5ED9E7F8-D1F6-4B5B-AD63-8563EA1440B0}" srcOrd="8" destOrd="0" parTransId="{BDD39245-AB1E-46D8-BFD4-3553D8832B6A}" sibTransId="{383926D5-FAAB-4AC0-9AEA-CAC07F013996}"/>
    <dgm:cxn modelId="{0EB2717F-3F5A-40B7-8C9E-3A8138B6CA1B}" srcId="{DE3EC432-022F-42C8-A17E-68D39AB0421B}" destId="{BE39C2D4-203B-4D33-BD74-61288E333F71}" srcOrd="0" destOrd="0" parTransId="{5B1780ED-D986-4031-A829-E77DC679AF8A}" sibTransId="{21458A4A-5A97-4762-89A8-605B446EEB9D}"/>
    <dgm:cxn modelId="{8FBDC380-8A35-4F84-8B55-22BB0294C895}" type="presOf" srcId="{50679F93-4F1A-47DB-8226-E6AC8FBD5095}" destId="{EE677B67-5148-44F8-A546-C6F75BB67DC4}" srcOrd="0" destOrd="0" presId="urn:microsoft.com/office/officeart/2005/8/layout/chevron1"/>
    <dgm:cxn modelId="{ADAE2682-47EB-4A14-B36C-CEABEC219A83}" type="presOf" srcId="{5ED9E7F8-D1F6-4B5B-AD63-8563EA1440B0}" destId="{E13E878D-C5FB-4E85-B36E-4724208D3941}" srcOrd="0" destOrd="0" presId="urn:microsoft.com/office/officeart/2005/8/layout/chevron1"/>
    <dgm:cxn modelId="{207A4295-3201-464A-A59F-0126304FBB1A}" type="presOf" srcId="{A300EE6B-5AE9-45C0-A979-D16BAF1BDA58}" destId="{41886E59-2284-41F5-8456-0CC422B6D431}" srcOrd="0" destOrd="0" presId="urn:microsoft.com/office/officeart/2005/8/layout/chevron1"/>
    <dgm:cxn modelId="{7D32CC99-7274-4D11-8933-F1390B247CAA}" srcId="{DE3EC432-022F-42C8-A17E-68D39AB0421B}" destId="{97B6C15F-3510-4248-ACFF-501FE44679DE}" srcOrd="9" destOrd="0" parTransId="{CB7D2654-EFF9-4FCC-9E91-246007FC2797}" sibTransId="{2715C921-7BC0-459D-A092-AD15EACEC4D4}"/>
    <dgm:cxn modelId="{C3958EBA-616F-4EA7-947A-0E8A0E3A7841}" srcId="{DE3EC432-022F-42C8-A17E-68D39AB0421B}" destId="{A300EE6B-5AE9-45C0-A979-D16BAF1BDA58}" srcOrd="7" destOrd="0" parTransId="{038F75F4-E2F9-4B84-9787-2A03B4FE89D5}" sibTransId="{1E155167-7DD5-4ADD-81CC-E9C66E186E55}"/>
    <dgm:cxn modelId="{A55CE0C5-E6B4-4264-89D1-8798277E4EC5}" type="presOf" srcId="{97B6C15F-3510-4248-ACFF-501FE44679DE}" destId="{6455E9B8-FBB8-46E0-B944-2E4C65CD0860}" srcOrd="0" destOrd="0" presId="urn:microsoft.com/office/officeart/2005/8/layout/chevron1"/>
    <dgm:cxn modelId="{0362BEC7-3E19-48FF-A461-35BF80F9259F}" srcId="{DE3EC432-022F-42C8-A17E-68D39AB0421B}" destId="{7069456E-A182-45CE-BCB1-659FF140CD29}" srcOrd="4" destOrd="0" parTransId="{D88EE642-76E9-42F3-9F3C-DAEB45D8FDD3}" sibTransId="{3CE48EB7-AF59-4ED7-9AFE-12A981CFE0C4}"/>
    <dgm:cxn modelId="{731AD7CD-324C-4CBC-BD17-778835E3BBF0}" type="presOf" srcId="{7069456E-A182-45CE-BCB1-659FF140CD29}" destId="{910D5E89-0598-43D0-B056-3678CC3296F3}" srcOrd="0" destOrd="0" presId="urn:microsoft.com/office/officeart/2005/8/layout/chevron1"/>
    <dgm:cxn modelId="{B0B0D9D0-05F5-49D4-B9D3-CDA001A5FBC2}" type="presOf" srcId="{DDF34A73-E47D-4E20-AAEF-5056B745E57F}" destId="{06614CD4-FC19-46F3-96C0-C794E147D711}" srcOrd="0" destOrd="0" presId="urn:microsoft.com/office/officeart/2005/8/layout/chevron1"/>
    <dgm:cxn modelId="{CB7568FE-5679-4E59-AF5D-06C0579DE143}" type="presOf" srcId="{DE3EC432-022F-42C8-A17E-68D39AB0421B}" destId="{F3164CB4-AB32-49FA-B2EA-550DC669A6C1}" srcOrd="0" destOrd="0" presId="urn:microsoft.com/office/officeart/2005/8/layout/chevron1"/>
    <dgm:cxn modelId="{ED699B36-8096-4435-A133-E65C07ECCA09}" type="presParOf" srcId="{F3164CB4-AB32-49FA-B2EA-550DC669A6C1}" destId="{4EFD6C7F-F668-4075-8637-C24831C3EEDB}" srcOrd="0" destOrd="0" presId="urn:microsoft.com/office/officeart/2005/8/layout/chevron1"/>
    <dgm:cxn modelId="{B617D447-B320-405E-A030-27661F72F724}" type="presParOf" srcId="{F3164CB4-AB32-49FA-B2EA-550DC669A6C1}" destId="{566C21C6-4EC9-448A-A5A9-39A54A32D9FE}" srcOrd="1" destOrd="0" presId="urn:microsoft.com/office/officeart/2005/8/layout/chevron1"/>
    <dgm:cxn modelId="{7D132859-56A8-493B-840B-50D2E2E32AA7}" type="presParOf" srcId="{F3164CB4-AB32-49FA-B2EA-550DC669A6C1}" destId="{A22B766F-F78E-455C-87F6-8A3A03801FCC}" srcOrd="2" destOrd="0" presId="urn:microsoft.com/office/officeart/2005/8/layout/chevron1"/>
    <dgm:cxn modelId="{BFBEFBE0-6588-49A4-AA7F-88DF6E3A9E22}" type="presParOf" srcId="{F3164CB4-AB32-49FA-B2EA-550DC669A6C1}" destId="{4900636F-E9D1-421C-9536-EF4E6B1EAF7B}" srcOrd="3" destOrd="0" presId="urn:microsoft.com/office/officeart/2005/8/layout/chevron1"/>
    <dgm:cxn modelId="{72DF9D43-0826-4B7F-AD94-2D10F7CC08EC}" type="presParOf" srcId="{F3164CB4-AB32-49FA-B2EA-550DC669A6C1}" destId="{06614CD4-FC19-46F3-96C0-C794E147D711}" srcOrd="4" destOrd="0" presId="urn:microsoft.com/office/officeart/2005/8/layout/chevron1"/>
    <dgm:cxn modelId="{B17F8F8B-4D35-48CB-B93A-7590E4577320}" type="presParOf" srcId="{F3164CB4-AB32-49FA-B2EA-550DC669A6C1}" destId="{8574701B-D1CF-4A22-98AC-E3CD3C05BE08}" srcOrd="5" destOrd="0" presId="urn:microsoft.com/office/officeart/2005/8/layout/chevron1"/>
    <dgm:cxn modelId="{F9471CED-9EF4-4C63-B343-0EC66DDFE1C7}" type="presParOf" srcId="{F3164CB4-AB32-49FA-B2EA-550DC669A6C1}" destId="{EE677B67-5148-44F8-A546-C6F75BB67DC4}" srcOrd="6" destOrd="0" presId="urn:microsoft.com/office/officeart/2005/8/layout/chevron1"/>
    <dgm:cxn modelId="{4112FED4-F40D-4494-B6D0-535EF4ACA36F}" type="presParOf" srcId="{F3164CB4-AB32-49FA-B2EA-550DC669A6C1}" destId="{8D26A41D-4C80-4BA2-8161-36BBF2E1A9C0}" srcOrd="7" destOrd="0" presId="urn:microsoft.com/office/officeart/2005/8/layout/chevron1"/>
    <dgm:cxn modelId="{24ED0A14-7F5B-4FD3-9B51-1774105113B1}" type="presParOf" srcId="{F3164CB4-AB32-49FA-B2EA-550DC669A6C1}" destId="{910D5E89-0598-43D0-B056-3678CC3296F3}" srcOrd="8" destOrd="0" presId="urn:microsoft.com/office/officeart/2005/8/layout/chevron1"/>
    <dgm:cxn modelId="{CF33F763-1A3B-472E-8899-8C1073002B3E}" type="presParOf" srcId="{F3164CB4-AB32-49FA-B2EA-550DC669A6C1}" destId="{7B69CE6C-3A95-43A2-9B85-8E4F4ED1FC2E}" srcOrd="9" destOrd="0" presId="urn:microsoft.com/office/officeart/2005/8/layout/chevron1"/>
    <dgm:cxn modelId="{F5A7DD5F-61DD-4C06-96A1-E94C3C4E90B2}" type="presParOf" srcId="{F3164CB4-AB32-49FA-B2EA-550DC669A6C1}" destId="{A7161C93-3C2B-4FFD-9305-A50001D8BA77}" srcOrd="10" destOrd="0" presId="urn:microsoft.com/office/officeart/2005/8/layout/chevron1"/>
    <dgm:cxn modelId="{C8DD19E1-A52D-4924-BC52-2324B7BA4FAD}" type="presParOf" srcId="{F3164CB4-AB32-49FA-B2EA-550DC669A6C1}" destId="{E684C93F-3F34-491A-A8D4-6301DDFBF829}" srcOrd="11" destOrd="0" presId="urn:microsoft.com/office/officeart/2005/8/layout/chevron1"/>
    <dgm:cxn modelId="{A5A337F6-6C8F-4546-8831-5C4E0B58EECD}" type="presParOf" srcId="{F3164CB4-AB32-49FA-B2EA-550DC669A6C1}" destId="{D7609D41-995E-45BB-8B63-53324C173BB0}" srcOrd="12" destOrd="0" presId="urn:microsoft.com/office/officeart/2005/8/layout/chevron1"/>
    <dgm:cxn modelId="{5DF96DA0-24D8-43B4-A0EE-AEB75ACB589A}" type="presParOf" srcId="{F3164CB4-AB32-49FA-B2EA-550DC669A6C1}" destId="{2EDCF066-6D6F-4C0D-ABD0-E0798195C890}" srcOrd="13" destOrd="0" presId="urn:microsoft.com/office/officeart/2005/8/layout/chevron1"/>
    <dgm:cxn modelId="{E8299831-B95D-4230-A95F-25E785B97739}" type="presParOf" srcId="{F3164CB4-AB32-49FA-B2EA-550DC669A6C1}" destId="{41886E59-2284-41F5-8456-0CC422B6D431}" srcOrd="14" destOrd="0" presId="urn:microsoft.com/office/officeart/2005/8/layout/chevron1"/>
    <dgm:cxn modelId="{7FEF2129-1C5A-4A34-9BBD-720F5FC62C80}" type="presParOf" srcId="{F3164CB4-AB32-49FA-B2EA-550DC669A6C1}" destId="{C7F875F1-F356-4247-B702-153A477C37FF}" srcOrd="15" destOrd="0" presId="urn:microsoft.com/office/officeart/2005/8/layout/chevron1"/>
    <dgm:cxn modelId="{9E98DAE5-9E3F-418B-AE06-DBC9BFA38591}" type="presParOf" srcId="{F3164CB4-AB32-49FA-B2EA-550DC669A6C1}" destId="{E13E878D-C5FB-4E85-B36E-4724208D3941}" srcOrd="16" destOrd="0" presId="urn:microsoft.com/office/officeart/2005/8/layout/chevron1"/>
    <dgm:cxn modelId="{1DB37A31-A0F5-4059-8CDB-E9BBEFBCF9EE}" type="presParOf" srcId="{F3164CB4-AB32-49FA-B2EA-550DC669A6C1}" destId="{D67A07CF-6D02-48B0-9178-6F09B88DCC72}" srcOrd="17" destOrd="0" presId="urn:microsoft.com/office/officeart/2005/8/layout/chevron1"/>
    <dgm:cxn modelId="{A04D5A10-B18B-4661-8497-F6BE55D524CC}" type="presParOf" srcId="{F3164CB4-AB32-49FA-B2EA-550DC669A6C1}" destId="{6455E9B8-FBB8-46E0-B944-2E4C65CD0860}" srcOrd="1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D6C7F-F668-4075-8637-C24831C3EEDB}">
      <dsp:nvSpPr>
        <dsp:cNvPr id="0" name=""/>
        <dsp:cNvSpPr/>
      </dsp:nvSpPr>
      <dsp:spPr>
        <a:xfrm>
          <a:off x="759"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117163" y="0"/>
        <a:ext cx="450365" cy="232807"/>
      </dsp:txXfrm>
    </dsp:sp>
    <dsp:sp modelId="{A22B766F-F78E-455C-87F6-8A3A03801FCC}">
      <dsp:nvSpPr>
        <dsp:cNvPr id="0" name=""/>
        <dsp:cNvSpPr/>
      </dsp:nvSpPr>
      <dsp:spPr>
        <a:xfrm>
          <a:off x="615614"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732018" y="0"/>
        <a:ext cx="450365" cy="232807"/>
      </dsp:txXfrm>
    </dsp:sp>
    <dsp:sp modelId="{06614CD4-FC19-46F3-96C0-C794E147D711}">
      <dsp:nvSpPr>
        <dsp:cNvPr id="0" name=""/>
        <dsp:cNvSpPr/>
      </dsp:nvSpPr>
      <dsp:spPr>
        <a:xfrm>
          <a:off x="1230469"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1346873" y="0"/>
        <a:ext cx="450365" cy="232807"/>
      </dsp:txXfrm>
    </dsp:sp>
    <dsp:sp modelId="{EE677B67-5148-44F8-A546-C6F75BB67DC4}">
      <dsp:nvSpPr>
        <dsp:cNvPr id="0" name=""/>
        <dsp:cNvSpPr/>
      </dsp:nvSpPr>
      <dsp:spPr>
        <a:xfrm>
          <a:off x="1845324"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1961728" y="0"/>
        <a:ext cx="450365" cy="232807"/>
      </dsp:txXfrm>
    </dsp:sp>
    <dsp:sp modelId="{910D5E89-0598-43D0-B056-3678CC3296F3}">
      <dsp:nvSpPr>
        <dsp:cNvPr id="0" name=""/>
        <dsp:cNvSpPr/>
      </dsp:nvSpPr>
      <dsp:spPr>
        <a:xfrm>
          <a:off x="2460179"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5</a:t>
          </a:r>
        </a:p>
      </dsp:txBody>
      <dsp:txXfrm>
        <a:off x="2576583" y="0"/>
        <a:ext cx="450365" cy="232807"/>
      </dsp:txXfrm>
    </dsp:sp>
    <dsp:sp modelId="{A7161C93-3C2B-4FFD-9305-A50001D8BA77}">
      <dsp:nvSpPr>
        <dsp:cNvPr id="0" name=""/>
        <dsp:cNvSpPr/>
      </dsp:nvSpPr>
      <dsp:spPr>
        <a:xfrm>
          <a:off x="3075034"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6</a:t>
          </a:r>
        </a:p>
      </dsp:txBody>
      <dsp:txXfrm>
        <a:off x="3191438" y="0"/>
        <a:ext cx="450365" cy="232807"/>
      </dsp:txXfrm>
    </dsp:sp>
    <dsp:sp modelId="{D7609D41-995E-45BB-8B63-53324C173BB0}">
      <dsp:nvSpPr>
        <dsp:cNvPr id="0" name=""/>
        <dsp:cNvSpPr/>
      </dsp:nvSpPr>
      <dsp:spPr>
        <a:xfrm>
          <a:off x="3689890"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7</a:t>
          </a:r>
        </a:p>
      </dsp:txBody>
      <dsp:txXfrm>
        <a:off x="3806294" y="0"/>
        <a:ext cx="450365" cy="232807"/>
      </dsp:txXfrm>
    </dsp:sp>
    <dsp:sp modelId="{41886E59-2284-41F5-8456-0CC422B6D431}">
      <dsp:nvSpPr>
        <dsp:cNvPr id="0" name=""/>
        <dsp:cNvSpPr/>
      </dsp:nvSpPr>
      <dsp:spPr>
        <a:xfrm>
          <a:off x="4304745"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8</a:t>
          </a:r>
        </a:p>
      </dsp:txBody>
      <dsp:txXfrm>
        <a:off x="4421149" y="0"/>
        <a:ext cx="450365" cy="232807"/>
      </dsp:txXfrm>
    </dsp:sp>
    <dsp:sp modelId="{E13E878D-C5FB-4E85-B36E-4724208D3941}">
      <dsp:nvSpPr>
        <dsp:cNvPr id="0" name=""/>
        <dsp:cNvSpPr/>
      </dsp:nvSpPr>
      <dsp:spPr>
        <a:xfrm>
          <a:off x="4919600"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9</a:t>
          </a:r>
        </a:p>
      </dsp:txBody>
      <dsp:txXfrm>
        <a:off x="5036004" y="0"/>
        <a:ext cx="450365" cy="232807"/>
      </dsp:txXfrm>
    </dsp:sp>
    <dsp:sp modelId="{6455E9B8-FBB8-46E0-B944-2E4C65CD0860}">
      <dsp:nvSpPr>
        <dsp:cNvPr id="0" name=""/>
        <dsp:cNvSpPr/>
      </dsp:nvSpPr>
      <dsp:spPr>
        <a:xfrm>
          <a:off x="5534455" y="0"/>
          <a:ext cx="683172" cy="2328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10</a:t>
          </a:r>
        </a:p>
      </dsp:txBody>
      <dsp:txXfrm>
        <a:off x="5650859" y="0"/>
        <a:ext cx="450365" cy="2328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0.57282</cdr:x>
      <cdr:y>0.68254</cdr:y>
    </cdr:from>
    <cdr:to>
      <cdr:x>0.76699</cdr:x>
      <cdr:y>0.87302</cdr:y>
    </cdr:to>
    <cdr:sp macro="" textlink="">
      <cdr:nvSpPr>
        <cdr:cNvPr id="2" name="TextBox 1"/>
        <cdr:cNvSpPr txBox="1"/>
      </cdr:nvSpPr>
      <cdr:spPr>
        <a:xfrm xmlns:a="http://schemas.openxmlformats.org/drawingml/2006/main">
          <a:off x="4495800" y="3276600"/>
          <a:ext cx="15240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0.37473</cdr:x>
      <cdr:y>0.5549</cdr:y>
    </cdr:from>
    <cdr:to>
      <cdr:x>1</cdr:x>
      <cdr:y>0.83635</cdr:y>
    </cdr:to>
    <cdr:sp macro="" textlink="">
      <cdr:nvSpPr>
        <cdr:cNvPr id="3" name="TextBox 2"/>
        <cdr:cNvSpPr txBox="1"/>
      </cdr:nvSpPr>
      <cdr:spPr>
        <a:xfrm xmlns:a="http://schemas.openxmlformats.org/drawingml/2006/main">
          <a:off x="1384748" y="1651000"/>
          <a:ext cx="2310573" cy="837409"/>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marL="231775" indent="-231775">
            <a:lnSpc>
              <a:spcPct val="50000"/>
            </a:lnSpc>
            <a:spcAft>
              <a:spcPts val="1200"/>
            </a:spcAft>
            <a:buClr>
              <a:srgbClr val="99CCFF"/>
            </a:buClr>
            <a:buSzPct val="125000"/>
            <a:buFont typeface="Arial" pitchFamily="34" charset="0"/>
            <a:buChar char="•"/>
          </a:pPr>
          <a:r>
            <a:rPr lang="en-US" sz="1100" dirty="0">
              <a:solidFill>
                <a:srgbClr val="000000"/>
              </a:solidFill>
              <a:latin typeface="Corbel"/>
              <a:cs typeface="Corbel"/>
            </a:rPr>
            <a:t>Incidence 4700 per year</a:t>
          </a:r>
        </a:p>
        <a:p xmlns:a="http://schemas.openxmlformats.org/drawingml/2006/main">
          <a:pPr marL="231775" indent="-231775">
            <a:lnSpc>
              <a:spcPct val="50000"/>
            </a:lnSpc>
            <a:spcAft>
              <a:spcPts val="1200"/>
            </a:spcAft>
            <a:buClr>
              <a:srgbClr val="99CCFF"/>
            </a:buClr>
            <a:buSzPct val="125000"/>
            <a:buFont typeface="Arial" pitchFamily="34" charset="0"/>
            <a:buChar char="•"/>
          </a:pPr>
          <a:r>
            <a:rPr lang="en-US" sz="1100" dirty="0">
              <a:solidFill>
                <a:srgbClr val="000000"/>
              </a:solidFill>
              <a:latin typeface="Corbel"/>
              <a:cs typeface="Corbel"/>
            </a:rPr>
            <a:t>Age-matched mortality ratio vs normal population = 1.50</a:t>
          </a:r>
        </a:p>
        <a:p xmlns:a="http://schemas.openxmlformats.org/drawingml/2006/main">
          <a:pPr marL="231775" indent="-231775">
            <a:lnSpc>
              <a:spcPct val="50000"/>
            </a:lnSpc>
            <a:spcAft>
              <a:spcPts val="1200"/>
            </a:spcAft>
            <a:buClr>
              <a:srgbClr val="99CCFF"/>
            </a:buClr>
            <a:buSzPct val="125000"/>
            <a:buFont typeface="Arial" pitchFamily="34" charset="0"/>
            <a:buChar char="•"/>
          </a:pPr>
          <a:r>
            <a:rPr lang="en-US" sz="1100" dirty="0">
              <a:solidFill>
                <a:srgbClr val="000000"/>
              </a:solidFill>
              <a:latin typeface="Corbel"/>
              <a:cs typeface="Corbel"/>
            </a:rPr>
            <a:t>Accounts for increased US population to 410 million in 2050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4/18/25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9T12:47:25.78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49,'51'0,"-9"0,-34 0,10 0,10 0,-4 0,14 0,-18 0,14 0,-12 0,12 0,-13 0,12 0,-10-4,4 3,-7-4,1 5,-1 0,0 0,5 0,-5 0,4 0,-6-4,2 4,9-4,-6 4,1 0,-6 0,8-6,-9 5,11-3,-13 0,3 3,8-3,-10 4,10 0,-3 0,0 0,5 0,-12 0,12-4,-11 2,12-3,-9 5,6 0,-1 0,-5 0,1 0,-1 0,-1 0,5 0,-1 0,-2 0,8 0,-13 0,7 0,-3 0,0 0,3 0,-2 0,-2 0,6 0,-8 0,6 0,-3 0,-1 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9T12:47:35.86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1,'77'0,"-18"0,-19 0,-11 0,-1 0,-1 0,-11 0,7 0,2 0,2 0,9 0,-15 0,7 0,-8 0,7 0,-5 0,5 0,-7 0,0 0,1 0,-1 0,4 0,-2 0,12 0,-10 0,7 0,-4 0,-6 0,7 0,-8 0,4 0,-3 0,7 0,-5 0,1 0,-4 0,9 0,-6 0,2 0,-6 0,0 0,2 4,2-3,-6 7,4-4,-2 2,2 2,5-8,-10 4,10 0,-8-3,4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9T12:49:33.910"/>
    </inkml:context>
    <inkml:brush xml:id="br0">
      <inkml:brushProperty name="width" value="0.4" units="cm"/>
      <inkml:brushProperty name="height" value="0.8" units="cm"/>
      <inkml:brushProperty name="color" value="#00F900"/>
      <inkml:brushProperty name="tip" value="rectangle"/>
      <inkml:brushProperty name="rasterOp" value="maskPen"/>
    </inkml:brush>
  </inkml:definitions>
  <inkml:trace contextRef="#ctx0" brushRef="#br0">0 1,'83'0,"-10"0,-49 0,8 0,0 0,5 0,7 0,-9 0,0 0,-1 0,1 0,0 0,1 0,-2 0,-6 0,-1 0,2 0,-2 0,8 0,-10 0,8 0,-3 5,0 1,-2 4,-1 1,1 0,7 1,-1 0,1-7,1 6,-1-10,-1 4,1-5,0 0,-1 0,1 0,-6 0,5 0,-13 0,15 0,-13 0,6 0,0 0,-6 0,10 0,-2 4,2-2,-2 3,-3-5,-1 0,10 4,0-3,1 3,-5-4,-5 0,7 0,-6 6,3-5,-9 3,7-4,-4 0,3 0,0 0,-1 0,2 0,-4 0,4 0,3 0,-6 0,2 0,-2 0,10 0,-5 0,3 0,-14 4,8-3,3 5,0-6,-2 0,-1 0,-6 0,15 0,-15 0,6 0,1 0,-9 0,15 0,-13 0,7 0,5 0,-14 0,14 0,-12 0,5 0,1-4,-2-6,-2-2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9T12:49:51.16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1,'85'0,"-9"0,-40 0,15 0,-4 0,22 0,-16 0,9 0,-2 0,-6 0,16 7,-17-6,16 18,-6-3,0 0,17 10,-24-16,24 11,-18-8,10 2,-1 0,1-7,-9-3,-3-5,1 0,-8 0,9 0,-10 0,0 0,-8 0,5 0,-12 0,6 0,-8 5,7-3,-6 3,7-5,-8 0,-7 0,5 0,-4 0,-1 4,8-3,-6 5,0-2,-3-3,0 3,18 3,-6-6,21 10,-24-10,6 6,-7-2,0-4,-1 3,-4-4,3 0,-8 0,3 0,6 0,-13 0,11 0,-7 0,3 0,0 0,-1-2,-2 0,5-6,-4 8,4-4,-1-5,-5 2,3-9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00" dirty="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3417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00" baseline="30000" dirty="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6106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00" baseline="30000" dirty="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6358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5794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E8E11-0757-B130-00CD-A72E761E3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6546E-798C-F064-C186-A69DEF55B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3A2B2-3ACF-9519-2601-401AFDE525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1535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1D0B3-A439-A4CE-070D-AE289CB13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DFFAB-E178-6760-FE28-0C665B9FF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B8584-6175-84F8-AE3E-0636200B651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392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2"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endParaRPr lang="en-GB" dirty="0">
              <a:latin typeface="Arial" charset="0"/>
              <a:cs typeface="msgothic" charset="0"/>
            </a:endParaRPr>
          </a:p>
        </p:txBody>
      </p:sp>
    </p:spTree>
    <p:extLst>
      <p:ext uri="{BB962C8B-B14F-4D97-AF65-F5344CB8AC3E}">
        <p14:creationId xmlns:p14="http://schemas.microsoft.com/office/powerpoint/2010/main" val="2612215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30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876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982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76971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16653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5852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42B56-4865-431B-946C-FCE7BB4DA1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18692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00" baseline="30000"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42B56-4865-431B-946C-FCE7BB4DA1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2530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7B170-4109-4A0E-AE94-17C3C06FB89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2239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B1583-1694-2711-79C6-7659E3EA2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C5032-8F3E-3514-6F09-A8BD46EEE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841A7-677D-24BF-E461-A090797C18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50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D82C2-7711-9DD6-F1EA-FAC3FF96C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29364-CCE9-C4ED-2C85-1BC9EC3AA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F3100-768D-B719-F1A2-A27A8C3F69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163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2"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endParaRPr lang="en-GB" dirty="0">
              <a:latin typeface="Arial" charset="0"/>
              <a:cs typeface="msgothic" charset="0"/>
            </a:endParaRPr>
          </a:p>
        </p:txBody>
      </p:sp>
    </p:spTree>
    <p:extLst>
      <p:ext uri="{BB962C8B-B14F-4D97-AF65-F5344CB8AC3E}">
        <p14:creationId xmlns:p14="http://schemas.microsoft.com/office/powerpoint/2010/main" val="261221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779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155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68779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One Image">
    <p:spTree>
      <p:nvGrpSpPr>
        <p:cNvPr id="1" name=""/>
        <p:cNvGrpSpPr/>
        <p:nvPr/>
      </p:nvGrpSpPr>
      <p:grpSpPr>
        <a:xfrm>
          <a:off x="0" y="0"/>
          <a:ext cx="0" cy="0"/>
          <a:chOff x="0" y="0"/>
          <a:chExt cx="0" cy="0"/>
        </a:xfrm>
      </p:grpSpPr>
      <p:pic>
        <p:nvPicPr>
          <p:cNvPr id="12" name="Picture 11" descr="A yellow and orange gradient&#10;&#10;Description automatically generated">
            <a:extLst>
              <a:ext uri="{FF2B5EF4-FFF2-40B4-BE49-F238E27FC236}">
                <a16:creationId xmlns:a16="http://schemas.microsoft.com/office/drawing/2014/main" id="{B5EA0191-64B2-37EE-1EB3-A2B96BACF1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365" y="3952079"/>
            <a:ext cx="3189243" cy="2136483"/>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5465763" cy="355739"/>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9872664" y="4848225"/>
            <a:ext cx="1760013" cy="798195"/>
          </a:xfrm>
        </p:spPr>
        <p:txBody>
          <a:bodyPr/>
          <a:lstStyle>
            <a:lvl1pPr>
              <a:lnSpc>
                <a:spcPct val="100000"/>
              </a:lnSpc>
              <a:spcBef>
                <a:spcPts val="0"/>
              </a:spcBef>
              <a:defRPr sz="1000">
                <a:solidFill>
                  <a:srgbClr val="002068"/>
                </a:solidFill>
              </a:defRPr>
            </a:lvl1pPr>
            <a:lvl2pPr>
              <a:lnSpc>
                <a:spcPct val="100000"/>
              </a:lnSpc>
              <a:spcBef>
                <a:spcPts val="0"/>
              </a:spcBef>
              <a:defRPr sz="1000">
                <a:solidFill>
                  <a:srgbClr val="002068"/>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5ED5F72E-9CFA-4DC4-D9DD-072AFE58471F}"/>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
        <p:nvSpPr>
          <p:cNvPr id="8" name="Picture Placeholder 7">
            <a:extLst>
              <a:ext uri="{FF2B5EF4-FFF2-40B4-BE49-F238E27FC236}">
                <a16:creationId xmlns:a16="http://schemas.microsoft.com/office/drawing/2014/main" id="{961102B7-5897-6D37-B5F8-20800A75B7A8}"/>
              </a:ext>
            </a:extLst>
          </p:cNvPr>
          <p:cNvSpPr>
            <a:spLocks noGrp="1"/>
          </p:cNvSpPr>
          <p:nvPr>
            <p:ph type="pic" sz="quarter" idx="10"/>
          </p:nvPr>
        </p:nvSpPr>
        <p:spPr>
          <a:xfrm>
            <a:off x="606096" y="1996924"/>
            <a:ext cx="11174232" cy="4054627"/>
          </a:xfrm>
          <a:custGeom>
            <a:avLst/>
            <a:gdLst>
              <a:gd name="connsiteX0" fmla="*/ 0 w 7893376"/>
              <a:gd name="connsiteY0" fmla="*/ 0 h 2864151"/>
              <a:gd name="connsiteX1" fmla="*/ 717120 w 7893376"/>
              <a:gd name="connsiteY1" fmla="*/ 0 h 2864151"/>
              <a:gd name="connsiteX2" fmla="*/ 1389435 w 7893376"/>
              <a:gd name="connsiteY2" fmla="*/ 0 h 2864151"/>
              <a:gd name="connsiteX3" fmla="*/ 2018390 w 7893376"/>
              <a:gd name="connsiteY3" fmla="*/ 0 h 2864151"/>
              <a:gd name="connsiteX4" fmla="*/ 2605431 w 7893376"/>
              <a:gd name="connsiteY4" fmla="*/ 0 h 2864151"/>
              <a:gd name="connsiteX5" fmla="*/ 3152004 w 7893376"/>
              <a:gd name="connsiteY5" fmla="*/ 0 h 2864151"/>
              <a:gd name="connsiteX6" fmla="*/ 3659552 w 7893376"/>
              <a:gd name="connsiteY6" fmla="*/ 0 h 2864151"/>
              <a:gd name="connsiteX7" fmla="*/ 4129522 w 7893376"/>
              <a:gd name="connsiteY7" fmla="*/ 0 h 2864151"/>
              <a:gd name="connsiteX8" fmla="*/ 4563359 w 7893376"/>
              <a:gd name="connsiteY8" fmla="*/ 0 h 2864151"/>
              <a:gd name="connsiteX9" fmla="*/ 4962508 w 7893376"/>
              <a:gd name="connsiteY9" fmla="*/ 0 h 2864151"/>
              <a:gd name="connsiteX10" fmla="*/ 5328415 w 7893376"/>
              <a:gd name="connsiteY10" fmla="*/ 0 h 2864151"/>
              <a:gd name="connsiteX11" fmla="*/ 5662525 w 7893376"/>
              <a:gd name="connsiteY11" fmla="*/ 0 h 2864151"/>
              <a:gd name="connsiteX12" fmla="*/ 5966283 w 7893376"/>
              <a:gd name="connsiteY12" fmla="*/ 0 h 2864151"/>
              <a:gd name="connsiteX13" fmla="*/ 6241135 w 7893376"/>
              <a:gd name="connsiteY13" fmla="*/ 0 h 2864151"/>
              <a:gd name="connsiteX14" fmla="*/ 6488526 w 7893376"/>
              <a:gd name="connsiteY14" fmla="*/ 0 h 2864151"/>
              <a:gd name="connsiteX15" fmla="*/ 6709900 w 7893376"/>
              <a:gd name="connsiteY15" fmla="*/ 0 h 2864151"/>
              <a:gd name="connsiteX16" fmla="*/ 6906705 w 7893376"/>
              <a:gd name="connsiteY16" fmla="*/ 0 h 2864151"/>
              <a:gd name="connsiteX17" fmla="*/ 7080384 w 7893376"/>
              <a:gd name="connsiteY17" fmla="*/ 0 h 2864151"/>
              <a:gd name="connsiteX18" fmla="*/ 7232384 w 7893376"/>
              <a:gd name="connsiteY18" fmla="*/ 0 h 2864151"/>
              <a:gd name="connsiteX19" fmla="*/ 7477125 w 7893376"/>
              <a:gd name="connsiteY19" fmla="*/ 0 h 2864151"/>
              <a:gd name="connsiteX20" fmla="*/ 7652490 w 7893376"/>
              <a:gd name="connsiteY20" fmla="*/ 0 h 2864151"/>
              <a:gd name="connsiteX21" fmla="*/ 7770043 w 7893376"/>
              <a:gd name="connsiteY21" fmla="*/ 0 h 2864151"/>
              <a:gd name="connsiteX22" fmla="*/ 7841345 w 7893376"/>
              <a:gd name="connsiteY22" fmla="*/ 0 h 2864151"/>
              <a:gd name="connsiteX23" fmla="*/ 7877960 w 7893376"/>
              <a:gd name="connsiteY23" fmla="*/ 0 h 2864151"/>
              <a:gd name="connsiteX24" fmla="*/ 7891450 w 7893376"/>
              <a:gd name="connsiteY24" fmla="*/ 0 h 2864151"/>
              <a:gd name="connsiteX25" fmla="*/ 7893376 w 7893376"/>
              <a:gd name="connsiteY25" fmla="*/ 0 h 2864151"/>
              <a:gd name="connsiteX26" fmla="*/ 7893376 w 7893376"/>
              <a:gd name="connsiteY26" fmla="*/ 1424213 h 2864151"/>
              <a:gd name="connsiteX27" fmla="*/ 7343668 w 7893376"/>
              <a:gd name="connsiteY27" fmla="*/ 1424213 h 2864151"/>
              <a:gd name="connsiteX28" fmla="*/ 6951018 w 7893376"/>
              <a:gd name="connsiteY28" fmla="*/ 1424213 h 2864151"/>
              <a:gd name="connsiteX29" fmla="*/ 6735622 w 7893376"/>
              <a:gd name="connsiteY29" fmla="*/ 1426460 h 2864151"/>
              <a:gd name="connsiteX30" fmla="*/ 6567344 w 7893376"/>
              <a:gd name="connsiteY30" fmla="*/ 1469141 h 2864151"/>
              <a:gd name="connsiteX31" fmla="*/ 6307073 w 7893376"/>
              <a:gd name="connsiteY31" fmla="*/ 1709505 h 2864151"/>
              <a:gd name="connsiteX32" fmla="*/ 5782045 w 7893376"/>
              <a:gd name="connsiteY32" fmla="*/ 2646251 h 2864151"/>
              <a:gd name="connsiteX33" fmla="*/ 5708002 w 7893376"/>
              <a:gd name="connsiteY33" fmla="*/ 2864151 h 2864151"/>
              <a:gd name="connsiteX34" fmla="*/ 5189426 w 7893376"/>
              <a:gd name="connsiteY34" fmla="*/ 2864151 h 2864151"/>
              <a:gd name="connsiteX35" fmla="*/ 4703249 w 7893376"/>
              <a:gd name="connsiteY35" fmla="*/ 2864151 h 2864151"/>
              <a:gd name="connsiteX36" fmla="*/ 4248427 w 7893376"/>
              <a:gd name="connsiteY36" fmla="*/ 2864151 h 2864151"/>
              <a:gd name="connsiteX37" fmla="*/ 3823916 w 7893376"/>
              <a:gd name="connsiteY37" fmla="*/ 2864151 h 2864151"/>
              <a:gd name="connsiteX38" fmla="*/ 3428669 w 7893376"/>
              <a:gd name="connsiteY38" fmla="*/ 2864151 h 2864151"/>
              <a:gd name="connsiteX39" fmla="*/ 3061641 w 7893376"/>
              <a:gd name="connsiteY39" fmla="*/ 2864151 h 2864151"/>
              <a:gd name="connsiteX40" fmla="*/ 2721788 w 7893376"/>
              <a:gd name="connsiteY40" fmla="*/ 2864151 h 2864151"/>
              <a:gd name="connsiteX41" fmla="*/ 2408064 w 7893376"/>
              <a:gd name="connsiteY41" fmla="*/ 2864151 h 2864151"/>
              <a:gd name="connsiteX42" fmla="*/ 2119424 w 7893376"/>
              <a:gd name="connsiteY42" fmla="*/ 2864151 h 2864151"/>
              <a:gd name="connsiteX43" fmla="*/ 1854822 w 7893376"/>
              <a:gd name="connsiteY43" fmla="*/ 2864151 h 2864151"/>
              <a:gd name="connsiteX44" fmla="*/ 1613215 w 7893376"/>
              <a:gd name="connsiteY44" fmla="*/ 2864151 h 2864151"/>
              <a:gd name="connsiteX45" fmla="*/ 1393555 w 7893376"/>
              <a:gd name="connsiteY45" fmla="*/ 2864151 h 2864151"/>
              <a:gd name="connsiteX46" fmla="*/ 1194800 w 7893376"/>
              <a:gd name="connsiteY46" fmla="*/ 2864151 h 2864151"/>
              <a:gd name="connsiteX47" fmla="*/ 1015902 w 7893376"/>
              <a:gd name="connsiteY47" fmla="*/ 2864151 h 2864151"/>
              <a:gd name="connsiteX48" fmla="*/ 713501 w 7893376"/>
              <a:gd name="connsiteY48" fmla="*/ 2864151 h 2864151"/>
              <a:gd name="connsiteX49" fmla="*/ 477990 w 7893376"/>
              <a:gd name="connsiteY49" fmla="*/ 2864151 h 2864151"/>
              <a:gd name="connsiteX50" fmla="*/ 301008 w 7893376"/>
              <a:gd name="connsiteY50" fmla="*/ 2864151 h 2864151"/>
              <a:gd name="connsiteX51" fmla="*/ 174195 w 7893376"/>
              <a:gd name="connsiteY51" fmla="*/ 2864151 h 2864151"/>
              <a:gd name="connsiteX52" fmla="*/ 89188 w 7893376"/>
              <a:gd name="connsiteY52" fmla="*/ 2864151 h 2864151"/>
              <a:gd name="connsiteX53" fmla="*/ 37626 w 7893376"/>
              <a:gd name="connsiteY53" fmla="*/ 2864151 h 2864151"/>
              <a:gd name="connsiteX54" fmla="*/ 11149 w 7893376"/>
              <a:gd name="connsiteY54" fmla="*/ 2864151 h 2864151"/>
              <a:gd name="connsiteX55" fmla="*/ 0 w 7893376"/>
              <a:gd name="connsiteY55" fmla="*/ 2864151 h 2864151"/>
              <a:gd name="connsiteX56" fmla="*/ 0 w 7893376"/>
              <a:gd name="connsiteY56" fmla="*/ 0 h 286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893376" h="2864151">
                <a:moveTo>
                  <a:pt x="0" y="0"/>
                </a:moveTo>
                <a:lnTo>
                  <a:pt x="717120" y="0"/>
                </a:lnTo>
                <a:lnTo>
                  <a:pt x="1389435" y="0"/>
                </a:lnTo>
                <a:lnTo>
                  <a:pt x="2018390" y="0"/>
                </a:lnTo>
                <a:lnTo>
                  <a:pt x="2605431" y="0"/>
                </a:lnTo>
                <a:lnTo>
                  <a:pt x="3152004" y="0"/>
                </a:lnTo>
                <a:lnTo>
                  <a:pt x="3659552" y="0"/>
                </a:lnTo>
                <a:lnTo>
                  <a:pt x="4129522" y="0"/>
                </a:lnTo>
                <a:lnTo>
                  <a:pt x="4563359" y="0"/>
                </a:lnTo>
                <a:lnTo>
                  <a:pt x="4962508" y="0"/>
                </a:lnTo>
                <a:lnTo>
                  <a:pt x="5328415" y="0"/>
                </a:lnTo>
                <a:lnTo>
                  <a:pt x="5662525" y="0"/>
                </a:lnTo>
                <a:lnTo>
                  <a:pt x="5966283" y="0"/>
                </a:lnTo>
                <a:lnTo>
                  <a:pt x="6241135" y="0"/>
                </a:lnTo>
                <a:lnTo>
                  <a:pt x="6488526" y="0"/>
                </a:lnTo>
                <a:lnTo>
                  <a:pt x="6709900" y="0"/>
                </a:lnTo>
                <a:lnTo>
                  <a:pt x="6906705" y="0"/>
                </a:lnTo>
                <a:lnTo>
                  <a:pt x="7080384" y="0"/>
                </a:lnTo>
                <a:lnTo>
                  <a:pt x="7232384" y="0"/>
                </a:lnTo>
                <a:lnTo>
                  <a:pt x="7477125" y="0"/>
                </a:lnTo>
                <a:lnTo>
                  <a:pt x="7652490" y="0"/>
                </a:lnTo>
                <a:lnTo>
                  <a:pt x="7770043" y="0"/>
                </a:lnTo>
                <a:lnTo>
                  <a:pt x="7841345" y="0"/>
                </a:lnTo>
                <a:lnTo>
                  <a:pt x="7877960" y="0"/>
                </a:lnTo>
                <a:lnTo>
                  <a:pt x="7891450" y="0"/>
                </a:lnTo>
                <a:lnTo>
                  <a:pt x="7893376" y="0"/>
                </a:lnTo>
                <a:lnTo>
                  <a:pt x="7893376" y="1424213"/>
                </a:lnTo>
                <a:lnTo>
                  <a:pt x="7343668" y="1424213"/>
                </a:lnTo>
                <a:cubicBezTo>
                  <a:pt x="7213532" y="1424213"/>
                  <a:pt x="7083397" y="1424213"/>
                  <a:pt x="6951018" y="1424213"/>
                </a:cubicBezTo>
                <a:cubicBezTo>
                  <a:pt x="6879220" y="1424213"/>
                  <a:pt x="6807420" y="1421967"/>
                  <a:pt x="6735622" y="1426460"/>
                </a:cubicBezTo>
                <a:cubicBezTo>
                  <a:pt x="6679529" y="1433199"/>
                  <a:pt x="6621192" y="1444431"/>
                  <a:pt x="6567344" y="1469141"/>
                </a:cubicBezTo>
                <a:cubicBezTo>
                  <a:pt x="6455158" y="1518562"/>
                  <a:pt x="6367653" y="1603925"/>
                  <a:pt x="6307073" y="1709505"/>
                </a:cubicBezTo>
                <a:cubicBezTo>
                  <a:pt x="6044558" y="2174508"/>
                  <a:pt x="6042315" y="2181248"/>
                  <a:pt x="5782045" y="2646251"/>
                </a:cubicBezTo>
                <a:cubicBezTo>
                  <a:pt x="5741658" y="2713643"/>
                  <a:pt x="5716977" y="2787774"/>
                  <a:pt x="5708002" y="2864151"/>
                </a:cubicBezTo>
                <a:lnTo>
                  <a:pt x="5189426" y="2864151"/>
                </a:lnTo>
                <a:lnTo>
                  <a:pt x="4703249" y="2864151"/>
                </a:lnTo>
                <a:lnTo>
                  <a:pt x="4248427" y="2864151"/>
                </a:lnTo>
                <a:lnTo>
                  <a:pt x="3823916" y="2864151"/>
                </a:lnTo>
                <a:lnTo>
                  <a:pt x="3428669" y="2864151"/>
                </a:lnTo>
                <a:lnTo>
                  <a:pt x="3061641" y="2864151"/>
                </a:lnTo>
                <a:lnTo>
                  <a:pt x="2721788" y="2864151"/>
                </a:lnTo>
                <a:lnTo>
                  <a:pt x="2408064" y="2864151"/>
                </a:lnTo>
                <a:lnTo>
                  <a:pt x="2119424" y="2864151"/>
                </a:lnTo>
                <a:lnTo>
                  <a:pt x="1854822" y="2864151"/>
                </a:lnTo>
                <a:lnTo>
                  <a:pt x="1613215" y="2864151"/>
                </a:lnTo>
                <a:lnTo>
                  <a:pt x="1393555" y="2864151"/>
                </a:lnTo>
                <a:lnTo>
                  <a:pt x="1194800" y="2864151"/>
                </a:lnTo>
                <a:lnTo>
                  <a:pt x="1015902" y="2864151"/>
                </a:lnTo>
                <a:lnTo>
                  <a:pt x="713501" y="2864151"/>
                </a:lnTo>
                <a:lnTo>
                  <a:pt x="477990" y="2864151"/>
                </a:lnTo>
                <a:lnTo>
                  <a:pt x="301008" y="2864151"/>
                </a:lnTo>
                <a:lnTo>
                  <a:pt x="174195" y="2864151"/>
                </a:lnTo>
                <a:lnTo>
                  <a:pt x="89188" y="2864151"/>
                </a:lnTo>
                <a:lnTo>
                  <a:pt x="37626" y="2864151"/>
                </a:lnTo>
                <a:lnTo>
                  <a:pt x="11149" y="2864151"/>
                </a:lnTo>
                <a:lnTo>
                  <a:pt x="0" y="2864151"/>
                </a:lnTo>
                <a:cubicBezTo>
                  <a:pt x="0" y="0"/>
                  <a:pt x="0" y="0"/>
                  <a:pt x="0" y="0"/>
                </a:cubicBezTo>
                <a:close/>
              </a:path>
            </a:pathLst>
          </a:custGeom>
        </p:spPr>
        <p:txBody>
          <a:bodyPr wrap="square" tIns="828000">
            <a:noAutofit/>
          </a:bodyPr>
          <a:lstStyle>
            <a:lvl1pPr algn="ctr">
              <a:defRPr sz="1400" b="0"/>
            </a:lvl1pPr>
          </a:lstStyle>
          <a:p>
            <a:r>
              <a:rPr lang="en-GB"/>
              <a:t>Click icon to add picture</a:t>
            </a:r>
            <a:endParaRPr lang="en-GB" dirty="0"/>
          </a:p>
        </p:txBody>
      </p:sp>
    </p:spTree>
    <p:extLst>
      <p:ext uri="{BB962C8B-B14F-4D97-AF65-F5344CB8AC3E}">
        <p14:creationId xmlns:p14="http://schemas.microsoft.com/office/powerpoint/2010/main" val="2311481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5465763" cy="355739"/>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6310313" y="1573620"/>
            <a:ext cx="5465763" cy="355739"/>
          </a:xfrm>
        </p:spPr>
        <p:txBody>
          <a:bodyPr/>
          <a:lstStyle/>
          <a:p>
            <a:pPr lvl="0"/>
            <a:r>
              <a:rPr lang="en-GB"/>
              <a:t>Click to edit Master text styles</a:t>
            </a:r>
          </a:p>
        </p:txBody>
      </p:sp>
      <p:sp>
        <p:nvSpPr>
          <p:cNvPr id="12" name="Text Placeholder 11">
            <a:extLst>
              <a:ext uri="{FF2B5EF4-FFF2-40B4-BE49-F238E27FC236}">
                <a16:creationId xmlns:a16="http://schemas.microsoft.com/office/drawing/2014/main" id="{4900BD1E-106D-6745-BCC4-EA41A3289CEB}"/>
              </a:ext>
            </a:extLst>
          </p:cNvPr>
          <p:cNvSpPr>
            <a:spLocks noGrp="1"/>
          </p:cNvSpPr>
          <p:nvPr>
            <p:ph type="body" sz="quarter" idx="14"/>
          </p:nvPr>
        </p:nvSpPr>
        <p:spPr>
          <a:xfrm>
            <a:off x="6310314" y="5359139"/>
            <a:ext cx="3582988"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604837" y="2073276"/>
            <a:ext cx="5465763" cy="3190875"/>
          </a:xfrm>
        </p:spPr>
        <p:txBody>
          <a:bodyPr lIns="90000" tIns="90000"/>
          <a:lstStyle>
            <a:lvl1pPr>
              <a:defRPr sz="1400" b="0"/>
            </a:lvl1pPr>
          </a:lstStyle>
          <a:p>
            <a:r>
              <a:rPr lang="en-GB"/>
              <a:t>Click icon to add picture</a:t>
            </a:r>
            <a:endParaRPr lang="en-GB" dirty="0"/>
          </a:p>
        </p:txBody>
      </p:sp>
      <p:sp>
        <p:nvSpPr>
          <p:cNvPr id="15" name="Picture Placeholder 13">
            <a:extLst>
              <a:ext uri="{FF2B5EF4-FFF2-40B4-BE49-F238E27FC236}">
                <a16:creationId xmlns:a16="http://schemas.microsoft.com/office/drawing/2014/main" id="{0C074D9A-3ED8-DCC3-7AE2-07A9E42A504D}"/>
              </a:ext>
            </a:extLst>
          </p:cNvPr>
          <p:cNvSpPr>
            <a:spLocks noGrp="1"/>
          </p:cNvSpPr>
          <p:nvPr>
            <p:ph type="pic" sz="quarter" idx="16"/>
          </p:nvPr>
        </p:nvSpPr>
        <p:spPr>
          <a:xfrm>
            <a:off x="6310313" y="2073276"/>
            <a:ext cx="5465763" cy="3190875"/>
          </a:xfrm>
        </p:spPr>
        <p:txBody>
          <a:bodyPr lIns="90000" tIns="90000"/>
          <a:lstStyle>
            <a:lvl1pPr>
              <a:defRPr sz="1400" b="0"/>
            </a:lvl1pPr>
          </a:lstStyle>
          <a:p>
            <a:r>
              <a:rPr lang="en-GB"/>
              <a:t>Click icon to add picture</a:t>
            </a:r>
            <a:endParaRPr lang="en-GB" dirty="0"/>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9" y="5359139"/>
            <a:ext cx="3582988"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9837E8A8-F9EE-A285-FF1E-7C725071658E}"/>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458481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hasCustomPrompt="1"/>
          </p:nvPr>
        </p:nvSpPr>
        <p:spPr>
          <a:xfrm>
            <a:off x="604839" y="1573620"/>
            <a:ext cx="3562349" cy="355739"/>
          </a:xfrm>
        </p:spPr>
        <p:txBody>
          <a:bodyPr/>
          <a:lstStyle/>
          <a:p>
            <a:pPr lvl="0"/>
            <a:r>
              <a:rPr lang="en-US" dirty="0"/>
              <a:t>Click to edit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604839" y="2073276"/>
            <a:ext cx="3562349" cy="3190875"/>
          </a:xfrm>
        </p:spPr>
        <p:txBody>
          <a:bodyPr lIns="90000" tIns="90000"/>
          <a:lstStyle>
            <a:lvl1pPr>
              <a:defRPr sz="1400" b="0"/>
            </a:lvl1pPr>
          </a:lstStyle>
          <a:p>
            <a:r>
              <a:rPr lang="en-GB"/>
              <a:t>Click icon to add picture</a:t>
            </a:r>
            <a:endParaRPr lang="en-GB" dirty="0"/>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9"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7" name="Content Placeholder 2">
            <a:extLst>
              <a:ext uri="{FF2B5EF4-FFF2-40B4-BE49-F238E27FC236}">
                <a16:creationId xmlns:a16="http://schemas.microsoft.com/office/drawing/2014/main" id="{06930683-2C07-515F-6B98-21313F587FC0}"/>
              </a:ext>
            </a:extLst>
          </p:cNvPr>
          <p:cNvSpPr>
            <a:spLocks noGrp="1"/>
          </p:cNvSpPr>
          <p:nvPr>
            <p:ph idx="18" hasCustomPrompt="1"/>
          </p:nvPr>
        </p:nvSpPr>
        <p:spPr>
          <a:xfrm>
            <a:off x="4406902" y="1573620"/>
            <a:ext cx="3562349" cy="355739"/>
          </a:xfrm>
        </p:spPr>
        <p:txBody>
          <a:bodyPr/>
          <a:lstStyle/>
          <a:p>
            <a:pPr lvl="0"/>
            <a:r>
              <a:rPr lang="en-US" dirty="0"/>
              <a:t>Click to edit text styles</a:t>
            </a:r>
          </a:p>
        </p:txBody>
      </p:sp>
      <p:sp>
        <p:nvSpPr>
          <p:cNvPr id="8" name="Picture Placeholder 13">
            <a:extLst>
              <a:ext uri="{FF2B5EF4-FFF2-40B4-BE49-F238E27FC236}">
                <a16:creationId xmlns:a16="http://schemas.microsoft.com/office/drawing/2014/main" id="{5A4C5A24-7447-AF6B-CB8A-1CA59B1247E8}"/>
              </a:ext>
            </a:extLst>
          </p:cNvPr>
          <p:cNvSpPr>
            <a:spLocks noGrp="1"/>
          </p:cNvSpPr>
          <p:nvPr>
            <p:ph type="pic" sz="quarter" idx="19"/>
          </p:nvPr>
        </p:nvSpPr>
        <p:spPr>
          <a:xfrm>
            <a:off x="4406900" y="2073276"/>
            <a:ext cx="3562349" cy="3190875"/>
          </a:xfrm>
        </p:spPr>
        <p:txBody>
          <a:bodyPr lIns="90000" tIns="90000"/>
          <a:lstStyle>
            <a:lvl1pPr>
              <a:defRPr sz="1400" b="0"/>
            </a:lvl1pPr>
          </a:lstStyle>
          <a:p>
            <a:r>
              <a:rPr lang="en-GB"/>
              <a:t>Click icon to add picture</a:t>
            </a:r>
            <a:endParaRPr lang="en-GB" dirty="0"/>
          </a:p>
        </p:txBody>
      </p:sp>
      <p:sp>
        <p:nvSpPr>
          <p:cNvPr id="11" name="Text Placeholder 11">
            <a:extLst>
              <a:ext uri="{FF2B5EF4-FFF2-40B4-BE49-F238E27FC236}">
                <a16:creationId xmlns:a16="http://schemas.microsoft.com/office/drawing/2014/main" id="{5A5FB49C-AB6F-0460-96FD-E8379B6900E2}"/>
              </a:ext>
            </a:extLst>
          </p:cNvPr>
          <p:cNvSpPr>
            <a:spLocks noGrp="1"/>
          </p:cNvSpPr>
          <p:nvPr>
            <p:ph type="body" sz="quarter" idx="20"/>
          </p:nvPr>
        </p:nvSpPr>
        <p:spPr>
          <a:xfrm>
            <a:off x="4406900"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5DEC9EC0-0A9C-AD30-D8B4-BDAFC16D9D6A}"/>
              </a:ext>
            </a:extLst>
          </p:cNvPr>
          <p:cNvSpPr>
            <a:spLocks noGrp="1"/>
          </p:cNvSpPr>
          <p:nvPr>
            <p:ph idx="21" hasCustomPrompt="1"/>
          </p:nvPr>
        </p:nvSpPr>
        <p:spPr>
          <a:xfrm>
            <a:off x="8210552" y="1573620"/>
            <a:ext cx="3562349" cy="355739"/>
          </a:xfrm>
        </p:spPr>
        <p:txBody>
          <a:bodyPr/>
          <a:lstStyle/>
          <a:p>
            <a:pPr lvl="0"/>
            <a:r>
              <a:rPr lang="en-US" dirty="0"/>
              <a:t>Click to edit text styles</a:t>
            </a:r>
          </a:p>
        </p:txBody>
      </p:sp>
      <p:sp>
        <p:nvSpPr>
          <p:cNvPr id="17" name="Picture Placeholder 13">
            <a:extLst>
              <a:ext uri="{FF2B5EF4-FFF2-40B4-BE49-F238E27FC236}">
                <a16:creationId xmlns:a16="http://schemas.microsoft.com/office/drawing/2014/main" id="{6CFA9FC5-F07D-1CC2-DC50-3EB8E61D9119}"/>
              </a:ext>
            </a:extLst>
          </p:cNvPr>
          <p:cNvSpPr>
            <a:spLocks noGrp="1"/>
          </p:cNvSpPr>
          <p:nvPr>
            <p:ph type="pic" sz="quarter" idx="22"/>
          </p:nvPr>
        </p:nvSpPr>
        <p:spPr>
          <a:xfrm>
            <a:off x="8210552" y="2073276"/>
            <a:ext cx="3562349" cy="3190875"/>
          </a:xfrm>
        </p:spPr>
        <p:txBody>
          <a:bodyPr lIns="90000" tIns="90000"/>
          <a:lstStyle>
            <a:lvl1pPr>
              <a:defRPr sz="1400" b="0"/>
            </a:lvl1pPr>
          </a:lstStyle>
          <a:p>
            <a:r>
              <a:rPr lang="en-GB"/>
              <a:t>Click icon to add picture</a:t>
            </a:r>
            <a:endParaRPr lang="en-GB" dirty="0"/>
          </a:p>
        </p:txBody>
      </p:sp>
      <p:sp>
        <p:nvSpPr>
          <p:cNvPr id="18" name="Text Placeholder 11">
            <a:extLst>
              <a:ext uri="{FF2B5EF4-FFF2-40B4-BE49-F238E27FC236}">
                <a16:creationId xmlns:a16="http://schemas.microsoft.com/office/drawing/2014/main" id="{ACC3CE1F-FC53-0F86-9C92-D632E6EFFFF0}"/>
              </a:ext>
            </a:extLst>
          </p:cNvPr>
          <p:cNvSpPr>
            <a:spLocks noGrp="1"/>
          </p:cNvSpPr>
          <p:nvPr>
            <p:ph type="body" sz="quarter" idx="23"/>
          </p:nvPr>
        </p:nvSpPr>
        <p:spPr>
          <a:xfrm>
            <a:off x="8210552"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AECA0151-005B-24C8-CF3E-521AC30F0AF2}"/>
              </a:ext>
            </a:extLst>
          </p:cNvPr>
          <p:cNvPicPr>
            <a:picLocks noChangeAspect="1"/>
          </p:cNvPicPr>
          <p:nvPr userDrawn="1"/>
        </p:nvPicPr>
        <p:blipFill>
          <a:blip r:embed="rId2">
            <a:extLst>
              <a:ext uri="{28A0092B-C50C-407E-A947-70E740481C1C}">
                <a14:useLocalDpi xmlns:a14="http://schemas.microsoft.com/office/drawing/2010/main" val="0"/>
              </a:ext>
            </a:extLst>
          </a:blip>
          <a:srcRect r="50281"/>
          <a:stretch/>
        </p:blipFill>
        <p:spPr bwMode="auto">
          <a:xfrm>
            <a:off x="413386" y="6132511"/>
            <a:ext cx="1709329" cy="640936"/>
          </a:xfrm>
          <a:prstGeom prst="rect">
            <a:avLst/>
          </a:prstGeom>
          <a:noFill/>
          <a:ln>
            <a:noFill/>
          </a:ln>
        </p:spPr>
      </p:pic>
    </p:spTree>
    <p:extLst>
      <p:ext uri="{BB962C8B-B14F-4D97-AF65-F5344CB8AC3E}">
        <p14:creationId xmlns:p14="http://schemas.microsoft.com/office/powerpoint/2010/main" val="3631740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bleed image [Light] + Gradient">
    <p:spTree>
      <p:nvGrpSpPr>
        <p:cNvPr id="1" name=""/>
        <p:cNvGrpSpPr/>
        <p:nvPr/>
      </p:nvGrpSpPr>
      <p:grpSpPr>
        <a:xfrm>
          <a:off x="0" y="0"/>
          <a:ext cx="0" cy="0"/>
          <a:chOff x="0" y="0"/>
          <a:chExt cx="0" cy="0"/>
        </a:xfrm>
      </p:grpSpPr>
      <p:pic>
        <p:nvPicPr>
          <p:cNvPr id="13" name="Picture 12" descr="A yellow and orange gradient&#10;&#10;Description automatically generated">
            <a:extLst>
              <a:ext uri="{FF2B5EF4-FFF2-40B4-BE49-F238E27FC236}">
                <a16:creationId xmlns:a16="http://schemas.microsoft.com/office/drawing/2014/main" id="{816D6385-18A1-6221-5006-883352883F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6715" y="4075977"/>
            <a:ext cx="4333396" cy="2923323"/>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a:xfrm>
            <a:off x="8389856" y="6449644"/>
            <a:ext cx="2687995" cy="180000"/>
          </a:xfrm>
        </p:spPr>
        <p:txBody>
          <a:bodyPr/>
          <a:lstStyle>
            <a:lvl1pPr>
              <a:defRPr>
                <a:solidFill>
                  <a:schemeClr val="tx1"/>
                </a:solidFill>
              </a:defRPr>
            </a:lvl1pPr>
          </a:lstStyle>
          <a:p>
            <a:r>
              <a:rPr lang="en-GB"/>
              <a:t>Insert menu &gt; Header &amp; Footer button</a:t>
            </a:r>
            <a:endParaRPr lang="en-GB" dirty="0"/>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sp>
        <p:nvSpPr>
          <p:cNvPr id="9" name="Text Placeholder 11">
            <a:extLst>
              <a:ext uri="{FF2B5EF4-FFF2-40B4-BE49-F238E27FC236}">
                <a16:creationId xmlns:a16="http://schemas.microsoft.com/office/drawing/2014/main" id="{A92187FE-E661-7028-83F4-C00A7BBC9C0E}"/>
              </a:ext>
            </a:extLst>
          </p:cNvPr>
          <p:cNvSpPr>
            <a:spLocks noGrp="1"/>
          </p:cNvSpPr>
          <p:nvPr>
            <p:ph type="body" sz="quarter" idx="17"/>
          </p:nvPr>
        </p:nvSpPr>
        <p:spPr>
          <a:xfrm>
            <a:off x="9250681" y="5242706"/>
            <a:ext cx="1900239" cy="807575"/>
          </a:xfrm>
        </p:spPr>
        <p:txBody>
          <a:bodyPr/>
          <a:lstStyle>
            <a:lvl1pPr>
              <a:lnSpc>
                <a:spcPct val="100000"/>
              </a:lnSpc>
              <a:spcBef>
                <a:spcPts val="0"/>
              </a:spcBef>
              <a:defRPr sz="1000">
                <a:solidFill>
                  <a:srgbClr val="002068"/>
                </a:solidFill>
              </a:defRPr>
            </a:lvl1pPr>
            <a:lvl2pPr>
              <a:lnSpc>
                <a:spcPct val="100000"/>
              </a:lnSpc>
              <a:spcBef>
                <a:spcPts val="0"/>
              </a:spcBef>
              <a:defRPr sz="1000">
                <a:solidFill>
                  <a:srgbClr val="002068"/>
                </a:solidFill>
              </a:defRPr>
            </a:lvl2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FDCD79BA-CAF7-9026-0080-6F10C42F5DD3}"/>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36468141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bleed image + Shap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00CA3A-D5C6-6306-F264-B33E7114A570}"/>
              </a:ext>
            </a:extLst>
          </p:cNvPr>
          <p:cNvPicPr>
            <a:picLocks noChangeAspect="1"/>
          </p:cNvPicPr>
          <p:nvPr userDrawn="1"/>
        </p:nvPicPr>
        <p:blipFill>
          <a:blip r:embed="rId2"/>
          <a:stretch>
            <a:fillRect/>
          </a:stretch>
        </p:blipFill>
        <p:spPr>
          <a:xfrm>
            <a:off x="1" y="5276290"/>
            <a:ext cx="4892511" cy="1591137"/>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9"/>
          </a:xfrm>
        </p:spPr>
        <p:txBody>
          <a:bodyPr/>
          <a:lstStyle>
            <a:lvl1pPr>
              <a:defRPr>
                <a:solidFill>
                  <a:schemeClr val="bg1"/>
                </a:solidFill>
              </a:defRPr>
            </a:lvl1p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dirty="0"/>
          </a:p>
        </p:txBody>
      </p:sp>
      <p:pic>
        <p:nvPicPr>
          <p:cNvPr id="3" name="Picture 2">
            <a:extLst>
              <a:ext uri="{FF2B5EF4-FFF2-40B4-BE49-F238E27FC236}">
                <a16:creationId xmlns:a16="http://schemas.microsoft.com/office/drawing/2014/main" id="{E742DB7D-E407-5F5A-966C-150D9FA07A56}"/>
              </a:ext>
            </a:extLst>
          </p:cNvPr>
          <p:cNvPicPr>
            <a:picLocks noChangeAspect="1"/>
          </p:cNvPicPr>
          <p:nvPr userDrawn="1"/>
        </p:nvPicPr>
        <p:blipFill>
          <a:blip r:embed="rId3">
            <a:extLst>
              <a:ext uri="{28A0092B-C50C-407E-A947-70E740481C1C}">
                <a14:useLocalDpi xmlns:a14="http://schemas.microsoft.com/office/drawing/2010/main" val="0"/>
              </a:ext>
            </a:extLst>
          </a:blip>
          <a:srcRect r="50281"/>
          <a:stretch/>
        </p:blipFill>
        <p:spPr bwMode="auto">
          <a:xfrm>
            <a:off x="413386" y="6132511"/>
            <a:ext cx="1709329" cy="640936"/>
          </a:xfrm>
          <a:prstGeom prst="rect">
            <a:avLst/>
          </a:prstGeom>
          <a:noFill/>
          <a:ln>
            <a:noFill/>
          </a:ln>
        </p:spPr>
      </p:pic>
    </p:spTree>
    <p:extLst>
      <p:ext uri="{BB962C8B-B14F-4D97-AF65-F5344CB8AC3E}">
        <p14:creationId xmlns:p14="http://schemas.microsoft.com/office/powerpoint/2010/main" val="325203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Caption + Large Copy [L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6070600" cy="6858000"/>
          </a:xfrm>
        </p:spPr>
        <p:txBody>
          <a:bodyPr lIns="90000" tIns="90000"/>
          <a:lstStyle>
            <a:lvl1pPr>
              <a:defRPr sz="1400" b="0"/>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9"/>
          </a:xfrm>
        </p:spPr>
        <p:txBody>
          <a:bodyPr/>
          <a:lstStyle>
            <a:lvl1pPr>
              <a:defRPr sz="4000" b="0" spc="-71"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233036"/>
            <a:ext cx="3562391" cy="818515"/>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2" name="Picture 1">
            <a:extLst>
              <a:ext uri="{FF2B5EF4-FFF2-40B4-BE49-F238E27FC236}">
                <a16:creationId xmlns:a16="http://schemas.microsoft.com/office/drawing/2014/main" id="{82A464A1-EE84-A23B-881D-10670F2C8AF1}"/>
              </a:ext>
            </a:extLst>
          </p:cNvPr>
          <p:cNvPicPr>
            <a:picLocks noChangeAspect="1"/>
          </p:cNvPicPr>
          <p:nvPr userDrawn="1"/>
        </p:nvPicPr>
        <p:blipFill>
          <a:blip r:embed="rId2">
            <a:extLst>
              <a:ext uri="{28A0092B-C50C-407E-A947-70E740481C1C}">
                <a14:useLocalDpi xmlns:a14="http://schemas.microsoft.com/office/drawing/2010/main" val="0"/>
              </a:ext>
            </a:extLst>
          </a:blip>
          <a:srcRect r="51548"/>
          <a:stretch/>
        </p:blipFill>
        <p:spPr bwMode="auto">
          <a:xfrm>
            <a:off x="413385" y="6132511"/>
            <a:ext cx="1665787" cy="640936"/>
          </a:xfrm>
          <a:prstGeom prst="rect">
            <a:avLst/>
          </a:prstGeom>
          <a:noFill/>
          <a:ln>
            <a:noFill/>
          </a:ln>
        </p:spPr>
      </p:pic>
    </p:spTree>
    <p:extLst>
      <p:ext uri="{BB962C8B-B14F-4D97-AF65-F5344CB8AC3E}">
        <p14:creationId xmlns:p14="http://schemas.microsoft.com/office/powerpoint/2010/main" val="1053164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Caption + Large Copy [Shap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5B02303-1EE2-81CD-39CF-6C01FF93C200}"/>
              </a:ext>
            </a:extLst>
          </p:cNvPr>
          <p:cNvSpPr>
            <a:spLocks noGrp="1"/>
          </p:cNvSpPr>
          <p:nvPr>
            <p:ph type="pic" sz="quarter" idx="13"/>
          </p:nvPr>
        </p:nvSpPr>
        <p:spPr>
          <a:xfrm>
            <a:off x="-3811" y="0"/>
            <a:ext cx="6092517" cy="6858000"/>
          </a:xfrm>
          <a:custGeom>
            <a:avLst/>
            <a:gdLst>
              <a:gd name="connsiteX0" fmla="*/ 0 w 3702050"/>
              <a:gd name="connsiteY0" fmla="*/ 0 h 4167187"/>
              <a:gd name="connsiteX1" fmla="*/ 3702050 w 3702050"/>
              <a:gd name="connsiteY1" fmla="*/ 0 h 4167187"/>
              <a:gd name="connsiteX2" fmla="*/ 3702050 w 3702050"/>
              <a:gd name="connsiteY2" fmla="*/ 4167187 h 4167187"/>
              <a:gd name="connsiteX3" fmla="*/ 2952573 w 3702050"/>
              <a:gd name="connsiteY3" fmla="*/ 4167187 h 4167187"/>
              <a:gd name="connsiteX4" fmla="*/ 1403461 w 3702050"/>
              <a:gd name="connsiteY4" fmla="*/ 3267190 h 4167187"/>
              <a:gd name="connsiteX5" fmla="*/ 746584 w 3702050"/>
              <a:gd name="connsiteY5" fmla="*/ 3443717 h 4167187"/>
              <a:gd name="connsiteX6" fmla="*/ 333744 w 3702050"/>
              <a:gd name="connsiteY6" fmla="*/ 3685838 h 4167187"/>
              <a:gd name="connsiteX7" fmla="*/ 323134 w 3702050"/>
              <a:gd name="connsiteY7" fmla="*/ 3685838 h 4167187"/>
              <a:gd name="connsiteX8" fmla="*/ 0 w 3702050"/>
              <a:gd name="connsiteY8" fmla="*/ 3817992 h 4167187"/>
              <a:gd name="connsiteX9" fmla="*/ 0 w 3702050"/>
              <a:gd name="connsiteY9" fmla="*/ 3737980 h 4167187"/>
              <a:gd name="connsiteX10" fmla="*/ 0 w 3702050"/>
              <a:gd name="connsiteY10" fmla="*/ 0 h 41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050" h="4167187">
                <a:moveTo>
                  <a:pt x="0" y="0"/>
                </a:moveTo>
                <a:lnTo>
                  <a:pt x="3702050" y="0"/>
                </a:lnTo>
                <a:cubicBezTo>
                  <a:pt x="3702050" y="0"/>
                  <a:pt x="3702050" y="0"/>
                  <a:pt x="3702050" y="4167187"/>
                </a:cubicBezTo>
                <a:cubicBezTo>
                  <a:pt x="3702050" y="4167187"/>
                  <a:pt x="3702050" y="4167187"/>
                  <a:pt x="2952573" y="4167187"/>
                </a:cubicBezTo>
                <a:cubicBezTo>
                  <a:pt x="2952573" y="4167187"/>
                  <a:pt x="2952573" y="4167187"/>
                  <a:pt x="1403461" y="3267190"/>
                </a:cubicBezTo>
                <a:cubicBezTo>
                  <a:pt x="1172927" y="3134072"/>
                  <a:pt x="879695" y="3213171"/>
                  <a:pt x="746584" y="3443717"/>
                </a:cubicBezTo>
                <a:cubicBezTo>
                  <a:pt x="658807" y="3597093"/>
                  <a:pt x="498687" y="3683909"/>
                  <a:pt x="333744" y="3685838"/>
                </a:cubicBezTo>
                <a:cubicBezTo>
                  <a:pt x="333744" y="3685838"/>
                  <a:pt x="333744" y="3685838"/>
                  <a:pt x="323134" y="3685838"/>
                </a:cubicBezTo>
                <a:cubicBezTo>
                  <a:pt x="197739" y="3687768"/>
                  <a:pt x="83919" y="3737928"/>
                  <a:pt x="0" y="3817992"/>
                </a:cubicBezTo>
                <a:lnTo>
                  <a:pt x="0" y="3737980"/>
                </a:lnTo>
                <a:cubicBezTo>
                  <a:pt x="0" y="3251545"/>
                  <a:pt x="0" y="2213818"/>
                  <a:pt x="0" y="0"/>
                </a:cubicBezTo>
                <a:close/>
              </a:path>
            </a:pathLst>
          </a:custGeom>
        </p:spPr>
        <p:txBody>
          <a:bodyPr wrap="square" lIns="90000" tIns="90000">
            <a:noAutofit/>
          </a:bodyPr>
          <a:lstStyle>
            <a:lvl1pPr>
              <a:defRPr sz="1400" b="0"/>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9"/>
          </a:xfrm>
        </p:spPr>
        <p:txBody>
          <a:bodyPr/>
          <a:lstStyle>
            <a:lvl1pPr>
              <a:defRPr sz="4000" b="0" spc="-71"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981FBC89-74CA-0EA5-E00A-CE9A96E9D7DF}"/>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805471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Caption + Large Copy [Dar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6070600" cy="6858000"/>
          </a:xfrm>
          <a:solidFill>
            <a:schemeClr val="tx1"/>
          </a:solidFill>
        </p:spPr>
        <p:txBody>
          <a:bodyPr lIns="90000" tIns="90000"/>
          <a:lstStyle>
            <a:lvl1pPr>
              <a:defRPr sz="1400" b="0">
                <a:solidFill>
                  <a:schemeClr val="bg1"/>
                </a:solidFill>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9"/>
          </a:xfrm>
        </p:spPr>
        <p:txBody>
          <a:bodyPr/>
          <a:lstStyle>
            <a:lvl1pPr>
              <a:defRPr sz="4000" b="0" spc="-71"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233036"/>
            <a:ext cx="3562391" cy="818515"/>
          </a:xfrm>
        </p:spPr>
        <p:txBody>
          <a:bodyPr/>
          <a:lstStyle>
            <a:lvl1pPr>
              <a:lnSpc>
                <a:spcPct val="100000"/>
              </a:lnSpc>
              <a:spcBef>
                <a:spcPts val="0"/>
              </a:spcBef>
              <a:defRPr sz="1000">
                <a:solidFill>
                  <a:schemeClr val="bg1"/>
                </a:solidFill>
              </a:defRPr>
            </a:lvl1pPr>
            <a:lvl2pPr>
              <a:lnSpc>
                <a:spcPct val="100000"/>
              </a:lnSpc>
              <a:spcBef>
                <a:spcPts val="0"/>
              </a:spcBef>
              <a:defRPr sz="1000">
                <a:solidFill>
                  <a:schemeClr val="bg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7AE4799D-5266-2C4B-5856-EB8982C68762}"/>
              </a:ext>
            </a:extLst>
          </p:cNvPr>
          <p:cNvPicPr>
            <a:picLocks noChangeAspect="1"/>
          </p:cNvPicPr>
          <p:nvPr userDrawn="1"/>
        </p:nvPicPr>
        <p:blipFill>
          <a:blip r:embed="rId2"/>
          <a:srcRect r="51566"/>
          <a:stretch/>
        </p:blipFill>
        <p:spPr>
          <a:xfrm>
            <a:off x="414000" y="6134401"/>
            <a:ext cx="1665171" cy="641849"/>
          </a:xfrm>
          <a:prstGeom prst="rect">
            <a:avLst/>
          </a:prstGeom>
        </p:spPr>
      </p:pic>
    </p:spTree>
    <p:extLst>
      <p:ext uri="{BB962C8B-B14F-4D97-AF65-F5344CB8AC3E}">
        <p14:creationId xmlns:p14="http://schemas.microsoft.com/office/powerpoint/2010/main" val="1812977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Text, Image, Shape">
    <p:spTree>
      <p:nvGrpSpPr>
        <p:cNvPr id="1" name=""/>
        <p:cNvGrpSpPr/>
        <p:nvPr/>
      </p:nvGrpSpPr>
      <p:grpSpPr>
        <a:xfrm>
          <a:off x="0" y="0"/>
          <a:ext cx="0" cy="0"/>
          <a:chOff x="0" y="0"/>
          <a:chExt cx="0" cy="0"/>
        </a:xfrm>
      </p:grpSpPr>
      <p:pic>
        <p:nvPicPr>
          <p:cNvPr id="7" name="Picture 6" descr="A black and orange gradient&#10;&#10;Description automatically generated">
            <a:extLst>
              <a:ext uri="{FF2B5EF4-FFF2-40B4-BE49-F238E27FC236}">
                <a16:creationId xmlns:a16="http://schemas.microsoft.com/office/drawing/2014/main" id="{D2F55EE1-7460-5919-DC57-5004602FC1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6535" y="5010151"/>
            <a:ext cx="3449872" cy="1851439"/>
          </a:xfrm>
          <a:prstGeom prst="rect">
            <a:avLst/>
          </a:prstGeom>
        </p:spPr>
      </p:pic>
      <p:sp>
        <p:nvSpPr>
          <p:cNvPr id="8" name="Picture Placeholder 7">
            <a:extLst>
              <a:ext uri="{FF2B5EF4-FFF2-40B4-BE49-F238E27FC236}">
                <a16:creationId xmlns:a16="http://schemas.microsoft.com/office/drawing/2014/main" id="{5DA7FDAF-9EA2-3D56-E09E-312DA2459881}"/>
              </a:ext>
            </a:extLst>
          </p:cNvPr>
          <p:cNvSpPr>
            <a:spLocks noGrp="1" noChangeAspect="1"/>
          </p:cNvSpPr>
          <p:nvPr>
            <p:ph type="pic" sz="quarter" idx="10"/>
          </p:nvPr>
        </p:nvSpPr>
        <p:spPr>
          <a:xfrm>
            <a:off x="5397535" y="0"/>
            <a:ext cx="6794467" cy="6858000"/>
          </a:xfrm>
          <a:custGeom>
            <a:avLst/>
            <a:gdLst>
              <a:gd name="connsiteX0" fmla="*/ 0 w 2716213"/>
              <a:gd name="connsiteY0" fmla="*/ 0 h 2741612"/>
              <a:gd name="connsiteX1" fmla="*/ 2716213 w 2716213"/>
              <a:gd name="connsiteY1" fmla="*/ 0 h 2741612"/>
              <a:gd name="connsiteX2" fmla="*/ 2716213 w 2716213"/>
              <a:gd name="connsiteY2" fmla="*/ 2741612 h 2741612"/>
              <a:gd name="connsiteX3" fmla="*/ 1821386 w 2716213"/>
              <a:gd name="connsiteY3" fmla="*/ 2741612 h 2741612"/>
              <a:gd name="connsiteX4" fmla="*/ 1808693 w 2716213"/>
              <a:gd name="connsiteY4" fmla="*/ 2468720 h 2741612"/>
              <a:gd name="connsiteX5" fmla="*/ 1707153 w 2716213"/>
              <a:gd name="connsiteY5" fmla="*/ 2221214 h 2741612"/>
              <a:gd name="connsiteX6" fmla="*/ 1497725 w 2716213"/>
              <a:gd name="connsiteY6" fmla="*/ 2062556 h 2741612"/>
              <a:gd name="connsiteX7" fmla="*/ 1237527 w 2716213"/>
              <a:gd name="connsiteY7" fmla="*/ 2030824 h 2741612"/>
              <a:gd name="connsiteX8" fmla="*/ 1104255 w 2716213"/>
              <a:gd name="connsiteY8" fmla="*/ 2062556 h 2741612"/>
              <a:gd name="connsiteX9" fmla="*/ 990022 w 2716213"/>
              <a:gd name="connsiteY9" fmla="*/ 2132365 h 2741612"/>
              <a:gd name="connsiteX10" fmla="*/ 742516 w 2716213"/>
              <a:gd name="connsiteY10" fmla="*/ 2233906 h 2741612"/>
              <a:gd name="connsiteX11" fmla="*/ 482318 w 2716213"/>
              <a:gd name="connsiteY11" fmla="*/ 2195828 h 2741612"/>
              <a:gd name="connsiteX12" fmla="*/ 272891 w 2716213"/>
              <a:gd name="connsiteY12" fmla="*/ 2037170 h 2741612"/>
              <a:gd name="connsiteX13" fmla="*/ 171350 w 2716213"/>
              <a:gd name="connsiteY13" fmla="*/ 1789664 h 2741612"/>
              <a:gd name="connsiteX14" fmla="*/ 203082 w 2716213"/>
              <a:gd name="connsiteY14" fmla="*/ 1529464 h 2741612"/>
              <a:gd name="connsiteX15" fmla="*/ 368085 w 2716213"/>
              <a:gd name="connsiteY15" fmla="*/ 1320036 h 2741612"/>
              <a:gd name="connsiteX16" fmla="*/ 526742 w 2716213"/>
              <a:gd name="connsiteY16" fmla="*/ 1104261 h 2741612"/>
              <a:gd name="connsiteX17" fmla="*/ 558474 w 2716213"/>
              <a:gd name="connsiteY17" fmla="*/ 844061 h 2741612"/>
              <a:gd name="connsiteX18" fmla="*/ 456933 w 2716213"/>
              <a:gd name="connsiteY18" fmla="*/ 596555 h 2741612"/>
              <a:gd name="connsiteX19" fmla="*/ 0 w 2716213"/>
              <a:gd name="connsiteY19" fmla="*/ 0 h 274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6213" h="2741612">
                <a:moveTo>
                  <a:pt x="0" y="0"/>
                </a:moveTo>
                <a:lnTo>
                  <a:pt x="2716213" y="0"/>
                </a:lnTo>
                <a:cubicBezTo>
                  <a:pt x="2716213" y="2741612"/>
                  <a:pt x="2716213" y="2741612"/>
                  <a:pt x="2716213" y="2741612"/>
                </a:cubicBezTo>
                <a:cubicBezTo>
                  <a:pt x="1821386" y="2741612"/>
                  <a:pt x="1821386" y="2741612"/>
                  <a:pt x="1821386" y="2741612"/>
                </a:cubicBezTo>
                <a:cubicBezTo>
                  <a:pt x="1827732" y="2652764"/>
                  <a:pt x="1821386" y="2557569"/>
                  <a:pt x="1808693" y="2468720"/>
                </a:cubicBezTo>
                <a:cubicBezTo>
                  <a:pt x="1796001" y="2373525"/>
                  <a:pt x="1764269" y="2291023"/>
                  <a:pt x="1707153" y="2221214"/>
                </a:cubicBezTo>
                <a:cubicBezTo>
                  <a:pt x="1656382" y="2151404"/>
                  <a:pt x="1580227" y="2094287"/>
                  <a:pt x="1497725" y="2062556"/>
                </a:cubicBezTo>
                <a:cubicBezTo>
                  <a:pt x="1415223" y="2030824"/>
                  <a:pt x="1326375" y="2018131"/>
                  <a:pt x="1237527" y="2030824"/>
                </a:cubicBezTo>
                <a:cubicBezTo>
                  <a:pt x="1186757" y="2037170"/>
                  <a:pt x="1142333" y="2043517"/>
                  <a:pt x="1104255" y="2062556"/>
                </a:cubicBezTo>
                <a:cubicBezTo>
                  <a:pt x="1059831" y="2081594"/>
                  <a:pt x="1021753" y="2100633"/>
                  <a:pt x="990022" y="2132365"/>
                </a:cubicBezTo>
                <a:cubicBezTo>
                  <a:pt x="920213" y="2183136"/>
                  <a:pt x="837711" y="2221214"/>
                  <a:pt x="742516" y="2233906"/>
                </a:cubicBezTo>
                <a:cubicBezTo>
                  <a:pt x="653668" y="2246599"/>
                  <a:pt x="564820" y="2227560"/>
                  <a:pt x="482318" y="2195828"/>
                </a:cubicBezTo>
                <a:cubicBezTo>
                  <a:pt x="399817" y="2164097"/>
                  <a:pt x="323661" y="2106980"/>
                  <a:pt x="272891" y="2037170"/>
                </a:cubicBezTo>
                <a:cubicBezTo>
                  <a:pt x="215774" y="1967361"/>
                  <a:pt x="184043" y="1884858"/>
                  <a:pt x="171350" y="1789664"/>
                </a:cubicBezTo>
                <a:cubicBezTo>
                  <a:pt x="158658" y="1700815"/>
                  <a:pt x="171350" y="1605620"/>
                  <a:pt x="203082" y="1529464"/>
                </a:cubicBezTo>
                <a:cubicBezTo>
                  <a:pt x="241159" y="1446962"/>
                  <a:pt x="291930" y="1370806"/>
                  <a:pt x="368085" y="1320036"/>
                </a:cubicBezTo>
                <a:cubicBezTo>
                  <a:pt x="437894" y="1262919"/>
                  <a:pt x="495011" y="1193109"/>
                  <a:pt x="526742" y="1104261"/>
                </a:cubicBezTo>
                <a:cubicBezTo>
                  <a:pt x="558474" y="1028105"/>
                  <a:pt x="571167" y="939256"/>
                  <a:pt x="558474" y="844061"/>
                </a:cubicBezTo>
                <a:cubicBezTo>
                  <a:pt x="552128" y="748866"/>
                  <a:pt x="514050" y="666364"/>
                  <a:pt x="456933" y="596555"/>
                </a:cubicBezTo>
                <a:cubicBezTo>
                  <a:pt x="0" y="0"/>
                  <a:pt x="0" y="0"/>
                  <a:pt x="0" y="0"/>
                </a:cubicBezTo>
                <a:close/>
              </a:path>
            </a:pathLst>
          </a:custGeom>
        </p:spPr>
        <p:txBody>
          <a:bodyPr wrap="square" tIns="360000">
            <a:noAutofit/>
          </a:bodyPr>
          <a:lstStyle>
            <a:lvl1pPr algn="ctr">
              <a:defRPr sz="1400" b="0"/>
            </a:lvl1pPr>
          </a:lstStyle>
          <a:p>
            <a:r>
              <a:rPr lang="en-GB"/>
              <a:t>Click icon to add picture</a:t>
            </a:r>
            <a:endParaRPr lang="en-GB" dirty="0"/>
          </a:p>
        </p:txBody>
      </p:sp>
      <p:pic>
        <p:nvPicPr>
          <p:cNvPr id="4" name="Picture 3">
            <a:extLst>
              <a:ext uri="{FF2B5EF4-FFF2-40B4-BE49-F238E27FC236}">
                <a16:creationId xmlns:a16="http://schemas.microsoft.com/office/drawing/2014/main" id="{5CCA893B-12FC-BEFE-9665-A9C624A56CB7}"/>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7" y="311086"/>
            <a:ext cx="5465763"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5020628" cy="36905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604838" y="5464177"/>
            <a:ext cx="5465763"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spTree>
    <p:extLst>
      <p:ext uri="{BB962C8B-B14F-4D97-AF65-F5344CB8AC3E}">
        <p14:creationId xmlns:p14="http://schemas.microsoft.com/office/powerpoint/2010/main" val="2397386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Text, Shape (Full Colour)">
    <p:spTree>
      <p:nvGrpSpPr>
        <p:cNvPr id="1" name=""/>
        <p:cNvGrpSpPr/>
        <p:nvPr/>
      </p:nvGrpSpPr>
      <p:grpSpPr>
        <a:xfrm>
          <a:off x="0" y="0"/>
          <a:ext cx="0" cy="0"/>
          <a:chOff x="0" y="0"/>
          <a:chExt cx="0" cy="0"/>
        </a:xfrm>
      </p:grpSpPr>
      <p:pic>
        <p:nvPicPr>
          <p:cNvPr id="11" name="Picture 10" descr="A colorful circle and black background&#10;&#10;Description automatically generated">
            <a:extLst>
              <a:ext uri="{FF2B5EF4-FFF2-40B4-BE49-F238E27FC236}">
                <a16:creationId xmlns:a16="http://schemas.microsoft.com/office/drawing/2014/main" id="{CCD54DE9-51DB-FB3B-B34D-8A2AF19C9C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50101" y="0"/>
            <a:ext cx="5041900" cy="6858000"/>
          </a:xfrm>
          <a:prstGeom prst="rect">
            <a:avLst/>
          </a:prstGeom>
        </p:spPr>
      </p:pic>
      <p:pic>
        <p:nvPicPr>
          <p:cNvPr id="4" name="Picture 3">
            <a:extLst>
              <a:ext uri="{FF2B5EF4-FFF2-40B4-BE49-F238E27FC236}">
                <a16:creationId xmlns:a16="http://schemas.microsoft.com/office/drawing/2014/main" id="{5CCA893B-12FC-BEFE-9665-A9C624A56CB7}"/>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5491161" cy="36905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dirty="0"/>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604838" y="5464177"/>
            <a:ext cx="5465763"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spTree>
    <p:extLst>
      <p:ext uri="{BB962C8B-B14F-4D97-AF65-F5344CB8AC3E}">
        <p14:creationId xmlns:p14="http://schemas.microsoft.com/office/powerpoint/2010/main" val="3414462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4" name="Picture 3" descr="A colorful shapes on a black background&#10;&#10;Description automatically generated">
            <a:extLst>
              <a:ext uri="{FF2B5EF4-FFF2-40B4-BE49-F238E27FC236}">
                <a16:creationId xmlns:a16="http://schemas.microsoft.com/office/drawing/2014/main" id="{F1B3F858-4202-3ECC-4CF1-014AFCF8CE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901" y="931963"/>
            <a:ext cx="4579843" cy="4702076"/>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dirty="0"/>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6143626" y="300037"/>
            <a:ext cx="5614985" cy="5751512"/>
          </a:xfrm>
        </p:spPr>
        <p:txBody>
          <a:bodyPr/>
          <a:lstStyle>
            <a:lvl1pPr marL="142871" indent="-142871">
              <a:spcAft>
                <a:spcPts val="2400"/>
              </a:spcAft>
              <a:defRPr sz="4000" b="0" spc="-71" baseline="0">
                <a:solidFill>
                  <a:srgbClr val="002068"/>
                </a:solidFill>
              </a:defRPr>
            </a:lvl1pPr>
            <a:lvl2pPr marL="166684" indent="-14288">
              <a:spcBef>
                <a:spcPts val="0"/>
              </a:spcBef>
              <a:buFontTx/>
              <a:buNone/>
              <a:defRPr sz="1800" b="1">
                <a:solidFill>
                  <a:srgbClr val="0460A9"/>
                </a:solidFill>
              </a:defRPr>
            </a:lvl2pPr>
            <a:lvl3pPr marL="166684" indent="-14288">
              <a:spcBef>
                <a:spcPts val="0"/>
              </a:spcBef>
              <a:buFontTx/>
              <a:buNone/>
              <a:defRPr sz="1800" b="1">
                <a:solidFill>
                  <a:srgbClr val="0460A9"/>
                </a:solidFill>
              </a:defRPr>
            </a:lvl3pPr>
            <a:lvl4pPr marL="166684" indent="-14288">
              <a:spcBef>
                <a:spcPts val="0"/>
              </a:spcBef>
              <a:buFontTx/>
              <a:buNone/>
              <a:defRPr sz="1800" b="1">
                <a:solidFill>
                  <a:srgbClr val="0460A9"/>
                </a:solidFill>
              </a:defRPr>
            </a:lvl4pPr>
            <a:lvl5pPr marL="166684" indent="-14288">
              <a:spcBef>
                <a:spcPts val="0"/>
              </a:spcBef>
              <a:buFontTx/>
              <a:buNone/>
              <a:defRPr sz="1800" b="1">
                <a:solidFill>
                  <a:srgbClr val="0460A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1013477F-ACAC-7B41-B204-AC139F13B70F}"/>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
        <p:nvSpPr>
          <p:cNvPr id="52" name="Picture Placeholder 51">
            <a:extLst>
              <a:ext uri="{FF2B5EF4-FFF2-40B4-BE49-F238E27FC236}">
                <a16:creationId xmlns:a16="http://schemas.microsoft.com/office/drawing/2014/main" id="{A5A8B1AB-659B-E21E-7B3A-8E36BF137D44}"/>
              </a:ext>
            </a:extLst>
          </p:cNvPr>
          <p:cNvSpPr>
            <a:spLocks noGrp="1"/>
          </p:cNvSpPr>
          <p:nvPr>
            <p:ph type="pic" sz="quarter" idx="10"/>
          </p:nvPr>
        </p:nvSpPr>
        <p:spPr>
          <a:xfrm>
            <a:off x="893634" y="1008463"/>
            <a:ext cx="4240340" cy="4417235"/>
          </a:xfrm>
          <a:custGeom>
            <a:avLst/>
            <a:gdLst>
              <a:gd name="connsiteX0" fmla="*/ 2096858 w 3868865"/>
              <a:gd name="connsiteY0" fmla="*/ 3 h 4030263"/>
              <a:gd name="connsiteX1" fmla="*/ 2819851 w 3868865"/>
              <a:gd name="connsiteY1" fmla="*/ 95046 h 4030263"/>
              <a:gd name="connsiteX2" fmla="*/ 3868865 w 3868865"/>
              <a:gd name="connsiteY2" fmla="*/ 1144367 h 4030263"/>
              <a:gd name="connsiteX3" fmla="*/ 3716746 w 3868865"/>
              <a:gd name="connsiteY3" fmla="*/ 1689723 h 4030263"/>
              <a:gd name="connsiteX4" fmla="*/ 3728915 w 3868865"/>
              <a:gd name="connsiteY4" fmla="*/ 2192472 h 4030263"/>
              <a:gd name="connsiteX5" fmla="*/ 3786112 w 3868865"/>
              <a:gd name="connsiteY5" fmla="*/ 2571056 h 4030263"/>
              <a:gd name="connsiteX6" fmla="*/ 3536637 w 3868865"/>
              <a:gd name="connsiteY6" fmla="*/ 2909468 h 4030263"/>
              <a:gd name="connsiteX7" fmla="*/ 2627573 w 3868865"/>
              <a:gd name="connsiteY7" fmla="*/ 3435346 h 4030263"/>
              <a:gd name="connsiteX8" fmla="*/ 2616620 w 3868865"/>
              <a:gd name="connsiteY8" fmla="*/ 3440215 h 4030263"/>
              <a:gd name="connsiteX9" fmla="*/ 2606885 w 3868865"/>
              <a:gd name="connsiteY9" fmla="*/ 3446302 h 4030263"/>
              <a:gd name="connsiteX10" fmla="*/ 1718509 w 3868865"/>
              <a:gd name="connsiteY10" fmla="*/ 3960007 h 4030263"/>
              <a:gd name="connsiteX11" fmla="*/ 1001723 w 3868865"/>
              <a:gd name="connsiteY11" fmla="*/ 3767672 h 4030263"/>
              <a:gd name="connsiteX12" fmla="*/ 808228 w 3868865"/>
              <a:gd name="connsiteY12" fmla="*/ 3352569 h 4030263"/>
              <a:gd name="connsiteX13" fmla="*/ 196100 w 3868865"/>
              <a:gd name="connsiteY13" fmla="*/ 2746348 h 4030263"/>
              <a:gd name="connsiteX14" fmla="*/ 23293 w 3868865"/>
              <a:gd name="connsiteY14" fmla="*/ 1929533 h 4030263"/>
              <a:gd name="connsiteX15" fmla="*/ 20859 w 3868865"/>
              <a:gd name="connsiteY15" fmla="*/ 878994 h 4030263"/>
              <a:gd name="connsiteX16" fmla="*/ 91442 w 3868865"/>
              <a:gd name="connsiteY16" fmla="*/ 617272 h 4030263"/>
              <a:gd name="connsiteX17" fmla="*/ 808228 w 3868865"/>
              <a:gd name="connsiteY17" fmla="*/ 424937 h 4030263"/>
              <a:gd name="connsiteX18" fmla="*/ 1322999 w 3868865"/>
              <a:gd name="connsiteY18" fmla="*/ 311727 h 4030263"/>
              <a:gd name="connsiteX19" fmla="*/ 1787875 w 3868865"/>
              <a:gd name="connsiteY19" fmla="*/ 146173 h 4030263"/>
              <a:gd name="connsiteX20" fmla="*/ 2096858 w 3868865"/>
              <a:gd name="connsiteY20" fmla="*/ 3 h 40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68865" h="4030263">
                <a:moveTo>
                  <a:pt x="2096858" y="3"/>
                </a:moveTo>
                <a:cubicBezTo>
                  <a:pt x="2313295" y="-532"/>
                  <a:pt x="2585588" y="95046"/>
                  <a:pt x="2819851" y="95046"/>
                </a:cubicBezTo>
                <a:cubicBezTo>
                  <a:pt x="3399121" y="95046"/>
                  <a:pt x="3868865" y="564927"/>
                  <a:pt x="3868865" y="1144367"/>
                </a:cubicBezTo>
                <a:cubicBezTo>
                  <a:pt x="3868865" y="1344006"/>
                  <a:pt x="3812885" y="1531472"/>
                  <a:pt x="3716746" y="1689723"/>
                </a:cubicBezTo>
                <a:cubicBezTo>
                  <a:pt x="3638861" y="1843104"/>
                  <a:pt x="3636427" y="2031787"/>
                  <a:pt x="3728915" y="2192472"/>
                </a:cubicBezTo>
                <a:cubicBezTo>
                  <a:pt x="3792197" y="2302030"/>
                  <a:pt x="3816536" y="2435934"/>
                  <a:pt x="3786112" y="2571056"/>
                </a:cubicBezTo>
                <a:cubicBezTo>
                  <a:pt x="3753254" y="2719568"/>
                  <a:pt x="3659549" y="2838864"/>
                  <a:pt x="3536637" y="2909468"/>
                </a:cubicBezTo>
                <a:cubicBezTo>
                  <a:pt x="3536637" y="2909468"/>
                  <a:pt x="3536637" y="2909468"/>
                  <a:pt x="2627573" y="3435346"/>
                </a:cubicBezTo>
                <a:cubicBezTo>
                  <a:pt x="2623922" y="3436564"/>
                  <a:pt x="2620271" y="3438998"/>
                  <a:pt x="2616620" y="3440215"/>
                </a:cubicBezTo>
                <a:cubicBezTo>
                  <a:pt x="2616620" y="3440215"/>
                  <a:pt x="2616620" y="3440215"/>
                  <a:pt x="2606885" y="3446302"/>
                </a:cubicBezTo>
                <a:cubicBezTo>
                  <a:pt x="2606885" y="3446302"/>
                  <a:pt x="2606885" y="3446302"/>
                  <a:pt x="1718509" y="3960007"/>
                </a:cubicBezTo>
                <a:cubicBezTo>
                  <a:pt x="1467816" y="4104867"/>
                  <a:pt x="1146541" y="4018438"/>
                  <a:pt x="1001723" y="3767672"/>
                </a:cubicBezTo>
                <a:cubicBezTo>
                  <a:pt x="904367" y="3598466"/>
                  <a:pt x="716956" y="3509602"/>
                  <a:pt x="808228" y="3352569"/>
                </a:cubicBezTo>
                <a:cubicBezTo>
                  <a:pt x="953045" y="3101803"/>
                  <a:pt x="197317" y="2746348"/>
                  <a:pt x="196100" y="2746348"/>
                </a:cubicBezTo>
                <a:cubicBezTo>
                  <a:pt x="-93535" y="2746348"/>
                  <a:pt x="23293" y="2219253"/>
                  <a:pt x="23293" y="1929533"/>
                </a:cubicBezTo>
                <a:cubicBezTo>
                  <a:pt x="23293" y="1929533"/>
                  <a:pt x="23293" y="1929533"/>
                  <a:pt x="20859" y="878994"/>
                </a:cubicBezTo>
                <a:cubicBezTo>
                  <a:pt x="20859" y="790130"/>
                  <a:pt x="43981" y="700049"/>
                  <a:pt x="91442" y="617272"/>
                </a:cubicBezTo>
                <a:cubicBezTo>
                  <a:pt x="236260" y="365289"/>
                  <a:pt x="557535" y="280077"/>
                  <a:pt x="808228" y="424937"/>
                </a:cubicBezTo>
                <a:cubicBezTo>
                  <a:pt x="808228" y="424937"/>
                  <a:pt x="808228" y="424937"/>
                  <a:pt x="1322999" y="311727"/>
                </a:cubicBezTo>
                <a:cubicBezTo>
                  <a:pt x="1460515" y="281294"/>
                  <a:pt x="1780573" y="155911"/>
                  <a:pt x="1787875" y="146173"/>
                </a:cubicBezTo>
                <a:cubicBezTo>
                  <a:pt x="1857242" y="35245"/>
                  <a:pt x="1966996" y="324"/>
                  <a:pt x="2096858" y="3"/>
                </a:cubicBezTo>
                <a:close/>
              </a:path>
            </a:pathLst>
          </a:custGeom>
        </p:spPr>
        <p:txBody>
          <a:bodyPr wrap="square" tIns="1800000">
            <a:noAutofit/>
          </a:bodyPr>
          <a:lstStyle>
            <a:lvl1pPr algn="ctr">
              <a:defRPr sz="1400" b="0"/>
            </a:lvl1pPr>
          </a:lstStyle>
          <a:p>
            <a:r>
              <a:rPr lang="en-GB"/>
              <a:t>Click icon to add picture</a:t>
            </a:r>
            <a:endParaRPr lang="en-GB" dirty="0"/>
          </a:p>
        </p:txBody>
      </p:sp>
    </p:spTree>
    <p:extLst>
      <p:ext uri="{BB962C8B-B14F-4D97-AF65-F5344CB8AC3E}">
        <p14:creationId xmlns:p14="http://schemas.microsoft.com/office/powerpoint/2010/main" val="502620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3" name="Picture 2" descr="A yellow and orange curved object&#10;&#10;Description automatically generated">
            <a:extLst>
              <a:ext uri="{FF2B5EF4-FFF2-40B4-BE49-F238E27FC236}">
                <a16:creationId xmlns:a16="http://schemas.microsoft.com/office/drawing/2014/main" id="{57483916-EB2E-87DB-98E8-A966CED58C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8843" y="4776791"/>
            <a:ext cx="3348165" cy="2081211"/>
          </a:xfrm>
          <a:prstGeom prst="rect">
            <a:avLst/>
          </a:prstGeom>
        </p:spPr>
      </p:pic>
      <p:sp>
        <p:nvSpPr>
          <p:cNvPr id="4" name="Picture Placeholder 6">
            <a:extLst>
              <a:ext uri="{FF2B5EF4-FFF2-40B4-BE49-F238E27FC236}">
                <a16:creationId xmlns:a16="http://schemas.microsoft.com/office/drawing/2014/main" id="{66138527-5471-FB55-B600-1CDB5D0A4267}"/>
              </a:ext>
            </a:extLst>
          </p:cNvPr>
          <p:cNvSpPr>
            <a:spLocks noGrp="1" noChangeAspect="1"/>
          </p:cNvSpPr>
          <p:nvPr>
            <p:ph type="pic" sz="quarter" idx="10"/>
          </p:nvPr>
        </p:nvSpPr>
        <p:spPr>
          <a:xfrm>
            <a:off x="5428530" y="0"/>
            <a:ext cx="6763471" cy="6858000"/>
          </a:xfrm>
          <a:custGeom>
            <a:avLst/>
            <a:gdLst>
              <a:gd name="connsiteX0" fmla="*/ 377459 w 3359817"/>
              <a:gd name="connsiteY0" fmla="*/ 0 h 3406775"/>
              <a:gd name="connsiteX1" fmla="*/ 3359817 w 3359817"/>
              <a:gd name="connsiteY1" fmla="*/ 0 h 3406775"/>
              <a:gd name="connsiteX2" fmla="*/ 3359817 w 3359817"/>
              <a:gd name="connsiteY2" fmla="*/ 3406775 h 3406775"/>
              <a:gd name="connsiteX3" fmla="*/ 2223681 w 3359817"/>
              <a:gd name="connsiteY3" fmla="*/ 3406775 h 3406775"/>
              <a:gd name="connsiteX4" fmla="*/ 740392 w 3359817"/>
              <a:gd name="connsiteY4" fmla="*/ 2562967 h 3406775"/>
              <a:gd name="connsiteX5" fmla="*/ 46086 w 3359817"/>
              <a:gd name="connsiteY5" fmla="*/ 1939969 h 3406775"/>
              <a:gd name="connsiteX6" fmla="*/ 235442 w 3359817"/>
              <a:gd name="connsiteY6" fmla="*/ 1033073 h 3406775"/>
              <a:gd name="connsiteX7" fmla="*/ 424798 w 3359817"/>
              <a:gd name="connsiteY7" fmla="*/ 126177 h 3406775"/>
              <a:gd name="connsiteX8" fmla="*/ 377459 w 3359817"/>
              <a:gd name="connsiteY8" fmla="*/ 0 h 34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817" h="3406775">
                <a:moveTo>
                  <a:pt x="377459" y="0"/>
                </a:moveTo>
                <a:lnTo>
                  <a:pt x="3359817" y="0"/>
                </a:lnTo>
                <a:cubicBezTo>
                  <a:pt x="3359817" y="3406775"/>
                  <a:pt x="3359817" y="3406775"/>
                  <a:pt x="3359817" y="3406775"/>
                </a:cubicBezTo>
                <a:cubicBezTo>
                  <a:pt x="2223681" y="3406775"/>
                  <a:pt x="2223681" y="3406775"/>
                  <a:pt x="2223681" y="3406775"/>
                </a:cubicBezTo>
                <a:cubicBezTo>
                  <a:pt x="1837079" y="2980928"/>
                  <a:pt x="1324239" y="2681258"/>
                  <a:pt x="740392" y="2562967"/>
                </a:cubicBezTo>
                <a:cubicBezTo>
                  <a:pt x="416908" y="2491993"/>
                  <a:pt x="148654" y="2255411"/>
                  <a:pt x="46086" y="1939969"/>
                </a:cubicBezTo>
                <a:cubicBezTo>
                  <a:pt x="-56482" y="1624527"/>
                  <a:pt x="14527" y="1277541"/>
                  <a:pt x="235442" y="1033073"/>
                </a:cubicBezTo>
                <a:cubicBezTo>
                  <a:pt x="456358" y="788605"/>
                  <a:pt x="535256" y="441619"/>
                  <a:pt x="424798" y="126177"/>
                </a:cubicBezTo>
                <a:cubicBezTo>
                  <a:pt x="416908" y="78861"/>
                  <a:pt x="393239" y="39430"/>
                  <a:pt x="377459" y="0"/>
                </a:cubicBezTo>
                <a:close/>
              </a:path>
            </a:pathLst>
          </a:custGeom>
        </p:spPr>
        <p:txBody>
          <a:bodyPr wrap="square" tIns="360000">
            <a:noAutofit/>
          </a:bodyPr>
          <a:lstStyle>
            <a:lvl1pPr algn="ctr">
              <a:defRPr sz="1400" b="0"/>
            </a:lvl1pPr>
          </a:lstStyle>
          <a:p>
            <a:r>
              <a:rPr lang="en-GB"/>
              <a:t>Click icon to add picture</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449837" y="698400"/>
            <a:ext cx="5614985" cy="5004000"/>
          </a:xfrm>
        </p:spPr>
        <p:txBody>
          <a:bodyPr/>
          <a:lstStyle>
            <a:lvl1pPr marL="142871" indent="-142871">
              <a:spcAft>
                <a:spcPts val="2400"/>
              </a:spcAft>
              <a:defRPr sz="4000" b="0" spc="-71" baseline="0">
                <a:solidFill>
                  <a:srgbClr val="002068"/>
                </a:solidFill>
              </a:defRPr>
            </a:lvl1pPr>
            <a:lvl2pPr marL="166684" indent="-14288">
              <a:spcBef>
                <a:spcPts val="0"/>
              </a:spcBef>
              <a:buFontTx/>
              <a:buNone/>
              <a:defRPr sz="1800" b="1">
                <a:solidFill>
                  <a:srgbClr val="002068"/>
                </a:solidFill>
              </a:defRPr>
            </a:lvl2pPr>
            <a:lvl3pPr marL="166684" indent="-14288">
              <a:spcBef>
                <a:spcPts val="0"/>
              </a:spcBef>
              <a:buFontTx/>
              <a:buNone/>
              <a:defRPr sz="1800" b="1">
                <a:solidFill>
                  <a:srgbClr val="002068"/>
                </a:solidFill>
              </a:defRPr>
            </a:lvl3pPr>
            <a:lvl4pPr marL="166684" indent="-14288">
              <a:spcBef>
                <a:spcPts val="0"/>
              </a:spcBef>
              <a:buFontTx/>
              <a:buNone/>
              <a:defRPr sz="1800" b="1">
                <a:solidFill>
                  <a:srgbClr val="002068"/>
                </a:solidFill>
              </a:defRPr>
            </a:lvl4pPr>
            <a:lvl5pPr marL="166684" indent="-14288">
              <a:spcBef>
                <a:spcPts val="0"/>
              </a:spcBef>
              <a:buFontTx/>
              <a:buNone/>
              <a:defRPr sz="1800" b="1">
                <a:solidFill>
                  <a:srgbClr val="00206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DD93DC24-9723-62C8-F4D6-B9024A75AC90}"/>
              </a:ext>
            </a:extLst>
          </p:cNvPr>
          <p:cNvPicPr>
            <a:picLocks noChangeAspect="1"/>
          </p:cNvPicPr>
          <p:nvPr userDrawn="1"/>
        </p:nvPicPr>
        <p:blipFill>
          <a:blip r:embed="rId3">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3168745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pic>
        <p:nvPicPr>
          <p:cNvPr id="3" name="Picture 2" descr="A colorful circles on a black background&#10;&#10;Description automatically generated">
            <a:extLst>
              <a:ext uri="{FF2B5EF4-FFF2-40B4-BE49-F238E27FC236}">
                <a16:creationId xmlns:a16="http://schemas.microsoft.com/office/drawing/2014/main" id="{CCEFF532-0F9A-0488-86B3-7965977CFD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9501" y="0"/>
            <a:ext cx="4762500" cy="6858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endParaRPr lang="en-GB" dirty="0"/>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449837" y="698400"/>
            <a:ext cx="5614985" cy="5004000"/>
          </a:xfrm>
        </p:spPr>
        <p:txBody>
          <a:bodyPr/>
          <a:lstStyle>
            <a:lvl1pPr marL="142871" indent="-142871">
              <a:spcAft>
                <a:spcPts val="2400"/>
              </a:spcAft>
              <a:defRPr sz="4000" b="0" spc="-71" baseline="0">
                <a:solidFill>
                  <a:srgbClr val="002068"/>
                </a:solidFill>
              </a:defRPr>
            </a:lvl1pPr>
            <a:lvl2pPr marL="166684" indent="-14288">
              <a:spcBef>
                <a:spcPts val="0"/>
              </a:spcBef>
              <a:buFontTx/>
              <a:buNone/>
              <a:defRPr sz="1800" b="1">
                <a:solidFill>
                  <a:srgbClr val="002068"/>
                </a:solidFill>
              </a:defRPr>
            </a:lvl2pPr>
            <a:lvl3pPr marL="166684" indent="-14288">
              <a:spcBef>
                <a:spcPts val="0"/>
              </a:spcBef>
              <a:buFontTx/>
              <a:buNone/>
              <a:defRPr sz="1800" b="1">
                <a:solidFill>
                  <a:srgbClr val="002068"/>
                </a:solidFill>
              </a:defRPr>
            </a:lvl3pPr>
            <a:lvl4pPr marL="166684" indent="-14288">
              <a:spcBef>
                <a:spcPts val="0"/>
              </a:spcBef>
              <a:buFontTx/>
              <a:buNone/>
              <a:defRPr sz="1800" b="1">
                <a:solidFill>
                  <a:srgbClr val="002068"/>
                </a:solidFill>
              </a:defRPr>
            </a:lvl4pPr>
            <a:lvl5pPr marL="166684" indent="-14288">
              <a:spcBef>
                <a:spcPts val="0"/>
              </a:spcBef>
              <a:buFontTx/>
              <a:buNone/>
              <a:defRPr sz="1800" b="1">
                <a:solidFill>
                  <a:srgbClr val="00206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DD93DC24-9723-62C8-F4D6-B9024A75AC90}"/>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3804118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604839" y="3026004"/>
            <a:ext cx="3562351" cy="3025547"/>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Content Placeholder 2">
            <a:extLst>
              <a:ext uri="{FF2B5EF4-FFF2-40B4-BE49-F238E27FC236}">
                <a16:creationId xmlns:a16="http://schemas.microsoft.com/office/drawing/2014/main" id="{E75F0A8D-0120-75B1-B12F-5E64C97F259D}"/>
              </a:ext>
            </a:extLst>
          </p:cNvPr>
          <p:cNvSpPr>
            <a:spLocks noGrp="1"/>
          </p:cNvSpPr>
          <p:nvPr>
            <p:ph idx="13"/>
          </p:nvPr>
        </p:nvSpPr>
        <p:spPr>
          <a:xfrm>
            <a:off x="4406901" y="3026004"/>
            <a:ext cx="3562351" cy="3025547"/>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Content Placeholder 2">
            <a:extLst>
              <a:ext uri="{FF2B5EF4-FFF2-40B4-BE49-F238E27FC236}">
                <a16:creationId xmlns:a16="http://schemas.microsoft.com/office/drawing/2014/main" id="{041B38E8-6A7F-0F95-D2F5-B11125650522}"/>
              </a:ext>
            </a:extLst>
          </p:cNvPr>
          <p:cNvSpPr>
            <a:spLocks noGrp="1"/>
          </p:cNvSpPr>
          <p:nvPr>
            <p:ph idx="14"/>
          </p:nvPr>
        </p:nvSpPr>
        <p:spPr>
          <a:xfrm>
            <a:off x="8204626" y="3026004"/>
            <a:ext cx="3562351" cy="3025547"/>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Picture Placeholder 11">
            <a:extLst>
              <a:ext uri="{FF2B5EF4-FFF2-40B4-BE49-F238E27FC236}">
                <a16:creationId xmlns:a16="http://schemas.microsoft.com/office/drawing/2014/main" id="{6D4AF94E-695F-27BB-AE3B-C84EADC28897}"/>
              </a:ext>
            </a:extLst>
          </p:cNvPr>
          <p:cNvSpPr>
            <a:spLocks noGrp="1" noChangeAspect="1"/>
          </p:cNvSpPr>
          <p:nvPr>
            <p:ph type="pic" sz="quarter" idx="15"/>
          </p:nvPr>
        </p:nvSpPr>
        <p:spPr>
          <a:xfrm>
            <a:off x="532800" y="1497600"/>
            <a:ext cx="1173600" cy="1173600"/>
          </a:xfrm>
        </p:spPr>
        <p:txBody>
          <a:bodyPr/>
          <a:lstStyle>
            <a:lvl1pPr>
              <a:defRPr sz="800" b="0">
                <a:solidFill>
                  <a:schemeClr val="accent1"/>
                </a:solidFill>
              </a:defRPr>
            </a:lvl1pPr>
          </a:lstStyle>
          <a:p>
            <a:r>
              <a:rPr lang="en-GB"/>
              <a:t>Click icon to add picture</a:t>
            </a:r>
            <a:endParaRPr lang="en-GB" dirty="0"/>
          </a:p>
        </p:txBody>
      </p:sp>
      <p:sp>
        <p:nvSpPr>
          <p:cNvPr id="13" name="Picture Placeholder 11">
            <a:extLst>
              <a:ext uri="{FF2B5EF4-FFF2-40B4-BE49-F238E27FC236}">
                <a16:creationId xmlns:a16="http://schemas.microsoft.com/office/drawing/2014/main" id="{54402087-7467-27FD-561D-E2965002769E}"/>
              </a:ext>
            </a:extLst>
          </p:cNvPr>
          <p:cNvSpPr>
            <a:spLocks noGrp="1" noChangeAspect="1"/>
          </p:cNvSpPr>
          <p:nvPr>
            <p:ph type="pic" sz="quarter" idx="16"/>
          </p:nvPr>
        </p:nvSpPr>
        <p:spPr>
          <a:xfrm>
            <a:off x="4326163" y="1497600"/>
            <a:ext cx="1173600" cy="1173600"/>
          </a:xfrm>
        </p:spPr>
        <p:txBody>
          <a:bodyPr/>
          <a:lstStyle>
            <a:lvl1pPr>
              <a:defRPr sz="800" b="0">
                <a:solidFill>
                  <a:schemeClr val="accent1"/>
                </a:solidFill>
              </a:defRPr>
            </a:lvl1pPr>
          </a:lstStyle>
          <a:p>
            <a:r>
              <a:rPr lang="en-GB"/>
              <a:t>Click icon to add picture</a:t>
            </a:r>
            <a:endParaRPr lang="en-GB" dirty="0"/>
          </a:p>
        </p:txBody>
      </p:sp>
      <p:sp>
        <p:nvSpPr>
          <p:cNvPr id="14" name="Picture Placeholder 11">
            <a:extLst>
              <a:ext uri="{FF2B5EF4-FFF2-40B4-BE49-F238E27FC236}">
                <a16:creationId xmlns:a16="http://schemas.microsoft.com/office/drawing/2014/main" id="{29385420-6F31-EC68-9C2D-7259D954F02B}"/>
              </a:ext>
            </a:extLst>
          </p:cNvPr>
          <p:cNvSpPr>
            <a:spLocks noGrp="1" noChangeAspect="1"/>
          </p:cNvSpPr>
          <p:nvPr>
            <p:ph type="pic" sz="quarter" idx="17"/>
          </p:nvPr>
        </p:nvSpPr>
        <p:spPr>
          <a:xfrm>
            <a:off x="8119527" y="1497600"/>
            <a:ext cx="1173600" cy="1173600"/>
          </a:xfrm>
        </p:spPr>
        <p:txBody>
          <a:bodyPr/>
          <a:lstStyle>
            <a:lvl1pPr>
              <a:defRPr sz="800" b="0">
                <a:solidFill>
                  <a:schemeClr val="accent1"/>
                </a:solidFill>
              </a:defRPr>
            </a:lvl1pPr>
          </a:lstStyle>
          <a:p>
            <a:r>
              <a:rPr lang="en-GB"/>
              <a:t>Click icon to add picture</a:t>
            </a:r>
            <a:endParaRPr lang="en-GB" dirty="0"/>
          </a:p>
        </p:txBody>
      </p:sp>
      <p:pic>
        <p:nvPicPr>
          <p:cNvPr id="3" name="Picture 2">
            <a:extLst>
              <a:ext uri="{FF2B5EF4-FFF2-40B4-BE49-F238E27FC236}">
                <a16:creationId xmlns:a16="http://schemas.microsoft.com/office/drawing/2014/main" id="{92E6770A-1D4D-AD1F-F2F7-085CEBCF79FC}"/>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24217698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1830325" y="156485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8" name="Content Placeholder 2">
            <a:extLst>
              <a:ext uri="{FF2B5EF4-FFF2-40B4-BE49-F238E27FC236}">
                <a16:creationId xmlns:a16="http://schemas.microsoft.com/office/drawing/2014/main" id="{52B7FAE0-3A20-3BA3-BBC0-9EF931A41407}"/>
              </a:ext>
            </a:extLst>
          </p:cNvPr>
          <p:cNvSpPr>
            <a:spLocks noGrp="1"/>
          </p:cNvSpPr>
          <p:nvPr>
            <p:ph idx="13"/>
          </p:nvPr>
        </p:nvSpPr>
        <p:spPr>
          <a:xfrm>
            <a:off x="1830325" y="3040145"/>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1BE7DE02-9488-C606-02DD-66DBAE64E2D7}"/>
              </a:ext>
            </a:extLst>
          </p:cNvPr>
          <p:cNvSpPr>
            <a:spLocks noGrp="1"/>
          </p:cNvSpPr>
          <p:nvPr>
            <p:ph idx="14"/>
          </p:nvPr>
        </p:nvSpPr>
        <p:spPr>
          <a:xfrm>
            <a:off x="1830325" y="468850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51D61909-44A1-96C5-24EC-29733C083C5B}"/>
              </a:ext>
            </a:extLst>
          </p:cNvPr>
          <p:cNvSpPr>
            <a:spLocks noGrp="1"/>
          </p:cNvSpPr>
          <p:nvPr>
            <p:ph idx="15"/>
          </p:nvPr>
        </p:nvSpPr>
        <p:spPr>
          <a:xfrm>
            <a:off x="7542969" y="156485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C8F03D7E-D948-AE8B-6268-D0445FA4845C}"/>
              </a:ext>
            </a:extLst>
          </p:cNvPr>
          <p:cNvSpPr>
            <a:spLocks noGrp="1"/>
          </p:cNvSpPr>
          <p:nvPr>
            <p:ph idx="16"/>
          </p:nvPr>
        </p:nvSpPr>
        <p:spPr>
          <a:xfrm>
            <a:off x="7542969" y="3040145"/>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id="{54A89A1F-F10B-C531-B279-7F71EB330ED8}"/>
              </a:ext>
            </a:extLst>
          </p:cNvPr>
          <p:cNvSpPr>
            <a:spLocks noGrp="1"/>
          </p:cNvSpPr>
          <p:nvPr>
            <p:ph idx="17"/>
          </p:nvPr>
        </p:nvSpPr>
        <p:spPr>
          <a:xfrm>
            <a:off x="7542969" y="468850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9" name="Picture Placeholder 11">
            <a:extLst>
              <a:ext uri="{FF2B5EF4-FFF2-40B4-BE49-F238E27FC236}">
                <a16:creationId xmlns:a16="http://schemas.microsoft.com/office/drawing/2014/main" id="{F107629B-0875-A1BC-15AB-C67AC1624DC0}"/>
              </a:ext>
            </a:extLst>
          </p:cNvPr>
          <p:cNvSpPr>
            <a:spLocks noGrp="1" noChangeAspect="1"/>
          </p:cNvSpPr>
          <p:nvPr>
            <p:ph type="pic" sz="quarter" idx="18"/>
          </p:nvPr>
        </p:nvSpPr>
        <p:spPr>
          <a:xfrm>
            <a:off x="536400" y="1540800"/>
            <a:ext cx="1008000" cy="1008000"/>
          </a:xfrm>
        </p:spPr>
        <p:txBody>
          <a:bodyPr/>
          <a:lstStyle>
            <a:lvl1pPr>
              <a:defRPr sz="800" b="0">
                <a:solidFill>
                  <a:schemeClr val="accent1"/>
                </a:solidFill>
              </a:defRPr>
            </a:lvl1pPr>
          </a:lstStyle>
          <a:p>
            <a:r>
              <a:rPr lang="en-GB"/>
              <a:t>Click icon to add picture</a:t>
            </a:r>
            <a:endParaRPr lang="en-GB" dirty="0"/>
          </a:p>
        </p:txBody>
      </p:sp>
      <p:sp>
        <p:nvSpPr>
          <p:cNvPr id="20" name="Picture Placeholder 11">
            <a:extLst>
              <a:ext uri="{FF2B5EF4-FFF2-40B4-BE49-F238E27FC236}">
                <a16:creationId xmlns:a16="http://schemas.microsoft.com/office/drawing/2014/main" id="{49B4C2D4-3903-C213-FD24-64CE96C1979D}"/>
              </a:ext>
            </a:extLst>
          </p:cNvPr>
          <p:cNvSpPr>
            <a:spLocks noGrp="1" noChangeAspect="1"/>
          </p:cNvSpPr>
          <p:nvPr>
            <p:ph type="pic" sz="quarter" idx="19"/>
          </p:nvPr>
        </p:nvSpPr>
        <p:spPr>
          <a:xfrm>
            <a:off x="536400" y="3016800"/>
            <a:ext cx="1008000" cy="1008000"/>
          </a:xfrm>
        </p:spPr>
        <p:txBody>
          <a:bodyPr/>
          <a:lstStyle>
            <a:lvl1pPr>
              <a:defRPr sz="800" b="0">
                <a:solidFill>
                  <a:schemeClr val="accent1"/>
                </a:solidFill>
              </a:defRPr>
            </a:lvl1pPr>
          </a:lstStyle>
          <a:p>
            <a:r>
              <a:rPr lang="en-GB"/>
              <a:t>Click icon to add picture</a:t>
            </a:r>
            <a:endParaRPr lang="en-GB" dirty="0"/>
          </a:p>
        </p:txBody>
      </p:sp>
      <p:sp>
        <p:nvSpPr>
          <p:cNvPr id="21" name="Picture Placeholder 11">
            <a:extLst>
              <a:ext uri="{FF2B5EF4-FFF2-40B4-BE49-F238E27FC236}">
                <a16:creationId xmlns:a16="http://schemas.microsoft.com/office/drawing/2014/main" id="{678E3C09-3971-E762-E888-4774BB750A4A}"/>
              </a:ext>
            </a:extLst>
          </p:cNvPr>
          <p:cNvSpPr>
            <a:spLocks noGrp="1" noChangeAspect="1"/>
          </p:cNvSpPr>
          <p:nvPr>
            <p:ph type="pic" sz="quarter" idx="20"/>
          </p:nvPr>
        </p:nvSpPr>
        <p:spPr>
          <a:xfrm>
            <a:off x="536400" y="4662000"/>
            <a:ext cx="1008000" cy="1008000"/>
          </a:xfrm>
        </p:spPr>
        <p:txBody>
          <a:bodyPr/>
          <a:lstStyle>
            <a:lvl1pPr>
              <a:defRPr sz="800" b="0">
                <a:solidFill>
                  <a:schemeClr val="accent1"/>
                </a:solidFill>
              </a:defRPr>
            </a:lvl1pPr>
          </a:lstStyle>
          <a:p>
            <a:r>
              <a:rPr lang="en-GB"/>
              <a:t>Click icon to add picture</a:t>
            </a:r>
            <a:endParaRPr lang="en-GB" dirty="0"/>
          </a:p>
        </p:txBody>
      </p:sp>
      <p:sp>
        <p:nvSpPr>
          <p:cNvPr id="22" name="Picture Placeholder 11">
            <a:extLst>
              <a:ext uri="{FF2B5EF4-FFF2-40B4-BE49-F238E27FC236}">
                <a16:creationId xmlns:a16="http://schemas.microsoft.com/office/drawing/2014/main" id="{FD5D5F0F-3A8C-9DD5-15CE-6B7C3E9DB5BB}"/>
              </a:ext>
            </a:extLst>
          </p:cNvPr>
          <p:cNvSpPr>
            <a:spLocks noGrp="1" noChangeAspect="1"/>
          </p:cNvSpPr>
          <p:nvPr>
            <p:ph type="pic" sz="quarter" idx="21"/>
          </p:nvPr>
        </p:nvSpPr>
        <p:spPr>
          <a:xfrm>
            <a:off x="6238800" y="1540800"/>
            <a:ext cx="1008000" cy="1008000"/>
          </a:xfrm>
        </p:spPr>
        <p:txBody>
          <a:bodyPr/>
          <a:lstStyle>
            <a:lvl1pPr>
              <a:defRPr sz="800" b="0">
                <a:solidFill>
                  <a:schemeClr val="accent1"/>
                </a:solidFill>
              </a:defRPr>
            </a:lvl1pPr>
          </a:lstStyle>
          <a:p>
            <a:r>
              <a:rPr lang="en-GB"/>
              <a:t>Click icon to add picture</a:t>
            </a:r>
            <a:endParaRPr lang="en-GB" dirty="0"/>
          </a:p>
        </p:txBody>
      </p:sp>
      <p:sp>
        <p:nvSpPr>
          <p:cNvPr id="23" name="Picture Placeholder 11">
            <a:extLst>
              <a:ext uri="{FF2B5EF4-FFF2-40B4-BE49-F238E27FC236}">
                <a16:creationId xmlns:a16="http://schemas.microsoft.com/office/drawing/2014/main" id="{780CB698-AA0E-BBD2-304B-B4C34811DE8E}"/>
              </a:ext>
            </a:extLst>
          </p:cNvPr>
          <p:cNvSpPr>
            <a:spLocks noGrp="1" noChangeAspect="1"/>
          </p:cNvSpPr>
          <p:nvPr>
            <p:ph type="pic" sz="quarter" idx="22"/>
          </p:nvPr>
        </p:nvSpPr>
        <p:spPr>
          <a:xfrm>
            <a:off x="6238800" y="3016800"/>
            <a:ext cx="1008000" cy="1008000"/>
          </a:xfrm>
        </p:spPr>
        <p:txBody>
          <a:bodyPr/>
          <a:lstStyle>
            <a:lvl1pPr>
              <a:defRPr sz="800" b="0">
                <a:solidFill>
                  <a:schemeClr val="accent1"/>
                </a:solidFill>
              </a:defRPr>
            </a:lvl1pPr>
          </a:lstStyle>
          <a:p>
            <a:r>
              <a:rPr lang="en-GB"/>
              <a:t>Click icon to add picture</a:t>
            </a:r>
            <a:endParaRPr lang="en-GB" dirty="0"/>
          </a:p>
        </p:txBody>
      </p:sp>
      <p:sp>
        <p:nvSpPr>
          <p:cNvPr id="24" name="Picture Placeholder 11">
            <a:extLst>
              <a:ext uri="{FF2B5EF4-FFF2-40B4-BE49-F238E27FC236}">
                <a16:creationId xmlns:a16="http://schemas.microsoft.com/office/drawing/2014/main" id="{C2BCE056-E4A2-EC44-5C8D-36D0C79AB593}"/>
              </a:ext>
            </a:extLst>
          </p:cNvPr>
          <p:cNvSpPr>
            <a:spLocks noGrp="1" noChangeAspect="1"/>
          </p:cNvSpPr>
          <p:nvPr>
            <p:ph type="pic" sz="quarter" idx="23"/>
          </p:nvPr>
        </p:nvSpPr>
        <p:spPr>
          <a:xfrm>
            <a:off x="6238800" y="4662000"/>
            <a:ext cx="1008000" cy="1008000"/>
          </a:xfrm>
        </p:spPr>
        <p:txBody>
          <a:bodyPr/>
          <a:lstStyle>
            <a:lvl1pPr>
              <a:defRPr sz="800" b="0">
                <a:solidFill>
                  <a:schemeClr val="accent1"/>
                </a:solidFill>
              </a:defRPr>
            </a:lvl1pPr>
          </a:lstStyle>
          <a:p>
            <a:r>
              <a:rPr lang="en-GB"/>
              <a:t>Click icon to add picture</a:t>
            </a:r>
            <a:endParaRPr lang="en-GB" dirty="0"/>
          </a:p>
        </p:txBody>
      </p:sp>
      <p:pic>
        <p:nvPicPr>
          <p:cNvPr id="3" name="Picture 2">
            <a:extLst>
              <a:ext uri="{FF2B5EF4-FFF2-40B4-BE49-F238E27FC236}">
                <a16:creationId xmlns:a16="http://schemas.microsoft.com/office/drawing/2014/main" id="{4A31338B-0823-6532-C45C-F95060AF7B21}"/>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6534154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Tex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8" name="Chart Placeholder 7">
            <a:extLst>
              <a:ext uri="{FF2B5EF4-FFF2-40B4-BE49-F238E27FC236}">
                <a16:creationId xmlns:a16="http://schemas.microsoft.com/office/drawing/2014/main" id="{E5924D82-B442-36B8-3020-4B80CF88B468}"/>
              </a:ext>
            </a:extLst>
          </p:cNvPr>
          <p:cNvSpPr>
            <a:spLocks noGrp="1"/>
          </p:cNvSpPr>
          <p:nvPr>
            <p:ph type="chart" sz="quarter" idx="13"/>
          </p:nvPr>
        </p:nvSpPr>
        <p:spPr>
          <a:xfrm>
            <a:off x="6310313" y="385764"/>
            <a:ext cx="5462587" cy="5665787"/>
          </a:xfrm>
        </p:spPr>
        <p:txBody>
          <a:bodyPr/>
          <a:lstStyle>
            <a:lvl1pPr>
              <a:defRPr sz="1400" b="0"/>
            </a:lvl1pPr>
          </a:lstStyle>
          <a:p>
            <a:r>
              <a:rPr lang="en-GB"/>
              <a:t>Click icon to add chart</a:t>
            </a:r>
            <a:endParaRPr lang="en-GB" dirty="0"/>
          </a:p>
        </p:txBody>
      </p:sp>
      <p:sp>
        <p:nvSpPr>
          <p:cNvPr id="7" name="Text Placeholder 8">
            <a:extLst>
              <a:ext uri="{FF2B5EF4-FFF2-40B4-BE49-F238E27FC236}">
                <a16:creationId xmlns:a16="http://schemas.microsoft.com/office/drawing/2014/main" id="{E06E48C0-76C8-28BD-C1B7-163ED41712A2}"/>
              </a:ext>
            </a:extLst>
          </p:cNvPr>
          <p:cNvSpPr>
            <a:spLocks noGrp="1"/>
          </p:cNvSpPr>
          <p:nvPr>
            <p:ph type="body" sz="quarter" idx="14"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298B935A-2F64-9B30-B028-533AFFCD81FF}"/>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2658560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Tex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Table Placeholder 9">
            <a:extLst>
              <a:ext uri="{FF2B5EF4-FFF2-40B4-BE49-F238E27FC236}">
                <a16:creationId xmlns:a16="http://schemas.microsoft.com/office/drawing/2014/main" id="{23A5ABD4-0980-C4E1-2D35-C1A5E7B7C5AF}"/>
              </a:ext>
            </a:extLst>
          </p:cNvPr>
          <p:cNvSpPr>
            <a:spLocks noGrp="1"/>
          </p:cNvSpPr>
          <p:nvPr>
            <p:ph type="tbl" sz="quarter" idx="13"/>
          </p:nvPr>
        </p:nvSpPr>
        <p:spPr>
          <a:xfrm>
            <a:off x="6310313" y="1947865"/>
            <a:ext cx="5462587" cy="4103687"/>
          </a:xfrm>
        </p:spPr>
        <p:txBody>
          <a:bodyPr/>
          <a:lstStyle>
            <a:lvl1pPr>
              <a:defRPr sz="1400" b="0"/>
            </a:lvl1pPr>
          </a:lstStyle>
          <a:p>
            <a:r>
              <a:rPr lang="en-GB"/>
              <a:t>Click icon to add table</a:t>
            </a:r>
            <a:endParaRPr lang="en-GB" dirty="0"/>
          </a:p>
        </p:txBody>
      </p:sp>
      <p:sp>
        <p:nvSpPr>
          <p:cNvPr id="11" name="Content Placeholder 2">
            <a:extLst>
              <a:ext uri="{FF2B5EF4-FFF2-40B4-BE49-F238E27FC236}">
                <a16:creationId xmlns:a16="http://schemas.microsoft.com/office/drawing/2014/main" id="{C10D3C37-C70E-A0DC-24F2-9973C328C5EF}"/>
              </a:ext>
            </a:extLst>
          </p:cNvPr>
          <p:cNvSpPr>
            <a:spLocks noGrp="1"/>
          </p:cNvSpPr>
          <p:nvPr>
            <p:ph idx="14"/>
          </p:nvPr>
        </p:nvSpPr>
        <p:spPr>
          <a:xfrm>
            <a:off x="6313051" y="1573620"/>
            <a:ext cx="4770000" cy="336144"/>
          </a:xfrm>
        </p:spPr>
        <p:txBody>
          <a:bodyPr/>
          <a:lstStyle/>
          <a:p>
            <a:pPr lvl="0"/>
            <a:r>
              <a:rPr lang="en-GB"/>
              <a:t>Click to edit Master text styles</a:t>
            </a:r>
          </a:p>
        </p:txBody>
      </p:sp>
      <p:sp>
        <p:nvSpPr>
          <p:cNvPr id="7" name="Text Placeholder 8">
            <a:extLst>
              <a:ext uri="{FF2B5EF4-FFF2-40B4-BE49-F238E27FC236}">
                <a16:creationId xmlns:a16="http://schemas.microsoft.com/office/drawing/2014/main" id="{6CA4EA38-F567-390A-BFCA-BAFFDD3657F4}"/>
              </a:ext>
            </a:extLst>
          </p:cNvPr>
          <p:cNvSpPr>
            <a:spLocks noGrp="1"/>
          </p:cNvSpPr>
          <p:nvPr>
            <p:ph type="body" sz="quarter" idx="15"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5A10CA66-7402-A280-D0B7-C8DFD634EAAA}"/>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3641267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ext &amp;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Text Placeholder 8">
            <a:extLst>
              <a:ext uri="{FF2B5EF4-FFF2-40B4-BE49-F238E27FC236}">
                <a16:creationId xmlns:a16="http://schemas.microsoft.com/office/drawing/2014/main" id="{5489E1D8-D4B0-C77A-AB21-F17122178ADA}"/>
              </a:ext>
            </a:extLst>
          </p:cNvPr>
          <p:cNvSpPr>
            <a:spLocks noGrp="1"/>
          </p:cNvSpPr>
          <p:nvPr>
            <p:ph type="body" sz="quarter" idx="13"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C373A851-41FB-11CE-7794-1E1CC5D0D8A6}"/>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3937843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Text Placeholder 8">
            <a:extLst>
              <a:ext uri="{FF2B5EF4-FFF2-40B4-BE49-F238E27FC236}">
                <a16:creationId xmlns:a16="http://schemas.microsoft.com/office/drawing/2014/main" id="{C29F56FE-6896-93B5-300C-73E8064C8DE4}"/>
              </a:ext>
            </a:extLst>
          </p:cNvPr>
          <p:cNvSpPr>
            <a:spLocks noGrp="1"/>
          </p:cNvSpPr>
          <p:nvPr>
            <p:ph type="body" sz="quarter" idx="13"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pic>
        <p:nvPicPr>
          <p:cNvPr id="3" name="Picture 2">
            <a:extLst>
              <a:ext uri="{FF2B5EF4-FFF2-40B4-BE49-F238E27FC236}">
                <a16:creationId xmlns:a16="http://schemas.microsoft.com/office/drawing/2014/main" id="{EB95F338-020C-AD1A-58C0-1E2252F80F3D}"/>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19614687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1873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9" name="Picture 8" descr="A colorful circle and black background&#10;&#10;Description automatically generated">
            <a:extLst>
              <a:ext uri="{FF2B5EF4-FFF2-40B4-BE49-F238E27FC236}">
                <a16:creationId xmlns:a16="http://schemas.microsoft.com/office/drawing/2014/main" id="{A0CB5D0A-51F7-B26F-7F31-F6DE564688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8600" y="0"/>
            <a:ext cx="4343400" cy="6858000"/>
          </a:xfrm>
          <a:prstGeom prst="rect">
            <a:avLst/>
          </a:prstGeom>
        </p:spPr>
      </p:pic>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endParaRPr lang="en-GB" dirty="0"/>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604837" y="2758440"/>
            <a:ext cx="5465763" cy="2280285"/>
          </a:xfrm>
        </p:spPr>
        <p:txBody>
          <a:bodyPr anchor="b" anchorCtr="0"/>
          <a:lstStyle>
            <a:lvl1pPr algn="l">
              <a:lnSpc>
                <a:spcPct val="90000"/>
              </a:lnSpc>
              <a:defRPr sz="4000" spc="-100" baseline="0"/>
            </a:lvl1pPr>
          </a:lstStyle>
          <a:p>
            <a:r>
              <a:rPr lang="en-GB"/>
              <a:t>Click to edit Master title style</a:t>
            </a:r>
            <a:endParaRPr lang="en-GB" dirty="0"/>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604838" y="338019"/>
            <a:ext cx="3802063" cy="1253173"/>
          </a:xfrm>
        </p:spPr>
        <p:txBody>
          <a:bodyPr/>
          <a:lstStyle>
            <a:lvl1pPr>
              <a:defRPr sz="2000"/>
            </a:lvl1pPr>
            <a:lvl2pPr>
              <a:spcBef>
                <a:spcPts val="0"/>
              </a:spcBef>
              <a:defRPr sz="2000">
                <a:solidFill>
                  <a:srgbClr val="0460A9"/>
                </a:solidFill>
              </a:defRPr>
            </a:lvl2pPr>
            <a:lvl3pPr>
              <a:defRPr lang="en-US" sz="2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pic>
        <p:nvPicPr>
          <p:cNvPr id="10" name="Picture 9">
            <a:extLst>
              <a:ext uri="{FF2B5EF4-FFF2-40B4-BE49-F238E27FC236}">
                <a16:creationId xmlns:a16="http://schemas.microsoft.com/office/drawing/2014/main" id="{D8E686FA-8940-A88B-138F-B4BB47A6D047}"/>
              </a:ext>
            </a:extLst>
          </p:cNvPr>
          <p:cNvPicPr>
            <a:picLocks noChangeAspect="1"/>
          </p:cNvPicPr>
          <p:nvPr userDrawn="1"/>
        </p:nvPicPr>
        <p:blipFill>
          <a:blip r:embed="rId3">
            <a:extLst>
              <a:ext uri="{28A0092B-C50C-407E-A947-70E740481C1C}">
                <a14:useLocalDpi xmlns:a14="http://schemas.microsoft.com/office/drawing/2010/main" val="0"/>
              </a:ext>
            </a:extLst>
          </a:blip>
          <a:srcRect r="50694"/>
          <a:stretch/>
        </p:blipFill>
        <p:spPr bwMode="auto">
          <a:xfrm>
            <a:off x="330351" y="5643502"/>
            <a:ext cx="2467279" cy="932879"/>
          </a:xfrm>
          <a:prstGeom prst="rect">
            <a:avLst/>
          </a:prstGeom>
          <a:noFill/>
          <a:ln>
            <a:noFill/>
          </a:ln>
        </p:spPr>
      </p:pic>
    </p:spTree>
    <p:extLst>
      <p:ext uri="{BB962C8B-B14F-4D97-AF65-F5344CB8AC3E}">
        <p14:creationId xmlns:p14="http://schemas.microsoft.com/office/powerpoint/2010/main" val="1048037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descr="A blue and red circle&#10;&#10;Description automatically generated">
            <a:extLst>
              <a:ext uri="{FF2B5EF4-FFF2-40B4-BE49-F238E27FC236}">
                <a16:creationId xmlns:a16="http://schemas.microsoft.com/office/drawing/2014/main" id="{5410D678-9687-A042-D775-92BC6ABD9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2101" y="0"/>
            <a:ext cx="1739900" cy="6858000"/>
          </a:xfrm>
          <a:prstGeom prst="rect">
            <a:avLst/>
          </a:prstGeom>
        </p:spPr>
      </p:pic>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604837" y="2758440"/>
            <a:ext cx="5465763" cy="2280285"/>
          </a:xfrm>
        </p:spPr>
        <p:txBody>
          <a:bodyPr anchor="b" anchorCtr="0"/>
          <a:lstStyle>
            <a:lvl1pPr algn="l">
              <a:lnSpc>
                <a:spcPct val="90000"/>
              </a:lnSpc>
              <a:defRPr sz="4000" spc="-100" baseline="0"/>
            </a:lvl1pPr>
          </a:lstStyle>
          <a:p>
            <a:r>
              <a:rPr lang="en-GB"/>
              <a:t>Click to edit Master title style</a:t>
            </a:r>
            <a:endParaRPr lang="en-GB" dirty="0"/>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604838" y="338019"/>
            <a:ext cx="3802063" cy="1253173"/>
          </a:xfrm>
        </p:spPr>
        <p:txBody>
          <a:bodyPr/>
          <a:lstStyle>
            <a:lvl1pPr>
              <a:defRPr sz="2000"/>
            </a:lvl1pPr>
            <a:lvl2pPr>
              <a:spcBef>
                <a:spcPts val="0"/>
              </a:spcBef>
              <a:defRPr sz="2000">
                <a:solidFill>
                  <a:srgbClr val="0460A9"/>
                </a:solidFill>
              </a:defRPr>
            </a:lvl2pPr>
            <a:lvl3pPr>
              <a:defRPr lang="en-US" sz="2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pic>
        <p:nvPicPr>
          <p:cNvPr id="10" name="Picture 9">
            <a:extLst>
              <a:ext uri="{FF2B5EF4-FFF2-40B4-BE49-F238E27FC236}">
                <a16:creationId xmlns:a16="http://schemas.microsoft.com/office/drawing/2014/main" id="{D8E686FA-8940-A88B-138F-B4BB47A6D047}"/>
              </a:ext>
            </a:extLst>
          </p:cNvPr>
          <p:cNvPicPr>
            <a:picLocks noChangeAspect="1"/>
          </p:cNvPicPr>
          <p:nvPr userDrawn="1"/>
        </p:nvPicPr>
        <p:blipFill>
          <a:blip r:embed="rId3">
            <a:extLst>
              <a:ext uri="{28A0092B-C50C-407E-A947-70E740481C1C}">
                <a14:useLocalDpi xmlns:a14="http://schemas.microsoft.com/office/drawing/2010/main" val="0"/>
              </a:ext>
            </a:extLst>
          </a:blip>
          <a:srcRect r="51129"/>
          <a:stretch/>
        </p:blipFill>
        <p:spPr bwMode="auto">
          <a:xfrm>
            <a:off x="330351" y="5643502"/>
            <a:ext cx="2445507" cy="932879"/>
          </a:xfrm>
          <a:prstGeom prst="rect">
            <a:avLst/>
          </a:prstGeom>
          <a:noFill/>
          <a:ln>
            <a:noFill/>
          </a:ln>
        </p:spPr>
      </p:pic>
    </p:spTree>
    <p:extLst>
      <p:ext uri="{BB962C8B-B14F-4D97-AF65-F5344CB8AC3E}">
        <p14:creationId xmlns:p14="http://schemas.microsoft.com/office/powerpoint/2010/main" val="29961868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pic>
        <p:nvPicPr>
          <p:cNvPr id="2" name="Picture 1" descr="A yellow and orange curved object&#10;&#10;Description automatically generated">
            <a:extLst>
              <a:ext uri="{FF2B5EF4-FFF2-40B4-BE49-F238E27FC236}">
                <a16:creationId xmlns:a16="http://schemas.microsoft.com/office/drawing/2014/main" id="{DC0324F7-D5A3-B683-26D9-09630AC751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8843" y="4776791"/>
            <a:ext cx="3348165" cy="2081211"/>
          </a:xfrm>
          <a:prstGeom prst="rect">
            <a:avLst/>
          </a:prstGeom>
        </p:spPr>
      </p:pic>
      <p:sp>
        <p:nvSpPr>
          <p:cNvPr id="3" name="Picture Placeholder 6">
            <a:extLst>
              <a:ext uri="{FF2B5EF4-FFF2-40B4-BE49-F238E27FC236}">
                <a16:creationId xmlns:a16="http://schemas.microsoft.com/office/drawing/2014/main" id="{E425BEBA-A534-F7E4-3ACD-720101319137}"/>
              </a:ext>
            </a:extLst>
          </p:cNvPr>
          <p:cNvSpPr>
            <a:spLocks noGrp="1" noChangeAspect="1"/>
          </p:cNvSpPr>
          <p:nvPr>
            <p:ph type="pic" sz="quarter" idx="10"/>
          </p:nvPr>
        </p:nvSpPr>
        <p:spPr>
          <a:xfrm>
            <a:off x="5428530" y="0"/>
            <a:ext cx="6763471" cy="6858000"/>
          </a:xfrm>
          <a:custGeom>
            <a:avLst/>
            <a:gdLst>
              <a:gd name="connsiteX0" fmla="*/ 377459 w 3359817"/>
              <a:gd name="connsiteY0" fmla="*/ 0 h 3406775"/>
              <a:gd name="connsiteX1" fmla="*/ 3359817 w 3359817"/>
              <a:gd name="connsiteY1" fmla="*/ 0 h 3406775"/>
              <a:gd name="connsiteX2" fmla="*/ 3359817 w 3359817"/>
              <a:gd name="connsiteY2" fmla="*/ 3406775 h 3406775"/>
              <a:gd name="connsiteX3" fmla="*/ 2223681 w 3359817"/>
              <a:gd name="connsiteY3" fmla="*/ 3406775 h 3406775"/>
              <a:gd name="connsiteX4" fmla="*/ 740392 w 3359817"/>
              <a:gd name="connsiteY4" fmla="*/ 2562967 h 3406775"/>
              <a:gd name="connsiteX5" fmla="*/ 46086 w 3359817"/>
              <a:gd name="connsiteY5" fmla="*/ 1939969 h 3406775"/>
              <a:gd name="connsiteX6" fmla="*/ 235442 w 3359817"/>
              <a:gd name="connsiteY6" fmla="*/ 1033073 h 3406775"/>
              <a:gd name="connsiteX7" fmla="*/ 424798 w 3359817"/>
              <a:gd name="connsiteY7" fmla="*/ 126177 h 3406775"/>
              <a:gd name="connsiteX8" fmla="*/ 377459 w 3359817"/>
              <a:gd name="connsiteY8" fmla="*/ 0 h 34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817" h="3406775">
                <a:moveTo>
                  <a:pt x="377459" y="0"/>
                </a:moveTo>
                <a:lnTo>
                  <a:pt x="3359817" y="0"/>
                </a:lnTo>
                <a:cubicBezTo>
                  <a:pt x="3359817" y="3406775"/>
                  <a:pt x="3359817" y="3406775"/>
                  <a:pt x="3359817" y="3406775"/>
                </a:cubicBezTo>
                <a:cubicBezTo>
                  <a:pt x="2223681" y="3406775"/>
                  <a:pt x="2223681" y="3406775"/>
                  <a:pt x="2223681" y="3406775"/>
                </a:cubicBezTo>
                <a:cubicBezTo>
                  <a:pt x="1837079" y="2980928"/>
                  <a:pt x="1324239" y="2681258"/>
                  <a:pt x="740392" y="2562967"/>
                </a:cubicBezTo>
                <a:cubicBezTo>
                  <a:pt x="416908" y="2491993"/>
                  <a:pt x="148654" y="2255411"/>
                  <a:pt x="46086" y="1939969"/>
                </a:cubicBezTo>
                <a:cubicBezTo>
                  <a:pt x="-56482" y="1624527"/>
                  <a:pt x="14527" y="1277541"/>
                  <a:pt x="235442" y="1033073"/>
                </a:cubicBezTo>
                <a:cubicBezTo>
                  <a:pt x="456358" y="788605"/>
                  <a:pt x="535256" y="441619"/>
                  <a:pt x="424798" y="126177"/>
                </a:cubicBezTo>
                <a:cubicBezTo>
                  <a:pt x="416908" y="78861"/>
                  <a:pt x="393239" y="39430"/>
                  <a:pt x="377459" y="0"/>
                </a:cubicBezTo>
                <a:close/>
              </a:path>
            </a:pathLst>
          </a:custGeom>
        </p:spPr>
        <p:txBody>
          <a:bodyPr wrap="square" tIns="360000">
            <a:noAutofit/>
          </a:bodyPr>
          <a:lstStyle>
            <a:lvl1pPr algn="ctr">
              <a:defRPr sz="1400" b="0"/>
            </a:lvl1pPr>
          </a:lstStyle>
          <a:p>
            <a:r>
              <a:rPr lang="en-GB"/>
              <a:t>Click icon to add picture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604837" y="2758440"/>
            <a:ext cx="5465763" cy="2280285"/>
          </a:xfrm>
        </p:spPr>
        <p:txBody>
          <a:bodyPr anchor="b" anchorCtr="0"/>
          <a:lstStyle>
            <a:lvl1pPr algn="l">
              <a:lnSpc>
                <a:spcPct val="90000"/>
              </a:lnSpc>
              <a:defRPr sz="4000" spc="-100" baseline="0"/>
            </a:lvl1pPr>
          </a:lstStyle>
          <a:p>
            <a:r>
              <a:rPr lang="en-GB"/>
              <a:t>Click to edit Master title style</a:t>
            </a:r>
            <a:endParaRPr lang="en-GB" dirty="0"/>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604838" y="338019"/>
            <a:ext cx="3802063" cy="1253173"/>
          </a:xfrm>
        </p:spPr>
        <p:txBody>
          <a:bodyPr/>
          <a:lstStyle>
            <a:lvl1pPr>
              <a:defRPr sz="2000"/>
            </a:lvl1pPr>
            <a:lvl2pPr>
              <a:spcBef>
                <a:spcPts val="0"/>
              </a:spcBef>
              <a:defRPr sz="2000">
                <a:solidFill>
                  <a:srgbClr val="0460A9"/>
                </a:solidFill>
              </a:defRPr>
            </a:lvl2pPr>
            <a:lvl3pPr>
              <a:defRPr lang="en-US" sz="2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pic>
        <p:nvPicPr>
          <p:cNvPr id="10" name="Picture 9">
            <a:extLst>
              <a:ext uri="{FF2B5EF4-FFF2-40B4-BE49-F238E27FC236}">
                <a16:creationId xmlns:a16="http://schemas.microsoft.com/office/drawing/2014/main" id="{D8E686FA-8940-A88B-138F-B4BB47A6D047}"/>
              </a:ext>
            </a:extLst>
          </p:cNvPr>
          <p:cNvPicPr>
            <a:picLocks noChangeAspect="1"/>
          </p:cNvPicPr>
          <p:nvPr userDrawn="1"/>
        </p:nvPicPr>
        <p:blipFill>
          <a:blip r:embed="rId3">
            <a:extLst>
              <a:ext uri="{28A0092B-C50C-407E-A947-70E740481C1C}">
                <a14:useLocalDpi xmlns:a14="http://schemas.microsoft.com/office/drawing/2010/main" val="0"/>
              </a:ext>
            </a:extLst>
          </a:blip>
          <a:srcRect r="51129"/>
          <a:stretch/>
        </p:blipFill>
        <p:spPr bwMode="auto">
          <a:xfrm>
            <a:off x="330351" y="5643502"/>
            <a:ext cx="2445507" cy="932879"/>
          </a:xfrm>
          <a:prstGeom prst="rect">
            <a:avLst/>
          </a:prstGeom>
          <a:noFill/>
          <a:ln>
            <a:noFill/>
          </a:ln>
        </p:spPr>
      </p:pic>
    </p:spTree>
    <p:extLst>
      <p:ext uri="{BB962C8B-B14F-4D97-AF65-F5344CB8AC3E}">
        <p14:creationId xmlns:p14="http://schemas.microsoft.com/office/powerpoint/2010/main" val="183249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3D0B1-E191-0ED0-B17D-8806BA757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ACFDA0-BBB7-7EC8-091A-7866C5CEA68A}"/>
              </a:ext>
            </a:extLst>
          </p:cNvPr>
          <p:cNvSpPr>
            <a:spLocks noGrp="1"/>
          </p:cNvSpPr>
          <p:nvPr>
            <p:ph type="dt" sz="half" idx="10"/>
          </p:nvPr>
        </p:nvSpPr>
        <p:spPr/>
        <p:txBody>
          <a:bodyPr/>
          <a:lstStyle/>
          <a:p>
            <a:fld id="{C41D2EA1-12B7-0644-B51A-D023EF9D2146}" type="datetimeFigureOut">
              <a:rPr lang="en-US" smtClean="0"/>
              <a:t>4/18/25</a:t>
            </a:fld>
            <a:endParaRPr lang="en-US"/>
          </a:p>
        </p:txBody>
      </p:sp>
      <p:sp>
        <p:nvSpPr>
          <p:cNvPr id="4" name="Footer Placeholder 3">
            <a:extLst>
              <a:ext uri="{FF2B5EF4-FFF2-40B4-BE49-F238E27FC236}">
                <a16:creationId xmlns:a16="http://schemas.microsoft.com/office/drawing/2014/main" id="{5608F332-9267-D614-7148-C128D92A6A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C286C4-496E-DAC5-9186-CACDA799839F}"/>
              </a:ext>
            </a:extLst>
          </p:cNvPr>
          <p:cNvSpPr>
            <a:spLocks noGrp="1"/>
          </p:cNvSpPr>
          <p:nvPr>
            <p:ph type="sldNum" sz="quarter" idx="12"/>
          </p:nvPr>
        </p:nvSpPr>
        <p:spPr/>
        <p:txBody>
          <a:bodyPr/>
          <a:lstStyle/>
          <a:p>
            <a:fld id="{81FD37A6-6171-074C-BD5E-A19A8E154583}" type="slidenum">
              <a:rPr lang="en-US" smtClean="0"/>
              <a:t>‹#›</a:t>
            </a:fld>
            <a:endParaRPr lang="en-US"/>
          </a:p>
        </p:txBody>
      </p:sp>
    </p:spTree>
    <p:extLst>
      <p:ext uri="{BB962C8B-B14F-4D97-AF65-F5344CB8AC3E}">
        <p14:creationId xmlns:p14="http://schemas.microsoft.com/office/powerpoint/2010/main" val="3071985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1632-9F81-024A-9F9F-C69529C51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A701FF-DC71-AA40-B508-B2DD8144C73D}"/>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306344-55FA-FB45-A764-F6740CA373C6}"/>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C50A9-59EE-F045-82AE-11C9B9BBB720}"/>
              </a:ext>
            </a:extLst>
          </p:cNvPr>
          <p:cNvSpPr>
            <a:spLocks noGrp="1"/>
          </p:cNvSpPr>
          <p:nvPr>
            <p:ph type="dt" sz="half" idx="10"/>
          </p:nvPr>
        </p:nvSpPr>
        <p:spPr/>
        <p:txBody>
          <a:bodyPr/>
          <a:lstStyle/>
          <a:p>
            <a:fld id="{2348254F-97C2-A34B-BC44-053F4CFE4413}" type="datetimeFigureOut">
              <a:rPr lang="en-US" smtClean="0"/>
              <a:t>4/18/25</a:t>
            </a:fld>
            <a:endParaRPr lang="en-US"/>
          </a:p>
        </p:txBody>
      </p:sp>
      <p:sp>
        <p:nvSpPr>
          <p:cNvPr id="6" name="Footer Placeholder 5">
            <a:extLst>
              <a:ext uri="{FF2B5EF4-FFF2-40B4-BE49-F238E27FC236}">
                <a16:creationId xmlns:a16="http://schemas.microsoft.com/office/drawing/2014/main" id="{B4DA885E-7C33-0F40-AE38-3855C9099D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5EC86-8907-464B-8C3A-C962E8E8509E}"/>
              </a:ext>
            </a:extLst>
          </p:cNvPr>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17006705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492876"/>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6090422-FAC2-1B47-B696-15B7C4FF0E2E}" type="datetime1">
              <a:rPr kumimoji="0" lang="en-US" sz="2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4/18/25</a:t>
            </a:fld>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a:xfrm>
            <a:off x="4165600" y="6492876"/>
            <a:ext cx="3860800" cy="36512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492876"/>
            <a:ext cx="2844800" cy="36512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0ABAB64-726D-C943-9B15-2E81C6025A8E}" type="slidenum">
              <a:rPr kumimoji="0" lang="en-US" sz="9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1"/>
          <p:cNvSpPr>
            <a:spLocks noGrp="1"/>
          </p:cNvSpPr>
          <p:nvPr>
            <p:ph type="title"/>
          </p:nvPr>
        </p:nvSpPr>
        <p:spPr>
          <a:xfrm>
            <a:off x="609600" y="490453"/>
            <a:ext cx="10972800" cy="713539"/>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2"/>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23179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5"/>
        <p:cNvGrpSpPr/>
        <p:nvPr/>
      </p:nvGrpSpPr>
      <p:grpSpPr>
        <a:xfrm>
          <a:off x="0" y="0"/>
          <a:ext cx="0" cy="0"/>
          <a:chOff x="0" y="0"/>
          <a:chExt cx="0" cy="0"/>
        </a:xfrm>
      </p:grpSpPr>
      <p:sp>
        <p:nvSpPr>
          <p:cNvPr id="116" name="Google Shape;116;p63"/>
          <p:cNvSpPr txBox="1">
            <a:spLocks noGrp="1"/>
          </p:cNvSpPr>
          <p:nvPr>
            <p:ph type="ftr" idx="11"/>
          </p:nvPr>
        </p:nvSpPr>
        <p:spPr>
          <a:xfrm>
            <a:off x="243840" y="6356352"/>
            <a:ext cx="9997440" cy="365125"/>
          </a:xfrm>
          <a:prstGeom prst="rect">
            <a:avLst/>
          </a:prstGeom>
          <a:noFill/>
          <a:ln>
            <a:noFill/>
          </a:ln>
        </p:spPr>
        <p:txBody>
          <a:bodyPr spcFirstLastPara="1" wrap="square" lIns="45700"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45836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EF70-2045-6C45-A9ED-13ED9822F7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FEE24-53E0-494E-B945-E866098045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8711BB-925E-E54C-AF16-BE4C53565FA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248167-8B41-E449-882F-F90FF362863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4E9D9-6F02-584D-9DDE-96978D53914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D2BAE-6647-2545-B63D-710B19183E74}"/>
              </a:ext>
            </a:extLst>
          </p:cNvPr>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2348254F-97C2-A34B-BC44-053F4CFE4413}" type="datetimeFigureOut">
              <a:rPr kumimoji="0" lang="en-US" sz="2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4/18/25</a:t>
            </a:fld>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CACF2B6A-971A-494A-A300-5071DC2CD994}"/>
              </a:ext>
            </a:extLst>
          </p:cNvPr>
          <p:cNvSpPr>
            <a:spLocks noGrp="1"/>
          </p:cNvSpPr>
          <p:nvPr>
            <p:ph type="ftr"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9CDF3956-061D-7247-9C62-9CC3B7B33F36}"/>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21E0345-6AE9-B24E-8CB7-EF18E6636712}" type="slidenum">
              <a:rPr kumimoji="0" lang="en-US" sz="9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94057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1 (Full Colour)">
    <p:spTree>
      <p:nvGrpSpPr>
        <p:cNvPr id="1" name=""/>
        <p:cNvGrpSpPr/>
        <p:nvPr/>
      </p:nvGrpSpPr>
      <p:grpSpPr>
        <a:xfrm>
          <a:off x="0" y="0"/>
          <a:ext cx="0" cy="0"/>
          <a:chOff x="0" y="0"/>
          <a:chExt cx="0" cy="0"/>
        </a:xfrm>
      </p:grpSpPr>
      <p:pic>
        <p:nvPicPr>
          <p:cNvPr id="8" name="Picture 7" descr="A colorful circle with black background&#10;&#10;Description automatically generated with medium confidence">
            <a:extLst>
              <a:ext uri="{FF2B5EF4-FFF2-40B4-BE49-F238E27FC236}">
                <a16:creationId xmlns:a16="http://schemas.microsoft.com/office/drawing/2014/main" id="{FF6A30E8-B7D4-ED0A-B735-3EFA819596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1129"/>
          <a:stretch/>
        </p:blipFill>
        <p:spPr bwMode="auto">
          <a:xfrm>
            <a:off x="330351" y="5643502"/>
            <a:ext cx="2445507" cy="932879"/>
          </a:xfrm>
          <a:prstGeom prst="rect">
            <a:avLst/>
          </a:prstGeom>
          <a:noFill/>
          <a:ln>
            <a:noFill/>
          </a:ln>
        </p:spPr>
      </p:pic>
    </p:spTree>
    <p:extLst>
      <p:ext uri="{BB962C8B-B14F-4D97-AF65-F5344CB8AC3E}">
        <p14:creationId xmlns:p14="http://schemas.microsoft.com/office/powerpoint/2010/main" val="1330489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1 (Full Colour) Light Image">
    <p:spTree>
      <p:nvGrpSpPr>
        <p:cNvPr id="1" name=""/>
        <p:cNvGrpSpPr/>
        <p:nvPr/>
      </p:nvGrpSpPr>
      <p:grpSpPr>
        <a:xfrm>
          <a:off x="0" y="0"/>
          <a:ext cx="0" cy="0"/>
          <a:chOff x="0" y="0"/>
          <a:chExt cx="0" cy="0"/>
        </a:xfrm>
      </p:grpSpPr>
      <p:sp>
        <p:nvSpPr>
          <p:cNvPr id="1036" name="Picture Placeholder 1035">
            <a:extLst>
              <a:ext uri="{FF2B5EF4-FFF2-40B4-BE49-F238E27FC236}">
                <a16:creationId xmlns:a16="http://schemas.microsoft.com/office/drawing/2014/main" id="{7AA4D6D0-4766-1D05-8A41-65097B5A117F}"/>
              </a:ext>
            </a:extLst>
          </p:cNvPr>
          <p:cNvSpPr>
            <a:spLocks noGrp="1"/>
          </p:cNvSpPr>
          <p:nvPr>
            <p:ph type="pic" sz="quarter" idx="10"/>
          </p:nvPr>
        </p:nvSpPr>
        <p:spPr>
          <a:xfrm>
            <a:off x="1" y="0"/>
            <a:ext cx="11563351" cy="6858000"/>
          </a:xfrm>
          <a:custGeom>
            <a:avLst/>
            <a:gdLst>
              <a:gd name="connsiteX0" fmla="*/ 0 w 2751427"/>
              <a:gd name="connsiteY0" fmla="*/ 0 h 1638300"/>
              <a:gd name="connsiteX1" fmla="*/ 582307 w 2751427"/>
              <a:gd name="connsiteY1" fmla="*/ 0 h 1638300"/>
              <a:gd name="connsiteX2" fmla="*/ 1160833 w 2751427"/>
              <a:gd name="connsiteY2" fmla="*/ 0 h 1638300"/>
              <a:gd name="connsiteX3" fmla="*/ 1743141 w 2751427"/>
              <a:gd name="connsiteY3" fmla="*/ 0 h 1638300"/>
              <a:gd name="connsiteX4" fmla="*/ 2321667 w 2751427"/>
              <a:gd name="connsiteY4" fmla="*/ 0 h 1638300"/>
              <a:gd name="connsiteX5" fmla="*/ 2495602 w 2751427"/>
              <a:gd name="connsiteY5" fmla="*/ 0 h 1638300"/>
              <a:gd name="connsiteX6" fmla="*/ 2355697 w 2751427"/>
              <a:gd name="connsiteY6" fmla="*/ 333728 h 1638300"/>
              <a:gd name="connsiteX7" fmla="*/ 2355697 w 2751427"/>
              <a:gd name="connsiteY7" fmla="*/ 656079 h 1638300"/>
              <a:gd name="connsiteX8" fmla="*/ 2495602 w 2751427"/>
              <a:gd name="connsiteY8" fmla="*/ 982222 h 1638300"/>
              <a:gd name="connsiteX9" fmla="*/ 2650632 w 2751427"/>
              <a:gd name="connsiteY9" fmla="*/ 1152878 h 1638300"/>
              <a:gd name="connsiteX10" fmla="*/ 2745163 w 2751427"/>
              <a:gd name="connsiteY10" fmla="*/ 1312157 h 1638300"/>
              <a:gd name="connsiteX11" fmla="*/ 2748944 w 2751427"/>
              <a:gd name="connsiteY11" fmla="*/ 1422136 h 1638300"/>
              <a:gd name="connsiteX12" fmla="*/ 2571227 w 2751427"/>
              <a:gd name="connsiteY12" fmla="*/ 1638300 h 1638300"/>
              <a:gd name="connsiteX13" fmla="*/ 2321667 w 2751427"/>
              <a:gd name="connsiteY13" fmla="*/ 1638300 h 1638300"/>
              <a:gd name="connsiteX14" fmla="*/ 1743141 w 2751427"/>
              <a:gd name="connsiteY14" fmla="*/ 1638300 h 1638300"/>
              <a:gd name="connsiteX15" fmla="*/ 1160833 w 2751427"/>
              <a:gd name="connsiteY15" fmla="*/ 1638300 h 1638300"/>
              <a:gd name="connsiteX16" fmla="*/ 582307 w 2751427"/>
              <a:gd name="connsiteY16" fmla="*/ 1638300 h 1638300"/>
              <a:gd name="connsiteX17" fmla="*/ 0 w 2751427"/>
              <a:gd name="connsiteY17" fmla="*/ 1638300 h 1638300"/>
              <a:gd name="connsiteX18" fmla="*/ 0 w 2751427"/>
              <a:gd name="connsiteY18" fmla="*/ 1312157 h 1638300"/>
              <a:gd name="connsiteX19" fmla="*/ 0 w 2751427"/>
              <a:gd name="connsiteY19" fmla="*/ 982222 h 1638300"/>
              <a:gd name="connsiteX20" fmla="*/ 0 w 2751427"/>
              <a:gd name="connsiteY20" fmla="*/ 656079 h 1638300"/>
              <a:gd name="connsiteX21" fmla="*/ 0 w 2751427"/>
              <a:gd name="connsiteY21" fmla="*/ 326143 h 1638300"/>
              <a:gd name="connsiteX22" fmla="*/ 0 w 2751427"/>
              <a:gd name="connsiteY22"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1427" h="1638300">
                <a:moveTo>
                  <a:pt x="0" y="0"/>
                </a:moveTo>
                <a:cubicBezTo>
                  <a:pt x="0" y="0"/>
                  <a:pt x="0" y="0"/>
                  <a:pt x="582307" y="0"/>
                </a:cubicBezTo>
                <a:cubicBezTo>
                  <a:pt x="582307" y="0"/>
                  <a:pt x="582307" y="0"/>
                  <a:pt x="1160833" y="0"/>
                </a:cubicBezTo>
                <a:cubicBezTo>
                  <a:pt x="1160833" y="0"/>
                  <a:pt x="1160833" y="0"/>
                  <a:pt x="1743141" y="0"/>
                </a:cubicBezTo>
                <a:cubicBezTo>
                  <a:pt x="1743141" y="0"/>
                  <a:pt x="1743141" y="0"/>
                  <a:pt x="2321667" y="0"/>
                </a:cubicBezTo>
                <a:cubicBezTo>
                  <a:pt x="2321667" y="0"/>
                  <a:pt x="2321667" y="0"/>
                  <a:pt x="2495602" y="0"/>
                </a:cubicBezTo>
                <a:cubicBezTo>
                  <a:pt x="2427541" y="98602"/>
                  <a:pt x="2378385" y="216165"/>
                  <a:pt x="2355697" y="333728"/>
                </a:cubicBezTo>
                <a:cubicBezTo>
                  <a:pt x="2336791" y="439914"/>
                  <a:pt x="2336791" y="553685"/>
                  <a:pt x="2355697" y="656079"/>
                </a:cubicBezTo>
                <a:cubicBezTo>
                  <a:pt x="2378385" y="773642"/>
                  <a:pt x="2427541" y="883620"/>
                  <a:pt x="2495602" y="982222"/>
                </a:cubicBezTo>
                <a:cubicBezTo>
                  <a:pt x="2537196" y="1046692"/>
                  <a:pt x="2590133" y="1103577"/>
                  <a:pt x="2650632" y="1152878"/>
                </a:cubicBezTo>
                <a:cubicBezTo>
                  <a:pt x="2699788" y="1194594"/>
                  <a:pt x="2730038" y="1247687"/>
                  <a:pt x="2745163" y="1312157"/>
                </a:cubicBezTo>
                <a:cubicBezTo>
                  <a:pt x="2752725" y="1346288"/>
                  <a:pt x="2752725" y="1384212"/>
                  <a:pt x="2748944" y="1422136"/>
                </a:cubicBezTo>
                <a:cubicBezTo>
                  <a:pt x="2730038" y="1520737"/>
                  <a:pt x="2665757" y="1600377"/>
                  <a:pt x="2571227" y="1638300"/>
                </a:cubicBezTo>
                <a:cubicBezTo>
                  <a:pt x="2571227" y="1638300"/>
                  <a:pt x="2571227" y="1638300"/>
                  <a:pt x="2321667" y="1638300"/>
                </a:cubicBezTo>
                <a:cubicBezTo>
                  <a:pt x="2321667" y="1638300"/>
                  <a:pt x="2321667" y="1638300"/>
                  <a:pt x="1743141" y="1638300"/>
                </a:cubicBezTo>
                <a:cubicBezTo>
                  <a:pt x="1743141" y="1638300"/>
                  <a:pt x="1743141" y="1638300"/>
                  <a:pt x="1160833" y="1638300"/>
                </a:cubicBezTo>
                <a:cubicBezTo>
                  <a:pt x="1160833" y="1638300"/>
                  <a:pt x="1160833" y="1638300"/>
                  <a:pt x="582307" y="1638300"/>
                </a:cubicBezTo>
                <a:cubicBezTo>
                  <a:pt x="582307" y="1638300"/>
                  <a:pt x="582307"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lvl1pPr>
          </a:lstStyle>
          <a:p>
            <a:r>
              <a:rPr lang="en-GB"/>
              <a:t>Click icon to add picture</a:t>
            </a:r>
          </a:p>
        </p:txBody>
      </p:sp>
      <p:pic>
        <p:nvPicPr>
          <p:cNvPr id="8" name="Picture 7" descr="A colorful circle with black background&#10;&#10;Description automatically generated with medium confidence">
            <a:extLst>
              <a:ext uri="{FF2B5EF4-FFF2-40B4-BE49-F238E27FC236}">
                <a16:creationId xmlns:a16="http://schemas.microsoft.com/office/drawing/2014/main" id="{FF6A30E8-B7D4-ED0A-B735-3EFA819596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2263903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1 (Full Colour) Dark Image">
    <p:bg>
      <p:bgPr>
        <a:solidFill>
          <a:srgbClr val="A7A8AA"/>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51E80E-90E2-38D4-1EC7-9B268E7FFE5C}"/>
              </a:ext>
            </a:extLst>
          </p:cNvPr>
          <p:cNvSpPr>
            <a:spLocks noGrp="1"/>
          </p:cNvSpPr>
          <p:nvPr>
            <p:ph type="pic" sz="quarter" idx="10"/>
          </p:nvPr>
        </p:nvSpPr>
        <p:spPr>
          <a:xfrm>
            <a:off x="1" y="0"/>
            <a:ext cx="11563351" cy="6858000"/>
          </a:xfrm>
          <a:custGeom>
            <a:avLst/>
            <a:gdLst>
              <a:gd name="connsiteX0" fmla="*/ 0 w 2751427"/>
              <a:gd name="connsiteY0" fmla="*/ 0 h 1638300"/>
              <a:gd name="connsiteX1" fmla="*/ 582307 w 2751427"/>
              <a:gd name="connsiteY1" fmla="*/ 0 h 1638300"/>
              <a:gd name="connsiteX2" fmla="*/ 1160833 w 2751427"/>
              <a:gd name="connsiteY2" fmla="*/ 0 h 1638300"/>
              <a:gd name="connsiteX3" fmla="*/ 1743141 w 2751427"/>
              <a:gd name="connsiteY3" fmla="*/ 0 h 1638300"/>
              <a:gd name="connsiteX4" fmla="*/ 2321667 w 2751427"/>
              <a:gd name="connsiteY4" fmla="*/ 0 h 1638300"/>
              <a:gd name="connsiteX5" fmla="*/ 2495602 w 2751427"/>
              <a:gd name="connsiteY5" fmla="*/ 0 h 1638300"/>
              <a:gd name="connsiteX6" fmla="*/ 2355697 w 2751427"/>
              <a:gd name="connsiteY6" fmla="*/ 333728 h 1638300"/>
              <a:gd name="connsiteX7" fmla="*/ 2355697 w 2751427"/>
              <a:gd name="connsiteY7" fmla="*/ 656079 h 1638300"/>
              <a:gd name="connsiteX8" fmla="*/ 2495602 w 2751427"/>
              <a:gd name="connsiteY8" fmla="*/ 982222 h 1638300"/>
              <a:gd name="connsiteX9" fmla="*/ 2650632 w 2751427"/>
              <a:gd name="connsiteY9" fmla="*/ 1152878 h 1638300"/>
              <a:gd name="connsiteX10" fmla="*/ 2745163 w 2751427"/>
              <a:gd name="connsiteY10" fmla="*/ 1312157 h 1638300"/>
              <a:gd name="connsiteX11" fmla="*/ 2748944 w 2751427"/>
              <a:gd name="connsiteY11" fmla="*/ 1422136 h 1638300"/>
              <a:gd name="connsiteX12" fmla="*/ 2571227 w 2751427"/>
              <a:gd name="connsiteY12" fmla="*/ 1638300 h 1638300"/>
              <a:gd name="connsiteX13" fmla="*/ 2321667 w 2751427"/>
              <a:gd name="connsiteY13" fmla="*/ 1638300 h 1638300"/>
              <a:gd name="connsiteX14" fmla="*/ 1743141 w 2751427"/>
              <a:gd name="connsiteY14" fmla="*/ 1638300 h 1638300"/>
              <a:gd name="connsiteX15" fmla="*/ 1160833 w 2751427"/>
              <a:gd name="connsiteY15" fmla="*/ 1638300 h 1638300"/>
              <a:gd name="connsiteX16" fmla="*/ 582307 w 2751427"/>
              <a:gd name="connsiteY16" fmla="*/ 1638300 h 1638300"/>
              <a:gd name="connsiteX17" fmla="*/ 0 w 2751427"/>
              <a:gd name="connsiteY17" fmla="*/ 1638300 h 1638300"/>
              <a:gd name="connsiteX18" fmla="*/ 0 w 2751427"/>
              <a:gd name="connsiteY18" fmla="*/ 1312157 h 1638300"/>
              <a:gd name="connsiteX19" fmla="*/ 0 w 2751427"/>
              <a:gd name="connsiteY19" fmla="*/ 982222 h 1638300"/>
              <a:gd name="connsiteX20" fmla="*/ 0 w 2751427"/>
              <a:gd name="connsiteY20" fmla="*/ 656079 h 1638300"/>
              <a:gd name="connsiteX21" fmla="*/ 0 w 2751427"/>
              <a:gd name="connsiteY21" fmla="*/ 326143 h 1638300"/>
              <a:gd name="connsiteX22" fmla="*/ 0 w 2751427"/>
              <a:gd name="connsiteY22"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1427" h="1638300">
                <a:moveTo>
                  <a:pt x="0" y="0"/>
                </a:moveTo>
                <a:cubicBezTo>
                  <a:pt x="0" y="0"/>
                  <a:pt x="0" y="0"/>
                  <a:pt x="582307" y="0"/>
                </a:cubicBezTo>
                <a:cubicBezTo>
                  <a:pt x="582307" y="0"/>
                  <a:pt x="582307" y="0"/>
                  <a:pt x="1160833" y="0"/>
                </a:cubicBezTo>
                <a:cubicBezTo>
                  <a:pt x="1160833" y="0"/>
                  <a:pt x="1160833" y="0"/>
                  <a:pt x="1743141" y="0"/>
                </a:cubicBezTo>
                <a:cubicBezTo>
                  <a:pt x="1743141" y="0"/>
                  <a:pt x="1743141" y="0"/>
                  <a:pt x="2321667" y="0"/>
                </a:cubicBezTo>
                <a:cubicBezTo>
                  <a:pt x="2321667" y="0"/>
                  <a:pt x="2321667" y="0"/>
                  <a:pt x="2495602" y="0"/>
                </a:cubicBezTo>
                <a:cubicBezTo>
                  <a:pt x="2427541" y="98602"/>
                  <a:pt x="2378385" y="216165"/>
                  <a:pt x="2355697" y="333728"/>
                </a:cubicBezTo>
                <a:cubicBezTo>
                  <a:pt x="2336791" y="439914"/>
                  <a:pt x="2336791" y="553685"/>
                  <a:pt x="2355697" y="656079"/>
                </a:cubicBezTo>
                <a:cubicBezTo>
                  <a:pt x="2378385" y="773642"/>
                  <a:pt x="2427541" y="883620"/>
                  <a:pt x="2495602" y="982222"/>
                </a:cubicBezTo>
                <a:cubicBezTo>
                  <a:pt x="2537196" y="1046692"/>
                  <a:pt x="2590133" y="1103577"/>
                  <a:pt x="2650632" y="1152878"/>
                </a:cubicBezTo>
                <a:cubicBezTo>
                  <a:pt x="2699788" y="1194594"/>
                  <a:pt x="2730038" y="1247687"/>
                  <a:pt x="2745163" y="1312157"/>
                </a:cubicBezTo>
                <a:cubicBezTo>
                  <a:pt x="2752725" y="1346288"/>
                  <a:pt x="2752725" y="1384212"/>
                  <a:pt x="2748944" y="1422136"/>
                </a:cubicBezTo>
                <a:cubicBezTo>
                  <a:pt x="2730038" y="1520737"/>
                  <a:pt x="2665757" y="1600377"/>
                  <a:pt x="2571227" y="1638300"/>
                </a:cubicBezTo>
                <a:cubicBezTo>
                  <a:pt x="2571227" y="1638300"/>
                  <a:pt x="2571227" y="1638300"/>
                  <a:pt x="2321667" y="1638300"/>
                </a:cubicBezTo>
                <a:cubicBezTo>
                  <a:pt x="2321667" y="1638300"/>
                  <a:pt x="2321667" y="1638300"/>
                  <a:pt x="1743141" y="1638300"/>
                </a:cubicBezTo>
                <a:cubicBezTo>
                  <a:pt x="1743141" y="1638300"/>
                  <a:pt x="1743141" y="1638300"/>
                  <a:pt x="1160833" y="1638300"/>
                </a:cubicBezTo>
                <a:cubicBezTo>
                  <a:pt x="1160833" y="1638300"/>
                  <a:pt x="1160833" y="1638300"/>
                  <a:pt x="582307" y="1638300"/>
                </a:cubicBezTo>
                <a:cubicBezTo>
                  <a:pt x="582307" y="1638300"/>
                  <a:pt x="582307"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solidFill>
                  <a:schemeClr val="bg1"/>
                </a:solidFill>
              </a:defRPr>
            </a:lvl1pPr>
          </a:lstStyle>
          <a:p>
            <a:r>
              <a:rPr lang="en-GB"/>
              <a:t>Click icon to add picture</a:t>
            </a:r>
          </a:p>
        </p:txBody>
      </p:sp>
      <p:pic>
        <p:nvPicPr>
          <p:cNvPr id="8" name="Picture 7" descr="A colorful circle with black background&#10;&#10;Description automatically generated with medium confidence">
            <a:extLst>
              <a:ext uri="{FF2B5EF4-FFF2-40B4-BE49-F238E27FC236}">
                <a16:creationId xmlns:a16="http://schemas.microsoft.com/office/drawing/2014/main" id="{FF6A30E8-B7D4-ED0A-B735-3EFA819596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0493"/>
          <a:stretch/>
        </p:blipFill>
        <p:spPr>
          <a:xfrm>
            <a:off x="331200" y="5644800"/>
            <a:ext cx="2477315"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119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2 (Full Colour)">
    <p:spTree>
      <p:nvGrpSpPr>
        <p:cNvPr id="1" name=""/>
        <p:cNvGrpSpPr/>
        <p:nvPr/>
      </p:nvGrpSpPr>
      <p:grpSpPr>
        <a:xfrm>
          <a:off x="0" y="0"/>
          <a:ext cx="0" cy="0"/>
          <a:chOff x="0" y="0"/>
          <a:chExt cx="0" cy="0"/>
        </a:xfrm>
      </p:grpSpPr>
      <p:pic>
        <p:nvPicPr>
          <p:cNvPr id="9" name="Picture 8" descr="A blue and pink circle with black background&#10;&#10;Description automatically generated">
            <a:extLst>
              <a:ext uri="{FF2B5EF4-FFF2-40B4-BE49-F238E27FC236}">
                <a16:creationId xmlns:a16="http://schemas.microsoft.com/office/drawing/2014/main" id="{5C3534BA-B612-8BE4-57E8-98FF2A63A7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4002" y="0"/>
            <a:ext cx="43179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259"/>
          <a:stretch/>
        </p:blipFill>
        <p:spPr bwMode="auto">
          <a:xfrm>
            <a:off x="330349" y="5643502"/>
            <a:ext cx="2489051" cy="932879"/>
          </a:xfrm>
          <a:prstGeom prst="rect">
            <a:avLst/>
          </a:prstGeom>
          <a:noFill/>
          <a:ln>
            <a:noFill/>
          </a:ln>
        </p:spPr>
      </p:pic>
    </p:spTree>
    <p:extLst>
      <p:ext uri="{BB962C8B-B14F-4D97-AF65-F5344CB8AC3E}">
        <p14:creationId xmlns:p14="http://schemas.microsoft.com/office/powerpoint/2010/main" val="16314906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2 (Full Colour) Light Imag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5BEA9E99-0C18-0E13-D81E-E2F2149CBA47}"/>
              </a:ext>
            </a:extLst>
          </p:cNvPr>
          <p:cNvSpPr>
            <a:spLocks noGrp="1" noChangeAspect="1"/>
          </p:cNvSpPr>
          <p:nvPr>
            <p:ph type="pic" sz="quarter" idx="10"/>
          </p:nvPr>
        </p:nvSpPr>
        <p:spPr>
          <a:xfrm>
            <a:off x="0" y="0"/>
            <a:ext cx="12192000"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901950 w 2901950"/>
              <a:gd name="connsiteY7" fmla="*/ 356482 h 1638300"/>
              <a:gd name="connsiteX8" fmla="*/ 2467413 w 2901950"/>
              <a:gd name="connsiteY8" fmla="*/ 656079 h 1638300"/>
              <a:gd name="connsiteX9" fmla="*/ 2463635 w 2901950"/>
              <a:gd name="connsiteY9" fmla="*/ 663663 h 1638300"/>
              <a:gd name="connsiteX10" fmla="*/ 2350277 w 2901950"/>
              <a:gd name="connsiteY10" fmla="*/ 982222 h 1638300"/>
              <a:gd name="connsiteX11" fmla="*/ 2350277 w 2901950"/>
              <a:gd name="connsiteY11" fmla="*/ 1312157 h 1638300"/>
              <a:gd name="connsiteX12" fmla="*/ 2350277 w 2901950"/>
              <a:gd name="connsiteY12" fmla="*/ 1315949 h 1638300"/>
              <a:gd name="connsiteX13" fmla="*/ 2320049 w 2901950"/>
              <a:gd name="connsiteY13" fmla="*/ 1331119 h 1638300"/>
              <a:gd name="connsiteX14" fmla="*/ 2029098 w 2901950"/>
              <a:gd name="connsiteY14" fmla="*/ 1501775 h 1638300"/>
              <a:gd name="connsiteX15" fmla="*/ 1915741 w 2901950"/>
              <a:gd name="connsiteY15" fmla="*/ 1615546 h 1638300"/>
              <a:gd name="connsiteX16" fmla="*/ 1904405 w 2901950"/>
              <a:gd name="connsiteY16" fmla="*/ 1638300 h 1638300"/>
              <a:gd name="connsiteX17" fmla="*/ 1741926 w 2901950"/>
              <a:gd name="connsiteY17" fmla="*/ 1638300 h 1638300"/>
              <a:gd name="connsiteX18" fmla="*/ 1160024 w 2901950"/>
              <a:gd name="connsiteY18" fmla="*/ 1638300 h 1638300"/>
              <a:gd name="connsiteX19" fmla="*/ 581902 w 2901950"/>
              <a:gd name="connsiteY19" fmla="*/ 1638300 h 1638300"/>
              <a:gd name="connsiteX20" fmla="*/ 0 w 2901950"/>
              <a:gd name="connsiteY20" fmla="*/ 1638300 h 1638300"/>
              <a:gd name="connsiteX21" fmla="*/ 0 w 2901950"/>
              <a:gd name="connsiteY21" fmla="*/ 1312157 h 1638300"/>
              <a:gd name="connsiteX22" fmla="*/ 0 w 2901950"/>
              <a:gd name="connsiteY22" fmla="*/ 982222 h 1638300"/>
              <a:gd name="connsiteX23" fmla="*/ 0 w 2901950"/>
              <a:gd name="connsiteY23" fmla="*/ 656079 h 1638300"/>
              <a:gd name="connsiteX24" fmla="*/ 0 w 2901950"/>
              <a:gd name="connsiteY24" fmla="*/ 326143 h 1638300"/>
              <a:gd name="connsiteX25" fmla="*/ 0 w 2901950"/>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901950" y="326143"/>
                  <a:pt x="2901950" y="326143"/>
                  <a:pt x="2901950" y="356482"/>
                </a:cubicBezTo>
                <a:cubicBezTo>
                  <a:pt x="2720578" y="386821"/>
                  <a:pt x="2561878" y="496799"/>
                  <a:pt x="2467413" y="656079"/>
                </a:cubicBezTo>
                <a:cubicBezTo>
                  <a:pt x="2467413" y="659871"/>
                  <a:pt x="2463635" y="659871"/>
                  <a:pt x="2463635" y="663663"/>
                </a:cubicBezTo>
                <a:cubicBezTo>
                  <a:pt x="2406956" y="762265"/>
                  <a:pt x="2365392" y="872243"/>
                  <a:pt x="2350277" y="982222"/>
                </a:cubicBezTo>
                <a:cubicBezTo>
                  <a:pt x="2331384" y="1092200"/>
                  <a:pt x="2331384" y="1202179"/>
                  <a:pt x="2350277" y="1312157"/>
                </a:cubicBezTo>
                <a:cubicBezTo>
                  <a:pt x="2350277" y="1312157"/>
                  <a:pt x="2350277" y="1312157"/>
                  <a:pt x="2350277" y="1315949"/>
                </a:cubicBezTo>
                <a:cubicBezTo>
                  <a:pt x="2350277" y="1315949"/>
                  <a:pt x="2350277" y="1315949"/>
                  <a:pt x="2320049" y="1331119"/>
                </a:cubicBezTo>
                <a:cubicBezTo>
                  <a:pt x="2320049" y="1331119"/>
                  <a:pt x="2320049" y="1331119"/>
                  <a:pt x="2029098" y="1501775"/>
                </a:cubicBezTo>
                <a:cubicBezTo>
                  <a:pt x="1983755" y="1528322"/>
                  <a:pt x="1942191" y="1566245"/>
                  <a:pt x="1915741" y="1615546"/>
                </a:cubicBezTo>
                <a:cubicBezTo>
                  <a:pt x="1911962" y="1623131"/>
                  <a:pt x="1908183" y="1630715"/>
                  <a:pt x="1904405" y="1638300"/>
                </a:cubicBezTo>
                <a:cubicBezTo>
                  <a:pt x="1904405" y="1638300"/>
                  <a:pt x="1904405"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lvl1pPr>
          </a:lstStyle>
          <a:p>
            <a:r>
              <a:rPr lang="en-GB"/>
              <a:t>Click icon to add picture</a:t>
            </a:r>
          </a:p>
        </p:txBody>
      </p:sp>
      <p:pic>
        <p:nvPicPr>
          <p:cNvPr id="7" name="Picture 6" descr="A blue and pink circle with black background&#10;&#10;Description automatically generated">
            <a:extLst>
              <a:ext uri="{FF2B5EF4-FFF2-40B4-BE49-F238E27FC236}">
                <a16:creationId xmlns:a16="http://schemas.microsoft.com/office/drawing/2014/main" id="{EE80A020-17A0-9A32-B7DF-F8F78FB38B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4002" y="0"/>
            <a:ext cx="43179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694"/>
          <a:stretch/>
        </p:blipFill>
        <p:spPr bwMode="auto">
          <a:xfrm>
            <a:off x="330351" y="5643502"/>
            <a:ext cx="2467279" cy="932879"/>
          </a:xfrm>
          <a:prstGeom prst="rect">
            <a:avLst/>
          </a:prstGeom>
          <a:noFill/>
          <a:ln>
            <a:noFill/>
          </a:ln>
        </p:spPr>
      </p:pic>
    </p:spTree>
    <p:extLst>
      <p:ext uri="{BB962C8B-B14F-4D97-AF65-F5344CB8AC3E}">
        <p14:creationId xmlns:p14="http://schemas.microsoft.com/office/powerpoint/2010/main" val="3520794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2 (Full Colour) Dark Image">
    <p:bg>
      <p:bgPr>
        <a:solidFill>
          <a:srgbClr val="A7A8AA"/>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EFE5F9-8B04-8D8D-09D3-53C33529D293}"/>
              </a:ext>
            </a:extLst>
          </p:cNvPr>
          <p:cNvSpPr>
            <a:spLocks noGrp="1" noChangeAspect="1"/>
          </p:cNvSpPr>
          <p:nvPr>
            <p:ph type="pic" sz="quarter" idx="10"/>
          </p:nvPr>
        </p:nvSpPr>
        <p:spPr>
          <a:xfrm>
            <a:off x="0" y="0"/>
            <a:ext cx="12192000"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901950 w 2901950"/>
              <a:gd name="connsiteY7" fmla="*/ 356482 h 1638300"/>
              <a:gd name="connsiteX8" fmla="*/ 2467413 w 2901950"/>
              <a:gd name="connsiteY8" fmla="*/ 656079 h 1638300"/>
              <a:gd name="connsiteX9" fmla="*/ 2463635 w 2901950"/>
              <a:gd name="connsiteY9" fmla="*/ 663663 h 1638300"/>
              <a:gd name="connsiteX10" fmla="*/ 2350277 w 2901950"/>
              <a:gd name="connsiteY10" fmla="*/ 982222 h 1638300"/>
              <a:gd name="connsiteX11" fmla="*/ 2350277 w 2901950"/>
              <a:gd name="connsiteY11" fmla="*/ 1312157 h 1638300"/>
              <a:gd name="connsiteX12" fmla="*/ 2350277 w 2901950"/>
              <a:gd name="connsiteY12" fmla="*/ 1315949 h 1638300"/>
              <a:gd name="connsiteX13" fmla="*/ 2320049 w 2901950"/>
              <a:gd name="connsiteY13" fmla="*/ 1331119 h 1638300"/>
              <a:gd name="connsiteX14" fmla="*/ 2029098 w 2901950"/>
              <a:gd name="connsiteY14" fmla="*/ 1501775 h 1638300"/>
              <a:gd name="connsiteX15" fmla="*/ 1915741 w 2901950"/>
              <a:gd name="connsiteY15" fmla="*/ 1615546 h 1638300"/>
              <a:gd name="connsiteX16" fmla="*/ 1904405 w 2901950"/>
              <a:gd name="connsiteY16" fmla="*/ 1638300 h 1638300"/>
              <a:gd name="connsiteX17" fmla="*/ 1741926 w 2901950"/>
              <a:gd name="connsiteY17" fmla="*/ 1638300 h 1638300"/>
              <a:gd name="connsiteX18" fmla="*/ 1160024 w 2901950"/>
              <a:gd name="connsiteY18" fmla="*/ 1638300 h 1638300"/>
              <a:gd name="connsiteX19" fmla="*/ 581902 w 2901950"/>
              <a:gd name="connsiteY19" fmla="*/ 1638300 h 1638300"/>
              <a:gd name="connsiteX20" fmla="*/ 0 w 2901950"/>
              <a:gd name="connsiteY20" fmla="*/ 1638300 h 1638300"/>
              <a:gd name="connsiteX21" fmla="*/ 0 w 2901950"/>
              <a:gd name="connsiteY21" fmla="*/ 1312157 h 1638300"/>
              <a:gd name="connsiteX22" fmla="*/ 0 w 2901950"/>
              <a:gd name="connsiteY22" fmla="*/ 982222 h 1638300"/>
              <a:gd name="connsiteX23" fmla="*/ 0 w 2901950"/>
              <a:gd name="connsiteY23" fmla="*/ 656079 h 1638300"/>
              <a:gd name="connsiteX24" fmla="*/ 0 w 2901950"/>
              <a:gd name="connsiteY24" fmla="*/ 326143 h 1638300"/>
              <a:gd name="connsiteX25" fmla="*/ 0 w 2901950"/>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901950" y="326143"/>
                  <a:pt x="2901950" y="326143"/>
                  <a:pt x="2901950" y="356482"/>
                </a:cubicBezTo>
                <a:cubicBezTo>
                  <a:pt x="2720578" y="386821"/>
                  <a:pt x="2561878" y="496799"/>
                  <a:pt x="2467413" y="656079"/>
                </a:cubicBezTo>
                <a:cubicBezTo>
                  <a:pt x="2467413" y="659871"/>
                  <a:pt x="2463635" y="659871"/>
                  <a:pt x="2463635" y="663663"/>
                </a:cubicBezTo>
                <a:cubicBezTo>
                  <a:pt x="2406956" y="762265"/>
                  <a:pt x="2365392" y="872243"/>
                  <a:pt x="2350277" y="982222"/>
                </a:cubicBezTo>
                <a:cubicBezTo>
                  <a:pt x="2331384" y="1092200"/>
                  <a:pt x="2331384" y="1202179"/>
                  <a:pt x="2350277" y="1312157"/>
                </a:cubicBezTo>
                <a:cubicBezTo>
                  <a:pt x="2350277" y="1312157"/>
                  <a:pt x="2350277" y="1312157"/>
                  <a:pt x="2350277" y="1315949"/>
                </a:cubicBezTo>
                <a:cubicBezTo>
                  <a:pt x="2350277" y="1315949"/>
                  <a:pt x="2350277" y="1315949"/>
                  <a:pt x="2320049" y="1331119"/>
                </a:cubicBezTo>
                <a:cubicBezTo>
                  <a:pt x="2320049" y="1331119"/>
                  <a:pt x="2320049" y="1331119"/>
                  <a:pt x="2029098" y="1501775"/>
                </a:cubicBezTo>
                <a:cubicBezTo>
                  <a:pt x="1983755" y="1528322"/>
                  <a:pt x="1942191" y="1566245"/>
                  <a:pt x="1915741" y="1615546"/>
                </a:cubicBezTo>
                <a:cubicBezTo>
                  <a:pt x="1911962" y="1623131"/>
                  <a:pt x="1908183" y="1630715"/>
                  <a:pt x="1904405" y="1638300"/>
                </a:cubicBezTo>
                <a:cubicBezTo>
                  <a:pt x="1904405" y="1638300"/>
                  <a:pt x="1904405"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solidFill>
                  <a:schemeClr val="bg1"/>
                </a:solidFill>
              </a:defRPr>
            </a:lvl1pPr>
          </a:lstStyle>
          <a:p>
            <a:r>
              <a:rPr lang="en-GB"/>
              <a:t>Click icon to add picture</a:t>
            </a:r>
          </a:p>
        </p:txBody>
      </p:sp>
      <p:pic>
        <p:nvPicPr>
          <p:cNvPr id="4" name="Picture 3" descr="A blue and pink circle with black background&#10;&#10;Description automatically generated">
            <a:extLst>
              <a:ext uri="{FF2B5EF4-FFF2-40B4-BE49-F238E27FC236}">
                <a16:creationId xmlns:a16="http://schemas.microsoft.com/office/drawing/2014/main" id="{31098AA9-5538-23A3-F13F-E112450ED1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4002" y="0"/>
            <a:ext cx="4317999"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0493"/>
          <a:stretch/>
        </p:blipFill>
        <p:spPr>
          <a:xfrm>
            <a:off x="331200" y="5644800"/>
            <a:ext cx="2477315"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544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3 (Full Colour)">
    <p:spTree>
      <p:nvGrpSpPr>
        <p:cNvPr id="1" name=""/>
        <p:cNvGrpSpPr/>
        <p:nvPr/>
      </p:nvGrpSpPr>
      <p:grpSpPr>
        <a:xfrm>
          <a:off x="0" y="0"/>
          <a:ext cx="0" cy="0"/>
          <a:chOff x="0" y="0"/>
          <a:chExt cx="0" cy="0"/>
        </a:xfrm>
      </p:grpSpPr>
      <p:pic>
        <p:nvPicPr>
          <p:cNvPr id="9" name="Picture 8" descr="A colorful background with a yellow circle&#10;&#10;Description automatically generated">
            <a:extLst>
              <a:ext uri="{FF2B5EF4-FFF2-40B4-BE49-F238E27FC236}">
                <a16:creationId xmlns:a16="http://schemas.microsoft.com/office/drawing/2014/main" id="{EC7C65FC-796A-79CD-E261-AD02409009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3901" y="0"/>
            <a:ext cx="25780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476"/>
          <a:stretch/>
        </p:blipFill>
        <p:spPr bwMode="auto">
          <a:xfrm>
            <a:off x="330351" y="5643502"/>
            <a:ext cx="2478164" cy="932879"/>
          </a:xfrm>
          <a:prstGeom prst="rect">
            <a:avLst/>
          </a:prstGeom>
          <a:noFill/>
          <a:ln>
            <a:noFill/>
          </a:ln>
        </p:spPr>
      </p:pic>
    </p:spTree>
    <p:extLst>
      <p:ext uri="{BB962C8B-B14F-4D97-AF65-F5344CB8AC3E}">
        <p14:creationId xmlns:p14="http://schemas.microsoft.com/office/powerpoint/2010/main" val="442513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3 (Full Colour) Light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84E532BC-FF12-A43F-E81B-E040BE32F4D2}"/>
              </a:ext>
            </a:extLst>
          </p:cNvPr>
          <p:cNvSpPr>
            <a:spLocks noGrp="1" noChangeAspect="1"/>
          </p:cNvSpPr>
          <p:nvPr>
            <p:ph type="pic" sz="quarter" idx="10"/>
          </p:nvPr>
        </p:nvSpPr>
        <p:spPr>
          <a:xfrm>
            <a:off x="-1" y="0"/>
            <a:ext cx="11255605" cy="6858000"/>
          </a:xfrm>
          <a:custGeom>
            <a:avLst/>
            <a:gdLst>
              <a:gd name="connsiteX0" fmla="*/ 0 w 2678113"/>
              <a:gd name="connsiteY0" fmla="*/ 0 h 1638300"/>
              <a:gd name="connsiteX1" fmla="*/ 581706 w 2678113"/>
              <a:gd name="connsiteY1" fmla="*/ 0 h 1638300"/>
              <a:gd name="connsiteX2" fmla="*/ 1159634 w 2678113"/>
              <a:gd name="connsiteY2" fmla="*/ 0 h 1638300"/>
              <a:gd name="connsiteX3" fmla="*/ 1741340 w 2678113"/>
              <a:gd name="connsiteY3" fmla="*/ 0 h 1638300"/>
              <a:gd name="connsiteX4" fmla="*/ 2319269 w 2678113"/>
              <a:gd name="connsiteY4" fmla="*/ 0 h 1638300"/>
              <a:gd name="connsiteX5" fmla="*/ 2357042 w 2678113"/>
              <a:gd name="connsiteY5" fmla="*/ 0 h 1638300"/>
              <a:gd name="connsiteX6" fmla="*/ 2319269 w 2678113"/>
              <a:gd name="connsiteY6" fmla="*/ 140317 h 1638300"/>
              <a:gd name="connsiteX7" fmla="*/ 2357042 w 2678113"/>
              <a:gd name="connsiteY7" fmla="*/ 280635 h 1638300"/>
              <a:gd name="connsiteX8" fmla="*/ 2387260 w 2678113"/>
              <a:gd name="connsiteY8" fmla="*/ 326143 h 1638300"/>
              <a:gd name="connsiteX9" fmla="*/ 2576126 w 2678113"/>
              <a:gd name="connsiteY9" fmla="*/ 656079 h 1638300"/>
              <a:gd name="connsiteX10" fmla="*/ 2678113 w 2678113"/>
              <a:gd name="connsiteY10" fmla="*/ 834320 h 1638300"/>
              <a:gd name="connsiteX11" fmla="*/ 2459029 w 2678113"/>
              <a:gd name="connsiteY11" fmla="*/ 860866 h 1638300"/>
              <a:gd name="connsiteX12" fmla="*/ 2349487 w 2678113"/>
              <a:gd name="connsiteY12" fmla="*/ 982222 h 1638300"/>
              <a:gd name="connsiteX13" fmla="*/ 2323046 w 2678113"/>
              <a:gd name="connsiteY13" fmla="*/ 1099785 h 1638300"/>
              <a:gd name="connsiteX14" fmla="*/ 2349487 w 2678113"/>
              <a:gd name="connsiteY14" fmla="*/ 1312157 h 1638300"/>
              <a:gd name="connsiteX15" fmla="*/ 2519466 w 2678113"/>
              <a:gd name="connsiteY15" fmla="*/ 1638300 h 1638300"/>
              <a:gd name="connsiteX16" fmla="*/ 2319269 w 2678113"/>
              <a:gd name="connsiteY16" fmla="*/ 1638300 h 1638300"/>
              <a:gd name="connsiteX17" fmla="*/ 1741340 w 2678113"/>
              <a:gd name="connsiteY17" fmla="*/ 1638300 h 1638300"/>
              <a:gd name="connsiteX18" fmla="*/ 1159634 w 2678113"/>
              <a:gd name="connsiteY18" fmla="*/ 1638300 h 1638300"/>
              <a:gd name="connsiteX19" fmla="*/ 581706 w 2678113"/>
              <a:gd name="connsiteY19" fmla="*/ 1638300 h 1638300"/>
              <a:gd name="connsiteX20" fmla="*/ 0 w 2678113"/>
              <a:gd name="connsiteY20" fmla="*/ 1638300 h 1638300"/>
              <a:gd name="connsiteX21" fmla="*/ 0 w 2678113"/>
              <a:gd name="connsiteY21" fmla="*/ 1312157 h 1638300"/>
              <a:gd name="connsiteX22" fmla="*/ 0 w 2678113"/>
              <a:gd name="connsiteY22" fmla="*/ 982222 h 1638300"/>
              <a:gd name="connsiteX23" fmla="*/ 0 w 2678113"/>
              <a:gd name="connsiteY23" fmla="*/ 656079 h 1638300"/>
              <a:gd name="connsiteX24" fmla="*/ 0 w 2678113"/>
              <a:gd name="connsiteY24" fmla="*/ 326143 h 1638300"/>
              <a:gd name="connsiteX25" fmla="*/ 0 w 2678113"/>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8113" h="1638300">
                <a:moveTo>
                  <a:pt x="0" y="0"/>
                </a:moveTo>
                <a:cubicBezTo>
                  <a:pt x="0" y="0"/>
                  <a:pt x="0" y="0"/>
                  <a:pt x="581706" y="0"/>
                </a:cubicBezTo>
                <a:cubicBezTo>
                  <a:pt x="581706" y="0"/>
                  <a:pt x="581706" y="0"/>
                  <a:pt x="1159634" y="0"/>
                </a:cubicBezTo>
                <a:cubicBezTo>
                  <a:pt x="1159634" y="0"/>
                  <a:pt x="1159634" y="0"/>
                  <a:pt x="1741340" y="0"/>
                </a:cubicBezTo>
                <a:cubicBezTo>
                  <a:pt x="1741340" y="0"/>
                  <a:pt x="1741340" y="0"/>
                  <a:pt x="2319269" y="0"/>
                </a:cubicBezTo>
                <a:cubicBezTo>
                  <a:pt x="2319269" y="0"/>
                  <a:pt x="2319269" y="0"/>
                  <a:pt x="2357042" y="0"/>
                </a:cubicBezTo>
                <a:cubicBezTo>
                  <a:pt x="2334378" y="41716"/>
                  <a:pt x="2319269" y="91017"/>
                  <a:pt x="2319269" y="140317"/>
                </a:cubicBezTo>
                <a:cubicBezTo>
                  <a:pt x="2319269" y="189618"/>
                  <a:pt x="2334378" y="238919"/>
                  <a:pt x="2357042" y="280635"/>
                </a:cubicBezTo>
                <a:cubicBezTo>
                  <a:pt x="2357042" y="280635"/>
                  <a:pt x="2357042" y="280635"/>
                  <a:pt x="2387260" y="326143"/>
                </a:cubicBezTo>
                <a:cubicBezTo>
                  <a:pt x="2387260" y="326143"/>
                  <a:pt x="2387260" y="326143"/>
                  <a:pt x="2576126" y="656079"/>
                </a:cubicBezTo>
                <a:cubicBezTo>
                  <a:pt x="2576126" y="656079"/>
                  <a:pt x="2576126" y="656079"/>
                  <a:pt x="2678113" y="834320"/>
                </a:cubicBezTo>
                <a:cubicBezTo>
                  <a:pt x="2606344" y="811565"/>
                  <a:pt x="2527021" y="822943"/>
                  <a:pt x="2459029" y="860866"/>
                </a:cubicBezTo>
                <a:cubicBezTo>
                  <a:pt x="2409924" y="887413"/>
                  <a:pt x="2372151" y="932921"/>
                  <a:pt x="2349487" y="982222"/>
                </a:cubicBezTo>
                <a:cubicBezTo>
                  <a:pt x="2330601" y="1020145"/>
                  <a:pt x="2323046" y="1058069"/>
                  <a:pt x="2323046" y="1099785"/>
                </a:cubicBezTo>
                <a:cubicBezTo>
                  <a:pt x="2323046" y="1171840"/>
                  <a:pt x="2334378" y="1243895"/>
                  <a:pt x="2349487" y="1312157"/>
                </a:cubicBezTo>
                <a:cubicBezTo>
                  <a:pt x="2383483" y="1429720"/>
                  <a:pt x="2440143" y="1543491"/>
                  <a:pt x="2519466" y="1638300"/>
                </a:cubicBezTo>
                <a:cubicBezTo>
                  <a:pt x="2519466" y="1638300"/>
                  <a:pt x="2519466" y="1638300"/>
                  <a:pt x="2319269" y="1638300"/>
                </a:cubicBezTo>
                <a:cubicBezTo>
                  <a:pt x="2319269" y="1638300"/>
                  <a:pt x="2319269" y="1638300"/>
                  <a:pt x="1741340" y="1638300"/>
                </a:cubicBezTo>
                <a:cubicBezTo>
                  <a:pt x="1741340" y="1638300"/>
                  <a:pt x="1741340" y="1638300"/>
                  <a:pt x="1159634" y="1638300"/>
                </a:cubicBezTo>
                <a:cubicBezTo>
                  <a:pt x="1159634" y="1638300"/>
                  <a:pt x="1159634" y="1638300"/>
                  <a:pt x="581706" y="1638300"/>
                </a:cubicBezTo>
                <a:cubicBezTo>
                  <a:pt x="581706" y="1638300"/>
                  <a:pt x="581706"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lvl1pPr>
          </a:lstStyle>
          <a:p>
            <a:r>
              <a:rPr lang="en-GB"/>
              <a:t>Click icon to add picture</a:t>
            </a:r>
          </a:p>
        </p:txBody>
      </p:sp>
      <p:pic>
        <p:nvPicPr>
          <p:cNvPr id="7" name="Picture 6" descr="A colorful background with a yellow circle&#10;&#10;Description automatically generated">
            <a:extLst>
              <a:ext uri="{FF2B5EF4-FFF2-40B4-BE49-F238E27FC236}">
                <a16:creationId xmlns:a16="http://schemas.microsoft.com/office/drawing/2014/main" id="{1B1FA352-8795-6DB4-2152-036324FBAC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3901" y="0"/>
            <a:ext cx="25780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694"/>
          <a:stretch/>
        </p:blipFill>
        <p:spPr bwMode="auto">
          <a:xfrm>
            <a:off x="330351" y="5643502"/>
            <a:ext cx="2467279" cy="932879"/>
          </a:xfrm>
          <a:prstGeom prst="rect">
            <a:avLst/>
          </a:prstGeom>
          <a:noFill/>
          <a:ln>
            <a:noFill/>
          </a:ln>
        </p:spPr>
      </p:pic>
    </p:spTree>
    <p:extLst>
      <p:ext uri="{BB962C8B-B14F-4D97-AF65-F5344CB8AC3E}">
        <p14:creationId xmlns:p14="http://schemas.microsoft.com/office/powerpoint/2010/main" val="2521528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3 (Full Colour) Dark Image">
    <p:bg>
      <p:bgPr>
        <a:solidFill>
          <a:srgbClr val="A7A8AA"/>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C7857F-F7F1-5051-2D7C-555A2F260E0C}"/>
              </a:ext>
            </a:extLst>
          </p:cNvPr>
          <p:cNvSpPr>
            <a:spLocks noGrp="1" noChangeAspect="1"/>
          </p:cNvSpPr>
          <p:nvPr>
            <p:ph type="pic" sz="quarter" idx="10"/>
          </p:nvPr>
        </p:nvSpPr>
        <p:spPr>
          <a:xfrm>
            <a:off x="-1" y="0"/>
            <a:ext cx="11255605" cy="6858000"/>
          </a:xfrm>
          <a:custGeom>
            <a:avLst/>
            <a:gdLst>
              <a:gd name="connsiteX0" fmla="*/ 0 w 2678113"/>
              <a:gd name="connsiteY0" fmla="*/ 0 h 1638300"/>
              <a:gd name="connsiteX1" fmla="*/ 581706 w 2678113"/>
              <a:gd name="connsiteY1" fmla="*/ 0 h 1638300"/>
              <a:gd name="connsiteX2" fmla="*/ 1159634 w 2678113"/>
              <a:gd name="connsiteY2" fmla="*/ 0 h 1638300"/>
              <a:gd name="connsiteX3" fmla="*/ 1741340 w 2678113"/>
              <a:gd name="connsiteY3" fmla="*/ 0 h 1638300"/>
              <a:gd name="connsiteX4" fmla="*/ 2319269 w 2678113"/>
              <a:gd name="connsiteY4" fmla="*/ 0 h 1638300"/>
              <a:gd name="connsiteX5" fmla="*/ 2357042 w 2678113"/>
              <a:gd name="connsiteY5" fmla="*/ 0 h 1638300"/>
              <a:gd name="connsiteX6" fmla="*/ 2319269 w 2678113"/>
              <a:gd name="connsiteY6" fmla="*/ 140317 h 1638300"/>
              <a:gd name="connsiteX7" fmla="*/ 2357042 w 2678113"/>
              <a:gd name="connsiteY7" fmla="*/ 280635 h 1638300"/>
              <a:gd name="connsiteX8" fmla="*/ 2387260 w 2678113"/>
              <a:gd name="connsiteY8" fmla="*/ 326143 h 1638300"/>
              <a:gd name="connsiteX9" fmla="*/ 2576126 w 2678113"/>
              <a:gd name="connsiteY9" fmla="*/ 656079 h 1638300"/>
              <a:gd name="connsiteX10" fmla="*/ 2678113 w 2678113"/>
              <a:gd name="connsiteY10" fmla="*/ 834320 h 1638300"/>
              <a:gd name="connsiteX11" fmla="*/ 2459029 w 2678113"/>
              <a:gd name="connsiteY11" fmla="*/ 860866 h 1638300"/>
              <a:gd name="connsiteX12" fmla="*/ 2349487 w 2678113"/>
              <a:gd name="connsiteY12" fmla="*/ 982222 h 1638300"/>
              <a:gd name="connsiteX13" fmla="*/ 2323046 w 2678113"/>
              <a:gd name="connsiteY13" fmla="*/ 1099785 h 1638300"/>
              <a:gd name="connsiteX14" fmla="*/ 2349487 w 2678113"/>
              <a:gd name="connsiteY14" fmla="*/ 1312157 h 1638300"/>
              <a:gd name="connsiteX15" fmla="*/ 2519466 w 2678113"/>
              <a:gd name="connsiteY15" fmla="*/ 1638300 h 1638300"/>
              <a:gd name="connsiteX16" fmla="*/ 2319269 w 2678113"/>
              <a:gd name="connsiteY16" fmla="*/ 1638300 h 1638300"/>
              <a:gd name="connsiteX17" fmla="*/ 1741340 w 2678113"/>
              <a:gd name="connsiteY17" fmla="*/ 1638300 h 1638300"/>
              <a:gd name="connsiteX18" fmla="*/ 1159634 w 2678113"/>
              <a:gd name="connsiteY18" fmla="*/ 1638300 h 1638300"/>
              <a:gd name="connsiteX19" fmla="*/ 581706 w 2678113"/>
              <a:gd name="connsiteY19" fmla="*/ 1638300 h 1638300"/>
              <a:gd name="connsiteX20" fmla="*/ 0 w 2678113"/>
              <a:gd name="connsiteY20" fmla="*/ 1638300 h 1638300"/>
              <a:gd name="connsiteX21" fmla="*/ 0 w 2678113"/>
              <a:gd name="connsiteY21" fmla="*/ 1312157 h 1638300"/>
              <a:gd name="connsiteX22" fmla="*/ 0 w 2678113"/>
              <a:gd name="connsiteY22" fmla="*/ 982222 h 1638300"/>
              <a:gd name="connsiteX23" fmla="*/ 0 w 2678113"/>
              <a:gd name="connsiteY23" fmla="*/ 656079 h 1638300"/>
              <a:gd name="connsiteX24" fmla="*/ 0 w 2678113"/>
              <a:gd name="connsiteY24" fmla="*/ 326143 h 1638300"/>
              <a:gd name="connsiteX25" fmla="*/ 0 w 2678113"/>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8113" h="1638300">
                <a:moveTo>
                  <a:pt x="0" y="0"/>
                </a:moveTo>
                <a:cubicBezTo>
                  <a:pt x="0" y="0"/>
                  <a:pt x="0" y="0"/>
                  <a:pt x="581706" y="0"/>
                </a:cubicBezTo>
                <a:cubicBezTo>
                  <a:pt x="581706" y="0"/>
                  <a:pt x="581706" y="0"/>
                  <a:pt x="1159634" y="0"/>
                </a:cubicBezTo>
                <a:cubicBezTo>
                  <a:pt x="1159634" y="0"/>
                  <a:pt x="1159634" y="0"/>
                  <a:pt x="1741340" y="0"/>
                </a:cubicBezTo>
                <a:cubicBezTo>
                  <a:pt x="1741340" y="0"/>
                  <a:pt x="1741340" y="0"/>
                  <a:pt x="2319269" y="0"/>
                </a:cubicBezTo>
                <a:cubicBezTo>
                  <a:pt x="2319269" y="0"/>
                  <a:pt x="2319269" y="0"/>
                  <a:pt x="2357042" y="0"/>
                </a:cubicBezTo>
                <a:cubicBezTo>
                  <a:pt x="2334378" y="41716"/>
                  <a:pt x="2319269" y="91017"/>
                  <a:pt x="2319269" y="140317"/>
                </a:cubicBezTo>
                <a:cubicBezTo>
                  <a:pt x="2319269" y="189618"/>
                  <a:pt x="2334378" y="238919"/>
                  <a:pt x="2357042" y="280635"/>
                </a:cubicBezTo>
                <a:cubicBezTo>
                  <a:pt x="2357042" y="280635"/>
                  <a:pt x="2357042" y="280635"/>
                  <a:pt x="2387260" y="326143"/>
                </a:cubicBezTo>
                <a:cubicBezTo>
                  <a:pt x="2387260" y="326143"/>
                  <a:pt x="2387260" y="326143"/>
                  <a:pt x="2576126" y="656079"/>
                </a:cubicBezTo>
                <a:cubicBezTo>
                  <a:pt x="2576126" y="656079"/>
                  <a:pt x="2576126" y="656079"/>
                  <a:pt x="2678113" y="834320"/>
                </a:cubicBezTo>
                <a:cubicBezTo>
                  <a:pt x="2606344" y="811565"/>
                  <a:pt x="2527021" y="822943"/>
                  <a:pt x="2459029" y="860866"/>
                </a:cubicBezTo>
                <a:cubicBezTo>
                  <a:pt x="2409924" y="887413"/>
                  <a:pt x="2372151" y="932921"/>
                  <a:pt x="2349487" y="982222"/>
                </a:cubicBezTo>
                <a:cubicBezTo>
                  <a:pt x="2330601" y="1020145"/>
                  <a:pt x="2323046" y="1058069"/>
                  <a:pt x="2323046" y="1099785"/>
                </a:cubicBezTo>
                <a:cubicBezTo>
                  <a:pt x="2323046" y="1171840"/>
                  <a:pt x="2334378" y="1243895"/>
                  <a:pt x="2349487" y="1312157"/>
                </a:cubicBezTo>
                <a:cubicBezTo>
                  <a:pt x="2383483" y="1429720"/>
                  <a:pt x="2440143" y="1543491"/>
                  <a:pt x="2519466" y="1638300"/>
                </a:cubicBezTo>
                <a:cubicBezTo>
                  <a:pt x="2519466" y="1638300"/>
                  <a:pt x="2519466" y="1638300"/>
                  <a:pt x="2319269" y="1638300"/>
                </a:cubicBezTo>
                <a:cubicBezTo>
                  <a:pt x="2319269" y="1638300"/>
                  <a:pt x="2319269" y="1638300"/>
                  <a:pt x="1741340" y="1638300"/>
                </a:cubicBezTo>
                <a:cubicBezTo>
                  <a:pt x="1741340" y="1638300"/>
                  <a:pt x="1741340" y="1638300"/>
                  <a:pt x="1159634" y="1638300"/>
                </a:cubicBezTo>
                <a:cubicBezTo>
                  <a:pt x="1159634" y="1638300"/>
                  <a:pt x="1159634" y="1638300"/>
                  <a:pt x="581706" y="1638300"/>
                </a:cubicBezTo>
                <a:cubicBezTo>
                  <a:pt x="581706" y="1638300"/>
                  <a:pt x="581706"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solidFill>
                  <a:schemeClr val="bg1"/>
                </a:solidFill>
              </a:defRPr>
            </a:lvl1pPr>
          </a:lstStyle>
          <a:p>
            <a:r>
              <a:rPr lang="en-GB"/>
              <a:t>Click icon to add picture</a:t>
            </a:r>
          </a:p>
        </p:txBody>
      </p:sp>
      <p:pic>
        <p:nvPicPr>
          <p:cNvPr id="4" name="Picture 3" descr="A colorful background with a yellow circle&#10;&#10;Description automatically generated">
            <a:extLst>
              <a:ext uri="{FF2B5EF4-FFF2-40B4-BE49-F238E27FC236}">
                <a16:creationId xmlns:a16="http://schemas.microsoft.com/office/drawing/2014/main" id="{732627F9-F370-0591-C057-AF446D065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3901" y="0"/>
            <a:ext cx="2578099"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0711"/>
          <a:stretch/>
        </p:blipFill>
        <p:spPr>
          <a:xfrm>
            <a:off x="331200" y="5644800"/>
            <a:ext cx="2466429"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076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4 (Full Colour)">
    <p:spTree>
      <p:nvGrpSpPr>
        <p:cNvPr id="1" name=""/>
        <p:cNvGrpSpPr/>
        <p:nvPr/>
      </p:nvGrpSpPr>
      <p:grpSpPr>
        <a:xfrm>
          <a:off x="0" y="0"/>
          <a:ext cx="0" cy="0"/>
          <a:chOff x="0" y="0"/>
          <a:chExt cx="0" cy="0"/>
        </a:xfrm>
      </p:grpSpPr>
      <p:pic>
        <p:nvPicPr>
          <p:cNvPr id="9" name="Picture 8" descr="A colorful circles and a black background&#10;&#10;Description automatically generated">
            <a:extLst>
              <a:ext uri="{FF2B5EF4-FFF2-40B4-BE49-F238E27FC236}">
                <a16:creationId xmlns:a16="http://schemas.microsoft.com/office/drawing/2014/main" id="{BA64FC08-ECEA-0F90-AB3C-91D0BF3F30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3732163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4 (Full Colour) Light Image">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6B533BC5-90F7-C111-CF8F-08F5D15E7D83}"/>
              </a:ext>
            </a:extLst>
          </p:cNvPr>
          <p:cNvSpPr>
            <a:spLocks noGrp="1" noChangeAspect="1"/>
          </p:cNvSpPr>
          <p:nvPr>
            <p:ph type="pic" sz="quarter" idx="10"/>
          </p:nvPr>
        </p:nvSpPr>
        <p:spPr>
          <a:xfrm>
            <a:off x="1" y="0"/>
            <a:ext cx="12198287"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728135 w 2901950"/>
              <a:gd name="connsiteY7" fmla="*/ 390613 h 1638300"/>
              <a:gd name="connsiteX8" fmla="*/ 2641228 w 2901950"/>
              <a:gd name="connsiteY8" fmla="*/ 511969 h 1638300"/>
              <a:gd name="connsiteX9" fmla="*/ 2588328 w 2901950"/>
              <a:gd name="connsiteY9" fmla="*/ 656079 h 1638300"/>
              <a:gd name="connsiteX10" fmla="*/ 2459856 w 2901950"/>
              <a:gd name="connsiteY10" fmla="*/ 982222 h 1638300"/>
              <a:gd name="connsiteX11" fmla="*/ 2433406 w 2901950"/>
              <a:gd name="connsiteY11" fmla="*/ 1054277 h 1638300"/>
              <a:gd name="connsiteX12" fmla="*/ 2335163 w 2901950"/>
              <a:gd name="connsiteY12" fmla="*/ 1308365 h 1638300"/>
              <a:gd name="connsiteX13" fmla="*/ 2320049 w 2901950"/>
              <a:gd name="connsiteY13" fmla="*/ 1350081 h 1638300"/>
              <a:gd name="connsiteX14" fmla="*/ 2225584 w 2901950"/>
              <a:gd name="connsiteY14" fmla="*/ 1596584 h 1638300"/>
              <a:gd name="connsiteX15" fmla="*/ 2214248 w 2901950"/>
              <a:gd name="connsiteY15" fmla="*/ 1638300 h 1638300"/>
              <a:gd name="connsiteX16" fmla="*/ 1741926 w 2901950"/>
              <a:gd name="connsiteY16" fmla="*/ 1638300 h 1638300"/>
              <a:gd name="connsiteX17" fmla="*/ 1160024 w 2901950"/>
              <a:gd name="connsiteY17" fmla="*/ 1638300 h 1638300"/>
              <a:gd name="connsiteX18" fmla="*/ 581902 w 2901950"/>
              <a:gd name="connsiteY18" fmla="*/ 1638300 h 1638300"/>
              <a:gd name="connsiteX19" fmla="*/ 0 w 2901950"/>
              <a:gd name="connsiteY19" fmla="*/ 1638300 h 1638300"/>
              <a:gd name="connsiteX20" fmla="*/ 0 w 2901950"/>
              <a:gd name="connsiteY20" fmla="*/ 1308365 h 1638300"/>
              <a:gd name="connsiteX21" fmla="*/ 0 w 2901950"/>
              <a:gd name="connsiteY21" fmla="*/ 982222 h 1638300"/>
              <a:gd name="connsiteX22" fmla="*/ 0 w 2901950"/>
              <a:gd name="connsiteY22" fmla="*/ 656079 h 1638300"/>
              <a:gd name="connsiteX23" fmla="*/ 0 w 2901950"/>
              <a:gd name="connsiteY23" fmla="*/ 326143 h 1638300"/>
              <a:gd name="connsiteX24" fmla="*/ 0 w 2901950"/>
              <a:gd name="connsiteY24"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841493" y="329936"/>
                  <a:pt x="2777257" y="352690"/>
                  <a:pt x="2728135" y="390613"/>
                </a:cubicBezTo>
                <a:cubicBezTo>
                  <a:pt x="2690350" y="424745"/>
                  <a:pt x="2660121" y="466461"/>
                  <a:pt x="2641228" y="511969"/>
                </a:cubicBezTo>
                <a:cubicBezTo>
                  <a:pt x="2641228" y="511969"/>
                  <a:pt x="2641228" y="511969"/>
                  <a:pt x="2588328" y="656079"/>
                </a:cubicBezTo>
                <a:cubicBezTo>
                  <a:pt x="2588328" y="656079"/>
                  <a:pt x="2588328" y="656079"/>
                  <a:pt x="2459856" y="982222"/>
                </a:cubicBezTo>
                <a:cubicBezTo>
                  <a:pt x="2459856" y="982222"/>
                  <a:pt x="2459856" y="982222"/>
                  <a:pt x="2433406" y="1054277"/>
                </a:cubicBezTo>
                <a:cubicBezTo>
                  <a:pt x="2433406" y="1054277"/>
                  <a:pt x="2433406" y="1054277"/>
                  <a:pt x="2335163" y="1308365"/>
                </a:cubicBezTo>
                <a:cubicBezTo>
                  <a:pt x="2335163" y="1308365"/>
                  <a:pt x="2335163" y="1308365"/>
                  <a:pt x="2320049" y="1350081"/>
                </a:cubicBezTo>
                <a:cubicBezTo>
                  <a:pt x="2320049" y="1350081"/>
                  <a:pt x="2320049" y="1350081"/>
                  <a:pt x="2225584" y="1596584"/>
                </a:cubicBezTo>
                <a:cubicBezTo>
                  <a:pt x="2221806" y="1607961"/>
                  <a:pt x="2218027" y="1623131"/>
                  <a:pt x="2214248" y="1638300"/>
                </a:cubicBezTo>
                <a:cubicBezTo>
                  <a:pt x="2214248" y="1638300"/>
                  <a:pt x="2214248"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08365"/>
                </a:cubicBezTo>
                <a:cubicBezTo>
                  <a:pt x="0" y="1308365"/>
                  <a:pt x="0" y="1308365"/>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lvl1pPr>
          </a:lstStyle>
          <a:p>
            <a:r>
              <a:rPr lang="en-GB"/>
              <a:t>Click icon to add picture</a:t>
            </a:r>
          </a:p>
        </p:txBody>
      </p:sp>
      <p:pic>
        <p:nvPicPr>
          <p:cNvPr id="7" name="Picture 6" descr="A colorful circles and a black background&#10;&#10;Description automatically generated">
            <a:extLst>
              <a:ext uri="{FF2B5EF4-FFF2-40B4-BE49-F238E27FC236}">
                <a16:creationId xmlns:a16="http://schemas.microsoft.com/office/drawing/2014/main" id="{E3B2E7AF-7F6F-7319-5894-01BE4B1346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1564"/>
          <a:stretch/>
        </p:blipFill>
        <p:spPr bwMode="auto">
          <a:xfrm>
            <a:off x="330351" y="5643502"/>
            <a:ext cx="2423736" cy="932879"/>
          </a:xfrm>
          <a:prstGeom prst="rect">
            <a:avLst/>
          </a:prstGeom>
          <a:noFill/>
          <a:ln>
            <a:noFill/>
          </a:ln>
        </p:spPr>
      </p:pic>
    </p:spTree>
    <p:extLst>
      <p:ext uri="{BB962C8B-B14F-4D97-AF65-F5344CB8AC3E}">
        <p14:creationId xmlns:p14="http://schemas.microsoft.com/office/powerpoint/2010/main" val="1153459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4 (Full Colour) Dark Image">
    <p:bg>
      <p:bgPr>
        <a:solidFill>
          <a:srgbClr val="A7A8AA"/>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A0AA0A-BF81-ACA8-E016-4EE23C249B75}"/>
              </a:ext>
            </a:extLst>
          </p:cNvPr>
          <p:cNvSpPr>
            <a:spLocks noGrp="1" noChangeAspect="1"/>
          </p:cNvSpPr>
          <p:nvPr>
            <p:ph type="pic" sz="quarter" idx="10"/>
          </p:nvPr>
        </p:nvSpPr>
        <p:spPr>
          <a:xfrm>
            <a:off x="1" y="0"/>
            <a:ext cx="12198287"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728135 w 2901950"/>
              <a:gd name="connsiteY7" fmla="*/ 390613 h 1638300"/>
              <a:gd name="connsiteX8" fmla="*/ 2641228 w 2901950"/>
              <a:gd name="connsiteY8" fmla="*/ 511969 h 1638300"/>
              <a:gd name="connsiteX9" fmla="*/ 2588328 w 2901950"/>
              <a:gd name="connsiteY9" fmla="*/ 656079 h 1638300"/>
              <a:gd name="connsiteX10" fmla="*/ 2459856 w 2901950"/>
              <a:gd name="connsiteY10" fmla="*/ 982222 h 1638300"/>
              <a:gd name="connsiteX11" fmla="*/ 2433406 w 2901950"/>
              <a:gd name="connsiteY11" fmla="*/ 1054277 h 1638300"/>
              <a:gd name="connsiteX12" fmla="*/ 2335163 w 2901950"/>
              <a:gd name="connsiteY12" fmla="*/ 1308365 h 1638300"/>
              <a:gd name="connsiteX13" fmla="*/ 2320049 w 2901950"/>
              <a:gd name="connsiteY13" fmla="*/ 1350081 h 1638300"/>
              <a:gd name="connsiteX14" fmla="*/ 2225584 w 2901950"/>
              <a:gd name="connsiteY14" fmla="*/ 1596584 h 1638300"/>
              <a:gd name="connsiteX15" fmla="*/ 2214248 w 2901950"/>
              <a:gd name="connsiteY15" fmla="*/ 1638300 h 1638300"/>
              <a:gd name="connsiteX16" fmla="*/ 1741926 w 2901950"/>
              <a:gd name="connsiteY16" fmla="*/ 1638300 h 1638300"/>
              <a:gd name="connsiteX17" fmla="*/ 1160024 w 2901950"/>
              <a:gd name="connsiteY17" fmla="*/ 1638300 h 1638300"/>
              <a:gd name="connsiteX18" fmla="*/ 581902 w 2901950"/>
              <a:gd name="connsiteY18" fmla="*/ 1638300 h 1638300"/>
              <a:gd name="connsiteX19" fmla="*/ 0 w 2901950"/>
              <a:gd name="connsiteY19" fmla="*/ 1638300 h 1638300"/>
              <a:gd name="connsiteX20" fmla="*/ 0 w 2901950"/>
              <a:gd name="connsiteY20" fmla="*/ 1308365 h 1638300"/>
              <a:gd name="connsiteX21" fmla="*/ 0 w 2901950"/>
              <a:gd name="connsiteY21" fmla="*/ 982222 h 1638300"/>
              <a:gd name="connsiteX22" fmla="*/ 0 w 2901950"/>
              <a:gd name="connsiteY22" fmla="*/ 656079 h 1638300"/>
              <a:gd name="connsiteX23" fmla="*/ 0 w 2901950"/>
              <a:gd name="connsiteY23" fmla="*/ 326143 h 1638300"/>
              <a:gd name="connsiteX24" fmla="*/ 0 w 2901950"/>
              <a:gd name="connsiteY24"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841493" y="329936"/>
                  <a:pt x="2777257" y="352690"/>
                  <a:pt x="2728135" y="390613"/>
                </a:cubicBezTo>
                <a:cubicBezTo>
                  <a:pt x="2690350" y="424745"/>
                  <a:pt x="2660121" y="466461"/>
                  <a:pt x="2641228" y="511969"/>
                </a:cubicBezTo>
                <a:cubicBezTo>
                  <a:pt x="2641228" y="511969"/>
                  <a:pt x="2641228" y="511969"/>
                  <a:pt x="2588328" y="656079"/>
                </a:cubicBezTo>
                <a:cubicBezTo>
                  <a:pt x="2588328" y="656079"/>
                  <a:pt x="2588328" y="656079"/>
                  <a:pt x="2459856" y="982222"/>
                </a:cubicBezTo>
                <a:cubicBezTo>
                  <a:pt x="2459856" y="982222"/>
                  <a:pt x="2459856" y="982222"/>
                  <a:pt x="2433406" y="1054277"/>
                </a:cubicBezTo>
                <a:cubicBezTo>
                  <a:pt x="2433406" y="1054277"/>
                  <a:pt x="2433406" y="1054277"/>
                  <a:pt x="2335163" y="1308365"/>
                </a:cubicBezTo>
                <a:cubicBezTo>
                  <a:pt x="2335163" y="1308365"/>
                  <a:pt x="2335163" y="1308365"/>
                  <a:pt x="2320049" y="1350081"/>
                </a:cubicBezTo>
                <a:cubicBezTo>
                  <a:pt x="2320049" y="1350081"/>
                  <a:pt x="2320049" y="1350081"/>
                  <a:pt x="2225584" y="1596584"/>
                </a:cubicBezTo>
                <a:cubicBezTo>
                  <a:pt x="2221806" y="1607961"/>
                  <a:pt x="2218027" y="1623131"/>
                  <a:pt x="2214248" y="1638300"/>
                </a:cubicBezTo>
                <a:cubicBezTo>
                  <a:pt x="2214248" y="1638300"/>
                  <a:pt x="2214248"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08365"/>
                </a:cubicBezTo>
                <a:cubicBezTo>
                  <a:pt x="0" y="1308365"/>
                  <a:pt x="0" y="1308365"/>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solidFill>
                  <a:schemeClr val="bg1"/>
                </a:solidFill>
              </a:defRPr>
            </a:lvl1pPr>
          </a:lstStyle>
          <a:p>
            <a:r>
              <a:rPr lang="en-GB"/>
              <a:t>Click icon to add picture</a:t>
            </a:r>
          </a:p>
        </p:txBody>
      </p:sp>
      <p:pic>
        <p:nvPicPr>
          <p:cNvPr id="4" name="Picture 3" descr="A colorful circles and a black background&#10;&#10;Description automatically generated">
            <a:extLst>
              <a:ext uri="{FF2B5EF4-FFF2-40B4-BE49-F238E27FC236}">
                <a16:creationId xmlns:a16="http://schemas.microsoft.com/office/drawing/2014/main" id="{3A6839E8-C4DA-B75E-95D4-3470D67610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1146"/>
          <a:stretch/>
        </p:blipFill>
        <p:spPr>
          <a:xfrm>
            <a:off x="331201" y="5644800"/>
            <a:ext cx="2444657"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915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10" name="Picture 9" descr="A yellow and orange curved object&#10;&#10;Description automatically generated">
            <a:extLst>
              <a:ext uri="{FF2B5EF4-FFF2-40B4-BE49-F238E27FC236}">
                <a16:creationId xmlns:a16="http://schemas.microsoft.com/office/drawing/2014/main" id="{3E5D2A65-B6A1-B307-849A-B908EBCF9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8843" y="4776791"/>
            <a:ext cx="3348165" cy="2081211"/>
          </a:xfrm>
          <a:prstGeom prst="rect">
            <a:avLst/>
          </a:prstGeom>
        </p:spPr>
      </p:pic>
      <p:sp>
        <p:nvSpPr>
          <p:cNvPr id="7" name="Picture Placeholder 6">
            <a:extLst>
              <a:ext uri="{FF2B5EF4-FFF2-40B4-BE49-F238E27FC236}">
                <a16:creationId xmlns:a16="http://schemas.microsoft.com/office/drawing/2014/main" id="{BFA25391-214F-BAE1-D237-9A5DA6730DEC}"/>
              </a:ext>
            </a:extLst>
          </p:cNvPr>
          <p:cNvSpPr>
            <a:spLocks noGrp="1" noChangeAspect="1"/>
          </p:cNvSpPr>
          <p:nvPr>
            <p:ph type="pic" sz="quarter" idx="10"/>
          </p:nvPr>
        </p:nvSpPr>
        <p:spPr>
          <a:xfrm>
            <a:off x="5428530" y="0"/>
            <a:ext cx="6763471" cy="6858000"/>
          </a:xfrm>
          <a:custGeom>
            <a:avLst/>
            <a:gdLst>
              <a:gd name="connsiteX0" fmla="*/ 377459 w 3359817"/>
              <a:gd name="connsiteY0" fmla="*/ 0 h 3406775"/>
              <a:gd name="connsiteX1" fmla="*/ 3359817 w 3359817"/>
              <a:gd name="connsiteY1" fmla="*/ 0 h 3406775"/>
              <a:gd name="connsiteX2" fmla="*/ 3359817 w 3359817"/>
              <a:gd name="connsiteY2" fmla="*/ 3406775 h 3406775"/>
              <a:gd name="connsiteX3" fmla="*/ 2223681 w 3359817"/>
              <a:gd name="connsiteY3" fmla="*/ 3406775 h 3406775"/>
              <a:gd name="connsiteX4" fmla="*/ 740392 w 3359817"/>
              <a:gd name="connsiteY4" fmla="*/ 2562967 h 3406775"/>
              <a:gd name="connsiteX5" fmla="*/ 46086 w 3359817"/>
              <a:gd name="connsiteY5" fmla="*/ 1939969 h 3406775"/>
              <a:gd name="connsiteX6" fmla="*/ 235442 w 3359817"/>
              <a:gd name="connsiteY6" fmla="*/ 1033073 h 3406775"/>
              <a:gd name="connsiteX7" fmla="*/ 424798 w 3359817"/>
              <a:gd name="connsiteY7" fmla="*/ 126177 h 3406775"/>
              <a:gd name="connsiteX8" fmla="*/ 377459 w 3359817"/>
              <a:gd name="connsiteY8" fmla="*/ 0 h 34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817" h="3406775">
                <a:moveTo>
                  <a:pt x="377459" y="0"/>
                </a:moveTo>
                <a:lnTo>
                  <a:pt x="3359817" y="0"/>
                </a:lnTo>
                <a:cubicBezTo>
                  <a:pt x="3359817" y="3406775"/>
                  <a:pt x="3359817" y="3406775"/>
                  <a:pt x="3359817" y="3406775"/>
                </a:cubicBezTo>
                <a:cubicBezTo>
                  <a:pt x="2223681" y="3406775"/>
                  <a:pt x="2223681" y="3406775"/>
                  <a:pt x="2223681" y="3406775"/>
                </a:cubicBezTo>
                <a:cubicBezTo>
                  <a:pt x="1837079" y="2980928"/>
                  <a:pt x="1324239" y="2681258"/>
                  <a:pt x="740392" y="2562967"/>
                </a:cubicBezTo>
                <a:cubicBezTo>
                  <a:pt x="416908" y="2491993"/>
                  <a:pt x="148654" y="2255411"/>
                  <a:pt x="46086" y="1939969"/>
                </a:cubicBezTo>
                <a:cubicBezTo>
                  <a:pt x="-56482" y="1624527"/>
                  <a:pt x="14527" y="1277541"/>
                  <a:pt x="235442" y="1033073"/>
                </a:cubicBezTo>
                <a:cubicBezTo>
                  <a:pt x="456358" y="788605"/>
                  <a:pt x="535256" y="441619"/>
                  <a:pt x="424798" y="126177"/>
                </a:cubicBezTo>
                <a:cubicBezTo>
                  <a:pt x="416908" y="78861"/>
                  <a:pt x="393239" y="39430"/>
                  <a:pt x="377459" y="0"/>
                </a:cubicBezTo>
                <a:close/>
              </a:path>
            </a:pathLst>
          </a:custGeom>
        </p:spPr>
        <p:txBody>
          <a:bodyPr wrap="square" tIns="3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1376365"/>
            <a:ext cx="4510395"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1782"/>
          <a:stretch/>
        </p:blipFill>
        <p:spPr bwMode="auto">
          <a:xfrm>
            <a:off x="330349" y="5643502"/>
            <a:ext cx="2412851" cy="932879"/>
          </a:xfrm>
          <a:prstGeom prst="rect">
            <a:avLst/>
          </a:prstGeom>
          <a:noFill/>
          <a:ln>
            <a:noFill/>
          </a:ln>
        </p:spPr>
      </p:pic>
    </p:spTree>
    <p:extLst>
      <p:ext uri="{BB962C8B-B14F-4D97-AF65-F5344CB8AC3E}">
        <p14:creationId xmlns:p14="http://schemas.microsoft.com/office/powerpoint/2010/main" val="4801879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8" name="Picture 7" descr="A black and orange gradient&#10;&#10;Description automatically generated">
            <a:extLst>
              <a:ext uri="{FF2B5EF4-FFF2-40B4-BE49-F238E27FC236}">
                <a16:creationId xmlns:a16="http://schemas.microsoft.com/office/drawing/2014/main" id="{F9DFBF29-178B-7AE6-A802-BD30CC89A1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6535" y="5010151"/>
            <a:ext cx="3449872" cy="1851439"/>
          </a:xfrm>
          <a:prstGeom prst="rect">
            <a:avLst/>
          </a:prstGeom>
        </p:spPr>
      </p:pic>
      <p:sp>
        <p:nvSpPr>
          <p:cNvPr id="59" name="Picture Placeholder 58">
            <a:extLst>
              <a:ext uri="{FF2B5EF4-FFF2-40B4-BE49-F238E27FC236}">
                <a16:creationId xmlns:a16="http://schemas.microsoft.com/office/drawing/2014/main" id="{35ABE09A-64D7-D976-53AA-CE8331A5F129}"/>
              </a:ext>
            </a:extLst>
          </p:cNvPr>
          <p:cNvSpPr>
            <a:spLocks noGrp="1" noChangeAspect="1"/>
          </p:cNvSpPr>
          <p:nvPr>
            <p:ph type="pic" sz="quarter" idx="10"/>
          </p:nvPr>
        </p:nvSpPr>
        <p:spPr>
          <a:xfrm>
            <a:off x="5397535" y="0"/>
            <a:ext cx="6794467" cy="6858000"/>
          </a:xfrm>
          <a:custGeom>
            <a:avLst/>
            <a:gdLst>
              <a:gd name="connsiteX0" fmla="*/ 0 w 2716213"/>
              <a:gd name="connsiteY0" fmla="*/ 0 h 2741612"/>
              <a:gd name="connsiteX1" fmla="*/ 2716213 w 2716213"/>
              <a:gd name="connsiteY1" fmla="*/ 0 h 2741612"/>
              <a:gd name="connsiteX2" fmla="*/ 2716213 w 2716213"/>
              <a:gd name="connsiteY2" fmla="*/ 2741612 h 2741612"/>
              <a:gd name="connsiteX3" fmla="*/ 1821386 w 2716213"/>
              <a:gd name="connsiteY3" fmla="*/ 2741612 h 2741612"/>
              <a:gd name="connsiteX4" fmla="*/ 1808693 w 2716213"/>
              <a:gd name="connsiteY4" fmla="*/ 2468720 h 2741612"/>
              <a:gd name="connsiteX5" fmla="*/ 1707153 w 2716213"/>
              <a:gd name="connsiteY5" fmla="*/ 2221214 h 2741612"/>
              <a:gd name="connsiteX6" fmla="*/ 1497725 w 2716213"/>
              <a:gd name="connsiteY6" fmla="*/ 2062556 h 2741612"/>
              <a:gd name="connsiteX7" fmla="*/ 1237527 w 2716213"/>
              <a:gd name="connsiteY7" fmla="*/ 2030824 h 2741612"/>
              <a:gd name="connsiteX8" fmla="*/ 1104255 w 2716213"/>
              <a:gd name="connsiteY8" fmla="*/ 2062556 h 2741612"/>
              <a:gd name="connsiteX9" fmla="*/ 990022 w 2716213"/>
              <a:gd name="connsiteY9" fmla="*/ 2132365 h 2741612"/>
              <a:gd name="connsiteX10" fmla="*/ 742516 w 2716213"/>
              <a:gd name="connsiteY10" fmla="*/ 2233906 h 2741612"/>
              <a:gd name="connsiteX11" fmla="*/ 482318 w 2716213"/>
              <a:gd name="connsiteY11" fmla="*/ 2195828 h 2741612"/>
              <a:gd name="connsiteX12" fmla="*/ 272891 w 2716213"/>
              <a:gd name="connsiteY12" fmla="*/ 2037170 h 2741612"/>
              <a:gd name="connsiteX13" fmla="*/ 171350 w 2716213"/>
              <a:gd name="connsiteY13" fmla="*/ 1789664 h 2741612"/>
              <a:gd name="connsiteX14" fmla="*/ 203082 w 2716213"/>
              <a:gd name="connsiteY14" fmla="*/ 1529464 h 2741612"/>
              <a:gd name="connsiteX15" fmla="*/ 368085 w 2716213"/>
              <a:gd name="connsiteY15" fmla="*/ 1320036 h 2741612"/>
              <a:gd name="connsiteX16" fmla="*/ 526742 w 2716213"/>
              <a:gd name="connsiteY16" fmla="*/ 1104261 h 2741612"/>
              <a:gd name="connsiteX17" fmla="*/ 558474 w 2716213"/>
              <a:gd name="connsiteY17" fmla="*/ 844061 h 2741612"/>
              <a:gd name="connsiteX18" fmla="*/ 456933 w 2716213"/>
              <a:gd name="connsiteY18" fmla="*/ 596555 h 2741612"/>
              <a:gd name="connsiteX19" fmla="*/ 0 w 2716213"/>
              <a:gd name="connsiteY19" fmla="*/ 0 h 274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6213" h="2741612">
                <a:moveTo>
                  <a:pt x="0" y="0"/>
                </a:moveTo>
                <a:lnTo>
                  <a:pt x="2716213" y="0"/>
                </a:lnTo>
                <a:cubicBezTo>
                  <a:pt x="2716213" y="2741612"/>
                  <a:pt x="2716213" y="2741612"/>
                  <a:pt x="2716213" y="2741612"/>
                </a:cubicBezTo>
                <a:cubicBezTo>
                  <a:pt x="1821386" y="2741612"/>
                  <a:pt x="1821386" y="2741612"/>
                  <a:pt x="1821386" y="2741612"/>
                </a:cubicBezTo>
                <a:cubicBezTo>
                  <a:pt x="1827732" y="2652764"/>
                  <a:pt x="1821386" y="2557569"/>
                  <a:pt x="1808693" y="2468720"/>
                </a:cubicBezTo>
                <a:cubicBezTo>
                  <a:pt x="1796001" y="2373525"/>
                  <a:pt x="1764269" y="2291023"/>
                  <a:pt x="1707153" y="2221214"/>
                </a:cubicBezTo>
                <a:cubicBezTo>
                  <a:pt x="1656382" y="2151404"/>
                  <a:pt x="1580227" y="2094287"/>
                  <a:pt x="1497725" y="2062556"/>
                </a:cubicBezTo>
                <a:cubicBezTo>
                  <a:pt x="1415223" y="2030824"/>
                  <a:pt x="1326375" y="2018131"/>
                  <a:pt x="1237527" y="2030824"/>
                </a:cubicBezTo>
                <a:cubicBezTo>
                  <a:pt x="1186757" y="2037170"/>
                  <a:pt x="1142333" y="2043517"/>
                  <a:pt x="1104255" y="2062556"/>
                </a:cubicBezTo>
                <a:cubicBezTo>
                  <a:pt x="1059831" y="2081594"/>
                  <a:pt x="1021753" y="2100633"/>
                  <a:pt x="990022" y="2132365"/>
                </a:cubicBezTo>
                <a:cubicBezTo>
                  <a:pt x="920213" y="2183136"/>
                  <a:pt x="837711" y="2221214"/>
                  <a:pt x="742516" y="2233906"/>
                </a:cubicBezTo>
                <a:cubicBezTo>
                  <a:pt x="653668" y="2246599"/>
                  <a:pt x="564820" y="2227560"/>
                  <a:pt x="482318" y="2195828"/>
                </a:cubicBezTo>
                <a:cubicBezTo>
                  <a:pt x="399817" y="2164097"/>
                  <a:pt x="323661" y="2106980"/>
                  <a:pt x="272891" y="2037170"/>
                </a:cubicBezTo>
                <a:cubicBezTo>
                  <a:pt x="215774" y="1967361"/>
                  <a:pt x="184043" y="1884858"/>
                  <a:pt x="171350" y="1789664"/>
                </a:cubicBezTo>
                <a:cubicBezTo>
                  <a:pt x="158658" y="1700815"/>
                  <a:pt x="171350" y="1605620"/>
                  <a:pt x="203082" y="1529464"/>
                </a:cubicBezTo>
                <a:cubicBezTo>
                  <a:pt x="241159" y="1446962"/>
                  <a:pt x="291930" y="1370806"/>
                  <a:pt x="368085" y="1320036"/>
                </a:cubicBezTo>
                <a:cubicBezTo>
                  <a:pt x="437894" y="1262919"/>
                  <a:pt x="495011" y="1193109"/>
                  <a:pt x="526742" y="1104261"/>
                </a:cubicBezTo>
                <a:cubicBezTo>
                  <a:pt x="558474" y="1028105"/>
                  <a:pt x="571167" y="939256"/>
                  <a:pt x="558474" y="844061"/>
                </a:cubicBezTo>
                <a:cubicBezTo>
                  <a:pt x="552128" y="748866"/>
                  <a:pt x="514050" y="666364"/>
                  <a:pt x="456933" y="596555"/>
                </a:cubicBezTo>
                <a:cubicBezTo>
                  <a:pt x="0" y="0"/>
                  <a:pt x="0" y="0"/>
                  <a:pt x="0" y="0"/>
                </a:cubicBezTo>
                <a:close/>
              </a:path>
            </a:pathLst>
          </a:custGeom>
        </p:spPr>
        <p:txBody>
          <a:bodyPr wrap="square" tIns="3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193993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sp>
        <p:nvSpPr>
          <p:cNvPr id="1027" name="Picture Placeholder 1026">
            <a:extLst>
              <a:ext uri="{FF2B5EF4-FFF2-40B4-BE49-F238E27FC236}">
                <a16:creationId xmlns:a16="http://schemas.microsoft.com/office/drawing/2014/main" id="{9A301015-C05B-1EA1-0EAE-127A1D8E1430}"/>
              </a:ext>
            </a:extLst>
          </p:cNvPr>
          <p:cNvSpPr>
            <a:spLocks noGrp="1" noChangeAspect="1"/>
          </p:cNvSpPr>
          <p:nvPr>
            <p:ph type="pic" sz="quarter" idx="10"/>
          </p:nvPr>
        </p:nvSpPr>
        <p:spPr>
          <a:xfrm>
            <a:off x="4217581" y="0"/>
            <a:ext cx="7974419" cy="6858000"/>
          </a:xfrm>
          <a:custGeom>
            <a:avLst/>
            <a:gdLst>
              <a:gd name="connsiteX0" fmla="*/ 0 w 1905000"/>
              <a:gd name="connsiteY0" fmla="*/ 0 h 1638300"/>
              <a:gd name="connsiteX1" fmla="*/ 1905000 w 1905000"/>
              <a:gd name="connsiteY1" fmla="*/ 0 h 1638300"/>
              <a:gd name="connsiteX2" fmla="*/ 1905000 w 1905000"/>
              <a:gd name="connsiteY2" fmla="*/ 1638300 h 1638300"/>
              <a:gd name="connsiteX3" fmla="*/ 1590656 w 1905000"/>
              <a:gd name="connsiteY3" fmla="*/ 1638300 h 1638300"/>
              <a:gd name="connsiteX4" fmla="*/ 1276312 w 1905000"/>
              <a:gd name="connsiteY4" fmla="*/ 1471436 h 1638300"/>
              <a:gd name="connsiteX5" fmla="*/ 1136183 w 1905000"/>
              <a:gd name="connsiteY5" fmla="*/ 1171840 h 1638300"/>
              <a:gd name="connsiteX6" fmla="*/ 314344 w 1905000"/>
              <a:gd name="connsiteY6" fmla="*/ 200995 h 1638300"/>
              <a:gd name="connsiteX7" fmla="*/ 45448 w 1905000"/>
              <a:gd name="connsiteY7" fmla="*/ 11377 h 1638300"/>
              <a:gd name="connsiteX8" fmla="*/ 0 w 1905000"/>
              <a:gd name="connsiteY8"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1638300">
                <a:moveTo>
                  <a:pt x="0" y="0"/>
                </a:moveTo>
                <a:lnTo>
                  <a:pt x="1905000" y="0"/>
                </a:lnTo>
                <a:cubicBezTo>
                  <a:pt x="1905000" y="0"/>
                  <a:pt x="1905000" y="0"/>
                  <a:pt x="1905000" y="1638300"/>
                </a:cubicBezTo>
                <a:cubicBezTo>
                  <a:pt x="1905000" y="1638300"/>
                  <a:pt x="1905000" y="1638300"/>
                  <a:pt x="1590656" y="1638300"/>
                </a:cubicBezTo>
                <a:cubicBezTo>
                  <a:pt x="1495974" y="1570038"/>
                  <a:pt x="1389931" y="1513152"/>
                  <a:pt x="1276312" y="1471436"/>
                </a:cubicBezTo>
                <a:cubicBezTo>
                  <a:pt x="1257376" y="1361458"/>
                  <a:pt x="1208141" y="1259064"/>
                  <a:pt x="1136183" y="1171840"/>
                </a:cubicBezTo>
                <a:cubicBezTo>
                  <a:pt x="1136183" y="1171840"/>
                  <a:pt x="1136183" y="1171840"/>
                  <a:pt x="314344" y="200995"/>
                </a:cubicBezTo>
                <a:cubicBezTo>
                  <a:pt x="242386" y="117563"/>
                  <a:pt x="151491" y="53093"/>
                  <a:pt x="45448" y="11377"/>
                </a:cubicBezTo>
                <a:cubicBezTo>
                  <a:pt x="30298" y="7585"/>
                  <a:pt x="15149" y="3792"/>
                  <a:pt x="0" y="0"/>
                </a:cubicBezTo>
                <a:close/>
              </a:path>
            </a:pathLst>
          </a:custGeom>
        </p:spPr>
        <p:txBody>
          <a:bodyPr wrap="square" tIns="360000">
            <a:noAutofit/>
          </a:bodyPr>
          <a:lstStyle>
            <a:lvl1pPr algn="ctr">
              <a:defRPr sz="1400" b="0"/>
            </a:lvl1pPr>
          </a:lstStyle>
          <a:p>
            <a:r>
              <a:rPr lang="en-GB"/>
              <a:t>Click icon to add picture</a:t>
            </a:r>
          </a:p>
        </p:txBody>
      </p:sp>
      <p:pic>
        <p:nvPicPr>
          <p:cNvPr id="8" name="Picture 7" descr="A red rectangular object with black border&#10;&#10;Description automatically generated">
            <a:extLst>
              <a:ext uri="{FF2B5EF4-FFF2-40B4-BE49-F238E27FC236}">
                <a16:creationId xmlns:a16="http://schemas.microsoft.com/office/drawing/2014/main" id="{ABFACA10-0B70-D0B7-6BBA-18036D767D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24375" y="5790612"/>
            <a:ext cx="6419851" cy="1067389"/>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528515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lvl1pPr>
              <a:defRPr sz="2667"/>
            </a:lvl1p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hasCustomPrompt="1"/>
          </p:nvPr>
        </p:nvSpPr>
        <p:spPr>
          <a:xfrm>
            <a:off x="604840" y="1573620"/>
            <a:ext cx="9267825" cy="4477931"/>
          </a:xfrm>
        </p:spPr>
        <p:txBody>
          <a:bodyPr/>
          <a:lstStyle/>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3050021" y="6042270"/>
            <a:ext cx="8257705" cy="587375"/>
          </a:xfrm>
        </p:spPr>
        <p:txBody>
          <a:bodyPr anchor="b" anchorCtr="0"/>
          <a:lstStyle>
            <a:lvl1pPr>
              <a:lnSpc>
                <a:spcPct val="100000"/>
              </a:lnSpc>
              <a:spcBef>
                <a:spcPts val="0"/>
              </a:spcBef>
              <a:buFontTx/>
              <a:buNone/>
              <a:defRPr sz="800" b="0">
                <a:solidFill>
                  <a:schemeClr val="tx1"/>
                </a:solidFill>
              </a:defRPr>
            </a:lvl1pPr>
            <a:lvl2pPr>
              <a:lnSpc>
                <a:spcPct val="100000"/>
              </a:lnSpc>
              <a:spcBef>
                <a:spcPts val="0"/>
              </a:spcBef>
              <a:buFontTx/>
              <a:buNone/>
              <a:defRPr sz="8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3004838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54657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6310313" y="1573620"/>
            <a:ext cx="54657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8">
            <a:extLst>
              <a:ext uri="{FF2B5EF4-FFF2-40B4-BE49-F238E27FC236}">
                <a16:creationId xmlns:a16="http://schemas.microsoft.com/office/drawing/2014/main" id="{5D219D62-CABA-69E2-E4EB-156330B1824F}"/>
              </a:ext>
            </a:extLst>
          </p:cNvPr>
          <p:cNvSpPr>
            <a:spLocks noGrp="1"/>
          </p:cNvSpPr>
          <p:nvPr>
            <p:ph type="body" sz="quarter" idx="14"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4" name="Picture 3">
            <a:extLst>
              <a:ext uri="{FF2B5EF4-FFF2-40B4-BE49-F238E27FC236}">
                <a16:creationId xmlns:a16="http://schemas.microsoft.com/office/drawing/2014/main" id="{03630F0D-3887-6D2F-5720-3333334C1302}"/>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2517968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3562351" cy="4477931"/>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CF11EDDC-1465-A78B-C3BD-A70D9121A33B}"/>
              </a:ext>
            </a:extLst>
          </p:cNvPr>
          <p:cNvSpPr>
            <a:spLocks noGrp="1"/>
          </p:cNvSpPr>
          <p:nvPr>
            <p:ph idx="13"/>
          </p:nvPr>
        </p:nvSpPr>
        <p:spPr>
          <a:xfrm>
            <a:off x="4406901" y="1573620"/>
            <a:ext cx="3562351" cy="4477931"/>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2">
            <a:extLst>
              <a:ext uri="{FF2B5EF4-FFF2-40B4-BE49-F238E27FC236}">
                <a16:creationId xmlns:a16="http://schemas.microsoft.com/office/drawing/2014/main" id="{473E3490-C5C2-7754-8FFF-150028EB9BCD}"/>
              </a:ext>
            </a:extLst>
          </p:cNvPr>
          <p:cNvSpPr>
            <a:spLocks noGrp="1"/>
          </p:cNvSpPr>
          <p:nvPr>
            <p:ph idx="14"/>
          </p:nvPr>
        </p:nvSpPr>
        <p:spPr>
          <a:xfrm>
            <a:off x="8204626" y="1573620"/>
            <a:ext cx="3562351" cy="4477931"/>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8">
            <a:extLst>
              <a:ext uri="{FF2B5EF4-FFF2-40B4-BE49-F238E27FC236}">
                <a16:creationId xmlns:a16="http://schemas.microsoft.com/office/drawing/2014/main" id="{14D0B233-2FE1-9855-6829-FEF22EE7333B}"/>
              </a:ext>
            </a:extLst>
          </p:cNvPr>
          <p:cNvSpPr>
            <a:spLocks noGrp="1"/>
          </p:cNvSpPr>
          <p:nvPr>
            <p:ph type="body" sz="quarter" idx="15"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4" name="Picture 3">
            <a:extLst>
              <a:ext uri="{FF2B5EF4-FFF2-40B4-BE49-F238E27FC236}">
                <a16:creationId xmlns:a16="http://schemas.microsoft.com/office/drawing/2014/main" id="{8BF39D8E-4140-1FAB-7479-6231CA188BBC}"/>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35771848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Full Wid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111680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5163FBBE-05C7-4083-A849-9413DA7CDD19}"/>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1555928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Divider 1 (Full Colour)">
    <p:spTree>
      <p:nvGrpSpPr>
        <p:cNvPr id="1" name=""/>
        <p:cNvGrpSpPr/>
        <p:nvPr/>
      </p:nvGrpSpPr>
      <p:grpSpPr>
        <a:xfrm>
          <a:off x="0" y="0"/>
          <a:ext cx="0" cy="0"/>
          <a:chOff x="0" y="0"/>
          <a:chExt cx="0" cy="0"/>
        </a:xfrm>
      </p:grpSpPr>
      <p:pic>
        <p:nvPicPr>
          <p:cNvPr id="7" name="Picture 6" descr="A colorful circle with black background&#10;&#10;Description automatically generated with medium confidence">
            <a:extLst>
              <a:ext uri="{FF2B5EF4-FFF2-40B4-BE49-F238E27FC236}">
                <a16:creationId xmlns:a16="http://schemas.microsoft.com/office/drawing/2014/main" id="{797C4475-552D-264A-A4E6-E6613B129D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13670323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Divider 2 (Full Colour)">
    <p:spTree>
      <p:nvGrpSpPr>
        <p:cNvPr id="1" name=""/>
        <p:cNvGrpSpPr/>
        <p:nvPr/>
      </p:nvGrpSpPr>
      <p:grpSpPr>
        <a:xfrm>
          <a:off x="0" y="0"/>
          <a:ext cx="0" cy="0"/>
          <a:chOff x="0" y="0"/>
          <a:chExt cx="0" cy="0"/>
        </a:xfrm>
      </p:grpSpPr>
      <p:pic>
        <p:nvPicPr>
          <p:cNvPr id="9" name="Picture 8" descr="A colorful circle and a black background&#10;&#10;Description automatically generated">
            <a:extLst>
              <a:ext uri="{FF2B5EF4-FFF2-40B4-BE49-F238E27FC236}">
                <a16:creationId xmlns:a16="http://schemas.microsoft.com/office/drawing/2014/main" id="{86B6FA02-ECA3-BA26-3F96-186B4A3BE4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0501" y="0"/>
            <a:ext cx="43815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22844467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Divider 3 (Full Colour)">
    <p:spTree>
      <p:nvGrpSpPr>
        <p:cNvPr id="1" name=""/>
        <p:cNvGrpSpPr/>
        <p:nvPr/>
      </p:nvGrpSpPr>
      <p:grpSpPr>
        <a:xfrm>
          <a:off x="0" y="0"/>
          <a:ext cx="0" cy="0"/>
          <a:chOff x="0" y="0"/>
          <a:chExt cx="0" cy="0"/>
        </a:xfrm>
      </p:grpSpPr>
      <p:pic>
        <p:nvPicPr>
          <p:cNvPr id="9" name="Picture 8" descr="A colorful circle and circle shapes&#10;&#10;Description automatically generated with medium confidence">
            <a:extLst>
              <a:ext uri="{FF2B5EF4-FFF2-40B4-BE49-F238E27FC236}">
                <a16:creationId xmlns:a16="http://schemas.microsoft.com/office/drawing/2014/main" id="{9B53DC61-E9DE-3047-B6D1-237E56DAFA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1040009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Divider 4 (Full Colour)">
    <p:spTree>
      <p:nvGrpSpPr>
        <p:cNvPr id="1" name=""/>
        <p:cNvGrpSpPr/>
        <p:nvPr/>
      </p:nvGrpSpPr>
      <p:grpSpPr>
        <a:xfrm>
          <a:off x="0" y="0"/>
          <a:ext cx="0" cy="0"/>
          <a:chOff x="0" y="0"/>
          <a:chExt cx="0" cy="0"/>
        </a:xfrm>
      </p:grpSpPr>
      <p:pic>
        <p:nvPicPr>
          <p:cNvPr id="9" name="Picture 8" descr="A colorful circles on a black background&#10;&#10;Description automatically generated">
            <a:extLst>
              <a:ext uri="{FF2B5EF4-FFF2-40B4-BE49-F238E27FC236}">
                <a16:creationId xmlns:a16="http://schemas.microsoft.com/office/drawing/2014/main" id="{E5CBFECC-BB8C-E07A-6D60-DFF6584C47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9501" y="0"/>
            <a:ext cx="47625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3933808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Divider 1 (Image)">
    <p:spTree>
      <p:nvGrpSpPr>
        <p:cNvPr id="1" name=""/>
        <p:cNvGrpSpPr/>
        <p:nvPr/>
      </p:nvGrpSpPr>
      <p:grpSpPr>
        <a:xfrm>
          <a:off x="0" y="0"/>
          <a:ext cx="0" cy="0"/>
          <a:chOff x="0" y="0"/>
          <a:chExt cx="0" cy="0"/>
        </a:xfrm>
      </p:grpSpPr>
      <p:sp>
        <p:nvSpPr>
          <p:cNvPr id="1044" name="Picture Placeholder 1043">
            <a:extLst>
              <a:ext uri="{FF2B5EF4-FFF2-40B4-BE49-F238E27FC236}">
                <a16:creationId xmlns:a16="http://schemas.microsoft.com/office/drawing/2014/main" id="{3AF085D9-69D8-9C08-D85F-EAC08C542F7A}"/>
              </a:ext>
            </a:extLst>
          </p:cNvPr>
          <p:cNvSpPr>
            <a:spLocks noGrp="1"/>
          </p:cNvSpPr>
          <p:nvPr>
            <p:ph type="pic" sz="quarter" idx="10"/>
          </p:nvPr>
        </p:nvSpPr>
        <p:spPr>
          <a:xfrm>
            <a:off x="5400677" y="0"/>
            <a:ext cx="6791324" cy="6858000"/>
          </a:xfrm>
          <a:custGeom>
            <a:avLst/>
            <a:gdLst>
              <a:gd name="connsiteX0" fmla="*/ 2156795 w 3442824"/>
              <a:gd name="connsiteY0" fmla="*/ 0 h 3476625"/>
              <a:gd name="connsiteX1" fmla="*/ 3442824 w 3442824"/>
              <a:gd name="connsiteY1" fmla="*/ 0 h 3476625"/>
              <a:gd name="connsiteX2" fmla="*/ 3442824 w 3442824"/>
              <a:gd name="connsiteY2" fmla="*/ 3476625 h 3476625"/>
              <a:gd name="connsiteX3" fmla="*/ 0 w 3442824"/>
              <a:gd name="connsiteY3" fmla="*/ 3476625 h 3476625"/>
              <a:gd name="connsiteX4" fmla="*/ 117497 w 3442824"/>
              <a:gd name="connsiteY4" fmla="*/ 3067800 h 3476625"/>
              <a:gd name="connsiteX5" fmla="*/ 877204 w 3442824"/>
              <a:gd name="connsiteY5" fmla="*/ 2628393 h 3476625"/>
              <a:gd name="connsiteX6" fmla="*/ 1636911 w 3442824"/>
              <a:gd name="connsiteY6" fmla="*/ 2190596 h 3476625"/>
              <a:gd name="connsiteX7" fmla="*/ 1636911 w 3442824"/>
              <a:gd name="connsiteY7" fmla="*/ 1311782 h 3476625"/>
              <a:gd name="connsiteX8" fmla="*/ 1636911 w 3442824"/>
              <a:gd name="connsiteY8" fmla="*/ 434578 h 3476625"/>
              <a:gd name="connsiteX9" fmla="*/ 1958821 w 3442824"/>
              <a:gd name="connsiteY9" fmla="*/ 114278 h 3476625"/>
              <a:gd name="connsiteX10" fmla="*/ 2156795 w 3442824"/>
              <a:gd name="connsiteY10" fmla="*/ 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824" h="3476625">
                <a:moveTo>
                  <a:pt x="2156795" y="0"/>
                </a:moveTo>
                <a:cubicBezTo>
                  <a:pt x="2156795" y="0"/>
                  <a:pt x="2156795" y="0"/>
                  <a:pt x="3442824" y="0"/>
                </a:cubicBezTo>
                <a:cubicBezTo>
                  <a:pt x="3442824" y="0"/>
                  <a:pt x="3442824" y="0"/>
                  <a:pt x="3442824" y="3476625"/>
                </a:cubicBezTo>
                <a:lnTo>
                  <a:pt x="0" y="3476625"/>
                </a:lnTo>
                <a:cubicBezTo>
                  <a:pt x="4829" y="3334985"/>
                  <a:pt x="45067" y="3193345"/>
                  <a:pt x="117497" y="3067800"/>
                </a:cubicBezTo>
                <a:cubicBezTo>
                  <a:pt x="275233" y="2795786"/>
                  <a:pt x="563342" y="2628393"/>
                  <a:pt x="877204" y="2628393"/>
                </a:cubicBezTo>
                <a:cubicBezTo>
                  <a:pt x="1191066" y="2628393"/>
                  <a:pt x="1480785" y="2461000"/>
                  <a:pt x="1636911" y="2190596"/>
                </a:cubicBezTo>
                <a:cubicBezTo>
                  <a:pt x="1794647" y="1918582"/>
                  <a:pt x="1794647" y="1583796"/>
                  <a:pt x="1636911" y="1311782"/>
                </a:cubicBezTo>
                <a:cubicBezTo>
                  <a:pt x="1480785" y="1041378"/>
                  <a:pt x="1480785" y="706592"/>
                  <a:pt x="1636911" y="434578"/>
                </a:cubicBezTo>
                <a:cubicBezTo>
                  <a:pt x="1715779" y="299376"/>
                  <a:pt x="1826838" y="189927"/>
                  <a:pt x="1958821" y="114278"/>
                </a:cubicBezTo>
                <a:cubicBezTo>
                  <a:pt x="1958821" y="114278"/>
                  <a:pt x="1958821" y="114278"/>
                  <a:pt x="2156795" y="0"/>
                </a:cubicBezTo>
                <a:close/>
              </a:path>
            </a:pathLst>
          </a:custGeom>
        </p:spPr>
        <p:txBody>
          <a:bodyPr wrap="square" tIns="57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856378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Divider 2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33E8073-942E-24AC-8397-5E93C0860D7F}"/>
              </a:ext>
            </a:extLst>
          </p:cNvPr>
          <p:cNvSpPr>
            <a:spLocks noGrp="1"/>
          </p:cNvSpPr>
          <p:nvPr>
            <p:ph type="pic" sz="quarter" idx="10"/>
          </p:nvPr>
        </p:nvSpPr>
        <p:spPr>
          <a:xfrm>
            <a:off x="5467351" y="0"/>
            <a:ext cx="6724651" cy="6864344"/>
          </a:xfrm>
          <a:custGeom>
            <a:avLst/>
            <a:gdLst>
              <a:gd name="connsiteX0" fmla="*/ 1381768 w 3687363"/>
              <a:gd name="connsiteY0" fmla="*/ 0 h 3763962"/>
              <a:gd name="connsiteX1" fmla="*/ 3687363 w 3687363"/>
              <a:gd name="connsiteY1" fmla="*/ 0 h 3763962"/>
              <a:gd name="connsiteX2" fmla="*/ 3687363 w 3687363"/>
              <a:gd name="connsiteY2" fmla="*/ 3763962 h 3763962"/>
              <a:gd name="connsiteX3" fmla="*/ 179303 w 3687363"/>
              <a:gd name="connsiteY3" fmla="*/ 3763962 h 3763962"/>
              <a:gd name="connsiteX4" fmla="*/ 177560 w 3687363"/>
              <a:gd name="connsiteY4" fmla="*/ 3762220 h 3763962"/>
              <a:gd name="connsiteX5" fmla="*/ 85197 w 3687363"/>
              <a:gd name="connsiteY5" fmla="*/ 2816001 h 3763962"/>
              <a:gd name="connsiteX6" fmla="*/ 857214 w 3687363"/>
              <a:gd name="connsiteY6" fmla="*/ 2263605 h 3763962"/>
              <a:gd name="connsiteX7" fmla="*/ 1629232 w 3687363"/>
              <a:gd name="connsiteY7" fmla="*/ 1709466 h 3763962"/>
              <a:gd name="connsiteX8" fmla="*/ 1535126 w 3687363"/>
              <a:gd name="connsiteY8" fmla="*/ 764991 h 3763962"/>
              <a:gd name="connsiteX9" fmla="*/ 1381768 w 3687363"/>
              <a:gd name="connsiteY9" fmla="*/ 0 h 376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7363" h="3763962">
                <a:moveTo>
                  <a:pt x="1381768" y="0"/>
                </a:moveTo>
                <a:cubicBezTo>
                  <a:pt x="1381768" y="0"/>
                  <a:pt x="1381768" y="0"/>
                  <a:pt x="3687363" y="0"/>
                </a:cubicBezTo>
                <a:lnTo>
                  <a:pt x="3687363" y="3763962"/>
                </a:lnTo>
                <a:cubicBezTo>
                  <a:pt x="3687363" y="3763962"/>
                  <a:pt x="3687363" y="3763962"/>
                  <a:pt x="179303" y="3763962"/>
                </a:cubicBezTo>
                <a:cubicBezTo>
                  <a:pt x="179303" y="3762220"/>
                  <a:pt x="177560" y="3762220"/>
                  <a:pt x="177560" y="3762220"/>
                </a:cubicBezTo>
                <a:cubicBezTo>
                  <a:pt x="-19365" y="3485150"/>
                  <a:pt x="-55962" y="3124437"/>
                  <a:pt x="85197" y="2816001"/>
                </a:cubicBezTo>
                <a:cubicBezTo>
                  <a:pt x="224613" y="2507566"/>
                  <a:pt x="519130" y="2296714"/>
                  <a:pt x="857214" y="2263605"/>
                </a:cubicBezTo>
                <a:cubicBezTo>
                  <a:pt x="1195299" y="2228754"/>
                  <a:pt x="1488073" y="2017902"/>
                  <a:pt x="1629232" y="1709466"/>
                </a:cubicBezTo>
                <a:cubicBezTo>
                  <a:pt x="1768648" y="1401030"/>
                  <a:pt x="1733794" y="1040317"/>
                  <a:pt x="1535126" y="764991"/>
                </a:cubicBezTo>
                <a:cubicBezTo>
                  <a:pt x="1374797" y="540198"/>
                  <a:pt x="1322516" y="261386"/>
                  <a:pt x="1381768" y="0"/>
                </a:cubicBezTo>
                <a:close/>
              </a:path>
            </a:pathLst>
          </a:custGeom>
        </p:spPr>
        <p:txBody>
          <a:bodyPr wrap="square" tIns="57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2645718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Divider 3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C75056C-318D-5182-7DFA-238419FA663A}"/>
              </a:ext>
            </a:extLst>
          </p:cNvPr>
          <p:cNvSpPr>
            <a:spLocks noGrp="1"/>
          </p:cNvSpPr>
          <p:nvPr>
            <p:ph type="pic" sz="quarter" idx="10"/>
          </p:nvPr>
        </p:nvSpPr>
        <p:spPr>
          <a:xfrm>
            <a:off x="6310314" y="0"/>
            <a:ext cx="5881687" cy="6863427"/>
          </a:xfrm>
          <a:custGeom>
            <a:avLst/>
            <a:gdLst>
              <a:gd name="connsiteX0" fmla="*/ 142382 w 3512411"/>
              <a:gd name="connsiteY0" fmla="*/ 0 h 4098684"/>
              <a:gd name="connsiteX1" fmla="*/ 3512411 w 3512411"/>
              <a:gd name="connsiteY1" fmla="*/ 0 h 4098684"/>
              <a:gd name="connsiteX2" fmla="*/ 3512411 w 3512411"/>
              <a:gd name="connsiteY2" fmla="*/ 4098684 h 4098684"/>
              <a:gd name="connsiteX3" fmla="*/ 2125310 w 3512411"/>
              <a:gd name="connsiteY3" fmla="*/ 4098684 h 4098684"/>
              <a:gd name="connsiteX4" fmla="*/ 451681 w 3512411"/>
              <a:gd name="connsiteY4" fmla="*/ 2652759 h 4098684"/>
              <a:gd name="connsiteX5" fmla="*/ 142382 w 3512411"/>
              <a:gd name="connsiteY5" fmla="*/ 0 h 409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2411" h="4098684">
                <a:moveTo>
                  <a:pt x="142382" y="0"/>
                </a:moveTo>
                <a:cubicBezTo>
                  <a:pt x="142382" y="0"/>
                  <a:pt x="142382" y="0"/>
                  <a:pt x="3512411" y="0"/>
                </a:cubicBezTo>
                <a:cubicBezTo>
                  <a:pt x="3512411" y="0"/>
                  <a:pt x="3512411" y="0"/>
                  <a:pt x="3512411" y="4098684"/>
                </a:cubicBezTo>
                <a:cubicBezTo>
                  <a:pt x="3512411" y="4098684"/>
                  <a:pt x="3512411" y="4098684"/>
                  <a:pt x="2125310" y="4098684"/>
                </a:cubicBezTo>
                <a:cubicBezTo>
                  <a:pt x="1430811" y="3823541"/>
                  <a:pt x="836881" y="3318796"/>
                  <a:pt x="451681" y="2652759"/>
                </a:cubicBezTo>
                <a:cubicBezTo>
                  <a:pt x="-18909" y="1838715"/>
                  <a:pt x="-121376" y="878561"/>
                  <a:pt x="142382" y="0"/>
                </a:cubicBezTo>
                <a:close/>
              </a:path>
            </a:pathLst>
          </a:custGeom>
        </p:spPr>
        <p:txBody>
          <a:bodyPr wrap="square" tIns="3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12721987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Divider 4 (Imag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E5B621D-69A8-D558-4755-2528B084DCFC}"/>
              </a:ext>
            </a:extLst>
          </p:cNvPr>
          <p:cNvSpPr>
            <a:spLocks noGrp="1"/>
          </p:cNvSpPr>
          <p:nvPr>
            <p:ph type="pic" sz="quarter" idx="10"/>
          </p:nvPr>
        </p:nvSpPr>
        <p:spPr>
          <a:xfrm>
            <a:off x="5609305" y="0"/>
            <a:ext cx="6582697" cy="6858000"/>
          </a:xfrm>
          <a:custGeom>
            <a:avLst/>
            <a:gdLst>
              <a:gd name="connsiteX0" fmla="*/ 0 w 4251325"/>
              <a:gd name="connsiteY0" fmla="*/ 0 h 4429125"/>
              <a:gd name="connsiteX1" fmla="*/ 4251325 w 4251325"/>
              <a:gd name="connsiteY1" fmla="*/ 0 h 4429125"/>
              <a:gd name="connsiteX2" fmla="*/ 4251325 w 4251325"/>
              <a:gd name="connsiteY2" fmla="*/ 4429125 h 4429125"/>
              <a:gd name="connsiteX3" fmla="*/ 1002845 w 4251325"/>
              <a:gd name="connsiteY3" fmla="*/ 4429125 h 4429125"/>
              <a:gd name="connsiteX4" fmla="*/ 1019252 w 4251325"/>
              <a:gd name="connsiteY4" fmla="*/ 3834474 h 4429125"/>
              <a:gd name="connsiteX5" fmla="*/ 1837524 w 4251325"/>
              <a:gd name="connsiteY5" fmla="*/ 3077832 h 4429125"/>
              <a:gd name="connsiteX6" fmla="*/ 2655796 w 4251325"/>
              <a:gd name="connsiteY6" fmla="*/ 2323240 h 4429125"/>
              <a:gd name="connsiteX7" fmla="*/ 2409700 w 4251325"/>
              <a:gd name="connsiteY7" fmla="*/ 1236464 h 4429125"/>
              <a:gd name="connsiteX8" fmla="*/ 1345330 w 4251325"/>
              <a:gd name="connsiteY8" fmla="*/ 906330 h 4429125"/>
              <a:gd name="connsiteX9" fmla="*/ 280961 w 4251325"/>
              <a:gd name="connsiteY9" fmla="*/ 576196 h 4429125"/>
              <a:gd name="connsiteX10" fmla="*/ 0 w 4251325"/>
              <a:gd name="connsiteY10" fmla="*/ 0 h 442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1325" h="4429125">
                <a:moveTo>
                  <a:pt x="0" y="0"/>
                </a:moveTo>
                <a:cubicBezTo>
                  <a:pt x="0" y="0"/>
                  <a:pt x="0" y="0"/>
                  <a:pt x="4251325" y="0"/>
                </a:cubicBezTo>
                <a:cubicBezTo>
                  <a:pt x="4251325" y="0"/>
                  <a:pt x="4251325" y="0"/>
                  <a:pt x="4251325" y="4429125"/>
                </a:cubicBezTo>
                <a:cubicBezTo>
                  <a:pt x="4251325" y="4429125"/>
                  <a:pt x="4251325" y="4429125"/>
                  <a:pt x="1002845" y="4429125"/>
                </a:cubicBezTo>
                <a:cubicBezTo>
                  <a:pt x="953626" y="4236376"/>
                  <a:pt x="957728" y="4031324"/>
                  <a:pt x="1019252" y="3834474"/>
                </a:cubicBezTo>
                <a:cubicBezTo>
                  <a:pt x="1138199" y="3455128"/>
                  <a:pt x="1449921" y="3166004"/>
                  <a:pt x="1837524" y="3077832"/>
                </a:cubicBezTo>
                <a:cubicBezTo>
                  <a:pt x="2225127" y="2989660"/>
                  <a:pt x="2536850" y="2702587"/>
                  <a:pt x="2655796" y="2323240"/>
                </a:cubicBezTo>
                <a:cubicBezTo>
                  <a:pt x="2772693" y="1941843"/>
                  <a:pt x="2678355" y="1527638"/>
                  <a:pt x="2409700" y="1236464"/>
                </a:cubicBezTo>
                <a:cubicBezTo>
                  <a:pt x="2138993" y="945290"/>
                  <a:pt x="1732933" y="818158"/>
                  <a:pt x="1345330" y="906330"/>
                </a:cubicBezTo>
                <a:cubicBezTo>
                  <a:pt x="957728" y="994503"/>
                  <a:pt x="551668" y="869421"/>
                  <a:pt x="280961" y="576196"/>
                </a:cubicBezTo>
                <a:cubicBezTo>
                  <a:pt x="131252" y="414205"/>
                  <a:pt x="34864" y="213254"/>
                  <a:pt x="0" y="0"/>
                </a:cubicBezTo>
                <a:close/>
              </a:path>
            </a:pathLst>
          </a:custGeom>
        </p:spPr>
        <p:txBody>
          <a:bodyPr wrap="square" tIns="3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1275759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Divider 5 (Image)">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D6F452B3-D14F-5BED-3898-8D8D3B9846E2}"/>
              </a:ext>
            </a:extLst>
          </p:cNvPr>
          <p:cNvSpPr>
            <a:spLocks noGrp="1"/>
          </p:cNvSpPr>
          <p:nvPr>
            <p:ph type="pic" sz="quarter" idx="10"/>
          </p:nvPr>
        </p:nvSpPr>
        <p:spPr>
          <a:xfrm>
            <a:off x="6147203" y="0"/>
            <a:ext cx="6044799" cy="6858000"/>
          </a:xfrm>
          <a:custGeom>
            <a:avLst/>
            <a:gdLst>
              <a:gd name="connsiteX0" fmla="*/ 720997 w 4611957"/>
              <a:gd name="connsiteY0" fmla="*/ 0 h 5232400"/>
              <a:gd name="connsiteX1" fmla="*/ 4611957 w 4611957"/>
              <a:gd name="connsiteY1" fmla="*/ 0 h 5232400"/>
              <a:gd name="connsiteX2" fmla="*/ 4611957 w 4611957"/>
              <a:gd name="connsiteY2" fmla="*/ 5232400 h 5232400"/>
              <a:gd name="connsiteX3" fmla="*/ 1329111 w 4611957"/>
              <a:gd name="connsiteY3" fmla="*/ 5232400 h 5232400"/>
              <a:gd name="connsiteX4" fmla="*/ 476298 w 4611957"/>
              <a:gd name="connsiteY4" fmla="*/ 4469342 h 5232400"/>
              <a:gd name="connsiteX5" fmla="*/ 71696 w 4611957"/>
              <a:gd name="connsiteY5" fmla="*/ 3851628 h 5232400"/>
              <a:gd name="connsiteX6" fmla="*/ 30509 w 4611957"/>
              <a:gd name="connsiteY6" fmla="*/ 3112794 h 5232400"/>
              <a:gd name="connsiteX7" fmla="*/ 611973 w 4611957"/>
              <a:gd name="connsiteY7" fmla="*/ 322180 h 5232400"/>
              <a:gd name="connsiteX8" fmla="*/ 720997 w 4611957"/>
              <a:gd name="connsiteY8" fmla="*/ 0 h 52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1957" h="5232400">
                <a:moveTo>
                  <a:pt x="720997" y="0"/>
                </a:moveTo>
                <a:cubicBezTo>
                  <a:pt x="720997" y="0"/>
                  <a:pt x="720997" y="0"/>
                  <a:pt x="4611957" y="0"/>
                </a:cubicBezTo>
                <a:lnTo>
                  <a:pt x="4611957" y="5232400"/>
                </a:lnTo>
                <a:cubicBezTo>
                  <a:pt x="4611957" y="5232400"/>
                  <a:pt x="4611957" y="5232400"/>
                  <a:pt x="1329111" y="5232400"/>
                </a:cubicBezTo>
                <a:cubicBezTo>
                  <a:pt x="1329111" y="5232400"/>
                  <a:pt x="1329111" y="5232400"/>
                  <a:pt x="476298" y="4469342"/>
                </a:cubicBezTo>
                <a:cubicBezTo>
                  <a:pt x="292168" y="4304618"/>
                  <a:pt x="151647" y="4093869"/>
                  <a:pt x="71696" y="3851628"/>
                </a:cubicBezTo>
                <a:cubicBezTo>
                  <a:pt x="-8255" y="3609387"/>
                  <a:pt x="-20369" y="3355034"/>
                  <a:pt x="30509" y="3112794"/>
                </a:cubicBezTo>
                <a:cubicBezTo>
                  <a:pt x="30509" y="3112794"/>
                  <a:pt x="30509" y="3112794"/>
                  <a:pt x="611973" y="322180"/>
                </a:cubicBezTo>
                <a:cubicBezTo>
                  <a:pt x="636200" y="210750"/>
                  <a:pt x="672542" y="101741"/>
                  <a:pt x="720997" y="0"/>
                </a:cubicBezTo>
                <a:close/>
              </a:path>
            </a:pathLst>
          </a:custGeom>
        </p:spPr>
        <p:txBody>
          <a:bodyPr wrap="square" tIns="360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3590227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Text &amp; Image [Right]">
    <p:spTree>
      <p:nvGrpSpPr>
        <p:cNvPr id="1" name=""/>
        <p:cNvGrpSpPr/>
        <p:nvPr/>
      </p:nvGrpSpPr>
      <p:grpSpPr>
        <a:xfrm>
          <a:off x="0" y="0"/>
          <a:ext cx="0" cy="0"/>
          <a:chOff x="0" y="0"/>
          <a:chExt cx="0" cy="0"/>
        </a:xfrm>
      </p:grpSpPr>
      <p:pic>
        <p:nvPicPr>
          <p:cNvPr id="9" name="Picture 8" descr="A black and orange gradient&#10;&#10;Description automatically generated">
            <a:extLst>
              <a:ext uri="{FF2B5EF4-FFF2-40B4-BE49-F238E27FC236}">
                <a16:creationId xmlns:a16="http://schemas.microsoft.com/office/drawing/2014/main" id="{BB08B6D7-9DFB-0B5A-72BD-AF8D4B6782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8309" y="4267246"/>
            <a:ext cx="2868931" cy="2615879"/>
          </a:xfrm>
          <a:prstGeom prst="rect">
            <a:avLst/>
          </a:prstGeom>
        </p:spPr>
      </p:pic>
      <p:sp>
        <p:nvSpPr>
          <p:cNvPr id="20" name="Picture Placeholder 19">
            <a:extLst>
              <a:ext uri="{FF2B5EF4-FFF2-40B4-BE49-F238E27FC236}">
                <a16:creationId xmlns:a16="http://schemas.microsoft.com/office/drawing/2014/main" id="{95F69B26-C1D2-001D-7B52-E91D153AC3C7}"/>
              </a:ext>
            </a:extLst>
          </p:cNvPr>
          <p:cNvSpPr>
            <a:spLocks noGrp="1"/>
          </p:cNvSpPr>
          <p:nvPr>
            <p:ph type="pic" sz="quarter" idx="19"/>
          </p:nvPr>
        </p:nvSpPr>
        <p:spPr>
          <a:xfrm>
            <a:off x="6343611" y="0"/>
            <a:ext cx="5848391" cy="6858000"/>
          </a:xfrm>
          <a:custGeom>
            <a:avLst/>
            <a:gdLst>
              <a:gd name="connsiteX0" fmla="*/ 0 w 2528887"/>
              <a:gd name="connsiteY0" fmla="*/ 0 h 2965450"/>
              <a:gd name="connsiteX1" fmla="*/ 2528887 w 2528887"/>
              <a:gd name="connsiteY1" fmla="*/ 0 h 2965450"/>
              <a:gd name="connsiteX2" fmla="*/ 2528887 w 2528887"/>
              <a:gd name="connsiteY2" fmla="*/ 1860271 h 2965450"/>
              <a:gd name="connsiteX3" fmla="*/ 1471752 w 2528887"/>
              <a:gd name="connsiteY3" fmla="*/ 2471208 h 2965450"/>
              <a:gd name="connsiteX4" fmla="*/ 1355055 w 2528887"/>
              <a:gd name="connsiteY4" fmla="*/ 2587218 h 2965450"/>
              <a:gd name="connsiteX5" fmla="*/ 1355055 w 2528887"/>
              <a:gd name="connsiteY5" fmla="*/ 2905043 h 2965450"/>
              <a:gd name="connsiteX6" fmla="*/ 1381827 w 2528887"/>
              <a:gd name="connsiteY6" fmla="*/ 2965450 h 2965450"/>
              <a:gd name="connsiteX7" fmla="*/ 0 w 2528887"/>
              <a:gd name="connsiteY7" fmla="*/ 2965450 h 2965450"/>
              <a:gd name="connsiteX8" fmla="*/ 0 w 2528887"/>
              <a:gd name="connsiteY8" fmla="*/ 0 h 29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887" h="2965450">
                <a:moveTo>
                  <a:pt x="0" y="0"/>
                </a:moveTo>
                <a:lnTo>
                  <a:pt x="2528887" y="0"/>
                </a:lnTo>
                <a:cubicBezTo>
                  <a:pt x="2528887" y="0"/>
                  <a:pt x="2528887" y="0"/>
                  <a:pt x="2528887" y="1860271"/>
                </a:cubicBezTo>
                <a:cubicBezTo>
                  <a:pt x="2528887" y="1860271"/>
                  <a:pt x="2528887" y="1860271"/>
                  <a:pt x="1471752" y="2471208"/>
                </a:cubicBezTo>
                <a:cubicBezTo>
                  <a:pt x="1424387" y="2497980"/>
                  <a:pt x="1383886" y="2537794"/>
                  <a:pt x="1355055" y="2587218"/>
                </a:cubicBezTo>
                <a:cubicBezTo>
                  <a:pt x="1298766" y="2685380"/>
                  <a:pt x="1298766" y="2806881"/>
                  <a:pt x="1355055" y="2905043"/>
                </a:cubicBezTo>
                <a:cubicBezTo>
                  <a:pt x="1366725" y="2924263"/>
                  <a:pt x="1375649" y="2944857"/>
                  <a:pt x="1381827" y="2965450"/>
                </a:cubicBezTo>
                <a:cubicBezTo>
                  <a:pt x="1381827" y="2965450"/>
                  <a:pt x="1381827" y="2965450"/>
                  <a:pt x="0" y="2965450"/>
                </a:cubicBezTo>
                <a:cubicBezTo>
                  <a:pt x="0" y="2965450"/>
                  <a:pt x="0" y="2965450"/>
                  <a:pt x="0" y="0"/>
                </a:cubicBezTo>
                <a:close/>
              </a:path>
            </a:pathLst>
          </a:custGeom>
        </p:spPr>
        <p:txBody>
          <a:bodyPr wrap="square" tIns="2448000">
            <a:noAutofit/>
          </a:bodyPr>
          <a:lstStyle>
            <a:lvl1pPr algn="ctr">
              <a:defRPr sz="1400" b="0"/>
            </a:lvl1pPr>
          </a:lstStyle>
          <a:p>
            <a:r>
              <a:rPr lang="en-GB"/>
              <a:t>Click icon to add picture</a:t>
            </a:r>
          </a:p>
        </p:txBody>
      </p:sp>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1">
            <a:extLst>
              <a:ext uri="{FF2B5EF4-FFF2-40B4-BE49-F238E27FC236}">
                <a16:creationId xmlns:a16="http://schemas.microsoft.com/office/drawing/2014/main" id="{63BE2014-6BFF-DAD9-7999-3E949686F408}"/>
              </a:ext>
            </a:extLst>
          </p:cNvPr>
          <p:cNvSpPr>
            <a:spLocks noGrp="1"/>
          </p:cNvSpPr>
          <p:nvPr>
            <p:ph type="body" sz="quarter" idx="17"/>
          </p:nvPr>
        </p:nvSpPr>
        <p:spPr>
          <a:xfrm>
            <a:off x="10101263" y="5823686"/>
            <a:ext cx="1837784" cy="511129"/>
          </a:xfrm>
        </p:spPr>
        <p:txBody>
          <a:bodyPr/>
          <a:lstStyle>
            <a:lvl1pPr>
              <a:lnSpc>
                <a:spcPct val="100000"/>
              </a:lnSpc>
              <a:spcBef>
                <a:spcPts val="0"/>
              </a:spcBef>
              <a:defRPr sz="1000">
                <a:solidFill>
                  <a:srgbClr val="002068"/>
                </a:solidFill>
              </a:defRPr>
            </a:lvl1pPr>
            <a:lvl2pPr>
              <a:lnSpc>
                <a:spcPct val="100000"/>
              </a:lnSpc>
              <a:spcBef>
                <a:spcPts val="0"/>
              </a:spcBef>
              <a:defRPr sz="1000">
                <a:solidFill>
                  <a:srgbClr val="002068"/>
                </a:solidFill>
              </a:defRPr>
            </a:lvl2pPr>
          </a:lstStyle>
          <a:p>
            <a:pPr lvl="0"/>
            <a:r>
              <a:rPr lang="en-GB"/>
              <a:t>Click to edit Master text styles</a:t>
            </a:r>
          </a:p>
          <a:p>
            <a:pPr lvl="1"/>
            <a:r>
              <a:rPr lang="en-GB"/>
              <a:t>Second level</a:t>
            </a:r>
          </a:p>
        </p:txBody>
      </p:sp>
      <p:sp>
        <p:nvSpPr>
          <p:cNvPr id="7" name="Text Placeholder 8">
            <a:extLst>
              <a:ext uri="{FF2B5EF4-FFF2-40B4-BE49-F238E27FC236}">
                <a16:creationId xmlns:a16="http://schemas.microsoft.com/office/drawing/2014/main" id="{7F9764D7-E923-76E5-5F12-8E69C326B0C2}"/>
              </a:ext>
            </a:extLst>
          </p:cNvPr>
          <p:cNvSpPr>
            <a:spLocks noGrp="1"/>
          </p:cNvSpPr>
          <p:nvPr>
            <p:ph type="body" sz="quarter" idx="18"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4" name="Picture 3">
            <a:extLst>
              <a:ext uri="{FF2B5EF4-FFF2-40B4-BE49-F238E27FC236}">
                <a16:creationId xmlns:a16="http://schemas.microsoft.com/office/drawing/2014/main" id="{202ED556-318C-0990-9C21-48245CFA043E}"/>
              </a:ext>
            </a:extLst>
          </p:cNvPr>
          <p:cNvPicPr>
            <a:picLocks noChangeAspect="1"/>
          </p:cNvPicPr>
          <p:nvPr userDrawn="1"/>
        </p:nvPicPr>
        <p:blipFill>
          <a:blip r:embed="rId3">
            <a:extLst>
              <a:ext uri="{28A0092B-C50C-407E-A947-70E740481C1C}">
                <a14:useLocalDpi xmlns:a14="http://schemas.microsoft.com/office/drawing/2010/main" val="0"/>
              </a:ext>
            </a:extLst>
          </a:blip>
          <a:srcRect r="50281"/>
          <a:stretch/>
        </p:blipFill>
        <p:spPr bwMode="auto">
          <a:xfrm>
            <a:off x="413386" y="6132511"/>
            <a:ext cx="1709329" cy="640936"/>
          </a:xfrm>
          <a:prstGeom prst="rect">
            <a:avLst/>
          </a:prstGeom>
          <a:noFill/>
          <a:ln>
            <a:noFill/>
          </a:ln>
        </p:spPr>
      </p:pic>
    </p:spTree>
    <p:extLst>
      <p:ext uri="{BB962C8B-B14F-4D97-AF65-F5344CB8AC3E}">
        <p14:creationId xmlns:p14="http://schemas.microsoft.com/office/powerpoint/2010/main" val="1855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One Image">
    <p:spTree>
      <p:nvGrpSpPr>
        <p:cNvPr id="1" name=""/>
        <p:cNvGrpSpPr/>
        <p:nvPr/>
      </p:nvGrpSpPr>
      <p:grpSpPr>
        <a:xfrm>
          <a:off x="0" y="0"/>
          <a:ext cx="0" cy="0"/>
          <a:chOff x="0" y="0"/>
          <a:chExt cx="0" cy="0"/>
        </a:xfrm>
      </p:grpSpPr>
      <p:pic>
        <p:nvPicPr>
          <p:cNvPr id="12" name="Picture 11" descr="A yellow and orange gradient&#10;&#10;Description automatically generated">
            <a:extLst>
              <a:ext uri="{FF2B5EF4-FFF2-40B4-BE49-F238E27FC236}">
                <a16:creationId xmlns:a16="http://schemas.microsoft.com/office/drawing/2014/main" id="{B5EA0191-64B2-37EE-1EB3-A2B96BACF1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365" y="3952079"/>
            <a:ext cx="3189243" cy="2136483"/>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5465763" cy="355739"/>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9872664" y="4848225"/>
            <a:ext cx="1760013" cy="798195"/>
          </a:xfrm>
        </p:spPr>
        <p:txBody>
          <a:bodyPr/>
          <a:lstStyle>
            <a:lvl1pPr>
              <a:lnSpc>
                <a:spcPct val="100000"/>
              </a:lnSpc>
              <a:spcBef>
                <a:spcPts val="0"/>
              </a:spcBef>
              <a:defRPr sz="1000">
                <a:solidFill>
                  <a:srgbClr val="002068"/>
                </a:solidFill>
              </a:defRPr>
            </a:lvl1pPr>
            <a:lvl2pPr>
              <a:lnSpc>
                <a:spcPct val="100000"/>
              </a:lnSpc>
              <a:spcBef>
                <a:spcPts val="0"/>
              </a:spcBef>
              <a:defRPr sz="1000">
                <a:solidFill>
                  <a:srgbClr val="002068"/>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5ED5F72E-9CFA-4DC4-D9DD-072AFE58471F}"/>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
        <p:nvSpPr>
          <p:cNvPr id="8" name="Picture Placeholder 7">
            <a:extLst>
              <a:ext uri="{FF2B5EF4-FFF2-40B4-BE49-F238E27FC236}">
                <a16:creationId xmlns:a16="http://schemas.microsoft.com/office/drawing/2014/main" id="{961102B7-5897-6D37-B5F8-20800A75B7A8}"/>
              </a:ext>
            </a:extLst>
          </p:cNvPr>
          <p:cNvSpPr>
            <a:spLocks noGrp="1"/>
          </p:cNvSpPr>
          <p:nvPr>
            <p:ph type="pic" sz="quarter" idx="10"/>
          </p:nvPr>
        </p:nvSpPr>
        <p:spPr>
          <a:xfrm>
            <a:off x="606096" y="1996924"/>
            <a:ext cx="11174232" cy="4054627"/>
          </a:xfrm>
          <a:custGeom>
            <a:avLst/>
            <a:gdLst>
              <a:gd name="connsiteX0" fmla="*/ 0 w 7893376"/>
              <a:gd name="connsiteY0" fmla="*/ 0 h 2864151"/>
              <a:gd name="connsiteX1" fmla="*/ 717120 w 7893376"/>
              <a:gd name="connsiteY1" fmla="*/ 0 h 2864151"/>
              <a:gd name="connsiteX2" fmla="*/ 1389435 w 7893376"/>
              <a:gd name="connsiteY2" fmla="*/ 0 h 2864151"/>
              <a:gd name="connsiteX3" fmla="*/ 2018390 w 7893376"/>
              <a:gd name="connsiteY3" fmla="*/ 0 h 2864151"/>
              <a:gd name="connsiteX4" fmla="*/ 2605431 w 7893376"/>
              <a:gd name="connsiteY4" fmla="*/ 0 h 2864151"/>
              <a:gd name="connsiteX5" fmla="*/ 3152004 w 7893376"/>
              <a:gd name="connsiteY5" fmla="*/ 0 h 2864151"/>
              <a:gd name="connsiteX6" fmla="*/ 3659552 w 7893376"/>
              <a:gd name="connsiteY6" fmla="*/ 0 h 2864151"/>
              <a:gd name="connsiteX7" fmla="*/ 4129522 w 7893376"/>
              <a:gd name="connsiteY7" fmla="*/ 0 h 2864151"/>
              <a:gd name="connsiteX8" fmla="*/ 4563359 w 7893376"/>
              <a:gd name="connsiteY8" fmla="*/ 0 h 2864151"/>
              <a:gd name="connsiteX9" fmla="*/ 4962508 w 7893376"/>
              <a:gd name="connsiteY9" fmla="*/ 0 h 2864151"/>
              <a:gd name="connsiteX10" fmla="*/ 5328415 w 7893376"/>
              <a:gd name="connsiteY10" fmla="*/ 0 h 2864151"/>
              <a:gd name="connsiteX11" fmla="*/ 5662525 w 7893376"/>
              <a:gd name="connsiteY11" fmla="*/ 0 h 2864151"/>
              <a:gd name="connsiteX12" fmla="*/ 5966283 w 7893376"/>
              <a:gd name="connsiteY12" fmla="*/ 0 h 2864151"/>
              <a:gd name="connsiteX13" fmla="*/ 6241135 w 7893376"/>
              <a:gd name="connsiteY13" fmla="*/ 0 h 2864151"/>
              <a:gd name="connsiteX14" fmla="*/ 6488526 w 7893376"/>
              <a:gd name="connsiteY14" fmla="*/ 0 h 2864151"/>
              <a:gd name="connsiteX15" fmla="*/ 6709900 w 7893376"/>
              <a:gd name="connsiteY15" fmla="*/ 0 h 2864151"/>
              <a:gd name="connsiteX16" fmla="*/ 6906705 w 7893376"/>
              <a:gd name="connsiteY16" fmla="*/ 0 h 2864151"/>
              <a:gd name="connsiteX17" fmla="*/ 7080384 w 7893376"/>
              <a:gd name="connsiteY17" fmla="*/ 0 h 2864151"/>
              <a:gd name="connsiteX18" fmla="*/ 7232384 w 7893376"/>
              <a:gd name="connsiteY18" fmla="*/ 0 h 2864151"/>
              <a:gd name="connsiteX19" fmla="*/ 7477125 w 7893376"/>
              <a:gd name="connsiteY19" fmla="*/ 0 h 2864151"/>
              <a:gd name="connsiteX20" fmla="*/ 7652490 w 7893376"/>
              <a:gd name="connsiteY20" fmla="*/ 0 h 2864151"/>
              <a:gd name="connsiteX21" fmla="*/ 7770043 w 7893376"/>
              <a:gd name="connsiteY21" fmla="*/ 0 h 2864151"/>
              <a:gd name="connsiteX22" fmla="*/ 7841345 w 7893376"/>
              <a:gd name="connsiteY22" fmla="*/ 0 h 2864151"/>
              <a:gd name="connsiteX23" fmla="*/ 7877960 w 7893376"/>
              <a:gd name="connsiteY23" fmla="*/ 0 h 2864151"/>
              <a:gd name="connsiteX24" fmla="*/ 7891450 w 7893376"/>
              <a:gd name="connsiteY24" fmla="*/ 0 h 2864151"/>
              <a:gd name="connsiteX25" fmla="*/ 7893376 w 7893376"/>
              <a:gd name="connsiteY25" fmla="*/ 0 h 2864151"/>
              <a:gd name="connsiteX26" fmla="*/ 7893376 w 7893376"/>
              <a:gd name="connsiteY26" fmla="*/ 1424213 h 2864151"/>
              <a:gd name="connsiteX27" fmla="*/ 7343668 w 7893376"/>
              <a:gd name="connsiteY27" fmla="*/ 1424213 h 2864151"/>
              <a:gd name="connsiteX28" fmla="*/ 6951018 w 7893376"/>
              <a:gd name="connsiteY28" fmla="*/ 1424213 h 2864151"/>
              <a:gd name="connsiteX29" fmla="*/ 6735622 w 7893376"/>
              <a:gd name="connsiteY29" fmla="*/ 1426460 h 2864151"/>
              <a:gd name="connsiteX30" fmla="*/ 6567344 w 7893376"/>
              <a:gd name="connsiteY30" fmla="*/ 1469141 h 2864151"/>
              <a:gd name="connsiteX31" fmla="*/ 6307073 w 7893376"/>
              <a:gd name="connsiteY31" fmla="*/ 1709505 h 2864151"/>
              <a:gd name="connsiteX32" fmla="*/ 5782045 w 7893376"/>
              <a:gd name="connsiteY32" fmla="*/ 2646251 h 2864151"/>
              <a:gd name="connsiteX33" fmla="*/ 5708002 w 7893376"/>
              <a:gd name="connsiteY33" fmla="*/ 2864151 h 2864151"/>
              <a:gd name="connsiteX34" fmla="*/ 5189426 w 7893376"/>
              <a:gd name="connsiteY34" fmla="*/ 2864151 h 2864151"/>
              <a:gd name="connsiteX35" fmla="*/ 4703249 w 7893376"/>
              <a:gd name="connsiteY35" fmla="*/ 2864151 h 2864151"/>
              <a:gd name="connsiteX36" fmla="*/ 4248427 w 7893376"/>
              <a:gd name="connsiteY36" fmla="*/ 2864151 h 2864151"/>
              <a:gd name="connsiteX37" fmla="*/ 3823916 w 7893376"/>
              <a:gd name="connsiteY37" fmla="*/ 2864151 h 2864151"/>
              <a:gd name="connsiteX38" fmla="*/ 3428669 w 7893376"/>
              <a:gd name="connsiteY38" fmla="*/ 2864151 h 2864151"/>
              <a:gd name="connsiteX39" fmla="*/ 3061641 w 7893376"/>
              <a:gd name="connsiteY39" fmla="*/ 2864151 h 2864151"/>
              <a:gd name="connsiteX40" fmla="*/ 2721788 w 7893376"/>
              <a:gd name="connsiteY40" fmla="*/ 2864151 h 2864151"/>
              <a:gd name="connsiteX41" fmla="*/ 2408064 w 7893376"/>
              <a:gd name="connsiteY41" fmla="*/ 2864151 h 2864151"/>
              <a:gd name="connsiteX42" fmla="*/ 2119424 w 7893376"/>
              <a:gd name="connsiteY42" fmla="*/ 2864151 h 2864151"/>
              <a:gd name="connsiteX43" fmla="*/ 1854822 w 7893376"/>
              <a:gd name="connsiteY43" fmla="*/ 2864151 h 2864151"/>
              <a:gd name="connsiteX44" fmla="*/ 1613215 w 7893376"/>
              <a:gd name="connsiteY44" fmla="*/ 2864151 h 2864151"/>
              <a:gd name="connsiteX45" fmla="*/ 1393555 w 7893376"/>
              <a:gd name="connsiteY45" fmla="*/ 2864151 h 2864151"/>
              <a:gd name="connsiteX46" fmla="*/ 1194800 w 7893376"/>
              <a:gd name="connsiteY46" fmla="*/ 2864151 h 2864151"/>
              <a:gd name="connsiteX47" fmla="*/ 1015902 w 7893376"/>
              <a:gd name="connsiteY47" fmla="*/ 2864151 h 2864151"/>
              <a:gd name="connsiteX48" fmla="*/ 713501 w 7893376"/>
              <a:gd name="connsiteY48" fmla="*/ 2864151 h 2864151"/>
              <a:gd name="connsiteX49" fmla="*/ 477990 w 7893376"/>
              <a:gd name="connsiteY49" fmla="*/ 2864151 h 2864151"/>
              <a:gd name="connsiteX50" fmla="*/ 301008 w 7893376"/>
              <a:gd name="connsiteY50" fmla="*/ 2864151 h 2864151"/>
              <a:gd name="connsiteX51" fmla="*/ 174195 w 7893376"/>
              <a:gd name="connsiteY51" fmla="*/ 2864151 h 2864151"/>
              <a:gd name="connsiteX52" fmla="*/ 89188 w 7893376"/>
              <a:gd name="connsiteY52" fmla="*/ 2864151 h 2864151"/>
              <a:gd name="connsiteX53" fmla="*/ 37626 w 7893376"/>
              <a:gd name="connsiteY53" fmla="*/ 2864151 h 2864151"/>
              <a:gd name="connsiteX54" fmla="*/ 11149 w 7893376"/>
              <a:gd name="connsiteY54" fmla="*/ 2864151 h 2864151"/>
              <a:gd name="connsiteX55" fmla="*/ 0 w 7893376"/>
              <a:gd name="connsiteY55" fmla="*/ 2864151 h 2864151"/>
              <a:gd name="connsiteX56" fmla="*/ 0 w 7893376"/>
              <a:gd name="connsiteY56" fmla="*/ 0 h 286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893376" h="2864151">
                <a:moveTo>
                  <a:pt x="0" y="0"/>
                </a:moveTo>
                <a:lnTo>
                  <a:pt x="717120" y="0"/>
                </a:lnTo>
                <a:lnTo>
                  <a:pt x="1389435" y="0"/>
                </a:lnTo>
                <a:lnTo>
                  <a:pt x="2018390" y="0"/>
                </a:lnTo>
                <a:lnTo>
                  <a:pt x="2605431" y="0"/>
                </a:lnTo>
                <a:lnTo>
                  <a:pt x="3152004" y="0"/>
                </a:lnTo>
                <a:lnTo>
                  <a:pt x="3659552" y="0"/>
                </a:lnTo>
                <a:lnTo>
                  <a:pt x="4129522" y="0"/>
                </a:lnTo>
                <a:lnTo>
                  <a:pt x="4563359" y="0"/>
                </a:lnTo>
                <a:lnTo>
                  <a:pt x="4962508" y="0"/>
                </a:lnTo>
                <a:lnTo>
                  <a:pt x="5328415" y="0"/>
                </a:lnTo>
                <a:lnTo>
                  <a:pt x="5662525" y="0"/>
                </a:lnTo>
                <a:lnTo>
                  <a:pt x="5966283" y="0"/>
                </a:lnTo>
                <a:lnTo>
                  <a:pt x="6241135" y="0"/>
                </a:lnTo>
                <a:lnTo>
                  <a:pt x="6488526" y="0"/>
                </a:lnTo>
                <a:lnTo>
                  <a:pt x="6709900" y="0"/>
                </a:lnTo>
                <a:lnTo>
                  <a:pt x="6906705" y="0"/>
                </a:lnTo>
                <a:lnTo>
                  <a:pt x="7080384" y="0"/>
                </a:lnTo>
                <a:lnTo>
                  <a:pt x="7232384" y="0"/>
                </a:lnTo>
                <a:lnTo>
                  <a:pt x="7477125" y="0"/>
                </a:lnTo>
                <a:lnTo>
                  <a:pt x="7652490" y="0"/>
                </a:lnTo>
                <a:lnTo>
                  <a:pt x="7770043" y="0"/>
                </a:lnTo>
                <a:lnTo>
                  <a:pt x="7841345" y="0"/>
                </a:lnTo>
                <a:lnTo>
                  <a:pt x="7877960" y="0"/>
                </a:lnTo>
                <a:lnTo>
                  <a:pt x="7891450" y="0"/>
                </a:lnTo>
                <a:lnTo>
                  <a:pt x="7893376" y="0"/>
                </a:lnTo>
                <a:lnTo>
                  <a:pt x="7893376" y="1424213"/>
                </a:lnTo>
                <a:lnTo>
                  <a:pt x="7343668" y="1424213"/>
                </a:lnTo>
                <a:cubicBezTo>
                  <a:pt x="7213532" y="1424213"/>
                  <a:pt x="7083397" y="1424213"/>
                  <a:pt x="6951018" y="1424213"/>
                </a:cubicBezTo>
                <a:cubicBezTo>
                  <a:pt x="6879220" y="1424213"/>
                  <a:pt x="6807420" y="1421967"/>
                  <a:pt x="6735622" y="1426460"/>
                </a:cubicBezTo>
                <a:cubicBezTo>
                  <a:pt x="6679529" y="1433199"/>
                  <a:pt x="6621192" y="1444431"/>
                  <a:pt x="6567344" y="1469141"/>
                </a:cubicBezTo>
                <a:cubicBezTo>
                  <a:pt x="6455158" y="1518562"/>
                  <a:pt x="6367653" y="1603925"/>
                  <a:pt x="6307073" y="1709505"/>
                </a:cubicBezTo>
                <a:cubicBezTo>
                  <a:pt x="6044558" y="2174508"/>
                  <a:pt x="6042315" y="2181248"/>
                  <a:pt x="5782045" y="2646251"/>
                </a:cubicBezTo>
                <a:cubicBezTo>
                  <a:pt x="5741658" y="2713643"/>
                  <a:pt x="5716977" y="2787774"/>
                  <a:pt x="5708002" y="2864151"/>
                </a:cubicBezTo>
                <a:lnTo>
                  <a:pt x="5189426" y="2864151"/>
                </a:lnTo>
                <a:lnTo>
                  <a:pt x="4703249" y="2864151"/>
                </a:lnTo>
                <a:lnTo>
                  <a:pt x="4248427" y="2864151"/>
                </a:lnTo>
                <a:lnTo>
                  <a:pt x="3823916" y="2864151"/>
                </a:lnTo>
                <a:lnTo>
                  <a:pt x="3428669" y="2864151"/>
                </a:lnTo>
                <a:lnTo>
                  <a:pt x="3061641" y="2864151"/>
                </a:lnTo>
                <a:lnTo>
                  <a:pt x="2721788" y="2864151"/>
                </a:lnTo>
                <a:lnTo>
                  <a:pt x="2408064" y="2864151"/>
                </a:lnTo>
                <a:lnTo>
                  <a:pt x="2119424" y="2864151"/>
                </a:lnTo>
                <a:lnTo>
                  <a:pt x="1854822" y="2864151"/>
                </a:lnTo>
                <a:lnTo>
                  <a:pt x="1613215" y="2864151"/>
                </a:lnTo>
                <a:lnTo>
                  <a:pt x="1393555" y="2864151"/>
                </a:lnTo>
                <a:lnTo>
                  <a:pt x="1194800" y="2864151"/>
                </a:lnTo>
                <a:lnTo>
                  <a:pt x="1015902" y="2864151"/>
                </a:lnTo>
                <a:lnTo>
                  <a:pt x="713501" y="2864151"/>
                </a:lnTo>
                <a:lnTo>
                  <a:pt x="477990" y="2864151"/>
                </a:lnTo>
                <a:lnTo>
                  <a:pt x="301008" y="2864151"/>
                </a:lnTo>
                <a:lnTo>
                  <a:pt x="174195" y="2864151"/>
                </a:lnTo>
                <a:lnTo>
                  <a:pt x="89188" y="2864151"/>
                </a:lnTo>
                <a:lnTo>
                  <a:pt x="37626" y="2864151"/>
                </a:lnTo>
                <a:lnTo>
                  <a:pt x="11149" y="2864151"/>
                </a:lnTo>
                <a:lnTo>
                  <a:pt x="0" y="2864151"/>
                </a:lnTo>
                <a:cubicBezTo>
                  <a:pt x="0" y="0"/>
                  <a:pt x="0" y="0"/>
                  <a:pt x="0" y="0"/>
                </a:cubicBezTo>
                <a:close/>
              </a:path>
            </a:pathLst>
          </a:custGeom>
        </p:spPr>
        <p:txBody>
          <a:bodyPr wrap="square" tIns="828000">
            <a:noAutofit/>
          </a:bodyPr>
          <a:lstStyle>
            <a:lvl1pPr algn="ctr">
              <a:defRPr sz="1400" b="0"/>
            </a:lvl1pPr>
          </a:lstStyle>
          <a:p>
            <a:r>
              <a:rPr lang="en-GB"/>
              <a:t>Click icon to add picture</a:t>
            </a:r>
          </a:p>
        </p:txBody>
      </p:sp>
    </p:spTree>
    <p:extLst>
      <p:ext uri="{BB962C8B-B14F-4D97-AF65-F5344CB8AC3E}">
        <p14:creationId xmlns:p14="http://schemas.microsoft.com/office/powerpoint/2010/main" val="406912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5465763" cy="355739"/>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6310313" y="1573620"/>
            <a:ext cx="5465763" cy="355739"/>
          </a:xfrm>
        </p:spPr>
        <p:txBody>
          <a:bodyPr/>
          <a:lstStyle/>
          <a:p>
            <a:pPr lvl="0"/>
            <a:r>
              <a:rPr lang="en-GB"/>
              <a:t>Click to edit Master text styles</a:t>
            </a:r>
          </a:p>
        </p:txBody>
      </p:sp>
      <p:sp>
        <p:nvSpPr>
          <p:cNvPr id="12" name="Text Placeholder 11">
            <a:extLst>
              <a:ext uri="{FF2B5EF4-FFF2-40B4-BE49-F238E27FC236}">
                <a16:creationId xmlns:a16="http://schemas.microsoft.com/office/drawing/2014/main" id="{4900BD1E-106D-6745-BCC4-EA41A3289CEB}"/>
              </a:ext>
            </a:extLst>
          </p:cNvPr>
          <p:cNvSpPr>
            <a:spLocks noGrp="1"/>
          </p:cNvSpPr>
          <p:nvPr>
            <p:ph type="body" sz="quarter" idx="14"/>
          </p:nvPr>
        </p:nvSpPr>
        <p:spPr>
          <a:xfrm>
            <a:off x="6310314" y="5359139"/>
            <a:ext cx="3582988"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604837" y="2073276"/>
            <a:ext cx="5465763" cy="3190875"/>
          </a:xfrm>
        </p:spPr>
        <p:txBody>
          <a:bodyPr lIns="90000" tIns="90000"/>
          <a:lstStyle>
            <a:lvl1pPr>
              <a:defRPr sz="1400" b="0"/>
            </a:lvl1pPr>
          </a:lstStyle>
          <a:p>
            <a:r>
              <a:rPr lang="en-GB"/>
              <a:t>Click icon to add picture</a:t>
            </a:r>
          </a:p>
        </p:txBody>
      </p:sp>
      <p:sp>
        <p:nvSpPr>
          <p:cNvPr id="15" name="Picture Placeholder 13">
            <a:extLst>
              <a:ext uri="{FF2B5EF4-FFF2-40B4-BE49-F238E27FC236}">
                <a16:creationId xmlns:a16="http://schemas.microsoft.com/office/drawing/2014/main" id="{0C074D9A-3ED8-DCC3-7AE2-07A9E42A504D}"/>
              </a:ext>
            </a:extLst>
          </p:cNvPr>
          <p:cNvSpPr>
            <a:spLocks noGrp="1"/>
          </p:cNvSpPr>
          <p:nvPr>
            <p:ph type="pic" sz="quarter" idx="16"/>
          </p:nvPr>
        </p:nvSpPr>
        <p:spPr>
          <a:xfrm>
            <a:off x="6310313" y="2073276"/>
            <a:ext cx="5465763" cy="3190875"/>
          </a:xfrm>
        </p:spPr>
        <p:txBody>
          <a:bodyPr lIns="90000" tIns="90000"/>
          <a:lstStyle>
            <a:lvl1pPr>
              <a:defRPr sz="1400" b="0"/>
            </a:lvl1pPr>
          </a:lstStyle>
          <a:p>
            <a:r>
              <a:rPr lang="en-GB"/>
              <a:t>Click icon to add picture</a:t>
            </a:r>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9" y="5359139"/>
            <a:ext cx="3582988"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9837E8A8-F9EE-A285-FF1E-7C725071658E}"/>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2692081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hasCustomPrompt="1"/>
          </p:nvPr>
        </p:nvSpPr>
        <p:spPr>
          <a:xfrm>
            <a:off x="604839" y="1573620"/>
            <a:ext cx="3562349" cy="355739"/>
          </a:xfrm>
        </p:spPr>
        <p:txBody>
          <a:bodyPr/>
          <a:lstStyle/>
          <a:p>
            <a:pPr lvl="0"/>
            <a:r>
              <a:rPr lang="en-US"/>
              <a:t>Click to edit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604839" y="2073276"/>
            <a:ext cx="3562349" cy="3190875"/>
          </a:xfrm>
        </p:spPr>
        <p:txBody>
          <a:bodyPr lIns="90000" tIns="90000"/>
          <a:lstStyle>
            <a:lvl1pPr>
              <a:defRPr sz="1400" b="0"/>
            </a:lvl1pPr>
          </a:lstStyle>
          <a:p>
            <a:r>
              <a:rPr lang="en-GB"/>
              <a:t>Click icon to add picture</a:t>
            </a:r>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9"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7" name="Content Placeholder 2">
            <a:extLst>
              <a:ext uri="{FF2B5EF4-FFF2-40B4-BE49-F238E27FC236}">
                <a16:creationId xmlns:a16="http://schemas.microsoft.com/office/drawing/2014/main" id="{06930683-2C07-515F-6B98-21313F587FC0}"/>
              </a:ext>
            </a:extLst>
          </p:cNvPr>
          <p:cNvSpPr>
            <a:spLocks noGrp="1"/>
          </p:cNvSpPr>
          <p:nvPr>
            <p:ph idx="18" hasCustomPrompt="1"/>
          </p:nvPr>
        </p:nvSpPr>
        <p:spPr>
          <a:xfrm>
            <a:off x="4406902" y="1573620"/>
            <a:ext cx="3562349" cy="355739"/>
          </a:xfrm>
        </p:spPr>
        <p:txBody>
          <a:bodyPr/>
          <a:lstStyle/>
          <a:p>
            <a:pPr lvl="0"/>
            <a:r>
              <a:rPr lang="en-US"/>
              <a:t>Click to edit text styles</a:t>
            </a:r>
          </a:p>
        </p:txBody>
      </p:sp>
      <p:sp>
        <p:nvSpPr>
          <p:cNvPr id="8" name="Picture Placeholder 13">
            <a:extLst>
              <a:ext uri="{FF2B5EF4-FFF2-40B4-BE49-F238E27FC236}">
                <a16:creationId xmlns:a16="http://schemas.microsoft.com/office/drawing/2014/main" id="{5A4C5A24-7447-AF6B-CB8A-1CA59B1247E8}"/>
              </a:ext>
            </a:extLst>
          </p:cNvPr>
          <p:cNvSpPr>
            <a:spLocks noGrp="1"/>
          </p:cNvSpPr>
          <p:nvPr>
            <p:ph type="pic" sz="quarter" idx="19"/>
          </p:nvPr>
        </p:nvSpPr>
        <p:spPr>
          <a:xfrm>
            <a:off x="4406900" y="2073276"/>
            <a:ext cx="3562349" cy="3190875"/>
          </a:xfrm>
        </p:spPr>
        <p:txBody>
          <a:bodyPr lIns="90000" tIns="90000"/>
          <a:lstStyle>
            <a:lvl1pPr>
              <a:defRPr sz="1400" b="0"/>
            </a:lvl1pPr>
          </a:lstStyle>
          <a:p>
            <a:r>
              <a:rPr lang="en-GB"/>
              <a:t>Click icon to add picture</a:t>
            </a:r>
          </a:p>
        </p:txBody>
      </p:sp>
      <p:sp>
        <p:nvSpPr>
          <p:cNvPr id="11" name="Text Placeholder 11">
            <a:extLst>
              <a:ext uri="{FF2B5EF4-FFF2-40B4-BE49-F238E27FC236}">
                <a16:creationId xmlns:a16="http://schemas.microsoft.com/office/drawing/2014/main" id="{5A5FB49C-AB6F-0460-96FD-E8379B6900E2}"/>
              </a:ext>
            </a:extLst>
          </p:cNvPr>
          <p:cNvSpPr>
            <a:spLocks noGrp="1"/>
          </p:cNvSpPr>
          <p:nvPr>
            <p:ph type="body" sz="quarter" idx="20"/>
          </p:nvPr>
        </p:nvSpPr>
        <p:spPr>
          <a:xfrm>
            <a:off x="4406900"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5DEC9EC0-0A9C-AD30-D8B4-BDAFC16D9D6A}"/>
              </a:ext>
            </a:extLst>
          </p:cNvPr>
          <p:cNvSpPr>
            <a:spLocks noGrp="1"/>
          </p:cNvSpPr>
          <p:nvPr>
            <p:ph idx="21" hasCustomPrompt="1"/>
          </p:nvPr>
        </p:nvSpPr>
        <p:spPr>
          <a:xfrm>
            <a:off x="8210552" y="1573620"/>
            <a:ext cx="3562349" cy="355739"/>
          </a:xfrm>
        </p:spPr>
        <p:txBody>
          <a:bodyPr/>
          <a:lstStyle/>
          <a:p>
            <a:pPr lvl="0"/>
            <a:r>
              <a:rPr lang="en-US"/>
              <a:t>Click to edit text styles</a:t>
            </a:r>
          </a:p>
        </p:txBody>
      </p:sp>
      <p:sp>
        <p:nvSpPr>
          <p:cNvPr id="17" name="Picture Placeholder 13">
            <a:extLst>
              <a:ext uri="{FF2B5EF4-FFF2-40B4-BE49-F238E27FC236}">
                <a16:creationId xmlns:a16="http://schemas.microsoft.com/office/drawing/2014/main" id="{6CFA9FC5-F07D-1CC2-DC50-3EB8E61D9119}"/>
              </a:ext>
            </a:extLst>
          </p:cNvPr>
          <p:cNvSpPr>
            <a:spLocks noGrp="1"/>
          </p:cNvSpPr>
          <p:nvPr>
            <p:ph type="pic" sz="quarter" idx="22"/>
          </p:nvPr>
        </p:nvSpPr>
        <p:spPr>
          <a:xfrm>
            <a:off x="8210552" y="2073276"/>
            <a:ext cx="3562349" cy="3190875"/>
          </a:xfrm>
        </p:spPr>
        <p:txBody>
          <a:bodyPr lIns="90000" tIns="90000"/>
          <a:lstStyle>
            <a:lvl1pPr>
              <a:defRPr sz="1400" b="0"/>
            </a:lvl1pPr>
          </a:lstStyle>
          <a:p>
            <a:r>
              <a:rPr lang="en-GB"/>
              <a:t>Click icon to add picture</a:t>
            </a:r>
          </a:p>
        </p:txBody>
      </p:sp>
      <p:sp>
        <p:nvSpPr>
          <p:cNvPr id="18" name="Text Placeholder 11">
            <a:extLst>
              <a:ext uri="{FF2B5EF4-FFF2-40B4-BE49-F238E27FC236}">
                <a16:creationId xmlns:a16="http://schemas.microsoft.com/office/drawing/2014/main" id="{ACC3CE1F-FC53-0F86-9C92-D632E6EFFFF0}"/>
              </a:ext>
            </a:extLst>
          </p:cNvPr>
          <p:cNvSpPr>
            <a:spLocks noGrp="1"/>
          </p:cNvSpPr>
          <p:nvPr>
            <p:ph type="body" sz="quarter" idx="23"/>
          </p:nvPr>
        </p:nvSpPr>
        <p:spPr>
          <a:xfrm>
            <a:off x="8210552" y="5359139"/>
            <a:ext cx="3562349" cy="692412"/>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AECA0151-005B-24C8-CF3E-521AC30F0AF2}"/>
              </a:ext>
            </a:extLst>
          </p:cNvPr>
          <p:cNvPicPr>
            <a:picLocks noChangeAspect="1"/>
          </p:cNvPicPr>
          <p:nvPr userDrawn="1"/>
        </p:nvPicPr>
        <p:blipFill>
          <a:blip r:embed="rId2">
            <a:extLst>
              <a:ext uri="{28A0092B-C50C-407E-A947-70E740481C1C}">
                <a14:useLocalDpi xmlns:a14="http://schemas.microsoft.com/office/drawing/2010/main" val="0"/>
              </a:ext>
            </a:extLst>
          </a:blip>
          <a:srcRect r="50281"/>
          <a:stretch/>
        </p:blipFill>
        <p:spPr bwMode="auto">
          <a:xfrm>
            <a:off x="413386" y="6132511"/>
            <a:ext cx="1709329" cy="640936"/>
          </a:xfrm>
          <a:prstGeom prst="rect">
            <a:avLst/>
          </a:prstGeom>
          <a:noFill/>
          <a:ln>
            <a:noFill/>
          </a:ln>
        </p:spPr>
      </p:pic>
    </p:spTree>
    <p:extLst>
      <p:ext uri="{BB962C8B-B14F-4D97-AF65-F5344CB8AC3E}">
        <p14:creationId xmlns:p14="http://schemas.microsoft.com/office/powerpoint/2010/main" val="3736988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ull bleed image [Light]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descr="A yellow and orange gradient&#10;&#10;Description automatically generated">
            <a:extLst>
              <a:ext uri="{FF2B5EF4-FFF2-40B4-BE49-F238E27FC236}">
                <a16:creationId xmlns:a16="http://schemas.microsoft.com/office/drawing/2014/main" id="{816D6385-18A1-6221-5006-883352883F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6715" y="4075977"/>
            <a:ext cx="4333396" cy="2923323"/>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a:xfrm>
            <a:off x="8389856" y="6449644"/>
            <a:ext cx="2687995" cy="180000"/>
          </a:xfrm>
        </p:spPr>
        <p:txBody>
          <a:bodyPr/>
          <a:lstStyle>
            <a:lvl1pPr>
              <a:defRPr>
                <a:solidFill>
                  <a:schemeClr val="tx1"/>
                </a:solidFill>
              </a:defRPr>
            </a:lvl1p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a:p>
        </p:txBody>
      </p:sp>
      <p:sp>
        <p:nvSpPr>
          <p:cNvPr id="9" name="Text Placeholder 11">
            <a:extLst>
              <a:ext uri="{FF2B5EF4-FFF2-40B4-BE49-F238E27FC236}">
                <a16:creationId xmlns:a16="http://schemas.microsoft.com/office/drawing/2014/main" id="{A92187FE-E661-7028-83F4-C00A7BBC9C0E}"/>
              </a:ext>
            </a:extLst>
          </p:cNvPr>
          <p:cNvSpPr>
            <a:spLocks noGrp="1"/>
          </p:cNvSpPr>
          <p:nvPr>
            <p:ph type="body" sz="quarter" idx="17"/>
          </p:nvPr>
        </p:nvSpPr>
        <p:spPr>
          <a:xfrm>
            <a:off x="9250681" y="5242706"/>
            <a:ext cx="1900239" cy="807575"/>
          </a:xfrm>
        </p:spPr>
        <p:txBody>
          <a:bodyPr/>
          <a:lstStyle>
            <a:lvl1pPr>
              <a:lnSpc>
                <a:spcPct val="100000"/>
              </a:lnSpc>
              <a:spcBef>
                <a:spcPts val="0"/>
              </a:spcBef>
              <a:defRPr sz="1000">
                <a:solidFill>
                  <a:srgbClr val="002068"/>
                </a:solidFill>
              </a:defRPr>
            </a:lvl1pPr>
            <a:lvl2pPr>
              <a:lnSpc>
                <a:spcPct val="100000"/>
              </a:lnSpc>
              <a:spcBef>
                <a:spcPts val="0"/>
              </a:spcBef>
              <a:defRPr sz="1000">
                <a:solidFill>
                  <a:srgbClr val="002068"/>
                </a:solidFill>
              </a:defRPr>
            </a:lvl2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FDCD79BA-CAF7-9026-0080-6F10C42F5DD3}"/>
              </a:ext>
            </a:extLst>
          </p:cNvPr>
          <p:cNvPicPr>
            <a:picLocks noChangeAspect="1"/>
          </p:cNvPicPr>
          <p:nvPr userDrawn="1"/>
        </p:nvPicPr>
        <p:blipFill>
          <a:blip r:embed="rId4">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603515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ull bleed image + Sha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00CA3A-D5C6-6306-F264-B33E7114A570}"/>
              </a:ext>
            </a:extLst>
          </p:cNvPr>
          <p:cNvPicPr>
            <a:picLocks noChangeAspect="1"/>
          </p:cNvPicPr>
          <p:nvPr userDrawn="1"/>
        </p:nvPicPr>
        <p:blipFill>
          <a:blip r:embed="rId3"/>
          <a:stretch>
            <a:fillRect/>
          </a:stretch>
        </p:blipFill>
        <p:spPr>
          <a:xfrm>
            <a:off x="1" y="5276290"/>
            <a:ext cx="4892511" cy="1591137"/>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9"/>
          </a:xfrm>
        </p:spPr>
        <p:txBody>
          <a:bodyPr/>
          <a:lstStyle>
            <a:lvl1pPr>
              <a:defRPr>
                <a:solidFill>
                  <a:schemeClr val="bg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pic>
        <p:nvPicPr>
          <p:cNvPr id="3" name="Picture 2">
            <a:extLst>
              <a:ext uri="{FF2B5EF4-FFF2-40B4-BE49-F238E27FC236}">
                <a16:creationId xmlns:a16="http://schemas.microsoft.com/office/drawing/2014/main" id="{E742DB7D-E407-5F5A-966C-150D9FA07A56}"/>
              </a:ext>
            </a:extLst>
          </p:cNvPr>
          <p:cNvPicPr>
            <a:picLocks noChangeAspect="1"/>
          </p:cNvPicPr>
          <p:nvPr userDrawn="1"/>
        </p:nvPicPr>
        <p:blipFill>
          <a:blip r:embed="rId4">
            <a:extLst>
              <a:ext uri="{28A0092B-C50C-407E-A947-70E740481C1C}">
                <a14:useLocalDpi xmlns:a14="http://schemas.microsoft.com/office/drawing/2010/main" val="0"/>
              </a:ext>
            </a:extLst>
          </a:blip>
          <a:srcRect r="50281"/>
          <a:stretch/>
        </p:blipFill>
        <p:spPr bwMode="auto">
          <a:xfrm>
            <a:off x="413386" y="6132511"/>
            <a:ext cx="1709329" cy="640936"/>
          </a:xfrm>
          <a:prstGeom prst="rect">
            <a:avLst/>
          </a:prstGeom>
          <a:noFill/>
          <a:ln>
            <a:noFill/>
          </a:ln>
        </p:spPr>
      </p:pic>
    </p:spTree>
    <p:extLst>
      <p:ext uri="{BB962C8B-B14F-4D97-AF65-F5344CB8AC3E}">
        <p14:creationId xmlns:p14="http://schemas.microsoft.com/office/powerpoint/2010/main" val="4700369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mage/Caption + Large Copy [L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6070600" cy="6858000"/>
          </a:xfrm>
        </p:spPr>
        <p:txBody>
          <a:bodyPr lIns="90000" tIns="90000"/>
          <a:lstStyle>
            <a:lvl1pPr>
              <a:defRPr sz="1400" b="0"/>
            </a:lvl1pPr>
          </a:lstStyle>
          <a:p>
            <a:r>
              <a:rPr lang="en-GB"/>
              <a:t>Click icon to add picture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9"/>
          </a:xfrm>
        </p:spPr>
        <p:txBody>
          <a:bodyPr/>
          <a:lstStyle>
            <a:lvl1pPr>
              <a:defRPr sz="4000" b="0" spc="-71"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233036"/>
            <a:ext cx="3562391" cy="818515"/>
          </a:xfrm>
        </p:spPr>
        <p:txBody>
          <a:bodyPr/>
          <a:lstStyle>
            <a:lvl1pPr>
              <a:lnSpc>
                <a:spcPct val="100000"/>
              </a:lnSpc>
              <a:spcBef>
                <a:spcPts val="0"/>
              </a:spcBef>
              <a:defRPr sz="1000">
                <a:solidFill>
                  <a:schemeClr val="tx1"/>
                </a:solidFill>
              </a:defRPr>
            </a:lvl1pPr>
            <a:lvl2pPr>
              <a:lnSpc>
                <a:spcPct val="100000"/>
              </a:lnSpc>
              <a:spcBef>
                <a:spcPts val="0"/>
              </a:spcBef>
              <a:defRPr sz="1000">
                <a:solidFill>
                  <a:schemeClr val="tx1"/>
                </a:solidFill>
              </a:defRPr>
            </a:lvl2pPr>
          </a:lstStyle>
          <a:p>
            <a:pPr lvl="0"/>
            <a:r>
              <a:rPr lang="en-GB"/>
              <a:t>Click to edit Master text styles</a:t>
            </a:r>
          </a:p>
          <a:p>
            <a:pPr lvl="1"/>
            <a:r>
              <a:rPr lang="en-GB"/>
              <a:t>Second level</a:t>
            </a:r>
          </a:p>
        </p:txBody>
      </p:sp>
      <p:pic>
        <p:nvPicPr>
          <p:cNvPr id="2" name="Picture 1">
            <a:extLst>
              <a:ext uri="{FF2B5EF4-FFF2-40B4-BE49-F238E27FC236}">
                <a16:creationId xmlns:a16="http://schemas.microsoft.com/office/drawing/2014/main" id="{82A464A1-EE84-A23B-881D-10670F2C8AF1}"/>
              </a:ext>
            </a:extLst>
          </p:cNvPr>
          <p:cNvPicPr>
            <a:picLocks noChangeAspect="1"/>
          </p:cNvPicPr>
          <p:nvPr userDrawn="1"/>
        </p:nvPicPr>
        <p:blipFill>
          <a:blip r:embed="rId2">
            <a:extLst>
              <a:ext uri="{28A0092B-C50C-407E-A947-70E740481C1C}">
                <a14:useLocalDpi xmlns:a14="http://schemas.microsoft.com/office/drawing/2010/main" val="0"/>
              </a:ext>
            </a:extLst>
          </a:blip>
          <a:srcRect r="51548"/>
          <a:stretch/>
        </p:blipFill>
        <p:spPr bwMode="auto">
          <a:xfrm>
            <a:off x="413385" y="6132511"/>
            <a:ext cx="1665787" cy="640936"/>
          </a:xfrm>
          <a:prstGeom prst="rect">
            <a:avLst/>
          </a:prstGeom>
          <a:noFill/>
          <a:ln>
            <a:noFill/>
          </a:ln>
        </p:spPr>
      </p:pic>
    </p:spTree>
    <p:extLst>
      <p:ext uri="{BB962C8B-B14F-4D97-AF65-F5344CB8AC3E}">
        <p14:creationId xmlns:p14="http://schemas.microsoft.com/office/powerpoint/2010/main" val="3513763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mage/Caption + Large Copy [Shap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5B02303-1EE2-81CD-39CF-6C01FF93C200}"/>
              </a:ext>
            </a:extLst>
          </p:cNvPr>
          <p:cNvSpPr>
            <a:spLocks noGrp="1"/>
          </p:cNvSpPr>
          <p:nvPr>
            <p:ph type="pic" sz="quarter" idx="13"/>
          </p:nvPr>
        </p:nvSpPr>
        <p:spPr>
          <a:xfrm>
            <a:off x="-3811" y="0"/>
            <a:ext cx="6092517" cy="6858000"/>
          </a:xfrm>
          <a:custGeom>
            <a:avLst/>
            <a:gdLst>
              <a:gd name="connsiteX0" fmla="*/ 0 w 3702050"/>
              <a:gd name="connsiteY0" fmla="*/ 0 h 4167187"/>
              <a:gd name="connsiteX1" fmla="*/ 3702050 w 3702050"/>
              <a:gd name="connsiteY1" fmla="*/ 0 h 4167187"/>
              <a:gd name="connsiteX2" fmla="*/ 3702050 w 3702050"/>
              <a:gd name="connsiteY2" fmla="*/ 4167187 h 4167187"/>
              <a:gd name="connsiteX3" fmla="*/ 2952573 w 3702050"/>
              <a:gd name="connsiteY3" fmla="*/ 4167187 h 4167187"/>
              <a:gd name="connsiteX4" fmla="*/ 1403461 w 3702050"/>
              <a:gd name="connsiteY4" fmla="*/ 3267190 h 4167187"/>
              <a:gd name="connsiteX5" fmla="*/ 746584 w 3702050"/>
              <a:gd name="connsiteY5" fmla="*/ 3443717 h 4167187"/>
              <a:gd name="connsiteX6" fmla="*/ 333744 w 3702050"/>
              <a:gd name="connsiteY6" fmla="*/ 3685838 h 4167187"/>
              <a:gd name="connsiteX7" fmla="*/ 323134 w 3702050"/>
              <a:gd name="connsiteY7" fmla="*/ 3685838 h 4167187"/>
              <a:gd name="connsiteX8" fmla="*/ 0 w 3702050"/>
              <a:gd name="connsiteY8" fmla="*/ 3817992 h 4167187"/>
              <a:gd name="connsiteX9" fmla="*/ 0 w 3702050"/>
              <a:gd name="connsiteY9" fmla="*/ 3737980 h 4167187"/>
              <a:gd name="connsiteX10" fmla="*/ 0 w 3702050"/>
              <a:gd name="connsiteY10" fmla="*/ 0 h 41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050" h="4167187">
                <a:moveTo>
                  <a:pt x="0" y="0"/>
                </a:moveTo>
                <a:lnTo>
                  <a:pt x="3702050" y="0"/>
                </a:lnTo>
                <a:cubicBezTo>
                  <a:pt x="3702050" y="0"/>
                  <a:pt x="3702050" y="0"/>
                  <a:pt x="3702050" y="4167187"/>
                </a:cubicBezTo>
                <a:cubicBezTo>
                  <a:pt x="3702050" y="4167187"/>
                  <a:pt x="3702050" y="4167187"/>
                  <a:pt x="2952573" y="4167187"/>
                </a:cubicBezTo>
                <a:cubicBezTo>
                  <a:pt x="2952573" y="4167187"/>
                  <a:pt x="2952573" y="4167187"/>
                  <a:pt x="1403461" y="3267190"/>
                </a:cubicBezTo>
                <a:cubicBezTo>
                  <a:pt x="1172927" y="3134072"/>
                  <a:pt x="879695" y="3213171"/>
                  <a:pt x="746584" y="3443717"/>
                </a:cubicBezTo>
                <a:cubicBezTo>
                  <a:pt x="658807" y="3597093"/>
                  <a:pt x="498687" y="3683909"/>
                  <a:pt x="333744" y="3685838"/>
                </a:cubicBezTo>
                <a:cubicBezTo>
                  <a:pt x="333744" y="3685838"/>
                  <a:pt x="333744" y="3685838"/>
                  <a:pt x="323134" y="3685838"/>
                </a:cubicBezTo>
                <a:cubicBezTo>
                  <a:pt x="197739" y="3687768"/>
                  <a:pt x="83919" y="3737928"/>
                  <a:pt x="0" y="3817992"/>
                </a:cubicBezTo>
                <a:lnTo>
                  <a:pt x="0" y="3737980"/>
                </a:lnTo>
                <a:cubicBezTo>
                  <a:pt x="0" y="3251545"/>
                  <a:pt x="0" y="2213818"/>
                  <a:pt x="0" y="0"/>
                </a:cubicBezTo>
                <a:close/>
              </a:path>
            </a:pathLst>
          </a:custGeom>
        </p:spPr>
        <p:txBody>
          <a:bodyPr wrap="square" lIns="90000" tIns="90000">
            <a:noAutofit/>
          </a:bodyPr>
          <a:lstStyle>
            <a:lvl1pPr>
              <a:defRPr sz="1400" b="0"/>
            </a:lvl1pPr>
          </a:lstStyle>
          <a:p>
            <a:r>
              <a:rPr lang="en-GB"/>
              <a:t>Click icon to add picture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9"/>
          </a:xfrm>
        </p:spPr>
        <p:txBody>
          <a:bodyPr/>
          <a:lstStyle>
            <a:lvl1pPr>
              <a:defRPr sz="4000" b="0" spc="-71"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981FBC89-74CA-0EA5-E00A-CE9A96E9D7DF}"/>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3117651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Image/Caption + Large Copy [Dar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6070600" cy="6858000"/>
          </a:xfrm>
          <a:solidFill>
            <a:schemeClr val="tx1"/>
          </a:solidFill>
        </p:spPr>
        <p:txBody>
          <a:bodyPr lIns="90000" tIns="90000"/>
          <a:lstStyle>
            <a:lvl1pPr>
              <a:defRPr sz="1400" b="0">
                <a:solidFill>
                  <a:schemeClr val="bg1"/>
                </a:solidFill>
              </a:defRPr>
            </a:lvl1pPr>
          </a:lstStyle>
          <a:p>
            <a:r>
              <a:rPr lang="en-GB"/>
              <a:t>Click icon to add picture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551628" y="278092"/>
            <a:ext cx="5221272" cy="5773459"/>
          </a:xfrm>
        </p:spPr>
        <p:txBody>
          <a:bodyPr/>
          <a:lstStyle>
            <a:lvl1pPr>
              <a:defRPr sz="4000" b="0" spc="-71"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604838" y="5233036"/>
            <a:ext cx="3562391" cy="818515"/>
          </a:xfrm>
        </p:spPr>
        <p:txBody>
          <a:bodyPr/>
          <a:lstStyle>
            <a:lvl1pPr>
              <a:lnSpc>
                <a:spcPct val="100000"/>
              </a:lnSpc>
              <a:spcBef>
                <a:spcPts val="0"/>
              </a:spcBef>
              <a:defRPr sz="1000">
                <a:solidFill>
                  <a:schemeClr val="bg1"/>
                </a:solidFill>
              </a:defRPr>
            </a:lvl1pPr>
            <a:lvl2pPr>
              <a:lnSpc>
                <a:spcPct val="100000"/>
              </a:lnSpc>
              <a:spcBef>
                <a:spcPts val="0"/>
              </a:spcBef>
              <a:defRPr sz="1000">
                <a:solidFill>
                  <a:schemeClr val="bg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7AE4799D-5266-2C4B-5856-EB8982C68762}"/>
              </a:ext>
            </a:extLst>
          </p:cNvPr>
          <p:cNvPicPr>
            <a:picLocks noChangeAspect="1"/>
          </p:cNvPicPr>
          <p:nvPr userDrawn="1"/>
        </p:nvPicPr>
        <p:blipFill>
          <a:blip r:embed="rId2"/>
          <a:srcRect r="51566"/>
          <a:stretch/>
        </p:blipFill>
        <p:spPr>
          <a:xfrm>
            <a:off x="414000" y="6134401"/>
            <a:ext cx="1665171" cy="641849"/>
          </a:xfrm>
          <a:prstGeom prst="rect">
            <a:avLst/>
          </a:prstGeom>
        </p:spPr>
      </p:pic>
    </p:spTree>
    <p:extLst>
      <p:ext uri="{BB962C8B-B14F-4D97-AF65-F5344CB8AC3E}">
        <p14:creationId xmlns:p14="http://schemas.microsoft.com/office/powerpoint/2010/main" val="30857307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Text, Image, Shape">
    <p:spTree>
      <p:nvGrpSpPr>
        <p:cNvPr id="1" name=""/>
        <p:cNvGrpSpPr/>
        <p:nvPr/>
      </p:nvGrpSpPr>
      <p:grpSpPr>
        <a:xfrm>
          <a:off x="0" y="0"/>
          <a:ext cx="0" cy="0"/>
          <a:chOff x="0" y="0"/>
          <a:chExt cx="0" cy="0"/>
        </a:xfrm>
      </p:grpSpPr>
      <p:pic>
        <p:nvPicPr>
          <p:cNvPr id="7" name="Picture 6" descr="A black and orange gradient&#10;&#10;Description automatically generated">
            <a:extLst>
              <a:ext uri="{FF2B5EF4-FFF2-40B4-BE49-F238E27FC236}">
                <a16:creationId xmlns:a16="http://schemas.microsoft.com/office/drawing/2014/main" id="{D2F55EE1-7460-5919-DC57-5004602FC1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6535" y="5010151"/>
            <a:ext cx="3449872" cy="1851439"/>
          </a:xfrm>
          <a:prstGeom prst="rect">
            <a:avLst/>
          </a:prstGeom>
        </p:spPr>
      </p:pic>
      <p:sp>
        <p:nvSpPr>
          <p:cNvPr id="8" name="Picture Placeholder 7">
            <a:extLst>
              <a:ext uri="{FF2B5EF4-FFF2-40B4-BE49-F238E27FC236}">
                <a16:creationId xmlns:a16="http://schemas.microsoft.com/office/drawing/2014/main" id="{5DA7FDAF-9EA2-3D56-E09E-312DA2459881}"/>
              </a:ext>
            </a:extLst>
          </p:cNvPr>
          <p:cNvSpPr>
            <a:spLocks noGrp="1" noChangeAspect="1"/>
          </p:cNvSpPr>
          <p:nvPr>
            <p:ph type="pic" sz="quarter" idx="10"/>
          </p:nvPr>
        </p:nvSpPr>
        <p:spPr>
          <a:xfrm>
            <a:off x="5397535" y="0"/>
            <a:ext cx="6794467" cy="6858000"/>
          </a:xfrm>
          <a:custGeom>
            <a:avLst/>
            <a:gdLst>
              <a:gd name="connsiteX0" fmla="*/ 0 w 2716213"/>
              <a:gd name="connsiteY0" fmla="*/ 0 h 2741612"/>
              <a:gd name="connsiteX1" fmla="*/ 2716213 w 2716213"/>
              <a:gd name="connsiteY1" fmla="*/ 0 h 2741612"/>
              <a:gd name="connsiteX2" fmla="*/ 2716213 w 2716213"/>
              <a:gd name="connsiteY2" fmla="*/ 2741612 h 2741612"/>
              <a:gd name="connsiteX3" fmla="*/ 1821386 w 2716213"/>
              <a:gd name="connsiteY3" fmla="*/ 2741612 h 2741612"/>
              <a:gd name="connsiteX4" fmla="*/ 1808693 w 2716213"/>
              <a:gd name="connsiteY4" fmla="*/ 2468720 h 2741612"/>
              <a:gd name="connsiteX5" fmla="*/ 1707153 w 2716213"/>
              <a:gd name="connsiteY5" fmla="*/ 2221214 h 2741612"/>
              <a:gd name="connsiteX6" fmla="*/ 1497725 w 2716213"/>
              <a:gd name="connsiteY6" fmla="*/ 2062556 h 2741612"/>
              <a:gd name="connsiteX7" fmla="*/ 1237527 w 2716213"/>
              <a:gd name="connsiteY7" fmla="*/ 2030824 h 2741612"/>
              <a:gd name="connsiteX8" fmla="*/ 1104255 w 2716213"/>
              <a:gd name="connsiteY8" fmla="*/ 2062556 h 2741612"/>
              <a:gd name="connsiteX9" fmla="*/ 990022 w 2716213"/>
              <a:gd name="connsiteY9" fmla="*/ 2132365 h 2741612"/>
              <a:gd name="connsiteX10" fmla="*/ 742516 w 2716213"/>
              <a:gd name="connsiteY10" fmla="*/ 2233906 h 2741612"/>
              <a:gd name="connsiteX11" fmla="*/ 482318 w 2716213"/>
              <a:gd name="connsiteY11" fmla="*/ 2195828 h 2741612"/>
              <a:gd name="connsiteX12" fmla="*/ 272891 w 2716213"/>
              <a:gd name="connsiteY12" fmla="*/ 2037170 h 2741612"/>
              <a:gd name="connsiteX13" fmla="*/ 171350 w 2716213"/>
              <a:gd name="connsiteY13" fmla="*/ 1789664 h 2741612"/>
              <a:gd name="connsiteX14" fmla="*/ 203082 w 2716213"/>
              <a:gd name="connsiteY14" fmla="*/ 1529464 h 2741612"/>
              <a:gd name="connsiteX15" fmla="*/ 368085 w 2716213"/>
              <a:gd name="connsiteY15" fmla="*/ 1320036 h 2741612"/>
              <a:gd name="connsiteX16" fmla="*/ 526742 w 2716213"/>
              <a:gd name="connsiteY16" fmla="*/ 1104261 h 2741612"/>
              <a:gd name="connsiteX17" fmla="*/ 558474 w 2716213"/>
              <a:gd name="connsiteY17" fmla="*/ 844061 h 2741612"/>
              <a:gd name="connsiteX18" fmla="*/ 456933 w 2716213"/>
              <a:gd name="connsiteY18" fmla="*/ 596555 h 2741612"/>
              <a:gd name="connsiteX19" fmla="*/ 0 w 2716213"/>
              <a:gd name="connsiteY19" fmla="*/ 0 h 274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6213" h="2741612">
                <a:moveTo>
                  <a:pt x="0" y="0"/>
                </a:moveTo>
                <a:lnTo>
                  <a:pt x="2716213" y="0"/>
                </a:lnTo>
                <a:cubicBezTo>
                  <a:pt x="2716213" y="2741612"/>
                  <a:pt x="2716213" y="2741612"/>
                  <a:pt x="2716213" y="2741612"/>
                </a:cubicBezTo>
                <a:cubicBezTo>
                  <a:pt x="1821386" y="2741612"/>
                  <a:pt x="1821386" y="2741612"/>
                  <a:pt x="1821386" y="2741612"/>
                </a:cubicBezTo>
                <a:cubicBezTo>
                  <a:pt x="1827732" y="2652764"/>
                  <a:pt x="1821386" y="2557569"/>
                  <a:pt x="1808693" y="2468720"/>
                </a:cubicBezTo>
                <a:cubicBezTo>
                  <a:pt x="1796001" y="2373525"/>
                  <a:pt x="1764269" y="2291023"/>
                  <a:pt x="1707153" y="2221214"/>
                </a:cubicBezTo>
                <a:cubicBezTo>
                  <a:pt x="1656382" y="2151404"/>
                  <a:pt x="1580227" y="2094287"/>
                  <a:pt x="1497725" y="2062556"/>
                </a:cubicBezTo>
                <a:cubicBezTo>
                  <a:pt x="1415223" y="2030824"/>
                  <a:pt x="1326375" y="2018131"/>
                  <a:pt x="1237527" y="2030824"/>
                </a:cubicBezTo>
                <a:cubicBezTo>
                  <a:pt x="1186757" y="2037170"/>
                  <a:pt x="1142333" y="2043517"/>
                  <a:pt x="1104255" y="2062556"/>
                </a:cubicBezTo>
                <a:cubicBezTo>
                  <a:pt x="1059831" y="2081594"/>
                  <a:pt x="1021753" y="2100633"/>
                  <a:pt x="990022" y="2132365"/>
                </a:cubicBezTo>
                <a:cubicBezTo>
                  <a:pt x="920213" y="2183136"/>
                  <a:pt x="837711" y="2221214"/>
                  <a:pt x="742516" y="2233906"/>
                </a:cubicBezTo>
                <a:cubicBezTo>
                  <a:pt x="653668" y="2246599"/>
                  <a:pt x="564820" y="2227560"/>
                  <a:pt x="482318" y="2195828"/>
                </a:cubicBezTo>
                <a:cubicBezTo>
                  <a:pt x="399817" y="2164097"/>
                  <a:pt x="323661" y="2106980"/>
                  <a:pt x="272891" y="2037170"/>
                </a:cubicBezTo>
                <a:cubicBezTo>
                  <a:pt x="215774" y="1967361"/>
                  <a:pt x="184043" y="1884858"/>
                  <a:pt x="171350" y="1789664"/>
                </a:cubicBezTo>
                <a:cubicBezTo>
                  <a:pt x="158658" y="1700815"/>
                  <a:pt x="171350" y="1605620"/>
                  <a:pt x="203082" y="1529464"/>
                </a:cubicBezTo>
                <a:cubicBezTo>
                  <a:pt x="241159" y="1446962"/>
                  <a:pt x="291930" y="1370806"/>
                  <a:pt x="368085" y="1320036"/>
                </a:cubicBezTo>
                <a:cubicBezTo>
                  <a:pt x="437894" y="1262919"/>
                  <a:pt x="495011" y="1193109"/>
                  <a:pt x="526742" y="1104261"/>
                </a:cubicBezTo>
                <a:cubicBezTo>
                  <a:pt x="558474" y="1028105"/>
                  <a:pt x="571167" y="939256"/>
                  <a:pt x="558474" y="844061"/>
                </a:cubicBezTo>
                <a:cubicBezTo>
                  <a:pt x="552128" y="748866"/>
                  <a:pt x="514050" y="666364"/>
                  <a:pt x="456933" y="596555"/>
                </a:cubicBezTo>
                <a:cubicBezTo>
                  <a:pt x="0" y="0"/>
                  <a:pt x="0" y="0"/>
                  <a:pt x="0" y="0"/>
                </a:cubicBezTo>
                <a:close/>
              </a:path>
            </a:pathLst>
          </a:custGeom>
        </p:spPr>
        <p:txBody>
          <a:bodyPr wrap="square" tIns="360000">
            <a:noAutofit/>
          </a:bodyPr>
          <a:lstStyle>
            <a:lvl1pPr algn="ctr">
              <a:defRPr sz="1400" b="0"/>
            </a:lvl1pPr>
          </a:lstStyle>
          <a:p>
            <a:r>
              <a:rPr lang="en-GB"/>
              <a:t>Click icon to add picture</a:t>
            </a:r>
          </a:p>
        </p:txBody>
      </p:sp>
      <p:pic>
        <p:nvPicPr>
          <p:cNvPr id="4" name="Picture 3">
            <a:extLst>
              <a:ext uri="{FF2B5EF4-FFF2-40B4-BE49-F238E27FC236}">
                <a16:creationId xmlns:a16="http://schemas.microsoft.com/office/drawing/2014/main" id="{5CCA893B-12FC-BEFE-9665-A9C624A56CB7}"/>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7" y="311086"/>
            <a:ext cx="5465763"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5020628" cy="36905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604838" y="5464177"/>
            <a:ext cx="5465763"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2888095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Text, Shape (Full Colour)">
    <p:spTree>
      <p:nvGrpSpPr>
        <p:cNvPr id="1" name=""/>
        <p:cNvGrpSpPr/>
        <p:nvPr/>
      </p:nvGrpSpPr>
      <p:grpSpPr>
        <a:xfrm>
          <a:off x="0" y="0"/>
          <a:ext cx="0" cy="0"/>
          <a:chOff x="0" y="0"/>
          <a:chExt cx="0" cy="0"/>
        </a:xfrm>
      </p:grpSpPr>
      <p:pic>
        <p:nvPicPr>
          <p:cNvPr id="11" name="Picture 10" descr="A colorful circle and black background&#10;&#10;Description automatically generated">
            <a:extLst>
              <a:ext uri="{FF2B5EF4-FFF2-40B4-BE49-F238E27FC236}">
                <a16:creationId xmlns:a16="http://schemas.microsoft.com/office/drawing/2014/main" id="{CCD54DE9-51DB-FB3B-B34D-8A2AF19C9C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50101" y="0"/>
            <a:ext cx="5041900" cy="6858000"/>
          </a:xfrm>
          <a:prstGeom prst="rect">
            <a:avLst/>
          </a:prstGeom>
        </p:spPr>
      </p:pic>
      <p:pic>
        <p:nvPicPr>
          <p:cNvPr id="4" name="Picture 3">
            <a:extLst>
              <a:ext uri="{FF2B5EF4-FFF2-40B4-BE49-F238E27FC236}">
                <a16:creationId xmlns:a16="http://schemas.microsoft.com/office/drawing/2014/main" id="{5CCA893B-12FC-BEFE-9665-A9C624A56CB7}"/>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5491161" cy="36905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604838" y="5464177"/>
            <a:ext cx="5465763"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spTree>
    <p:extLst>
      <p:ext uri="{BB962C8B-B14F-4D97-AF65-F5344CB8AC3E}">
        <p14:creationId xmlns:p14="http://schemas.microsoft.com/office/powerpoint/2010/main" val="2151868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4" name="Picture 3" descr="A colorful shapes on a black background&#10;&#10;Description automatically generated">
            <a:extLst>
              <a:ext uri="{FF2B5EF4-FFF2-40B4-BE49-F238E27FC236}">
                <a16:creationId xmlns:a16="http://schemas.microsoft.com/office/drawing/2014/main" id="{F1B3F858-4202-3ECC-4CF1-014AFCF8CE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901" y="931963"/>
            <a:ext cx="4579843" cy="4702076"/>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6143626" y="300037"/>
            <a:ext cx="5614985" cy="5751512"/>
          </a:xfrm>
        </p:spPr>
        <p:txBody>
          <a:bodyPr/>
          <a:lstStyle>
            <a:lvl1pPr marL="142871" indent="-142871">
              <a:spcAft>
                <a:spcPts val="2400"/>
              </a:spcAft>
              <a:defRPr sz="4000" b="0" spc="-71" baseline="0">
                <a:solidFill>
                  <a:srgbClr val="002068"/>
                </a:solidFill>
              </a:defRPr>
            </a:lvl1pPr>
            <a:lvl2pPr marL="166684" indent="-14288">
              <a:spcBef>
                <a:spcPts val="0"/>
              </a:spcBef>
              <a:buFontTx/>
              <a:buNone/>
              <a:defRPr sz="1800" b="1">
                <a:solidFill>
                  <a:srgbClr val="0460A9"/>
                </a:solidFill>
              </a:defRPr>
            </a:lvl2pPr>
            <a:lvl3pPr marL="166684" indent="-14288">
              <a:spcBef>
                <a:spcPts val="0"/>
              </a:spcBef>
              <a:buFontTx/>
              <a:buNone/>
              <a:defRPr sz="1800" b="1">
                <a:solidFill>
                  <a:srgbClr val="0460A9"/>
                </a:solidFill>
              </a:defRPr>
            </a:lvl3pPr>
            <a:lvl4pPr marL="166684" indent="-14288">
              <a:spcBef>
                <a:spcPts val="0"/>
              </a:spcBef>
              <a:buFontTx/>
              <a:buNone/>
              <a:defRPr sz="1800" b="1">
                <a:solidFill>
                  <a:srgbClr val="0460A9"/>
                </a:solidFill>
              </a:defRPr>
            </a:lvl4pPr>
            <a:lvl5pPr marL="166684" indent="-14288">
              <a:spcBef>
                <a:spcPts val="0"/>
              </a:spcBef>
              <a:buFontTx/>
              <a:buNone/>
              <a:defRPr sz="1800" b="1">
                <a:solidFill>
                  <a:srgbClr val="0460A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1013477F-ACAC-7B41-B204-AC139F13B70F}"/>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
        <p:nvSpPr>
          <p:cNvPr id="52" name="Picture Placeholder 51">
            <a:extLst>
              <a:ext uri="{FF2B5EF4-FFF2-40B4-BE49-F238E27FC236}">
                <a16:creationId xmlns:a16="http://schemas.microsoft.com/office/drawing/2014/main" id="{A5A8B1AB-659B-E21E-7B3A-8E36BF137D44}"/>
              </a:ext>
            </a:extLst>
          </p:cNvPr>
          <p:cNvSpPr>
            <a:spLocks noGrp="1"/>
          </p:cNvSpPr>
          <p:nvPr>
            <p:ph type="pic" sz="quarter" idx="10"/>
          </p:nvPr>
        </p:nvSpPr>
        <p:spPr>
          <a:xfrm>
            <a:off x="893634" y="1008463"/>
            <a:ext cx="4240340" cy="4417235"/>
          </a:xfrm>
          <a:custGeom>
            <a:avLst/>
            <a:gdLst>
              <a:gd name="connsiteX0" fmla="*/ 2096858 w 3868865"/>
              <a:gd name="connsiteY0" fmla="*/ 3 h 4030263"/>
              <a:gd name="connsiteX1" fmla="*/ 2819851 w 3868865"/>
              <a:gd name="connsiteY1" fmla="*/ 95046 h 4030263"/>
              <a:gd name="connsiteX2" fmla="*/ 3868865 w 3868865"/>
              <a:gd name="connsiteY2" fmla="*/ 1144367 h 4030263"/>
              <a:gd name="connsiteX3" fmla="*/ 3716746 w 3868865"/>
              <a:gd name="connsiteY3" fmla="*/ 1689723 h 4030263"/>
              <a:gd name="connsiteX4" fmla="*/ 3728915 w 3868865"/>
              <a:gd name="connsiteY4" fmla="*/ 2192472 h 4030263"/>
              <a:gd name="connsiteX5" fmla="*/ 3786112 w 3868865"/>
              <a:gd name="connsiteY5" fmla="*/ 2571056 h 4030263"/>
              <a:gd name="connsiteX6" fmla="*/ 3536637 w 3868865"/>
              <a:gd name="connsiteY6" fmla="*/ 2909468 h 4030263"/>
              <a:gd name="connsiteX7" fmla="*/ 2627573 w 3868865"/>
              <a:gd name="connsiteY7" fmla="*/ 3435346 h 4030263"/>
              <a:gd name="connsiteX8" fmla="*/ 2616620 w 3868865"/>
              <a:gd name="connsiteY8" fmla="*/ 3440215 h 4030263"/>
              <a:gd name="connsiteX9" fmla="*/ 2606885 w 3868865"/>
              <a:gd name="connsiteY9" fmla="*/ 3446302 h 4030263"/>
              <a:gd name="connsiteX10" fmla="*/ 1718509 w 3868865"/>
              <a:gd name="connsiteY10" fmla="*/ 3960007 h 4030263"/>
              <a:gd name="connsiteX11" fmla="*/ 1001723 w 3868865"/>
              <a:gd name="connsiteY11" fmla="*/ 3767672 h 4030263"/>
              <a:gd name="connsiteX12" fmla="*/ 808228 w 3868865"/>
              <a:gd name="connsiteY12" fmla="*/ 3352569 h 4030263"/>
              <a:gd name="connsiteX13" fmla="*/ 196100 w 3868865"/>
              <a:gd name="connsiteY13" fmla="*/ 2746348 h 4030263"/>
              <a:gd name="connsiteX14" fmla="*/ 23293 w 3868865"/>
              <a:gd name="connsiteY14" fmla="*/ 1929533 h 4030263"/>
              <a:gd name="connsiteX15" fmla="*/ 20859 w 3868865"/>
              <a:gd name="connsiteY15" fmla="*/ 878994 h 4030263"/>
              <a:gd name="connsiteX16" fmla="*/ 91442 w 3868865"/>
              <a:gd name="connsiteY16" fmla="*/ 617272 h 4030263"/>
              <a:gd name="connsiteX17" fmla="*/ 808228 w 3868865"/>
              <a:gd name="connsiteY17" fmla="*/ 424937 h 4030263"/>
              <a:gd name="connsiteX18" fmla="*/ 1322999 w 3868865"/>
              <a:gd name="connsiteY18" fmla="*/ 311727 h 4030263"/>
              <a:gd name="connsiteX19" fmla="*/ 1787875 w 3868865"/>
              <a:gd name="connsiteY19" fmla="*/ 146173 h 4030263"/>
              <a:gd name="connsiteX20" fmla="*/ 2096858 w 3868865"/>
              <a:gd name="connsiteY20" fmla="*/ 3 h 40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68865" h="4030263">
                <a:moveTo>
                  <a:pt x="2096858" y="3"/>
                </a:moveTo>
                <a:cubicBezTo>
                  <a:pt x="2313295" y="-532"/>
                  <a:pt x="2585588" y="95046"/>
                  <a:pt x="2819851" y="95046"/>
                </a:cubicBezTo>
                <a:cubicBezTo>
                  <a:pt x="3399121" y="95046"/>
                  <a:pt x="3868865" y="564927"/>
                  <a:pt x="3868865" y="1144367"/>
                </a:cubicBezTo>
                <a:cubicBezTo>
                  <a:pt x="3868865" y="1344006"/>
                  <a:pt x="3812885" y="1531472"/>
                  <a:pt x="3716746" y="1689723"/>
                </a:cubicBezTo>
                <a:cubicBezTo>
                  <a:pt x="3638861" y="1843104"/>
                  <a:pt x="3636427" y="2031787"/>
                  <a:pt x="3728915" y="2192472"/>
                </a:cubicBezTo>
                <a:cubicBezTo>
                  <a:pt x="3792197" y="2302030"/>
                  <a:pt x="3816536" y="2435934"/>
                  <a:pt x="3786112" y="2571056"/>
                </a:cubicBezTo>
                <a:cubicBezTo>
                  <a:pt x="3753254" y="2719568"/>
                  <a:pt x="3659549" y="2838864"/>
                  <a:pt x="3536637" y="2909468"/>
                </a:cubicBezTo>
                <a:cubicBezTo>
                  <a:pt x="3536637" y="2909468"/>
                  <a:pt x="3536637" y="2909468"/>
                  <a:pt x="2627573" y="3435346"/>
                </a:cubicBezTo>
                <a:cubicBezTo>
                  <a:pt x="2623922" y="3436564"/>
                  <a:pt x="2620271" y="3438998"/>
                  <a:pt x="2616620" y="3440215"/>
                </a:cubicBezTo>
                <a:cubicBezTo>
                  <a:pt x="2616620" y="3440215"/>
                  <a:pt x="2616620" y="3440215"/>
                  <a:pt x="2606885" y="3446302"/>
                </a:cubicBezTo>
                <a:cubicBezTo>
                  <a:pt x="2606885" y="3446302"/>
                  <a:pt x="2606885" y="3446302"/>
                  <a:pt x="1718509" y="3960007"/>
                </a:cubicBezTo>
                <a:cubicBezTo>
                  <a:pt x="1467816" y="4104867"/>
                  <a:pt x="1146541" y="4018438"/>
                  <a:pt x="1001723" y="3767672"/>
                </a:cubicBezTo>
                <a:cubicBezTo>
                  <a:pt x="904367" y="3598466"/>
                  <a:pt x="716956" y="3509602"/>
                  <a:pt x="808228" y="3352569"/>
                </a:cubicBezTo>
                <a:cubicBezTo>
                  <a:pt x="953045" y="3101803"/>
                  <a:pt x="197317" y="2746348"/>
                  <a:pt x="196100" y="2746348"/>
                </a:cubicBezTo>
                <a:cubicBezTo>
                  <a:pt x="-93535" y="2746348"/>
                  <a:pt x="23293" y="2219253"/>
                  <a:pt x="23293" y="1929533"/>
                </a:cubicBezTo>
                <a:cubicBezTo>
                  <a:pt x="23293" y="1929533"/>
                  <a:pt x="23293" y="1929533"/>
                  <a:pt x="20859" y="878994"/>
                </a:cubicBezTo>
                <a:cubicBezTo>
                  <a:pt x="20859" y="790130"/>
                  <a:pt x="43981" y="700049"/>
                  <a:pt x="91442" y="617272"/>
                </a:cubicBezTo>
                <a:cubicBezTo>
                  <a:pt x="236260" y="365289"/>
                  <a:pt x="557535" y="280077"/>
                  <a:pt x="808228" y="424937"/>
                </a:cubicBezTo>
                <a:cubicBezTo>
                  <a:pt x="808228" y="424937"/>
                  <a:pt x="808228" y="424937"/>
                  <a:pt x="1322999" y="311727"/>
                </a:cubicBezTo>
                <a:cubicBezTo>
                  <a:pt x="1460515" y="281294"/>
                  <a:pt x="1780573" y="155911"/>
                  <a:pt x="1787875" y="146173"/>
                </a:cubicBezTo>
                <a:cubicBezTo>
                  <a:pt x="1857242" y="35245"/>
                  <a:pt x="1966996" y="324"/>
                  <a:pt x="2096858" y="3"/>
                </a:cubicBezTo>
                <a:close/>
              </a:path>
            </a:pathLst>
          </a:custGeom>
        </p:spPr>
        <p:txBody>
          <a:bodyPr wrap="square" tIns="1800000">
            <a:noAutofit/>
          </a:bodyPr>
          <a:lstStyle>
            <a:lvl1pPr algn="ctr">
              <a:defRPr sz="1400" b="0"/>
            </a:lvl1pPr>
          </a:lstStyle>
          <a:p>
            <a:r>
              <a:rPr lang="en-GB"/>
              <a:t>Click icon to add picture</a:t>
            </a:r>
          </a:p>
        </p:txBody>
      </p:sp>
    </p:spTree>
    <p:extLst>
      <p:ext uri="{BB962C8B-B14F-4D97-AF65-F5344CB8AC3E}">
        <p14:creationId xmlns:p14="http://schemas.microsoft.com/office/powerpoint/2010/main" val="39304570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3" name="Picture 2" descr="A yellow and orange curved object&#10;&#10;Description automatically generated">
            <a:extLst>
              <a:ext uri="{FF2B5EF4-FFF2-40B4-BE49-F238E27FC236}">
                <a16:creationId xmlns:a16="http://schemas.microsoft.com/office/drawing/2014/main" id="{57483916-EB2E-87DB-98E8-A966CED58C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8843" y="4776791"/>
            <a:ext cx="3348165" cy="2081211"/>
          </a:xfrm>
          <a:prstGeom prst="rect">
            <a:avLst/>
          </a:prstGeom>
        </p:spPr>
      </p:pic>
      <p:sp>
        <p:nvSpPr>
          <p:cNvPr id="4" name="Picture Placeholder 6">
            <a:extLst>
              <a:ext uri="{FF2B5EF4-FFF2-40B4-BE49-F238E27FC236}">
                <a16:creationId xmlns:a16="http://schemas.microsoft.com/office/drawing/2014/main" id="{66138527-5471-FB55-B600-1CDB5D0A4267}"/>
              </a:ext>
            </a:extLst>
          </p:cNvPr>
          <p:cNvSpPr>
            <a:spLocks noGrp="1" noChangeAspect="1"/>
          </p:cNvSpPr>
          <p:nvPr>
            <p:ph type="pic" sz="quarter" idx="10"/>
          </p:nvPr>
        </p:nvSpPr>
        <p:spPr>
          <a:xfrm>
            <a:off x="5428530" y="0"/>
            <a:ext cx="6763471" cy="6858000"/>
          </a:xfrm>
          <a:custGeom>
            <a:avLst/>
            <a:gdLst>
              <a:gd name="connsiteX0" fmla="*/ 377459 w 3359817"/>
              <a:gd name="connsiteY0" fmla="*/ 0 h 3406775"/>
              <a:gd name="connsiteX1" fmla="*/ 3359817 w 3359817"/>
              <a:gd name="connsiteY1" fmla="*/ 0 h 3406775"/>
              <a:gd name="connsiteX2" fmla="*/ 3359817 w 3359817"/>
              <a:gd name="connsiteY2" fmla="*/ 3406775 h 3406775"/>
              <a:gd name="connsiteX3" fmla="*/ 2223681 w 3359817"/>
              <a:gd name="connsiteY3" fmla="*/ 3406775 h 3406775"/>
              <a:gd name="connsiteX4" fmla="*/ 740392 w 3359817"/>
              <a:gd name="connsiteY4" fmla="*/ 2562967 h 3406775"/>
              <a:gd name="connsiteX5" fmla="*/ 46086 w 3359817"/>
              <a:gd name="connsiteY5" fmla="*/ 1939969 h 3406775"/>
              <a:gd name="connsiteX6" fmla="*/ 235442 w 3359817"/>
              <a:gd name="connsiteY6" fmla="*/ 1033073 h 3406775"/>
              <a:gd name="connsiteX7" fmla="*/ 424798 w 3359817"/>
              <a:gd name="connsiteY7" fmla="*/ 126177 h 3406775"/>
              <a:gd name="connsiteX8" fmla="*/ 377459 w 3359817"/>
              <a:gd name="connsiteY8" fmla="*/ 0 h 34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817" h="3406775">
                <a:moveTo>
                  <a:pt x="377459" y="0"/>
                </a:moveTo>
                <a:lnTo>
                  <a:pt x="3359817" y="0"/>
                </a:lnTo>
                <a:cubicBezTo>
                  <a:pt x="3359817" y="3406775"/>
                  <a:pt x="3359817" y="3406775"/>
                  <a:pt x="3359817" y="3406775"/>
                </a:cubicBezTo>
                <a:cubicBezTo>
                  <a:pt x="2223681" y="3406775"/>
                  <a:pt x="2223681" y="3406775"/>
                  <a:pt x="2223681" y="3406775"/>
                </a:cubicBezTo>
                <a:cubicBezTo>
                  <a:pt x="1837079" y="2980928"/>
                  <a:pt x="1324239" y="2681258"/>
                  <a:pt x="740392" y="2562967"/>
                </a:cubicBezTo>
                <a:cubicBezTo>
                  <a:pt x="416908" y="2491993"/>
                  <a:pt x="148654" y="2255411"/>
                  <a:pt x="46086" y="1939969"/>
                </a:cubicBezTo>
                <a:cubicBezTo>
                  <a:pt x="-56482" y="1624527"/>
                  <a:pt x="14527" y="1277541"/>
                  <a:pt x="235442" y="1033073"/>
                </a:cubicBezTo>
                <a:cubicBezTo>
                  <a:pt x="456358" y="788605"/>
                  <a:pt x="535256" y="441619"/>
                  <a:pt x="424798" y="126177"/>
                </a:cubicBezTo>
                <a:cubicBezTo>
                  <a:pt x="416908" y="78861"/>
                  <a:pt x="393239" y="39430"/>
                  <a:pt x="377459" y="0"/>
                </a:cubicBezTo>
                <a:close/>
              </a:path>
            </a:pathLst>
          </a:custGeom>
        </p:spPr>
        <p:txBody>
          <a:bodyPr wrap="square" tIns="360000">
            <a:noAutofit/>
          </a:bodyPr>
          <a:lstStyle>
            <a:lvl1pPr algn="ctr">
              <a:defRPr sz="1400" b="0"/>
            </a:lvl1pPr>
          </a:lstStyle>
          <a:p>
            <a:r>
              <a:rPr lang="en-GB"/>
              <a:t>Click icon to add picture</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449837" y="698400"/>
            <a:ext cx="5614985" cy="5004000"/>
          </a:xfrm>
        </p:spPr>
        <p:txBody>
          <a:bodyPr/>
          <a:lstStyle>
            <a:lvl1pPr marL="142871" indent="-142871">
              <a:spcAft>
                <a:spcPts val="2400"/>
              </a:spcAft>
              <a:defRPr sz="4000" b="0" spc="-71" baseline="0">
                <a:solidFill>
                  <a:srgbClr val="002068"/>
                </a:solidFill>
              </a:defRPr>
            </a:lvl1pPr>
            <a:lvl2pPr marL="166684" indent="-14288">
              <a:spcBef>
                <a:spcPts val="0"/>
              </a:spcBef>
              <a:buFontTx/>
              <a:buNone/>
              <a:defRPr sz="1800" b="1">
                <a:solidFill>
                  <a:srgbClr val="002068"/>
                </a:solidFill>
              </a:defRPr>
            </a:lvl2pPr>
            <a:lvl3pPr marL="166684" indent="-14288">
              <a:spcBef>
                <a:spcPts val="0"/>
              </a:spcBef>
              <a:buFontTx/>
              <a:buNone/>
              <a:defRPr sz="1800" b="1">
                <a:solidFill>
                  <a:srgbClr val="002068"/>
                </a:solidFill>
              </a:defRPr>
            </a:lvl3pPr>
            <a:lvl4pPr marL="166684" indent="-14288">
              <a:spcBef>
                <a:spcPts val="0"/>
              </a:spcBef>
              <a:buFontTx/>
              <a:buNone/>
              <a:defRPr sz="1800" b="1">
                <a:solidFill>
                  <a:srgbClr val="002068"/>
                </a:solidFill>
              </a:defRPr>
            </a:lvl4pPr>
            <a:lvl5pPr marL="166684" indent="-14288">
              <a:spcBef>
                <a:spcPts val="0"/>
              </a:spcBef>
              <a:buFontTx/>
              <a:buNone/>
              <a:defRPr sz="1800" b="1">
                <a:solidFill>
                  <a:srgbClr val="00206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DD93DC24-9723-62C8-F4D6-B9024A75AC90}"/>
              </a:ext>
            </a:extLst>
          </p:cNvPr>
          <p:cNvPicPr>
            <a:picLocks noChangeAspect="1"/>
          </p:cNvPicPr>
          <p:nvPr userDrawn="1"/>
        </p:nvPicPr>
        <p:blipFill>
          <a:blip r:embed="rId3">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2579604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pic>
        <p:nvPicPr>
          <p:cNvPr id="3" name="Picture 2" descr="A colorful circles on a black background&#10;&#10;Description automatically generated">
            <a:extLst>
              <a:ext uri="{FF2B5EF4-FFF2-40B4-BE49-F238E27FC236}">
                <a16:creationId xmlns:a16="http://schemas.microsoft.com/office/drawing/2014/main" id="{CCEFF532-0F9A-0488-86B3-7965977CFD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9501" y="0"/>
            <a:ext cx="4762500" cy="6858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449837" y="698400"/>
            <a:ext cx="5614985" cy="5004000"/>
          </a:xfrm>
        </p:spPr>
        <p:txBody>
          <a:bodyPr/>
          <a:lstStyle>
            <a:lvl1pPr marL="142871" indent="-142871">
              <a:spcAft>
                <a:spcPts val="2400"/>
              </a:spcAft>
              <a:defRPr sz="4000" b="0" spc="-71" baseline="0">
                <a:solidFill>
                  <a:srgbClr val="002068"/>
                </a:solidFill>
              </a:defRPr>
            </a:lvl1pPr>
            <a:lvl2pPr marL="166684" indent="-14288">
              <a:spcBef>
                <a:spcPts val="0"/>
              </a:spcBef>
              <a:buFontTx/>
              <a:buNone/>
              <a:defRPr sz="1800" b="1">
                <a:solidFill>
                  <a:srgbClr val="002068"/>
                </a:solidFill>
              </a:defRPr>
            </a:lvl2pPr>
            <a:lvl3pPr marL="166684" indent="-14288">
              <a:spcBef>
                <a:spcPts val="0"/>
              </a:spcBef>
              <a:buFontTx/>
              <a:buNone/>
              <a:defRPr sz="1800" b="1">
                <a:solidFill>
                  <a:srgbClr val="002068"/>
                </a:solidFill>
              </a:defRPr>
            </a:lvl3pPr>
            <a:lvl4pPr marL="166684" indent="-14288">
              <a:spcBef>
                <a:spcPts val="0"/>
              </a:spcBef>
              <a:buFontTx/>
              <a:buNone/>
              <a:defRPr sz="1800" b="1">
                <a:solidFill>
                  <a:srgbClr val="002068"/>
                </a:solidFill>
              </a:defRPr>
            </a:lvl4pPr>
            <a:lvl5pPr marL="166684" indent="-14288">
              <a:spcBef>
                <a:spcPts val="0"/>
              </a:spcBef>
              <a:buFontTx/>
              <a:buNone/>
              <a:defRPr sz="1800" b="1">
                <a:solidFill>
                  <a:srgbClr val="00206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DD93DC24-9723-62C8-F4D6-B9024A75AC90}"/>
              </a:ext>
            </a:extLst>
          </p:cNvPr>
          <p:cNvPicPr>
            <a:picLocks noChangeAspect="1"/>
          </p:cNvPicPr>
          <p:nvPr userDrawn="1"/>
        </p:nvPicPr>
        <p:blipFill>
          <a:blip r:embed="rId3">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3624069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604839" y="3026004"/>
            <a:ext cx="3562351" cy="3025547"/>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2">
            <a:extLst>
              <a:ext uri="{FF2B5EF4-FFF2-40B4-BE49-F238E27FC236}">
                <a16:creationId xmlns:a16="http://schemas.microsoft.com/office/drawing/2014/main" id="{E75F0A8D-0120-75B1-B12F-5E64C97F259D}"/>
              </a:ext>
            </a:extLst>
          </p:cNvPr>
          <p:cNvSpPr>
            <a:spLocks noGrp="1"/>
          </p:cNvSpPr>
          <p:nvPr>
            <p:ph idx="13"/>
          </p:nvPr>
        </p:nvSpPr>
        <p:spPr>
          <a:xfrm>
            <a:off x="4406901" y="3026004"/>
            <a:ext cx="3562351" cy="3025547"/>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2">
            <a:extLst>
              <a:ext uri="{FF2B5EF4-FFF2-40B4-BE49-F238E27FC236}">
                <a16:creationId xmlns:a16="http://schemas.microsoft.com/office/drawing/2014/main" id="{041B38E8-6A7F-0F95-D2F5-B11125650522}"/>
              </a:ext>
            </a:extLst>
          </p:cNvPr>
          <p:cNvSpPr>
            <a:spLocks noGrp="1"/>
          </p:cNvSpPr>
          <p:nvPr>
            <p:ph idx="14"/>
          </p:nvPr>
        </p:nvSpPr>
        <p:spPr>
          <a:xfrm>
            <a:off x="8204626" y="3026004"/>
            <a:ext cx="3562351" cy="3025547"/>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1">
            <a:extLst>
              <a:ext uri="{FF2B5EF4-FFF2-40B4-BE49-F238E27FC236}">
                <a16:creationId xmlns:a16="http://schemas.microsoft.com/office/drawing/2014/main" id="{6D4AF94E-695F-27BB-AE3B-C84EADC28897}"/>
              </a:ext>
            </a:extLst>
          </p:cNvPr>
          <p:cNvSpPr>
            <a:spLocks noGrp="1" noChangeAspect="1"/>
          </p:cNvSpPr>
          <p:nvPr>
            <p:ph type="pic" sz="quarter" idx="15"/>
          </p:nvPr>
        </p:nvSpPr>
        <p:spPr>
          <a:xfrm>
            <a:off x="532800" y="1497600"/>
            <a:ext cx="1173600" cy="1173600"/>
          </a:xfrm>
        </p:spPr>
        <p:txBody>
          <a:bodyPr/>
          <a:lstStyle>
            <a:lvl1pPr>
              <a:defRPr sz="800" b="0">
                <a:solidFill>
                  <a:schemeClr val="accent1"/>
                </a:solidFill>
              </a:defRPr>
            </a:lvl1pPr>
          </a:lstStyle>
          <a:p>
            <a:r>
              <a:rPr lang="en-GB"/>
              <a:t>Click icon to add picture</a:t>
            </a:r>
          </a:p>
        </p:txBody>
      </p:sp>
      <p:sp>
        <p:nvSpPr>
          <p:cNvPr id="13" name="Picture Placeholder 11">
            <a:extLst>
              <a:ext uri="{FF2B5EF4-FFF2-40B4-BE49-F238E27FC236}">
                <a16:creationId xmlns:a16="http://schemas.microsoft.com/office/drawing/2014/main" id="{54402087-7467-27FD-561D-E2965002769E}"/>
              </a:ext>
            </a:extLst>
          </p:cNvPr>
          <p:cNvSpPr>
            <a:spLocks noGrp="1" noChangeAspect="1"/>
          </p:cNvSpPr>
          <p:nvPr>
            <p:ph type="pic" sz="quarter" idx="16"/>
          </p:nvPr>
        </p:nvSpPr>
        <p:spPr>
          <a:xfrm>
            <a:off x="4326163" y="1497600"/>
            <a:ext cx="1173600" cy="1173600"/>
          </a:xfrm>
        </p:spPr>
        <p:txBody>
          <a:bodyPr/>
          <a:lstStyle>
            <a:lvl1pPr>
              <a:defRPr sz="800" b="0">
                <a:solidFill>
                  <a:schemeClr val="accent1"/>
                </a:solidFill>
              </a:defRPr>
            </a:lvl1pPr>
          </a:lstStyle>
          <a:p>
            <a:r>
              <a:rPr lang="en-GB"/>
              <a:t>Click icon to add picture</a:t>
            </a:r>
          </a:p>
        </p:txBody>
      </p:sp>
      <p:sp>
        <p:nvSpPr>
          <p:cNvPr id="14" name="Picture Placeholder 11">
            <a:extLst>
              <a:ext uri="{FF2B5EF4-FFF2-40B4-BE49-F238E27FC236}">
                <a16:creationId xmlns:a16="http://schemas.microsoft.com/office/drawing/2014/main" id="{29385420-6F31-EC68-9C2D-7259D954F02B}"/>
              </a:ext>
            </a:extLst>
          </p:cNvPr>
          <p:cNvSpPr>
            <a:spLocks noGrp="1" noChangeAspect="1"/>
          </p:cNvSpPr>
          <p:nvPr>
            <p:ph type="pic" sz="quarter" idx="17"/>
          </p:nvPr>
        </p:nvSpPr>
        <p:spPr>
          <a:xfrm>
            <a:off x="8119527" y="1497600"/>
            <a:ext cx="1173600" cy="1173600"/>
          </a:xfrm>
        </p:spPr>
        <p:txBody>
          <a:bodyPr/>
          <a:lstStyle>
            <a:lvl1pPr>
              <a:defRPr sz="800" b="0">
                <a:solidFill>
                  <a:schemeClr val="accent1"/>
                </a:solidFill>
              </a:defRPr>
            </a:lvl1pPr>
          </a:lstStyle>
          <a:p>
            <a:r>
              <a:rPr lang="en-GB"/>
              <a:t>Click icon to add picture</a:t>
            </a:r>
          </a:p>
        </p:txBody>
      </p:sp>
      <p:pic>
        <p:nvPicPr>
          <p:cNvPr id="3" name="Picture 2">
            <a:extLst>
              <a:ext uri="{FF2B5EF4-FFF2-40B4-BE49-F238E27FC236}">
                <a16:creationId xmlns:a16="http://schemas.microsoft.com/office/drawing/2014/main" id="{92E6770A-1D4D-AD1F-F2F7-085CEBCF79FC}"/>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23620359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1830325" y="156485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8" name="Content Placeholder 2">
            <a:extLst>
              <a:ext uri="{FF2B5EF4-FFF2-40B4-BE49-F238E27FC236}">
                <a16:creationId xmlns:a16="http://schemas.microsoft.com/office/drawing/2014/main" id="{52B7FAE0-3A20-3BA3-BBC0-9EF931A41407}"/>
              </a:ext>
            </a:extLst>
          </p:cNvPr>
          <p:cNvSpPr>
            <a:spLocks noGrp="1"/>
          </p:cNvSpPr>
          <p:nvPr>
            <p:ph idx="13"/>
          </p:nvPr>
        </p:nvSpPr>
        <p:spPr>
          <a:xfrm>
            <a:off x="1830325" y="3040145"/>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1BE7DE02-9488-C606-02DD-66DBAE64E2D7}"/>
              </a:ext>
            </a:extLst>
          </p:cNvPr>
          <p:cNvSpPr>
            <a:spLocks noGrp="1"/>
          </p:cNvSpPr>
          <p:nvPr>
            <p:ph idx="14"/>
          </p:nvPr>
        </p:nvSpPr>
        <p:spPr>
          <a:xfrm>
            <a:off x="1830325" y="468850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51D61909-44A1-96C5-24EC-29733C083C5B}"/>
              </a:ext>
            </a:extLst>
          </p:cNvPr>
          <p:cNvSpPr>
            <a:spLocks noGrp="1"/>
          </p:cNvSpPr>
          <p:nvPr>
            <p:ph idx="15"/>
          </p:nvPr>
        </p:nvSpPr>
        <p:spPr>
          <a:xfrm>
            <a:off x="7542969" y="156485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C8F03D7E-D948-AE8B-6268-D0445FA4845C}"/>
              </a:ext>
            </a:extLst>
          </p:cNvPr>
          <p:cNvSpPr>
            <a:spLocks noGrp="1"/>
          </p:cNvSpPr>
          <p:nvPr>
            <p:ph idx="16"/>
          </p:nvPr>
        </p:nvSpPr>
        <p:spPr>
          <a:xfrm>
            <a:off x="7542969" y="3040145"/>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id="{54A89A1F-F10B-C531-B279-7F71EB330ED8}"/>
              </a:ext>
            </a:extLst>
          </p:cNvPr>
          <p:cNvSpPr>
            <a:spLocks noGrp="1"/>
          </p:cNvSpPr>
          <p:nvPr>
            <p:ph idx="17"/>
          </p:nvPr>
        </p:nvSpPr>
        <p:spPr>
          <a:xfrm>
            <a:off x="7542969" y="4688500"/>
            <a:ext cx="3562351" cy="1262489"/>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p:txBody>
      </p:sp>
      <p:sp>
        <p:nvSpPr>
          <p:cNvPr id="19" name="Picture Placeholder 11">
            <a:extLst>
              <a:ext uri="{FF2B5EF4-FFF2-40B4-BE49-F238E27FC236}">
                <a16:creationId xmlns:a16="http://schemas.microsoft.com/office/drawing/2014/main" id="{F107629B-0875-A1BC-15AB-C67AC1624DC0}"/>
              </a:ext>
            </a:extLst>
          </p:cNvPr>
          <p:cNvSpPr>
            <a:spLocks noGrp="1" noChangeAspect="1"/>
          </p:cNvSpPr>
          <p:nvPr>
            <p:ph type="pic" sz="quarter" idx="18"/>
          </p:nvPr>
        </p:nvSpPr>
        <p:spPr>
          <a:xfrm>
            <a:off x="536400" y="1540800"/>
            <a:ext cx="1008000" cy="1008000"/>
          </a:xfrm>
        </p:spPr>
        <p:txBody>
          <a:bodyPr/>
          <a:lstStyle>
            <a:lvl1pPr>
              <a:defRPr sz="800" b="0">
                <a:solidFill>
                  <a:schemeClr val="accent1"/>
                </a:solidFill>
              </a:defRPr>
            </a:lvl1pPr>
          </a:lstStyle>
          <a:p>
            <a:r>
              <a:rPr lang="en-GB"/>
              <a:t>Click icon to add picture</a:t>
            </a:r>
          </a:p>
        </p:txBody>
      </p:sp>
      <p:sp>
        <p:nvSpPr>
          <p:cNvPr id="20" name="Picture Placeholder 11">
            <a:extLst>
              <a:ext uri="{FF2B5EF4-FFF2-40B4-BE49-F238E27FC236}">
                <a16:creationId xmlns:a16="http://schemas.microsoft.com/office/drawing/2014/main" id="{49B4C2D4-3903-C213-FD24-64CE96C1979D}"/>
              </a:ext>
            </a:extLst>
          </p:cNvPr>
          <p:cNvSpPr>
            <a:spLocks noGrp="1" noChangeAspect="1"/>
          </p:cNvSpPr>
          <p:nvPr>
            <p:ph type="pic" sz="quarter" idx="19"/>
          </p:nvPr>
        </p:nvSpPr>
        <p:spPr>
          <a:xfrm>
            <a:off x="536400" y="3016800"/>
            <a:ext cx="1008000" cy="1008000"/>
          </a:xfrm>
        </p:spPr>
        <p:txBody>
          <a:bodyPr/>
          <a:lstStyle>
            <a:lvl1pPr>
              <a:defRPr sz="800" b="0">
                <a:solidFill>
                  <a:schemeClr val="accent1"/>
                </a:solidFill>
              </a:defRPr>
            </a:lvl1pPr>
          </a:lstStyle>
          <a:p>
            <a:r>
              <a:rPr lang="en-GB"/>
              <a:t>Click icon to add picture</a:t>
            </a:r>
          </a:p>
        </p:txBody>
      </p:sp>
      <p:sp>
        <p:nvSpPr>
          <p:cNvPr id="21" name="Picture Placeholder 11">
            <a:extLst>
              <a:ext uri="{FF2B5EF4-FFF2-40B4-BE49-F238E27FC236}">
                <a16:creationId xmlns:a16="http://schemas.microsoft.com/office/drawing/2014/main" id="{678E3C09-3971-E762-E888-4774BB750A4A}"/>
              </a:ext>
            </a:extLst>
          </p:cNvPr>
          <p:cNvSpPr>
            <a:spLocks noGrp="1" noChangeAspect="1"/>
          </p:cNvSpPr>
          <p:nvPr>
            <p:ph type="pic" sz="quarter" idx="20"/>
          </p:nvPr>
        </p:nvSpPr>
        <p:spPr>
          <a:xfrm>
            <a:off x="536400" y="4662000"/>
            <a:ext cx="1008000" cy="1008000"/>
          </a:xfrm>
        </p:spPr>
        <p:txBody>
          <a:bodyPr/>
          <a:lstStyle>
            <a:lvl1pPr>
              <a:defRPr sz="800" b="0">
                <a:solidFill>
                  <a:schemeClr val="accent1"/>
                </a:solidFill>
              </a:defRPr>
            </a:lvl1pPr>
          </a:lstStyle>
          <a:p>
            <a:r>
              <a:rPr lang="en-GB"/>
              <a:t>Click icon to add picture</a:t>
            </a:r>
          </a:p>
        </p:txBody>
      </p:sp>
      <p:sp>
        <p:nvSpPr>
          <p:cNvPr id="22" name="Picture Placeholder 11">
            <a:extLst>
              <a:ext uri="{FF2B5EF4-FFF2-40B4-BE49-F238E27FC236}">
                <a16:creationId xmlns:a16="http://schemas.microsoft.com/office/drawing/2014/main" id="{FD5D5F0F-3A8C-9DD5-15CE-6B7C3E9DB5BB}"/>
              </a:ext>
            </a:extLst>
          </p:cNvPr>
          <p:cNvSpPr>
            <a:spLocks noGrp="1" noChangeAspect="1"/>
          </p:cNvSpPr>
          <p:nvPr>
            <p:ph type="pic" sz="quarter" idx="21"/>
          </p:nvPr>
        </p:nvSpPr>
        <p:spPr>
          <a:xfrm>
            <a:off x="6238800" y="1540800"/>
            <a:ext cx="1008000" cy="1008000"/>
          </a:xfrm>
        </p:spPr>
        <p:txBody>
          <a:bodyPr/>
          <a:lstStyle>
            <a:lvl1pPr>
              <a:defRPr sz="800" b="0">
                <a:solidFill>
                  <a:schemeClr val="accent1"/>
                </a:solidFill>
              </a:defRPr>
            </a:lvl1pPr>
          </a:lstStyle>
          <a:p>
            <a:r>
              <a:rPr lang="en-GB"/>
              <a:t>Click icon to add picture</a:t>
            </a:r>
          </a:p>
        </p:txBody>
      </p:sp>
      <p:sp>
        <p:nvSpPr>
          <p:cNvPr id="23" name="Picture Placeholder 11">
            <a:extLst>
              <a:ext uri="{FF2B5EF4-FFF2-40B4-BE49-F238E27FC236}">
                <a16:creationId xmlns:a16="http://schemas.microsoft.com/office/drawing/2014/main" id="{780CB698-AA0E-BBD2-304B-B4C34811DE8E}"/>
              </a:ext>
            </a:extLst>
          </p:cNvPr>
          <p:cNvSpPr>
            <a:spLocks noGrp="1" noChangeAspect="1"/>
          </p:cNvSpPr>
          <p:nvPr>
            <p:ph type="pic" sz="quarter" idx="22"/>
          </p:nvPr>
        </p:nvSpPr>
        <p:spPr>
          <a:xfrm>
            <a:off x="6238800" y="3016800"/>
            <a:ext cx="1008000" cy="1008000"/>
          </a:xfrm>
        </p:spPr>
        <p:txBody>
          <a:bodyPr/>
          <a:lstStyle>
            <a:lvl1pPr>
              <a:defRPr sz="800" b="0">
                <a:solidFill>
                  <a:schemeClr val="accent1"/>
                </a:solidFill>
              </a:defRPr>
            </a:lvl1pPr>
          </a:lstStyle>
          <a:p>
            <a:r>
              <a:rPr lang="en-GB"/>
              <a:t>Click icon to add picture</a:t>
            </a:r>
          </a:p>
        </p:txBody>
      </p:sp>
      <p:sp>
        <p:nvSpPr>
          <p:cNvPr id="24" name="Picture Placeholder 11">
            <a:extLst>
              <a:ext uri="{FF2B5EF4-FFF2-40B4-BE49-F238E27FC236}">
                <a16:creationId xmlns:a16="http://schemas.microsoft.com/office/drawing/2014/main" id="{C2BCE056-E4A2-EC44-5C8D-36D0C79AB593}"/>
              </a:ext>
            </a:extLst>
          </p:cNvPr>
          <p:cNvSpPr>
            <a:spLocks noGrp="1" noChangeAspect="1"/>
          </p:cNvSpPr>
          <p:nvPr>
            <p:ph type="pic" sz="quarter" idx="23"/>
          </p:nvPr>
        </p:nvSpPr>
        <p:spPr>
          <a:xfrm>
            <a:off x="6238800" y="4662000"/>
            <a:ext cx="1008000" cy="1008000"/>
          </a:xfrm>
        </p:spPr>
        <p:txBody>
          <a:bodyPr/>
          <a:lstStyle>
            <a:lvl1pPr>
              <a:defRPr sz="800" b="0">
                <a:solidFill>
                  <a:schemeClr val="accent1"/>
                </a:solidFill>
              </a:defRPr>
            </a:lvl1pPr>
          </a:lstStyle>
          <a:p>
            <a:r>
              <a:rPr lang="en-GB"/>
              <a:t>Click icon to add picture</a:t>
            </a:r>
          </a:p>
        </p:txBody>
      </p:sp>
      <p:pic>
        <p:nvPicPr>
          <p:cNvPr id="3" name="Picture 2">
            <a:extLst>
              <a:ext uri="{FF2B5EF4-FFF2-40B4-BE49-F238E27FC236}">
                <a16:creationId xmlns:a16="http://schemas.microsoft.com/office/drawing/2014/main" id="{4A31338B-0823-6532-C45C-F95060AF7B21}"/>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2268870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Tex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8" name="Chart Placeholder 7">
            <a:extLst>
              <a:ext uri="{FF2B5EF4-FFF2-40B4-BE49-F238E27FC236}">
                <a16:creationId xmlns:a16="http://schemas.microsoft.com/office/drawing/2014/main" id="{E5924D82-B442-36B8-3020-4B80CF88B468}"/>
              </a:ext>
            </a:extLst>
          </p:cNvPr>
          <p:cNvSpPr>
            <a:spLocks noGrp="1"/>
          </p:cNvSpPr>
          <p:nvPr>
            <p:ph type="chart" sz="quarter" idx="13"/>
          </p:nvPr>
        </p:nvSpPr>
        <p:spPr>
          <a:xfrm>
            <a:off x="6310313" y="385764"/>
            <a:ext cx="5462587" cy="5665787"/>
          </a:xfrm>
        </p:spPr>
        <p:txBody>
          <a:bodyPr/>
          <a:lstStyle>
            <a:lvl1pPr>
              <a:defRPr sz="1400" b="0"/>
            </a:lvl1pPr>
          </a:lstStyle>
          <a:p>
            <a:r>
              <a:rPr lang="en-GB"/>
              <a:t>Click icon to add chart</a:t>
            </a:r>
          </a:p>
        </p:txBody>
      </p:sp>
      <p:sp>
        <p:nvSpPr>
          <p:cNvPr id="7" name="Text Placeholder 8">
            <a:extLst>
              <a:ext uri="{FF2B5EF4-FFF2-40B4-BE49-F238E27FC236}">
                <a16:creationId xmlns:a16="http://schemas.microsoft.com/office/drawing/2014/main" id="{E06E48C0-76C8-28BD-C1B7-163ED41712A2}"/>
              </a:ext>
            </a:extLst>
          </p:cNvPr>
          <p:cNvSpPr>
            <a:spLocks noGrp="1"/>
          </p:cNvSpPr>
          <p:nvPr>
            <p:ph type="body" sz="quarter" idx="14"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4" name="Picture 3">
            <a:extLst>
              <a:ext uri="{FF2B5EF4-FFF2-40B4-BE49-F238E27FC236}">
                <a16:creationId xmlns:a16="http://schemas.microsoft.com/office/drawing/2014/main" id="{298B935A-2F64-9B30-B028-533AFFCD81FF}"/>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2804039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Tex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Table Placeholder 9">
            <a:extLst>
              <a:ext uri="{FF2B5EF4-FFF2-40B4-BE49-F238E27FC236}">
                <a16:creationId xmlns:a16="http://schemas.microsoft.com/office/drawing/2014/main" id="{23A5ABD4-0980-C4E1-2D35-C1A5E7B7C5AF}"/>
              </a:ext>
            </a:extLst>
          </p:cNvPr>
          <p:cNvSpPr>
            <a:spLocks noGrp="1"/>
          </p:cNvSpPr>
          <p:nvPr>
            <p:ph type="tbl" sz="quarter" idx="13"/>
          </p:nvPr>
        </p:nvSpPr>
        <p:spPr>
          <a:xfrm>
            <a:off x="6310313" y="1947865"/>
            <a:ext cx="5462587" cy="4103687"/>
          </a:xfrm>
        </p:spPr>
        <p:txBody>
          <a:bodyPr/>
          <a:lstStyle>
            <a:lvl1pPr>
              <a:defRPr sz="1400" b="0"/>
            </a:lvl1pPr>
          </a:lstStyle>
          <a:p>
            <a:r>
              <a:rPr lang="en-GB"/>
              <a:t>Click icon to add table</a:t>
            </a:r>
          </a:p>
        </p:txBody>
      </p:sp>
      <p:sp>
        <p:nvSpPr>
          <p:cNvPr id="11" name="Content Placeholder 2">
            <a:extLst>
              <a:ext uri="{FF2B5EF4-FFF2-40B4-BE49-F238E27FC236}">
                <a16:creationId xmlns:a16="http://schemas.microsoft.com/office/drawing/2014/main" id="{C10D3C37-C70E-A0DC-24F2-9973C328C5EF}"/>
              </a:ext>
            </a:extLst>
          </p:cNvPr>
          <p:cNvSpPr>
            <a:spLocks noGrp="1"/>
          </p:cNvSpPr>
          <p:nvPr>
            <p:ph idx="14"/>
          </p:nvPr>
        </p:nvSpPr>
        <p:spPr>
          <a:xfrm>
            <a:off x="6313051" y="1573620"/>
            <a:ext cx="4770000" cy="336144"/>
          </a:xfrm>
        </p:spPr>
        <p:txBody>
          <a:bodyPr/>
          <a:lstStyle/>
          <a:p>
            <a:pPr lvl="0"/>
            <a:r>
              <a:rPr lang="en-GB"/>
              <a:t>Click to edit Master text styles</a:t>
            </a:r>
          </a:p>
        </p:txBody>
      </p:sp>
      <p:sp>
        <p:nvSpPr>
          <p:cNvPr id="7" name="Text Placeholder 8">
            <a:extLst>
              <a:ext uri="{FF2B5EF4-FFF2-40B4-BE49-F238E27FC236}">
                <a16:creationId xmlns:a16="http://schemas.microsoft.com/office/drawing/2014/main" id="{6CA4EA38-F567-390A-BFCA-BAFFDD3657F4}"/>
              </a:ext>
            </a:extLst>
          </p:cNvPr>
          <p:cNvSpPr>
            <a:spLocks noGrp="1"/>
          </p:cNvSpPr>
          <p:nvPr>
            <p:ph type="body" sz="quarter" idx="15"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4" name="Picture 3">
            <a:extLst>
              <a:ext uri="{FF2B5EF4-FFF2-40B4-BE49-F238E27FC236}">
                <a16:creationId xmlns:a16="http://schemas.microsoft.com/office/drawing/2014/main" id="{5A10CA66-7402-A280-D0B7-C8DFD634EAAA}"/>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1580863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Text &amp;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Text Placeholder 8">
            <a:extLst>
              <a:ext uri="{FF2B5EF4-FFF2-40B4-BE49-F238E27FC236}">
                <a16:creationId xmlns:a16="http://schemas.microsoft.com/office/drawing/2014/main" id="{5489E1D8-D4B0-C77A-AB21-F17122178ADA}"/>
              </a:ext>
            </a:extLst>
          </p:cNvPr>
          <p:cNvSpPr>
            <a:spLocks noGrp="1"/>
          </p:cNvSpPr>
          <p:nvPr>
            <p:ph type="body" sz="quarter" idx="13"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4" name="Picture 3">
            <a:extLst>
              <a:ext uri="{FF2B5EF4-FFF2-40B4-BE49-F238E27FC236}">
                <a16:creationId xmlns:a16="http://schemas.microsoft.com/office/drawing/2014/main" id="{C373A851-41FB-11CE-7794-1E1CC5D0D8A6}"/>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3291682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604838" y="311086"/>
            <a:ext cx="7364412" cy="1065279"/>
          </a:xfrm>
        </p:spPr>
        <p:txBody>
          <a:bodyPr/>
          <a:lstStyle/>
          <a:p>
            <a:r>
              <a:rPr lang="en-GB"/>
              <a:t>Click to edit Master title style</a:t>
            </a:r>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Text Placeholder 8">
            <a:extLst>
              <a:ext uri="{FF2B5EF4-FFF2-40B4-BE49-F238E27FC236}">
                <a16:creationId xmlns:a16="http://schemas.microsoft.com/office/drawing/2014/main" id="{C29F56FE-6896-93B5-300C-73E8064C8DE4}"/>
              </a:ext>
            </a:extLst>
          </p:cNvPr>
          <p:cNvSpPr>
            <a:spLocks noGrp="1"/>
          </p:cNvSpPr>
          <p:nvPr>
            <p:ph type="body" sz="quarter" idx="13"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3" name="Picture 2">
            <a:extLst>
              <a:ext uri="{FF2B5EF4-FFF2-40B4-BE49-F238E27FC236}">
                <a16:creationId xmlns:a16="http://schemas.microsoft.com/office/drawing/2014/main" id="{EB95F338-020C-AD1A-58C0-1E2252F80F3D}"/>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1816997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73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9" name="Picture 8" descr="A colorful circle and black background&#10;&#10;Description automatically generated">
            <a:extLst>
              <a:ext uri="{FF2B5EF4-FFF2-40B4-BE49-F238E27FC236}">
                <a16:creationId xmlns:a16="http://schemas.microsoft.com/office/drawing/2014/main" id="{A0CB5D0A-51F7-B26F-7F31-F6DE564688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8600" y="0"/>
            <a:ext cx="4343400" cy="6858000"/>
          </a:xfrm>
          <a:prstGeom prst="rect">
            <a:avLst/>
          </a:prstGeom>
        </p:spPr>
      </p:pic>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604837" y="2758440"/>
            <a:ext cx="5465763" cy="2280285"/>
          </a:xfrm>
        </p:spPr>
        <p:txBody>
          <a:bodyPr anchor="b" anchorCtr="0"/>
          <a:lstStyle>
            <a:lvl1pPr algn="l">
              <a:lnSpc>
                <a:spcPct val="90000"/>
              </a:lnSpc>
              <a:defRPr sz="4000" spc="-100" baseline="0"/>
            </a:lvl1pPr>
          </a:lstStyle>
          <a:p>
            <a:r>
              <a:rPr lang="en-GB"/>
              <a:t>Click to edit Master title style</a:t>
            </a:r>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604838" y="338019"/>
            <a:ext cx="3802063" cy="1253173"/>
          </a:xfrm>
        </p:spPr>
        <p:txBody>
          <a:bodyPr/>
          <a:lstStyle>
            <a:lvl1pPr>
              <a:defRPr sz="2000"/>
            </a:lvl1pPr>
            <a:lvl2pPr>
              <a:spcBef>
                <a:spcPts val="0"/>
              </a:spcBef>
              <a:defRPr sz="2000">
                <a:solidFill>
                  <a:srgbClr val="0460A9"/>
                </a:solidFill>
              </a:defRPr>
            </a:lvl2pPr>
            <a:lvl3pPr>
              <a:defRPr lang="en-US" sz="2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pic>
        <p:nvPicPr>
          <p:cNvPr id="10" name="Picture 9">
            <a:extLst>
              <a:ext uri="{FF2B5EF4-FFF2-40B4-BE49-F238E27FC236}">
                <a16:creationId xmlns:a16="http://schemas.microsoft.com/office/drawing/2014/main" id="{D8E686FA-8940-A88B-138F-B4BB47A6D047}"/>
              </a:ext>
            </a:extLst>
          </p:cNvPr>
          <p:cNvPicPr>
            <a:picLocks noChangeAspect="1"/>
          </p:cNvPicPr>
          <p:nvPr userDrawn="1"/>
        </p:nvPicPr>
        <p:blipFill>
          <a:blip r:embed="rId3">
            <a:extLst>
              <a:ext uri="{28A0092B-C50C-407E-A947-70E740481C1C}">
                <a14:useLocalDpi xmlns:a14="http://schemas.microsoft.com/office/drawing/2010/main" val="0"/>
              </a:ext>
            </a:extLst>
          </a:blip>
          <a:srcRect r="50694"/>
          <a:stretch/>
        </p:blipFill>
        <p:spPr bwMode="auto">
          <a:xfrm>
            <a:off x="330351" y="5643502"/>
            <a:ext cx="2467279" cy="932879"/>
          </a:xfrm>
          <a:prstGeom prst="rect">
            <a:avLst/>
          </a:prstGeom>
          <a:noFill/>
          <a:ln>
            <a:noFill/>
          </a:ln>
        </p:spPr>
      </p:pic>
    </p:spTree>
    <p:extLst>
      <p:ext uri="{BB962C8B-B14F-4D97-AF65-F5344CB8AC3E}">
        <p14:creationId xmlns:p14="http://schemas.microsoft.com/office/powerpoint/2010/main" val="22872265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descr="A blue and red circle&#10;&#10;Description automatically generated">
            <a:extLst>
              <a:ext uri="{FF2B5EF4-FFF2-40B4-BE49-F238E27FC236}">
                <a16:creationId xmlns:a16="http://schemas.microsoft.com/office/drawing/2014/main" id="{5410D678-9687-A042-D775-92BC6ABD9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2101" y="0"/>
            <a:ext cx="1739900" cy="6858000"/>
          </a:xfrm>
          <a:prstGeom prst="rect">
            <a:avLst/>
          </a:prstGeom>
        </p:spPr>
      </p:pic>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604837" y="2758440"/>
            <a:ext cx="5465763" cy="2280285"/>
          </a:xfrm>
        </p:spPr>
        <p:txBody>
          <a:bodyPr anchor="b" anchorCtr="0"/>
          <a:lstStyle>
            <a:lvl1pPr algn="l">
              <a:lnSpc>
                <a:spcPct val="90000"/>
              </a:lnSpc>
              <a:defRPr sz="4000" spc="-100" baseline="0"/>
            </a:lvl1pPr>
          </a:lstStyle>
          <a:p>
            <a:r>
              <a:rPr lang="en-GB"/>
              <a:t>Click to edit Master title style</a:t>
            </a:r>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604838" y="338019"/>
            <a:ext cx="3802063" cy="1253173"/>
          </a:xfrm>
        </p:spPr>
        <p:txBody>
          <a:bodyPr/>
          <a:lstStyle>
            <a:lvl1pPr>
              <a:defRPr sz="2000"/>
            </a:lvl1pPr>
            <a:lvl2pPr>
              <a:spcBef>
                <a:spcPts val="0"/>
              </a:spcBef>
              <a:defRPr sz="2000">
                <a:solidFill>
                  <a:srgbClr val="0460A9"/>
                </a:solidFill>
              </a:defRPr>
            </a:lvl2pPr>
            <a:lvl3pPr>
              <a:defRPr lang="en-US" sz="2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pic>
        <p:nvPicPr>
          <p:cNvPr id="10" name="Picture 9">
            <a:extLst>
              <a:ext uri="{FF2B5EF4-FFF2-40B4-BE49-F238E27FC236}">
                <a16:creationId xmlns:a16="http://schemas.microsoft.com/office/drawing/2014/main" id="{D8E686FA-8940-A88B-138F-B4BB47A6D047}"/>
              </a:ext>
            </a:extLst>
          </p:cNvPr>
          <p:cNvPicPr>
            <a:picLocks noChangeAspect="1"/>
          </p:cNvPicPr>
          <p:nvPr userDrawn="1"/>
        </p:nvPicPr>
        <p:blipFill>
          <a:blip r:embed="rId3">
            <a:extLst>
              <a:ext uri="{28A0092B-C50C-407E-A947-70E740481C1C}">
                <a14:useLocalDpi xmlns:a14="http://schemas.microsoft.com/office/drawing/2010/main" val="0"/>
              </a:ext>
            </a:extLst>
          </a:blip>
          <a:srcRect r="51129"/>
          <a:stretch/>
        </p:blipFill>
        <p:spPr bwMode="auto">
          <a:xfrm>
            <a:off x="330351" y="5643502"/>
            <a:ext cx="2445507" cy="932879"/>
          </a:xfrm>
          <a:prstGeom prst="rect">
            <a:avLst/>
          </a:prstGeom>
          <a:noFill/>
          <a:ln>
            <a:noFill/>
          </a:ln>
        </p:spPr>
      </p:pic>
    </p:spTree>
    <p:extLst>
      <p:ext uri="{BB962C8B-B14F-4D97-AF65-F5344CB8AC3E}">
        <p14:creationId xmlns:p14="http://schemas.microsoft.com/office/powerpoint/2010/main" val="1373136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pic>
        <p:nvPicPr>
          <p:cNvPr id="2" name="Picture 1" descr="A yellow and orange curved object&#10;&#10;Description automatically generated">
            <a:extLst>
              <a:ext uri="{FF2B5EF4-FFF2-40B4-BE49-F238E27FC236}">
                <a16:creationId xmlns:a16="http://schemas.microsoft.com/office/drawing/2014/main" id="{DC0324F7-D5A3-B683-26D9-09630AC751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8843" y="4776791"/>
            <a:ext cx="3348165" cy="2081211"/>
          </a:xfrm>
          <a:prstGeom prst="rect">
            <a:avLst/>
          </a:prstGeom>
        </p:spPr>
      </p:pic>
      <p:sp>
        <p:nvSpPr>
          <p:cNvPr id="3" name="Picture Placeholder 6">
            <a:extLst>
              <a:ext uri="{FF2B5EF4-FFF2-40B4-BE49-F238E27FC236}">
                <a16:creationId xmlns:a16="http://schemas.microsoft.com/office/drawing/2014/main" id="{E425BEBA-A534-F7E4-3ACD-720101319137}"/>
              </a:ext>
            </a:extLst>
          </p:cNvPr>
          <p:cNvSpPr>
            <a:spLocks noGrp="1" noChangeAspect="1"/>
          </p:cNvSpPr>
          <p:nvPr>
            <p:ph type="pic" sz="quarter" idx="10"/>
          </p:nvPr>
        </p:nvSpPr>
        <p:spPr>
          <a:xfrm>
            <a:off x="5428530" y="0"/>
            <a:ext cx="6763471" cy="6858000"/>
          </a:xfrm>
          <a:custGeom>
            <a:avLst/>
            <a:gdLst>
              <a:gd name="connsiteX0" fmla="*/ 377459 w 3359817"/>
              <a:gd name="connsiteY0" fmla="*/ 0 h 3406775"/>
              <a:gd name="connsiteX1" fmla="*/ 3359817 w 3359817"/>
              <a:gd name="connsiteY1" fmla="*/ 0 h 3406775"/>
              <a:gd name="connsiteX2" fmla="*/ 3359817 w 3359817"/>
              <a:gd name="connsiteY2" fmla="*/ 3406775 h 3406775"/>
              <a:gd name="connsiteX3" fmla="*/ 2223681 w 3359817"/>
              <a:gd name="connsiteY3" fmla="*/ 3406775 h 3406775"/>
              <a:gd name="connsiteX4" fmla="*/ 740392 w 3359817"/>
              <a:gd name="connsiteY4" fmla="*/ 2562967 h 3406775"/>
              <a:gd name="connsiteX5" fmla="*/ 46086 w 3359817"/>
              <a:gd name="connsiteY5" fmla="*/ 1939969 h 3406775"/>
              <a:gd name="connsiteX6" fmla="*/ 235442 w 3359817"/>
              <a:gd name="connsiteY6" fmla="*/ 1033073 h 3406775"/>
              <a:gd name="connsiteX7" fmla="*/ 424798 w 3359817"/>
              <a:gd name="connsiteY7" fmla="*/ 126177 h 3406775"/>
              <a:gd name="connsiteX8" fmla="*/ 377459 w 3359817"/>
              <a:gd name="connsiteY8" fmla="*/ 0 h 34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817" h="3406775">
                <a:moveTo>
                  <a:pt x="377459" y="0"/>
                </a:moveTo>
                <a:lnTo>
                  <a:pt x="3359817" y="0"/>
                </a:lnTo>
                <a:cubicBezTo>
                  <a:pt x="3359817" y="3406775"/>
                  <a:pt x="3359817" y="3406775"/>
                  <a:pt x="3359817" y="3406775"/>
                </a:cubicBezTo>
                <a:cubicBezTo>
                  <a:pt x="2223681" y="3406775"/>
                  <a:pt x="2223681" y="3406775"/>
                  <a:pt x="2223681" y="3406775"/>
                </a:cubicBezTo>
                <a:cubicBezTo>
                  <a:pt x="1837079" y="2980928"/>
                  <a:pt x="1324239" y="2681258"/>
                  <a:pt x="740392" y="2562967"/>
                </a:cubicBezTo>
                <a:cubicBezTo>
                  <a:pt x="416908" y="2491993"/>
                  <a:pt x="148654" y="2255411"/>
                  <a:pt x="46086" y="1939969"/>
                </a:cubicBezTo>
                <a:cubicBezTo>
                  <a:pt x="-56482" y="1624527"/>
                  <a:pt x="14527" y="1277541"/>
                  <a:pt x="235442" y="1033073"/>
                </a:cubicBezTo>
                <a:cubicBezTo>
                  <a:pt x="456358" y="788605"/>
                  <a:pt x="535256" y="441619"/>
                  <a:pt x="424798" y="126177"/>
                </a:cubicBezTo>
                <a:cubicBezTo>
                  <a:pt x="416908" y="78861"/>
                  <a:pt x="393239" y="39430"/>
                  <a:pt x="377459" y="0"/>
                </a:cubicBezTo>
                <a:close/>
              </a:path>
            </a:pathLst>
          </a:custGeom>
        </p:spPr>
        <p:txBody>
          <a:bodyPr wrap="square" tIns="360000">
            <a:noAutofit/>
          </a:bodyPr>
          <a:lstStyle>
            <a:lvl1pPr algn="ctr">
              <a:defRPr sz="1400" b="0"/>
            </a:lvl1pPr>
          </a:lstStyle>
          <a:p>
            <a:r>
              <a:rPr lang="en-GB"/>
              <a:t>Click icon to add picture</a:t>
            </a:r>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604837" y="2758440"/>
            <a:ext cx="5465763" cy="2280285"/>
          </a:xfrm>
        </p:spPr>
        <p:txBody>
          <a:bodyPr anchor="b" anchorCtr="0"/>
          <a:lstStyle>
            <a:lvl1pPr algn="l">
              <a:lnSpc>
                <a:spcPct val="90000"/>
              </a:lnSpc>
              <a:defRPr sz="4000" spc="-100" baseline="0"/>
            </a:lvl1pPr>
          </a:lstStyle>
          <a:p>
            <a:r>
              <a:rPr lang="en-GB"/>
              <a:t>Click to edit Master title style</a:t>
            </a:r>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604838" y="338019"/>
            <a:ext cx="3802063" cy="1253173"/>
          </a:xfrm>
        </p:spPr>
        <p:txBody>
          <a:bodyPr/>
          <a:lstStyle>
            <a:lvl1pPr>
              <a:defRPr sz="2000"/>
            </a:lvl1pPr>
            <a:lvl2pPr>
              <a:spcBef>
                <a:spcPts val="0"/>
              </a:spcBef>
              <a:defRPr sz="2000">
                <a:solidFill>
                  <a:srgbClr val="0460A9"/>
                </a:solidFill>
              </a:defRPr>
            </a:lvl2pPr>
            <a:lvl3pPr>
              <a:defRPr lang="en-US" sz="2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pic>
        <p:nvPicPr>
          <p:cNvPr id="10" name="Picture 9">
            <a:extLst>
              <a:ext uri="{FF2B5EF4-FFF2-40B4-BE49-F238E27FC236}">
                <a16:creationId xmlns:a16="http://schemas.microsoft.com/office/drawing/2014/main" id="{D8E686FA-8940-A88B-138F-B4BB47A6D047}"/>
              </a:ext>
            </a:extLst>
          </p:cNvPr>
          <p:cNvPicPr>
            <a:picLocks noChangeAspect="1"/>
          </p:cNvPicPr>
          <p:nvPr userDrawn="1"/>
        </p:nvPicPr>
        <p:blipFill>
          <a:blip r:embed="rId3">
            <a:extLst>
              <a:ext uri="{28A0092B-C50C-407E-A947-70E740481C1C}">
                <a14:useLocalDpi xmlns:a14="http://schemas.microsoft.com/office/drawing/2010/main" val="0"/>
              </a:ext>
            </a:extLst>
          </a:blip>
          <a:srcRect r="51129"/>
          <a:stretch/>
        </p:blipFill>
        <p:spPr bwMode="auto">
          <a:xfrm>
            <a:off x="330351" y="5643502"/>
            <a:ext cx="2445507" cy="932879"/>
          </a:xfrm>
          <a:prstGeom prst="rect">
            <a:avLst/>
          </a:prstGeom>
          <a:noFill/>
          <a:ln>
            <a:noFill/>
          </a:ln>
        </p:spPr>
      </p:pic>
    </p:spTree>
    <p:extLst>
      <p:ext uri="{BB962C8B-B14F-4D97-AF65-F5344CB8AC3E}">
        <p14:creationId xmlns:p14="http://schemas.microsoft.com/office/powerpoint/2010/main" val="2653854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065344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20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693510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730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1703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7385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10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14558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384814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7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239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485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22109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83394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520176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86954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47704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61"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9"/>
            <a:ext cx="9408584" cy="1931987"/>
          </a:xfrm>
        </p:spPr>
        <p:txBody>
          <a:bodyPr/>
          <a:lstStyle>
            <a:lvl1pPr marL="0" indent="0" algn="ctr">
              <a:buNone/>
              <a:defRPr/>
            </a:lvl1pPr>
            <a:lvl2pPr marL="457047" indent="0" algn="ctr">
              <a:buNone/>
              <a:defRPr/>
            </a:lvl2pPr>
            <a:lvl3pPr marL="914092" indent="0" algn="ctr">
              <a:buNone/>
              <a:defRPr/>
            </a:lvl3pPr>
            <a:lvl4pPr marL="1371139" indent="0" algn="ctr">
              <a:buNone/>
              <a:defRPr/>
            </a:lvl4pPr>
            <a:lvl5pPr marL="1828185" indent="0" algn="ctr">
              <a:buNone/>
              <a:defRPr/>
            </a:lvl5pPr>
            <a:lvl6pPr marL="2285232" indent="0" algn="ctr">
              <a:buNone/>
              <a:defRPr/>
            </a:lvl6pPr>
            <a:lvl7pPr marL="2742278" indent="0" algn="ctr">
              <a:buNone/>
              <a:defRPr/>
            </a:lvl7pPr>
            <a:lvl8pPr marL="3199325" indent="0" algn="ctr">
              <a:buNone/>
              <a:defRPr/>
            </a:lvl8pPr>
            <a:lvl9pPr marL="3656371" indent="0" algn="ctr">
              <a:buNone/>
              <a:defRPr/>
            </a:lvl9pPr>
          </a:lstStyle>
          <a:p>
            <a:r>
              <a:rPr lang="en-US"/>
              <a:t>Click to edit Master subtitle style</a:t>
            </a:r>
          </a:p>
        </p:txBody>
      </p:sp>
    </p:spTree>
    <p:extLst>
      <p:ext uri="{BB962C8B-B14F-4D97-AF65-F5344CB8AC3E}">
        <p14:creationId xmlns:p14="http://schemas.microsoft.com/office/powerpoint/2010/main" val="1251229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7"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936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1" y="4363101"/>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1" y="2708920"/>
            <a:ext cx="11423651" cy="1654175"/>
          </a:xfrm>
        </p:spPr>
        <p:txBody>
          <a:bodyPr anchor="b"/>
          <a:lstStyle>
            <a:lvl1pPr marL="0" indent="0">
              <a:buNone/>
              <a:defRPr sz="2000"/>
            </a:lvl1pPr>
            <a:lvl2pPr marL="457047" indent="0">
              <a:buNone/>
              <a:defRPr sz="1800"/>
            </a:lvl2pPr>
            <a:lvl3pPr marL="914092" indent="0">
              <a:buNone/>
              <a:defRPr sz="1700"/>
            </a:lvl3pPr>
            <a:lvl4pPr marL="1371139" indent="0">
              <a:buNone/>
              <a:defRPr sz="1400"/>
            </a:lvl4pPr>
            <a:lvl5pPr marL="1828185" indent="0">
              <a:buNone/>
              <a:defRPr sz="1400"/>
            </a:lvl5pPr>
            <a:lvl6pPr marL="2285232" indent="0">
              <a:buNone/>
              <a:defRPr sz="1400"/>
            </a:lvl6pPr>
            <a:lvl7pPr marL="2742278" indent="0">
              <a:buNone/>
              <a:defRPr sz="1400"/>
            </a:lvl7pPr>
            <a:lvl8pPr marL="3199325" indent="0">
              <a:buNone/>
              <a:defRPr sz="1400"/>
            </a:lvl8pPr>
            <a:lvl9pPr marL="3656371" indent="0">
              <a:buNone/>
              <a:defRPr sz="1400"/>
            </a:lvl9pPr>
          </a:lstStyle>
          <a:p>
            <a:pPr lvl="0"/>
            <a:r>
              <a:rPr lang="en-US" dirty="0"/>
              <a:t>Click to edit Master text styles</a:t>
            </a:r>
          </a:p>
        </p:txBody>
      </p:sp>
    </p:spTree>
    <p:extLst>
      <p:ext uri="{BB962C8B-B14F-4D97-AF65-F5344CB8AC3E}">
        <p14:creationId xmlns:p14="http://schemas.microsoft.com/office/powerpoint/2010/main" val="3525194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70" y="2101856"/>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9" y="2101856"/>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381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21"/>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1"/>
          </a:xfrm>
        </p:spPr>
        <p:txBody>
          <a:bodyPr anchor="b"/>
          <a:lstStyle>
            <a:lvl1pPr marL="0" indent="0">
              <a:buNone/>
              <a:defRPr sz="2400" b="1"/>
            </a:lvl1pPr>
            <a:lvl2pPr marL="457047" indent="0">
              <a:buNone/>
              <a:defRPr sz="2000" b="1"/>
            </a:lvl2pPr>
            <a:lvl3pPr marL="914092" indent="0">
              <a:buNone/>
              <a:defRPr sz="1800" b="1"/>
            </a:lvl3pPr>
            <a:lvl4pPr marL="1371139" indent="0">
              <a:buNone/>
              <a:defRPr sz="1700" b="1"/>
            </a:lvl4pPr>
            <a:lvl5pPr marL="1828185" indent="0">
              <a:buNone/>
              <a:defRPr sz="1700" b="1"/>
            </a:lvl5pPr>
            <a:lvl6pPr marL="2285232" indent="0">
              <a:buNone/>
              <a:defRPr sz="1700" b="1"/>
            </a:lvl6pPr>
            <a:lvl7pPr marL="2742278" indent="0">
              <a:buNone/>
              <a:defRPr sz="1700" b="1"/>
            </a:lvl7pPr>
            <a:lvl8pPr marL="3199325" indent="0">
              <a:buNone/>
              <a:defRPr sz="1700" b="1"/>
            </a:lvl8pPr>
            <a:lvl9pPr marL="3656371"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6"/>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1"/>
          </a:xfrm>
        </p:spPr>
        <p:txBody>
          <a:bodyPr anchor="b"/>
          <a:lstStyle>
            <a:lvl1pPr marL="0" indent="0">
              <a:buNone/>
              <a:defRPr sz="2400" b="1"/>
            </a:lvl1pPr>
            <a:lvl2pPr marL="457047" indent="0">
              <a:buNone/>
              <a:defRPr sz="2000" b="1"/>
            </a:lvl2pPr>
            <a:lvl3pPr marL="914092" indent="0">
              <a:buNone/>
              <a:defRPr sz="1800" b="1"/>
            </a:lvl3pPr>
            <a:lvl4pPr marL="1371139" indent="0">
              <a:buNone/>
              <a:defRPr sz="1700" b="1"/>
            </a:lvl4pPr>
            <a:lvl5pPr marL="1828185" indent="0">
              <a:buNone/>
              <a:defRPr sz="1700" b="1"/>
            </a:lvl5pPr>
            <a:lvl6pPr marL="2285232" indent="0">
              <a:buNone/>
              <a:defRPr sz="1700" b="1"/>
            </a:lvl6pPr>
            <a:lvl7pPr marL="2742278" indent="0">
              <a:buNone/>
              <a:defRPr sz="1700" b="1"/>
            </a:lvl7pPr>
            <a:lvl8pPr marL="3199325" indent="0">
              <a:buNone/>
              <a:defRPr sz="1700" b="1"/>
            </a:lvl8pPr>
            <a:lvl9pPr marL="3656371"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6"/>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122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2587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445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1"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7"/>
            <a:ext cx="4421717" cy="5172075"/>
          </a:xfrm>
        </p:spPr>
        <p:txBody>
          <a:bodyPr/>
          <a:lstStyle>
            <a:lvl1pPr marL="0" indent="0">
              <a:buNone/>
              <a:defRPr sz="1400"/>
            </a:lvl1pPr>
            <a:lvl2pPr marL="457047" indent="0">
              <a:buNone/>
              <a:defRPr sz="1200"/>
            </a:lvl2pPr>
            <a:lvl3pPr marL="914092" indent="0">
              <a:buNone/>
              <a:defRPr sz="1000"/>
            </a:lvl3pPr>
            <a:lvl4pPr marL="1371139" indent="0">
              <a:buNone/>
              <a:defRPr sz="900"/>
            </a:lvl4pPr>
            <a:lvl5pPr marL="1828185" indent="0">
              <a:buNone/>
              <a:defRPr sz="900"/>
            </a:lvl5pPr>
            <a:lvl6pPr marL="2285232" indent="0">
              <a:buNone/>
              <a:defRPr sz="900"/>
            </a:lvl6pPr>
            <a:lvl7pPr marL="2742278" indent="0">
              <a:buNone/>
              <a:defRPr sz="900"/>
            </a:lvl7pPr>
            <a:lvl8pPr marL="3199325" indent="0">
              <a:buNone/>
              <a:defRPr sz="900"/>
            </a:lvl8pPr>
            <a:lvl9pPr marL="3656371" indent="0">
              <a:buNone/>
              <a:defRPr sz="900"/>
            </a:lvl9pPr>
          </a:lstStyle>
          <a:p>
            <a:pPr lvl="0"/>
            <a:r>
              <a:rPr lang="en-US"/>
              <a:t>Click to edit Master text styles</a:t>
            </a:r>
          </a:p>
        </p:txBody>
      </p:sp>
    </p:spTree>
    <p:extLst>
      <p:ext uri="{BB962C8B-B14F-4D97-AF65-F5344CB8AC3E}">
        <p14:creationId xmlns:p14="http://schemas.microsoft.com/office/powerpoint/2010/main" val="2882955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4"/>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2"/>
            <a:ext cx="8064500" cy="4537075"/>
          </a:xfrm>
        </p:spPr>
        <p:txBody>
          <a:bodyPr/>
          <a:lstStyle>
            <a:lvl1pPr marL="0" indent="0">
              <a:buNone/>
              <a:defRPr sz="3200"/>
            </a:lvl1pPr>
            <a:lvl2pPr marL="457047" indent="0">
              <a:buNone/>
              <a:defRPr sz="2800"/>
            </a:lvl2pPr>
            <a:lvl3pPr marL="914092" indent="0">
              <a:buNone/>
              <a:defRPr sz="2400"/>
            </a:lvl3pPr>
            <a:lvl4pPr marL="1371139" indent="0">
              <a:buNone/>
              <a:defRPr sz="2000"/>
            </a:lvl4pPr>
            <a:lvl5pPr marL="1828185" indent="0">
              <a:buNone/>
              <a:defRPr sz="2000"/>
            </a:lvl5pPr>
            <a:lvl6pPr marL="2285232" indent="0">
              <a:buNone/>
              <a:defRPr sz="2000"/>
            </a:lvl6pPr>
            <a:lvl7pPr marL="2742278" indent="0">
              <a:buNone/>
              <a:defRPr sz="2000"/>
            </a:lvl7pPr>
            <a:lvl8pPr marL="3199325" indent="0">
              <a:buNone/>
              <a:defRPr sz="2000"/>
            </a:lvl8pPr>
            <a:lvl9pPr marL="3656371" indent="0">
              <a:buNone/>
              <a:defRPr sz="2000"/>
            </a:lvl9pPr>
          </a:lstStyle>
          <a:p>
            <a:pPr lvl="0"/>
            <a:endParaRPr lang="en-US" noProof="0"/>
          </a:p>
        </p:txBody>
      </p:sp>
      <p:sp>
        <p:nvSpPr>
          <p:cNvPr id="4" name="Text Placeholder 3"/>
          <p:cNvSpPr>
            <a:spLocks noGrp="1"/>
          </p:cNvSpPr>
          <p:nvPr>
            <p:ph type="body" sz="half" idx="2"/>
          </p:nvPr>
        </p:nvSpPr>
        <p:spPr>
          <a:xfrm>
            <a:off x="2635255" y="5916614"/>
            <a:ext cx="8064500" cy="887412"/>
          </a:xfrm>
        </p:spPr>
        <p:txBody>
          <a:bodyPr/>
          <a:lstStyle>
            <a:lvl1pPr marL="0" indent="0">
              <a:buNone/>
              <a:defRPr sz="1400"/>
            </a:lvl1pPr>
            <a:lvl2pPr marL="457047" indent="0">
              <a:buNone/>
              <a:defRPr sz="1200"/>
            </a:lvl2pPr>
            <a:lvl3pPr marL="914092" indent="0">
              <a:buNone/>
              <a:defRPr sz="1000"/>
            </a:lvl3pPr>
            <a:lvl4pPr marL="1371139" indent="0">
              <a:buNone/>
              <a:defRPr sz="900"/>
            </a:lvl4pPr>
            <a:lvl5pPr marL="1828185" indent="0">
              <a:buNone/>
              <a:defRPr sz="900"/>
            </a:lvl5pPr>
            <a:lvl6pPr marL="2285232" indent="0">
              <a:buNone/>
              <a:defRPr sz="900"/>
            </a:lvl6pPr>
            <a:lvl7pPr marL="2742278" indent="0">
              <a:buNone/>
              <a:defRPr sz="900"/>
            </a:lvl7pPr>
            <a:lvl8pPr marL="3199325" indent="0">
              <a:buNone/>
              <a:defRPr sz="900"/>
            </a:lvl8pPr>
            <a:lvl9pPr marL="3656371" indent="0">
              <a:buNone/>
              <a:defRPr sz="900"/>
            </a:lvl9pPr>
          </a:lstStyle>
          <a:p>
            <a:pPr lvl="0"/>
            <a:r>
              <a:rPr lang="en-US"/>
              <a:t>Click to edit Master text styles</a:t>
            </a:r>
          </a:p>
        </p:txBody>
      </p:sp>
    </p:spTree>
    <p:extLst>
      <p:ext uri="{BB962C8B-B14F-4D97-AF65-F5344CB8AC3E}">
        <p14:creationId xmlns:p14="http://schemas.microsoft.com/office/powerpoint/2010/main" val="2892185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050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9"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70"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648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9" y="627069"/>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70" y="2101856"/>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9" y="2101856"/>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177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7"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7" y="1416054"/>
            <a:ext cx="10358967" cy="4799013"/>
          </a:xfrm>
        </p:spPr>
        <p:txBody>
          <a:bodyPr/>
          <a:lstStyle/>
          <a:p>
            <a:pPr lvl="0"/>
            <a:endParaRPr lang="en-US" noProof="0"/>
          </a:p>
        </p:txBody>
      </p:sp>
    </p:spTree>
    <p:extLst>
      <p:ext uri="{BB962C8B-B14F-4D97-AF65-F5344CB8AC3E}">
        <p14:creationId xmlns:p14="http://schemas.microsoft.com/office/powerpoint/2010/main" val="411801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121266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40" rtl="0" eaLnBrk="0" fontAlgn="base" hangingPunct="0">
              <a:spcBef>
                <a:spcPct val="30000"/>
              </a:spcBef>
              <a:buClr>
                <a:srgbClr val="000000"/>
              </a:buClr>
              <a:buFontTx/>
              <a:buNone/>
              <a:defRPr/>
            </a:lvl1pPr>
            <a:lvl2pPr marL="522275" indent="0" algn="l" defTabSz="412740" rtl="0" eaLnBrk="0" fontAlgn="base" hangingPunct="0">
              <a:spcBef>
                <a:spcPct val="30000"/>
              </a:spcBef>
              <a:buClr>
                <a:srgbClr val="000000"/>
              </a:buClr>
              <a:buFontTx/>
              <a:buNone/>
              <a:defRPr/>
            </a:lvl2pPr>
            <a:lvl3pPr marL="979464" indent="0" algn="l" defTabSz="412740" rtl="0" eaLnBrk="0" fontAlgn="base" hangingPunct="0">
              <a:spcBef>
                <a:spcPct val="30000"/>
              </a:spcBef>
              <a:buClr>
                <a:srgbClr val="000000"/>
              </a:buClr>
              <a:buFontTx/>
              <a:buNone/>
              <a:defRPr/>
            </a:lvl3pPr>
            <a:lvl4pPr marL="1371566" indent="0" algn="l" defTabSz="412740" rtl="0" eaLnBrk="0" fontAlgn="base" hangingPunct="0">
              <a:spcBef>
                <a:spcPct val="30000"/>
              </a:spcBef>
              <a:buClr>
                <a:srgbClr val="000000"/>
              </a:buClr>
              <a:buFontTx/>
              <a:buNone/>
              <a:defRPr/>
            </a:lvl4pPr>
            <a:lvl5pPr marL="1762081" indent="0" algn="l" defTabSz="41274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59" indent="-514338" algn="l" defTabSz="412740" rtl="0" eaLnBrk="0" fontAlgn="base" hangingPunct="0">
              <a:spcBef>
                <a:spcPct val="30000"/>
              </a:spcBef>
              <a:buClr>
                <a:srgbClr val="000000"/>
              </a:buClr>
              <a:buAutoNum type="arabicPeriod"/>
              <a:defRPr/>
            </a:lvl1pPr>
            <a:lvl2pPr marL="1036613" indent="-514338" algn="l" defTabSz="412740" rtl="0" eaLnBrk="0" fontAlgn="base" hangingPunct="0">
              <a:spcBef>
                <a:spcPct val="30000"/>
              </a:spcBef>
              <a:buClr>
                <a:srgbClr val="000000"/>
              </a:buClr>
              <a:buAutoNum type="arabicPeriod"/>
              <a:defRPr/>
            </a:lvl2pPr>
            <a:lvl3pPr marL="1436652" indent="-457189" algn="l" defTabSz="412740" rtl="0" eaLnBrk="0" fontAlgn="base" hangingPunct="0">
              <a:spcBef>
                <a:spcPct val="30000"/>
              </a:spcBef>
              <a:buClr>
                <a:srgbClr val="000000"/>
              </a:buClr>
              <a:buAutoNum type="arabicPeriod"/>
              <a:defRPr/>
            </a:lvl3pPr>
            <a:lvl4pPr marL="1828754" indent="-457189" algn="l" defTabSz="412740" rtl="0" eaLnBrk="0" fontAlgn="base" hangingPunct="0">
              <a:spcBef>
                <a:spcPct val="30000"/>
              </a:spcBef>
              <a:buClr>
                <a:srgbClr val="000000"/>
              </a:buClr>
              <a:buAutoNum type="arabicPeriod"/>
              <a:defRPr/>
            </a:lvl4pPr>
            <a:lvl5pPr marL="2219270" indent="-457189" algn="l" defTabSz="41274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81439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5"/>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189"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97731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189" indent="0">
              <a:buNone/>
              <a:defRPr sz="1051"/>
            </a:lvl2pPr>
            <a:lvl3pPr marL="914377" indent="0">
              <a:buNone/>
              <a:defRPr sz="1000"/>
            </a:lvl3pPr>
            <a:lvl4pPr marL="1371566" indent="0">
              <a:buNone/>
              <a:defRPr sz="900"/>
            </a:lvl4pPr>
            <a:lvl5pPr marL="1828754"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189" indent="0">
              <a:buNone/>
              <a:defRPr sz="1051"/>
            </a:lvl2pPr>
            <a:lvl3pPr marL="914377" indent="0">
              <a:buNone/>
              <a:defRPr sz="1000"/>
            </a:lvl3pPr>
            <a:lvl4pPr marL="1371566" indent="0">
              <a:buNone/>
              <a:defRPr sz="900"/>
            </a:lvl4pPr>
            <a:lvl5pPr marL="1828754" indent="0">
              <a:buNone/>
              <a:defRPr sz="900"/>
            </a:lvl5pPr>
          </a:lstStyle>
          <a:p>
            <a:pPr lvl="0"/>
            <a:r>
              <a:rPr lang="en-US" dirty="0"/>
              <a:t>Click to edit Master text style</a:t>
            </a:r>
          </a:p>
        </p:txBody>
      </p:sp>
    </p:spTree>
    <p:extLst>
      <p:ext uri="{BB962C8B-B14F-4D97-AF65-F5344CB8AC3E}">
        <p14:creationId xmlns:p14="http://schemas.microsoft.com/office/powerpoint/2010/main" val="8696378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4/18/25</a:t>
            </a:fld>
            <a:endParaRPr lang="en-US"/>
          </a:p>
        </p:txBody>
      </p:sp>
      <p:sp>
        <p:nvSpPr>
          <p:cNvPr id="5" name="Footer Placeholder 4"/>
          <p:cNvSpPr>
            <a:spLocks noGrp="1"/>
          </p:cNvSpPr>
          <p:nvPr>
            <p:ph type="ftr" sz="quarter" idx="11"/>
          </p:nvPr>
        </p:nvSpPr>
        <p:spPr>
          <a:xfrm>
            <a:off x="3074204"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9" y="5791204"/>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7" y="5801364"/>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66403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189" indent="0">
              <a:buNone/>
              <a:defRPr sz="1051"/>
            </a:lvl2pPr>
            <a:lvl3pPr marL="914377" indent="0">
              <a:buNone/>
              <a:defRPr sz="1000"/>
            </a:lvl3pPr>
            <a:lvl4pPr marL="1371566" indent="0">
              <a:buNone/>
              <a:defRPr sz="900"/>
            </a:lvl4pPr>
            <a:lvl5pPr marL="1828754" indent="0">
              <a:buNone/>
              <a:defRPr sz="900"/>
            </a:lvl5pPr>
          </a:lstStyle>
          <a:p>
            <a:pPr lvl="0"/>
            <a:r>
              <a:rPr lang="en-US" dirty="0"/>
              <a:t>Click to edit Master text style</a:t>
            </a:r>
          </a:p>
        </p:txBody>
      </p:sp>
    </p:spTree>
    <p:extLst>
      <p:ext uri="{BB962C8B-B14F-4D97-AF65-F5344CB8AC3E}">
        <p14:creationId xmlns:p14="http://schemas.microsoft.com/office/powerpoint/2010/main" val="963926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70"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4"/>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812177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70"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4"/>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9368564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1"/>
            <a:ext cx="5488517" cy="447993"/>
          </a:xfrm>
        </p:spPr>
        <p:txBody>
          <a:bodyPr anchor="b"/>
          <a:lstStyle>
            <a:lvl1pPr marL="0" indent="0">
              <a:spcAft>
                <a:spcPts val="0"/>
              </a:spcAft>
              <a:buNone/>
              <a:defRPr sz="1200"/>
            </a:lvl1pPr>
            <a:lvl2pPr marL="376235" indent="0">
              <a:buNone/>
              <a:defRPr/>
            </a:lvl2pPr>
            <a:lvl3pPr marL="722306" indent="0">
              <a:buNone/>
              <a:defRPr/>
            </a:lvl3pPr>
            <a:lvl4pPr marL="995355" indent="0">
              <a:buNone/>
              <a:defRPr/>
            </a:lvl4pPr>
            <a:lvl5pPr marL="1395400"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9" y="6210781"/>
            <a:ext cx="5488517" cy="447993"/>
          </a:xfrm>
        </p:spPr>
        <p:txBody>
          <a:bodyPr anchor="b"/>
          <a:lstStyle>
            <a:lvl1pPr marL="0" indent="0" algn="r">
              <a:spcAft>
                <a:spcPts val="0"/>
              </a:spcAft>
              <a:buNone/>
              <a:defRPr sz="1200"/>
            </a:lvl1pPr>
            <a:lvl2pPr marL="376235" indent="0">
              <a:buNone/>
              <a:defRPr/>
            </a:lvl2pPr>
            <a:lvl3pPr marL="722306" indent="0">
              <a:buNone/>
              <a:defRPr/>
            </a:lvl3pPr>
            <a:lvl4pPr marL="995355" indent="0">
              <a:buNone/>
              <a:defRPr/>
            </a:lvl4pPr>
            <a:lvl5pPr marL="1395400"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2841254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2"/>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7973064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1"/>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90"/>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2"/>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332372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682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Content Option 3 - Headline Only">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E535B7C8-F5D3-5A45-9126-041CF8BBDBAA}"/>
              </a:ext>
            </a:extLst>
          </p:cNvPr>
          <p:cNvSpPr txBox="1">
            <a:spLocks/>
          </p:cNvSpPr>
          <p:nvPr userDrawn="1"/>
        </p:nvSpPr>
        <p:spPr>
          <a:xfrm>
            <a:off x="11565599" y="6396016"/>
            <a:ext cx="513504" cy="358352"/>
          </a:xfrm>
          <a:prstGeom prst="rect">
            <a:avLst/>
          </a:prstGeom>
        </p:spPr>
        <p:txBody>
          <a:bodyPr vert="horz" lIns="121920" tIns="60960" rIns="121920" bIns="6096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2400" b="0" i="0" kern="1200">
                <a:solidFill>
                  <a:srgbClr val="3E88BD"/>
                </a:solidFill>
                <a:latin typeface="Tw Cen MT Condensed" panose="020B0606020104020203" pitchFamily="34" charset="77"/>
                <a:ea typeface="+mn-ea"/>
                <a:cs typeface="+mn-cs"/>
              </a:defRPr>
            </a:lvl1pPr>
            <a:lvl2pPr marL="514350" indent="-171450" algn="l" defTabSz="685800" rtl="0" eaLnBrk="1" latinLnBrk="0" hangingPunct="1">
              <a:lnSpc>
                <a:spcPct val="90000"/>
              </a:lnSpc>
              <a:spcBef>
                <a:spcPts val="375"/>
              </a:spcBef>
              <a:buFontTx/>
              <a:buBlip>
                <a:blip r:embed="rId2"/>
              </a:buBlip>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Tx/>
              <a:buBlip>
                <a:blip r:embed="rId2"/>
              </a:buBlip>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Tx/>
              <a:buBlip>
                <a:blip r:embed="rId2"/>
              </a:buBlip>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Tx/>
              <a:buBlip>
                <a:blip r:embed="rId2"/>
              </a:buBlip>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spcAft>
                <a:spcPts val="800"/>
              </a:spcAft>
              <a:buClr>
                <a:srgbClr val="B6D04F"/>
              </a:buClr>
              <a:buSzPct val="66000"/>
            </a:pPr>
            <a:fld id="{98836B67-741F-A046-98F2-41BAA80C312F}" type="slidenum">
              <a:rPr lang="en-US" sz="1067" i="0" smtClean="0">
                <a:solidFill>
                  <a:schemeClr val="accent1"/>
                </a:solidFill>
                <a:latin typeface="Calibri" panose="020F0502020204030204" pitchFamily="34" charset="0"/>
                <a:cs typeface="Calibri" panose="020F0502020204030204" pitchFamily="34" charset="0"/>
              </a:rPr>
              <a:pPr algn="ctr">
                <a:lnSpc>
                  <a:spcPct val="100000"/>
                </a:lnSpc>
                <a:spcBef>
                  <a:spcPts val="0"/>
                </a:spcBef>
                <a:spcAft>
                  <a:spcPts val="800"/>
                </a:spcAft>
                <a:buClr>
                  <a:srgbClr val="B6D04F"/>
                </a:buClr>
                <a:buSzPct val="66000"/>
              </a:pPr>
              <a:t>‹#›</a:t>
            </a:fld>
            <a:endParaRPr lang="en-US" sz="1067" i="0">
              <a:solidFill>
                <a:schemeClr val="accent1"/>
              </a:solidFill>
              <a:latin typeface="Calibri" panose="020F0502020204030204"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id="{5E940AB0-8639-7C4E-8FB9-FE0325BEEDDF}"/>
              </a:ext>
            </a:extLst>
          </p:cNvPr>
          <p:cNvSpPr>
            <a:spLocks noGrp="1"/>
          </p:cNvSpPr>
          <p:nvPr>
            <p:ph type="body" sz="quarter" idx="13" hasCustomPrompt="1"/>
          </p:nvPr>
        </p:nvSpPr>
        <p:spPr>
          <a:xfrm>
            <a:off x="531287" y="6072720"/>
            <a:ext cx="10528300" cy="372533"/>
          </a:xfrm>
          <a:prstGeom prst="rect">
            <a:avLst/>
          </a:prstGeom>
        </p:spPr>
        <p:txBody>
          <a:bodyPr/>
          <a:lstStyle>
            <a:lvl1pPr>
              <a:buNone/>
              <a:defRPr sz="1000">
                <a:solidFill>
                  <a:srgbClr val="363638"/>
                </a:solidFill>
                <a:latin typeface="Calibri" panose="020F0502020204030204" pitchFamily="34" charset="0"/>
                <a:cs typeface="Calibri" panose="020F0502020204030204" pitchFamily="34" charset="0"/>
              </a:defRPr>
            </a:lvl1pPr>
            <a:lvl2pPr>
              <a:defRPr sz="1067">
                <a:latin typeface="Arial" panose="020B0604020202020204" pitchFamily="34" charset="0"/>
                <a:cs typeface="Arial" panose="020B0604020202020204" pitchFamily="34" charset="0"/>
              </a:defRPr>
            </a:lvl2pPr>
            <a:lvl3pPr>
              <a:defRPr sz="1067">
                <a:latin typeface="Arial" panose="020B0604020202020204" pitchFamily="34" charset="0"/>
                <a:cs typeface="Arial" panose="020B0604020202020204" pitchFamily="34" charset="0"/>
              </a:defRPr>
            </a:lvl3pPr>
            <a:lvl4pPr>
              <a:defRPr sz="1067">
                <a:latin typeface="Arial" panose="020B0604020202020204" pitchFamily="34" charset="0"/>
                <a:cs typeface="Arial" panose="020B0604020202020204" pitchFamily="34" charset="0"/>
              </a:defRPr>
            </a:lvl4pPr>
            <a:lvl5pPr>
              <a:defRPr sz="1067">
                <a:latin typeface="Arial" panose="020B0604020202020204" pitchFamily="34" charset="0"/>
                <a:cs typeface="Arial" panose="020B0604020202020204" pitchFamily="34" charset="0"/>
              </a:defRPr>
            </a:lvl5pPr>
          </a:lstStyle>
          <a:p>
            <a:pPr lvl="0"/>
            <a:r>
              <a:rPr lang="en-US"/>
              <a:t>References</a:t>
            </a:r>
          </a:p>
        </p:txBody>
      </p:sp>
      <p:sp>
        <p:nvSpPr>
          <p:cNvPr id="3" name="Title 1">
            <a:extLst>
              <a:ext uri="{FF2B5EF4-FFF2-40B4-BE49-F238E27FC236}">
                <a16:creationId xmlns:a16="http://schemas.microsoft.com/office/drawing/2014/main" id="{171C7AE3-7364-46B5-4F23-7F66EEB9ECD4}"/>
              </a:ext>
            </a:extLst>
          </p:cNvPr>
          <p:cNvSpPr>
            <a:spLocks noGrp="1"/>
          </p:cNvSpPr>
          <p:nvPr>
            <p:ph type="title" hasCustomPrompt="1"/>
          </p:nvPr>
        </p:nvSpPr>
        <p:spPr>
          <a:xfrm>
            <a:off x="544159" y="29031"/>
            <a:ext cx="10515600" cy="881075"/>
          </a:xfrm>
          <a:prstGeom prst="rect">
            <a:avLst/>
          </a:prstGeom>
        </p:spPr>
        <p:txBody>
          <a:bodyPr anchor="b"/>
          <a:lstStyle>
            <a:lvl1pPr>
              <a:defRPr sz="3200" b="1">
                <a:solidFill>
                  <a:schemeClr val="tx2"/>
                </a:solidFill>
                <a:latin typeface="Calibri" panose="020F0502020204030204" pitchFamily="34" charset="0"/>
                <a:cs typeface="Calibri" panose="020F0502020204030204" pitchFamily="34" charset="0"/>
              </a:defRPr>
            </a:lvl1pPr>
          </a:lstStyle>
          <a:p>
            <a:r>
              <a:rPr lang="en-US"/>
              <a:t>Content Slide Headline</a:t>
            </a:r>
          </a:p>
        </p:txBody>
      </p:sp>
    </p:spTree>
    <p:extLst>
      <p:ext uri="{BB962C8B-B14F-4D97-AF65-F5344CB8AC3E}">
        <p14:creationId xmlns:p14="http://schemas.microsoft.com/office/powerpoint/2010/main" val="1916123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7_Title Only On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AAA8-2065-1146-A215-4589BA54414D}"/>
              </a:ext>
            </a:extLst>
          </p:cNvPr>
          <p:cNvSpPr>
            <a:spLocks noGrp="1"/>
          </p:cNvSpPr>
          <p:nvPr>
            <p:ph type="title"/>
          </p:nvPr>
        </p:nvSpPr>
        <p:spPr>
          <a:xfrm>
            <a:off x="138545" y="172705"/>
            <a:ext cx="11856720" cy="483276"/>
          </a:xfrm>
        </p:spPr>
        <p:txBody>
          <a:bodyPr/>
          <a:lstStyle>
            <a:lvl1pPr>
              <a:lnSpc>
                <a:spcPct val="90000"/>
              </a:lnSpc>
              <a:defRPr sz="2800">
                <a:solidFill>
                  <a:srgbClr val="003A50"/>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B2937C1-6459-CD5F-E981-83468ADF89F2}"/>
              </a:ext>
            </a:extLst>
          </p:cNvPr>
          <p:cNvCxnSpPr>
            <a:cxnSpLocks/>
          </p:cNvCxnSpPr>
          <p:nvPr userDrawn="1"/>
        </p:nvCxnSpPr>
        <p:spPr>
          <a:xfrm>
            <a:off x="284480" y="702019"/>
            <a:ext cx="1159366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2222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48254F-97C2-A34B-BC44-053F4CFE4413}"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10448392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48254F-97C2-A34B-BC44-053F4CFE4413}"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10884554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48254F-97C2-A34B-BC44-053F4CFE4413}"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40887833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48254F-97C2-A34B-BC44-053F4CFE4413}"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1207937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48254F-97C2-A34B-BC44-053F4CFE4413}" type="datetimeFigureOut">
              <a:rPr lang="en-US" smtClean="0"/>
              <a:t>4/18/25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23686121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48254F-97C2-A34B-BC44-053F4CFE4413}" type="datetimeFigureOut">
              <a:rPr lang="en-US" smtClean="0"/>
              <a:t>4/18/25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538586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8254F-97C2-A34B-BC44-053F4CFE4413}" type="datetimeFigureOut">
              <a:rPr lang="en-US" smtClean="0"/>
              <a:t>4/18/25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3039603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8254F-97C2-A34B-BC44-053F4CFE4413}"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30947606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8254F-97C2-A34B-BC44-053F4CFE4413}"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12758724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48254F-97C2-A34B-BC44-053F4CFE4413}"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13120390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48254F-97C2-A34B-BC44-053F4CFE4413}"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E0345-6AE9-B24E-8CB7-EF18E6636712}" type="slidenum">
              <a:rPr lang="en-US" smtClean="0"/>
              <a:t>‹#›</a:t>
            </a:fld>
            <a:endParaRPr lang="en-US"/>
          </a:p>
        </p:txBody>
      </p:sp>
    </p:spTree>
    <p:extLst>
      <p:ext uri="{BB962C8B-B14F-4D97-AF65-F5344CB8AC3E}">
        <p14:creationId xmlns:p14="http://schemas.microsoft.com/office/powerpoint/2010/main" val="26314319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68" indent="-315368">
              <a:lnSpc>
                <a:spcPct val="100000"/>
              </a:lnSpc>
              <a:buFont typeface="Arial" panose="020B0604020202020204" pitchFamily="34" charset="0"/>
              <a:buChar char="•"/>
              <a:defRPr sz="3200" baseline="0"/>
            </a:lvl1pPr>
            <a:lvl2pPr marL="920705" indent="-311135">
              <a:lnSpc>
                <a:spcPct val="100000"/>
              </a:lnSpc>
              <a:buFont typeface="Arial" panose="020B0604020202020204" pitchFamily="34" charset="0"/>
              <a:buChar char="–"/>
              <a:defRPr sz="3200"/>
            </a:lvl2pPr>
            <a:lvl3pPr marL="1530274" indent="-311135">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3057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21863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326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80968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977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997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64937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7844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796544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402487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800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541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349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8932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11202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0783875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43437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57447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817649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616257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17C6-CFC3-3260-9B0F-A3158B8A1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FEECBB-59C9-C138-8D38-A1A81FECC5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5F194A-A2F1-EB44-2AF7-38265167A59A}"/>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5" name="Footer Placeholder 4">
            <a:extLst>
              <a:ext uri="{FF2B5EF4-FFF2-40B4-BE49-F238E27FC236}">
                <a16:creationId xmlns:a16="http://schemas.microsoft.com/office/drawing/2014/main" id="{DC180E8E-4F8A-C751-B0AC-46CF8152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E8AA9-9933-C366-EDC3-529FC927DFE2}"/>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1305655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3D5B-2739-556F-920D-2D9A16849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CC3162-AD50-656A-E2B6-154054807D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FF1A6-9B5F-5A3D-84FC-35A410AB872F}"/>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5" name="Footer Placeholder 4">
            <a:extLst>
              <a:ext uri="{FF2B5EF4-FFF2-40B4-BE49-F238E27FC236}">
                <a16:creationId xmlns:a16="http://schemas.microsoft.com/office/drawing/2014/main" id="{5DB53678-8E9E-ED5E-4D8A-DB365A060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73A39-83EA-9851-F91F-712E114549BD}"/>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21005612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EF40-E0E2-C643-33A6-D3FA96AF3E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532A12-6FC0-8E8B-5303-D4C58C5FC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DDEDA5-0EC1-0C69-9C99-96276882B724}"/>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5" name="Footer Placeholder 4">
            <a:extLst>
              <a:ext uri="{FF2B5EF4-FFF2-40B4-BE49-F238E27FC236}">
                <a16:creationId xmlns:a16="http://schemas.microsoft.com/office/drawing/2014/main" id="{3D01352E-5015-9927-7EF1-C7B46F297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3E15A-9EEF-94C2-6E74-F5BB6DA23AB9}"/>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1370225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AA88-515E-D990-961C-48DC72DAE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FA6B73-B6F5-F5F4-8876-A0C201A92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130169-322C-9350-48CE-C761641CBE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50739A-749C-47A4-824F-56EE504A3D33}"/>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6" name="Footer Placeholder 5">
            <a:extLst>
              <a:ext uri="{FF2B5EF4-FFF2-40B4-BE49-F238E27FC236}">
                <a16:creationId xmlns:a16="http://schemas.microsoft.com/office/drawing/2014/main" id="{FBD38211-BF3D-8544-B0BF-6D0E8BB8E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03B66-0DAC-8703-143F-C07B4FDDD239}"/>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36743795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AC04-D314-1CB6-FBFC-4DE58A1B52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BB194-F116-447F-CE2C-BAC68D6BA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75DA6-C598-466E-1361-AFC17DDC2F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601B7-161E-DE11-46DF-AB27088E3C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47BA68-7D35-0618-3AE2-B0BBC16102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CED26-9162-D44E-13BD-F751375101E1}"/>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8" name="Footer Placeholder 7">
            <a:extLst>
              <a:ext uri="{FF2B5EF4-FFF2-40B4-BE49-F238E27FC236}">
                <a16:creationId xmlns:a16="http://schemas.microsoft.com/office/drawing/2014/main" id="{5A5E6612-D3C9-E092-84C2-374CE56F88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37A8F3-12D0-CAC4-0D7E-6EC1E3AE7640}"/>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1477258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BFD4-5CEF-BF61-4F31-9E3D94636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098A11-A1F3-12E3-97AB-8296432A29C6}"/>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4" name="Footer Placeholder 3">
            <a:extLst>
              <a:ext uri="{FF2B5EF4-FFF2-40B4-BE49-F238E27FC236}">
                <a16:creationId xmlns:a16="http://schemas.microsoft.com/office/drawing/2014/main" id="{8940416C-22AC-B8E8-EC1D-0132558E4B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7CC925-F2D5-01EF-E0AD-2757D777F810}"/>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3731799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5A672-CA12-AD04-9659-888C07655830}"/>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3" name="Footer Placeholder 2">
            <a:extLst>
              <a:ext uri="{FF2B5EF4-FFF2-40B4-BE49-F238E27FC236}">
                <a16:creationId xmlns:a16="http://schemas.microsoft.com/office/drawing/2014/main" id="{8998344A-063C-815C-3A63-6F9D6A595B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36431C-CA43-19D9-DB45-8B0BCFC0230E}"/>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34917509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9A3F-0B11-76C4-CB51-270FE0A0A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997111-A133-F06C-2995-F608210EAD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C25CBF-CA1A-FB90-4DA3-1BCC9D24F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87408C-CDCB-8D7A-885F-4104294B5465}"/>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6" name="Footer Placeholder 5">
            <a:extLst>
              <a:ext uri="{FF2B5EF4-FFF2-40B4-BE49-F238E27FC236}">
                <a16:creationId xmlns:a16="http://schemas.microsoft.com/office/drawing/2014/main" id="{181AC68C-9E12-7843-F44D-857AFDC95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552362-35A0-300F-D2CB-A23505DAF1BE}"/>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36686392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82C8-35DE-E549-4A7B-0E28C1904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A022-F9CF-17E6-CA4A-96D0146394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83AD2B-FB30-3A3A-B162-7823F44B2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48B83-EFD8-CD71-E5E4-EE38D637DAEE}"/>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6" name="Footer Placeholder 5">
            <a:extLst>
              <a:ext uri="{FF2B5EF4-FFF2-40B4-BE49-F238E27FC236}">
                <a16:creationId xmlns:a16="http://schemas.microsoft.com/office/drawing/2014/main" id="{04168422-A5DE-0995-2E6C-C5546E16A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FC90E-B4F2-99F3-814A-F26A6964DE49}"/>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23017193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858D6-E806-E6D2-6A13-604993FE29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0924EA-4DFF-9DA2-0E91-7E3D8D7FF7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8778A-5880-259F-9022-3F4DAC0931A4}"/>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5" name="Footer Placeholder 4">
            <a:extLst>
              <a:ext uri="{FF2B5EF4-FFF2-40B4-BE49-F238E27FC236}">
                <a16:creationId xmlns:a16="http://schemas.microsoft.com/office/drawing/2014/main" id="{54AC1101-B4BB-3146-75A1-B2B2B509E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0D4E5-2E72-BBE0-ABD2-D13E4E7F83FC}"/>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1353318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633D5-AC4F-5549-CD6B-245F95400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C24E7-E7FF-2BB8-0CF9-8D9A2C406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F5F0F-6B1F-69DC-99DE-05A1E6EDBB86}"/>
              </a:ext>
            </a:extLst>
          </p:cNvPr>
          <p:cNvSpPr>
            <a:spLocks noGrp="1"/>
          </p:cNvSpPr>
          <p:nvPr>
            <p:ph type="dt" sz="half" idx="10"/>
          </p:nvPr>
        </p:nvSpPr>
        <p:spPr/>
        <p:txBody>
          <a:bodyPr/>
          <a:lstStyle/>
          <a:p>
            <a:fld id="{91E543A8-B5A4-42C2-943A-9262D1800D32}" type="datetimeFigureOut">
              <a:rPr lang="en-US" smtClean="0"/>
              <a:t>4/18/25</a:t>
            </a:fld>
            <a:endParaRPr lang="en-US"/>
          </a:p>
        </p:txBody>
      </p:sp>
      <p:sp>
        <p:nvSpPr>
          <p:cNvPr id="5" name="Footer Placeholder 4">
            <a:extLst>
              <a:ext uri="{FF2B5EF4-FFF2-40B4-BE49-F238E27FC236}">
                <a16:creationId xmlns:a16="http://schemas.microsoft.com/office/drawing/2014/main" id="{F391A207-FD4E-43FA-3194-486CEEC86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E3FDD-5233-86D1-9EA4-CC720EFBBC29}"/>
              </a:ext>
            </a:extLst>
          </p:cNvPr>
          <p:cNvSpPr>
            <a:spLocks noGrp="1"/>
          </p:cNvSpPr>
          <p:nvPr>
            <p:ph type="sldNum" sz="quarter" idx="12"/>
          </p:nvPr>
        </p:nvSpPr>
        <p:spPr/>
        <p:txBody>
          <a:bodyPr/>
          <a:lstStyle/>
          <a:p>
            <a:fld id="{EF33D691-A4E8-4DC1-B09F-A50FA28C70F0}" type="slidenum">
              <a:rPr lang="en-US" smtClean="0"/>
              <a:t>‹#›</a:t>
            </a:fld>
            <a:endParaRPr lang="en-US"/>
          </a:p>
        </p:txBody>
      </p:sp>
    </p:spTree>
    <p:extLst>
      <p:ext uri="{BB962C8B-B14F-4D97-AF65-F5344CB8AC3E}">
        <p14:creationId xmlns:p14="http://schemas.microsoft.com/office/powerpoint/2010/main" val="10427514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6D4D-70CD-1A2E-45D7-66DA0EA4AE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A7834-A2E4-7613-F05B-038018328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E4DEC1-8608-CB99-2988-8FC7677825BF}"/>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5" name="Footer Placeholder 4">
            <a:extLst>
              <a:ext uri="{FF2B5EF4-FFF2-40B4-BE49-F238E27FC236}">
                <a16:creationId xmlns:a16="http://schemas.microsoft.com/office/drawing/2014/main" id="{400024D7-8B30-805F-80BB-15B97A258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47F57-D856-FDD1-019A-B98B334EA72D}"/>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1545473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8430-3385-6970-9DE2-CA1A98749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02EA7-E3FF-3A6B-9E52-8962C76DF1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B675B-366D-0B45-4FD6-D462AE55735B}"/>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5" name="Footer Placeholder 4">
            <a:extLst>
              <a:ext uri="{FF2B5EF4-FFF2-40B4-BE49-F238E27FC236}">
                <a16:creationId xmlns:a16="http://schemas.microsoft.com/office/drawing/2014/main" id="{DFF8DFD2-F3D0-742D-49A9-8252CEE3C9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5854-AAF9-5CB1-6BDE-0AD55E274792}"/>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2419871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8B5D-4063-1EB1-5699-B14706FE6C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ABABFD-32AB-3902-7188-E5483FD714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131DFA-9DE1-F98E-D8DA-5EA87566BE39}"/>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5" name="Footer Placeholder 4">
            <a:extLst>
              <a:ext uri="{FF2B5EF4-FFF2-40B4-BE49-F238E27FC236}">
                <a16:creationId xmlns:a16="http://schemas.microsoft.com/office/drawing/2014/main" id="{941B9669-EFED-02E1-7460-4FA1D2128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073B1-E662-91C2-49E2-91C263DD6832}"/>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198145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C857-E5B9-D6E7-06E2-481D08540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14AEA-4B11-8763-CE82-27F47ABD2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975651-F8DD-54E3-8BB0-0DA5D0A99C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7341B3-C3D7-E6B0-0F47-474506A91131}"/>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6" name="Footer Placeholder 5">
            <a:extLst>
              <a:ext uri="{FF2B5EF4-FFF2-40B4-BE49-F238E27FC236}">
                <a16:creationId xmlns:a16="http://schemas.microsoft.com/office/drawing/2014/main" id="{E0394D34-8385-693D-044E-BBCD98C29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49C41-6ADA-5B19-2A77-19417BEFA0F7}"/>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26443042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9B70-2182-15E6-B91E-5495271A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9BD1B-9244-2507-92DB-7929F0F51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166CF8-B9FC-67B0-AED3-3B829DE50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8CF210-7258-873D-3895-C3CEE8523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63E24D-5312-6B6E-9C8B-9B979A091A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34C2F-4313-79BE-29E4-EC2E0BB3527B}"/>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8" name="Footer Placeholder 7">
            <a:extLst>
              <a:ext uri="{FF2B5EF4-FFF2-40B4-BE49-F238E27FC236}">
                <a16:creationId xmlns:a16="http://schemas.microsoft.com/office/drawing/2014/main" id="{276F91DC-C4DD-6529-370B-7C94704A7B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67E64F-FE78-DDD0-4727-6D01EF818CD5}"/>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2758481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DA6D-7DF1-5D69-A419-9C609F6AD8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115964-CE7E-80C8-58C1-A77E6B23DC7B}"/>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4" name="Footer Placeholder 3">
            <a:extLst>
              <a:ext uri="{FF2B5EF4-FFF2-40B4-BE49-F238E27FC236}">
                <a16:creationId xmlns:a16="http://schemas.microsoft.com/office/drawing/2014/main" id="{E4787DF5-55D1-D019-D22E-D6892B5D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4AF044-13C5-713F-D9A9-C7FF7C3646C8}"/>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2819441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64654-EBFD-8CE2-3DDC-CEFCA8A11858}"/>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3" name="Footer Placeholder 2">
            <a:extLst>
              <a:ext uri="{FF2B5EF4-FFF2-40B4-BE49-F238E27FC236}">
                <a16:creationId xmlns:a16="http://schemas.microsoft.com/office/drawing/2014/main" id="{0D7CCEC9-E863-AD1E-4D04-A90FD61E5B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4D7481-EAE9-B5E5-7E21-526296576697}"/>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2028616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80E-A785-B723-55FA-5D456E1E6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1E9C78-413E-1D86-3331-31E2DD5ACC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082BD0-3183-D450-264D-3C7727DC8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9F184-E80F-092F-D0F2-3870F4717CC8}"/>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6" name="Footer Placeholder 5">
            <a:extLst>
              <a:ext uri="{FF2B5EF4-FFF2-40B4-BE49-F238E27FC236}">
                <a16:creationId xmlns:a16="http://schemas.microsoft.com/office/drawing/2014/main" id="{1FE39BAC-CCE3-0F0D-040D-EE50751FB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DD29D-362F-210F-F2FB-27C59242225D}"/>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2545136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A864-0F60-9855-EB71-999B5ED21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B1DDE8-4CB1-110E-F76C-5C28734C3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53735E-58C0-B1F5-BAD5-7D914C9DD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FE283-3347-915D-AC52-EC617703D1A7}"/>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6" name="Footer Placeholder 5">
            <a:extLst>
              <a:ext uri="{FF2B5EF4-FFF2-40B4-BE49-F238E27FC236}">
                <a16:creationId xmlns:a16="http://schemas.microsoft.com/office/drawing/2014/main" id="{4513D5FC-21D9-97E8-BDFF-AA374E3CE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DA8A2-0751-CF51-3465-C32D9892FC03}"/>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1952714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49329-B2E4-5423-CC58-BBE9CF32D3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FE5CB8-BF08-E5E5-6063-98616863E4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5C21A-9B3F-5A29-EA05-0A0F48E3E793}"/>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5" name="Footer Placeholder 4">
            <a:extLst>
              <a:ext uri="{FF2B5EF4-FFF2-40B4-BE49-F238E27FC236}">
                <a16:creationId xmlns:a16="http://schemas.microsoft.com/office/drawing/2014/main" id="{A7830CF4-C6BD-C911-8CF3-2FFDAE55F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2FD0A-AD29-3867-A087-2C4BBB80B92C}"/>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17822692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77615F-3BE4-B6AE-FD7F-1519E6404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E6E7A-0825-3CD6-255A-956167F5AC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37051-463F-586F-3AB0-464BE839C118}"/>
              </a:ext>
            </a:extLst>
          </p:cNvPr>
          <p:cNvSpPr>
            <a:spLocks noGrp="1"/>
          </p:cNvSpPr>
          <p:nvPr>
            <p:ph type="dt" sz="half" idx="10"/>
          </p:nvPr>
        </p:nvSpPr>
        <p:spPr/>
        <p:txBody>
          <a:bodyPr/>
          <a:lstStyle/>
          <a:p>
            <a:fld id="{9302247D-F636-4433-9AA0-E7CF9CA5F93D}" type="datetimeFigureOut">
              <a:rPr lang="en-US" smtClean="0"/>
              <a:t>4/18/25</a:t>
            </a:fld>
            <a:endParaRPr lang="en-US"/>
          </a:p>
        </p:txBody>
      </p:sp>
      <p:sp>
        <p:nvSpPr>
          <p:cNvPr id="5" name="Footer Placeholder 4">
            <a:extLst>
              <a:ext uri="{FF2B5EF4-FFF2-40B4-BE49-F238E27FC236}">
                <a16:creationId xmlns:a16="http://schemas.microsoft.com/office/drawing/2014/main" id="{2FF0F0AE-636A-C523-D7BE-84E9FBEAB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FEDF0-72DC-DEF7-FE6B-8D39165C727C}"/>
              </a:ext>
            </a:extLst>
          </p:cNvPr>
          <p:cNvSpPr>
            <a:spLocks noGrp="1"/>
          </p:cNvSpPr>
          <p:nvPr>
            <p:ph type="sldNum" sz="quarter" idx="12"/>
          </p:nvPr>
        </p:nvSpPr>
        <p:spPr/>
        <p:txBody>
          <a:bodyPr/>
          <a:lstStyle/>
          <a:p>
            <a:fld id="{838D9113-FFFF-4AC3-8686-E6EB803DF122}" type="slidenum">
              <a:rPr lang="en-US" smtClean="0"/>
              <a:t>‹#›</a:t>
            </a:fld>
            <a:endParaRPr lang="en-US"/>
          </a:p>
        </p:txBody>
      </p:sp>
    </p:spTree>
    <p:extLst>
      <p:ext uri="{BB962C8B-B14F-4D97-AF65-F5344CB8AC3E}">
        <p14:creationId xmlns:p14="http://schemas.microsoft.com/office/powerpoint/2010/main" val="745562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1 (Full Colour)">
    <p:spTree>
      <p:nvGrpSpPr>
        <p:cNvPr id="1" name=""/>
        <p:cNvGrpSpPr/>
        <p:nvPr/>
      </p:nvGrpSpPr>
      <p:grpSpPr>
        <a:xfrm>
          <a:off x="0" y="0"/>
          <a:ext cx="0" cy="0"/>
          <a:chOff x="0" y="0"/>
          <a:chExt cx="0" cy="0"/>
        </a:xfrm>
      </p:grpSpPr>
      <p:pic>
        <p:nvPicPr>
          <p:cNvPr id="8" name="Picture 7" descr="A colorful circle with black background&#10;&#10;Description automatically generated with medium confidence">
            <a:extLst>
              <a:ext uri="{FF2B5EF4-FFF2-40B4-BE49-F238E27FC236}">
                <a16:creationId xmlns:a16="http://schemas.microsoft.com/office/drawing/2014/main" id="{FF6A30E8-B7D4-ED0A-B735-3EFA819596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1129"/>
          <a:stretch/>
        </p:blipFill>
        <p:spPr bwMode="auto">
          <a:xfrm>
            <a:off x="330351" y="5643502"/>
            <a:ext cx="2445507" cy="932879"/>
          </a:xfrm>
          <a:prstGeom prst="rect">
            <a:avLst/>
          </a:prstGeom>
          <a:noFill/>
          <a:ln>
            <a:noFill/>
          </a:ln>
        </p:spPr>
      </p:pic>
    </p:spTree>
    <p:extLst>
      <p:ext uri="{BB962C8B-B14F-4D97-AF65-F5344CB8AC3E}">
        <p14:creationId xmlns:p14="http://schemas.microsoft.com/office/powerpoint/2010/main" val="35736157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1 (Full Colour) Light Image">
    <p:spTree>
      <p:nvGrpSpPr>
        <p:cNvPr id="1" name=""/>
        <p:cNvGrpSpPr/>
        <p:nvPr/>
      </p:nvGrpSpPr>
      <p:grpSpPr>
        <a:xfrm>
          <a:off x="0" y="0"/>
          <a:ext cx="0" cy="0"/>
          <a:chOff x="0" y="0"/>
          <a:chExt cx="0" cy="0"/>
        </a:xfrm>
      </p:grpSpPr>
      <p:sp>
        <p:nvSpPr>
          <p:cNvPr id="1036" name="Picture Placeholder 1035">
            <a:extLst>
              <a:ext uri="{FF2B5EF4-FFF2-40B4-BE49-F238E27FC236}">
                <a16:creationId xmlns:a16="http://schemas.microsoft.com/office/drawing/2014/main" id="{7AA4D6D0-4766-1D05-8A41-65097B5A117F}"/>
              </a:ext>
            </a:extLst>
          </p:cNvPr>
          <p:cNvSpPr>
            <a:spLocks noGrp="1"/>
          </p:cNvSpPr>
          <p:nvPr>
            <p:ph type="pic" sz="quarter" idx="10"/>
          </p:nvPr>
        </p:nvSpPr>
        <p:spPr>
          <a:xfrm>
            <a:off x="1" y="0"/>
            <a:ext cx="11563351" cy="6858000"/>
          </a:xfrm>
          <a:custGeom>
            <a:avLst/>
            <a:gdLst>
              <a:gd name="connsiteX0" fmla="*/ 0 w 2751427"/>
              <a:gd name="connsiteY0" fmla="*/ 0 h 1638300"/>
              <a:gd name="connsiteX1" fmla="*/ 582307 w 2751427"/>
              <a:gd name="connsiteY1" fmla="*/ 0 h 1638300"/>
              <a:gd name="connsiteX2" fmla="*/ 1160833 w 2751427"/>
              <a:gd name="connsiteY2" fmla="*/ 0 h 1638300"/>
              <a:gd name="connsiteX3" fmla="*/ 1743141 w 2751427"/>
              <a:gd name="connsiteY3" fmla="*/ 0 h 1638300"/>
              <a:gd name="connsiteX4" fmla="*/ 2321667 w 2751427"/>
              <a:gd name="connsiteY4" fmla="*/ 0 h 1638300"/>
              <a:gd name="connsiteX5" fmla="*/ 2495602 w 2751427"/>
              <a:gd name="connsiteY5" fmla="*/ 0 h 1638300"/>
              <a:gd name="connsiteX6" fmla="*/ 2355697 w 2751427"/>
              <a:gd name="connsiteY6" fmla="*/ 333728 h 1638300"/>
              <a:gd name="connsiteX7" fmla="*/ 2355697 w 2751427"/>
              <a:gd name="connsiteY7" fmla="*/ 656079 h 1638300"/>
              <a:gd name="connsiteX8" fmla="*/ 2495602 w 2751427"/>
              <a:gd name="connsiteY8" fmla="*/ 982222 h 1638300"/>
              <a:gd name="connsiteX9" fmla="*/ 2650632 w 2751427"/>
              <a:gd name="connsiteY9" fmla="*/ 1152878 h 1638300"/>
              <a:gd name="connsiteX10" fmla="*/ 2745163 w 2751427"/>
              <a:gd name="connsiteY10" fmla="*/ 1312157 h 1638300"/>
              <a:gd name="connsiteX11" fmla="*/ 2748944 w 2751427"/>
              <a:gd name="connsiteY11" fmla="*/ 1422136 h 1638300"/>
              <a:gd name="connsiteX12" fmla="*/ 2571227 w 2751427"/>
              <a:gd name="connsiteY12" fmla="*/ 1638300 h 1638300"/>
              <a:gd name="connsiteX13" fmla="*/ 2321667 w 2751427"/>
              <a:gd name="connsiteY13" fmla="*/ 1638300 h 1638300"/>
              <a:gd name="connsiteX14" fmla="*/ 1743141 w 2751427"/>
              <a:gd name="connsiteY14" fmla="*/ 1638300 h 1638300"/>
              <a:gd name="connsiteX15" fmla="*/ 1160833 w 2751427"/>
              <a:gd name="connsiteY15" fmla="*/ 1638300 h 1638300"/>
              <a:gd name="connsiteX16" fmla="*/ 582307 w 2751427"/>
              <a:gd name="connsiteY16" fmla="*/ 1638300 h 1638300"/>
              <a:gd name="connsiteX17" fmla="*/ 0 w 2751427"/>
              <a:gd name="connsiteY17" fmla="*/ 1638300 h 1638300"/>
              <a:gd name="connsiteX18" fmla="*/ 0 w 2751427"/>
              <a:gd name="connsiteY18" fmla="*/ 1312157 h 1638300"/>
              <a:gd name="connsiteX19" fmla="*/ 0 w 2751427"/>
              <a:gd name="connsiteY19" fmla="*/ 982222 h 1638300"/>
              <a:gd name="connsiteX20" fmla="*/ 0 w 2751427"/>
              <a:gd name="connsiteY20" fmla="*/ 656079 h 1638300"/>
              <a:gd name="connsiteX21" fmla="*/ 0 w 2751427"/>
              <a:gd name="connsiteY21" fmla="*/ 326143 h 1638300"/>
              <a:gd name="connsiteX22" fmla="*/ 0 w 2751427"/>
              <a:gd name="connsiteY22"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1427" h="1638300">
                <a:moveTo>
                  <a:pt x="0" y="0"/>
                </a:moveTo>
                <a:cubicBezTo>
                  <a:pt x="0" y="0"/>
                  <a:pt x="0" y="0"/>
                  <a:pt x="582307" y="0"/>
                </a:cubicBezTo>
                <a:cubicBezTo>
                  <a:pt x="582307" y="0"/>
                  <a:pt x="582307" y="0"/>
                  <a:pt x="1160833" y="0"/>
                </a:cubicBezTo>
                <a:cubicBezTo>
                  <a:pt x="1160833" y="0"/>
                  <a:pt x="1160833" y="0"/>
                  <a:pt x="1743141" y="0"/>
                </a:cubicBezTo>
                <a:cubicBezTo>
                  <a:pt x="1743141" y="0"/>
                  <a:pt x="1743141" y="0"/>
                  <a:pt x="2321667" y="0"/>
                </a:cubicBezTo>
                <a:cubicBezTo>
                  <a:pt x="2321667" y="0"/>
                  <a:pt x="2321667" y="0"/>
                  <a:pt x="2495602" y="0"/>
                </a:cubicBezTo>
                <a:cubicBezTo>
                  <a:pt x="2427541" y="98602"/>
                  <a:pt x="2378385" y="216165"/>
                  <a:pt x="2355697" y="333728"/>
                </a:cubicBezTo>
                <a:cubicBezTo>
                  <a:pt x="2336791" y="439914"/>
                  <a:pt x="2336791" y="553685"/>
                  <a:pt x="2355697" y="656079"/>
                </a:cubicBezTo>
                <a:cubicBezTo>
                  <a:pt x="2378385" y="773642"/>
                  <a:pt x="2427541" y="883620"/>
                  <a:pt x="2495602" y="982222"/>
                </a:cubicBezTo>
                <a:cubicBezTo>
                  <a:pt x="2537196" y="1046692"/>
                  <a:pt x="2590133" y="1103577"/>
                  <a:pt x="2650632" y="1152878"/>
                </a:cubicBezTo>
                <a:cubicBezTo>
                  <a:pt x="2699788" y="1194594"/>
                  <a:pt x="2730038" y="1247687"/>
                  <a:pt x="2745163" y="1312157"/>
                </a:cubicBezTo>
                <a:cubicBezTo>
                  <a:pt x="2752725" y="1346288"/>
                  <a:pt x="2752725" y="1384212"/>
                  <a:pt x="2748944" y="1422136"/>
                </a:cubicBezTo>
                <a:cubicBezTo>
                  <a:pt x="2730038" y="1520737"/>
                  <a:pt x="2665757" y="1600377"/>
                  <a:pt x="2571227" y="1638300"/>
                </a:cubicBezTo>
                <a:cubicBezTo>
                  <a:pt x="2571227" y="1638300"/>
                  <a:pt x="2571227" y="1638300"/>
                  <a:pt x="2321667" y="1638300"/>
                </a:cubicBezTo>
                <a:cubicBezTo>
                  <a:pt x="2321667" y="1638300"/>
                  <a:pt x="2321667" y="1638300"/>
                  <a:pt x="1743141" y="1638300"/>
                </a:cubicBezTo>
                <a:cubicBezTo>
                  <a:pt x="1743141" y="1638300"/>
                  <a:pt x="1743141" y="1638300"/>
                  <a:pt x="1160833" y="1638300"/>
                </a:cubicBezTo>
                <a:cubicBezTo>
                  <a:pt x="1160833" y="1638300"/>
                  <a:pt x="1160833" y="1638300"/>
                  <a:pt x="582307" y="1638300"/>
                </a:cubicBezTo>
                <a:cubicBezTo>
                  <a:pt x="582307" y="1638300"/>
                  <a:pt x="582307"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lvl1pPr>
          </a:lstStyle>
          <a:p>
            <a:r>
              <a:rPr lang="en-GB"/>
              <a:t>Click icon to add picture</a:t>
            </a:r>
            <a:endParaRPr lang="en-GB" dirty="0"/>
          </a:p>
        </p:txBody>
      </p:sp>
      <p:pic>
        <p:nvPicPr>
          <p:cNvPr id="8" name="Picture 7" descr="A colorful circle with black background&#10;&#10;Description automatically generated with medium confidence">
            <a:extLst>
              <a:ext uri="{FF2B5EF4-FFF2-40B4-BE49-F238E27FC236}">
                <a16:creationId xmlns:a16="http://schemas.microsoft.com/office/drawing/2014/main" id="{FF6A30E8-B7D4-ED0A-B735-3EFA819596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32528759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1 (Full Colour) Dark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51E80E-90E2-38D4-1EC7-9B268E7FFE5C}"/>
              </a:ext>
            </a:extLst>
          </p:cNvPr>
          <p:cNvSpPr>
            <a:spLocks noGrp="1"/>
          </p:cNvSpPr>
          <p:nvPr>
            <p:ph type="pic" sz="quarter" idx="10"/>
          </p:nvPr>
        </p:nvSpPr>
        <p:spPr>
          <a:xfrm>
            <a:off x="1" y="0"/>
            <a:ext cx="11563351" cy="6858000"/>
          </a:xfrm>
          <a:custGeom>
            <a:avLst/>
            <a:gdLst>
              <a:gd name="connsiteX0" fmla="*/ 0 w 2751427"/>
              <a:gd name="connsiteY0" fmla="*/ 0 h 1638300"/>
              <a:gd name="connsiteX1" fmla="*/ 582307 w 2751427"/>
              <a:gd name="connsiteY1" fmla="*/ 0 h 1638300"/>
              <a:gd name="connsiteX2" fmla="*/ 1160833 w 2751427"/>
              <a:gd name="connsiteY2" fmla="*/ 0 h 1638300"/>
              <a:gd name="connsiteX3" fmla="*/ 1743141 w 2751427"/>
              <a:gd name="connsiteY3" fmla="*/ 0 h 1638300"/>
              <a:gd name="connsiteX4" fmla="*/ 2321667 w 2751427"/>
              <a:gd name="connsiteY4" fmla="*/ 0 h 1638300"/>
              <a:gd name="connsiteX5" fmla="*/ 2495602 w 2751427"/>
              <a:gd name="connsiteY5" fmla="*/ 0 h 1638300"/>
              <a:gd name="connsiteX6" fmla="*/ 2355697 w 2751427"/>
              <a:gd name="connsiteY6" fmla="*/ 333728 h 1638300"/>
              <a:gd name="connsiteX7" fmla="*/ 2355697 w 2751427"/>
              <a:gd name="connsiteY7" fmla="*/ 656079 h 1638300"/>
              <a:gd name="connsiteX8" fmla="*/ 2495602 w 2751427"/>
              <a:gd name="connsiteY8" fmla="*/ 982222 h 1638300"/>
              <a:gd name="connsiteX9" fmla="*/ 2650632 w 2751427"/>
              <a:gd name="connsiteY9" fmla="*/ 1152878 h 1638300"/>
              <a:gd name="connsiteX10" fmla="*/ 2745163 w 2751427"/>
              <a:gd name="connsiteY10" fmla="*/ 1312157 h 1638300"/>
              <a:gd name="connsiteX11" fmla="*/ 2748944 w 2751427"/>
              <a:gd name="connsiteY11" fmla="*/ 1422136 h 1638300"/>
              <a:gd name="connsiteX12" fmla="*/ 2571227 w 2751427"/>
              <a:gd name="connsiteY12" fmla="*/ 1638300 h 1638300"/>
              <a:gd name="connsiteX13" fmla="*/ 2321667 w 2751427"/>
              <a:gd name="connsiteY13" fmla="*/ 1638300 h 1638300"/>
              <a:gd name="connsiteX14" fmla="*/ 1743141 w 2751427"/>
              <a:gd name="connsiteY14" fmla="*/ 1638300 h 1638300"/>
              <a:gd name="connsiteX15" fmla="*/ 1160833 w 2751427"/>
              <a:gd name="connsiteY15" fmla="*/ 1638300 h 1638300"/>
              <a:gd name="connsiteX16" fmla="*/ 582307 w 2751427"/>
              <a:gd name="connsiteY16" fmla="*/ 1638300 h 1638300"/>
              <a:gd name="connsiteX17" fmla="*/ 0 w 2751427"/>
              <a:gd name="connsiteY17" fmla="*/ 1638300 h 1638300"/>
              <a:gd name="connsiteX18" fmla="*/ 0 w 2751427"/>
              <a:gd name="connsiteY18" fmla="*/ 1312157 h 1638300"/>
              <a:gd name="connsiteX19" fmla="*/ 0 w 2751427"/>
              <a:gd name="connsiteY19" fmla="*/ 982222 h 1638300"/>
              <a:gd name="connsiteX20" fmla="*/ 0 w 2751427"/>
              <a:gd name="connsiteY20" fmla="*/ 656079 h 1638300"/>
              <a:gd name="connsiteX21" fmla="*/ 0 w 2751427"/>
              <a:gd name="connsiteY21" fmla="*/ 326143 h 1638300"/>
              <a:gd name="connsiteX22" fmla="*/ 0 w 2751427"/>
              <a:gd name="connsiteY22"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1427" h="1638300">
                <a:moveTo>
                  <a:pt x="0" y="0"/>
                </a:moveTo>
                <a:cubicBezTo>
                  <a:pt x="0" y="0"/>
                  <a:pt x="0" y="0"/>
                  <a:pt x="582307" y="0"/>
                </a:cubicBezTo>
                <a:cubicBezTo>
                  <a:pt x="582307" y="0"/>
                  <a:pt x="582307" y="0"/>
                  <a:pt x="1160833" y="0"/>
                </a:cubicBezTo>
                <a:cubicBezTo>
                  <a:pt x="1160833" y="0"/>
                  <a:pt x="1160833" y="0"/>
                  <a:pt x="1743141" y="0"/>
                </a:cubicBezTo>
                <a:cubicBezTo>
                  <a:pt x="1743141" y="0"/>
                  <a:pt x="1743141" y="0"/>
                  <a:pt x="2321667" y="0"/>
                </a:cubicBezTo>
                <a:cubicBezTo>
                  <a:pt x="2321667" y="0"/>
                  <a:pt x="2321667" y="0"/>
                  <a:pt x="2495602" y="0"/>
                </a:cubicBezTo>
                <a:cubicBezTo>
                  <a:pt x="2427541" y="98602"/>
                  <a:pt x="2378385" y="216165"/>
                  <a:pt x="2355697" y="333728"/>
                </a:cubicBezTo>
                <a:cubicBezTo>
                  <a:pt x="2336791" y="439914"/>
                  <a:pt x="2336791" y="553685"/>
                  <a:pt x="2355697" y="656079"/>
                </a:cubicBezTo>
                <a:cubicBezTo>
                  <a:pt x="2378385" y="773642"/>
                  <a:pt x="2427541" y="883620"/>
                  <a:pt x="2495602" y="982222"/>
                </a:cubicBezTo>
                <a:cubicBezTo>
                  <a:pt x="2537196" y="1046692"/>
                  <a:pt x="2590133" y="1103577"/>
                  <a:pt x="2650632" y="1152878"/>
                </a:cubicBezTo>
                <a:cubicBezTo>
                  <a:pt x="2699788" y="1194594"/>
                  <a:pt x="2730038" y="1247687"/>
                  <a:pt x="2745163" y="1312157"/>
                </a:cubicBezTo>
                <a:cubicBezTo>
                  <a:pt x="2752725" y="1346288"/>
                  <a:pt x="2752725" y="1384212"/>
                  <a:pt x="2748944" y="1422136"/>
                </a:cubicBezTo>
                <a:cubicBezTo>
                  <a:pt x="2730038" y="1520737"/>
                  <a:pt x="2665757" y="1600377"/>
                  <a:pt x="2571227" y="1638300"/>
                </a:cubicBezTo>
                <a:cubicBezTo>
                  <a:pt x="2571227" y="1638300"/>
                  <a:pt x="2571227" y="1638300"/>
                  <a:pt x="2321667" y="1638300"/>
                </a:cubicBezTo>
                <a:cubicBezTo>
                  <a:pt x="2321667" y="1638300"/>
                  <a:pt x="2321667" y="1638300"/>
                  <a:pt x="1743141" y="1638300"/>
                </a:cubicBezTo>
                <a:cubicBezTo>
                  <a:pt x="1743141" y="1638300"/>
                  <a:pt x="1743141" y="1638300"/>
                  <a:pt x="1160833" y="1638300"/>
                </a:cubicBezTo>
                <a:cubicBezTo>
                  <a:pt x="1160833" y="1638300"/>
                  <a:pt x="1160833" y="1638300"/>
                  <a:pt x="582307" y="1638300"/>
                </a:cubicBezTo>
                <a:cubicBezTo>
                  <a:pt x="582307" y="1638300"/>
                  <a:pt x="582307"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solidFill>
                  <a:schemeClr val="bg1"/>
                </a:solidFill>
              </a:defRPr>
            </a:lvl1pPr>
          </a:lstStyle>
          <a:p>
            <a:r>
              <a:rPr lang="en-GB"/>
              <a:t>Click icon to add picture</a:t>
            </a:r>
            <a:endParaRPr lang="en-GB" dirty="0"/>
          </a:p>
        </p:txBody>
      </p:sp>
      <p:pic>
        <p:nvPicPr>
          <p:cNvPr id="8" name="Picture 7" descr="A colorful circle with black background&#10;&#10;Description automatically generated with medium confidence">
            <a:extLst>
              <a:ext uri="{FF2B5EF4-FFF2-40B4-BE49-F238E27FC236}">
                <a16:creationId xmlns:a16="http://schemas.microsoft.com/office/drawing/2014/main" id="{FF6A30E8-B7D4-ED0A-B735-3EFA819596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0493"/>
          <a:stretch/>
        </p:blipFill>
        <p:spPr>
          <a:xfrm>
            <a:off x="331200" y="5644800"/>
            <a:ext cx="2477315"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dirty="0"/>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580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2 (Full Colour)">
    <p:spTree>
      <p:nvGrpSpPr>
        <p:cNvPr id="1" name=""/>
        <p:cNvGrpSpPr/>
        <p:nvPr/>
      </p:nvGrpSpPr>
      <p:grpSpPr>
        <a:xfrm>
          <a:off x="0" y="0"/>
          <a:ext cx="0" cy="0"/>
          <a:chOff x="0" y="0"/>
          <a:chExt cx="0" cy="0"/>
        </a:xfrm>
      </p:grpSpPr>
      <p:pic>
        <p:nvPicPr>
          <p:cNvPr id="9" name="Picture 8" descr="A blue and pink circle with black background&#10;&#10;Description automatically generated">
            <a:extLst>
              <a:ext uri="{FF2B5EF4-FFF2-40B4-BE49-F238E27FC236}">
                <a16:creationId xmlns:a16="http://schemas.microsoft.com/office/drawing/2014/main" id="{5C3534BA-B612-8BE4-57E8-98FF2A63A7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4002" y="0"/>
            <a:ext cx="43179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dirty="0"/>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259"/>
          <a:stretch/>
        </p:blipFill>
        <p:spPr bwMode="auto">
          <a:xfrm>
            <a:off x="330349" y="5643502"/>
            <a:ext cx="2489051" cy="932879"/>
          </a:xfrm>
          <a:prstGeom prst="rect">
            <a:avLst/>
          </a:prstGeom>
          <a:noFill/>
          <a:ln>
            <a:noFill/>
          </a:ln>
        </p:spPr>
      </p:pic>
    </p:spTree>
    <p:extLst>
      <p:ext uri="{BB962C8B-B14F-4D97-AF65-F5344CB8AC3E}">
        <p14:creationId xmlns:p14="http://schemas.microsoft.com/office/powerpoint/2010/main" val="9313758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2 (Full Colour) Light Imag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5BEA9E99-0C18-0E13-D81E-E2F2149CBA47}"/>
              </a:ext>
            </a:extLst>
          </p:cNvPr>
          <p:cNvSpPr>
            <a:spLocks noGrp="1" noChangeAspect="1"/>
          </p:cNvSpPr>
          <p:nvPr>
            <p:ph type="pic" sz="quarter" idx="10"/>
          </p:nvPr>
        </p:nvSpPr>
        <p:spPr>
          <a:xfrm>
            <a:off x="0" y="0"/>
            <a:ext cx="12192000"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901950 w 2901950"/>
              <a:gd name="connsiteY7" fmla="*/ 356482 h 1638300"/>
              <a:gd name="connsiteX8" fmla="*/ 2467413 w 2901950"/>
              <a:gd name="connsiteY8" fmla="*/ 656079 h 1638300"/>
              <a:gd name="connsiteX9" fmla="*/ 2463635 w 2901950"/>
              <a:gd name="connsiteY9" fmla="*/ 663663 h 1638300"/>
              <a:gd name="connsiteX10" fmla="*/ 2350277 w 2901950"/>
              <a:gd name="connsiteY10" fmla="*/ 982222 h 1638300"/>
              <a:gd name="connsiteX11" fmla="*/ 2350277 w 2901950"/>
              <a:gd name="connsiteY11" fmla="*/ 1312157 h 1638300"/>
              <a:gd name="connsiteX12" fmla="*/ 2350277 w 2901950"/>
              <a:gd name="connsiteY12" fmla="*/ 1315949 h 1638300"/>
              <a:gd name="connsiteX13" fmla="*/ 2320049 w 2901950"/>
              <a:gd name="connsiteY13" fmla="*/ 1331119 h 1638300"/>
              <a:gd name="connsiteX14" fmla="*/ 2029098 w 2901950"/>
              <a:gd name="connsiteY14" fmla="*/ 1501775 h 1638300"/>
              <a:gd name="connsiteX15" fmla="*/ 1915741 w 2901950"/>
              <a:gd name="connsiteY15" fmla="*/ 1615546 h 1638300"/>
              <a:gd name="connsiteX16" fmla="*/ 1904405 w 2901950"/>
              <a:gd name="connsiteY16" fmla="*/ 1638300 h 1638300"/>
              <a:gd name="connsiteX17" fmla="*/ 1741926 w 2901950"/>
              <a:gd name="connsiteY17" fmla="*/ 1638300 h 1638300"/>
              <a:gd name="connsiteX18" fmla="*/ 1160024 w 2901950"/>
              <a:gd name="connsiteY18" fmla="*/ 1638300 h 1638300"/>
              <a:gd name="connsiteX19" fmla="*/ 581902 w 2901950"/>
              <a:gd name="connsiteY19" fmla="*/ 1638300 h 1638300"/>
              <a:gd name="connsiteX20" fmla="*/ 0 w 2901950"/>
              <a:gd name="connsiteY20" fmla="*/ 1638300 h 1638300"/>
              <a:gd name="connsiteX21" fmla="*/ 0 w 2901950"/>
              <a:gd name="connsiteY21" fmla="*/ 1312157 h 1638300"/>
              <a:gd name="connsiteX22" fmla="*/ 0 w 2901950"/>
              <a:gd name="connsiteY22" fmla="*/ 982222 h 1638300"/>
              <a:gd name="connsiteX23" fmla="*/ 0 w 2901950"/>
              <a:gd name="connsiteY23" fmla="*/ 656079 h 1638300"/>
              <a:gd name="connsiteX24" fmla="*/ 0 w 2901950"/>
              <a:gd name="connsiteY24" fmla="*/ 326143 h 1638300"/>
              <a:gd name="connsiteX25" fmla="*/ 0 w 2901950"/>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901950" y="326143"/>
                  <a:pt x="2901950" y="326143"/>
                  <a:pt x="2901950" y="356482"/>
                </a:cubicBezTo>
                <a:cubicBezTo>
                  <a:pt x="2720578" y="386821"/>
                  <a:pt x="2561878" y="496799"/>
                  <a:pt x="2467413" y="656079"/>
                </a:cubicBezTo>
                <a:cubicBezTo>
                  <a:pt x="2467413" y="659871"/>
                  <a:pt x="2463635" y="659871"/>
                  <a:pt x="2463635" y="663663"/>
                </a:cubicBezTo>
                <a:cubicBezTo>
                  <a:pt x="2406956" y="762265"/>
                  <a:pt x="2365392" y="872243"/>
                  <a:pt x="2350277" y="982222"/>
                </a:cubicBezTo>
                <a:cubicBezTo>
                  <a:pt x="2331384" y="1092200"/>
                  <a:pt x="2331384" y="1202179"/>
                  <a:pt x="2350277" y="1312157"/>
                </a:cubicBezTo>
                <a:cubicBezTo>
                  <a:pt x="2350277" y="1312157"/>
                  <a:pt x="2350277" y="1312157"/>
                  <a:pt x="2350277" y="1315949"/>
                </a:cubicBezTo>
                <a:cubicBezTo>
                  <a:pt x="2350277" y="1315949"/>
                  <a:pt x="2350277" y="1315949"/>
                  <a:pt x="2320049" y="1331119"/>
                </a:cubicBezTo>
                <a:cubicBezTo>
                  <a:pt x="2320049" y="1331119"/>
                  <a:pt x="2320049" y="1331119"/>
                  <a:pt x="2029098" y="1501775"/>
                </a:cubicBezTo>
                <a:cubicBezTo>
                  <a:pt x="1983755" y="1528322"/>
                  <a:pt x="1942191" y="1566245"/>
                  <a:pt x="1915741" y="1615546"/>
                </a:cubicBezTo>
                <a:cubicBezTo>
                  <a:pt x="1911962" y="1623131"/>
                  <a:pt x="1908183" y="1630715"/>
                  <a:pt x="1904405" y="1638300"/>
                </a:cubicBezTo>
                <a:cubicBezTo>
                  <a:pt x="1904405" y="1638300"/>
                  <a:pt x="1904405"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lvl1pPr>
          </a:lstStyle>
          <a:p>
            <a:r>
              <a:rPr lang="en-GB"/>
              <a:t>Click icon to add picture</a:t>
            </a:r>
            <a:endParaRPr lang="en-GB" dirty="0"/>
          </a:p>
        </p:txBody>
      </p:sp>
      <p:pic>
        <p:nvPicPr>
          <p:cNvPr id="7" name="Picture 6" descr="A blue and pink circle with black background&#10;&#10;Description automatically generated">
            <a:extLst>
              <a:ext uri="{FF2B5EF4-FFF2-40B4-BE49-F238E27FC236}">
                <a16:creationId xmlns:a16="http://schemas.microsoft.com/office/drawing/2014/main" id="{EE80A020-17A0-9A32-B7DF-F8F78FB38B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4002" y="0"/>
            <a:ext cx="43179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694"/>
          <a:stretch/>
        </p:blipFill>
        <p:spPr bwMode="auto">
          <a:xfrm>
            <a:off x="330351" y="5643502"/>
            <a:ext cx="2467279" cy="932879"/>
          </a:xfrm>
          <a:prstGeom prst="rect">
            <a:avLst/>
          </a:prstGeom>
          <a:noFill/>
          <a:ln>
            <a:noFill/>
          </a:ln>
        </p:spPr>
      </p:pic>
    </p:spTree>
    <p:extLst>
      <p:ext uri="{BB962C8B-B14F-4D97-AF65-F5344CB8AC3E}">
        <p14:creationId xmlns:p14="http://schemas.microsoft.com/office/powerpoint/2010/main" val="1771174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2 (Full Colour) Dark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EFE5F9-8B04-8D8D-09D3-53C33529D293}"/>
              </a:ext>
            </a:extLst>
          </p:cNvPr>
          <p:cNvSpPr>
            <a:spLocks noGrp="1" noChangeAspect="1"/>
          </p:cNvSpPr>
          <p:nvPr>
            <p:ph type="pic" sz="quarter" idx="10"/>
          </p:nvPr>
        </p:nvSpPr>
        <p:spPr>
          <a:xfrm>
            <a:off x="0" y="0"/>
            <a:ext cx="12192000"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901950 w 2901950"/>
              <a:gd name="connsiteY7" fmla="*/ 356482 h 1638300"/>
              <a:gd name="connsiteX8" fmla="*/ 2467413 w 2901950"/>
              <a:gd name="connsiteY8" fmla="*/ 656079 h 1638300"/>
              <a:gd name="connsiteX9" fmla="*/ 2463635 w 2901950"/>
              <a:gd name="connsiteY9" fmla="*/ 663663 h 1638300"/>
              <a:gd name="connsiteX10" fmla="*/ 2350277 w 2901950"/>
              <a:gd name="connsiteY10" fmla="*/ 982222 h 1638300"/>
              <a:gd name="connsiteX11" fmla="*/ 2350277 w 2901950"/>
              <a:gd name="connsiteY11" fmla="*/ 1312157 h 1638300"/>
              <a:gd name="connsiteX12" fmla="*/ 2350277 w 2901950"/>
              <a:gd name="connsiteY12" fmla="*/ 1315949 h 1638300"/>
              <a:gd name="connsiteX13" fmla="*/ 2320049 w 2901950"/>
              <a:gd name="connsiteY13" fmla="*/ 1331119 h 1638300"/>
              <a:gd name="connsiteX14" fmla="*/ 2029098 w 2901950"/>
              <a:gd name="connsiteY14" fmla="*/ 1501775 h 1638300"/>
              <a:gd name="connsiteX15" fmla="*/ 1915741 w 2901950"/>
              <a:gd name="connsiteY15" fmla="*/ 1615546 h 1638300"/>
              <a:gd name="connsiteX16" fmla="*/ 1904405 w 2901950"/>
              <a:gd name="connsiteY16" fmla="*/ 1638300 h 1638300"/>
              <a:gd name="connsiteX17" fmla="*/ 1741926 w 2901950"/>
              <a:gd name="connsiteY17" fmla="*/ 1638300 h 1638300"/>
              <a:gd name="connsiteX18" fmla="*/ 1160024 w 2901950"/>
              <a:gd name="connsiteY18" fmla="*/ 1638300 h 1638300"/>
              <a:gd name="connsiteX19" fmla="*/ 581902 w 2901950"/>
              <a:gd name="connsiteY19" fmla="*/ 1638300 h 1638300"/>
              <a:gd name="connsiteX20" fmla="*/ 0 w 2901950"/>
              <a:gd name="connsiteY20" fmla="*/ 1638300 h 1638300"/>
              <a:gd name="connsiteX21" fmla="*/ 0 w 2901950"/>
              <a:gd name="connsiteY21" fmla="*/ 1312157 h 1638300"/>
              <a:gd name="connsiteX22" fmla="*/ 0 w 2901950"/>
              <a:gd name="connsiteY22" fmla="*/ 982222 h 1638300"/>
              <a:gd name="connsiteX23" fmla="*/ 0 w 2901950"/>
              <a:gd name="connsiteY23" fmla="*/ 656079 h 1638300"/>
              <a:gd name="connsiteX24" fmla="*/ 0 w 2901950"/>
              <a:gd name="connsiteY24" fmla="*/ 326143 h 1638300"/>
              <a:gd name="connsiteX25" fmla="*/ 0 w 2901950"/>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901950" y="326143"/>
                  <a:pt x="2901950" y="326143"/>
                  <a:pt x="2901950" y="356482"/>
                </a:cubicBezTo>
                <a:cubicBezTo>
                  <a:pt x="2720578" y="386821"/>
                  <a:pt x="2561878" y="496799"/>
                  <a:pt x="2467413" y="656079"/>
                </a:cubicBezTo>
                <a:cubicBezTo>
                  <a:pt x="2467413" y="659871"/>
                  <a:pt x="2463635" y="659871"/>
                  <a:pt x="2463635" y="663663"/>
                </a:cubicBezTo>
                <a:cubicBezTo>
                  <a:pt x="2406956" y="762265"/>
                  <a:pt x="2365392" y="872243"/>
                  <a:pt x="2350277" y="982222"/>
                </a:cubicBezTo>
                <a:cubicBezTo>
                  <a:pt x="2331384" y="1092200"/>
                  <a:pt x="2331384" y="1202179"/>
                  <a:pt x="2350277" y="1312157"/>
                </a:cubicBezTo>
                <a:cubicBezTo>
                  <a:pt x="2350277" y="1312157"/>
                  <a:pt x="2350277" y="1312157"/>
                  <a:pt x="2350277" y="1315949"/>
                </a:cubicBezTo>
                <a:cubicBezTo>
                  <a:pt x="2350277" y="1315949"/>
                  <a:pt x="2350277" y="1315949"/>
                  <a:pt x="2320049" y="1331119"/>
                </a:cubicBezTo>
                <a:cubicBezTo>
                  <a:pt x="2320049" y="1331119"/>
                  <a:pt x="2320049" y="1331119"/>
                  <a:pt x="2029098" y="1501775"/>
                </a:cubicBezTo>
                <a:cubicBezTo>
                  <a:pt x="1983755" y="1528322"/>
                  <a:pt x="1942191" y="1566245"/>
                  <a:pt x="1915741" y="1615546"/>
                </a:cubicBezTo>
                <a:cubicBezTo>
                  <a:pt x="1911962" y="1623131"/>
                  <a:pt x="1908183" y="1630715"/>
                  <a:pt x="1904405" y="1638300"/>
                </a:cubicBezTo>
                <a:cubicBezTo>
                  <a:pt x="1904405" y="1638300"/>
                  <a:pt x="1904405"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solidFill>
                  <a:schemeClr val="bg1"/>
                </a:solidFill>
              </a:defRPr>
            </a:lvl1pPr>
          </a:lstStyle>
          <a:p>
            <a:r>
              <a:rPr lang="en-GB"/>
              <a:t>Click icon to add picture</a:t>
            </a:r>
            <a:endParaRPr lang="en-GB" dirty="0"/>
          </a:p>
        </p:txBody>
      </p:sp>
      <p:pic>
        <p:nvPicPr>
          <p:cNvPr id="4" name="Picture 3" descr="A blue and pink circle with black background&#10;&#10;Description automatically generated">
            <a:extLst>
              <a:ext uri="{FF2B5EF4-FFF2-40B4-BE49-F238E27FC236}">
                <a16:creationId xmlns:a16="http://schemas.microsoft.com/office/drawing/2014/main" id="{31098AA9-5538-23A3-F13F-E112450ED1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4002" y="0"/>
            <a:ext cx="4317999"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0493"/>
          <a:stretch/>
        </p:blipFill>
        <p:spPr>
          <a:xfrm>
            <a:off x="331200" y="5644800"/>
            <a:ext cx="2477315"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dirty="0"/>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48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3 (Full Colour)">
    <p:spTree>
      <p:nvGrpSpPr>
        <p:cNvPr id="1" name=""/>
        <p:cNvGrpSpPr/>
        <p:nvPr/>
      </p:nvGrpSpPr>
      <p:grpSpPr>
        <a:xfrm>
          <a:off x="0" y="0"/>
          <a:ext cx="0" cy="0"/>
          <a:chOff x="0" y="0"/>
          <a:chExt cx="0" cy="0"/>
        </a:xfrm>
      </p:grpSpPr>
      <p:pic>
        <p:nvPicPr>
          <p:cNvPr id="9" name="Picture 8" descr="A colorful background with a yellow circle&#10;&#10;Description automatically generated">
            <a:extLst>
              <a:ext uri="{FF2B5EF4-FFF2-40B4-BE49-F238E27FC236}">
                <a16:creationId xmlns:a16="http://schemas.microsoft.com/office/drawing/2014/main" id="{EC7C65FC-796A-79CD-E261-AD02409009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3901" y="0"/>
            <a:ext cx="25780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476"/>
          <a:stretch/>
        </p:blipFill>
        <p:spPr bwMode="auto">
          <a:xfrm>
            <a:off x="330351" y="5643502"/>
            <a:ext cx="2478164" cy="932879"/>
          </a:xfrm>
          <a:prstGeom prst="rect">
            <a:avLst/>
          </a:prstGeom>
          <a:noFill/>
          <a:ln>
            <a:noFill/>
          </a:ln>
        </p:spPr>
      </p:pic>
    </p:spTree>
    <p:extLst>
      <p:ext uri="{BB962C8B-B14F-4D97-AF65-F5344CB8AC3E}">
        <p14:creationId xmlns:p14="http://schemas.microsoft.com/office/powerpoint/2010/main" val="963984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3 (Full Colour) Light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84E532BC-FF12-A43F-E81B-E040BE32F4D2}"/>
              </a:ext>
            </a:extLst>
          </p:cNvPr>
          <p:cNvSpPr>
            <a:spLocks noGrp="1" noChangeAspect="1"/>
          </p:cNvSpPr>
          <p:nvPr>
            <p:ph type="pic" sz="quarter" idx="10"/>
          </p:nvPr>
        </p:nvSpPr>
        <p:spPr>
          <a:xfrm>
            <a:off x="-1" y="0"/>
            <a:ext cx="11255605" cy="6858000"/>
          </a:xfrm>
          <a:custGeom>
            <a:avLst/>
            <a:gdLst>
              <a:gd name="connsiteX0" fmla="*/ 0 w 2678113"/>
              <a:gd name="connsiteY0" fmla="*/ 0 h 1638300"/>
              <a:gd name="connsiteX1" fmla="*/ 581706 w 2678113"/>
              <a:gd name="connsiteY1" fmla="*/ 0 h 1638300"/>
              <a:gd name="connsiteX2" fmla="*/ 1159634 w 2678113"/>
              <a:gd name="connsiteY2" fmla="*/ 0 h 1638300"/>
              <a:gd name="connsiteX3" fmla="*/ 1741340 w 2678113"/>
              <a:gd name="connsiteY3" fmla="*/ 0 h 1638300"/>
              <a:gd name="connsiteX4" fmla="*/ 2319269 w 2678113"/>
              <a:gd name="connsiteY4" fmla="*/ 0 h 1638300"/>
              <a:gd name="connsiteX5" fmla="*/ 2357042 w 2678113"/>
              <a:gd name="connsiteY5" fmla="*/ 0 h 1638300"/>
              <a:gd name="connsiteX6" fmla="*/ 2319269 w 2678113"/>
              <a:gd name="connsiteY6" fmla="*/ 140317 h 1638300"/>
              <a:gd name="connsiteX7" fmla="*/ 2357042 w 2678113"/>
              <a:gd name="connsiteY7" fmla="*/ 280635 h 1638300"/>
              <a:gd name="connsiteX8" fmla="*/ 2387260 w 2678113"/>
              <a:gd name="connsiteY8" fmla="*/ 326143 h 1638300"/>
              <a:gd name="connsiteX9" fmla="*/ 2576126 w 2678113"/>
              <a:gd name="connsiteY9" fmla="*/ 656079 h 1638300"/>
              <a:gd name="connsiteX10" fmla="*/ 2678113 w 2678113"/>
              <a:gd name="connsiteY10" fmla="*/ 834320 h 1638300"/>
              <a:gd name="connsiteX11" fmla="*/ 2459029 w 2678113"/>
              <a:gd name="connsiteY11" fmla="*/ 860866 h 1638300"/>
              <a:gd name="connsiteX12" fmla="*/ 2349487 w 2678113"/>
              <a:gd name="connsiteY12" fmla="*/ 982222 h 1638300"/>
              <a:gd name="connsiteX13" fmla="*/ 2323046 w 2678113"/>
              <a:gd name="connsiteY13" fmla="*/ 1099785 h 1638300"/>
              <a:gd name="connsiteX14" fmla="*/ 2349487 w 2678113"/>
              <a:gd name="connsiteY14" fmla="*/ 1312157 h 1638300"/>
              <a:gd name="connsiteX15" fmla="*/ 2519466 w 2678113"/>
              <a:gd name="connsiteY15" fmla="*/ 1638300 h 1638300"/>
              <a:gd name="connsiteX16" fmla="*/ 2319269 w 2678113"/>
              <a:gd name="connsiteY16" fmla="*/ 1638300 h 1638300"/>
              <a:gd name="connsiteX17" fmla="*/ 1741340 w 2678113"/>
              <a:gd name="connsiteY17" fmla="*/ 1638300 h 1638300"/>
              <a:gd name="connsiteX18" fmla="*/ 1159634 w 2678113"/>
              <a:gd name="connsiteY18" fmla="*/ 1638300 h 1638300"/>
              <a:gd name="connsiteX19" fmla="*/ 581706 w 2678113"/>
              <a:gd name="connsiteY19" fmla="*/ 1638300 h 1638300"/>
              <a:gd name="connsiteX20" fmla="*/ 0 w 2678113"/>
              <a:gd name="connsiteY20" fmla="*/ 1638300 h 1638300"/>
              <a:gd name="connsiteX21" fmla="*/ 0 w 2678113"/>
              <a:gd name="connsiteY21" fmla="*/ 1312157 h 1638300"/>
              <a:gd name="connsiteX22" fmla="*/ 0 w 2678113"/>
              <a:gd name="connsiteY22" fmla="*/ 982222 h 1638300"/>
              <a:gd name="connsiteX23" fmla="*/ 0 w 2678113"/>
              <a:gd name="connsiteY23" fmla="*/ 656079 h 1638300"/>
              <a:gd name="connsiteX24" fmla="*/ 0 w 2678113"/>
              <a:gd name="connsiteY24" fmla="*/ 326143 h 1638300"/>
              <a:gd name="connsiteX25" fmla="*/ 0 w 2678113"/>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8113" h="1638300">
                <a:moveTo>
                  <a:pt x="0" y="0"/>
                </a:moveTo>
                <a:cubicBezTo>
                  <a:pt x="0" y="0"/>
                  <a:pt x="0" y="0"/>
                  <a:pt x="581706" y="0"/>
                </a:cubicBezTo>
                <a:cubicBezTo>
                  <a:pt x="581706" y="0"/>
                  <a:pt x="581706" y="0"/>
                  <a:pt x="1159634" y="0"/>
                </a:cubicBezTo>
                <a:cubicBezTo>
                  <a:pt x="1159634" y="0"/>
                  <a:pt x="1159634" y="0"/>
                  <a:pt x="1741340" y="0"/>
                </a:cubicBezTo>
                <a:cubicBezTo>
                  <a:pt x="1741340" y="0"/>
                  <a:pt x="1741340" y="0"/>
                  <a:pt x="2319269" y="0"/>
                </a:cubicBezTo>
                <a:cubicBezTo>
                  <a:pt x="2319269" y="0"/>
                  <a:pt x="2319269" y="0"/>
                  <a:pt x="2357042" y="0"/>
                </a:cubicBezTo>
                <a:cubicBezTo>
                  <a:pt x="2334378" y="41716"/>
                  <a:pt x="2319269" y="91017"/>
                  <a:pt x="2319269" y="140317"/>
                </a:cubicBezTo>
                <a:cubicBezTo>
                  <a:pt x="2319269" y="189618"/>
                  <a:pt x="2334378" y="238919"/>
                  <a:pt x="2357042" y="280635"/>
                </a:cubicBezTo>
                <a:cubicBezTo>
                  <a:pt x="2357042" y="280635"/>
                  <a:pt x="2357042" y="280635"/>
                  <a:pt x="2387260" y="326143"/>
                </a:cubicBezTo>
                <a:cubicBezTo>
                  <a:pt x="2387260" y="326143"/>
                  <a:pt x="2387260" y="326143"/>
                  <a:pt x="2576126" y="656079"/>
                </a:cubicBezTo>
                <a:cubicBezTo>
                  <a:pt x="2576126" y="656079"/>
                  <a:pt x="2576126" y="656079"/>
                  <a:pt x="2678113" y="834320"/>
                </a:cubicBezTo>
                <a:cubicBezTo>
                  <a:pt x="2606344" y="811565"/>
                  <a:pt x="2527021" y="822943"/>
                  <a:pt x="2459029" y="860866"/>
                </a:cubicBezTo>
                <a:cubicBezTo>
                  <a:pt x="2409924" y="887413"/>
                  <a:pt x="2372151" y="932921"/>
                  <a:pt x="2349487" y="982222"/>
                </a:cubicBezTo>
                <a:cubicBezTo>
                  <a:pt x="2330601" y="1020145"/>
                  <a:pt x="2323046" y="1058069"/>
                  <a:pt x="2323046" y="1099785"/>
                </a:cubicBezTo>
                <a:cubicBezTo>
                  <a:pt x="2323046" y="1171840"/>
                  <a:pt x="2334378" y="1243895"/>
                  <a:pt x="2349487" y="1312157"/>
                </a:cubicBezTo>
                <a:cubicBezTo>
                  <a:pt x="2383483" y="1429720"/>
                  <a:pt x="2440143" y="1543491"/>
                  <a:pt x="2519466" y="1638300"/>
                </a:cubicBezTo>
                <a:cubicBezTo>
                  <a:pt x="2519466" y="1638300"/>
                  <a:pt x="2519466" y="1638300"/>
                  <a:pt x="2319269" y="1638300"/>
                </a:cubicBezTo>
                <a:cubicBezTo>
                  <a:pt x="2319269" y="1638300"/>
                  <a:pt x="2319269" y="1638300"/>
                  <a:pt x="1741340" y="1638300"/>
                </a:cubicBezTo>
                <a:cubicBezTo>
                  <a:pt x="1741340" y="1638300"/>
                  <a:pt x="1741340" y="1638300"/>
                  <a:pt x="1159634" y="1638300"/>
                </a:cubicBezTo>
                <a:cubicBezTo>
                  <a:pt x="1159634" y="1638300"/>
                  <a:pt x="1159634" y="1638300"/>
                  <a:pt x="581706" y="1638300"/>
                </a:cubicBezTo>
                <a:cubicBezTo>
                  <a:pt x="581706" y="1638300"/>
                  <a:pt x="581706"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lvl1pPr>
          </a:lstStyle>
          <a:p>
            <a:r>
              <a:rPr lang="en-GB"/>
              <a:t>Click icon to add picture</a:t>
            </a:r>
            <a:endParaRPr lang="en-GB" dirty="0"/>
          </a:p>
        </p:txBody>
      </p:sp>
      <p:pic>
        <p:nvPicPr>
          <p:cNvPr id="7" name="Picture 6" descr="A colorful background with a yellow circle&#10;&#10;Description automatically generated">
            <a:extLst>
              <a:ext uri="{FF2B5EF4-FFF2-40B4-BE49-F238E27FC236}">
                <a16:creationId xmlns:a16="http://schemas.microsoft.com/office/drawing/2014/main" id="{1B1FA352-8795-6DB4-2152-036324FBAC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3901" y="0"/>
            <a:ext cx="25780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694"/>
          <a:stretch/>
        </p:blipFill>
        <p:spPr bwMode="auto">
          <a:xfrm>
            <a:off x="330351" y="5643502"/>
            <a:ext cx="2467279" cy="932879"/>
          </a:xfrm>
          <a:prstGeom prst="rect">
            <a:avLst/>
          </a:prstGeom>
          <a:noFill/>
          <a:ln>
            <a:noFill/>
          </a:ln>
        </p:spPr>
      </p:pic>
    </p:spTree>
    <p:extLst>
      <p:ext uri="{BB962C8B-B14F-4D97-AF65-F5344CB8AC3E}">
        <p14:creationId xmlns:p14="http://schemas.microsoft.com/office/powerpoint/2010/main" val="3943835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3 (Full Colour) Dark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C7857F-F7F1-5051-2D7C-555A2F260E0C}"/>
              </a:ext>
            </a:extLst>
          </p:cNvPr>
          <p:cNvSpPr>
            <a:spLocks noGrp="1" noChangeAspect="1"/>
          </p:cNvSpPr>
          <p:nvPr>
            <p:ph type="pic" sz="quarter" idx="10"/>
          </p:nvPr>
        </p:nvSpPr>
        <p:spPr>
          <a:xfrm>
            <a:off x="-1" y="0"/>
            <a:ext cx="11255605" cy="6858000"/>
          </a:xfrm>
          <a:custGeom>
            <a:avLst/>
            <a:gdLst>
              <a:gd name="connsiteX0" fmla="*/ 0 w 2678113"/>
              <a:gd name="connsiteY0" fmla="*/ 0 h 1638300"/>
              <a:gd name="connsiteX1" fmla="*/ 581706 w 2678113"/>
              <a:gd name="connsiteY1" fmla="*/ 0 h 1638300"/>
              <a:gd name="connsiteX2" fmla="*/ 1159634 w 2678113"/>
              <a:gd name="connsiteY2" fmla="*/ 0 h 1638300"/>
              <a:gd name="connsiteX3" fmla="*/ 1741340 w 2678113"/>
              <a:gd name="connsiteY3" fmla="*/ 0 h 1638300"/>
              <a:gd name="connsiteX4" fmla="*/ 2319269 w 2678113"/>
              <a:gd name="connsiteY4" fmla="*/ 0 h 1638300"/>
              <a:gd name="connsiteX5" fmla="*/ 2357042 w 2678113"/>
              <a:gd name="connsiteY5" fmla="*/ 0 h 1638300"/>
              <a:gd name="connsiteX6" fmla="*/ 2319269 w 2678113"/>
              <a:gd name="connsiteY6" fmla="*/ 140317 h 1638300"/>
              <a:gd name="connsiteX7" fmla="*/ 2357042 w 2678113"/>
              <a:gd name="connsiteY7" fmla="*/ 280635 h 1638300"/>
              <a:gd name="connsiteX8" fmla="*/ 2387260 w 2678113"/>
              <a:gd name="connsiteY8" fmla="*/ 326143 h 1638300"/>
              <a:gd name="connsiteX9" fmla="*/ 2576126 w 2678113"/>
              <a:gd name="connsiteY9" fmla="*/ 656079 h 1638300"/>
              <a:gd name="connsiteX10" fmla="*/ 2678113 w 2678113"/>
              <a:gd name="connsiteY10" fmla="*/ 834320 h 1638300"/>
              <a:gd name="connsiteX11" fmla="*/ 2459029 w 2678113"/>
              <a:gd name="connsiteY11" fmla="*/ 860866 h 1638300"/>
              <a:gd name="connsiteX12" fmla="*/ 2349487 w 2678113"/>
              <a:gd name="connsiteY12" fmla="*/ 982222 h 1638300"/>
              <a:gd name="connsiteX13" fmla="*/ 2323046 w 2678113"/>
              <a:gd name="connsiteY13" fmla="*/ 1099785 h 1638300"/>
              <a:gd name="connsiteX14" fmla="*/ 2349487 w 2678113"/>
              <a:gd name="connsiteY14" fmla="*/ 1312157 h 1638300"/>
              <a:gd name="connsiteX15" fmla="*/ 2519466 w 2678113"/>
              <a:gd name="connsiteY15" fmla="*/ 1638300 h 1638300"/>
              <a:gd name="connsiteX16" fmla="*/ 2319269 w 2678113"/>
              <a:gd name="connsiteY16" fmla="*/ 1638300 h 1638300"/>
              <a:gd name="connsiteX17" fmla="*/ 1741340 w 2678113"/>
              <a:gd name="connsiteY17" fmla="*/ 1638300 h 1638300"/>
              <a:gd name="connsiteX18" fmla="*/ 1159634 w 2678113"/>
              <a:gd name="connsiteY18" fmla="*/ 1638300 h 1638300"/>
              <a:gd name="connsiteX19" fmla="*/ 581706 w 2678113"/>
              <a:gd name="connsiteY19" fmla="*/ 1638300 h 1638300"/>
              <a:gd name="connsiteX20" fmla="*/ 0 w 2678113"/>
              <a:gd name="connsiteY20" fmla="*/ 1638300 h 1638300"/>
              <a:gd name="connsiteX21" fmla="*/ 0 w 2678113"/>
              <a:gd name="connsiteY21" fmla="*/ 1312157 h 1638300"/>
              <a:gd name="connsiteX22" fmla="*/ 0 w 2678113"/>
              <a:gd name="connsiteY22" fmla="*/ 982222 h 1638300"/>
              <a:gd name="connsiteX23" fmla="*/ 0 w 2678113"/>
              <a:gd name="connsiteY23" fmla="*/ 656079 h 1638300"/>
              <a:gd name="connsiteX24" fmla="*/ 0 w 2678113"/>
              <a:gd name="connsiteY24" fmla="*/ 326143 h 1638300"/>
              <a:gd name="connsiteX25" fmla="*/ 0 w 2678113"/>
              <a:gd name="connsiteY25"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8113" h="1638300">
                <a:moveTo>
                  <a:pt x="0" y="0"/>
                </a:moveTo>
                <a:cubicBezTo>
                  <a:pt x="0" y="0"/>
                  <a:pt x="0" y="0"/>
                  <a:pt x="581706" y="0"/>
                </a:cubicBezTo>
                <a:cubicBezTo>
                  <a:pt x="581706" y="0"/>
                  <a:pt x="581706" y="0"/>
                  <a:pt x="1159634" y="0"/>
                </a:cubicBezTo>
                <a:cubicBezTo>
                  <a:pt x="1159634" y="0"/>
                  <a:pt x="1159634" y="0"/>
                  <a:pt x="1741340" y="0"/>
                </a:cubicBezTo>
                <a:cubicBezTo>
                  <a:pt x="1741340" y="0"/>
                  <a:pt x="1741340" y="0"/>
                  <a:pt x="2319269" y="0"/>
                </a:cubicBezTo>
                <a:cubicBezTo>
                  <a:pt x="2319269" y="0"/>
                  <a:pt x="2319269" y="0"/>
                  <a:pt x="2357042" y="0"/>
                </a:cubicBezTo>
                <a:cubicBezTo>
                  <a:pt x="2334378" y="41716"/>
                  <a:pt x="2319269" y="91017"/>
                  <a:pt x="2319269" y="140317"/>
                </a:cubicBezTo>
                <a:cubicBezTo>
                  <a:pt x="2319269" y="189618"/>
                  <a:pt x="2334378" y="238919"/>
                  <a:pt x="2357042" y="280635"/>
                </a:cubicBezTo>
                <a:cubicBezTo>
                  <a:pt x="2357042" y="280635"/>
                  <a:pt x="2357042" y="280635"/>
                  <a:pt x="2387260" y="326143"/>
                </a:cubicBezTo>
                <a:cubicBezTo>
                  <a:pt x="2387260" y="326143"/>
                  <a:pt x="2387260" y="326143"/>
                  <a:pt x="2576126" y="656079"/>
                </a:cubicBezTo>
                <a:cubicBezTo>
                  <a:pt x="2576126" y="656079"/>
                  <a:pt x="2576126" y="656079"/>
                  <a:pt x="2678113" y="834320"/>
                </a:cubicBezTo>
                <a:cubicBezTo>
                  <a:pt x="2606344" y="811565"/>
                  <a:pt x="2527021" y="822943"/>
                  <a:pt x="2459029" y="860866"/>
                </a:cubicBezTo>
                <a:cubicBezTo>
                  <a:pt x="2409924" y="887413"/>
                  <a:pt x="2372151" y="932921"/>
                  <a:pt x="2349487" y="982222"/>
                </a:cubicBezTo>
                <a:cubicBezTo>
                  <a:pt x="2330601" y="1020145"/>
                  <a:pt x="2323046" y="1058069"/>
                  <a:pt x="2323046" y="1099785"/>
                </a:cubicBezTo>
                <a:cubicBezTo>
                  <a:pt x="2323046" y="1171840"/>
                  <a:pt x="2334378" y="1243895"/>
                  <a:pt x="2349487" y="1312157"/>
                </a:cubicBezTo>
                <a:cubicBezTo>
                  <a:pt x="2383483" y="1429720"/>
                  <a:pt x="2440143" y="1543491"/>
                  <a:pt x="2519466" y="1638300"/>
                </a:cubicBezTo>
                <a:cubicBezTo>
                  <a:pt x="2519466" y="1638300"/>
                  <a:pt x="2519466" y="1638300"/>
                  <a:pt x="2319269" y="1638300"/>
                </a:cubicBezTo>
                <a:cubicBezTo>
                  <a:pt x="2319269" y="1638300"/>
                  <a:pt x="2319269" y="1638300"/>
                  <a:pt x="1741340" y="1638300"/>
                </a:cubicBezTo>
                <a:cubicBezTo>
                  <a:pt x="1741340" y="1638300"/>
                  <a:pt x="1741340" y="1638300"/>
                  <a:pt x="1159634" y="1638300"/>
                </a:cubicBezTo>
                <a:cubicBezTo>
                  <a:pt x="1159634" y="1638300"/>
                  <a:pt x="1159634" y="1638300"/>
                  <a:pt x="581706" y="1638300"/>
                </a:cubicBezTo>
                <a:cubicBezTo>
                  <a:pt x="581706" y="1638300"/>
                  <a:pt x="581706" y="1638300"/>
                  <a:pt x="0" y="1638300"/>
                </a:cubicBezTo>
                <a:cubicBezTo>
                  <a:pt x="0" y="1638300"/>
                  <a:pt x="0" y="1638300"/>
                  <a:pt x="0" y="1312157"/>
                </a:cubicBezTo>
                <a:cubicBezTo>
                  <a:pt x="0" y="1312157"/>
                  <a:pt x="0" y="1312157"/>
                  <a:pt x="0" y="982222"/>
                </a:cubicBezTo>
                <a:cubicBezTo>
                  <a:pt x="0" y="982222"/>
                  <a:pt x="0" y="982222"/>
                  <a:pt x="0" y="656079"/>
                </a:cubicBezTo>
                <a:cubicBezTo>
                  <a:pt x="0" y="656079"/>
                  <a:pt x="0" y="656079"/>
                  <a:pt x="0" y="326143"/>
                </a:cubicBezTo>
                <a:cubicBezTo>
                  <a:pt x="0" y="326143"/>
                  <a:pt x="0" y="326143"/>
                  <a:pt x="0" y="0"/>
                </a:cubicBezTo>
                <a:close/>
              </a:path>
            </a:pathLst>
          </a:custGeom>
        </p:spPr>
        <p:txBody>
          <a:bodyPr wrap="square" tIns="360000">
            <a:noAutofit/>
          </a:bodyPr>
          <a:lstStyle>
            <a:lvl1pPr algn="ctr">
              <a:defRPr sz="1400" b="0">
                <a:solidFill>
                  <a:schemeClr val="bg1"/>
                </a:solidFill>
              </a:defRPr>
            </a:lvl1pPr>
          </a:lstStyle>
          <a:p>
            <a:r>
              <a:rPr lang="en-GB"/>
              <a:t>Click icon to add picture</a:t>
            </a:r>
            <a:endParaRPr lang="en-GB" dirty="0"/>
          </a:p>
        </p:txBody>
      </p:sp>
      <p:pic>
        <p:nvPicPr>
          <p:cNvPr id="4" name="Picture 3" descr="A colorful background with a yellow circle&#10;&#10;Description automatically generated">
            <a:extLst>
              <a:ext uri="{FF2B5EF4-FFF2-40B4-BE49-F238E27FC236}">
                <a16:creationId xmlns:a16="http://schemas.microsoft.com/office/drawing/2014/main" id="{732627F9-F370-0591-C057-AF446D065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3901" y="0"/>
            <a:ext cx="2578099"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0711"/>
          <a:stretch/>
        </p:blipFill>
        <p:spPr>
          <a:xfrm>
            <a:off x="331200" y="5644800"/>
            <a:ext cx="2466429"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dirty="0"/>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3839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4 (Full Colour)">
    <p:spTree>
      <p:nvGrpSpPr>
        <p:cNvPr id="1" name=""/>
        <p:cNvGrpSpPr/>
        <p:nvPr/>
      </p:nvGrpSpPr>
      <p:grpSpPr>
        <a:xfrm>
          <a:off x="0" y="0"/>
          <a:ext cx="0" cy="0"/>
          <a:chOff x="0" y="0"/>
          <a:chExt cx="0" cy="0"/>
        </a:xfrm>
      </p:grpSpPr>
      <p:pic>
        <p:nvPicPr>
          <p:cNvPr id="9" name="Picture 8" descr="A colorful circles and a black background&#10;&#10;Description automatically generated">
            <a:extLst>
              <a:ext uri="{FF2B5EF4-FFF2-40B4-BE49-F238E27FC236}">
                <a16:creationId xmlns:a16="http://schemas.microsoft.com/office/drawing/2014/main" id="{BA64FC08-ECEA-0F90-AB3C-91D0BF3F30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2974500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4 (Full Colour) Light Image">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6B533BC5-90F7-C111-CF8F-08F5D15E7D83}"/>
              </a:ext>
            </a:extLst>
          </p:cNvPr>
          <p:cNvSpPr>
            <a:spLocks noGrp="1" noChangeAspect="1"/>
          </p:cNvSpPr>
          <p:nvPr>
            <p:ph type="pic" sz="quarter" idx="10"/>
          </p:nvPr>
        </p:nvSpPr>
        <p:spPr>
          <a:xfrm>
            <a:off x="1" y="0"/>
            <a:ext cx="12198287"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728135 w 2901950"/>
              <a:gd name="connsiteY7" fmla="*/ 390613 h 1638300"/>
              <a:gd name="connsiteX8" fmla="*/ 2641228 w 2901950"/>
              <a:gd name="connsiteY8" fmla="*/ 511969 h 1638300"/>
              <a:gd name="connsiteX9" fmla="*/ 2588328 w 2901950"/>
              <a:gd name="connsiteY9" fmla="*/ 656079 h 1638300"/>
              <a:gd name="connsiteX10" fmla="*/ 2459856 w 2901950"/>
              <a:gd name="connsiteY10" fmla="*/ 982222 h 1638300"/>
              <a:gd name="connsiteX11" fmla="*/ 2433406 w 2901950"/>
              <a:gd name="connsiteY11" fmla="*/ 1054277 h 1638300"/>
              <a:gd name="connsiteX12" fmla="*/ 2335163 w 2901950"/>
              <a:gd name="connsiteY12" fmla="*/ 1308365 h 1638300"/>
              <a:gd name="connsiteX13" fmla="*/ 2320049 w 2901950"/>
              <a:gd name="connsiteY13" fmla="*/ 1350081 h 1638300"/>
              <a:gd name="connsiteX14" fmla="*/ 2225584 w 2901950"/>
              <a:gd name="connsiteY14" fmla="*/ 1596584 h 1638300"/>
              <a:gd name="connsiteX15" fmla="*/ 2214248 w 2901950"/>
              <a:gd name="connsiteY15" fmla="*/ 1638300 h 1638300"/>
              <a:gd name="connsiteX16" fmla="*/ 1741926 w 2901950"/>
              <a:gd name="connsiteY16" fmla="*/ 1638300 h 1638300"/>
              <a:gd name="connsiteX17" fmla="*/ 1160024 w 2901950"/>
              <a:gd name="connsiteY17" fmla="*/ 1638300 h 1638300"/>
              <a:gd name="connsiteX18" fmla="*/ 581902 w 2901950"/>
              <a:gd name="connsiteY18" fmla="*/ 1638300 h 1638300"/>
              <a:gd name="connsiteX19" fmla="*/ 0 w 2901950"/>
              <a:gd name="connsiteY19" fmla="*/ 1638300 h 1638300"/>
              <a:gd name="connsiteX20" fmla="*/ 0 w 2901950"/>
              <a:gd name="connsiteY20" fmla="*/ 1308365 h 1638300"/>
              <a:gd name="connsiteX21" fmla="*/ 0 w 2901950"/>
              <a:gd name="connsiteY21" fmla="*/ 982222 h 1638300"/>
              <a:gd name="connsiteX22" fmla="*/ 0 w 2901950"/>
              <a:gd name="connsiteY22" fmla="*/ 656079 h 1638300"/>
              <a:gd name="connsiteX23" fmla="*/ 0 w 2901950"/>
              <a:gd name="connsiteY23" fmla="*/ 326143 h 1638300"/>
              <a:gd name="connsiteX24" fmla="*/ 0 w 2901950"/>
              <a:gd name="connsiteY24"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841493" y="329936"/>
                  <a:pt x="2777257" y="352690"/>
                  <a:pt x="2728135" y="390613"/>
                </a:cubicBezTo>
                <a:cubicBezTo>
                  <a:pt x="2690350" y="424745"/>
                  <a:pt x="2660121" y="466461"/>
                  <a:pt x="2641228" y="511969"/>
                </a:cubicBezTo>
                <a:cubicBezTo>
                  <a:pt x="2641228" y="511969"/>
                  <a:pt x="2641228" y="511969"/>
                  <a:pt x="2588328" y="656079"/>
                </a:cubicBezTo>
                <a:cubicBezTo>
                  <a:pt x="2588328" y="656079"/>
                  <a:pt x="2588328" y="656079"/>
                  <a:pt x="2459856" y="982222"/>
                </a:cubicBezTo>
                <a:cubicBezTo>
                  <a:pt x="2459856" y="982222"/>
                  <a:pt x="2459856" y="982222"/>
                  <a:pt x="2433406" y="1054277"/>
                </a:cubicBezTo>
                <a:cubicBezTo>
                  <a:pt x="2433406" y="1054277"/>
                  <a:pt x="2433406" y="1054277"/>
                  <a:pt x="2335163" y="1308365"/>
                </a:cubicBezTo>
                <a:cubicBezTo>
                  <a:pt x="2335163" y="1308365"/>
                  <a:pt x="2335163" y="1308365"/>
                  <a:pt x="2320049" y="1350081"/>
                </a:cubicBezTo>
                <a:cubicBezTo>
                  <a:pt x="2320049" y="1350081"/>
                  <a:pt x="2320049" y="1350081"/>
                  <a:pt x="2225584" y="1596584"/>
                </a:cubicBezTo>
                <a:cubicBezTo>
                  <a:pt x="2221806" y="1607961"/>
                  <a:pt x="2218027" y="1623131"/>
                  <a:pt x="2214248" y="1638300"/>
                </a:cubicBezTo>
                <a:cubicBezTo>
                  <a:pt x="2214248" y="1638300"/>
                  <a:pt x="2214248"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08365"/>
                </a:cubicBezTo>
                <a:cubicBezTo>
                  <a:pt x="0" y="1308365"/>
                  <a:pt x="0" y="1308365"/>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lvl1pPr>
          </a:lstStyle>
          <a:p>
            <a:r>
              <a:rPr lang="en-GB"/>
              <a:t>Click icon to add picture</a:t>
            </a:r>
            <a:endParaRPr lang="en-GB" dirty="0"/>
          </a:p>
        </p:txBody>
      </p:sp>
      <p:pic>
        <p:nvPicPr>
          <p:cNvPr id="7" name="Picture 6" descr="A colorful circles and a black background&#10;&#10;Description automatically generated">
            <a:extLst>
              <a:ext uri="{FF2B5EF4-FFF2-40B4-BE49-F238E27FC236}">
                <a16:creationId xmlns:a16="http://schemas.microsoft.com/office/drawing/2014/main" id="{E3B2E7AF-7F6F-7319-5894-01BE4B1346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1564"/>
          <a:stretch/>
        </p:blipFill>
        <p:spPr bwMode="auto">
          <a:xfrm>
            <a:off x="330351" y="5643502"/>
            <a:ext cx="2423736" cy="932879"/>
          </a:xfrm>
          <a:prstGeom prst="rect">
            <a:avLst/>
          </a:prstGeom>
          <a:noFill/>
          <a:ln>
            <a:noFill/>
          </a:ln>
        </p:spPr>
      </p:pic>
    </p:spTree>
    <p:extLst>
      <p:ext uri="{BB962C8B-B14F-4D97-AF65-F5344CB8AC3E}">
        <p14:creationId xmlns:p14="http://schemas.microsoft.com/office/powerpoint/2010/main" val="28251987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4 (Full Colour) Dark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A0AA0A-BF81-ACA8-E016-4EE23C249B75}"/>
              </a:ext>
            </a:extLst>
          </p:cNvPr>
          <p:cNvSpPr>
            <a:spLocks noGrp="1" noChangeAspect="1"/>
          </p:cNvSpPr>
          <p:nvPr>
            <p:ph type="pic" sz="quarter" idx="10"/>
          </p:nvPr>
        </p:nvSpPr>
        <p:spPr>
          <a:xfrm>
            <a:off x="1" y="0"/>
            <a:ext cx="12198287" cy="6858000"/>
          </a:xfrm>
          <a:custGeom>
            <a:avLst/>
            <a:gdLst>
              <a:gd name="connsiteX0" fmla="*/ 0 w 2901950"/>
              <a:gd name="connsiteY0" fmla="*/ 0 h 1638300"/>
              <a:gd name="connsiteX1" fmla="*/ 581902 w 2901950"/>
              <a:gd name="connsiteY1" fmla="*/ 0 h 1638300"/>
              <a:gd name="connsiteX2" fmla="*/ 1160024 w 2901950"/>
              <a:gd name="connsiteY2" fmla="*/ 0 h 1638300"/>
              <a:gd name="connsiteX3" fmla="*/ 1741926 w 2901950"/>
              <a:gd name="connsiteY3" fmla="*/ 0 h 1638300"/>
              <a:gd name="connsiteX4" fmla="*/ 2320049 w 2901950"/>
              <a:gd name="connsiteY4" fmla="*/ 0 h 1638300"/>
              <a:gd name="connsiteX5" fmla="*/ 2901950 w 2901950"/>
              <a:gd name="connsiteY5" fmla="*/ 0 h 1638300"/>
              <a:gd name="connsiteX6" fmla="*/ 2901950 w 2901950"/>
              <a:gd name="connsiteY6" fmla="*/ 326143 h 1638300"/>
              <a:gd name="connsiteX7" fmla="*/ 2728135 w 2901950"/>
              <a:gd name="connsiteY7" fmla="*/ 390613 h 1638300"/>
              <a:gd name="connsiteX8" fmla="*/ 2641228 w 2901950"/>
              <a:gd name="connsiteY8" fmla="*/ 511969 h 1638300"/>
              <a:gd name="connsiteX9" fmla="*/ 2588328 w 2901950"/>
              <a:gd name="connsiteY9" fmla="*/ 656079 h 1638300"/>
              <a:gd name="connsiteX10" fmla="*/ 2459856 w 2901950"/>
              <a:gd name="connsiteY10" fmla="*/ 982222 h 1638300"/>
              <a:gd name="connsiteX11" fmla="*/ 2433406 w 2901950"/>
              <a:gd name="connsiteY11" fmla="*/ 1054277 h 1638300"/>
              <a:gd name="connsiteX12" fmla="*/ 2335163 w 2901950"/>
              <a:gd name="connsiteY12" fmla="*/ 1308365 h 1638300"/>
              <a:gd name="connsiteX13" fmla="*/ 2320049 w 2901950"/>
              <a:gd name="connsiteY13" fmla="*/ 1350081 h 1638300"/>
              <a:gd name="connsiteX14" fmla="*/ 2225584 w 2901950"/>
              <a:gd name="connsiteY14" fmla="*/ 1596584 h 1638300"/>
              <a:gd name="connsiteX15" fmla="*/ 2214248 w 2901950"/>
              <a:gd name="connsiteY15" fmla="*/ 1638300 h 1638300"/>
              <a:gd name="connsiteX16" fmla="*/ 1741926 w 2901950"/>
              <a:gd name="connsiteY16" fmla="*/ 1638300 h 1638300"/>
              <a:gd name="connsiteX17" fmla="*/ 1160024 w 2901950"/>
              <a:gd name="connsiteY17" fmla="*/ 1638300 h 1638300"/>
              <a:gd name="connsiteX18" fmla="*/ 581902 w 2901950"/>
              <a:gd name="connsiteY18" fmla="*/ 1638300 h 1638300"/>
              <a:gd name="connsiteX19" fmla="*/ 0 w 2901950"/>
              <a:gd name="connsiteY19" fmla="*/ 1638300 h 1638300"/>
              <a:gd name="connsiteX20" fmla="*/ 0 w 2901950"/>
              <a:gd name="connsiteY20" fmla="*/ 1308365 h 1638300"/>
              <a:gd name="connsiteX21" fmla="*/ 0 w 2901950"/>
              <a:gd name="connsiteY21" fmla="*/ 982222 h 1638300"/>
              <a:gd name="connsiteX22" fmla="*/ 0 w 2901950"/>
              <a:gd name="connsiteY22" fmla="*/ 656079 h 1638300"/>
              <a:gd name="connsiteX23" fmla="*/ 0 w 2901950"/>
              <a:gd name="connsiteY23" fmla="*/ 326143 h 1638300"/>
              <a:gd name="connsiteX24" fmla="*/ 0 w 2901950"/>
              <a:gd name="connsiteY24"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01950" h="1638300">
                <a:moveTo>
                  <a:pt x="0" y="0"/>
                </a:moveTo>
                <a:cubicBezTo>
                  <a:pt x="0" y="0"/>
                  <a:pt x="0" y="0"/>
                  <a:pt x="581902" y="0"/>
                </a:cubicBezTo>
                <a:cubicBezTo>
                  <a:pt x="581902" y="0"/>
                  <a:pt x="581902" y="0"/>
                  <a:pt x="1160024" y="0"/>
                </a:cubicBezTo>
                <a:cubicBezTo>
                  <a:pt x="1160024" y="0"/>
                  <a:pt x="1160024" y="0"/>
                  <a:pt x="1741926" y="0"/>
                </a:cubicBezTo>
                <a:cubicBezTo>
                  <a:pt x="1741926" y="0"/>
                  <a:pt x="1741926" y="0"/>
                  <a:pt x="2320049" y="0"/>
                </a:cubicBezTo>
                <a:lnTo>
                  <a:pt x="2901950" y="0"/>
                </a:lnTo>
                <a:cubicBezTo>
                  <a:pt x="2901950" y="0"/>
                  <a:pt x="2901950" y="0"/>
                  <a:pt x="2901950" y="326143"/>
                </a:cubicBezTo>
                <a:cubicBezTo>
                  <a:pt x="2841493" y="329936"/>
                  <a:pt x="2777257" y="352690"/>
                  <a:pt x="2728135" y="390613"/>
                </a:cubicBezTo>
                <a:cubicBezTo>
                  <a:pt x="2690350" y="424745"/>
                  <a:pt x="2660121" y="466461"/>
                  <a:pt x="2641228" y="511969"/>
                </a:cubicBezTo>
                <a:cubicBezTo>
                  <a:pt x="2641228" y="511969"/>
                  <a:pt x="2641228" y="511969"/>
                  <a:pt x="2588328" y="656079"/>
                </a:cubicBezTo>
                <a:cubicBezTo>
                  <a:pt x="2588328" y="656079"/>
                  <a:pt x="2588328" y="656079"/>
                  <a:pt x="2459856" y="982222"/>
                </a:cubicBezTo>
                <a:cubicBezTo>
                  <a:pt x="2459856" y="982222"/>
                  <a:pt x="2459856" y="982222"/>
                  <a:pt x="2433406" y="1054277"/>
                </a:cubicBezTo>
                <a:cubicBezTo>
                  <a:pt x="2433406" y="1054277"/>
                  <a:pt x="2433406" y="1054277"/>
                  <a:pt x="2335163" y="1308365"/>
                </a:cubicBezTo>
                <a:cubicBezTo>
                  <a:pt x="2335163" y="1308365"/>
                  <a:pt x="2335163" y="1308365"/>
                  <a:pt x="2320049" y="1350081"/>
                </a:cubicBezTo>
                <a:cubicBezTo>
                  <a:pt x="2320049" y="1350081"/>
                  <a:pt x="2320049" y="1350081"/>
                  <a:pt x="2225584" y="1596584"/>
                </a:cubicBezTo>
                <a:cubicBezTo>
                  <a:pt x="2221806" y="1607961"/>
                  <a:pt x="2218027" y="1623131"/>
                  <a:pt x="2214248" y="1638300"/>
                </a:cubicBezTo>
                <a:cubicBezTo>
                  <a:pt x="2214248" y="1638300"/>
                  <a:pt x="2214248" y="1638300"/>
                  <a:pt x="1741926" y="1638300"/>
                </a:cubicBezTo>
                <a:cubicBezTo>
                  <a:pt x="1741926" y="1638300"/>
                  <a:pt x="1741926" y="1638300"/>
                  <a:pt x="1160024" y="1638300"/>
                </a:cubicBezTo>
                <a:cubicBezTo>
                  <a:pt x="1160024" y="1638300"/>
                  <a:pt x="1160024" y="1638300"/>
                  <a:pt x="581902" y="1638300"/>
                </a:cubicBezTo>
                <a:cubicBezTo>
                  <a:pt x="581902" y="1638300"/>
                  <a:pt x="581902" y="1638300"/>
                  <a:pt x="0" y="1638300"/>
                </a:cubicBezTo>
                <a:cubicBezTo>
                  <a:pt x="0" y="1638300"/>
                  <a:pt x="0" y="1638300"/>
                  <a:pt x="0" y="1308365"/>
                </a:cubicBezTo>
                <a:cubicBezTo>
                  <a:pt x="0" y="1308365"/>
                  <a:pt x="0" y="1308365"/>
                  <a:pt x="0" y="982222"/>
                </a:cubicBezTo>
                <a:cubicBezTo>
                  <a:pt x="0" y="982222"/>
                  <a:pt x="0" y="982222"/>
                  <a:pt x="0" y="656079"/>
                </a:cubicBezTo>
                <a:cubicBezTo>
                  <a:pt x="0" y="656079"/>
                  <a:pt x="0" y="656079"/>
                  <a:pt x="0" y="326143"/>
                </a:cubicBezTo>
                <a:cubicBezTo>
                  <a:pt x="0" y="326143"/>
                  <a:pt x="0" y="326143"/>
                  <a:pt x="0" y="0"/>
                </a:cubicBezTo>
                <a:close/>
              </a:path>
            </a:pathLst>
          </a:custGeom>
          <a:noFill/>
        </p:spPr>
        <p:txBody>
          <a:bodyPr wrap="square" tIns="360000">
            <a:noAutofit/>
          </a:bodyPr>
          <a:lstStyle>
            <a:lvl1pPr algn="ctr">
              <a:defRPr sz="1400" b="0">
                <a:solidFill>
                  <a:schemeClr val="bg1"/>
                </a:solidFill>
              </a:defRPr>
            </a:lvl1pPr>
          </a:lstStyle>
          <a:p>
            <a:r>
              <a:rPr lang="en-GB"/>
              <a:t>Click icon to add picture</a:t>
            </a:r>
            <a:endParaRPr lang="en-GB" dirty="0"/>
          </a:p>
        </p:txBody>
      </p:sp>
      <p:pic>
        <p:nvPicPr>
          <p:cNvPr id="4" name="Picture 3" descr="A colorful circles and a black background&#10;&#10;Description automatically generated">
            <a:extLst>
              <a:ext uri="{FF2B5EF4-FFF2-40B4-BE49-F238E27FC236}">
                <a16:creationId xmlns:a16="http://schemas.microsoft.com/office/drawing/2014/main" id="{3A6839E8-C4DA-B75E-95D4-3470D67610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pic>
        <p:nvPicPr>
          <p:cNvPr id="7" name="Picture 6">
            <a:extLst>
              <a:ext uri="{FF2B5EF4-FFF2-40B4-BE49-F238E27FC236}">
                <a16:creationId xmlns:a16="http://schemas.microsoft.com/office/drawing/2014/main" id="{68BF5FAE-D19B-68EB-DD60-A7A23884BAF7}"/>
              </a:ext>
            </a:extLst>
          </p:cNvPr>
          <p:cNvPicPr>
            <a:picLocks noChangeAspect="1"/>
          </p:cNvPicPr>
          <p:nvPr userDrawn="1"/>
        </p:nvPicPr>
        <p:blipFill>
          <a:blip r:embed="rId3"/>
          <a:srcRect r="51146"/>
          <a:stretch/>
        </p:blipFill>
        <p:spPr>
          <a:xfrm>
            <a:off x="331201" y="5644800"/>
            <a:ext cx="2444657" cy="934211"/>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lvl1pPr>
              <a:defRPr>
                <a:solidFill>
                  <a:schemeClr val="tx1"/>
                </a:solidFill>
              </a:defRPr>
            </a:lvl1pPr>
          </a:lstStyle>
          <a:p>
            <a:r>
              <a:rPr lang="en-GB" dirty="0"/>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070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10" name="Picture 9" descr="A yellow and orange curved object&#10;&#10;Description automatically generated">
            <a:extLst>
              <a:ext uri="{FF2B5EF4-FFF2-40B4-BE49-F238E27FC236}">
                <a16:creationId xmlns:a16="http://schemas.microsoft.com/office/drawing/2014/main" id="{3E5D2A65-B6A1-B307-849A-B908EBCF9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8843" y="4776791"/>
            <a:ext cx="3348165" cy="2081211"/>
          </a:xfrm>
          <a:prstGeom prst="rect">
            <a:avLst/>
          </a:prstGeom>
        </p:spPr>
      </p:pic>
      <p:sp>
        <p:nvSpPr>
          <p:cNvPr id="7" name="Picture Placeholder 6">
            <a:extLst>
              <a:ext uri="{FF2B5EF4-FFF2-40B4-BE49-F238E27FC236}">
                <a16:creationId xmlns:a16="http://schemas.microsoft.com/office/drawing/2014/main" id="{BFA25391-214F-BAE1-D237-9A5DA6730DEC}"/>
              </a:ext>
            </a:extLst>
          </p:cNvPr>
          <p:cNvSpPr>
            <a:spLocks noGrp="1" noChangeAspect="1"/>
          </p:cNvSpPr>
          <p:nvPr>
            <p:ph type="pic" sz="quarter" idx="10"/>
          </p:nvPr>
        </p:nvSpPr>
        <p:spPr>
          <a:xfrm>
            <a:off x="5428530" y="0"/>
            <a:ext cx="6763471" cy="6858000"/>
          </a:xfrm>
          <a:custGeom>
            <a:avLst/>
            <a:gdLst>
              <a:gd name="connsiteX0" fmla="*/ 377459 w 3359817"/>
              <a:gd name="connsiteY0" fmla="*/ 0 h 3406775"/>
              <a:gd name="connsiteX1" fmla="*/ 3359817 w 3359817"/>
              <a:gd name="connsiteY1" fmla="*/ 0 h 3406775"/>
              <a:gd name="connsiteX2" fmla="*/ 3359817 w 3359817"/>
              <a:gd name="connsiteY2" fmla="*/ 3406775 h 3406775"/>
              <a:gd name="connsiteX3" fmla="*/ 2223681 w 3359817"/>
              <a:gd name="connsiteY3" fmla="*/ 3406775 h 3406775"/>
              <a:gd name="connsiteX4" fmla="*/ 740392 w 3359817"/>
              <a:gd name="connsiteY4" fmla="*/ 2562967 h 3406775"/>
              <a:gd name="connsiteX5" fmla="*/ 46086 w 3359817"/>
              <a:gd name="connsiteY5" fmla="*/ 1939969 h 3406775"/>
              <a:gd name="connsiteX6" fmla="*/ 235442 w 3359817"/>
              <a:gd name="connsiteY6" fmla="*/ 1033073 h 3406775"/>
              <a:gd name="connsiteX7" fmla="*/ 424798 w 3359817"/>
              <a:gd name="connsiteY7" fmla="*/ 126177 h 3406775"/>
              <a:gd name="connsiteX8" fmla="*/ 377459 w 3359817"/>
              <a:gd name="connsiteY8" fmla="*/ 0 h 34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817" h="3406775">
                <a:moveTo>
                  <a:pt x="377459" y="0"/>
                </a:moveTo>
                <a:lnTo>
                  <a:pt x="3359817" y="0"/>
                </a:lnTo>
                <a:cubicBezTo>
                  <a:pt x="3359817" y="3406775"/>
                  <a:pt x="3359817" y="3406775"/>
                  <a:pt x="3359817" y="3406775"/>
                </a:cubicBezTo>
                <a:cubicBezTo>
                  <a:pt x="2223681" y="3406775"/>
                  <a:pt x="2223681" y="3406775"/>
                  <a:pt x="2223681" y="3406775"/>
                </a:cubicBezTo>
                <a:cubicBezTo>
                  <a:pt x="1837079" y="2980928"/>
                  <a:pt x="1324239" y="2681258"/>
                  <a:pt x="740392" y="2562967"/>
                </a:cubicBezTo>
                <a:cubicBezTo>
                  <a:pt x="416908" y="2491993"/>
                  <a:pt x="148654" y="2255411"/>
                  <a:pt x="46086" y="1939969"/>
                </a:cubicBezTo>
                <a:cubicBezTo>
                  <a:pt x="-56482" y="1624527"/>
                  <a:pt x="14527" y="1277541"/>
                  <a:pt x="235442" y="1033073"/>
                </a:cubicBezTo>
                <a:cubicBezTo>
                  <a:pt x="456358" y="788605"/>
                  <a:pt x="535256" y="441619"/>
                  <a:pt x="424798" y="126177"/>
                </a:cubicBezTo>
                <a:cubicBezTo>
                  <a:pt x="416908" y="78861"/>
                  <a:pt x="393239" y="39430"/>
                  <a:pt x="377459" y="0"/>
                </a:cubicBezTo>
                <a:close/>
              </a:path>
            </a:pathLst>
          </a:custGeom>
        </p:spPr>
        <p:txBody>
          <a:bodyPr wrap="square" tIns="360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1376365"/>
            <a:ext cx="4510395"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1782"/>
          <a:stretch/>
        </p:blipFill>
        <p:spPr bwMode="auto">
          <a:xfrm>
            <a:off x="330349" y="5643502"/>
            <a:ext cx="2412851" cy="932879"/>
          </a:xfrm>
          <a:prstGeom prst="rect">
            <a:avLst/>
          </a:prstGeom>
          <a:noFill/>
          <a:ln>
            <a:noFill/>
          </a:ln>
        </p:spPr>
      </p:pic>
    </p:spTree>
    <p:extLst>
      <p:ext uri="{BB962C8B-B14F-4D97-AF65-F5344CB8AC3E}">
        <p14:creationId xmlns:p14="http://schemas.microsoft.com/office/powerpoint/2010/main" val="336031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8" name="Picture 7" descr="A black and orange gradient&#10;&#10;Description automatically generated">
            <a:extLst>
              <a:ext uri="{FF2B5EF4-FFF2-40B4-BE49-F238E27FC236}">
                <a16:creationId xmlns:a16="http://schemas.microsoft.com/office/drawing/2014/main" id="{F9DFBF29-178B-7AE6-A802-BD30CC89A1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6535" y="5010151"/>
            <a:ext cx="3449872" cy="1851439"/>
          </a:xfrm>
          <a:prstGeom prst="rect">
            <a:avLst/>
          </a:prstGeom>
        </p:spPr>
      </p:pic>
      <p:sp>
        <p:nvSpPr>
          <p:cNvPr id="59" name="Picture Placeholder 58">
            <a:extLst>
              <a:ext uri="{FF2B5EF4-FFF2-40B4-BE49-F238E27FC236}">
                <a16:creationId xmlns:a16="http://schemas.microsoft.com/office/drawing/2014/main" id="{35ABE09A-64D7-D976-53AA-CE8331A5F129}"/>
              </a:ext>
            </a:extLst>
          </p:cNvPr>
          <p:cNvSpPr>
            <a:spLocks noGrp="1" noChangeAspect="1"/>
          </p:cNvSpPr>
          <p:nvPr>
            <p:ph type="pic" sz="quarter" idx="10"/>
          </p:nvPr>
        </p:nvSpPr>
        <p:spPr>
          <a:xfrm>
            <a:off x="5397535" y="0"/>
            <a:ext cx="6794467" cy="6858000"/>
          </a:xfrm>
          <a:custGeom>
            <a:avLst/>
            <a:gdLst>
              <a:gd name="connsiteX0" fmla="*/ 0 w 2716213"/>
              <a:gd name="connsiteY0" fmla="*/ 0 h 2741612"/>
              <a:gd name="connsiteX1" fmla="*/ 2716213 w 2716213"/>
              <a:gd name="connsiteY1" fmla="*/ 0 h 2741612"/>
              <a:gd name="connsiteX2" fmla="*/ 2716213 w 2716213"/>
              <a:gd name="connsiteY2" fmla="*/ 2741612 h 2741612"/>
              <a:gd name="connsiteX3" fmla="*/ 1821386 w 2716213"/>
              <a:gd name="connsiteY3" fmla="*/ 2741612 h 2741612"/>
              <a:gd name="connsiteX4" fmla="*/ 1808693 w 2716213"/>
              <a:gd name="connsiteY4" fmla="*/ 2468720 h 2741612"/>
              <a:gd name="connsiteX5" fmla="*/ 1707153 w 2716213"/>
              <a:gd name="connsiteY5" fmla="*/ 2221214 h 2741612"/>
              <a:gd name="connsiteX6" fmla="*/ 1497725 w 2716213"/>
              <a:gd name="connsiteY6" fmla="*/ 2062556 h 2741612"/>
              <a:gd name="connsiteX7" fmla="*/ 1237527 w 2716213"/>
              <a:gd name="connsiteY7" fmla="*/ 2030824 h 2741612"/>
              <a:gd name="connsiteX8" fmla="*/ 1104255 w 2716213"/>
              <a:gd name="connsiteY8" fmla="*/ 2062556 h 2741612"/>
              <a:gd name="connsiteX9" fmla="*/ 990022 w 2716213"/>
              <a:gd name="connsiteY9" fmla="*/ 2132365 h 2741612"/>
              <a:gd name="connsiteX10" fmla="*/ 742516 w 2716213"/>
              <a:gd name="connsiteY10" fmla="*/ 2233906 h 2741612"/>
              <a:gd name="connsiteX11" fmla="*/ 482318 w 2716213"/>
              <a:gd name="connsiteY11" fmla="*/ 2195828 h 2741612"/>
              <a:gd name="connsiteX12" fmla="*/ 272891 w 2716213"/>
              <a:gd name="connsiteY12" fmla="*/ 2037170 h 2741612"/>
              <a:gd name="connsiteX13" fmla="*/ 171350 w 2716213"/>
              <a:gd name="connsiteY13" fmla="*/ 1789664 h 2741612"/>
              <a:gd name="connsiteX14" fmla="*/ 203082 w 2716213"/>
              <a:gd name="connsiteY14" fmla="*/ 1529464 h 2741612"/>
              <a:gd name="connsiteX15" fmla="*/ 368085 w 2716213"/>
              <a:gd name="connsiteY15" fmla="*/ 1320036 h 2741612"/>
              <a:gd name="connsiteX16" fmla="*/ 526742 w 2716213"/>
              <a:gd name="connsiteY16" fmla="*/ 1104261 h 2741612"/>
              <a:gd name="connsiteX17" fmla="*/ 558474 w 2716213"/>
              <a:gd name="connsiteY17" fmla="*/ 844061 h 2741612"/>
              <a:gd name="connsiteX18" fmla="*/ 456933 w 2716213"/>
              <a:gd name="connsiteY18" fmla="*/ 596555 h 2741612"/>
              <a:gd name="connsiteX19" fmla="*/ 0 w 2716213"/>
              <a:gd name="connsiteY19" fmla="*/ 0 h 274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6213" h="2741612">
                <a:moveTo>
                  <a:pt x="0" y="0"/>
                </a:moveTo>
                <a:lnTo>
                  <a:pt x="2716213" y="0"/>
                </a:lnTo>
                <a:cubicBezTo>
                  <a:pt x="2716213" y="2741612"/>
                  <a:pt x="2716213" y="2741612"/>
                  <a:pt x="2716213" y="2741612"/>
                </a:cubicBezTo>
                <a:cubicBezTo>
                  <a:pt x="1821386" y="2741612"/>
                  <a:pt x="1821386" y="2741612"/>
                  <a:pt x="1821386" y="2741612"/>
                </a:cubicBezTo>
                <a:cubicBezTo>
                  <a:pt x="1827732" y="2652764"/>
                  <a:pt x="1821386" y="2557569"/>
                  <a:pt x="1808693" y="2468720"/>
                </a:cubicBezTo>
                <a:cubicBezTo>
                  <a:pt x="1796001" y="2373525"/>
                  <a:pt x="1764269" y="2291023"/>
                  <a:pt x="1707153" y="2221214"/>
                </a:cubicBezTo>
                <a:cubicBezTo>
                  <a:pt x="1656382" y="2151404"/>
                  <a:pt x="1580227" y="2094287"/>
                  <a:pt x="1497725" y="2062556"/>
                </a:cubicBezTo>
                <a:cubicBezTo>
                  <a:pt x="1415223" y="2030824"/>
                  <a:pt x="1326375" y="2018131"/>
                  <a:pt x="1237527" y="2030824"/>
                </a:cubicBezTo>
                <a:cubicBezTo>
                  <a:pt x="1186757" y="2037170"/>
                  <a:pt x="1142333" y="2043517"/>
                  <a:pt x="1104255" y="2062556"/>
                </a:cubicBezTo>
                <a:cubicBezTo>
                  <a:pt x="1059831" y="2081594"/>
                  <a:pt x="1021753" y="2100633"/>
                  <a:pt x="990022" y="2132365"/>
                </a:cubicBezTo>
                <a:cubicBezTo>
                  <a:pt x="920213" y="2183136"/>
                  <a:pt x="837711" y="2221214"/>
                  <a:pt x="742516" y="2233906"/>
                </a:cubicBezTo>
                <a:cubicBezTo>
                  <a:pt x="653668" y="2246599"/>
                  <a:pt x="564820" y="2227560"/>
                  <a:pt x="482318" y="2195828"/>
                </a:cubicBezTo>
                <a:cubicBezTo>
                  <a:pt x="399817" y="2164097"/>
                  <a:pt x="323661" y="2106980"/>
                  <a:pt x="272891" y="2037170"/>
                </a:cubicBezTo>
                <a:cubicBezTo>
                  <a:pt x="215774" y="1967361"/>
                  <a:pt x="184043" y="1884858"/>
                  <a:pt x="171350" y="1789664"/>
                </a:cubicBezTo>
                <a:cubicBezTo>
                  <a:pt x="158658" y="1700815"/>
                  <a:pt x="171350" y="1605620"/>
                  <a:pt x="203082" y="1529464"/>
                </a:cubicBezTo>
                <a:cubicBezTo>
                  <a:pt x="241159" y="1446962"/>
                  <a:pt x="291930" y="1370806"/>
                  <a:pt x="368085" y="1320036"/>
                </a:cubicBezTo>
                <a:cubicBezTo>
                  <a:pt x="437894" y="1262919"/>
                  <a:pt x="495011" y="1193109"/>
                  <a:pt x="526742" y="1104261"/>
                </a:cubicBezTo>
                <a:cubicBezTo>
                  <a:pt x="558474" y="1028105"/>
                  <a:pt x="571167" y="939256"/>
                  <a:pt x="558474" y="844061"/>
                </a:cubicBezTo>
                <a:cubicBezTo>
                  <a:pt x="552128" y="748866"/>
                  <a:pt x="514050" y="666364"/>
                  <a:pt x="456933" y="596555"/>
                </a:cubicBezTo>
                <a:cubicBezTo>
                  <a:pt x="0" y="0"/>
                  <a:pt x="0" y="0"/>
                  <a:pt x="0" y="0"/>
                </a:cubicBezTo>
                <a:close/>
              </a:path>
            </a:pathLst>
          </a:custGeom>
        </p:spPr>
        <p:txBody>
          <a:bodyPr wrap="square" tIns="360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2986860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sp>
        <p:nvSpPr>
          <p:cNvPr id="1027" name="Picture Placeholder 1026">
            <a:extLst>
              <a:ext uri="{FF2B5EF4-FFF2-40B4-BE49-F238E27FC236}">
                <a16:creationId xmlns:a16="http://schemas.microsoft.com/office/drawing/2014/main" id="{9A301015-C05B-1EA1-0EAE-127A1D8E1430}"/>
              </a:ext>
            </a:extLst>
          </p:cNvPr>
          <p:cNvSpPr>
            <a:spLocks noGrp="1" noChangeAspect="1"/>
          </p:cNvSpPr>
          <p:nvPr>
            <p:ph type="pic" sz="quarter" idx="10"/>
          </p:nvPr>
        </p:nvSpPr>
        <p:spPr>
          <a:xfrm>
            <a:off x="4217581" y="0"/>
            <a:ext cx="7974419" cy="6858000"/>
          </a:xfrm>
          <a:custGeom>
            <a:avLst/>
            <a:gdLst>
              <a:gd name="connsiteX0" fmla="*/ 0 w 1905000"/>
              <a:gd name="connsiteY0" fmla="*/ 0 h 1638300"/>
              <a:gd name="connsiteX1" fmla="*/ 1905000 w 1905000"/>
              <a:gd name="connsiteY1" fmla="*/ 0 h 1638300"/>
              <a:gd name="connsiteX2" fmla="*/ 1905000 w 1905000"/>
              <a:gd name="connsiteY2" fmla="*/ 1638300 h 1638300"/>
              <a:gd name="connsiteX3" fmla="*/ 1590656 w 1905000"/>
              <a:gd name="connsiteY3" fmla="*/ 1638300 h 1638300"/>
              <a:gd name="connsiteX4" fmla="*/ 1276312 w 1905000"/>
              <a:gd name="connsiteY4" fmla="*/ 1471436 h 1638300"/>
              <a:gd name="connsiteX5" fmla="*/ 1136183 w 1905000"/>
              <a:gd name="connsiteY5" fmla="*/ 1171840 h 1638300"/>
              <a:gd name="connsiteX6" fmla="*/ 314344 w 1905000"/>
              <a:gd name="connsiteY6" fmla="*/ 200995 h 1638300"/>
              <a:gd name="connsiteX7" fmla="*/ 45448 w 1905000"/>
              <a:gd name="connsiteY7" fmla="*/ 11377 h 1638300"/>
              <a:gd name="connsiteX8" fmla="*/ 0 w 1905000"/>
              <a:gd name="connsiteY8"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1638300">
                <a:moveTo>
                  <a:pt x="0" y="0"/>
                </a:moveTo>
                <a:lnTo>
                  <a:pt x="1905000" y="0"/>
                </a:lnTo>
                <a:cubicBezTo>
                  <a:pt x="1905000" y="0"/>
                  <a:pt x="1905000" y="0"/>
                  <a:pt x="1905000" y="1638300"/>
                </a:cubicBezTo>
                <a:cubicBezTo>
                  <a:pt x="1905000" y="1638300"/>
                  <a:pt x="1905000" y="1638300"/>
                  <a:pt x="1590656" y="1638300"/>
                </a:cubicBezTo>
                <a:cubicBezTo>
                  <a:pt x="1495974" y="1570038"/>
                  <a:pt x="1389931" y="1513152"/>
                  <a:pt x="1276312" y="1471436"/>
                </a:cubicBezTo>
                <a:cubicBezTo>
                  <a:pt x="1257376" y="1361458"/>
                  <a:pt x="1208141" y="1259064"/>
                  <a:pt x="1136183" y="1171840"/>
                </a:cubicBezTo>
                <a:cubicBezTo>
                  <a:pt x="1136183" y="1171840"/>
                  <a:pt x="1136183" y="1171840"/>
                  <a:pt x="314344" y="200995"/>
                </a:cubicBezTo>
                <a:cubicBezTo>
                  <a:pt x="242386" y="117563"/>
                  <a:pt x="151491" y="53093"/>
                  <a:pt x="45448" y="11377"/>
                </a:cubicBezTo>
                <a:cubicBezTo>
                  <a:pt x="30298" y="7585"/>
                  <a:pt x="15149" y="3792"/>
                  <a:pt x="0" y="0"/>
                </a:cubicBezTo>
                <a:close/>
              </a:path>
            </a:pathLst>
          </a:custGeom>
        </p:spPr>
        <p:txBody>
          <a:bodyPr wrap="square" tIns="360000">
            <a:noAutofit/>
          </a:bodyPr>
          <a:lstStyle>
            <a:lvl1pPr algn="ctr">
              <a:defRPr sz="1400" b="0"/>
            </a:lvl1pPr>
          </a:lstStyle>
          <a:p>
            <a:r>
              <a:rPr lang="en-GB"/>
              <a:t>Click icon to add picture</a:t>
            </a:r>
            <a:endParaRPr lang="en-GB" dirty="0"/>
          </a:p>
        </p:txBody>
      </p:sp>
      <p:pic>
        <p:nvPicPr>
          <p:cNvPr id="8" name="Picture 7" descr="A red rectangular object with black border&#10;&#10;Description automatically generated">
            <a:extLst>
              <a:ext uri="{FF2B5EF4-FFF2-40B4-BE49-F238E27FC236}">
                <a16:creationId xmlns:a16="http://schemas.microsoft.com/office/drawing/2014/main" id="{ABFACA10-0B70-D0B7-6BBA-18036D767D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24375" y="5790612"/>
            <a:ext cx="6419851" cy="1067389"/>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7" y="1376365"/>
            <a:ext cx="5465763" cy="2276399"/>
          </a:xfrm>
        </p:spPr>
        <p:txBody>
          <a:bodyPr anchor="b"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90975"/>
            <a:ext cx="4510395" cy="104775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361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7863" y="6853239"/>
            <a:ext cx="133351"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4">
            <a:extLst>
              <a:ext uri="{28A0092B-C50C-407E-A947-70E740481C1C}">
                <a14:useLocalDpi xmlns:a14="http://schemas.microsoft.com/office/drawing/2010/main" val="0"/>
              </a:ext>
            </a:extLst>
          </a:blip>
          <a:srcRect r="50912"/>
          <a:stretch/>
        </p:blipFill>
        <p:spPr bwMode="auto">
          <a:xfrm>
            <a:off x="330352" y="5643502"/>
            <a:ext cx="2456393" cy="932879"/>
          </a:xfrm>
          <a:prstGeom prst="rect">
            <a:avLst/>
          </a:prstGeom>
          <a:noFill/>
          <a:ln>
            <a:noFill/>
          </a:ln>
        </p:spPr>
      </p:pic>
    </p:spTree>
    <p:extLst>
      <p:ext uri="{BB962C8B-B14F-4D97-AF65-F5344CB8AC3E}">
        <p14:creationId xmlns:p14="http://schemas.microsoft.com/office/powerpoint/2010/main" val="1140483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lvl1pPr>
              <a:defRPr sz="2133"/>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hasCustomPrompt="1"/>
          </p:nvPr>
        </p:nvSpPr>
        <p:spPr>
          <a:xfrm>
            <a:off x="604840" y="1573620"/>
            <a:ext cx="9267825" cy="4477931"/>
          </a:xfrm>
        </p:spPr>
        <p:txBody>
          <a:bodyPr/>
          <a:lstStyle/>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spTree>
    <p:extLst>
      <p:ext uri="{BB962C8B-B14F-4D97-AF65-F5344CB8AC3E}">
        <p14:creationId xmlns:p14="http://schemas.microsoft.com/office/powerpoint/2010/main" val="1281320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54657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6310313" y="1573620"/>
            <a:ext cx="54657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8">
            <a:extLst>
              <a:ext uri="{FF2B5EF4-FFF2-40B4-BE49-F238E27FC236}">
                <a16:creationId xmlns:a16="http://schemas.microsoft.com/office/drawing/2014/main" id="{5D219D62-CABA-69E2-E4EB-156330B1824F}"/>
              </a:ext>
            </a:extLst>
          </p:cNvPr>
          <p:cNvSpPr>
            <a:spLocks noGrp="1"/>
          </p:cNvSpPr>
          <p:nvPr>
            <p:ph type="body" sz="quarter" idx="14"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03630F0D-3887-6D2F-5720-3333334C1302}"/>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971698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3562351" cy="4477931"/>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CF11EDDC-1465-A78B-C3BD-A70D9121A33B}"/>
              </a:ext>
            </a:extLst>
          </p:cNvPr>
          <p:cNvSpPr>
            <a:spLocks noGrp="1"/>
          </p:cNvSpPr>
          <p:nvPr>
            <p:ph idx="13"/>
          </p:nvPr>
        </p:nvSpPr>
        <p:spPr>
          <a:xfrm>
            <a:off x="4406901" y="1573620"/>
            <a:ext cx="3562351" cy="4477931"/>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Content Placeholder 2">
            <a:extLst>
              <a:ext uri="{FF2B5EF4-FFF2-40B4-BE49-F238E27FC236}">
                <a16:creationId xmlns:a16="http://schemas.microsoft.com/office/drawing/2014/main" id="{473E3490-C5C2-7754-8FFF-150028EB9BCD}"/>
              </a:ext>
            </a:extLst>
          </p:cNvPr>
          <p:cNvSpPr>
            <a:spLocks noGrp="1"/>
          </p:cNvSpPr>
          <p:nvPr>
            <p:ph idx="14"/>
          </p:nvPr>
        </p:nvSpPr>
        <p:spPr>
          <a:xfrm>
            <a:off x="8204626" y="1573620"/>
            <a:ext cx="3562351" cy="4477931"/>
          </a:xfrm>
        </p:spPr>
        <p:txBody>
          <a:bodyPr/>
          <a:lstStyle>
            <a:lvl1pPr>
              <a:spcBef>
                <a:spcPts val="800"/>
              </a:spcBef>
              <a:defRPr sz="1800"/>
            </a:lvl1pPr>
            <a:lvl2pPr>
              <a:spcBef>
                <a:spcPts val="600"/>
              </a:spcBef>
              <a:defRPr sz="1800"/>
            </a:lvl2pPr>
            <a:lvl3pPr marL="184146" indent="-184146">
              <a:spcBef>
                <a:spcPts val="500"/>
              </a:spcBef>
              <a:defRPr sz="1800"/>
            </a:lvl3pPr>
            <a:lvl4pPr marL="412740" indent="-222245">
              <a:spcBef>
                <a:spcPts val="500"/>
              </a:spcBef>
              <a:defRPr sz="1600"/>
            </a:lvl4pPr>
            <a:lvl5pPr marL="650858" indent="-222245">
              <a:spcBef>
                <a:spcPts val="5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8">
            <a:extLst>
              <a:ext uri="{FF2B5EF4-FFF2-40B4-BE49-F238E27FC236}">
                <a16:creationId xmlns:a16="http://schemas.microsoft.com/office/drawing/2014/main" id="{14D0B233-2FE1-9855-6829-FEF22EE7333B}"/>
              </a:ext>
            </a:extLst>
          </p:cNvPr>
          <p:cNvSpPr>
            <a:spLocks noGrp="1"/>
          </p:cNvSpPr>
          <p:nvPr>
            <p:ph type="body" sz="quarter" idx="15"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8BF39D8E-4140-1FAB-7479-6231CA188BBC}"/>
              </a:ext>
            </a:extLst>
          </p:cNvPr>
          <p:cNvPicPr>
            <a:picLocks noChangeAspect="1"/>
          </p:cNvPicPr>
          <p:nvPr userDrawn="1"/>
        </p:nvPicPr>
        <p:blipFill>
          <a:blip r:embed="rId2">
            <a:extLst>
              <a:ext uri="{28A0092B-C50C-407E-A947-70E740481C1C}">
                <a14:useLocalDpi xmlns:a14="http://schemas.microsoft.com/office/drawing/2010/main" val="0"/>
              </a:ext>
            </a:extLst>
          </a:blip>
          <a:srcRect r="51231"/>
          <a:stretch/>
        </p:blipFill>
        <p:spPr bwMode="auto">
          <a:xfrm>
            <a:off x="413385" y="6132511"/>
            <a:ext cx="1676672" cy="640936"/>
          </a:xfrm>
          <a:prstGeom prst="rect">
            <a:avLst/>
          </a:prstGeom>
          <a:noFill/>
          <a:ln>
            <a:noFill/>
          </a:ln>
        </p:spPr>
      </p:pic>
    </p:spTree>
    <p:extLst>
      <p:ext uri="{BB962C8B-B14F-4D97-AF65-F5344CB8AC3E}">
        <p14:creationId xmlns:p14="http://schemas.microsoft.com/office/powerpoint/2010/main" val="3575431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Full Wid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8" y="311086"/>
            <a:ext cx="7364412"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111680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5163FBBE-05C7-4083-A849-9413DA7CDD19}"/>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16790245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1 (Full Colour)">
    <p:spTree>
      <p:nvGrpSpPr>
        <p:cNvPr id="1" name=""/>
        <p:cNvGrpSpPr/>
        <p:nvPr/>
      </p:nvGrpSpPr>
      <p:grpSpPr>
        <a:xfrm>
          <a:off x="0" y="0"/>
          <a:ext cx="0" cy="0"/>
          <a:chOff x="0" y="0"/>
          <a:chExt cx="0" cy="0"/>
        </a:xfrm>
      </p:grpSpPr>
      <p:pic>
        <p:nvPicPr>
          <p:cNvPr id="7" name="Picture 6" descr="A colorful circle with black background&#10;&#10;Description automatically generated with medium confidence">
            <a:extLst>
              <a:ext uri="{FF2B5EF4-FFF2-40B4-BE49-F238E27FC236}">
                <a16:creationId xmlns:a16="http://schemas.microsoft.com/office/drawing/2014/main" id="{797C4475-552D-264A-A4E6-E6613B129D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2739220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Divider 2 (Full Colour)">
    <p:spTree>
      <p:nvGrpSpPr>
        <p:cNvPr id="1" name=""/>
        <p:cNvGrpSpPr/>
        <p:nvPr/>
      </p:nvGrpSpPr>
      <p:grpSpPr>
        <a:xfrm>
          <a:off x="0" y="0"/>
          <a:ext cx="0" cy="0"/>
          <a:chOff x="0" y="0"/>
          <a:chExt cx="0" cy="0"/>
        </a:xfrm>
      </p:grpSpPr>
      <p:pic>
        <p:nvPicPr>
          <p:cNvPr id="9" name="Picture 8" descr="A colorful circle and a black background&#10;&#10;Description automatically generated">
            <a:extLst>
              <a:ext uri="{FF2B5EF4-FFF2-40B4-BE49-F238E27FC236}">
                <a16:creationId xmlns:a16="http://schemas.microsoft.com/office/drawing/2014/main" id="{86B6FA02-ECA3-BA26-3F96-186B4A3BE4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0501" y="0"/>
            <a:ext cx="43815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dirty="0"/>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2320842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Divider 3 (Full Colour)">
    <p:spTree>
      <p:nvGrpSpPr>
        <p:cNvPr id="1" name=""/>
        <p:cNvGrpSpPr/>
        <p:nvPr/>
      </p:nvGrpSpPr>
      <p:grpSpPr>
        <a:xfrm>
          <a:off x="0" y="0"/>
          <a:ext cx="0" cy="0"/>
          <a:chOff x="0" y="0"/>
          <a:chExt cx="0" cy="0"/>
        </a:xfrm>
      </p:grpSpPr>
      <p:pic>
        <p:nvPicPr>
          <p:cNvPr id="9" name="Picture 8" descr="A colorful circle and circle shapes&#10;&#10;Description automatically generated with medium confidence">
            <a:extLst>
              <a:ext uri="{FF2B5EF4-FFF2-40B4-BE49-F238E27FC236}">
                <a16:creationId xmlns:a16="http://schemas.microsoft.com/office/drawing/2014/main" id="{9B53DC61-E9DE-3047-B6D1-237E56DAFA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6602" y="0"/>
            <a:ext cx="2565399"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796404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Divider 4 (Full Colour)">
    <p:spTree>
      <p:nvGrpSpPr>
        <p:cNvPr id="1" name=""/>
        <p:cNvGrpSpPr/>
        <p:nvPr/>
      </p:nvGrpSpPr>
      <p:grpSpPr>
        <a:xfrm>
          <a:off x="0" y="0"/>
          <a:ext cx="0" cy="0"/>
          <a:chOff x="0" y="0"/>
          <a:chExt cx="0" cy="0"/>
        </a:xfrm>
      </p:grpSpPr>
      <p:pic>
        <p:nvPicPr>
          <p:cNvPr id="9" name="Picture 8" descr="A colorful circles on a black background&#10;&#10;Description automatically generated">
            <a:extLst>
              <a:ext uri="{FF2B5EF4-FFF2-40B4-BE49-F238E27FC236}">
                <a16:creationId xmlns:a16="http://schemas.microsoft.com/office/drawing/2014/main" id="{E5CBFECC-BB8C-E07A-6D60-DFF6584C47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9501" y="0"/>
            <a:ext cx="4762500" cy="6858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2299331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Divider 1 (Image)">
    <p:spTree>
      <p:nvGrpSpPr>
        <p:cNvPr id="1" name=""/>
        <p:cNvGrpSpPr/>
        <p:nvPr/>
      </p:nvGrpSpPr>
      <p:grpSpPr>
        <a:xfrm>
          <a:off x="0" y="0"/>
          <a:ext cx="0" cy="0"/>
          <a:chOff x="0" y="0"/>
          <a:chExt cx="0" cy="0"/>
        </a:xfrm>
      </p:grpSpPr>
      <p:sp>
        <p:nvSpPr>
          <p:cNvPr id="1044" name="Picture Placeholder 1043">
            <a:extLst>
              <a:ext uri="{FF2B5EF4-FFF2-40B4-BE49-F238E27FC236}">
                <a16:creationId xmlns:a16="http://schemas.microsoft.com/office/drawing/2014/main" id="{3AF085D9-69D8-9C08-D85F-EAC08C542F7A}"/>
              </a:ext>
            </a:extLst>
          </p:cNvPr>
          <p:cNvSpPr>
            <a:spLocks noGrp="1"/>
          </p:cNvSpPr>
          <p:nvPr>
            <p:ph type="pic" sz="quarter" idx="10"/>
          </p:nvPr>
        </p:nvSpPr>
        <p:spPr>
          <a:xfrm>
            <a:off x="5400677" y="0"/>
            <a:ext cx="6791324" cy="6858000"/>
          </a:xfrm>
          <a:custGeom>
            <a:avLst/>
            <a:gdLst>
              <a:gd name="connsiteX0" fmla="*/ 2156795 w 3442824"/>
              <a:gd name="connsiteY0" fmla="*/ 0 h 3476625"/>
              <a:gd name="connsiteX1" fmla="*/ 3442824 w 3442824"/>
              <a:gd name="connsiteY1" fmla="*/ 0 h 3476625"/>
              <a:gd name="connsiteX2" fmla="*/ 3442824 w 3442824"/>
              <a:gd name="connsiteY2" fmla="*/ 3476625 h 3476625"/>
              <a:gd name="connsiteX3" fmla="*/ 0 w 3442824"/>
              <a:gd name="connsiteY3" fmla="*/ 3476625 h 3476625"/>
              <a:gd name="connsiteX4" fmla="*/ 117497 w 3442824"/>
              <a:gd name="connsiteY4" fmla="*/ 3067800 h 3476625"/>
              <a:gd name="connsiteX5" fmla="*/ 877204 w 3442824"/>
              <a:gd name="connsiteY5" fmla="*/ 2628393 h 3476625"/>
              <a:gd name="connsiteX6" fmla="*/ 1636911 w 3442824"/>
              <a:gd name="connsiteY6" fmla="*/ 2190596 h 3476625"/>
              <a:gd name="connsiteX7" fmla="*/ 1636911 w 3442824"/>
              <a:gd name="connsiteY7" fmla="*/ 1311782 h 3476625"/>
              <a:gd name="connsiteX8" fmla="*/ 1636911 w 3442824"/>
              <a:gd name="connsiteY8" fmla="*/ 434578 h 3476625"/>
              <a:gd name="connsiteX9" fmla="*/ 1958821 w 3442824"/>
              <a:gd name="connsiteY9" fmla="*/ 114278 h 3476625"/>
              <a:gd name="connsiteX10" fmla="*/ 2156795 w 3442824"/>
              <a:gd name="connsiteY10" fmla="*/ 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824" h="3476625">
                <a:moveTo>
                  <a:pt x="2156795" y="0"/>
                </a:moveTo>
                <a:cubicBezTo>
                  <a:pt x="2156795" y="0"/>
                  <a:pt x="2156795" y="0"/>
                  <a:pt x="3442824" y="0"/>
                </a:cubicBezTo>
                <a:cubicBezTo>
                  <a:pt x="3442824" y="0"/>
                  <a:pt x="3442824" y="0"/>
                  <a:pt x="3442824" y="3476625"/>
                </a:cubicBezTo>
                <a:lnTo>
                  <a:pt x="0" y="3476625"/>
                </a:lnTo>
                <a:cubicBezTo>
                  <a:pt x="4829" y="3334985"/>
                  <a:pt x="45067" y="3193345"/>
                  <a:pt x="117497" y="3067800"/>
                </a:cubicBezTo>
                <a:cubicBezTo>
                  <a:pt x="275233" y="2795786"/>
                  <a:pt x="563342" y="2628393"/>
                  <a:pt x="877204" y="2628393"/>
                </a:cubicBezTo>
                <a:cubicBezTo>
                  <a:pt x="1191066" y="2628393"/>
                  <a:pt x="1480785" y="2461000"/>
                  <a:pt x="1636911" y="2190596"/>
                </a:cubicBezTo>
                <a:cubicBezTo>
                  <a:pt x="1794647" y="1918582"/>
                  <a:pt x="1794647" y="1583796"/>
                  <a:pt x="1636911" y="1311782"/>
                </a:cubicBezTo>
                <a:cubicBezTo>
                  <a:pt x="1480785" y="1041378"/>
                  <a:pt x="1480785" y="706592"/>
                  <a:pt x="1636911" y="434578"/>
                </a:cubicBezTo>
                <a:cubicBezTo>
                  <a:pt x="1715779" y="299376"/>
                  <a:pt x="1826838" y="189927"/>
                  <a:pt x="1958821" y="114278"/>
                </a:cubicBezTo>
                <a:cubicBezTo>
                  <a:pt x="1958821" y="114278"/>
                  <a:pt x="1958821" y="114278"/>
                  <a:pt x="2156795" y="0"/>
                </a:cubicBezTo>
                <a:close/>
              </a:path>
            </a:pathLst>
          </a:custGeom>
        </p:spPr>
        <p:txBody>
          <a:bodyPr wrap="square" tIns="5760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1712964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Divider 2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33E8073-942E-24AC-8397-5E93C0860D7F}"/>
              </a:ext>
            </a:extLst>
          </p:cNvPr>
          <p:cNvSpPr>
            <a:spLocks noGrp="1"/>
          </p:cNvSpPr>
          <p:nvPr>
            <p:ph type="pic" sz="quarter" idx="10"/>
          </p:nvPr>
        </p:nvSpPr>
        <p:spPr>
          <a:xfrm>
            <a:off x="5467351" y="0"/>
            <a:ext cx="6724651" cy="6864344"/>
          </a:xfrm>
          <a:custGeom>
            <a:avLst/>
            <a:gdLst>
              <a:gd name="connsiteX0" fmla="*/ 1381768 w 3687363"/>
              <a:gd name="connsiteY0" fmla="*/ 0 h 3763962"/>
              <a:gd name="connsiteX1" fmla="*/ 3687363 w 3687363"/>
              <a:gd name="connsiteY1" fmla="*/ 0 h 3763962"/>
              <a:gd name="connsiteX2" fmla="*/ 3687363 w 3687363"/>
              <a:gd name="connsiteY2" fmla="*/ 3763962 h 3763962"/>
              <a:gd name="connsiteX3" fmla="*/ 179303 w 3687363"/>
              <a:gd name="connsiteY3" fmla="*/ 3763962 h 3763962"/>
              <a:gd name="connsiteX4" fmla="*/ 177560 w 3687363"/>
              <a:gd name="connsiteY4" fmla="*/ 3762220 h 3763962"/>
              <a:gd name="connsiteX5" fmla="*/ 85197 w 3687363"/>
              <a:gd name="connsiteY5" fmla="*/ 2816001 h 3763962"/>
              <a:gd name="connsiteX6" fmla="*/ 857214 w 3687363"/>
              <a:gd name="connsiteY6" fmla="*/ 2263605 h 3763962"/>
              <a:gd name="connsiteX7" fmla="*/ 1629232 w 3687363"/>
              <a:gd name="connsiteY7" fmla="*/ 1709466 h 3763962"/>
              <a:gd name="connsiteX8" fmla="*/ 1535126 w 3687363"/>
              <a:gd name="connsiteY8" fmla="*/ 764991 h 3763962"/>
              <a:gd name="connsiteX9" fmla="*/ 1381768 w 3687363"/>
              <a:gd name="connsiteY9" fmla="*/ 0 h 376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7363" h="3763962">
                <a:moveTo>
                  <a:pt x="1381768" y="0"/>
                </a:moveTo>
                <a:cubicBezTo>
                  <a:pt x="1381768" y="0"/>
                  <a:pt x="1381768" y="0"/>
                  <a:pt x="3687363" y="0"/>
                </a:cubicBezTo>
                <a:lnTo>
                  <a:pt x="3687363" y="3763962"/>
                </a:lnTo>
                <a:cubicBezTo>
                  <a:pt x="3687363" y="3763962"/>
                  <a:pt x="3687363" y="3763962"/>
                  <a:pt x="179303" y="3763962"/>
                </a:cubicBezTo>
                <a:cubicBezTo>
                  <a:pt x="179303" y="3762220"/>
                  <a:pt x="177560" y="3762220"/>
                  <a:pt x="177560" y="3762220"/>
                </a:cubicBezTo>
                <a:cubicBezTo>
                  <a:pt x="-19365" y="3485150"/>
                  <a:pt x="-55962" y="3124437"/>
                  <a:pt x="85197" y="2816001"/>
                </a:cubicBezTo>
                <a:cubicBezTo>
                  <a:pt x="224613" y="2507566"/>
                  <a:pt x="519130" y="2296714"/>
                  <a:pt x="857214" y="2263605"/>
                </a:cubicBezTo>
                <a:cubicBezTo>
                  <a:pt x="1195299" y="2228754"/>
                  <a:pt x="1488073" y="2017902"/>
                  <a:pt x="1629232" y="1709466"/>
                </a:cubicBezTo>
                <a:cubicBezTo>
                  <a:pt x="1768648" y="1401030"/>
                  <a:pt x="1733794" y="1040317"/>
                  <a:pt x="1535126" y="764991"/>
                </a:cubicBezTo>
                <a:cubicBezTo>
                  <a:pt x="1374797" y="540198"/>
                  <a:pt x="1322516" y="261386"/>
                  <a:pt x="1381768" y="0"/>
                </a:cubicBezTo>
                <a:close/>
              </a:path>
            </a:pathLst>
          </a:custGeom>
        </p:spPr>
        <p:txBody>
          <a:bodyPr wrap="square" tIns="5760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3049613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Divider 3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C75056C-318D-5182-7DFA-238419FA663A}"/>
              </a:ext>
            </a:extLst>
          </p:cNvPr>
          <p:cNvSpPr>
            <a:spLocks noGrp="1"/>
          </p:cNvSpPr>
          <p:nvPr>
            <p:ph type="pic" sz="quarter" idx="10"/>
          </p:nvPr>
        </p:nvSpPr>
        <p:spPr>
          <a:xfrm>
            <a:off x="6310314" y="0"/>
            <a:ext cx="5881687" cy="6863427"/>
          </a:xfrm>
          <a:custGeom>
            <a:avLst/>
            <a:gdLst>
              <a:gd name="connsiteX0" fmla="*/ 142382 w 3512411"/>
              <a:gd name="connsiteY0" fmla="*/ 0 h 4098684"/>
              <a:gd name="connsiteX1" fmla="*/ 3512411 w 3512411"/>
              <a:gd name="connsiteY1" fmla="*/ 0 h 4098684"/>
              <a:gd name="connsiteX2" fmla="*/ 3512411 w 3512411"/>
              <a:gd name="connsiteY2" fmla="*/ 4098684 h 4098684"/>
              <a:gd name="connsiteX3" fmla="*/ 2125310 w 3512411"/>
              <a:gd name="connsiteY3" fmla="*/ 4098684 h 4098684"/>
              <a:gd name="connsiteX4" fmla="*/ 451681 w 3512411"/>
              <a:gd name="connsiteY4" fmla="*/ 2652759 h 4098684"/>
              <a:gd name="connsiteX5" fmla="*/ 142382 w 3512411"/>
              <a:gd name="connsiteY5" fmla="*/ 0 h 409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2411" h="4098684">
                <a:moveTo>
                  <a:pt x="142382" y="0"/>
                </a:moveTo>
                <a:cubicBezTo>
                  <a:pt x="142382" y="0"/>
                  <a:pt x="142382" y="0"/>
                  <a:pt x="3512411" y="0"/>
                </a:cubicBezTo>
                <a:cubicBezTo>
                  <a:pt x="3512411" y="0"/>
                  <a:pt x="3512411" y="0"/>
                  <a:pt x="3512411" y="4098684"/>
                </a:cubicBezTo>
                <a:cubicBezTo>
                  <a:pt x="3512411" y="4098684"/>
                  <a:pt x="3512411" y="4098684"/>
                  <a:pt x="2125310" y="4098684"/>
                </a:cubicBezTo>
                <a:cubicBezTo>
                  <a:pt x="1430811" y="3823541"/>
                  <a:pt x="836881" y="3318796"/>
                  <a:pt x="451681" y="2652759"/>
                </a:cubicBezTo>
                <a:cubicBezTo>
                  <a:pt x="-18909" y="1838715"/>
                  <a:pt x="-121376" y="878561"/>
                  <a:pt x="142382" y="0"/>
                </a:cubicBezTo>
                <a:close/>
              </a:path>
            </a:pathLst>
          </a:custGeom>
        </p:spPr>
        <p:txBody>
          <a:bodyPr wrap="square" tIns="360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25547694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Divider 4 (Imag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E5B621D-69A8-D558-4755-2528B084DCFC}"/>
              </a:ext>
            </a:extLst>
          </p:cNvPr>
          <p:cNvSpPr>
            <a:spLocks noGrp="1"/>
          </p:cNvSpPr>
          <p:nvPr>
            <p:ph type="pic" sz="quarter" idx="10"/>
          </p:nvPr>
        </p:nvSpPr>
        <p:spPr>
          <a:xfrm>
            <a:off x="5609305" y="0"/>
            <a:ext cx="6582697" cy="6858000"/>
          </a:xfrm>
          <a:custGeom>
            <a:avLst/>
            <a:gdLst>
              <a:gd name="connsiteX0" fmla="*/ 0 w 4251325"/>
              <a:gd name="connsiteY0" fmla="*/ 0 h 4429125"/>
              <a:gd name="connsiteX1" fmla="*/ 4251325 w 4251325"/>
              <a:gd name="connsiteY1" fmla="*/ 0 h 4429125"/>
              <a:gd name="connsiteX2" fmla="*/ 4251325 w 4251325"/>
              <a:gd name="connsiteY2" fmla="*/ 4429125 h 4429125"/>
              <a:gd name="connsiteX3" fmla="*/ 1002845 w 4251325"/>
              <a:gd name="connsiteY3" fmla="*/ 4429125 h 4429125"/>
              <a:gd name="connsiteX4" fmla="*/ 1019252 w 4251325"/>
              <a:gd name="connsiteY4" fmla="*/ 3834474 h 4429125"/>
              <a:gd name="connsiteX5" fmla="*/ 1837524 w 4251325"/>
              <a:gd name="connsiteY5" fmla="*/ 3077832 h 4429125"/>
              <a:gd name="connsiteX6" fmla="*/ 2655796 w 4251325"/>
              <a:gd name="connsiteY6" fmla="*/ 2323240 h 4429125"/>
              <a:gd name="connsiteX7" fmla="*/ 2409700 w 4251325"/>
              <a:gd name="connsiteY7" fmla="*/ 1236464 h 4429125"/>
              <a:gd name="connsiteX8" fmla="*/ 1345330 w 4251325"/>
              <a:gd name="connsiteY8" fmla="*/ 906330 h 4429125"/>
              <a:gd name="connsiteX9" fmla="*/ 280961 w 4251325"/>
              <a:gd name="connsiteY9" fmla="*/ 576196 h 4429125"/>
              <a:gd name="connsiteX10" fmla="*/ 0 w 4251325"/>
              <a:gd name="connsiteY10" fmla="*/ 0 h 442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1325" h="4429125">
                <a:moveTo>
                  <a:pt x="0" y="0"/>
                </a:moveTo>
                <a:cubicBezTo>
                  <a:pt x="0" y="0"/>
                  <a:pt x="0" y="0"/>
                  <a:pt x="4251325" y="0"/>
                </a:cubicBezTo>
                <a:cubicBezTo>
                  <a:pt x="4251325" y="0"/>
                  <a:pt x="4251325" y="0"/>
                  <a:pt x="4251325" y="4429125"/>
                </a:cubicBezTo>
                <a:cubicBezTo>
                  <a:pt x="4251325" y="4429125"/>
                  <a:pt x="4251325" y="4429125"/>
                  <a:pt x="1002845" y="4429125"/>
                </a:cubicBezTo>
                <a:cubicBezTo>
                  <a:pt x="953626" y="4236376"/>
                  <a:pt x="957728" y="4031324"/>
                  <a:pt x="1019252" y="3834474"/>
                </a:cubicBezTo>
                <a:cubicBezTo>
                  <a:pt x="1138199" y="3455128"/>
                  <a:pt x="1449921" y="3166004"/>
                  <a:pt x="1837524" y="3077832"/>
                </a:cubicBezTo>
                <a:cubicBezTo>
                  <a:pt x="2225127" y="2989660"/>
                  <a:pt x="2536850" y="2702587"/>
                  <a:pt x="2655796" y="2323240"/>
                </a:cubicBezTo>
                <a:cubicBezTo>
                  <a:pt x="2772693" y="1941843"/>
                  <a:pt x="2678355" y="1527638"/>
                  <a:pt x="2409700" y="1236464"/>
                </a:cubicBezTo>
                <a:cubicBezTo>
                  <a:pt x="2138993" y="945290"/>
                  <a:pt x="1732933" y="818158"/>
                  <a:pt x="1345330" y="906330"/>
                </a:cubicBezTo>
                <a:cubicBezTo>
                  <a:pt x="957728" y="994503"/>
                  <a:pt x="551668" y="869421"/>
                  <a:pt x="280961" y="576196"/>
                </a:cubicBezTo>
                <a:cubicBezTo>
                  <a:pt x="131252" y="414205"/>
                  <a:pt x="34864" y="213254"/>
                  <a:pt x="0" y="0"/>
                </a:cubicBezTo>
                <a:close/>
              </a:path>
            </a:pathLst>
          </a:custGeom>
        </p:spPr>
        <p:txBody>
          <a:bodyPr wrap="square" tIns="360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598"/>
          <a:stretch/>
        </p:blipFill>
        <p:spPr bwMode="auto">
          <a:xfrm>
            <a:off x="413386" y="6132511"/>
            <a:ext cx="1698444" cy="640936"/>
          </a:xfrm>
          <a:prstGeom prst="rect">
            <a:avLst/>
          </a:prstGeom>
          <a:noFill/>
          <a:ln>
            <a:noFill/>
          </a:ln>
        </p:spPr>
      </p:pic>
    </p:spTree>
    <p:extLst>
      <p:ext uri="{BB962C8B-B14F-4D97-AF65-F5344CB8AC3E}">
        <p14:creationId xmlns:p14="http://schemas.microsoft.com/office/powerpoint/2010/main" val="2900123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Divider 5 (Image)">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D6F452B3-D14F-5BED-3898-8D8D3B9846E2}"/>
              </a:ext>
            </a:extLst>
          </p:cNvPr>
          <p:cNvSpPr>
            <a:spLocks noGrp="1"/>
          </p:cNvSpPr>
          <p:nvPr>
            <p:ph type="pic" sz="quarter" idx="10"/>
          </p:nvPr>
        </p:nvSpPr>
        <p:spPr>
          <a:xfrm>
            <a:off x="6147203" y="0"/>
            <a:ext cx="6044799" cy="6858000"/>
          </a:xfrm>
          <a:custGeom>
            <a:avLst/>
            <a:gdLst>
              <a:gd name="connsiteX0" fmla="*/ 720997 w 4611957"/>
              <a:gd name="connsiteY0" fmla="*/ 0 h 5232400"/>
              <a:gd name="connsiteX1" fmla="*/ 4611957 w 4611957"/>
              <a:gd name="connsiteY1" fmla="*/ 0 h 5232400"/>
              <a:gd name="connsiteX2" fmla="*/ 4611957 w 4611957"/>
              <a:gd name="connsiteY2" fmla="*/ 5232400 h 5232400"/>
              <a:gd name="connsiteX3" fmla="*/ 1329111 w 4611957"/>
              <a:gd name="connsiteY3" fmla="*/ 5232400 h 5232400"/>
              <a:gd name="connsiteX4" fmla="*/ 476298 w 4611957"/>
              <a:gd name="connsiteY4" fmla="*/ 4469342 h 5232400"/>
              <a:gd name="connsiteX5" fmla="*/ 71696 w 4611957"/>
              <a:gd name="connsiteY5" fmla="*/ 3851628 h 5232400"/>
              <a:gd name="connsiteX6" fmla="*/ 30509 w 4611957"/>
              <a:gd name="connsiteY6" fmla="*/ 3112794 h 5232400"/>
              <a:gd name="connsiteX7" fmla="*/ 611973 w 4611957"/>
              <a:gd name="connsiteY7" fmla="*/ 322180 h 5232400"/>
              <a:gd name="connsiteX8" fmla="*/ 720997 w 4611957"/>
              <a:gd name="connsiteY8" fmla="*/ 0 h 52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1957" h="5232400">
                <a:moveTo>
                  <a:pt x="720997" y="0"/>
                </a:moveTo>
                <a:cubicBezTo>
                  <a:pt x="720997" y="0"/>
                  <a:pt x="720997" y="0"/>
                  <a:pt x="4611957" y="0"/>
                </a:cubicBezTo>
                <a:lnTo>
                  <a:pt x="4611957" y="5232400"/>
                </a:lnTo>
                <a:cubicBezTo>
                  <a:pt x="4611957" y="5232400"/>
                  <a:pt x="4611957" y="5232400"/>
                  <a:pt x="1329111" y="5232400"/>
                </a:cubicBezTo>
                <a:cubicBezTo>
                  <a:pt x="1329111" y="5232400"/>
                  <a:pt x="1329111" y="5232400"/>
                  <a:pt x="476298" y="4469342"/>
                </a:cubicBezTo>
                <a:cubicBezTo>
                  <a:pt x="292168" y="4304618"/>
                  <a:pt x="151647" y="4093869"/>
                  <a:pt x="71696" y="3851628"/>
                </a:cubicBezTo>
                <a:cubicBezTo>
                  <a:pt x="-8255" y="3609387"/>
                  <a:pt x="-20369" y="3355034"/>
                  <a:pt x="30509" y="3112794"/>
                </a:cubicBezTo>
                <a:cubicBezTo>
                  <a:pt x="30509" y="3112794"/>
                  <a:pt x="30509" y="3112794"/>
                  <a:pt x="611973" y="322180"/>
                </a:cubicBezTo>
                <a:cubicBezTo>
                  <a:pt x="636200" y="210750"/>
                  <a:pt x="672542" y="101741"/>
                  <a:pt x="720997" y="0"/>
                </a:cubicBezTo>
                <a:close/>
              </a:path>
            </a:pathLst>
          </a:custGeom>
        </p:spPr>
        <p:txBody>
          <a:bodyPr wrap="square" tIns="360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604839" y="2771409"/>
            <a:ext cx="5040000" cy="1145401"/>
          </a:xfrm>
        </p:spPr>
        <p:txBody>
          <a:bodyPr anchor="t" anchorCtr="0"/>
          <a:lstStyle>
            <a:lvl1pPr algn="l">
              <a:lnSpc>
                <a:spcPct val="90000"/>
              </a:lnSpc>
              <a:defRPr sz="4000" spc="-10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604839" y="3984591"/>
            <a:ext cx="5040000" cy="777911"/>
          </a:xfrm>
        </p:spPr>
        <p:txBody>
          <a:bodyPr anchor="t" anchorCtr="0"/>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lvl1pPr>
              <a:defRPr>
                <a:solidFill>
                  <a:schemeClr val="tx1"/>
                </a:solidFill>
              </a:defRPr>
            </a:lvl1pPr>
          </a:lstStyle>
          <a:p>
            <a:fld id="{03CB0E19-F4C8-4F98-96D2-CE1ECDE59975}" type="slidenum">
              <a:rPr lang="en-GB" smtClean="0"/>
              <a:pPr/>
              <a:t>‹#›</a:t>
            </a:fld>
            <a:endParaRPr lang="en-GB" dirty="0"/>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2">
            <a:extLst>
              <a:ext uri="{28A0092B-C50C-407E-A947-70E740481C1C}">
                <a14:useLocalDpi xmlns:a14="http://schemas.microsoft.com/office/drawing/2010/main" val="0"/>
              </a:ext>
            </a:extLst>
          </a:blip>
          <a:srcRect r="50914"/>
          <a:stretch/>
        </p:blipFill>
        <p:spPr bwMode="auto">
          <a:xfrm>
            <a:off x="413386" y="6132511"/>
            <a:ext cx="1687559" cy="640936"/>
          </a:xfrm>
          <a:prstGeom prst="rect">
            <a:avLst/>
          </a:prstGeom>
          <a:noFill/>
          <a:ln>
            <a:noFill/>
          </a:ln>
        </p:spPr>
      </p:pic>
    </p:spTree>
    <p:extLst>
      <p:ext uri="{BB962C8B-B14F-4D97-AF65-F5344CB8AC3E}">
        <p14:creationId xmlns:p14="http://schemas.microsoft.com/office/powerpoint/2010/main" val="2476465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extLst>
    <p:ext uri="{DCECCB84-F9BA-43D5-87BE-67443E8EF086}">
      <p15:sldGuideLst xmlns:p15="http://schemas.microsoft.com/office/powerpoint/2012/main">
        <p15:guide id="1" orient="horz"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Text &amp; Image [Right]">
    <p:spTree>
      <p:nvGrpSpPr>
        <p:cNvPr id="1" name=""/>
        <p:cNvGrpSpPr/>
        <p:nvPr/>
      </p:nvGrpSpPr>
      <p:grpSpPr>
        <a:xfrm>
          <a:off x="0" y="0"/>
          <a:ext cx="0" cy="0"/>
          <a:chOff x="0" y="0"/>
          <a:chExt cx="0" cy="0"/>
        </a:xfrm>
      </p:grpSpPr>
      <p:pic>
        <p:nvPicPr>
          <p:cNvPr id="9" name="Picture 8" descr="A black and orange gradient&#10;&#10;Description automatically generated">
            <a:extLst>
              <a:ext uri="{FF2B5EF4-FFF2-40B4-BE49-F238E27FC236}">
                <a16:creationId xmlns:a16="http://schemas.microsoft.com/office/drawing/2014/main" id="{BB08B6D7-9DFB-0B5A-72BD-AF8D4B6782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8309" y="4267246"/>
            <a:ext cx="2868931" cy="2615879"/>
          </a:xfrm>
          <a:prstGeom prst="rect">
            <a:avLst/>
          </a:prstGeom>
        </p:spPr>
      </p:pic>
      <p:sp>
        <p:nvSpPr>
          <p:cNvPr id="20" name="Picture Placeholder 19">
            <a:extLst>
              <a:ext uri="{FF2B5EF4-FFF2-40B4-BE49-F238E27FC236}">
                <a16:creationId xmlns:a16="http://schemas.microsoft.com/office/drawing/2014/main" id="{95F69B26-C1D2-001D-7B52-E91D153AC3C7}"/>
              </a:ext>
            </a:extLst>
          </p:cNvPr>
          <p:cNvSpPr>
            <a:spLocks noGrp="1"/>
          </p:cNvSpPr>
          <p:nvPr>
            <p:ph type="pic" sz="quarter" idx="19"/>
          </p:nvPr>
        </p:nvSpPr>
        <p:spPr>
          <a:xfrm>
            <a:off x="6343611" y="0"/>
            <a:ext cx="5848391" cy="6858000"/>
          </a:xfrm>
          <a:custGeom>
            <a:avLst/>
            <a:gdLst>
              <a:gd name="connsiteX0" fmla="*/ 0 w 2528887"/>
              <a:gd name="connsiteY0" fmla="*/ 0 h 2965450"/>
              <a:gd name="connsiteX1" fmla="*/ 2528887 w 2528887"/>
              <a:gd name="connsiteY1" fmla="*/ 0 h 2965450"/>
              <a:gd name="connsiteX2" fmla="*/ 2528887 w 2528887"/>
              <a:gd name="connsiteY2" fmla="*/ 1860271 h 2965450"/>
              <a:gd name="connsiteX3" fmla="*/ 1471752 w 2528887"/>
              <a:gd name="connsiteY3" fmla="*/ 2471208 h 2965450"/>
              <a:gd name="connsiteX4" fmla="*/ 1355055 w 2528887"/>
              <a:gd name="connsiteY4" fmla="*/ 2587218 h 2965450"/>
              <a:gd name="connsiteX5" fmla="*/ 1355055 w 2528887"/>
              <a:gd name="connsiteY5" fmla="*/ 2905043 h 2965450"/>
              <a:gd name="connsiteX6" fmla="*/ 1381827 w 2528887"/>
              <a:gd name="connsiteY6" fmla="*/ 2965450 h 2965450"/>
              <a:gd name="connsiteX7" fmla="*/ 0 w 2528887"/>
              <a:gd name="connsiteY7" fmla="*/ 2965450 h 2965450"/>
              <a:gd name="connsiteX8" fmla="*/ 0 w 2528887"/>
              <a:gd name="connsiteY8" fmla="*/ 0 h 29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887" h="2965450">
                <a:moveTo>
                  <a:pt x="0" y="0"/>
                </a:moveTo>
                <a:lnTo>
                  <a:pt x="2528887" y="0"/>
                </a:lnTo>
                <a:cubicBezTo>
                  <a:pt x="2528887" y="0"/>
                  <a:pt x="2528887" y="0"/>
                  <a:pt x="2528887" y="1860271"/>
                </a:cubicBezTo>
                <a:cubicBezTo>
                  <a:pt x="2528887" y="1860271"/>
                  <a:pt x="2528887" y="1860271"/>
                  <a:pt x="1471752" y="2471208"/>
                </a:cubicBezTo>
                <a:cubicBezTo>
                  <a:pt x="1424387" y="2497980"/>
                  <a:pt x="1383886" y="2537794"/>
                  <a:pt x="1355055" y="2587218"/>
                </a:cubicBezTo>
                <a:cubicBezTo>
                  <a:pt x="1298766" y="2685380"/>
                  <a:pt x="1298766" y="2806881"/>
                  <a:pt x="1355055" y="2905043"/>
                </a:cubicBezTo>
                <a:cubicBezTo>
                  <a:pt x="1366725" y="2924263"/>
                  <a:pt x="1375649" y="2944857"/>
                  <a:pt x="1381827" y="2965450"/>
                </a:cubicBezTo>
                <a:cubicBezTo>
                  <a:pt x="1381827" y="2965450"/>
                  <a:pt x="1381827" y="2965450"/>
                  <a:pt x="0" y="2965450"/>
                </a:cubicBezTo>
                <a:cubicBezTo>
                  <a:pt x="0" y="2965450"/>
                  <a:pt x="0" y="2965450"/>
                  <a:pt x="0" y="0"/>
                </a:cubicBezTo>
                <a:close/>
              </a:path>
            </a:pathLst>
          </a:custGeom>
        </p:spPr>
        <p:txBody>
          <a:bodyPr wrap="square" tIns="2448000">
            <a:noAutofit/>
          </a:bodyPr>
          <a:lstStyle>
            <a:lvl1pPr algn="ctr">
              <a:defRPr sz="1400" b="0"/>
            </a:lvl1pPr>
          </a:lstStyle>
          <a:p>
            <a:r>
              <a:rPr lang="en-GB"/>
              <a:t>Click icon to add picture</a:t>
            </a:r>
            <a:endParaRPr lang="en-GB" dirty="0"/>
          </a:p>
        </p:txBody>
      </p:sp>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4770000" cy="106527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9" y="1573620"/>
            <a:ext cx="4770000"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1">
            <a:extLst>
              <a:ext uri="{FF2B5EF4-FFF2-40B4-BE49-F238E27FC236}">
                <a16:creationId xmlns:a16="http://schemas.microsoft.com/office/drawing/2014/main" id="{63BE2014-6BFF-DAD9-7999-3E949686F408}"/>
              </a:ext>
            </a:extLst>
          </p:cNvPr>
          <p:cNvSpPr>
            <a:spLocks noGrp="1"/>
          </p:cNvSpPr>
          <p:nvPr>
            <p:ph type="body" sz="quarter" idx="17"/>
          </p:nvPr>
        </p:nvSpPr>
        <p:spPr>
          <a:xfrm>
            <a:off x="10101263" y="5823686"/>
            <a:ext cx="1837784" cy="511129"/>
          </a:xfrm>
        </p:spPr>
        <p:txBody>
          <a:bodyPr/>
          <a:lstStyle>
            <a:lvl1pPr>
              <a:lnSpc>
                <a:spcPct val="100000"/>
              </a:lnSpc>
              <a:spcBef>
                <a:spcPts val="0"/>
              </a:spcBef>
              <a:defRPr sz="1000">
                <a:solidFill>
                  <a:srgbClr val="002068"/>
                </a:solidFill>
              </a:defRPr>
            </a:lvl1pPr>
            <a:lvl2pPr>
              <a:lnSpc>
                <a:spcPct val="100000"/>
              </a:lnSpc>
              <a:spcBef>
                <a:spcPts val="0"/>
              </a:spcBef>
              <a:defRPr sz="1000">
                <a:solidFill>
                  <a:srgbClr val="002068"/>
                </a:solidFill>
              </a:defRPr>
            </a:lvl2pPr>
          </a:lstStyle>
          <a:p>
            <a:pPr lvl="0"/>
            <a:r>
              <a:rPr lang="en-GB"/>
              <a:t>Click to edit Master text styles</a:t>
            </a:r>
          </a:p>
          <a:p>
            <a:pPr lvl="1"/>
            <a:r>
              <a:rPr lang="en-GB"/>
              <a:t>Second level</a:t>
            </a:r>
          </a:p>
        </p:txBody>
      </p:sp>
      <p:sp>
        <p:nvSpPr>
          <p:cNvPr id="7" name="Text Placeholder 8">
            <a:extLst>
              <a:ext uri="{FF2B5EF4-FFF2-40B4-BE49-F238E27FC236}">
                <a16:creationId xmlns:a16="http://schemas.microsoft.com/office/drawing/2014/main" id="{7F9764D7-E923-76E5-5F12-8E69C326B0C2}"/>
              </a:ext>
            </a:extLst>
          </p:cNvPr>
          <p:cNvSpPr>
            <a:spLocks noGrp="1"/>
          </p:cNvSpPr>
          <p:nvPr>
            <p:ph type="body" sz="quarter" idx="18" hasCustomPrompt="1"/>
          </p:nvPr>
        </p:nvSpPr>
        <p:spPr>
          <a:xfrm>
            <a:off x="604839" y="5464177"/>
            <a:ext cx="4770000"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202ED556-318C-0990-9C21-48245CFA043E}"/>
              </a:ext>
            </a:extLst>
          </p:cNvPr>
          <p:cNvPicPr>
            <a:picLocks noChangeAspect="1"/>
          </p:cNvPicPr>
          <p:nvPr userDrawn="1"/>
        </p:nvPicPr>
        <p:blipFill>
          <a:blip r:embed="rId3">
            <a:extLst>
              <a:ext uri="{28A0092B-C50C-407E-A947-70E740481C1C}">
                <a14:useLocalDpi xmlns:a14="http://schemas.microsoft.com/office/drawing/2010/main" val="0"/>
              </a:ext>
            </a:extLst>
          </a:blip>
          <a:srcRect r="50281"/>
          <a:stretch/>
        </p:blipFill>
        <p:spPr bwMode="auto">
          <a:xfrm>
            <a:off x="413386" y="6132511"/>
            <a:ext cx="1709329" cy="640936"/>
          </a:xfrm>
          <a:prstGeom prst="rect">
            <a:avLst/>
          </a:prstGeom>
          <a:noFill/>
          <a:ln>
            <a:noFill/>
          </a:ln>
        </p:spPr>
      </p:pic>
    </p:spTree>
    <p:extLst>
      <p:ext uri="{BB962C8B-B14F-4D97-AF65-F5344CB8AC3E}">
        <p14:creationId xmlns:p14="http://schemas.microsoft.com/office/powerpoint/2010/main" val="1334981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10.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50" Type="http://schemas.openxmlformats.org/officeDocument/2006/relationships/slideLayout" Target="../slideLayouts/slideLayout120.xml"/><Relationship Id="rId55" Type="http://schemas.openxmlformats.org/officeDocument/2006/relationships/slideLayout" Target="../slideLayouts/slideLayout125.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theme" Target="../theme/theme6.xml"/><Relationship Id="rId5" Type="http://schemas.openxmlformats.org/officeDocument/2006/relationships/slideLayout" Target="../slideLayouts/slideLayout75.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10" Type="http://schemas.openxmlformats.org/officeDocument/2006/relationships/slideLayout" Target="../slideLayouts/slideLayout80.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slideLayout" Target="../slideLayouts/slideLayout169.xml"/><Relationship Id="rId47" Type="http://schemas.openxmlformats.org/officeDocument/2006/relationships/slideLayout" Target="../slideLayouts/slideLayout174.xml"/><Relationship Id="rId50" Type="http://schemas.openxmlformats.org/officeDocument/2006/relationships/slideLayout" Target="../slideLayouts/slideLayout177.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9" Type="http://schemas.openxmlformats.org/officeDocument/2006/relationships/slideLayout" Target="../slideLayouts/slideLayout156.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53" Type="http://schemas.openxmlformats.org/officeDocument/2006/relationships/theme" Target="../theme/theme7.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52" Type="http://schemas.openxmlformats.org/officeDocument/2006/relationships/slideLayout" Target="../slideLayouts/slideLayout179.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slideLayout" Target="../slideLayouts/slideLayout170.xml"/><Relationship Id="rId48" Type="http://schemas.openxmlformats.org/officeDocument/2006/relationships/slideLayout" Target="../slideLayouts/slideLayout175.xml"/><Relationship Id="rId8" Type="http://schemas.openxmlformats.org/officeDocument/2006/relationships/slideLayout" Target="../slideLayouts/slideLayout135.xml"/><Relationship Id="rId51" Type="http://schemas.openxmlformats.org/officeDocument/2006/relationships/slideLayout" Target="../slideLayouts/slideLayout178.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20" Type="http://schemas.openxmlformats.org/officeDocument/2006/relationships/slideLayout" Target="../slideLayouts/slideLayout147.xml"/><Relationship Id="rId41" Type="http://schemas.openxmlformats.org/officeDocument/2006/relationships/slideLayout" Target="../slideLayouts/slideLayout168.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49" Type="http://schemas.openxmlformats.org/officeDocument/2006/relationships/slideLayout" Target="../slideLayouts/slideLayout1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theme" Target="../theme/theme8.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image" Target="../media/image25.jpeg"/><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theme" Target="../theme/theme9.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4/18/25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menu &gt; Header &amp; Footer button</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B0E19-F4C8-4F98-96D2-CE1ECDE59975}" type="slidenum">
              <a:rPr lang="en-GB" smtClean="0"/>
              <a:pPr/>
              <a:t>‹#›</a:t>
            </a:fld>
            <a:endParaRPr lang="en-GB" dirty="0"/>
          </a:p>
        </p:txBody>
      </p:sp>
    </p:spTree>
    <p:extLst>
      <p:ext uri="{BB962C8B-B14F-4D97-AF65-F5344CB8AC3E}">
        <p14:creationId xmlns:p14="http://schemas.microsoft.com/office/powerpoint/2010/main" val="4282734716"/>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4/18/25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525692"/>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 id="2147484635" r:id="rId1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2336E-E5E5-4E19-5AB4-BE2E02562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90696-65EA-9EDF-1DB4-7832ACD011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7C260-7B5A-8FA2-D3C2-CE00EB61A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543A8-B5A4-42C2-943A-9262D1800D32}" type="datetimeFigureOut">
              <a:rPr lang="en-US" smtClean="0"/>
              <a:t>4/18/25</a:t>
            </a:fld>
            <a:endParaRPr lang="en-US"/>
          </a:p>
        </p:txBody>
      </p:sp>
      <p:sp>
        <p:nvSpPr>
          <p:cNvPr id="5" name="Footer Placeholder 4">
            <a:extLst>
              <a:ext uri="{FF2B5EF4-FFF2-40B4-BE49-F238E27FC236}">
                <a16:creationId xmlns:a16="http://schemas.microsoft.com/office/drawing/2014/main" id="{08520A44-305A-439B-C8D6-97185CAD4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903564-FCE5-BDBC-8190-8ADCD6690C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3D691-A4E8-4DC1-B09F-A50FA28C70F0}" type="slidenum">
              <a:rPr lang="en-US" smtClean="0"/>
              <a:t>‹#›</a:t>
            </a:fld>
            <a:endParaRPr lang="en-US"/>
          </a:p>
        </p:txBody>
      </p:sp>
    </p:spTree>
    <p:extLst>
      <p:ext uri="{BB962C8B-B14F-4D97-AF65-F5344CB8AC3E}">
        <p14:creationId xmlns:p14="http://schemas.microsoft.com/office/powerpoint/2010/main" val="3692818806"/>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CFAF4-84FB-1ED1-A63B-F4189AD83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80885-4C7D-7700-2400-F566494A37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0DE65-0F21-5788-461B-CA350BCD9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02247D-F636-4433-9AA0-E7CF9CA5F93D}" type="datetimeFigureOut">
              <a:rPr lang="en-US" smtClean="0"/>
              <a:t>4/18/25</a:t>
            </a:fld>
            <a:endParaRPr lang="en-US"/>
          </a:p>
        </p:txBody>
      </p:sp>
      <p:sp>
        <p:nvSpPr>
          <p:cNvPr id="5" name="Footer Placeholder 4">
            <a:extLst>
              <a:ext uri="{FF2B5EF4-FFF2-40B4-BE49-F238E27FC236}">
                <a16:creationId xmlns:a16="http://schemas.microsoft.com/office/drawing/2014/main" id="{6BC0D836-93BC-B176-FA38-48B62C4418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62A4F7-D480-F707-4111-96095F240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8D9113-FFFF-4AC3-8686-E6EB803DF122}" type="slidenum">
              <a:rPr lang="en-US" smtClean="0"/>
              <a:t>‹#›</a:t>
            </a:fld>
            <a:endParaRPr lang="en-US"/>
          </a:p>
        </p:txBody>
      </p:sp>
    </p:spTree>
    <p:extLst>
      <p:ext uri="{BB962C8B-B14F-4D97-AF65-F5344CB8AC3E}">
        <p14:creationId xmlns:p14="http://schemas.microsoft.com/office/powerpoint/2010/main" val="3929520108"/>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7A96AB-8025-800A-2C24-7E888FEFF7BD}"/>
              </a:ext>
            </a:extLst>
          </p:cNvPr>
          <p:cNvSpPr>
            <a:spLocks noGrp="1"/>
          </p:cNvSpPr>
          <p:nvPr>
            <p:ph type="title"/>
          </p:nvPr>
        </p:nvSpPr>
        <p:spPr>
          <a:xfrm>
            <a:off x="604838" y="311086"/>
            <a:ext cx="11168063" cy="1065279"/>
          </a:xfrm>
          <a:prstGeom prst="rect">
            <a:avLst/>
          </a:prstGeom>
        </p:spPr>
        <p:txBody>
          <a:bodyPr vert="horz" lIns="0" tIns="0" rIns="0" bIns="0" rtlCol="0" anchor="t" anchorCtr="0">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904E3102-B1BD-6F42-D23F-9839C4945A58}"/>
              </a:ext>
            </a:extLst>
          </p:cNvPr>
          <p:cNvSpPr>
            <a:spLocks noGrp="1"/>
          </p:cNvSpPr>
          <p:nvPr>
            <p:ph type="body" idx="1"/>
          </p:nvPr>
        </p:nvSpPr>
        <p:spPr>
          <a:xfrm>
            <a:off x="604838" y="1573620"/>
            <a:ext cx="11168063" cy="4477931"/>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0360478D-6D5E-92AA-A8E5-4B2E1DDB4519}"/>
              </a:ext>
            </a:extLst>
          </p:cNvPr>
          <p:cNvSpPr>
            <a:spLocks noGrp="1"/>
          </p:cNvSpPr>
          <p:nvPr>
            <p:ph type="ftr" sz="quarter" idx="3"/>
          </p:nvPr>
        </p:nvSpPr>
        <p:spPr>
          <a:xfrm>
            <a:off x="8197851" y="6449644"/>
            <a:ext cx="2880000" cy="180000"/>
          </a:xfrm>
          <a:prstGeom prst="rect">
            <a:avLst/>
          </a:prstGeom>
        </p:spPr>
        <p:txBody>
          <a:bodyPr vert="horz" lIns="0" tIns="0" rIns="0" bIns="0" rtlCol="0" anchor="t" anchorCtr="0">
            <a:noAutofit/>
          </a:bodyPr>
          <a:lstStyle>
            <a:lvl1pPr algn="r">
              <a:defRPr sz="900">
                <a:solidFill>
                  <a:schemeClr val="tx1"/>
                </a:solidFill>
              </a:defRPr>
            </a:lvl1pPr>
          </a:lstStyle>
          <a:p>
            <a:r>
              <a:rPr lang="en-GB"/>
              <a:t>Insert menu &gt; Header &amp; Footer button</a:t>
            </a:r>
            <a:endParaRPr lang="en-GB" dirty="0"/>
          </a:p>
        </p:txBody>
      </p:sp>
      <p:sp>
        <p:nvSpPr>
          <p:cNvPr id="6" name="Slide Number Placeholder 5">
            <a:extLst>
              <a:ext uri="{FF2B5EF4-FFF2-40B4-BE49-F238E27FC236}">
                <a16:creationId xmlns:a16="http://schemas.microsoft.com/office/drawing/2014/main" id="{A8B61785-315A-7A76-7C7E-594293B9756B}"/>
              </a:ext>
            </a:extLst>
          </p:cNvPr>
          <p:cNvSpPr>
            <a:spLocks noGrp="1"/>
          </p:cNvSpPr>
          <p:nvPr>
            <p:ph type="sldNum" sz="quarter" idx="4"/>
          </p:nvPr>
        </p:nvSpPr>
        <p:spPr>
          <a:xfrm>
            <a:off x="11307726" y="6449644"/>
            <a:ext cx="465175" cy="180000"/>
          </a:xfrm>
          <a:prstGeom prst="rect">
            <a:avLst/>
          </a:prstGeom>
        </p:spPr>
        <p:txBody>
          <a:bodyPr vert="horz" lIns="0" tIns="0" rIns="0" bIns="0" rtlCol="0" anchor="t" anchorCtr="0">
            <a:noAutofit/>
          </a:bodyPr>
          <a:lstStyle>
            <a:lvl1pPr algn="r">
              <a:defRPr sz="900" b="1">
                <a:solidFill>
                  <a:schemeClr val="tx1"/>
                </a:solidFill>
              </a:defRPr>
            </a:lvl1pPr>
          </a:lstStyle>
          <a:p>
            <a:fld id="{03CB0E19-F4C8-4F98-96D2-CE1ECDE59975}" type="slidenum">
              <a:rPr lang="en-GB" smtClean="0"/>
              <a:pPr/>
              <a:t>‹#›</a:t>
            </a:fld>
            <a:endParaRPr lang="en-GB" dirty="0"/>
          </a:p>
        </p:txBody>
      </p:sp>
    </p:spTree>
    <p:extLst>
      <p:ext uri="{BB962C8B-B14F-4D97-AF65-F5344CB8AC3E}">
        <p14:creationId xmlns:p14="http://schemas.microsoft.com/office/powerpoint/2010/main" val="2162275813"/>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 id="2147484675" r:id="rId15"/>
    <p:sldLayoutId id="2147484676" r:id="rId16"/>
    <p:sldLayoutId id="2147484677" r:id="rId17"/>
    <p:sldLayoutId id="2147484678" r:id="rId18"/>
    <p:sldLayoutId id="2147484679" r:id="rId19"/>
    <p:sldLayoutId id="2147484680" r:id="rId20"/>
    <p:sldLayoutId id="2147484681" r:id="rId21"/>
    <p:sldLayoutId id="2147484682" r:id="rId22"/>
    <p:sldLayoutId id="2147484683" r:id="rId23"/>
    <p:sldLayoutId id="2147484684" r:id="rId24"/>
    <p:sldLayoutId id="2147484685" r:id="rId25"/>
    <p:sldLayoutId id="2147484686" r:id="rId26"/>
    <p:sldLayoutId id="2147484687" r:id="rId27"/>
    <p:sldLayoutId id="2147484688" r:id="rId28"/>
    <p:sldLayoutId id="2147484689" r:id="rId29"/>
    <p:sldLayoutId id="2147484690" r:id="rId30"/>
    <p:sldLayoutId id="2147484691" r:id="rId31"/>
    <p:sldLayoutId id="2147484692" r:id="rId32"/>
    <p:sldLayoutId id="2147484693" r:id="rId33"/>
    <p:sldLayoutId id="2147484694" r:id="rId34"/>
    <p:sldLayoutId id="2147484695" r:id="rId35"/>
    <p:sldLayoutId id="2147484696" r:id="rId36"/>
    <p:sldLayoutId id="2147484697" r:id="rId37"/>
    <p:sldLayoutId id="2147484698" r:id="rId38"/>
    <p:sldLayoutId id="2147484699" r:id="rId39"/>
    <p:sldLayoutId id="2147484700" r:id="rId40"/>
    <p:sldLayoutId id="2147484701" r:id="rId41"/>
    <p:sldLayoutId id="2147484702" r:id="rId42"/>
    <p:sldLayoutId id="2147484703" r:id="rId43"/>
    <p:sldLayoutId id="2147484704" r:id="rId44"/>
    <p:sldLayoutId id="2147484705" r:id="rId45"/>
    <p:sldLayoutId id="2147484706" r:id="rId46"/>
    <p:sldLayoutId id="2147484707" r:id="rId47"/>
    <p:sldLayoutId id="2147484708" r:id="rId48"/>
    <p:sldLayoutId id="2147484709" r:id="rId49"/>
    <p:sldLayoutId id="2147484710" r:id="rId50"/>
    <p:sldLayoutId id="2147484711" r:id="rId51"/>
    <p:sldLayoutId id="2147484712" r:id="rId52"/>
    <p:sldLayoutId id="2147484713" r:id="rId53"/>
    <p:sldLayoutId id="2147484714" r:id="rId54"/>
    <p:sldLayoutId id="2147484847" r:id="rId55"/>
    <p:sldLayoutId id="2147484861" r:id="rId56"/>
    <p:sldLayoutId id="2147484862" r:id="rId5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77" rtl="0" eaLnBrk="1" latinLnBrk="0" hangingPunct="1">
        <a:lnSpc>
          <a:spcPct val="95000"/>
        </a:lnSpc>
        <a:spcBef>
          <a:spcPct val="0"/>
        </a:spcBef>
        <a:buNone/>
        <a:defRPr sz="3000" b="1" kern="1200">
          <a:solidFill>
            <a:srgbClr val="002068"/>
          </a:solidFill>
          <a:latin typeface="+mj-lt"/>
          <a:ea typeface="+mj-ea"/>
          <a:cs typeface="+mj-cs"/>
        </a:defRPr>
      </a:lvl1pPr>
    </p:titleStyle>
    <p:bodyStyle>
      <a:lvl1pPr marL="0" indent="0" algn="l" defTabSz="914377"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377" rtl="0" eaLnBrk="1" latinLnBrk="0" hangingPunct="1">
        <a:lnSpc>
          <a:spcPct val="95000"/>
        </a:lnSpc>
        <a:spcBef>
          <a:spcPts val="700"/>
        </a:spcBef>
        <a:buFontTx/>
        <a:buNone/>
        <a:defRPr sz="2000" kern="1200">
          <a:solidFill>
            <a:schemeClr val="tx1"/>
          </a:solidFill>
          <a:latin typeface="+mn-lt"/>
          <a:ea typeface="+mn-ea"/>
          <a:cs typeface="+mn-cs"/>
        </a:defRPr>
      </a:lvl2pPr>
      <a:lvl3pPr marL="215995" indent="-215995" algn="l" defTabSz="914377"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26" indent="-268281" algn="l" defTabSz="914377"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094" indent="-277806" algn="l" defTabSz="914377"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3">
          <p15:clr>
            <a:srgbClr val="F26B43"/>
          </p15:clr>
        </p15:guide>
        <p15:guide id="2" pos="5300">
          <p15:clr>
            <a:srgbClr val="F26B43"/>
          </p15:clr>
        </p15:guide>
        <p15:guide id="3" orient="horz" pos="324">
          <p15:clr>
            <a:srgbClr val="F26B43"/>
          </p15:clr>
        </p15:guide>
        <p15:guide id="4" orient="horz" pos="5083">
          <p15:clr>
            <a:srgbClr val="F26B43"/>
          </p15:clr>
        </p15:guide>
        <p15:guide id="5" orient="horz" pos="1156">
          <p15:clr>
            <a:srgbClr val="F26B43"/>
          </p15:clr>
        </p15:guide>
        <p15:guide id="6" orient="horz" pos="1353">
          <p15:clr>
            <a:srgbClr val="F26B43"/>
          </p15:clr>
        </p15:guide>
        <p15:guide id="7" orient="horz" pos="2185">
          <p15:clr>
            <a:srgbClr val="F26B43"/>
          </p15:clr>
        </p15:guide>
        <p15:guide id="8" orient="horz" pos="2375">
          <p15:clr>
            <a:srgbClr val="F26B43"/>
          </p15:clr>
        </p15:guide>
        <p15:guide id="9" orient="horz" pos="3392">
          <p15:clr>
            <a:srgbClr val="F26B43"/>
          </p15:clr>
        </p15:guide>
        <p15:guide id="10" orient="horz" pos="4232">
          <p15:clr>
            <a:srgbClr val="F26B43"/>
          </p15:clr>
        </p15:guide>
        <p15:guide id="11" orient="horz" pos="4421">
          <p15:clr>
            <a:srgbClr val="F26B43"/>
          </p15:clr>
        </p15:guide>
        <p15:guide id="12" pos="9888">
          <p15:clr>
            <a:srgbClr val="F26B43"/>
          </p15:clr>
        </p15:guide>
        <p15:guide id="13" pos="508">
          <p15:clr>
            <a:srgbClr val="F26B43"/>
          </p15:clr>
        </p15:guide>
        <p15:guide id="14" pos="1912">
          <p15:clr>
            <a:srgbClr val="F26B43"/>
          </p15:clr>
        </p15:guide>
        <p15:guide id="15" pos="2108">
          <p15:clr>
            <a:srgbClr val="F26B43"/>
          </p15:clr>
        </p15:guide>
        <p15:guide id="16" pos="3500">
          <p15:clr>
            <a:srgbClr val="F26B43"/>
          </p15:clr>
        </p15:guide>
        <p15:guide id="17" pos="3701">
          <p15:clr>
            <a:srgbClr val="F26B43"/>
          </p15:clr>
        </p15:guide>
        <p15:guide id="18" pos="5099">
          <p15:clr>
            <a:srgbClr val="F26B43"/>
          </p15:clr>
        </p15:guide>
        <p15:guide id="19" pos="6693">
          <p15:clr>
            <a:srgbClr val="F26B43"/>
          </p15:clr>
        </p15:guide>
        <p15:guide id="20" pos="6888">
          <p15:clr>
            <a:srgbClr val="F26B43"/>
          </p15:clr>
        </p15:guide>
        <p15:guide id="21" pos="8292">
          <p15:clr>
            <a:srgbClr val="F26B43"/>
          </p15:clr>
        </p15:guide>
        <p15:guide id="22" pos="84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7A96AB-8025-800A-2C24-7E888FEFF7BD}"/>
              </a:ext>
            </a:extLst>
          </p:cNvPr>
          <p:cNvSpPr>
            <a:spLocks noGrp="1"/>
          </p:cNvSpPr>
          <p:nvPr>
            <p:ph type="title"/>
          </p:nvPr>
        </p:nvSpPr>
        <p:spPr>
          <a:xfrm>
            <a:off x="604838" y="311086"/>
            <a:ext cx="11168063" cy="1065279"/>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904E3102-B1BD-6F42-D23F-9839C4945A58}"/>
              </a:ext>
            </a:extLst>
          </p:cNvPr>
          <p:cNvSpPr>
            <a:spLocks noGrp="1"/>
          </p:cNvSpPr>
          <p:nvPr>
            <p:ph type="body" idx="1"/>
          </p:nvPr>
        </p:nvSpPr>
        <p:spPr>
          <a:xfrm>
            <a:off x="604838" y="1573620"/>
            <a:ext cx="11168063" cy="4477931"/>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0360478D-6D5E-92AA-A8E5-4B2E1DDB4519}"/>
              </a:ext>
            </a:extLst>
          </p:cNvPr>
          <p:cNvSpPr>
            <a:spLocks noGrp="1"/>
          </p:cNvSpPr>
          <p:nvPr>
            <p:ph type="ftr" sz="quarter" idx="3"/>
          </p:nvPr>
        </p:nvSpPr>
        <p:spPr>
          <a:xfrm>
            <a:off x="8197851" y="6449644"/>
            <a:ext cx="2880000" cy="180000"/>
          </a:xfrm>
          <a:prstGeom prst="rect">
            <a:avLst/>
          </a:prstGeom>
        </p:spPr>
        <p:txBody>
          <a:bodyPr vert="horz" lIns="0" tIns="0" rIns="0" bIns="0" rtlCol="0" anchor="t" anchorCtr="0">
            <a:noAutofit/>
          </a:bodyPr>
          <a:lstStyle>
            <a:lvl1pPr algn="r">
              <a:defRPr sz="900">
                <a:solidFill>
                  <a:schemeClr val="tx1"/>
                </a:solidFill>
              </a:defRPr>
            </a:lvl1pPr>
          </a:lstStyle>
          <a:p>
            <a:r>
              <a:rPr lang="en-GB"/>
              <a:t>Insert menu &gt; Header &amp; Footer button</a:t>
            </a:r>
          </a:p>
        </p:txBody>
      </p:sp>
      <p:sp>
        <p:nvSpPr>
          <p:cNvPr id="6" name="Slide Number Placeholder 5">
            <a:extLst>
              <a:ext uri="{FF2B5EF4-FFF2-40B4-BE49-F238E27FC236}">
                <a16:creationId xmlns:a16="http://schemas.microsoft.com/office/drawing/2014/main" id="{A8B61785-315A-7A76-7C7E-594293B9756B}"/>
              </a:ext>
            </a:extLst>
          </p:cNvPr>
          <p:cNvSpPr>
            <a:spLocks noGrp="1"/>
          </p:cNvSpPr>
          <p:nvPr>
            <p:ph type="sldNum" sz="quarter" idx="4"/>
          </p:nvPr>
        </p:nvSpPr>
        <p:spPr>
          <a:xfrm>
            <a:off x="11307726" y="6449644"/>
            <a:ext cx="465175" cy="180000"/>
          </a:xfrm>
          <a:prstGeom prst="rect">
            <a:avLst/>
          </a:prstGeom>
        </p:spPr>
        <p:txBody>
          <a:bodyPr vert="horz" lIns="0" tIns="0" rIns="0" bIns="0" rtlCol="0" anchor="t" anchorCtr="0">
            <a:noAutofit/>
          </a:bodyPr>
          <a:lstStyle>
            <a:lvl1pPr algn="r">
              <a:defRPr sz="900" b="1">
                <a:solidFill>
                  <a:schemeClr val="tx1"/>
                </a:solidFill>
              </a:defRPr>
            </a:lvl1pPr>
          </a:lstStyle>
          <a:p>
            <a:fld id="{03CB0E19-F4C8-4F98-96D2-CE1ECDE59975}" type="slidenum">
              <a:rPr lang="en-GB" smtClean="0"/>
              <a:pPr/>
              <a:t>‹#›</a:t>
            </a:fld>
            <a:endParaRPr lang="en-GB"/>
          </a:p>
        </p:txBody>
      </p:sp>
    </p:spTree>
    <p:extLst>
      <p:ext uri="{BB962C8B-B14F-4D97-AF65-F5344CB8AC3E}">
        <p14:creationId xmlns:p14="http://schemas.microsoft.com/office/powerpoint/2010/main" val="2926230261"/>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 id="2147484771" r:id="rId25"/>
    <p:sldLayoutId id="2147484772" r:id="rId26"/>
    <p:sldLayoutId id="2147484773" r:id="rId27"/>
    <p:sldLayoutId id="2147484774" r:id="rId28"/>
    <p:sldLayoutId id="2147484775" r:id="rId29"/>
    <p:sldLayoutId id="2147484776" r:id="rId30"/>
    <p:sldLayoutId id="2147484777" r:id="rId31"/>
    <p:sldLayoutId id="2147484778" r:id="rId32"/>
    <p:sldLayoutId id="2147484779" r:id="rId33"/>
    <p:sldLayoutId id="2147484780" r:id="rId34"/>
    <p:sldLayoutId id="2147484781" r:id="rId35"/>
    <p:sldLayoutId id="2147484782" r:id="rId36"/>
    <p:sldLayoutId id="2147484783" r:id="rId37"/>
    <p:sldLayoutId id="2147484784" r:id="rId38"/>
    <p:sldLayoutId id="2147484785" r:id="rId39"/>
    <p:sldLayoutId id="2147484786" r:id="rId40"/>
    <p:sldLayoutId id="2147484787" r:id="rId41"/>
    <p:sldLayoutId id="2147484788" r:id="rId42"/>
    <p:sldLayoutId id="2147484789" r:id="rId43"/>
    <p:sldLayoutId id="2147484790" r:id="rId44"/>
    <p:sldLayoutId id="2147484791" r:id="rId45"/>
    <p:sldLayoutId id="2147484792" r:id="rId46"/>
    <p:sldLayoutId id="2147484793" r:id="rId47"/>
    <p:sldLayoutId id="2147484794" r:id="rId48"/>
    <p:sldLayoutId id="2147484795" r:id="rId49"/>
    <p:sldLayoutId id="2147484796" r:id="rId50"/>
    <p:sldLayoutId id="2147484797" r:id="rId51"/>
    <p:sldLayoutId id="2147484798" r:id="rId5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77" rtl="0" eaLnBrk="1" latinLnBrk="0" hangingPunct="1">
        <a:lnSpc>
          <a:spcPct val="95000"/>
        </a:lnSpc>
        <a:spcBef>
          <a:spcPct val="0"/>
        </a:spcBef>
        <a:buNone/>
        <a:defRPr sz="3000" b="1" kern="1200">
          <a:solidFill>
            <a:srgbClr val="002068"/>
          </a:solidFill>
          <a:latin typeface="+mj-lt"/>
          <a:ea typeface="+mj-ea"/>
          <a:cs typeface="+mj-cs"/>
        </a:defRPr>
      </a:lvl1pPr>
    </p:titleStyle>
    <p:bodyStyle>
      <a:lvl1pPr marL="0" indent="0" algn="l" defTabSz="914377" rtl="0" eaLnBrk="1" latinLnBrk="0" hangingPunct="1">
        <a:lnSpc>
          <a:spcPct val="95000"/>
        </a:lnSpc>
        <a:spcBef>
          <a:spcPts val="1000"/>
        </a:spcBef>
        <a:buFontTx/>
        <a:buNone/>
        <a:defRPr sz="2000" b="1" kern="1200">
          <a:solidFill>
            <a:srgbClr val="0460A9"/>
          </a:solidFill>
          <a:latin typeface="+mn-lt"/>
          <a:ea typeface="+mn-ea"/>
          <a:cs typeface="+mn-cs"/>
        </a:defRPr>
      </a:lvl1pPr>
      <a:lvl2pPr marL="0" indent="0" algn="l" defTabSz="914377" rtl="0" eaLnBrk="1" latinLnBrk="0" hangingPunct="1">
        <a:lnSpc>
          <a:spcPct val="95000"/>
        </a:lnSpc>
        <a:spcBef>
          <a:spcPts val="700"/>
        </a:spcBef>
        <a:buFontTx/>
        <a:buNone/>
        <a:defRPr sz="2000" kern="1200">
          <a:solidFill>
            <a:schemeClr val="tx1"/>
          </a:solidFill>
          <a:latin typeface="+mn-lt"/>
          <a:ea typeface="+mn-ea"/>
          <a:cs typeface="+mn-cs"/>
        </a:defRPr>
      </a:lvl2pPr>
      <a:lvl3pPr marL="215995" indent="-215995" algn="l" defTabSz="914377" rtl="0" eaLnBrk="1" latinLnBrk="0" hangingPunct="1">
        <a:lnSpc>
          <a:spcPct val="95000"/>
        </a:lnSpc>
        <a:spcBef>
          <a:spcPts val="600"/>
        </a:spcBef>
        <a:buClr>
          <a:srgbClr val="0460A9"/>
        </a:buClr>
        <a:buFont typeface="Ping LCG Medium" pitchFamily="50" charset="0"/>
        <a:buChar char="•"/>
        <a:defRPr sz="2000" kern="1200">
          <a:solidFill>
            <a:schemeClr val="tx1"/>
          </a:solidFill>
          <a:latin typeface="+mn-lt"/>
          <a:ea typeface="+mn-ea"/>
          <a:cs typeface="+mn-cs"/>
        </a:defRPr>
      </a:lvl3pPr>
      <a:lvl4pPr marL="490526" indent="-268281" algn="l" defTabSz="914377"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4pPr>
      <a:lvl5pPr marL="773094" indent="-277806" algn="l" defTabSz="914377" rtl="0" eaLnBrk="1" latinLnBrk="0" hangingPunct="1">
        <a:lnSpc>
          <a:spcPct val="95000"/>
        </a:lnSpc>
        <a:spcBef>
          <a:spcPts val="600"/>
        </a:spcBef>
        <a:buClr>
          <a:srgbClr val="0460A9"/>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3">
          <p15:clr>
            <a:srgbClr val="F26B43"/>
          </p15:clr>
        </p15:guide>
        <p15:guide id="2" pos="5300">
          <p15:clr>
            <a:srgbClr val="F26B43"/>
          </p15:clr>
        </p15:guide>
        <p15:guide id="3" orient="horz" pos="324">
          <p15:clr>
            <a:srgbClr val="F26B43"/>
          </p15:clr>
        </p15:guide>
        <p15:guide id="4" orient="horz" pos="5083">
          <p15:clr>
            <a:srgbClr val="F26B43"/>
          </p15:clr>
        </p15:guide>
        <p15:guide id="5" orient="horz" pos="1156">
          <p15:clr>
            <a:srgbClr val="F26B43"/>
          </p15:clr>
        </p15:guide>
        <p15:guide id="6" orient="horz" pos="1353">
          <p15:clr>
            <a:srgbClr val="F26B43"/>
          </p15:clr>
        </p15:guide>
        <p15:guide id="7" orient="horz" pos="2185">
          <p15:clr>
            <a:srgbClr val="F26B43"/>
          </p15:clr>
        </p15:guide>
        <p15:guide id="8" orient="horz" pos="2375">
          <p15:clr>
            <a:srgbClr val="F26B43"/>
          </p15:clr>
        </p15:guide>
        <p15:guide id="9" orient="horz" pos="3392">
          <p15:clr>
            <a:srgbClr val="F26B43"/>
          </p15:clr>
        </p15:guide>
        <p15:guide id="10" orient="horz" pos="4232">
          <p15:clr>
            <a:srgbClr val="F26B43"/>
          </p15:clr>
        </p15:guide>
        <p15:guide id="11" orient="horz" pos="4421">
          <p15:clr>
            <a:srgbClr val="F26B43"/>
          </p15:clr>
        </p15:guide>
        <p15:guide id="12" pos="9888">
          <p15:clr>
            <a:srgbClr val="F26B43"/>
          </p15:clr>
        </p15:guide>
        <p15:guide id="13" pos="508">
          <p15:clr>
            <a:srgbClr val="F26B43"/>
          </p15:clr>
        </p15:guide>
        <p15:guide id="14" pos="1912">
          <p15:clr>
            <a:srgbClr val="F26B43"/>
          </p15:clr>
        </p15:guide>
        <p15:guide id="15" pos="2108">
          <p15:clr>
            <a:srgbClr val="F26B43"/>
          </p15:clr>
        </p15:guide>
        <p15:guide id="16" pos="3500">
          <p15:clr>
            <a:srgbClr val="F26B43"/>
          </p15:clr>
        </p15:guide>
        <p15:guide id="17" pos="3701">
          <p15:clr>
            <a:srgbClr val="F26B43"/>
          </p15:clr>
        </p15:guide>
        <p15:guide id="18" pos="5099">
          <p15:clr>
            <a:srgbClr val="F26B43"/>
          </p15:clr>
        </p15:guide>
        <p15:guide id="19" pos="6693">
          <p15:clr>
            <a:srgbClr val="F26B43"/>
          </p15:clr>
        </p15:guide>
        <p15:guide id="20" pos="6888">
          <p15:clr>
            <a:srgbClr val="F26B43"/>
          </p15:clr>
        </p15:guide>
        <p15:guide id="21" pos="8292">
          <p15:clr>
            <a:srgbClr val="F26B43"/>
          </p15:clr>
        </p15:guide>
        <p15:guide id="22" pos="848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628952558"/>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11" r:id="rId12"/>
    <p:sldLayoutId id="2147484812" r:id="rId13"/>
    <p:sldLayoutId id="2147484813" r:id="rId14"/>
    <p:sldLayoutId id="2147484814" r:id="rId15"/>
    <p:sldLayoutId id="2147484815" r:id="rId16"/>
    <p:sldLayoutId id="2147484816"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7"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7" y="1416054"/>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08050319"/>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 id="2147484831" r:id="rId14"/>
    <p:sldLayoutId id="2147484832" r:id="rId15"/>
    <p:sldLayoutId id="2147484833" r:id="rId16"/>
    <p:sldLayoutId id="2147484834" r:id="rId17"/>
    <p:sldLayoutId id="2147484835" r:id="rId18"/>
    <p:sldLayoutId id="2147484836" r:id="rId19"/>
    <p:sldLayoutId id="2147484837" r:id="rId20"/>
    <p:sldLayoutId id="2147484838" r:id="rId21"/>
    <p:sldLayoutId id="2147484839" r:id="rId22"/>
    <p:sldLayoutId id="2147484840" r:id="rId23"/>
    <p:sldLayoutId id="2147484841" r:id="rId24"/>
    <p:sldLayoutId id="2147484842" r:id="rId25"/>
    <p:sldLayoutId id="2147484843" r:id="rId26"/>
    <p:sldLayoutId id="2147484844" r:id="rId2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4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183"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32"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276"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25"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16" indent="-292093" algn="l" defTabSz="41274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19" indent="-260344" algn="l" defTabSz="41274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33" indent="-193670" algn="l" defTabSz="41274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36" indent="-193670" algn="l" defTabSz="41274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39" indent="-195258" algn="l" defTabSz="41274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21"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367"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414"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459"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092" rtl="0" eaLnBrk="1" latinLnBrk="0" hangingPunct="1">
        <a:defRPr sz="1800" kern="1200">
          <a:solidFill>
            <a:schemeClr val="tx1"/>
          </a:solidFill>
          <a:latin typeface="+mn-lt"/>
          <a:ea typeface="+mn-ea"/>
          <a:cs typeface="+mn-cs"/>
        </a:defRPr>
      </a:lvl1pPr>
      <a:lvl2pPr marL="457047" algn="l" defTabSz="914092" rtl="0" eaLnBrk="1" latinLnBrk="0" hangingPunct="1">
        <a:defRPr sz="1800" kern="1200">
          <a:solidFill>
            <a:schemeClr val="tx1"/>
          </a:solidFill>
          <a:latin typeface="+mn-lt"/>
          <a:ea typeface="+mn-ea"/>
          <a:cs typeface="+mn-cs"/>
        </a:defRPr>
      </a:lvl2pPr>
      <a:lvl3pPr marL="914092" algn="l" defTabSz="914092" rtl="0" eaLnBrk="1" latinLnBrk="0" hangingPunct="1">
        <a:defRPr sz="1800" kern="1200">
          <a:solidFill>
            <a:schemeClr val="tx1"/>
          </a:solidFill>
          <a:latin typeface="+mn-lt"/>
          <a:ea typeface="+mn-ea"/>
          <a:cs typeface="+mn-cs"/>
        </a:defRPr>
      </a:lvl3pPr>
      <a:lvl4pPr marL="1371139" algn="l" defTabSz="914092" rtl="0" eaLnBrk="1" latinLnBrk="0" hangingPunct="1">
        <a:defRPr sz="1800" kern="1200">
          <a:solidFill>
            <a:schemeClr val="tx1"/>
          </a:solidFill>
          <a:latin typeface="+mn-lt"/>
          <a:ea typeface="+mn-ea"/>
          <a:cs typeface="+mn-cs"/>
        </a:defRPr>
      </a:lvl4pPr>
      <a:lvl5pPr marL="1828185" algn="l" defTabSz="914092" rtl="0" eaLnBrk="1" latinLnBrk="0" hangingPunct="1">
        <a:defRPr sz="1800" kern="1200">
          <a:solidFill>
            <a:schemeClr val="tx1"/>
          </a:solidFill>
          <a:latin typeface="+mn-lt"/>
          <a:ea typeface="+mn-ea"/>
          <a:cs typeface="+mn-cs"/>
        </a:defRPr>
      </a:lvl5pPr>
      <a:lvl6pPr marL="2285232" algn="l" defTabSz="914092" rtl="0" eaLnBrk="1" latinLnBrk="0" hangingPunct="1">
        <a:defRPr sz="1800" kern="1200">
          <a:solidFill>
            <a:schemeClr val="tx1"/>
          </a:solidFill>
          <a:latin typeface="+mn-lt"/>
          <a:ea typeface="+mn-ea"/>
          <a:cs typeface="+mn-cs"/>
        </a:defRPr>
      </a:lvl6pPr>
      <a:lvl7pPr marL="2742278" algn="l" defTabSz="914092" rtl="0" eaLnBrk="1" latinLnBrk="0" hangingPunct="1">
        <a:defRPr sz="1800" kern="1200">
          <a:solidFill>
            <a:schemeClr val="tx1"/>
          </a:solidFill>
          <a:latin typeface="+mn-lt"/>
          <a:ea typeface="+mn-ea"/>
          <a:cs typeface="+mn-cs"/>
        </a:defRPr>
      </a:lvl7pPr>
      <a:lvl8pPr marL="3199325" algn="l" defTabSz="914092" rtl="0" eaLnBrk="1" latinLnBrk="0" hangingPunct="1">
        <a:defRPr sz="1800" kern="1200">
          <a:solidFill>
            <a:schemeClr val="tx1"/>
          </a:solidFill>
          <a:latin typeface="+mn-lt"/>
          <a:ea typeface="+mn-ea"/>
          <a:cs typeface="+mn-cs"/>
        </a:defRPr>
      </a:lvl8pPr>
      <a:lvl9pPr marL="3656371" algn="l" defTabSz="9140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0.png"/><Relationship Id="rId1" Type="http://schemas.openxmlformats.org/officeDocument/2006/relationships/slideLayout" Target="../slideLayouts/slideLayout6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1.png"/><Relationship Id="rId1" Type="http://schemas.openxmlformats.org/officeDocument/2006/relationships/slideLayout" Target="../slideLayouts/slideLayout60.xml"/></Relationships>
</file>

<file path=ppt/slides/_rels/slide10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1.png"/><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2.png"/><Relationship Id="rId1" Type="http://schemas.openxmlformats.org/officeDocument/2006/relationships/slideLayout" Target="../slideLayouts/slideLayout60.xml"/><Relationship Id="rId5" Type="http://schemas.microsoft.com/office/2007/relationships/hdphoto" Target="../media/hdphoto17.wdp"/><Relationship Id="rId4" Type="http://schemas.openxmlformats.org/officeDocument/2006/relationships/image" Target="../media/image8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0.jpeg"/><Relationship Id="rId2" Type="http://schemas.openxmlformats.org/officeDocument/2006/relationships/image" Target="../media/image31.jpeg"/><Relationship Id="rId1" Type="http://schemas.openxmlformats.org/officeDocument/2006/relationships/slideLayout" Target="../slideLayouts/slideLayout125.xml"/><Relationship Id="rId6" Type="http://schemas.openxmlformats.org/officeDocument/2006/relationships/image" Target="../media/image35.jpeg"/><Relationship Id="rId11" Type="http://schemas.openxmlformats.org/officeDocument/2006/relationships/image" Target="../media/image39.wmf"/><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3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tiff"/><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19.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67.tiff"/></Relationships>
</file>

<file path=ppt/slides/_rels/slide11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84.png"/><Relationship Id="rId1" Type="http://schemas.openxmlformats.org/officeDocument/2006/relationships/slideLayout" Target="../slideLayouts/slideLayout123.xm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9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9.xml"/><Relationship Id="rId7" Type="http://schemas.openxmlformats.org/officeDocument/2006/relationships/diagramColors" Target="../diagrams/colors1.xml"/><Relationship Id="rId2" Type="http://schemas.openxmlformats.org/officeDocument/2006/relationships/slideLayout" Target="../slideLayouts/slideLayout86.xml"/><Relationship Id="rId1" Type="http://schemas.openxmlformats.org/officeDocument/2006/relationships/tags" Target="../tags/tag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1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126.xml"/><Relationship Id="rId4" Type="http://schemas.openxmlformats.org/officeDocument/2006/relationships/chart" Target="../charts/char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26.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18.wdp"/></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6.xml"/><Relationship Id="rId1" Type="http://schemas.openxmlformats.org/officeDocument/2006/relationships/tags" Target="../tags/tag1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6.xml"/><Relationship Id="rId1" Type="http://schemas.openxmlformats.org/officeDocument/2006/relationships/tags" Target="../tags/tag18.xml"/><Relationship Id="rId4" Type="http://schemas.openxmlformats.org/officeDocument/2006/relationships/chart" Target="../charts/chart1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6.xml"/><Relationship Id="rId1" Type="http://schemas.openxmlformats.org/officeDocument/2006/relationships/tags" Target="../tags/tag19.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1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bin"/><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com/search?rlz=1C1GCEB_enUS921US921&amp;cs=0&amp;sca_esv=2a2a93e8be91f013&amp;sxsrf=AHTn8zqqdDni1VD2K_r2crJHOZWHY8FJwA%3A1742953991463&amp;q=BCR-ABL&amp;sa=X&amp;ved=2ahUKEwjR0uDL0aaMAxWIEGIAHS9sL6QQxccNegQIBRAC&amp;mstk=AUtExfB1VyjB8jZpPc4PaFzrCuYYMlY5lnPowuNSrikd0myBLJ-l5Xe4xgkLXLkitYdRqfXXR6pfXOEDvZ0ZTVfemqdpFIhRuyiinpSEUm2q4OYcz4m_RYhn5yl01Ff31HKgX7wdmAzY341L1ZV0-CIVHIHK_ebWBro3r7Utg7tCckvtEjk&amp;csui=3" TargetMode="External"/><Relationship Id="rId2" Type="http://schemas.openxmlformats.org/officeDocument/2006/relationships/hyperlink" Target="https://www.google.com/search?rlz=1C1GCEB_enUS921US921&amp;cs=0&amp;sca_esv=2a2a93e8be91f013&amp;sxsrf=AHTn8zqqdDni1VD2K_r2crJHOZWHY8FJwA%3A1742953991463&amp;q=Polymerase+Chain+Reaction&amp;sa=X&amp;ved=2ahUKEwjR0uDL0aaMAxWIEGIAHS9sL6QQxccNegQIBRAB&amp;mstk=AUtExfB1VyjB8jZpPc4PaFzrCuYYMlY5lnPowuNSrikd0myBLJ-l5Xe4xgkLXLkitYdRqfXXR6pfXOEDvZ0ZTVfemqdpFIhRuyiinpSEUm2q4OYcz4m_RYhn5yl01Ff31HKgX7wdmAzY341L1ZV0-CIVHIHK_ebWBro3r7Utg7tCckvtEjk&amp;csui=3" TargetMode="External"/><Relationship Id="rId1" Type="http://schemas.openxmlformats.org/officeDocument/2006/relationships/slideLayout" Target="../slideLayouts/slideLayout50.xml"/><Relationship Id="rId4" Type="http://schemas.openxmlformats.org/officeDocument/2006/relationships/hyperlink" Target="https://www.google.com/search?rlz=1C1GCEB_enUS921US921&amp;cs=0&amp;sca_esv=2a2a93e8be91f013&amp;sxsrf=AHTn8zqqdDni1VD2K_r2crJHOZWHY8FJwA%3A1742953991463&amp;q=BCR-ABL+fusion+gene&amp;sa=X&amp;ved=2ahUKEwjR0uDL0aaMAxWIEGIAHS9sL6QQxccNegQIBRAD&amp;mstk=AUtExfB1VyjB8jZpPc4PaFzrCuYYMlY5lnPowuNSrikd0myBLJ-l5Xe4xgkLXLkitYdRqfXXR6pfXOEDvZ0ZTVfemqdpFIhRuyiinpSEUm2q4OYcz4m_RYhn5yl01Ff31HKgX7wdmAzY341L1ZV0-CIVHIHK_ebWBro3r7Utg7tCckvtEjk&amp;csui=3"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1016/j.clml.2016.09.012" TargetMode="Externa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hyperlink" Target="https://doi.org/10.1186/s13045-018-0685-2" TargetMode="Externa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1186/s13045-018-0685-2" TargetMode="Externa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tiff"/><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19.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67.tif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0.jpeg"/><Relationship Id="rId2" Type="http://schemas.openxmlformats.org/officeDocument/2006/relationships/image" Target="../media/image31.jpeg"/><Relationship Id="rId1" Type="http://schemas.openxmlformats.org/officeDocument/2006/relationships/slideLayout" Target="../slideLayouts/slideLayout125.xml"/><Relationship Id="rId6" Type="http://schemas.openxmlformats.org/officeDocument/2006/relationships/image" Target="../media/image35.jpeg"/><Relationship Id="rId11" Type="http://schemas.openxmlformats.org/officeDocument/2006/relationships/image" Target="../media/image39.wmf"/><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38.jpeg"/></Relationships>
</file>

<file path=ppt/slides/_rels/slide6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7.xml"/><Relationship Id="rId7" Type="http://schemas.microsoft.com/office/2007/relationships/hdphoto" Target="../media/hdphoto7.wdp"/><Relationship Id="rId2" Type="http://schemas.openxmlformats.org/officeDocument/2006/relationships/slideLayout" Target="../slideLayouts/slideLayout86.xml"/><Relationship Id="rId1" Type="http://schemas.openxmlformats.org/officeDocument/2006/relationships/tags" Target="../tags/tag13.xml"/><Relationship Id="rId6" Type="http://schemas.openxmlformats.org/officeDocument/2006/relationships/image" Target="../media/image70.png"/><Relationship Id="rId5" Type="http://schemas.microsoft.com/office/2007/relationships/hdphoto" Target="../media/hdphoto6.wdp"/><Relationship Id="rId4" Type="http://schemas.openxmlformats.org/officeDocument/2006/relationships/image" Target="../media/image69.png"/><Relationship Id="rId9" Type="http://schemas.microsoft.com/office/2007/relationships/hdphoto" Target="../media/hdphoto8.wdp"/></Relationships>
</file>

<file path=ppt/slides/_rels/slide62.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86.xml"/><Relationship Id="rId5" Type="http://schemas.openxmlformats.org/officeDocument/2006/relationships/chart" Target="../charts/chart3.xml"/><Relationship Id="rId4" Type="http://schemas.openxmlformats.org/officeDocument/2006/relationships/chart" Target="../charts/chart2.xml"/></Relationships>
</file>

<file path=ppt/slides/_rels/slide6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6.xml"/><Relationship Id="rId1" Type="http://schemas.openxmlformats.org/officeDocument/2006/relationships/tags" Target="../tags/tag14.xml"/><Relationship Id="rId5" Type="http://schemas.openxmlformats.org/officeDocument/2006/relationships/chart" Target="../charts/chart6.xml"/><Relationship Id="rId4" Type="http://schemas.openxmlformats.org/officeDocument/2006/relationships/chart" Target="../charts/chart5.xml"/></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chart" Target="../charts/chart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6.xml"/><Relationship Id="rId1" Type="http://schemas.openxmlformats.org/officeDocument/2006/relationships/tags" Target="../tags/tag15.xml"/></Relationships>
</file>

<file path=ppt/slides/_rels/slide6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hyperlink" Target="http://www.nccn.org/" TargetMode="External"/><Relationship Id="rId1" Type="http://schemas.openxmlformats.org/officeDocument/2006/relationships/slideLayout" Target="../slideLayouts/slideLayout123.xml"/><Relationship Id="rId5" Type="http://schemas.openxmlformats.org/officeDocument/2006/relationships/image" Target="../media/image7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customXml" Target="../ink/ink3.xml"/><Relationship Id="rId3" Type="http://schemas.microsoft.com/office/2007/relationships/hdphoto" Target="../media/hdphoto9.wdp"/><Relationship Id="rId7" Type="http://schemas.openxmlformats.org/officeDocument/2006/relationships/image" Target="../media/image570.png"/><Relationship Id="rId2" Type="http://schemas.openxmlformats.org/officeDocument/2006/relationships/image" Target="../media/image75.png"/><Relationship Id="rId1" Type="http://schemas.openxmlformats.org/officeDocument/2006/relationships/slideLayout" Target="../slideLayouts/slideLayout200.xml"/><Relationship Id="rId6" Type="http://schemas.openxmlformats.org/officeDocument/2006/relationships/customXml" Target="../ink/ink2.xml"/><Relationship Id="rId11" Type="http://schemas.openxmlformats.org/officeDocument/2006/relationships/image" Target="../media/image590.png"/><Relationship Id="rId5" Type="http://schemas.openxmlformats.org/officeDocument/2006/relationships/image" Target="../media/image56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5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9.xml"/><Relationship Id="rId1" Type="http://schemas.openxmlformats.org/officeDocument/2006/relationships/slideLayout" Target="../slideLayouts/slideLayout123.xml"/><Relationship Id="rId4" Type="http://schemas.microsoft.com/office/2007/relationships/hdphoto" Target="../media/hdphoto10.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8.png"/><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hyperlink" Target="https://doi.org/10.1007/s40262-024-01411-1" TargetMode="Externa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9.png"/><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Chronic Myeloid Leukemia</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Ilene Galinsky, RN, BSN, MSN, ANP-C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Michael J Mauro,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Neil P Shah, MD, PhD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Sara M Tinsley-Vance, PhD, APRN, AOCN</a:t>
            </a:r>
          </a:p>
          <a:p>
            <a:pPr marL="0" marR="0" lvl="0" indent="0" algn="ctr" defTabSz="914400" rtl="0" eaLnBrk="0" fontAlgn="base" latinLnBrk="0" hangingPunct="0">
              <a:lnSpc>
                <a:spcPts val="296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24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6:00 AM – 7:30 AM</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46275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A4394-17D2-5279-26A1-60F32E9AB3F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B13CBB-B53C-B69A-2D56-BB78535D436B}"/>
              </a:ext>
            </a:extLst>
          </p:cNvPr>
          <p:cNvSpPr/>
          <p:nvPr/>
        </p:nvSpPr>
        <p:spPr bwMode="auto">
          <a:xfrm>
            <a:off x="758948" y="1124744"/>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B2CFEF1-F407-EBA0-6645-157FE000E16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B6D8166-85CC-2167-9448-687AF62A4FBA}"/>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chemeClr val="bg1"/>
                </a:solidFill>
              </a:rPr>
              <a:t>Introduction: Chronic Myeloid Leukemia (CML) as a Model for Targeted Treatment</a:t>
            </a:r>
          </a:p>
          <a:p>
            <a:pPr marL="0" indent="0">
              <a:spcBef>
                <a:spcPts val="1800"/>
              </a:spcBef>
              <a:spcAft>
                <a:spcPts val="0"/>
              </a:spcAft>
              <a:buNone/>
            </a:pPr>
            <a:r>
              <a:rPr lang="en-US" sz="2500" dirty="0">
                <a:solidFill>
                  <a:srgbClr val="0432FF"/>
                </a:solidFill>
              </a:rPr>
              <a:t>Module 1: </a:t>
            </a:r>
            <a:r>
              <a:rPr lang="en-US" sz="2500" dirty="0">
                <a:solidFill>
                  <a:schemeClr val="tx1"/>
                </a:solidFill>
              </a:rPr>
              <a:t>Biology of CML; Role of First- and Second-Generation Tyrosine Kinase Inhibitors (TKIs) as Initial Treatment for Chronic-Phase (CP)-CML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Asciminib</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Newly Diagnosed CP-CML </a:t>
            </a:r>
          </a:p>
          <a:p>
            <a:pPr marL="0" indent="0">
              <a:spcBef>
                <a:spcPts val="1800"/>
              </a:spcBef>
              <a:spcAft>
                <a:spcPts val="0"/>
              </a:spcAft>
              <a:buNone/>
            </a:pPr>
            <a:r>
              <a:rPr lang="en-US" sz="2500" dirty="0">
                <a:solidFill>
                  <a:srgbClr val="0432FF"/>
                </a:solidFill>
              </a:rPr>
              <a:t>Module 3: </a:t>
            </a:r>
            <a:r>
              <a:rPr lang="en-US" sz="2500" dirty="0">
                <a:solidFill>
                  <a:schemeClr val="tx1"/>
                </a:solidFill>
              </a:rPr>
              <a:t>Feasibility of TKI Discontinuation for Patients with Sustained Response to Treatment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Management of CP-CML After Failure of Initial Therapy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475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12AC38-C235-B096-DE1A-5F8965EB810F}"/>
              </a:ext>
            </a:extLst>
          </p:cNvPr>
          <p:cNvSpPr txBox="1">
            <a:spLocks/>
          </p:cNvSpPr>
          <p:nvPr/>
        </p:nvSpPr>
        <p:spPr bwMode="auto">
          <a:xfrm>
            <a:off x="383177" y="414366"/>
            <a:ext cx="1136468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4383"/>
                </a:solidFill>
                <a:effectLst/>
                <a:uLnTx/>
                <a:uFillTx/>
                <a:latin typeface="Avenir Next LT Pro" panose="020B0304020202020204" pitchFamily="34" charset="77"/>
                <a:ea typeface="+mj-ea"/>
                <a:cs typeface="+mj-cs"/>
              </a:rPr>
              <a:t>Feasibility of TKI Discontinuation in Patients with Sustained Response to Treatment</a:t>
            </a:r>
            <a:endParaRPr kumimoji="0" lang="en-US" sz="3600" b="1" i="0" u="none" strike="noStrike" kern="0" cap="none" spc="0" normalizeH="0" baseline="0" noProof="0" dirty="0">
              <a:ln>
                <a:noFill/>
              </a:ln>
              <a:solidFill>
                <a:srgbClr val="294383"/>
              </a:solidFill>
              <a:effectLst/>
              <a:uLnTx/>
              <a:uFillTx/>
              <a:latin typeface="Avenir Next LT Pro" panose="020B0304020202020204" pitchFamily="34" charset="77"/>
              <a:ea typeface="+mj-ea"/>
              <a:cs typeface="Calibri" panose="020F0502020204030204" pitchFamily="34" charset="0"/>
            </a:endParaRPr>
          </a:p>
        </p:txBody>
      </p:sp>
      <p:sp>
        <p:nvSpPr>
          <p:cNvPr id="5" name="Rectangle 3">
            <a:extLst>
              <a:ext uri="{FF2B5EF4-FFF2-40B4-BE49-F238E27FC236}">
                <a16:creationId xmlns:a16="http://schemas.microsoft.com/office/drawing/2014/main" id="{205C6053-9417-564F-CA0B-246D54BC7D38}"/>
              </a:ext>
            </a:extLst>
          </p:cNvPr>
          <p:cNvSpPr txBox="1">
            <a:spLocks noChangeArrowheads="1"/>
          </p:cNvSpPr>
          <p:nvPr/>
        </p:nvSpPr>
        <p:spPr>
          <a:xfrm>
            <a:off x="605259" y="4311788"/>
            <a:ext cx="10981481" cy="291702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E1471D"/>
                </a:solidFill>
                <a:effectLst/>
                <a:uLnTx/>
                <a:uFillTx/>
                <a:latin typeface="Avenir Next LT Pro" panose="020B0504020202020204" pitchFamily="34" charset="0"/>
                <a:ea typeface="+mn-ea"/>
                <a:cs typeface="+mn-cs"/>
              </a:rPr>
              <a:t>Neil P. Shah, MD, PhD</a:t>
            </a:r>
            <a:br>
              <a:rPr kumimoji="0" lang="en-US" sz="2800" b="1" i="0" u="none" strike="noStrike" kern="1200" cap="none" spc="0" normalizeH="0" baseline="0" noProof="0" dirty="0">
                <a:ln>
                  <a:noFill/>
                </a:ln>
                <a:solidFill>
                  <a:srgbClr val="196B24"/>
                </a:solidFill>
                <a:effectLst/>
                <a:uLnTx/>
                <a:uFillTx/>
                <a:latin typeface="Avenir Next LT Pro" panose="020B0504020202020204" pitchFamily="34" charset="0"/>
                <a:ea typeface="+mn-ea"/>
                <a:cs typeface="+mn-cs"/>
              </a:rPr>
            </a:br>
            <a:r>
              <a:rPr kumimoji="0" lang="en-US" sz="2600" b="0" i="1"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Professor</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Division of Hematology/Oncology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University of California, San Francisco</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San Francisco, California</a:t>
            </a:r>
          </a:p>
        </p:txBody>
      </p:sp>
    </p:spTree>
    <p:extLst>
      <p:ext uri="{BB962C8B-B14F-4D97-AF65-F5344CB8AC3E}">
        <p14:creationId xmlns:p14="http://schemas.microsoft.com/office/powerpoint/2010/main" val="2777847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BC3B-73E5-DF2E-39CD-10C957CC14D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9EBEE65-1483-1B10-95E7-E09ED177E01F}"/>
              </a:ext>
            </a:extLst>
          </p:cNvPr>
          <p:cNvSpPr txBox="1">
            <a:spLocks noChangeArrowheads="1"/>
          </p:cNvSpPr>
          <p:nvPr/>
        </p:nvSpPr>
        <p:spPr>
          <a:xfrm>
            <a:off x="605259" y="2206606"/>
            <a:ext cx="10981481" cy="4114800"/>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304020202020204" pitchFamily="34" charset="77"/>
                <a:ea typeface="+mn-ea"/>
                <a:cs typeface="+mn-cs"/>
              </a:rPr>
              <a:t>CBC/diff every 1-2 weeks for 6-8 weeks following TKI initiation to assess for significant </a:t>
            </a:r>
            <a:r>
              <a:rPr kumimoji="0" lang="en-US" sz="2800" b="0" i="0" u="none" strike="noStrike" kern="0" cap="none" spc="0" normalizeH="0" baseline="0" noProof="0" dirty="0" err="1">
                <a:ln>
                  <a:noFill/>
                </a:ln>
                <a:solidFill>
                  <a:srgbClr val="294383"/>
                </a:solidFill>
                <a:effectLst/>
                <a:uLnTx/>
                <a:uFillTx/>
                <a:latin typeface="Avenir Next LT Pro" panose="020B0304020202020204" pitchFamily="34" charset="77"/>
                <a:ea typeface="+mn-ea"/>
                <a:cs typeface="+mn-cs"/>
              </a:rPr>
              <a:t>cytopenias</a:t>
            </a:r>
            <a:endParaRPr kumimoji="0" lang="en-US" sz="2800" b="0" i="0" u="none" strike="noStrike" kern="0" cap="none" spc="0" normalizeH="0" baseline="0" noProof="0" dirty="0">
              <a:ln>
                <a:noFill/>
              </a:ln>
              <a:solidFill>
                <a:srgbClr val="294383"/>
              </a:solidFill>
              <a:effectLst/>
              <a:uLnTx/>
              <a:uFillTx/>
              <a:latin typeface="Avenir Next LT Pro" panose="020B0304020202020204" pitchFamily="34" charset="77"/>
              <a:ea typeface="+mn-ea"/>
              <a:cs typeface="+mn-cs"/>
            </a:endParaRP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Office visit after 4 weeks of treatment to assess tolerability</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Office visit, CBC/diff, CMP, BCR::ABL1 quantitative PCR after three months of treatment and every three months thereafter</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Title 1">
            <a:extLst>
              <a:ext uri="{FF2B5EF4-FFF2-40B4-BE49-F238E27FC236}">
                <a16:creationId xmlns:a16="http://schemas.microsoft.com/office/drawing/2014/main" id="{E1338E1D-ACAA-1CFE-D81B-C8510C0A11AB}"/>
              </a:ext>
            </a:extLst>
          </p:cNvPr>
          <p:cNvSpPr txBox="1">
            <a:spLocks/>
          </p:cNvSpPr>
          <p:nvPr/>
        </p:nvSpPr>
        <p:spPr bwMode="auto">
          <a:xfrm>
            <a:off x="459417" y="-56075"/>
            <a:ext cx="1119708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294383"/>
                </a:solidFill>
                <a:effectLst/>
                <a:uLnTx/>
                <a:uFillTx/>
                <a:latin typeface="Avenir Next LT Pro" panose="020B0504020202020204" pitchFamily="34" charset="77"/>
                <a:ea typeface="+mj-ea"/>
                <a:cs typeface="Calibri" panose="020F0502020204030204" pitchFamily="34" charset="0"/>
              </a:rPr>
              <a:t>Following CML Patients on TKI Therapy </a:t>
            </a:r>
          </a:p>
        </p:txBody>
      </p:sp>
    </p:spTree>
    <p:extLst>
      <p:ext uri="{BB962C8B-B14F-4D97-AF65-F5344CB8AC3E}">
        <p14:creationId xmlns:p14="http://schemas.microsoft.com/office/powerpoint/2010/main" val="2734576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6E1D1-39DD-AB4E-3633-3762C59C801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FD8A9B-AC63-BD9F-A78B-45E9D9C61D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47800" y="1"/>
            <a:ext cx="9209314" cy="6362840"/>
          </a:xfrm>
          <a:prstGeom prst="rect">
            <a:avLst/>
          </a:prstGeom>
        </p:spPr>
      </p:pic>
      <p:sp>
        <p:nvSpPr>
          <p:cNvPr id="7" name="TextBox 6">
            <a:extLst>
              <a:ext uri="{FF2B5EF4-FFF2-40B4-BE49-F238E27FC236}">
                <a16:creationId xmlns:a16="http://schemas.microsoft.com/office/drawing/2014/main" id="{4A4A7430-725E-7AFD-98D6-2F236CAD5118}"/>
              </a:ext>
            </a:extLst>
          </p:cNvPr>
          <p:cNvSpPr txBox="1"/>
          <p:nvPr/>
        </p:nvSpPr>
        <p:spPr>
          <a:xfrm>
            <a:off x="237510" y="6385494"/>
            <a:ext cx="1173521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pitchFamily="2" charset="0"/>
                <a:ea typeface="+mn-ea"/>
                <a:cs typeface="+mn-cs"/>
              </a:rPr>
              <a:t>Reproduced with permission from the NCCN Clinical Practice Guidelines in Oncology (NCCN Guidelines®) for Chronic Myeloid Leukemia V.3.2025. © 2024 National Comprehensive Cancer Network, Inc. All rights reserved. The NCCN Guidelines® and illustrations herein may not be reproduced in any form for any purpose without the express written permission of NCCN. To view the most recent and complete version of the NCCN Guidelines, go online to </a:t>
            </a:r>
            <a:r>
              <a:rPr kumimoji="0" lang="en-US" sz="800" b="0" i="0" u="none" strike="noStrike" kern="1200" cap="none" spc="0" normalizeH="0" baseline="0" noProof="0" dirty="0" err="1">
                <a:ln>
                  <a:noFill/>
                </a:ln>
                <a:solidFill>
                  <a:srgbClr val="000000"/>
                </a:solidFill>
                <a:effectLst/>
                <a:uLnTx/>
                <a:uFillTx/>
                <a:latin typeface="Helvetica" pitchFamily="2" charset="0"/>
                <a:ea typeface="+mn-ea"/>
                <a:cs typeface="+mn-cs"/>
              </a:rPr>
              <a:t>NCCN.org</a:t>
            </a:r>
            <a:r>
              <a:rPr kumimoji="0" lang="en-US" sz="800" b="0" i="0" u="none" strike="noStrike" kern="1200" cap="none" spc="0" normalizeH="0" baseline="0" noProof="0" dirty="0">
                <a:ln>
                  <a:noFill/>
                </a:ln>
                <a:solidFill>
                  <a:srgbClr val="000000"/>
                </a:solidFill>
                <a:effectLst/>
                <a:uLnTx/>
                <a:uFillTx/>
                <a:latin typeface="Helvetica" pitchFamily="2" charset="0"/>
                <a:ea typeface="+mn-ea"/>
                <a:cs typeface="+mn-cs"/>
              </a:rPr>
              <a:t>. The NCCN Guidelines are a work in progress that may be refined as often as new significant data becomes available. NCCN makes no warranties of any kind whatsoever regarding their content, use or application and disclaims any responsibility for their application or use in any way.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25969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5D52-1822-C0D0-9DA4-FBB05EDDC4FB}"/>
            </a:ext>
          </a:extLst>
        </p:cNvPr>
        <p:cNvGrpSpPr/>
        <p:nvPr/>
      </p:nvGrpSpPr>
      <p:grpSpPr>
        <a:xfrm>
          <a:off x="0" y="0"/>
          <a:ext cx="0" cy="0"/>
          <a:chOff x="0" y="0"/>
          <a:chExt cx="0" cy="0"/>
        </a:xfrm>
      </p:grpSpPr>
      <p:sp>
        <p:nvSpPr>
          <p:cNvPr id="2" name="ZoneTexte 3">
            <a:extLst>
              <a:ext uri="{FF2B5EF4-FFF2-40B4-BE49-F238E27FC236}">
                <a16:creationId xmlns:a16="http://schemas.microsoft.com/office/drawing/2014/main" id="{31B52F5B-A75E-0B7D-2EA0-431031C54C5D}"/>
              </a:ext>
            </a:extLst>
          </p:cNvPr>
          <p:cNvSpPr txBox="1">
            <a:spLocks noChangeArrowheads="1"/>
          </p:cNvSpPr>
          <p:nvPr/>
        </p:nvSpPr>
        <p:spPr bwMode="auto">
          <a:xfrm>
            <a:off x="1452573" y="304800"/>
            <a:ext cx="825450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 typeface="Wingdings" charset="0"/>
              <a:buNone/>
              <a:tabLst/>
              <a:defRPr/>
            </a:pPr>
            <a:r>
              <a:rPr kumimoji="0" lang="en-US" sz="4000" b="1"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rPr>
              <a:t>Stop Imatinib (STIM) study design</a:t>
            </a:r>
          </a:p>
        </p:txBody>
      </p:sp>
      <p:sp>
        <p:nvSpPr>
          <p:cNvPr id="3" name="ZoneTexte 16">
            <a:extLst>
              <a:ext uri="{FF2B5EF4-FFF2-40B4-BE49-F238E27FC236}">
                <a16:creationId xmlns:a16="http://schemas.microsoft.com/office/drawing/2014/main" id="{E8942DF7-774C-673C-8C34-B8558925F97C}"/>
              </a:ext>
            </a:extLst>
          </p:cNvPr>
          <p:cNvSpPr txBox="1">
            <a:spLocks noChangeArrowheads="1"/>
          </p:cNvSpPr>
          <p:nvPr/>
        </p:nvSpPr>
        <p:spPr bwMode="auto">
          <a:xfrm>
            <a:off x="1740452" y="3505200"/>
            <a:ext cx="1847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endParaRPr>
          </a:p>
        </p:txBody>
      </p:sp>
      <p:sp>
        <p:nvSpPr>
          <p:cNvPr id="4" name="Line 13">
            <a:extLst>
              <a:ext uri="{FF2B5EF4-FFF2-40B4-BE49-F238E27FC236}">
                <a16:creationId xmlns:a16="http://schemas.microsoft.com/office/drawing/2014/main" id="{83CF7351-0734-32CE-D584-8749D4A6C993}"/>
              </a:ext>
            </a:extLst>
          </p:cNvPr>
          <p:cNvSpPr>
            <a:spLocks noChangeShapeType="1"/>
          </p:cNvSpPr>
          <p:nvPr/>
        </p:nvSpPr>
        <p:spPr bwMode="auto">
          <a:xfrm flipV="1">
            <a:off x="3340652" y="3263900"/>
            <a:ext cx="2444750" cy="12700"/>
          </a:xfrm>
          <a:prstGeom prst="line">
            <a:avLst/>
          </a:prstGeom>
          <a:noFill/>
          <a:ln w="28575">
            <a:solidFill>
              <a:srgbClr val="0070C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endParaRPr>
          </a:p>
        </p:txBody>
      </p:sp>
      <p:sp>
        <p:nvSpPr>
          <p:cNvPr id="5" name="Line 14">
            <a:extLst>
              <a:ext uri="{FF2B5EF4-FFF2-40B4-BE49-F238E27FC236}">
                <a16:creationId xmlns:a16="http://schemas.microsoft.com/office/drawing/2014/main" id="{D127EC50-27CB-7803-6E31-DCDF0E17D6FC}"/>
              </a:ext>
            </a:extLst>
          </p:cNvPr>
          <p:cNvSpPr>
            <a:spLocks noChangeShapeType="1"/>
          </p:cNvSpPr>
          <p:nvPr/>
        </p:nvSpPr>
        <p:spPr bwMode="auto">
          <a:xfrm flipH="1">
            <a:off x="1784902" y="5019675"/>
            <a:ext cx="0" cy="14605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endParaRPr>
          </a:p>
        </p:txBody>
      </p:sp>
      <p:sp>
        <p:nvSpPr>
          <p:cNvPr id="6" name="Line 15">
            <a:extLst>
              <a:ext uri="{FF2B5EF4-FFF2-40B4-BE49-F238E27FC236}">
                <a16:creationId xmlns:a16="http://schemas.microsoft.com/office/drawing/2014/main" id="{4A9CA7A5-AE6D-4509-65C7-1DBF6955680A}"/>
              </a:ext>
            </a:extLst>
          </p:cNvPr>
          <p:cNvSpPr>
            <a:spLocks noChangeShapeType="1"/>
          </p:cNvSpPr>
          <p:nvPr/>
        </p:nvSpPr>
        <p:spPr bwMode="auto">
          <a:xfrm flipH="1">
            <a:off x="3156502" y="5021263"/>
            <a:ext cx="0" cy="14605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endParaRPr>
          </a:p>
        </p:txBody>
      </p:sp>
      <p:sp>
        <p:nvSpPr>
          <p:cNvPr id="7" name="AutoShape 3">
            <a:extLst>
              <a:ext uri="{FF2B5EF4-FFF2-40B4-BE49-F238E27FC236}">
                <a16:creationId xmlns:a16="http://schemas.microsoft.com/office/drawing/2014/main" id="{3B119C0E-0A54-ADA4-2F4C-6261510603C9}"/>
              </a:ext>
            </a:extLst>
          </p:cNvPr>
          <p:cNvSpPr>
            <a:spLocks noChangeArrowheads="1"/>
          </p:cNvSpPr>
          <p:nvPr/>
        </p:nvSpPr>
        <p:spPr bwMode="auto">
          <a:xfrm>
            <a:off x="4643990" y="1006475"/>
            <a:ext cx="1871662" cy="533400"/>
          </a:xfrm>
          <a:prstGeom prst="flowChartAlternateProcess">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 typeface="Wingdings" charset="0"/>
              <a:buNone/>
              <a:tabLst/>
              <a:defRPr/>
            </a:pPr>
            <a:r>
              <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ヒラギノ角ゴ Pro W3" charset="0"/>
                <a:cs typeface="ヒラギノ角ゴ Pro W3" charset="0"/>
              </a:rPr>
              <a:t>N=100</a:t>
            </a:r>
          </a:p>
        </p:txBody>
      </p:sp>
      <p:sp>
        <p:nvSpPr>
          <p:cNvPr id="8" name="Down Arrow 57">
            <a:extLst>
              <a:ext uri="{FF2B5EF4-FFF2-40B4-BE49-F238E27FC236}">
                <a16:creationId xmlns:a16="http://schemas.microsoft.com/office/drawing/2014/main" id="{D3CE516B-4636-1261-82DA-E14D7C2842FB}"/>
              </a:ext>
            </a:extLst>
          </p:cNvPr>
          <p:cNvSpPr/>
          <p:nvPr/>
        </p:nvSpPr>
        <p:spPr>
          <a:xfrm>
            <a:off x="1595990" y="2857500"/>
            <a:ext cx="144462" cy="381000"/>
          </a:xfrm>
          <a:prstGeom prst="downArrow">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ＭＳ Ｐゴシック"/>
              <a:cs typeface="MS PGothic"/>
            </a:endParaRPr>
          </a:p>
        </p:txBody>
      </p:sp>
      <p:sp>
        <p:nvSpPr>
          <p:cNvPr id="9" name="Rectangle 7">
            <a:extLst>
              <a:ext uri="{FF2B5EF4-FFF2-40B4-BE49-F238E27FC236}">
                <a16:creationId xmlns:a16="http://schemas.microsoft.com/office/drawing/2014/main" id="{62C9EA01-9428-C2C0-E3D7-178BD586B303}"/>
              </a:ext>
            </a:extLst>
          </p:cNvPr>
          <p:cNvSpPr>
            <a:spLocks noChangeArrowheads="1"/>
          </p:cNvSpPr>
          <p:nvPr/>
        </p:nvSpPr>
        <p:spPr bwMode="auto">
          <a:xfrm>
            <a:off x="5383765" y="2111375"/>
            <a:ext cx="7747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nchorCtr="1"/>
          <a:lstStyle/>
          <a:p>
            <a:pPr marL="0" marR="0" lvl="0" indent="0" algn="ctr" defTabSz="914400" rtl="0" eaLnBrk="1" fontAlgn="auto" latinLnBrk="0" hangingPunct="1">
              <a:lnSpc>
                <a:spcPct val="85000"/>
              </a:lnSpc>
              <a:spcBef>
                <a:spcPts val="0"/>
              </a:spcBef>
              <a:spcAft>
                <a:spcPts val="0"/>
              </a:spcAft>
              <a:buClrTx/>
              <a:buSzTx/>
              <a:buFont typeface="Wingdings" charset="0"/>
              <a:buNone/>
              <a:tabLst/>
              <a:defRPr/>
            </a:pP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ヒラギノ角ゴ Pro W3" charset="0"/>
                <a:cs typeface="ヒラギノ角ゴ Pro W3" charset="0"/>
              </a:rPr>
              <a:t>STOP</a:t>
            </a:r>
          </a:p>
        </p:txBody>
      </p:sp>
      <p:sp>
        <p:nvSpPr>
          <p:cNvPr id="10" name="Line 13">
            <a:extLst>
              <a:ext uri="{FF2B5EF4-FFF2-40B4-BE49-F238E27FC236}">
                <a16:creationId xmlns:a16="http://schemas.microsoft.com/office/drawing/2014/main" id="{551ABD55-F745-B259-4551-493318E9F48F}"/>
              </a:ext>
            </a:extLst>
          </p:cNvPr>
          <p:cNvSpPr>
            <a:spLocks noChangeShapeType="1"/>
          </p:cNvSpPr>
          <p:nvPr/>
        </p:nvSpPr>
        <p:spPr bwMode="auto">
          <a:xfrm flipV="1">
            <a:off x="1667427" y="3289300"/>
            <a:ext cx="1225550" cy="9525"/>
          </a:xfrm>
          <a:prstGeom prst="line">
            <a:avLst/>
          </a:prstGeom>
          <a:noFill/>
          <a:ln w="28575">
            <a:solidFill>
              <a:srgbClr val="0070C0"/>
            </a:solidFill>
            <a:prstDash val="sysDash"/>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endParaRPr>
          </a:p>
        </p:txBody>
      </p:sp>
      <p:sp>
        <p:nvSpPr>
          <p:cNvPr id="11" name="Rectangle 114">
            <a:extLst>
              <a:ext uri="{FF2B5EF4-FFF2-40B4-BE49-F238E27FC236}">
                <a16:creationId xmlns:a16="http://schemas.microsoft.com/office/drawing/2014/main" id="{425CA55A-6D8C-F580-7B0B-8E9B07C15B63}"/>
              </a:ext>
            </a:extLst>
          </p:cNvPr>
          <p:cNvSpPr>
            <a:spLocks noChangeArrowheads="1"/>
          </p:cNvSpPr>
          <p:nvPr/>
        </p:nvSpPr>
        <p:spPr bwMode="auto">
          <a:xfrm>
            <a:off x="3137452" y="2281238"/>
            <a:ext cx="2368550" cy="617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10000"/>
              </a:lnSpc>
              <a:spcBef>
                <a:spcPts val="0"/>
              </a:spcBef>
              <a:spcAft>
                <a:spcPts val="0"/>
              </a:spcAft>
              <a:buClrTx/>
              <a:buSzTx/>
              <a:buFont typeface="Wingdings" charset="0"/>
              <a:buNone/>
              <a:tabLst/>
              <a:defRPr/>
            </a:pP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ヒラギノ角ゴ Pro W3" charset="0"/>
                <a:cs typeface="ヒラギノ角ゴ Pro W3" charset="0"/>
              </a:rPr>
              <a:t>Sustained CMR </a:t>
            </a:r>
          </a:p>
          <a:p>
            <a:pPr marL="0" marR="0" lvl="0" indent="0" algn="ctr" defTabSz="914400" rtl="0" eaLnBrk="1" fontAlgn="auto" latinLnBrk="0" hangingPunct="1">
              <a:lnSpc>
                <a:spcPct val="110000"/>
              </a:lnSpc>
              <a:spcBef>
                <a:spcPts val="0"/>
              </a:spcBef>
              <a:spcAft>
                <a:spcPts val="0"/>
              </a:spcAft>
              <a:buClrTx/>
              <a:buSzTx/>
              <a:buFont typeface="Wingdings" charset="0"/>
              <a:buNone/>
              <a:tabLst/>
              <a:defRPr/>
            </a:pP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ヒラギノ角ゴ Pro W3" charset="0"/>
                <a:cs typeface="ヒラギノ角ゴ Pro W3" charset="0"/>
              </a:rPr>
              <a:t>for ≥ 2 years</a:t>
            </a:r>
          </a:p>
        </p:txBody>
      </p:sp>
      <p:sp>
        <p:nvSpPr>
          <p:cNvPr id="12" name="Rectangle 7">
            <a:extLst>
              <a:ext uri="{FF2B5EF4-FFF2-40B4-BE49-F238E27FC236}">
                <a16:creationId xmlns:a16="http://schemas.microsoft.com/office/drawing/2014/main" id="{BBBABC5D-0D69-D257-BB42-CEC98D946593}"/>
              </a:ext>
            </a:extLst>
          </p:cNvPr>
          <p:cNvSpPr>
            <a:spLocks noChangeArrowheads="1"/>
          </p:cNvSpPr>
          <p:nvPr/>
        </p:nvSpPr>
        <p:spPr bwMode="auto">
          <a:xfrm>
            <a:off x="1227690" y="2208213"/>
            <a:ext cx="11255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nchorCtr="1"/>
          <a:lstStyle/>
          <a:p>
            <a:pPr marL="0" marR="0" lvl="0" indent="0" algn="ctr" defTabSz="914400" rtl="0" eaLnBrk="1" fontAlgn="auto" latinLnBrk="0" hangingPunct="1">
              <a:lnSpc>
                <a:spcPct val="85000"/>
              </a:lnSpc>
              <a:spcBef>
                <a:spcPts val="0"/>
              </a:spcBef>
              <a:spcAft>
                <a:spcPts val="0"/>
              </a:spcAft>
              <a:buClrTx/>
              <a:buSzTx/>
              <a:buFont typeface="Wingdings" charset="0"/>
              <a:buNone/>
              <a:tabLst/>
              <a:defRPr/>
            </a:pP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ヒラギノ角ゴ Pro W3" charset="0"/>
                <a:cs typeface="ヒラギノ角ゴ Pro W3" charset="0"/>
              </a:rPr>
              <a:t>Start  Imatinib</a:t>
            </a:r>
          </a:p>
        </p:txBody>
      </p:sp>
      <p:sp>
        <p:nvSpPr>
          <p:cNvPr id="13" name="Rectangle 114">
            <a:extLst>
              <a:ext uri="{FF2B5EF4-FFF2-40B4-BE49-F238E27FC236}">
                <a16:creationId xmlns:a16="http://schemas.microsoft.com/office/drawing/2014/main" id="{3B686388-6908-061B-C968-3E8AD1534894}"/>
              </a:ext>
            </a:extLst>
          </p:cNvPr>
          <p:cNvSpPr>
            <a:spLocks noChangeArrowheads="1"/>
          </p:cNvSpPr>
          <p:nvPr/>
        </p:nvSpPr>
        <p:spPr bwMode="auto">
          <a:xfrm>
            <a:off x="2515152" y="2281238"/>
            <a:ext cx="741363"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10000"/>
              </a:lnSpc>
              <a:spcBef>
                <a:spcPts val="0"/>
              </a:spcBef>
              <a:spcAft>
                <a:spcPts val="0"/>
              </a:spcAft>
              <a:buClrTx/>
              <a:buSzTx/>
              <a:buFont typeface="Wingdings" charset="0"/>
              <a:buNone/>
              <a:tabLst/>
              <a:defRPr/>
            </a:pP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ヒラギノ角ゴ Pro W3" charset="0"/>
                <a:cs typeface="ヒラギノ角ゴ Pro W3" charset="0"/>
              </a:rPr>
              <a:t>CMR </a:t>
            </a:r>
          </a:p>
        </p:txBody>
      </p:sp>
      <p:sp>
        <p:nvSpPr>
          <p:cNvPr id="14" name="Down Arrow 57">
            <a:extLst>
              <a:ext uri="{FF2B5EF4-FFF2-40B4-BE49-F238E27FC236}">
                <a16:creationId xmlns:a16="http://schemas.microsoft.com/office/drawing/2014/main" id="{2E2EF09D-FD30-C54D-B606-9FBA21034A51}"/>
              </a:ext>
            </a:extLst>
          </p:cNvPr>
          <p:cNvSpPr/>
          <p:nvPr/>
        </p:nvSpPr>
        <p:spPr>
          <a:xfrm>
            <a:off x="5679040" y="2805645"/>
            <a:ext cx="144462" cy="381000"/>
          </a:xfrm>
          <a:prstGeom prst="downArrow">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ＭＳ Ｐゴシック"/>
              <a:cs typeface="MS PGothic"/>
            </a:endParaRPr>
          </a:p>
        </p:txBody>
      </p:sp>
      <p:sp>
        <p:nvSpPr>
          <p:cNvPr id="15" name="ZoneTexte 39">
            <a:extLst>
              <a:ext uri="{FF2B5EF4-FFF2-40B4-BE49-F238E27FC236}">
                <a16:creationId xmlns:a16="http://schemas.microsoft.com/office/drawing/2014/main" id="{F515C188-B933-5C15-1E7D-14C6AD0A4844}"/>
              </a:ext>
            </a:extLst>
          </p:cNvPr>
          <p:cNvSpPr txBox="1">
            <a:spLocks noChangeArrowheads="1"/>
          </p:cNvSpPr>
          <p:nvPr/>
        </p:nvSpPr>
        <p:spPr bwMode="auto">
          <a:xfrm>
            <a:off x="6268002" y="1804988"/>
            <a:ext cx="365442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 typeface="Wingdings" charset="0"/>
              <a:buNone/>
              <a:tabLst/>
              <a:defRPr/>
            </a:pPr>
            <a:r>
              <a:rPr kumimoji="0" lang="en-US" sz="1600" b="1"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rPr>
              <a:t>Q- RT-PCR from peripheral blood every month in the first year and every 2 months thereafter</a:t>
            </a:r>
          </a:p>
        </p:txBody>
      </p:sp>
      <p:cxnSp>
        <p:nvCxnSpPr>
          <p:cNvPr id="16" name="Connecteur droit avec flèche 41">
            <a:extLst>
              <a:ext uri="{FF2B5EF4-FFF2-40B4-BE49-F238E27FC236}">
                <a16:creationId xmlns:a16="http://schemas.microsoft.com/office/drawing/2014/main" id="{34B650C2-C6A0-335B-C516-5A10F88C758C}"/>
              </a:ext>
            </a:extLst>
          </p:cNvPr>
          <p:cNvCxnSpPr>
            <a:cxnSpLocks noChangeShapeType="1"/>
          </p:cNvCxnSpPr>
          <p:nvPr/>
        </p:nvCxnSpPr>
        <p:spPr bwMode="auto">
          <a:xfrm flipV="1">
            <a:off x="3383515" y="3406775"/>
            <a:ext cx="0" cy="28892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17" name="Connecteur droit avec flèche 43">
            <a:extLst>
              <a:ext uri="{FF2B5EF4-FFF2-40B4-BE49-F238E27FC236}">
                <a16:creationId xmlns:a16="http://schemas.microsoft.com/office/drawing/2014/main" id="{85FBBB3F-F70F-2A6D-8984-0399863733B0}"/>
              </a:ext>
            </a:extLst>
          </p:cNvPr>
          <p:cNvCxnSpPr>
            <a:cxnSpLocks noChangeShapeType="1"/>
          </p:cNvCxnSpPr>
          <p:nvPr/>
        </p:nvCxnSpPr>
        <p:spPr bwMode="auto">
          <a:xfrm flipV="1">
            <a:off x="3789915" y="3419475"/>
            <a:ext cx="0" cy="28892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18" name="Connecteur droit avec flèche 44">
            <a:extLst>
              <a:ext uri="{FF2B5EF4-FFF2-40B4-BE49-F238E27FC236}">
                <a16:creationId xmlns:a16="http://schemas.microsoft.com/office/drawing/2014/main" id="{585D0FAF-B4BA-252C-9B6E-77011BC5CC4E}"/>
              </a:ext>
            </a:extLst>
          </p:cNvPr>
          <p:cNvCxnSpPr>
            <a:cxnSpLocks noChangeShapeType="1"/>
          </p:cNvCxnSpPr>
          <p:nvPr/>
        </p:nvCxnSpPr>
        <p:spPr bwMode="auto">
          <a:xfrm flipV="1">
            <a:off x="4196315" y="3419475"/>
            <a:ext cx="0" cy="28892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19" name="Connecteur droit avec flèche 45">
            <a:extLst>
              <a:ext uri="{FF2B5EF4-FFF2-40B4-BE49-F238E27FC236}">
                <a16:creationId xmlns:a16="http://schemas.microsoft.com/office/drawing/2014/main" id="{19F6E02D-B7A5-C910-1E9D-FCD9BA230061}"/>
              </a:ext>
            </a:extLst>
          </p:cNvPr>
          <p:cNvCxnSpPr>
            <a:cxnSpLocks noChangeShapeType="1"/>
          </p:cNvCxnSpPr>
          <p:nvPr/>
        </p:nvCxnSpPr>
        <p:spPr bwMode="auto">
          <a:xfrm flipV="1">
            <a:off x="4539215" y="3419475"/>
            <a:ext cx="0" cy="28892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20" name="Connecteur droit avec flèche 46">
            <a:extLst>
              <a:ext uri="{FF2B5EF4-FFF2-40B4-BE49-F238E27FC236}">
                <a16:creationId xmlns:a16="http://schemas.microsoft.com/office/drawing/2014/main" id="{0BDD8647-463F-D64D-73D8-6C866DE1755A}"/>
              </a:ext>
            </a:extLst>
          </p:cNvPr>
          <p:cNvCxnSpPr>
            <a:cxnSpLocks noChangeShapeType="1"/>
          </p:cNvCxnSpPr>
          <p:nvPr/>
        </p:nvCxnSpPr>
        <p:spPr bwMode="auto">
          <a:xfrm flipV="1">
            <a:off x="4932915" y="3406775"/>
            <a:ext cx="0" cy="28892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sp>
        <p:nvSpPr>
          <p:cNvPr id="21" name="ZoneTexte 47">
            <a:extLst>
              <a:ext uri="{FF2B5EF4-FFF2-40B4-BE49-F238E27FC236}">
                <a16:creationId xmlns:a16="http://schemas.microsoft.com/office/drawing/2014/main" id="{113D11FC-6276-090B-82DD-29677BE112B4}"/>
              </a:ext>
            </a:extLst>
          </p:cNvPr>
          <p:cNvSpPr txBox="1">
            <a:spLocks noChangeArrowheads="1"/>
          </p:cNvSpPr>
          <p:nvPr/>
        </p:nvSpPr>
        <p:spPr bwMode="auto">
          <a:xfrm>
            <a:off x="2309159" y="4013200"/>
            <a:ext cx="327400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 typeface="Wingdings" charset="0"/>
              <a:buNone/>
              <a:tabLst/>
              <a:defRPr/>
            </a:pPr>
            <a:r>
              <a:rPr kumimoji="0" lang="en-US" sz="1600" b="1"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rPr>
              <a:t>Five </a:t>
            </a:r>
            <a:r>
              <a:rPr kumimoji="0" lang="en-US" sz="1600" b="1" i="1"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rPr>
              <a:t>BCR–ABL1 analyses by </a:t>
            </a:r>
            <a:br>
              <a:rPr kumimoji="0" lang="en-US" sz="1600" b="1" i="1"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rPr>
            </a:br>
            <a:r>
              <a:rPr kumimoji="0" lang="en-US" sz="1600" b="1" i="1"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rPr>
              <a:t>Q- RT-PCR </a:t>
            </a:r>
            <a:r>
              <a:rPr kumimoji="0" lang="en-US" sz="1600" b="1"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rPr>
              <a:t>during these 2 years </a:t>
            </a:r>
          </a:p>
        </p:txBody>
      </p:sp>
      <p:cxnSp>
        <p:nvCxnSpPr>
          <p:cNvPr id="22" name="Connecteur droit avec flèche 48">
            <a:extLst>
              <a:ext uri="{FF2B5EF4-FFF2-40B4-BE49-F238E27FC236}">
                <a16:creationId xmlns:a16="http://schemas.microsoft.com/office/drawing/2014/main" id="{98F65DA4-E8E1-2278-8399-EED72B178F76}"/>
              </a:ext>
            </a:extLst>
          </p:cNvPr>
          <p:cNvCxnSpPr>
            <a:cxnSpLocks noChangeShapeType="1"/>
          </p:cNvCxnSpPr>
          <p:nvPr/>
        </p:nvCxnSpPr>
        <p:spPr bwMode="auto">
          <a:xfrm flipV="1">
            <a:off x="5498065" y="3405188"/>
            <a:ext cx="11112" cy="2011362"/>
          </a:xfrm>
          <a:prstGeom prst="straightConnector1">
            <a:avLst/>
          </a:prstGeom>
          <a:noFill/>
          <a:ln w="28575">
            <a:solidFill>
              <a:srgbClr val="FF9700"/>
            </a:solidFill>
            <a:prstDash val="dash"/>
            <a:round/>
            <a:headEnd/>
            <a:tailEnd type="arrow" w="med" len="med"/>
          </a:ln>
          <a:extLst>
            <a:ext uri="{909E8E84-426E-40dd-AFC4-6F175D3DCCD1}">
              <a14:hiddenFill xmlns:a14="http://schemas.microsoft.com/office/drawing/2010/main" xmlns="">
                <a:noFill/>
              </a14:hiddenFill>
            </a:ext>
          </a:extLst>
        </p:spPr>
      </p:cxnSp>
      <p:sp>
        <p:nvSpPr>
          <p:cNvPr id="23" name="Rectangle 51">
            <a:extLst>
              <a:ext uri="{FF2B5EF4-FFF2-40B4-BE49-F238E27FC236}">
                <a16:creationId xmlns:a16="http://schemas.microsoft.com/office/drawing/2014/main" id="{C69C7111-08A9-9CE4-7DE4-4461D3D23115}"/>
              </a:ext>
            </a:extLst>
          </p:cNvPr>
          <p:cNvSpPr>
            <a:spLocks noChangeArrowheads="1"/>
          </p:cNvSpPr>
          <p:nvPr/>
        </p:nvSpPr>
        <p:spPr bwMode="auto">
          <a:xfrm>
            <a:off x="4053440" y="5456238"/>
            <a:ext cx="27305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 typeface="Wingdings" charset="0"/>
              <a:buNone/>
              <a:tabLst/>
              <a:defRPr/>
            </a:pP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Arial" charset="0"/>
              </a:rPr>
              <a:t>Sixth datapoint checked in centralized laboratory</a:t>
            </a:r>
          </a:p>
        </p:txBody>
      </p:sp>
      <p:sp>
        <p:nvSpPr>
          <p:cNvPr id="24" name="Line 13">
            <a:extLst>
              <a:ext uri="{FF2B5EF4-FFF2-40B4-BE49-F238E27FC236}">
                <a16:creationId xmlns:a16="http://schemas.microsoft.com/office/drawing/2014/main" id="{C20D027B-65DF-5FD1-4922-E4D99757E704}"/>
              </a:ext>
            </a:extLst>
          </p:cNvPr>
          <p:cNvSpPr>
            <a:spLocks noChangeShapeType="1"/>
          </p:cNvSpPr>
          <p:nvPr/>
        </p:nvSpPr>
        <p:spPr bwMode="auto">
          <a:xfrm flipV="1">
            <a:off x="6026702" y="3254375"/>
            <a:ext cx="1609725" cy="9525"/>
          </a:xfrm>
          <a:prstGeom prst="line">
            <a:avLst/>
          </a:prstGeom>
          <a:noFill/>
          <a:ln w="28575">
            <a:solidFill>
              <a:srgbClr val="0070C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endParaRPr>
          </a:p>
        </p:txBody>
      </p:sp>
      <p:cxnSp>
        <p:nvCxnSpPr>
          <p:cNvPr id="25" name="Connecteur droit avec flèche 30">
            <a:extLst>
              <a:ext uri="{FF2B5EF4-FFF2-40B4-BE49-F238E27FC236}">
                <a16:creationId xmlns:a16="http://schemas.microsoft.com/office/drawing/2014/main" id="{DD07E254-E6CD-F043-A2C5-1C59DB3D7453}"/>
              </a:ext>
            </a:extLst>
          </p:cNvPr>
          <p:cNvCxnSpPr>
            <a:cxnSpLocks noChangeShapeType="1"/>
          </p:cNvCxnSpPr>
          <p:nvPr/>
        </p:nvCxnSpPr>
        <p:spPr bwMode="auto">
          <a:xfrm flipH="1">
            <a:off x="6063215"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26" name="Connecteur droit avec flèche 33">
            <a:extLst>
              <a:ext uri="{FF2B5EF4-FFF2-40B4-BE49-F238E27FC236}">
                <a16:creationId xmlns:a16="http://schemas.microsoft.com/office/drawing/2014/main" id="{B67823A7-B568-0347-14B4-7EDC5AAE5A25}"/>
              </a:ext>
            </a:extLst>
          </p:cNvPr>
          <p:cNvCxnSpPr>
            <a:cxnSpLocks noChangeShapeType="1"/>
          </p:cNvCxnSpPr>
          <p:nvPr/>
        </p:nvCxnSpPr>
        <p:spPr bwMode="auto">
          <a:xfrm flipH="1">
            <a:off x="6190215"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27" name="Connecteur droit avec flèche 34">
            <a:extLst>
              <a:ext uri="{FF2B5EF4-FFF2-40B4-BE49-F238E27FC236}">
                <a16:creationId xmlns:a16="http://schemas.microsoft.com/office/drawing/2014/main" id="{6A182FFF-55A1-083F-1BFF-ECDDB3EE3B2F}"/>
              </a:ext>
            </a:extLst>
          </p:cNvPr>
          <p:cNvCxnSpPr>
            <a:cxnSpLocks noChangeShapeType="1"/>
          </p:cNvCxnSpPr>
          <p:nvPr/>
        </p:nvCxnSpPr>
        <p:spPr bwMode="auto">
          <a:xfrm flipH="1">
            <a:off x="6317215"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28" name="Connecteur droit avec flèche 36">
            <a:extLst>
              <a:ext uri="{FF2B5EF4-FFF2-40B4-BE49-F238E27FC236}">
                <a16:creationId xmlns:a16="http://schemas.microsoft.com/office/drawing/2014/main" id="{B98C4CC2-93F5-AE25-79AE-CCD7792D411E}"/>
              </a:ext>
            </a:extLst>
          </p:cNvPr>
          <p:cNvCxnSpPr>
            <a:cxnSpLocks noChangeShapeType="1"/>
          </p:cNvCxnSpPr>
          <p:nvPr/>
        </p:nvCxnSpPr>
        <p:spPr bwMode="auto">
          <a:xfrm flipH="1">
            <a:off x="789995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29" name="Connecteur droit avec flèche 37">
            <a:extLst>
              <a:ext uri="{FF2B5EF4-FFF2-40B4-BE49-F238E27FC236}">
                <a16:creationId xmlns:a16="http://schemas.microsoft.com/office/drawing/2014/main" id="{56D3F6B2-1DAC-B67D-FFEB-1844D7390FC2}"/>
              </a:ext>
            </a:extLst>
          </p:cNvPr>
          <p:cNvCxnSpPr>
            <a:cxnSpLocks noChangeShapeType="1"/>
          </p:cNvCxnSpPr>
          <p:nvPr/>
        </p:nvCxnSpPr>
        <p:spPr bwMode="auto">
          <a:xfrm flipH="1">
            <a:off x="8158715"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0" name="Connecteur droit avec flèche 61">
            <a:extLst>
              <a:ext uri="{FF2B5EF4-FFF2-40B4-BE49-F238E27FC236}">
                <a16:creationId xmlns:a16="http://schemas.microsoft.com/office/drawing/2014/main" id="{46B3AC69-5A6E-E5F7-6C65-6A3F24D68AC2}"/>
              </a:ext>
            </a:extLst>
          </p:cNvPr>
          <p:cNvCxnSpPr>
            <a:cxnSpLocks noChangeShapeType="1"/>
          </p:cNvCxnSpPr>
          <p:nvPr/>
        </p:nvCxnSpPr>
        <p:spPr bwMode="auto">
          <a:xfrm flipH="1">
            <a:off x="645215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1" name="Connecteur droit avec flèche 62">
            <a:extLst>
              <a:ext uri="{FF2B5EF4-FFF2-40B4-BE49-F238E27FC236}">
                <a16:creationId xmlns:a16="http://schemas.microsoft.com/office/drawing/2014/main" id="{1BCE2559-BA68-B501-5E60-6ACDCCBB8D83}"/>
              </a:ext>
            </a:extLst>
          </p:cNvPr>
          <p:cNvCxnSpPr>
            <a:cxnSpLocks noChangeShapeType="1"/>
          </p:cNvCxnSpPr>
          <p:nvPr/>
        </p:nvCxnSpPr>
        <p:spPr bwMode="auto">
          <a:xfrm flipH="1">
            <a:off x="659820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2" name="Connecteur droit avec flèche 63">
            <a:extLst>
              <a:ext uri="{FF2B5EF4-FFF2-40B4-BE49-F238E27FC236}">
                <a16:creationId xmlns:a16="http://schemas.microsoft.com/office/drawing/2014/main" id="{2A2D9A71-71B5-51DB-FD7C-B2CBB56E7880}"/>
              </a:ext>
            </a:extLst>
          </p:cNvPr>
          <p:cNvCxnSpPr>
            <a:cxnSpLocks noChangeShapeType="1"/>
          </p:cNvCxnSpPr>
          <p:nvPr/>
        </p:nvCxnSpPr>
        <p:spPr bwMode="auto">
          <a:xfrm flipH="1">
            <a:off x="674425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3" name="Connecteur droit avec flèche 64">
            <a:extLst>
              <a:ext uri="{FF2B5EF4-FFF2-40B4-BE49-F238E27FC236}">
                <a16:creationId xmlns:a16="http://schemas.microsoft.com/office/drawing/2014/main" id="{24A159F0-B694-C50C-CFFC-8CAD87C309C4}"/>
              </a:ext>
            </a:extLst>
          </p:cNvPr>
          <p:cNvCxnSpPr>
            <a:cxnSpLocks noChangeShapeType="1"/>
          </p:cNvCxnSpPr>
          <p:nvPr/>
        </p:nvCxnSpPr>
        <p:spPr bwMode="auto">
          <a:xfrm flipH="1">
            <a:off x="6893477"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4" name="Connecteur droit avec flèche 65">
            <a:extLst>
              <a:ext uri="{FF2B5EF4-FFF2-40B4-BE49-F238E27FC236}">
                <a16:creationId xmlns:a16="http://schemas.microsoft.com/office/drawing/2014/main" id="{36675843-B4DA-3C0C-8595-0B2AD3EC923E}"/>
              </a:ext>
            </a:extLst>
          </p:cNvPr>
          <p:cNvCxnSpPr>
            <a:cxnSpLocks noChangeShapeType="1"/>
          </p:cNvCxnSpPr>
          <p:nvPr/>
        </p:nvCxnSpPr>
        <p:spPr bwMode="auto">
          <a:xfrm flipH="1">
            <a:off x="702365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5" name="Connecteur droit avec flèche 66">
            <a:extLst>
              <a:ext uri="{FF2B5EF4-FFF2-40B4-BE49-F238E27FC236}">
                <a16:creationId xmlns:a16="http://schemas.microsoft.com/office/drawing/2014/main" id="{828D4FC7-3479-864C-8A0C-ED08D8668C61}"/>
              </a:ext>
            </a:extLst>
          </p:cNvPr>
          <p:cNvCxnSpPr>
            <a:cxnSpLocks noChangeShapeType="1"/>
          </p:cNvCxnSpPr>
          <p:nvPr/>
        </p:nvCxnSpPr>
        <p:spPr bwMode="auto">
          <a:xfrm flipH="1">
            <a:off x="715700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6" name="Connecteur droit avec flèche 67">
            <a:extLst>
              <a:ext uri="{FF2B5EF4-FFF2-40B4-BE49-F238E27FC236}">
                <a16:creationId xmlns:a16="http://schemas.microsoft.com/office/drawing/2014/main" id="{EDC2ADCF-3C1C-EA8D-2DF3-9194DE0BDC94}"/>
              </a:ext>
            </a:extLst>
          </p:cNvPr>
          <p:cNvCxnSpPr>
            <a:cxnSpLocks noChangeShapeType="1"/>
          </p:cNvCxnSpPr>
          <p:nvPr/>
        </p:nvCxnSpPr>
        <p:spPr bwMode="auto">
          <a:xfrm flipH="1">
            <a:off x="7285590"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7" name="Connecteur droit avec flèche 68">
            <a:extLst>
              <a:ext uri="{FF2B5EF4-FFF2-40B4-BE49-F238E27FC236}">
                <a16:creationId xmlns:a16="http://schemas.microsoft.com/office/drawing/2014/main" id="{313A22BA-7E02-EC50-D1AD-C3681188E1FB}"/>
              </a:ext>
            </a:extLst>
          </p:cNvPr>
          <p:cNvCxnSpPr>
            <a:cxnSpLocks noChangeShapeType="1"/>
          </p:cNvCxnSpPr>
          <p:nvPr/>
        </p:nvCxnSpPr>
        <p:spPr bwMode="auto">
          <a:xfrm flipH="1">
            <a:off x="7412590"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8" name="Connecteur droit avec flèche 69">
            <a:extLst>
              <a:ext uri="{FF2B5EF4-FFF2-40B4-BE49-F238E27FC236}">
                <a16:creationId xmlns:a16="http://schemas.microsoft.com/office/drawing/2014/main" id="{D93968E6-0C5F-0188-09B5-123573C3C809}"/>
              </a:ext>
            </a:extLst>
          </p:cNvPr>
          <p:cNvCxnSpPr>
            <a:cxnSpLocks noChangeShapeType="1"/>
          </p:cNvCxnSpPr>
          <p:nvPr/>
        </p:nvCxnSpPr>
        <p:spPr bwMode="auto">
          <a:xfrm flipH="1">
            <a:off x="7555465"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39" name="Connecteur droit avec flèche 70">
            <a:extLst>
              <a:ext uri="{FF2B5EF4-FFF2-40B4-BE49-F238E27FC236}">
                <a16:creationId xmlns:a16="http://schemas.microsoft.com/office/drawing/2014/main" id="{3738F135-9979-3FA4-7B0F-490A273A3748}"/>
              </a:ext>
            </a:extLst>
          </p:cNvPr>
          <p:cNvCxnSpPr>
            <a:cxnSpLocks noChangeShapeType="1"/>
          </p:cNvCxnSpPr>
          <p:nvPr/>
        </p:nvCxnSpPr>
        <p:spPr bwMode="auto">
          <a:xfrm flipH="1">
            <a:off x="842700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40" name="Connecteur droit avec flèche 71">
            <a:extLst>
              <a:ext uri="{FF2B5EF4-FFF2-40B4-BE49-F238E27FC236}">
                <a16:creationId xmlns:a16="http://schemas.microsoft.com/office/drawing/2014/main" id="{2CB3813F-D0B9-DDB0-9D87-9473E680FF23}"/>
              </a:ext>
            </a:extLst>
          </p:cNvPr>
          <p:cNvCxnSpPr>
            <a:cxnSpLocks noChangeShapeType="1"/>
          </p:cNvCxnSpPr>
          <p:nvPr/>
        </p:nvCxnSpPr>
        <p:spPr bwMode="auto">
          <a:xfrm flipH="1">
            <a:off x="8685765"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41" name="Connecteur droit avec flèche 72">
            <a:extLst>
              <a:ext uri="{FF2B5EF4-FFF2-40B4-BE49-F238E27FC236}">
                <a16:creationId xmlns:a16="http://schemas.microsoft.com/office/drawing/2014/main" id="{FE3D96BD-5AF3-5D4E-70A9-580493D270E7}"/>
              </a:ext>
            </a:extLst>
          </p:cNvPr>
          <p:cNvCxnSpPr>
            <a:cxnSpLocks noChangeShapeType="1"/>
          </p:cNvCxnSpPr>
          <p:nvPr/>
        </p:nvCxnSpPr>
        <p:spPr bwMode="auto">
          <a:xfrm flipH="1">
            <a:off x="8985802" y="2786063"/>
            <a:ext cx="1588"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cxnSp>
        <p:nvCxnSpPr>
          <p:cNvPr id="42" name="Connecteur droit avec flèche 73">
            <a:extLst>
              <a:ext uri="{FF2B5EF4-FFF2-40B4-BE49-F238E27FC236}">
                <a16:creationId xmlns:a16="http://schemas.microsoft.com/office/drawing/2014/main" id="{A0864128-B14F-D6AB-99A3-7FDCC4BF927A}"/>
              </a:ext>
            </a:extLst>
          </p:cNvPr>
          <p:cNvCxnSpPr>
            <a:cxnSpLocks noChangeShapeType="1"/>
          </p:cNvCxnSpPr>
          <p:nvPr/>
        </p:nvCxnSpPr>
        <p:spPr bwMode="auto">
          <a:xfrm flipH="1">
            <a:off x="9244565" y="2786063"/>
            <a:ext cx="1587" cy="422275"/>
          </a:xfrm>
          <a:prstGeom prst="straightConnector1">
            <a:avLst/>
          </a:prstGeom>
          <a:noFill/>
          <a:ln w="28575">
            <a:solidFill>
              <a:srgbClr val="FF9700"/>
            </a:solidFill>
            <a:round/>
            <a:headEnd/>
            <a:tailEnd type="arrow" w="med" len="med"/>
          </a:ln>
          <a:extLst>
            <a:ext uri="{909E8E84-426E-40dd-AFC4-6F175D3DCCD1}">
              <a14:hiddenFill xmlns:a14="http://schemas.microsoft.com/office/drawing/2010/main" xmlns="">
                <a:noFill/>
              </a14:hiddenFill>
            </a:ext>
          </a:extLst>
        </p:spPr>
      </p:cxnSp>
      <p:sp>
        <p:nvSpPr>
          <p:cNvPr id="43" name="Line 13">
            <a:extLst>
              <a:ext uri="{FF2B5EF4-FFF2-40B4-BE49-F238E27FC236}">
                <a16:creationId xmlns:a16="http://schemas.microsoft.com/office/drawing/2014/main" id="{303062DE-7B13-A258-73F5-AF92EE30F809}"/>
              </a:ext>
            </a:extLst>
          </p:cNvPr>
          <p:cNvSpPr>
            <a:spLocks noChangeShapeType="1"/>
          </p:cNvSpPr>
          <p:nvPr/>
        </p:nvSpPr>
        <p:spPr bwMode="auto">
          <a:xfrm flipV="1">
            <a:off x="7709452" y="3248025"/>
            <a:ext cx="1609725" cy="9525"/>
          </a:xfrm>
          <a:prstGeom prst="line">
            <a:avLst/>
          </a:prstGeom>
          <a:noFill/>
          <a:ln w="28575">
            <a:solidFill>
              <a:srgbClr val="0070C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endParaRPr>
          </a:p>
        </p:txBody>
      </p:sp>
      <p:sp>
        <p:nvSpPr>
          <p:cNvPr id="44" name="Rectangle 3">
            <a:extLst>
              <a:ext uri="{FF2B5EF4-FFF2-40B4-BE49-F238E27FC236}">
                <a16:creationId xmlns:a16="http://schemas.microsoft.com/office/drawing/2014/main" id="{6FB297A7-92E8-03A7-BCC9-6DE40D753E4F}"/>
              </a:ext>
            </a:extLst>
          </p:cNvPr>
          <p:cNvSpPr>
            <a:spLocks noChangeArrowheads="1"/>
          </p:cNvSpPr>
          <p:nvPr/>
        </p:nvSpPr>
        <p:spPr bwMode="auto">
          <a:xfrm>
            <a:off x="1010202" y="6550025"/>
            <a:ext cx="5448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Wingdings" charset="0"/>
              <a:buNone/>
              <a:tabLst/>
              <a:defRPr/>
            </a:pPr>
            <a:r>
              <a:rPr kumimoji="0" lang="en-US" sz="1400" b="0" i="1"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Mahon FX et al. The Lancet Oncology, 2010;11(11): 1029-1035. </a:t>
            </a:r>
          </a:p>
        </p:txBody>
      </p:sp>
      <p:sp>
        <p:nvSpPr>
          <p:cNvPr id="45" name="Rectangle 1">
            <a:extLst>
              <a:ext uri="{FF2B5EF4-FFF2-40B4-BE49-F238E27FC236}">
                <a16:creationId xmlns:a16="http://schemas.microsoft.com/office/drawing/2014/main" id="{C083AC44-F8E9-2C60-8B02-5FEFEC53DE5B}"/>
              </a:ext>
            </a:extLst>
          </p:cNvPr>
          <p:cNvSpPr>
            <a:spLocks noChangeArrowheads="1"/>
          </p:cNvSpPr>
          <p:nvPr/>
        </p:nvSpPr>
        <p:spPr bwMode="auto">
          <a:xfrm>
            <a:off x="6306102" y="3422650"/>
            <a:ext cx="3708400" cy="184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 typeface="Wingdings" charset="0"/>
              <a:buNone/>
              <a:tabLst/>
              <a:defRPr/>
            </a:pPr>
            <a:r>
              <a:rPr kumimoji="0" lang="en-US" sz="1800" b="0" i="0" u="sng"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Molecular recurrence</a:t>
            </a:r>
            <a:r>
              <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 </a:t>
            </a: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positivity of </a:t>
            </a:r>
            <a:r>
              <a:rPr kumimoji="0" lang="en-US" sz="1600" b="0" i="1"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BCR–ABL1 </a:t>
            </a: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transcript in Q-RT-PCR confirmed by</a:t>
            </a:r>
            <a:r>
              <a:rPr kumimoji="0" lang="en-US" sz="1600" b="0" i="1"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 a </a:t>
            </a:r>
            <a:r>
              <a:rPr kumimoji="0" lang="en-US" sz="1600" b="0" i="0" u="none" strike="noStrike" kern="1200" cap="none" spc="0" normalizeH="0" baseline="0" noProof="0" dirty="0">
                <a:ln>
                  <a:noFill/>
                </a:ln>
                <a:solidFill>
                  <a:srgbClr val="002060"/>
                </a:solidFill>
                <a:effectLst/>
                <a:uLnTx/>
                <a:uFillTx/>
                <a:latin typeface="Avenir Next LT Pro" panose="020B0304020202020204" pitchFamily="34" charset="77"/>
                <a:ea typeface="MS PGothic" charset="0"/>
                <a:cs typeface="MS PGothic" charset="0"/>
              </a:rPr>
              <a:t>second analysis point indicating the increase of one log in relation to the first analysis point, at two successive assessments,  or loss of MMR at one point.</a:t>
            </a:r>
          </a:p>
        </p:txBody>
      </p:sp>
      <p:sp>
        <p:nvSpPr>
          <p:cNvPr id="46" name="Down Arrow 57">
            <a:extLst>
              <a:ext uri="{FF2B5EF4-FFF2-40B4-BE49-F238E27FC236}">
                <a16:creationId xmlns:a16="http://schemas.microsoft.com/office/drawing/2014/main" id="{D4C38F60-A0FB-7A6A-F6AA-2D1E8BDE600B}"/>
              </a:ext>
            </a:extLst>
          </p:cNvPr>
          <p:cNvSpPr/>
          <p:nvPr/>
        </p:nvSpPr>
        <p:spPr>
          <a:xfrm>
            <a:off x="2827890" y="2840566"/>
            <a:ext cx="144462" cy="381000"/>
          </a:xfrm>
          <a:prstGeom prst="downArrow">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venir Next LT Pro" panose="020B0304020202020204" pitchFamily="34" charset="77"/>
              <a:ea typeface="ＭＳ Ｐゴシック"/>
              <a:cs typeface="MS PGothic"/>
            </a:endParaRPr>
          </a:p>
        </p:txBody>
      </p:sp>
    </p:spTree>
    <p:extLst>
      <p:ext uri="{BB962C8B-B14F-4D97-AF65-F5344CB8AC3E}">
        <p14:creationId xmlns:p14="http://schemas.microsoft.com/office/powerpoint/2010/main" val="4237620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86503-C3A9-EBA6-33A1-6BC817805C46}"/>
            </a:ext>
          </a:extLst>
        </p:cNvPr>
        <p:cNvGrpSpPr/>
        <p:nvPr/>
      </p:nvGrpSpPr>
      <p:grpSpPr>
        <a:xfrm>
          <a:off x="0" y="0"/>
          <a:ext cx="0" cy="0"/>
          <a:chOff x="0" y="0"/>
          <a:chExt cx="0" cy="0"/>
        </a:xfrm>
      </p:grpSpPr>
      <p:sp>
        <p:nvSpPr>
          <p:cNvPr id="4" name="Content Placeholder 52">
            <a:extLst>
              <a:ext uri="{FF2B5EF4-FFF2-40B4-BE49-F238E27FC236}">
                <a16:creationId xmlns:a16="http://schemas.microsoft.com/office/drawing/2014/main" id="{AB4DCED4-D9DF-97FA-B808-20825927C7A3}"/>
              </a:ext>
            </a:extLst>
          </p:cNvPr>
          <p:cNvSpPr txBox="1">
            <a:spLocks/>
          </p:cNvSpPr>
          <p:nvPr/>
        </p:nvSpPr>
        <p:spPr>
          <a:xfrm>
            <a:off x="455075" y="1643193"/>
            <a:ext cx="11463680" cy="4901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4383"/>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4383"/>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4383"/>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4383"/>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4383"/>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FF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FF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0000"/>
                </a:solidFill>
                <a:effectLst/>
                <a:uLnTx/>
                <a:uFillTx/>
                <a:latin typeface="Avenir Next LT Pro" panose="020B0504020202020204" pitchFamily="34" charset="0"/>
                <a:ea typeface="+mn-ea"/>
                <a:cs typeface="+mn-cs"/>
              </a:rPr>
              <a:t>Similar data have been obtained from numerous studies with other TKIs, using higher disease thresholds for stopping (e.g. MR4) and restarting (loss of MR3) treatment</a:t>
            </a:r>
          </a:p>
        </p:txBody>
      </p:sp>
      <p:grpSp>
        <p:nvGrpSpPr>
          <p:cNvPr id="5" name="Group 4">
            <a:extLst>
              <a:ext uri="{FF2B5EF4-FFF2-40B4-BE49-F238E27FC236}">
                <a16:creationId xmlns:a16="http://schemas.microsoft.com/office/drawing/2014/main" id="{45D94865-1D2E-8349-33B1-B04295407C9E}"/>
              </a:ext>
            </a:extLst>
          </p:cNvPr>
          <p:cNvGrpSpPr/>
          <p:nvPr/>
        </p:nvGrpSpPr>
        <p:grpSpPr>
          <a:xfrm>
            <a:off x="1163114" y="1232047"/>
            <a:ext cx="8478038" cy="4674767"/>
            <a:chOff x="1344920" y="1536498"/>
            <a:chExt cx="8311127" cy="4811609"/>
          </a:xfrm>
        </p:grpSpPr>
        <p:sp>
          <p:nvSpPr>
            <p:cNvPr id="6" name="Freeform 5">
              <a:extLst>
                <a:ext uri="{FF2B5EF4-FFF2-40B4-BE49-F238E27FC236}">
                  <a16:creationId xmlns:a16="http://schemas.microsoft.com/office/drawing/2014/main" id="{CD69B710-F181-7054-1597-2F3CE88FDD8A}"/>
                </a:ext>
              </a:extLst>
            </p:cNvPr>
            <p:cNvSpPr/>
            <p:nvPr/>
          </p:nvSpPr>
          <p:spPr bwMode="auto">
            <a:xfrm>
              <a:off x="2679483" y="1724628"/>
              <a:ext cx="6782765" cy="3460830"/>
            </a:xfrm>
            <a:custGeom>
              <a:avLst/>
              <a:gdLst>
                <a:gd name="connsiteX0" fmla="*/ 0 w 6782765"/>
                <a:gd name="connsiteY0" fmla="*/ 0 h 3460830"/>
                <a:gd name="connsiteX1" fmla="*/ 0 w 6782765"/>
                <a:gd name="connsiteY1" fmla="*/ 3460830 h 3460830"/>
                <a:gd name="connsiteX2" fmla="*/ 6782765 w 6782765"/>
                <a:gd name="connsiteY2" fmla="*/ 3460830 h 3460830"/>
              </a:gdLst>
              <a:ahLst/>
              <a:cxnLst>
                <a:cxn ang="0">
                  <a:pos x="connsiteX0" y="connsiteY0"/>
                </a:cxn>
                <a:cxn ang="0">
                  <a:pos x="connsiteX1" y="connsiteY1"/>
                </a:cxn>
                <a:cxn ang="0">
                  <a:pos x="connsiteX2" y="connsiteY2"/>
                </a:cxn>
              </a:cxnLst>
              <a:rect l="l" t="t" r="r" b="b"/>
              <a:pathLst>
                <a:path w="6782765" h="3460830">
                  <a:moveTo>
                    <a:pt x="0" y="0"/>
                  </a:moveTo>
                  <a:lnTo>
                    <a:pt x="0" y="3460830"/>
                  </a:lnTo>
                  <a:lnTo>
                    <a:pt x="6782765" y="3460830"/>
                  </a:lnTo>
                </a:path>
              </a:pathLst>
            </a:custGeom>
            <a:noFill/>
            <a:ln w="28575">
              <a:solidFill>
                <a:sysClr val="window" lastClr="FFFFFF"/>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B764E0FB-1451-5B9C-7896-3B160A8CB2ED}"/>
                </a:ext>
              </a:extLst>
            </p:cNvPr>
            <p:cNvGrpSpPr/>
            <p:nvPr/>
          </p:nvGrpSpPr>
          <p:grpSpPr>
            <a:xfrm>
              <a:off x="2071144" y="1536498"/>
              <a:ext cx="535724" cy="3825794"/>
              <a:chOff x="1521577" y="1582602"/>
              <a:chExt cx="535724" cy="3825794"/>
            </a:xfrm>
          </p:grpSpPr>
          <p:sp>
            <p:nvSpPr>
              <p:cNvPr id="105" name="TextBox 104">
                <a:extLst>
                  <a:ext uri="{FF2B5EF4-FFF2-40B4-BE49-F238E27FC236}">
                    <a16:creationId xmlns:a16="http://schemas.microsoft.com/office/drawing/2014/main" id="{719FFBA1-E346-D557-390A-6EE9C27A1BD0}"/>
                  </a:ext>
                </a:extLst>
              </p:cNvPr>
              <p:cNvSpPr txBox="1"/>
              <p:nvPr/>
            </p:nvSpPr>
            <p:spPr bwMode="auto">
              <a:xfrm>
                <a:off x="1521577" y="1582602"/>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100</a:t>
                </a:r>
              </a:p>
            </p:txBody>
          </p:sp>
          <p:sp>
            <p:nvSpPr>
              <p:cNvPr id="106" name="TextBox 105">
                <a:extLst>
                  <a:ext uri="{FF2B5EF4-FFF2-40B4-BE49-F238E27FC236}">
                    <a16:creationId xmlns:a16="http://schemas.microsoft.com/office/drawing/2014/main" id="{1EA0B7CA-B3A5-A449-BEC2-06372F48FA12}"/>
                  </a:ext>
                </a:extLst>
              </p:cNvPr>
              <p:cNvSpPr txBox="1"/>
              <p:nvPr/>
            </p:nvSpPr>
            <p:spPr bwMode="auto">
              <a:xfrm>
                <a:off x="1638597" y="2965186"/>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60</a:t>
                </a:r>
              </a:p>
            </p:txBody>
          </p:sp>
          <p:sp>
            <p:nvSpPr>
              <p:cNvPr id="107" name="TextBox 106">
                <a:extLst>
                  <a:ext uri="{FF2B5EF4-FFF2-40B4-BE49-F238E27FC236}">
                    <a16:creationId xmlns:a16="http://schemas.microsoft.com/office/drawing/2014/main" id="{93CA1EC1-140F-28A9-5488-2F852085D7F5}"/>
                  </a:ext>
                </a:extLst>
              </p:cNvPr>
              <p:cNvSpPr txBox="1"/>
              <p:nvPr/>
            </p:nvSpPr>
            <p:spPr bwMode="auto">
              <a:xfrm>
                <a:off x="1638597" y="227389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80</a:t>
                </a:r>
              </a:p>
            </p:txBody>
          </p:sp>
          <p:sp>
            <p:nvSpPr>
              <p:cNvPr id="108" name="TextBox 107">
                <a:extLst>
                  <a:ext uri="{FF2B5EF4-FFF2-40B4-BE49-F238E27FC236}">
                    <a16:creationId xmlns:a16="http://schemas.microsoft.com/office/drawing/2014/main" id="{032357AB-3BEF-D77F-6CE0-E7C1DC05F095}"/>
                  </a:ext>
                </a:extLst>
              </p:cNvPr>
              <p:cNvSpPr txBox="1"/>
              <p:nvPr/>
            </p:nvSpPr>
            <p:spPr bwMode="auto">
              <a:xfrm>
                <a:off x="1638597" y="4347770"/>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109" name="TextBox 108">
                <a:extLst>
                  <a:ext uri="{FF2B5EF4-FFF2-40B4-BE49-F238E27FC236}">
                    <a16:creationId xmlns:a16="http://schemas.microsoft.com/office/drawing/2014/main" id="{3F0141BA-3074-87EF-B22A-D213E28A427B}"/>
                  </a:ext>
                </a:extLst>
              </p:cNvPr>
              <p:cNvSpPr txBox="1"/>
              <p:nvPr/>
            </p:nvSpPr>
            <p:spPr bwMode="auto">
              <a:xfrm>
                <a:off x="1638597" y="365647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110" name="TextBox 109">
                <a:extLst>
                  <a:ext uri="{FF2B5EF4-FFF2-40B4-BE49-F238E27FC236}">
                    <a16:creationId xmlns:a16="http://schemas.microsoft.com/office/drawing/2014/main" id="{6B4C410D-EEF1-CF81-87EC-E877F1AAF8AB}"/>
                  </a:ext>
                </a:extLst>
              </p:cNvPr>
              <p:cNvSpPr txBox="1"/>
              <p:nvPr/>
            </p:nvSpPr>
            <p:spPr bwMode="auto">
              <a:xfrm>
                <a:off x="1755615" y="503906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0</a:t>
                </a:r>
              </a:p>
            </p:txBody>
          </p:sp>
        </p:grpSp>
        <p:grpSp>
          <p:nvGrpSpPr>
            <p:cNvPr id="8" name="Group 7">
              <a:extLst>
                <a:ext uri="{FF2B5EF4-FFF2-40B4-BE49-F238E27FC236}">
                  <a16:creationId xmlns:a16="http://schemas.microsoft.com/office/drawing/2014/main" id="{94D34E00-4259-F731-A6A7-74082DE16E24}"/>
                </a:ext>
              </a:extLst>
            </p:cNvPr>
            <p:cNvGrpSpPr/>
            <p:nvPr/>
          </p:nvGrpSpPr>
          <p:grpSpPr>
            <a:xfrm>
              <a:off x="2515816" y="5265103"/>
              <a:ext cx="7140231" cy="369332"/>
              <a:chOff x="2648981" y="5327733"/>
              <a:chExt cx="7140231" cy="369332"/>
            </a:xfrm>
          </p:grpSpPr>
          <p:sp>
            <p:nvSpPr>
              <p:cNvPr id="88" name="TextBox 87">
                <a:extLst>
                  <a:ext uri="{FF2B5EF4-FFF2-40B4-BE49-F238E27FC236}">
                    <a16:creationId xmlns:a16="http://schemas.microsoft.com/office/drawing/2014/main" id="{53F68D56-80E2-54A4-DD60-1B02338E7D8A}"/>
                  </a:ext>
                </a:extLst>
              </p:cNvPr>
              <p:cNvSpPr txBox="1"/>
              <p:nvPr/>
            </p:nvSpPr>
            <p:spPr bwMode="auto">
              <a:xfrm>
                <a:off x="2648981" y="5327733"/>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89" name="TextBox 88">
                <a:extLst>
                  <a:ext uri="{FF2B5EF4-FFF2-40B4-BE49-F238E27FC236}">
                    <a16:creationId xmlns:a16="http://schemas.microsoft.com/office/drawing/2014/main" id="{BBB8A736-0FC8-CC2A-F21A-CA2403339A11}"/>
                  </a:ext>
                </a:extLst>
              </p:cNvPr>
              <p:cNvSpPr txBox="1"/>
              <p:nvPr/>
            </p:nvSpPr>
            <p:spPr bwMode="auto">
              <a:xfrm>
                <a:off x="3091892" y="5327733"/>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6</a:t>
                </a:r>
              </a:p>
            </p:txBody>
          </p:sp>
          <p:sp>
            <p:nvSpPr>
              <p:cNvPr id="90" name="TextBox 89">
                <a:extLst>
                  <a:ext uri="{FF2B5EF4-FFF2-40B4-BE49-F238E27FC236}">
                    <a16:creationId xmlns:a16="http://schemas.microsoft.com/office/drawing/2014/main" id="{57DFB16C-2649-7125-C991-AD754D2CF637}"/>
                  </a:ext>
                </a:extLst>
              </p:cNvPr>
              <p:cNvSpPr txBox="1"/>
              <p:nvPr/>
            </p:nvSpPr>
            <p:spPr bwMode="auto">
              <a:xfrm>
                <a:off x="3454469"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12</a:t>
                </a:r>
              </a:p>
            </p:txBody>
          </p:sp>
          <p:sp>
            <p:nvSpPr>
              <p:cNvPr id="91" name="TextBox 90">
                <a:extLst>
                  <a:ext uri="{FF2B5EF4-FFF2-40B4-BE49-F238E27FC236}">
                    <a16:creationId xmlns:a16="http://schemas.microsoft.com/office/drawing/2014/main" id="{6025D277-0F16-16A4-6373-7CEC7FADA322}"/>
                  </a:ext>
                </a:extLst>
              </p:cNvPr>
              <p:cNvSpPr txBox="1"/>
              <p:nvPr/>
            </p:nvSpPr>
            <p:spPr bwMode="auto">
              <a:xfrm>
                <a:off x="3878186"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18</a:t>
                </a:r>
              </a:p>
            </p:txBody>
          </p:sp>
          <p:sp>
            <p:nvSpPr>
              <p:cNvPr id="92" name="TextBox 91">
                <a:extLst>
                  <a:ext uri="{FF2B5EF4-FFF2-40B4-BE49-F238E27FC236}">
                    <a16:creationId xmlns:a16="http://schemas.microsoft.com/office/drawing/2014/main" id="{9061C619-AAC1-8F79-851D-95760DD61025}"/>
                  </a:ext>
                </a:extLst>
              </p:cNvPr>
              <p:cNvSpPr txBox="1"/>
              <p:nvPr/>
            </p:nvSpPr>
            <p:spPr bwMode="auto">
              <a:xfrm>
                <a:off x="4292949"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24</a:t>
                </a:r>
              </a:p>
            </p:txBody>
          </p:sp>
          <p:sp>
            <p:nvSpPr>
              <p:cNvPr id="93" name="TextBox 92">
                <a:extLst>
                  <a:ext uri="{FF2B5EF4-FFF2-40B4-BE49-F238E27FC236}">
                    <a16:creationId xmlns:a16="http://schemas.microsoft.com/office/drawing/2014/main" id="{F6AE2062-DF84-1B89-B6AB-32A57CDD26CE}"/>
                  </a:ext>
                </a:extLst>
              </p:cNvPr>
              <p:cNvSpPr txBox="1"/>
              <p:nvPr/>
            </p:nvSpPr>
            <p:spPr bwMode="auto">
              <a:xfrm>
                <a:off x="4718470"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30</a:t>
                </a:r>
              </a:p>
            </p:txBody>
          </p:sp>
          <p:sp>
            <p:nvSpPr>
              <p:cNvPr id="94" name="TextBox 93">
                <a:extLst>
                  <a:ext uri="{FF2B5EF4-FFF2-40B4-BE49-F238E27FC236}">
                    <a16:creationId xmlns:a16="http://schemas.microsoft.com/office/drawing/2014/main" id="{2492D25C-5F9F-4703-B7DE-7D9A687028FC}"/>
                  </a:ext>
                </a:extLst>
              </p:cNvPr>
              <p:cNvSpPr txBox="1"/>
              <p:nvPr/>
            </p:nvSpPr>
            <p:spPr bwMode="auto">
              <a:xfrm>
                <a:off x="5140405"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36</a:t>
                </a:r>
              </a:p>
            </p:txBody>
          </p:sp>
          <p:sp>
            <p:nvSpPr>
              <p:cNvPr id="95" name="TextBox 94">
                <a:extLst>
                  <a:ext uri="{FF2B5EF4-FFF2-40B4-BE49-F238E27FC236}">
                    <a16:creationId xmlns:a16="http://schemas.microsoft.com/office/drawing/2014/main" id="{E493BDA6-76B4-50F5-D8A0-618D9B50C4F5}"/>
                  </a:ext>
                </a:extLst>
              </p:cNvPr>
              <p:cNvSpPr txBox="1"/>
              <p:nvPr/>
            </p:nvSpPr>
            <p:spPr bwMode="auto">
              <a:xfrm>
                <a:off x="5565926"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42</a:t>
                </a:r>
              </a:p>
            </p:txBody>
          </p:sp>
          <p:sp>
            <p:nvSpPr>
              <p:cNvPr id="96" name="TextBox 95">
                <a:extLst>
                  <a:ext uri="{FF2B5EF4-FFF2-40B4-BE49-F238E27FC236}">
                    <a16:creationId xmlns:a16="http://schemas.microsoft.com/office/drawing/2014/main" id="{BC9D90B0-FF57-9AA5-2BEB-EE64EE584BF3}"/>
                  </a:ext>
                </a:extLst>
              </p:cNvPr>
              <p:cNvSpPr txBox="1"/>
              <p:nvPr/>
            </p:nvSpPr>
            <p:spPr bwMode="auto">
              <a:xfrm>
                <a:off x="5984275"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48</a:t>
                </a:r>
              </a:p>
            </p:txBody>
          </p:sp>
          <p:sp>
            <p:nvSpPr>
              <p:cNvPr id="97" name="TextBox 96">
                <a:extLst>
                  <a:ext uri="{FF2B5EF4-FFF2-40B4-BE49-F238E27FC236}">
                    <a16:creationId xmlns:a16="http://schemas.microsoft.com/office/drawing/2014/main" id="{28EA140A-BCE8-C4A7-1856-A390BD9EBA0E}"/>
                  </a:ext>
                </a:extLst>
              </p:cNvPr>
              <p:cNvSpPr txBox="1"/>
              <p:nvPr/>
            </p:nvSpPr>
            <p:spPr bwMode="auto">
              <a:xfrm>
                <a:off x="6409796"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54</a:t>
                </a:r>
              </a:p>
            </p:txBody>
          </p:sp>
          <p:sp>
            <p:nvSpPr>
              <p:cNvPr id="98" name="TextBox 97">
                <a:extLst>
                  <a:ext uri="{FF2B5EF4-FFF2-40B4-BE49-F238E27FC236}">
                    <a16:creationId xmlns:a16="http://schemas.microsoft.com/office/drawing/2014/main" id="{F269FF18-40AC-5C9F-A643-6A4D6003D134}"/>
                  </a:ext>
                </a:extLst>
              </p:cNvPr>
              <p:cNvSpPr txBox="1"/>
              <p:nvPr/>
            </p:nvSpPr>
            <p:spPr bwMode="auto">
              <a:xfrm>
                <a:off x="6831731"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60</a:t>
                </a:r>
              </a:p>
            </p:txBody>
          </p:sp>
          <p:sp>
            <p:nvSpPr>
              <p:cNvPr id="99" name="TextBox 98">
                <a:extLst>
                  <a:ext uri="{FF2B5EF4-FFF2-40B4-BE49-F238E27FC236}">
                    <a16:creationId xmlns:a16="http://schemas.microsoft.com/office/drawing/2014/main" id="{502DC8F0-FF49-CF02-28DC-DCA4FDBC1718}"/>
                  </a:ext>
                </a:extLst>
              </p:cNvPr>
              <p:cNvSpPr txBox="1"/>
              <p:nvPr/>
            </p:nvSpPr>
            <p:spPr bwMode="auto">
              <a:xfrm>
                <a:off x="7253666"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66</a:t>
                </a:r>
              </a:p>
            </p:txBody>
          </p:sp>
          <p:sp>
            <p:nvSpPr>
              <p:cNvPr id="100" name="TextBox 99">
                <a:extLst>
                  <a:ext uri="{FF2B5EF4-FFF2-40B4-BE49-F238E27FC236}">
                    <a16:creationId xmlns:a16="http://schemas.microsoft.com/office/drawing/2014/main" id="{D1608111-3264-122F-34F9-9788DB59ABD0}"/>
                  </a:ext>
                </a:extLst>
              </p:cNvPr>
              <p:cNvSpPr txBox="1"/>
              <p:nvPr/>
            </p:nvSpPr>
            <p:spPr bwMode="auto">
              <a:xfrm>
                <a:off x="7679187"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72</a:t>
                </a:r>
              </a:p>
            </p:txBody>
          </p:sp>
          <p:sp>
            <p:nvSpPr>
              <p:cNvPr id="101" name="TextBox 100">
                <a:extLst>
                  <a:ext uri="{FF2B5EF4-FFF2-40B4-BE49-F238E27FC236}">
                    <a16:creationId xmlns:a16="http://schemas.microsoft.com/office/drawing/2014/main" id="{D5339BEC-1934-3CAA-D06A-161CFBB25465}"/>
                  </a:ext>
                </a:extLst>
              </p:cNvPr>
              <p:cNvSpPr txBox="1"/>
              <p:nvPr/>
            </p:nvSpPr>
            <p:spPr bwMode="auto">
              <a:xfrm>
                <a:off x="8101122"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78</a:t>
                </a:r>
              </a:p>
            </p:txBody>
          </p:sp>
          <p:sp>
            <p:nvSpPr>
              <p:cNvPr id="102" name="TextBox 101">
                <a:extLst>
                  <a:ext uri="{FF2B5EF4-FFF2-40B4-BE49-F238E27FC236}">
                    <a16:creationId xmlns:a16="http://schemas.microsoft.com/office/drawing/2014/main" id="{F0267703-9E87-2D8A-183D-F50727759733}"/>
                  </a:ext>
                </a:extLst>
              </p:cNvPr>
              <p:cNvSpPr txBox="1"/>
              <p:nvPr/>
            </p:nvSpPr>
            <p:spPr bwMode="auto">
              <a:xfrm>
                <a:off x="8523057"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84</a:t>
                </a:r>
              </a:p>
            </p:txBody>
          </p:sp>
          <p:sp>
            <p:nvSpPr>
              <p:cNvPr id="103" name="TextBox 102">
                <a:extLst>
                  <a:ext uri="{FF2B5EF4-FFF2-40B4-BE49-F238E27FC236}">
                    <a16:creationId xmlns:a16="http://schemas.microsoft.com/office/drawing/2014/main" id="{C9176143-DBB9-05E9-3F93-D1DD21399A17}"/>
                  </a:ext>
                </a:extLst>
              </p:cNvPr>
              <p:cNvSpPr txBox="1"/>
              <p:nvPr/>
            </p:nvSpPr>
            <p:spPr bwMode="auto">
              <a:xfrm>
                <a:off x="8944992"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90</a:t>
                </a:r>
              </a:p>
            </p:txBody>
          </p:sp>
          <p:sp>
            <p:nvSpPr>
              <p:cNvPr id="104" name="TextBox 103">
                <a:extLst>
                  <a:ext uri="{FF2B5EF4-FFF2-40B4-BE49-F238E27FC236}">
                    <a16:creationId xmlns:a16="http://schemas.microsoft.com/office/drawing/2014/main" id="{6B68CE15-46D5-D63C-7059-1750DEDA8756}"/>
                  </a:ext>
                </a:extLst>
              </p:cNvPr>
              <p:cNvSpPr txBox="1"/>
              <p:nvPr/>
            </p:nvSpPr>
            <p:spPr bwMode="auto">
              <a:xfrm>
                <a:off x="9370507" y="5327733"/>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96</a:t>
                </a:r>
              </a:p>
            </p:txBody>
          </p:sp>
        </p:grpSp>
        <p:sp>
          <p:nvSpPr>
            <p:cNvPr id="9" name="TextBox 8">
              <a:extLst>
                <a:ext uri="{FF2B5EF4-FFF2-40B4-BE49-F238E27FC236}">
                  <a16:creationId xmlns:a16="http://schemas.microsoft.com/office/drawing/2014/main" id="{35DF54E5-5106-5157-92B5-7444530B98CF}"/>
                </a:ext>
              </a:extLst>
            </p:cNvPr>
            <p:cNvSpPr txBox="1"/>
            <p:nvPr/>
          </p:nvSpPr>
          <p:spPr bwMode="auto">
            <a:xfrm>
              <a:off x="3726553" y="5546550"/>
              <a:ext cx="4621104" cy="41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Time From Discontinuation of Imatinib (Mo)</a:t>
              </a:r>
            </a:p>
          </p:txBody>
        </p:sp>
        <p:grpSp>
          <p:nvGrpSpPr>
            <p:cNvPr id="10" name="Group 9">
              <a:extLst>
                <a:ext uri="{FF2B5EF4-FFF2-40B4-BE49-F238E27FC236}">
                  <a16:creationId xmlns:a16="http://schemas.microsoft.com/office/drawing/2014/main" id="{CC5B04C7-4E16-DC2E-F601-F0C9BF61EBCF}"/>
                </a:ext>
              </a:extLst>
            </p:cNvPr>
            <p:cNvGrpSpPr/>
            <p:nvPr/>
          </p:nvGrpSpPr>
          <p:grpSpPr>
            <a:xfrm>
              <a:off x="1344920" y="5629349"/>
              <a:ext cx="8248704" cy="718758"/>
              <a:chOff x="1478085" y="5629349"/>
              <a:chExt cx="8248704" cy="718758"/>
            </a:xfrm>
          </p:grpSpPr>
          <p:sp>
            <p:nvSpPr>
              <p:cNvPr id="70" name="TextBox 69">
                <a:extLst>
                  <a:ext uri="{FF2B5EF4-FFF2-40B4-BE49-F238E27FC236}">
                    <a16:creationId xmlns:a16="http://schemas.microsoft.com/office/drawing/2014/main" id="{254536AD-98E9-5A4F-28D1-187994B2789E}"/>
                  </a:ext>
                </a:extLst>
              </p:cNvPr>
              <p:cNvSpPr txBox="1"/>
              <p:nvPr/>
            </p:nvSpPr>
            <p:spPr bwMode="auto">
              <a:xfrm>
                <a:off x="2549397" y="5967312"/>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100</a:t>
                </a:r>
              </a:p>
            </p:txBody>
          </p:sp>
          <p:sp>
            <p:nvSpPr>
              <p:cNvPr id="71" name="TextBox 70">
                <a:extLst>
                  <a:ext uri="{FF2B5EF4-FFF2-40B4-BE49-F238E27FC236}">
                    <a16:creationId xmlns:a16="http://schemas.microsoft.com/office/drawing/2014/main" id="{5512D4C7-1636-1679-566B-CE5E7D9A3F25}"/>
                  </a:ext>
                </a:extLst>
              </p:cNvPr>
              <p:cNvSpPr txBox="1"/>
              <p:nvPr/>
            </p:nvSpPr>
            <p:spPr bwMode="auto">
              <a:xfrm>
                <a:off x="3029167"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44</a:t>
                </a:r>
              </a:p>
            </p:txBody>
          </p:sp>
          <p:sp>
            <p:nvSpPr>
              <p:cNvPr id="72" name="TextBox 71">
                <a:extLst>
                  <a:ext uri="{FF2B5EF4-FFF2-40B4-BE49-F238E27FC236}">
                    <a16:creationId xmlns:a16="http://schemas.microsoft.com/office/drawing/2014/main" id="{2F48368D-14E1-3446-535A-91FFB8BFD715}"/>
                  </a:ext>
                </a:extLst>
              </p:cNvPr>
              <p:cNvSpPr txBox="1"/>
              <p:nvPr/>
            </p:nvSpPr>
            <p:spPr bwMode="auto">
              <a:xfrm>
                <a:off x="3451991"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41</a:t>
                </a:r>
              </a:p>
            </p:txBody>
          </p:sp>
          <p:sp>
            <p:nvSpPr>
              <p:cNvPr id="73" name="TextBox 72">
                <a:extLst>
                  <a:ext uri="{FF2B5EF4-FFF2-40B4-BE49-F238E27FC236}">
                    <a16:creationId xmlns:a16="http://schemas.microsoft.com/office/drawing/2014/main" id="{34E03A03-3F0C-8C0D-981C-FEF02D9855FB}"/>
                  </a:ext>
                </a:extLst>
              </p:cNvPr>
              <p:cNvSpPr txBox="1"/>
              <p:nvPr/>
            </p:nvSpPr>
            <p:spPr bwMode="auto">
              <a:xfrm>
                <a:off x="3881420"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74" name="TextBox 73">
                <a:extLst>
                  <a:ext uri="{FF2B5EF4-FFF2-40B4-BE49-F238E27FC236}">
                    <a16:creationId xmlns:a16="http://schemas.microsoft.com/office/drawing/2014/main" id="{58B181AD-6C6A-6DFC-486B-F8C729DF378E}"/>
                  </a:ext>
                </a:extLst>
              </p:cNvPr>
              <p:cNvSpPr txBox="1"/>
              <p:nvPr/>
            </p:nvSpPr>
            <p:spPr bwMode="auto">
              <a:xfrm>
                <a:off x="4279585"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38</a:t>
                </a:r>
              </a:p>
            </p:txBody>
          </p:sp>
          <p:sp>
            <p:nvSpPr>
              <p:cNvPr id="75" name="TextBox 74">
                <a:extLst>
                  <a:ext uri="{FF2B5EF4-FFF2-40B4-BE49-F238E27FC236}">
                    <a16:creationId xmlns:a16="http://schemas.microsoft.com/office/drawing/2014/main" id="{3CA6CC43-B6AC-A75F-3913-9B179793D6B5}"/>
                  </a:ext>
                </a:extLst>
              </p:cNvPr>
              <p:cNvSpPr txBox="1"/>
              <p:nvPr/>
            </p:nvSpPr>
            <p:spPr bwMode="auto">
              <a:xfrm>
                <a:off x="4705106"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38</a:t>
                </a:r>
              </a:p>
            </p:txBody>
          </p:sp>
          <p:sp>
            <p:nvSpPr>
              <p:cNvPr id="76" name="TextBox 75">
                <a:extLst>
                  <a:ext uri="{FF2B5EF4-FFF2-40B4-BE49-F238E27FC236}">
                    <a16:creationId xmlns:a16="http://schemas.microsoft.com/office/drawing/2014/main" id="{857A4507-C7C9-B297-F9ED-F75DF98F5395}"/>
                  </a:ext>
                </a:extLst>
              </p:cNvPr>
              <p:cNvSpPr txBox="1"/>
              <p:nvPr/>
            </p:nvSpPr>
            <p:spPr bwMode="auto">
              <a:xfrm>
                <a:off x="5130627"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38</a:t>
                </a:r>
              </a:p>
            </p:txBody>
          </p:sp>
          <p:sp>
            <p:nvSpPr>
              <p:cNvPr id="77" name="TextBox 76">
                <a:extLst>
                  <a:ext uri="{FF2B5EF4-FFF2-40B4-BE49-F238E27FC236}">
                    <a16:creationId xmlns:a16="http://schemas.microsoft.com/office/drawing/2014/main" id="{D40711A3-D63E-D6E5-0B9F-8F5BCF621488}"/>
                  </a:ext>
                </a:extLst>
              </p:cNvPr>
              <p:cNvSpPr txBox="1"/>
              <p:nvPr/>
            </p:nvSpPr>
            <p:spPr bwMode="auto">
              <a:xfrm>
                <a:off x="5556148"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38</a:t>
                </a:r>
              </a:p>
            </p:txBody>
          </p:sp>
          <p:sp>
            <p:nvSpPr>
              <p:cNvPr id="78" name="TextBox 77">
                <a:extLst>
                  <a:ext uri="{FF2B5EF4-FFF2-40B4-BE49-F238E27FC236}">
                    <a16:creationId xmlns:a16="http://schemas.microsoft.com/office/drawing/2014/main" id="{D6325861-5043-142A-9A94-A7F5335D4C52}"/>
                  </a:ext>
                </a:extLst>
              </p:cNvPr>
              <p:cNvSpPr txBox="1"/>
              <p:nvPr/>
            </p:nvSpPr>
            <p:spPr bwMode="auto">
              <a:xfrm>
                <a:off x="5981669"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38</a:t>
                </a:r>
              </a:p>
            </p:txBody>
          </p:sp>
          <p:sp>
            <p:nvSpPr>
              <p:cNvPr id="79" name="TextBox 78">
                <a:extLst>
                  <a:ext uri="{FF2B5EF4-FFF2-40B4-BE49-F238E27FC236}">
                    <a16:creationId xmlns:a16="http://schemas.microsoft.com/office/drawing/2014/main" id="{2FB7ED8E-ED03-2702-C6A0-E46AE3A0BCE6}"/>
                  </a:ext>
                </a:extLst>
              </p:cNvPr>
              <p:cNvSpPr txBox="1"/>
              <p:nvPr/>
            </p:nvSpPr>
            <p:spPr bwMode="auto">
              <a:xfrm>
                <a:off x="6407190"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38</a:t>
                </a:r>
              </a:p>
            </p:txBody>
          </p:sp>
          <p:sp>
            <p:nvSpPr>
              <p:cNvPr id="80" name="TextBox 79">
                <a:extLst>
                  <a:ext uri="{FF2B5EF4-FFF2-40B4-BE49-F238E27FC236}">
                    <a16:creationId xmlns:a16="http://schemas.microsoft.com/office/drawing/2014/main" id="{6A170237-0EFA-CD83-95AD-56F448AA8CC9}"/>
                  </a:ext>
                </a:extLst>
              </p:cNvPr>
              <p:cNvSpPr txBox="1"/>
              <p:nvPr/>
            </p:nvSpPr>
            <p:spPr bwMode="auto">
              <a:xfrm>
                <a:off x="6832711"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36</a:t>
                </a:r>
              </a:p>
            </p:txBody>
          </p:sp>
          <p:sp>
            <p:nvSpPr>
              <p:cNvPr id="81" name="TextBox 80">
                <a:extLst>
                  <a:ext uri="{FF2B5EF4-FFF2-40B4-BE49-F238E27FC236}">
                    <a16:creationId xmlns:a16="http://schemas.microsoft.com/office/drawing/2014/main" id="{425B1A0B-B036-2752-FE41-B52EC55E01E1}"/>
                  </a:ext>
                </a:extLst>
              </p:cNvPr>
              <p:cNvSpPr txBox="1"/>
              <p:nvPr/>
            </p:nvSpPr>
            <p:spPr bwMode="auto">
              <a:xfrm>
                <a:off x="7258232"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32</a:t>
                </a:r>
              </a:p>
            </p:txBody>
          </p:sp>
          <p:sp>
            <p:nvSpPr>
              <p:cNvPr id="82" name="TextBox 81">
                <a:extLst>
                  <a:ext uri="{FF2B5EF4-FFF2-40B4-BE49-F238E27FC236}">
                    <a16:creationId xmlns:a16="http://schemas.microsoft.com/office/drawing/2014/main" id="{3A7113F3-899D-62DF-8EAC-17118CCFB2CC}"/>
                  </a:ext>
                </a:extLst>
              </p:cNvPr>
              <p:cNvSpPr txBox="1"/>
              <p:nvPr/>
            </p:nvSpPr>
            <p:spPr bwMode="auto">
              <a:xfrm>
                <a:off x="7683753"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25</a:t>
                </a:r>
              </a:p>
            </p:txBody>
          </p:sp>
          <p:sp>
            <p:nvSpPr>
              <p:cNvPr id="83" name="TextBox 82">
                <a:extLst>
                  <a:ext uri="{FF2B5EF4-FFF2-40B4-BE49-F238E27FC236}">
                    <a16:creationId xmlns:a16="http://schemas.microsoft.com/office/drawing/2014/main" id="{41DB59CB-1492-BB26-0A9A-85CFD9D9D0C5}"/>
                  </a:ext>
                </a:extLst>
              </p:cNvPr>
              <p:cNvSpPr txBox="1"/>
              <p:nvPr/>
            </p:nvSpPr>
            <p:spPr bwMode="auto">
              <a:xfrm>
                <a:off x="8109274"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21</a:t>
                </a:r>
              </a:p>
            </p:txBody>
          </p:sp>
          <p:sp>
            <p:nvSpPr>
              <p:cNvPr id="84" name="TextBox 83">
                <a:extLst>
                  <a:ext uri="{FF2B5EF4-FFF2-40B4-BE49-F238E27FC236}">
                    <a16:creationId xmlns:a16="http://schemas.microsoft.com/office/drawing/2014/main" id="{54F43825-1C7E-BEE0-F752-7EDA58A0CC4D}"/>
                  </a:ext>
                </a:extLst>
              </p:cNvPr>
              <p:cNvSpPr txBox="1"/>
              <p:nvPr/>
            </p:nvSpPr>
            <p:spPr bwMode="auto">
              <a:xfrm>
                <a:off x="8534795" y="5967312"/>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17</a:t>
                </a:r>
              </a:p>
            </p:txBody>
          </p:sp>
          <p:sp>
            <p:nvSpPr>
              <p:cNvPr id="85" name="TextBox 84">
                <a:extLst>
                  <a:ext uri="{FF2B5EF4-FFF2-40B4-BE49-F238E27FC236}">
                    <a16:creationId xmlns:a16="http://schemas.microsoft.com/office/drawing/2014/main" id="{5569439F-AA6D-915A-C544-1B41186B05E0}"/>
                  </a:ext>
                </a:extLst>
              </p:cNvPr>
              <p:cNvSpPr txBox="1"/>
              <p:nvPr/>
            </p:nvSpPr>
            <p:spPr bwMode="auto">
              <a:xfrm>
                <a:off x="9012412" y="5967312"/>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5</a:t>
                </a:r>
              </a:p>
            </p:txBody>
          </p:sp>
          <p:sp>
            <p:nvSpPr>
              <p:cNvPr id="86" name="TextBox 85">
                <a:extLst>
                  <a:ext uri="{FF2B5EF4-FFF2-40B4-BE49-F238E27FC236}">
                    <a16:creationId xmlns:a16="http://schemas.microsoft.com/office/drawing/2014/main" id="{DFEEBF86-3823-A853-EDE6-E87B8B97B236}"/>
                  </a:ext>
                </a:extLst>
              </p:cNvPr>
              <p:cNvSpPr txBox="1"/>
              <p:nvPr/>
            </p:nvSpPr>
            <p:spPr bwMode="auto">
              <a:xfrm>
                <a:off x="9437927" y="5967312"/>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87" name="TextBox 86">
                <a:extLst>
                  <a:ext uri="{FF2B5EF4-FFF2-40B4-BE49-F238E27FC236}">
                    <a16:creationId xmlns:a16="http://schemas.microsoft.com/office/drawing/2014/main" id="{196E4D19-B72F-2299-7E6E-9BF79599F827}"/>
                  </a:ext>
                </a:extLst>
              </p:cNvPr>
              <p:cNvSpPr txBox="1"/>
              <p:nvPr/>
            </p:nvSpPr>
            <p:spPr bwMode="auto">
              <a:xfrm>
                <a:off x="1478085" y="5629349"/>
                <a:ext cx="1115275" cy="71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1047"/>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Patients </a:t>
                </a:r>
                <a:b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at Risk, n</a:t>
                </a:r>
              </a:p>
            </p:txBody>
          </p:sp>
        </p:grpSp>
        <p:sp>
          <p:nvSpPr>
            <p:cNvPr id="11" name="TextBox 10">
              <a:extLst>
                <a:ext uri="{FF2B5EF4-FFF2-40B4-BE49-F238E27FC236}">
                  <a16:creationId xmlns:a16="http://schemas.microsoft.com/office/drawing/2014/main" id="{925C7F5A-69D6-8B6F-D780-C75E4920135F}"/>
                </a:ext>
              </a:extLst>
            </p:cNvPr>
            <p:cNvSpPr txBox="1"/>
            <p:nvPr/>
          </p:nvSpPr>
          <p:spPr bwMode="auto">
            <a:xfrm rot="16200000">
              <a:off x="267806" y="3112758"/>
              <a:ext cx="2990725" cy="68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1047"/>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Survival without Molecular Recurrence (%)</a:t>
              </a:r>
            </a:p>
          </p:txBody>
        </p:sp>
        <p:cxnSp>
          <p:nvCxnSpPr>
            <p:cNvPr id="12" name="Straight Connector 11">
              <a:extLst>
                <a:ext uri="{FF2B5EF4-FFF2-40B4-BE49-F238E27FC236}">
                  <a16:creationId xmlns:a16="http://schemas.microsoft.com/office/drawing/2014/main" id="{EC91ED55-F234-600D-0DD3-C118888B8D5D}"/>
                </a:ext>
              </a:extLst>
            </p:cNvPr>
            <p:cNvCxnSpPr>
              <a:cxnSpLocks/>
            </p:cNvCxnSpPr>
            <p:nvPr/>
          </p:nvCxnSpPr>
          <p:spPr bwMode="auto">
            <a:xfrm>
              <a:off x="2545436" y="1736490"/>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DBF8CC59-CF26-D41A-426C-4FEC55A603A0}"/>
                </a:ext>
              </a:extLst>
            </p:cNvPr>
            <p:cNvCxnSpPr>
              <a:cxnSpLocks/>
            </p:cNvCxnSpPr>
            <p:nvPr/>
          </p:nvCxnSpPr>
          <p:spPr bwMode="auto">
            <a:xfrm>
              <a:off x="2545436" y="2425966"/>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BD549D61-BCF2-B2C3-700B-E73E01B27531}"/>
                </a:ext>
              </a:extLst>
            </p:cNvPr>
            <p:cNvCxnSpPr>
              <a:cxnSpLocks/>
            </p:cNvCxnSpPr>
            <p:nvPr/>
          </p:nvCxnSpPr>
          <p:spPr bwMode="auto">
            <a:xfrm>
              <a:off x="2545436" y="3115442"/>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5136A31-30FA-E9B8-6C4D-9CFF983567B7}"/>
                </a:ext>
              </a:extLst>
            </p:cNvPr>
            <p:cNvCxnSpPr>
              <a:cxnSpLocks/>
            </p:cNvCxnSpPr>
            <p:nvPr/>
          </p:nvCxnSpPr>
          <p:spPr bwMode="auto">
            <a:xfrm>
              <a:off x="2545436" y="3804918"/>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37AEB428-7887-4679-99D2-941CEFFAF484}"/>
                </a:ext>
              </a:extLst>
            </p:cNvPr>
            <p:cNvCxnSpPr>
              <a:cxnSpLocks/>
            </p:cNvCxnSpPr>
            <p:nvPr/>
          </p:nvCxnSpPr>
          <p:spPr bwMode="auto">
            <a:xfrm>
              <a:off x="2545436" y="4494394"/>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D2D45576-C7F0-93C4-C3F5-3533DE61DBE5}"/>
                </a:ext>
              </a:extLst>
            </p:cNvPr>
            <p:cNvCxnSpPr>
              <a:cxnSpLocks/>
            </p:cNvCxnSpPr>
            <p:nvPr/>
          </p:nvCxnSpPr>
          <p:spPr bwMode="auto">
            <a:xfrm>
              <a:off x="2545436" y="5183875"/>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7306F42-17A0-7A6B-8D22-29F208318480}"/>
                </a:ext>
              </a:extLst>
            </p:cNvPr>
            <p:cNvCxnSpPr>
              <a:cxnSpLocks/>
            </p:cNvCxnSpPr>
            <p:nvPr/>
          </p:nvCxnSpPr>
          <p:spPr bwMode="auto">
            <a:xfrm rot="16200000">
              <a:off x="261319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205600E9-DB2E-0EDD-4C83-CD705229C91B}"/>
                </a:ext>
              </a:extLst>
            </p:cNvPr>
            <p:cNvCxnSpPr>
              <a:cxnSpLocks/>
            </p:cNvCxnSpPr>
            <p:nvPr/>
          </p:nvCxnSpPr>
          <p:spPr bwMode="auto">
            <a:xfrm rot="16200000">
              <a:off x="303605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24B62B6-E655-515E-AA84-6D33614CDBD2}"/>
                </a:ext>
              </a:extLst>
            </p:cNvPr>
            <p:cNvCxnSpPr>
              <a:cxnSpLocks/>
            </p:cNvCxnSpPr>
            <p:nvPr/>
          </p:nvCxnSpPr>
          <p:spPr bwMode="auto">
            <a:xfrm rot="16200000">
              <a:off x="345892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172E54D-AF3C-30EF-54D9-B4814CB41C46}"/>
                </a:ext>
              </a:extLst>
            </p:cNvPr>
            <p:cNvCxnSpPr>
              <a:cxnSpLocks/>
            </p:cNvCxnSpPr>
            <p:nvPr/>
          </p:nvCxnSpPr>
          <p:spPr bwMode="auto">
            <a:xfrm rot="16200000">
              <a:off x="388178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691336E-8176-B487-B948-AD8B95E7D1EF}"/>
                </a:ext>
              </a:extLst>
            </p:cNvPr>
            <p:cNvCxnSpPr>
              <a:cxnSpLocks/>
            </p:cNvCxnSpPr>
            <p:nvPr/>
          </p:nvCxnSpPr>
          <p:spPr bwMode="auto">
            <a:xfrm rot="16200000">
              <a:off x="430465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68C79594-6B61-2A4C-D471-4420314B28FB}"/>
                </a:ext>
              </a:extLst>
            </p:cNvPr>
            <p:cNvCxnSpPr>
              <a:cxnSpLocks/>
            </p:cNvCxnSpPr>
            <p:nvPr/>
          </p:nvCxnSpPr>
          <p:spPr bwMode="auto">
            <a:xfrm rot="16200000">
              <a:off x="515038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9E7E7DE1-E2AB-4B12-68E5-0073206A92FC}"/>
                </a:ext>
              </a:extLst>
            </p:cNvPr>
            <p:cNvCxnSpPr>
              <a:cxnSpLocks/>
            </p:cNvCxnSpPr>
            <p:nvPr/>
          </p:nvCxnSpPr>
          <p:spPr bwMode="auto">
            <a:xfrm rot="16200000">
              <a:off x="472751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DAD1DCD-2896-E579-5CB6-F4D497D77CD8}"/>
                </a:ext>
              </a:extLst>
            </p:cNvPr>
            <p:cNvCxnSpPr>
              <a:cxnSpLocks/>
            </p:cNvCxnSpPr>
            <p:nvPr/>
          </p:nvCxnSpPr>
          <p:spPr bwMode="auto">
            <a:xfrm rot="16200000">
              <a:off x="557324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A7F97520-BF5E-F2E6-5031-C8C632B6B8D9}"/>
                </a:ext>
              </a:extLst>
            </p:cNvPr>
            <p:cNvCxnSpPr>
              <a:cxnSpLocks/>
            </p:cNvCxnSpPr>
            <p:nvPr/>
          </p:nvCxnSpPr>
          <p:spPr bwMode="auto">
            <a:xfrm rot="16200000">
              <a:off x="641897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06A1CC52-B486-5EA4-890E-2D498322D4A4}"/>
                </a:ext>
              </a:extLst>
            </p:cNvPr>
            <p:cNvCxnSpPr>
              <a:cxnSpLocks/>
            </p:cNvCxnSpPr>
            <p:nvPr/>
          </p:nvCxnSpPr>
          <p:spPr bwMode="auto">
            <a:xfrm rot="16200000">
              <a:off x="599611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1B2436A4-9345-36D2-2768-0A6773DA905D}"/>
                </a:ext>
              </a:extLst>
            </p:cNvPr>
            <p:cNvCxnSpPr>
              <a:cxnSpLocks/>
            </p:cNvCxnSpPr>
            <p:nvPr/>
          </p:nvCxnSpPr>
          <p:spPr bwMode="auto">
            <a:xfrm rot="16200000">
              <a:off x="684184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C7F255D0-225C-2BF3-B5EB-E6819177F2D0}"/>
                </a:ext>
              </a:extLst>
            </p:cNvPr>
            <p:cNvCxnSpPr>
              <a:cxnSpLocks/>
            </p:cNvCxnSpPr>
            <p:nvPr/>
          </p:nvCxnSpPr>
          <p:spPr bwMode="auto">
            <a:xfrm rot="16200000">
              <a:off x="768757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A91E6E2-6D47-B7F0-6428-C901AA17496A}"/>
                </a:ext>
              </a:extLst>
            </p:cNvPr>
            <p:cNvCxnSpPr>
              <a:cxnSpLocks/>
            </p:cNvCxnSpPr>
            <p:nvPr/>
          </p:nvCxnSpPr>
          <p:spPr bwMode="auto">
            <a:xfrm rot="16200000">
              <a:off x="726470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771AB6B0-EC88-F894-DF2D-006CA9B5D6F7}"/>
                </a:ext>
              </a:extLst>
            </p:cNvPr>
            <p:cNvCxnSpPr>
              <a:cxnSpLocks/>
            </p:cNvCxnSpPr>
            <p:nvPr/>
          </p:nvCxnSpPr>
          <p:spPr bwMode="auto">
            <a:xfrm rot="16200000">
              <a:off x="811043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D2E09FEB-869F-5AFC-97B8-F22119242900}"/>
                </a:ext>
              </a:extLst>
            </p:cNvPr>
            <p:cNvCxnSpPr>
              <a:cxnSpLocks/>
            </p:cNvCxnSpPr>
            <p:nvPr/>
          </p:nvCxnSpPr>
          <p:spPr bwMode="auto">
            <a:xfrm rot="16200000">
              <a:off x="895616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BF8E58C2-EC4F-8E4E-6267-E4F1884EF9F7}"/>
                </a:ext>
              </a:extLst>
            </p:cNvPr>
            <p:cNvCxnSpPr>
              <a:cxnSpLocks/>
            </p:cNvCxnSpPr>
            <p:nvPr/>
          </p:nvCxnSpPr>
          <p:spPr bwMode="auto">
            <a:xfrm rot="16200000">
              <a:off x="8533302"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27AE8D52-6898-F6B1-09B8-2C75114E82F9}"/>
                </a:ext>
              </a:extLst>
            </p:cNvPr>
            <p:cNvCxnSpPr>
              <a:cxnSpLocks/>
            </p:cNvCxnSpPr>
            <p:nvPr/>
          </p:nvCxnSpPr>
          <p:spPr bwMode="auto">
            <a:xfrm rot="16200000">
              <a:off x="9379017" y="5242719"/>
              <a:ext cx="135355" cy="0"/>
            </a:xfrm>
            <a:prstGeom prst="line">
              <a:avLst/>
            </a:prstGeom>
            <a:noFill/>
            <a:ln w="28575" cap="flat" cmpd="sng" algn="ctr">
              <a:solidFill>
                <a:sysClr val="window" lastClr="FFFFFF"/>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1C268544-CA90-C2F8-FDBF-E929222395AC}"/>
                </a:ext>
              </a:extLst>
            </p:cNvPr>
            <p:cNvGrpSpPr/>
            <p:nvPr/>
          </p:nvGrpSpPr>
          <p:grpSpPr>
            <a:xfrm>
              <a:off x="2677412" y="1732547"/>
              <a:ext cx="6694370" cy="2229160"/>
              <a:chOff x="2810577" y="1732547"/>
              <a:chExt cx="6694370" cy="2229160"/>
            </a:xfrm>
          </p:grpSpPr>
          <p:grpSp>
            <p:nvGrpSpPr>
              <p:cNvPr id="36" name="Group 35">
                <a:extLst>
                  <a:ext uri="{FF2B5EF4-FFF2-40B4-BE49-F238E27FC236}">
                    <a16:creationId xmlns:a16="http://schemas.microsoft.com/office/drawing/2014/main" id="{0B2781E8-6CB3-D97B-96FE-18F873D9F954}"/>
                  </a:ext>
                </a:extLst>
              </p:cNvPr>
              <p:cNvGrpSpPr/>
              <p:nvPr/>
            </p:nvGrpSpPr>
            <p:grpSpPr>
              <a:xfrm>
                <a:off x="6706975" y="3824547"/>
                <a:ext cx="2757420" cy="137160"/>
                <a:chOff x="6706975" y="3636851"/>
                <a:chExt cx="2757420" cy="137160"/>
              </a:xfrm>
            </p:grpSpPr>
            <p:cxnSp>
              <p:nvCxnSpPr>
                <p:cNvPr id="38" name="Straight Connector 37">
                  <a:extLst>
                    <a:ext uri="{FF2B5EF4-FFF2-40B4-BE49-F238E27FC236}">
                      <a16:creationId xmlns:a16="http://schemas.microsoft.com/office/drawing/2014/main" id="{AE105870-ECEF-9993-7212-FE1345FBB3F5}"/>
                    </a:ext>
                  </a:extLst>
                </p:cNvPr>
                <p:cNvCxnSpPr>
                  <a:cxnSpLocks/>
                </p:cNvCxnSpPr>
                <p:nvPr/>
              </p:nvCxnSpPr>
              <p:spPr bwMode="auto">
                <a:xfrm>
                  <a:off x="670697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D1B637C8-AF65-8465-AFCE-96F762B9F1A3}"/>
                    </a:ext>
                  </a:extLst>
                </p:cNvPr>
                <p:cNvCxnSpPr>
                  <a:cxnSpLocks/>
                </p:cNvCxnSpPr>
                <p:nvPr/>
              </p:nvCxnSpPr>
              <p:spPr bwMode="auto">
                <a:xfrm>
                  <a:off x="683080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0AB5E114-0451-ED9F-17C5-B1338EA35FE7}"/>
                    </a:ext>
                  </a:extLst>
                </p:cNvPr>
                <p:cNvCxnSpPr>
                  <a:cxnSpLocks/>
                </p:cNvCxnSpPr>
                <p:nvPr/>
              </p:nvCxnSpPr>
              <p:spPr bwMode="auto">
                <a:xfrm>
                  <a:off x="729117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E1259E86-E526-F09B-7834-E864F2E8BB5F}"/>
                    </a:ext>
                  </a:extLst>
                </p:cNvPr>
                <p:cNvCxnSpPr>
                  <a:cxnSpLocks/>
                </p:cNvCxnSpPr>
                <p:nvPr/>
              </p:nvCxnSpPr>
              <p:spPr bwMode="auto">
                <a:xfrm>
                  <a:off x="733245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36402533-3F24-1150-D05B-1068F770B690}"/>
                    </a:ext>
                  </a:extLst>
                </p:cNvPr>
                <p:cNvCxnSpPr>
                  <a:cxnSpLocks/>
                </p:cNvCxnSpPr>
                <p:nvPr/>
              </p:nvCxnSpPr>
              <p:spPr bwMode="auto">
                <a:xfrm>
                  <a:off x="742135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63DD7744-6EC6-1157-29F9-DDAF13E73B2E}"/>
                    </a:ext>
                  </a:extLst>
                </p:cNvPr>
                <p:cNvCxnSpPr>
                  <a:cxnSpLocks/>
                </p:cNvCxnSpPr>
                <p:nvPr/>
              </p:nvCxnSpPr>
              <p:spPr bwMode="auto">
                <a:xfrm>
                  <a:off x="750390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F4337109-54D5-102B-19FC-52AFC1EABF1D}"/>
                    </a:ext>
                  </a:extLst>
                </p:cNvPr>
                <p:cNvCxnSpPr>
                  <a:cxnSpLocks/>
                </p:cNvCxnSpPr>
                <p:nvPr/>
              </p:nvCxnSpPr>
              <p:spPr bwMode="auto">
                <a:xfrm>
                  <a:off x="763336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F0116E03-6DD0-FC06-328E-3144BEE52E2F}"/>
                    </a:ext>
                  </a:extLst>
                </p:cNvPr>
                <p:cNvCxnSpPr>
                  <a:cxnSpLocks/>
                </p:cNvCxnSpPr>
                <p:nvPr/>
              </p:nvCxnSpPr>
              <p:spPr bwMode="auto">
                <a:xfrm>
                  <a:off x="765241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CA9EC176-44BD-05F1-037F-9BCE5B125269}"/>
                    </a:ext>
                  </a:extLst>
                </p:cNvPr>
                <p:cNvCxnSpPr>
                  <a:cxnSpLocks/>
                </p:cNvCxnSpPr>
                <p:nvPr/>
              </p:nvCxnSpPr>
              <p:spPr bwMode="auto">
                <a:xfrm>
                  <a:off x="779846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B726C687-CB87-C1A9-A839-AE9AD52F2E58}"/>
                    </a:ext>
                  </a:extLst>
                </p:cNvPr>
                <p:cNvCxnSpPr>
                  <a:cxnSpLocks/>
                </p:cNvCxnSpPr>
                <p:nvPr/>
              </p:nvCxnSpPr>
              <p:spPr bwMode="auto">
                <a:xfrm>
                  <a:off x="783974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24EE3384-331E-AFA6-2122-8CE64B52A2B9}"/>
                    </a:ext>
                  </a:extLst>
                </p:cNvPr>
                <p:cNvCxnSpPr>
                  <a:cxnSpLocks/>
                </p:cNvCxnSpPr>
                <p:nvPr/>
              </p:nvCxnSpPr>
              <p:spPr bwMode="auto">
                <a:xfrm>
                  <a:off x="785310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FF7D4662-AD57-0156-700C-D6BB26CFB5A6}"/>
                    </a:ext>
                  </a:extLst>
                </p:cNvPr>
                <p:cNvCxnSpPr>
                  <a:cxnSpLocks/>
                </p:cNvCxnSpPr>
                <p:nvPr/>
              </p:nvCxnSpPr>
              <p:spPr bwMode="auto">
                <a:xfrm>
                  <a:off x="792229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BF8A8604-A262-A507-2782-BFB3F2CE8C15}"/>
                    </a:ext>
                  </a:extLst>
                </p:cNvPr>
                <p:cNvCxnSpPr>
                  <a:cxnSpLocks/>
                </p:cNvCxnSpPr>
                <p:nvPr/>
              </p:nvCxnSpPr>
              <p:spPr bwMode="auto">
                <a:xfrm>
                  <a:off x="8105278"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6AC98B29-AE48-5256-807A-31DC770FE955}"/>
                    </a:ext>
                  </a:extLst>
                </p:cNvPr>
                <p:cNvCxnSpPr>
                  <a:cxnSpLocks/>
                </p:cNvCxnSpPr>
                <p:nvPr/>
              </p:nvCxnSpPr>
              <p:spPr bwMode="auto">
                <a:xfrm>
                  <a:off x="8264028"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1A96A665-2878-D695-9CC1-2C742237B97F}"/>
                    </a:ext>
                  </a:extLst>
                </p:cNvPr>
                <p:cNvCxnSpPr>
                  <a:cxnSpLocks/>
                </p:cNvCxnSpPr>
                <p:nvPr/>
              </p:nvCxnSpPr>
              <p:spPr bwMode="auto">
                <a:xfrm>
                  <a:off x="8299452"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DA19D8DD-E84C-A582-5B90-CBBFEAF73890}"/>
                    </a:ext>
                  </a:extLst>
                </p:cNvPr>
                <p:cNvCxnSpPr>
                  <a:cxnSpLocks/>
                </p:cNvCxnSpPr>
                <p:nvPr/>
              </p:nvCxnSpPr>
              <p:spPr bwMode="auto">
                <a:xfrm>
                  <a:off x="8406903"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E680A5FE-D946-82FA-5BB0-3CD029FE9CCC}"/>
                    </a:ext>
                  </a:extLst>
                </p:cNvPr>
                <p:cNvCxnSpPr>
                  <a:cxnSpLocks/>
                </p:cNvCxnSpPr>
                <p:nvPr/>
              </p:nvCxnSpPr>
              <p:spPr bwMode="auto">
                <a:xfrm>
                  <a:off x="845223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430E78DB-9DC6-A11B-FF75-285A87BC8E14}"/>
                    </a:ext>
                  </a:extLst>
                </p:cNvPr>
                <p:cNvCxnSpPr>
                  <a:cxnSpLocks/>
                </p:cNvCxnSpPr>
                <p:nvPr/>
              </p:nvCxnSpPr>
              <p:spPr bwMode="auto">
                <a:xfrm>
                  <a:off x="8528309"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23B90FC-1DBC-11BC-7173-0C9F65D79FD9}"/>
                    </a:ext>
                  </a:extLst>
                </p:cNvPr>
                <p:cNvCxnSpPr>
                  <a:cxnSpLocks/>
                </p:cNvCxnSpPr>
                <p:nvPr/>
              </p:nvCxnSpPr>
              <p:spPr bwMode="auto">
                <a:xfrm>
                  <a:off x="854525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BFBB0A54-0CEA-D38A-867C-6DB439E035BD}"/>
                    </a:ext>
                  </a:extLst>
                </p:cNvPr>
                <p:cNvCxnSpPr>
                  <a:cxnSpLocks/>
                </p:cNvCxnSpPr>
                <p:nvPr/>
              </p:nvCxnSpPr>
              <p:spPr bwMode="auto">
                <a:xfrm>
                  <a:off x="885323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F81FE94B-4174-ACCB-0BFB-4B82E9DA62CE}"/>
                    </a:ext>
                  </a:extLst>
                </p:cNvPr>
                <p:cNvCxnSpPr>
                  <a:cxnSpLocks/>
                </p:cNvCxnSpPr>
                <p:nvPr/>
              </p:nvCxnSpPr>
              <p:spPr bwMode="auto">
                <a:xfrm>
                  <a:off x="888180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3B3B824-859B-53FD-B8DA-45BA3028A3DC}"/>
                    </a:ext>
                  </a:extLst>
                </p:cNvPr>
                <p:cNvCxnSpPr>
                  <a:cxnSpLocks/>
                </p:cNvCxnSpPr>
                <p:nvPr/>
              </p:nvCxnSpPr>
              <p:spPr bwMode="auto">
                <a:xfrm>
                  <a:off x="890085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7A1CF22C-429A-9E88-7F0F-83EBFF699125}"/>
                    </a:ext>
                  </a:extLst>
                </p:cNvPr>
                <p:cNvCxnSpPr>
                  <a:cxnSpLocks/>
                </p:cNvCxnSpPr>
                <p:nvPr/>
              </p:nvCxnSpPr>
              <p:spPr bwMode="auto">
                <a:xfrm>
                  <a:off x="893578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6CE4E78E-B642-6AB2-73B3-AA39F45A5A2D}"/>
                    </a:ext>
                  </a:extLst>
                </p:cNvPr>
                <p:cNvCxnSpPr>
                  <a:cxnSpLocks/>
                </p:cNvCxnSpPr>
                <p:nvPr/>
              </p:nvCxnSpPr>
              <p:spPr bwMode="auto">
                <a:xfrm>
                  <a:off x="896753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B6FF28C8-22EE-A817-A382-4F2AC21C5F05}"/>
                    </a:ext>
                  </a:extLst>
                </p:cNvPr>
                <p:cNvCxnSpPr>
                  <a:cxnSpLocks/>
                </p:cNvCxnSpPr>
                <p:nvPr/>
              </p:nvCxnSpPr>
              <p:spPr bwMode="auto">
                <a:xfrm>
                  <a:off x="900885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8C7E35E2-AB24-8CC2-78F9-030A055185DB}"/>
                    </a:ext>
                  </a:extLst>
                </p:cNvPr>
                <p:cNvCxnSpPr>
                  <a:cxnSpLocks/>
                </p:cNvCxnSpPr>
                <p:nvPr/>
              </p:nvCxnSpPr>
              <p:spPr bwMode="auto">
                <a:xfrm>
                  <a:off x="905330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F230431A-B25B-2AB4-F064-A6CCE6BC3937}"/>
                    </a:ext>
                  </a:extLst>
                </p:cNvPr>
                <p:cNvCxnSpPr>
                  <a:cxnSpLocks/>
                </p:cNvCxnSpPr>
                <p:nvPr/>
              </p:nvCxnSpPr>
              <p:spPr bwMode="auto">
                <a:xfrm>
                  <a:off x="909775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FEFE56EC-E272-B9E7-DC9A-DFB1B4BEB9D8}"/>
                    </a:ext>
                  </a:extLst>
                </p:cNvPr>
                <p:cNvCxnSpPr>
                  <a:cxnSpLocks/>
                </p:cNvCxnSpPr>
                <p:nvPr/>
              </p:nvCxnSpPr>
              <p:spPr bwMode="auto">
                <a:xfrm>
                  <a:off x="923745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A6243AA5-2374-57D7-703A-535FAFBB6061}"/>
                    </a:ext>
                  </a:extLst>
                </p:cNvPr>
                <p:cNvCxnSpPr>
                  <a:cxnSpLocks/>
                </p:cNvCxnSpPr>
                <p:nvPr/>
              </p:nvCxnSpPr>
              <p:spPr bwMode="auto">
                <a:xfrm>
                  <a:off x="928845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71AF5B39-C713-F11C-B2DE-9E915E459E0A}"/>
                    </a:ext>
                  </a:extLst>
                </p:cNvPr>
                <p:cNvCxnSpPr>
                  <a:cxnSpLocks/>
                </p:cNvCxnSpPr>
                <p:nvPr/>
              </p:nvCxnSpPr>
              <p:spPr bwMode="auto">
                <a:xfrm>
                  <a:off x="9302515"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6E520E3F-C4F3-1CD9-8417-FF3F6DFB4828}"/>
                    </a:ext>
                  </a:extLst>
                </p:cNvPr>
                <p:cNvCxnSpPr>
                  <a:cxnSpLocks/>
                </p:cNvCxnSpPr>
                <p:nvPr/>
              </p:nvCxnSpPr>
              <p:spPr bwMode="auto">
                <a:xfrm>
                  <a:off x="9386630" y="3636851"/>
                  <a:ext cx="0" cy="137160"/>
                </a:xfrm>
                <a:prstGeom prst="line">
                  <a:avLst/>
                </a:prstGeom>
                <a:noFill/>
                <a:ln w="28575" cap="flat" cmpd="sng" algn="ctr">
                  <a:solidFill>
                    <a:srgbClr val="015873"/>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E9A6C55E-512C-A7FD-15C1-D602EE1F6A8E}"/>
                    </a:ext>
                  </a:extLst>
                </p:cNvPr>
                <p:cNvCxnSpPr>
                  <a:cxnSpLocks/>
                </p:cNvCxnSpPr>
                <p:nvPr/>
              </p:nvCxnSpPr>
              <p:spPr bwMode="auto">
                <a:xfrm>
                  <a:off x="9464395" y="3636851"/>
                  <a:ext cx="0" cy="137160"/>
                </a:xfrm>
                <a:prstGeom prst="line">
                  <a:avLst/>
                </a:prstGeom>
                <a:noFill/>
                <a:ln w="28575" cap="flat" cmpd="sng" algn="ctr">
                  <a:solidFill>
                    <a:srgbClr val="015873"/>
                  </a:solidFill>
                  <a:prstDash val="solid"/>
                  <a:round/>
                  <a:headEnd type="none" w="med" len="med"/>
                  <a:tailEnd type="none" w="med" len="med"/>
                </a:ln>
                <a:effectLst/>
              </p:spPr>
            </p:cxnSp>
          </p:grpSp>
          <p:sp>
            <p:nvSpPr>
              <p:cNvPr id="37" name="Freeform 36">
                <a:extLst>
                  <a:ext uri="{FF2B5EF4-FFF2-40B4-BE49-F238E27FC236}">
                    <a16:creationId xmlns:a16="http://schemas.microsoft.com/office/drawing/2014/main" id="{E9ADC9A2-AE71-3996-8539-788351423225}"/>
                  </a:ext>
                </a:extLst>
              </p:cNvPr>
              <p:cNvSpPr/>
              <p:nvPr/>
            </p:nvSpPr>
            <p:spPr bwMode="auto">
              <a:xfrm>
                <a:off x="2810577" y="1732547"/>
                <a:ext cx="6694370" cy="2160872"/>
              </a:xfrm>
              <a:custGeom>
                <a:avLst/>
                <a:gdLst>
                  <a:gd name="connsiteX0" fmla="*/ 0 w 6694370"/>
                  <a:gd name="connsiteY0" fmla="*/ 0 h 2160872"/>
                  <a:gd name="connsiteX1" fmla="*/ 62564 w 6694370"/>
                  <a:gd name="connsiteY1" fmla="*/ 0 h 2160872"/>
                  <a:gd name="connsiteX2" fmla="*/ 62564 w 6694370"/>
                  <a:gd name="connsiteY2" fmla="*/ 96253 h 2160872"/>
                  <a:gd name="connsiteX3" fmla="*/ 77002 w 6694370"/>
                  <a:gd name="connsiteY3" fmla="*/ 96253 h 2160872"/>
                  <a:gd name="connsiteX4" fmla="*/ 77002 w 6694370"/>
                  <a:gd name="connsiteY4" fmla="*/ 288758 h 2160872"/>
                  <a:gd name="connsiteX5" fmla="*/ 96252 w 6694370"/>
                  <a:gd name="connsiteY5" fmla="*/ 288758 h 2160872"/>
                  <a:gd name="connsiteX6" fmla="*/ 96252 w 6694370"/>
                  <a:gd name="connsiteY6" fmla="*/ 341697 h 2160872"/>
                  <a:gd name="connsiteX7" fmla="*/ 115503 w 6694370"/>
                  <a:gd name="connsiteY7" fmla="*/ 341697 h 2160872"/>
                  <a:gd name="connsiteX8" fmla="*/ 115503 w 6694370"/>
                  <a:gd name="connsiteY8" fmla="*/ 442762 h 2160872"/>
                  <a:gd name="connsiteX9" fmla="*/ 115503 w 6694370"/>
                  <a:gd name="connsiteY9" fmla="*/ 442762 h 2160872"/>
                  <a:gd name="connsiteX10" fmla="*/ 115503 w 6694370"/>
                  <a:gd name="connsiteY10" fmla="*/ 611205 h 2160872"/>
                  <a:gd name="connsiteX11" fmla="*/ 144379 w 6694370"/>
                  <a:gd name="connsiteY11" fmla="*/ 611205 h 2160872"/>
                  <a:gd name="connsiteX12" fmla="*/ 144379 w 6694370"/>
                  <a:gd name="connsiteY12" fmla="*/ 986590 h 2160872"/>
                  <a:gd name="connsiteX13" fmla="*/ 144379 w 6694370"/>
                  <a:gd name="connsiteY13" fmla="*/ 986590 h 2160872"/>
                  <a:gd name="connsiteX14" fmla="*/ 182880 w 6694370"/>
                  <a:gd name="connsiteY14" fmla="*/ 1025091 h 2160872"/>
                  <a:gd name="connsiteX15" fmla="*/ 182880 w 6694370"/>
                  <a:gd name="connsiteY15" fmla="*/ 1082842 h 2160872"/>
                  <a:gd name="connsiteX16" fmla="*/ 182880 w 6694370"/>
                  <a:gd name="connsiteY16" fmla="*/ 1251285 h 2160872"/>
                  <a:gd name="connsiteX17" fmla="*/ 182880 w 6694370"/>
                  <a:gd name="connsiteY17" fmla="*/ 1251285 h 2160872"/>
                  <a:gd name="connsiteX18" fmla="*/ 235819 w 6694370"/>
                  <a:gd name="connsiteY18" fmla="*/ 1251285 h 2160872"/>
                  <a:gd name="connsiteX19" fmla="*/ 235819 w 6694370"/>
                  <a:gd name="connsiteY19" fmla="*/ 1655546 h 2160872"/>
                  <a:gd name="connsiteX20" fmla="*/ 235819 w 6694370"/>
                  <a:gd name="connsiteY20" fmla="*/ 1713297 h 2160872"/>
                  <a:gd name="connsiteX21" fmla="*/ 279132 w 6694370"/>
                  <a:gd name="connsiteY21" fmla="*/ 1713297 h 2160872"/>
                  <a:gd name="connsiteX22" fmla="*/ 279132 w 6694370"/>
                  <a:gd name="connsiteY22" fmla="*/ 1814362 h 2160872"/>
                  <a:gd name="connsiteX23" fmla="*/ 351322 w 6694370"/>
                  <a:gd name="connsiteY23" fmla="*/ 1814362 h 2160872"/>
                  <a:gd name="connsiteX24" fmla="*/ 351322 w 6694370"/>
                  <a:gd name="connsiteY24" fmla="*/ 1872114 h 2160872"/>
                  <a:gd name="connsiteX25" fmla="*/ 351322 w 6694370"/>
                  <a:gd name="connsiteY25" fmla="*/ 1872114 h 2160872"/>
                  <a:gd name="connsiteX26" fmla="*/ 409074 w 6694370"/>
                  <a:gd name="connsiteY26" fmla="*/ 1872114 h 2160872"/>
                  <a:gd name="connsiteX27" fmla="*/ 409074 w 6694370"/>
                  <a:gd name="connsiteY27" fmla="*/ 1963554 h 2160872"/>
                  <a:gd name="connsiteX28" fmla="*/ 500514 w 6694370"/>
                  <a:gd name="connsiteY28" fmla="*/ 1963554 h 2160872"/>
                  <a:gd name="connsiteX29" fmla="*/ 500514 w 6694370"/>
                  <a:gd name="connsiteY29" fmla="*/ 2016493 h 2160872"/>
                  <a:gd name="connsiteX30" fmla="*/ 683394 w 6694370"/>
                  <a:gd name="connsiteY30" fmla="*/ 2016493 h 2160872"/>
                  <a:gd name="connsiteX31" fmla="*/ 683394 w 6694370"/>
                  <a:gd name="connsiteY31" fmla="*/ 2064619 h 2160872"/>
                  <a:gd name="connsiteX32" fmla="*/ 1265722 w 6694370"/>
                  <a:gd name="connsiteY32" fmla="*/ 2064619 h 2160872"/>
                  <a:gd name="connsiteX33" fmla="*/ 1265722 w 6694370"/>
                  <a:gd name="connsiteY33" fmla="*/ 2064619 h 2160872"/>
                  <a:gd name="connsiteX34" fmla="*/ 1265722 w 6694370"/>
                  <a:gd name="connsiteY34" fmla="*/ 2107933 h 2160872"/>
                  <a:gd name="connsiteX35" fmla="*/ 1390850 w 6694370"/>
                  <a:gd name="connsiteY35" fmla="*/ 2107933 h 2160872"/>
                  <a:gd name="connsiteX36" fmla="*/ 1390850 w 6694370"/>
                  <a:gd name="connsiteY36" fmla="*/ 2107933 h 2160872"/>
                  <a:gd name="connsiteX37" fmla="*/ 1573730 w 6694370"/>
                  <a:gd name="connsiteY37" fmla="*/ 2107933 h 2160872"/>
                  <a:gd name="connsiteX38" fmla="*/ 1573730 w 6694370"/>
                  <a:gd name="connsiteY38" fmla="*/ 2160872 h 2160872"/>
                  <a:gd name="connsiteX39" fmla="*/ 6694370 w 6694370"/>
                  <a:gd name="connsiteY39" fmla="*/ 2160872 h 216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94370" h="2160872">
                    <a:moveTo>
                      <a:pt x="0" y="0"/>
                    </a:moveTo>
                    <a:lnTo>
                      <a:pt x="62564" y="0"/>
                    </a:lnTo>
                    <a:lnTo>
                      <a:pt x="62564" y="96253"/>
                    </a:lnTo>
                    <a:lnTo>
                      <a:pt x="77002" y="96253"/>
                    </a:lnTo>
                    <a:lnTo>
                      <a:pt x="77002" y="288758"/>
                    </a:lnTo>
                    <a:lnTo>
                      <a:pt x="96252" y="288758"/>
                    </a:lnTo>
                    <a:lnTo>
                      <a:pt x="96252" y="341697"/>
                    </a:lnTo>
                    <a:lnTo>
                      <a:pt x="115503" y="341697"/>
                    </a:lnTo>
                    <a:lnTo>
                      <a:pt x="115503" y="442762"/>
                    </a:lnTo>
                    <a:lnTo>
                      <a:pt x="115503" y="442762"/>
                    </a:lnTo>
                    <a:lnTo>
                      <a:pt x="115503" y="611205"/>
                    </a:lnTo>
                    <a:lnTo>
                      <a:pt x="144379" y="611205"/>
                    </a:lnTo>
                    <a:lnTo>
                      <a:pt x="144379" y="986590"/>
                    </a:lnTo>
                    <a:lnTo>
                      <a:pt x="144379" y="986590"/>
                    </a:lnTo>
                    <a:lnTo>
                      <a:pt x="182880" y="1025091"/>
                    </a:lnTo>
                    <a:lnTo>
                      <a:pt x="182880" y="1082842"/>
                    </a:lnTo>
                    <a:lnTo>
                      <a:pt x="182880" y="1251285"/>
                    </a:lnTo>
                    <a:lnTo>
                      <a:pt x="182880" y="1251285"/>
                    </a:lnTo>
                    <a:lnTo>
                      <a:pt x="235819" y="1251285"/>
                    </a:lnTo>
                    <a:lnTo>
                      <a:pt x="235819" y="1655546"/>
                    </a:lnTo>
                    <a:lnTo>
                      <a:pt x="235819" y="1713297"/>
                    </a:lnTo>
                    <a:lnTo>
                      <a:pt x="279132" y="1713297"/>
                    </a:lnTo>
                    <a:lnTo>
                      <a:pt x="279132" y="1814362"/>
                    </a:lnTo>
                    <a:lnTo>
                      <a:pt x="351322" y="1814362"/>
                    </a:lnTo>
                    <a:lnTo>
                      <a:pt x="351322" y="1872114"/>
                    </a:lnTo>
                    <a:lnTo>
                      <a:pt x="351322" y="1872114"/>
                    </a:lnTo>
                    <a:lnTo>
                      <a:pt x="409074" y="1872114"/>
                    </a:lnTo>
                    <a:lnTo>
                      <a:pt x="409074" y="1963554"/>
                    </a:lnTo>
                    <a:lnTo>
                      <a:pt x="500514" y="1963554"/>
                    </a:lnTo>
                    <a:lnTo>
                      <a:pt x="500514" y="2016493"/>
                    </a:lnTo>
                    <a:lnTo>
                      <a:pt x="683394" y="2016493"/>
                    </a:lnTo>
                    <a:lnTo>
                      <a:pt x="683394" y="2064619"/>
                    </a:lnTo>
                    <a:lnTo>
                      <a:pt x="1265722" y="2064619"/>
                    </a:lnTo>
                    <a:lnTo>
                      <a:pt x="1265722" y="2064619"/>
                    </a:lnTo>
                    <a:lnTo>
                      <a:pt x="1265722" y="2107933"/>
                    </a:lnTo>
                    <a:lnTo>
                      <a:pt x="1390850" y="2107933"/>
                    </a:lnTo>
                    <a:lnTo>
                      <a:pt x="1390850" y="2107933"/>
                    </a:lnTo>
                    <a:lnTo>
                      <a:pt x="1573730" y="2107933"/>
                    </a:lnTo>
                    <a:lnTo>
                      <a:pt x="1573730" y="2160872"/>
                    </a:lnTo>
                    <a:lnTo>
                      <a:pt x="6694370" y="2160872"/>
                    </a:lnTo>
                  </a:path>
                </a:pathLst>
              </a:custGeom>
              <a:noFill/>
              <a:ln w="28575">
                <a:solidFill>
                  <a:srgbClr val="01587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grpSp>
      </p:grpSp>
      <p:sp>
        <p:nvSpPr>
          <p:cNvPr id="111" name="Rectangle 110">
            <a:extLst>
              <a:ext uri="{FF2B5EF4-FFF2-40B4-BE49-F238E27FC236}">
                <a16:creationId xmlns:a16="http://schemas.microsoft.com/office/drawing/2014/main" id="{F3847100-103F-2054-633F-4C267A35E0C8}"/>
              </a:ext>
            </a:extLst>
          </p:cNvPr>
          <p:cNvSpPr/>
          <p:nvPr/>
        </p:nvSpPr>
        <p:spPr>
          <a:xfrm>
            <a:off x="9722122" y="5182270"/>
            <a:ext cx="2385077"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Etienne. JCO. 2017;35:298.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 name="Title 1">
            <a:extLst>
              <a:ext uri="{FF2B5EF4-FFF2-40B4-BE49-F238E27FC236}">
                <a16:creationId xmlns:a16="http://schemas.microsoft.com/office/drawing/2014/main" id="{86789C6A-41BE-A50D-F6B9-4DE591A6A65E}"/>
              </a:ext>
            </a:extLst>
          </p:cNvPr>
          <p:cNvSpPr txBox="1">
            <a:spLocks/>
          </p:cNvSpPr>
          <p:nvPr/>
        </p:nvSpPr>
        <p:spPr>
          <a:xfrm>
            <a:off x="838200" y="153394"/>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294383"/>
                </a:solidFill>
                <a:latin typeface="Avenir Next LT Pro" panose="020B05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94383"/>
                </a:solidFill>
                <a:effectLst/>
                <a:uLnTx/>
                <a:uFillTx/>
                <a:latin typeface="Avenir Next LT Pro" panose="020B0504020202020204" pitchFamily="34" charset="0"/>
                <a:ea typeface="+mj-ea"/>
                <a:cs typeface="Calibri" panose="020F0502020204030204" pitchFamily="34" charset="0"/>
              </a:rPr>
              <a:t>Long-term Follow-up From Stop Imatinib (STIM) Trial in CP-CML: Survival Without Recurrence</a:t>
            </a:r>
            <a:endParaRPr kumimoji="0" lang="en-US" sz="4400" b="1" i="0" u="none" strike="noStrike" kern="1200" cap="none" spc="0" normalizeH="0" baseline="0" noProof="0" dirty="0">
              <a:ln>
                <a:noFill/>
              </a:ln>
              <a:solidFill>
                <a:srgbClr val="294383"/>
              </a:solidFill>
              <a:effectLst/>
              <a:uLnTx/>
              <a:uFillTx/>
              <a:latin typeface="Avenir Next LT Pro" panose="020B0504020202020204" pitchFamily="34" charset="0"/>
              <a:ea typeface="+mj-ea"/>
              <a:cs typeface="Calibri" panose="020F0502020204030204" pitchFamily="34" charset="0"/>
            </a:endParaRPr>
          </a:p>
        </p:txBody>
      </p:sp>
      <p:cxnSp>
        <p:nvCxnSpPr>
          <p:cNvPr id="3" name="Straight Connector 2">
            <a:extLst>
              <a:ext uri="{FF2B5EF4-FFF2-40B4-BE49-F238E27FC236}">
                <a16:creationId xmlns:a16="http://schemas.microsoft.com/office/drawing/2014/main" id="{773E2860-B35A-03BA-F134-3A7677704529}"/>
              </a:ext>
            </a:extLst>
          </p:cNvPr>
          <p:cNvCxnSpPr>
            <a:cxnSpLocks/>
          </p:cNvCxnSpPr>
          <p:nvPr/>
        </p:nvCxnSpPr>
        <p:spPr>
          <a:xfrm>
            <a:off x="2497676" y="1422520"/>
            <a:ext cx="0" cy="3357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8DF1041C-5BEC-363D-9C10-B159969B3CFD}"/>
              </a:ext>
            </a:extLst>
          </p:cNvPr>
          <p:cNvCxnSpPr>
            <a:cxnSpLocks/>
            <a:stCxn id="6" idx="2"/>
          </p:cNvCxnSpPr>
          <p:nvPr/>
        </p:nvCxnSpPr>
        <p:spPr>
          <a:xfrm flipH="1" flipV="1">
            <a:off x="2497676" y="4767109"/>
            <a:ext cx="6945785" cy="1012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8267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F9FB1-037F-C24E-88A6-4907726B86F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4521575-20AC-F71E-CA88-C92385058824}"/>
              </a:ext>
            </a:extLst>
          </p:cNvPr>
          <p:cNvSpPr txBox="1">
            <a:spLocks/>
          </p:cNvSpPr>
          <p:nvPr/>
        </p:nvSpPr>
        <p:spPr bwMode="auto">
          <a:xfrm>
            <a:off x="1332886" y="247007"/>
            <a:ext cx="9563947" cy="537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4383"/>
                </a:solidFill>
                <a:effectLst/>
                <a:uLnTx/>
                <a:uFillTx/>
                <a:latin typeface="Avenir Next LT Pro" panose="020B0504020202020204" pitchFamily="34" charset="77"/>
                <a:ea typeface="Geneva" pitchFamily="37" charset="-128"/>
                <a:cs typeface="Arial"/>
              </a:rPr>
              <a:t>Data from Numerous TKI Discontinuation Trials: ~50 Percent Li</a:t>
            </a:r>
            <a:r>
              <a:rPr kumimoji="0" lang="en-US" sz="3200" b="1" i="0" u="none" strike="noStrike" kern="1200" cap="none" spc="0" normalizeH="0" baseline="0" noProof="0" dirty="0" err="1">
                <a:ln>
                  <a:noFill/>
                </a:ln>
                <a:solidFill>
                  <a:srgbClr val="294383"/>
                </a:solidFill>
                <a:effectLst/>
                <a:uLnTx/>
                <a:uFillTx/>
                <a:latin typeface="Avenir Next LT Pro" panose="020B0504020202020204" pitchFamily="34" charset="77"/>
                <a:ea typeface="Geneva" pitchFamily="37" charset="-128"/>
                <a:cs typeface="Arial"/>
              </a:rPr>
              <a:t>kelihood</a:t>
            </a:r>
            <a:r>
              <a:rPr kumimoji="0" lang="en-US" sz="3200" b="1" i="0" u="none" strike="noStrike" kern="1200" cap="none" spc="0" normalizeH="0" baseline="0" noProof="0" dirty="0">
                <a:ln>
                  <a:noFill/>
                </a:ln>
                <a:solidFill>
                  <a:srgbClr val="294383"/>
                </a:solidFill>
                <a:effectLst/>
                <a:uLnTx/>
                <a:uFillTx/>
                <a:latin typeface="Avenir Next LT Pro" panose="020B0504020202020204" pitchFamily="34" charset="77"/>
                <a:ea typeface="Geneva" pitchFamily="37" charset="-128"/>
                <a:cs typeface="Arial"/>
              </a:rPr>
              <a:t> of Success</a:t>
            </a:r>
          </a:p>
        </p:txBody>
      </p:sp>
      <p:graphicFrame>
        <p:nvGraphicFramePr>
          <p:cNvPr id="3" name="Table 2">
            <a:extLst>
              <a:ext uri="{FF2B5EF4-FFF2-40B4-BE49-F238E27FC236}">
                <a16:creationId xmlns:a16="http://schemas.microsoft.com/office/drawing/2014/main" id="{92C004B8-91CC-5D8B-2E3B-656D8236410A}"/>
              </a:ext>
            </a:extLst>
          </p:cNvPr>
          <p:cNvGraphicFramePr>
            <a:graphicFrameLocks noGrp="1"/>
          </p:cNvGraphicFramePr>
          <p:nvPr/>
        </p:nvGraphicFramePr>
        <p:xfrm>
          <a:off x="1172033" y="1068434"/>
          <a:ext cx="9847934" cy="5661804"/>
        </p:xfrm>
        <a:graphic>
          <a:graphicData uri="http://schemas.openxmlformats.org/drawingml/2006/table">
            <a:tbl>
              <a:tblPr firstRow="1" firstCol="1" bandRow="1"/>
              <a:tblGrid>
                <a:gridCol w="1193532">
                  <a:extLst>
                    <a:ext uri="{9D8B030D-6E8A-4147-A177-3AD203B41FA5}">
                      <a16:colId xmlns:a16="http://schemas.microsoft.com/office/drawing/2014/main" val="945420409"/>
                    </a:ext>
                  </a:extLst>
                </a:gridCol>
                <a:gridCol w="1592063">
                  <a:extLst>
                    <a:ext uri="{9D8B030D-6E8A-4147-A177-3AD203B41FA5}">
                      <a16:colId xmlns:a16="http://schemas.microsoft.com/office/drawing/2014/main" val="637650734"/>
                    </a:ext>
                  </a:extLst>
                </a:gridCol>
                <a:gridCol w="796560">
                  <a:extLst>
                    <a:ext uri="{9D8B030D-6E8A-4147-A177-3AD203B41FA5}">
                      <a16:colId xmlns:a16="http://schemas.microsoft.com/office/drawing/2014/main" val="2308447656"/>
                    </a:ext>
                  </a:extLst>
                </a:gridCol>
                <a:gridCol w="2005450">
                  <a:extLst>
                    <a:ext uri="{9D8B030D-6E8A-4147-A177-3AD203B41FA5}">
                      <a16:colId xmlns:a16="http://schemas.microsoft.com/office/drawing/2014/main" val="1718064306"/>
                    </a:ext>
                  </a:extLst>
                </a:gridCol>
                <a:gridCol w="1018899">
                  <a:extLst>
                    <a:ext uri="{9D8B030D-6E8A-4147-A177-3AD203B41FA5}">
                      <a16:colId xmlns:a16="http://schemas.microsoft.com/office/drawing/2014/main" val="1431279705"/>
                    </a:ext>
                  </a:extLst>
                </a:gridCol>
                <a:gridCol w="1194593">
                  <a:extLst>
                    <a:ext uri="{9D8B030D-6E8A-4147-A177-3AD203B41FA5}">
                      <a16:colId xmlns:a16="http://schemas.microsoft.com/office/drawing/2014/main" val="218901706"/>
                    </a:ext>
                  </a:extLst>
                </a:gridCol>
                <a:gridCol w="2046837">
                  <a:extLst>
                    <a:ext uri="{9D8B030D-6E8A-4147-A177-3AD203B41FA5}">
                      <a16:colId xmlns:a16="http://schemas.microsoft.com/office/drawing/2014/main" val="2305021819"/>
                    </a:ext>
                  </a:extLst>
                </a:gridCol>
              </a:tblGrid>
              <a:tr h="6280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Study</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Treatment</a:t>
                      </a:r>
                    </a:p>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prior to discontinuation</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No. </a:t>
                      </a:r>
                    </a:p>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of patients</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Depth and duration of molecular </a:t>
                      </a:r>
                    </a:p>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response (MR) required for </a:t>
                      </a:r>
                    </a:p>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discontinuation</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Trigger to resume TKI therapy</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Median duration of  follow‑up</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Treatment‑free </a:t>
                      </a:r>
                    </a:p>
                    <a:p>
                      <a:pPr marL="0" marR="0" algn="ctr">
                        <a:lnSpc>
                          <a:spcPct val="107000"/>
                        </a:lnSpc>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remission (TFR) rate</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492564197"/>
                  </a:ext>
                </a:extLst>
              </a:tr>
              <a:tr h="33755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STIM1</a:t>
                      </a:r>
                      <a:r>
                        <a:rPr lang="en-US" sz="1000" baseline="30000" dirty="0">
                          <a:effectLst/>
                          <a:latin typeface="Arial" panose="020B0604020202020204" pitchFamily="34" charset="0"/>
                          <a:cs typeface="Arial" panose="020B0604020202020204" pitchFamily="34" charset="0"/>
                        </a:rPr>
                        <a:t>167,168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 ± interferon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MR5.0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MR5.0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77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43% at 6 months;</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38% at 60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3891864518"/>
                  </a:ext>
                </a:extLst>
              </a:tr>
              <a:tr h="21834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STIM2</a:t>
                      </a:r>
                      <a:r>
                        <a:rPr lang="en-US" sz="1000" baseline="30000" dirty="0">
                          <a:effectLst/>
                          <a:latin typeface="Arial" panose="020B0604020202020204" pitchFamily="34" charset="0"/>
                          <a:cs typeface="Arial" panose="020B0604020202020204" pitchFamily="34" charset="0"/>
                        </a:rPr>
                        <a:t>169</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124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MR5.0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MR5.0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12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61% at 12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4236638753"/>
                  </a:ext>
                </a:extLst>
              </a:tr>
              <a:tr h="212590">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TWISTER</a:t>
                      </a:r>
                      <a:r>
                        <a:rPr lang="en-US" sz="1000" baseline="30000" dirty="0">
                          <a:effectLst/>
                          <a:latin typeface="Arial" panose="020B0604020202020204" pitchFamily="34" charset="0"/>
                          <a:cs typeface="Arial" panose="020B0604020202020204" pitchFamily="34" charset="0"/>
                        </a:rPr>
                        <a:t>170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 ± interferon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MR4.5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MR5.0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42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47% at 24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395301665"/>
                  </a:ext>
                </a:extLst>
              </a:tr>
              <a:tr h="308936">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HOVON</a:t>
                      </a:r>
                      <a:r>
                        <a:rPr lang="en-US" sz="1000" baseline="30000" dirty="0">
                          <a:effectLst/>
                          <a:latin typeface="Arial" panose="020B0604020202020204" pitchFamily="34" charset="0"/>
                          <a:cs typeface="Arial" panose="020B0604020202020204" pitchFamily="34" charset="0"/>
                        </a:rPr>
                        <a:t>171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 + cytarabine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15</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MR4.5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MR4.5</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36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33% at 24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486790441"/>
                  </a:ext>
                </a:extLst>
              </a:tr>
              <a:tr h="376880">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A‑STIM</a:t>
                      </a:r>
                      <a:r>
                        <a:rPr lang="en-US" sz="1000" baseline="30000" dirty="0">
                          <a:effectLst/>
                          <a:latin typeface="Arial" panose="020B0604020202020204" pitchFamily="34" charset="0"/>
                          <a:cs typeface="Arial" panose="020B0604020202020204" pitchFamily="34" charset="0"/>
                        </a:rPr>
                        <a:t>172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 ± interferon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80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MR5.0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MMR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31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64% at 24 months;</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61% at 36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1351055017"/>
                  </a:ext>
                </a:extLst>
              </a:tr>
              <a:tr h="274900">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ISAV</a:t>
                      </a:r>
                      <a:r>
                        <a:rPr lang="en-US" sz="1000" baseline="30000" dirty="0">
                          <a:effectLst/>
                          <a:latin typeface="Arial" panose="020B0604020202020204" pitchFamily="34" charset="0"/>
                          <a:cs typeface="Arial" panose="020B0604020202020204" pitchFamily="34" charset="0"/>
                        </a:rPr>
                        <a:t>173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112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CMR for at least 18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MMR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22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52%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03917042"/>
                  </a:ext>
                </a:extLst>
              </a:tr>
              <a:tr h="33755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KIDS</a:t>
                      </a:r>
                      <a:r>
                        <a:rPr lang="en-US" sz="1000" baseline="30000" dirty="0">
                          <a:effectLst/>
                          <a:latin typeface="Arial" panose="020B0604020202020204" pitchFamily="34" charset="0"/>
                          <a:cs typeface="Arial" panose="020B0604020202020204" pitchFamily="34" charset="0"/>
                        </a:rPr>
                        <a:t>175</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 ± interferon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90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MR4.5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MMR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27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62% at 12 months;</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58.5% at 24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104668415"/>
                  </a:ext>
                </a:extLst>
              </a:tr>
              <a:tr h="33755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Stop 2G‑TKI</a:t>
                      </a:r>
                      <a:r>
                        <a:rPr lang="en-US" sz="1000" baseline="30000" dirty="0">
                          <a:effectLst/>
                          <a:latin typeface="Arial" panose="020B0604020202020204" pitchFamily="34" charset="0"/>
                          <a:cs typeface="Arial" panose="020B0604020202020204" pitchFamily="34" charset="0"/>
                        </a:rPr>
                        <a:t>179</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Dasatinib/Nilotinib</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(first‑line or second‑line)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60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MR4.5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MMR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47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63% at 12 months;</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53.6% at 48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32581803"/>
                  </a:ext>
                </a:extLst>
              </a:tr>
              <a:tr h="33755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DADI</a:t>
                      </a:r>
                      <a:r>
                        <a:rPr lang="en-US" sz="1000" baseline="30000" dirty="0">
                          <a:effectLst/>
                          <a:latin typeface="Arial" panose="020B0604020202020204" pitchFamily="34" charset="0"/>
                          <a:cs typeface="Arial" panose="020B0604020202020204" pitchFamily="34" charset="0"/>
                        </a:rPr>
                        <a:t>174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Dasatinib</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(second‑line)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63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MR4.0 for at least 1 year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MR4.0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20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49% at 6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423776635"/>
                  </a:ext>
                </a:extLst>
              </a:tr>
              <a:tr h="33755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ENESTFreedom</a:t>
                      </a:r>
                      <a:r>
                        <a:rPr lang="en-US" sz="1000" baseline="30000" dirty="0">
                          <a:effectLst/>
                          <a:latin typeface="Arial" panose="020B0604020202020204" pitchFamily="34" charset="0"/>
                          <a:cs typeface="Arial" panose="020B0604020202020204" pitchFamily="34" charset="0"/>
                        </a:rPr>
                        <a:t>178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Nilotinib</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(first‑line)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190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MR4.5 for at least 1 year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MMR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48 weeks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52%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785275561"/>
                  </a:ext>
                </a:extLst>
              </a:tr>
              <a:tr h="48577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ENESTop</a:t>
                      </a:r>
                      <a:r>
                        <a:rPr lang="en-US" sz="1000" baseline="30000" dirty="0">
                          <a:effectLst/>
                          <a:latin typeface="Arial" panose="020B0604020202020204" pitchFamily="34" charset="0"/>
                          <a:cs typeface="Arial" panose="020B0604020202020204" pitchFamily="34" charset="0"/>
                        </a:rPr>
                        <a:t>177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Nilotinib</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(second‑line)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126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MR4.5 for at least 1 year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MR4.0 or</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MMR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48 weeks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58%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2738459309"/>
                  </a:ext>
                </a:extLst>
              </a:tr>
              <a:tr h="48577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EuroSKI</a:t>
                      </a:r>
                      <a:r>
                        <a:rPr lang="en-US" sz="1000" baseline="30000" dirty="0">
                          <a:effectLst/>
                          <a:latin typeface="Arial" panose="020B0604020202020204" pitchFamily="34" charset="0"/>
                          <a:cs typeface="Arial" panose="020B0604020202020204" pitchFamily="34" charset="0"/>
                        </a:rPr>
                        <a:t>176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Imatinib/Dasatinib/Nilotinib</a:t>
                      </a:r>
                    </a:p>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(first‑line or second‑line)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755</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MR4.0 for at least 1 year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Loss of MMR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27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cs typeface="Arial" panose="020B0604020202020204" pitchFamily="34" charset="0"/>
                        </a:rPr>
                        <a:t>50% at 12 months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230231086"/>
                  </a:ext>
                </a:extLst>
              </a:tr>
              <a:tr h="448406">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DASFREE</a:t>
                      </a: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spcBef>
                          <a:spcPct val="20000"/>
                        </a:spcBef>
                        <a:buFont typeface="Arial" charset="0"/>
                        <a:defRPr sz="2800" kern="1200">
                          <a:solidFill>
                            <a:schemeClr val="bg1"/>
                          </a:solidFill>
                          <a:latin typeface="Calibri" charset="0"/>
                          <a:ea typeface="MS PGothic" charset="-128"/>
                        </a:defRPr>
                      </a:lvl1pPr>
                      <a:lvl2pPr marL="742950" indent="-285750" algn="l" defTabSz="914400" rtl="0" eaLnBrk="1" latinLnBrk="0" hangingPunct="1">
                        <a:spcBef>
                          <a:spcPct val="20000"/>
                        </a:spcBef>
                        <a:buFont typeface="Arial" charset="0"/>
                        <a:defRPr sz="2400" kern="1200">
                          <a:solidFill>
                            <a:srgbClr val="F2F2F2"/>
                          </a:solidFill>
                          <a:latin typeface="Calibri" charset="0"/>
                          <a:ea typeface="MS PGothic" charset="-128"/>
                        </a:defRPr>
                      </a:lvl2pPr>
                      <a:lvl3pPr marL="1143000" indent="-228600" algn="l" defTabSz="914400" rtl="0" eaLnBrk="1" latinLnBrk="0" hangingPunct="1">
                        <a:spcBef>
                          <a:spcPct val="20000"/>
                        </a:spcBef>
                        <a:buFont typeface="Arial" charset="0"/>
                        <a:defRPr sz="2000" kern="1200">
                          <a:solidFill>
                            <a:srgbClr val="F2F2F2"/>
                          </a:solidFill>
                          <a:latin typeface="Calibri" charset="0"/>
                          <a:ea typeface="MS PGothic" charset="-128"/>
                        </a:defRPr>
                      </a:lvl3pPr>
                      <a:lvl4pPr marL="16002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4pPr>
                      <a:lvl5pPr marL="20574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5pPr>
                      <a:lvl6pPr marL="25146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6pPr>
                      <a:lvl7pPr marL="29718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7pPr>
                      <a:lvl8pPr marL="34290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8pPr>
                      <a:lvl9pPr marL="38862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Dasatinib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(first‑line or second‑line)</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9112" marR="39112" marT="0" marB="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spcBef>
                          <a:spcPct val="20000"/>
                        </a:spcBef>
                        <a:buFont typeface="Arial" charset="0"/>
                        <a:defRPr sz="2800" kern="1200">
                          <a:solidFill>
                            <a:schemeClr val="bg1"/>
                          </a:solidFill>
                          <a:latin typeface="Calibri" charset="0"/>
                          <a:ea typeface="MS PGothic" charset="-128"/>
                        </a:defRPr>
                      </a:lvl1pPr>
                      <a:lvl2pPr marL="742950" indent="-285750" algn="l" defTabSz="914400" rtl="0" eaLnBrk="1" latinLnBrk="0" hangingPunct="1">
                        <a:spcBef>
                          <a:spcPct val="20000"/>
                        </a:spcBef>
                        <a:buFont typeface="Arial" charset="0"/>
                        <a:defRPr sz="2400" kern="1200">
                          <a:solidFill>
                            <a:srgbClr val="F2F2F2"/>
                          </a:solidFill>
                          <a:latin typeface="Calibri" charset="0"/>
                          <a:ea typeface="MS PGothic" charset="-128"/>
                        </a:defRPr>
                      </a:lvl2pPr>
                      <a:lvl3pPr marL="1143000" indent="-228600" algn="l" defTabSz="914400" rtl="0" eaLnBrk="1" latinLnBrk="0" hangingPunct="1">
                        <a:spcBef>
                          <a:spcPct val="20000"/>
                        </a:spcBef>
                        <a:buFont typeface="Arial" charset="0"/>
                        <a:defRPr sz="2000" kern="1200">
                          <a:solidFill>
                            <a:srgbClr val="F2F2F2"/>
                          </a:solidFill>
                          <a:latin typeface="Calibri" charset="0"/>
                          <a:ea typeface="MS PGothic" charset="-128"/>
                        </a:defRPr>
                      </a:lvl3pPr>
                      <a:lvl4pPr marL="16002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4pPr>
                      <a:lvl5pPr marL="20574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5pPr>
                      <a:lvl6pPr marL="25146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6pPr>
                      <a:lvl7pPr marL="29718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7pPr>
                      <a:lvl8pPr marL="34290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8pPr>
                      <a:lvl9pPr marL="38862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84</a:t>
                      </a:r>
                    </a:p>
                  </a:txBody>
                  <a:tcPr marL="39112" marR="39112" marT="0" marB="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spcBef>
                          <a:spcPct val="20000"/>
                        </a:spcBef>
                        <a:buFont typeface="Arial" charset="0"/>
                        <a:defRPr sz="2800" kern="1200">
                          <a:solidFill>
                            <a:schemeClr val="bg1"/>
                          </a:solidFill>
                          <a:latin typeface="Calibri" charset="0"/>
                          <a:ea typeface="MS PGothic" charset="-128"/>
                        </a:defRPr>
                      </a:lvl1pPr>
                      <a:lvl2pPr marL="742950" indent="-285750" algn="l" defTabSz="914400" rtl="0" eaLnBrk="1" latinLnBrk="0" hangingPunct="1">
                        <a:spcBef>
                          <a:spcPct val="20000"/>
                        </a:spcBef>
                        <a:buFont typeface="Arial" charset="0"/>
                        <a:defRPr sz="2400" kern="1200">
                          <a:solidFill>
                            <a:srgbClr val="F2F2F2"/>
                          </a:solidFill>
                          <a:latin typeface="Calibri" charset="0"/>
                          <a:ea typeface="MS PGothic" charset="-128"/>
                        </a:defRPr>
                      </a:lvl2pPr>
                      <a:lvl3pPr marL="1143000" indent="-228600" algn="l" defTabSz="914400" rtl="0" eaLnBrk="1" latinLnBrk="0" hangingPunct="1">
                        <a:spcBef>
                          <a:spcPct val="20000"/>
                        </a:spcBef>
                        <a:buFont typeface="Arial" charset="0"/>
                        <a:defRPr sz="2000" kern="1200">
                          <a:solidFill>
                            <a:srgbClr val="F2F2F2"/>
                          </a:solidFill>
                          <a:latin typeface="Calibri" charset="0"/>
                          <a:ea typeface="MS PGothic" charset="-128"/>
                        </a:defRPr>
                      </a:lvl3pPr>
                      <a:lvl4pPr marL="16002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4pPr>
                      <a:lvl5pPr marL="20574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5pPr>
                      <a:lvl6pPr marL="25146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6pPr>
                      <a:lvl7pPr marL="29718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7pPr>
                      <a:lvl8pPr marL="34290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8pPr>
                      <a:lvl9pPr marL="38862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MR4.5 f</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at least 1 year</a:t>
                      </a:r>
                      <a:endPar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endParaRPr>
                    </a:p>
                  </a:txBody>
                  <a:tcPr marL="39112" marR="39112" marT="0" marB="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spcBef>
                          <a:spcPct val="20000"/>
                        </a:spcBef>
                        <a:buFont typeface="Arial" charset="0"/>
                        <a:defRPr sz="2800" kern="1200">
                          <a:solidFill>
                            <a:schemeClr val="bg1"/>
                          </a:solidFill>
                          <a:latin typeface="Calibri" charset="0"/>
                          <a:ea typeface="MS PGothic" charset="-128"/>
                        </a:defRPr>
                      </a:lvl1pPr>
                      <a:lvl2pPr marL="742950" indent="-285750" algn="l" defTabSz="914400" rtl="0" eaLnBrk="1" latinLnBrk="0" hangingPunct="1">
                        <a:spcBef>
                          <a:spcPct val="20000"/>
                        </a:spcBef>
                        <a:buFont typeface="Arial" charset="0"/>
                        <a:defRPr sz="2400" kern="1200">
                          <a:solidFill>
                            <a:srgbClr val="F2F2F2"/>
                          </a:solidFill>
                          <a:latin typeface="Calibri" charset="0"/>
                          <a:ea typeface="MS PGothic" charset="-128"/>
                        </a:defRPr>
                      </a:lvl2pPr>
                      <a:lvl3pPr marL="1143000" indent="-228600" algn="l" defTabSz="914400" rtl="0" eaLnBrk="1" latinLnBrk="0" hangingPunct="1">
                        <a:spcBef>
                          <a:spcPct val="20000"/>
                        </a:spcBef>
                        <a:buFont typeface="Arial" charset="0"/>
                        <a:defRPr sz="2000" kern="1200">
                          <a:solidFill>
                            <a:srgbClr val="F2F2F2"/>
                          </a:solidFill>
                          <a:latin typeface="Calibri" charset="0"/>
                          <a:ea typeface="MS PGothic" charset="-128"/>
                        </a:defRPr>
                      </a:lvl3pPr>
                      <a:lvl4pPr marL="16002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4pPr>
                      <a:lvl5pPr marL="20574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5pPr>
                      <a:lvl6pPr marL="25146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6pPr>
                      <a:lvl7pPr marL="29718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7pPr>
                      <a:lvl8pPr marL="34290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8pPr>
                      <a:lvl9pPr marL="38862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Loss of MMR</a:t>
                      </a:r>
                    </a:p>
                  </a:txBody>
                  <a:tcPr marL="39112" marR="39112" marT="0" marB="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spcBef>
                          <a:spcPct val="20000"/>
                        </a:spcBef>
                        <a:buFont typeface="Arial" charset="0"/>
                        <a:defRPr sz="2800" kern="1200">
                          <a:solidFill>
                            <a:schemeClr val="bg1"/>
                          </a:solidFill>
                          <a:latin typeface="Calibri" charset="0"/>
                          <a:ea typeface="MS PGothic" charset="-128"/>
                        </a:defRPr>
                      </a:lvl1pPr>
                      <a:lvl2pPr marL="742950" indent="-285750" algn="l" defTabSz="914400" rtl="0" eaLnBrk="1" latinLnBrk="0" hangingPunct="1">
                        <a:spcBef>
                          <a:spcPct val="20000"/>
                        </a:spcBef>
                        <a:buFont typeface="Arial" charset="0"/>
                        <a:defRPr sz="2400" kern="1200">
                          <a:solidFill>
                            <a:srgbClr val="F2F2F2"/>
                          </a:solidFill>
                          <a:latin typeface="Calibri" charset="0"/>
                          <a:ea typeface="MS PGothic" charset="-128"/>
                        </a:defRPr>
                      </a:lvl2pPr>
                      <a:lvl3pPr marL="1143000" indent="-228600" algn="l" defTabSz="914400" rtl="0" eaLnBrk="1" latinLnBrk="0" hangingPunct="1">
                        <a:spcBef>
                          <a:spcPct val="20000"/>
                        </a:spcBef>
                        <a:buFont typeface="Arial" charset="0"/>
                        <a:defRPr sz="2000" kern="1200">
                          <a:solidFill>
                            <a:srgbClr val="F2F2F2"/>
                          </a:solidFill>
                          <a:latin typeface="Calibri" charset="0"/>
                          <a:ea typeface="MS PGothic" charset="-128"/>
                        </a:defRPr>
                      </a:lvl3pPr>
                      <a:lvl4pPr marL="16002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4pPr>
                      <a:lvl5pPr marL="20574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5pPr>
                      <a:lvl6pPr marL="25146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6pPr>
                      <a:lvl7pPr marL="29718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7pPr>
                      <a:lvl8pPr marL="34290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8pPr>
                      <a:lvl9pPr marL="38862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18 months</a:t>
                      </a:r>
                    </a:p>
                  </a:txBody>
                  <a:tcPr marL="39112" marR="39112" marT="0" marB="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spcBef>
                          <a:spcPct val="20000"/>
                        </a:spcBef>
                        <a:buFont typeface="Arial" charset="0"/>
                        <a:defRPr sz="2800" kern="1200">
                          <a:solidFill>
                            <a:schemeClr val="bg1"/>
                          </a:solidFill>
                          <a:latin typeface="Calibri" charset="0"/>
                          <a:ea typeface="MS PGothic" charset="-128"/>
                        </a:defRPr>
                      </a:lvl1pPr>
                      <a:lvl2pPr marL="742950" indent="-285750" algn="l" defTabSz="914400" rtl="0" eaLnBrk="1" latinLnBrk="0" hangingPunct="1">
                        <a:spcBef>
                          <a:spcPct val="20000"/>
                        </a:spcBef>
                        <a:buFont typeface="Arial" charset="0"/>
                        <a:defRPr sz="2400" kern="1200">
                          <a:solidFill>
                            <a:srgbClr val="F2F2F2"/>
                          </a:solidFill>
                          <a:latin typeface="Calibri" charset="0"/>
                          <a:ea typeface="MS PGothic" charset="-128"/>
                        </a:defRPr>
                      </a:lvl2pPr>
                      <a:lvl3pPr marL="1143000" indent="-228600" algn="l" defTabSz="914400" rtl="0" eaLnBrk="1" latinLnBrk="0" hangingPunct="1">
                        <a:spcBef>
                          <a:spcPct val="20000"/>
                        </a:spcBef>
                        <a:buFont typeface="Arial" charset="0"/>
                        <a:defRPr sz="2000" kern="1200">
                          <a:solidFill>
                            <a:srgbClr val="F2F2F2"/>
                          </a:solidFill>
                          <a:latin typeface="Calibri" charset="0"/>
                          <a:ea typeface="MS PGothic" charset="-128"/>
                        </a:defRPr>
                      </a:lvl3pPr>
                      <a:lvl4pPr marL="16002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4pPr>
                      <a:lvl5pPr marL="2057400" indent="-228600" algn="l" defTabSz="914400" rtl="0" eaLnBrk="1" latinLnBrk="0" hangingPunct="1">
                        <a:spcBef>
                          <a:spcPct val="20000"/>
                        </a:spcBef>
                        <a:buFont typeface="Arial" charset="0"/>
                        <a:defRPr sz="1800" kern="1200">
                          <a:solidFill>
                            <a:srgbClr val="F2F2F2"/>
                          </a:solidFill>
                          <a:latin typeface="Calibri" charset="0"/>
                          <a:ea typeface="MS PGothic" charset="-128"/>
                        </a:defRPr>
                      </a:lvl5pPr>
                      <a:lvl6pPr marL="25146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6pPr>
                      <a:lvl7pPr marL="29718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7pPr>
                      <a:lvl8pPr marL="34290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8pPr>
                      <a:lvl9pPr marL="3886200" indent="-228600" algn="l" defTabSz="457200" rtl="0" eaLnBrk="0" fontAlgn="base" latinLnBrk="0" hangingPunct="0">
                        <a:spcBef>
                          <a:spcPct val="20000"/>
                        </a:spcBef>
                        <a:spcAft>
                          <a:spcPct val="0"/>
                        </a:spcAft>
                        <a:buFont typeface="Arial" charset="0"/>
                        <a:defRPr sz="1800" kern="1200">
                          <a:solidFill>
                            <a:srgbClr val="F2F2F2"/>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48% at 18 months</a:t>
                      </a:r>
                    </a:p>
                  </a:txBody>
                  <a:tcPr marL="39112" marR="39112" marT="0" marB="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444453819"/>
                  </a:ext>
                </a:extLst>
              </a:tr>
              <a:tr h="48577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l">
                        <a:lnSpc>
                          <a:spcPct val="100000"/>
                        </a:lnSpc>
                        <a:spcBef>
                          <a:spcPts val="30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LAST</a:t>
                      </a: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342900" rtl="0" eaLnBrk="1" fontAlgn="auto" latinLnBrk="0" hangingPunct="1">
                        <a:lnSpc>
                          <a:spcPct val="100000"/>
                        </a:lnSpc>
                        <a:spcBef>
                          <a:spcPts val="300"/>
                        </a:spcBef>
                        <a:spcAft>
                          <a:spcPts val="0"/>
                        </a:spcAft>
                        <a:buClrTx/>
                        <a:buSzTx/>
                        <a:buFontTx/>
                        <a:buNone/>
                        <a:tabLst/>
                        <a:defRPr/>
                      </a:pPr>
                      <a:r>
                        <a:rPr lang="en-US" sz="1000" dirty="0">
                          <a:effectLst/>
                          <a:latin typeface="Arial" panose="020B0604020202020204" pitchFamily="34" charset="0"/>
                          <a:cs typeface="Arial" panose="020B0604020202020204" pitchFamily="34" charset="0"/>
                        </a:rPr>
                        <a:t>Imatinib/Dasatinib/Nilotinib/Bosutinib</a:t>
                      </a: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173</a:t>
                      </a: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342900" rtl="0" eaLnBrk="1" fontAlgn="auto" latinLnBrk="0" hangingPunct="1">
                        <a:lnSpc>
                          <a:spcPct val="100000"/>
                        </a:lnSpc>
                        <a:spcBef>
                          <a:spcPts val="300"/>
                        </a:spcBef>
                        <a:spcAft>
                          <a:spcPts val="0"/>
                        </a:spcAft>
                        <a:buClrTx/>
                        <a:buSzTx/>
                        <a:buFontTx/>
                        <a:buNone/>
                        <a:tabLst/>
                        <a:defRPr/>
                      </a:pPr>
                      <a:r>
                        <a:rPr lang="en-US" sz="1000" dirty="0">
                          <a:effectLst/>
                          <a:latin typeface="Arial" panose="020B0604020202020204" pitchFamily="34" charset="0"/>
                          <a:cs typeface="Arial" panose="020B0604020202020204" pitchFamily="34" charset="0"/>
                        </a:rPr>
                        <a:t>MR4.0 for at least 2 years</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0000"/>
                        </a:lnSpc>
                        <a:spcBef>
                          <a:spcPts val="30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342900" rtl="0" eaLnBrk="1" fontAlgn="auto" latinLnBrk="0" hangingPunct="1">
                        <a:lnSpc>
                          <a:spcPct val="100000"/>
                        </a:lnSpc>
                        <a:spcBef>
                          <a:spcPts val="300"/>
                        </a:spcBef>
                        <a:spcAft>
                          <a:spcPts val="0"/>
                        </a:spcAft>
                        <a:buClrTx/>
                        <a:buSzTx/>
                        <a:buFontTx/>
                        <a:buNone/>
                        <a:tabLst/>
                        <a:defRPr/>
                      </a:pPr>
                      <a:r>
                        <a:rPr kumimoji="0" lang="en-US" sz="10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Loss of MMR</a:t>
                      </a:r>
                    </a:p>
                    <a:p>
                      <a:pPr marL="0" marR="0" algn="ctr">
                        <a:lnSpc>
                          <a:spcPct val="100000"/>
                        </a:lnSpc>
                        <a:spcBef>
                          <a:spcPts val="30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12 months</a:t>
                      </a: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30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66% at 12 months</a:t>
                      </a:r>
                    </a:p>
                  </a:txBody>
                  <a:tcPr marL="42237" marR="42237"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342009781"/>
                  </a:ext>
                </a:extLst>
              </a:tr>
            </a:tbl>
          </a:graphicData>
        </a:graphic>
      </p:graphicFrame>
    </p:spTree>
    <p:extLst>
      <p:ext uri="{BB962C8B-B14F-4D97-AF65-F5344CB8AC3E}">
        <p14:creationId xmlns:p14="http://schemas.microsoft.com/office/powerpoint/2010/main" val="1989396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B111F-6971-6906-5A25-2EEB297B3A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6B2C95-0AF0-7649-3185-FECC8C8FD1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00667" y="0"/>
            <a:ext cx="9880599" cy="6397369"/>
          </a:xfrm>
          <a:prstGeom prst="rect">
            <a:avLst/>
          </a:prstGeom>
        </p:spPr>
      </p:pic>
      <p:sp>
        <p:nvSpPr>
          <p:cNvPr id="4" name="TextBox 3">
            <a:extLst>
              <a:ext uri="{FF2B5EF4-FFF2-40B4-BE49-F238E27FC236}">
                <a16:creationId xmlns:a16="http://schemas.microsoft.com/office/drawing/2014/main" id="{C560704E-C439-3639-0865-6B7C52D00B89}"/>
              </a:ext>
            </a:extLst>
          </p:cNvPr>
          <p:cNvSpPr txBox="1"/>
          <p:nvPr/>
        </p:nvSpPr>
        <p:spPr>
          <a:xfrm>
            <a:off x="261260" y="6397369"/>
            <a:ext cx="1173521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pitchFamily="2" charset="0"/>
                <a:ea typeface="+mn-ea"/>
                <a:cs typeface="+mn-cs"/>
              </a:rPr>
              <a:t>Reproduced with permission from the NCCN Clinical Practice Guidelines in Oncology (NCCN Guidelines®) for Chronic Myeloid Leukemia V.3.2025. © 2024 National Comprehensive Cancer Network, Inc. All rights reserved. The NCCN Guidelines® and illustrations herein may not be reproduced in any form for any purpose without the express written permission of NCCN. To view the most recent and complete version of the NCCN Guidelines, go online to </a:t>
            </a:r>
            <a:r>
              <a:rPr kumimoji="0" lang="en-US" sz="800" b="0" i="0" u="none" strike="noStrike" kern="1200" cap="none" spc="0" normalizeH="0" baseline="0" noProof="0" dirty="0" err="1">
                <a:ln>
                  <a:noFill/>
                </a:ln>
                <a:solidFill>
                  <a:srgbClr val="000000"/>
                </a:solidFill>
                <a:effectLst/>
                <a:uLnTx/>
                <a:uFillTx/>
                <a:latin typeface="Helvetica" pitchFamily="2" charset="0"/>
                <a:ea typeface="+mn-ea"/>
                <a:cs typeface="+mn-cs"/>
              </a:rPr>
              <a:t>NCCN.org</a:t>
            </a:r>
            <a:r>
              <a:rPr kumimoji="0" lang="en-US" sz="800" b="0" i="0" u="none" strike="noStrike" kern="1200" cap="none" spc="0" normalizeH="0" baseline="0" noProof="0" dirty="0">
                <a:ln>
                  <a:noFill/>
                </a:ln>
                <a:solidFill>
                  <a:srgbClr val="000000"/>
                </a:solidFill>
                <a:effectLst/>
                <a:uLnTx/>
                <a:uFillTx/>
                <a:latin typeface="Helvetica" pitchFamily="2" charset="0"/>
                <a:ea typeface="+mn-ea"/>
                <a:cs typeface="+mn-cs"/>
              </a:rPr>
              <a:t>. The NCCN Guidelines are a work in progress that may be refined as often as new significant data becomes available. NCCN makes no warranties of any kind whatsoever regarding their content, use or application and disclaims any responsibility for their application or use in any way.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5670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FC63A-5A27-E22F-1F88-A27A0EC7DF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E87443-4796-2FBF-5A21-0DF28A4DFF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00667" y="0"/>
            <a:ext cx="9880599" cy="6397369"/>
          </a:xfrm>
          <a:prstGeom prst="rect">
            <a:avLst/>
          </a:prstGeom>
        </p:spPr>
      </p:pic>
      <p:sp>
        <p:nvSpPr>
          <p:cNvPr id="4" name="TextBox 3">
            <a:extLst>
              <a:ext uri="{FF2B5EF4-FFF2-40B4-BE49-F238E27FC236}">
                <a16:creationId xmlns:a16="http://schemas.microsoft.com/office/drawing/2014/main" id="{656BDB0C-9405-7A4D-D6E0-D08664D06483}"/>
              </a:ext>
            </a:extLst>
          </p:cNvPr>
          <p:cNvSpPr txBox="1"/>
          <p:nvPr/>
        </p:nvSpPr>
        <p:spPr>
          <a:xfrm>
            <a:off x="261260" y="6397369"/>
            <a:ext cx="1173521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pitchFamily="2" charset="0"/>
                <a:ea typeface="+mn-ea"/>
                <a:cs typeface="+mn-cs"/>
              </a:rPr>
              <a:t>Reproduced with permission from the NCCN Clinical Practice Guidelines in Oncology (NCCN Guidelines®) for Chronic Myeloid Leukemia V.3.2025. © 2024 National Comprehensive Cancer Network, Inc. All rights reserved. The NCCN Guidelines® and illustrations herein may not be reproduced in any form for any purpose without the express written permission of NCCN. To view the most recent and complete version of the NCCN Guidelines, go online to </a:t>
            </a:r>
            <a:r>
              <a:rPr kumimoji="0" lang="en-US" sz="800" b="0" i="0" u="none" strike="noStrike" kern="1200" cap="none" spc="0" normalizeH="0" baseline="0" noProof="0" dirty="0" err="1">
                <a:ln>
                  <a:noFill/>
                </a:ln>
                <a:solidFill>
                  <a:srgbClr val="000000"/>
                </a:solidFill>
                <a:effectLst/>
                <a:uLnTx/>
                <a:uFillTx/>
                <a:latin typeface="Helvetica" pitchFamily="2" charset="0"/>
                <a:ea typeface="+mn-ea"/>
                <a:cs typeface="+mn-cs"/>
              </a:rPr>
              <a:t>NCCN.org</a:t>
            </a:r>
            <a:r>
              <a:rPr kumimoji="0" lang="en-US" sz="800" b="0" i="0" u="none" strike="noStrike" kern="1200" cap="none" spc="0" normalizeH="0" baseline="0" noProof="0" dirty="0">
                <a:ln>
                  <a:noFill/>
                </a:ln>
                <a:solidFill>
                  <a:srgbClr val="000000"/>
                </a:solidFill>
                <a:effectLst/>
                <a:uLnTx/>
                <a:uFillTx/>
                <a:latin typeface="Helvetica" pitchFamily="2" charset="0"/>
                <a:ea typeface="+mn-ea"/>
                <a:cs typeface="+mn-cs"/>
              </a:rPr>
              <a:t>. The NCCN Guidelines are a work in progress that may be refined as often as new significant data becomes available. NCCN makes no warranties of any kind whatsoever regarding their content, use or application and disclaims any responsibility for their application or use in any way.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E95DD932-80AE-6725-615B-70603C701D22}"/>
              </a:ext>
            </a:extLst>
          </p:cNvPr>
          <p:cNvSpPr/>
          <p:nvPr/>
        </p:nvSpPr>
        <p:spPr>
          <a:xfrm>
            <a:off x="1100667" y="1905000"/>
            <a:ext cx="9795933" cy="23706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6" name="Straight Connector 5">
            <a:extLst>
              <a:ext uri="{FF2B5EF4-FFF2-40B4-BE49-F238E27FC236}">
                <a16:creationId xmlns:a16="http://schemas.microsoft.com/office/drawing/2014/main" id="{2150E7DE-823D-7B79-9770-022A66AA31E5}"/>
              </a:ext>
            </a:extLst>
          </p:cNvPr>
          <p:cNvCxnSpPr>
            <a:cxnSpLocks/>
          </p:cNvCxnSpPr>
          <p:nvPr/>
        </p:nvCxnSpPr>
        <p:spPr>
          <a:xfrm>
            <a:off x="6654799" y="2040468"/>
            <a:ext cx="5334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9556840-5659-2D67-81A8-CA91A02AE6CF}"/>
              </a:ext>
            </a:extLst>
          </p:cNvPr>
          <p:cNvSpPr/>
          <p:nvPr/>
        </p:nvSpPr>
        <p:spPr>
          <a:xfrm>
            <a:off x="1142999" y="3200399"/>
            <a:ext cx="3454401" cy="12980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22054D14-E17F-2ED6-D01C-890C177E5CB2}"/>
              </a:ext>
            </a:extLst>
          </p:cNvPr>
          <p:cNvSpPr/>
          <p:nvPr/>
        </p:nvSpPr>
        <p:spPr>
          <a:xfrm>
            <a:off x="1142996" y="3335864"/>
            <a:ext cx="3454401" cy="12980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CEB8D0A-C1BF-7D30-28FE-B85525DE9E65}"/>
              </a:ext>
            </a:extLst>
          </p:cNvPr>
          <p:cNvSpPr/>
          <p:nvPr/>
        </p:nvSpPr>
        <p:spPr>
          <a:xfrm>
            <a:off x="1142993" y="3462862"/>
            <a:ext cx="3725340" cy="12980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826B6C6-4E4F-BCD1-D439-0CEBBA8D86C4}"/>
              </a:ext>
            </a:extLst>
          </p:cNvPr>
          <p:cNvSpPr/>
          <p:nvPr/>
        </p:nvSpPr>
        <p:spPr>
          <a:xfrm>
            <a:off x="1142990" y="3589860"/>
            <a:ext cx="9753610" cy="12980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1379B975-FD23-7268-60C9-CA84CF37DA8B}"/>
              </a:ext>
            </a:extLst>
          </p:cNvPr>
          <p:cNvCxnSpPr>
            <a:cxnSpLocks/>
          </p:cNvCxnSpPr>
          <p:nvPr/>
        </p:nvCxnSpPr>
        <p:spPr>
          <a:xfrm>
            <a:off x="1278466" y="4097868"/>
            <a:ext cx="14393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EC48BE-7AE9-088D-E787-8F1081CBB757}"/>
              </a:ext>
            </a:extLst>
          </p:cNvPr>
          <p:cNvCxnSpPr>
            <a:cxnSpLocks/>
          </p:cNvCxnSpPr>
          <p:nvPr/>
        </p:nvCxnSpPr>
        <p:spPr>
          <a:xfrm>
            <a:off x="4428067" y="4351867"/>
            <a:ext cx="863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02601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0CAC5-5696-62FE-4B6D-0CA41D16CA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CB4643-9D61-DF6D-F83F-1765928CD014}"/>
              </a:ext>
            </a:extLst>
          </p:cNvPr>
          <p:cNvSpPr txBox="1"/>
          <p:nvPr/>
        </p:nvSpPr>
        <p:spPr bwMode="auto">
          <a:xfrm>
            <a:off x="7958028" y="6441715"/>
            <a:ext cx="261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Flygt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et al, Leukemia 2024</a:t>
            </a:r>
          </a:p>
        </p:txBody>
      </p:sp>
      <p:sp>
        <p:nvSpPr>
          <p:cNvPr id="5" name="Title 1">
            <a:extLst>
              <a:ext uri="{FF2B5EF4-FFF2-40B4-BE49-F238E27FC236}">
                <a16:creationId xmlns:a16="http://schemas.microsoft.com/office/drawing/2014/main" id="{20300A0D-86C9-D9E8-AEC4-C30EF74A0F6D}"/>
              </a:ext>
            </a:extLst>
          </p:cNvPr>
          <p:cNvSpPr txBox="1">
            <a:spLocks/>
          </p:cNvSpPr>
          <p:nvPr/>
        </p:nvSpPr>
        <p:spPr>
          <a:xfrm>
            <a:off x="297455" y="242371"/>
            <a:ext cx="11886074" cy="85203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rgbClr val="294383"/>
                </a:solidFill>
                <a:latin typeface="Avenir Next LT Pro"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94383"/>
                </a:solidFill>
                <a:effectLst/>
                <a:uLnTx/>
                <a:uFillTx/>
                <a:latin typeface="Avenir Next LT Pro" panose="020B0504020202020204" pitchFamily="34" charset="0"/>
                <a:ea typeface="+mj-ea"/>
                <a:cs typeface="Calibri" panose="020F0502020204030204" pitchFamily="34" charset="0"/>
              </a:rPr>
              <a:t>Can TFR Be Successful the Second Time Around?</a:t>
            </a:r>
          </a:p>
        </p:txBody>
      </p:sp>
      <p:grpSp>
        <p:nvGrpSpPr>
          <p:cNvPr id="7" name="Group 6">
            <a:extLst>
              <a:ext uri="{FF2B5EF4-FFF2-40B4-BE49-F238E27FC236}">
                <a16:creationId xmlns:a16="http://schemas.microsoft.com/office/drawing/2014/main" id="{23B40934-475C-0EA3-CF77-67AD26B705EE}"/>
              </a:ext>
            </a:extLst>
          </p:cNvPr>
          <p:cNvGrpSpPr/>
          <p:nvPr/>
        </p:nvGrpSpPr>
        <p:grpSpPr>
          <a:xfrm>
            <a:off x="297455" y="1253049"/>
            <a:ext cx="5709846" cy="5177673"/>
            <a:chOff x="297455" y="1253049"/>
            <a:chExt cx="5709846" cy="5177673"/>
          </a:xfrm>
        </p:grpSpPr>
        <p:pic>
          <p:nvPicPr>
            <p:cNvPr id="4" name="Picture 3">
              <a:extLst>
                <a:ext uri="{FF2B5EF4-FFF2-40B4-BE49-F238E27FC236}">
                  <a16:creationId xmlns:a16="http://schemas.microsoft.com/office/drawing/2014/main" id="{C16C7081-3075-FF2C-3BBD-5A99073DAE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0171" y="1253049"/>
              <a:ext cx="5597130" cy="5177673"/>
            </a:xfrm>
            <a:prstGeom prst="rect">
              <a:avLst/>
            </a:prstGeom>
          </p:spPr>
        </p:pic>
        <p:sp>
          <p:nvSpPr>
            <p:cNvPr id="6" name="Rectangle 5">
              <a:extLst>
                <a:ext uri="{FF2B5EF4-FFF2-40B4-BE49-F238E27FC236}">
                  <a16:creationId xmlns:a16="http://schemas.microsoft.com/office/drawing/2014/main" id="{83C7A801-013A-CDDA-1163-21693498C534}"/>
                </a:ext>
              </a:extLst>
            </p:cNvPr>
            <p:cNvSpPr/>
            <p:nvPr/>
          </p:nvSpPr>
          <p:spPr>
            <a:xfrm>
              <a:off x="297455" y="5707117"/>
              <a:ext cx="743069" cy="283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 name="Group 8">
            <a:extLst>
              <a:ext uri="{FF2B5EF4-FFF2-40B4-BE49-F238E27FC236}">
                <a16:creationId xmlns:a16="http://schemas.microsoft.com/office/drawing/2014/main" id="{3751EF0F-1775-25C2-BCEE-3D66F2A8B985}"/>
              </a:ext>
            </a:extLst>
          </p:cNvPr>
          <p:cNvGrpSpPr/>
          <p:nvPr/>
        </p:nvGrpSpPr>
        <p:grpSpPr>
          <a:xfrm>
            <a:off x="6472283" y="1029092"/>
            <a:ext cx="5188491" cy="5436464"/>
            <a:chOff x="6472283" y="1029092"/>
            <a:chExt cx="5188491" cy="5436464"/>
          </a:xfrm>
        </p:grpSpPr>
        <p:pic>
          <p:nvPicPr>
            <p:cNvPr id="2" name="Picture 1">
              <a:extLst>
                <a:ext uri="{FF2B5EF4-FFF2-40B4-BE49-F238E27FC236}">
                  <a16:creationId xmlns:a16="http://schemas.microsoft.com/office/drawing/2014/main" id="{BA9FAF45-DB8A-6E3E-3E2B-C289C003E6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672731" y="1029092"/>
              <a:ext cx="4988043" cy="5436464"/>
            </a:xfrm>
            <a:prstGeom prst="rect">
              <a:avLst/>
            </a:prstGeom>
          </p:spPr>
        </p:pic>
        <p:sp>
          <p:nvSpPr>
            <p:cNvPr id="8" name="Rectangle 7">
              <a:extLst>
                <a:ext uri="{FF2B5EF4-FFF2-40B4-BE49-F238E27FC236}">
                  <a16:creationId xmlns:a16="http://schemas.microsoft.com/office/drawing/2014/main" id="{3163561B-4EC3-5AF2-91EA-8CD7FC9C44A6}"/>
                </a:ext>
              </a:extLst>
            </p:cNvPr>
            <p:cNvSpPr/>
            <p:nvPr/>
          </p:nvSpPr>
          <p:spPr>
            <a:xfrm>
              <a:off x="6472283" y="5276193"/>
              <a:ext cx="743069" cy="283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30286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6062A-7304-2128-E1B5-C686BA7FEF9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1208C3B-0795-81FC-373E-69CA08FC20DF}"/>
              </a:ext>
            </a:extLst>
          </p:cNvPr>
          <p:cNvSpPr txBox="1">
            <a:spLocks noChangeArrowheads="1"/>
          </p:cNvSpPr>
          <p:nvPr/>
        </p:nvSpPr>
        <p:spPr>
          <a:xfrm>
            <a:off x="605259" y="2206606"/>
            <a:ext cx="10981481" cy="4114800"/>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304020202020204" pitchFamily="34" charset="77"/>
                <a:ea typeface="+mn-ea"/>
                <a:cs typeface="+mn-cs"/>
              </a:rPr>
              <a:t>Bothersome side effects</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Financial toxicity (individual, societal)</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Concern about known and currently unknown late toxicities</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Preference to avoid medications if possible</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Title 1">
            <a:extLst>
              <a:ext uri="{FF2B5EF4-FFF2-40B4-BE49-F238E27FC236}">
                <a16:creationId xmlns:a16="http://schemas.microsoft.com/office/drawing/2014/main" id="{0AB23203-6167-3A56-E93D-FD3BAD6D6E4B}"/>
              </a:ext>
            </a:extLst>
          </p:cNvPr>
          <p:cNvSpPr txBox="1">
            <a:spLocks/>
          </p:cNvSpPr>
          <p:nvPr/>
        </p:nvSpPr>
        <p:spPr bwMode="auto">
          <a:xfrm>
            <a:off x="389654" y="296465"/>
            <a:ext cx="1119708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294383"/>
                </a:solidFill>
                <a:effectLst/>
                <a:uLnTx/>
                <a:uFillTx/>
                <a:latin typeface="Avenir Next LT Pro" panose="020B0504020202020204" pitchFamily="34" charset="77"/>
                <a:ea typeface="+mj-ea"/>
                <a:cs typeface="Calibri" panose="020F0502020204030204" pitchFamily="34" charset="0"/>
              </a:rPr>
              <a:t>Common Reasons for Attempting </a:t>
            </a:r>
            <a:br>
              <a:rPr kumimoji="0" lang="en-US" sz="3600" b="1" i="0" u="none" strike="noStrike" kern="0" cap="none" spc="0" normalizeH="0" baseline="0" noProof="0" dirty="0">
                <a:ln>
                  <a:noFill/>
                </a:ln>
                <a:solidFill>
                  <a:srgbClr val="294383"/>
                </a:solidFill>
                <a:effectLst/>
                <a:uLnTx/>
                <a:uFillTx/>
                <a:latin typeface="Avenir Next LT Pro" panose="020B0504020202020204" pitchFamily="34" charset="77"/>
                <a:ea typeface="+mj-ea"/>
                <a:cs typeface="Calibri" panose="020F0502020204030204" pitchFamily="34" charset="0"/>
              </a:rPr>
            </a:br>
            <a:r>
              <a:rPr kumimoji="0" lang="en-US" sz="3600" b="1" i="0" u="none" strike="noStrike" kern="0" cap="none" spc="0" normalizeH="0" baseline="0" noProof="0" dirty="0">
                <a:ln>
                  <a:noFill/>
                </a:ln>
                <a:solidFill>
                  <a:srgbClr val="294383"/>
                </a:solidFill>
                <a:effectLst/>
                <a:uLnTx/>
                <a:uFillTx/>
                <a:latin typeface="Avenir Next LT Pro" panose="020B0504020202020204" pitchFamily="34" charset="77"/>
                <a:ea typeface="+mj-ea"/>
                <a:cs typeface="Calibri" panose="020F0502020204030204" pitchFamily="34" charset="0"/>
              </a:rPr>
              <a:t>Treatment-free Remission (TFR)</a:t>
            </a:r>
          </a:p>
        </p:txBody>
      </p:sp>
    </p:spTree>
    <p:extLst>
      <p:ext uri="{BB962C8B-B14F-4D97-AF65-F5344CB8AC3E}">
        <p14:creationId xmlns:p14="http://schemas.microsoft.com/office/powerpoint/2010/main" val="29029559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7ECE6-F3A5-E836-1285-4FBD5DC493F5}"/>
            </a:ext>
          </a:extLst>
        </p:cNvPr>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D7C75AEA-9156-E6A6-E8E8-41F4C145A51B}"/>
              </a:ext>
            </a:extLst>
          </p:cNvPr>
          <p:cNvCxnSpPr>
            <a:cxnSpLocks/>
          </p:cNvCxnSpPr>
          <p:nvPr/>
        </p:nvCxnSpPr>
        <p:spPr>
          <a:xfrm flipV="1">
            <a:off x="8519544" y="2003106"/>
            <a:ext cx="1" cy="4145925"/>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3321204-D634-645C-079E-70B79D808549}"/>
              </a:ext>
            </a:extLst>
          </p:cNvPr>
          <p:cNvCxnSpPr>
            <a:cxnSpLocks/>
          </p:cNvCxnSpPr>
          <p:nvPr/>
        </p:nvCxnSpPr>
        <p:spPr>
          <a:xfrm flipH="1" flipV="1">
            <a:off x="7971498" y="1981794"/>
            <a:ext cx="41668" cy="360335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FB4C018E-D03C-958C-680D-B9D8A70FD354}"/>
              </a:ext>
            </a:extLst>
          </p:cNvPr>
          <p:cNvSpPr>
            <a:spLocks noGrp="1"/>
          </p:cNvSpPr>
          <p:nvPr>
            <p:ph type="title"/>
          </p:nvPr>
        </p:nvSpPr>
        <p:spPr>
          <a:xfrm>
            <a:off x="107894" y="274639"/>
            <a:ext cx="4536721" cy="1143000"/>
          </a:xfrm>
        </p:spPr>
        <p:txBody>
          <a:bodyPr>
            <a:normAutofit fontScale="90000"/>
          </a:bodyPr>
          <a:lstStyle/>
          <a:p>
            <a:r>
              <a:rPr lang="en-US" sz="2800" dirty="0">
                <a:solidFill>
                  <a:srgbClr val="993333"/>
                </a:solidFill>
                <a:latin typeface="Corbel"/>
                <a:cs typeface="Corbel"/>
              </a:rPr>
              <a:t>The history of CML is long,</a:t>
            </a:r>
            <a:br>
              <a:rPr lang="en-US" sz="2800" dirty="0">
                <a:solidFill>
                  <a:srgbClr val="993333"/>
                </a:solidFill>
                <a:latin typeface="Corbel"/>
                <a:cs typeface="Corbel"/>
              </a:rPr>
            </a:br>
            <a:r>
              <a:rPr lang="en-US" sz="2800" dirty="0">
                <a:solidFill>
                  <a:srgbClr val="993333"/>
                </a:solidFill>
                <a:latin typeface="Corbel"/>
                <a:cs typeface="Corbel"/>
              </a:rPr>
              <a:t>the kinase inhibitor era short…</a:t>
            </a:r>
            <a:br>
              <a:rPr lang="en-US" sz="3200" dirty="0">
                <a:solidFill>
                  <a:srgbClr val="993333"/>
                </a:solidFill>
                <a:latin typeface="Corbel"/>
                <a:cs typeface="Corbel"/>
              </a:rPr>
            </a:br>
            <a:endParaRPr lang="en-US" sz="2800" dirty="0">
              <a:solidFill>
                <a:srgbClr val="C00000"/>
              </a:solidFill>
              <a:latin typeface="Corbel"/>
              <a:cs typeface="Corbel"/>
            </a:endParaRPr>
          </a:p>
        </p:txBody>
      </p:sp>
      <p:sp>
        <p:nvSpPr>
          <p:cNvPr id="5" name="Rectangle 4">
            <a:extLst>
              <a:ext uri="{FF2B5EF4-FFF2-40B4-BE49-F238E27FC236}">
                <a16:creationId xmlns:a16="http://schemas.microsoft.com/office/drawing/2014/main" id="{CC76C5D8-5A1D-A915-ED07-6F12E278AD98}"/>
              </a:ext>
            </a:extLst>
          </p:cNvPr>
          <p:cNvSpPr>
            <a:spLocks noChangeArrowheads="1"/>
          </p:cNvSpPr>
          <p:nvPr/>
        </p:nvSpPr>
        <p:spPr bwMode="auto">
          <a:xfrm>
            <a:off x="325452" y="1371601"/>
            <a:ext cx="583492" cy="335991"/>
          </a:xfrm>
          <a:prstGeom prst="rect">
            <a:avLst/>
          </a:prstGeom>
          <a:noFill/>
          <a:ln w="12700">
            <a:noFill/>
            <a:miter lim="800000"/>
            <a:headEnd/>
            <a:tailEnd/>
          </a:ln>
          <a:effec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100">
                    <a:lumMod val="75000"/>
                  </a:srgbClr>
                </a:solidFill>
                <a:effectLst/>
                <a:uLnTx/>
                <a:uFillTx/>
                <a:latin typeface="Corbel"/>
                <a:ea typeface="MS PGothic" charset="0"/>
                <a:cs typeface="Corbel"/>
              </a:rPr>
              <a:t>1845</a:t>
            </a:r>
            <a:endParaRPr kumimoji="0" lang="en-US" sz="1800" b="0" i="0" u="none" strike="noStrike" kern="1200" cap="none" spc="0" normalizeH="0" baseline="0" noProof="0" dirty="0">
              <a:ln>
                <a:noFill/>
              </a:ln>
              <a:solidFill>
                <a:srgbClr val="FFC100">
                  <a:lumMod val="75000"/>
                </a:srgbClr>
              </a:solidFill>
              <a:effectLst/>
              <a:uLnTx/>
              <a:uFillTx/>
              <a:latin typeface="Corbel"/>
              <a:ea typeface="MS PGothic" charset="0"/>
              <a:cs typeface="Corbel"/>
            </a:endParaRPr>
          </a:p>
        </p:txBody>
      </p:sp>
      <p:sp>
        <p:nvSpPr>
          <p:cNvPr id="6" name="Rectangle 4">
            <a:extLst>
              <a:ext uri="{FF2B5EF4-FFF2-40B4-BE49-F238E27FC236}">
                <a16:creationId xmlns:a16="http://schemas.microsoft.com/office/drawing/2014/main" id="{0B72543C-2D73-6484-B9D8-BFBEFDDFC2FF}"/>
              </a:ext>
            </a:extLst>
          </p:cNvPr>
          <p:cNvSpPr>
            <a:spLocks noChangeArrowheads="1"/>
          </p:cNvSpPr>
          <p:nvPr/>
        </p:nvSpPr>
        <p:spPr bwMode="auto">
          <a:xfrm>
            <a:off x="462002" y="2003105"/>
            <a:ext cx="2792045"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7933C"/>
                </a:solidFill>
                <a:effectLst/>
                <a:uLnTx/>
                <a:uFillTx/>
                <a:latin typeface="Corbel"/>
                <a:ea typeface="MS PGothic" charset="0"/>
                <a:cs typeface="Corbel"/>
              </a:rPr>
              <a:t>First description of CML</a:t>
            </a:r>
          </a:p>
        </p:txBody>
      </p:sp>
      <p:sp>
        <p:nvSpPr>
          <p:cNvPr id="7" name="Rectangle 6">
            <a:extLst>
              <a:ext uri="{FF2B5EF4-FFF2-40B4-BE49-F238E27FC236}">
                <a16:creationId xmlns:a16="http://schemas.microsoft.com/office/drawing/2014/main" id="{A07C9028-2A28-1276-5EAC-27BADF76E06B}"/>
              </a:ext>
            </a:extLst>
          </p:cNvPr>
          <p:cNvSpPr>
            <a:spLocks noChangeArrowheads="1"/>
          </p:cNvSpPr>
          <p:nvPr/>
        </p:nvSpPr>
        <p:spPr bwMode="auto">
          <a:xfrm>
            <a:off x="1036652" y="1371601"/>
            <a:ext cx="582081"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8"/>
                </a:solidFill>
                <a:effectLst/>
                <a:uLnTx/>
                <a:uFillTx/>
                <a:latin typeface="Corbel"/>
                <a:ea typeface="MS PGothic" charset="0"/>
                <a:cs typeface="Corbel"/>
              </a:rPr>
              <a:t>1865</a:t>
            </a:r>
            <a:endParaRPr kumimoji="0" lang="en-US" sz="1800" b="0" i="0" u="none" strike="noStrike" kern="1200" cap="none" spc="0" normalizeH="0" baseline="0" noProof="0" dirty="0">
              <a:ln>
                <a:noFill/>
              </a:ln>
              <a:solidFill>
                <a:srgbClr val="002068"/>
              </a:solidFill>
              <a:effectLst/>
              <a:uLnTx/>
              <a:uFillTx/>
              <a:latin typeface="Corbel"/>
              <a:ea typeface="MS PGothic" charset="0"/>
              <a:cs typeface="Corbel"/>
            </a:endParaRPr>
          </a:p>
        </p:txBody>
      </p:sp>
      <p:sp>
        <p:nvSpPr>
          <p:cNvPr id="8" name="Rectangle 7">
            <a:extLst>
              <a:ext uri="{FF2B5EF4-FFF2-40B4-BE49-F238E27FC236}">
                <a16:creationId xmlns:a16="http://schemas.microsoft.com/office/drawing/2014/main" id="{A9AAA31A-8D5F-C737-DB12-CADAD17CC6E8}"/>
              </a:ext>
            </a:extLst>
          </p:cNvPr>
          <p:cNvSpPr>
            <a:spLocks noChangeArrowheads="1"/>
          </p:cNvSpPr>
          <p:nvPr/>
        </p:nvSpPr>
        <p:spPr bwMode="auto">
          <a:xfrm>
            <a:off x="1112853" y="2362203"/>
            <a:ext cx="6596945"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8"/>
                </a:solidFill>
                <a:effectLst/>
                <a:uLnTx/>
                <a:uFillTx/>
                <a:latin typeface="Corbel"/>
                <a:ea typeface="MS PGothic" charset="0"/>
                <a:cs typeface="Corbel"/>
              </a:rPr>
              <a:t>Fowler’s solution -1% arsenic trioxide</a:t>
            </a:r>
          </a:p>
        </p:txBody>
      </p:sp>
      <p:sp>
        <p:nvSpPr>
          <p:cNvPr id="9" name="Rectangle 8">
            <a:extLst>
              <a:ext uri="{FF2B5EF4-FFF2-40B4-BE49-F238E27FC236}">
                <a16:creationId xmlns:a16="http://schemas.microsoft.com/office/drawing/2014/main" id="{DA4CE474-B387-F7F1-0C86-60E4794828E9}"/>
              </a:ext>
            </a:extLst>
          </p:cNvPr>
          <p:cNvSpPr>
            <a:spLocks noChangeArrowheads="1"/>
          </p:cNvSpPr>
          <p:nvPr/>
        </p:nvSpPr>
        <p:spPr bwMode="auto">
          <a:xfrm>
            <a:off x="6409573" y="1371601"/>
            <a:ext cx="58586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7933C"/>
                </a:solidFill>
                <a:effectLst/>
                <a:uLnTx/>
                <a:uFillTx/>
                <a:latin typeface="Corbel"/>
                <a:ea typeface="MS PGothic" charset="0"/>
                <a:cs typeface="Corbel"/>
              </a:rPr>
              <a:t>2001</a:t>
            </a:r>
            <a:endParaRPr kumimoji="0" lang="en-US" sz="1800" b="0" i="0" u="none" strike="noStrike" kern="1200" cap="none" spc="0" normalizeH="0" baseline="0" noProof="0" dirty="0">
              <a:ln>
                <a:noFill/>
              </a:ln>
              <a:solidFill>
                <a:srgbClr val="77933C"/>
              </a:solidFill>
              <a:effectLst/>
              <a:uLnTx/>
              <a:uFillTx/>
              <a:latin typeface="Corbel"/>
              <a:ea typeface="MS PGothic" charset="0"/>
              <a:cs typeface="Corbel"/>
            </a:endParaRPr>
          </a:p>
        </p:txBody>
      </p:sp>
      <p:sp>
        <p:nvSpPr>
          <p:cNvPr id="10" name="Line 9">
            <a:extLst>
              <a:ext uri="{FF2B5EF4-FFF2-40B4-BE49-F238E27FC236}">
                <a16:creationId xmlns:a16="http://schemas.microsoft.com/office/drawing/2014/main" id="{74D39A85-F99B-F6FB-72DC-7EF98E63C81A}"/>
              </a:ext>
            </a:extLst>
          </p:cNvPr>
          <p:cNvSpPr>
            <a:spLocks noChangeShapeType="1"/>
          </p:cNvSpPr>
          <p:nvPr/>
        </p:nvSpPr>
        <p:spPr bwMode="auto">
          <a:xfrm flipV="1">
            <a:off x="244356" y="1884365"/>
            <a:ext cx="8729507" cy="1"/>
          </a:xfrm>
          <a:prstGeom prst="line">
            <a:avLst/>
          </a:prstGeom>
          <a:noFill/>
          <a:ln w="254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1" name="Rectangle 10">
            <a:extLst>
              <a:ext uri="{FF2B5EF4-FFF2-40B4-BE49-F238E27FC236}">
                <a16:creationId xmlns:a16="http://schemas.microsoft.com/office/drawing/2014/main" id="{887DA791-7224-2DAD-0B14-8DF9EBCBF114}"/>
              </a:ext>
            </a:extLst>
          </p:cNvPr>
          <p:cNvSpPr>
            <a:spLocks noChangeArrowheads="1"/>
          </p:cNvSpPr>
          <p:nvPr/>
        </p:nvSpPr>
        <p:spPr bwMode="auto">
          <a:xfrm>
            <a:off x="6536826" y="4698689"/>
            <a:ext cx="1114087"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7933C"/>
                </a:solidFill>
                <a:effectLst/>
                <a:uLnTx/>
                <a:uFillTx/>
                <a:latin typeface="Corbel"/>
                <a:ea typeface="MS PGothic" charset="0"/>
                <a:cs typeface="Corbel"/>
              </a:rPr>
              <a:t>Imatinib</a:t>
            </a:r>
            <a:endParaRPr kumimoji="0" lang="en-US" sz="2000" b="1" i="0" u="none" strike="noStrike" kern="1200" cap="none" spc="0" normalizeH="0" baseline="0" noProof="0" dirty="0">
              <a:ln>
                <a:noFill/>
              </a:ln>
              <a:solidFill>
                <a:srgbClr val="77933C"/>
              </a:solidFill>
              <a:effectLst/>
              <a:uLnTx/>
              <a:uFillTx/>
              <a:latin typeface="Corbel"/>
              <a:ea typeface="MS PGothic" charset="0"/>
              <a:cs typeface="Corbel"/>
            </a:endParaRPr>
          </a:p>
        </p:txBody>
      </p:sp>
      <p:sp>
        <p:nvSpPr>
          <p:cNvPr id="12" name="Rectangle 12">
            <a:extLst>
              <a:ext uri="{FF2B5EF4-FFF2-40B4-BE49-F238E27FC236}">
                <a16:creationId xmlns:a16="http://schemas.microsoft.com/office/drawing/2014/main" id="{06FDBDA9-5A1B-073E-C822-E468D4CAB637}"/>
              </a:ext>
            </a:extLst>
          </p:cNvPr>
          <p:cNvSpPr>
            <a:spLocks noChangeArrowheads="1"/>
          </p:cNvSpPr>
          <p:nvPr/>
        </p:nvSpPr>
        <p:spPr bwMode="auto">
          <a:xfrm>
            <a:off x="1874851" y="1358900"/>
            <a:ext cx="71543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6699"/>
                </a:solidFill>
                <a:effectLst/>
                <a:uLnTx/>
                <a:uFillTx/>
                <a:latin typeface="Corbel"/>
                <a:ea typeface="MS PGothic" charset="0"/>
                <a:cs typeface="Corbel"/>
              </a:rPr>
              <a:t>1879</a:t>
            </a:r>
            <a:endParaRPr kumimoji="0" lang="en-US" sz="1800" b="0" i="0" u="none" strike="noStrike" kern="1200" cap="none" spc="0" normalizeH="0" baseline="0" noProof="0" dirty="0">
              <a:ln>
                <a:noFill/>
              </a:ln>
              <a:solidFill>
                <a:srgbClr val="FF6699"/>
              </a:solidFill>
              <a:effectLst/>
              <a:uLnTx/>
              <a:uFillTx/>
              <a:latin typeface="Corbel"/>
              <a:ea typeface="MS PGothic" charset="0"/>
              <a:cs typeface="Corbel"/>
            </a:endParaRPr>
          </a:p>
        </p:txBody>
      </p:sp>
      <p:sp>
        <p:nvSpPr>
          <p:cNvPr id="13" name="Rectangle 13">
            <a:extLst>
              <a:ext uri="{FF2B5EF4-FFF2-40B4-BE49-F238E27FC236}">
                <a16:creationId xmlns:a16="http://schemas.microsoft.com/office/drawing/2014/main" id="{28B8BB3A-60D6-44B0-F56D-FBBC61CF5ED2}"/>
              </a:ext>
            </a:extLst>
          </p:cNvPr>
          <p:cNvSpPr>
            <a:spLocks noChangeArrowheads="1"/>
          </p:cNvSpPr>
          <p:nvPr/>
        </p:nvSpPr>
        <p:spPr bwMode="auto">
          <a:xfrm>
            <a:off x="1874853" y="2743203"/>
            <a:ext cx="3210814"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99"/>
                </a:solidFill>
                <a:effectLst/>
                <a:uLnTx/>
                <a:uFillTx/>
                <a:latin typeface="Corbel"/>
                <a:ea typeface="MS PGothic" charset="0"/>
                <a:cs typeface="Corbel"/>
              </a:rPr>
              <a:t>Staining methods for blood</a:t>
            </a:r>
          </a:p>
        </p:txBody>
      </p:sp>
      <p:sp>
        <p:nvSpPr>
          <p:cNvPr id="14" name="Rectangle 15">
            <a:extLst>
              <a:ext uri="{FF2B5EF4-FFF2-40B4-BE49-F238E27FC236}">
                <a16:creationId xmlns:a16="http://schemas.microsoft.com/office/drawing/2014/main" id="{163B7578-A617-A29A-0CC0-629F961F3AE5}"/>
              </a:ext>
            </a:extLst>
          </p:cNvPr>
          <p:cNvSpPr>
            <a:spLocks noChangeArrowheads="1"/>
          </p:cNvSpPr>
          <p:nvPr/>
        </p:nvSpPr>
        <p:spPr bwMode="auto">
          <a:xfrm>
            <a:off x="2713053" y="1358901"/>
            <a:ext cx="576247"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S PGothic" charset="0"/>
                <a:cs typeface="Corbel"/>
              </a:rPr>
              <a:t>1903</a:t>
            </a:r>
          </a:p>
        </p:txBody>
      </p:sp>
      <p:sp>
        <p:nvSpPr>
          <p:cNvPr id="15" name="Rectangle 16">
            <a:extLst>
              <a:ext uri="{FF2B5EF4-FFF2-40B4-BE49-F238E27FC236}">
                <a16:creationId xmlns:a16="http://schemas.microsoft.com/office/drawing/2014/main" id="{25460809-BC5A-BCC5-6404-44016E148662}"/>
              </a:ext>
            </a:extLst>
          </p:cNvPr>
          <p:cNvSpPr>
            <a:spLocks noChangeArrowheads="1"/>
          </p:cNvSpPr>
          <p:nvPr/>
        </p:nvSpPr>
        <p:spPr bwMode="auto">
          <a:xfrm>
            <a:off x="3638331" y="1371601"/>
            <a:ext cx="572272"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7933C"/>
                </a:solidFill>
                <a:effectLst/>
                <a:uLnTx/>
                <a:uFillTx/>
                <a:latin typeface="Corbel"/>
                <a:ea typeface="MS PGothic" charset="0"/>
                <a:cs typeface="Corbel"/>
              </a:rPr>
              <a:t>1953</a:t>
            </a:r>
            <a:endParaRPr kumimoji="0" lang="en-US" sz="1800" b="0" i="0" u="none" strike="noStrike" kern="1200" cap="none" spc="0" normalizeH="0" baseline="0" noProof="0" dirty="0">
              <a:ln>
                <a:noFill/>
              </a:ln>
              <a:solidFill>
                <a:srgbClr val="77933C"/>
              </a:solidFill>
              <a:effectLst/>
              <a:uLnTx/>
              <a:uFillTx/>
              <a:latin typeface="Corbel"/>
              <a:ea typeface="MS PGothic" charset="0"/>
              <a:cs typeface="Corbel"/>
            </a:endParaRPr>
          </a:p>
        </p:txBody>
      </p:sp>
      <p:sp>
        <p:nvSpPr>
          <p:cNvPr id="16" name="Rectangle 17">
            <a:extLst>
              <a:ext uri="{FF2B5EF4-FFF2-40B4-BE49-F238E27FC236}">
                <a16:creationId xmlns:a16="http://schemas.microsoft.com/office/drawing/2014/main" id="{EE01A7FF-78A2-0BB6-4F20-754394C626E2}"/>
              </a:ext>
            </a:extLst>
          </p:cNvPr>
          <p:cNvSpPr>
            <a:spLocks noChangeArrowheads="1"/>
          </p:cNvSpPr>
          <p:nvPr/>
        </p:nvSpPr>
        <p:spPr bwMode="auto">
          <a:xfrm>
            <a:off x="5761052" y="1371601"/>
            <a:ext cx="580286"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S PGothic" charset="0"/>
                <a:cs typeface="Corbel"/>
              </a:rPr>
              <a:t>1983</a:t>
            </a:r>
          </a:p>
        </p:txBody>
      </p:sp>
      <p:sp>
        <p:nvSpPr>
          <p:cNvPr id="17" name="Rectangle 18">
            <a:extLst>
              <a:ext uri="{FF2B5EF4-FFF2-40B4-BE49-F238E27FC236}">
                <a16:creationId xmlns:a16="http://schemas.microsoft.com/office/drawing/2014/main" id="{0B1FB052-4C07-8963-D298-BB7F7F7F6AF8}"/>
              </a:ext>
            </a:extLst>
          </p:cNvPr>
          <p:cNvSpPr>
            <a:spLocks noChangeArrowheads="1"/>
          </p:cNvSpPr>
          <p:nvPr/>
        </p:nvSpPr>
        <p:spPr bwMode="auto">
          <a:xfrm>
            <a:off x="4313253" y="1371601"/>
            <a:ext cx="58368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8"/>
                </a:solidFill>
                <a:effectLst/>
                <a:uLnTx/>
                <a:uFillTx/>
                <a:latin typeface="Corbel"/>
                <a:ea typeface="MS PGothic" charset="0"/>
                <a:cs typeface="Corbel"/>
              </a:rPr>
              <a:t>1965</a:t>
            </a:r>
          </a:p>
        </p:txBody>
      </p:sp>
      <p:sp>
        <p:nvSpPr>
          <p:cNvPr id="18" name="Rectangle 19">
            <a:extLst>
              <a:ext uri="{FF2B5EF4-FFF2-40B4-BE49-F238E27FC236}">
                <a16:creationId xmlns:a16="http://schemas.microsoft.com/office/drawing/2014/main" id="{5A9A5F86-8A7B-9352-7B54-34CB5B614418}"/>
              </a:ext>
            </a:extLst>
          </p:cNvPr>
          <p:cNvSpPr>
            <a:spLocks noChangeArrowheads="1"/>
          </p:cNvSpPr>
          <p:nvPr/>
        </p:nvSpPr>
        <p:spPr bwMode="auto">
          <a:xfrm>
            <a:off x="2713051" y="3124203"/>
            <a:ext cx="1691168"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a:ea typeface="MS PGothic" charset="0"/>
                <a:cs typeface="Corbel"/>
              </a:rPr>
              <a:t>Radiotherapy</a:t>
            </a:r>
          </a:p>
        </p:txBody>
      </p:sp>
      <p:sp>
        <p:nvSpPr>
          <p:cNvPr id="19" name="Rectangle 20">
            <a:extLst>
              <a:ext uri="{FF2B5EF4-FFF2-40B4-BE49-F238E27FC236}">
                <a16:creationId xmlns:a16="http://schemas.microsoft.com/office/drawing/2014/main" id="{78BD2704-418A-ADD5-1ED5-6CAC491D8F7F}"/>
              </a:ext>
            </a:extLst>
          </p:cNvPr>
          <p:cNvSpPr>
            <a:spLocks noChangeArrowheads="1"/>
          </p:cNvSpPr>
          <p:nvPr/>
        </p:nvSpPr>
        <p:spPr bwMode="auto">
          <a:xfrm>
            <a:off x="3627451" y="3505203"/>
            <a:ext cx="1502835"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7933C"/>
                </a:solidFill>
                <a:effectLst/>
                <a:uLnTx/>
                <a:uFillTx/>
                <a:latin typeface="Corbel"/>
                <a:ea typeface="MS PGothic" charset="0"/>
                <a:cs typeface="Corbel"/>
              </a:rPr>
              <a:t>Busulfan</a:t>
            </a:r>
          </a:p>
        </p:txBody>
      </p:sp>
      <p:sp>
        <p:nvSpPr>
          <p:cNvPr id="20" name="Rectangle 21">
            <a:extLst>
              <a:ext uri="{FF2B5EF4-FFF2-40B4-BE49-F238E27FC236}">
                <a16:creationId xmlns:a16="http://schemas.microsoft.com/office/drawing/2014/main" id="{1683756B-038E-B8D3-520C-3DE7A615F36A}"/>
              </a:ext>
            </a:extLst>
          </p:cNvPr>
          <p:cNvSpPr>
            <a:spLocks noChangeArrowheads="1"/>
          </p:cNvSpPr>
          <p:nvPr/>
        </p:nvSpPr>
        <p:spPr bwMode="auto">
          <a:xfrm>
            <a:off x="4465652" y="3777596"/>
            <a:ext cx="1621661"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8"/>
                </a:solidFill>
                <a:effectLst/>
                <a:uLnTx/>
                <a:uFillTx/>
                <a:latin typeface="Corbel"/>
                <a:ea typeface="MS PGothic" charset="0"/>
                <a:cs typeface="Corbel"/>
              </a:rPr>
              <a:t>Hydroxyurea</a:t>
            </a:r>
            <a:endParaRPr kumimoji="0" lang="en-US" sz="2000" b="1" i="0" u="none" strike="noStrike" kern="1200" cap="none" spc="0" normalizeH="0" baseline="0" noProof="0" dirty="0">
              <a:ln>
                <a:noFill/>
              </a:ln>
              <a:solidFill>
                <a:srgbClr val="002068"/>
              </a:solidFill>
              <a:effectLst/>
              <a:uLnTx/>
              <a:uFillTx/>
              <a:latin typeface="Corbel"/>
              <a:ea typeface="MS PGothic" charset="0"/>
              <a:cs typeface="Corbel"/>
            </a:endParaRPr>
          </a:p>
        </p:txBody>
      </p:sp>
      <p:sp>
        <p:nvSpPr>
          <p:cNvPr id="22" name="Rectangle 23">
            <a:extLst>
              <a:ext uri="{FF2B5EF4-FFF2-40B4-BE49-F238E27FC236}">
                <a16:creationId xmlns:a16="http://schemas.microsoft.com/office/drawing/2014/main" id="{1A320870-99BB-4688-5E48-782BDC3C7FE8}"/>
              </a:ext>
            </a:extLst>
          </p:cNvPr>
          <p:cNvSpPr>
            <a:spLocks noChangeArrowheads="1"/>
          </p:cNvSpPr>
          <p:nvPr/>
        </p:nvSpPr>
        <p:spPr bwMode="auto">
          <a:xfrm>
            <a:off x="4846652" y="1371601"/>
            <a:ext cx="594714"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6699"/>
                </a:solidFill>
                <a:effectLst/>
                <a:uLnTx/>
                <a:uFillTx/>
                <a:latin typeface="Corbel"/>
                <a:ea typeface="MS PGothic" charset="0"/>
                <a:cs typeface="Corbel"/>
              </a:rPr>
              <a:t>1968</a:t>
            </a:r>
          </a:p>
        </p:txBody>
      </p:sp>
      <p:sp>
        <p:nvSpPr>
          <p:cNvPr id="23" name="Rectangle 24">
            <a:extLst>
              <a:ext uri="{FF2B5EF4-FFF2-40B4-BE49-F238E27FC236}">
                <a16:creationId xmlns:a16="http://schemas.microsoft.com/office/drawing/2014/main" id="{76425F67-AB7A-F21C-3962-DED059C0F53D}"/>
              </a:ext>
            </a:extLst>
          </p:cNvPr>
          <p:cNvSpPr>
            <a:spLocks noChangeArrowheads="1"/>
          </p:cNvSpPr>
          <p:nvPr/>
        </p:nvSpPr>
        <p:spPr bwMode="auto">
          <a:xfrm>
            <a:off x="4999051" y="4084460"/>
            <a:ext cx="700512"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99"/>
                </a:solidFill>
                <a:effectLst/>
                <a:uLnTx/>
                <a:uFillTx/>
                <a:latin typeface="Corbel"/>
                <a:ea typeface="MS PGothic" charset="0"/>
                <a:cs typeface="Corbel"/>
              </a:rPr>
              <a:t>BMT</a:t>
            </a:r>
          </a:p>
        </p:txBody>
      </p:sp>
      <p:sp>
        <p:nvSpPr>
          <p:cNvPr id="24" name="Rectangle 26">
            <a:extLst>
              <a:ext uri="{FF2B5EF4-FFF2-40B4-BE49-F238E27FC236}">
                <a16:creationId xmlns:a16="http://schemas.microsoft.com/office/drawing/2014/main" id="{9E054803-30F2-E459-A8B1-79ECF6F02DD7}"/>
              </a:ext>
            </a:extLst>
          </p:cNvPr>
          <p:cNvSpPr>
            <a:spLocks noChangeArrowheads="1"/>
          </p:cNvSpPr>
          <p:nvPr/>
        </p:nvSpPr>
        <p:spPr bwMode="auto">
          <a:xfrm>
            <a:off x="7025397" y="1371601"/>
            <a:ext cx="60189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8"/>
                </a:solidFill>
                <a:effectLst/>
                <a:uLnTx/>
                <a:uFillTx/>
                <a:latin typeface="Corbel"/>
                <a:ea typeface="MS PGothic" charset="0"/>
                <a:cs typeface="Corbel"/>
              </a:rPr>
              <a:t>2006</a:t>
            </a:r>
            <a:endParaRPr kumimoji="0" lang="en-US" sz="1800" b="0" i="0" u="none" strike="noStrike" kern="1200" cap="none" spc="0" normalizeH="0" baseline="0" noProof="0" dirty="0">
              <a:ln>
                <a:noFill/>
              </a:ln>
              <a:solidFill>
                <a:srgbClr val="FFFFFF"/>
              </a:solidFill>
              <a:effectLst/>
              <a:uLnTx/>
              <a:uFillTx/>
              <a:latin typeface="Corbel"/>
              <a:ea typeface="MS PGothic" charset="0"/>
              <a:cs typeface="Corbel"/>
            </a:endParaRPr>
          </a:p>
        </p:txBody>
      </p:sp>
      <p:sp>
        <p:nvSpPr>
          <p:cNvPr id="25" name="Rectangle 27">
            <a:extLst>
              <a:ext uri="{FF2B5EF4-FFF2-40B4-BE49-F238E27FC236}">
                <a16:creationId xmlns:a16="http://schemas.microsoft.com/office/drawing/2014/main" id="{521BFD99-3F4E-A206-A49C-FECDEE80FDD0}"/>
              </a:ext>
            </a:extLst>
          </p:cNvPr>
          <p:cNvSpPr>
            <a:spLocks noChangeArrowheads="1"/>
          </p:cNvSpPr>
          <p:nvPr/>
        </p:nvSpPr>
        <p:spPr bwMode="auto">
          <a:xfrm>
            <a:off x="6674231" y="4972892"/>
            <a:ext cx="1362551" cy="70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8"/>
                </a:solidFill>
                <a:effectLst/>
                <a:uLnTx/>
                <a:uFillTx/>
                <a:latin typeface="Corbel"/>
                <a:ea typeface="MS PGothic" charset="0"/>
                <a:cs typeface="Corbel"/>
              </a:rPr>
              <a:t>Dasatinib</a:t>
            </a:r>
            <a:endParaRPr kumimoji="0" lang="en-US" sz="2000" b="1" i="0" u="none" strike="noStrike" kern="1200" cap="none" spc="0" normalizeH="0" baseline="0" noProof="0" dirty="0">
              <a:ln>
                <a:noFill/>
              </a:ln>
              <a:solidFill>
                <a:srgbClr val="002068"/>
              </a:solidFill>
              <a:effectLst/>
              <a:uLnTx/>
              <a:uFillTx/>
              <a:latin typeface="Corbel"/>
              <a:ea typeface="MS PGothic" charset="0"/>
              <a:cs typeface="Corbe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8"/>
                </a:solidFill>
                <a:effectLst/>
                <a:uLnTx/>
                <a:uFillTx/>
                <a:latin typeface="Corbel"/>
                <a:ea typeface="MS PGothic" charset="0"/>
                <a:cs typeface="Corbel"/>
              </a:rPr>
              <a:t>    Nilotinib</a:t>
            </a:r>
          </a:p>
        </p:txBody>
      </p:sp>
      <p:sp>
        <p:nvSpPr>
          <p:cNvPr id="26" name="Rectangle 26">
            <a:extLst>
              <a:ext uri="{FF2B5EF4-FFF2-40B4-BE49-F238E27FC236}">
                <a16:creationId xmlns:a16="http://schemas.microsoft.com/office/drawing/2014/main" id="{8BE3296C-26DE-10D3-18B9-6C09641C8F72}"/>
              </a:ext>
            </a:extLst>
          </p:cNvPr>
          <p:cNvSpPr>
            <a:spLocks noChangeArrowheads="1"/>
          </p:cNvSpPr>
          <p:nvPr/>
        </p:nvSpPr>
        <p:spPr bwMode="auto">
          <a:xfrm>
            <a:off x="7584182" y="1371601"/>
            <a:ext cx="584261"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6699"/>
                </a:solidFill>
                <a:effectLst/>
                <a:uLnTx/>
                <a:uFillTx/>
                <a:latin typeface="Corbel"/>
                <a:ea typeface="MS PGothic" charset="0"/>
                <a:cs typeface="Corbel"/>
              </a:rPr>
              <a:t>2012</a:t>
            </a:r>
            <a:endParaRPr kumimoji="0" lang="en-US" sz="1800" b="0" i="0" u="none" strike="noStrike" kern="1200" cap="none" spc="0" normalizeH="0" baseline="0" noProof="0" dirty="0">
              <a:ln>
                <a:noFill/>
              </a:ln>
              <a:solidFill>
                <a:srgbClr val="FFFFFF"/>
              </a:solidFill>
              <a:effectLst/>
              <a:uLnTx/>
              <a:uFillTx/>
              <a:latin typeface="Corbel"/>
              <a:ea typeface="MS PGothic" charset="0"/>
              <a:cs typeface="Corbel"/>
            </a:endParaRPr>
          </a:p>
        </p:txBody>
      </p:sp>
      <p:sp>
        <p:nvSpPr>
          <p:cNvPr id="27" name="Rectangle 24">
            <a:extLst>
              <a:ext uri="{FF2B5EF4-FFF2-40B4-BE49-F238E27FC236}">
                <a16:creationId xmlns:a16="http://schemas.microsoft.com/office/drawing/2014/main" id="{BEFE4EDC-F5EF-4FD0-B385-574DAB492F4D}"/>
              </a:ext>
            </a:extLst>
          </p:cNvPr>
          <p:cNvSpPr>
            <a:spLocks noChangeArrowheads="1"/>
          </p:cNvSpPr>
          <p:nvPr/>
        </p:nvSpPr>
        <p:spPr bwMode="auto">
          <a:xfrm>
            <a:off x="7134185" y="5583208"/>
            <a:ext cx="1412180" cy="70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6699"/>
                </a:solidFill>
                <a:effectLst/>
                <a:uLnTx/>
                <a:uFillTx/>
                <a:latin typeface="Corbel"/>
                <a:ea typeface="MS PGothic" charset="0"/>
                <a:cs typeface="Corbel"/>
              </a:rPr>
              <a:t>Bosutinib</a:t>
            </a:r>
            <a:endParaRPr kumimoji="0" lang="en-US" sz="2000" b="1" i="0" u="none" strike="noStrike" kern="1200" cap="none" spc="0" normalizeH="0" baseline="0" noProof="0" dirty="0">
              <a:ln>
                <a:noFill/>
              </a:ln>
              <a:solidFill>
                <a:srgbClr val="FF6699"/>
              </a:solidFill>
              <a:effectLst/>
              <a:uLnTx/>
              <a:uFillTx/>
              <a:latin typeface="Corbel"/>
              <a:ea typeface="MS PGothic" charset="0"/>
              <a:cs typeface="Corbe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99"/>
                </a:solidFill>
                <a:effectLst/>
                <a:uLnTx/>
                <a:uFillTx/>
                <a:latin typeface="Corbel"/>
                <a:ea typeface="MS PGothic" charset="0"/>
                <a:cs typeface="Corbel"/>
              </a:rPr>
              <a:t>   Ponatinib</a:t>
            </a:r>
          </a:p>
        </p:txBody>
      </p:sp>
      <p:pic>
        <p:nvPicPr>
          <p:cNvPr id="28" name="Picture 2">
            <a:extLst>
              <a:ext uri="{FF2B5EF4-FFF2-40B4-BE49-F238E27FC236}">
                <a16:creationId xmlns:a16="http://schemas.microsoft.com/office/drawing/2014/main" id="{595CAED9-3765-5FC8-AAEA-206437115EF3}"/>
              </a:ext>
            </a:extLst>
          </p:cNvPr>
          <p:cNvPicPr>
            <a:picLocks noChangeAspect="1" noChangeArrowheads="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1746443" y="3568701"/>
            <a:ext cx="1423811"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9" name="Straight Connector 28">
            <a:extLst>
              <a:ext uri="{FF2B5EF4-FFF2-40B4-BE49-F238E27FC236}">
                <a16:creationId xmlns:a16="http://schemas.microsoft.com/office/drawing/2014/main" id="{28B82A87-1E9D-7CD3-A3A7-B5A85F3ADABB}"/>
              </a:ext>
            </a:extLst>
          </p:cNvPr>
          <p:cNvCxnSpPr>
            <a:stCxn id="28" idx="0"/>
          </p:cNvCxnSpPr>
          <p:nvPr/>
        </p:nvCxnSpPr>
        <p:spPr>
          <a:xfrm flipV="1">
            <a:off x="2459054" y="1884366"/>
            <a:ext cx="1690511" cy="1684337"/>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0" name="Rectangle 16">
            <a:extLst>
              <a:ext uri="{FF2B5EF4-FFF2-40B4-BE49-F238E27FC236}">
                <a16:creationId xmlns:a16="http://schemas.microsoft.com/office/drawing/2014/main" id="{9488CBF4-37BE-7141-0E84-0EEBF3B422E7}"/>
              </a:ext>
            </a:extLst>
          </p:cNvPr>
          <p:cNvSpPr>
            <a:spLocks noChangeArrowheads="1"/>
          </p:cNvSpPr>
          <p:nvPr/>
        </p:nvSpPr>
        <p:spPr bwMode="auto">
          <a:xfrm>
            <a:off x="1663187" y="5326065"/>
            <a:ext cx="1583267" cy="1259321"/>
          </a:xfrm>
          <a:prstGeom prst="rect">
            <a:avLst/>
          </a:prstGeom>
          <a:noFill/>
          <a:ln w="12700">
            <a:noFill/>
            <a:miter lim="800000"/>
            <a:headEnd/>
            <a:tailEnd/>
          </a:ln>
          <a:effec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8AA">
                    <a:lumMod val="75000"/>
                  </a:srgbClr>
                </a:solidFill>
                <a:effectLst/>
                <a:uLnTx/>
                <a:uFillTx/>
                <a:latin typeface="Corbel"/>
                <a:ea typeface="MS PGothic" charset="0"/>
                <a:cs typeface="Corbel"/>
              </a:rPr>
              <a:t>1960: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A7A8AA">
                    <a:lumMod val="75000"/>
                  </a:srgbClr>
                </a:solidFill>
                <a:effectLst/>
                <a:uLnTx/>
                <a:uFillTx/>
                <a:latin typeface="Corbel"/>
                <a:ea typeface="MS PGothic" charset="0"/>
                <a:cs typeface="Corbel"/>
              </a:rPr>
              <a:t>Nowell</a:t>
            </a:r>
            <a:r>
              <a:rPr kumimoji="0" lang="en-US" sz="1200" b="0" i="0" u="none" strike="noStrike" kern="1200" cap="none" spc="0" normalizeH="0" baseline="0" noProof="0" dirty="0">
                <a:ln>
                  <a:noFill/>
                </a:ln>
                <a:solidFill>
                  <a:srgbClr val="A7A8AA">
                    <a:lumMod val="75000"/>
                  </a:srgbClr>
                </a:solidFill>
                <a:effectLst/>
                <a:uLnTx/>
                <a:uFillTx/>
                <a:latin typeface="Corbel"/>
                <a:ea typeface="MS PGothic" charset="0"/>
                <a:cs typeface="Corbel"/>
              </a:rPr>
              <a:t> &amp; Hungerford describe the Philadelphia Chromosome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Corbel"/>
                <a:ea typeface="MS PGothic" charset="0"/>
                <a:cs typeface="Corbel"/>
              </a:rPr>
              <a:t> </a:t>
            </a:r>
            <a:endParaRPr kumimoji="0" lang="en-US" sz="1800" b="0" i="0" u="none" strike="noStrike" kern="1200" cap="none" spc="0" normalizeH="0" baseline="0" noProof="0" dirty="0">
              <a:ln>
                <a:noFill/>
              </a:ln>
              <a:solidFill>
                <a:srgbClr val="FFFFFF">
                  <a:lumMod val="75000"/>
                </a:srgbClr>
              </a:solidFill>
              <a:effectLst/>
              <a:uLnTx/>
              <a:uFillTx/>
              <a:latin typeface="Corbel"/>
              <a:ea typeface="MS PGothic" charset="0"/>
              <a:cs typeface="Corbel"/>
            </a:endParaRPr>
          </a:p>
        </p:txBody>
      </p:sp>
      <p:pic>
        <p:nvPicPr>
          <p:cNvPr id="31" name="Picture 30" descr="1998_rowleyj">
            <a:extLst>
              <a:ext uri="{FF2B5EF4-FFF2-40B4-BE49-F238E27FC236}">
                <a16:creationId xmlns:a16="http://schemas.microsoft.com/office/drawing/2014/main" id="{B7D744A8-C5B9-EDA9-6B3B-410856159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053" y="4038600"/>
            <a:ext cx="1027289"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Straight Connector 31">
            <a:extLst>
              <a:ext uri="{FF2B5EF4-FFF2-40B4-BE49-F238E27FC236}">
                <a16:creationId xmlns:a16="http://schemas.microsoft.com/office/drawing/2014/main" id="{84B09524-28F6-B515-1690-1426A4FBD0E4}"/>
              </a:ext>
            </a:extLst>
          </p:cNvPr>
          <p:cNvCxnSpPr>
            <a:stCxn id="31" idx="0"/>
          </p:cNvCxnSpPr>
          <p:nvPr/>
        </p:nvCxnSpPr>
        <p:spPr>
          <a:xfrm flipV="1">
            <a:off x="3988697" y="1884365"/>
            <a:ext cx="1456676" cy="2154236"/>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3" name="Rectangle 16">
            <a:extLst>
              <a:ext uri="{FF2B5EF4-FFF2-40B4-BE49-F238E27FC236}">
                <a16:creationId xmlns:a16="http://schemas.microsoft.com/office/drawing/2014/main" id="{AC8B9033-5541-7D79-4C64-2C2C19CFF338}"/>
              </a:ext>
            </a:extLst>
          </p:cNvPr>
          <p:cNvSpPr>
            <a:spLocks noChangeArrowheads="1"/>
          </p:cNvSpPr>
          <p:nvPr/>
        </p:nvSpPr>
        <p:spPr bwMode="auto">
          <a:xfrm>
            <a:off x="3432720" y="5410202"/>
            <a:ext cx="1318950" cy="1013100"/>
          </a:xfrm>
          <a:prstGeom prst="rect">
            <a:avLst/>
          </a:prstGeom>
          <a:noFill/>
          <a:ln w="12700">
            <a:noFill/>
            <a:miter lim="800000"/>
            <a:headEnd/>
            <a:tailEnd/>
          </a:ln>
          <a:effec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S PGothic" charset="0"/>
                <a:cs typeface="Corbel"/>
              </a:rPr>
              <a:t>1973:</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S PGothic" charset="0"/>
                <a:cs typeface="Corbel"/>
              </a:rPr>
              <a:t>Janet Rowley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S PGothic" charset="0"/>
                <a:cs typeface="Corbel"/>
              </a:rPr>
              <a:t>describes the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S PGothic" charset="0"/>
                <a:cs typeface="Corbel"/>
              </a:rPr>
              <a:t>9:22 translocation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Corbel"/>
                <a:ea typeface="MS PGothic" charset="0"/>
                <a:cs typeface="Corbel"/>
              </a:rPr>
              <a:t> </a:t>
            </a:r>
          </a:p>
        </p:txBody>
      </p:sp>
      <p:pic>
        <p:nvPicPr>
          <p:cNvPr id="34" name="Picture 33">
            <a:extLst>
              <a:ext uri="{FF2B5EF4-FFF2-40B4-BE49-F238E27FC236}">
                <a16:creationId xmlns:a16="http://schemas.microsoft.com/office/drawing/2014/main" id="{AAC2FCB2-8922-DC6C-B00C-4851FAD2045F}"/>
              </a:ext>
            </a:extLst>
          </p:cNvPr>
          <p:cNvPicPr>
            <a:picLocks noChangeAspect="1"/>
          </p:cNvPicPr>
          <p:nvPr/>
        </p:nvPicPr>
        <p:blipFill rotWithShape="1">
          <a:blip r:embed="rId4">
            <a:extLst>
              <a:ext uri="{28A0092B-C50C-407E-A947-70E740481C1C}">
                <a14:useLocalDpi xmlns:a14="http://schemas.microsoft.com/office/drawing/2010/main" val="0"/>
              </a:ext>
            </a:extLst>
          </a:blip>
          <a:srcRect r="7888" b="29079"/>
          <a:stretch/>
        </p:blipFill>
        <p:spPr bwMode="auto">
          <a:xfrm>
            <a:off x="6058706" y="2259312"/>
            <a:ext cx="1297780" cy="13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2400F4D5-1D47-63CA-804B-D13BEFB58362}"/>
              </a:ext>
            </a:extLst>
          </p:cNvPr>
          <p:cNvCxnSpPr/>
          <p:nvPr/>
        </p:nvCxnSpPr>
        <p:spPr>
          <a:xfrm flipH="1" flipV="1">
            <a:off x="6481012" y="1873916"/>
            <a:ext cx="875472" cy="385395"/>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pic>
        <p:nvPicPr>
          <p:cNvPr id="37" name="Picture 3">
            <a:extLst>
              <a:ext uri="{FF2B5EF4-FFF2-40B4-BE49-F238E27FC236}">
                <a16:creationId xmlns:a16="http://schemas.microsoft.com/office/drawing/2014/main" id="{3CB5455C-3A70-A9F1-C891-96608BB53E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11"/>
          <a:stretch/>
        </p:blipFill>
        <p:spPr bwMode="auto">
          <a:xfrm>
            <a:off x="66840" y="2884489"/>
            <a:ext cx="995497" cy="168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35" name="Rectangle 16">
            <a:extLst>
              <a:ext uri="{FF2B5EF4-FFF2-40B4-BE49-F238E27FC236}">
                <a16:creationId xmlns:a16="http://schemas.microsoft.com/office/drawing/2014/main" id="{09399A8F-A49C-1AFD-4EFB-7265F2779523}"/>
              </a:ext>
            </a:extLst>
          </p:cNvPr>
          <p:cNvSpPr>
            <a:spLocks noChangeArrowheads="1"/>
          </p:cNvSpPr>
          <p:nvPr/>
        </p:nvSpPr>
        <p:spPr bwMode="auto">
          <a:xfrm>
            <a:off x="6029179" y="3607427"/>
            <a:ext cx="2862048" cy="1074655"/>
          </a:xfrm>
          <a:prstGeom prst="rect">
            <a:avLst/>
          </a:prstGeom>
          <a:solidFill>
            <a:schemeClr val="bg1"/>
          </a:solidFill>
          <a:ln w="12700">
            <a:noFill/>
            <a:miter lim="800000"/>
            <a:headEnd/>
            <a:tailEnd/>
          </a:ln>
          <a:effectLst/>
        </p:spPr>
        <p:txBody>
          <a:bodyPr wrap="squar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8">
                    <a:lumMod val="75000"/>
                  </a:srgbClr>
                </a:solidFill>
                <a:effectLst/>
                <a:uLnTx/>
                <a:uFillTx/>
                <a:latin typeface="Corbel"/>
                <a:ea typeface="MS PGothic" charset="0"/>
                <a:cs typeface="Corbel"/>
              </a:rPr>
              <a:t>1998: After seminal preclinical work first clinical trials commence with STI571 (</a:t>
            </a:r>
            <a:r>
              <a:rPr kumimoji="0" lang="en-US" sz="1200" b="0" i="0" u="none" strike="noStrike" kern="1200" cap="none" spc="0" normalizeH="0" baseline="0" noProof="0" dirty="0" err="1">
                <a:ln>
                  <a:noFill/>
                </a:ln>
                <a:solidFill>
                  <a:srgbClr val="002068">
                    <a:lumMod val="75000"/>
                  </a:srgbClr>
                </a:solidFill>
                <a:effectLst/>
                <a:uLnTx/>
                <a:uFillTx/>
                <a:latin typeface="Corbel"/>
                <a:ea typeface="MS PGothic" charset="0"/>
                <a:cs typeface="Corbel"/>
              </a:rPr>
              <a:t>imatinib</a:t>
            </a:r>
            <a:r>
              <a:rPr kumimoji="0" lang="en-US" sz="1200" b="0" i="0" u="none" strike="noStrike" kern="1200" cap="none" spc="0" normalizeH="0" baseline="0" noProof="0" dirty="0">
                <a:ln>
                  <a:noFill/>
                </a:ln>
                <a:solidFill>
                  <a:srgbClr val="002068">
                    <a:lumMod val="75000"/>
                  </a:srgbClr>
                </a:solidFill>
                <a:effectLst/>
                <a:uLnTx/>
                <a:uFillTx/>
                <a:latin typeface="Corbel"/>
                <a:ea typeface="MS PGothic" charset="0"/>
                <a:cs typeface="Corbel"/>
              </a:rPr>
              <a:t>); 1999, target inhibition validated, resistance identified (T315I)</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Corbel"/>
                <a:ea typeface="MS PGothic" charset="0"/>
                <a:cs typeface="Corbel"/>
              </a:rPr>
              <a:t> </a:t>
            </a:r>
            <a:endParaRPr kumimoji="0" lang="en-US" sz="1800" b="0" i="0" u="none" strike="noStrike" kern="1200" cap="none" spc="0" normalizeH="0" baseline="0" noProof="0" dirty="0">
              <a:ln>
                <a:noFill/>
              </a:ln>
              <a:solidFill>
                <a:srgbClr val="FFFFFF">
                  <a:lumMod val="75000"/>
                </a:srgbClr>
              </a:solidFill>
              <a:effectLst/>
              <a:uLnTx/>
              <a:uFillTx/>
              <a:latin typeface="Corbel"/>
              <a:ea typeface="MS PGothic" charset="0"/>
              <a:cs typeface="Corbel"/>
            </a:endParaRPr>
          </a:p>
        </p:txBody>
      </p:sp>
      <p:sp>
        <p:nvSpPr>
          <p:cNvPr id="38" name="Rectangle 16">
            <a:extLst>
              <a:ext uri="{FF2B5EF4-FFF2-40B4-BE49-F238E27FC236}">
                <a16:creationId xmlns:a16="http://schemas.microsoft.com/office/drawing/2014/main" id="{A77A35B8-C5A1-FB43-7E3B-9FC62A592E8B}"/>
              </a:ext>
            </a:extLst>
          </p:cNvPr>
          <p:cNvSpPr>
            <a:spLocks noChangeArrowheads="1"/>
          </p:cNvSpPr>
          <p:nvPr/>
        </p:nvSpPr>
        <p:spPr bwMode="auto">
          <a:xfrm>
            <a:off x="290257" y="4572002"/>
            <a:ext cx="1295400" cy="2398094"/>
          </a:xfrm>
          <a:prstGeom prst="rect">
            <a:avLst/>
          </a:prstGeom>
          <a:noFill/>
          <a:ln w="12700">
            <a:noFill/>
            <a:miter lim="800000"/>
            <a:headEnd/>
            <a:tailEnd/>
          </a:ln>
          <a:effec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rbel"/>
                <a:ea typeface="MS PGothic" charset="0"/>
                <a:cs typeface="Corbel"/>
              </a:rPr>
              <a:t>1845: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rbel"/>
                <a:ea typeface="MS PGothic" charset="0"/>
                <a:cs typeface="Corbel"/>
              </a:rPr>
              <a:t>John Hughes Bennett reported a “Case of Hypertrophy of the Spleen and Liver in which Death Took Place from Suppuration of the Blood” in the Edinburgh Medical Journal; Virchow in Germany wrote up a similar observation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75000"/>
                  </a:srgbClr>
                </a:solidFill>
                <a:effectLst/>
                <a:uLnTx/>
                <a:uFillTx/>
                <a:latin typeface="Corbel"/>
                <a:ea typeface="MS PGothic" charset="0"/>
                <a:cs typeface="Corbel"/>
              </a:rPr>
              <a:t> </a:t>
            </a:r>
          </a:p>
        </p:txBody>
      </p:sp>
      <p:cxnSp>
        <p:nvCxnSpPr>
          <p:cNvPr id="39" name="Straight Connector 38">
            <a:extLst>
              <a:ext uri="{FF2B5EF4-FFF2-40B4-BE49-F238E27FC236}">
                <a16:creationId xmlns:a16="http://schemas.microsoft.com/office/drawing/2014/main" id="{FA5785E2-54FF-6650-861C-65C13CB5F3FC}"/>
              </a:ext>
            </a:extLst>
          </p:cNvPr>
          <p:cNvCxnSpPr>
            <a:endCxn id="10" idx="0"/>
          </p:cNvCxnSpPr>
          <p:nvPr/>
        </p:nvCxnSpPr>
        <p:spPr>
          <a:xfrm flipH="1" flipV="1">
            <a:off x="244356" y="1884363"/>
            <a:ext cx="679819" cy="996244"/>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41" name="Rectangle 26">
            <a:extLst>
              <a:ext uri="{FF2B5EF4-FFF2-40B4-BE49-F238E27FC236}">
                <a16:creationId xmlns:a16="http://schemas.microsoft.com/office/drawing/2014/main" id="{13B90ADC-BAE1-F263-6001-E8A41FA6BA38}"/>
              </a:ext>
            </a:extLst>
          </p:cNvPr>
          <p:cNvSpPr>
            <a:spLocks noChangeArrowheads="1"/>
          </p:cNvSpPr>
          <p:nvPr/>
        </p:nvSpPr>
        <p:spPr bwMode="auto">
          <a:xfrm>
            <a:off x="8089383" y="1379520"/>
            <a:ext cx="587468"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S PGothic" charset="0"/>
                <a:cs typeface="Corbel"/>
              </a:rPr>
              <a:t>2016</a:t>
            </a:r>
            <a:endParaRPr kumimoji="0" lang="en-US" sz="1800" b="0" i="0" u="none" strike="noStrike" kern="1200" cap="none" spc="0" normalizeH="0" baseline="0" noProof="0" dirty="0">
              <a:ln>
                <a:noFill/>
              </a:ln>
              <a:solidFill>
                <a:srgbClr val="000000"/>
              </a:solidFill>
              <a:effectLst/>
              <a:uLnTx/>
              <a:uFillTx/>
              <a:latin typeface="Corbel"/>
              <a:ea typeface="MS PGothic" charset="0"/>
              <a:cs typeface="Corbel"/>
            </a:endParaRPr>
          </a:p>
        </p:txBody>
      </p:sp>
      <p:sp>
        <p:nvSpPr>
          <p:cNvPr id="42" name="Rectangle 41">
            <a:extLst>
              <a:ext uri="{FF2B5EF4-FFF2-40B4-BE49-F238E27FC236}">
                <a16:creationId xmlns:a16="http://schemas.microsoft.com/office/drawing/2014/main" id="{E6B9E787-42A3-C970-BA29-6E9DE92FD60B}"/>
              </a:ext>
            </a:extLst>
          </p:cNvPr>
          <p:cNvSpPr>
            <a:spLocks noChangeArrowheads="1"/>
          </p:cNvSpPr>
          <p:nvPr/>
        </p:nvSpPr>
        <p:spPr bwMode="auto">
          <a:xfrm>
            <a:off x="6929473" y="6149031"/>
            <a:ext cx="2013371"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a:ea typeface="MS PGothic" charset="0"/>
                <a:cs typeface="Corbel"/>
              </a:rPr>
              <a:t>Generic </a:t>
            </a:r>
            <a:r>
              <a:rPr kumimoji="0" lang="en-US" sz="2000" b="1" i="0" u="none" strike="noStrike" kern="1200" cap="none" spc="0" normalizeH="0" baseline="0" noProof="0" dirty="0" err="1">
                <a:ln>
                  <a:noFill/>
                </a:ln>
                <a:solidFill>
                  <a:srgbClr val="000000"/>
                </a:solidFill>
                <a:effectLst/>
                <a:uLnTx/>
                <a:uFillTx/>
                <a:latin typeface="Corbel"/>
                <a:ea typeface="MS PGothic" charset="0"/>
                <a:cs typeface="Corbel"/>
              </a:rPr>
              <a:t>Imatinib</a:t>
            </a:r>
            <a:endParaRPr kumimoji="0" lang="en-US" sz="2000" b="1" i="0" u="none" strike="noStrike" kern="1200" cap="none" spc="0" normalizeH="0" baseline="0" noProof="0" dirty="0">
              <a:ln>
                <a:noFill/>
              </a:ln>
              <a:solidFill>
                <a:srgbClr val="000000"/>
              </a:solidFill>
              <a:effectLst/>
              <a:uLnTx/>
              <a:uFillTx/>
              <a:latin typeface="Corbel"/>
              <a:ea typeface="MS PGothic" charset="0"/>
              <a:cs typeface="Corbel"/>
            </a:endParaRPr>
          </a:p>
        </p:txBody>
      </p:sp>
      <p:pic>
        <p:nvPicPr>
          <p:cNvPr id="44" name="Picture 43" descr="drot1.jpg (2113 bytes)">
            <a:extLst>
              <a:ext uri="{FF2B5EF4-FFF2-40B4-BE49-F238E27FC236}">
                <a16:creationId xmlns:a16="http://schemas.microsoft.com/office/drawing/2014/main" id="{C6C0240D-BF85-D2FB-9B0A-7A156DE790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52" r="9507"/>
          <a:stretch/>
        </p:blipFill>
        <p:spPr bwMode="auto">
          <a:xfrm>
            <a:off x="924174" y="2880607"/>
            <a:ext cx="739013" cy="169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AB1CAC13-6E86-5838-E305-24943597B686}"/>
              </a:ext>
            </a:extLst>
          </p:cNvPr>
          <p:cNvPicPr>
            <a:picLocks noChangeAspect="1"/>
          </p:cNvPicPr>
          <p:nvPr/>
        </p:nvPicPr>
        <p:blipFill>
          <a:blip r:embed="rId7"/>
          <a:stretch>
            <a:fillRect/>
          </a:stretch>
        </p:blipFill>
        <p:spPr>
          <a:xfrm>
            <a:off x="4683138" y="4759671"/>
            <a:ext cx="1884861" cy="1316879"/>
          </a:xfrm>
          <a:prstGeom prst="rect">
            <a:avLst/>
          </a:prstGeom>
        </p:spPr>
      </p:pic>
      <p:sp>
        <p:nvSpPr>
          <p:cNvPr id="48" name="Rectangle 16">
            <a:extLst>
              <a:ext uri="{FF2B5EF4-FFF2-40B4-BE49-F238E27FC236}">
                <a16:creationId xmlns:a16="http://schemas.microsoft.com/office/drawing/2014/main" id="{614F4A0B-2826-5D41-C3E8-8684668430E2}"/>
              </a:ext>
            </a:extLst>
          </p:cNvPr>
          <p:cNvSpPr>
            <a:spLocks noChangeArrowheads="1"/>
          </p:cNvSpPr>
          <p:nvPr/>
        </p:nvSpPr>
        <p:spPr bwMode="auto">
          <a:xfrm>
            <a:off x="4683138" y="6053894"/>
            <a:ext cx="1884861" cy="828434"/>
          </a:xfrm>
          <a:prstGeom prst="rect">
            <a:avLst/>
          </a:prstGeom>
          <a:noFill/>
          <a:ln w="12700">
            <a:noFill/>
            <a:miter lim="800000"/>
            <a:headEnd/>
            <a:tailEnd/>
          </a:ln>
          <a:effectLst/>
        </p:spPr>
        <p:txBody>
          <a:bodyPr wrap="squar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a:ea typeface="MS PGothic" charset="0"/>
                <a:cs typeface="Corbel"/>
              </a:rPr>
              <a:t>1983: Nora </a:t>
            </a:r>
            <a:r>
              <a:rPr kumimoji="0" lang="en-US" sz="1200" b="0" i="0" u="none" strike="noStrike" kern="1200" cap="none" spc="0" normalizeH="0" baseline="0" noProof="0" dirty="0" err="1">
                <a:ln>
                  <a:noFill/>
                </a:ln>
                <a:solidFill>
                  <a:srgbClr val="000000"/>
                </a:solidFill>
                <a:effectLst/>
                <a:uLnTx/>
                <a:uFillTx/>
                <a:latin typeface="Corbel"/>
                <a:ea typeface="MS PGothic" charset="0"/>
                <a:cs typeface="Corbel"/>
              </a:rPr>
              <a:t>Heisterkamp</a:t>
            </a:r>
            <a:r>
              <a:rPr kumimoji="0" lang="en-US" sz="1200" b="0" i="0" u="none" strike="noStrike" kern="1200" cap="none" spc="0" normalizeH="0" baseline="0" noProof="0" dirty="0">
                <a:ln>
                  <a:noFill/>
                </a:ln>
                <a:solidFill>
                  <a:srgbClr val="000000"/>
                </a:solidFill>
                <a:effectLst/>
                <a:uLnTx/>
                <a:uFillTx/>
                <a:latin typeface="Corbel"/>
                <a:ea typeface="MS PGothic" charset="0"/>
                <a:cs typeface="Corbel"/>
              </a:rPr>
              <a:t> and John </a:t>
            </a:r>
            <a:r>
              <a:rPr kumimoji="0" lang="en-US" sz="1200" b="0" i="0" u="none" strike="noStrike" kern="1200" cap="none" spc="0" normalizeH="0" baseline="0" noProof="0" dirty="0" err="1">
                <a:ln>
                  <a:noFill/>
                </a:ln>
                <a:solidFill>
                  <a:srgbClr val="000000"/>
                </a:solidFill>
                <a:effectLst/>
                <a:uLnTx/>
                <a:uFillTx/>
                <a:latin typeface="Corbel"/>
                <a:ea typeface="MS PGothic" charset="0"/>
                <a:cs typeface="Corbel"/>
              </a:rPr>
              <a:t>Groffen</a:t>
            </a:r>
            <a:r>
              <a:rPr kumimoji="0" lang="en-US" sz="1200" b="0" i="0" u="none" strike="noStrike" kern="1200" cap="none" spc="0" normalizeH="0" baseline="0" noProof="0" dirty="0">
                <a:ln>
                  <a:noFill/>
                </a:ln>
                <a:solidFill>
                  <a:srgbClr val="000000"/>
                </a:solidFill>
                <a:effectLst/>
                <a:uLnTx/>
                <a:uFillTx/>
                <a:latin typeface="Corbel"/>
                <a:ea typeface="MS PGothic" charset="0"/>
                <a:cs typeface="Corbel"/>
              </a:rPr>
              <a:t>, with others, describe the BCR-ABL fusion gene product</a:t>
            </a:r>
          </a:p>
        </p:txBody>
      </p:sp>
      <p:cxnSp>
        <p:nvCxnSpPr>
          <p:cNvPr id="52" name="Straight Connector 51">
            <a:extLst>
              <a:ext uri="{FF2B5EF4-FFF2-40B4-BE49-F238E27FC236}">
                <a16:creationId xmlns:a16="http://schemas.microsoft.com/office/drawing/2014/main" id="{F78C34DB-7F2C-3421-D3CB-C18DE3618DC2}"/>
              </a:ext>
            </a:extLst>
          </p:cNvPr>
          <p:cNvCxnSpPr>
            <a:stCxn id="46" idx="0"/>
          </p:cNvCxnSpPr>
          <p:nvPr/>
        </p:nvCxnSpPr>
        <p:spPr>
          <a:xfrm flipV="1">
            <a:off x="5625568" y="1884364"/>
            <a:ext cx="319619" cy="287530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2F38B12-5E1A-D32A-A1BA-9EBD04B9AF79}"/>
              </a:ext>
            </a:extLst>
          </p:cNvPr>
          <p:cNvPicPr>
            <a:picLocks noChangeAspect="1"/>
          </p:cNvPicPr>
          <p:nvPr/>
        </p:nvPicPr>
        <p:blipFill rotWithShape="1">
          <a:blip r:embed="rId8"/>
          <a:srcRect l="23002" t="-1" r="17025" b="2882"/>
          <a:stretch/>
        </p:blipFill>
        <p:spPr>
          <a:xfrm>
            <a:off x="7356484" y="2261341"/>
            <a:ext cx="1261875" cy="1363985"/>
          </a:xfrm>
          <a:prstGeom prst="rect">
            <a:avLst/>
          </a:prstGeom>
        </p:spPr>
      </p:pic>
      <p:sp>
        <p:nvSpPr>
          <p:cNvPr id="47" name="Rectangle 26">
            <a:extLst>
              <a:ext uri="{FF2B5EF4-FFF2-40B4-BE49-F238E27FC236}">
                <a16:creationId xmlns:a16="http://schemas.microsoft.com/office/drawing/2014/main" id="{6FE8345A-A179-298F-CDD3-F06F53491CEE}"/>
              </a:ext>
            </a:extLst>
          </p:cNvPr>
          <p:cNvSpPr>
            <a:spLocks noChangeArrowheads="1"/>
          </p:cNvSpPr>
          <p:nvPr/>
        </p:nvSpPr>
        <p:spPr bwMode="auto">
          <a:xfrm>
            <a:off x="8598981" y="1374756"/>
            <a:ext cx="580222"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S PGothic" charset="0"/>
                <a:cs typeface="Corbel"/>
              </a:rPr>
              <a:t>2021</a:t>
            </a:r>
            <a:endParaRPr kumimoji="0" lang="en-US" sz="1800" b="0" i="0" u="none" strike="noStrike" kern="1200" cap="none" spc="0" normalizeH="0" baseline="0" noProof="0" dirty="0">
              <a:ln>
                <a:noFill/>
              </a:ln>
              <a:solidFill>
                <a:srgbClr val="000000"/>
              </a:solidFill>
              <a:effectLst/>
              <a:uLnTx/>
              <a:uFillTx/>
              <a:latin typeface="Corbel"/>
              <a:ea typeface="MS PGothic" charset="0"/>
              <a:cs typeface="Corbel"/>
            </a:endParaRPr>
          </a:p>
        </p:txBody>
      </p:sp>
      <p:sp>
        <p:nvSpPr>
          <p:cNvPr id="21" name="Rectangle 22">
            <a:extLst>
              <a:ext uri="{FF2B5EF4-FFF2-40B4-BE49-F238E27FC236}">
                <a16:creationId xmlns:a16="http://schemas.microsoft.com/office/drawing/2014/main" id="{BBCDCD77-7B13-4B0C-B113-9B9A3490F2FB}"/>
              </a:ext>
            </a:extLst>
          </p:cNvPr>
          <p:cNvSpPr>
            <a:spLocks noChangeArrowheads="1"/>
          </p:cNvSpPr>
          <p:nvPr/>
        </p:nvSpPr>
        <p:spPr bwMode="auto">
          <a:xfrm>
            <a:off x="5486550" y="4331057"/>
            <a:ext cx="1665111"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a:ea typeface="MS PGothic" charset="0"/>
                <a:cs typeface="Corbel"/>
              </a:rPr>
              <a:t>Interferon</a:t>
            </a:r>
          </a:p>
        </p:txBody>
      </p:sp>
      <p:sp>
        <p:nvSpPr>
          <p:cNvPr id="53" name="Rectangle 52">
            <a:extLst>
              <a:ext uri="{FF2B5EF4-FFF2-40B4-BE49-F238E27FC236}">
                <a16:creationId xmlns:a16="http://schemas.microsoft.com/office/drawing/2014/main" id="{9EE9F7E7-FEA4-29EC-C2BB-BBCB27AFBAD1}"/>
              </a:ext>
            </a:extLst>
          </p:cNvPr>
          <p:cNvSpPr>
            <a:spLocks noChangeArrowheads="1"/>
          </p:cNvSpPr>
          <p:nvPr/>
        </p:nvSpPr>
        <p:spPr bwMode="auto">
          <a:xfrm>
            <a:off x="7800079" y="6433501"/>
            <a:ext cx="1269577"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585D">
                    <a:lumMod val="75000"/>
                  </a:srgbClr>
                </a:solidFill>
                <a:effectLst/>
                <a:uLnTx/>
                <a:uFillTx/>
                <a:latin typeface="Corbel"/>
                <a:ea typeface="MS PGothic" charset="0"/>
                <a:cs typeface="Corbel"/>
              </a:rPr>
              <a:t>Asciminib</a:t>
            </a:r>
            <a:endParaRPr kumimoji="0" lang="en-US" sz="2000" b="1" i="0" u="none" strike="noStrike" kern="1200" cap="none" spc="0" normalizeH="0" baseline="0" noProof="0" dirty="0">
              <a:ln>
                <a:noFill/>
              </a:ln>
              <a:solidFill>
                <a:srgbClr val="FF585D">
                  <a:lumMod val="75000"/>
                </a:srgbClr>
              </a:solidFill>
              <a:effectLst/>
              <a:uLnTx/>
              <a:uFillTx/>
              <a:latin typeface="Corbel"/>
              <a:ea typeface="MS PGothic" charset="0"/>
              <a:cs typeface="Corbel"/>
            </a:endParaRPr>
          </a:p>
        </p:txBody>
      </p:sp>
      <p:cxnSp>
        <p:nvCxnSpPr>
          <p:cNvPr id="54" name="Straight Connector 53">
            <a:extLst>
              <a:ext uri="{FF2B5EF4-FFF2-40B4-BE49-F238E27FC236}">
                <a16:creationId xmlns:a16="http://schemas.microsoft.com/office/drawing/2014/main" id="{058FC40F-7E7F-9547-4A51-79B9AB21BEDC}"/>
              </a:ext>
            </a:extLst>
          </p:cNvPr>
          <p:cNvCxnSpPr>
            <a:cxnSpLocks/>
          </p:cNvCxnSpPr>
          <p:nvPr/>
        </p:nvCxnSpPr>
        <p:spPr>
          <a:xfrm flipV="1">
            <a:off x="8899448" y="1994473"/>
            <a:ext cx="1" cy="447363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 name="Down Arrow 2">
            <a:extLst>
              <a:ext uri="{FF2B5EF4-FFF2-40B4-BE49-F238E27FC236}">
                <a16:creationId xmlns:a16="http://schemas.microsoft.com/office/drawing/2014/main" id="{C8D4B87D-6025-5719-0427-1ED3E96C7BB7}"/>
              </a:ext>
            </a:extLst>
          </p:cNvPr>
          <p:cNvSpPr/>
          <p:nvPr/>
        </p:nvSpPr>
        <p:spPr>
          <a:xfrm rot="20314948">
            <a:off x="6477909" y="1411635"/>
            <a:ext cx="60959" cy="8468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0DBD7782-C44E-7AD9-18B3-E41DC67EFF24}"/>
              </a:ext>
            </a:extLst>
          </p:cNvPr>
          <p:cNvSpPr txBox="1"/>
          <p:nvPr/>
        </p:nvSpPr>
        <p:spPr>
          <a:xfrm>
            <a:off x="4618645" y="645945"/>
            <a:ext cx="2234291"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orbel" panose="020B0503020204020204" pitchFamily="34" charset="0"/>
                <a:ea typeface="MS PGothic" charset="0"/>
                <a:cs typeface="+mn-cs"/>
              </a:rPr>
              <a:t>2000: </a:t>
            </a:r>
            <a:r>
              <a:rPr kumimoji="0" lang="en-US" sz="1400" b="0" i="1" u="none" strike="noStrike" kern="1200" cap="none" spc="0" normalizeH="0" baseline="0" noProof="0" dirty="0">
                <a:ln>
                  <a:noFill/>
                </a:ln>
                <a:solidFill>
                  <a:srgbClr val="000000"/>
                </a:solidFill>
                <a:effectLst/>
                <a:uLnTx/>
                <a:uFillTx/>
                <a:latin typeface="Corbel" panose="020B0503020204020204" pitchFamily="34" charset="0"/>
                <a:ea typeface="MS PGothic" charset="0"/>
                <a:cs typeface="+mn-cs"/>
              </a:rPr>
              <a:t>Started my work in CML with Brian </a:t>
            </a:r>
            <a:r>
              <a:rPr kumimoji="0" lang="en-US" sz="1400" b="0" i="1" u="none" strike="noStrike" kern="1200" cap="none" spc="0" normalizeH="0" baseline="0" noProof="0" dirty="0" err="1">
                <a:ln>
                  <a:noFill/>
                </a:ln>
                <a:solidFill>
                  <a:srgbClr val="000000"/>
                </a:solidFill>
                <a:effectLst/>
                <a:uLnTx/>
                <a:uFillTx/>
                <a:latin typeface="Corbel" panose="020B0503020204020204" pitchFamily="34" charset="0"/>
                <a:ea typeface="MS PGothic" charset="0"/>
                <a:cs typeface="+mn-cs"/>
              </a:rPr>
              <a:t>Druker</a:t>
            </a:r>
            <a:r>
              <a:rPr kumimoji="0" lang="en-US" sz="1400" b="0" i="1" u="none" strike="noStrike" kern="1200" cap="none" spc="0" normalizeH="0" baseline="0" noProof="0" dirty="0">
                <a:ln>
                  <a:noFill/>
                </a:ln>
                <a:solidFill>
                  <a:srgbClr val="000000"/>
                </a:solidFill>
                <a:effectLst/>
                <a:uLnTx/>
                <a:uFillTx/>
                <a:latin typeface="Corbel" panose="020B0503020204020204" pitchFamily="34" charset="0"/>
                <a:ea typeface="MS PGothic" charset="0"/>
                <a:cs typeface="+mn-cs"/>
              </a:rPr>
              <a:t>  (OHSU, Portland, Oregon)</a:t>
            </a:r>
          </a:p>
        </p:txBody>
      </p:sp>
      <p:pic>
        <p:nvPicPr>
          <p:cNvPr id="45" name="Picture 3">
            <a:extLst>
              <a:ext uri="{FF2B5EF4-FFF2-40B4-BE49-F238E27FC236}">
                <a16:creationId xmlns:a16="http://schemas.microsoft.com/office/drawing/2014/main" id="{EE7B8519-4778-67E4-FD31-34EAB802EBA1}"/>
              </a:ext>
            </a:extLst>
          </p:cNvPr>
          <p:cNvPicPr>
            <a:picLocks noChangeAspect="1" noChangeArrowheads="1"/>
          </p:cNvPicPr>
          <p:nvPr/>
        </p:nvPicPr>
        <p:blipFill>
          <a:blip r:embed="rId9">
            <a:clrChange>
              <a:clrFrom>
                <a:srgbClr val="001274"/>
              </a:clrFrom>
              <a:clrTo>
                <a:srgbClr val="001274">
                  <a:alpha val="0"/>
                </a:srgbClr>
              </a:clrTo>
            </a:clrChange>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t="23601" b="2956"/>
          <a:stretch>
            <a:fillRect/>
          </a:stretch>
        </p:blipFill>
        <p:spPr bwMode="auto">
          <a:xfrm>
            <a:off x="9196781" y="2165229"/>
            <a:ext cx="2832969" cy="183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9" name="Group 58">
            <a:extLst>
              <a:ext uri="{FF2B5EF4-FFF2-40B4-BE49-F238E27FC236}">
                <a16:creationId xmlns:a16="http://schemas.microsoft.com/office/drawing/2014/main" id="{6FB82724-5B39-739C-9F5A-ACB6CF468EF0}"/>
              </a:ext>
            </a:extLst>
          </p:cNvPr>
          <p:cNvGrpSpPr/>
          <p:nvPr/>
        </p:nvGrpSpPr>
        <p:grpSpPr>
          <a:xfrm>
            <a:off x="9106285" y="99695"/>
            <a:ext cx="2956800" cy="1862004"/>
            <a:chOff x="6864269" y="3201045"/>
            <a:chExt cx="2217600" cy="1396503"/>
          </a:xfrm>
        </p:grpSpPr>
        <p:sp>
          <p:nvSpPr>
            <p:cNvPr id="51" name="Rectangle 3">
              <a:extLst>
                <a:ext uri="{FF2B5EF4-FFF2-40B4-BE49-F238E27FC236}">
                  <a16:creationId xmlns:a16="http://schemas.microsoft.com/office/drawing/2014/main" id="{7DA76DB7-1805-526D-D4C4-B6232B5E34CC}"/>
                </a:ext>
              </a:extLst>
            </p:cNvPr>
            <p:cNvSpPr>
              <a:spLocks noChangeArrowheads="1"/>
            </p:cNvSpPr>
            <p:nvPr/>
          </p:nvSpPr>
          <p:spPr bwMode="auto">
            <a:xfrm rot="16200000">
              <a:off x="6664961" y="3769430"/>
              <a:ext cx="589103" cy="19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rbel"/>
                  <a:ea typeface="MS PGothic" charset="0"/>
                  <a:cs typeface="Corbel"/>
                </a:rPr>
                <a:t>WBC x 10</a:t>
              </a:r>
              <a:r>
                <a:rPr kumimoji="0" lang="en-US" sz="1067" b="1" i="0" u="none" strike="noStrike" kern="1200" cap="none" spc="0" normalizeH="0" baseline="30000" noProof="0" dirty="0">
                  <a:ln>
                    <a:noFill/>
                  </a:ln>
                  <a:solidFill>
                    <a:prstClr val="black"/>
                  </a:solidFill>
                  <a:effectLst/>
                  <a:uLnTx/>
                  <a:uFillTx/>
                  <a:latin typeface="Corbel"/>
                  <a:ea typeface="MS PGothic" charset="0"/>
                  <a:cs typeface="Corbel"/>
                </a:rPr>
                <a:t>3</a:t>
              </a:r>
            </a:p>
          </p:txBody>
        </p:sp>
        <p:sp>
          <p:nvSpPr>
            <p:cNvPr id="55" name="Rectangle 4">
              <a:extLst>
                <a:ext uri="{FF2B5EF4-FFF2-40B4-BE49-F238E27FC236}">
                  <a16:creationId xmlns:a16="http://schemas.microsoft.com/office/drawing/2014/main" id="{EF8BB021-11ED-B122-1D2C-4E0E40926D5D}"/>
                </a:ext>
              </a:extLst>
            </p:cNvPr>
            <p:cNvSpPr>
              <a:spLocks noChangeArrowheads="1"/>
            </p:cNvSpPr>
            <p:nvPr/>
          </p:nvSpPr>
          <p:spPr bwMode="auto">
            <a:xfrm>
              <a:off x="7832500" y="4407061"/>
              <a:ext cx="374721" cy="19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rbel"/>
                  <a:ea typeface="MS PGothic" charset="0"/>
                  <a:cs typeface="Corbel"/>
                </a:rPr>
                <a:t>Days</a:t>
              </a:r>
            </a:p>
          </p:txBody>
        </p:sp>
        <p:pic>
          <p:nvPicPr>
            <p:cNvPr id="56" name="Picture 9">
              <a:extLst>
                <a:ext uri="{FF2B5EF4-FFF2-40B4-BE49-F238E27FC236}">
                  <a16:creationId xmlns:a16="http://schemas.microsoft.com/office/drawing/2014/main" id="{DAD354A8-584F-12CE-063C-9F35FD2EFC4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1171" y="3201045"/>
              <a:ext cx="2060698" cy="1259666"/>
            </a:xfrm>
            <a:prstGeom prst="rect">
              <a:avLst/>
            </a:prstGeom>
            <a:solidFill>
              <a:schemeClr val="accent6">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8" name="Down Arrow 57">
            <a:extLst>
              <a:ext uri="{FF2B5EF4-FFF2-40B4-BE49-F238E27FC236}">
                <a16:creationId xmlns:a16="http://schemas.microsoft.com/office/drawing/2014/main" id="{588A1BB0-9F45-EB4E-9AB6-177502D872FF}"/>
              </a:ext>
            </a:extLst>
          </p:cNvPr>
          <p:cNvSpPr/>
          <p:nvPr/>
        </p:nvSpPr>
        <p:spPr>
          <a:xfrm rot="10800000" flipH="1">
            <a:off x="10534853" y="1922973"/>
            <a:ext cx="196027" cy="2438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0" name="Picture 59" descr="Unknown.jpeg">
            <a:extLst>
              <a:ext uri="{FF2B5EF4-FFF2-40B4-BE49-F238E27FC236}">
                <a16:creationId xmlns:a16="http://schemas.microsoft.com/office/drawing/2014/main" id="{60C038D5-EAF6-D23A-359B-61B1AFAFA2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7989" y="9374"/>
            <a:ext cx="1074112" cy="1413881"/>
          </a:xfrm>
          <a:prstGeom prst="rect">
            <a:avLst/>
          </a:prstGeom>
        </p:spPr>
      </p:pic>
      <p:pic>
        <p:nvPicPr>
          <p:cNvPr id="64" name="Picture 2" descr="03">
            <a:extLst>
              <a:ext uri="{FF2B5EF4-FFF2-40B4-BE49-F238E27FC236}">
                <a16:creationId xmlns:a16="http://schemas.microsoft.com/office/drawing/2014/main" id="{5E97C9BD-3A1C-D02D-9C63-40BFFADA1E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3863" y="4144808"/>
            <a:ext cx="3222708" cy="2686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 name="Down Arrow 62">
            <a:extLst>
              <a:ext uri="{FF2B5EF4-FFF2-40B4-BE49-F238E27FC236}">
                <a16:creationId xmlns:a16="http://schemas.microsoft.com/office/drawing/2014/main" id="{5FDA6CD7-9CB6-24A3-12B0-3CE993134CA2}"/>
              </a:ext>
            </a:extLst>
          </p:cNvPr>
          <p:cNvSpPr/>
          <p:nvPr/>
        </p:nvSpPr>
        <p:spPr>
          <a:xfrm rot="10800000" flipH="1">
            <a:off x="10537663" y="4000140"/>
            <a:ext cx="196027" cy="2438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4754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9D86C-DD94-BED1-EC97-4491118AF12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BE8244D-6EFE-6688-D915-4E9553BB96E2}"/>
              </a:ext>
            </a:extLst>
          </p:cNvPr>
          <p:cNvSpPr txBox="1">
            <a:spLocks noChangeArrowheads="1"/>
          </p:cNvSpPr>
          <p:nvPr/>
        </p:nvSpPr>
        <p:spPr>
          <a:xfrm>
            <a:off x="605259" y="1274782"/>
            <a:ext cx="10981481" cy="4114800"/>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TKI withdrawal syndrome (~25%)</a:t>
            </a:r>
          </a:p>
          <a:p>
            <a:pPr marL="742950" marR="0" lvl="1" indent="-285750" algn="l" defTabSz="914400" rtl="0" eaLnBrk="1" fontAlgn="base" latinLnBrk="0" hangingPunct="1">
              <a:lnSpc>
                <a:spcPct val="90000"/>
              </a:lnSpc>
              <a:spcBef>
                <a:spcPts val="1000"/>
              </a:spcBef>
              <a:spcAft>
                <a:spcPts val="700"/>
              </a:spcAft>
              <a:buClr>
                <a:prstClr val="white"/>
              </a:buClr>
              <a:buSzTx/>
              <a:buFont typeface="Arial" panose="020B0604020202020204" pitchFamily="34" charset="0"/>
              <a:buChar char="‒"/>
              <a:tabLst/>
              <a:defRPr/>
            </a:pPr>
            <a:r>
              <a:rPr kumimoji="0" lang="en-US" sz="26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New musculoskeletal pain</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Follow-up to date is less than 10 years</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More frequent testing, which can provoke anxiety</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Risk of progressive disease (anecdotal, appears &lt;1%)</a:t>
            </a:r>
          </a:p>
          <a:p>
            <a:pPr marL="742950" marR="0" lvl="1" indent="-285750" algn="l" defTabSz="914400" rtl="0" eaLnBrk="1" fontAlgn="base" latinLnBrk="0" hangingPunct="1">
              <a:lnSpc>
                <a:spcPct val="90000"/>
              </a:lnSpc>
              <a:spcBef>
                <a:spcPts val="1000"/>
              </a:spcBef>
              <a:spcAft>
                <a:spcPts val="700"/>
              </a:spcAft>
              <a:buClr>
                <a:prstClr val="white"/>
              </a:buClr>
              <a:buSzTx/>
              <a:buFont typeface="Arial" panose="020B0604020202020204" pitchFamily="34" charset="0"/>
              <a:buChar char="‒"/>
              <a:tabLst/>
              <a:defRPr/>
            </a:pPr>
            <a:r>
              <a:rPr kumimoji="0" lang="en-US" sz="26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rPr>
              <a:t>Has been observed during TFR period as well as months or years after resuming TKI</a:t>
            </a:r>
          </a:p>
          <a:p>
            <a:pPr marL="342900" marR="0" lvl="0" indent="-342900" algn="l" defTabSz="914400" rtl="0" eaLnBrk="1" fontAlgn="base" latinLnBrk="0" hangingPunct="1">
              <a:lnSpc>
                <a:spcPct val="90000"/>
              </a:lnSpc>
              <a:spcBef>
                <a:spcPts val="1000"/>
              </a:spcBef>
              <a:spcAft>
                <a:spcPts val="700"/>
              </a:spcAft>
              <a:buClr>
                <a:prstClr val="white"/>
              </a:buClr>
              <a:buSzTx/>
              <a:buFont typeface="Wingdings" panose="05000000000000000000" pitchFamily="2" charset="2"/>
              <a:buChar char="§"/>
              <a:tabLst/>
              <a:defRPr/>
            </a:pPr>
            <a:endParaRPr kumimoji="0" lang="en-US" sz="2800" b="0" i="0" u="none" strike="noStrike" kern="0" cap="none" spc="0" normalizeH="0" baseline="0" noProof="0" dirty="0">
              <a:ln>
                <a:noFill/>
              </a:ln>
              <a:solidFill>
                <a:srgbClr val="294383"/>
              </a:solidFill>
              <a:effectLst/>
              <a:uLnTx/>
              <a:uFillTx/>
              <a:latin typeface="Avenir Next LT Pro" panose="020B0504020202020204" pitchFamily="34" charset="77"/>
              <a:ea typeface="+mn-ea"/>
              <a:cs typeface="+mn-cs"/>
            </a:endParaRPr>
          </a:p>
        </p:txBody>
      </p:sp>
      <p:sp>
        <p:nvSpPr>
          <p:cNvPr id="3" name="Title 1">
            <a:extLst>
              <a:ext uri="{FF2B5EF4-FFF2-40B4-BE49-F238E27FC236}">
                <a16:creationId xmlns:a16="http://schemas.microsoft.com/office/drawing/2014/main" id="{E7645823-84CC-E00D-6B88-DB4922B2465C}"/>
              </a:ext>
            </a:extLst>
          </p:cNvPr>
          <p:cNvSpPr txBox="1">
            <a:spLocks/>
          </p:cNvSpPr>
          <p:nvPr/>
        </p:nvSpPr>
        <p:spPr bwMode="auto">
          <a:xfrm>
            <a:off x="537794" y="-56075"/>
            <a:ext cx="1119708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294383"/>
                </a:solidFill>
                <a:effectLst/>
                <a:uLnTx/>
                <a:uFillTx/>
                <a:latin typeface="Avenir Next LT Pro" panose="020B0504020202020204" pitchFamily="34" charset="77"/>
                <a:ea typeface="+mj-ea"/>
                <a:cs typeface="Calibri" panose="020F0502020204030204" pitchFamily="34" charset="0"/>
              </a:rPr>
              <a:t>Known Risks of Attempting TFR</a:t>
            </a:r>
          </a:p>
        </p:txBody>
      </p:sp>
      <p:sp>
        <p:nvSpPr>
          <p:cNvPr id="4" name="Title 1">
            <a:extLst>
              <a:ext uri="{FF2B5EF4-FFF2-40B4-BE49-F238E27FC236}">
                <a16:creationId xmlns:a16="http://schemas.microsoft.com/office/drawing/2014/main" id="{2E2A04C7-C16E-3C03-E0EA-C7E2F7BA0156}"/>
              </a:ext>
            </a:extLst>
          </p:cNvPr>
          <p:cNvSpPr txBox="1">
            <a:spLocks/>
          </p:cNvSpPr>
          <p:nvPr/>
        </p:nvSpPr>
        <p:spPr bwMode="auto">
          <a:xfrm>
            <a:off x="595881" y="5172921"/>
            <a:ext cx="1119708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0" cap="none" spc="0" normalizeH="0" baseline="0" noProof="0" dirty="0">
                <a:ln>
                  <a:noFill/>
                </a:ln>
                <a:solidFill>
                  <a:srgbClr val="FF0000"/>
                </a:solidFill>
                <a:effectLst/>
                <a:uLnTx/>
                <a:uFillTx/>
                <a:latin typeface="Avenir Next LT Pro" panose="020B0504020202020204" pitchFamily="34" charset="77"/>
                <a:ea typeface="+mj-ea"/>
                <a:cs typeface="Calibri" panose="020F0502020204030204" pitchFamily="34" charset="0"/>
              </a:rPr>
              <a:t>Attempting TFR should be driven by the patient after a thorough discussion of the risks/benefits</a:t>
            </a:r>
          </a:p>
        </p:txBody>
      </p:sp>
    </p:spTree>
    <p:extLst>
      <p:ext uri="{BB962C8B-B14F-4D97-AF65-F5344CB8AC3E}">
        <p14:creationId xmlns:p14="http://schemas.microsoft.com/office/powerpoint/2010/main" val="200477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759A1-0009-710A-3751-25EE2D8AC35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84FA728-D50C-B033-CFEB-7D358D6DF047}"/>
              </a:ext>
            </a:extLst>
          </p:cNvPr>
          <p:cNvGrpSpPr/>
          <p:nvPr/>
        </p:nvGrpSpPr>
        <p:grpSpPr>
          <a:xfrm>
            <a:off x="-1541358" y="958740"/>
            <a:ext cx="9044158" cy="5987752"/>
            <a:chOff x="-428171" y="1105257"/>
            <a:chExt cx="8830631" cy="5846386"/>
          </a:xfrm>
        </p:grpSpPr>
        <p:graphicFrame>
          <p:nvGraphicFramePr>
            <p:cNvPr id="3" name="Chart 2">
              <a:extLst>
                <a:ext uri="{FF2B5EF4-FFF2-40B4-BE49-F238E27FC236}">
                  <a16:creationId xmlns:a16="http://schemas.microsoft.com/office/drawing/2014/main" id="{F65520BF-2354-BE6F-504E-AC200312E99C}"/>
                </a:ext>
              </a:extLst>
            </p:cNvPr>
            <p:cNvGraphicFramePr/>
            <p:nvPr/>
          </p:nvGraphicFramePr>
          <p:xfrm>
            <a:off x="-428171" y="1105257"/>
            <a:ext cx="8830631" cy="58463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A209A66-842E-12A3-CFCB-74762FEB8F80}"/>
                </a:ext>
              </a:extLst>
            </p:cNvPr>
            <p:cNvSpPr txBox="1"/>
            <p:nvPr/>
          </p:nvSpPr>
          <p:spPr bwMode="auto">
            <a:xfrm>
              <a:off x="4226958" y="3808803"/>
              <a:ext cx="2366831" cy="39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panose="020B0304020202020204" pitchFamily="34" charset="77"/>
                  <a:ea typeface="+mn-ea"/>
                  <a:cs typeface="+mn-cs"/>
                </a:rPr>
                <a:t>No sustained DMR</a:t>
              </a:r>
            </a:p>
          </p:txBody>
        </p:sp>
        <p:sp>
          <p:nvSpPr>
            <p:cNvPr id="5" name="TextBox 4">
              <a:extLst>
                <a:ext uri="{FF2B5EF4-FFF2-40B4-BE49-F238E27FC236}">
                  <a16:creationId xmlns:a16="http://schemas.microsoft.com/office/drawing/2014/main" id="{5DF6E731-4091-8B20-7E61-EDA270889545}"/>
                </a:ext>
              </a:extLst>
            </p:cNvPr>
            <p:cNvSpPr txBox="1"/>
            <p:nvPr/>
          </p:nvSpPr>
          <p:spPr bwMode="auto">
            <a:xfrm>
              <a:off x="1906560" y="2379480"/>
              <a:ext cx="1962840" cy="6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panose="020B0304020202020204" pitchFamily="34" charset="77"/>
                  <a:ea typeface="+mn-ea"/>
                  <a:cs typeface="+mn-cs"/>
                </a:rPr>
                <a:t>Successful TFR on 1</a:t>
              </a:r>
              <a:r>
                <a:rPr kumimoji="0" lang="en-US" sz="2000" b="1" i="0" u="none" strike="noStrike" kern="1200" cap="none" spc="0" normalizeH="0" baseline="30000" noProof="0" dirty="0">
                  <a:ln>
                    <a:noFill/>
                  </a:ln>
                  <a:solidFill>
                    <a:prstClr val="white"/>
                  </a:solidFill>
                  <a:effectLst/>
                  <a:uLnTx/>
                  <a:uFillTx/>
                  <a:latin typeface="Avenir Next LT Pro" panose="020B0304020202020204" pitchFamily="34" charset="77"/>
                  <a:ea typeface="+mn-ea"/>
                  <a:cs typeface="+mn-cs"/>
                </a:rPr>
                <a:t>st</a:t>
              </a:r>
              <a:r>
                <a:rPr kumimoji="0" lang="en-US" sz="2000" b="1" i="0" u="none" strike="noStrike" kern="1200" cap="none" spc="0" normalizeH="0" baseline="0" noProof="0" dirty="0">
                  <a:ln>
                    <a:noFill/>
                  </a:ln>
                  <a:solidFill>
                    <a:prstClr val="white"/>
                  </a:solidFill>
                  <a:effectLst/>
                  <a:uLnTx/>
                  <a:uFillTx/>
                  <a:latin typeface="Avenir Next LT Pro" panose="020B0304020202020204" pitchFamily="34" charset="77"/>
                  <a:ea typeface="+mn-ea"/>
                  <a:cs typeface="+mn-cs"/>
                </a:rPr>
                <a:t> attempt</a:t>
              </a:r>
            </a:p>
          </p:txBody>
        </p:sp>
        <p:sp>
          <p:nvSpPr>
            <p:cNvPr id="6" name="TextBox 5">
              <a:extLst>
                <a:ext uri="{FF2B5EF4-FFF2-40B4-BE49-F238E27FC236}">
                  <a16:creationId xmlns:a16="http://schemas.microsoft.com/office/drawing/2014/main" id="{3ED04C9E-B0A6-5F38-0494-6354F3388C56}"/>
                </a:ext>
              </a:extLst>
            </p:cNvPr>
            <p:cNvSpPr txBox="1"/>
            <p:nvPr/>
          </p:nvSpPr>
          <p:spPr bwMode="auto">
            <a:xfrm>
              <a:off x="1441634" y="4050575"/>
              <a:ext cx="1795753" cy="99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panose="020B0304020202020204" pitchFamily="34" charset="77"/>
                  <a:ea typeface="+mn-ea"/>
                  <a:cs typeface="+mn-cs"/>
                </a:rPr>
                <a:t>Successful TFR on 2</a:t>
              </a:r>
              <a:r>
                <a:rPr kumimoji="0" lang="en-US" sz="2000" b="1" i="0" u="none" strike="noStrike" kern="1200" cap="none" spc="0" normalizeH="0" baseline="30000" noProof="0" dirty="0">
                  <a:ln>
                    <a:noFill/>
                  </a:ln>
                  <a:solidFill>
                    <a:prstClr val="white"/>
                  </a:solidFill>
                  <a:effectLst/>
                  <a:uLnTx/>
                  <a:uFillTx/>
                  <a:latin typeface="Avenir Next LT Pro" panose="020B0304020202020204" pitchFamily="34" charset="77"/>
                  <a:ea typeface="+mn-ea"/>
                  <a:cs typeface="+mn-cs"/>
                </a:rPr>
                <a:t>nd</a:t>
              </a:r>
              <a:r>
                <a:rPr kumimoji="0" lang="en-US" sz="2000" b="1" i="0" u="none" strike="noStrike" kern="1200" cap="none" spc="0" normalizeH="0" baseline="0" noProof="0" dirty="0">
                  <a:ln>
                    <a:noFill/>
                  </a:ln>
                  <a:solidFill>
                    <a:prstClr val="white"/>
                  </a:solidFill>
                  <a:effectLst/>
                  <a:uLnTx/>
                  <a:uFillTx/>
                  <a:latin typeface="Avenir Next LT Pro" panose="020B0304020202020204" pitchFamily="34" charset="77"/>
                  <a:ea typeface="+mn-ea"/>
                  <a:cs typeface="+mn-cs"/>
                </a:rPr>
                <a:t> attempt</a:t>
              </a:r>
            </a:p>
          </p:txBody>
        </p:sp>
        <p:sp>
          <p:nvSpPr>
            <p:cNvPr id="7" name="TextBox 6">
              <a:extLst>
                <a:ext uri="{FF2B5EF4-FFF2-40B4-BE49-F238E27FC236}">
                  <a16:creationId xmlns:a16="http://schemas.microsoft.com/office/drawing/2014/main" id="{B118FA8B-CAB6-8225-425F-C66BFDEBCC96}"/>
                </a:ext>
              </a:extLst>
            </p:cNvPr>
            <p:cNvSpPr txBox="1"/>
            <p:nvPr/>
          </p:nvSpPr>
          <p:spPr bwMode="auto">
            <a:xfrm>
              <a:off x="2163477" y="5453265"/>
              <a:ext cx="1962839" cy="6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panose="020B0304020202020204" pitchFamily="34" charset="77"/>
                  <a:ea typeface="+mn-ea"/>
                  <a:cs typeface="+mn-cs"/>
                </a:rPr>
                <a:t>Unsuccessful TFR attempt(s)</a:t>
              </a:r>
            </a:p>
          </p:txBody>
        </p:sp>
      </p:grpSp>
      <p:sp>
        <p:nvSpPr>
          <p:cNvPr id="8" name="TextBox 7">
            <a:extLst>
              <a:ext uri="{FF2B5EF4-FFF2-40B4-BE49-F238E27FC236}">
                <a16:creationId xmlns:a16="http://schemas.microsoft.com/office/drawing/2014/main" id="{E833A20E-930F-8C2F-56E5-23E019FCCC24}"/>
              </a:ext>
            </a:extLst>
          </p:cNvPr>
          <p:cNvSpPr txBox="1"/>
          <p:nvPr/>
        </p:nvSpPr>
        <p:spPr>
          <a:xfrm>
            <a:off x="5963055" y="1950500"/>
            <a:ext cx="622894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venir Next LT Pro" panose="020B0304020202020204" pitchFamily="34" charset="77"/>
                <a:ea typeface="+mn-ea"/>
                <a:cs typeface="+mn-cs"/>
              </a:rPr>
              <a:t>Maximizing QoL Assumes Greater Importance with Need for Prolonged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venir Next LT Pro" panose="020B0304020202020204" pitchFamily="34" charset="77"/>
                <a:ea typeface="+mn-ea"/>
                <a:cs typeface="+mn-cs"/>
              </a:rPr>
              <a:t>Reduced TKI Doses can be Better Tolerated in Some Instances</a:t>
            </a:r>
          </a:p>
        </p:txBody>
      </p:sp>
      <p:sp>
        <p:nvSpPr>
          <p:cNvPr id="9" name="TextBox 8">
            <a:extLst>
              <a:ext uri="{FF2B5EF4-FFF2-40B4-BE49-F238E27FC236}">
                <a16:creationId xmlns:a16="http://schemas.microsoft.com/office/drawing/2014/main" id="{EC00DC3B-2EE0-7108-D36A-60A674BB6092}"/>
              </a:ext>
            </a:extLst>
          </p:cNvPr>
          <p:cNvSpPr txBox="1"/>
          <p:nvPr/>
        </p:nvSpPr>
        <p:spPr>
          <a:xfrm>
            <a:off x="472604" y="111483"/>
            <a:ext cx="1148256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4383"/>
                </a:solidFill>
                <a:effectLst/>
                <a:uLnTx/>
                <a:uFillTx/>
                <a:latin typeface="Avenir Next LT Pro" panose="020B0304020202020204" pitchFamily="34" charset="77"/>
                <a:ea typeface="+mn-ea"/>
                <a:cs typeface="+mn-cs"/>
              </a:rPr>
              <a:t>At least 65-70% of CML Patients Will Require Lifelong Treatment:</a:t>
            </a:r>
            <a:br>
              <a:rPr kumimoji="0" lang="en-US" sz="2800" b="1" i="0" u="none" strike="noStrike" kern="1200" cap="none" spc="0" normalizeH="0" baseline="0" noProof="0" dirty="0">
                <a:ln>
                  <a:noFill/>
                </a:ln>
                <a:solidFill>
                  <a:srgbClr val="294383"/>
                </a:solidFill>
                <a:effectLst/>
                <a:uLnTx/>
                <a:uFillTx/>
                <a:latin typeface="Avenir Next LT Pro" panose="020B0304020202020204" pitchFamily="34" charset="77"/>
                <a:ea typeface="+mn-ea"/>
                <a:cs typeface="+mn-cs"/>
              </a:rPr>
            </a:br>
            <a:r>
              <a:rPr kumimoji="0" lang="en-US" sz="2800" b="1" i="0" u="none" strike="noStrike" kern="1200" cap="none" spc="0" normalizeH="0" baseline="0" noProof="0" dirty="0">
                <a:ln>
                  <a:noFill/>
                </a:ln>
                <a:solidFill>
                  <a:srgbClr val="294383"/>
                </a:solidFill>
                <a:effectLst/>
                <a:uLnTx/>
                <a:uFillTx/>
                <a:latin typeface="Avenir Next LT Pro" panose="020B0304020202020204" pitchFamily="34" charset="77"/>
                <a:ea typeface="+mn-ea"/>
                <a:cs typeface="+mn-cs"/>
              </a:rPr>
              <a:t>Maximizing QoL Assumes Great Importance in Responding Patients</a:t>
            </a:r>
          </a:p>
        </p:txBody>
      </p:sp>
    </p:spTree>
    <p:extLst>
      <p:ext uri="{BB962C8B-B14F-4D97-AF65-F5344CB8AC3E}">
        <p14:creationId xmlns:p14="http://schemas.microsoft.com/office/powerpoint/2010/main" val="23171628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20747-A2E6-AC4A-9D76-F666F87CFE5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EA0D2AD-9417-A394-BB90-51FA54A17C29}"/>
              </a:ext>
            </a:extLst>
          </p:cNvPr>
          <p:cNvSpPr txBox="1"/>
          <p:nvPr/>
        </p:nvSpPr>
        <p:spPr>
          <a:xfrm>
            <a:off x="658679" y="167622"/>
            <a:ext cx="104414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venir Next LT Pro" panose="020B0304020202020204" pitchFamily="34" charset="77"/>
                <a:ea typeface="+mn-ea"/>
                <a:cs typeface="+mn-cs"/>
              </a:rPr>
              <a:t>Case 1</a:t>
            </a:r>
          </a:p>
        </p:txBody>
      </p:sp>
      <p:sp>
        <p:nvSpPr>
          <p:cNvPr id="7" name="TextBox 6">
            <a:extLst>
              <a:ext uri="{FF2B5EF4-FFF2-40B4-BE49-F238E27FC236}">
                <a16:creationId xmlns:a16="http://schemas.microsoft.com/office/drawing/2014/main" id="{3D24860A-F1E6-FB64-1820-5036146310AC}"/>
              </a:ext>
            </a:extLst>
          </p:cNvPr>
          <p:cNvSpPr txBox="1"/>
          <p:nvPr/>
        </p:nvSpPr>
        <p:spPr>
          <a:xfrm>
            <a:off x="435441" y="688735"/>
            <a:ext cx="11321118" cy="60016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 41 year-old woman who works as a PICC line nurse was incidentally noted to have thrombocytosis of 509K in February 2012 that had persisted for over six months. Prior CBC performed in 2023 was unremarkable. She was referred to a hematologist who ordered a BCR::ABL1 quantitative PCR that was grossly positive and bone marrow biopsy/aspiration confirmed a diagnosis of chronic phase CML. Her PMH includes hypertension. She initiated dasatinib 100 mg which was associated with generalized skin hypopigmentation but otherwise well-tolerated and transferred her care to UCSF. After 3 months, her BCR::ABL1 transcript was undetectable and remained undetectable on subsequent tests. As her BP had declined, she discontinued her anti-hypertensive.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In December 2014, she elected to enroll in a TKI discontinuation study that required a minimum of 2 years of TKI therapy and one year of persistent MR4.5. She Stopped dasatinib, and her skin tone returned to normal. Her BP rose above the normal range requiring resumption of antihypertensive medication. She remains in a deep molecular remission off TKI as of April 2025.</a:t>
            </a:r>
          </a:p>
        </p:txBody>
      </p:sp>
    </p:spTree>
    <p:extLst>
      <p:ext uri="{BB962C8B-B14F-4D97-AF65-F5344CB8AC3E}">
        <p14:creationId xmlns:p14="http://schemas.microsoft.com/office/powerpoint/2010/main" val="2958774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D205D-7BE6-4081-A825-2A9477E7027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50AFC61-9D39-8722-68DA-1F96E237886A}"/>
              </a:ext>
            </a:extLst>
          </p:cNvPr>
          <p:cNvSpPr txBox="1"/>
          <p:nvPr/>
        </p:nvSpPr>
        <p:spPr>
          <a:xfrm>
            <a:off x="658679" y="156604"/>
            <a:ext cx="104414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venir Next LT Pro" panose="020B0304020202020204" pitchFamily="34" charset="77"/>
                <a:ea typeface="+mn-ea"/>
                <a:cs typeface="+mn-cs"/>
              </a:rPr>
              <a:t>Case 2</a:t>
            </a:r>
          </a:p>
        </p:txBody>
      </p:sp>
      <p:sp>
        <p:nvSpPr>
          <p:cNvPr id="7" name="TextBox 6">
            <a:extLst>
              <a:ext uri="{FF2B5EF4-FFF2-40B4-BE49-F238E27FC236}">
                <a16:creationId xmlns:a16="http://schemas.microsoft.com/office/drawing/2014/main" id="{CBE658BF-CFF0-21AE-8A02-90A97C5BB3FD}"/>
              </a:ext>
            </a:extLst>
          </p:cNvPr>
          <p:cNvSpPr txBox="1"/>
          <p:nvPr/>
        </p:nvSpPr>
        <p:spPr>
          <a:xfrm>
            <a:off x="435441" y="699753"/>
            <a:ext cx="11321118" cy="60016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 34 year-old woman who works as a Labor &amp; Delivery nurse was noted to have mild leukocytosis in April 2011 while pregnant and in the first trimester. Leukocytosis persisted following an uneventful delivery in November 2011. PMH includes hypercholesterolemia and pyelonephritis s/p ureteral stent placement. She was referred to a hematologist in February 2012. At that time her WBC was 19.2K and a BCR::ABL1 test was grossly positive. Bone marrow biopsy and aspiration confirmed chronic phase CML. She initiated dasatinib 100 mg daily, on which she had substantial musculoskeletal discomfort and she transferred care to UCSF. Her dose was reduced to 50 mg in September 2012 but her pain persisted and her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dasatinib</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dose was further reduced to 20 mg daily in </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December 2012. </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She first achieved MMR in August 2012 and persistent MR4.5 in November 2012. She enrolled in a TKI discontinuation study in December 2015 but lost MMR in August 2016 and resumed dasatinib 20 mg, on which she recaptured MR4.5. She elected to attempt TFR again in August 2021 and has continued to have no detectable CML off treatment as of March 2025. </a:t>
            </a:r>
          </a:p>
        </p:txBody>
      </p:sp>
    </p:spTree>
    <p:extLst>
      <p:ext uri="{BB962C8B-B14F-4D97-AF65-F5344CB8AC3E}">
        <p14:creationId xmlns:p14="http://schemas.microsoft.com/office/powerpoint/2010/main" val="953862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9826655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8A28C-F229-0BAB-A79F-FB00B03FB09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8BA695-D371-81E7-A8FF-12D73AF0E304}"/>
              </a:ext>
            </a:extLst>
          </p:cNvPr>
          <p:cNvSpPr/>
          <p:nvPr/>
        </p:nvSpPr>
        <p:spPr bwMode="auto">
          <a:xfrm>
            <a:off x="758948" y="4797152"/>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8A32148-C3A8-7EA4-41C8-0385EB01109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78476EC-B499-28CB-F245-51E7A06C222A}"/>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Chronic Myeloid Leukemia (CML) as a Model for Targeted Treatment</a:t>
            </a:r>
          </a:p>
          <a:p>
            <a:pPr marL="0" indent="0">
              <a:spcBef>
                <a:spcPts val="1800"/>
              </a:spcBef>
              <a:spcAft>
                <a:spcPts val="0"/>
              </a:spcAft>
              <a:buNone/>
            </a:pPr>
            <a:r>
              <a:rPr lang="en-US" sz="2500" dirty="0">
                <a:solidFill>
                  <a:srgbClr val="0432FF"/>
                </a:solidFill>
              </a:rPr>
              <a:t>Module 1: </a:t>
            </a:r>
            <a:r>
              <a:rPr lang="en-US" sz="2500" dirty="0">
                <a:solidFill>
                  <a:schemeClr val="tx1"/>
                </a:solidFill>
              </a:rPr>
              <a:t>Biology of CML; Role of First- and Second-Generation Tyrosine Kinase Inhibitors (TKIs) as Initial Treatment for Chronic-Phase (CP)-CML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Asciminib</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Newly Diagnosed CP-CML </a:t>
            </a:r>
          </a:p>
          <a:p>
            <a:pPr marL="0" indent="0">
              <a:spcBef>
                <a:spcPts val="1800"/>
              </a:spcBef>
              <a:spcAft>
                <a:spcPts val="0"/>
              </a:spcAft>
              <a:buNone/>
            </a:pPr>
            <a:r>
              <a:rPr lang="en-US" sz="2500" dirty="0">
                <a:solidFill>
                  <a:srgbClr val="0432FF"/>
                </a:solidFill>
              </a:rPr>
              <a:t>Module 3: </a:t>
            </a:r>
            <a:r>
              <a:rPr lang="en-US" sz="2500" dirty="0">
                <a:solidFill>
                  <a:schemeClr val="tx1"/>
                </a:solidFill>
              </a:rPr>
              <a:t>Feasibility of TKI Discontinuation for Patients with Sustained Response to Treatment </a:t>
            </a:r>
          </a:p>
          <a:p>
            <a:pPr marL="0" indent="0">
              <a:spcBef>
                <a:spcPts val="1800"/>
              </a:spcBef>
              <a:spcAft>
                <a:spcPts val="0"/>
              </a:spcAft>
              <a:buNone/>
            </a:pPr>
            <a:r>
              <a:rPr lang="en-US" sz="2500" dirty="0">
                <a:solidFill>
                  <a:schemeClr val="bg1"/>
                </a:solidFill>
              </a:rPr>
              <a:t>Module 4: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Management of CP-CML After Failure of Initial Therapy </a:t>
            </a:r>
            <a:endParaRPr lang="en-US" sz="2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52579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3559E-977C-31E8-4D04-3F61BA5029F4}"/>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B455836-2CBB-29BE-FE77-106AC8B66E64}"/>
              </a:ext>
            </a:extLst>
          </p:cNvPr>
          <p:cNvSpPr>
            <a:spLocks noGrp="1"/>
          </p:cNvSpPr>
          <p:nvPr>
            <p:ph idx="1"/>
          </p:nvPr>
        </p:nvSpPr>
        <p:spPr>
          <a:xfrm>
            <a:off x="528635" y="1928961"/>
            <a:ext cx="10391902"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CP-CML who has been receiving imatinib for several years but is now experiencing progression with T315I-mutant disease and is about to start treatment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asciminib</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43BC31B0-4BB4-4692-38EE-0E3654D13F60}"/>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8533390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439"/>
          <a:stretch/>
        </p:blipFill>
        <p:spPr>
          <a:xfrm>
            <a:off x="1524000" y="797437"/>
            <a:ext cx="9103896" cy="4643067"/>
          </a:xfrm>
          <a:prstGeom prst="rect">
            <a:avLst/>
          </a:prstGeom>
        </p:spPr>
      </p:pic>
      <p:pic>
        <p:nvPicPr>
          <p:cNvPr id="11" name="Picture 10"/>
          <p:cNvPicPr>
            <a:picLocks noChangeAspect="1"/>
          </p:cNvPicPr>
          <p:nvPr/>
        </p:nvPicPr>
        <p:blipFill>
          <a:blip r:embed="rId4">
            <a:duotone>
              <a:prstClr val="black"/>
              <a:schemeClr val="accent6">
                <a:tint val="45000"/>
                <a:satMod val="400000"/>
              </a:schemeClr>
            </a:duotone>
          </a:blip>
          <a:stretch>
            <a:fillRect/>
          </a:stretch>
        </p:blipFill>
        <p:spPr>
          <a:xfrm>
            <a:off x="1591420" y="6172200"/>
            <a:ext cx="2066187" cy="612648"/>
          </a:xfrm>
          <a:prstGeom prst="rect">
            <a:avLst/>
          </a:prstGeom>
        </p:spPr>
      </p:pic>
      <p:pic>
        <p:nvPicPr>
          <p:cNvPr id="12"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498" b="9850"/>
          <a:stretch/>
        </p:blipFill>
        <p:spPr bwMode="auto">
          <a:xfrm>
            <a:off x="3657615" y="6239769"/>
            <a:ext cx="2802965" cy="61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rotWithShape="1">
          <a:blip r:embed="rId6"/>
          <a:srcRect l="20559" r="20458"/>
          <a:stretch/>
        </p:blipFill>
        <p:spPr>
          <a:xfrm>
            <a:off x="9525000" y="5777389"/>
            <a:ext cx="1143000" cy="1080635"/>
          </a:xfrm>
          <a:prstGeom prst="rect">
            <a:avLst/>
          </a:prstGeom>
        </p:spPr>
      </p:pic>
      <p:pic>
        <p:nvPicPr>
          <p:cNvPr id="14" name="Picture 13"/>
          <p:cNvPicPr>
            <a:picLocks noChangeAspect="1"/>
          </p:cNvPicPr>
          <p:nvPr/>
        </p:nvPicPr>
        <p:blipFill>
          <a:blip r:embed="rId7"/>
          <a:stretch>
            <a:fillRect/>
          </a:stretch>
        </p:blipFill>
        <p:spPr>
          <a:xfrm>
            <a:off x="1524000" y="5396691"/>
            <a:ext cx="3352800" cy="748204"/>
          </a:xfrm>
          <a:prstGeom prst="rect">
            <a:avLst/>
          </a:prstGeom>
        </p:spPr>
      </p:pic>
      <p:pic>
        <p:nvPicPr>
          <p:cNvPr id="15" name="Picture 14"/>
          <p:cNvPicPr>
            <a:picLocks noChangeAspect="1"/>
          </p:cNvPicPr>
          <p:nvPr/>
        </p:nvPicPr>
        <p:blipFill>
          <a:blip r:embed="rId8"/>
          <a:stretch>
            <a:fillRect/>
          </a:stretch>
        </p:blipFill>
        <p:spPr>
          <a:xfrm>
            <a:off x="5385613" y="5483917"/>
            <a:ext cx="3314700" cy="580227"/>
          </a:xfrm>
          <a:prstGeom prst="rect">
            <a:avLst/>
          </a:prstGeom>
        </p:spPr>
      </p:pic>
      <p:pic>
        <p:nvPicPr>
          <p:cNvPr id="16" name="Picture 9" descr="PowerpointTemplate NCMLS2.jpg"/>
          <p:cNvPicPr>
            <a:picLocks noChangeAspect="1"/>
          </p:cNvPicPr>
          <p:nvPr/>
        </p:nvPicPr>
        <p:blipFill>
          <a:blip r:embed="rId9">
            <a:extLst>
              <a:ext uri="{28A0092B-C50C-407E-A947-70E740481C1C}">
                <a14:useLocalDpi xmlns:a14="http://schemas.microsoft.com/office/drawing/2010/main" val="0"/>
              </a:ext>
            </a:extLst>
          </a:blip>
          <a:srcRect r="44791" b="78435"/>
          <a:stretch>
            <a:fillRect/>
          </a:stretch>
        </p:blipFill>
        <p:spPr bwMode="auto">
          <a:xfrm>
            <a:off x="3657600" y="5716095"/>
            <a:ext cx="1828800" cy="618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10"/>
          <a:stretch>
            <a:fillRect/>
          </a:stretch>
        </p:blipFill>
        <p:spPr>
          <a:xfrm>
            <a:off x="8534416" y="5602305"/>
            <a:ext cx="1255721" cy="1255721"/>
          </a:xfrm>
          <a:prstGeom prst="ellipse">
            <a:avLst/>
          </a:prstGeom>
        </p:spPr>
      </p:pic>
      <p:pic>
        <p:nvPicPr>
          <p:cNvPr id="18" name="Picture 17"/>
          <p:cNvPicPr>
            <a:picLocks noChangeAspect="1"/>
          </p:cNvPicPr>
          <p:nvPr/>
        </p:nvPicPr>
        <p:blipFill>
          <a:blip r:embed="rId11"/>
          <a:stretch>
            <a:fillRect/>
          </a:stretch>
        </p:blipFill>
        <p:spPr>
          <a:xfrm>
            <a:off x="6400802" y="6172222"/>
            <a:ext cx="2288343" cy="629295"/>
          </a:xfrm>
          <a:prstGeom prst="rect">
            <a:avLst/>
          </a:prstGeom>
        </p:spPr>
      </p:pic>
      <p:pic>
        <p:nvPicPr>
          <p:cNvPr id="31" name="Picture 30"/>
          <p:cNvPicPr>
            <a:picLocks noChangeAspect="1"/>
          </p:cNvPicPr>
          <p:nvPr/>
        </p:nvPicPr>
        <p:blipFill>
          <a:blip r:embed="rId12"/>
          <a:stretch>
            <a:fillRect/>
          </a:stretch>
        </p:blipFill>
        <p:spPr>
          <a:xfrm>
            <a:off x="3657607" y="5479010"/>
            <a:ext cx="1915455" cy="259759"/>
          </a:xfrm>
          <a:prstGeom prst="rect">
            <a:avLst/>
          </a:prstGeom>
        </p:spPr>
      </p:pic>
      <p:sp>
        <p:nvSpPr>
          <p:cNvPr id="34" name="TextBox 33"/>
          <p:cNvSpPr txBox="1"/>
          <p:nvPr/>
        </p:nvSpPr>
        <p:spPr>
          <a:xfrm>
            <a:off x="9293553" y="5357400"/>
            <a:ext cx="1476686"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3175">
                  <a:solidFill>
                    <a:srgbClr val="FFFF00"/>
                  </a:solidFill>
                </a:ln>
                <a:solidFill>
                  <a:srgbClr val="376092"/>
                </a:solidFill>
                <a:effectLst/>
                <a:uLnTx/>
                <a:uFillTx/>
                <a:latin typeface="Cooper Black"/>
                <a:ea typeface="+mn-ea"/>
                <a:cs typeface="Cooper Black"/>
              </a:rPr>
              <a:t>TEAM922</a:t>
            </a:r>
          </a:p>
        </p:txBody>
      </p:sp>
      <p:sp>
        <p:nvSpPr>
          <p:cNvPr id="3" name="TextBox 2"/>
          <p:cNvSpPr txBox="1"/>
          <p:nvPr/>
        </p:nvSpPr>
        <p:spPr>
          <a:xfrm>
            <a:off x="3495663" y="1957753"/>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4D8A9CCA-F282-A042-86CC-A48BA9DD1B88}"/>
              </a:ext>
            </a:extLst>
          </p:cNvPr>
          <p:cNvSpPr txBox="1">
            <a:spLocks/>
          </p:cNvSpPr>
          <p:nvPr/>
        </p:nvSpPr>
        <p:spPr>
          <a:xfrm>
            <a:off x="29770" y="374597"/>
            <a:ext cx="12162231" cy="713539"/>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93333"/>
                </a:solidFill>
                <a:effectLst/>
                <a:uLnTx/>
                <a:uFillTx/>
                <a:latin typeface="Corbel"/>
                <a:ea typeface="Geneva" pitchFamily="37" charset="-128"/>
                <a:cs typeface="Corbel"/>
              </a:rPr>
              <a:t>Management of CP-CML after Failure of Initial Therapy</a:t>
            </a:r>
          </a:p>
        </p:txBody>
      </p:sp>
      <p:pic>
        <p:nvPicPr>
          <p:cNvPr id="23" name="Picture 22">
            <a:extLst>
              <a:ext uri="{FF2B5EF4-FFF2-40B4-BE49-F238E27FC236}">
                <a16:creationId xmlns:a16="http://schemas.microsoft.com/office/drawing/2014/main" id="{52596D14-C8E3-4347-B251-4BD132B2D760}"/>
              </a:ext>
            </a:extLst>
          </p:cNvPr>
          <p:cNvPicPr>
            <a:picLocks noChangeAspect="1"/>
          </p:cNvPicPr>
          <p:nvPr/>
        </p:nvPicPr>
        <p:blipFill>
          <a:blip r:embed="rId13"/>
          <a:stretch>
            <a:fillRect/>
          </a:stretch>
        </p:blipFill>
        <p:spPr>
          <a:xfrm>
            <a:off x="29770" y="4787902"/>
            <a:ext cx="1562967" cy="2070100"/>
          </a:xfrm>
          <a:prstGeom prst="rect">
            <a:avLst/>
          </a:prstGeom>
        </p:spPr>
      </p:pic>
      <p:pic>
        <p:nvPicPr>
          <p:cNvPr id="24" name="Picture 23">
            <a:extLst>
              <a:ext uri="{FF2B5EF4-FFF2-40B4-BE49-F238E27FC236}">
                <a16:creationId xmlns:a16="http://schemas.microsoft.com/office/drawing/2014/main" id="{CBF65457-F90A-1C43-A554-B1FCB706E867}"/>
              </a:ext>
            </a:extLst>
          </p:cNvPr>
          <p:cNvPicPr>
            <a:picLocks noChangeAspect="1"/>
          </p:cNvPicPr>
          <p:nvPr/>
        </p:nvPicPr>
        <p:blipFill>
          <a:blip r:embed="rId14"/>
          <a:stretch>
            <a:fillRect/>
          </a:stretch>
        </p:blipFill>
        <p:spPr>
          <a:xfrm>
            <a:off x="10699838" y="4873168"/>
            <a:ext cx="1317173" cy="1984832"/>
          </a:xfrm>
          <a:prstGeom prst="rect">
            <a:avLst/>
          </a:prstGeom>
        </p:spPr>
      </p:pic>
      <p:sp>
        <p:nvSpPr>
          <p:cNvPr id="2" name="Content Placeholder 2">
            <a:extLst>
              <a:ext uri="{FF2B5EF4-FFF2-40B4-BE49-F238E27FC236}">
                <a16:creationId xmlns:a16="http://schemas.microsoft.com/office/drawing/2014/main" id="{8404EC71-FE05-CF7D-FAEC-3CC76CD1C406}"/>
              </a:ext>
            </a:extLst>
          </p:cNvPr>
          <p:cNvSpPr txBox="1">
            <a:spLocks/>
          </p:cNvSpPr>
          <p:nvPr/>
        </p:nvSpPr>
        <p:spPr>
          <a:xfrm>
            <a:off x="1524000" y="1862880"/>
            <a:ext cx="9144000" cy="337820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20000"/>
              </a:spcBef>
              <a:spcAft>
                <a:spcPct val="0"/>
              </a:spcAft>
              <a:buClrTx/>
              <a:buSzTx/>
              <a:buFont typeface="Arial" charset="0"/>
              <a:buNone/>
              <a:tabLst/>
              <a:defRPr/>
            </a:pPr>
            <a:r>
              <a:rPr kumimoji="0" lang="en-US" sz="2200" b="1" i="0" u="none" strike="noStrike" kern="1200" cap="none" spc="0" normalizeH="0" baseline="0" noProof="0" dirty="0">
                <a:ln>
                  <a:noFill/>
                </a:ln>
                <a:solidFill>
                  <a:srgbClr val="002060"/>
                </a:solidFill>
                <a:effectLst/>
                <a:uLnTx/>
                <a:uFillTx/>
                <a:latin typeface="Corbel"/>
                <a:ea typeface="Geneva" pitchFamily="37" charset="-128"/>
                <a:cs typeface="Corbel"/>
              </a:rPr>
              <a:t>Michael J. Mauro, MD</a:t>
            </a:r>
          </a:p>
          <a:p>
            <a:pPr marL="0" marR="0" lvl="0" indent="0" algn="ctr" defTabSz="609585" rtl="0" eaLnBrk="0" fontAlgn="base" latinLnBrk="0" hangingPunct="0">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srgbClr val="002068">
                    <a:lumMod val="75000"/>
                  </a:srgbClr>
                </a:solidFill>
                <a:effectLst/>
                <a:uLnTx/>
                <a:uFillTx/>
                <a:latin typeface="Corbel"/>
                <a:ea typeface="Geneva" pitchFamily="37" charset="-128"/>
                <a:cs typeface="Corbel"/>
              </a:rPr>
              <a:t>Director,</a:t>
            </a:r>
            <a:r>
              <a:rPr kumimoji="0" lang="en-US" sz="1600" b="1" i="0" u="none" strike="noStrike" kern="1200" cap="none" spc="0" normalizeH="0" baseline="0" noProof="0" dirty="0">
                <a:ln>
                  <a:noFill/>
                </a:ln>
                <a:solidFill>
                  <a:srgbClr val="002068">
                    <a:lumMod val="75000"/>
                  </a:srgbClr>
                </a:solidFill>
                <a:effectLst/>
                <a:uLnTx/>
                <a:uFillTx/>
                <a:latin typeface="Corbel"/>
                <a:ea typeface="Geneva" pitchFamily="37" charset="-128"/>
                <a:cs typeface="Corbel"/>
              </a:rPr>
              <a:t> Chronic Myeloid Leukemia Program</a:t>
            </a:r>
          </a:p>
          <a:p>
            <a:pPr marL="0" marR="0" lvl="0" indent="0" algn="ctr" defTabSz="609585" rtl="0" eaLnBrk="0" fontAlgn="base" latinLnBrk="0" hangingPunct="0">
              <a:lnSpc>
                <a:spcPct val="100000"/>
              </a:lnSpc>
              <a:spcBef>
                <a:spcPct val="20000"/>
              </a:spcBef>
              <a:spcAft>
                <a:spcPct val="0"/>
              </a:spcAft>
              <a:buClrTx/>
              <a:buSzTx/>
              <a:buFont typeface="Arial" charset="0"/>
              <a:buNone/>
              <a:tabLst/>
              <a:defRPr/>
            </a:pPr>
            <a:br>
              <a:rPr kumimoji="0" lang="en-US" sz="667" b="0" i="0" u="none" strike="noStrike" kern="1200" cap="none" spc="0" normalizeH="0" baseline="0" noProof="0" dirty="0">
                <a:ln>
                  <a:noFill/>
                </a:ln>
                <a:solidFill>
                  <a:srgbClr val="002068">
                    <a:lumMod val="75000"/>
                  </a:srgbClr>
                </a:solidFill>
                <a:effectLst/>
                <a:uLnTx/>
                <a:uFillTx/>
                <a:latin typeface="Corbel"/>
                <a:ea typeface="Geneva" pitchFamily="37" charset="-128"/>
                <a:cs typeface="Corbel"/>
              </a:rPr>
            </a:br>
            <a:r>
              <a:rPr kumimoji="0" lang="en-US" sz="1800" b="1" i="0" u="none" strike="noStrike" kern="1200" cap="none" spc="0" normalizeH="0" baseline="0" noProof="0" dirty="0">
                <a:ln>
                  <a:noFill/>
                </a:ln>
                <a:solidFill>
                  <a:srgbClr val="002068">
                    <a:lumMod val="50000"/>
                  </a:srgbClr>
                </a:solidFill>
                <a:effectLst/>
                <a:uLnTx/>
                <a:uFillTx/>
                <a:latin typeface="Corbel"/>
                <a:ea typeface="Geneva" pitchFamily="37" charset="-128"/>
                <a:cs typeface="Corbel"/>
              </a:rPr>
              <a:t>Memorial Sloan Kettering Cancer Center</a:t>
            </a:r>
          </a:p>
          <a:p>
            <a:pPr marL="0" marR="0" lvl="0" indent="0" algn="ctr" defTabSz="609585" rtl="0" eaLnBrk="0" fontAlgn="base" latinLnBrk="0" hangingPunct="0">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dirty="0">
                <a:ln>
                  <a:noFill/>
                </a:ln>
                <a:solidFill>
                  <a:srgbClr val="002068">
                    <a:lumMod val="50000"/>
                  </a:srgbClr>
                </a:solidFill>
                <a:effectLst/>
                <a:uLnTx/>
                <a:uFillTx/>
                <a:latin typeface="Corbel"/>
                <a:ea typeface="Geneva" pitchFamily="37" charset="-128"/>
                <a:cs typeface="Corbel"/>
              </a:rPr>
              <a:t>New York, NY</a:t>
            </a:r>
          </a:p>
        </p:txBody>
      </p:sp>
      <p:pic>
        <p:nvPicPr>
          <p:cNvPr id="5" name="Picture 4">
            <a:extLst>
              <a:ext uri="{FF2B5EF4-FFF2-40B4-BE49-F238E27FC236}">
                <a16:creationId xmlns:a16="http://schemas.microsoft.com/office/drawing/2014/main" id="{2226B473-3410-9B99-5BA4-6F93E8268AF8}"/>
              </a:ext>
            </a:extLst>
          </p:cNvPr>
          <p:cNvPicPr>
            <a:picLocks noChangeAspect="1"/>
          </p:cNvPicPr>
          <p:nvPr/>
        </p:nvPicPr>
        <p:blipFill rotWithShape="1">
          <a:blip r:embed="rId15"/>
          <a:srcRect l="4124" t="6483" r="70150" b="6745"/>
          <a:stretch/>
        </p:blipFill>
        <p:spPr>
          <a:xfrm>
            <a:off x="5654925" y="932132"/>
            <a:ext cx="882151" cy="1016401"/>
          </a:xfrm>
          <a:prstGeom prst="rect">
            <a:avLst/>
          </a:prstGeom>
        </p:spPr>
      </p:pic>
    </p:spTree>
    <p:extLst>
      <p:ext uri="{BB962C8B-B14F-4D97-AF65-F5344CB8AC3E}">
        <p14:creationId xmlns:p14="http://schemas.microsoft.com/office/powerpoint/2010/main" val="333435120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9499E0-7078-2043-9472-C0D1FB2D7490}"/>
              </a:ext>
            </a:extLst>
          </p:cNvPr>
          <p:cNvSpPr>
            <a:spLocks noGrp="1"/>
          </p:cNvSpPr>
          <p:nvPr>
            <p:ph type="title"/>
          </p:nvPr>
        </p:nvSpPr>
        <p:spPr>
          <a:xfrm>
            <a:off x="121919" y="130876"/>
            <a:ext cx="11948160" cy="990600"/>
          </a:xfrm>
        </p:spPr>
        <p:txBody>
          <a:bodyPr>
            <a:normAutofit/>
          </a:bodyPr>
          <a:lstStyle/>
          <a:p>
            <a:pPr algn="ctr"/>
            <a:r>
              <a:rPr lang="en-US" sz="3200" dirty="0">
                <a:solidFill>
                  <a:srgbClr val="993333"/>
                </a:solidFill>
                <a:latin typeface="Corbel" panose="020B0503020204020204" pitchFamily="34" charset="0"/>
              </a:rPr>
              <a:t>How Can Therapy Fail the CP-CML Patient?</a:t>
            </a:r>
            <a:endParaRPr lang="en-US" sz="3200" baseline="30000" dirty="0">
              <a:solidFill>
                <a:srgbClr val="993333"/>
              </a:solidFill>
              <a:latin typeface="Corbel" panose="020B0503020204020204" pitchFamily="34" charset="0"/>
            </a:endParaRPr>
          </a:p>
        </p:txBody>
      </p:sp>
      <p:sp>
        <p:nvSpPr>
          <p:cNvPr id="4" name="Text Placeholder 1">
            <a:extLst>
              <a:ext uri="{FF2B5EF4-FFF2-40B4-BE49-F238E27FC236}">
                <a16:creationId xmlns:a16="http://schemas.microsoft.com/office/drawing/2014/main" id="{6EA30BBF-6A61-6F49-A3C6-CCA43FB70C47}"/>
              </a:ext>
            </a:extLst>
          </p:cNvPr>
          <p:cNvSpPr txBox="1">
            <a:spLocks/>
          </p:cNvSpPr>
          <p:nvPr/>
        </p:nvSpPr>
        <p:spPr>
          <a:xfrm>
            <a:off x="163060" y="713265"/>
            <a:ext cx="11938000" cy="435780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5280" algn="l" rtl="0">
              <a:lnSpc>
                <a:spcPct val="100000"/>
              </a:lnSpc>
              <a:spcBef>
                <a:spcPts val="600"/>
              </a:spcBef>
              <a:spcAft>
                <a:spcPts val="0"/>
              </a:spcAft>
              <a:buClr>
                <a:schemeClr val="dk1"/>
              </a:buClr>
              <a:buSzPts val="1680"/>
              <a:buFont typeface="Noto Sans Symbols"/>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313251" marR="0" lvl="0" indent="-294203" algn="l" defTabSz="1219170" rtl="0" eaLnBrk="1" fontAlgn="auto" latinLnBrk="0" hangingPunct="1">
              <a:lnSpc>
                <a:spcPct val="100000"/>
              </a:lnSpc>
              <a:spcBef>
                <a:spcPts val="0"/>
              </a:spcBef>
              <a:spcAft>
                <a:spcPts val="400"/>
              </a:spcAft>
              <a:buClr>
                <a:srgbClr val="000000"/>
              </a:buClr>
              <a:buSzPct val="10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Primary hematologic resistance: </a:t>
            </a:r>
            <a:r>
              <a:rPr kumimoji="0" lang="en-US" sz="2133" b="0" i="1"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exceedingly rare</a:t>
            </a:r>
          </a:p>
          <a:p>
            <a:pPr marL="313251" marR="0" lvl="0" indent="-294203" algn="l" defTabSz="1219170" rtl="0" eaLnBrk="1" fontAlgn="auto" latinLnBrk="0" hangingPunct="1">
              <a:lnSpc>
                <a:spcPct val="100000"/>
              </a:lnSpc>
              <a:spcBef>
                <a:spcPts val="0"/>
              </a:spcBef>
              <a:spcAft>
                <a:spcPts val="400"/>
              </a:spcAft>
              <a:buClr>
                <a:srgbClr val="000000"/>
              </a:buClr>
              <a:buSzPct val="10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Minimal transcript reduction: slow/no “EMR,” persistent </a:t>
            </a:r>
            <a:r>
              <a:rPr kumimoji="0" lang="en-US" sz="2133" b="0" i="1"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BCR::ABL </a:t>
            </a: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&gt;1%-10% (no </a:t>
            </a:r>
            <a:r>
              <a:rPr kumimoji="0" lang="en-US" sz="2133" b="0" i="0" u="none" strike="noStrike" kern="1200" cap="none" spc="0" normalizeH="0" baseline="0" noProof="0" dirty="0" err="1">
                <a:ln>
                  <a:noFill/>
                </a:ln>
                <a:solidFill>
                  <a:srgbClr val="000000"/>
                </a:solidFill>
                <a:effectLst/>
                <a:uLnTx/>
                <a:uFillTx/>
                <a:latin typeface="Corbel" panose="020B0503020204020204" pitchFamily="34" charset="0"/>
                <a:cs typeface="Arial" panose="020B0604020202020204" pitchFamily="34" charset="0"/>
                <a:sym typeface="Arial"/>
              </a:rPr>
              <a:t>CCyR</a:t>
            </a: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a:t>
            </a:r>
            <a:endParaRPr kumimoji="0" lang="en-US" sz="2133" b="0" i="1"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endParaRPr>
          </a:p>
          <a:p>
            <a:pPr marL="924938" marR="0" lvl="1" indent="-452943" algn="l" defTabSz="1219170" rtl="0" eaLnBrk="1" fontAlgn="auto" latinLnBrk="0" hangingPunct="1">
              <a:lnSpc>
                <a:spcPct val="100000"/>
              </a:lnSpc>
              <a:spcBef>
                <a:spcPts val="0"/>
              </a:spcBef>
              <a:spcAft>
                <a:spcPts val="400"/>
              </a:spcAft>
              <a:buClr>
                <a:srgbClr val="000000"/>
              </a:buClr>
              <a:buSzPct val="100000"/>
              <a:buFont typeface="System Font Regular"/>
              <a:buChar char="–"/>
              <a:tabLst/>
              <a:defRPr/>
            </a:pPr>
            <a:r>
              <a:rPr kumimoji="0" lang="en-US" sz="2133" b="0" i="1"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Ominous: </a:t>
            </a: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may predict for inferior response to salvage</a:t>
            </a:r>
          </a:p>
          <a:p>
            <a:pPr marL="313251" marR="0" lvl="0" indent="-313251" algn="l" defTabSz="1219170" rtl="0" eaLnBrk="1" fontAlgn="auto" latinLnBrk="0" hangingPunct="1">
              <a:lnSpc>
                <a:spcPct val="100000"/>
              </a:lnSpc>
              <a:spcBef>
                <a:spcPts val="0"/>
              </a:spcBef>
              <a:spcAft>
                <a:spcPts val="400"/>
              </a:spcAft>
              <a:buClr>
                <a:srgbClr val="000000"/>
              </a:buClr>
              <a:buSzPct val="100000"/>
              <a:buFont typeface="Arial" panose="020B0604020202020204" pitchFamily="34" charset="0"/>
              <a:buChar char="•"/>
              <a:tabLst/>
              <a:defRPr/>
            </a:pPr>
            <a:r>
              <a:rPr kumimoji="0" lang="en-US" sz="2133" b="0" i="0" u="none" strike="noStrike" kern="1200" cap="none" spc="0" normalizeH="0" baseline="0" noProof="0" dirty="0" err="1">
                <a:ln>
                  <a:noFill/>
                </a:ln>
                <a:solidFill>
                  <a:srgbClr val="000000"/>
                </a:solidFill>
                <a:effectLst/>
                <a:uLnTx/>
                <a:uFillTx/>
                <a:latin typeface="Corbel" panose="020B0503020204020204" pitchFamily="34" charset="0"/>
                <a:cs typeface="Arial" panose="020B0604020202020204" pitchFamily="34" charset="0"/>
                <a:sym typeface="Arial"/>
              </a:rPr>
              <a:t>CCyR</a:t>
            </a: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 but failure to achieve MMR: “kinetic failure” (18-24-mo window); protection from progression but </a:t>
            </a:r>
            <a:r>
              <a:rPr kumimoji="0" lang="en-US" sz="2133" b="0" i="1"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EFS lower, subsequent resistance risk</a:t>
            </a:r>
          </a:p>
          <a:p>
            <a:pPr marL="313251" marR="0" lvl="0" indent="-313251" algn="l" defTabSz="1219170" rtl="0" eaLnBrk="1" fontAlgn="auto" latinLnBrk="0" hangingPunct="1">
              <a:lnSpc>
                <a:spcPct val="100000"/>
              </a:lnSpc>
              <a:spcBef>
                <a:spcPts val="0"/>
              </a:spcBef>
              <a:spcAft>
                <a:spcPts val="400"/>
              </a:spcAft>
              <a:buClr>
                <a:srgbClr val="000000"/>
              </a:buClr>
              <a:buSzPct val="10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MMR but remains between 0.1% and 0.01%: “safe harbor,” ? imperfect</a:t>
            </a:r>
          </a:p>
          <a:p>
            <a:pPr marL="924938" marR="0" lvl="1" indent="-512209" algn="l" defTabSz="1219170" rtl="0" eaLnBrk="1" fontAlgn="auto" latinLnBrk="0" hangingPunct="1">
              <a:lnSpc>
                <a:spcPct val="100000"/>
              </a:lnSpc>
              <a:spcBef>
                <a:spcPts val="0"/>
              </a:spcBef>
              <a:spcAft>
                <a:spcPts val="400"/>
              </a:spcAft>
              <a:buClr>
                <a:srgbClr val="000000"/>
              </a:buClr>
              <a:buSzPct val="100000"/>
              <a:buFont typeface="System Font Regular"/>
              <a:buChar char="–"/>
              <a:tabLst>
                <a:tab pos="450827" algn="l"/>
              </a:tabLst>
              <a:defRPr/>
            </a:pP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TFR based on current guidelines not feasible</a:t>
            </a:r>
          </a:p>
          <a:p>
            <a:pPr marL="313251" marR="0" lvl="0" indent="-294203" algn="l" defTabSz="1219170" rtl="0" eaLnBrk="1" fontAlgn="auto" latinLnBrk="0" hangingPunct="1">
              <a:lnSpc>
                <a:spcPct val="100000"/>
              </a:lnSpc>
              <a:spcBef>
                <a:spcPts val="0"/>
              </a:spcBef>
              <a:spcAft>
                <a:spcPts val="400"/>
              </a:spcAft>
              <a:buClr>
                <a:srgbClr val="000000"/>
              </a:buClr>
              <a:buSzPct val="10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rPr>
              <a:t>Deep molecular remission (&lt;0.01%) but PCR “positive”: </a:t>
            </a:r>
            <a:r>
              <a:rPr kumimoji="0" lang="en-US" sz="2133" b="0" i="1" u="none" strike="noStrike" kern="1200" cap="none" spc="0" normalizeH="0" baseline="0" noProof="0" dirty="0">
                <a:ln>
                  <a:noFill/>
                </a:ln>
                <a:solidFill>
                  <a:srgbClr val="C00000"/>
                </a:solidFill>
                <a:effectLst/>
                <a:uLnTx/>
                <a:uFillTx/>
                <a:latin typeface="Corbel" panose="020B0503020204020204" pitchFamily="34" charset="0"/>
                <a:cs typeface="Arial" panose="020B0604020202020204" pitchFamily="34" charset="0"/>
                <a:sym typeface="Arial"/>
              </a:rPr>
              <a:t>not failure</a:t>
            </a:r>
            <a:endParaRPr kumimoji="0" lang="en-US" sz="2133" b="0" i="0" u="none" strike="noStrike" kern="1200" cap="none" spc="0" normalizeH="0" baseline="0" noProof="0" dirty="0">
              <a:ln>
                <a:noFill/>
              </a:ln>
              <a:solidFill>
                <a:srgbClr val="000000"/>
              </a:solidFill>
              <a:effectLst/>
              <a:uLnTx/>
              <a:uFillTx/>
              <a:latin typeface="Corbel" panose="020B0503020204020204" pitchFamily="34" charset="0"/>
              <a:cs typeface="Arial" panose="020B0604020202020204" pitchFamily="34" charset="0"/>
              <a:sym typeface="Arial"/>
            </a:endParaRPr>
          </a:p>
        </p:txBody>
      </p:sp>
      <p:grpSp>
        <p:nvGrpSpPr>
          <p:cNvPr id="301" name="Group 300">
            <a:extLst>
              <a:ext uri="{FF2B5EF4-FFF2-40B4-BE49-F238E27FC236}">
                <a16:creationId xmlns:a16="http://schemas.microsoft.com/office/drawing/2014/main" id="{BB042F24-2DAF-BD32-3416-04354EC612E1}"/>
              </a:ext>
            </a:extLst>
          </p:cNvPr>
          <p:cNvGrpSpPr>
            <a:grpSpLocks noChangeAspect="1"/>
          </p:cNvGrpSpPr>
          <p:nvPr/>
        </p:nvGrpSpPr>
        <p:grpSpPr>
          <a:xfrm>
            <a:off x="53009" y="3789692"/>
            <a:ext cx="6932828" cy="2976131"/>
            <a:chOff x="1409777" y="3572888"/>
            <a:chExt cx="6345327" cy="2723927"/>
          </a:xfrm>
        </p:grpSpPr>
        <p:sp>
          <p:nvSpPr>
            <p:cNvPr id="143" name="Rectangle: Rounded Corners 723">
              <a:extLst>
                <a:ext uri="{FF2B5EF4-FFF2-40B4-BE49-F238E27FC236}">
                  <a16:creationId xmlns:a16="http://schemas.microsoft.com/office/drawing/2014/main" id="{4ECB19BB-3EB0-5C1F-2F46-B17CE432C794}"/>
                </a:ext>
              </a:extLst>
            </p:cNvPr>
            <p:cNvSpPr/>
            <p:nvPr/>
          </p:nvSpPr>
          <p:spPr>
            <a:xfrm>
              <a:off x="1434094" y="4890083"/>
              <a:ext cx="6301038" cy="963283"/>
            </a:xfrm>
            <a:prstGeom prst="roundRect">
              <a:avLst>
                <a:gd name="adj" fmla="val 0"/>
              </a:avLst>
            </a:prstGeom>
            <a:solidFill>
              <a:srgbClr val="FFFFFF">
                <a:lumMod val="95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144" name="Rectangle: Rounded Corners 724">
              <a:extLst>
                <a:ext uri="{FF2B5EF4-FFF2-40B4-BE49-F238E27FC236}">
                  <a16:creationId xmlns:a16="http://schemas.microsoft.com/office/drawing/2014/main" id="{59F615A4-70C0-EBEF-72C7-FD604F00075D}"/>
                </a:ext>
              </a:extLst>
            </p:cNvPr>
            <p:cNvSpPr/>
            <p:nvPr/>
          </p:nvSpPr>
          <p:spPr>
            <a:xfrm>
              <a:off x="6731560" y="3619115"/>
              <a:ext cx="690413" cy="1684727"/>
            </a:xfrm>
            <a:prstGeom prst="roundRect">
              <a:avLst>
                <a:gd name="adj" fmla="val 0"/>
              </a:avLst>
            </a:prstGeom>
            <a:solidFill>
              <a:srgbClr val="FFFFFF">
                <a:lumMod val="95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145" name="Group 144">
              <a:extLst>
                <a:ext uri="{FF2B5EF4-FFF2-40B4-BE49-F238E27FC236}">
                  <a16:creationId xmlns:a16="http://schemas.microsoft.com/office/drawing/2014/main" id="{6F1F0316-9E71-4E1D-9938-C8DBD8E83A7C}"/>
                </a:ext>
              </a:extLst>
            </p:cNvPr>
            <p:cNvGrpSpPr/>
            <p:nvPr/>
          </p:nvGrpSpPr>
          <p:grpSpPr>
            <a:xfrm>
              <a:off x="6810454" y="4835660"/>
              <a:ext cx="544641" cy="1461155"/>
              <a:chOff x="-2079518" y="3246122"/>
              <a:chExt cx="692678" cy="2202178"/>
            </a:xfrm>
          </p:grpSpPr>
          <p:sp>
            <p:nvSpPr>
              <p:cNvPr id="146" name="Rectangle: Rounded Corners 726">
                <a:extLst>
                  <a:ext uri="{FF2B5EF4-FFF2-40B4-BE49-F238E27FC236}">
                    <a16:creationId xmlns:a16="http://schemas.microsoft.com/office/drawing/2014/main" id="{019A98AF-C02D-52D4-6699-42E775CDCAF7}"/>
                  </a:ext>
                </a:extLst>
              </p:cNvPr>
              <p:cNvSpPr/>
              <p:nvPr/>
            </p:nvSpPr>
            <p:spPr>
              <a:xfrm>
                <a:off x="-2079518" y="3246122"/>
                <a:ext cx="692678" cy="2089318"/>
              </a:xfrm>
              <a:prstGeom prst="roundRect">
                <a:avLst/>
              </a:prstGeom>
              <a:solidFill>
                <a:srgbClr val="2EB47E"/>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147" name="Group 4">
                <a:extLst>
                  <a:ext uri="{FF2B5EF4-FFF2-40B4-BE49-F238E27FC236}">
                    <a16:creationId xmlns:a16="http://schemas.microsoft.com/office/drawing/2014/main" id="{D74586D3-ABEB-6B66-DE67-4539DCC7C148}"/>
                  </a:ext>
                </a:extLst>
              </p:cNvPr>
              <p:cNvGrpSpPr>
                <a:grpSpLocks noChangeAspect="1"/>
              </p:cNvGrpSpPr>
              <p:nvPr/>
            </p:nvGrpSpPr>
            <p:grpSpPr bwMode="auto">
              <a:xfrm>
                <a:off x="-2005955" y="3482339"/>
                <a:ext cx="554845" cy="1965961"/>
                <a:chOff x="-711" y="1560"/>
                <a:chExt cx="616" cy="2018"/>
              </a:xfrm>
              <a:solidFill>
                <a:srgbClr val="FFFFFF"/>
              </a:solidFill>
            </p:grpSpPr>
            <p:sp>
              <p:nvSpPr>
                <p:cNvPr id="148" name="Freeform 5">
                  <a:extLst>
                    <a:ext uri="{FF2B5EF4-FFF2-40B4-BE49-F238E27FC236}">
                      <a16:creationId xmlns:a16="http://schemas.microsoft.com/office/drawing/2014/main" id="{D1833503-4132-BECE-35AD-A0C22127DFB1}"/>
                    </a:ext>
                  </a:extLst>
                </p:cNvPr>
                <p:cNvSpPr>
                  <a:spLocks/>
                </p:cNvSpPr>
                <p:nvPr/>
              </p:nvSpPr>
              <p:spPr bwMode="auto">
                <a:xfrm>
                  <a:off x="-654" y="3372"/>
                  <a:ext cx="502" cy="101"/>
                </a:xfrm>
                <a:custGeom>
                  <a:avLst/>
                  <a:gdLst>
                    <a:gd name="T0" fmla="*/ 0 w 394"/>
                    <a:gd name="T1" fmla="*/ 41 h 79"/>
                    <a:gd name="T2" fmla="*/ 38 w 394"/>
                    <a:gd name="T3" fmla="*/ 79 h 79"/>
                    <a:gd name="T4" fmla="*/ 76 w 394"/>
                    <a:gd name="T5" fmla="*/ 47 h 79"/>
                    <a:gd name="T6" fmla="*/ 191 w 394"/>
                    <a:gd name="T7" fmla="*/ 47 h 79"/>
                    <a:gd name="T8" fmla="*/ 319 w 394"/>
                    <a:gd name="T9" fmla="*/ 47 h 79"/>
                    <a:gd name="T10" fmla="*/ 356 w 394"/>
                    <a:gd name="T11" fmla="*/ 75 h 79"/>
                    <a:gd name="T12" fmla="*/ 394 w 394"/>
                    <a:gd name="T13" fmla="*/ 37 h 79"/>
                    <a:gd name="T14" fmla="*/ 356 w 394"/>
                    <a:gd name="T15" fmla="*/ 0 h 79"/>
                    <a:gd name="T16" fmla="*/ 318 w 394"/>
                    <a:gd name="T17" fmla="*/ 36 h 79"/>
                    <a:gd name="T18" fmla="*/ 191 w 394"/>
                    <a:gd name="T19" fmla="*/ 36 h 79"/>
                    <a:gd name="T20" fmla="*/ 76 w 394"/>
                    <a:gd name="T21" fmla="*/ 36 h 79"/>
                    <a:gd name="T22" fmla="*/ 38 w 394"/>
                    <a:gd name="T23" fmla="*/ 4 h 79"/>
                    <a:gd name="T24" fmla="*/ 0 w 394"/>
                    <a:gd name="T2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9">
                      <a:moveTo>
                        <a:pt x="0" y="41"/>
                      </a:moveTo>
                      <a:cubicBezTo>
                        <a:pt x="0" y="62"/>
                        <a:pt x="16" y="79"/>
                        <a:pt x="38" y="79"/>
                      </a:cubicBezTo>
                      <a:cubicBezTo>
                        <a:pt x="57" y="79"/>
                        <a:pt x="73" y="65"/>
                        <a:pt x="76" y="47"/>
                      </a:cubicBezTo>
                      <a:cubicBezTo>
                        <a:pt x="76" y="47"/>
                        <a:pt x="76" y="47"/>
                        <a:pt x="191" y="47"/>
                      </a:cubicBezTo>
                      <a:cubicBezTo>
                        <a:pt x="191" y="47"/>
                        <a:pt x="191" y="47"/>
                        <a:pt x="319" y="47"/>
                      </a:cubicBezTo>
                      <a:cubicBezTo>
                        <a:pt x="323" y="63"/>
                        <a:pt x="338" y="75"/>
                        <a:pt x="356" y="75"/>
                      </a:cubicBezTo>
                      <a:cubicBezTo>
                        <a:pt x="377" y="75"/>
                        <a:pt x="394" y="58"/>
                        <a:pt x="394" y="37"/>
                      </a:cubicBezTo>
                      <a:cubicBezTo>
                        <a:pt x="394" y="18"/>
                        <a:pt x="377" y="0"/>
                        <a:pt x="356" y="0"/>
                      </a:cubicBezTo>
                      <a:cubicBezTo>
                        <a:pt x="335" y="0"/>
                        <a:pt x="318" y="16"/>
                        <a:pt x="318" y="36"/>
                      </a:cubicBezTo>
                      <a:cubicBezTo>
                        <a:pt x="318" y="36"/>
                        <a:pt x="318" y="36"/>
                        <a:pt x="191" y="36"/>
                      </a:cubicBezTo>
                      <a:cubicBezTo>
                        <a:pt x="191" y="36"/>
                        <a:pt x="191" y="36"/>
                        <a:pt x="76" y="36"/>
                      </a:cubicBezTo>
                      <a:cubicBezTo>
                        <a:pt x="73" y="18"/>
                        <a:pt x="57" y="4"/>
                        <a:pt x="38" y="4"/>
                      </a:cubicBezTo>
                      <a:cubicBezTo>
                        <a:pt x="16" y="4"/>
                        <a:pt x="0" y="2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49" name="Freeform 6">
                  <a:extLst>
                    <a:ext uri="{FF2B5EF4-FFF2-40B4-BE49-F238E27FC236}">
                      <a16:creationId xmlns:a16="http://schemas.microsoft.com/office/drawing/2014/main" id="{B31DC729-6C34-519C-7E40-7A8EC41D2DA0}"/>
                    </a:ext>
                  </a:extLst>
                </p:cNvPr>
                <p:cNvSpPr>
                  <a:spLocks/>
                </p:cNvSpPr>
                <p:nvPr/>
              </p:nvSpPr>
              <p:spPr bwMode="auto">
                <a:xfrm>
                  <a:off x="-530" y="2513"/>
                  <a:ext cx="245" cy="95"/>
                </a:xfrm>
                <a:custGeom>
                  <a:avLst/>
                  <a:gdLst>
                    <a:gd name="T0" fmla="*/ 155 w 193"/>
                    <a:gd name="T1" fmla="*/ 75 h 75"/>
                    <a:gd name="T2" fmla="*/ 193 w 193"/>
                    <a:gd name="T3" fmla="*/ 37 h 75"/>
                    <a:gd name="T4" fmla="*/ 155 w 193"/>
                    <a:gd name="T5" fmla="*/ 0 h 75"/>
                    <a:gd name="T6" fmla="*/ 117 w 193"/>
                    <a:gd name="T7" fmla="*/ 32 h 75"/>
                    <a:gd name="T8" fmla="*/ 88 w 193"/>
                    <a:gd name="T9" fmla="*/ 32 h 75"/>
                    <a:gd name="T10" fmla="*/ 46 w 193"/>
                    <a:gd name="T11" fmla="*/ 32 h 75"/>
                    <a:gd name="T12" fmla="*/ 24 w 193"/>
                    <a:gd name="T13" fmla="*/ 16 h 75"/>
                    <a:gd name="T14" fmla="*/ 0 w 193"/>
                    <a:gd name="T15" fmla="*/ 38 h 75"/>
                    <a:gd name="T16" fmla="*/ 24 w 193"/>
                    <a:gd name="T17" fmla="*/ 61 h 75"/>
                    <a:gd name="T18" fmla="*/ 47 w 193"/>
                    <a:gd name="T19" fmla="*/ 43 h 75"/>
                    <a:gd name="T20" fmla="*/ 88 w 193"/>
                    <a:gd name="T21" fmla="*/ 43 h 75"/>
                    <a:gd name="T22" fmla="*/ 117 w 193"/>
                    <a:gd name="T23" fmla="*/ 43 h 75"/>
                    <a:gd name="T24" fmla="*/ 155 w 193"/>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75">
                      <a:moveTo>
                        <a:pt x="155" y="75"/>
                      </a:moveTo>
                      <a:cubicBezTo>
                        <a:pt x="176" y="75"/>
                        <a:pt x="193" y="58"/>
                        <a:pt x="193" y="37"/>
                      </a:cubicBezTo>
                      <a:cubicBezTo>
                        <a:pt x="193" y="17"/>
                        <a:pt x="176" y="0"/>
                        <a:pt x="155" y="0"/>
                      </a:cubicBezTo>
                      <a:cubicBezTo>
                        <a:pt x="136" y="0"/>
                        <a:pt x="119" y="14"/>
                        <a:pt x="117" y="32"/>
                      </a:cubicBezTo>
                      <a:cubicBezTo>
                        <a:pt x="117" y="32"/>
                        <a:pt x="117" y="32"/>
                        <a:pt x="88" y="32"/>
                      </a:cubicBezTo>
                      <a:cubicBezTo>
                        <a:pt x="88" y="32"/>
                        <a:pt x="88" y="32"/>
                        <a:pt x="46" y="32"/>
                      </a:cubicBezTo>
                      <a:cubicBezTo>
                        <a:pt x="43" y="22"/>
                        <a:pt x="34" y="16"/>
                        <a:pt x="24" y="16"/>
                      </a:cubicBezTo>
                      <a:cubicBezTo>
                        <a:pt x="10" y="16"/>
                        <a:pt x="0" y="26"/>
                        <a:pt x="0" y="38"/>
                      </a:cubicBezTo>
                      <a:cubicBezTo>
                        <a:pt x="0" y="52"/>
                        <a:pt x="10" y="61"/>
                        <a:pt x="24" y="61"/>
                      </a:cubicBezTo>
                      <a:cubicBezTo>
                        <a:pt x="34" y="61"/>
                        <a:pt x="45" y="53"/>
                        <a:pt x="47" y="43"/>
                      </a:cubicBezTo>
                      <a:cubicBezTo>
                        <a:pt x="47" y="43"/>
                        <a:pt x="47" y="43"/>
                        <a:pt x="88" y="43"/>
                      </a:cubicBezTo>
                      <a:cubicBezTo>
                        <a:pt x="88" y="43"/>
                        <a:pt x="88" y="43"/>
                        <a:pt x="117" y="43"/>
                      </a:cubicBezTo>
                      <a:cubicBezTo>
                        <a:pt x="119" y="61"/>
                        <a:pt x="136" y="75"/>
                        <a:pt x="1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0" name="Freeform 7">
                  <a:extLst>
                    <a:ext uri="{FF2B5EF4-FFF2-40B4-BE49-F238E27FC236}">
                      <a16:creationId xmlns:a16="http://schemas.microsoft.com/office/drawing/2014/main" id="{0492E6C8-68B4-6505-CFA0-5319D92CD76C}"/>
                    </a:ext>
                  </a:extLst>
                </p:cNvPr>
                <p:cNvSpPr>
                  <a:spLocks/>
                </p:cNvSpPr>
                <p:nvPr/>
              </p:nvSpPr>
              <p:spPr bwMode="auto">
                <a:xfrm>
                  <a:off x="-705" y="2948"/>
                  <a:ext cx="585" cy="96"/>
                </a:xfrm>
                <a:custGeom>
                  <a:avLst/>
                  <a:gdLst>
                    <a:gd name="T0" fmla="*/ 459 w 459"/>
                    <a:gd name="T1" fmla="*/ 36 h 75"/>
                    <a:gd name="T2" fmla="*/ 421 w 459"/>
                    <a:gd name="T3" fmla="*/ 0 h 75"/>
                    <a:gd name="T4" fmla="*/ 383 w 459"/>
                    <a:gd name="T5" fmla="*/ 31 h 75"/>
                    <a:gd name="T6" fmla="*/ 227 w 459"/>
                    <a:gd name="T7" fmla="*/ 31 h 75"/>
                    <a:gd name="T8" fmla="*/ 76 w 459"/>
                    <a:gd name="T9" fmla="*/ 31 h 75"/>
                    <a:gd name="T10" fmla="*/ 38 w 459"/>
                    <a:gd name="T11" fmla="*/ 1 h 75"/>
                    <a:gd name="T12" fmla="*/ 0 w 459"/>
                    <a:gd name="T13" fmla="*/ 37 h 75"/>
                    <a:gd name="T14" fmla="*/ 38 w 459"/>
                    <a:gd name="T15" fmla="*/ 75 h 75"/>
                    <a:gd name="T16" fmla="*/ 76 w 459"/>
                    <a:gd name="T17" fmla="*/ 42 h 75"/>
                    <a:gd name="T18" fmla="*/ 227 w 459"/>
                    <a:gd name="T19" fmla="*/ 42 h 75"/>
                    <a:gd name="T20" fmla="*/ 383 w 459"/>
                    <a:gd name="T21" fmla="*/ 42 h 75"/>
                    <a:gd name="T22" fmla="*/ 421 w 459"/>
                    <a:gd name="T23" fmla="*/ 74 h 75"/>
                    <a:gd name="T24" fmla="*/ 459 w 459"/>
                    <a:gd name="T2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9" h="75">
                      <a:moveTo>
                        <a:pt x="459" y="36"/>
                      </a:moveTo>
                      <a:cubicBezTo>
                        <a:pt x="459" y="17"/>
                        <a:pt x="441" y="0"/>
                        <a:pt x="421" y="0"/>
                      </a:cubicBezTo>
                      <a:cubicBezTo>
                        <a:pt x="401" y="0"/>
                        <a:pt x="385" y="13"/>
                        <a:pt x="383" y="31"/>
                      </a:cubicBezTo>
                      <a:cubicBezTo>
                        <a:pt x="383" y="31"/>
                        <a:pt x="383" y="31"/>
                        <a:pt x="227" y="31"/>
                      </a:cubicBezTo>
                      <a:cubicBezTo>
                        <a:pt x="227" y="31"/>
                        <a:pt x="227" y="31"/>
                        <a:pt x="76" y="31"/>
                      </a:cubicBezTo>
                      <a:cubicBezTo>
                        <a:pt x="73" y="14"/>
                        <a:pt x="57" y="1"/>
                        <a:pt x="38" y="1"/>
                      </a:cubicBezTo>
                      <a:cubicBezTo>
                        <a:pt x="17" y="1"/>
                        <a:pt x="0" y="18"/>
                        <a:pt x="0" y="37"/>
                      </a:cubicBezTo>
                      <a:cubicBezTo>
                        <a:pt x="0" y="58"/>
                        <a:pt x="17" y="75"/>
                        <a:pt x="38" y="75"/>
                      </a:cubicBezTo>
                      <a:cubicBezTo>
                        <a:pt x="57" y="75"/>
                        <a:pt x="74" y="61"/>
                        <a:pt x="76" y="42"/>
                      </a:cubicBezTo>
                      <a:cubicBezTo>
                        <a:pt x="76" y="42"/>
                        <a:pt x="76" y="42"/>
                        <a:pt x="227" y="42"/>
                      </a:cubicBezTo>
                      <a:cubicBezTo>
                        <a:pt x="227" y="42"/>
                        <a:pt x="227" y="42"/>
                        <a:pt x="383" y="42"/>
                      </a:cubicBezTo>
                      <a:cubicBezTo>
                        <a:pt x="385" y="61"/>
                        <a:pt x="402" y="74"/>
                        <a:pt x="421" y="74"/>
                      </a:cubicBezTo>
                      <a:cubicBezTo>
                        <a:pt x="441" y="74"/>
                        <a:pt x="459" y="57"/>
                        <a:pt x="45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1" name="Freeform 8">
                  <a:extLst>
                    <a:ext uri="{FF2B5EF4-FFF2-40B4-BE49-F238E27FC236}">
                      <a16:creationId xmlns:a16="http://schemas.microsoft.com/office/drawing/2014/main" id="{1F18420B-7CDA-59EF-6F25-E09E15C9E2AC}"/>
                    </a:ext>
                  </a:extLst>
                </p:cNvPr>
                <p:cNvSpPr>
                  <a:spLocks/>
                </p:cNvSpPr>
                <p:nvPr/>
              </p:nvSpPr>
              <p:spPr bwMode="auto">
                <a:xfrm>
                  <a:off x="-640" y="2422"/>
                  <a:ext cx="447" cy="99"/>
                </a:xfrm>
                <a:custGeom>
                  <a:avLst/>
                  <a:gdLst>
                    <a:gd name="T0" fmla="*/ 351 w 351"/>
                    <a:gd name="T1" fmla="*/ 37 h 78"/>
                    <a:gd name="T2" fmla="*/ 312 w 351"/>
                    <a:gd name="T3" fmla="*/ 0 h 78"/>
                    <a:gd name="T4" fmla="*/ 274 w 351"/>
                    <a:gd name="T5" fmla="*/ 33 h 78"/>
                    <a:gd name="T6" fmla="*/ 174 w 351"/>
                    <a:gd name="T7" fmla="*/ 33 h 78"/>
                    <a:gd name="T8" fmla="*/ 76 w 351"/>
                    <a:gd name="T9" fmla="*/ 33 h 78"/>
                    <a:gd name="T10" fmla="*/ 38 w 351"/>
                    <a:gd name="T11" fmla="*/ 4 h 78"/>
                    <a:gd name="T12" fmla="*/ 0 w 351"/>
                    <a:gd name="T13" fmla="*/ 42 h 78"/>
                    <a:gd name="T14" fmla="*/ 38 w 351"/>
                    <a:gd name="T15" fmla="*/ 78 h 78"/>
                    <a:gd name="T16" fmla="*/ 76 w 351"/>
                    <a:gd name="T17" fmla="*/ 45 h 78"/>
                    <a:gd name="T18" fmla="*/ 174 w 351"/>
                    <a:gd name="T19" fmla="*/ 45 h 78"/>
                    <a:gd name="T20" fmla="*/ 275 w 351"/>
                    <a:gd name="T21" fmla="*/ 45 h 78"/>
                    <a:gd name="T22" fmla="*/ 312 w 351"/>
                    <a:gd name="T23" fmla="*/ 75 h 78"/>
                    <a:gd name="T24" fmla="*/ 351 w 351"/>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78">
                      <a:moveTo>
                        <a:pt x="351" y="37"/>
                      </a:moveTo>
                      <a:cubicBezTo>
                        <a:pt x="351" y="17"/>
                        <a:pt x="333" y="0"/>
                        <a:pt x="312" y="0"/>
                      </a:cubicBezTo>
                      <a:cubicBezTo>
                        <a:pt x="293" y="0"/>
                        <a:pt x="276" y="15"/>
                        <a:pt x="274" y="33"/>
                      </a:cubicBezTo>
                      <a:cubicBezTo>
                        <a:pt x="274" y="33"/>
                        <a:pt x="274" y="33"/>
                        <a:pt x="174" y="33"/>
                      </a:cubicBezTo>
                      <a:cubicBezTo>
                        <a:pt x="174" y="33"/>
                        <a:pt x="174" y="33"/>
                        <a:pt x="76" y="33"/>
                      </a:cubicBezTo>
                      <a:cubicBezTo>
                        <a:pt x="72" y="17"/>
                        <a:pt x="57" y="4"/>
                        <a:pt x="38" y="4"/>
                      </a:cubicBezTo>
                      <a:cubicBezTo>
                        <a:pt x="17" y="4"/>
                        <a:pt x="0" y="21"/>
                        <a:pt x="0" y="42"/>
                      </a:cubicBezTo>
                      <a:cubicBezTo>
                        <a:pt x="0" y="63"/>
                        <a:pt x="17" y="78"/>
                        <a:pt x="38" y="78"/>
                      </a:cubicBezTo>
                      <a:cubicBezTo>
                        <a:pt x="58" y="78"/>
                        <a:pt x="75" y="64"/>
                        <a:pt x="76" y="45"/>
                      </a:cubicBezTo>
                      <a:cubicBezTo>
                        <a:pt x="76" y="45"/>
                        <a:pt x="76" y="45"/>
                        <a:pt x="174" y="45"/>
                      </a:cubicBezTo>
                      <a:cubicBezTo>
                        <a:pt x="174" y="45"/>
                        <a:pt x="174" y="45"/>
                        <a:pt x="275" y="45"/>
                      </a:cubicBezTo>
                      <a:cubicBezTo>
                        <a:pt x="277" y="61"/>
                        <a:pt x="294" y="75"/>
                        <a:pt x="312" y="75"/>
                      </a:cubicBezTo>
                      <a:cubicBezTo>
                        <a:pt x="333" y="75"/>
                        <a:pt x="351" y="58"/>
                        <a:pt x="35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2" name="Freeform 9">
                  <a:extLst>
                    <a:ext uri="{FF2B5EF4-FFF2-40B4-BE49-F238E27FC236}">
                      <a16:creationId xmlns:a16="http://schemas.microsoft.com/office/drawing/2014/main" id="{D60D11F0-D396-E8AB-A863-EA6638618F2F}"/>
                    </a:ext>
                  </a:extLst>
                </p:cNvPr>
                <p:cNvSpPr>
                  <a:spLocks/>
                </p:cNvSpPr>
                <p:nvPr/>
              </p:nvSpPr>
              <p:spPr bwMode="auto">
                <a:xfrm>
                  <a:off x="-570" y="2653"/>
                  <a:ext cx="306" cy="94"/>
                </a:xfrm>
                <a:custGeom>
                  <a:avLst/>
                  <a:gdLst>
                    <a:gd name="T0" fmla="*/ 0 w 240"/>
                    <a:gd name="T1" fmla="*/ 37 h 74"/>
                    <a:gd name="T2" fmla="*/ 39 w 240"/>
                    <a:gd name="T3" fmla="*/ 74 h 74"/>
                    <a:gd name="T4" fmla="*/ 77 w 240"/>
                    <a:gd name="T5" fmla="*/ 42 h 74"/>
                    <a:gd name="T6" fmla="*/ 121 w 240"/>
                    <a:gd name="T7" fmla="*/ 42 h 74"/>
                    <a:gd name="T8" fmla="*/ 193 w 240"/>
                    <a:gd name="T9" fmla="*/ 42 h 74"/>
                    <a:gd name="T10" fmla="*/ 216 w 240"/>
                    <a:gd name="T11" fmla="*/ 59 h 74"/>
                    <a:gd name="T12" fmla="*/ 240 w 240"/>
                    <a:gd name="T13" fmla="*/ 36 h 74"/>
                    <a:gd name="T14" fmla="*/ 216 w 240"/>
                    <a:gd name="T15" fmla="*/ 13 h 74"/>
                    <a:gd name="T16" fmla="*/ 193 w 240"/>
                    <a:gd name="T17" fmla="*/ 31 h 74"/>
                    <a:gd name="T18" fmla="*/ 121 w 240"/>
                    <a:gd name="T19" fmla="*/ 31 h 74"/>
                    <a:gd name="T20" fmla="*/ 77 w 240"/>
                    <a:gd name="T21" fmla="*/ 31 h 74"/>
                    <a:gd name="T22" fmla="*/ 39 w 240"/>
                    <a:gd name="T23" fmla="*/ 0 h 74"/>
                    <a:gd name="T24" fmla="*/ 0 w 240"/>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74">
                      <a:moveTo>
                        <a:pt x="0" y="37"/>
                      </a:moveTo>
                      <a:cubicBezTo>
                        <a:pt x="0" y="58"/>
                        <a:pt x="17" y="74"/>
                        <a:pt x="39" y="74"/>
                      </a:cubicBezTo>
                      <a:cubicBezTo>
                        <a:pt x="58" y="74"/>
                        <a:pt x="74" y="60"/>
                        <a:pt x="77" y="42"/>
                      </a:cubicBezTo>
                      <a:cubicBezTo>
                        <a:pt x="77" y="42"/>
                        <a:pt x="77" y="42"/>
                        <a:pt x="121" y="42"/>
                      </a:cubicBezTo>
                      <a:cubicBezTo>
                        <a:pt x="121" y="42"/>
                        <a:pt x="121" y="42"/>
                        <a:pt x="193" y="42"/>
                      </a:cubicBezTo>
                      <a:cubicBezTo>
                        <a:pt x="197" y="52"/>
                        <a:pt x="206" y="59"/>
                        <a:pt x="216" y="59"/>
                      </a:cubicBezTo>
                      <a:cubicBezTo>
                        <a:pt x="230" y="59"/>
                        <a:pt x="240" y="49"/>
                        <a:pt x="240" y="36"/>
                      </a:cubicBezTo>
                      <a:cubicBezTo>
                        <a:pt x="240" y="24"/>
                        <a:pt x="230" y="13"/>
                        <a:pt x="216" y="13"/>
                      </a:cubicBezTo>
                      <a:cubicBezTo>
                        <a:pt x="205" y="13"/>
                        <a:pt x="196" y="21"/>
                        <a:pt x="193" y="31"/>
                      </a:cubicBezTo>
                      <a:cubicBezTo>
                        <a:pt x="193" y="31"/>
                        <a:pt x="193" y="31"/>
                        <a:pt x="121" y="31"/>
                      </a:cubicBezTo>
                      <a:cubicBezTo>
                        <a:pt x="121" y="31"/>
                        <a:pt x="121" y="31"/>
                        <a:pt x="77" y="31"/>
                      </a:cubicBezTo>
                      <a:cubicBezTo>
                        <a:pt x="74" y="14"/>
                        <a:pt x="58"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3" name="Freeform 10">
                  <a:extLst>
                    <a:ext uri="{FF2B5EF4-FFF2-40B4-BE49-F238E27FC236}">
                      <a16:creationId xmlns:a16="http://schemas.microsoft.com/office/drawing/2014/main" id="{AD266350-8C11-69BD-3871-09A079C600B8}"/>
                    </a:ext>
                  </a:extLst>
                </p:cNvPr>
                <p:cNvSpPr>
                  <a:spLocks/>
                </p:cNvSpPr>
                <p:nvPr/>
              </p:nvSpPr>
              <p:spPr bwMode="auto">
                <a:xfrm>
                  <a:off x="-477" y="2573"/>
                  <a:ext cx="98" cy="92"/>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4" name="Freeform 11">
                  <a:extLst>
                    <a:ext uri="{FF2B5EF4-FFF2-40B4-BE49-F238E27FC236}">
                      <a16:creationId xmlns:a16="http://schemas.microsoft.com/office/drawing/2014/main" id="{18BADF53-3B48-86F8-5DE8-8BF36312EB45}"/>
                    </a:ext>
                  </a:extLst>
                </p:cNvPr>
                <p:cNvSpPr>
                  <a:spLocks/>
                </p:cNvSpPr>
                <p:nvPr/>
              </p:nvSpPr>
              <p:spPr bwMode="auto">
                <a:xfrm>
                  <a:off x="-709" y="2846"/>
                  <a:ext cx="613" cy="96"/>
                </a:xfrm>
                <a:custGeom>
                  <a:avLst/>
                  <a:gdLst>
                    <a:gd name="T0" fmla="*/ 442 w 481"/>
                    <a:gd name="T1" fmla="*/ 0 h 76"/>
                    <a:gd name="T2" fmla="*/ 404 w 481"/>
                    <a:gd name="T3" fmla="*/ 34 h 76"/>
                    <a:gd name="T4" fmla="*/ 230 w 481"/>
                    <a:gd name="T5" fmla="*/ 34 h 76"/>
                    <a:gd name="T6" fmla="*/ 76 w 481"/>
                    <a:gd name="T7" fmla="*/ 34 h 76"/>
                    <a:gd name="T8" fmla="*/ 38 w 481"/>
                    <a:gd name="T9" fmla="*/ 2 h 76"/>
                    <a:gd name="T10" fmla="*/ 0 w 481"/>
                    <a:gd name="T11" fmla="*/ 39 h 76"/>
                    <a:gd name="T12" fmla="*/ 38 w 481"/>
                    <a:gd name="T13" fmla="*/ 76 h 76"/>
                    <a:gd name="T14" fmla="*/ 76 w 481"/>
                    <a:gd name="T15" fmla="*/ 45 h 76"/>
                    <a:gd name="T16" fmla="*/ 230 w 481"/>
                    <a:gd name="T17" fmla="*/ 45 h 76"/>
                    <a:gd name="T18" fmla="*/ 405 w 481"/>
                    <a:gd name="T19" fmla="*/ 45 h 76"/>
                    <a:gd name="T20" fmla="*/ 442 w 481"/>
                    <a:gd name="T21" fmla="*/ 74 h 76"/>
                    <a:gd name="T22" fmla="*/ 481 w 481"/>
                    <a:gd name="T23" fmla="*/ 38 h 76"/>
                    <a:gd name="T24" fmla="*/ 442 w 481"/>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1" h="76">
                      <a:moveTo>
                        <a:pt x="442" y="0"/>
                      </a:moveTo>
                      <a:cubicBezTo>
                        <a:pt x="423" y="0"/>
                        <a:pt x="406" y="15"/>
                        <a:pt x="404" y="34"/>
                      </a:cubicBezTo>
                      <a:cubicBezTo>
                        <a:pt x="404" y="34"/>
                        <a:pt x="404" y="34"/>
                        <a:pt x="230" y="34"/>
                      </a:cubicBezTo>
                      <a:cubicBezTo>
                        <a:pt x="230" y="34"/>
                        <a:pt x="230" y="34"/>
                        <a:pt x="76" y="34"/>
                      </a:cubicBezTo>
                      <a:cubicBezTo>
                        <a:pt x="73" y="16"/>
                        <a:pt x="57" y="2"/>
                        <a:pt x="38" y="2"/>
                      </a:cubicBezTo>
                      <a:cubicBezTo>
                        <a:pt x="16" y="2"/>
                        <a:pt x="0" y="18"/>
                        <a:pt x="0" y="39"/>
                      </a:cubicBezTo>
                      <a:cubicBezTo>
                        <a:pt x="0" y="60"/>
                        <a:pt x="16" y="76"/>
                        <a:pt x="38" y="76"/>
                      </a:cubicBezTo>
                      <a:cubicBezTo>
                        <a:pt x="57" y="76"/>
                        <a:pt x="73" y="62"/>
                        <a:pt x="76" y="45"/>
                      </a:cubicBezTo>
                      <a:cubicBezTo>
                        <a:pt x="76" y="45"/>
                        <a:pt x="76" y="45"/>
                        <a:pt x="230" y="45"/>
                      </a:cubicBezTo>
                      <a:cubicBezTo>
                        <a:pt x="230" y="45"/>
                        <a:pt x="230" y="45"/>
                        <a:pt x="405" y="45"/>
                      </a:cubicBezTo>
                      <a:cubicBezTo>
                        <a:pt x="407" y="62"/>
                        <a:pt x="424" y="74"/>
                        <a:pt x="442" y="74"/>
                      </a:cubicBezTo>
                      <a:cubicBezTo>
                        <a:pt x="463" y="74"/>
                        <a:pt x="481" y="59"/>
                        <a:pt x="481" y="38"/>
                      </a:cubicBezTo>
                      <a:cubicBezTo>
                        <a:pt x="481" y="17"/>
                        <a:pt x="463" y="0"/>
                        <a:pt x="4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5" name="Freeform 12">
                  <a:extLst>
                    <a:ext uri="{FF2B5EF4-FFF2-40B4-BE49-F238E27FC236}">
                      <a16:creationId xmlns:a16="http://schemas.microsoft.com/office/drawing/2014/main" id="{272D9AC5-C75E-6DBF-8032-6AE5DF2F6B5E}"/>
                    </a:ext>
                  </a:extLst>
                </p:cNvPr>
                <p:cNvSpPr>
                  <a:spLocks/>
                </p:cNvSpPr>
                <p:nvPr/>
              </p:nvSpPr>
              <p:spPr bwMode="auto">
                <a:xfrm>
                  <a:off x="-530" y="3130"/>
                  <a:ext cx="243" cy="98"/>
                </a:xfrm>
                <a:custGeom>
                  <a:avLst/>
                  <a:gdLst>
                    <a:gd name="T0" fmla="*/ 153 w 191"/>
                    <a:gd name="T1" fmla="*/ 74 h 77"/>
                    <a:gd name="T2" fmla="*/ 191 w 191"/>
                    <a:gd name="T3" fmla="*/ 36 h 77"/>
                    <a:gd name="T4" fmla="*/ 153 w 191"/>
                    <a:gd name="T5" fmla="*/ 0 h 77"/>
                    <a:gd name="T6" fmla="*/ 115 w 191"/>
                    <a:gd name="T7" fmla="*/ 36 h 77"/>
                    <a:gd name="T8" fmla="*/ 115 w 191"/>
                    <a:gd name="T9" fmla="*/ 44 h 77"/>
                    <a:gd name="T10" fmla="*/ 90 w 191"/>
                    <a:gd name="T11" fmla="*/ 44 h 77"/>
                    <a:gd name="T12" fmla="*/ 45 w 191"/>
                    <a:gd name="T13" fmla="*/ 44 h 77"/>
                    <a:gd name="T14" fmla="*/ 24 w 191"/>
                    <a:gd name="T15" fmla="*/ 31 h 77"/>
                    <a:gd name="T16" fmla="*/ 0 w 191"/>
                    <a:gd name="T17" fmla="*/ 53 h 77"/>
                    <a:gd name="T18" fmla="*/ 24 w 191"/>
                    <a:gd name="T19" fmla="*/ 77 h 77"/>
                    <a:gd name="T20" fmla="*/ 47 w 191"/>
                    <a:gd name="T21" fmla="*/ 55 h 77"/>
                    <a:gd name="T22" fmla="*/ 90 w 191"/>
                    <a:gd name="T23" fmla="*/ 55 h 77"/>
                    <a:gd name="T24" fmla="*/ 119 w 191"/>
                    <a:gd name="T25" fmla="*/ 55 h 77"/>
                    <a:gd name="T26" fmla="*/ 153 w 191"/>
                    <a:gd name="T27"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77">
                      <a:moveTo>
                        <a:pt x="153" y="74"/>
                      </a:moveTo>
                      <a:cubicBezTo>
                        <a:pt x="175" y="74"/>
                        <a:pt x="191" y="57"/>
                        <a:pt x="191" y="36"/>
                      </a:cubicBezTo>
                      <a:cubicBezTo>
                        <a:pt x="191" y="17"/>
                        <a:pt x="175" y="0"/>
                        <a:pt x="153" y="0"/>
                      </a:cubicBezTo>
                      <a:cubicBezTo>
                        <a:pt x="132" y="0"/>
                        <a:pt x="115" y="17"/>
                        <a:pt x="115" y="36"/>
                      </a:cubicBezTo>
                      <a:cubicBezTo>
                        <a:pt x="115" y="39"/>
                        <a:pt x="115" y="41"/>
                        <a:pt x="115" y="44"/>
                      </a:cubicBezTo>
                      <a:cubicBezTo>
                        <a:pt x="115" y="44"/>
                        <a:pt x="115" y="44"/>
                        <a:pt x="90" y="44"/>
                      </a:cubicBezTo>
                      <a:cubicBezTo>
                        <a:pt x="90" y="44"/>
                        <a:pt x="90" y="44"/>
                        <a:pt x="45" y="44"/>
                      </a:cubicBezTo>
                      <a:cubicBezTo>
                        <a:pt x="41" y="36"/>
                        <a:pt x="33" y="31"/>
                        <a:pt x="24" y="31"/>
                      </a:cubicBezTo>
                      <a:cubicBezTo>
                        <a:pt x="10" y="31"/>
                        <a:pt x="0" y="41"/>
                        <a:pt x="0" y="53"/>
                      </a:cubicBezTo>
                      <a:cubicBezTo>
                        <a:pt x="0" y="66"/>
                        <a:pt x="10" y="77"/>
                        <a:pt x="24" y="77"/>
                      </a:cubicBezTo>
                      <a:cubicBezTo>
                        <a:pt x="37" y="77"/>
                        <a:pt x="47" y="67"/>
                        <a:pt x="47" y="55"/>
                      </a:cubicBezTo>
                      <a:cubicBezTo>
                        <a:pt x="47" y="55"/>
                        <a:pt x="47" y="55"/>
                        <a:pt x="90" y="55"/>
                      </a:cubicBezTo>
                      <a:cubicBezTo>
                        <a:pt x="90" y="55"/>
                        <a:pt x="90" y="55"/>
                        <a:pt x="119" y="55"/>
                      </a:cubicBezTo>
                      <a:cubicBezTo>
                        <a:pt x="127" y="66"/>
                        <a:pt x="140" y="74"/>
                        <a:pt x="15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6" name="Freeform 13">
                  <a:extLst>
                    <a:ext uri="{FF2B5EF4-FFF2-40B4-BE49-F238E27FC236}">
                      <a16:creationId xmlns:a16="http://schemas.microsoft.com/office/drawing/2014/main" id="{460F3B2A-C83E-A52F-2E23-844B488AF283}"/>
                    </a:ext>
                  </a:extLst>
                </p:cNvPr>
                <p:cNvSpPr>
                  <a:spLocks/>
                </p:cNvSpPr>
                <p:nvPr/>
              </p:nvSpPr>
              <p:spPr bwMode="auto">
                <a:xfrm>
                  <a:off x="-711" y="3482"/>
                  <a:ext cx="615" cy="96"/>
                </a:xfrm>
                <a:custGeom>
                  <a:avLst/>
                  <a:gdLst>
                    <a:gd name="T0" fmla="*/ 444 w 483"/>
                    <a:gd name="T1" fmla="*/ 0 h 76"/>
                    <a:gd name="T2" fmla="*/ 406 w 483"/>
                    <a:gd name="T3" fmla="*/ 33 h 76"/>
                    <a:gd name="T4" fmla="*/ 236 w 483"/>
                    <a:gd name="T5" fmla="*/ 33 h 76"/>
                    <a:gd name="T6" fmla="*/ 76 w 483"/>
                    <a:gd name="T7" fmla="*/ 33 h 76"/>
                    <a:gd name="T8" fmla="*/ 38 w 483"/>
                    <a:gd name="T9" fmla="*/ 2 h 76"/>
                    <a:gd name="T10" fmla="*/ 0 w 483"/>
                    <a:gd name="T11" fmla="*/ 39 h 76"/>
                    <a:gd name="T12" fmla="*/ 38 w 483"/>
                    <a:gd name="T13" fmla="*/ 76 h 76"/>
                    <a:gd name="T14" fmla="*/ 76 w 483"/>
                    <a:gd name="T15" fmla="*/ 45 h 76"/>
                    <a:gd name="T16" fmla="*/ 236 w 483"/>
                    <a:gd name="T17" fmla="*/ 45 h 76"/>
                    <a:gd name="T18" fmla="*/ 407 w 483"/>
                    <a:gd name="T19" fmla="*/ 45 h 76"/>
                    <a:gd name="T20" fmla="*/ 444 w 483"/>
                    <a:gd name="T21" fmla="*/ 75 h 76"/>
                    <a:gd name="T22" fmla="*/ 483 w 483"/>
                    <a:gd name="T23" fmla="*/ 38 h 76"/>
                    <a:gd name="T24" fmla="*/ 444 w 483"/>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3" h="76">
                      <a:moveTo>
                        <a:pt x="444" y="0"/>
                      </a:moveTo>
                      <a:cubicBezTo>
                        <a:pt x="425" y="0"/>
                        <a:pt x="408" y="15"/>
                        <a:pt x="406" y="33"/>
                      </a:cubicBezTo>
                      <a:cubicBezTo>
                        <a:pt x="406" y="33"/>
                        <a:pt x="406" y="33"/>
                        <a:pt x="236" y="33"/>
                      </a:cubicBezTo>
                      <a:cubicBezTo>
                        <a:pt x="236" y="33"/>
                        <a:pt x="236" y="33"/>
                        <a:pt x="76" y="33"/>
                      </a:cubicBezTo>
                      <a:cubicBezTo>
                        <a:pt x="74" y="16"/>
                        <a:pt x="57" y="2"/>
                        <a:pt x="38" y="2"/>
                      </a:cubicBezTo>
                      <a:cubicBezTo>
                        <a:pt x="17" y="2"/>
                        <a:pt x="0" y="18"/>
                        <a:pt x="0" y="39"/>
                      </a:cubicBezTo>
                      <a:cubicBezTo>
                        <a:pt x="0" y="60"/>
                        <a:pt x="17" y="76"/>
                        <a:pt x="38" y="76"/>
                      </a:cubicBezTo>
                      <a:cubicBezTo>
                        <a:pt x="57" y="76"/>
                        <a:pt x="74" y="62"/>
                        <a:pt x="76" y="45"/>
                      </a:cubicBezTo>
                      <a:cubicBezTo>
                        <a:pt x="76" y="45"/>
                        <a:pt x="76" y="45"/>
                        <a:pt x="236" y="45"/>
                      </a:cubicBezTo>
                      <a:cubicBezTo>
                        <a:pt x="236" y="45"/>
                        <a:pt x="236" y="45"/>
                        <a:pt x="407" y="45"/>
                      </a:cubicBezTo>
                      <a:cubicBezTo>
                        <a:pt x="409" y="61"/>
                        <a:pt x="426" y="75"/>
                        <a:pt x="444" y="75"/>
                      </a:cubicBezTo>
                      <a:cubicBezTo>
                        <a:pt x="465" y="75"/>
                        <a:pt x="483" y="57"/>
                        <a:pt x="483" y="38"/>
                      </a:cubicBezTo>
                      <a:cubicBezTo>
                        <a:pt x="483" y="17"/>
                        <a:pt x="465" y="0"/>
                        <a:pt x="4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7" name="Freeform 14">
                  <a:extLst>
                    <a:ext uri="{FF2B5EF4-FFF2-40B4-BE49-F238E27FC236}">
                      <a16:creationId xmlns:a16="http://schemas.microsoft.com/office/drawing/2014/main" id="{1DDA8C20-F5F0-D269-679E-B6E9742DFD10}"/>
                    </a:ext>
                  </a:extLst>
                </p:cNvPr>
                <p:cNvSpPr>
                  <a:spLocks/>
                </p:cNvSpPr>
                <p:nvPr/>
              </p:nvSpPr>
              <p:spPr bwMode="auto">
                <a:xfrm>
                  <a:off x="-640" y="3051"/>
                  <a:ext cx="446" cy="101"/>
                </a:xfrm>
                <a:custGeom>
                  <a:avLst/>
                  <a:gdLst>
                    <a:gd name="T0" fmla="*/ 350 w 350"/>
                    <a:gd name="T1" fmla="*/ 38 h 79"/>
                    <a:gd name="T2" fmla="*/ 310 w 350"/>
                    <a:gd name="T3" fmla="*/ 0 h 79"/>
                    <a:gd name="T4" fmla="*/ 272 w 350"/>
                    <a:gd name="T5" fmla="*/ 35 h 79"/>
                    <a:gd name="T6" fmla="*/ 180 w 350"/>
                    <a:gd name="T7" fmla="*/ 35 h 79"/>
                    <a:gd name="T8" fmla="*/ 76 w 350"/>
                    <a:gd name="T9" fmla="*/ 35 h 79"/>
                    <a:gd name="T10" fmla="*/ 38 w 350"/>
                    <a:gd name="T11" fmla="*/ 5 h 79"/>
                    <a:gd name="T12" fmla="*/ 0 w 350"/>
                    <a:gd name="T13" fmla="*/ 42 h 79"/>
                    <a:gd name="T14" fmla="*/ 38 w 350"/>
                    <a:gd name="T15" fmla="*/ 79 h 79"/>
                    <a:gd name="T16" fmla="*/ 76 w 350"/>
                    <a:gd name="T17" fmla="*/ 46 h 79"/>
                    <a:gd name="T18" fmla="*/ 180 w 350"/>
                    <a:gd name="T19" fmla="*/ 46 h 79"/>
                    <a:gd name="T20" fmla="*/ 274 w 350"/>
                    <a:gd name="T21" fmla="*/ 46 h 79"/>
                    <a:gd name="T22" fmla="*/ 310 w 350"/>
                    <a:gd name="T23" fmla="*/ 75 h 79"/>
                    <a:gd name="T24" fmla="*/ 350 w 350"/>
                    <a:gd name="T25"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79">
                      <a:moveTo>
                        <a:pt x="350" y="38"/>
                      </a:moveTo>
                      <a:cubicBezTo>
                        <a:pt x="350" y="18"/>
                        <a:pt x="332" y="0"/>
                        <a:pt x="310" y="0"/>
                      </a:cubicBezTo>
                      <a:cubicBezTo>
                        <a:pt x="290" y="0"/>
                        <a:pt x="274" y="15"/>
                        <a:pt x="272" y="35"/>
                      </a:cubicBezTo>
                      <a:cubicBezTo>
                        <a:pt x="272" y="35"/>
                        <a:pt x="272" y="35"/>
                        <a:pt x="180" y="35"/>
                      </a:cubicBezTo>
                      <a:cubicBezTo>
                        <a:pt x="180" y="35"/>
                        <a:pt x="180" y="35"/>
                        <a:pt x="76" y="35"/>
                      </a:cubicBezTo>
                      <a:cubicBezTo>
                        <a:pt x="72" y="18"/>
                        <a:pt x="57" y="5"/>
                        <a:pt x="38" y="5"/>
                      </a:cubicBezTo>
                      <a:cubicBezTo>
                        <a:pt x="17" y="5"/>
                        <a:pt x="0" y="21"/>
                        <a:pt x="0" y="42"/>
                      </a:cubicBezTo>
                      <a:cubicBezTo>
                        <a:pt x="0" y="63"/>
                        <a:pt x="17" y="79"/>
                        <a:pt x="38" y="79"/>
                      </a:cubicBezTo>
                      <a:cubicBezTo>
                        <a:pt x="58" y="79"/>
                        <a:pt x="75" y="64"/>
                        <a:pt x="76" y="46"/>
                      </a:cubicBezTo>
                      <a:cubicBezTo>
                        <a:pt x="76" y="46"/>
                        <a:pt x="76" y="46"/>
                        <a:pt x="180" y="46"/>
                      </a:cubicBezTo>
                      <a:cubicBezTo>
                        <a:pt x="180" y="46"/>
                        <a:pt x="180" y="46"/>
                        <a:pt x="274" y="46"/>
                      </a:cubicBezTo>
                      <a:cubicBezTo>
                        <a:pt x="277" y="63"/>
                        <a:pt x="293" y="75"/>
                        <a:pt x="310" y="75"/>
                      </a:cubicBezTo>
                      <a:cubicBezTo>
                        <a:pt x="332" y="75"/>
                        <a:pt x="350" y="58"/>
                        <a:pt x="35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8" name="Oval 15">
                  <a:extLst>
                    <a:ext uri="{FF2B5EF4-FFF2-40B4-BE49-F238E27FC236}">
                      <a16:creationId xmlns:a16="http://schemas.microsoft.com/office/drawing/2014/main" id="{DCD17B73-080C-6CD2-3860-11CF227C9CD1}"/>
                    </a:ext>
                  </a:extLst>
                </p:cNvPr>
                <p:cNvSpPr>
                  <a:spLocks noChangeArrowheads="1"/>
                </p:cNvSpPr>
                <p:nvPr/>
              </p:nvSpPr>
              <p:spPr bwMode="auto">
                <a:xfrm>
                  <a:off x="-478" y="3210"/>
                  <a:ext cx="98"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9" name="Freeform 16">
                  <a:extLst>
                    <a:ext uri="{FF2B5EF4-FFF2-40B4-BE49-F238E27FC236}">
                      <a16:creationId xmlns:a16="http://schemas.microsoft.com/office/drawing/2014/main" id="{28B4C8AB-AF2A-74E7-E730-6AD4016B98B8}"/>
                    </a:ext>
                  </a:extLst>
                </p:cNvPr>
                <p:cNvSpPr>
                  <a:spLocks/>
                </p:cNvSpPr>
                <p:nvPr/>
              </p:nvSpPr>
              <p:spPr bwMode="auto">
                <a:xfrm>
                  <a:off x="-572" y="3287"/>
                  <a:ext cx="308" cy="96"/>
                </a:xfrm>
                <a:custGeom>
                  <a:avLst/>
                  <a:gdLst>
                    <a:gd name="T0" fmla="*/ 0 w 242"/>
                    <a:gd name="T1" fmla="*/ 38 h 75"/>
                    <a:gd name="T2" fmla="*/ 40 w 242"/>
                    <a:gd name="T3" fmla="*/ 75 h 75"/>
                    <a:gd name="T4" fmla="*/ 78 w 242"/>
                    <a:gd name="T5" fmla="*/ 43 h 75"/>
                    <a:gd name="T6" fmla="*/ 127 w 242"/>
                    <a:gd name="T7" fmla="*/ 43 h 75"/>
                    <a:gd name="T8" fmla="*/ 195 w 242"/>
                    <a:gd name="T9" fmla="*/ 43 h 75"/>
                    <a:gd name="T10" fmla="*/ 218 w 242"/>
                    <a:gd name="T11" fmla="*/ 60 h 75"/>
                    <a:gd name="T12" fmla="*/ 242 w 242"/>
                    <a:gd name="T13" fmla="*/ 37 h 75"/>
                    <a:gd name="T14" fmla="*/ 218 w 242"/>
                    <a:gd name="T15" fmla="*/ 14 h 75"/>
                    <a:gd name="T16" fmla="*/ 195 w 242"/>
                    <a:gd name="T17" fmla="*/ 32 h 75"/>
                    <a:gd name="T18" fmla="*/ 127 w 242"/>
                    <a:gd name="T19" fmla="*/ 32 h 75"/>
                    <a:gd name="T20" fmla="*/ 78 w 242"/>
                    <a:gd name="T21" fmla="*/ 32 h 75"/>
                    <a:gd name="T22" fmla="*/ 40 w 242"/>
                    <a:gd name="T23" fmla="*/ 0 h 75"/>
                    <a:gd name="T24" fmla="*/ 0 w 242"/>
                    <a:gd name="T25"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75">
                      <a:moveTo>
                        <a:pt x="0" y="38"/>
                      </a:moveTo>
                      <a:cubicBezTo>
                        <a:pt x="0" y="59"/>
                        <a:pt x="18" y="75"/>
                        <a:pt x="40" y="75"/>
                      </a:cubicBezTo>
                      <a:cubicBezTo>
                        <a:pt x="59" y="75"/>
                        <a:pt x="75" y="61"/>
                        <a:pt x="78" y="43"/>
                      </a:cubicBezTo>
                      <a:cubicBezTo>
                        <a:pt x="78" y="43"/>
                        <a:pt x="78" y="43"/>
                        <a:pt x="127" y="43"/>
                      </a:cubicBezTo>
                      <a:cubicBezTo>
                        <a:pt x="127" y="43"/>
                        <a:pt x="127" y="43"/>
                        <a:pt x="195" y="43"/>
                      </a:cubicBezTo>
                      <a:cubicBezTo>
                        <a:pt x="199" y="53"/>
                        <a:pt x="208" y="60"/>
                        <a:pt x="218" y="60"/>
                      </a:cubicBezTo>
                      <a:cubicBezTo>
                        <a:pt x="232" y="60"/>
                        <a:pt x="242" y="49"/>
                        <a:pt x="242" y="37"/>
                      </a:cubicBezTo>
                      <a:cubicBezTo>
                        <a:pt x="242" y="25"/>
                        <a:pt x="232" y="14"/>
                        <a:pt x="218" y="14"/>
                      </a:cubicBezTo>
                      <a:cubicBezTo>
                        <a:pt x="207" y="14"/>
                        <a:pt x="198" y="22"/>
                        <a:pt x="195" y="32"/>
                      </a:cubicBezTo>
                      <a:cubicBezTo>
                        <a:pt x="195" y="32"/>
                        <a:pt x="195" y="32"/>
                        <a:pt x="127" y="32"/>
                      </a:cubicBezTo>
                      <a:cubicBezTo>
                        <a:pt x="127" y="32"/>
                        <a:pt x="127" y="32"/>
                        <a:pt x="78" y="32"/>
                      </a:cubicBezTo>
                      <a:cubicBezTo>
                        <a:pt x="75" y="15"/>
                        <a:pt x="59" y="0"/>
                        <a:pt x="40" y="0"/>
                      </a:cubicBezTo>
                      <a:cubicBezTo>
                        <a:pt x="18" y="0"/>
                        <a:pt x="0" y="17"/>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0" name="Freeform 17">
                  <a:extLst>
                    <a:ext uri="{FF2B5EF4-FFF2-40B4-BE49-F238E27FC236}">
                      <a16:creationId xmlns:a16="http://schemas.microsoft.com/office/drawing/2014/main" id="{0F48AFD8-9561-C4C6-369C-8223B7516372}"/>
                    </a:ext>
                  </a:extLst>
                </p:cNvPr>
                <p:cNvSpPr>
                  <a:spLocks/>
                </p:cNvSpPr>
                <p:nvPr/>
              </p:nvSpPr>
              <p:spPr bwMode="auto">
                <a:xfrm>
                  <a:off x="-653" y="2107"/>
                  <a:ext cx="502" cy="96"/>
                </a:xfrm>
                <a:custGeom>
                  <a:avLst/>
                  <a:gdLst>
                    <a:gd name="T0" fmla="*/ 0 w 394"/>
                    <a:gd name="T1" fmla="*/ 38 h 76"/>
                    <a:gd name="T2" fmla="*/ 38 w 394"/>
                    <a:gd name="T3" fmla="*/ 76 h 76"/>
                    <a:gd name="T4" fmla="*/ 76 w 394"/>
                    <a:gd name="T5" fmla="*/ 47 h 76"/>
                    <a:gd name="T6" fmla="*/ 186 w 394"/>
                    <a:gd name="T7" fmla="*/ 47 h 76"/>
                    <a:gd name="T8" fmla="*/ 318 w 394"/>
                    <a:gd name="T9" fmla="*/ 47 h 76"/>
                    <a:gd name="T10" fmla="*/ 356 w 394"/>
                    <a:gd name="T11" fmla="*/ 75 h 76"/>
                    <a:gd name="T12" fmla="*/ 394 w 394"/>
                    <a:gd name="T13" fmla="*/ 37 h 76"/>
                    <a:gd name="T14" fmla="*/ 356 w 394"/>
                    <a:gd name="T15" fmla="*/ 0 h 76"/>
                    <a:gd name="T16" fmla="*/ 318 w 394"/>
                    <a:gd name="T17" fmla="*/ 34 h 76"/>
                    <a:gd name="T18" fmla="*/ 186 w 394"/>
                    <a:gd name="T19" fmla="*/ 34 h 76"/>
                    <a:gd name="T20" fmla="*/ 76 w 394"/>
                    <a:gd name="T21" fmla="*/ 34 h 76"/>
                    <a:gd name="T22" fmla="*/ 38 w 394"/>
                    <a:gd name="T23" fmla="*/ 1 h 76"/>
                    <a:gd name="T24" fmla="*/ 0 w 394"/>
                    <a:gd name="T2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6">
                      <a:moveTo>
                        <a:pt x="0" y="38"/>
                      </a:moveTo>
                      <a:cubicBezTo>
                        <a:pt x="0" y="59"/>
                        <a:pt x="16" y="76"/>
                        <a:pt x="38" y="76"/>
                      </a:cubicBezTo>
                      <a:cubicBezTo>
                        <a:pt x="57" y="76"/>
                        <a:pt x="72" y="62"/>
                        <a:pt x="76" y="47"/>
                      </a:cubicBezTo>
                      <a:cubicBezTo>
                        <a:pt x="76" y="47"/>
                        <a:pt x="76" y="47"/>
                        <a:pt x="186" y="47"/>
                      </a:cubicBezTo>
                      <a:cubicBezTo>
                        <a:pt x="186" y="47"/>
                        <a:pt x="186" y="47"/>
                        <a:pt x="318" y="47"/>
                      </a:cubicBezTo>
                      <a:cubicBezTo>
                        <a:pt x="323" y="62"/>
                        <a:pt x="338" y="75"/>
                        <a:pt x="356" y="75"/>
                      </a:cubicBezTo>
                      <a:cubicBezTo>
                        <a:pt x="377" y="75"/>
                        <a:pt x="394" y="58"/>
                        <a:pt x="394" y="37"/>
                      </a:cubicBezTo>
                      <a:cubicBezTo>
                        <a:pt x="394" y="17"/>
                        <a:pt x="377" y="0"/>
                        <a:pt x="356" y="0"/>
                      </a:cubicBezTo>
                      <a:cubicBezTo>
                        <a:pt x="336" y="0"/>
                        <a:pt x="319" y="15"/>
                        <a:pt x="318" y="34"/>
                      </a:cubicBezTo>
                      <a:cubicBezTo>
                        <a:pt x="318" y="34"/>
                        <a:pt x="318" y="34"/>
                        <a:pt x="186" y="34"/>
                      </a:cubicBezTo>
                      <a:cubicBezTo>
                        <a:pt x="186" y="34"/>
                        <a:pt x="186" y="34"/>
                        <a:pt x="76" y="34"/>
                      </a:cubicBezTo>
                      <a:cubicBezTo>
                        <a:pt x="75" y="16"/>
                        <a:pt x="58" y="1"/>
                        <a:pt x="38" y="1"/>
                      </a:cubicBezTo>
                      <a:cubicBezTo>
                        <a:pt x="16" y="1"/>
                        <a:pt x="0" y="18"/>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1" name="Freeform 18">
                  <a:extLst>
                    <a:ext uri="{FF2B5EF4-FFF2-40B4-BE49-F238E27FC236}">
                      <a16:creationId xmlns:a16="http://schemas.microsoft.com/office/drawing/2014/main" id="{0167D0C9-2EA0-D798-A5E2-A6D09E9B54E2}"/>
                    </a:ext>
                  </a:extLst>
                </p:cNvPr>
                <p:cNvSpPr>
                  <a:spLocks/>
                </p:cNvSpPr>
                <p:nvPr/>
              </p:nvSpPr>
              <p:spPr bwMode="auto">
                <a:xfrm>
                  <a:off x="-636" y="1776"/>
                  <a:ext cx="443" cy="99"/>
                </a:xfrm>
                <a:custGeom>
                  <a:avLst/>
                  <a:gdLst>
                    <a:gd name="T0" fmla="*/ 348 w 348"/>
                    <a:gd name="T1" fmla="*/ 36 h 78"/>
                    <a:gd name="T2" fmla="*/ 309 w 348"/>
                    <a:gd name="T3" fmla="*/ 0 h 78"/>
                    <a:gd name="T4" fmla="*/ 273 w 348"/>
                    <a:gd name="T5" fmla="*/ 24 h 78"/>
                    <a:gd name="T6" fmla="*/ 177 w 348"/>
                    <a:gd name="T7" fmla="*/ 24 h 78"/>
                    <a:gd name="T8" fmla="*/ 73 w 348"/>
                    <a:gd name="T9" fmla="*/ 24 h 78"/>
                    <a:gd name="T10" fmla="*/ 39 w 348"/>
                    <a:gd name="T11" fmla="*/ 3 h 78"/>
                    <a:gd name="T12" fmla="*/ 0 w 348"/>
                    <a:gd name="T13" fmla="*/ 41 h 78"/>
                    <a:gd name="T14" fmla="*/ 39 w 348"/>
                    <a:gd name="T15" fmla="*/ 78 h 78"/>
                    <a:gd name="T16" fmla="*/ 77 w 348"/>
                    <a:gd name="T17" fmla="*/ 41 h 78"/>
                    <a:gd name="T18" fmla="*/ 77 w 348"/>
                    <a:gd name="T19" fmla="*/ 36 h 78"/>
                    <a:gd name="T20" fmla="*/ 177 w 348"/>
                    <a:gd name="T21" fmla="*/ 36 h 78"/>
                    <a:gd name="T22" fmla="*/ 271 w 348"/>
                    <a:gd name="T23" fmla="*/ 36 h 78"/>
                    <a:gd name="T24" fmla="*/ 309 w 348"/>
                    <a:gd name="T25" fmla="*/ 74 h 78"/>
                    <a:gd name="T26" fmla="*/ 348 w 348"/>
                    <a:gd name="T27"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78">
                      <a:moveTo>
                        <a:pt x="348" y="36"/>
                      </a:moveTo>
                      <a:cubicBezTo>
                        <a:pt x="348" y="17"/>
                        <a:pt x="330" y="0"/>
                        <a:pt x="309" y="0"/>
                      </a:cubicBezTo>
                      <a:cubicBezTo>
                        <a:pt x="292" y="0"/>
                        <a:pt x="278" y="11"/>
                        <a:pt x="273" y="24"/>
                      </a:cubicBezTo>
                      <a:cubicBezTo>
                        <a:pt x="273" y="24"/>
                        <a:pt x="273" y="24"/>
                        <a:pt x="177" y="24"/>
                      </a:cubicBezTo>
                      <a:cubicBezTo>
                        <a:pt x="177" y="24"/>
                        <a:pt x="177" y="24"/>
                        <a:pt x="73" y="24"/>
                      </a:cubicBezTo>
                      <a:cubicBezTo>
                        <a:pt x="67" y="12"/>
                        <a:pt x="54" y="3"/>
                        <a:pt x="39" y="3"/>
                      </a:cubicBezTo>
                      <a:cubicBezTo>
                        <a:pt x="17" y="3"/>
                        <a:pt x="0" y="20"/>
                        <a:pt x="0" y="41"/>
                      </a:cubicBezTo>
                      <a:cubicBezTo>
                        <a:pt x="0" y="61"/>
                        <a:pt x="17" y="78"/>
                        <a:pt x="39" y="78"/>
                      </a:cubicBezTo>
                      <a:cubicBezTo>
                        <a:pt x="60" y="78"/>
                        <a:pt x="77" y="61"/>
                        <a:pt x="77" y="41"/>
                      </a:cubicBezTo>
                      <a:cubicBezTo>
                        <a:pt x="77" y="39"/>
                        <a:pt x="77" y="37"/>
                        <a:pt x="77" y="36"/>
                      </a:cubicBezTo>
                      <a:cubicBezTo>
                        <a:pt x="77" y="36"/>
                        <a:pt x="77" y="36"/>
                        <a:pt x="177" y="36"/>
                      </a:cubicBezTo>
                      <a:cubicBezTo>
                        <a:pt x="177" y="36"/>
                        <a:pt x="177" y="36"/>
                        <a:pt x="271" y="36"/>
                      </a:cubicBezTo>
                      <a:cubicBezTo>
                        <a:pt x="271" y="57"/>
                        <a:pt x="288" y="74"/>
                        <a:pt x="309" y="74"/>
                      </a:cubicBezTo>
                      <a:cubicBezTo>
                        <a:pt x="330" y="74"/>
                        <a:pt x="348" y="57"/>
                        <a:pt x="34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2" name="Freeform 19">
                  <a:extLst>
                    <a:ext uri="{FF2B5EF4-FFF2-40B4-BE49-F238E27FC236}">
                      <a16:creationId xmlns:a16="http://schemas.microsoft.com/office/drawing/2014/main" id="{0D17777C-0FC5-EF87-7DB3-8DDA200B1CF4}"/>
                    </a:ext>
                  </a:extLst>
                </p:cNvPr>
                <p:cNvSpPr>
                  <a:spLocks/>
                </p:cNvSpPr>
                <p:nvPr/>
              </p:nvSpPr>
              <p:spPr bwMode="auto">
                <a:xfrm>
                  <a:off x="-706" y="1560"/>
                  <a:ext cx="611" cy="98"/>
                </a:xfrm>
                <a:custGeom>
                  <a:avLst/>
                  <a:gdLst>
                    <a:gd name="T0" fmla="*/ 77 w 480"/>
                    <a:gd name="T1" fmla="*/ 31 h 77"/>
                    <a:gd name="T2" fmla="*/ 39 w 480"/>
                    <a:gd name="T3" fmla="*/ 0 h 77"/>
                    <a:gd name="T4" fmla="*/ 0 w 480"/>
                    <a:gd name="T5" fmla="*/ 36 h 77"/>
                    <a:gd name="T6" fmla="*/ 39 w 480"/>
                    <a:gd name="T7" fmla="*/ 74 h 77"/>
                    <a:gd name="T8" fmla="*/ 77 w 480"/>
                    <a:gd name="T9" fmla="*/ 42 h 77"/>
                    <a:gd name="T10" fmla="*/ 228 w 480"/>
                    <a:gd name="T11" fmla="*/ 42 h 77"/>
                    <a:gd name="T12" fmla="*/ 403 w 480"/>
                    <a:gd name="T13" fmla="*/ 42 h 77"/>
                    <a:gd name="T14" fmla="*/ 441 w 480"/>
                    <a:gd name="T15" fmla="*/ 77 h 77"/>
                    <a:gd name="T16" fmla="*/ 480 w 480"/>
                    <a:gd name="T17" fmla="*/ 40 h 77"/>
                    <a:gd name="T18" fmla="*/ 441 w 480"/>
                    <a:gd name="T19" fmla="*/ 2 h 77"/>
                    <a:gd name="T20" fmla="*/ 404 w 480"/>
                    <a:gd name="T21" fmla="*/ 31 h 77"/>
                    <a:gd name="T22" fmla="*/ 228 w 480"/>
                    <a:gd name="T23" fmla="*/ 31 h 77"/>
                    <a:gd name="T24" fmla="*/ 77 w 480"/>
                    <a:gd name="T25"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77">
                      <a:moveTo>
                        <a:pt x="77" y="31"/>
                      </a:moveTo>
                      <a:cubicBezTo>
                        <a:pt x="75" y="13"/>
                        <a:pt x="58" y="0"/>
                        <a:pt x="39" y="0"/>
                      </a:cubicBezTo>
                      <a:cubicBezTo>
                        <a:pt x="18" y="0"/>
                        <a:pt x="0" y="17"/>
                        <a:pt x="0" y="36"/>
                      </a:cubicBezTo>
                      <a:cubicBezTo>
                        <a:pt x="0" y="57"/>
                        <a:pt x="18" y="74"/>
                        <a:pt x="39" y="74"/>
                      </a:cubicBezTo>
                      <a:cubicBezTo>
                        <a:pt x="58" y="74"/>
                        <a:pt x="74" y="61"/>
                        <a:pt x="77" y="42"/>
                      </a:cubicBezTo>
                      <a:cubicBezTo>
                        <a:pt x="77" y="42"/>
                        <a:pt x="77" y="42"/>
                        <a:pt x="228" y="42"/>
                      </a:cubicBezTo>
                      <a:cubicBezTo>
                        <a:pt x="228" y="42"/>
                        <a:pt x="228" y="42"/>
                        <a:pt x="403" y="42"/>
                      </a:cubicBezTo>
                      <a:cubicBezTo>
                        <a:pt x="404" y="62"/>
                        <a:pt x="421" y="77"/>
                        <a:pt x="441" y="77"/>
                      </a:cubicBezTo>
                      <a:cubicBezTo>
                        <a:pt x="462" y="77"/>
                        <a:pt x="480" y="60"/>
                        <a:pt x="480" y="40"/>
                      </a:cubicBezTo>
                      <a:cubicBezTo>
                        <a:pt x="480" y="19"/>
                        <a:pt x="462" y="2"/>
                        <a:pt x="441" y="2"/>
                      </a:cubicBezTo>
                      <a:cubicBezTo>
                        <a:pt x="423" y="2"/>
                        <a:pt x="408" y="14"/>
                        <a:pt x="404" y="31"/>
                      </a:cubicBezTo>
                      <a:cubicBezTo>
                        <a:pt x="404" y="31"/>
                        <a:pt x="404" y="31"/>
                        <a:pt x="228" y="31"/>
                      </a:cubicBezTo>
                      <a:cubicBezTo>
                        <a:pt x="228" y="31"/>
                        <a:pt x="228" y="31"/>
                        <a:pt x="7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3" name="Freeform 20">
                  <a:extLst>
                    <a:ext uri="{FF2B5EF4-FFF2-40B4-BE49-F238E27FC236}">
                      <a16:creationId xmlns:a16="http://schemas.microsoft.com/office/drawing/2014/main" id="{D6013B77-A851-3C5B-2259-6729F134114D}"/>
                    </a:ext>
                  </a:extLst>
                </p:cNvPr>
                <p:cNvSpPr>
                  <a:spLocks/>
                </p:cNvSpPr>
                <p:nvPr/>
              </p:nvSpPr>
              <p:spPr bwMode="auto">
                <a:xfrm>
                  <a:off x="-570" y="2017"/>
                  <a:ext cx="307" cy="94"/>
                </a:xfrm>
                <a:custGeom>
                  <a:avLst/>
                  <a:gdLst>
                    <a:gd name="T0" fmla="*/ 0 w 241"/>
                    <a:gd name="T1" fmla="*/ 37 h 74"/>
                    <a:gd name="T2" fmla="*/ 39 w 241"/>
                    <a:gd name="T3" fmla="*/ 74 h 74"/>
                    <a:gd name="T4" fmla="*/ 76 w 241"/>
                    <a:gd name="T5" fmla="*/ 47 h 74"/>
                    <a:gd name="T6" fmla="*/ 121 w 241"/>
                    <a:gd name="T7" fmla="*/ 47 h 74"/>
                    <a:gd name="T8" fmla="*/ 197 w 241"/>
                    <a:gd name="T9" fmla="*/ 47 h 74"/>
                    <a:gd name="T10" fmla="*/ 217 w 241"/>
                    <a:gd name="T11" fmla="*/ 59 h 74"/>
                    <a:gd name="T12" fmla="*/ 241 w 241"/>
                    <a:gd name="T13" fmla="*/ 36 h 74"/>
                    <a:gd name="T14" fmla="*/ 217 w 241"/>
                    <a:gd name="T15" fmla="*/ 12 h 74"/>
                    <a:gd name="T16" fmla="*/ 195 w 241"/>
                    <a:gd name="T17" fmla="*/ 36 h 74"/>
                    <a:gd name="T18" fmla="*/ 121 w 241"/>
                    <a:gd name="T19" fmla="*/ 36 h 74"/>
                    <a:gd name="T20" fmla="*/ 77 w 241"/>
                    <a:gd name="T21" fmla="*/ 36 h 74"/>
                    <a:gd name="T22" fmla="*/ 39 w 241"/>
                    <a:gd name="T23" fmla="*/ 0 h 74"/>
                    <a:gd name="T24" fmla="*/ 0 w 241"/>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74">
                      <a:moveTo>
                        <a:pt x="0" y="37"/>
                      </a:moveTo>
                      <a:cubicBezTo>
                        <a:pt x="0" y="58"/>
                        <a:pt x="17" y="74"/>
                        <a:pt x="39" y="74"/>
                      </a:cubicBezTo>
                      <a:cubicBezTo>
                        <a:pt x="57" y="74"/>
                        <a:pt x="72" y="63"/>
                        <a:pt x="76" y="47"/>
                      </a:cubicBezTo>
                      <a:cubicBezTo>
                        <a:pt x="76" y="47"/>
                        <a:pt x="76" y="47"/>
                        <a:pt x="121" y="47"/>
                      </a:cubicBezTo>
                      <a:cubicBezTo>
                        <a:pt x="121" y="47"/>
                        <a:pt x="121" y="47"/>
                        <a:pt x="197" y="47"/>
                      </a:cubicBezTo>
                      <a:cubicBezTo>
                        <a:pt x="201" y="54"/>
                        <a:pt x="209" y="59"/>
                        <a:pt x="217" y="59"/>
                      </a:cubicBezTo>
                      <a:cubicBezTo>
                        <a:pt x="231" y="59"/>
                        <a:pt x="241" y="49"/>
                        <a:pt x="241" y="36"/>
                      </a:cubicBezTo>
                      <a:cubicBezTo>
                        <a:pt x="241" y="23"/>
                        <a:pt x="231" y="12"/>
                        <a:pt x="217" y="12"/>
                      </a:cubicBezTo>
                      <a:cubicBezTo>
                        <a:pt x="205" y="12"/>
                        <a:pt x="195" y="23"/>
                        <a:pt x="195" y="36"/>
                      </a:cubicBezTo>
                      <a:cubicBezTo>
                        <a:pt x="195" y="36"/>
                        <a:pt x="195" y="36"/>
                        <a:pt x="121" y="36"/>
                      </a:cubicBezTo>
                      <a:cubicBezTo>
                        <a:pt x="121" y="36"/>
                        <a:pt x="121" y="36"/>
                        <a:pt x="77" y="36"/>
                      </a:cubicBezTo>
                      <a:cubicBezTo>
                        <a:pt x="76" y="16"/>
                        <a:pt x="59"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4" name="Freeform 21">
                  <a:extLst>
                    <a:ext uri="{FF2B5EF4-FFF2-40B4-BE49-F238E27FC236}">
                      <a16:creationId xmlns:a16="http://schemas.microsoft.com/office/drawing/2014/main" id="{D2B7ABC4-891C-A42C-C746-2A800C8F8E08}"/>
                    </a:ext>
                  </a:extLst>
                </p:cNvPr>
                <p:cNvSpPr>
                  <a:spLocks/>
                </p:cNvSpPr>
                <p:nvPr/>
              </p:nvSpPr>
              <p:spPr bwMode="auto">
                <a:xfrm>
                  <a:off x="-701" y="1678"/>
                  <a:ext cx="582" cy="95"/>
                </a:xfrm>
                <a:custGeom>
                  <a:avLst/>
                  <a:gdLst>
                    <a:gd name="T0" fmla="*/ 457 w 457"/>
                    <a:gd name="T1" fmla="*/ 37 h 75"/>
                    <a:gd name="T2" fmla="*/ 419 w 457"/>
                    <a:gd name="T3" fmla="*/ 1 h 75"/>
                    <a:gd name="T4" fmla="*/ 386 w 457"/>
                    <a:gd name="T5" fmla="*/ 18 h 75"/>
                    <a:gd name="T6" fmla="*/ 224 w 457"/>
                    <a:gd name="T7" fmla="*/ 18 h 75"/>
                    <a:gd name="T8" fmla="*/ 72 w 457"/>
                    <a:gd name="T9" fmla="*/ 18 h 75"/>
                    <a:gd name="T10" fmla="*/ 39 w 457"/>
                    <a:gd name="T11" fmla="*/ 0 h 75"/>
                    <a:gd name="T12" fmla="*/ 0 w 457"/>
                    <a:gd name="T13" fmla="*/ 37 h 75"/>
                    <a:gd name="T14" fmla="*/ 39 w 457"/>
                    <a:gd name="T15" fmla="*/ 74 h 75"/>
                    <a:gd name="T16" fmla="*/ 77 w 457"/>
                    <a:gd name="T17" fmla="*/ 37 h 75"/>
                    <a:gd name="T18" fmla="*/ 76 w 457"/>
                    <a:gd name="T19" fmla="*/ 29 h 75"/>
                    <a:gd name="T20" fmla="*/ 224 w 457"/>
                    <a:gd name="T21" fmla="*/ 29 h 75"/>
                    <a:gd name="T22" fmla="*/ 381 w 457"/>
                    <a:gd name="T23" fmla="*/ 29 h 75"/>
                    <a:gd name="T24" fmla="*/ 380 w 457"/>
                    <a:gd name="T25" fmla="*/ 37 h 75"/>
                    <a:gd name="T26" fmla="*/ 419 w 457"/>
                    <a:gd name="T27" fmla="*/ 75 h 75"/>
                    <a:gd name="T28" fmla="*/ 457 w 457"/>
                    <a:gd name="T2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75">
                      <a:moveTo>
                        <a:pt x="457" y="37"/>
                      </a:moveTo>
                      <a:cubicBezTo>
                        <a:pt x="457" y="18"/>
                        <a:pt x="439" y="1"/>
                        <a:pt x="419" y="1"/>
                      </a:cubicBezTo>
                      <a:cubicBezTo>
                        <a:pt x="405" y="1"/>
                        <a:pt x="394" y="8"/>
                        <a:pt x="386" y="18"/>
                      </a:cubicBezTo>
                      <a:cubicBezTo>
                        <a:pt x="386" y="18"/>
                        <a:pt x="386" y="18"/>
                        <a:pt x="224" y="18"/>
                      </a:cubicBezTo>
                      <a:cubicBezTo>
                        <a:pt x="224" y="18"/>
                        <a:pt x="224" y="18"/>
                        <a:pt x="72" y="18"/>
                      </a:cubicBezTo>
                      <a:cubicBezTo>
                        <a:pt x="65" y="7"/>
                        <a:pt x="53" y="0"/>
                        <a:pt x="39" y="0"/>
                      </a:cubicBezTo>
                      <a:cubicBezTo>
                        <a:pt x="18" y="0"/>
                        <a:pt x="0" y="17"/>
                        <a:pt x="0" y="37"/>
                      </a:cubicBezTo>
                      <a:cubicBezTo>
                        <a:pt x="0" y="57"/>
                        <a:pt x="18" y="74"/>
                        <a:pt x="39" y="74"/>
                      </a:cubicBezTo>
                      <a:cubicBezTo>
                        <a:pt x="61" y="74"/>
                        <a:pt x="77" y="57"/>
                        <a:pt x="77" y="37"/>
                      </a:cubicBezTo>
                      <a:cubicBezTo>
                        <a:pt x="77" y="34"/>
                        <a:pt x="77" y="31"/>
                        <a:pt x="76" y="29"/>
                      </a:cubicBezTo>
                      <a:cubicBezTo>
                        <a:pt x="76" y="29"/>
                        <a:pt x="76" y="29"/>
                        <a:pt x="224" y="29"/>
                      </a:cubicBezTo>
                      <a:cubicBezTo>
                        <a:pt x="224" y="29"/>
                        <a:pt x="224" y="29"/>
                        <a:pt x="381" y="29"/>
                      </a:cubicBezTo>
                      <a:cubicBezTo>
                        <a:pt x="381" y="31"/>
                        <a:pt x="380" y="35"/>
                        <a:pt x="380" y="37"/>
                      </a:cubicBezTo>
                      <a:cubicBezTo>
                        <a:pt x="380" y="58"/>
                        <a:pt x="398" y="75"/>
                        <a:pt x="419" y="75"/>
                      </a:cubicBezTo>
                      <a:cubicBezTo>
                        <a:pt x="439" y="75"/>
                        <a:pt x="457" y="58"/>
                        <a:pt x="45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5" name="Freeform 22">
                  <a:extLst>
                    <a:ext uri="{FF2B5EF4-FFF2-40B4-BE49-F238E27FC236}">
                      <a16:creationId xmlns:a16="http://schemas.microsoft.com/office/drawing/2014/main" id="{7D3D911D-CF9C-160B-1F9B-350F086893A3}"/>
                    </a:ext>
                  </a:extLst>
                </p:cNvPr>
                <p:cNvSpPr>
                  <a:spLocks/>
                </p:cNvSpPr>
                <p:nvPr/>
              </p:nvSpPr>
              <p:spPr bwMode="auto">
                <a:xfrm>
                  <a:off x="-705" y="2315"/>
                  <a:ext cx="586" cy="99"/>
                </a:xfrm>
                <a:custGeom>
                  <a:avLst/>
                  <a:gdLst>
                    <a:gd name="T0" fmla="*/ 460 w 460"/>
                    <a:gd name="T1" fmla="*/ 37 h 78"/>
                    <a:gd name="T2" fmla="*/ 422 w 460"/>
                    <a:gd name="T3" fmla="*/ 0 h 78"/>
                    <a:gd name="T4" fmla="*/ 383 w 460"/>
                    <a:gd name="T5" fmla="*/ 34 h 78"/>
                    <a:gd name="T6" fmla="*/ 227 w 460"/>
                    <a:gd name="T7" fmla="*/ 34 h 78"/>
                    <a:gd name="T8" fmla="*/ 76 w 460"/>
                    <a:gd name="T9" fmla="*/ 34 h 78"/>
                    <a:gd name="T10" fmla="*/ 38 w 460"/>
                    <a:gd name="T11" fmla="*/ 4 h 78"/>
                    <a:gd name="T12" fmla="*/ 0 w 460"/>
                    <a:gd name="T13" fmla="*/ 40 h 78"/>
                    <a:gd name="T14" fmla="*/ 38 w 460"/>
                    <a:gd name="T15" fmla="*/ 78 h 78"/>
                    <a:gd name="T16" fmla="*/ 76 w 460"/>
                    <a:gd name="T17" fmla="*/ 45 h 78"/>
                    <a:gd name="T18" fmla="*/ 227 w 460"/>
                    <a:gd name="T19" fmla="*/ 45 h 78"/>
                    <a:gd name="T20" fmla="*/ 384 w 460"/>
                    <a:gd name="T21" fmla="*/ 45 h 78"/>
                    <a:gd name="T22" fmla="*/ 422 w 460"/>
                    <a:gd name="T23" fmla="*/ 74 h 78"/>
                    <a:gd name="T24" fmla="*/ 460 w 460"/>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78">
                      <a:moveTo>
                        <a:pt x="460" y="37"/>
                      </a:moveTo>
                      <a:cubicBezTo>
                        <a:pt x="460" y="17"/>
                        <a:pt x="442" y="0"/>
                        <a:pt x="422" y="0"/>
                      </a:cubicBezTo>
                      <a:cubicBezTo>
                        <a:pt x="402" y="0"/>
                        <a:pt x="385" y="15"/>
                        <a:pt x="383" y="34"/>
                      </a:cubicBezTo>
                      <a:cubicBezTo>
                        <a:pt x="383" y="34"/>
                        <a:pt x="383" y="34"/>
                        <a:pt x="227" y="34"/>
                      </a:cubicBezTo>
                      <a:cubicBezTo>
                        <a:pt x="227" y="34"/>
                        <a:pt x="227" y="34"/>
                        <a:pt x="76" y="34"/>
                      </a:cubicBezTo>
                      <a:cubicBezTo>
                        <a:pt x="73" y="17"/>
                        <a:pt x="57" y="4"/>
                        <a:pt x="38" y="4"/>
                      </a:cubicBezTo>
                      <a:cubicBezTo>
                        <a:pt x="17" y="4"/>
                        <a:pt x="0" y="19"/>
                        <a:pt x="0" y="40"/>
                      </a:cubicBezTo>
                      <a:cubicBezTo>
                        <a:pt x="0" y="61"/>
                        <a:pt x="17" y="78"/>
                        <a:pt x="38" y="78"/>
                      </a:cubicBezTo>
                      <a:cubicBezTo>
                        <a:pt x="59" y="78"/>
                        <a:pt x="74" y="63"/>
                        <a:pt x="76" y="45"/>
                      </a:cubicBezTo>
                      <a:cubicBezTo>
                        <a:pt x="76" y="45"/>
                        <a:pt x="76" y="45"/>
                        <a:pt x="227" y="45"/>
                      </a:cubicBezTo>
                      <a:cubicBezTo>
                        <a:pt x="227" y="45"/>
                        <a:pt x="227" y="45"/>
                        <a:pt x="384" y="45"/>
                      </a:cubicBezTo>
                      <a:cubicBezTo>
                        <a:pt x="388" y="61"/>
                        <a:pt x="403" y="74"/>
                        <a:pt x="422" y="74"/>
                      </a:cubicBezTo>
                      <a:cubicBezTo>
                        <a:pt x="442" y="74"/>
                        <a:pt x="460" y="57"/>
                        <a:pt x="46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6" name="Freeform 23">
                  <a:extLst>
                    <a:ext uri="{FF2B5EF4-FFF2-40B4-BE49-F238E27FC236}">
                      <a16:creationId xmlns:a16="http://schemas.microsoft.com/office/drawing/2014/main" id="{B14E77BF-3119-AAAC-908A-6745897EDBA4}"/>
                    </a:ext>
                  </a:extLst>
                </p:cNvPr>
                <p:cNvSpPr>
                  <a:spLocks/>
                </p:cNvSpPr>
                <p:nvPr/>
              </p:nvSpPr>
              <p:spPr bwMode="auto">
                <a:xfrm>
                  <a:off x="-709" y="2212"/>
                  <a:ext cx="614" cy="97"/>
                </a:xfrm>
                <a:custGeom>
                  <a:avLst/>
                  <a:gdLst>
                    <a:gd name="T0" fmla="*/ 443 w 482"/>
                    <a:gd name="T1" fmla="*/ 0 h 76"/>
                    <a:gd name="T2" fmla="*/ 405 w 482"/>
                    <a:gd name="T3" fmla="*/ 36 h 76"/>
                    <a:gd name="T4" fmla="*/ 230 w 482"/>
                    <a:gd name="T5" fmla="*/ 36 h 76"/>
                    <a:gd name="T6" fmla="*/ 76 w 482"/>
                    <a:gd name="T7" fmla="*/ 36 h 76"/>
                    <a:gd name="T8" fmla="*/ 38 w 482"/>
                    <a:gd name="T9" fmla="*/ 3 h 76"/>
                    <a:gd name="T10" fmla="*/ 0 w 482"/>
                    <a:gd name="T11" fmla="*/ 39 h 76"/>
                    <a:gd name="T12" fmla="*/ 38 w 482"/>
                    <a:gd name="T13" fmla="*/ 76 h 76"/>
                    <a:gd name="T14" fmla="*/ 76 w 482"/>
                    <a:gd name="T15" fmla="*/ 47 h 76"/>
                    <a:gd name="T16" fmla="*/ 230 w 482"/>
                    <a:gd name="T17" fmla="*/ 47 h 76"/>
                    <a:gd name="T18" fmla="*/ 406 w 482"/>
                    <a:gd name="T19" fmla="*/ 47 h 76"/>
                    <a:gd name="T20" fmla="*/ 443 w 482"/>
                    <a:gd name="T21" fmla="*/ 75 h 76"/>
                    <a:gd name="T22" fmla="*/ 482 w 482"/>
                    <a:gd name="T23" fmla="*/ 38 h 76"/>
                    <a:gd name="T24" fmla="*/ 443 w 482"/>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76">
                      <a:moveTo>
                        <a:pt x="443" y="0"/>
                      </a:moveTo>
                      <a:cubicBezTo>
                        <a:pt x="423" y="0"/>
                        <a:pt x="406" y="16"/>
                        <a:pt x="405" y="36"/>
                      </a:cubicBezTo>
                      <a:cubicBezTo>
                        <a:pt x="405" y="36"/>
                        <a:pt x="405" y="36"/>
                        <a:pt x="230" y="36"/>
                      </a:cubicBezTo>
                      <a:cubicBezTo>
                        <a:pt x="230" y="36"/>
                        <a:pt x="230" y="36"/>
                        <a:pt x="76" y="36"/>
                      </a:cubicBezTo>
                      <a:cubicBezTo>
                        <a:pt x="74" y="17"/>
                        <a:pt x="58" y="3"/>
                        <a:pt x="38" y="3"/>
                      </a:cubicBezTo>
                      <a:cubicBezTo>
                        <a:pt x="16" y="3"/>
                        <a:pt x="0" y="19"/>
                        <a:pt x="0" y="39"/>
                      </a:cubicBezTo>
                      <a:cubicBezTo>
                        <a:pt x="0" y="60"/>
                        <a:pt x="16" y="76"/>
                        <a:pt x="38" y="76"/>
                      </a:cubicBezTo>
                      <a:cubicBezTo>
                        <a:pt x="57" y="76"/>
                        <a:pt x="72" y="64"/>
                        <a:pt x="76" y="47"/>
                      </a:cubicBezTo>
                      <a:cubicBezTo>
                        <a:pt x="76" y="47"/>
                        <a:pt x="76" y="47"/>
                        <a:pt x="230" y="47"/>
                      </a:cubicBezTo>
                      <a:cubicBezTo>
                        <a:pt x="230" y="47"/>
                        <a:pt x="230" y="47"/>
                        <a:pt x="406" y="47"/>
                      </a:cubicBezTo>
                      <a:cubicBezTo>
                        <a:pt x="410" y="63"/>
                        <a:pt x="425" y="75"/>
                        <a:pt x="443" y="75"/>
                      </a:cubicBezTo>
                      <a:cubicBezTo>
                        <a:pt x="464" y="75"/>
                        <a:pt x="482" y="58"/>
                        <a:pt x="482" y="38"/>
                      </a:cubicBezTo>
                      <a:cubicBezTo>
                        <a:pt x="482" y="17"/>
                        <a:pt x="464" y="0"/>
                        <a:pt x="4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7" name="Freeform 24">
                  <a:extLst>
                    <a:ext uri="{FF2B5EF4-FFF2-40B4-BE49-F238E27FC236}">
                      <a16:creationId xmlns:a16="http://schemas.microsoft.com/office/drawing/2014/main" id="{54956860-F31A-2D7F-933A-F7954B5D6296}"/>
                    </a:ext>
                  </a:extLst>
                </p:cNvPr>
                <p:cNvSpPr>
                  <a:spLocks/>
                </p:cNvSpPr>
                <p:nvPr/>
              </p:nvSpPr>
              <p:spPr bwMode="auto">
                <a:xfrm>
                  <a:off x="-653" y="2740"/>
                  <a:ext cx="501" cy="97"/>
                </a:xfrm>
                <a:custGeom>
                  <a:avLst/>
                  <a:gdLst>
                    <a:gd name="T0" fmla="*/ 38 w 393"/>
                    <a:gd name="T1" fmla="*/ 76 h 76"/>
                    <a:gd name="T2" fmla="*/ 76 w 393"/>
                    <a:gd name="T3" fmla="*/ 44 h 76"/>
                    <a:gd name="T4" fmla="*/ 186 w 393"/>
                    <a:gd name="T5" fmla="*/ 44 h 76"/>
                    <a:gd name="T6" fmla="*/ 317 w 393"/>
                    <a:gd name="T7" fmla="*/ 44 h 76"/>
                    <a:gd name="T8" fmla="*/ 355 w 393"/>
                    <a:gd name="T9" fmla="*/ 74 h 76"/>
                    <a:gd name="T10" fmla="*/ 393 w 393"/>
                    <a:gd name="T11" fmla="*/ 36 h 76"/>
                    <a:gd name="T12" fmla="*/ 355 w 393"/>
                    <a:gd name="T13" fmla="*/ 0 h 76"/>
                    <a:gd name="T14" fmla="*/ 317 w 393"/>
                    <a:gd name="T15" fmla="*/ 33 h 76"/>
                    <a:gd name="T16" fmla="*/ 186 w 393"/>
                    <a:gd name="T17" fmla="*/ 33 h 76"/>
                    <a:gd name="T18" fmla="*/ 76 w 393"/>
                    <a:gd name="T19" fmla="*/ 33 h 76"/>
                    <a:gd name="T20" fmla="*/ 38 w 393"/>
                    <a:gd name="T21" fmla="*/ 1 h 76"/>
                    <a:gd name="T22" fmla="*/ 0 w 393"/>
                    <a:gd name="T23" fmla="*/ 38 h 76"/>
                    <a:gd name="T24" fmla="*/ 38 w 393"/>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76">
                      <a:moveTo>
                        <a:pt x="38" y="76"/>
                      </a:moveTo>
                      <a:cubicBezTo>
                        <a:pt x="57" y="76"/>
                        <a:pt x="73" y="62"/>
                        <a:pt x="76" y="44"/>
                      </a:cubicBezTo>
                      <a:cubicBezTo>
                        <a:pt x="76" y="44"/>
                        <a:pt x="76" y="44"/>
                        <a:pt x="186" y="44"/>
                      </a:cubicBezTo>
                      <a:cubicBezTo>
                        <a:pt x="186" y="44"/>
                        <a:pt x="186" y="44"/>
                        <a:pt x="317" y="44"/>
                      </a:cubicBezTo>
                      <a:cubicBezTo>
                        <a:pt x="320" y="61"/>
                        <a:pt x="336" y="74"/>
                        <a:pt x="355" y="74"/>
                      </a:cubicBezTo>
                      <a:cubicBezTo>
                        <a:pt x="376" y="74"/>
                        <a:pt x="393" y="57"/>
                        <a:pt x="393" y="36"/>
                      </a:cubicBezTo>
                      <a:cubicBezTo>
                        <a:pt x="393" y="17"/>
                        <a:pt x="376" y="0"/>
                        <a:pt x="355" y="0"/>
                      </a:cubicBezTo>
                      <a:cubicBezTo>
                        <a:pt x="334" y="0"/>
                        <a:pt x="318" y="14"/>
                        <a:pt x="317" y="33"/>
                      </a:cubicBezTo>
                      <a:cubicBezTo>
                        <a:pt x="317" y="33"/>
                        <a:pt x="317" y="33"/>
                        <a:pt x="186" y="33"/>
                      </a:cubicBezTo>
                      <a:cubicBezTo>
                        <a:pt x="186" y="33"/>
                        <a:pt x="186" y="33"/>
                        <a:pt x="76" y="33"/>
                      </a:cubicBezTo>
                      <a:cubicBezTo>
                        <a:pt x="73" y="14"/>
                        <a:pt x="57" y="1"/>
                        <a:pt x="38" y="1"/>
                      </a:cubicBezTo>
                      <a:cubicBezTo>
                        <a:pt x="16" y="1"/>
                        <a:pt x="0" y="18"/>
                        <a:pt x="0" y="38"/>
                      </a:cubicBezTo>
                      <a:cubicBezTo>
                        <a:pt x="0" y="58"/>
                        <a:pt x="16" y="76"/>
                        <a:pt x="3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8" name="Freeform 25">
                  <a:extLst>
                    <a:ext uri="{FF2B5EF4-FFF2-40B4-BE49-F238E27FC236}">
                      <a16:creationId xmlns:a16="http://schemas.microsoft.com/office/drawing/2014/main" id="{4FDF43FE-A2ED-2C27-9BEA-2971267A96C1}"/>
                    </a:ext>
                  </a:extLst>
                </p:cNvPr>
                <p:cNvSpPr>
                  <a:spLocks/>
                </p:cNvSpPr>
                <p:nvPr/>
              </p:nvSpPr>
              <p:spPr bwMode="auto">
                <a:xfrm>
                  <a:off x="-525" y="1857"/>
                  <a:ext cx="240" cy="95"/>
                </a:xfrm>
                <a:custGeom>
                  <a:avLst/>
                  <a:gdLst>
                    <a:gd name="T0" fmla="*/ 151 w 189"/>
                    <a:gd name="T1" fmla="*/ 75 h 75"/>
                    <a:gd name="T2" fmla="*/ 189 w 189"/>
                    <a:gd name="T3" fmla="*/ 38 h 75"/>
                    <a:gd name="T4" fmla="*/ 151 w 189"/>
                    <a:gd name="T5" fmla="*/ 0 h 75"/>
                    <a:gd name="T6" fmla="*/ 113 w 189"/>
                    <a:gd name="T7" fmla="*/ 31 h 75"/>
                    <a:gd name="T8" fmla="*/ 86 w 189"/>
                    <a:gd name="T9" fmla="*/ 31 h 75"/>
                    <a:gd name="T10" fmla="*/ 44 w 189"/>
                    <a:gd name="T11" fmla="*/ 31 h 75"/>
                    <a:gd name="T12" fmla="*/ 23 w 189"/>
                    <a:gd name="T13" fmla="*/ 19 h 75"/>
                    <a:gd name="T14" fmla="*/ 0 w 189"/>
                    <a:gd name="T15" fmla="*/ 41 h 75"/>
                    <a:gd name="T16" fmla="*/ 23 w 189"/>
                    <a:gd name="T17" fmla="*/ 64 h 75"/>
                    <a:gd name="T18" fmla="*/ 47 w 189"/>
                    <a:gd name="T19" fmla="*/ 42 h 75"/>
                    <a:gd name="T20" fmla="*/ 86 w 189"/>
                    <a:gd name="T21" fmla="*/ 42 h 75"/>
                    <a:gd name="T22" fmla="*/ 113 w 189"/>
                    <a:gd name="T23" fmla="*/ 42 h 75"/>
                    <a:gd name="T24" fmla="*/ 151 w 18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75">
                      <a:moveTo>
                        <a:pt x="151" y="75"/>
                      </a:moveTo>
                      <a:cubicBezTo>
                        <a:pt x="172" y="75"/>
                        <a:pt x="189" y="58"/>
                        <a:pt x="189" y="38"/>
                      </a:cubicBezTo>
                      <a:cubicBezTo>
                        <a:pt x="189" y="17"/>
                        <a:pt x="172" y="0"/>
                        <a:pt x="151" y="0"/>
                      </a:cubicBezTo>
                      <a:cubicBezTo>
                        <a:pt x="132" y="0"/>
                        <a:pt x="117" y="14"/>
                        <a:pt x="113" y="31"/>
                      </a:cubicBezTo>
                      <a:cubicBezTo>
                        <a:pt x="113" y="31"/>
                        <a:pt x="113" y="31"/>
                        <a:pt x="86" y="31"/>
                      </a:cubicBezTo>
                      <a:cubicBezTo>
                        <a:pt x="86" y="31"/>
                        <a:pt x="86" y="31"/>
                        <a:pt x="44" y="31"/>
                      </a:cubicBezTo>
                      <a:cubicBezTo>
                        <a:pt x="41" y="24"/>
                        <a:pt x="32" y="19"/>
                        <a:pt x="23" y="19"/>
                      </a:cubicBezTo>
                      <a:cubicBezTo>
                        <a:pt x="10" y="19"/>
                        <a:pt x="0" y="28"/>
                        <a:pt x="0" y="41"/>
                      </a:cubicBezTo>
                      <a:cubicBezTo>
                        <a:pt x="0" y="54"/>
                        <a:pt x="10" y="64"/>
                        <a:pt x="23" y="64"/>
                      </a:cubicBezTo>
                      <a:cubicBezTo>
                        <a:pt x="35" y="64"/>
                        <a:pt x="46" y="54"/>
                        <a:pt x="47" y="42"/>
                      </a:cubicBezTo>
                      <a:cubicBezTo>
                        <a:pt x="47" y="42"/>
                        <a:pt x="47" y="42"/>
                        <a:pt x="86" y="42"/>
                      </a:cubicBezTo>
                      <a:cubicBezTo>
                        <a:pt x="86" y="42"/>
                        <a:pt x="86" y="42"/>
                        <a:pt x="113" y="42"/>
                      </a:cubicBezTo>
                      <a:cubicBezTo>
                        <a:pt x="115" y="60"/>
                        <a:pt x="132" y="75"/>
                        <a:pt x="15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9" name="Freeform 26">
                  <a:extLst>
                    <a:ext uri="{FF2B5EF4-FFF2-40B4-BE49-F238E27FC236}">
                      <a16:creationId xmlns:a16="http://schemas.microsoft.com/office/drawing/2014/main" id="{32E8CBD0-B160-8540-20D5-C64F5D86CE32}"/>
                    </a:ext>
                  </a:extLst>
                </p:cNvPr>
                <p:cNvSpPr>
                  <a:spLocks/>
                </p:cNvSpPr>
                <p:nvPr/>
              </p:nvSpPr>
              <p:spPr bwMode="auto">
                <a:xfrm>
                  <a:off x="-477" y="1937"/>
                  <a:ext cx="98" cy="93"/>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grpSp>
        </p:grpSp>
        <p:sp>
          <p:nvSpPr>
            <p:cNvPr id="170" name="Rectangle: Rounded Corners 750">
              <a:extLst>
                <a:ext uri="{FF2B5EF4-FFF2-40B4-BE49-F238E27FC236}">
                  <a16:creationId xmlns:a16="http://schemas.microsoft.com/office/drawing/2014/main" id="{FC3882B6-B5C2-43D3-A526-6F83151D627D}"/>
                </a:ext>
              </a:extLst>
            </p:cNvPr>
            <p:cNvSpPr/>
            <p:nvPr/>
          </p:nvSpPr>
          <p:spPr>
            <a:xfrm>
              <a:off x="5418427" y="3619115"/>
              <a:ext cx="690413" cy="1684727"/>
            </a:xfrm>
            <a:prstGeom prst="roundRect">
              <a:avLst>
                <a:gd name="adj" fmla="val 0"/>
              </a:avLst>
            </a:prstGeom>
            <a:solidFill>
              <a:srgbClr val="FFFFFF">
                <a:lumMod val="95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171" name="Group 170">
              <a:extLst>
                <a:ext uri="{FF2B5EF4-FFF2-40B4-BE49-F238E27FC236}">
                  <a16:creationId xmlns:a16="http://schemas.microsoft.com/office/drawing/2014/main" id="{5F67E6CC-D0DF-2342-D401-92A6A9D1475E}"/>
                </a:ext>
              </a:extLst>
            </p:cNvPr>
            <p:cNvGrpSpPr/>
            <p:nvPr/>
          </p:nvGrpSpPr>
          <p:grpSpPr>
            <a:xfrm>
              <a:off x="5503848" y="4678927"/>
              <a:ext cx="544641" cy="1566463"/>
              <a:chOff x="-2079518" y="3246122"/>
              <a:chExt cx="692678" cy="2360893"/>
            </a:xfrm>
          </p:grpSpPr>
          <p:sp>
            <p:nvSpPr>
              <p:cNvPr id="172" name="Rectangle: Rounded Corners 752">
                <a:extLst>
                  <a:ext uri="{FF2B5EF4-FFF2-40B4-BE49-F238E27FC236}">
                    <a16:creationId xmlns:a16="http://schemas.microsoft.com/office/drawing/2014/main" id="{544B0B94-2E4D-AB7D-962D-4CAC7682B2F0}"/>
                  </a:ext>
                </a:extLst>
              </p:cNvPr>
              <p:cNvSpPr/>
              <p:nvPr/>
            </p:nvSpPr>
            <p:spPr>
              <a:xfrm>
                <a:off x="-2079518" y="3246122"/>
                <a:ext cx="692678" cy="2360893"/>
              </a:xfrm>
              <a:prstGeom prst="roundRect">
                <a:avLst/>
              </a:prstGeom>
              <a:solidFill>
                <a:srgbClr val="7F7F7F"/>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173" name="Group 4">
                <a:extLst>
                  <a:ext uri="{FF2B5EF4-FFF2-40B4-BE49-F238E27FC236}">
                    <a16:creationId xmlns:a16="http://schemas.microsoft.com/office/drawing/2014/main" id="{4AB9F453-DF47-D38F-557B-BF09D26CE55A}"/>
                  </a:ext>
                </a:extLst>
              </p:cNvPr>
              <p:cNvGrpSpPr>
                <a:grpSpLocks noChangeAspect="1"/>
              </p:cNvGrpSpPr>
              <p:nvPr/>
            </p:nvGrpSpPr>
            <p:grpSpPr bwMode="auto">
              <a:xfrm>
                <a:off x="-2005955" y="3482339"/>
                <a:ext cx="554845" cy="1965961"/>
                <a:chOff x="-711" y="1560"/>
                <a:chExt cx="616" cy="2018"/>
              </a:xfrm>
              <a:solidFill>
                <a:srgbClr val="FFFFFF"/>
              </a:solidFill>
            </p:grpSpPr>
            <p:sp>
              <p:nvSpPr>
                <p:cNvPr id="174" name="Freeform 5">
                  <a:extLst>
                    <a:ext uri="{FF2B5EF4-FFF2-40B4-BE49-F238E27FC236}">
                      <a16:creationId xmlns:a16="http://schemas.microsoft.com/office/drawing/2014/main" id="{A7A1587E-1898-1885-B2D2-C7DC34F0B5D5}"/>
                    </a:ext>
                  </a:extLst>
                </p:cNvPr>
                <p:cNvSpPr>
                  <a:spLocks/>
                </p:cNvSpPr>
                <p:nvPr/>
              </p:nvSpPr>
              <p:spPr bwMode="auto">
                <a:xfrm>
                  <a:off x="-654" y="3372"/>
                  <a:ext cx="502" cy="101"/>
                </a:xfrm>
                <a:custGeom>
                  <a:avLst/>
                  <a:gdLst>
                    <a:gd name="T0" fmla="*/ 0 w 394"/>
                    <a:gd name="T1" fmla="*/ 41 h 79"/>
                    <a:gd name="T2" fmla="*/ 38 w 394"/>
                    <a:gd name="T3" fmla="*/ 79 h 79"/>
                    <a:gd name="T4" fmla="*/ 76 w 394"/>
                    <a:gd name="T5" fmla="*/ 47 h 79"/>
                    <a:gd name="T6" fmla="*/ 191 w 394"/>
                    <a:gd name="T7" fmla="*/ 47 h 79"/>
                    <a:gd name="T8" fmla="*/ 319 w 394"/>
                    <a:gd name="T9" fmla="*/ 47 h 79"/>
                    <a:gd name="T10" fmla="*/ 356 w 394"/>
                    <a:gd name="T11" fmla="*/ 75 h 79"/>
                    <a:gd name="T12" fmla="*/ 394 w 394"/>
                    <a:gd name="T13" fmla="*/ 37 h 79"/>
                    <a:gd name="T14" fmla="*/ 356 w 394"/>
                    <a:gd name="T15" fmla="*/ 0 h 79"/>
                    <a:gd name="T16" fmla="*/ 318 w 394"/>
                    <a:gd name="T17" fmla="*/ 36 h 79"/>
                    <a:gd name="T18" fmla="*/ 191 w 394"/>
                    <a:gd name="T19" fmla="*/ 36 h 79"/>
                    <a:gd name="T20" fmla="*/ 76 w 394"/>
                    <a:gd name="T21" fmla="*/ 36 h 79"/>
                    <a:gd name="T22" fmla="*/ 38 w 394"/>
                    <a:gd name="T23" fmla="*/ 4 h 79"/>
                    <a:gd name="T24" fmla="*/ 0 w 394"/>
                    <a:gd name="T2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9">
                      <a:moveTo>
                        <a:pt x="0" y="41"/>
                      </a:moveTo>
                      <a:cubicBezTo>
                        <a:pt x="0" y="62"/>
                        <a:pt x="16" y="79"/>
                        <a:pt x="38" y="79"/>
                      </a:cubicBezTo>
                      <a:cubicBezTo>
                        <a:pt x="57" y="79"/>
                        <a:pt x="73" y="65"/>
                        <a:pt x="76" y="47"/>
                      </a:cubicBezTo>
                      <a:cubicBezTo>
                        <a:pt x="76" y="47"/>
                        <a:pt x="76" y="47"/>
                        <a:pt x="191" y="47"/>
                      </a:cubicBezTo>
                      <a:cubicBezTo>
                        <a:pt x="191" y="47"/>
                        <a:pt x="191" y="47"/>
                        <a:pt x="319" y="47"/>
                      </a:cubicBezTo>
                      <a:cubicBezTo>
                        <a:pt x="323" y="63"/>
                        <a:pt x="338" y="75"/>
                        <a:pt x="356" y="75"/>
                      </a:cubicBezTo>
                      <a:cubicBezTo>
                        <a:pt x="377" y="75"/>
                        <a:pt x="394" y="58"/>
                        <a:pt x="394" y="37"/>
                      </a:cubicBezTo>
                      <a:cubicBezTo>
                        <a:pt x="394" y="18"/>
                        <a:pt x="377" y="0"/>
                        <a:pt x="356" y="0"/>
                      </a:cubicBezTo>
                      <a:cubicBezTo>
                        <a:pt x="335" y="0"/>
                        <a:pt x="318" y="16"/>
                        <a:pt x="318" y="36"/>
                      </a:cubicBezTo>
                      <a:cubicBezTo>
                        <a:pt x="318" y="36"/>
                        <a:pt x="318" y="36"/>
                        <a:pt x="191" y="36"/>
                      </a:cubicBezTo>
                      <a:cubicBezTo>
                        <a:pt x="191" y="36"/>
                        <a:pt x="191" y="36"/>
                        <a:pt x="76" y="36"/>
                      </a:cubicBezTo>
                      <a:cubicBezTo>
                        <a:pt x="73" y="18"/>
                        <a:pt x="57" y="4"/>
                        <a:pt x="38" y="4"/>
                      </a:cubicBezTo>
                      <a:cubicBezTo>
                        <a:pt x="16" y="4"/>
                        <a:pt x="0" y="2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75" name="Freeform 6">
                  <a:extLst>
                    <a:ext uri="{FF2B5EF4-FFF2-40B4-BE49-F238E27FC236}">
                      <a16:creationId xmlns:a16="http://schemas.microsoft.com/office/drawing/2014/main" id="{BFC0E8B6-CAC3-E355-D5AE-37B0BAB66AE6}"/>
                    </a:ext>
                  </a:extLst>
                </p:cNvPr>
                <p:cNvSpPr>
                  <a:spLocks/>
                </p:cNvSpPr>
                <p:nvPr/>
              </p:nvSpPr>
              <p:spPr bwMode="auto">
                <a:xfrm>
                  <a:off x="-530" y="2513"/>
                  <a:ext cx="245" cy="95"/>
                </a:xfrm>
                <a:custGeom>
                  <a:avLst/>
                  <a:gdLst>
                    <a:gd name="T0" fmla="*/ 155 w 193"/>
                    <a:gd name="T1" fmla="*/ 75 h 75"/>
                    <a:gd name="T2" fmla="*/ 193 w 193"/>
                    <a:gd name="T3" fmla="*/ 37 h 75"/>
                    <a:gd name="T4" fmla="*/ 155 w 193"/>
                    <a:gd name="T5" fmla="*/ 0 h 75"/>
                    <a:gd name="T6" fmla="*/ 117 w 193"/>
                    <a:gd name="T7" fmla="*/ 32 h 75"/>
                    <a:gd name="T8" fmla="*/ 88 w 193"/>
                    <a:gd name="T9" fmla="*/ 32 h 75"/>
                    <a:gd name="T10" fmla="*/ 46 w 193"/>
                    <a:gd name="T11" fmla="*/ 32 h 75"/>
                    <a:gd name="T12" fmla="*/ 24 w 193"/>
                    <a:gd name="T13" fmla="*/ 16 h 75"/>
                    <a:gd name="T14" fmla="*/ 0 w 193"/>
                    <a:gd name="T15" fmla="*/ 38 h 75"/>
                    <a:gd name="T16" fmla="*/ 24 w 193"/>
                    <a:gd name="T17" fmla="*/ 61 h 75"/>
                    <a:gd name="T18" fmla="*/ 47 w 193"/>
                    <a:gd name="T19" fmla="*/ 43 h 75"/>
                    <a:gd name="T20" fmla="*/ 88 w 193"/>
                    <a:gd name="T21" fmla="*/ 43 h 75"/>
                    <a:gd name="T22" fmla="*/ 117 w 193"/>
                    <a:gd name="T23" fmla="*/ 43 h 75"/>
                    <a:gd name="T24" fmla="*/ 155 w 193"/>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75">
                      <a:moveTo>
                        <a:pt x="155" y="75"/>
                      </a:moveTo>
                      <a:cubicBezTo>
                        <a:pt x="176" y="75"/>
                        <a:pt x="193" y="58"/>
                        <a:pt x="193" y="37"/>
                      </a:cubicBezTo>
                      <a:cubicBezTo>
                        <a:pt x="193" y="17"/>
                        <a:pt x="176" y="0"/>
                        <a:pt x="155" y="0"/>
                      </a:cubicBezTo>
                      <a:cubicBezTo>
                        <a:pt x="136" y="0"/>
                        <a:pt x="119" y="14"/>
                        <a:pt x="117" y="32"/>
                      </a:cubicBezTo>
                      <a:cubicBezTo>
                        <a:pt x="117" y="32"/>
                        <a:pt x="117" y="32"/>
                        <a:pt x="88" y="32"/>
                      </a:cubicBezTo>
                      <a:cubicBezTo>
                        <a:pt x="88" y="32"/>
                        <a:pt x="88" y="32"/>
                        <a:pt x="46" y="32"/>
                      </a:cubicBezTo>
                      <a:cubicBezTo>
                        <a:pt x="43" y="22"/>
                        <a:pt x="34" y="16"/>
                        <a:pt x="24" y="16"/>
                      </a:cubicBezTo>
                      <a:cubicBezTo>
                        <a:pt x="10" y="16"/>
                        <a:pt x="0" y="26"/>
                        <a:pt x="0" y="38"/>
                      </a:cubicBezTo>
                      <a:cubicBezTo>
                        <a:pt x="0" y="52"/>
                        <a:pt x="10" y="61"/>
                        <a:pt x="24" y="61"/>
                      </a:cubicBezTo>
                      <a:cubicBezTo>
                        <a:pt x="34" y="61"/>
                        <a:pt x="45" y="53"/>
                        <a:pt x="47" y="43"/>
                      </a:cubicBezTo>
                      <a:cubicBezTo>
                        <a:pt x="47" y="43"/>
                        <a:pt x="47" y="43"/>
                        <a:pt x="88" y="43"/>
                      </a:cubicBezTo>
                      <a:cubicBezTo>
                        <a:pt x="88" y="43"/>
                        <a:pt x="88" y="43"/>
                        <a:pt x="117" y="43"/>
                      </a:cubicBezTo>
                      <a:cubicBezTo>
                        <a:pt x="119" y="61"/>
                        <a:pt x="136" y="75"/>
                        <a:pt x="1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76" name="Freeform 7">
                  <a:extLst>
                    <a:ext uri="{FF2B5EF4-FFF2-40B4-BE49-F238E27FC236}">
                      <a16:creationId xmlns:a16="http://schemas.microsoft.com/office/drawing/2014/main" id="{CC4B59ED-341A-4673-52FB-852A06CC0B1F}"/>
                    </a:ext>
                  </a:extLst>
                </p:cNvPr>
                <p:cNvSpPr>
                  <a:spLocks/>
                </p:cNvSpPr>
                <p:nvPr/>
              </p:nvSpPr>
              <p:spPr bwMode="auto">
                <a:xfrm>
                  <a:off x="-705" y="2948"/>
                  <a:ext cx="585" cy="96"/>
                </a:xfrm>
                <a:custGeom>
                  <a:avLst/>
                  <a:gdLst>
                    <a:gd name="T0" fmla="*/ 459 w 459"/>
                    <a:gd name="T1" fmla="*/ 36 h 75"/>
                    <a:gd name="T2" fmla="*/ 421 w 459"/>
                    <a:gd name="T3" fmla="*/ 0 h 75"/>
                    <a:gd name="T4" fmla="*/ 383 w 459"/>
                    <a:gd name="T5" fmla="*/ 31 h 75"/>
                    <a:gd name="T6" fmla="*/ 227 w 459"/>
                    <a:gd name="T7" fmla="*/ 31 h 75"/>
                    <a:gd name="T8" fmla="*/ 76 w 459"/>
                    <a:gd name="T9" fmla="*/ 31 h 75"/>
                    <a:gd name="T10" fmla="*/ 38 w 459"/>
                    <a:gd name="T11" fmla="*/ 1 h 75"/>
                    <a:gd name="T12" fmla="*/ 0 w 459"/>
                    <a:gd name="T13" fmla="*/ 37 h 75"/>
                    <a:gd name="T14" fmla="*/ 38 w 459"/>
                    <a:gd name="T15" fmla="*/ 75 h 75"/>
                    <a:gd name="T16" fmla="*/ 76 w 459"/>
                    <a:gd name="T17" fmla="*/ 42 h 75"/>
                    <a:gd name="T18" fmla="*/ 227 w 459"/>
                    <a:gd name="T19" fmla="*/ 42 h 75"/>
                    <a:gd name="T20" fmla="*/ 383 w 459"/>
                    <a:gd name="T21" fmla="*/ 42 h 75"/>
                    <a:gd name="T22" fmla="*/ 421 w 459"/>
                    <a:gd name="T23" fmla="*/ 74 h 75"/>
                    <a:gd name="T24" fmla="*/ 459 w 459"/>
                    <a:gd name="T2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9" h="75">
                      <a:moveTo>
                        <a:pt x="459" y="36"/>
                      </a:moveTo>
                      <a:cubicBezTo>
                        <a:pt x="459" y="17"/>
                        <a:pt x="441" y="0"/>
                        <a:pt x="421" y="0"/>
                      </a:cubicBezTo>
                      <a:cubicBezTo>
                        <a:pt x="401" y="0"/>
                        <a:pt x="385" y="13"/>
                        <a:pt x="383" y="31"/>
                      </a:cubicBezTo>
                      <a:cubicBezTo>
                        <a:pt x="383" y="31"/>
                        <a:pt x="383" y="31"/>
                        <a:pt x="227" y="31"/>
                      </a:cubicBezTo>
                      <a:cubicBezTo>
                        <a:pt x="227" y="31"/>
                        <a:pt x="227" y="31"/>
                        <a:pt x="76" y="31"/>
                      </a:cubicBezTo>
                      <a:cubicBezTo>
                        <a:pt x="73" y="14"/>
                        <a:pt x="57" y="1"/>
                        <a:pt x="38" y="1"/>
                      </a:cubicBezTo>
                      <a:cubicBezTo>
                        <a:pt x="17" y="1"/>
                        <a:pt x="0" y="18"/>
                        <a:pt x="0" y="37"/>
                      </a:cubicBezTo>
                      <a:cubicBezTo>
                        <a:pt x="0" y="58"/>
                        <a:pt x="17" y="75"/>
                        <a:pt x="38" y="75"/>
                      </a:cubicBezTo>
                      <a:cubicBezTo>
                        <a:pt x="57" y="75"/>
                        <a:pt x="74" y="61"/>
                        <a:pt x="76" y="42"/>
                      </a:cubicBezTo>
                      <a:cubicBezTo>
                        <a:pt x="76" y="42"/>
                        <a:pt x="76" y="42"/>
                        <a:pt x="227" y="42"/>
                      </a:cubicBezTo>
                      <a:cubicBezTo>
                        <a:pt x="227" y="42"/>
                        <a:pt x="227" y="42"/>
                        <a:pt x="383" y="42"/>
                      </a:cubicBezTo>
                      <a:cubicBezTo>
                        <a:pt x="385" y="61"/>
                        <a:pt x="402" y="74"/>
                        <a:pt x="421" y="74"/>
                      </a:cubicBezTo>
                      <a:cubicBezTo>
                        <a:pt x="441" y="74"/>
                        <a:pt x="459" y="57"/>
                        <a:pt x="45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77" name="Freeform 8">
                  <a:extLst>
                    <a:ext uri="{FF2B5EF4-FFF2-40B4-BE49-F238E27FC236}">
                      <a16:creationId xmlns:a16="http://schemas.microsoft.com/office/drawing/2014/main" id="{42DF8DDB-4E47-8BC7-591E-36C5E68D2F61}"/>
                    </a:ext>
                  </a:extLst>
                </p:cNvPr>
                <p:cNvSpPr>
                  <a:spLocks/>
                </p:cNvSpPr>
                <p:nvPr/>
              </p:nvSpPr>
              <p:spPr bwMode="auto">
                <a:xfrm>
                  <a:off x="-640" y="2422"/>
                  <a:ext cx="447" cy="99"/>
                </a:xfrm>
                <a:custGeom>
                  <a:avLst/>
                  <a:gdLst>
                    <a:gd name="T0" fmla="*/ 351 w 351"/>
                    <a:gd name="T1" fmla="*/ 37 h 78"/>
                    <a:gd name="T2" fmla="*/ 312 w 351"/>
                    <a:gd name="T3" fmla="*/ 0 h 78"/>
                    <a:gd name="T4" fmla="*/ 274 w 351"/>
                    <a:gd name="T5" fmla="*/ 33 h 78"/>
                    <a:gd name="T6" fmla="*/ 174 w 351"/>
                    <a:gd name="T7" fmla="*/ 33 h 78"/>
                    <a:gd name="T8" fmla="*/ 76 w 351"/>
                    <a:gd name="T9" fmla="*/ 33 h 78"/>
                    <a:gd name="T10" fmla="*/ 38 w 351"/>
                    <a:gd name="T11" fmla="*/ 4 h 78"/>
                    <a:gd name="T12" fmla="*/ 0 w 351"/>
                    <a:gd name="T13" fmla="*/ 42 h 78"/>
                    <a:gd name="T14" fmla="*/ 38 w 351"/>
                    <a:gd name="T15" fmla="*/ 78 h 78"/>
                    <a:gd name="T16" fmla="*/ 76 w 351"/>
                    <a:gd name="T17" fmla="*/ 45 h 78"/>
                    <a:gd name="T18" fmla="*/ 174 w 351"/>
                    <a:gd name="T19" fmla="*/ 45 h 78"/>
                    <a:gd name="T20" fmla="*/ 275 w 351"/>
                    <a:gd name="T21" fmla="*/ 45 h 78"/>
                    <a:gd name="T22" fmla="*/ 312 w 351"/>
                    <a:gd name="T23" fmla="*/ 75 h 78"/>
                    <a:gd name="T24" fmla="*/ 351 w 351"/>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78">
                      <a:moveTo>
                        <a:pt x="351" y="37"/>
                      </a:moveTo>
                      <a:cubicBezTo>
                        <a:pt x="351" y="17"/>
                        <a:pt x="333" y="0"/>
                        <a:pt x="312" y="0"/>
                      </a:cubicBezTo>
                      <a:cubicBezTo>
                        <a:pt x="293" y="0"/>
                        <a:pt x="276" y="15"/>
                        <a:pt x="274" y="33"/>
                      </a:cubicBezTo>
                      <a:cubicBezTo>
                        <a:pt x="274" y="33"/>
                        <a:pt x="274" y="33"/>
                        <a:pt x="174" y="33"/>
                      </a:cubicBezTo>
                      <a:cubicBezTo>
                        <a:pt x="174" y="33"/>
                        <a:pt x="174" y="33"/>
                        <a:pt x="76" y="33"/>
                      </a:cubicBezTo>
                      <a:cubicBezTo>
                        <a:pt x="72" y="17"/>
                        <a:pt x="57" y="4"/>
                        <a:pt x="38" y="4"/>
                      </a:cubicBezTo>
                      <a:cubicBezTo>
                        <a:pt x="17" y="4"/>
                        <a:pt x="0" y="21"/>
                        <a:pt x="0" y="42"/>
                      </a:cubicBezTo>
                      <a:cubicBezTo>
                        <a:pt x="0" y="63"/>
                        <a:pt x="17" y="78"/>
                        <a:pt x="38" y="78"/>
                      </a:cubicBezTo>
                      <a:cubicBezTo>
                        <a:pt x="58" y="78"/>
                        <a:pt x="75" y="64"/>
                        <a:pt x="76" y="45"/>
                      </a:cubicBezTo>
                      <a:cubicBezTo>
                        <a:pt x="76" y="45"/>
                        <a:pt x="76" y="45"/>
                        <a:pt x="174" y="45"/>
                      </a:cubicBezTo>
                      <a:cubicBezTo>
                        <a:pt x="174" y="45"/>
                        <a:pt x="174" y="45"/>
                        <a:pt x="275" y="45"/>
                      </a:cubicBezTo>
                      <a:cubicBezTo>
                        <a:pt x="277" y="61"/>
                        <a:pt x="294" y="75"/>
                        <a:pt x="312" y="75"/>
                      </a:cubicBezTo>
                      <a:cubicBezTo>
                        <a:pt x="333" y="75"/>
                        <a:pt x="351" y="58"/>
                        <a:pt x="35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78" name="Freeform 9">
                  <a:extLst>
                    <a:ext uri="{FF2B5EF4-FFF2-40B4-BE49-F238E27FC236}">
                      <a16:creationId xmlns:a16="http://schemas.microsoft.com/office/drawing/2014/main" id="{3165E88C-E3FE-9081-B373-FC912EC852B8}"/>
                    </a:ext>
                  </a:extLst>
                </p:cNvPr>
                <p:cNvSpPr>
                  <a:spLocks/>
                </p:cNvSpPr>
                <p:nvPr/>
              </p:nvSpPr>
              <p:spPr bwMode="auto">
                <a:xfrm>
                  <a:off x="-570" y="2653"/>
                  <a:ext cx="306" cy="94"/>
                </a:xfrm>
                <a:custGeom>
                  <a:avLst/>
                  <a:gdLst>
                    <a:gd name="T0" fmla="*/ 0 w 240"/>
                    <a:gd name="T1" fmla="*/ 37 h 74"/>
                    <a:gd name="T2" fmla="*/ 39 w 240"/>
                    <a:gd name="T3" fmla="*/ 74 h 74"/>
                    <a:gd name="T4" fmla="*/ 77 w 240"/>
                    <a:gd name="T5" fmla="*/ 42 h 74"/>
                    <a:gd name="T6" fmla="*/ 121 w 240"/>
                    <a:gd name="T7" fmla="*/ 42 h 74"/>
                    <a:gd name="T8" fmla="*/ 193 w 240"/>
                    <a:gd name="T9" fmla="*/ 42 h 74"/>
                    <a:gd name="T10" fmla="*/ 216 w 240"/>
                    <a:gd name="T11" fmla="*/ 59 h 74"/>
                    <a:gd name="T12" fmla="*/ 240 w 240"/>
                    <a:gd name="T13" fmla="*/ 36 h 74"/>
                    <a:gd name="T14" fmla="*/ 216 w 240"/>
                    <a:gd name="T15" fmla="*/ 13 h 74"/>
                    <a:gd name="T16" fmla="*/ 193 w 240"/>
                    <a:gd name="T17" fmla="*/ 31 h 74"/>
                    <a:gd name="T18" fmla="*/ 121 w 240"/>
                    <a:gd name="T19" fmla="*/ 31 h 74"/>
                    <a:gd name="T20" fmla="*/ 77 w 240"/>
                    <a:gd name="T21" fmla="*/ 31 h 74"/>
                    <a:gd name="T22" fmla="*/ 39 w 240"/>
                    <a:gd name="T23" fmla="*/ 0 h 74"/>
                    <a:gd name="T24" fmla="*/ 0 w 240"/>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74">
                      <a:moveTo>
                        <a:pt x="0" y="37"/>
                      </a:moveTo>
                      <a:cubicBezTo>
                        <a:pt x="0" y="58"/>
                        <a:pt x="17" y="74"/>
                        <a:pt x="39" y="74"/>
                      </a:cubicBezTo>
                      <a:cubicBezTo>
                        <a:pt x="58" y="74"/>
                        <a:pt x="74" y="60"/>
                        <a:pt x="77" y="42"/>
                      </a:cubicBezTo>
                      <a:cubicBezTo>
                        <a:pt x="77" y="42"/>
                        <a:pt x="77" y="42"/>
                        <a:pt x="121" y="42"/>
                      </a:cubicBezTo>
                      <a:cubicBezTo>
                        <a:pt x="121" y="42"/>
                        <a:pt x="121" y="42"/>
                        <a:pt x="193" y="42"/>
                      </a:cubicBezTo>
                      <a:cubicBezTo>
                        <a:pt x="197" y="52"/>
                        <a:pt x="206" y="59"/>
                        <a:pt x="216" y="59"/>
                      </a:cubicBezTo>
                      <a:cubicBezTo>
                        <a:pt x="230" y="59"/>
                        <a:pt x="240" y="49"/>
                        <a:pt x="240" y="36"/>
                      </a:cubicBezTo>
                      <a:cubicBezTo>
                        <a:pt x="240" y="24"/>
                        <a:pt x="230" y="13"/>
                        <a:pt x="216" y="13"/>
                      </a:cubicBezTo>
                      <a:cubicBezTo>
                        <a:pt x="205" y="13"/>
                        <a:pt x="196" y="21"/>
                        <a:pt x="193" y="31"/>
                      </a:cubicBezTo>
                      <a:cubicBezTo>
                        <a:pt x="193" y="31"/>
                        <a:pt x="193" y="31"/>
                        <a:pt x="121" y="31"/>
                      </a:cubicBezTo>
                      <a:cubicBezTo>
                        <a:pt x="121" y="31"/>
                        <a:pt x="121" y="31"/>
                        <a:pt x="77" y="31"/>
                      </a:cubicBezTo>
                      <a:cubicBezTo>
                        <a:pt x="74" y="14"/>
                        <a:pt x="58"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79" name="Freeform 10">
                  <a:extLst>
                    <a:ext uri="{FF2B5EF4-FFF2-40B4-BE49-F238E27FC236}">
                      <a16:creationId xmlns:a16="http://schemas.microsoft.com/office/drawing/2014/main" id="{77C86FBC-13BC-E17A-3513-2D96AF1AB24B}"/>
                    </a:ext>
                  </a:extLst>
                </p:cNvPr>
                <p:cNvSpPr>
                  <a:spLocks/>
                </p:cNvSpPr>
                <p:nvPr/>
              </p:nvSpPr>
              <p:spPr bwMode="auto">
                <a:xfrm>
                  <a:off x="-477" y="2573"/>
                  <a:ext cx="98" cy="92"/>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0" name="Freeform 11">
                  <a:extLst>
                    <a:ext uri="{FF2B5EF4-FFF2-40B4-BE49-F238E27FC236}">
                      <a16:creationId xmlns:a16="http://schemas.microsoft.com/office/drawing/2014/main" id="{E3A99775-8952-A2F3-6AD0-7F4BC0DCD7AE}"/>
                    </a:ext>
                  </a:extLst>
                </p:cNvPr>
                <p:cNvSpPr>
                  <a:spLocks/>
                </p:cNvSpPr>
                <p:nvPr/>
              </p:nvSpPr>
              <p:spPr bwMode="auto">
                <a:xfrm>
                  <a:off x="-709" y="2846"/>
                  <a:ext cx="613" cy="96"/>
                </a:xfrm>
                <a:custGeom>
                  <a:avLst/>
                  <a:gdLst>
                    <a:gd name="T0" fmla="*/ 442 w 481"/>
                    <a:gd name="T1" fmla="*/ 0 h 76"/>
                    <a:gd name="T2" fmla="*/ 404 w 481"/>
                    <a:gd name="T3" fmla="*/ 34 h 76"/>
                    <a:gd name="T4" fmla="*/ 230 w 481"/>
                    <a:gd name="T5" fmla="*/ 34 h 76"/>
                    <a:gd name="T6" fmla="*/ 76 w 481"/>
                    <a:gd name="T7" fmla="*/ 34 h 76"/>
                    <a:gd name="T8" fmla="*/ 38 w 481"/>
                    <a:gd name="T9" fmla="*/ 2 h 76"/>
                    <a:gd name="T10" fmla="*/ 0 w 481"/>
                    <a:gd name="T11" fmla="*/ 39 h 76"/>
                    <a:gd name="T12" fmla="*/ 38 w 481"/>
                    <a:gd name="T13" fmla="*/ 76 h 76"/>
                    <a:gd name="T14" fmla="*/ 76 w 481"/>
                    <a:gd name="T15" fmla="*/ 45 h 76"/>
                    <a:gd name="T16" fmla="*/ 230 w 481"/>
                    <a:gd name="T17" fmla="*/ 45 h 76"/>
                    <a:gd name="T18" fmla="*/ 405 w 481"/>
                    <a:gd name="T19" fmla="*/ 45 h 76"/>
                    <a:gd name="T20" fmla="*/ 442 w 481"/>
                    <a:gd name="T21" fmla="*/ 74 h 76"/>
                    <a:gd name="T22" fmla="*/ 481 w 481"/>
                    <a:gd name="T23" fmla="*/ 38 h 76"/>
                    <a:gd name="T24" fmla="*/ 442 w 481"/>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1" h="76">
                      <a:moveTo>
                        <a:pt x="442" y="0"/>
                      </a:moveTo>
                      <a:cubicBezTo>
                        <a:pt x="423" y="0"/>
                        <a:pt x="406" y="15"/>
                        <a:pt x="404" y="34"/>
                      </a:cubicBezTo>
                      <a:cubicBezTo>
                        <a:pt x="404" y="34"/>
                        <a:pt x="404" y="34"/>
                        <a:pt x="230" y="34"/>
                      </a:cubicBezTo>
                      <a:cubicBezTo>
                        <a:pt x="230" y="34"/>
                        <a:pt x="230" y="34"/>
                        <a:pt x="76" y="34"/>
                      </a:cubicBezTo>
                      <a:cubicBezTo>
                        <a:pt x="73" y="16"/>
                        <a:pt x="57" y="2"/>
                        <a:pt x="38" y="2"/>
                      </a:cubicBezTo>
                      <a:cubicBezTo>
                        <a:pt x="16" y="2"/>
                        <a:pt x="0" y="18"/>
                        <a:pt x="0" y="39"/>
                      </a:cubicBezTo>
                      <a:cubicBezTo>
                        <a:pt x="0" y="60"/>
                        <a:pt x="16" y="76"/>
                        <a:pt x="38" y="76"/>
                      </a:cubicBezTo>
                      <a:cubicBezTo>
                        <a:pt x="57" y="76"/>
                        <a:pt x="73" y="62"/>
                        <a:pt x="76" y="45"/>
                      </a:cubicBezTo>
                      <a:cubicBezTo>
                        <a:pt x="76" y="45"/>
                        <a:pt x="76" y="45"/>
                        <a:pt x="230" y="45"/>
                      </a:cubicBezTo>
                      <a:cubicBezTo>
                        <a:pt x="230" y="45"/>
                        <a:pt x="230" y="45"/>
                        <a:pt x="405" y="45"/>
                      </a:cubicBezTo>
                      <a:cubicBezTo>
                        <a:pt x="407" y="62"/>
                        <a:pt x="424" y="74"/>
                        <a:pt x="442" y="74"/>
                      </a:cubicBezTo>
                      <a:cubicBezTo>
                        <a:pt x="463" y="74"/>
                        <a:pt x="481" y="59"/>
                        <a:pt x="481" y="38"/>
                      </a:cubicBezTo>
                      <a:cubicBezTo>
                        <a:pt x="481" y="17"/>
                        <a:pt x="463" y="0"/>
                        <a:pt x="4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1" name="Freeform 12">
                  <a:extLst>
                    <a:ext uri="{FF2B5EF4-FFF2-40B4-BE49-F238E27FC236}">
                      <a16:creationId xmlns:a16="http://schemas.microsoft.com/office/drawing/2014/main" id="{01656E1D-9951-97C5-1784-CD150A0CF011}"/>
                    </a:ext>
                  </a:extLst>
                </p:cNvPr>
                <p:cNvSpPr>
                  <a:spLocks/>
                </p:cNvSpPr>
                <p:nvPr/>
              </p:nvSpPr>
              <p:spPr bwMode="auto">
                <a:xfrm>
                  <a:off x="-530" y="3130"/>
                  <a:ext cx="243" cy="98"/>
                </a:xfrm>
                <a:custGeom>
                  <a:avLst/>
                  <a:gdLst>
                    <a:gd name="T0" fmla="*/ 153 w 191"/>
                    <a:gd name="T1" fmla="*/ 74 h 77"/>
                    <a:gd name="T2" fmla="*/ 191 w 191"/>
                    <a:gd name="T3" fmla="*/ 36 h 77"/>
                    <a:gd name="T4" fmla="*/ 153 w 191"/>
                    <a:gd name="T5" fmla="*/ 0 h 77"/>
                    <a:gd name="T6" fmla="*/ 115 w 191"/>
                    <a:gd name="T7" fmla="*/ 36 h 77"/>
                    <a:gd name="T8" fmla="*/ 115 w 191"/>
                    <a:gd name="T9" fmla="*/ 44 h 77"/>
                    <a:gd name="T10" fmla="*/ 90 w 191"/>
                    <a:gd name="T11" fmla="*/ 44 h 77"/>
                    <a:gd name="T12" fmla="*/ 45 w 191"/>
                    <a:gd name="T13" fmla="*/ 44 h 77"/>
                    <a:gd name="T14" fmla="*/ 24 w 191"/>
                    <a:gd name="T15" fmla="*/ 31 h 77"/>
                    <a:gd name="T16" fmla="*/ 0 w 191"/>
                    <a:gd name="T17" fmla="*/ 53 h 77"/>
                    <a:gd name="T18" fmla="*/ 24 w 191"/>
                    <a:gd name="T19" fmla="*/ 77 h 77"/>
                    <a:gd name="T20" fmla="*/ 47 w 191"/>
                    <a:gd name="T21" fmla="*/ 55 h 77"/>
                    <a:gd name="T22" fmla="*/ 90 w 191"/>
                    <a:gd name="T23" fmla="*/ 55 h 77"/>
                    <a:gd name="T24" fmla="*/ 119 w 191"/>
                    <a:gd name="T25" fmla="*/ 55 h 77"/>
                    <a:gd name="T26" fmla="*/ 153 w 191"/>
                    <a:gd name="T27"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77">
                      <a:moveTo>
                        <a:pt x="153" y="74"/>
                      </a:moveTo>
                      <a:cubicBezTo>
                        <a:pt x="175" y="74"/>
                        <a:pt x="191" y="57"/>
                        <a:pt x="191" y="36"/>
                      </a:cubicBezTo>
                      <a:cubicBezTo>
                        <a:pt x="191" y="17"/>
                        <a:pt x="175" y="0"/>
                        <a:pt x="153" y="0"/>
                      </a:cubicBezTo>
                      <a:cubicBezTo>
                        <a:pt x="132" y="0"/>
                        <a:pt x="115" y="17"/>
                        <a:pt x="115" y="36"/>
                      </a:cubicBezTo>
                      <a:cubicBezTo>
                        <a:pt x="115" y="39"/>
                        <a:pt x="115" y="41"/>
                        <a:pt x="115" y="44"/>
                      </a:cubicBezTo>
                      <a:cubicBezTo>
                        <a:pt x="115" y="44"/>
                        <a:pt x="115" y="44"/>
                        <a:pt x="90" y="44"/>
                      </a:cubicBezTo>
                      <a:cubicBezTo>
                        <a:pt x="90" y="44"/>
                        <a:pt x="90" y="44"/>
                        <a:pt x="45" y="44"/>
                      </a:cubicBezTo>
                      <a:cubicBezTo>
                        <a:pt x="41" y="36"/>
                        <a:pt x="33" y="31"/>
                        <a:pt x="24" y="31"/>
                      </a:cubicBezTo>
                      <a:cubicBezTo>
                        <a:pt x="10" y="31"/>
                        <a:pt x="0" y="41"/>
                        <a:pt x="0" y="53"/>
                      </a:cubicBezTo>
                      <a:cubicBezTo>
                        <a:pt x="0" y="66"/>
                        <a:pt x="10" y="77"/>
                        <a:pt x="24" y="77"/>
                      </a:cubicBezTo>
                      <a:cubicBezTo>
                        <a:pt x="37" y="77"/>
                        <a:pt x="47" y="67"/>
                        <a:pt x="47" y="55"/>
                      </a:cubicBezTo>
                      <a:cubicBezTo>
                        <a:pt x="47" y="55"/>
                        <a:pt x="47" y="55"/>
                        <a:pt x="90" y="55"/>
                      </a:cubicBezTo>
                      <a:cubicBezTo>
                        <a:pt x="90" y="55"/>
                        <a:pt x="90" y="55"/>
                        <a:pt x="119" y="55"/>
                      </a:cubicBezTo>
                      <a:cubicBezTo>
                        <a:pt x="127" y="66"/>
                        <a:pt x="140" y="74"/>
                        <a:pt x="15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2" name="Freeform 13">
                  <a:extLst>
                    <a:ext uri="{FF2B5EF4-FFF2-40B4-BE49-F238E27FC236}">
                      <a16:creationId xmlns:a16="http://schemas.microsoft.com/office/drawing/2014/main" id="{082A38B2-AE47-B616-3203-C58CDE7F4021}"/>
                    </a:ext>
                  </a:extLst>
                </p:cNvPr>
                <p:cNvSpPr>
                  <a:spLocks/>
                </p:cNvSpPr>
                <p:nvPr/>
              </p:nvSpPr>
              <p:spPr bwMode="auto">
                <a:xfrm>
                  <a:off x="-711" y="3482"/>
                  <a:ext cx="615" cy="96"/>
                </a:xfrm>
                <a:custGeom>
                  <a:avLst/>
                  <a:gdLst>
                    <a:gd name="T0" fmla="*/ 444 w 483"/>
                    <a:gd name="T1" fmla="*/ 0 h 76"/>
                    <a:gd name="T2" fmla="*/ 406 w 483"/>
                    <a:gd name="T3" fmla="*/ 33 h 76"/>
                    <a:gd name="T4" fmla="*/ 236 w 483"/>
                    <a:gd name="T5" fmla="*/ 33 h 76"/>
                    <a:gd name="T6" fmla="*/ 76 w 483"/>
                    <a:gd name="T7" fmla="*/ 33 h 76"/>
                    <a:gd name="T8" fmla="*/ 38 w 483"/>
                    <a:gd name="T9" fmla="*/ 2 h 76"/>
                    <a:gd name="T10" fmla="*/ 0 w 483"/>
                    <a:gd name="T11" fmla="*/ 39 h 76"/>
                    <a:gd name="T12" fmla="*/ 38 w 483"/>
                    <a:gd name="T13" fmla="*/ 76 h 76"/>
                    <a:gd name="T14" fmla="*/ 76 w 483"/>
                    <a:gd name="T15" fmla="*/ 45 h 76"/>
                    <a:gd name="T16" fmla="*/ 236 w 483"/>
                    <a:gd name="T17" fmla="*/ 45 h 76"/>
                    <a:gd name="T18" fmla="*/ 407 w 483"/>
                    <a:gd name="T19" fmla="*/ 45 h 76"/>
                    <a:gd name="T20" fmla="*/ 444 w 483"/>
                    <a:gd name="T21" fmla="*/ 75 h 76"/>
                    <a:gd name="T22" fmla="*/ 483 w 483"/>
                    <a:gd name="T23" fmla="*/ 38 h 76"/>
                    <a:gd name="T24" fmla="*/ 444 w 483"/>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3" h="76">
                      <a:moveTo>
                        <a:pt x="444" y="0"/>
                      </a:moveTo>
                      <a:cubicBezTo>
                        <a:pt x="425" y="0"/>
                        <a:pt x="408" y="15"/>
                        <a:pt x="406" y="33"/>
                      </a:cubicBezTo>
                      <a:cubicBezTo>
                        <a:pt x="406" y="33"/>
                        <a:pt x="406" y="33"/>
                        <a:pt x="236" y="33"/>
                      </a:cubicBezTo>
                      <a:cubicBezTo>
                        <a:pt x="236" y="33"/>
                        <a:pt x="236" y="33"/>
                        <a:pt x="76" y="33"/>
                      </a:cubicBezTo>
                      <a:cubicBezTo>
                        <a:pt x="74" y="16"/>
                        <a:pt x="57" y="2"/>
                        <a:pt x="38" y="2"/>
                      </a:cubicBezTo>
                      <a:cubicBezTo>
                        <a:pt x="17" y="2"/>
                        <a:pt x="0" y="18"/>
                        <a:pt x="0" y="39"/>
                      </a:cubicBezTo>
                      <a:cubicBezTo>
                        <a:pt x="0" y="60"/>
                        <a:pt x="17" y="76"/>
                        <a:pt x="38" y="76"/>
                      </a:cubicBezTo>
                      <a:cubicBezTo>
                        <a:pt x="57" y="76"/>
                        <a:pt x="74" y="62"/>
                        <a:pt x="76" y="45"/>
                      </a:cubicBezTo>
                      <a:cubicBezTo>
                        <a:pt x="76" y="45"/>
                        <a:pt x="76" y="45"/>
                        <a:pt x="236" y="45"/>
                      </a:cubicBezTo>
                      <a:cubicBezTo>
                        <a:pt x="236" y="45"/>
                        <a:pt x="236" y="45"/>
                        <a:pt x="407" y="45"/>
                      </a:cubicBezTo>
                      <a:cubicBezTo>
                        <a:pt x="409" y="61"/>
                        <a:pt x="426" y="75"/>
                        <a:pt x="444" y="75"/>
                      </a:cubicBezTo>
                      <a:cubicBezTo>
                        <a:pt x="465" y="75"/>
                        <a:pt x="483" y="57"/>
                        <a:pt x="483" y="38"/>
                      </a:cubicBezTo>
                      <a:cubicBezTo>
                        <a:pt x="483" y="17"/>
                        <a:pt x="465" y="0"/>
                        <a:pt x="4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3" name="Freeform 14">
                  <a:extLst>
                    <a:ext uri="{FF2B5EF4-FFF2-40B4-BE49-F238E27FC236}">
                      <a16:creationId xmlns:a16="http://schemas.microsoft.com/office/drawing/2014/main" id="{B740B304-157A-E3A3-F875-94FF1F629338}"/>
                    </a:ext>
                  </a:extLst>
                </p:cNvPr>
                <p:cNvSpPr>
                  <a:spLocks/>
                </p:cNvSpPr>
                <p:nvPr/>
              </p:nvSpPr>
              <p:spPr bwMode="auto">
                <a:xfrm>
                  <a:off x="-640" y="3051"/>
                  <a:ext cx="446" cy="101"/>
                </a:xfrm>
                <a:custGeom>
                  <a:avLst/>
                  <a:gdLst>
                    <a:gd name="T0" fmla="*/ 350 w 350"/>
                    <a:gd name="T1" fmla="*/ 38 h 79"/>
                    <a:gd name="T2" fmla="*/ 310 w 350"/>
                    <a:gd name="T3" fmla="*/ 0 h 79"/>
                    <a:gd name="T4" fmla="*/ 272 w 350"/>
                    <a:gd name="T5" fmla="*/ 35 h 79"/>
                    <a:gd name="T6" fmla="*/ 180 w 350"/>
                    <a:gd name="T7" fmla="*/ 35 h 79"/>
                    <a:gd name="T8" fmla="*/ 76 w 350"/>
                    <a:gd name="T9" fmla="*/ 35 h 79"/>
                    <a:gd name="T10" fmla="*/ 38 w 350"/>
                    <a:gd name="T11" fmla="*/ 5 h 79"/>
                    <a:gd name="T12" fmla="*/ 0 w 350"/>
                    <a:gd name="T13" fmla="*/ 42 h 79"/>
                    <a:gd name="T14" fmla="*/ 38 w 350"/>
                    <a:gd name="T15" fmla="*/ 79 h 79"/>
                    <a:gd name="T16" fmla="*/ 76 w 350"/>
                    <a:gd name="T17" fmla="*/ 46 h 79"/>
                    <a:gd name="T18" fmla="*/ 180 w 350"/>
                    <a:gd name="T19" fmla="*/ 46 h 79"/>
                    <a:gd name="T20" fmla="*/ 274 w 350"/>
                    <a:gd name="T21" fmla="*/ 46 h 79"/>
                    <a:gd name="T22" fmla="*/ 310 w 350"/>
                    <a:gd name="T23" fmla="*/ 75 h 79"/>
                    <a:gd name="T24" fmla="*/ 350 w 350"/>
                    <a:gd name="T25"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79">
                      <a:moveTo>
                        <a:pt x="350" y="38"/>
                      </a:moveTo>
                      <a:cubicBezTo>
                        <a:pt x="350" y="18"/>
                        <a:pt x="332" y="0"/>
                        <a:pt x="310" y="0"/>
                      </a:cubicBezTo>
                      <a:cubicBezTo>
                        <a:pt x="290" y="0"/>
                        <a:pt x="274" y="15"/>
                        <a:pt x="272" y="35"/>
                      </a:cubicBezTo>
                      <a:cubicBezTo>
                        <a:pt x="272" y="35"/>
                        <a:pt x="272" y="35"/>
                        <a:pt x="180" y="35"/>
                      </a:cubicBezTo>
                      <a:cubicBezTo>
                        <a:pt x="180" y="35"/>
                        <a:pt x="180" y="35"/>
                        <a:pt x="76" y="35"/>
                      </a:cubicBezTo>
                      <a:cubicBezTo>
                        <a:pt x="72" y="18"/>
                        <a:pt x="57" y="5"/>
                        <a:pt x="38" y="5"/>
                      </a:cubicBezTo>
                      <a:cubicBezTo>
                        <a:pt x="17" y="5"/>
                        <a:pt x="0" y="21"/>
                        <a:pt x="0" y="42"/>
                      </a:cubicBezTo>
                      <a:cubicBezTo>
                        <a:pt x="0" y="63"/>
                        <a:pt x="17" y="79"/>
                        <a:pt x="38" y="79"/>
                      </a:cubicBezTo>
                      <a:cubicBezTo>
                        <a:pt x="58" y="79"/>
                        <a:pt x="75" y="64"/>
                        <a:pt x="76" y="46"/>
                      </a:cubicBezTo>
                      <a:cubicBezTo>
                        <a:pt x="76" y="46"/>
                        <a:pt x="76" y="46"/>
                        <a:pt x="180" y="46"/>
                      </a:cubicBezTo>
                      <a:cubicBezTo>
                        <a:pt x="180" y="46"/>
                        <a:pt x="180" y="46"/>
                        <a:pt x="274" y="46"/>
                      </a:cubicBezTo>
                      <a:cubicBezTo>
                        <a:pt x="277" y="63"/>
                        <a:pt x="293" y="75"/>
                        <a:pt x="310" y="75"/>
                      </a:cubicBezTo>
                      <a:cubicBezTo>
                        <a:pt x="332" y="75"/>
                        <a:pt x="350" y="58"/>
                        <a:pt x="35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4" name="Oval 15">
                  <a:extLst>
                    <a:ext uri="{FF2B5EF4-FFF2-40B4-BE49-F238E27FC236}">
                      <a16:creationId xmlns:a16="http://schemas.microsoft.com/office/drawing/2014/main" id="{60FF223E-D53A-74CF-EE22-46CE60DA1EC9}"/>
                    </a:ext>
                  </a:extLst>
                </p:cNvPr>
                <p:cNvSpPr>
                  <a:spLocks noChangeArrowheads="1"/>
                </p:cNvSpPr>
                <p:nvPr/>
              </p:nvSpPr>
              <p:spPr bwMode="auto">
                <a:xfrm>
                  <a:off x="-478" y="3210"/>
                  <a:ext cx="98"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5" name="Freeform 16">
                  <a:extLst>
                    <a:ext uri="{FF2B5EF4-FFF2-40B4-BE49-F238E27FC236}">
                      <a16:creationId xmlns:a16="http://schemas.microsoft.com/office/drawing/2014/main" id="{E139876E-BF53-FF44-8D1F-3682A90A96F6}"/>
                    </a:ext>
                  </a:extLst>
                </p:cNvPr>
                <p:cNvSpPr>
                  <a:spLocks/>
                </p:cNvSpPr>
                <p:nvPr/>
              </p:nvSpPr>
              <p:spPr bwMode="auto">
                <a:xfrm>
                  <a:off x="-572" y="3287"/>
                  <a:ext cx="308" cy="96"/>
                </a:xfrm>
                <a:custGeom>
                  <a:avLst/>
                  <a:gdLst>
                    <a:gd name="T0" fmla="*/ 0 w 242"/>
                    <a:gd name="T1" fmla="*/ 38 h 75"/>
                    <a:gd name="T2" fmla="*/ 40 w 242"/>
                    <a:gd name="T3" fmla="*/ 75 h 75"/>
                    <a:gd name="T4" fmla="*/ 78 w 242"/>
                    <a:gd name="T5" fmla="*/ 43 h 75"/>
                    <a:gd name="T6" fmla="*/ 127 w 242"/>
                    <a:gd name="T7" fmla="*/ 43 h 75"/>
                    <a:gd name="T8" fmla="*/ 195 w 242"/>
                    <a:gd name="T9" fmla="*/ 43 h 75"/>
                    <a:gd name="T10" fmla="*/ 218 w 242"/>
                    <a:gd name="T11" fmla="*/ 60 h 75"/>
                    <a:gd name="T12" fmla="*/ 242 w 242"/>
                    <a:gd name="T13" fmla="*/ 37 h 75"/>
                    <a:gd name="T14" fmla="*/ 218 w 242"/>
                    <a:gd name="T15" fmla="*/ 14 h 75"/>
                    <a:gd name="T16" fmla="*/ 195 w 242"/>
                    <a:gd name="T17" fmla="*/ 32 h 75"/>
                    <a:gd name="T18" fmla="*/ 127 w 242"/>
                    <a:gd name="T19" fmla="*/ 32 h 75"/>
                    <a:gd name="T20" fmla="*/ 78 w 242"/>
                    <a:gd name="T21" fmla="*/ 32 h 75"/>
                    <a:gd name="T22" fmla="*/ 40 w 242"/>
                    <a:gd name="T23" fmla="*/ 0 h 75"/>
                    <a:gd name="T24" fmla="*/ 0 w 242"/>
                    <a:gd name="T25"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75">
                      <a:moveTo>
                        <a:pt x="0" y="38"/>
                      </a:moveTo>
                      <a:cubicBezTo>
                        <a:pt x="0" y="59"/>
                        <a:pt x="18" y="75"/>
                        <a:pt x="40" y="75"/>
                      </a:cubicBezTo>
                      <a:cubicBezTo>
                        <a:pt x="59" y="75"/>
                        <a:pt x="75" y="61"/>
                        <a:pt x="78" y="43"/>
                      </a:cubicBezTo>
                      <a:cubicBezTo>
                        <a:pt x="78" y="43"/>
                        <a:pt x="78" y="43"/>
                        <a:pt x="127" y="43"/>
                      </a:cubicBezTo>
                      <a:cubicBezTo>
                        <a:pt x="127" y="43"/>
                        <a:pt x="127" y="43"/>
                        <a:pt x="195" y="43"/>
                      </a:cubicBezTo>
                      <a:cubicBezTo>
                        <a:pt x="199" y="53"/>
                        <a:pt x="208" y="60"/>
                        <a:pt x="218" y="60"/>
                      </a:cubicBezTo>
                      <a:cubicBezTo>
                        <a:pt x="232" y="60"/>
                        <a:pt x="242" y="49"/>
                        <a:pt x="242" y="37"/>
                      </a:cubicBezTo>
                      <a:cubicBezTo>
                        <a:pt x="242" y="25"/>
                        <a:pt x="232" y="14"/>
                        <a:pt x="218" y="14"/>
                      </a:cubicBezTo>
                      <a:cubicBezTo>
                        <a:pt x="207" y="14"/>
                        <a:pt x="198" y="22"/>
                        <a:pt x="195" y="32"/>
                      </a:cubicBezTo>
                      <a:cubicBezTo>
                        <a:pt x="195" y="32"/>
                        <a:pt x="195" y="32"/>
                        <a:pt x="127" y="32"/>
                      </a:cubicBezTo>
                      <a:cubicBezTo>
                        <a:pt x="127" y="32"/>
                        <a:pt x="127" y="32"/>
                        <a:pt x="78" y="32"/>
                      </a:cubicBezTo>
                      <a:cubicBezTo>
                        <a:pt x="75" y="15"/>
                        <a:pt x="59" y="0"/>
                        <a:pt x="40" y="0"/>
                      </a:cubicBezTo>
                      <a:cubicBezTo>
                        <a:pt x="18" y="0"/>
                        <a:pt x="0" y="17"/>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6" name="Freeform 17">
                  <a:extLst>
                    <a:ext uri="{FF2B5EF4-FFF2-40B4-BE49-F238E27FC236}">
                      <a16:creationId xmlns:a16="http://schemas.microsoft.com/office/drawing/2014/main" id="{52EE745B-7B4E-C521-83D5-F313EA53CB58}"/>
                    </a:ext>
                  </a:extLst>
                </p:cNvPr>
                <p:cNvSpPr>
                  <a:spLocks/>
                </p:cNvSpPr>
                <p:nvPr/>
              </p:nvSpPr>
              <p:spPr bwMode="auto">
                <a:xfrm>
                  <a:off x="-653" y="2107"/>
                  <a:ext cx="502" cy="96"/>
                </a:xfrm>
                <a:custGeom>
                  <a:avLst/>
                  <a:gdLst>
                    <a:gd name="T0" fmla="*/ 0 w 394"/>
                    <a:gd name="T1" fmla="*/ 38 h 76"/>
                    <a:gd name="T2" fmla="*/ 38 w 394"/>
                    <a:gd name="T3" fmla="*/ 76 h 76"/>
                    <a:gd name="T4" fmla="*/ 76 w 394"/>
                    <a:gd name="T5" fmla="*/ 47 h 76"/>
                    <a:gd name="T6" fmla="*/ 186 w 394"/>
                    <a:gd name="T7" fmla="*/ 47 h 76"/>
                    <a:gd name="T8" fmla="*/ 318 w 394"/>
                    <a:gd name="T9" fmla="*/ 47 h 76"/>
                    <a:gd name="T10" fmla="*/ 356 w 394"/>
                    <a:gd name="T11" fmla="*/ 75 h 76"/>
                    <a:gd name="T12" fmla="*/ 394 w 394"/>
                    <a:gd name="T13" fmla="*/ 37 h 76"/>
                    <a:gd name="T14" fmla="*/ 356 w 394"/>
                    <a:gd name="T15" fmla="*/ 0 h 76"/>
                    <a:gd name="T16" fmla="*/ 318 w 394"/>
                    <a:gd name="T17" fmla="*/ 34 h 76"/>
                    <a:gd name="T18" fmla="*/ 186 w 394"/>
                    <a:gd name="T19" fmla="*/ 34 h 76"/>
                    <a:gd name="T20" fmla="*/ 76 w 394"/>
                    <a:gd name="T21" fmla="*/ 34 h 76"/>
                    <a:gd name="T22" fmla="*/ 38 w 394"/>
                    <a:gd name="T23" fmla="*/ 1 h 76"/>
                    <a:gd name="T24" fmla="*/ 0 w 394"/>
                    <a:gd name="T2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6">
                      <a:moveTo>
                        <a:pt x="0" y="38"/>
                      </a:moveTo>
                      <a:cubicBezTo>
                        <a:pt x="0" y="59"/>
                        <a:pt x="16" y="76"/>
                        <a:pt x="38" y="76"/>
                      </a:cubicBezTo>
                      <a:cubicBezTo>
                        <a:pt x="57" y="76"/>
                        <a:pt x="72" y="62"/>
                        <a:pt x="76" y="47"/>
                      </a:cubicBezTo>
                      <a:cubicBezTo>
                        <a:pt x="76" y="47"/>
                        <a:pt x="76" y="47"/>
                        <a:pt x="186" y="47"/>
                      </a:cubicBezTo>
                      <a:cubicBezTo>
                        <a:pt x="186" y="47"/>
                        <a:pt x="186" y="47"/>
                        <a:pt x="318" y="47"/>
                      </a:cubicBezTo>
                      <a:cubicBezTo>
                        <a:pt x="323" y="62"/>
                        <a:pt x="338" y="75"/>
                        <a:pt x="356" y="75"/>
                      </a:cubicBezTo>
                      <a:cubicBezTo>
                        <a:pt x="377" y="75"/>
                        <a:pt x="394" y="58"/>
                        <a:pt x="394" y="37"/>
                      </a:cubicBezTo>
                      <a:cubicBezTo>
                        <a:pt x="394" y="17"/>
                        <a:pt x="377" y="0"/>
                        <a:pt x="356" y="0"/>
                      </a:cubicBezTo>
                      <a:cubicBezTo>
                        <a:pt x="336" y="0"/>
                        <a:pt x="319" y="15"/>
                        <a:pt x="318" y="34"/>
                      </a:cubicBezTo>
                      <a:cubicBezTo>
                        <a:pt x="318" y="34"/>
                        <a:pt x="318" y="34"/>
                        <a:pt x="186" y="34"/>
                      </a:cubicBezTo>
                      <a:cubicBezTo>
                        <a:pt x="186" y="34"/>
                        <a:pt x="186" y="34"/>
                        <a:pt x="76" y="34"/>
                      </a:cubicBezTo>
                      <a:cubicBezTo>
                        <a:pt x="75" y="16"/>
                        <a:pt x="58" y="1"/>
                        <a:pt x="38" y="1"/>
                      </a:cubicBezTo>
                      <a:cubicBezTo>
                        <a:pt x="16" y="1"/>
                        <a:pt x="0" y="18"/>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7" name="Freeform 18">
                  <a:extLst>
                    <a:ext uri="{FF2B5EF4-FFF2-40B4-BE49-F238E27FC236}">
                      <a16:creationId xmlns:a16="http://schemas.microsoft.com/office/drawing/2014/main" id="{4AAE5267-9705-6820-9660-0C3F958DDC6B}"/>
                    </a:ext>
                  </a:extLst>
                </p:cNvPr>
                <p:cNvSpPr>
                  <a:spLocks/>
                </p:cNvSpPr>
                <p:nvPr/>
              </p:nvSpPr>
              <p:spPr bwMode="auto">
                <a:xfrm>
                  <a:off x="-636" y="1776"/>
                  <a:ext cx="443" cy="99"/>
                </a:xfrm>
                <a:custGeom>
                  <a:avLst/>
                  <a:gdLst>
                    <a:gd name="T0" fmla="*/ 348 w 348"/>
                    <a:gd name="T1" fmla="*/ 36 h 78"/>
                    <a:gd name="T2" fmla="*/ 309 w 348"/>
                    <a:gd name="T3" fmla="*/ 0 h 78"/>
                    <a:gd name="T4" fmla="*/ 273 w 348"/>
                    <a:gd name="T5" fmla="*/ 24 h 78"/>
                    <a:gd name="T6" fmla="*/ 177 w 348"/>
                    <a:gd name="T7" fmla="*/ 24 h 78"/>
                    <a:gd name="T8" fmla="*/ 73 w 348"/>
                    <a:gd name="T9" fmla="*/ 24 h 78"/>
                    <a:gd name="T10" fmla="*/ 39 w 348"/>
                    <a:gd name="T11" fmla="*/ 3 h 78"/>
                    <a:gd name="T12" fmla="*/ 0 w 348"/>
                    <a:gd name="T13" fmla="*/ 41 h 78"/>
                    <a:gd name="T14" fmla="*/ 39 w 348"/>
                    <a:gd name="T15" fmla="*/ 78 h 78"/>
                    <a:gd name="T16" fmla="*/ 77 w 348"/>
                    <a:gd name="T17" fmla="*/ 41 h 78"/>
                    <a:gd name="T18" fmla="*/ 77 w 348"/>
                    <a:gd name="T19" fmla="*/ 36 h 78"/>
                    <a:gd name="T20" fmla="*/ 177 w 348"/>
                    <a:gd name="T21" fmla="*/ 36 h 78"/>
                    <a:gd name="T22" fmla="*/ 271 w 348"/>
                    <a:gd name="T23" fmla="*/ 36 h 78"/>
                    <a:gd name="T24" fmla="*/ 309 w 348"/>
                    <a:gd name="T25" fmla="*/ 74 h 78"/>
                    <a:gd name="T26" fmla="*/ 348 w 348"/>
                    <a:gd name="T27"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78">
                      <a:moveTo>
                        <a:pt x="348" y="36"/>
                      </a:moveTo>
                      <a:cubicBezTo>
                        <a:pt x="348" y="17"/>
                        <a:pt x="330" y="0"/>
                        <a:pt x="309" y="0"/>
                      </a:cubicBezTo>
                      <a:cubicBezTo>
                        <a:pt x="292" y="0"/>
                        <a:pt x="278" y="11"/>
                        <a:pt x="273" y="24"/>
                      </a:cubicBezTo>
                      <a:cubicBezTo>
                        <a:pt x="273" y="24"/>
                        <a:pt x="273" y="24"/>
                        <a:pt x="177" y="24"/>
                      </a:cubicBezTo>
                      <a:cubicBezTo>
                        <a:pt x="177" y="24"/>
                        <a:pt x="177" y="24"/>
                        <a:pt x="73" y="24"/>
                      </a:cubicBezTo>
                      <a:cubicBezTo>
                        <a:pt x="67" y="12"/>
                        <a:pt x="54" y="3"/>
                        <a:pt x="39" y="3"/>
                      </a:cubicBezTo>
                      <a:cubicBezTo>
                        <a:pt x="17" y="3"/>
                        <a:pt x="0" y="20"/>
                        <a:pt x="0" y="41"/>
                      </a:cubicBezTo>
                      <a:cubicBezTo>
                        <a:pt x="0" y="61"/>
                        <a:pt x="17" y="78"/>
                        <a:pt x="39" y="78"/>
                      </a:cubicBezTo>
                      <a:cubicBezTo>
                        <a:pt x="60" y="78"/>
                        <a:pt x="77" y="61"/>
                        <a:pt x="77" y="41"/>
                      </a:cubicBezTo>
                      <a:cubicBezTo>
                        <a:pt x="77" y="39"/>
                        <a:pt x="77" y="37"/>
                        <a:pt x="77" y="36"/>
                      </a:cubicBezTo>
                      <a:cubicBezTo>
                        <a:pt x="77" y="36"/>
                        <a:pt x="77" y="36"/>
                        <a:pt x="177" y="36"/>
                      </a:cubicBezTo>
                      <a:cubicBezTo>
                        <a:pt x="177" y="36"/>
                        <a:pt x="177" y="36"/>
                        <a:pt x="271" y="36"/>
                      </a:cubicBezTo>
                      <a:cubicBezTo>
                        <a:pt x="271" y="57"/>
                        <a:pt x="288" y="74"/>
                        <a:pt x="309" y="74"/>
                      </a:cubicBezTo>
                      <a:cubicBezTo>
                        <a:pt x="330" y="74"/>
                        <a:pt x="348" y="57"/>
                        <a:pt x="34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8" name="Freeform 19">
                  <a:extLst>
                    <a:ext uri="{FF2B5EF4-FFF2-40B4-BE49-F238E27FC236}">
                      <a16:creationId xmlns:a16="http://schemas.microsoft.com/office/drawing/2014/main" id="{4630C865-1577-204B-6814-4E51FE057310}"/>
                    </a:ext>
                  </a:extLst>
                </p:cNvPr>
                <p:cNvSpPr>
                  <a:spLocks/>
                </p:cNvSpPr>
                <p:nvPr/>
              </p:nvSpPr>
              <p:spPr bwMode="auto">
                <a:xfrm>
                  <a:off x="-706" y="1560"/>
                  <a:ext cx="611" cy="98"/>
                </a:xfrm>
                <a:custGeom>
                  <a:avLst/>
                  <a:gdLst>
                    <a:gd name="T0" fmla="*/ 77 w 480"/>
                    <a:gd name="T1" fmla="*/ 31 h 77"/>
                    <a:gd name="T2" fmla="*/ 39 w 480"/>
                    <a:gd name="T3" fmla="*/ 0 h 77"/>
                    <a:gd name="T4" fmla="*/ 0 w 480"/>
                    <a:gd name="T5" fmla="*/ 36 h 77"/>
                    <a:gd name="T6" fmla="*/ 39 w 480"/>
                    <a:gd name="T7" fmla="*/ 74 h 77"/>
                    <a:gd name="T8" fmla="*/ 77 w 480"/>
                    <a:gd name="T9" fmla="*/ 42 h 77"/>
                    <a:gd name="T10" fmla="*/ 228 w 480"/>
                    <a:gd name="T11" fmla="*/ 42 h 77"/>
                    <a:gd name="T12" fmla="*/ 403 w 480"/>
                    <a:gd name="T13" fmla="*/ 42 h 77"/>
                    <a:gd name="T14" fmla="*/ 441 w 480"/>
                    <a:gd name="T15" fmla="*/ 77 h 77"/>
                    <a:gd name="T16" fmla="*/ 480 w 480"/>
                    <a:gd name="T17" fmla="*/ 40 h 77"/>
                    <a:gd name="T18" fmla="*/ 441 w 480"/>
                    <a:gd name="T19" fmla="*/ 2 h 77"/>
                    <a:gd name="T20" fmla="*/ 404 w 480"/>
                    <a:gd name="T21" fmla="*/ 31 h 77"/>
                    <a:gd name="T22" fmla="*/ 228 w 480"/>
                    <a:gd name="T23" fmla="*/ 31 h 77"/>
                    <a:gd name="T24" fmla="*/ 77 w 480"/>
                    <a:gd name="T25"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77">
                      <a:moveTo>
                        <a:pt x="77" y="31"/>
                      </a:moveTo>
                      <a:cubicBezTo>
                        <a:pt x="75" y="13"/>
                        <a:pt x="58" y="0"/>
                        <a:pt x="39" y="0"/>
                      </a:cubicBezTo>
                      <a:cubicBezTo>
                        <a:pt x="18" y="0"/>
                        <a:pt x="0" y="17"/>
                        <a:pt x="0" y="36"/>
                      </a:cubicBezTo>
                      <a:cubicBezTo>
                        <a:pt x="0" y="57"/>
                        <a:pt x="18" y="74"/>
                        <a:pt x="39" y="74"/>
                      </a:cubicBezTo>
                      <a:cubicBezTo>
                        <a:pt x="58" y="74"/>
                        <a:pt x="74" y="61"/>
                        <a:pt x="77" y="42"/>
                      </a:cubicBezTo>
                      <a:cubicBezTo>
                        <a:pt x="77" y="42"/>
                        <a:pt x="77" y="42"/>
                        <a:pt x="228" y="42"/>
                      </a:cubicBezTo>
                      <a:cubicBezTo>
                        <a:pt x="228" y="42"/>
                        <a:pt x="228" y="42"/>
                        <a:pt x="403" y="42"/>
                      </a:cubicBezTo>
                      <a:cubicBezTo>
                        <a:pt x="404" y="62"/>
                        <a:pt x="421" y="77"/>
                        <a:pt x="441" y="77"/>
                      </a:cubicBezTo>
                      <a:cubicBezTo>
                        <a:pt x="462" y="77"/>
                        <a:pt x="480" y="60"/>
                        <a:pt x="480" y="40"/>
                      </a:cubicBezTo>
                      <a:cubicBezTo>
                        <a:pt x="480" y="19"/>
                        <a:pt x="462" y="2"/>
                        <a:pt x="441" y="2"/>
                      </a:cubicBezTo>
                      <a:cubicBezTo>
                        <a:pt x="423" y="2"/>
                        <a:pt x="408" y="14"/>
                        <a:pt x="404" y="31"/>
                      </a:cubicBezTo>
                      <a:cubicBezTo>
                        <a:pt x="404" y="31"/>
                        <a:pt x="404" y="31"/>
                        <a:pt x="228" y="31"/>
                      </a:cubicBezTo>
                      <a:cubicBezTo>
                        <a:pt x="228" y="31"/>
                        <a:pt x="228" y="31"/>
                        <a:pt x="7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89" name="Freeform 20">
                  <a:extLst>
                    <a:ext uri="{FF2B5EF4-FFF2-40B4-BE49-F238E27FC236}">
                      <a16:creationId xmlns:a16="http://schemas.microsoft.com/office/drawing/2014/main" id="{3CE21E8A-E81D-EDC0-C130-DDAA75D815EF}"/>
                    </a:ext>
                  </a:extLst>
                </p:cNvPr>
                <p:cNvSpPr>
                  <a:spLocks/>
                </p:cNvSpPr>
                <p:nvPr/>
              </p:nvSpPr>
              <p:spPr bwMode="auto">
                <a:xfrm>
                  <a:off x="-570" y="2017"/>
                  <a:ext cx="307" cy="94"/>
                </a:xfrm>
                <a:custGeom>
                  <a:avLst/>
                  <a:gdLst>
                    <a:gd name="T0" fmla="*/ 0 w 241"/>
                    <a:gd name="T1" fmla="*/ 37 h 74"/>
                    <a:gd name="T2" fmla="*/ 39 w 241"/>
                    <a:gd name="T3" fmla="*/ 74 h 74"/>
                    <a:gd name="T4" fmla="*/ 76 w 241"/>
                    <a:gd name="T5" fmla="*/ 47 h 74"/>
                    <a:gd name="T6" fmla="*/ 121 w 241"/>
                    <a:gd name="T7" fmla="*/ 47 h 74"/>
                    <a:gd name="T8" fmla="*/ 197 w 241"/>
                    <a:gd name="T9" fmla="*/ 47 h 74"/>
                    <a:gd name="T10" fmla="*/ 217 w 241"/>
                    <a:gd name="T11" fmla="*/ 59 h 74"/>
                    <a:gd name="T12" fmla="*/ 241 w 241"/>
                    <a:gd name="T13" fmla="*/ 36 h 74"/>
                    <a:gd name="T14" fmla="*/ 217 w 241"/>
                    <a:gd name="T15" fmla="*/ 12 h 74"/>
                    <a:gd name="T16" fmla="*/ 195 w 241"/>
                    <a:gd name="T17" fmla="*/ 36 h 74"/>
                    <a:gd name="T18" fmla="*/ 121 w 241"/>
                    <a:gd name="T19" fmla="*/ 36 h 74"/>
                    <a:gd name="T20" fmla="*/ 77 w 241"/>
                    <a:gd name="T21" fmla="*/ 36 h 74"/>
                    <a:gd name="T22" fmla="*/ 39 w 241"/>
                    <a:gd name="T23" fmla="*/ 0 h 74"/>
                    <a:gd name="T24" fmla="*/ 0 w 241"/>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74">
                      <a:moveTo>
                        <a:pt x="0" y="37"/>
                      </a:moveTo>
                      <a:cubicBezTo>
                        <a:pt x="0" y="58"/>
                        <a:pt x="17" y="74"/>
                        <a:pt x="39" y="74"/>
                      </a:cubicBezTo>
                      <a:cubicBezTo>
                        <a:pt x="57" y="74"/>
                        <a:pt x="72" y="63"/>
                        <a:pt x="76" y="47"/>
                      </a:cubicBezTo>
                      <a:cubicBezTo>
                        <a:pt x="76" y="47"/>
                        <a:pt x="76" y="47"/>
                        <a:pt x="121" y="47"/>
                      </a:cubicBezTo>
                      <a:cubicBezTo>
                        <a:pt x="121" y="47"/>
                        <a:pt x="121" y="47"/>
                        <a:pt x="197" y="47"/>
                      </a:cubicBezTo>
                      <a:cubicBezTo>
                        <a:pt x="201" y="54"/>
                        <a:pt x="209" y="59"/>
                        <a:pt x="217" y="59"/>
                      </a:cubicBezTo>
                      <a:cubicBezTo>
                        <a:pt x="231" y="59"/>
                        <a:pt x="241" y="49"/>
                        <a:pt x="241" y="36"/>
                      </a:cubicBezTo>
                      <a:cubicBezTo>
                        <a:pt x="241" y="23"/>
                        <a:pt x="231" y="12"/>
                        <a:pt x="217" y="12"/>
                      </a:cubicBezTo>
                      <a:cubicBezTo>
                        <a:pt x="205" y="12"/>
                        <a:pt x="195" y="23"/>
                        <a:pt x="195" y="36"/>
                      </a:cubicBezTo>
                      <a:cubicBezTo>
                        <a:pt x="195" y="36"/>
                        <a:pt x="195" y="36"/>
                        <a:pt x="121" y="36"/>
                      </a:cubicBezTo>
                      <a:cubicBezTo>
                        <a:pt x="121" y="36"/>
                        <a:pt x="121" y="36"/>
                        <a:pt x="77" y="36"/>
                      </a:cubicBezTo>
                      <a:cubicBezTo>
                        <a:pt x="76" y="16"/>
                        <a:pt x="59"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90" name="Freeform 21">
                  <a:extLst>
                    <a:ext uri="{FF2B5EF4-FFF2-40B4-BE49-F238E27FC236}">
                      <a16:creationId xmlns:a16="http://schemas.microsoft.com/office/drawing/2014/main" id="{DB0B9433-9B82-F85B-C616-A4E3F4B4F787}"/>
                    </a:ext>
                  </a:extLst>
                </p:cNvPr>
                <p:cNvSpPr>
                  <a:spLocks/>
                </p:cNvSpPr>
                <p:nvPr/>
              </p:nvSpPr>
              <p:spPr bwMode="auto">
                <a:xfrm>
                  <a:off x="-701" y="1678"/>
                  <a:ext cx="582" cy="95"/>
                </a:xfrm>
                <a:custGeom>
                  <a:avLst/>
                  <a:gdLst>
                    <a:gd name="T0" fmla="*/ 457 w 457"/>
                    <a:gd name="T1" fmla="*/ 37 h 75"/>
                    <a:gd name="T2" fmla="*/ 419 w 457"/>
                    <a:gd name="T3" fmla="*/ 1 h 75"/>
                    <a:gd name="T4" fmla="*/ 386 w 457"/>
                    <a:gd name="T5" fmla="*/ 18 h 75"/>
                    <a:gd name="T6" fmla="*/ 224 w 457"/>
                    <a:gd name="T7" fmla="*/ 18 h 75"/>
                    <a:gd name="T8" fmla="*/ 72 w 457"/>
                    <a:gd name="T9" fmla="*/ 18 h 75"/>
                    <a:gd name="T10" fmla="*/ 39 w 457"/>
                    <a:gd name="T11" fmla="*/ 0 h 75"/>
                    <a:gd name="T12" fmla="*/ 0 w 457"/>
                    <a:gd name="T13" fmla="*/ 37 h 75"/>
                    <a:gd name="T14" fmla="*/ 39 w 457"/>
                    <a:gd name="T15" fmla="*/ 74 h 75"/>
                    <a:gd name="T16" fmla="*/ 77 w 457"/>
                    <a:gd name="T17" fmla="*/ 37 h 75"/>
                    <a:gd name="T18" fmla="*/ 76 w 457"/>
                    <a:gd name="T19" fmla="*/ 29 h 75"/>
                    <a:gd name="T20" fmla="*/ 224 w 457"/>
                    <a:gd name="T21" fmla="*/ 29 h 75"/>
                    <a:gd name="T22" fmla="*/ 381 w 457"/>
                    <a:gd name="T23" fmla="*/ 29 h 75"/>
                    <a:gd name="T24" fmla="*/ 380 w 457"/>
                    <a:gd name="T25" fmla="*/ 37 h 75"/>
                    <a:gd name="T26" fmla="*/ 419 w 457"/>
                    <a:gd name="T27" fmla="*/ 75 h 75"/>
                    <a:gd name="T28" fmla="*/ 457 w 457"/>
                    <a:gd name="T2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75">
                      <a:moveTo>
                        <a:pt x="457" y="37"/>
                      </a:moveTo>
                      <a:cubicBezTo>
                        <a:pt x="457" y="18"/>
                        <a:pt x="439" y="1"/>
                        <a:pt x="419" y="1"/>
                      </a:cubicBezTo>
                      <a:cubicBezTo>
                        <a:pt x="405" y="1"/>
                        <a:pt x="394" y="8"/>
                        <a:pt x="386" y="18"/>
                      </a:cubicBezTo>
                      <a:cubicBezTo>
                        <a:pt x="386" y="18"/>
                        <a:pt x="386" y="18"/>
                        <a:pt x="224" y="18"/>
                      </a:cubicBezTo>
                      <a:cubicBezTo>
                        <a:pt x="224" y="18"/>
                        <a:pt x="224" y="18"/>
                        <a:pt x="72" y="18"/>
                      </a:cubicBezTo>
                      <a:cubicBezTo>
                        <a:pt x="65" y="7"/>
                        <a:pt x="53" y="0"/>
                        <a:pt x="39" y="0"/>
                      </a:cubicBezTo>
                      <a:cubicBezTo>
                        <a:pt x="18" y="0"/>
                        <a:pt x="0" y="17"/>
                        <a:pt x="0" y="37"/>
                      </a:cubicBezTo>
                      <a:cubicBezTo>
                        <a:pt x="0" y="57"/>
                        <a:pt x="18" y="74"/>
                        <a:pt x="39" y="74"/>
                      </a:cubicBezTo>
                      <a:cubicBezTo>
                        <a:pt x="61" y="74"/>
                        <a:pt x="77" y="57"/>
                        <a:pt x="77" y="37"/>
                      </a:cubicBezTo>
                      <a:cubicBezTo>
                        <a:pt x="77" y="34"/>
                        <a:pt x="77" y="31"/>
                        <a:pt x="76" y="29"/>
                      </a:cubicBezTo>
                      <a:cubicBezTo>
                        <a:pt x="76" y="29"/>
                        <a:pt x="76" y="29"/>
                        <a:pt x="224" y="29"/>
                      </a:cubicBezTo>
                      <a:cubicBezTo>
                        <a:pt x="224" y="29"/>
                        <a:pt x="224" y="29"/>
                        <a:pt x="381" y="29"/>
                      </a:cubicBezTo>
                      <a:cubicBezTo>
                        <a:pt x="381" y="31"/>
                        <a:pt x="380" y="35"/>
                        <a:pt x="380" y="37"/>
                      </a:cubicBezTo>
                      <a:cubicBezTo>
                        <a:pt x="380" y="58"/>
                        <a:pt x="398" y="75"/>
                        <a:pt x="419" y="75"/>
                      </a:cubicBezTo>
                      <a:cubicBezTo>
                        <a:pt x="439" y="75"/>
                        <a:pt x="457" y="58"/>
                        <a:pt x="45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91" name="Freeform 22">
                  <a:extLst>
                    <a:ext uri="{FF2B5EF4-FFF2-40B4-BE49-F238E27FC236}">
                      <a16:creationId xmlns:a16="http://schemas.microsoft.com/office/drawing/2014/main" id="{3360DD4A-77CD-85DB-72AA-4AD01E2FCA6F}"/>
                    </a:ext>
                  </a:extLst>
                </p:cNvPr>
                <p:cNvSpPr>
                  <a:spLocks/>
                </p:cNvSpPr>
                <p:nvPr/>
              </p:nvSpPr>
              <p:spPr bwMode="auto">
                <a:xfrm>
                  <a:off x="-705" y="2315"/>
                  <a:ext cx="586" cy="99"/>
                </a:xfrm>
                <a:custGeom>
                  <a:avLst/>
                  <a:gdLst>
                    <a:gd name="T0" fmla="*/ 460 w 460"/>
                    <a:gd name="T1" fmla="*/ 37 h 78"/>
                    <a:gd name="T2" fmla="*/ 422 w 460"/>
                    <a:gd name="T3" fmla="*/ 0 h 78"/>
                    <a:gd name="T4" fmla="*/ 383 w 460"/>
                    <a:gd name="T5" fmla="*/ 34 h 78"/>
                    <a:gd name="T6" fmla="*/ 227 w 460"/>
                    <a:gd name="T7" fmla="*/ 34 h 78"/>
                    <a:gd name="T8" fmla="*/ 76 w 460"/>
                    <a:gd name="T9" fmla="*/ 34 h 78"/>
                    <a:gd name="T10" fmla="*/ 38 w 460"/>
                    <a:gd name="T11" fmla="*/ 4 h 78"/>
                    <a:gd name="T12" fmla="*/ 0 w 460"/>
                    <a:gd name="T13" fmla="*/ 40 h 78"/>
                    <a:gd name="T14" fmla="*/ 38 w 460"/>
                    <a:gd name="T15" fmla="*/ 78 h 78"/>
                    <a:gd name="T16" fmla="*/ 76 w 460"/>
                    <a:gd name="T17" fmla="*/ 45 h 78"/>
                    <a:gd name="T18" fmla="*/ 227 w 460"/>
                    <a:gd name="T19" fmla="*/ 45 h 78"/>
                    <a:gd name="T20" fmla="*/ 384 w 460"/>
                    <a:gd name="T21" fmla="*/ 45 h 78"/>
                    <a:gd name="T22" fmla="*/ 422 w 460"/>
                    <a:gd name="T23" fmla="*/ 74 h 78"/>
                    <a:gd name="T24" fmla="*/ 460 w 460"/>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78">
                      <a:moveTo>
                        <a:pt x="460" y="37"/>
                      </a:moveTo>
                      <a:cubicBezTo>
                        <a:pt x="460" y="17"/>
                        <a:pt x="442" y="0"/>
                        <a:pt x="422" y="0"/>
                      </a:cubicBezTo>
                      <a:cubicBezTo>
                        <a:pt x="402" y="0"/>
                        <a:pt x="385" y="15"/>
                        <a:pt x="383" y="34"/>
                      </a:cubicBezTo>
                      <a:cubicBezTo>
                        <a:pt x="383" y="34"/>
                        <a:pt x="383" y="34"/>
                        <a:pt x="227" y="34"/>
                      </a:cubicBezTo>
                      <a:cubicBezTo>
                        <a:pt x="227" y="34"/>
                        <a:pt x="227" y="34"/>
                        <a:pt x="76" y="34"/>
                      </a:cubicBezTo>
                      <a:cubicBezTo>
                        <a:pt x="73" y="17"/>
                        <a:pt x="57" y="4"/>
                        <a:pt x="38" y="4"/>
                      </a:cubicBezTo>
                      <a:cubicBezTo>
                        <a:pt x="17" y="4"/>
                        <a:pt x="0" y="19"/>
                        <a:pt x="0" y="40"/>
                      </a:cubicBezTo>
                      <a:cubicBezTo>
                        <a:pt x="0" y="61"/>
                        <a:pt x="17" y="78"/>
                        <a:pt x="38" y="78"/>
                      </a:cubicBezTo>
                      <a:cubicBezTo>
                        <a:pt x="59" y="78"/>
                        <a:pt x="74" y="63"/>
                        <a:pt x="76" y="45"/>
                      </a:cubicBezTo>
                      <a:cubicBezTo>
                        <a:pt x="76" y="45"/>
                        <a:pt x="76" y="45"/>
                        <a:pt x="227" y="45"/>
                      </a:cubicBezTo>
                      <a:cubicBezTo>
                        <a:pt x="227" y="45"/>
                        <a:pt x="227" y="45"/>
                        <a:pt x="384" y="45"/>
                      </a:cubicBezTo>
                      <a:cubicBezTo>
                        <a:pt x="388" y="61"/>
                        <a:pt x="403" y="74"/>
                        <a:pt x="422" y="74"/>
                      </a:cubicBezTo>
                      <a:cubicBezTo>
                        <a:pt x="442" y="74"/>
                        <a:pt x="460" y="57"/>
                        <a:pt x="46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92" name="Freeform 23">
                  <a:extLst>
                    <a:ext uri="{FF2B5EF4-FFF2-40B4-BE49-F238E27FC236}">
                      <a16:creationId xmlns:a16="http://schemas.microsoft.com/office/drawing/2014/main" id="{25B211DB-C8BC-C05D-2F6C-E043F8EBD563}"/>
                    </a:ext>
                  </a:extLst>
                </p:cNvPr>
                <p:cNvSpPr>
                  <a:spLocks/>
                </p:cNvSpPr>
                <p:nvPr/>
              </p:nvSpPr>
              <p:spPr bwMode="auto">
                <a:xfrm>
                  <a:off x="-709" y="2212"/>
                  <a:ext cx="614" cy="97"/>
                </a:xfrm>
                <a:custGeom>
                  <a:avLst/>
                  <a:gdLst>
                    <a:gd name="T0" fmla="*/ 443 w 482"/>
                    <a:gd name="T1" fmla="*/ 0 h 76"/>
                    <a:gd name="T2" fmla="*/ 405 w 482"/>
                    <a:gd name="T3" fmla="*/ 36 h 76"/>
                    <a:gd name="T4" fmla="*/ 230 w 482"/>
                    <a:gd name="T5" fmla="*/ 36 h 76"/>
                    <a:gd name="T6" fmla="*/ 76 w 482"/>
                    <a:gd name="T7" fmla="*/ 36 h 76"/>
                    <a:gd name="T8" fmla="*/ 38 w 482"/>
                    <a:gd name="T9" fmla="*/ 3 h 76"/>
                    <a:gd name="T10" fmla="*/ 0 w 482"/>
                    <a:gd name="T11" fmla="*/ 39 h 76"/>
                    <a:gd name="T12" fmla="*/ 38 w 482"/>
                    <a:gd name="T13" fmla="*/ 76 h 76"/>
                    <a:gd name="T14" fmla="*/ 76 w 482"/>
                    <a:gd name="T15" fmla="*/ 47 h 76"/>
                    <a:gd name="T16" fmla="*/ 230 w 482"/>
                    <a:gd name="T17" fmla="*/ 47 h 76"/>
                    <a:gd name="T18" fmla="*/ 406 w 482"/>
                    <a:gd name="T19" fmla="*/ 47 h 76"/>
                    <a:gd name="T20" fmla="*/ 443 w 482"/>
                    <a:gd name="T21" fmla="*/ 75 h 76"/>
                    <a:gd name="T22" fmla="*/ 482 w 482"/>
                    <a:gd name="T23" fmla="*/ 38 h 76"/>
                    <a:gd name="T24" fmla="*/ 443 w 482"/>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76">
                      <a:moveTo>
                        <a:pt x="443" y="0"/>
                      </a:moveTo>
                      <a:cubicBezTo>
                        <a:pt x="423" y="0"/>
                        <a:pt x="406" y="16"/>
                        <a:pt x="405" y="36"/>
                      </a:cubicBezTo>
                      <a:cubicBezTo>
                        <a:pt x="405" y="36"/>
                        <a:pt x="405" y="36"/>
                        <a:pt x="230" y="36"/>
                      </a:cubicBezTo>
                      <a:cubicBezTo>
                        <a:pt x="230" y="36"/>
                        <a:pt x="230" y="36"/>
                        <a:pt x="76" y="36"/>
                      </a:cubicBezTo>
                      <a:cubicBezTo>
                        <a:pt x="74" y="17"/>
                        <a:pt x="58" y="3"/>
                        <a:pt x="38" y="3"/>
                      </a:cubicBezTo>
                      <a:cubicBezTo>
                        <a:pt x="16" y="3"/>
                        <a:pt x="0" y="19"/>
                        <a:pt x="0" y="39"/>
                      </a:cubicBezTo>
                      <a:cubicBezTo>
                        <a:pt x="0" y="60"/>
                        <a:pt x="16" y="76"/>
                        <a:pt x="38" y="76"/>
                      </a:cubicBezTo>
                      <a:cubicBezTo>
                        <a:pt x="57" y="76"/>
                        <a:pt x="72" y="64"/>
                        <a:pt x="76" y="47"/>
                      </a:cubicBezTo>
                      <a:cubicBezTo>
                        <a:pt x="76" y="47"/>
                        <a:pt x="76" y="47"/>
                        <a:pt x="230" y="47"/>
                      </a:cubicBezTo>
                      <a:cubicBezTo>
                        <a:pt x="230" y="47"/>
                        <a:pt x="230" y="47"/>
                        <a:pt x="406" y="47"/>
                      </a:cubicBezTo>
                      <a:cubicBezTo>
                        <a:pt x="410" y="63"/>
                        <a:pt x="425" y="75"/>
                        <a:pt x="443" y="75"/>
                      </a:cubicBezTo>
                      <a:cubicBezTo>
                        <a:pt x="464" y="75"/>
                        <a:pt x="482" y="58"/>
                        <a:pt x="482" y="38"/>
                      </a:cubicBezTo>
                      <a:cubicBezTo>
                        <a:pt x="482" y="17"/>
                        <a:pt x="464" y="0"/>
                        <a:pt x="4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93" name="Freeform 24">
                  <a:extLst>
                    <a:ext uri="{FF2B5EF4-FFF2-40B4-BE49-F238E27FC236}">
                      <a16:creationId xmlns:a16="http://schemas.microsoft.com/office/drawing/2014/main" id="{E1C7C8E9-7000-5D91-477D-0255E7626C7D}"/>
                    </a:ext>
                  </a:extLst>
                </p:cNvPr>
                <p:cNvSpPr>
                  <a:spLocks/>
                </p:cNvSpPr>
                <p:nvPr/>
              </p:nvSpPr>
              <p:spPr bwMode="auto">
                <a:xfrm>
                  <a:off x="-653" y="2740"/>
                  <a:ext cx="501" cy="97"/>
                </a:xfrm>
                <a:custGeom>
                  <a:avLst/>
                  <a:gdLst>
                    <a:gd name="T0" fmla="*/ 38 w 393"/>
                    <a:gd name="T1" fmla="*/ 76 h 76"/>
                    <a:gd name="T2" fmla="*/ 76 w 393"/>
                    <a:gd name="T3" fmla="*/ 44 h 76"/>
                    <a:gd name="T4" fmla="*/ 186 w 393"/>
                    <a:gd name="T5" fmla="*/ 44 h 76"/>
                    <a:gd name="T6" fmla="*/ 317 w 393"/>
                    <a:gd name="T7" fmla="*/ 44 h 76"/>
                    <a:gd name="T8" fmla="*/ 355 w 393"/>
                    <a:gd name="T9" fmla="*/ 74 h 76"/>
                    <a:gd name="T10" fmla="*/ 393 w 393"/>
                    <a:gd name="T11" fmla="*/ 36 h 76"/>
                    <a:gd name="T12" fmla="*/ 355 w 393"/>
                    <a:gd name="T13" fmla="*/ 0 h 76"/>
                    <a:gd name="T14" fmla="*/ 317 w 393"/>
                    <a:gd name="T15" fmla="*/ 33 h 76"/>
                    <a:gd name="T16" fmla="*/ 186 w 393"/>
                    <a:gd name="T17" fmla="*/ 33 h 76"/>
                    <a:gd name="T18" fmla="*/ 76 w 393"/>
                    <a:gd name="T19" fmla="*/ 33 h 76"/>
                    <a:gd name="T20" fmla="*/ 38 w 393"/>
                    <a:gd name="T21" fmla="*/ 1 h 76"/>
                    <a:gd name="T22" fmla="*/ 0 w 393"/>
                    <a:gd name="T23" fmla="*/ 38 h 76"/>
                    <a:gd name="T24" fmla="*/ 38 w 393"/>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76">
                      <a:moveTo>
                        <a:pt x="38" y="76"/>
                      </a:moveTo>
                      <a:cubicBezTo>
                        <a:pt x="57" y="76"/>
                        <a:pt x="73" y="62"/>
                        <a:pt x="76" y="44"/>
                      </a:cubicBezTo>
                      <a:cubicBezTo>
                        <a:pt x="76" y="44"/>
                        <a:pt x="76" y="44"/>
                        <a:pt x="186" y="44"/>
                      </a:cubicBezTo>
                      <a:cubicBezTo>
                        <a:pt x="186" y="44"/>
                        <a:pt x="186" y="44"/>
                        <a:pt x="317" y="44"/>
                      </a:cubicBezTo>
                      <a:cubicBezTo>
                        <a:pt x="320" y="61"/>
                        <a:pt x="336" y="74"/>
                        <a:pt x="355" y="74"/>
                      </a:cubicBezTo>
                      <a:cubicBezTo>
                        <a:pt x="376" y="74"/>
                        <a:pt x="393" y="57"/>
                        <a:pt x="393" y="36"/>
                      </a:cubicBezTo>
                      <a:cubicBezTo>
                        <a:pt x="393" y="17"/>
                        <a:pt x="376" y="0"/>
                        <a:pt x="355" y="0"/>
                      </a:cubicBezTo>
                      <a:cubicBezTo>
                        <a:pt x="334" y="0"/>
                        <a:pt x="318" y="14"/>
                        <a:pt x="317" y="33"/>
                      </a:cubicBezTo>
                      <a:cubicBezTo>
                        <a:pt x="317" y="33"/>
                        <a:pt x="317" y="33"/>
                        <a:pt x="186" y="33"/>
                      </a:cubicBezTo>
                      <a:cubicBezTo>
                        <a:pt x="186" y="33"/>
                        <a:pt x="186" y="33"/>
                        <a:pt x="76" y="33"/>
                      </a:cubicBezTo>
                      <a:cubicBezTo>
                        <a:pt x="73" y="14"/>
                        <a:pt x="57" y="1"/>
                        <a:pt x="38" y="1"/>
                      </a:cubicBezTo>
                      <a:cubicBezTo>
                        <a:pt x="16" y="1"/>
                        <a:pt x="0" y="18"/>
                        <a:pt x="0" y="38"/>
                      </a:cubicBezTo>
                      <a:cubicBezTo>
                        <a:pt x="0" y="58"/>
                        <a:pt x="16" y="76"/>
                        <a:pt x="3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94" name="Freeform 25">
                  <a:extLst>
                    <a:ext uri="{FF2B5EF4-FFF2-40B4-BE49-F238E27FC236}">
                      <a16:creationId xmlns:a16="http://schemas.microsoft.com/office/drawing/2014/main" id="{42428B24-D234-7CA2-3006-6BB43DAEDD00}"/>
                    </a:ext>
                  </a:extLst>
                </p:cNvPr>
                <p:cNvSpPr>
                  <a:spLocks/>
                </p:cNvSpPr>
                <p:nvPr/>
              </p:nvSpPr>
              <p:spPr bwMode="auto">
                <a:xfrm>
                  <a:off x="-525" y="1857"/>
                  <a:ext cx="240" cy="95"/>
                </a:xfrm>
                <a:custGeom>
                  <a:avLst/>
                  <a:gdLst>
                    <a:gd name="T0" fmla="*/ 151 w 189"/>
                    <a:gd name="T1" fmla="*/ 75 h 75"/>
                    <a:gd name="T2" fmla="*/ 189 w 189"/>
                    <a:gd name="T3" fmla="*/ 38 h 75"/>
                    <a:gd name="T4" fmla="*/ 151 w 189"/>
                    <a:gd name="T5" fmla="*/ 0 h 75"/>
                    <a:gd name="T6" fmla="*/ 113 w 189"/>
                    <a:gd name="T7" fmla="*/ 31 h 75"/>
                    <a:gd name="T8" fmla="*/ 86 w 189"/>
                    <a:gd name="T9" fmla="*/ 31 h 75"/>
                    <a:gd name="T10" fmla="*/ 44 w 189"/>
                    <a:gd name="T11" fmla="*/ 31 h 75"/>
                    <a:gd name="T12" fmla="*/ 23 w 189"/>
                    <a:gd name="T13" fmla="*/ 19 h 75"/>
                    <a:gd name="T14" fmla="*/ 0 w 189"/>
                    <a:gd name="T15" fmla="*/ 41 h 75"/>
                    <a:gd name="T16" fmla="*/ 23 w 189"/>
                    <a:gd name="T17" fmla="*/ 64 h 75"/>
                    <a:gd name="T18" fmla="*/ 47 w 189"/>
                    <a:gd name="T19" fmla="*/ 42 h 75"/>
                    <a:gd name="T20" fmla="*/ 86 w 189"/>
                    <a:gd name="T21" fmla="*/ 42 h 75"/>
                    <a:gd name="T22" fmla="*/ 113 w 189"/>
                    <a:gd name="T23" fmla="*/ 42 h 75"/>
                    <a:gd name="T24" fmla="*/ 151 w 18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75">
                      <a:moveTo>
                        <a:pt x="151" y="75"/>
                      </a:moveTo>
                      <a:cubicBezTo>
                        <a:pt x="172" y="75"/>
                        <a:pt x="189" y="58"/>
                        <a:pt x="189" y="38"/>
                      </a:cubicBezTo>
                      <a:cubicBezTo>
                        <a:pt x="189" y="17"/>
                        <a:pt x="172" y="0"/>
                        <a:pt x="151" y="0"/>
                      </a:cubicBezTo>
                      <a:cubicBezTo>
                        <a:pt x="132" y="0"/>
                        <a:pt x="117" y="14"/>
                        <a:pt x="113" y="31"/>
                      </a:cubicBezTo>
                      <a:cubicBezTo>
                        <a:pt x="113" y="31"/>
                        <a:pt x="113" y="31"/>
                        <a:pt x="86" y="31"/>
                      </a:cubicBezTo>
                      <a:cubicBezTo>
                        <a:pt x="86" y="31"/>
                        <a:pt x="86" y="31"/>
                        <a:pt x="44" y="31"/>
                      </a:cubicBezTo>
                      <a:cubicBezTo>
                        <a:pt x="41" y="24"/>
                        <a:pt x="32" y="19"/>
                        <a:pt x="23" y="19"/>
                      </a:cubicBezTo>
                      <a:cubicBezTo>
                        <a:pt x="10" y="19"/>
                        <a:pt x="0" y="28"/>
                        <a:pt x="0" y="41"/>
                      </a:cubicBezTo>
                      <a:cubicBezTo>
                        <a:pt x="0" y="54"/>
                        <a:pt x="10" y="64"/>
                        <a:pt x="23" y="64"/>
                      </a:cubicBezTo>
                      <a:cubicBezTo>
                        <a:pt x="35" y="64"/>
                        <a:pt x="46" y="54"/>
                        <a:pt x="47" y="42"/>
                      </a:cubicBezTo>
                      <a:cubicBezTo>
                        <a:pt x="47" y="42"/>
                        <a:pt x="47" y="42"/>
                        <a:pt x="86" y="42"/>
                      </a:cubicBezTo>
                      <a:cubicBezTo>
                        <a:pt x="86" y="42"/>
                        <a:pt x="86" y="42"/>
                        <a:pt x="113" y="42"/>
                      </a:cubicBezTo>
                      <a:cubicBezTo>
                        <a:pt x="115" y="60"/>
                        <a:pt x="132" y="75"/>
                        <a:pt x="15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95" name="Freeform 26">
                  <a:extLst>
                    <a:ext uri="{FF2B5EF4-FFF2-40B4-BE49-F238E27FC236}">
                      <a16:creationId xmlns:a16="http://schemas.microsoft.com/office/drawing/2014/main" id="{A2E239EE-126A-E640-F477-4A27C63CA840}"/>
                    </a:ext>
                  </a:extLst>
                </p:cNvPr>
                <p:cNvSpPr>
                  <a:spLocks/>
                </p:cNvSpPr>
                <p:nvPr/>
              </p:nvSpPr>
              <p:spPr bwMode="auto">
                <a:xfrm>
                  <a:off x="-477" y="1937"/>
                  <a:ext cx="98" cy="93"/>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grpSp>
        </p:grpSp>
        <p:sp>
          <p:nvSpPr>
            <p:cNvPr id="196" name="Rectangle: Rounded Corners 776">
              <a:extLst>
                <a:ext uri="{FF2B5EF4-FFF2-40B4-BE49-F238E27FC236}">
                  <a16:creationId xmlns:a16="http://schemas.microsoft.com/office/drawing/2014/main" id="{7DA6DA34-C994-73FE-EF8F-D915AC216C9A}"/>
                </a:ext>
              </a:extLst>
            </p:cNvPr>
            <p:cNvSpPr/>
            <p:nvPr/>
          </p:nvSpPr>
          <p:spPr>
            <a:xfrm>
              <a:off x="4085324" y="3619115"/>
              <a:ext cx="690413" cy="1684727"/>
            </a:xfrm>
            <a:prstGeom prst="roundRect">
              <a:avLst>
                <a:gd name="adj" fmla="val 0"/>
              </a:avLst>
            </a:prstGeom>
            <a:solidFill>
              <a:srgbClr val="FFFFFF">
                <a:lumMod val="95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197" name="Group 196">
              <a:extLst>
                <a:ext uri="{FF2B5EF4-FFF2-40B4-BE49-F238E27FC236}">
                  <a16:creationId xmlns:a16="http://schemas.microsoft.com/office/drawing/2014/main" id="{E29F7CD4-9899-190C-04F1-3D1C23DB9896}"/>
                </a:ext>
              </a:extLst>
            </p:cNvPr>
            <p:cNvGrpSpPr/>
            <p:nvPr/>
          </p:nvGrpSpPr>
          <p:grpSpPr>
            <a:xfrm>
              <a:off x="4173740" y="4400850"/>
              <a:ext cx="544641" cy="1668448"/>
              <a:chOff x="-2079518" y="3246120"/>
              <a:chExt cx="692678" cy="2514600"/>
            </a:xfrm>
          </p:grpSpPr>
          <p:sp>
            <p:nvSpPr>
              <p:cNvPr id="198" name="Rectangle: Rounded Corners 778">
                <a:extLst>
                  <a:ext uri="{FF2B5EF4-FFF2-40B4-BE49-F238E27FC236}">
                    <a16:creationId xmlns:a16="http://schemas.microsoft.com/office/drawing/2014/main" id="{1371E856-51BF-5D53-E1CC-51F5ACF9069B}"/>
                  </a:ext>
                </a:extLst>
              </p:cNvPr>
              <p:cNvSpPr/>
              <p:nvPr/>
            </p:nvSpPr>
            <p:spPr>
              <a:xfrm>
                <a:off x="-2079518" y="3246120"/>
                <a:ext cx="692678" cy="2514600"/>
              </a:xfrm>
              <a:prstGeom prst="roundRect">
                <a:avLst/>
              </a:prstGeom>
              <a:solidFill>
                <a:srgbClr val="8D1F1B"/>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199" name="Group 4">
                <a:extLst>
                  <a:ext uri="{FF2B5EF4-FFF2-40B4-BE49-F238E27FC236}">
                    <a16:creationId xmlns:a16="http://schemas.microsoft.com/office/drawing/2014/main" id="{79E69028-7370-4D79-786F-E288449B94C8}"/>
                  </a:ext>
                </a:extLst>
              </p:cNvPr>
              <p:cNvGrpSpPr>
                <a:grpSpLocks noChangeAspect="1"/>
              </p:cNvGrpSpPr>
              <p:nvPr/>
            </p:nvGrpSpPr>
            <p:grpSpPr bwMode="auto">
              <a:xfrm>
                <a:off x="-2005955" y="3482339"/>
                <a:ext cx="554845" cy="1965961"/>
                <a:chOff x="-711" y="1560"/>
                <a:chExt cx="616" cy="2018"/>
              </a:xfrm>
              <a:solidFill>
                <a:srgbClr val="FFFFFF"/>
              </a:solidFill>
            </p:grpSpPr>
            <p:sp>
              <p:nvSpPr>
                <p:cNvPr id="200" name="Freeform 5">
                  <a:extLst>
                    <a:ext uri="{FF2B5EF4-FFF2-40B4-BE49-F238E27FC236}">
                      <a16:creationId xmlns:a16="http://schemas.microsoft.com/office/drawing/2014/main" id="{CEB3D640-23E8-09F7-F668-06FCC1354BCE}"/>
                    </a:ext>
                  </a:extLst>
                </p:cNvPr>
                <p:cNvSpPr>
                  <a:spLocks/>
                </p:cNvSpPr>
                <p:nvPr/>
              </p:nvSpPr>
              <p:spPr bwMode="auto">
                <a:xfrm>
                  <a:off x="-654" y="3372"/>
                  <a:ext cx="502" cy="101"/>
                </a:xfrm>
                <a:custGeom>
                  <a:avLst/>
                  <a:gdLst>
                    <a:gd name="T0" fmla="*/ 0 w 394"/>
                    <a:gd name="T1" fmla="*/ 41 h 79"/>
                    <a:gd name="T2" fmla="*/ 38 w 394"/>
                    <a:gd name="T3" fmla="*/ 79 h 79"/>
                    <a:gd name="T4" fmla="*/ 76 w 394"/>
                    <a:gd name="T5" fmla="*/ 47 h 79"/>
                    <a:gd name="T6" fmla="*/ 191 w 394"/>
                    <a:gd name="T7" fmla="*/ 47 h 79"/>
                    <a:gd name="T8" fmla="*/ 319 w 394"/>
                    <a:gd name="T9" fmla="*/ 47 h 79"/>
                    <a:gd name="T10" fmla="*/ 356 w 394"/>
                    <a:gd name="T11" fmla="*/ 75 h 79"/>
                    <a:gd name="T12" fmla="*/ 394 w 394"/>
                    <a:gd name="T13" fmla="*/ 37 h 79"/>
                    <a:gd name="T14" fmla="*/ 356 w 394"/>
                    <a:gd name="T15" fmla="*/ 0 h 79"/>
                    <a:gd name="T16" fmla="*/ 318 w 394"/>
                    <a:gd name="T17" fmla="*/ 36 h 79"/>
                    <a:gd name="T18" fmla="*/ 191 w 394"/>
                    <a:gd name="T19" fmla="*/ 36 h 79"/>
                    <a:gd name="T20" fmla="*/ 76 w 394"/>
                    <a:gd name="T21" fmla="*/ 36 h 79"/>
                    <a:gd name="T22" fmla="*/ 38 w 394"/>
                    <a:gd name="T23" fmla="*/ 4 h 79"/>
                    <a:gd name="T24" fmla="*/ 0 w 394"/>
                    <a:gd name="T2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9">
                      <a:moveTo>
                        <a:pt x="0" y="41"/>
                      </a:moveTo>
                      <a:cubicBezTo>
                        <a:pt x="0" y="62"/>
                        <a:pt x="16" y="79"/>
                        <a:pt x="38" y="79"/>
                      </a:cubicBezTo>
                      <a:cubicBezTo>
                        <a:pt x="57" y="79"/>
                        <a:pt x="73" y="65"/>
                        <a:pt x="76" y="47"/>
                      </a:cubicBezTo>
                      <a:cubicBezTo>
                        <a:pt x="76" y="47"/>
                        <a:pt x="76" y="47"/>
                        <a:pt x="191" y="47"/>
                      </a:cubicBezTo>
                      <a:cubicBezTo>
                        <a:pt x="191" y="47"/>
                        <a:pt x="191" y="47"/>
                        <a:pt x="319" y="47"/>
                      </a:cubicBezTo>
                      <a:cubicBezTo>
                        <a:pt x="323" y="63"/>
                        <a:pt x="338" y="75"/>
                        <a:pt x="356" y="75"/>
                      </a:cubicBezTo>
                      <a:cubicBezTo>
                        <a:pt x="377" y="75"/>
                        <a:pt x="394" y="58"/>
                        <a:pt x="394" y="37"/>
                      </a:cubicBezTo>
                      <a:cubicBezTo>
                        <a:pt x="394" y="18"/>
                        <a:pt x="377" y="0"/>
                        <a:pt x="356" y="0"/>
                      </a:cubicBezTo>
                      <a:cubicBezTo>
                        <a:pt x="335" y="0"/>
                        <a:pt x="318" y="16"/>
                        <a:pt x="318" y="36"/>
                      </a:cubicBezTo>
                      <a:cubicBezTo>
                        <a:pt x="318" y="36"/>
                        <a:pt x="318" y="36"/>
                        <a:pt x="191" y="36"/>
                      </a:cubicBezTo>
                      <a:cubicBezTo>
                        <a:pt x="191" y="36"/>
                        <a:pt x="191" y="36"/>
                        <a:pt x="76" y="36"/>
                      </a:cubicBezTo>
                      <a:cubicBezTo>
                        <a:pt x="73" y="18"/>
                        <a:pt x="57" y="4"/>
                        <a:pt x="38" y="4"/>
                      </a:cubicBezTo>
                      <a:cubicBezTo>
                        <a:pt x="16" y="4"/>
                        <a:pt x="0" y="2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1" name="Freeform 6">
                  <a:extLst>
                    <a:ext uri="{FF2B5EF4-FFF2-40B4-BE49-F238E27FC236}">
                      <a16:creationId xmlns:a16="http://schemas.microsoft.com/office/drawing/2014/main" id="{56FB1A3A-BDE4-B3C7-10F9-E53BA9CF336C}"/>
                    </a:ext>
                  </a:extLst>
                </p:cNvPr>
                <p:cNvSpPr>
                  <a:spLocks/>
                </p:cNvSpPr>
                <p:nvPr/>
              </p:nvSpPr>
              <p:spPr bwMode="auto">
                <a:xfrm>
                  <a:off x="-530" y="2513"/>
                  <a:ext cx="245" cy="95"/>
                </a:xfrm>
                <a:custGeom>
                  <a:avLst/>
                  <a:gdLst>
                    <a:gd name="T0" fmla="*/ 155 w 193"/>
                    <a:gd name="T1" fmla="*/ 75 h 75"/>
                    <a:gd name="T2" fmla="*/ 193 w 193"/>
                    <a:gd name="T3" fmla="*/ 37 h 75"/>
                    <a:gd name="T4" fmla="*/ 155 w 193"/>
                    <a:gd name="T5" fmla="*/ 0 h 75"/>
                    <a:gd name="T6" fmla="*/ 117 w 193"/>
                    <a:gd name="T7" fmla="*/ 32 h 75"/>
                    <a:gd name="T8" fmla="*/ 88 w 193"/>
                    <a:gd name="T9" fmla="*/ 32 h 75"/>
                    <a:gd name="T10" fmla="*/ 46 w 193"/>
                    <a:gd name="T11" fmla="*/ 32 h 75"/>
                    <a:gd name="T12" fmla="*/ 24 w 193"/>
                    <a:gd name="T13" fmla="*/ 16 h 75"/>
                    <a:gd name="T14" fmla="*/ 0 w 193"/>
                    <a:gd name="T15" fmla="*/ 38 h 75"/>
                    <a:gd name="T16" fmla="*/ 24 w 193"/>
                    <a:gd name="T17" fmla="*/ 61 h 75"/>
                    <a:gd name="T18" fmla="*/ 47 w 193"/>
                    <a:gd name="T19" fmla="*/ 43 h 75"/>
                    <a:gd name="T20" fmla="*/ 88 w 193"/>
                    <a:gd name="T21" fmla="*/ 43 h 75"/>
                    <a:gd name="T22" fmla="*/ 117 w 193"/>
                    <a:gd name="T23" fmla="*/ 43 h 75"/>
                    <a:gd name="T24" fmla="*/ 155 w 193"/>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75">
                      <a:moveTo>
                        <a:pt x="155" y="75"/>
                      </a:moveTo>
                      <a:cubicBezTo>
                        <a:pt x="176" y="75"/>
                        <a:pt x="193" y="58"/>
                        <a:pt x="193" y="37"/>
                      </a:cubicBezTo>
                      <a:cubicBezTo>
                        <a:pt x="193" y="17"/>
                        <a:pt x="176" y="0"/>
                        <a:pt x="155" y="0"/>
                      </a:cubicBezTo>
                      <a:cubicBezTo>
                        <a:pt x="136" y="0"/>
                        <a:pt x="119" y="14"/>
                        <a:pt x="117" y="32"/>
                      </a:cubicBezTo>
                      <a:cubicBezTo>
                        <a:pt x="117" y="32"/>
                        <a:pt x="117" y="32"/>
                        <a:pt x="88" y="32"/>
                      </a:cubicBezTo>
                      <a:cubicBezTo>
                        <a:pt x="88" y="32"/>
                        <a:pt x="88" y="32"/>
                        <a:pt x="46" y="32"/>
                      </a:cubicBezTo>
                      <a:cubicBezTo>
                        <a:pt x="43" y="22"/>
                        <a:pt x="34" y="16"/>
                        <a:pt x="24" y="16"/>
                      </a:cubicBezTo>
                      <a:cubicBezTo>
                        <a:pt x="10" y="16"/>
                        <a:pt x="0" y="26"/>
                        <a:pt x="0" y="38"/>
                      </a:cubicBezTo>
                      <a:cubicBezTo>
                        <a:pt x="0" y="52"/>
                        <a:pt x="10" y="61"/>
                        <a:pt x="24" y="61"/>
                      </a:cubicBezTo>
                      <a:cubicBezTo>
                        <a:pt x="34" y="61"/>
                        <a:pt x="45" y="53"/>
                        <a:pt x="47" y="43"/>
                      </a:cubicBezTo>
                      <a:cubicBezTo>
                        <a:pt x="47" y="43"/>
                        <a:pt x="47" y="43"/>
                        <a:pt x="88" y="43"/>
                      </a:cubicBezTo>
                      <a:cubicBezTo>
                        <a:pt x="88" y="43"/>
                        <a:pt x="88" y="43"/>
                        <a:pt x="117" y="43"/>
                      </a:cubicBezTo>
                      <a:cubicBezTo>
                        <a:pt x="119" y="61"/>
                        <a:pt x="136" y="75"/>
                        <a:pt x="1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2" name="Freeform 7">
                  <a:extLst>
                    <a:ext uri="{FF2B5EF4-FFF2-40B4-BE49-F238E27FC236}">
                      <a16:creationId xmlns:a16="http://schemas.microsoft.com/office/drawing/2014/main" id="{7FDF3586-C1C2-FBA8-7895-7788F7DD2426}"/>
                    </a:ext>
                  </a:extLst>
                </p:cNvPr>
                <p:cNvSpPr>
                  <a:spLocks/>
                </p:cNvSpPr>
                <p:nvPr/>
              </p:nvSpPr>
              <p:spPr bwMode="auto">
                <a:xfrm>
                  <a:off x="-705" y="2948"/>
                  <a:ext cx="585" cy="96"/>
                </a:xfrm>
                <a:custGeom>
                  <a:avLst/>
                  <a:gdLst>
                    <a:gd name="T0" fmla="*/ 459 w 459"/>
                    <a:gd name="T1" fmla="*/ 36 h 75"/>
                    <a:gd name="T2" fmla="*/ 421 w 459"/>
                    <a:gd name="T3" fmla="*/ 0 h 75"/>
                    <a:gd name="T4" fmla="*/ 383 w 459"/>
                    <a:gd name="T5" fmla="*/ 31 h 75"/>
                    <a:gd name="T6" fmla="*/ 227 w 459"/>
                    <a:gd name="T7" fmla="*/ 31 h 75"/>
                    <a:gd name="T8" fmla="*/ 76 w 459"/>
                    <a:gd name="T9" fmla="*/ 31 h 75"/>
                    <a:gd name="T10" fmla="*/ 38 w 459"/>
                    <a:gd name="T11" fmla="*/ 1 h 75"/>
                    <a:gd name="T12" fmla="*/ 0 w 459"/>
                    <a:gd name="T13" fmla="*/ 37 h 75"/>
                    <a:gd name="T14" fmla="*/ 38 w 459"/>
                    <a:gd name="T15" fmla="*/ 75 h 75"/>
                    <a:gd name="T16" fmla="*/ 76 w 459"/>
                    <a:gd name="T17" fmla="*/ 42 h 75"/>
                    <a:gd name="T18" fmla="*/ 227 w 459"/>
                    <a:gd name="T19" fmla="*/ 42 h 75"/>
                    <a:gd name="T20" fmla="*/ 383 w 459"/>
                    <a:gd name="T21" fmla="*/ 42 h 75"/>
                    <a:gd name="T22" fmla="*/ 421 w 459"/>
                    <a:gd name="T23" fmla="*/ 74 h 75"/>
                    <a:gd name="T24" fmla="*/ 459 w 459"/>
                    <a:gd name="T2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9" h="75">
                      <a:moveTo>
                        <a:pt x="459" y="36"/>
                      </a:moveTo>
                      <a:cubicBezTo>
                        <a:pt x="459" y="17"/>
                        <a:pt x="441" y="0"/>
                        <a:pt x="421" y="0"/>
                      </a:cubicBezTo>
                      <a:cubicBezTo>
                        <a:pt x="401" y="0"/>
                        <a:pt x="385" y="13"/>
                        <a:pt x="383" y="31"/>
                      </a:cubicBezTo>
                      <a:cubicBezTo>
                        <a:pt x="383" y="31"/>
                        <a:pt x="383" y="31"/>
                        <a:pt x="227" y="31"/>
                      </a:cubicBezTo>
                      <a:cubicBezTo>
                        <a:pt x="227" y="31"/>
                        <a:pt x="227" y="31"/>
                        <a:pt x="76" y="31"/>
                      </a:cubicBezTo>
                      <a:cubicBezTo>
                        <a:pt x="73" y="14"/>
                        <a:pt x="57" y="1"/>
                        <a:pt x="38" y="1"/>
                      </a:cubicBezTo>
                      <a:cubicBezTo>
                        <a:pt x="17" y="1"/>
                        <a:pt x="0" y="18"/>
                        <a:pt x="0" y="37"/>
                      </a:cubicBezTo>
                      <a:cubicBezTo>
                        <a:pt x="0" y="58"/>
                        <a:pt x="17" y="75"/>
                        <a:pt x="38" y="75"/>
                      </a:cubicBezTo>
                      <a:cubicBezTo>
                        <a:pt x="57" y="75"/>
                        <a:pt x="74" y="61"/>
                        <a:pt x="76" y="42"/>
                      </a:cubicBezTo>
                      <a:cubicBezTo>
                        <a:pt x="76" y="42"/>
                        <a:pt x="76" y="42"/>
                        <a:pt x="227" y="42"/>
                      </a:cubicBezTo>
                      <a:cubicBezTo>
                        <a:pt x="227" y="42"/>
                        <a:pt x="227" y="42"/>
                        <a:pt x="383" y="42"/>
                      </a:cubicBezTo>
                      <a:cubicBezTo>
                        <a:pt x="385" y="61"/>
                        <a:pt x="402" y="74"/>
                        <a:pt x="421" y="74"/>
                      </a:cubicBezTo>
                      <a:cubicBezTo>
                        <a:pt x="441" y="74"/>
                        <a:pt x="459" y="57"/>
                        <a:pt x="45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3" name="Freeform 8">
                  <a:extLst>
                    <a:ext uri="{FF2B5EF4-FFF2-40B4-BE49-F238E27FC236}">
                      <a16:creationId xmlns:a16="http://schemas.microsoft.com/office/drawing/2014/main" id="{F9601FD9-A83B-8811-ECA8-6C30478DFF08}"/>
                    </a:ext>
                  </a:extLst>
                </p:cNvPr>
                <p:cNvSpPr>
                  <a:spLocks/>
                </p:cNvSpPr>
                <p:nvPr/>
              </p:nvSpPr>
              <p:spPr bwMode="auto">
                <a:xfrm>
                  <a:off x="-640" y="2422"/>
                  <a:ext cx="447" cy="99"/>
                </a:xfrm>
                <a:custGeom>
                  <a:avLst/>
                  <a:gdLst>
                    <a:gd name="T0" fmla="*/ 351 w 351"/>
                    <a:gd name="T1" fmla="*/ 37 h 78"/>
                    <a:gd name="T2" fmla="*/ 312 w 351"/>
                    <a:gd name="T3" fmla="*/ 0 h 78"/>
                    <a:gd name="T4" fmla="*/ 274 w 351"/>
                    <a:gd name="T5" fmla="*/ 33 h 78"/>
                    <a:gd name="T6" fmla="*/ 174 w 351"/>
                    <a:gd name="T7" fmla="*/ 33 h 78"/>
                    <a:gd name="T8" fmla="*/ 76 w 351"/>
                    <a:gd name="T9" fmla="*/ 33 h 78"/>
                    <a:gd name="T10" fmla="*/ 38 w 351"/>
                    <a:gd name="T11" fmla="*/ 4 h 78"/>
                    <a:gd name="T12" fmla="*/ 0 w 351"/>
                    <a:gd name="T13" fmla="*/ 42 h 78"/>
                    <a:gd name="T14" fmla="*/ 38 w 351"/>
                    <a:gd name="T15" fmla="*/ 78 h 78"/>
                    <a:gd name="T16" fmla="*/ 76 w 351"/>
                    <a:gd name="T17" fmla="*/ 45 h 78"/>
                    <a:gd name="T18" fmla="*/ 174 w 351"/>
                    <a:gd name="T19" fmla="*/ 45 h 78"/>
                    <a:gd name="T20" fmla="*/ 275 w 351"/>
                    <a:gd name="T21" fmla="*/ 45 h 78"/>
                    <a:gd name="T22" fmla="*/ 312 w 351"/>
                    <a:gd name="T23" fmla="*/ 75 h 78"/>
                    <a:gd name="T24" fmla="*/ 351 w 351"/>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78">
                      <a:moveTo>
                        <a:pt x="351" y="37"/>
                      </a:moveTo>
                      <a:cubicBezTo>
                        <a:pt x="351" y="17"/>
                        <a:pt x="333" y="0"/>
                        <a:pt x="312" y="0"/>
                      </a:cubicBezTo>
                      <a:cubicBezTo>
                        <a:pt x="293" y="0"/>
                        <a:pt x="276" y="15"/>
                        <a:pt x="274" y="33"/>
                      </a:cubicBezTo>
                      <a:cubicBezTo>
                        <a:pt x="274" y="33"/>
                        <a:pt x="274" y="33"/>
                        <a:pt x="174" y="33"/>
                      </a:cubicBezTo>
                      <a:cubicBezTo>
                        <a:pt x="174" y="33"/>
                        <a:pt x="174" y="33"/>
                        <a:pt x="76" y="33"/>
                      </a:cubicBezTo>
                      <a:cubicBezTo>
                        <a:pt x="72" y="17"/>
                        <a:pt x="57" y="4"/>
                        <a:pt x="38" y="4"/>
                      </a:cubicBezTo>
                      <a:cubicBezTo>
                        <a:pt x="17" y="4"/>
                        <a:pt x="0" y="21"/>
                        <a:pt x="0" y="42"/>
                      </a:cubicBezTo>
                      <a:cubicBezTo>
                        <a:pt x="0" y="63"/>
                        <a:pt x="17" y="78"/>
                        <a:pt x="38" y="78"/>
                      </a:cubicBezTo>
                      <a:cubicBezTo>
                        <a:pt x="58" y="78"/>
                        <a:pt x="75" y="64"/>
                        <a:pt x="76" y="45"/>
                      </a:cubicBezTo>
                      <a:cubicBezTo>
                        <a:pt x="76" y="45"/>
                        <a:pt x="76" y="45"/>
                        <a:pt x="174" y="45"/>
                      </a:cubicBezTo>
                      <a:cubicBezTo>
                        <a:pt x="174" y="45"/>
                        <a:pt x="174" y="45"/>
                        <a:pt x="275" y="45"/>
                      </a:cubicBezTo>
                      <a:cubicBezTo>
                        <a:pt x="277" y="61"/>
                        <a:pt x="294" y="75"/>
                        <a:pt x="312" y="75"/>
                      </a:cubicBezTo>
                      <a:cubicBezTo>
                        <a:pt x="333" y="75"/>
                        <a:pt x="351" y="58"/>
                        <a:pt x="35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4" name="Freeform 9">
                  <a:extLst>
                    <a:ext uri="{FF2B5EF4-FFF2-40B4-BE49-F238E27FC236}">
                      <a16:creationId xmlns:a16="http://schemas.microsoft.com/office/drawing/2014/main" id="{EE49C354-3269-EBDB-D684-DA9CE70A8DCC}"/>
                    </a:ext>
                  </a:extLst>
                </p:cNvPr>
                <p:cNvSpPr>
                  <a:spLocks/>
                </p:cNvSpPr>
                <p:nvPr/>
              </p:nvSpPr>
              <p:spPr bwMode="auto">
                <a:xfrm>
                  <a:off x="-570" y="2653"/>
                  <a:ext cx="306" cy="94"/>
                </a:xfrm>
                <a:custGeom>
                  <a:avLst/>
                  <a:gdLst>
                    <a:gd name="T0" fmla="*/ 0 w 240"/>
                    <a:gd name="T1" fmla="*/ 37 h 74"/>
                    <a:gd name="T2" fmla="*/ 39 w 240"/>
                    <a:gd name="T3" fmla="*/ 74 h 74"/>
                    <a:gd name="T4" fmla="*/ 77 w 240"/>
                    <a:gd name="T5" fmla="*/ 42 h 74"/>
                    <a:gd name="T6" fmla="*/ 121 w 240"/>
                    <a:gd name="T7" fmla="*/ 42 h 74"/>
                    <a:gd name="T8" fmla="*/ 193 w 240"/>
                    <a:gd name="T9" fmla="*/ 42 h 74"/>
                    <a:gd name="T10" fmla="*/ 216 w 240"/>
                    <a:gd name="T11" fmla="*/ 59 h 74"/>
                    <a:gd name="T12" fmla="*/ 240 w 240"/>
                    <a:gd name="T13" fmla="*/ 36 h 74"/>
                    <a:gd name="T14" fmla="*/ 216 w 240"/>
                    <a:gd name="T15" fmla="*/ 13 h 74"/>
                    <a:gd name="T16" fmla="*/ 193 w 240"/>
                    <a:gd name="T17" fmla="*/ 31 h 74"/>
                    <a:gd name="T18" fmla="*/ 121 w 240"/>
                    <a:gd name="T19" fmla="*/ 31 h 74"/>
                    <a:gd name="T20" fmla="*/ 77 w 240"/>
                    <a:gd name="T21" fmla="*/ 31 h 74"/>
                    <a:gd name="T22" fmla="*/ 39 w 240"/>
                    <a:gd name="T23" fmla="*/ 0 h 74"/>
                    <a:gd name="T24" fmla="*/ 0 w 240"/>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74">
                      <a:moveTo>
                        <a:pt x="0" y="37"/>
                      </a:moveTo>
                      <a:cubicBezTo>
                        <a:pt x="0" y="58"/>
                        <a:pt x="17" y="74"/>
                        <a:pt x="39" y="74"/>
                      </a:cubicBezTo>
                      <a:cubicBezTo>
                        <a:pt x="58" y="74"/>
                        <a:pt x="74" y="60"/>
                        <a:pt x="77" y="42"/>
                      </a:cubicBezTo>
                      <a:cubicBezTo>
                        <a:pt x="77" y="42"/>
                        <a:pt x="77" y="42"/>
                        <a:pt x="121" y="42"/>
                      </a:cubicBezTo>
                      <a:cubicBezTo>
                        <a:pt x="121" y="42"/>
                        <a:pt x="121" y="42"/>
                        <a:pt x="193" y="42"/>
                      </a:cubicBezTo>
                      <a:cubicBezTo>
                        <a:pt x="197" y="52"/>
                        <a:pt x="206" y="59"/>
                        <a:pt x="216" y="59"/>
                      </a:cubicBezTo>
                      <a:cubicBezTo>
                        <a:pt x="230" y="59"/>
                        <a:pt x="240" y="49"/>
                        <a:pt x="240" y="36"/>
                      </a:cubicBezTo>
                      <a:cubicBezTo>
                        <a:pt x="240" y="24"/>
                        <a:pt x="230" y="13"/>
                        <a:pt x="216" y="13"/>
                      </a:cubicBezTo>
                      <a:cubicBezTo>
                        <a:pt x="205" y="13"/>
                        <a:pt x="196" y="21"/>
                        <a:pt x="193" y="31"/>
                      </a:cubicBezTo>
                      <a:cubicBezTo>
                        <a:pt x="193" y="31"/>
                        <a:pt x="193" y="31"/>
                        <a:pt x="121" y="31"/>
                      </a:cubicBezTo>
                      <a:cubicBezTo>
                        <a:pt x="121" y="31"/>
                        <a:pt x="121" y="31"/>
                        <a:pt x="77" y="31"/>
                      </a:cubicBezTo>
                      <a:cubicBezTo>
                        <a:pt x="74" y="14"/>
                        <a:pt x="58"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5" name="Freeform 10">
                  <a:extLst>
                    <a:ext uri="{FF2B5EF4-FFF2-40B4-BE49-F238E27FC236}">
                      <a16:creationId xmlns:a16="http://schemas.microsoft.com/office/drawing/2014/main" id="{B46518E0-623D-C81E-4E06-E239C4A2BC70}"/>
                    </a:ext>
                  </a:extLst>
                </p:cNvPr>
                <p:cNvSpPr>
                  <a:spLocks/>
                </p:cNvSpPr>
                <p:nvPr/>
              </p:nvSpPr>
              <p:spPr bwMode="auto">
                <a:xfrm>
                  <a:off x="-477" y="2573"/>
                  <a:ext cx="98" cy="92"/>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6" name="Freeform 11">
                  <a:extLst>
                    <a:ext uri="{FF2B5EF4-FFF2-40B4-BE49-F238E27FC236}">
                      <a16:creationId xmlns:a16="http://schemas.microsoft.com/office/drawing/2014/main" id="{B6C212EC-FCE7-7900-0A5E-04871422421A}"/>
                    </a:ext>
                  </a:extLst>
                </p:cNvPr>
                <p:cNvSpPr>
                  <a:spLocks/>
                </p:cNvSpPr>
                <p:nvPr/>
              </p:nvSpPr>
              <p:spPr bwMode="auto">
                <a:xfrm>
                  <a:off x="-709" y="2846"/>
                  <a:ext cx="613" cy="96"/>
                </a:xfrm>
                <a:custGeom>
                  <a:avLst/>
                  <a:gdLst>
                    <a:gd name="T0" fmla="*/ 442 w 481"/>
                    <a:gd name="T1" fmla="*/ 0 h 76"/>
                    <a:gd name="T2" fmla="*/ 404 w 481"/>
                    <a:gd name="T3" fmla="*/ 34 h 76"/>
                    <a:gd name="T4" fmla="*/ 230 w 481"/>
                    <a:gd name="T5" fmla="*/ 34 h 76"/>
                    <a:gd name="T6" fmla="*/ 76 w 481"/>
                    <a:gd name="T7" fmla="*/ 34 h 76"/>
                    <a:gd name="T8" fmla="*/ 38 w 481"/>
                    <a:gd name="T9" fmla="*/ 2 h 76"/>
                    <a:gd name="T10" fmla="*/ 0 w 481"/>
                    <a:gd name="T11" fmla="*/ 39 h 76"/>
                    <a:gd name="T12" fmla="*/ 38 w 481"/>
                    <a:gd name="T13" fmla="*/ 76 h 76"/>
                    <a:gd name="T14" fmla="*/ 76 w 481"/>
                    <a:gd name="T15" fmla="*/ 45 h 76"/>
                    <a:gd name="T16" fmla="*/ 230 w 481"/>
                    <a:gd name="T17" fmla="*/ 45 h 76"/>
                    <a:gd name="T18" fmla="*/ 405 w 481"/>
                    <a:gd name="T19" fmla="*/ 45 h 76"/>
                    <a:gd name="T20" fmla="*/ 442 w 481"/>
                    <a:gd name="T21" fmla="*/ 74 h 76"/>
                    <a:gd name="T22" fmla="*/ 481 w 481"/>
                    <a:gd name="T23" fmla="*/ 38 h 76"/>
                    <a:gd name="T24" fmla="*/ 442 w 481"/>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1" h="76">
                      <a:moveTo>
                        <a:pt x="442" y="0"/>
                      </a:moveTo>
                      <a:cubicBezTo>
                        <a:pt x="423" y="0"/>
                        <a:pt x="406" y="15"/>
                        <a:pt x="404" y="34"/>
                      </a:cubicBezTo>
                      <a:cubicBezTo>
                        <a:pt x="404" y="34"/>
                        <a:pt x="404" y="34"/>
                        <a:pt x="230" y="34"/>
                      </a:cubicBezTo>
                      <a:cubicBezTo>
                        <a:pt x="230" y="34"/>
                        <a:pt x="230" y="34"/>
                        <a:pt x="76" y="34"/>
                      </a:cubicBezTo>
                      <a:cubicBezTo>
                        <a:pt x="73" y="16"/>
                        <a:pt x="57" y="2"/>
                        <a:pt x="38" y="2"/>
                      </a:cubicBezTo>
                      <a:cubicBezTo>
                        <a:pt x="16" y="2"/>
                        <a:pt x="0" y="18"/>
                        <a:pt x="0" y="39"/>
                      </a:cubicBezTo>
                      <a:cubicBezTo>
                        <a:pt x="0" y="60"/>
                        <a:pt x="16" y="76"/>
                        <a:pt x="38" y="76"/>
                      </a:cubicBezTo>
                      <a:cubicBezTo>
                        <a:pt x="57" y="76"/>
                        <a:pt x="73" y="62"/>
                        <a:pt x="76" y="45"/>
                      </a:cubicBezTo>
                      <a:cubicBezTo>
                        <a:pt x="76" y="45"/>
                        <a:pt x="76" y="45"/>
                        <a:pt x="230" y="45"/>
                      </a:cubicBezTo>
                      <a:cubicBezTo>
                        <a:pt x="230" y="45"/>
                        <a:pt x="230" y="45"/>
                        <a:pt x="405" y="45"/>
                      </a:cubicBezTo>
                      <a:cubicBezTo>
                        <a:pt x="407" y="62"/>
                        <a:pt x="424" y="74"/>
                        <a:pt x="442" y="74"/>
                      </a:cubicBezTo>
                      <a:cubicBezTo>
                        <a:pt x="463" y="74"/>
                        <a:pt x="481" y="59"/>
                        <a:pt x="481" y="38"/>
                      </a:cubicBezTo>
                      <a:cubicBezTo>
                        <a:pt x="481" y="17"/>
                        <a:pt x="463" y="0"/>
                        <a:pt x="4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7" name="Freeform 12">
                  <a:extLst>
                    <a:ext uri="{FF2B5EF4-FFF2-40B4-BE49-F238E27FC236}">
                      <a16:creationId xmlns:a16="http://schemas.microsoft.com/office/drawing/2014/main" id="{B4283E50-679D-AAC4-6F43-FA0CCD1B004B}"/>
                    </a:ext>
                  </a:extLst>
                </p:cNvPr>
                <p:cNvSpPr>
                  <a:spLocks/>
                </p:cNvSpPr>
                <p:nvPr/>
              </p:nvSpPr>
              <p:spPr bwMode="auto">
                <a:xfrm>
                  <a:off x="-530" y="3130"/>
                  <a:ext cx="243" cy="98"/>
                </a:xfrm>
                <a:custGeom>
                  <a:avLst/>
                  <a:gdLst>
                    <a:gd name="T0" fmla="*/ 153 w 191"/>
                    <a:gd name="T1" fmla="*/ 74 h 77"/>
                    <a:gd name="T2" fmla="*/ 191 w 191"/>
                    <a:gd name="T3" fmla="*/ 36 h 77"/>
                    <a:gd name="T4" fmla="*/ 153 w 191"/>
                    <a:gd name="T5" fmla="*/ 0 h 77"/>
                    <a:gd name="T6" fmla="*/ 115 w 191"/>
                    <a:gd name="T7" fmla="*/ 36 h 77"/>
                    <a:gd name="T8" fmla="*/ 115 w 191"/>
                    <a:gd name="T9" fmla="*/ 44 h 77"/>
                    <a:gd name="T10" fmla="*/ 90 w 191"/>
                    <a:gd name="T11" fmla="*/ 44 h 77"/>
                    <a:gd name="T12" fmla="*/ 45 w 191"/>
                    <a:gd name="T13" fmla="*/ 44 h 77"/>
                    <a:gd name="T14" fmla="*/ 24 w 191"/>
                    <a:gd name="T15" fmla="*/ 31 h 77"/>
                    <a:gd name="T16" fmla="*/ 0 w 191"/>
                    <a:gd name="T17" fmla="*/ 53 h 77"/>
                    <a:gd name="T18" fmla="*/ 24 w 191"/>
                    <a:gd name="T19" fmla="*/ 77 h 77"/>
                    <a:gd name="T20" fmla="*/ 47 w 191"/>
                    <a:gd name="T21" fmla="*/ 55 h 77"/>
                    <a:gd name="T22" fmla="*/ 90 w 191"/>
                    <a:gd name="T23" fmla="*/ 55 h 77"/>
                    <a:gd name="T24" fmla="*/ 119 w 191"/>
                    <a:gd name="T25" fmla="*/ 55 h 77"/>
                    <a:gd name="T26" fmla="*/ 153 w 191"/>
                    <a:gd name="T27"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77">
                      <a:moveTo>
                        <a:pt x="153" y="74"/>
                      </a:moveTo>
                      <a:cubicBezTo>
                        <a:pt x="175" y="74"/>
                        <a:pt x="191" y="57"/>
                        <a:pt x="191" y="36"/>
                      </a:cubicBezTo>
                      <a:cubicBezTo>
                        <a:pt x="191" y="17"/>
                        <a:pt x="175" y="0"/>
                        <a:pt x="153" y="0"/>
                      </a:cubicBezTo>
                      <a:cubicBezTo>
                        <a:pt x="132" y="0"/>
                        <a:pt x="115" y="17"/>
                        <a:pt x="115" y="36"/>
                      </a:cubicBezTo>
                      <a:cubicBezTo>
                        <a:pt x="115" y="39"/>
                        <a:pt x="115" y="41"/>
                        <a:pt x="115" y="44"/>
                      </a:cubicBezTo>
                      <a:cubicBezTo>
                        <a:pt x="115" y="44"/>
                        <a:pt x="115" y="44"/>
                        <a:pt x="90" y="44"/>
                      </a:cubicBezTo>
                      <a:cubicBezTo>
                        <a:pt x="90" y="44"/>
                        <a:pt x="90" y="44"/>
                        <a:pt x="45" y="44"/>
                      </a:cubicBezTo>
                      <a:cubicBezTo>
                        <a:pt x="41" y="36"/>
                        <a:pt x="33" y="31"/>
                        <a:pt x="24" y="31"/>
                      </a:cubicBezTo>
                      <a:cubicBezTo>
                        <a:pt x="10" y="31"/>
                        <a:pt x="0" y="41"/>
                        <a:pt x="0" y="53"/>
                      </a:cubicBezTo>
                      <a:cubicBezTo>
                        <a:pt x="0" y="66"/>
                        <a:pt x="10" y="77"/>
                        <a:pt x="24" y="77"/>
                      </a:cubicBezTo>
                      <a:cubicBezTo>
                        <a:pt x="37" y="77"/>
                        <a:pt x="47" y="67"/>
                        <a:pt x="47" y="55"/>
                      </a:cubicBezTo>
                      <a:cubicBezTo>
                        <a:pt x="47" y="55"/>
                        <a:pt x="47" y="55"/>
                        <a:pt x="90" y="55"/>
                      </a:cubicBezTo>
                      <a:cubicBezTo>
                        <a:pt x="90" y="55"/>
                        <a:pt x="90" y="55"/>
                        <a:pt x="119" y="55"/>
                      </a:cubicBezTo>
                      <a:cubicBezTo>
                        <a:pt x="127" y="66"/>
                        <a:pt x="140" y="74"/>
                        <a:pt x="15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8" name="Freeform 13">
                  <a:extLst>
                    <a:ext uri="{FF2B5EF4-FFF2-40B4-BE49-F238E27FC236}">
                      <a16:creationId xmlns:a16="http://schemas.microsoft.com/office/drawing/2014/main" id="{97D74103-FB93-218F-DEF7-8F9DA0113639}"/>
                    </a:ext>
                  </a:extLst>
                </p:cNvPr>
                <p:cNvSpPr>
                  <a:spLocks/>
                </p:cNvSpPr>
                <p:nvPr/>
              </p:nvSpPr>
              <p:spPr bwMode="auto">
                <a:xfrm>
                  <a:off x="-711" y="3482"/>
                  <a:ext cx="615" cy="96"/>
                </a:xfrm>
                <a:custGeom>
                  <a:avLst/>
                  <a:gdLst>
                    <a:gd name="T0" fmla="*/ 444 w 483"/>
                    <a:gd name="T1" fmla="*/ 0 h 76"/>
                    <a:gd name="T2" fmla="*/ 406 w 483"/>
                    <a:gd name="T3" fmla="*/ 33 h 76"/>
                    <a:gd name="T4" fmla="*/ 236 w 483"/>
                    <a:gd name="T5" fmla="*/ 33 h 76"/>
                    <a:gd name="T6" fmla="*/ 76 w 483"/>
                    <a:gd name="T7" fmla="*/ 33 h 76"/>
                    <a:gd name="T8" fmla="*/ 38 w 483"/>
                    <a:gd name="T9" fmla="*/ 2 h 76"/>
                    <a:gd name="T10" fmla="*/ 0 w 483"/>
                    <a:gd name="T11" fmla="*/ 39 h 76"/>
                    <a:gd name="T12" fmla="*/ 38 w 483"/>
                    <a:gd name="T13" fmla="*/ 76 h 76"/>
                    <a:gd name="T14" fmla="*/ 76 w 483"/>
                    <a:gd name="T15" fmla="*/ 45 h 76"/>
                    <a:gd name="T16" fmla="*/ 236 w 483"/>
                    <a:gd name="T17" fmla="*/ 45 h 76"/>
                    <a:gd name="T18" fmla="*/ 407 w 483"/>
                    <a:gd name="T19" fmla="*/ 45 h 76"/>
                    <a:gd name="T20" fmla="*/ 444 w 483"/>
                    <a:gd name="T21" fmla="*/ 75 h 76"/>
                    <a:gd name="T22" fmla="*/ 483 w 483"/>
                    <a:gd name="T23" fmla="*/ 38 h 76"/>
                    <a:gd name="T24" fmla="*/ 444 w 483"/>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3" h="76">
                      <a:moveTo>
                        <a:pt x="444" y="0"/>
                      </a:moveTo>
                      <a:cubicBezTo>
                        <a:pt x="425" y="0"/>
                        <a:pt x="408" y="15"/>
                        <a:pt x="406" y="33"/>
                      </a:cubicBezTo>
                      <a:cubicBezTo>
                        <a:pt x="406" y="33"/>
                        <a:pt x="406" y="33"/>
                        <a:pt x="236" y="33"/>
                      </a:cubicBezTo>
                      <a:cubicBezTo>
                        <a:pt x="236" y="33"/>
                        <a:pt x="236" y="33"/>
                        <a:pt x="76" y="33"/>
                      </a:cubicBezTo>
                      <a:cubicBezTo>
                        <a:pt x="74" y="16"/>
                        <a:pt x="57" y="2"/>
                        <a:pt x="38" y="2"/>
                      </a:cubicBezTo>
                      <a:cubicBezTo>
                        <a:pt x="17" y="2"/>
                        <a:pt x="0" y="18"/>
                        <a:pt x="0" y="39"/>
                      </a:cubicBezTo>
                      <a:cubicBezTo>
                        <a:pt x="0" y="60"/>
                        <a:pt x="17" y="76"/>
                        <a:pt x="38" y="76"/>
                      </a:cubicBezTo>
                      <a:cubicBezTo>
                        <a:pt x="57" y="76"/>
                        <a:pt x="74" y="62"/>
                        <a:pt x="76" y="45"/>
                      </a:cubicBezTo>
                      <a:cubicBezTo>
                        <a:pt x="76" y="45"/>
                        <a:pt x="76" y="45"/>
                        <a:pt x="236" y="45"/>
                      </a:cubicBezTo>
                      <a:cubicBezTo>
                        <a:pt x="236" y="45"/>
                        <a:pt x="236" y="45"/>
                        <a:pt x="407" y="45"/>
                      </a:cubicBezTo>
                      <a:cubicBezTo>
                        <a:pt x="409" y="61"/>
                        <a:pt x="426" y="75"/>
                        <a:pt x="444" y="75"/>
                      </a:cubicBezTo>
                      <a:cubicBezTo>
                        <a:pt x="465" y="75"/>
                        <a:pt x="483" y="57"/>
                        <a:pt x="483" y="38"/>
                      </a:cubicBezTo>
                      <a:cubicBezTo>
                        <a:pt x="483" y="17"/>
                        <a:pt x="465" y="0"/>
                        <a:pt x="4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9" name="Freeform 14">
                  <a:extLst>
                    <a:ext uri="{FF2B5EF4-FFF2-40B4-BE49-F238E27FC236}">
                      <a16:creationId xmlns:a16="http://schemas.microsoft.com/office/drawing/2014/main" id="{67EC981E-6972-5DD0-EFBC-D8A9A7E3EE11}"/>
                    </a:ext>
                  </a:extLst>
                </p:cNvPr>
                <p:cNvSpPr>
                  <a:spLocks/>
                </p:cNvSpPr>
                <p:nvPr/>
              </p:nvSpPr>
              <p:spPr bwMode="auto">
                <a:xfrm>
                  <a:off x="-640" y="3051"/>
                  <a:ext cx="446" cy="101"/>
                </a:xfrm>
                <a:custGeom>
                  <a:avLst/>
                  <a:gdLst>
                    <a:gd name="T0" fmla="*/ 350 w 350"/>
                    <a:gd name="T1" fmla="*/ 38 h 79"/>
                    <a:gd name="T2" fmla="*/ 310 w 350"/>
                    <a:gd name="T3" fmla="*/ 0 h 79"/>
                    <a:gd name="T4" fmla="*/ 272 w 350"/>
                    <a:gd name="T5" fmla="*/ 35 h 79"/>
                    <a:gd name="T6" fmla="*/ 180 w 350"/>
                    <a:gd name="T7" fmla="*/ 35 h 79"/>
                    <a:gd name="T8" fmla="*/ 76 w 350"/>
                    <a:gd name="T9" fmla="*/ 35 h 79"/>
                    <a:gd name="T10" fmla="*/ 38 w 350"/>
                    <a:gd name="T11" fmla="*/ 5 h 79"/>
                    <a:gd name="T12" fmla="*/ 0 w 350"/>
                    <a:gd name="T13" fmla="*/ 42 h 79"/>
                    <a:gd name="T14" fmla="*/ 38 w 350"/>
                    <a:gd name="T15" fmla="*/ 79 h 79"/>
                    <a:gd name="T16" fmla="*/ 76 w 350"/>
                    <a:gd name="T17" fmla="*/ 46 h 79"/>
                    <a:gd name="T18" fmla="*/ 180 w 350"/>
                    <a:gd name="T19" fmla="*/ 46 h 79"/>
                    <a:gd name="T20" fmla="*/ 274 w 350"/>
                    <a:gd name="T21" fmla="*/ 46 h 79"/>
                    <a:gd name="T22" fmla="*/ 310 w 350"/>
                    <a:gd name="T23" fmla="*/ 75 h 79"/>
                    <a:gd name="T24" fmla="*/ 350 w 350"/>
                    <a:gd name="T25"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79">
                      <a:moveTo>
                        <a:pt x="350" y="38"/>
                      </a:moveTo>
                      <a:cubicBezTo>
                        <a:pt x="350" y="18"/>
                        <a:pt x="332" y="0"/>
                        <a:pt x="310" y="0"/>
                      </a:cubicBezTo>
                      <a:cubicBezTo>
                        <a:pt x="290" y="0"/>
                        <a:pt x="274" y="15"/>
                        <a:pt x="272" y="35"/>
                      </a:cubicBezTo>
                      <a:cubicBezTo>
                        <a:pt x="272" y="35"/>
                        <a:pt x="272" y="35"/>
                        <a:pt x="180" y="35"/>
                      </a:cubicBezTo>
                      <a:cubicBezTo>
                        <a:pt x="180" y="35"/>
                        <a:pt x="180" y="35"/>
                        <a:pt x="76" y="35"/>
                      </a:cubicBezTo>
                      <a:cubicBezTo>
                        <a:pt x="72" y="18"/>
                        <a:pt x="57" y="5"/>
                        <a:pt x="38" y="5"/>
                      </a:cubicBezTo>
                      <a:cubicBezTo>
                        <a:pt x="17" y="5"/>
                        <a:pt x="0" y="21"/>
                        <a:pt x="0" y="42"/>
                      </a:cubicBezTo>
                      <a:cubicBezTo>
                        <a:pt x="0" y="63"/>
                        <a:pt x="17" y="79"/>
                        <a:pt x="38" y="79"/>
                      </a:cubicBezTo>
                      <a:cubicBezTo>
                        <a:pt x="58" y="79"/>
                        <a:pt x="75" y="64"/>
                        <a:pt x="76" y="46"/>
                      </a:cubicBezTo>
                      <a:cubicBezTo>
                        <a:pt x="76" y="46"/>
                        <a:pt x="76" y="46"/>
                        <a:pt x="180" y="46"/>
                      </a:cubicBezTo>
                      <a:cubicBezTo>
                        <a:pt x="180" y="46"/>
                        <a:pt x="180" y="46"/>
                        <a:pt x="274" y="46"/>
                      </a:cubicBezTo>
                      <a:cubicBezTo>
                        <a:pt x="277" y="63"/>
                        <a:pt x="293" y="75"/>
                        <a:pt x="310" y="75"/>
                      </a:cubicBezTo>
                      <a:cubicBezTo>
                        <a:pt x="332" y="75"/>
                        <a:pt x="350" y="58"/>
                        <a:pt x="35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0" name="Oval 15">
                  <a:extLst>
                    <a:ext uri="{FF2B5EF4-FFF2-40B4-BE49-F238E27FC236}">
                      <a16:creationId xmlns:a16="http://schemas.microsoft.com/office/drawing/2014/main" id="{C8E34D0C-0D4C-46E2-1636-A68426DBD591}"/>
                    </a:ext>
                  </a:extLst>
                </p:cNvPr>
                <p:cNvSpPr>
                  <a:spLocks noChangeArrowheads="1"/>
                </p:cNvSpPr>
                <p:nvPr/>
              </p:nvSpPr>
              <p:spPr bwMode="auto">
                <a:xfrm>
                  <a:off x="-478" y="3210"/>
                  <a:ext cx="98"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1" name="Freeform 16">
                  <a:extLst>
                    <a:ext uri="{FF2B5EF4-FFF2-40B4-BE49-F238E27FC236}">
                      <a16:creationId xmlns:a16="http://schemas.microsoft.com/office/drawing/2014/main" id="{6C83D345-D2F2-4A6E-CF33-0A4BE5DD17A4}"/>
                    </a:ext>
                  </a:extLst>
                </p:cNvPr>
                <p:cNvSpPr>
                  <a:spLocks/>
                </p:cNvSpPr>
                <p:nvPr/>
              </p:nvSpPr>
              <p:spPr bwMode="auto">
                <a:xfrm>
                  <a:off x="-572" y="3287"/>
                  <a:ext cx="308" cy="96"/>
                </a:xfrm>
                <a:custGeom>
                  <a:avLst/>
                  <a:gdLst>
                    <a:gd name="T0" fmla="*/ 0 w 242"/>
                    <a:gd name="T1" fmla="*/ 38 h 75"/>
                    <a:gd name="T2" fmla="*/ 40 w 242"/>
                    <a:gd name="T3" fmla="*/ 75 h 75"/>
                    <a:gd name="T4" fmla="*/ 78 w 242"/>
                    <a:gd name="T5" fmla="*/ 43 h 75"/>
                    <a:gd name="T6" fmla="*/ 127 w 242"/>
                    <a:gd name="T7" fmla="*/ 43 h 75"/>
                    <a:gd name="T8" fmla="*/ 195 w 242"/>
                    <a:gd name="T9" fmla="*/ 43 h 75"/>
                    <a:gd name="T10" fmla="*/ 218 w 242"/>
                    <a:gd name="T11" fmla="*/ 60 h 75"/>
                    <a:gd name="T12" fmla="*/ 242 w 242"/>
                    <a:gd name="T13" fmla="*/ 37 h 75"/>
                    <a:gd name="T14" fmla="*/ 218 w 242"/>
                    <a:gd name="T15" fmla="*/ 14 h 75"/>
                    <a:gd name="T16" fmla="*/ 195 w 242"/>
                    <a:gd name="T17" fmla="*/ 32 h 75"/>
                    <a:gd name="T18" fmla="*/ 127 w 242"/>
                    <a:gd name="T19" fmla="*/ 32 h 75"/>
                    <a:gd name="T20" fmla="*/ 78 w 242"/>
                    <a:gd name="T21" fmla="*/ 32 h 75"/>
                    <a:gd name="T22" fmla="*/ 40 w 242"/>
                    <a:gd name="T23" fmla="*/ 0 h 75"/>
                    <a:gd name="T24" fmla="*/ 0 w 242"/>
                    <a:gd name="T25"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75">
                      <a:moveTo>
                        <a:pt x="0" y="38"/>
                      </a:moveTo>
                      <a:cubicBezTo>
                        <a:pt x="0" y="59"/>
                        <a:pt x="18" y="75"/>
                        <a:pt x="40" y="75"/>
                      </a:cubicBezTo>
                      <a:cubicBezTo>
                        <a:pt x="59" y="75"/>
                        <a:pt x="75" y="61"/>
                        <a:pt x="78" y="43"/>
                      </a:cubicBezTo>
                      <a:cubicBezTo>
                        <a:pt x="78" y="43"/>
                        <a:pt x="78" y="43"/>
                        <a:pt x="127" y="43"/>
                      </a:cubicBezTo>
                      <a:cubicBezTo>
                        <a:pt x="127" y="43"/>
                        <a:pt x="127" y="43"/>
                        <a:pt x="195" y="43"/>
                      </a:cubicBezTo>
                      <a:cubicBezTo>
                        <a:pt x="199" y="53"/>
                        <a:pt x="208" y="60"/>
                        <a:pt x="218" y="60"/>
                      </a:cubicBezTo>
                      <a:cubicBezTo>
                        <a:pt x="232" y="60"/>
                        <a:pt x="242" y="49"/>
                        <a:pt x="242" y="37"/>
                      </a:cubicBezTo>
                      <a:cubicBezTo>
                        <a:pt x="242" y="25"/>
                        <a:pt x="232" y="14"/>
                        <a:pt x="218" y="14"/>
                      </a:cubicBezTo>
                      <a:cubicBezTo>
                        <a:pt x="207" y="14"/>
                        <a:pt x="198" y="22"/>
                        <a:pt x="195" y="32"/>
                      </a:cubicBezTo>
                      <a:cubicBezTo>
                        <a:pt x="195" y="32"/>
                        <a:pt x="195" y="32"/>
                        <a:pt x="127" y="32"/>
                      </a:cubicBezTo>
                      <a:cubicBezTo>
                        <a:pt x="127" y="32"/>
                        <a:pt x="127" y="32"/>
                        <a:pt x="78" y="32"/>
                      </a:cubicBezTo>
                      <a:cubicBezTo>
                        <a:pt x="75" y="15"/>
                        <a:pt x="59" y="0"/>
                        <a:pt x="40" y="0"/>
                      </a:cubicBezTo>
                      <a:cubicBezTo>
                        <a:pt x="18" y="0"/>
                        <a:pt x="0" y="17"/>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2" name="Freeform 17">
                  <a:extLst>
                    <a:ext uri="{FF2B5EF4-FFF2-40B4-BE49-F238E27FC236}">
                      <a16:creationId xmlns:a16="http://schemas.microsoft.com/office/drawing/2014/main" id="{C12D5B3A-568C-BDA1-3405-521F7154DA1F}"/>
                    </a:ext>
                  </a:extLst>
                </p:cNvPr>
                <p:cNvSpPr>
                  <a:spLocks/>
                </p:cNvSpPr>
                <p:nvPr/>
              </p:nvSpPr>
              <p:spPr bwMode="auto">
                <a:xfrm>
                  <a:off x="-653" y="2107"/>
                  <a:ext cx="502" cy="96"/>
                </a:xfrm>
                <a:custGeom>
                  <a:avLst/>
                  <a:gdLst>
                    <a:gd name="T0" fmla="*/ 0 w 394"/>
                    <a:gd name="T1" fmla="*/ 38 h 76"/>
                    <a:gd name="T2" fmla="*/ 38 w 394"/>
                    <a:gd name="T3" fmla="*/ 76 h 76"/>
                    <a:gd name="T4" fmla="*/ 76 w 394"/>
                    <a:gd name="T5" fmla="*/ 47 h 76"/>
                    <a:gd name="T6" fmla="*/ 186 w 394"/>
                    <a:gd name="T7" fmla="*/ 47 h 76"/>
                    <a:gd name="T8" fmla="*/ 318 w 394"/>
                    <a:gd name="T9" fmla="*/ 47 h 76"/>
                    <a:gd name="T10" fmla="*/ 356 w 394"/>
                    <a:gd name="T11" fmla="*/ 75 h 76"/>
                    <a:gd name="T12" fmla="*/ 394 w 394"/>
                    <a:gd name="T13" fmla="*/ 37 h 76"/>
                    <a:gd name="T14" fmla="*/ 356 w 394"/>
                    <a:gd name="T15" fmla="*/ 0 h 76"/>
                    <a:gd name="T16" fmla="*/ 318 w 394"/>
                    <a:gd name="T17" fmla="*/ 34 h 76"/>
                    <a:gd name="T18" fmla="*/ 186 w 394"/>
                    <a:gd name="T19" fmla="*/ 34 h 76"/>
                    <a:gd name="T20" fmla="*/ 76 w 394"/>
                    <a:gd name="T21" fmla="*/ 34 h 76"/>
                    <a:gd name="T22" fmla="*/ 38 w 394"/>
                    <a:gd name="T23" fmla="*/ 1 h 76"/>
                    <a:gd name="T24" fmla="*/ 0 w 394"/>
                    <a:gd name="T2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6">
                      <a:moveTo>
                        <a:pt x="0" y="38"/>
                      </a:moveTo>
                      <a:cubicBezTo>
                        <a:pt x="0" y="59"/>
                        <a:pt x="16" y="76"/>
                        <a:pt x="38" y="76"/>
                      </a:cubicBezTo>
                      <a:cubicBezTo>
                        <a:pt x="57" y="76"/>
                        <a:pt x="72" y="62"/>
                        <a:pt x="76" y="47"/>
                      </a:cubicBezTo>
                      <a:cubicBezTo>
                        <a:pt x="76" y="47"/>
                        <a:pt x="76" y="47"/>
                        <a:pt x="186" y="47"/>
                      </a:cubicBezTo>
                      <a:cubicBezTo>
                        <a:pt x="186" y="47"/>
                        <a:pt x="186" y="47"/>
                        <a:pt x="318" y="47"/>
                      </a:cubicBezTo>
                      <a:cubicBezTo>
                        <a:pt x="323" y="62"/>
                        <a:pt x="338" y="75"/>
                        <a:pt x="356" y="75"/>
                      </a:cubicBezTo>
                      <a:cubicBezTo>
                        <a:pt x="377" y="75"/>
                        <a:pt x="394" y="58"/>
                        <a:pt x="394" y="37"/>
                      </a:cubicBezTo>
                      <a:cubicBezTo>
                        <a:pt x="394" y="17"/>
                        <a:pt x="377" y="0"/>
                        <a:pt x="356" y="0"/>
                      </a:cubicBezTo>
                      <a:cubicBezTo>
                        <a:pt x="336" y="0"/>
                        <a:pt x="319" y="15"/>
                        <a:pt x="318" y="34"/>
                      </a:cubicBezTo>
                      <a:cubicBezTo>
                        <a:pt x="318" y="34"/>
                        <a:pt x="318" y="34"/>
                        <a:pt x="186" y="34"/>
                      </a:cubicBezTo>
                      <a:cubicBezTo>
                        <a:pt x="186" y="34"/>
                        <a:pt x="186" y="34"/>
                        <a:pt x="76" y="34"/>
                      </a:cubicBezTo>
                      <a:cubicBezTo>
                        <a:pt x="75" y="16"/>
                        <a:pt x="58" y="1"/>
                        <a:pt x="38" y="1"/>
                      </a:cubicBezTo>
                      <a:cubicBezTo>
                        <a:pt x="16" y="1"/>
                        <a:pt x="0" y="18"/>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3" name="Freeform 18">
                  <a:extLst>
                    <a:ext uri="{FF2B5EF4-FFF2-40B4-BE49-F238E27FC236}">
                      <a16:creationId xmlns:a16="http://schemas.microsoft.com/office/drawing/2014/main" id="{456103BF-3ADD-56AC-6953-78902DA0EB1E}"/>
                    </a:ext>
                  </a:extLst>
                </p:cNvPr>
                <p:cNvSpPr>
                  <a:spLocks/>
                </p:cNvSpPr>
                <p:nvPr/>
              </p:nvSpPr>
              <p:spPr bwMode="auto">
                <a:xfrm>
                  <a:off x="-636" y="1776"/>
                  <a:ext cx="443" cy="99"/>
                </a:xfrm>
                <a:custGeom>
                  <a:avLst/>
                  <a:gdLst>
                    <a:gd name="T0" fmla="*/ 348 w 348"/>
                    <a:gd name="T1" fmla="*/ 36 h 78"/>
                    <a:gd name="T2" fmla="*/ 309 w 348"/>
                    <a:gd name="T3" fmla="*/ 0 h 78"/>
                    <a:gd name="T4" fmla="*/ 273 w 348"/>
                    <a:gd name="T5" fmla="*/ 24 h 78"/>
                    <a:gd name="T6" fmla="*/ 177 w 348"/>
                    <a:gd name="T7" fmla="*/ 24 h 78"/>
                    <a:gd name="T8" fmla="*/ 73 w 348"/>
                    <a:gd name="T9" fmla="*/ 24 h 78"/>
                    <a:gd name="T10" fmla="*/ 39 w 348"/>
                    <a:gd name="T11" fmla="*/ 3 h 78"/>
                    <a:gd name="T12" fmla="*/ 0 w 348"/>
                    <a:gd name="T13" fmla="*/ 41 h 78"/>
                    <a:gd name="T14" fmla="*/ 39 w 348"/>
                    <a:gd name="T15" fmla="*/ 78 h 78"/>
                    <a:gd name="T16" fmla="*/ 77 w 348"/>
                    <a:gd name="T17" fmla="*/ 41 h 78"/>
                    <a:gd name="T18" fmla="*/ 77 w 348"/>
                    <a:gd name="T19" fmla="*/ 36 h 78"/>
                    <a:gd name="T20" fmla="*/ 177 w 348"/>
                    <a:gd name="T21" fmla="*/ 36 h 78"/>
                    <a:gd name="T22" fmla="*/ 271 w 348"/>
                    <a:gd name="T23" fmla="*/ 36 h 78"/>
                    <a:gd name="T24" fmla="*/ 309 w 348"/>
                    <a:gd name="T25" fmla="*/ 74 h 78"/>
                    <a:gd name="T26" fmla="*/ 348 w 348"/>
                    <a:gd name="T27"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78">
                      <a:moveTo>
                        <a:pt x="348" y="36"/>
                      </a:moveTo>
                      <a:cubicBezTo>
                        <a:pt x="348" y="17"/>
                        <a:pt x="330" y="0"/>
                        <a:pt x="309" y="0"/>
                      </a:cubicBezTo>
                      <a:cubicBezTo>
                        <a:pt x="292" y="0"/>
                        <a:pt x="278" y="11"/>
                        <a:pt x="273" y="24"/>
                      </a:cubicBezTo>
                      <a:cubicBezTo>
                        <a:pt x="273" y="24"/>
                        <a:pt x="273" y="24"/>
                        <a:pt x="177" y="24"/>
                      </a:cubicBezTo>
                      <a:cubicBezTo>
                        <a:pt x="177" y="24"/>
                        <a:pt x="177" y="24"/>
                        <a:pt x="73" y="24"/>
                      </a:cubicBezTo>
                      <a:cubicBezTo>
                        <a:pt x="67" y="12"/>
                        <a:pt x="54" y="3"/>
                        <a:pt x="39" y="3"/>
                      </a:cubicBezTo>
                      <a:cubicBezTo>
                        <a:pt x="17" y="3"/>
                        <a:pt x="0" y="20"/>
                        <a:pt x="0" y="41"/>
                      </a:cubicBezTo>
                      <a:cubicBezTo>
                        <a:pt x="0" y="61"/>
                        <a:pt x="17" y="78"/>
                        <a:pt x="39" y="78"/>
                      </a:cubicBezTo>
                      <a:cubicBezTo>
                        <a:pt x="60" y="78"/>
                        <a:pt x="77" y="61"/>
                        <a:pt x="77" y="41"/>
                      </a:cubicBezTo>
                      <a:cubicBezTo>
                        <a:pt x="77" y="39"/>
                        <a:pt x="77" y="37"/>
                        <a:pt x="77" y="36"/>
                      </a:cubicBezTo>
                      <a:cubicBezTo>
                        <a:pt x="77" y="36"/>
                        <a:pt x="77" y="36"/>
                        <a:pt x="177" y="36"/>
                      </a:cubicBezTo>
                      <a:cubicBezTo>
                        <a:pt x="177" y="36"/>
                        <a:pt x="177" y="36"/>
                        <a:pt x="271" y="36"/>
                      </a:cubicBezTo>
                      <a:cubicBezTo>
                        <a:pt x="271" y="57"/>
                        <a:pt x="288" y="74"/>
                        <a:pt x="309" y="74"/>
                      </a:cubicBezTo>
                      <a:cubicBezTo>
                        <a:pt x="330" y="74"/>
                        <a:pt x="348" y="57"/>
                        <a:pt x="34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4" name="Freeform 19">
                  <a:extLst>
                    <a:ext uri="{FF2B5EF4-FFF2-40B4-BE49-F238E27FC236}">
                      <a16:creationId xmlns:a16="http://schemas.microsoft.com/office/drawing/2014/main" id="{A7C11458-A173-C155-EB25-364D279EB20A}"/>
                    </a:ext>
                  </a:extLst>
                </p:cNvPr>
                <p:cNvSpPr>
                  <a:spLocks/>
                </p:cNvSpPr>
                <p:nvPr/>
              </p:nvSpPr>
              <p:spPr bwMode="auto">
                <a:xfrm>
                  <a:off x="-706" y="1560"/>
                  <a:ext cx="611" cy="98"/>
                </a:xfrm>
                <a:custGeom>
                  <a:avLst/>
                  <a:gdLst>
                    <a:gd name="T0" fmla="*/ 77 w 480"/>
                    <a:gd name="T1" fmla="*/ 31 h 77"/>
                    <a:gd name="T2" fmla="*/ 39 w 480"/>
                    <a:gd name="T3" fmla="*/ 0 h 77"/>
                    <a:gd name="T4" fmla="*/ 0 w 480"/>
                    <a:gd name="T5" fmla="*/ 36 h 77"/>
                    <a:gd name="T6" fmla="*/ 39 w 480"/>
                    <a:gd name="T7" fmla="*/ 74 h 77"/>
                    <a:gd name="T8" fmla="*/ 77 w 480"/>
                    <a:gd name="T9" fmla="*/ 42 h 77"/>
                    <a:gd name="T10" fmla="*/ 228 w 480"/>
                    <a:gd name="T11" fmla="*/ 42 h 77"/>
                    <a:gd name="T12" fmla="*/ 403 w 480"/>
                    <a:gd name="T13" fmla="*/ 42 h 77"/>
                    <a:gd name="T14" fmla="*/ 441 w 480"/>
                    <a:gd name="T15" fmla="*/ 77 h 77"/>
                    <a:gd name="T16" fmla="*/ 480 w 480"/>
                    <a:gd name="T17" fmla="*/ 40 h 77"/>
                    <a:gd name="T18" fmla="*/ 441 w 480"/>
                    <a:gd name="T19" fmla="*/ 2 h 77"/>
                    <a:gd name="T20" fmla="*/ 404 w 480"/>
                    <a:gd name="T21" fmla="*/ 31 h 77"/>
                    <a:gd name="T22" fmla="*/ 228 w 480"/>
                    <a:gd name="T23" fmla="*/ 31 h 77"/>
                    <a:gd name="T24" fmla="*/ 77 w 480"/>
                    <a:gd name="T25"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77">
                      <a:moveTo>
                        <a:pt x="77" y="31"/>
                      </a:moveTo>
                      <a:cubicBezTo>
                        <a:pt x="75" y="13"/>
                        <a:pt x="58" y="0"/>
                        <a:pt x="39" y="0"/>
                      </a:cubicBezTo>
                      <a:cubicBezTo>
                        <a:pt x="18" y="0"/>
                        <a:pt x="0" y="17"/>
                        <a:pt x="0" y="36"/>
                      </a:cubicBezTo>
                      <a:cubicBezTo>
                        <a:pt x="0" y="57"/>
                        <a:pt x="18" y="74"/>
                        <a:pt x="39" y="74"/>
                      </a:cubicBezTo>
                      <a:cubicBezTo>
                        <a:pt x="58" y="74"/>
                        <a:pt x="74" y="61"/>
                        <a:pt x="77" y="42"/>
                      </a:cubicBezTo>
                      <a:cubicBezTo>
                        <a:pt x="77" y="42"/>
                        <a:pt x="77" y="42"/>
                        <a:pt x="228" y="42"/>
                      </a:cubicBezTo>
                      <a:cubicBezTo>
                        <a:pt x="228" y="42"/>
                        <a:pt x="228" y="42"/>
                        <a:pt x="403" y="42"/>
                      </a:cubicBezTo>
                      <a:cubicBezTo>
                        <a:pt x="404" y="62"/>
                        <a:pt x="421" y="77"/>
                        <a:pt x="441" y="77"/>
                      </a:cubicBezTo>
                      <a:cubicBezTo>
                        <a:pt x="462" y="77"/>
                        <a:pt x="480" y="60"/>
                        <a:pt x="480" y="40"/>
                      </a:cubicBezTo>
                      <a:cubicBezTo>
                        <a:pt x="480" y="19"/>
                        <a:pt x="462" y="2"/>
                        <a:pt x="441" y="2"/>
                      </a:cubicBezTo>
                      <a:cubicBezTo>
                        <a:pt x="423" y="2"/>
                        <a:pt x="408" y="14"/>
                        <a:pt x="404" y="31"/>
                      </a:cubicBezTo>
                      <a:cubicBezTo>
                        <a:pt x="404" y="31"/>
                        <a:pt x="404" y="31"/>
                        <a:pt x="228" y="31"/>
                      </a:cubicBezTo>
                      <a:cubicBezTo>
                        <a:pt x="228" y="31"/>
                        <a:pt x="228" y="31"/>
                        <a:pt x="7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5" name="Freeform 20">
                  <a:extLst>
                    <a:ext uri="{FF2B5EF4-FFF2-40B4-BE49-F238E27FC236}">
                      <a16:creationId xmlns:a16="http://schemas.microsoft.com/office/drawing/2014/main" id="{CC35536F-502D-7285-9691-03F81C6C4170}"/>
                    </a:ext>
                  </a:extLst>
                </p:cNvPr>
                <p:cNvSpPr>
                  <a:spLocks/>
                </p:cNvSpPr>
                <p:nvPr/>
              </p:nvSpPr>
              <p:spPr bwMode="auto">
                <a:xfrm>
                  <a:off x="-570" y="2017"/>
                  <a:ext cx="307" cy="94"/>
                </a:xfrm>
                <a:custGeom>
                  <a:avLst/>
                  <a:gdLst>
                    <a:gd name="T0" fmla="*/ 0 w 241"/>
                    <a:gd name="T1" fmla="*/ 37 h 74"/>
                    <a:gd name="T2" fmla="*/ 39 w 241"/>
                    <a:gd name="T3" fmla="*/ 74 h 74"/>
                    <a:gd name="T4" fmla="*/ 76 w 241"/>
                    <a:gd name="T5" fmla="*/ 47 h 74"/>
                    <a:gd name="T6" fmla="*/ 121 w 241"/>
                    <a:gd name="T7" fmla="*/ 47 h 74"/>
                    <a:gd name="T8" fmla="*/ 197 w 241"/>
                    <a:gd name="T9" fmla="*/ 47 h 74"/>
                    <a:gd name="T10" fmla="*/ 217 w 241"/>
                    <a:gd name="T11" fmla="*/ 59 h 74"/>
                    <a:gd name="T12" fmla="*/ 241 w 241"/>
                    <a:gd name="T13" fmla="*/ 36 h 74"/>
                    <a:gd name="T14" fmla="*/ 217 w 241"/>
                    <a:gd name="T15" fmla="*/ 12 h 74"/>
                    <a:gd name="T16" fmla="*/ 195 w 241"/>
                    <a:gd name="T17" fmla="*/ 36 h 74"/>
                    <a:gd name="T18" fmla="*/ 121 w 241"/>
                    <a:gd name="T19" fmla="*/ 36 h 74"/>
                    <a:gd name="T20" fmla="*/ 77 w 241"/>
                    <a:gd name="T21" fmla="*/ 36 h 74"/>
                    <a:gd name="T22" fmla="*/ 39 w 241"/>
                    <a:gd name="T23" fmla="*/ 0 h 74"/>
                    <a:gd name="T24" fmla="*/ 0 w 241"/>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74">
                      <a:moveTo>
                        <a:pt x="0" y="37"/>
                      </a:moveTo>
                      <a:cubicBezTo>
                        <a:pt x="0" y="58"/>
                        <a:pt x="17" y="74"/>
                        <a:pt x="39" y="74"/>
                      </a:cubicBezTo>
                      <a:cubicBezTo>
                        <a:pt x="57" y="74"/>
                        <a:pt x="72" y="63"/>
                        <a:pt x="76" y="47"/>
                      </a:cubicBezTo>
                      <a:cubicBezTo>
                        <a:pt x="76" y="47"/>
                        <a:pt x="76" y="47"/>
                        <a:pt x="121" y="47"/>
                      </a:cubicBezTo>
                      <a:cubicBezTo>
                        <a:pt x="121" y="47"/>
                        <a:pt x="121" y="47"/>
                        <a:pt x="197" y="47"/>
                      </a:cubicBezTo>
                      <a:cubicBezTo>
                        <a:pt x="201" y="54"/>
                        <a:pt x="209" y="59"/>
                        <a:pt x="217" y="59"/>
                      </a:cubicBezTo>
                      <a:cubicBezTo>
                        <a:pt x="231" y="59"/>
                        <a:pt x="241" y="49"/>
                        <a:pt x="241" y="36"/>
                      </a:cubicBezTo>
                      <a:cubicBezTo>
                        <a:pt x="241" y="23"/>
                        <a:pt x="231" y="12"/>
                        <a:pt x="217" y="12"/>
                      </a:cubicBezTo>
                      <a:cubicBezTo>
                        <a:pt x="205" y="12"/>
                        <a:pt x="195" y="23"/>
                        <a:pt x="195" y="36"/>
                      </a:cubicBezTo>
                      <a:cubicBezTo>
                        <a:pt x="195" y="36"/>
                        <a:pt x="195" y="36"/>
                        <a:pt x="121" y="36"/>
                      </a:cubicBezTo>
                      <a:cubicBezTo>
                        <a:pt x="121" y="36"/>
                        <a:pt x="121" y="36"/>
                        <a:pt x="77" y="36"/>
                      </a:cubicBezTo>
                      <a:cubicBezTo>
                        <a:pt x="76" y="16"/>
                        <a:pt x="59"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6" name="Freeform 21">
                  <a:extLst>
                    <a:ext uri="{FF2B5EF4-FFF2-40B4-BE49-F238E27FC236}">
                      <a16:creationId xmlns:a16="http://schemas.microsoft.com/office/drawing/2014/main" id="{5FA9C44E-940C-2555-2949-A212EAA7FC12}"/>
                    </a:ext>
                  </a:extLst>
                </p:cNvPr>
                <p:cNvSpPr>
                  <a:spLocks/>
                </p:cNvSpPr>
                <p:nvPr/>
              </p:nvSpPr>
              <p:spPr bwMode="auto">
                <a:xfrm>
                  <a:off x="-701" y="1678"/>
                  <a:ext cx="582" cy="95"/>
                </a:xfrm>
                <a:custGeom>
                  <a:avLst/>
                  <a:gdLst>
                    <a:gd name="T0" fmla="*/ 457 w 457"/>
                    <a:gd name="T1" fmla="*/ 37 h 75"/>
                    <a:gd name="T2" fmla="*/ 419 w 457"/>
                    <a:gd name="T3" fmla="*/ 1 h 75"/>
                    <a:gd name="T4" fmla="*/ 386 w 457"/>
                    <a:gd name="T5" fmla="*/ 18 h 75"/>
                    <a:gd name="T6" fmla="*/ 224 w 457"/>
                    <a:gd name="T7" fmla="*/ 18 h 75"/>
                    <a:gd name="T8" fmla="*/ 72 w 457"/>
                    <a:gd name="T9" fmla="*/ 18 h 75"/>
                    <a:gd name="T10" fmla="*/ 39 w 457"/>
                    <a:gd name="T11" fmla="*/ 0 h 75"/>
                    <a:gd name="T12" fmla="*/ 0 w 457"/>
                    <a:gd name="T13" fmla="*/ 37 h 75"/>
                    <a:gd name="T14" fmla="*/ 39 w 457"/>
                    <a:gd name="T15" fmla="*/ 74 h 75"/>
                    <a:gd name="T16" fmla="*/ 77 w 457"/>
                    <a:gd name="T17" fmla="*/ 37 h 75"/>
                    <a:gd name="T18" fmla="*/ 76 w 457"/>
                    <a:gd name="T19" fmla="*/ 29 h 75"/>
                    <a:gd name="T20" fmla="*/ 224 w 457"/>
                    <a:gd name="T21" fmla="*/ 29 h 75"/>
                    <a:gd name="T22" fmla="*/ 381 w 457"/>
                    <a:gd name="T23" fmla="*/ 29 h 75"/>
                    <a:gd name="T24" fmla="*/ 380 w 457"/>
                    <a:gd name="T25" fmla="*/ 37 h 75"/>
                    <a:gd name="T26" fmla="*/ 419 w 457"/>
                    <a:gd name="T27" fmla="*/ 75 h 75"/>
                    <a:gd name="T28" fmla="*/ 457 w 457"/>
                    <a:gd name="T2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75">
                      <a:moveTo>
                        <a:pt x="457" y="37"/>
                      </a:moveTo>
                      <a:cubicBezTo>
                        <a:pt x="457" y="18"/>
                        <a:pt x="439" y="1"/>
                        <a:pt x="419" y="1"/>
                      </a:cubicBezTo>
                      <a:cubicBezTo>
                        <a:pt x="405" y="1"/>
                        <a:pt x="394" y="8"/>
                        <a:pt x="386" y="18"/>
                      </a:cubicBezTo>
                      <a:cubicBezTo>
                        <a:pt x="386" y="18"/>
                        <a:pt x="386" y="18"/>
                        <a:pt x="224" y="18"/>
                      </a:cubicBezTo>
                      <a:cubicBezTo>
                        <a:pt x="224" y="18"/>
                        <a:pt x="224" y="18"/>
                        <a:pt x="72" y="18"/>
                      </a:cubicBezTo>
                      <a:cubicBezTo>
                        <a:pt x="65" y="7"/>
                        <a:pt x="53" y="0"/>
                        <a:pt x="39" y="0"/>
                      </a:cubicBezTo>
                      <a:cubicBezTo>
                        <a:pt x="18" y="0"/>
                        <a:pt x="0" y="17"/>
                        <a:pt x="0" y="37"/>
                      </a:cubicBezTo>
                      <a:cubicBezTo>
                        <a:pt x="0" y="57"/>
                        <a:pt x="18" y="74"/>
                        <a:pt x="39" y="74"/>
                      </a:cubicBezTo>
                      <a:cubicBezTo>
                        <a:pt x="61" y="74"/>
                        <a:pt x="77" y="57"/>
                        <a:pt x="77" y="37"/>
                      </a:cubicBezTo>
                      <a:cubicBezTo>
                        <a:pt x="77" y="34"/>
                        <a:pt x="77" y="31"/>
                        <a:pt x="76" y="29"/>
                      </a:cubicBezTo>
                      <a:cubicBezTo>
                        <a:pt x="76" y="29"/>
                        <a:pt x="76" y="29"/>
                        <a:pt x="224" y="29"/>
                      </a:cubicBezTo>
                      <a:cubicBezTo>
                        <a:pt x="224" y="29"/>
                        <a:pt x="224" y="29"/>
                        <a:pt x="381" y="29"/>
                      </a:cubicBezTo>
                      <a:cubicBezTo>
                        <a:pt x="381" y="31"/>
                        <a:pt x="380" y="35"/>
                        <a:pt x="380" y="37"/>
                      </a:cubicBezTo>
                      <a:cubicBezTo>
                        <a:pt x="380" y="58"/>
                        <a:pt x="398" y="75"/>
                        <a:pt x="419" y="75"/>
                      </a:cubicBezTo>
                      <a:cubicBezTo>
                        <a:pt x="439" y="75"/>
                        <a:pt x="457" y="58"/>
                        <a:pt x="45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7" name="Freeform 22">
                  <a:extLst>
                    <a:ext uri="{FF2B5EF4-FFF2-40B4-BE49-F238E27FC236}">
                      <a16:creationId xmlns:a16="http://schemas.microsoft.com/office/drawing/2014/main" id="{C5F554BD-EF23-3FDB-811D-045763E19FEC}"/>
                    </a:ext>
                  </a:extLst>
                </p:cNvPr>
                <p:cNvSpPr>
                  <a:spLocks/>
                </p:cNvSpPr>
                <p:nvPr/>
              </p:nvSpPr>
              <p:spPr bwMode="auto">
                <a:xfrm>
                  <a:off x="-705" y="2315"/>
                  <a:ext cx="586" cy="99"/>
                </a:xfrm>
                <a:custGeom>
                  <a:avLst/>
                  <a:gdLst>
                    <a:gd name="T0" fmla="*/ 460 w 460"/>
                    <a:gd name="T1" fmla="*/ 37 h 78"/>
                    <a:gd name="T2" fmla="*/ 422 w 460"/>
                    <a:gd name="T3" fmla="*/ 0 h 78"/>
                    <a:gd name="T4" fmla="*/ 383 w 460"/>
                    <a:gd name="T5" fmla="*/ 34 h 78"/>
                    <a:gd name="T6" fmla="*/ 227 w 460"/>
                    <a:gd name="T7" fmla="*/ 34 h 78"/>
                    <a:gd name="T8" fmla="*/ 76 w 460"/>
                    <a:gd name="T9" fmla="*/ 34 h 78"/>
                    <a:gd name="T10" fmla="*/ 38 w 460"/>
                    <a:gd name="T11" fmla="*/ 4 h 78"/>
                    <a:gd name="T12" fmla="*/ 0 w 460"/>
                    <a:gd name="T13" fmla="*/ 40 h 78"/>
                    <a:gd name="T14" fmla="*/ 38 w 460"/>
                    <a:gd name="T15" fmla="*/ 78 h 78"/>
                    <a:gd name="T16" fmla="*/ 76 w 460"/>
                    <a:gd name="T17" fmla="*/ 45 h 78"/>
                    <a:gd name="T18" fmla="*/ 227 w 460"/>
                    <a:gd name="T19" fmla="*/ 45 h 78"/>
                    <a:gd name="T20" fmla="*/ 384 w 460"/>
                    <a:gd name="T21" fmla="*/ 45 h 78"/>
                    <a:gd name="T22" fmla="*/ 422 w 460"/>
                    <a:gd name="T23" fmla="*/ 74 h 78"/>
                    <a:gd name="T24" fmla="*/ 460 w 460"/>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78">
                      <a:moveTo>
                        <a:pt x="460" y="37"/>
                      </a:moveTo>
                      <a:cubicBezTo>
                        <a:pt x="460" y="17"/>
                        <a:pt x="442" y="0"/>
                        <a:pt x="422" y="0"/>
                      </a:cubicBezTo>
                      <a:cubicBezTo>
                        <a:pt x="402" y="0"/>
                        <a:pt x="385" y="15"/>
                        <a:pt x="383" y="34"/>
                      </a:cubicBezTo>
                      <a:cubicBezTo>
                        <a:pt x="383" y="34"/>
                        <a:pt x="383" y="34"/>
                        <a:pt x="227" y="34"/>
                      </a:cubicBezTo>
                      <a:cubicBezTo>
                        <a:pt x="227" y="34"/>
                        <a:pt x="227" y="34"/>
                        <a:pt x="76" y="34"/>
                      </a:cubicBezTo>
                      <a:cubicBezTo>
                        <a:pt x="73" y="17"/>
                        <a:pt x="57" y="4"/>
                        <a:pt x="38" y="4"/>
                      </a:cubicBezTo>
                      <a:cubicBezTo>
                        <a:pt x="17" y="4"/>
                        <a:pt x="0" y="19"/>
                        <a:pt x="0" y="40"/>
                      </a:cubicBezTo>
                      <a:cubicBezTo>
                        <a:pt x="0" y="61"/>
                        <a:pt x="17" y="78"/>
                        <a:pt x="38" y="78"/>
                      </a:cubicBezTo>
                      <a:cubicBezTo>
                        <a:pt x="59" y="78"/>
                        <a:pt x="74" y="63"/>
                        <a:pt x="76" y="45"/>
                      </a:cubicBezTo>
                      <a:cubicBezTo>
                        <a:pt x="76" y="45"/>
                        <a:pt x="76" y="45"/>
                        <a:pt x="227" y="45"/>
                      </a:cubicBezTo>
                      <a:cubicBezTo>
                        <a:pt x="227" y="45"/>
                        <a:pt x="227" y="45"/>
                        <a:pt x="384" y="45"/>
                      </a:cubicBezTo>
                      <a:cubicBezTo>
                        <a:pt x="388" y="61"/>
                        <a:pt x="403" y="74"/>
                        <a:pt x="422" y="74"/>
                      </a:cubicBezTo>
                      <a:cubicBezTo>
                        <a:pt x="442" y="74"/>
                        <a:pt x="460" y="57"/>
                        <a:pt x="46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8" name="Freeform 23">
                  <a:extLst>
                    <a:ext uri="{FF2B5EF4-FFF2-40B4-BE49-F238E27FC236}">
                      <a16:creationId xmlns:a16="http://schemas.microsoft.com/office/drawing/2014/main" id="{1047FD46-EC7B-5125-D3CA-E78A8668C2D4}"/>
                    </a:ext>
                  </a:extLst>
                </p:cNvPr>
                <p:cNvSpPr>
                  <a:spLocks/>
                </p:cNvSpPr>
                <p:nvPr/>
              </p:nvSpPr>
              <p:spPr bwMode="auto">
                <a:xfrm>
                  <a:off x="-709" y="2212"/>
                  <a:ext cx="614" cy="97"/>
                </a:xfrm>
                <a:custGeom>
                  <a:avLst/>
                  <a:gdLst>
                    <a:gd name="T0" fmla="*/ 443 w 482"/>
                    <a:gd name="T1" fmla="*/ 0 h 76"/>
                    <a:gd name="T2" fmla="*/ 405 w 482"/>
                    <a:gd name="T3" fmla="*/ 36 h 76"/>
                    <a:gd name="T4" fmla="*/ 230 w 482"/>
                    <a:gd name="T5" fmla="*/ 36 h 76"/>
                    <a:gd name="T6" fmla="*/ 76 w 482"/>
                    <a:gd name="T7" fmla="*/ 36 h 76"/>
                    <a:gd name="T8" fmla="*/ 38 w 482"/>
                    <a:gd name="T9" fmla="*/ 3 h 76"/>
                    <a:gd name="T10" fmla="*/ 0 w 482"/>
                    <a:gd name="T11" fmla="*/ 39 h 76"/>
                    <a:gd name="T12" fmla="*/ 38 w 482"/>
                    <a:gd name="T13" fmla="*/ 76 h 76"/>
                    <a:gd name="T14" fmla="*/ 76 w 482"/>
                    <a:gd name="T15" fmla="*/ 47 h 76"/>
                    <a:gd name="T16" fmla="*/ 230 w 482"/>
                    <a:gd name="T17" fmla="*/ 47 h 76"/>
                    <a:gd name="T18" fmla="*/ 406 w 482"/>
                    <a:gd name="T19" fmla="*/ 47 h 76"/>
                    <a:gd name="T20" fmla="*/ 443 w 482"/>
                    <a:gd name="T21" fmla="*/ 75 h 76"/>
                    <a:gd name="T22" fmla="*/ 482 w 482"/>
                    <a:gd name="T23" fmla="*/ 38 h 76"/>
                    <a:gd name="T24" fmla="*/ 443 w 482"/>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76">
                      <a:moveTo>
                        <a:pt x="443" y="0"/>
                      </a:moveTo>
                      <a:cubicBezTo>
                        <a:pt x="423" y="0"/>
                        <a:pt x="406" y="16"/>
                        <a:pt x="405" y="36"/>
                      </a:cubicBezTo>
                      <a:cubicBezTo>
                        <a:pt x="405" y="36"/>
                        <a:pt x="405" y="36"/>
                        <a:pt x="230" y="36"/>
                      </a:cubicBezTo>
                      <a:cubicBezTo>
                        <a:pt x="230" y="36"/>
                        <a:pt x="230" y="36"/>
                        <a:pt x="76" y="36"/>
                      </a:cubicBezTo>
                      <a:cubicBezTo>
                        <a:pt x="74" y="17"/>
                        <a:pt x="58" y="3"/>
                        <a:pt x="38" y="3"/>
                      </a:cubicBezTo>
                      <a:cubicBezTo>
                        <a:pt x="16" y="3"/>
                        <a:pt x="0" y="19"/>
                        <a:pt x="0" y="39"/>
                      </a:cubicBezTo>
                      <a:cubicBezTo>
                        <a:pt x="0" y="60"/>
                        <a:pt x="16" y="76"/>
                        <a:pt x="38" y="76"/>
                      </a:cubicBezTo>
                      <a:cubicBezTo>
                        <a:pt x="57" y="76"/>
                        <a:pt x="72" y="64"/>
                        <a:pt x="76" y="47"/>
                      </a:cubicBezTo>
                      <a:cubicBezTo>
                        <a:pt x="76" y="47"/>
                        <a:pt x="76" y="47"/>
                        <a:pt x="230" y="47"/>
                      </a:cubicBezTo>
                      <a:cubicBezTo>
                        <a:pt x="230" y="47"/>
                        <a:pt x="230" y="47"/>
                        <a:pt x="406" y="47"/>
                      </a:cubicBezTo>
                      <a:cubicBezTo>
                        <a:pt x="410" y="63"/>
                        <a:pt x="425" y="75"/>
                        <a:pt x="443" y="75"/>
                      </a:cubicBezTo>
                      <a:cubicBezTo>
                        <a:pt x="464" y="75"/>
                        <a:pt x="482" y="58"/>
                        <a:pt x="482" y="38"/>
                      </a:cubicBezTo>
                      <a:cubicBezTo>
                        <a:pt x="482" y="17"/>
                        <a:pt x="464" y="0"/>
                        <a:pt x="4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19" name="Freeform 24">
                  <a:extLst>
                    <a:ext uri="{FF2B5EF4-FFF2-40B4-BE49-F238E27FC236}">
                      <a16:creationId xmlns:a16="http://schemas.microsoft.com/office/drawing/2014/main" id="{35514AE2-964B-8E48-249C-1A534D8484F6}"/>
                    </a:ext>
                  </a:extLst>
                </p:cNvPr>
                <p:cNvSpPr>
                  <a:spLocks/>
                </p:cNvSpPr>
                <p:nvPr/>
              </p:nvSpPr>
              <p:spPr bwMode="auto">
                <a:xfrm>
                  <a:off x="-653" y="2740"/>
                  <a:ext cx="501" cy="97"/>
                </a:xfrm>
                <a:custGeom>
                  <a:avLst/>
                  <a:gdLst>
                    <a:gd name="T0" fmla="*/ 38 w 393"/>
                    <a:gd name="T1" fmla="*/ 76 h 76"/>
                    <a:gd name="T2" fmla="*/ 76 w 393"/>
                    <a:gd name="T3" fmla="*/ 44 h 76"/>
                    <a:gd name="T4" fmla="*/ 186 w 393"/>
                    <a:gd name="T5" fmla="*/ 44 h 76"/>
                    <a:gd name="T6" fmla="*/ 317 w 393"/>
                    <a:gd name="T7" fmla="*/ 44 h 76"/>
                    <a:gd name="T8" fmla="*/ 355 w 393"/>
                    <a:gd name="T9" fmla="*/ 74 h 76"/>
                    <a:gd name="T10" fmla="*/ 393 w 393"/>
                    <a:gd name="T11" fmla="*/ 36 h 76"/>
                    <a:gd name="T12" fmla="*/ 355 w 393"/>
                    <a:gd name="T13" fmla="*/ 0 h 76"/>
                    <a:gd name="T14" fmla="*/ 317 w 393"/>
                    <a:gd name="T15" fmla="*/ 33 h 76"/>
                    <a:gd name="T16" fmla="*/ 186 w 393"/>
                    <a:gd name="T17" fmla="*/ 33 h 76"/>
                    <a:gd name="T18" fmla="*/ 76 w 393"/>
                    <a:gd name="T19" fmla="*/ 33 h 76"/>
                    <a:gd name="T20" fmla="*/ 38 w 393"/>
                    <a:gd name="T21" fmla="*/ 1 h 76"/>
                    <a:gd name="T22" fmla="*/ 0 w 393"/>
                    <a:gd name="T23" fmla="*/ 38 h 76"/>
                    <a:gd name="T24" fmla="*/ 38 w 393"/>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76">
                      <a:moveTo>
                        <a:pt x="38" y="76"/>
                      </a:moveTo>
                      <a:cubicBezTo>
                        <a:pt x="57" y="76"/>
                        <a:pt x="73" y="62"/>
                        <a:pt x="76" y="44"/>
                      </a:cubicBezTo>
                      <a:cubicBezTo>
                        <a:pt x="76" y="44"/>
                        <a:pt x="76" y="44"/>
                        <a:pt x="186" y="44"/>
                      </a:cubicBezTo>
                      <a:cubicBezTo>
                        <a:pt x="186" y="44"/>
                        <a:pt x="186" y="44"/>
                        <a:pt x="317" y="44"/>
                      </a:cubicBezTo>
                      <a:cubicBezTo>
                        <a:pt x="320" y="61"/>
                        <a:pt x="336" y="74"/>
                        <a:pt x="355" y="74"/>
                      </a:cubicBezTo>
                      <a:cubicBezTo>
                        <a:pt x="376" y="74"/>
                        <a:pt x="393" y="57"/>
                        <a:pt x="393" y="36"/>
                      </a:cubicBezTo>
                      <a:cubicBezTo>
                        <a:pt x="393" y="17"/>
                        <a:pt x="376" y="0"/>
                        <a:pt x="355" y="0"/>
                      </a:cubicBezTo>
                      <a:cubicBezTo>
                        <a:pt x="334" y="0"/>
                        <a:pt x="318" y="14"/>
                        <a:pt x="317" y="33"/>
                      </a:cubicBezTo>
                      <a:cubicBezTo>
                        <a:pt x="317" y="33"/>
                        <a:pt x="317" y="33"/>
                        <a:pt x="186" y="33"/>
                      </a:cubicBezTo>
                      <a:cubicBezTo>
                        <a:pt x="186" y="33"/>
                        <a:pt x="186" y="33"/>
                        <a:pt x="76" y="33"/>
                      </a:cubicBezTo>
                      <a:cubicBezTo>
                        <a:pt x="73" y="14"/>
                        <a:pt x="57" y="1"/>
                        <a:pt x="38" y="1"/>
                      </a:cubicBezTo>
                      <a:cubicBezTo>
                        <a:pt x="16" y="1"/>
                        <a:pt x="0" y="18"/>
                        <a:pt x="0" y="38"/>
                      </a:cubicBezTo>
                      <a:cubicBezTo>
                        <a:pt x="0" y="58"/>
                        <a:pt x="16" y="76"/>
                        <a:pt x="3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20" name="Freeform 25">
                  <a:extLst>
                    <a:ext uri="{FF2B5EF4-FFF2-40B4-BE49-F238E27FC236}">
                      <a16:creationId xmlns:a16="http://schemas.microsoft.com/office/drawing/2014/main" id="{D412ECCC-0690-3C71-3C32-6381B9616E0F}"/>
                    </a:ext>
                  </a:extLst>
                </p:cNvPr>
                <p:cNvSpPr>
                  <a:spLocks/>
                </p:cNvSpPr>
                <p:nvPr/>
              </p:nvSpPr>
              <p:spPr bwMode="auto">
                <a:xfrm>
                  <a:off x="-525" y="1857"/>
                  <a:ext cx="240" cy="95"/>
                </a:xfrm>
                <a:custGeom>
                  <a:avLst/>
                  <a:gdLst>
                    <a:gd name="T0" fmla="*/ 151 w 189"/>
                    <a:gd name="T1" fmla="*/ 75 h 75"/>
                    <a:gd name="T2" fmla="*/ 189 w 189"/>
                    <a:gd name="T3" fmla="*/ 38 h 75"/>
                    <a:gd name="T4" fmla="*/ 151 w 189"/>
                    <a:gd name="T5" fmla="*/ 0 h 75"/>
                    <a:gd name="T6" fmla="*/ 113 w 189"/>
                    <a:gd name="T7" fmla="*/ 31 h 75"/>
                    <a:gd name="T8" fmla="*/ 86 w 189"/>
                    <a:gd name="T9" fmla="*/ 31 h 75"/>
                    <a:gd name="T10" fmla="*/ 44 w 189"/>
                    <a:gd name="T11" fmla="*/ 31 h 75"/>
                    <a:gd name="T12" fmla="*/ 23 w 189"/>
                    <a:gd name="T13" fmla="*/ 19 h 75"/>
                    <a:gd name="T14" fmla="*/ 0 w 189"/>
                    <a:gd name="T15" fmla="*/ 41 h 75"/>
                    <a:gd name="T16" fmla="*/ 23 w 189"/>
                    <a:gd name="T17" fmla="*/ 64 h 75"/>
                    <a:gd name="T18" fmla="*/ 47 w 189"/>
                    <a:gd name="T19" fmla="*/ 42 h 75"/>
                    <a:gd name="T20" fmla="*/ 86 w 189"/>
                    <a:gd name="T21" fmla="*/ 42 h 75"/>
                    <a:gd name="T22" fmla="*/ 113 w 189"/>
                    <a:gd name="T23" fmla="*/ 42 h 75"/>
                    <a:gd name="T24" fmla="*/ 151 w 18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75">
                      <a:moveTo>
                        <a:pt x="151" y="75"/>
                      </a:moveTo>
                      <a:cubicBezTo>
                        <a:pt x="172" y="75"/>
                        <a:pt x="189" y="58"/>
                        <a:pt x="189" y="38"/>
                      </a:cubicBezTo>
                      <a:cubicBezTo>
                        <a:pt x="189" y="17"/>
                        <a:pt x="172" y="0"/>
                        <a:pt x="151" y="0"/>
                      </a:cubicBezTo>
                      <a:cubicBezTo>
                        <a:pt x="132" y="0"/>
                        <a:pt x="117" y="14"/>
                        <a:pt x="113" y="31"/>
                      </a:cubicBezTo>
                      <a:cubicBezTo>
                        <a:pt x="113" y="31"/>
                        <a:pt x="113" y="31"/>
                        <a:pt x="86" y="31"/>
                      </a:cubicBezTo>
                      <a:cubicBezTo>
                        <a:pt x="86" y="31"/>
                        <a:pt x="86" y="31"/>
                        <a:pt x="44" y="31"/>
                      </a:cubicBezTo>
                      <a:cubicBezTo>
                        <a:pt x="41" y="24"/>
                        <a:pt x="32" y="19"/>
                        <a:pt x="23" y="19"/>
                      </a:cubicBezTo>
                      <a:cubicBezTo>
                        <a:pt x="10" y="19"/>
                        <a:pt x="0" y="28"/>
                        <a:pt x="0" y="41"/>
                      </a:cubicBezTo>
                      <a:cubicBezTo>
                        <a:pt x="0" y="54"/>
                        <a:pt x="10" y="64"/>
                        <a:pt x="23" y="64"/>
                      </a:cubicBezTo>
                      <a:cubicBezTo>
                        <a:pt x="35" y="64"/>
                        <a:pt x="46" y="54"/>
                        <a:pt x="47" y="42"/>
                      </a:cubicBezTo>
                      <a:cubicBezTo>
                        <a:pt x="47" y="42"/>
                        <a:pt x="47" y="42"/>
                        <a:pt x="86" y="42"/>
                      </a:cubicBezTo>
                      <a:cubicBezTo>
                        <a:pt x="86" y="42"/>
                        <a:pt x="86" y="42"/>
                        <a:pt x="113" y="42"/>
                      </a:cubicBezTo>
                      <a:cubicBezTo>
                        <a:pt x="115" y="60"/>
                        <a:pt x="132" y="75"/>
                        <a:pt x="15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21" name="Freeform 26">
                  <a:extLst>
                    <a:ext uri="{FF2B5EF4-FFF2-40B4-BE49-F238E27FC236}">
                      <a16:creationId xmlns:a16="http://schemas.microsoft.com/office/drawing/2014/main" id="{CA13B9E0-CCC6-5662-8CA4-91D1D0E88C17}"/>
                    </a:ext>
                  </a:extLst>
                </p:cNvPr>
                <p:cNvSpPr>
                  <a:spLocks/>
                </p:cNvSpPr>
                <p:nvPr/>
              </p:nvSpPr>
              <p:spPr bwMode="auto">
                <a:xfrm>
                  <a:off x="-477" y="1937"/>
                  <a:ext cx="98" cy="93"/>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grpSp>
        </p:grpSp>
        <p:sp>
          <p:nvSpPr>
            <p:cNvPr id="222" name="Rectangle: Rounded Corners 802">
              <a:extLst>
                <a:ext uri="{FF2B5EF4-FFF2-40B4-BE49-F238E27FC236}">
                  <a16:creationId xmlns:a16="http://schemas.microsoft.com/office/drawing/2014/main" id="{205143FE-551D-7489-E445-0182C655ADDB}"/>
                </a:ext>
              </a:extLst>
            </p:cNvPr>
            <p:cNvSpPr/>
            <p:nvPr/>
          </p:nvSpPr>
          <p:spPr>
            <a:xfrm>
              <a:off x="2767198" y="3619115"/>
              <a:ext cx="690413" cy="1684727"/>
            </a:xfrm>
            <a:prstGeom prst="roundRect">
              <a:avLst>
                <a:gd name="adj" fmla="val 0"/>
              </a:avLst>
            </a:prstGeom>
            <a:solidFill>
              <a:srgbClr val="FFFFFF">
                <a:lumMod val="95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223" name="Group 222">
              <a:extLst>
                <a:ext uri="{FF2B5EF4-FFF2-40B4-BE49-F238E27FC236}">
                  <a16:creationId xmlns:a16="http://schemas.microsoft.com/office/drawing/2014/main" id="{9758F1FC-3231-B8DE-43EE-D7D2656B2773}"/>
                </a:ext>
              </a:extLst>
            </p:cNvPr>
            <p:cNvGrpSpPr/>
            <p:nvPr/>
          </p:nvGrpSpPr>
          <p:grpSpPr>
            <a:xfrm>
              <a:off x="2844954" y="4208726"/>
              <a:ext cx="544641" cy="1668448"/>
              <a:chOff x="-2079518" y="3246120"/>
              <a:chExt cx="692678" cy="2514600"/>
            </a:xfrm>
          </p:grpSpPr>
          <p:sp>
            <p:nvSpPr>
              <p:cNvPr id="224" name="Rectangle: Rounded Corners 804">
                <a:extLst>
                  <a:ext uri="{FF2B5EF4-FFF2-40B4-BE49-F238E27FC236}">
                    <a16:creationId xmlns:a16="http://schemas.microsoft.com/office/drawing/2014/main" id="{9165CA6F-B9A7-B7F7-F803-9553BA791779}"/>
                  </a:ext>
                </a:extLst>
              </p:cNvPr>
              <p:cNvSpPr/>
              <p:nvPr/>
            </p:nvSpPr>
            <p:spPr>
              <a:xfrm>
                <a:off x="-2079518" y="3246120"/>
                <a:ext cx="692678" cy="2514600"/>
              </a:xfrm>
              <a:prstGeom prst="roundRect">
                <a:avLst/>
              </a:prstGeom>
              <a:solidFill>
                <a:srgbClr val="0460A9"/>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225" name="Group 4">
                <a:extLst>
                  <a:ext uri="{FF2B5EF4-FFF2-40B4-BE49-F238E27FC236}">
                    <a16:creationId xmlns:a16="http://schemas.microsoft.com/office/drawing/2014/main" id="{5C5A6D5A-0721-8CB7-A906-CBF8CF4B6863}"/>
                  </a:ext>
                </a:extLst>
              </p:cNvPr>
              <p:cNvGrpSpPr>
                <a:grpSpLocks noChangeAspect="1"/>
              </p:cNvGrpSpPr>
              <p:nvPr/>
            </p:nvGrpSpPr>
            <p:grpSpPr bwMode="auto">
              <a:xfrm>
                <a:off x="-2005955" y="3482339"/>
                <a:ext cx="554845" cy="1965961"/>
                <a:chOff x="-711" y="1560"/>
                <a:chExt cx="616" cy="2018"/>
              </a:xfrm>
              <a:solidFill>
                <a:srgbClr val="FFFFFF"/>
              </a:solidFill>
            </p:grpSpPr>
            <p:sp>
              <p:nvSpPr>
                <p:cNvPr id="226" name="Freeform 5">
                  <a:extLst>
                    <a:ext uri="{FF2B5EF4-FFF2-40B4-BE49-F238E27FC236}">
                      <a16:creationId xmlns:a16="http://schemas.microsoft.com/office/drawing/2014/main" id="{E7858836-FB54-0741-C07B-A3A1CF1AF708}"/>
                    </a:ext>
                  </a:extLst>
                </p:cNvPr>
                <p:cNvSpPr>
                  <a:spLocks/>
                </p:cNvSpPr>
                <p:nvPr/>
              </p:nvSpPr>
              <p:spPr bwMode="auto">
                <a:xfrm>
                  <a:off x="-654" y="3372"/>
                  <a:ext cx="502" cy="101"/>
                </a:xfrm>
                <a:custGeom>
                  <a:avLst/>
                  <a:gdLst>
                    <a:gd name="T0" fmla="*/ 0 w 394"/>
                    <a:gd name="T1" fmla="*/ 41 h 79"/>
                    <a:gd name="T2" fmla="*/ 38 w 394"/>
                    <a:gd name="T3" fmla="*/ 79 h 79"/>
                    <a:gd name="T4" fmla="*/ 76 w 394"/>
                    <a:gd name="T5" fmla="*/ 47 h 79"/>
                    <a:gd name="T6" fmla="*/ 191 w 394"/>
                    <a:gd name="T7" fmla="*/ 47 h 79"/>
                    <a:gd name="T8" fmla="*/ 319 w 394"/>
                    <a:gd name="T9" fmla="*/ 47 h 79"/>
                    <a:gd name="T10" fmla="*/ 356 w 394"/>
                    <a:gd name="T11" fmla="*/ 75 h 79"/>
                    <a:gd name="T12" fmla="*/ 394 w 394"/>
                    <a:gd name="T13" fmla="*/ 37 h 79"/>
                    <a:gd name="T14" fmla="*/ 356 w 394"/>
                    <a:gd name="T15" fmla="*/ 0 h 79"/>
                    <a:gd name="T16" fmla="*/ 318 w 394"/>
                    <a:gd name="T17" fmla="*/ 36 h 79"/>
                    <a:gd name="T18" fmla="*/ 191 w 394"/>
                    <a:gd name="T19" fmla="*/ 36 h 79"/>
                    <a:gd name="T20" fmla="*/ 76 w 394"/>
                    <a:gd name="T21" fmla="*/ 36 h 79"/>
                    <a:gd name="T22" fmla="*/ 38 w 394"/>
                    <a:gd name="T23" fmla="*/ 4 h 79"/>
                    <a:gd name="T24" fmla="*/ 0 w 394"/>
                    <a:gd name="T2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9">
                      <a:moveTo>
                        <a:pt x="0" y="41"/>
                      </a:moveTo>
                      <a:cubicBezTo>
                        <a:pt x="0" y="62"/>
                        <a:pt x="16" y="79"/>
                        <a:pt x="38" y="79"/>
                      </a:cubicBezTo>
                      <a:cubicBezTo>
                        <a:pt x="57" y="79"/>
                        <a:pt x="73" y="65"/>
                        <a:pt x="76" y="47"/>
                      </a:cubicBezTo>
                      <a:cubicBezTo>
                        <a:pt x="76" y="47"/>
                        <a:pt x="76" y="47"/>
                        <a:pt x="191" y="47"/>
                      </a:cubicBezTo>
                      <a:cubicBezTo>
                        <a:pt x="191" y="47"/>
                        <a:pt x="191" y="47"/>
                        <a:pt x="319" y="47"/>
                      </a:cubicBezTo>
                      <a:cubicBezTo>
                        <a:pt x="323" y="63"/>
                        <a:pt x="338" y="75"/>
                        <a:pt x="356" y="75"/>
                      </a:cubicBezTo>
                      <a:cubicBezTo>
                        <a:pt x="377" y="75"/>
                        <a:pt x="394" y="58"/>
                        <a:pt x="394" y="37"/>
                      </a:cubicBezTo>
                      <a:cubicBezTo>
                        <a:pt x="394" y="18"/>
                        <a:pt x="377" y="0"/>
                        <a:pt x="356" y="0"/>
                      </a:cubicBezTo>
                      <a:cubicBezTo>
                        <a:pt x="335" y="0"/>
                        <a:pt x="318" y="16"/>
                        <a:pt x="318" y="36"/>
                      </a:cubicBezTo>
                      <a:cubicBezTo>
                        <a:pt x="318" y="36"/>
                        <a:pt x="318" y="36"/>
                        <a:pt x="191" y="36"/>
                      </a:cubicBezTo>
                      <a:cubicBezTo>
                        <a:pt x="191" y="36"/>
                        <a:pt x="191" y="36"/>
                        <a:pt x="76" y="36"/>
                      </a:cubicBezTo>
                      <a:cubicBezTo>
                        <a:pt x="73" y="18"/>
                        <a:pt x="57" y="4"/>
                        <a:pt x="38" y="4"/>
                      </a:cubicBezTo>
                      <a:cubicBezTo>
                        <a:pt x="16" y="4"/>
                        <a:pt x="0" y="2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27" name="Freeform 6">
                  <a:extLst>
                    <a:ext uri="{FF2B5EF4-FFF2-40B4-BE49-F238E27FC236}">
                      <a16:creationId xmlns:a16="http://schemas.microsoft.com/office/drawing/2014/main" id="{27C44AD3-27DA-197F-595A-CD415F0B1137}"/>
                    </a:ext>
                  </a:extLst>
                </p:cNvPr>
                <p:cNvSpPr>
                  <a:spLocks/>
                </p:cNvSpPr>
                <p:nvPr/>
              </p:nvSpPr>
              <p:spPr bwMode="auto">
                <a:xfrm>
                  <a:off x="-530" y="2513"/>
                  <a:ext cx="245" cy="95"/>
                </a:xfrm>
                <a:custGeom>
                  <a:avLst/>
                  <a:gdLst>
                    <a:gd name="T0" fmla="*/ 155 w 193"/>
                    <a:gd name="T1" fmla="*/ 75 h 75"/>
                    <a:gd name="T2" fmla="*/ 193 w 193"/>
                    <a:gd name="T3" fmla="*/ 37 h 75"/>
                    <a:gd name="T4" fmla="*/ 155 w 193"/>
                    <a:gd name="T5" fmla="*/ 0 h 75"/>
                    <a:gd name="T6" fmla="*/ 117 w 193"/>
                    <a:gd name="T7" fmla="*/ 32 h 75"/>
                    <a:gd name="T8" fmla="*/ 88 w 193"/>
                    <a:gd name="T9" fmla="*/ 32 h 75"/>
                    <a:gd name="T10" fmla="*/ 46 w 193"/>
                    <a:gd name="T11" fmla="*/ 32 h 75"/>
                    <a:gd name="T12" fmla="*/ 24 w 193"/>
                    <a:gd name="T13" fmla="*/ 16 h 75"/>
                    <a:gd name="T14" fmla="*/ 0 w 193"/>
                    <a:gd name="T15" fmla="*/ 38 h 75"/>
                    <a:gd name="T16" fmla="*/ 24 w 193"/>
                    <a:gd name="T17" fmla="*/ 61 h 75"/>
                    <a:gd name="T18" fmla="*/ 47 w 193"/>
                    <a:gd name="T19" fmla="*/ 43 h 75"/>
                    <a:gd name="T20" fmla="*/ 88 w 193"/>
                    <a:gd name="T21" fmla="*/ 43 h 75"/>
                    <a:gd name="T22" fmla="*/ 117 w 193"/>
                    <a:gd name="T23" fmla="*/ 43 h 75"/>
                    <a:gd name="T24" fmla="*/ 155 w 193"/>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75">
                      <a:moveTo>
                        <a:pt x="155" y="75"/>
                      </a:moveTo>
                      <a:cubicBezTo>
                        <a:pt x="176" y="75"/>
                        <a:pt x="193" y="58"/>
                        <a:pt x="193" y="37"/>
                      </a:cubicBezTo>
                      <a:cubicBezTo>
                        <a:pt x="193" y="17"/>
                        <a:pt x="176" y="0"/>
                        <a:pt x="155" y="0"/>
                      </a:cubicBezTo>
                      <a:cubicBezTo>
                        <a:pt x="136" y="0"/>
                        <a:pt x="119" y="14"/>
                        <a:pt x="117" y="32"/>
                      </a:cubicBezTo>
                      <a:cubicBezTo>
                        <a:pt x="117" y="32"/>
                        <a:pt x="117" y="32"/>
                        <a:pt x="88" y="32"/>
                      </a:cubicBezTo>
                      <a:cubicBezTo>
                        <a:pt x="88" y="32"/>
                        <a:pt x="88" y="32"/>
                        <a:pt x="46" y="32"/>
                      </a:cubicBezTo>
                      <a:cubicBezTo>
                        <a:pt x="43" y="22"/>
                        <a:pt x="34" y="16"/>
                        <a:pt x="24" y="16"/>
                      </a:cubicBezTo>
                      <a:cubicBezTo>
                        <a:pt x="10" y="16"/>
                        <a:pt x="0" y="26"/>
                        <a:pt x="0" y="38"/>
                      </a:cubicBezTo>
                      <a:cubicBezTo>
                        <a:pt x="0" y="52"/>
                        <a:pt x="10" y="61"/>
                        <a:pt x="24" y="61"/>
                      </a:cubicBezTo>
                      <a:cubicBezTo>
                        <a:pt x="34" y="61"/>
                        <a:pt x="45" y="53"/>
                        <a:pt x="47" y="43"/>
                      </a:cubicBezTo>
                      <a:cubicBezTo>
                        <a:pt x="47" y="43"/>
                        <a:pt x="47" y="43"/>
                        <a:pt x="88" y="43"/>
                      </a:cubicBezTo>
                      <a:cubicBezTo>
                        <a:pt x="88" y="43"/>
                        <a:pt x="88" y="43"/>
                        <a:pt x="117" y="43"/>
                      </a:cubicBezTo>
                      <a:cubicBezTo>
                        <a:pt x="119" y="61"/>
                        <a:pt x="136" y="75"/>
                        <a:pt x="1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28" name="Freeform 7">
                  <a:extLst>
                    <a:ext uri="{FF2B5EF4-FFF2-40B4-BE49-F238E27FC236}">
                      <a16:creationId xmlns:a16="http://schemas.microsoft.com/office/drawing/2014/main" id="{A64E162C-EEB2-AC87-773F-6F6C5C2B7490}"/>
                    </a:ext>
                  </a:extLst>
                </p:cNvPr>
                <p:cNvSpPr>
                  <a:spLocks/>
                </p:cNvSpPr>
                <p:nvPr/>
              </p:nvSpPr>
              <p:spPr bwMode="auto">
                <a:xfrm>
                  <a:off x="-705" y="2948"/>
                  <a:ext cx="585" cy="96"/>
                </a:xfrm>
                <a:custGeom>
                  <a:avLst/>
                  <a:gdLst>
                    <a:gd name="T0" fmla="*/ 459 w 459"/>
                    <a:gd name="T1" fmla="*/ 36 h 75"/>
                    <a:gd name="T2" fmla="*/ 421 w 459"/>
                    <a:gd name="T3" fmla="*/ 0 h 75"/>
                    <a:gd name="T4" fmla="*/ 383 w 459"/>
                    <a:gd name="T5" fmla="*/ 31 h 75"/>
                    <a:gd name="T6" fmla="*/ 227 w 459"/>
                    <a:gd name="T7" fmla="*/ 31 h 75"/>
                    <a:gd name="T8" fmla="*/ 76 w 459"/>
                    <a:gd name="T9" fmla="*/ 31 h 75"/>
                    <a:gd name="T10" fmla="*/ 38 w 459"/>
                    <a:gd name="T11" fmla="*/ 1 h 75"/>
                    <a:gd name="T12" fmla="*/ 0 w 459"/>
                    <a:gd name="T13" fmla="*/ 37 h 75"/>
                    <a:gd name="T14" fmla="*/ 38 w 459"/>
                    <a:gd name="T15" fmla="*/ 75 h 75"/>
                    <a:gd name="T16" fmla="*/ 76 w 459"/>
                    <a:gd name="T17" fmla="*/ 42 h 75"/>
                    <a:gd name="T18" fmla="*/ 227 w 459"/>
                    <a:gd name="T19" fmla="*/ 42 h 75"/>
                    <a:gd name="T20" fmla="*/ 383 w 459"/>
                    <a:gd name="T21" fmla="*/ 42 h 75"/>
                    <a:gd name="T22" fmla="*/ 421 w 459"/>
                    <a:gd name="T23" fmla="*/ 74 h 75"/>
                    <a:gd name="T24" fmla="*/ 459 w 459"/>
                    <a:gd name="T2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9" h="75">
                      <a:moveTo>
                        <a:pt x="459" y="36"/>
                      </a:moveTo>
                      <a:cubicBezTo>
                        <a:pt x="459" y="17"/>
                        <a:pt x="441" y="0"/>
                        <a:pt x="421" y="0"/>
                      </a:cubicBezTo>
                      <a:cubicBezTo>
                        <a:pt x="401" y="0"/>
                        <a:pt x="385" y="13"/>
                        <a:pt x="383" y="31"/>
                      </a:cubicBezTo>
                      <a:cubicBezTo>
                        <a:pt x="383" y="31"/>
                        <a:pt x="383" y="31"/>
                        <a:pt x="227" y="31"/>
                      </a:cubicBezTo>
                      <a:cubicBezTo>
                        <a:pt x="227" y="31"/>
                        <a:pt x="227" y="31"/>
                        <a:pt x="76" y="31"/>
                      </a:cubicBezTo>
                      <a:cubicBezTo>
                        <a:pt x="73" y="14"/>
                        <a:pt x="57" y="1"/>
                        <a:pt x="38" y="1"/>
                      </a:cubicBezTo>
                      <a:cubicBezTo>
                        <a:pt x="17" y="1"/>
                        <a:pt x="0" y="18"/>
                        <a:pt x="0" y="37"/>
                      </a:cubicBezTo>
                      <a:cubicBezTo>
                        <a:pt x="0" y="58"/>
                        <a:pt x="17" y="75"/>
                        <a:pt x="38" y="75"/>
                      </a:cubicBezTo>
                      <a:cubicBezTo>
                        <a:pt x="57" y="75"/>
                        <a:pt x="74" y="61"/>
                        <a:pt x="76" y="42"/>
                      </a:cubicBezTo>
                      <a:cubicBezTo>
                        <a:pt x="76" y="42"/>
                        <a:pt x="76" y="42"/>
                        <a:pt x="227" y="42"/>
                      </a:cubicBezTo>
                      <a:cubicBezTo>
                        <a:pt x="227" y="42"/>
                        <a:pt x="227" y="42"/>
                        <a:pt x="383" y="42"/>
                      </a:cubicBezTo>
                      <a:cubicBezTo>
                        <a:pt x="385" y="61"/>
                        <a:pt x="402" y="74"/>
                        <a:pt x="421" y="74"/>
                      </a:cubicBezTo>
                      <a:cubicBezTo>
                        <a:pt x="441" y="74"/>
                        <a:pt x="459" y="57"/>
                        <a:pt x="45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29" name="Freeform 8">
                  <a:extLst>
                    <a:ext uri="{FF2B5EF4-FFF2-40B4-BE49-F238E27FC236}">
                      <a16:creationId xmlns:a16="http://schemas.microsoft.com/office/drawing/2014/main" id="{30DBB1BC-EC07-A893-C5ED-756764B2CE2A}"/>
                    </a:ext>
                  </a:extLst>
                </p:cNvPr>
                <p:cNvSpPr>
                  <a:spLocks/>
                </p:cNvSpPr>
                <p:nvPr/>
              </p:nvSpPr>
              <p:spPr bwMode="auto">
                <a:xfrm>
                  <a:off x="-640" y="2422"/>
                  <a:ext cx="447" cy="99"/>
                </a:xfrm>
                <a:custGeom>
                  <a:avLst/>
                  <a:gdLst>
                    <a:gd name="T0" fmla="*/ 351 w 351"/>
                    <a:gd name="T1" fmla="*/ 37 h 78"/>
                    <a:gd name="T2" fmla="*/ 312 w 351"/>
                    <a:gd name="T3" fmla="*/ 0 h 78"/>
                    <a:gd name="T4" fmla="*/ 274 w 351"/>
                    <a:gd name="T5" fmla="*/ 33 h 78"/>
                    <a:gd name="T6" fmla="*/ 174 w 351"/>
                    <a:gd name="T7" fmla="*/ 33 h 78"/>
                    <a:gd name="T8" fmla="*/ 76 w 351"/>
                    <a:gd name="T9" fmla="*/ 33 h 78"/>
                    <a:gd name="T10" fmla="*/ 38 w 351"/>
                    <a:gd name="T11" fmla="*/ 4 h 78"/>
                    <a:gd name="T12" fmla="*/ 0 w 351"/>
                    <a:gd name="T13" fmla="*/ 42 h 78"/>
                    <a:gd name="T14" fmla="*/ 38 w 351"/>
                    <a:gd name="T15" fmla="*/ 78 h 78"/>
                    <a:gd name="T16" fmla="*/ 76 w 351"/>
                    <a:gd name="T17" fmla="*/ 45 h 78"/>
                    <a:gd name="T18" fmla="*/ 174 w 351"/>
                    <a:gd name="T19" fmla="*/ 45 h 78"/>
                    <a:gd name="T20" fmla="*/ 275 w 351"/>
                    <a:gd name="T21" fmla="*/ 45 h 78"/>
                    <a:gd name="T22" fmla="*/ 312 w 351"/>
                    <a:gd name="T23" fmla="*/ 75 h 78"/>
                    <a:gd name="T24" fmla="*/ 351 w 351"/>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78">
                      <a:moveTo>
                        <a:pt x="351" y="37"/>
                      </a:moveTo>
                      <a:cubicBezTo>
                        <a:pt x="351" y="17"/>
                        <a:pt x="333" y="0"/>
                        <a:pt x="312" y="0"/>
                      </a:cubicBezTo>
                      <a:cubicBezTo>
                        <a:pt x="293" y="0"/>
                        <a:pt x="276" y="15"/>
                        <a:pt x="274" y="33"/>
                      </a:cubicBezTo>
                      <a:cubicBezTo>
                        <a:pt x="274" y="33"/>
                        <a:pt x="274" y="33"/>
                        <a:pt x="174" y="33"/>
                      </a:cubicBezTo>
                      <a:cubicBezTo>
                        <a:pt x="174" y="33"/>
                        <a:pt x="174" y="33"/>
                        <a:pt x="76" y="33"/>
                      </a:cubicBezTo>
                      <a:cubicBezTo>
                        <a:pt x="72" y="17"/>
                        <a:pt x="57" y="4"/>
                        <a:pt x="38" y="4"/>
                      </a:cubicBezTo>
                      <a:cubicBezTo>
                        <a:pt x="17" y="4"/>
                        <a:pt x="0" y="21"/>
                        <a:pt x="0" y="42"/>
                      </a:cubicBezTo>
                      <a:cubicBezTo>
                        <a:pt x="0" y="63"/>
                        <a:pt x="17" y="78"/>
                        <a:pt x="38" y="78"/>
                      </a:cubicBezTo>
                      <a:cubicBezTo>
                        <a:pt x="58" y="78"/>
                        <a:pt x="75" y="64"/>
                        <a:pt x="76" y="45"/>
                      </a:cubicBezTo>
                      <a:cubicBezTo>
                        <a:pt x="76" y="45"/>
                        <a:pt x="76" y="45"/>
                        <a:pt x="174" y="45"/>
                      </a:cubicBezTo>
                      <a:cubicBezTo>
                        <a:pt x="174" y="45"/>
                        <a:pt x="174" y="45"/>
                        <a:pt x="275" y="45"/>
                      </a:cubicBezTo>
                      <a:cubicBezTo>
                        <a:pt x="277" y="61"/>
                        <a:pt x="294" y="75"/>
                        <a:pt x="312" y="75"/>
                      </a:cubicBezTo>
                      <a:cubicBezTo>
                        <a:pt x="333" y="75"/>
                        <a:pt x="351" y="58"/>
                        <a:pt x="35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0" name="Freeform 9">
                  <a:extLst>
                    <a:ext uri="{FF2B5EF4-FFF2-40B4-BE49-F238E27FC236}">
                      <a16:creationId xmlns:a16="http://schemas.microsoft.com/office/drawing/2014/main" id="{87D5D26F-11B7-DA6C-4A55-EA8AB2896C2F}"/>
                    </a:ext>
                  </a:extLst>
                </p:cNvPr>
                <p:cNvSpPr>
                  <a:spLocks/>
                </p:cNvSpPr>
                <p:nvPr/>
              </p:nvSpPr>
              <p:spPr bwMode="auto">
                <a:xfrm>
                  <a:off x="-570" y="2653"/>
                  <a:ext cx="306" cy="94"/>
                </a:xfrm>
                <a:custGeom>
                  <a:avLst/>
                  <a:gdLst>
                    <a:gd name="T0" fmla="*/ 0 w 240"/>
                    <a:gd name="T1" fmla="*/ 37 h 74"/>
                    <a:gd name="T2" fmla="*/ 39 w 240"/>
                    <a:gd name="T3" fmla="*/ 74 h 74"/>
                    <a:gd name="T4" fmla="*/ 77 w 240"/>
                    <a:gd name="T5" fmla="*/ 42 h 74"/>
                    <a:gd name="T6" fmla="*/ 121 w 240"/>
                    <a:gd name="T7" fmla="*/ 42 h 74"/>
                    <a:gd name="T8" fmla="*/ 193 w 240"/>
                    <a:gd name="T9" fmla="*/ 42 h 74"/>
                    <a:gd name="T10" fmla="*/ 216 w 240"/>
                    <a:gd name="T11" fmla="*/ 59 h 74"/>
                    <a:gd name="T12" fmla="*/ 240 w 240"/>
                    <a:gd name="T13" fmla="*/ 36 h 74"/>
                    <a:gd name="T14" fmla="*/ 216 w 240"/>
                    <a:gd name="T15" fmla="*/ 13 h 74"/>
                    <a:gd name="T16" fmla="*/ 193 w 240"/>
                    <a:gd name="T17" fmla="*/ 31 h 74"/>
                    <a:gd name="T18" fmla="*/ 121 w 240"/>
                    <a:gd name="T19" fmla="*/ 31 h 74"/>
                    <a:gd name="T20" fmla="*/ 77 w 240"/>
                    <a:gd name="T21" fmla="*/ 31 h 74"/>
                    <a:gd name="T22" fmla="*/ 39 w 240"/>
                    <a:gd name="T23" fmla="*/ 0 h 74"/>
                    <a:gd name="T24" fmla="*/ 0 w 240"/>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74">
                      <a:moveTo>
                        <a:pt x="0" y="37"/>
                      </a:moveTo>
                      <a:cubicBezTo>
                        <a:pt x="0" y="58"/>
                        <a:pt x="17" y="74"/>
                        <a:pt x="39" y="74"/>
                      </a:cubicBezTo>
                      <a:cubicBezTo>
                        <a:pt x="58" y="74"/>
                        <a:pt x="74" y="60"/>
                        <a:pt x="77" y="42"/>
                      </a:cubicBezTo>
                      <a:cubicBezTo>
                        <a:pt x="77" y="42"/>
                        <a:pt x="77" y="42"/>
                        <a:pt x="121" y="42"/>
                      </a:cubicBezTo>
                      <a:cubicBezTo>
                        <a:pt x="121" y="42"/>
                        <a:pt x="121" y="42"/>
                        <a:pt x="193" y="42"/>
                      </a:cubicBezTo>
                      <a:cubicBezTo>
                        <a:pt x="197" y="52"/>
                        <a:pt x="206" y="59"/>
                        <a:pt x="216" y="59"/>
                      </a:cubicBezTo>
                      <a:cubicBezTo>
                        <a:pt x="230" y="59"/>
                        <a:pt x="240" y="49"/>
                        <a:pt x="240" y="36"/>
                      </a:cubicBezTo>
                      <a:cubicBezTo>
                        <a:pt x="240" y="24"/>
                        <a:pt x="230" y="13"/>
                        <a:pt x="216" y="13"/>
                      </a:cubicBezTo>
                      <a:cubicBezTo>
                        <a:pt x="205" y="13"/>
                        <a:pt x="196" y="21"/>
                        <a:pt x="193" y="31"/>
                      </a:cubicBezTo>
                      <a:cubicBezTo>
                        <a:pt x="193" y="31"/>
                        <a:pt x="193" y="31"/>
                        <a:pt x="121" y="31"/>
                      </a:cubicBezTo>
                      <a:cubicBezTo>
                        <a:pt x="121" y="31"/>
                        <a:pt x="121" y="31"/>
                        <a:pt x="77" y="31"/>
                      </a:cubicBezTo>
                      <a:cubicBezTo>
                        <a:pt x="74" y="14"/>
                        <a:pt x="58"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1" name="Freeform 10">
                  <a:extLst>
                    <a:ext uri="{FF2B5EF4-FFF2-40B4-BE49-F238E27FC236}">
                      <a16:creationId xmlns:a16="http://schemas.microsoft.com/office/drawing/2014/main" id="{5FCD326A-95A0-7B9B-1681-4D40B85CDB9E}"/>
                    </a:ext>
                  </a:extLst>
                </p:cNvPr>
                <p:cNvSpPr>
                  <a:spLocks/>
                </p:cNvSpPr>
                <p:nvPr/>
              </p:nvSpPr>
              <p:spPr bwMode="auto">
                <a:xfrm>
                  <a:off x="-477" y="2573"/>
                  <a:ext cx="98" cy="92"/>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2" name="Freeform 11">
                  <a:extLst>
                    <a:ext uri="{FF2B5EF4-FFF2-40B4-BE49-F238E27FC236}">
                      <a16:creationId xmlns:a16="http://schemas.microsoft.com/office/drawing/2014/main" id="{1EF24F89-6463-FB56-8EF7-B4D55BC6855A}"/>
                    </a:ext>
                  </a:extLst>
                </p:cNvPr>
                <p:cNvSpPr>
                  <a:spLocks/>
                </p:cNvSpPr>
                <p:nvPr/>
              </p:nvSpPr>
              <p:spPr bwMode="auto">
                <a:xfrm>
                  <a:off x="-709" y="2846"/>
                  <a:ext cx="613" cy="96"/>
                </a:xfrm>
                <a:custGeom>
                  <a:avLst/>
                  <a:gdLst>
                    <a:gd name="T0" fmla="*/ 442 w 481"/>
                    <a:gd name="T1" fmla="*/ 0 h 76"/>
                    <a:gd name="T2" fmla="*/ 404 w 481"/>
                    <a:gd name="T3" fmla="*/ 34 h 76"/>
                    <a:gd name="T4" fmla="*/ 230 w 481"/>
                    <a:gd name="T5" fmla="*/ 34 h 76"/>
                    <a:gd name="T6" fmla="*/ 76 w 481"/>
                    <a:gd name="T7" fmla="*/ 34 h 76"/>
                    <a:gd name="T8" fmla="*/ 38 w 481"/>
                    <a:gd name="T9" fmla="*/ 2 h 76"/>
                    <a:gd name="T10" fmla="*/ 0 w 481"/>
                    <a:gd name="T11" fmla="*/ 39 h 76"/>
                    <a:gd name="T12" fmla="*/ 38 w 481"/>
                    <a:gd name="T13" fmla="*/ 76 h 76"/>
                    <a:gd name="T14" fmla="*/ 76 w 481"/>
                    <a:gd name="T15" fmla="*/ 45 h 76"/>
                    <a:gd name="T16" fmla="*/ 230 w 481"/>
                    <a:gd name="T17" fmla="*/ 45 h 76"/>
                    <a:gd name="T18" fmla="*/ 405 w 481"/>
                    <a:gd name="T19" fmla="*/ 45 h 76"/>
                    <a:gd name="T20" fmla="*/ 442 w 481"/>
                    <a:gd name="T21" fmla="*/ 74 h 76"/>
                    <a:gd name="T22" fmla="*/ 481 w 481"/>
                    <a:gd name="T23" fmla="*/ 38 h 76"/>
                    <a:gd name="T24" fmla="*/ 442 w 481"/>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1" h="76">
                      <a:moveTo>
                        <a:pt x="442" y="0"/>
                      </a:moveTo>
                      <a:cubicBezTo>
                        <a:pt x="423" y="0"/>
                        <a:pt x="406" y="15"/>
                        <a:pt x="404" y="34"/>
                      </a:cubicBezTo>
                      <a:cubicBezTo>
                        <a:pt x="404" y="34"/>
                        <a:pt x="404" y="34"/>
                        <a:pt x="230" y="34"/>
                      </a:cubicBezTo>
                      <a:cubicBezTo>
                        <a:pt x="230" y="34"/>
                        <a:pt x="230" y="34"/>
                        <a:pt x="76" y="34"/>
                      </a:cubicBezTo>
                      <a:cubicBezTo>
                        <a:pt x="73" y="16"/>
                        <a:pt x="57" y="2"/>
                        <a:pt x="38" y="2"/>
                      </a:cubicBezTo>
                      <a:cubicBezTo>
                        <a:pt x="16" y="2"/>
                        <a:pt x="0" y="18"/>
                        <a:pt x="0" y="39"/>
                      </a:cubicBezTo>
                      <a:cubicBezTo>
                        <a:pt x="0" y="60"/>
                        <a:pt x="16" y="76"/>
                        <a:pt x="38" y="76"/>
                      </a:cubicBezTo>
                      <a:cubicBezTo>
                        <a:pt x="57" y="76"/>
                        <a:pt x="73" y="62"/>
                        <a:pt x="76" y="45"/>
                      </a:cubicBezTo>
                      <a:cubicBezTo>
                        <a:pt x="76" y="45"/>
                        <a:pt x="76" y="45"/>
                        <a:pt x="230" y="45"/>
                      </a:cubicBezTo>
                      <a:cubicBezTo>
                        <a:pt x="230" y="45"/>
                        <a:pt x="230" y="45"/>
                        <a:pt x="405" y="45"/>
                      </a:cubicBezTo>
                      <a:cubicBezTo>
                        <a:pt x="407" y="62"/>
                        <a:pt x="424" y="74"/>
                        <a:pt x="442" y="74"/>
                      </a:cubicBezTo>
                      <a:cubicBezTo>
                        <a:pt x="463" y="74"/>
                        <a:pt x="481" y="59"/>
                        <a:pt x="481" y="38"/>
                      </a:cubicBezTo>
                      <a:cubicBezTo>
                        <a:pt x="481" y="17"/>
                        <a:pt x="463" y="0"/>
                        <a:pt x="4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3" name="Freeform 12">
                  <a:extLst>
                    <a:ext uri="{FF2B5EF4-FFF2-40B4-BE49-F238E27FC236}">
                      <a16:creationId xmlns:a16="http://schemas.microsoft.com/office/drawing/2014/main" id="{FD68455B-E91A-FC66-C3B2-999CB6404BFE}"/>
                    </a:ext>
                  </a:extLst>
                </p:cNvPr>
                <p:cNvSpPr>
                  <a:spLocks/>
                </p:cNvSpPr>
                <p:nvPr/>
              </p:nvSpPr>
              <p:spPr bwMode="auto">
                <a:xfrm>
                  <a:off x="-530" y="3130"/>
                  <a:ext cx="243" cy="98"/>
                </a:xfrm>
                <a:custGeom>
                  <a:avLst/>
                  <a:gdLst>
                    <a:gd name="T0" fmla="*/ 153 w 191"/>
                    <a:gd name="T1" fmla="*/ 74 h 77"/>
                    <a:gd name="T2" fmla="*/ 191 w 191"/>
                    <a:gd name="T3" fmla="*/ 36 h 77"/>
                    <a:gd name="T4" fmla="*/ 153 w 191"/>
                    <a:gd name="T5" fmla="*/ 0 h 77"/>
                    <a:gd name="T6" fmla="*/ 115 w 191"/>
                    <a:gd name="T7" fmla="*/ 36 h 77"/>
                    <a:gd name="T8" fmla="*/ 115 w 191"/>
                    <a:gd name="T9" fmla="*/ 44 h 77"/>
                    <a:gd name="T10" fmla="*/ 90 w 191"/>
                    <a:gd name="T11" fmla="*/ 44 h 77"/>
                    <a:gd name="T12" fmla="*/ 45 w 191"/>
                    <a:gd name="T13" fmla="*/ 44 h 77"/>
                    <a:gd name="T14" fmla="*/ 24 w 191"/>
                    <a:gd name="T15" fmla="*/ 31 h 77"/>
                    <a:gd name="T16" fmla="*/ 0 w 191"/>
                    <a:gd name="T17" fmla="*/ 53 h 77"/>
                    <a:gd name="T18" fmla="*/ 24 w 191"/>
                    <a:gd name="T19" fmla="*/ 77 h 77"/>
                    <a:gd name="T20" fmla="*/ 47 w 191"/>
                    <a:gd name="T21" fmla="*/ 55 h 77"/>
                    <a:gd name="T22" fmla="*/ 90 w 191"/>
                    <a:gd name="T23" fmla="*/ 55 h 77"/>
                    <a:gd name="T24" fmla="*/ 119 w 191"/>
                    <a:gd name="T25" fmla="*/ 55 h 77"/>
                    <a:gd name="T26" fmla="*/ 153 w 191"/>
                    <a:gd name="T27"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77">
                      <a:moveTo>
                        <a:pt x="153" y="74"/>
                      </a:moveTo>
                      <a:cubicBezTo>
                        <a:pt x="175" y="74"/>
                        <a:pt x="191" y="57"/>
                        <a:pt x="191" y="36"/>
                      </a:cubicBezTo>
                      <a:cubicBezTo>
                        <a:pt x="191" y="17"/>
                        <a:pt x="175" y="0"/>
                        <a:pt x="153" y="0"/>
                      </a:cubicBezTo>
                      <a:cubicBezTo>
                        <a:pt x="132" y="0"/>
                        <a:pt x="115" y="17"/>
                        <a:pt x="115" y="36"/>
                      </a:cubicBezTo>
                      <a:cubicBezTo>
                        <a:pt x="115" y="39"/>
                        <a:pt x="115" y="41"/>
                        <a:pt x="115" y="44"/>
                      </a:cubicBezTo>
                      <a:cubicBezTo>
                        <a:pt x="115" y="44"/>
                        <a:pt x="115" y="44"/>
                        <a:pt x="90" y="44"/>
                      </a:cubicBezTo>
                      <a:cubicBezTo>
                        <a:pt x="90" y="44"/>
                        <a:pt x="90" y="44"/>
                        <a:pt x="45" y="44"/>
                      </a:cubicBezTo>
                      <a:cubicBezTo>
                        <a:pt x="41" y="36"/>
                        <a:pt x="33" y="31"/>
                        <a:pt x="24" y="31"/>
                      </a:cubicBezTo>
                      <a:cubicBezTo>
                        <a:pt x="10" y="31"/>
                        <a:pt x="0" y="41"/>
                        <a:pt x="0" y="53"/>
                      </a:cubicBezTo>
                      <a:cubicBezTo>
                        <a:pt x="0" y="66"/>
                        <a:pt x="10" y="77"/>
                        <a:pt x="24" y="77"/>
                      </a:cubicBezTo>
                      <a:cubicBezTo>
                        <a:pt x="37" y="77"/>
                        <a:pt x="47" y="67"/>
                        <a:pt x="47" y="55"/>
                      </a:cubicBezTo>
                      <a:cubicBezTo>
                        <a:pt x="47" y="55"/>
                        <a:pt x="47" y="55"/>
                        <a:pt x="90" y="55"/>
                      </a:cubicBezTo>
                      <a:cubicBezTo>
                        <a:pt x="90" y="55"/>
                        <a:pt x="90" y="55"/>
                        <a:pt x="119" y="55"/>
                      </a:cubicBezTo>
                      <a:cubicBezTo>
                        <a:pt x="127" y="66"/>
                        <a:pt x="140" y="74"/>
                        <a:pt x="15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4" name="Freeform 13">
                  <a:extLst>
                    <a:ext uri="{FF2B5EF4-FFF2-40B4-BE49-F238E27FC236}">
                      <a16:creationId xmlns:a16="http://schemas.microsoft.com/office/drawing/2014/main" id="{AE89592B-E1C4-5CF8-3CAE-3731F864A3A3}"/>
                    </a:ext>
                  </a:extLst>
                </p:cNvPr>
                <p:cNvSpPr>
                  <a:spLocks/>
                </p:cNvSpPr>
                <p:nvPr/>
              </p:nvSpPr>
              <p:spPr bwMode="auto">
                <a:xfrm>
                  <a:off x="-711" y="3482"/>
                  <a:ext cx="615" cy="96"/>
                </a:xfrm>
                <a:custGeom>
                  <a:avLst/>
                  <a:gdLst>
                    <a:gd name="T0" fmla="*/ 444 w 483"/>
                    <a:gd name="T1" fmla="*/ 0 h 76"/>
                    <a:gd name="T2" fmla="*/ 406 w 483"/>
                    <a:gd name="T3" fmla="*/ 33 h 76"/>
                    <a:gd name="T4" fmla="*/ 236 w 483"/>
                    <a:gd name="T5" fmla="*/ 33 h 76"/>
                    <a:gd name="T6" fmla="*/ 76 w 483"/>
                    <a:gd name="T7" fmla="*/ 33 h 76"/>
                    <a:gd name="T8" fmla="*/ 38 w 483"/>
                    <a:gd name="T9" fmla="*/ 2 h 76"/>
                    <a:gd name="T10" fmla="*/ 0 w 483"/>
                    <a:gd name="T11" fmla="*/ 39 h 76"/>
                    <a:gd name="T12" fmla="*/ 38 w 483"/>
                    <a:gd name="T13" fmla="*/ 76 h 76"/>
                    <a:gd name="T14" fmla="*/ 76 w 483"/>
                    <a:gd name="T15" fmla="*/ 45 h 76"/>
                    <a:gd name="T16" fmla="*/ 236 w 483"/>
                    <a:gd name="T17" fmla="*/ 45 h 76"/>
                    <a:gd name="T18" fmla="*/ 407 w 483"/>
                    <a:gd name="T19" fmla="*/ 45 h 76"/>
                    <a:gd name="T20" fmla="*/ 444 w 483"/>
                    <a:gd name="T21" fmla="*/ 75 h 76"/>
                    <a:gd name="T22" fmla="*/ 483 w 483"/>
                    <a:gd name="T23" fmla="*/ 38 h 76"/>
                    <a:gd name="T24" fmla="*/ 444 w 483"/>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3" h="76">
                      <a:moveTo>
                        <a:pt x="444" y="0"/>
                      </a:moveTo>
                      <a:cubicBezTo>
                        <a:pt x="425" y="0"/>
                        <a:pt x="408" y="15"/>
                        <a:pt x="406" y="33"/>
                      </a:cubicBezTo>
                      <a:cubicBezTo>
                        <a:pt x="406" y="33"/>
                        <a:pt x="406" y="33"/>
                        <a:pt x="236" y="33"/>
                      </a:cubicBezTo>
                      <a:cubicBezTo>
                        <a:pt x="236" y="33"/>
                        <a:pt x="236" y="33"/>
                        <a:pt x="76" y="33"/>
                      </a:cubicBezTo>
                      <a:cubicBezTo>
                        <a:pt x="74" y="16"/>
                        <a:pt x="57" y="2"/>
                        <a:pt x="38" y="2"/>
                      </a:cubicBezTo>
                      <a:cubicBezTo>
                        <a:pt x="17" y="2"/>
                        <a:pt x="0" y="18"/>
                        <a:pt x="0" y="39"/>
                      </a:cubicBezTo>
                      <a:cubicBezTo>
                        <a:pt x="0" y="60"/>
                        <a:pt x="17" y="76"/>
                        <a:pt x="38" y="76"/>
                      </a:cubicBezTo>
                      <a:cubicBezTo>
                        <a:pt x="57" y="76"/>
                        <a:pt x="74" y="62"/>
                        <a:pt x="76" y="45"/>
                      </a:cubicBezTo>
                      <a:cubicBezTo>
                        <a:pt x="76" y="45"/>
                        <a:pt x="76" y="45"/>
                        <a:pt x="236" y="45"/>
                      </a:cubicBezTo>
                      <a:cubicBezTo>
                        <a:pt x="236" y="45"/>
                        <a:pt x="236" y="45"/>
                        <a:pt x="407" y="45"/>
                      </a:cubicBezTo>
                      <a:cubicBezTo>
                        <a:pt x="409" y="61"/>
                        <a:pt x="426" y="75"/>
                        <a:pt x="444" y="75"/>
                      </a:cubicBezTo>
                      <a:cubicBezTo>
                        <a:pt x="465" y="75"/>
                        <a:pt x="483" y="57"/>
                        <a:pt x="483" y="38"/>
                      </a:cubicBezTo>
                      <a:cubicBezTo>
                        <a:pt x="483" y="17"/>
                        <a:pt x="465" y="0"/>
                        <a:pt x="4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5" name="Freeform 14">
                  <a:extLst>
                    <a:ext uri="{FF2B5EF4-FFF2-40B4-BE49-F238E27FC236}">
                      <a16:creationId xmlns:a16="http://schemas.microsoft.com/office/drawing/2014/main" id="{4D8EEEB7-17B4-9E1E-6EC3-F735EF85BB3C}"/>
                    </a:ext>
                  </a:extLst>
                </p:cNvPr>
                <p:cNvSpPr>
                  <a:spLocks/>
                </p:cNvSpPr>
                <p:nvPr/>
              </p:nvSpPr>
              <p:spPr bwMode="auto">
                <a:xfrm>
                  <a:off x="-640" y="3051"/>
                  <a:ext cx="446" cy="101"/>
                </a:xfrm>
                <a:custGeom>
                  <a:avLst/>
                  <a:gdLst>
                    <a:gd name="T0" fmla="*/ 350 w 350"/>
                    <a:gd name="T1" fmla="*/ 38 h 79"/>
                    <a:gd name="T2" fmla="*/ 310 w 350"/>
                    <a:gd name="T3" fmla="*/ 0 h 79"/>
                    <a:gd name="T4" fmla="*/ 272 w 350"/>
                    <a:gd name="T5" fmla="*/ 35 h 79"/>
                    <a:gd name="T6" fmla="*/ 180 w 350"/>
                    <a:gd name="T7" fmla="*/ 35 h 79"/>
                    <a:gd name="T8" fmla="*/ 76 w 350"/>
                    <a:gd name="T9" fmla="*/ 35 h 79"/>
                    <a:gd name="T10" fmla="*/ 38 w 350"/>
                    <a:gd name="T11" fmla="*/ 5 h 79"/>
                    <a:gd name="T12" fmla="*/ 0 w 350"/>
                    <a:gd name="T13" fmla="*/ 42 h 79"/>
                    <a:gd name="T14" fmla="*/ 38 w 350"/>
                    <a:gd name="T15" fmla="*/ 79 h 79"/>
                    <a:gd name="T16" fmla="*/ 76 w 350"/>
                    <a:gd name="T17" fmla="*/ 46 h 79"/>
                    <a:gd name="T18" fmla="*/ 180 w 350"/>
                    <a:gd name="T19" fmla="*/ 46 h 79"/>
                    <a:gd name="T20" fmla="*/ 274 w 350"/>
                    <a:gd name="T21" fmla="*/ 46 h 79"/>
                    <a:gd name="T22" fmla="*/ 310 w 350"/>
                    <a:gd name="T23" fmla="*/ 75 h 79"/>
                    <a:gd name="T24" fmla="*/ 350 w 350"/>
                    <a:gd name="T25"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79">
                      <a:moveTo>
                        <a:pt x="350" y="38"/>
                      </a:moveTo>
                      <a:cubicBezTo>
                        <a:pt x="350" y="18"/>
                        <a:pt x="332" y="0"/>
                        <a:pt x="310" y="0"/>
                      </a:cubicBezTo>
                      <a:cubicBezTo>
                        <a:pt x="290" y="0"/>
                        <a:pt x="274" y="15"/>
                        <a:pt x="272" y="35"/>
                      </a:cubicBezTo>
                      <a:cubicBezTo>
                        <a:pt x="272" y="35"/>
                        <a:pt x="272" y="35"/>
                        <a:pt x="180" y="35"/>
                      </a:cubicBezTo>
                      <a:cubicBezTo>
                        <a:pt x="180" y="35"/>
                        <a:pt x="180" y="35"/>
                        <a:pt x="76" y="35"/>
                      </a:cubicBezTo>
                      <a:cubicBezTo>
                        <a:pt x="72" y="18"/>
                        <a:pt x="57" y="5"/>
                        <a:pt x="38" y="5"/>
                      </a:cubicBezTo>
                      <a:cubicBezTo>
                        <a:pt x="17" y="5"/>
                        <a:pt x="0" y="21"/>
                        <a:pt x="0" y="42"/>
                      </a:cubicBezTo>
                      <a:cubicBezTo>
                        <a:pt x="0" y="63"/>
                        <a:pt x="17" y="79"/>
                        <a:pt x="38" y="79"/>
                      </a:cubicBezTo>
                      <a:cubicBezTo>
                        <a:pt x="58" y="79"/>
                        <a:pt x="75" y="64"/>
                        <a:pt x="76" y="46"/>
                      </a:cubicBezTo>
                      <a:cubicBezTo>
                        <a:pt x="76" y="46"/>
                        <a:pt x="76" y="46"/>
                        <a:pt x="180" y="46"/>
                      </a:cubicBezTo>
                      <a:cubicBezTo>
                        <a:pt x="180" y="46"/>
                        <a:pt x="180" y="46"/>
                        <a:pt x="274" y="46"/>
                      </a:cubicBezTo>
                      <a:cubicBezTo>
                        <a:pt x="277" y="63"/>
                        <a:pt x="293" y="75"/>
                        <a:pt x="310" y="75"/>
                      </a:cubicBezTo>
                      <a:cubicBezTo>
                        <a:pt x="332" y="75"/>
                        <a:pt x="350" y="58"/>
                        <a:pt x="35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6" name="Oval 15">
                  <a:extLst>
                    <a:ext uri="{FF2B5EF4-FFF2-40B4-BE49-F238E27FC236}">
                      <a16:creationId xmlns:a16="http://schemas.microsoft.com/office/drawing/2014/main" id="{84F4D1AF-0A86-47CE-6E0D-41FFB2AE373A}"/>
                    </a:ext>
                  </a:extLst>
                </p:cNvPr>
                <p:cNvSpPr>
                  <a:spLocks noChangeArrowheads="1"/>
                </p:cNvSpPr>
                <p:nvPr/>
              </p:nvSpPr>
              <p:spPr bwMode="auto">
                <a:xfrm>
                  <a:off x="-478" y="3210"/>
                  <a:ext cx="98"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7" name="Freeform 16">
                  <a:extLst>
                    <a:ext uri="{FF2B5EF4-FFF2-40B4-BE49-F238E27FC236}">
                      <a16:creationId xmlns:a16="http://schemas.microsoft.com/office/drawing/2014/main" id="{86C5736A-98E4-C6FB-78ED-2A45E8489399}"/>
                    </a:ext>
                  </a:extLst>
                </p:cNvPr>
                <p:cNvSpPr>
                  <a:spLocks/>
                </p:cNvSpPr>
                <p:nvPr/>
              </p:nvSpPr>
              <p:spPr bwMode="auto">
                <a:xfrm>
                  <a:off x="-572" y="3287"/>
                  <a:ext cx="308" cy="96"/>
                </a:xfrm>
                <a:custGeom>
                  <a:avLst/>
                  <a:gdLst>
                    <a:gd name="T0" fmla="*/ 0 w 242"/>
                    <a:gd name="T1" fmla="*/ 38 h 75"/>
                    <a:gd name="T2" fmla="*/ 40 w 242"/>
                    <a:gd name="T3" fmla="*/ 75 h 75"/>
                    <a:gd name="T4" fmla="*/ 78 w 242"/>
                    <a:gd name="T5" fmla="*/ 43 h 75"/>
                    <a:gd name="T6" fmla="*/ 127 w 242"/>
                    <a:gd name="T7" fmla="*/ 43 h 75"/>
                    <a:gd name="T8" fmla="*/ 195 w 242"/>
                    <a:gd name="T9" fmla="*/ 43 h 75"/>
                    <a:gd name="T10" fmla="*/ 218 w 242"/>
                    <a:gd name="T11" fmla="*/ 60 h 75"/>
                    <a:gd name="T12" fmla="*/ 242 w 242"/>
                    <a:gd name="T13" fmla="*/ 37 h 75"/>
                    <a:gd name="T14" fmla="*/ 218 w 242"/>
                    <a:gd name="T15" fmla="*/ 14 h 75"/>
                    <a:gd name="T16" fmla="*/ 195 w 242"/>
                    <a:gd name="T17" fmla="*/ 32 h 75"/>
                    <a:gd name="T18" fmla="*/ 127 w 242"/>
                    <a:gd name="T19" fmla="*/ 32 h 75"/>
                    <a:gd name="T20" fmla="*/ 78 w 242"/>
                    <a:gd name="T21" fmla="*/ 32 h 75"/>
                    <a:gd name="T22" fmla="*/ 40 w 242"/>
                    <a:gd name="T23" fmla="*/ 0 h 75"/>
                    <a:gd name="T24" fmla="*/ 0 w 242"/>
                    <a:gd name="T25"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75">
                      <a:moveTo>
                        <a:pt x="0" y="38"/>
                      </a:moveTo>
                      <a:cubicBezTo>
                        <a:pt x="0" y="59"/>
                        <a:pt x="18" y="75"/>
                        <a:pt x="40" y="75"/>
                      </a:cubicBezTo>
                      <a:cubicBezTo>
                        <a:pt x="59" y="75"/>
                        <a:pt x="75" y="61"/>
                        <a:pt x="78" y="43"/>
                      </a:cubicBezTo>
                      <a:cubicBezTo>
                        <a:pt x="78" y="43"/>
                        <a:pt x="78" y="43"/>
                        <a:pt x="127" y="43"/>
                      </a:cubicBezTo>
                      <a:cubicBezTo>
                        <a:pt x="127" y="43"/>
                        <a:pt x="127" y="43"/>
                        <a:pt x="195" y="43"/>
                      </a:cubicBezTo>
                      <a:cubicBezTo>
                        <a:pt x="199" y="53"/>
                        <a:pt x="208" y="60"/>
                        <a:pt x="218" y="60"/>
                      </a:cubicBezTo>
                      <a:cubicBezTo>
                        <a:pt x="232" y="60"/>
                        <a:pt x="242" y="49"/>
                        <a:pt x="242" y="37"/>
                      </a:cubicBezTo>
                      <a:cubicBezTo>
                        <a:pt x="242" y="25"/>
                        <a:pt x="232" y="14"/>
                        <a:pt x="218" y="14"/>
                      </a:cubicBezTo>
                      <a:cubicBezTo>
                        <a:pt x="207" y="14"/>
                        <a:pt x="198" y="22"/>
                        <a:pt x="195" y="32"/>
                      </a:cubicBezTo>
                      <a:cubicBezTo>
                        <a:pt x="195" y="32"/>
                        <a:pt x="195" y="32"/>
                        <a:pt x="127" y="32"/>
                      </a:cubicBezTo>
                      <a:cubicBezTo>
                        <a:pt x="127" y="32"/>
                        <a:pt x="127" y="32"/>
                        <a:pt x="78" y="32"/>
                      </a:cubicBezTo>
                      <a:cubicBezTo>
                        <a:pt x="75" y="15"/>
                        <a:pt x="59" y="0"/>
                        <a:pt x="40" y="0"/>
                      </a:cubicBezTo>
                      <a:cubicBezTo>
                        <a:pt x="18" y="0"/>
                        <a:pt x="0" y="17"/>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8" name="Freeform 17">
                  <a:extLst>
                    <a:ext uri="{FF2B5EF4-FFF2-40B4-BE49-F238E27FC236}">
                      <a16:creationId xmlns:a16="http://schemas.microsoft.com/office/drawing/2014/main" id="{AF11DD5C-042F-74C4-25B6-85F92D576D35}"/>
                    </a:ext>
                  </a:extLst>
                </p:cNvPr>
                <p:cNvSpPr>
                  <a:spLocks/>
                </p:cNvSpPr>
                <p:nvPr/>
              </p:nvSpPr>
              <p:spPr bwMode="auto">
                <a:xfrm>
                  <a:off x="-653" y="2107"/>
                  <a:ext cx="502" cy="96"/>
                </a:xfrm>
                <a:custGeom>
                  <a:avLst/>
                  <a:gdLst>
                    <a:gd name="T0" fmla="*/ 0 w 394"/>
                    <a:gd name="T1" fmla="*/ 38 h 76"/>
                    <a:gd name="T2" fmla="*/ 38 w 394"/>
                    <a:gd name="T3" fmla="*/ 76 h 76"/>
                    <a:gd name="T4" fmla="*/ 76 w 394"/>
                    <a:gd name="T5" fmla="*/ 47 h 76"/>
                    <a:gd name="T6" fmla="*/ 186 w 394"/>
                    <a:gd name="T7" fmla="*/ 47 h 76"/>
                    <a:gd name="T8" fmla="*/ 318 w 394"/>
                    <a:gd name="T9" fmla="*/ 47 h 76"/>
                    <a:gd name="T10" fmla="*/ 356 w 394"/>
                    <a:gd name="T11" fmla="*/ 75 h 76"/>
                    <a:gd name="T12" fmla="*/ 394 w 394"/>
                    <a:gd name="T13" fmla="*/ 37 h 76"/>
                    <a:gd name="T14" fmla="*/ 356 w 394"/>
                    <a:gd name="T15" fmla="*/ 0 h 76"/>
                    <a:gd name="T16" fmla="*/ 318 w 394"/>
                    <a:gd name="T17" fmla="*/ 34 h 76"/>
                    <a:gd name="T18" fmla="*/ 186 w 394"/>
                    <a:gd name="T19" fmla="*/ 34 h 76"/>
                    <a:gd name="T20" fmla="*/ 76 w 394"/>
                    <a:gd name="T21" fmla="*/ 34 h 76"/>
                    <a:gd name="T22" fmla="*/ 38 w 394"/>
                    <a:gd name="T23" fmla="*/ 1 h 76"/>
                    <a:gd name="T24" fmla="*/ 0 w 394"/>
                    <a:gd name="T2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6">
                      <a:moveTo>
                        <a:pt x="0" y="38"/>
                      </a:moveTo>
                      <a:cubicBezTo>
                        <a:pt x="0" y="59"/>
                        <a:pt x="16" y="76"/>
                        <a:pt x="38" y="76"/>
                      </a:cubicBezTo>
                      <a:cubicBezTo>
                        <a:pt x="57" y="76"/>
                        <a:pt x="72" y="62"/>
                        <a:pt x="76" y="47"/>
                      </a:cubicBezTo>
                      <a:cubicBezTo>
                        <a:pt x="76" y="47"/>
                        <a:pt x="76" y="47"/>
                        <a:pt x="186" y="47"/>
                      </a:cubicBezTo>
                      <a:cubicBezTo>
                        <a:pt x="186" y="47"/>
                        <a:pt x="186" y="47"/>
                        <a:pt x="318" y="47"/>
                      </a:cubicBezTo>
                      <a:cubicBezTo>
                        <a:pt x="323" y="62"/>
                        <a:pt x="338" y="75"/>
                        <a:pt x="356" y="75"/>
                      </a:cubicBezTo>
                      <a:cubicBezTo>
                        <a:pt x="377" y="75"/>
                        <a:pt x="394" y="58"/>
                        <a:pt x="394" y="37"/>
                      </a:cubicBezTo>
                      <a:cubicBezTo>
                        <a:pt x="394" y="17"/>
                        <a:pt x="377" y="0"/>
                        <a:pt x="356" y="0"/>
                      </a:cubicBezTo>
                      <a:cubicBezTo>
                        <a:pt x="336" y="0"/>
                        <a:pt x="319" y="15"/>
                        <a:pt x="318" y="34"/>
                      </a:cubicBezTo>
                      <a:cubicBezTo>
                        <a:pt x="318" y="34"/>
                        <a:pt x="318" y="34"/>
                        <a:pt x="186" y="34"/>
                      </a:cubicBezTo>
                      <a:cubicBezTo>
                        <a:pt x="186" y="34"/>
                        <a:pt x="186" y="34"/>
                        <a:pt x="76" y="34"/>
                      </a:cubicBezTo>
                      <a:cubicBezTo>
                        <a:pt x="75" y="16"/>
                        <a:pt x="58" y="1"/>
                        <a:pt x="38" y="1"/>
                      </a:cubicBezTo>
                      <a:cubicBezTo>
                        <a:pt x="16" y="1"/>
                        <a:pt x="0" y="18"/>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39" name="Freeform 18">
                  <a:extLst>
                    <a:ext uri="{FF2B5EF4-FFF2-40B4-BE49-F238E27FC236}">
                      <a16:creationId xmlns:a16="http://schemas.microsoft.com/office/drawing/2014/main" id="{7C56F204-37D4-C6D3-2E3A-00C4E08C84CD}"/>
                    </a:ext>
                  </a:extLst>
                </p:cNvPr>
                <p:cNvSpPr>
                  <a:spLocks/>
                </p:cNvSpPr>
                <p:nvPr/>
              </p:nvSpPr>
              <p:spPr bwMode="auto">
                <a:xfrm>
                  <a:off x="-636" y="1776"/>
                  <a:ext cx="443" cy="99"/>
                </a:xfrm>
                <a:custGeom>
                  <a:avLst/>
                  <a:gdLst>
                    <a:gd name="T0" fmla="*/ 348 w 348"/>
                    <a:gd name="T1" fmla="*/ 36 h 78"/>
                    <a:gd name="T2" fmla="*/ 309 w 348"/>
                    <a:gd name="T3" fmla="*/ 0 h 78"/>
                    <a:gd name="T4" fmla="*/ 273 w 348"/>
                    <a:gd name="T5" fmla="*/ 24 h 78"/>
                    <a:gd name="T6" fmla="*/ 177 w 348"/>
                    <a:gd name="T7" fmla="*/ 24 h 78"/>
                    <a:gd name="T8" fmla="*/ 73 w 348"/>
                    <a:gd name="T9" fmla="*/ 24 h 78"/>
                    <a:gd name="T10" fmla="*/ 39 w 348"/>
                    <a:gd name="T11" fmla="*/ 3 h 78"/>
                    <a:gd name="T12" fmla="*/ 0 w 348"/>
                    <a:gd name="T13" fmla="*/ 41 h 78"/>
                    <a:gd name="T14" fmla="*/ 39 w 348"/>
                    <a:gd name="T15" fmla="*/ 78 h 78"/>
                    <a:gd name="T16" fmla="*/ 77 w 348"/>
                    <a:gd name="T17" fmla="*/ 41 h 78"/>
                    <a:gd name="T18" fmla="*/ 77 w 348"/>
                    <a:gd name="T19" fmla="*/ 36 h 78"/>
                    <a:gd name="T20" fmla="*/ 177 w 348"/>
                    <a:gd name="T21" fmla="*/ 36 h 78"/>
                    <a:gd name="T22" fmla="*/ 271 w 348"/>
                    <a:gd name="T23" fmla="*/ 36 h 78"/>
                    <a:gd name="T24" fmla="*/ 309 w 348"/>
                    <a:gd name="T25" fmla="*/ 74 h 78"/>
                    <a:gd name="T26" fmla="*/ 348 w 348"/>
                    <a:gd name="T27"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78">
                      <a:moveTo>
                        <a:pt x="348" y="36"/>
                      </a:moveTo>
                      <a:cubicBezTo>
                        <a:pt x="348" y="17"/>
                        <a:pt x="330" y="0"/>
                        <a:pt x="309" y="0"/>
                      </a:cubicBezTo>
                      <a:cubicBezTo>
                        <a:pt x="292" y="0"/>
                        <a:pt x="278" y="11"/>
                        <a:pt x="273" y="24"/>
                      </a:cubicBezTo>
                      <a:cubicBezTo>
                        <a:pt x="273" y="24"/>
                        <a:pt x="273" y="24"/>
                        <a:pt x="177" y="24"/>
                      </a:cubicBezTo>
                      <a:cubicBezTo>
                        <a:pt x="177" y="24"/>
                        <a:pt x="177" y="24"/>
                        <a:pt x="73" y="24"/>
                      </a:cubicBezTo>
                      <a:cubicBezTo>
                        <a:pt x="67" y="12"/>
                        <a:pt x="54" y="3"/>
                        <a:pt x="39" y="3"/>
                      </a:cubicBezTo>
                      <a:cubicBezTo>
                        <a:pt x="17" y="3"/>
                        <a:pt x="0" y="20"/>
                        <a:pt x="0" y="41"/>
                      </a:cubicBezTo>
                      <a:cubicBezTo>
                        <a:pt x="0" y="61"/>
                        <a:pt x="17" y="78"/>
                        <a:pt x="39" y="78"/>
                      </a:cubicBezTo>
                      <a:cubicBezTo>
                        <a:pt x="60" y="78"/>
                        <a:pt x="77" y="61"/>
                        <a:pt x="77" y="41"/>
                      </a:cubicBezTo>
                      <a:cubicBezTo>
                        <a:pt x="77" y="39"/>
                        <a:pt x="77" y="37"/>
                        <a:pt x="77" y="36"/>
                      </a:cubicBezTo>
                      <a:cubicBezTo>
                        <a:pt x="77" y="36"/>
                        <a:pt x="77" y="36"/>
                        <a:pt x="177" y="36"/>
                      </a:cubicBezTo>
                      <a:cubicBezTo>
                        <a:pt x="177" y="36"/>
                        <a:pt x="177" y="36"/>
                        <a:pt x="271" y="36"/>
                      </a:cubicBezTo>
                      <a:cubicBezTo>
                        <a:pt x="271" y="57"/>
                        <a:pt x="288" y="74"/>
                        <a:pt x="309" y="74"/>
                      </a:cubicBezTo>
                      <a:cubicBezTo>
                        <a:pt x="330" y="74"/>
                        <a:pt x="348" y="57"/>
                        <a:pt x="34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0" name="Freeform 19">
                  <a:extLst>
                    <a:ext uri="{FF2B5EF4-FFF2-40B4-BE49-F238E27FC236}">
                      <a16:creationId xmlns:a16="http://schemas.microsoft.com/office/drawing/2014/main" id="{AE139E50-D7BA-75A5-8A13-4558F5049C06}"/>
                    </a:ext>
                  </a:extLst>
                </p:cNvPr>
                <p:cNvSpPr>
                  <a:spLocks/>
                </p:cNvSpPr>
                <p:nvPr/>
              </p:nvSpPr>
              <p:spPr bwMode="auto">
                <a:xfrm>
                  <a:off x="-706" y="1560"/>
                  <a:ext cx="611" cy="98"/>
                </a:xfrm>
                <a:custGeom>
                  <a:avLst/>
                  <a:gdLst>
                    <a:gd name="T0" fmla="*/ 77 w 480"/>
                    <a:gd name="T1" fmla="*/ 31 h 77"/>
                    <a:gd name="T2" fmla="*/ 39 w 480"/>
                    <a:gd name="T3" fmla="*/ 0 h 77"/>
                    <a:gd name="T4" fmla="*/ 0 w 480"/>
                    <a:gd name="T5" fmla="*/ 36 h 77"/>
                    <a:gd name="T6" fmla="*/ 39 w 480"/>
                    <a:gd name="T7" fmla="*/ 74 h 77"/>
                    <a:gd name="T8" fmla="*/ 77 w 480"/>
                    <a:gd name="T9" fmla="*/ 42 h 77"/>
                    <a:gd name="T10" fmla="*/ 228 w 480"/>
                    <a:gd name="T11" fmla="*/ 42 h 77"/>
                    <a:gd name="T12" fmla="*/ 403 w 480"/>
                    <a:gd name="T13" fmla="*/ 42 h 77"/>
                    <a:gd name="T14" fmla="*/ 441 w 480"/>
                    <a:gd name="T15" fmla="*/ 77 h 77"/>
                    <a:gd name="T16" fmla="*/ 480 w 480"/>
                    <a:gd name="T17" fmla="*/ 40 h 77"/>
                    <a:gd name="T18" fmla="*/ 441 w 480"/>
                    <a:gd name="T19" fmla="*/ 2 h 77"/>
                    <a:gd name="T20" fmla="*/ 404 w 480"/>
                    <a:gd name="T21" fmla="*/ 31 h 77"/>
                    <a:gd name="T22" fmla="*/ 228 w 480"/>
                    <a:gd name="T23" fmla="*/ 31 h 77"/>
                    <a:gd name="T24" fmla="*/ 77 w 480"/>
                    <a:gd name="T25"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77">
                      <a:moveTo>
                        <a:pt x="77" y="31"/>
                      </a:moveTo>
                      <a:cubicBezTo>
                        <a:pt x="75" y="13"/>
                        <a:pt x="58" y="0"/>
                        <a:pt x="39" y="0"/>
                      </a:cubicBezTo>
                      <a:cubicBezTo>
                        <a:pt x="18" y="0"/>
                        <a:pt x="0" y="17"/>
                        <a:pt x="0" y="36"/>
                      </a:cubicBezTo>
                      <a:cubicBezTo>
                        <a:pt x="0" y="57"/>
                        <a:pt x="18" y="74"/>
                        <a:pt x="39" y="74"/>
                      </a:cubicBezTo>
                      <a:cubicBezTo>
                        <a:pt x="58" y="74"/>
                        <a:pt x="74" y="61"/>
                        <a:pt x="77" y="42"/>
                      </a:cubicBezTo>
                      <a:cubicBezTo>
                        <a:pt x="77" y="42"/>
                        <a:pt x="77" y="42"/>
                        <a:pt x="228" y="42"/>
                      </a:cubicBezTo>
                      <a:cubicBezTo>
                        <a:pt x="228" y="42"/>
                        <a:pt x="228" y="42"/>
                        <a:pt x="403" y="42"/>
                      </a:cubicBezTo>
                      <a:cubicBezTo>
                        <a:pt x="404" y="62"/>
                        <a:pt x="421" y="77"/>
                        <a:pt x="441" y="77"/>
                      </a:cubicBezTo>
                      <a:cubicBezTo>
                        <a:pt x="462" y="77"/>
                        <a:pt x="480" y="60"/>
                        <a:pt x="480" y="40"/>
                      </a:cubicBezTo>
                      <a:cubicBezTo>
                        <a:pt x="480" y="19"/>
                        <a:pt x="462" y="2"/>
                        <a:pt x="441" y="2"/>
                      </a:cubicBezTo>
                      <a:cubicBezTo>
                        <a:pt x="423" y="2"/>
                        <a:pt x="408" y="14"/>
                        <a:pt x="404" y="31"/>
                      </a:cubicBezTo>
                      <a:cubicBezTo>
                        <a:pt x="404" y="31"/>
                        <a:pt x="404" y="31"/>
                        <a:pt x="228" y="31"/>
                      </a:cubicBezTo>
                      <a:cubicBezTo>
                        <a:pt x="228" y="31"/>
                        <a:pt x="228" y="31"/>
                        <a:pt x="7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1" name="Freeform 20">
                  <a:extLst>
                    <a:ext uri="{FF2B5EF4-FFF2-40B4-BE49-F238E27FC236}">
                      <a16:creationId xmlns:a16="http://schemas.microsoft.com/office/drawing/2014/main" id="{2C12142C-32A4-7F78-FC64-614B338C0255}"/>
                    </a:ext>
                  </a:extLst>
                </p:cNvPr>
                <p:cNvSpPr>
                  <a:spLocks/>
                </p:cNvSpPr>
                <p:nvPr/>
              </p:nvSpPr>
              <p:spPr bwMode="auto">
                <a:xfrm>
                  <a:off x="-570" y="2017"/>
                  <a:ext cx="307" cy="94"/>
                </a:xfrm>
                <a:custGeom>
                  <a:avLst/>
                  <a:gdLst>
                    <a:gd name="T0" fmla="*/ 0 w 241"/>
                    <a:gd name="T1" fmla="*/ 37 h 74"/>
                    <a:gd name="T2" fmla="*/ 39 w 241"/>
                    <a:gd name="T3" fmla="*/ 74 h 74"/>
                    <a:gd name="T4" fmla="*/ 76 w 241"/>
                    <a:gd name="T5" fmla="*/ 47 h 74"/>
                    <a:gd name="T6" fmla="*/ 121 w 241"/>
                    <a:gd name="T7" fmla="*/ 47 h 74"/>
                    <a:gd name="T8" fmla="*/ 197 w 241"/>
                    <a:gd name="T9" fmla="*/ 47 h 74"/>
                    <a:gd name="T10" fmla="*/ 217 w 241"/>
                    <a:gd name="T11" fmla="*/ 59 h 74"/>
                    <a:gd name="T12" fmla="*/ 241 w 241"/>
                    <a:gd name="T13" fmla="*/ 36 h 74"/>
                    <a:gd name="T14" fmla="*/ 217 w 241"/>
                    <a:gd name="T15" fmla="*/ 12 h 74"/>
                    <a:gd name="T16" fmla="*/ 195 w 241"/>
                    <a:gd name="T17" fmla="*/ 36 h 74"/>
                    <a:gd name="T18" fmla="*/ 121 w 241"/>
                    <a:gd name="T19" fmla="*/ 36 h 74"/>
                    <a:gd name="T20" fmla="*/ 77 w 241"/>
                    <a:gd name="T21" fmla="*/ 36 h 74"/>
                    <a:gd name="T22" fmla="*/ 39 w 241"/>
                    <a:gd name="T23" fmla="*/ 0 h 74"/>
                    <a:gd name="T24" fmla="*/ 0 w 241"/>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74">
                      <a:moveTo>
                        <a:pt x="0" y="37"/>
                      </a:moveTo>
                      <a:cubicBezTo>
                        <a:pt x="0" y="58"/>
                        <a:pt x="17" y="74"/>
                        <a:pt x="39" y="74"/>
                      </a:cubicBezTo>
                      <a:cubicBezTo>
                        <a:pt x="57" y="74"/>
                        <a:pt x="72" y="63"/>
                        <a:pt x="76" y="47"/>
                      </a:cubicBezTo>
                      <a:cubicBezTo>
                        <a:pt x="76" y="47"/>
                        <a:pt x="76" y="47"/>
                        <a:pt x="121" y="47"/>
                      </a:cubicBezTo>
                      <a:cubicBezTo>
                        <a:pt x="121" y="47"/>
                        <a:pt x="121" y="47"/>
                        <a:pt x="197" y="47"/>
                      </a:cubicBezTo>
                      <a:cubicBezTo>
                        <a:pt x="201" y="54"/>
                        <a:pt x="209" y="59"/>
                        <a:pt x="217" y="59"/>
                      </a:cubicBezTo>
                      <a:cubicBezTo>
                        <a:pt x="231" y="59"/>
                        <a:pt x="241" y="49"/>
                        <a:pt x="241" y="36"/>
                      </a:cubicBezTo>
                      <a:cubicBezTo>
                        <a:pt x="241" y="23"/>
                        <a:pt x="231" y="12"/>
                        <a:pt x="217" y="12"/>
                      </a:cubicBezTo>
                      <a:cubicBezTo>
                        <a:pt x="205" y="12"/>
                        <a:pt x="195" y="23"/>
                        <a:pt x="195" y="36"/>
                      </a:cubicBezTo>
                      <a:cubicBezTo>
                        <a:pt x="195" y="36"/>
                        <a:pt x="195" y="36"/>
                        <a:pt x="121" y="36"/>
                      </a:cubicBezTo>
                      <a:cubicBezTo>
                        <a:pt x="121" y="36"/>
                        <a:pt x="121" y="36"/>
                        <a:pt x="77" y="36"/>
                      </a:cubicBezTo>
                      <a:cubicBezTo>
                        <a:pt x="76" y="16"/>
                        <a:pt x="59"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2" name="Freeform 21">
                  <a:extLst>
                    <a:ext uri="{FF2B5EF4-FFF2-40B4-BE49-F238E27FC236}">
                      <a16:creationId xmlns:a16="http://schemas.microsoft.com/office/drawing/2014/main" id="{5C653A13-64F2-6927-B359-1D7FEF7CFF3D}"/>
                    </a:ext>
                  </a:extLst>
                </p:cNvPr>
                <p:cNvSpPr>
                  <a:spLocks/>
                </p:cNvSpPr>
                <p:nvPr/>
              </p:nvSpPr>
              <p:spPr bwMode="auto">
                <a:xfrm>
                  <a:off x="-701" y="1678"/>
                  <a:ext cx="582" cy="95"/>
                </a:xfrm>
                <a:custGeom>
                  <a:avLst/>
                  <a:gdLst>
                    <a:gd name="T0" fmla="*/ 457 w 457"/>
                    <a:gd name="T1" fmla="*/ 37 h 75"/>
                    <a:gd name="T2" fmla="*/ 419 w 457"/>
                    <a:gd name="T3" fmla="*/ 1 h 75"/>
                    <a:gd name="T4" fmla="*/ 386 w 457"/>
                    <a:gd name="T5" fmla="*/ 18 h 75"/>
                    <a:gd name="T6" fmla="*/ 224 w 457"/>
                    <a:gd name="T7" fmla="*/ 18 h 75"/>
                    <a:gd name="T8" fmla="*/ 72 w 457"/>
                    <a:gd name="T9" fmla="*/ 18 h 75"/>
                    <a:gd name="T10" fmla="*/ 39 w 457"/>
                    <a:gd name="T11" fmla="*/ 0 h 75"/>
                    <a:gd name="T12" fmla="*/ 0 w 457"/>
                    <a:gd name="T13" fmla="*/ 37 h 75"/>
                    <a:gd name="T14" fmla="*/ 39 w 457"/>
                    <a:gd name="T15" fmla="*/ 74 h 75"/>
                    <a:gd name="T16" fmla="*/ 77 w 457"/>
                    <a:gd name="T17" fmla="*/ 37 h 75"/>
                    <a:gd name="T18" fmla="*/ 76 w 457"/>
                    <a:gd name="T19" fmla="*/ 29 h 75"/>
                    <a:gd name="T20" fmla="*/ 224 w 457"/>
                    <a:gd name="T21" fmla="*/ 29 h 75"/>
                    <a:gd name="T22" fmla="*/ 381 w 457"/>
                    <a:gd name="T23" fmla="*/ 29 h 75"/>
                    <a:gd name="T24" fmla="*/ 380 w 457"/>
                    <a:gd name="T25" fmla="*/ 37 h 75"/>
                    <a:gd name="T26" fmla="*/ 419 w 457"/>
                    <a:gd name="T27" fmla="*/ 75 h 75"/>
                    <a:gd name="T28" fmla="*/ 457 w 457"/>
                    <a:gd name="T2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75">
                      <a:moveTo>
                        <a:pt x="457" y="37"/>
                      </a:moveTo>
                      <a:cubicBezTo>
                        <a:pt x="457" y="18"/>
                        <a:pt x="439" y="1"/>
                        <a:pt x="419" y="1"/>
                      </a:cubicBezTo>
                      <a:cubicBezTo>
                        <a:pt x="405" y="1"/>
                        <a:pt x="394" y="8"/>
                        <a:pt x="386" y="18"/>
                      </a:cubicBezTo>
                      <a:cubicBezTo>
                        <a:pt x="386" y="18"/>
                        <a:pt x="386" y="18"/>
                        <a:pt x="224" y="18"/>
                      </a:cubicBezTo>
                      <a:cubicBezTo>
                        <a:pt x="224" y="18"/>
                        <a:pt x="224" y="18"/>
                        <a:pt x="72" y="18"/>
                      </a:cubicBezTo>
                      <a:cubicBezTo>
                        <a:pt x="65" y="7"/>
                        <a:pt x="53" y="0"/>
                        <a:pt x="39" y="0"/>
                      </a:cubicBezTo>
                      <a:cubicBezTo>
                        <a:pt x="18" y="0"/>
                        <a:pt x="0" y="17"/>
                        <a:pt x="0" y="37"/>
                      </a:cubicBezTo>
                      <a:cubicBezTo>
                        <a:pt x="0" y="57"/>
                        <a:pt x="18" y="74"/>
                        <a:pt x="39" y="74"/>
                      </a:cubicBezTo>
                      <a:cubicBezTo>
                        <a:pt x="61" y="74"/>
                        <a:pt x="77" y="57"/>
                        <a:pt x="77" y="37"/>
                      </a:cubicBezTo>
                      <a:cubicBezTo>
                        <a:pt x="77" y="34"/>
                        <a:pt x="77" y="31"/>
                        <a:pt x="76" y="29"/>
                      </a:cubicBezTo>
                      <a:cubicBezTo>
                        <a:pt x="76" y="29"/>
                        <a:pt x="76" y="29"/>
                        <a:pt x="224" y="29"/>
                      </a:cubicBezTo>
                      <a:cubicBezTo>
                        <a:pt x="224" y="29"/>
                        <a:pt x="224" y="29"/>
                        <a:pt x="381" y="29"/>
                      </a:cubicBezTo>
                      <a:cubicBezTo>
                        <a:pt x="381" y="31"/>
                        <a:pt x="380" y="35"/>
                        <a:pt x="380" y="37"/>
                      </a:cubicBezTo>
                      <a:cubicBezTo>
                        <a:pt x="380" y="58"/>
                        <a:pt x="398" y="75"/>
                        <a:pt x="419" y="75"/>
                      </a:cubicBezTo>
                      <a:cubicBezTo>
                        <a:pt x="439" y="75"/>
                        <a:pt x="457" y="58"/>
                        <a:pt x="45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3" name="Freeform 22">
                  <a:extLst>
                    <a:ext uri="{FF2B5EF4-FFF2-40B4-BE49-F238E27FC236}">
                      <a16:creationId xmlns:a16="http://schemas.microsoft.com/office/drawing/2014/main" id="{1A9D00AD-60E0-83CE-CE12-B8E1DEE37E08}"/>
                    </a:ext>
                  </a:extLst>
                </p:cNvPr>
                <p:cNvSpPr>
                  <a:spLocks/>
                </p:cNvSpPr>
                <p:nvPr/>
              </p:nvSpPr>
              <p:spPr bwMode="auto">
                <a:xfrm>
                  <a:off x="-705" y="2315"/>
                  <a:ext cx="586" cy="99"/>
                </a:xfrm>
                <a:custGeom>
                  <a:avLst/>
                  <a:gdLst>
                    <a:gd name="T0" fmla="*/ 460 w 460"/>
                    <a:gd name="T1" fmla="*/ 37 h 78"/>
                    <a:gd name="T2" fmla="*/ 422 w 460"/>
                    <a:gd name="T3" fmla="*/ 0 h 78"/>
                    <a:gd name="T4" fmla="*/ 383 w 460"/>
                    <a:gd name="T5" fmla="*/ 34 h 78"/>
                    <a:gd name="T6" fmla="*/ 227 w 460"/>
                    <a:gd name="T7" fmla="*/ 34 h 78"/>
                    <a:gd name="T8" fmla="*/ 76 w 460"/>
                    <a:gd name="T9" fmla="*/ 34 h 78"/>
                    <a:gd name="T10" fmla="*/ 38 w 460"/>
                    <a:gd name="T11" fmla="*/ 4 h 78"/>
                    <a:gd name="T12" fmla="*/ 0 w 460"/>
                    <a:gd name="T13" fmla="*/ 40 h 78"/>
                    <a:gd name="T14" fmla="*/ 38 w 460"/>
                    <a:gd name="T15" fmla="*/ 78 h 78"/>
                    <a:gd name="T16" fmla="*/ 76 w 460"/>
                    <a:gd name="T17" fmla="*/ 45 h 78"/>
                    <a:gd name="T18" fmla="*/ 227 w 460"/>
                    <a:gd name="T19" fmla="*/ 45 h 78"/>
                    <a:gd name="T20" fmla="*/ 384 w 460"/>
                    <a:gd name="T21" fmla="*/ 45 h 78"/>
                    <a:gd name="T22" fmla="*/ 422 w 460"/>
                    <a:gd name="T23" fmla="*/ 74 h 78"/>
                    <a:gd name="T24" fmla="*/ 460 w 460"/>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78">
                      <a:moveTo>
                        <a:pt x="460" y="37"/>
                      </a:moveTo>
                      <a:cubicBezTo>
                        <a:pt x="460" y="17"/>
                        <a:pt x="442" y="0"/>
                        <a:pt x="422" y="0"/>
                      </a:cubicBezTo>
                      <a:cubicBezTo>
                        <a:pt x="402" y="0"/>
                        <a:pt x="385" y="15"/>
                        <a:pt x="383" y="34"/>
                      </a:cubicBezTo>
                      <a:cubicBezTo>
                        <a:pt x="383" y="34"/>
                        <a:pt x="383" y="34"/>
                        <a:pt x="227" y="34"/>
                      </a:cubicBezTo>
                      <a:cubicBezTo>
                        <a:pt x="227" y="34"/>
                        <a:pt x="227" y="34"/>
                        <a:pt x="76" y="34"/>
                      </a:cubicBezTo>
                      <a:cubicBezTo>
                        <a:pt x="73" y="17"/>
                        <a:pt x="57" y="4"/>
                        <a:pt x="38" y="4"/>
                      </a:cubicBezTo>
                      <a:cubicBezTo>
                        <a:pt x="17" y="4"/>
                        <a:pt x="0" y="19"/>
                        <a:pt x="0" y="40"/>
                      </a:cubicBezTo>
                      <a:cubicBezTo>
                        <a:pt x="0" y="61"/>
                        <a:pt x="17" y="78"/>
                        <a:pt x="38" y="78"/>
                      </a:cubicBezTo>
                      <a:cubicBezTo>
                        <a:pt x="59" y="78"/>
                        <a:pt x="74" y="63"/>
                        <a:pt x="76" y="45"/>
                      </a:cubicBezTo>
                      <a:cubicBezTo>
                        <a:pt x="76" y="45"/>
                        <a:pt x="76" y="45"/>
                        <a:pt x="227" y="45"/>
                      </a:cubicBezTo>
                      <a:cubicBezTo>
                        <a:pt x="227" y="45"/>
                        <a:pt x="227" y="45"/>
                        <a:pt x="384" y="45"/>
                      </a:cubicBezTo>
                      <a:cubicBezTo>
                        <a:pt x="388" y="61"/>
                        <a:pt x="403" y="74"/>
                        <a:pt x="422" y="74"/>
                      </a:cubicBezTo>
                      <a:cubicBezTo>
                        <a:pt x="442" y="74"/>
                        <a:pt x="460" y="57"/>
                        <a:pt x="46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4" name="Freeform 23">
                  <a:extLst>
                    <a:ext uri="{FF2B5EF4-FFF2-40B4-BE49-F238E27FC236}">
                      <a16:creationId xmlns:a16="http://schemas.microsoft.com/office/drawing/2014/main" id="{F1AC3D3A-0D00-0080-9CDD-41C146C286C7}"/>
                    </a:ext>
                  </a:extLst>
                </p:cNvPr>
                <p:cNvSpPr>
                  <a:spLocks/>
                </p:cNvSpPr>
                <p:nvPr/>
              </p:nvSpPr>
              <p:spPr bwMode="auto">
                <a:xfrm>
                  <a:off x="-709" y="2212"/>
                  <a:ext cx="614" cy="97"/>
                </a:xfrm>
                <a:custGeom>
                  <a:avLst/>
                  <a:gdLst>
                    <a:gd name="T0" fmla="*/ 443 w 482"/>
                    <a:gd name="T1" fmla="*/ 0 h 76"/>
                    <a:gd name="T2" fmla="*/ 405 w 482"/>
                    <a:gd name="T3" fmla="*/ 36 h 76"/>
                    <a:gd name="T4" fmla="*/ 230 w 482"/>
                    <a:gd name="T5" fmla="*/ 36 h 76"/>
                    <a:gd name="T6" fmla="*/ 76 w 482"/>
                    <a:gd name="T7" fmla="*/ 36 h 76"/>
                    <a:gd name="T8" fmla="*/ 38 w 482"/>
                    <a:gd name="T9" fmla="*/ 3 h 76"/>
                    <a:gd name="T10" fmla="*/ 0 w 482"/>
                    <a:gd name="T11" fmla="*/ 39 h 76"/>
                    <a:gd name="T12" fmla="*/ 38 w 482"/>
                    <a:gd name="T13" fmla="*/ 76 h 76"/>
                    <a:gd name="T14" fmla="*/ 76 w 482"/>
                    <a:gd name="T15" fmla="*/ 47 h 76"/>
                    <a:gd name="T16" fmla="*/ 230 w 482"/>
                    <a:gd name="T17" fmla="*/ 47 h 76"/>
                    <a:gd name="T18" fmla="*/ 406 w 482"/>
                    <a:gd name="T19" fmla="*/ 47 h 76"/>
                    <a:gd name="T20" fmla="*/ 443 w 482"/>
                    <a:gd name="T21" fmla="*/ 75 h 76"/>
                    <a:gd name="T22" fmla="*/ 482 w 482"/>
                    <a:gd name="T23" fmla="*/ 38 h 76"/>
                    <a:gd name="T24" fmla="*/ 443 w 482"/>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76">
                      <a:moveTo>
                        <a:pt x="443" y="0"/>
                      </a:moveTo>
                      <a:cubicBezTo>
                        <a:pt x="423" y="0"/>
                        <a:pt x="406" y="16"/>
                        <a:pt x="405" y="36"/>
                      </a:cubicBezTo>
                      <a:cubicBezTo>
                        <a:pt x="405" y="36"/>
                        <a:pt x="405" y="36"/>
                        <a:pt x="230" y="36"/>
                      </a:cubicBezTo>
                      <a:cubicBezTo>
                        <a:pt x="230" y="36"/>
                        <a:pt x="230" y="36"/>
                        <a:pt x="76" y="36"/>
                      </a:cubicBezTo>
                      <a:cubicBezTo>
                        <a:pt x="74" y="17"/>
                        <a:pt x="58" y="3"/>
                        <a:pt x="38" y="3"/>
                      </a:cubicBezTo>
                      <a:cubicBezTo>
                        <a:pt x="16" y="3"/>
                        <a:pt x="0" y="19"/>
                        <a:pt x="0" y="39"/>
                      </a:cubicBezTo>
                      <a:cubicBezTo>
                        <a:pt x="0" y="60"/>
                        <a:pt x="16" y="76"/>
                        <a:pt x="38" y="76"/>
                      </a:cubicBezTo>
                      <a:cubicBezTo>
                        <a:pt x="57" y="76"/>
                        <a:pt x="72" y="64"/>
                        <a:pt x="76" y="47"/>
                      </a:cubicBezTo>
                      <a:cubicBezTo>
                        <a:pt x="76" y="47"/>
                        <a:pt x="76" y="47"/>
                        <a:pt x="230" y="47"/>
                      </a:cubicBezTo>
                      <a:cubicBezTo>
                        <a:pt x="230" y="47"/>
                        <a:pt x="230" y="47"/>
                        <a:pt x="406" y="47"/>
                      </a:cubicBezTo>
                      <a:cubicBezTo>
                        <a:pt x="410" y="63"/>
                        <a:pt x="425" y="75"/>
                        <a:pt x="443" y="75"/>
                      </a:cubicBezTo>
                      <a:cubicBezTo>
                        <a:pt x="464" y="75"/>
                        <a:pt x="482" y="58"/>
                        <a:pt x="482" y="38"/>
                      </a:cubicBezTo>
                      <a:cubicBezTo>
                        <a:pt x="482" y="17"/>
                        <a:pt x="464" y="0"/>
                        <a:pt x="4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5" name="Freeform 24">
                  <a:extLst>
                    <a:ext uri="{FF2B5EF4-FFF2-40B4-BE49-F238E27FC236}">
                      <a16:creationId xmlns:a16="http://schemas.microsoft.com/office/drawing/2014/main" id="{FBF86B8F-7CC3-1EBB-5767-D70308F25A6A}"/>
                    </a:ext>
                  </a:extLst>
                </p:cNvPr>
                <p:cNvSpPr>
                  <a:spLocks/>
                </p:cNvSpPr>
                <p:nvPr/>
              </p:nvSpPr>
              <p:spPr bwMode="auto">
                <a:xfrm>
                  <a:off x="-653" y="2740"/>
                  <a:ext cx="501" cy="97"/>
                </a:xfrm>
                <a:custGeom>
                  <a:avLst/>
                  <a:gdLst>
                    <a:gd name="T0" fmla="*/ 38 w 393"/>
                    <a:gd name="T1" fmla="*/ 76 h 76"/>
                    <a:gd name="T2" fmla="*/ 76 w 393"/>
                    <a:gd name="T3" fmla="*/ 44 h 76"/>
                    <a:gd name="T4" fmla="*/ 186 w 393"/>
                    <a:gd name="T5" fmla="*/ 44 h 76"/>
                    <a:gd name="T6" fmla="*/ 317 w 393"/>
                    <a:gd name="T7" fmla="*/ 44 h 76"/>
                    <a:gd name="T8" fmla="*/ 355 w 393"/>
                    <a:gd name="T9" fmla="*/ 74 h 76"/>
                    <a:gd name="T10" fmla="*/ 393 w 393"/>
                    <a:gd name="T11" fmla="*/ 36 h 76"/>
                    <a:gd name="T12" fmla="*/ 355 w 393"/>
                    <a:gd name="T13" fmla="*/ 0 h 76"/>
                    <a:gd name="T14" fmla="*/ 317 w 393"/>
                    <a:gd name="T15" fmla="*/ 33 h 76"/>
                    <a:gd name="T16" fmla="*/ 186 w 393"/>
                    <a:gd name="T17" fmla="*/ 33 h 76"/>
                    <a:gd name="T18" fmla="*/ 76 w 393"/>
                    <a:gd name="T19" fmla="*/ 33 h 76"/>
                    <a:gd name="T20" fmla="*/ 38 w 393"/>
                    <a:gd name="T21" fmla="*/ 1 h 76"/>
                    <a:gd name="T22" fmla="*/ 0 w 393"/>
                    <a:gd name="T23" fmla="*/ 38 h 76"/>
                    <a:gd name="T24" fmla="*/ 38 w 393"/>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76">
                      <a:moveTo>
                        <a:pt x="38" y="76"/>
                      </a:moveTo>
                      <a:cubicBezTo>
                        <a:pt x="57" y="76"/>
                        <a:pt x="73" y="62"/>
                        <a:pt x="76" y="44"/>
                      </a:cubicBezTo>
                      <a:cubicBezTo>
                        <a:pt x="76" y="44"/>
                        <a:pt x="76" y="44"/>
                        <a:pt x="186" y="44"/>
                      </a:cubicBezTo>
                      <a:cubicBezTo>
                        <a:pt x="186" y="44"/>
                        <a:pt x="186" y="44"/>
                        <a:pt x="317" y="44"/>
                      </a:cubicBezTo>
                      <a:cubicBezTo>
                        <a:pt x="320" y="61"/>
                        <a:pt x="336" y="74"/>
                        <a:pt x="355" y="74"/>
                      </a:cubicBezTo>
                      <a:cubicBezTo>
                        <a:pt x="376" y="74"/>
                        <a:pt x="393" y="57"/>
                        <a:pt x="393" y="36"/>
                      </a:cubicBezTo>
                      <a:cubicBezTo>
                        <a:pt x="393" y="17"/>
                        <a:pt x="376" y="0"/>
                        <a:pt x="355" y="0"/>
                      </a:cubicBezTo>
                      <a:cubicBezTo>
                        <a:pt x="334" y="0"/>
                        <a:pt x="318" y="14"/>
                        <a:pt x="317" y="33"/>
                      </a:cubicBezTo>
                      <a:cubicBezTo>
                        <a:pt x="317" y="33"/>
                        <a:pt x="317" y="33"/>
                        <a:pt x="186" y="33"/>
                      </a:cubicBezTo>
                      <a:cubicBezTo>
                        <a:pt x="186" y="33"/>
                        <a:pt x="186" y="33"/>
                        <a:pt x="76" y="33"/>
                      </a:cubicBezTo>
                      <a:cubicBezTo>
                        <a:pt x="73" y="14"/>
                        <a:pt x="57" y="1"/>
                        <a:pt x="38" y="1"/>
                      </a:cubicBezTo>
                      <a:cubicBezTo>
                        <a:pt x="16" y="1"/>
                        <a:pt x="0" y="18"/>
                        <a:pt x="0" y="38"/>
                      </a:cubicBezTo>
                      <a:cubicBezTo>
                        <a:pt x="0" y="58"/>
                        <a:pt x="16" y="76"/>
                        <a:pt x="3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6" name="Freeform 25">
                  <a:extLst>
                    <a:ext uri="{FF2B5EF4-FFF2-40B4-BE49-F238E27FC236}">
                      <a16:creationId xmlns:a16="http://schemas.microsoft.com/office/drawing/2014/main" id="{28430E17-04EC-1159-1995-02D1A22FF56F}"/>
                    </a:ext>
                  </a:extLst>
                </p:cNvPr>
                <p:cNvSpPr>
                  <a:spLocks/>
                </p:cNvSpPr>
                <p:nvPr/>
              </p:nvSpPr>
              <p:spPr bwMode="auto">
                <a:xfrm>
                  <a:off x="-525" y="1857"/>
                  <a:ext cx="240" cy="95"/>
                </a:xfrm>
                <a:custGeom>
                  <a:avLst/>
                  <a:gdLst>
                    <a:gd name="T0" fmla="*/ 151 w 189"/>
                    <a:gd name="T1" fmla="*/ 75 h 75"/>
                    <a:gd name="T2" fmla="*/ 189 w 189"/>
                    <a:gd name="T3" fmla="*/ 38 h 75"/>
                    <a:gd name="T4" fmla="*/ 151 w 189"/>
                    <a:gd name="T5" fmla="*/ 0 h 75"/>
                    <a:gd name="T6" fmla="*/ 113 w 189"/>
                    <a:gd name="T7" fmla="*/ 31 h 75"/>
                    <a:gd name="T8" fmla="*/ 86 w 189"/>
                    <a:gd name="T9" fmla="*/ 31 h 75"/>
                    <a:gd name="T10" fmla="*/ 44 w 189"/>
                    <a:gd name="T11" fmla="*/ 31 h 75"/>
                    <a:gd name="T12" fmla="*/ 23 w 189"/>
                    <a:gd name="T13" fmla="*/ 19 h 75"/>
                    <a:gd name="T14" fmla="*/ 0 w 189"/>
                    <a:gd name="T15" fmla="*/ 41 h 75"/>
                    <a:gd name="T16" fmla="*/ 23 w 189"/>
                    <a:gd name="T17" fmla="*/ 64 h 75"/>
                    <a:gd name="T18" fmla="*/ 47 w 189"/>
                    <a:gd name="T19" fmla="*/ 42 h 75"/>
                    <a:gd name="T20" fmla="*/ 86 w 189"/>
                    <a:gd name="T21" fmla="*/ 42 h 75"/>
                    <a:gd name="T22" fmla="*/ 113 w 189"/>
                    <a:gd name="T23" fmla="*/ 42 h 75"/>
                    <a:gd name="T24" fmla="*/ 151 w 18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75">
                      <a:moveTo>
                        <a:pt x="151" y="75"/>
                      </a:moveTo>
                      <a:cubicBezTo>
                        <a:pt x="172" y="75"/>
                        <a:pt x="189" y="58"/>
                        <a:pt x="189" y="38"/>
                      </a:cubicBezTo>
                      <a:cubicBezTo>
                        <a:pt x="189" y="17"/>
                        <a:pt x="172" y="0"/>
                        <a:pt x="151" y="0"/>
                      </a:cubicBezTo>
                      <a:cubicBezTo>
                        <a:pt x="132" y="0"/>
                        <a:pt x="117" y="14"/>
                        <a:pt x="113" y="31"/>
                      </a:cubicBezTo>
                      <a:cubicBezTo>
                        <a:pt x="113" y="31"/>
                        <a:pt x="113" y="31"/>
                        <a:pt x="86" y="31"/>
                      </a:cubicBezTo>
                      <a:cubicBezTo>
                        <a:pt x="86" y="31"/>
                        <a:pt x="86" y="31"/>
                        <a:pt x="44" y="31"/>
                      </a:cubicBezTo>
                      <a:cubicBezTo>
                        <a:pt x="41" y="24"/>
                        <a:pt x="32" y="19"/>
                        <a:pt x="23" y="19"/>
                      </a:cubicBezTo>
                      <a:cubicBezTo>
                        <a:pt x="10" y="19"/>
                        <a:pt x="0" y="28"/>
                        <a:pt x="0" y="41"/>
                      </a:cubicBezTo>
                      <a:cubicBezTo>
                        <a:pt x="0" y="54"/>
                        <a:pt x="10" y="64"/>
                        <a:pt x="23" y="64"/>
                      </a:cubicBezTo>
                      <a:cubicBezTo>
                        <a:pt x="35" y="64"/>
                        <a:pt x="46" y="54"/>
                        <a:pt x="47" y="42"/>
                      </a:cubicBezTo>
                      <a:cubicBezTo>
                        <a:pt x="47" y="42"/>
                        <a:pt x="47" y="42"/>
                        <a:pt x="86" y="42"/>
                      </a:cubicBezTo>
                      <a:cubicBezTo>
                        <a:pt x="86" y="42"/>
                        <a:pt x="86" y="42"/>
                        <a:pt x="113" y="42"/>
                      </a:cubicBezTo>
                      <a:cubicBezTo>
                        <a:pt x="115" y="60"/>
                        <a:pt x="132" y="75"/>
                        <a:pt x="15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47" name="Freeform 26">
                  <a:extLst>
                    <a:ext uri="{FF2B5EF4-FFF2-40B4-BE49-F238E27FC236}">
                      <a16:creationId xmlns:a16="http://schemas.microsoft.com/office/drawing/2014/main" id="{BEE71851-F2D9-6A5C-DCAE-8AC2F6DB8757}"/>
                    </a:ext>
                  </a:extLst>
                </p:cNvPr>
                <p:cNvSpPr>
                  <a:spLocks/>
                </p:cNvSpPr>
                <p:nvPr/>
              </p:nvSpPr>
              <p:spPr bwMode="auto">
                <a:xfrm>
                  <a:off x="-477" y="1937"/>
                  <a:ext cx="98" cy="93"/>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grpSp>
        </p:grpSp>
        <p:sp>
          <p:nvSpPr>
            <p:cNvPr id="248" name="Rectangle: Rounded Corners 828">
              <a:extLst>
                <a:ext uri="{FF2B5EF4-FFF2-40B4-BE49-F238E27FC236}">
                  <a16:creationId xmlns:a16="http://schemas.microsoft.com/office/drawing/2014/main" id="{D62333A5-463F-3A9F-60A4-C9584B3007A5}"/>
                </a:ext>
              </a:extLst>
            </p:cNvPr>
            <p:cNvSpPr/>
            <p:nvPr/>
          </p:nvSpPr>
          <p:spPr>
            <a:xfrm>
              <a:off x="1434094" y="3572888"/>
              <a:ext cx="690413" cy="1730955"/>
            </a:xfrm>
            <a:prstGeom prst="roundRect">
              <a:avLst>
                <a:gd name="adj" fmla="val 0"/>
              </a:avLst>
            </a:prstGeom>
            <a:solidFill>
              <a:srgbClr val="FFFFFF">
                <a:lumMod val="95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249" name="Group 248">
              <a:extLst>
                <a:ext uri="{FF2B5EF4-FFF2-40B4-BE49-F238E27FC236}">
                  <a16:creationId xmlns:a16="http://schemas.microsoft.com/office/drawing/2014/main" id="{2F71893E-A2F1-3BC4-5DE3-A6565069B5DC}"/>
                </a:ext>
              </a:extLst>
            </p:cNvPr>
            <p:cNvGrpSpPr/>
            <p:nvPr/>
          </p:nvGrpSpPr>
          <p:grpSpPr>
            <a:xfrm>
              <a:off x="1510569" y="3809425"/>
              <a:ext cx="544641" cy="1668448"/>
              <a:chOff x="-2079518" y="3246120"/>
              <a:chExt cx="692678" cy="2514600"/>
            </a:xfrm>
          </p:grpSpPr>
          <p:sp>
            <p:nvSpPr>
              <p:cNvPr id="250" name="Rectangle: Rounded Corners 830">
                <a:extLst>
                  <a:ext uri="{FF2B5EF4-FFF2-40B4-BE49-F238E27FC236}">
                    <a16:creationId xmlns:a16="http://schemas.microsoft.com/office/drawing/2014/main" id="{99F6163A-BCEE-E97A-3525-3F9459F186C7}"/>
                  </a:ext>
                </a:extLst>
              </p:cNvPr>
              <p:cNvSpPr/>
              <p:nvPr/>
            </p:nvSpPr>
            <p:spPr>
              <a:xfrm>
                <a:off x="-2079518" y="3246120"/>
                <a:ext cx="692678" cy="2514600"/>
              </a:xfrm>
              <a:prstGeom prst="roundRect">
                <a:avLst/>
              </a:prstGeom>
              <a:solidFill>
                <a:srgbClr val="E74A21"/>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251" name="Group 4">
                <a:extLst>
                  <a:ext uri="{FF2B5EF4-FFF2-40B4-BE49-F238E27FC236}">
                    <a16:creationId xmlns:a16="http://schemas.microsoft.com/office/drawing/2014/main" id="{E0CE7ADA-B364-83F0-7264-DFDC038C2783}"/>
                  </a:ext>
                </a:extLst>
              </p:cNvPr>
              <p:cNvGrpSpPr>
                <a:grpSpLocks noChangeAspect="1"/>
              </p:cNvGrpSpPr>
              <p:nvPr/>
            </p:nvGrpSpPr>
            <p:grpSpPr bwMode="auto">
              <a:xfrm>
                <a:off x="-2005955" y="3482339"/>
                <a:ext cx="554845" cy="1965961"/>
                <a:chOff x="-711" y="1560"/>
                <a:chExt cx="616" cy="2018"/>
              </a:xfrm>
              <a:solidFill>
                <a:srgbClr val="FFFFFF"/>
              </a:solidFill>
            </p:grpSpPr>
            <p:sp>
              <p:nvSpPr>
                <p:cNvPr id="252" name="Freeform 5">
                  <a:extLst>
                    <a:ext uri="{FF2B5EF4-FFF2-40B4-BE49-F238E27FC236}">
                      <a16:creationId xmlns:a16="http://schemas.microsoft.com/office/drawing/2014/main" id="{93461731-9341-3E66-8C8B-4DC2DBC4457D}"/>
                    </a:ext>
                  </a:extLst>
                </p:cNvPr>
                <p:cNvSpPr>
                  <a:spLocks/>
                </p:cNvSpPr>
                <p:nvPr/>
              </p:nvSpPr>
              <p:spPr bwMode="auto">
                <a:xfrm>
                  <a:off x="-654" y="3372"/>
                  <a:ext cx="502" cy="101"/>
                </a:xfrm>
                <a:custGeom>
                  <a:avLst/>
                  <a:gdLst>
                    <a:gd name="T0" fmla="*/ 0 w 394"/>
                    <a:gd name="T1" fmla="*/ 41 h 79"/>
                    <a:gd name="T2" fmla="*/ 38 w 394"/>
                    <a:gd name="T3" fmla="*/ 79 h 79"/>
                    <a:gd name="T4" fmla="*/ 76 w 394"/>
                    <a:gd name="T5" fmla="*/ 47 h 79"/>
                    <a:gd name="T6" fmla="*/ 191 w 394"/>
                    <a:gd name="T7" fmla="*/ 47 h 79"/>
                    <a:gd name="T8" fmla="*/ 319 w 394"/>
                    <a:gd name="T9" fmla="*/ 47 h 79"/>
                    <a:gd name="T10" fmla="*/ 356 w 394"/>
                    <a:gd name="T11" fmla="*/ 75 h 79"/>
                    <a:gd name="T12" fmla="*/ 394 w 394"/>
                    <a:gd name="T13" fmla="*/ 37 h 79"/>
                    <a:gd name="T14" fmla="*/ 356 w 394"/>
                    <a:gd name="T15" fmla="*/ 0 h 79"/>
                    <a:gd name="T16" fmla="*/ 318 w 394"/>
                    <a:gd name="T17" fmla="*/ 36 h 79"/>
                    <a:gd name="T18" fmla="*/ 191 w 394"/>
                    <a:gd name="T19" fmla="*/ 36 h 79"/>
                    <a:gd name="T20" fmla="*/ 76 w 394"/>
                    <a:gd name="T21" fmla="*/ 36 h 79"/>
                    <a:gd name="T22" fmla="*/ 38 w 394"/>
                    <a:gd name="T23" fmla="*/ 4 h 79"/>
                    <a:gd name="T24" fmla="*/ 0 w 394"/>
                    <a:gd name="T2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9">
                      <a:moveTo>
                        <a:pt x="0" y="41"/>
                      </a:moveTo>
                      <a:cubicBezTo>
                        <a:pt x="0" y="62"/>
                        <a:pt x="16" y="79"/>
                        <a:pt x="38" y="79"/>
                      </a:cubicBezTo>
                      <a:cubicBezTo>
                        <a:pt x="57" y="79"/>
                        <a:pt x="73" y="65"/>
                        <a:pt x="76" y="47"/>
                      </a:cubicBezTo>
                      <a:cubicBezTo>
                        <a:pt x="76" y="47"/>
                        <a:pt x="76" y="47"/>
                        <a:pt x="191" y="47"/>
                      </a:cubicBezTo>
                      <a:cubicBezTo>
                        <a:pt x="191" y="47"/>
                        <a:pt x="191" y="47"/>
                        <a:pt x="319" y="47"/>
                      </a:cubicBezTo>
                      <a:cubicBezTo>
                        <a:pt x="323" y="63"/>
                        <a:pt x="338" y="75"/>
                        <a:pt x="356" y="75"/>
                      </a:cubicBezTo>
                      <a:cubicBezTo>
                        <a:pt x="377" y="75"/>
                        <a:pt x="394" y="58"/>
                        <a:pt x="394" y="37"/>
                      </a:cubicBezTo>
                      <a:cubicBezTo>
                        <a:pt x="394" y="18"/>
                        <a:pt x="377" y="0"/>
                        <a:pt x="356" y="0"/>
                      </a:cubicBezTo>
                      <a:cubicBezTo>
                        <a:pt x="335" y="0"/>
                        <a:pt x="318" y="16"/>
                        <a:pt x="318" y="36"/>
                      </a:cubicBezTo>
                      <a:cubicBezTo>
                        <a:pt x="318" y="36"/>
                        <a:pt x="318" y="36"/>
                        <a:pt x="191" y="36"/>
                      </a:cubicBezTo>
                      <a:cubicBezTo>
                        <a:pt x="191" y="36"/>
                        <a:pt x="191" y="36"/>
                        <a:pt x="76" y="36"/>
                      </a:cubicBezTo>
                      <a:cubicBezTo>
                        <a:pt x="73" y="18"/>
                        <a:pt x="57" y="4"/>
                        <a:pt x="38" y="4"/>
                      </a:cubicBezTo>
                      <a:cubicBezTo>
                        <a:pt x="16" y="4"/>
                        <a:pt x="0" y="2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53" name="Freeform 6">
                  <a:extLst>
                    <a:ext uri="{FF2B5EF4-FFF2-40B4-BE49-F238E27FC236}">
                      <a16:creationId xmlns:a16="http://schemas.microsoft.com/office/drawing/2014/main" id="{3902ADA7-CA69-D1E8-9F98-70CA0A99CB1B}"/>
                    </a:ext>
                  </a:extLst>
                </p:cNvPr>
                <p:cNvSpPr>
                  <a:spLocks/>
                </p:cNvSpPr>
                <p:nvPr/>
              </p:nvSpPr>
              <p:spPr bwMode="auto">
                <a:xfrm>
                  <a:off x="-530" y="2513"/>
                  <a:ext cx="245" cy="95"/>
                </a:xfrm>
                <a:custGeom>
                  <a:avLst/>
                  <a:gdLst>
                    <a:gd name="T0" fmla="*/ 155 w 193"/>
                    <a:gd name="T1" fmla="*/ 75 h 75"/>
                    <a:gd name="T2" fmla="*/ 193 w 193"/>
                    <a:gd name="T3" fmla="*/ 37 h 75"/>
                    <a:gd name="T4" fmla="*/ 155 w 193"/>
                    <a:gd name="T5" fmla="*/ 0 h 75"/>
                    <a:gd name="T6" fmla="*/ 117 w 193"/>
                    <a:gd name="T7" fmla="*/ 32 h 75"/>
                    <a:gd name="T8" fmla="*/ 88 w 193"/>
                    <a:gd name="T9" fmla="*/ 32 h 75"/>
                    <a:gd name="T10" fmla="*/ 46 w 193"/>
                    <a:gd name="T11" fmla="*/ 32 h 75"/>
                    <a:gd name="T12" fmla="*/ 24 w 193"/>
                    <a:gd name="T13" fmla="*/ 16 h 75"/>
                    <a:gd name="T14" fmla="*/ 0 w 193"/>
                    <a:gd name="T15" fmla="*/ 38 h 75"/>
                    <a:gd name="T16" fmla="*/ 24 w 193"/>
                    <a:gd name="T17" fmla="*/ 61 h 75"/>
                    <a:gd name="T18" fmla="*/ 47 w 193"/>
                    <a:gd name="T19" fmla="*/ 43 h 75"/>
                    <a:gd name="T20" fmla="*/ 88 w 193"/>
                    <a:gd name="T21" fmla="*/ 43 h 75"/>
                    <a:gd name="T22" fmla="*/ 117 w 193"/>
                    <a:gd name="T23" fmla="*/ 43 h 75"/>
                    <a:gd name="T24" fmla="*/ 155 w 193"/>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75">
                      <a:moveTo>
                        <a:pt x="155" y="75"/>
                      </a:moveTo>
                      <a:cubicBezTo>
                        <a:pt x="176" y="75"/>
                        <a:pt x="193" y="58"/>
                        <a:pt x="193" y="37"/>
                      </a:cubicBezTo>
                      <a:cubicBezTo>
                        <a:pt x="193" y="17"/>
                        <a:pt x="176" y="0"/>
                        <a:pt x="155" y="0"/>
                      </a:cubicBezTo>
                      <a:cubicBezTo>
                        <a:pt x="136" y="0"/>
                        <a:pt x="119" y="14"/>
                        <a:pt x="117" y="32"/>
                      </a:cubicBezTo>
                      <a:cubicBezTo>
                        <a:pt x="117" y="32"/>
                        <a:pt x="117" y="32"/>
                        <a:pt x="88" y="32"/>
                      </a:cubicBezTo>
                      <a:cubicBezTo>
                        <a:pt x="88" y="32"/>
                        <a:pt x="88" y="32"/>
                        <a:pt x="46" y="32"/>
                      </a:cubicBezTo>
                      <a:cubicBezTo>
                        <a:pt x="43" y="22"/>
                        <a:pt x="34" y="16"/>
                        <a:pt x="24" y="16"/>
                      </a:cubicBezTo>
                      <a:cubicBezTo>
                        <a:pt x="10" y="16"/>
                        <a:pt x="0" y="26"/>
                        <a:pt x="0" y="38"/>
                      </a:cubicBezTo>
                      <a:cubicBezTo>
                        <a:pt x="0" y="52"/>
                        <a:pt x="10" y="61"/>
                        <a:pt x="24" y="61"/>
                      </a:cubicBezTo>
                      <a:cubicBezTo>
                        <a:pt x="34" y="61"/>
                        <a:pt x="45" y="53"/>
                        <a:pt x="47" y="43"/>
                      </a:cubicBezTo>
                      <a:cubicBezTo>
                        <a:pt x="47" y="43"/>
                        <a:pt x="47" y="43"/>
                        <a:pt x="88" y="43"/>
                      </a:cubicBezTo>
                      <a:cubicBezTo>
                        <a:pt x="88" y="43"/>
                        <a:pt x="88" y="43"/>
                        <a:pt x="117" y="43"/>
                      </a:cubicBezTo>
                      <a:cubicBezTo>
                        <a:pt x="119" y="61"/>
                        <a:pt x="136" y="75"/>
                        <a:pt x="1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54" name="Freeform 7">
                  <a:extLst>
                    <a:ext uri="{FF2B5EF4-FFF2-40B4-BE49-F238E27FC236}">
                      <a16:creationId xmlns:a16="http://schemas.microsoft.com/office/drawing/2014/main" id="{CB807706-BAE9-A0B8-F994-62A30598302D}"/>
                    </a:ext>
                  </a:extLst>
                </p:cNvPr>
                <p:cNvSpPr>
                  <a:spLocks/>
                </p:cNvSpPr>
                <p:nvPr/>
              </p:nvSpPr>
              <p:spPr bwMode="auto">
                <a:xfrm>
                  <a:off x="-705" y="2948"/>
                  <a:ext cx="585" cy="96"/>
                </a:xfrm>
                <a:custGeom>
                  <a:avLst/>
                  <a:gdLst>
                    <a:gd name="T0" fmla="*/ 459 w 459"/>
                    <a:gd name="T1" fmla="*/ 36 h 75"/>
                    <a:gd name="T2" fmla="*/ 421 w 459"/>
                    <a:gd name="T3" fmla="*/ 0 h 75"/>
                    <a:gd name="T4" fmla="*/ 383 w 459"/>
                    <a:gd name="T5" fmla="*/ 31 h 75"/>
                    <a:gd name="T6" fmla="*/ 227 w 459"/>
                    <a:gd name="T7" fmla="*/ 31 h 75"/>
                    <a:gd name="T8" fmla="*/ 76 w 459"/>
                    <a:gd name="T9" fmla="*/ 31 h 75"/>
                    <a:gd name="T10" fmla="*/ 38 w 459"/>
                    <a:gd name="T11" fmla="*/ 1 h 75"/>
                    <a:gd name="T12" fmla="*/ 0 w 459"/>
                    <a:gd name="T13" fmla="*/ 37 h 75"/>
                    <a:gd name="T14" fmla="*/ 38 w 459"/>
                    <a:gd name="T15" fmla="*/ 75 h 75"/>
                    <a:gd name="T16" fmla="*/ 76 w 459"/>
                    <a:gd name="T17" fmla="*/ 42 h 75"/>
                    <a:gd name="T18" fmla="*/ 227 w 459"/>
                    <a:gd name="T19" fmla="*/ 42 h 75"/>
                    <a:gd name="T20" fmla="*/ 383 w 459"/>
                    <a:gd name="T21" fmla="*/ 42 h 75"/>
                    <a:gd name="T22" fmla="*/ 421 w 459"/>
                    <a:gd name="T23" fmla="*/ 74 h 75"/>
                    <a:gd name="T24" fmla="*/ 459 w 459"/>
                    <a:gd name="T2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9" h="75">
                      <a:moveTo>
                        <a:pt x="459" y="36"/>
                      </a:moveTo>
                      <a:cubicBezTo>
                        <a:pt x="459" y="17"/>
                        <a:pt x="441" y="0"/>
                        <a:pt x="421" y="0"/>
                      </a:cubicBezTo>
                      <a:cubicBezTo>
                        <a:pt x="401" y="0"/>
                        <a:pt x="385" y="13"/>
                        <a:pt x="383" y="31"/>
                      </a:cubicBezTo>
                      <a:cubicBezTo>
                        <a:pt x="383" y="31"/>
                        <a:pt x="383" y="31"/>
                        <a:pt x="227" y="31"/>
                      </a:cubicBezTo>
                      <a:cubicBezTo>
                        <a:pt x="227" y="31"/>
                        <a:pt x="227" y="31"/>
                        <a:pt x="76" y="31"/>
                      </a:cubicBezTo>
                      <a:cubicBezTo>
                        <a:pt x="73" y="14"/>
                        <a:pt x="57" y="1"/>
                        <a:pt x="38" y="1"/>
                      </a:cubicBezTo>
                      <a:cubicBezTo>
                        <a:pt x="17" y="1"/>
                        <a:pt x="0" y="18"/>
                        <a:pt x="0" y="37"/>
                      </a:cubicBezTo>
                      <a:cubicBezTo>
                        <a:pt x="0" y="58"/>
                        <a:pt x="17" y="75"/>
                        <a:pt x="38" y="75"/>
                      </a:cubicBezTo>
                      <a:cubicBezTo>
                        <a:pt x="57" y="75"/>
                        <a:pt x="74" y="61"/>
                        <a:pt x="76" y="42"/>
                      </a:cubicBezTo>
                      <a:cubicBezTo>
                        <a:pt x="76" y="42"/>
                        <a:pt x="76" y="42"/>
                        <a:pt x="227" y="42"/>
                      </a:cubicBezTo>
                      <a:cubicBezTo>
                        <a:pt x="227" y="42"/>
                        <a:pt x="227" y="42"/>
                        <a:pt x="383" y="42"/>
                      </a:cubicBezTo>
                      <a:cubicBezTo>
                        <a:pt x="385" y="61"/>
                        <a:pt x="402" y="74"/>
                        <a:pt x="421" y="74"/>
                      </a:cubicBezTo>
                      <a:cubicBezTo>
                        <a:pt x="441" y="74"/>
                        <a:pt x="459" y="57"/>
                        <a:pt x="45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55" name="Freeform 8">
                  <a:extLst>
                    <a:ext uri="{FF2B5EF4-FFF2-40B4-BE49-F238E27FC236}">
                      <a16:creationId xmlns:a16="http://schemas.microsoft.com/office/drawing/2014/main" id="{2DA95CA3-EACD-E9C4-DE76-8D7130E8F78E}"/>
                    </a:ext>
                  </a:extLst>
                </p:cNvPr>
                <p:cNvSpPr>
                  <a:spLocks/>
                </p:cNvSpPr>
                <p:nvPr/>
              </p:nvSpPr>
              <p:spPr bwMode="auto">
                <a:xfrm>
                  <a:off x="-640" y="2422"/>
                  <a:ext cx="447" cy="99"/>
                </a:xfrm>
                <a:custGeom>
                  <a:avLst/>
                  <a:gdLst>
                    <a:gd name="T0" fmla="*/ 351 w 351"/>
                    <a:gd name="T1" fmla="*/ 37 h 78"/>
                    <a:gd name="T2" fmla="*/ 312 w 351"/>
                    <a:gd name="T3" fmla="*/ 0 h 78"/>
                    <a:gd name="T4" fmla="*/ 274 w 351"/>
                    <a:gd name="T5" fmla="*/ 33 h 78"/>
                    <a:gd name="T6" fmla="*/ 174 w 351"/>
                    <a:gd name="T7" fmla="*/ 33 h 78"/>
                    <a:gd name="T8" fmla="*/ 76 w 351"/>
                    <a:gd name="T9" fmla="*/ 33 h 78"/>
                    <a:gd name="T10" fmla="*/ 38 w 351"/>
                    <a:gd name="T11" fmla="*/ 4 h 78"/>
                    <a:gd name="T12" fmla="*/ 0 w 351"/>
                    <a:gd name="T13" fmla="*/ 42 h 78"/>
                    <a:gd name="T14" fmla="*/ 38 w 351"/>
                    <a:gd name="T15" fmla="*/ 78 h 78"/>
                    <a:gd name="T16" fmla="*/ 76 w 351"/>
                    <a:gd name="T17" fmla="*/ 45 h 78"/>
                    <a:gd name="T18" fmla="*/ 174 w 351"/>
                    <a:gd name="T19" fmla="*/ 45 h 78"/>
                    <a:gd name="T20" fmla="*/ 275 w 351"/>
                    <a:gd name="T21" fmla="*/ 45 h 78"/>
                    <a:gd name="T22" fmla="*/ 312 w 351"/>
                    <a:gd name="T23" fmla="*/ 75 h 78"/>
                    <a:gd name="T24" fmla="*/ 351 w 351"/>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78">
                      <a:moveTo>
                        <a:pt x="351" y="37"/>
                      </a:moveTo>
                      <a:cubicBezTo>
                        <a:pt x="351" y="17"/>
                        <a:pt x="333" y="0"/>
                        <a:pt x="312" y="0"/>
                      </a:cubicBezTo>
                      <a:cubicBezTo>
                        <a:pt x="293" y="0"/>
                        <a:pt x="276" y="15"/>
                        <a:pt x="274" y="33"/>
                      </a:cubicBezTo>
                      <a:cubicBezTo>
                        <a:pt x="274" y="33"/>
                        <a:pt x="274" y="33"/>
                        <a:pt x="174" y="33"/>
                      </a:cubicBezTo>
                      <a:cubicBezTo>
                        <a:pt x="174" y="33"/>
                        <a:pt x="174" y="33"/>
                        <a:pt x="76" y="33"/>
                      </a:cubicBezTo>
                      <a:cubicBezTo>
                        <a:pt x="72" y="17"/>
                        <a:pt x="57" y="4"/>
                        <a:pt x="38" y="4"/>
                      </a:cubicBezTo>
                      <a:cubicBezTo>
                        <a:pt x="17" y="4"/>
                        <a:pt x="0" y="21"/>
                        <a:pt x="0" y="42"/>
                      </a:cubicBezTo>
                      <a:cubicBezTo>
                        <a:pt x="0" y="63"/>
                        <a:pt x="17" y="78"/>
                        <a:pt x="38" y="78"/>
                      </a:cubicBezTo>
                      <a:cubicBezTo>
                        <a:pt x="58" y="78"/>
                        <a:pt x="75" y="64"/>
                        <a:pt x="76" y="45"/>
                      </a:cubicBezTo>
                      <a:cubicBezTo>
                        <a:pt x="76" y="45"/>
                        <a:pt x="76" y="45"/>
                        <a:pt x="174" y="45"/>
                      </a:cubicBezTo>
                      <a:cubicBezTo>
                        <a:pt x="174" y="45"/>
                        <a:pt x="174" y="45"/>
                        <a:pt x="275" y="45"/>
                      </a:cubicBezTo>
                      <a:cubicBezTo>
                        <a:pt x="277" y="61"/>
                        <a:pt x="294" y="75"/>
                        <a:pt x="312" y="75"/>
                      </a:cubicBezTo>
                      <a:cubicBezTo>
                        <a:pt x="333" y="75"/>
                        <a:pt x="351" y="58"/>
                        <a:pt x="35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56" name="Freeform 9">
                  <a:extLst>
                    <a:ext uri="{FF2B5EF4-FFF2-40B4-BE49-F238E27FC236}">
                      <a16:creationId xmlns:a16="http://schemas.microsoft.com/office/drawing/2014/main" id="{FEFB540D-3C9D-3428-A445-4267F2ECBF10}"/>
                    </a:ext>
                  </a:extLst>
                </p:cNvPr>
                <p:cNvSpPr>
                  <a:spLocks/>
                </p:cNvSpPr>
                <p:nvPr/>
              </p:nvSpPr>
              <p:spPr bwMode="auto">
                <a:xfrm>
                  <a:off x="-570" y="2653"/>
                  <a:ext cx="306" cy="94"/>
                </a:xfrm>
                <a:custGeom>
                  <a:avLst/>
                  <a:gdLst>
                    <a:gd name="T0" fmla="*/ 0 w 240"/>
                    <a:gd name="T1" fmla="*/ 37 h 74"/>
                    <a:gd name="T2" fmla="*/ 39 w 240"/>
                    <a:gd name="T3" fmla="*/ 74 h 74"/>
                    <a:gd name="T4" fmla="*/ 77 w 240"/>
                    <a:gd name="T5" fmla="*/ 42 h 74"/>
                    <a:gd name="T6" fmla="*/ 121 w 240"/>
                    <a:gd name="T7" fmla="*/ 42 h 74"/>
                    <a:gd name="T8" fmla="*/ 193 w 240"/>
                    <a:gd name="T9" fmla="*/ 42 h 74"/>
                    <a:gd name="T10" fmla="*/ 216 w 240"/>
                    <a:gd name="T11" fmla="*/ 59 h 74"/>
                    <a:gd name="T12" fmla="*/ 240 w 240"/>
                    <a:gd name="T13" fmla="*/ 36 h 74"/>
                    <a:gd name="T14" fmla="*/ 216 w 240"/>
                    <a:gd name="T15" fmla="*/ 13 h 74"/>
                    <a:gd name="T16" fmla="*/ 193 w 240"/>
                    <a:gd name="T17" fmla="*/ 31 h 74"/>
                    <a:gd name="T18" fmla="*/ 121 w 240"/>
                    <a:gd name="T19" fmla="*/ 31 h 74"/>
                    <a:gd name="T20" fmla="*/ 77 w 240"/>
                    <a:gd name="T21" fmla="*/ 31 h 74"/>
                    <a:gd name="T22" fmla="*/ 39 w 240"/>
                    <a:gd name="T23" fmla="*/ 0 h 74"/>
                    <a:gd name="T24" fmla="*/ 0 w 240"/>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74">
                      <a:moveTo>
                        <a:pt x="0" y="37"/>
                      </a:moveTo>
                      <a:cubicBezTo>
                        <a:pt x="0" y="58"/>
                        <a:pt x="17" y="74"/>
                        <a:pt x="39" y="74"/>
                      </a:cubicBezTo>
                      <a:cubicBezTo>
                        <a:pt x="58" y="74"/>
                        <a:pt x="74" y="60"/>
                        <a:pt x="77" y="42"/>
                      </a:cubicBezTo>
                      <a:cubicBezTo>
                        <a:pt x="77" y="42"/>
                        <a:pt x="77" y="42"/>
                        <a:pt x="121" y="42"/>
                      </a:cubicBezTo>
                      <a:cubicBezTo>
                        <a:pt x="121" y="42"/>
                        <a:pt x="121" y="42"/>
                        <a:pt x="193" y="42"/>
                      </a:cubicBezTo>
                      <a:cubicBezTo>
                        <a:pt x="197" y="52"/>
                        <a:pt x="206" y="59"/>
                        <a:pt x="216" y="59"/>
                      </a:cubicBezTo>
                      <a:cubicBezTo>
                        <a:pt x="230" y="59"/>
                        <a:pt x="240" y="49"/>
                        <a:pt x="240" y="36"/>
                      </a:cubicBezTo>
                      <a:cubicBezTo>
                        <a:pt x="240" y="24"/>
                        <a:pt x="230" y="13"/>
                        <a:pt x="216" y="13"/>
                      </a:cubicBezTo>
                      <a:cubicBezTo>
                        <a:pt x="205" y="13"/>
                        <a:pt x="196" y="21"/>
                        <a:pt x="193" y="31"/>
                      </a:cubicBezTo>
                      <a:cubicBezTo>
                        <a:pt x="193" y="31"/>
                        <a:pt x="193" y="31"/>
                        <a:pt x="121" y="31"/>
                      </a:cubicBezTo>
                      <a:cubicBezTo>
                        <a:pt x="121" y="31"/>
                        <a:pt x="121" y="31"/>
                        <a:pt x="77" y="31"/>
                      </a:cubicBezTo>
                      <a:cubicBezTo>
                        <a:pt x="74" y="14"/>
                        <a:pt x="58"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57" name="Freeform 10">
                  <a:extLst>
                    <a:ext uri="{FF2B5EF4-FFF2-40B4-BE49-F238E27FC236}">
                      <a16:creationId xmlns:a16="http://schemas.microsoft.com/office/drawing/2014/main" id="{71A4668B-A6BB-53AB-286A-E032F893F651}"/>
                    </a:ext>
                  </a:extLst>
                </p:cNvPr>
                <p:cNvSpPr>
                  <a:spLocks/>
                </p:cNvSpPr>
                <p:nvPr/>
              </p:nvSpPr>
              <p:spPr bwMode="auto">
                <a:xfrm>
                  <a:off x="-477" y="2573"/>
                  <a:ext cx="98" cy="92"/>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58" name="Freeform 11">
                  <a:extLst>
                    <a:ext uri="{FF2B5EF4-FFF2-40B4-BE49-F238E27FC236}">
                      <a16:creationId xmlns:a16="http://schemas.microsoft.com/office/drawing/2014/main" id="{536333F6-02E6-9D32-73C8-2A058493CAED}"/>
                    </a:ext>
                  </a:extLst>
                </p:cNvPr>
                <p:cNvSpPr>
                  <a:spLocks/>
                </p:cNvSpPr>
                <p:nvPr/>
              </p:nvSpPr>
              <p:spPr bwMode="auto">
                <a:xfrm>
                  <a:off x="-709" y="2846"/>
                  <a:ext cx="613" cy="96"/>
                </a:xfrm>
                <a:custGeom>
                  <a:avLst/>
                  <a:gdLst>
                    <a:gd name="T0" fmla="*/ 442 w 481"/>
                    <a:gd name="T1" fmla="*/ 0 h 76"/>
                    <a:gd name="T2" fmla="*/ 404 w 481"/>
                    <a:gd name="T3" fmla="*/ 34 h 76"/>
                    <a:gd name="T4" fmla="*/ 230 w 481"/>
                    <a:gd name="T5" fmla="*/ 34 h 76"/>
                    <a:gd name="T6" fmla="*/ 76 w 481"/>
                    <a:gd name="T7" fmla="*/ 34 h 76"/>
                    <a:gd name="T8" fmla="*/ 38 w 481"/>
                    <a:gd name="T9" fmla="*/ 2 h 76"/>
                    <a:gd name="T10" fmla="*/ 0 w 481"/>
                    <a:gd name="T11" fmla="*/ 39 h 76"/>
                    <a:gd name="T12" fmla="*/ 38 w 481"/>
                    <a:gd name="T13" fmla="*/ 76 h 76"/>
                    <a:gd name="T14" fmla="*/ 76 w 481"/>
                    <a:gd name="T15" fmla="*/ 45 h 76"/>
                    <a:gd name="T16" fmla="*/ 230 w 481"/>
                    <a:gd name="T17" fmla="*/ 45 h 76"/>
                    <a:gd name="T18" fmla="*/ 405 w 481"/>
                    <a:gd name="T19" fmla="*/ 45 h 76"/>
                    <a:gd name="T20" fmla="*/ 442 w 481"/>
                    <a:gd name="T21" fmla="*/ 74 h 76"/>
                    <a:gd name="T22" fmla="*/ 481 w 481"/>
                    <a:gd name="T23" fmla="*/ 38 h 76"/>
                    <a:gd name="T24" fmla="*/ 442 w 481"/>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1" h="76">
                      <a:moveTo>
                        <a:pt x="442" y="0"/>
                      </a:moveTo>
                      <a:cubicBezTo>
                        <a:pt x="423" y="0"/>
                        <a:pt x="406" y="15"/>
                        <a:pt x="404" y="34"/>
                      </a:cubicBezTo>
                      <a:cubicBezTo>
                        <a:pt x="404" y="34"/>
                        <a:pt x="404" y="34"/>
                        <a:pt x="230" y="34"/>
                      </a:cubicBezTo>
                      <a:cubicBezTo>
                        <a:pt x="230" y="34"/>
                        <a:pt x="230" y="34"/>
                        <a:pt x="76" y="34"/>
                      </a:cubicBezTo>
                      <a:cubicBezTo>
                        <a:pt x="73" y="16"/>
                        <a:pt x="57" y="2"/>
                        <a:pt x="38" y="2"/>
                      </a:cubicBezTo>
                      <a:cubicBezTo>
                        <a:pt x="16" y="2"/>
                        <a:pt x="0" y="18"/>
                        <a:pt x="0" y="39"/>
                      </a:cubicBezTo>
                      <a:cubicBezTo>
                        <a:pt x="0" y="60"/>
                        <a:pt x="16" y="76"/>
                        <a:pt x="38" y="76"/>
                      </a:cubicBezTo>
                      <a:cubicBezTo>
                        <a:pt x="57" y="76"/>
                        <a:pt x="73" y="62"/>
                        <a:pt x="76" y="45"/>
                      </a:cubicBezTo>
                      <a:cubicBezTo>
                        <a:pt x="76" y="45"/>
                        <a:pt x="76" y="45"/>
                        <a:pt x="230" y="45"/>
                      </a:cubicBezTo>
                      <a:cubicBezTo>
                        <a:pt x="230" y="45"/>
                        <a:pt x="230" y="45"/>
                        <a:pt x="405" y="45"/>
                      </a:cubicBezTo>
                      <a:cubicBezTo>
                        <a:pt x="407" y="62"/>
                        <a:pt x="424" y="74"/>
                        <a:pt x="442" y="74"/>
                      </a:cubicBezTo>
                      <a:cubicBezTo>
                        <a:pt x="463" y="74"/>
                        <a:pt x="481" y="59"/>
                        <a:pt x="481" y="38"/>
                      </a:cubicBezTo>
                      <a:cubicBezTo>
                        <a:pt x="481" y="17"/>
                        <a:pt x="463" y="0"/>
                        <a:pt x="4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59" name="Freeform 12">
                  <a:extLst>
                    <a:ext uri="{FF2B5EF4-FFF2-40B4-BE49-F238E27FC236}">
                      <a16:creationId xmlns:a16="http://schemas.microsoft.com/office/drawing/2014/main" id="{A13D73E4-12CE-BF4D-E9D3-26068D50D713}"/>
                    </a:ext>
                  </a:extLst>
                </p:cNvPr>
                <p:cNvSpPr>
                  <a:spLocks/>
                </p:cNvSpPr>
                <p:nvPr/>
              </p:nvSpPr>
              <p:spPr bwMode="auto">
                <a:xfrm>
                  <a:off x="-530" y="3130"/>
                  <a:ext cx="243" cy="98"/>
                </a:xfrm>
                <a:custGeom>
                  <a:avLst/>
                  <a:gdLst>
                    <a:gd name="T0" fmla="*/ 153 w 191"/>
                    <a:gd name="T1" fmla="*/ 74 h 77"/>
                    <a:gd name="T2" fmla="*/ 191 w 191"/>
                    <a:gd name="T3" fmla="*/ 36 h 77"/>
                    <a:gd name="T4" fmla="*/ 153 w 191"/>
                    <a:gd name="T5" fmla="*/ 0 h 77"/>
                    <a:gd name="T6" fmla="*/ 115 w 191"/>
                    <a:gd name="T7" fmla="*/ 36 h 77"/>
                    <a:gd name="T8" fmla="*/ 115 w 191"/>
                    <a:gd name="T9" fmla="*/ 44 h 77"/>
                    <a:gd name="T10" fmla="*/ 90 w 191"/>
                    <a:gd name="T11" fmla="*/ 44 h 77"/>
                    <a:gd name="T12" fmla="*/ 45 w 191"/>
                    <a:gd name="T13" fmla="*/ 44 h 77"/>
                    <a:gd name="T14" fmla="*/ 24 w 191"/>
                    <a:gd name="T15" fmla="*/ 31 h 77"/>
                    <a:gd name="T16" fmla="*/ 0 w 191"/>
                    <a:gd name="T17" fmla="*/ 53 h 77"/>
                    <a:gd name="T18" fmla="*/ 24 w 191"/>
                    <a:gd name="T19" fmla="*/ 77 h 77"/>
                    <a:gd name="T20" fmla="*/ 47 w 191"/>
                    <a:gd name="T21" fmla="*/ 55 h 77"/>
                    <a:gd name="T22" fmla="*/ 90 w 191"/>
                    <a:gd name="T23" fmla="*/ 55 h 77"/>
                    <a:gd name="T24" fmla="*/ 119 w 191"/>
                    <a:gd name="T25" fmla="*/ 55 h 77"/>
                    <a:gd name="T26" fmla="*/ 153 w 191"/>
                    <a:gd name="T27"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77">
                      <a:moveTo>
                        <a:pt x="153" y="74"/>
                      </a:moveTo>
                      <a:cubicBezTo>
                        <a:pt x="175" y="74"/>
                        <a:pt x="191" y="57"/>
                        <a:pt x="191" y="36"/>
                      </a:cubicBezTo>
                      <a:cubicBezTo>
                        <a:pt x="191" y="17"/>
                        <a:pt x="175" y="0"/>
                        <a:pt x="153" y="0"/>
                      </a:cubicBezTo>
                      <a:cubicBezTo>
                        <a:pt x="132" y="0"/>
                        <a:pt x="115" y="17"/>
                        <a:pt x="115" y="36"/>
                      </a:cubicBezTo>
                      <a:cubicBezTo>
                        <a:pt x="115" y="39"/>
                        <a:pt x="115" y="41"/>
                        <a:pt x="115" y="44"/>
                      </a:cubicBezTo>
                      <a:cubicBezTo>
                        <a:pt x="115" y="44"/>
                        <a:pt x="115" y="44"/>
                        <a:pt x="90" y="44"/>
                      </a:cubicBezTo>
                      <a:cubicBezTo>
                        <a:pt x="90" y="44"/>
                        <a:pt x="90" y="44"/>
                        <a:pt x="45" y="44"/>
                      </a:cubicBezTo>
                      <a:cubicBezTo>
                        <a:pt x="41" y="36"/>
                        <a:pt x="33" y="31"/>
                        <a:pt x="24" y="31"/>
                      </a:cubicBezTo>
                      <a:cubicBezTo>
                        <a:pt x="10" y="31"/>
                        <a:pt x="0" y="41"/>
                        <a:pt x="0" y="53"/>
                      </a:cubicBezTo>
                      <a:cubicBezTo>
                        <a:pt x="0" y="66"/>
                        <a:pt x="10" y="77"/>
                        <a:pt x="24" y="77"/>
                      </a:cubicBezTo>
                      <a:cubicBezTo>
                        <a:pt x="37" y="77"/>
                        <a:pt x="47" y="67"/>
                        <a:pt x="47" y="55"/>
                      </a:cubicBezTo>
                      <a:cubicBezTo>
                        <a:pt x="47" y="55"/>
                        <a:pt x="47" y="55"/>
                        <a:pt x="90" y="55"/>
                      </a:cubicBezTo>
                      <a:cubicBezTo>
                        <a:pt x="90" y="55"/>
                        <a:pt x="90" y="55"/>
                        <a:pt x="119" y="55"/>
                      </a:cubicBezTo>
                      <a:cubicBezTo>
                        <a:pt x="127" y="66"/>
                        <a:pt x="140" y="74"/>
                        <a:pt x="15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0" name="Freeform 13">
                  <a:extLst>
                    <a:ext uri="{FF2B5EF4-FFF2-40B4-BE49-F238E27FC236}">
                      <a16:creationId xmlns:a16="http://schemas.microsoft.com/office/drawing/2014/main" id="{8CA539B6-32B7-422E-6D7B-EE3E990F180B}"/>
                    </a:ext>
                  </a:extLst>
                </p:cNvPr>
                <p:cNvSpPr>
                  <a:spLocks/>
                </p:cNvSpPr>
                <p:nvPr/>
              </p:nvSpPr>
              <p:spPr bwMode="auto">
                <a:xfrm>
                  <a:off x="-711" y="3482"/>
                  <a:ext cx="615" cy="96"/>
                </a:xfrm>
                <a:custGeom>
                  <a:avLst/>
                  <a:gdLst>
                    <a:gd name="T0" fmla="*/ 444 w 483"/>
                    <a:gd name="T1" fmla="*/ 0 h 76"/>
                    <a:gd name="T2" fmla="*/ 406 w 483"/>
                    <a:gd name="T3" fmla="*/ 33 h 76"/>
                    <a:gd name="T4" fmla="*/ 236 w 483"/>
                    <a:gd name="T5" fmla="*/ 33 h 76"/>
                    <a:gd name="T6" fmla="*/ 76 w 483"/>
                    <a:gd name="T7" fmla="*/ 33 h 76"/>
                    <a:gd name="T8" fmla="*/ 38 w 483"/>
                    <a:gd name="T9" fmla="*/ 2 h 76"/>
                    <a:gd name="T10" fmla="*/ 0 w 483"/>
                    <a:gd name="T11" fmla="*/ 39 h 76"/>
                    <a:gd name="T12" fmla="*/ 38 w 483"/>
                    <a:gd name="T13" fmla="*/ 76 h 76"/>
                    <a:gd name="T14" fmla="*/ 76 w 483"/>
                    <a:gd name="T15" fmla="*/ 45 h 76"/>
                    <a:gd name="T16" fmla="*/ 236 w 483"/>
                    <a:gd name="T17" fmla="*/ 45 h 76"/>
                    <a:gd name="T18" fmla="*/ 407 w 483"/>
                    <a:gd name="T19" fmla="*/ 45 h 76"/>
                    <a:gd name="T20" fmla="*/ 444 w 483"/>
                    <a:gd name="T21" fmla="*/ 75 h 76"/>
                    <a:gd name="T22" fmla="*/ 483 w 483"/>
                    <a:gd name="T23" fmla="*/ 38 h 76"/>
                    <a:gd name="T24" fmla="*/ 444 w 483"/>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3" h="76">
                      <a:moveTo>
                        <a:pt x="444" y="0"/>
                      </a:moveTo>
                      <a:cubicBezTo>
                        <a:pt x="425" y="0"/>
                        <a:pt x="408" y="15"/>
                        <a:pt x="406" y="33"/>
                      </a:cubicBezTo>
                      <a:cubicBezTo>
                        <a:pt x="406" y="33"/>
                        <a:pt x="406" y="33"/>
                        <a:pt x="236" y="33"/>
                      </a:cubicBezTo>
                      <a:cubicBezTo>
                        <a:pt x="236" y="33"/>
                        <a:pt x="236" y="33"/>
                        <a:pt x="76" y="33"/>
                      </a:cubicBezTo>
                      <a:cubicBezTo>
                        <a:pt x="74" y="16"/>
                        <a:pt x="57" y="2"/>
                        <a:pt x="38" y="2"/>
                      </a:cubicBezTo>
                      <a:cubicBezTo>
                        <a:pt x="17" y="2"/>
                        <a:pt x="0" y="18"/>
                        <a:pt x="0" y="39"/>
                      </a:cubicBezTo>
                      <a:cubicBezTo>
                        <a:pt x="0" y="60"/>
                        <a:pt x="17" y="76"/>
                        <a:pt x="38" y="76"/>
                      </a:cubicBezTo>
                      <a:cubicBezTo>
                        <a:pt x="57" y="76"/>
                        <a:pt x="74" y="62"/>
                        <a:pt x="76" y="45"/>
                      </a:cubicBezTo>
                      <a:cubicBezTo>
                        <a:pt x="76" y="45"/>
                        <a:pt x="76" y="45"/>
                        <a:pt x="236" y="45"/>
                      </a:cubicBezTo>
                      <a:cubicBezTo>
                        <a:pt x="236" y="45"/>
                        <a:pt x="236" y="45"/>
                        <a:pt x="407" y="45"/>
                      </a:cubicBezTo>
                      <a:cubicBezTo>
                        <a:pt x="409" y="61"/>
                        <a:pt x="426" y="75"/>
                        <a:pt x="444" y="75"/>
                      </a:cubicBezTo>
                      <a:cubicBezTo>
                        <a:pt x="465" y="75"/>
                        <a:pt x="483" y="57"/>
                        <a:pt x="483" y="38"/>
                      </a:cubicBezTo>
                      <a:cubicBezTo>
                        <a:pt x="483" y="17"/>
                        <a:pt x="465" y="0"/>
                        <a:pt x="4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1" name="Freeform 14">
                  <a:extLst>
                    <a:ext uri="{FF2B5EF4-FFF2-40B4-BE49-F238E27FC236}">
                      <a16:creationId xmlns:a16="http://schemas.microsoft.com/office/drawing/2014/main" id="{2DE16F85-8372-841E-E6ED-554A0C4473FC}"/>
                    </a:ext>
                  </a:extLst>
                </p:cNvPr>
                <p:cNvSpPr>
                  <a:spLocks/>
                </p:cNvSpPr>
                <p:nvPr/>
              </p:nvSpPr>
              <p:spPr bwMode="auto">
                <a:xfrm>
                  <a:off x="-640" y="3051"/>
                  <a:ext cx="446" cy="101"/>
                </a:xfrm>
                <a:custGeom>
                  <a:avLst/>
                  <a:gdLst>
                    <a:gd name="T0" fmla="*/ 350 w 350"/>
                    <a:gd name="T1" fmla="*/ 38 h 79"/>
                    <a:gd name="T2" fmla="*/ 310 w 350"/>
                    <a:gd name="T3" fmla="*/ 0 h 79"/>
                    <a:gd name="T4" fmla="*/ 272 w 350"/>
                    <a:gd name="T5" fmla="*/ 35 h 79"/>
                    <a:gd name="T6" fmla="*/ 180 w 350"/>
                    <a:gd name="T7" fmla="*/ 35 h 79"/>
                    <a:gd name="T8" fmla="*/ 76 w 350"/>
                    <a:gd name="T9" fmla="*/ 35 h 79"/>
                    <a:gd name="T10" fmla="*/ 38 w 350"/>
                    <a:gd name="T11" fmla="*/ 5 h 79"/>
                    <a:gd name="T12" fmla="*/ 0 w 350"/>
                    <a:gd name="T13" fmla="*/ 42 h 79"/>
                    <a:gd name="T14" fmla="*/ 38 w 350"/>
                    <a:gd name="T15" fmla="*/ 79 h 79"/>
                    <a:gd name="T16" fmla="*/ 76 w 350"/>
                    <a:gd name="T17" fmla="*/ 46 h 79"/>
                    <a:gd name="T18" fmla="*/ 180 w 350"/>
                    <a:gd name="T19" fmla="*/ 46 h 79"/>
                    <a:gd name="T20" fmla="*/ 274 w 350"/>
                    <a:gd name="T21" fmla="*/ 46 h 79"/>
                    <a:gd name="T22" fmla="*/ 310 w 350"/>
                    <a:gd name="T23" fmla="*/ 75 h 79"/>
                    <a:gd name="T24" fmla="*/ 350 w 350"/>
                    <a:gd name="T25"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79">
                      <a:moveTo>
                        <a:pt x="350" y="38"/>
                      </a:moveTo>
                      <a:cubicBezTo>
                        <a:pt x="350" y="18"/>
                        <a:pt x="332" y="0"/>
                        <a:pt x="310" y="0"/>
                      </a:cubicBezTo>
                      <a:cubicBezTo>
                        <a:pt x="290" y="0"/>
                        <a:pt x="274" y="15"/>
                        <a:pt x="272" y="35"/>
                      </a:cubicBezTo>
                      <a:cubicBezTo>
                        <a:pt x="272" y="35"/>
                        <a:pt x="272" y="35"/>
                        <a:pt x="180" y="35"/>
                      </a:cubicBezTo>
                      <a:cubicBezTo>
                        <a:pt x="180" y="35"/>
                        <a:pt x="180" y="35"/>
                        <a:pt x="76" y="35"/>
                      </a:cubicBezTo>
                      <a:cubicBezTo>
                        <a:pt x="72" y="18"/>
                        <a:pt x="57" y="5"/>
                        <a:pt x="38" y="5"/>
                      </a:cubicBezTo>
                      <a:cubicBezTo>
                        <a:pt x="17" y="5"/>
                        <a:pt x="0" y="21"/>
                        <a:pt x="0" y="42"/>
                      </a:cubicBezTo>
                      <a:cubicBezTo>
                        <a:pt x="0" y="63"/>
                        <a:pt x="17" y="79"/>
                        <a:pt x="38" y="79"/>
                      </a:cubicBezTo>
                      <a:cubicBezTo>
                        <a:pt x="58" y="79"/>
                        <a:pt x="75" y="64"/>
                        <a:pt x="76" y="46"/>
                      </a:cubicBezTo>
                      <a:cubicBezTo>
                        <a:pt x="76" y="46"/>
                        <a:pt x="76" y="46"/>
                        <a:pt x="180" y="46"/>
                      </a:cubicBezTo>
                      <a:cubicBezTo>
                        <a:pt x="180" y="46"/>
                        <a:pt x="180" y="46"/>
                        <a:pt x="274" y="46"/>
                      </a:cubicBezTo>
                      <a:cubicBezTo>
                        <a:pt x="277" y="63"/>
                        <a:pt x="293" y="75"/>
                        <a:pt x="310" y="75"/>
                      </a:cubicBezTo>
                      <a:cubicBezTo>
                        <a:pt x="332" y="75"/>
                        <a:pt x="350" y="58"/>
                        <a:pt x="35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2" name="Oval 15">
                  <a:extLst>
                    <a:ext uri="{FF2B5EF4-FFF2-40B4-BE49-F238E27FC236}">
                      <a16:creationId xmlns:a16="http://schemas.microsoft.com/office/drawing/2014/main" id="{70B233F8-CDC9-0211-BD07-08511A06548B}"/>
                    </a:ext>
                  </a:extLst>
                </p:cNvPr>
                <p:cNvSpPr>
                  <a:spLocks noChangeArrowheads="1"/>
                </p:cNvSpPr>
                <p:nvPr/>
              </p:nvSpPr>
              <p:spPr bwMode="auto">
                <a:xfrm>
                  <a:off x="-478" y="3210"/>
                  <a:ext cx="98"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3" name="Freeform 16">
                  <a:extLst>
                    <a:ext uri="{FF2B5EF4-FFF2-40B4-BE49-F238E27FC236}">
                      <a16:creationId xmlns:a16="http://schemas.microsoft.com/office/drawing/2014/main" id="{3644730A-62B2-4052-69CF-15BB137CB1D1}"/>
                    </a:ext>
                  </a:extLst>
                </p:cNvPr>
                <p:cNvSpPr>
                  <a:spLocks/>
                </p:cNvSpPr>
                <p:nvPr/>
              </p:nvSpPr>
              <p:spPr bwMode="auto">
                <a:xfrm>
                  <a:off x="-572" y="3287"/>
                  <a:ext cx="308" cy="96"/>
                </a:xfrm>
                <a:custGeom>
                  <a:avLst/>
                  <a:gdLst>
                    <a:gd name="T0" fmla="*/ 0 w 242"/>
                    <a:gd name="T1" fmla="*/ 38 h 75"/>
                    <a:gd name="T2" fmla="*/ 40 w 242"/>
                    <a:gd name="T3" fmla="*/ 75 h 75"/>
                    <a:gd name="T4" fmla="*/ 78 w 242"/>
                    <a:gd name="T5" fmla="*/ 43 h 75"/>
                    <a:gd name="T6" fmla="*/ 127 w 242"/>
                    <a:gd name="T7" fmla="*/ 43 h 75"/>
                    <a:gd name="T8" fmla="*/ 195 w 242"/>
                    <a:gd name="T9" fmla="*/ 43 h 75"/>
                    <a:gd name="T10" fmla="*/ 218 w 242"/>
                    <a:gd name="T11" fmla="*/ 60 h 75"/>
                    <a:gd name="T12" fmla="*/ 242 w 242"/>
                    <a:gd name="T13" fmla="*/ 37 h 75"/>
                    <a:gd name="T14" fmla="*/ 218 w 242"/>
                    <a:gd name="T15" fmla="*/ 14 h 75"/>
                    <a:gd name="T16" fmla="*/ 195 w 242"/>
                    <a:gd name="T17" fmla="*/ 32 h 75"/>
                    <a:gd name="T18" fmla="*/ 127 w 242"/>
                    <a:gd name="T19" fmla="*/ 32 h 75"/>
                    <a:gd name="T20" fmla="*/ 78 w 242"/>
                    <a:gd name="T21" fmla="*/ 32 h 75"/>
                    <a:gd name="T22" fmla="*/ 40 w 242"/>
                    <a:gd name="T23" fmla="*/ 0 h 75"/>
                    <a:gd name="T24" fmla="*/ 0 w 242"/>
                    <a:gd name="T25"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75">
                      <a:moveTo>
                        <a:pt x="0" y="38"/>
                      </a:moveTo>
                      <a:cubicBezTo>
                        <a:pt x="0" y="59"/>
                        <a:pt x="18" y="75"/>
                        <a:pt x="40" y="75"/>
                      </a:cubicBezTo>
                      <a:cubicBezTo>
                        <a:pt x="59" y="75"/>
                        <a:pt x="75" y="61"/>
                        <a:pt x="78" y="43"/>
                      </a:cubicBezTo>
                      <a:cubicBezTo>
                        <a:pt x="78" y="43"/>
                        <a:pt x="78" y="43"/>
                        <a:pt x="127" y="43"/>
                      </a:cubicBezTo>
                      <a:cubicBezTo>
                        <a:pt x="127" y="43"/>
                        <a:pt x="127" y="43"/>
                        <a:pt x="195" y="43"/>
                      </a:cubicBezTo>
                      <a:cubicBezTo>
                        <a:pt x="199" y="53"/>
                        <a:pt x="208" y="60"/>
                        <a:pt x="218" y="60"/>
                      </a:cubicBezTo>
                      <a:cubicBezTo>
                        <a:pt x="232" y="60"/>
                        <a:pt x="242" y="49"/>
                        <a:pt x="242" y="37"/>
                      </a:cubicBezTo>
                      <a:cubicBezTo>
                        <a:pt x="242" y="25"/>
                        <a:pt x="232" y="14"/>
                        <a:pt x="218" y="14"/>
                      </a:cubicBezTo>
                      <a:cubicBezTo>
                        <a:pt x="207" y="14"/>
                        <a:pt x="198" y="22"/>
                        <a:pt x="195" y="32"/>
                      </a:cubicBezTo>
                      <a:cubicBezTo>
                        <a:pt x="195" y="32"/>
                        <a:pt x="195" y="32"/>
                        <a:pt x="127" y="32"/>
                      </a:cubicBezTo>
                      <a:cubicBezTo>
                        <a:pt x="127" y="32"/>
                        <a:pt x="127" y="32"/>
                        <a:pt x="78" y="32"/>
                      </a:cubicBezTo>
                      <a:cubicBezTo>
                        <a:pt x="75" y="15"/>
                        <a:pt x="59" y="0"/>
                        <a:pt x="40" y="0"/>
                      </a:cubicBezTo>
                      <a:cubicBezTo>
                        <a:pt x="18" y="0"/>
                        <a:pt x="0" y="17"/>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4" name="Freeform 17">
                  <a:extLst>
                    <a:ext uri="{FF2B5EF4-FFF2-40B4-BE49-F238E27FC236}">
                      <a16:creationId xmlns:a16="http://schemas.microsoft.com/office/drawing/2014/main" id="{7245540B-F984-D56D-A5FA-22DB9000625B}"/>
                    </a:ext>
                  </a:extLst>
                </p:cNvPr>
                <p:cNvSpPr>
                  <a:spLocks/>
                </p:cNvSpPr>
                <p:nvPr/>
              </p:nvSpPr>
              <p:spPr bwMode="auto">
                <a:xfrm>
                  <a:off x="-653" y="2107"/>
                  <a:ext cx="502" cy="96"/>
                </a:xfrm>
                <a:custGeom>
                  <a:avLst/>
                  <a:gdLst>
                    <a:gd name="T0" fmla="*/ 0 w 394"/>
                    <a:gd name="T1" fmla="*/ 38 h 76"/>
                    <a:gd name="T2" fmla="*/ 38 w 394"/>
                    <a:gd name="T3" fmla="*/ 76 h 76"/>
                    <a:gd name="T4" fmla="*/ 76 w 394"/>
                    <a:gd name="T5" fmla="*/ 47 h 76"/>
                    <a:gd name="T6" fmla="*/ 186 w 394"/>
                    <a:gd name="T7" fmla="*/ 47 h 76"/>
                    <a:gd name="T8" fmla="*/ 318 w 394"/>
                    <a:gd name="T9" fmla="*/ 47 h 76"/>
                    <a:gd name="T10" fmla="*/ 356 w 394"/>
                    <a:gd name="T11" fmla="*/ 75 h 76"/>
                    <a:gd name="T12" fmla="*/ 394 w 394"/>
                    <a:gd name="T13" fmla="*/ 37 h 76"/>
                    <a:gd name="T14" fmla="*/ 356 w 394"/>
                    <a:gd name="T15" fmla="*/ 0 h 76"/>
                    <a:gd name="T16" fmla="*/ 318 w 394"/>
                    <a:gd name="T17" fmla="*/ 34 h 76"/>
                    <a:gd name="T18" fmla="*/ 186 w 394"/>
                    <a:gd name="T19" fmla="*/ 34 h 76"/>
                    <a:gd name="T20" fmla="*/ 76 w 394"/>
                    <a:gd name="T21" fmla="*/ 34 h 76"/>
                    <a:gd name="T22" fmla="*/ 38 w 394"/>
                    <a:gd name="T23" fmla="*/ 1 h 76"/>
                    <a:gd name="T24" fmla="*/ 0 w 394"/>
                    <a:gd name="T2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76">
                      <a:moveTo>
                        <a:pt x="0" y="38"/>
                      </a:moveTo>
                      <a:cubicBezTo>
                        <a:pt x="0" y="59"/>
                        <a:pt x="16" y="76"/>
                        <a:pt x="38" y="76"/>
                      </a:cubicBezTo>
                      <a:cubicBezTo>
                        <a:pt x="57" y="76"/>
                        <a:pt x="72" y="62"/>
                        <a:pt x="76" y="47"/>
                      </a:cubicBezTo>
                      <a:cubicBezTo>
                        <a:pt x="76" y="47"/>
                        <a:pt x="76" y="47"/>
                        <a:pt x="186" y="47"/>
                      </a:cubicBezTo>
                      <a:cubicBezTo>
                        <a:pt x="186" y="47"/>
                        <a:pt x="186" y="47"/>
                        <a:pt x="318" y="47"/>
                      </a:cubicBezTo>
                      <a:cubicBezTo>
                        <a:pt x="323" y="62"/>
                        <a:pt x="338" y="75"/>
                        <a:pt x="356" y="75"/>
                      </a:cubicBezTo>
                      <a:cubicBezTo>
                        <a:pt x="377" y="75"/>
                        <a:pt x="394" y="58"/>
                        <a:pt x="394" y="37"/>
                      </a:cubicBezTo>
                      <a:cubicBezTo>
                        <a:pt x="394" y="17"/>
                        <a:pt x="377" y="0"/>
                        <a:pt x="356" y="0"/>
                      </a:cubicBezTo>
                      <a:cubicBezTo>
                        <a:pt x="336" y="0"/>
                        <a:pt x="319" y="15"/>
                        <a:pt x="318" y="34"/>
                      </a:cubicBezTo>
                      <a:cubicBezTo>
                        <a:pt x="318" y="34"/>
                        <a:pt x="318" y="34"/>
                        <a:pt x="186" y="34"/>
                      </a:cubicBezTo>
                      <a:cubicBezTo>
                        <a:pt x="186" y="34"/>
                        <a:pt x="186" y="34"/>
                        <a:pt x="76" y="34"/>
                      </a:cubicBezTo>
                      <a:cubicBezTo>
                        <a:pt x="75" y="16"/>
                        <a:pt x="58" y="1"/>
                        <a:pt x="38" y="1"/>
                      </a:cubicBezTo>
                      <a:cubicBezTo>
                        <a:pt x="16" y="1"/>
                        <a:pt x="0" y="18"/>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5" name="Freeform 18">
                  <a:extLst>
                    <a:ext uri="{FF2B5EF4-FFF2-40B4-BE49-F238E27FC236}">
                      <a16:creationId xmlns:a16="http://schemas.microsoft.com/office/drawing/2014/main" id="{79D95746-7207-147D-FAE8-B131F2C83DC4}"/>
                    </a:ext>
                  </a:extLst>
                </p:cNvPr>
                <p:cNvSpPr>
                  <a:spLocks/>
                </p:cNvSpPr>
                <p:nvPr/>
              </p:nvSpPr>
              <p:spPr bwMode="auto">
                <a:xfrm>
                  <a:off x="-636" y="1776"/>
                  <a:ext cx="443" cy="99"/>
                </a:xfrm>
                <a:custGeom>
                  <a:avLst/>
                  <a:gdLst>
                    <a:gd name="T0" fmla="*/ 348 w 348"/>
                    <a:gd name="T1" fmla="*/ 36 h 78"/>
                    <a:gd name="T2" fmla="*/ 309 w 348"/>
                    <a:gd name="T3" fmla="*/ 0 h 78"/>
                    <a:gd name="T4" fmla="*/ 273 w 348"/>
                    <a:gd name="T5" fmla="*/ 24 h 78"/>
                    <a:gd name="T6" fmla="*/ 177 w 348"/>
                    <a:gd name="T7" fmla="*/ 24 h 78"/>
                    <a:gd name="T8" fmla="*/ 73 w 348"/>
                    <a:gd name="T9" fmla="*/ 24 h 78"/>
                    <a:gd name="T10" fmla="*/ 39 w 348"/>
                    <a:gd name="T11" fmla="*/ 3 h 78"/>
                    <a:gd name="T12" fmla="*/ 0 w 348"/>
                    <a:gd name="T13" fmla="*/ 41 h 78"/>
                    <a:gd name="T14" fmla="*/ 39 w 348"/>
                    <a:gd name="T15" fmla="*/ 78 h 78"/>
                    <a:gd name="T16" fmla="*/ 77 w 348"/>
                    <a:gd name="T17" fmla="*/ 41 h 78"/>
                    <a:gd name="T18" fmla="*/ 77 w 348"/>
                    <a:gd name="T19" fmla="*/ 36 h 78"/>
                    <a:gd name="T20" fmla="*/ 177 w 348"/>
                    <a:gd name="T21" fmla="*/ 36 h 78"/>
                    <a:gd name="T22" fmla="*/ 271 w 348"/>
                    <a:gd name="T23" fmla="*/ 36 h 78"/>
                    <a:gd name="T24" fmla="*/ 309 w 348"/>
                    <a:gd name="T25" fmla="*/ 74 h 78"/>
                    <a:gd name="T26" fmla="*/ 348 w 348"/>
                    <a:gd name="T27"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78">
                      <a:moveTo>
                        <a:pt x="348" y="36"/>
                      </a:moveTo>
                      <a:cubicBezTo>
                        <a:pt x="348" y="17"/>
                        <a:pt x="330" y="0"/>
                        <a:pt x="309" y="0"/>
                      </a:cubicBezTo>
                      <a:cubicBezTo>
                        <a:pt x="292" y="0"/>
                        <a:pt x="278" y="11"/>
                        <a:pt x="273" y="24"/>
                      </a:cubicBezTo>
                      <a:cubicBezTo>
                        <a:pt x="273" y="24"/>
                        <a:pt x="273" y="24"/>
                        <a:pt x="177" y="24"/>
                      </a:cubicBezTo>
                      <a:cubicBezTo>
                        <a:pt x="177" y="24"/>
                        <a:pt x="177" y="24"/>
                        <a:pt x="73" y="24"/>
                      </a:cubicBezTo>
                      <a:cubicBezTo>
                        <a:pt x="67" y="12"/>
                        <a:pt x="54" y="3"/>
                        <a:pt x="39" y="3"/>
                      </a:cubicBezTo>
                      <a:cubicBezTo>
                        <a:pt x="17" y="3"/>
                        <a:pt x="0" y="20"/>
                        <a:pt x="0" y="41"/>
                      </a:cubicBezTo>
                      <a:cubicBezTo>
                        <a:pt x="0" y="61"/>
                        <a:pt x="17" y="78"/>
                        <a:pt x="39" y="78"/>
                      </a:cubicBezTo>
                      <a:cubicBezTo>
                        <a:pt x="60" y="78"/>
                        <a:pt x="77" y="61"/>
                        <a:pt x="77" y="41"/>
                      </a:cubicBezTo>
                      <a:cubicBezTo>
                        <a:pt x="77" y="39"/>
                        <a:pt x="77" y="37"/>
                        <a:pt x="77" y="36"/>
                      </a:cubicBezTo>
                      <a:cubicBezTo>
                        <a:pt x="77" y="36"/>
                        <a:pt x="77" y="36"/>
                        <a:pt x="177" y="36"/>
                      </a:cubicBezTo>
                      <a:cubicBezTo>
                        <a:pt x="177" y="36"/>
                        <a:pt x="177" y="36"/>
                        <a:pt x="271" y="36"/>
                      </a:cubicBezTo>
                      <a:cubicBezTo>
                        <a:pt x="271" y="57"/>
                        <a:pt x="288" y="74"/>
                        <a:pt x="309" y="74"/>
                      </a:cubicBezTo>
                      <a:cubicBezTo>
                        <a:pt x="330" y="74"/>
                        <a:pt x="348" y="57"/>
                        <a:pt x="34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6" name="Freeform 19">
                  <a:extLst>
                    <a:ext uri="{FF2B5EF4-FFF2-40B4-BE49-F238E27FC236}">
                      <a16:creationId xmlns:a16="http://schemas.microsoft.com/office/drawing/2014/main" id="{57093067-CC32-8CF1-6908-7BB645E4694C}"/>
                    </a:ext>
                  </a:extLst>
                </p:cNvPr>
                <p:cNvSpPr>
                  <a:spLocks/>
                </p:cNvSpPr>
                <p:nvPr/>
              </p:nvSpPr>
              <p:spPr bwMode="auto">
                <a:xfrm>
                  <a:off x="-706" y="1560"/>
                  <a:ext cx="611" cy="98"/>
                </a:xfrm>
                <a:custGeom>
                  <a:avLst/>
                  <a:gdLst>
                    <a:gd name="T0" fmla="*/ 77 w 480"/>
                    <a:gd name="T1" fmla="*/ 31 h 77"/>
                    <a:gd name="T2" fmla="*/ 39 w 480"/>
                    <a:gd name="T3" fmla="*/ 0 h 77"/>
                    <a:gd name="T4" fmla="*/ 0 w 480"/>
                    <a:gd name="T5" fmla="*/ 36 h 77"/>
                    <a:gd name="T6" fmla="*/ 39 w 480"/>
                    <a:gd name="T7" fmla="*/ 74 h 77"/>
                    <a:gd name="T8" fmla="*/ 77 w 480"/>
                    <a:gd name="T9" fmla="*/ 42 h 77"/>
                    <a:gd name="T10" fmla="*/ 228 w 480"/>
                    <a:gd name="T11" fmla="*/ 42 h 77"/>
                    <a:gd name="T12" fmla="*/ 403 w 480"/>
                    <a:gd name="T13" fmla="*/ 42 h 77"/>
                    <a:gd name="T14" fmla="*/ 441 w 480"/>
                    <a:gd name="T15" fmla="*/ 77 h 77"/>
                    <a:gd name="T16" fmla="*/ 480 w 480"/>
                    <a:gd name="T17" fmla="*/ 40 h 77"/>
                    <a:gd name="T18" fmla="*/ 441 w 480"/>
                    <a:gd name="T19" fmla="*/ 2 h 77"/>
                    <a:gd name="T20" fmla="*/ 404 w 480"/>
                    <a:gd name="T21" fmla="*/ 31 h 77"/>
                    <a:gd name="T22" fmla="*/ 228 w 480"/>
                    <a:gd name="T23" fmla="*/ 31 h 77"/>
                    <a:gd name="T24" fmla="*/ 77 w 480"/>
                    <a:gd name="T25"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77">
                      <a:moveTo>
                        <a:pt x="77" y="31"/>
                      </a:moveTo>
                      <a:cubicBezTo>
                        <a:pt x="75" y="13"/>
                        <a:pt x="58" y="0"/>
                        <a:pt x="39" y="0"/>
                      </a:cubicBezTo>
                      <a:cubicBezTo>
                        <a:pt x="18" y="0"/>
                        <a:pt x="0" y="17"/>
                        <a:pt x="0" y="36"/>
                      </a:cubicBezTo>
                      <a:cubicBezTo>
                        <a:pt x="0" y="57"/>
                        <a:pt x="18" y="74"/>
                        <a:pt x="39" y="74"/>
                      </a:cubicBezTo>
                      <a:cubicBezTo>
                        <a:pt x="58" y="74"/>
                        <a:pt x="74" y="61"/>
                        <a:pt x="77" y="42"/>
                      </a:cubicBezTo>
                      <a:cubicBezTo>
                        <a:pt x="77" y="42"/>
                        <a:pt x="77" y="42"/>
                        <a:pt x="228" y="42"/>
                      </a:cubicBezTo>
                      <a:cubicBezTo>
                        <a:pt x="228" y="42"/>
                        <a:pt x="228" y="42"/>
                        <a:pt x="403" y="42"/>
                      </a:cubicBezTo>
                      <a:cubicBezTo>
                        <a:pt x="404" y="62"/>
                        <a:pt x="421" y="77"/>
                        <a:pt x="441" y="77"/>
                      </a:cubicBezTo>
                      <a:cubicBezTo>
                        <a:pt x="462" y="77"/>
                        <a:pt x="480" y="60"/>
                        <a:pt x="480" y="40"/>
                      </a:cubicBezTo>
                      <a:cubicBezTo>
                        <a:pt x="480" y="19"/>
                        <a:pt x="462" y="2"/>
                        <a:pt x="441" y="2"/>
                      </a:cubicBezTo>
                      <a:cubicBezTo>
                        <a:pt x="423" y="2"/>
                        <a:pt x="408" y="14"/>
                        <a:pt x="404" y="31"/>
                      </a:cubicBezTo>
                      <a:cubicBezTo>
                        <a:pt x="404" y="31"/>
                        <a:pt x="404" y="31"/>
                        <a:pt x="228" y="31"/>
                      </a:cubicBezTo>
                      <a:cubicBezTo>
                        <a:pt x="228" y="31"/>
                        <a:pt x="228" y="31"/>
                        <a:pt x="7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7" name="Freeform 20">
                  <a:extLst>
                    <a:ext uri="{FF2B5EF4-FFF2-40B4-BE49-F238E27FC236}">
                      <a16:creationId xmlns:a16="http://schemas.microsoft.com/office/drawing/2014/main" id="{33233518-F6DD-4BB0-21DC-571D778EB25C}"/>
                    </a:ext>
                  </a:extLst>
                </p:cNvPr>
                <p:cNvSpPr>
                  <a:spLocks/>
                </p:cNvSpPr>
                <p:nvPr/>
              </p:nvSpPr>
              <p:spPr bwMode="auto">
                <a:xfrm>
                  <a:off x="-570" y="2017"/>
                  <a:ext cx="307" cy="94"/>
                </a:xfrm>
                <a:custGeom>
                  <a:avLst/>
                  <a:gdLst>
                    <a:gd name="T0" fmla="*/ 0 w 241"/>
                    <a:gd name="T1" fmla="*/ 37 h 74"/>
                    <a:gd name="T2" fmla="*/ 39 w 241"/>
                    <a:gd name="T3" fmla="*/ 74 h 74"/>
                    <a:gd name="T4" fmla="*/ 76 w 241"/>
                    <a:gd name="T5" fmla="*/ 47 h 74"/>
                    <a:gd name="T6" fmla="*/ 121 w 241"/>
                    <a:gd name="T7" fmla="*/ 47 h 74"/>
                    <a:gd name="T8" fmla="*/ 197 w 241"/>
                    <a:gd name="T9" fmla="*/ 47 h 74"/>
                    <a:gd name="T10" fmla="*/ 217 w 241"/>
                    <a:gd name="T11" fmla="*/ 59 h 74"/>
                    <a:gd name="T12" fmla="*/ 241 w 241"/>
                    <a:gd name="T13" fmla="*/ 36 h 74"/>
                    <a:gd name="T14" fmla="*/ 217 w 241"/>
                    <a:gd name="T15" fmla="*/ 12 h 74"/>
                    <a:gd name="T16" fmla="*/ 195 w 241"/>
                    <a:gd name="T17" fmla="*/ 36 h 74"/>
                    <a:gd name="T18" fmla="*/ 121 w 241"/>
                    <a:gd name="T19" fmla="*/ 36 h 74"/>
                    <a:gd name="T20" fmla="*/ 77 w 241"/>
                    <a:gd name="T21" fmla="*/ 36 h 74"/>
                    <a:gd name="T22" fmla="*/ 39 w 241"/>
                    <a:gd name="T23" fmla="*/ 0 h 74"/>
                    <a:gd name="T24" fmla="*/ 0 w 241"/>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74">
                      <a:moveTo>
                        <a:pt x="0" y="37"/>
                      </a:moveTo>
                      <a:cubicBezTo>
                        <a:pt x="0" y="58"/>
                        <a:pt x="17" y="74"/>
                        <a:pt x="39" y="74"/>
                      </a:cubicBezTo>
                      <a:cubicBezTo>
                        <a:pt x="57" y="74"/>
                        <a:pt x="72" y="63"/>
                        <a:pt x="76" y="47"/>
                      </a:cubicBezTo>
                      <a:cubicBezTo>
                        <a:pt x="76" y="47"/>
                        <a:pt x="76" y="47"/>
                        <a:pt x="121" y="47"/>
                      </a:cubicBezTo>
                      <a:cubicBezTo>
                        <a:pt x="121" y="47"/>
                        <a:pt x="121" y="47"/>
                        <a:pt x="197" y="47"/>
                      </a:cubicBezTo>
                      <a:cubicBezTo>
                        <a:pt x="201" y="54"/>
                        <a:pt x="209" y="59"/>
                        <a:pt x="217" y="59"/>
                      </a:cubicBezTo>
                      <a:cubicBezTo>
                        <a:pt x="231" y="59"/>
                        <a:pt x="241" y="49"/>
                        <a:pt x="241" y="36"/>
                      </a:cubicBezTo>
                      <a:cubicBezTo>
                        <a:pt x="241" y="23"/>
                        <a:pt x="231" y="12"/>
                        <a:pt x="217" y="12"/>
                      </a:cubicBezTo>
                      <a:cubicBezTo>
                        <a:pt x="205" y="12"/>
                        <a:pt x="195" y="23"/>
                        <a:pt x="195" y="36"/>
                      </a:cubicBezTo>
                      <a:cubicBezTo>
                        <a:pt x="195" y="36"/>
                        <a:pt x="195" y="36"/>
                        <a:pt x="121" y="36"/>
                      </a:cubicBezTo>
                      <a:cubicBezTo>
                        <a:pt x="121" y="36"/>
                        <a:pt x="121" y="36"/>
                        <a:pt x="77" y="36"/>
                      </a:cubicBezTo>
                      <a:cubicBezTo>
                        <a:pt x="76" y="16"/>
                        <a:pt x="59" y="0"/>
                        <a:pt x="39" y="0"/>
                      </a:cubicBezTo>
                      <a:cubicBezTo>
                        <a:pt x="17" y="0"/>
                        <a:pt x="0" y="1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8" name="Freeform 21">
                  <a:extLst>
                    <a:ext uri="{FF2B5EF4-FFF2-40B4-BE49-F238E27FC236}">
                      <a16:creationId xmlns:a16="http://schemas.microsoft.com/office/drawing/2014/main" id="{6E7BCD69-3677-E4F5-8252-C7E033D8ED88}"/>
                    </a:ext>
                  </a:extLst>
                </p:cNvPr>
                <p:cNvSpPr>
                  <a:spLocks/>
                </p:cNvSpPr>
                <p:nvPr/>
              </p:nvSpPr>
              <p:spPr bwMode="auto">
                <a:xfrm>
                  <a:off x="-701" y="1678"/>
                  <a:ext cx="582" cy="95"/>
                </a:xfrm>
                <a:custGeom>
                  <a:avLst/>
                  <a:gdLst>
                    <a:gd name="T0" fmla="*/ 457 w 457"/>
                    <a:gd name="T1" fmla="*/ 37 h 75"/>
                    <a:gd name="T2" fmla="*/ 419 w 457"/>
                    <a:gd name="T3" fmla="*/ 1 h 75"/>
                    <a:gd name="T4" fmla="*/ 386 w 457"/>
                    <a:gd name="T5" fmla="*/ 18 h 75"/>
                    <a:gd name="T6" fmla="*/ 224 w 457"/>
                    <a:gd name="T7" fmla="*/ 18 h 75"/>
                    <a:gd name="T8" fmla="*/ 72 w 457"/>
                    <a:gd name="T9" fmla="*/ 18 h 75"/>
                    <a:gd name="T10" fmla="*/ 39 w 457"/>
                    <a:gd name="T11" fmla="*/ 0 h 75"/>
                    <a:gd name="T12" fmla="*/ 0 w 457"/>
                    <a:gd name="T13" fmla="*/ 37 h 75"/>
                    <a:gd name="T14" fmla="*/ 39 w 457"/>
                    <a:gd name="T15" fmla="*/ 74 h 75"/>
                    <a:gd name="T16" fmla="*/ 77 w 457"/>
                    <a:gd name="T17" fmla="*/ 37 h 75"/>
                    <a:gd name="T18" fmla="*/ 76 w 457"/>
                    <a:gd name="T19" fmla="*/ 29 h 75"/>
                    <a:gd name="T20" fmla="*/ 224 w 457"/>
                    <a:gd name="T21" fmla="*/ 29 h 75"/>
                    <a:gd name="T22" fmla="*/ 381 w 457"/>
                    <a:gd name="T23" fmla="*/ 29 h 75"/>
                    <a:gd name="T24" fmla="*/ 380 w 457"/>
                    <a:gd name="T25" fmla="*/ 37 h 75"/>
                    <a:gd name="T26" fmla="*/ 419 w 457"/>
                    <a:gd name="T27" fmla="*/ 75 h 75"/>
                    <a:gd name="T28" fmla="*/ 457 w 457"/>
                    <a:gd name="T2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75">
                      <a:moveTo>
                        <a:pt x="457" y="37"/>
                      </a:moveTo>
                      <a:cubicBezTo>
                        <a:pt x="457" y="18"/>
                        <a:pt x="439" y="1"/>
                        <a:pt x="419" y="1"/>
                      </a:cubicBezTo>
                      <a:cubicBezTo>
                        <a:pt x="405" y="1"/>
                        <a:pt x="394" y="8"/>
                        <a:pt x="386" y="18"/>
                      </a:cubicBezTo>
                      <a:cubicBezTo>
                        <a:pt x="386" y="18"/>
                        <a:pt x="386" y="18"/>
                        <a:pt x="224" y="18"/>
                      </a:cubicBezTo>
                      <a:cubicBezTo>
                        <a:pt x="224" y="18"/>
                        <a:pt x="224" y="18"/>
                        <a:pt x="72" y="18"/>
                      </a:cubicBezTo>
                      <a:cubicBezTo>
                        <a:pt x="65" y="7"/>
                        <a:pt x="53" y="0"/>
                        <a:pt x="39" y="0"/>
                      </a:cubicBezTo>
                      <a:cubicBezTo>
                        <a:pt x="18" y="0"/>
                        <a:pt x="0" y="17"/>
                        <a:pt x="0" y="37"/>
                      </a:cubicBezTo>
                      <a:cubicBezTo>
                        <a:pt x="0" y="57"/>
                        <a:pt x="18" y="74"/>
                        <a:pt x="39" y="74"/>
                      </a:cubicBezTo>
                      <a:cubicBezTo>
                        <a:pt x="61" y="74"/>
                        <a:pt x="77" y="57"/>
                        <a:pt x="77" y="37"/>
                      </a:cubicBezTo>
                      <a:cubicBezTo>
                        <a:pt x="77" y="34"/>
                        <a:pt x="77" y="31"/>
                        <a:pt x="76" y="29"/>
                      </a:cubicBezTo>
                      <a:cubicBezTo>
                        <a:pt x="76" y="29"/>
                        <a:pt x="76" y="29"/>
                        <a:pt x="224" y="29"/>
                      </a:cubicBezTo>
                      <a:cubicBezTo>
                        <a:pt x="224" y="29"/>
                        <a:pt x="224" y="29"/>
                        <a:pt x="381" y="29"/>
                      </a:cubicBezTo>
                      <a:cubicBezTo>
                        <a:pt x="381" y="31"/>
                        <a:pt x="380" y="35"/>
                        <a:pt x="380" y="37"/>
                      </a:cubicBezTo>
                      <a:cubicBezTo>
                        <a:pt x="380" y="58"/>
                        <a:pt x="398" y="75"/>
                        <a:pt x="419" y="75"/>
                      </a:cubicBezTo>
                      <a:cubicBezTo>
                        <a:pt x="439" y="75"/>
                        <a:pt x="457" y="58"/>
                        <a:pt x="45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69" name="Freeform 22">
                  <a:extLst>
                    <a:ext uri="{FF2B5EF4-FFF2-40B4-BE49-F238E27FC236}">
                      <a16:creationId xmlns:a16="http://schemas.microsoft.com/office/drawing/2014/main" id="{D503B5E5-6930-F8BC-08FD-F98FAE9DF2FB}"/>
                    </a:ext>
                  </a:extLst>
                </p:cNvPr>
                <p:cNvSpPr>
                  <a:spLocks/>
                </p:cNvSpPr>
                <p:nvPr/>
              </p:nvSpPr>
              <p:spPr bwMode="auto">
                <a:xfrm>
                  <a:off x="-705" y="2315"/>
                  <a:ext cx="586" cy="99"/>
                </a:xfrm>
                <a:custGeom>
                  <a:avLst/>
                  <a:gdLst>
                    <a:gd name="T0" fmla="*/ 460 w 460"/>
                    <a:gd name="T1" fmla="*/ 37 h 78"/>
                    <a:gd name="T2" fmla="*/ 422 w 460"/>
                    <a:gd name="T3" fmla="*/ 0 h 78"/>
                    <a:gd name="T4" fmla="*/ 383 w 460"/>
                    <a:gd name="T5" fmla="*/ 34 h 78"/>
                    <a:gd name="T6" fmla="*/ 227 w 460"/>
                    <a:gd name="T7" fmla="*/ 34 h 78"/>
                    <a:gd name="T8" fmla="*/ 76 w 460"/>
                    <a:gd name="T9" fmla="*/ 34 h 78"/>
                    <a:gd name="T10" fmla="*/ 38 w 460"/>
                    <a:gd name="T11" fmla="*/ 4 h 78"/>
                    <a:gd name="T12" fmla="*/ 0 w 460"/>
                    <a:gd name="T13" fmla="*/ 40 h 78"/>
                    <a:gd name="T14" fmla="*/ 38 w 460"/>
                    <a:gd name="T15" fmla="*/ 78 h 78"/>
                    <a:gd name="T16" fmla="*/ 76 w 460"/>
                    <a:gd name="T17" fmla="*/ 45 h 78"/>
                    <a:gd name="T18" fmla="*/ 227 w 460"/>
                    <a:gd name="T19" fmla="*/ 45 h 78"/>
                    <a:gd name="T20" fmla="*/ 384 w 460"/>
                    <a:gd name="T21" fmla="*/ 45 h 78"/>
                    <a:gd name="T22" fmla="*/ 422 w 460"/>
                    <a:gd name="T23" fmla="*/ 74 h 78"/>
                    <a:gd name="T24" fmla="*/ 460 w 460"/>
                    <a:gd name="T25"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78">
                      <a:moveTo>
                        <a:pt x="460" y="37"/>
                      </a:moveTo>
                      <a:cubicBezTo>
                        <a:pt x="460" y="17"/>
                        <a:pt x="442" y="0"/>
                        <a:pt x="422" y="0"/>
                      </a:cubicBezTo>
                      <a:cubicBezTo>
                        <a:pt x="402" y="0"/>
                        <a:pt x="385" y="15"/>
                        <a:pt x="383" y="34"/>
                      </a:cubicBezTo>
                      <a:cubicBezTo>
                        <a:pt x="383" y="34"/>
                        <a:pt x="383" y="34"/>
                        <a:pt x="227" y="34"/>
                      </a:cubicBezTo>
                      <a:cubicBezTo>
                        <a:pt x="227" y="34"/>
                        <a:pt x="227" y="34"/>
                        <a:pt x="76" y="34"/>
                      </a:cubicBezTo>
                      <a:cubicBezTo>
                        <a:pt x="73" y="17"/>
                        <a:pt x="57" y="4"/>
                        <a:pt x="38" y="4"/>
                      </a:cubicBezTo>
                      <a:cubicBezTo>
                        <a:pt x="17" y="4"/>
                        <a:pt x="0" y="19"/>
                        <a:pt x="0" y="40"/>
                      </a:cubicBezTo>
                      <a:cubicBezTo>
                        <a:pt x="0" y="61"/>
                        <a:pt x="17" y="78"/>
                        <a:pt x="38" y="78"/>
                      </a:cubicBezTo>
                      <a:cubicBezTo>
                        <a:pt x="59" y="78"/>
                        <a:pt x="74" y="63"/>
                        <a:pt x="76" y="45"/>
                      </a:cubicBezTo>
                      <a:cubicBezTo>
                        <a:pt x="76" y="45"/>
                        <a:pt x="76" y="45"/>
                        <a:pt x="227" y="45"/>
                      </a:cubicBezTo>
                      <a:cubicBezTo>
                        <a:pt x="227" y="45"/>
                        <a:pt x="227" y="45"/>
                        <a:pt x="384" y="45"/>
                      </a:cubicBezTo>
                      <a:cubicBezTo>
                        <a:pt x="388" y="61"/>
                        <a:pt x="403" y="74"/>
                        <a:pt x="422" y="74"/>
                      </a:cubicBezTo>
                      <a:cubicBezTo>
                        <a:pt x="442" y="74"/>
                        <a:pt x="460" y="57"/>
                        <a:pt x="46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70" name="Freeform 23">
                  <a:extLst>
                    <a:ext uri="{FF2B5EF4-FFF2-40B4-BE49-F238E27FC236}">
                      <a16:creationId xmlns:a16="http://schemas.microsoft.com/office/drawing/2014/main" id="{91BAB628-DFB0-E299-F826-7942A4E52CBC}"/>
                    </a:ext>
                  </a:extLst>
                </p:cNvPr>
                <p:cNvSpPr>
                  <a:spLocks/>
                </p:cNvSpPr>
                <p:nvPr/>
              </p:nvSpPr>
              <p:spPr bwMode="auto">
                <a:xfrm>
                  <a:off x="-709" y="2212"/>
                  <a:ext cx="614" cy="97"/>
                </a:xfrm>
                <a:custGeom>
                  <a:avLst/>
                  <a:gdLst>
                    <a:gd name="T0" fmla="*/ 443 w 482"/>
                    <a:gd name="T1" fmla="*/ 0 h 76"/>
                    <a:gd name="T2" fmla="*/ 405 w 482"/>
                    <a:gd name="T3" fmla="*/ 36 h 76"/>
                    <a:gd name="T4" fmla="*/ 230 w 482"/>
                    <a:gd name="T5" fmla="*/ 36 h 76"/>
                    <a:gd name="T6" fmla="*/ 76 w 482"/>
                    <a:gd name="T7" fmla="*/ 36 h 76"/>
                    <a:gd name="T8" fmla="*/ 38 w 482"/>
                    <a:gd name="T9" fmla="*/ 3 h 76"/>
                    <a:gd name="T10" fmla="*/ 0 w 482"/>
                    <a:gd name="T11" fmla="*/ 39 h 76"/>
                    <a:gd name="T12" fmla="*/ 38 w 482"/>
                    <a:gd name="T13" fmla="*/ 76 h 76"/>
                    <a:gd name="T14" fmla="*/ 76 w 482"/>
                    <a:gd name="T15" fmla="*/ 47 h 76"/>
                    <a:gd name="T16" fmla="*/ 230 w 482"/>
                    <a:gd name="T17" fmla="*/ 47 h 76"/>
                    <a:gd name="T18" fmla="*/ 406 w 482"/>
                    <a:gd name="T19" fmla="*/ 47 h 76"/>
                    <a:gd name="T20" fmla="*/ 443 w 482"/>
                    <a:gd name="T21" fmla="*/ 75 h 76"/>
                    <a:gd name="T22" fmla="*/ 482 w 482"/>
                    <a:gd name="T23" fmla="*/ 38 h 76"/>
                    <a:gd name="T24" fmla="*/ 443 w 482"/>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76">
                      <a:moveTo>
                        <a:pt x="443" y="0"/>
                      </a:moveTo>
                      <a:cubicBezTo>
                        <a:pt x="423" y="0"/>
                        <a:pt x="406" y="16"/>
                        <a:pt x="405" y="36"/>
                      </a:cubicBezTo>
                      <a:cubicBezTo>
                        <a:pt x="405" y="36"/>
                        <a:pt x="405" y="36"/>
                        <a:pt x="230" y="36"/>
                      </a:cubicBezTo>
                      <a:cubicBezTo>
                        <a:pt x="230" y="36"/>
                        <a:pt x="230" y="36"/>
                        <a:pt x="76" y="36"/>
                      </a:cubicBezTo>
                      <a:cubicBezTo>
                        <a:pt x="74" y="17"/>
                        <a:pt x="58" y="3"/>
                        <a:pt x="38" y="3"/>
                      </a:cubicBezTo>
                      <a:cubicBezTo>
                        <a:pt x="16" y="3"/>
                        <a:pt x="0" y="19"/>
                        <a:pt x="0" y="39"/>
                      </a:cubicBezTo>
                      <a:cubicBezTo>
                        <a:pt x="0" y="60"/>
                        <a:pt x="16" y="76"/>
                        <a:pt x="38" y="76"/>
                      </a:cubicBezTo>
                      <a:cubicBezTo>
                        <a:pt x="57" y="76"/>
                        <a:pt x="72" y="64"/>
                        <a:pt x="76" y="47"/>
                      </a:cubicBezTo>
                      <a:cubicBezTo>
                        <a:pt x="76" y="47"/>
                        <a:pt x="76" y="47"/>
                        <a:pt x="230" y="47"/>
                      </a:cubicBezTo>
                      <a:cubicBezTo>
                        <a:pt x="230" y="47"/>
                        <a:pt x="230" y="47"/>
                        <a:pt x="406" y="47"/>
                      </a:cubicBezTo>
                      <a:cubicBezTo>
                        <a:pt x="410" y="63"/>
                        <a:pt x="425" y="75"/>
                        <a:pt x="443" y="75"/>
                      </a:cubicBezTo>
                      <a:cubicBezTo>
                        <a:pt x="464" y="75"/>
                        <a:pt x="482" y="58"/>
                        <a:pt x="482" y="38"/>
                      </a:cubicBezTo>
                      <a:cubicBezTo>
                        <a:pt x="482" y="17"/>
                        <a:pt x="464" y="0"/>
                        <a:pt x="4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71" name="Freeform 24">
                  <a:extLst>
                    <a:ext uri="{FF2B5EF4-FFF2-40B4-BE49-F238E27FC236}">
                      <a16:creationId xmlns:a16="http://schemas.microsoft.com/office/drawing/2014/main" id="{C0224D0C-28EE-6C98-39A0-7078950D04F2}"/>
                    </a:ext>
                  </a:extLst>
                </p:cNvPr>
                <p:cNvSpPr>
                  <a:spLocks/>
                </p:cNvSpPr>
                <p:nvPr/>
              </p:nvSpPr>
              <p:spPr bwMode="auto">
                <a:xfrm>
                  <a:off x="-653" y="2740"/>
                  <a:ext cx="501" cy="97"/>
                </a:xfrm>
                <a:custGeom>
                  <a:avLst/>
                  <a:gdLst>
                    <a:gd name="T0" fmla="*/ 38 w 393"/>
                    <a:gd name="T1" fmla="*/ 76 h 76"/>
                    <a:gd name="T2" fmla="*/ 76 w 393"/>
                    <a:gd name="T3" fmla="*/ 44 h 76"/>
                    <a:gd name="T4" fmla="*/ 186 w 393"/>
                    <a:gd name="T5" fmla="*/ 44 h 76"/>
                    <a:gd name="T6" fmla="*/ 317 w 393"/>
                    <a:gd name="T7" fmla="*/ 44 h 76"/>
                    <a:gd name="T8" fmla="*/ 355 w 393"/>
                    <a:gd name="T9" fmla="*/ 74 h 76"/>
                    <a:gd name="T10" fmla="*/ 393 w 393"/>
                    <a:gd name="T11" fmla="*/ 36 h 76"/>
                    <a:gd name="T12" fmla="*/ 355 w 393"/>
                    <a:gd name="T13" fmla="*/ 0 h 76"/>
                    <a:gd name="T14" fmla="*/ 317 w 393"/>
                    <a:gd name="T15" fmla="*/ 33 h 76"/>
                    <a:gd name="T16" fmla="*/ 186 w 393"/>
                    <a:gd name="T17" fmla="*/ 33 h 76"/>
                    <a:gd name="T18" fmla="*/ 76 w 393"/>
                    <a:gd name="T19" fmla="*/ 33 h 76"/>
                    <a:gd name="T20" fmla="*/ 38 w 393"/>
                    <a:gd name="T21" fmla="*/ 1 h 76"/>
                    <a:gd name="T22" fmla="*/ 0 w 393"/>
                    <a:gd name="T23" fmla="*/ 38 h 76"/>
                    <a:gd name="T24" fmla="*/ 38 w 393"/>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76">
                      <a:moveTo>
                        <a:pt x="38" y="76"/>
                      </a:moveTo>
                      <a:cubicBezTo>
                        <a:pt x="57" y="76"/>
                        <a:pt x="73" y="62"/>
                        <a:pt x="76" y="44"/>
                      </a:cubicBezTo>
                      <a:cubicBezTo>
                        <a:pt x="76" y="44"/>
                        <a:pt x="76" y="44"/>
                        <a:pt x="186" y="44"/>
                      </a:cubicBezTo>
                      <a:cubicBezTo>
                        <a:pt x="186" y="44"/>
                        <a:pt x="186" y="44"/>
                        <a:pt x="317" y="44"/>
                      </a:cubicBezTo>
                      <a:cubicBezTo>
                        <a:pt x="320" y="61"/>
                        <a:pt x="336" y="74"/>
                        <a:pt x="355" y="74"/>
                      </a:cubicBezTo>
                      <a:cubicBezTo>
                        <a:pt x="376" y="74"/>
                        <a:pt x="393" y="57"/>
                        <a:pt x="393" y="36"/>
                      </a:cubicBezTo>
                      <a:cubicBezTo>
                        <a:pt x="393" y="17"/>
                        <a:pt x="376" y="0"/>
                        <a:pt x="355" y="0"/>
                      </a:cubicBezTo>
                      <a:cubicBezTo>
                        <a:pt x="334" y="0"/>
                        <a:pt x="318" y="14"/>
                        <a:pt x="317" y="33"/>
                      </a:cubicBezTo>
                      <a:cubicBezTo>
                        <a:pt x="317" y="33"/>
                        <a:pt x="317" y="33"/>
                        <a:pt x="186" y="33"/>
                      </a:cubicBezTo>
                      <a:cubicBezTo>
                        <a:pt x="186" y="33"/>
                        <a:pt x="186" y="33"/>
                        <a:pt x="76" y="33"/>
                      </a:cubicBezTo>
                      <a:cubicBezTo>
                        <a:pt x="73" y="14"/>
                        <a:pt x="57" y="1"/>
                        <a:pt x="38" y="1"/>
                      </a:cubicBezTo>
                      <a:cubicBezTo>
                        <a:pt x="16" y="1"/>
                        <a:pt x="0" y="18"/>
                        <a:pt x="0" y="38"/>
                      </a:cubicBezTo>
                      <a:cubicBezTo>
                        <a:pt x="0" y="58"/>
                        <a:pt x="16" y="76"/>
                        <a:pt x="3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72" name="Freeform 25">
                  <a:extLst>
                    <a:ext uri="{FF2B5EF4-FFF2-40B4-BE49-F238E27FC236}">
                      <a16:creationId xmlns:a16="http://schemas.microsoft.com/office/drawing/2014/main" id="{03FA7A12-44D2-31A3-8541-C3BE9ED8BDD8}"/>
                    </a:ext>
                  </a:extLst>
                </p:cNvPr>
                <p:cNvSpPr>
                  <a:spLocks/>
                </p:cNvSpPr>
                <p:nvPr/>
              </p:nvSpPr>
              <p:spPr bwMode="auto">
                <a:xfrm>
                  <a:off x="-525" y="1857"/>
                  <a:ext cx="240" cy="95"/>
                </a:xfrm>
                <a:custGeom>
                  <a:avLst/>
                  <a:gdLst>
                    <a:gd name="T0" fmla="*/ 151 w 189"/>
                    <a:gd name="T1" fmla="*/ 75 h 75"/>
                    <a:gd name="T2" fmla="*/ 189 w 189"/>
                    <a:gd name="T3" fmla="*/ 38 h 75"/>
                    <a:gd name="T4" fmla="*/ 151 w 189"/>
                    <a:gd name="T5" fmla="*/ 0 h 75"/>
                    <a:gd name="T6" fmla="*/ 113 w 189"/>
                    <a:gd name="T7" fmla="*/ 31 h 75"/>
                    <a:gd name="T8" fmla="*/ 86 w 189"/>
                    <a:gd name="T9" fmla="*/ 31 h 75"/>
                    <a:gd name="T10" fmla="*/ 44 w 189"/>
                    <a:gd name="T11" fmla="*/ 31 h 75"/>
                    <a:gd name="T12" fmla="*/ 23 w 189"/>
                    <a:gd name="T13" fmla="*/ 19 h 75"/>
                    <a:gd name="T14" fmla="*/ 0 w 189"/>
                    <a:gd name="T15" fmla="*/ 41 h 75"/>
                    <a:gd name="T16" fmla="*/ 23 w 189"/>
                    <a:gd name="T17" fmla="*/ 64 h 75"/>
                    <a:gd name="T18" fmla="*/ 47 w 189"/>
                    <a:gd name="T19" fmla="*/ 42 h 75"/>
                    <a:gd name="T20" fmla="*/ 86 w 189"/>
                    <a:gd name="T21" fmla="*/ 42 h 75"/>
                    <a:gd name="T22" fmla="*/ 113 w 189"/>
                    <a:gd name="T23" fmla="*/ 42 h 75"/>
                    <a:gd name="T24" fmla="*/ 151 w 18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75">
                      <a:moveTo>
                        <a:pt x="151" y="75"/>
                      </a:moveTo>
                      <a:cubicBezTo>
                        <a:pt x="172" y="75"/>
                        <a:pt x="189" y="58"/>
                        <a:pt x="189" y="38"/>
                      </a:cubicBezTo>
                      <a:cubicBezTo>
                        <a:pt x="189" y="17"/>
                        <a:pt x="172" y="0"/>
                        <a:pt x="151" y="0"/>
                      </a:cubicBezTo>
                      <a:cubicBezTo>
                        <a:pt x="132" y="0"/>
                        <a:pt x="117" y="14"/>
                        <a:pt x="113" y="31"/>
                      </a:cubicBezTo>
                      <a:cubicBezTo>
                        <a:pt x="113" y="31"/>
                        <a:pt x="113" y="31"/>
                        <a:pt x="86" y="31"/>
                      </a:cubicBezTo>
                      <a:cubicBezTo>
                        <a:pt x="86" y="31"/>
                        <a:pt x="86" y="31"/>
                        <a:pt x="44" y="31"/>
                      </a:cubicBezTo>
                      <a:cubicBezTo>
                        <a:pt x="41" y="24"/>
                        <a:pt x="32" y="19"/>
                        <a:pt x="23" y="19"/>
                      </a:cubicBezTo>
                      <a:cubicBezTo>
                        <a:pt x="10" y="19"/>
                        <a:pt x="0" y="28"/>
                        <a:pt x="0" y="41"/>
                      </a:cubicBezTo>
                      <a:cubicBezTo>
                        <a:pt x="0" y="54"/>
                        <a:pt x="10" y="64"/>
                        <a:pt x="23" y="64"/>
                      </a:cubicBezTo>
                      <a:cubicBezTo>
                        <a:pt x="35" y="64"/>
                        <a:pt x="46" y="54"/>
                        <a:pt x="47" y="42"/>
                      </a:cubicBezTo>
                      <a:cubicBezTo>
                        <a:pt x="47" y="42"/>
                        <a:pt x="47" y="42"/>
                        <a:pt x="86" y="42"/>
                      </a:cubicBezTo>
                      <a:cubicBezTo>
                        <a:pt x="86" y="42"/>
                        <a:pt x="86" y="42"/>
                        <a:pt x="113" y="42"/>
                      </a:cubicBezTo>
                      <a:cubicBezTo>
                        <a:pt x="115" y="60"/>
                        <a:pt x="132" y="75"/>
                        <a:pt x="15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73" name="Freeform 26">
                  <a:extLst>
                    <a:ext uri="{FF2B5EF4-FFF2-40B4-BE49-F238E27FC236}">
                      <a16:creationId xmlns:a16="http://schemas.microsoft.com/office/drawing/2014/main" id="{7E1F4264-395D-8938-2C54-2B25C622CB0C}"/>
                    </a:ext>
                  </a:extLst>
                </p:cNvPr>
                <p:cNvSpPr>
                  <a:spLocks/>
                </p:cNvSpPr>
                <p:nvPr/>
              </p:nvSpPr>
              <p:spPr bwMode="auto">
                <a:xfrm>
                  <a:off x="-477" y="1937"/>
                  <a:ext cx="98" cy="93"/>
                </a:xfrm>
                <a:custGeom>
                  <a:avLst/>
                  <a:gdLst>
                    <a:gd name="T0" fmla="*/ 38 w 77"/>
                    <a:gd name="T1" fmla="*/ 0 h 73"/>
                    <a:gd name="T2" fmla="*/ 0 w 77"/>
                    <a:gd name="T3" fmla="*/ 36 h 73"/>
                    <a:gd name="T4" fmla="*/ 38 w 77"/>
                    <a:gd name="T5" fmla="*/ 73 h 73"/>
                    <a:gd name="T6" fmla="*/ 77 w 77"/>
                    <a:gd name="T7" fmla="*/ 36 h 73"/>
                    <a:gd name="T8" fmla="*/ 38 w 77"/>
                    <a:gd name="T9" fmla="*/ 0 h 73"/>
                  </a:gdLst>
                  <a:ahLst/>
                  <a:cxnLst>
                    <a:cxn ang="0">
                      <a:pos x="T0" y="T1"/>
                    </a:cxn>
                    <a:cxn ang="0">
                      <a:pos x="T2" y="T3"/>
                    </a:cxn>
                    <a:cxn ang="0">
                      <a:pos x="T4" y="T5"/>
                    </a:cxn>
                    <a:cxn ang="0">
                      <a:pos x="T6" y="T7"/>
                    </a:cxn>
                    <a:cxn ang="0">
                      <a:pos x="T8" y="T9"/>
                    </a:cxn>
                  </a:cxnLst>
                  <a:rect l="0" t="0" r="r" b="b"/>
                  <a:pathLst>
                    <a:path w="77" h="73">
                      <a:moveTo>
                        <a:pt x="38" y="0"/>
                      </a:moveTo>
                      <a:cubicBezTo>
                        <a:pt x="18" y="0"/>
                        <a:pt x="0" y="16"/>
                        <a:pt x="0" y="36"/>
                      </a:cubicBezTo>
                      <a:cubicBezTo>
                        <a:pt x="0" y="57"/>
                        <a:pt x="18" y="73"/>
                        <a:pt x="38" y="73"/>
                      </a:cubicBezTo>
                      <a:cubicBezTo>
                        <a:pt x="60" y="73"/>
                        <a:pt x="77" y="57"/>
                        <a:pt x="77" y="36"/>
                      </a:cubicBezTo>
                      <a:cubicBezTo>
                        <a:pt x="77" y="16"/>
                        <a:pt x="6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grpSp>
        </p:grpSp>
        <p:sp>
          <p:nvSpPr>
            <p:cNvPr id="274" name="Rectangle: Rounded Corners 854">
              <a:extLst>
                <a:ext uri="{FF2B5EF4-FFF2-40B4-BE49-F238E27FC236}">
                  <a16:creationId xmlns:a16="http://schemas.microsoft.com/office/drawing/2014/main" id="{39FA0B3D-5B16-4CB9-2EF7-3C0643AC02FD}"/>
                </a:ext>
              </a:extLst>
            </p:cNvPr>
            <p:cNvSpPr/>
            <p:nvPr/>
          </p:nvSpPr>
          <p:spPr>
            <a:xfrm>
              <a:off x="1434094" y="5300320"/>
              <a:ext cx="6301038" cy="945067"/>
            </a:xfrm>
            <a:prstGeom prst="roundRect">
              <a:avLst>
                <a:gd name="adj" fmla="val 0"/>
              </a:avLst>
            </a:prstGeom>
            <a:solidFill>
              <a:srgbClr val="FFFFFF">
                <a:lumMod val="95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75" name="Rectangle 274">
              <a:extLst>
                <a:ext uri="{FF2B5EF4-FFF2-40B4-BE49-F238E27FC236}">
                  <a16:creationId xmlns:a16="http://schemas.microsoft.com/office/drawing/2014/main" id="{5530EFA5-256F-938C-484A-F4E9BC8F6FE0}"/>
                </a:ext>
              </a:extLst>
            </p:cNvPr>
            <p:cNvSpPr/>
            <p:nvPr/>
          </p:nvSpPr>
          <p:spPr>
            <a:xfrm>
              <a:off x="1409777" y="5790899"/>
              <a:ext cx="962982" cy="182012"/>
            </a:xfrm>
            <a:prstGeom prst="rect">
              <a:avLst/>
            </a:prstGeom>
            <a:no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FF7C00"/>
                  </a:solidFill>
                  <a:effectLst/>
                  <a:uLnTx/>
                  <a:uFillTx/>
                  <a:latin typeface="Corbel" panose="020B0503020204020204" pitchFamily="34" charset="0"/>
                  <a:ea typeface="+mn-ea"/>
                  <a:cs typeface="+mn-cs"/>
                </a:rPr>
                <a:t>Increasing depth </a:t>
              </a:r>
              <a:br>
                <a:rPr kumimoji="0" lang="en-US" sz="1067" b="1" i="0" u="none" strike="noStrike" kern="0" cap="none" spc="0" normalizeH="0" baseline="0" noProof="0" dirty="0">
                  <a:ln>
                    <a:noFill/>
                  </a:ln>
                  <a:solidFill>
                    <a:srgbClr val="FF7C00"/>
                  </a:solidFill>
                  <a:effectLst/>
                  <a:uLnTx/>
                  <a:uFillTx/>
                  <a:latin typeface="Corbel" panose="020B0503020204020204" pitchFamily="34" charset="0"/>
                  <a:ea typeface="+mn-ea"/>
                  <a:cs typeface="+mn-cs"/>
                </a:rPr>
              </a:br>
              <a:r>
                <a:rPr kumimoji="0" lang="en-US" sz="1067" b="1" i="0" u="none" strike="noStrike" kern="0" cap="none" spc="0" normalizeH="0" baseline="0" noProof="0" dirty="0">
                  <a:ln>
                    <a:noFill/>
                  </a:ln>
                  <a:solidFill>
                    <a:srgbClr val="FF7C00"/>
                  </a:solidFill>
                  <a:effectLst/>
                  <a:uLnTx/>
                  <a:uFillTx/>
                  <a:latin typeface="Corbel" panose="020B0503020204020204" pitchFamily="34" charset="0"/>
                  <a:ea typeface="+mn-ea"/>
                  <a:cs typeface="+mn-cs"/>
                </a:rPr>
                <a:t>of response</a:t>
              </a:r>
            </a:p>
          </p:txBody>
        </p:sp>
        <p:sp>
          <p:nvSpPr>
            <p:cNvPr id="276" name="Freeform: Shape 856">
              <a:extLst>
                <a:ext uri="{FF2B5EF4-FFF2-40B4-BE49-F238E27FC236}">
                  <a16:creationId xmlns:a16="http://schemas.microsoft.com/office/drawing/2014/main" id="{B3F001F2-1C16-8171-BFA8-089B370C7A55}"/>
                </a:ext>
              </a:extLst>
            </p:cNvPr>
            <p:cNvSpPr/>
            <p:nvPr/>
          </p:nvSpPr>
          <p:spPr>
            <a:xfrm>
              <a:off x="1502277" y="4920302"/>
              <a:ext cx="6252827" cy="783439"/>
            </a:xfrm>
            <a:custGeom>
              <a:avLst/>
              <a:gdLst>
                <a:gd name="connsiteX0" fmla="*/ 7366229 w 7840258"/>
                <a:gd name="connsiteY0" fmla="*/ 0 h 1180759"/>
                <a:gd name="connsiteX1" fmla="*/ 7840258 w 7840258"/>
                <a:gd name="connsiteY1" fmla="*/ 590380 h 1180759"/>
                <a:gd name="connsiteX2" fmla="*/ 7366229 w 7840258"/>
                <a:gd name="connsiteY2" fmla="*/ 1180759 h 1180759"/>
                <a:gd name="connsiteX3" fmla="*/ 7366229 w 7840258"/>
                <a:gd name="connsiteY3" fmla="*/ 887388 h 1180759"/>
                <a:gd name="connsiteX4" fmla="*/ 6929201 w 7840258"/>
                <a:gd name="connsiteY4" fmla="*/ 887388 h 1180759"/>
                <a:gd name="connsiteX5" fmla="*/ 6929201 w 7840258"/>
                <a:gd name="connsiteY5" fmla="*/ 891248 h 1180759"/>
                <a:gd name="connsiteX6" fmla="*/ 0 w 7840258"/>
                <a:gd name="connsiteY6" fmla="*/ 592296 h 1180759"/>
                <a:gd name="connsiteX7" fmla="*/ 6892200 w 7840258"/>
                <a:gd name="connsiteY7" fmla="*/ 294942 h 1180759"/>
                <a:gd name="connsiteX8" fmla="*/ 6892200 w 7840258"/>
                <a:gd name="connsiteY8" fmla="*/ 293371 h 1180759"/>
                <a:gd name="connsiteX9" fmla="*/ 6928599 w 7840258"/>
                <a:gd name="connsiteY9" fmla="*/ 293371 h 1180759"/>
                <a:gd name="connsiteX10" fmla="*/ 6929201 w 7840258"/>
                <a:gd name="connsiteY10" fmla="*/ 293345 h 1180759"/>
                <a:gd name="connsiteX11" fmla="*/ 6929201 w 7840258"/>
                <a:gd name="connsiteY11" fmla="*/ 293371 h 1180759"/>
                <a:gd name="connsiteX12" fmla="*/ 7366229 w 7840258"/>
                <a:gd name="connsiteY12" fmla="*/ 293371 h 1180759"/>
                <a:gd name="connsiteX0" fmla="*/ 7366229 w 7840258"/>
                <a:gd name="connsiteY0" fmla="*/ 0 h 1180759"/>
                <a:gd name="connsiteX1" fmla="*/ 7840258 w 7840258"/>
                <a:gd name="connsiteY1" fmla="*/ 590380 h 1180759"/>
                <a:gd name="connsiteX2" fmla="*/ 7366229 w 7840258"/>
                <a:gd name="connsiteY2" fmla="*/ 1180759 h 1180759"/>
                <a:gd name="connsiteX3" fmla="*/ 7366229 w 7840258"/>
                <a:gd name="connsiteY3" fmla="*/ 887388 h 1180759"/>
                <a:gd name="connsiteX4" fmla="*/ 6929201 w 7840258"/>
                <a:gd name="connsiteY4" fmla="*/ 887388 h 1180759"/>
                <a:gd name="connsiteX5" fmla="*/ 6929201 w 7840258"/>
                <a:gd name="connsiteY5" fmla="*/ 897598 h 1180759"/>
                <a:gd name="connsiteX6" fmla="*/ 0 w 7840258"/>
                <a:gd name="connsiteY6" fmla="*/ 592296 h 1180759"/>
                <a:gd name="connsiteX7" fmla="*/ 6892200 w 7840258"/>
                <a:gd name="connsiteY7" fmla="*/ 294942 h 1180759"/>
                <a:gd name="connsiteX8" fmla="*/ 6892200 w 7840258"/>
                <a:gd name="connsiteY8" fmla="*/ 293371 h 1180759"/>
                <a:gd name="connsiteX9" fmla="*/ 6928599 w 7840258"/>
                <a:gd name="connsiteY9" fmla="*/ 293371 h 1180759"/>
                <a:gd name="connsiteX10" fmla="*/ 6929201 w 7840258"/>
                <a:gd name="connsiteY10" fmla="*/ 293345 h 1180759"/>
                <a:gd name="connsiteX11" fmla="*/ 6929201 w 7840258"/>
                <a:gd name="connsiteY11" fmla="*/ 293371 h 1180759"/>
                <a:gd name="connsiteX12" fmla="*/ 7366229 w 7840258"/>
                <a:gd name="connsiteY12" fmla="*/ 293371 h 1180759"/>
                <a:gd name="connsiteX13" fmla="*/ 7366229 w 7840258"/>
                <a:gd name="connsiteY13" fmla="*/ 0 h 1180759"/>
                <a:gd name="connsiteX0" fmla="*/ 7366229 w 7840258"/>
                <a:gd name="connsiteY0" fmla="*/ 0 h 1180759"/>
                <a:gd name="connsiteX1" fmla="*/ 7840258 w 7840258"/>
                <a:gd name="connsiteY1" fmla="*/ 590380 h 1180759"/>
                <a:gd name="connsiteX2" fmla="*/ 7366229 w 7840258"/>
                <a:gd name="connsiteY2" fmla="*/ 1180759 h 1180759"/>
                <a:gd name="connsiteX3" fmla="*/ 7366229 w 7840258"/>
                <a:gd name="connsiteY3" fmla="*/ 887388 h 1180759"/>
                <a:gd name="connsiteX4" fmla="*/ 6929201 w 7840258"/>
                <a:gd name="connsiteY4" fmla="*/ 887388 h 1180759"/>
                <a:gd name="connsiteX5" fmla="*/ 0 w 7840258"/>
                <a:gd name="connsiteY5" fmla="*/ 592296 h 1180759"/>
                <a:gd name="connsiteX6" fmla="*/ 6892200 w 7840258"/>
                <a:gd name="connsiteY6" fmla="*/ 294942 h 1180759"/>
                <a:gd name="connsiteX7" fmla="*/ 6892200 w 7840258"/>
                <a:gd name="connsiteY7" fmla="*/ 293371 h 1180759"/>
                <a:gd name="connsiteX8" fmla="*/ 6928599 w 7840258"/>
                <a:gd name="connsiteY8" fmla="*/ 293371 h 1180759"/>
                <a:gd name="connsiteX9" fmla="*/ 6929201 w 7840258"/>
                <a:gd name="connsiteY9" fmla="*/ 293345 h 1180759"/>
                <a:gd name="connsiteX10" fmla="*/ 6929201 w 7840258"/>
                <a:gd name="connsiteY10" fmla="*/ 293371 h 1180759"/>
                <a:gd name="connsiteX11" fmla="*/ 7366229 w 7840258"/>
                <a:gd name="connsiteY11" fmla="*/ 293371 h 1180759"/>
                <a:gd name="connsiteX12" fmla="*/ 7366229 w 7840258"/>
                <a:gd name="connsiteY12" fmla="*/ 0 h 1180759"/>
                <a:gd name="connsiteX0" fmla="*/ 7366229 w 7840258"/>
                <a:gd name="connsiteY0" fmla="*/ 0 h 1180759"/>
                <a:gd name="connsiteX1" fmla="*/ 7840258 w 7840258"/>
                <a:gd name="connsiteY1" fmla="*/ 590380 h 1180759"/>
                <a:gd name="connsiteX2" fmla="*/ 7366229 w 7840258"/>
                <a:gd name="connsiteY2" fmla="*/ 1180759 h 1180759"/>
                <a:gd name="connsiteX3" fmla="*/ 7366229 w 7840258"/>
                <a:gd name="connsiteY3" fmla="*/ 887388 h 1180759"/>
                <a:gd name="connsiteX4" fmla="*/ 6929201 w 7840258"/>
                <a:gd name="connsiteY4" fmla="*/ 887388 h 1180759"/>
                <a:gd name="connsiteX5" fmla="*/ 0 w 7840258"/>
                <a:gd name="connsiteY5" fmla="*/ 592296 h 1180759"/>
                <a:gd name="connsiteX6" fmla="*/ 6892200 w 7840258"/>
                <a:gd name="connsiteY6" fmla="*/ 294942 h 1180759"/>
                <a:gd name="connsiteX7" fmla="*/ 6928599 w 7840258"/>
                <a:gd name="connsiteY7" fmla="*/ 293371 h 1180759"/>
                <a:gd name="connsiteX8" fmla="*/ 6929201 w 7840258"/>
                <a:gd name="connsiteY8" fmla="*/ 293345 h 1180759"/>
                <a:gd name="connsiteX9" fmla="*/ 6929201 w 7840258"/>
                <a:gd name="connsiteY9" fmla="*/ 293371 h 1180759"/>
                <a:gd name="connsiteX10" fmla="*/ 7366229 w 7840258"/>
                <a:gd name="connsiteY10" fmla="*/ 293371 h 1180759"/>
                <a:gd name="connsiteX11" fmla="*/ 7366229 w 7840258"/>
                <a:gd name="connsiteY11" fmla="*/ 0 h 1180759"/>
                <a:gd name="connsiteX0" fmla="*/ 7366229 w 7840258"/>
                <a:gd name="connsiteY0" fmla="*/ 0 h 1180759"/>
                <a:gd name="connsiteX1" fmla="*/ 7840258 w 7840258"/>
                <a:gd name="connsiteY1" fmla="*/ 590380 h 1180759"/>
                <a:gd name="connsiteX2" fmla="*/ 7366229 w 7840258"/>
                <a:gd name="connsiteY2" fmla="*/ 1180759 h 1180759"/>
                <a:gd name="connsiteX3" fmla="*/ 7366229 w 7840258"/>
                <a:gd name="connsiteY3" fmla="*/ 887388 h 1180759"/>
                <a:gd name="connsiteX4" fmla="*/ 6929201 w 7840258"/>
                <a:gd name="connsiteY4" fmla="*/ 887388 h 1180759"/>
                <a:gd name="connsiteX5" fmla="*/ 0 w 7840258"/>
                <a:gd name="connsiteY5" fmla="*/ 592296 h 1180759"/>
                <a:gd name="connsiteX6" fmla="*/ 6928599 w 7840258"/>
                <a:gd name="connsiteY6" fmla="*/ 293371 h 1180759"/>
                <a:gd name="connsiteX7" fmla="*/ 6929201 w 7840258"/>
                <a:gd name="connsiteY7" fmla="*/ 293345 h 1180759"/>
                <a:gd name="connsiteX8" fmla="*/ 6929201 w 7840258"/>
                <a:gd name="connsiteY8" fmla="*/ 293371 h 1180759"/>
                <a:gd name="connsiteX9" fmla="*/ 7366229 w 7840258"/>
                <a:gd name="connsiteY9" fmla="*/ 293371 h 1180759"/>
                <a:gd name="connsiteX10" fmla="*/ 7366229 w 7840258"/>
                <a:gd name="connsiteY10" fmla="*/ 0 h 1180759"/>
                <a:gd name="connsiteX0" fmla="*/ 7366229 w 7840258"/>
                <a:gd name="connsiteY0" fmla="*/ 0 h 1180759"/>
                <a:gd name="connsiteX1" fmla="*/ 7840258 w 7840258"/>
                <a:gd name="connsiteY1" fmla="*/ 590380 h 1180759"/>
                <a:gd name="connsiteX2" fmla="*/ 7366229 w 7840258"/>
                <a:gd name="connsiteY2" fmla="*/ 1180759 h 1180759"/>
                <a:gd name="connsiteX3" fmla="*/ 7366229 w 7840258"/>
                <a:gd name="connsiteY3" fmla="*/ 887388 h 1180759"/>
                <a:gd name="connsiteX4" fmla="*/ 6929201 w 7840258"/>
                <a:gd name="connsiteY4" fmla="*/ 887388 h 1180759"/>
                <a:gd name="connsiteX5" fmla="*/ 0 w 7840258"/>
                <a:gd name="connsiteY5" fmla="*/ 592296 h 1180759"/>
                <a:gd name="connsiteX6" fmla="*/ 115651 w 7840258"/>
                <a:gd name="connsiteY6" fmla="*/ 572746 h 1180759"/>
                <a:gd name="connsiteX7" fmla="*/ 6928599 w 7840258"/>
                <a:gd name="connsiteY7" fmla="*/ 293371 h 1180759"/>
                <a:gd name="connsiteX8" fmla="*/ 6929201 w 7840258"/>
                <a:gd name="connsiteY8" fmla="*/ 293345 h 1180759"/>
                <a:gd name="connsiteX9" fmla="*/ 6929201 w 7840258"/>
                <a:gd name="connsiteY9" fmla="*/ 293371 h 1180759"/>
                <a:gd name="connsiteX10" fmla="*/ 7366229 w 7840258"/>
                <a:gd name="connsiteY10" fmla="*/ 293371 h 1180759"/>
                <a:gd name="connsiteX11" fmla="*/ 7366229 w 7840258"/>
                <a:gd name="connsiteY11" fmla="*/ 0 h 1180759"/>
                <a:gd name="connsiteX0" fmla="*/ 7366229 w 7840258"/>
                <a:gd name="connsiteY0" fmla="*/ 0 h 1180759"/>
                <a:gd name="connsiteX1" fmla="*/ 7840258 w 7840258"/>
                <a:gd name="connsiteY1" fmla="*/ 590380 h 1180759"/>
                <a:gd name="connsiteX2" fmla="*/ 7366229 w 7840258"/>
                <a:gd name="connsiteY2" fmla="*/ 1180759 h 1180759"/>
                <a:gd name="connsiteX3" fmla="*/ 7366229 w 7840258"/>
                <a:gd name="connsiteY3" fmla="*/ 887388 h 1180759"/>
                <a:gd name="connsiteX4" fmla="*/ 6929201 w 7840258"/>
                <a:gd name="connsiteY4" fmla="*/ 887388 h 1180759"/>
                <a:gd name="connsiteX5" fmla="*/ 0 w 7840258"/>
                <a:gd name="connsiteY5" fmla="*/ 592296 h 1180759"/>
                <a:gd name="connsiteX6" fmla="*/ 20401 w 7840258"/>
                <a:gd name="connsiteY6" fmla="*/ 496546 h 1180759"/>
                <a:gd name="connsiteX7" fmla="*/ 6928599 w 7840258"/>
                <a:gd name="connsiteY7" fmla="*/ 293371 h 1180759"/>
                <a:gd name="connsiteX8" fmla="*/ 6929201 w 7840258"/>
                <a:gd name="connsiteY8" fmla="*/ 293345 h 1180759"/>
                <a:gd name="connsiteX9" fmla="*/ 6929201 w 7840258"/>
                <a:gd name="connsiteY9" fmla="*/ 293371 h 1180759"/>
                <a:gd name="connsiteX10" fmla="*/ 7366229 w 7840258"/>
                <a:gd name="connsiteY10" fmla="*/ 293371 h 1180759"/>
                <a:gd name="connsiteX11" fmla="*/ 7366229 w 7840258"/>
                <a:gd name="connsiteY11" fmla="*/ 0 h 1180759"/>
                <a:gd name="connsiteX0" fmla="*/ 7345828 w 7819857"/>
                <a:gd name="connsiteY0" fmla="*/ 0 h 1180759"/>
                <a:gd name="connsiteX1" fmla="*/ 7819857 w 7819857"/>
                <a:gd name="connsiteY1" fmla="*/ 590380 h 1180759"/>
                <a:gd name="connsiteX2" fmla="*/ 7345828 w 7819857"/>
                <a:gd name="connsiteY2" fmla="*/ 1180759 h 1180759"/>
                <a:gd name="connsiteX3" fmla="*/ 7345828 w 7819857"/>
                <a:gd name="connsiteY3" fmla="*/ 887388 h 1180759"/>
                <a:gd name="connsiteX4" fmla="*/ 6908800 w 7819857"/>
                <a:gd name="connsiteY4" fmla="*/ 887388 h 1180759"/>
                <a:gd name="connsiteX5" fmla="*/ 11349 w 7819857"/>
                <a:gd name="connsiteY5" fmla="*/ 649446 h 1180759"/>
                <a:gd name="connsiteX6" fmla="*/ 0 w 7819857"/>
                <a:gd name="connsiteY6" fmla="*/ 496546 h 1180759"/>
                <a:gd name="connsiteX7" fmla="*/ 6908198 w 7819857"/>
                <a:gd name="connsiteY7" fmla="*/ 293371 h 1180759"/>
                <a:gd name="connsiteX8" fmla="*/ 6908800 w 7819857"/>
                <a:gd name="connsiteY8" fmla="*/ 293345 h 1180759"/>
                <a:gd name="connsiteX9" fmla="*/ 6908800 w 7819857"/>
                <a:gd name="connsiteY9" fmla="*/ 293371 h 1180759"/>
                <a:gd name="connsiteX10" fmla="*/ 7345828 w 7819857"/>
                <a:gd name="connsiteY10" fmla="*/ 293371 h 1180759"/>
                <a:gd name="connsiteX11" fmla="*/ 7345828 w 7819857"/>
                <a:gd name="connsiteY11" fmla="*/ 0 h 1180759"/>
                <a:gd name="connsiteX0" fmla="*/ 7345828 w 7819857"/>
                <a:gd name="connsiteY0" fmla="*/ 0 h 1180759"/>
                <a:gd name="connsiteX1" fmla="*/ 7819857 w 7819857"/>
                <a:gd name="connsiteY1" fmla="*/ 590380 h 1180759"/>
                <a:gd name="connsiteX2" fmla="*/ 7345828 w 7819857"/>
                <a:gd name="connsiteY2" fmla="*/ 1180759 h 1180759"/>
                <a:gd name="connsiteX3" fmla="*/ 7345828 w 7819857"/>
                <a:gd name="connsiteY3" fmla="*/ 887388 h 1180759"/>
                <a:gd name="connsiteX4" fmla="*/ 6908800 w 7819857"/>
                <a:gd name="connsiteY4" fmla="*/ 887388 h 1180759"/>
                <a:gd name="connsiteX5" fmla="*/ 11349 w 7819857"/>
                <a:gd name="connsiteY5" fmla="*/ 649446 h 1180759"/>
                <a:gd name="connsiteX6" fmla="*/ 0 w 7819857"/>
                <a:gd name="connsiteY6" fmla="*/ 496546 h 1180759"/>
                <a:gd name="connsiteX7" fmla="*/ 6908198 w 7819857"/>
                <a:gd name="connsiteY7" fmla="*/ 293371 h 1180759"/>
                <a:gd name="connsiteX8" fmla="*/ 6908800 w 7819857"/>
                <a:gd name="connsiteY8" fmla="*/ 293345 h 1180759"/>
                <a:gd name="connsiteX9" fmla="*/ 6908800 w 7819857"/>
                <a:gd name="connsiteY9" fmla="*/ 293371 h 1180759"/>
                <a:gd name="connsiteX10" fmla="*/ 7345828 w 7819857"/>
                <a:gd name="connsiteY10" fmla="*/ 293371 h 1180759"/>
                <a:gd name="connsiteX11" fmla="*/ 7345828 w 7819857"/>
                <a:gd name="connsiteY11" fmla="*/ 0 h 1180759"/>
                <a:gd name="connsiteX0" fmla="*/ 7353529 w 7827558"/>
                <a:gd name="connsiteY0" fmla="*/ 0 h 1180759"/>
                <a:gd name="connsiteX1" fmla="*/ 7827558 w 7827558"/>
                <a:gd name="connsiteY1" fmla="*/ 590380 h 1180759"/>
                <a:gd name="connsiteX2" fmla="*/ 7353529 w 7827558"/>
                <a:gd name="connsiteY2" fmla="*/ 1180759 h 1180759"/>
                <a:gd name="connsiteX3" fmla="*/ 7353529 w 7827558"/>
                <a:gd name="connsiteY3" fmla="*/ 887388 h 1180759"/>
                <a:gd name="connsiteX4" fmla="*/ 6916501 w 7827558"/>
                <a:gd name="connsiteY4" fmla="*/ 887388 h 1180759"/>
                <a:gd name="connsiteX5" fmla="*/ 0 w 7827558"/>
                <a:gd name="connsiteY5" fmla="*/ 668496 h 1180759"/>
                <a:gd name="connsiteX6" fmla="*/ 7701 w 7827558"/>
                <a:gd name="connsiteY6" fmla="*/ 496546 h 1180759"/>
                <a:gd name="connsiteX7" fmla="*/ 6915899 w 7827558"/>
                <a:gd name="connsiteY7" fmla="*/ 293371 h 1180759"/>
                <a:gd name="connsiteX8" fmla="*/ 6916501 w 7827558"/>
                <a:gd name="connsiteY8" fmla="*/ 293345 h 1180759"/>
                <a:gd name="connsiteX9" fmla="*/ 6916501 w 7827558"/>
                <a:gd name="connsiteY9" fmla="*/ 293371 h 1180759"/>
                <a:gd name="connsiteX10" fmla="*/ 7353529 w 7827558"/>
                <a:gd name="connsiteY10" fmla="*/ 293371 h 1180759"/>
                <a:gd name="connsiteX11" fmla="*/ 7353529 w 7827558"/>
                <a:gd name="connsiteY11" fmla="*/ 0 h 1180759"/>
                <a:gd name="connsiteX0" fmla="*/ 7358528 w 7832557"/>
                <a:gd name="connsiteY0" fmla="*/ 0 h 1180759"/>
                <a:gd name="connsiteX1" fmla="*/ 7832557 w 7832557"/>
                <a:gd name="connsiteY1" fmla="*/ 590380 h 1180759"/>
                <a:gd name="connsiteX2" fmla="*/ 7358528 w 7832557"/>
                <a:gd name="connsiteY2" fmla="*/ 1180759 h 1180759"/>
                <a:gd name="connsiteX3" fmla="*/ 7358528 w 7832557"/>
                <a:gd name="connsiteY3" fmla="*/ 887388 h 1180759"/>
                <a:gd name="connsiteX4" fmla="*/ 6921500 w 7832557"/>
                <a:gd name="connsiteY4" fmla="*/ 887388 h 1180759"/>
                <a:gd name="connsiteX5" fmla="*/ 4999 w 7832557"/>
                <a:gd name="connsiteY5" fmla="*/ 668496 h 1180759"/>
                <a:gd name="connsiteX6" fmla="*/ 0 w 7832557"/>
                <a:gd name="connsiteY6" fmla="*/ 490196 h 1180759"/>
                <a:gd name="connsiteX7" fmla="*/ 6920898 w 7832557"/>
                <a:gd name="connsiteY7" fmla="*/ 293371 h 1180759"/>
                <a:gd name="connsiteX8" fmla="*/ 6921500 w 7832557"/>
                <a:gd name="connsiteY8" fmla="*/ 293345 h 1180759"/>
                <a:gd name="connsiteX9" fmla="*/ 6921500 w 7832557"/>
                <a:gd name="connsiteY9" fmla="*/ 293371 h 1180759"/>
                <a:gd name="connsiteX10" fmla="*/ 7358528 w 7832557"/>
                <a:gd name="connsiteY10" fmla="*/ 293371 h 1180759"/>
                <a:gd name="connsiteX11" fmla="*/ 7358528 w 7832557"/>
                <a:gd name="connsiteY11" fmla="*/ 0 h 11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2557" h="1180759">
                  <a:moveTo>
                    <a:pt x="7358528" y="0"/>
                  </a:moveTo>
                  <a:lnTo>
                    <a:pt x="7832557" y="590380"/>
                  </a:lnTo>
                  <a:lnTo>
                    <a:pt x="7358528" y="1180759"/>
                  </a:lnTo>
                  <a:lnTo>
                    <a:pt x="7358528" y="887388"/>
                  </a:lnTo>
                  <a:lnTo>
                    <a:pt x="6921500" y="887388"/>
                  </a:lnTo>
                  <a:lnTo>
                    <a:pt x="4999" y="668496"/>
                  </a:lnTo>
                  <a:lnTo>
                    <a:pt x="0" y="490196"/>
                  </a:lnTo>
                  <a:lnTo>
                    <a:pt x="6920898" y="293371"/>
                  </a:lnTo>
                  <a:lnTo>
                    <a:pt x="6921500" y="293345"/>
                  </a:lnTo>
                  <a:lnTo>
                    <a:pt x="6921500" y="293371"/>
                  </a:lnTo>
                  <a:lnTo>
                    <a:pt x="7358528" y="293371"/>
                  </a:lnTo>
                  <a:lnTo>
                    <a:pt x="7358528" y="0"/>
                  </a:lnTo>
                  <a:close/>
                </a:path>
              </a:pathLst>
            </a:custGeom>
            <a:solidFill>
              <a:srgbClr val="000000">
                <a:lumMod val="50000"/>
                <a:lumOff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77" name="Oval 276">
              <a:extLst>
                <a:ext uri="{FF2B5EF4-FFF2-40B4-BE49-F238E27FC236}">
                  <a16:creationId xmlns:a16="http://schemas.microsoft.com/office/drawing/2014/main" id="{60AB6C43-55ED-9734-8A3D-9601278018F0}"/>
                </a:ext>
              </a:extLst>
            </p:cNvPr>
            <p:cNvSpPr/>
            <p:nvPr/>
          </p:nvSpPr>
          <p:spPr>
            <a:xfrm>
              <a:off x="1474712" y="5006787"/>
              <a:ext cx="621792" cy="599092"/>
            </a:xfrm>
            <a:prstGeom prst="ellipse">
              <a:avLst/>
            </a:prstGeom>
            <a:solidFill>
              <a:srgbClr val="FFFFFF"/>
            </a:solidFill>
            <a:ln w="9525"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78" name="Oval 277">
              <a:extLst>
                <a:ext uri="{FF2B5EF4-FFF2-40B4-BE49-F238E27FC236}">
                  <a16:creationId xmlns:a16="http://schemas.microsoft.com/office/drawing/2014/main" id="{6BC073A3-5072-7447-2C8A-D5DB4C9FA4E7}"/>
                </a:ext>
              </a:extLst>
            </p:cNvPr>
            <p:cNvSpPr/>
            <p:nvPr/>
          </p:nvSpPr>
          <p:spPr>
            <a:xfrm>
              <a:off x="1525371" y="5053906"/>
              <a:ext cx="515575" cy="500080"/>
            </a:xfrm>
            <a:prstGeom prst="ellipse">
              <a:avLst/>
            </a:prstGeom>
            <a:solidFill>
              <a:srgbClr val="E74A21"/>
            </a:solidFill>
            <a:ln w="12700" cap="sq" cmpd="sng" algn="ctr">
              <a:noFill/>
              <a:prstDash val="solid"/>
            </a:ln>
            <a:effectLst>
              <a:outerShdw blurRad="76200" dist="25400" dir="2700000" sx="94000" sy="94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79" name="TextBox 278">
              <a:extLst>
                <a:ext uri="{FF2B5EF4-FFF2-40B4-BE49-F238E27FC236}">
                  <a16:creationId xmlns:a16="http://schemas.microsoft.com/office/drawing/2014/main" id="{F9E80D31-BD8A-F143-BA2C-DBCA54ECC183}"/>
                </a:ext>
              </a:extLst>
            </p:cNvPr>
            <p:cNvSpPr txBox="1"/>
            <p:nvPr/>
          </p:nvSpPr>
          <p:spPr>
            <a:xfrm>
              <a:off x="1458928" y="5165691"/>
              <a:ext cx="562334" cy="27224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MCyR</a:t>
              </a:r>
              <a:endParaRPr kumimoji="0" lang="en-US" sz="1333" b="1" i="0" u="none" strike="noStrike" kern="1200" cap="none" spc="0" normalizeH="0" baseline="30000" noProof="0" dirty="0">
                <a:ln>
                  <a:noFill/>
                </a:ln>
                <a:solidFill>
                  <a:srgbClr val="FFFFFF"/>
                </a:solidFill>
                <a:effectLst/>
                <a:uLnTx/>
                <a:uFillTx/>
                <a:latin typeface="Corbel" panose="020B0503020204020204" pitchFamily="34" charset="0"/>
                <a:ea typeface="+mn-ea"/>
                <a:cs typeface="+mn-cs"/>
              </a:endParaRPr>
            </a:p>
          </p:txBody>
        </p:sp>
        <p:sp>
          <p:nvSpPr>
            <p:cNvPr id="280" name="Oval 279">
              <a:extLst>
                <a:ext uri="{FF2B5EF4-FFF2-40B4-BE49-F238E27FC236}">
                  <a16:creationId xmlns:a16="http://schemas.microsoft.com/office/drawing/2014/main" id="{CB8C6F65-D3AC-F556-4F05-CB1DB6B37EDC}"/>
                </a:ext>
              </a:extLst>
            </p:cNvPr>
            <p:cNvSpPr/>
            <p:nvPr/>
          </p:nvSpPr>
          <p:spPr>
            <a:xfrm>
              <a:off x="2804644" y="4996683"/>
              <a:ext cx="636595" cy="628418"/>
            </a:xfrm>
            <a:prstGeom prst="ellipse">
              <a:avLst/>
            </a:prstGeom>
            <a:solidFill>
              <a:srgbClr val="FFFFFF"/>
            </a:solidFill>
            <a:ln w="9525"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81" name="Oval 280">
              <a:extLst>
                <a:ext uri="{FF2B5EF4-FFF2-40B4-BE49-F238E27FC236}">
                  <a16:creationId xmlns:a16="http://schemas.microsoft.com/office/drawing/2014/main" id="{8C99C31B-8ABD-9D7D-227D-575D9B18CE2F}"/>
                </a:ext>
              </a:extLst>
            </p:cNvPr>
            <p:cNvSpPr/>
            <p:nvPr/>
          </p:nvSpPr>
          <p:spPr>
            <a:xfrm>
              <a:off x="2855177" y="5046910"/>
              <a:ext cx="532155" cy="516161"/>
            </a:xfrm>
            <a:prstGeom prst="ellipse">
              <a:avLst/>
            </a:prstGeom>
            <a:solidFill>
              <a:srgbClr val="0460A9"/>
            </a:solidFill>
            <a:ln w="12700" cap="sq" cmpd="sng" algn="ctr">
              <a:noFill/>
              <a:prstDash val="solid"/>
            </a:ln>
            <a:effectLst>
              <a:outerShdw blurRad="76200" dist="25400" dir="2700000" sx="94000" sy="94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82" name="TextBox 281">
              <a:extLst>
                <a:ext uri="{FF2B5EF4-FFF2-40B4-BE49-F238E27FC236}">
                  <a16:creationId xmlns:a16="http://schemas.microsoft.com/office/drawing/2014/main" id="{7B09F14D-25BC-E239-8945-AC295A9BF525}"/>
                </a:ext>
              </a:extLst>
            </p:cNvPr>
            <p:cNvSpPr txBox="1"/>
            <p:nvPr/>
          </p:nvSpPr>
          <p:spPr>
            <a:xfrm>
              <a:off x="2799945" y="5173005"/>
              <a:ext cx="690415" cy="2722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CCyR</a:t>
              </a:r>
              <a:endParaRPr kumimoji="0" lang="en-US" sz="1333" b="1" i="0" u="none" strike="noStrike" kern="1200" cap="none" spc="0" normalizeH="0" baseline="30000" noProof="0" dirty="0">
                <a:ln>
                  <a:noFill/>
                </a:ln>
                <a:solidFill>
                  <a:srgbClr val="FFFFFF"/>
                </a:solidFill>
                <a:effectLst/>
                <a:uLnTx/>
                <a:uFillTx/>
                <a:latin typeface="Corbel" panose="020B0503020204020204" pitchFamily="34" charset="0"/>
                <a:ea typeface="+mn-ea"/>
                <a:cs typeface="+mn-cs"/>
              </a:endParaRPr>
            </a:p>
          </p:txBody>
        </p:sp>
        <p:sp>
          <p:nvSpPr>
            <p:cNvPr id="283" name="Oval 282">
              <a:extLst>
                <a:ext uri="{FF2B5EF4-FFF2-40B4-BE49-F238E27FC236}">
                  <a16:creationId xmlns:a16="http://schemas.microsoft.com/office/drawing/2014/main" id="{47F22231-5839-2C28-7A05-B41B020E4E04}"/>
                </a:ext>
              </a:extLst>
            </p:cNvPr>
            <p:cNvSpPr/>
            <p:nvPr/>
          </p:nvSpPr>
          <p:spPr>
            <a:xfrm>
              <a:off x="4096611" y="4969930"/>
              <a:ext cx="698897" cy="689921"/>
            </a:xfrm>
            <a:prstGeom prst="ellipse">
              <a:avLst/>
            </a:prstGeom>
            <a:solidFill>
              <a:srgbClr val="FFFFFF"/>
            </a:solidFill>
            <a:ln w="9525"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84" name="Oval 283">
              <a:extLst>
                <a:ext uri="{FF2B5EF4-FFF2-40B4-BE49-F238E27FC236}">
                  <a16:creationId xmlns:a16="http://schemas.microsoft.com/office/drawing/2014/main" id="{2A494AD0-573E-D3AC-2C07-9E4C12B8B303}"/>
                </a:ext>
              </a:extLst>
            </p:cNvPr>
            <p:cNvSpPr/>
            <p:nvPr/>
          </p:nvSpPr>
          <p:spPr>
            <a:xfrm>
              <a:off x="4152255" y="5024937"/>
              <a:ext cx="584235" cy="566676"/>
            </a:xfrm>
            <a:prstGeom prst="ellipse">
              <a:avLst/>
            </a:prstGeom>
            <a:solidFill>
              <a:srgbClr val="8D1F1B"/>
            </a:solidFill>
            <a:ln w="12700" cap="sq" cmpd="sng" algn="ctr">
              <a:noFill/>
              <a:prstDash val="solid"/>
            </a:ln>
            <a:effectLst>
              <a:outerShdw blurRad="76200" dist="25400" dir="2700000" sx="94000" sy="94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85" name="TextBox 284">
              <a:extLst>
                <a:ext uri="{FF2B5EF4-FFF2-40B4-BE49-F238E27FC236}">
                  <a16:creationId xmlns:a16="http://schemas.microsoft.com/office/drawing/2014/main" id="{5817FFB3-211E-C355-D76F-2FB23156B7E2}"/>
                </a:ext>
              </a:extLst>
            </p:cNvPr>
            <p:cNvSpPr txBox="1"/>
            <p:nvPr/>
          </p:nvSpPr>
          <p:spPr>
            <a:xfrm>
              <a:off x="4148127" y="5173005"/>
              <a:ext cx="617239" cy="2722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orbel" panose="020B0503020204020204" pitchFamily="34" charset="0"/>
                  <a:ea typeface="+mn-ea"/>
                  <a:cs typeface="+mn-cs"/>
                </a:rPr>
                <a:t>MMR</a:t>
              </a:r>
            </a:p>
          </p:txBody>
        </p:sp>
        <p:sp>
          <p:nvSpPr>
            <p:cNvPr id="286" name="Oval 285">
              <a:extLst>
                <a:ext uri="{FF2B5EF4-FFF2-40B4-BE49-F238E27FC236}">
                  <a16:creationId xmlns:a16="http://schemas.microsoft.com/office/drawing/2014/main" id="{FE8534DA-7313-284B-E0B0-718B4A4E4CCC}"/>
                </a:ext>
              </a:extLst>
            </p:cNvPr>
            <p:cNvSpPr/>
            <p:nvPr/>
          </p:nvSpPr>
          <p:spPr>
            <a:xfrm>
              <a:off x="5395959" y="4953803"/>
              <a:ext cx="736452" cy="726992"/>
            </a:xfrm>
            <a:prstGeom prst="ellipse">
              <a:avLst/>
            </a:prstGeom>
            <a:solidFill>
              <a:srgbClr val="FFFFFF"/>
            </a:solidFill>
            <a:ln w="9525"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87" name="Oval 286">
              <a:extLst>
                <a:ext uri="{FF2B5EF4-FFF2-40B4-BE49-F238E27FC236}">
                  <a16:creationId xmlns:a16="http://schemas.microsoft.com/office/drawing/2014/main" id="{0AF6E159-02E3-F008-CA13-C819DEE8A299}"/>
                </a:ext>
              </a:extLst>
            </p:cNvPr>
            <p:cNvSpPr/>
            <p:nvPr/>
          </p:nvSpPr>
          <p:spPr>
            <a:xfrm>
              <a:off x="5454684" y="5011691"/>
              <a:ext cx="615628" cy="597125"/>
            </a:xfrm>
            <a:prstGeom prst="ellipse">
              <a:avLst/>
            </a:prstGeom>
            <a:solidFill>
              <a:srgbClr val="7F7F7F"/>
            </a:solidFill>
            <a:ln w="12700" cap="sq" cmpd="sng" algn="ctr">
              <a:noFill/>
              <a:prstDash val="solid"/>
            </a:ln>
            <a:effectLst>
              <a:outerShdw blurRad="76200" dist="25400" dir="2700000" sx="94000" sy="94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88" name="TextBox 287">
              <a:extLst>
                <a:ext uri="{FF2B5EF4-FFF2-40B4-BE49-F238E27FC236}">
                  <a16:creationId xmlns:a16="http://schemas.microsoft.com/office/drawing/2014/main" id="{DB8BFAA8-09F0-E660-F459-6667EAC0CADB}"/>
                </a:ext>
              </a:extLst>
            </p:cNvPr>
            <p:cNvSpPr txBox="1"/>
            <p:nvPr/>
          </p:nvSpPr>
          <p:spPr>
            <a:xfrm>
              <a:off x="5436205" y="5173005"/>
              <a:ext cx="650408" cy="272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MR</a:t>
              </a:r>
              <a:r>
                <a:rPr kumimoji="0" lang="en-US" sz="1333" b="1" i="0" u="none" strike="noStrike" kern="1200" cap="none" spc="0" normalizeH="0" baseline="30000" noProof="0" dirty="0">
                  <a:ln>
                    <a:noFill/>
                  </a:ln>
                  <a:solidFill>
                    <a:srgbClr val="FFFFFF"/>
                  </a:solidFill>
                  <a:effectLst/>
                  <a:uLnTx/>
                  <a:uFillTx/>
                  <a:latin typeface="Corbel" panose="020B0503020204020204" pitchFamily="34" charset="0"/>
                  <a:ea typeface="+mn-ea"/>
                  <a:cs typeface="+mn-cs"/>
                </a:rPr>
                <a:t>4</a:t>
              </a:r>
            </a:p>
          </p:txBody>
        </p:sp>
        <p:sp>
          <p:nvSpPr>
            <p:cNvPr id="289" name="Oval 288">
              <a:extLst>
                <a:ext uri="{FF2B5EF4-FFF2-40B4-BE49-F238E27FC236}">
                  <a16:creationId xmlns:a16="http://schemas.microsoft.com/office/drawing/2014/main" id="{D6D58B2A-AD53-48F6-9548-5F86ABF747FB}"/>
                </a:ext>
              </a:extLst>
            </p:cNvPr>
            <p:cNvSpPr/>
            <p:nvPr/>
          </p:nvSpPr>
          <p:spPr>
            <a:xfrm>
              <a:off x="6718662" y="4936651"/>
              <a:ext cx="776395" cy="766424"/>
            </a:xfrm>
            <a:prstGeom prst="ellipse">
              <a:avLst/>
            </a:prstGeom>
            <a:solidFill>
              <a:srgbClr val="FFFFFF"/>
            </a:solidFill>
            <a:ln w="9525"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90" name="Oval 289">
              <a:extLst>
                <a:ext uri="{FF2B5EF4-FFF2-40B4-BE49-F238E27FC236}">
                  <a16:creationId xmlns:a16="http://schemas.microsoft.com/office/drawing/2014/main" id="{58A9411A-2DB4-91EE-BE88-F9680B3A6D36}"/>
                </a:ext>
              </a:extLst>
            </p:cNvPr>
            <p:cNvSpPr/>
            <p:nvPr/>
          </p:nvSpPr>
          <p:spPr>
            <a:xfrm>
              <a:off x="6780662" y="4997602"/>
              <a:ext cx="649019" cy="629513"/>
            </a:xfrm>
            <a:prstGeom prst="ellipse">
              <a:avLst/>
            </a:prstGeom>
            <a:solidFill>
              <a:srgbClr val="2EB47E"/>
            </a:solidFill>
            <a:ln w="12700" cap="sq" cmpd="sng" algn="ctr">
              <a:noFill/>
              <a:prstDash val="solid"/>
            </a:ln>
            <a:effectLst>
              <a:outerShdw blurRad="76200" dist="25400" dir="2700000" sx="94000" sy="94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91" name="TextBox 290">
              <a:extLst>
                <a:ext uri="{FF2B5EF4-FFF2-40B4-BE49-F238E27FC236}">
                  <a16:creationId xmlns:a16="http://schemas.microsoft.com/office/drawing/2014/main" id="{AB737DD4-6D63-9677-B8F1-F6146615DAA4}"/>
                </a:ext>
              </a:extLst>
            </p:cNvPr>
            <p:cNvSpPr txBox="1"/>
            <p:nvPr/>
          </p:nvSpPr>
          <p:spPr>
            <a:xfrm>
              <a:off x="6769655" y="5173005"/>
              <a:ext cx="685683" cy="272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MR</a:t>
              </a:r>
              <a:r>
                <a:rPr kumimoji="0" lang="en-US" sz="1333" b="1" i="0" u="none" strike="noStrike" kern="1200" cap="none" spc="0" normalizeH="0" baseline="30000" noProof="0" dirty="0">
                  <a:ln>
                    <a:noFill/>
                  </a:ln>
                  <a:solidFill>
                    <a:srgbClr val="FFFFFF"/>
                  </a:solidFill>
                  <a:effectLst/>
                  <a:uLnTx/>
                  <a:uFillTx/>
                  <a:latin typeface="Corbel" panose="020B0503020204020204" pitchFamily="34" charset="0"/>
                  <a:ea typeface="+mn-ea"/>
                  <a:cs typeface="+mn-cs"/>
                </a:rPr>
                <a:t>4.5</a:t>
              </a:r>
            </a:p>
          </p:txBody>
        </p:sp>
        <p:sp>
          <p:nvSpPr>
            <p:cNvPr id="292" name="TextBox 291">
              <a:extLst>
                <a:ext uri="{FF2B5EF4-FFF2-40B4-BE49-F238E27FC236}">
                  <a16:creationId xmlns:a16="http://schemas.microsoft.com/office/drawing/2014/main" id="{D8821491-F569-1EB0-2575-ADE2F67EB02B}"/>
                </a:ext>
              </a:extLst>
            </p:cNvPr>
            <p:cNvSpPr txBox="1"/>
            <p:nvPr/>
          </p:nvSpPr>
          <p:spPr>
            <a:xfrm>
              <a:off x="2551430" y="5707955"/>
              <a:ext cx="1087646" cy="5353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0460A9"/>
                  </a:solidFill>
                  <a:effectLst/>
                  <a:uLnTx/>
                  <a:uFillTx/>
                  <a:latin typeface="Corbel" panose="020B0503020204020204" pitchFamily="34" charset="0"/>
                  <a:ea typeface="+mn-ea"/>
                  <a:cs typeface="+mn-cs"/>
                </a:rPr>
                <a:t>12-month </a:t>
              </a:r>
              <a:r>
                <a:rPr kumimoji="0" lang="en-US" sz="1067" b="1" i="0" u="none" strike="noStrike" kern="0" cap="none" spc="0" normalizeH="0" baseline="0" noProof="0" dirty="0" err="1">
                  <a:ln>
                    <a:noFill/>
                  </a:ln>
                  <a:solidFill>
                    <a:srgbClr val="0460A9"/>
                  </a:solidFill>
                  <a:effectLst/>
                  <a:uLnTx/>
                  <a:uFillTx/>
                  <a:latin typeface="Corbel" panose="020B0503020204020204" pitchFamily="34" charset="0"/>
                  <a:ea typeface="+mn-ea"/>
                  <a:cs typeface="+mn-cs"/>
                </a:rPr>
                <a:t>CCyR</a:t>
              </a:r>
              <a:r>
                <a:rPr kumimoji="0" lang="en-US" sz="1067" b="1" i="0" u="none" strike="noStrike" kern="0" cap="none" spc="0" normalizeH="0" baseline="0" noProof="0" dirty="0">
                  <a:ln>
                    <a:noFill/>
                  </a:ln>
                  <a:solidFill>
                    <a:srgbClr val="0460A9"/>
                  </a:solidFill>
                  <a:effectLst/>
                  <a:uLnTx/>
                  <a:uFillTx/>
                  <a:latin typeface="Corbel" panose="020B0503020204020204" pitchFamily="34" charset="0"/>
                  <a:ea typeface="+mn-ea"/>
                  <a:cs typeface="+mn-cs"/>
                </a:rPr>
                <a:t> </a:t>
              </a:r>
              <a:br>
                <a:rPr kumimoji="0" lang="en-US" sz="1067" b="1" i="0" u="none" strike="noStrike" kern="0" cap="none" spc="0" normalizeH="0" baseline="0" noProof="0" dirty="0">
                  <a:ln>
                    <a:noFill/>
                  </a:ln>
                  <a:solidFill>
                    <a:srgbClr val="0460A9"/>
                  </a:solidFill>
                  <a:effectLst/>
                  <a:uLnTx/>
                  <a:uFillTx/>
                  <a:latin typeface="Corbel" panose="020B0503020204020204" pitchFamily="34" charset="0"/>
                  <a:ea typeface="+mn-ea"/>
                  <a:cs typeface="+mn-cs"/>
                </a:rPr>
              </a:br>
              <a:r>
                <a:rPr kumimoji="0" lang="en-US" sz="1067" b="1" i="0" u="none" strike="noStrike" kern="0" cap="none" spc="0" normalizeH="0" baseline="0" noProof="0" dirty="0">
                  <a:ln>
                    <a:noFill/>
                  </a:ln>
                  <a:solidFill>
                    <a:srgbClr val="0460A9"/>
                  </a:solidFill>
                  <a:effectLst/>
                  <a:uLnTx/>
                  <a:uFillTx/>
                  <a:latin typeface="Corbel" panose="020B0503020204020204" pitchFamily="34" charset="0"/>
                  <a:ea typeface="+mn-ea"/>
                  <a:cs typeface="+mn-cs"/>
                </a:rPr>
                <a:t>is correlated </a:t>
              </a:r>
              <a:br>
                <a:rPr kumimoji="0" lang="en-US" sz="1067" b="1" i="0" u="none" strike="noStrike" kern="0" cap="none" spc="0" normalizeH="0" baseline="0" noProof="0" dirty="0">
                  <a:ln>
                    <a:noFill/>
                  </a:ln>
                  <a:solidFill>
                    <a:srgbClr val="0460A9"/>
                  </a:solidFill>
                  <a:effectLst/>
                  <a:uLnTx/>
                  <a:uFillTx/>
                  <a:latin typeface="Corbel" panose="020B0503020204020204" pitchFamily="34" charset="0"/>
                  <a:ea typeface="+mn-ea"/>
                  <a:cs typeface="+mn-cs"/>
                </a:rPr>
              </a:br>
              <a:r>
                <a:rPr kumimoji="0" lang="en-US" sz="1067" b="1" i="0" u="none" strike="noStrike" kern="0" cap="none" spc="0" normalizeH="0" baseline="0" noProof="0" dirty="0">
                  <a:ln>
                    <a:noFill/>
                  </a:ln>
                  <a:solidFill>
                    <a:srgbClr val="0460A9"/>
                  </a:solidFill>
                  <a:effectLst/>
                  <a:uLnTx/>
                  <a:uFillTx/>
                  <a:latin typeface="Corbel" panose="020B0503020204020204" pitchFamily="34" charset="0"/>
                  <a:ea typeface="+mn-ea"/>
                  <a:cs typeface="+mn-cs"/>
                </a:rPr>
                <a:t>with better OS</a:t>
              </a:r>
              <a:endParaRPr kumimoji="0" lang="en-US" sz="1067" b="1" i="0" u="none" strike="noStrike" kern="0" cap="none" spc="0" normalizeH="0" baseline="30000" noProof="0" dirty="0">
                <a:ln>
                  <a:noFill/>
                </a:ln>
                <a:solidFill>
                  <a:srgbClr val="0460A9"/>
                </a:solidFill>
                <a:effectLst/>
                <a:uLnTx/>
                <a:uFillTx/>
                <a:latin typeface="Corbel" panose="020B0503020204020204" pitchFamily="34" charset="0"/>
                <a:ea typeface="+mn-ea"/>
                <a:cs typeface="+mn-cs"/>
              </a:endParaRPr>
            </a:p>
          </p:txBody>
        </p:sp>
        <p:sp>
          <p:nvSpPr>
            <p:cNvPr id="293" name="TextBox 292">
              <a:extLst>
                <a:ext uri="{FF2B5EF4-FFF2-40B4-BE49-F238E27FC236}">
                  <a16:creationId xmlns:a16="http://schemas.microsoft.com/office/drawing/2014/main" id="{6F0A5270-A2BF-19FE-DEBA-F37F46851D61}"/>
                </a:ext>
              </a:extLst>
            </p:cNvPr>
            <p:cNvSpPr txBox="1"/>
            <p:nvPr/>
          </p:nvSpPr>
          <p:spPr>
            <a:xfrm>
              <a:off x="3783620" y="5694828"/>
              <a:ext cx="1272219" cy="5353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8D1F1B"/>
                  </a:solidFill>
                  <a:effectLst/>
                  <a:uLnTx/>
                  <a:uFillTx/>
                  <a:latin typeface="Corbel" panose="020B0503020204020204" pitchFamily="34" charset="0"/>
                  <a:ea typeface="+mn-ea"/>
                  <a:cs typeface="+mn-cs"/>
                </a:rPr>
                <a:t>12-month MMR is correlated with </a:t>
              </a:r>
              <a:br>
                <a:rPr kumimoji="0" lang="en-US" sz="1067" b="1" i="0" u="none" strike="noStrike" kern="0" cap="none" spc="0" normalizeH="0" baseline="0" noProof="0" dirty="0">
                  <a:ln>
                    <a:noFill/>
                  </a:ln>
                  <a:solidFill>
                    <a:srgbClr val="8D1F1B"/>
                  </a:solidFill>
                  <a:effectLst/>
                  <a:uLnTx/>
                  <a:uFillTx/>
                  <a:latin typeface="Corbel" panose="020B0503020204020204" pitchFamily="34" charset="0"/>
                  <a:ea typeface="+mn-ea"/>
                  <a:cs typeface="+mn-cs"/>
                </a:rPr>
              </a:br>
              <a:r>
                <a:rPr kumimoji="0" lang="en-US" sz="1067" b="1" i="0" u="none" strike="noStrike" kern="0" cap="none" spc="0" normalizeH="0" baseline="0" noProof="0" dirty="0">
                  <a:ln>
                    <a:noFill/>
                  </a:ln>
                  <a:solidFill>
                    <a:srgbClr val="8D1F1B"/>
                  </a:solidFill>
                  <a:effectLst/>
                  <a:uLnTx/>
                  <a:uFillTx/>
                  <a:latin typeface="Corbel" panose="020B0503020204020204" pitchFamily="34" charset="0"/>
                  <a:ea typeface="+mn-ea"/>
                  <a:cs typeface="+mn-cs"/>
                </a:rPr>
                <a:t>better PFS and OS</a:t>
              </a:r>
              <a:endParaRPr kumimoji="0" lang="en-US" sz="1067" b="1" i="0" u="none" strike="noStrike" kern="0" cap="none" spc="0" normalizeH="0" baseline="30000" noProof="0" dirty="0">
                <a:ln>
                  <a:noFill/>
                </a:ln>
                <a:solidFill>
                  <a:srgbClr val="8D1F1B"/>
                </a:solidFill>
                <a:effectLst/>
                <a:uLnTx/>
                <a:uFillTx/>
                <a:latin typeface="Corbel" panose="020B0503020204020204" pitchFamily="34" charset="0"/>
                <a:ea typeface="+mn-ea"/>
                <a:cs typeface="+mn-cs"/>
              </a:endParaRPr>
            </a:p>
          </p:txBody>
        </p:sp>
        <p:sp>
          <p:nvSpPr>
            <p:cNvPr id="294" name="TextBox 293">
              <a:extLst>
                <a:ext uri="{FF2B5EF4-FFF2-40B4-BE49-F238E27FC236}">
                  <a16:creationId xmlns:a16="http://schemas.microsoft.com/office/drawing/2014/main" id="{83D07204-D517-E8AB-3298-47096589B9A7}"/>
                </a:ext>
              </a:extLst>
            </p:cNvPr>
            <p:cNvSpPr txBox="1"/>
            <p:nvPr/>
          </p:nvSpPr>
          <p:spPr>
            <a:xfrm>
              <a:off x="1576891" y="3591041"/>
              <a:ext cx="456581" cy="27224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E74A21"/>
                  </a:solidFill>
                  <a:effectLst/>
                  <a:uLnTx/>
                  <a:uFillTx/>
                  <a:latin typeface="Corbel" panose="020B0503020204020204" pitchFamily="34" charset="0"/>
                  <a:ea typeface="+mn-ea"/>
                  <a:cs typeface="+mn-cs"/>
                </a:rPr>
                <a:t>10%</a:t>
              </a:r>
            </a:p>
          </p:txBody>
        </p:sp>
        <p:sp>
          <p:nvSpPr>
            <p:cNvPr id="295" name="TextBox 294">
              <a:extLst>
                <a:ext uri="{FF2B5EF4-FFF2-40B4-BE49-F238E27FC236}">
                  <a16:creationId xmlns:a16="http://schemas.microsoft.com/office/drawing/2014/main" id="{B9F9DA6D-A6FE-5B7F-2C20-8CD372410B2B}"/>
                </a:ext>
              </a:extLst>
            </p:cNvPr>
            <p:cNvSpPr txBox="1"/>
            <p:nvPr/>
          </p:nvSpPr>
          <p:spPr>
            <a:xfrm>
              <a:off x="2972772" y="3952426"/>
              <a:ext cx="375887" cy="27224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460A9"/>
                  </a:solidFill>
                  <a:effectLst/>
                  <a:uLnTx/>
                  <a:uFillTx/>
                  <a:latin typeface="Corbel" panose="020B0503020204020204" pitchFamily="34" charset="0"/>
                  <a:ea typeface="+mn-ea"/>
                  <a:cs typeface="+mn-cs"/>
                </a:rPr>
                <a:t>1%</a:t>
              </a:r>
            </a:p>
          </p:txBody>
        </p:sp>
        <p:sp>
          <p:nvSpPr>
            <p:cNvPr id="296" name="TextBox 295">
              <a:extLst>
                <a:ext uri="{FF2B5EF4-FFF2-40B4-BE49-F238E27FC236}">
                  <a16:creationId xmlns:a16="http://schemas.microsoft.com/office/drawing/2014/main" id="{C0CAFFCE-1A61-B17A-A832-B1BB2E1A21DA}"/>
                </a:ext>
              </a:extLst>
            </p:cNvPr>
            <p:cNvSpPr txBox="1"/>
            <p:nvPr/>
          </p:nvSpPr>
          <p:spPr>
            <a:xfrm>
              <a:off x="4183483" y="4144047"/>
              <a:ext cx="502063" cy="27224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8D1F1B"/>
                  </a:solidFill>
                  <a:effectLst/>
                  <a:uLnTx/>
                  <a:uFillTx/>
                  <a:latin typeface="Corbel" panose="020B0503020204020204" pitchFamily="34" charset="0"/>
                  <a:ea typeface="+mn-ea"/>
                  <a:cs typeface="+mn-cs"/>
                </a:rPr>
                <a:t>0.1%</a:t>
              </a:r>
            </a:p>
          </p:txBody>
        </p:sp>
        <p:sp>
          <p:nvSpPr>
            <p:cNvPr id="297" name="TextBox 296">
              <a:extLst>
                <a:ext uri="{FF2B5EF4-FFF2-40B4-BE49-F238E27FC236}">
                  <a16:creationId xmlns:a16="http://schemas.microsoft.com/office/drawing/2014/main" id="{3C9B859D-DB19-F2A2-58E7-0DB3BB15F52C}"/>
                </a:ext>
              </a:extLst>
            </p:cNvPr>
            <p:cNvSpPr txBox="1"/>
            <p:nvPr/>
          </p:nvSpPr>
          <p:spPr>
            <a:xfrm>
              <a:off x="5492346" y="4431080"/>
              <a:ext cx="582757" cy="27224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7F7F7F"/>
                  </a:solidFill>
                  <a:effectLst/>
                  <a:uLnTx/>
                  <a:uFillTx/>
                  <a:latin typeface="Corbel" panose="020B0503020204020204" pitchFamily="34" charset="0"/>
                  <a:ea typeface="+mn-ea"/>
                  <a:cs typeface="+mn-cs"/>
                </a:rPr>
                <a:t>0.01%</a:t>
              </a:r>
            </a:p>
          </p:txBody>
        </p:sp>
        <p:sp>
          <p:nvSpPr>
            <p:cNvPr id="298" name="TextBox 297">
              <a:extLst>
                <a:ext uri="{FF2B5EF4-FFF2-40B4-BE49-F238E27FC236}">
                  <a16:creationId xmlns:a16="http://schemas.microsoft.com/office/drawing/2014/main" id="{021EC91E-E894-4D6E-CF11-43D4B5AF88E1}"/>
                </a:ext>
              </a:extLst>
            </p:cNvPr>
            <p:cNvSpPr txBox="1"/>
            <p:nvPr/>
          </p:nvSpPr>
          <p:spPr>
            <a:xfrm>
              <a:off x="6746235" y="4571903"/>
              <a:ext cx="736691" cy="27224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2EB47E"/>
                  </a:solidFill>
                  <a:effectLst/>
                  <a:uLnTx/>
                  <a:uFillTx/>
                  <a:latin typeface="Corbel" panose="020B0503020204020204" pitchFamily="34" charset="0"/>
                  <a:ea typeface="+mn-ea"/>
                  <a:cs typeface="+mn-cs"/>
                </a:rPr>
                <a:t>0.0032%</a:t>
              </a:r>
            </a:p>
          </p:txBody>
        </p:sp>
        <p:sp>
          <p:nvSpPr>
            <p:cNvPr id="299" name="TextBox 298">
              <a:extLst>
                <a:ext uri="{FF2B5EF4-FFF2-40B4-BE49-F238E27FC236}">
                  <a16:creationId xmlns:a16="http://schemas.microsoft.com/office/drawing/2014/main" id="{1F16611D-32F3-2B08-1E9D-60DB48AFD768}"/>
                </a:ext>
              </a:extLst>
            </p:cNvPr>
            <p:cNvSpPr txBox="1"/>
            <p:nvPr/>
          </p:nvSpPr>
          <p:spPr>
            <a:xfrm>
              <a:off x="5234509" y="5683365"/>
              <a:ext cx="2429721" cy="5353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067" b="1" i="0" u="none" strike="noStrike" kern="0" cap="none" spc="0" normalizeH="0" baseline="0" noProof="0" dirty="0">
                  <a:ln>
                    <a:noFill/>
                  </a:ln>
                  <a:solidFill>
                    <a:srgbClr val="002068">
                      <a:lumMod val="75000"/>
                    </a:srgbClr>
                  </a:solidFill>
                  <a:effectLst/>
                  <a:uLnTx/>
                  <a:uFillTx/>
                  <a:latin typeface="Corbel" panose="020B0503020204020204" pitchFamily="34" charset="0"/>
                  <a:ea typeface="+mn-ea"/>
                  <a:cs typeface="+mn-cs"/>
                </a:rPr>
                <a:t>MR</a:t>
              </a:r>
              <a:r>
                <a:rPr kumimoji="0" lang="en-US" altLang="en-US" sz="1067" b="1" i="0" u="none" strike="noStrike" kern="0" cap="none" spc="0" normalizeH="0" baseline="30000" noProof="0" dirty="0">
                  <a:ln>
                    <a:noFill/>
                  </a:ln>
                  <a:solidFill>
                    <a:srgbClr val="002068">
                      <a:lumMod val="75000"/>
                    </a:srgbClr>
                  </a:solidFill>
                  <a:effectLst/>
                  <a:uLnTx/>
                  <a:uFillTx/>
                  <a:latin typeface="Corbel" panose="020B0503020204020204" pitchFamily="34" charset="0"/>
                  <a:ea typeface="+mn-ea"/>
                  <a:cs typeface="+mn-cs"/>
                </a:rPr>
                <a:t>4</a:t>
              </a:r>
              <a:r>
                <a:rPr kumimoji="0" lang="en-US" altLang="en-US" sz="1067" b="1" i="0" u="none" strike="noStrike" kern="0" cap="none" spc="0" normalizeH="0" baseline="0" noProof="0" dirty="0">
                  <a:ln>
                    <a:noFill/>
                  </a:ln>
                  <a:solidFill>
                    <a:srgbClr val="2EB47E"/>
                  </a:solidFill>
                  <a:effectLst/>
                  <a:uLnTx/>
                  <a:uFillTx/>
                  <a:latin typeface="Corbel" panose="020B0503020204020204" pitchFamily="34" charset="0"/>
                  <a:ea typeface="+mn-ea"/>
                  <a:cs typeface="+mn-cs"/>
                </a:rPr>
                <a:t> or MR</a:t>
              </a:r>
              <a:r>
                <a:rPr kumimoji="0" lang="en-US" altLang="en-US" sz="1067" b="1" i="0" u="none" strike="noStrike" kern="0" cap="none" spc="0" normalizeH="0" baseline="30000" noProof="0" dirty="0">
                  <a:ln>
                    <a:noFill/>
                  </a:ln>
                  <a:solidFill>
                    <a:srgbClr val="2EB47E"/>
                  </a:solidFill>
                  <a:effectLst/>
                  <a:uLnTx/>
                  <a:uFillTx/>
                  <a:latin typeface="Corbel" panose="020B0503020204020204" pitchFamily="34" charset="0"/>
                  <a:ea typeface="+mn-ea"/>
                  <a:cs typeface="+mn-cs"/>
                </a:rPr>
                <a:t>4.5 </a:t>
              </a:r>
              <a:r>
                <a:rPr kumimoji="0" lang="en-US" sz="1067" b="1" i="0" u="none" strike="noStrike" kern="0" cap="none" spc="0" normalizeH="0" baseline="0" noProof="0" dirty="0">
                  <a:ln>
                    <a:noFill/>
                  </a:ln>
                  <a:solidFill>
                    <a:srgbClr val="2EB47E"/>
                  </a:solidFill>
                  <a:effectLst/>
                  <a:uLnTx/>
                  <a:uFillTx/>
                  <a:latin typeface="Corbel" panose="020B0503020204020204" pitchFamily="34" charset="0"/>
                  <a:ea typeface="+mn-ea"/>
                  <a:cs typeface="+mn-cs"/>
                </a:rPr>
                <a:t>or DMR is correlated with a lower risk of progression and death</a:t>
              </a:r>
              <a:r>
                <a:rPr kumimoji="0" lang="en-US" sz="1067" b="1" i="0" u="none" strike="noStrike" kern="0" cap="none" spc="0" normalizeH="0" baseline="30000" noProof="0" dirty="0">
                  <a:ln>
                    <a:noFill/>
                  </a:ln>
                  <a:solidFill>
                    <a:srgbClr val="2EB47E"/>
                  </a:solidFill>
                  <a:effectLst/>
                  <a:uLnTx/>
                  <a:uFillTx/>
                  <a:latin typeface="Corbel" panose="020B0503020204020204" pitchFamily="34" charset="0"/>
                  <a:ea typeface="+mn-ea"/>
                  <a:cs typeface="+mn-cs"/>
                </a:rPr>
                <a:t> </a:t>
              </a:r>
              <a:r>
                <a:rPr kumimoji="0" lang="en-US" sz="1067" b="1" i="0" u="none" strike="noStrike" kern="0" cap="none" spc="0" normalizeH="0" baseline="0" noProof="0" dirty="0">
                  <a:ln>
                    <a:noFill/>
                  </a:ln>
                  <a:solidFill>
                    <a:srgbClr val="2EB47E"/>
                  </a:solidFill>
                  <a:effectLst/>
                  <a:uLnTx/>
                  <a:uFillTx/>
                  <a:latin typeface="Corbel" panose="020B0503020204020204" pitchFamily="34" charset="0"/>
                  <a:ea typeface="+mn-ea"/>
                  <a:cs typeface="+mn-cs"/>
                </a:rPr>
                <a:t>and is a criterion for attempting TFR</a:t>
              </a:r>
              <a:endParaRPr kumimoji="0" lang="en-US" sz="1067" b="1" i="0" u="none" strike="noStrike" kern="0" cap="none" spc="0" normalizeH="0" baseline="30000" noProof="0" dirty="0">
                <a:ln>
                  <a:noFill/>
                </a:ln>
                <a:solidFill>
                  <a:srgbClr val="2EB47E"/>
                </a:solidFill>
                <a:effectLst/>
                <a:uLnTx/>
                <a:uFillTx/>
                <a:latin typeface="Corbel" panose="020B0503020204020204" pitchFamily="34" charset="0"/>
                <a:ea typeface="+mn-ea"/>
                <a:cs typeface="+mn-cs"/>
              </a:endParaRPr>
            </a:p>
          </p:txBody>
        </p:sp>
      </p:grpSp>
      <p:pic>
        <p:nvPicPr>
          <p:cNvPr id="2" name="Picture 1">
            <a:extLst>
              <a:ext uri="{FF2B5EF4-FFF2-40B4-BE49-F238E27FC236}">
                <a16:creationId xmlns:a16="http://schemas.microsoft.com/office/drawing/2014/main" id="{D7251878-C765-9E83-37D8-908418D96498}"/>
              </a:ext>
            </a:extLst>
          </p:cNvPr>
          <p:cNvPicPr>
            <a:picLocks noChangeAspect="1"/>
          </p:cNvPicPr>
          <p:nvPr/>
        </p:nvPicPr>
        <p:blipFill rotWithShape="1">
          <a:blip r:embed="rId2"/>
          <a:srcRect l="18203" r="18392" b="71004"/>
          <a:stretch/>
        </p:blipFill>
        <p:spPr>
          <a:xfrm>
            <a:off x="6722325" y="3903526"/>
            <a:ext cx="5387795" cy="1149215"/>
          </a:xfrm>
          <a:prstGeom prst="rect">
            <a:avLst/>
          </a:prstGeom>
        </p:spPr>
      </p:pic>
      <p:pic>
        <p:nvPicPr>
          <p:cNvPr id="302" name="Picture 301">
            <a:extLst>
              <a:ext uri="{FF2B5EF4-FFF2-40B4-BE49-F238E27FC236}">
                <a16:creationId xmlns:a16="http://schemas.microsoft.com/office/drawing/2014/main" id="{99119AB1-4965-46DB-5D86-3890E2E06DC2}"/>
              </a:ext>
            </a:extLst>
          </p:cNvPr>
          <p:cNvPicPr>
            <a:picLocks noChangeAspect="1"/>
          </p:cNvPicPr>
          <p:nvPr/>
        </p:nvPicPr>
        <p:blipFill rotWithShape="1">
          <a:blip r:embed="rId3"/>
          <a:srcRect t="-14680" r="92435" b="14680"/>
          <a:stretch/>
        </p:blipFill>
        <p:spPr>
          <a:xfrm>
            <a:off x="8148321" y="4882087"/>
            <a:ext cx="922351" cy="1128280"/>
          </a:xfrm>
          <a:prstGeom prst="rect">
            <a:avLst/>
          </a:prstGeom>
        </p:spPr>
      </p:pic>
      <p:sp>
        <p:nvSpPr>
          <p:cNvPr id="303" name="TextBox 302">
            <a:extLst>
              <a:ext uri="{FF2B5EF4-FFF2-40B4-BE49-F238E27FC236}">
                <a16:creationId xmlns:a16="http://schemas.microsoft.com/office/drawing/2014/main" id="{9DC3CDCB-9C48-7751-59FF-73AF7365228B}"/>
              </a:ext>
            </a:extLst>
          </p:cNvPr>
          <p:cNvSpPr txBox="1"/>
          <p:nvPr/>
        </p:nvSpPr>
        <p:spPr>
          <a:xfrm>
            <a:off x="9070671" y="5275533"/>
            <a:ext cx="2345770" cy="42056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‘traffic light’ guide</a:t>
            </a:r>
          </a:p>
        </p:txBody>
      </p:sp>
      <p:sp>
        <p:nvSpPr>
          <p:cNvPr id="305" name="TextBox 304">
            <a:extLst>
              <a:ext uri="{FF2B5EF4-FFF2-40B4-BE49-F238E27FC236}">
                <a16:creationId xmlns:a16="http://schemas.microsoft.com/office/drawing/2014/main" id="{4CB6F2EA-B619-54D9-9023-085FE115F7E6}"/>
              </a:ext>
            </a:extLst>
          </p:cNvPr>
          <p:cNvSpPr txBox="1"/>
          <p:nvPr/>
        </p:nvSpPr>
        <p:spPr>
          <a:xfrm>
            <a:off x="6086664" y="6545166"/>
            <a:ext cx="6096000" cy="297454"/>
          </a:xfrm>
          <a:prstGeom prst="rect">
            <a:avLst/>
          </a:prstGeom>
          <a:noFill/>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NCCN Guidelines®. Chronic Myeloid Leukemia — V.3.2025.</a:t>
            </a:r>
          </a:p>
        </p:txBody>
      </p:sp>
    </p:spTree>
    <p:extLst>
      <p:ext uri="{BB962C8B-B14F-4D97-AF65-F5344CB8AC3E}">
        <p14:creationId xmlns:p14="http://schemas.microsoft.com/office/powerpoint/2010/main" val="24022421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1E0EC-0034-A84D-8EB8-28A2EE717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DAE70-4702-778F-7002-BC923FEC2208}"/>
              </a:ext>
            </a:extLst>
          </p:cNvPr>
          <p:cNvSpPr>
            <a:spLocks noGrp="1"/>
          </p:cNvSpPr>
          <p:nvPr>
            <p:ph type="title"/>
          </p:nvPr>
        </p:nvSpPr>
        <p:spPr>
          <a:xfrm>
            <a:off x="419097" y="268565"/>
            <a:ext cx="11353800" cy="662783"/>
          </a:xfrm>
        </p:spPr>
        <p:txBody>
          <a:bodyPr>
            <a:normAutofit/>
          </a:bodyPr>
          <a:lstStyle/>
          <a:p>
            <a:pPr algn="ctr"/>
            <a:r>
              <a:rPr lang="en-US" sz="3200" dirty="0">
                <a:solidFill>
                  <a:srgbClr val="993333"/>
                </a:solidFill>
                <a:latin typeface="Corbel" panose="020B0503020204020204" pitchFamily="34" charset="0"/>
              </a:rPr>
              <a:t>NCCN Treatment Milestones; Mutation Guidance</a:t>
            </a:r>
          </a:p>
        </p:txBody>
      </p:sp>
      <p:sp>
        <p:nvSpPr>
          <p:cNvPr id="6" name="TextBox 5">
            <a:extLst>
              <a:ext uri="{FF2B5EF4-FFF2-40B4-BE49-F238E27FC236}">
                <a16:creationId xmlns:a16="http://schemas.microsoft.com/office/drawing/2014/main" id="{B9851688-4845-4DA0-5AE5-B47F6229775B}"/>
              </a:ext>
            </a:extLst>
          </p:cNvPr>
          <p:cNvSpPr txBox="1"/>
          <p:nvPr/>
        </p:nvSpPr>
        <p:spPr>
          <a:xfrm>
            <a:off x="0" y="6534836"/>
            <a:ext cx="724553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NCCN Guidelines®. Chronic Myeloid Leukemia — V.3.2025.</a:t>
            </a:r>
          </a:p>
        </p:txBody>
      </p:sp>
      <p:pic>
        <p:nvPicPr>
          <p:cNvPr id="4" name="Picture 3">
            <a:extLst>
              <a:ext uri="{FF2B5EF4-FFF2-40B4-BE49-F238E27FC236}">
                <a16:creationId xmlns:a16="http://schemas.microsoft.com/office/drawing/2014/main" id="{C454D2ED-4220-0E6F-C11B-CA3243644258}"/>
              </a:ext>
            </a:extLst>
          </p:cNvPr>
          <p:cNvPicPr>
            <a:picLocks noChangeAspect="1"/>
          </p:cNvPicPr>
          <p:nvPr/>
        </p:nvPicPr>
        <p:blipFill rotWithShape="1">
          <a:blip r:embed="rId2"/>
          <a:srcRect t="34863"/>
          <a:stretch/>
        </p:blipFill>
        <p:spPr>
          <a:xfrm>
            <a:off x="536672" y="931347"/>
            <a:ext cx="11236227" cy="3413703"/>
          </a:xfrm>
          <a:prstGeom prst="rect">
            <a:avLst/>
          </a:prstGeom>
        </p:spPr>
      </p:pic>
      <p:pic>
        <p:nvPicPr>
          <p:cNvPr id="7" name="Picture 6">
            <a:extLst>
              <a:ext uri="{FF2B5EF4-FFF2-40B4-BE49-F238E27FC236}">
                <a16:creationId xmlns:a16="http://schemas.microsoft.com/office/drawing/2014/main" id="{4DDBCA97-B51A-CB91-19B8-8C8A9EF23315}"/>
              </a:ext>
            </a:extLst>
          </p:cNvPr>
          <p:cNvPicPr>
            <a:picLocks noChangeAspect="1"/>
          </p:cNvPicPr>
          <p:nvPr/>
        </p:nvPicPr>
        <p:blipFill rotWithShape="1">
          <a:blip r:embed="rId3"/>
          <a:srcRect t="60206"/>
          <a:stretch/>
        </p:blipFill>
        <p:spPr>
          <a:xfrm>
            <a:off x="151531" y="4548450"/>
            <a:ext cx="11888935" cy="1662847"/>
          </a:xfrm>
          <a:prstGeom prst="rect">
            <a:avLst/>
          </a:prstGeom>
        </p:spPr>
      </p:pic>
      <p:sp>
        <p:nvSpPr>
          <p:cNvPr id="3" name="Rectangle 2">
            <a:extLst>
              <a:ext uri="{FF2B5EF4-FFF2-40B4-BE49-F238E27FC236}">
                <a16:creationId xmlns:a16="http://schemas.microsoft.com/office/drawing/2014/main" id="{2F3513FC-8399-441B-C0DA-0F42F86C190A}"/>
              </a:ext>
            </a:extLst>
          </p:cNvPr>
          <p:cNvSpPr/>
          <p:nvPr/>
        </p:nvSpPr>
        <p:spPr bwMode="auto">
          <a:xfrm>
            <a:off x="151531" y="4548450"/>
            <a:ext cx="11888935" cy="581057"/>
          </a:xfrm>
          <a:prstGeom prst="rect">
            <a:avLst/>
          </a:prstGeom>
          <a:noFill/>
          <a:ln w="63500" cap="flat" cmpd="sng" algn="ctr">
            <a:solidFill>
              <a:srgbClr val="FFFF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lvl="0" indent="0" algn="l" defTabSz="609585" rtl="0" eaLnBrk="1" fontAlgn="base" latinLnBrk="0" hangingPunct="0">
              <a:lnSpc>
                <a:spcPct val="93000"/>
              </a:lnSpc>
              <a:spcBef>
                <a:spcPct val="0"/>
              </a:spcBef>
              <a:spcAft>
                <a:spcPct val="0"/>
              </a:spcAft>
              <a:buClr>
                <a:srgbClr val="000000"/>
              </a:buClr>
              <a:buSzPct val="45000"/>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04614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A414C-1E63-BCDE-1C27-FEC38F2845F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6AFFEDA-D659-CF6B-21F2-5842870F5BBC}"/>
              </a:ext>
            </a:extLst>
          </p:cNvPr>
          <p:cNvSpPr/>
          <p:nvPr/>
        </p:nvSpPr>
        <p:spPr bwMode="auto">
          <a:xfrm>
            <a:off x="758948" y="2132856"/>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491395C-FCFE-1E83-6130-CE835E3F1C7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9F23932-B466-F267-D10E-745AB50219CE}"/>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Chronic Myeloid Leukemia (CML) as a Model for Targeted Treatment</a:t>
            </a:r>
          </a:p>
          <a:p>
            <a:pPr marL="0" indent="0">
              <a:spcBef>
                <a:spcPts val="1800"/>
              </a:spcBef>
              <a:spcAft>
                <a:spcPts val="0"/>
              </a:spcAft>
              <a:buNone/>
            </a:pPr>
            <a:r>
              <a:rPr lang="en-US" sz="2500" dirty="0">
                <a:solidFill>
                  <a:schemeClr val="bg1"/>
                </a:solidFill>
              </a:rPr>
              <a:t>Module 1: Biology of CML; Role of First- and Second-Generation Tyrosine Kinase Inhibitors (TKIs) as Initial Treatment for Chronic-Phase (CP)-CML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Asciminib</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Newly Diagnosed CP-CML </a:t>
            </a:r>
          </a:p>
          <a:p>
            <a:pPr marL="0" indent="0">
              <a:spcBef>
                <a:spcPts val="1800"/>
              </a:spcBef>
              <a:spcAft>
                <a:spcPts val="0"/>
              </a:spcAft>
              <a:buNone/>
            </a:pPr>
            <a:r>
              <a:rPr lang="en-US" sz="2500" dirty="0">
                <a:solidFill>
                  <a:srgbClr val="0432FF"/>
                </a:solidFill>
              </a:rPr>
              <a:t>Module 3: </a:t>
            </a:r>
            <a:r>
              <a:rPr lang="en-US" sz="2500" dirty="0">
                <a:solidFill>
                  <a:schemeClr val="tx1"/>
                </a:solidFill>
              </a:rPr>
              <a:t>Feasibility of TKI Discontinuation for Patients with Sustained Response to Treatment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Management of CP-CML After Failure of Initial Therapy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502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nector: Elbow 41">
            <a:extLst>
              <a:ext uri="{FF2B5EF4-FFF2-40B4-BE49-F238E27FC236}">
                <a16:creationId xmlns:a16="http://schemas.microsoft.com/office/drawing/2014/main" id="{16230088-E331-5091-C9CC-3BC6BE369F87}"/>
              </a:ext>
            </a:extLst>
          </p:cNvPr>
          <p:cNvCxnSpPr>
            <a:cxnSpLocks/>
            <a:stCxn id="128" idx="3"/>
            <a:endCxn id="130" idx="1"/>
          </p:cNvCxnSpPr>
          <p:nvPr/>
        </p:nvCxnSpPr>
        <p:spPr>
          <a:xfrm flipV="1">
            <a:off x="4307620" y="2963445"/>
            <a:ext cx="3441816" cy="16049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6B8796D-2650-4C18-9976-D6C7BD74A18E}"/>
              </a:ext>
            </a:extLst>
          </p:cNvPr>
          <p:cNvSpPr>
            <a:spLocks noGrp="1"/>
          </p:cNvSpPr>
          <p:nvPr>
            <p:ph type="title"/>
          </p:nvPr>
        </p:nvSpPr>
        <p:spPr>
          <a:xfrm>
            <a:off x="33550" y="201018"/>
            <a:ext cx="12158449" cy="1124124"/>
          </a:xfrm>
        </p:spPr>
        <p:txBody>
          <a:bodyPr>
            <a:noAutofit/>
          </a:bodyPr>
          <a:lstStyle/>
          <a:p>
            <a:pPr algn="ctr"/>
            <a:r>
              <a:rPr lang="en-US" sz="2933" dirty="0">
                <a:solidFill>
                  <a:srgbClr val="993333"/>
                </a:solidFill>
                <a:latin typeface="Corbel" panose="020B0503020204020204" pitchFamily="34" charset="0"/>
              </a:rPr>
              <a:t>TKI intolerance remains a primary reason for treatment discontinuation</a:t>
            </a:r>
          </a:p>
        </p:txBody>
      </p:sp>
      <p:sp>
        <p:nvSpPr>
          <p:cNvPr id="9" name="Text Placeholder 8">
            <a:extLst>
              <a:ext uri="{FF2B5EF4-FFF2-40B4-BE49-F238E27FC236}">
                <a16:creationId xmlns:a16="http://schemas.microsoft.com/office/drawing/2014/main" id="{79FA9109-747F-18F8-8CDD-F081388290B7}"/>
              </a:ext>
            </a:extLst>
          </p:cNvPr>
          <p:cNvSpPr>
            <a:spLocks noGrp="1"/>
          </p:cNvSpPr>
          <p:nvPr>
            <p:ph type="body" sz="quarter" idx="13"/>
          </p:nvPr>
        </p:nvSpPr>
        <p:spPr>
          <a:xfrm>
            <a:off x="137825" y="6201377"/>
            <a:ext cx="11670354" cy="587375"/>
          </a:xfrm>
        </p:spPr>
        <p:txBody>
          <a:bodyPr/>
          <a:lstStyle/>
          <a:p>
            <a:pPr defTabSz="914354"/>
            <a:r>
              <a:rPr lang="pt-BR" b="0" i="0" u="none" dirty="0">
                <a:effectLst/>
                <a:latin typeface="Corbel" panose="020B0503020204020204" pitchFamily="34" charset="0"/>
              </a:rPr>
              <a:t>1. </a:t>
            </a:r>
            <a:r>
              <a:rPr lang="pt-BR" b="0" i="0" u="none" dirty="0" err="1">
                <a:effectLst/>
                <a:latin typeface="Corbel" panose="020B0503020204020204" pitchFamily="34" charset="0"/>
              </a:rPr>
              <a:t>Hochhaus</a:t>
            </a:r>
            <a:r>
              <a:rPr lang="pt-BR" b="0" i="0" u="none" dirty="0">
                <a:effectLst/>
                <a:latin typeface="Corbel" panose="020B0503020204020204" pitchFamily="34" charset="0"/>
              </a:rPr>
              <a:t> A, et al. </a:t>
            </a:r>
            <a:r>
              <a:rPr lang="pt-BR" b="0" i="1" u="none" dirty="0">
                <a:effectLst/>
                <a:latin typeface="Corbel" panose="020B0503020204020204" pitchFamily="34" charset="0"/>
              </a:rPr>
              <a:t>N </a:t>
            </a:r>
            <a:r>
              <a:rPr lang="pt-BR" b="0" i="1" u="none" dirty="0" err="1">
                <a:effectLst/>
                <a:latin typeface="Corbel" panose="020B0503020204020204" pitchFamily="34" charset="0"/>
              </a:rPr>
              <a:t>Engl</a:t>
            </a:r>
            <a:r>
              <a:rPr lang="pt-BR" b="0" i="1" u="none" dirty="0">
                <a:effectLst/>
                <a:latin typeface="Corbel" panose="020B0503020204020204" pitchFamily="34" charset="0"/>
              </a:rPr>
              <a:t> J Med</a:t>
            </a:r>
            <a:r>
              <a:rPr lang="pt-BR" b="0" i="0" u="none" dirty="0">
                <a:effectLst/>
                <a:latin typeface="Corbel" panose="020B0503020204020204" pitchFamily="34" charset="0"/>
              </a:rPr>
              <a:t>. 2017;376: 917-927. 2. </a:t>
            </a:r>
            <a:r>
              <a:rPr lang="pt-BR" b="0" i="0" u="none" dirty="0" err="1">
                <a:effectLst/>
                <a:latin typeface="Corbel" panose="020B0503020204020204" pitchFamily="34" charset="0"/>
              </a:rPr>
              <a:t>Kantarjian</a:t>
            </a:r>
            <a:r>
              <a:rPr lang="pt-BR" b="0" i="0" u="none" dirty="0">
                <a:effectLst/>
                <a:latin typeface="Corbel" panose="020B0503020204020204" pitchFamily="34" charset="0"/>
              </a:rPr>
              <a:t> HM, et al. </a:t>
            </a:r>
            <a:r>
              <a:rPr lang="pt-BR" b="0" i="1" u="none" dirty="0" err="1">
                <a:effectLst/>
                <a:latin typeface="Corbel" panose="020B0503020204020204" pitchFamily="34" charset="0"/>
              </a:rPr>
              <a:t>Leukemia</a:t>
            </a:r>
            <a:r>
              <a:rPr lang="pt-BR" b="0" i="0" u="none" dirty="0">
                <a:effectLst/>
                <a:latin typeface="Corbel" panose="020B0503020204020204" pitchFamily="34" charset="0"/>
              </a:rPr>
              <a:t>. 2021;35:440-453. 3. </a:t>
            </a:r>
            <a:r>
              <a:rPr lang="en-US" dirty="0" err="1">
                <a:latin typeface="Corbel" panose="020B0503020204020204" pitchFamily="34" charset="0"/>
              </a:rPr>
              <a:t>Druker</a:t>
            </a:r>
            <a:r>
              <a:rPr lang="en-US" dirty="0">
                <a:latin typeface="Corbel" panose="020B0503020204020204" pitchFamily="34" charset="0"/>
              </a:rPr>
              <a:t> BJ, et al. </a:t>
            </a:r>
            <a:r>
              <a:rPr lang="en-US" i="1" dirty="0">
                <a:latin typeface="Corbel" panose="020B0503020204020204" pitchFamily="34" charset="0"/>
              </a:rPr>
              <a:t>N </a:t>
            </a:r>
            <a:r>
              <a:rPr lang="en-US" i="1" dirty="0" err="1">
                <a:latin typeface="Corbel" panose="020B0503020204020204" pitchFamily="34" charset="0"/>
              </a:rPr>
              <a:t>Engl</a:t>
            </a:r>
            <a:r>
              <a:rPr lang="en-US" i="1" dirty="0">
                <a:latin typeface="Corbel" panose="020B0503020204020204" pitchFamily="34" charset="0"/>
              </a:rPr>
              <a:t> J Med</a:t>
            </a:r>
            <a:r>
              <a:rPr lang="en-US" dirty="0">
                <a:latin typeface="Corbel" panose="020B0503020204020204" pitchFamily="34" charset="0"/>
              </a:rPr>
              <a:t>.  2006;355:2408-2417. 4. </a:t>
            </a:r>
            <a:r>
              <a:rPr lang="en-US" dirty="0" err="1">
                <a:latin typeface="Corbel" panose="020B0503020204020204" pitchFamily="34" charset="0"/>
              </a:rPr>
              <a:t>Hochhaus</a:t>
            </a:r>
            <a:r>
              <a:rPr lang="en-US" dirty="0">
                <a:latin typeface="Corbel" panose="020B0503020204020204" pitchFamily="34" charset="0"/>
              </a:rPr>
              <a:t> A, et al. </a:t>
            </a:r>
            <a:r>
              <a:rPr lang="en-US" i="1" dirty="0">
                <a:latin typeface="Corbel" panose="020B0503020204020204" pitchFamily="34" charset="0"/>
              </a:rPr>
              <a:t>Leukemia. </a:t>
            </a:r>
            <a:r>
              <a:rPr lang="en-US" dirty="0">
                <a:latin typeface="Corbel" panose="020B0503020204020204" pitchFamily="34" charset="0"/>
              </a:rPr>
              <a:t>2016;30:1044-1054. 5. </a:t>
            </a:r>
            <a:r>
              <a:rPr lang="en-US" dirty="0">
                <a:latin typeface="Corbel" panose="020B0503020204020204" pitchFamily="34" charset="0"/>
                <a:ea typeface="Calibri" panose="020F0502020204030204" pitchFamily="34" charset="0"/>
              </a:rPr>
              <a:t>Cortes JE, et al. </a:t>
            </a:r>
            <a:r>
              <a:rPr lang="en-US" i="1" dirty="0">
                <a:latin typeface="Corbel" panose="020B0503020204020204" pitchFamily="34" charset="0"/>
                <a:ea typeface="Calibri" panose="020F0502020204030204" pitchFamily="34" charset="0"/>
              </a:rPr>
              <a:t>J Clin Oncol. </a:t>
            </a:r>
            <a:r>
              <a:rPr lang="en-US" dirty="0">
                <a:latin typeface="Corbel" panose="020B0503020204020204" pitchFamily="34" charset="0"/>
                <a:ea typeface="Calibri" panose="020F0502020204030204" pitchFamily="34" charset="0"/>
              </a:rPr>
              <a:t>2016;34:2333-2340. 6. </a:t>
            </a:r>
            <a:r>
              <a:rPr lang="en-US" b="0" i="0" dirty="0" err="1">
                <a:effectLst/>
                <a:latin typeface="Corbel" panose="020B0503020204020204" pitchFamily="34" charset="0"/>
              </a:rPr>
              <a:t>Brümmendorf</a:t>
            </a:r>
            <a:r>
              <a:rPr lang="en-US" b="0" i="0" dirty="0">
                <a:effectLst/>
                <a:latin typeface="Corbel" panose="020B0503020204020204" pitchFamily="34" charset="0"/>
              </a:rPr>
              <a:t> TH, et al. </a:t>
            </a:r>
            <a:r>
              <a:rPr lang="en-US" b="0" i="1" dirty="0">
                <a:effectLst/>
                <a:latin typeface="Corbel" panose="020B0503020204020204" pitchFamily="34" charset="0"/>
              </a:rPr>
              <a:t>Blood.</a:t>
            </a:r>
            <a:r>
              <a:rPr lang="en-US" b="0" i="0" dirty="0">
                <a:effectLst/>
                <a:latin typeface="Corbel" panose="020B0503020204020204" pitchFamily="34" charset="0"/>
              </a:rPr>
              <a:t> 202m 0;136(</a:t>
            </a:r>
            <a:r>
              <a:rPr lang="en-US" dirty="0">
                <a:latin typeface="Corbel" panose="020B0503020204020204" pitchFamily="34" charset="0"/>
              </a:rPr>
              <a:t>s</a:t>
            </a:r>
            <a:r>
              <a:rPr lang="en-US" b="0" i="0" dirty="0">
                <a:effectLst/>
                <a:latin typeface="Corbel" panose="020B0503020204020204" pitchFamily="34" charset="0"/>
              </a:rPr>
              <a:t>uppl 1). Abstract 46. 7. </a:t>
            </a:r>
            <a:r>
              <a:rPr lang="en-US" dirty="0" err="1">
                <a:latin typeface="Corbel" panose="020B0503020204020204" pitchFamily="34" charset="0"/>
                <a:ea typeface="Calibri" panose="020F0502020204030204" pitchFamily="34" charset="0"/>
                <a:cs typeface="Times New Roman" panose="02020603050405020304" pitchFamily="18" charset="0"/>
              </a:rPr>
              <a:t>Brümmendorf</a:t>
            </a:r>
            <a:r>
              <a:rPr lang="en-US" dirty="0">
                <a:latin typeface="Corbel" panose="020B0503020204020204" pitchFamily="34" charset="0"/>
                <a:ea typeface="Calibri" panose="020F0502020204030204" pitchFamily="34" charset="0"/>
                <a:cs typeface="Times New Roman" panose="02020603050405020304" pitchFamily="18" charset="0"/>
              </a:rPr>
              <a:t> TH, et al. </a:t>
            </a:r>
            <a:r>
              <a:rPr lang="en-US" i="1" dirty="0">
                <a:latin typeface="Corbel" panose="020B0503020204020204" pitchFamily="34" charset="0"/>
                <a:ea typeface="Calibri" panose="020F0502020204030204" pitchFamily="34" charset="0"/>
                <a:cs typeface="Times New Roman" panose="02020603050405020304" pitchFamily="18" charset="0"/>
              </a:rPr>
              <a:t>Br J </a:t>
            </a:r>
            <a:r>
              <a:rPr lang="en-US" i="1" dirty="0" err="1">
                <a:latin typeface="Corbel" panose="020B0503020204020204" pitchFamily="34" charset="0"/>
                <a:ea typeface="Calibri" panose="020F0502020204030204" pitchFamily="34" charset="0"/>
                <a:cs typeface="Times New Roman" panose="02020603050405020304" pitchFamily="18" charset="0"/>
              </a:rPr>
              <a:t>Haematol</a:t>
            </a:r>
            <a:r>
              <a:rPr lang="en-US" i="1" dirty="0">
                <a:latin typeface="Corbel" panose="020B0503020204020204" pitchFamily="34" charset="0"/>
                <a:ea typeface="Calibri" panose="020F0502020204030204" pitchFamily="34" charset="0"/>
                <a:cs typeface="Times New Roman" panose="02020603050405020304" pitchFamily="18" charset="0"/>
              </a:rPr>
              <a:t>. </a:t>
            </a:r>
            <a:r>
              <a:rPr lang="en-US" dirty="0">
                <a:latin typeface="Corbel" panose="020B0503020204020204" pitchFamily="34" charset="0"/>
                <a:ea typeface="Calibri" panose="020F0502020204030204" pitchFamily="34" charset="0"/>
                <a:cs typeface="Times New Roman" panose="02020603050405020304" pitchFamily="18" charset="0"/>
              </a:rPr>
              <a:t>2015;168:69-81. 8. Cortes JE, et al. </a:t>
            </a:r>
            <a:r>
              <a:rPr lang="en-US" i="1" dirty="0">
                <a:latin typeface="Corbel" panose="020B0503020204020204" pitchFamily="34" charset="0"/>
                <a:ea typeface="Calibri" panose="020F0502020204030204" pitchFamily="34" charset="0"/>
                <a:cs typeface="Times New Roman" panose="02020603050405020304" pitchFamily="18" charset="0"/>
              </a:rPr>
              <a:t>Blood. </a:t>
            </a:r>
            <a:r>
              <a:rPr lang="en-US" dirty="0">
                <a:latin typeface="Corbel" panose="020B0503020204020204" pitchFamily="34" charset="0"/>
                <a:ea typeface="Calibri" panose="020F0502020204030204" pitchFamily="34" charset="0"/>
                <a:cs typeface="Times New Roman" panose="02020603050405020304" pitchFamily="18" charset="0"/>
              </a:rPr>
              <a:t>2018;132:393-404. 9. Shah NP, et al. </a:t>
            </a:r>
            <a:r>
              <a:rPr lang="en-US" i="1" dirty="0">
                <a:latin typeface="Corbel" panose="020B0503020204020204" pitchFamily="34" charset="0"/>
                <a:ea typeface="Calibri" panose="020F0502020204030204" pitchFamily="34" charset="0"/>
                <a:cs typeface="Times New Roman" panose="02020603050405020304" pitchFamily="18" charset="0"/>
              </a:rPr>
              <a:t>Am J </a:t>
            </a:r>
            <a:r>
              <a:rPr lang="en-US" i="1" dirty="0" err="1">
                <a:latin typeface="Corbel" panose="020B0503020204020204" pitchFamily="34" charset="0"/>
                <a:ea typeface="Calibri" panose="020F0502020204030204" pitchFamily="34" charset="0"/>
                <a:cs typeface="Times New Roman" panose="02020603050405020304" pitchFamily="18" charset="0"/>
              </a:rPr>
              <a:t>Hematol</a:t>
            </a:r>
            <a:r>
              <a:rPr lang="en-US" dirty="0">
                <a:latin typeface="Corbel" panose="020B0503020204020204" pitchFamily="34" charset="0"/>
                <a:ea typeface="Calibri" panose="020F0502020204030204" pitchFamily="34" charset="0"/>
                <a:cs typeface="Times New Roman" panose="02020603050405020304" pitchFamily="18" charset="0"/>
              </a:rPr>
              <a:t>. 2016;91:861-874. 10. </a:t>
            </a:r>
            <a:r>
              <a:rPr lang="en-US" dirty="0" err="1">
                <a:latin typeface="Corbel" panose="020B0503020204020204" pitchFamily="34" charset="0"/>
                <a:ea typeface="Calibri" panose="020F0502020204030204" pitchFamily="34" charset="0"/>
              </a:rPr>
              <a:t>Hochhaus</a:t>
            </a:r>
            <a:r>
              <a:rPr lang="en-US" dirty="0">
                <a:latin typeface="Corbel" panose="020B0503020204020204" pitchFamily="34" charset="0"/>
                <a:ea typeface="Calibri" panose="020F0502020204030204" pitchFamily="34" charset="0"/>
              </a:rPr>
              <a:t> A, et al. </a:t>
            </a:r>
            <a:r>
              <a:rPr lang="en-US" i="1" dirty="0">
                <a:latin typeface="Corbel" panose="020B0503020204020204" pitchFamily="34" charset="0"/>
                <a:ea typeface="Calibri" panose="020F0502020204030204" pitchFamily="34" charset="0"/>
              </a:rPr>
              <a:t>Leukemia. </a:t>
            </a:r>
            <a:r>
              <a:rPr lang="en-US" dirty="0">
                <a:latin typeface="Corbel" panose="020B0503020204020204" pitchFamily="34" charset="0"/>
                <a:ea typeface="Calibri" panose="020F0502020204030204" pitchFamily="34" charset="0"/>
              </a:rPr>
              <a:t>2020;34:2125-2137. </a:t>
            </a:r>
            <a:r>
              <a:rPr lang="en-US" dirty="0">
                <a:latin typeface="Corbel" panose="020B0503020204020204" pitchFamily="34" charset="0"/>
                <a:ea typeface="Calibri" panose="020F0502020204030204" pitchFamily="34" charset="0"/>
                <a:cs typeface="Times New Roman" panose="02020603050405020304" pitchFamily="18" charset="0"/>
              </a:rPr>
              <a:t>11. </a:t>
            </a:r>
            <a:r>
              <a:rPr lang="en-US" dirty="0">
                <a:latin typeface="Corbel" panose="020B0503020204020204" pitchFamily="34" charset="0"/>
              </a:rPr>
              <a:t>Cortes JE, et al. Presented at: EHA25 Virtual; June 11-21, 2020. Abstract EP766</a:t>
            </a:r>
            <a:r>
              <a:rPr lang="en-US" dirty="0">
                <a:latin typeface="Corbel" panose="020B0503020204020204" pitchFamily="34" charset="0"/>
                <a:ea typeface="Calibri" panose="020F0502020204030204" pitchFamily="34" charset="0"/>
              </a:rPr>
              <a:t>. 12. </a:t>
            </a:r>
            <a:r>
              <a:rPr lang="en-US" dirty="0" err="1">
                <a:latin typeface="Corbel" panose="020B0503020204020204" pitchFamily="34" charset="0"/>
                <a:ea typeface="Calibri" panose="020F0502020204030204" pitchFamily="34" charset="0"/>
              </a:rPr>
              <a:t>Kantarjian</a:t>
            </a:r>
            <a:r>
              <a:rPr lang="en-US" dirty="0">
                <a:latin typeface="Corbel" panose="020B0503020204020204" pitchFamily="34" charset="0"/>
                <a:ea typeface="Calibri" panose="020F0502020204030204" pitchFamily="34" charset="0"/>
              </a:rPr>
              <a:t> HM, et al. </a:t>
            </a:r>
            <a:r>
              <a:rPr lang="en-US" i="1" dirty="0">
                <a:latin typeface="Corbel" panose="020B0503020204020204" pitchFamily="34" charset="0"/>
                <a:ea typeface="Calibri" panose="020F0502020204030204" pitchFamily="34" charset="0"/>
              </a:rPr>
              <a:t>Blood. </a:t>
            </a:r>
            <a:r>
              <a:rPr lang="en-US" dirty="0">
                <a:latin typeface="Corbel" panose="020B0503020204020204" pitchFamily="34" charset="0"/>
                <a:ea typeface="Calibri" panose="020F0502020204030204" pitchFamily="34" charset="0"/>
              </a:rPr>
              <a:t>2011;117(4):1141-1145.</a:t>
            </a:r>
            <a:endParaRPr lang="en-US" dirty="0">
              <a:latin typeface="Corbel" panose="020B0503020204020204" pitchFamily="34" charset="0"/>
            </a:endParaRPr>
          </a:p>
        </p:txBody>
      </p:sp>
      <p:cxnSp>
        <p:nvCxnSpPr>
          <p:cNvPr id="89" name="Connector: Elbow 88">
            <a:extLst>
              <a:ext uri="{FF2B5EF4-FFF2-40B4-BE49-F238E27FC236}">
                <a16:creationId xmlns:a16="http://schemas.microsoft.com/office/drawing/2014/main" id="{DBBD674F-8264-388A-8746-A71F048319C7}"/>
              </a:ext>
            </a:extLst>
          </p:cNvPr>
          <p:cNvCxnSpPr>
            <a:cxnSpLocks/>
            <a:stCxn id="64" idx="3"/>
          </p:cNvCxnSpPr>
          <p:nvPr/>
        </p:nvCxnSpPr>
        <p:spPr>
          <a:xfrm flipV="1">
            <a:off x="4307673" y="5069766"/>
            <a:ext cx="1665873" cy="71041"/>
          </a:xfrm>
          <a:prstGeom prst="bentConnector3">
            <a:avLst>
              <a:gd name="adj1" fmla="val 81617"/>
            </a:avLst>
          </a:prstGeom>
          <a:ln>
            <a:tailEnd type="triangle"/>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B87337D9-0F33-413B-1544-E870D4B8B11B}"/>
              </a:ext>
            </a:extLst>
          </p:cNvPr>
          <p:cNvSpPr txBox="1"/>
          <p:nvPr/>
        </p:nvSpPr>
        <p:spPr>
          <a:xfrm>
            <a:off x="638771" y="1960257"/>
            <a:ext cx="2548700" cy="83099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Discontinuations due to AEs in CML trials of 1st treatment over time</a:t>
            </a:r>
          </a:p>
        </p:txBody>
      </p:sp>
      <p:sp>
        <p:nvSpPr>
          <p:cNvPr id="46" name="TextBox 45">
            <a:extLst>
              <a:ext uri="{FF2B5EF4-FFF2-40B4-BE49-F238E27FC236}">
                <a16:creationId xmlns:a16="http://schemas.microsoft.com/office/drawing/2014/main" id="{10DF18CF-B37B-274A-5B68-EBAEDB8FD8B5}"/>
              </a:ext>
            </a:extLst>
          </p:cNvPr>
          <p:cNvSpPr txBox="1"/>
          <p:nvPr/>
        </p:nvSpPr>
        <p:spPr>
          <a:xfrm>
            <a:off x="3621306" y="1120515"/>
            <a:ext cx="1874501" cy="318100"/>
          </a:xfrm>
          <a:prstGeom prst="rect">
            <a:avLst/>
          </a:prstGeom>
          <a:noFill/>
          <a:ln>
            <a:no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1" i="1" u="none" strike="noStrike" kern="1200" cap="none" spc="0" normalizeH="0" baseline="0" noProof="0">
                <a:ln>
                  <a:noFill/>
                </a:ln>
                <a:solidFill>
                  <a:srgbClr val="023761"/>
                </a:solidFill>
                <a:effectLst/>
                <a:uLnTx/>
                <a:uFillTx/>
                <a:latin typeface="Corbel" panose="020B0503020204020204" pitchFamily="34" charset="0"/>
                <a:ea typeface="+mn-ea"/>
                <a:cs typeface="+mn-cs"/>
              </a:rPr>
              <a:t>Years of follow-up</a:t>
            </a:r>
          </a:p>
        </p:txBody>
      </p:sp>
      <p:sp>
        <p:nvSpPr>
          <p:cNvPr id="111" name="TextBox 110">
            <a:extLst>
              <a:ext uri="{FF2B5EF4-FFF2-40B4-BE49-F238E27FC236}">
                <a16:creationId xmlns:a16="http://schemas.microsoft.com/office/drawing/2014/main" id="{BD59AD8D-3DC5-16FA-3E07-BC8D5D77360C}"/>
              </a:ext>
            </a:extLst>
          </p:cNvPr>
          <p:cNvSpPr txBox="1"/>
          <p:nvPr/>
        </p:nvSpPr>
        <p:spPr>
          <a:xfrm>
            <a:off x="10607799" y="1550982"/>
            <a:ext cx="857709" cy="306467"/>
          </a:xfrm>
          <a:prstGeom prst="roundRect">
            <a:avLst/>
          </a:prstGeom>
          <a:solidFill>
            <a:schemeClr val="accent6"/>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6.9%</a:t>
            </a:r>
          </a:p>
        </p:txBody>
      </p:sp>
      <p:graphicFrame>
        <p:nvGraphicFramePr>
          <p:cNvPr id="112" name="Table 5">
            <a:extLst>
              <a:ext uri="{FF2B5EF4-FFF2-40B4-BE49-F238E27FC236}">
                <a16:creationId xmlns:a16="http://schemas.microsoft.com/office/drawing/2014/main" id="{4DCA2832-DE84-81B7-A5EA-3ECDCF3BDBBA}"/>
              </a:ext>
            </a:extLst>
          </p:cNvPr>
          <p:cNvGraphicFramePr>
            <a:graphicFrameLocks/>
          </p:cNvGraphicFramePr>
          <p:nvPr/>
        </p:nvGraphicFramePr>
        <p:xfrm>
          <a:off x="3375007" y="1504355"/>
          <a:ext cx="2023944" cy="436880"/>
        </p:xfrm>
        <a:graphic>
          <a:graphicData uri="http://schemas.openxmlformats.org/drawingml/2006/table">
            <a:tbl>
              <a:tblPr firstRow="1" bandRow="1">
                <a:tableStyleId>{5C22544A-7EE6-4342-B048-85BDC9FD1C3A}</a:tableStyleId>
              </a:tblPr>
              <a:tblGrid>
                <a:gridCol w="2023944">
                  <a:extLst>
                    <a:ext uri="{9D8B030D-6E8A-4147-A177-3AD203B41FA5}">
                      <a16:colId xmlns:a16="http://schemas.microsoft.com/office/drawing/2014/main" val="2083104057"/>
                    </a:ext>
                  </a:extLst>
                </a:gridCol>
              </a:tblGrid>
              <a:tr h="436880">
                <a:tc>
                  <a:txBody>
                    <a:bodyPr/>
                    <a:lstStyle/>
                    <a:p>
                      <a:pPr algn="l"/>
                      <a:r>
                        <a:rPr lang="en-US" sz="1300" dirty="0"/>
                        <a:t>IRIS</a:t>
                      </a:r>
                      <a:r>
                        <a:rPr lang="en-US" sz="1300" baseline="30000" dirty="0"/>
                        <a:t>1,3</a:t>
                      </a:r>
                      <a:endParaRPr lang="en-US" sz="1300" dirty="0"/>
                    </a:p>
                    <a:p>
                      <a:pPr algn="l"/>
                      <a:r>
                        <a:rPr lang="en-US" sz="900" dirty="0"/>
                        <a:t>Imatinib 400 mg QD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087656598"/>
                  </a:ext>
                </a:extLst>
              </a:tr>
            </a:tbl>
          </a:graphicData>
        </a:graphic>
      </p:graphicFrame>
      <p:graphicFrame>
        <p:nvGraphicFramePr>
          <p:cNvPr id="113" name="Table 5">
            <a:extLst>
              <a:ext uri="{FF2B5EF4-FFF2-40B4-BE49-F238E27FC236}">
                <a16:creationId xmlns:a16="http://schemas.microsoft.com/office/drawing/2014/main" id="{6E443894-E469-FD64-7E53-3690EA42245C}"/>
              </a:ext>
            </a:extLst>
          </p:cNvPr>
          <p:cNvGraphicFramePr>
            <a:graphicFrameLocks/>
          </p:cNvGraphicFramePr>
          <p:nvPr/>
        </p:nvGraphicFramePr>
        <p:xfrm>
          <a:off x="4455456" y="2826780"/>
          <a:ext cx="940185" cy="579120"/>
        </p:xfrm>
        <a:graphic>
          <a:graphicData uri="http://schemas.openxmlformats.org/drawingml/2006/table">
            <a:tbl>
              <a:tblPr firstRow="1" bandRow="1">
                <a:tableStyleId>{5C22544A-7EE6-4342-B048-85BDC9FD1C3A}</a:tableStyleId>
              </a:tblPr>
              <a:tblGrid>
                <a:gridCol w="940185">
                  <a:extLst>
                    <a:ext uri="{9D8B030D-6E8A-4147-A177-3AD203B41FA5}">
                      <a16:colId xmlns:a16="http://schemas.microsoft.com/office/drawing/2014/main" val="2083104057"/>
                    </a:ext>
                  </a:extLst>
                </a:gridCol>
              </a:tblGrid>
              <a:tr h="579120">
                <a:tc>
                  <a:txBody>
                    <a:bodyPr/>
                    <a:lstStyle/>
                    <a:p>
                      <a:pPr algn="l"/>
                      <a:r>
                        <a:rPr lang="en-US" sz="1300" dirty="0">
                          <a:solidFill>
                            <a:schemeClr val="tx1"/>
                          </a:solidFill>
                        </a:rPr>
                        <a:t>BELA</a:t>
                      </a:r>
                      <a:r>
                        <a:rPr lang="en-US" sz="1300" baseline="30000" dirty="0">
                          <a:solidFill>
                            <a:schemeClr val="tx1"/>
                          </a:solidFill>
                        </a:rPr>
                        <a:t>7</a:t>
                      </a:r>
                      <a:endParaRPr lang="en-US" sz="1300" dirty="0">
                        <a:solidFill>
                          <a:schemeClr val="tx1"/>
                        </a:solidFill>
                      </a:endParaRPr>
                    </a:p>
                    <a:p>
                      <a:pPr algn="l"/>
                      <a:r>
                        <a:rPr lang="en-US" sz="900" dirty="0">
                          <a:solidFill>
                            <a:schemeClr val="tx1"/>
                          </a:solidFill>
                        </a:rPr>
                        <a:t>Bosutinib 500 mg QD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ABFDC"/>
                    </a:solidFill>
                  </a:tcPr>
                </a:tc>
                <a:extLst>
                  <a:ext uri="{0D108BD9-81ED-4DB2-BD59-A6C34878D82A}">
                    <a16:rowId xmlns:a16="http://schemas.microsoft.com/office/drawing/2014/main" val="3087656598"/>
                  </a:ext>
                </a:extLst>
              </a:tr>
            </a:tbl>
          </a:graphicData>
        </a:graphic>
      </p:graphicFrame>
      <p:graphicFrame>
        <p:nvGraphicFramePr>
          <p:cNvPr id="121" name="Table 5">
            <a:extLst>
              <a:ext uri="{FF2B5EF4-FFF2-40B4-BE49-F238E27FC236}">
                <a16:creationId xmlns:a16="http://schemas.microsoft.com/office/drawing/2014/main" id="{C8090F31-B0CF-E917-26D1-E3B470694808}"/>
              </a:ext>
            </a:extLst>
          </p:cNvPr>
          <p:cNvGraphicFramePr>
            <a:graphicFrameLocks/>
          </p:cNvGraphicFramePr>
          <p:nvPr/>
        </p:nvGraphicFramePr>
        <p:xfrm>
          <a:off x="3385473" y="1946036"/>
          <a:ext cx="2023945" cy="436880"/>
        </p:xfrm>
        <a:graphic>
          <a:graphicData uri="http://schemas.openxmlformats.org/drawingml/2006/table">
            <a:tbl>
              <a:tblPr firstRow="1" bandRow="1">
                <a:tableStyleId>{5C22544A-7EE6-4342-B048-85BDC9FD1C3A}</a:tableStyleId>
              </a:tblPr>
              <a:tblGrid>
                <a:gridCol w="2023945">
                  <a:extLst>
                    <a:ext uri="{9D8B030D-6E8A-4147-A177-3AD203B41FA5}">
                      <a16:colId xmlns:a16="http://schemas.microsoft.com/office/drawing/2014/main" val="2083104057"/>
                    </a:ext>
                  </a:extLst>
                </a:gridCol>
              </a:tblGrid>
              <a:tr h="436880">
                <a:tc>
                  <a:txBody>
                    <a:bodyPr/>
                    <a:lstStyle/>
                    <a:p>
                      <a:pPr algn="l"/>
                      <a:r>
                        <a:rPr lang="en-US" sz="1300" dirty="0"/>
                        <a:t>ENESTnd</a:t>
                      </a:r>
                      <a:r>
                        <a:rPr lang="en-US" sz="1300" baseline="30000" dirty="0"/>
                        <a:t>2,4</a:t>
                      </a:r>
                    </a:p>
                    <a:p>
                      <a:pPr algn="l"/>
                      <a:r>
                        <a:rPr lang="en-US" sz="900" dirty="0"/>
                        <a:t>Nilotinib 300 mg BID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092DE"/>
                    </a:solidFill>
                  </a:tcPr>
                </a:tc>
                <a:extLst>
                  <a:ext uri="{0D108BD9-81ED-4DB2-BD59-A6C34878D82A}">
                    <a16:rowId xmlns:a16="http://schemas.microsoft.com/office/drawing/2014/main" val="3087656598"/>
                  </a:ext>
                </a:extLst>
              </a:tr>
            </a:tbl>
          </a:graphicData>
        </a:graphic>
      </p:graphicFrame>
      <p:sp>
        <p:nvSpPr>
          <p:cNvPr id="124" name="TextBox 123">
            <a:extLst>
              <a:ext uri="{FF2B5EF4-FFF2-40B4-BE49-F238E27FC236}">
                <a16:creationId xmlns:a16="http://schemas.microsoft.com/office/drawing/2014/main" id="{A45110EB-E6C2-22ED-7B9D-186EF33968DC}"/>
              </a:ext>
            </a:extLst>
          </p:cNvPr>
          <p:cNvSpPr txBox="1"/>
          <p:nvPr/>
        </p:nvSpPr>
        <p:spPr>
          <a:xfrm>
            <a:off x="10597218" y="1993626"/>
            <a:ext cx="857709" cy="306467"/>
          </a:xfrm>
          <a:prstGeom prst="roundRect">
            <a:avLst/>
          </a:prstGeom>
          <a:solidFill>
            <a:srgbClr val="5092DE"/>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18.8%</a:t>
            </a:r>
          </a:p>
        </p:txBody>
      </p:sp>
      <p:sp>
        <p:nvSpPr>
          <p:cNvPr id="127" name="TextBox 126">
            <a:extLst>
              <a:ext uri="{FF2B5EF4-FFF2-40B4-BE49-F238E27FC236}">
                <a16:creationId xmlns:a16="http://schemas.microsoft.com/office/drawing/2014/main" id="{E789A6F5-53C9-42D7-34EE-9C4901A2BF0E}"/>
              </a:ext>
            </a:extLst>
          </p:cNvPr>
          <p:cNvSpPr txBox="1"/>
          <p:nvPr/>
        </p:nvSpPr>
        <p:spPr>
          <a:xfrm>
            <a:off x="7749436" y="2406406"/>
            <a:ext cx="857709" cy="306467"/>
          </a:xfrm>
          <a:prstGeom prst="roundRect">
            <a:avLst/>
          </a:prstGeom>
          <a:solidFill>
            <a:schemeClr val="accent4"/>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19%</a:t>
            </a:r>
            <a:r>
              <a:rPr kumimoji="0" lang="en-US" sz="1200" b="1"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p>
        </p:txBody>
      </p:sp>
      <p:graphicFrame>
        <p:nvGraphicFramePr>
          <p:cNvPr id="128" name="Table 5">
            <a:extLst>
              <a:ext uri="{FF2B5EF4-FFF2-40B4-BE49-F238E27FC236}">
                <a16:creationId xmlns:a16="http://schemas.microsoft.com/office/drawing/2014/main" id="{7D1CEA5F-2231-1D9F-9E47-CC2087D1A889}"/>
              </a:ext>
            </a:extLst>
          </p:cNvPr>
          <p:cNvGraphicFramePr>
            <a:graphicFrameLocks/>
          </p:cNvGraphicFramePr>
          <p:nvPr/>
        </p:nvGraphicFramePr>
        <p:xfrm>
          <a:off x="3375007" y="2834376"/>
          <a:ext cx="932613" cy="579120"/>
        </p:xfrm>
        <a:graphic>
          <a:graphicData uri="http://schemas.openxmlformats.org/drawingml/2006/table">
            <a:tbl>
              <a:tblPr firstRow="1" bandRow="1">
                <a:tableStyleId>{5C22544A-7EE6-4342-B048-85BDC9FD1C3A}</a:tableStyleId>
              </a:tblPr>
              <a:tblGrid>
                <a:gridCol w="932613">
                  <a:extLst>
                    <a:ext uri="{9D8B030D-6E8A-4147-A177-3AD203B41FA5}">
                      <a16:colId xmlns:a16="http://schemas.microsoft.com/office/drawing/2014/main" val="2083104057"/>
                    </a:ext>
                  </a:extLst>
                </a:gridCol>
              </a:tblGrid>
              <a:tr h="579120">
                <a:tc>
                  <a:txBody>
                    <a:bodyPr/>
                    <a:lstStyle/>
                    <a:p>
                      <a:pPr algn="l"/>
                      <a:r>
                        <a:rPr lang="en-US" sz="1300" dirty="0">
                          <a:solidFill>
                            <a:schemeClr val="tx1"/>
                          </a:solidFill>
                        </a:rPr>
                        <a:t>BFORE</a:t>
                      </a:r>
                      <a:r>
                        <a:rPr lang="en-US" sz="1300" baseline="30000" dirty="0">
                          <a:solidFill>
                            <a:schemeClr val="tx1"/>
                          </a:solidFill>
                        </a:rPr>
                        <a:t>6</a:t>
                      </a:r>
                      <a:endParaRPr lang="en-US" sz="1300" dirty="0">
                        <a:solidFill>
                          <a:schemeClr val="tx1"/>
                        </a:solidFill>
                      </a:endParaRPr>
                    </a:p>
                    <a:p>
                      <a:pPr algn="l"/>
                      <a:r>
                        <a:rPr lang="en-US" sz="900" dirty="0">
                          <a:solidFill>
                            <a:schemeClr val="tx1"/>
                          </a:solidFill>
                        </a:rPr>
                        <a:t>Bosutinib 400 mg QD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ABFDC"/>
                    </a:solidFill>
                  </a:tcPr>
                </a:tc>
                <a:extLst>
                  <a:ext uri="{0D108BD9-81ED-4DB2-BD59-A6C34878D82A}">
                    <a16:rowId xmlns:a16="http://schemas.microsoft.com/office/drawing/2014/main" val="3087656598"/>
                  </a:ext>
                </a:extLst>
              </a:tr>
            </a:tbl>
          </a:graphicData>
        </a:graphic>
      </p:graphicFrame>
      <p:sp>
        <p:nvSpPr>
          <p:cNvPr id="130" name="TextBox 129">
            <a:extLst>
              <a:ext uri="{FF2B5EF4-FFF2-40B4-BE49-F238E27FC236}">
                <a16:creationId xmlns:a16="http://schemas.microsoft.com/office/drawing/2014/main" id="{892DC3A2-1DAB-FDB6-6251-0865D9196EDC}"/>
              </a:ext>
            </a:extLst>
          </p:cNvPr>
          <p:cNvSpPr txBox="1"/>
          <p:nvPr/>
        </p:nvSpPr>
        <p:spPr>
          <a:xfrm>
            <a:off x="7749436" y="2810211"/>
            <a:ext cx="857709" cy="306467"/>
          </a:xfrm>
          <a:prstGeom prst="roundRect">
            <a:avLst/>
          </a:prstGeom>
          <a:solidFill>
            <a:srgbClr val="9ABFDC"/>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25%</a:t>
            </a:r>
          </a:p>
        </p:txBody>
      </p:sp>
      <p:cxnSp>
        <p:nvCxnSpPr>
          <p:cNvPr id="133" name="Straight Connector 132">
            <a:extLst>
              <a:ext uri="{FF2B5EF4-FFF2-40B4-BE49-F238E27FC236}">
                <a16:creationId xmlns:a16="http://schemas.microsoft.com/office/drawing/2014/main" id="{B60C478C-4365-7FFB-8B55-6B71F77A77D7}"/>
              </a:ext>
            </a:extLst>
          </p:cNvPr>
          <p:cNvCxnSpPr>
            <a:cxnSpLocks/>
            <a:stCxn id="112" idx="3"/>
            <a:endCxn id="111" idx="1"/>
          </p:cNvCxnSpPr>
          <p:nvPr/>
        </p:nvCxnSpPr>
        <p:spPr>
          <a:xfrm flipV="1">
            <a:off x="5398951" y="1704216"/>
            <a:ext cx="5208848" cy="18579"/>
          </a:xfrm>
          <a:prstGeom prst="line">
            <a:avLst/>
          </a:prstGeom>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3D879DA-4190-99BF-C782-3C65A3DF996F}"/>
              </a:ext>
            </a:extLst>
          </p:cNvPr>
          <p:cNvSpPr txBox="1"/>
          <p:nvPr/>
        </p:nvSpPr>
        <p:spPr>
          <a:xfrm>
            <a:off x="7749436" y="1550982"/>
            <a:ext cx="857709" cy="306467"/>
          </a:xfrm>
          <a:prstGeom prst="roundRect">
            <a:avLst/>
          </a:prstGeom>
          <a:solidFill>
            <a:schemeClr val="accent6"/>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4%</a:t>
            </a:r>
          </a:p>
        </p:txBody>
      </p:sp>
      <p:cxnSp>
        <p:nvCxnSpPr>
          <p:cNvPr id="138" name="Straight Connector 137">
            <a:extLst>
              <a:ext uri="{FF2B5EF4-FFF2-40B4-BE49-F238E27FC236}">
                <a16:creationId xmlns:a16="http://schemas.microsoft.com/office/drawing/2014/main" id="{29CB38AB-B958-3EF7-9E89-CE5FC1864919}"/>
              </a:ext>
            </a:extLst>
          </p:cNvPr>
          <p:cNvCxnSpPr>
            <a:cxnSpLocks/>
            <a:stCxn id="121" idx="3"/>
            <a:endCxn id="124" idx="1"/>
          </p:cNvCxnSpPr>
          <p:nvPr/>
        </p:nvCxnSpPr>
        <p:spPr>
          <a:xfrm flipV="1">
            <a:off x="5409418" y="2146860"/>
            <a:ext cx="5187800" cy="17616"/>
          </a:xfrm>
          <a:prstGeom prst="line">
            <a:avLst/>
          </a:prstGeom>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B44C7CF5-8DFB-1EF4-4C36-E753C7372C1D}"/>
              </a:ext>
            </a:extLst>
          </p:cNvPr>
          <p:cNvSpPr txBox="1"/>
          <p:nvPr/>
        </p:nvSpPr>
        <p:spPr>
          <a:xfrm>
            <a:off x="7749436" y="1997153"/>
            <a:ext cx="857709" cy="306467"/>
          </a:xfrm>
          <a:prstGeom prst="roundRect">
            <a:avLst/>
          </a:prstGeom>
          <a:solidFill>
            <a:srgbClr val="5092DE"/>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12.1%</a:t>
            </a:r>
          </a:p>
        </p:txBody>
      </p:sp>
      <p:cxnSp>
        <p:nvCxnSpPr>
          <p:cNvPr id="171" name="Straight Connector 170">
            <a:extLst>
              <a:ext uri="{FF2B5EF4-FFF2-40B4-BE49-F238E27FC236}">
                <a16:creationId xmlns:a16="http://schemas.microsoft.com/office/drawing/2014/main" id="{4CFDF88F-F560-3860-D049-CBB7E9615BFF}"/>
              </a:ext>
            </a:extLst>
          </p:cNvPr>
          <p:cNvCxnSpPr>
            <a:cxnSpLocks/>
          </p:cNvCxnSpPr>
          <p:nvPr/>
        </p:nvCxnSpPr>
        <p:spPr>
          <a:xfrm>
            <a:off x="5395640" y="3213873"/>
            <a:ext cx="476741" cy="1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9E3A03F-EC33-3C20-E243-8EF9E8099A4C}"/>
              </a:ext>
            </a:extLst>
          </p:cNvPr>
          <p:cNvCxnSpPr>
            <a:cxnSpLocks/>
            <a:endCxn id="127" idx="1"/>
          </p:cNvCxnSpPr>
          <p:nvPr/>
        </p:nvCxnSpPr>
        <p:spPr>
          <a:xfrm flipV="1">
            <a:off x="5267559" y="2559640"/>
            <a:ext cx="2481877" cy="4160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675ADEC6-1993-86F1-2CB1-11008C475365}"/>
              </a:ext>
            </a:extLst>
          </p:cNvPr>
          <p:cNvGraphicFramePr/>
          <p:nvPr/>
        </p:nvGraphicFramePr>
        <p:xfrm>
          <a:off x="5364013" y="1160101"/>
          <a:ext cx="6218387" cy="2328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8" name="TextBox 117">
            <a:extLst>
              <a:ext uri="{FF2B5EF4-FFF2-40B4-BE49-F238E27FC236}">
                <a16:creationId xmlns:a16="http://schemas.microsoft.com/office/drawing/2014/main" id="{330ABD28-BFC4-1489-35A9-A15F4D4D985E}"/>
              </a:ext>
            </a:extLst>
          </p:cNvPr>
          <p:cNvSpPr txBox="1"/>
          <p:nvPr/>
        </p:nvSpPr>
        <p:spPr>
          <a:xfrm>
            <a:off x="5869659" y="3038799"/>
            <a:ext cx="857709" cy="306467"/>
          </a:xfrm>
          <a:prstGeom prst="roundRect">
            <a:avLst/>
          </a:prstGeom>
          <a:solidFill>
            <a:srgbClr val="9ABFDC"/>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24%</a:t>
            </a:r>
          </a:p>
        </p:txBody>
      </p:sp>
      <p:graphicFrame>
        <p:nvGraphicFramePr>
          <p:cNvPr id="125" name="Table 5">
            <a:extLst>
              <a:ext uri="{FF2B5EF4-FFF2-40B4-BE49-F238E27FC236}">
                <a16:creationId xmlns:a16="http://schemas.microsoft.com/office/drawing/2014/main" id="{C47ACF1D-BD80-D3B2-0F96-AE9F16E9B123}"/>
              </a:ext>
            </a:extLst>
          </p:cNvPr>
          <p:cNvGraphicFramePr>
            <a:graphicFrameLocks/>
          </p:cNvGraphicFramePr>
          <p:nvPr/>
        </p:nvGraphicFramePr>
        <p:xfrm>
          <a:off x="3375008" y="2377624"/>
          <a:ext cx="2023945" cy="436880"/>
        </p:xfrm>
        <a:graphic>
          <a:graphicData uri="http://schemas.openxmlformats.org/drawingml/2006/table">
            <a:tbl>
              <a:tblPr firstRow="1" bandRow="1">
                <a:tableStyleId>{5C22544A-7EE6-4342-B048-85BDC9FD1C3A}</a:tableStyleId>
              </a:tblPr>
              <a:tblGrid>
                <a:gridCol w="2023945">
                  <a:extLst>
                    <a:ext uri="{9D8B030D-6E8A-4147-A177-3AD203B41FA5}">
                      <a16:colId xmlns:a16="http://schemas.microsoft.com/office/drawing/2014/main" val="2083104057"/>
                    </a:ext>
                  </a:extLst>
                </a:gridCol>
              </a:tblGrid>
              <a:tr h="436880">
                <a:tc>
                  <a:txBody>
                    <a:bodyPr/>
                    <a:lstStyle/>
                    <a:p>
                      <a:pPr algn="l"/>
                      <a:r>
                        <a:rPr lang="en-US" sz="1300" dirty="0">
                          <a:solidFill>
                            <a:schemeClr val="tx1"/>
                          </a:solidFill>
                        </a:rPr>
                        <a:t>DASISION</a:t>
                      </a:r>
                      <a:r>
                        <a:rPr lang="en-US" sz="1300" baseline="30000" dirty="0">
                          <a:solidFill>
                            <a:schemeClr val="tx1"/>
                          </a:solidFill>
                        </a:rPr>
                        <a:t>5</a:t>
                      </a:r>
                      <a:endParaRPr lang="en-US" sz="1300" dirty="0">
                        <a:solidFill>
                          <a:schemeClr val="tx1"/>
                        </a:solidFill>
                      </a:endParaRPr>
                    </a:p>
                    <a:p>
                      <a:pPr algn="l"/>
                      <a:r>
                        <a:rPr lang="en-US" sz="900" dirty="0" err="1">
                          <a:solidFill>
                            <a:schemeClr val="tx1"/>
                          </a:solidFill>
                        </a:rPr>
                        <a:t>Dasatinib</a:t>
                      </a:r>
                      <a:r>
                        <a:rPr lang="en-US" sz="900" dirty="0">
                          <a:solidFill>
                            <a:schemeClr val="tx1"/>
                          </a:solidFill>
                        </a:rPr>
                        <a:t> 100 mg QD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087656598"/>
                  </a:ext>
                </a:extLst>
              </a:tr>
            </a:tbl>
          </a:graphicData>
        </a:graphic>
      </p:graphicFrame>
      <p:cxnSp>
        <p:nvCxnSpPr>
          <p:cNvPr id="63" name="Straight Connector 62">
            <a:extLst>
              <a:ext uri="{FF2B5EF4-FFF2-40B4-BE49-F238E27FC236}">
                <a16:creationId xmlns:a16="http://schemas.microsoft.com/office/drawing/2014/main" id="{46A559A9-2E05-F1C7-5995-762E8B11A043}"/>
              </a:ext>
            </a:extLst>
          </p:cNvPr>
          <p:cNvCxnSpPr>
            <a:cxnSpLocks/>
          </p:cNvCxnSpPr>
          <p:nvPr/>
        </p:nvCxnSpPr>
        <p:spPr>
          <a:xfrm flipH="1">
            <a:off x="3969226" y="4138547"/>
            <a:ext cx="16903" cy="40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8" name="Table 5">
            <a:extLst>
              <a:ext uri="{FF2B5EF4-FFF2-40B4-BE49-F238E27FC236}">
                <a16:creationId xmlns:a16="http://schemas.microsoft.com/office/drawing/2014/main" id="{824069F3-F92E-E946-AB3A-AF35E7FCEA2C}"/>
              </a:ext>
            </a:extLst>
          </p:cNvPr>
          <p:cNvGraphicFramePr>
            <a:graphicFrameLocks/>
          </p:cNvGraphicFramePr>
          <p:nvPr/>
        </p:nvGraphicFramePr>
        <p:xfrm>
          <a:off x="3375007" y="3702203"/>
          <a:ext cx="2032075" cy="447040"/>
        </p:xfrm>
        <a:graphic>
          <a:graphicData uri="http://schemas.openxmlformats.org/drawingml/2006/table">
            <a:tbl>
              <a:tblPr firstRow="1" bandRow="1">
                <a:tableStyleId>{5C22544A-7EE6-4342-B048-85BDC9FD1C3A}</a:tableStyleId>
              </a:tblPr>
              <a:tblGrid>
                <a:gridCol w="2032075">
                  <a:extLst>
                    <a:ext uri="{9D8B030D-6E8A-4147-A177-3AD203B41FA5}">
                      <a16:colId xmlns:a16="http://schemas.microsoft.com/office/drawing/2014/main" val="2083104057"/>
                    </a:ext>
                  </a:extLst>
                </a:gridCol>
              </a:tblGrid>
              <a:tr h="447040">
                <a:tc>
                  <a:txBody>
                    <a:bodyPr/>
                    <a:lstStyle/>
                    <a:p>
                      <a:pPr algn="l"/>
                      <a:r>
                        <a:rPr lang="en-US" sz="1400"/>
                        <a:t>PACE</a:t>
                      </a:r>
                      <a:r>
                        <a:rPr lang="en-US" sz="1400" baseline="30000"/>
                        <a:t>8</a:t>
                      </a:r>
                      <a:r>
                        <a:rPr lang="en-US" sz="1400"/>
                        <a:t> </a:t>
                      </a:r>
                    </a:p>
                    <a:p>
                      <a:pPr algn="l"/>
                      <a:r>
                        <a:rPr lang="en-US" sz="900"/>
                        <a:t>Ponatinib 45 mg QD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87656598"/>
                  </a:ext>
                </a:extLst>
              </a:tr>
            </a:tbl>
          </a:graphicData>
        </a:graphic>
      </p:graphicFrame>
      <p:sp>
        <p:nvSpPr>
          <p:cNvPr id="69" name="TextBox 68">
            <a:extLst>
              <a:ext uri="{FF2B5EF4-FFF2-40B4-BE49-F238E27FC236}">
                <a16:creationId xmlns:a16="http://schemas.microsoft.com/office/drawing/2014/main" id="{B7C7EBD5-44D6-721C-05B0-59066187F053}"/>
              </a:ext>
            </a:extLst>
          </p:cNvPr>
          <p:cNvSpPr txBox="1"/>
          <p:nvPr/>
        </p:nvSpPr>
        <p:spPr>
          <a:xfrm>
            <a:off x="7749437" y="3788754"/>
            <a:ext cx="857711" cy="510778"/>
          </a:xfrm>
          <a:prstGeom prst="roundRect">
            <a:avLst/>
          </a:prstGeom>
          <a:solidFill>
            <a:schemeClr val="accent1"/>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21% (2nd)</a:t>
            </a:r>
          </a:p>
        </p:txBody>
      </p:sp>
      <p:cxnSp>
        <p:nvCxnSpPr>
          <p:cNvPr id="70" name="Straight Connector 69">
            <a:extLst>
              <a:ext uri="{FF2B5EF4-FFF2-40B4-BE49-F238E27FC236}">
                <a16:creationId xmlns:a16="http://schemas.microsoft.com/office/drawing/2014/main" id="{EB4BCE69-4397-2449-C0C2-2BA7F026846E}"/>
              </a:ext>
            </a:extLst>
          </p:cNvPr>
          <p:cNvCxnSpPr>
            <a:cxnSpLocks/>
            <a:endCxn id="69" idx="1"/>
          </p:cNvCxnSpPr>
          <p:nvPr/>
        </p:nvCxnSpPr>
        <p:spPr>
          <a:xfrm>
            <a:off x="5384863" y="3929008"/>
            <a:ext cx="2364574" cy="11513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2" name="Table 5">
            <a:extLst>
              <a:ext uri="{FF2B5EF4-FFF2-40B4-BE49-F238E27FC236}">
                <a16:creationId xmlns:a16="http://schemas.microsoft.com/office/drawing/2014/main" id="{2E0473AA-10F9-F885-A8CF-15C392FDC233}"/>
              </a:ext>
            </a:extLst>
          </p:cNvPr>
          <p:cNvGraphicFramePr>
            <a:graphicFrameLocks/>
          </p:cNvGraphicFramePr>
          <p:nvPr/>
        </p:nvGraphicFramePr>
        <p:xfrm>
          <a:off x="3385472" y="4157145"/>
          <a:ext cx="2004843" cy="683209"/>
        </p:xfrm>
        <a:graphic>
          <a:graphicData uri="http://schemas.openxmlformats.org/drawingml/2006/table">
            <a:tbl>
              <a:tblPr firstRow="1" bandRow="1">
                <a:tableStyleId>{5C22544A-7EE6-4342-B048-85BDC9FD1C3A}</a:tableStyleId>
              </a:tblPr>
              <a:tblGrid>
                <a:gridCol w="2004843">
                  <a:extLst>
                    <a:ext uri="{9D8B030D-6E8A-4147-A177-3AD203B41FA5}">
                      <a16:colId xmlns:a16="http://schemas.microsoft.com/office/drawing/2014/main" val="2083104057"/>
                    </a:ext>
                  </a:extLst>
                </a:gridCol>
              </a:tblGrid>
              <a:tr h="683209">
                <a:tc>
                  <a:txBody>
                    <a:bodyPr/>
                    <a:lstStyle/>
                    <a:p>
                      <a:pPr algn="l"/>
                      <a:r>
                        <a:rPr lang="en-US" sz="1400" dirty="0"/>
                        <a:t>CA180-034</a:t>
                      </a:r>
                      <a:r>
                        <a:rPr lang="en-US" sz="1400" baseline="30000" dirty="0"/>
                        <a:t>9</a:t>
                      </a:r>
                      <a:endParaRPr lang="en-US" sz="1500" baseline="30000" dirty="0"/>
                    </a:p>
                    <a:p>
                      <a:pPr algn="l"/>
                      <a:r>
                        <a:rPr lang="en-US" sz="900" dirty="0" err="1"/>
                        <a:t>Dasatinib</a:t>
                      </a:r>
                      <a:r>
                        <a:rPr lang="en-US" sz="900" dirty="0"/>
                        <a:t> 100/140 mg QD and 50/70 mg BID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87656598"/>
                  </a:ext>
                </a:extLst>
              </a:tr>
            </a:tbl>
          </a:graphicData>
        </a:graphic>
      </p:graphicFrame>
      <p:sp>
        <p:nvSpPr>
          <p:cNvPr id="73" name="TextBox 72">
            <a:extLst>
              <a:ext uri="{FF2B5EF4-FFF2-40B4-BE49-F238E27FC236}">
                <a16:creationId xmlns:a16="http://schemas.microsoft.com/office/drawing/2014/main" id="{8AE9A29E-0DE7-5F0B-5746-42EA9D10A253}"/>
              </a:ext>
            </a:extLst>
          </p:cNvPr>
          <p:cNvSpPr txBox="1"/>
          <p:nvPr/>
        </p:nvSpPr>
        <p:spPr>
          <a:xfrm>
            <a:off x="8723883" y="4105583"/>
            <a:ext cx="1136447" cy="510778"/>
          </a:xfrm>
          <a:prstGeom prst="roundRect">
            <a:avLst/>
          </a:prstGeom>
          <a:solidFill>
            <a:schemeClr val="accent1"/>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24% to 31%</a:t>
            </a:r>
            <a:r>
              <a:rPr kumimoji="0" lang="en-US" sz="1200" b="1" i="0" u="none" strike="noStrike" kern="1200" cap="none" spc="0" normalizeH="0" baseline="30000" noProof="0" dirty="0">
                <a:ln>
                  <a:noFill/>
                </a:ln>
                <a:solidFill>
                  <a:srgbClr val="FFFFFF"/>
                </a:solidFill>
                <a:effectLst/>
                <a:uLnTx/>
                <a:uFillTx/>
                <a:latin typeface="Corbel" panose="020B0503020204020204" pitchFamily="34" charset="0"/>
                <a:ea typeface="+mn-ea"/>
                <a:cs typeface="+mn-cs"/>
              </a:rPr>
              <a:t>c</a:t>
            </a:r>
            <a:r>
              <a:rPr kumimoji="0" lang="en-US"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(2nd)</a:t>
            </a:r>
            <a:endParaRPr kumimoji="0" lang="en-US" sz="1200" b="1" i="0" u="none" strike="noStrike" kern="1200" cap="none" spc="0" normalizeH="0" baseline="30000" noProof="0" dirty="0">
              <a:ln>
                <a:noFill/>
              </a:ln>
              <a:solidFill>
                <a:srgbClr val="FFFFFF"/>
              </a:solidFill>
              <a:effectLst/>
              <a:uLnTx/>
              <a:uFillTx/>
              <a:latin typeface="Corbel" panose="020B0503020204020204" pitchFamily="34" charset="0"/>
              <a:ea typeface="+mn-ea"/>
              <a:cs typeface="+mn-cs"/>
            </a:endParaRPr>
          </a:p>
        </p:txBody>
      </p:sp>
      <p:cxnSp>
        <p:nvCxnSpPr>
          <p:cNvPr id="74" name="Straight Connector 73">
            <a:extLst>
              <a:ext uri="{FF2B5EF4-FFF2-40B4-BE49-F238E27FC236}">
                <a16:creationId xmlns:a16="http://schemas.microsoft.com/office/drawing/2014/main" id="{6FEDEF76-5AEA-F755-95E8-0387C970CB51}"/>
              </a:ext>
            </a:extLst>
          </p:cNvPr>
          <p:cNvCxnSpPr>
            <a:cxnSpLocks/>
          </p:cNvCxnSpPr>
          <p:nvPr/>
        </p:nvCxnSpPr>
        <p:spPr>
          <a:xfrm>
            <a:off x="5406690" y="4406609"/>
            <a:ext cx="3317193" cy="7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EC406C-EDF4-BA8F-0659-0EBDFDE8B74C}"/>
              </a:ext>
            </a:extLst>
          </p:cNvPr>
          <p:cNvCxnSpPr>
            <a:cxnSpLocks/>
          </p:cNvCxnSpPr>
          <p:nvPr/>
        </p:nvCxnSpPr>
        <p:spPr>
          <a:xfrm flipV="1">
            <a:off x="5395611" y="5236464"/>
            <a:ext cx="4544412" cy="451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4" name="Table 5">
            <a:extLst>
              <a:ext uri="{FF2B5EF4-FFF2-40B4-BE49-F238E27FC236}">
                <a16:creationId xmlns:a16="http://schemas.microsoft.com/office/drawing/2014/main" id="{F7A78582-CCB6-CB2D-BB07-766935AEFBFF}"/>
              </a:ext>
            </a:extLst>
          </p:cNvPr>
          <p:cNvGraphicFramePr>
            <a:graphicFrameLocks/>
          </p:cNvGraphicFramePr>
          <p:nvPr/>
        </p:nvGraphicFramePr>
        <p:xfrm>
          <a:off x="3385472" y="4871567"/>
          <a:ext cx="922200" cy="538480"/>
        </p:xfrm>
        <a:graphic>
          <a:graphicData uri="http://schemas.openxmlformats.org/drawingml/2006/table">
            <a:tbl>
              <a:tblPr firstRow="1" bandRow="1">
                <a:tableStyleId>{5C22544A-7EE6-4342-B048-85BDC9FD1C3A}</a:tableStyleId>
              </a:tblPr>
              <a:tblGrid>
                <a:gridCol w="922200">
                  <a:extLst>
                    <a:ext uri="{9D8B030D-6E8A-4147-A177-3AD203B41FA5}">
                      <a16:colId xmlns:a16="http://schemas.microsoft.com/office/drawing/2014/main" val="2083104057"/>
                    </a:ext>
                  </a:extLst>
                </a:gridCol>
              </a:tblGrid>
              <a:tr h="538480">
                <a:tc>
                  <a:txBody>
                    <a:bodyPr/>
                    <a:lstStyle/>
                    <a:p>
                      <a:pPr algn="l"/>
                      <a:r>
                        <a:rPr lang="en-US" sz="1100" dirty="0">
                          <a:solidFill>
                            <a:schemeClr val="tx1"/>
                          </a:solidFill>
                        </a:rPr>
                        <a:t>BYOND</a:t>
                      </a:r>
                      <a:r>
                        <a:rPr lang="en-US" sz="1100" baseline="30000" dirty="0">
                          <a:solidFill>
                            <a:schemeClr val="tx1"/>
                          </a:solidFill>
                        </a:rPr>
                        <a:t>10</a:t>
                      </a:r>
                      <a:endParaRPr lang="en-US" sz="1100" dirty="0">
                        <a:solidFill>
                          <a:schemeClr val="tx1"/>
                        </a:solidFill>
                      </a:endParaRPr>
                    </a:p>
                    <a:p>
                      <a:pPr algn="l"/>
                      <a:r>
                        <a:rPr lang="en-US" sz="900" dirty="0">
                          <a:solidFill>
                            <a:schemeClr val="tx1"/>
                          </a:solidFill>
                        </a:rPr>
                        <a:t>Bosutinib </a:t>
                      </a:r>
                      <a:br>
                        <a:rPr lang="en-US" sz="900" dirty="0">
                          <a:solidFill>
                            <a:schemeClr val="tx1"/>
                          </a:solidFill>
                        </a:rPr>
                      </a:br>
                      <a:r>
                        <a:rPr lang="en-US" sz="900" dirty="0">
                          <a:solidFill>
                            <a:schemeClr val="tx1"/>
                          </a:solidFill>
                        </a:rPr>
                        <a:t>500 mg QD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ABFDC"/>
                    </a:solidFill>
                  </a:tcPr>
                </a:tc>
                <a:extLst>
                  <a:ext uri="{0D108BD9-81ED-4DB2-BD59-A6C34878D82A}">
                    <a16:rowId xmlns:a16="http://schemas.microsoft.com/office/drawing/2014/main" val="3087656598"/>
                  </a:ext>
                </a:extLst>
              </a:tr>
            </a:tbl>
          </a:graphicData>
        </a:graphic>
      </p:graphicFrame>
      <p:graphicFrame>
        <p:nvGraphicFramePr>
          <p:cNvPr id="76" name="Table 5">
            <a:extLst>
              <a:ext uri="{FF2B5EF4-FFF2-40B4-BE49-F238E27FC236}">
                <a16:creationId xmlns:a16="http://schemas.microsoft.com/office/drawing/2014/main" id="{ECB02293-6A2E-B337-A668-39ACED1FB89B}"/>
              </a:ext>
            </a:extLst>
          </p:cNvPr>
          <p:cNvGraphicFramePr>
            <a:graphicFrameLocks/>
          </p:cNvGraphicFramePr>
          <p:nvPr/>
        </p:nvGraphicFramePr>
        <p:xfrm>
          <a:off x="4449112" y="4865493"/>
          <a:ext cx="946499" cy="701040"/>
        </p:xfrm>
        <a:graphic>
          <a:graphicData uri="http://schemas.openxmlformats.org/drawingml/2006/table">
            <a:tbl>
              <a:tblPr firstRow="1" bandRow="1">
                <a:tableStyleId>{5C22544A-7EE6-4342-B048-85BDC9FD1C3A}</a:tableStyleId>
              </a:tblPr>
              <a:tblGrid>
                <a:gridCol w="946499">
                  <a:extLst>
                    <a:ext uri="{9D8B030D-6E8A-4147-A177-3AD203B41FA5}">
                      <a16:colId xmlns:a16="http://schemas.microsoft.com/office/drawing/2014/main" val="2083104057"/>
                    </a:ext>
                  </a:extLst>
                </a:gridCol>
              </a:tblGrid>
              <a:tr h="538480">
                <a:tc>
                  <a:txBody>
                    <a:bodyPr/>
                    <a:lstStyle/>
                    <a:p>
                      <a:pPr algn="l"/>
                      <a:r>
                        <a:rPr lang="en-US" sz="1100" dirty="0">
                          <a:solidFill>
                            <a:schemeClr val="tx1"/>
                          </a:solidFill>
                        </a:rPr>
                        <a:t>Study 200</a:t>
                      </a:r>
                      <a:r>
                        <a:rPr lang="en-US" sz="1100" baseline="30000" dirty="0">
                          <a:solidFill>
                            <a:schemeClr val="tx1"/>
                          </a:solidFill>
                        </a:rPr>
                        <a:t>11</a:t>
                      </a:r>
                      <a:endParaRPr lang="en-US" sz="1100" dirty="0">
                        <a:solidFill>
                          <a:schemeClr val="tx1"/>
                        </a:solidFill>
                      </a:endParaRPr>
                    </a:p>
                    <a:p>
                      <a:pPr algn="l"/>
                      <a:r>
                        <a:rPr lang="en-US" sz="900" dirty="0">
                          <a:solidFill>
                            <a:schemeClr val="tx1"/>
                          </a:solidFill>
                        </a:rPr>
                        <a:t>Bosutinib </a:t>
                      </a:r>
                    </a:p>
                    <a:p>
                      <a:pPr algn="l"/>
                      <a:r>
                        <a:rPr lang="en-US" sz="900" dirty="0">
                          <a:solidFill>
                            <a:schemeClr val="tx1"/>
                          </a:solidFill>
                        </a:rPr>
                        <a:t>500 mg QD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ABFDC"/>
                    </a:solidFill>
                  </a:tcPr>
                </a:tc>
                <a:extLst>
                  <a:ext uri="{0D108BD9-81ED-4DB2-BD59-A6C34878D82A}">
                    <a16:rowId xmlns:a16="http://schemas.microsoft.com/office/drawing/2014/main" val="3087656598"/>
                  </a:ext>
                </a:extLst>
              </a:tr>
            </a:tbl>
          </a:graphicData>
        </a:graphic>
      </p:graphicFrame>
      <p:sp>
        <p:nvSpPr>
          <p:cNvPr id="77" name="TextBox 76">
            <a:extLst>
              <a:ext uri="{FF2B5EF4-FFF2-40B4-BE49-F238E27FC236}">
                <a16:creationId xmlns:a16="http://schemas.microsoft.com/office/drawing/2014/main" id="{B72ADC91-98EE-DF02-8123-E06D3B12F81D}"/>
              </a:ext>
            </a:extLst>
          </p:cNvPr>
          <p:cNvSpPr txBox="1"/>
          <p:nvPr/>
        </p:nvSpPr>
        <p:spPr>
          <a:xfrm>
            <a:off x="9568471" y="5024935"/>
            <a:ext cx="1752827" cy="524741"/>
          </a:xfrm>
          <a:prstGeom prst="roundRect">
            <a:avLst/>
          </a:prstGeom>
          <a:solidFill>
            <a:srgbClr val="9ABFDC"/>
          </a:solidFill>
        </p:spPr>
        <p:txBody>
          <a:bodyPr wrap="square">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30%/26%</a:t>
            </a:r>
            <a:b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(3rd+ 8 y/2nd 9 y)</a:t>
            </a:r>
          </a:p>
        </p:txBody>
      </p:sp>
      <p:sp>
        <p:nvSpPr>
          <p:cNvPr id="66" name="TextBox 65">
            <a:extLst>
              <a:ext uri="{FF2B5EF4-FFF2-40B4-BE49-F238E27FC236}">
                <a16:creationId xmlns:a16="http://schemas.microsoft.com/office/drawing/2014/main" id="{FEF5DF3C-E219-4A0D-20B6-C3B3FA6AD937}"/>
              </a:ext>
            </a:extLst>
          </p:cNvPr>
          <p:cNvSpPr txBox="1"/>
          <p:nvPr/>
        </p:nvSpPr>
        <p:spPr>
          <a:xfrm>
            <a:off x="5957004" y="4861415"/>
            <a:ext cx="1503568" cy="510778"/>
          </a:xfrm>
          <a:prstGeom prst="roundRect">
            <a:avLst/>
          </a:prstGeom>
          <a:solidFill>
            <a:srgbClr val="9ABFDC"/>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21.7%</a:t>
            </a:r>
            <a:r>
              <a:rPr kumimoji="0" lang="en-US" sz="1200" b="1"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/26.2%</a:t>
            </a:r>
            <a:r>
              <a:rPr kumimoji="0" lang="en-US" sz="1200" b="1"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(2nd/3rd+)</a:t>
            </a:r>
          </a:p>
        </p:txBody>
      </p:sp>
      <p:sp>
        <p:nvSpPr>
          <p:cNvPr id="105" name="TextBox 104">
            <a:extLst>
              <a:ext uri="{FF2B5EF4-FFF2-40B4-BE49-F238E27FC236}">
                <a16:creationId xmlns:a16="http://schemas.microsoft.com/office/drawing/2014/main" id="{32274E8A-1456-3C3B-31FB-B6A28B8D0D8A}"/>
              </a:ext>
            </a:extLst>
          </p:cNvPr>
          <p:cNvSpPr txBox="1"/>
          <p:nvPr/>
        </p:nvSpPr>
        <p:spPr>
          <a:xfrm>
            <a:off x="624095" y="4205220"/>
            <a:ext cx="2548700" cy="1077218"/>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Discontinuations due to AEs in CML trials of 2nd treatment and beyond over time</a:t>
            </a:r>
          </a:p>
        </p:txBody>
      </p:sp>
      <p:graphicFrame>
        <p:nvGraphicFramePr>
          <p:cNvPr id="11" name="Table 5">
            <a:extLst>
              <a:ext uri="{FF2B5EF4-FFF2-40B4-BE49-F238E27FC236}">
                <a16:creationId xmlns:a16="http://schemas.microsoft.com/office/drawing/2014/main" id="{88D281F2-444B-A3CA-486F-5A27317CB3A3}"/>
              </a:ext>
            </a:extLst>
          </p:cNvPr>
          <p:cNvGraphicFramePr>
            <a:graphicFrameLocks/>
          </p:cNvGraphicFramePr>
          <p:nvPr/>
        </p:nvGraphicFramePr>
        <p:xfrm>
          <a:off x="3385473" y="5419550"/>
          <a:ext cx="2037659" cy="537332"/>
        </p:xfrm>
        <a:graphic>
          <a:graphicData uri="http://schemas.openxmlformats.org/drawingml/2006/table">
            <a:tbl>
              <a:tblPr firstRow="1" bandRow="1">
                <a:tableStyleId>{5C22544A-7EE6-4342-B048-85BDC9FD1C3A}</a:tableStyleId>
              </a:tblPr>
              <a:tblGrid>
                <a:gridCol w="2037659">
                  <a:extLst>
                    <a:ext uri="{9D8B030D-6E8A-4147-A177-3AD203B41FA5}">
                      <a16:colId xmlns:a16="http://schemas.microsoft.com/office/drawing/2014/main" val="2083104057"/>
                    </a:ext>
                  </a:extLst>
                </a:gridCol>
              </a:tblGrid>
              <a:tr h="537332">
                <a:tc>
                  <a:txBody>
                    <a:bodyPr/>
                    <a:lstStyle/>
                    <a:p>
                      <a:pPr algn="l"/>
                      <a:r>
                        <a:rPr lang="en-US" sz="1300" dirty="0"/>
                        <a:t>A2101</a:t>
                      </a:r>
                      <a:r>
                        <a:rPr lang="en-US" sz="1300" baseline="30000" dirty="0"/>
                        <a:t>12</a:t>
                      </a:r>
                    </a:p>
                    <a:p>
                      <a:pPr algn="l"/>
                      <a:r>
                        <a:rPr lang="en-US" sz="1100" dirty="0"/>
                        <a:t>Nilotinib 400 mg BID</a:t>
                      </a:r>
                    </a:p>
                  </a:txBody>
                  <a:tcPr marL="1219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092DE"/>
                    </a:solidFill>
                  </a:tcPr>
                </a:tc>
                <a:extLst>
                  <a:ext uri="{0D108BD9-81ED-4DB2-BD59-A6C34878D82A}">
                    <a16:rowId xmlns:a16="http://schemas.microsoft.com/office/drawing/2014/main" val="3087656598"/>
                  </a:ext>
                </a:extLst>
              </a:tr>
            </a:tbl>
          </a:graphicData>
        </a:graphic>
      </p:graphicFrame>
      <p:sp>
        <p:nvSpPr>
          <p:cNvPr id="17" name="TextBox 16">
            <a:extLst>
              <a:ext uri="{FF2B5EF4-FFF2-40B4-BE49-F238E27FC236}">
                <a16:creationId xmlns:a16="http://schemas.microsoft.com/office/drawing/2014/main" id="{C1F39021-3B18-5091-657C-73BD16AC3616}"/>
              </a:ext>
            </a:extLst>
          </p:cNvPr>
          <p:cNvSpPr txBox="1"/>
          <p:nvPr/>
        </p:nvSpPr>
        <p:spPr>
          <a:xfrm>
            <a:off x="5869658" y="5437225"/>
            <a:ext cx="857711" cy="390631"/>
          </a:xfrm>
          <a:prstGeom prst="roundRect">
            <a:avLst/>
          </a:prstGeom>
          <a:solidFill>
            <a:srgbClr val="5092DE"/>
          </a:solidFill>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19% (2nd)</a:t>
            </a:r>
          </a:p>
        </p:txBody>
      </p:sp>
      <p:cxnSp>
        <p:nvCxnSpPr>
          <p:cNvPr id="18" name="Straight Connector 17">
            <a:extLst>
              <a:ext uri="{FF2B5EF4-FFF2-40B4-BE49-F238E27FC236}">
                <a16:creationId xmlns:a16="http://schemas.microsoft.com/office/drawing/2014/main" id="{B7C949F6-FDB2-20C6-A31D-1DFE3101F5CD}"/>
              </a:ext>
            </a:extLst>
          </p:cNvPr>
          <p:cNvCxnSpPr>
            <a:cxnSpLocks/>
          </p:cNvCxnSpPr>
          <p:nvPr/>
        </p:nvCxnSpPr>
        <p:spPr>
          <a:xfrm>
            <a:off x="5422722" y="5688492"/>
            <a:ext cx="436335"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Left Brace 32">
            <a:extLst>
              <a:ext uri="{FF2B5EF4-FFF2-40B4-BE49-F238E27FC236}">
                <a16:creationId xmlns:a16="http://schemas.microsoft.com/office/drawing/2014/main" id="{3B8A9E1E-EA17-272F-8FED-4DB5BFB6D1DB}"/>
              </a:ext>
            </a:extLst>
          </p:cNvPr>
          <p:cNvSpPr/>
          <p:nvPr/>
        </p:nvSpPr>
        <p:spPr>
          <a:xfrm>
            <a:off x="3017844" y="1504356"/>
            <a:ext cx="317461" cy="1876665"/>
          </a:xfrm>
          <a:prstGeom prst="leftBrace">
            <a:avLst/>
          </a:prstGeom>
          <a:ln w="12700">
            <a:solidFill>
              <a:srgbClr val="0460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Left Brace 33">
            <a:extLst>
              <a:ext uri="{FF2B5EF4-FFF2-40B4-BE49-F238E27FC236}">
                <a16:creationId xmlns:a16="http://schemas.microsoft.com/office/drawing/2014/main" id="{45CE6C09-E6A4-D2B4-DC39-898063522B44}"/>
              </a:ext>
            </a:extLst>
          </p:cNvPr>
          <p:cNvSpPr/>
          <p:nvPr/>
        </p:nvSpPr>
        <p:spPr>
          <a:xfrm>
            <a:off x="3019619" y="3721884"/>
            <a:ext cx="317461" cy="2234997"/>
          </a:xfrm>
          <a:prstGeom prst="leftBrace">
            <a:avLst/>
          </a:prstGeom>
          <a:ln w="12700">
            <a:solidFill>
              <a:srgbClr val="0460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8727262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06AE33D9-D352-4EC3-A533-C8ABF14A7B87}"/>
              </a:ext>
            </a:extLst>
          </p:cNvPr>
          <p:cNvGraphicFramePr>
            <a:graphicFrameLocks noGrp="1"/>
          </p:cNvGraphicFramePr>
          <p:nvPr>
            <p:ph idx="4294967295"/>
          </p:nvPr>
        </p:nvGraphicFramePr>
        <p:xfrm>
          <a:off x="250063" y="159597"/>
          <a:ext cx="8567533" cy="2888659"/>
        </p:xfrm>
        <a:graphic>
          <a:graphicData uri="http://schemas.openxmlformats.org/drawingml/2006/table">
            <a:tbl>
              <a:tblPr firstRow="1" bandRow="1">
                <a:tableStyleId>{6E25E649-3F16-4E02-A733-19D2CDBF48F0}</a:tableStyleId>
              </a:tblPr>
              <a:tblGrid>
                <a:gridCol w="1597008">
                  <a:extLst>
                    <a:ext uri="{9D8B030D-6E8A-4147-A177-3AD203B41FA5}">
                      <a16:colId xmlns:a16="http://schemas.microsoft.com/office/drawing/2014/main" val="20000"/>
                    </a:ext>
                  </a:extLst>
                </a:gridCol>
                <a:gridCol w="1259544">
                  <a:extLst>
                    <a:ext uri="{9D8B030D-6E8A-4147-A177-3AD203B41FA5}">
                      <a16:colId xmlns:a16="http://schemas.microsoft.com/office/drawing/2014/main" val="20001"/>
                    </a:ext>
                  </a:extLst>
                </a:gridCol>
                <a:gridCol w="1428276">
                  <a:extLst>
                    <a:ext uri="{9D8B030D-6E8A-4147-A177-3AD203B41FA5}">
                      <a16:colId xmlns:a16="http://schemas.microsoft.com/office/drawing/2014/main" val="20002"/>
                    </a:ext>
                  </a:extLst>
                </a:gridCol>
                <a:gridCol w="1427215">
                  <a:extLst>
                    <a:ext uri="{9D8B030D-6E8A-4147-A177-3AD203B41FA5}">
                      <a16:colId xmlns:a16="http://schemas.microsoft.com/office/drawing/2014/main" val="20003"/>
                    </a:ext>
                  </a:extLst>
                </a:gridCol>
                <a:gridCol w="1427215">
                  <a:extLst>
                    <a:ext uri="{9D8B030D-6E8A-4147-A177-3AD203B41FA5}">
                      <a16:colId xmlns:a16="http://schemas.microsoft.com/office/drawing/2014/main" val="20004"/>
                    </a:ext>
                  </a:extLst>
                </a:gridCol>
                <a:gridCol w="1428275">
                  <a:extLst>
                    <a:ext uri="{9D8B030D-6E8A-4147-A177-3AD203B41FA5}">
                      <a16:colId xmlns:a16="http://schemas.microsoft.com/office/drawing/2014/main" val="20005"/>
                    </a:ext>
                  </a:extLst>
                </a:gridCol>
              </a:tblGrid>
              <a:tr h="323088">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bg1"/>
                          </a:solidFill>
                          <a:effectLst/>
                          <a:latin typeface="Corbel" panose="020B0503020204020204" pitchFamily="34" charset="0"/>
                        </a:rPr>
                        <a:t> TKI</a:t>
                      </a:r>
                      <a:endParaRPr kumimoji="0" lang="en-US" sz="1600" b="1"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gridSpan="2">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bg1"/>
                          </a:solidFill>
                          <a:effectLst/>
                          <a:latin typeface="Corbel" panose="020B0503020204020204" pitchFamily="34" charset="0"/>
                        </a:rPr>
                        <a:t>Dasatinib</a:t>
                      </a:r>
                      <a:r>
                        <a:rPr kumimoji="0" lang="en-US" sz="1600" u="none" strike="noStrike" cap="none" normalizeH="0" baseline="30000" dirty="0">
                          <a:ln>
                            <a:noFill/>
                          </a:ln>
                          <a:solidFill>
                            <a:schemeClr val="bg1"/>
                          </a:solidFill>
                          <a:effectLst/>
                          <a:latin typeface="Corbel" panose="020B0503020204020204" pitchFamily="34" charset="0"/>
                        </a:rPr>
                        <a:t>1,2</a:t>
                      </a:r>
                      <a:endParaRPr kumimoji="0" lang="en-US" sz="1600" b="1"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hMerge="1">
                  <a:txBody>
                    <a:bodyPr/>
                    <a:lstStyle/>
                    <a:p>
                      <a:pPr marL="0" marR="0" lvl="0" indent="0" algn="ctr" defTabSz="457200" rtl="0" eaLnBrk="1" fontAlgn="base" latinLnBrk="0" hangingPunct="1">
                        <a:lnSpc>
                          <a:spcPct val="100000"/>
                        </a:lnSpc>
                        <a:spcBef>
                          <a:spcPts val="600"/>
                        </a:spcBef>
                        <a:spcAft>
                          <a:spcPct val="0"/>
                        </a:spcAft>
                        <a:buClrTx/>
                        <a:buSzTx/>
                        <a:buFontTx/>
                        <a:buNone/>
                        <a:tabLst/>
                      </a:pPr>
                      <a:endParaRPr kumimoji="0" lang="en-US" sz="2000" b="1" i="0" u="none" strike="noStrike" cap="none" normalizeH="0" baseline="0" dirty="0">
                        <a:ln>
                          <a:noFill/>
                        </a:ln>
                        <a:solidFill>
                          <a:srgbClr val="FFFFFF"/>
                        </a:solidFill>
                        <a:effectLst/>
                        <a:latin typeface="+mn-lt"/>
                        <a:ea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bg1"/>
                          </a:solidFill>
                          <a:effectLst/>
                          <a:latin typeface="Corbel" panose="020B0503020204020204" pitchFamily="34" charset="0"/>
                        </a:rPr>
                        <a:t>Nilotinib</a:t>
                      </a:r>
                      <a:endParaRPr kumimoji="0" lang="en-US" sz="1600" b="1"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hMerge="1">
                  <a:txBody>
                    <a:bodyPr/>
                    <a:lstStyle/>
                    <a:p>
                      <a:pPr marL="0" marR="0" lvl="0" indent="0" algn="ctr" defTabSz="457200" rtl="0" eaLnBrk="1" fontAlgn="base" latinLnBrk="0" hangingPunct="1">
                        <a:lnSpc>
                          <a:spcPct val="100000"/>
                        </a:lnSpc>
                        <a:spcBef>
                          <a:spcPts val="600"/>
                        </a:spcBef>
                        <a:spcAft>
                          <a:spcPct val="0"/>
                        </a:spcAft>
                        <a:buClrTx/>
                        <a:buSzTx/>
                        <a:buFontTx/>
                        <a:buNone/>
                        <a:tabLst/>
                      </a:pPr>
                      <a:endParaRPr kumimoji="0" lang="en-US" sz="2000" b="1" i="0" u="none" strike="noStrike" cap="none" normalizeH="0" baseline="0" dirty="0">
                        <a:ln>
                          <a:noFill/>
                        </a:ln>
                        <a:solidFill>
                          <a:srgbClr val="FFFFFF"/>
                        </a:solidFill>
                        <a:effectLst/>
                        <a:latin typeface="+mn-lt"/>
                        <a:ea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bg1"/>
                          </a:solidFill>
                          <a:effectLst/>
                          <a:latin typeface="Corbel" panose="020B0503020204020204" pitchFamily="34" charset="0"/>
                        </a:rPr>
                        <a:t>Bosutinib</a:t>
                      </a:r>
                      <a:endParaRPr kumimoji="0" lang="en-US" sz="1600" b="1"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extLst>
                  <a:ext uri="{0D108BD9-81ED-4DB2-BD59-A6C34878D82A}">
                    <a16:rowId xmlns:a16="http://schemas.microsoft.com/office/drawing/2014/main" val="10000"/>
                  </a:ext>
                </a:extLst>
              </a:tr>
              <a:tr h="627127">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Follow-up</a:t>
                      </a:r>
                      <a:endParaRPr kumimoji="0" lang="en-US" sz="1500" b="1" i="0" u="none" strike="noStrike" cap="none" normalizeH="0" baseline="0" dirty="0">
                        <a:ln>
                          <a:noFill/>
                        </a:ln>
                        <a:solidFill>
                          <a:srgbClr val="FFFFFF"/>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2 years</a:t>
                      </a:r>
                      <a:r>
                        <a:rPr kumimoji="0" lang="en-US" sz="1500" u="none" strike="noStrike" cap="none" normalizeH="0" baseline="30000" dirty="0">
                          <a:ln>
                            <a:noFill/>
                          </a:ln>
                          <a:effectLst/>
                          <a:latin typeface="Corbel" panose="020B0503020204020204" pitchFamily="34" charset="0"/>
                        </a:rPr>
                        <a:t>1,2</a:t>
                      </a:r>
                      <a:br>
                        <a:rPr kumimoji="0" lang="en-US" sz="1500" u="none" strike="noStrike" cap="none" normalizeH="0" baseline="30000" dirty="0">
                          <a:ln>
                            <a:noFill/>
                          </a:ln>
                          <a:effectLst/>
                          <a:latin typeface="Corbel" panose="020B0503020204020204" pitchFamily="34" charset="0"/>
                        </a:rPr>
                      </a:br>
                      <a:r>
                        <a:rPr kumimoji="0" lang="en-US" sz="1100" u="none" strike="noStrike" cap="none" normalizeH="0" baseline="0" dirty="0">
                          <a:ln>
                            <a:noFill/>
                          </a:ln>
                          <a:effectLst/>
                          <a:latin typeface="Corbel" panose="020B0503020204020204" pitchFamily="34" charset="0"/>
                        </a:rPr>
                        <a:t>(minimum follow-up)</a:t>
                      </a:r>
                      <a:endParaRPr kumimoji="0" lang="en-US" sz="1500" b="1" i="0" u="none" strike="noStrike" cap="none" normalizeH="0" baseline="3000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6 years</a:t>
                      </a:r>
                      <a:r>
                        <a:rPr kumimoji="0" lang="en-US" sz="1500" u="none" strike="noStrike" cap="none" normalizeH="0" baseline="30000" dirty="0">
                          <a:ln>
                            <a:noFill/>
                          </a:ln>
                          <a:effectLst/>
                          <a:latin typeface="Corbel" panose="020B0503020204020204" pitchFamily="34" charset="0"/>
                        </a:rPr>
                        <a:t>3</a:t>
                      </a:r>
                      <a:br>
                        <a:rPr kumimoji="0" lang="en-US" sz="1500" u="none" strike="noStrike" kern="1200" cap="none" spc="0" normalizeH="0" baseline="30000" noProof="0" dirty="0">
                          <a:ln>
                            <a:noFill/>
                          </a:ln>
                          <a:effectLst/>
                          <a:uLnTx/>
                          <a:uFillTx/>
                          <a:latin typeface="Corbel" panose="020B0503020204020204" pitchFamily="34" charset="0"/>
                        </a:rPr>
                      </a:br>
                      <a:r>
                        <a:rPr kumimoji="0" lang="en-US" sz="1100" u="none" strike="noStrike" kern="1200" cap="none" spc="0" normalizeH="0" baseline="0" noProof="0" dirty="0">
                          <a:ln>
                            <a:noFill/>
                          </a:ln>
                          <a:effectLst/>
                          <a:uLnTx/>
                          <a:uFillTx/>
                          <a:latin typeface="Corbel" panose="020B0503020204020204" pitchFamily="34" charset="0"/>
                        </a:rPr>
                        <a:t>(data lock at 6y)</a:t>
                      </a:r>
                      <a:endParaRPr kumimoji="0" lang="en-US" sz="1500" b="1" i="0" u="none" strike="noStrike" cap="none" normalizeH="0" baseline="3000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defRPr/>
                      </a:pPr>
                      <a:r>
                        <a:rPr kumimoji="0" lang="en-US" sz="1500" u="none" strike="noStrike" cap="none" normalizeH="0" baseline="0" dirty="0">
                          <a:ln>
                            <a:noFill/>
                          </a:ln>
                          <a:effectLst/>
                          <a:latin typeface="Corbel" panose="020B0503020204020204" pitchFamily="34" charset="0"/>
                        </a:rPr>
                        <a:t>2 years</a:t>
                      </a:r>
                      <a:r>
                        <a:rPr kumimoji="0" lang="en-US" sz="1500" u="none" strike="noStrike" cap="none" normalizeH="0" baseline="30000" dirty="0">
                          <a:ln>
                            <a:noFill/>
                          </a:ln>
                          <a:effectLst/>
                          <a:latin typeface="Corbel" panose="020B0503020204020204" pitchFamily="34" charset="0"/>
                        </a:rPr>
                        <a:t>4</a:t>
                      </a:r>
                      <a:br>
                        <a:rPr kumimoji="0" lang="en-US" sz="1500" u="none" strike="noStrike" kern="1200" cap="none" spc="0" normalizeH="0" baseline="30000" noProof="0" dirty="0">
                          <a:ln>
                            <a:noFill/>
                          </a:ln>
                          <a:effectLst/>
                          <a:uLnTx/>
                          <a:uFillTx/>
                          <a:latin typeface="Corbel" panose="020B0503020204020204" pitchFamily="34" charset="0"/>
                        </a:rPr>
                      </a:br>
                      <a:r>
                        <a:rPr kumimoji="0" lang="en-US" sz="1100" u="none" strike="noStrike" kern="1200" cap="none" spc="0" normalizeH="0" baseline="0" noProof="0" dirty="0">
                          <a:ln>
                            <a:noFill/>
                          </a:ln>
                          <a:effectLst/>
                          <a:uLnTx/>
                          <a:uFillTx/>
                          <a:latin typeface="Corbel" panose="020B0503020204020204" pitchFamily="34" charset="0"/>
                        </a:rPr>
                        <a:t>(minimum follow-up)</a:t>
                      </a:r>
                      <a:endParaRPr kumimoji="0" lang="en-US" sz="15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4 years</a:t>
                      </a:r>
                      <a:r>
                        <a:rPr kumimoji="0" lang="en-US" sz="1500" u="none" strike="noStrike" cap="none" normalizeH="0" baseline="30000" dirty="0">
                          <a:ln>
                            <a:noFill/>
                          </a:ln>
                          <a:effectLst/>
                          <a:latin typeface="Corbel" panose="020B0503020204020204" pitchFamily="34" charset="0"/>
                        </a:rPr>
                        <a:t>5</a:t>
                      </a:r>
                      <a:br>
                        <a:rPr kumimoji="0" lang="en-US" sz="1500" u="none" strike="noStrike" kern="1200" cap="none" spc="0" normalizeH="0" baseline="30000" noProof="0" dirty="0">
                          <a:ln>
                            <a:noFill/>
                          </a:ln>
                          <a:effectLst/>
                          <a:uLnTx/>
                          <a:uFillTx/>
                          <a:latin typeface="Corbel" panose="020B0503020204020204" pitchFamily="34" charset="0"/>
                        </a:rPr>
                      </a:br>
                      <a:r>
                        <a:rPr kumimoji="0" lang="en-US" sz="1100" u="none" strike="noStrike" kern="1200" cap="none" spc="0" normalizeH="0" baseline="0" noProof="0" dirty="0">
                          <a:ln>
                            <a:noFill/>
                          </a:ln>
                          <a:effectLst/>
                          <a:uLnTx/>
                          <a:uFillTx/>
                          <a:latin typeface="Corbel" panose="020B0503020204020204" pitchFamily="34" charset="0"/>
                        </a:rPr>
                        <a:t>(minimum follow-up)</a:t>
                      </a:r>
                      <a:endParaRPr kumimoji="0" lang="en-US" sz="15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defRPr/>
                      </a:pPr>
                      <a:r>
                        <a:rPr kumimoji="0" lang="en-US" sz="1500" u="none" strike="noStrike" cap="none" normalizeH="0" baseline="0" dirty="0">
                          <a:ln>
                            <a:noFill/>
                          </a:ln>
                          <a:effectLst/>
                          <a:latin typeface="Corbel" panose="020B0503020204020204" pitchFamily="34" charset="0"/>
                        </a:rPr>
                        <a:t>2 years</a:t>
                      </a:r>
                      <a:r>
                        <a:rPr kumimoji="0" lang="en-US" sz="1500" u="none" strike="noStrike" cap="none" normalizeH="0" baseline="30000" dirty="0">
                          <a:ln>
                            <a:noFill/>
                          </a:ln>
                          <a:effectLst/>
                          <a:latin typeface="Corbel" panose="020B0503020204020204" pitchFamily="34" charset="0"/>
                        </a:rPr>
                        <a:t>6</a:t>
                      </a:r>
                      <a:br>
                        <a:rPr kumimoji="0" lang="en-US" sz="1500" u="none" strike="noStrike" kern="1200" cap="none" spc="0" normalizeH="0" baseline="30000" noProof="0" dirty="0">
                          <a:ln>
                            <a:noFill/>
                          </a:ln>
                          <a:effectLst/>
                          <a:uLnTx/>
                          <a:uFillTx/>
                          <a:latin typeface="Corbel" panose="020B0503020204020204" pitchFamily="34" charset="0"/>
                        </a:rPr>
                      </a:br>
                      <a:r>
                        <a:rPr kumimoji="0" lang="en-US" sz="1100" u="none" strike="noStrike" kern="1200" cap="none" spc="0" normalizeH="0" baseline="0" noProof="0" dirty="0">
                          <a:ln>
                            <a:noFill/>
                          </a:ln>
                          <a:effectLst/>
                          <a:uLnTx/>
                          <a:uFillTx/>
                          <a:latin typeface="Corbel" panose="020B0503020204020204" pitchFamily="34" charset="0"/>
                        </a:rPr>
                        <a:t>(minimum follow-up)</a:t>
                      </a:r>
                      <a:endParaRPr kumimoji="0" lang="en-US" sz="15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extLst>
                  <a:ext uri="{0D108BD9-81ED-4DB2-BD59-A6C34878D82A}">
                    <a16:rowId xmlns:a16="http://schemas.microsoft.com/office/drawing/2014/main" val="10001"/>
                  </a:ext>
                </a:extLst>
              </a:tr>
              <a:tr h="443400">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Number of </a:t>
                      </a:r>
                      <a:r>
                        <a:rPr kumimoji="0" lang="en-US" sz="1500" u="none" strike="noStrike" cap="none" normalizeH="0" baseline="0" dirty="0" err="1">
                          <a:ln>
                            <a:noFill/>
                          </a:ln>
                          <a:effectLst/>
                          <a:latin typeface="Corbel" panose="020B0503020204020204" pitchFamily="34" charset="0"/>
                        </a:rPr>
                        <a:t>pts</a:t>
                      </a:r>
                      <a:endParaRPr kumimoji="0" lang="en-US" sz="1500" b="0"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167*</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167*</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226</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321*</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200</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extLst>
                  <a:ext uri="{0D108BD9-81ED-4DB2-BD59-A6C34878D82A}">
                    <a16:rowId xmlns:a16="http://schemas.microsoft.com/office/drawing/2014/main" val="10002"/>
                  </a:ext>
                </a:extLst>
              </a:tr>
              <a:tr h="525780">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Discontinued, n (%)</a:t>
                      </a:r>
                      <a:endParaRPr kumimoji="0" lang="en-US" sz="1500" b="0"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NR</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114 (69)</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197/321 (61)</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224 (70)</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108 (54)</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extLst>
                  <a:ext uri="{0D108BD9-81ED-4DB2-BD59-A6C34878D82A}">
                    <a16:rowId xmlns:a16="http://schemas.microsoft.com/office/drawing/2014/main" val="10003"/>
                  </a:ext>
                </a:extLst>
              </a:tr>
              <a:tr h="323088">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err="1">
                          <a:ln>
                            <a:noFill/>
                          </a:ln>
                          <a:effectLst/>
                          <a:latin typeface="Corbel" panose="020B0503020204020204" pitchFamily="34" charset="0"/>
                        </a:rPr>
                        <a:t>MCyR</a:t>
                      </a:r>
                      <a:endParaRPr kumimoji="0" lang="en-US" sz="1600" b="1"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63%*</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NR</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56%</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59*</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58%</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extLst>
                  <a:ext uri="{0D108BD9-81ED-4DB2-BD59-A6C34878D82A}">
                    <a16:rowId xmlns:a16="http://schemas.microsoft.com/office/drawing/2014/main" val="10004"/>
                  </a:ext>
                </a:extLst>
              </a:tr>
              <a:tr h="323088">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err="1">
                          <a:ln>
                            <a:noFill/>
                          </a:ln>
                          <a:effectLst/>
                          <a:latin typeface="Corbel" panose="020B0503020204020204" pitchFamily="34" charset="0"/>
                        </a:rPr>
                        <a:t>CCyR</a:t>
                      </a:r>
                      <a:endParaRPr kumimoji="0" lang="en-US" sz="1600" b="1"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50%*</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NR</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41%</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45*</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46%</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extLst>
                  <a:ext uri="{0D108BD9-81ED-4DB2-BD59-A6C34878D82A}">
                    <a16:rowId xmlns:a16="http://schemas.microsoft.com/office/drawing/2014/main" val="10005"/>
                  </a:ext>
                </a:extLst>
              </a:tr>
              <a:tr h="323088">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PFS, %</a:t>
                      </a:r>
                      <a:endParaRPr kumimoji="0" lang="en-US" sz="1600" b="1" i="0" u="none" strike="noStrike" cap="none" normalizeH="0" baseline="0" dirty="0">
                        <a:ln>
                          <a:noFill/>
                        </a:ln>
                        <a:solidFill>
                          <a:schemeClr val="bg1"/>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80*</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49*</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64*</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500" u="none" strike="noStrike" cap="none" normalizeH="0" baseline="0" dirty="0">
                          <a:ln>
                            <a:noFill/>
                          </a:ln>
                          <a:effectLst/>
                          <a:latin typeface="Corbel" panose="020B0503020204020204" pitchFamily="34" charset="0"/>
                        </a:rPr>
                        <a:t>57*</a:t>
                      </a:r>
                      <a:endParaRPr kumimoji="0" lang="en-US" sz="1500" b="0"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panose="020B0503020204020204" pitchFamily="34" charset="0"/>
                        </a:rPr>
                        <a:t>81*</a:t>
                      </a:r>
                      <a:endParaRPr kumimoji="0" lang="en-US" sz="1600" b="1" i="0" u="none" strike="noStrike" cap="none" normalizeH="0" baseline="0" dirty="0">
                        <a:ln>
                          <a:noFill/>
                        </a:ln>
                        <a:solidFill>
                          <a:srgbClr val="000000"/>
                        </a:solidFill>
                        <a:effectLst/>
                        <a:latin typeface="Corbel" panose="020B0503020204020204" pitchFamily="34" charset="0"/>
                        <a:ea typeface="Calibri" pitchFamily="34" charset="0"/>
                        <a:cs typeface="Corbel"/>
                      </a:endParaRPr>
                    </a:p>
                  </a:txBody>
                  <a:tcPr marL="45720" marR="45720" anchor="ctr" horzOverflow="overflow"/>
                </a:tc>
                <a:extLst>
                  <a:ext uri="{0D108BD9-81ED-4DB2-BD59-A6C34878D82A}">
                    <a16:rowId xmlns:a16="http://schemas.microsoft.com/office/drawing/2014/main" val="10006"/>
                  </a:ext>
                </a:extLst>
              </a:tr>
            </a:tbl>
          </a:graphicData>
        </a:graphic>
      </p:graphicFrame>
      <p:sp>
        <p:nvSpPr>
          <p:cNvPr id="10" name="Title 24"/>
          <p:cNvSpPr>
            <a:spLocks noGrp="1"/>
          </p:cNvSpPr>
          <p:nvPr>
            <p:ph type="title" idx="4294967295"/>
          </p:nvPr>
        </p:nvSpPr>
        <p:spPr>
          <a:xfrm>
            <a:off x="230297" y="3174581"/>
            <a:ext cx="4171951" cy="690033"/>
          </a:xfrm>
        </p:spPr>
        <p:txBody>
          <a:bodyPr>
            <a:noAutofit/>
          </a:bodyPr>
          <a:lstStyle/>
          <a:p>
            <a:r>
              <a:rPr lang="en-US" sz="3200" dirty="0">
                <a:solidFill>
                  <a:srgbClr val="AD1824"/>
                </a:solidFill>
                <a:latin typeface="Corbel" panose="020B0503020204020204" pitchFamily="34" charset="0"/>
                <a:cs typeface="Corbel"/>
              </a:rPr>
              <a:t>Choosing Salvage</a:t>
            </a:r>
          </a:p>
        </p:txBody>
      </p:sp>
      <p:sp>
        <p:nvSpPr>
          <p:cNvPr id="8" name="TextBox 7">
            <a:extLst>
              <a:ext uri="{FF2B5EF4-FFF2-40B4-BE49-F238E27FC236}">
                <a16:creationId xmlns:a16="http://schemas.microsoft.com/office/drawing/2014/main" id="{593D7188-1198-4B25-8FE8-C3A1B77797BE}"/>
              </a:ext>
            </a:extLst>
          </p:cNvPr>
          <p:cNvSpPr txBox="1">
            <a:spLocks noChangeArrowheads="1"/>
          </p:cNvSpPr>
          <p:nvPr/>
        </p:nvSpPr>
        <p:spPr bwMode="auto">
          <a:xfrm>
            <a:off x="103253" y="5385740"/>
            <a:ext cx="8419667" cy="147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nchorCtr="0">
            <a:spAutoFit/>
          </a:bodyPr>
          <a:lstStyle>
            <a:lvl1pPr>
              <a:spcBef>
                <a:spcPct val="20000"/>
              </a:spcBef>
              <a:buClr>
                <a:srgbClr val="99CCFF"/>
              </a:buClr>
              <a:buSzPct val="125000"/>
              <a:buChar char="•"/>
              <a:defRPr sz="3600" b="1">
                <a:solidFill>
                  <a:schemeClr val="bg1"/>
                </a:solidFill>
                <a:latin typeface="Arial" panose="020B0604020202020204" pitchFamily="34" charset="0"/>
              </a:defRPr>
            </a:lvl1pPr>
            <a:lvl2pPr marL="742950" indent="-285750">
              <a:spcBef>
                <a:spcPct val="20000"/>
              </a:spcBef>
              <a:buClr>
                <a:srgbClr val="99CCFF"/>
              </a:buClr>
              <a:buSzPct val="125000"/>
              <a:buChar char="–"/>
              <a:defRPr sz="3600" b="1">
                <a:solidFill>
                  <a:schemeClr val="bg1"/>
                </a:solidFill>
                <a:latin typeface="Arial" panose="020B0604020202020204" pitchFamily="34" charset="0"/>
              </a:defRPr>
            </a:lvl2pPr>
            <a:lvl3pPr marL="1143000" indent="-228600">
              <a:spcBef>
                <a:spcPct val="20000"/>
              </a:spcBef>
              <a:buClr>
                <a:srgbClr val="99CCFF"/>
              </a:buClr>
              <a:buSzPct val="125000"/>
              <a:buChar char="•"/>
              <a:defRPr sz="3600" b="1">
                <a:solidFill>
                  <a:schemeClr val="bg1"/>
                </a:solidFill>
                <a:latin typeface="Arial" panose="020B0604020202020204" pitchFamily="34" charset="0"/>
              </a:defRPr>
            </a:lvl3pPr>
            <a:lvl4pPr marL="1600200" indent="-228600">
              <a:spcBef>
                <a:spcPct val="20000"/>
              </a:spcBef>
              <a:buClr>
                <a:srgbClr val="99CCFF"/>
              </a:buClr>
              <a:buSzPct val="125000"/>
              <a:buChar char="–"/>
              <a:defRPr sz="3600" b="1">
                <a:solidFill>
                  <a:schemeClr val="bg1"/>
                </a:solidFill>
                <a:latin typeface="Arial" panose="020B0604020202020204" pitchFamily="34" charset="0"/>
              </a:defRPr>
            </a:lvl4pPr>
            <a:lvl5pPr marL="2057400" indent="-228600">
              <a:spcBef>
                <a:spcPct val="20000"/>
              </a:spcBef>
              <a:buClr>
                <a:srgbClr val="99CCFF"/>
              </a:buClr>
              <a:buSzPct val="125000"/>
              <a:buChar char="»"/>
              <a:defRPr sz="3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9pPr>
          </a:lstStyle>
          <a:p>
            <a:pPr marL="0" marR="0" lvl="0" indent="0" algn="l" defTabSz="1219110" rtl="0" eaLnBrk="1" fontAlgn="auto" latinLnBrk="0" hangingPunct="1">
              <a:lnSpc>
                <a:spcPct val="100000"/>
              </a:lnSpc>
              <a:spcBef>
                <a:spcPct val="0"/>
              </a:spcBef>
              <a:spcAft>
                <a:spcPts val="60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*Includes imatinib-intolerant patients.  NR, not reported.</a:t>
            </a:r>
            <a:endPar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1219110" rtl="0" eaLnBrk="1" fontAlgn="auto" latinLnBrk="0" hangingPunct="1">
              <a:lnSpc>
                <a:spcPct val="100000"/>
              </a:lnSpc>
              <a:spcBef>
                <a:spcPct val="0"/>
              </a:spcBef>
              <a:spcAft>
                <a:spcPts val="0"/>
              </a:spcAft>
              <a:buClrTx/>
              <a:buSzTx/>
              <a:buFontTx/>
              <a:buNone/>
              <a:tabLst/>
              <a:defRPr/>
            </a:pP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 </a:t>
            </a:r>
            <a:r>
              <a:rPr kumimoji="0" lang="it-IT" altLang="en-US" sz="1000" b="1"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Dasatinib</a:t>
            </a: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Official </a:t>
            </a:r>
            <a:r>
              <a:rPr kumimoji="0" lang="it-IT" altLang="en-US" sz="1000" b="1"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prescribing</a:t>
            </a: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information</a:t>
            </a:r>
          </a:p>
          <a:p>
            <a:pPr marL="0" marR="0" lvl="0" indent="0" algn="l" defTabSz="1219110" rtl="0" eaLnBrk="1" fontAlgn="auto" latinLnBrk="0" hangingPunct="1">
              <a:lnSpc>
                <a:spcPct val="100000"/>
              </a:lnSpc>
              <a:spcBef>
                <a:spcPct val="0"/>
              </a:spcBef>
              <a:spcAft>
                <a:spcPts val="0"/>
              </a:spcAft>
              <a:buClrTx/>
              <a:buSzTx/>
              <a:buFontTx/>
              <a:buNone/>
              <a:tabLst/>
              <a:defRPr/>
            </a:pP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 Shah NP, et al. J Clin Oncol. 2010;28:15s (abstract 6512)</a:t>
            </a:r>
          </a:p>
          <a:p>
            <a:pPr marL="0" marR="0" lvl="0" indent="0" algn="l" defTabSz="1219110" rtl="0" eaLnBrk="1" fontAlgn="auto" latinLnBrk="0" hangingPunct="1">
              <a:lnSpc>
                <a:spcPct val="100000"/>
              </a:lnSpc>
              <a:spcBef>
                <a:spcPct val="0"/>
              </a:spcBef>
              <a:spcAft>
                <a:spcPts val="0"/>
              </a:spcAft>
              <a:buClrTx/>
              <a:buSzTx/>
              <a:buFontTx/>
              <a:buNone/>
              <a:tabLst/>
              <a:defRPr/>
            </a:pP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3. Shah NP, et al. Blood. 2014;123:2317-24</a:t>
            </a:r>
          </a:p>
          <a:p>
            <a:pPr marL="0" marR="0" lvl="0" indent="0" algn="l" defTabSz="1219110" rtl="0" eaLnBrk="1" fontAlgn="auto" latinLnBrk="0" hangingPunct="1">
              <a:lnSpc>
                <a:spcPct val="100000"/>
              </a:lnSpc>
              <a:spcBef>
                <a:spcPct val="0"/>
              </a:spcBef>
              <a:spcAft>
                <a:spcPts val="0"/>
              </a:spcAft>
              <a:buClrTx/>
              <a:buSzTx/>
              <a:buFontTx/>
              <a:buNone/>
              <a:tabLst/>
              <a:defRPr/>
            </a:pP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4. Kantarjian HM et al. Blood. 2011;117:1141-1145</a:t>
            </a:r>
          </a:p>
          <a:p>
            <a:pPr marL="0" marR="0" lvl="0" indent="0" algn="l" defTabSz="1219110" rtl="0" eaLnBrk="1" fontAlgn="auto" latinLnBrk="0" hangingPunct="1">
              <a:lnSpc>
                <a:spcPct val="100000"/>
              </a:lnSpc>
              <a:spcBef>
                <a:spcPct val="0"/>
              </a:spcBef>
              <a:spcAft>
                <a:spcPts val="0"/>
              </a:spcAft>
              <a:buClrTx/>
              <a:buSzTx/>
              <a:buFontTx/>
              <a:buNone/>
              <a:tabLst/>
              <a:defRPr/>
            </a:pP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5. Giles FJ, et al. Leukemia. 2013;27:107-12</a:t>
            </a:r>
          </a:p>
          <a:p>
            <a:pPr marL="0" marR="0" lvl="0" indent="0" algn="l" defTabSz="1219110" rtl="0" eaLnBrk="1" fontAlgn="auto" latinLnBrk="0" hangingPunct="1">
              <a:lnSpc>
                <a:spcPct val="100000"/>
              </a:lnSpc>
              <a:spcBef>
                <a:spcPct val="0"/>
              </a:spcBef>
              <a:spcAft>
                <a:spcPts val="0"/>
              </a:spcAft>
              <a:buClrTx/>
              <a:buSzTx/>
              <a:buFontTx/>
              <a:buNone/>
              <a:tabLst/>
              <a:defRPr/>
            </a:pPr>
            <a:r>
              <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6. Gambacorti-Passerini C, et al. Am J Hematol. 2014</a:t>
            </a:r>
          </a:p>
          <a:p>
            <a:pPr marL="0" marR="0" lvl="0" indent="0" algn="l" defTabSz="1219110" rtl="0" eaLnBrk="1" fontAlgn="auto" latinLnBrk="0" hangingPunct="1">
              <a:lnSpc>
                <a:spcPct val="100000"/>
              </a:lnSpc>
              <a:spcBef>
                <a:spcPct val="0"/>
              </a:spcBef>
              <a:spcAft>
                <a:spcPts val="0"/>
              </a:spcAft>
              <a:buClrTx/>
              <a:buSzTx/>
              <a:buFontTx/>
              <a:buNone/>
              <a:tabLst/>
              <a:defRPr/>
            </a:pPr>
            <a:r>
              <a:rPr kumimoji="0" lang="en-AU" altLang="en-US" sz="1067" b="1" i="0" u="none" strike="noStrike" kern="1200" cap="none" spc="0" normalizeH="0" baseline="0" noProof="0" dirty="0">
                <a:ln>
                  <a:noFill/>
                </a:ln>
                <a:solidFill>
                  <a:srgbClr val="000000"/>
                </a:solidFill>
                <a:effectLst/>
                <a:uLnTx/>
                <a:uFillTx/>
                <a:latin typeface="Corbel" panose="020B0503020204020204" pitchFamily="34" charset="0"/>
                <a:ea typeface="+mn-ea"/>
                <a:cs typeface="Corbel"/>
              </a:rPr>
              <a:t>Lipton J, et al. ASH 2013. Abstract 4010.</a:t>
            </a:r>
          </a:p>
          <a:p>
            <a:pPr marL="0" marR="0" lvl="0" indent="0" algn="l" defTabSz="1219110" rtl="0" eaLnBrk="1" fontAlgn="auto" latinLnBrk="0" hangingPunct="1">
              <a:lnSpc>
                <a:spcPct val="100000"/>
              </a:lnSpc>
              <a:spcBef>
                <a:spcPct val="0"/>
              </a:spcBef>
              <a:spcAft>
                <a:spcPts val="0"/>
              </a:spcAft>
              <a:buClrTx/>
              <a:buSzTx/>
              <a:buFontTx/>
              <a:buNone/>
              <a:tabLst/>
              <a:defRPr/>
            </a:pPr>
            <a:endParaRPr kumimoji="0" lang="it-IT" altLang="en-US"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1" name="Rectangle 10">
            <a:extLst>
              <a:ext uri="{FF2B5EF4-FFF2-40B4-BE49-F238E27FC236}">
                <a16:creationId xmlns:a16="http://schemas.microsoft.com/office/drawing/2014/main" id="{06FCF212-00C3-914B-AA5B-BDABA8E5A7E3}"/>
              </a:ext>
            </a:extLst>
          </p:cNvPr>
          <p:cNvSpPr/>
          <p:nvPr/>
        </p:nvSpPr>
        <p:spPr>
          <a:xfrm>
            <a:off x="3714097" y="6487536"/>
            <a:ext cx="2109715" cy="3704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 name="TextBox 1">
            <a:extLst>
              <a:ext uri="{FF2B5EF4-FFF2-40B4-BE49-F238E27FC236}">
                <a16:creationId xmlns:a16="http://schemas.microsoft.com/office/drawing/2014/main" id="{09130BD2-AC50-1F45-8652-DC5069CAA6FA}"/>
              </a:ext>
            </a:extLst>
          </p:cNvPr>
          <p:cNvSpPr txBox="1"/>
          <p:nvPr/>
        </p:nvSpPr>
        <p:spPr>
          <a:xfrm>
            <a:off x="9064870" y="480655"/>
            <a:ext cx="2877073" cy="1200329"/>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AD1824"/>
                </a:solidFill>
                <a:effectLst/>
                <a:uLnTx/>
                <a:uFillTx/>
                <a:latin typeface="Corbel" panose="020B0503020204020204" pitchFamily="34" charset="0"/>
                <a:ea typeface="+mn-ea"/>
                <a:cs typeface="+mn-cs"/>
              </a:rPr>
              <a:t>Point 1: 2G TKI post imatinib: </a:t>
            </a:r>
          </a:p>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AD1824"/>
                </a:solidFill>
                <a:effectLst/>
                <a:uLnTx/>
                <a:uFillTx/>
                <a:latin typeface="Corbel" panose="020B0503020204020204" pitchFamily="34" charset="0"/>
                <a:ea typeface="+mn-ea"/>
                <a:cs typeface="+mn-cs"/>
              </a:rPr>
              <a:t>Response is similar</a:t>
            </a:r>
          </a:p>
        </p:txBody>
      </p:sp>
      <p:sp>
        <p:nvSpPr>
          <p:cNvPr id="12" name="TextBox 11">
            <a:extLst>
              <a:ext uri="{FF2B5EF4-FFF2-40B4-BE49-F238E27FC236}">
                <a16:creationId xmlns:a16="http://schemas.microsoft.com/office/drawing/2014/main" id="{99A5D7DE-7C0C-0C47-9050-F8A8125250C9}"/>
              </a:ext>
            </a:extLst>
          </p:cNvPr>
          <p:cNvSpPr txBox="1"/>
          <p:nvPr/>
        </p:nvSpPr>
        <p:spPr>
          <a:xfrm>
            <a:off x="1410663" y="4065304"/>
            <a:ext cx="3912756" cy="1200329"/>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AD1824"/>
                </a:solidFill>
                <a:effectLst/>
                <a:uLnTx/>
                <a:uFillTx/>
                <a:latin typeface="Corbel" panose="020B0503020204020204" pitchFamily="34" charset="0"/>
                <a:ea typeface="+mn-ea"/>
                <a:cs typeface="+mn-cs"/>
              </a:rPr>
              <a:t>Point 2: ’Recycling 2G TKIs’-</a:t>
            </a:r>
          </a:p>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AD1824"/>
                </a:solidFill>
                <a:effectLst/>
                <a:uLnTx/>
                <a:uFillTx/>
                <a:latin typeface="Corbel" panose="020B0503020204020204" pitchFamily="34" charset="0"/>
                <a:ea typeface="+mn-ea"/>
                <a:cs typeface="+mn-cs"/>
              </a:rPr>
              <a:t>Switch to 3</a:t>
            </a:r>
            <a:r>
              <a:rPr kumimoji="0" lang="en-US" sz="2400" b="1" i="1" u="none" strike="noStrike" kern="1200" cap="none" spc="0" normalizeH="0" baseline="30000" noProof="0" dirty="0">
                <a:ln>
                  <a:noFill/>
                </a:ln>
                <a:solidFill>
                  <a:srgbClr val="AD1824"/>
                </a:solidFill>
                <a:effectLst/>
                <a:uLnTx/>
                <a:uFillTx/>
                <a:latin typeface="Corbel" panose="020B0503020204020204" pitchFamily="34" charset="0"/>
                <a:ea typeface="+mn-ea"/>
                <a:cs typeface="+mn-cs"/>
              </a:rPr>
              <a:t>rd</a:t>
            </a:r>
            <a:r>
              <a:rPr kumimoji="0" lang="en-US" sz="2400" b="1" i="1" u="none" strike="noStrike" kern="1200" cap="none" spc="0" normalizeH="0" baseline="0" noProof="0" dirty="0">
                <a:ln>
                  <a:noFill/>
                </a:ln>
                <a:solidFill>
                  <a:srgbClr val="AD1824"/>
                </a:solidFill>
                <a:effectLst/>
                <a:uLnTx/>
                <a:uFillTx/>
                <a:latin typeface="Corbel" panose="020B0503020204020204" pitchFamily="34" charset="0"/>
                <a:ea typeface="+mn-ea"/>
                <a:cs typeface="+mn-cs"/>
              </a:rPr>
              <a:t> gen (here Ponatinib) improved </a:t>
            </a:r>
            <a:r>
              <a:rPr kumimoji="0" lang="en-US" sz="2400" b="1" i="1" u="none" strike="noStrike" kern="1200" cap="none" spc="0" normalizeH="0" baseline="0" noProof="0" dirty="0" err="1">
                <a:ln>
                  <a:noFill/>
                </a:ln>
                <a:solidFill>
                  <a:srgbClr val="AD1824"/>
                </a:solidFill>
                <a:effectLst/>
                <a:uLnTx/>
                <a:uFillTx/>
                <a:latin typeface="Corbel" panose="020B0503020204020204" pitchFamily="34" charset="0"/>
                <a:ea typeface="+mn-ea"/>
                <a:cs typeface="+mn-cs"/>
              </a:rPr>
              <a:t>CCyR</a:t>
            </a:r>
            <a:endParaRPr kumimoji="0" lang="en-US" sz="2400" b="1" i="1" u="none" strike="noStrike" kern="1200" cap="none" spc="0" normalizeH="0" baseline="0" noProof="0" dirty="0">
              <a:ln>
                <a:noFill/>
              </a:ln>
              <a:solidFill>
                <a:srgbClr val="AD1824"/>
              </a:solidFill>
              <a:effectLst/>
              <a:uLnTx/>
              <a:uFillTx/>
              <a:latin typeface="Corbel" panose="020B0503020204020204" pitchFamily="34" charset="0"/>
              <a:ea typeface="+mn-ea"/>
              <a:cs typeface="+mn-cs"/>
            </a:endParaRPr>
          </a:p>
        </p:txBody>
      </p:sp>
      <p:pic>
        <p:nvPicPr>
          <p:cNvPr id="4" name="Picture 2">
            <a:extLst>
              <a:ext uri="{FF2B5EF4-FFF2-40B4-BE49-F238E27FC236}">
                <a16:creationId xmlns:a16="http://schemas.microsoft.com/office/drawing/2014/main" id="{9DF92B28-B10A-8411-4BC4-1A745F6258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7091" y="3122646"/>
            <a:ext cx="7010956" cy="3735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354023-F086-CB83-0B42-5DF80BA273A3}"/>
              </a:ext>
            </a:extLst>
          </p:cNvPr>
          <p:cNvSpPr txBox="1"/>
          <p:nvPr/>
        </p:nvSpPr>
        <p:spPr>
          <a:xfrm>
            <a:off x="5323419" y="4207522"/>
            <a:ext cx="1184959" cy="123111"/>
          </a:xfrm>
          <a:prstGeom prst="rect">
            <a:avLst/>
          </a:prstGeom>
          <a:solidFill>
            <a:schemeClr val="bg1"/>
          </a:solid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Quintas-</a:t>
            </a:r>
            <a:r>
              <a:rPr kumimoji="0" lang="en-US" sz="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Cardama</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2007</a:t>
            </a:r>
          </a:p>
        </p:txBody>
      </p:sp>
      <p:sp>
        <p:nvSpPr>
          <p:cNvPr id="6" name="TextBox 5">
            <a:extLst>
              <a:ext uri="{FF2B5EF4-FFF2-40B4-BE49-F238E27FC236}">
                <a16:creationId xmlns:a16="http://schemas.microsoft.com/office/drawing/2014/main" id="{BA89FC60-101C-0F0F-CC7C-C4FFC514773C}"/>
              </a:ext>
            </a:extLst>
          </p:cNvPr>
          <p:cNvSpPr txBox="1"/>
          <p:nvPr/>
        </p:nvSpPr>
        <p:spPr>
          <a:xfrm>
            <a:off x="5323419" y="3178814"/>
            <a:ext cx="1184959" cy="209994"/>
          </a:xfrm>
          <a:prstGeom prst="rect">
            <a:avLst/>
          </a:prstGeom>
          <a:solidFill>
            <a:schemeClr val="bg1"/>
          </a:solidFill>
        </p:spPr>
        <p:txBody>
          <a:bodyPr wrap="square" lIns="0" tIns="0" rIns="0" bIns="0" rtlCol="0">
            <a:spAutoFit/>
          </a:bodyPr>
          <a:lstStyle/>
          <a:p>
            <a:pPr marL="0" marR="0" lvl="0" indent="0" algn="r" defTabSz="1219170" rtl="0" eaLnBrk="1" fontAlgn="auto" latinLnBrk="0" hangingPunct="1">
              <a:lnSpc>
                <a:spcPts val="78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2C648F"/>
                </a:solidFill>
                <a:effectLst/>
                <a:uLnTx/>
                <a:uFillTx/>
                <a:latin typeface="Calibri" panose="020F0502020204030204" pitchFamily="34" charset="0"/>
                <a:ea typeface="+mn-ea"/>
                <a:cs typeface="Calibri" panose="020F0502020204030204" pitchFamily="34" charset="0"/>
              </a:rPr>
              <a:t>Bafetinib</a:t>
            </a:r>
            <a:r>
              <a:rPr kumimoji="0" lang="en-US" sz="900" b="1" i="0" u="none" strike="noStrike" kern="1200" cap="none" spc="0" normalizeH="0" baseline="0" noProof="0" dirty="0">
                <a:ln>
                  <a:noFill/>
                </a:ln>
                <a:solidFill>
                  <a:srgbClr val="2C648F"/>
                </a:solidFill>
                <a:effectLst/>
                <a:uLnTx/>
                <a:uFillTx/>
                <a:latin typeface="Calibri" panose="020F0502020204030204" pitchFamily="34" charset="0"/>
                <a:ea typeface="+mn-ea"/>
                <a:cs typeface="Calibri" panose="020F0502020204030204" pitchFamily="34" charset="0"/>
              </a:rPr>
              <a:t>, bosutinib,</a:t>
            </a:r>
            <a:br>
              <a:rPr kumimoji="0" lang="en-US" sz="900" b="1" i="0" u="none" strike="noStrike" kern="1200" cap="none" spc="0" normalizeH="0" baseline="0" noProof="0" dirty="0">
                <a:ln>
                  <a:noFill/>
                </a:ln>
                <a:solidFill>
                  <a:srgbClr val="2C648F"/>
                </a:solidFill>
                <a:effectLst/>
                <a:uLnTx/>
                <a:uFillTx/>
                <a:latin typeface="Calibri" panose="020F0502020204030204" pitchFamily="34" charset="0"/>
                <a:ea typeface="+mn-ea"/>
                <a:cs typeface="Calibri" panose="020F0502020204030204" pitchFamily="34" charset="0"/>
              </a:rPr>
            </a:br>
            <a:r>
              <a:rPr kumimoji="0" lang="en-US" sz="900" b="1" i="0" u="none" strike="noStrike" kern="1200" cap="none" spc="0" normalizeH="0" baseline="0" noProof="0" dirty="0" err="1">
                <a:ln>
                  <a:noFill/>
                </a:ln>
                <a:solidFill>
                  <a:srgbClr val="2C648F"/>
                </a:solidFill>
                <a:effectLst/>
                <a:uLnTx/>
                <a:uFillTx/>
                <a:latin typeface="Calibri" panose="020F0502020204030204" pitchFamily="34" charset="0"/>
                <a:ea typeface="+mn-ea"/>
                <a:cs typeface="Calibri" panose="020F0502020204030204" pitchFamily="34" charset="0"/>
              </a:rPr>
              <a:t>dasatinib</a:t>
            </a:r>
            <a:r>
              <a:rPr kumimoji="0" lang="en-US" sz="900" b="1" i="0" u="none" strike="noStrike" kern="1200" cap="none" spc="0" normalizeH="0" baseline="0" noProof="0" dirty="0">
                <a:ln>
                  <a:noFill/>
                </a:ln>
                <a:solidFill>
                  <a:srgbClr val="2C648F"/>
                </a:solidFill>
                <a:effectLst/>
                <a:uLnTx/>
                <a:uFillTx/>
                <a:latin typeface="Calibri" panose="020F0502020204030204" pitchFamily="34" charset="0"/>
                <a:ea typeface="+mn-ea"/>
                <a:cs typeface="Calibri" panose="020F0502020204030204" pitchFamily="34" charset="0"/>
              </a:rPr>
              <a:t>, or nilotinib</a:t>
            </a:r>
          </a:p>
        </p:txBody>
      </p:sp>
      <p:sp>
        <p:nvSpPr>
          <p:cNvPr id="13" name="TextBox 12">
            <a:extLst>
              <a:ext uri="{FF2B5EF4-FFF2-40B4-BE49-F238E27FC236}">
                <a16:creationId xmlns:a16="http://schemas.microsoft.com/office/drawing/2014/main" id="{A22D833F-BD80-1905-7A41-90BC6BD60E5E}"/>
              </a:ext>
            </a:extLst>
          </p:cNvPr>
          <p:cNvSpPr txBox="1"/>
          <p:nvPr/>
        </p:nvSpPr>
        <p:spPr>
          <a:xfrm>
            <a:off x="5323419" y="4420133"/>
            <a:ext cx="1184959" cy="107402"/>
          </a:xfrm>
          <a:prstGeom prst="rect">
            <a:avLst/>
          </a:prstGeom>
          <a:solidFill>
            <a:schemeClr val="bg1"/>
          </a:solidFill>
        </p:spPr>
        <p:txBody>
          <a:bodyPr wrap="square" lIns="0" tIns="0" rIns="0" bIns="0" rtlCol="0">
            <a:spAutoFit/>
          </a:bodyPr>
          <a:lstStyle/>
          <a:p>
            <a:pPr marL="0" marR="0" lvl="0" indent="0" algn="r" defTabSz="1219170" rtl="0" eaLnBrk="1" fontAlgn="auto" latinLnBrk="0" hangingPunct="1">
              <a:lnSpc>
                <a:spcPts val="78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2A6662"/>
                </a:solidFill>
                <a:effectLst/>
                <a:uLnTx/>
                <a:uFillTx/>
                <a:latin typeface="Calibri" panose="020F0502020204030204" pitchFamily="34" charset="0"/>
                <a:ea typeface="+mn-ea"/>
                <a:cs typeface="Calibri" panose="020F0502020204030204" pitchFamily="34" charset="0"/>
              </a:rPr>
              <a:t>Dasatinib</a:t>
            </a:r>
            <a:r>
              <a:rPr kumimoji="0" lang="en-US" sz="900" b="1" i="0" u="none" strike="noStrike" kern="1200" cap="none" spc="0" normalizeH="0" baseline="0" noProof="0" dirty="0">
                <a:ln>
                  <a:noFill/>
                </a:ln>
                <a:solidFill>
                  <a:srgbClr val="2A6662"/>
                </a:solidFill>
                <a:effectLst/>
                <a:uLnTx/>
                <a:uFillTx/>
                <a:latin typeface="Calibri" panose="020F0502020204030204" pitchFamily="34" charset="0"/>
                <a:ea typeface="+mn-ea"/>
                <a:cs typeface="Calibri" panose="020F0502020204030204" pitchFamily="34" charset="0"/>
              </a:rPr>
              <a:t>, or nilotinib</a:t>
            </a:r>
          </a:p>
        </p:txBody>
      </p:sp>
      <p:sp>
        <p:nvSpPr>
          <p:cNvPr id="14" name="TextBox 13">
            <a:extLst>
              <a:ext uri="{FF2B5EF4-FFF2-40B4-BE49-F238E27FC236}">
                <a16:creationId xmlns:a16="http://schemas.microsoft.com/office/drawing/2014/main" id="{314088B0-A692-9146-2F09-585EA5C950AA}"/>
              </a:ext>
            </a:extLst>
          </p:cNvPr>
          <p:cNvSpPr txBox="1"/>
          <p:nvPr/>
        </p:nvSpPr>
        <p:spPr>
          <a:xfrm>
            <a:off x="5159023" y="6125963"/>
            <a:ext cx="1349356" cy="138499"/>
          </a:xfrm>
          <a:prstGeom prst="rect">
            <a:avLst/>
          </a:prstGeom>
          <a:solidFill>
            <a:schemeClr val="bg1"/>
          </a:solid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PACE, non-T315I subgroup</a:t>
            </a:r>
          </a:p>
        </p:txBody>
      </p:sp>
      <p:sp>
        <p:nvSpPr>
          <p:cNvPr id="15" name="TextBox 14">
            <a:extLst>
              <a:ext uri="{FF2B5EF4-FFF2-40B4-BE49-F238E27FC236}">
                <a16:creationId xmlns:a16="http://schemas.microsoft.com/office/drawing/2014/main" id="{D2FB6C7C-88FE-90B1-F540-E37E14D47F40}"/>
              </a:ext>
            </a:extLst>
          </p:cNvPr>
          <p:cNvSpPr txBox="1"/>
          <p:nvPr/>
        </p:nvSpPr>
        <p:spPr>
          <a:xfrm>
            <a:off x="5159023" y="5850685"/>
            <a:ext cx="1349356" cy="138499"/>
          </a:xfrm>
          <a:prstGeom prst="rect">
            <a:avLst/>
          </a:prstGeom>
          <a:solidFill>
            <a:schemeClr val="bg1"/>
          </a:solid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Cortes, non-T315I subgroup</a:t>
            </a:r>
          </a:p>
        </p:txBody>
      </p:sp>
    </p:spTree>
    <p:extLst>
      <p:ext uri="{BB962C8B-B14F-4D97-AF65-F5344CB8AC3E}">
        <p14:creationId xmlns:p14="http://schemas.microsoft.com/office/powerpoint/2010/main" val="20686767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9BF62378-8736-4C4C-B828-1443BA7AAFDE}"/>
              </a:ext>
            </a:extLst>
          </p:cNvPr>
          <p:cNvSpPr txBox="1">
            <a:spLocks/>
          </p:cNvSpPr>
          <p:nvPr/>
        </p:nvSpPr>
        <p:spPr>
          <a:xfrm>
            <a:off x="6457773" y="269930"/>
            <a:ext cx="5404736" cy="7943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AD1824"/>
                </a:solidFill>
                <a:effectLst/>
                <a:uLnTx/>
                <a:uFillTx/>
                <a:latin typeface="Corbel" panose="020B0503020204020204" pitchFamily="34" charset="0"/>
                <a:ea typeface="+mj-ea"/>
                <a:cs typeface="+mj-cs"/>
              </a:rPr>
              <a:t>Overall Efficacy Outcomes in OPTIC and PACE</a:t>
            </a:r>
          </a:p>
        </p:txBody>
      </p:sp>
      <p:sp>
        <p:nvSpPr>
          <p:cNvPr id="60" name="TextBox 59">
            <a:extLst>
              <a:ext uri="{FF2B5EF4-FFF2-40B4-BE49-F238E27FC236}">
                <a16:creationId xmlns:a16="http://schemas.microsoft.com/office/drawing/2014/main" id="{CF5986F8-C240-DC4D-AA85-CF2609178268}"/>
              </a:ext>
            </a:extLst>
          </p:cNvPr>
          <p:cNvSpPr txBox="1"/>
          <p:nvPr/>
        </p:nvSpPr>
        <p:spPr>
          <a:xfrm>
            <a:off x="8050221" y="5103384"/>
            <a:ext cx="4012178" cy="646331"/>
          </a:xfrm>
          <a:prstGeom prst="rect">
            <a:avLst/>
          </a:prstGeom>
          <a:noFill/>
        </p:spPr>
        <p:txBody>
          <a:bodyPr wrap="square">
            <a:spAutoFit/>
          </a:bodyPr>
          <a:lstStyle/>
          <a:p>
            <a:pPr marL="285737" marR="0" lvl="0" indent="-285737" algn="l" defTabSz="914354" rtl="0" eaLnBrk="1" fontAlgn="auto" latinLnBrk="0" hangingPunct="1">
              <a:lnSpc>
                <a:spcPct val="100000"/>
              </a:lnSpc>
              <a:spcBef>
                <a:spcPts val="0"/>
              </a:spcBef>
              <a:spcAft>
                <a:spcPts val="0"/>
              </a:spcAft>
              <a:buClr>
                <a:prstClr val="black"/>
              </a:buClr>
              <a:buSzTx/>
              <a:buFont typeface=".Hiragino Kaku Gothic Interface W3"/>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45mg remains appropriate start dose,</a:t>
            </a:r>
          </a:p>
          <a:p>
            <a:pPr marL="0" marR="0" lvl="0" indent="0" algn="l" defTabSz="914354" rtl="0" eaLnBrk="1" fontAlgn="auto" latinLnBrk="0" hangingPunct="1">
              <a:lnSpc>
                <a:spcPct val="100000"/>
              </a:lnSpc>
              <a:spcBef>
                <a:spcPts val="0"/>
              </a:spcBef>
              <a:spcAft>
                <a:spcPts val="0"/>
              </a:spcAft>
              <a:buClr>
                <a:prstClr val="black"/>
              </a:buClr>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esp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T315I; same for other cases?</a:t>
            </a:r>
          </a:p>
        </p:txBody>
      </p:sp>
      <p:sp>
        <p:nvSpPr>
          <p:cNvPr id="61" name="Title 80">
            <a:extLst>
              <a:ext uri="{FF2B5EF4-FFF2-40B4-BE49-F238E27FC236}">
                <a16:creationId xmlns:a16="http://schemas.microsoft.com/office/drawing/2014/main" id="{38F7B38F-19F9-694F-9F78-EED445707602}"/>
              </a:ext>
            </a:extLst>
          </p:cNvPr>
          <p:cNvSpPr txBox="1">
            <a:spLocks/>
          </p:cNvSpPr>
          <p:nvPr/>
        </p:nvSpPr>
        <p:spPr>
          <a:xfrm>
            <a:off x="229377" y="269930"/>
            <a:ext cx="10515600" cy="594344"/>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AD1824"/>
                </a:solidFill>
                <a:effectLst/>
                <a:uLnTx/>
                <a:uFillTx/>
                <a:latin typeface="Corbel" panose="020B0503020204020204" pitchFamily="34" charset="0"/>
                <a:ea typeface="+mj-ea"/>
                <a:cs typeface="+mj-cs"/>
              </a:rPr>
              <a:t>Ponatinib data: PACE, OPTIC</a:t>
            </a:r>
          </a:p>
        </p:txBody>
      </p:sp>
      <p:graphicFrame>
        <p:nvGraphicFramePr>
          <p:cNvPr id="62" name="Table 82">
            <a:extLst>
              <a:ext uri="{FF2B5EF4-FFF2-40B4-BE49-F238E27FC236}">
                <a16:creationId xmlns:a16="http://schemas.microsoft.com/office/drawing/2014/main" id="{686F5A59-0BA2-4B47-9BFD-404113F56725}"/>
              </a:ext>
            </a:extLst>
          </p:cNvPr>
          <p:cNvGraphicFramePr>
            <a:graphicFrameLocks noGrp="1"/>
          </p:cNvGraphicFramePr>
          <p:nvPr/>
        </p:nvGraphicFramePr>
        <p:xfrm>
          <a:off x="611055" y="1020243"/>
          <a:ext cx="4717032" cy="2057400"/>
        </p:xfrm>
        <a:graphic>
          <a:graphicData uri="http://schemas.openxmlformats.org/drawingml/2006/table">
            <a:tbl>
              <a:tblPr firstRow="1" bandRow="1"/>
              <a:tblGrid>
                <a:gridCol w="1634288">
                  <a:extLst>
                    <a:ext uri="{9D8B030D-6E8A-4147-A177-3AD203B41FA5}">
                      <a16:colId xmlns:a16="http://schemas.microsoft.com/office/drawing/2014/main" val="3990054439"/>
                    </a:ext>
                  </a:extLst>
                </a:gridCol>
                <a:gridCol w="1516049">
                  <a:extLst>
                    <a:ext uri="{9D8B030D-6E8A-4147-A177-3AD203B41FA5}">
                      <a16:colId xmlns:a16="http://schemas.microsoft.com/office/drawing/2014/main" val="3876082529"/>
                    </a:ext>
                  </a:extLst>
                </a:gridCol>
                <a:gridCol w="1566695">
                  <a:extLst>
                    <a:ext uri="{9D8B030D-6E8A-4147-A177-3AD203B41FA5}">
                      <a16:colId xmlns:a16="http://schemas.microsoft.com/office/drawing/2014/main" val="26253428"/>
                    </a:ext>
                  </a:extLst>
                </a:gridCol>
              </a:tblGrid>
              <a:tr h="91440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2000" b="1" kern="1200" baseline="0" dirty="0">
                          <a:solidFill>
                            <a:sysClr val="windowText" lastClr="000000"/>
                          </a:solidFill>
                          <a:effectLst/>
                          <a:latin typeface="Corbel" panose="020B0503020204020204" pitchFamily="34" charset="0"/>
                          <a:ea typeface="+mn-ea"/>
                          <a:cs typeface="+mn-cs"/>
                        </a:rPr>
                        <a:t>MMR rate</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lang="en-US" sz="1400" b="1" kern="1200" dirty="0">
                          <a:solidFill>
                            <a:sysClr val="windowText" lastClr="000000"/>
                          </a:solidFill>
                          <a:effectLst/>
                          <a:latin typeface="Corbel" panose="020B0503020204020204" pitchFamily="34" charset="0"/>
                          <a:ea typeface="+mn-ea"/>
                          <a:cs typeface="+mn-cs"/>
                        </a:rPr>
                        <a:t>≤0.1% </a:t>
                      </a:r>
                      <a:r>
                        <a:rPr lang="en-US" sz="1400" b="1" i="1" kern="1200" dirty="0">
                          <a:solidFill>
                            <a:sysClr val="windowText" lastClr="000000"/>
                          </a:solidFill>
                          <a:effectLst/>
                          <a:latin typeface="Corbel" panose="020B0503020204020204" pitchFamily="34" charset="0"/>
                          <a:ea typeface="+mn-ea"/>
                          <a:cs typeface="+mn-cs"/>
                        </a:rPr>
                        <a:t>BCR::ABL1</a:t>
                      </a:r>
                      <a:r>
                        <a:rPr lang="en-US" sz="1400" b="1" i="1" kern="1200" baseline="30000" dirty="0">
                          <a:solidFill>
                            <a:sysClr val="windowText" lastClr="000000"/>
                          </a:solidFill>
                          <a:effectLst/>
                          <a:latin typeface="Corbel" panose="020B0503020204020204" pitchFamily="34" charset="0"/>
                          <a:ea typeface="+mn-ea"/>
                          <a:cs typeface="+mn-cs"/>
                        </a:rPr>
                        <a:t>IS</a:t>
                      </a:r>
                      <a:r>
                        <a:rPr lang="en-US" sz="1400" b="1" kern="1200" baseline="30000" dirty="0">
                          <a:solidFill>
                            <a:sysClr val="windowText" lastClr="000000"/>
                          </a:solidFill>
                          <a:effectLst/>
                          <a:latin typeface="Corbel" panose="020B0503020204020204" pitchFamily="34" charset="0"/>
                          <a:ea typeface="+mn-ea"/>
                          <a:cs typeface="+mn-cs"/>
                        </a:rPr>
                        <a:t> </a:t>
                      </a:r>
                    </a:p>
                    <a:p>
                      <a:endParaRPr lang="en-US" sz="2000" baseline="0" dirty="0">
                        <a:solidFill>
                          <a:sysClr val="windowText" lastClr="000000"/>
                        </a:solidFill>
                        <a:latin typeface="Corbel" panose="020B0503020204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E6E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600" dirty="0">
                          <a:latin typeface="Corbel" panose="020B0503020204020204" pitchFamily="34" charset="0"/>
                        </a:rPr>
                        <a:t>PACE</a:t>
                      </a:r>
                    </a:p>
                    <a:p>
                      <a:r>
                        <a:rPr lang="en-US" sz="1600" dirty="0">
                          <a:latin typeface="Corbel" panose="020B0503020204020204" pitchFamily="34" charset="0"/>
                        </a:rPr>
                        <a:t>(all patients)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F2F73"/>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600" dirty="0">
                          <a:latin typeface="Corbel" panose="020B0503020204020204" pitchFamily="34" charset="0"/>
                        </a:rPr>
                        <a:t>OPTIC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orbel" panose="020B0503020204020204" pitchFamily="34" charset="0"/>
                        </a:rPr>
                        <a:t>(all patients)</a:t>
                      </a:r>
                    </a:p>
                    <a:p>
                      <a:endParaRPr lang="en-US" sz="1600" dirty="0">
                        <a:latin typeface="Corbel" panose="020B0503020204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999806761"/>
                  </a:ext>
                </a:extLst>
              </a:tr>
              <a:tr h="381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600" dirty="0">
                          <a:latin typeface="Corbel" panose="020B0503020204020204" pitchFamily="34" charset="0"/>
                        </a:rPr>
                        <a:t>12mo</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900" b="1" dirty="0">
                          <a:solidFill>
                            <a:schemeClr val="bg1"/>
                          </a:solidFill>
                          <a:latin typeface="Corbel" panose="020B0503020204020204" pitchFamily="34" charset="0"/>
                        </a:rPr>
                        <a:t>28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F2F7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900" b="1" dirty="0">
                          <a:latin typeface="Corbel" panose="020B0503020204020204" pitchFamily="34" charset="0"/>
                        </a:rPr>
                        <a:t>20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34375069"/>
                  </a:ext>
                </a:extLst>
              </a:tr>
              <a:tr h="381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600" dirty="0">
                          <a:latin typeface="Corbel" panose="020B0503020204020204" pitchFamily="34" charset="0"/>
                        </a:rPr>
                        <a:t>24mo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900" b="1" dirty="0">
                          <a:solidFill>
                            <a:schemeClr val="bg1"/>
                          </a:solidFill>
                          <a:latin typeface="Corbel" panose="020B0503020204020204" pitchFamily="34" charset="0"/>
                        </a:rPr>
                        <a:t>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F2F7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900" b="1" dirty="0">
                          <a:latin typeface="Corbel" panose="020B0503020204020204" pitchFamily="34" charset="0"/>
                        </a:rPr>
                        <a:t>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984865300"/>
                  </a:ext>
                </a:extLst>
              </a:tr>
              <a:tr h="381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600" dirty="0">
                          <a:latin typeface="Corbel" panose="020B0503020204020204" pitchFamily="34" charset="0"/>
                        </a:rPr>
                        <a:t>60mo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900" b="1" dirty="0">
                          <a:solidFill>
                            <a:schemeClr val="bg1"/>
                          </a:solidFill>
                          <a:latin typeface="Corbel" panose="020B0503020204020204" pitchFamily="34" charset="0"/>
                        </a:rPr>
                        <a:t>37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F2F7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900" b="1" dirty="0">
                          <a:latin typeface="Corbel" panose="020B0503020204020204" pitchFamily="34" charset="0"/>
                        </a:rPr>
                        <a:t>n/a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46365045"/>
                  </a:ext>
                </a:extLst>
              </a:tr>
            </a:tbl>
          </a:graphicData>
        </a:graphic>
      </p:graphicFrame>
      <p:grpSp>
        <p:nvGrpSpPr>
          <p:cNvPr id="70" name="Group 69">
            <a:extLst>
              <a:ext uri="{FF2B5EF4-FFF2-40B4-BE49-F238E27FC236}">
                <a16:creationId xmlns:a16="http://schemas.microsoft.com/office/drawing/2014/main" id="{D9232A6B-DD00-E841-ABF6-E44A9F6406F7}"/>
              </a:ext>
            </a:extLst>
          </p:cNvPr>
          <p:cNvGrpSpPr>
            <a:grpSpLocks noChangeAspect="1"/>
          </p:cNvGrpSpPr>
          <p:nvPr/>
        </p:nvGrpSpPr>
        <p:grpSpPr>
          <a:xfrm>
            <a:off x="123216" y="3620912"/>
            <a:ext cx="8014581" cy="3072693"/>
            <a:chOff x="139251" y="3189330"/>
            <a:chExt cx="8196504" cy="3142441"/>
          </a:xfrm>
        </p:grpSpPr>
        <p:graphicFrame>
          <p:nvGraphicFramePr>
            <p:cNvPr id="71" name="Chart 70">
              <a:extLst>
                <a:ext uri="{FF2B5EF4-FFF2-40B4-BE49-F238E27FC236}">
                  <a16:creationId xmlns:a16="http://schemas.microsoft.com/office/drawing/2014/main" id="{840145EA-F2F0-8F45-BCE7-67BCB45BA541}"/>
                </a:ext>
              </a:extLst>
            </p:cNvPr>
            <p:cNvGraphicFramePr>
              <a:graphicFrameLocks noChangeAspect="1"/>
            </p:cNvGraphicFramePr>
            <p:nvPr/>
          </p:nvGraphicFramePr>
          <p:xfrm>
            <a:off x="139251" y="3189330"/>
            <a:ext cx="8196504" cy="2788920"/>
          </p:xfrm>
          <a:graphic>
            <a:graphicData uri="http://schemas.openxmlformats.org/drawingml/2006/chart">
              <c:chart xmlns:c="http://schemas.openxmlformats.org/drawingml/2006/chart" xmlns:r="http://schemas.openxmlformats.org/officeDocument/2006/relationships" r:id="rId3"/>
            </a:graphicData>
          </a:graphic>
        </p:graphicFrame>
        <p:grpSp>
          <p:nvGrpSpPr>
            <p:cNvPr id="72" name="Group 71">
              <a:extLst>
                <a:ext uri="{FF2B5EF4-FFF2-40B4-BE49-F238E27FC236}">
                  <a16:creationId xmlns:a16="http://schemas.microsoft.com/office/drawing/2014/main" id="{A6F8B5F7-4DB0-A54A-B782-D4457E44794A}"/>
                </a:ext>
              </a:extLst>
            </p:cNvPr>
            <p:cNvGrpSpPr/>
            <p:nvPr/>
          </p:nvGrpSpPr>
          <p:grpSpPr>
            <a:xfrm>
              <a:off x="3469352" y="3212329"/>
              <a:ext cx="2405985" cy="2811780"/>
              <a:chOff x="4042461" y="1248119"/>
              <a:chExt cx="2405985" cy="2811780"/>
            </a:xfrm>
          </p:grpSpPr>
          <p:cxnSp>
            <p:nvCxnSpPr>
              <p:cNvPr id="95" name="Straight Connector 94">
                <a:extLst>
                  <a:ext uri="{FF2B5EF4-FFF2-40B4-BE49-F238E27FC236}">
                    <a16:creationId xmlns:a16="http://schemas.microsoft.com/office/drawing/2014/main" id="{9CA79033-ED42-0247-A5E7-F776F5A8D288}"/>
                  </a:ext>
                </a:extLst>
              </p:cNvPr>
              <p:cNvCxnSpPr/>
              <p:nvPr/>
            </p:nvCxnSpPr>
            <p:spPr>
              <a:xfrm flipH="1">
                <a:off x="4042461" y="1248119"/>
                <a:ext cx="6532" cy="2811780"/>
              </a:xfrm>
              <a:prstGeom prst="line">
                <a:avLst/>
              </a:prstGeom>
              <a:noFill/>
              <a:ln w="12700" cap="flat" cmpd="sng" algn="ctr">
                <a:solidFill>
                  <a:srgbClr val="44546A">
                    <a:lumMod val="75000"/>
                  </a:srgbClr>
                </a:solidFill>
                <a:prstDash val="sysDot"/>
                <a:miter lim="800000"/>
              </a:ln>
              <a:effectLst/>
            </p:spPr>
          </p:cxnSp>
          <p:cxnSp>
            <p:nvCxnSpPr>
              <p:cNvPr id="96" name="Straight Connector 95">
                <a:extLst>
                  <a:ext uri="{FF2B5EF4-FFF2-40B4-BE49-F238E27FC236}">
                    <a16:creationId xmlns:a16="http://schemas.microsoft.com/office/drawing/2014/main" id="{B0FCD0F6-DC14-F048-8E8B-792CC4FB9ED9}"/>
                  </a:ext>
                </a:extLst>
              </p:cNvPr>
              <p:cNvCxnSpPr/>
              <p:nvPr/>
            </p:nvCxnSpPr>
            <p:spPr>
              <a:xfrm flipH="1">
                <a:off x="6441914" y="1248119"/>
                <a:ext cx="6532" cy="2811780"/>
              </a:xfrm>
              <a:prstGeom prst="line">
                <a:avLst/>
              </a:prstGeom>
              <a:noFill/>
              <a:ln w="12700" cap="flat" cmpd="sng" algn="ctr">
                <a:solidFill>
                  <a:srgbClr val="44546A">
                    <a:lumMod val="75000"/>
                  </a:srgbClr>
                </a:solidFill>
                <a:prstDash val="sysDot"/>
                <a:miter lim="800000"/>
              </a:ln>
              <a:effectLst/>
            </p:spPr>
          </p:cxnSp>
        </p:grpSp>
        <p:sp>
          <p:nvSpPr>
            <p:cNvPr id="73" name="TextBox 72">
              <a:extLst>
                <a:ext uri="{FF2B5EF4-FFF2-40B4-BE49-F238E27FC236}">
                  <a16:creationId xmlns:a16="http://schemas.microsoft.com/office/drawing/2014/main" id="{901D2958-331E-E448-BAC7-3D08BFB55369}"/>
                </a:ext>
              </a:extLst>
            </p:cNvPr>
            <p:cNvSpPr txBox="1"/>
            <p:nvPr/>
          </p:nvSpPr>
          <p:spPr>
            <a:xfrm>
              <a:off x="321362" y="5513797"/>
              <a:ext cx="1236991" cy="535097"/>
            </a:xfrm>
            <a:prstGeom prst="rect">
              <a:avLst/>
            </a:prstGeom>
            <a:noFill/>
          </p:spPr>
          <p:txBody>
            <a:bodyPr wrap="square">
              <a:spAutoFit/>
            </a:bodyPr>
            <a:lstStyle>
              <a:defPPr>
                <a:defRPr lang="ja-JP"/>
              </a:defPPr>
              <a:lvl1pPr marR="0" lvl="0" indent="0" algn="ctr" defTabSz="987530"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lumMod val="65000"/>
                      <a:lumOff val="35000"/>
                    </a:srgbClr>
                  </a:solidFill>
                  <a:effectLst/>
                  <a:uLnTx/>
                  <a:uFillTx/>
                  <a:latin typeface="Arial" panose="020B0604020202020204"/>
                  <a:ea typeface="HGPｺﾞｼｯｸM"/>
                </a:defRPr>
              </a:lvl1pPr>
            </a:lstStyle>
            <a:p>
              <a:pPr marL="0" marR="0" lvl="0" indent="0" algn="l" defTabSz="987482"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546A">
                      <a:lumMod val="75000"/>
                    </a:srgbClr>
                  </a:solidFill>
                  <a:effectLst/>
                  <a:uLnTx/>
                  <a:uFillTx/>
                  <a:latin typeface="Corbel" panose="020B0503020204020204" pitchFamily="34" charset="0"/>
                  <a:cs typeface="+mn-cs"/>
                </a:rPr>
                <a:t>Mutation status:</a:t>
              </a:r>
            </a:p>
          </p:txBody>
        </p:sp>
        <p:sp>
          <p:nvSpPr>
            <p:cNvPr id="74" name="Rectangle 73">
              <a:extLst>
                <a:ext uri="{FF2B5EF4-FFF2-40B4-BE49-F238E27FC236}">
                  <a16:creationId xmlns:a16="http://schemas.microsoft.com/office/drawing/2014/main" id="{0D9FA62E-0E0D-334C-8891-A215B308B732}"/>
                </a:ext>
              </a:extLst>
            </p:cNvPr>
            <p:cNvSpPr/>
            <p:nvPr/>
          </p:nvSpPr>
          <p:spPr>
            <a:xfrm>
              <a:off x="1284653" y="5836871"/>
              <a:ext cx="1502004" cy="314763"/>
            </a:xfrm>
            <a:prstGeom prst="rect">
              <a:avLst/>
            </a:prstGeom>
            <a:noFill/>
          </p:spPr>
          <p:txBody>
            <a:bodyPr wrap="square">
              <a:spAutoFit/>
            </a:bodyPr>
            <a:lstStyle/>
            <a:p>
              <a:pPr marL="0" marR="0" lvl="0" indent="0" algn="ctr" defTabSz="98748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4515 mg </a:t>
              </a:r>
              <a:endParaRPr kumimoji="0" lang="en-US" sz="1400" b="1"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75" name="Rectangle 74">
              <a:extLst>
                <a:ext uri="{FF2B5EF4-FFF2-40B4-BE49-F238E27FC236}">
                  <a16:creationId xmlns:a16="http://schemas.microsoft.com/office/drawing/2014/main" id="{2A948FF0-CE9B-114F-A363-420CB3A7D520}"/>
                </a:ext>
              </a:extLst>
            </p:cNvPr>
            <p:cNvSpPr/>
            <p:nvPr/>
          </p:nvSpPr>
          <p:spPr>
            <a:xfrm>
              <a:off x="3768173" y="5836871"/>
              <a:ext cx="1352579" cy="314763"/>
            </a:xfrm>
            <a:prstGeom prst="rect">
              <a:avLst/>
            </a:prstGeom>
            <a:noFill/>
          </p:spPr>
          <p:txBody>
            <a:bodyPr wrap="square">
              <a:spAutoFit/>
            </a:bodyPr>
            <a:lstStyle/>
            <a:p>
              <a:pPr marL="0" marR="0" lvl="0" indent="0" algn="ctr" defTabSz="98748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3015 mg </a:t>
              </a:r>
              <a:endParaRPr kumimoji="0" lang="en-US" sz="1400" b="1"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76" name="Rectangle 75">
              <a:extLst>
                <a:ext uri="{FF2B5EF4-FFF2-40B4-BE49-F238E27FC236}">
                  <a16:creationId xmlns:a16="http://schemas.microsoft.com/office/drawing/2014/main" id="{A8D2E408-32E9-4D41-8BD9-12CC35D9667A}"/>
                </a:ext>
              </a:extLst>
            </p:cNvPr>
            <p:cNvSpPr/>
            <p:nvPr/>
          </p:nvSpPr>
          <p:spPr>
            <a:xfrm>
              <a:off x="6617596" y="5847585"/>
              <a:ext cx="896814" cy="314763"/>
            </a:xfrm>
            <a:prstGeom prst="rect">
              <a:avLst/>
            </a:prstGeom>
            <a:noFill/>
          </p:spPr>
          <p:txBody>
            <a:bodyPr wrap="square">
              <a:spAutoFit/>
            </a:bodyPr>
            <a:lstStyle/>
            <a:p>
              <a:pPr marL="0" marR="0" lvl="0" indent="0" algn="ctr" defTabSz="98748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15 mg</a:t>
              </a:r>
              <a:endParaRPr kumimoji="0" lang="en-US" sz="1400" b="1" i="0" u="none" strike="noStrike" kern="0" cap="none" spc="0" normalizeH="0" baseline="3000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77" name="Rectangle 76">
              <a:extLst>
                <a:ext uri="{FF2B5EF4-FFF2-40B4-BE49-F238E27FC236}">
                  <a16:creationId xmlns:a16="http://schemas.microsoft.com/office/drawing/2014/main" id="{3F09CA99-5CE4-9F49-8105-60941323BB1B}"/>
                </a:ext>
              </a:extLst>
            </p:cNvPr>
            <p:cNvSpPr/>
            <p:nvPr/>
          </p:nvSpPr>
          <p:spPr>
            <a:xfrm>
              <a:off x="1066978" y="5409590"/>
              <a:ext cx="790398" cy="302238"/>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No mut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78" name="Rectangle 77">
              <a:extLst>
                <a:ext uri="{FF2B5EF4-FFF2-40B4-BE49-F238E27FC236}">
                  <a16:creationId xmlns:a16="http://schemas.microsoft.com/office/drawing/2014/main" id="{8A643761-5B5E-8248-8862-B7DB09413867}"/>
                </a:ext>
              </a:extLst>
            </p:cNvPr>
            <p:cNvSpPr/>
            <p:nvPr/>
          </p:nvSpPr>
          <p:spPr>
            <a:xfrm>
              <a:off x="1941733" y="5403879"/>
              <a:ext cx="741024" cy="510047"/>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T315I mut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79" name="Rectangle 78">
              <a:extLst>
                <a:ext uri="{FF2B5EF4-FFF2-40B4-BE49-F238E27FC236}">
                  <a16:creationId xmlns:a16="http://schemas.microsoft.com/office/drawing/2014/main" id="{5A826087-ED2B-6943-88D5-48B7C79E2704}"/>
                </a:ext>
              </a:extLst>
            </p:cNvPr>
            <p:cNvSpPr/>
            <p:nvPr/>
          </p:nvSpPr>
          <p:spPr>
            <a:xfrm>
              <a:off x="2682472" y="5406103"/>
              <a:ext cx="834321" cy="925666"/>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Mut other than T315I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80" name="TextBox 79">
              <a:extLst>
                <a:ext uri="{FF2B5EF4-FFF2-40B4-BE49-F238E27FC236}">
                  <a16:creationId xmlns:a16="http://schemas.microsoft.com/office/drawing/2014/main" id="{406ADB8C-1E35-294A-9223-561D6B61A356}"/>
                </a:ext>
              </a:extLst>
            </p:cNvPr>
            <p:cNvSpPr txBox="1"/>
            <p:nvPr/>
          </p:nvSpPr>
          <p:spPr>
            <a:xfrm>
              <a:off x="1289907" y="5211460"/>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27/50</a:t>
              </a:r>
            </a:p>
          </p:txBody>
        </p:sp>
        <p:sp>
          <p:nvSpPr>
            <p:cNvPr id="81" name="TextBox 80">
              <a:extLst>
                <a:ext uri="{FF2B5EF4-FFF2-40B4-BE49-F238E27FC236}">
                  <a16:creationId xmlns:a16="http://schemas.microsoft.com/office/drawing/2014/main" id="{FF8C78B9-7A44-CC4C-8116-CC508A815B47}"/>
                </a:ext>
              </a:extLst>
            </p:cNvPr>
            <p:cNvSpPr txBox="1"/>
            <p:nvPr/>
          </p:nvSpPr>
          <p:spPr>
            <a:xfrm>
              <a:off x="2072018" y="5219594"/>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15/25</a:t>
              </a:r>
            </a:p>
          </p:txBody>
        </p:sp>
        <p:sp>
          <p:nvSpPr>
            <p:cNvPr id="82" name="TextBox 81">
              <a:extLst>
                <a:ext uri="{FF2B5EF4-FFF2-40B4-BE49-F238E27FC236}">
                  <a16:creationId xmlns:a16="http://schemas.microsoft.com/office/drawing/2014/main" id="{8EDE292F-BD8B-E544-8F4B-758B45420154}"/>
                </a:ext>
              </a:extLst>
            </p:cNvPr>
            <p:cNvSpPr txBox="1"/>
            <p:nvPr/>
          </p:nvSpPr>
          <p:spPr>
            <a:xfrm>
              <a:off x="2867813" y="5219596"/>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9/16</a:t>
              </a:r>
            </a:p>
          </p:txBody>
        </p:sp>
        <p:sp>
          <p:nvSpPr>
            <p:cNvPr id="83" name="TextBox 82">
              <a:extLst>
                <a:ext uri="{FF2B5EF4-FFF2-40B4-BE49-F238E27FC236}">
                  <a16:creationId xmlns:a16="http://schemas.microsoft.com/office/drawing/2014/main" id="{52A90151-E6FC-3242-81EF-54A298D4ED9F}"/>
                </a:ext>
              </a:extLst>
            </p:cNvPr>
            <p:cNvSpPr txBox="1"/>
            <p:nvPr/>
          </p:nvSpPr>
          <p:spPr>
            <a:xfrm>
              <a:off x="3656819" y="5211460"/>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24/58</a:t>
              </a:r>
            </a:p>
          </p:txBody>
        </p:sp>
        <p:sp>
          <p:nvSpPr>
            <p:cNvPr id="84" name="TextBox 83">
              <a:extLst>
                <a:ext uri="{FF2B5EF4-FFF2-40B4-BE49-F238E27FC236}">
                  <a16:creationId xmlns:a16="http://schemas.microsoft.com/office/drawing/2014/main" id="{F99F0D25-5D9F-0941-8820-C1536D849DEA}"/>
                </a:ext>
              </a:extLst>
            </p:cNvPr>
            <p:cNvSpPr txBox="1"/>
            <p:nvPr/>
          </p:nvSpPr>
          <p:spPr>
            <a:xfrm>
              <a:off x="4439485" y="5217371"/>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5/20</a:t>
              </a:r>
            </a:p>
          </p:txBody>
        </p:sp>
        <p:sp>
          <p:nvSpPr>
            <p:cNvPr id="85" name="TextBox 84">
              <a:extLst>
                <a:ext uri="{FF2B5EF4-FFF2-40B4-BE49-F238E27FC236}">
                  <a16:creationId xmlns:a16="http://schemas.microsoft.com/office/drawing/2014/main" id="{BEFE2112-4613-5C4F-80C9-11246E06042C}"/>
                </a:ext>
              </a:extLst>
            </p:cNvPr>
            <p:cNvSpPr txBox="1"/>
            <p:nvPr/>
          </p:nvSpPr>
          <p:spPr>
            <a:xfrm>
              <a:off x="5225489" y="5217371"/>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6/15</a:t>
              </a:r>
            </a:p>
          </p:txBody>
        </p:sp>
        <p:sp>
          <p:nvSpPr>
            <p:cNvPr id="86" name="TextBox 85">
              <a:extLst>
                <a:ext uri="{FF2B5EF4-FFF2-40B4-BE49-F238E27FC236}">
                  <a16:creationId xmlns:a16="http://schemas.microsoft.com/office/drawing/2014/main" id="{7813A2B8-54F5-EC42-B535-99D4E8392D0C}"/>
                </a:ext>
              </a:extLst>
            </p:cNvPr>
            <p:cNvSpPr txBox="1"/>
            <p:nvPr/>
          </p:nvSpPr>
          <p:spPr>
            <a:xfrm>
              <a:off x="6020463" y="5211460"/>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22/53</a:t>
              </a:r>
            </a:p>
          </p:txBody>
        </p:sp>
        <p:sp>
          <p:nvSpPr>
            <p:cNvPr id="87" name="TextBox 86">
              <a:extLst>
                <a:ext uri="{FF2B5EF4-FFF2-40B4-BE49-F238E27FC236}">
                  <a16:creationId xmlns:a16="http://schemas.microsoft.com/office/drawing/2014/main" id="{CB6D0EAC-034F-DF43-A783-1AB2CA2AAA3E}"/>
                </a:ext>
              </a:extLst>
            </p:cNvPr>
            <p:cNvSpPr txBox="1"/>
            <p:nvPr/>
          </p:nvSpPr>
          <p:spPr>
            <a:xfrm>
              <a:off x="7584506" y="5211458"/>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9/19</a:t>
              </a:r>
            </a:p>
          </p:txBody>
        </p:sp>
        <p:sp>
          <p:nvSpPr>
            <p:cNvPr id="88" name="Rectangle 87">
              <a:extLst>
                <a:ext uri="{FF2B5EF4-FFF2-40B4-BE49-F238E27FC236}">
                  <a16:creationId xmlns:a16="http://schemas.microsoft.com/office/drawing/2014/main" id="{D97A8FDE-15D1-B14D-8E7C-79965440ADE9}"/>
                </a:ext>
              </a:extLst>
            </p:cNvPr>
            <p:cNvSpPr/>
            <p:nvPr/>
          </p:nvSpPr>
          <p:spPr>
            <a:xfrm>
              <a:off x="3527395" y="5409588"/>
              <a:ext cx="598794" cy="510047"/>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No mut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89" name="Rectangle 88">
              <a:extLst>
                <a:ext uri="{FF2B5EF4-FFF2-40B4-BE49-F238E27FC236}">
                  <a16:creationId xmlns:a16="http://schemas.microsoft.com/office/drawing/2014/main" id="{3DF19E93-B186-FD42-B28B-DCBD9D2BA404}"/>
                </a:ext>
              </a:extLst>
            </p:cNvPr>
            <p:cNvSpPr/>
            <p:nvPr/>
          </p:nvSpPr>
          <p:spPr>
            <a:xfrm>
              <a:off x="4302684" y="5403880"/>
              <a:ext cx="741024" cy="510047"/>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T315I mut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90" name="Rectangle 89">
              <a:extLst>
                <a:ext uri="{FF2B5EF4-FFF2-40B4-BE49-F238E27FC236}">
                  <a16:creationId xmlns:a16="http://schemas.microsoft.com/office/drawing/2014/main" id="{FE8BF0D3-7436-CD42-8D36-6B39DB6C064E}"/>
                </a:ext>
              </a:extLst>
            </p:cNvPr>
            <p:cNvSpPr/>
            <p:nvPr/>
          </p:nvSpPr>
          <p:spPr>
            <a:xfrm>
              <a:off x="5043423" y="5406105"/>
              <a:ext cx="834321" cy="925666"/>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Mut other than T315I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91" name="Rectangle 90">
              <a:extLst>
                <a:ext uri="{FF2B5EF4-FFF2-40B4-BE49-F238E27FC236}">
                  <a16:creationId xmlns:a16="http://schemas.microsoft.com/office/drawing/2014/main" id="{97BF5333-3F59-BE4A-8D8B-71800D8A2436}"/>
                </a:ext>
              </a:extLst>
            </p:cNvPr>
            <p:cNvSpPr/>
            <p:nvPr/>
          </p:nvSpPr>
          <p:spPr>
            <a:xfrm>
              <a:off x="5877743" y="5409590"/>
              <a:ext cx="616892" cy="510047"/>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No mut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92" name="Rectangle 91">
              <a:extLst>
                <a:ext uri="{FF2B5EF4-FFF2-40B4-BE49-F238E27FC236}">
                  <a16:creationId xmlns:a16="http://schemas.microsoft.com/office/drawing/2014/main" id="{1BE1458D-D7CD-5D46-BE85-5709379D531B}"/>
                </a:ext>
              </a:extLst>
            </p:cNvPr>
            <p:cNvSpPr/>
            <p:nvPr/>
          </p:nvSpPr>
          <p:spPr>
            <a:xfrm>
              <a:off x="6671131" y="5403880"/>
              <a:ext cx="741024" cy="510047"/>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T315I mut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93" name="Rectangle 92">
              <a:extLst>
                <a:ext uri="{FF2B5EF4-FFF2-40B4-BE49-F238E27FC236}">
                  <a16:creationId xmlns:a16="http://schemas.microsoft.com/office/drawing/2014/main" id="{C5B5BD83-B645-AB45-B4DF-721478E69E0D}"/>
                </a:ext>
              </a:extLst>
            </p:cNvPr>
            <p:cNvSpPr/>
            <p:nvPr/>
          </p:nvSpPr>
          <p:spPr>
            <a:xfrm>
              <a:off x="7411868" y="5406104"/>
              <a:ext cx="834321" cy="925666"/>
            </a:xfrm>
            <a:prstGeom prst="rect">
              <a:avLst/>
            </a:prstGeom>
            <a:noFill/>
          </p:spPr>
          <p:txBody>
            <a:bodyPr wrap="square">
              <a:spAutoFit/>
            </a:bodyPr>
            <a:lstStyle/>
            <a:p>
              <a:pPr marL="0" marR="0" lvl="0" indent="0" algn="ctr" defTabSz="987482" rtl="0" eaLnBrk="1" fontAlgn="auto" latinLnBrk="0" hangingPunct="1">
                <a:lnSpc>
                  <a:spcPct val="9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HGPｺﾞｼｯｸM"/>
                  <a:cs typeface="+mn-cs"/>
                  <a:sym typeface="Wingdings 3" panose="05040102010807070707" pitchFamily="18" charset="2"/>
                </a:rPr>
                <a:t>Mut other than T315I        </a:t>
              </a:r>
              <a:endParaRPr kumimoji="0" lang="en-US" sz="1467" b="0" i="0" u="none" strike="noStrike" kern="0" cap="none" spc="0" normalizeH="0" baseline="0" noProof="0" dirty="0">
                <a:ln>
                  <a:noFill/>
                </a:ln>
                <a:solidFill>
                  <a:srgbClr val="44546A">
                    <a:lumMod val="75000"/>
                  </a:srgbClr>
                </a:solidFill>
                <a:effectLst/>
                <a:uLnTx/>
                <a:uFillTx/>
                <a:latin typeface="Corbel" panose="020B0503020204020204" pitchFamily="34" charset="0"/>
                <a:ea typeface="+mn-ea"/>
                <a:cs typeface="+mn-cs"/>
              </a:endParaRPr>
            </a:p>
          </p:txBody>
        </p:sp>
        <p:sp>
          <p:nvSpPr>
            <p:cNvPr id="94" name="TextBox 93">
              <a:extLst>
                <a:ext uri="{FF2B5EF4-FFF2-40B4-BE49-F238E27FC236}">
                  <a16:creationId xmlns:a16="http://schemas.microsoft.com/office/drawing/2014/main" id="{3CAD7902-8738-514A-B67F-7995620B785D}"/>
                </a:ext>
              </a:extLst>
            </p:cNvPr>
            <p:cNvSpPr txBox="1"/>
            <p:nvPr/>
          </p:nvSpPr>
          <p:spPr>
            <a:xfrm>
              <a:off x="6805017" y="5211457"/>
              <a:ext cx="474054" cy="188858"/>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a:ea typeface="+mn-ea"/>
                  <a:cs typeface="+mn-cs"/>
                </a:rPr>
                <a:t>2/19</a:t>
              </a:r>
            </a:p>
          </p:txBody>
        </p:sp>
      </p:grpSp>
      <p:grpSp>
        <p:nvGrpSpPr>
          <p:cNvPr id="97" name="Group 96">
            <a:extLst>
              <a:ext uri="{FF2B5EF4-FFF2-40B4-BE49-F238E27FC236}">
                <a16:creationId xmlns:a16="http://schemas.microsoft.com/office/drawing/2014/main" id="{B14D4671-816F-3F42-B3B8-49D98C9B7F28}"/>
              </a:ext>
            </a:extLst>
          </p:cNvPr>
          <p:cNvGrpSpPr/>
          <p:nvPr/>
        </p:nvGrpSpPr>
        <p:grpSpPr>
          <a:xfrm>
            <a:off x="6337425" y="632246"/>
            <a:ext cx="5553956" cy="2857481"/>
            <a:chOff x="7261482" y="553354"/>
            <a:chExt cx="4165467" cy="2143111"/>
          </a:xfrm>
        </p:grpSpPr>
        <p:graphicFrame>
          <p:nvGraphicFramePr>
            <p:cNvPr id="98" name="Chart 97">
              <a:extLst>
                <a:ext uri="{FF2B5EF4-FFF2-40B4-BE49-F238E27FC236}">
                  <a16:creationId xmlns:a16="http://schemas.microsoft.com/office/drawing/2014/main" id="{BCA31404-9146-BF48-A9F9-1519E4DC400F}"/>
                </a:ext>
              </a:extLst>
            </p:cNvPr>
            <p:cNvGraphicFramePr/>
            <p:nvPr/>
          </p:nvGraphicFramePr>
          <p:xfrm>
            <a:off x="7394983" y="636290"/>
            <a:ext cx="4031966" cy="2017108"/>
          </p:xfrm>
          <a:graphic>
            <a:graphicData uri="http://schemas.openxmlformats.org/drawingml/2006/chart">
              <c:chart xmlns:c="http://schemas.openxmlformats.org/drawingml/2006/chart" xmlns:r="http://schemas.openxmlformats.org/officeDocument/2006/relationships" r:id="rId4"/>
            </a:graphicData>
          </a:graphic>
        </p:graphicFrame>
        <p:sp>
          <p:nvSpPr>
            <p:cNvPr id="99" name="TextBox 98">
              <a:extLst>
                <a:ext uri="{FF2B5EF4-FFF2-40B4-BE49-F238E27FC236}">
                  <a16:creationId xmlns:a16="http://schemas.microsoft.com/office/drawing/2014/main" id="{201D6C75-C962-7747-80CC-7291EA86230B}"/>
                </a:ext>
              </a:extLst>
            </p:cNvPr>
            <p:cNvSpPr txBox="1"/>
            <p:nvPr/>
          </p:nvSpPr>
          <p:spPr>
            <a:xfrm rot="16200000">
              <a:off x="6550641" y="1399910"/>
              <a:ext cx="1591007" cy="169325"/>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44546A"/>
                  </a:solidFill>
                  <a:effectLst/>
                  <a:uLnTx/>
                  <a:uFillTx/>
                  <a:latin typeface="Corbel" panose="020B0503020204020204" pitchFamily="34" charset="0"/>
                  <a:ea typeface="+mn-ea"/>
                  <a:cs typeface="+mn-cs"/>
                </a:rPr>
                <a:t>Patients, %</a:t>
              </a:r>
            </a:p>
          </p:txBody>
        </p:sp>
        <p:sp>
          <p:nvSpPr>
            <p:cNvPr id="100" name="Rectangle 99">
              <a:extLst>
                <a:ext uri="{FF2B5EF4-FFF2-40B4-BE49-F238E27FC236}">
                  <a16:creationId xmlns:a16="http://schemas.microsoft.com/office/drawing/2014/main" id="{5D01FBF0-05E0-D14C-AB81-702A00AC838D}"/>
                </a:ext>
              </a:extLst>
            </p:cNvPr>
            <p:cNvSpPr/>
            <p:nvPr/>
          </p:nvSpPr>
          <p:spPr>
            <a:xfrm>
              <a:off x="7969808" y="553354"/>
              <a:ext cx="829794" cy="219147"/>
            </a:xfrm>
            <a:prstGeom prst="rect">
              <a:avLst/>
            </a:prstGeom>
          </p:spPr>
          <p:txBody>
            <a:bodyPr wrap="none">
              <a:spAutoFit/>
            </a:bodyPr>
            <a:lstStyle/>
            <a:p>
              <a:pPr marL="0" marR="0" lvl="0" indent="0" algn="ctr" defTabSz="1219140" rtl="0" eaLnBrk="1" fontAlgn="auto" latinLnBrk="0" hangingPunct="1">
                <a:lnSpc>
                  <a:spcPct val="11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rPr>
                <a:t>PACE</a:t>
              </a:r>
              <a:r>
                <a:rPr kumimoji="0" lang="en-US"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rPr>
                <a:t> </a:t>
              </a:r>
              <a:r>
                <a:rPr kumimoji="0" lang="en-GB"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rPr>
                <a:t>CP-CML</a:t>
              </a:r>
              <a:endParaRPr kumimoji="0" lang="en-US"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endParaRPr>
            </a:p>
          </p:txBody>
        </p:sp>
        <p:sp>
          <p:nvSpPr>
            <p:cNvPr id="101" name="Rectangle 100">
              <a:extLst>
                <a:ext uri="{FF2B5EF4-FFF2-40B4-BE49-F238E27FC236}">
                  <a16:creationId xmlns:a16="http://schemas.microsoft.com/office/drawing/2014/main" id="{344667CD-2F80-C14E-B6DD-A2681B63DB05}"/>
                </a:ext>
              </a:extLst>
            </p:cNvPr>
            <p:cNvSpPr/>
            <p:nvPr/>
          </p:nvSpPr>
          <p:spPr>
            <a:xfrm>
              <a:off x="7848916" y="606094"/>
              <a:ext cx="109728" cy="109728"/>
            </a:xfrm>
            <a:prstGeom prst="rect">
              <a:avLst/>
            </a:prstGeom>
            <a:solidFill>
              <a:srgbClr val="DE3073"/>
            </a:solidFill>
            <a:ln>
              <a:noFill/>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endParaRPr>
            </a:p>
          </p:txBody>
        </p:sp>
        <p:sp>
          <p:nvSpPr>
            <p:cNvPr id="102" name="Rectangle 101">
              <a:extLst>
                <a:ext uri="{FF2B5EF4-FFF2-40B4-BE49-F238E27FC236}">
                  <a16:creationId xmlns:a16="http://schemas.microsoft.com/office/drawing/2014/main" id="{CAB4AD62-96FB-9D4E-8E72-B3B5F2325552}"/>
                </a:ext>
              </a:extLst>
            </p:cNvPr>
            <p:cNvSpPr/>
            <p:nvPr/>
          </p:nvSpPr>
          <p:spPr>
            <a:xfrm>
              <a:off x="7978550" y="740571"/>
              <a:ext cx="1216919" cy="218233"/>
            </a:xfrm>
            <a:prstGeom prst="rect">
              <a:avLst/>
            </a:prstGeom>
          </p:spPr>
          <p:txBody>
            <a:bodyPr wrap="none">
              <a:spAutoFit/>
            </a:bodyPr>
            <a:lstStyle/>
            <a:p>
              <a:pPr marL="0" marR="0" lvl="0" indent="0" algn="ctr" defTabSz="1219140" rtl="0" eaLnBrk="1" fontAlgn="auto" latinLnBrk="0" hangingPunct="1">
                <a:lnSpc>
                  <a:spcPct val="11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rPr>
                <a:t>OPTIC</a:t>
              </a:r>
              <a:r>
                <a:rPr kumimoji="0" lang="en-US"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rPr>
                <a:t> </a:t>
              </a:r>
              <a:r>
                <a:rPr kumimoji="0" lang="en-GB"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rPr>
                <a:t>45 mg → 15 mg</a:t>
              </a:r>
              <a:endParaRPr kumimoji="0" lang="en-US"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endParaRPr>
            </a:p>
          </p:txBody>
        </p:sp>
        <p:sp>
          <p:nvSpPr>
            <p:cNvPr id="103" name="Rectangle 102">
              <a:extLst>
                <a:ext uri="{FF2B5EF4-FFF2-40B4-BE49-F238E27FC236}">
                  <a16:creationId xmlns:a16="http://schemas.microsoft.com/office/drawing/2014/main" id="{E8BE96D4-06CC-8040-95A3-F11F972427B4}"/>
                </a:ext>
              </a:extLst>
            </p:cNvPr>
            <p:cNvSpPr/>
            <p:nvPr/>
          </p:nvSpPr>
          <p:spPr>
            <a:xfrm>
              <a:off x="7848916" y="797916"/>
              <a:ext cx="109728" cy="109728"/>
            </a:xfrm>
            <a:prstGeom prst="rect">
              <a:avLst/>
            </a:prstGeom>
            <a:solidFill>
              <a:srgbClr val="5B9BD5">
                <a:lumMod val="75000"/>
              </a:srgbClr>
            </a:solidFill>
            <a:ln>
              <a:noFill/>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5F94"/>
                </a:solidFill>
                <a:effectLst/>
                <a:uLnTx/>
                <a:uFillTx/>
                <a:latin typeface="Corbel" panose="020B0503020204020204" pitchFamily="34" charset="0"/>
                <a:ea typeface="+mn-ea"/>
                <a:cs typeface="+mn-cs"/>
              </a:endParaRPr>
            </a:p>
          </p:txBody>
        </p:sp>
        <p:sp>
          <p:nvSpPr>
            <p:cNvPr id="104" name="TextBox 103">
              <a:extLst>
                <a:ext uri="{FF2B5EF4-FFF2-40B4-BE49-F238E27FC236}">
                  <a16:creationId xmlns:a16="http://schemas.microsoft.com/office/drawing/2014/main" id="{827866EA-F2F7-544D-BB70-57A9EBE19B15}"/>
                </a:ext>
              </a:extLst>
            </p:cNvPr>
            <p:cNvSpPr txBox="1"/>
            <p:nvPr/>
          </p:nvSpPr>
          <p:spPr>
            <a:xfrm>
              <a:off x="8917687" y="2299377"/>
              <a:ext cx="1280160" cy="376930"/>
            </a:xfrm>
            <a:prstGeom prst="rect">
              <a:avLst/>
            </a:prstGeom>
            <a:solidFill>
              <a:sysClr val="window" lastClr="FFFFFF"/>
            </a:solid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≤1% </a:t>
              </a:r>
              <a:r>
                <a:rPr kumimoji="0" lang="en-US" sz="1333" b="0" i="1"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BCR::A</a:t>
              </a:r>
              <a:r>
                <a:rPr kumimoji="0" lang="en-US" sz="1333" b="0" i="1" u="none" strike="noStrike" kern="0" cap="none" spc="0" normalizeH="0" baseline="0" noProof="0" dirty="0">
                  <a:ln>
                    <a:noFill/>
                  </a:ln>
                  <a:solidFill>
                    <a:srgbClr val="005490"/>
                  </a:solidFill>
                  <a:effectLst/>
                  <a:uLnTx/>
                  <a:uFillTx/>
                  <a:latin typeface="Corbel" panose="020B0503020204020204" pitchFamily="34" charset="0"/>
                  <a:ea typeface="+mn-ea"/>
                  <a:cs typeface="Arial" panose="020B0604020202020204" pitchFamily="34" charset="0"/>
                </a:rPr>
                <a:t>BL1</a:t>
              </a:r>
              <a:r>
                <a:rPr kumimoji="0" lang="en-US" sz="1333" b="0" i="1"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t>IS</a:t>
              </a:r>
              <a:r>
                <a:rPr kumimoji="0" lang="en-US" sz="1333" b="0" i="0"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t> </a:t>
              </a:r>
              <a:br>
                <a:rPr kumimoji="0" lang="en-US" sz="1333" b="0" i="0"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br>
              <a:r>
                <a:rPr kumimoji="0" lang="en-US" sz="1333" b="0" i="0"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by 24 </a:t>
              </a:r>
              <a:r>
                <a:rPr kumimoji="0" lang="en-US" sz="1333" b="0" i="0" u="none" strike="noStrike" kern="0" cap="none" spc="0" normalizeH="0" baseline="0" noProof="0" dirty="0" err="1">
                  <a:ln>
                    <a:noFill/>
                  </a:ln>
                  <a:solidFill>
                    <a:srgbClr val="44546A"/>
                  </a:solidFill>
                  <a:effectLst/>
                  <a:uLnTx/>
                  <a:uFillTx/>
                  <a:latin typeface="Corbel" panose="020B0503020204020204" pitchFamily="34" charset="0"/>
                  <a:ea typeface="+mn-ea"/>
                  <a:cs typeface="Arial" panose="020B0604020202020204" pitchFamily="34" charset="0"/>
                </a:rPr>
                <a:t>mo</a:t>
              </a:r>
              <a:endParaRPr kumimoji="0" lang="en-US" sz="1333" b="0" i="0" u="none" strike="sngStrike" kern="0" cap="none" spc="0" normalizeH="0" baseline="30000" noProof="0" dirty="0">
                <a:ln>
                  <a:noFill/>
                </a:ln>
                <a:solidFill>
                  <a:srgbClr val="FF0000"/>
                </a:solidFill>
                <a:effectLst/>
                <a:uLnTx/>
                <a:uFillTx/>
                <a:latin typeface="Corbel" panose="020B0503020204020204" pitchFamily="34" charset="0"/>
                <a:ea typeface="+mn-ea"/>
                <a:cs typeface="Arial" panose="020B0604020202020204" pitchFamily="34" charset="0"/>
              </a:endParaRPr>
            </a:p>
          </p:txBody>
        </p:sp>
        <p:sp>
          <p:nvSpPr>
            <p:cNvPr id="105" name="TextBox 104">
              <a:extLst>
                <a:ext uri="{FF2B5EF4-FFF2-40B4-BE49-F238E27FC236}">
                  <a16:creationId xmlns:a16="http://schemas.microsoft.com/office/drawing/2014/main" id="{140BA0AD-50EF-DF41-842D-D8F44CBBCABA}"/>
                </a:ext>
              </a:extLst>
            </p:cNvPr>
            <p:cNvSpPr txBox="1"/>
            <p:nvPr/>
          </p:nvSpPr>
          <p:spPr>
            <a:xfrm>
              <a:off x="10088652" y="2310773"/>
              <a:ext cx="1338297" cy="376930"/>
            </a:xfrm>
            <a:prstGeom prst="rect">
              <a:avLst/>
            </a:prstGeom>
            <a:solidFill>
              <a:sysClr val="window" lastClr="FFFFFF"/>
            </a:solid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≤1% </a:t>
              </a:r>
              <a:r>
                <a:rPr kumimoji="0" lang="en-US" sz="1333" b="0" i="1"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BCR::AB</a:t>
              </a:r>
              <a:r>
                <a:rPr kumimoji="0" lang="en-US" sz="1333" b="0" i="1" u="none" strike="noStrike" kern="0" cap="none" spc="0" normalizeH="0" baseline="0" noProof="0" dirty="0">
                  <a:ln>
                    <a:noFill/>
                  </a:ln>
                  <a:solidFill>
                    <a:srgbClr val="005490"/>
                  </a:solidFill>
                  <a:effectLst/>
                  <a:uLnTx/>
                  <a:uFillTx/>
                  <a:latin typeface="Corbel" panose="020B0503020204020204" pitchFamily="34" charset="0"/>
                  <a:ea typeface="+mn-ea"/>
                  <a:cs typeface="Arial" panose="020B0604020202020204" pitchFamily="34" charset="0"/>
                </a:rPr>
                <a:t>L1</a:t>
              </a:r>
              <a:r>
                <a:rPr kumimoji="0" lang="en-US" sz="1333" b="0" i="1"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t>IS</a:t>
              </a:r>
              <a:r>
                <a:rPr kumimoji="0" lang="en-US" sz="1333" b="0" i="0"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t> </a:t>
              </a:r>
              <a:br>
                <a:rPr kumimoji="0" lang="en-US" sz="1333" b="0" i="0"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br>
              <a:r>
                <a:rPr kumimoji="0" lang="en-US" sz="1333" b="0" i="0"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by 60 </a:t>
              </a:r>
              <a:r>
                <a:rPr kumimoji="0" lang="en-US" sz="1333" b="0" i="0" u="none" strike="noStrike" kern="0" cap="none" spc="0" normalizeH="0" baseline="0" noProof="0" dirty="0" err="1">
                  <a:ln>
                    <a:noFill/>
                  </a:ln>
                  <a:solidFill>
                    <a:srgbClr val="44546A"/>
                  </a:solidFill>
                  <a:effectLst/>
                  <a:uLnTx/>
                  <a:uFillTx/>
                  <a:latin typeface="Corbel" panose="020B0503020204020204" pitchFamily="34" charset="0"/>
                  <a:ea typeface="+mn-ea"/>
                  <a:cs typeface="Arial" panose="020B0604020202020204" pitchFamily="34" charset="0"/>
                </a:rPr>
                <a:t>mo</a:t>
              </a:r>
              <a:endParaRPr kumimoji="0" lang="en-US" sz="1333" b="0" i="0" u="none" strike="sngStrike" kern="0" cap="none" spc="0" normalizeH="0" baseline="30000" noProof="0" dirty="0">
                <a:ln>
                  <a:noFill/>
                </a:ln>
                <a:solidFill>
                  <a:srgbClr val="FF0000"/>
                </a:solidFill>
                <a:effectLst/>
                <a:uLnTx/>
                <a:uFillTx/>
                <a:latin typeface="Corbel" panose="020B0503020204020204" pitchFamily="34" charset="0"/>
                <a:ea typeface="+mn-ea"/>
                <a:cs typeface="Arial" panose="020B0604020202020204" pitchFamily="34" charset="0"/>
              </a:endParaRPr>
            </a:p>
          </p:txBody>
        </p:sp>
        <p:sp>
          <p:nvSpPr>
            <p:cNvPr id="106" name="TextBox 105">
              <a:extLst>
                <a:ext uri="{FF2B5EF4-FFF2-40B4-BE49-F238E27FC236}">
                  <a16:creationId xmlns:a16="http://schemas.microsoft.com/office/drawing/2014/main" id="{F863A3AF-F082-6F4B-9B82-A196252B7D55}"/>
                </a:ext>
              </a:extLst>
            </p:cNvPr>
            <p:cNvSpPr txBox="1"/>
            <p:nvPr/>
          </p:nvSpPr>
          <p:spPr>
            <a:xfrm>
              <a:off x="7637528" y="2319535"/>
              <a:ext cx="1280159" cy="376930"/>
            </a:xfrm>
            <a:prstGeom prst="rect">
              <a:avLst/>
            </a:prstGeom>
            <a:solidFill>
              <a:sysClr val="window" lastClr="FFFFFF"/>
            </a:solid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≤1% </a:t>
              </a:r>
              <a:r>
                <a:rPr kumimoji="0" lang="en-US" sz="1333" b="0" i="1"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BCR::</a:t>
              </a:r>
              <a:r>
                <a:rPr kumimoji="0" lang="en-US" sz="1333" b="0" i="1" u="none" strike="noStrike" kern="0" cap="none" spc="0" normalizeH="0" baseline="0" noProof="0" dirty="0">
                  <a:ln>
                    <a:noFill/>
                  </a:ln>
                  <a:solidFill>
                    <a:srgbClr val="005490"/>
                  </a:solidFill>
                  <a:effectLst/>
                  <a:uLnTx/>
                  <a:uFillTx/>
                  <a:latin typeface="Corbel" panose="020B0503020204020204" pitchFamily="34" charset="0"/>
                  <a:ea typeface="+mn-ea"/>
                  <a:cs typeface="Arial" panose="020B0604020202020204" pitchFamily="34" charset="0"/>
                </a:rPr>
                <a:t>ABL1</a:t>
              </a:r>
              <a:r>
                <a:rPr kumimoji="0" lang="en-US" sz="1333" b="0" i="1"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t>IS</a:t>
              </a:r>
              <a:r>
                <a:rPr kumimoji="0" lang="en-US" sz="1333" b="0" i="0"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t> </a:t>
              </a:r>
              <a:br>
                <a:rPr kumimoji="0" lang="en-US" sz="1333" b="0" i="0" u="none" strike="noStrike" kern="0" cap="none" spc="0" normalizeH="0" baseline="30000" noProof="0" dirty="0">
                  <a:ln>
                    <a:noFill/>
                  </a:ln>
                  <a:solidFill>
                    <a:srgbClr val="005490"/>
                  </a:solidFill>
                  <a:effectLst/>
                  <a:uLnTx/>
                  <a:uFillTx/>
                  <a:latin typeface="Corbel" panose="020B0503020204020204" pitchFamily="34" charset="0"/>
                  <a:ea typeface="+mn-ea"/>
                  <a:cs typeface="Arial" panose="020B0604020202020204" pitchFamily="34" charset="0"/>
                </a:rPr>
              </a:br>
              <a:r>
                <a:rPr kumimoji="0" lang="en-US" sz="1333" b="0" i="0" u="none" strike="noStrike" kern="0" cap="none" spc="0" normalizeH="0" baseline="0" noProof="0" dirty="0">
                  <a:ln>
                    <a:noFill/>
                  </a:ln>
                  <a:solidFill>
                    <a:srgbClr val="44546A"/>
                  </a:solidFill>
                  <a:effectLst/>
                  <a:uLnTx/>
                  <a:uFillTx/>
                  <a:latin typeface="Corbel" panose="020B0503020204020204" pitchFamily="34" charset="0"/>
                  <a:ea typeface="+mn-ea"/>
                  <a:cs typeface="Arial" panose="020B0604020202020204" pitchFamily="34" charset="0"/>
                </a:rPr>
                <a:t>by 12 </a:t>
              </a:r>
              <a:r>
                <a:rPr kumimoji="0" lang="en-US" sz="1333" b="0" i="0" u="none" strike="noStrike" kern="0" cap="none" spc="0" normalizeH="0" baseline="0" noProof="0" dirty="0" err="1">
                  <a:ln>
                    <a:noFill/>
                  </a:ln>
                  <a:solidFill>
                    <a:srgbClr val="44546A"/>
                  </a:solidFill>
                  <a:effectLst/>
                  <a:uLnTx/>
                  <a:uFillTx/>
                  <a:latin typeface="Corbel" panose="020B0503020204020204" pitchFamily="34" charset="0"/>
                  <a:ea typeface="+mn-ea"/>
                  <a:cs typeface="Arial" panose="020B0604020202020204" pitchFamily="34" charset="0"/>
                </a:rPr>
                <a:t>mo</a:t>
              </a:r>
              <a:endParaRPr kumimoji="0" lang="en-US" sz="1333" b="0" i="0" u="none" strike="sngStrike" kern="0" cap="none" spc="0" normalizeH="0" baseline="30000" noProof="0" dirty="0">
                <a:ln>
                  <a:noFill/>
                </a:ln>
                <a:solidFill>
                  <a:srgbClr val="FF0000"/>
                </a:solidFill>
                <a:effectLst/>
                <a:uLnTx/>
                <a:uFillTx/>
                <a:latin typeface="Corbel" panose="020B0503020204020204" pitchFamily="34" charset="0"/>
                <a:ea typeface="+mn-ea"/>
                <a:cs typeface="Arial" panose="020B0604020202020204" pitchFamily="34" charset="0"/>
              </a:endParaRPr>
            </a:p>
          </p:txBody>
        </p:sp>
        <p:sp>
          <p:nvSpPr>
            <p:cNvPr id="107" name="TextBox 106">
              <a:extLst>
                <a:ext uri="{FF2B5EF4-FFF2-40B4-BE49-F238E27FC236}">
                  <a16:creationId xmlns:a16="http://schemas.microsoft.com/office/drawing/2014/main" id="{5A9615E6-FB56-3E4D-87B2-71FA24B1767A}"/>
                </a:ext>
              </a:extLst>
            </p:cNvPr>
            <p:cNvSpPr txBox="1"/>
            <p:nvPr/>
          </p:nvSpPr>
          <p:spPr>
            <a:xfrm>
              <a:off x="7934404" y="1616211"/>
              <a:ext cx="474075" cy="315567"/>
            </a:xfrm>
            <a:prstGeom prst="rect">
              <a:avLst/>
            </a:prstGeom>
            <a:no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1" lang="en-US" sz="1067" b="1" i="0" u="none" strike="noStrike" kern="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131/270 pts</a:t>
              </a:r>
            </a:p>
          </p:txBody>
        </p:sp>
        <p:sp>
          <p:nvSpPr>
            <p:cNvPr id="108" name="TextBox 107">
              <a:extLst>
                <a:ext uri="{FF2B5EF4-FFF2-40B4-BE49-F238E27FC236}">
                  <a16:creationId xmlns:a16="http://schemas.microsoft.com/office/drawing/2014/main" id="{72487CCA-C3DD-1345-9C8B-649D8DBA4F18}"/>
                </a:ext>
              </a:extLst>
            </p:cNvPr>
            <p:cNvSpPr txBox="1"/>
            <p:nvPr/>
          </p:nvSpPr>
          <p:spPr>
            <a:xfrm>
              <a:off x="10801986" y="2026370"/>
              <a:ext cx="365760" cy="192409"/>
            </a:xfrm>
            <a:prstGeom prst="rect">
              <a:avLst/>
            </a:prstGeom>
            <a:solidFill>
              <a:sysClr val="window" lastClr="FFFFFF"/>
            </a:solid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1" lang="en-US" sz="1067" b="1" i="0" u="none" strike="noStrike" kern="0" cap="none" spc="0" normalizeH="0" baseline="0" noProof="0" dirty="0">
                  <a:ln>
                    <a:noFill/>
                  </a:ln>
                  <a:solidFill>
                    <a:srgbClr val="005F94"/>
                  </a:solidFill>
                  <a:effectLst/>
                  <a:uLnTx/>
                  <a:uFillTx/>
                  <a:latin typeface="Corbel" panose="020B0503020204020204" pitchFamily="34" charset="0"/>
                  <a:ea typeface="+mn-ea"/>
                  <a:cs typeface="Arial" panose="020B0604020202020204" pitchFamily="34" charset="0"/>
                </a:rPr>
                <a:t>N/A</a:t>
              </a:r>
            </a:p>
          </p:txBody>
        </p:sp>
        <p:sp>
          <p:nvSpPr>
            <p:cNvPr id="109" name="TextBox 108">
              <a:extLst>
                <a:ext uri="{FF2B5EF4-FFF2-40B4-BE49-F238E27FC236}">
                  <a16:creationId xmlns:a16="http://schemas.microsoft.com/office/drawing/2014/main" id="{886E6664-577C-EE4D-8587-11DD71271F1D}"/>
                </a:ext>
              </a:extLst>
            </p:cNvPr>
            <p:cNvSpPr txBox="1"/>
            <p:nvPr/>
          </p:nvSpPr>
          <p:spPr>
            <a:xfrm>
              <a:off x="8278157" y="1605459"/>
              <a:ext cx="681865" cy="315567"/>
            </a:xfrm>
            <a:prstGeom prst="rect">
              <a:avLst/>
            </a:prstGeom>
            <a:no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1" lang="en-US" sz="1067" b="1" i="0" u="none" strike="noStrike" kern="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 48/93</a:t>
              </a:r>
            </a:p>
            <a:p>
              <a:pPr marL="0" marR="0" lvl="0" indent="0" algn="ctr" defTabSz="738714" rtl="0" eaLnBrk="1" fontAlgn="auto" latinLnBrk="0" hangingPunct="1">
                <a:lnSpc>
                  <a:spcPct val="100000"/>
                </a:lnSpc>
                <a:spcBef>
                  <a:spcPts val="0"/>
                </a:spcBef>
                <a:spcAft>
                  <a:spcPts val="0"/>
                </a:spcAft>
                <a:buClrTx/>
                <a:buSzTx/>
                <a:buFontTx/>
                <a:buNone/>
                <a:tabLst/>
                <a:defRPr/>
              </a:pPr>
              <a:r>
                <a:rPr kumimoji="1" lang="en-US" sz="1067" b="1" i="0" u="none" strike="noStrike" kern="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pts</a:t>
              </a:r>
            </a:p>
          </p:txBody>
        </p:sp>
        <p:sp>
          <p:nvSpPr>
            <p:cNvPr id="110" name="TextBox 109">
              <a:extLst>
                <a:ext uri="{FF2B5EF4-FFF2-40B4-BE49-F238E27FC236}">
                  <a16:creationId xmlns:a16="http://schemas.microsoft.com/office/drawing/2014/main" id="{5609D601-D4A1-134A-B8B5-CA2F67081B79}"/>
                </a:ext>
              </a:extLst>
            </p:cNvPr>
            <p:cNvSpPr txBox="1"/>
            <p:nvPr/>
          </p:nvSpPr>
          <p:spPr>
            <a:xfrm>
              <a:off x="9640929" y="1615877"/>
              <a:ext cx="401250" cy="315567"/>
            </a:xfrm>
            <a:prstGeom prst="rect">
              <a:avLst/>
            </a:prstGeom>
            <a:no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1" lang="en-US" sz="1067" b="1" i="0" u="none" strike="noStrike" kern="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52/93 pts</a:t>
              </a:r>
            </a:p>
          </p:txBody>
        </p:sp>
        <p:sp>
          <p:nvSpPr>
            <p:cNvPr id="111" name="TextBox 110">
              <a:extLst>
                <a:ext uri="{FF2B5EF4-FFF2-40B4-BE49-F238E27FC236}">
                  <a16:creationId xmlns:a16="http://schemas.microsoft.com/office/drawing/2014/main" id="{5C2907C7-AA0C-2842-B99A-6D5B57C63D6F}"/>
                </a:ext>
              </a:extLst>
            </p:cNvPr>
            <p:cNvSpPr txBox="1"/>
            <p:nvPr/>
          </p:nvSpPr>
          <p:spPr>
            <a:xfrm>
              <a:off x="9123269" y="1609407"/>
              <a:ext cx="526128" cy="315567"/>
            </a:xfrm>
            <a:prstGeom prst="rect">
              <a:avLst/>
            </a:prstGeom>
            <a:no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1" lang="en-US" sz="1067" b="1" i="0" u="none" strike="noStrike" kern="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141/270 pts</a:t>
              </a:r>
            </a:p>
          </p:txBody>
        </p:sp>
        <p:sp>
          <p:nvSpPr>
            <p:cNvPr id="112" name="TextBox 111">
              <a:extLst>
                <a:ext uri="{FF2B5EF4-FFF2-40B4-BE49-F238E27FC236}">
                  <a16:creationId xmlns:a16="http://schemas.microsoft.com/office/drawing/2014/main" id="{F3CD2541-8789-F249-B443-88D7526B2691}"/>
                </a:ext>
              </a:extLst>
            </p:cNvPr>
            <p:cNvSpPr txBox="1"/>
            <p:nvPr/>
          </p:nvSpPr>
          <p:spPr>
            <a:xfrm>
              <a:off x="10249989" y="1604598"/>
              <a:ext cx="681865" cy="315567"/>
            </a:xfrm>
            <a:prstGeom prst="rect">
              <a:avLst/>
            </a:prstGeom>
            <a:noFill/>
          </p:spPr>
          <p:txBody>
            <a:bodyPr wrap="square" rtlCol="0">
              <a:spAutoFit/>
            </a:bodyPr>
            <a:lstStyle/>
            <a:p>
              <a:pPr marL="0" marR="0" lvl="0" indent="0" algn="ctr" defTabSz="738714" rtl="0" eaLnBrk="1" fontAlgn="auto" latinLnBrk="0" hangingPunct="1">
                <a:lnSpc>
                  <a:spcPct val="100000"/>
                </a:lnSpc>
                <a:spcBef>
                  <a:spcPts val="0"/>
                </a:spcBef>
                <a:spcAft>
                  <a:spcPts val="0"/>
                </a:spcAft>
                <a:buClrTx/>
                <a:buSzTx/>
                <a:buFontTx/>
                <a:buNone/>
                <a:tabLst/>
                <a:defRPr/>
              </a:pPr>
              <a:r>
                <a:rPr kumimoji="1" lang="en-US" sz="1067" b="1" i="0" u="none" strike="noStrike" kern="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146/270</a:t>
              </a:r>
              <a:br>
                <a:rPr kumimoji="1" lang="en-US" sz="1067" b="1" i="0" u="none" strike="noStrike" kern="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br>
              <a:r>
                <a:rPr kumimoji="1" lang="en-US" sz="1067" b="1" i="0" u="none" strike="noStrike" kern="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 pts</a:t>
              </a:r>
            </a:p>
          </p:txBody>
        </p:sp>
      </p:grpSp>
      <p:sp>
        <p:nvSpPr>
          <p:cNvPr id="3" name="Title 1">
            <a:extLst>
              <a:ext uri="{FF2B5EF4-FFF2-40B4-BE49-F238E27FC236}">
                <a16:creationId xmlns:a16="http://schemas.microsoft.com/office/drawing/2014/main" id="{3942C23F-2638-E221-8CAA-D5177DB3B074}"/>
              </a:ext>
            </a:extLst>
          </p:cNvPr>
          <p:cNvSpPr txBox="1">
            <a:spLocks/>
          </p:cNvSpPr>
          <p:nvPr/>
        </p:nvSpPr>
        <p:spPr>
          <a:xfrm>
            <a:off x="8055138" y="4459778"/>
            <a:ext cx="4094972" cy="4817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AD1824"/>
                </a:solidFill>
                <a:effectLst/>
                <a:uLnTx/>
                <a:uFillTx/>
                <a:latin typeface="Corbel" panose="020B0503020204020204" pitchFamily="34" charset="0"/>
                <a:ea typeface="+mj-ea"/>
                <a:cs typeface="+mj-cs"/>
              </a:rPr>
              <a:t>OPTIC: ≤1% </a:t>
            </a:r>
            <a:r>
              <a:rPr kumimoji="0" lang="en-GB" sz="2000" b="1" i="1" u="none" strike="noStrike" kern="1200" cap="none" spc="0" normalizeH="0" baseline="0" noProof="0" dirty="0">
                <a:ln>
                  <a:noFill/>
                </a:ln>
                <a:solidFill>
                  <a:srgbClr val="AD1824"/>
                </a:solidFill>
                <a:effectLst/>
                <a:uLnTx/>
                <a:uFillTx/>
                <a:latin typeface="Corbel" panose="020B0503020204020204" pitchFamily="34" charset="0"/>
                <a:ea typeface="+mj-ea"/>
                <a:cs typeface="+mj-cs"/>
              </a:rPr>
              <a:t>BCR</a:t>
            </a:r>
            <a:r>
              <a:rPr kumimoji="0" lang="en-US" sz="2000" b="1" i="1" u="none" strike="noStrike" kern="1200" cap="none" spc="0" normalizeH="0" baseline="0" noProof="0" dirty="0">
                <a:ln>
                  <a:noFill/>
                </a:ln>
                <a:solidFill>
                  <a:srgbClr val="AD1824"/>
                </a:solidFill>
                <a:effectLst/>
                <a:uLnTx/>
                <a:uFillTx/>
                <a:latin typeface="Corbel" panose="020B0503020204020204" pitchFamily="34" charset="0"/>
                <a:ea typeface="+mj-ea"/>
                <a:cs typeface="+mj-cs"/>
              </a:rPr>
              <a:t>::</a:t>
            </a:r>
            <a:r>
              <a:rPr kumimoji="0" lang="en-GB" sz="2000" b="1" i="1" u="none" strike="noStrike" kern="1200" cap="none" spc="0" normalizeH="0" baseline="0" noProof="0" dirty="0">
                <a:ln>
                  <a:noFill/>
                </a:ln>
                <a:solidFill>
                  <a:srgbClr val="AD1824"/>
                </a:solidFill>
                <a:effectLst/>
                <a:uLnTx/>
                <a:uFillTx/>
                <a:latin typeface="Corbel" panose="020B0503020204020204" pitchFamily="34" charset="0"/>
                <a:ea typeface="+mj-ea"/>
                <a:cs typeface="+mj-cs"/>
              </a:rPr>
              <a:t>ABL1</a:t>
            </a:r>
            <a:r>
              <a:rPr kumimoji="0" lang="en-GB" sz="2000" b="1" i="1" u="none" strike="noStrike" kern="1200" cap="none" spc="0" normalizeH="0" baseline="30000" noProof="0" dirty="0">
                <a:ln>
                  <a:noFill/>
                </a:ln>
                <a:solidFill>
                  <a:srgbClr val="AD1824"/>
                </a:solidFill>
                <a:effectLst/>
                <a:uLnTx/>
                <a:uFillTx/>
                <a:latin typeface="Corbel" panose="020B0503020204020204" pitchFamily="34" charset="0"/>
                <a:ea typeface="+mj-ea"/>
                <a:cs typeface="+mj-cs"/>
              </a:rPr>
              <a:t>IS</a:t>
            </a:r>
            <a:r>
              <a:rPr kumimoji="0" lang="en-GB" sz="2000" b="1" i="0" u="none" strike="noStrike" kern="1200" cap="none" spc="0" normalizeH="0" baseline="0" noProof="0" dirty="0">
                <a:ln>
                  <a:noFill/>
                </a:ln>
                <a:solidFill>
                  <a:srgbClr val="AD1824"/>
                </a:solidFill>
                <a:effectLst/>
                <a:uLnTx/>
                <a:uFillTx/>
                <a:latin typeface="Corbel" panose="020B0503020204020204" pitchFamily="34" charset="0"/>
                <a:ea typeface="+mj-ea"/>
                <a:cs typeface="+mj-cs"/>
              </a:rPr>
              <a:t> Response</a:t>
            </a:r>
          </a:p>
          <a:p>
            <a:pPr marL="0" marR="0" lvl="0" indent="0" algn="l" defTabSz="914354"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AD1824"/>
                </a:solidFill>
                <a:effectLst/>
                <a:uLnTx/>
                <a:uFillTx/>
                <a:latin typeface="Corbel" panose="020B0503020204020204" pitchFamily="34" charset="0"/>
                <a:ea typeface="+mj-ea"/>
                <a:cs typeface="+mj-cs"/>
              </a:rPr>
              <a:t>Rate by Mutation Status</a:t>
            </a:r>
          </a:p>
        </p:txBody>
      </p:sp>
    </p:spTree>
    <p:extLst>
      <p:ext uri="{BB962C8B-B14F-4D97-AF65-F5344CB8AC3E}">
        <p14:creationId xmlns:p14="http://schemas.microsoft.com/office/powerpoint/2010/main" val="16463094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80">
            <a:extLst>
              <a:ext uri="{FF2B5EF4-FFF2-40B4-BE49-F238E27FC236}">
                <a16:creationId xmlns:a16="http://schemas.microsoft.com/office/drawing/2014/main" id="{38F7B38F-19F9-694F-9F78-EED445707602}"/>
              </a:ext>
            </a:extLst>
          </p:cNvPr>
          <p:cNvSpPr txBox="1">
            <a:spLocks/>
          </p:cNvSpPr>
          <p:nvPr/>
        </p:nvSpPr>
        <p:spPr>
          <a:xfrm>
            <a:off x="3185181" y="26132"/>
            <a:ext cx="2727865" cy="1325563"/>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AD1824"/>
                </a:solidFill>
                <a:effectLst/>
                <a:uLnTx/>
                <a:uFillTx/>
                <a:latin typeface="Corbel" panose="020B0503020204020204" pitchFamily="34" charset="0"/>
                <a:ea typeface="+mj-ea"/>
                <a:cs typeface="+mj-cs"/>
              </a:rPr>
              <a:t>Ponatinib: PACE, OPTIC</a:t>
            </a:r>
          </a:p>
        </p:txBody>
      </p:sp>
      <p:sp>
        <p:nvSpPr>
          <p:cNvPr id="66" name="TextBox 65">
            <a:extLst>
              <a:ext uri="{FF2B5EF4-FFF2-40B4-BE49-F238E27FC236}">
                <a16:creationId xmlns:a16="http://schemas.microsoft.com/office/drawing/2014/main" id="{9CDD9E37-2D50-4149-8F68-95F7E967642F}"/>
              </a:ext>
            </a:extLst>
          </p:cNvPr>
          <p:cNvSpPr txBox="1"/>
          <p:nvPr/>
        </p:nvSpPr>
        <p:spPr>
          <a:xfrm>
            <a:off x="0" y="6533943"/>
            <a:ext cx="8608611"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Kantarjian</a:t>
            </a:r>
            <a:r>
              <a:rPr kumimoji="0" lang="en-GB" sz="1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HM et al, </a:t>
            </a:r>
            <a:r>
              <a:rPr kumimoji="0" lang="en-GB" sz="12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Am J </a:t>
            </a:r>
            <a:r>
              <a:rPr kumimoji="0" lang="en-GB" sz="1200" b="0" i="1"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Hematology</a:t>
            </a:r>
            <a:r>
              <a:rPr kumimoji="0" lang="en-GB" sz="1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 press; Deininger MN et al, ASH 2021; </a:t>
            </a: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Cortes J, et al. Blood (2021) 138 (21): 2042–50.</a:t>
            </a:r>
          </a:p>
        </p:txBody>
      </p:sp>
      <p:pic>
        <p:nvPicPr>
          <p:cNvPr id="69" name="Picture 68">
            <a:extLst>
              <a:ext uri="{FF2B5EF4-FFF2-40B4-BE49-F238E27FC236}">
                <a16:creationId xmlns:a16="http://schemas.microsoft.com/office/drawing/2014/main" id="{FB359578-023E-F84A-9FAC-FB3947C8F16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792704" y="3598629"/>
            <a:ext cx="6399297" cy="2820873"/>
          </a:xfrm>
          <a:prstGeom prst="rect">
            <a:avLst/>
          </a:prstGeom>
        </p:spPr>
      </p:pic>
      <p:pic>
        <p:nvPicPr>
          <p:cNvPr id="2" name="Picture 1">
            <a:extLst>
              <a:ext uri="{FF2B5EF4-FFF2-40B4-BE49-F238E27FC236}">
                <a16:creationId xmlns:a16="http://schemas.microsoft.com/office/drawing/2014/main" id="{A0A63357-01E3-D07F-858B-32DB30B277CE}"/>
              </a:ext>
            </a:extLst>
          </p:cNvPr>
          <p:cNvPicPr>
            <a:picLocks noChangeAspect="1"/>
          </p:cNvPicPr>
          <p:nvPr/>
        </p:nvPicPr>
        <p:blipFill>
          <a:blip r:embed="rId5"/>
          <a:srcRect l="2475" t="2254" b="2098"/>
          <a:stretch/>
        </p:blipFill>
        <p:spPr>
          <a:xfrm>
            <a:off x="180774" y="243640"/>
            <a:ext cx="2873353" cy="5089035"/>
          </a:xfrm>
          <a:prstGeom prst="rect">
            <a:avLst/>
          </a:prstGeom>
        </p:spPr>
      </p:pic>
      <p:pic>
        <p:nvPicPr>
          <p:cNvPr id="4" name="Picture 3">
            <a:extLst>
              <a:ext uri="{FF2B5EF4-FFF2-40B4-BE49-F238E27FC236}">
                <a16:creationId xmlns:a16="http://schemas.microsoft.com/office/drawing/2014/main" id="{32241111-46EA-ABF2-8EBA-AE03B1E88968}"/>
              </a:ext>
            </a:extLst>
          </p:cNvPr>
          <p:cNvPicPr>
            <a:picLocks noChangeAspect="1"/>
          </p:cNvPicPr>
          <p:nvPr/>
        </p:nvPicPr>
        <p:blipFill>
          <a:blip r:embed="rId6"/>
          <a:stretch>
            <a:fillRect/>
          </a:stretch>
        </p:blipFill>
        <p:spPr>
          <a:xfrm>
            <a:off x="5796427" y="197843"/>
            <a:ext cx="6333887" cy="3061531"/>
          </a:xfrm>
          <a:prstGeom prst="rect">
            <a:avLst/>
          </a:prstGeom>
        </p:spPr>
      </p:pic>
      <p:sp>
        <p:nvSpPr>
          <p:cNvPr id="5" name="TextBox 4">
            <a:extLst>
              <a:ext uri="{FF2B5EF4-FFF2-40B4-BE49-F238E27FC236}">
                <a16:creationId xmlns:a16="http://schemas.microsoft.com/office/drawing/2014/main" id="{65E9997F-A6DB-E671-4F33-10D2DCCBA6D3}"/>
              </a:ext>
            </a:extLst>
          </p:cNvPr>
          <p:cNvSpPr txBox="1"/>
          <p:nvPr/>
        </p:nvSpPr>
        <p:spPr>
          <a:xfrm>
            <a:off x="8237552" y="3818870"/>
            <a:ext cx="3466846" cy="74879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dirty="0">
                <a:ln>
                  <a:noFill/>
                </a:ln>
                <a:solidFill>
                  <a:srgbClr val="1562AB"/>
                </a:solidFill>
                <a:effectLst/>
                <a:uLnTx/>
                <a:uFillTx/>
                <a:latin typeface="Corbel" panose="020B0503020204020204" pitchFamily="34" charset="0"/>
                <a:ea typeface="+mn-ea"/>
                <a:cs typeface="+mn-cs"/>
              </a:rPr>
              <a:t>OPTIC:</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Dose reduction reduced AEs</a:t>
            </a:r>
          </a:p>
        </p:txBody>
      </p:sp>
      <p:sp>
        <p:nvSpPr>
          <p:cNvPr id="6" name="TextBox 5">
            <a:extLst>
              <a:ext uri="{FF2B5EF4-FFF2-40B4-BE49-F238E27FC236}">
                <a16:creationId xmlns:a16="http://schemas.microsoft.com/office/drawing/2014/main" id="{E3345570-7568-BC7D-0F24-174862285EE3}"/>
              </a:ext>
            </a:extLst>
          </p:cNvPr>
          <p:cNvSpPr txBox="1"/>
          <p:nvPr/>
        </p:nvSpPr>
        <p:spPr>
          <a:xfrm>
            <a:off x="425835" y="410205"/>
            <a:ext cx="885242"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PACE</a:t>
            </a:r>
            <a:endParaRPr kumimoji="0" lang="en-US" sz="2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7B0D76C0-F943-7049-0202-B9E5ECE88E6E}"/>
              </a:ext>
            </a:extLst>
          </p:cNvPr>
          <p:cNvSpPr txBox="1"/>
          <p:nvPr/>
        </p:nvSpPr>
        <p:spPr>
          <a:xfrm>
            <a:off x="6353975" y="367598"/>
            <a:ext cx="2430089"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PACE study AOEs</a:t>
            </a:r>
            <a:endParaRPr kumimoji="0" lang="en-US" sz="2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5E728610-D3F2-70D8-E63D-BB9359D1966B}"/>
              </a:ext>
            </a:extLst>
          </p:cNvPr>
          <p:cNvSpPr txBox="1"/>
          <p:nvPr/>
        </p:nvSpPr>
        <p:spPr>
          <a:xfrm>
            <a:off x="1065411" y="5475685"/>
            <a:ext cx="418704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srgbClr val="993333"/>
                </a:solidFill>
                <a:effectLst/>
                <a:uLnTx/>
                <a:uFillTx/>
                <a:latin typeface="Corbel" panose="020B0503020204020204" pitchFamily="34" charset="0"/>
                <a:ea typeface="+mn-ea"/>
                <a:cs typeface="+mn-cs"/>
              </a:rPr>
              <a:t>Unmet need: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novel, T315I active BCR::ABL inhibitors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with greater safety margin…</a:t>
            </a:r>
          </a:p>
        </p:txBody>
      </p:sp>
    </p:spTree>
    <p:extLst>
      <p:ext uri="{BB962C8B-B14F-4D97-AF65-F5344CB8AC3E}">
        <p14:creationId xmlns:p14="http://schemas.microsoft.com/office/powerpoint/2010/main" val="12556844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88ECC876-9714-3CD8-1313-7CB272F9925D}"/>
              </a:ext>
            </a:extLst>
          </p:cNvPr>
          <p:cNvSpPr>
            <a:spLocks noGrp="1"/>
          </p:cNvSpPr>
          <p:nvPr>
            <p:ph idx="1"/>
          </p:nvPr>
        </p:nvSpPr>
        <p:spPr>
          <a:xfrm>
            <a:off x="604840" y="1785647"/>
            <a:ext cx="10977561" cy="4477931"/>
          </a:xfrm>
        </p:spPr>
        <p:txBody>
          <a:bodyPr vert="horz" lIns="121920" tIns="60960" rIns="121920" bIns="60960" rtlCol="0" anchor="t" anchorCtr="0">
            <a:normAutofit/>
          </a:bodyPr>
          <a:lstStyle/>
          <a:p>
            <a:pPr marL="292601" indent="-292601">
              <a:spcBef>
                <a:spcPts val="400"/>
              </a:spcBef>
              <a:buClr>
                <a:schemeClr val="accent6"/>
              </a:buClr>
              <a:buFont typeface="Arial" panose="020B0604020202020204" pitchFamily="34" charset="0"/>
              <a:buChar char="•"/>
            </a:pPr>
            <a:r>
              <a:rPr lang="en-US" sz="1333" b="0" dirty="0">
                <a:solidFill>
                  <a:schemeClr val="tx1"/>
                </a:solidFill>
                <a:latin typeface="Corbel" panose="020B0503020204020204" pitchFamily="34" charset="0"/>
              </a:rPr>
              <a:t>Data cutoff for EOS treatment analysis: March 22, 2023</a:t>
            </a:r>
            <a:endParaRPr lang="en-US" sz="1333" b="0" baseline="30000" dirty="0">
              <a:solidFill>
                <a:schemeClr val="tx1"/>
              </a:solidFill>
              <a:latin typeface="Corbel" panose="020B0503020204020204" pitchFamily="34" charset="0"/>
            </a:endParaRPr>
          </a:p>
          <a:p>
            <a:pPr marL="292601" indent="-292601">
              <a:spcBef>
                <a:spcPts val="400"/>
              </a:spcBef>
              <a:buClr>
                <a:schemeClr val="accent6"/>
              </a:buClr>
              <a:buFont typeface="Arial" panose="020B0604020202020204" pitchFamily="34" charset="0"/>
              <a:buChar char="•"/>
            </a:pPr>
            <a:r>
              <a:rPr lang="en-US" sz="1333" b="0" dirty="0">
                <a:solidFill>
                  <a:schemeClr val="tx1"/>
                </a:solidFill>
                <a:latin typeface="Corbel" panose="020B0503020204020204" pitchFamily="34" charset="0"/>
              </a:rPr>
              <a:t>Median duration of follow-up: 3.7 years (16.8 months of additional follow-up since the week 96 analysis)</a:t>
            </a:r>
          </a:p>
          <a:p>
            <a:pPr marL="292601" indent="-292601">
              <a:spcBef>
                <a:spcPts val="400"/>
              </a:spcBef>
              <a:buClr>
                <a:schemeClr val="accent6"/>
              </a:buClr>
              <a:buFont typeface="Arial" panose="020B0604020202020204" pitchFamily="34" charset="0"/>
              <a:buChar char="•"/>
            </a:pPr>
            <a:r>
              <a:rPr lang="en-US" sz="1333" b="0" dirty="0">
                <a:solidFill>
                  <a:schemeClr val="tx1"/>
                </a:solidFill>
                <a:latin typeface="Corbel" panose="020B0503020204020204" pitchFamily="34" charset="0"/>
                <a:cs typeface="Arial" panose="020B0604020202020204" pitchFamily="34" charset="0"/>
              </a:rPr>
              <a:t>EOS treatment: ≤96 weeks after the last patient received their first dose or ≤48 weeks after the last patient switched to asciminib, whichever was longer, unless patients </a:t>
            </a:r>
            <a:r>
              <a:rPr lang="en-US" sz="1333" b="0" dirty="0">
                <a:solidFill>
                  <a:schemeClr val="tx1"/>
                </a:solidFill>
                <a:latin typeface="Corbel" panose="020B0503020204020204" pitchFamily="34" charset="0"/>
              </a:rPr>
              <a:t>had </a:t>
            </a:r>
            <a:r>
              <a:rPr lang="en-US" sz="1333" b="0" dirty="0">
                <a:solidFill>
                  <a:schemeClr val="tx1"/>
                </a:solidFill>
                <a:latin typeface="Corbel" panose="020B0503020204020204" pitchFamily="34" charset="0"/>
                <a:cs typeface="Arial" panose="020B0604020202020204" pitchFamily="34" charset="0"/>
              </a:rPr>
              <a:t>discontinued treatment earlier</a:t>
            </a:r>
            <a:endParaRPr lang="en-US" sz="1333" b="0" dirty="0">
              <a:solidFill>
                <a:schemeClr val="tx1"/>
              </a:solidFill>
              <a:latin typeface="Corbel" panose="020B0503020204020204" pitchFamily="34" charset="0"/>
            </a:endParaRPr>
          </a:p>
        </p:txBody>
      </p:sp>
      <p:grpSp>
        <p:nvGrpSpPr>
          <p:cNvPr id="42" name="Group 41">
            <a:extLst>
              <a:ext uri="{FF2B5EF4-FFF2-40B4-BE49-F238E27FC236}">
                <a16:creationId xmlns:a16="http://schemas.microsoft.com/office/drawing/2014/main" id="{C94C3344-FA9C-DCA1-8DBF-64F93BEDF057}"/>
              </a:ext>
            </a:extLst>
          </p:cNvPr>
          <p:cNvGrpSpPr/>
          <p:nvPr/>
        </p:nvGrpSpPr>
        <p:grpSpPr>
          <a:xfrm>
            <a:off x="609601" y="2884052"/>
            <a:ext cx="10977561" cy="2926567"/>
            <a:chOff x="160646" y="2031599"/>
            <a:chExt cx="9097336" cy="2425307"/>
          </a:xfrm>
        </p:grpSpPr>
        <p:grpSp>
          <p:nvGrpSpPr>
            <p:cNvPr id="18" name="Group 17">
              <a:extLst>
                <a:ext uri="{FF2B5EF4-FFF2-40B4-BE49-F238E27FC236}">
                  <a16:creationId xmlns:a16="http://schemas.microsoft.com/office/drawing/2014/main" id="{8CD0B011-B2DE-42E3-ACB5-2F20CC98229D}"/>
                </a:ext>
              </a:extLst>
            </p:cNvPr>
            <p:cNvGrpSpPr/>
            <p:nvPr/>
          </p:nvGrpSpPr>
          <p:grpSpPr>
            <a:xfrm>
              <a:off x="2706273" y="2031599"/>
              <a:ext cx="6551709" cy="2425307"/>
              <a:chOff x="2581650" y="1931703"/>
              <a:chExt cx="6551709" cy="2646247"/>
            </a:xfrm>
          </p:grpSpPr>
          <p:grpSp>
            <p:nvGrpSpPr>
              <p:cNvPr id="7" name="Group 6">
                <a:extLst>
                  <a:ext uri="{FF2B5EF4-FFF2-40B4-BE49-F238E27FC236}">
                    <a16:creationId xmlns:a16="http://schemas.microsoft.com/office/drawing/2014/main" id="{4F97128D-F2D8-448F-BAA1-30DED555D5DE}"/>
                  </a:ext>
                </a:extLst>
              </p:cNvPr>
              <p:cNvGrpSpPr/>
              <p:nvPr/>
            </p:nvGrpSpPr>
            <p:grpSpPr>
              <a:xfrm>
                <a:off x="2581650" y="1931703"/>
                <a:ext cx="6551709" cy="2646247"/>
                <a:chOff x="2859537" y="2984934"/>
                <a:chExt cx="6551709" cy="2646247"/>
              </a:xfrm>
            </p:grpSpPr>
            <p:grpSp>
              <p:nvGrpSpPr>
                <p:cNvPr id="57" name="Group 56">
                  <a:extLst>
                    <a:ext uri="{FF2B5EF4-FFF2-40B4-BE49-F238E27FC236}">
                      <a16:creationId xmlns:a16="http://schemas.microsoft.com/office/drawing/2014/main" id="{A1A7EFC5-870E-4764-96DB-256E85E5538F}"/>
                    </a:ext>
                  </a:extLst>
                </p:cNvPr>
                <p:cNvGrpSpPr/>
                <p:nvPr/>
              </p:nvGrpSpPr>
              <p:grpSpPr>
                <a:xfrm>
                  <a:off x="3001795" y="3159637"/>
                  <a:ext cx="1442760" cy="1885811"/>
                  <a:chOff x="3165287" y="1159659"/>
                  <a:chExt cx="1285116" cy="1479784"/>
                </a:xfrm>
              </p:grpSpPr>
              <p:sp>
                <p:nvSpPr>
                  <p:cNvPr id="59" name="Rectangle: Rounded Corners 58">
                    <a:extLst>
                      <a:ext uri="{FF2B5EF4-FFF2-40B4-BE49-F238E27FC236}">
                        <a16:creationId xmlns:a16="http://schemas.microsoft.com/office/drawing/2014/main" id="{524138CA-E14E-4C20-AA6F-2F0FD3572008}"/>
                      </a:ext>
                    </a:extLst>
                  </p:cNvPr>
                  <p:cNvSpPr/>
                  <p:nvPr/>
                </p:nvSpPr>
                <p:spPr>
                  <a:xfrm>
                    <a:off x="3188547" y="1168046"/>
                    <a:ext cx="1223383" cy="1471397"/>
                  </a:xfrm>
                  <a:prstGeom prst="roundRect">
                    <a:avLst>
                      <a:gd name="adj" fmla="val 0"/>
                    </a:avLst>
                  </a:prstGeom>
                  <a:solidFill>
                    <a:srgbClr val="C6C6C6">
                      <a:lumMod val="20000"/>
                      <a:lumOff val="80000"/>
                    </a:srgbClr>
                  </a:solidFill>
                  <a:ln w="19050" cap="sq" cmpd="sng" algn="ctr">
                    <a:solidFill>
                      <a:srgbClr val="595959"/>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63" name="TextBox 62">
                    <a:extLst>
                      <a:ext uri="{FF2B5EF4-FFF2-40B4-BE49-F238E27FC236}">
                        <a16:creationId xmlns:a16="http://schemas.microsoft.com/office/drawing/2014/main" id="{1120E2AF-51D6-441A-A9FC-AFD09CCB351D}"/>
                      </a:ext>
                    </a:extLst>
                  </p:cNvPr>
                  <p:cNvSpPr txBox="1"/>
                  <p:nvPr/>
                </p:nvSpPr>
                <p:spPr>
                  <a:xfrm>
                    <a:off x="3165287" y="1159659"/>
                    <a:ext cx="1285116" cy="12298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33" b="1" i="0" u="none" strike="noStrike" kern="0" cap="none" spc="0" normalizeH="0" baseline="0" noProof="0" dirty="0">
                      <a:ln>
                        <a:noFill/>
                      </a:ln>
                      <a:solidFill>
                        <a:srgbClr val="023761"/>
                      </a:solidFill>
                      <a:effectLst/>
                      <a:uLnTx/>
                      <a:uFillTx/>
                      <a:latin typeface="Corbel" panose="020B0503020204020204" pitchFamily="34" charset="0"/>
                      <a:ea typeface="+mn-ea"/>
                      <a:cs typeface="+mn-cs"/>
                    </a:endParaRPr>
                  </a:p>
                  <a:p>
                    <a:pPr marL="0" marR="0" lvl="0" indent="0" algn="ctr" defTabSz="1083653"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ASCEMBL</a:t>
                    </a:r>
                  </a:p>
                  <a:p>
                    <a:pPr marL="0" marR="0" lvl="0" indent="0" algn="ctr" defTabSz="1083653"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(NCT03106779)</a:t>
                    </a:r>
                  </a:p>
                  <a:p>
                    <a:pPr marL="0" marR="0" lvl="0" indent="0" algn="ctr" defTabSz="81276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Randomized 2:1</a:t>
                    </a:r>
                  </a:p>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(stratified by </a:t>
                    </a:r>
                    <a:r>
                      <a:rPr kumimoji="0" lang="en-US" sz="1333" b="0" i="0" u="none" strike="noStrike" kern="1200" cap="none" spc="0" normalizeH="0" baseline="0" noProof="0" dirty="0" err="1">
                        <a:ln>
                          <a:noFill/>
                        </a:ln>
                        <a:solidFill>
                          <a:srgbClr val="000000"/>
                        </a:solidFill>
                        <a:effectLst/>
                        <a:uLnTx/>
                        <a:uFillTx/>
                        <a:latin typeface="Corbel" panose="020B0503020204020204" pitchFamily="34" charset="0"/>
                        <a:ea typeface="+mn-ea"/>
                        <a:cs typeface="Arial" panose="020B0604020202020204" pitchFamily="34" charset="0"/>
                      </a:rPr>
                      <a:t>MCyR</a:t>
                    </a: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vs no </a:t>
                    </a:r>
                    <a:r>
                      <a:rPr kumimoji="0" lang="en-US" sz="1333" b="0" i="0" u="none" strike="noStrike" kern="1200" cap="none" spc="0" normalizeH="0" baseline="0" noProof="0" dirty="0" err="1">
                        <a:ln>
                          <a:noFill/>
                        </a:ln>
                        <a:solidFill>
                          <a:srgbClr val="000000"/>
                        </a:solidFill>
                        <a:effectLst/>
                        <a:uLnTx/>
                        <a:uFillTx/>
                        <a:latin typeface="Corbel" panose="020B0503020204020204" pitchFamily="34" charset="0"/>
                        <a:ea typeface="+mn-ea"/>
                        <a:cs typeface="Arial" panose="020B0604020202020204" pitchFamily="34" charset="0"/>
                      </a:rPr>
                      <a:t>MCyR</a:t>
                    </a: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at baseline)</a:t>
                    </a:r>
                    <a:endParaRPr kumimoji="0" lang="en-US" sz="1333"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N=233</a:t>
                    </a:r>
                    <a:endParaRPr kumimoji="0" lang="en-US" sz="1333" b="0" i="1" u="none" strike="noStrike" kern="0" cap="none" spc="0" normalizeH="0" baseline="30000" noProof="0" dirty="0">
                      <a:ln>
                        <a:noFill/>
                      </a:ln>
                      <a:solidFill>
                        <a:srgbClr val="000000"/>
                      </a:solidFill>
                      <a:effectLst/>
                      <a:uLnTx/>
                      <a:uFillTx/>
                      <a:latin typeface="Corbel" panose="020B0503020204020204" pitchFamily="34" charset="0"/>
                      <a:ea typeface="+mn-ea"/>
                      <a:cs typeface="+mn-cs"/>
                    </a:endParaRPr>
                  </a:p>
                </p:txBody>
              </p:sp>
            </p:grpSp>
            <p:sp>
              <p:nvSpPr>
                <p:cNvPr id="65" name="Rectangle: Rounded Corners 64">
                  <a:extLst>
                    <a:ext uri="{FF2B5EF4-FFF2-40B4-BE49-F238E27FC236}">
                      <a16:creationId xmlns:a16="http://schemas.microsoft.com/office/drawing/2014/main" id="{07F3580B-8E17-410C-A707-8ADCFC0E98B0}"/>
                    </a:ext>
                  </a:extLst>
                </p:cNvPr>
                <p:cNvSpPr/>
                <p:nvPr/>
              </p:nvSpPr>
              <p:spPr>
                <a:xfrm>
                  <a:off x="4598311" y="3302156"/>
                  <a:ext cx="1593192" cy="610356"/>
                </a:xfrm>
                <a:prstGeom prst="roundRect">
                  <a:avLst>
                    <a:gd name="adj" fmla="val 0"/>
                  </a:avLst>
                </a:prstGeom>
                <a:solidFill>
                  <a:srgbClr val="00B050"/>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FFFFFF"/>
                      </a:solidFill>
                      <a:effectLst/>
                      <a:uLnTx/>
                      <a:uFillTx/>
                      <a:latin typeface="Corbel" panose="020B0503020204020204" pitchFamily="34" charset="0"/>
                      <a:ea typeface="+mn-ea"/>
                      <a:cs typeface="+mn-cs"/>
                    </a:rPr>
                    <a:t>Asciminib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FFFFFF"/>
                      </a:solidFill>
                      <a:effectLst/>
                      <a:uLnTx/>
                      <a:uFillTx/>
                      <a:latin typeface="Corbel" panose="020B0503020204020204" pitchFamily="34" charset="0"/>
                      <a:ea typeface="+mn-ea"/>
                      <a:cs typeface="+mn-cs"/>
                    </a:rPr>
                    <a:t>40 mg twice daily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n=157 </a:t>
                  </a:r>
                </a:p>
              </p:txBody>
            </p:sp>
            <p:sp>
              <p:nvSpPr>
                <p:cNvPr id="68" name="Rectangle: Rounded Corners 67">
                  <a:extLst>
                    <a:ext uri="{FF2B5EF4-FFF2-40B4-BE49-F238E27FC236}">
                      <a16:creationId xmlns:a16="http://schemas.microsoft.com/office/drawing/2014/main" id="{8DB6087B-2CE4-4BD6-B41C-FE94F8D27832}"/>
                    </a:ext>
                  </a:extLst>
                </p:cNvPr>
                <p:cNvSpPr/>
                <p:nvPr/>
              </p:nvSpPr>
              <p:spPr>
                <a:xfrm>
                  <a:off x="4602112" y="4149943"/>
                  <a:ext cx="1593193" cy="620690"/>
                </a:xfrm>
                <a:prstGeom prst="roundRect">
                  <a:avLst>
                    <a:gd name="adj" fmla="val 0"/>
                  </a:avLst>
                </a:prstGeom>
                <a:solidFill>
                  <a:schemeClr val="accent6"/>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FFFFFF"/>
                      </a:solidFill>
                      <a:effectLst/>
                      <a:uLnTx/>
                      <a:uFillTx/>
                      <a:latin typeface="Corbel" panose="020B0503020204020204" pitchFamily="34" charset="0"/>
                      <a:ea typeface="+mn-ea"/>
                      <a:cs typeface="+mn-cs"/>
                    </a:rPr>
                    <a:t>Bosutinib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FFFFFF"/>
                      </a:solidFill>
                      <a:effectLst/>
                      <a:uLnTx/>
                      <a:uFillTx/>
                      <a:latin typeface="Corbel" panose="020B0503020204020204" pitchFamily="34" charset="0"/>
                      <a:ea typeface="+mn-ea"/>
                      <a:cs typeface="+mn-cs"/>
                    </a:rPr>
                    <a:t>500 mg once daily</a:t>
                  </a:r>
                  <a:endParaRPr kumimoji="0" lang="en-US" sz="1333" b="1" i="0" u="none" strike="noStrike" kern="0" cap="none" spc="0" normalizeH="0" baseline="30000" noProof="0" dirty="0">
                    <a:ln>
                      <a:noFill/>
                    </a:ln>
                    <a:solidFill>
                      <a:srgbClr val="FFFFFF"/>
                    </a:solidFill>
                    <a:effectLst/>
                    <a:uLnTx/>
                    <a:uFillTx/>
                    <a:latin typeface="Corbel" panose="020B0503020204020204" pitchFamily="34" charset="0"/>
                    <a:ea typeface="+mn-ea"/>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n=76 </a:t>
                  </a:r>
                </a:p>
              </p:txBody>
            </p:sp>
            <p:grpSp>
              <p:nvGrpSpPr>
                <p:cNvPr id="69" name="Group 68">
                  <a:extLst>
                    <a:ext uri="{FF2B5EF4-FFF2-40B4-BE49-F238E27FC236}">
                      <a16:creationId xmlns:a16="http://schemas.microsoft.com/office/drawing/2014/main" id="{88D0AD9F-325C-4C4C-ABD0-287FDC2DB3A9}"/>
                    </a:ext>
                  </a:extLst>
                </p:cNvPr>
                <p:cNvGrpSpPr/>
                <p:nvPr/>
              </p:nvGrpSpPr>
              <p:grpSpPr>
                <a:xfrm>
                  <a:off x="7752527" y="3159637"/>
                  <a:ext cx="1212160" cy="1458324"/>
                  <a:chOff x="11640345" y="1228873"/>
                  <a:chExt cx="1079712" cy="1568821"/>
                </a:xfrm>
              </p:grpSpPr>
              <p:sp>
                <p:nvSpPr>
                  <p:cNvPr id="70" name="Rectangle: Rounded Corners 69">
                    <a:extLst>
                      <a:ext uri="{FF2B5EF4-FFF2-40B4-BE49-F238E27FC236}">
                        <a16:creationId xmlns:a16="http://schemas.microsoft.com/office/drawing/2014/main" id="{CB30C98E-53FA-4A86-A651-6CA29662E42D}"/>
                      </a:ext>
                    </a:extLst>
                  </p:cNvPr>
                  <p:cNvSpPr/>
                  <p:nvPr/>
                </p:nvSpPr>
                <p:spPr>
                  <a:xfrm>
                    <a:off x="11640345" y="1228873"/>
                    <a:ext cx="1079712" cy="1568821"/>
                  </a:xfrm>
                  <a:prstGeom prst="roundRect">
                    <a:avLst>
                      <a:gd name="adj" fmla="val 0"/>
                    </a:avLst>
                  </a:prstGeom>
                  <a:solidFill>
                    <a:schemeClr val="bg1">
                      <a:lumMod val="95000"/>
                    </a:schemeClr>
                  </a:solidFill>
                  <a:ln w="19050" cap="sq" cmpd="sng" algn="ctr">
                    <a:solidFill>
                      <a:srgbClr val="595959"/>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71" name="TextBox 70">
                    <a:extLst>
                      <a:ext uri="{FF2B5EF4-FFF2-40B4-BE49-F238E27FC236}">
                        <a16:creationId xmlns:a16="http://schemas.microsoft.com/office/drawing/2014/main" id="{25092F1F-C905-45C7-84A0-4ADF3BF1DD06}"/>
                      </a:ext>
                    </a:extLst>
                  </p:cNvPr>
                  <p:cNvSpPr txBox="1"/>
                  <p:nvPr/>
                </p:nvSpPr>
                <p:spPr>
                  <a:xfrm>
                    <a:off x="11692959" y="1659607"/>
                    <a:ext cx="974484" cy="5290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Corbel" panose="020B0503020204020204" pitchFamily="34" charset="0"/>
                        <a:ea typeface="+mn-ea"/>
                        <a:cs typeface="+mn-cs"/>
                      </a:rPr>
                      <a:t>Survival follow-up</a:t>
                    </a:r>
                    <a:endParaRPr kumimoji="0" lang="en-US" sz="1600" b="1"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grpSp>
            <p:sp>
              <p:nvSpPr>
                <p:cNvPr id="72" name="Flowchart: Extract 71">
                  <a:extLst>
                    <a:ext uri="{FF2B5EF4-FFF2-40B4-BE49-F238E27FC236}">
                      <a16:creationId xmlns:a16="http://schemas.microsoft.com/office/drawing/2014/main" id="{A4AC9804-9D62-4155-B183-453FFC0CEE1C}"/>
                    </a:ext>
                  </a:extLst>
                </p:cNvPr>
                <p:cNvSpPr/>
                <p:nvPr/>
              </p:nvSpPr>
              <p:spPr>
                <a:xfrm rot="5400000">
                  <a:off x="2679895" y="4001286"/>
                  <a:ext cx="472748" cy="113463"/>
                </a:xfrm>
                <a:prstGeom prst="flowChartExtract">
                  <a:avLst/>
                </a:prstGeom>
                <a:solidFill>
                  <a:schemeClr val="tx1">
                    <a:lumMod val="65000"/>
                    <a:lumOff val="35000"/>
                  </a:scheme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73" name="Flowchart: Extract 72">
                  <a:extLst>
                    <a:ext uri="{FF2B5EF4-FFF2-40B4-BE49-F238E27FC236}">
                      <a16:creationId xmlns:a16="http://schemas.microsoft.com/office/drawing/2014/main" id="{84DBDA9D-DD56-415A-AF1D-D279A4EFECEE}"/>
                    </a:ext>
                  </a:extLst>
                </p:cNvPr>
                <p:cNvSpPr/>
                <p:nvPr/>
              </p:nvSpPr>
              <p:spPr>
                <a:xfrm rot="5400000">
                  <a:off x="4280665" y="3602173"/>
                  <a:ext cx="472748" cy="113463"/>
                </a:xfrm>
                <a:prstGeom prst="flowChartExtract">
                  <a:avLst/>
                </a:prstGeom>
                <a:solidFill>
                  <a:schemeClr val="tx1">
                    <a:lumMod val="65000"/>
                    <a:lumOff val="35000"/>
                  </a:scheme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74" name="Flowchart: Extract 73">
                  <a:extLst>
                    <a:ext uri="{FF2B5EF4-FFF2-40B4-BE49-F238E27FC236}">
                      <a16:creationId xmlns:a16="http://schemas.microsoft.com/office/drawing/2014/main" id="{1A28F009-8E96-4B15-92B4-D5247CEC7639}"/>
                    </a:ext>
                  </a:extLst>
                </p:cNvPr>
                <p:cNvSpPr/>
                <p:nvPr/>
              </p:nvSpPr>
              <p:spPr>
                <a:xfrm rot="5400000">
                  <a:off x="4266800" y="4391447"/>
                  <a:ext cx="472748" cy="113463"/>
                </a:xfrm>
                <a:prstGeom prst="flowChartExtract">
                  <a:avLst/>
                </a:prstGeom>
                <a:solidFill>
                  <a:schemeClr val="tx1">
                    <a:lumMod val="65000"/>
                    <a:lumOff val="35000"/>
                  </a:scheme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grpSp>
              <p:nvGrpSpPr>
                <p:cNvPr id="75" name="Group 74">
                  <a:extLst>
                    <a:ext uri="{FF2B5EF4-FFF2-40B4-BE49-F238E27FC236}">
                      <a16:creationId xmlns:a16="http://schemas.microsoft.com/office/drawing/2014/main" id="{3D89FC48-83ED-4D6A-87DB-CAFD10C409E2}"/>
                    </a:ext>
                  </a:extLst>
                </p:cNvPr>
                <p:cNvGrpSpPr/>
                <p:nvPr/>
              </p:nvGrpSpPr>
              <p:grpSpPr>
                <a:xfrm>
                  <a:off x="4651612" y="2984934"/>
                  <a:ext cx="2952009" cy="296602"/>
                  <a:chOff x="3809838" y="1609785"/>
                  <a:chExt cx="1542545" cy="283634"/>
                </a:xfrm>
              </p:grpSpPr>
              <p:sp>
                <p:nvSpPr>
                  <p:cNvPr id="77" name="TextBox 48">
                    <a:extLst>
                      <a:ext uri="{FF2B5EF4-FFF2-40B4-BE49-F238E27FC236}">
                        <a16:creationId xmlns:a16="http://schemas.microsoft.com/office/drawing/2014/main" id="{A9A48981-A639-4D75-B1A2-D09A0083136D}"/>
                      </a:ext>
                    </a:extLst>
                  </p:cNvPr>
                  <p:cNvSpPr txBox="1"/>
                  <p:nvPr/>
                </p:nvSpPr>
                <p:spPr>
                  <a:xfrm>
                    <a:off x="3809839" y="1609785"/>
                    <a:ext cx="1542544" cy="2395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rbel" panose="020B0503020204020204" pitchFamily="34" charset="0"/>
                        <a:ea typeface="+mn-ea"/>
                        <a:cs typeface="+mn-cs"/>
                      </a:rPr>
                      <a:t> Treatment duration: ≥96 weeks</a:t>
                    </a:r>
                    <a:endParaRPr kumimoji="0" lang="en-US" sz="1200" b="1" i="0" u="none" strike="noStrike" kern="1200" cap="none" spc="0" normalizeH="0" baseline="30000" noProof="0">
                      <a:ln>
                        <a:noFill/>
                      </a:ln>
                      <a:solidFill>
                        <a:srgbClr val="000000"/>
                      </a:solidFill>
                      <a:effectLst/>
                      <a:uLnTx/>
                      <a:uFillTx/>
                      <a:latin typeface="Corbel" panose="020B0503020204020204" pitchFamily="34" charset="0"/>
                      <a:ea typeface="+mn-ea"/>
                      <a:cs typeface="+mn-cs"/>
                    </a:endParaRPr>
                  </a:p>
                </p:txBody>
              </p:sp>
              <p:cxnSp>
                <p:nvCxnSpPr>
                  <p:cNvPr id="76" name="Straight Connector 75">
                    <a:extLst>
                      <a:ext uri="{FF2B5EF4-FFF2-40B4-BE49-F238E27FC236}">
                        <a16:creationId xmlns:a16="http://schemas.microsoft.com/office/drawing/2014/main" id="{4CB6A796-5848-46A4-A2BA-006F0ADBBDA5}"/>
                      </a:ext>
                    </a:extLst>
                  </p:cNvPr>
                  <p:cNvCxnSpPr>
                    <a:cxnSpLocks/>
                  </p:cNvCxnSpPr>
                  <p:nvPr/>
                </p:nvCxnSpPr>
                <p:spPr>
                  <a:xfrm>
                    <a:off x="3827384" y="1826448"/>
                    <a:ext cx="1505912" cy="0"/>
                  </a:xfrm>
                  <a:prstGeom prst="line">
                    <a:avLst/>
                  </a:prstGeom>
                  <a:noFill/>
                  <a:ln w="19050" cap="sq" cmpd="sng" algn="ctr">
                    <a:solidFill>
                      <a:srgbClr val="023761"/>
                    </a:solidFill>
                    <a:prstDash val="sysDash"/>
                  </a:ln>
                  <a:effectLst/>
                </p:spPr>
              </p:cxnSp>
              <p:cxnSp>
                <p:nvCxnSpPr>
                  <p:cNvPr id="78" name="Straight Connector 77">
                    <a:extLst>
                      <a:ext uri="{FF2B5EF4-FFF2-40B4-BE49-F238E27FC236}">
                        <a16:creationId xmlns:a16="http://schemas.microsoft.com/office/drawing/2014/main" id="{197ABFAE-BCF1-4D6B-B8C0-253C3CCA4068}"/>
                      </a:ext>
                    </a:extLst>
                  </p:cNvPr>
                  <p:cNvCxnSpPr>
                    <a:cxnSpLocks/>
                  </p:cNvCxnSpPr>
                  <p:nvPr/>
                </p:nvCxnSpPr>
                <p:spPr>
                  <a:xfrm>
                    <a:off x="5352382" y="1759277"/>
                    <a:ext cx="0" cy="134136"/>
                  </a:xfrm>
                  <a:prstGeom prst="line">
                    <a:avLst/>
                  </a:prstGeom>
                  <a:noFill/>
                  <a:ln w="19050" cap="sq" cmpd="sng" algn="ctr">
                    <a:solidFill>
                      <a:srgbClr val="595959"/>
                    </a:solidFill>
                    <a:prstDash val="sysDash"/>
                  </a:ln>
                  <a:effectLst/>
                </p:spPr>
              </p:cxnSp>
              <p:cxnSp>
                <p:nvCxnSpPr>
                  <p:cNvPr id="79" name="Straight Connector 78">
                    <a:extLst>
                      <a:ext uri="{FF2B5EF4-FFF2-40B4-BE49-F238E27FC236}">
                        <a16:creationId xmlns:a16="http://schemas.microsoft.com/office/drawing/2014/main" id="{5CDF5C83-2A32-4E45-8EC5-1DA44BD9BABE}"/>
                      </a:ext>
                    </a:extLst>
                  </p:cNvPr>
                  <p:cNvCxnSpPr>
                    <a:cxnSpLocks/>
                  </p:cNvCxnSpPr>
                  <p:nvPr/>
                </p:nvCxnSpPr>
                <p:spPr>
                  <a:xfrm>
                    <a:off x="3809838" y="1759282"/>
                    <a:ext cx="0" cy="134137"/>
                  </a:xfrm>
                  <a:prstGeom prst="line">
                    <a:avLst/>
                  </a:prstGeom>
                  <a:noFill/>
                  <a:ln w="19050" cap="sq" cmpd="sng" algn="ctr">
                    <a:solidFill>
                      <a:srgbClr val="595959"/>
                    </a:solidFill>
                    <a:prstDash val="sysDash"/>
                  </a:ln>
                  <a:effectLst/>
                </p:spPr>
              </p:cxnSp>
            </p:grpSp>
            <p:cxnSp>
              <p:nvCxnSpPr>
                <p:cNvPr id="80" name="Straight Arrow Connector 79">
                  <a:extLst>
                    <a:ext uri="{FF2B5EF4-FFF2-40B4-BE49-F238E27FC236}">
                      <a16:creationId xmlns:a16="http://schemas.microsoft.com/office/drawing/2014/main" id="{B19BF93A-20D8-4F58-A0AC-218BC103C0F6}"/>
                    </a:ext>
                  </a:extLst>
                </p:cNvPr>
                <p:cNvCxnSpPr>
                  <a:cxnSpLocks/>
                </p:cNvCxnSpPr>
                <p:nvPr/>
              </p:nvCxnSpPr>
              <p:spPr>
                <a:xfrm>
                  <a:off x="6226582" y="3567498"/>
                  <a:ext cx="1463392" cy="0"/>
                </a:xfrm>
                <a:prstGeom prst="straightConnector1">
                  <a:avLst/>
                </a:prstGeom>
                <a:ln w="19050">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700AA1A5-63D2-4E16-AB8B-6ECB547954E1}"/>
                    </a:ext>
                  </a:extLst>
                </p:cNvPr>
                <p:cNvCxnSpPr>
                  <a:cxnSpLocks/>
                </p:cNvCxnSpPr>
                <p:nvPr/>
              </p:nvCxnSpPr>
              <p:spPr>
                <a:xfrm>
                  <a:off x="6249374" y="4662814"/>
                  <a:ext cx="2220271" cy="620689"/>
                </a:xfrm>
                <a:prstGeom prst="bentConnector3">
                  <a:avLst>
                    <a:gd name="adj1" fmla="val 15680"/>
                  </a:avLst>
                </a:prstGeom>
                <a:ln w="19050">
                  <a:solidFill>
                    <a:srgbClr val="595959"/>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FD54BD56-1986-485E-AD7E-85224BA92927}"/>
                    </a:ext>
                  </a:extLst>
                </p:cNvPr>
                <p:cNvSpPr/>
                <p:nvPr/>
              </p:nvSpPr>
              <p:spPr>
                <a:xfrm>
                  <a:off x="7354618" y="4846513"/>
                  <a:ext cx="967354" cy="746854"/>
                </a:xfrm>
                <a:prstGeom prst="roundRect">
                  <a:avLst>
                    <a:gd name="adj" fmla="val 0"/>
                  </a:avLst>
                </a:prstGeom>
                <a:solidFill>
                  <a:srgbClr val="00B2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FFFFFF"/>
                      </a:solidFill>
                      <a:effectLst/>
                      <a:uLnTx/>
                      <a:uFillTx/>
                      <a:latin typeface="Corbel" panose="020B0503020204020204" pitchFamily="34" charset="0"/>
                      <a:ea typeface="+mn-ea"/>
                      <a:cs typeface="+mn-cs"/>
                    </a:rPr>
                    <a:t>Asciminib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FFFFFF"/>
                      </a:solidFill>
                      <a:effectLst/>
                      <a:uLnTx/>
                      <a:uFillTx/>
                      <a:latin typeface="Corbel" panose="020B0503020204020204" pitchFamily="34" charset="0"/>
                      <a:ea typeface="+mn-ea"/>
                      <a:cs typeface="+mn-cs"/>
                    </a:rPr>
                    <a:t>40 mg twice daily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FFFFFF"/>
                      </a:solidFill>
                      <a:effectLst/>
                      <a:uLnTx/>
                      <a:uFillTx/>
                      <a:latin typeface="Corbel" panose="020B0503020204020204" pitchFamily="34" charset="0"/>
                      <a:ea typeface="+mn-ea"/>
                      <a:cs typeface="+mn-cs"/>
                    </a:rPr>
                    <a:t>(n=25)</a:t>
                  </a:r>
                </a:p>
              </p:txBody>
            </p:sp>
            <p:sp>
              <p:nvSpPr>
                <p:cNvPr id="83" name="Rectangle: Rounded Corners 82">
                  <a:extLst>
                    <a:ext uri="{FF2B5EF4-FFF2-40B4-BE49-F238E27FC236}">
                      <a16:creationId xmlns:a16="http://schemas.microsoft.com/office/drawing/2014/main" id="{AA49FE6B-9F03-41E2-AA97-8D939C74B1C7}"/>
                    </a:ext>
                  </a:extLst>
                </p:cNvPr>
                <p:cNvSpPr/>
                <p:nvPr/>
              </p:nvSpPr>
              <p:spPr>
                <a:xfrm>
                  <a:off x="6226582" y="4837790"/>
                  <a:ext cx="1031005" cy="770262"/>
                </a:xfrm>
                <a:prstGeom prst="roundRect">
                  <a:avLst>
                    <a:gd name="adj" fmla="val 0"/>
                  </a:avLst>
                </a:prstGeom>
                <a:solidFill>
                  <a:schemeClr val="bg1"/>
                </a:solidFill>
                <a:ln w="12700" cap="sq" cmpd="sng" algn="ctr">
                  <a:solidFill>
                    <a:srgbClr val="595959"/>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Switch allowed for those meeting lack of efficacy criteria on </a:t>
                  </a:r>
                  <a:r>
                    <a:rPr kumimoji="0" lang="en-US" sz="933" b="0" i="0" u="none" strike="noStrike" kern="1200" cap="none" spc="0" normalizeH="0" baseline="0" noProof="0" dirty="0" err="1">
                      <a:ln>
                        <a:noFill/>
                      </a:ln>
                      <a:solidFill>
                        <a:srgbClr val="000000"/>
                      </a:solidFill>
                      <a:effectLst/>
                      <a:uLnTx/>
                      <a:uFillTx/>
                      <a:latin typeface="Corbel" panose="020B0503020204020204" pitchFamily="34" charset="0"/>
                      <a:ea typeface="+mn-ea"/>
                      <a:cs typeface="Arial" panose="020B0604020202020204" pitchFamily="34" charset="0"/>
                    </a:rPr>
                    <a:t>bosutinib</a:t>
                  </a:r>
                  <a:r>
                    <a:rPr kumimoji="0" lang="en-US" sz="933" b="0" i="0" u="none" strike="noStrike" kern="1200" cap="none" spc="0" normalizeH="0" baseline="30000" noProof="0" dirty="0" err="1">
                      <a:ln>
                        <a:noFill/>
                      </a:ln>
                      <a:solidFill>
                        <a:srgbClr val="000000"/>
                      </a:solidFill>
                      <a:effectLst/>
                      <a:uLnTx/>
                      <a:uFillTx/>
                      <a:latin typeface="Corbel" panose="020B0503020204020204" pitchFamily="34" charset="0"/>
                      <a:ea typeface="+mn-ea"/>
                      <a:cs typeface="Arial" panose="020B0604020202020204" pitchFamily="34" charset="0"/>
                    </a:rPr>
                    <a:t>b</a:t>
                  </a:r>
                  <a:endParaRPr kumimoji="0" lang="en-US" sz="933" b="0"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grpSp>
              <p:nvGrpSpPr>
                <p:cNvPr id="85" name="Group 84">
                  <a:extLst>
                    <a:ext uri="{FF2B5EF4-FFF2-40B4-BE49-F238E27FC236}">
                      <a16:creationId xmlns:a16="http://schemas.microsoft.com/office/drawing/2014/main" id="{F96A7373-D497-417C-BD48-FEF9C4A70959}"/>
                    </a:ext>
                  </a:extLst>
                </p:cNvPr>
                <p:cNvGrpSpPr/>
                <p:nvPr/>
              </p:nvGrpSpPr>
              <p:grpSpPr>
                <a:xfrm>
                  <a:off x="8317222" y="4965178"/>
                  <a:ext cx="1094024" cy="602568"/>
                  <a:chOff x="12078099" y="-900480"/>
                  <a:chExt cx="974484" cy="1944086"/>
                </a:xfrm>
              </p:grpSpPr>
              <p:sp>
                <p:nvSpPr>
                  <p:cNvPr id="86" name="Rectangle: Rounded Corners 85">
                    <a:extLst>
                      <a:ext uri="{FF2B5EF4-FFF2-40B4-BE49-F238E27FC236}">
                        <a16:creationId xmlns:a16="http://schemas.microsoft.com/office/drawing/2014/main" id="{AEC970DB-C378-4009-9122-741ED810D3F0}"/>
                      </a:ext>
                    </a:extLst>
                  </p:cNvPr>
                  <p:cNvSpPr/>
                  <p:nvPr/>
                </p:nvSpPr>
                <p:spPr>
                  <a:xfrm>
                    <a:off x="12220614" y="-900480"/>
                    <a:ext cx="689453" cy="1944086"/>
                  </a:xfrm>
                  <a:prstGeom prst="roundRect">
                    <a:avLst>
                      <a:gd name="adj" fmla="val 0"/>
                    </a:avLst>
                  </a:prstGeom>
                  <a:solidFill>
                    <a:srgbClr val="C6C6C6">
                      <a:lumMod val="20000"/>
                      <a:lumOff val="80000"/>
                    </a:srgbClr>
                  </a:solidFill>
                  <a:ln w="19050" cap="sq" cmpd="sng" algn="ctr">
                    <a:solidFill>
                      <a:srgbClr val="595959"/>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87" name="TextBox 86">
                    <a:extLst>
                      <a:ext uri="{FF2B5EF4-FFF2-40B4-BE49-F238E27FC236}">
                        <a16:creationId xmlns:a16="http://schemas.microsoft.com/office/drawing/2014/main" id="{B2730124-2E35-4B08-B231-D05655A75506}"/>
                      </a:ext>
                    </a:extLst>
                  </p:cNvPr>
                  <p:cNvSpPr txBox="1"/>
                  <p:nvPr/>
                </p:nvSpPr>
                <p:spPr>
                  <a:xfrm>
                    <a:off x="12078099" y="-679987"/>
                    <a:ext cx="974484" cy="1466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Survival </a:t>
                    </a:r>
                    <a:br>
                      <a:rPr kumimoji="0" lang="en-US" sz="1333"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r>
                      <a:rPr kumimoji="0" lang="en-US" sz="1333"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follow-up</a:t>
                    </a:r>
                    <a:endParaRPr kumimoji="0" lang="en-US" sz="1400" b="1" i="0" u="none" strike="noStrike" kern="0" cap="none" spc="0" normalizeH="0" baseline="0" noProof="0" dirty="0">
                      <a:ln>
                        <a:noFill/>
                      </a:ln>
                      <a:solidFill>
                        <a:srgbClr val="023761"/>
                      </a:solidFill>
                      <a:effectLst/>
                      <a:uLnTx/>
                      <a:uFillTx/>
                      <a:latin typeface="Corbel" panose="020B0503020204020204" pitchFamily="34" charset="0"/>
                      <a:ea typeface="+mn-ea"/>
                      <a:cs typeface="+mn-cs"/>
                    </a:endParaRPr>
                  </a:p>
                </p:txBody>
              </p:sp>
            </p:grpSp>
            <p:sp>
              <p:nvSpPr>
                <p:cNvPr id="89" name="Rectangle 88">
                  <a:extLst>
                    <a:ext uri="{FF2B5EF4-FFF2-40B4-BE49-F238E27FC236}">
                      <a16:creationId xmlns:a16="http://schemas.microsoft.com/office/drawing/2014/main" id="{99962FB0-4952-4B10-ABB0-1BF624B18716}"/>
                    </a:ext>
                  </a:extLst>
                </p:cNvPr>
                <p:cNvSpPr/>
                <p:nvPr/>
              </p:nvSpPr>
              <p:spPr>
                <a:xfrm>
                  <a:off x="6133302" y="4808450"/>
                  <a:ext cx="3163962" cy="82273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90" name="TextBox 89">
                  <a:extLst>
                    <a:ext uri="{FF2B5EF4-FFF2-40B4-BE49-F238E27FC236}">
                      <a16:creationId xmlns:a16="http://schemas.microsoft.com/office/drawing/2014/main" id="{ACA40860-94D2-454B-BA80-DE427FDA8179}"/>
                    </a:ext>
                  </a:extLst>
                </p:cNvPr>
                <p:cNvSpPr txBox="1"/>
                <p:nvPr/>
              </p:nvSpPr>
              <p:spPr>
                <a:xfrm>
                  <a:off x="6651369" y="4613757"/>
                  <a:ext cx="1794992" cy="213303"/>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Part of current EOS treatment analysis</a:t>
                  </a:r>
                </a:p>
              </p:txBody>
            </p:sp>
          </p:grpSp>
          <p:cxnSp>
            <p:nvCxnSpPr>
              <p:cNvPr id="91" name="Straight Arrow Connector 90">
                <a:extLst>
                  <a:ext uri="{FF2B5EF4-FFF2-40B4-BE49-F238E27FC236}">
                    <a16:creationId xmlns:a16="http://schemas.microsoft.com/office/drawing/2014/main" id="{279FB610-BB54-4A30-8E8D-D12E2A5F7A26}"/>
                  </a:ext>
                </a:extLst>
              </p:cNvPr>
              <p:cNvCxnSpPr>
                <a:cxnSpLocks/>
              </p:cNvCxnSpPr>
              <p:nvPr/>
            </p:nvCxnSpPr>
            <p:spPr>
              <a:xfrm>
                <a:off x="5948695" y="3277525"/>
                <a:ext cx="1463392" cy="0"/>
              </a:xfrm>
              <a:prstGeom prst="straightConnector1">
                <a:avLst/>
              </a:prstGeom>
              <a:ln w="19050">
                <a:solidFill>
                  <a:srgbClr val="595959"/>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649A0964-94A4-8904-5CD2-EC7127895188}"/>
                </a:ext>
              </a:extLst>
            </p:cNvPr>
            <p:cNvSpPr/>
            <p:nvPr/>
          </p:nvSpPr>
          <p:spPr>
            <a:xfrm>
              <a:off x="160646" y="2207636"/>
              <a:ext cx="2450267" cy="1743773"/>
            </a:xfrm>
            <a:prstGeom prst="roundRect">
              <a:avLst>
                <a:gd name="adj" fmla="val 0"/>
              </a:avLst>
            </a:prstGeom>
            <a:solidFill>
              <a:schemeClr val="bg1">
                <a:lumMod val="95000"/>
              </a:schemeClr>
            </a:solidFill>
            <a:ln w="9525" cap="sq" cmpd="sng" algn="ctr">
              <a:noFill/>
              <a:prstDash val="solid"/>
            </a:ln>
            <a:effectLst/>
          </p:spPr>
          <p:txBody>
            <a:bodyPr lIns="121920" r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orbel" panose="020B0503020204020204" pitchFamily="34" charset="0"/>
                  <a:ea typeface="+mn-ea"/>
                  <a:cs typeface="+mn-cs"/>
                </a:rPr>
                <a:t>Key inclusion criteria</a:t>
              </a:r>
            </a:p>
            <a:p>
              <a:pPr marL="228594" marR="0" lvl="0" indent="-228594" algn="l" defTabSz="914377"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067"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Adults with CML-CP, previously treated with ≥2 TKIs</a:t>
              </a:r>
            </a:p>
            <a:p>
              <a:pPr marL="228594" marR="0" lvl="0" indent="-228594" algn="l" defTabSz="914377"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067" b="0" i="0" u="none" strike="noStrike" kern="0" cap="none" spc="0" normalizeH="0" baseline="0" noProof="0" dirty="0" err="1">
                  <a:ln>
                    <a:noFill/>
                  </a:ln>
                  <a:solidFill>
                    <a:srgbClr val="000000"/>
                  </a:solidFill>
                  <a:effectLst/>
                  <a:uLnTx/>
                  <a:uFillTx/>
                  <a:latin typeface="Corbel" panose="020B0503020204020204" pitchFamily="34" charset="0"/>
                  <a:ea typeface="+mn-ea"/>
                  <a:cs typeface="+mn-cs"/>
                </a:rPr>
                <a:t>Failure</a:t>
              </a:r>
              <a:r>
                <a:rPr kumimoji="0" lang="en-US" sz="1067" b="0" i="0" u="none" strike="noStrike" kern="0" cap="none" spc="0" normalizeH="0" baseline="30000" noProof="0" dirty="0" err="1">
                  <a:ln>
                    <a:noFill/>
                  </a:ln>
                  <a:solidFill>
                    <a:srgbClr val="000000"/>
                  </a:solidFill>
                  <a:effectLst/>
                  <a:uLnTx/>
                  <a:uFillTx/>
                  <a:latin typeface="Corbel" panose="020B0503020204020204" pitchFamily="34" charset="0"/>
                  <a:ea typeface="+mn-ea"/>
                  <a:cs typeface="+mn-cs"/>
                </a:rPr>
                <a:t>a</a:t>
              </a:r>
              <a:r>
                <a:rPr kumimoji="0" lang="en-US" sz="1067"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 with or intolerance of most recent TKI</a:t>
              </a:r>
            </a:p>
            <a:p>
              <a:pPr marL="228594" marR="0" lvl="0" indent="-228594" algn="l" defTabSz="914377"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067"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Patients with intolerance of most recent TKI must have </a:t>
              </a:r>
              <a:r>
                <a:rPr kumimoji="0" lang="en-US" sz="1067" b="0" i="1" u="none" strike="noStrike" kern="0" cap="none" spc="0" normalizeH="0" baseline="0" noProof="0" dirty="0">
                  <a:ln>
                    <a:noFill/>
                  </a:ln>
                  <a:solidFill>
                    <a:srgbClr val="000000"/>
                  </a:solidFill>
                  <a:effectLst/>
                  <a:uLnTx/>
                  <a:uFillTx/>
                  <a:latin typeface="Corbel" panose="020B0503020204020204" pitchFamily="34" charset="0"/>
                  <a:ea typeface="+mn-ea"/>
                  <a:cs typeface="+mn-cs"/>
                </a:rPr>
                <a:t>BCR::ABL1</a:t>
              </a:r>
              <a:r>
                <a:rPr kumimoji="0" lang="en-US" sz="1067" b="0" i="0" u="none" strike="noStrike" kern="0" cap="none" spc="0" normalizeH="0" baseline="30000" noProof="0" dirty="0">
                  <a:ln>
                    <a:noFill/>
                  </a:ln>
                  <a:solidFill>
                    <a:srgbClr val="000000"/>
                  </a:solidFill>
                  <a:effectLst/>
                  <a:uLnTx/>
                  <a:uFillTx/>
                  <a:latin typeface="Corbel" panose="020B0503020204020204" pitchFamily="34" charset="0"/>
                  <a:ea typeface="+mn-ea"/>
                  <a:cs typeface="+mn-cs"/>
                </a:rPr>
                <a:t>IS</a:t>
              </a:r>
              <a:r>
                <a:rPr kumimoji="0" lang="en-US" sz="1067"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 &gt;0.1% at screening</a:t>
              </a:r>
            </a:p>
            <a:p>
              <a:pPr marL="228594" marR="0" lvl="0" indent="-228594" algn="l" defTabSz="914377"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067"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No T315I or V299L mutations</a:t>
              </a:r>
            </a:p>
          </p:txBody>
        </p:sp>
      </p:grpSp>
      <p:sp>
        <p:nvSpPr>
          <p:cNvPr id="5" name="TextBox 4">
            <a:extLst>
              <a:ext uri="{FF2B5EF4-FFF2-40B4-BE49-F238E27FC236}">
                <a16:creationId xmlns:a16="http://schemas.microsoft.com/office/drawing/2014/main" id="{1FDE560A-B17E-1A04-1793-A9B580850980}"/>
              </a:ext>
            </a:extLst>
          </p:cNvPr>
          <p:cNvSpPr txBox="1"/>
          <p:nvPr/>
        </p:nvSpPr>
        <p:spPr>
          <a:xfrm>
            <a:off x="487252" y="5204522"/>
            <a:ext cx="6307667" cy="3385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Reprinted from </a:t>
            </a:r>
            <a:r>
              <a:rPr kumimoji="0" lang="en-ZA" sz="8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Hochhaus</a:t>
            </a:r>
            <a:r>
              <a:rPr kumimoji="0" lang="en-ZA"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 et al. </a:t>
            </a:r>
            <a:r>
              <a:rPr kumimoji="0" lang="en-ZA"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Leukemia</a:t>
            </a:r>
            <a:r>
              <a:rPr kumimoji="0" lang="en-ZA"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2023;37(3):617-626. Creative Commons Attribution 4.0 International License (https://creativecommons.org/licenses/by/4.0/). </a:t>
            </a:r>
          </a:p>
        </p:txBody>
      </p:sp>
      <p:sp>
        <p:nvSpPr>
          <p:cNvPr id="43" name="Text Placeholder 2">
            <a:extLst>
              <a:ext uri="{FF2B5EF4-FFF2-40B4-BE49-F238E27FC236}">
                <a16:creationId xmlns:a16="http://schemas.microsoft.com/office/drawing/2014/main" id="{5670D8AA-8ADC-0D1C-7CD7-05BEA89D1F22}"/>
              </a:ext>
            </a:extLst>
          </p:cNvPr>
          <p:cNvSpPr txBox="1">
            <a:spLocks/>
          </p:cNvSpPr>
          <p:nvPr/>
        </p:nvSpPr>
        <p:spPr>
          <a:xfrm>
            <a:off x="604837" y="6130926"/>
            <a:ext cx="10844784"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CML-CP, chronic myeloid leukemia in chronic phase; ELN, European LeukemiaNet; EOS, end of study; IS, International Scale;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MCyR</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major cytogenetic response; MMR, major molecular response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BCR::ABL1</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≤0.1%); TKI, tyrosine kinase inhibitor.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This trial was recently completed, and secondary analyses presented here are based on data collected after all randomized patients had completed their EOS treatment visit or discontinued earlier. </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Calibri" panose="020F0502020204030204" pitchFamily="34" charset="0"/>
                <a:cs typeface="+mn-cs"/>
              </a:rPr>
              <a:t>b</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Must meet lack of efficacy criteria based on 2013 ELN recommendations for patients treated with 1 prior TKI.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Calibri" panose="020F0502020204030204" pitchFamily="34" charset="0"/>
                <a:cs typeface="+mn-cs"/>
              </a:rPr>
              <a:t>c</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Patients who discontinue bosutinib treatment due to intolerance or any reason other than lack of efficacy are not allowed to switch to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asciminib</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t>
            </a:r>
            <a:endPar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Réa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D, et al.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Blood. </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2021;138(21):2031-2041</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Réa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D, et al. Oral presentation at: 2022 ASCO Annual Meeting; June 3-7, 2022; Chicago, IL, and virtual. Abstract 7004. 3.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Réa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D, et al. Oral presentation at: EHA 2022; June 9-17, 2022; Vienna, Austria. Abstract S155. 4.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Hochhaus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 et al.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Leukemia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2023;37:617-626. 5. Mauro MJ, et al. Presented at 65</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Calibri" panose="020F0502020204030204" pitchFamily="34" charset="0"/>
                <a:cs typeface="+mn-cs"/>
              </a:rPr>
              <a:t>th</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ASH Annual Meeting &amp; Exposition; December 9-12, 2023; San Diego, California &amp; virtual. Abstract 4536.</a:t>
            </a:r>
            <a:endPar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4" name="Rectangle: Rounded Corners 4">
            <a:hlinkClick r:id="" action="ppaction://noaction"/>
            <a:extLst>
              <a:ext uri="{FF2B5EF4-FFF2-40B4-BE49-F238E27FC236}">
                <a16:creationId xmlns:a16="http://schemas.microsoft.com/office/drawing/2014/main" id="{77E2110C-B530-F89A-6DD2-C253433DE762}"/>
              </a:ext>
            </a:extLst>
          </p:cNvPr>
          <p:cNvSpPr/>
          <p:nvPr/>
        </p:nvSpPr>
        <p:spPr>
          <a:xfrm>
            <a:off x="1187395" y="79227"/>
            <a:ext cx="9689988" cy="1649215"/>
          </a:xfrm>
          <a:prstGeom prst="roundRect">
            <a:avLst>
              <a:gd name="adj" fmla="val 0"/>
            </a:avLst>
          </a:prstGeom>
          <a:solidFill>
            <a:srgbClr val="00B050">
              <a:alpha val="1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Phase III ASCEMBL, End of Study (EOS):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 a phase III trial of asciminib vs bosutinib in patients with CML-CP previously treated with ≥2 TKIs</a:t>
            </a:r>
            <a:r>
              <a:rPr kumimoji="0" lang="en-US" sz="2133" b="1" i="0" u="none" strike="noStrike" kern="1200" cap="none" spc="0" normalizeH="0" baseline="30000" noProof="0" dirty="0">
                <a:ln>
                  <a:noFill/>
                </a:ln>
                <a:solidFill>
                  <a:srgbClr val="00B050"/>
                </a:solidFill>
                <a:effectLst/>
                <a:uLnTx/>
                <a:uFillTx/>
                <a:latin typeface="Corbel" panose="020B0503020204020204" pitchFamily="34" charset="0"/>
                <a:ea typeface="+mn-ea"/>
                <a:cs typeface="+mn-cs"/>
              </a:rPr>
              <a:t>1</a:t>
            </a:r>
            <a:r>
              <a:rPr kumimoji="0" lang="en-US" sz="2133" b="0" i="0" u="none" strike="noStrike" kern="1200" cap="none" spc="0" normalizeH="0" baseline="30000" noProof="0" dirty="0">
                <a:ln>
                  <a:noFill/>
                </a:ln>
                <a:solidFill>
                  <a:srgbClr val="00B050"/>
                </a:solidFill>
                <a:effectLst/>
                <a:uLnTx/>
                <a:uFillTx/>
                <a:latin typeface="Corbel" panose="020B0503020204020204" pitchFamily="34" charset="0"/>
                <a:ea typeface="+mn-ea"/>
                <a:cs typeface="+mn-cs"/>
              </a:rPr>
              <a:t>-5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Réa</a:t>
            </a: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D, et al. Oral presentation at: 2022 ASCO Annual Meeting: June 3-7, 2022; Chicago, IL &amp; online. Abstract 7004.</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Réa</a:t>
            </a: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D, et al. Oral presentation at: EHA2022 Hybrid Congress; June 9-12, 2022; Vienna, Austria, &amp; online. Abstract S155.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Hochhaus</a:t>
            </a: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 et al. </a:t>
            </a:r>
            <a:r>
              <a:rPr kumimoji="0" lang="en-US" sz="1067"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Leukemia</a:t>
            </a: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2023;37(3):617-626.</a:t>
            </a:r>
            <a:endPar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24311058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3D6F78-0385-16B1-2223-4A8B9273296B}"/>
              </a:ext>
            </a:extLst>
          </p:cNvPr>
          <p:cNvSpPr>
            <a:spLocks noGrp="1"/>
          </p:cNvSpPr>
          <p:nvPr>
            <p:ph type="title"/>
          </p:nvPr>
        </p:nvSpPr>
        <p:spPr>
          <a:xfrm>
            <a:off x="604839" y="311086"/>
            <a:ext cx="11661373" cy="1065279"/>
          </a:xfrm>
        </p:spPr>
        <p:txBody>
          <a:bodyPr/>
          <a:lstStyle/>
          <a:p>
            <a:r>
              <a:rPr lang="en-US" sz="2400" dirty="0">
                <a:solidFill>
                  <a:srgbClr val="00B050"/>
                </a:solidFill>
                <a:latin typeface="Corbel" panose="020B0503020204020204" pitchFamily="34" charset="0"/>
              </a:rPr>
              <a:t>ASCEMBL (EOS):</a:t>
            </a:r>
            <a:br>
              <a:rPr lang="en-US" sz="2400" dirty="0">
                <a:solidFill>
                  <a:srgbClr val="00B050"/>
                </a:solidFill>
                <a:latin typeface="Corbel" panose="020B0503020204020204" pitchFamily="34" charset="0"/>
              </a:rPr>
            </a:br>
            <a:r>
              <a:rPr lang="en-GB" sz="2400" dirty="0">
                <a:latin typeface="Corbel" panose="020B0503020204020204" pitchFamily="34" charset="0"/>
              </a:rPr>
              <a:t>Cumulative incidence of MMR by weeks 24, 96, and 156</a:t>
            </a:r>
            <a:r>
              <a:rPr lang="en-GB" sz="2400" baseline="30000" dirty="0">
                <a:latin typeface="Corbel" panose="020B0503020204020204" pitchFamily="34" charset="0"/>
              </a:rPr>
              <a:t>1-4,a,b</a:t>
            </a:r>
          </a:p>
        </p:txBody>
      </p:sp>
      <p:sp>
        <p:nvSpPr>
          <p:cNvPr id="17" name="Content Placeholder 2">
            <a:extLst>
              <a:ext uri="{FF2B5EF4-FFF2-40B4-BE49-F238E27FC236}">
                <a16:creationId xmlns:a16="http://schemas.microsoft.com/office/drawing/2014/main" id="{F010FB54-CDEC-4AB5-9D2F-3440ECF81021}"/>
              </a:ext>
            </a:extLst>
          </p:cNvPr>
          <p:cNvSpPr txBox="1">
            <a:spLocks/>
          </p:cNvSpPr>
          <p:nvPr/>
        </p:nvSpPr>
        <p:spPr>
          <a:xfrm>
            <a:off x="7310088" y="1982909"/>
            <a:ext cx="4441645" cy="3343151"/>
          </a:xfrm>
          <a:prstGeom prst="rect">
            <a:avLst/>
          </a:prstGeom>
          <a:solidFill>
            <a:schemeClr val="bg1">
              <a:lumMod val="95000"/>
            </a:schemeClr>
          </a:solidFill>
        </p:spPr>
        <p:txBody>
          <a:bodyPr vert="horz" lIns="121920" tIns="60960" rIns="121920" bIns="60960" rtlCol="0">
            <a:noAutofit/>
          </a:bodyPr>
          <a:lstStyle>
            <a:lvl1pPr marL="228600" indent="-228600" algn="l" defTabSz="914400" rtl="0" eaLnBrk="1" latinLnBrk="0" hangingPunct="1">
              <a:lnSpc>
                <a:spcPct val="100000"/>
              </a:lnSpc>
              <a:spcBef>
                <a:spcPts val="1200"/>
              </a:spcBef>
              <a:buClr>
                <a:schemeClr val="accent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2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2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200"/>
              </a:spcBef>
              <a:buClr>
                <a:schemeClr val="accent4"/>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200"/>
              </a:spcBef>
              <a:buClr>
                <a:schemeClr val="accent4"/>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601" marR="0" lvl="0" indent="-292601" algn="l" defTabSz="1219170" rtl="0" eaLnBrk="1" fontAlgn="auto" latinLnBrk="0" hangingPunct="1">
              <a:lnSpc>
                <a:spcPct val="100000"/>
              </a:lnSpc>
              <a:spcBef>
                <a:spcPts val="160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MMR was achieved rapidly and remained consistently higher with </a:t>
            </a:r>
            <a:r>
              <a:rPr kumimoji="0" lang="en-US" sz="1600" b="1" i="0" u="none" strike="noStrike" kern="1200" cap="none" spc="0" normalizeH="0" baseline="0" noProof="0" dirty="0">
                <a:ln>
                  <a:noFill/>
                </a:ln>
                <a:solidFill>
                  <a:srgbClr val="00B050"/>
                </a:solidFill>
                <a:effectLst/>
                <a:uLnTx/>
                <a:uFillTx/>
                <a:latin typeface="Corbel" panose="020B0503020204020204" pitchFamily="34" charset="0"/>
                <a:ea typeface="Calibri" panose="020F0502020204030204" pitchFamily="34" charset="0"/>
                <a:cs typeface="Arial" panose="020B0604020202020204" pitchFamily="34" charset="0"/>
              </a:rPr>
              <a:t>asciminib</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 than with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Arial" panose="020B0604020202020204" pitchFamily="34" charset="0"/>
              </a:rPr>
              <a:t>bosutinib</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 by week 156; the difference in cumulative incidence of MMR between the treatment arms became evident by week 12</a:t>
            </a:r>
            <a:r>
              <a:rPr kumimoji="0" lang="en-US" sz="1600" b="0" i="0" u="none" strike="noStrike" kern="1200" cap="none" spc="0" normalizeH="0" baseline="3000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1-4</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 </a:t>
            </a:r>
          </a:p>
          <a:p>
            <a:pPr marL="0" marR="0" lvl="0" indent="0" algn="l" defTabSz="1219170" rtl="0" eaLnBrk="1" fontAlgn="auto" latinLnBrk="0" hangingPunct="1">
              <a:lnSpc>
                <a:spcPct val="100000"/>
              </a:lnSpc>
              <a:spcBef>
                <a:spcPts val="160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Durability of MMR</a:t>
            </a:r>
          </a:p>
          <a:p>
            <a:pPr marL="292601" marR="0" lvl="0" indent="-292601" algn="l" defTabSz="1219170" rtl="0" eaLnBrk="1" fontAlgn="auto" latinLnBrk="0" hangingPunct="1">
              <a:lnSpc>
                <a:spcPct val="100000"/>
              </a:lnSpc>
              <a:spcBef>
                <a:spcPts val="160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The probability (95% CI) of maintaining MMR for ≥120 weeks was </a:t>
            </a:r>
            <a:r>
              <a:rPr kumimoji="0" lang="en-US" sz="1600" b="1" i="0" u="none" strike="noStrike" kern="1200" cap="none" spc="0" normalizeH="0" baseline="0" noProof="0" dirty="0">
                <a:ln>
                  <a:noFill/>
                </a:ln>
                <a:solidFill>
                  <a:srgbClr val="00B050"/>
                </a:solidFill>
                <a:effectLst/>
                <a:uLnTx/>
                <a:uFillTx/>
                <a:latin typeface="Corbel" panose="020B0503020204020204" pitchFamily="34" charset="0"/>
                <a:ea typeface="Calibri" panose="020F0502020204030204" pitchFamily="34" charset="0"/>
                <a:cs typeface="Times New Roman" panose="02020603050405020304" pitchFamily="18" charset="0"/>
              </a:rPr>
              <a:t>97.0% </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(88.6%-99.2%)</a:t>
            </a:r>
            <a:r>
              <a:rPr kumimoji="0" lang="en-US" sz="1600" b="1" i="0" u="none" strike="noStrike" kern="1200" cap="none" spc="0" normalizeH="0" baseline="0" noProof="0" dirty="0">
                <a:ln>
                  <a:noFill/>
                </a:ln>
                <a:solidFill>
                  <a:srgbClr val="00B050"/>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with </a:t>
            </a:r>
            <a:r>
              <a:rPr kumimoji="0" lang="en-US" sz="1600" b="1" i="0" u="none" strike="noStrike" kern="1200" cap="none" spc="0" normalizeH="0" baseline="0" noProof="0" dirty="0">
                <a:ln>
                  <a:noFill/>
                </a:ln>
                <a:solidFill>
                  <a:srgbClr val="00B050"/>
                </a:solidFill>
                <a:effectLst/>
                <a:uLnTx/>
                <a:uFillTx/>
                <a:latin typeface="Corbel" panose="020B0503020204020204" pitchFamily="34" charset="0"/>
                <a:ea typeface="Calibri" panose="020F0502020204030204" pitchFamily="34" charset="0"/>
                <a:cs typeface="Times New Roman" panose="02020603050405020304" pitchFamily="18" charset="0"/>
              </a:rPr>
              <a:t>asciminib</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 and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Times New Roman" panose="02020603050405020304" pitchFamily="18" charset="0"/>
              </a:rPr>
              <a:t>92.9% </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(59.1%-99.0%) with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Times New Roman" panose="02020603050405020304" pitchFamily="18" charset="0"/>
              </a:rPr>
              <a:t>bosutinib, </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and</a:t>
            </a: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response rates were highly durable</a:t>
            </a:r>
            <a:r>
              <a:rPr kumimoji="0" lang="en-US" sz="1600" b="0" i="0" u="none" strike="noStrike" kern="1200" cap="none" spc="0" normalizeH="0" baseline="3000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rPr>
              <a:t>4</a:t>
            </a:r>
            <a:endParaRPr kumimoji="0" lang="en-US" sz="1600" b="0" i="0" u="none" strike="noStrike" kern="1200" cap="none" spc="0" normalizeH="0" baseline="30000" noProof="0" dirty="0">
              <a:ln>
                <a:noFill/>
              </a:ln>
              <a:solidFill>
                <a:prstClr val="black"/>
              </a:solidFill>
              <a:effectLst/>
              <a:highlight>
                <a:srgbClr val="00FFFF"/>
              </a:highlight>
              <a:uLnTx/>
              <a:uFillTx/>
              <a:latin typeface="Corbel" panose="020B050302020402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0313DE82-A766-53B5-649D-8E8E65BD46EF}"/>
              </a:ext>
            </a:extLst>
          </p:cNvPr>
          <p:cNvGrpSpPr/>
          <p:nvPr/>
        </p:nvGrpSpPr>
        <p:grpSpPr>
          <a:xfrm>
            <a:off x="932722" y="1414964"/>
            <a:ext cx="6079453" cy="4365492"/>
            <a:chOff x="2420550" y="958739"/>
            <a:chExt cx="3980250" cy="3274119"/>
          </a:xfrm>
        </p:grpSpPr>
        <p:graphicFrame>
          <p:nvGraphicFramePr>
            <p:cNvPr id="16" name="Chart 15">
              <a:extLst>
                <a:ext uri="{FF2B5EF4-FFF2-40B4-BE49-F238E27FC236}">
                  <a16:creationId xmlns:a16="http://schemas.microsoft.com/office/drawing/2014/main" id="{7E7A1C04-64DE-0826-B790-D7DD31D6D1B9}"/>
                </a:ext>
              </a:extLst>
            </p:cNvPr>
            <p:cNvGraphicFramePr/>
            <p:nvPr/>
          </p:nvGraphicFramePr>
          <p:xfrm>
            <a:off x="2743200" y="1024768"/>
            <a:ext cx="3657600" cy="3093964"/>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C4872C60-5C3C-91E4-DCEF-B42F29049CF6}"/>
                </a:ext>
              </a:extLst>
            </p:cNvPr>
            <p:cNvSpPr txBox="1"/>
            <p:nvPr/>
          </p:nvSpPr>
          <p:spPr>
            <a:xfrm rot="16200000">
              <a:off x="1771950" y="2582754"/>
              <a:ext cx="1505461" cy="208262"/>
            </a:xfrm>
            <a:prstGeom prst="rect">
              <a:avLst/>
            </a:prstGeom>
            <a:noFill/>
            <a:effectLst/>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Probability of MMR, %</a:t>
              </a:r>
            </a:p>
          </p:txBody>
        </p:sp>
        <p:sp>
          <p:nvSpPr>
            <p:cNvPr id="23" name="TextBox 22">
              <a:extLst>
                <a:ext uri="{FF2B5EF4-FFF2-40B4-BE49-F238E27FC236}">
                  <a16:creationId xmlns:a16="http://schemas.microsoft.com/office/drawing/2014/main" id="{637AF137-E26F-65CE-D27B-CD9BC1D7AC5F}"/>
                </a:ext>
              </a:extLst>
            </p:cNvPr>
            <p:cNvSpPr txBox="1"/>
            <p:nvPr/>
          </p:nvSpPr>
          <p:spPr>
            <a:xfrm>
              <a:off x="3165732" y="3978942"/>
              <a:ext cx="1042647" cy="2539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By week 24</a:t>
              </a:r>
            </a:p>
          </p:txBody>
        </p:sp>
        <p:sp>
          <p:nvSpPr>
            <p:cNvPr id="34" name="TextBox 33">
              <a:extLst>
                <a:ext uri="{FF2B5EF4-FFF2-40B4-BE49-F238E27FC236}">
                  <a16:creationId xmlns:a16="http://schemas.microsoft.com/office/drawing/2014/main" id="{99CF4DB9-C08D-23EB-C09F-7F0BB908A465}"/>
                </a:ext>
              </a:extLst>
            </p:cNvPr>
            <p:cNvSpPr txBox="1"/>
            <p:nvPr/>
          </p:nvSpPr>
          <p:spPr>
            <a:xfrm>
              <a:off x="4250470" y="3978942"/>
              <a:ext cx="1042647" cy="2539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By week 96</a:t>
              </a:r>
            </a:p>
          </p:txBody>
        </p:sp>
        <p:sp>
          <p:nvSpPr>
            <p:cNvPr id="35" name="TextBox 34">
              <a:extLst>
                <a:ext uri="{FF2B5EF4-FFF2-40B4-BE49-F238E27FC236}">
                  <a16:creationId xmlns:a16="http://schemas.microsoft.com/office/drawing/2014/main" id="{A56CFD68-6D5C-C178-D3F4-DB2C060BD6F5}"/>
                </a:ext>
              </a:extLst>
            </p:cNvPr>
            <p:cNvSpPr txBox="1"/>
            <p:nvPr/>
          </p:nvSpPr>
          <p:spPr>
            <a:xfrm>
              <a:off x="3687056" y="958739"/>
              <a:ext cx="1696429" cy="52889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Asciminib (n=157)</a:t>
              </a:r>
              <a:endParaRPr kumimoji="0" lang="en-US" sz="14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Bosutinib (n=76)</a:t>
              </a:r>
            </a:p>
          </p:txBody>
        </p:sp>
        <p:sp>
          <p:nvSpPr>
            <p:cNvPr id="36" name="Rectangle 35">
              <a:extLst>
                <a:ext uri="{FF2B5EF4-FFF2-40B4-BE49-F238E27FC236}">
                  <a16:creationId xmlns:a16="http://schemas.microsoft.com/office/drawing/2014/main" id="{F8448902-1464-72E3-568D-4B015D0ABA6C}"/>
                </a:ext>
              </a:extLst>
            </p:cNvPr>
            <p:cNvSpPr/>
            <p:nvPr/>
          </p:nvSpPr>
          <p:spPr>
            <a:xfrm>
              <a:off x="3485445" y="1068864"/>
              <a:ext cx="181963" cy="1329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37" name="Rectangle 36">
              <a:extLst>
                <a:ext uri="{FF2B5EF4-FFF2-40B4-BE49-F238E27FC236}">
                  <a16:creationId xmlns:a16="http://schemas.microsoft.com/office/drawing/2014/main" id="{EEE20217-63D6-76B8-39D4-7B1D0AFA82CB}"/>
                </a:ext>
              </a:extLst>
            </p:cNvPr>
            <p:cNvSpPr/>
            <p:nvPr/>
          </p:nvSpPr>
          <p:spPr>
            <a:xfrm>
              <a:off x="3485445" y="1318215"/>
              <a:ext cx="181963" cy="13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grpSp>
      <p:sp>
        <p:nvSpPr>
          <p:cNvPr id="38" name="TextBox 37">
            <a:extLst>
              <a:ext uri="{FF2B5EF4-FFF2-40B4-BE49-F238E27FC236}">
                <a16:creationId xmlns:a16="http://schemas.microsoft.com/office/drawing/2014/main" id="{1F8B6451-B6E0-2AC9-D7ED-F4C9E1B59A17}"/>
              </a:ext>
            </a:extLst>
          </p:cNvPr>
          <p:cNvSpPr txBox="1"/>
          <p:nvPr/>
        </p:nvSpPr>
        <p:spPr>
          <a:xfrm>
            <a:off x="5350158" y="5428915"/>
            <a:ext cx="1790597"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By week 156</a:t>
            </a:r>
          </a:p>
        </p:txBody>
      </p:sp>
      <p:sp>
        <p:nvSpPr>
          <p:cNvPr id="49" name="Text Placeholder 2">
            <a:extLst>
              <a:ext uri="{FF2B5EF4-FFF2-40B4-BE49-F238E27FC236}">
                <a16:creationId xmlns:a16="http://schemas.microsoft.com/office/drawing/2014/main" id="{94040F01-8B56-1846-B8FA-324A182A7B19}"/>
              </a:ext>
            </a:extLst>
          </p:cNvPr>
          <p:cNvSpPr txBox="1">
            <a:spLocks/>
          </p:cNvSpPr>
          <p:nvPr/>
        </p:nvSpPr>
        <p:spPr>
          <a:xfrm>
            <a:off x="1060174" y="6130926"/>
            <a:ext cx="9670721"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CI, confidence interval; EOS, end of study; MMR, major molecular response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BCR::ABL1</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≤0.1%).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Non-responders were censored at their last molecular assessment date. </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Discontinuation from treatment for any reason without prior achievement of MMR is considered a competing event.</a:t>
            </a:r>
            <a:b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1. Rea D, et al. Oral presentation at: 2022 ASCO Annual Meeting; June 3-7, 2022; Chicago, IL, and virtual. Abstract 7004. 2. Rea D, et al. Oral presentation at: EHA 2022; June 9-17, 2022; Vienna, Austria. Abstract S155. 3.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Hochhaus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 et al.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Leukemia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2023;37:617-626.4. Mauro MJ, et al. Presented at 65</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Calibri" panose="020F0502020204030204" pitchFamily="34" charset="0"/>
                <a:cs typeface="+mn-cs"/>
              </a:rPr>
              <a:t>th</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ASH Annual Meeting &amp; Exposition; December 9-12, 2023; San Diego, California &amp; virtual. Abstract 4536.</a:t>
            </a:r>
            <a:endPar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6401884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88790C-1036-1440-8823-FA5A1D14634B}"/>
              </a:ext>
            </a:extLst>
          </p:cNvPr>
          <p:cNvSpPr>
            <a:spLocks noGrp="1"/>
          </p:cNvSpPr>
          <p:nvPr>
            <p:ph type="title"/>
          </p:nvPr>
        </p:nvSpPr>
        <p:spPr>
          <a:xfrm>
            <a:off x="604838" y="311086"/>
            <a:ext cx="10545023" cy="1065279"/>
          </a:xfrm>
        </p:spPr>
        <p:txBody>
          <a:bodyPr>
            <a:noAutofit/>
          </a:bodyPr>
          <a:lstStyle/>
          <a:p>
            <a:r>
              <a:rPr lang="en-US" sz="2400" dirty="0">
                <a:solidFill>
                  <a:srgbClr val="00B050"/>
                </a:solidFill>
                <a:latin typeface="Corbel" panose="020B0503020204020204" pitchFamily="34" charset="0"/>
              </a:rPr>
              <a:t>ASCEMBL (EOS):</a:t>
            </a:r>
            <a:br>
              <a:rPr lang="en-US" sz="2400" dirty="0">
                <a:solidFill>
                  <a:srgbClr val="00B050"/>
                </a:solidFill>
                <a:latin typeface="Corbel" panose="020B0503020204020204" pitchFamily="34" charset="0"/>
              </a:rPr>
            </a:br>
            <a:r>
              <a:rPr lang="en-US" sz="2400" dirty="0">
                <a:latin typeface="Corbel" panose="020B0503020204020204" pitchFamily="34" charset="0"/>
              </a:rPr>
              <a:t>MR</a:t>
            </a:r>
            <a:r>
              <a:rPr lang="en-US" sz="2400" baseline="30000" dirty="0">
                <a:latin typeface="Corbel" panose="020B0503020204020204" pitchFamily="34" charset="0"/>
              </a:rPr>
              <a:t>4</a:t>
            </a:r>
            <a:r>
              <a:rPr lang="en-US" sz="2400" dirty="0">
                <a:latin typeface="Corbel" panose="020B0503020204020204" pitchFamily="34" charset="0"/>
              </a:rPr>
              <a:t> and MR</a:t>
            </a:r>
            <a:r>
              <a:rPr lang="en-US" sz="2400" baseline="30000" dirty="0">
                <a:latin typeface="Corbel" panose="020B0503020204020204" pitchFamily="34" charset="0"/>
              </a:rPr>
              <a:t>4.5</a:t>
            </a:r>
            <a:r>
              <a:rPr lang="en-US" sz="2400" dirty="0">
                <a:latin typeface="Corbel" panose="020B0503020204020204" pitchFamily="34" charset="0"/>
              </a:rPr>
              <a:t> rates at weeks 24, 96, and 156</a:t>
            </a:r>
            <a:r>
              <a:rPr lang="en-US" sz="2400" baseline="30000" dirty="0">
                <a:latin typeface="Corbel" panose="020B0503020204020204" pitchFamily="34" charset="0"/>
              </a:rPr>
              <a:t>1-4</a:t>
            </a:r>
          </a:p>
        </p:txBody>
      </p:sp>
      <p:grpSp>
        <p:nvGrpSpPr>
          <p:cNvPr id="20" name="Group 19">
            <a:extLst>
              <a:ext uri="{FF2B5EF4-FFF2-40B4-BE49-F238E27FC236}">
                <a16:creationId xmlns:a16="http://schemas.microsoft.com/office/drawing/2014/main" id="{900C5190-D90A-47AB-BA57-0D0BF5C54F92}"/>
              </a:ext>
            </a:extLst>
          </p:cNvPr>
          <p:cNvGrpSpPr/>
          <p:nvPr/>
        </p:nvGrpSpPr>
        <p:grpSpPr>
          <a:xfrm>
            <a:off x="522109" y="1459159"/>
            <a:ext cx="3917706" cy="3326733"/>
            <a:chOff x="268147" y="1474218"/>
            <a:chExt cx="3056465" cy="2517055"/>
          </a:xfrm>
        </p:grpSpPr>
        <p:grpSp>
          <p:nvGrpSpPr>
            <p:cNvPr id="21" name="Group 20">
              <a:extLst>
                <a:ext uri="{FF2B5EF4-FFF2-40B4-BE49-F238E27FC236}">
                  <a16:creationId xmlns:a16="http://schemas.microsoft.com/office/drawing/2014/main" id="{41703365-94F9-4979-9714-F86B05B7D5F2}"/>
                </a:ext>
              </a:extLst>
            </p:cNvPr>
            <p:cNvGrpSpPr/>
            <p:nvPr/>
          </p:nvGrpSpPr>
          <p:grpSpPr>
            <a:xfrm>
              <a:off x="598238" y="1474218"/>
              <a:ext cx="2726374" cy="2517055"/>
              <a:chOff x="-543708" y="1703171"/>
              <a:chExt cx="2726374" cy="2517055"/>
            </a:xfrm>
          </p:grpSpPr>
          <p:graphicFrame>
            <p:nvGraphicFramePr>
              <p:cNvPr id="23" name="Chart 22">
                <a:extLst>
                  <a:ext uri="{FF2B5EF4-FFF2-40B4-BE49-F238E27FC236}">
                    <a16:creationId xmlns:a16="http://schemas.microsoft.com/office/drawing/2014/main" id="{62E04AD4-7420-40DA-8BB1-2EB48D3480D2}"/>
                  </a:ext>
                </a:extLst>
              </p:cNvPr>
              <p:cNvGraphicFramePr/>
              <p:nvPr/>
            </p:nvGraphicFramePr>
            <p:xfrm>
              <a:off x="-543708" y="1703171"/>
              <a:ext cx="2726374" cy="2394353"/>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9853F647-13F2-479B-AD84-2690EE3D6FCE}"/>
                  </a:ext>
                </a:extLst>
              </p:cNvPr>
              <p:cNvSpPr txBox="1"/>
              <p:nvPr/>
            </p:nvSpPr>
            <p:spPr>
              <a:xfrm>
                <a:off x="-25772" y="3955271"/>
                <a:ext cx="902776" cy="25615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MR</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ABEFC560-F344-4E96-B31C-A7CB4778AB5B}"/>
                  </a:ext>
                </a:extLst>
              </p:cNvPr>
              <p:cNvSpPr txBox="1"/>
              <p:nvPr/>
            </p:nvSpPr>
            <p:spPr>
              <a:xfrm>
                <a:off x="1046869" y="3964071"/>
                <a:ext cx="829179" cy="25615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MR</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4.5</a:t>
                </a:r>
                <a:endPar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26" name="TextBox 21">
                <a:extLst>
                  <a:ext uri="{FF2B5EF4-FFF2-40B4-BE49-F238E27FC236}">
                    <a16:creationId xmlns:a16="http://schemas.microsoft.com/office/drawing/2014/main" id="{5E0745F9-79E1-4FBC-9FB5-E4540D4B1E19}"/>
                  </a:ext>
                </a:extLst>
              </p:cNvPr>
              <p:cNvSpPr txBox="1"/>
              <p:nvPr/>
            </p:nvSpPr>
            <p:spPr>
              <a:xfrm>
                <a:off x="-179574" y="1713860"/>
                <a:ext cx="2277716" cy="2872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Week 24</a:t>
                </a:r>
              </a:p>
            </p:txBody>
          </p:sp>
        </p:grpSp>
        <p:sp>
          <p:nvSpPr>
            <p:cNvPr id="22" name="TextBox 21">
              <a:extLst>
                <a:ext uri="{FF2B5EF4-FFF2-40B4-BE49-F238E27FC236}">
                  <a16:creationId xmlns:a16="http://schemas.microsoft.com/office/drawing/2014/main" id="{83CC1EEE-CE82-490C-A733-876E0012CCDA}"/>
                </a:ext>
              </a:extLst>
            </p:cNvPr>
            <p:cNvSpPr txBox="1"/>
            <p:nvPr/>
          </p:nvSpPr>
          <p:spPr>
            <a:xfrm rot="16200000">
              <a:off x="-432210" y="2195352"/>
              <a:ext cx="1664843" cy="2641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Patients, %</a:t>
              </a:r>
            </a:p>
          </p:txBody>
        </p:sp>
      </p:grpSp>
      <p:sp>
        <p:nvSpPr>
          <p:cNvPr id="28" name="Rectangle 27">
            <a:extLst>
              <a:ext uri="{FF2B5EF4-FFF2-40B4-BE49-F238E27FC236}">
                <a16:creationId xmlns:a16="http://schemas.microsoft.com/office/drawing/2014/main" id="{FADA2C1C-3E85-4E46-92B7-CF02E12C6E2F}"/>
              </a:ext>
            </a:extLst>
          </p:cNvPr>
          <p:cNvSpPr/>
          <p:nvPr/>
        </p:nvSpPr>
        <p:spPr>
          <a:xfrm>
            <a:off x="10111572" y="2251772"/>
            <a:ext cx="285624" cy="20745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29" name="Rectangle 28">
            <a:extLst>
              <a:ext uri="{FF2B5EF4-FFF2-40B4-BE49-F238E27FC236}">
                <a16:creationId xmlns:a16="http://schemas.microsoft.com/office/drawing/2014/main" id="{B499B5B7-5633-451D-BA73-F3953C5A9E6B}"/>
              </a:ext>
            </a:extLst>
          </p:cNvPr>
          <p:cNvSpPr/>
          <p:nvPr/>
        </p:nvSpPr>
        <p:spPr>
          <a:xfrm>
            <a:off x="10110687" y="2551841"/>
            <a:ext cx="285624" cy="2185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30" name="TextBox 21">
            <a:extLst>
              <a:ext uri="{FF2B5EF4-FFF2-40B4-BE49-F238E27FC236}">
                <a16:creationId xmlns:a16="http://schemas.microsoft.com/office/drawing/2014/main" id="{9E72F7CF-E9E4-4EEA-A77F-94A0811FFC0E}"/>
              </a:ext>
            </a:extLst>
          </p:cNvPr>
          <p:cNvSpPr txBox="1"/>
          <p:nvPr/>
        </p:nvSpPr>
        <p:spPr>
          <a:xfrm>
            <a:off x="10396311" y="2097769"/>
            <a:ext cx="2001000" cy="7051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Asciminib (n=157)</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Bosutinib (n=76)</a:t>
            </a:r>
          </a:p>
        </p:txBody>
      </p:sp>
      <p:grpSp>
        <p:nvGrpSpPr>
          <p:cNvPr id="31" name="Group 30">
            <a:extLst>
              <a:ext uri="{FF2B5EF4-FFF2-40B4-BE49-F238E27FC236}">
                <a16:creationId xmlns:a16="http://schemas.microsoft.com/office/drawing/2014/main" id="{45208A07-5C37-4A8A-B97A-033E4DB633D7}"/>
              </a:ext>
            </a:extLst>
          </p:cNvPr>
          <p:cNvGrpSpPr/>
          <p:nvPr/>
        </p:nvGrpSpPr>
        <p:grpSpPr>
          <a:xfrm>
            <a:off x="7914214" y="1457171"/>
            <a:ext cx="3494601" cy="3318449"/>
            <a:chOff x="-543708" y="1703171"/>
            <a:chExt cx="2726374" cy="2510786"/>
          </a:xfrm>
        </p:grpSpPr>
        <p:graphicFrame>
          <p:nvGraphicFramePr>
            <p:cNvPr id="32" name="Chart 31">
              <a:extLst>
                <a:ext uri="{FF2B5EF4-FFF2-40B4-BE49-F238E27FC236}">
                  <a16:creationId xmlns:a16="http://schemas.microsoft.com/office/drawing/2014/main" id="{202EADC8-135D-4904-8E0D-7841FED688BE}"/>
                </a:ext>
              </a:extLst>
            </p:cNvPr>
            <p:cNvGraphicFramePr/>
            <p:nvPr/>
          </p:nvGraphicFramePr>
          <p:xfrm>
            <a:off x="-543708" y="1703171"/>
            <a:ext cx="2726374" cy="2394353"/>
          </p:xfrm>
          <a:graphic>
            <a:graphicData uri="http://schemas.openxmlformats.org/drawingml/2006/chart">
              <c:chart xmlns:c="http://schemas.openxmlformats.org/drawingml/2006/chart" xmlns:r="http://schemas.openxmlformats.org/officeDocument/2006/relationships" r:id="rId5"/>
            </a:graphicData>
          </a:graphic>
        </p:graphicFrame>
        <p:sp>
          <p:nvSpPr>
            <p:cNvPr id="33" name="TextBox 32">
              <a:extLst>
                <a:ext uri="{FF2B5EF4-FFF2-40B4-BE49-F238E27FC236}">
                  <a16:creationId xmlns:a16="http://schemas.microsoft.com/office/drawing/2014/main" id="{3A869D37-9424-42C0-A2AF-445A83801966}"/>
                </a:ext>
              </a:extLst>
            </p:cNvPr>
            <p:cNvSpPr txBox="1"/>
            <p:nvPr/>
          </p:nvSpPr>
          <p:spPr>
            <a:xfrm>
              <a:off x="35759" y="3957802"/>
              <a:ext cx="902776" cy="25615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MR</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395525AE-F0CC-4164-A5C2-259586A332A8}"/>
                </a:ext>
              </a:extLst>
            </p:cNvPr>
            <p:cNvSpPr txBox="1"/>
            <p:nvPr/>
          </p:nvSpPr>
          <p:spPr>
            <a:xfrm>
              <a:off x="1151461" y="3957802"/>
              <a:ext cx="829179" cy="25615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MR</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4.5</a:t>
              </a:r>
              <a:endPar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35" name="TextBox 21">
              <a:extLst>
                <a:ext uri="{FF2B5EF4-FFF2-40B4-BE49-F238E27FC236}">
                  <a16:creationId xmlns:a16="http://schemas.microsoft.com/office/drawing/2014/main" id="{C93960F2-8308-44C7-B846-79D8C2DDB7AB}"/>
                </a:ext>
              </a:extLst>
            </p:cNvPr>
            <p:cNvSpPr txBox="1"/>
            <p:nvPr/>
          </p:nvSpPr>
          <p:spPr>
            <a:xfrm>
              <a:off x="-200323" y="1725451"/>
              <a:ext cx="2277715" cy="2872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Week 156</a:t>
              </a:r>
            </a:p>
          </p:txBody>
        </p:sp>
      </p:grpSp>
      <p:grpSp>
        <p:nvGrpSpPr>
          <p:cNvPr id="36" name="Group 35">
            <a:extLst>
              <a:ext uri="{FF2B5EF4-FFF2-40B4-BE49-F238E27FC236}">
                <a16:creationId xmlns:a16="http://schemas.microsoft.com/office/drawing/2014/main" id="{35015C89-52E7-4CFB-AC92-B639F0459EF8}"/>
              </a:ext>
            </a:extLst>
          </p:cNvPr>
          <p:cNvGrpSpPr/>
          <p:nvPr/>
        </p:nvGrpSpPr>
        <p:grpSpPr>
          <a:xfrm>
            <a:off x="4366053" y="1458119"/>
            <a:ext cx="3494601" cy="3338026"/>
            <a:chOff x="-543708" y="1703171"/>
            <a:chExt cx="2726374" cy="2508268"/>
          </a:xfrm>
        </p:grpSpPr>
        <p:graphicFrame>
          <p:nvGraphicFramePr>
            <p:cNvPr id="37" name="Chart 36">
              <a:extLst>
                <a:ext uri="{FF2B5EF4-FFF2-40B4-BE49-F238E27FC236}">
                  <a16:creationId xmlns:a16="http://schemas.microsoft.com/office/drawing/2014/main" id="{479874A7-A7B0-47E4-B703-21FB1479E845}"/>
                </a:ext>
              </a:extLst>
            </p:cNvPr>
            <p:cNvGraphicFramePr/>
            <p:nvPr/>
          </p:nvGraphicFramePr>
          <p:xfrm>
            <a:off x="-543708" y="1703171"/>
            <a:ext cx="2726374" cy="2394353"/>
          </p:xfrm>
          <a:graphic>
            <a:graphicData uri="http://schemas.openxmlformats.org/drawingml/2006/chart">
              <c:chart xmlns:c="http://schemas.openxmlformats.org/drawingml/2006/chart" xmlns:r="http://schemas.openxmlformats.org/officeDocument/2006/relationships" r:id="rId6"/>
            </a:graphicData>
          </a:graphic>
        </p:graphicFrame>
        <p:sp>
          <p:nvSpPr>
            <p:cNvPr id="38" name="TextBox 37">
              <a:extLst>
                <a:ext uri="{FF2B5EF4-FFF2-40B4-BE49-F238E27FC236}">
                  <a16:creationId xmlns:a16="http://schemas.microsoft.com/office/drawing/2014/main" id="{808F744F-86B1-4DA2-A611-958705B50169}"/>
                </a:ext>
              </a:extLst>
            </p:cNvPr>
            <p:cNvSpPr txBox="1"/>
            <p:nvPr/>
          </p:nvSpPr>
          <p:spPr>
            <a:xfrm>
              <a:off x="11981" y="3948922"/>
              <a:ext cx="902776" cy="2543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MR</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4337BCDE-EC54-4785-AF26-0D2632A7F379}"/>
                </a:ext>
              </a:extLst>
            </p:cNvPr>
            <p:cNvSpPr txBox="1"/>
            <p:nvPr/>
          </p:nvSpPr>
          <p:spPr>
            <a:xfrm>
              <a:off x="1117751" y="3957042"/>
              <a:ext cx="829179" cy="2543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MR</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4.5</a:t>
              </a:r>
              <a:endPar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40" name="TextBox 21">
              <a:extLst>
                <a:ext uri="{FF2B5EF4-FFF2-40B4-BE49-F238E27FC236}">
                  <a16:creationId xmlns:a16="http://schemas.microsoft.com/office/drawing/2014/main" id="{873A78BC-4FBA-46DA-A233-89C07540D9D5}"/>
                </a:ext>
              </a:extLst>
            </p:cNvPr>
            <p:cNvSpPr txBox="1"/>
            <p:nvPr/>
          </p:nvSpPr>
          <p:spPr>
            <a:xfrm>
              <a:off x="-162026" y="1712439"/>
              <a:ext cx="2277715" cy="2852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Week 96</a:t>
              </a:r>
            </a:p>
          </p:txBody>
        </p:sp>
      </p:grpSp>
      <p:sp>
        <p:nvSpPr>
          <p:cNvPr id="41" name="TextBox 40">
            <a:extLst>
              <a:ext uri="{FF2B5EF4-FFF2-40B4-BE49-F238E27FC236}">
                <a16:creationId xmlns:a16="http://schemas.microsoft.com/office/drawing/2014/main" id="{1C2AEFD1-8FA1-469E-9707-78D11B9DB4BB}"/>
              </a:ext>
            </a:extLst>
          </p:cNvPr>
          <p:cNvSpPr txBox="1"/>
          <p:nvPr/>
        </p:nvSpPr>
        <p:spPr>
          <a:xfrm>
            <a:off x="620249" y="4888284"/>
            <a:ext cx="10962152" cy="338554"/>
          </a:xfrm>
          <a:prstGeom prst="rect">
            <a:avLst/>
          </a:prstGeom>
          <a:solidFill>
            <a:schemeClr val="bg1">
              <a:lumMod val="95000"/>
            </a:schemeClr>
          </a:solidFill>
        </p:spPr>
        <p:txBody>
          <a:bodyPr wrap="square" rtlCol="0" anchor="ctr">
            <a:spAutoFit/>
          </a:bodyPr>
          <a:lstStyle/>
          <a:p>
            <a:pPr marL="292601" marR="0" lvl="0" indent="-292601" algn="l" defTabSz="1219170" rtl="0" eaLnBrk="1" fontAlgn="auto" latinLnBrk="0" hangingPunct="1">
              <a:lnSpc>
                <a:spcPct val="100000"/>
              </a:lnSpc>
              <a:spcBef>
                <a:spcPts val="800"/>
              </a:spcBef>
              <a:spcAft>
                <a:spcPts val="0"/>
              </a:spcAft>
              <a:buClr>
                <a:srgbClr val="0460A9"/>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At week 156, deep molecular response rates continued to be higher with </a:t>
            </a:r>
            <a:r>
              <a:rPr kumimoji="0" lang="en-US" sz="1600" b="1" i="0" u="none" strike="noStrike" kern="0" cap="none" spc="0" normalizeH="0" baseline="0" noProof="0" dirty="0">
                <a:ln>
                  <a:noFill/>
                </a:ln>
                <a:solidFill>
                  <a:srgbClr val="00B050"/>
                </a:solidFill>
                <a:effectLst/>
                <a:uLnTx/>
                <a:uFillTx/>
                <a:latin typeface="Corbel" panose="020B0503020204020204" pitchFamily="34" charset="0"/>
                <a:ea typeface="+mn-ea"/>
                <a:cs typeface="+mn-cs"/>
              </a:rPr>
              <a:t>asciminib </a:t>
            </a:r>
            <a:r>
              <a:rPr kumimoji="0" lang="en-US" sz="16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than </a:t>
            </a:r>
            <a:r>
              <a:rPr kumimoji="0" lang="en-US" sz="1600" b="1" i="0" u="none" strike="noStrike" kern="0" cap="none" spc="0" normalizeH="0" baseline="0" noProof="0" dirty="0">
                <a:ln>
                  <a:noFill/>
                </a:ln>
                <a:solidFill>
                  <a:srgbClr val="0460A9"/>
                </a:solidFill>
                <a:effectLst/>
                <a:uLnTx/>
                <a:uFillTx/>
                <a:latin typeface="Corbel" panose="020B0503020204020204" pitchFamily="34" charset="0"/>
                <a:ea typeface="+mn-ea"/>
                <a:cs typeface="+mn-cs"/>
              </a:rPr>
              <a:t>bosutinib</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Calibri" panose="020F0502020204030204" pitchFamily="34" charset="0"/>
                <a:cs typeface="+mn-cs"/>
              </a:rPr>
              <a:t>4</a:t>
            </a:r>
            <a:endParaRPr kumimoji="0" lang="en-US" sz="1600" b="0" i="0" u="none" strike="noStrike" kern="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5" name="TextBox 4">
            <a:extLst>
              <a:ext uri="{FF2B5EF4-FFF2-40B4-BE49-F238E27FC236}">
                <a16:creationId xmlns:a16="http://schemas.microsoft.com/office/drawing/2014/main" id="{8B3011CF-B965-5778-D8EE-71773FD7DC9B}"/>
              </a:ext>
            </a:extLst>
          </p:cNvPr>
          <p:cNvSpPr txBox="1"/>
          <p:nvPr/>
        </p:nvSpPr>
        <p:spPr>
          <a:xfrm>
            <a:off x="487368" y="5201610"/>
            <a:ext cx="703380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Rea D, et al. Presented at European </a:t>
            </a:r>
            <a:r>
              <a:rPr kumimoji="0" lang="en-GB" sz="8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Hematology</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Association 2022 Congress. Abstract S155. Reprinted with permission by the author. </a:t>
            </a:r>
            <a:endParaRPr kumimoji="0" lang="en-ZA"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63" name="Text Placeholder 2">
            <a:extLst>
              <a:ext uri="{FF2B5EF4-FFF2-40B4-BE49-F238E27FC236}">
                <a16:creationId xmlns:a16="http://schemas.microsoft.com/office/drawing/2014/main" id="{5D001EC3-3BB2-3881-86B7-71DF8DF1B005}"/>
              </a:ext>
            </a:extLst>
          </p:cNvPr>
          <p:cNvSpPr txBox="1">
            <a:spLocks/>
          </p:cNvSpPr>
          <p:nvPr/>
        </p:nvSpPr>
        <p:spPr>
          <a:xfrm>
            <a:off x="620251" y="6130926"/>
            <a:ext cx="10110645"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IS, International Scale; </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MR</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BCR::ABL1</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IS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≤0.01%; MR</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4.5</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BCR::ABL1</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IS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≤0.0032%.</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1. Rea D, et al. Oral presentation at: ASCO 2022; June 3-7, 2022. Chicago, IL and virtual. Abstract 7004. 2. Rea D, et al. Oral presentation at: EHA 2022; June 9-17, 2022. Vienna, Austria and virtual. Abstract S155. 3.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Hochhaus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 et al.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Leukemia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2023;37:617-626. 4. Mauro MJ, et al. Presented at 65</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Calibri" panose="020F0502020204030204" pitchFamily="34" charset="0"/>
                <a:cs typeface="+mn-cs"/>
              </a:rPr>
              <a:t>th</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ASH Annual Meeting &amp; Exposition; December 9-12, 2023; San Diego, California &amp; virtual. Abstract 4536.</a:t>
            </a:r>
            <a:endPar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1196064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814152C-6617-4A39-943A-60E60FD2348E}"/>
              </a:ext>
            </a:extLst>
          </p:cNvPr>
          <p:cNvSpPr txBox="1">
            <a:spLocks/>
          </p:cNvSpPr>
          <p:nvPr/>
        </p:nvSpPr>
        <p:spPr>
          <a:xfrm>
            <a:off x="0" y="-13567"/>
            <a:ext cx="12192000" cy="7988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orbel" panose="020B0503020204020204" pitchFamily="34" charset="0"/>
              <a:ea typeface="+mj-ea"/>
              <a:cs typeface="Arial" panose="020B0604020202020204" pitchFamily="34" charset="0"/>
            </a:endParaRPr>
          </a:p>
        </p:txBody>
      </p:sp>
      <p:grpSp>
        <p:nvGrpSpPr>
          <p:cNvPr id="50" name="Group 49">
            <a:extLst>
              <a:ext uri="{FF2B5EF4-FFF2-40B4-BE49-F238E27FC236}">
                <a16:creationId xmlns:a16="http://schemas.microsoft.com/office/drawing/2014/main" id="{DD956E05-1B13-264F-C885-37C6DA7039AE}"/>
              </a:ext>
            </a:extLst>
          </p:cNvPr>
          <p:cNvGrpSpPr/>
          <p:nvPr/>
        </p:nvGrpSpPr>
        <p:grpSpPr>
          <a:xfrm>
            <a:off x="612018" y="1465060"/>
            <a:ext cx="10970383" cy="2985686"/>
            <a:chOff x="137904" y="1404348"/>
            <a:chExt cx="11880914" cy="3737861"/>
          </a:xfrm>
        </p:grpSpPr>
        <p:graphicFrame>
          <p:nvGraphicFramePr>
            <p:cNvPr id="70" name="Chart 69">
              <a:extLst>
                <a:ext uri="{FF2B5EF4-FFF2-40B4-BE49-F238E27FC236}">
                  <a16:creationId xmlns:a16="http://schemas.microsoft.com/office/drawing/2014/main" id="{292829E7-8466-DC34-50C9-6D89A170B70D}"/>
                </a:ext>
              </a:extLst>
            </p:cNvPr>
            <p:cNvGraphicFramePr/>
            <p:nvPr/>
          </p:nvGraphicFramePr>
          <p:xfrm>
            <a:off x="450557" y="1404348"/>
            <a:ext cx="11568261" cy="3578526"/>
          </p:xfrm>
          <a:graphic>
            <a:graphicData uri="http://schemas.openxmlformats.org/drawingml/2006/chart">
              <c:chart xmlns:c="http://schemas.openxmlformats.org/drawingml/2006/chart" xmlns:r="http://schemas.openxmlformats.org/officeDocument/2006/relationships" r:id="rId3"/>
            </a:graphicData>
          </a:graphic>
        </p:graphicFrame>
        <p:sp>
          <p:nvSpPr>
            <p:cNvPr id="62" name="TextBox 61">
              <a:extLst>
                <a:ext uri="{FF2B5EF4-FFF2-40B4-BE49-F238E27FC236}">
                  <a16:creationId xmlns:a16="http://schemas.microsoft.com/office/drawing/2014/main" id="{C1D50B6B-7F1D-4462-9668-1AC7A3F6F8BB}"/>
                </a:ext>
              </a:extLst>
            </p:cNvPr>
            <p:cNvSpPr txBox="1"/>
            <p:nvPr/>
          </p:nvSpPr>
          <p:spPr>
            <a:xfrm>
              <a:off x="633914" y="4814692"/>
              <a:ext cx="1514183"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Thrombocytopenia</a:t>
              </a:r>
              <a:r>
                <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rPr>
                <a:t>a</a:t>
              </a:r>
            </a:p>
          </p:txBody>
        </p:sp>
        <p:sp>
          <p:nvSpPr>
            <p:cNvPr id="63" name="TextBox 62">
              <a:extLst>
                <a:ext uri="{FF2B5EF4-FFF2-40B4-BE49-F238E27FC236}">
                  <a16:creationId xmlns:a16="http://schemas.microsoft.com/office/drawing/2014/main" id="{59252F6B-B4A0-66C3-1952-20188DF23486}"/>
                </a:ext>
              </a:extLst>
            </p:cNvPr>
            <p:cNvSpPr txBox="1"/>
            <p:nvPr/>
          </p:nvSpPr>
          <p:spPr>
            <a:xfrm>
              <a:off x="2221242" y="4814692"/>
              <a:ext cx="1088850"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Neutropenia</a:t>
              </a:r>
              <a:r>
                <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rPr>
                <a:t>b</a:t>
              </a:r>
            </a:p>
          </p:txBody>
        </p:sp>
        <p:sp>
          <p:nvSpPr>
            <p:cNvPr id="64" name="TextBox 63">
              <a:extLst>
                <a:ext uri="{FF2B5EF4-FFF2-40B4-BE49-F238E27FC236}">
                  <a16:creationId xmlns:a16="http://schemas.microsoft.com/office/drawing/2014/main" id="{C22CFB01-F566-154D-8116-EC2E40106709}"/>
                </a:ext>
              </a:extLst>
            </p:cNvPr>
            <p:cNvSpPr txBox="1"/>
            <p:nvPr/>
          </p:nvSpPr>
          <p:spPr>
            <a:xfrm>
              <a:off x="3765973" y="4814692"/>
              <a:ext cx="771154"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Diarrhea</a:t>
              </a:r>
              <a:endPar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8150C7AE-5087-04F8-962C-C01193D9DCB9}"/>
                </a:ext>
              </a:extLst>
            </p:cNvPr>
            <p:cNvSpPr txBox="1"/>
            <p:nvPr/>
          </p:nvSpPr>
          <p:spPr>
            <a:xfrm>
              <a:off x="5184424" y="4814692"/>
              <a:ext cx="693032"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Nausea</a:t>
              </a:r>
              <a:endPar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FDF1A9C8-9A57-2CF9-035D-F85D9096A00B}"/>
                </a:ext>
              </a:extLst>
            </p:cNvPr>
            <p:cNvSpPr txBox="1"/>
            <p:nvPr/>
          </p:nvSpPr>
          <p:spPr>
            <a:xfrm>
              <a:off x="6648212" y="4814692"/>
              <a:ext cx="522898"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Rash</a:t>
              </a:r>
              <a:endPar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F5EA048B-BAB2-967C-6BC2-BC44D3EC9DC2}"/>
                </a:ext>
              </a:extLst>
            </p:cNvPr>
            <p:cNvSpPr txBox="1"/>
            <p:nvPr/>
          </p:nvSpPr>
          <p:spPr>
            <a:xfrm>
              <a:off x="7887769" y="4814692"/>
              <a:ext cx="814555"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Vomiting</a:t>
              </a:r>
              <a:endPar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369AE5A3-26B0-9472-0300-0F682B8B3BBD}"/>
                </a:ext>
              </a:extLst>
            </p:cNvPr>
            <p:cNvSpPr txBox="1"/>
            <p:nvPr/>
          </p:nvSpPr>
          <p:spPr>
            <a:xfrm>
              <a:off x="9099297" y="4814692"/>
              <a:ext cx="1139196"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Increased AST</a:t>
              </a:r>
              <a:endPar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endParaRPr>
            </a:p>
          </p:txBody>
        </p:sp>
        <p:grpSp>
          <p:nvGrpSpPr>
            <p:cNvPr id="71" name="Group 70">
              <a:extLst>
                <a:ext uri="{FF2B5EF4-FFF2-40B4-BE49-F238E27FC236}">
                  <a16:creationId xmlns:a16="http://schemas.microsoft.com/office/drawing/2014/main" id="{2BD40C92-6FEC-C88A-D0FD-DE25D743F608}"/>
                </a:ext>
              </a:extLst>
            </p:cNvPr>
            <p:cNvGrpSpPr/>
            <p:nvPr/>
          </p:nvGrpSpPr>
          <p:grpSpPr>
            <a:xfrm>
              <a:off x="2160597" y="1765092"/>
              <a:ext cx="8155569" cy="2872406"/>
              <a:chOff x="2160597" y="1648356"/>
              <a:chExt cx="8155569" cy="2872406"/>
            </a:xfrm>
          </p:grpSpPr>
          <p:cxnSp>
            <p:nvCxnSpPr>
              <p:cNvPr id="73" name="Straight Connector 72">
                <a:extLst>
                  <a:ext uri="{FF2B5EF4-FFF2-40B4-BE49-F238E27FC236}">
                    <a16:creationId xmlns:a16="http://schemas.microsoft.com/office/drawing/2014/main" id="{A604C060-278A-C1B0-B0D3-0C180A3CF1E8}"/>
                  </a:ext>
                </a:extLst>
              </p:cNvPr>
              <p:cNvCxnSpPr>
                <a:cxnSpLocks/>
              </p:cNvCxnSpPr>
              <p:nvPr/>
            </p:nvCxnSpPr>
            <p:spPr>
              <a:xfrm>
                <a:off x="2160597" y="1648356"/>
                <a:ext cx="1" cy="2872403"/>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996DC5F-998B-A8AF-A492-AE5C260677AF}"/>
                  </a:ext>
                </a:extLst>
              </p:cNvPr>
              <p:cNvCxnSpPr>
                <a:cxnSpLocks/>
              </p:cNvCxnSpPr>
              <p:nvPr/>
            </p:nvCxnSpPr>
            <p:spPr>
              <a:xfrm>
                <a:off x="3538898" y="1648358"/>
                <a:ext cx="1" cy="2872404"/>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177DFAB-6A73-2495-C9D3-E9BCDDABE7ED}"/>
                  </a:ext>
                </a:extLst>
              </p:cNvPr>
              <p:cNvCxnSpPr>
                <a:cxnSpLocks/>
              </p:cNvCxnSpPr>
              <p:nvPr/>
            </p:nvCxnSpPr>
            <p:spPr>
              <a:xfrm>
                <a:off x="4889064" y="1648358"/>
                <a:ext cx="1" cy="2872404"/>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588FBAA-C5BB-B65E-81F5-95E51DCAC1DE}"/>
                  </a:ext>
                </a:extLst>
              </p:cNvPr>
              <p:cNvCxnSpPr>
                <a:cxnSpLocks/>
              </p:cNvCxnSpPr>
              <p:nvPr/>
            </p:nvCxnSpPr>
            <p:spPr>
              <a:xfrm>
                <a:off x="6240184" y="1648358"/>
                <a:ext cx="1" cy="2872404"/>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1D6F1D4-EEDC-C5D2-6E1A-8BD4CECD8CBD}"/>
                  </a:ext>
                </a:extLst>
              </p:cNvPr>
              <p:cNvCxnSpPr>
                <a:cxnSpLocks/>
              </p:cNvCxnSpPr>
              <p:nvPr/>
            </p:nvCxnSpPr>
            <p:spPr>
              <a:xfrm>
                <a:off x="7608667" y="1648358"/>
                <a:ext cx="1" cy="2872404"/>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DD178D8-A3D6-4EA9-6CDC-FCF5E64C8888}"/>
                  </a:ext>
                </a:extLst>
              </p:cNvPr>
              <p:cNvCxnSpPr>
                <a:cxnSpLocks/>
              </p:cNvCxnSpPr>
              <p:nvPr/>
            </p:nvCxnSpPr>
            <p:spPr>
              <a:xfrm>
                <a:off x="8977744" y="2385025"/>
                <a:ext cx="0" cy="2135734"/>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57F99B5-CAF2-241B-DB5D-CF87B99FAD38}"/>
                  </a:ext>
                </a:extLst>
              </p:cNvPr>
              <p:cNvCxnSpPr>
                <a:cxnSpLocks/>
              </p:cNvCxnSpPr>
              <p:nvPr/>
            </p:nvCxnSpPr>
            <p:spPr>
              <a:xfrm>
                <a:off x="10316166" y="1648358"/>
                <a:ext cx="0" cy="2866078"/>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579E2A0F-A2B6-7999-7E7C-365EEAE330A0}"/>
                </a:ext>
              </a:extLst>
            </p:cNvPr>
            <p:cNvSpPr txBox="1"/>
            <p:nvPr/>
          </p:nvSpPr>
          <p:spPr>
            <a:xfrm rot="16200000">
              <a:off x="-475216" y="2966963"/>
              <a:ext cx="1559561" cy="33332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Patients, %</a:t>
              </a:r>
            </a:p>
          </p:txBody>
        </p:sp>
        <p:sp>
          <p:nvSpPr>
            <p:cNvPr id="69" name="TextBox 68">
              <a:extLst>
                <a:ext uri="{FF2B5EF4-FFF2-40B4-BE49-F238E27FC236}">
                  <a16:creationId xmlns:a16="http://schemas.microsoft.com/office/drawing/2014/main" id="{BF302ECF-4183-5E1C-8F3C-41BFC5623324}"/>
                </a:ext>
              </a:extLst>
            </p:cNvPr>
            <p:cNvSpPr txBox="1"/>
            <p:nvPr/>
          </p:nvSpPr>
          <p:spPr>
            <a:xfrm>
              <a:off x="10486009" y="4814692"/>
              <a:ext cx="1132253" cy="32751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Increased ALT</a:t>
              </a:r>
              <a:endParaRPr kumimoji="0" lang="en-US" sz="1100" b="1" i="0" u="none" strike="noStrike" kern="1200" cap="none" spc="0" normalizeH="0" baseline="30000" noProof="0">
                <a:ln>
                  <a:noFill/>
                </a:ln>
                <a:solidFill>
                  <a:srgbClr val="000000"/>
                </a:solidFill>
                <a:effectLst/>
                <a:uLnTx/>
                <a:uFillTx/>
                <a:latin typeface="Corbel" panose="020B0503020204020204" pitchFamily="34" charset="0"/>
                <a:ea typeface="+mn-ea"/>
                <a:cs typeface="Arial" panose="020B0604020202020204" pitchFamily="34" charset="0"/>
              </a:endParaRPr>
            </a:p>
          </p:txBody>
        </p:sp>
      </p:grpSp>
      <p:grpSp>
        <p:nvGrpSpPr>
          <p:cNvPr id="80" name="Group 79">
            <a:extLst>
              <a:ext uri="{FF2B5EF4-FFF2-40B4-BE49-F238E27FC236}">
                <a16:creationId xmlns:a16="http://schemas.microsoft.com/office/drawing/2014/main" id="{7B7A2DBD-7F84-C38F-B0BD-53E1370447EB}"/>
              </a:ext>
            </a:extLst>
          </p:cNvPr>
          <p:cNvGrpSpPr/>
          <p:nvPr/>
        </p:nvGrpSpPr>
        <p:grpSpPr>
          <a:xfrm>
            <a:off x="8422448" y="1478770"/>
            <a:ext cx="3893821" cy="760725"/>
            <a:chOff x="7844977" y="856158"/>
            <a:chExt cx="3893821" cy="760725"/>
          </a:xfrm>
        </p:grpSpPr>
        <p:sp>
          <p:nvSpPr>
            <p:cNvPr id="81" name="TextBox 80">
              <a:extLst>
                <a:ext uri="{FF2B5EF4-FFF2-40B4-BE49-F238E27FC236}">
                  <a16:creationId xmlns:a16="http://schemas.microsoft.com/office/drawing/2014/main" id="{35F1FC89-8498-4536-9062-01D2DEFEE9C4}"/>
                </a:ext>
              </a:extLst>
            </p:cNvPr>
            <p:cNvSpPr txBox="1"/>
            <p:nvPr/>
          </p:nvSpPr>
          <p:spPr>
            <a:xfrm>
              <a:off x="7844977" y="856158"/>
              <a:ext cx="1891561"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Asciminib (n=156) </a:t>
              </a:r>
            </a:p>
          </p:txBody>
        </p:sp>
        <p:sp>
          <p:nvSpPr>
            <p:cNvPr id="82" name="Rectangle 81">
              <a:extLst>
                <a:ext uri="{FF2B5EF4-FFF2-40B4-BE49-F238E27FC236}">
                  <a16:creationId xmlns:a16="http://schemas.microsoft.com/office/drawing/2014/main" id="{880A0419-575F-1FFA-8AD5-3CFBC609969D}"/>
                </a:ext>
              </a:extLst>
            </p:cNvPr>
            <p:cNvSpPr/>
            <p:nvPr/>
          </p:nvSpPr>
          <p:spPr>
            <a:xfrm>
              <a:off x="7932683" y="1168983"/>
              <a:ext cx="199040" cy="17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83" name="Rectangle 82">
              <a:extLst>
                <a:ext uri="{FF2B5EF4-FFF2-40B4-BE49-F238E27FC236}">
                  <a16:creationId xmlns:a16="http://schemas.microsoft.com/office/drawing/2014/main" id="{6C5694CB-1984-229B-62E2-721E87603200}"/>
                </a:ext>
              </a:extLst>
            </p:cNvPr>
            <p:cNvSpPr/>
            <p:nvPr/>
          </p:nvSpPr>
          <p:spPr>
            <a:xfrm>
              <a:off x="7932683" y="1400299"/>
              <a:ext cx="199040" cy="174916"/>
            </a:xfrm>
            <a:prstGeom prst="rect">
              <a:avLst/>
            </a:prstGeom>
            <a:solidFill>
              <a:srgbClr val="7F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84" name="TextBox 83">
              <a:extLst>
                <a:ext uri="{FF2B5EF4-FFF2-40B4-BE49-F238E27FC236}">
                  <a16:creationId xmlns:a16="http://schemas.microsoft.com/office/drawing/2014/main" id="{F9F2312B-D8BA-AB21-684F-845A9B81B10D}"/>
                </a:ext>
              </a:extLst>
            </p:cNvPr>
            <p:cNvSpPr txBox="1"/>
            <p:nvPr/>
          </p:nvSpPr>
          <p:spPr>
            <a:xfrm>
              <a:off x="9827829" y="856158"/>
              <a:ext cx="1910969"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Bosutinib (n=76)</a:t>
              </a:r>
            </a:p>
          </p:txBody>
        </p:sp>
        <p:sp>
          <p:nvSpPr>
            <p:cNvPr id="85" name="Rectangle 84">
              <a:extLst>
                <a:ext uri="{FF2B5EF4-FFF2-40B4-BE49-F238E27FC236}">
                  <a16:creationId xmlns:a16="http://schemas.microsoft.com/office/drawing/2014/main" id="{EDF48788-E615-A3D5-9AAB-8598CF30E319}"/>
                </a:ext>
              </a:extLst>
            </p:cNvPr>
            <p:cNvSpPr/>
            <p:nvPr/>
          </p:nvSpPr>
          <p:spPr>
            <a:xfrm>
              <a:off x="9925240" y="1168983"/>
              <a:ext cx="199040" cy="1749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86" name="Rectangle 85">
              <a:extLst>
                <a:ext uri="{FF2B5EF4-FFF2-40B4-BE49-F238E27FC236}">
                  <a16:creationId xmlns:a16="http://schemas.microsoft.com/office/drawing/2014/main" id="{6CDDC74B-EDBE-700D-64B1-80469BFB8529}"/>
                </a:ext>
              </a:extLst>
            </p:cNvPr>
            <p:cNvSpPr/>
            <p:nvPr/>
          </p:nvSpPr>
          <p:spPr>
            <a:xfrm>
              <a:off x="9925240" y="1400299"/>
              <a:ext cx="199040" cy="174916"/>
            </a:xfrm>
            <a:prstGeom prst="rect">
              <a:avLst/>
            </a:prstGeom>
            <a:solidFill>
              <a:srgbClr val="7FB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87" name="TextBox 86">
              <a:extLst>
                <a:ext uri="{FF2B5EF4-FFF2-40B4-BE49-F238E27FC236}">
                  <a16:creationId xmlns:a16="http://schemas.microsoft.com/office/drawing/2014/main" id="{AE6DAA82-7215-C8C5-8A59-39833A175588}"/>
                </a:ext>
              </a:extLst>
            </p:cNvPr>
            <p:cNvSpPr txBox="1"/>
            <p:nvPr/>
          </p:nvSpPr>
          <p:spPr>
            <a:xfrm>
              <a:off x="8135281" y="1116746"/>
              <a:ext cx="1545199" cy="50013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All grade</a:t>
              </a:r>
            </a:p>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Grade ≥3</a:t>
              </a:r>
            </a:p>
          </p:txBody>
        </p:sp>
        <p:sp>
          <p:nvSpPr>
            <p:cNvPr id="88" name="TextBox 87">
              <a:extLst>
                <a:ext uri="{FF2B5EF4-FFF2-40B4-BE49-F238E27FC236}">
                  <a16:creationId xmlns:a16="http://schemas.microsoft.com/office/drawing/2014/main" id="{3A3DA3FC-85CD-93FD-8D1D-FB9AFB3052EF}"/>
                </a:ext>
              </a:extLst>
            </p:cNvPr>
            <p:cNvSpPr txBox="1"/>
            <p:nvPr/>
          </p:nvSpPr>
          <p:spPr>
            <a:xfrm>
              <a:off x="10127838" y="1116746"/>
              <a:ext cx="1545199" cy="50013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All grade</a:t>
              </a:r>
            </a:p>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Grade ≥3</a:t>
              </a:r>
            </a:p>
          </p:txBody>
        </p:sp>
      </p:grpSp>
      <p:sp>
        <p:nvSpPr>
          <p:cNvPr id="13" name="Title 12">
            <a:extLst>
              <a:ext uri="{FF2B5EF4-FFF2-40B4-BE49-F238E27FC236}">
                <a16:creationId xmlns:a16="http://schemas.microsoft.com/office/drawing/2014/main" id="{336977A8-CD9F-9D1B-7733-774EBEB726AA}"/>
              </a:ext>
            </a:extLst>
          </p:cNvPr>
          <p:cNvSpPr>
            <a:spLocks noGrp="1"/>
          </p:cNvSpPr>
          <p:nvPr>
            <p:ph type="title"/>
          </p:nvPr>
        </p:nvSpPr>
        <p:spPr>
          <a:xfrm>
            <a:off x="604837" y="311086"/>
            <a:ext cx="11009000" cy="1065279"/>
          </a:xfrm>
        </p:spPr>
        <p:txBody>
          <a:bodyPr/>
          <a:lstStyle/>
          <a:p>
            <a:r>
              <a:rPr lang="en-US" sz="2400" dirty="0">
                <a:solidFill>
                  <a:srgbClr val="00B050"/>
                </a:solidFill>
                <a:latin typeface="Corbel" panose="020B0503020204020204" pitchFamily="34" charset="0"/>
              </a:rPr>
              <a:t>ASCEMBL (EOS):</a:t>
            </a:r>
            <a:br>
              <a:rPr lang="en-US" sz="2400" dirty="0">
                <a:solidFill>
                  <a:srgbClr val="00B050"/>
                </a:solidFill>
                <a:latin typeface="Corbel" panose="020B0503020204020204" pitchFamily="34" charset="0"/>
              </a:rPr>
            </a:br>
            <a:r>
              <a:rPr lang="en-GB" sz="2400" dirty="0">
                <a:latin typeface="Corbel" panose="020B0503020204020204" pitchFamily="34" charset="0"/>
              </a:rPr>
              <a:t>Most frequent AEs by the end of study treatment </a:t>
            </a:r>
            <a:r>
              <a:rPr lang="en-GB" sz="2400" dirty="0" err="1">
                <a:latin typeface="Corbel" panose="020B0503020204020204" pitchFamily="34" charset="0"/>
              </a:rPr>
              <a:t>cutoff</a:t>
            </a:r>
            <a:br>
              <a:rPr lang="en-GB" sz="2400" dirty="0">
                <a:latin typeface="Corbel" panose="020B0503020204020204" pitchFamily="34" charset="0"/>
              </a:rPr>
            </a:br>
            <a:r>
              <a:rPr lang="en-GB" sz="2400" dirty="0">
                <a:latin typeface="Corbel" panose="020B0503020204020204" pitchFamily="34" charset="0"/>
              </a:rPr>
              <a:t>(in ≥20% of patients in any treatment arm) </a:t>
            </a:r>
          </a:p>
        </p:txBody>
      </p:sp>
      <p:sp>
        <p:nvSpPr>
          <p:cNvPr id="6" name="TextBox 5">
            <a:extLst>
              <a:ext uri="{FF2B5EF4-FFF2-40B4-BE49-F238E27FC236}">
                <a16:creationId xmlns:a16="http://schemas.microsoft.com/office/drawing/2014/main" id="{00B7C1B6-E8EF-5E24-3DE8-7EB1883FA8B9}"/>
              </a:ext>
            </a:extLst>
          </p:cNvPr>
          <p:cNvSpPr txBox="1"/>
          <p:nvPr/>
        </p:nvSpPr>
        <p:spPr>
          <a:xfrm>
            <a:off x="480372" y="4422686"/>
            <a:ext cx="8621803"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Mauro MJ, et al. Presented at the 65th American Society of </a:t>
            </a:r>
            <a:r>
              <a:rPr kumimoji="0" lang="en-GB" sz="8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Hematology</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Annual Meeting &amp; Exposition 2023. Abstract 4536. Reprinted with permission by the author. </a:t>
            </a:r>
            <a:endParaRPr kumimoji="0" lang="en-ZA"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44" name="TextBox 43">
            <a:extLst>
              <a:ext uri="{FF2B5EF4-FFF2-40B4-BE49-F238E27FC236}">
                <a16:creationId xmlns:a16="http://schemas.microsoft.com/office/drawing/2014/main" id="{A47BE2DD-7E98-AD55-8FC6-8EF02EA13AA8}"/>
              </a:ext>
            </a:extLst>
          </p:cNvPr>
          <p:cNvSpPr txBox="1"/>
          <p:nvPr/>
        </p:nvSpPr>
        <p:spPr>
          <a:xfrm>
            <a:off x="620249" y="4697117"/>
            <a:ext cx="10962152" cy="1154162"/>
          </a:xfrm>
          <a:prstGeom prst="rect">
            <a:avLst/>
          </a:prstGeom>
          <a:solidFill>
            <a:schemeClr val="bg1">
              <a:lumMod val="95000"/>
            </a:schemeClr>
          </a:solidFill>
        </p:spPr>
        <p:txBody>
          <a:bodyPr wrap="square" rtlCol="0" anchor="ctr">
            <a:spAutoFit/>
          </a:bodyPr>
          <a:lstStyle/>
          <a:p>
            <a:pPr marL="292601" marR="0" lvl="0" indent="-292601" algn="l" defTabSz="914377"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The safety and tolerability of </a:t>
            </a:r>
            <a:r>
              <a:rPr kumimoji="0" lang="en-US" sz="1600" b="1" i="0" u="none" strike="noStrike" kern="1200" cap="none" spc="0" normalizeH="0" baseline="0" noProof="0" dirty="0">
                <a:ln>
                  <a:noFill/>
                </a:ln>
                <a:solidFill>
                  <a:srgbClr val="00B050"/>
                </a:solidFill>
                <a:effectLst/>
                <a:uLnTx/>
                <a:uFillTx/>
                <a:latin typeface="Corbel" panose="020B0503020204020204" pitchFamily="34" charset="0"/>
                <a:ea typeface="Calibri" panose="020F0502020204030204" pitchFamily="34" charset="0"/>
                <a:cs typeface="Arial" panose="020B0604020202020204" pitchFamily="34" charset="0"/>
              </a:rPr>
              <a:t>asciminib</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 continued to be favorable and better than that of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Arial" panose="020B0604020202020204" pitchFamily="34" charset="0"/>
              </a:rPr>
              <a:t>bosutinib</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 with longer follow-up and duration of exposure</a:t>
            </a:r>
            <a:r>
              <a:rPr kumimoji="0" lang="en-US" sz="1600" b="0" i="0" u="none" strike="noStrike" kern="1200" cap="none" spc="0" normalizeH="0" baseline="3000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1-3</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 </a:t>
            </a:r>
            <a:endPar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292601" marR="0" lvl="0" indent="-292601" algn="l" defTabSz="914377"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The most frequently reported grade ≥3 AEs with </a:t>
            </a:r>
            <a:r>
              <a:rPr kumimoji="0" lang="en-US" sz="1600" b="1" i="0" u="none" strike="noStrike" kern="1200" cap="none" spc="0" normalizeH="0" baseline="0" noProof="0" dirty="0">
                <a:ln>
                  <a:noFill/>
                </a:ln>
                <a:solidFill>
                  <a:srgbClr val="00B050"/>
                </a:solidFill>
                <a:effectLst/>
                <a:uLnTx/>
                <a:uFillTx/>
                <a:latin typeface="Corbel" panose="020B0503020204020204" pitchFamily="34" charset="0"/>
                <a:ea typeface="+mn-ea"/>
                <a:cs typeface="Arial" panose="020B0604020202020204" pitchFamily="34" charset="0"/>
              </a:rPr>
              <a:t>asciminib</a:t>
            </a: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were the same by EOS as by week 96 and included thrombocytopenia and neutropenia</a:t>
            </a:r>
            <a:r>
              <a:rPr kumimoji="0" lang="en-US" sz="1600" b="0" i="0" u="none" strike="noStrike" kern="1200" cap="none" spc="0" normalizeH="0" baseline="3000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1-3</a:t>
            </a:r>
            <a:endPar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7" name="Text Placeholder 2">
            <a:extLst>
              <a:ext uri="{FF2B5EF4-FFF2-40B4-BE49-F238E27FC236}">
                <a16:creationId xmlns:a16="http://schemas.microsoft.com/office/drawing/2014/main" id="{FC47B724-C0DA-6EB3-15CE-A6DFE215B747}"/>
              </a:ext>
            </a:extLst>
          </p:cNvPr>
          <p:cNvSpPr txBox="1">
            <a:spLocks/>
          </p:cNvSpPr>
          <p:nvPr/>
        </p:nvSpPr>
        <p:spPr>
          <a:xfrm>
            <a:off x="620251" y="6130926"/>
            <a:ext cx="10110645"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ALT, alanine aminotransferase; AST, aspartate aminotransferase.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Includes thrombocytopenia and platelet count decreased. </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Includes neutropenia and neutrophil count decreased.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1. Mauro MJ, et al. Presented at 65</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Calibri" panose="020F0502020204030204" pitchFamily="34" charset="0"/>
                <a:cs typeface="+mn-cs"/>
              </a:rPr>
              <a:t>th</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ASH Annual Meeting &amp; Exposition; December 9-12, 2023; San Diego, California &amp; virtual. Abstract 4535. 2. </a:t>
            </a:r>
            <a:r>
              <a:rPr kumimoji="0" lang="da-DK"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Rea D, et al. </a:t>
            </a:r>
            <a:r>
              <a:rPr kumimoji="0" lang="da-DK" sz="800"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Blood</a:t>
            </a:r>
            <a:r>
              <a:rPr kumimoji="0" lang="da-DK"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2021;138:2031-3041. 3. </a:t>
            </a:r>
            <a:r>
              <a:rPr kumimoji="0" lang="en-US" sz="800" b="0" i="0" u="none" strike="noStrike" kern="1200" cap="none" spc="0" normalizeH="0" baseline="0" noProof="0" dirty="0" err="1">
                <a:ln>
                  <a:noFill/>
                </a:ln>
                <a:solidFill>
                  <a:srgbClr val="000000"/>
                </a:solidFill>
                <a:effectLst/>
                <a:uLnTx/>
                <a:uFillTx/>
                <a:latin typeface="Corbel" panose="020B0503020204020204" pitchFamily="34" charset="0"/>
                <a:ea typeface="Calibri" panose="020F0502020204030204" pitchFamily="34" charset="0"/>
                <a:cs typeface="+mn-cs"/>
              </a:rPr>
              <a:t>Hochhaus</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A, et al.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Leukemia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Calibri" panose="020F0502020204030204" pitchFamily="34" charset="0"/>
                <a:cs typeface="+mn-cs"/>
              </a:rPr>
              <a:t>. 2023;37:617-626. </a:t>
            </a:r>
          </a:p>
        </p:txBody>
      </p:sp>
    </p:spTree>
    <p:extLst>
      <p:ext uri="{BB962C8B-B14F-4D97-AF65-F5344CB8AC3E}">
        <p14:creationId xmlns:p14="http://schemas.microsoft.com/office/powerpoint/2010/main" val="6635902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hart, waterfall chart&#10;&#10;Description automatically generated">
            <a:extLst>
              <a:ext uri="{FF2B5EF4-FFF2-40B4-BE49-F238E27FC236}">
                <a16:creationId xmlns:a16="http://schemas.microsoft.com/office/drawing/2014/main" id="{972E5F22-719B-403E-B859-A2CF861A8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 y="571475"/>
            <a:ext cx="6541480" cy="2743200"/>
          </a:xfrm>
          <a:prstGeom prst="rect">
            <a:avLst/>
          </a:prstGeom>
        </p:spPr>
      </p:pic>
      <p:sp>
        <p:nvSpPr>
          <p:cNvPr id="8" name="Title 4">
            <a:extLst>
              <a:ext uri="{FF2B5EF4-FFF2-40B4-BE49-F238E27FC236}">
                <a16:creationId xmlns:a16="http://schemas.microsoft.com/office/drawing/2014/main" id="{DE7185EB-DC15-B049-84BC-86435F4628B4}"/>
              </a:ext>
            </a:extLst>
          </p:cNvPr>
          <p:cNvSpPr txBox="1">
            <a:spLocks/>
          </p:cNvSpPr>
          <p:nvPr/>
        </p:nvSpPr>
        <p:spPr>
          <a:xfrm>
            <a:off x="0" y="11183"/>
            <a:ext cx="12192000" cy="830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80137"/>
                </a:solidFill>
                <a:effectLst/>
                <a:uLnTx/>
                <a:uFillTx/>
                <a:latin typeface="Corbel" panose="020B0503020204020204" pitchFamily="34" charset="0"/>
                <a:ea typeface="+mj-ea"/>
                <a:cs typeface="+mj-cs"/>
              </a:rPr>
              <a:t>Asciminib X2101 T315I Cohort: Cumulative </a:t>
            </a:r>
            <a:r>
              <a:rPr kumimoji="0" lang="en-US" sz="3200" b="1" i="1" u="none" strike="noStrike" kern="1200" cap="none" spc="0" normalizeH="0" baseline="0" noProof="0" dirty="0">
                <a:ln>
                  <a:noFill/>
                </a:ln>
                <a:solidFill>
                  <a:srgbClr val="980137"/>
                </a:solidFill>
                <a:effectLst/>
                <a:uLnTx/>
                <a:uFillTx/>
                <a:latin typeface="Corbel" panose="020B0503020204020204" pitchFamily="34" charset="0"/>
                <a:ea typeface="+mj-ea"/>
                <a:cs typeface="+mj-cs"/>
              </a:rPr>
              <a:t>BCR</a:t>
            </a:r>
            <a:r>
              <a:rPr kumimoji="0" lang="en-US" sz="3200" b="1" i="0" u="none" strike="noStrike" kern="1200" cap="none" spc="0" normalizeH="0" baseline="0" noProof="0" dirty="0">
                <a:ln>
                  <a:noFill/>
                </a:ln>
                <a:solidFill>
                  <a:srgbClr val="980137"/>
                </a:solidFill>
                <a:effectLst/>
                <a:uLnTx/>
                <a:uFillTx/>
                <a:latin typeface="Corbel" panose="020B0503020204020204" pitchFamily="34" charset="0"/>
                <a:ea typeface="+mj-ea"/>
                <a:cs typeface="+mj-cs"/>
              </a:rPr>
              <a:t>::</a:t>
            </a:r>
            <a:r>
              <a:rPr kumimoji="0" lang="en-US" sz="3200" b="1" i="1" u="none" strike="noStrike" kern="1200" cap="none" spc="0" normalizeH="0" baseline="0" noProof="0" dirty="0">
                <a:ln>
                  <a:noFill/>
                </a:ln>
                <a:solidFill>
                  <a:srgbClr val="980137"/>
                </a:solidFill>
                <a:effectLst/>
                <a:uLnTx/>
                <a:uFillTx/>
                <a:latin typeface="Corbel" panose="020B0503020204020204" pitchFamily="34" charset="0"/>
                <a:ea typeface="+mj-ea"/>
                <a:cs typeface="+mj-cs"/>
              </a:rPr>
              <a:t>ABL1</a:t>
            </a:r>
            <a:r>
              <a:rPr kumimoji="0" lang="en-US" sz="3200" b="1" i="0" u="none" strike="noStrike" kern="1200" cap="none" spc="0" normalizeH="0" baseline="30000" noProof="0" dirty="0">
                <a:ln>
                  <a:noFill/>
                </a:ln>
                <a:solidFill>
                  <a:srgbClr val="980137"/>
                </a:solidFill>
                <a:effectLst/>
                <a:uLnTx/>
                <a:uFillTx/>
                <a:latin typeface="Corbel" panose="020B0503020204020204" pitchFamily="34" charset="0"/>
                <a:ea typeface="+mj-ea"/>
                <a:cs typeface="+mj-cs"/>
              </a:rPr>
              <a:t>IS</a:t>
            </a:r>
            <a:r>
              <a:rPr kumimoji="0" lang="en-US" sz="3200" b="1" i="0" u="none" strike="noStrike" kern="1200" cap="none" spc="0" normalizeH="0" baseline="0" noProof="0" dirty="0">
                <a:ln>
                  <a:noFill/>
                </a:ln>
                <a:solidFill>
                  <a:srgbClr val="980137"/>
                </a:solidFill>
                <a:effectLst/>
                <a:uLnTx/>
                <a:uFillTx/>
                <a:latin typeface="Corbel" panose="020B0503020204020204" pitchFamily="34" charset="0"/>
                <a:ea typeface="+mj-ea"/>
                <a:cs typeface="+mj-cs"/>
              </a:rPr>
              <a:t> ≤1%, ≤0.1% </a:t>
            </a:r>
          </a:p>
        </p:txBody>
      </p:sp>
      <p:pic>
        <p:nvPicPr>
          <p:cNvPr id="9" name="Picture 8" descr="Chart, bar chart, waterfall chart&#10;&#10;Description automatically generated">
            <a:extLst>
              <a:ext uri="{FF2B5EF4-FFF2-40B4-BE49-F238E27FC236}">
                <a16:creationId xmlns:a16="http://schemas.microsoft.com/office/drawing/2014/main" id="{8373E142-FAD4-7043-A9AC-226FD9769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432" y="3222514"/>
            <a:ext cx="6922657" cy="2706783"/>
          </a:xfrm>
          <a:prstGeom prst="rect">
            <a:avLst/>
          </a:prstGeom>
        </p:spPr>
      </p:pic>
      <p:sp>
        <p:nvSpPr>
          <p:cNvPr id="6" name="Content Placeholder 5">
            <a:extLst>
              <a:ext uri="{FF2B5EF4-FFF2-40B4-BE49-F238E27FC236}">
                <a16:creationId xmlns:a16="http://schemas.microsoft.com/office/drawing/2014/main" id="{E5873407-F6F3-427A-B7E4-6F3C0287DE4C}"/>
              </a:ext>
            </a:extLst>
          </p:cNvPr>
          <p:cNvSpPr>
            <a:spLocks noGrp="1"/>
          </p:cNvSpPr>
          <p:nvPr>
            <p:ph idx="1"/>
          </p:nvPr>
        </p:nvSpPr>
        <p:spPr>
          <a:xfrm>
            <a:off x="5650520" y="898173"/>
            <a:ext cx="6541480" cy="940305"/>
          </a:xfrm>
        </p:spPr>
        <p:txBody>
          <a:bodyPr/>
          <a:lstStyle/>
          <a:p>
            <a:r>
              <a:rPr lang="en-US" sz="1800" b="0" i="1" dirty="0">
                <a:solidFill>
                  <a:srgbClr val="211E1F"/>
                </a:solidFill>
                <a:latin typeface="Corbel" panose="020B0503020204020204" pitchFamily="34" charset="0"/>
              </a:rPr>
              <a:t>BCR</a:t>
            </a:r>
            <a:r>
              <a:rPr lang="en-US" sz="1800" b="0" dirty="0">
                <a:solidFill>
                  <a:srgbClr val="211E1F"/>
                </a:solidFill>
                <a:latin typeface="Corbel" panose="020B0503020204020204" pitchFamily="34" charset="0"/>
              </a:rPr>
              <a:t>::</a:t>
            </a:r>
            <a:r>
              <a:rPr lang="en-US" sz="1800" b="0" i="1" dirty="0">
                <a:solidFill>
                  <a:srgbClr val="211E1F"/>
                </a:solidFill>
                <a:latin typeface="Corbel" panose="020B0503020204020204" pitchFamily="34" charset="0"/>
              </a:rPr>
              <a:t>ABL1</a:t>
            </a:r>
            <a:r>
              <a:rPr lang="en-US" sz="1800" b="0" baseline="30000" dirty="0">
                <a:solidFill>
                  <a:srgbClr val="211E1F"/>
                </a:solidFill>
                <a:latin typeface="Corbel" panose="020B0503020204020204" pitchFamily="34" charset="0"/>
              </a:rPr>
              <a:t>IS </a:t>
            </a:r>
            <a:r>
              <a:rPr lang="en-US" sz="1800" b="0" dirty="0">
                <a:solidFill>
                  <a:srgbClr val="211E1F"/>
                </a:solidFill>
                <a:latin typeface="Corbel" panose="020B0503020204020204" pitchFamily="34" charset="0"/>
              </a:rPr>
              <a:t>≤1% was achieved by a high proportion (62.2%) of patients without this response at baseline (n=37), including almost 50% of ponatinib-pretreated patients</a:t>
            </a:r>
            <a:endParaRPr lang="en-US" dirty="0">
              <a:latin typeface="Corbel" panose="020B0503020204020204" pitchFamily="34" charset="0"/>
            </a:endParaRPr>
          </a:p>
        </p:txBody>
      </p:sp>
      <p:sp>
        <p:nvSpPr>
          <p:cNvPr id="11" name="TextBox 10">
            <a:extLst>
              <a:ext uri="{FF2B5EF4-FFF2-40B4-BE49-F238E27FC236}">
                <a16:creationId xmlns:a16="http://schemas.microsoft.com/office/drawing/2014/main" id="{FEA2DF05-0082-D041-B34D-E7DCD2C0824A}"/>
              </a:ext>
            </a:extLst>
          </p:cNvPr>
          <p:cNvSpPr txBox="1"/>
          <p:nvPr/>
        </p:nvSpPr>
        <p:spPr>
          <a:xfrm>
            <a:off x="5989802" y="5903894"/>
            <a:ext cx="6012288" cy="954107"/>
          </a:xfrm>
          <a:prstGeom prst="rect">
            <a:avLst/>
          </a:prstGeom>
          <a:noFill/>
          <a:ln>
            <a:no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The KM–estimated </a:t>
            </a: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probability of maintaining MMR for ≥96 weeks </a:t>
            </a: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was: </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84% </a:t>
            </a: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(95% CI, 68.1%-100.0%) in </a:t>
            </a: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all patients</a:t>
            </a:r>
            <a:endPar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91%</a:t>
            </a: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(95% CI, 73.9%-100.0%) in </a:t>
            </a: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ponatinib-naive patients</a:t>
            </a:r>
            <a:endPar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78% </a:t>
            </a: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(95% CI, 50.6%-100.0%) in </a:t>
            </a: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ponatinib-pretreated patients</a:t>
            </a:r>
            <a:endPar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15224029-03E1-454A-8BD1-D961EB285A49}"/>
              </a:ext>
            </a:extLst>
          </p:cNvPr>
          <p:cNvSpPr txBox="1"/>
          <p:nvPr/>
        </p:nvSpPr>
        <p:spPr>
          <a:xfrm>
            <a:off x="757239" y="842182"/>
            <a:ext cx="1054712"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137"/>
                </a:solidFill>
                <a:effectLst/>
                <a:uLnTx/>
                <a:uFillTx/>
                <a:latin typeface="Corbel" panose="020B0503020204020204" pitchFamily="34" charset="0"/>
                <a:ea typeface="+mn-ea"/>
                <a:cs typeface="+mn-cs"/>
              </a:rPr>
              <a:t>≤1%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137"/>
                </a:solidFill>
                <a:effectLst/>
                <a:uLnTx/>
                <a:uFillTx/>
                <a:latin typeface="Corbel" panose="020B0503020204020204" pitchFamily="34" charset="0"/>
                <a:ea typeface="+mn-ea"/>
                <a:cs typeface="+mn-cs"/>
              </a:rPr>
              <a:t>(</a:t>
            </a:r>
            <a:r>
              <a:rPr kumimoji="0" lang="en-US" sz="2400" b="1" i="0" u="none" strike="noStrike" kern="1200" cap="none" spc="0" normalizeH="0" baseline="0" noProof="0" dirty="0" err="1">
                <a:ln>
                  <a:noFill/>
                </a:ln>
                <a:solidFill>
                  <a:srgbClr val="980137"/>
                </a:solidFill>
                <a:effectLst/>
                <a:uLnTx/>
                <a:uFillTx/>
                <a:latin typeface="Corbel" panose="020B0503020204020204" pitchFamily="34" charset="0"/>
                <a:ea typeface="+mn-ea"/>
                <a:cs typeface="+mn-cs"/>
              </a:rPr>
              <a:t>CCyR</a:t>
            </a:r>
            <a:r>
              <a:rPr kumimoji="0" lang="en-US" sz="2400" b="1" i="0" u="none" strike="noStrike" kern="1200" cap="none" spc="0" normalizeH="0" baseline="0" noProof="0" dirty="0">
                <a:ln>
                  <a:noFill/>
                </a:ln>
                <a:solidFill>
                  <a:srgbClr val="980137"/>
                </a:solidFill>
                <a:effectLst/>
                <a:uLnTx/>
                <a:uFillTx/>
                <a:latin typeface="Corbel" panose="020B0503020204020204" pitchFamily="34"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7B30A802-BBCE-2E4A-89DD-994C0CE68036}"/>
              </a:ext>
            </a:extLst>
          </p:cNvPr>
          <p:cNvSpPr txBox="1"/>
          <p:nvPr/>
        </p:nvSpPr>
        <p:spPr>
          <a:xfrm>
            <a:off x="5884830" y="3429029"/>
            <a:ext cx="107305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137"/>
                </a:solidFill>
                <a:effectLst/>
                <a:uLnTx/>
                <a:uFillTx/>
                <a:latin typeface="Corbel" panose="020B0503020204020204" pitchFamily="34" charset="0"/>
                <a:ea typeface="+mn-ea"/>
                <a:cs typeface="+mn-cs"/>
              </a:rPr>
              <a:t>≤0.1%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137"/>
                </a:solidFill>
                <a:effectLst/>
                <a:uLnTx/>
                <a:uFillTx/>
                <a:latin typeface="Corbel" panose="020B0503020204020204" pitchFamily="34" charset="0"/>
                <a:ea typeface="+mn-ea"/>
                <a:cs typeface="+mn-cs"/>
              </a:rPr>
              <a:t>(MMR)</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5C2D44B9-8FA9-6D16-B126-CD4E98927EA2}"/>
              </a:ext>
            </a:extLst>
          </p:cNvPr>
          <p:cNvSpPr/>
          <p:nvPr/>
        </p:nvSpPr>
        <p:spPr>
          <a:xfrm>
            <a:off x="339365" y="6306532"/>
            <a:ext cx="1866507" cy="348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ontent Placeholder 5">
            <a:extLst>
              <a:ext uri="{FF2B5EF4-FFF2-40B4-BE49-F238E27FC236}">
                <a16:creationId xmlns:a16="http://schemas.microsoft.com/office/drawing/2014/main" id="{93AF6919-2E19-1F44-847D-E82B361D0955}"/>
              </a:ext>
            </a:extLst>
          </p:cNvPr>
          <p:cNvSpPr txBox="1">
            <a:spLocks/>
          </p:cNvSpPr>
          <p:nvPr/>
        </p:nvSpPr>
        <p:spPr>
          <a:xfrm>
            <a:off x="77403" y="4043350"/>
            <a:ext cx="5127039" cy="4220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1D1E"/>
                </a:solidFill>
                <a:effectLst/>
                <a:uLnTx/>
                <a:uFillTx/>
                <a:latin typeface="Corbel" panose="020B0503020204020204" pitchFamily="34" charset="0"/>
                <a:ea typeface="+mn-ea"/>
                <a:cs typeface="+mn-cs"/>
              </a:rPr>
              <a:t>45 of 48 patients were evaluable for MMR / DMR; 3 were excluded for </a:t>
            </a:r>
            <a:r>
              <a:rPr kumimoji="0" lang="en-US" sz="1800" b="0" i="1" u="none" strike="noStrike" kern="1200" cap="none" spc="0" normalizeH="0" baseline="0" noProof="0" dirty="0">
                <a:ln>
                  <a:noFill/>
                </a:ln>
                <a:solidFill>
                  <a:srgbClr val="201D1E"/>
                </a:solidFill>
                <a:effectLst/>
                <a:uLnTx/>
                <a:uFillTx/>
                <a:latin typeface="Corbel" panose="020B0503020204020204" pitchFamily="34" charset="0"/>
                <a:ea typeface="+mn-ea"/>
                <a:cs typeface="+mn-cs"/>
              </a:rPr>
              <a:t>BCR</a:t>
            </a:r>
            <a:r>
              <a:rPr kumimoji="0" lang="en-US" sz="1800" b="0" i="0" u="none" strike="noStrike" kern="1200" cap="none" spc="0" normalizeH="0" baseline="0" noProof="0" dirty="0">
                <a:ln>
                  <a:noFill/>
                </a:ln>
                <a:solidFill>
                  <a:srgbClr val="201D1E"/>
                </a:solidFill>
                <a:effectLst/>
                <a:uLnTx/>
                <a:uFillTx/>
                <a:latin typeface="Corbel" panose="020B0503020204020204" pitchFamily="34" charset="0"/>
                <a:ea typeface="+mn-ea"/>
                <a:cs typeface="+mn-cs"/>
              </a:rPr>
              <a:t>::</a:t>
            </a:r>
            <a:r>
              <a:rPr kumimoji="0" lang="en-US" sz="1800" b="0" i="1" u="none" strike="noStrike" kern="1200" cap="none" spc="0" normalizeH="0" baseline="0" noProof="0" dirty="0">
                <a:ln>
                  <a:noFill/>
                </a:ln>
                <a:solidFill>
                  <a:srgbClr val="201D1E"/>
                </a:solidFill>
                <a:effectLst/>
                <a:uLnTx/>
                <a:uFillTx/>
                <a:latin typeface="Corbel" panose="020B0503020204020204" pitchFamily="34" charset="0"/>
                <a:ea typeface="+mn-ea"/>
                <a:cs typeface="+mn-cs"/>
              </a:rPr>
              <a:t>ABL1 </a:t>
            </a:r>
            <a:r>
              <a:rPr kumimoji="0" lang="en-US" sz="1800" b="0" i="0" u="none" strike="noStrike" kern="1200" cap="none" spc="0" normalizeH="0" baseline="0" noProof="0" dirty="0">
                <a:ln>
                  <a:noFill/>
                </a:ln>
                <a:solidFill>
                  <a:srgbClr val="201D1E"/>
                </a:solidFill>
                <a:effectLst/>
                <a:uLnTx/>
                <a:uFillTx/>
                <a:latin typeface="Corbel" panose="020B0503020204020204" pitchFamily="34" charset="0"/>
                <a:ea typeface="+mn-ea"/>
                <a:cs typeface="+mn-cs"/>
              </a:rPr>
              <a:t>atypical/unknown transcripts </a:t>
            </a:r>
          </a:p>
          <a:p>
            <a:pPr marL="304792" marR="0" lvl="0" indent="-304792" algn="l" defTabSz="1219170" rtl="0" eaLnBrk="1" fontAlgn="auto" latinLnBrk="0" hangingPunct="1">
              <a:lnSpc>
                <a:spcPct val="90000"/>
              </a:lnSpc>
              <a:spcBef>
                <a:spcPts val="1333"/>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1D1E"/>
                </a:solidFill>
                <a:effectLst/>
                <a:uLnTx/>
                <a:uFillTx/>
                <a:latin typeface="Corbel" panose="020B0503020204020204" pitchFamily="34" charset="0"/>
                <a:ea typeface="+mn-ea"/>
                <a:cs typeface="+mn-cs"/>
              </a:rPr>
              <a:t>Almost half of patients (22/45 [48.9%]) achieved MMR by week 96;responses were durable regardless of prior ponatinib treatment</a:t>
            </a:r>
          </a:p>
          <a:p>
            <a:pPr marL="304792" marR="0" lvl="0" indent="-304792" algn="l" defTabSz="1219170" rtl="0" eaLnBrk="1" fontAlgn="auto" latinLnBrk="0" hangingPunct="1">
              <a:lnSpc>
                <a:spcPct val="90000"/>
              </a:lnSpc>
              <a:spcBef>
                <a:spcPts val="1333"/>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1D1E"/>
                </a:solidFill>
                <a:effectLst/>
                <a:uLnTx/>
                <a:uFillTx/>
                <a:latin typeface="Corbel" panose="020B0503020204020204" pitchFamily="34" charset="0"/>
                <a:ea typeface="+mn-ea"/>
                <a:cs typeface="+mn-cs"/>
              </a:rPr>
              <a:t>19/22 patients maintained MMR or improved to a deeper level of response up to the cutoff date</a:t>
            </a:r>
            <a:endParaRPr kumimoji="0" lang="en-US" sz="2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7753831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DE7185EB-DC15-B049-84BC-86435F4628B4}"/>
              </a:ext>
            </a:extLst>
          </p:cNvPr>
          <p:cNvSpPr txBox="1">
            <a:spLocks/>
          </p:cNvSpPr>
          <p:nvPr/>
        </p:nvSpPr>
        <p:spPr>
          <a:xfrm>
            <a:off x="77403" y="0"/>
            <a:ext cx="12114597" cy="68862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980137"/>
                </a:solidFill>
                <a:effectLst/>
                <a:uLnTx/>
                <a:uFillTx/>
                <a:latin typeface="Corbel" panose="020B0503020204020204" pitchFamily="34" charset="0"/>
                <a:ea typeface="+mj-ea"/>
                <a:cs typeface="+mj-cs"/>
              </a:rPr>
              <a:t>Asciminib</a:t>
            </a:r>
            <a:r>
              <a:rPr kumimoji="0" lang="en-US" sz="3200" b="1" i="0" u="none" strike="noStrike" kern="1200" cap="none" spc="0" normalizeH="0" baseline="0" noProof="0" dirty="0">
                <a:ln>
                  <a:noFill/>
                </a:ln>
                <a:solidFill>
                  <a:srgbClr val="980137"/>
                </a:solidFill>
                <a:effectLst/>
                <a:uLnTx/>
                <a:uFillTx/>
                <a:latin typeface="Corbel" panose="020B0503020204020204" pitchFamily="34" charset="0"/>
                <a:ea typeface="+mj-ea"/>
                <a:cs typeface="+mj-cs"/>
              </a:rPr>
              <a:t> X2101 T315I Cohort: Deep Molecular Response, Overall AEs</a:t>
            </a:r>
          </a:p>
        </p:txBody>
      </p:sp>
      <p:sp>
        <p:nvSpPr>
          <p:cNvPr id="6" name="Content Placeholder 5">
            <a:extLst>
              <a:ext uri="{FF2B5EF4-FFF2-40B4-BE49-F238E27FC236}">
                <a16:creationId xmlns:a16="http://schemas.microsoft.com/office/drawing/2014/main" id="{E5873407-F6F3-427A-B7E4-6F3C0287DE4C}"/>
              </a:ext>
            </a:extLst>
          </p:cNvPr>
          <p:cNvSpPr>
            <a:spLocks noGrp="1"/>
          </p:cNvSpPr>
          <p:nvPr>
            <p:ph idx="1"/>
          </p:nvPr>
        </p:nvSpPr>
        <p:spPr>
          <a:xfrm>
            <a:off x="5650520" y="898173"/>
            <a:ext cx="6541480" cy="940305"/>
          </a:xfrm>
        </p:spPr>
        <p:txBody>
          <a:bodyPr/>
          <a:lstStyle/>
          <a:p>
            <a:r>
              <a:rPr lang="en-US" sz="1800" b="0" dirty="0">
                <a:solidFill>
                  <a:srgbClr val="000000"/>
                </a:solidFill>
                <a:latin typeface="Corbel" panose="020B0503020204020204" pitchFamily="34" charset="0"/>
              </a:rPr>
              <a:t>&gt;50% of patients who achieved MMR improved to a deeper molecular response level (MR</a:t>
            </a:r>
            <a:r>
              <a:rPr lang="en-US" sz="1800" b="0" baseline="30000" dirty="0">
                <a:solidFill>
                  <a:srgbClr val="000000"/>
                </a:solidFill>
                <a:latin typeface="Corbel" panose="020B0503020204020204" pitchFamily="34" charset="0"/>
              </a:rPr>
              <a:t>4 </a:t>
            </a:r>
            <a:r>
              <a:rPr lang="en-US" sz="1800" b="0" dirty="0">
                <a:solidFill>
                  <a:srgbClr val="000000"/>
                </a:solidFill>
                <a:latin typeface="Corbel" panose="020B0503020204020204" pitchFamily="34" charset="0"/>
              </a:rPr>
              <a:t>or MR</a:t>
            </a:r>
            <a:r>
              <a:rPr lang="en-US" sz="1800" b="0" baseline="30000" dirty="0">
                <a:solidFill>
                  <a:srgbClr val="000000"/>
                </a:solidFill>
                <a:latin typeface="Corbel" panose="020B0503020204020204" pitchFamily="34" charset="0"/>
              </a:rPr>
              <a:t>4.5</a:t>
            </a:r>
            <a:r>
              <a:rPr lang="en-US" sz="1800" b="0" dirty="0">
                <a:solidFill>
                  <a:srgbClr val="000000"/>
                </a:solidFill>
                <a:latin typeface="Corbel" panose="020B0503020204020204" pitchFamily="34" charset="0"/>
              </a:rPr>
              <a:t>), with most achieving deeper responses by week 60</a:t>
            </a:r>
            <a:endParaRPr lang="en-US" sz="1800" dirty="0">
              <a:latin typeface="Corbel" panose="020B0503020204020204" pitchFamily="34" charset="0"/>
            </a:endParaRPr>
          </a:p>
        </p:txBody>
      </p:sp>
      <p:sp>
        <p:nvSpPr>
          <p:cNvPr id="10" name="Content Placeholder 5">
            <a:extLst>
              <a:ext uri="{FF2B5EF4-FFF2-40B4-BE49-F238E27FC236}">
                <a16:creationId xmlns:a16="http://schemas.microsoft.com/office/drawing/2014/main" id="{93AF6919-2E19-1F44-847D-E82B361D0955}"/>
              </a:ext>
            </a:extLst>
          </p:cNvPr>
          <p:cNvSpPr txBox="1">
            <a:spLocks/>
          </p:cNvSpPr>
          <p:nvPr/>
        </p:nvSpPr>
        <p:spPr>
          <a:xfrm>
            <a:off x="77403" y="3474415"/>
            <a:ext cx="5127039" cy="2743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Even after &gt;2 years of median exposure, asciminib maintained a favorable safety/tolerability profile </a:t>
            </a:r>
          </a:p>
          <a:p>
            <a:pPr marL="914377" marR="0" lvl="1" indent="-304792" algn="l" defTabSz="121917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After ≈9 months of added exposure, there was &lt;5% difference in incidences of AEs compared to the previous cutoff</a:t>
            </a:r>
          </a:p>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AEs leading to discontinuation included COVID-19 pneumonia (grade 5 with fatal outcome) in 2 patients and pancytopenia (grade 4), thrombocytosis (grade 2), and lipase increased (grade 3) in 1 patient each</a:t>
            </a:r>
          </a:p>
        </p:txBody>
      </p:sp>
      <p:pic>
        <p:nvPicPr>
          <p:cNvPr id="12" name="Picture 11" descr="Chart, bar chart, waterfall chart&#10;&#10;Description automatically generated">
            <a:extLst>
              <a:ext uri="{FF2B5EF4-FFF2-40B4-BE49-F238E27FC236}">
                <a16:creationId xmlns:a16="http://schemas.microsoft.com/office/drawing/2014/main" id="{856FC23B-00DA-D74C-9E2E-3940553DC0D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 y="608131"/>
            <a:ext cx="5492835" cy="2743200"/>
          </a:xfrm>
          <a:prstGeom prst="rect">
            <a:avLst/>
          </a:prstGeom>
        </p:spPr>
      </p:pic>
      <p:pic>
        <p:nvPicPr>
          <p:cNvPr id="14" name="Content Placeholder 7" descr="Chart, waterfall chart&#10;&#10;Description automatically generated">
            <a:extLst>
              <a:ext uri="{FF2B5EF4-FFF2-40B4-BE49-F238E27FC236}">
                <a16:creationId xmlns:a16="http://schemas.microsoft.com/office/drawing/2014/main" id="{72515B37-C703-F542-9875-08DD19C40F9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9255" y="3647924"/>
            <a:ext cx="6753908" cy="3052915"/>
          </a:xfrm>
          <a:prstGeom prst="rect">
            <a:avLst/>
          </a:prstGeom>
        </p:spPr>
      </p:pic>
      <p:sp>
        <p:nvSpPr>
          <p:cNvPr id="2" name="Rectangle 1">
            <a:extLst>
              <a:ext uri="{FF2B5EF4-FFF2-40B4-BE49-F238E27FC236}">
                <a16:creationId xmlns:a16="http://schemas.microsoft.com/office/drawing/2014/main" id="{10A5A802-04A2-4BED-1FEB-A2FBFE223AEE}"/>
              </a:ext>
            </a:extLst>
          </p:cNvPr>
          <p:cNvSpPr/>
          <p:nvPr/>
        </p:nvSpPr>
        <p:spPr>
          <a:xfrm>
            <a:off x="339365" y="6306532"/>
            <a:ext cx="1866507" cy="348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765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93D4-1980-7361-5E68-828AD06E725D}"/>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75CC265-3238-332E-A38B-06B07535F53A}"/>
              </a:ext>
            </a:extLst>
          </p:cNvPr>
          <p:cNvSpPr>
            <a:spLocks noGrp="1"/>
          </p:cNvSpPr>
          <p:nvPr>
            <p:ph idx="1"/>
          </p:nvPr>
        </p:nvSpPr>
        <p:spPr>
          <a:xfrm>
            <a:off x="528635" y="1928961"/>
            <a:ext cx="10463910"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CP-CML who is about to start treatment with a first- or second-generation tyrosine </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kinase inhibitor</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A3900E3-C08A-CBB8-6F5C-453B8F7E404C}"/>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44885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1B05-4845-5E40-91F6-3DCFF84328C5}"/>
              </a:ext>
            </a:extLst>
          </p:cNvPr>
          <p:cNvSpPr>
            <a:spLocks noGrp="1"/>
          </p:cNvSpPr>
          <p:nvPr>
            <p:ph type="title"/>
          </p:nvPr>
        </p:nvSpPr>
        <p:spPr/>
        <p:txBody>
          <a:bodyPr>
            <a:normAutofit/>
          </a:bodyPr>
          <a:lstStyle/>
          <a:p>
            <a:r>
              <a:rPr lang="en-US" sz="3733" b="1" dirty="0">
                <a:latin typeface="Corbel" panose="020B0503020204020204" pitchFamily="34" charset="0"/>
              </a:rPr>
              <a:t>Case: Resistant/Intolerant CML</a:t>
            </a:r>
          </a:p>
        </p:txBody>
      </p:sp>
      <p:sp>
        <p:nvSpPr>
          <p:cNvPr id="3" name="Content Placeholder 2">
            <a:extLst>
              <a:ext uri="{FF2B5EF4-FFF2-40B4-BE49-F238E27FC236}">
                <a16:creationId xmlns:a16="http://schemas.microsoft.com/office/drawing/2014/main" id="{96A4F911-61B6-624A-AEAF-AF15CDF9898B}"/>
              </a:ext>
            </a:extLst>
          </p:cNvPr>
          <p:cNvSpPr>
            <a:spLocks noGrp="1"/>
          </p:cNvSpPr>
          <p:nvPr>
            <p:ph idx="1"/>
          </p:nvPr>
        </p:nvSpPr>
        <p:spPr/>
        <p:txBody>
          <a:bodyPr>
            <a:noAutofit/>
          </a:bodyPr>
          <a:lstStyle/>
          <a:p>
            <a:r>
              <a:rPr lang="en-US" dirty="0">
                <a:effectLst/>
                <a:latin typeface="Corbel" panose="020B0503020204020204" pitchFamily="34" charset="0"/>
              </a:rPr>
              <a:t>43yo pediatric RN diagnosed with CML in chronic phase, 2014    (</a:t>
            </a:r>
            <a:r>
              <a:rPr lang="en-US" dirty="0" err="1">
                <a:effectLst/>
                <a:latin typeface="Corbel" panose="020B0503020204020204" pitchFamily="34" charset="0"/>
              </a:rPr>
              <a:t>Sokal</a:t>
            </a:r>
            <a:r>
              <a:rPr lang="en-US" dirty="0">
                <a:effectLst/>
                <a:latin typeface="Corbel" panose="020B0503020204020204" pitchFamily="34" charset="0"/>
              </a:rPr>
              <a:t> high, 1.28, and </a:t>
            </a:r>
            <a:r>
              <a:rPr lang="en-US" dirty="0" err="1">
                <a:effectLst/>
                <a:latin typeface="Corbel" panose="020B0503020204020204" pitchFamily="34" charset="0"/>
              </a:rPr>
              <a:t>Hasford</a:t>
            </a:r>
            <a:r>
              <a:rPr lang="en-US" dirty="0">
                <a:effectLst/>
                <a:latin typeface="Corbel" panose="020B0503020204020204" pitchFamily="34" charset="0"/>
              </a:rPr>
              <a:t> intermediate, 945.9, at diagnosis)</a:t>
            </a:r>
          </a:p>
          <a:p>
            <a:r>
              <a:rPr lang="en-US" dirty="0">
                <a:latin typeface="Corbel" panose="020B0503020204020204" pitchFamily="34" charset="0"/>
              </a:rPr>
              <a:t>Initial therapy with </a:t>
            </a:r>
            <a:r>
              <a:rPr lang="en-US" b="1" dirty="0">
                <a:latin typeface="Corbel" panose="020B0503020204020204" pitchFamily="34" charset="0"/>
              </a:rPr>
              <a:t>D</a:t>
            </a:r>
            <a:r>
              <a:rPr lang="en-US" b="1" dirty="0">
                <a:effectLst/>
                <a:latin typeface="Corbel" panose="020B0503020204020204" pitchFamily="34" charset="0"/>
              </a:rPr>
              <a:t>asatinib 100 mg </a:t>
            </a:r>
            <a:r>
              <a:rPr lang="en-US" dirty="0">
                <a:effectLst/>
                <a:latin typeface="Corbel" panose="020B0503020204020204" pitchFamily="34" charset="0"/>
              </a:rPr>
              <a:t>with good early </a:t>
            </a:r>
            <a:r>
              <a:rPr lang="en-US" dirty="0">
                <a:latin typeface="Corbel" panose="020B0503020204020204" pitchFamily="34" charset="0"/>
              </a:rPr>
              <a:t>molecular (EMR) then </a:t>
            </a:r>
            <a:r>
              <a:rPr lang="en-US" dirty="0">
                <a:effectLst/>
                <a:latin typeface="Corbel" panose="020B0503020204020204" pitchFamily="34" charset="0"/>
              </a:rPr>
              <a:t>major molecular response (MMR)</a:t>
            </a:r>
          </a:p>
          <a:p>
            <a:r>
              <a:rPr lang="en-US" dirty="0">
                <a:latin typeface="Corbel" panose="020B0503020204020204" pitchFamily="34" charset="0"/>
              </a:rPr>
              <a:t>L</a:t>
            </a:r>
            <a:r>
              <a:rPr lang="en-US" dirty="0">
                <a:effectLst/>
                <a:latin typeface="Corbel" panose="020B0503020204020204" pitchFamily="34" charset="0"/>
              </a:rPr>
              <a:t>oss of MMR 2-2.5y into therapy; found to have T315I mutation</a:t>
            </a:r>
          </a:p>
          <a:p>
            <a:r>
              <a:rPr lang="en-US" dirty="0">
                <a:latin typeface="Corbel" panose="020B0503020204020204" pitchFamily="34" charset="0"/>
              </a:rPr>
              <a:t>Seen at MSKCC, </a:t>
            </a:r>
            <a:r>
              <a:rPr lang="en-US" dirty="0">
                <a:effectLst/>
                <a:latin typeface="Corbel" panose="020B0503020204020204" pitchFamily="34" charset="0"/>
              </a:rPr>
              <a:t>saw cardio-oncology for evaluation prior to therapy change; familial hypercholesterolemia only noted)</a:t>
            </a:r>
          </a:p>
          <a:p>
            <a:r>
              <a:rPr lang="en-US" dirty="0">
                <a:latin typeface="Corbel" panose="020B0503020204020204" pitchFamily="34" charset="0"/>
              </a:rPr>
              <a:t>Fit, bodybuilder, no  history of hypertension or other CV disease</a:t>
            </a:r>
          </a:p>
        </p:txBody>
      </p:sp>
    </p:spTree>
    <p:extLst>
      <p:ext uri="{BB962C8B-B14F-4D97-AF65-F5344CB8AC3E}">
        <p14:creationId xmlns:p14="http://schemas.microsoft.com/office/powerpoint/2010/main" val="718368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1B05-4845-5E40-91F6-3DCFF84328C5}"/>
              </a:ext>
            </a:extLst>
          </p:cNvPr>
          <p:cNvSpPr>
            <a:spLocks noGrp="1"/>
          </p:cNvSpPr>
          <p:nvPr>
            <p:ph type="title"/>
          </p:nvPr>
        </p:nvSpPr>
        <p:spPr/>
        <p:txBody>
          <a:bodyPr>
            <a:normAutofit/>
          </a:bodyPr>
          <a:lstStyle/>
          <a:p>
            <a:r>
              <a:rPr lang="en-US" sz="3733" b="1" dirty="0">
                <a:latin typeface="Corbel" panose="020B0503020204020204" pitchFamily="34" charset="0"/>
              </a:rPr>
              <a:t>Case: Resistant/Intolerant CML</a:t>
            </a:r>
          </a:p>
        </p:txBody>
      </p:sp>
      <p:sp>
        <p:nvSpPr>
          <p:cNvPr id="3" name="Content Placeholder 2">
            <a:extLst>
              <a:ext uri="{FF2B5EF4-FFF2-40B4-BE49-F238E27FC236}">
                <a16:creationId xmlns:a16="http://schemas.microsoft.com/office/drawing/2014/main" id="{96A4F911-61B6-624A-AEAF-AF15CDF9898B}"/>
              </a:ext>
            </a:extLst>
          </p:cNvPr>
          <p:cNvSpPr>
            <a:spLocks noGrp="1"/>
          </p:cNvSpPr>
          <p:nvPr>
            <p:ph idx="1"/>
          </p:nvPr>
        </p:nvSpPr>
        <p:spPr/>
        <p:txBody>
          <a:bodyPr>
            <a:noAutofit/>
          </a:bodyPr>
          <a:lstStyle/>
          <a:p>
            <a:r>
              <a:rPr lang="en-US" dirty="0">
                <a:latin typeface="Corbel" panose="020B0503020204020204" pitchFamily="34" charset="0"/>
              </a:rPr>
              <a:t>Moved to </a:t>
            </a:r>
            <a:r>
              <a:rPr lang="en-US" b="1" dirty="0">
                <a:effectLst/>
                <a:latin typeface="Corbel" panose="020B0503020204020204" pitchFamily="34" charset="0"/>
              </a:rPr>
              <a:t>30 mg ponatinib</a:t>
            </a:r>
            <a:r>
              <a:rPr lang="en-US" dirty="0">
                <a:effectLst/>
                <a:latin typeface="Corbel" panose="020B0503020204020204" pitchFamily="34" charset="0"/>
              </a:rPr>
              <a:t>; improvement and stable for a prolonged period of time with ongoing molecular response (&gt;MMR; best response 10/17 0.0264% IS)</a:t>
            </a:r>
          </a:p>
          <a:p>
            <a:r>
              <a:rPr lang="en-US" dirty="0">
                <a:latin typeface="Corbel" panose="020B0503020204020204" pitchFamily="34" charset="0"/>
              </a:rPr>
              <a:t>U</a:t>
            </a:r>
            <a:r>
              <a:rPr lang="en-US" dirty="0">
                <a:effectLst/>
                <a:latin typeface="Corbel" panose="020B0503020204020204" pitchFamily="34" charset="0"/>
              </a:rPr>
              <a:t>nprovoked increase in LFTs prompting hepatology evaluation, drug hold, steroid therapy for </a:t>
            </a:r>
            <a:r>
              <a:rPr lang="en-US" dirty="0">
                <a:latin typeface="Corbel" panose="020B0503020204020204" pitchFamily="34" charset="0"/>
              </a:rPr>
              <a:t>drug induced liver injury</a:t>
            </a:r>
            <a:endParaRPr lang="en-US" dirty="0">
              <a:effectLst/>
              <a:latin typeface="Corbel" panose="020B0503020204020204" pitchFamily="34" charset="0"/>
            </a:endParaRPr>
          </a:p>
          <a:p>
            <a:r>
              <a:rPr lang="en-US" dirty="0">
                <a:latin typeface="Corbel" panose="020B0503020204020204" pitchFamily="34" charset="0"/>
              </a:rPr>
              <a:t>R</a:t>
            </a:r>
            <a:r>
              <a:rPr lang="en-US" dirty="0">
                <a:effectLst/>
                <a:latin typeface="Corbel" panose="020B0503020204020204" pitchFamily="34" charset="0"/>
              </a:rPr>
              <a:t>echallenged with lower dose ponatinib (15 mg)  with continued low dose steroid; persistent LFT rise and CML proliferation (loss of </a:t>
            </a:r>
            <a:r>
              <a:rPr lang="en-US" dirty="0" err="1">
                <a:effectLst/>
                <a:latin typeface="Corbel" panose="020B0503020204020204" pitchFamily="34" charset="0"/>
              </a:rPr>
              <a:t>CCyR</a:t>
            </a:r>
            <a:r>
              <a:rPr lang="en-US" dirty="0">
                <a:effectLst/>
                <a:latin typeface="Corbel" panose="020B0503020204020204" pitchFamily="34" charset="0"/>
              </a:rPr>
              <a:t>)</a:t>
            </a:r>
          </a:p>
          <a:p>
            <a:r>
              <a:rPr lang="en-US" dirty="0">
                <a:latin typeface="Corbel" panose="020B0503020204020204" pitchFamily="34" charset="0"/>
              </a:rPr>
              <a:t>S</a:t>
            </a:r>
            <a:r>
              <a:rPr lang="en-US" dirty="0">
                <a:effectLst/>
                <a:latin typeface="Corbel" panose="020B0503020204020204" pitchFamily="34" charset="0"/>
              </a:rPr>
              <a:t>topped ponatinib on 2/16/19; significant relapse with PCR 2/19 20.4% IS</a:t>
            </a:r>
          </a:p>
        </p:txBody>
      </p:sp>
    </p:spTree>
    <p:extLst>
      <p:ext uri="{BB962C8B-B14F-4D97-AF65-F5344CB8AC3E}">
        <p14:creationId xmlns:p14="http://schemas.microsoft.com/office/powerpoint/2010/main" val="21575681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1B05-4845-5E40-91F6-3DCFF84328C5}"/>
              </a:ext>
            </a:extLst>
          </p:cNvPr>
          <p:cNvSpPr>
            <a:spLocks noGrp="1"/>
          </p:cNvSpPr>
          <p:nvPr>
            <p:ph type="title"/>
          </p:nvPr>
        </p:nvSpPr>
        <p:spPr/>
        <p:txBody>
          <a:bodyPr>
            <a:normAutofit/>
          </a:bodyPr>
          <a:lstStyle/>
          <a:p>
            <a:r>
              <a:rPr lang="en-US" sz="3733" b="1" dirty="0">
                <a:latin typeface="Corbel" panose="020B0503020204020204" pitchFamily="34" charset="0"/>
              </a:rPr>
              <a:t>Case: Resistant/Intolerant CML</a:t>
            </a:r>
          </a:p>
        </p:txBody>
      </p:sp>
      <p:sp>
        <p:nvSpPr>
          <p:cNvPr id="3" name="Content Placeholder 2">
            <a:extLst>
              <a:ext uri="{FF2B5EF4-FFF2-40B4-BE49-F238E27FC236}">
                <a16:creationId xmlns:a16="http://schemas.microsoft.com/office/drawing/2014/main" id="{96A4F911-61B6-624A-AEAF-AF15CDF9898B}"/>
              </a:ext>
            </a:extLst>
          </p:cNvPr>
          <p:cNvSpPr>
            <a:spLocks noGrp="1"/>
          </p:cNvSpPr>
          <p:nvPr>
            <p:ph idx="1"/>
          </p:nvPr>
        </p:nvSpPr>
        <p:spPr>
          <a:xfrm>
            <a:off x="838200" y="1825625"/>
            <a:ext cx="10687756" cy="4351338"/>
          </a:xfrm>
        </p:spPr>
        <p:txBody>
          <a:bodyPr>
            <a:noAutofit/>
          </a:bodyPr>
          <a:lstStyle/>
          <a:p>
            <a:r>
              <a:rPr lang="en-US" dirty="0">
                <a:latin typeface="Corbel" panose="020B0503020204020204" pitchFamily="34" charset="0"/>
              </a:rPr>
              <a:t>E</a:t>
            </a:r>
            <a:r>
              <a:rPr lang="en-US" dirty="0">
                <a:effectLst/>
                <a:latin typeface="Corbel" panose="020B0503020204020204" pitchFamily="34" charset="0"/>
              </a:rPr>
              <a:t>nrolled on </a:t>
            </a:r>
            <a:r>
              <a:rPr lang="en-US" dirty="0">
                <a:latin typeface="Corbel" panose="020B0503020204020204" pitchFamily="34" charset="0"/>
              </a:rPr>
              <a:t>phase I study </a:t>
            </a:r>
            <a:r>
              <a:rPr lang="en-US" dirty="0">
                <a:effectLst/>
                <a:latin typeface="Corbel" panose="020B0503020204020204" pitchFamily="34" charset="0"/>
              </a:rPr>
              <a:t>with </a:t>
            </a:r>
            <a:r>
              <a:rPr lang="en-US" b="1" dirty="0">
                <a:effectLst/>
                <a:latin typeface="Corbel" panose="020B0503020204020204" pitchFamily="34" charset="0"/>
              </a:rPr>
              <a:t>ABL001 200mg BID</a:t>
            </a:r>
            <a:r>
              <a:rPr lang="en-US" dirty="0">
                <a:effectLst/>
                <a:latin typeface="Corbel" panose="020B0503020204020204" pitchFamily="34" charset="0"/>
              </a:rPr>
              <a:t>, initiated therapy 2/22/2019</a:t>
            </a:r>
          </a:p>
          <a:p>
            <a:r>
              <a:rPr lang="en-US" dirty="0">
                <a:effectLst/>
                <a:latin typeface="Corbel" panose="020B0503020204020204" pitchFamily="34" charset="0"/>
              </a:rPr>
              <a:t>PCR trajectory:</a:t>
            </a:r>
            <a:br>
              <a:rPr lang="en-US" dirty="0">
                <a:effectLst/>
                <a:latin typeface="Corbel" panose="020B0503020204020204" pitchFamily="34" charset="0"/>
              </a:rPr>
            </a:br>
            <a:br>
              <a:rPr lang="en-US" sz="1000" dirty="0">
                <a:latin typeface="Corbel" panose="020B0503020204020204" pitchFamily="34" charset="0"/>
              </a:rPr>
            </a:br>
            <a:br>
              <a:rPr lang="en-US" sz="1000" dirty="0">
                <a:latin typeface="Corbel" panose="020B0503020204020204" pitchFamily="34" charset="0"/>
              </a:rPr>
            </a:br>
            <a:endParaRPr lang="en-US" sz="1000" dirty="0">
              <a:latin typeface="Corbel" panose="020B0503020204020204" pitchFamily="34" charset="0"/>
            </a:endParaRPr>
          </a:p>
          <a:p>
            <a:r>
              <a:rPr lang="en-US" dirty="0">
                <a:effectLst/>
                <a:latin typeface="Corbel" panose="020B0503020204020204" pitchFamily="34" charset="0"/>
              </a:rPr>
              <a:t>Deep MR with fluctuation until Jan 2022; since then, all values &lt;0.01%</a:t>
            </a:r>
          </a:p>
          <a:p>
            <a:r>
              <a:rPr lang="en-US" dirty="0">
                <a:latin typeface="Corbel" panose="020B0503020204020204" pitchFamily="34" charset="0"/>
              </a:rPr>
              <a:t>No adverse events; worked in nursing field through pandemic</a:t>
            </a:r>
          </a:p>
          <a:p>
            <a:r>
              <a:rPr lang="en-US" dirty="0">
                <a:effectLst/>
                <a:latin typeface="Corbel" panose="020B0503020204020204" pitchFamily="34" charset="0"/>
              </a:rPr>
              <a:t>Transitioned to commercial drug supply at end of study</a:t>
            </a:r>
          </a:p>
          <a:p>
            <a:r>
              <a:rPr lang="en-US" dirty="0">
                <a:effectLst/>
                <a:latin typeface="Corbel" panose="020B0503020204020204" pitchFamily="34" charset="0"/>
              </a:rPr>
              <a:t>Deep MR (&lt;0.01%) since Jan 2020</a:t>
            </a:r>
            <a:endParaRPr lang="en-US" dirty="0">
              <a:latin typeface="Corbel" panose="020B0503020204020204" pitchFamily="34" charset="0"/>
            </a:endParaRPr>
          </a:p>
        </p:txBody>
      </p:sp>
      <p:graphicFrame>
        <p:nvGraphicFramePr>
          <p:cNvPr id="4" name="Table 4">
            <a:extLst>
              <a:ext uri="{FF2B5EF4-FFF2-40B4-BE49-F238E27FC236}">
                <a16:creationId xmlns:a16="http://schemas.microsoft.com/office/drawing/2014/main" id="{483CB096-F9A7-1443-ADA0-ECD057012293}"/>
              </a:ext>
            </a:extLst>
          </p:cNvPr>
          <p:cNvGraphicFramePr>
            <a:graphicFrameLocks noGrp="1"/>
          </p:cNvGraphicFramePr>
          <p:nvPr/>
        </p:nvGraphicFramePr>
        <p:xfrm>
          <a:off x="3649471" y="2687320"/>
          <a:ext cx="7391064" cy="746760"/>
        </p:xfrm>
        <a:graphic>
          <a:graphicData uri="http://schemas.openxmlformats.org/drawingml/2006/table">
            <a:tbl>
              <a:tblPr firstRow="1" bandRow="1">
                <a:tableStyleId>{5C22544A-7EE6-4342-B048-85BDC9FD1C3A}</a:tableStyleId>
              </a:tblPr>
              <a:tblGrid>
                <a:gridCol w="923883">
                  <a:extLst>
                    <a:ext uri="{9D8B030D-6E8A-4147-A177-3AD203B41FA5}">
                      <a16:colId xmlns:a16="http://schemas.microsoft.com/office/drawing/2014/main" val="673001761"/>
                    </a:ext>
                  </a:extLst>
                </a:gridCol>
                <a:gridCol w="923883">
                  <a:extLst>
                    <a:ext uri="{9D8B030D-6E8A-4147-A177-3AD203B41FA5}">
                      <a16:colId xmlns:a16="http://schemas.microsoft.com/office/drawing/2014/main" val="3445217540"/>
                    </a:ext>
                  </a:extLst>
                </a:gridCol>
                <a:gridCol w="923883">
                  <a:extLst>
                    <a:ext uri="{9D8B030D-6E8A-4147-A177-3AD203B41FA5}">
                      <a16:colId xmlns:a16="http://schemas.microsoft.com/office/drawing/2014/main" val="1168261496"/>
                    </a:ext>
                  </a:extLst>
                </a:gridCol>
                <a:gridCol w="923883">
                  <a:extLst>
                    <a:ext uri="{9D8B030D-6E8A-4147-A177-3AD203B41FA5}">
                      <a16:colId xmlns:a16="http://schemas.microsoft.com/office/drawing/2014/main" val="673864477"/>
                    </a:ext>
                  </a:extLst>
                </a:gridCol>
                <a:gridCol w="923883">
                  <a:extLst>
                    <a:ext uri="{9D8B030D-6E8A-4147-A177-3AD203B41FA5}">
                      <a16:colId xmlns:a16="http://schemas.microsoft.com/office/drawing/2014/main" val="425916647"/>
                    </a:ext>
                  </a:extLst>
                </a:gridCol>
                <a:gridCol w="923883">
                  <a:extLst>
                    <a:ext uri="{9D8B030D-6E8A-4147-A177-3AD203B41FA5}">
                      <a16:colId xmlns:a16="http://schemas.microsoft.com/office/drawing/2014/main" val="1674754864"/>
                    </a:ext>
                  </a:extLst>
                </a:gridCol>
                <a:gridCol w="923883">
                  <a:extLst>
                    <a:ext uri="{9D8B030D-6E8A-4147-A177-3AD203B41FA5}">
                      <a16:colId xmlns:a16="http://schemas.microsoft.com/office/drawing/2014/main" val="710075575"/>
                    </a:ext>
                  </a:extLst>
                </a:gridCol>
                <a:gridCol w="923883">
                  <a:extLst>
                    <a:ext uri="{9D8B030D-6E8A-4147-A177-3AD203B41FA5}">
                      <a16:colId xmlns:a16="http://schemas.microsoft.com/office/drawing/2014/main" val="411683355"/>
                    </a:ext>
                  </a:extLst>
                </a:gridCol>
              </a:tblGrid>
              <a:tr h="370840">
                <a:tc>
                  <a:txBody>
                    <a:bodyPr/>
                    <a:lstStyle/>
                    <a:p>
                      <a:pPr algn="ctr"/>
                      <a:r>
                        <a:rPr lang="en-US" sz="1500" dirty="0"/>
                        <a:t>start</a:t>
                      </a:r>
                    </a:p>
                  </a:txBody>
                  <a:tcPr/>
                </a:tc>
                <a:tc>
                  <a:txBody>
                    <a:bodyPr/>
                    <a:lstStyle/>
                    <a:p>
                      <a:pPr algn="ctr"/>
                      <a:r>
                        <a:rPr lang="en-US" sz="1500" dirty="0"/>
                        <a:t>1mo</a:t>
                      </a:r>
                    </a:p>
                  </a:txBody>
                  <a:tcPr/>
                </a:tc>
                <a:tc>
                  <a:txBody>
                    <a:bodyPr/>
                    <a:lstStyle/>
                    <a:p>
                      <a:pPr algn="ctr"/>
                      <a:r>
                        <a:rPr lang="en-US" sz="1500"/>
                        <a:t>2mo</a:t>
                      </a:r>
                    </a:p>
                  </a:txBody>
                  <a:tcPr/>
                </a:tc>
                <a:tc>
                  <a:txBody>
                    <a:bodyPr/>
                    <a:lstStyle/>
                    <a:p>
                      <a:pPr algn="ctr"/>
                      <a:r>
                        <a:rPr lang="en-US" sz="1500"/>
                        <a:t>3mo</a:t>
                      </a:r>
                    </a:p>
                  </a:txBody>
                  <a:tcPr/>
                </a:tc>
                <a:tc>
                  <a:txBody>
                    <a:bodyPr/>
                    <a:lstStyle/>
                    <a:p>
                      <a:pPr algn="ctr"/>
                      <a:r>
                        <a:rPr lang="en-US" sz="1500"/>
                        <a:t>4mo</a:t>
                      </a:r>
                    </a:p>
                  </a:txBody>
                  <a:tcPr/>
                </a:tc>
                <a:tc>
                  <a:txBody>
                    <a:bodyPr/>
                    <a:lstStyle/>
                    <a:p>
                      <a:pPr algn="ctr"/>
                      <a:r>
                        <a:rPr lang="en-US" sz="1500"/>
                        <a:t>5mo</a:t>
                      </a:r>
                    </a:p>
                  </a:txBody>
                  <a:tcPr/>
                </a:tc>
                <a:tc>
                  <a:txBody>
                    <a:bodyPr/>
                    <a:lstStyle/>
                    <a:p>
                      <a:pPr algn="ctr"/>
                      <a:r>
                        <a:rPr lang="en-US" sz="1500"/>
                        <a:t>6mo</a:t>
                      </a:r>
                    </a:p>
                  </a:txBody>
                  <a:tcPr/>
                </a:tc>
                <a:tc>
                  <a:txBody>
                    <a:bodyPr/>
                    <a:lstStyle/>
                    <a:p>
                      <a:pPr algn="ctr"/>
                      <a:r>
                        <a:rPr lang="en-US" sz="1500"/>
                        <a:t>7mo</a:t>
                      </a:r>
                    </a:p>
                  </a:txBody>
                  <a:tcPr/>
                </a:tc>
                <a:extLst>
                  <a:ext uri="{0D108BD9-81ED-4DB2-BD59-A6C34878D82A}">
                    <a16:rowId xmlns:a16="http://schemas.microsoft.com/office/drawing/2014/main" val="988097031"/>
                  </a:ext>
                </a:extLst>
              </a:tr>
              <a:tr h="375920">
                <a:tc>
                  <a:txBody>
                    <a:bodyPr/>
                    <a:lstStyle/>
                    <a:p>
                      <a:pPr algn="ctr"/>
                      <a:r>
                        <a:rPr lang="en-US" sz="1500"/>
                        <a:t>20.4%</a:t>
                      </a:r>
                    </a:p>
                  </a:txBody>
                  <a:tcPr/>
                </a:tc>
                <a:tc>
                  <a:txBody>
                    <a:bodyPr/>
                    <a:lstStyle/>
                    <a:p>
                      <a:pPr algn="ctr"/>
                      <a:r>
                        <a:rPr lang="en-US" sz="1500">
                          <a:effectLst/>
                          <a:latin typeface="Corbel" panose="020B0503020204020204" pitchFamily="34" charset="0"/>
                        </a:rPr>
                        <a:t>0.96% </a:t>
                      </a:r>
                      <a:endParaRPr lang="en-US" sz="1500"/>
                    </a:p>
                  </a:txBody>
                  <a:tcPr/>
                </a:tc>
                <a:tc>
                  <a:txBody>
                    <a:bodyPr/>
                    <a:lstStyle/>
                    <a:p>
                      <a:pPr algn="ctr"/>
                      <a:r>
                        <a:rPr lang="en-US" sz="1500" dirty="0"/>
                        <a:t>0.14%</a:t>
                      </a:r>
                    </a:p>
                  </a:txBody>
                  <a:tcPr/>
                </a:tc>
                <a:tc>
                  <a:txBody>
                    <a:bodyPr/>
                    <a:lstStyle/>
                    <a:p>
                      <a:pPr algn="ctr"/>
                      <a:r>
                        <a:rPr lang="en-US" sz="1500" dirty="0"/>
                        <a:t>0.073%</a:t>
                      </a:r>
                    </a:p>
                  </a:txBody>
                  <a:tcPr/>
                </a:tc>
                <a:tc>
                  <a:txBody>
                    <a:bodyPr/>
                    <a:lstStyle/>
                    <a:p>
                      <a:pPr algn="ctr"/>
                      <a:r>
                        <a:rPr lang="en-US" sz="1500" dirty="0"/>
                        <a:t>0.041%</a:t>
                      </a:r>
                    </a:p>
                  </a:txBody>
                  <a:tcPr/>
                </a:tc>
                <a:tc>
                  <a:txBody>
                    <a:bodyPr/>
                    <a:lstStyle/>
                    <a:p>
                      <a:pPr algn="ctr"/>
                      <a:r>
                        <a:rPr lang="en-US" sz="1500" dirty="0"/>
                        <a:t>0.023%</a:t>
                      </a:r>
                    </a:p>
                  </a:txBody>
                  <a:tcPr/>
                </a:tc>
                <a:tc>
                  <a:txBody>
                    <a:bodyPr/>
                    <a:lstStyle/>
                    <a:p>
                      <a:pPr algn="ctr"/>
                      <a:r>
                        <a:rPr lang="en-US" sz="1500" dirty="0"/>
                        <a:t>0.010%</a:t>
                      </a:r>
                    </a:p>
                  </a:txBody>
                  <a:tcPr/>
                </a:tc>
                <a:tc>
                  <a:txBody>
                    <a:bodyPr/>
                    <a:lstStyle/>
                    <a:p>
                      <a:pPr algn="ctr"/>
                      <a:r>
                        <a:rPr lang="en-US" sz="1500" dirty="0"/>
                        <a:t>0.006%</a:t>
                      </a:r>
                    </a:p>
                  </a:txBody>
                  <a:tcPr/>
                </a:tc>
                <a:extLst>
                  <a:ext uri="{0D108BD9-81ED-4DB2-BD59-A6C34878D82A}">
                    <a16:rowId xmlns:a16="http://schemas.microsoft.com/office/drawing/2014/main" val="3054412790"/>
                  </a:ext>
                </a:extLst>
              </a:tr>
            </a:tbl>
          </a:graphicData>
        </a:graphic>
      </p:graphicFrame>
    </p:spTree>
    <p:extLst>
      <p:ext uri="{BB962C8B-B14F-4D97-AF65-F5344CB8AC3E}">
        <p14:creationId xmlns:p14="http://schemas.microsoft.com/office/powerpoint/2010/main" val="32101170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F72B0-2CFF-774F-8CD4-F28410332BAB}"/>
              </a:ext>
            </a:extLst>
          </p:cNvPr>
          <p:cNvSpPr>
            <a:spLocks noGrp="1"/>
          </p:cNvSpPr>
          <p:nvPr>
            <p:ph type="title"/>
          </p:nvPr>
        </p:nvSpPr>
        <p:spPr>
          <a:xfrm>
            <a:off x="839788" y="158278"/>
            <a:ext cx="10515600" cy="1325563"/>
          </a:xfrm>
        </p:spPr>
        <p:txBody>
          <a:bodyPr>
            <a:normAutofit/>
          </a:bodyPr>
          <a:lstStyle/>
          <a:p>
            <a:pPr algn="ctr"/>
            <a:r>
              <a:rPr lang="en-US" sz="3600" dirty="0">
                <a:solidFill>
                  <a:srgbClr val="980137"/>
                </a:solidFill>
                <a:latin typeface="Corbel" panose="020B0503020204020204" pitchFamily="34" charset="0"/>
              </a:rPr>
              <a:t>What have we learned from PON and ASC trials?</a:t>
            </a:r>
            <a:br>
              <a:rPr lang="en-US" sz="3600" dirty="0">
                <a:solidFill>
                  <a:srgbClr val="980137"/>
                </a:solidFill>
                <a:latin typeface="Corbel" panose="020B0503020204020204" pitchFamily="34" charset="0"/>
              </a:rPr>
            </a:br>
            <a:r>
              <a:rPr lang="en-US" sz="3600" dirty="0">
                <a:solidFill>
                  <a:srgbClr val="980137"/>
                </a:solidFill>
                <a:latin typeface="Corbel" panose="020B0503020204020204" pitchFamily="34" charset="0"/>
              </a:rPr>
              <a:t>How are these agents positioned?</a:t>
            </a:r>
          </a:p>
        </p:txBody>
      </p:sp>
      <p:sp>
        <p:nvSpPr>
          <p:cNvPr id="4" name="Text Placeholder 3">
            <a:extLst>
              <a:ext uri="{FF2B5EF4-FFF2-40B4-BE49-F238E27FC236}">
                <a16:creationId xmlns:a16="http://schemas.microsoft.com/office/drawing/2014/main" id="{9BFEE736-EE63-7941-BD6D-E2C715535FE6}"/>
              </a:ext>
            </a:extLst>
          </p:cNvPr>
          <p:cNvSpPr>
            <a:spLocks noGrp="1"/>
          </p:cNvSpPr>
          <p:nvPr>
            <p:ph type="body" idx="1"/>
          </p:nvPr>
        </p:nvSpPr>
        <p:spPr>
          <a:xfrm>
            <a:off x="81509" y="821401"/>
            <a:ext cx="4188955" cy="823912"/>
          </a:xfrm>
        </p:spPr>
        <p:txBody>
          <a:bodyPr/>
          <a:lstStyle/>
          <a:p>
            <a:r>
              <a:rPr lang="en-US" dirty="0">
                <a:latin typeface="Corbel" panose="020B0503020204020204" pitchFamily="34" charset="0"/>
              </a:rPr>
              <a:t>PONATINIB</a:t>
            </a:r>
          </a:p>
        </p:txBody>
      </p:sp>
      <p:sp>
        <p:nvSpPr>
          <p:cNvPr id="5" name="Content Placeholder 4">
            <a:extLst>
              <a:ext uri="{FF2B5EF4-FFF2-40B4-BE49-F238E27FC236}">
                <a16:creationId xmlns:a16="http://schemas.microsoft.com/office/drawing/2014/main" id="{4E0328F6-E54D-9D49-95CB-818564A8D64E}"/>
              </a:ext>
            </a:extLst>
          </p:cNvPr>
          <p:cNvSpPr>
            <a:spLocks noGrp="1"/>
          </p:cNvSpPr>
          <p:nvPr>
            <p:ph sz="half" idx="2"/>
          </p:nvPr>
        </p:nvSpPr>
        <p:spPr>
          <a:xfrm>
            <a:off x="142219" y="1925729"/>
            <a:ext cx="2905531" cy="4493133"/>
          </a:xfrm>
        </p:spPr>
        <p:txBody>
          <a:bodyPr>
            <a:noAutofit/>
          </a:bodyPr>
          <a:lstStyle/>
          <a:p>
            <a:r>
              <a:rPr lang="en-US" sz="1600" dirty="0">
                <a:latin typeface="Corbel" panose="020B0503020204020204" pitchFamily="34" charset="0"/>
              </a:rPr>
              <a:t>PACE:</a:t>
            </a:r>
          </a:p>
          <a:p>
            <a:pPr lvl="1"/>
            <a:r>
              <a:rPr lang="en-US" sz="1600" dirty="0">
                <a:latin typeface="Corbel" panose="020B0503020204020204" pitchFamily="34" charset="0"/>
              </a:rPr>
              <a:t>Efficacy in MDR CML</a:t>
            </a:r>
          </a:p>
          <a:p>
            <a:pPr lvl="1"/>
            <a:r>
              <a:rPr lang="en-US" sz="1600" dirty="0">
                <a:latin typeface="Corbel" panose="020B0503020204020204" pitchFamily="34" charset="0"/>
              </a:rPr>
              <a:t>Efficacy in T315I</a:t>
            </a:r>
          </a:p>
          <a:p>
            <a:pPr lvl="1"/>
            <a:r>
              <a:rPr lang="en-US" sz="1600" dirty="0">
                <a:latin typeface="Corbel" panose="020B0503020204020204" pitchFamily="34" charset="0"/>
              </a:rPr>
              <a:t>AOEs significant, dose dependent, stable over time, lag time (persistent)</a:t>
            </a:r>
          </a:p>
          <a:p>
            <a:r>
              <a:rPr lang="en-US" sz="1600" dirty="0">
                <a:latin typeface="Corbel" panose="020B0503020204020204" pitchFamily="34" charset="0"/>
              </a:rPr>
              <a:t>OPTIC:</a:t>
            </a:r>
          </a:p>
          <a:p>
            <a:pPr lvl="1"/>
            <a:r>
              <a:rPr lang="en-US" sz="1600" dirty="0">
                <a:latin typeface="Corbel" panose="020B0503020204020204" pitchFamily="34" charset="0"/>
              </a:rPr>
              <a:t>45mg start optimal, </a:t>
            </a:r>
            <a:r>
              <a:rPr lang="en-US" sz="1600" dirty="0" err="1">
                <a:latin typeface="Corbel" panose="020B0503020204020204" pitchFamily="34" charset="0"/>
              </a:rPr>
              <a:t>esp</a:t>
            </a:r>
            <a:r>
              <a:rPr lang="en-US" sz="1600" dirty="0">
                <a:latin typeface="Corbel" panose="020B0503020204020204" pitchFamily="34" charset="0"/>
              </a:rPr>
              <a:t> T315I (</a:t>
            </a:r>
            <a:r>
              <a:rPr lang="en-US" sz="1600" dirty="0" err="1">
                <a:latin typeface="Corbel" panose="020B0503020204020204" pitchFamily="34" charset="0"/>
              </a:rPr>
              <a:t>sl</a:t>
            </a:r>
            <a:r>
              <a:rPr lang="en-US" sz="1600" dirty="0">
                <a:latin typeface="Corbel" panose="020B0503020204020204" pitchFamily="34" charset="0"/>
              </a:rPr>
              <a:t> less difference nonT315I)</a:t>
            </a:r>
          </a:p>
          <a:p>
            <a:pPr lvl="1"/>
            <a:r>
              <a:rPr lang="en-US" sz="1600" dirty="0">
                <a:latin typeface="Corbel" panose="020B0503020204020204" pitchFamily="34" charset="0"/>
              </a:rPr>
              <a:t>Adjudicated AOEs </a:t>
            </a:r>
            <a:r>
              <a:rPr lang="en-US" sz="1600" dirty="0" err="1">
                <a:latin typeface="Corbel" panose="020B0503020204020204" pitchFamily="34" charset="0"/>
              </a:rPr>
              <a:t>sl</a:t>
            </a:r>
            <a:r>
              <a:rPr lang="en-US" sz="1600" dirty="0">
                <a:latin typeface="Corbel" panose="020B0503020204020204" pitchFamily="34" charset="0"/>
              </a:rPr>
              <a:t> less</a:t>
            </a:r>
          </a:p>
          <a:p>
            <a:r>
              <a:rPr lang="en-US" sz="1600" dirty="0">
                <a:latin typeface="Corbel" panose="020B0503020204020204" pitchFamily="34" charset="0"/>
              </a:rPr>
              <a:t>EPIC</a:t>
            </a:r>
          </a:p>
          <a:p>
            <a:pPr lvl="1"/>
            <a:r>
              <a:rPr lang="en-US" sz="1600" dirty="0">
                <a:latin typeface="Corbel" panose="020B0503020204020204" pitchFamily="34" charset="0"/>
              </a:rPr>
              <a:t>Frontline incremental response increase over 2GTKI possible</a:t>
            </a:r>
          </a:p>
          <a:p>
            <a:pPr lvl="1"/>
            <a:r>
              <a:rPr lang="en-US" sz="1600" dirty="0">
                <a:latin typeface="Corbel" panose="020B0503020204020204" pitchFamily="34" charset="0"/>
              </a:rPr>
              <a:t>Risk too great</a:t>
            </a:r>
          </a:p>
        </p:txBody>
      </p:sp>
      <p:sp>
        <p:nvSpPr>
          <p:cNvPr id="6" name="Text Placeholder 5">
            <a:extLst>
              <a:ext uri="{FF2B5EF4-FFF2-40B4-BE49-F238E27FC236}">
                <a16:creationId xmlns:a16="http://schemas.microsoft.com/office/drawing/2014/main" id="{E7131382-4D42-1647-80E8-3B5F4C04947F}"/>
              </a:ext>
            </a:extLst>
          </p:cNvPr>
          <p:cNvSpPr>
            <a:spLocks noGrp="1"/>
          </p:cNvSpPr>
          <p:nvPr>
            <p:ph type="body" sz="quarter" idx="3"/>
          </p:nvPr>
        </p:nvSpPr>
        <p:spPr>
          <a:xfrm>
            <a:off x="8510015" y="821401"/>
            <a:ext cx="3566755" cy="823912"/>
          </a:xfrm>
        </p:spPr>
        <p:txBody>
          <a:bodyPr/>
          <a:lstStyle/>
          <a:p>
            <a:r>
              <a:rPr lang="en-US" dirty="0">
                <a:latin typeface="Corbel" panose="020B0503020204020204" pitchFamily="34" charset="0"/>
              </a:rPr>
              <a:t>ASCIMINIB</a:t>
            </a:r>
          </a:p>
        </p:txBody>
      </p:sp>
      <p:pic>
        <p:nvPicPr>
          <p:cNvPr id="2" name="New picture">
            <a:extLst>
              <a:ext uri="{FF2B5EF4-FFF2-40B4-BE49-F238E27FC236}">
                <a16:creationId xmlns:a16="http://schemas.microsoft.com/office/drawing/2014/main" id="{A6BC7577-29D4-8F32-15FD-869210AE05B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7750" y="1624049"/>
            <a:ext cx="5257233" cy="394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Content Placeholder 6">
            <a:extLst>
              <a:ext uri="{FF2B5EF4-FFF2-40B4-BE49-F238E27FC236}">
                <a16:creationId xmlns:a16="http://schemas.microsoft.com/office/drawing/2014/main" id="{62BCC60B-5838-1047-B1A4-07C4D8ED0C7F}"/>
              </a:ext>
            </a:extLst>
          </p:cNvPr>
          <p:cNvSpPr>
            <a:spLocks noGrp="1"/>
          </p:cNvSpPr>
          <p:nvPr>
            <p:ph sz="quarter" idx="4"/>
          </p:nvPr>
        </p:nvSpPr>
        <p:spPr>
          <a:xfrm>
            <a:off x="8510016" y="1925729"/>
            <a:ext cx="3566753" cy="3684588"/>
          </a:xfrm>
        </p:spPr>
        <p:txBody>
          <a:bodyPr>
            <a:noAutofit/>
          </a:bodyPr>
          <a:lstStyle/>
          <a:p>
            <a:r>
              <a:rPr lang="en-US" sz="1600" dirty="0">
                <a:latin typeface="Corbel" panose="020B0503020204020204" pitchFamily="34" charset="0"/>
              </a:rPr>
              <a:t>Phase I (x2101)</a:t>
            </a:r>
          </a:p>
          <a:p>
            <a:pPr lvl="1"/>
            <a:r>
              <a:rPr lang="en-US" sz="1600" dirty="0">
                <a:latin typeface="Corbel" panose="020B0503020204020204" pitchFamily="34" charset="0"/>
              </a:rPr>
              <a:t>Confident single agent efficacy </a:t>
            </a:r>
          </a:p>
          <a:p>
            <a:pPr lvl="1"/>
            <a:r>
              <a:rPr lang="en-US" sz="1600" dirty="0">
                <a:latin typeface="Corbel" panose="020B0503020204020204" pitchFamily="34" charset="0"/>
              </a:rPr>
              <a:t>Toxicity similar across dose range  (up to 200mg BID)</a:t>
            </a:r>
          </a:p>
          <a:p>
            <a:pPr lvl="1"/>
            <a:r>
              <a:rPr lang="en-US" sz="1600" dirty="0">
                <a:latin typeface="Corbel" panose="020B0503020204020204" pitchFamily="34" charset="0"/>
              </a:rPr>
              <a:t>Mutational based resistance less, </a:t>
            </a:r>
            <a:r>
              <a:rPr lang="en-US" sz="1600" dirty="0" err="1">
                <a:latin typeface="Corbel" panose="020B0503020204020204" pitchFamily="34" charset="0"/>
              </a:rPr>
              <a:t>myristoyl</a:t>
            </a:r>
            <a:r>
              <a:rPr lang="en-US" sz="1600" dirty="0">
                <a:latin typeface="Corbel" panose="020B0503020204020204" pitchFamily="34" charset="0"/>
              </a:rPr>
              <a:t> mutations possible</a:t>
            </a:r>
          </a:p>
          <a:p>
            <a:r>
              <a:rPr lang="en-US" sz="1600" dirty="0">
                <a:latin typeface="Corbel" panose="020B0503020204020204" pitchFamily="34" charset="0"/>
              </a:rPr>
              <a:t>ASCEMBL</a:t>
            </a:r>
          </a:p>
          <a:p>
            <a:pPr lvl="1"/>
            <a:r>
              <a:rPr lang="en-US" sz="1600" dirty="0">
                <a:latin typeface="Corbel" panose="020B0503020204020204" pitchFamily="34" charset="0"/>
              </a:rPr>
              <a:t>Optimal third line agent: superior tolerance and efficacy versus BOS</a:t>
            </a:r>
          </a:p>
          <a:p>
            <a:pPr lvl="1"/>
            <a:r>
              <a:rPr lang="en-US" sz="1600" dirty="0">
                <a:latin typeface="Corbel" panose="020B0503020204020204" pitchFamily="34" charset="0"/>
              </a:rPr>
              <a:t>AOEs minimal and small difference vs BOS; further study to confirm</a:t>
            </a:r>
          </a:p>
          <a:p>
            <a:r>
              <a:rPr lang="en-US" sz="1600" dirty="0">
                <a:latin typeface="Corbel" panose="020B0503020204020204" pitchFamily="34" charset="0"/>
              </a:rPr>
              <a:t>ASC4FIRST / ASCEND</a:t>
            </a:r>
          </a:p>
          <a:p>
            <a:pPr lvl="1"/>
            <a:r>
              <a:rPr lang="en-US" sz="1600" dirty="0">
                <a:latin typeface="Corbel" panose="020B0503020204020204" pitchFamily="34" charset="0"/>
              </a:rPr>
              <a:t>Frontline efficacy may be highest yet</a:t>
            </a:r>
          </a:p>
          <a:p>
            <a:pPr lvl="1"/>
            <a:r>
              <a:rPr lang="en-US" sz="1600" dirty="0">
                <a:latin typeface="Corbel" panose="020B0503020204020204" pitchFamily="34" charset="0"/>
              </a:rPr>
              <a:t>Tolerability superior</a:t>
            </a:r>
          </a:p>
          <a:p>
            <a:pPr lvl="1"/>
            <a:r>
              <a:rPr lang="en-US" sz="1600" dirty="0">
                <a:latin typeface="Corbel" panose="020B0503020204020204" pitchFamily="34" charset="0"/>
              </a:rPr>
              <a:t>Resistance predictable</a:t>
            </a:r>
          </a:p>
          <a:p>
            <a:pPr lvl="1"/>
            <a:r>
              <a:rPr lang="en-US" sz="1600" dirty="0">
                <a:latin typeface="Corbel" panose="020B0503020204020204" pitchFamily="34" charset="0"/>
              </a:rPr>
              <a:t>Next question: TFR fraction / success</a:t>
            </a:r>
          </a:p>
          <a:p>
            <a:pPr marL="457189" lvl="1"/>
            <a:endParaRPr lang="en-US" sz="1600" dirty="0">
              <a:latin typeface="Corbel" panose="020B0503020204020204" pitchFamily="34" charset="0"/>
            </a:endParaRPr>
          </a:p>
        </p:txBody>
      </p:sp>
      <p:sp>
        <p:nvSpPr>
          <p:cNvPr id="8" name="TextBox 7">
            <a:extLst>
              <a:ext uri="{FF2B5EF4-FFF2-40B4-BE49-F238E27FC236}">
                <a16:creationId xmlns:a16="http://schemas.microsoft.com/office/drawing/2014/main" id="{AC81C23C-8BDB-ACD5-F843-E4D7BA8B9D9D}"/>
              </a:ext>
            </a:extLst>
          </p:cNvPr>
          <p:cNvSpPr txBox="1"/>
          <p:nvPr/>
        </p:nvSpPr>
        <p:spPr>
          <a:xfrm>
            <a:off x="3425952" y="6141863"/>
            <a:ext cx="4437888"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Yeung DT, </a:t>
            </a:r>
            <a:r>
              <a:rPr kumimoji="0" lang="en-US" sz="12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Shanmuganathan</a:t>
            </a: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N, Timothy P. Hughes TP; </a:t>
            </a:r>
            <a:r>
              <a:rPr kumimoji="0" lang="en-US" sz="12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Blood</a:t>
            </a: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2022; 139 (24): 3474–3479</a:t>
            </a:r>
          </a:p>
        </p:txBody>
      </p:sp>
    </p:spTree>
    <p:extLst>
      <p:ext uri="{BB962C8B-B14F-4D97-AF65-F5344CB8AC3E}">
        <p14:creationId xmlns:p14="http://schemas.microsoft.com/office/powerpoint/2010/main" val="328908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479FE-A0A2-1770-BA64-C024ACA9BF2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F1D0D06-D083-2D10-7B78-088ED4986723}"/>
              </a:ext>
            </a:extLst>
          </p:cNvPr>
          <p:cNvSpPr txBox="1">
            <a:spLocks/>
          </p:cNvSpPr>
          <p:nvPr/>
        </p:nvSpPr>
        <p:spPr bwMode="auto">
          <a:xfrm>
            <a:off x="383177" y="1681306"/>
            <a:ext cx="1136468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4383"/>
                </a:solidFill>
                <a:effectLst/>
                <a:uLnTx/>
                <a:uFillTx/>
                <a:latin typeface="Avenir Next LT Pro" panose="020B0304020202020204" pitchFamily="34" charset="77"/>
                <a:ea typeface="+mj-ea"/>
                <a:cs typeface="+mj-cs"/>
              </a:rPr>
              <a:t>Biology of CML: Role of First- and Second-Generation TKIs as Initial Treatment for CP-CML</a:t>
            </a:r>
            <a:endParaRPr kumimoji="0" lang="en-US" sz="3600" b="1" i="0" u="none" strike="noStrike" kern="0" cap="none" spc="0" normalizeH="0" baseline="0" noProof="0" dirty="0">
              <a:ln>
                <a:noFill/>
              </a:ln>
              <a:solidFill>
                <a:srgbClr val="294383"/>
              </a:solidFill>
              <a:effectLst/>
              <a:uLnTx/>
              <a:uFillTx/>
              <a:latin typeface="Avenir Next LT Pro" panose="020B0304020202020204" pitchFamily="34" charset="77"/>
              <a:ea typeface="+mj-ea"/>
              <a:cs typeface="Calibri" panose="020F0502020204030204" pitchFamily="34" charset="0"/>
            </a:endParaRPr>
          </a:p>
        </p:txBody>
      </p:sp>
      <p:sp>
        <p:nvSpPr>
          <p:cNvPr id="5" name="Rectangle 3">
            <a:extLst>
              <a:ext uri="{FF2B5EF4-FFF2-40B4-BE49-F238E27FC236}">
                <a16:creationId xmlns:a16="http://schemas.microsoft.com/office/drawing/2014/main" id="{ADC96337-CB81-38B6-A9EB-22AD974A691F}"/>
              </a:ext>
            </a:extLst>
          </p:cNvPr>
          <p:cNvSpPr txBox="1">
            <a:spLocks noChangeArrowheads="1"/>
          </p:cNvSpPr>
          <p:nvPr/>
        </p:nvSpPr>
        <p:spPr>
          <a:xfrm>
            <a:off x="605259" y="4311788"/>
            <a:ext cx="10981481" cy="291702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E1471D"/>
                </a:solidFill>
                <a:effectLst/>
                <a:uLnTx/>
                <a:uFillTx/>
                <a:latin typeface="Avenir Next LT Pro" panose="020B0504020202020204" pitchFamily="34" charset="0"/>
                <a:ea typeface="+mn-ea"/>
                <a:cs typeface="+mn-cs"/>
              </a:rPr>
              <a:t>Neil P. Shah, MD, PhD</a:t>
            </a:r>
            <a:br>
              <a:rPr kumimoji="0" lang="en-US" sz="2800" b="1" i="0" u="none" strike="noStrike" kern="1200" cap="none" spc="0" normalizeH="0" baseline="0" noProof="0" dirty="0">
                <a:ln>
                  <a:noFill/>
                </a:ln>
                <a:solidFill>
                  <a:srgbClr val="196B24"/>
                </a:solidFill>
                <a:effectLst/>
                <a:uLnTx/>
                <a:uFillTx/>
                <a:latin typeface="Avenir Next LT Pro" panose="020B0504020202020204" pitchFamily="34" charset="0"/>
                <a:ea typeface="+mn-ea"/>
                <a:cs typeface="+mn-cs"/>
              </a:rPr>
            </a:br>
            <a:r>
              <a:rPr kumimoji="0" lang="en-US" sz="2600" b="0" i="1"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Professor</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Division of Hematology/Oncology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University of California, San Francisco</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94383"/>
                </a:solidFill>
                <a:effectLst/>
                <a:uLnTx/>
                <a:uFillTx/>
                <a:latin typeface="Avenir Next LT Pro" panose="020B0504020202020204" pitchFamily="34" charset="0"/>
                <a:ea typeface="+mn-ea"/>
                <a:cs typeface="+mn-cs"/>
              </a:rPr>
              <a:t>San Francisco, California</a:t>
            </a:r>
          </a:p>
        </p:txBody>
      </p:sp>
    </p:spTree>
    <p:extLst>
      <p:ext uri="{BB962C8B-B14F-4D97-AF65-F5344CB8AC3E}">
        <p14:creationId xmlns:p14="http://schemas.microsoft.com/office/powerpoint/2010/main" val="3396223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13103-54B1-15ED-BEF5-A27809509444}"/>
            </a:ext>
          </a:extLst>
        </p:cNvPr>
        <p:cNvGrpSpPr/>
        <p:nvPr/>
      </p:nvGrpSpPr>
      <p:grpSpPr>
        <a:xfrm>
          <a:off x="0" y="0"/>
          <a:ext cx="0" cy="0"/>
          <a:chOff x="0" y="0"/>
          <a:chExt cx="0" cy="0"/>
        </a:xfrm>
      </p:grpSpPr>
      <p:sp>
        <p:nvSpPr>
          <p:cNvPr id="5" name="Google Shape;113;p3">
            <a:extLst>
              <a:ext uri="{FF2B5EF4-FFF2-40B4-BE49-F238E27FC236}">
                <a16:creationId xmlns:a16="http://schemas.microsoft.com/office/drawing/2014/main" id="{2D99BA8F-DD6A-16A2-8EE9-2D91958EF61A}"/>
              </a:ext>
            </a:extLst>
          </p:cNvPr>
          <p:cNvSpPr txBox="1">
            <a:spLocks/>
          </p:cNvSpPr>
          <p:nvPr/>
        </p:nvSpPr>
        <p:spPr>
          <a:xfrm>
            <a:off x="3644980" y="410296"/>
            <a:ext cx="4902040" cy="87308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992B5"/>
              </a:buClr>
              <a:buSzPts val="8000"/>
              <a:buFont typeface="Avenir"/>
              <a:buNone/>
              <a:defRPr sz="8000" b="1" i="0" u="none" strike="noStrike" cap="none">
                <a:solidFill>
                  <a:srgbClr val="0992B5"/>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992B5"/>
              </a:buClr>
              <a:buSzPts val="7200"/>
              <a:buFont typeface="Avenir"/>
              <a:buNone/>
              <a:tabLst/>
              <a:defRPr/>
            </a:pPr>
            <a:r>
              <a:rPr kumimoji="0" lang="en-US" sz="3200" b="1" i="0" u="none" strike="noStrike" kern="0" cap="none" spc="0" normalizeH="0" baseline="0" noProof="0" dirty="0">
                <a:ln>
                  <a:noFill/>
                </a:ln>
                <a:solidFill>
                  <a:srgbClr val="0992B5"/>
                </a:solidFill>
                <a:effectLst/>
                <a:uLnTx/>
                <a:uFillTx/>
                <a:latin typeface="Avenir Next LT Pro" panose="020B0304020202020204" pitchFamily="34" charset="77"/>
                <a:sym typeface="Avenir"/>
              </a:rPr>
              <a:t>Assigning Disease Phase</a:t>
            </a:r>
          </a:p>
        </p:txBody>
      </p:sp>
      <p:sp>
        <p:nvSpPr>
          <p:cNvPr id="6" name="Google Shape;114;p3">
            <a:extLst>
              <a:ext uri="{FF2B5EF4-FFF2-40B4-BE49-F238E27FC236}">
                <a16:creationId xmlns:a16="http://schemas.microsoft.com/office/drawing/2014/main" id="{35B8EED8-19DF-0538-144F-3FF7F761C42A}"/>
              </a:ext>
            </a:extLst>
          </p:cNvPr>
          <p:cNvSpPr txBox="1">
            <a:spLocks/>
          </p:cNvSpPr>
          <p:nvPr/>
        </p:nvSpPr>
        <p:spPr>
          <a:xfrm>
            <a:off x="330359" y="503936"/>
            <a:ext cx="10774179" cy="131351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rgbClr val="888888"/>
              </a:buClr>
              <a:buSzPts val="4000"/>
              <a:buFont typeface="Arial"/>
              <a:buNone/>
              <a:defRPr sz="4000" b="0" i="0" u="none" strike="noStrike" cap="none">
                <a:solidFill>
                  <a:srgbClr val="888888"/>
                </a:solidFill>
                <a:latin typeface="Avenir"/>
                <a:ea typeface="Avenir"/>
                <a:cs typeface="Avenir"/>
                <a:sym typeface="Avenir"/>
              </a:defRPr>
            </a:lvl1pPr>
            <a:lvl2pPr marL="914400" marR="0" lvl="1" indent="-228600" algn="l" rtl="0">
              <a:lnSpc>
                <a:spcPct val="100000"/>
              </a:lnSpc>
              <a:spcBef>
                <a:spcPts val="720"/>
              </a:spcBef>
              <a:spcAft>
                <a:spcPts val="0"/>
              </a:spcAft>
              <a:buClr>
                <a:srgbClr val="888888"/>
              </a:buClr>
              <a:buSzPts val="3600"/>
              <a:buFont typeface="Arial"/>
              <a:buNone/>
              <a:defRPr sz="3600" b="0" i="0" u="none" strike="noStrike" cap="none">
                <a:solidFill>
                  <a:srgbClr val="888888"/>
                </a:solidFill>
                <a:latin typeface="Avenir"/>
                <a:ea typeface="Avenir"/>
                <a:cs typeface="Avenir"/>
                <a:sym typeface="Avenir"/>
              </a:defRPr>
            </a:lvl2pPr>
            <a:lvl3pPr marL="1371600" marR="0" lvl="2" indent="-228600" algn="l"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Avenir"/>
                <a:ea typeface="Avenir"/>
                <a:cs typeface="Avenir"/>
                <a:sym typeface="Avenir"/>
              </a:defRPr>
            </a:lvl3pPr>
            <a:lvl4pPr marL="1828800" marR="0" lvl="3" indent="-228600" algn="l"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venir"/>
                <a:ea typeface="Avenir"/>
                <a:cs typeface="Avenir"/>
                <a:sym typeface="Avenir"/>
              </a:defRPr>
            </a:lvl4pPr>
            <a:lvl5pPr marL="2286000" marR="0" lvl="4" indent="-228600" algn="l"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venir"/>
                <a:ea typeface="Avenir"/>
                <a:cs typeface="Avenir"/>
                <a:sym typeface="Avenir"/>
              </a:defRPr>
            </a:lvl5pPr>
            <a:lvl6pPr marL="2743200" marR="0" lvl="5" indent="-228600" algn="l"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rgbClr val="FF0000"/>
                </a:solidFill>
                <a:effectLst/>
                <a:uLnTx/>
                <a:uFillTx/>
                <a:latin typeface="Avenir Next LT Pro" panose="020B0304020202020204" pitchFamily="34" charset="77"/>
                <a:sym typeface="Avenir"/>
              </a:rPr>
              <a:t>Modified MDACC Criteria are Preferred (not WHO)</a:t>
            </a:r>
          </a:p>
        </p:txBody>
      </p:sp>
      <p:sp>
        <p:nvSpPr>
          <p:cNvPr id="7" name="TextBox 6">
            <a:extLst>
              <a:ext uri="{FF2B5EF4-FFF2-40B4-BE49-F238E27FC236}">
                <a16:creationId xmlns:a16="http://schemas.microsoft.com/office/drawing/2014/main" id="{AEBA2EE8-7A5B-6B3B-BC66-ED2BB572E02B}"/>
              </a:ext>
            </a:extLst>
          </p:cNvPr>
          <p:cNvSpPr txBox="1"/>
          <p:nvPr/>
        </p:nvSpPr>
        <p:spPr>
          <a:xfrm>
            <a:off x="774699" y="2461252"/>
            <a:ext cx="10642601" cy="3139321"/>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sng"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Chronic Phase				Accelerated Phase			Blast Phase</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endParaRP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&lt;15% blasts in PB or BM			15-29% blasts in PB/BM			≥30% blasts</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&lt;30% blasts + promyelocytes		≥30% blasts + promyelocytes</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					  in PB or BM (with &lt;30% blasts)</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≥100K platelets				&lt;100K platelets (unrelated to </a:t>
            </a:r>
            <a:r>
              <a:rPr kumimoji="0" lang="en-US" sz="1800" b="0" i="0" u="none" strike="noStrike" kern="0" cap="none" spc="0" normalizeH="0" baseline="0" noProof="0" dirty="0" err="1">
                <a:ln>
                  <a:noFill/>
                </a:ln>
                <a:solidFill>
                  <a:srgbClr val="000000"/>
                </a:solidFill>
                <a:effectLst/>
                <a:uLnTx/>
                <a:uFillTx/>
                <a:latin typeface="Avenir Next LT Pro" panose="020B0304020202020204" pitchFamily="34" charset="77"/>
                <a:ea typeface="ＭＳ Ｐゴシック" charset="-128"/>
                <a:cs typeface="Arial" charset="0"/>
                <a:sym typeface="Arial"/>
              </a:rPr>
              <a:t>tx</a:t>
            </a: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&lt;20% basophils				≥20% basophils</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No extramedullary disease</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	(except liver/spleen)		Clonal evolution (additional karyotypic </a:t>
            </a:r>
          </a:p>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ＭＳ Ｐゴシック" charset="-128"/>
                <a:cs typeface="Arial" charset="0"/>
                <a:sym typeface="Arial"/>
              </a:rPr>
              <a:t>					  abnormalities not present at diagnosis)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venir Next LT Pro" panose="020B0304020202020204" pitchFamily="34" charset="77"/>
              <a:ea typeface="+mn-ea"/>
              <a:cs typeface="Arial"/>
              <a:sym typeface="Arial"/>
            </a:endParaRPr>
          </a:p>
        </p:txBody>
      </p:sp>
    </p:spTree>
    <p:extLst>
      <p:ext uri="{BB962C8B-B14F-4D97-AF65-F5344CB8AC3E}">
        <p14:creationId xmlns:p14="http://schemas.microsoft.com/office/powerpoint/2010/main" val="467286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0C265-FD3F-19DC-A3C4-4991B2D83CFA}"/>
            </a:ext>
          </a:extLst>
        </p:cNvPr>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B7DB0ECD-B309-2259-7E13-628766559B69}"/>
              </a:ext>
            </a:extLst>
          </p:cNvPr>
          <p:cNvGraphicFramePr>
            <a:graphicFrameLocks noChangeAspect="1"/>
          </p:cNvGraphicFramePr>
          <p:nvPr/>
        </p:nvGraphicFramePr>
        <p:xfrm>
          <a:off x="1158240" y="200294"/>
          <a:ext cx="9875520" cy="6559677"/>
        </p:xfrm>
        <a:graphic>
          <a:graphicData uri="http://schemas.openxmlformats.org/presentationml/2006/ole">
            <mc:AlternateContent xmlns:mc="http://schemas.openxmlformats.org/markup-compatibility/2006">
              <mc:Choice xmlns:v="urn:schemas-microsoft-com:vml" Requires="v">
                <p:oleObj name="Presentation" r:id="rId2" imgW="6070600" imgH="4038600" progId="PowerPoint.Show.8">
                  <p:embed/>
                </p:oleObj>
              </mc:Choice>
              <mc:Fallback>
                <p:oleObj name="Presentation" r:id="rId2" imgW="6070600" imgH="4038600" progId="PowerPoint.Show.8">
                  <p:embed/>
                  <p:pic>
                    <p:nvPicPr>
                      <p:cNvPr id="2" name="Object 2">
                        <a:extLst>
                          <a:ext uri="{FF2B5EF4-FFF2-40B4-BE49-F238E27FC236}">
                            <a16:creationId xmlns:a16="http://schemas.microsoft.com/office/drawing/2014/main" id="{B7DB0ECD-B309-2259-7E13-628766559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40" y="200294"/>
                        <a:ext cx="9875520" cy="6559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497548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001E-3BAC-815B-9D4C-7EAC808DBBF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667F7BA-7252-576B-8961-648224C2B7AC}"/>
              </a:ext>
            </a:extLst>
          </p:cNvPr>
          <p:cNvSpPr txBox="1">
            <a:spLocks noChangeArrowheads="1"/>
          </p:cNvSpPr>
          <p:nvPr/>
        </p:nvSpPr>
        <p:spPr>
          <a:xfrm>
            <a:off x="60385" y="101597"/>
            <a:ext cx="11809561" cy="1417815"/>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Avenir Next LT Pro" panose="020B0304020202020204" pitchFamily="34" charset="77"/>
                <a:ea typeface="+mj-ea"/>
                <a:cs typeface="+mj-cs"/>
              </a:rPr>
              <a:t>Natural Course of CML: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Avenir Next LT Pro" panose="020B0304020202020204" pitchFamily="34" charset="77"/>
                <a:ea typeface="+mj-ea"/>
                <a:cs typeface="+mj-cs"/>
              </a:rPr>
              <a:t>Historical Survival by Disease Phase</a:t>
            </a:r>
            <a:br>
              <a:rPr kumimoji="0" lang="en-US" sz="6000" b="0" i="0" u="none" strike="noStrike" kern="1200" cap="none" spc="0" normalizeH="0" baseline="0" noProof="0" dirty="0">
                <a:ln>
                  <a:noFill/>
                </a:ln>
                <a:solidFill>
                  <a:srgbClr val="002060"/>
                </a:solidFill>
                <a:effectLst/>
                <a:uLnTx/>
                <a:uFillTx/>
                <a:latin typeface="Avenir Next LT Pro" panose="020B0304020202020204" pitchFamily="34" charset="77"/>
                <a:ea typeface="+mj-ea"/>
                <a:cs typeface="+mj-cs"/>
              </a:rPr>
            </a:br>
            <a:r>
              <a:rPr kumimoji="0" lang="en-US" sz="2900" b="0" i="0" u="none" strike="noStrike" kern="1200" cap="none" spc="0" normalizeH="0" baseline="0" noProof="0" dirty="0">
                <a:ln>
                  <a:noFill/>
                </a:ln>
                <a:solidFill>
                  <a:srgbClr val="002060"/>
                </a:solidFill>
                <a:effectLst/>
                <a:uLnTx/>
                <a:uFillTx/>
                <a:latin typeface="Avenir Next LT Pro" panose="020B0304020202020204" pitchFamily="34" charset="77"/>
                <a:ea typeface="+mj-ea"/>
                <a:cs typeface="+mj-cs"/>
              </a:rPr>
              <a:t>Circa 1980</a:t>
            </a:r>
          </a:p>
        </p:txBody>
      </p:sp>
      <p:grpSp>
        <p:nvGrpSpPr>
          <p:cNvPr id="3" name="Group 2">
            <a:extLst>
              <a:ext uri="{FF2B5EF4-FFF2-40B4-BE49-F238E27FC236}">
                <a16:creationId xmlns:a16="http://schemas.microsoft.com/office/drawing/2014/main" id="{BCDB827D-1899-17CF-48D5-26F8FE93E66E}"/>
              </a:ext>
            </a:extLst>
          </p:cNvPr>
          <p:cNvGrpSpPr/>
          <p:nvPr/>
        </p:nvGrpSpPr>
        <p:grpSpPr>
          <a:xfrm>
            <a:off x="1698595" y="1595612"/>
            <a:ext cx="8277225" cy="4975225"/>
            <a:chOff x="304800" y="1651000"/>
            <a:chExt cx="8277225" cy="4975225"/>
          </a:xfrm>
        </p:grpSpPr>
        <p:grpSp>
          <p:nvGrpSpPr>
            <p:cNvPr id="4" name="Group 3">
              <a:extLst>
                <a:ext uri="{FF2B5EF4-FFF2-40B4-BE49-F238E27FC236}">
                  <a16:creationId xmlns:a16="http://schemas.microsoft.com/office/drawing/2014/main" id="{5DC79A11-29B6-1CF6-1137-B68EEAC1965E}"/>
                </a:ext>
              </a:extLst>
            </p:cNvPr>
            <p:cNvGrpSpPr>
              <a:grpSpLocks/>
            </p:cNvGrpSpPr>
            <p:nvPr/>
          </p:nvGrpSpPr>
          <p:grpSpPr bwMode="auto">
            <a:xfrm>
              <a:off x="1192213" y="1825625"/>
              <a:ext cx="7100887" cy="4195763"/>
              <a:chOff x="730" y="1108"/>
              <a:chExt cx="4473" cy="2643"/>
            </a:xfrm>
          </p:grpSpPr>
          <p:sp>
            <p:nvSpPr>
              <p:cNvPr id="47" name="Freeform 4">
                <a:extLst>
                  <a:ext uri="{FF2B5EF4-FFF2-40B4-BE49-F238E27FC236}">
                    <a16:creationId xmlns:a16="http://schemas.microsoft.com/office/drawing/2014/main" id="{877A6579-618F-03DE-D86C-EB720AF8B184}"/>
                  </a:ext>
                </a:extLst>
              </p:cNvPr>
              <p:cNvSpPr>
                <a:spLocks/>
              </p:cNvSpPr>
              <p:nvPr/>
            </p:nvSpPr>
            <p:spPr bwMode="auto">
              <a:xfrm>
                <a:off x="778" y="1108"/>
                <a:ext cx="4425" cy="2592"/>
              </a:xfrm>
              <a:custGeom>
                <a:avLst/>
                <a:gdLst>
                  <a:gd name="T0" fmla="*/ 0 w 4425"/>
                  <a:gd name="T1" fmla="*/ 0 h 2592"/>
                  <a:gd name="T2" fmla="*/ 0 w 4425"/>
                  <a:gd name="T3" fmla="*/ 2592 h 2592"/>
                  <a:gd name="T4" fmla="*/ 4425 w 4425"/>
                  <a:gd name="T5" fmla="*/ 2592 h 2592"/>
                  <a:gd name="T6" fmla="*/ 0 60000 65536"/>
                  <a:gd name="T7" fmla="*/ 0 60000 65536"/>
                  <a:gd name="T8" fmla="*/ 0 60000 65536"/>
                  <a:gd name="T9" fmla="*/ 0 w 4425"/>
                  <a:gd name="T10" fmla="*/ 0 h 2592"/>
                  <a:gd name="T11" fmla="*/ 4425 w 4425"/>
                  <a:gd name="T12" fmla="*/ 2592 h 2592"/>
                </a:gdLst>
                <a:ahLst/>
                <a:cxnLst>
                  <a:cxn ang="T6">
                    <a:pos x="T0" y="T1"/>
                  </a:cxn>
                  <a:cxn ang="T7">
                    <a:pos x="T2" y="T3"/>
                  </a:cxn>
                  <a:cxn ang="T8">
                    <a:pos x="T4" y="T5"/>
                  </a:cxn>
                </a:cxnLst>
                <a:rect l="T9" t="T10" r="T11" b="T12"/>
                <a:pathLst>
                  <a:path w="4425" h="2592">
                    <a:moveTo>
                      <a:pt x="0" y="0"/>
                    </a:moveTo>
                    <a:lnTo>
                      <a:pt x="0" y="2592"/>
                    </a:lnTo>
                    <a:lnTo>
                      <a:pt x="4425" y="2592"/>
                    </a:lnTo>
                  </a:path>
                </a:pathLst>
              </a:custGeom>
              <a:noFill/>
              <a:ln w="1905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8" name="Group 5">
                <a:extLst>
                  <a:ext uri="{FF2B5EF4-FFF2-40B4-BE49-F238E27FC236}">
                    <a16:creationId xmlns:a16="http://schemas.microsoft.com/office/drawing/2014/main" id="{806A1281-EE80-1615-D8DB-DE7899DA255F}"/>
                  </a:ext>
                </a:extLst>
              </p:cNvPr>
              <p:cNvGrpSpPr>
                <a:grpSpLocks/>
              </p:cNvGrpSpPr>
              <p:nvPr/>
            </p:nvGrpSpPr>
            <p:grpSpPr bwMode="auto">
              <a:xfrm>
                <a:off x="730" y="1113"/>
                <a:ext cx="51" cy="2587"/>
                <a:chOff x="730" y="1113"/>
                <a:chExt cx="51" cy="2587"/>
              </a:xfrm>
            </p:grpSpPr>
            <p:sp>
              <p:nvSpPr>
                <p:cNvPr id="58" name="Line 6">
                  <a:extLst>
                    <a:ext uri="{FF2B5EF4-FFF2-40B4-BE49-F238E27FC236}">
                      <a16:creationId xmlns:a16="http://schemas.microsoft.com/office/drawing/2014/main" id="{DEFDEB64-D3ED-D78E-7753-96943D093DFB}"/>
                    </a:ext>
                  </a:extLst>
                </p:cNvPr>
                <p:cNvSpPr>
                  <a:spLocks noChangeShapeType="1"/>
                </p:cNvSpPr>
                <p:nvPr/>
              </p:nvSpPr>
              <p:spPr bwMode="auto">
                <a:xfrm>
                  <a:off x="730" y="1113"/>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9" name="Line 7">
                  <a:extLst>
                    <a:ext uri="{FF2B5EF4-FFF2-40B4-BE49-F238E27FC236}">
                      <a16:creationId xmlns:a16="http://schemas.microsoft.com/office/drawing/2014/main" id="{744464AB-B02C-FCA6-9D3C-A8860A4556B1}"/>
                    </a:ext>
                  </a:extLst>
                </p:cNvPr>
                <p:cNvSpPr>
                  <a:spLocks noChangeShapeType="1"/>
                </p:cNvSpPr>
                <p:nvPr/>
              </p:nvSpPr>
              <p:spPr bwMode="auto">
                <a:xfrm>
                  <a:off x="730" y="1371"/>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0" name="Line 8">
                  <a:extLst>
                    <a:ext uri="{FF2B5EF4-FFF2-40B4-BE49-F238E27FC236}">
                      <a16:creationId xmlns:a16="http://schemas.microsoft.com/office/drawing/2014/main" id="{F61A74F1-F5DC-5C4C-C849-FCE160D1DAB8}"/>
                    </a:ext>
                  </a:extLst>
                </p:cNvPr>
                <p:cNvSpPr>
                  <a:spLocks noChangeShapeType="1"/>
                </p:cNvSpPr>
                <p:nvPr/>
              </p:nvSpPr>
              <p:spPr bwMode="auto">
                <a:xfrm>
                  <a:off x="730" y="1630"/>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1" name="Line 9">
                  <a:extLst>
                    <a:ext uri="{FF2B5EF4-FFF2-40B4-BE49-F238E27FC236}">
                      <a16:creationId xmlns:a16="http://schemas.microsoft.com/office/drawing/2014/main" id="{66D5CC77-4E9A-25E1-23E9-3664672D6779}"/>
                    </a:ext>
                  </a:extLst>
                </p:cNvPr>
                <p:cNvSpPr>
                  <a:spLocks noChangeShapeType="1"/>
                </p:cNvSpPr>
                <p:nvPr/>
              </p:nvSpPr>
              <p:spPr bwMode="auto">
                <a:xfrm>
                  <a:off x="730" y="1889"/>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2" name="Line 10">
                  <a:extLst>
                    <a:ext uri="{FF2B5EF4-FFF2-40B4-BE49-F238E27FC236}">
                      <a16:creationId xmlns:a16="http://schemas.microsoft.com/office/drawing/2014/main" id="{648ACBE0-BD07-F60C-A067-45E9C1F31742}"/>
                    </a:ext>
                  </a:extLst>
                </p:cNvPr>
                <p:cNvSpPr>
                  <a:spLocks noChangeShapeType="1"/>
                </p:cNvSpPr>
                <p:nvPr/>
              </p:nvSpPr>
              <p:spPr bwMode="auto">
                <a:xfrm>
                  <a:off x="730" y="2147"/>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3" name="Line 11">
                  <a:extLst>
                    <a:ext uri="{FF2B5EF4-FFF2-40B4-BE49-F238E27FC236}">
                      <a16:creationId xmlns:a16="http://schemas.microsoft.com/office/drawing/2014/main" id="{7BB73379-20D7-11EE-208B-A7FF8C610C3D}"/>
                    </a:ext>
                  </a:extLst>
                </p:cNvPr>
                <p:cNvSpPr>
                  <a:spLocks noChangeShapeType="1"/>
                </p:cNvSpPr>
                <p:nvPr/>
              </p:nvSpPr>
              <p:spPr bwMode="auto">
                <a:xfrm>
                  <a:off x="730" y="2406"/>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4" name="Line 12">
                  <a:extLst>
                    <a:ext uri="{FF2B5EF4-FFF2-40B4-BE49-F238E27FC236}">
                      <a16:creationId xmlns:a16="http://schemas.microsoft.com/office/drawing/2014/main" id="{520C4D48-732D-FC93-AFCC-949BD2201C7C}"/>
                    </a:ext>
                  </a:extLst>
                </p:cNvPr>
                <p:cNvSpPr>
                  <a:spLocks noChangeShapeType="1"/>
                </p:cNvSpPr>
                <p:nvPr/>
              </p:nvSpPr>
              <p:spPr bwMode="auto">
                <a:xfrm>
                  <a:off x="730" y="2665"/>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5" name="Line 13">
                  <a:extLst>
                    <a:ext uri="{FF2B5EF4-FFF2-40B4-BE49-F238E27FC236}">
                      <a16:creationId xmlns:a16="http://schemas.microsoft.com/office/drawing/2014/main" id="{D207D178-18C8-D405-646E-B9E1E070B8F5}"/>
                    </a:ext>
                  </a:extLst>
                </p:cNvPr>
                <p:cNvSpPr>
                  <a:spLocks noChangeShapeType="1"/>
                </p:cNvSpPr>
                <p:nvPr/>
              </p:nvSpPr>
              <p:spPr bwMode="auto">
                <a:xfrm>
                  <a:off x="730" y="2923"/>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6" name="Line 14">
                  <a:extLst>
                    <a:ext uri="{FF2B5EF4-FFF2-40B4-BE49-F238E27FC236}">
                      <a16:creationId xmlns:a16="http://schemas.microsoft.com/office/drawing/2014/main" id="{76D4A62C-D765-C36B-52A0-E6829222C350}"/>
                    </a:ext>
                  </a:extLst>
                </p:cNvPr>
                <p:cNvSpPr>
                  <a:spLocks noChangeShapeType="1"/>
                </p:cNvSpPr>
                <p:nvPr/>
              </p:nvSpPr>
              <p:spPr bwMode="auto">
                <a:xfrm>
                  <a:off x="730" y="3182"/>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7" name="Line 15">
                  <a:extLst>
                    <a:ext uri="{FF2B5EF4-FFF2-40B4-BE49-F238E27FC236}">
                      <a16:creationId xmlns:a16="http://schemas.microsoft.com/office/drawing/2014/main" id="{D32BA9B5-29B0-F4DF-80E3-9A911CAA15EB}"/>
                    </a:ext>
                  </a:extLst>
                </p:cNvPr>
                <p:cNvSpPr>
                  <a:spLocks noChangeShapeType="1"/>
                </p:cNvSpPr>
                <p:nvPr/>
              </p:nvSpPr>
              <p:spPr bwMode="auto">
                <a:xfrm>
                  <a:off x="730" y="3441"/>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8" name="Line 16">
                  <a:extLst>
                    <a:ext uri="{FF2B5EF4-FFF2-40B4-BE49-F238E27FC236}">
                      <a16:creationId xmlns:a16="http://schemas.microsoft.com/office/drawing/2014/main" id="{62946103-B458-6B38-AD4E-382808F37DBA}"/>
                    </a:ext>
                  </a:extLst>
                </p:cNvPr>
                <p:cNvSpPr>
                  <a:spLocks noChangeShapeType="1"/>
                </p:cNvSpPr>
                <p:nvPr/>
              </p:nvSpPr>
              <p:spPr bwMode="auto">
                <a:xfrm>
                  <a:off x="730" y="3700"/>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9" name="Line 17">
                <a:extLst>
                  <a:ext uri="{FF2B5EF4-FFF2-40B4-BE49-F238E27FC236}">
                    <a16:creationId xmlns:a16="http://schemas.microsoft.com/office/drawing/2014/main" id="{02114DAC-251F-82C4-8871-5D2286EA9B4D}"/>
                  </a:ext>
                </a:extLst>
              </p:cNvPr>
              <p:cNvSpPr>
                <a:spLocks noChangeShapeType="1"/>
              </p:cNvSpPr>
              <p:nvPr/>
            </p:nvSpPr>
            <p:spPr bwMode="auto">
              <a:xfrm rot="5400000">
                <a:off x="3398" y="3725"/>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Line 18">
                <a:extLst>
                  <a:ext uri="{FF2B5EF4-FFF2-40B4-BE49-F238E27FC236}">
                    <a16:creationId xmlns:a16="http://schemas.microsoft.com/office/drawing/2014/main" id="{139C871C-1181-FFBE-7077-A7C0020F57EA}"/>
                  </a:ext>
                </a:extLst>
              </p:cNvPr>
              <p:cNvSpPr>
                <a:spLocks noChangeShapeType="1"/>
              </p:cNvSpPr>
              <p:nvPr/>
            </p:nvSpPr>
            <p:spPr bwMode="auto">
              <a:xfrm rot="5400000">
                <a:off x="3928" y="3725"/>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Line 19">
                <a:extLst>
                  <a:ext uri="{FF2B5EF4-FFF2-40B4-BE49-F238E27FC236}">
                    <a16:creationId xmlns:a16="http://schemas.microsoft.com/office/drawing/2014/main" id="{4F967877-D4ED-E16F-2DAF-67F7F69BB7FE}"/>
                  </a:ext>
                </a:extLst>
              </p:cNvPr>
              <p:cNvSpPr>
                <a:spLocks noChangeShapeType="1"/>
              </p:cNvSpPr>
              <p:nvPr/>
            </p:nvSpPr>
            <p:spPr bwMode="auto">
              <a:xfrm rot="5400000">
                <a:off x="2869" y="3725"/>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2" name="Line 20">
                <a:extLst>
                  <a:ext uri="{FF2B5EF4-FFF2-40B4-BE49-F238E27FC236}">
                    <a16:creationId xmlns:a16="http://schemas.microsoft.com/office/drawing/2014/main" id="{2AB0770A-981F-49F4-FA0B-08420263B84A}"/>
                  </a:ext>
                </a:extLst>
              </p:cNvPr>
              <p:cNvSpPr>
                <a:spLocks noChangeShapeType="1"/>
              </p:cNvSpPr>
              <p:nvPr/>
            </p:nvSpPr>
            <p:spPr bwMode="auto">
              <a:xfrm rot="5400000">
                <a:off x="2340" y="3725"/>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3" name="Line 21">
                <a:extLst>
                  <a:ext uri="{FF2B5EF4-FFF2-40B4-BE49-F238E27FC236}">
                    <a16:creationId xmlns:a16="http://schemas.microsoft.com/office/drawing/2014/main" id="{C1454B81-849B-5804-5356-5D8B32D2E112}"/>
                  </a:ext>
                </a:extLst>
              </p:cNvPr>
              <p:cNvSpPr>
                <a:spLocks noChangeShapeType="1"/>
              </p:cNvSpPr>
              <p:nvPr/>
            </p:nvSpPr>
            <p:spPr bwMode="auto">
              <a:xfrm rot="5400000">
                <a:off x="1810" y="3726"/>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Line 22">
                <a:extLst>
                  <a:ext uri="{FF2B5EF4-FFF2-40B4-BE49-F238E27FC236}">
                    <a16:creationId xmlns:a16="http://schemas.microsoft.com/office/drawing/2014/main" id="{718930C8-44B7-9C0F-9C57-CD4A255F2FEC}"/>
                  </a:ext>
                </a:extLst>
              </p:cNvPr>
              <p:cNvSpPr>
                <a:spLocks noChangeShapeType="1"/>
              </p:cNvSpPr>
              <p:nvPr/>
            </p:nvSpPr>
            <p:spPr bwMode="auto">
              <a:xfrm rot="5400000">
                <a:off x="1281" y="3726"/>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5" name="Line 23">
                <a:extLst>
                  <a:ext uri="{FF2B5EF4-FFF2-40B4-BE49-F238E27FC236}">
                    <a16:creationId xmlns:a16="http://schemas.microsoft.com/office/drawing/2014/main" id="{322CC1B4-8017-2310-4483-8179D825132B}"/>
                  </a:ext>
                </a:extLst>
              </p:cNvPr>
              <p:cNvSpPr>
                <a:spLocks noChangeShapeType="1"/>
              </p:cNvSpPr>
              <p:nvPr/>
            </p:nvSpPr>
            <p:spPr bwMode="auto">
              <a:xfrm rot="5400000">
                <a:off x="752" y="3726"/>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Line 24">
                <a:extLst>
                  <a:ext uri="{FF2B5EF4-FFF2-40B4-BE49-F238E27FC236}">
                    <a16:creationId xmlns:a16="http://schemas.microsoft.com/office/drawing/2014/main" id="{5CD8BFCD-22AA-1FA3-0CBC-BCAD1DE2C454}"/>
                  </a:ext>
                </a:extLst>
              </p:cNvPr>
              <p:cNvSpPr>
                <a:spLocks noChangeShapeType="1"/>
              </p:cNvSpPr>
              <p:nvPr/>
            </p:nvSpPr>
            <p:spPr bwMode="auto">
              <a:xfrm rot="5400000">
                <a:off x="4457" y="3725"/>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7" name="Line 25">
                <a:extLst>
                  <a:ext uri="{FF2B5EF4-FFF2-40B4-BE49-F238E27FC236}">
                    <a16:creationId xmlns:a16="http://schemas.microsoft.com/office/drawing/2014/main" id="{A05F0474-88CB-8F08-E063-3DDC2223E004}"/>
                  </a:ext>
                </a:extLst>
              </p:cNvPr>
              <p:cNvSpPr>
                <a:spLocks noChangeShapeType="1"/>
              </p:cNvSpPr>
              <p:nvPr/>
            </p:nvSpPr>
            <p:spPr bwMode="auto">
              <a:xfrm rot="5400000">
                <a:off x="4987" y="3725"/>
                <a:ext cx="51" cy="0"/>
              </a:xfrm>
              <a:prstGeom prst="line">
                <a:avLst/>
              </a:prstGeom>
              <a:noFill/>
              <a:ln w="19050">
                <a:solidFill>
                  <a:schemeClr val="tx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5" name="Text Box 26">
              <a:extLst>
                <a:ext uri="{FF2B5EF4-FFF2-40B4-BE49-F238E27FC236}">
                  <a16:creationId xmlns:a16="http://schemas.microsoft.com/office/drawing/2014/main" id="{FF850E26-1586-E443-41AC-96975E11CCDD}"/>
                </a:ext>
              </a:extLst>
            </p:cNvPr>
            <p:cNvSpPr txBox="1">
              <a:spLocks noChangeArrowheads="1"/>
            </p:cNvSpPr>
            <p:nvPr/>
          </p:nvSpPr>
          <p:spPr bwMode="auto">
            <a:xfrm>
              <a:off x="3382963" y="6229350"/>
              <a:ext cx="24574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0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Years from referral</a:t>
              </a:r>
              <a:endParaRPr kumimoji="1" lang="en-US" sz="2000" b="1" i="0" u="none" strike="noStrike" kern="1200" cap="none" spc="0" normalizeH="0" baseline="0" noProof="0" dirty="0">
                <a:ln>
                  <a:noFill/>
                </a:ln>
                <a:solidFill>
                  <a:srgbClr val="FFFFFF"/>
                </a:solidFill>
                <a:effectLst/>
                <a:uLnTx/>
                <a:uFillTx/>
                <a:latin typeface="Avenir Next LT Pro" panose="020B0304020202020204" pitchFamily="34" charset="77"/>
                <a:ea typeface="ＭＳ Ｐゴシック" charset="0"/>
                <a:cs typeface="Arial" charset="0"/>
              </a:endParaRPr>
            </a:p>
          </p:txBody>
        </p:sp>
        <p:sp>
          <p:nvSpPr>
            <p:cNvPr id="6" name="Text Box 27">
              <a:extLst>
                <a:ext uri="{FF2B5EF4-FFF2-40B4-BE49-F238E27FC236}">
                  <a16:creationId xmlns:a16="http://schemas.microsoft.com/office/drawing/2014/main" id="{96CA321C-C055-717D-B2C8-EB76C9B90432}"/>
                </a:ext>
              </a:extLst>
            </p:cNvPr>
            <p:cNvSpPr txBox="1">
              <a:spLocks noChangeArrowheads="1"/>
            </p:cNvSpPr>
            <p:nvPr/>
          </p:nvSpPr>
          <p:spPr bwMode="auto">
            <a:xfrm>
              <a:off x="4413913" y="5965825"/>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4</a:t>
              </a:r>
            </a:p>
          </p:txBody>
        </p:sp>
        <p:sp>
          <p:nvSpPr>
            <p:cNvPr id="7" name="Text Box 28">
              <a:extLst>
                <a:ext uri="{FF2B5EF4-FFF2-40B4-BE49-F238E27FC236}">
                  <a16:creationId xmlns:a16="http://schemas.microsoft.com/office/drawing/2014/main" id="{CA789689-493A-74EA-BFC6-100B5DA9570B}"/>
                </a:ext>
              </a:extLst>
            </p:cNvPr>
            <p:cNvSpPr txBox="1">
              <a:spLocks noChangeArrowheads="1"/>
            </p:cNvSpPr>
            <p:nvPr/>
          </p:nvSpPr>
          <p:spPr bwMode="auto">
            <a:xfrm>
              <a:off x="3580476" y="5965825"/>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3</a:t>
              </a:r>
            </a:p>
          </p:txBody>
        </p:sp>
        <p:sp>
          <p:nvSpPr>
            <p:cNvPr id="8" name="Text Box 29">
              <a:extLst>
                <a:ext uri="{FF2B5EF4-FFF2-40B4-BE49-F238E27FC236}">
                  <a16:creationId xmlns:a16="http://schemas.microsoft.com/office/drawing/2014/main" id="{6120B965-3974-A21F-5192-A06FA5642AEB}"/>
                </a:ext>
              </a:extLst>
            </p:cNvPr>
            <p:cNvSpPr txBox="1">
              <a:spLocks noChangeArrowheads="1"/>
            </p:cNvSpPr>
            <p:nvPr/>
          </p:nvSpPr>
          <p:spPr bwMode="auto">
            <a:xfrm>
              <a:off x="2739101" y="5965825"/>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2</a:t>
              </a:r>
            </a:p>
          </p:txBody>
        </p:sp>
        <p:sp>
          <p:nvSpPr>
            <p:cNvPr id="9" name="Text Box 30">
              <a:extLst>
                <a:ext uri="{FF2B5EF4-FFF2-40B4-BE49-F238E27FC236}">
                  <a16:creationId xmlns:a16="http://schemas.microsoft.com/office/drawing/2014/main" id="{CD9C48DE-7D99-F937-0506-0CF363BF0DEF}"/>
                </a:ext>
              </a:extLst>
            </p:cNvPr>
            <p:cNvSpPr txBox="1">
              <a:spLocks noChangeArrowheads="1"/>
            </p:cNvSpPr>
            <p:nvPr/>
          </p:nvSpPr>
          <p:spPr bwMode="auto">
            <a:xfrm>
              <a:off x="1929476" y="5943600"/>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1</a:t>
              </a:r>
            </a:p>
          </p:txBody>
        </p:sp>
        <p:sp>
          <p:nvSpPr>
            <p:cNvPr id="10" name="Text Box 31">
              <a:extLst>
                <a:ext uri="{FF2B5EF4-FFF2-40B4-BE49-F238E27FC236}">
                  <a16:creationId xmlns:a16="http://schemas.microsoft.com/office/drawing/2014/main" id="{6D5553F7-DC5E-77B0-B284-8701CA681E57}"/>
                </a:ext>
              </a:extLst>
            </p:cNvPr>
            <p:cNvSpPr txBox="1">
              <a:spLocks noChangeArrowheads="1"/>
            </p:cNvSpPr>
            <p:nvPr/>
          </p:nvSpPr>
          <p:spPr bwMode="auto">
            <a:xfrm>
              <a:off x="1109663" y="5965825"/>
              <a:ext cx="311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0</a:t>
              </a:r>
            </a:p>
          </p:txBody>
        </p:sp>
        <p:sp>
          <p:nvSpPr>
            <p:cNvPr id="11" name="Text Box 32">
              <a:extLst>
                <a:ext uri="{FF2B5EF4-FFF2-40B4-BE49-F238E27FC236}">
                  <a16:creationId xmlns:a16="http://schemas.microsoft.com/office/drawing/2014/main" id="{00A0CDE2-989E-01C9-DCD6-CE925ADC83BC}"/>
                </a:ext>
              </a:extLst>
            </p:cNvPr>
            <p:cNvSpPr txBox="1">
              <a:spLocks noChangeArrowheads="1"/>
            </p:cNvSpPr>
            <p:nvPr/>
          </p:nvSpPr>
          <p:spPr bwMode="auto">
            <a:xfrm>
              <a:off x="7828626" y="5965825"/>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8</a:t>
              </a:r>
            </a:p>
          </p:txBody>
        </p:sp>
        <p:sp>
          <p:nvSpPr>
            <p:cNvPr id="12" name="Text Box 33">
              <a:extLst>
                <a:ext uri="{FF2B5EF4-FFF2-40B4-BE49-F238E27FC236}">
                  <a16:creationId xmlns:a16="http://schemas.microsoft.com/office/drawing/2014/main" id="{04D62B2C-CE95-0105-EFF3-06D9381AFC4B}"/>
                </a:ext>
              </a:extLst>
            </p:cNvPr>
            <p:cNvSpPr txBox="1">
              <a:spLocks noChangeArrowheads="1"/>
            </p:cNvSpPr>
            <p:nvPr/>
          </p:nvSpPr>
          <p:spPr bwMode="auto">
            <a:xfrm>
              <a:off x="6987251" y="5965825"/>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7</a:t>
              </a:r>
            </a:p>
          </p:txBody>
        </p:sp>
        <p:sp>
          <p:nvSpPr>
            <p:cNvPr id="13" name="Text Box 34">
              <a:extLst>
                <a:ext uri="{FF2B5EF4-FFF2-40B4-BE49-F238E27FC236}">
                  <a16:creationId xmlns:a16="http://schemas.microsoft.com/office/drawing/2014/main" id="{52365FB7-BF14-2019-FF4B-F78F39202B19}"/>
                </a:ext>
              </a:extLst>
            </p:cNvPr>
            <p:cNvSpPr txBox="1">
              <a:spLocks noChangeArrowheads="1"/>
            </p:cNvSpPr>
            <p:nvPr/>
          </p:nvSpPr>
          <p:spPr bwMode="auto">
            <a:xfrm>
              <a:off x="6147463" y="5965825"/>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6</a:t>
              </a:r>
            </a:p>
          </p:txBody>
        </p:sp>
        <p:sp>
          <p:nvSpPr>
            <p:cNvPr id="14" name="Text Box 35">
              <a:extLst>
                <a:ext uri="{FF2B5EF4-FFF2-40B4-BE49-F238E27FC236}">
                  <a16:creationId xmlns:a16="http://schemas.microsoft.com/office/drawing/2014/main" id="{3EBAE71A-1C96-8BF3-7221-F8D4AAA7ED4D}"/>
                </a:ext>
              </a:extLst>
            </p:cNvPr>
            <p:cNvSpPr txBox="1">
              <a:spLocks noChangeArrowheads="1"/>
            </p:cNvSpPr>
            <p:nvPr/>
          </p:nvSpPr>
          <p:spPr bwMode="auto">
            <a:xfrm>
              <a:off x="5328313" y="5943600"/>
              <a:ext cx="322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5</a:t>
              </a:r>
            </a:p>
          </p:txBody>
        </p:sp>
        <p:sp>
          <p:nvSpPr>
            <p:cNvPr id="15" name="Text Box 36">
              <a:extLst>
                <a:ext uri="{FF2B5EF4-FFF2-40B4-BE49-F238E27FC236}">
                  <a16:creationId xmlns:a16="http://schemas.microsoft.com/office/drawing/2014/main" id="{CB51C02E-4C4B-D8D1-B707-8F5EB3C91461}"/>
                </a:ext>
              </a:extLst>
            </p:cNvPr>
            <p:cNvSpPr txBox="1">
              <a:spLocks noChangeArrowheads="1"/>
            </p:cNvSpPr>
            <p:nvPr/>
          </p:nvSpPr>
          <p:spPr bwMode="auto">
            <a:xfrm>
              <a:off x="925251" y="5757863"/>
              <a:ext cx="3225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a:t>
              </a:r>
            </a:p>
          </p:txBody>
        </p:sp>
        <p:sp>
          <p:nvSpPr>
            <p:cNvPr id="16" name="Text Box 37">
              <a:extLst>
                <a:ext uri="{FF2B5EF4-FFF2-40B4-BE49-F238E27FC236}">
                  <a16:creationId xmlns:a16="http://schemas.microsoft.com/office/drawing/2014/main" id="{0CE883F1-92DB-F321-8B2B-8C53FA372E78}"/>
                </a:ext>
              </a:extLst>
            </p:cNvPr>
            <p:cNvSpPr txBox="1">
              <a:spLocks noChangeArrowheads="1"/>
            </p:cNvSpPr>
            <p:nvPr/>
          </p:nvSpPr>
          <p:spPr bwMode="auto">
            <a:xfrm>
              <a:off x="724875" y="5346700"/>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0.1</a:t>
              </a:r>
            </a:p>
          </p:txBody>
        </p:sp>
        <p:sp>
          <p:nvSpPr>
            <p:cNvPr id="17" name="Text Box 38">
              <a:extLst>
                <a:ext uri="{FF2B5EF4-FFF2-40B4-BE49-F238E27FC236}">
                  <a16:creationId xmlns:a16="http://schemas.microsoft.com/office/drawing/2014/main" id="{2832F629-5ADC-AC98-817A-0E14A73933DF}"/>
                </a:ext>
              </a:extLst>
            </p:cNvPr>
            <p:cNvSpPr txBox="1">
              <a:spLocks noChangeArrowheads="1"/>
            </p:cNvSpPr>
            <p:nvPr/>
          </p:nvSpPr>
          <p:spPr bwMode="auto">
            <a:xfrm>
              <a:off x="724875" y="4935538"/>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0.2</a:t>
              </a:r>
            </a:p>
          </p:txBody>
        </p:sp>
        <p:sp>
          <p:nvSpPr>
            <p:cNvPr id="18" name="Text Box 39">
              <a:extLst>
                <a:ext uri="{FF2B5EF4-FFF2-40B4-BE49-F238E27FC236}">
                  <a16:creationId xmlns:a16="http://schemas.microsoft.com/office/drawing/2014/main" id="{F42B7DE6-6B48-3DA7-4E46-033F9FFDFEF2}"/>
                </a:ext>
              </a:extLst>
            </p:cNvPr>
            <p:cNvSpPr txBox="1">
              <a:spLocks noChangeArrowheads="1"/>
            </p:cNvSpPr>
            <p:nvPr/>
          </p:nvSpPr>
          <p:spPr bwMode="auto">
            <a:xfrm>
              <a:off x="724875" y="4524375"/>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0.3</a:t>
              </a:r>
            </a:p>
          </p:txBody>
        </p:sp>
        <p:sp>
          <p:nvSpPr>
            <p:cNvPr id="19" name="Text Box 40">
              <a:extLst>
                <a:ext uri="{FF2B5EF4-FFF2-40B4-BE49-F238E27FC236}">
                  <a16:creationId xmlns:a16="http://schemas.microsoft.com/office/drawing/2014/main" id="{7EF07D34-9A16-A03B-13A3-89F6C7AEB522}"/>
                </a:ext>
              </a:extLst>
            </p:cNvPr>
            <p:cNvSpPr txBox="1">
              <a:spLocks noChangeArrowheads="1"/>
            </p:cNvSpPr>
            <p:nvPr/>
          </p:nvSpPr>
          <p:spPr bwMode="auto">
            <a:xfrm>
              <a:off x="724875" y="4114800"/>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0.4</a:t>
              </a:r>
            </a:p>
          </p:txBody>
        </p:sp>
        <p:sp>
          <p:nvSpPr>
            <p:cNvPr id="20" name="Text Box 41">
              <a:extLst>
                <a:ext uri="{FF2B5EF4-FFF2-40B4-BE49-F238E27FC236}">
                  <a16:creationId xmlns:a16="http://schemas.microsoft.com/office/drawing/2014/main" id="{75AF1D21-BE77-B77F-17E2-9F65A9265105}"/>
                </a:ext>
              </a:extLst>
            </p:cNvPr>
            <p:cNvSpPr txBox="1">
              <a:spLocks noChangeArrowheads="1"/>
            </p:cNvSpPr>
            <p:nvPr/>
          </p:nvSpPr>
          <p:spPr bwMode="auto">
            <a:xfrm>
              <a:off x="740750" y="3733800"/>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0.5</a:t>
              </a:r>
            </a:p>
          </p:txBody>
        </p:sp>
        <p:sp>
          <p:nvSpPr>
            <p:cNvPr id="21" name="Text Box 42">
              <a:extLst>
                <a:ext uri="{FF2B5EF4-FFF2-40B4-BE49-F238E27FC236}">
                  <a16:creationId xmlns:a16="http://schemas.microsoft.com/office/drawing/2014/main" id="{8BAD02F6-2DFA-3A92-D3A4-E516DFABFCFA}"/>
                </a:ext>
              </a:extLst>
            </p:cNvPr>
            <p:cNvSpPr txBox="1">
              <a:spLocks noChangeArrowheads="1"/>
            </p:cNvSpPr>
            <p:nvPr/>
          </p:nvSpPr>
          <p:spPr bwMode="auto">
            <a:xfrm>
              <a:off x="724875" y="3292475"/>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0.6</a:t>
              </a:r>
            </a:p>
          </p:txBody>
        </p:sp>
        <p:sp>
          <p:nvSpPr>
            <p:cNvPr id="22" name="Text Box 43">
              <a:extLst>
                <a:ext uri="{FF2B5EF4-FFF2-40B4-BE49-F238E27FC236}">
                  <a16:creationId xmlns:a16="http://schemas.microsoft.com/office/drawing/2014/main" id="{71E0FFCC-F458-B27C-BEEB-5CC619A2F499}"/>
                </a:ext>
              </a:extLst>
            </p:cNvPr>
            <p:cNvSpPr txBox="1">
              <a:spLocks noChangeArrowheads="1"/>
            </p:cNvSpPr>
            <p:nvPr/>
          </p:nvSpPr>
          <p:spPr bwMode="auto">
            <a:xfrm>
              <a:off x="724875" y="2882900"/>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0.7</a:t>
              </a:r>
            </a:p>
          </p:txBody>
        </p:sp>
        <p:sp>
          <p:nvSpPr>
            <p:cNvPr id="23" name="Text Box 44">
              <a:extLst>
                <a:ext uri="{FF2B5EF4-FFF2-40B4-BE49-F238E27FC236}">
                  <a16:creationId xmlns:a16="http://schemas.microsoft.com/office/drawing/2014/main" id="{7DA7B807-E0EF-8926-7149-36E36BA9C5FC}"/>
                </a:ext>
              </a:extLst>
            </p:cNvPr>
            <p:cNvSpPr txBox="1">
              <a:spLocks noChangeArrowheads="1"/>
            </p:cNvSpPr>
            <p:nvPr/>
          </p:nvSpPr>
          <p:spPr bwMode="auto">
            <a:xfrm>
              <a:off x="724875" y="2471738"/>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0.8</a:t>
              </a:r>
            </a:p>
          </p:txBody>
        </p:sp>
        <p:sp>
          <p:nvSpPr>
            <p:cNvPr id="24" name="Text Box 45">
              <a:extLst>
                <a:ext uri="{FF2B5EF4-FFF2-40B4-BE49-F238E27FC236}">
                  <a16:creationId xmlns:a16="http://schemas.microsoft.com/office/drawing/2014/main" id="{EA8B24EB-320B-4C14-44E8-5EE4037C473D}"/>
                </a:ext>
              </a:extLst>
            </p:cNvPr>
            <p:cNvSpPr txBox="1">
              <a:spLocks noChangeArrowheads="1"/>
            </p:cNvSpPr>
            <p:nvPr/>
          </p:nvSpPr>
          <p:spPr bwMode="auto">
            <a:xfrm>
              <a:off x="724875" y="2060575"/>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0.9</a:t>
              </a:r>
            </a:p>
          </p:txBody>
        </p:sp>
        <p:sp>
          <p:nvSpPr>
            <p:cNvPr id="25" name="Text Box 46">
              <a:extLst>
                <a:ext uri="{FF2B5EF4-FFF2-40B4-BE49-F238E27FC236}">
                  <a16:creationId xmlns:a16="http://schemas.microsoft.com/office/drawing/2014/main" id="{37BC5C33-CA86-7166-E2E0-CB04600C1FE7}"/>
                </a:ext>
              </a:extLst>
            </p:cNvPr>
            <p:cNvSpPr txBox="1">
              <a:spLocks noChangeArrowheads="1"/>
            </p:cNvSpPr>
            <p:nvPr/>
          </p:nvSpPr>
          <p:spPr bwMode="auto">
            <a:xfrm>
              <a:off x="724875" y="1651000"/>
              <a:ext cx="522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1.0</a:t>
              </a:r>
            </a:p>
          </p:txBody>
        </p:sp>
        <p:sp>
          <p:nvSpPr>
            <p:cNvPr id="26" name="Text Box 47">
              <a:extLst>
                <a:ext uri="{FF2B5EF4-FFF2-40B4-BE49-F238E27FC236}">
                  <a16:creationId xmlns:a16="http://schemas.microsoft.com/office/drawing/2014/main" id="{5B3E8281-E537-CACB-29AC-9704826BD915}"/>
                </a:ext>
              </a:extLst>
            </p:cNvPr>
            <p:cNvSpPr txBox="1">
              <a:spLocks noChangeArrowheads="1"/>
            </p:cNvSpPr>
            <p:nvPr/>
          </p:nvSpPr>
          <p:spPr bwMode="auto">
            <a:xfrm rot="16200000">
              <a:off x="-1873882" y="4080828"/>
              <a:ext cx="472407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Cumulative proportion surviving</a:t>
              </a:r>
            </a:p>
          </p:txBody>
        </p:sp>
        <p:sp>
          <p:nvSpPr>
            <p:cNvPr id="27" name="Text Box 48">
              <a:extLst>
                <a:ext uri="{FF2B5EF4-FFF2-40B4-BE49-F238E27FC236}">
                  <a16:creationId xmlns:a16="http://schemas.microsoft.com/office/drawing/2014/main" id="{D6279DA0-04F4-87AE-B543-DD422DA3EA99}"/>
                </a:ext>
              </a:extLst>
            </p:cNvPr>
            <p:cNvSpPr txBox="1">
              <a:spLocks noChangeArrowheads="1"/>
            </p:cNvSpPr>
            <p:nvPr/>
          </p:nvSpPr>
          <p:spPr bwMode="auto">
            <a:xfrm>
              <a:off x="5140325" y="1870075"/>
              <a:ext cx="34417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a:spAutoFit/>
            </a:bodyPr>
            <a:lstStyle>
              <a:lvl1pPr eaLnBrk="0" hangingPunct="0">
                <a:tabLst>
                  <a:tab pos="1828800" algn="ctr"/>
                  <a:tab pos="2743200" algn="ctr"/>
                </a:tabLst>
                <a:defRPr sz="2400">
                  <a:solidFill>
                    <a:schemeClr val="tx1"/>
                  </a:solidFill>
                  <a:latin typeface="Arial" charset="0"/>
                  <a:ea typeface="ＭＳ Ｐゴシック" charset="0"/>
                  <a:cs typeface="ＭＳ Ｐゴシック" charset="0"/>
                </a:defRPr>
              </a:lvl1pPr>
              <a:lvl2pPr marL="742950" indent="-285750" eaLnBrk="0" hangingPunct="0">
                <a:tabLst>
                  <a:tab pos="1828800" algn="ctr"/>
                  <a:tab pos="2743200" algn="ctr"/>
                </a:tabLst>
                <a:defRPr sz="2400">
                  <a:solidFill>
                    <a:schemeClr val="tx1"/>
                  </a:solidFill>
                  <a:latin typeface="Arial" charset="0"/>
                  <a:ea typeface="ＭＳ Ｐゴシック" charset="0"/>
                </a:defRPr>
              </a:lvl2pPr>
              <a:lvl3pPr marL="1143000" indent="-228600" eaLnBrk="0" hangingPunct="0">
                <a:tabLst>
                  <a:tab pos="1828800" algn="ctr"/>
                  <a:tab pos="2743200" algn="ctr"/>
                </a:tabLst>
                <a:defRPr sz="2400">
                  <a:solidFill>
                    <a:schemeClr val="tx1"/>
                  </a:solidFill>
                  <a:latin typeface="Arial" charset="0"/>
                  <a:ea typeface="ＭＳ Ｐゴシック" charset="0"/>
                </a:defRPr>
              </a:lvl3pPr>
              <a:lvl4pPr marL="1600200" indent="-228600" eaLnBrk="0" hangingPunct="0">
                <a:tabLst>
                  <a:tab pos="1828800" algn="ctr"/>
                  <a:tab pos="2743200" algn="ctr"/>
                </a:tabLst>
                <a:defRPr sz="2400">
                  <a:solidFill>
                    <a:schemeClr val="tx1"/>
                  </a:solidFill>
                  <a:latin typeface="Arial" charset="0"/>
                  <a:ea typeface="ＭＳ Ｐゴシック" charset="0"/>
                </a:defRPr>
              </a:lvl4pPr>
              <a:lvl5pPr marL="2057400" indent="-228600" eaLnBrk="0" hangingPunct="0">
                <a:tabLst>
                  <a:tab pos="1828800" algn="ctr"/>
                  <a:tab pos="2743200"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828800" algn="ctr"/>
                  <a:tab pos="2743200"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828800" algn="ctr"/>
                  <a:tab pos="2743200"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828800" algn="ctr"/>
                  <a:tab pos="2743200"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828800" algn="ctr"/>
                  <a:tab pos="2743200" algn="ctr"/>
                </a:tabLs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1828800" algn="ctr"/>
                  <a:tab pos="2743200" algn="ctr"/>
                </a:tabLst>
                <a:defRPr/>
              </a:pPr>
              <a:r>
                <a:rPr kumimoji="1" lang="en-US" sz="16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CML Phase	Total	Dead</a:t>
              </a:r>
            </a:p>
          </p:txBody>
        </p:sp>
        <p:sp>
          <p:nvSpPr>
            <p:cNvPr id="28" name="Text Box 49">
              <a:extLst>
                <a:ext uri="{FF2B5EF4-FFF2-40B4-BE49-F238E27FC236}">
                  <a16:creationId xmlns:a16="http://schemas.microsoft.com/office/drawing/2014/main" id="{3BA0B5BB-FE30-5CAE-DB14-CAF0AB97CF1E}"/>
                </a:ext>
              </a:extLst>
            </p:cNvPr>
            <p:cNvSpPr txBox="1">
              <a:spLocks noChangeArrowheads="1"/>
            </p:cNvSpPr>
            <p:nvPr/>
          </p:nvSpPr>
          <p:spPr bwMode="auto">
            <a:xfrm>
              <a:off x="5105400" y="2209800"/>
              <a:ext cx="34417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a:spAutoFit/>
            </a:bodyPr>
            <a:lstStyle>
              <a:lvl1pPr eaLnBrk="0" hangingPunct="0">
                <a:tabLst>
                  <a:tab pos="2057400" algn="r"/>
                  <a:tab pos="2971800" algn="r"/>
                </a:tabLst>
                <a:defRPr sz="2400">
                  <a:solidFill>
                    <a:schemeClr val="tx1"/>
                  </a:solidFill>
                  <a:latin typeface="Arial" charset="0"/>
                  <a:ea typeface="ＭＳ Ｐゴシック" charset="0"/>
                  <a:cs typeface="ＭＳ Ｐゴシック" charset="0"/>
                </a:defRPr>
              </a:lvl1pPr>
              <a:lvl2pPr marL="742950" indent="-285750" eaLnBrk="0" hangingPunct="0">
                <a:tabLst>
                  <a:tab pos="2057400" algn="r"/>
                  <a:tab pos="2971800" algn="r"/>
                </a:tabLst>
                <a:defRPr sz="2400">
                  <a:solidFill>
                    <a:schemeClr val="tx1"/>
                  </a:solidFill>
                  <a:latin typeface="Arial" charset="0"/>
                  <a:ea typeface="ＭＳ Ｐゴシック" charset="0"/>
                </a:defRPr>
              </a:lvl2pPr>
              <a:lvl3pPr marL="1143000" indent="-228600" eaLnBrk="0" hangingPunct="0">
                <a:tabLst>
                  <a:tab pos="2057400" algn="r"/>
                  <a:tab pos="2971800" algn="r"/>
                </a:tabLst>
                <a:defRPr sz="2400">
                  <a:solidFill>
                    <a:schemeClr val="tx1"/>
                  </a:solidFill>
                  <a:latin typeface="Arial" charset="0"/>
                  <a:ea typeface="ＭＳ Ｐゴシック" charset="0"/>
                </a:defRPr>
              </a:lvl3pPr>
              <a:lvl4pPr marL="1600200" indent="-228600" eaLnBrk="0" hangingPunct="0">
                <a:tabLst>
                  <a:tab pos="2057400" algn="r"/>
                  <a:tab pos="2971800" algn="r"/>
                </a:tabLst>
                <a:defRPr sz="2400">
                  <a:solidFill>
                    <a:schemeClr val="tx1"/>
                  </a:solidFill>
                  <a:latin typeface="Arial" charset="0"/>
                  <a:ea typeface="ＭＳ Ｐゴシック" charset="0"/>
                </a:defRPr>
              </a:lvl4pPr>
              <a:lvl5pPr marL="2057400" indent="-228600" eaLnBrk="0" hangingPunct="0">
                <a:tabLst>
                  <a:tab pos="2057400" algn="r"/>
                  <a:tab pos="2971800" algn="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057400" algn="r"/>
                  <a:tab pos="2971800" algn="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057400" algn="r"/>
                  <a:tab pos="2971800" algn="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057400" algn="r"/>
                  <a:tab pos="2971800" algn="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057400" algn="r"/>
                  <a:tab pos="2971800" algn="r"/>
                </a:tabLs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2057400" algn="r"/>
                  <a:tab pos="2971800" algn="r"/>
                </a:tabLst>
                <a:defRPr/>
              </a:pPr>
              <a:r>
                <a:rPr kumimoji="1" lang="en-US" sz="1600" b="0"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Chronic	2449	1043</a:t>
              </a:r>
              <a:br>
                <a:rPr kumimoji="1" lang="en-US" sz="1600" b="0"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br>
              <a:r>
                <a:rPr kumimoji="1" lang="en-US" sz="1600" b="0"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Accelerated	479	276</a:t>
              </a:r>
              <a:br>
                <a:rPr kumimoji="1" lang="en-US" sz="1600" b="0"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br>
              <a:r>
                <a:rPr kumimoji="1" lang="en-US" sz="1600" b="0" i="0" u="none" strike="noStrike" kern="1200" cap="none" spc="0" normalizeH="0" baseline="0" noProof="0" dirty="0" err="1">
                  <a:ln>
                    <a:noFill/>
                  </a:ln>
                  <a:solidFill>
                    <a:srgbClr val="000000"/>
                  </a:solidFill>
                  <a:effectLst/>
                  <a:uLnTx/>
                  <a:uFillTx/>
                  <a:latin typeface="Avenir Next LT Pro" panose="020B0304020202020204" pitchFamily="34" charset="77"/>
                  <a:ea typeface="ＭＳ Ｐゴシック" charset="0"/>
                  <a:cs typeface="Arial" charset="0"/>
                </a:rPr>
                <a:t>Blastic</a:t>
              </a:r>
              <a:r>
                <a:rPr kumimoji="1" lang="en-US" sz="1600" b="0"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	285	219</a:t>
              </a:r>
            </a:p>
          </p:txBody>
        </p:sp>
        <p:sp>
          <p:nvSpPr>
            <p:cNvPr id="29" name="Freeform 50">
              <a:extLst>
                <a:ext uri="{FF2B5EF4-FFF2-40B4-BE49-F238E27FC236}">
                  <a16:creationId xmlns:a16="http://schemas.microsoft.com/office/drawing/2014/main" id="{2C29BE6E-0523-B558-A7CA-22892AFBCED6}"/>
                </a:ext>
              </a:extLst>
            </p:cNvPr>
            <p:cNvSpPr>
              <a:spLocks/>
            </p:cNvSpPr>
            <p:nvPr/>
          </p:nvSpPr>
          <p:spPr bwMode="auto">
            <a:xfrm>
              <a:off x="1285875" y="1857375"/>
              <a:ext cx="3913188" cy="3995738"/>
            </a:xfrm>
            <a:custGeom>
              <a:avLst/>
              <a:gdLst>
                <a:gd name="T0" fmla="*/ 0 w 2465"/>
                <a:gd name="T1" fmla="*/ 0 h 2517"/>
                <a:gd name="T2" fmla="*/ 0 w 2465"/>
                <a:gd name="T3" fmla="*/ 642640718 h 2517"/>
                <a:gd name="T4" fmla="*/ 83165961 w 2465"/>
                <a:gd name="T5" fmla="*/ 642640718 h 2517"/>
                <a:gd name="T6" fmla="*/ 83165961 w 2465"/>
                <a:gd name="T7" fmla="*/ 1209675151 h 2517"/>
                <a:gd name="T8" fmla="*/ 196572213 w 2465"/>
                <a:gd name="T9" fmla="*/ 1209675151 h 2517"/>
                <a:gd name="T10" fmla="*/ 196572213 w 2465"/>
                <a:gd name="T11" fmla="*/ 1806953051 h 2517"/>
                <a:gd name="T12" fmla="*/ 325100992 w 2465"/>
                <a:gd name="T13" fmla="*/ 1806953051 h 2517"/>
                <a:gd name="T14" fmla="*/ 325100992 w 2465"/>
                <a:gd name="T15" fmla="*/ 2147483647 h 2517"/>
                <a:gd name="T16" fmla="*/ 423386304 w 2465"/>
                <a:gd name="T17" fmla="*/ 2147483647 h 2517"/>
                <a:gd name="T18" fmla="*/ 423386304 w 2465"/>
                <a:gd name="T19" fmla="*/ 2147483647 h 2517"/>
                <a:gd name="T20" fmla="*/ 536794144 w 2465"/>
                <a:gd name="T21" fmla="*/ 2147483647 h 2517"/>
                <a:gd name="T22" fmla="*/ 536794144 w 2465"/>
                <a:gd name="T23" fmla="*/ 2147483647 h 2517"/>
                <a:gd name="T24" fmla="*/ 657761659 w 2465"/>
                <a:gd name="T25" fmla="*/ 2147483647 h 2517"/>
                <a:gd name="T26" fmla="*/ 657761659 w 2465"/>
                <a:gd name="T27" fmla="*/ 2147483647 h 2517"/>
                <a:gd name="T28" fmla="*/ 763608235 w 2465"/>
                <a:gd name="T29" fmla="*/ 2147483647 h 2517"/>
                <a:gd name="T30" fmla="*/ 763608235 w 2465"/>
                <a:gd name="T31" fmla="*/ 2147483647 h 2517"/>
                <a:gd name="T32" fmla="*/ 884575751 w 2465"/>
                <a:gd name="T33" fmla="*/ 2147483647 h 2517"/>
                <a:gd name="T34" fmla="*/ 884575751 w 2465"/>
                <a:gd name="T35" fmla="*/ 2147483647 h 2517"/>
                <a:gd name="T36" fmla="*/ 982861063 w 2465"/>
                <a:gd name="T37" fmla="*/ 2147483647 h 2517"/>
                <a:gd name="T38" fmla="*/ 982861063 w 2465"/>
                <a:gd name="T39" fmla="*/ 2147483647 h 2517"/>
                <a:gd name="T40" fmla="*/ 1096268903 w 2465"/>
                <a:gd name="T41" fmla="*/ 2147483647 h 2517"/>
                <a:gd name="T42" fmla="*/ 1096268903 w 2465"/>
                <a:gd name="T43" fmla="*/ 2147483647 h 2517"/>
                <a:gd name="T44" fmla="*/ 1186994539 w 2465"/>
                <a:gd name="T45" fmla="*/ 2147483647 h 2517"/>
                <a:gd name="T46" fmla="*/ 1186994539 w 2465"/>
                <a:gd name="T47" fmla="*/ 2147483647 h 2517"/>
                <a:gd name="T48" fmla="*/ 1300400791 w 2465"/>
                <a:gd name="T49" fmla="*/ 2147483647 h 2517"/>
                <a:gd name="T50" fmla="*/ 1300400791 w 2465"/>
                <a:gd name="T51" fmla="*/ 2147483647 h 2517"/>
                <a:gd name="T52" fmla="*/ 1428929570 w 2465"/>
                <a:gd name="T53" fmla="*/ 2147483647 h 2517"/>
                <a:gd name="T54" fmla="*/ 1428929570 w 2465"/>
                <a:gd name="T55" fmla="*/ 2147483647 h 2517"/>
                <a:gd name="T56" fmla="*/ 1635582409 w 2465"/>
                <a:gd name="T57" fmla="*/ 2147483647 h 2517"/>
                <a:gd name="T58" fmla="*/ 1640622722 w 2465"/>
                <a:gd name="T59" fmla="*/ 2147483647 h 2517"/>
                <a:gd name="T60" fmla="*/ 1746469298 w 2465"/>
                <a:gd name="T61" fmla="*/ 2147483647 h 2517"/>
                <a:gd name="T62" fmla="*/ 1746469298 w 2465"/>
                <a:gd name="T63" fmla="*/ 2147483647 h 2517"/>
                <a:gd name="T64" fmla="*/ 1862396500 w 2465"/>
                <a:gd name="T65" fmla="*/ 2147483647 h 2517"/>
                <a:gd name="T66" fmla="*/ 1857356187 w 2465"/>
                <a:gd name="T67" fmla="*/ 2147483647 h 2517"/>
                <a:gd name="T68" fmla="*/ 1983364016 w 2465"/>
                <a:gd name="T69" fmla="*/ 2147483647 h 2517"/>
                <a:gd name="T70" fmla="*/ 1980843066 w 2465"/>
                <a:gd name="T71" fmla="*/ 2147483647 h 2517"/>
                <a:gd name="T72" fmla="*/ 2086689642 w 2465"/>
                <a:gd name="T73" fmla="*/ 2147483647 h 2517"/>
                <a:gd name="T74" fmla="*/ 2094250905 w 2465"/>
                <a:gd name="T75" fmla="*/ 2147483647 h 2517"/>
                <a:gd name="T76" fmla="*/ 2147483647 w 2465"/>
                <a:gd name="T77" fmla="*/ 2147483647 h 2517"/>
                <a:gd name="T78" fmla="*/ 2147483647 w 2465"/>
                <a:gd name="T79" fmla="*/ 2147483647 h 2517"/>
                <a:gd name="T80" fmla="*/ 2147483647 w 2465"/>
                <a:gd name="T81" fmla="*/ 2147483647 h 2517"/>
                <a:gd name="T82" fmla="*/ 2147483647 w 2465"/>
                <a:gd name="T83" fmla="*/ 2147483647 h 2517"/>
                <a:gd name="T84" fmla="*/ 2147483647 w 2465"/>
                <a:gd name="T85" fmla="*/ 2147483647 h 2517"/>
                <a:gd name="T86" fmla="*/ 2147483647 w 2465"/>
                <a:gd name="T87" fmla="*/ 2147483647 h 2517"/>
                <a:gd name="T88" fmla="*/ 2147483647 w 2465"/>
                <a:gd name="T89" fmla="*/ 2147483647 h 2517"/>
                <a:gd name="T90" fmla="*/ 2147483647 w 2465"/>
                <a:gd name="T91" fmla="*/ 2147483647 h 2517"/>
                <a:gd name="T92" fmla="*/ 2147483647 w 2465"/>
                <a:gd name="T93" fmla="*/ 2147483647 h 2517"/>
                <a:gd name="T94" fmla="*/ 2147483647 w 2465"/>
                <a:gd name="T95" fmla="*/ 2147483647 h 2517"/>
                <a:gd name="T96" fmla="*/ 2147483647 w 2465"/>
                <a:gd name="T97" fmla="*/ 2147483647 h 2517"/>
                <a:gd name="T98" fmla="*/ 2147483647 w 2465"/>
                <a:gd name="T99" fmla="*/ 2147483647 h 2517"/>
                <a:gd name="T100" fmla="*/ 2147483647 w 2465"/>
                <a:gd name="T101" fmla="*/ 2147483647 h 2517"/>
                <a:gd name="T102" fmla="*/ 2147483647 w 2465"/>
                <a:gd name="T103" fmla="*/ 2147483647 h 2517"/>
                <a:gd name="T104" fmla="*/ 2147483647 w 2465"/>
                <a:gd name="T105" fmla="*/ 2147483647 h 2517"/>
                <a:gd name="T106" fmla="*/ 2147483647 w 2465"/>
                <a:gd name="T107" fmla="*/ 2147483647 h 2517"/>
                <a:gd name="T108" fmla="*/ 2147483647 w 2465"/>
                <a:gd name="T109" fmla="*/ 2147483647 h 2517"/>
                <a:gd name="T110" fmla="*/ 2147483647 w 2465"/>
                <a:gd name="T111" fmla="*/ 2147483647 h 2517"/>
                <a:gd name="T112" fmla="*/ 2147483647 w 2465"/>
                <a:gd name="T113" fmla="*/ 2147483647 h 2517"/>
                <a:gd name="T114" fmla="*/ 2147483647 w 2465"/>
                <a:gd name="T115" fmla="*/ 2147483647 h 25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5"/>
                <a:gd name="T175" fmla="*/ 0 h 2517"/>
                <a:gd name="T176" fmla="*/ 2465 w 2465"/>
                <a:gd name="T177" fmla="*/ 2517 h 25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5" h="2517">
                  <a:moveTo>
                    <a:pt x="0" y="0"/>
                  </a:moveTo>
                  <a:lnTo>
                    <a:pt x="0" y="255"/>
                  </a:lnTo>
                  <a:lnTo>
                    <a:pt x="33" y="255"/>
                  </a:lnTo>
                  <a:lnTo>
                    <a:pt x="33" y="480"/>
                  </a:lnTo>
                  <a:lnTo>
                    <a:pt x="78" y="480"/>
                  </a:lnTo>
                  <a:lnTo>
                    <a:pt x="78" y="717"/>
                  </a:lnTo>
                  <a:lnTo>
                    <a:pt x="129" y="717"/>
                  </a:lnTo>
                  <a:lnTo>
                    <a:pt x="129" y="915"/>
                  </a:lnTo>
                  <a:lnTo>
                    <a:pt x="168" y="915"/>
                  </a:lnTo>
                  <a:lnTo>
                    <a:pt x="168" y="1158"/>
                  </a:lnTo>
                  <a:lnTo>
                    <a:pt x="213" y="1158"/>
                  </a:lnTo>
                  <a:lnTo>
                    <a:pt x="213" y="1365"/>
                  </a:lnTo>
                  <a:lnTo>
                    <a:pt x="261" y="1365"/>
                  </a:lnTo>
                  <a:lnTo>
                    <a:pt x="261" y="1491"/>
                  </a:lnTo>
                  <a:lnTo>
                    <a:pt x="303" y="1491"/>
                  </a:lnTo>
                  <a:lnTo>
                    <a:pt x="303" y="1653"/>
                  </a:lnTo>
                  <a:lnTo>
                    <a:pt x="351" y="1653"/>
                  </a:lnTo>
                  <a:lnTo>
                    <a:pt x="351" y="1725"/>
                  </a:lnTo>
                  <a:lnTo>
                    <a:pt x="390" y="1725"/>
                  </a:lnTo>
                  <a:lnTo>
                    <a:pt x="390" y="1848"/>
                  </a:lnTo>
                  <a:lnTo>
                    <a:pt x="435" y="1848"/>
                  </a:lnTo>
                  <a:lnTo>
                    <a:pt x="435" y="1875"/>
                  </a:lnTo>
                  <a:lnTo>
                    <a:pt x="471" y="1875"/>
                  </a:lnTo>
                  <a:lnTo>
                    <a:pt x="471" y="1977"/>
                  </a:lnTo>
                  <a:lnTo>
                    <a:pt x="516" y="1977"/>
                  </a:lnTo>
                  <a:lnTo>
                    <a:pt x="516" y="2085"/>
                  </a:lnTo>
                  <a:lnTo>
                    <a:pt x="567" y="2085"/>
                  </a:lnTo>
                  <a:lnTo>
                    <a:pt x="567" y="2124"/>
                  </a:lnTo>
                  <a:lnTo>
                    <a:pt x="649" y="2122"/>
                  </a:lnTo>
                  <a:lnTo>
                    <a:pt x="651" y="2162"/>
                  </a:lnTo>
                  <a:lnTo>
                    <a:pt x="693" y="2164"/>
                  </a:lnTo>
                  <a:lnTo>
                    <a:pt x="693" y="2184"/>
                  </a:lnTo>
                  <a:lnTo>
                    <a:pt x="739" y="2184"/>
                  </a:lnTo>
                  <a:lnTo>
                    <a:pt x="737" y="2208"/>
                  </a:lnTo>
                  <a:lnTo>
                    <a:pt x="787" y="2206"/>
                  </a:lnTo>
                  <a:lnTo>
                    <a:pt x="786" y="2220"/>
                  </a:lnTo>
                  <a:lnTo>
                    <a:pt x="828" y="2217"/>
                  </a:lnTo>
                  <a:lnTo>
                    <a:pt x="831" y="2238"/>
                  </a:lnTo>
                  <a:lnTo>
                    <a:pt x="966" y="2235"/>
                  </a:lnTo>
                  <a:lnTo>
                    <a:pt x="965" y="2270"/>
                  </a:lnTo>
                  <a:lnTo>
                    <a:pt x="1003" y="2270"/>
                  </a:lnTo>
                  <a:lnTo>
                    <a:pt x="1005" y="2290"/>
                  </a:lnTo>
                  <a:lnTo>
                    <a:pt x="1137" y="2290"/>
                  </a:lnTo>
                  <a:lnTo>
                    <a:pt x="1143" y="2312"/>
                  </a:lnTo>
                  <a:lnTo>
                    <a:pt x="1183" y="2312"/>
                  </a:lnTo>
                  <a:lnTo>
                    <a:pt x="1183" y="2388"/>
                  </a:lnTo>
                  <a:lnTo>
                    <a:pt x="1319" y="2388"/>
                  </a:lnTo>
                  <a:lnTo>
                    <a:pt x="1319" y="2408"/>
                  </a:lnTo>
                  <a:lnTo>
                    <a:pt x="1933" y="2410"/>
                  </a:lnTo>
                  <a:lnTo>
                    <a:pt x="1935" y="2430"/>
                  </a:lnTo>
                  <a:lnTo>
                    <a:pt x="1975" y="2434"/>
                  </a:lnTo>
                  <a:lnTo>
                    <a:pt x="1981" y="2452"/>
                  </a:lnTo>
                  <a:lnTo>
                    <a:pt x="2239" y="2452"/>
                  </a:lnTo>
                  <a:lnTo>
                    <a:pt x="2239" y="2472"/>
                  </a:lnTo>
                  <a:lnTo>
                    <a:pt x="2415" y="2472"/>
                  </a:lnTo>
                  <a:lnTo>
                    <a:pt x="2415" y="2504"/>
                  </a:lnTo>
                  <a:lnTo>
                    <a:pt x="2465" y="2504"/>
                  </a:lnTo>
                  <a:lnTo>
                    <a:pt x="2463" y="2517"/>
                  </a:lnTo>
                </a:path>
              </a:pathLst>
            </a:custGeom>
            <a:noFill/>
            <a:ln w="19050">
              <a:solidFill>
                <a:srgbClr val="FF33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0" name="Group 51">
              <a:extLst>
                <a:ext uri="{FF2B5EF4-FFF2-40B4-BE49-F238E27FC236}">
                  <a16:creationId xmlns:a16="http://schemas.microsoft.com/office/drawing/2014/main" id="{5571CC75-C833-7CB6-412B-3C4D30EAC845}"/>
                </a:ext>
              </a:extLst>
            </p:cNvPr>
            <p:cNvGrpSpPr>
              <a:grpSpLocks/>
            </p:cNvGrpSpPr>
            <p:nvPr/>
          </p:nvGrpSpPr>
          <p:grpSpPr bwMode="auto">
            <a:xfrm>
              <a:off x="1295400" y="1905000"/>
              <a:ext cx="6978650" cy="3352801"/>
              <a:chOff x="790" y="1168"/>
              <a:chExt cx="4396" cy="2112"/>
            </a:xfrm>
          </p:grpSpPr>
          <p:sp>
            <p:nvSpPr>
              <p:cNvPr id="45" name="Freeform 52">
                <a:extLst>
                  <a:ext uri="{FF2B5EF4-FFF2-40B4-BE49-F238E27FC236}">
                    <a16:creationId xmlns:a16="http://schemas.microsoft.com/office/drawing/2014/main" id="{6F1A407A-4B4E-CE50-AE76-C9B9386C3A44}"/>
                  </a:ext>
                </a:extLst>
              </p:cNvPr>
              <p:cNvSpPr>
                <a:spLocks/>
              </p:cNvSpPr>
              <p:nvPr/>
            </p:nvSpPr>
            <p:spPr bwMode="auto">
              <a:xfrm>
                <a:off x="790" y="1168"/>
                <a:ext cx="1554" cy="1472"/>
              </a:xfrm>
              <a:custGeom>
                <a:avLst/>
                <a:gdLst>
                  <a:gd name="T0" fmla="*/ 36 w 1554"/>
                  <a:gd name="T1" fmla="*/ 2 h 1472"/>
                  <a:gd name="T2" fmla="*/ 78 w 1554"/>
                  <a:gd name="T3" fmla="*/ 42 h 1472"/>
                  <a:gd name="T4" fmla="*/ 124 w 1554"/>
                  <a:gd name="T5" fmla="*/ 92 h 1472"/>
                  <a:gd name="T6" fmla="*/ 170 w 1554"/>
                  <a:gd name="T7" fmla="*/ 146 h 1472"/>
                  <a:gd name="T8" fmla="*/ 214 w 1554"/>
                  <a:gd name="T9" fmla="*/ 206 h 1472"/>
                  <a:gd name="T10" fmla="*/ 256 w 1554"/>
                  <a:gd name="T11" fmla="*/ 274 h 1472"/>
                  <a:gd name="T12" fmla="*/ 302 w 1554"/>
                  <a:gd name="T13" fmla="*/ 344 h 1472"/>
                  <a:gd name="T14" fmla="*/ 334 w 1554"/>
                  <a:gd name="T15" fmla="*/ 412 h 1472"/>
                  <a:gd name="T16" fmla="*/ 352 w 1554"/>
                  <a:gd name="T17" fmla="*/ 456 h 1472"/>
                  <a:gd name="T18" fmla="*/ 390 w 1554"/>
                  <a:gd name="T19" fmla="*/ 514 h 1472"/>
                  <a:gd name="T20" fmla="*/ 436 w 1554"/>
                  <a:gd name="T21" fmla="*/ 562 h 1472"/>
                  <a:gd name="T22" fmla="*/ 476 w 1554"/>
                  <a:gd name="T23" fmla="*/ 632 h 1472"/>
                  <a:gd name="T24" fmla="*/ 518 w 1554"/>
                  <a:gd name="T25" fmla="*/ 672 h 1472"/>
                  <a:gd name="T26" fmla="*/ 560 w 1554"/>
                  <a:gd name="T27" fmla="*/ 736 h 1472"/>
                  <a:gd name="T28" fmla="*/ 606 w 1554"/>
                  <a:gd name="T29" fmla="*/ 782 h 1472"/>
                  <a:gd name="T30" fmla="*/ 654 w 1554"/>
                  <a:gd name="T31" fmla="*/ 828 h 1472"/>
                  <a:gd name="T32" fmla="*/ 696 w 1554"/>
                  <a:gd name="T33" fmla="*/ 852 h 1472"/>
                  <a:gd name="T34" fmla="*/ 738 w 1554"/>
                  <a:gd name="T35" fmla="*/ 884 h 1472"/>
                  <a:gd name="T36" fmla="*/ 784 w 1554"/>
                  <a:gd name="T37" fmla="*/ 920 h 1472"/>
                  <a:gd name="T38" fmla="*/ 828 w 1554"/>
                  <a:gd name="T39" fmla="*/ 968 h 1472"/>
                  <a:gd name="T40" fmla="*/ 874 w 1554"/>
                  <a:gd name="T41" fmla="*/ 1004 h 1472"/>
                  <a:gd name="T42" fmla="*/ 926 w 1554"/>
                  <a:gd name="T43" fmla="*/ 1026 h 1472"/>
                  <a:gd name="T44" fmla="*/ 960 w 1554"/>
                  <a:gd name="T45" fmla="*/ 1052 h 1472"/>
                  <a:gd name="T46" fmla="*/ 1006 w 1554"/>
                  <a:gd name="T47" fmla="*/ 1094 h 1472"/>
                  <a:gd name="T48" fmla="*/ 1052 w 1554"/>
                  <a:gd name="T49" fmla="*/ 1118 h 1472"/>
                  <a:gd name="T50" fmla="*/ 1092 w 1554"/>
                  <a:gd name="T51" fmla="*/ 1148 h 1472"/>
                  <a:gd name="T52" fmla="*/ 1142 w 1554"/>
                  <a:gd name="T53" fmla="*/ 1200 h 1472"/>
                  <a:gd name="T54" fmla="*/ 1186 w 1554"/>
                  <a:gd name="T55" fmla="*/ 1220 h 1472"/>
                  <a:gd name="T56" fmla="*/ 1228 w 1554"/>
                  <a:gd name="T57" fmla="*/ 1246 h 1472"/>
                  <a:gd name="T58" fmla="*/ 1276 w 1554"/>
                  <a:gd name="T59" fmla="*/ 1274 h 1472"/>
                  <a:gd name="T60" fmla="*/ 1318 w 1554"/>
                  <a:gd name="T61" fmla="*/ 1338 h 1472"/>
                  <a:gd name="T62" fmla="*/ 1356 w 1554"/>
                  <a:gd name="T63" fmla="*/ 1376 h 1472"/>
                  <a:gd name="T64" fmla="*/ 1406 w 1554"/>
                  <a:gd name="T65" fmla="*/ 1392 h 1472"/>
                  <a:gd name="T66" fmla="*/ 1454 w 1554"/>
                  <a:gd name="T67" fmla="*/ 1416 h 1472"/>
                  <a:gd name="T68" fmla="*/ 1530 w 1554"/>
                  <a:gd name="T69" fmla="*/ 1472 h 14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4"/>
                  <a:gd name="T106" fmla="*/ 0 h 1472"/>
                  <a:gd name="T107" fmla="*/ 1554 w 1554"/>
                  <a:gd name="T108" fmla="*/ 1472 h 14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4" h="1472">
                    <a:moveTo>
                      <a:pt x="0" y="0"/>
                    </a:moveTo>
                    <a:lnTo>
                      <a:pt x="36" y="2"/>
                    </a:lnTo>
                    <a:lnTo>
                      <a:pt x="34" y="42"/>
                    </a:lnTo>
                    <a:lnTo>
                      <a:pt x="78" y="42"/>
                    </a:lnTo>
                    <a:lnTo>
                      <a:pt x="78" y="92"/>
                    </a:lnTo>
                    <a:lnTo>
                      <a:pt x="124" y="92"/>
                    </a:lnTo>
                    <a:lnTo>
                      <a:pt x="124" y="146"/>
                    </a:lnTo>
                    <a:lnTo>
                      <a:pt x="170" y="146"/>
                    </a:lnTo>
                    <a:lnTo>
                      <a:pt x="170" y="206"/>
                    </a:lnTo>
                    <a:lnTo>
                      <a:pt x="214" y="206"/>
                    </a:lnTo>
                    <a:lnTo>
                      <a:pt x="214" y="274"/>
                    </a:lnTo>
                    <a:lnTo>
                      <a:pt x="256" y="274"/>
                    </a:lnTo>
                    <a:lnTo>
                      <a:pt x="256" y="344"/>
                    </a:lnTo>
                    <a:lnTo>
                      <a:pt x="302" y="344"/>
                    </a:lnTo>
                    <a:lnTo>
                      <a:pt x="302" y="412"/>
                    </a:lnTo>
                    <a:lnTo>
                      <a:pt x="334" y="412"/>
                    </a:lnTo>
                    <a:lnTo>
                      <a:pt x="350" y="420"/>
                    </a:lnTo>
                    <a:lnTo>
                      <a:pt x="352" y="456"/>
                    </a:lnTo>
                    <a:lnTo>
                      <a:pt x="390" y="458"/>
                    </a:lnTo>
                    <a:lnTo>
                      <a:pt x="390" y="514"/>
                    </a:lnTo>
                    <a:lnTo>
                      <a:pt x="436" y="514"/>
                    </a:lnTo>
                    <a:lnTo>
                      <a:pt x="436" y="562"/>
                    </a:lnTo>
                    <a:lnTo>
                      <a:pt x="476" y="562"/>
                    </a:lnTo>
                    <a:lnTo>
                      <a:pt x="476" y="632"/>
                    </a:lnTo>
                    <a:lnTo>
                      <a:pt x="518" y="632"/>
                    </a:lnTo>
                    <a:lnTo>
                      <a:pt x="518" y="672"/>
                    </a:lnTo>
                    <a:lnTo>
                      <a:pt x="560" y="672"/>
                    </a:lnTo>
                    <a:lnTo>
                      <a:pt x="560" y="736"/>
                    </a:lnTo>
                    <a:lnTo>
                      <a:pt x="606" y="736"/>
                    </a:lnTo>
                    <a:lnTo>
                      <a:pt x="606" y="782"/>
                    </a:lnTo>
                    <a:lnTo>
                      <a:pt x="654" y="782"/>
                    </a:lnTo>
                    <a:lnTo>
                      <a:pt x="654" y="828"/>
                    </a:lnTo>
                    <a:lnTo>
                      <a:pt x="696" y="828"/>
                    </a:lnTo>
                    <a:lnTo>
                      <a:pt x="696" y="852"/>
                    </a:lnTo>
                    <a:lnTo>
                      <a:pt x="738" y="852"/>
                    </a:lnTo>
                    <a:lnTo>
                      <a:pt x="738" y="884"/>
                    </a:lnTo>
                    <a:lnTo>
                      <a:pt x="784" y="884"/>
                    </a:lnTo>
                    <a:lnTo>
                      <a:pt x="784" y="920"/>
                    </a:lnTo>
                    <a:lnTo>
                      <a:pt x="828" y="920"/>
                    </a:lnTo>
                    <a:lnTo>
                      <a:pt x="828" y="968"/>
                    </a:lnTo>
                    <a:lnTo>
                      <a:pt x="874" y="968"/>
                    </a:lnTo>
                    <a:lnTo>
                      <a:pt x="874" y="1004"/>
                    </a:lnTo>
                    <a:lnTo>
                      <a:pt x="920" y="1004"/>
                    </a:lnTo>
                    <a:lnTo>
                      <a:pt x="926" y="1026"/>
                    </a:lnTo>
                    <a:lnTo>
                      <a:pt x="960" y="1026"/>
                    </a:lnTo>
                    <a:lnTo>
                      <a:pt x="960" y="1052"/>
                    </a:lnTo>
                    <a:lnTo>
                      <a:pt x="1006" y="1052"/>
                    </a:lnTo>
                    <a:lnTo>
                      <a:pt x="1006" y="1094"/>
                    </a:lnTo>
                    <a:lnTo>
                      <a:pt x="1052" y="1094"/>
                    </a:lnTo>
                    <a:lnTo>
                      <a:pt x="1052" y="1118"/>
                    </a:lnTo>
                    <a:lnTo>
                      <a:pt x="1092" y="1118"/>
                    </a:lnTo>
                    <a:lnTo>
                      <a:pt x="1092" y="1148"/>
                    </a:lnTo>
                    <a:lnTo>
                      <a:pt x="1142" y="1148"/>
                    </a:lnTo>
                    <a:lnTo>
                      <a:pt x="1142" y="1200"/>
                    </a:lnTo>
                    <a:lnTo>
                      <a:pt x="1186" y="1200"/>
                    </a:lnTo>
                    <a:lnTo>
                      <a:pt x="1186" y="1220"/>
                    </a:lnTo>
                    <a:lnTo>
                      <a:pt x="1208" y="1226"/>
                    </a:lnTo>
                    <a:lnTo>
                      <a:pt x="1228" y="1246"/>
                    </a:lnTo>
                    <a:lnTo>
                      <a:pt x="1276" y="1246"/>
                    </a:lnTo>
                    <a:lnTo>
                      <a:pt x="1276" y="1274"/>
                    </a:lnTo>
                    <a:lnTo>
                      <a:pt x="1318" y="1274"/>
                    </a:lnTo>
                    <a:lnTo>
                      <a:pt x="1318" y="1338"/>
                    </a:lnTo>
                    <a:lnTo>
                      <a:pt x="1356" y="1338"/>
                    </a:lnTo>
                    <a:lnTo>
                      <a:pt x="1356" y="1376"/>
                    </a:lnTo>
                    <a:lnTo>
                      <a:pt x="1396" y="1376"/>
                    </a:lnTo>
                    <a:lnTo>
                      <a:pt x="1406" y="1392"/>
                    </a:lnTo>
                    <a:lnTo>
                      <a:pt x="1440" y="1392"/>
                    </a:lnTo>
                    <a:lnTo>
                      <a:pt x="1454" y="1416"/>
                    </a:lnTo>
                    <a:lnTo>
                      <a:pt x="1530" y="1426"/>
                    </a:lnTo>
                    <a:lnTo>
                      <a:pt x="1530" y="1472"/>
                    </a:lnTo>
                    <a:lnTo>
                      <a:pt x="1554" y="1472"/>
                    </a:lnTo>
                  </a:path>
                </a:pathLst>
              </a:custGeom>
              <a:noFill/>
              <a:ln w="19050">
                <a:solidFill>
                  <a:srgbClr val="FF99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6" name="Freeform 53">
                <a:extLst>
                  <a:ext uri="{FF2B5EF4-FFF2-40B4-BE49-F238E27FC236}">
                    <a16:creationId xmlns:a16="http://schemas.microsoft.com/office/drawing/2014/main" id="{0597C07C-F468-9014-182B-B0E681B97160}"/>
                  </a:ext>
                </a:extLst>
              </p:cNvPr>
              <p:cNvSpPr>
                <a:spLocks/>
              </p:cNvSpPr>
              <p:nvPr/>
            </p:nvSpPr>
            <p:spPr bwMode="auto">
              <a:xfrm>
                <a:off x="2346" y="2640"/>
                <a:ext cx="2840" cy="640"/>
              </a:xfrm>
              <a:custGeom>
                <a:avLst/>
                <a:gdLst>
                  <a:gd name="T0" fmla="*/ 0 w 2840"/>
                  <a:gd name="T1" fmla="*/ 0 h 640"/>
                  <a:gd name="T2" fmla="*/ 64 w 2840"/>
                  <a:gd name="T3" fmla="*/ 0 h 640"/>
                  <a:gd name="T4" fmla="*/ 64 w 2840"/>
                  <a:gd name="T5" fmla="*/ 16 h 640"/>
                  <a:gd name="T6" fmla="*/ 112 w 2840"/>
                  <a:gd name="T7" fmla="*/ 16 h 640"/>
                  <a:gd name="T8" fmla="*/ 110 w 2840"/>
                  <a:gd name="T9" fmla="*/ 32 h 640"/>
                  <a:gd name="T10" fmla="*/ 148 w 2840"/>
                  <a:gd name="T11" fmla="*/ 42 h 640"/>
                  <a:gd name="T12" fmla="*/ 158 w 2840"/>
                  <a:gd name="T13" fmla="*/ 52 h 640"/>
                  <a:gd name="T14" fmla="*/ 200 w 2840"/>
                  <a:gd name="T15" fmla="*/ 52 h 640"/>
                  <a:gd name="T16" fmla="*/ 200 w 2840"/>
                  <a:gd name="T17" fmla="*/ 72 h 640"/>
                  <a:gd name="T18" fmla="*/ 274 w 2840"/>
                  <a:gd name="T19" fmla="*/ 72 h 640"/>
                  <a:gd name="T20" fmla="*/ 328 w 2840"/>
                  <a:gd name="T21" fmla="*/ 78 h 640"/>
                  <a:gd name="T22" fmla="*/ 328 w 2840"/>
                  <a:gd name="T23" fmla="*/ 120 h 640"/>
                  <a:gd name="T24" fmla="*/ 374 w 2840"/>
                  <a:gd name="T25" fmla="*/ 120 h 640"/>
                  <a:gd name="T26" fmla="*/ 388 w 2840"/>
                  <a:gd name="T27" fmla="*/ 140 h 640"/>
                  <a:gd name="T28" fmla="*/ 418 w 2840"/>
                  <a:gd name="T29" fmla="*/ 144 h 640"/>
                  <a:gd name="T30" fmla="*/ 426 w 2840"/>
                  <a:gd name="T31" fmla="*/ 154 h 640"/>
                  <a:gd name="T32" fmla="*/ 512 w 2840"/>
                  <a:gd name="T33" fmla="*/ 154 h 640"/>
                  <a:gd name="T34" fmla="*/ 512 w 2840"/>
                  <a:gd name="T35" fmla="*/ 174 h 640"/>
                  <a:gd name="T36" fmla="*/ 548 w 2840"/>
                  <a:gd name="T37" fmla="*/ 174 h 640"/>
                  <a:gd name="T38" fmla="*/ 566 w 2840"/>
                  <a:gd name="T39" fmla="*/ 204 h 640"/>
                  <a:gd name="T40" fmla="*/ 646 w 2840"/>
                  <a:gd name="T41" fmla="*/ 204 h 640"/>
                  <a:gd name="T42" fmla="*/ 646 w 2840"/>
                  <a:gd name="T43" fmla="*/ 240 h 640"/>
                  <a:gd name="T44" fmla="*/ 728 w 2840"/>
                  <a:gd name="T45" fmla="*/ 240 h 640"/>
                  <a:gd name="T46" fmla="*/ 728 w 2840"/>
                  <a:gd name="T47" fmla="*/ 256 h 640"/>
                  <a:gd name="T48" fmla="*/ 814 w 2840"/>
                  <a:gd name="T49" fmla="*/ 256 h 640"/>
                  <a:gd name="T50" fmla="*/ 814 w 2840"/>
                  <a:gd name="T51" fmla="*/ 270 h 640"/>
                  <a:gd name="T52" fmla="*/ 942 w 2840"/>
                  <a:gd name="T53" fmla="*/ 270 h 640"/>
                  <a:gd name="T54" fmla="*/ 956 w 2840"/>
                  <a:gd name="T55" fmla="*/ 290 h 640"/>
                  <a:gd name="T56" fmla="*/ 996 w 2840"/>
                  <a:gd name="T57" fmla="*/ 290 h 640"/>
                  <a:gd name="T58" fmla="*/ 996 w 2840"/>
                  <a:gd name="T59" fmla="*/ 324 h 640"/>
                  <a:gd name="T60" fmla="*/ 1080 w 2840"/>
                  <a:gd name="T61" fmla="*/ 324 h 640"/>
                  <a:gd name="T62" fmla="*/ 1090 w 2840"/>
                  <a:gd name="T63" fmla="*/ 340 h 640"/>
                  <a:gd name="T64" fmla="*/ 1174 w 2840"/>
                  <a:gd name="T65" fmla="*/ 340 h 640"/>
                  <a:gd name="T66" fmla="*/ 1174 w 2840"/>
                  <a:gd name="T67" fmla="*/ 366 h 640"/>
                  <a:gd name="T68" fmla="*/ 1216 w 2840"/>
                  <a:gd name="T69" fmla="*/ 366 h 640"/>
                  <a:gd name="T70" fmla="*/ 1216 w 2840"/>
                  <a:gd name="T71" fmla="*/ 410 h 640"/>
                  <a:gd name="T72" fmla="*/ 1262 w 2840"/>
                  <a:gd name="T73" fmla="*/ 420 h 640"/>
                  <a:gd name="T74" fmla="*/ 1310 w 2840"/>
                  <a:gd name="T75" fmla="*/ 434 h 640"/>
                  <a:gd name="T76" fmla="*/ 1472 w 2840"/>
                  <a:gd name="T77" fmla="*/ 434 h 640"/>
                  <a:gd name="T78" fmla="*/ 1488 w 2840"/>
                  <a:gd name="T79" fmla="*/ 452 h 640"/>
                  <a:gd name="T80" fmla="*/ 1562 w 2840"/>
                  <a:gd name="T81" fmla="*/ 448 h 640"/>
                  <a:gd name="T82" fmla="*/ 1562 w 2840"/>
                  <a:gd name="T83" fmla="*/ 484 h 640"/>
                  <a:gd name="T84" fmla="*/ 1604 w 2840"/>
                  <a:gd name="T85" fmla="*/ 484 h 640"/>
                  <a:gd name="T86" fmla="*/ 1626 w 2840"/>
                  <a:gd name="T87" fmla="*/ 512 h 640"/>
                  <a:gd name="T88" fmla="*/ 1694 w 2840"/>
                  <a:gd name="T89" fmla="*/ 512 h 640"/>
                  <a:gd name="T90" fmla="*/ 1706 w 2840"/>
                  <a:gd name="T91" fmla="*/ 526 h 640"/>
                  <a:gd name="T92" fmla="*/ 1744 w 2840"/>
                  <a:gd name="T93" fmla="*/ 526 h 640"/>
                  <a:gd name="T94" fmla="*/ 1742 w 2840"/>
                  <a:gd name="T95" fmla="*/ 550 h 640"/>
                  <a:gd name="T96" fmla="*/ 1780 w 2840"/>
                  <a:gd name="T97" fmla="*/ 554 h 640"/>
                  <a:gd name="T98" fmla="*/ 1794 w 2840"/>
                  <a:gd name="T99" fmla="*/ 566 h 640"/>
                  <a:gd name="T100" fmla="*/ 1954 w 2840"/>
                  <a:gd name="T101" fmla="*/ 568 h 640"/>
                  <a:gd name="T102" fmla="*/ 1970 w 2840"/>
                  <a:gd name="T103" fmla="*/ 582 h 640"/>
                  <a:gd name="T104" fmla="*/ 2182 w 2840"/>
                  <a:gd name="T105" fmla="*/ 584 h 640"/>
                  <a:gd name="T106" fmla="*/ 2206 w 2840"/>
                  <a:gd name="T107" fmla="*/ 616 h 640"/>
                  <a:gd name="T108" fmla="*/ 2794 w 2840"/>
                  <a:gd name="T109" fmla="*/ 618 h 640"/>
                  <a:gd name="T110" fmla="*/ 2808 w 2840"/>
                  <a:gd name="T111" fmla="*/ 638 h 640"/>
                  <a:gd name="T112" fmla="*/ 2840 w 2840"/>
                  <a:gd name="T113" fmla="*/ 64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0"/>
                  <a:gd name="T172" fmla="*/ 0 h 640"/>
                  <a:gd name="T173" fmla="*/ 2840 w 2840"/>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0" h="640">
                    <a:moveTo>
                      <a:pt x="0" y="0"/>
                    </a:moveTo>
                    <a:lnTo>
                      <a:pt x="64" y="0"/>
                    </a:lnTo>
                    <a:lnTo>
                      <a:pt x="64" y="16"/>
                    </a:lnTo>
                    <a:lnTo>
                      <a:pt x="112" y="16"/>
                    </a:lnTo>
                    <a:lnTo>
                      <a:pt x="110" y="32"/>
                    </a:lnTo>
                    <a:lnTo>
                      <a:pt x="148" y="42"/>
                    </a:lnTo>
                    <a:lnTo>
                      <a:pt x="158" y="52"/>
                    </a:lnTo>
                    <a:lnTo>
                      <a:pt x="200" y="52"/>
                    </a:lnTo>
                    <a:lnTo>
                      <a:pt x="200" y="72"/>
                    </a:lnTo>
                    <a:lnTo>
                      <a:pt x="274" y="72"/>
                    </a:lnTo>
                    <a:lnTo>
                      <a:pt x="328" y="78"/>
                    </a:lnTo>
                    <a:lnTo>
                      <a:pt x="328" y="120"/>
                    </a:lnTo>
                    <a:lnTo>
                      <a:pt x="374" y="120"/>
                    </a:lnTo>
                    <a:lnTo>
                      <a:pt x="388" y="140"/>
                    </a:lnTo>
                    <a:lnTo>
                      <a:pt x="418" y="144"/>
                    </a:lnTo>
                    <a:lnTo>
                      <a:pt x="426" y="154"/>
                    </a:lnTo>
                    <a:lnTo>
                      <a:pt x="512" y="154"/>
                    </a:lnTo>
                    <a:lnTo>
                      <a:pt x="512" y="174"/>
                    </a:lnTo>
                    <a:lnTo>
                      <a:pt x="548" y="174"/>
                    </a:lnTo>
                    <a:lnTo>
                      <a:pt x="566" y="204"/>
                    </a:lnTo>
                    <a:lnTo>
                      <a:pt x="646" y="204"/>
                    </a:lnTo>
                    <a:lnTo>
                      <a:pt x="646" y="240"/>
                    </a:lnTo>
                    <a:lnTo>
                      <a:pt x="728" y="240"/>
                    </a:lnTo>
                    <a:lnTo>
                      <a:pt x="728" y="256"/>
                    </a:lnTo>
                    <a:lnTo>
                      <a:pt x="814" y="256"/>
                    </a:lnTo>
                    <a:lnTo>
                      <a:pt x="814" y="270"/>
                    </a:lnTo>
                    <a:lnTo>
                      <a:pt x="942" y="270"/>
                    </a:lnTo>
                    <a:lnTo>
                      <a:pt x="956" y="290"/>
                    </a:lnTo>
                    <a:lnTo>
                      <a:pt x="996" y="290"/>
                    </a:lnTo>
                    <a:lnTo>
                      <a:pt x="996" y="324"/>
                    </a:lnTo>
                    <a:lnTo>
                      <a:pt x="1080" y="324"/>
                    </a:lnTo>
                    <a:lnTo>
                      <a:pt x="1090" y="340"/>
                    </a:lnTo>
                    <a:lnTo>
                      <a:pt x="1174" y="340"/>
                    </a:lnTo>
                    <a:lnTo>
                      <a:pt x="1174" y="366"/>
                    </a:lnTo>
                    <a:lnTo>
                      <a:pt x="1216" y="366"/>
                    </a:lnTo>
                    <a:lnTo>
                      <a:pt x="1216" y="410"/>
                    </a:lnTo>
                    <a:lnTo>
                      <a:pt x="1262" y="420"/>
                    </a:lnTo>
                    <a:lnTo>
                      <a:pt x="1310" y="434"/>
                    </a:lnTo>
                    <a:lnTo>
                      <a:pt x="1472" y="434"/>
                    </a:lnTo>
                    <a:lnTo>
                      <a:pt x="1488" y="452"/>
                    </a:lnTo>
                    <a:lnTo>
                      <a:pt x="1562" y="448"/>
                    </a:lnTo>
                    <a:lnTo>
                      <a:pt x="1562" y="484"/>
                    </a:lnTo>
                    <a:lnTo>
                      <a:pt x="1604" y="484"/>
                    </a:lnTo>
                    <a:lnTo>
                      <a:pt x="1626" y="512"/>
                    </a:lnTo>
                    <a:lnTo>
                      <a:pt x="1694" y="512"/>
                    </a:lnTo>
                    <a:lnTo>
                      <a:pt x="1706" y="526"/>
                    </a:lnTo>
                    <a:lnTo>
                      <a:pt x="1744" y="526"/>
                    </a:lnTo>
                    <a:lnTo>
                      <a:pt x="1742" y="550"/>
                    </a:lnTo>
                    <a:lnTo>
                      <a:pt x="1780" y="554"/>
                    </a:lnTo>
                    <a:lnTo>
                      <a:pt x="1794" y="566"/>
                    </a:lnTo>
                    <a:lnTo>
                      <a:pt x="1954" y="568"/>
                    </a:lnTo>
                    <a:lnTo>
                      <a:pt x="1970" y="582"/>
                    </a:lnTo>
                    <a:lnTo>
                      <a:pt x="2182" y="584"/>
                    </a:lnTo>
                    <a:lnTo>
                      <a:pt x="2206" y="616"/>
                    </a:lnTo>
                    <a:lnTo>
                      <a:pt x="2794" y="618"/>
                    </a:lnTo>
                    <a:lnTo>
                      <a:pt x="2808" y="638"/>
                    </a:lnTo>
                    <a:lnTo>
                      <a:pt x="2840" y="640"/>
                    </a:lnTo>
                  </a:path>
                </a:pathLst>
              </a:custGeom>
              <a:noFill/>
              <a:ln w="19050">
                <a:solidFill>
                  <a:srgbClr val="FF99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Line 54">
              <a:extLst>
                <a:ext uri="{FF2B5EF4-FFF2-40B4-BE49-F238E27FC236}">
                  <a16:creationId xmlns:a16="http://schemas.microsoft.com/office/drawing/2014/main" id="{27B3A41D-0003-2C17-8DCC-6442DFD47BAB}"/>
                </a:ext>
              </a:extLst>
            </p:cNvPr>
            <p:cNvSpPr>
              <a:spLocks noChangeShapeType="1"/>
            </p:cNvSpPr>
            <p:nvPr/>
          </p:nvSpPr>
          <p:spPr bwMode="auto">
            <a:xfrm>
              <a:off x="4846638" y="2376488"/>
              <a:ext cx="285750" cy="0"/>
            </a:xfrm>
            <a:prstGeom prst="line">
              <a:avLst/>
            </a:prstGeom>
            <a:noFill/>
            <a:ln w="28575">
              <a:solidFill>
                <a:schemeClr val="folHlink"/>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Line 55">
              <a:extLst>
                <a:ext uri="{FF2B5EF4-FFF2-40B4-BE49-F238E27FC236}">
                  <a16:creationId xmlns:a16="http://schemas.microsoft.com/office/drawing/2014/main" id="{BD8499EA-DC0E-E395-1633-4CA755E9DB49}"/>
                </a:ext>
              </a:extLst>
            </p:cNvPr>
            <p:cNvSpPr>
              <a:spLocks noChangeShapeType="1"/>
            </p:cNvSpPr>
            <p:nvPr/>
          </p:nvSpPr>
          <p:spPr bwMode="auto">
            <a:xfrm>
              <a:off x="4846638" y="2625725"/>
              <a:ext cx="285750" cy="0"/>
            </a:xfrm>
            <a:prstGeom prst="line">
              <a:avLst/>
            </a:prstGeom>
            <a:noFill/>
            <a:ln w="28575">
              <a:solidFill>
                <a:srgbClr val="FF9900"/>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Line 56">
              <a:extLst>
                <a:ext uri="{FF2B5EF4-FFF2-40B4-BE49-F238E27FC236}">
                  <a16:creationId xmlns:a16="http://schemas.microsoft.com/office/drawing/2014/main" id="{CDFCB77A-647F-F7D7-CAE4-85A2F7BAD2A1}"/>
                </a:ext>
              </a:extLst>
            </p:cNvPr>
            <p:cNvSpPr>
              <a:spLocks noChangeShapeType="1"/>
            </p:cNvSpPr>
            <p:nvPr/>
          </p:nvSpPr>
          <p:spPr bwMode="auto">
            <a:xfrm>
              <a:off x="4846638" y="2876550"/>
              <a:ext cx="285750" cy="0"/>
            </a:xfrm>
            <a:prstGeom prst="line">
              <a:avLst/>
            </a:prstGeom>
            <a:noFill/>
            <a:ln w="28575">
              <a:solidFill>
                <a:srgbClr val="FF3300"/>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Text Box 57">
              <a:extLst>
                <a:ext uri="{FF2B5EF4-FFF2-40B4-BE49-F238E27FC236}">
                  <a16:creationId xmlns:a16="http://schemas.microsoft.com/office/drawing/2014/main" id="{84BB374E-E4FB-B74A-15A2-959B80109DF8}"/>
                </a:ext>
              </a:extLst>
            </p:cNvPr>
            <p:cNvSpPr txBox="1">
              <a:spLocks noChangeArrowheads="1"/>
            </p:cNvSpPr>
            <p:nvPr/>
          </p:nvSpPr>
          <p:spPr bwMode="auto">
            <a:xfrm>
              <a:off x="2040704" y="3722688"/>
              <a:ext cx="67358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5 </a:t>
              </a:r>
              <a:r>
                <a:rPr kumimoji="1" lang="en-US" sz="1600" b="1" i="0" u="none" strike="noStrike" kern="1200" cap="none" spc="0" normalizeH="0" baseline="0" noProof="0" dirty="0" err="1">
                  <a:ln>
                    <a:noFill/>
                  </a:ln>
                  <a:solidFill>
                    <a:srgbClr val="000000"/>
                  </a:solidFill>
                  <a:effectLst/>
                  <a:uLnTx/>
                  <a:uFillTx/>
                  <a:latin typeface="Avenir Next LT Pro" panose="020B0304020202020204" pitchFamily="34" charset="77"/>
                  <a:ea typeface="ＭＳ Ｐゴシック" charset="0"/>
                  <a:cs typeface="Arial" charset="0"/>
                </a:rPr>
                <a:t>mo</a:t>
              </a:r>
              <a:endParaRPr kumimoji="1" lang="en-US" sz="16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endParaRPr>
            </a:p>
          </p:txBody>
        </p:sp>
        <p:sp>
          <p:nvSpPr>
            <p:cNvPr id="35" name="Text Box 58">
              <a:extLst>
                <a:ext uri="{FF2B5EF4-FFF2-40B4-BE49-F238E27FC236}">
                  <a16:creationId xmlns:a16="http://schemas.microsoft.com/office/drawing/2014/main" id="{5A0F2A1E-0DA1-4D14-F86D-97ECA91AF305}"/>
                </a:ext>
              </a:extLst>
            </p:cNvPr>
            <p:cNvSpPr txBox="1">
              <a:spLocks noChangeArrowheads="1"/>
            </p:cNvSpPr>
            <p:nvPr/>
          </p:nvSpPr>
          <p:spPr bwMode="auto">
            <a:xfrm>
              <a:off x="3731598" y="3722688"/>
              <a:ext cx="79541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28 </a:t>
              </a:r>
              <a:r>
                <a:rPr kumimoji="1" lang="en-US" sz="1600" b="1" i="0" u="none" strike="noStrike" kern="1200" cap="none" spc="0" normalizeH="0" baseline="0" noProof="0" dirty="0" err="1">
                  <a:ln>
                    <a:noFill/>
                  </a:ln>
                  <a:solidFill>
                    <a:srgbClr val="000000"/>
                  </a:solidFill>
                  <a:effectLst/>
                  <a:uLnTx/>
                  <a:uFillTx/>
                  <a:latin typeface="Avenir Next LT Pro" panose="020B0304020202020204" pitchFamily="34" charset="77"/>
                  <a:ea typeface="ＭＳ Ｐゴシック" charset="0"/>
                  <a:cs typeface="Arial" charset="0"/>
                </a:rPr>
                <a:t>mo</a:t>
              </a:r>
              <a:endParaRPr kumimoji="1" lang="en-US" sz="16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endParaRPr>
            </a:p>
          </p:txBody>
        </p:sp>
        <p:sp>
          <p:nvSpPr>
            <p:cNvPr id="36" name="Text Box 59">
              <a:extLst>
                <a:ext uri="{FF2B5EF4-FFF2-40B4-BE49-F238E27FC236}">
                  <a16:creationId xmlns:a16="http://schemas.microsoft.com/office/drawing/2014/main" id="{B621166E-7004-A42F-CD01-67049B5E0767}"/>
                </a:ext>
              </a:extLst>
            </p:cNvPr>
            <p:cNvSpPr txBox="1">
              <a:spLocks noChangeArrowheads="1"/>
            </p:cNvSpPr>
            <p:nvPr/>
          </p:nvSpPr>
          <p:spPr bwMode="auto">
            <a:xfrm>
              <a:off x="6654713" y="3722688"/>
              <a:ext cx="79541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rPr>
                <a:t>71 </a:t>
              </a:r>
              <a:r>
                <a:rPr kumimoji="1" lang="en-US" sz="1600" b="1" i="0" u="none" strike="noStrike" kern="1200" cap="none" spc="0" normalizeH="0" baseline="0" noProof="0" dirty="0" err="1">
                  <a:ln>
                    <a:noFill/>
                  </a:ln>
                  <a:solidFill>
                    <a:srgbClr val="000000"/>
                  </a:solidFill>
                  <a:effectLst/>
                  <a:uLnTx/>
                  <a:uFillTx/>
                  <a:latin typeface="Avenir Next LT Pro" panose="020B0304020202020204" pitchFamily="34" charset="77"/>
                  <a:ea typeface="ＭＳ Ｐゴシック" charset="0"/>
                  <a:cs typeface="Arial" charset="0"/>
                </a:rPr>
                <a:t>mo</a:t>
              </a:r>
              <a:endParaRPr kumimoji="1" lang="en-US" sz="1600" b="1" i="0" u="none" strike="noStrike" kern="1200" cap="none" spc="0" normalizeH="0" baseline="0" noProof="0" dirty="0">
                <a:ln>
                  <a:noFill/>
                </a:ln>
                <a:solidFill>
                  <a:srgbClr val="000000"/>
                </a:solidFill>
                <a:effectLst/>
                <a:uLnTx/>
                <a:uFillTx/>
                <a:latin typeface="Avenir Next LT Pro" panose="020B0304020202020204" pitchFamily="34" charset="77"/>
                <a:ea typeface="ＭＳ Ｐゴシック" charset="0"/>
                <a:cs typeface="Arial" charset="0"/>
              </a:endParaRPr>
            </a:p>
          </p:txBody>
        </p:sp>
        <p:sp>
          <p:nvSpPr>
            <p:cNvPr id="37" name="Line 60">
              <a:extLst>
                <a:ext uri="{FF2B5EF4-FFF2-40B4-BE49-F238E27FC236}">
                  <a16:creationId xmlns:a16="http://schemas.microsoft.com/office/drawing/2014/main" id="{C8C25145-7EEF-1D8C-8225-9A8DB6ECADF2}"/>
                </a:ext>
              </a:extLst>
            </p:cNvPr>
            <p:cNvSpPr>
              <a:spLocks noChangeShapeType="1"/>
            </p:cNvSpPr>
            <p:nvPr/>
          </p:nvSpPr>
          <p:spPr bwMode="auto">
            <a:xfrm flipH="1" flipV="1">
              <a:off x="1689630" y="3886201"/>
              <a:ext cx="395287" cy="4762"/>
            </a:xfrm>
            <a:prstGeom prst="line">
              <a:avLst/>
            </a:prstGeom>
            <a:ln w="19050" cap="flat" cmpd="sng" algn="ctr">
              <a:solidFill>
                <a:schemeClr val="dk1"/>
              </a:solidFill>
              <a:prstDash val="solid"/>
              <a:round/>
              <a:headEnd type="none" w="med" len="med"/>
              <a:tailEnd type="arrow" w="med" len="med"/>
            </a:ln>
            <a:extLst>
              <a:ext uri="{909E8E84-426E-40dd-AFC4-6F175D3DCCD1}">
                <a14:hiddenFill xmlns=""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0" name="Group 63">
              <a:extLst>
                <a:ext uri="{FF2B5EF4-FFF2-40B4-BE49-F238E27FC236}">
                  <a16:creationId xmlns:a16="http://schemas.microsoft.com/office/drawing/2014/main" id="{D37FB544-923A-04EE-87EA-B2B0830320DD}"/>
                </a:ext>
              </a:extLst>
            </p:cNvPr>
            <p:cNvGrpSpPr>
              <a:grpSpLocks/>
            </p:cNvGrpSpPr>
            <p:nvPr/>
          </p:nvGrpSpPr>
          <p:grpSpPr bwMode="auto">
            <a:xfrm>
              <a:off x="1277938" y="1866900"/>
              <a:ext cx="6991350" cy="2584451"/>
              <a:chOff x="784" y="1134"/>
              <a:chExt cx="4404" cy="1628"/>
            </a:xfrm>
          </p:grpSpPr>
          <p:sp>
            <p:nvSpPr>
              <p:cNvPr id="42" name="Freeform 64">
                <a:extLst>
                  <a:ext uri="{FF2B5EF4-FFF2-40B4-BE49-F238E27FC236}">
                    <a16:creationId xmlns:a16="http://schemas.microsoft.com/office/drawing/2014/main" id="{FCF366B5-23F1-2AC6-E91A-EF99296C9C58}"/>
                  </a:ext>
                </a:extLst>
              </p:cNvPr>
              <p:cNvSpPr>
                <a:spLocks/>
              </p:cNvSpPr>
              <p:nvPr/>
            </p:nvSpPr>
            <p:spPr bwMode="auto">
              <a:xfrm>
                <a:off x="784" y="1134"/>
                <a:ext cx="1764" cy="726"/>
              </a:xfrm>
              <a:custGeom>
                <a:avLst/>
                <a:gdLst>
                  <a:gd name="T0" fmla="*/ 86 w 1764"/>
                  <a:gd name="T1" fmla="*/ 0 h 726"/>
                  <a:gd name="T2" fmla="*/ 130 w 1764"/>
                  <a:gd name="T3" fmla="*/ 14 h 726"/>
                  <a:gd name="T4" fmla="*/ 174 w 1764"/>
                  <a:gd name="T5" fmla="*/ 30 h 726"/>
                  <a:gd name="T6" fmla="*/ 218 w 1764"/>
                  <a:gd name="T7" fmla="*/ 42 h 726"/>
                  <a:gd name="T8" fmla="*/ 260 w 1764"/>
                  <a:gd name="T9" fmla="*/ 53 h 726"/>
                  <a:gd name="T10" fmla="*/ 306 w 1764"/>
                  <a:gd name="T11" fmla="*/ 86 h 726"/>
                  <a:gd name="T12" fmla="*/ 392 w 1764"/>
                  <a:gd name="T13" fmla="*/ 90 h 726"/>
                  <a:gd name="T14" fmla="*/ 436 w 1764"/>
                  <a:gd name="T15" fmla="*/ 112 h 726"/>
                  <a:gd name="T16" fmla="*/ 478 w 1764"/>
                  <a:gd name="T17" fmla="*/ 134 h 726"/>
                  <a:gd name="T18" fmla="*/ 522 w 1764"/>
                  <a:gd name="T19" fmla="*/ 148 h 726"/>
                  <a:gd name="T20" fmla="*/ 568 w 1764"/>
                  <a:gd name="T21" fmla="*/ 170 h 726"/>
                  <a:gd name="T22" fmla="*/ 610 w 1764"/>
                  <a:gd name="T23" fmla="*/ 192 h 726"/>
                  <a:gd name="T24" fmla="*/ 654 w 1764"/>
                  <a:gd name="T25" fmla="*/ 218 h 726"/>
                  <a:gd name="T26" fmla="*/ 700 w 1764"/>
                  <a:gd name="T27" fmla="*/ 240 h 726"/>
                  <a:gd name="T28" fmla="*/ 744 w 1764"/>
                  <a:gd name="T29" fmla="*/ 258 h 726"/>
                  <a:gd name="T30" fmla="*/ 792 w 1764"/>
                  <a:gd name="T31" fmla="*/ 280 h 726"/>
                  <a:gd name="T32" fmla="*/ 832 w 1764"/>
                  <a:gd name="T33" fmla="*/ 308 h 726"/>
                  <a:gd name="T34" fmla="*/ 880 w 1764"/>
                  <a:gd name="T35" fmla="*/ 324 h 726"/>
                  <a:gd name="T36" fmla="*/ 966 w 1764"/>
                  <a:gd name="T37" fmla="*/ 338 h 726"/>
                  <a:gd name="T38" fmla="*/ 1012 w 1764"/>
                  <a:gd name="T39" fmla="*/ 360 h 726"/>
                  <a:gd name="T40" fmla="*/ 1056 w 1764"/>
                  <a:gd name="T41" fmla="*/ 390 h 726"/>
                  <a:gd name="T42" fmla="*/ 1100 w 1764"/>
                  <a:gd name="T43" fmla="*/ 418 h 726"/>
                  <a:gd name="T44" fmla="*/ 1144 w 1764"/>
                  <a:gd name="T45" fmla="*/ 440 h 726"/>
                  <a:gd name="T46" fmla="*/ 1192 w 1764"/>
                  <a:gd name="T47" fmla="*/ 462 h 726"/>
                  <a:gd name="T48" fmla="*/ 1282 w 1764"/>
                  <a:gd name="T49" fmla="*/ 483 h 726"/>
                  <a:gd name="T50" fmla="*/ 1324 w 1764"/>
                  <a:gd name="T51" fmla="*/ 502 h 726"/>
                  <a:gd name="T52" fmla="*/ 1362 w 1764"/>
                  <a:gd name="T53" fmla="*/ 532 h 726"/>
                  <a:gd name="T54" fmla="*/ 1406 w 1764"/>
                  <a:gd name="T55" fmla="*/ 562 h 726"/>
                  <a:gd name="T56" fmla="*/ 1448 w 1764"/>
                  <a:gd name="T57" fmla="*/ 584 h 726"/>
                  <a:gd name="T58" fmla="*/ 1538 w 1764"/>
                  <a:gd name="T59" fmla="*/ 600 h 726"/>
                  <a:gd name="T60" fmla="*/ 1586 w 1764"/>
                  <a:gd name="T61" fmla="*/ 628 h 726"/>
                  <a:gd name="T62" fmla="*/ 1628 w 1764"/>
                  <a:gd name="T63" fmla="*/ 646 h 726"/>
                  <a:gd name="T64" fmla="*/ 1672 w 1764"/>
                  <a:gd name="T65" fmla="*/ 662 h 726"/>
                  <a:gd name="T66" fmla="*/ 1714 w 1764"/>
                  <a:gd name="T67" fmla="*/ 684 h 726"/>
                  <a:gd name="T68" fmla="*/ 1764 w 1764"/>
                  <a:gd name="T69" fmla="*/ 696 h 7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4"/>
                  <a:gd name="T106" fmla="*/ 0 h 726"/>
                  <a:gd name="T107" fmla="*/ 1764 w 1764"/>
                  <a:gd name="T108" fmla="*/ 726 h 7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4" h="726">
                    <a:moveTo>
                      <a:pt x="0" y="0"/>
                    </a:moveTo>
                    <a:lnTo>
                      <a:pt x="86" y="0"/>
                    </a:lnTo>
                    <a:lnTo>
                      <a:pt x="86" y="14"/>
                    </a:lnTo>
                    <a:lnTo>
                      <a:pt x="130" y="14"/>
                    </a:lnTo>
                    <a:lnTo>
                      <a:pt x="128" y="30"/>
                    </a:lnTo>
                    <a:lnTo>
                      <a:pt x="174" y="30"/>
                    </a:lnTo>
                    <a:lnTo>
                      <a:pt x="172" y="42"/>
                    </a:lnTo>
                    <a:lnTo>
                      <a:pt x="218" y="42"/>
                    </a:lnTo>
                    <a:lnTo>
                      <a:pt x="226" y="53"/>
                    </a:lnTo>
                    <a:lnTo>
                      <a:pt x="260" y="53"/>
                    </a:lnTo>
                    <a:lnTo>
                      <a:pt x="306" y="64"/>
                    </a:lnTo>
                    <a:lnTo>
                      <a:pt x="306" y="86"/>
                    </a:lnTo>
                    <a:lnTo>
                      <a:pt x="354" y="86"/>
                    </a:lnTo>
                    <a:lnTo>
                      <a:pt x="392" y="90"/>
                    </a:lnTo>
                    <a:lnTo>
                      <a:pt x="392" y="112"/>
                    </a:lnTo>
                    <a:lnTo>
                      <a:pt x="436" y="112"/>
                    </a:lnTo>
                    <a:lnTo>
                      <a:pt x="436" y="134"/>
                    </a:lnTo>
                    <a:lnTo>
                      <a:pt x="478" y="134"/>
                    </a:lnTo>
                    <a:lnTo>
                      <a:pt x="478" y="148"/>
                    </a:lnTo>
                    <a:lnTo>
                      <a:pt x="522" y="148"/>
                    </a:lnTo>
                    <a:lnTo>
                      <a:pt x="522" y="170"/>
                    </a:lnTo>
                    <a:lnTo>
                      <a:pt x="568" y="170"/>
                    </a:lnTo>
                    <a:lnTo>
                      <a:pt x="568" y="192"/>
                    </a:lnTo>
                    <a:lnTo>
                      <a:pt x="610" y="192"/>
                    </a:lnTo>
                    <a:lnTo>
                      <a:pt x="610" y="218"/>
                    </a:lnTo>
                    <a:lnTo>
                      <a:pt x="654" y="218"/>
                    </a:lnTo>
                    <a:lnTo>
                      <a:pt x="654" y="240"/>
                    </a:lnTo>
                    <a:lnTo>
                      <a:pt x="700" y="240"/>
                    </a:lnTo>
                    <a:lnTo>
                      <a:pt x="700" y="258"/>
                    </a:lnTo>
                    <a:lnTo>
                      <a:pt x="744" y="258"/>
                    </a:lnTo>
                    <a:lnTo>
                      <a:pt x="744" y="280"/>
                    </a:lnTo>
                    <a:lnTo>
                      <a:pt x="792" y="280"/>
                    </a:lnTo>
                    <a:lnTo>
                      <a:pt x="788" y="296"/>
                    </a:lnTo>
                    <a:lnTo>
                      <a:pt x="832" y="308"/>
                    </a:lnTo>
                    <a:lnTo>
                      <a:pt x="876" y="308"/>
                    </a:lnTo>
                    <a:lnTo>
                      <a:pt x="880" y="324"/>
                    </a:lnTo>
                    <a:lnTo>
                      <a:pt x="924" y="340"/>
                    </a:lnTo>
                    <a:lnTo>
                      <a:pt x="966" y="338"/>
                    </a:lnTo>
                    <a:lnTo>
                      <a:pt x="964" y="360"/>
                    </a:lnTo>
                    <a:lnTo>
                      <a:pt x="1012" y="360"/>
                    </a:lnTo>
                    <a:lnTo>
                      <a:pt x="1011" y="390"/>
                    </a:lnTo>
                    <a:lnTo>
                      <a:pt x="1056" y="390"/>
                    </a:lnTo>
                    <a:lnTo>
                      <a:pt x="1056" y="418"/>
                    </a:lnTo>
                    <a:lnTo>
                      <a:pt x="1100" y="418"/>
                    </a:lnTo>
                    <a:lnTo>
                      <a:pt x="1100" y="440"/>
                    </a:lnTo>
                    <a:lnTo>
                      <a:pt x="1144" y="440"/>
                    </a:lnTo>
                    <a:lnTo>
                      <a:pt x="1144" y="462"/>
                    </a:lnTo>
                    <a:lnTo>
                      <a:pt x="1192" y="462"/>
                    </a:lnTo>
                    <a:lnTo>
                      <a:pt x="1240" y="483"/>
                    </a:lnTo>
                    <a:lnTo>
                      <a:pt x="1282" y="483"/>
                    </a:lnTo>
                    <a:lnTo>
                      <a:pt x="1282" y="502"/>
                    </a:lnTo>
                    <a:lnTo>
                      <a:pt x="1324" y="502"/>
                    </a:lnTo>
                    <a:lnTo>
                      <a:pt x="1324" y="532"/>
                    </a:lnTo>
                    <a:lnTo>
                      <a:pt x="1362" y="532"/>
                    </a:lnTo>
                    <a:lnTo>
                      <a:pt x="1362" y="560"/>
                    </a:lnTo>
                    <a:lnTo>
                      <a:pt x="1406" y="562"/>
                    </a:lnTo>
                    <a:lnTo>
                      <a:pt x="1407" y="584"/>
                    </a:lnTo>
                    <a:lnTo>
                      <a:pt x="1448" y="584"/>
                    </a:lnTo>
                    <a:lnTo>
                      <a:pt x="1475" y="600"/>
                    </a:lnTo>
                    <a:lnTo>
                      <a:pt x="1538" y="600"/>
                    </a:lnTo>
                    <a:lnTo>
                      <a:pt x="1538" y="628"/>
                    </a:lnTo>
                    <a:lnTo>
                      <a:pt x="1586" y="628"/>
                    </a:lnTo>
                    <a:lnTo>
                      <a:pt x="1586" y="646"/>
                    </a:lnTo>
                    <a:lnTo>
                      <a:pt x="1628" y="646"/>
                    </a:lnTo>
                    <a:lnTo>
                      <a:pt x="1628" y="662"/>
                    </a:lnTo>
                    <a:lnTo>
                      <a:pt x="1672" y="662"/>
                    </a:lnTo>
                    <a:lnTo>
                      <a:pt x="1672" y="684"/>
                    </a:lnTo>
                    <a:lnTo>
                      <a:pt x="1714" y="684"/>
                    </a:lnTo>
                    <a:lnTo>
                      <a:pt x="1714" y="696"/>
                    </a:lnTo>
                    <a:lnTo>
                      <a:pt x="1764" y="696"/>
                    </a:lnTo>
                    <a:lnTo>
                      <a:pt x="1762" y="726"/>
                    </a:lnTo>
                  </a:path>
                </a:pathLst>
              </a:custGeom>
              <a:noFill/>
              <a:ln w="19050">
                <a:solidFill>
                  <a:schemeClr val="folHlink"/>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Freeform 65">
                <a:extLst>
                  <a:ext uri="{FF2B5EF4-FFF2-40B4-BE49-F238E27FC236}">
                    <a16:creationId xmlns:a16="http://schemas.microsoft.com/office/drawing/2014/main" id="{1D67F7A0-C99B-DD1E-4B84-F710B7FDF0F4}"/>
                  </a:ext>
                </a:extLst>
              </p:cNvPr>
              <p:cNvSpPr>
                <a:spLocks/>
              </p:cNvSpPr>
              <p:nvPr/>
            </p:nvSpPr>
            <p:spPr bwMode="auto">
              <a:xfrm>
                <a:off x="2544" y="1860"/>
                <a:ext cx="1632" cy="632"/>
              </a:xfrm>
              <a:custGeom>
                <a:avLst/>
                <a:gdLst>
                  <a:gd name="T0" fmla="*/ 0 w 1632"/>
                  <a:gd name="T1" fmla="*/ 0 h 632"/>
                  <a:gd name="T2" fmla="*/ 23 w 1632"/>
                  <a:gd name="T3" fmla="*/ 6 h 632"/>
                  <a:gd name="T4" fmla="*/ 44 w 1632"/>
                  <a:gd name="T5" fmla="*/ 28 h 632"/>
                  <a:gd name="T6" fmla="*/ 86 w 1632"/>
                  <a:gd name="T7" fmla="*/ 28 h 632"/>
                  <a:gd name="T8" fmla="*/ 134 w 1632"/>
                  <a:gd name="T9" fmla="*/ 40 h 632"/>
                  <a:gd name="T10" fmla="*/ 134 w 1632"/>
                  <a:gd name="T11" fmla="*/ 62 h 632"/>
                  <a:gd name="T12" fmla="*/ 178 w 1632"/>
                  <a:gd name="T13" fmla="*/ 62 h 632"/>
                  <a:gd name="T14" fmla="*/ 178 w 1632"/>
                  <a:gd name="T15" fmla="*/ 76 h 632"/>
                  <a:gd name="T16" fmla="*/ 222 w 1632"/>
                  <a:gd name="T17" fmla="*/ 76 h 632"/>
                  <a:gd name="T18" fmla="*/ 222 w 1632"/>
                  <a:gd name="T19" fmla="*/ 94 h 632"/>
                  <a:gd name="T20" fmla="*/ 270 w 1632"/>
                  <a:gd name="T21" fmla="*/ 94 h 632"/>
                  <a:gd name="T22" fmla="*/ 270 w 1632"/>
                  <a:gd name="T23" fmla="*/ 108 h 632"/>
                  <a:gd name="T24" fmla="*/ 312 w 1632"/>
                  <a:gd name="T25" fmla="*/ 108 h 632"/>
                  <a:gd name="T26" fmla="*/ 312 w 1632"/>
                  <a:gd name="T27" fmla="*/ 130 h 632"/>
                  <a:gd name="T28" fmla="*/ 356 w 1632"/>
                  <a:gd name="T29" fmla="*/ 130 h 632"/>
                  <a:gd name="T30" fmla="*/ 356 w 1632"/>
                  <a:gd name="T31" fmla="*/ 152 h 632"/>
                  <a:gd name="T32" fmla="*/ 402 w 1632"/>
                  <a:gd name="T33" fmla="*/ 152 h 632"/>
                  <a:gd name="T34" fmla="*/ 402 w 1632"/>
                  <a:gd name="T35" fmla="*/ 170 h 632"/>
                  <a:gd name="T36" fmla="*/ 444 w 1632"/>
                  <a:gd name="T37" fmla="*/ 170 h 632"/>
                  <a:gd name="T38" fmla="*/ 442 w 1632"/>
                  <a:gd name="T39" fmla="*/ 200 h 632"/>
                  <a:gd name="T40" fmla="*/ 486 w 1632"/>
                  <a:gd name="T41" fmla="*/ 197 h 632"/>
                  <a:gd name="T42" fmla="*/ 486 w 1632"/>
                  <a:gd name="T43" fmla="*/ 218 h 632"/>
                  <a:gd name="T44" fmla="*/ 526 w 1632"/>
                  <a:gd name="T45" fmla="*/ 218 h 632"/>
                  <a:gd name="T46" fmla="*/ 526 w 1632"/>
                  <a:gd name="T47" fmla="*/ 246 h 632"/>
                  <a:gd name="T48" fmla="*/ 572 w 1632"/>
                  <a:gd name="T49" fmla="*/ 246 h 632"/>
                  <a:gd name="T50" fmla="*/ 584 w 1632"/>
                  <a:gd name="T51" fmla="*/ 258 h 632"/>
                  <a:gd name="T52" fmla="*/ 620 w 1632"/>
                  <a:gd name="T53" fmla="*/ 258 h 632"/>
                  <a:gd name="T54" fmla="*/ 620 w 1632"/>
                  <a:gd name="T55" fmla="*/ 276 h 632"/>
                  <a:gd name="T56" fmla="*/ 660 w 1632"/>
                  <a:gd name="T57" fmla="*/ 276 h 632"/>
                  <a:gd name="T58" fmla="*/ 664 w 1632"/>
                  <a:gd name="T59" fmla="*/ 290 h 632"/>
                  <a:gd name="T60" fmla="*/ 689 w 1632"/>
                  <a:gd name="T61" fmla="*/ 304 h 632"/>
                  <a:gd name="T62" fmla="*/ 704 w 1632"/>
                  <a:gd name="T63" fmla="*/ 331 h 632"/>
                  <a:gd name="T64" fmla="*/ 752 w 1632"/>
                  <a:gd name="T65" fmla="*/ 331 h 632"/>
                  <a:gd name="T66" fmla="*/ 752 w 1632"/>
                  <a:gd name="T67" fmla="*/ 364 h 632"/>
                  <a:gd name="T68" fmla="*/ 842 w 1632"/>
                  <a:gd name="T69" fmla="*/ 364 h 632"/>
                  <a:gd name="T70" fmla="*/ 842 w 1632"/>
                  <a:gd name="T71" fmla="*/ 400 h 632"/>
                  <a:gd name="T72" fmla="*/ 926 w 1632"/>
                  <a:gd name="T73" fmla="*/ 400 h 632"/>
                  <a:gd name="T74" fmla="*/ 928 w 1632"/>
                  <a:gd name="T75" fmla="*/ 440 h 632"/>
                  <a:gd name="T76" fmla="*/ 970 w 1632"/>
                  <a:gd name="T77" fmla="*/ 440 h 632"/>
                  <a:gd name="T78" fmla="*/ 971 w 1632"/>
                  <a:gd name="T79" fmla="*/ 468 h 632"/>
                  <a:gd name="T80" fmla="*/ 1020 w 1632"/>
                  <a:gd name="T81" fmla="*/ 468 h 632"/>
                  <a:gd name="T82" fmla="*/ 1020 w 1632"/>
                  <a:gd name="T83" fmla="*/ 486 h 632"/>
                  <a:gd name="T84" fmla="*/ 1064 w 1632"/>
                  <a:gd name="T85" fmla="*/ 486 h 632"/>
                  <a:gd name="T86" fmla="*/ 1064 w 1632"/>
                  <a:gd name="T87" fmla="*/ 504 h 632"/>
                  <a:gd name="T88" fmla="*/ 1106 w 1632"/>
                  <a:gd name="T89" fmla="*/ 504 h 632"/>
                  <a:gd name="T90" fmla="*/ 1112 w 1632"/>
                  <a:gd name="T91" fmla="*/ 515 h 632"/>
                  <a:gd name="T92" fmla="*/ 1145 w 1632"/>
                  <a:gd name="T93" fmla="*/ 524 h 632"/>
                  <a:gd name="T94" fmla="*/ 1183 w 1632"/>
                  <a:gd name="T95" fmla="*/ 534 h 632"/>
                  <a:gd name="T96" fmla="*/ 1246 w 1632"/>
                  <a:gd name="T97" fmla="*/ 534 h 632"/>
                  <a:gd name="T98" fmla="*/ 1252 w 1632"/>
                  <a:gd name="T99" fmla="*/ 544 h 632"/>
                  <a:gd name="T100" fmla="*/ 1270 w 1632"/>
                  <a:gd name="T101" fmla="*/ 554 h 632"/>
                  <a:gd name="T102" fmla="*/ 1284 w 1632"/>
                  <a:gd name="T103" fmla="*/ 558 h 632"/>
                  <a:gd name="T104" fmla="*/ 1292 w 1632"/>
                  <a:gd name="T105" fmla="*/ 572 h 632"/>
                  <a:gd name="T106" fmla="*/ 1368 w 1632"/>
                  <a:gd name="T107" fmla="*/ 572 h 632"/>
                  <a:gd name="T108" fmla="*/ 1393 w 1632"/>
                  <a:gd name="T109" fmla="*/ 586 h 632"/>
                  <a:gd name="T110" fmla="*/ 1412 w 1632"/>
                  <a:gd name="T111" fmla="*/ 597 h 632"/>
                  <a:gd name="T112" fmla="*/ 1458 w 1632"/>
                  <a:gd name="T113" fmla="*/ 597 h 632"/>
                  <a:gd name="T114" fmla="*/ 1462 w 1632"/>
                  <a:gd name="T115" fmla="*/ 612 h 632"/>
                  <a:gd name="T116" fmla="*/ 1498 w 1632"/>
                  <a:gd name="T117" fmla="*/ 612 h 632"/>
                  <a:gd name="T118" fmla="*/ 1532 w 1632"/>
                  <a:gd name="T119" fmla="*/ 632 h 632"/>
                  <a:gd name="T120" fmla="*/ 1632 w 1632"/>
                  <a:gd name="T121" fmla="*/ 632 h 6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2"/>
                  <a:gd name="T184" fmla="*/ 0 h 632"/>
                  <a:gd name="T185" fmla="*/ 1632 w 1632"/>
                  <a:gd name="T186" fmla="*/ 632 h 6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2" h="632">
                    <a:moveTo>
                      <a:pt x="0" y="0"/>
                    </a:moveTo>
                    <a:lnTo>
                      <a:pt x="23" y="6"/>
                    </a:lnTo>
                    <a:lnTo>
                      <a:pt x="44" y="28"/>
                    </a:lnTo>
                    <a:lnTo>
                      <a:pt x="86" y="28"/>
                    </a:lnTo>
                    <a:lnTo>
                      <a:pt x="134" y="40"/>
                    </a:lnTo>
                    <a:lnTo>
                      <a:pt x="134" y="62"/>
                    </a:lnTo>
                    <a:lnTo>
                      <a:pt x="178" y="62"/>
                    </a:lnTo>
                    <a:lnTo>
                      <a:pt x="178" y="76"/>
                    </a:lnTo>
                    <a:lnTo>
                      <a:pt x="222" y="76"/>
                    </a:lnTo>
                    <a:lnTo>
                      <a:pt x="222" y="94"/>
                    </a:lnTo>
                    <a:lnTo>
                      <a:pt x="270" y="94"/>
                    </a:lnTo>
                    <a:lnTo>
                      <a:pt x="270" y="108"/>
                    </a:lnTo>
                    <a:lnTo>
                      <a:pt x="312" y="108"/>
                    </a:lnTo>
                    <a:lnTo>
                      <a:pt x="312" y="130"/>
                    </a:lnTo>
                    <a:lnTo>
                      <a:pt x="356" y="130"/>
                    </a:lnTo>
                    <a:lnTo>
                      <a:pt x="356" y="152"/>
                    </a:lnTo>
                    <a:lnTo>
                      <a:pt x="402" y="152"/>
                    </a:lnTo>
                    <a:lnTo>
                      <a:pt x="402" y="170"/>
                    </a:lnTo>
                    <a:lnTo>
                      <a:pt x="444" y="170"/>
                    </a:lnTo>
                    <a:lnTo>
                      <a:pt x="442" y="200"/>
                    </a:lnTo>
                    <a:lnTo>
                      <a:pt x="486" y="197"/>
                    </a:lnTo>
                    <a:lnTo>
                      <a:pt x="486" y="218"/>
                    </a:lnTo>
                    <a:lnTo>
                      <a:pt x="526" y="218"/>
                    </a:lnTo>
                    <a:lnTo>
                      <a:pt x="526" y="246"/>
                    </a:lnTo>
                    <a:lnTo>
                      <a:pt x="572" y="246"/>
                    </a:lnTo>
                    <a:lnTo>
                      <a:pt x="584" y="258"/>
                    </a:lnTo>
                    <a:lnTo>
                      <a:pt x="620" y="258"/>
                    </a:lnTo>
                    <a:lnTo>
                      <a:pt x="620" y="276"/>
                    </a:lnTo>
                    <a:lnTo>
                      <a:pt x="660" y="276"/>
                    </a:lnTo>
                    <a:lnTo>
                      <a:pt x="664" y="290"/>
                    </a:lnTo>
                    <a:lnTo>
                      <a:pt x="689" y="304"/>
                    </a:lnTo>
                    <a:lnTo>
                      <a:pt x="704" y="331"/>
                    </a:lnTo>
                    <a:lnTo>
                      <a:pt x="752" y="331"/>
                    </a:lnTo>
                    <a:lnTo>
                      <a:pt x="752" y="364"/>
                    </a:lnTo>
                    <a:lnTo>
                      <a:pt x="842" y="364"/>
                    </a:lnTo>
                    <a:lnTo>
                      <a:pt x="842" y="400"/>
                    </a:lnTo>
                    <a:lnTo>
                      <a:pt x="926" y="400"/>
                    </a:lnTo>
                    <a:lnTo>
                      <a:pt x="928" y="440"/>
                    </a:lnTo>
                    <a:lnTo>
                      <a:pt x="970" y="440"/>
                    </a:lnTo>
                    <a:lnTo>
                      <a:pt x="971" y="468"/>
                    </a:lnTo>
                    <a:lnTo>
                      <a:pt x="1020" y="468"/>
                    </a:lnTo>
                    <a:lnTo>
                      <a:pt x="1020" y="486"/>
                    </a:lnTo>
                    <a:lnTo>
                      <a:pt x="1064" y="486"/>
                    </a:lnTo>
                    <a:lnTo>
                      <a:pt x="1064" y="504"/>
                    </a:lnTo>
                    <a:lnTo>
                      <a:pt x="1106" y="504"/>
                    </a:lnTo>
                    <a:lnTo>
                      <a:pt x="1112" y="515"/>
                    </a:lnTo>
                    <a:lnTo>
                      <a:pt x="1145" y="524"/>
                    </a:lnTo>
                    <a:lnTo>
                      <a:pt x="1183" y="534"/>
                    </a:lnTo>
                    <a:lnTo>
                      <a:pt x="1246" y="534"/>
                    </a:lnTo>
                    <a:lnTo>
                      <a:pt x="1252" y="544"/>
                    </a:lnTo>
                    <a:lnTo>
                      <a:pt x="1270" y="554"/>
                    </a:lnTo>
                    <a:lnTo>
                      <a:pt x="1284" y="558"/>
                    </a:lnTo>
                    <a:lnTo>
                      <a:pt x="1292" y="572"/>
                    </a:lnTo>
                    <a:lnTo>
                      <a:pt x="1368" y="572"/>
                    </a:lnTo>
                    <a:lnTo>
                      <a:pt x="1393" y="586"/>
                    </a:lnTo>
                    <a:lnTo>
                      <a:pt x="1412" y="597"/>
                    </a:lnTo>
                    <a:lnTo>
                      <a:pt x="1458" y="597"/>
                    </a:lnTo>
                    <a:lnTo>
                      <a:pt x="1462" y="612"/>
                    </a:lnTo>
                    <a:lnTo>
                      <a:pt x="1498" y="612"/>
                    </a:lnTo>
                    <a:lnTo>
                      <a:pt x="1532" y="632"/>
                    </a:lnTo>
                    <a:lnTo>
                      <a:pt x="1632" y="632"/>
                    </a:lnTo>
                  </a:path>
                </a:pathLst>
              </a:custGeom>
              <a:noFill/>
              <a:ln w="19050">
                <a:solidFill>
                  <a:schemeClr val="folHlink"/>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Freeform 66">
                <a:extLst>
                  <a:ext uri="{FF2B5EF4-FFF2-40B4-BE49-F238E27FC236}">
                    <a16:creationId xmlns:a16="http://schemas.microsoft.com/office/drawing/2014/main" id="{77FEBA0D-3A46-54CC-1BE7-0931A7730DBD}"/>
                  </a:ext>
                </a:extLst>
              </p:cNvPr>
              <p:cNvSpPr>
                <a:spLocks/>
              </p:cNvSpPr>
              <p:nvPr/>
            </p:nvSpPr>
            <p:spPr bwMode="auto">
              <a:xfrm>
                <a:off x="4178" y="2492"/>
                <a:ext cx="1010" cy="270"/>
              </a:xfrm>
              <a:custGeom>
                <a:avLst/>
                <a:gdLst>
                  <a:gd name="T0" fmla="*/ 0 w 1010"/>
                  <a:gd name="T1" fmla="*/ 0 h 270"/>
                  <a:gd name="T2" fmla="*/ 0 w 1010"/>
                  <a:gd name="T3" fmla="*/ 34 h 270"/>
                  <a:gd name="T4" fmla="*/ 31 w 1010"/>
                  <a:gd name="T5" fmla="*/ 38 h 270"/>
                  <a:gd name="T6" fmla="*/ 42 w 1010"/>
                  <a:gd name="T7" fmla="*/ 49 h 270"/>
                  <a:gd name="T8" fmla="*/ 88 w 1010"/>
                  <a:gd name="T9" fmla="*/ 49 h 270"/>
                  <a:gd name="T10" fmla="*/ 88 w 1010"/>
                  <a:gd name="T11" fmla="*/ 62 h 270"/>
                  <a:gd name="T12" fmla="*/ 134 w 1010"/>
                  <a:gd name="T13" fmla="*/ 62 h 270"/>
                  <a:gd name="T14" fmla="*/ 134 w 1010"/>
                  <a:gd name="T15" fmla="*/ 94 h 270"/>
                  <a:gd name="T16" fmla="*/ 176 w 1010"/>
                  <a:gd name="T17" fmla="*/ 94 h 270"/>
                  <a:gd name="T18" fmla="*/ 176 w 1010"/>
                  <a:gd name="T19" fmla="*/ 110 h 270"/>
                  <a:gd name="T20" fmla="*/ 220 w 1010"/>
                  <a:gd name="T21" fmla="*/ 110 h 270"/>
                  <a:gd name="T22" fmla="*/ 266 w 1010"/>
                  <a:gd name="T23" fmla="*/ 128 h 270"/>
                  <a:gd name="T24" fmla="*/ 312 w 1010"/>
                  <a:gd name="T25" fmla="*/ 128 h 270"/>
                  <a:gd name="T26" fmla="*/ 312 w 1010"/>
                  <a:gd name="T27" fmla="*/ 140 h 270"/>
                  <a:gd name="T28" fmla="*/ 358 w 1010"/>
                  <a:gd name="T29" fmla="*/ 140 h 270"/>
                  <a:gd name="T30" fmla="*/ 358 w 1010"/>
                  <a:gd name="T31" fmla="*/ 170 h 270"/>
                  <a:gd name="T32" fmla="*/ 398 w 1010"/>
                  <a:gd name="T33" fmla="*/ 170 h 270"/>
                  <a:gd name="T34" fmla="*/ 408 w 1010"/>
                  <a:gd name="T35" fmla="*/ 180 h 270"/>
                  <a:gd name="T36" fmla="*/ 460 w 1010"/>
                  <a:gd name="T37" fmla="*/ 184 h 270"/>
                  <a:gd name="T38" fmla="*/ 494 w 1010"/>
                  <a:gd name="T39" fmla="*/ 192 h 270"/>
                  <a:gd name="T40" fmla="*/ 534 w 1010"/>
                  <a:gd name="T41" fmla="*/ 192 h 270"/>
                  <a:gd name="T42" fmla="*/ 534 w 1010"/>
                  <a:gd name="T43" fmla="*/ 206 h 270"/>
                  <a:gd name="T44" fmla="*/ 586 w 1010"/>
                  <a:gd name="T45" fmla="*/ 206 h 270"/>
                  <a:gd name="T46" fmla="*/ 618 w 1010"/>
                  <a:gd name="T47" fmla="*/ 214 h 270"/>
                  <a:gd name="T48" fmla="*/ 662 w 1010"/>
                  <a:gd name="T49" fmla="*/ 222 h 270"/>
                  <a:gd name="T50" fmla="*/ 708 w 1010"/>
                  <a:gd name="T51" fmla="*/ 226 h 270"/>
                  <a:gd name="T52" fmla="*/ 752 w 1010"/>
                  <a:gd name="T53" fmla="*/ 226 h 270"/>
                  <a:gd name="T54" fmla="*/ 794 w 1010"/>
                  <a:gd name="T55" fmla="*/ 226 h 270"/>
                  <a:gd name="T56" fmla="*/ 794 w 1010"/>
                  <a:gd name="T57" fmla="*/ 242 h 270"/>
                  <a:gd name="T58" fmla="*/ 836 w 1010"/>
                  <a:gd name="T59" fmla="*/ 242 h 270"/>
                  <a:gd name="T60" fmla="*/ 862 w 1010"/>
                  <a:gd name="T61" fmla="*/ 252 h 270"/>
                  <a:gd name="T62" fmla="*/ 886 w 1010"/>
                  <a:gd name="T63" fmla="*/ 252 h 270"/>
                  <a:gd name="T64" fmla="*/ 926 w 1010"/>
                  <a:gd name="T65" fmla="*/ 262 h 270"/>
                  <a:gd name="T66" fmla="*/ 990 w 1010"/>
                  <a:gd name="T67" fmla="*/ 262 h 270"/>
                  <a:gd name="T68" fmla="*/ 1010 w 1010"/>
                  <a:gd name="T69" fmla="*/ 270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0"/>
                  <a:gd name="T106" fmla="*/ 0 h 270"/>
                  <a:gd name="T107" fmla="*/ 1010 w 1010"/>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0" h="270">
                    <a:moveTo>
                      <a:pt x="0" y="0"/>
                    </a:moveTo>
                    <a:lnTo>
                      <a:pt x="0" y="34"/>
                    </a:lnTo>
                    <a:lnTo>
                      <a:pt x="31" y="38"/>
                    </a:lnTo>
                    <a:lnTo>
                      <a:pt x="42" y="49"/>
                    </a:lnTo>
                    <a:lnTo>
                      <a:pt x="88" y="49"/>
                    </a:lnTo>
                    <a:lnTo>
                      <a:pt x="88" y="62"/>
                    </a:lnTo>
                    <a:lnTo>
                      <a:pt x="134" y="62"/>
                    </a:lnTo>
                    <a:lnTo>
                      <a:pt x="134" y="94"/>
                    </a:lnTo>
                    <a:lnTo>
                      <a:pt x="176" y="94"/>
                    </a:lnTo>
                    <a:lnTo>
                      <a:pt x="176" y="110"/>
                    </a:lnTo>
                    <a:lnTo>
                      <a:pt x="220" y="110"/>
                    </a:lnTo>
                    <a:lnTo>
                      <a:pt x="266" y="128"/>
                    </a:lnTo>
                    <a:lnTo>
                      <a:pt x="312" y="128"/>
                    </a:lnTo>
                    <a:lnTo>
                      <a:pt x="312" y="140"/>
                    </a:lnTo>
                    <a:lnTo>
                      <a:pt x="358" y="140"/>
                    </a:lnTo>
                    <a:lnTo>
                      <a:pt x="358" y="170"/>
                    </a:lnTo>
                    <a:lnTo>
                      <a:pt x="398" y="170"/>
                    </a:lnTo>
                    <a:lnTo>
                      <a:pt x="408" y="180"/>
                    </a:lnTo>
                    <a:lnTo>
                      <a:pt x="460" y="184"/>
                    </a:lnTo>
                    <a:lnTo>
                      <a:pt x="494" y="192"/>
                    </a:lnTo>
                    <a:lnTo>
                      <a:pt x="534" y="192"/>
                    </a:lnTo>
                    <a:lnTo>
                      <a:pt x="534" y="206"/>
                    </a:lnTo>
                    <a:lnTo>
                      <a:pt x="586" y="206"/>
                    </a:lnTo>
                    <a:lnTo>
                      <a:pt x="618" y="214"/>
                    </a:lnTo>
                    <a:lnTo>
                      <a:pt x="662" y="222"/>
                    </a:lnTo>
                    <a:lnTo>
                      <a:pt x="708" y="226"/>
                    </a:lnTo>
                    <a:lnTo>
                      <a:pt x="752" y="226"/>
                    </a:lnTo>
                    <a:lnTo>
                      <a:pt x="794" y="226"/>
                    </a:lnTo>
                    <a:lnTo>
                      <a:pt x="794" y="242"/>
                    </a:lnTo>
                    <a:lnTo>
                      <a:pt x="836" y="242"/>
                    </a:lnTo>
                    <a:lnTo>
                      <a:pt x="862" y="252"/>
                    </a:lnTo>
                    <a:lnTo>
                      <a:pt x="886" y="252"/>
                    </a:lnTo>
                    <a:lnTo>
                      <a:pt x="926" y="262"/>
                    </a:lnTo>
                    <a:lnTo>
                      <a:pt x="990" y="262"/>
                    </a:lnTo>
                    <a:lnTo>
                      <a:pt x="1010" y="270"/>
                    </a:lnTo>
                  </a:path>
                </a:pathLst>
              </a:custGeom>
              <a:noFill/>
              <a:ln w="19050">
                <a:solidFill>
                  <a:schemeClr val="folHlink"/>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1" name="Line 67">
              <a:extLst>
                <a:ext uri="{FF2B5EF4-FFF2-40B4-BE49-F238E27FC236}">
                  <a16:creationId xmlns:a16="http://schemas.microsoft.com/office/drawing/2014/main" id="{8FEFF0D2-B53C-310A-C3E9-321022D8F13D}"/>
                </a:ext>
              </a:extLst>
            </p:cNvPr>
            <p:cNvSpPr>
              <a:spLocks noChangeShapeType="1"/>
            </p:cNvSpPr>
            <p:nvPr/>
          </p:nvSpPr>
          <p:spPr bwMode="auto">
            <a:xfrm>
              <a:off x="5140325" y="2184400"/>
              <a:ext cx="3140075" cy="0"/>
            </a:xfrm>
            <a:prstGeom prst="line">
              <a:avLst/>
            </a:prstGeom>
            <a:noFill/>
            <a:ln w="19050">
              <a:solidFill>
                <a:schemeClr val="bg1"/>
              </a:solidFill>
              <a:round/>
              <a:headEnd/>
              <a:tailEnd type="none" w="lg" len="lg"/>
            </a:ln>
            <a:extLst>
              <a:ext uri="{909E8E84-426E-40dd-AFC4-6F175D3DCCD1}">
                <a14:hiddenFill xmlns="" xmlns:a14="http://schemas.microsoft.com/office/drawing/2010/main">
                  <a:no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69" name="Line 60">
            <a:extLst>
              <a:ext uri="{FF2B5EF4-FFF2-40B4-BE49-F238E27FC236}">
                <a16:creationId xmlns:a16="http://schemas.microsoft.com/office/drawing/2014/main" id="{38B8BDA7-795F-78B0-6F8F-0CD999078581}"/>
              </a:ext>
            </a:extLst>
          </p:cNvPr>
          <p:cNvSpPr>
            <a:spLocks noChangeShapeType="1"/>
          </p:cNvSpPr>
          <p:nvPr/>
        </p:nvSpPr>
        <p:spPr bwMode="auto">
          <a:xfrm flipH="1" flipV="1">
            <a:off x="4800460" y="3834201"/>
            <a:ext cx="395287" cy="4762"/>
          </a:xfrm>
          <a:prstGeom prst="line">
            <a:avLst/>
          </a:prstGeom>
          <a:ln w="19050" cap="flat" cmpd="sng" algn="ctr">
            <a:solidFill>
              <a:schemeClr val="dk1"/>
            </a:solidFill>
            <a:prstDash val="solid"/>
            <a:round/>
            <a:headEnd type="none" w="med" len="med"/>
            <a:tailEnd type="arrow" w="med" len="med"/>
          </a:ln>
          <a:extLst>
            <a:ext uri="{909E8E84-426E-40dd-AFC4-6F175D3DCCD1}">
              <a14:hiddenFill xmlns=""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0" name="Line 60">
            <a:extLst>
              <a:ext uri="{FF2B5EF4-FFF2-40B4-BE49-F238E27FC236}">
                <a16:creationId xmlns:a16="http://schemas.microsoft.com/office/drawing/2014/main" id="{A2F324F5-9A85-0C9A-0CBB-20594EC9AC9F}"/>
              </a:ext>
            </a:extLst>
          </p:cNvPr>
          <p:cNvSpPr>
            <a:spLocks noChangeShapeType="1"/>
          </p:cNvSpPr>
          <p:nvPr/>
        </p:nvSpPr>
        <p:spPr bwMode="auto">
          <a:xfrm flipH="1" flipV="1">
            <a:off x="7709597" y="3837591"/>
            <a:ext cx="395287" cy="4762"/>
          </a:xfrm>
          <a:prstGeom prst="line">
            <a:avLst/>
          </a:prstGeom>
          <a:ln w="19050" cap="flat" cmpd="sng" algn="ctr">
            <a:solidFill>
              <a:schemeClr val="dk1"/>
            </a:solidFill>
            <a:prstDash val="solid"/>
            <a:round/>
            <a:headEnd type="none" w="med" len="med"/>
            <a:tailEnd type="arrow" w="med" len="med"/>
          </a:ln>
          <a:extLst>
            <a:ext uri="{909E8E84-426E-40dd-AFC4-6F175D3DCCD1}">
              <a14:hiddenFill xmlns=""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2152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14091-9B79-3307-32BB-2ED9159E8C2A}"/>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C22297A7-7A8D-8768-7873-B0B90E167780}"/>
              </a:ext>
            </a:extLst>
          </p:cNvPr>
          <p:cNvSpPr/>
          <p:nvPr/>
        </p:nvSpPr>
        <p:spPr>
          <a:xfrm>
            <a:off x="4732554" y="2819769"/>
            <a:ext cx="2590796" cy="2280395"/>
          </a:xfrm>
          <a:prstGeom prst="ellipse">
            <a:avLst/>
          </a:prstGeom>
          <a:solidFill>
            <a:schemeClr val="tx2"/>
          </a:solidFill>
          <a:effectLst/>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rgbClr r="0" g="0" b="0"/>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p:txBody>
      </p:sp>
      <p:grpSp>
        <p:nvGrpSpPr>
          <p:cNvPr id="3" name="Group 46">
            <a:extLst>
              <a:ext uri="{FF2B5EF4-FFF2-40B4-BE49-F238E27FC236}">
                <a16:creationId xmlns:a16="http://schemas.microsoft.com/office/drawing/2014/main" id="{1DE3FEA0-FAB6-431B-A3DE-21752AC8FE15}"/>
              </a:ext>
            </a:extLst>
          </p:cNvPr>
          <p:cNvGrpSpPr>
            <a:grpSpLocks/>
          </p:cNvGrpSpPr>
          <p:nvPr/>
        </p:nvGrpSpPr>
        <p:grpSpPr bwMode="auto">
          <a:xfrm>
            <a:off x="6923449" y="2751879"/>
            <a:ext cx="2846387" cy="1389063"/>
            <a:chOff x="-434108" y="4984497"/>
            <a:chExt cx="2846035" cy="1389316"/>
          </a:xfrm>
        </p:grpSpPr>
        <p:sp>
          <p:nvSpPr>
            <p:cNvPr id="4" name="Oval 3">
              <a:extLst>
                <a:ext uri="{FF2B5EF4-FFF2-40B4-BE49-F238E27FC236}">
                  <a16:creationId xmlns:a16="http://schemas.microsoft.com/office/drawing/2014/main" id="{DB3D47EB-364B-E35B-F248-426DF4159A08}"/>
                </a:ext>
              </a:extLst>
            </p:cNvPr>
            <p:cNvSpPr/>
            <p:nvPr/>
          </p:nvSpPr>
          <p:spPr>
            <a:xfrm>
              <a:off x="-416873" y="4984497"/>
              <a:ext cx="2828800" cy="1389316"/>
            </a:xfrm>
            <a:prstGeom prst="ellipse">
              <a:avLst/>
            </a:prstGeom>
            <a:solidFill>
              <a:schemeClr val="accent1">
                <a:alpha val="50000"/>
              </a:scheme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3">
                <a:alpha val="50000"/>
                <a:hueOff val="1516934"/>
                <a:satOff val="-11885"/>
                <a:lumOff val="-3373"/>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p:txBody>
        </p:sp>
        <p:sp>
          <p:nvSpPr>
            <p:cNvPr id="5" name="Oval 4">
              <a:extLst>
                <a:ext uri="{FF2B5EF4-FFF2-40B4-BE49-F238E27FC236}">
                  <a16:creationId xmlns:a16="http://schemas.microsoft.com/office/drawing/2014/main" id="{C6218BE7-7C29-616C-B6A8-9D13FD70DEDD}"/>
                </a:ext>
              </a:extLst>
            </p:cNvPr>
            <p:cNvSpPr/>
            <p:nvPr/>
          </p:nvSpPr>
          <p:spPr>
            <a:xfrm>
              <a:off x="-434108" y="5187957"/>
              <a:ext cx="2817090" cy="98239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Bosutinib</a:t>
              </a:r>
              <a:endPar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Diarrhea, nausea/emesis,</a:t>
              </a:r>
            </a:p>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rash</a:t>
              </a:r>
            </a:p>
          </p:txBody>
        </p:sp>
      </p:grpSp>
      <p:grpSp>
        <p:nvGrpSpPr>
          <p:cNvPr id="6" name="Group 38">
            <a:extLst>
              <a:ext uri="{FF2B5EF4-FFF2-40B4-BE49-F238E27FC236}">
                <a16:creationId xmlns:a16="http://schemas.microsoft.com/office/drawing/2014/main" id="{91848C1B-9CE9-C21D-A43F-9E7AFA423C13}"/>
              </a:ext>
            </a:extLst>
          </p:cNvPr>
          <p:cNvGrpSpPr>
            <a:grpSpLocks/>
          </p:cNvGrpSpPr>
          <p:nvPr/>
        </p:nvGrpSpPr>
        <p:grpSpPr bwMode="auto">
          <a:xfrm>
            <a:off x="2335729" y="3696806"/>
            <a:ext cx="2792412" cy="2074407"/>
            <a:chOff x="-1124708" y="5094616"/>
            <a:chExt cx="2790941" cy="1389316"/>
          </a:xfrm>
        </p:grpSpPr>
        <p:sp>
          <p:nvSpPr>
            <p:cNvPr id="7" name="Oval 6">
              <a:extLst>
                <a:ext uri="{FF2B5EF4-FFF2-40B4-BE49-F238E27FC236}">
                  <a16:creationId xmlns:a16="http://schemas.microsoft.com/office/drawing/2014/main" id="{1BAD340B-ABD6-7BFE-4AAE-A04FEE949EAE}"/>
                </a:ext>
              </a:extLst>
            </p:cNvPr>
            <p:cNvSpPr/>
            <p:nvPr/>
          </p:nvSpPr>
          <p:spPr>
            <a:xfrm>
              <a:off x="-1124708" y="5094616"/>
              <a:ext cx="2790941" cy="1389316"/>
            </a:xfrm>
            <a:prstGeom prst="ellipse">
              <a:avLst/>
            </a:prstGeom>
            <a:solidFill>
              <a:schemeClr val="accent6">
                <a:alpha val="50000"/>
              </a:scheme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3">
                <a:alpha val="50000"/>
                <a:hueOff val="3792336"/>
                <a:satOff val="-29713"/>
                <a:lumOff val="-8433"/>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p:txBody>
        </p:sp>
        <p:sp>
          <p:nvSpPr>
            <p:cNvPr id="8" name="Oval 4">
              <a:extLst>
                <a:ext uri="{FF2B5EF4-FFF2-40B4-BE49-F238E27FC236}">
                  <a16:creationId xmlns:a16="http://schemas.microsoft.com/office/drawing/2014/main" id="{31A7A3AB-D9B4-3CAF-D9A0-4873902A4642}"/>
                </a:ext>
              </a:extLst>
            </p:cNvPr>
            <p:cNvSpPr/>
            <p:nvPr/>
          </p:nvSpPr>
          <p:spPr>
            <a:xfrm>
              <a:off x="-1114417" y="5298076"/>
              <a:ext cx="2761307" cy="98239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Nilotinib</a:t>
              </a:r>
            </a:p>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Pancreatic enzyme </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sym typeface="Symbol"/>
                </a:rPr>
                <a:t></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a:t>
              </a:r>
            </a:p>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indirect hyperbilirubinemia, hyperglycemia</a:t>
              </a:r>
            </a:p>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QT prolongation, cardiovascular events</a:t>
              </a:r>
            </a:p>
          </p:txBody>
        </p:sp>
      </p:grpSp>
      <p:sp>
        <p:nvSpPr>
          <p:cNvPr id="9" name="Oval 4">
            <a:extLst>
              <a:ext uri="{FF2B5EF4-FFF2-40B4-BE49-F238E27FC236}">
                <a16:creationId xmlns:a16="http://schemas.microsoft.com/office/drawing/2014/main" id="{2D12844E-8242-6183-745C-E8C839EBC6B3}"/>
              </a:ext>
            </a:extLst>
          </p:cNvPr>
          <p:cNvSpPr/>
          <p:nvPr/>
        </p:nvSpPr>
        <p:spPr>
          <a:xfrm>
            <a:off x="5111968" y="3172197"/>
            <a:ext cx="1831968" cy="1612483"/>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lIns="22860" tIns="22860" rIns="22860" bIns="22860" anchor="ctr"/>
          <a:lstStyle>
            <a:lvl1pPr defTabSz="800100" eaLnBrk="0" hangingPunct="0">
              <a:defRPr>
                <a:solidFill>
                  <a:schemeClr val="tx1"/>
                </a:solidFill>
                <a:latin typeface="Arial" charset="0"/>
                <a:ea typeface="ＭＳ Ｐゴシック" charset="0"/>
                <a:cs typeface="ＭＳ Ｐゴシック" charset="0"/>
              </a:defRPr>
            </a:lvl1pPr>
            <a:lvl2pPr marL="742950" indent="-285750" defTabSz="800100" eaLnBrk="0" hangingPunct="0">
              <a:defRPr>
                <a:solidFill>
                  <a:schemeClr val="tx1"/>
                </a:solidFill>
                <a:latin typeface="Arial" charset="0"/>
                <a:ea typeface="ＭＳ Ｐゴシック" charset="0"/>
              </a:defRPr>
            </a:lvl2pPr>
            <a:lvl3pPr marL="1143000" indent="-228600" defTabSz="800100" eaLnBrk="0" hangingPunct="0">
              <a:defRPr>
                <a:solidFill>
                  <a:schemeClr val="tx1"/>
                </a:solidFill>
                <a:latin typeface="Arial" charset="0"/>
                <a:ea typeface="ＭＳ Ｐゴシック" charset="0"/>
              </a:defRPr>
            </a:lvl3pPr>
            <a:lvl4pPr marL="1600200" indent="-228600" defTabSz="800100" eaLnBrk="0" hangingPunct="0">
              <a:defRPr>
                <a:solidFill>
                  <a:schemeClr val="tx1"/>
                </a:solidFill>
                <a:latin typeface="Arial" charset="0"/>
                <a:ea typeface="ＭＳ Ｐゴシック" charset="0"/>
              </a:defRPr>
            </a:lvl4pPr>
            <a:lvl5pPr marL="2057400" indent="-228600" defTabSz="800100" eaLnBrk="0" hangingPunct="0">
              <a:defRPr>
                <a:solidFill>
                  <a:schemeClr val="tx1"/>
                </a:solidFill>
                <a:latin typeface="Arial" charset="0"/>
                <a:ea typeface="ＭＳ Ｐゴシック" charset="0"/>
              </a:defRPr>
            </a:lvl5pPr>
            <a:lvl6pPr marL="2514600" indent="-228600" defTabSz="800100" eaLnBrk="0" fontAlgn="base" hangingPunct="0">
              <a:spcBef>
                <a:spcPct val="0"/>
              </a:spcBef>
              <a:spcAft>
                <a:spcPct val="0"/>
              </a:spcAft>
              <a:defRPr>
                <a:solidFill>
                  <a:schemeClr val="tx1"/>
                </a:solidFill>
                <a:latin typeface="Arial" charset="0"/>
                <a:ea typeface="ＭＳ Ｐゴシック" charset="0"/>
              </a:defRPr>
            </a:lvl6pPr>
            <a:lvl7pPr marL="2971800" indent="-228600" defTabSz="800100" eaLnBrk="0" fontAlgn="base" hangingPunct="0">
              <a:spcBef>
                <a:spcPct val="0"/>
              </a:spcBef>
              <a:spcAft>
                <a:spcPct val="0"/>
              </a:spcAft>
              <a:defRPr>
                <a:solidFill>
                  <a:schemeClr val="tx1"/>
                </a:solidFill>
                <a:latin typeface="Arial" charset="0"/>
                <a:ea typeface="ＭＳ Ｐゴシック" charset="0"/>
              </a:defRPr>
            </a:lvl7pPr>
            <a:lvl8pPr marL="3429000" indent="-228600" defTabSz="800100" eaLnBrk="0" fontAlgn="base" hangingPunct="0">
              <a:spcBef>
                <a:spcPct val="0"/>
              </a:spcBef>
              <a:spcAft>
                <a:spcPct val="0"/>
              </a:spcAft>
              <a:defRPr>
                <a:solidFill>
                  <a:schemeClr val="tx1"/>
                </a:solidFill>
                <a:latin typeface="Arial" charset="0"/>
                <a:ea typeface="ＭＳ Ｐゴシック" charset="0"/>
              </a:defRPr>
            </a:lvl8pPr>
            <a:lvl9pPr marL="3886200" indent="-228600" defTabSz="8001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800100" rtl="0" eaLnBrk="1" fontAlgn="auto" latinLnBrk="0" hangingPunct="1">
              <a:lnSpc>
                <a:spcPct val="100000"/>
              </a:lnSpc>
              <a:spcBef>
                <a:spcPts val="0"/>
              </a:spcBef>
              <a:spcAft>
                <a:spcPct val="350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rPr>
              <a:t>Common Effects </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rPr>
              <a:t>Myelosuppression</a:t>
            </a:r>
          </a:p>
          <a:p>
            <a:pPr marL="0" marR="0" lvl="0" indent="0" algn="ctr" defTabSz="8001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rPr>
              <a:t>Fatigue</a:t>
            </a:r>
          </a:p>
          <a:p>
            <a:pPr marL="0" marR="0" lvl="0" indent="0" algn="ctr" defTabSz="8001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rPr>
              <a:t>Musculoskeletal Discomfort</a:t>
            </a:r>
            <a:b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rPr>
            </a:b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rPr>
              <a:t>Transaminase </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sym typeface="Symbol" charset="0"/>
              </a:rPr>
              <a:t></a:t>
            </a:r>
            <a:endPar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ＭＳ Ｐゴシック" charset="0"/>
            </a:endParaRPr>
          </a:p>
        </p:txBody>
      </p:sp>
      <p:grpSp>
        <p:nvGrpSpPr>
          <p:cNvPr id="10" name="Group 50">
            <a:extLst>
              <a:ext uri="{FF2B5EF4-FFF2-40B4-BE49-F238E27FC236}">
                <a16:creationId xmlns:a16="http://schemas.microsoft.com/office/drawing/2014/main" id="{42211D53-D470-37F4-34FE-B75736FF96AA}"/>
              </a:ext>
            </a:extLst>
          </p:cNvPr>
          <p:cNvGrpSpPr>
            <a:grpSpLocks/>
          </p:cNvGrpSpPr>
          <p:nvPr/>
        </p:nvGrpSpPr>
        <p:grpSpPr bwMode="auto">
          <a:xfrm>
            <a:off x="4613636" y="4947392"/>
            <a:ext cx="2790825" cy="1389062"/>
            <a:chOff x="-785746" y="5192459"/>
            <a:chExt cx="2790691" cy="1389316"/>
          </a:xfrm>
        </p:grpSpPr>
        <p:sp>
          <p:nvSpPr>
            <p:cNvPr id="11" name="Oval 10">
              <a:extLst>
                <a:ext uri="{FF2B5EF4-FFF2-40B4-BE49-F238E27FC236}">
                  <a16:creationId xmlns:a16="http://schemas.microsoft.com/office/drawing/2014/main" id="{4E474255-E567-8289-B173-D846E374A3D5}"/>
                </a:ext>
              </a:extLst>
            </p:cNvPr>
            <p:cNvSpPr/>
            <p:nvPr/>
          </p:nvSpPr>
          <p:spPr>
            <a:xfrm>
              <a:off x="-785746" y="5192459"/>
              <a:ext cx="2790691" cy="1389316"/>
            </a:xfrm>
            <a:prstGeom prst="ellipse">
              <a:avLst/>
            </a:prstGeom>
            <a:solidFill>
              <a:schemeClr val="accent2">
                <a:alpha val="50000"/>
              </a:scheme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3">
                <a:alpha val="50000"/>
                <a:hueOff val="2275402"/>
                <a:satOff val="-17828"/>
                <a:lumOff val="-506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p:txBody>
        </p:sp>
        <p:sp>
          <p:nvSpPr>
            <p:cNvPr id="12" name="Oval 4">
              <a:extLst>
                <a:ext uri="{FF2B5EF4-FFF2-40B4-BE49-F238E27FC236}">
                  <a16:creationId xmlns:a16="http://schemas.microsoft.com/office/drawing/2014/main" id="{C0C3EE33-5572-6646-416C-96787A575011}"/>
                </a:ext>
              </a:extLst>
            </p:cNvPr>
            <p:cNvSpPr/>
            <p:nvPr/>
          </p:nvSpPr>
          <p:spPr>
            <a:xfrm>
              <a:off x="-377058" y="5386683"/>
              <a:ext cx="1973315" cy="98239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Dasatinib</a:t>
              </a:r>
              <a:endPar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Pleural effusions,</a:t>
              </a:r>
            </a:p>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bleeding risk, pulmonary arterial hypertension</a:t>
              </a:r>
            </a:p>
          </p:txBody>
        </p:sp>
      </p:grpSp>
      <p:grpSp>
        <p:nvGrpSpPr>
          <p:cNvPr id="13" name="Group 34">
            <a:extLst>
              <a:ext uri="{FF2B5EF4-FFF2-40B4-BE49-F238E27FC236}">
                <a16:creationId xmlns:a16="http://schemas.microsoft.com/office/drawing/2014/main" id="{AD48BCF4-F577-00AE-B2E0-9B4E8689D0EB}"/>
              </a:ext>
            </a:extLst>
          </p:cNvPr>
          <p:cNvGrpSpPr>
            <a:grpSpLocks/>
          </p:cNvGrpSpPr>
          <p:nvPr/>
        </p:nvGrpSpPr>
        <p:grpSpPr bwMode="auto">
          <a:xfrm>
            <a:off x="2273368" y="2410566"/>
            <a:ext cx="2878431" cy="1389063"/>
            <a:chOff x="-805758" y="5151323"/>
            <a:chExt cx="1912679" cy="1063979"/>
          </a:xfrm>
        </p:grpSpPr>
        <p:sp>
          <p:nvSpPr>
            <p:cNvPr id="14" name="Oval 13">
              <a:extLst>
                <a:ext uri="{FF2B5EF4-FFF2-40B4-BE49-F238E27FC236}">
                  <a16:creationId xmlns:a16="http://schemas.microsoft.com/office/drawing/2014/main" id="{E02EC917-DF2C-A93F-C730-529BC261C217}"/>
                </a:ext>
              </a:extLst>
            </p:cNvPr>
            <p:cNvSpPr/>
            <p:nvPr/>
          </p:nvSpPr>
          <p:spPr>
            <a:xfrm>
              <a:off x="-762890" y="5151323"/>
              <a:ext cx="1869811" cy="1063979"/>
            </a:xfrm>
            <a:prstGeom prst="ellipse">
              <a:avLst/>
            </a:prstGeom>
            <a:solidFill>
              <a:srgbClr val="FF0000">
                <a:alpha val="50000"/>
              </a:srgb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3">
                <a:alpha val="50000"/>
                <a:hueOff val="3033869"/>
                <a:satOff val="-23770"/>
                <a:lumOff val="-6746"/>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p:txBody>
        </p:sp>
        <p:sp>
          <p:nvSpPr>
            <p:cNvPr id="15" name="Oval 4">
              <a:extLst>
                <a:ext uri="{FF2B5EF4-FFF2-40B4-BE49-F238E27FC236}">
                  <a16:creationId xmlns:a16="http://schemas.microsoft.com/office/drawing/2014/main" id="{4F0E9F0D-4E41-6065-FC4B-5FC6EA874AE0}"/>
                </a:ext>
              </a:extLst>
            </p:cNvPr>
            <p:cNvSpPr/>
            <p:nvPr/>
          </p:nvSpPr>
          <p:spPr>
            <a:xfrm>
              <a:off x="-805758" y="5307139"/>
              <a:ext cx="1901227" cy="75234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Ponatinib</a:t>
              </a:r>
            </a:p>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Pancreatic enzyme </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sym typeface="Symbol"/>
                </a:rPr>
                <a:t></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 hypertension, skin toxicity, thrombotic events</a:t>
              </a:r>
            </a:p>
          </p:txBody>
        </p:sp>
      </p:grpSp>
      <p:grpSp>
        <p:nvGrpSpPr>
          <p:cNvPr id="16" name="Group 30">
            <a:extLst>
              <a:ext uri="{FF2B5EF4-FFF2-40B4-BE49-F238E27FC236}">
                <a16:creationId xmlns:a16="http://schemas.microsoft.com/office/drawing/2014/main" id="{2A073325-0A80-D12F-BB90-87E3022C8E16}"/>
              </a:ext>
            </a:extLst>
          </p:cNvPr>
          <p:cNvGrpSpPr>
            <a:grpSpLocks/>
          </p:cNvGrpSpPr>
          <p:nvPr/>
        </p:nvGrpSpPr>
        <p:grpSpPr bwMode="auto">
          <a:xfrm>
            <a:off x="4656289" y="1707304"/>
            <a:ext cx="3122612" cy="1508125"/>
            <a:chOff x="-933211" y="4843800"/>
            <a:chExt cx="2823786" cy="1389316"/>
          </a:xfrm>
        </p:grpSpPr>
        <p:sp>
          <p:nvSpPr>
            <p:cNvPr id="17" name="Oval 16">
              <a:extLst>
                <a:ext uri="{FF2B5EF4-FFF2-40B4-BE49-F238E27FC236}">
                  <a16:creationId xmlns:a16="http://schemas.microsoft.com/office/drawing/2014/main" id="{03C3400F-5E47-7B0B-8E6A-9BB69902FAA7}"/>
                </a:ext>
              </a:extLst>
            </p:cNvPr>
            <p:cNvSpPr/>
            <p:nvPr/>
          </p:nvSpPr>
          <p:spPr>
            <a:xfrm>
              <a:off x="-919025" y="4843800"/>
              <a:ext cx="2809600" cy="1389316"/>
            </a:xfrm>
            <a:prstGeom prst="ellipse">
              <a:avLst/>
            </a:prstGeom>
            <a:solidFill>
              <a:schemeClr val="accent3">
                <a:alpha val="50000"/>
              </a:schemeClr>
            </a:solidFill>
            <a:ln>
              <a:no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3">
                <a:alpha val="50000"/>
                <a:hueOff val="758467"/>
                <a:satOff val="-5943"/>
                <a:lumOff val="-1687"/>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p:txBody>
        </p:sp>
        <p:sp>
          <p:nvSpPr>
            <p:cNvPr id="18" name="Oval 4">
              <a:extLst>
                <a:ext uri="{FF2B5EF4-FFF2-40B4-BE49-F238E27FC236}">
                  <a16:creationId xmlns:a16="http://schemas.microsoft.com/office/drawing/2014/main" id="{4D49EDD0-0A68-C238-96D4-54C28507B54E}"/>
                </a:ext>
              </a:extLst>
            </p:cNvPr>
            <p:cNvSpPr/>
            <p:nvPr/>
          </p:nvSpPr>
          <p:spPr>
            <a:xfrm>
              <a:off x="-933211" y="4855934"/>
              <a:ext cx="2806574" cy="119016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Arial"/>
                </a:rPr>
                <a:t>Imatinib</a:t>
              </a:r>
              <a:endPar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Arial"/>
              </a:endParaRPr>
            </a:p>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Arial"/>
                </a:rPr>
                <a:t>Edema/fluid retention, </a:t>
              </a:r>
              <a:b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Arial"/>
                </a:rPr>
              </a:b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Arial"/>
                </a:rPr>
                <a:t>myalgia, </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Wingdings"/>
                  <a:cs typeface="Arial"/>
                </a:rPr>
                <a:t>hypophosphatemia </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sym typeface="Symbol"/>
                </a:rPr>
                <a:t></a:t>
              </a: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Wingdings"/>
                  <a:cs typeface="Arial"/>
                </a:rPr>
                <a:t>,</a:t>
              </a:r>
            </a:p>
            <a:p>
              <a:pPr marL="0" marR="0" lvl="0" indent="0" algn="ctr" defTabSz="6223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Wingdings"/>
                  <a:cs typeface="Arial"/>
                </a:rPr>
                <a:t>GI effects (diarrhea, nausea)</a:t>
              </a:r>
              <a:endPar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Arial"/>
              </a:endParaRPr>
            </a:p>
          </p:txBody>
        </p:sp>
      </p:grpSp>
      <p:grpSp>
        <p:nvGrpSpPr>
          <p:cNvPr id="19" name="Group 46">
            <a:extLst>
              <a:ext uri="{FF2B5EF4-FFF2-40B4-BE49-F238E27FC236}">
                <a16:creationId xmlns:a16="http://schemas.microsoft.com/office/drawing/2014/main" id="{2B1D12E1-2E40-28B0-AED1-CC38435F2393}"/>
              </a:ext>
            </a:extLst>
          </p:cNvPr>
          <p:cNvGrpSpPr>
            <a:grpSpLocks/>
          </p:cNvGrpSpPr>
          <p:nvPr/>
        </p:nvGrpSpPr>
        <p:grpSpPr bwMode="auto">
          <a:xfrm>
            <a:off x="6903491" y="4095132"/>
            <a:ext cx="2846387" cy="1389063"/>
            <a:chOff x="-434108" y="4984497"/>
            <a:chExt cx="2846035" cy="1389316"/>
          </a:xfrm>
        </p:grpSpPr>
        <p:sp>
          <p:nvSpPr>
            <p:cNvPr id="20" name="Oval 19">
              <a:extLst>
                <a:ext uri="{FF2B5EF4-FFF2-40B4-BE49-F238E27FC236}">
                  <a16:creationId xmlns:a16="http://schemas.microsoft.com/office/drawing/2014/main" id="{F3F9C4BB-01A2-90BD-04ED-7EE06085ABE4}"/>
                </a:ext>
              </a:extLst>
            </p:cNvPr>
            <p:cNvSpPr/>
            <p:nvPr/>
          </p:nvSpPr>
          <p:spPr>
            <a:xfrm>
              <a:off x="-416873" y="4984497"/>
              <a:ext cx="2828800" cy="1389316"/>
            </a:xfrm>
            <a:prstGeom prst="ellipse">
              <a:avLst/>
            </a:prstGeom>
            <a:solidFill>
              <a:schemeClr val="accent1">
                <a:alpha val="50000"/>
              </a:scheme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3">
                <a:alpha val="50000"/>
                <a:hueOff val="1516934"/>
                <a:satOff val="-11885"/>
                <a:lumOff val="-3373"/>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p:txBody>
        </p:sp>
        <p:sp>
          <p:nvSpPr>
            <p:cNvPr id="21" name="Oval 4">
              <a:extLst>
                <a:ext uri="{FF2B5EF4-FFF2-40B4-BE49-F238E27FC236}">
                  <a16:creationId xmlns:a16="http://schemas.microsoft.com/office/drawing/2014/main" id="{F20D0261-B6D3-4456-78A2-1DB75E8FB0A8}"/>
                </a:ext>
              </a:extLst>
            </p:cNvPr>
            <p:cNvSpPr/>
            <p:nvPr/>
          </p:nvSpPr>
          <p:spPr>
            <a:xfrm>
              <a:off x="-434108" y="5187957"/>
              <a:ext cx="2788064" cy="118585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Asciminib</a:t>
              </a:r>
              <a:endPar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endParaRPr>
            </a:p>
            <a:p>
              <a:pPr marL="0" marR="0" lvl="0" indent="0" algn="ctr" defTabSz="6223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304020202020204" pitchFamily="34" charset="77"/>
                  <a:ea typeface="+mn-ea"/>
                  <a:cs typeface="+mn-cs"/>
                </a:rPr>
                <a:t>Pancreatic enzyme elevation, hypertension, thrombotic events</a:t>
              </a:r>
            </a:p>
          </p:txBody>
        </p:sp>
      </p:grpSp>
      <p:sp>
        <p:nvSpPr>
          <p:cNvPr id="23" name="Title 1">
            <a:extLst>
              <a:ext uri="{FF2B5EF4-FFF2-40B4-BE49-F238E27FC236}">
                <a16:creationId xmlns:a16="http://schemas.microsoft.com/office/drawing/2014/main" id="{756859D3-FD7B-A77F-379A-D51F132E8187}"/>
              </a:ext>
            </a:extLst>
          </p:cNvPr>
          <p:cNvSpPr txBox="1">
            <a:spLocks/>
          </p:cNvSpPr>
          <p:nvPr/>
        </p:nvSpPr>
        <p:spPr>
          <a:xfrm>
            <a:off x="1863725" y="287285"/>
            <a:ext cx="8464550" cy="110331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Avenir Next LT Pro" panose="020B0304020202020204" pitchFamily="34" charset="77"/>
                <a:ea typeface="+mj-ea"/>
                <a:cs typeface="Arial" charset="0"/>
              </a:rPr>
              <a:t>Common and Selective </a:t>
            </a:r>
            <a:br>
              <a:rPr kumimoji="0" lang="en-US" sz="6000" b="0" i="0" u="none" strike="noStrike" kern="1200" cap="none" spc="0" normalizeH="0" baseline="0" noProof="0" dirty="0">
                <a:ln>
                  <a:noFill/>
                </a:ln>
                <a:solidFill>
                  <a:srgbClr val="0070C0"/>
                </a:solidFill>
                <a:effectLst/>
                <a:uLnTx/>
                <a:uFillTx/>
                <a:latin typeface="Avenir Next LT Pro" panose="020B0304020202020204" pitchFamily="34" charset="77"/>
                <a:ea typeface="+mj-ea"/>
                <a:cs typeface="Arial" charset="0"/>
              </a:rPr>
            </a:br>
            <a:r>
              <a:rPr kumimoji="0" lang="en-US" sz="6000" b="0" i="0" u="none" strike="noStrike" kern="1200" cap="none" spc="0" normalizeH="0" baseline="0" noProof="0" dirty="0">
                <a:ln>
                  <a:noFill/>
                </a:ln>
                <a:solidFill>
                  <a:srgbClr val="0070C0"/>
                </a:solidFill>
                <a:effectLst/>
                <a:uLnTx/>
                <a:uFillTx/>
                <a:latin typeface="Avenir Next LT Pro" panose="020B0304020202020204" pitchFamily="34" charset="77"/>
                <a:ea typeface="+mj-ea"/>
                <a:cs typeface="Arial" charset="0"/>
              </a:rPr>
              <a:t>TKI-associated Toxicities</a:t>
            </a:r>
            <a:endParaRPr kumimoji="0" lang="en-US" sz="6000" b="0" i="0" u="none" strike="noStrike" kern="1200" cap="none" spc="0" normalizeH="0" baseline="0" noProof="0" dirty="0">
              <a:ln>
                <a:noFill/>
              </a:ln>
              <a:solidFill>
                <a:srgbClr val="0070C0"/>
              </a:solidFill>
              <a:effectLst/>
              <a:uLnTx/>
              <a:uFillTx/>
              <a:latin typeface="Avenir Next LT Pro" panose="020B0304020202020204" pitchFamily="34" charset="77"/>
              <a:ea typeface="+mj-ea"/>
              <a:cs typeface="+mj-cs"/>
            </a:endParaRPr>
          </a:p>
        </p:txBody>
      </p:sp>
    </p:spTree>
    <p:extLst>
      <p:ext uri="{BB962C8B-B14F-4D97-AF65-F5344CB8AC3E}">
        <p14:creationId xmlns:p14="http://schemas.microsoft.com/office/powerpoint/2010/main" val="1881503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B00E8-E64C-B357-89D4-7CCF7FC34DC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31E392B-C2DE-0427-9E46-801FA45820CD}"/>
              </a:ext>
            </a:extLst>
          </p:cNvPr>
          <p:cNvPicPr>
            <a:picLocks noChangeAspect="1"/>
          </p:cNvPicPr>
          <p:nvPr/>
        </p:nvPicPr>
        <p:blipFill>
          <a:blip r:embed="rId2"/>
          <a:stretch>
            <a:fillRect/>
          </a:stretch>
        </p:blipFill>
        <p:spPr>
          <a:xfrm>
            <a:off x="175986" y="1358708"/>
            <a:ext cx="11840028" cy="5184965"/>
          </a:xfrm>
          <a:prstGeom prst="rect">
            <a:avLst/>
          </a:prstGeom>
        </p:spPr>
      </p:pic>
      <p:sp>
        <p:nvSpPr>
          <p:cNvPr id="3" name="Rectangle 2">
            <a:extLst>
              <a:ext uri="{FF2B5EF4-FFF2-40B4-BE49-F238E27FC236}">
                <a16:creationId xmlns:a16="http://schemas.microsoft.com/office/drawing/2014/main" id="{E4C327C6-A24E-59E7-9C1D-8DB23F51BA7A}"/>
              </a:ext>
            </a:extLst>
          </p:cNvPr>
          <p:cNvSpPr/>
          <p:nvPr/>
        </p:nvSpPr>
        <p:spPr>
          <a:xfrm>
            <a:off x="541200" y="6509412"/>
            <a:ext cx="8595414" cy="307777"/>
          </a:xfrm>
          <a:prstGeom prst="rect">
            <a:avLst/>
          </a:prstGeom>
        </p:spPr>
        <p:txBody>
          <a:bodyPr wrap="square" anchor="b"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10" normalizeH="0" baseline="0" noProof="0" dirty="0">
                <a:ln>
                  <a:noFill/>
                </a:ln>
                <a:solidFill>
                  <a:srgbClr val="455560"/>
                </a:solidFill>
                <a:effectLst/>
                <a:uLnTx/>
                <a:uFillTx/>
                <a:latin typeface="Avenir Next LT Pro" panose="020B0304020202020204" pitchFamily="34" charset="77"/>
                <a:ea typeface="+mn-ea"/>
                <a:cs typeface="Arial" panose="020B0604020202020204" pitchFamily="34" charset="0"/>
              </a:rPr>
              <a:t>Bosutinib PI. Dasatinib PI. Imatinib PI. Asciminib PI. Hochhaus. Ann Oncol. 2017;28:iv41.</a:t>
            </a:r>
          </a:p>
        </p:txBody>
      </p:sp>
      <p:sp>
        <p:nvSpPr>
          <p:cNvPr id="4" name="Title 1">
            <a:extLst>
              <a:ext uri="{FF2B5EF4-FFF2-40B4-BE49-F238E27FC236}">
                <a16:creationId xmlns:a16="http://schemas.microsoft.com/office/drawing/2014/main" id="{33D91925-7EAD-9FF0-8B65-05DC92FCA9C7}"/>
              </a:ext>
            </a:extLst>
          </p:cNvPr>
          <p:cNvSpPr txBox="1">
            <a:spLocks/>
          </p:cNvSpPr>
          <p:nvPr/>
        </p:nvSpPr>
        <p:spPr>
          <a:xfrm>
            <a:off x="1428829" y="314327"/>
            <a:ext cx="9334342" cy="11033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venir Next LT Pro" panose="020B0304020202020204" pitchFamily="34" charset="77"/>
                <a:ea typeface="+mj-ea"/>
                <a:cs typeface="+mj-cs"/>
              </a:rPr>
              <a:t>Individualizing Targeted Therapy in Patients with </a:t>
            </a:r>
            <a:br>
              <a:rPr kumimoji="0" lang="en-US" sz="3200" b="0" i="0" u="none" strike="noStrike" kern="1200" cap="none" spc="0" normalizeH="0" baseline="0" noProof="0" dirty="0">
                <a:ln>
                  <a:noFill/>
                </a:ln>
                <a:solidFill>
                  <a:srgbClr val="002060"/>
                </a:solidFill>
                <a:effectLst/>
                <a:uLnTx/>
                <a:uFillTx/>
                <a:latin typeface="Avenir Next LT Pro" panose="020B0304020202020204" pitchFamily="34" charset="77"/>
                <a:ea typeface="+mj-ea"/>
                <a:cs typeface="+mj-cs"/>
              </a:rPr>
            </a:br>
            <a:r>
              <a:rPr kumimoji="0" lang="en-US" sz="3200" b="0" i="0" u="none" strike="noStrike" kern="1200" cap="none" spc="0" normalizeH="0" baseline="0" noProof="0" dirty="0">
                <a:ln>
                  <a:noFill/>
                </a:ln>
                <a:solidFill>
                  <a:srgbClr val="002060"/>
                </a:solidFill>
                <a:effectLst/>
                <a:uLnTx/>
                <a:uFillTx/>
                <a:latin typeface="Avenir Next LT Pro" panose="020B0304020202020204" pitchFamily="34" charset="77"/>
                <a:ea typeface="+mj-ea"/>
                <a:cs typeface="+mj-cs"/>
              </a:rPr>
              <a:t>CML and Specific History or Comorbidities</a:t>
            </a:r>
          </a:p>
        </p:txBody>
      </p:sp>
    </p:spTree>
    <p:extLst>
      <p:ext uri="{BB962C8B-B14F-4D97-AF65-F5344CB8AC3E}">
        <p14:creationId xmlns:p14="http://schemas.microsoft.com/office/powerpoint/2010/main" val="3664297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763B-3352-CAB5-0A45-CC5C52EF5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4751F-1AF5-2767-6A96-4EA828428B7D}"/>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C5D30AF2-A702-A1CF-0FDC-642362F73682}"/>
              </a:ext>
            </a:extLst>
          </p:cNvPr>
          <p:cNvSpPr txBox="1">
            <a:spLocks noChangeArrowheads="1"/>
          </p:cNvSpPr>
          <p:nvPr/>
        </p:nvSpPr>
        <p:spPr bwMode="auto">
          <a:xfrm>
            <a:off x="1575812" y="1412776"/>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Ilene Galinsky, RN, BSN, MSN, ANP-C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Senior Adult Research Program Nurse Practitioner Adult Leukemia Division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sp>
        <p:nvSpPr>
          <p:cNvPr id="20" name="Text Box 7">
            <a:extLst>
              <a:ext uri="{FF2B5EF4-FFF2-40B4-BE49-F238E27FC236}">
                <a16:creationId xmlns:a16="http://schemas.microsoft.com/office/drawing/2014/main" id="{C413BB62-D1C2-C71E-93A8-DEF964F872A8}"/>
              </a:ext>
            </a:extLst>
          </p:cNvPr>
          <p:cNvSpPr txBox="1">
            <a:spLocks noChangeArrowheads="1"/>
          </p:cNvSpPr>
          <p:nvPr/>
        </p:nvSpPr>
        <p:spPr bwMode="auto">
          <a:xfrm>
            <a:off x="7345631" y="1412776"/>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Michael J Mauro,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Chronic Myeloid Leukemia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Attending Physician, Leukemia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sp>
        <p:nvSpPr>
          <p:cNvPr id="23" name="Text Box 7">
            <a:extLst>
              <a:ext uri="{FF2B5EF4-FFF2-40B4-BE49-F238E27FC236}">
                <a16:creationId xmlns:a16="http://schemas.microsoft.com/office/drawing/2014/main" id="{FACE416C-D029-CC6D-C440-3C355486A079}"/>
              </a:ext>
            </a:extLst>
          </p:cNvPr>
          <p:cNvSpPr txBox="1">
            <a:spLocks noChangeArrowheads="1"/>
          </p:cNvSpPr>
          <p:nvPr/>
        </p:nvSpPr>
        <p:spPr bwMode="auto">
          <a:xfrm>
            <a:off x="1575812" y="3881273"/>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 M Tinsley-Vance, PhD, APRN, AOCN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 and Researcher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Moffitt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Tampa, Florida</a:t>
            </a:r>
          </a:p>
        </p:txBody>
      </p:sp>
      <p:sp>
        <p:nvSpPr>
          <p:cNvPr id="25" name="Text Box 7">
            <a:extLst>
              <a:ext uri="{FF2B5EF4-FFF2-40B4-BE49-F238E27FC236}">
                <a16:creationId xmlns:a16="http://schemas.microsoft.com/office/drawing/2014/main" id="{8DF076F1-951A-A7CC-D15A-3B9E1141F9B1}"/>
              </a:ext>
            </a:extLst>
          </p:cNvPr>
          <p:cNvSpPr txBox="1">
            <a:spLocks noChangeArrowheads="1"/>
          </p:cNvSpPr>
          <p:nvPr/>
        </p:nvSpPr>
        <p:spPr bwMode="auto">
          <a:xfrm>
            <a:off x="7345630" y="3881273"/>
            <a:ext cx="458984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Neil P Shah,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Edward S Ageno Distinguished Professor in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UCSF Molecular Medicine Residency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National Comprehensive Cancer Network CML Guidelines Panel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San Francisco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Francisco, California</a:t>
            </a:r>
          </a:p>
        </p:txBody>
      </p:sp>
      <p:pic>
        <p:nvPicPr>
          <p:cNvPr id="26" name="Picture 25">
            <a:extLst>
              <a:ext uri="{FF2B5EF4-FFF2-40B4-BE49-F238E27FC236}">
                <a16:creationId xmlns:a16="http://schemas.microsoft.com/office/drawing/2014/main" id="{6F7BC248-0A4D-114B-B298-C11669900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23992" y="3881273"/>
            <a:ext cx="1261872" cy="1261872"/>
          </a:xfrm>
          <a:prstGeom prst="rect">
            <a:avLst/>
          </a:prstGeom>
        </p:spPr>
      </p:pic>
      <p:pic>
        <p:nvPicPr>
          <p:cNvPr id="3" name="Picture 2">
            <a:extLst>
              <a:ext uri="{FF2B5EF4-FFF2-40B4-BE49-F238E27FC236}">
                <a16:creationId xmlns:a16="http://schemas.microsoft.com/office/drawing/2014/main" id="{176A9B7C-C3CF-FBBA-4447-309CAD2815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3881273"/>
            <a:ext cx="1261872" cy="1261872"/>
          </a:xfrm>
          <a:prstGeom prst="rect">
            <a:avLst/>
          </a:prstGeom>
        </p:spPr>
      </p:pic>
      <p:pic>
        <p:nvPicPr>
          <p:cNvPr id="4" name="Picture 3">
            <a:extLst>
              <a:ext uri="{FF2B5EF4-FFF2-40B4-BE49-F238E27FC236}">
                <a16:creationId xmlns:a16="http://schemas.microsoft.com/office/drawing/2014/main" id="{DCD58AB5-D6E2-3E66-9529-FEAE143A27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73" y="1412776"/>
            <a:ext cx="1261872" cy="1261872"/>
          </a:xfrm>
          <a:prstGeom prst="rect">
            <a:avLst/>
          </a:prstGeom>
        </p:spPr>
      </p:pic>
      <p:pic>
        <p:nvPicPr>
          <p:cNvPr id="5" name="Picture 4">
            <a:extLst>
              <a:ext uri="{FF2B5EF4-FFF2-40B4-BE49-F238E27FC236}">
                <a16:creationId xmlns:a16="http://schemas.microsoft.com/office/drawing/2014/main" id="{A91C74CF-B354-B8A0-DCB2-4D090F6B9CD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23992" y="1412776"/>
            <a:ext cx="1261872" cy="1261872"/>
          </a:xfrm>
          <a:prstGeom prst="rect">
            <a:avLst/>
          </a:prstGeom>
        </p:spPr>
      </p:pic>
    </p:spTree>
    <p:custDataLst>
      <p:tags r:id="rId1"/>
    </p:custDataLst>
    <p:extLst>
      <p:ext uri="{BB962C8B-B14F-4D97-AF65-F5344CB8AC3E}">
        <p14:creationId xmlns:p14="http://schemas.microsoft.com/office/powerpoint/2010/main" val="2558282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45218-ACE5-10E9-FE56-34E05C1FF5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730DC3-2081-6E44-6C1D-F15EB73B6EE4}"/>
              </a:ext>
            </a:extLst>
          </p:cNvPr>
          <p:cNvPicPr>
            <a:picLocks noChangeAspect="1"/>
          </p:cNvPicPr>
          <p:nvPr/>
        </p:nvPicPr>
        <p:blipFill>
          <a:blip r:embed="rId2"/>
          <a:stretch>
            <a:fillRect/>
          </a:stretch>
        </p:blipFill>
        <p:spPr>
          <a:xfrm>
            <a:off x="156117" y="346126"/>
            <a:ext cx="12218878" cy="6242833"/>
          </a:xfrm>
          <a:prstGeom prst="rect">
            <a:avLst/>
          </a:prstGeom>
        </p:spPr>
      </p:pic>
    </p:spTree>
    <p:extLst>
      <p:ext uri="{BB962C8B-B14F-4D97-AF65-F5344CB8AC3E}">
        <p14:creationId xmlns:p14="http://schemas.microsoft.com/office/powerpoint/2010/main" val="95269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6E008-D09E-9C90-0C87-FB7E12EA2B4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607291-AD9B-B438-1BCD-3BC1BEF9B1FA}"/>
              </a:ext>
            </a:extLst>
          </p:cNvPr>
          <p:cNvPicPr>
            <a:picLocks noChangeAspect="1"/>
          </p:cNvPicPr>
          <p:nvPr/>
        </p:nvPicPr>
        <p:blipFill>
          <a:blip r:embed="rId2"/>
          <a:stretch>
            <a:fillRect/>
          </a:stretch>
        </p:blipFill>
        <p:spPr>
          <a:xfrm>
            <a:off x="156117" y="346126"/>
            <a:ext cx="12218878" cy="6242833"/>
          </a:xfrm>
          <a:prstGeom prst="rect">
            <a:avLst/>
          </a:prstGeom>
        </p:spPr>
      </p:pic>
      <p:sp>
        <p:nvSpPr>
          <p:cNvPr id="3" name="Rectangle 2">
            <a:extLst>
              <a:ext uri="{FF2B5EF4-FFF2-40B4-BE49-F238E27FC236}">
                <a16:creationId xmlns:a16="http://schemas.microsoft.com/office/drawing/2014/main" id="{6334228A-CFBD-394B-DFD7-EED89B23E265}"/>
              </a:ext>
            </a:extLst>
          </p:cNvPr>
          <p:cNvSpPr/>
          <p:nvPr/>
        </p:nvSpPr>
        <p:spPr>
          <a:xfrm>
            <a:off x="156117" y="4299144"/>
            <a:ext cx="3880624" cy="6519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Avenir Next LT Pro" panose="020B0304020202020204" pitchFamily="34" charset="77"/>
              <a:ea typeface="+mn-ea"/>
              <a:cs typeface="+mn-cs"/>
            </a:endParaRPr>
          </a:p>
        </p:txBody>
      </p:sp>
      <p:sp>
        <p:nvSpPr>
          <p:cNvPr id="4" name="Rectangle 3">
            <a:extLst>
              <a:ext uri="{FF2B5EF4-FFF2-40B4-BE49-F238E27FC236}">
                <a16:creationId xmlns:a16="http://schemas.microsoft.com/office/drawing/2014/main" id="{EB3DDE27-07E3-F303-B767-1984A055CEF6}"/>
              </a:ext>
            </a:extLst>
          </p:cNvPr>
          <p:cNvSpPr/>
          <p:nvPr/>
        </p:nvSpPr>
        <p:spPr>
          <a:xfrm>
            <a:off x="6265556" y="1508667"/>
            <a:ext cx="1428785" cy="8143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Avenir Next LT Pro" panose="020B0304020202020204" pitchFamily="34" charset="77"/>
              <a:ea typeface="+mn-ea"/>
              <a:cs typeface="+mn-cs"/>
            </a:endParaRPr>
          </a:p>
        </p:txBody>
      </p:sp>
    </p:spTree>
    <p:extLst>
      <p:ext uri="{BB962C8B-B14F-4D97-AF65-F5344CB8AC3E}">
        <p14:creationId xmlns:p14="http://schemas.microsoft.com/office/powerpoint/2010/main" val="15892880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0571A-4E30-9C41-3EEC-69DA5D6A817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14BBAFE-C1CB-3227-EB31-679037017BFC}"/>
              </a:ext>
            </a:extLst>
          </p:cNvPr>
          <p:cNvSpPr txBox="1">
            <a:spLocks/>
          </p:cNvSpPr>
          <p:nvPr/>
        </p:nvSpPr>
        <p:spPr>
          <a:xfrm>
            <a:off x="783851" y="300417"/>
            <a:ext cx="10624298" cy="57251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94383"/>
                </a:solidFill>
                <a:effectLst/>
                <a:uLnTx/>
                <a:uFillTx/>
                <a:latin typeface="Avenir Next LT Pro" panose="020B0304020202020204" pitchFamily="34" charset="77"/>
                <a:ea typeface="+mj-ea"/>
                <a:cs typeface="+mj-cs"/>
              </a:rPr>
              <a:t>My Initial Frontline TKI Dosing Strategy in CP-CML Patients</a:t>
            </a:r>
          </a:p>
        </p:txBody>
      </p:sp>
      <p:sp>
        <p:nvSpPr>
          <p:cNvPr id="5" name="TextBox 4">
            <a:extLst>
              <a:ext uri="{FF2B5EF4-FFF2-40B4-BE49-F238E27FC236}">
                <a16:creationId xmlns:a16="http://schemas.microsoft.com/office/drawing/2014/main" id="{42CA4051-9A27-AE2B-9AE7-2C5117041DFE}"/>
              </a:ext>
            </a:extLst>
          </p:cNvPr>
          <p:cNvSpPr txBox="1"/>
          <p:nvPr/>
        </p:nvSpPr>
        <p:spPr>
          <a:xfrm>
            <a:off x="439838" y="1493134"/>
            <a:ext cx="11551534" cy="32932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Imatinib - 400 mg daily with a meal and a large glass of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Dasatinib – 100 mg daily (with or without food) if younger than 60 or on PPI/H2 blocker. Otherwise, 50 mg daily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Nilotinib – 300 mg twice daily fasting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Bosutinib – 200 mg daily initially with dose escalation after 2-3 weeks to 300 mg and 400 mg as tolerated and as necessary to achieve treatment milestone responses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Asciminib – 80 mg daily fasting, 40 mg daily if frail</a:t>
            </a:r>
          </a:p>
        </p:txBody>
      </p:sp>
    </p:spTree>
    <p:extLst>
      <p:ext uri="{BB962C8B-B14F-4D97-AF65-F5344CB8AC3E}">
        <p14:creationId xmlns:p14="http://schemas.microsoft.com/office/powerpoint/2010/main" val="4123511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28C52-B134-CC45-CFDB-829AAEF674A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BEC283-972E-5956-06A5-A0BEF8373F32}"/>
              </a:ext>
            </a:extLst>
          </p:cNvPr>
          <p:cNvGraphicFramePr>
            <a:graphicFrameLocks noGrp="1"/>
          </p:cNvGraphicFramePr>
          <p:nvPr/>
        </p:nvGraphicFramePr>
        <p:xfrm>
          <a:off x="325375" y="1822955"/>
          <a:ext cx="11564258" cy="3591560"/>
        </p:xfrm>
        <a:graphic>
          <a:graphicData uri="http://schemas.openxmlformats.org/drawingml/2006/table">
            <a:tbl>
              <a:tblPr firstRow="1" bandRow="1">
                <a:tableStyleId>{5C22544A-7EE6-4342-B048-85BDC9FD1C3A}</a:tableStyleId>
              </a:tblPr>
              <a:tblGrid>
                <a:gridCol w="1299029">
                  <a:extLst>
                    <a:ext uri="{9D8B030D-6E8A-4147-A177-3AD203B41FA5}">
                      <a16:colId xmlns:a16="http://schemas.microsoft.com/office/drawing/2014/main" val="267322019"/>
                    </a:ext>
                  </a:extLst>
                </a:gridCol>
                <a:gridCol w="1099457">
                  <a:extLst>
                    <a:ext uri="{9D8B030D-6E8A-4147-A177-3AD203B41FA5}">
                      <a16:colId xmlns:a16="http://schemas.microsoft.com/office/drawing/2014/main" val="3289471168"/>
                    </a:ext>
                  </a:extLst>
                </a:gridCol>
                <a:gridCol w="1970314">
                  <a:extLst>
                    <a:ext uri="{9D8B030D-6E8A-4147-A177-3AD203B41FA5}">
                      <a16:colId xmlns:a16="http://schemas.microsoft.com/office/drawing/2014/main" val="2029233147"/>
                    </a:ext>
                  </a:extLst>
                </a:gridCol>
                <a:gridCol w="2275115">
                  <a:extLst>
                    <a:ext uri="{9D8B030D-6E8A-4147-A177-3AD203B41FA5}">
                      <a16:colId xmlns:a16="http://schemas.microsoft.com/office/drawing/2014/main" val="1397814137"/>
                    </a:ext>
                  </a:extLst>
                </a:gridCol>
                <a:gridCol w="1872343">
                  <a:extLst>
                    <a:ext uri="{9D8B030D-6E8A-4147-A177-3AD203B41FA5}">
                      <a16:colId xmlns:a16="http://schemas.microsoft.com/office/drawing/2014/main" val="1638083492"/>
                    </a:ext>
                  </a:extLst>
                </a:gridCol>
                <a:gridCol w="1328057">
                  <a:extLst>
                    <a:ext uri="{9D8B030D-6E8A-4147-A177-3AD203B41FA5}">
                      <a16:colId xmlns:a16="http://schemas.microsoft.com/office/drawing/2014/main" val="1061357701"/>
                    </a:ext>
                  </a:extLst>
                </a:gridCol>
                <a:gridCol w="1719943">
                  <a:extLst>
                    <a:ext uri="{9D8B030D-6E8A-4147-A177-3AD203B41FA5}">
                      <a16:colId xmlns:a16="http://schemas.microsoft.com/office/drawing/2014/main" val="1893012553"/>
                    </a:ext>
                  </a:extLst>
                </a:gridCol>
              </a:tblGrid>
              <a:tr h="426477">
                <a:tc>
                  <a:txBody>
                    <a:bodyPr/>
                    <a:lstStyle/>
                    <a:p>
                      <a:r>
                        <a:rPr lang="en-US" dirty="0"/>
                        <a:t>TKI</a:t>
                      </a:r>
                    </a:p>
                  </a:txBody>
                  <a:tcPr/>
                </a:tc>
                <a:tc>
                  <a:txBody>
                    <a:bodyPr/>
                    <a:lstStyle/>
                    <a:p>
                      <a:r>
                        <a:rPr lang="en-US" dirty="0"/>
                        <a:t>Efficacy</a:t>
                      </a:r>
                    </a:p>
                  </a:txBody>
                  <a:tcPr/>
                </a:tc>
                <a:tc>
                  <a:txBody>
                    <a:bodyPr/>
                    <a:lstStyle/>
                    <a:p>
                      <a:r>
                        <a:rPr lang="en-US" dirty="0"/>
                        <a:t>Daily Tolerability</a:t>
                      </a:r>
                    </a:p>
                  </a:txBody>
                  <a:tcPr/>
                </a:tc>
                <a:tc>
                  <a:txBody>
                    <a:bodyPr/>
                    <a:lstStyle/>
                    <a:p>
                      <a:r>
                        <a:rPr lang="en-US" dirty="0"/>
                        <a:t>Lack of Serious AND Irreversible Toxicity</a:t>
                      </a:r>
                    </a:p>
                  </a:txBody>
                  <a:tcPr/>
                </a:tc>
                <a:tc>
                  <a:txBody>
                    <a:bodyPr/>
                    <a:lstStyle/>
                    <a:p>
                      <a:r>
                        <a:rPr lang="en-US" dirty="0"/>
                        <a:t>Lack of vulnerability to resistance-conferring kinase domain mutations</a:t>
                      </a:r>
                    </a:p>
                  </a:txBody>
                  <a:tcPr/>
                </a:tc>
                <a:tc>
                  <a:txBody>
                    <a:bodyPr/>
                    <a:lstStyle/>
                    <a:p>
                      <a:r>
                        <a:rPr lang="en-US" dirty="0"/>
                        <a:t>Lowest Financial Burden to Society (of generic if available)</a:t>
                      </a:r>
                    </a:p>
                  </a:txBody>
                  <a:tcPr/>
                </a:tc>
                <a:tc>
                  <a:txBody>
                    <a:bodyPr/>
                    <a:lstStyle/>
                    <a:p>
                      <a:r>
                        <a:rPr lang="en-US" dirty="0"/>
                        <a:t>Ease of administration (based on frequency of dosing, fasting requirement)</a:t>
                      </a:r>
                    </a:p>
                  </a:txBody>
                  <a:tcPr/>
                </a:tc>
                <a:extLst>
                  <a:ext uri="{0D108BD9-81ED-4DB2-BD59-A6C34878D82A}">
                    <a16:rowId xmlns:a16="http://schemas.microsoft.com/office/drawing/2014/main" val="74149636"/>
                  </a:ext>
                </a:extLst>
              </a:tr>
              <a:tr h="370840">
                <a:tc>
                  <a:txBody>
                    <a:bodyPr/>
                    <a:lstStyle/>
                    <a:p>
                      <a:r>
                        <a:rPr lang="en-US" dirty="0"/>
                        <a:t>imatinib</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408643735"/>
                  </a:ext>
                </a:extLst>
              </a:tr>
              <a:tr h="370840">
                <a:tc>
                  <a:txBody>
                    <a:bodyPr/>
                    <a:lstStyle/>
                    <a:p>
                      <a:r>
                        <a:rPr lang="en-US" dirty="0"/>
                        <a:t>dasatinib </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580077850"/>
                  </a:ext>
                </a:extLst>
              </a:tr>
              <a:tr h="370840">
                <a:tc>
                  <a:txBody>
                    <a:bodyPr/>
                    <a:lstStyle/>
                    <a:p>
                      <a:r>
                        <a:rPr lang="en-US" dirty="0"/>
                        <a:t>nilotinib</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942965252"/>
                  </a:ext>
                </a:extLst>
              </a:tr>
              <a:tr h="370840">
                <a:tc>
                  <a:txBody>
                    <a:bodyPr/>
                    <a:lstStyle/>
                    <a:p>
                      <a:r>
                        <a:rPr lang="en-US" dirty="0"/>
                        <a:t>bosutinib</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697303927"/>
                  </a:ext>
                </a:extLst>
              </a:tr>
              <a:tr h="370840">
                <a:tc>
                  <a:txBody>
                    <a:bodyPr/>
                    <a:lstStyle/>
                    <a:p>
                      <a:r>
                        <a:rPr lang="en-US" dirty="0"/>
                        <a:t>asciminib</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8726079"/>
                  </a:ext>
                </a:extLst>
              </a:tr>
            </a:tbl>
          </a:graphicData>
        </a:graphic>
      </p:graphicFrame>
      <p:sp>
        <p:nvSpPr>
          <p:cNvPr id="4" name="Google Shape;113;p3">
            <a:extLst>
              <a:ext uri="{FF2B5EF4-FFF2-40B4-BE49-F238E27FC236}">
                <a16:creationId xmlns:a16="http://schemas.microsoft.com/office/drawing/2014/main" id="{1E9522A8-C900-C5A8-AEA0-C8C4E1E62FB0}"/>
              </a:ext>
            </a:extLst>
          </p:cNvPr>
          <p:cNvSpPr txBox="1">
            <a:spLocks/>
          </p:cNvSpPr>
          <p:nvPr/>
        </p:nvSpPr>
        <p:spPr>
          <a:xfrm>
            <a:off x="1344705" y="204643"/>
            <a:ext cx="9502589" cy="87308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992B5"/>
              </a:buClr>
              <a:buSzPts val="8000"/>
              <a:buFont typeface="Avenir"/>
              <a:buNone/>
              <a:defRPr sz="8000" b="1" i="0" u="none" strike="noStrike" cap="none">
                <a:solidFill>
                  <a:srgbClr val="0992B5"/>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992B5"/>
              </a:buClr>
              <a:buSzPts val="7200"/>
              <a:buFont typeface="Avenir"/>
              <a:buNone/>
              <a:tabLst/>
              <a:defRPr/>
            </a:pPr>
            <a:r>
              <a:rPr kumimoji="0" lang="en-US" sz="3200" b="1" i="0" u="none" strike="noStrike" kern="0" cap="none" spc="0" normalizeH="0" baseline="0" noProof="0" dirty="0">
                <a:ln>
                  <a:noFill/>
                </a:ln>
                <a:solidFill>
                  <a:srgbClr val="002060"/>
                </a:solidFill>
                <a:effectLst/>
                <a:uLnTx/>
                <a:uFillTx/>
                <a:latin typeface="Avenir Next LT Pro" panose="020B0304020202020204" pitchFamily="34" charset="77"/>
                <a:sym typeface="Avenir"/>
              </a:rPr>
              <a:t>Notable Characteristics of First Line TKIs for CML</a:t>
            </a:r>
          </a:p>
        </p:txBody>
      </p:sp>
    </p:spTree>
    <p:extLst>
      <p:ext uri="{BB962C8B-B14F-4D97-AF65-F5344CB8AC3E}">
        <p14:creationId xmlns:p14="http://schemas.microsoft.com/office/powerpoint/2010/main" val="151762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87B6-E233-CBB5-24EF-2DC82D41352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D52892-F2BB-F1F7-B591-7F191000F591}"/>
              </a:ext>
            </a:extLst>
          </p:cNvPr>
          <p:cNvSpPr txBox="1"/>
          <p:nvPr/>
        </p:nvSpPr>
        <p:spPr>
          <a:xfrm>
            <a:off x="658679" y="277791"/>
            <a:ext cx="104414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venir Next LT Pro" panose="020B0304020202020204" pitchFamily="34" charset="77"/>
                <a:ea typeface="+mn-ea"/>
                <a:cs typeface="+mn-cs"/>
              </a:rPr>
              <a:t>Case</a:t>
            </a:r>
          </a:p>
        </p:txBody>
      </p:sp>
      <p:sp>
        <p:nvSpPr>
          <p:cNvPr id="7" name="TextBox 6">
            <a:extLst>
              <a:ext uri="{FF2B5EF4-FFF2-40B4-BE49-F238E27FC236}">
                <a16:creationId xmlns:a16="http://schemas.microsoft.com/office/drawing/2014/main" id="{734C9A49-A631-C5FA-3A62-CD0841DB2C47}"/>
              </a:ext>
            </a:extLst>
          </p:cNvPr>
          <p:cNvSpPr txBox="1"/>
          <p:nvPr/>
        </p:nvSpPr>
        <p:spPr>
          <a:xfrm>
            <a:off x="435441" y="1331088"/>
            <a:ext cx="11321118"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 46 year-old woman who works as a nurse was incidentally noted to have a WBC of 53.2K in January 2025. Prior CBC performed in 2023 was unremarkable. She was referred to a hematologist and diagnosed with chronic phase CML. Her PMH includes hypertension, bilateral hip osteoarthritis and anxiety. She was started on bosutinib at a dose of 500 mg by her hematologist.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She developed problematic diarrhea after starting bosutinib for which she received IV hydration. Her LFTs were elevated at that time (AST 133, ALT 272) and her bosutinib was held. She presented to UCSF for a second opinion in mid-February 2025. She was prescribed dasatinib 100 mg, which she began in early March when her LFTs had normalized. In early April, 2025, her CBC/diff and LFTs were normal. She is tolerating treatment well to date.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837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4F34-1848-0EA0-8977-C975ABB7FAD8}"/>
              </a:ext>
            </a:extLst>
          </p:cNvPr>
          <p:cNvSpPr>
            <a:spLocks noGrp="1"/>
          </p:cNvSpPr>
          <p:nvPr>
            <p:ph type="ctrTitle"/>
          </p:nvPr>
        </p:nvSpPr>
        <p:spPr>
          <a:xfrm>
            <a:off x="1524000" y="758682"/>
            <a:ext cx="9144000" cy="2387600"/>
          </a:xfrm>
        </p:spPr>
        <p:txBody>
          <a:bodyPr/>
          <a:lstStyle/>
          <a:p>
            <a:r>
              <a:rPr lang="en-US" dirty="0"/>
              <a:t>Newly Diagnosed Patient with Chronic Phase CML</a:t>
            </a:r>
          </a:p>
        </p:txBody>
      </p:sp>
      <p:sp>
        <p:nvSpPr>
          <p:cNvPr id="3" name="Subtitle 2">
            <a:extLst>
              <a:ext uri="{FF2B5EF4-FFF2-40B4-BE49-F238E27FC236}">
                <a16:creationId xmlns:a16="http://schemas.microsoft.com/office/drawing/2014/main" id="{DDF78E48-B35A-5511-60FD-C3DA675228A1}"/>
              </a:ext>
            </a:extLst>
          </p:cNvPr>
          <p:cNvSpPr>
            <a:spLocks noGrp="1"/>
          </p:cNvSpPr>
          <p:nvPr>
            <p:ph type="subTitle" idx="1"/>
          </p:nvPr>
        </p:nvSpPr>
        <p:spPr>
          <a:xfrm>
            <a:off x="1400463" y="3429000"/>
            <a:ext cx="9144000" cy="1655762"/>
          </a:xfrm>
        </p:spPr>
        <p:txBody>
          <a:bodyPr/>
          <a:lstStyle/>
          <a:p>
            <a:r>
              <a:rPr lang="en-US" dirty="0"/>
              <a:t>What I tell my  patients about to start treatment </a:t>
            </a:r>
            <a:br>
              <a:rPr lang="en-US" dirty="0"/>
            </a:br>
            <a:r>
              <a:rPr lang="en-US" dirty="0"/>
              <a:t>with 1</a:t>
            </a:r>
            <a:r>
              <a:rPr lang="en-US" baseline="30000" dirty="0"/>
              <a:t>st</a:t>
            </a:r>
            <a:r>
              <a:rPr lang="en-US" dirty="0"/>
              <a:t> or 2</a:t>
            </a:r>
            <a:r>
              <a:rPr lang="en-US" baseline="30000" dirty="0"/>
              <a:t>nd</a:t>
            </a:r>
            <a:r>
              <a:rPr lang="en-US" dirty="0"/>
              <a:t> generation TKIs.</a:t>
            </a:r>
          </a:p>
        </p:txBody>
      </p:sp>
      <p:sp>
        <p:nvSpPr>
          <p:cNvPr id="4" name="Subtitle 2">
            <a:extLst>
              <a:ext uri="{FF2B5EF4-FFF2-40B4-BE49-F238E27FC236}">
                <a16:creationId xmlns:a16="http://schemas.microsoft.com/office/drawing/2014/main" id="{9B3C615B-8CD4-8F7A-FB3D-8F09F9CF02A2}"/>
              </a:ext>
            </a:extLst>
          </p:cNvPr>
          <p:cNvSpPr txBox="1">
            <a:spLocks/>
          </p:cNvSpPr>
          <p:nvPr/>
        </p:nvSpPr>
        <p:spPr>
          <a:xfrm>
            <a:off x="1400463" y="5084762"/>
            <a:ext cx="9144000" cy="1236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Sara M Tinsley-Vance, PhD, APRN, AOCN</a:t>
            </a:r>
          </a:p>
        </p:txBody>
      </p:sp>
    </p:spTree>
    <p:extLst>
      <p:ext uri="{BB962C8B-B14F-4D97-AF65-F5344CB8AC3E}">
        <p14:creationId xmlns:p14="http://schemas.microsoft.com/office/powerpoint/2010/main" val="1768486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icture&#10;&#10;AI-generated content may be incorrect.">
            <a:extLst>
              <a:ext uri="{FF2B5EF4-FFF2-40B4-BE49-F238E27FC236}">
                <a16:creationId xmlns:a16="http://schemas.microsoft.com/office/drawing/2014/main" id="{1ECC5AD8-8C86-90B4-806C-6DE6E61E5F63}"/>
              </a:ext>
            </a:extLst>
          </p:cNvPr>
          <p:cNvPicPr>
            <a:picLocks noChangeAspect="1"/>
          </p:cNvPicPr>
          <p:nvPr/>
        </p:nvPicPr>
        <p:blipFill>
          <a:blip r:embed="rId2">
            <a:extLst>
              <a:ext uri="{28A0092B-C50C-407E-A947-70E740481C1C}">
                <a14:useLocalDpi xmlns:a14="http://schemas.microsoft.com/office/drawing/2010/main" val="0"/>
              </a:ext>
            </a:extLst>
          </a:blip>
          <a:srcRect t="19264" r="1" b="25290"/>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4" name="TextBox 3">
            <a:extLst>
              <a:ext uri="{FF2B5EF4-FFF2-40B4-BE49-F238E27FC236}">
                <a16:creationId xmlns:a16="http://schemas.microsoft.com/office/drawing/2014/main" id="{578754FE-DB5C-43E8-36E2-8F4A7C7D857E}"/>
              </a:ext>
            </a:extLst>
          </p:cNvPr>
          <p:cNvSpPr txBox="1"/>
          <p:nvPr/>
        </p:nvSpPr>
        <p:spPr>
          <a:xfrm>
            <a:off x="144379" y="2945329"/>
            <a:ext cx="3679477" cy="126713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A 20-year journey together with CML</a:t>
            </a:r>
          </a:p>
        </p:txBody>
      </p:sp>
    </p:spTree>
    <p:extLst>
      <p:ext uri="{BB962C8B-B14F-4D97-AF65-F5344CB8AC3E}">
        <p14:creationId xmlns:p14="http://schemas.microsoft.com/office/powerpoint/2010/main" val="655059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6BB1CB-E340-F309-CE52-257A3E4ABAB6}"/>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Flashback to the Journey’s Start</a:t>
            </a:r>
          </a:p>
        </p:txBody>
      </p:sp>
      <p:pic>
        <p:nvPicPr>
          <p:cNvPr id="6" name="Content Placeholder 5" descr="White puzzle with one red piece">
            <a:extLst>
              <a:ext uri="{FF2B5EF4-FFF2-40B4-BE49-F238E27FC236}">
                <a16:creationId xmlns:a16="http://schemas.microsoft.com/office/drawing/2014/main" id="{EB156DE7-E599-C2DE-3ED5-DBAC1EB7245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1682" r="3011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47BE518-5B13-5D93-5D56-D1D3E9577E09}"/>
              </a:ext>
            </a:extLst>
          </p:cNvPr>
          <p:cNvSpPr>
            <a:spLocks noGrp="1"/>
          </p:cNvSpPr>
          <p:nvPr>
            <p:ph sz="half" idx="1"/>
          </p:nvPr>
        </p:nvSpPr>
        <p:spPr>
          <a:xfrm>
            <a:off x="5297762" y="2655918"/>
            <a:ext cx="6251110" cy="3534570"/>
          </a:xfrm>
        </p:spPr>
        <p:txBody>
          <a:bodyPr vert="horz" lIns="91440" tIns="45720" rIns="91440" bIns="45720" rtlCol="0">
            <a:normAutofit/>
          </a:bodyPr>
          <a:lstStyle/>
          <a:p>
            <a:r>
              <a:rPr lang="en-US" sz="2000" dirty="0"/>
              <a:t>Diagnosed with CML-chronic phase in 1995</a:t>
            </a:r>
          </a:p>
          <a:p>
            <a:r>
              <a:rPr lang="en-US" sz="2000" b="1" dirty="0"/>
              <a:t>Pre-imatinib era</a:t>
            </a:r>
          </a:p>
          <a:p>
            <a:r>
              <a:rPr lang="en-US" sz="2000" dirty="0"/>
              <a:t>Started treatment with interferon</a:t>
            </a:r>
          </a:p>
          <a:p>
            <a:pPr lvl="1"/>
            <a:r>
              <a:rPr lang="en-US" sz="2000" dirty="0"/>
              <a:t>Tolerated very poorly and was discontinued</a:t>
            </a:r>
          </a:p>
          <a:p>
            <a:r>
              <a:rPr lang="en-US" sz="2000" dirty="0"/>
              <a:t>Evaluated for allogeneic transplant</a:t>
            </a:r>
          </a:p>
          <a:p>
            <a:r>
              <a:rPr lang="en-US" sz="2000" dirty="0"/>
              <a:t>No donor identified</a:t>
            </a:r>
          </a:p>
          <a:p>
            <a:r>
              <a:rPr lang="en-US" sz="2000" dirty="0"/>
              <a:t>Underwent autologous stem cell transplant in 1998</a:t>
            </a:r>
          </a:p>
          <a:p>
            <a:r>
              <a:rPr lang="en-US" sz="2000" dirty="0"/>
              <a:t>Relapsed late 1999- the timing was perfect for the start of STI-571 </a:t>
            </a:r>
            <a:r>
              <a:rPr lang="en-US" sz="2000" b="1" dirty="0"/>
              <a:t>(imatinib)</a:t>
            </a:r>
            <a:r>
              <a:rPr lang="en-US" sz="2000" dirty="0"/>
              <a:t> clinic trials</a:t>
            </a:r>
          </a:p>
        </p:txBody>
      </p:sp>
    </p:spTree>
    <p:extLst>
      <p:ext uri="{BB962C8B-B14F-4D97-AF65-F5344CB8AC3E}">
        <p14:creationId xmlns:p14="http://schemas.microsoft.com/office/powerpoint/2010/main" val="141745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3DF3-F8D9-27CD-DA04-521855DF79C7}"/>
              </a:ext>
            </a:extLst>
          </p:cNvPr>
          <p:cNvSpPr>
            <a:spLocks noGrp="1"/>
          </p:cNvSpPr>
          <p:nvPr>
            <p:ph type="title"/>
          </p:nvPr>
        </p:nvSpPr>
        <p:spPr>
          <a:xfrm>
            <a:off x="838200" y="0"/>
            <a:ext cx="10515600" cy="1325563"/>
          </a:xfrm>
        </p:spPr>
        <p:txBody>
          <a:bodyPr>
            <a:normAutofit/>
          </a:bodyPr>
          <a:lstStyle/>
          <a:p>
            <a:r>
              <a:rPr lang="en-US" sz="4000" dirty="0"/>
              <a:t>Relapse post Autologous Stem Cell Transplant</a:t>
            </a:r>
          </a:p>
        </p:txBody>
      </p:sp>
      <p:sp>
        <p:nvSpPr>
          <p:cNvPr id="3" name="Content Placeholder 2">
            <a:extLst>
              <a:ext uri="{FF2B5EF4-FFF2-40B4-BE49-F238E27FC236}">
                <a16:creationId xmlns:a16="http://schemas.microsoft.com/office/drawing/2014/main" id="{680A6D22-3638-AEF6-7089-178FB8FD524E}"/>
              </a:ext>
            </a:extLst>
          </p:cNvPr>
          <p:cNvSpPr>
            <a:spLocks noGrp="1"/>
          </p:cNvSpPr>
          <p:nvPr>
            <p:ph sz="half" idx="1"/>
          </p:nvPr>
        </p:nvSpPr>
        <p:spPr>
          <a:xfrm>
            <a:off x="572383" y="1325563"/>
            <a:ext cx="4778935" cy="5032953"/>
          </a:xfrm>
        </p:spPr>
        <p:txBody>
          <a:bodyPr>
            <a:normAutofit fontScale="92500" lnSpcReduction="10000"/>
          </a:bodyPr>
          <a:lstStyle/>
          <a:p>
            <a:pPr>
              <a:lnSpc>
                <a:spcPct val="110000"/>
              </a:lnSpc>
            </a:pPr>
            <a:r>
              <a:rPr lang="en-US" sz="2200" dirty="0">
                <a:latin typeface="Arial" panose="020B0604020202020204" pitchFamily="34" charset="0"/>
                <a:cs typeface="Arial" panose="020B0604020202020204" pitchFamily="34" charset="0"/>
              </a:rPr>
              <a:t>Enrolled in clinical trial STI-571</a:t>
            </a:r>
          </a:p>
          <a:p>
            <a:pPr>
              <a:lnSpc>
                <a:spcPct val="110000"/>
              </a:lnSpc>
            </a:pPr>
            <a:r>
              <a:rPr lang="en-US" sz="2200" dirty="0">
                <a:latin typeface="Arial" panose="020B0604020202020204" pitchFamily="34" charset="0"/>
                <a:cs typeface="Arial" panose="020B0604020202020204" pitchFamily="34" charset="0"/>
              </a:rPr>
              <a:t>Dose of STI-571 (imatinib) was 400mg PO bid</a:t>
            </a:r>
          </a:p>
          <a:p>
            <a:pPr>
              <a:lnSpc>
                <a:spcPct val="110000"/>
              </a:lnSpc>
            </a:pPr>
            <a:r>
              <a:rPr lang="en-US" sz="2200" dirty="0">
                <a:latin typeface="Arial" panose="020B0604020202020204" pitchFamily="34" charset="0"/>
                <a:cs typeface="Arial" panose="020B0604020202020204" pitchFamily="34" charset="0"/>
              </a:rPr>
              <a:t>Intermittently missed doses related to nausea and vomiting</a:t>
            </a:r>
          </a:p>
          <a:p>
            <a:pPr>
              <a:lnSpc>
                <a:spcPct val="110000"/>
              </a:lnSpc>
            </a:pPr>
            <a:r>
              <a:rPr lang="en-US" sz="2200" dirty="0">
                <a:latin typeface="Arial" panose="020B0604020202020204" pitchFamily="34" charset="0"/>
                <a:cs typeface="Arial" panose="020B0604020202020204" pitchFamily="34" charset="0"/>
              </a:rPr>
              <a:t>Experienced hematologic and cytogenetic response</a:t>
            </a:r>
          </a:p>
          <a:p>
            <a:pPr>
              <a:lnSpc>
                <a:spcPct val="110000"/>
              </a:lnSpc>
            </a:pPr>
            <a:r>
              <a:rPr lang="en-US" sz="2200" dirty="0">
                <a:latin typeface="Arial" panose="020B0604020202020204" pitchFamily="34" charset="0"/>
                <a:cs typeface="Arial" panose="020B0604020202020204" pitchFamily="34" charset="0"/>
              </a:rPr>
              <a:t>In 2004 WBC began to increase, Hb and platelets decrease</a:t>
            </a:r>
          </a:p>
          <a:p>
            <a:pPr>
              <a:lnSpc>
                <a:spcPct val="110000"/>
              </a:lnSpc>
            </a:pPr>
            <a:r>
              <a:rPr lang="en-US" sz="2200" dirty="0">
                <a:latin typeface="Arial" panose="020B0604020202020204" pitchFamily="34" charset="0"/>
                <a:cs typeface="Arial" panose="020B0604020202020204" pitchFamily="34" charset="0"/>
              </a:rPr>
              <a:t>Spleen enlarged to 14cm</a:t>
            </a:r>
          </a:p>
          <a:p>
            <a:pPr marR="0" algn="l" rtl="0">
              <a:lnSpc>
                <a:spcPct val="110000"/>
              </a:lnSpc>
            </a:pPr>
            <a:r>
              <a:rPr lang="en-US" sz="2200" dirty="0">
                <a:solidFill>
                  <a:srgbClr val="000000"/>
                </a:solidFill>
                <a:latin typeface="Arial" panose="020B0604020202020204" pitchFamily="34" charset="0"/>
              </a:rPr>
              <a:t>K</a:t>
            </a:r>
            <a:r>
              <a:rPr lang="en-US" sz="2200" b="0" i="0" u="none" strike="noStrike" baseline="0" dirty="0">
                <a:solidFill>
                  <a:srgbClr val="000000"/>
                </a:solidFill>
                <a:latin typeface="Arial" panose="020B0604020202020204" pitchFamily="34" charset="0"/>
              </a:rPr>
              <a:t>inase domain mutation analysis with mutation of H396P, sensitive to AMN as per in vitro studies.</a:t>
            </a:r>
            <a:endParaRPr lang="en-US" sz="2200" dirty="0"/>
          </a:p>
        </p:txBody>
      </p:sp>
      <p:pic>
        <p:nvPicPr>
          <p:cNvPr id="6" name="Content Placeholder 5">
            <a:extLst>
              <a:ext uri="{FF2B5EF4-FFF2-40B4-BE49-F238E27FC236}">
                <a16:creationId xmlns:a16="http://schemas.microsoft.com/office/drawing/2014/main" id="{2F01AF58-FE67-8DE3-B241-CAB6FAA588AA}"/>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0518"/>
          <a:stretch/>
        </p:blipFill>
        <p:spPr>
          <a:xfrm>
            <a:off x="5494366" y="1325563"/>
            <a:ext cx="6456334" cy="4341812"/>
          </a:xfrm>
        </p:spPr>
      </p:pic>
    </p:spTree>
    <p:extLst>
      <p:ext uri="{BB962C8B-B14F-4D97-AF65-F5344CB8AC3E}">
        <p14:creationId xmlns:p14="http://schemas.microsoft.com/office/powerpoint/2010/main" val="460628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Galinsky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177783522"/>
              </p:ext>
            </p:extLst>
          </p:nvPr>
        </p:nvGraphicFramePr>
        <p:xfrm>
          <a:off x="1236095" y="2204864"/>
          <a:ext cx="9719807" cy="244827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Autolus</a:t>
                      </a:r>
                      <a:r>
                        <a:rPr lang="en-US" sz="1800" b="0" kern="1200" dirty="0">
                          <a:solidFill>
                            <a:schemeClr val="tx1"/>
                          </a:solidFill>
                          <a:effectLst/>
                          <a:latin typeface="+mn-lt"/>
                          <a:ea typeface="+mn-ea"/>
                          <a:cs typeface="+mn-cs"/>
                        </a:rPr>
                        <a:t> Therapeutics, Blueprint Medicines, Bristol Myers Squibb, GSK,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2312628"/>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706E4-E498-66FA-182E-017B79ACBA74}"/>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200"/>
              <a:t>2</a:t>
            </a:r>
            <a:r>
              <a:rPr lang="en-US" sz="3200" baseline="30000"/>
              <a:t>nd</a:t>
            </a:r>
            <a:r>
              <a:rPr lang="en-US" sz="3200"/>
              <a:t> Clinical Trial</a:t>
            </a:r>
          </a:p>
        </p:txBody>
      </p:sp>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44089F-7766-70BC-867B-29A64ABECD51}"/>
              </a:ext>
            </a:extLst>
          </p:cNvPr>
          <p:cNvSpPr>
            <a:spLocks noGrp="1"/>
          </p:cNvSpPr>
          <p:nvPr>
            <p:ph sz="half" idx="1"/>
          </p:nvPr>
        </p:nvSpPr>
        <p:spPr>
          <a:xfrm>
            <a:off x="762000" y="2017776"/>
            <a:ext cx="4470400" cy="4230624"/>
          </a:xfrm>
        </p:spPr>
        <p:txBody>
          <a:bodyPr vert="horz" lIns="91440" tIns="45720" rIns="91440" bIns="45720" rtlCol="0">
            <a:normAutofit/>
          </a:bodyPr>
          <a:lstStyle/>
          <a:p>
            <a:r>
              <a:rPr lang="en-US" sz="2000" dirty="0">
                <a:latin typeface="Arial" panose="020B0604020202020204" pitchFamily="34" charset="0"/>
                <a:cs typeface="Arial" panose="020B0604020202020204" pitchFamily="34" charset="0"/>
              </a:rPr>
              <a:t>Started clinical trial AMN 107 (nilotinib)</a:t>
            </a:r>
          </a:p>
          <a:p>
            <a:r>
              <a:rPr lang="en-US" sz="2000" dirty="0">
                <a:latin typeface="Arial" panose="020B0604020202020204" pitchFamily="34" charset="0"/>
                <a:cs typeface="Arial" panose="020B0604020202020204" pitchFamily="34" charset="0"/>
              </a:rPr>
              <a:t>400mg PO BID</a:t>
            </a:r>
          </a:p>
          <a:p>
            <a:r>
              <a:rPr lang="en-US" sz="2000" dirty="0">
                <a:latin typeface="Arial" panose="020B0604020202020204" pitchFamily="34" charset="0"/>
                <a:cs typeface="Arial" panose="020B0604020202020204" pitchFamily="34" charset="0"/>
              </a:rPr>
              <a:t>Wife became pregnant 9 months into the study</a:t>
            </a:r>
          </a:p>
          <a:p>
            <a:r>
              <a:rPr lang="en-US" sz="2000" dirty="0">
                <a:latin typeface="Arial" panose="020B0604020202020204" pitchFamily="34" charset="0"/>
                <a:cs typeface="Arial" panose="020B0604020202020204" pitchFamily="34" charset="0"/>
              </a:rPr>
              <a:t>Concern for potential birth defects</a:t>
            </a:r>
          </a:p>
          <a:p>
            <a:r>
              <a:rPr lang="en-US" sz="2000" dirty="0">
                <a:latin typeface="Arial" panose="020B0604020202020204" pitchFamily="34" charset="0"/>
                <a:cs typeface="Arial" panose="020B0604020202020204" pitchFamily="34" charset="0"/>
              </a:rPr>
              <a:t>Dose reduced to 400mg daily for chest pain, hospitalization</a:t>
            </a:r>
          </a:p>
        </p:txBody>
      </p:sp>
      <p:pic>
        <p:nvPicPr>
          <p:cNvPr id="6" name="Content Placeholder 5" descr="Yawning baby">
            <a:extLst>
              <a:ext uri="{FF2B5EF4-FFF2-40B4-BE49-F238E27FC236}">
                <a16:creationId xmlns:a16="http://schemas.microsoft.com/office/drawing/2014/main" id="{2FE3208E-30CB-3BB0-8E9C-547F2E18B6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20600" b="2"/>
          <a:stretch/>
        </p:blipFill>
        <p:spPr>
          <a:xfrm>
            <a:off x="5650992" y="10"/>
            <a:ext cx="6541008" cy="6857990"/>
          </a:xfrm>
          <a:prstGeom prst="rect">
            <a:avLst/>
          </a:prstGeom>
        </p:spPr>
      </p:pic>
    </p:spTree>
    <p:extLst>
      <p:ext uri="{BB962C8B-B14F-4D97-AF65-F5344CB8AC3E}">
        <p14:creationId xmlns:p14="http://schemas.microsoft.com/office/powerpoint/2010/main" val="2952155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E529-BA21-9C36-96BA-F47C19EBD663}"/>
              </a:ext>
            </a:extLst>
          </p:cNvPr>
          <p:cNvSpPr>
            <a:spLocks noGrp="1"/>
          </p:cNvSpPr>
          <p:nvPr>
            <p:ph type="title"/>
          </p:nvPr>
        </p:nvSpPr>
        <p:spPr/>
        <p:txBody>
          <a:bodyPr/>
          <a:lstStyle/>
          <a:p>
            <a:r>
              <a:rPr lang="en-US" dirty="0"/>
              <a:t>Key Educational Points on Trial</a:t>
            </a:r>
          </a:p>
        </p:txBody>
      </p:sp>
      <p:sp>
        <p:nvSpPr>
          <p:cNvPr id="3" name="Content Placeholder 2">
            <a:extLst>
              <a:ext uri="{FF2B5EF4-FFF2-40B4-BE49-F238E27FC236}">
                <a16:creationId xmlns:a16="http://schemas.microsoft.com/office/drawing/2014/main" id="{81C5D109-B545-9D85-7051-006AC368D7E8}"/>
              </a:ext>
            </a:extLst>
          </p:cNvPr>
          <p:cNvSpPr>
            <a:spLocks noGrp="1"/>
          </p:cNvSpPr>
          <p:nvPr>
            <p:ph sz="half" idx="1"/>
          </p:nvPr>
        </p:nvSpPr>
        <p:spPr>
          <a:xfrm>
            <a:off x="838200" y="1825625"/>
            <a:ext cx="10401300" cy="4351338"/>
          </a:xfrm>
        </p:spPr>
        <p:txBody>
          <a:bodyPr>
            <a:normAutofit/>
          </a:bodyPr>
          <a:lstStyle/>
          <a:p>
            <a:r>
              <a:rPr lang="en-US" dirty="0"/>
              <a:t>Regular EKGs </a:t>
            </a:r>
          </a:p>
          <a:p>
            <a:r>
              <a:rPr lang="en-US" dirty="0"/>
              <a:t>Pharmacokinetics testing- frequent blood draws and study visits</a:t>
            </a:r>
          </a:p>
          <a:p>
            <a:r>
              <a:rPr lang="en-US" dirty="0"/>
              <a:t>Fasting 2 hours before dose and 1-hour post-dose</a:t>
            </a:r>
          </a:p>
          <a:p>
            <a:r>
              <a:rPr lang="en-US" dirty="0"/>
              <a:t>On trial, visits monthly</a:t>
            </a:r>
          </a:p>
          <a:p>
            <a:r>
              <a:rPr lang="en-US" dirty="0"/>
              <a:t>Detailed medication list</a:t>
            </a:r>
          </a:p>
          <a:p>
            <a:r>
              <a:rPr lang="en-US" dirty="0"/>
              <a:t>Symptoms and grading of toxicities</a:t>
            </a:r>
          </a:p>
          <a:p>
            <a:r>
              <a:rPr lang="en-US" dirty="0"/>
              <a:t>Bone marrow biopsies every 3 months</a:t>
            </a:r>
          </a:p>
        </p:txBody>
      </p:sp>
    </p:spTree>
    <p:extLst>
      <p:ext uri="{BB962C8B-B14F-4D97-AF65-F5344CB8AC3E}">
        <p14:creationId xmlns:p14="http://schemas.microsoft.com/office/powerpoint/2010/main" val="530029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BBE2-43AF-359B-6EC4-652872F91BCF}"/>
              </a:ext>
            </a:extLst>
          </p:cNvPr>
          <p:cNvSpPr>
            <a:spLocks noGrp="1"/>
          </p:cNvSpPr>
          <p:nvPr>
            <p:ph type="title"/>
          </p:nvPr>
        </p:nvSpPr>
        <p:spPr>
          <a:xfrm>
            <a:off x="762000" y="1138036"/>
            <a:ext cx="4797136" cy="1402470"/>
          </a:xfrm>
        </p:spPr>
        <p:txBody>
          <a:bodyPr vert="horz" lIns="91440" tIns="45720" rIns="91440" bIns="45720" rtlCol="0" anchor="t">
            <a:normAutofit/>
          </a:bodyPr>
          <a:lstStyle/>
          <a:p>
            <a:r>
              <a:rPr lang="en-US" sz="3200" dirty="0"/>
              <a:t>At 18 months of AMN 107</a:t>
            </a:r>
          </a:p>
        </p:txBody>
      </p:sp>
      <p:cxnSp>
        <p:nvCxnSpPr>
          <p:cNvPr id="30" name="Straight Connector 2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829C60-B31B-8201-1EB0-2CD3528FFF64}"/>
              </a:ext>
            </a:extLst>
          </p:cNvPr>
          <p:cNvSpPr>
            <a:spLocks noGrp="1"/>
          </p:cNvSpPr>
          <p:nvPr>
            <p:ph sz="half" idx="1"/>
          </p:nvPr>
        </p:nvSpPr>
        <p:spPr>
          <a:xfrm>
            <a:off x="762000" y="2551176"/>
            <a:ext cx="4085665" cy="3591207"/>
          </a:xfrm>
        </p:spPr>
        <p:txBody>
          <a:bodyPr vert="horz" lIns="91440" tIns="45720" rIns="91440" bIns="45720" rtlCol="0">
            <a:normAutofit/>
          </a:bodyPr>
          <a:lstStyle/>
          <a:p>
            <a:r>
              <a:rPr lang="en-US" sz="2000" dirty="0"/>
              <a:t>FISH for BCR/ABL was negative for BCR/ABL gene rearrangement</a:t>
            </a:r>
          </a:p>
          <a:p>
            <a:r>
              <a:rPr lang="en-US" sz="2000" dirty="0"/>
              <a:t>PCR for BCR/ABL was below the reproducible, quantifiable limits of the assay</a:t>
            </a:r>
          </a:p>
          <a:p>
            <a:r>
              <a:rPr lang="en-US" sz="2000" dirty="0"/>
              <a:t>Complete </a:t>
            </a:r>
            <a:r>
              <a:rPr lang="en-US" sz="2000" b="1" dirty="0"/>
              <a:t>hematologic, cytogenetic, and molecular response on </a:t>
            </a:r>
            <a:r>
              <a:rPr lang="en-US" sz="2000" dirty="0"/>
              <a:t>AMN 107</a:t>
            </a:r>
          </a:p>
        </p:txBody>
      </p:sp>
      <p:pic>
        <p:nvPicPr>
          <p:cNvPr id="6" name="Content Placeholder 5" descr="Child pointing at firework display">
            <a:extLst>
              <a:ext uri="{FF2B5EF4-FFF2-40B4-BE49-F238E27FC236}">
                <a16:creationId xmlns:a16="http://schemas.microsoft.com/office/drawing/2014/main" id="{0C546E2A-B4D2-6839-A760-A8677A761F9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0336" r="5998" b="-1"/>
          <a:stretch/>
        </p:blipFill>
        <p:spPr>
          <a:xfrm>
            <a:off x="5650992" y="10"/>
            <a:ext cx="6541008" cy="6857990"/>
          </a:xfrm>
          <a:prstGeom prst="rect">
            <a:avLst/>
          </a:prstGeom>
        </p:spPr>
      </p:pic>
    </p:spTree>
    <p:extLst>
      <p:ext uri="{BB962C8B-B14F-4D97-AF65-F5344CB8AC3E}">
        <p14:creationId xmlns:p14="http://schemas.microsoft.com/office/powerpoint/2010/main" val="2900255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296B2-B51F-0670-C729-81E9B6800D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05251" y="1368132"/>
            <a:ext cx="7181498" cy="4943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ECD6E939-4498-9769-4718-18F57C110238}"/>
              </a:ext>
            </a:extLst>
          </p:cNvPr>
          <p:cNvSpPr txBox="1">
            <a:spLocks/>
          </p:cNvSpPr>
          <p:nvPr/>
        </p:nvSpPr>
        <p:spPr>
          <a:xfrm>
            <a:off x="1175340" y="420773"/>
            <a:ext cx="10459093" cy="7397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Characterized by the Philadelphia Chromosome</a:t>
            </a:r>
          </a:p>
        </p:txBody>
      </p:sp>
    </p:spTree>
    <p:extLst>
      <p:ext uri="{BB962C8B-B14F-4D97-AF65-F5344CB8AC3E}">
        <p14:creationId xmlns:p14="http://schemas.microsoft.com/office/powerpoint/2010/main" val="2340328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848F-186A-3381-FAB0-64B43DD6D7D5}"/>
              </a:ext>
            </a:extLst>
          </p:cNvPr>
          <p:cNvSpPr>
            <a:spLocks noGrp="1"/>
          </p:cNvSpPr>
          <p:nvPr>
            <p:ph type="title"/>
          </p:nvPr>
        </p:nvSpPr>
        <p:spPr>
          <a:xfrm>
            <a:off x="811658" y="27664"/>
            <a:ext cx="10542142" cy="1228351"/>
          </a:xfrm>
        </p:spPr>
        <p:txBody>
          <a:bodyPr>
            <a:normAutofit/>
          </a:bodyPr>
          <a:lstStyle/>
          <a:p>
            <a:r>
              <a:rPr lang="en-US" sz="4000" dirty="0"/>
              <a:t>Tests Used to Identify the BCR/ABL gene</a:t>
            </a:r>
          </a:p>
        </p:txBody>
      </p:sp>
      <p:pic>
        <p:nvPicPr>
          <p:cNvPr id="4" name="Picture 2">
            <a:extLst>
              <a:ext uri="{FF2B5EF4-FFF2-40B4-BE49-F238E27FC236}">
                <a16:creationId xmlns:a16="http://schemas.microsoft.com/office/drawing/2014/main" id="{22B75A67-F58D-6B20-26E0-EF513B5AD6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0627" y="1516652"/>
            <a:ext cx="4693251" cy="39299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5342F40-CEC0-EA2D-9D81-916BBF3D2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76" r="13965"/>
          <a:stretch>
            <a:fillRect/>
          </a:stretch>
        </p:blipFill>
        <p:spPr bwMode="auto">
          <a:xfrm>
            <a:off x="6378574" y="1517073"/>
            <a:ext cx="4073998" cy="39295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F03298-7EBD-752A-1B24-84F3136A5C72}"/>
              </a:ext>
            </a:extLst>
          </p:cNvPr>
          <p:cNvSpPr txBox="1"/>
          <p:nvPr/>
        </p:nvSpPr>
        <p:spPr>
          <a:xfrm>
            <a:off x="1190628" y="5524500"/>
            <a:ext cx="46227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Karyotyping by G-banding technique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Bone marrow aspirate</a:t>
            </a:r>
          </a:p>
        </p:txBody>
      </p:sp>
      <p:sp>
        <p:nvSpPr>
          <p:cNvPr id="9" name="TextBox 8">
            <a:extLst>
              <a:ext uri="{FF2B5EF4-FFF2-40B4-BE49-F238E27FC236}">
                <a16:creationId xmlns:a16="http://schemas.microsoft.com/office/drawing/2014/main" id="{8332D592-6FA1-B3CE-B6C2-B7F5D5FF554A}"/>
              </a:ext>
            </a:extLst>
          </p:cNvPr>
          <p:cNvSpPr txBox="1"/>
          <p:nvPr/>
        </p:nvSpPr>
        <p:spPr>
          <a:xfrm>
            <a:off x="6277510" y="5600700"/>
            <a:ext cx="40602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Fluorescent in situ hybridization (FISH) for CML from bone marrow aspirate or peripheral blood </a:t>
            </a:r>
          </a:p>
        </p:txBody>
      </p:sp>
    </p:spTree>
    <p:extLst>
      <p:ext uri="{BB962C8B-B14F-4D97-AF65-F5344CB8AC3E}">
        <p14:creationId xmlns:p14="http://schemas.microsoft.com/office/powerpoint/2010/main" val="806410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BEDA-9DFA-363A-5C15-659CCC28E509}"/>
              </a:ext>
            </a:extLst>
          </p:cNvPr>
          <p:cNvSpPr>
            <a:spLocks noGrp="1"/>
          </p:cNvSpPr>
          <p:nvPr>
            <p:ph type="title"/>
          </p:nvPr>
        </p:nvSpPr>
        <p:spPr>
          <a:xfrm>
            <a:off x="838200" y="17752"/>
            <a:ext cx="10515600" cy="1325563"/>
          </a:xfrm>
        </p:spPr>
        <p:txBody>
          <a:bodyPr/>
          <a:lstStyle/>
          <a:p>
            <a:r>
              <a:rPr lang="en-US" sz="4400" dirty="0"/>
              <a:t> Tests Used to Identify the BCR/ABL gene</a:t>
            </a:r>
            <a:endParaRPr lang="en-US" dirty="0"/>
          </a:p>
        </p:txBody>
      </p:sp>
      <p:sp>
        <p:nvSpPr>
          <p:cNvPr id="3" name="Content Placeholder 2">
            <a:extLst>
              <a:ext uri="{FF2B5EF4-FFF2-40B4-BE49-F238E27FC236}">
                <a16:creationId xmlns:a16="http://schemas.microsoft.com/office/drawing/2014/main" id="{68E33E87-805F-A40D-3417-64EB11A0D5BC}"/>
              </a:ext>
            </a:extLst>
          </p:cNvPr>
          <p:cNvSpPr>
            <a:spLocks noGrp="1"/>
          </p:cNvSpPr>
          <p:nvPr>
            <p:ph idx="1"/>
          </p:nvPr>
        </p:nvSpPr>
        <p:spPr>
          <a:xfrm>
            <a:off x="838200" y="1462088"/>
            <a:ext cx="10515600" cy="4814166"/>
          </a:xfrm>
        </p:spPr>
        <p:txBody>
          <a:bodyPr>
            <a:normAutofit fontScale="92500" lnSpcReduction="10000"/>
          </a:bodyPr>
          <a:lstStyle/>
          <a:p>
            <a:r>
              <a:rPr lang="en-US" b="0" i="0" dirty="0">
                <a:solidFill>
                  <a:srgbClr val="001D35"/>
                </a:solidFill>
                <a:effectLst/>
                <a:latin typeface="Google Sans"/>
              </a:rPr>
              <a:t>PCR (</a:t>
            </a:r>
            <a:r>
              <a:rPr lang="en-US" b="0" i="0" dirty="0">
                <a:solidFill>
                  <a:srgbClr val="001D35"/>
                </a:solidFill>
                <a:effectLst/>
                <a:latin typeface="Google Sans"/>
                <a:hlinkClick r:id="rId2"/>
              </a:rPr>
              <a:t>Polymerase Chain Reaction</a:t>
            </a:r>
            <a:r>
              <a:rPr lang="en-US" b="0" i="0" dirty="0">
                <a:solidFill>
                  <a:srgbClr val="001D35"/>
                </a:solidFill>
                <a:effectLst/>
                <a:latin typeface="Google Sans"/>
              </a:rPr>
              <a:t>) for </a:t>
            </a:r>
            <a:r>
              <a:rPr lang="en-US" b="0" i="0" dirty="0">
                <a:effectLst/>
                <a:latin typeface="Google Sans"/>
                <a:hlinkClick r:id="rId3"/>
              </a:rPr>
              <a:t>BCR-ABL</a:t>
            </a:r>
            <a:r>
              <a:rPr lang="en-US" b="0" i="0" dirty="0">
                <a:solidFill>
                  <a:srgbClr val="001D35"/>
                </a:solidFill>
                <a:effectLst/>
                <a:latin typeface="Google Sans"/>
              </a:rPr>
              <a:t> is </a:t>
            </a:r>
            <a:r>
              <a:rPr lang="en-US" dirty="0"/>
              <a:t>a molecular test used to detect and quantify the </a:t>
            </a:r>
            <a:r>
              <a:rPr lang="en-US" dirty="0">
                <a:effectLst/>
                <a:hlinkClick r:id="rId4"/>
              </a:rPr>
              <a:t>BCR-ABL fusion gene</a:t>
            </a:r>
            <a:endParaRPr lang="en-US" dirty="0">
              <a:effectLst/>
            </a:endParaRPr>
          </a:p>
          <a:p>
            <a:r>
              <a:rPr lang="en-US" b="0" i="0" dirty="0">
                <a:solidFill>
                  <a:srgbClr val="1F1F1F"/>
                </a:solidFill>
                <a:effectLst/>
                <a:latin typeface="Google Sans"/>
              </a:rPr>
              <a:t>BCR-ABL1 Gene Rearrangement, Quantitative PCR (</a:t>
            </a:r>
            <a:r>
              <a:rPr lang="en-US" b="0" i="0" dirty="0">
                <a:solidFill>
                  <a:srgbClr val="040C28"/>
                </a:solidFill>
                <a:effectLst/>
                <a:latin typeface="Google Sans"/>
              </a:rPr>
              <a:t>qP</a:t>
            </a:r>
            <a:r>
              <a:rPr lang="en-US" dirty="0">
                <a:solidFill>
                  <a:srgbClr val="040C28"/>
                </a:solidFill>
                <a:latin typeface="Google Sans"/>
              </a:rPr>
              <a:t>CR)</a:t>
            </a:r>
            <a:r>
              <a:rPr lang="en-US" b="0" i="0" dirty="0">
                <a:solidFill>
                  <a:srgbClr val="1F1F1F"/>
                </a:solidFill>
                <a:effectLst/>
                <a:latin typeface="Google Sans"/>
              </a:rPr>
              <a:t> test </a:t>
            </a:r>
            <a:r>
              <a:rPr lang="en-US" b="0" i="0" dirty="0">
                <a:solidFill>
                  <a:srgbClr val="040C28"/>
                </a:solidFill>
                <a:effectLst/>
                <a:latin typeface="Google Sans"/>
              </a:rPr>
              <a:t>measures</a:t>
            </a:r>
          </a:p>
          <a:p>
            <a:pPr lvl="1"/>
            <a:r>
              <a:rPr lang="en-US" b="0" i="0" dirty="0">
                <a:solidFill>
                  <a:srgbClr val="040C28"/>
                </a:solidFill>
                <a:effectLst/>
                <a:latin typeface="Google Sans"/>
              </a:rPr>
              <a:t>Two P210 transcripts (e13a2 and e14a2) </a:t>
            </a:r>
          </a:p>
          <a:p>
            <a:pPr lvl="1"/>
            <a:r>
              <a:rPr lang="en-US" b="0" i="0" dirty="0">
                <a:solidFill>
                  <a:srgbClr val="040C28"/>
                </a:solidFill>
                <a:effectLst/>
                <a:latin typeface="Google Sans"/>
              </a:rPr>
              <a:t>P190 transcript (e1a2)</a:t>
            </a:r>
            <a:r>
              <a:rPr lang="en-US" b="0" i="0" dirty="0">
                <a:solidFill>
                  <a:srgbClr val="1F1F1F"/>
                </a:solidFill>
                <a:effectLst/>
                <a:latin typeface="Google Sans"/>
              </a:rPr>
              <a:t> </a:t>
            </a:r>
          </a:p>
          <a:p>
            <a:pPr lvl="1"/>
            <a:r>
              <a:rPr lang="en-US" b="0" i="0" dirty="0">
                <a:solidFill>
                  <a:srgbClr val="1F1F1F"/>
                </a:solidFill>
                <a:effectLst/>
                <a:latin typeface="Google Sans"/>
              </a:rPr>
              <a:t>Rarely P230</a:t>
            </a:r>
          </a:p>
          <a:p>
            <a:r>
              <a:rPr lang="en-US" dirty="0">
                <a:solidFill>
                  <a:srgbClr val="1F1F1F"/>
                </a:solidFill>
                <a:latin typeface="Google Sans"/>
              </a:rPr>
              <a:t>R</a:t>
            </a:r>
            <a:r>
              <a:rPr lang="en-US" b="0" i="0" dirty="0">
                <a:solidFill>
                  <a:srgbClr val="1F1F1F"/>
                </a:solidFill>
                <a:effectLst/>
                <a:latin typeface="Google Sans"/>
              </a:rPr>
              <a:t>esults are standardized to the international scale (IS)</a:t>
            </a:r>
          </a:p>
          <a:p>
            <a:pPr lvl="1"/>
            <a:r>
              <a:rPr lang="en-US" dirty="0">
                <a:solidFill>
                  <a:srgbClr val="1F1F1F"/>
                </a:solidFill>
                <a:latin typeface="Google Sans"/>
              </a:rPr>
              <a:t>A</a:t>
            </a:r>
            <a:r>
              <a:rPr lang="en-US" b="0" i="0" dirty="0">
                <a:solidFill>
                  <a:srgbClr val="1F1F1F"/>
                </a:solidFill>
                <a:effectLst/>
                <a:latin typeface="Google Sans"/>
              </a:rPr>
              <a:t>llows direct comparison across different laboratories regardless of method variations</a:t>
            </a:r>
          </a:p>
          <a:p>
            <a:r>
              <a:rPr lang="en-US" dirty="0">
                <a:solidFill>
                  <a:srgbClr val="1F1F1F"/>
                </a:solidFill>
                <a:latin typeface="Google Sans"/>
              </a:rPr>
              <a:t>Highly sensitive</a:t>
            </a:r>
          </a:p>
          <a:p>
            <a:r>
              <a:rPr lang="en-US" dirty="0">
                <a:solidFill>
                  <a:srgbClr val="1F1F1F"/>
                </a:solidFill>
                <a:latin typeface="Google Sans"/>
              </a:rPr>
              <a:t>Can detect 1 tumor cell in 100,000 cells</a:t>
            </a:r>
          </a:p>
          <a:p>
            <a:r>
              <a:rPr lang="en-US" dirty="0">
                <a:solidFill>
                  <a:srgbClr val="1F1F1F"/>
                </a:solidFill>
                <a:latin typeface="Google Sans"/>
              </a:rPr>
              <a:t>Measures the proportion of cells with the BCR/ABL gene</a:t>
            </a:r>
            <a:endParaRPr lang="en-US" dirty="0"/>
          </a:p>
        </p:txBody>
      </p:sp>
    </p:spTree>
    <p:extLst>
      <p:ext uri="{BB962C8B-B14F-4D97-AF65-F5344CB8AC3E}">
        <p14:creationId xmlns:p14="http://schemas.microsoft.com/office/powerpoint/2010/main" val="199464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42D0-94EB-9BBB-FA78-34A41774D604}"/>
              </a:ext>
            </a:extLst>
          </p:cNvPr>
          <p:cNvSpPr>
            <a:spLocks noGrp="1"/>
          </p:cNvSpPr>
          <p:nvPr>
            <p:ph type="title"/>
          </p:nvPr>
        </p:nvSpPr>
        <p:spPr>
          <a:xfrm>
            <a:off x="838200" y="84571"/>
            <a:ext cx="10515600" cy="1325563"/>
          </a:xfrm>
        </p:spPr>
        <p:txBody>
          <a:bodyPr>
            <a:normAutofit/>
          </a:bodyPr>
          <a:lstStyle/>
          <a:p>
            <a:r>
              <a:rPr lang="en-US" sz="3200" dirty="0"/>
              <a:t>Monitoring Response by qPCR for BCR/ABL</a:t>
            </a:r>
          </a:p>
        </p:txBody>
      </p:sp>
      <p:pic>
        <p:nvPicPr>
          <p:cNvPr id="4" name="Picture 3">
            <a:extLst>
              <a:ext uri="{FF2B5EF4-FFF2-40B4-BE49-F238E27FC236}">
                <a16:creationId xmlns:a16="http://schemas.microsoft.com/office/drawing/2014/main" id="{61BE2EE5-1B08-6E65-714A-902AC109490B}"/>
              </a:ext>
            </a:extLst>
          </p:cNvPr>
          <p:cNvPicPr>
            <a:picLocks noChangeAspect="1"/>
          </p:cNvPicPr>
          <p:nvPr/>
        </p:nvPicPr>
        <p:blipFill>
          <a:blip r:embed="rId2"/>
          <a:stretch>
            <a:fillRect/>
          </a:stretch>
        </p:blipFill>
        <p:spPr>
          <a:xfrm>
            <a:off x="838200" y="1690688"/>
            <a:ext cx="7953375" cy="4950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E3F094E-A8AE-7816-CBA7-914C59130611}"/>
              </a:ext>
            </a:extLst>
          </p:cNvPr>
          <p:cNvSpPr txBox="1"/>
          <p:nvPr/>
        </p:nvSpPr>
        <p:spPr>
          <a:xfrm>
            <a:off x="9076232" y="3379851"/>
            <a:ext cx="262707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CBC with diff measures above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qPCR measures depth of response-below the surface</a:t>
            </a:r>
          </a:p>
        </p:txBody>
      </p:sp>
    </p:spTree>
    <p:extLst>
      <p:ext uri="{BB962C8B-B14F-4D97-AF65-F5344CB8AC3E}">
        <p14:creationId xmlns:p14="http://schemas.microsoft.com/office/powerpoint/2010/main" val="3589174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8475-51CB-99EC-0BAA-6D71C82C2FE8}"/>
              </a:ext>
            </a:extLst>
          </p:cNvPr>
          <p:cNvSpPr>
            <a:spLocks noGrp="1"/>
          </p:cNvSpPr>
          <p:nvPr>
            <p:ph type="title"/>
          </p:nvPr>
        </p:nvSpPr>
        <p:spPr>
          <a:xfrm>
            <a:off x="838200" y="187325"/>
            <a:ext cx="10515600" cy="1325563"/>
          </a:xfrm>
        </p:spPr>
        <p:txBody>
          <a:bodyPr/>
          <a:lstStyle/>
          <a:p>
            <a:r>
              <a:rPr lang="en-US" dirty="0"/>
              <a:t>Tyrosine Kinase Inhibitors- How they work</a:t>
            </a:r>
          </a:p>
        </p:txBody>
      </p:sp>
      <p:sp>
        <p:nvSpPr>
          <p:cNvPr id="7" name="Content Placeholder 6">
            <a:extLst>
              <a:ext uri="{FF2B5EF4-FFF2-40B4-BE49-F238E27FC236}">
                <a16:creationId xmlns:a16="http://schemas.microsoft.com/office/drawing/2014/main" id="{375C9825-1FAA-0518-AA24-1FB522F8595C}"/>
              </a:ext>
            </a:extLst>
          </p:cNvPr>
          <p:cNvSpPr>
            <a:spLocks noGrp="1"/>
          </p:cNvSpPr>
          <p:nvPr>
            <p:ph idx="1"/>
          </p:nvPr>
        </p:nvSpPr>
        <p:spPr/>
        <p:txBody>
          <a:bodyPr>
            <a:normAutofit/>
          </a:bodyPr>
          <a:lstStyle/>
          <a:p>
            <a:r>
              <a:rPr lang="en-US" sz="3200" dirty="0"/>
              <a:t>Oral medications that block the signals of the BCR/ABL gene that allow the cancer to grow</a:t>
            </a:r>
          </a:p>
          <a:p>
            <a:r>
              <a:rPr lang="en-US" sz="3200" dirty="0"/>
              <a:t>“Unplugging the cancer from its energy source”</a:t>
            </a:r>
          </a:p>
          <a:p>
            <a:r>
              <a:rPr lang="en-US" sz="3200" dirty="0"/>
              <a:t>If TKIs are not taken correctly or combined with medications that interfere with blocking the signal, then the CML or BCR/ABL gene can grow</a:t>
            </a:r>
          </a:p>
          <a:p>
            <a:r>
              <a:rPr lang="en-US" sz="3200" dirty="0"/>
              <a:t>qPCR is used to measure the proportion of cells with the BCR/ABL gene</a:t>
            </a:r>
          </a:p>
        </p:txBody>
      </p:sp>
    </p:spTree>
    <p:extLst>
      <p:ext uri="{BB962C8B-B14F-4D97-AF65-F5344CB8AC3E}">
        <p14:creationId xmlns:p14="http://schemas.microsoft.com/office/powerpoint/2010/main" val="302913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AF3D-497A-142F-2539-119EC3A40861}"/>
              </a:ext>
            </a:extLst>
          </p:cNvPr>
          <p:cNvSpPr>
            <a:spLocks noGrp="1"/>
          </p:cNvSpPr>
          <p:nvPr>
            <p:ph type="title"/>
          </p:nvPr>
        </p:nvSpPr>
        <p:spPr>
          <a:xfrm>
            <a:off x="838200" y="89359"/>
            <a:ext cx="10515600" cy="1325563"/>
          </a:xfrm>
        </p:spPr>
        <p:txBody>
          <a:bodyPr/>
          <a:lstStyle/>
          <a:p>
            <a:r>
              <a:rPr lang="en-US" dirty="0"/>
              <a:t>How to know if the medication is working</a:t>
            </a:r>
          </a:p>
        </p:txBody>
      </p:sp>
      <p:sp>
        <p:nvSpPr>
          <p:cNvPr id="4" name="Content Placeholder 3">
            <a:extLst>
              <a:ext uri="{FF2B5EF4-FFF2-40B4-BE49-F238E27FC236}">
                <a16:creationId xmlns:a16="http://schemas.microsoft.com/office/drawing/2014/main" id="{2F164917-D873-A397-FCD8-D47DD6BC847E}"/>
              </a:ext>
            </a:extLst>
          </p:cNvPr>
          <p:cNvSpPr txBox="1">
            <a:spLocks noGrp="1"/>
          </p:cNvSpPr>
          <p:nvPr>
            <p:ph idx="1"/>
          </p:nvPr>
        </p:nvSpPr>
        <p:spPr>
          <a:xfrm>
            <a:off x="838200" y="1157981"/>
            <a:ext cx="10515600" cy="6078074"/>
          </a:xfrm>
          <a:prstGeom prst="rect">
            <a:avLst/>
          </a:prstGeom>
          <a:noFill/>
        </p:spPr>
        <p:txBody>
          <a:bodyPr wrap="square" rtlCol="0">
            <a:spAutoFit/>
          </a:bodyPr>
          <a:lstStyle/>
          <a:p>
            <a:pPr marL="285750" indent="-285750"/>
            <a:r>
              <a:rPr lang="en-US" sz="3200" b="1" dirty="0"/>
              <a:t>Complete Hematologic Response</a:t>
            </a:r>
            <a:r>
              <a:rPr lang="en-US" sz="3200" dirty="0"/>
              <a:t>-1</a:t>
            </a:r>
            <a:r>
              <a:rPr lang="en-US" sz="3200" baseline="30000" dirty="0"/>
              <a:t>st</a:t>
            </a:r>
            <a:r>
              <a:rPr lang="en-US" sz="3200" dirty="0"/>
              <a:t> level of response</a:t>
            </a:r>
          </a:p>
          <a:p>
            <a:pPr marL="742950" lvl="1" indent="-285750"/>
            <a:r>
              <a:rPr lang="en-US" sz="2800" dirty="0"/>
              <a:t>Normal blood counts without immature cells such as myelocytes, promyelocytes, or blasts</a:t>
            </a:r>
          </a:p>
          <a:p>
            <a:pPr marL="742950" lvl="1" indent="-285750"/>
            <a:r>
              <a:rPr lang="en-US" sz="2800" dirty="0"/>
              <a:t>Reduction of the spleen to normal size</a:t>
            </a:r>
          </a:p>
          <a:p>
            <a:pPr marL="742950" lvl="1" indent="-285750"/>
            <a:r>
              <a:rPr lang="en-US" sz="2800" dirty="0"/>
              <a:t>Resolution of symptoms</a:t>
            </a:r>
          </a:p>
          <a:p>
            <a:pPr marL="285750" indent="-285750"/>
            <a:r>
              <a:rPr lang="en-US" sz="3200" b="1" dirty="0"/>
              <a:t>Cytogenetic Response</a:t>
            </a:r>
            <a:r>
              <a:rPr lang="en-US" sz="3200" dirty="0"/>
              <a:t>-2</a:t>
            </a:r>
            <a:r>
              <a:rPr lang="en-US" sz="3200" baseline="30000" dirty="0"/>
              <a:t>nd</a:t>
            </a:r>
            <a:r>
              <a:rPr lang="en-US" sz="3200" dirty="0"/>
              <a:t> level of response</a:t>
            </a:r>
          </a:p>
          <a:p>
            <a:pPr marL="742950" lvl="1" indent="-285750"/>
            <a:r>
              <a:rPr lang="en-US" sz="2800" dirty="0"/>
              <a:t>No translocation or Philadelphia chromosome by FISH or karyotyping- </a:t>
            </a:r>
            <a:r>
              <a:rPr lang="en-US" sz="2800" b="1" dirty="0"/>
              <a:t>complete cytogenetic response</a:t>
            </a:r>
          </a:p>
          <a:p>
            <a:pPr marL="742950" lvl="1" indent="-285750"/>
            <a:r>
              <a:rPr lang="en-US" sz="2800" dirty="0"/>
              <a:t>Between 0 and 35% cells  Ph+ </a:t>
            </a:r>
            <a:r>
              <a:rPr lang="en-US" sz="2800" b="1" dirty="0"/>
              <a:t>- Major cytogenetic response</a:t>
            </a:r>
          </a:p>
          <a:p>
            <a:pPr marL="742950" lvl="1" indent="-285750"/>
            <a:r>
              <a:rPr lang="en-US" sz="2800" dirty="0"/>
              <a:t>Between 36 and 65% cells Ph+ </a:t>
            </a:r>
            <a:r>
              <a:rPr lang="en-US" sz="2800" b="1" dirty="0"/>
              <a:t>- Minor cytogenetic response</a:t>
            </a:r>
            <a:endParaRPr lang="en-US" sz="2800" dirty="0"/>
          </a:p>
          <a:p>
            <a:pPr marL="742950" lvl="1" indent="-285750"/>
            <a:endParaRPr lang="en-US" sz="2800" dirty="0"/>
          </a:p>
          <a:p>
            <a:endParaRPr lang="en-US" dirty="0"/>
          </a:p>
          <a:p>
            <a:endParaRPr lang="en-US" dirty="0"/>
          </a:p>
        </p:txBody>
      </p:sp>
    </p:spTree>
    <p:extLst>
      <p:ext uri="{BB962C8B-B14F-4D97-AF65-F5344CB8AC3E}">
        <p14:creationId xmlns:p14="http://schemas.microsoft.com/office/powerpoint/2010/main" val="4153536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2711-7704-C785-47E7-2D809FFB63DE}"/>
              </a:ext>
            </a:extLst>
          </p:cNvPr>
          <p:cNvSpPr>
            <a:spLocks noGrp="1"/>
          </p:cNvSpPr>
          <p:nvPr>
            <p:ph type="title"/>
          </p:nvPr>
        </p:nvSpPr>
        <p:spPr/>
        <p:txBody>
          <a:bodyPr/>
          <a:lstStyle/>
          <a:p>
            <a:r>
              <a:rPr lang="en-US" dirty="0"/>
              <a:t>How to know if the medication is working</a:t>
            </a:r>
          </a:p>
        </p:txBody>
      </p:sp>
      <p:sp>
        <p:nvSpPr>
          <p:cNvPr id="3" name="Content Placeholder 2">
            <a:extLst>
              <a:ext uri="{FF2B5EF4-FFF2-40B4-BE49-F238E27FC236}">
                <a16:creationId xmlns:a16="http://schemas.microsoft.com/office/drawing/2014/main" id="{9BAB313D-6115-4E01-5745-DF22ADED1366}"/>
              </a:ext>
            </a:extLst>
          </p:cNvPr>
          <p:cNvSpPr>
            <a:spLocks noGrp="1"/>
          </p:cNvSpPr>
          <p:nvPr>
            <p:ph idx="1"/>
          </p:nvPr>
        </p:nvSpPr>
        <p:spPr>
          <a:xfrm>
            <a:off x="838200" y="1506317"/>
            <a:ext cx="10515600" cy="4351338"/>
          </a:xfrm>
        </p:spPr>
        <p:txBody>
          <a:bodyPr/>
          <a:lstStyle/>
          <a:p>
            <a:pPr marL="285750" indent="-285750"/>
            <a:r>
              <a:rPr lang="en-US" sz="3200" b="1" dirty="0"/>
              <a:t>Molecular  Response</a:t>
            </a:r>
            <a:r>
              <a:rPr lang="en-US" sz="3200" dirty="0"/>
              <a:t>-3</a:t>
            </a:r>
            <a:r>
              <a:rPr lang="en-US" sz="3200" baseline="30000" dirty="0"/>
              <a:t>rd</a:t>
            </a:r>
            <a:r>
              <a:rPr lang="en-US" sz="3200" dirty="0"/>
              <a:t>  level of response</a:t>
            </a:r>
          </a:p>
          <a:p>
            <a:pPr marL="742950" lvl="1" indent="-285750"/>
            <a:r>
              <a:rPr lang="en-US" sz="2800" dirty="0"/>
              <a:t>Measured with qPCR for BCR/ABL</a:t>
            </a:r>
          </a:p>
          <a:p>
            <a:pPr marL="742950" lvl="1" indent="-285750"/>
            <a:r>
              <a:rPr lang="en-US" sz="2800" dirty="0"/>
              <a:t>Most patients (60-80%) achieve a complete cytogenetic response, and the depth of response can be monitored by qPCR</a:t>
            </a:r>
          </a:p>
          <a:p>
            <a:pPr marL="742950" lvl="1" indent="-285750"/>
            <a:r>
              <a:rPr lang="en-US" sz="2800" dirty="0"/>
              <a:t>Major molecular response is </a:t>
            </a:r>
          </a:p>
          <a:p>
            <a:pPr marL="1200150" lvl="2" indent="-285750"/>
            <a:r>
              <a:rPr lang="en-US" sz="2400" dirty="0"/>
              <a:t>At least a 3-log reduction in BCR/ABL transcripts of </a:t>
            </a:r>
            <a:r>
              <a:rPr lang="en-US" sz="2400" b="1" dirty="0"/>
              <a:t>qPCR for BCR/ABL of 0.1%</a:t>
            </a:r>
          </a:p>
          <a:p>
            <a:pPr marL="742950" lvl="1" indent="-285750"/>
            <a:r>
              <a:rPr lang="en-US" sz="2800" b="1" dirty="0"/>
              <a:t>Deep molecular response (bottom of the iceberg)</a:t>
            </a:r>
          </a:p>
          <a:p>
            <a:pPr lvl="2"/>
            <a:r>
              <a:rPr lang="en-US" sz="2400" dirty="0"/>
              <a:t> 4-log reduction in BCR/ABL transcripts of </a:t>
            </a:r>
            <a:r>
              <a:rPr lang="en-US" sz="2400" b="1" dirty="0"/>
              <a:t>qPCR for BCR/ABL of 0.01%</a:t>
            </a:r>
          </a:p>
          <a:p>
            <a:pPr marL="1200150" lvl="2" indent="-285750"/>
            <a:r>
              <a:rPr lang="en-US" sz="2400" b="1" dirty="0"/>
              <a:t>MR4.5 </a:t>
            </a:r>
            <a:r>
              <a:rPr lang="en-US" sz="2400" dirty="0"/>
              <a:t>is 4.5 log reduction in BCR/ABL transcripts or </a:t>
            </a:r>
            <a:r>
              <a:rPr lang="en-US" sz="2400" b="1" u="sng" dirty="0"/>
              <a:t>&lt;</a:t>
            </a:r>
            <a:r>
              <a:rPr lang="en-US" sz="2400" b="1" dirty="0"/>
              <a:t> 0.0032%</a:t>
            </a:r>
            <a:endParaRPr lang="en-US" sz="2400" dirty="0"/>
          </a:p>
          <a:p>
            <a:pPr marL="742950" lvl="1" indent="-285750"/>
            <a:endParaRPr lang="en-US" sz="2800" dirty="0"/>
          </a:p>
          <a:p>
            <a:pPr marL="0" indent="0">
              <a:buNone/>
            </a:pPr>
            <a:endParaRPr lang="en-US" dirty="0"/>
          </a:p>
        </p:txBody>
      </p:sp>
    </p:spTree>
    <p:extLst>
      <p:ext uri="{BB962C8B-B14F-4D97-AF65-F5344CB8AC3E}">
        <p14:creationId xmlns:p14="http://schemas.microsoft.com/office/powerpoint/2010/main" val="771446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Mauro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2528180488"/>
              </p:ext>
            </p:extLst>
          </p:nvPr>
        </p:nvGraphicFramePr>
        <p:xfrm>
          <a:off x="1236095" y="2204864"/>
          <a:ext cx="9719807" cy="244827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Enliven Therapeutics, Novartis, Takeda </a:t>
                      </a:r>
                    </a:p>
                    <a:p>
                      <a:r>
                        <a:rPr lang="en-US" sz="1800" b="0" kern="1200" dirty="0">
                          <a:solidFill>
                            <a:schemeClr val="tx1"/>
                          </a:solidFill>
                          <a:effectLst/>
                          <a:latin typeface="+mn-lt"/>
                          <a:ea typeface="+mn-ea"/>
                          <a:cs typeface="+mn-cs"/>
                        </a:rPr>
                        <a:t>Pharmaceuticals USA Inc, Terns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Enliven Therapeutics, Novartis, Sun Pharma Advanced Research Company (SPARC), Sun Pharmaceutical Industries Ltd, Terns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0694579"/>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A1206C-6CF2-DB8A-2E3C-ED6ED005EBF8}"/>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2759" y="179129"/>
            <a:ext cx="7004107" cy="6286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4F9083C-1DDA-0D63-4D29-2FA6F2606D44}"/>
              </a:ext>
            </a:extLst>
          </p:cNvPr>
          <p:cNvSpPr txBox="1"/>
          <p:nvPr/>
        </p:nvSpPr>
        <p:spPr>
          <a:xfrm>
            <a:off x="203200" y="6592258"/>
            <a:ext cx="11785600" cy="297916"/>
          </a:xfrm>
          <a:prstGeom prst="rect">
            <a:avLst/>
          </a:prstGeom>
        </p:spPr>
        <p:txBody>
          <a:bodyPr vert="horz" lIns="91440" tIns="45720" rIns="91440" bIns="45720" rtlCol="0" anchor="t">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Kwaśnik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 Giannopoulos K. Treatment-Free Remission-A New Aim in the Treatment of Chronic Myeloid Leukemia. J Pers Med. 2021 Jul 22;11(8):697.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10.3390/jpm11080697. PMID: 34442340; PMCID: PMC8399881.</a:t>
            </a:r>
          </a:p>
        </p:txBody>
      </p:sp>
    </p:spTree>
    <p:extLst>
      <p:ext uri="{BB962C8B-B14F-4D97-AF65-F5344CB8AC3E}">
        <p14:creationId xmlns:p14="http://schemas.microsoft.com/office/powerpoint/2010/main" val="1737159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341B-0D3B-AB0C-8CFA-611683DCC0CD}"/>
              </a:ext>
            </a:extLst>
          </p:cNvPr>
          <p:cNvSpPr>
            <a:spLocks noGrp="1"/>
          </p:cNvSpPr>
          <p:nvPr>
            <p:ph type="title"/>
          </p:nvPr>
        </p:nvSpPr>
        <p:spPr>
          <a:xfrm>
            <a:off x="838200" y="46993"/>
            <a:ext cx="10515600" cy="1325563"/>
          </a:xfrm>
        </p:spPr>
        <p:txBody>
          <a:bodyPr/>
          <a:lstStyle/>
          <a:p>
            <a:r>
              <a:rPr lang="en-US" dirty="0"/>
              <a:t>Side Effect Management </a:t>
            </a:r>
          </a:p>
        </p:txBody>
      </p:sp>
      <p:sp>
        <p:nvSpPr>
          <p:cNvPr id="3" name="Content Placeholder 2">
            <a:extLst>
              <a:ext uri="{FF2B5EF4-FFF2-40B4-BE49-F238E27FC236}">
                <a16:creationId xmlns:a16="http://schemas.microsoft.com/office/drawing/2014/main" id="{29A1AA00-D3C9-F236-8E43-0AEB217EE876}"/>
              </a:ext>
            </a:extLst>
          </p:cNvPr>
          <p:cNvSpPr>
            <a:spLocks noGrp="1"/>
          </p:cNvSpPr>
          <p:nvPr>
            <p:ph idx="1"/>
          </p:nvPr>
        </p:nvSpPr>
        <p:spPr>
          <a:xfrm>
            <a:off x="762699" y="1372556"/>
            <a:ext cx="10515600" cy="5256844"/>
          </a:xfrm>
        </p:spPr>
        <p:txBody>
          <a:bodyPr>
            <a:normAutofit fontScale="70000" lnSpcReduction="20000"/>
          </a:bodyPr>
          <a:lstStyle/>
          <a:p>
            <a:pPr>
              <a:lnSpc>
                <a:spcPct val="120000"/>
              </a:lnSpc>
            </a:pPr>
            <a:r>
              <a:rPr lang="en-US" dirty="0" err="1"/>
              <a:t>Cytopenias</a:t>
            </a:r>
            <a:endParaRPr lang="en-US" dirty="0"/>
          </a:p>
          <a:p>
            <a:pPr lvl="1">
              <a:lnSpc>
                <a:spcPct val="120000"/>
              </a:lnSpc>
            </a:pPr>
            <a:r>
              <a:rPr lang="en-US" dirty="0"/>
              <a:t>Managed with close follow-up</a:t>
            </a:r>
          </a:p>
          <a:p>
            <a:pPr lvl="2">
              <a:lnSpc>
                <a:spcPct val="120000"/>
              </a:lnSpc>
            </a:pPr>
            <a:r>
              <a:rPr lang="en-US" dirty="0"/>
              <a:t>CBC with diff weekly during the first month of treatment, monthly in months 2 and 3, and every 3 months once stabilized</a:t>
            </a:r>
          </a:p>
          <a:p>
            <a:pPr lvl="2">
              <a:lnSpc>
                <a:spcPct val="120000"/>
              </a:lnSpc>
            </a:pPr>
            <a:r>
              <a:rPr lang="en-US" dirty="0"/>
              <a:t>Schedule adjusted based on level of </a:t>
            </a:r>
            <a:r>
              <a:rPr lang="en-US" dirty="0" err="1"/>
              <a:t>cytopenias</a:t>
            </a:r>
            <a:endParaRPr lang="en-US" dirty="0"/>
          </a:p>
          <a:p>
            <a:pPr lvl="1">
              <a:lnSpc>
                <a:spcPct val="120000"/>
              </a:lnSpc>
            </a:pPr>
            <a:r>
              <a:rPr lang="en-US" dirty="0"/>
              <a:t>Dose interruption according to prescribing guidelines</a:t>
            </a:r>
          </a:p>
          <a:p>
            <a:pPr lvl="1">
              <a:lnSpc>
                <a:spcPct val="120000"/>
              </a:lnSpc>
            </a:pPr>
            <a:r>
              <a:rPr lang="en-US" dirty="0"/>
              <a:t>Dose reduction if recurrent after prolonged dose interruption</a:t>
            </a:r>
          </a:p>
          <a:p>
            <a:pPr lvl="1">
              <a:lnSpc>
                <a:spcPct val="120000"/>
              </a:lnSpc>
            </a:pPr>
            <a:r>
              <a:rPr lang="en-US" dirty="0"/>
              <a:t>Growth factors (off-label use, although occurs in practice)</a:t>
            </a:r>
          </a:p>
          <a:p>
            <a:pPr lvl="1">
              <a:lnSpc>
                <a:spcPct val="120000"/>
              </a:lnSpc>
            </a:pPr>
            <a:r>
              <a:rPr lang="en-US" dirty="0"/>
              <a:t>May need to change therapy</a:t>
            </a:r>
          </a:p>
          <a:p>
            <a:pPr>
              <a:lnSpc>
                <a:spcPct val="120000"/>
              </a:lnSpc>
            </a:pPr>
            <a:r>
              <a:rPr lang="en-US" dirty="0"/>
              <a:t>Fatigue</a:t>
            </a:r>
          </a:p>
          <a:p>
            <a:pPr lvl="1">
              <a:lnSpc>
                <a:spcPct val="120000"/>
              </a:lnSpc>
            </a:pPr>
            <a:r>
              <a:rPr lang="en-US" dirty="0"/>
              <a:t>Set expectations</a:t>
            </a:r>
          </a:p>
          <a:p>
            <a:pPr lvl="1">
              <a:lnSpc>
                <a:spcPct val="120000"/>
              </a:lnSpc>
            </a:pPr>
            <a:r>
              <a:rPr lang="en-US" dirty="0"/>
              <a:t>Plan activities during periods of least fatigue</a:t>
            </a:r>
          </a:p>
          <a:p>
            <a:pPr lvl="1">
              <a:lnSpc>
                <a:spcPct val="120000"/>
              </a:lnSpc>
            </a:pPr>
            <a:r>
              <a:rPr lang="en-US" dirty="0"/>
              <a:t>Rule out other contributing causes, such as poor sleep habits</a:t>
            </a:r>
          </a:p>
          <a:p>
            <a:pPr>
              <a:lnSpc>
                <a:spcPct val="120000"/>
              </a:lnSpc>
            </a:pPr>
            <a:r>
              <a:rPr lang="en-US" dirty="0"/>
              <a:t>Fluid Retention</a:t>
            </a:r>
          </a:p>
          <a:p>
            <a:pPr lvl="1">
              <a:lnSpc>
                <a:spcPct val="120000"/>
              </a:lnSpc>
            </a:pPr>
            <a:r>
              <a:rPr lang="en-US" dirty="0"/>
              <a:t>Decrease dietary salt intake</a:t>
            </a:r>
          </a:p>
        </p:txBody>
      </p:sp>
      <p:sp>
        <p:nvSpPr>
          <p:cNvPr id="4" name="TextBox 3">
            <a:extLst>
              <a:ext uri="{FF2B5EF4-FFF2-40B4-BE49-F238E27FC236}">
                <a16:creationId xmlns:a16="http://schemas.microsoft.com/office/drawing/2014/main" id="{D07D2FA1-BD4B-2995-2CD1-933A7A8BA9FB}"/>
              </a:ext>
            </a:extLst>
          </p:cNvPr>
          <p:cNvSpPr txBox="1"/>
          <p:nvPr/>
        </p:nvSpPr>
        <p:spPr>
          <a:xfrm>
            <a:off x="390418" y="6287787"/>
            <a:ext cx="114454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22222"/>
                </a:solidFill>
                <a:effectLst/>
                <a:uLnTx/>
                <a:uFillTx/>
                <a:latin typeface="-apple-system"/>
                <a:ea typeface="+mn-ea"/>
                <a:cs typeface="+mn-cs"/>
              </a:rPr>
              <a:t>Jabbour</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E., Deininger, M. &amp; </a:t>
            </a:r>
            <a:r>
              <a:rPr kumimoji="0" lang="en-US" sz="1400" b="0" i="0" u="none" strike="noStrike" kern="1200" cap="none" spc="0" normalizeH="0" baseline="0" noProof="0" dirty="0" err="1">
                <a:ln>
                  <a:noFill/>
                </a:ln>
                <a:solidFill>
                  <a:srgbClr val="222222"/>
                </a:solidFill>
                <a:effectLst/>
                <a:uLnTx/>
                <a:uFillTx/>
                <a:latin typeface="-apple-system"/>
                <a:ea typeface="+mn-ea"/>
                <a:cs typeface="+mn-cs"/>
              </a:rPr>
              <a:t>Hochhaus</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A. Management of adverse events associated with tyrosine kinase inhibitors in the treatment of chronic myeloid leukemia. </a:t>
            </a:r>
            <a:r>
              <a:rPr kumimoji="0" lang="en-US" sz="1400" b="0" i="1" u="none" strike="noStrike" kern="1200" cap="none" spc="0" normalizeH="0" baseline="0" noProof="0" dirty="0">
                <a:ln>
                  <a:noFill/>
                </a:ln>
                <a:solidFill>
                  <a:srgbClr val="222222"/>
                </a:solidFill>
                <a:effectLst/>
                <a:uLnTx/>
                <a:uFillTx/>
                <a:latin typeface="-apple-system"/>
                <a:ea typeface="+mn-ea"/>
                <a:cs typeface="+mn-cs"/>
              </a:rPr>
              <a:t>Leukemia</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a:t>
            </a:r>
            <a:r>
              <a:rPr kumimoji="0" lang="en-US" sz="1400" b="1" i="0" u="none" strike="noStrike" kern="1200" cap="none" spc="0" normalizeH="0" baseline="0" noProof="0" dirty="0">
                <a:ln>
                  <a:noFill/>
                </a:ln>
                <a:solidFill>
                  <a:srgbClr val="222222"/>
                </a:solidFill>
                <a:effectLst/>
                <a:uLnTx/>
                <a:uFillTx/>
                <a:latin typeface="-apple-system"/>
                <a:ea typeface="+mn-ea"/>
                <a:cs typeface="+mn-cs"/>
              </a:rPr>
              <a:t>25</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201–210 (2011). https://doi.org/10.1038/leu.2010.215</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120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473F-B02B-2555-6E95-F66726F8BF63}"/>
              </a:ext>
            </a:extLst>
          </p:cNvPr>
          <p:cNvSpPr>
            <a:spLocks noGrp="1"/>
          </p:cNvSpPr>
          <p:nvPr>
            <p:ph type="title"/>
          </p:nvPr>
        </p:nvSpPr>
        <p:spPr>
          <a:xfrm>
            <a:off x="838200" y="0"/>
            <a:ext cx="10515600" cy="1325563"/>
          </a:xfrm>
        </p:spPr>
        <p:txBody>
          <a:bodyPr/>
          <a:lstStyle/>
          <a:p>
            <a:r>
              <a:rPr lang="en-US" dirty="0"/>
              <a:t>Side Effect Management</a:t>
            </a:r>
          </a:p>
        </p:txBody>
      </p:sp>
      <p:sp>
        <p:nvSpPr>
          <p:cNvPr id="3" name="Content Placeholder 2">
            <a:extLst>
              <a:ext uri="{FF2B5EF4-FFF2-40B4-BE49-F238E27FC236}">
                <a16:creationId xmlns:a16="http://schemas.microsoft.com/office/drawing/2014/main" id="{0E29031B-BD96-2CBC-FE54-A210B611DD97}"/>
              </a:ext>
            </a:extLst>
          </p:cNvPr>
          <p:cNvSpPr>
            <a:spLocks noGrp="1"/>
          </p:cNvSpPr>
          <p:nvPr>
            <p:ph idx="1"/>
          </p:nvPr>
        </p:nvSpPr>
        <p:spPr>
          <a:xfrm>
            <a:off x="838200" y="1373569"/>
            <a:ext cx="10515600" cy="4545712"/>
          </a:xfrm>
        </p:spPr>
        <p:txBody>
          <a:bodyPr>
            <a:normAutofit fontScale="85000" lnSpcReduction="20000"/>
          </a:bodyPr>
          <a:lstStyle/>
          <a:p>
            <a:r>
              <a:rPr lang="en-US" dirty="0"/>
              <a:t>Fluid retention</a:t>
            </a:r>
          </a:p>
          <a:p>
            <a:pPr lvl="1"/>
            <a:r>
              <a:rPr lang="en-US" dirty="0"/>
              <a:t>Imatinib associated with periorbital edema, lower extremity edema</a:t>
            </a:r>
          </a:p>
          <a:p>
            <a:pPr lvl="1"/>
            <a:r>
              <a:rPr lang="en-US" dirty="0"/>
              <a:t>Manage with diuretics as needed</a:t>
            </a:r>
          </a:p>
          <a:p>
            <a:pPr lvl="1"/>
            <a:r>
              <a:rPr lang="en-US" dirty="0"/>
              <a:t>Dasatinib associated with pleural (28%) and pericardial effusions (1-2%)</a:t>
            </a:r>
          </a:p>
          <a:p>
            <a:pPr lvl="2"/>
            <a:r>
              <a:rPr lang="en-US" dirty="0"/>
              <a:t>Dose interruptions and dose reductions PRN</a:t>
            </a:r>
          </a:p>
          <a:p>
            <a:pPr lvl="2"/>
            <a:r>
              <a:rPr lang="en-US" dirty="0"/>
              <a:t>Thoracentesis for moderate to large pleural effusions with symptoms</a:t>
            </a:r>
          </a:p>
          <a:p>
            <a:pPr lvl="2"/>
            <a:r>
              <a:rPr lang="en-US" dirty="0"/>
              <a:t>Steroids </a:t>
            </a:r>
          </a:p>
          <a:p>
            <a:pPr lvl="2"/>
            <a:r>
              <a:rPr lang="en-US" dirty="0"/>
              <a:t>Diuretics</a:t>
            </a:r>
          </a:p>
          <a:p>
            <a:r>
              <a:rPr lang="en-US" dirty="0"/>
              <a:t>Cardiotoxicity with nilotinib</a:t>
            </a:r>
          </a:p>
          <a:p>
            <a:pPr lvl="1"/>
            <a:r>
              <a:rPr lang="en-US" dirty="0"/>
              <a:t>Black box warning for potential QT prolongation and sudden death</a:t>
            </a:r>
          </a:p>
          <a:p>
            <a:pPr lvl="1"/>
            <a:r>
              <a:rPr lang="en-US" dirty="0"/>
              <a:t>Perform ECG </a:t>
            </a:r>
          </a:p>
          <a:p>
            <a:pPr lvl="2"/>
            <a:r>
              <a:rPr lang="en-US" dirty="0"/>
              <a:t>Baseline</a:t>
            </a:r>
          </a:p>
          <a:p>
            <a:pPr lvl="2"/>
            <a:r>
              <a:rPr lang="en-US" dirty="0"/>
              <a:t>7 days after treatment initiation</a:t>
            </a:r>
          </a:p>
          <a:p>
            <a:pPr lvl="2"/>
            <a:r>
              <a:rPr lang="en-US" dirty="0"/>
              <a:t>Following dose adjustments</a:t>
            </a:r>
          </a:p>
          <a:p>
            <a:pPr lvl="1"/>
            <a:r>
              <a:rPr lang="en-US" dirty="0"/>
              <a:t>Correct hypokalemia and hypomagnesemia</a:t>
            </a:r>
          </a:p>
          <a:p>
            <a:pPr lvl="1"/>
            <a:r>
              <a:rPr lang="en-US" dirty="0"/>
              <a:t>Educate patients to not eat 2 hours before and 1 hour after taking nilotinib</a:t>
            </a:r>
          </a:p>
        </p:txBody>
      </p:sp>
      <p:sp>
        <p:nvSpPr>
          <p:cNvPr id="4" name="TextBox 3">
            <a:extLst>
              <a:ext uri="{FF2B5EF4-FFF2-40B4-BE49-F238E27FC236}">
                <a16:creationId xmlns:a16="http://schemas.microsoft.com/office/drawing/2014/main" id="{A9AF5E8A-D6B0-5C7F-1C1C-331E77755F18}"/>
              </a:ext>
            </a:extLst>
          </p:cNvPr>
          <p:cNvSpPr txBox="1"/>
          <p:nvPr/>
        </p:nvSpPr>
        <p:spPr>
          <a:xfrm>
            <a:off x="838200" y="5919281"/>
            <a:ext cx="9769868"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Cortes JE, Jimenez CA, Mauro MJ, Geyer A, Pinilla-</a:t>
            </a:r>
            <a:r>
              <a:rPr kumimoji="0" lang="en-US" sz="1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Ibarz</a:t>
            </a:r>
            <a:r>
              <a:rPr kumimoji="0" lang="en-US"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J, Smith BD. Pleural Effusion in Dasatinib-Treated Patients With Chronic Myeloid Leukemia in Chronic Phase: Identification and Management. </a:t>
            </a:r>
            <a:r>
              <a:rPr kumimoji="0" lang="en-US" sz="11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Clinical Lymphoma Myeloma and Leukemia</a:t>
            </a:r>
            <a:r>
              <a:rPr kumimoji="0" lang="en-US"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2017/02/01/ 2017;17(2):78-82. </a:t>
            </a:r>
            <a:r>
              <a:rPr kumimoji="0" lang="en-US" sz="1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doi:</a:t>
            </a:r>
            <a:r>
              <a:rPr kumimoji="0" lang="en-US" sz="1100" b="0" i="0" u="sng" strike="noStrike" kern="100" cap="none" spc="0" normalizeH="0" baseline="0" noProof="0" dirty="0" err="1">
                <a:ln>
                  <a:noFill/>
                </a:ln>
                <a:solidFill>
                  <a:srgbClr val="0563C1"/>
                </a:solidFill>
                <a:effectLst/>
                <a:uLnTx/>
                <a:uFillTx/>
                <a:latin typeface="Calibri" panose="020F0502020204030204" pitchFamily="34" charset="0"/>
                <a:ea typeface="Calibri" panose="020F0502020204030204" pitchFamily="34" charset="0"/>
                <a:cs typeface="+mn-cs"/>
                <a:hlinkClick r:id="rId2"/>
              </a:rPr>
              <a:t>https</a:t>
            </a:r>
            <a:r>
              <a:rPr kumimoji="0" lang="en-US" sz="11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://doi.org/10.1016/j.clml.2016.09.012</a:t>
            </a:r>
            <a:endParaRPr kumimoji="0" lang="en-US" sz="11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222222"/>
                </a:solidFill>
                <a:effectLst/>
                <a:uLnTx/>
                <a:uFillTx/>
                <a:latin typeface="-apple-system"/>
                <a:ea typeface="+mn-ea"/>
                <a:cs typeface="+mn-cs"/>
              </a:rPr>
              <a:t>Jabbour</a:t>
            </a:r>
            <a:r>
              <a:rPr kumimoji="0" lang="en-US" sz="1100" b="0" i="0" u="none" strike="noStrike" kern="1200" cap="none" spc="0" normalizeH="0" baseline="0" noProof="0" dirty="0">
                <a:ln>
                  <a:noFill/>
                </a:ln>
                <a:solidFill>
                  <a:srgbClr val="222222"/>
                </a:solidFill>
                <a:effectLst/>
                <a:uLnTx/>
                <a:uFillTx/>
                <a:latin typeface="-apple-system"/>
                <a:ea typeface="+mn-ea"/>
                <a:cs typeface="+mn-cs"/>
              </a:rPr>
              <a:t>, E., Deininger, M. &amp; </a:t>
            </a:r>
            <a:r>
              <a:rPr kumimoji="0" lang="en-US" sz="1100" b="0" i="0" u="none" strike="noStrike" kern="1200" cap="none" spc="0" normalizeH="0" baseline="0" noProof="0" dirty="0" err="1">
                <a:ln>
                  <a:noFill/>
                </a:ln>
                <a:solidFill>
                  <a:srgbClr val="222222"/>
                </a:solidFill>
                <a:effectLst/>
                <a:uLnTx/>
                <a:uFillTx/>
                <a:latin typeface="-apple-system"/>
                <a:ea typeface="+mn-ea"/>
                <a:cs typeface="+mn-cs"/>
              </a:rPr>
              <a:t>Hochhaus</a:t>
            </a:r>
            <a:r>
              <a:rPr kumimoji="0" lang="en-US" sz="1100" b="0" i="0" u="none" strike="noStrike" kern="1200" cap="none" spc="0" normalizeH="0" baseline="0" noProof="0" dirty="0">
                <a:ln>
                  <a:noFill/>
                </a:ln>
                <a:solidFill>
                  <a:srgbClr val="222222"/>
                </a:solidFill>
                <a:effectLst/>
                <a:uLnTx/>
                <a:uFillTx/>
                <a:latin typeface="-apple-system"/>
                <a:ea typeface="+mn-ea"/>
                <a:cs typeface="+mn-cs"/>
              </a:rPr>
              <a:t>, A. Management of adverse events associated with tyrosine kinase inhibitors in the treatment of chronic myeloid leukemia. </a:t>
            </a:r>
            <a:r>
              <a:rPr kumimoji="0" lang="en-US" sz="1100" b="0" i="1" u="none" strike="noStrike" kern="1200" cap="none" spc="0" normalizeH="0" baseline="0" noProof="0" dirty="0">
                <a:ln>
                  <a:noFill/>
                </a:ln>
                <a:solidFill>
                  <a:srgbClr val="222222"/>
                </a:solidFill>
                <a:effectLst/>
                <a:uLnTx/>
                <a:uFillTx/>
                <a:latin typeface="-apple-system"/>
                <a:ea typeface="+mn-ea"/>
                <a:cs typeface="+mn-cs"/>
              </a:rPr>
              <a:t>Leukemia</a:t>
            </a:r>
            <a:r>
              <a:rPr kumimoji="0" lang="en-US" sz="1100" b="0" i="0" u="none" strike="noStrike" kern="1200" cap="none" spc="0" normalizeH="0" baseline="0" noProof="0" dirty="0">
                <a:ln>
                  <a:noFill/>
                </a:ln>
                <a:solidFill>
                  <a:srgbClr val="222222"/>
                </a:solidFill>
                <a:effectLst/>
                <a:uLnTx/>
                <a:uFillTx/>
                <a:latin typeface="-apple-system"/>
                <a:ea typeface="+mn-ea"/>
                <a:cs typeface="+mn-cs"/>
              </a:rPr>
              <a:t> </a:t>
            </a:r>
            <a:r>
              <a:rPr kumimoji="0" lang="en-US" sz="1100" b="1" i="0" u="none" strike="noStrike" kern="1200" cap="none" spc="0" normalizeH="0" baseline="0" noProof="0" dirty="0">
                <a:ln>
                  <a:noFill/>
                </a:ln>
                <a:solidFill>
                  <a:srgbClr val="222222"/>
                </a:solidFill>
                <a:effectLst/>
                <a:uLnTx/>
                <a:uFillTx/>
                <a:latin typeface="-apple-system"/>
                <a:ea typeface="+mn-ea"/>
                <a:cs typeface="+mn-cs"/>
              </a:rPr>
              <a:t>25</a:t>
            </a:r>
            <a:r>
              <a:rPr kumimoji="0" lang="en-US" sz="1100" b="0" i="0" u="none" strike="noStrike" kern="1200" cap="none" spc="0" normalizeH="0" baseline="0" noProof="0" dirty="0">
                <a:ln>
                  <a:noFill/>
                </a:ln>
                <a:solidFill>
                  <a:srgbClr val="222222"/>
                </a:solidFill>
                <a:effectLst/>
                <a:uLnTx/>
                <a:uFillTx/>
                <a:latin typeface="-apple-system"/>
                <a:ea typeface="+mn-ea"/>
                <a:cs typeface="+mn-cs"/>
              </a:rPr>
              <a:t>, 201–210 (2011). https://doi.org/10.1038/leu.2010.215</a:t>
            </a:r>
            <a:endParaRPr kumimoji="0" lang="en-US"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858485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086A-9EAC-26FC-9184-24DDC1CE32DC}"/>
              </a:ext>
            </a:extLst>
          </p:cNvPr>
          <p:cNvSpPr>
            <a:spLocks noGrp="1"/>
          </p:cNvSpPr>
          <p:nvPr>
            <p:ph type="title"/>
          </p:nvPr>
        </p:nvSpPr>
        <p:spPr/>
        <p:txBody>
          <a:bodyPr/>
          <a:lstStyle/>
          <a:p>
            <a:r>
              <a:rPr lang="en-US" dirty="0"/>
              <a:t>Side Effect Management</a:t>
            </a:r>
          </a:p>
        </p:txBody>
      </p:sp>
      <p:sp>
        <p:nvSpPr>
          <p:cNvPr id="3" name="Content Placeholder 2">
            <a:extLst>
              <a:ext uri="{FF2B5EF4-FFF2-40B4-BE49-F238E27FC236}">
                <a16:creationId xmlns:a16="http://schemas.microsoft.com/office/drawing/2014/main" id="{EA91EA90-E960-8C8E-A90C-DEBEB7434BF4}"/>
              </a:ext>
            </a:extLst>
          </p:cNvPr>
          <p:cNvSpPr>
            <a:spLocks noGrp="1"/>
          </p:cNvSpPr>
          <p:nvPr>
            <p:ph idx="1"/>
          </p:nvPr>
        </p:nvSpPr>
        <p:spPr>
          <a:xfrm>
            <a:off x="838200" y="1519664"/>
            <a:ext cx="10515600" cy="4517454"/>
          </a:xfrm>
        </p:spPr>
        <p:txBody>
          <a:bodyPr>
            <a:normAutofit fontScale="92500" lnSpcReduction="20000"/>
          </a:bodyPr>
          <a:lstStyle/>
          <a:p>
            <a:r>
              <a:rPr lang="en-US" dirty="0"/>
              <a:t>Metabolic </a:t>
            </a:r>
          </a:p>
          <a:p>
            <a:pPr lvl="1"/>
            <a:r>
              <a:rPr lang="en-US" dirty="0"/>
              <a:t>Grade 3-4 elevations in  aspartate aminotransferase (AST), alanine aminotransferases, and bilirubin (7% or less) with </a:t>
            </a:r>
            <a:r>
              <a:rPr lang="en-US" b="1" dirty="0"/>
              <a:t>nilotinib</a:t>
            </a:r>
            <a:r>
              <a:rPr lang="en-US" dirty="0"/>
              <a:t> and </a:t>
            </a:r>
            <a:r>
              <a:rPr lang="en-US" b="1" dirty="0"/>
              <a:t>imatinib</a:t>
            </a:r>
            <a:r>
              <a:rPr lang="en-US" dirty="0"/>
              <a:t>, &lt;1% for dasatinib, bosutinib (up to 18%)</a:t>
            </a:r>
          </a:p>
          <a:p>
            <a:pPr lvl="1"/>
            <a:r>
              <a:rPr lang="en-US" dirty="0"/>
              <a:t>Manage by performing monthly CMP panels </a:t>
            </a:r>
          </a:p>
          <a:p>
            <a:pPr lvl="1"/>
            <a:r>
              <a:rPr lang="en-US" dirty="0"/>
              <a:t>Grade toxicity level and  interrupt and reduce dose as needed</a:t>
            </a:r>
          </a:p>
          <a:p>
            <a:pPr lvl="1"/>
            <a:r>
              <a:rPr lang="en-US" dirty="0"/>
              <a:t>Discuss potential contributors to hepatic toxicity (i.e. acetaminophen, alcohol) and limit their use</a:t>
            </a:r>
          </a:p>
          <a:p>
            <a:pPr marL="457200" lvl="1" indent="0">
              <a:buNone/>
            </a:pPr>
            <a:endParaRPr lang="en-US" dirty="0"/>
          </a:p>
          <a:p>
            <a:pPr lvl="1"/>
            <a:r>
              <a:rPr lang="en-US" dirty="0"/>
              <a:t>Nilotinib associated with increased lipase and pancreatitis (1-2%) </a:t>
            </a:r>
          </a:p>
          <a:p>
            <a:pPr lvl="1"/>
            <a:r>
              <a:rPr lang="en-US" dirty="0"/>
              <a:t>Nilotinib associated with hyperglycemia (12%)</a:t>
            </a:r>
          </a:p>
          <a:p>
            <a:pPr lvl="1"/>
            <a:r>
              <a:rPr lang="en-US" dirty="0"/>
              <a:t>Grade toxicity level and interrupt or reduce dose</a:t>
            </a:r>
          </a:p>
          <a:p>
            <a:pPr lvl="1"/>
            <a:r>
              <a:rPr lang="en-US" dirty="0"/>
              <a:t>Hospitalization may be necessary for pancreatitis</a:t>
            </a:r>
          </a:p>
          <a:p>
            <a:pPr lvl="1"/>
            <a:r>
              <a:rPr lang="en-US" dirty="0"/>
              <a:t>Avoid using nilotinib in individuals prone to increased lipase,  pancreatitis, or  hyperglycemia</a:t>
            </a:r>
          </a:p>
          <a:p>
            <a:pPr marL="457200" lvl="1" indent="0">
              <a:buNone/>
            </a:pP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FC0C323D-7365-A93D-4C68-E1FC28EE843F}"/>
              </a:ext>
            </a:extLst>
          </p:cNvPr>
          <p:cNvSpPr txBox="1"/>
          <p:nvPr/>
        </p:nvSpPr>
        <p:spPr>
          <a:xfrm>
            <a:off x="1018754" y="6138932"/>
            <a:ext cx="97067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Cortes, J.E., Apperley, J.F., DeAngelo, D.J. et al. Management of adverse events associated with bosutinib treatment of chronic-phase chronic myeloid leukemia: expert panel review. J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Hematol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Oncol 11, 143 (2018).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https://doi.org/10.1186/s13045-018-0685-2</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22222"/>
                </a:solidFill>
                <a:effectLst/>
                <a:uLnTx/>
                <a:uFillTx/>
                <a:latin typeface="-apple-system"/>
                <a:ea typeface="+mn-ea"/>
                <a:cs typeface="+mn-cs"/>
              </a:rPr>
              <a:t>Jabbour</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E., Deininger, M. &amp; </a:t>
            </a:r>
            <a:r>
              <a:rPr kumimoji="0" lang="en-US" sz="1000" b="0" i="0" u="none" strike="noStrike" kern="1200" cap="none" spc="0" normalizeH="0" baseline="0" noProof="0" dirty="0" err="1">
                <a:ln>
                  <a:noFill/>
                </a:ln>
                <a:solidFill>
                  <a:srgbClr val="222222"/>
                </a:solidFill>
                <a:effectLst/>
                <a:uLnTx/>
                <a:uFillTx/>
                <a:latin typeface="-apple-system"/>
                <a:ea typeface="+mn-ea"/>
                <a:cs typeface="+mn-cs"/>
              </a:rPr>
              <a:t>Hochhaus</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A. Management of adverse events associated with tyrosine kinase inhibitors in the treatment of chronic myeloid leukemia. </a:t>
            </a:r>
            <a:r>
              <a:rPr kumimoji="0" lang="en-US" sz="1000" b="0" i="1" u="none" strike="noStrike" kern="1200" cap="none" spc="0" normalizeH="0" baseline="0" noProof="0" dirty="0">
                <a:ln>
                  <a:noFill/>
                </a:ln>
                <a:solidFill>
                  <a:srgbClr val="222222"/>
                </a:solidFill>
                <a:effectLst/>
                <a:uLnTx/>
                <a:uFillTx/>
                <a:latin typeface="-apple-system"/>
                <a:ea typeface="+mn-ea"/>
                <a:cs typeface="+mn-cs"/>
              </a:rPr>
              <a:t>Leukemia</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a:t>
            </a:r>
            <a:r>
              <a:rPr kumimoji="0" lang="en-US" sz="1000" b="1" i="0" u="none" strike="noStrike" kern="1200" cap="none" spc="0" normalizeH="0" baseline="0" noProof="0" dirty="0">
                <a:ln>
                  <a:noFill/>
                </a:ln>
                <a:solidFill>
                  <a:srgbClr val="222222"/>
                </a:solidFill>
                <a:effectLst/>
                <a:uLnTx/>
                <a:uFillTx/>
                <a:latin typeface="-apple-system"/>
                <a:ea typeface="+mn-ea"/>
                <a:cs typeface="+mn-cs"/>
              </a:rPr>
              <a:t>25</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201–210 (2011). https://doi.org/10.1038/leu.2010.215</a:t>
            </a:r>
            <a:endParaRPr kumimoji="0" lang="en-US"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4140286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A379-D77F-F3CA-DFDC-05FB9E87EE8B}"/>
              </a:ext>
            </a:extLst>
          </p:cNvPr>
          <p:cNvSpPr>
            <a:spLocks noGrp="1"/>
          </p:cNvSpPr>
          <p:nvPr>
            <p:ph type="title"/>
          </p:nvPr>
        </p:nvSpPr>
        <p:spPr/>
        <p:txBody>
          <a:bodyPr/>
          <a:lstStyle/>
          <a:p>
            <a:r>
              <a:rPr lang="en-US" dirty="0"/>
              <a:t>Side Effect Management</a:t>
            </a:r>
          </a:p>
        </p:txBody>
      </p:sp>
      <p:sp>
        <p:nvSpPr>
          <p:cNvPr id="3" name="Content Placeholder 2">
            <a:extLst>
              <a:ext uri="{FF2B5EF4-FFF2-40B4-BE49-F238E27FC236}">
                <a16:creationId xmlns:a16="http://schemas.microsoft.com/office/drawing/2014/main" id="{82F3FC0E-AED1-D672-45E0-9E2B5112BB4B}"/>
              </a:ext>
            </a:extLst>
          </p:cNvPr>
          <p:cNvSpPr>
            <a:spLocks noGrp="1"/>
          </p:cNvSpPr>
          <p:nvPr>
            <p:ph idx="1"/>
          </p:nvPr>
        </p:nvSpPr>
        <p:spPr>
          <a:xfrm>
            <a:off x="838200" y="1469992"/>
            <a:ext cx="10515600" cy="4351338"/>
          </a:xfrm>
        </p:spPr>
        <p:txBody>
          <a:bodyPr>
            <a:normAutofit/>
          </a:bodyPr>
          <a:lstStyle/>
          <a:p>
            <a:r>
              <a:rPr lang="en-US" dirty="0"/>
              <a:t>Metabolic</a:t>
            </a:r>
          </a:p>
          <a:p>
            <a:pPr lvl="1"/>
            <a:r>
              <a:rPr lang="en-US" b="0" i="0" dirty="0">
                <a:solidFill>
                  <a:srgbClr val="222222"/>
                </a:solidFill>
                <a:effectLst/>
                <a:latin typeface="-apple-system"/>
              </a:rPr>
              <a:t>Hypophosphatemia</a:t>
            </a:r>
          </a:p>
          <a:p>
            <a:pPr lvl="2"/>
            <a:r>
              <a:rPr lang="en-US" dirty="0">
                <a:solidFill>
                  <a:srgbClr val="222222"/>
                </a:solidFill>
                <a:latin typeface="-apple-system"/>
              </a:rPr>
              <a:t>Imatinib -50% incidence</a:t>
            </a:r>
          </a:p>
          <a:p>
            <a:pPr lvl="2"/>
            <a:r>
              <a:rPr lang="en-US" dirty="0"/>
              <a:t>Dasatinib or nilotinib -10% </a:t>
            </a:r>
          </a:p>
          <a:p>
            <a:pPr lvl="2"/>
            <a:r>
              <a:rPr lang="en-US" dirty="0"/>
              <a:t>Bosutinib-20%</a:t>
            </a:r>
          </a:p>
          <a:p>
            <a:pPr lvl="1"/>
            <a:r>
              <a:rPr lang="en-US" dirty="0"/>
              <a:t>Replace phosphorous and monitor periodically throughout treatment</a:t>
            </a:r>
          </a:p>
          <a:p>
            <a:r>
              <a:rPr lang="en-US" dirty="0"/>
              <a:t>Musculoskeletal</a:t>
            </a:r>
          </a:p>
          <a:p>
            <a:pPr lvl="1"/>
            <a:r>
              <a:rPr lang="en-US" dirty="0"/>
              <a:t>Common with imatinib ~ 50% musculoskeletal pain and muscle cramps in the IRIS trial</a:t>
            </a:r>
          </a:p>
          <a:p>
            <a:pPr lvl="1"/>
            <a:r>
              <a:rPr lang="en-US" dirty="0"/>
              <a:t>Grade </a:t>
            </a:r>
            <a:r>
              <a:rPr lang="en-US" b="0" i="0" dirty="0">
                <a:solidFill>
                  <a:srgbClr val="222222"/>
                </a:solidFill>
                <a:effectLst/>
                <a:latin typeface="-apple-system"/>
              </a:rPr>
              <a:t>3–4 musculoskeletal pain in 5% and myalgia 24%</a:t>
            </a:r>
          </a:p>
          <a:p>
            <a:pPr lvl="1"/>
            <a:r>
              <a:rPr lang="en-US" dirty="0">
                <a:solidFill>
                  <a:srgbClr val="222222"/>
                </a:solidFill>
                <a:latin typeface="-apple-system"/>
              </a:rPr>
              <a:t>Symptomatic relief with hydration, magnesium and calcium supplements</a:t>
            </a:r>
            <a:endParaRPr lang="en-US" b="0" i="0" dirty="0">
              <a:solidFill>
                <a:srgbClr val="222222"/>
              </a:solidFill>
              <a:effectLst/>
              <a:latin typeface="-apple-system"/>
            </a:endParaRPr>
          </a:p>
          <a:p>
            <a:endParaRPr lang="en-US" dirty="0"/>
          </a:p>
        </p:txBody>
      </p:sp>
      <p:sp>
        <p:nvSpPr>
          <p:cNvPr id="4" name="TextBox 3">
            <a:extLst>
              <a:ext uri="{FF2B5EF4-FFF2-40B4-BE49-F238E27FC236}">
                <a16:creationId xmlns:a16="http://schemas.microsoft.com/office/drawing/2014/main" id="{D2456EE0-97A4-3D46-154E-CE1163D8E1C9}"/>
              </a:ext>
            </a:extLst>
          </p:cNvPr>
          <p:cNvSpPr txBox="1"/>
          <p:nvPr/>
        </p:nvSpPr>
        <p:spPr>
          <a:xfrm>
            <a:off x="838200" y="5977665"/>
            <a:ext cx="1011782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Cortes, J.E., Apperley, J.F., DeAngelo, D.J. et al. Management of adverse events associated with bosutinib treatment of chronic-phase chronic myeloid leukemia: expert panel review. J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Hematol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Oncol 11, 143 (2018).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https://doi.org/10.1186/s13045-018-0685-2</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22222"/>
                </a:solidFill>
                <a:effectLst/>
                <a:uLnTx/>
                <a:uFillTx/>
                <a:latin typeface="-apple-system"/>
                <a:ea typeface="+mn-ea"/>
                <a:cs typeface="+mn-cs"/>
              </a:rPr>
              <a:t>Jabbour</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E., Deininger, M. &amp; </a:t>
            </a:r>
            <a:r>
              <a:rPr kumimoji="0" lang="en-US" sz="1000" b="0" i="0" u="none" strike="noStrike" kern="1200" cap="none" spc="0" normalizeH="0" baseline="0" noProof="0" dirty="0" err="1">
                <a:ln>
                  <a:noFill/>
                </a:ln>
                <a:solidFill>
                  <a:srgbClr val="222222"/>
                </a:solidFill>
                <a:effectLst/>
                <a:uLnTx/>
                <a:uFillTx/>
                <a:latin typeface="-apple-system"/>
                <a:ea typeface="+mn-ea"/>
                <a:cs typeface="+mn-cs"/>
              </a:rPr>
              <a:t>Hochhaus</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A. Management of adverse events associated with tyrosine kinase inhibitors in the treatment of chronic myeloid leukemia. </a:t>
            </a:r>
            <a:r>
              <a:rPr kumimoji="0" lang="en-US" sz="1000" b="0" i="1" u="none" strike="noStrike" kern="1200" cap="none" spc="0" normalizeH="0" baseline="0" noProof="0" dirty="0">
                <a:ln>
                  <a:noFill/>
                </a:ln>
                <a:solidFill>
                  <a:srgbClr val="222222"/>
                </a:solidFill>
                <a:effectLst/>
                <a:uLnTx/>
                <a:uFillTx/>
                <a:latin typeface="-apple-system"/>
                <a:ea typeface="+mn-ea"/>
                <a:cs typeface="+mn-cs"/>
              </a:rPr>
              <a:t>Leukemia</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a:t>
            </a:r>
            <a:r>
              <a:rPr kumimoji="0" lang="en-US" sz="1000" b="1" i="0" u="none" strike="noStrike" kern="1200" cap="none" spc="0" normalizeH="0" baseline="0" noProof="0" dirty="0">
                <a:ln>
                  <a:noFill/>
                </a:ln>
                <a:solidFill>
                  <a:srgbClr val="222222"/>
                </a:solidFill>
                <a:effectLst/>
                <a:uLnTx/>
                <a:uFillTx/>
                <a:latin typeface="-apple-system"/>
                <a:ea typeface="+mn-ea"/>
                <a:cs typeface="+mn-cs"/>
              </a:rPr>
              <a:t>25</a:t>
            </a:r>
            <a:r>
              <a:rPr kumimoji="0" lang="en-US" sz="1000" b="0" i="0" u="none" strike="noStrike" kern="1200" cap="none" spc="0" normalizeH="0" baseline="0" noProof="0" dirty="0">
                <a:ln>
                  <a:noFill/>
                </a:ln>
                <a:solidFill>
                  <a:srgbClr val="222222"/>
                </a:solidFill>
                <a:effectLst/>
                <a:uLnTx/>
                <a:uFillTx/>
                <a:latin typeface="-apple-system"/>
                <a:ea typeface="+mn-ea"/>
                <a:cs typeface="+mn-cs"/>
              </a:rPr>
              <a:t>, 201–210 (2011). https://doi.org/10.1038/leu.2010.215</a:t>
            </a:r>
            <a:endParaRPr kumimoji="0" lang="en-US"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770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FC3AD-317D-BBA5-21DC-60ACFAD6936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613" t="4971" r="1727"/>
          <a:stretch/>
        </p:blipFill>
        <p:spPr>
          <a:xfrm>
            <a:off x="1988191" y="198446"/>
            <a:ext cx="7432646" cy="5990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8B7FD9A1-012C-6F13-7F96-2D8806470919}"/>
              </a:ext>
            </a:extLst>
          </p:cNvPr>
          <p:cNvSpPr txBox="1"/>
          <p:nvPr/>
        </p:nvSpPr>
        <p:spPr>
          <a:xfrm>
            <a:off x="832208" y="6256775"/>
            <a:ext cx="108597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Mohanavelu</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Mutnick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M, Mehra N, White B,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Kudrimoti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 Hernandez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Kluesner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K, Chen X, Nguyen 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Horlander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Thenot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H, Kota V, Mitchell CS. Meta-Analysis of Gastrointestinal Adverse Events from Tyrosine Kinase Inhibitors for Chronic Myeloid Leukemia. Cancers (Basel). 2021 Apr 1;13(7):1643.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10.3390/cancers13071643. PMID: 33915952; PMCID: PMC8037766.</a:t>
            </a:r>
          </a:p>
        </p:txBody>
      </p:sp>
    </p:spTree>
    <p:extLst>
      <p:ext uri="{BB962C8B-B14F-4D97-AF65-F5344CB8AC3E}">
        <p14:creationId xmlns:p14="http://schemas.microsoft.com/office/powerpoint/2010/main" val="4144803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4698-0617-EA32-F11D-CD17A6C7E7C1}"/>
              </a:ext>
            </a:extLst>
          </p:cNvPr>
          <p:cNvSpPr>
            <a:spLocks noGrp="1"/>
          </p:cNvSpPr>
          <p:nvPr>
            <p:ph type="title"/>
          </p:nvPr>
        </p:nvSpPr>
        <p:spPr/>
        <p:txBody>
          <a:bodyPr/>
          <a:lstStyle/>
          <a:p>
            <a:r>
              <a:rPr lang="en-US" dirty="0"/>
              <a:t>GI Side Effect Management</a:t>
            </a:r>
          </a:p>
        </p:txBody>
      </p:sp>
      <p:sp>
        <p:nvSpPr>
          <p:cNvPr id="3" name="Content Placeholder 2">
            <a:extLst>
              <a:ext uri="{FF2B5EF4-FFF2-40B4-BE49-F238E27FC236}">
                <a16:creationId xmlns:a16="http://schemas.microsoft.com/office/drawing/2014/main" id="{388E4CF8-2B0C-5314-722E-B651AC36DB57}"/>
              </a:ext>
            </a:extLst>
          </p:cNvPr>
          <p:cNvSpPr>
            <a:spLocks noGrp="1"/>
          </p:cNvSpPr>
          <p:nvPr>
            <p:ph idx="1"/>
          </p:nvPr>
        </p:nvSpPr>
        <p:spPr>
          <a:xfrm>
            <a:off x="838200" y="1690688"/>
            <a:ext cx="10515600" cy="4351338"/>
          </a:xfrm>
        </p:spPr>
        <p:txBody>
          <a:bodyPr>
            <a:normAutofit fontScale="92500" lnSpcReduction="10000"/>
          </a:bodyPr>
          <a:lstStyle/>
          <a:p>
            <a:r>
              <a:rPr lang="en-US" dirty="0"/>
              <a:t>Bosutinib and imatinib should be taken with food and a full glass of water to </a:t>
            </a:r>
            <a:r>
              <a:rPr lang="en-US" b="1" dirty="0"/>
              <a:t>decrease GI side effects</a:t>
            </a:r>
          </a:p>
          <a:p>
            <a:r>
              <a:rPr lang="en-US" dirty="0"/>
              <a:t>Dasatinib may be taken with or without food</a:t>
            </a:r>
          </a:p>
          <a:p>
            <a:r>
              <a:rPr lang="en-US" b="0" i="0" dirty="0">
                <a:solidFill>
                  <a:srgbClr val="040C28"/>
                </a:solidFill>
                <a:effectLst/>
                <a:latin typeface="Google Sans"/>
              </a:rPr>
              <a:t>Nilotinib should be taken on an empty stomach, at least 2 hours before or 1 hour after eating any food</a:t>
            </a:r>
          </a:p>
          <a:p>
            <a:r>
              <a:rPr lang="en-US" dirty="0">
                <a:solidFill>
                  <a:srgbClr val="040C28"/>
                </a:solidFill>
                <a:latin typeface="Google Sans"/>
              </a:rPr>
              <a:t>Provide dietary counseling for preventing diarrhea</a:t>
            </a:r>
          </a:p>
          <a:p>
            <a:pPr lvl="1"/>
            <a:r>
              <a:rPr lang="en-US" b="0" i="0" dirty="0">
                <a:solidFill>
                  <a:srgbClr val="333333"/>
                </a:solidFill>
                <a:effectLst/>
                <a:latin typeface="-apple-system"/>
              </a:rPr>
              <a:t>Avoid spicy or fatty food, caffeine, alcohol, dairy products, and raw fruit and vegetables (except for bananas and apples)</a:t>
            </a:r>
          </a:p>
          <a:p>
            <a:pPr lvl="1"/>
            <a:r>
              <a:rPr lang="en-US" b="0" i="0" dirty="0">
                <a:solidFill>
                  <a:srgbClr val="333333"/>
                </a:solidFill>
                <a:effectLst/>
                <a:latin typeface="-apple-system"/>
              </a:rPr>
              <a:t>Eat low-fiber starchy food and food that is high in sodium and potassium</a:t>
            </a:r>
          </a:p>
          <a:p>
            <a:pPr lvl="1"/>
            <a:r>
              <a:rPr lang="en-US" b="0" i="0" dirty="0">
                <a:solidFill>
                  <a:srgbClr val="333333"/>
                </a:solidFill>
                <a:effectLst/>
                <a:latin typeface="-apple-system"/>
              </a:rPr>
              <a:t>Eat small meals, snack frequently, avoid very hot or cold food and drink</a:t>
            </a:r>
          </a:p>
          <a:p>
            <a:pPr lvl="1"/>
            <a:r>
              <a:rPr lang="en-US" b="0" i="0" dirty="0">
                <a:solidFill>
                  <a:srgbClr val="333333"/>
                </a:solidFill>
                <a:effectLst/>
                <a:latin typeface="-apple-system"/>
              </a:rPr>
              <a:t>Re-introduce a balanced diet (high-fiber food, fruit, and vegetables) once diarrhea has resolved</a:t>
            </a:r>
          </a:p>
          <a:p>
            <a:pPr lvl="1"/>
            <a:endParaRPr lang="en-US" dirty="0"/>
          </a:p>
        </p:txBody>
      </p:sp>
    </p:spTree>
    <p:extLst>
      <p:ext uri="{BB962C8B-B14F-4D97-AF65-F5344CB8AC3E}">
        <p14:creationId xmlns:p14="http://schemas.microsoft.com/office/powerpoint/2010/main" val="819524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5E05-E540-73F7-F66E-D6BA204D992B}"/>
              </a:ext>
            </a:extLst>
          </p:cNvPr>
          <p:cNvSpPr>
            <a:spLocks noGrp="1"/>
          </p:cNvSpPr>
          <p:nvPr>
            <p:ph type="title"/>
          </p:nvPr>
        </p:nvSpPr>
        <p:spPr/>
        <p:txBody>
          <a:bodyPr/>
          <a:lstStyle/>
          <a:p>
            <a:r>
              <a:rPr lang="en-US" dirty="0"/>
              <a:t>GI Side Effect Management</a:t>
            </a:r>
          </a:p>
        </p:txBody>
      </p:sp>
      <p:sp>
        <p:nvSpPr>
          <p:cNvPr id="3" name="Content Placeholder 2">
            <a:extLst>
              <a:ext uri="{FF2B5EF4-FFF2-40B4-BE49-F238E27FC236}">
                <a16:creationId xmlns:a16="http://schemas.microsoft.com/office/drawing/2014/main" id="{CC3AA2A8-E7CE-23B5-CD61-25CE11C448A4}"/>
              </a:ext>
            </a:extLst>
          </p:cNvPr>
          <p:cNvSpPr>
            <a:spLocks noGrp="1"/>
          </p:cNvSpPr>
          <p:nvPr>
            <p:ph idx="1"/>
          </p:nvPr>
        </p:nvSpPr>
        <p:spPr/>
        <p:txBody>
          <a:bodyPr/>
          <a:lstStyle/>
          <a:p>
            <a:r>
              <a:rPr lang="en-US" dirty="0"/>
              <a:t>Discontinue medications and supplements that exacerbate diarrhea</a:t>
            </a:r>
          </a:p>
          <a:p>
            <a:r>
              <a:rPr lang="en-US" dirty="0"/>
              <a:t>Antidiarrheals as needed</a:t>
            </a:r>
          </a:p>
          <a:p>
            <a:r>
              <a:rPr lang="en-US" dirty="0"/>
              <a:t>Emphasize the importance of adequate hydration</a:t>
            </a:r>
          </a:p>
          <a:p>
            <a:r>
              <a:rPr lang="en-US" dirty="0"/>
              <a:t>Encourage them to continue and remind them that with time, this improves for most patients</a:t>
            </a:r>
          </a:p>
          <a:p>
            <a:endParaRPr lang="en-US" dirty="0"/>
          </a:p>
        </p:txBody>
      </p:sp>
    </p:spTree>
    <p:extLst>
      <p:ext uri="{BB962C8B-B14F-4D97-AF65-F5344CB8AC3E}">
        <p14:creationId xmlns:p14="http://schemas.microsoft.com/office/powerpoint/2010/main" val="72987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79AE-02A6-08C2-86F2-CC463755A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6AB23-6A2F-44A9-8E4A-200A75B8DD95}"/>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740276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96DB2-7267-BEE7-4C80-7D59B454B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0EC4A-6D46-F643-B647-588E6D4C21D3}"/>
              </a:ext>
            </a:extLst>
          </p:cNvPr>
          <p:cNvSpPr>
            <a:spLocks noGrp="1"/>
          </p:cNvSpPr>
          <p:nvPr>
            <p:ph type="ctrTitle"/>
          </p:nvPr>
        </p:nvSpPr>
        <p:spPr>
          <a:xfrm>
            <a:off x="1524000" y="1854201"/>
            <a:ext cx="9144000" cy="985424"/>
          </a:xfrm>
        </p:spPr>
        <p:txBody>
          <a:bodyPr>
            <a:normAutofit fontScale="90000"/>
          </a:bodyPr>
          <a:lstStyle/>
          <a:p>
            <a:r>
              <a:rPr lang="en-US" dirty="0"/>
              <a:t>Practical Nursing Considerations with the Use of TKIs for CML </a:t>
            </a:r>
          </a:p>
        </p:txBody>
      </p:sp>
      <p:sp>
        <p:nvSpPr>
          <p:cNvPr id="3" name="Subtitle 2">
            <a:extLst>
              <a:ext uri="{FF2B5EF4-FFF2-40B4-BE49-F238E27FC236}">
                <a16:creationId xmlns:a16="http://schemas.microsoft.com/office/drawing/2014/main" id="{CF3DA2D1-79E4-10E7-713E-9205F94D3C1D}"/>
              </a:ext>
            </a:extLst>
          </p:cNvPr>
          <p:cNvSpPr>
            <a:spLocks noGrp="1"/>
          </p:cNvSpPr>
          <p:nvPr>
            <p:ph type="subTitle" idx="1"/>
          </p:nvPr>
        </p:nvSpPr>
        <p:spPr>
          <a:xfrm>
            <a:off x="1524000" y="3582160"/>
            <a:ext cx="9144000" cy="1655762"/>
          </a:xfrm>
        </p:spPr>
        <p:txBody>
          <a:bodyPr/>
          <a:lstStyle/>
          <a:p>
            <a:r>
              <a:rPr lang="en-US" dirty="0"/>
              <a:t>Ilene Galinsky, RN, BSN, MSN, ANP-C</a:t>
            </a:r>
          </a:p>
          <a:p>
            <a:r>
              <a:rPr lang="en-US" dirty="0"/>
              <a:t>Dana-Farber Cancer Institute</a:t>
            </a:r>
          </a:p>
          <a:p>
            <a:r>
              <a:rPr lang="en-US" dirty="0"/>
              <a:t>Boston, Massachusetts</a:t>
            </a:r>
          </a:p>
        </p:txBody>
      </p:sp>
    </p:spTree>
    <p:extLst>
      <p:ext uri="{BB962C8B-B14F-4D97-AF65-F5344CB8AC3E}">
        <p14:creationId xmlns:p14="http://schemas.microsoft.com/office/powerpoint/2010/main" val="3874073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Shah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978691710"/>
              </p:ext>
            </p:extLst>
          </p:nvPr>
        </p:nvGraphicFramePr>
        <p:xfrm>
          <a:off x="1236095" y="2204864"/>
          <a:ext cx="9719807" cy="230425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15212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Kumquat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52128">
                <a:tc>
                  <a:txBody>
                    <a:bodyPr/>
                    <a:lstStyle/>
                    <a:p>
                      <a:r>
                        <a:rPr lang="en-US" sz="1800" b="1" kern="1200" dirty="0">
                          <a:solidFill>
                            <a:schemeClr val="tx1"/>
                          </a:solidFill>
                          <a:effectLst/>
                          <a:latin typeface="+mn-lt"/>
                          <a:ea typeface="+mn-ea"/>
                          <a:cs typeface="+mn-cs"/>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Novartis (Delphi panel)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0288721"/>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3178-7FFA-AFB2-983F-74E9E74BAFE5}"/>
              </a:ext>
            </a:extLst>
          </p:cNvPr>
          <p:cNvSpPr>
            <a:spLocks noGrp="1"/>
          </p:cNvSpPr>
          <p:nvPr>
            <p:ph type="title"/>
          </p:nvPr>
        </p:nvSpPr>
        <p:spPr/>
        <p:txBody>
          <a:bodyPr/>
          <a:lstStyle/>
          <a:p>
            <a:r>
              <a:rPr lang="en-US" dirty="0"/>
              <a:t>Nursing considerations:</a:t>
            </a:r>
          </a:p>
        </p:txBody>
      </p:sp>
      <p:sp>
        <p:nvSpPr>
          <p:cNvPr id="3" name="Content Placeholder 2">
            <a:extLst>
              <a:ext uri="{FF2B5EF4-FFF2-40B4-BE49-F238E27FC236}">
                <a16:creationId xmlns:a16="http://schemas.microsoft.com/office/drawing/2014/main" id="{426F641A-90E5-EC98-12F1-BD0D2F4D84C6}"/>
              </a:ext>
            </a:extLst>
          </p:cNvPr>
          <p:cNvSpPr>
            <a:spLocks noGrp="1"/>
          </p:cNvSpPr>
          <p:nvPr>
            <p:ph idx="1"/>
          </p:nvPr>
        </p:nvSpPr>
        <p:spPr/>
        <p:txBody>
          <a:bodyPr>
            <a:normAutofit fontScale="92500" lnSpcReduction="10000"/>
          </a:bodyPr>
          <a:lstStyle/>
          <a:p>
            <a:r>
              <a:rPr lang="en-US" dirty="0"/>
              <a:t>The dosing of the TKI’s vary based on phase- for purposes of this discussion the dosing is for those with chronic phase CML.</a:t>
            </a:r>
          </a:p>
          <a:p>
            <a:r>
              <a:rPr lang="en-US" dirty="0"/>
              <a:t>Imatinib: 400 mg every day- can take with food and water any time of day- watery eyes, orbital edema-avoid grapefruit juice-myelosuppression- dose adjustment per guidelines</a:t>
            </a:r>
          </a:p>
          <a:p>
            <a:r>
              <a:rPr lang="en-US" dirty="0"/>
              <a:t>Dasatinib:100 mg once per day- pleural effusions- muscle ache-rash-GI symptoms-can be taken with or without food-dose modifications as outlined</a:t>
            </a:r>
          </a:p>
          <a:p>
            <a:r>
              <a:rPr lang="en-US" dirty="0"/>
              <a:t>Nilotinib: BLACK BOX WARNING- cardiovascular complications; QT syndrome; myelosuppression-avoid antacids; joint pain</a:t>
            </a:r>
          </a:p>
          <a:p>
            <a:r>
              <a:rPr lang="en-US" dirty="0"/>
              <a:t>400 mg BID (at least 12 hours apart)-Take on an empty stomach</a:t>
            </a:r>
          </a:p>
        </p:txBody>
      </p:sp>
    </p:spTree>
    <p:extLst>
      <p:ext uri="{BB962C8B-B14F-4D97-AF65-F5344CB8AC3E}">
        <p14:creationId xmlns:p14="http://schemas.microsoft.com/office/powerpoint/2010/main" val="22429642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FB57-9548-1421-9D07-8745B1859810}"/>
              </a:ext>
            </a:extLst>
          </p:cNvPr>
          <p:cNvSpPr>
            <a:spLocks noGrp="1"/>
          </p:cNvSpPr>
          <p:nvPr>
            <p:ph type="title"/>
          </p:nvPr>
        </p:nvSpPr>
        <p:spPr/>
        <p:txBody>
          <a:bodyPr/>
          <a:lstStyle/>
          <a:p>
            <a:r>
              <a:rPr lang="en-US" dirty="0"/>
              <a:t>Nursing Consideration</a:t>
            </a:r>
          </a:p>
        </p:txBody>
      </p:sp>
      <p:sp>
        <p:nvSpPr>
          <p:cNvPr id="3" name="Content Placeholder 2">
            <a:extLst>
              <a:ext uri="{FF2B5EF4-FFF2-40B4-BE49-F238E27FC236}">
                <a16:creationId xmlns:a16="http://schemas.microsoft.com/office/drawing/2014/main" id="{3CD8DE77-38F9-055F-A544-08E4CA21A223}"/>
              </a:ext>
            </a:extLst>
          </p:cNvPr>
          <p:cNvSpPr>
            <a:spLocks noGrp="1"/>
          </p:cNvSpPr>
          <p:nvPr>
            <p:ph idx="1"/>
          </p:nvPr>
        </p:nvSpPr>
        <p:spPr/>
        <p:txBody>
          <a:bodyPr/>
          <a:lstStyle/>
          <a:p>
            <a:r>
              <a:rPr lang="en-US" dirty="0"/>
              <a:t>Bosutinib: starting dose is 400mg once per day 300mg for moderate renal dysfunction. Take once per day with food.</a:t>
            </a:r>
          </a:p>
          <a:p>
            <a:pPr marL="0" indent="0">
              <a:buNone/>
            </a:pPr>
            <a:r>
              <a:rPr lang="en-US" dirty="0"/>
              <a:t>   Diarrhea; nausea; abdominal pain; headache- most patients are dose reduced</a:t>
            </a:r>
          </a:p>
        </p:txBody>
      </p:sp>
    </p:spTree>
    <p:extLst>
      <p:ext uri="{BB962C8B-B14F-4D97-AF65-F5344CB8AC3E}">
        <p14:creationId xmlns:p14="http://schemas.microsoft.com/office/powerpoint/2010/main" val="4213610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6DAA-9DF3-9F7B-C00D-25C6A1D1494B}"/>
              </a:ext>
            </a:extLst>
          </p:cNvPr>
          <p:cNvSpPr>
            <a:spLocks noGrp="1"/>
          </p:cNvSpPr>
          <p:nvPr>
            <p:ph type="title"/>
          </p:nvPr>
        </p:nvSpPr>
        <p:spPr/>
        <p:txBody>
          <a:bodyPr/>
          <a:lstStyle/>
          <a:p>
            <a:r>
              <a:rPr lang="en-US" dirty="0"/>
              <a:t>General</a:t>
            </a:r>
          </a:p>
        </p:txBody>
      </p:sp>
      <p:sp>
        <p:nvSpPr>
          <p:cNvPr id="3" name="Content Placeholder 2">
            <a:extLst>
              <a:ext uri="{FF2B5EF4-FFF2-40B4-BE49-F238E27FC236}">
                <a16:creationId xmlns:a16="http://schemas.microsoft.com/office/drawing/2014/main" id="{D8E17FC6-F663-91BB-23B4-6C9F1F8568C6}"/>
              </a:ext>
            </a:extLst>
          </p:cNvPr>
          <p:cNvSpPr>
            <a:spLocks noGrp="1"/>
          </p:cNvSpPr>
          <p:nvPr>
            <p:ph idx="1"/>
          </p:nvPr>
        </p:nvSpPr>
        <p:spPr/>
        <p:txBody>
          <a:bodyPr/>
          <a:lstStyle/>
          <a:p>
            <a:r>
              <a:rPr lang="en-US" dirty="0"/>
              <a:t>Work with all our patients, to notify us before they take any new medication or over the counter medications-teaching fact sheets-pharmacy support for oral medication</a:t>
            </a:r>
          </a:p>
          <a:p>
            <a:r>
              <a:rPr lang="en-US" dirty="0"/>
              <a:t>St. Johns wort, antacids, PPI, Grapefruit Juice</a:t>
            </a:r>
          </a:p>
          <a:p>
            <a:r>
              <a:rPr lang="en-US" dirty="0"/>
              <a:t>If you don’t take it, you are not going to have a response- showing them and discussing their PCR results; encouraging them to discuss symptoms so we can work together to come up with a solution so they do take their medication</a:t>
            </a:r>
          </a:p>
          <a:p>
            <a:r>
              <a:rPr lang="en-US" dirty="0"/>
              <a:t>Discuss openly goals</a:t>
            </a:r>
            <a:r>
              <a:rPr lang="en-US"/>
              <a:t>, stopping </a:t>
            </a:r>
            <a:r>
              <a:rPr lang="en-US" dirty="0"/>
              <a:t>studies if milestones are met-they </a:t>
            </a:r>
            <a:r>
              <a:rPr lang="en-US"/>
              <a:t>understand why </a:t>
            </a:r>
            <a:r>
              <a:rPr lang="en-US" dirty="0"/>
              <a:t>they are on this medication</a:t>
            </a:r>
          </a:p>
        </p:txBody>
      </p:sp>
    </p:spTree>
    <p:extLst>
      <p:ext uri="{BB962C8B-B14F-4D97-AF65-F5344CB8AC3E}">
        <p14:creationId xmlns:p14="http://schemas.microsoft.com/office/powerpoint/2010/main" val="2231415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A314A-D6FD-40E7-D19F-17411B2266DC}"/>
              </a:ext>
            </a:extLst>
          </p:cNvPr>
          <p:cNvSpPr>
            <a:spLocks noGrp="1"/>
          </p:cNvSpPr>
          <p:nvPr>
            <p:ph type="title"/>
          </p:nvPr>
        </p:nvSpPr>
        <p:spPr/>
        <p:txBody>
          <a:bodyPr/>
          <a:lstStyle/>
          <a:p>
            <a:r>
              <a:rPr lang="en-US" dirty="0"/>
              <a:t>76-year-old female</a:t>
            </a:r>
          </a:p>
        </p:txBody>
      </p:sp>
      <p:sp>
        <p:nvSpPr>
          <p:cNvPr id="3" name="Content Placeholder 2">
            <a:extLst>
              <a:ext uri="{FF2B5EF4-FFF2-40B4-BE49-F238E27FC236}">
                <a16:creationId xmlns:a16="http://schemas.microsoft.com/office/drawing/2014/main" id="{92E77A43-0878-C3FB-04D7-23E4FFFCD376}"/>
              </a:ext>
            </a:extLst>
          </p:cNvPr>
          <p:cNvSpPr>
            <a:spLocks noGrp="1"/>
          </p:cNvSpPr>
          <p:nvPr>
            <p:ph idx="1"/>
          </p:nvPr>
        </p:nvSpPr>
        <p:spPr/>
        <p:txBody>
          <a:bodyPr/>
          <a:lstStyle/>
          <a:p>
            <a:r>
              <a:rPr lang="en-US" dirty="0"/>
              <a:t>Dx with chronic phase CML- started imatinib at soc dose of 400mg per day</a:t>
            </a:r>
          </a:p>
          <a:p>
            <a:r>
              <a:rPr lang="en-US" dirty="0"/>
              <a:t>Developed nausea and vomiting, diarrhea, elevated liver enzymes- treated with supportive care, including a drug holiday- liver enzymes resolved- dose decreased to 300mg per day- now developing severe headaches- several scans and neurology consult- unable to identify a cause- thought to be possibly related to imatinib- decreased dose to 200mg per day- still headaches “migraine like” continued- unable to remain on imatinib…</a:t>
            </a:r>
          </a:p>
        </p:txBody>
      </p:sp>
    </p:spTree>
    <p:extLst>
      <p:ext uri="{BB962C8B-B14F-4D97-AF65-F5344CB8AC3E}">
        <p14:creationId xmlns:p14="http://schemas.microsoft.com/office/powerpoint/2010/main" val="3609278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2BC9-CAEB-5635-7F2B-B9C5400700A3}"/>
              </a:ext>
            </a:extLst>
          </p:cNvPr>
          <p:cNvSpPr>
            <a:spLocks noGrp="1"/>
          </p:cNvSpPr>
          <p:nvPr>
            <p:ph type="title"/>
          </p:nvPr>
        </p:nvSpPr>
        <p:spPr/>
        <p:txBody>
          <a:bodyPr/>
          <a:lstStyle/>
          <a:p>
            <a:r>
              <a:rPr lang="en-US" dirty="0"/>
              <a:t>What next?</a:t>
            </a:r>
          </a:p>
        </p:txBody>
      </p:sp>
      <p:sp>
        <p:nvSpPr>
          <p:cNvPr id="3" name="Content Placeholder 2">
            <a:extLst>
              <a:ext uri="{FF2B5EF4-FFF2-40B4-BE49-F238E27FC236}">
                <a16:creationId xmlns:a16="http://schemas.microsoft.com/office/drawing/2014/main" id="{03BD00B5-E16C-CA85-2392-9BEC95DB60E4}"/>
              </a:ext>
            </a:extLst>
          </p:cNvPr>
          <p:cNvSpPr>
            <a:spLocks noGrp="1"/>
          </p:cNvSpPr>
          <p:nvPr>
            <p:ph idx="1"/>
          </p:nvPr>
        </p:nvSpPr>
        <p:spPr/>
        <p:txBody>
          <a:bodyPr>
            <a:normAutofit/>
          </a:bodyPr>
          <a:lstStyle/>
          <a:p>
            <a:r>
              <a:rPr lang="en-US" dirty="0"/>
              <a:t>Patient with a history of cardiovascular disease; hyperlipidemia; hypertension--- what do we choose?</a:t>
            </a:r>
          </a:p>
          <a:p>
            <a:pPr marL="0" indent="0">
              <a:buNone/>
            </a:pPr>
            <a:r>
              <a:rPr lang="en-US" dirty="0"/>
              <a:t> </a:t>
            </a:r>
          </a:p>
          <a:p>
            <a:pPr marL="0" indent="0">
              <a:buNone/>
            </a:pPr>
            <a:r>
              <a:rPr lang="en-US" dirty="0"/>
              <a:t>Options: </a:t>
            </a:r>
          </a:p>
          <a:p>
            <a:pPr marL="0" indent="0">
              <a:buNone/>
            </a:pPr>
            <a:r>
              <a:rPr lang="en-US" dirty="0"/>
              <a:t>Dasatinib- concerned with fluid issues- pleural effusions</a:t>
            </a:r>
          </a:p>
          <a:p>
            <a:pPr marL="0" indent="0">
              <a:buNone/>
            </a:pPr>
            <a:r>
              <a:rPr lang="en-US" dirty="0"/>
              <a:t>Nilotinib- cardiovascular issues- history of cardiovascular issues</a:t>
            </a:r>
          </a:p>
          <a:p>
            <a:pPr marL="0" indent="0">
              <a:buNone/>
            </a:pPr>
            <a:r>
              <a:rPr lang="en-US" dirty="0"/>
              <a:t>Bosutinib- GI side effects (especially diarrhea)- history of GI issues</a:t>
            </a:r>
          </a:p>
          <a:p>
            <a:pPr marL="0" indent="0">
              <a:buNone/>
            </a:pPr>
            <a:r>
              <a:rPr lang="en-US" dirty="0"/>
              <a:t>Asciminib: enrolled patient on clinical trial-started 80mg daily</a:t>
            </a:r>
          </a:p>
        </p:txBody>
      </p:sp>
    </p:spTree>
    <p:extLst>
      <p:ext uri="{BB962C8B-B14F-4D97-AF65-F5344CB8AC3E}">
        <p14:creationId xmlns:p14="http://schemas.microsoft.com/office/powerpoint/2010/main" val="2699605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6660-6CB3-47B5-80BD-CC4B0F009185}"/>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6127E2A3-AD7C-BBDC-4B18-A64536FA4F6B}"/>
              </a:ext>
            </a:extLst>
          </p:cNvPr>
          <p:cNvSpPr>
            <a:spLocks noGrp="1"/>
          </p:cNvSpPr>
          <p:nvPr>
            <p:ph idx="1"/>
          </p:nvPr>
        </p:nvSpPr>
        <p:spPr/>
        <p:txBody>
          <a:bodyPr/>
          <a:lstStyle/>
          <a:p>
            <a:r>
              <a:rPr lang="en-US" dirty="0"/>
              <a:t>She has now been on trial for two years</a:t>
            </a:r>
          </a:p>
          <a:p>
            <a:r>
              <a:rPr lang="en-US" dirty="0"/>
              <a:t>Remains on starting dose</a:t>
            </a:r>
          </a:p>
          <a:p>
            <a:r>
              <a:rPr lang="en-US" dirty="0"/>
              <a:t>Achieving PCR milestones- last PCR 0.0035%= 4.45 log reduction</a:t>
            </a:r>
          </a:p>
          <a:p>
            <a:r>
              <a:rPr lang="en-US" dirty="0"/>
              <a:t>Nausea, vomiting, diarrhea, fatigue, arthralgias- improved</a:t>
            </a:r>
          </a:p>
          <a:p>
            <a:r>
              <a:rPr lang="en-US" dirty="0"/>
              <a:t>Headaches improved now they come and go now receiving botulinum toxin injections PS = 0</a:t>
            </a:r>
          </a:p>
        </p:txBody>
      </p:sp>
    </p:spTree>
    <p:extLst>
      <p:ext uri="{BB962C8B-B14F-4D97-AF65-F5344CB8AC3E}">
        <p14:creationId xmlns:p14="http://schemas.microsoft.com/office/powerpoint/2010/main" val="3959047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62966-96F1-2797-4C3B-F09392DC2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AB1671-C4CD-0BE4-3F50-17200D878BAD}"/>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220028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6F24-4062-A6F2-33B7-5B8A164D50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3340C2E-C98C-A842-41E2-A39A4AFE85E0}"/>
              </a:ext>
            </a:extLst>
          </p:cNvPr>
          <p:cNvSpPr/>
          <p:nvPr/>
        </p:nvSpPr>
        <p:spPr bwMode="auto">
          <a:xfrm>
            <a:off x="758948" y="3140968"/>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BF5E4FA-9961-9BE4-8F1E-EC301D55423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0C22C04-EC19-BC22-41AB-129AB97AD2F9}"/>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Chronic Myeloid Leukemia (CML) as a Model for Targeted Treatment</a:t>
            </a:r>
          </a:p>
          <a:p>
            <a:pPr marL="0" indent="0">
              <a:spcBef>
                <a:spcPts val="1800"/>
              </a:spcBef>
              <a:spcAft>
                <a:spcPts val="0"/>
              </a:spcAft>
              <a:buNone/>
            </a:pPr>
            <a:r>
              <a:rPr lang="en-US" sz="2500" dirty="0">
                <a:solidFill>
                  <a:srgbClr val="0432FF"/>
                </a:solidFill>
              </a:rPr>
              <a:t>Module 1: </a:t>
            </a:r>
            <a:r>
              <a:rPr lang="en-US" sz="2500" dirty="0">
                <a:solidFill>
                  <a:schemeClr val="tx1"/>
                </a:solidFill>
              </a:rPr>
              <a:t>Biology of CML; Role of First- and Second-Generation Tyrosine Kinase Inhibitors (TKIs) as Initial Treatment for Chronic-Phase (CP)-CML </a:t>
            </a:r>
          </a:p>
          <a:p>
            <a:pPr marL="0" indent="0">
              <a:spcBef>
                <a:spcPts val="1800"/>
              </a:spcBef>
              <a:spcAft>
                <a:spcPts val="0"/>
              </a:spcAft>
              <a:buNone/>
            </a:pPr>
            <a:r>
              <a:rPr lang="en-US" sz="2500" dirty="0">
                <a:solidFill>
                  <a:schemeClr val="bg1"/>
                </a:solidFill>
              </a:rPr>
              <a:t>Module 2: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Role of </a:t>
            </a:r>
            <a:r>
              <a:rPr lang="en-US" sz="25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Asciminib</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for Newly Diagnosed CP-CML </a:t>
            </a:r>
          </a:p>
          <a:p>
            <a:pPr marL="0" indent="0">
              <a:spcBef>
                <a:spcPts val="1800"/>
              </a:spcBef>
              <a:spcAft>
                <a:spcPts val="0"/>
              </a:spcAft>
              <a:buNone/>
            </a:pPr>
            <a:r>
              <a:rPr lang="en-US" sz="2500" dirty="0">
                <a:solidFill>
                  <a:srgbClr val="0432FF"/>
                </a:solidFill>
              </a:rPr>
              <a:t>Module 3: </a:t>
            </a:r>
            <a:r>
              <a:rPr lang="en-US" sz="2500" dirty="0">
                <a:solidFill>
                  <a:schemeClr val="tx1"/>
                </a:solidFill>
              </a:rPr>
              <a:t>Feasibility of TKI Discontinuation for Patients with Sustained Response to Treatment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Management of CP-CML After Failure of Initial Therapy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9234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6E17C-15E0-4C4F-47B8-7685CDA6CE6E}"/>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0344475-79B5-9E53-BD6D-E600AC0C8844}"/>
              </a:ext>
            </a:extLst>
          </p:cNvPr>
          <p:cNvSpPr>
            <a:spLocks noGrp="1"/>
          </p:cNvSpPr>
          <p:nvPr>
            <p:ph idx="1"/>
          </p:nvPr>
        </p:nvSpPr>
        <p:spPr>
          <a:xfrm>
            <a:off x="528634" y="1928961"/>
            <a:ext cx="11183989"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CP-CML who is about to start treatment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asciminib</a:t>
            </a:r>
            <a:r>
              <a:rPr lang="en-US" sz="2800" dirty="0">
                <a:solidFill>
                  <a:schemeClr val="tx1"/>
                </a:solidFill>
                <a:effectLst/>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B4EF6B6-C4C5-44E0-E5B6-3E1C462EA724}"/>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7429524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439"/>
          <a:stretch/>
        </p:blipFill>
        <p:spPr>
          <a:xfrm>
            <a:off x="1524000" y="797437"/>
            <a:ext cx="9103896" cy="4643067"/>
          </a:xfrm>
          <a:prstGeom prst="rect">
            <a:avLst/>
          </a:prstGeom>
        </p:spPr>
      </p:pic>
      <p:pic>
        <p:nvPicPr>
          <p:cNvPr id="11" name="Picture 10"/>
          <p:cNvPicPr>
            <a:picLocks noChangeAspect="1"/>
          </p:cNvPicPr>
          <p:nvPr/>
        </p:nvPicPr>
        <p:blipFill>
          <a:blip r:embed="rId4">
            <a:duotone>
              <a:prstClr val="black"/>
              <a:schemeClr val="accent6">
                <a:tint val="45000"/>
                <a:satMod val="400000"/>
              </a:schemeClr>
            </a:duotone>
          </a:blip>
          <a:stretch>
            <a:fillRect/>
          </a:stretch>
        </p:blipFill>
        <p:spPr>
          <a:xfrm>
            <a:off x="1591420" y="6172200"/>
            <a:ext cx="2066187" cy="612648"/>
          </a:xfrm>
          <a:prstGeom prst="rect">
            <a:avLst/>
          </a:prstGeom>
        </p:spPr>
      </p:pic>
      <p:pic>
        <p:nvPicPr>
          <p:cNvPr id="12"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498" b="9850"/>
          <a:stretch/>
        </p:blipFill>
        <p:spPr bwMode="auto">
          <a:xfrm>
            <a:off x="3657615" y="6239769"/>
            <a:ext cx="2802965" cy="618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6"/>
          <a:srcRect l="20559" r="20458"/>
          <a:stretch/>
        </p:blipFill>
        <p:spPr>
          <a:xfrm>
            <a:off x="9525000" y="5777389"/>
            <a:ext cx="1143000" cy="1080635"/>
          </a:xfrm>
          <a:prstGeom prst="rect">
            <a:avLst/>
          </a:prstGeom>
        </p:spPr>
      </p:pic>
      <p:pic>
        <p:nvPicPr>
          <p:cNvPr id="14" name="Picture 13"/>
          <p:cNvPicPr>
            <a:picLocks noChangeAspect="1"/>
          </p:cNvPicPr>
          <p:nvPr/>
        </p:nvPicPr>
        <p:blipFill>
          <a:blip r:embed="rId7"/>
          <a:stretch>
            <a:fillRect/>
          </a:stretch>
        </p:blipFill>
        <p:spPr>
          <a:xfrm>
            <a:off x="1524000" y="5396691"/>
            <a:ext cx="3352800" cy="748204"/>
          </a:xfrm>
          <a:prstGeom prst="rect">
            <a:avLst/>
          </a:prstGeom>
        </p:spPr>
      </p:pic>
      <p:pic>
        <p:nvPicPr>
          <p:cNvPr id="15" name="Picture 14"/>
          <p:cNvPicPr>
            <a:picLocks noChangeAspect="1"/>
          </p:cNvPicPr>
          <p:nvPr/>
        </p:nvPicPr>
        <p:blipFill>
          <a:blip r:embed="rId8"/>
          <a:stretch>
            <a:fillRect/>
          </a:stretch>
        </p:blipFill>
        <p:spPr>
          <a:xfrm>
            <a:off x="5385613" y="5483917"/>
            <a:ext cx="3314700" cy="580227"/>
          </a:xfrm>
          <a:prstGeom prst="rect">
            <a:avLst/>
          </a:prstGeom>
        </p:spPr>
      </p:pic>
      <p:pic>
        <p:nvPicPr>
          <p:cNvPr id="16" name="Picture 9" descr="PowerpointTemplate NCMLS2.jpg"/>
          <p:cNvPicPr>
            <a:picLocks noChangeAspect="1"/>
          </p:cNvPicPr>
          <p:nvPr/>
        </p:nvPicPr>
        <p:blipFill>
          <a:blip r:embed="rId9">
            <a:extLst>
              <a:ext uri="{28A0092B-C50C-407E-A947-70E740481C1C}">
                <a14:useLocalDpi xmlns:a14="http://schemas.microsoft.com/office/drawing/2010/main" val="0"/>
              </a:ext>
            </a:extLst>
          </a:blip>
          <a:srcRect r="44791" b="78435"/>
          <a:stretch>
            <a:fillRect/>
          </a:stretch>
        </p:blipFill>
        <p:spPr bwMode="auto">
          <a:xfrm>
            <a:off x="3657600" y="5716095"/>
            <a:ext cx="1828800" cy="618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0"/>
          <a:stretch>
            <a:fillRect/>
          </a:stretch>
        </p:blipFill>
        <p:spPr>
          <a:xfrm>
            <a:off x="8534416" y="5602305"/>
            <a:ext cx="1255721" cy="1255721"/>
          </a:xfrm>
          <a:prstGeom prst="ellipse">
            <a:avLst/>
          </a:prstGeom>
        </p:spPr>
      </p:pic>
      <p:pic>
        <p:nvPicPr>
          <p:cNvPr id="18" name="Picture 17"/>
          <p:cNvPicPr>
            <a:picLocks noChangeAspect="1"/>
          </p:cNvPicPr>
          <p:nvPr/>
        </p:nvPicPr>
        <p:blipFill>
          <a:blip r:embed="rId11"/>
          <a:stretch>
            <a:fillRect/>
          </a:stretch>
        </p:blipFill>
        <p:spPr>
          <a:xfrm>
            <a:off x="6400802" y="6172222"/>
            <a:ext cx="2288343" cy="629295"/>
          </a:xfrm>
          <a:prstGeom prst="rect">
            <a:avLst/>
          </a:prstGeom>
        </p:spPr>
      </p:pic>
      <p:pic>
        <p:nvPicPr>
          <p:cNvPr id="31" name="Picture 30"/>
          <p:cNvPicPr>
            <a:picLocks noChangeAspect="1"/>
          </p:cNvPicPr>
          <p:nvPr/>
        </p:nvPicPr>
        <p:blipFill>
          <a:blip r:embed="rId12"/>
          <a:stretch>
            <a:fillRect/>
          </a:stretch>
        </p:blipFill>
        <p:spPr>
          <a:xfrm>
            <a:off x="3657607" y="5479010"/>
            <a:ext cx="1915455" cy="259759"/>
          </a:xfrm>
          <a:prstGeom prst="rect">
            <a:avLst/>
          </a:prstGeom>
        </p:spPr>
      </p:pic>
      <p:sp>
        <p:nvSpPr>
          <p:cNvPr id="34" name="TextBox 33"/>
          <p:cNvSpPr txBox="1"/>
          <p:nvPr/>
        </p:nvSpPr>
        <p:spPr>
          <a:xfrm>
            <a:off x="9293553" y="5357400"/>
            <a:ext cx="1476686"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3175">
                  <a:solidFill>
                    <a:srgbClr val="FFFF00"/>
                  </a:solidFill>
                </a:ln>
                <a:solidFill>
                  <a:srgbClr val="376092"/>
                </a:solidFill>
                <a:effectLst/>
                <a:uLnTx/>
                <a:uFillTx/>
                <a:latin typeface="Cooper Black"/>
                <a:ea typeface="+mn-ea"/>
                <a:cs typeface="Cooper Black"/>
              </a:rPr>
              <a:t>TEAM922</a:t>
            </a:r>
          </a:p>
        </p:txBody>
      </p:sp>
      <p:sp>
        <p:nvSpPr>
          <p:cNvPr id="3" name="TextBox 2"/>
          <p:cNvSpPr txBox="1"/>
          <p:nvPr/>
        </p:nvSpPr>
        <p:spPr>
          <a:xfrm>
            <a:off x="3495663" y="1957753"/>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4D8A9CCA-F282-A042-86CC-A48BA9DD1B88}"/>
              </a:ext>
            </a:extLst>
          </p:cNvPr>
          <p:cNvSpPr txBox="1">
            <a:spLocks/>
          </p:cNvSpPr>
          <p:nvPr/>
        </p:nvSpPr>
        <p:spPr>
          <a:xfrm>
            <a:off x="29770" y="309861"/>
            <a:ext cx="12162231" cy="713539"/>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93333"/>
                </a:solidFill>
                <a:effectLst/>
                <a:uLnTx/>
                <a:uFillTx/>
                <a:latin typeface="Corbel"/>
                <a:ea typeface="Geneva" pitchFamily="37" charset="-128"/>
                <a:cs typeface="Corbel"/>
              </a:rPr>
              <a:t>Role of </a:t>
            </a:r>
            <a:r>
              <a:rPr kumimoji="0" lang="en-US" sz="3600" b="1" i="0" u="none" strike="noStrike" kern="1200" cap="none" spc="0" normalizeH="0" baseline="0" noProof="0" dirty="0" err="1">
                <a:ln>
                  <a:noFill/>
                </a:ln>
                <a:solidFill>
                  <a:srgbClr val="993333"/>
                </a:solidFill>
                <a:effectLst/>
                <a:uLnTx/>
                <a:uFillTx/>
                <a:latin typeface="Corbel"/>
                <a:ea typeface="Geneva" pitchFamily="37" charset="-128"/>
                <a:cs typeface="Corbel"/>
              </a:rPr>
              <a:t>Asciminib</a:t>
            </a:r>
            <a:r>
              <a:rPr kumimoji="0" lang="en-US" sz="3600" b="1" i="0" u="none" strike="noStrike" kern="1200" cap="none" spc="0" normalizeH="0" baseline="0" noProof="0" dirty="0">
                <a:ln>
                  <a:noFill/>
                </a:ln>
                <a:solidFill>
                  <a:srgbClr val="993333"/>
                </a:solidFill>
                <a:effectLst/>
                <a:uLnTx/>
                <a:uFillTx/>
                <a:latin typeface="Corbel"/>
                <a:ea typeface="Geneva" pitchFamily="37" charset="-128"/>
                <a:cs typeface="Corbel"/>
              </a:rPr>
              <a:t> in Newly Diagnosed Chronic Phase CML</a:t>
            </a:r>
          </a:p>
        </p:txBody>
      </p:sp>
      <p:pic>
        <p:nvPicPr>
          <p:cNvPr id="23" name="Picture 22">
            <a:extLst>
              <a:ext uri="{FF2B5EF4-FFF2-40B4-BE49-F238E27FC236}">
                <a16:creationId xmlns:a16="http://schemas.microsoft.com/office/drawing/2014/main" id="{52596D14-C8E3-4347-B251-4BD132B2D760}"/>
              </a:ext>
            </a:extLst>
          </p:cNvPr>
          <p:cNvPicPr>
            <a:picLocks noChangeAspect="1"/>
          </p:cNvPicPr>
          <p:nvPr/>
        </p:nvPicPr>
        <p:blipFill>
          <a:blip r:embed="rId13"/>
          <a:stretch>
            <a:fillRect/>
          </a:stretch>
        </p:blipFill>
        <p:spPr>
          <a:xfrm>
            <a:off x="29770" y="4787902"/>
            <a:ext cx="1562967" cy="2070100"/>
          </a:xfrm>
          <a:prstGeom prst="rect">
            <a:avLst/>
          </a:prstGeom>
        </p:spPr>
      </p:pic>
      <p:pic>
        <p:nvPicPr>
          <p:cNvPr id="24" name="Picture 23">
            <a:extLst>
              <a:ext uri="{FF2B5EF4-FFF2-40B4-BE49-F238E27FC236}">
                <a16:creationId xmlns:a16="http://schemas.microsoft.com/office/drawing/2014/main" id="{CBF65457-F90A-1C43-A554-B1FCB706E867}"/>
              </a:ext>
            </a:extLst>
          </p:cNvPr>
          <p:cNvPicPr>
            <a:picLocks noChangeAspect="1"/>
          </p:cNvPicPr>
          <p:nvPr/>
        </p:nvPicPr>
        <p:blipFill>
          <a:blip r:embed="rId14"/>
          <a:stretch>
            <a:fillRect/>
          </a:stretch>
        </p:blipFill>
        <p:spPr>
          <a:xfrm>
            <a:off x="10699838" y="4873168"/>
            <a:ext cx="1317173" cy="1984832"/>
          </a:xfrm>
          <a:prstGeom prst="rect">
            <a:avLst/>
          </a:prstGeom>
        </p:spPr>
      </p:pic>
      <p:sp>
        <p:nvSpPr>
          <p:cNvPr id="2" name="Content Placeholder 2">
            <a:extLst>
              <a:ext uri="{FF2B5EF4-FFF2-40B4-BE49-F238E27FC236}">
                <a16:creationId xmlns:a16="http://schemas.microsoft.com/office/drawing/2014/main" id="{8404EC71-FE05-CF7D-FAEC-3CC76CD1C406}"/>
              </a:ext>
            </a:extLst>
          </p:cNvPr>
          <p:cNvSpPr txBox="1">
            <a:spLocks/>
          </p:cNvSpPr>
          <p:nvPr/>
        </p:nvSpPr>
        <p:spPr>
          <a:xfrm>
            <a:off x="1524000" y="1862880"/>
            <a:ext cx="9144000" cy="337820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2200" b="1" i="0" u="none" strike="noStrike" kern="1200" cap="none" spc="0" normalizeH="0" baseline="0" noProof="0" dirty="0">
                <a:ln>
                  <a:noFill/>
                </a:ln>
                <a:solidFill>
                  <a:srgbClr val="002060"/>
                </a:solidFill>
                <a:effectLst/>
                <a:uLnTx/>
                <a:uFillTx/>
                <a:latin typeface="Corbel"/>
                <a:ea typeface="Geneva" pitchFamily="37" charset="-128"/>
                <a:cs typeface="Corbel"/>
              </a:rPr>
              <a:t>Michael J. Mauro, MD</a:t>
            </a:r>
          </a:p>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srgbClr val="002068">
                    <a:lumMod val="75000"/>
                  </a:srgbClr>
                </a:solidFill>
                <a:effectLst/>
                <a:uLnTx/>
                <a:uFillTx/>
                <a:latin typeface="Corbel"/>
                <a:ea typeface="Geneva" pitchFamily="37" charset="-128"/>
                <a:cs typeface="Corbel"/>
              </a:rPr>
              <a:t>Director,</a:t>
            </a:r>
            <a:r>
              <a:rPr kumimoji="0" lang="en-US" sz="1600" b="1" i="0" u="none" strike="noStrike" kern="1200" cap="none" spc="0" normalizeH="0" baseline="0" noProof="0" dirty="0">
                <a:ln>
                  <a:noFill/>
                </a:ln>
                <a:solidFill>
                  <a:srgbClr val="002068">
                    <a:lumMod val="75000"/>
                  </a:srgbClr>
                </a:solidFill>
                <a:effectLst/>
                <a:uLnTx/>
                <a:uFillTx/>
                <a:latin typeface="Corbel"/>
                <a:ea typeface="Geneva" pitchFamily="37" charset="-128"/>
                <a:cs typeface="Corbel"/>
              </a:rPr>
              <a:t> Chronic Myeloid Leukemia Program</a:t>
            </a:r>
          </a:p>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br>
              <a:rPr kumimoji="0" lang="en-US" sz="667" b="0" i="0" u="none" strike="noStrike" kern="1200" cap="none" spc="0" normalizeH="0" baseline="0" noProof="0" dirty="0">
                <a:ln>
                  <a:noFill/>
                </a:ln>
                <a:solidFill>
                  <a:srgbClr val="002068">
                    <a:lumMod val="75000"/>
                  </a:srgbClr>
                </a:solidFill>
                <a:effectLst/>
                <a:uLnTx/>
                <a:uFillTx/>
                <a:latin typeface="Corbel"/>
                <a:ea typeface="Geneva" pitchFamily="37" charset="-128"/>
                <a:cs typeface="Corbel"/>
              </a:rPr>
            </a:br>
            <a:r>
              <a:rPr kumimoji="0" lang="en-US" sz="1800" b="1" i="0" u="none" strike="noStrike" kern="1200" cap="none" spc="0" normalizeH="0" baseline="0" noProof="0" dirty="0">
                <a:ln>
                  <a:noFill/>
                </a:ln>
                <a:solidFill>
                  <a:srgbClr val="002068">
                    <a:lumMod val="50000"/>
                  </a:srgbClr>
                </a:solidFill>
                <a:effectLst/>
                <a:uLnTx/>
                <a:uFillTx/>
                <a:latin typeface="Corbel"/>
                <a:ea typeface="Geneva" pitchFamily="37" charset="-128"/>
                <a:cs typeface="Corbel"/>
              </a:rPr>
              <a:t>Memorial Sloan Kettering Cancer Center</a:t>
            </a:r>
          </a:p>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dirty="0">
                <a:ln>
                  <a:noFill/>
                </a:ln>
                <a:solidFill>
                  <a:srgbClr val="002068">
                    <a:lumMod val="50000"/>
                  </a:srgbClr>
                </a:solidFill>
                <a:effectLst/>
                <a:uLnTx/>
                <a:uFillTx/>
                <a:latin typeface="Corbel"/>
                <a:ea typeface="Geneva" pitchFamily="37" charset="-128"/>
                <a:cs typeface="Corbel"/>
              </a:rPr>
              <a:t>New York, NY</a:t>
            </a:r>
          </a:p>
        </p:txBody>
      </p:sp>
      <p:pic>
        <p:nvPicPr>
          <p:cNvPr id="5" name="Picture 4">
            <a:extLst>
              <a:ext uri="{FF2B5EF4-FFF2-40B4-BE49-F238E27FC236}">
                <a16:creationId xmlns:a16="http://schemas.microsoft.com/office/drawing/2014/main" id="{2226B473-3410-9B99-5BA4-6F93E8268AF8}"/>
              </a:ext>
            </a:extLst>
          </p:cNvPr>
          <p:cNvPicPr>
            <a:picLocks noChangeAspect="1"/>
          </p:cNvPicPr>
          <p:nvPr/>
        </p:nvPicPr>
        <p:blipFill rotWithShape="1">
          <a:blip r:embed="rId15"/>
          <a:srcRect l="4124" t="6483" r="70150" b="6745"/>
          <a:stretch/>
        </p:blipFill>
        <p:spPr>
          <a:xfrm>
            <a:off x="5647887" y="901186"/>
            <a:ext cx="896227" cy="1032620"/>
          </a:xfrm>
          <a:prstGeom prst="rect">
            <a:avLst/>
          </a:prstGeom>
        </p:spPr>
      </p:pic>
    </p:spTree>
    <p:extLst>
      <p:ext uri="{BB962C8B-B14F-4D97-AF65-F5344CB8AC3E}">
        <p14:creationId xmlns:p14="http://schemas.microsoft.com/office/powerpoint/2010/main" val="386503001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a:solidFill>
                  <a:srgbClr val="0432FF"/>
                </a:solidFill>
              </a:rPr>
              <a:t>Dr Tinsley-Vance — Disclosures</a:t>
            </a:r>
          </a:p>
        </p:txBody>
      </p:sp>
      <p:graphicFrame>
        <p:nvGraphicFramePr>
          <p:cNvPr id="5" name="Content Placeholder 3">
            <a:extLst>
              <a:ext uri="{FF2B5EF4-FFF2-40B4-BE49-F238E27FC236}">
                <a16:creationId xmlns:a16="http://schemas.microsoft.com/office/drawing/2014/main" id="{2296D996-2D8B-F35A-B47F-1514A7FCFCDB}"/>
              </a:ext>
            </a:extLst>
          </p:cNvPr>
          <p:cNvGraphicFramePr>
            <a:graphicFrameLocks/>
          </p:cNvGraphicFramePr>
          <p:nvPr>
            <p:extLst>
              <p:ext uri="{D42A27DB-BD31-4B8C-83A1-F6EECF244321}">
                <p14:modId xmlns:p14="http://schemas.microsoft.com/office/powerpoint/2010/main" val="2397925806"/>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flipV="1">
            <a:off x="8519544" y="2003106"/>
            <a:ext cx="1" cy="4145925"/>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16509D4-6DC8-4445-BAC4-EB2FFFDE16E7}"/>
              </a:ext>
            </a:extLst>
          </p:cNvPr>
          <p:cNvCxnSpPr>
            <a:cxnSpLocks/>
          </p:cNvCxnSpPr>
          <p:nvPr/>
        </p:nvCxnSpPr>
        <p:spPr>
          <a:xfrm flipH="1" flipV="1">
            <a:off x="7971498" y="1981794"/>
            <a:ext cx="41668" cy="360335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title"/>
          </p:nvPr>
        </p:nvSpPr>
        <p:spPr>
          <a:xfrm>
            <a:off x="107894" y="274639"/>
            <a:ext cx="4536721" cy="1143000"/>
          </a:xfrm>
        </p:spPr>
        <p:txBody>
          <a:bodyPr>
            <a:normAutofit fontScale="90000"/>
          </a:bodyPr>
          <a:lstStyle/>
          <a:p>
            <a:r>
              <a:rPr lang="en-US" sz="2800" dirty="0">
                <a:solidFill>
                  <a:srgbClr val="993333"/>
                </a:solidFill>
                <a:latin typeface="Corbel"/>
                <a:cs typeface="Corbel"/>
              </a:rPr>
              <a:t>The history of CML is long,</a:t>
            </a:r>
            <a:br>
              <a:rPr lang="en-US" sz="2800" dirty="0">
                <a:solidFill>
                  <a:srgbClr val="993333"/>
                </a:solidFill>
                <a:latin typeface="Corbel"/>
                <a:cs typeface="Corbel"/>
              </a:rPr>
            </a:br>
            <a:r>
              <a:rPr lang="en-US" sz="2800" dirty="0">
                <a:solidFill>
                  <a:srgbClr val="993333"/>
                </a:solidFill>
                <a:latin typeface="Corbel"/>
                <a:cs typeface="Corbel"/>
              </a:rPr>
              <a:t>the kinase inhibitor era short…</a:t>
            </a:r>
            <a:br>
              <a:rPr lang="en-US" sz="3200" dirty="0">
                <a:solidFill>
                  <a:srgbClr val="993333"/>
                </a:solidFill>
                <a:latin typeface="Corbel"/>
                <a:cs typeface="Corbel"/>
              </a:rPr>
            </a:br>
            <a:endParaRPr lang="en-US" sz="2800" dirty="0">
              <a:solidFill>
                <a:srgbClr val="C00000"/>
              </a:solidFill>
              <a:latin typeface="Corbel"/>
              <a:cs typeface="Corbel"/>
            </a:endParaRPr>
          </a:p>
        </p:txBody>
      </p:sp>
      <p:sp>
        <p:nvSpPr>
          <p:cNvPr id="5" name="Rectangle 4"/>
          <p:cNvSpPr>
            <a:spLocks noChangeArrowheads="1"/>
          </p:cNvSpPr>
          <p:nvPr/>
        </p:nvSpPr>
        <p:spPr bwMode="auto">
          <a:xfrm>
            <a:off x="325452" y="1371601"/>
            <a:ext cx="583492" cy="335991"/>
          </a:xfrm>
          <a:prstGeom prst="rect">
            <a:avLst/>
          </a:prstGeom>
          <a:noFill/>
          <a:ln w="12700">
            <a:noFill/>
            <a:miter lim="800000"/>
            <a:headEnd/>
            <a:tailEnd/>
          </a:ln>
          <a:effec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100">
                    <a:lumMod val="75000"/>
                  </a:srgbClr>
                </a:solidFill>
                <a:effectLst/>
                <a:uLnTx/>
                <a:uFillTx/>
                <a:latin typeface="Corbel"/>
                <a:ea typeface="+mn-ea"/>
                <a:cs typeface="Corbel"/>
              </a:rPr>
              <a:t>1845</a:t>
            </a:r>
            <a:endParaRPr kumimoji="0" lang="en-US" sz="1800" b="0" i="0" u="none" strike="noStrike" kern="1200" cap="none" spc="0" normalizeH="0" baseline="0" noProof="0" dirty="0">
              <a:ln>
                <a:noFill/>
              </a:ln>
              <a:solidFill>
                <a:srgbClr val="FFC100">
                  <a:lumMod val="75000"/>
                </a:srgbClr>
              </a:solidFill>
              <a:effectLst/>
              <a:uLnTx/>
              <a:uFillTx/>
              <a:latin typeface="Corbel"/>
              <a:ea typeface="+mn-ea"/>
              <a:cs typeface="Corbel"/>
            </a:endParaRPr>
          </a:p>
        </p:txBody>
      </p:sp>
      <p:sp>
        <p:nvSpPr>
          <p:cNvPr id="6" name="Rectangle 4"/>
          <p:cNvSpPr>
            <a:spLocks noChangeArrowheads="1"/>
          </p:cNvSpPr>
          <p:nvPr/>
        </p:nvSpPr>
        <p:spPr bwMode="auto">
          <a:xfrm>
            <a:off x="462002" y="2003105"/>
            <a:ext cx="2792045"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7933C"/>
                </a:solidFill>
                <a:effectLst/>
                <a:uLnTx/>
                <a:uFillTx/>
                <a:latin typeface="Corbel"/>
                <a:ea typeface="+mn-ea"/>
                <a:cs typeface="Corbel"/>
              </a:rPr>
              <a:t>First description of CML</a:t>
            </a:r>
          </a:p>
        </p:txBody>
      </p:sp>
      <p:sp>
        <p:nvSpPr>
          <p:cNvPr id="7" name="Rectangle 6"/>
          <p:cNvSpPr>
            <a:spLocks noChangeArrowheads="1"/>
          </p:cNvSpPr>
          <p:nvPr/>
        </p:nvSpPr>
        <p:spPr bwMode="auto">
          <a:xfrm>
            <a:off x="1036652" y="1371601"/>
            <a:ext cx="582081"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8"/>
                </a:solidFill>
                <a:effectLst/>
                <a:uLnTx/>
                <a:uFillTx/>
                <a:latin typeface="Corbel"/>
                <a:ea typeface="+mn-ea"/>
                <a:cs typeface="Corbel"/>
              </a:rPr>
              <a:t>1865</a:t>
            </a:r>
            <a:endParaRPr kumimoji="0" lang="en-US" sz="1800" b="0" i="0" u="none" strike="noStrike" kern="1200" cap="none" spc="0" normalizeH="0" baseline="0" noProof="0" dirty="0">
              <a:ln>
                <a:noFill/>
              </a:ln>
              <a:solidFill>
                <a:srgbClr val="002068"/>
              </a:solidFill>
              <a:effectLst/>
              <a:uLnTx/>
              <a:uFillTx/>
              <a:latin typeface="Corbel"/>
              <a:ea typeface="+mn-ea"/>
              <a:cs typeface="Corbel"/>
            </a:endParaRPr>
          </a:p>
        </p:txBody>
      </p:sp>
      <p:sp>
        <p:nvSpPr>
          <p:cNvPr id="8" name="Rectangle 7"/>
          <p:cNvSpPr>
            <a:spLocks noChangeArrowheads="1"/>
          </p:cNvSpPr>
          <p:nvPr/>
        </p:nvSpPr>
        <p:spPr bwMode="auto">
          <a:xfrm>
            <a:off x="1112853" y="2362203"/>
            <a:ext cx="6596945"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8"/>
                </a:solidFill>
                <a:effectLst/>
                <a:uLnTx/>
                <a:uFillTx/>
                <a:latin typeface="Corbel"/>
                <a:ea typeface="+mn-ea"/>
                <a:cs typeface="Corbel"/>
              </a:rPr>
              <a:t>Fowler’s solution -1% arsenic trioxide</a:t>
            </a:r>
          </a:p>
        </p:txBody>
      </p:sp>
      <p:sp>
        <p:nvSpPr>
          <p:cNvPr id="9" name="Rectangle 8"/>
          <p:cNvSpPr>
            <a:spLocks noChangeArrowheads="1"/>
          </p:cNvSpPr>
          <p:nvPr/>
        </p:nvSpPr>
        <p:spPr bwMode="auto">
          <a:xfrm>
            <a:off x="6409573" y="1371601"/>
            <a:ext cx="58586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7933C"/>
                </a:solidFill>
                <a:effectLst/>
                <a:uLnTx/>
                <a:uFillTx/>
                <a:latin typeface="Corbel"/>
                <a:ea typeface="+mn-ea"/>
                <a:cs typeface="Corbel"/>
              </a:rPr>
              <a:t>2001</a:t>
            </a:r>
            <a:endParaRPr kumimoji="0" lang="en-US" sz="1800" b="0" i="0" u="none" strike="noStrike" kern="1200" cap="none" spc="0" normalizeH="0" baseline="0" noProof="0" dirty="0">
              <a:ln>
                <a:noFill/>
              </a:ln>
              <a:solidFill>
                <a:srgbClr val="77933C"/>
              </a:solidFill>
              <a:effectLst/>
              <a:uLnTx/>
              <a:uFillTx/>
              <a:latin typeface="Corbel"/>
              <a:ea typeface="+mn-ea"/>
              <a:cs typeface="Corbel"/>
            </a:endParaRPr>
          </a:p>
        </p:txBody>
      </p:sp>
      <p:sp>
        <p:nvSpPr>
          <p:cNvPr id="10" name="Line 9"/>
          <p:cNvSpPr>
            <a:spLocks noChangeShapeType="1"/>
          </p:cNvSpPr>
          <p:nvPr/>
        </p:nvSpPr>
        <p:spPr bwMode="auto">
          <a:xfrm flipV="1">
            <a:off x="244356" y="1884365"/>
            <a:ext cx="8729507" cy="1"/>
          </a:xfrm>
          <a:prstGeom prst="line">
            <a:avLst/>
          </a:prstGeom>
          <a:noFill/>
          <a:ln w="254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a:ea typeface="+mn-ea"/>
              <a:cs typeface="Corbel"/>
            </a:endParaRPr>
          </a:p>
        </p:txBody>
      </p:sp>
      <p:sp>
        <p:nvSpPr>
          <p:cNvPr id="11" name="Rectangle 10"/>
          <p:cNvSpPr>
            <a:spLocks noChangeArrowheads="1"/>
          </p:cNvSpPr>
          <p:nvPr/>
        </p:nvSpPr>
        <p:spPr bwMode="auto">
          <a:xfrm>
            <a:off x="6536826" y="4698689"/>
            <a:ext cx="1114087"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7933C"/>
                </a:solidFill>
                <a:effectLst/>
                <a:uLnTx/>
                <a:uFillTx/>
                <a:latin typeface="Corbel"/>
                <a:ea typeface="+mn-ea"/>
                <a:cs typeface="Corbel"/>
              </a:rPr>
              <a:t>Imatinib</a:t>
            </a:r>
            <a:endParaRPr kumimoji="0" lang="en-US" sz="2000" b="1" i="0" u="none" strike="noStrike" kern="1200" cap="none" spc="0" normalizeH="0" baseline="0" noProof="0" dirty="0">
              <a:ln>
                <a:noFill/>
              </a:ln>
              <a:solidFill>
                <a:srgbClr val="77933C"/>
              </a:solidFill>
              <a:effectLst/>
              <a:uLnTx/>
              <a:uFillTx/>
              <a:latin typeface="Corbel"/>
              <a:ea typeface="+mn-ea"/>
              <a:cs typeface="Corbel"/>
            </a:endParaRPr>
          </a:p>
        </p:txBody>
      </p:sp>
      <p:sp>
        <p:nvSpPr>
          <p:cNvPr id="12" name="Rectangle 12"/>
          <p:cNvSpPr>
            <a:spLocks noChangeArrowheads="1"/>
          </p:cNvSpPr>
          <p:nvPr/>
        </p:nvSpPr>
        <p:spPr bwMode="auto">
          <a:xfrm>
            <a:off x="1874851" y="1358900"/>
            <a:ext cx="71543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6699"/>
                </a:solidFill>
                <a:effectLst/>
                <a:uLnTx/>
                <a:uFillTx/>
                <a:latin typeface="Corbel"/>
                <a:ea typeface="+mn-ea"/>
                <a:cs typeface="Corbel"/>
              </a:rPr>
              <a:t>1879</a:t>
            </a:r>
            <a:endParaRPr kumimoji="0" lang="en-US" sz="1800" b="0" i="0" u="none" strike="noStrike" kern="1200" cap="none" spc="0" normalizeH="0" baseline="0" noProof="0" dirty="0">
              <a:ln>
                <a:noFill/>
              </a:ln>
              <a:solidFill>
                <a:srgbClr val="FF6699"/>
              </a:solidFill>
              <a:effectLst/>
              <a:uLnTx/>
              <a:uFillTx/>
              <a:latin typeface="Corbel"/>
              <a:ea typeface="+mn-ea"/>
              <a:cs typeface="Corbel"/>
            </a:endParaRPr>
          </a:p>
        </p:txBody>
      </p:sp>
      <p:sp>
        <p:nvSpPr>
          <p:cNvPr id="13" name="Rectangle 13"/>
          <p:cNvSpPr>
            <a:spLocks noChangeArrowheads="1"/>
          </p:cNvSpPr>
          <p:nvPr/>
        </p:nvSpPr>
        <p:spPr bwMode="auto">
          <a:xfrm>
            <a:off x="1874853" y="2743203"/>
            <a:ext cx="3210814"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99"/>
                </a:solidFill>
                <a:effectLst/>
                <a:uLnTx/>
                <a:uFillTx/>
                <a:latin typeface="Corbel"/>
                <a:ea typeface="+mn-ea"/>
                <a:cs typeface="Corbel"/>
              </a:rPr>
              <a:t>Staining methods for blood</a:t>
            </a:r>
          </a:p>
        </p:txBody>
      </p:sp>
      <p:sp>
        <p:nvSpPr>
          <p:cNvPr id="14" name="Rectangle 15"/>
          <p:cNvSpPr>
            <a:spLocks noChangeArrowheads="1"/>
          </p:cNvSpPr>
          <p:nvPr/>
        </p:nvSpPr>
        <p:spPr bwMode="auto">
          <a:xfrm>
            <a:off x="2713053" y="1358901"/>
            <a:ext cx="576247"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n-ea"/>
                <a:cs typeface="Corbel"/>
              </a:rPr>
              <a:t>1903</a:t>
            </a:r>
          </a:p>
        </p:txBody>
      </p:sp>
      <p:sp>
        <p:nvSpPr>
          <p:cNvPr id="15" name="Rectangle 16"/>
          <p:cNvSpPr>
            <a:spLocks noChangeArrowheads="1"/>
          </p:cNvSpPr>
          <p:nvPr/>
        </p:nvSpPr>
        <p:spPr bwMode="auto">
          <a:xfrm>
            <a:off x="3638331" y="1371601"/>
            <a:ext cx="572272"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7933C"/>
                </a:solidFill>
                <a:effectLst/>
                <a:uLnTx/>
                <a:uFillTx/>
                <a:latin typeface="Corbel"/>
                <a:ea typeface="+mn-ea"/>
                <a:cs typeface="Corbel"/>
              </a:rPr>
              <a:t>1953</a:t>
            </a:r>
            <a:endParaRPr kumimoji="0" lang="en-US" sz="1800" b="0" i="0" u="none" strike="noStrike" kern="1200" cap="none" spc="0" normalizeH="0" baseline="0" noProof="0" dirty="0">
              <a:ln>
                <a:noFill/>
              </a:ln>
              <a:solidFill>
                <a:srgbClr val="77933C"/>
              </a:solidFill>
              <a:effectLst/>
              <a:uLnTx/>
              <a:uFillTx/>
              <a:latin typeface="Corbel"/>
              <a:ea typeface="+mn-ea"/>
              <a:cs typeface="Corbel"/>
            </a:endParaRPr>
          </a:p>
        </p:txBody>
      </p:sp>
      <p:sp>
        <p:nvSpPr>
          <p:cNvPr id="16" name="Rectangle 17"/>
          <p:cNvSpPr>
            <a:spLocks noChangeArrowheads="1"/>
          </p:cNvSpPr>
          <p:nvPr/>
        </p:nvSpPr>
        <p:spPr bwMode="auto">
          <a:xfrm>
            <a:off x="5761052" y="1371601"/>
            <a:ext cx="580286"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n-ea"/>
                <a:cs typeface="Corbel"/>
              </a:rPr>
              <a:t>1983</a:t>
            </a:r>
          </a:p>
        </p:txBody>
      </p:sp>
      <p:sp>
        <p:nvSpPr>
          <p:cNvPr id="17" name="Rectangle 18"/>
          <p:cNvSpPr>
            <a:spLocks noChangeArrowheads="1"/>
          </p:cNvSpPr>
          <p:nvPr/>
        </p:nvSpPr>
        <p:spPr bwMode="auto">
          <a:xfrm>
            <a:off x="4313253" y="1371601"/>
            <a:ext cx="58368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8"/>
                </a:solidFill>
                <a:effectLst/>
                <a:uLnTx/>
                <a:uFillTx/>
                <a:latin typeface="Corbel"/>
                <a:ea typeface="+mn-ea"/>
                <a:cs typeface="Corbel"/>
              </a:rPr>
              <a:t>1965</a:t>
            </a:r>
          </a:p>
        </p:txBody>
      </p:sp>
      <p:sp>
        <p:nvSpPr>
          <p:cNvPr id="18" name="Rectangle 19"/>
          <p:cNvSpPr>
            <a:spLocks noChangeArrowheads="1"/>
          </p:cNvSpPr>
          <p:nvPr/>
        </p:nvSpPr>
        <p:spPr bwMode="auto">
          <a:xfrm>
            <a:off x="2713051" y="3124203"/>
            <a:ext cx="1691168"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a:ea typeface="+mn-ea"/>
                <a:cs typeface="Corbel"/>
              </a:rPr>
              <a:t>Radiotherapy</a:t>
            </a:r>
          </a:p>
        </p:txBody>
      </p:sp>
      <p:sp>
        <p:nvSpPr>
          <p:cNvPr id="19" name="Rectangle 20"/>
          <p:cNvSpPr>
            <a:spLocks noChangeArrowheads="1"/>
          </p:cNvSpPr>
          <p:nvPr/>
        </p:nvSpPr>
        <p:spPr bwMode="auto">
          <a:xfrm>
            <a:off x="3627451" y="3505203"/>
            <a:ext cx="1502835"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7933C"/>
                </a:solidFill>
                <a:effectLst/>
                <a:uLnTx/>
                <a:uFillTx/>
                <a:latin typeface="Corbel"/>
                <a:ea typeface="+mn-ea"/>
                <a:cs typeface="Corbel"/>
              </a:rPr>
              <a:t>Busulfan</a:t>
            </a:r>
          </a:p>
        </p:txBody>
      </p:sp>
      <p:sp>
        <p:nvSpPr>
          <p:cNvPr id="20" name="Rectangle 21"/>
          <p:cNvSpPr>
            <a:spLocks noChangeArrowheads="1"/>
          </p:cNvSpPr>
          <p:nvPr/>
        </p:nvSpPr>
        <p:spPr bwMode="auto">
          <a:xfrm>
            <a:off x="4465652" y="3777596"/>
            <a:ext cx="1621661"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8"/>
                </a:solidFill>
                <a:effectLst/>
                <a:uLnTx/>
                <a:uFillTx/>
                <a:latin typeface="Corbel"/>
                <a:ea typeface="+mn-ea"/>
                <a:cs typeface="Corbel"/>
              </a:rPr>
              <a:t>Hydroxyurea</a:t>
            </a:r>
            <a:endParaRPr kumimoji="0" lang="en-US" sz="2000" b="1" i="0" u="none" strike="noStrike" kern="1200" cap="none" spc="0" normalizeH="0" baseline="0" noProof="0" dirty="0">
              <a:ln>
                <a:noFill/>
              </a:ln>
              <a:solidFill>
                <a:srgbClr val="002068"/>
              </a:solidFill>
              <a:effectLst/>
              <a:uLnTx/>
              <a:uFillTx/>
              <a:latin typeface="Corbel"/>
              <a:ea typeface="+mn-ea"/>
              <a:cs typeface="Corbel"/>
            </a:endParaRPr>
          </a:p>
        </p:txBody>
      </p:sp>
      <p:sp>
        <p:nvSpPr>
          <p:cNvPr id="22" name="Rectangle 23"/>
          <p:cNvSpPr>
            <a:spLocks noChangeArrowheads="1"/>
          </p:cNvSpPr>
          <p:nvPr/>
        </p:nvSpPr>
        <p:spPr bwMode="auto">
          <a:xfrm>
            <a:off x="4846652" y="1371601"/>
            <a:ext cx="594714"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6699"/>
                </a:solidFill>
                <a:effectLst/>
                <a:uLnTx/>
                <a:uFillTx/>
                <a:latin typeface="Corbel"/>
                <a:ea typeface="+mn-ea"/>
                <a:cs typeface="Corbel"/>
              </a:rPr>
              <a:t>1968</a:t>
            </a:r>
          </a:p>
        </p:txBody>
      </p:sp>
      <p:sp>
        <p:nvSpPr>
          <p:cNvPr id="23" name="Rectangle 24"/>
          <p:cNvSpPr>
            <a:spLocks noChangeArrowheads="1"/>
          </p:cNvSpPr>
          <p:nvPr/>
        </p:nvSpPr>
        <p:spPr bwMode="auto">
          <a:xfrm>
            <a:off x="4999051" y="4084460"/>
            <a:ext cx="700512"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99"/>
                </a:solidFill>
                <a:effectLst/>
                <a:uLnTx/>
                <a:uFillTx/>
                <a:latin typeface="Corbel"/>
                <a:ea typeface="+mn-ea"/>
                <a:cs typeface="Corbel"/>
              </a:rPr>
              <a:t>BMT</a:t>
            </a:r>
          </a:p>
        </p:txBody>
      </p:sp>
      <p:sp>
        <p:nvSpPr>
          <p:cNvPr id="24" name="Rectangle 26"/>
          <p:cNvSpPr>
            <a:spLocks noChangeArrowheads="1"/>
          </p:cNvSpPr>
          <p:nvPr/>
        </p:nvSpPr>
        <p:spPr bwMode="auto">
          <a:xfrm>
            <a:off x="7025397" y="1371601"/>
            <a:ext cx="601895"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8"/>
                </a:solidFill>
                <a:effectLst/>
                <a:uLnTx/>
                <a:uFillTx/>
                <a:latin typeface="Corbel"/>
                <a:ea typeface="+mn-ea"/>
                <a:cs typeface="Corbel"/>
              </a:rPr>
              <a:t>2006</a:t>
            </a:r>
            <a:endParaRPr kumimoji="0" lang="en-US" sz="1800" b="0" i="0" u="none" strike="noStrike" kern="1200" cap="none" spc="0" normalizeH="0" baseline="0" noProof="0" dirty="0">
              <a:ln>
                <a:noFill/>
              </a:ln>
              <a:solidFill>
                <a:srgbClr val="FFFFFF"/>
              </a:solidFill>
              <a:effectLst/>
              <a:uLnTx/>
              <a:uFillTx/>
              <a:latin typeface="Corbel"/>
              <a:ea typeface="+mn-ea"/>
              <a:cs typeface="Corbel"/>
            </a:endParaRPr>
          </a:p>
        </p:txBody>
      </p:sp>
      <p:sp>
        <p:nvSpPr>
          <p:cNvPr id="25" name="Rectangle 27"/>
          <p:cNvSpPr>
            <a:spLocks noChangeArrowheads="1"/>
          </p:cNvSpPr>
          <p:nvPr/>
        </p:nvSpPr>
        <p:spPr bwMode="auto">
          <a:xfrm>
            <a:off x="6674231" y="4972892"/>
            <a:ext cx="1362551" cy="70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8"/>
                </a:solidFill>
                <a:effectLst/>
                <a:uLnTx/>
                <a:uFillTx/>
                <a:latin typeface="Corbel"/>
                <a:ea typeface="+mn-ea"/>
                <a:cs typeface="Corbel"/>
              </a:rPr>
              <a:t>Dasatinib</a:t>
            </a:r>
            <a:endParaRPr kumimoji="0" lang="en-US" sz="2000" b="1" i="0" u="none" strike="noStrike" kern="1200" cap="none" spc="0" normalizeH="0" baseline="0" noProof="0" dirty="0">
              <a:ln>
                <a:noFill/>
              </a:ln>
              <a:solidFill>
                <a:srgbClr val="002068"/>
              </a:solidFill>
              <a:effectLst/>
              <a:uLnTx/>
              <a:uFillTx/>
              <a:latin typeface="Corbel"/>
              <a:ea typeface="+mn-ea"/>
              <a:cs typeface="Corbe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8"/>
                </a:solidFill>
                <a:effectLst/>
                <a:uLnTx/>
                <a:uFillTx/>
                <a:latin typeface="Corbel"/>
                <a:ea typeface="+mn-ea"/>
                <a:cs typeface="Corbel"/>
              </a:rPr>
              <a:t>    Nilotinib</a:t>
            </a:r>
          </a:p>
        </p:txBody>
      </p:sp>
      <p:sp>
        <p:nvSpPr>
          <p:cNvPr id="26" name="Rectangle 26"/>
          <p:cNvSpPr>
            <a:spLocks noChangeArrowheads="1"/>
          </p:cNvSpPr>
          <p:nvPr/>
        </p:nvSpPr>
        <p:spPr bwMode="auto">
          <a:xfrm>
            <a:off x="7584182" y="1371601"/>
            <a:ext cx="584261"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6699"/>
                </a:solidFill>
                <a:effectLst/>
                <a:uLnTx/>
                <a:uFillTx/>
                <a:latin typeface="Corbel"/>
                <a:ea typeface="+mn-ea"/>
                <a:cs typeface="Corbel"/>
              </a:rPr>
              <a:t>2012</a:t>
            </a:r>
            <a:endParaRPr kumimoji="0" lang="en-US" sz="1800" b="0" i="0" u="none" strike="noStrike" kern="1200" cap="none" spc="0" normalizeH="0" baseline="0" noProof="0" dirty="0">
              <a:ln>
                <a:noFill/>
              </a:ln>
              <a:solidFill>
                <a:srgbClr val="FFFFFF"/>
              </a:solidFill>
              <a:effectLst/>
              <a:uLnTx/>
              <a:uFillTx/>
              <a:latin typeface="Corbel"/>
              <a:ea typeface="+mn-ea"/>
              <a:cs typeface="Corbel"/>
            </a:endParaRPr>
          </a:p>
        </p:txBody>
      </p:sp>
      <p:sp>
        <p:nvSpPr>
          <p:cNvPr id="27" name="Rectangle 24"/>
          <p:cNvSpPr>
            <a:spLocks noChangeArrowheads="1"/>
          </p:cNvSpPr>
          <p:nvPr/>
        </p:nvSpPr>
        <p:spPr bwMode="auto">
          <a:xfrm>
            <a:off x="7134185" y="5583208"/>
            <a:ext cx="1412180" cy="70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6699"/>
                </a:solidFill>
                <a:effectLst/>
                <a:uLnTx/>
                <a:uFillTx/>
                <a:latin typeface="Corbel"/>
                <a:ea typeface="+mn-ea"/>
                <a:cs typeface="Corbel"/>
              </a:rPr>
              <a:t>Bosutinib</a:t>
            </a:r>
            <a:endParaRPr kumimoji="0" lang="en-US" sz="2000" b="1" i="0" u="none" strike="noStrike" kern="1200" cap="none" spc="0" normalizeH="0" baseline="0" noProof="0" dirty="0">
              <a:ln>
                <a:noFill/>
              </a:ln>
              <a:solidFill>
                <a:srgbClr val="FF6699"/>
              </a:solidFill>
              <a:effectLst/>
              <a:uLnTx/>
              <a:uFillTx/>
              <a:latin typeface="Corbel"/>
              <a:ea typeface="+mn-ea"/>
              <a:cs typeface="Corbe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99"/>
                </a:solidFill>
                <a:effectLst/>
                <a:uLnTx/>
                <a:uFillTx/>
                <a:latin typeface="Corbel"/>
                <a:ea typeface="+mn-ea"/>
                <a:cs typeface="Corbel"/>
              </a:rPr>
              <a:t>   Ponatinib</a:t>
            </a:r>
          </a:p>
        </p:txBody>
      </p:sp>
      <p:pic>
        <p:nvPicPr>
          <p:cNvPr id="28" name="Picture 2"/>
          <p:cNvPicPr>
            <a:picLocks noChangeAspect="1" noChangeArrowheads="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1746443" y="3568701"/>
            <a:ext cx="1423811"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9" name="Straight Connector 28"/>
          <p:cNvCxnSpPr>
            <a:stCxn id="28" idx="0"/>
          </p:cNvCxnSpPr>
          <p:nvPr/>
        </p:nvCxnSpPr>
        <p:spPr>
          <a:xfrm flipV="1">
            <a:off x="2459054" y="1884366"/>
            <a:ext cx="1690511" cy="1684337"/>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0" name="Rectangle 16"/>
          <p:cNvSpPr>
            <a:spLocks noChangeArrowheads="1"/>
          </p:cNvSpPr>
          <p:nvPr/>
        </p:nvSpPr>
        <p:spPr bwMode="auto">
          <a:xfrm>
            <a:off x="1663187" y="5326065"/>
            <a:ext cx="1583267" cy="1259321"/>
          </a:xfrm>
          <a:prstGeom prst="rect">
            <a:avLst/>
          </a:prstGeom>
          <a:noFill/>
          <a:ln w="12700">
            <a:noFill/>
            <a:miter lim="800000"/>
            <a:headEnd/>
            <a:tailEnd/>
          </a:ln>
          <a:effec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8AA">
                    <a:lumMod val="75000"/>
                  </a:srgbClr>
                </a:solidFill>
                <a:effectLst/>
                <a:uLnTx/>
                <a:uFillTx/>
                <a:latin typeface="Corbel"/>
                <a:ea typeface="+mn-ea"/>
                <a:cs typeface="Corbel"/>
              </a:rPr>
              <a:t>1960: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A7A8AA">
                    <a:lumMod val="75000"/>
                  </a:srgbClr>
                </a:solidFill>
                <a:effectLst/>
                <a:uLnTx/>
                <a:uFillTx/>
                <a:latin typeface="Corbel"/>
                <a:ea typeface="+mn-ea"/>
                <a:cs typeface="Corbel"/>
              </a:rPr>
              <a:t>Nowell</a:t>
            </a:r>
            <a:r>
              <a:rPr kumimoji="0" lang="en-US" sz="1200" b="0" i="0" u="none" strike="noStrike" kern="1200" cap="none" spc="0" normalizeH="0" baseline="0" noProof="0" dirty="0">
                <a:ln>
                  <a:noFill/>
                </a:ln>
                <a:solidFill>
                  <a:srgbClr val="A7A8AA">
                    <a:lumMod val="75000"/>
                  </a:srgbClr>
                </a:solidFill>
                <a:effectLst/>
                <a:uLnTx/>
                <a:uFillTx/>
                <a:latin typeface="Corbel"/>
                <a:ea typeface="+mn-ea"/>
                <a:cs typeface="Corbel"/>
              </a:rPr>
              <a:t> &amp; Hungerford describe the Philadelphia Chromosome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Corbel"/>
                <a:ea typeface="+mn-ea"/>
                <a:cs typeface="Corbel"/>
              </a:rPr>
              <a:t> </a:t>
            </a:r>
            <a:endParaRPr kumimoji="0" lang="en-US" sz="1800" b="0" i="0" u="none" strike="noStrike" kern="1200" cap="none" spc="0" normalizeH="0" baseline="0" noProof="0" dirty="0">
              <a:ln>
                <a:noFill/>
              </a:ln>
              <a:solidFill>
                <a:srgbClr val="FFFFFF">
                  <a:lumMod val="75000"/>
                </a:srgbClr>
              </a:solidFill>
              <a:effectLst/>
              <a:uLnTx/>
              <a:uFillTx/>
              <a:latin typeface="Corbel"/>
              <a:ea typeface="+mn-ea"/>
              <a:cs typeface="Corbel"/>
            </a:endParaRPr>
          </a:p>
        </p:txBody>
      </p:sp>
      <p:pic>
        <p:nvPicPr>
          <p:cNvPr id="31" name="Picture 30" descr="1998_rowley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053" y="4038600"/>
            <a:ext cx="1027289"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Straight Connector 31"/>
          <p:cNvCxnSpPr>
            <a:stCxn id="31" idx="0"/>
          </p:cNvCxnSpPr>
          <p:nvPr/>
        </p:nvCxnSpPr>
        <p:spPr>
          <a:xfrm flipV="1">
            <a:off x="3988697" y="1884365"/>
            <a:ext cx="1456676" cy="2154236"/>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3" name="Rectangle 16"/>
          <p:cNvSpPr>
            <a:spLocks noChangeArrowheads="1"/>
          </p:cNvSpPr>
          <p:nvPr/>
        </p:nvSpPr>
        <p:spPr bwMode="auto">
          <a:xfrm>
            <a:off x="3432720" y="5410202"/>
            <a:ext cx="1318950" cy="1013100"/>
          </a:xfrm>
          <a:prstGeom prst="rect">
            <a:avLst/>
          </a:prstGeom>
          <a:noFill/>
          <a:ln w="12700">
            <a:noFill/>
            <a:miter lim="800000"/>
            <a:headEnd/>
            <a:tailEnd/>
          </a:ln>
          <a:effec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n-ea"/>
                <a:cs typeface="Corbel"/>
              </a:rPr>
              <a:t>1973:</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n-ea"/>
                <a:cs typeface="Corbel"/>
              </a:rPr>
              <a:t>Janet Rowley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n-ea"/>
                <a:cs typeface="Corbel"/>
              </a:rPr>
              <a:t>describes the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52A"/>
                </a:solidFill>
                <a:effectLst/>
                <a:uLnTx/>
                <a:uFillTx/>
                <a:latin typeface="Corbel"/>
                <a:ea typeface="+mn-ea"/>
                <a:cs typeface="Corbel"/>
              </a:rPr>
              <a:t>9:22 translocation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Corbel"/>
                <a:ea typeface="+mn-ea"/>
                <a:cs typeface="Corbel"/>
              </a:rPr>
              <a:t> </a:t>
            </a:r>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r="7888" b="29079"/>
          <a:stretch/>
        </p:blipFill>
        <p:spPr bwMode="auto">
          <a:xfrm>
            <a:off x="6058706" y="2259312"/>
            <a:ext cx="1297780" cy="13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 name="Straight Connector 35"/>
          <p:cNvCxnSpPr/>
          <p:nvPr/>
        </p:nvCxnSpPr>
        <p:spPr>
          <a:xfrm flipH="1" flipV="1">
            <a:off x="6481012" y="1873916"/>
            <a:ext cx="875472" cy="385395"/>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pic>
        <p:nvPicPr>
          <p:cNvPr id="3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611"/>
          <a:stretch/>
        </p:blipFill>
        <p:spPr bwMode="auto">
          <a:xfrm>
            <a:off x="66840" y="2884489"/>
            <a:ext cx="995497" cy="168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35" name="Rectangle 16"/>
          <p:cNvSpPr>
            <a:spLocks noChangeArrowheads="1"/>
          </p:cNvSpPr>
          <p:nvPr/>
        </p:nvSpPr>
        <p:spPr bwMode="auto">
          <a:xfrm>
            <a:off x="6029179" y="3607427"/>
            <a:ext cx="2862048" cy="1074655"/>
          </a:xfrm>
          <a:prstGeom prst="rect">
            <a:avLst/>
          </a:prstGeom>
          <a:solidFill>
            <a:schemeClr val="bg1"/>
          </a:solidFill>
          <a:ln w="12700">
            <a:noFill/>
            <a:miter lim="800000"/>
            <a:headEnd/>
            <a:tailEnd/>
          </a:ln>
          <a:effectLst/>
        </p:spPr>
        <p:txBody>
          <a:bodyPr wrap="squar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8">
                    <a:lumMod val="75000"/>
                  </a:srgbClr>
                </a:solidFill>
                <a:effectLst/>
                <a:uLnTx/>
                <a:uFillTx/>
                <a:latin typeface="Corbel"/>
                <a:ea typeface="+mn-ea"/>
                <a:cs typeface="Corbel"/>
              </a:rPr>
              <a:t>1998: After seminal preclinical work first clinical trials commence with STI571 (</a:t>
            </a:r>
            <a:r>
              <a:rPr kumimoji="0" lang="en-US" sz="1200" b="0" i="0" u="none" strike="noStrike" kern="1200" cap="none" spc="0" normalizeH="0" baseline="0" noProof="0" dirty="0" err="1">
                <a:ln>
                  <a:noFill/>
                </a:ln>
                <a:solidFill>
                  <a:srgbClr val="002068">
                    <a:lumMod val="75000"/>
                  </a:srgbClr>
                </a:solidFill>
                <a:effectLst/>
                <a:uLnTx/>
                <a:uFillTx/>
                <a:latin typeface="Corbel"/>
                <a:ea typeface="+mn-ea"/>
                <a:cs typeface="Corbel"/>
              </a:rPr>
              <a:t>imatinib</a:t>
            </a:r>
            <a:r>
              <a:rPr kumimoji="0" lang="en-US" sz="1200" b="0" i="0" u="none" strike="noStrike" kern="1200" cap="none" spc="0" normalizeH="0" baseline="0" noProof="0" dirty="0">
                <a:ln>
                  <a:noFill/>
                </a:ln>
                <a:solidFill>
                  <a:srgbClr val="002068">
                    <a:lumMod val="75000"/>
                  </a:srgbClr>
                </a:solidFill>
                <a:effectLst/>
                <a:uLnTx/>
                <a:uFillTx/>
                <a:latin typeface="Corbel"/>
                <a:ea typeface="+mn-ea"/>
                <a:cs typeface="Corbel"/>
              </a:rPr>
              <a:t>); 1999, target inhibition validated, resistance identified (T315I)</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Corbel"/>
                <a:ea typeface="+mn-ea"/>
                <a:cs typeface="Corbel"/>
              </a:rPr>
              <a:t> </a:t>
            </a:r>
            <a:endParaRPr kumimoji="0" lang="en-US" sz="1800" b="0" i="0" u="none" strike="noStrike" kern="1200" cap="none" spc="0" normalizeH="0" baseline="0" noProof="0" dirty="0">
              <a:ln>
                <a:noFill/>
              </a:ln>
              <a:solidFill>
                <a:srgbClr val="FFFFFF">
                  <a:lumMod val="75000"/>
                </a:srgbClr>
              </a:solidFill>
              <a:effectLst/>
              <a:uLnTx/>
              <a:uFillTx/>
              <a:latin typeface="Corbel"/>
              <a:ea typeface="+mn-ea"/>
              <a:cs typeface="Corbel"/>
            </a:endParaRPr>
          </a:p>
        </p:txBody>
      </p:sp>
      <p:sp>
        <p:nvSpPr>
          <p:cNvPr id="38" name="Rectangle 16"/>
          <p:cNvSpPr>
            <a:spLocks noChangeArrowheads="1"/>
          </p:cNvSpPr>
          <p:nvPr/>
        </p:nvSpPr>
        <p:spPr bwMode="auto">
          <a:xfrm>
            <a:off x="290257" y="4572002"/>
            <a:ext cx="1295400" cy="2398094"/>
          </a:xfrm>
          <a:prstGeom prst="rect">
            <a:avLst/>
          </a:prstGeom>
          <a:noFill/>
          <a:ln w="12700">
            <a:noFill/>
            <a:miter lim="800000"/>
            <a:headEnd/>
            <a:tailEnd/>
          </a:ln>
          <a:effec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rbel"/>
                <a:ea typeface="+mn-ea"/>
                <a:cs typeface="Corbel"/>
              </a:rPr>
              <a:t>1845: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rbel"/>
                <a:ea typeface="+mn-ea"/>
                <a:cs typeface="Corbel"/>
              </a:rPr>
              <a:t>John Hughes Bennett reported a “Case of Hypertrophy of the Spleen and Liver in which Death Took Place from Suppuration of the Blood” in the Edinburgh Medical Journal; Virchow in Germany wrote up a similar observation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75000"/>
                  </a:srgbClr>
                </a:solidFill>
                <a:effectLst/>
                <a:uLnTx/>
                <a:uFillTx/>
                <a:latin typeface="Corbel"/>
                <a:ea typeface="+mn-ea"/>
                <a:cs typeface="Corbel"/>
              </a:rPr>
              <a:t> </a:t>
            </a:r>
          </a:p>
        </p:txBody>
      </p:sp>
      <p:cxnSp>
        <p:nvCxnSpPr>
          <p:cNvPr id="39" name="Straight Connector 38"/>
          <p:cNvCxnSpPr>
            <a:endCxn id="10" idx="0"/>
          </p:cNvCxnSpPr>
          <p:nvPr/>
        </p:nvCxnSpPr>
        <p:spPr>
          <a:xfrm flipH="1" flipV="1">
            <a:off x="244356" y="1884363"/>
            <a:ext cx="679819" cy="996244"/>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41" name="Rectangle 26"/>
          <p:cNvSpPr>
            <a:spLocks noChangeArrowheads="1"/>
          </p:cNvSpPr>
          <p:nvPr/>
        </p:nvSpPr>
        <p:spPr bwMode="auto">
          <a:xfrm>
            <a:off x="8089383" y="1379520"/>
            <a:ext cx="587468"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n-ea"/>
                <a:cs typeface="Corbel"/>
              </a:rPr>
              <a:t>2016</a:t>
            </a:r>
            <a:endParaRPr kumimoji="0" lang="en-US" sz="1800" b="0" i="0" u="none" strike="noStrike" kern="1200" cap="none" spc="0" normalizeH="0" baseline="0" noProof="0" dirty="0">
              <a:ln>
                <a:noFill/>
              </a:ln>
              <a:solidFill>
                <a:srgbClr val="000000"/>
              </a:solidFill>
              <a:effectLst/>
              <a:uLnTx/>
              <a:uFillTx/>
              <a:latin typeface="Corbel"/>
              <a:ea typeface="+mn-ea"/>
              <a:cs typeface="Corbel"/>
            </a:endParaRPr>
          </a:p>
        </p:txBody>
      </p:sp>
      <p:sp>
        <p:nvSpPr>
          <p:cNvPr id="42" name="Rectangle 41"/>
          <p:cNvSpPr>
            <a:spLocks noChangeArrowheads="1"/>
          </p:cNvSpPr>
          <p:nvPr/>
        </p:nvSpPr>
        <p:spPr bwMode="auto">
          <a:xfrm>
            <a:off x="6929473" y="6149031"/>
            <a:ext cx="2013371"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a:ea typeface="+mn-ea"/>
                <a:cs typeface="Corbel"/>
              </a:rPr>
              <a:t>Generic </a:t>
            </a:r>
            <a:r>
              <a:rPr kumimoji="0" lang="en-US" sz="2000" b="1" i="0" u="none" strike="noStrike" kern="1200" cap="none" spc="0" normalizeH="0" baseline="0" noProof="0" dirty="0" err="1">
                <a:ln>
                  <a:noFill/>
                </a:ln>
                <a:solidFill>
                  <a:srgbClr val="000000"/>
                </a:solidFill>
                <a:effectLst/>
                <a:uLnTx/>
                <a:uFillTx/>
                <a:latin typeface="Corbel"/>
                <a:ea typeface="+mn-ea"/>
                <a:cs typeface="Corbel"/>
              </a:rPr>
              <a:t>Imatinib</a:t>
            </a:r>
            <a:endParaRPr kumimoji="0" lang="en-US" sz="2000" b="1" i="0" u="none" strike="noStrike" kern="1200" cap="none" spc="0" normalizeH="0" baseline="0" noProof="0" dirty="0">
              <a:ln>
                <a:noFill/>
              </a:ln>
              <a:solidFill>
                <a:srgbClr val="000000"/>
              </a:solidFill>
              <a:effectLst/>
              <a:uLnTx/>
              <a:uFillTx/>
              <a:latin typeface="Corbel"/>
              <a:ea typeface="+mn-ea"/>
              <a:cs typeface="Corbel"/>
            </a:endParaRPr>
          </a:p>
        </p:txBody>
      </p:sp>
      <p:pic>
        <p:nvPicPr>
          <p:cNvPr id="44" name="Picture 43" descr="drot1.jpg (2113 bytes)"/>
          <p:cNvPicPr>
            <a:picLocks noChangeAspect="1" noChangeArrowheads="1"/>
          </p:cNvPicPr>
          <p:nvPr/>
        </p:nvPicPr>
        <p:blipFill rotWithShape="1">
          <a:blip r:embed="rId6">
            <a:extLst>
              <a:ext uri="{28A0092B-C50C-407E-A947-70E740481C1C}">
                <a14:useLocalDpi xmlns:a14="http://schemas.microsoft.com/office/drawing/2010/main" val="0"/>
              </a:ext>
            </a:extLst>
          </a:blip>
          <a:srcRect l="11352" r="9507"/>
          <a:stretch/>
        </p:blipFill>
        <p:spPr bwMode="auto">
          <a:xfrm>
            <a:off x="924174" y="2880607"/>
            <a:ext cx="739013" cy="169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p:cNvPicPr>
            <a:picLocks noChangeAspect="1"/>
          </p:cNvPicPr>
          <p:nvPr/>
        </p:nvPicPr>
        <p:blipFill>
          <a:blip r:embed="rId7"/>
          <a:stretch>
            <a:fillRect/>
          </a:stretch>
        </p:blipFill>
        <p:spPr>
          <a:xfrm>
            <a:off x="4683138" y="4759671"/>
            <a:ext cx="1884861" cy="1316879"/>
          </a:xfrm>
          <a:prstGeom prst="rect">
            <a:avLst/>
          </a:prstGeom>
        </p:spPr>
      </p:pic>
      <p:sp>
        <p:nvSpPr>
          <p:cNvPr id="48" name="Rectangle 16"/>
          <p:cNvSpPr>
            <a:spLocks noChangeArrowheads="1"/>
          </p:cNvSpPr>
          <p:nvPr/>
        </p:nvSpPr>
        <p:spPr bwMode="auto">
          <a:xfrm>
            <a:off x="4683138" y="6053894"/>
            <a:ext cx="1884861" cy="828434"/>
          </a:xfrm>
          <a:prstGeom prst="rect">
            <a:avLst/>
          </a:prstGeom>
          <a:noFill/>
          <a:ln w="12700">
            <a:noFill/>
            <a:miter lim="800000"/>
            <a:headEnd/>
            <a:tailEnd/>
          </a:ln>
          <a:effectLst/>
        </p:spPr>
        <p:txBody>
          <a:bodyPr wrap="squar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a:ea typeface="+mn-ea"/>
                <a:cs typeface="Corbel"/>
              </a:rPr>
              <a:t>1983: Nora </a:t>
            </a:r>
            <a:r>
              <a:rPr kumimoji="0" lang="en-US" sz="1200" b="0" i="0" u="none" strike="noStrike" kern="1200" cap="none" spc="0" normalizeH="0" baseline="0" noProof="0" dirty="0" err="1">
                <a:ln>
                  <a:noFill/>
                </a:ln>
                <a:solidFill>
                  <a:srgbClr val="000000"/>
                </a:solidFill>
                <a:effectLst/>
                <a:uLnTx/>
                <a:uFillTx/>
                <a:latin typeface="Corbel"/>
                <a:ea typeface="+mn-ea"/>
                <a:cs typeface="Corbel"/>
              </a:rPr>
              <a:t>Heisterkamp</a:t>
            </a:r>
            <a:r>
              <a:rPr kumimoji="0" lang="en-US" sz="1200" b="0" i="0" u="none" strike="noStrike" kern="1200" cap="none" spc="0" normalizeH="0" baseline="0" noProof="0" dirty="0">
                <a:ln>
                  <a:noFill/>
                </a:ln>
                <a:solidFill>
                  <a:srgbClr val="000000"/>
                </a:solidFill>
                <a:effectLst/>
                <a:uLnTx/>
                <a:uFillTx/>
                <a:latin typeface="Corbel"/>
                <a:ea typeface="+mn-ea"/>
                <a:cs typeface="Corbel"/>
              </a:rPr>
              <a:t> and John </a:t>
            </a:r>
            <a:r>
              <a:rPr kumimoji="0" lang="en-US" sz="1200" b="0" i="0" u="none" strike="noStrike" kern="1200" cap="none" spc="0" normalizeH="0" baseline="0" noProof="0" dirty="0" err="1">
                <a:ln>
                  <a:noFill/>
                </a:ln>
                <a:solidFill>
                  <a:srgbClr val="000000"/>
                </a:solidFill>
                <a:effectLst/>
                <a:uLnTx/>
                <a:uFillTx/>
                <a:latin typeface="Corbel"/>
                <a:ea typeface="+mn-ea"/>
                <a:cs typeface="Corbel"/>
              </a:rPr>
              <a:t>Groffen</a:t>
            </a:r>
            <a:r>
              <a:rPr kumimoji="0" lang="en-US" sz="1200" b="0" i="0" u="none" strike="noStrike" kern="1200" cap="none" spc="0" normalizeH="0" baseline="0" noProof="0" dirty="0">
                <a:ln>
                  <a:noFill/>
                </a:ln>
                <a:solidFill>
                  <a:srgbClr val="000000"/>
                </a:solidFill>
                <a:effectLst/>
                <a:uLnTx/>
                <a:uFillTx/>
                <a:latin typeface="Corbel"/>
                <a:ea typeface="+mn-ea"/>
                <a:cs typeface="Corbel"/>
              </a:rPr>
              <a:t>, with others, describe the BCR-ABL fusion gene product</a:t>
            </a:r>
          </a:p>
        </p:txBody>
      </p:sp>
      <p:cxnSp>
        <p:nvCxnSpPr>
          <p:cNvPr id="52" name="Straight Connector 51"/>
          <p:cNvCxnSpPr>
            <a:stCxn id="46" idx="0"/>
          </p:cNvCxnSpPr>
          <p:nvPr/>
        </p:nvCxnSpPr>
        <p:spPr>
          <a:xfrm flipV="1">
            <a:off x="5625568" y="1884364"/>
            <a:ext cx="319619" cy="287530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8"/>
          <a:srcRect l="23002" t="-1" r="17025" b="2882"/>
          <a:stretch/>
        </p:blipFill>
        <p:spPr>
          <a:xfrm>
            <a:off x="7356484" y="2261341"/>
            <a:ext cx="1261875" cy="1363985"/>
          </a:xfrm>
          <a:prstGeom prst="rect">
            <a:avLst/>
          </a:prstGeom>
        </p:spPr>
      </p:pic>
      <p:sp>
        <p:nvSpPr>
          <p:cNvPr id="47" name="Rectangle 26">
            <a:extLst>
              <a:ext uri="{FF2B5EF4-FFF2-40B4-BE49-F238E27FC236}">
                <a16:creationId xmlns:a16="http://schemas.microsoft.com/office/drawing/2014/main" id="{3522AB89-92A9-674D-BB0B-037CB1698BA0}"/>
              </a:ext>
            </a:extLst>
          </p:cNvPr>
          <p:cNvSpPr>
            <a:spLocks noChangeArrowheads="1"/>
          </p:cNvSpPr>
          <p:nvPr/>
        </p:nvSpPr>
        <p:spPr bwMode="auto">
          <a:xfrm>
            <a:off x="8598981" y="1374756"/>
            <a:ext cx="580222" cy="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a:ea typeface="+mn-ea"/>
                <a:cs typeface="Corbel"/>
              </a:rPr>
              <a:t>2021</a:t>
            </a:r>
            <a:endParaRPr kumimoji="0" lang="en-US" sz="1800" b="0" i="0" u="none" strike="noStrike" kern="1200" cap="none" spc="0" normalizeH="0" baseline="0" noProof="0" dirty="0">
              <a:ln>
                <a:noFill/>
              </a:ln>
              <a:solidFill>
                <a:srgbClr val="000000"/>
              </a:solidFill>
              <a:effectLst/>
              <a:uLnTx/>
              <a:uFillTx/>
              <a:latin typeface="Corbel"/>
              <a:ea typeface="+mn-ea"/>
              <a:cs typeface="Corbel"/>
            </a:endParaRPr>
          </a:p>
        </p:txBody>
      </p:sp>
      <p:sp>
        <p:nvSpPr>
          <p:cNvPr id="21" name="Rectangle 22"/>
          <p:cNvSpPr>
            <a:spLocks noChangeArrowheads="1"/>
          </p:cNvSpPr>
          <p:nvPr/>
        </p:nvSpPr>
        <p:spPr bwMode="auto">
          <a:xfrm>
            <a:off x="5486550" y="4331057"/>
            <a:ext cx="1665111"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a:ea typeface="+mn-ea"/>
                <a:cs typeface="Corbel"/>
              </a:rPr>
              <a:t>Interferon</a:t>
            </a:r>
          </a:p>
        </p:txBody>
      </p:sp>
      <p:sp>
        <p:nvSpPr>
          <p:cNvPr id="53" name="Rectangle 52">
            <a:extLst>
              <a:ext uri="{FF2B5EF4-FFF2-40B4-BE49-F238E27FC236}">
                <a16:creationId xmlns:a16="http://schemas.microsoft.com/office/drawing/2014/main" id="{DEE5DB6A-004F-D94E-A6AA-61893C804F82}"/>
              </a:ext>
            </a:extLst>
          </p:cNvPr>
          <p:cNvSpPr>
            <a:spLocks noChangeArrowheads="1"/>
          </p:cNvSpPr>
          <p:nvPr/>
        </p:nvSpPr>
        <p:spPr bwMode="auto">
          <a:xfrm>
            <a:off x="7800079" y="6433501"/>
            <a:ext cx="1269577" cy="3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585D">
                    <a:lumMod val="75000"/>
                  </a:srgbClr>
                </a:solidFill>
                <a:effectLst/>
                <a:uLnTx/>
                <a:uFillTx/>
                <a:latin typeface="Corbel"/>
                <a:ea typeface="+mn-ea"/>
                <a:cs typeface="Corbel"/>
              </a:rPr>
              <a:t>Asciminib</a:t>
            </a:r>
            <a:endParaRPr kumimoji="0" lang="en-US" sz="2000" b="1" i="0" u="none" strike="noStrike" kern="1200" cap="none" spc="0" normalizeH="0" baseline="0" noProof="0" dirty="0">
              <a:ln>
                <a:noFill/>
              </a:ln>
              <a:solidFill>
                <a:srgbClr val="FF585D">
                  <a:lumMod val="75000"/>
                </a:srgbClr>
              </a:solidFill>
              <a:effectLst/>
              <a:uLnTx/>
              <a:uFillTx/>
              <a:latin typeface="Corbel"/>
              <a:ea typeface="+mn-ea"/>
              <a:cs typeface="Corbel"/>
            </a:endParaRPr>
          </a:p>
        </p:txBody>
      </p:sp>
      <p:cxnSp>
        <p:nvCxnSpPr>
          <p:cNvPr id="54" name="Straight Connector 53">
            <a:extLst>
              <a:ext uri="{FF2B5EF4-FFF2-40B4-BE49-F238E27FC236}">
                <a16:creationId xmlns:a16="http://schemas.microsoft.com/office/drawing/2014/main" id="{110540CB-CCA0-CB43-BC9E-18AC742D5B91}"/>
              </a:ext>
            </a:extLst>
          </p:cNvPr>
          <p:cNvCxnSpPr>
            <a:cxnSpLocks/>
          </p:cNvCxnSpPr>
          <p:nvPr/>
        </p:nvCxnSpPr>
        <p:spPr>
          <a:xfrm flipV="1">
            <a:off x="8899448" y="1994473"/>
            <a:ext cx="1" cy="447363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 name="Down Arrow 2">
            <a:extLst>
              <a:ext uri="{FF2B5EF4-FFF2-40B4-BE49-F238E27FC236}">
                <a16:creationId xmlns:a16="http://schemas.microsoft.com/office/drawing/2014/main" id="{81B4498B-6135-F708-0F4C-283C7D2F01E0}"/>
              </a:ext>
            </a:extLst>
          </p:cNvPr>
          <p:cNvSpPr/>
          <p:nvPr/>
        </p:nvSpPr>
        <p:spPr>
          <a:xfrm rot="20314948">
            <a:off x="6477909" y="1411635"/>
            <a:ext cx="60959" cy="8468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20179BFD-7E8D-B9E1-4C75-7907C788569F}"/>
              </a:ext>
            </a:extLst>
          </p:cNvPr>
          <p:cNvSpPr txBox="1"/>
          <p:nvPr/>
        </p:nvSpPr>
        <p:spPr>
          <a:xfrm>
            <a:off x="4618645" y="645945"/>
            <a:ext cx="2234291"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2000: </a:t>
            </a:r>
            <a:r>
              <a:rPr kumimoji="0" lang="en-US" sz="14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Started my work in CML with Brian </a:t>
            </a:r>
            <a:r>
              <a:rPr kumimoji="0" lang="en-US" sz="1400" b="0" i="1"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Druker</a:t>
            </a:r>
            <a:r>
              <a:rPr kumimoji="0" lang="en-US" sz="14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(OHSU, Portland, Oregon)</a:t>
            </a:r>
          </a:p>
        </p:txBody>
      </p:sp>
      <p:pic>
        <p:nvPicPr>
          <p:cNvPr id="45" name="Picture 3">
            <a:extLst>
              <a:ext uri="{FF2B5EF4-FFF2-40B4-BE49-F238E27FC236}">
                <a16:creationId xmlns:a16="http://schemas.microsoft.com/office/drawing/2014/main" id="{5DF74757-CA30-1271-8264-A65E3C350870}"/>
              </a:ext>
            </a:extLst>
          </p:cNvPr>
          <p:cNvPicPr>
            <a:picLocks noChangeAspect="1" noChangeArrowheads="1"/>
          </p:cNvPicPr>
          <p:nvPr/>
        </p:nvPicPr>
        <p:blipFill>
          <a:blip r:embed="rId9">
            <a:clrChange>
              <a:clrFrom>
                <a:srgbClr val="001274"/>
              </a:clrFrom>
              <a:clrTo>
                <a:srgbClr val="001274">
                  <a:alpha val="0"/>
                </a:srgbClr>
              </a:clrTo>
            </a:clrChange>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t="23601" b="2956"/>
          <a:stretch>
            <a:fillRect/>
          </a:stretch>
        </p:blipFill>
        <p:spPr bwMode="auto">
          <a:xfrm>
            <a:off x="9196781" y="2165229"/>
            <a:ext cx="2832969" cy="183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9" name="Group 58">
            <a:extLst>
              <a:ext uri="{FF2B5EF4-FFF2-40B4-BE49-F238E27FC236}">
                <a16:creationId xmlns:a16="http://schemas.microsoft.com/office/drawing/2014/main" id="{9506B283-A3B6-4357-9599-D6F0851207AB}"/>
              </a:ext>
            </a:extLst>
          </p:cNvPr>
          <p:cNvGrpSpPr/>
          <p:nvPr/>
        </p:nvGrpSpPr>
        <p:grpSpPr>
          <a:xfrm>
            <a:off x="9106285" y="99695"/>
            <a:ext cx="2956800" cy="1862004"/>
            <a:chOff x="6864269" y="3201045"/>
            <a:chExt cx="2217600" cy="1396503"/>
          </a:xfrm>
        </p:grpSpPr>
        <p:sp>
          <p:nvSpPr>
            <p:cNvPr id="51" name="Rectangle 3">
              <a:extLst>
                <a:ext uri="{FF2B5EF4-FFF2-40B4-BE49-F238E27FC236}">
                  <a16:creationId xmlns:a16="http://schemas.microsoft.com/office/drawing/2014/main" id="{2C9C1D30-B37C-E46F-F2EB-CB0A4F890306}"/>
                </a:ext>
              </a:extLst>
            </p:cNvPr>
            <p:cNvSpPr>
              <a:spLocks noChangeArrowheads="1"/>
            </p:cNvSpPr>
            <p:nvPr/>
          </p:nvSpPr>
          <p:spPr bwMode="auto">
            <a:xfrm rot="16200000">
              <a:off x="6664961" y="3769430"/>
              <a:ext cx="589103" cy="19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1" rIns="90487" bIns="44451">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rbel"/>
                  <a:ea typeface="+mn-ea"/>
                  <a:cs typeface="Corbel"/>
                </a:rPr>
                <a:t>WBC x 10</a:t>
              </a:r>
              <a:r>
                <a:rPr kumimoji="0" lang="en-US" sz="1067" b="1" i="0" u="none" strike="noStrike" kern="1200" cap="none" spc="0" normalizeH="0" baseline="30000" noProof="0" dirty="0">
                  <a:ln>
                    <a:noFill/>
                  </a:ln>
                  <a:solidFill>
                    <a:prstClr val="black"/>
                  </a:solidFill>
                  <a:effectLst/>
                  <a:uLnTx/>
                  <a:uFillTx/>
                  <a:latin typeface="Corbel"/>
                  <a:ea typeface="+mn-ea"/>
                  <a:cs typeface="Corbel"/>
                </a:rPr>
                <a:t>3</a:t>
              </a:r>
            </a:p>
          </p:txBody>
        </p:sp>
        <p:sp>
          <p:nvSpPr>
            <p:cNvPr id="55" name="Rectangle 4">
              <a:extLst>
                <a:ext uri="{FF2B5EF4-FFF2-40B4-BE49-F238E27FC236}">
                  <a16:creationId xmlns:a16="http://schemas.microsoft.com/office/drawing/2014/main" id="{E9284D55-583B-BC14-BA42-7CBD3F7DECE0}"/>
                </a:ext>
              </a:extLst>
            </p:cNvPr>
            <p:cNvSpPr>
              <a:spLocks noChangeArrowheads="1"/>
            </p:cNvSpPr>
            <p:nvPr/>
          </p:nvSpPr>
          <p:spPr bwMode="auto">
            <a:xfrm>
              <a:off x="7832500" y="4407061"/>
              <a:ext cx="374721" cy="19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1" rIns="90487" bIns="44451">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rbel"/>
                  <a:ea typeface="+mn-ea"/>
                  <a:cs typeface="Corbel"/>
                </a:rPr>
                <a:t>Days</a:t>
              </a:r>
            </a:p>
          </p:txBody>
        </p:sp>
        <p:pic>
          <p:nvPicPr>
            <p:cNvPr id="56" name="Picture 9">
              <a:extLst>
                <a:ext uri="{FF2B5EF4-FFF2-40B4-BE49-F238E27FC236}">
                  <a16:creationId xmlns:a16="http://schemas.microsoft.com/office/drawing/2014/main" id="{8FEF65A1-2683-05BB-B5A6-318DF81BBE52}"/>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1171" y="3201045"/>
              <a:ext cx="2060698" cy="1259666"/>
            </a:xfrm>
            <a:prstGeom prst="rect">
              <a:avLst/>
            </a:prstGeom>
            <a:solidFill>
              <a:schemeClr val="accent6">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8" name="Down Arrow 57">
            <a:extLst>
              <a:ext uri="{FF2B5EF4-FFF2-40B4-BE49-F238E27FC236}">
                <a16:creationId xmlns:a16="http://schemas.microsoft.com/office/drawing/2014/main" id="{2ABAA6FC-A70C-9F30-99B5-2197A5E3C147}"/>
              </a:ext>
            </a:extLst>
          </p:cNvPr>
          <p:cNvSpPr/>
          <p:nvPr/>
        </p:nvSpPr>
        <p:spPr>
          <a:xfrm rot="10800000" flipH="1">
            <a:off x="10534853" y="1922973"/>
            <a:ext cx="196027" cy="2438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0" name="Picture 59" descr="Unknown.jpeg">
            <a:extLst>
              <a:ext uri="{FF2B5EF4-FFF2-40B4-BE49-F238E27FC236}">
                <a16:creationId xmlns:a16="http://schemas.microsoft.com/office/drawing/2014/main" id="{8DA987FB-8FA2-DC27-90A4-2E4A7919FA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7989" y="9374"/>
            <a:ext cx="1074112" cy="1413881"/>
          </a:xfrm>
          <a:prstGeom prst="rect">
            <a:avLst/>
          </a:prstGeom>
        </p:spPr>
      </p:pic>
      <p:pic>
        <p:nvPicPr>
          <p:cNvPr id="64" name="Picture 2" descr="03">
            <a:extLst>
              <a:ext uri="{FF2B5EF4-FFF2-40B4-BE49-F238E27FC236}">
                <a16:creationId xmlns:a16="http://schemas.microsoft.com/office/drawing/2014/main" id="{A9C9FF43-7684-B3B0-EE11-FA104AFDD6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3863" y="4144808"/>
            <a:ext cx="3222708" cy="2686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 name="Down Arrow 62">
            <a:extLst>
              <a:ext uri="{FF2B5EF4-FFF2-40B4-BE49-F238E27FC236}">
                <a16:creationId xmlns:a16="http://schemas.microsoft.com/office/drawing/2014/main" id="{A47F66AF-5E4E-8A3C-4260-89C1AD83C291}"/>
              </a:ext>
            </a:extLst>
          </p:cNvPr>
          <p:cNvSpPr/>
          <p:nvPr/>
        </p:nvSpPr>
        <p:spPr>
          <a:xfrm rot="10800000" flipH="1">
            <a:off x="10537663" y="4000140"/>
            <a:ext cx="196027" cy="2438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54745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7">
            <a:extLst>
              <a:ext uri="{FF2B5EF4-FFF2-40B4-BE49-F238E27FC236}">
                <a16:creationId xmlns:a16="http://schemas.microsoft.com/office/drawing/2014/main" id="{FFF811E8-146A-4B74-9ADF-00A4D49C2C9C}"/>
              </a:ext>
            </a:extLst>
          </p:cNvPr>
          <p:cNvSpPr>
            <a:spLocks noGrp="1"/>
          </p:cNvSpPr>
          <p:nvPr>
            <p:ph type="title"/>
          </p:nvPr>
        </p:nvSpPr>
        <p:spPr>
          <a:xfrm>
            <a:off x="604837" y="311086"/>
            <a:ext cx="10977563" cy="1065279"/>
          </a:xfrm>
        </p:spPr>
        <p:txBody>
          <a:bodyPr>
            <a:noAutofit/>
          </a:bodyPr>
          <a:lstStyle/>
          <a:p>
            <a:r>
              <a:rPr lang="en-US" sz="2400" dirty="0">
                <a:solidFill>
                  <a:srgbClr val="993333"/>
                </a:solidFill>
                <a:latin typeface="Corbel" panose="020B0503020204020204" pitchFamily="34" charset="0"/>
              </a:rPr>
              <a:t>Asciminib is the 1st and only approved BCR::ABL1 inhibitor that works by </a:t>
            </a:r>
            <a:r>
              <a:rPr lang="en-US" sz="2400" dirty="0">
                <a:solidFill>
                  <a:srgbClr val="00B050"/>
                </a:solidFill>
                <a:latin typeface="Corbel" panose="020B0503020204020204" pitchFamily="34" charset="0"/>
              </a:rPr>
              <a:t>STAMP</a:t>
            </a:r>
            <a:r>
              <a:rPr lang="en-US" sz="2400" dirty="0">
                <a:solidFill>
                  <a:schemeClr val="tx2"/>
                </a:solidFill>
                <a:latin typeface="Corbel" panose="020B0503020204020204" pitchFamily="34" charset="0"/>
              </a:rPr>
              <a:t> (</a:t>
            </a:r>
            <a:r>
              <a:rPr lang="en-US" sz="2400" u="sng" dirty="0">
                <a:solidFill>
                  <a:srgbClr val="00B050"/>
                </a:solidFill>
                <a:latin typeface="Corbel" panose="020B0503020204020204" pitchFamily="34" charset="0"/>
              </a:rPr>
              <a:t>S</a:t>
            </a:r>
            <a:r>
              <a:rPr lang="en-US" sz="2400" dirty="0">
                <a:solidFill>
                  <a:schemeClr val="tx2"/>
                </a:solidFill>
                <a:latin typeface="Corbel" panose="020B0503020204020204" pitchFamily="34" charset="0"/>
              </a:rPr>
              <a:t>pecifically </a:t>
            </a:r>
            <a:r>
              <a:rPr lang="en-US" sz="2400" u="sng" dirty="0">
                <a:solidFill>
                  <a:srgbClr val="00B050"/>
                </a:solidFill>
                <a:latin typeface="Corbel" panose="020B0503020204020204" pitchFamily="34" charset="0"/>
              </a:rPr>
              <a:t>T</a:t>
            </a:r>
            <a:r>
              <a:rPr lang="en-US" sz="2400" dirty="0">
                <a:solidFill>
                  <a:schemeClr val="tx2"/>
                </a:solidFill>
                <a:latin typeface="Corbel" panose="020B0503020204020204" pitchFamily="34" charset="0"/>
              </a:rPr>
              <a:t>argeting the </a:t>
            </a:r>
            <a:r>
              <a:rPr lang="en-US" sz="2400" u="sng" dirty="0">
                <a:solidFill>
                  <a:srgbClr val="00B050"/>
                </a:solidFill>
                <a:latin typeface="Corbel" panose="020B0503020204020204" pitchFamily="34" charset="0"/>
              </a:rPr>
              <a:t>A</a:t>
            </a:r>
            <a:r>
              <a:rPr lang="en-US" sz="2400" dirty="0">
                <a:solidFill>
                  <a:schemeClr val="tx2"/>
                </a:solidFill>
                <a:latin typeface="Corbel" panose="020B0503020204020204" pitchFamily="34" charset="0"/>
              </a:rPr>
              <a:t>BL </a:t>
            </a:r>
            <a:r>
              <a:rPr lang="en-US" sz="2400" u="sng" dirty="0">
                <a:solidFill>
                  <a:srgbClr val="00B050"/>
                </a:solidFill>
                <a:latin typeface="Corbel" panose="020B0503020204020204" pitchFamily="34" charset="0"/>
              </a:rPr>
              <a:t>M</a:t>
            </a:r>
            <a:r>
              <a:rPr lang="en-US" sz="2400" dirty="0">
                <a:solidFill>
                  <a:schemeClr val="tx2"/>
                </a:solidFill>
                <a:latin typeface="Corbel" panose="020B0503020204020204" pitchFamily="34" charset="0"/>
              </a:rPr>
              <a:t>yristoyl </a:t>
            </a:r>
            <a:r>
              <a:rPr lang="en-US" sz="2400" u="sng" dirty="0">
                <a:solidFill>
                  <a:srgbClr val="00B050"/>
                </a:solidFill>
                <a:latin typeface="Corbel" panose="020B0503020204020204" pitchFamily="34" charset="0"/>
              </a:rPr>
              <a:t>P</a:t>
            </a:r>
            <a:r>
              <a:rPr lang="en-US" sz="2400" dirty="0">
                <a:solidFill>
                  <a:schemeClr val="tx2"/>
                </a:solidFill>
                <a:latin typeface="Corbel" panose="020B0503020204020204" pitchFamily="34" charset="0"/>
              </a:rPr>
              <a:t>ocket)</a:t>
            </a:r>
            <a:endParaRPr lang="en-US" sz="2400" baseline="30000" dirty="0">
              <a:solidFill>
                <a:schemeClr val="tx2"/>
              </a:solidFill>
              <a:latin typeface="Corbel" panose="020B0503020204020204" pitchFamily="34" charset="0"/>
            </a:endParaRPr>
          </a:p>
        </p:txBody>
      </p:sp>
      <p:sp>
        <p:nvSpPr>
          <p:cNvPr id="3" name="Text Placeholder 2">
            <a:extLst>
              <a:ext uri="{FF2B5EF4-FFF2-40B4-BE49-F238E27FC236}">
                <a16:creationId xmlns:a16="http://schemas.microsoft.com/office/drawing/2014/main" id="{C7CE32AF-F659-D401-4399-A11B6D80A3B4}"/>
              </a:ext>
            </a:extLst>
          </p:cNvPr>
          <p:cNvSpPr>
            <a:spLocks noGrp="1"/>
          </p:cNvSpPr>
          <p:nvPr>
            <p:ph type="body" sz="quarter" idx="13"/>
          </p:nvPr>
        </p:nvSpPr>
        <p:spPr>
          <a:xfrm>
            <a:off x="148424" y="6130926"/>
            <a:ext cx="11895152" cy="587375"/>
          </a:xfrm>
        </p:spPr>
        <p:txBody>
          <a:bodyPr/>
          <a:lstStyle/>
          <a:p>
            <a:pPr defTabSz="457125">
              <a:defRPr/>
            </a:pPr>
            <a:r>
              <a:rPr lang="en-US" sz="1067" dirty="0">
                <a:solidFill>
                  <a:srgbClr val="000000"/>
                </a:solidFill>
                <a:latin typeface="Corbel" panose="020B0503020204020204" pitchFamily="34" charset="0"/>
              </a:rPr>
              <a:t>1. </a:t>
            </a:r>
            <a:r>
              <a:rPr lang="en-US" sz="1067" dirty="0" err="1">
                <a:solidFill>
                  <a:srgbClr val="000000"/>
                </a:solidFill>
                <a:latin typeface="Corbel" panose="020B0503020204020204" pitchFamily="34" charset="0"/>
              </a:rPr>
              <a:t>Colicelli</a:t>
            </a:r>
            <a:r>
              <a:rPr lang="en-US" sz="1067" dirty="0">
                <a:solidFill>
                  <a:srgbClr val="000000"/>
                </a:solidFill>
                <a:latin typeface="Corbel" panose="020B0503020204020204" pitchFamily="34" charset="0"/>
              </a:rPr>
              <a:t> J. </a:t>
            </a:r>
            <a:r>
              <a:rPr lang="en-US" sz="1067" i="1" dirty="0">
                <a:solidFill>
                  <a:srgbClr val="000000"/>
                </a:solidFill>
                <a:latin typeface="Corbel" panose="020B0503020204020204" pitchFamily="34" charset="0"/>
              </a:rPr>
              <a:t>Sci Signal</a:t>
            </a:r>
            <a:r>
              <a:rPr lang="en-US" sz="1067" dirty="0">
                <a:solidFill>
                  <a:srgbClr val="000000"/>
                </a:solidFill>
                <a:latin typeface="Corbel" panose="020B0503020204020204" pitchFamily="34" charset="0"/>
              </a:rPr>
              <a:t>. 2010;3:re6. 2. Hughes TP, et al. </a:t>
            </a:r>
            <a:r>
              <a:rPr lang="en-US" sz="1067" i="1" dirty="0">
                <a:solidFill>
                  <a:srgbClr val="000000"/>
                </a:solidFill>
                <a:latin typeface="Corbel" panose="020B0503020204020204" pitchFamily="34" charset="0"/>
              </a:rPr>
              <a:t>N Engl J Med.</a:t>
            </a:r>
            <a:r>
              <a:rPr lang="en-US" sz="1067" dirty="0">
                <a:solidFill>
                  <a:srgbClr val="000000"/>
                </a:solidFill>
                <a:latin typeface="Corbel" panose="020B0503020204020204" pitchFamily="34" charset="0"/>
              </a:rPr>
              <a:t> 2019;381:2315-2326.</a:t>
            </a:r>
            <a:r>
              <a:rPr lang="en-US" sz="1067" i="1" dirty="0">
                <a:solidFill>
                  <a:srgbClr val="000000"/>
                </a:solidFill>
                <a:latin typeface="Corbel" panose="020B0503020204020204" pitchFamily="34" charset="0"/>
              </a:rPr>
              <a:t> </a:t>
            </a:r>
            <a:r>
              <a:rPr lang="en-US" sz="1067" dirty="0">
                <a:solidFill>
                  <a:srgbClr val="000000"/>
                </a:solidFill>
                <a:latin typeface="Corbel" panose="020B0503020204020204" pitchFamily="34" charset="0"/>
              </a:rPr>
              <a:t>3</a:t>
            </a:r>
            <a:r>
              <a:rPr lang="en-US" sz="1067" i="1" dirty="0">
                <a:solidFill>
                  <a:srgbClr val="000000"/>
                </a:solidFill>
                <a:latin typeface="Corbel" panose="020B0503020204020204" pitchFamily="34" charset="0"/>
              </a:rPr>
              <a:t>. </a:t>
            </a:r>
            <a:r>
              <a:rPr lang="da-DK" sz="1067" dirty="0" err="1">
                <a:solidFill>
                  <a:srgbClr val="000000"/>
                </a:solidFill>
                <a:latin typeface="Corbel" panose="020B0503020204020204" pitchFamily="34" charset="0"/>
              </a:rPr>
              <a:t>Hantschel</a:t>
            </a:r>
            <a:r>
              <a:rPr lang="da-DK" sz="1067" dirty="0">
                <a:solidFill>
                  <a:srgbClr val="000000"/>
                </a:solidFill>
                <a:latin typeface="Corbel" panose="020B0503020204020204" pitchFamily="34" charset="0"/>
              </a:rPr>
              <a:t> O</a:t>
            </a:r>
            <a:r>
              <a:rPr lang="da-DK" sz="1067" i="1" dirty="0">
                <a:solidFill>
                  <a:srgbClr val="000000"/>
                </a:solidFill>
                <a:latin typeface="Corbel" panose="020B0503020204020204" pitchFamily="34" charset="0"/>
              </a:rPr>
              <a:t>. Genes Cancer</a:t>
            </a:r>
            <a:r>
              <a:rPr lang="da-DK" sz="1067" dirty="0">
                <a:solidFill>
                  <a:srgbClr val="000000"/>
                </a:solidFill>
                <a:latin typeface="Corbel" panose="020B0503020204020204" pitchFamily="34" charset="0"/>
              </a:rPr>
              <a:t>. 2012;3:436-446. 4. </a:t>
            </a:r>
            <a:r>
              <a:rPr lang="en-US" sz="1067" dirty="0">
                <a:solidFill>
                  <a:srgbClr val="000000"/>
                </a:solidFill>
                <a:latin typeface="Corbel" panose="020B0503020204020204" pitchFamily="34" charset="0"/>
              </a:rPr>
              <a:t>Manley PW, et al. </a:t>
            </a:r>
            <a:r>
              <a:rPr lang="en-US" sz="1067" i="1" dirty="0">
                <a:solidFill>
                  <a:srgbClr val="000000"/>
                </a:solidFill>
                <a:latin typeface="Corbel" panose="020B0503020204020204" pitchFamily="34" charset="0"/>
              </a:rPr>
              <a:t>Leuk Res. </a:t>
            </a:r>
            <a:r>
              <a:rPr lang="en-US" sz="1067" dirty="0">
                <a:solidFill>
                  <a:srgbClr val="000000"/>
                </a:solidFill>
                <a:latin typeface="Corbel" panose="020B0503020204020204" pitchFamily="34" charset="0"/>
              </a:rPr>
              <a:t>2020;98:106458. 5. Mauro MJ, et al. Oral presentation at: 63rd ASH Annual Meeting &amp; Exposition; December 11–14, 2021; San Diego, CA, and virtual. Presentation 310.</a:t>
            </a:r>
            <a:endParaRPr lang="da-DK" sz="1067" dirty="0">
              <a:solidFill>
                <a:srgbClr val="000000"/>
              </a:solidFill>
              <a:latin typeface="Corbel" panose="020B0503020204020204" pitchFamily="34" charset="0"/>
            </a:endParaRPr>
          </a:p>
        </p:txBody>
      </p:sp>
      <p:grpSp>
        <p:nvGrpSpPr>
          <p:cNvPr id="41" name="Group 40">
            <a:extLst>
              <a:ext uri="{FF2B5EF4-FFF2-40B4-BE49-F238E27FC236}">
                <a16:creationId xmlns:a16="http://schemas.microsoft.com/office/drawing/2014/main" id="{ECDB9B42-2B8B-1AA0-3EF0-B2E07365D360}"/>
              </a:ext>
            </a:extLst>
          </p:cNvPr>
          <p:cNvGrpSpPr/>
          <p:nvPr/>
        </p:nvGrpSpPr>
        <p:grpSpPr>
          <a:xfrm>
            <a:off x="141963" y="1574413"/>
            <a:ext cx="11533853" cy="3612749"/>
            <a:chOff x="78763" y="1180809"/>
            <a:chExt cx="9222559" cy="2888780"/>
          </a:xfrm>
        </p:grpSpPr>
        <p:sp>
          <p:nvSpPr>
            <p:cNvPr id="89" name="Rectangle: Rounded Corners 88">
              <a:extLst>
                <a:ext uri="{FF2B5EF4-FFF2-40B4-BE49-F238E27FC236}">
                  <a16:creationId xmlns:a16="http://schemas.microsoft.com/office/drawing/2014/main" id="{4E0DC2C9-68E3-41F8-BFBC-DD9B849FA595}"/>
                </a:ext>
              </a:extLst>
            </p:cNvPr>
            <p:cNvSpPr/>
            <p:nvPr/>
          </p:nvSpPr>
          <p:spPr>
            <a:xfrm>
              <a:off x="472100" y="1180810"/>
              <a:ext cx="2631618" cy="2857790"/>
            </a:xfrm>
            <a:prstGeom prst="roundRect">
              <a:avLst>
                <a:gd name="adj" fmla="val 0"/>
              </a:avLst>
            </a:prstGeom>
            <a:solidFill>
              <a:srgbClr val="FFFFFF">
                <a:lumMod val="95000"/>
              </a:srgbClr>
            </a:solidFill>
            <a:ln w="12700" cap="sq" cmpd="sng" algn="ctr">
              <a:solidFill>
                <a:srgbClr val="0070C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latin typeface="Corbel" panose="020B0503020204020204" pitchFamily="34" charset="0"/>
                <a:ea typeface="+mn-ea"/>
                <a:cs typeface="Arial" panose="020B0604020202020204" pitchFamily="34" charset="0"/>
              </a:endParaRPr>
            </a:p>
          </p:txBody>
        </p:sp>
        <p:pic>
          <p:nvPicPr>
            <p:cNvPr id="90" name="Picture 89" descr="A picture containing flower, plant&#10;&#10;Description automatically generated">
              <a:extLst>
                <a:ext uri="{FF2B5EF4-FFF2-40B4-BE49-F238E27FC236}">
                  <a16:creationId xmlns:a16="http://schemas.microsoft.com/office/drawing/2014/main" id="{727A0B2B-8D4E-4BDA-B3DD-EA645371362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125000"/>
                      </a14:imgEffect>
                      <a14:imgEffect>
                        <a14:brightnessContrast bright="10000"/>
                      </a14:imgEffect>
                    </a14:imgLayer>
                  </a14:imgProps>
                </a:ext>
                <a:ext uri="{28A0092B-C50C-407E-A947-70E740481C1C}">
                  <a14:useLocalDpi xmlns:a14="http://schemas.microsoft.com/office/drawing/2010/main"/>
                </a:ext>
              </a:extLst>
            </a:blip>
            <a:stretch>
              <a:fillRect/>
            </a:stretch>
          </p:blipFill>
          <p:spPr>
            <a:xfrm rot="20849984">
              <a:off x="78763" y="2070822"/>
              <a:ext cx="3025630" cy="1701917"/>
            </a:xfrm>
            <a:prstGeom prst="rect">
              <a:avLst/>
            </a:prstGeom>
          </p:spPr>
        </p:pic>
        <p:sp>
          <p:nvSpPr>
            <p:cNvPr id="91" name="TextBox 90">
              <a:extLst>
                <a:ext uri="{FF2B5EF4-FFF2-40B4-BE49-F238E27FC236}">
                  <a16:creationId xmlns:a16="http://schemas.microsoft.com/office/drawing/2014/main" id="{65F8F256-D815-4D9B-8878-C22AE6C8E462}"/>
                </a:ext>
              </a:extLst>
            </p:cNvPr>
            <p:cNvSpPr txBox="1"/>
            <p:nvPr/>
          </p:nvSpPr>
          <p:spPr>
            <a:xfrm>
              <a:off x="474113" y="1180809"/>
              <a:ext cx="2618406" cy="30357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Normal conditions</a:t>
              </a:r>
            </a:p>
          </p:txBody>
        </p:sp>
        <p:sp>
          <p:nvSpPr>
            <p:cNvPr id="92" name="TextBox 91">
              <a:extLst>
                <a:ext uri="{FF2B5EF4-FFF2-40B4-BE49-F238E27FC236}">
                  <a16:creationId xmlns:a16="http://schemas.microsoft.com/office/drawing/2014/main" id="{0558EBCC-8785-4393-8601-4AD24BAC698B}"/>
                </a:ext>
              </a:extLst>
            </p:cNvPr>
            <p:cNvSpPr txBox="1"/>
            <p:nvPr/>
          </p:nvSpPr>
          <p:spPr>
            <a:xfrm>
              <a:off x="616412" y="3173153"/>
              <a:ext cx="472101"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SH2</a:t>
              </a:r>
              <a:endParaRPr kumimoji="0" lang="en-US"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201456F7-173A-44DB-B4F7-FB4B085FA2EC}"/>
                </a:ext>
              </a:extLst>
            </p:cNvPr>
            <p:cNvSpPr txBox="1"/>
            <p:nvPr/>
          </p:nvSpPr>
          <p:spPr>
            <a:xfrm>
              <a:off x="890106" y="2426912"/>
              <a:ext cx="472101"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SH3</a:t>
              </a:r>
              <a:endParaRPr kumimoji="0" lang="en-US"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8996535E-4CC2-476A-A5AA-103FA2366925}"/>
                </a:ext>
              </a:extLst>
            </p:cNvPr>
            <p:cNvSpPr txBox="1"/>
            <p:nvPr/>
          </p:nvSpPr>
          <p:spPr>
            <a:xfrm>
              <a:off x="1633678" y="3029053"/>
              <a:ext cx="745947" cy="33644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srgbClr val="FFFFFF"/>
                  </a:solidFill>
                  <a:effectLst>
                    <a:outerShdw blurRad="317500" dist="38100" dir="2700000" sx="99000" sy="99000" algn="tl" rotWithShape="0">
                      <a:srgbClr val="44546A">
                        <a:lumMod val="50000"/>
                      </a:srgbClr>
                    </a:outerShdw>
                  </a:effectLst>
                  <a:uLnTx/>
                  <a:uFillTx/>
                  <a:latin typeface="Corbel" panose="020B0503020204020204" pitchFamily="34" charset="0"/>
                  <a:ea typeface="+mn-ea"/>
                  <a:cs typeface="Arial" panose="020B0604020202020204" pitchFamily="34" charset="0"/>
                </a:rPr>
                <a:t>Kinase domain</a:t>
              </a:r>
              <a:endParaRPr kumimoji="0" lang="en-US" sz="1067" b="1" i="0" u="none" strike="noStrike" kern="0" cap="none" spc="0" normalizeH="0" baseline="0" noProof="0">
                <a:ln>
                  <a:noFill/>
                </a:ln>
                <a:solidFill>
                  <a:srgbClr val="FFFFFF"/>
                </a:solidFill>
                <a:effectLst>
                  <a:outerShdw blurRad="317500" dist="38100" dir="2700000" sx="99000" sy="99000" algn="tl" rotWithShape="0">
                    <a:srgbClr val="44546A">
                      <a:lumMod val="50000"/>
                    </a:srgbClr>
                  </a:outerShdw>
                </a:effectLst>
                <a:uLnTx/>
                <a:uFillTx/>
                <a:latin typeface="Corbel" panose="020B0503020204020204" pitchFamily="34" charset="0"/>
                <a:ea typeface="+mn-ea"/>
                <a:cs typeface="Arial" panose="020B0604020202020204" pitchFamily="34" charset="0"/>
              </a:endParaRPr>
            </a:p>
          </p:txBody>
        </p:sp>
        <p:sp>
          <p:nvSpPr>
            <p:cNvPr id="95" name="TextBox 94">
              <a:extLst>
                <a:ext uri="{FF2B5EF4-FFF2-40B4-BE49-F238E27FC236}">
                  <a16:creationId xmlns:a16="http://schemas.microsoft.com/office/drawing/2014/main" id="{872E3EA2-1C49-4C7A-886D-5AD3DF983A02}"/>
                </a:ext>
              </a:extLst>
            </p:cNvPr>
            <p:cNvSpPr txBox="1"/>
            <p:nvPr/>
          </p:nvSpPr>
          <p:spPr>
            <a:xfrm>
              <a:off x="2084652" y="2510135"/>
              <a:ext cx="1234349" cy="33644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Myristoylated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N-terminus</a:t>
              </a:r>
            </a:p>
          </p:txBody>
        </p:sp>
        <p:cxnSp>
          <p:nvCxnSpPr>
            <p:cNvPr id="96" name="Straight Connector 95">
              <a:extLst>
                <a:ext uri="{FF2B5EF4-FFF2-40B4-BE49-F238E27FC236}">
                  <a16:creationId xmlns:a16="http://schemas.microsoft.com/office/drawing/2014/main" id="{B3E2F0FD-1D01-45C4-A322-492FFE8618BE}"/>
                </a:ext>
              </a:extLst>
            </p:cNvPr>
            <p:cNvCxnSpPr>
              <a:cxnSpLocks/>
            </p:cNvCxnSpPr>
            <p:nvPr/>
          </p:nvCxnSpPr>
          <p:spPr>
            <a:xfrm flipV="1">
              <a:off x="1449308" y="2714537"/>
              <a:ext cx="876915" cy="361302"/>
            </a:xfrm>
            <a:prstGeom prst="line">
              <a:avLst/>
            </a:prstGeom>
            <a:noFill/>
            <a:ln w="12700" cap="flat" cmpd="sng" algn="ctr">
              <a:solidFill>
                <a:sysClr val="windowText" lastClr="000000"/>
              </a:solidFill>
              <a:prstDash val="solid"/>
              <a:miter lim="800000"/>
            </a:ln>
            <a:effectLst/>
          </p:spPr>
        </p:cxnSp>
        <p:cxnSp>
          <p:nvCxnSpPr>
            <p:cNvPr id="97" name="Straight Arrow Connector 96">
              <a:extLst>
                <a:ext uri="{FF2B5EF4-FFF2-40B4-BE49-F238E27FC236}">
                  <a16:creationId xmlns:a16="http://schemas.microsoft.com/office/drawing/2014/main" id="{D903DA3C-D46C-4C14-856A-F1118298B051}"/>
                </a:ext>
              </a:extLst>
            </p:cNvPr>
            <p:cNvCxnSpPr>
              <a:cxnSpLocks/>
            </p:cNvCxnSpPr>
            <p:nvPr/>
          </p:nvCxnSpPr>
          <p:spPr>
            <a:xfrm flipH="1">
              <a:off x="1670950" y="2081879"/>
              <a:ext cx="39779" cy="485758"/>
            </a:xfrm>
            <a:prstGeom prst="straightConnector1">
              <a:avLst/>
            </a:prstGeom>
            <a:noFill/>
            <a:ln w="12700" cap="flat" cmpd="sng" algn="ctr">
              <a:solidFill>
                <a:sysClr val="windowText" lastClr="000000"/>
              </a:solidFill>
              <a:prstDash val="solid"/>
              <a:miter lim="800000"/>
              <a:headEnd type="none" w="med" len="med"/>
              <a:tailEnd type="none" w="med" len="med"/>
            </a:ln>
            <a:effectLst/>
          </p:spPr>
        </p:cxnSp>
        <p:sp>
          <p:nvSpPr>
            <p:cNvPr id="98" name="TextBox 97">
              <a:extLst>
                <a:ext uri="{FF2B5EF4-FFF2-40B4-BE49-F238E27FC236}">
                  <a16:creationId xmlns:a16="http://schemas.microsoft.com/office/drawing/2014/main" id="{ACF33410-CFE3-4D35-905C-96C7237A84FA}"/>
                </a:ext>
              </a:extLst>
            </p:cNvPr>
            <p:cNvSpPr txBox="1"/>
            <p:nvPr/>
          </p:nvSpPr>
          <p:spPr>
            <a:xfrm>
              <a:off x="1247266" y="1893821"/>
              <a:ext cx="1145031" cy="2051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ATP-binding site</a:t>
              </a:r>
            </a:p>
          </p:txBody>
        </p:sp>
        <p:sp>
          <p:nvSpPr>
            <p:cNvPr id="99" name="TextBox 98">
              <a:extLst>
                <a:ext uri="{FF2B5EF4-FFF2-40B4-BE49-F238E27FC236}">
                  <a16:creationId xmlns:a16="http://schemas.microsoft.com/office/drawing/2014/main" id="{ACA46881-FAAB-41D9-8B2D-7DF00BD889D7}"/>
                </a:ext>
              </a:extLst>
            </p:cNvPr>
            <p:cNvSpPr txBox="1"/>
            <p:nvPr/>
          </p:nvSpPr>
          <p:spPr>
            <a:xfrm>
              <a:off x="987098" y="3681269"/>
              <a:ext cx="1234349"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Myristoyl pocket</a:t>
              </a:r>
            </a:p>
          </p:txBody>
        </p:sp>
        <p:cxnSp>
          <p:nvCxnSpPr>
            <p:cNvPr id="100" name="Straight Connector 99">
              <a:extLst>
                <a:ext uri="{FF2B5EF4-FFF2-40B4-BE49-F238E27FC236}">
                  <a16:creationId xmlns:a16="http://schemas.microsoft.com/office/drawing/2014/main" id="{D953977F-0FE9-4CE8-BE80-2CF184C21E21}"/>
                </a:ext>
              </a:extLst>
            </p:cNvPr>
            <p:cNvCxnSpPr>
              <a:cxnSpLocks/>
            </p:cNvCxnSpPr>
            <p:nvPr/>
          </p:nvCxnSpPr>
          <p:spPr>
            <a:xfrm flipH="1" flipV="1">
              <a:off x="1518594" y="3160688"/>
              <a:ext cx="66011" cy="523675"/>
            </a:xfrm>
            <a:prstGeom prst="line">
              <a:avLst/>
            </a:prstGeom>
            <a:noFill/>
            <a:ln w="12700" cap="flat" cmpd="sng" algn="ctr">
              <a:solidFill>
                <a:sysClr val="windowText" lastClr="000000"/>
              </a:solidFill>
              <a:prstDash val="solid"/>
              <a:miter lim="800000"/>
            </a:ln>
            <a:effectLst/>
          </p:spPr>
        </p:cxnSp>
        <p:sp>
          <p:nvSpPr>
            <p:cNvPr id="101" name="TextBox 100">
              <a:extLst>
                <a:ext uri="{FF2B5EF4-FFF2-40B4-BE49-F238E27FC236}">
                  <a16:creationId xmlns:a16="http://schemas.microsoft.com/office/drawing/2014/main" id="{814BC5F8-47E3-4B8A-99EB-9258F02CA1B8}"/>
                </a:ext>
              </a:extLst>
            </p:cNvPr>
            <p:cNvSpPr txBox="1"/>
            <p:nvPr/>
          </p:nvSpPr>
          <p:spPr>
            <a:xfrm>
              <a:off x="472902" y="1466170"/>
              <a:ext cx="2620829" cy="4675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Corbel" panose="020B0503020204020204" pitchFamily="34" charset="0"/>
                  <a:ea typeface="+mn-ea"/>
                  <a:cs typeface="Arial" panose="020B0604020202020204" pitchFamily="34" charset="0"/>
                </a:rPr>
                <a:t>Inactive ABL1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with N-terminus binding</a:t>
              </a:r>
              <a:endParaRPr kumimoji="0" lang="en-US" sz="1600" b="0" i="0" u="none" strike="noStrike" kern="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49" name="Rectangle: Rounded Corners 148">
              <a:extLst>
                <a:ext uri="{FF2B5EF4-FFF2-40B4-BE49-F238E27FC236}">
                  <a16:creationId xmlns:a16="http://schemas.microsoft.com/office/drawing/2014/main" id="{2E820A0B-7353-4308-9F63-FA53F8651471}"/>
                </a:ext>
              </a:extLst>
            </p:cNvPr>
            <p:cNvSpPr/>
            <p:nvPr/>
          </p:nvSpPr>
          <p:spPr>
            <a:xfrm>
              <a:off x="3207202" y="1180809"/>
              <a:ext cx="3141344" cy="2857862"/>
            </a:xfrm>
            <a:prstGeom prst="roundRect">
              <a:avLst>
                <a:gd name="adj" fmla="val 0"/>
              </a:avLst>
            </a:prstGeom>
            <a:solidFill>
              <a:srgbClr val="FFFFFF">
                <a:lumMod val="95000"/>
              </a:srgbClr>
            </a:solidFill>
            <a:ln w="12700" cap="sq" cmpd="sng" algn="ctr">
              <a:solidFill>
                <a:srgbClr val="0070C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latin typeface="Corbel" panose="020B0503020204020204" pitchFamily="34" charset="0"/>
                <a:ea typeface="+mn-ea"/>
                <a:cs typeface="Arial" panose="020B0604020202020204" pitchFamily="34" charset="0"/>
              </a:endParaRPr>
            </a:p>
          </p:txBody>
        </p:sp>
        <p:pic>
          <p:nvPicPr>
            <p:cNvPr id="150" name="Picture 149" descr="A picture containing plant&#10;&#10;Description automatically generated">
              <a:extLst>
                <a:ext uri="{FF2B5EF4-FFF2-40B4-BE49-F238E27FC236}">
                  <a16:creationId xmlns:a16="http://schemas.microsoft.com/office/drawing/2014/main" id="{E2D9BFEE-A29E-4AA6-8664-A6735EB218EC}"/>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25000"/>
                      </a14:imgEffect>
                      <a14:imgEffect>
                        <a14:brightnessContrast bright="10000"/>
                      </a14:imgEffect>
                    </a14:imgLayer>
                  </a14:imgProps>
                </a:ext>
                <a:ext uri="{28A0092B-C50C-407E-A947-70E740481C1C}">
                  <a14:useLocalDpi xmlns:a14="http://schemas.microsoft.com/office/drawing/2010/main"/>
                </a:ext>
              </a:extLst>
            </a:blip>
            <a:stretch>
              <a:fillRect/>
            </a:stretch>
          </p:blipFill>
          <p:spPr>
            <a:xfrm rot="21174132">
              <a:off x="3238547" y="1972836"/>
              <a:ext cx="3155344" cy="1774881"/>
            </a:xfrm>
            <a:prstGeom prst="rect">
              <a:avLst/>
            </a:prstGeom>
          </p:spPr>
        </p:pic>
        <p:sp>
          <p:nvSpPr>
            <p:cNvPr id="151" name="TextBox 150">
              <a:extLst>
                <a:ext uri="{FF2B5EF4-FFF2-40B4-BE49-F238E27FC236}">
                  <a16:creationId xmlns:a16="http://schemas.microsoft.com/office/drawing/2014/main" id="{EBC198C6-71F4-40C0-A46C-425DBD73903F}"/>
                </a:ext>
              </a:extLst>
            </p:cNvPr>
            <p:cNvSpPr txBox="1"/>
            <p:nvPr/>
          </p:nvSpPr>
          <p:spPr>
            <a:xfrm>
              <a:off x="3251880" y="1180809"/>
              <a:ext cx="3066483" cy="30357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 CML</a:t>
              </a:r>
            </a:p>
          </p:txBody>
        </p:sp>
        <p:sp>
          <p:nvSpPr>
            <p:cNvPr id="153" name="TextBox 152">
              <a:extLst>
                <a:ext uri="{FF2B5EF4-FFF2-40B4-BE49-F238E27FC236}">
                  <a16:creationId xmlns:a16="http://schemas.microsoft.com/office/drawing/2014/main" id="{7BAEF9FA-48DC-424D-BB25-7A56F17545B5}"/>
                </a:ext>
              </a:extLst>
            </p:cNvPr>
            <p:cNvSpPr txBox="1"/>
            <p:nvPr/>
          </p:nvSpPr>
          <p:spPr>
            <a:xfrm>
              <a:off x="5604161" y="2825960"/>
              <a:ext cx="817692" cy="205135"/>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Asciminib</a:t>
              </a:r>
              <a:endParaRPr kumimoji="0" lang="en-US" sz="1067" b="1" i="0" u="none" strike="noStrike" kern="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55" name="TextBox 154">
              <a:extLst>
                <a:ext uri="{FF2B5EF4-FFF2-40B4-BE49-F238E27FC236}">
                  <a16:creationId xmlns:a16="http://schemas.microsoft.com/office/drawing/2014/main" id="{48D0CA36-ACB5-4C1F-9136-5A4143120D42}"/>
                </a:ext>
              </a:extLst>
            </p:cNvPr>
            <p:cNvSpPr txBox="1"/>
            <p:nvPr/>
          </p:nvSpPr>
          <p:spPr>
            <a:xfrm>
              <a:off x="4779651" y="3659380"/>
              <a:ext cx="1092624"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Myristoyl pocket</a:t>
              </a:r>
            </a:p>
          </p:txBody>
        </p:sp>
        <p:cxnSp>
          <p:nvCxnSpPr>
            <p:cNvPr id="156" name="Straight Connector 155">
              <a:extLst>
                <a:ext uri="{FF2B5EF4-FFF2-40B4-BE49-F238E27FC236}">
                  <a16:creationId xmlns:a16="http://schemas.microsoft.com/office/drawing/2014/main" id="{50B88E27-E7A6-438F-8094-BC6B1CBB7049}"/>
                </a:ext>
              </a:extLst>
            </p:cNvPr>
            <p:cNvCxnSpPr>
              <a:cxnSpLocks/>
            </p:cNvCxnSpPr>
            <p:nvPr/>
          </p:nvCxnSpPr>
          <p:spPr>
            <a:xfrm flipH="1" flipV="1">
              <a:off x="5092099" y="3345984"/>
              <a:ext cx="90562" cy="335166"/>
            </a:xfrm>
            <a:prstGeom prst="line">
              <a:avLst/>
            </a:prstGeom>
            <a:noFill/>
            <a:ln w="12700" cap="flat" cmpd="sng" algn="ctr">
              <a:solidFill>
                <a:sysClr val="windowText" lastClr="000000"/>
              </a:solidFill>
              <a:prstDash val="solid"/>
              <a:miter lim="800000"/>
            </a:ln>
            <a:effectLst/>
          </p:spPr>
        </p:cxnSp>
        <p:cxnSp>
          <p:nvCxnSpPr>
            <p:cNvPr id="157" name="Straight Arrow Connector 156">
              <a:extLst>
                <a:ext uri="{FF2B5EF4-FFF2-40B4-BE49-F238E27FC236}">
                  <a16:creationId xmlns:a16="http://schemas.microsoft.com/office/drawing/2014/main" id="{F172BFC0-8A3C-49DD-90E5-EF656BA9B33B}"/>
                </a:ext>
              </a:extLst>
            </p:cNvPr>
            <p:cNvCxnSpPr>
              <a:cxnSpLocks/>
            </p:cNvCxnSpPr>
            <p:nvPr/>
          </p:nvCxnSpPr>
          <p:spPr>
            <a:xfrm flipH="1">
              <a:off x="5024176" y="2533372"/>
              <a:ext cx="158270" cy="376654"/>
            </a:xfrm>
            <a:prstGeom prst="straightConnector1">
              <a:avLst/>
            </a:prstGeom>
            <a:noFill/>
            <a:ln w="12700" cap="flat" cmpd="sng" algn="ctr">
              <a:solidFill>
                <a:sysClr val="windowText" lastClr="000000"/>
              </a:solidFill>
              <a:prstDash val="solid"/>
              <a:miter lim="800000"/>
              <a:headEnd type="none" w="med" len="med"/>
              <a:tailEnd type="none" w="med" len="med"/>
            </a:ln>
            <a:effectLst/>
          </p:spPr>
        </p:cxnSp>
        <p:sp>
          <p:nvSpPr>
            <p:cNvPr id="158" name="TextBox 157">
              <a:extLst>
                <a:ext uri="{FF2B5EF4-FFF2-40B4-BE49-F238E27FC236}">
                  <a16:creationId xmlns:a16="http://schemas.microsoft.com/office/drawing/2014/main" id="{346CF0BE-559B-4AF8-AD7A-AE4A05CC9D43}"/>
                </a:ext>
              </a:extLst>
            </p:cNvPr>
            <p:cNvSpPr txBox="1"/>
            <p:nvPr/>
          </p:nvSpPr>
          <p:spPr>
            <a:xfrm>
              <a:off x="4923347" y="2349221"/>
              <a:ext cx="1067408" cy="2051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ATP-binding site</a:t>
              </a:r>
            </a:p>
          </p:txBody>
        </p:sp>
        <p:sp>
          <p:nvSpPr>
            <p:cNvPr id="159" name="TextBox 158">
              <a:extLst>
                <a:ext uri="{FF2B5EF4-FFF2-40B4-BE49-F238E27FC236}">
                  <a16:creationId xmlns:a16="http://schemas.microsoft.com/office/drawing/2014/main" id="{586A3CC6-D13E-4930-86FC-2D93545ADEA9}"/>
                </a:ext>
              </a:extLst>
            </p:cNvPr>
            <p:cNvSpPr txBox="1"/>
            <p:nvPr/>
          </p:nvSpPr>
          <p:spPr>
            <a:xfrm>
              <a:off x="5140288" y="3050459"/>
              <a:ext cx="567699" cy="33644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srgbClr val="FFFFFF"/>
                  </a:solidFill>
                  <a:effectLst>
                    <a:outerShdw blurRad="317500" dist="38100" dir="2700000" sx="99000" sy="99000" algn="tl" rotWithShape="0">
                      <a:srgbClr val="44546A">
                        <a:lumMod val="50000"/>
                      </a:srgbClr>
                    </a:outerShdw>
                  </a:effectLst>
                  <a:uLnTx/>
                  <a:uFillTx/>
                  <a:latin typeface="Corbel" panose="020B0503020204020204" pitchFamily="34" charset="0"/>
                  <a:ea typeface="+mn-ea"/>
                  <a:cs typeface="Arial" panose="020B0604020202020204" pitchFamily="34" charset="0"/>
                </a:rPr>
                <a:t>Kinase</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srgbClr val="FFFFFF"/>
                  </a:solidFill>
                  <a:effectLst>
                    <a:outerShdw blurRad="317500" dist="38100" dir="2700000" sx="99000" sy="99000" algn="tl" rotWithShape="0">
                      <a:srgbClr val="44546A">
                        <a:lumMod val="50000"/>
                      </a:srgbClr>
                    </a:outerShdw>
                  </a:effectLst>
                  <a:uLnTx/>
                  <a:uFillTx/>
                  <a:latin typeface="Corbel" panose="020B0503020204020204" pitchFamily="34" charset="0"/>
                  <a:ea typeface="+mn-ea"/>
                  <a:cs typeface="Arial" panose="020B0604020202020204" pitchFamily="34" charset="0"/>
                </a:rPr>
                <a:t>domain</a:t>
              </a:r>
              <a:endParaRPr kumimoji="0" lang="en-US" sz="1067" b="1" i="0" u="none" strike="noStrike" kern="0" cap="none" spc="0" normalizeH="0" baseline="0" noProof="0">
                <a:ln>
                  <a:noFill/>
                </a:ln>
                <a:solidFill>
                  <a:srgbClr val="FFFFFF"/>
                </a:solidFill>
                <a:effectLst>
                  <a:outerShdw blurRad="317500" dist="38100" dir="2700000" sx="99000" sy="99000" algn="tl" rotWithShape="0">
                    <a:srgbClr val="44546A">
                      <a:lumMod val="50000"/>
                    </a:srgbClr>
                  </a:outerShdw>
                </a:effectLst>
                <a:uLnTx/>
                <a:uFillTx/>
                <a:latin typeface="Corbel" panose="020B0503020204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E8B3BCE6-AD28-424B-AB52-81D29E8B924F}"/>
                </a:ext>
              </a:extLst>
            </p:cNvPr>
            <p:cNvSpPr txBox="1"/>
            <p:nvPr/>
          </p:nvSpPr>
          <p:spPr>
            <a:xfrm>
              <a:off x="3707411" y="3147561"/>
              <a:ext cx="551534"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SH2</a:t>
              </a:r>
              <a:endParaRPr kumimoji="0" lang="en-US"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61" name="TextBox 160">
              <a:extLst>
                <a:ext uri="{FF2B5EF4-FFF2-40B4-BE49-F238E27FC236}">
                  <a16:creationId xmlns:a16="http://schemas.microsoft.com/office/drawing/2014/main" id="{FEB2EB66-AAC9-42A3-A1DF-73A0F6139419}"/>
                </a:ext>
              </a:extLst>
            </p:cNvPr>
            <p:cNvSpPr txBox="1"/>
            <p:nvPr/>
          </p:nvSpPr>
          <p:spPr>
            <a:xfrm>
              <a:off x="3649368" y="2549348"/>
              <a:ext cx="551534"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SH3</a:t>
              </a:r>
              <a:endParaRPr kumimoji="0" lang="en-US"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62" name="TextBox 161">
              <a:extLst>
                <a:ext uri="{FF2B5EF4-FFF2-40B4-BE49-F238E27FC236}">
                  <a16:creationId xmlns:a16="http://schemas.microsoft.com/office/drawing/2014/main" id="{7BB15EF7-0D94-4D9D-AC26-768DE6D72752}"/>
                </a:ext>
              </a:extLst>
            </p:cNvPr>
            <p:cNvSpPr txBox="1"/>
            <p:nvPr/>
          </p:nvSpPr>
          <p:spPr>
            <a:xfrm>
              <a:off x="4200902" y="2188768"/>
              <a:ext cx="530578"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CH"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BCR</a:t>
              </a:r>
              <a:endParaRPr kumimoji="0" lang="en-US" sz="1067" b="1" i="0" u="none" strike="noStrike" kern="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63" name="TextBox 162">
              <a:extLst>
                <a:ext uri="{FF2B5EF4-FFF2-40B4-BE49-F238E27FC236}">
                  <a16:creationId xmlns:a16="http://schemas.microsoft.com/office/drawing/2014/main" id="{94DFB66C-D382-402A-841C-EBF183D21323}"/>
                </a:ext>
              </a:extLst>
            </p:cNvPr>
            <p:cNvSpPr txBox="1"/>
            <p:nvPr/>
          </p:nvSpPr>
          <p:spPr>
            <a:xfrm>
              <a:off x="5576924" y="2014392"/>
              <a:ext cx="752153" cy="33644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Displaced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N-terminus</a:t>
              </a:r>
            </a:p>
          </p:txBody>
        </p:sp>
        <p:sp>
          <p:nvSpPr>
            <p:cNvPr id="164" name="TextBox 163">
              <a:extLst>
                <a:ext uri="{FF2B5EF4-FFF2-40B4-BE49-F238E27FC236}">
                  <a16:creationId xmlns:a16="http://schemas.microsoft.com/office/drawing/2014/main" id="{84B12D45-E079-4ADC-B5EC-A390FDEF0142}"/>
                </a:ext>
              </a:extLst>
            </p:cNvPr>
            <p:cNvSpPr txBox="1"/>
            <p:nvPr/>
          </p:nvSpPr>
          <p:spPr>
            <a:xfrm>
              <a:off x="3214968" y="1478586"/>
              <a:ext cx="3141345" cy="4675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Constitutively active BCR::ABL1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with loss of N-terminus</a:t>
              </a:r>
              <a:endParaRPr kumimoji="0" lang="en-US" sz="1600" b="0" i="0" u="none" strike="noStrike" kern="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5" name="TextBox 164">
              <a:extLst>
                <a:ext uri="{FF2B5EF4-FFF2-40B4-BE49-F238E27FC236}">
                  <a16:creationId xmlns:a16="http://schemas.microsoft.com/office/drawing/2014/main" id="{CF63472A-BA59-4B05-A7A5-7A799589F498}"/>
                </a:ext>
              </a:extLst>
            </p:cNvPr>
            <p:cNvSpPr txBox="1"/>
            <p:nvPr/>
          </p:nvSpPr>
          <p:spPr>
            <a:xfrm>
              <a:off x="3177634" y="2884336"/>
              <a:ext cx="506660" cy="205135"/>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ABL1</a:t>
              </a:r>
              <a:endParaRPr kumimoji="0" lang="en-US" sz="1067"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66" name="Left Bracket 165">
              <a:extLst>
                <a:ext uri="{FF2B5EF4-FFF2-40B4-BE49-F238E27FC236}">
                  <a16:creationId xmlns:a16="http://schemas.microsoft.com/office/drawing/2014/main" id="{B6FAA9CD-A564-42FB-87AA-1B09CA1F06A6}"/>
                </a:ext>
              </a:extLst>
            </p:cNvPr>
            <p:cNvSpPr/>
            <p:nvPr/>
          </p:nvSpPr>
          <p:spPr>
            <a:xfrm>
              <a:off x="3638435" y="2418942"/>
              <a:ext cx="118885" cy="1146233"/>
            </a:xfrm>
            <a:prstGeom prst="leftBracket">
              <a:avLst>
                <a:gd name="adj" fmla="val 82773"/>
              </a:avLst>
            </a:prstGeom>
            <a:noFill/>
            <a:ln w="12700" cap="flat" cmpd="sng" algn="ctr">
              <a:solidFill>
                <a:sysClr val="windowText" lastClr="00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w="12700">
                  <a:solidFill>
                    <a:prstClr val="black"/>
                  </a:solid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68" name="Left Bracket 167">
              <a:extLst>
                <a:ext uri="{FF2B5EF4-FFF2-40B4-BE49-F238E27FC236}">
                  <a16:creationId xmlns:a16="http://schemas.microsoft.com/office/drawing/2014/main" id="{480AAFC8-4D0C-40F7-A485-EAF5A942A9E2}"/>
                </a:ext>
              </a:extLst>
            </p:cNvPr>
            <p:cNvSpPr/>
            <p:nvPr/>
          </p:nvSpPr>
          <p:spPr>
            <a:xfrm>
              <a:off x="3638935" y="1975310"/>
              <a:ext cx="118509" cy="404102"/>
            </a:xfrm>
            <a:prstGeom prst="leftBracket">
              <a:avLst>
                <a:gd name="adj" fmla="val 82773"/>
              </a:avLst>
            </a:prstGeom>
            <a:noFill/>
            <a:ln w="12700" cap="flat" cmpd="sng" algn="ctr">
              <a:solidFill>
                <a:sysClr val="windowText" lastClr="00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w="12700">
                  <a:solidFill>
                    <a:prstClr val="black"/>
                  </a:solid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70" name="TextBox 169">
              <a:extLst>
                <a:ext uri="{FF2B5EF4-FFF2-40B4-BE49-F238E27FC236}">
                  <a16:creationId xmlns:a16="http://schemas.microsoft.com/office/drawing/2014/main" id="{8512E808-8389-4F87-9B21-63CF9A76F044}"/>
                </a:ext>
              </a:extLst>
            </p:cNvPr>
            <p:cNvSpPr txBox="1"/>
            <p:nvPr/>
          </p:nvSpPr>
          <p:spPr>
            <a:xfrm>
              <a:off x="3214968" y="2088117"/>
              <a:ext cx="475766"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BCR</a:t>
              </a:r>
              <a:endPar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92" name="Rectangle: Rounded Corners 191">
              <a:extLst>
                <a:ext uri="{FF2B5EF4-FFF2-40B4-BE49-F238E27FC236}">
                  <a16:creationId xmlns:a16="http://schemas.microsoft.com/office/drawing/2014/main" id="{A729BEB0-22D6-48F8-8716-F3BE02CC45D1}"/>
                </a:ext>
              </a:extLst>
            </p:cNvPr>
            <p:cNvSpPr/>
            <p:nvPr/>
          </p:nvSpPr>
          <p:spPr>
            <a:xfrm>
              <a:off x="6589560" y="1180809"/>
              <a:ext cx="2644646" cy="2872598"/>
            </a:xfrm>
            <a:prstGeom prst="roundRect">
              <a:avLst>
                <a:gd name="adj" fmla="val 0"/>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Corbel" panose="020B0503020204020204" pitchFamily="34" charset="0"/>
                <a:ea typeface="+mn-ea"/>
                <a:cs typeface="Arial" panose="020B0604020202020204" pitchFamily="34" charset="0"/>
              </a:endParaRPr>
            </a:p>
          </p:txBody>
        </p:sp>
        <p:pic>
          <p:nvPicPr>
            <p:cNvPr id="193" name="Picture 192" descr="A picture containing flower, plant&#10;&#10;Description automatically generated">
              <a:extLst>
                <a:ext uri="{FF2B5EF4-FFF2-40B4-BE49-F238E27FC236}">
                  <a16:creationId xmlns:a16="http://schemas.microsoft.com/office/drawing/2014/main" id="{B7F8B26B-EF26-4D31-AC26-0246628E0A61}"/>
                </a:ext>
              </a:extLst>
            </p:cNvPr>
            <p:cNvPicPr>
              <a:picLocks noChangeAspect="1"/>
            </p:cNvPicPr>
            <p:nvPr/>
          </p:nvPicPr>
          <p:blipFill>
            <a:blip r:embed="rId8" cstate="email">
              <a:extLst>
                <a:ext uri="{BEBA8EAE-BF5A-486C-A8C5-ECC9F3942E4B}">
                  <a14:imgProps xmlns:a14="http://schemas.microsoft.com/office/drawing/2010/main">
                    <a14:imgLayer r:embed="rId9">
                      <a14:imgEffect>
                        <a14:saturation sat="125000"/>
                      </a14:imgEffect>
                      <a14:imgEffect>
                        <a14:brightnessContrast bright="10000"/>
                      </a14:imgEffect>
                    </a14:imgLayer>
                  </a14:imgProps>
                </a:ext>
                <a:ext uri="{28A0092B-C50C-407E-A947-70E740481C1C}">
                  <a14:useLocalDpi xmlns:a14="http://schemas.microsoft.com/office/drawing/2010/main"/>
                </a:ext>
              </a:extLst>
            </a:blip>
            <a:stretch>
              <a:fillRect/>
            </a:stretch>
          </p:blipFill>
          <p:spPr>
            <a:xfrm>
              <a:off x="6525999" y="1984232"/>
              <a:ext cx="2775323" cy="1561120"/>
            </a:xfrm>
            <a:prstGeom prst="rect">
              <a:avLst/>
            </a:prstGeom>
          </p:spPr>
        </p:pic>
        <p:sp>
          <p:nvSpPr>
            <p:cNvPr id="194" name="Isosceles Triangle 193">
              <a:extLst>
                <a:ext uri="{FF2B5EF4-FFF2-40B4-BE49-F238E27FC236}">
                  <a16:creationId xmlns:a16="http://schemas.microsoft.com/office/drawing/2014/main" id="{F9B73BFF-2949-4AD2-8C43-AE6C0F675FD0}"/>
                </a:ext>
              </a:extLst>
            </p:cNvPr>
            <p:cNvSpPr/>
            <p:nvPr/>
          </p:nvSpPr>
          <p:spPr>
            <a:xfrm rot="5400000">
              <a:off x="6172349" y="2508677"/>
              <a:ext cx="592237" cy="202126"/>
            </a:xfrm>
            <a:prstGeom prst="triangle">
              <a:avLst>
                <a:gd name="adj" fmla="val 48508"/>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Corbel" panose="020B0503020204020204" pitchFamily="34" charset="0"/>
                <a:ea typeface="+mn-ea"/>
                <a:cs typeface="Arial" panose="020B0604020202020204" pitchFamily="34" charset="0"/>
              </a:endParaRPr>
            </a:p>
          </p:txBody>
        </p:sp>
        <p:sp>
          <p:nvSpPr>
            <p:cNvPr id="195" name="TextBox 194">
              <a:extLst>
                <a:ext uri="{FF2B5EF4-FFF2-40B4-BE49-F238E27FC236}">
                  <a16:creationId xmlns:a16="http://schemas.microsoft.com/office/drawing/2014/main" id="{5CC28DEB-7D55-4C5C-9FA3-0595ED14FDC8}"/>
                </a:ext>
              </a:extLst>
            </p:cNvPr>
            <p:cNvSpPr txBox="1"/>
            <p:nvPr/>
          </p:nvSpPr>
          <p:spPr>
            <a:xfrm>
              <a:off x="6587419" y="1452853"/>
              <a:ext cx="2646787" cy="46759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Corbel" panose="020B0503020204020204" pitchFamily="34" charset="0"/>
                  <a:ea typeface="+mn-ea"/>
                  <a:cs typeface="Arial" panose="020B0604020202020204" pitchFamily="34" charset="0"/>
                </a:rPr>
                <a:t>Inactive BCR::ABL1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with asciminib binding </a:t>
              </a:r>
            </a:p>
          </p:txBody>
        </p:sp>
        <p:sp>
          <p:nvSpPr>
            <p:cNvPr id="196" name="TextBox 195">
              <a:extLst>
                <a:ext uri="{FF2B5EF4-FFF2-40B4-BE49-F238E27FC236}">
                  <a16:creationId xmlns:a16="http://schemas.microsoft.com/office/drawing/2014/main" id="{B2D51E42-A501-4CA4-87C0-1435F581AE04}"/>
                </a:ext>
              </a:extLst>
            </p:cNvPr>
            <p:cNvSpPr txBox="1"/>
            <p:nvPr/>
          </p:nvSpPr>
          <p:spPr>
            <a:xfrm>
              <a:off x="7198760" y="3073858"/>
              <a:ext cx="395948" cy="205135"/>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de-CH" sz="1067"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SH2</a:t>
              </a:r>
              <a:endParaRPr kumimoji="0" lang="en-US" sz="1067"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97" name="TextBox 196">
              <a:extLst>
                <a:ext uri="{FF2B5EF4-FFF2-40B4-BE49-F238E27FC236}">
                  <a16:creationId xmlns:a16="http://schemas.microsoft.com/office/drawing/2014/main" id="{F34D0EA5-CE57-47F9-B941-870EA01BA13A}"/>
                </a:ext>
              </a:extLst>
            </p:cNvPr>
            <p:cNvSpPr txBox="1"/>
            <p:nvPr/>
          </p:nvSpPr>
          <p:spPr>
            <a:xfrm>
              <a:off x="7424329" y="2548108"/>
              <a:ext cx="434572" cy="205135"/>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de-CH" sz="1067"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SH3</a:t>
              </a:r>
              <a:endParaRPr kumimoji="0" lang="en-US" sz="1067"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98" name="TextBox 197">
              <a:extLst>
                <a:ext uri="{FF2B5EF4-FFF2-40B4-BE49-F238E27FC236}">
                  <a16:creationId xmlns:a16="http://schemas.microsoft.com/office/drawing/2014/main" id="{D93F3A2B-62A2-4668-9792-A60B00D86374}"/>
                </a:ext>
              </a:extLst>
            </p:cNvPr>
            <p:cNvSpPr txBox="1"/>
            <p:nvPr/>
          </p:nvSpPr>
          <p:spPr>
            <a:xfrm>
              <a:off x="7750585" y="2745344"/>
              <a:ext cx="616675" cy="336440"/>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de-CH" sz="1067" b="1" i="0" u="none" strike="noStrike" kern="1200" cap="none" spc="0" normalizeH="0" baseline="0" noProof="0">
                  <a:ln>
                    <a:noFill/>
                  </a:ln>
                  <a:solidFill>
                    <a:srgbClr val="FFFFFF"/>
                  </a:solidFill>
                  <a:effectLst>
                    <a:outerShdw blurRad="317500" dist="38100" dir="2700000" sx="99000" sy="99000" algn="tl" rotWithShape="0">
                      <a:srgbClr val="44546A">
                        <a:lumMod val="50000"/>
                      </a:srgbClr>
                    </a:outerShdw>
                  </a:effectLst>
                  <a:uLnTx/>
                  <a:uFillTx/>
                  <a:latin typeface="Corbel" panose="020B0503020204020204" pitchFamily="34" charset="0"/>
                  <a:ea typeface="+mn-ea"/>
                  <a:cs typeface="Arial" panose="020B0604020202020204" pitchFamily="34" charset="0"/>
                </a:rPr>
                <a:t>Kinase domain</a:t>
              </a:r>
              <a:endParaRPr kumimoji="0" lang="en-US" sz="1067" b="1" i="0" u="none" strike="noStrike" kern="1200" cap="none" spc="0" normalizeH="0" baseline="0" noProof="0">
                <a:ln>
                  <a:noFill/>
                </a:ln>
                <a:solidFill>
                  <a:srgbClr val="FFFFFF"/>
                </a:solidFill>
                <a:effectLst>
                  <a:outerShdw blurRad="317500" dist="38100" dir="2700000" sx="99000" sy="99000" algn="tl" rotWithShape="0">
                    <a:srgbClr val="44546A">
                      <a:lumMod val="50000"/>
                    </a:srgbClr>
                  </a:outerShdw>
                </a:effectLst>
                <a:uLnTx/>
                <a:uFillTx/>
                <a:latin typeface="Corbel" panose="020B0503020204020204" pitchFamily="34" charset="0"/>
                <a:ea typeface="+mn-ea"/>
                <a:cs typeface="Arial" panose="020B0604020202020204" pitchFamily="34" charset="0"/>
              </a:endParaRPr>
            </a:p>
          </p:txBody>
        </p:sp>
        <p:sp>
          <p:nvSpPr>
            <p:cNvPr id="199" name="TextBox 198">
              <a:extLst>
                <a:ext uri="{FF2B5EF4-FFF2-40B4-BE49-F238E27FC236}">
                  <a16:creationId xmlns:a16="http://schemas.microsoft.com/office/drawing/2014/main" id="{BCD7E686-F931-4F4A-B27A-767533FBEBEB}"/>
                </a:ext>
              </a:extLst>
            </p:cNvPr>
            <p:cNvSpPr txBox="1"/>
            <p:nvPr/>
          </p:nvSpPr>
          <p:spPr>
            <a:xfrm>
              <a:off x="7668555" y="2062350"/>
              <a:ext cx="457930" cy="205135"/>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de-CH" sz="1067"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BCR</a:t>
              </a:r>
              <a:endParaRPr kumimoji="0" lang="en-US" sz="1067"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200" name="TextBox 199">
              <a:extLst>
                <a:ext uri="{FF2B5EF4-FFF2-40B4-BE49-F238E27FC236}">
                  <a16:creationId xmlns:a16="http://schemas.microsoft.com/office/drawing/2014/main" id="{E1865B9D-27F4-45FA-B7E5-7F0906FB2F80}"/>
                </a:ext>
              </a:extLst>
            </p:cNvPr>
            <p:cNvSpPr txBox="1"/>
            <p:nvPr/>
          </p:nvSpPr>
          <p:spPr>
            <a:xfrm>
              <a:off x="7764963" y="3547023"/>
              <a:ext cx="1469243" cy="336440"/>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B050"/>
                  </a:solidFill>
                  <a:effectLst/>
                  <a:uLnTx/>
                  <a:uFillTx/>
                  <a:latin typeface="Corbel" panose="020B0503020204020204" pitchFamily="34" charset="0"/>
                  <a:ea typeface="+mn-ea"/>
                  <a:cs typeface="Arial" panose="020B0604020202020204" pitchFamily="34" charset="0"/>
                </a:rPr>
                <a:t>Asciminib</a:t>
              </a:r>
              <a:r>
                <a:rPr kumimoji="0" lang="en-US" sz="1067"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targets the </a:t>
              </a:r>
              <a:r>
                <a:rPr kumimoji="0" lang="en-US" sz="1067" b="1" i="0" u="none" strike="noStrike" kern="1200" cap="none" spc="0" normalizeH="0" baseline="0" noProof="0" dirty="0" err="1">
                  <a:ln>
                    <a:noFill/>
                  </a:ln>
                  <a:solidFill>
                    <a:srgbClr val="000000"/>
                  </a:solidFill>
                  <a:effectLst/>
                  <a:uLnTx/>
                  <a:uFillTx/>
                  <a:latin typeface="Corbel" panose="020B0503020204020204" pitchFamily="34" charset="0"/>
                  <a:ea typeface="+mn-ea"/>
                  <a:cs typeface="Arial" panose="020B0604020202020204" pitchFamily="34" charset="0"/>
                </a:rPr>
                <a:t>myristoyl</a:t>
              </a:r>
              <a:r>
                <a:rPr kumimoji="0" lang="en-US" sz="1067"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pocket</a:t>
              </a:r>
              <a:endParaRPr kumimoji="0" lang="en-US" sz="1067"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201" name="Straight Connector 200">
              <a:extLst>
                <a:ext uri="{FF2B5EF4-FFF2-40B4-BE49-F238E27FC236}">
                  <a16:creationId xmlns:a16="http://schemas.microsoft.com/office/drawing/2014/main" id="{21FD51C9-B0B1-4627-9E00-1DE93C9B6024}"/>
                </a:ext>
              </a:extLst>
            </p:cNvPr>
            <p:cNvCxnSpPr>
              <a:cxnSpLocks/>
            </p:cNvCxnSpPr>
            <p:nvPr/>
          </p:nvCxnSpPr>
          <p:spPr>
            <a:xfrm flipH="1" flipV="1">
              <a:off x="8058922" y="3198474"/>
              <a:ext cx="157119" cy="339815"/>
            </a:xfrm>
            <a:prstGeom prst="line">
              <a:avLst/>
            </a:prstGeom>
            <a:ln w="12700"/>
          </p:spPr>
          <p:style>
            <a:lnRef idx="1">
              <a:schemeClr val="dk1"/>
            </a:lnRef>
            <a:fillRef idx="0">
              <a:schemeClr val="dk1"/>
            </a:fillRef>
            <a:effectRef idx="0">
              <a:schemeClr val="dk1"/>
            </a:effectRef>
            <a:fontRef idx="minor">
              <a:schemeClr val="tx1"/>
            </a:fontRef>
          </p:style>
        </p:cxnSp>
        <p:cxnSp>
          <p:nvCxnSpPr>
            <p:cNvPr id="202" name="Straight Arrow Connector 201">
              <a:extLst>
                <a:ext uri="{FF2B5EF4-FFF2-40B4-BE49-F238E27FC236}">
                  <a16:creationId xmlns:a16="http://schemas.microsoft.com/office/drawing/2014/main" id="{8891B8D7-F37E-4EF2-A73F-60004030EFFB}"/>
                </a:ext>
              </a:extLst>
            </p:cNvPr>
            <p:cNvCxnSpPr>
              <a:cxnSpLocks/>
            </p:cNvCxnSpPr>
            <p:nvPr/>
          </p:nvCxnSpPr>
          <p:spPr>
            <a:xfrm flipH="1">
              <a:off x="8133543" y="2375154"/>
              <a:ext cx="143364" cy="31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AE2E0DDE-BDB6-4FD9-B8DF-22A3F23DA3BB}"/>
                </a:ext>
              </a:extLst>
            </p:cNvPr>
            <p:cNvSpPr txBox="1"/>
            <p:nvPr/>
          </p:nvSpPr>
          <p:spPr>
            <a:xfrm>
              <a:off x="8266692" y="1876159"/>
              <a:ext cx="1028588" cy="5990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460A9"/>
                  </a:solidFill>
                  <a:effectLst/>
                  <a:uLnTx/>
                  <a:uFillTx/>
                  <a:latin typeface="Corbel" panose="020B0503020204020204" pitchFamily="34" charset="0"/>
                  <a:ea typeface="+mn-ea"/>
                  <a:cs typeface="Arial" panose="020B0604020202020204" pitchFamily="34" charset="0"/>
                </a:rPr>
                <a:t>Approved ATP-competitive TKIs </a:t>
              </a:r>
              <a:r>
                <a:rPr kumimoji="0" lang="en-US" sz="1067"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target the ATP-binding site</a:t>
              </a:r>
            </a:p>
          </p:txBody>
        </p:sp>
        <p:sp>
          <p:nvSpPr>
            <p:cNvPr id="204" name="TextBox 203">
              <a:extLst>
                <a:ext uri="{FF2B5EF4-FFF2-40B4-BE49-F238E27FC236}">
                  <a16:creationId xmlns:a16="http://schemas.microsoft.com/office/drawing/2014/main" id="{97411DA1-424B-428F-B97E-4DBF14300364}"/>
                </a:ext>
              </a:extLst>
            </p:cNvPr>
            <p:cNvSpPr txBox="1"/>
            <p:nvPr/>
          </p:nvSpPr>
          <p:spPr>
            <a:xfrm>
              <a:off x="6559313" y="2876087"/>
              <a:ext cx="506660" cy="205135"/>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ABL1</a:t>
              </a:r>
              <a:endParaRPr kumimoji="0" lang="en-US" sz="1067"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05" name="Left Bracket 204">
              <a:extLst>
                <a:ext uri="{FF2B5EF4-FFF2-40B4-BE49-F238E27FC236}">
                  <a16:creationId xmlns:a16="http://schemas.microsoft.com/office/drawing/2014/main" id="{E3BCEF4D-65A1-42F3-885B-1B9C6C9A3E17}"/>
                </a:ext>
              </a:extLst>
            </p:cNvPr>
            <p:cNvSpPr/>
            <p:nvPr/>
          </p:nvSpPr>
          <p:spPr>
            <a:xfrm>
              <a:off x="7030802" y="2417724"/>
              <a:ext cx="118885" cy="1146233"/>
            </a:xfrm>
            <a:prstGeom prst="leftBracket">
              <a:avLst>
                <a:gd name="adj" fmla="val 82773"/>
              </a:avLst>
            </a:prstGeom>
            <a:noFill/>
            <a:ln w="12700" cap="flat" cmpd="sng" algn="ctr">
              <a:solidFill>
                <a:sysClr val="windowText" lastClr="00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w="12700">
                  <a:solidFill>
                    <a:prstClr val="black"/>
                  </a:solid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07" name="Left Bracket 206">
              <a:extLst>
                <a:ext uri="{FF2B5EF4-FFF2-40B4-BE49-F238E27FC236}">
                  <a16:creationId xmlns:a16="http://schemas.microsoft.com/office/drawing/2014/main" id="{D7960FB4-38A7-43B0-8170-39E7DFD54FB5}"/>
                </a:ext>
              </a:extLst>
            </p:cNvPr>
            <p:cNvSpPr/>
            <p:nvPr/>
          </p:nvSpPr>
          <p:spPr>
            <a:xfrm>
              <a:off x="7031302" y="1974092"/>
              <a:ext cx="118509" cy="404102"/>
            </a:xfrm>
            <a:prstGeom prst="leftBracket">
              <a:avLst>
                <a:gd name="adj" fmla="val 82773"/>
              </a:avLst>
            </a:prstGeom>
            <a:noFill/>
            <a:ln w="12700" cap="flat" cmpd="sng" algn="ctr">
              <a:solidFill>
                <a:sysClr val="windowText" lastClr="00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w="12700">
                  <a:solidFill>
                    <a:prstClr val="black"/>
                  </a:solid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09" name="TextBox 208">
              <a:extLst>
                <a:ext uri="{FF2B5EF4-FFF2-40B4-BE49-F238E27FC236}">
                  <a16:creationId xmlns:a16="http://schemas.microsoft.com/office/drawing/2014/main" id="{AB4AD97C-4E1B-4670-9A54-2FB71D68B53F}"/>
                </a:ext>
              </a:extLst>
            </p:cNvPr>
            <p:cNvSpPr txBox="1"/>
            <p:nvPr/>
          </p:nvSpPr>
          <p:spPr>
            <a:xfrm>
              <a:off x="6589647" y="2075947"/>
              <a:ext cx="475766" cy="20513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srgbClr val="000000"/>
                  </a:solidFill>
                  <a:effectLst/>
                  <a:uLnTx/>
                  <a:uFillTx/>
                  <a:latin typeface="Corbel" panose="020B0503020204020204" pitchFamily="34" charset="0"/>
                  <a:ea typeface="+mn-ea"/>
                  <a:cs typeface="Arial" panose="020B0604020202020204" pitchFamily="34" charset="0"/>
                </a:rPr>
                <a:t>BCR</a:t>
              </a:r>
              <a:endParaRPr kumimoji="0" lang="en-US" sz="1067" b="1" i="0" u="none" strike="noStrike" kern="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10" name="TextBox 209">
              <a:extLst>
                <a:ext uri="{FF2B5EF4-FFF2-40B4-BE49-F238E27FC236}">
                  <a16:creationId xmlns:a16="http://schemas.microsoft.com/office/drawing/2014/main" id="{6997A519-2CE5-4A8D-8408-462646B4CBBD}"/>
                </a:ext>
              </a:extLst>
            </p:cNvPr>
            <p:cNvSpPr txBox="1"/>
            <p:nvPr/>
          </p:nvSpPr>
          <p:spPr>
            <a:xfrm>
              <a:off x="6652024" y="1180809"/>
              <a:ext cx="2509538" cy="30357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In CML with asciminib</a:t>
              </a:r>
            </a:p>
          </p:txBody>
        </p:sp>
        <p:sp>
          <p:nvSpPr>
            <p:cNvPr id="5" name="TextBox 4">
              <a:extLst>
                <a:ext uri="{FF2B5EF4-FFF2-40B4-BE49-F238E27FC236}">
                  <a16:creationId xmlns:a16="http://schemas.microsoft.com/office/drawing/2014/main" id="{1369FB60-4A9E-587B-A6C6-AC019498F981}"/>
                </a:ext>
              </a:extLst>
            </p:cNvPr>
            <p:cNvSpPr txBox="1"/>
            <p:nvPr/>
          </p:nvSpPr>
          <p:spPr>
            <a:xfrm>
              <a:off x="6617664" y="3831589"/>
              <a:ext cx="2646788" cy="23800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Adapted from Manley PW, et al. </a:t>
              </a:r>
              <a:r>
                <a:rPr kumimoji="0" lang="en-US" sz="667"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Leuk Res</a:t>
              </a:r>
              <a:r>
                <a:rPr kumimoji="0" lang="en-US" sz="6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2020;98:106458. Copyright © 2020 Elsevier Ltd. </a:t>
              </a:r>
            </a:p>
          </p:txBody>
        </p:sp>
      </p:grpSp>
    </p:spTree>
    <p:custDataLst>
      <p:tags r:id="rId1"/>
    </p:custDataLst>
    <p:extLst>
      <p:ext uri="{BB962C8B-B14F-4D97-AF65-F5344CB8AC3E}">
        <p14:creationId xmlns:p14="http://schemas.microsoft.com/office/powerpoint/2010/main" val="34544684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1516-7F3F-474A-09A9-ACEA42B896F8}"/>
              </a:ext>
            </a:extLst>
          </p:cNvPr>
          <p:cNvSpPr>
            <a:spLocks noGrp="1"/>
          </p:cNvSpPr>
          <p:nvPr>
            <p:ph type="title"/>
          </p:nvPr>
        </p:nvSpPr>
        <p:spPr>
          <a:xfrm>
            <a:off x="134169" y="1434228"/>
            <a:ext cx="1784116" cy="498744"/>
          </a:xfrm>
        </p:spPr>
        <p:txBody>
          <a:bodyPr/>
          <a:lstStyle/>
          <a:p>
            <a:r>
              <a:rPr lang="en-US" dirty="0">
                <a:latin typeface="Corbel" panose="020B0503020204020204" pitchFamily="34" charset="0"/>
              </a:rPr>
              <a:t>Study design</a:t>
            </a:r>
          </a:p>
        </p:txBody>
      </p:sp>
      <p:graphicFrame>
        <p:nvGraphicFramePr>
          <p:cNvPr id="28" name="Table 6">
            <a:extLst>
              <a:ext uri="{FF2B5EF4-FFF2-40B4-BE49-F238E27FC236}">
                <a16:creationId xmlns:a16="http://schemas.microsoft.com/office/drawing/2014/main" id="{F9CBC0E9-82BB-461F-01D3-1A9EE9322F0E}"/>
              </a:ext>
            </a:extLst>
          </p:cNvPr>
          <p:cNvGraphicFramePr>
            <a:graphicFrameLocks noGrp="1"/>
          </p:cNvGraphicFramePr>
          <p:nvPr/>
        </p:nvGraphicFramePr>
        <p:xfrm>
          <a:off x="992211" y="4492574"/>
          <a:ext cx="7680960" cy="1370577"/>
        </p:xfrm>
        <a:graphic>
          <a:graphicData uri="http://schemas.openxmlformats.org/drawingml/2006/table">
            <a:tbl>
              <a:tblPr firstRow="1" bandRow="1">
                <a:tableStyleId>{5940675A-B579-460E-94D1-54222C63F5DA}</a:tableStyleId>
              </a:tblPr>
              <a:tblGrid>
                <a:gridCol w="2316480">
                  <a:extLst>
                    <a:ext uri="{9D8B030D-6E8A-4147-A177-3AD203B41FA5}">
                      <a16:colId xmlns:a16="http://schemas.microsoft.com/office/drawing/2014/main" val="2162183317"/>
                    </a:ext>
                  </a:extLst>
                </a:gridCol>
                <a:gridCol w="5364480">
                  <a:extLst>
                    <a:ext uri="{9D8B030D-6E8A-4147-A177-3AD203B41FA5}">
                      <a16:colId xmlns:a16="http://schemas.microsoft.com/office/drawing/2014/main" val="647967466"/>
                    </a:ext>
                  </a:extLst>
                </a:gridCol>
              </a:tblGrid>
              <a:tr h="641944">
                <a:tc>
                  <a:txBody>
                    <a:bodyPr/>
                    <a:lstStyle/>
                    <a:p>
                      <a:pPr algn="r"/>
                      <a:r>
                        <a:rPr lang="en-US" sz="1300" b="1" dirty="0">
                          <a:solidFill>
                            <a:schemeClr val="tx1"/>
                          </a:solidFill>
                          <a:latin typeface="Arial" panose="020B0604020202020204" pitchFamily="34" charset="0"/>
                          <a:cs typeface="Arial" panose="020B0604020202020204" pitchFamily="34" charset="0"/>
                        </a:rPr>
                        <a:t>Primary endpoints</a:t>
                      </a:r>
                    </a:p>
                  </a:txBody>
                  <a:tcPr marL="6096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15000"/>
                        </a:lnSpc>
                        <a:spcBef>
                          <a:spcPts val="0"/>
                        </a:spcBef>
                        <a:spcAft>
                          <a:spcPts val="0"/>
                        </a:spcAft>
                        <a:buClr>
                          <a:schemeClr val="accent6"/>
                        </a:buClr>
                        <a:buSzTx/>
                        <a:buFont typeface="Arial" panose="020B0604020202020204" pitchFamily="34" charset="0"/>
                        <a:buChar char="•"/>
                        <a:tabLst/>
                        <a:defRPr/>
                      </a:pPr>
                      <a:r>
                        <a:rPr lang="en-US" sz="1300" b="0" kern="1200" dirty="0">
                          <a:solidFill>
                            <a:schemeClr val="tx1"/>
                          </a:solidFill>
                          <a:effectLst/>
                          <a:latin typeface="Arial" panose="020B0604020202020204" pitchFamily="34" charset="0"/>
                          <a:cs typeface="Arial" panose="020B0604020202020204" pitchFamily="34" charset="0"/>
                        </a:rPr>
                        <a:t>MMR at week 48 with </a:t>
                      </a:r>
                      <a:r>
                        <a:rPr lang="en-US" sz="1300" b="1" kern="1200" dirty="0">
                          <a:solidFill>
                            <a:schemeClr val="tx1"/>
                          </a:solidFill>
                          <a:effectLst/>
                          <a:latin typeface="Arial" panose="020B0604020202020204" pitchFamily="34" charset="0"/>
                          <a:cs typeface="Arial" panose="020B0604020202020204" pitchFamily="34" charset="0"/>
                        </a:rPr>
                        <a:t>ASC</a:t>
                      </a:r>
                      <a:r>
                        <a:rPr lang="en-US" sz="1300" b="0" kern="1200" dirty="0">
                          <a:solidFill>
                            <a:schemeClr val="tx1"/>
                          </a:solidFill>
                          <a:effectLst/>
                          <a:latin typeface="Arial" panose="020B0604020202020204" pitchFamily="34" charset="0"/>
                          <a:cs typeface="Arial" panose="020B0604020202020204" pitchFamily="34" charset="0"/>
                        </a:rPr>
                        <a:t> vs all </a:t>
                      </a:r>
                      <a:r>
                        <a:rPr lang="en-US" sz="1300" b="1" kern="1200" dirty="0">
                          <a:solidFill>
                            <a:schemeClr val="tx1"/>
                          </a:solidFill>
                          <a:effectLst/>
                          <a:latin typeface="Arial" panose="020B0604020202020204" pitchFamily="34" charset="0"/>
                          <a:cs typeface="Arial" panose="020B0604020202020204" pitchFamily="34" charset="0"/>
                        </a:rPr>
                        <a:t>IS-TKIs</a:t>
                      </a:r>
                    </a:p>
                    <a:p>
                      <a:pPr marL="171450" marR="0" lvl="0" indent="-171450" algn="l">
                        <a:lnSpc>
                          <a:spcPct val="115000"/>
                        </a:lnSpc>
                        <a:spcBef>
                          <a:spcPts val="0"/>
                        </a:spcBef>
                        <a:spcAft>
                          <a:spcPts val="0"/>
                        </a:spcAft>
                        <a:buClr>
                          <a:schemeClr val="accent6"/>
                        </a:buClr>
                        <a:buFont typeface="Arial" panose="020B0604020202020204" pitchFamily="34" charset="0"/>
                        <a:buChar char="•"/>
                      </a:pPr>
                      <a:r>
                        <a:rPr lang="en-US" sz="1300" b="0" kern="1200" dirty="0">
                          <a:solidFill>
                            <a:schemeClr val="tx1"/>
                          </a:solidFill>
                          <a:effectLst/>
                          <a:latin typeface="Arial" panose="020B0604020202020204" pitchFamily="34" charset="0"/>
                          <a:cs typeface="Arial" panose="020B0604020202020204" pitchFamily="34" charset="0"/>
                        </a:rPr>
                        <a:t>MMR at week 48 with </a:t>
                      </a:r>
                      <a:r>
                        <a:rPr lang="en-US" sz="1300" b="1" dirty="0">
                          <a:solidFill>
                            <a:schemeClr val="tx1"/>
                          </a:solidFill>
                          <a:latin typeface="Arial" panose="020B0604020202020204" pitchFamily="34" charset="0"/>
                          <a:cs typeface="Arial" panose="020B0604020202020204" pitchFamily="34" charset="0"/>
                        </a:rPr>
                        <a:t>ASC</a:t>
                      </a:r>
                      <a:r>
                        <a:rPr lang="en-US" sz="1300" b="1" baseline="30000" dirty="0">
                          <a:solidFill>
                            <a:schemeClr val="tx1"/>
                          </a:solidFill>
                          <a:latin typeface="Arial" panose="020B0604020202020204" pitchFamily="34" charset="0"/>
                          <a:cs typeface="Arial" panose="020B0604020202020204" pitchFamily="34" charset="0"/>
                        </a:rPr>
                        <a:t>IMA</a:t>
                      </a:r>
                      <a:r>
                        <a:rPr lang="en-US" sz="1300" b="0" kern="1200" dirty="0">
                          <a:solidFill>
                            <a:schemeClr val="tx1"/>
                          </a:solidFill>
                          <a:effectLst/>
                          <a:latin typeface="Arial" panose="020B0604020202020204" pitchFamily="34" charset="0"/>
                          <a:cs typeface="Arial" panose="020B0604020202020204" pitchFamily="34" charset="0"/>
                        </a:rPr>
                        <a:t> vs </a:t>
                      </a:r>
                      <a:r>
                        <a:rPr lang="en-US" sz="1300" b="1" dirty="0">
                          <a:solidFill>
                            <a:schemeClr val="tx1"/>
                          </a:solidFill>
                          <a:latin typeface="Arial" panose="020B0604020202020204" pitchFamily="34" charset="0"/>
                          <a:cs typeface="Arial" panose="020B0604020202020204" pitchFamily="34" charset="0"/>
                        </a:rPr>
                        <a:t>IS-TKI</a:t>
                      </a:r>
                      <a:r>
                        <a:rPr lang="en-US" sz="1300" b="1" baseline="30000" dirty="0">
                          <a:solidFill>
                            <a:schemeClr val="tx1"/>
                          </a:solidFill>
                          <a:latin typeface="Arial" panose="020B0604020202020204" pitchFamily="34" charset="0"/>
                          <a:cs typeface="Arial" panose="020B0604020202020204" pitchFamily="34" charset="0"/>
                        </a:rPr>
                        <a:t>IMA</a:t>
                      </a:r>
                      <a:r>
                        <a:rPr lang="en-US" sz="1300" b="1" baseline="0" dirty="0">
                          <a:solidFill>
                            <a:schemeClr val="tx1"/>
                          </a:solidFill>
                          <a:latin typeface="Arial" panose="020B0604020202020204" pitchFamily="34" charset="0"/>
                          <a:cs typeface="Arial" panose="020B0604020202020204" pitchFamily="34" charset="0"/>
                        </a:rPr>
                        <a:t> </a:t>
                      </a:r>
                      <a:r>
                        <a:rPr lang="en-US" sz="1300" b="0" kern="1200" dirty="0">
                          <a:solidFill>
                            <a:schemeClr val="tx1"/>
                          </a:solidFill>
                          <a:effectLst/>
                          <a:latin typeface="Arial" panose="020B0604020202020204" pitchFamily="34" charset="0"/>
                          <a:cs typeface="Arial" panose="020B0604020202020204" pitchFamily="34" charset="0"/>
                        </a:rPr>
                        <a:t>(</a:t>
                      </a:r>
                      <a:r>
                        <a:rPr lang="en-US" sz="1300" b="1" kern="1200" dirty="0">
                          <a:solidFill>
                            <a:schemeClr val="tx1"/>
                          </a:solidFill>
                          <a:effectLst/>
                          <a:latin typeface="Arial" panose="020B0604020202020204" pitchFamily="34" charset="0"/>
                          <a:cs typeface="Arial" panose="020B0604020202020204" pitchFamily="34" charset="0"/>
                        </a:rPr>
                        <a:t>imatinib stratum</a:t>
                      </a:r>
                      <a:r>
                        <a:rPr lang="en-US" sz="1300" b="0" kern="1200" dirty="0">
                          <a:solidFill>
                            <a:schemeClr val="tx1"/>
                          </a:solidFill>
                          <a:effectLst/>
                          <a:latin typeface="Arial" panose="020B0604020202020204" pitchFamily="34" charset="0"/>
                          <a:cs typeface="Arial" panose="020B0604020202020204" pitchFamily="34" charset="0"/>
                        </a:rPr>
                        <a:t>)</a:t>
                      </a:r>
                    </a:p>
                  </a:txBody>
                  <a:tcPr marL="6096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4535733"/>
                  </a:ext>
                </a:extLst>
              </a:tr>
              <a:tr h="728633">
                <a:tc>
                  <a:txBody>
                    <a:bodyPr/>
                    <a:lstStyle/>
                    <a:p>
                      <a:pPr algn="r"/>
                      <a:r>
                        <a:rPr lang="en-US" sz="1300" b="1" dirty="0">
                          <a:solidFill>
                            <a:schemeClr val="tx1"/>
                          </a:solidFill>
                          <a:latin typeface="Arial" panose="020B0604020202020204" pitchFamily="34" charset="0"/>
                          <a:cs typeface="Arial" panose="020B0604020202020204" pitchFamily="34" charset="0"/>
                        </a:rPr>
                        <a:t>Key secondary endpoints</a:t>
                      </a:r>
                    </a:p>
                  </a:txBody>
                  <a:tcPr marL="60960"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685800" rtl="0" eaLnBrk="1" fontAlgn="auto" latinLnBrk="0" hangingPunct="1">
                        <a:lnSpc>
                          <a:spcPct val="115000"/>
                        </a:lnSpc>
                        <a:spcBef>
                          <a:spcPts val="0"/>
                        </a:spcBef>
                        <a:spcAft>
                          <a:spcPts val="0"/>
                        </a:spcAft>
                        <a:buClr>
                          <a:schemeClr val="accent6"/>
                        </a:buClr>
                        <a:buSzTx/>
                        <a:buFont typeface="Arial" panose="020B0604020202020204" pitchFamily="34" charset="0"/>
                        <a:buChar char="•"/>
                        <a:tabLst/>
                        <a:defRPr/>
                      </a:pPr>
                      <a:r>
                        <a:rPr lang="en-US" sz="1300" b="0" kern="1200" dirty="0">
                          <a:solidFill>
                            <a:schemeClr val="tx1"/>
                          </a:solidFill>
                          <a:effectLst/>
                          <a:latin typeface="Arial" panose="020B0604020202020204" pitchFamily="34" charset="0"/>
                          <a:cs typeface="Arial" panose="020B0604020202020204" pitchFamily="34" charset="0"/>
                        </a:rPr>
                        <a:t>MMR at week 96 with </a:t>
                      </a:r>
                      <a:r>
                        <a:rPr lang="en-US" sz="1300" b="1" kern="1200" dirty="0">
                          <a:solidFill>
                            <a:schemeClr val="tx1"/>
                          </a:solidFill>
                          <a:effectLst/>
                          <a:latin typeface="Arial" panose="020B0604020202020204" pitchFamily="34" charset="0"/>
                          <a:cs typeface="Arial" panose="020B0604020202020204" pitchFamily="34" charset="0"/>
                        </a:rPr>
                        <a:t>ASC</a:t>
                      </a:r>
                      <a:r>
                        <a:rPr lang="en-US" sz="1300" b="0" kern="1200" dirty="0">
                          <a:solidFill>
                            <a:schemeClr val="tx1"/>
                          </a:solidFill>
                          <a:effectLst/>
                          <a:latin typeface="Arial" panose="020B0604020202020204" pitchFamily="34" charset="0"/>
                          <a:cs typeface="Arial" panose="020B0604020202020204" pitchFamily="34" charset="0"/>
                        </a:rPr>
                        <a:t> vs all </a:t>
                      </a:r>
                      <a:r>
                        <a:rPr lang="en-US" sz="1300" b="1" kern="1200" dirty="0">
                          <a:solidFill>
                            <a:schemeClr val="tx1"/>
                          </a:solidFill>
                          <a:effectLst/>
                          <a:latin typeface="Arial" panose="020B0604020202020204" pitchFamily="34" charset="0"/>
                          <a:cs typeface="Arial" panose="020B0604020202020204" pitchFamily="34" charset="0"/>
                        </a:rPr>
                        <a:t>IS-TKIs</a:t>
                      </a:r>
                    </a:p>
                    <a:p>
                      <a:pPr marL="171450" marR="0" lvl="0" indent="-171450" algn="l">
                        <a:lnSpc>
                          <a:spcPct val="115000"/>
                        </a:lnSpc>
                        <a:spcBef>
                          <a:spcPts val="0"/>
                        </a:spcBef>
                        <a:spcAft>
                          <a:spcPts val="0"/>
                        </a:spcAft>
                        <a:buClr>
                          <a:schemeClr val="accent6"/>
                        </a:buClr>
                        <a:buFont typeface="Arial" panose="020B0604020202020204" pitchFamily="34" charset="0"/>
                        <a:buChar char="•"/>
                      </a:pPr>
                      <a:r>
                        <a:rPr lang="en-US" sz="1300" b="0" kern="1200" dirty="0">
                          <a:solidFill>
                            <a:schemeClr val="tx1"/>
                          </a:solidFill>
                          <a:effectLst/>
                          <a:latin typeface="Arial" panose="020B0604020202020204" pitchFamily="34" charset="0"/>
                          <a:cs typeface="Arial" panose="020B0604020202020204" pitchFamily="34" charset="0"/>
                        </a:rPr>
                        <a:t>MMR at week 96 with </a:t>
                      </a:r>
                      <a:r>
                        <a:rPr lang="en-US" sz="1300" b="1" dirty="0">
                          <a:solidFill>
                            <a:schemeClr val="tx1"/>
                          </a:solidFill>
                          <a:latin typeface="Arial" panose="020B0604020202020204" pitchFamily="34" charset="0"/>
                          <a:cs typeface="Arial" panose="020B0604020202020204" pitchFamily="34" charset="0"/>
                        </a:rPr>
                        <a:t>ASC</a:t>
                      </a:r>
                      <a:r>
                        <a:rPr lang="en-US" sz="1300" b="1" baseline="30000" dirty="0">
                          <a:solidFill>
                            <a:schemeClr val="tx1"/>
                          </a:solidFill>
                          <a:latin typeface="Arial" panose="020B0604020202020204" pitchFamily="34" charset="0"/>
                          <a:cs typeface="Arial" panose="020B0604020202020204" pitchFamily="34" charset="0"/>
                        </a:rPr>
                        <a:t>IMA</a:t>
                      </a:r>
                      <a:r>
                        <a:rPr lang="en-US" sz="1300" b="0" kern="1200" dirty="0">
                          <a:solidFill>
                            <a:schemeClr val="tx1"/>
                          </a:solidFill>
                          <a:effectLst/>
                          <a:latin typeface="Arial" panose="020B0604020202020204" pitchFamily="34" charset="0"/>
                          <a:cs typeface="Arial" panose="020B0604020202020204" pitchFamily="34" charset="0"/>
                        </a:rPr>
                        <a:t> vs </a:t>
                      </a:r>
                      <a:r>
                        <a:rPr lang="en-US" sz="1300" b="1" dirty="0">
                          <a:solidFill>
                            <a:schemeClr val="tx1"/>
                          </a:solidFill>
                          <a:latin typeface="Arial" panose="020B0604020202020204" pitchFamily="34" charset="0"/>
                          <a:cs typeface="Arial" panose="020B0604020202020204" pitchFamily="34" charset="0"/>
                        </a:rPr>
                        <a:t>IS-TKI</a:t>
                      </a:r>
                      <a:r>
                        <a:rPr lang="en-US" sz="1300" b="1" baseline="30000" dirty="0">
                          <a:solidFill>
                            <a:schemeClr val="tx1"/>
                          </a:solidFill>
                          <a:latin typeface="Arial" panose="020B0604020202020204" pitchFamily="34" charset="0"/>
                          <a:cs typeface="Arial" panose="020B0604020202020204" pitchFamily="34" charset="0"/>
                        </a:rPr>
                        <a:t>IMA</a:t>
                      </a:r>
                      <a:r>
                        <a:rPr lang="en-US" sz="1300" b="1" baseline="0" dirty="0">
                          <a:solidFill>
                            <a:schemeClr val="tx1"/>
                          </a:solidFill>
                          <a:latin typeface="Arial" panose="020B0604020202020204" pitchFamily="34" charset="0"/>
                          <a:cs typeface="Arial" panose="020B0604020202020204" pitchFamily="34" charset="0"/>
                        </a:rPr>
                        <a:t> </a:t>
                      </a:r>
                      <a:r>
                        <a:rPr lang="en-US" sz="1300" b="0" kern="1200" dirty="0">
                          <a:solidFill>
                            <a:schemeClr val="tx1"/>
                          </a:solidFill>
                          <a:effectLst/>
                          <a:latin typeface="Arial" panose="020B0604020202020204" pitchFamily="34" charset="0"/>
                          <a:cs typeface="Arial" panose="020B0604020202020204" pitchFamily="34" charset="0"/>
                        </a:rPr>
                        <a:t>(</a:t>
                      </a:r>
                      <a:r>
                        <a:rPr lang="en-US" sz="1300" b="1" kern="1200" dirty="0">
                          <a:solidFill>
                            <a:schemeClr val="tx1"/>
                          </a:solidFill>
                          <a:effectLst/>
                          <a:latin typeface="Arial" panose="020B0604020202020204" pitchFamily="34" charset="0"/>
                          <a:cs typeface="Arial" panose="020B0604020202020204" pitchFamily="34" charset="0"/>
                        </a:rPr>
                        <a:t>imatinib stratum</a:t>
                      </a:r>
                      <a:r>
                        <a:rPr lang="en-US" sz="1300" b="0" kern="1200" dirty="0">
                          <a:solidFill>
                            <a:schemeClr val="tx1"/>
                          </a:solidFill>
                          <a:effectLst/>
                          <a:latin typeface="Arial" panose="020B0604020202020204" pitchFamily="34" charset="0"/>
                          <a:cs typeface="Arial" panose="020B0604020202020204" pitchFamily="34" charset="0"/>
                        </a:rPr>
                        <a:t>)</a:t>
                      </a:r>
                    </a:p>
                  </a:txBody>
                  <a:tcPr marL="6096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5129314"/>
                  </a:ext>
                </a:extLst>
              </a:tr>
            </a:tbl>
          </a:graphicData>
        </a:graphic>
      </p:graphicFrame>
      <p:grpSp>
        <p:nvGrpSpPr>
          <p:cNvPr id="11" name="Group 10">
            <a:extLst>
              <a:ext uri="{FF2B5EF4-FFF2-40B4-BE49-F238E27FC236}">
                <a16:creationId xmlns:a16="http://schemas.microsoft.com/office/drawing/2014/main" id="{9BF2367B-0E40-5E09-4E3D-17AA5CBE603E}"/>
              </a:ext>
            </a:extLst>
          </p:cNvPr>
          <p:cNvGrpSpPr/>
          <p:nvPr/>
        </p:nvGrpSpPr>
        <p:grpSpPr>
          <a:xfrm>
            <a:off x="622300" y="1623175"/>
            <a:ext cx="10960104" cy="2590851"/>
            <a:chOff x="336545" y="1317215"/>
            <a:chExt cx="8636005" cy="2041458"/>
          </a:xfrm>
        </p:grpSpPr>
        <p:cxnSp>
          <p:nvCxnSpPr>
            <p:cNvPr id="29" name="Straight Connector 28">
              <a:extLst>
                <a:ext uri="{FF2B5EF4-FFF2-40B4-BE49-F238E27FC236}">
                  <a16:creationId xmlns:a16="http://schemas.microsoft.com/office/drawing/2014/main" id="{25AF296C-226A-EE8C-8F9B-37B0D5530898}"/>
                </a:ext>
              </a:extLst>
            </p:cNvPr>
            <p:cNvCxnSpPr>
              <a:cxnSpLocks/>
            </p:cNvCxnSpPr>
            <p:nvPr/>
          </p:nvCxnSpPr>
          <p:spPr>
            <a:xfrm flipV="1">
              <a:off x="1331383" y="2344774"/>
              <a:ext cx="3786778" cy="14285"/>
            </a:xfrm>
            <a:prstGeom prst="line">
              <a:avLst/>
            </a:prstGeom>
            <a:ln w="19050"/>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2D6C1111-FFA0-210F-AADA-0DC63D3C7F8D}"/>
                </a:ext>
              </a:extLst>
            </p:cNvPr>
            <p:cNvSpPr txBox="1"/>
            <p:nvPr/>
          </p:nvSpPr>
          <p:spPr>
            <a:xfrm>
              <a:off x="4648183" y="2157282"/>
              <a:ext cx="465821" cy="16975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R 1:1</a:t>
              </a:r>
            </a:p>
          </p:txBody>
        </p:sp>
        <p:sp>
          <p:nvSpPr>
            <p:cNvPr id="31" name="TextBox 30">
              <a:extLst>
                <a:ext uri="{FF2B5EF4-FFF2-40B4-BE49-F238E27FC236}">
                  <a16:creationId xmlns:a16="http://schemas.microsoft.com/office/drawing/2014/main" id="{E9F394CD-0675-F258-392E-85B2726342EE}"/>
                </a:ext>
              </a:extLst>
            </p:cNvPr>
            <p:cNvSpPr txBox="1"/>
            <p:nvPr/>
          </p:nvSpPr>
          <p:spPr>
            <a:xfrm>
              <a:off x="4614130" y="2399247"/>
              <a:ext cx="533925" cy="16975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N=405</a:t>
              </a:r>
            </a:p>
          </p:txBody>
        </p:sp>
        <p:sp>
          <p:nvSpPr>
            <p:cNvPr id="32" name="Rectangle: Rounded Corners 31">
              <a:extLst>
                <a:ext uri="{FF2B5EF4-FFF2-40B4-BE49-F238E27FC236}">
                  <a16:creationId xmlns:a16="http://schemas.microsoft.com/office/drawing/2014/main" id="{04E9B6D0-B143-CCD4-2E41-A8AA8453D25F}"/>
                </a:ext>
              </a:extLst>
            </p:cNvPr>
            <p:cNvSpPr/>
            <p:nvPr/>
          </p:nvSpPr>
          <p:spPr>
            <a:xfrm>
              <a:off x="1564586" y="1511346"/>
              <a:ext cx="1564416" cy="1845925"/>
            </a:xfrm>
            <a:prstGeom prst="roundRect">
              <a:avLst>
                <a:gd name="adj" fmla="val 0"/>
              </a:avLst>
            </a:prstGeom>
            <a:solidFill>
              <a:srgbClr val="F9F4F3"/>
            </a:solidFill>
            <a:ln w="9525" cap="sq" cmpd="sng" algn="ctr">
              <a:noFill/>
              <a:prstDash val="solid"/>
            </a:ln>
            <a:effectLst/>
          </p:spPr>
          <p:txBody>
            <a:bodyPr lIns="18288" rIns="18288" rtlCol="0" anchor="t"/>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orbel" panose="020B0503020204020204" pitchFamily="34" charset="0"/>
                  <a:ea typeface="+mn-ea"/>
                  <a:cs typeface="+mn-cs"/>
                </a:rPr>
                <a:t>Prerandomization TKI selection</a:t>
              </a:r>
            </a:p>
            <a:p>
              <a:pPr marL="182875" marR="0" lvl="0" indent="-182875" algn="l" defTabSz="914332"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The TKI a patient will take if randomized to IS-TKI arm</a:t>
              </a:r>
            </a:p>
            <a:p>
              <a:pPr marL="182875" marR="0" lvl="0" indent="-182875" algn="l" defTabSz="914332"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Selected by physician in consultation with patient</a:t>
              </a:r>
            </a:p>
          </p:txBody>
        </p:sp>
        <p:sp>
          <p:nvSpPr>
            <p:cNvPr id="33" name="Rectangle: Rounded Corners 32">
              <a:extLst>
                <a:ext uri="{FF2B5EF4-FFF2-40B4-BE49-F238E27FC236}">
                  <a16:creationId xmlns:a16="http://schemas.microsoft.com/office/drawing/2014/main" id="{BD6F6FBB-E1B4-612A-439B-703F00840FD9}"/>
                </a:ext>
              </a:extLst>
            </p:cNvPr>
            <p:cNvSpPr/>
            <p:nvPr/>
          </p:nvSpPr>
          <p:spPr>
            <a:xfrm>
              <a:off x="3230941" y="1511346"/>
              <a:ext cx="1363692" cy="1845925"/>
            </a:xfrm>
            <a:prstGeom prst="roundRect">
              <a:avLst>
                <a:gd name="adj" fmla="val 0"/>
              </a:avLst>
            </a:prstGeom>
            <a:solidFill>
              <a:srgbClr val="F9F4F3"/>
            </a:solidFill>
            <a:ln w="9525" cap="sq" cmpd="sng" algn="ctr">
              <a:noFill/>
              <a:prstDash val="solid"/>
            </a:ln>
            <a:effectLst/>
          </p:spPr>
          <p:txBody>
            <a:bodyPr lIns="18288" rIns="18288" rtlCol="0" anchor="t"/>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orbel" panose="020B0503020204020204" pitchFamily="34" charset="0"/>
                  <a:ea typeface="+mn-ea"/>
                  <a:cs typeface="+mn-cs"/>
                </a:rPr>
                <a:t>Stratification by:</a:t>
              </a:r>
            </a:p>
            <a:p>
              <a:pPr marL="182875" marR="0" lvl="0" indent="-182875" algn="l" defTabSz="914332"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Prerandomization TKI selection (IMA or 2G TKI)</a:t>
              </a:r>
              <a:endParaRPr kumimoji="0" lang="en-US" sz="1400" b="0" i="0" u="none" strike="noStrike" kern="0" cap="none" spc="0" normalizeH="0" baseline="30000" noProof="0" dirty="0">
                <a:ln>
                  <a:noFill/>
                </a:ln>
                <a:solidFill>
                  <a:srgbClr val="000000"/>
                </a:solidFill>
                <a:effectLst/>
                <a:uLnTx/>
                <a:uFillTx/>
                <a:latin typeface="Corbel" panose="020B0503020204020204" pitchFamily="34" charset="0"/>
                <a:ea typeface="+mn-ea"/>
                <a:cs typeface="+mn-cs"/>
              </a:endParaRPr>
            </a:p>
            <a:p>
              <a:pPr marL="182875" marR="0" lvl="0" indent="-182875" algn="l" defTabSz="914332"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ELTS risk category (low/intermediate/ high)</a:t>
              </a:r>
            </a:p>
          </p:txBody>
        </p:sp>
        <p:sp>
          <p:nvSpPr>
            <p:cNvPr id="34" name="Rectangle 33">
              <a:extLst>
                <a:ext uri="{FF2B5EF4-FFF2-40B4-BE49-F238E27FC236}">
                  <a16:creationId xmlns:a16="http://schemas.microsoft.com/office/drawing/2014/main" id="{AEE76150-87DE-33FE-8277-03936297A1A4}"/>
                </a:ext>
              </a:extLst>
            </p:cNvPr>
            <p:cNvSpPr/>
            <p:nvPr/>
          </p:nvSpPr>
          <p:spPr>
            <a:xfrm>
              <a:off x="8540206" y="1386786"/>
              <a:ext cx="432344" cy="1845925"/>
            </a:xfrm>
            <a:prstGeom prst="rect">
              <a:avLst/>
            </a:prstGeom>
            <a:solidFill>
              <a:srgbClr val="F9F4F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End of study: LPFT + </a:t>
              </a:r>
              <a:b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5 years</a:t>
              </a:r>
              <a:r>
                <a:rPr kumimoji="0" lang="en-US" sz="14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b</a:t>
              </a:r>
            </a:p>
          </p:txBody>
        </p:sp>
        <p:sp>
          <p:nvSpPr>
            <p:cNvPr id="35" name="Rectangle: Rounded Corners 34">
              <a:extLst>
                <a:ext uri="{FF2B5EF4-FFF2-40B4-BE49-F238E27FC236}">
                  <a16:creationId xmlns:a16="http://schemas.microsoft.com/office/drawing/2014/main" id="{F5893881-065A-F806-DC45-92CA29C33BCC}"/>
                </a:ext>
              </a:extLst>
            </p:cNvPr>
            <p:cNvSpPr/>
            <p:nvPr/>
          </p:nvSpPr>
          <p:spPr>
            <a:xfrm>
              <a:off x="336545" y="1510175"/>
              <a:ext cx="1126104" cy="1848498"/>
            </a:xfrm>
            <a:prstGeom prst="roundRect">
              <a:avLst>
                <a:gd name="adj" fmla="val 0"/>
              </a:avLst>
            </a:prstGeom>
            <a:solidFill>
              <a:srgbClr val="F9F4F3"/>
            </a:solidFill>
            <a:ln w="9525" cap="sq" cmpd="sng" algn="ctr">
              <a:noFill/>
              <a:prstDash val="solid"/>
            </a:ln>
            <a:effectLst/>
          </p:spPr>
          <p:txBody>
            <a:bodyPr lIns="0" rIns="0" rtlCol="0" anchor="t"/>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orbel" panose="020B0503020204020204" pitchFamily="34" charset="0"/>
                  <a:ea typeface="+mn-ea"/>
                  <a:cs typeface="+mn-cs"/>
                </a:rPr>
                <a:t>Key inclusion criteria</a:t>
              </a:r>
            </a:p>
            <a:p>
              <a:pPr marL="182870" marR="0" lvl="0" indent="-182870" algn="l" defTabSz="914332"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Newly diagnosed Ph+ CML‑CP with </a:t>
              </a:r>
              <a:r>
                <a:rPr kumimoji="0" lang="en-US" sz="1400" b="1" i="1" u="none" strike="noStrike" kern="0" cap="none" spc="0" normalizeH="0" baseline="0" noProof="0" dirty="0">
                  <a:ln>
                    <a:noFill/>
                  </a:ln>
                  <a:solidFill>
                    <a:srgbClr val="000000"/>
                  </a:solidFill>
                  <a:effectLst/>
                  <a:uLnTx/>
                  <a:uFillTx/>
                  <a:latin typeface="Corbel" panose="020B0503020204020204" pitchFamily="34" charset="0"/>
                  <a:ea typeface="+mn-ea"/>
                  <a:cs typeface="+mn-cs"/>
                </a:rPr>
                <a:t>no </a:t>
              </a:r>
              <a:r>
                <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prior TKIs</a:t>
              </a:r>
              <a:r>
                <a:rPr kumimoji="0" lang="en-US" sz="1400" b="0" i="0" u="none" strike="noStrike" kern="0" cap="none" spc="0" normalizeH="0" baseline="30000" noProof="0" dirty="0">
                  <a:ln>
                    <a:noFill/>
                  </a:ln>
                  <a:solidFill>
                    <a:srgbClr val="000000"/>
                  </a:solidFill>
                  <a:effectLst/>
                  <a:uLnTx/>
                  <a:uFillTx/>
                  <a:latin typeface="Corbel" panose="020B0503020204020204" pitchFamily="34" charset="0"/>
                  <a:ea typeface="+mn-ea"/>
                  <a:cs typeface="+mn-cs"/>
                </a:rPr>
                <a:t>a</a:t>
              </a:r>
              <a:endPar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endParaRPr>
            </a:p>
            <a:p>
              <a:pPr marL="182870" marR="0" lvl="0" indent="-182870" algn="l" defTabSz="914332" rtl="0" eaLnBrk="1" fontAlgn="auto" latinLnBrk="0" hangingPunct="1">
                <a:lnSpc>
                  <a:spcPct val="100000"/>
                </a:lnSpc>
                <a:spcBef>
                  <a:spcPts val="600"/>
                </a:spcBef>
                <a:spcAft>
                  <a:spcPts val="0"/>
                </a:spcAft>
                <a:buClr>
                  <a:srgbClr val="0460A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orbel" panose="020B0503020204020204" pitchFamily="34" charset="0"/>
                  <a:ea typeface="+mn-ea"/>
                  <a:cs typeface="+mn-cs"/>
                </a:rPr>
                <a:t>≥18 years of age</a:t>
              </a:r>
            </a:p>
          </p:txBody>
        </p:sp>
        <p:grpSp>
          <p:nvGrpSpPr>
            <p:cNvPr id="37" name="Group 36">
              <a:extLst>
                <a:ext uri="{FF2B5EF4-FFF2-40B4-BE49-F238E27FC236}">
                  <a16:creationId xmlns:a16="http://schemas.microsoft.com/office/drawing/2014/main" id="{A13444FE-AC0B-E47B-D199-FCDA71BF6A9D}"/>
                </a:ext>
              </a:extLst>
            </p:cNvPr>
            <p:cNvGrpSpPr/>
            <p:nvPr/>
          </p:nvGrpSpPr>
          <p:grpSpPr>
            <a:xfrm>
              <a:off x="5376180" y="1317215"/>
              <a:ext cx="3056632" cy="892852"/>
              <a:chOff x="7244942" y="1280818"/>
              <a:chExt cx="4075509" cy="1190469"/>
            </a:xfrm>
          </p:grpSpPr>
          <p:sp>
            <p:nvSpPr>
              <p:cNvPr id="38" name="Rectangle: Rounded Corners 37">
                <a:extLst>
                  <a:ext uri="{FF2B5EF4-FFF2-40B4-BE49-F238E27FC236}">
                    <a16:creationId xmlns:a16="http://schemas.microsoft.com/office/drawing/2014/main" id="{A30D4568-B5D7-2FB4-D856-8C440254F905}"/>
                  </a:ext>
                </a:extLst>
              </p:cNvPr>
              <p:cNvSpPr/>
              <p:nvPr/>
            </p:nvSpPr>
            <p:spPr>
              <a:xfrm>
                <a:off x="7244942" y="1513958"/>
                <a:ext cx="4075509" cy="957329"/>
              </a:xfrm>
              <a:prstGeom prst="roundRect">
                <a:avLst>
                  <a:gd name="adj" fmla="val 3077"/>
                </a:avLst>
              </a:prstGeom>
              <a:solidFill>
                <a:srgbClr val="DCF9F6"/>
              </a:solidFill>
              <a:ln w="19050">
                <a:solidFill>
                  <a:srgbClr val="1EC4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9" name="Rectangle: Rounded Corners 38">
                <a:extLst>
                  <a:ext uri="{FF2B5EF4-FFF2-40B4-BE49-F238E27FC236}">
                    <a16:creationId xmlns:a16="http://schemas.microsoft.com/office/drawing/2014/main" id="{73B8F40F-5B0E-03F8-732B-9307FDE6EDDA}"/>
                  </a:ext>
                </a:extLst>
              </p:cNvPr>
              <p:cNvSpPr/>
              <p:nvPr/>
            </p:nvSpPr>
            <p:spPr>
              <a:xfrm>
                <a:off x="7358113" y="1606291"/>
                <a:ext cx="3849166" cy="365760"/>
              </a:xfrm>
              <a:prstGeom prst="roundRect">
                <a:avLst>
                  <a:gd name="adj" fmla="val 0"/>
                </a:avLst>
              </a:prstGeom>
              <a:solidFill>
                <a:srgbClr val="116D69"/>
              </a:solidFill>
              <a:ln w="19050">
                <a:solidFill>
                  <a:srgbClr val="116D69"/>
                </a:solidFill>
              </a:ln>
              <a:effectLst/>
            </p:spPr>
            <p:style>
              <a:lnRef idx="2">
                <a:schemeClr val="accent1">
                  <a:shade val="15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Imatinib stratum: ASC</a:t>
                </a:r>
                <a:r>
                  <a:rPr kumimoji="0" lang="en-US" sz="1400" b="1" i="0" u="none" strike="noStrike" kern="1200" cap="none" spc="0" normalizeH="0" baseline="30000" noProof="0" dirty="0">
                    <a:ln>
                      <a:noFill/>
                    </a:ln>
                    <a:solidFill>
                      <a:srgbClr val="FFFFFF"/>
                    </a:solidFill>
                    <a:effectLst/>
                    <a:uLnTx/>
                    <a:uFillTx/>
                    <a:latin typeface="Corbel" panose="020B0503020204020204" pitchFamily="34" charset="0"/>
                    <a:ea typeface="+mn-ea"/>
                    <a:cs typeface="Arial" panose="020B0604020202020204" pitchFamily="34" charset="0"/>
                  </a:rPr>
                  <a:t>IMA </a:t>
                </a: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(n=101)</a:t>
                </a:r>
              </a:p>
            </p:txBody>
          </p:sp>
          <p:sp>
            <p:nvSpPr>
              <p:cNvPr id="40" name="Rectangle: Rounded Corners 39">
                <a:extLst>
                  <a:ext uri="{FF2B5EF4-FFF2-40B4-BE49-F238E27FC236}">
                    <a16:creationId xmlns:a16="http://schemas.microsoft.com/office/drawing/2014/main" id="{64BEFE4E-A99D-A7D2-AE66-9247996597E0}"/>
                  </a:ext>
                </a:extLst>
              </p:cNvPr>
              <p:cNvSpPr/>
              <p:nvPr/>
            </p:nvSpPr>
            <p:spPr>
              <a:xfrm>
                <a:off x="7358113" y="2014775"/>
                <a:ext cx="3849166" cy="365760"/>
              </a:xfrm>
              <a:prstGeom prst="roundRect">
                <a:avLst>
                  <a:gd name="adj" fmla="val 0"/>
                </a:avLst>
              </a:prstGeom>
              <a:solidFill>
                <a:srgbClr val="17958F"/>
              </a:solidFill>
              <a:ln w="19050">
                <a:solidFill>
                  <a:srgbClr val="17958F"/>
                </a:solidFill>
              </a:ln>
              <a:effectLst/>
            </p:spPr>
            <p:style>
              <a:lnRef idx="2">
                <a:schemeClr val="accent1">
                  <a:shade val="15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2G TKI stratum: ASC</a:t>
                </a:r>
                <a:r>
                  <a:rPr kumimoji="0" lang="en-US" sz="1400" b="1" i="0" u="none" strike="noStrike" kern="1200" cap="none" spc="0" normalizeH="0" baseline="30000" noProof="0" dirty="0">
                    <a:ln>
                      <a:noFill/>
                    </a:ln>
                    <a:solidFill>
                      <a:srgbClr val="FFFFFF"/>
                    </a:solidFill>
                    <a:effectLst/>
                    <a:uLnTx/>
                    <a:uFillTx/>
                    <a:latin typeface="Corbel" panose="020B0503020204020204" pitchFamily="34" charset="0"/>
                    <a:ea typeface="+mn-ea"/>
                    <a:cs typeface="Arial" panose="020B0604020202020204" pitchFamily="34" charset="0"/>
                  </a:rPr>
                  <a:t>2G </a:t>
                </a: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(n=100)</a:t>
                </a:r>
              </a:p>
            </p:txBody>
          </p:sp>
          <p:sp>
            <p:nvSpPr>
              <p:cNvPr id="41" name="TextBox 40">
                <a:extLst>
                  <a:ext uri="{FF2B5EF4-FFF2-40B4-BE49-F238E27FC236}">
                    <a16:creationId xmlns:a16="http://schemas.microsoft.com/office/drawing/2014/main" id="{780BACF3-965F-58DB-3307-0D9E8AFCE261}"/>
                  </a:ext>
                </a:extLst>
              </p:cNvPr>
              <p:cNvSpPr txBox="1"/>
              <p:nvPr/>
            </p:nvSpPr>
            <p:spPr>
              <a:xfrm>
                <a:off x="7501607" y="1280818"/>
                <a:ext cx="3562177" cy="22634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16D69"/>
                    </a:solidFill>
                    <a:effectLst/>
                    <a:uLnTx/>
                    <a:uFillTx/>
                    <a:latin typeface="Corbel" panose="020B0503020204020204" pitchFamily="34" charset="0"/>
                    <a:ea typeface="+mn-ea"/>
                    <a:cs typeface="Arial" panose="020B0604020202020204" pitchFamily="34" charset="0"/>
                  </a:rPr>
                  <a:t>ASC 80 mg QD (n=201)</a:t>
                </a:r>
                <a:endParaRPr kumimoji="0" lang="en-US" sz="1400" b="0" i="0" u="none" strike="noStrike" kern="1200" cap="none" spc="0" normalizeH="0" baseline="0" noProof="0" dirty="0">
                  <a:ln>
                    <a:noFill/>
                  </a:ln>
                  <a:solidFill>
                    <a:srgbClr val="116D69"/>
                  </a:solidFill>
                  <a:effectLst/>
                  <a:uLnTx/>
                  <a:uFillTx/>
                  <a:latin typeface="Corbel" panose="020B050302020402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id="{88D09C34-BFA3-81E0-6FA5-05D04AF2FDA1}"/>
                </a:ext>
              </a:extLst>
            </p:cNvPr>
            <p:cNvGrpSpPr/>
            <p:nvPr/>
          </p:nvGrpSpPr>
          <p:grpSpPr>
            <a:xfrm>
              <a:off x="5376180" y="2308407"/>
              <a:ext cx="3056632" cy="878976"/>
              <a:chOff x="7202343" y="2755535"/>
              <a:chExt cx="4075509" cy="1171968"/>
            </a:xfrm>
          </p:grpSpPr>
          <p:sp>
            <p:nvSpPr>
              <p:cNvPr id="43" name="Rectangle: Rounded Corners 42">
                <a:extLst>
                  <a:ext uri="{FF2B5EF4-FFF2-40B4-BE49-F238E27FC236}">
                    <a16:creationId xmlns:a16="http://schemas.microsoft.com/office/drawing/2014/main" id="{086EC5EE-9CF3-65FA-70DF-BD4566D0C7A8}"/>
                  </a:ext>
                </a:extLst>
              </p:cNvPr>
              <p:cNvSpPr/>
              <p:nvPr/>
            </p:nvSpPr>
            <p:spPr>
              <a:xfrm>
                <a:off x="7202343" y="2970174"/>
                <a:ext cx="4075509" cy="957329"/>
              </a:xfrm>
              <a:prstGeom prst="roundRect">
                <a:avLst>
                  <a:gd name="adj" fmla="val 3067"/>
                </a:avLst>
              </a:prstGeom>
              <a:solidFill>
                <a:schemeClr val="accent6">
                  <a:lumMod val="20000"/>
                  <a:lumOff val="80000"/>
                </a:schemeClr>
              </a:solidFill>
              <a:ln w="19050">
                <a:solidFill>
                  <a:srgbClr val="69B3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4" name="Rectangle: Rounded Corners 43">
                <a:extLst>
                  <a:ext uri="{FF2B5EF4-FFF2-40B4-BE49-F238E27FC236}">
                    <a16:creationId xmlns:a16="http://schemas.microsoft.com/office/drawing/2014/main" id="{954230CE-4DAD-942A-842E-10335838E075}"/>
                  </a:ext>
                </a:extLst>
              </p:cNvPr>
              <p:cNvSpPr/>
              <p:nvPr/>
            </p:nvSpPr>
            <p:spPr>
              <a:xfrm>
                <a:off x="7315514" y="3071166"/>
                <a:ext cx="3849166" cy="365760"/>
              </a:xfrm>
              <a:prstGeom prst="roundRect">
                <a:avLst>
                  <a:gd name="adj" fmla="val 0"/>
                </a:avLst>
              </a:prstGeom>
              <a:solidFill>
                <a:srgbClr val="125592"/>
              </a:solidFill>
              <a:ln w="19050">
                <a:solidFill>
                  <a:srgbClr val="125592"/>
                </a:solidFill>
              </a:ln>
              <a:effectLst/>
            </p:spPr>
            <p:style>
              <a:lnRef idx="2">
                <a:schemeClr val="accent1">
                  <a:shade val="15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Imatinib stratum: IS-TKI</a:t>
                </a:r>
                <a:r>
                  <a:rPr kumimoji="0" lang="en-US" sz="1400" b="1" i="0" u="none" strike="noStrike" kern="1200" cap="none" spc="0" normalizeH="0" baseline="30000" noProof="0" dirty="0">
                    <a:ln>
                      <a:noFill/>
                    </a:ln>
                    <a:solidFill>
                      <a:srgbClr val="FFFFFF"/>
                    </a:solidFill>
                    <a:effectLst/>
                    <a:uLnTx/>
                    <a:uFillTx/>
                    <a:latin typeface="Corbel" panose="020B0503020204020204" pitchFamily="34" charset="0"/>
                    <a:ea typeface="+mn-ea"/>
                    <a:cs typeface="Arial" panose="020B0604020202020204" pitchFamily="34" charset="0"/>
                  </a:rPr>
                  <a:t>IMA </a:t>
                </a: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(n=102)</a:t>
                </a:r>
              </a:p>
            </p:txBody>
          </p:sp>
          <p:sp>
            <p:nvSpPr>
              <p:cNvPr id="45" name="Rectangle: Rounded Corners 44">
                <a:extLst>
                  <a:ext uri="{FF2B5EF4-FFF2-40B4-BE49-F238E27FC236}">
                    <a16:creationId xmlns:a16="http://schemas.microsoft.com/office/drawing/2014/main" id="{D82422AC-95C2-0E68-C315-54A2E7ECCE96}"/>
                  </a:ext>
                </a:extLst>
              </p:cNvPr>
              <p:cNvSpPr/>
              <p:nvPr/>
            </p:nvSpPr>
            <p:spPr>
              <a:xfrm>
                <a:off x="7315514" y="3479652"/>
                <a:ext cx="3849166" cy="365760"/>
              </a:xfrm>
              <a:prstGeom prst="roundRect">
                <a:avLst>
                  <a:gd name="adj" fmla="val 0"/>
                </a:avLst>
              </a:prstGeom>
              <a:solidFill>
                <a:srgbClr val="318ACD"/>
              </a:solidFill>
              <a:ln w="19050">
                <a:solidFill>
                  <a:srgbClr val="318ACD"/>
                </a:solidFill>
              </a:ln>
              <a:effectLst/>
            </p:spPr>
            <p:style>
              <a:lnRef idx="2">
                <a:schemeClr val="accent1">
                  <a:shade val="15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2G TKI stratum: IS-TKI</a:t>
                </a:r>
                <a:r>
                  <a:rPr kumimoji="0" lang="en-US" sz="1400" b="1" i="0" u="none" strike="noStrike" kern="1200" cap="none" spc="0" normalizeH="0" baseline="30000" noProof="0" dirty="0">
                    <a:ln>
                      <a:noFill/>
                    </a:ln>
                    <a:solidFill>
                      <a:srgbClr val="FFFFFF"/>
                    </a:solidFill>
                    <a:effectLst/>
                    <a:uLnTx/>
                    <a:uFillTx/>
                    <a:latin typeface="Corbel" panose="020B0503020204020204" pitchFamily="34" charset="0"/>
                    <a:ea typeface="+mn-ea"/>
                    <a:cs typeface="Arial" panose="020B0604020202020204" pitchFamily="34" charset="0"/>
                  </a:rPr>
                  <a:t>2G </a:t>
                </a:r>
                <a:r>
                  <a:rPr kumimoji="0" lang="en-US"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(n=102)</a:t>
                </a:r>
              </a:p>
            </p:txBody>
          </p:sp>
          <p:sp>
            <p:nvSpPr>
              <p:cNvPr id="46" name="TextBox 45">
                <a:extLst>
                  <a:ext uri="{FF2B5EF4-FFF2-40B4-BE49-F238E27FC236}">
                    <a16:creationId xmlns:a16="http://schemas.microsoft.com/office/drawing/2014/main" id="{89EE3700-969E-EB3F-4961-80672381F963}"/>
                  </a:ext>
                </a:extLst>
              </p:cNvPr>
              <p:cNvSpPr txBox="1"/>
              <p:nvPr/>
            </p:nvSpPr>
            <p:spPr>
              <a:xfrm>
                <a:off x="7507711" y="2755535"/>
                <a:ext cx="3562175" cy="22634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orbel" panose="020B0503020204020204" pitchFamily="34" charset="0"/>
                    <a:ea typeface="+mn-ea"/>
                    <a:cs typeface="Arial" panose="020B0604020202020204" pitchFamily="34" charset="0"/>
                  </a:rPr>
                  <a:t>All IS-TKIs at label doses (n=204)</a:t>
                </a:r>
                <a:endParaRPr kumimoji="0" lang="en-US" sz="1400" b="0" i="0" u="none" strike="noStrike" kern="1200" cap="none" spc="0" normalizeH="0" baseline="0" noProof="0" dirty="0">
                  <a:ln>
                    <a:noFill/>
                  </a:ln>
                  <a:solidFill>
                    <a:srgbClr val="002060"/>
                  </a:solidFill>
                  <a:effectLst/>
                  <a:uLnTx/>
                  <a:uFillTx/>
                  <a:latin typeface="Corbel" panose="020B0503020204020204" pitchFamily="34" charset="0"/>
                  <a:ea typeface="+mn-ea"/>
                  <a:cs typeface="Arial" panose="020B0604020202020204" pitchFamily="34" charset="0"/>
                </a:endParaRPr>
              </a:p>
            </p:txBody>
          </p:sp>
        </p:grpSp>
        <p:cxnSp>
          <p:nvCxnSpPr>
            <p:cNvPr id="47" name="Connector: Elbow 46">
              <a:extLst>
                <a:ext uri="{FF2B5EF4-FFF2-40B4-BE49-F238E27FC236}">
                  <a16:creationId xmlns:a16="http://schemas.microsoft.com/office/drawing/2014/main" id="{5C1071CA-A3B1-D198-B437-F47BED86C4F7}"/>
                </a:ext>
              </a:extLst>
            </p:cNvPr>
            <p:cNvCxnSpPr>
              <a:cxnSpLocks/>
            </p:cNvCxnSpPr>
            <p:nvPr/>
          </p:nvCxnSpPr>
          <p:spPr>
            <a:xfrm rot="10800000" flipH="1" flipV="1">
              <a:off x="5353326" y="1858140"/>
              <a:ext cx="1" cy="987552"/>
            </a:xfrm>
            <a:prstGeom prst="bentConnector3">
              <a:avLst>
                <a:gd name="adj1" fmla="val -22860000000"/>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5D6816A1-F003-F31F-2EA7-33DFA5C51E1C}"/>
              </a:ext>
            </a:extLst>
          </p:cNvPr>
          <p:cNvSpPr txBox="1"/>
          <p:nvPr/>
        </p:nvSpPr>
        <p:spPr>
          <a:xfrm>
            <a:off x="616441" y="4212245"/>
            <a:ext cx="7561685"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From Hochhaus A, et al.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N Engl J Med</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2024;391(10):885-898. Copyright © 2024 Massachusetts Medical Society. Adapted with permission from Massachusetts Medical Society.</a:t>
            </a:r>
          </a:p>
        </p:txBody>
      </p:sp>
      <p:sp>
        <p:nvSpPr>
          <p:cNvPr id="10" name="Text Placeholder 2">
            <a:extLst>
              <a:ext uri="{FF2B5EF4-FFF2-40B4-BE49-F238E27FC236}">
                <a16:creationId xmlns:a16="http://schemas.microsoft.com/office/drawing/2014/main" id="{7D5E306C-5BDB-8035-8E59-32474E19A5C6}"/>
              </a:ext>
            </a:extLst>
          </p:cNvPr>
          <p:cNvSpPr txBox="1">
            <a:spLocks/>
          </p:cNvSpPr>
          <p:nvPr/>
        </p:nvSpPr>
        <p:spPr>
          <a:xfrm>
            <a:off x="616441" y="6130926"/>
            <a:ext cx="10847752"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2G, 2nd generation; ASC, asciminib; CML-CP, chronic myeloid leukemia in chronic phase; ELTS, EUTOS long-term survival score; EUTOS, European Treatment and Outcome Study; IMA, imatinib; IS, investigator selected; LPFT, last person 1st treatment; MMR, major molecular response; Ph, Philadelphia chromosome; QD, once daily; R, randomized; TKI, tyrosine kinase inhibitor.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Either imatinib, bosutinib, dasatinib, or nilotinib is allowed for ≤2 weeks prior to randomization. Treatment with other TKIs prior to randomization was not permitted. </a:t>
            </a:r>
            <a:r>
              <a:rPr kumimoji="0" lang="en-GB"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Patients will remain on study for 5 years after the last patient 1st dose, unless they have discontinued early due to treatment failure, disease progression, intolerance, or investigator or patient decision.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Hochhaus</a:t>
            </a:r>
            <a:r>
              <a:rPr kumimoji="0" lang="da-DK"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 et al. </a:t>
            </a:r>
            <a:r>
              <a:rPr kumimoji="0" lang="da-DK"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N </a:t>
            </a:r>
            <a:r>
              <a:rPr kumimoji="0" lang="da-DK" sz="800" b="0" i="1"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Engl</a:t>
            </a:r>
            <a:r>
              <a:rPr kumimoji="0" lang="da-DK"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J Med</a:t>
            </a:r>
            <a:r>
              <a:rPr kumimoji="0" lang="da-DK"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2024;391(10):885-898.</a:t>
            </a:r>
            <a:endPar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4" name="Right Brace 3">
            <a:extLst>
              <a:ext uri="{FF2B5EF4-FFF2-40B4-BE49-F238E27FC236}">
                <a16:creationId xmlns:a16="http://schemas.microsoft.com/office/drawing/2014/main" id="{AA4856BB-BDE2-5566-4685-1667251DF0EC}"/>
              </a:ext>
            </a:extLst>
          </p:cNvPr>
          <p:cNvSpPr/>
          <p:nvPr/>
        </p:nvSpPr>
        <p:spPr>
          <a:xfrm>
            <a:off x="8331730" y="4623457"/>
            <a:ext cx="148964" cy="494996"/>
          </a:xfrm>
          <a:prstGeom prst="rightBrace">
            <a:avLst>
              <a:gd name="adj1" fmla="val 60250"/>
              <a:gd name="adj2" fmla="val 50000"/>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8" name="Right Brace 7">
            <a:extLst>
              <a:ext uri="{FF2B5EF4-FFF2-40B4-BE49-F238E27FC236}">
                <a16:creationId xmlns:a16="http://schemas.microsoft.com/office/drawing/2014/main" id="{36F66A6A-0550-3EDB-0631-7685C214D384}"/>
              </a:ext>
            </a:extLst>
          </p:cNvPr>
          <p:cNvSpPr/>
          <p:nvPr/>
        </p:nvSpPr>
        <p:spPr>
          <a:xfrm>
            <a:off x="8331730" y="5296315"/>
            <a:ext cx="148964" cy="494996"/>
          </a:xfrm>
          <a:prstGeom prst="rightBrace">
            <a:avLst>
              <a:gd name="adj1" fmla="val 60250"/>
              <a:gd name="adj2" fmla="val 50000"/>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9" name="Rectangle 8">
            <a:extLst>
              <a:ext uri="{FF2B5EF4-FFF2-40B4-BE49-F238E27FC236}">
                <a16:creationId xmlns:a16="http://schemas.microsoft.com/office/drawing/2014/main" id="{147C2A6F-18CB-CC81-309B-843CC2011685}"/>
              </a:ext>
            </a:extLst>
          </p:cNvPr>
          <p:cNvSpPr/>
          <p:nvPr/>
        </p:nvSpPr>
        <p:spPr>
          <a:xfrm>
            <a:off x="8441862" y="4676597"/>
            <a:ext cx="3105967" cy="360737"/>
          </a:xfrm>
          <a:prstGeom prst="rect">
            <a:avLst/>
          </a:prstGeom>
          <a:noFill/>
          <a:ln w="12700" cap="flat" cmpd="sng" algn="ctr">
            <a:noFill/>
            <a:prstDash val="solid"/>
            <a:miter lim="800000"/>
          </a:ln>
          <a:effectLst/>
        </p:spPr>
        <p:txBody>
          <a:bodyPr rtlCol="0" anchor="ctr"/>
          <a:lstStyle/>
          <a:p>
            <a:pPr marL="0" marR="0" lvl="0" indent="0" algn="l" defTabSz="40340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orbel" panose="020B0503020204020204" pitchFamily="34" charset="0"/>
                <a:ea typeface="+mn-ea"/>
                <a:cs typeface="+mn-cs"/>
              </a:rPr>
              <a:t>Data cutoff: Nov 28, 2023</a:t>
            </a:r>
            <a:endParaRPr kumimoji="0" lang="en-US" sz="1400" b="1" i="1" u="none" strike="noStrike" kern="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2" name="Rectangle 11">
            <a:extLst>
              <a:ext uri="{FF2B5EF4-FFF2-40B4-BE49-F238E27FC236}">
                <a16:creationId xmlns:a16="http://schemas.microsoft.com/office/drawing/2014/main" id="{D1DC585E-0306-F77C-E156-1C8809E8B843}"/>
              </a:ext>
            </a:extLst>
          </p:cNvPr>
          <p:cNvSpPr/>
          <p:nvPr/>
        </p:nvSpPr>
        <p:spPr>
          <a:xfrm>
            <a:off x="8441862" y="5363444"/>
            <a:ext cx="3105967" cy="360737"/>
          </a:xfrm>
          <a:prstGeom prst="rect">
            <a:avLst/>
          </a:prstGeom>
          <a:noFill/>
          <a:ln w="12700" cap="flat" cmpd="sng" algn="ctr">
            <a:noFill/>
            <a:prstDash val="solid"/>
            <a:miter lim="800000"/>
          </a:ln>
          <a:effectLst/>
        </p:spPr>
        <p:txBody>
          <a:bodyPr rtlCol="0" anchor="ctr"/>
          <a:lstStyle/>
          <a:p>
            <a:pPr marL="0" marR="0" lvl="0" indent="0" algn="l" defTabSz="40340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orbel" panose="020B0503020204020204" pitchFamily="34" charset="0"/>
                <a:ea typeface="+mn-ea"/>
                <a:cs typeface="+mn-cs"/>
              </a:rPr>
              <a:t>Data cutoff: Oct 22, 2024</a:t>
            </a:r>
            <a:endParaRPr kumimoji="0" lang="en-US" sz="1400" b="1" i="1" u="none" strike="noStrike" kern="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7" name="Rectangle: Rounded Corners 1">
            <a:hlinkClick r:id="rId3" action="ppaction://hlinksldjump"/>
            <a:extLst>
              <a:ext uri="{FF2B5EF4-FFF2-40B4-BE49-F238E27FC236}">
                <a16:creationId xmlns:a16="http://schemas.microsoft.com/office/drawing/2014/main" id="{AC4DA3DB-FFA9-7026-59FB-927D6CDEBA68}"/>
              </a:ext>
            </a:extLst>
          </p:cNvPr>
          <p:cNvSpPr/>
          <p:nvPr/>
        </p:nvSpPr>
        <p:spPr>
          <a:xfrm>
            <a:off x="1628611" y="53372"/>
            <a:ext cx="8931328" cy="1275443"/>
          </a:xfrm>
          <a:prstGeom prst="roundRect">
            <a:avLst>
              <a:gd name="adj" fmla="val 0"/>
            </a:avLst>
          </a:prstGeom>
          <a:solidFill>
            <a:schemeClr val="accent6">
              <a:alpha val="10000"/>
            </a:scheme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460A9"/>
                </a:solidFill>
                <a:effectLst/>
                <a:uLnTx/>
                <a:uFillTx/>
                <a:latin typeface="Corbel" panose="020B0503020204020204" pitchFamily="34" charset="0"/>
                <a:ea typeface="+mn-ea"/>
                <a:cs typeface="+mn-cs"/>
              </a:rPr>
              <a:t>Phase 3 ASC4FIRST study results in patients with newly diagnosed CML receiving asciminib or investigator-selected TKIs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rPr>
              <a:t>Hochhaus</a:t>
            </a: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 et al. </a:t>
            </a:r>
            <a:r>
              <a:rPr kumimoji="0" lang="en-US" sz="1067"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N Engl J Med. </a:t>
            </a: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2024;391(10):885-898.</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Cortes JE, et al. Oral presentation at: 66th ASH Annual Meeting &amp; Exposition; December 7-10, 2024; San Diego, CA. Oral presentation 475.</a:t>
            </a:r>
          </a:p>
        </p:txBody>
      </p:sp>
    </p:spTree>
    <p:extLst>
      <p:ext uri="{BB962C8B-B14F-4D97-AF65-F5344CB8AC3E}">
        <p14:creationId xmlns:p14="http://schemas.microsoft.com/office/powerpoint/2010/main" val="926543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1516-7F3F-474A-09A9-ACEA42B896F8}"/>
              </a:ext>
            </a:extLst>
          </p:cNvPr>
          <p:cNvSpPr>
            <a:spLocks noGrp="1"/>
          </p:cNvSpPr>
          <p:nvPr>
            <p:ph type="title"/>
          </p:nvPr>
        </p:nvSpPr>
        <p:spPr>
          <a:xfrm>
            <a:off x="604838" y="311086"/>
            <a:ext cx="11148985" cy="1065279"/>
          </a:xfrm>
        </p:spPr>
        <p:txBody>
          <a:bodyPr/>
          <a:lstStyle/>
          <a:p>
            <a:r>
              <a:rPr lang="en-US" sz="2400" dirty="0">
                <a:solidFill>
                  <a:schemeClr val="accent6"/>
                </a:solidFill>
                <a:latin typeface="Corbel" panose="020B0503020204020204" pitchFamily="34" charset="0"/>
              </a:rPr>
              <a:t>ASC4FIRST: </a:t>
            </a:r>
            <a:r>
              <a:rPr lang="en-US" sz="2400" dirty="0">
                <a:latin typeface="Corbel" panose="020B0503020204020204" pitchFamily="34" charset="0"/>
              </a:rPr>
              <a:t>MMR rates at time points (@2y)</a:t>
            </a:r>
            <a:endParaRPr lang="en-US" sz="2400" baseline="30000" dirty="0">
              <a:latin typeface="Corbel" panose="020B0503020204020204" pitchFamily="34" charset="0"/>
            </a:endParaRPr>
          </a:p>
        </p:txBody>
      </p:sp>
      <p:sp>
        <p:nvSpPr>
          <p:cNvPr id="10" name="Text Placeholder 2">
            <a:extLst>
              <a:ext uri="{FF2B5EF4-FFF2-40B4-BE49-F238E27FC236}">
                <a16:creationId xmlns:a16="http://schemas.microsoft.com/office/drawing/2014/main" id="{C4DE6C68-5F5E-DE66-BA5F-EB54677E3FD4}"/>
              </a:ext>
            </a:extLst>
          </p:cNvPr>
          <p:cNvSpPr txBox="1">
            <a:spLocks/>
          </p:cNvSpPr>
          <p:nvPr/>
        </p:nvSpPr>
        <p:spPr>
          <a:xfrm>
            <a:off x="604840" y="6167831"/>
            <a:ext cx="11038091"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2G, 2nd generation; ASC, asciminib; ELTS, EUTOS long-term survival score; EUTOS, European Treatment and Outcome Study; IMA, imatinib; IRT, interactive response technology; IS, International Scale; IS-TKI, investigator-selected tyrosine kinase inhibitor; MMR, major molecular response (</a:t>
            </a:r>
            <a:r>
              <a:rPr kumimoji="0" lang="en-GB"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BCR::ABL1</a:t>
            </a:r>
            <a:r>
              <a:rPr kumimoji="0" lang="en-GB"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IS</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≤0.1%); TKI, tyrosine kinase inhibitor.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Error bars represent 95% CIs. The common treatment difference and its 95% CI were estimated using the Mantel-Haenszel method after stratifying for </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prerandomization-selected TKI and baseline ELTS risk groups (both IRT data) or </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baseline ELTS risk groups (IRT data). </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c</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Adjusted 1-sided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P</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value was calculated based on the graphical gatekeeping procedure. The null hypothesis is rejected if the adjusted </a:t>
            </a:r>
            <a:r>
              <a:rPr kumimoji="0" lang="en-US" sz="800" b="0"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P</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value is ≤.025.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Cortes JE, et al. Oral presentation at: 66th ASH Annual Meeting &amp; Exposition; December 7-10, 2024; San Diego, CA. Oral presentation 475.</a:t>
            </a:r>
            <a:endPar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2" name="TextBox 11">
            <a:extLst>
              <a:ext uri="{FF2B5EF4-FFF2-40B4-BE49-F238E27FC236}">
                <a16:creationId xmlns:a16="http://schemas.microsoft.com/office/drawing/2014/main" id="{D9773B4D-1407-8FE6-0386-124CC0CD17BF}"/>
              </a:ext>
            </a:extLst>
          </p:cNvPr>
          <p:cNvSpPr txBox="1"/>
          <p:nvPr/>
        </p:nvSpPr>
        <p:spPr>
          <a:xfrm>
            <a:off x="615951" y="4932221"/>
            <a:ext cx="10960100" cy="912814"/>
          </a:xfrm>
          <a:prstGeom prst="roundRect">
            <a:avLst>
              <a:gd name="adj" fmla="val 0"/>
            </a:avLst>
          </a:prstGeom>
          <a:solidFill>
            <a:schemeClr val="bg1">
              <a:lumMod val="95000"/>
            </a:schemeClr>
          </a:solidFill>
          <a:ln>
            <a:noFill/>
          </a:ln>
        </p:spPr>
        <p:txBody>
          <a:bodyPr wrap="square" lIns="91440" tIns="45720" rIns="91440" bIns="45720" rtlCol="0">
            <a:spAutoFit/>
          </a:bodyPr>
          <a:lstStyle/>
          <a:p>
            <a:pPr marL="292601" marR="0" lvl="0" indent="-292601" algn="l" defTabSz="1219170"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MMR rate at week 96 continued to be superior with ASC vs all IS-TKIs, meeting the 1st key secondary endpoint</a:t>
            </a:r>
          </a:p>
          <a:p>
            <a:pPr marL="292601" marR="0" lvl="0" indent="-292601" algn="l" defTabSz="1219170"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MMR rate at week 96 continued to be superior with ASC</a:t>
            </a:r>
            <a:r>
              <a:rPr kumimoji="0" lang="en-US" sz="1333"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IMA</a:t>
            </a: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vs IS-TKI</a:t>
            </a:r>
            <a:r>
              <a:rPr kumimoji="0" lang="en-US" sz="1333"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IMA</a:t>
            </a: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meeting the 2nd key secondary endpoint</a:t>
            </a:r>
          </a:p>
          <a:p>
            <a:pPr marL="292601" marR="0" lvl="0" indent="-292601" algn="l" defTabSz="1219170"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Treatment difference for the MMR rate at week 96 between ASC</a:t>
            </a:r>
            <a:r>
              <a:rPr kumimoji="0" lang="en-US" sz="1333"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2G</a:t>
            </a: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and IS-TKI</a:t>
            </a:r>
            <a:r>
              <a:rPr kumimoji="0" lang="en-US" sz="1333"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2G</a:t>
            </a: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increased</a:t>
            </a:r>
          </a:p>
          <a:p>
            <a:pPr marL="292601" marR="0" lvl="0" indent="-292601" algn="l" defTabSz="1219170"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MMR rates at week 96 were consistently higher with ASC overall and across strata</a:t>
            </a:r>
          </a:p>
        </p:txBody>
      </p:sp>
      <p:graphicFrame>
        <p:nvGraphicFramePr>
          <p:cNvPr id="4" name="Chart 3">
            <a:extLst>
              <a:ext uri="{FF2B5EF4-FFF2-40B4-BE49-F238E27FC236}">
                <a16:creationId xmlns:a16="http://schemas.microsoft.com/office/drawing/2014/main" id="{4DA05A84-0F87-BE40-0063-32D51B685612}"/>
              </a:ext>
            </a:extLst>
          </p:cNvPr>
          <p:cNvGraphicFramePr/>
          <p:nvPr/>
        </p:nvGraphicFramePr>
        <p:xfrm>
          <a:off x="4416132" y="1912062"/>
          <a:ext cx="3611629" cy="24738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C7E7FF7-8CA7-22C9-C1FE-B7C7BFE59EF5}"/>
              </a:ext>
            </a:extLst>
          </p:cNvPr>
          <p:cNvSpPr txBox="1"/>
          <p:nvPr/>
        </p:nvSpPr>
        <p:spPr>
          <a:xfrm>
            <a:off x="5030486" y="1622373"/>
            <a:ext cx="1366837" cy="625877"/>
          </a:xfrm>
          <a:prstGeom prst="rect">
            <a:avLst/>
          </a:prstGeom>
          <a:solidFill>
            <a:schemeClr val="bg1"/>
          </a:solidFill>
        </p:spPr>
        <p:txBody>
          <a:bodyPr wrap="square" lIns="0" r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29.6%</a:t>
            </a:r>
            <a:r>
              <a:rPr kumimoji="0" lang="en-US" sz="1333"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b </a:t>
            </a:r>
            <a:br>
              <a:rPr kumimoji="0" lang="en-US" sz="12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b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(95% CI, 16.9%-</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42.2%; </a:t>
            </a:r>
            <a:r>
              <a:rPr kumimoji="0" lang="en-US" sz="1067" b="0" i="1"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P</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&lt;.001)</a:t>
            </a:r>
            <a:r>
              <a:rPr kumimoji="0" lang="en-US" sz="1067" b="0"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c</a:t>
            </a:r>
            <a:endParaRPr kumimoji="0" lang="en-US" sz="1067" b="0" i="0" u="none" strike="noStrike" kern="1200" cap="none" spc="0"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endParaRPr>
          </a:p>
        </p:txBody>
      </p:sp>
      <p:sp>
        <p:nvSpPr>
          <p:cNvPr id="7" name="Right Bracket 6">
            <a:extLst>
              <a:ext uri="{FF2B5EF4-FFF2-40B4-BE49-F238E27FC236}">
                <a16:creationId xmlns:a16="http://schemas.microsoft.com/office/drawing/2014/main" id="{B7C690AE-3F15-87FA-DC7D-5E7271589362}"/>
              </a:ext>
            </a:extLst>
          </p:cNvPr>
          <p:cNvSpPr/>
          <p:nvPr/>
        </p:nvSpPr>
        <p:spPr>
          <a:xfrm rot="16200000">
            <a:off x="5673513" y="1723824"/>
            <a:ext cx="80785" cy="116552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7A8D5D7E-DE94-7106-696C-B8720CECAB68}"/>
              </a:ext>
            </a:extLst>
          </p:cNvPr>
          <p:cNvSpPr txBox="1"/>
          <p:nvPr/>
        </p:nvSpPr>
        <p:spPr>
          <a:xfrm>
            <a:off x="6474173" y="1656239"/>
            <a:ext cx="1509712" cy="625877"/>
          </a:xfrm>
          <a:prstGeom prst="rect">
            <a:avLst/>
          </a:prstGeom>
          <a:solidFill>
            <a:schemeClr val="bg1"/>
          </a:solidFill>
        </p:spPr>
        <p:txBody>
          <a:bodyPr wrap="square" lIns="0" r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29.7%</a:t>
            </a:r>
            <a:r>
              <a:rPr kumimoji="0" lang="en-US" sz="1333"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b</a:t>
            </a:r>
            <a:br>
              <a:rPr kumimoji="0" lang="en-US" sz="1067"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b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(95% CI, 17.6%-</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41.8%; </a:t>
            </a:r>
            <a:r>
              <a:rPr kumimoji="0" lang="en-US" sz="1067" b="0" i="1"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P</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&lt;.001)</a:t>
            </a:r>
            <a:r>
              <a:rPr kumimoji="0" lang="en-US" sz="1067" b="0"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c</a:t>
            </a:r>
            <a:endParaRPr kumimoji="0" lang="en-US" sz="1067" b="0" i="0" u="none" strike="noStrike" kern="1200" cap="none" spc="0"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endParaRPr>
          </a:p>
        </p:txBody>
      </p:sp>
      <p:sp>
        <p:nvSpPr>
          <p:cNvPr id="78" name="Right Bracket 77">
            <a:extLst>
              <a:ext uri="{FF2B5EF4-FFF2-40B4-BE49-F238E27FC236}">
                <a16:creationId xmlns:a16="http://schemas.microsoft.com/office/drawing/2014/main" id="{5B99D7D4-EF99-62AC-E85A-5806D271F226}"/>
              </a:ext>
            </a:extLst>
          </p:cNvPr>
          <p:cNvSpPr/>
          <p:nvPr/>
        </p:nvSpPr>
        <p:spPr>
          <a:xfrm rot="16200000">
            <a:off x="7188638" y="1723824"/>
            <a:ext cx="80785" cy="116552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80" name="TextBox 21">
            <a:extLst>
              <a:ext uri="{FF2B5EF4-FFF2-40B4-BE49-F238E27FC236}">
                <a16:creationId xmlns:a16="http://schemas.microsoft.com/office/drawing/2014/main" id="{5432B5AD-4318-4D0E-4F04-CB223E42C00A}"/>
              </a:ext>
            </a:extLst>
          </p:cNvPr>
          <p:cNvSpPr txBox="1"/>
          <p:nvPr/>
        </p:nvSpPr>
        <p:spPr>
          <a:xfrm>
            <a:off x="6635937" y="1181043"/>
            <a:ext cx="1186187" cy="364775"/>
          </a:xfrm>
          <a:prstGeom prst="rect">
            <a:avLst/>
          </a:prstGeom>
          <a:solidFill>
            <a:schemeClr val="bg1">
              <a:lumMod val="95000"/>
            </a:schemeClr>
          </a:solidFill>
          <a:ln w="12700">
            <a:noFill/>
          </a:ln>
        </p:spPr>
        <p:txBody>
          <a:bodyPr wrap="square" tIns="18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Key secondary endpoint 2</a:t>
            </a:r>
          </a:p>
        </p:txBody>
      </p:sp>
      <p:sp>
        <p:nvSpPr>
          <p:cNvPr id="81" name="TextBox 21">
            <a:extLst>
              <a:ext uri="{FF2B5EF4-FFF2-40B4-BE49-F238E27FC236}">
                <a16:creationId xmlns:a16="http://schemas.microsoft.com/office/drawing/2014/main" id="{01E48853-3BBD-2507-80EA-BB5FEC61C694}"/>
              </a:ext>
            </a:extLst>
          </p:cNvPr>
          <p:cNvSpPr txBox="1"/>
          <p:nvPr/>
        </p:nvSpPr>
        <p:spPr>
          <a:xfrm>
            <a:off x="5102662" y="1181044"/>
            <a:ext cx="1222487" cy="364775"/>
          </a:xfrm>
          <a:prstGeom prst="rect">
            <a:avLst/>
          </a:prstGeom>
          <a:solidFill>
            <a:schemeClr val="bg1">
              <a:lumMod val="95000"/>
            </a:schemeClr>
          </a:solidFill>
        </p:spPr>
        <p:txBody>
          <a:bodyPr wrap="square" tIns="18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Primary endpoint 2</a:t>
            </a:r>
          </a:p>
        </p:txBody>
      </p:sp>
      <p:graphicFrame>
        <p:nvGraphicFramePr>
          <p:cNvPr id="82" name="Chart 81">
            <a:extLst>
              <a:ext uri="{FF2B5EF4-FFF2-40B4-BE49-F238E27FC236}">
                <a16:creationId xmlns:a16="http://schemas.microsoft.com/office/drawing/2014/main" id="{7EB5522E-8E9C-BF68-12DA-8276C59D3C13}"/>
              </a:ext>
            </a:extLst>
          </p:cNvPr>
          <p:cNvGraphicFramePr/>
          <p:nvPr/>
        </p:nvGraphicFramePr>
        <p:xfrm>
          <a:off x="8182090" y="1769497"/>
          <a:ext cx="3709433" cy="2618331"/>
        </p:xfrm>
        <a:graphic>
          <a:graphicData uri="http://schemas.openxmlformats.org/drawingml/2006/chart">
            <c:chart xmlns:c="http://schemas.openxmlformats.org/drawingml/2006/chart" xmlns:r="http://schemas.openxmlformats.org/officeDocument/2006/relationships" r:id="rId4"/>
          </a:graphicData>
        </a:graphic>
      </p:graphicFrame>
      <p:sp>
        <p:nvSpPr>
          <p:cNvPr id="85" name="Right Bracket 84">
            <a:extLst>
              <a:ext uri="{FF2B5EF4-FFF2-40B4-BE49-F238E27FC236}">
                <a16:creationId xmlns:a16="http://schemas.microsoft.com/office/drawing/2014/main" id="{1541A4BA-568C-C08D-80D7-208F0E324FAA}"/>
              </a:ext>
            </a:extLst>
          </p:cNvPr>
          <p:cNvSpPr/>
          <p:nvPr/>
        </p:nvSpPr>
        <p:spPr>
          <a:xfrm rot="16200000">
            <a:off x="9511395" y="1704712"/>
            <a:ext cx="71120" cy="119408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86" name="TextBox 85">
            <a:extLst>
              <a:ext uri="{FF2B5EF4-FFF2-40B4-BE49-F238E27FC236}">
                <a16:creationId xmlns:a16="http://schemas.microsoft.com/office/drawing/2014/main" id="{C4DA0B39-66DD-1601-D72B-2C8BA92F09D5}"/>
              </a:ext>
            </a:extLst>
          </p:cNvPr>
          <p:cNvSpPr txBox="1"/>
          <p:nvPr/>
        </p:nvSpPr>
        <p:spPr>
          <a:xfrm>
            <a:off x="8708351" y="1791506"/>
            <a:ext cx="1545711" cy="471989"/>
          </a:xfrm>
          <a:prstGeom prst="rect">
            <a:avLst/>
          </a:prstGeom>
          <a:noFill/>
        </p:spPr>
        <p:txBody>
          <a:bodyPr wrap="square" lIns="0" rIns="0" rtlCol="0" anchor="b">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8.2%</a:t>
            </a:r>
            <a:r>
              <a:rPr kumimoji="0" lang="en-US" sz="14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b</a:t>
            </a:r>
            <a:br>
              <a:rPr kumimoji="0" lang="en-US" sz="12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b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(95% CI, −5.1% to 21.5%</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a:t>
            </a:r>
            <a:endParaRPr kumimoji="0" lang="en-US" sz="1067" b="0" i="0" u="none" strike="noStrike" kern="1200" cap="none" spc="0"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endParaRPr>
          </a:p>
        </p:txBody>
      </p:sp>
      <p:sp>
        <p:nvSpPr>
          <p:cNvPr id="87" name="Right Bracket 86">
            <a:extLst>
              <a:ext uri="{FF2B5EF4-FFF2-40B4-BE49-F238E27FC236}">
                <a16:creationId xmlns:a16="http://schemas.microsoft.com/office/drawing/2014/main" id="{C0420B59-8253-42A4-0969-5CCA1F82D331}"/>
              </a:ext>
            </a:extLst>
          </p:cNvPr>
          <p:cNvSpPr/>
          <p:nvPr/>
        </p:nvSpPr>
        <p:spPr>
          <a:xfrm rot="16200000">
            <a:off x="10983303" y="1672191"/>
            <a:ext cx="72000" cy="12600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88" name="TextBox 87">
            <a:extLst>
              <a:ext uri="{FF2B5EF4-FFF2-40B4-BE49-F238E27FC236}">
                <a16:creationId xmlns:a16="http://schemas.microsoft.com/office/drawing/2014/main" id="{EAC7EA03-8718-A6B4-7720-29673D074CF6}"/>
              </a:ext>
            </a:extLst>
          </p:cNvPr>
          <p:cNvSpPr txBox="1"/>
          <p:nvPr/>
        </p:nvSpPr>
        <p:spPr>
          <a:xfrm>
            <a:off x="10227531" y="1791506"/>
            <a:ext cx="1597363" cy="471989"/>
          </a:xfrm>
          <a:prstGeom prst="rect">
            <a:avLst/>
          </a:prstGeom>
          <a:noFill/>
        </p:spPr>
        <p:txBody>
          <a:bodyPr wrap="square" lIns="0" rIns="0" rtlCol="0" anchor="b">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15.1%</a:t>
            </a:r>
            <a:r>
              <a:rPr kumimoji="0" lang="en-US" sz="14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b</a:t>
            </a:r>
            <a:br>
              <a:rPr kumimoji="0" lang="en-US" sz="12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b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(95% CI, 2.3%-28.0%</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a:t>
            </a:r>
            <a:endParaRPr kumimoji="0" lang="en-US" sz="1067" b="0" i="0" u="none" strike="noStrike" kern="1200" cap="none" spc="0"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endParaRPr>
          </a:p>
        </p:txBody>
      </p:sp>
      <p:sp>
        <p:nvSpPr>
          <p:cNvPr id="89" name="TextBox 21">
            <a:extLst>
              <a:ext uri="{FF2B5EF4-FFF2-40B4-BE49-F238E27FC236}">
                <a16:creationId xmlns:a16="http://schemas.microsoft.com/office/drawing/2014/main" id="{1D7BBA74-F4EB-1FC0-78D0-91B4DB003AA2}"/>
              </a:ext>
            </a:extLst>
          </p:cNvPr>
          <p:cNvSpPr txBox="1"/>
          <p:nvPr/>
        </p:nvSpPr>
        <p:spPr>
          <a:xfrm>
            <a:off x="9660858" y="1181044"/>
            <a:ext cx="1222487" cy="364775"/>
          </a:xfrm>
          <a:prstGeom prst="rect">
            <a:avLst/>
          </a:prstGeom>
          <a:solidFill>
            <a:schemeClr val="bg1">
              <a:lumMod val="95000"/>
            </a:schemeClr>
          </a:solidFill>
          <a:ln w="12700">
            <a:noFill/>
          </a:ln>
        </p:spPr>
        <p:txBody>
          <a:bodyPr wrap="square" tIns="18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Secondary endpoints</a:t>
            </a:r>
            <a:r>
              <a:rPr kumimoji="0" lang="en-US" sz="1067" b="1" i="1"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a</a:t>
            </a:r>
          </a:p>
        </p:txBody>
      </p:sp>
      <p:sp>
        <p:nvSpPr>
          <p:cNvPr id="9" name="TextBox 8">
            <a:extLst>
              <a:ext uri="{FF2B5EF4-FFF2-40B4-BE49-F238E27FC236}">
                <a16:creationId xmlns:a16="http://schemas.microsoft.com/office/drawing/2014/main" id="{B3ED0600-4FC1-C070-D608-9101612DAD18}"/>
              </a:ext>
            </a:extLst>
          </p:cNvPr>
          <p:cNvSpPr txBox="1"/>
          <p:nvPr/>
        </p:nvSpPr>
        <p:spPr>
          <a:xfrm>
            <a:off x="4747400" y="4510861"/>
            <a:ext cx="1434576" cy="276999"/>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ASC</a:t>
            </a:r>
            <a:r>
              <a:rPr kumimoji="0" lang="en-GB" sz="12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IMA</a:t>
            </a: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(n=101)</a:t>
            </a:r>
            <a:endPar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C3BC16A0-21C2-C9DA-1923-7E75F5F2A664}"/>
              </a:ext>
            </a:extLst>
          </p:cNvPr>
          <p:cNvSpPr>
            <a:spLocks/>
          </p:cNvSpPr>
          <p:nvPr/>
        </p:nvSpPr>
        <p:spPr>
          <a:xfrm>
            <a:off x="6120684" y="4588478"/>
            <a:ext cx="221789" cy="152540"/>
          </a:xfrm>
          <a:prstGeom prst="rect">
            <a:avLst/>
          </a:prstGeom>
          <a:solidFill>
            <a:srgbClr val="116D69"/>
          </a:solidFill>
          <a:ln>
            <a:solidFill>
              <a:srgbClr val="116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D037CA7-4E40-2CA0-6135-951ACA76F968}"/>
              </a:ext>
            </a:extLst>
          </p:cNvPr>
          <p:cNvSpPr txBox="1"/>
          <p:nvPr/>
        </p:nvSpPr>
        <p:spPr>
          <a:xfrm>
            <a:off x="6266226" y="4510861"/>
            <a:ext cx="1527605" cy="276999"/>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IS-TKI</a:t>
            </a:r>
            <a:r>
              <a:rPr kumimoji="0" lang="en-GB" sz="12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IMA</a:t>
            </a: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(n=102)</a:t>
            </a:r>
            <a:endPar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7C3D1329-6338-361D-6E12-3D36E1AE6149}"/>
              </a:ext>
            </a:extLst>
          </p:cNvPr>
          <p:cNvSpPr>
            <a:spLocks/>
          </p:cNvSpPr>
          <p:nvPr/>
        </p:nvSpPr>
        <p:spPr>
          <a:xfrm>
            <a:off x="7739683" y="4588478"/>
            <a:ext cx="221789" cy="152540"/>
          </a:xfrm>
          <a:prstGeom prst="rect">
            <a:avLst/>
          </a:prstGeom>
          <a:solidFill>
            <a:srgbClr val="559FD6"/>
          </a:solidFill>
          <a:ln>
            <a:solidFill>
              <a:srgbClr val="559F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E063128-10D3-0831-C605-5DE213327A1D}"/>
              </a:ext>
            </a:extLst>
          </p:cNvPr>
          <p:cNvSpPr txBox="1"/>
          <p:nvPr/>
        </p:nvSpPr>
        <p:spPr>
          <a:xfrm>
            <a:off x="8618901" y="4510861"/>
            <a:ext cx="1340875" cy="276999"/>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ASC</a:t>
            </a:r>
            <a:r>
              <a:rPr kumimoji="0" lang="en-GB" sz="12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2G</a:t>
            </a: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(n=100)</a:t>
            </a:r>
            <a:endPar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C9E31F0A-D8AA-C3AF-1795-92A19F923F26}"/>
              </a:ext>
            </a:extLst>
          </p:cNvPr>
          <p:cNvSpPr>
            <a:spLocks/>
          </p:cNvSpPr>
          <p:nvPr/>
        </p:nvSpPr>
        <p:spPr>
          <a:xfrm>
            <a:off x="9898484" y="4588478"/>
            <a:ext cx="221789" cy="152540"/>
          </a:xfrm>
          <a:prstGeom prst="rect">
            <a:avLst/>
          </a:prstGeom>
          <a:solidFill>
            <a:srgbClr val="116D69"/>
          </a:solidFill>
          <a:ln>
            <a:solidFill>
              <a:srgbClr val="116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D3363632-D506-00D9-2910-BDBF93529B54}"/>
              </a:ext>
            </a:extLst>
          </p:cNvPr>
          <p:cNvSpPr txBox="1"/>
          <p:nvPr/>
        </p:nvSpPr>
        <p:spPr>
          <a:xfrm>
            <a:off x="10140186" y="4510861"/>
            <a:ext cx="1445999" cy="276999"/>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IS-TKI</a:t>
            </a:r>
            <a:r>
              <a:rPr kumimoji="0" lang="en-GB" sz="12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rPr>
              <a:t>2G</a:t>
            </a: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(n=102)</a:t>
            </a:r>
            <a:endPar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6C43C277-8B2A-D75C-C181-A16C5B402951}"/>
              </a:ext>
            </a:extLst>
          </p:cNvPr>
          <p:cNvSpPr>
            <a:spLocks/>
          </p:cNvSpPr>
          <p:nvPr/>
        </p:nvSpPr>
        <p:spPr>
          <a:xfrm>
            <a:off x="11532035" y="4588478"/>
            <a:ext cx="221789" cy="152540"/>
          </a:xfrm>
          <a:prstGeom prst="rect">
            <a:avLst/>
          </a:prstGeom>
          <a:solidFill>
            <a:srgbClr val="1562AB"/>
          </a:solidFill>
          <a:ln>
            <a:solidFill>
              <a:srgbClr val="1562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047FB0E2-7B5E-B5F1-1B36-C38CC71A132D}"/>
              </a:ext>
            </a:extLst>
          </p:cNvPr>
          <p:cNvSpPr txBox="1"/>
          <p:nvPr/>
        </p:nvSpPr>
        <p:spPr>
          <a:xfrm>
            <a:off x="5559013" y="4227203"/>
            <a:ext cx="388247" cy="318100"/>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48</a:t>
            </a:r>
          </a:p>
        </p:txBody>
      </p:sp>
      <p:sp>
        <p:nvSpPr>
          <p:cNvPr id="21" name="TextBox 20">
            <a:extLst>
              <a:ext uri="{FF2B5EF4-FFF2-40B4-BE49-F238E27FC236}">
                <a16:creationId xmlns:a16="http://schemas.microsoft.com/office/drawing/2014/main" id="{0AB390F8-6B5D-E06C-CA47-4C7DC30FB4E7}"/>
              </a:ext>
            </a:extLst>
          </p:cNvPr>
          <p:cNvSpPr txBox="1"/>
          <p:nvPr/>
        </p:nvSpPr>
        <p:spPr>
          <a:xfrm>
            <a:off x="6978896" y="4227203"/>
            <a:ext cx="393056" cy="318100"/>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96</a:t>
            </a:r>
          </a:p>
        </p:txBody>
      </p:sp>
      <p:sp>
        <p:nvSpPr>
          <p:cNvPr id="22" name="TextBox 21">
            <a:extLst>
              <a:ext uri="{FF2B5EF4-FFF2-40B4-BE49-F238E27FC236}">
                <a16:creationId xmlns:a16="http://schemas.microsoft.com/office/drawing/2014/main" id="{ABCD5307-B412-B8AB-9334-A56805BD48F6}"/>
              </a:ext>
            </a:extLst>
          </p:cNvPr>
          <p:cNvSpPr txBox="1"/>
          <p:nvPr/>
        </p:nvSpPr>
        <p:spPr>
          <a:xfrm>
            <a:off x="9305639" y="4227203"/>
            <a:ext cx="388247" cy="318100"/>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48</a:t>
            </a:r>
          </a:p>
        </p:txBody>
      </p:sp>
      <p:sp>
        <p:nvSpPr>
          <p:cNvPr id="23" name="TextBox 22">
            <a:extLst>
              <a:ext uri="{FF2B5EF4-FFF2-40B4-BE49-F238E27FC236}">
                <a16:creationId xmlns:a16="http://schemas.microsoft.com/office/drawing/2014/main" id="{0A9937B8-1063-E12F-8B2B-ACAEF9B77B5C}"/>
              </a:ext>
            </a:extLst>
          </p:cNvPr>
          <p:cNvSpPr txBox="1"/>
          <p:nvPr/>
        </p:nvSpPr>
        <p:spPr>
          <a:xfrm>
            <a:off x="10725520" y="4227203"/>
            <a:ext cx="393056" cy="318100"/>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96</a:t>
            </a:r>
          </a:p>
        </p:txBody>
      </p:sp>
      <p:sp>
        <p:nvSpPr>
          <p:cNvPr id="110" name="TextBox 109">
            <a:extLst>
              <a:ext uri="{FF2B5EF4-FFF2-40B4-BE49-F238E27FC236}">
                <a16:creationId xmlns:a16="http://schemas.microsoft.com/office/drawing/2014/main" id="{0DB43DDE-7F0F-70EC-5B3C-F35EFB04974A}"/>
              </a:ext>
            </a:extLst>
          </p:cNvPr>
          <p:cNvSpPr txBox="1"/>
          <p:nvPr/>
        </p:nvSpPr>
        <p:spPr>
          <a:xfrm>
            <a:off x="5485779" y="859743"/>
            <a:ext cx="1842556" cy="270843"/>
          </a:xfrm>
          <a:prstGeom prst="rect">
            <a:avLst/>
          </a:prstGeom>
          <a:solidFill>
            <a:schemeClr val="bg2">
              <a:lumMod val="90000"/>
            </a:schemeClr>
          </a:solidFill>
        </p:spPr>
        <p:txBody>
          <a:bodyPr wrap="none" tIns="12192" bIns="12192"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ASC</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IMA</a:t>
            </a: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vs IS-TKI</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IMA</a:t>
            </a:r>
          </a:p>
        </p:txBody>
      </p:sp>
      <p:sp>
        <p:nvSpPr>
          <p:cNvPr id="111" name="TextBox 110">
            <a:extLst>
              <a:ext uri="{FF2B5EF4-FFF2-40B4-BE49-F238E27FC236}">
                <a16:creationId xmlns:a16="http://schemas.microsoft.com/office/drawing/2014/main" id="{8E673B64-2AB4-A0B0-8289-1F3C583C7E91}"/>
              </a:ext>
            </a:extLst>
          </p:cNvPr>
          <p:cNvSpPr txBox="1"/>
          <p:nvPr/>
        </p:nvSpPr>
        <p:spPr>
          <a:xfrm>
            <a:off x="9041755" y="859743"/>
            <a:ext cx="2268359" cy="270843"/>
          </a:xfrm>
          <a:prstGeom prst="rect">
            <a:avLst/>
          </a:prstGeom>
          <a:solidFill>
            <a:schemeClr val="bg2">
              <a:lumMod val="90000"/>
            </a:schemeClr>
          </a:solidFill>
        </p:spPr>
        <p:txBody>
          <a:bodyPr wrap="square" tIns="12192" bIns="12192"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ASC</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2G</a:t>
            </a: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vs IS-TKI</a:t>
            </a:r>
            <a:r>
              <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2G</a:t>
            </a:r>
          </a:p>
        </p:txBody>
      </p:sp>
      <p:sp>
        <p:nvSpPr>
          <p:cNvPr id="24" name="Rectangle 23">
            <a:extLst>
              <a:ext uri="{FF2B5EF4-FFF2-40B4-BE49-F238E27FC236}">
                <a16:creationId xmlns:a16="http://schemas.microsoft.com/office/drawing/2014/main" id="{F6A41015-551D-A69A-124D-037F1FC871A1}"/>
              </a:ext>
            </a:extLst>
          </p:cNvPr>
          <p:cNvSpPr/>
          <p:nvPr/>
        </p:nvSpPr>
        <p:spPr>
          <a:xfrm>
            <a:off x="10272099" y="1731909"/>
            <a:ext cx="1515899" cy="2546911"/>
          </a:xfrm>
          <a:prstGeom prst="rect">
            <a:avLst/>
          </a:prstGeom>
          <a:noFill/>
          <a:ln w="19050">
            <a:solidFill>
              <a:srgbClr val="1CBC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grpSp>
        <p:nvGrpSpPr>
          <p:cNvPr id="26" name="Group 25">
            <a:extLst>
              <a:ext uri="{FF2B5EF4-FFF2-40B4-BE49-F238E27FC236}">
                <a16:creationId xmlns:a16="http://schemas.microsoft.com/office/drawing/2014/main" id="{6EFC29C5-9F85-3BE9-AC71-C9CCF227DEFD}"/>
              </a:ext>
            </a:extLst>
          </p:cNvPr>
          <p:cNvGrpSpPr>
            <a:grpSpLocks/>
          </p:cNvGrpSpPr>
          <p:nvPr/>
        </p:nvGrpSpPr>
        <p:grpSpPr>
          <a:xfrm>
            <a:off x="187193" y="1656641"/>
            <a:ext cx="3807863" cy="2736463"/>
            <a:chOff x="382849" y="1544191"/>
            <a:chExt cx="5357550" cy="4151376"/>
          </a:xfrm>
        </p:grpSpPr>
        <p:sp>
          <p:nvSpPr>
            <p:cNvPr id="27" name="TextBox 26">
              <a:extLst>
                <a:ext uri="{FF2B5EF4-FFF2-40B4-BE49-F238E27FC236}">
                  <a16:creationId xmlns:a16="http://schemas.microsoft.com/office/drawing/2014/main" id="{C8A08E2A-024B-904A-5912-F8C24E604392}"/>
                </a:ext>
              </a:extLst>
            </p:cNvPr>
            <p:cNvSpPr txBox="1">
              <a:spLocks/>
            </p:cNvSpPr>
            <p:nvPr/>
          </p:nvSpPr>
          <p:spPr>
            <a:xfrm rot="16200000">
              <a:off x="-293602" y="3674162"/>
              <a:ext cx="1829238" cy="47633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Patients, %</a:t>
              </a:r>
              <a:endParaRPr kumimoji="0" lang="en-US" sz="1600" b="1" i="0" u="none" strike="noStrike" kern="1200" cap="none" spc="0" normalizeH="0" baseline="3000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graphicFrame>
          <p:nvGraphicFramePr>
            <p:cNvPr id="28" name="Chart 27">
              <a:extLst>
                <a:ext uri="{FF2B5EF4-FFF2-40B4-BE49-F238E27FC236}">
                  <a16:creationId xmlns:a16="http://schemas.microsoft.com/office/drawing/2014/main" id="{3610D6C6-A4C7-ED74-8784-06D59AB99F44}"/>
                </a:ext>
              </a:extLst>
            </p:cNvPr>
            <p:cNvGraphicFramePr>
              <a:graphicFrameLocks/>
            </p:cNvGraphicFramePr>
            <p:nvPr/>
          </p:nvGraphicFramePr>
          <p:xfrm>
            <a:off x="687894" y="1544191"/>
            <a:ext cx="5052505" cy="4151376"/>
          </p:xfrm>
          <a:graphic>
            <a:graphicData uri="http://schemas.openxmlformats.org/drawingml/2006/chart">
              <c:chart xmlns:c="http://schemas.openxmlformats.org/drawingml/2006/chart" xmlns:r="http://schemas.openxmlformats.org/officeDocument/2006/relationships" r:id="rId5"/>
            </a:graphicData>
          </a:graphic>
        </p:graphicFrame>
      </p:grpSp>
      <p:sp>
        <p:nvSpPr>
          <p:cNvPr id="29" name="TextBox 28">
            <a:extLst>
              <a:ext uri="{FF2B5EF4-FFF2-40B4-BE49-F238E27FC236}">
                <a16:creationId xmlns:a16="http://schemas.microsoft.com/office/drawing/2014/main" id="{25D9E5B8-4ECF-5DC2-8E38-73F39D253C9D}"/>
              </a:ext>
            </a:extLst>
          </p:cNvPr>
          <p:cNvSpPr txBox="1"/>
          <p:nvPr/>
        </p:nvSpPr>
        <p:spPr>
          <a:xfrm>
            <a:off x="1029623" y="1622372"/>
            <a:ext cx="1397220" cy="636200"/>
          </a:xfrm>
          <a:prstGeom prst="rect">
            <a:avLst/>
          </a:prstGeom>
          <a:solidFill>
            <a:schemeClr val="bg1"/>
          </a:solidFill>
        </p:spPr>
        <p:txBody>
          <a:bodyPr wrap="square" lIns="0" r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18.9%</a:t>
            </a:r>
            <a:r>
              <a:rPr kumimoji="0" lang="en-US" sz="14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a </a:t>
            </a:r>
            <a:br>
              <a:rPr kumimoji="0" lang="en-US" sz="12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b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(95% CI, 9.6%-</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28.2%; </a:t>
            </a:r>
            <a:r>
              <a:rPr kumimoji="0" lang="en-US" sz="1067" b="0" i="1"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P</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&lt;.001)</a:t>
            </a:r>
            <a:r>
              <a:rPr kumimoji="0" lang="en-US" sz="1067" b="0"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c</a:t>
            </a:r>
            <a:endParaRPr kumimoji="0" lang="en-US" sz="1067" b="0" i="0" u="none" strike="noStrike" kern="1200" cap="none" spc="0"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endParaRPr>
          </a:p>
        </p:txBody>
      </p:sp>
      <p:sp>
        <p:nvSpPr>
          <p:cNvPr id="30" name="Right Bracket 29">
            <a:extLst>
              <a:ext uri="{FF2B5EF4-FFF2-40B4-BE49-F238E27FC236}">
                <a16:creationId xmlns:a16="http://schemas.microsoft.com/office/drawing/2014/main" id="{6BAA0307-A1A1-FC09-B82D-F068A72616D5}"/>
              </a:ext>
            </a:extLst>
          </p:cNvPr>
          <p:cNvSpPr/>
          <p:nvPr/>
        </p:nvSpPr>
        <p:spPr>
          <a:xfrm rot="16200000">
            <a:off x="1730775" y="1728202"/>
            <a:ext cx="45719" cy="11217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31" name="TextBox 30">
            <a:extLst>
              <a:ext uri="{FF2B5EF4-FFF2-40B4-BE49-F238E27FC236}">
                <a16:creationId xmlns:a16="http://schemas.microsoft.com/office/drawing/2014/main" id="{E5C4EA60-52F7-578F-211F-CF2234EDA322}"/>
              </a:ext>
            </a:extLst>
          </p:cNvPr>
          <p:cNvSpPr txBox="1"/>
          <p:nvPr/>
        </p:nvSpPr>
        <p:spPr>
          <a:xfrm>
            <a:off x="2527279" y="1622372"/>
            <a:ext cx="1397220" cy="636200"/>
          </a:xfrm>
          <a:prstGeom prst="rect">
            <a:avLst/>
          </a:prstGeom>
          <a:solidFill>
            <a:schemeClr val="bg1"/>
          </a:solidFill>
        </p:spPr>
        <p:txBody>
          <a:bodyPr wrap="square" lIns="0" r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22.4%</a:t>
            </a:r>
            <a:r>
              <a:rPr kumimoji="0" lang="en-US" sz="14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a</a:t>
            </a:r>
            <a:br>
              <a:rPr kumimoji="0" lang="en-US" sz="1200" b="1"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br>
            <a:r>
              <a:rPr kumimoji="0" lang="en-US" sz="1067" b="0" i="0" u="none" strike="noStrike" kern="1200" cap="none" spc="0"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(95% CI, 13.6%-</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31.3%; </a:t>
            </a:r>
            <a:r>
              <a:rPr kumimoji="0" lang="en-US" sz="1067" b="0" i="1"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P</a:t>
            </a:r>
            <a:r>
              <a:rPr kumimoji="0" lang="en-US" sz="1067" b="0" i="0" u="none" strike="noStrike" kern="1200" cap="none" spc="-11" normalizeH="0" baseline="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&lt;.001)</a:t>
            </a:r>
            <a:r>
              <a:rPr kumimoji="0" lang="en-US" sz="1067" b="0" i="0" u="none" strike="noStrike" kern="1200" cap="none" spc="-11"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rPr>
              <a:t>c</a:t>
            </a:r>
            <a:endParaRPr kumimoji="0" lang="en-US" sz="1067" b="0" i="0" u="none" strike="noStrike" kern="1200" cap="none" spc="0" normalizeH="0" baseline="30000" noProof="0" dirty="0">
              <a:ln>
                <a:noFill/>
              </a:ln>
              <a:solidFill>
                <a:srgbClr val="000000"/>
              </a:solidFill>
              <a:effectLst/>
              <a:uLnTx/>
              <a:uFillTx/>
              <a:latin typeface="Corbel" panose="020B0503020204020204" pitchFamily="34" charset="0"/>
              <a:ea typeface="Arial" panose="020B0604020202020204" pitchFamily="34" charset="0"/>
              <a:cs typeface="Times New Roman" panose="02020603050405020304" pitchFamily="18" charset="0"/>
            </a:endParaRPr>
          </a:p>
        </p:txBody>
      </p:sp>
      <p:sp>
        <p:nvSpPr>
          <p:cNvPr id="32" name="Right Bracket 31">
            <a:extLst>
              <a:ext uri="{FF2B5EF4-FFF2-40B4-BE49-F238E27FC236}">
                <a16:creationId xmlns:a16="http://schemas.microsoft.com/office/drawing/2014/main" id="{A4D810EA-D549-11E0-0103-2431F24C768E}"/>
              </a:ext>
            </a:extLst>
          </p:cNvPr>
          <p:cNvSpPr/>
          <p:nvPr/>
        </p:nvSpPr>
        <p:spPr>
          <a:xfrm rot="16200000">
            <a:off x="3203030" y="1728202"/>
            <a:ext cx="45719" cy="11217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33" name="TextBox 21">
            <a:extLst>
              <a:ext uri="{FF2B5EF4-FFF2-40B4-BE49-F238E27FC236}">
                <a16:creationId xmlns:a16="http://schemas.microsoft.com/office/drawing/2014/main" id="{1677FAB8-32E7-EB46-B995-94C248EA3834}"/>
              </a:ext>
            </a:extLst>
          </p:cNvPr>
          <p:cNvSpPr txBox="1"/>
          <p:nvPr/>
        </p:nvSpPr>
        <p:spPr>
          <a:xfrm>
            <a:off x="2616275" y="1181043"/>
            <a:ext cx="1219227" cy="364775"/>
          </a:xfrm>
          <a:prstGeom prst="rect">
            <a:avLst/>
          </a:prstGeom>
          <a:solidFill>
            <a:schemeClr val="bg1">
              <a:lumMod val="95000"/>
            </a:schemeClr>
          </a:solidFill>
          <a:ln w="12700">
            <a:noFill/>
          </a:ln>
        </p:spPr>
        <p:txBody>
          <a:bodyPr wrap="square" tIns="18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Key secondary endpoint 1</a:t>
            </a:r>
          </a:p>
        </p:txBody>
      </p:sp>
      <p:sp>
        <p:nvSpPr>
          <p:cNvPr id="34" name="TextBox 21">
            <a:extLst>
              <a:ext uri="{FF2B5EF4-FFF2-40B4-BE49-F238E27FC236}">
                <a16:creationId xmlns:a16="http://schemas.microsoft.com/office/drawing/2014/main" id="{1BD92FFF-3FB4-2F25-5221-C202B8B2D4D8}"/>
              </a:ext>
            </a:extLst>
          </p:cNvPr>
          <p:cNvSpPr txBox="1"/>
          <p:nvPr/>
        </p:nvSpPr>
        <p:spPr>
          <a:xfrm>
            <a:off x="1142391" y="1181044"/>
            <a:ext cx="1222487" cy="364775"/>
          </a:xfrm>
          <a:prstGeom prst="rect">
            <a:avLst/>
          </a:prstGeom>
          <a:solidFill>
            <a:schemeClr val="bg1">
              <a:lumMod val="95000"/>
            </a:schemeClr>
          </a:solidFill>
        </p:spPr>
        <p:txBody>
          <a:bodyPr wrap="square" tIns="18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Primary endpoint 1</a:t>
            </a:r>
          </a:p>
        </p:txBody>
      </p:sp>
      <p:sp>
        <p:nvSpPr>
          <p:cNvPr id="36" name="TextBox 35">
            <a:extLst>
              <a:ext uri="{FF2B5EF4-FFF2-40B4-BE49-F238E27FC236}">
                <a16:creationId xmlns:a16="http://schemas.microsoft.com/office/drawing/2014/main" id="{51C5FDC0-1B36-9795-5903-13E972AA08BF}"/>
              </a:ext>
            </a:extLst>
          </p:cNvPr>
          <p:cNvSpPr txBox="1"/>
          <p:nvPr/>
        </p:nvSpPr>
        <p:spPr>
          <a:xfrm>
            <a:off x="752509" y="4510861"/>
            <a:ext cx="1317199" cy="276999"/>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ASC (n=201)</a:t>
            </a:r>
            <a:endPar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806440D4-1408-B210-EF70-FB926EDDA98A}"/>
              </a:ext>
            </a:extLst>
          </p:cNvPr>
          <p:cNvSpPr>
            <a:spLocks/>
          </p:cNvSpPr>
          <p:nvPr/>
        </p:nvSpPr>
        <p:spPr>
          <a:xfrm>
            <a:off x="2044902" y="4588478"/>
            <a:ext cx="220189" cy="152540"/>
          </a:xfrm>
          <a:prstGeom prst="rect">
            <a:avLst/>
          </a:prstGeom>
          <a:solidFill>
            <a:srgbClr val="116D69"/>
          </a:solidFill>
          <a:ln>
            <a:solidFill>
              <a:srgbClr val="116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6DBC869B-BC8F-5F0E-DFE9-393EA2E50795}"/>
              </a:ext>
            </a:extLst>
          </p:cNvPr>
          <p:cNvSpPr txBox="1"/>
          <p:nvPr/>
        </p:nvSpPr>
        <p:spPr>
          <a:xfrm>
            <a:off x="2349341" y="4510861"/>
            <a:ext cx="1313889" cy="276999"/>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IS-TKI (n=204)</a:t>
            </a:r>
            <a:endPar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9D3F3284-8E6C-4F19-3FC0-4F4AA289BA71}"/>
              </a:ext>
            </a:extLst>
          </p:cNvPr>
          <p:cNvSpPr>
            <a:spLocks/>
          </p:cNvSpPr>
          <p:nvPr/>
        </p:nvSpPr>
        <p:spPr>
          <a:xfrm>
            <a:off x="3622792" y="4588478"/>
            <a:ext cx="220189" cy="152540"/>
          </a:xfrm>
          <a:prstGeom prst="rect">
            <a:avLst/>
          </a:prstGeom>
          <a:solidFill>
            <a:srgbClr val="62B1FE"/>
          </a:solidFill>
          <a:ln>
            <a:solidFill>
              <a:srgbClr val="62B1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5BED7ECE-B84F-F403-1891-176285822A9F}"/>
              </a:ext>
            </a:extLst>
          </p:cNvPr>
          <p:cNvSpPr txBox="1"/>
          <p:nvPr/>
        </p:nvSpPr>
        <p:spPr>
          <a:xfrm>
            <a:off x="1524287" y="4227203"/>
            <a:ext cx="388247" cy="318100"/>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48</a:t>
            </a:r>
          </a:p>
        </p:txBody>
      </p:sp>
      <p:sp>
        <p:nvSpPr>
          <p:cNvPr id="43" name="TextBox 42">
            <a:extLst>
              <a:ext uri="{FF2B5EF4-FFF2-40B4-BE49-F238E27FC236}">
                <a16:creationId xmlns:a16="http://schemas.microsoft.com/office/drawing/2014/main" id="{1486D61C-44F2-70C0-CC74-2652FBF6F376}"/>
              </a:ext>
            </a:extLst>
          </p:cNvPr>
          <p:cNvSpPr txBox="1"/>
          <p:nvPr/>
        </p:nvSpPr>
        <p:spPr>
          <a:xfrm>
            <a:off x="2953223" y="4227203"/>
            <a:ext cx="393056" cy="318100"/>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96</a:t>
            </a:r>
          </a:p>
        </p:txBody>
      </p:sp>
      <p:sp>
        <p:nvSpPr>
          <p:cNvPr id="49" name="TextBox 48">
            <a:extLst>
              <a:ext uri="{FF2B5EF4-FFF2-40B4-BE49-F238E27FC236}">
                <a16:creationId xmlns:a16="http://schemas.microsoft.com/office/drawing/2014/main" id="{419EEF7C-77C3-DCBF-4BB1-CD8FE2B5F1B1}"/>
              </a:ext>
            </a:extLst>
          </p:cNvPr>
          <p:cNvSpPr txBox="1"/>
          <p:nvPr/>
        </p:nvSpPr>
        <p:spPr>
          <a:xfrm>
            <a:off x="1265195" y="859743"/>
            <a:ext cx="2282100" cy="270843"/>
          </a:xfrm>
          <a:prstGeom prst="rect">
            <a:avLst/>
          </a:prstGeom>
          <a:solidFill>
            <a:schemeClr val="bg2">
              <a:lumMod val="90000"/>
            </a:schemeClr>
          </a:solidFill>
        </p:spPr>
        <p:txBody>
          <a:bodyPr wrap="square" tIns="12192" bIns="12192"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ASC vs IS-TKIs</a:t>
            </a:r>
          </a:p>
        </p:txBody>
      </p:sp>
      <p:sp>
        <p:nvSpPr>
          <p:cNvPr id="51" name="TextBox 50">
            <a:extLst>
              <a:ext uri="{FF2B5EF4-FFF2-40B4-BE49-F238E27FC236}">
                <a16:creationId xmlns:a16="http://schemas.microsoft.com/office/drawing/2014/main" id="{310EC854-694A-A7F9-139C-75280D9ECC87}"/>
              </a:ext>
            </a:extLst>
          </p:cNvPr>
          <p:cNvSpPr txBox="1"/>
          <p:nvPr/>
        </p:nvSpPr>
        <p:spPr>
          <a:xfrm>
            <a:off x="684302" y="4227203"/>
            <a:ext cx="639470" cy="318100"/>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Week</a:t>
            </a:r>
          </a:p>
        </p:txBody>
      </p:sp>
      <p:sp>
        <p:nvSpPr>
          <p:cNvPr id="79" name="Rectangle 78">
            <a:extLst>
              <a:ext uri="{FF2B5EF4-FFF2-40B4-BE49-F238E27FC236}">
                <a16:creationId xmlns:a16="http://schemas.microsoft.com/office/drawing/2014/main" id="{F3F68D78-DE87-D2F6-587D-CA1FECDEEDDB}"/>
              </a:ext>
            </a:extLst>
          </p:cNvPr>
          <p:cNvSpPr/>
          <p:nvPr/>
        </p:nvSpPr>
        <p:spPr>
          <a:xfrm>
            <a:off x="6419881" y="1170389"/>
            <a:ext cx="1618296" cy="3108431"/>
          </a:xfrm>
          <a:prstGeom prst="rect">
            <a:avLst/>
          </a:prstGeom>
          <a:noFill/>
          <a:ln w="19050">
            <a:solidFill>
              <a:srgbClr val="1CBC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5" name="Rectangle 34">
            <a:extLst>
              <a:ext uri="{FF2B5EF4-FFF2-40B4-BE49-F238E27FC236}">
                <a16:creationId xmlns:a16="http://schemas.microsoft.com/office/drawing/2014/main" id="{3EC991AD-D28F-C4A9-6697-4BB2E5E62176}"/>
              </a:ext>
            </a:extLst>
          </p:cNvPr>
          <p:cNvSpPr/>
          <p:nvPr/>
        </p:nvSpPr>
        <p:spPr>
          <a:xfrm>
            <a:off x="2416740" y="1170391"/>
            <a:ext cx="1618296" cy="3108429"/>
          </a:xfrm>
          <a:prstGeom prst="rect">
            <a:avLst/>
          </a:prstGeom>
          <a:noFill/>
          <a:ln w="19050">
            <a:solidFill>
              <a:srgbClr val="1CBC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 name="TextBox 4">
            <a:extLst>
              <a:ext uri="{FF2B5EF4-FFF2-40B4-BE49-F238E27FC236}">
                <a16:creationId xmlns:a16="http://schemas.microsoft.com/office/drawing/2014/main" id="{C621DA7E-5275-7007-F7E9-153B71B76E32}"/>
              </a:ext>
            </a:extLst>
          </p:cNvPr>
          <p:cNvSpPr txBox="1"/>
          <p:nvPr/>
        </p:nvSpPr>
        <p:spPr>
          <a:xfrm>
            <a:off x="616440" y="4744035"/>
            <a:ext cx="6532558"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Reused with permission from the American Society of Hematology. © 2024 The Authors. All rights reserved. Officially licensed by ASH for distribution.</a:t>
            </a:r>
          </a:p>
        </p:txBody>
      </p:sp>
    </p:spTree>
    <p:extLst>
      <p:ext uri="{BB962C8B-B14F-4D97-AF65-F5344CB8AC3E}">
        <p14:creationId xmlns:p14="http://schemas.microsoft.com/office/powerpoint/2010/main" val="11912656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1516-7F3F-474A-09A9-ACEA42B896F8}"/>
              </a:ext>
            </a:extLst>
          </p:cNvPr>
          <p:cNvSpPr>
            <a:spLocks noGrp="1"/>
          </p:cNvSpPr>
          <p:nvPr>
            <p:ph type="title"/>
          </p:nvPr>
        </p:nvSpPr>
        <p:spPr/>
        <p:txBody>
          <a:bodyPr/>
          <a:lstStyle/>
          <a:p>
            <a:r>
              <a:rPr lang="en-US" sz="2400" dirty="0">
                <a:solidFill>
                  <a:schemeClr val="accent6"/>
                </a:solidFill>
                <a:latin typeface="Corbel" panose="020B0503020204020204" pitchFamily="34" charset="0"/>
              </a:rPr>
              <a:t>ASC4FIRST: </a:t>
            </a:r>
            <a:r>
              <a:rPr lang="en-US" sz="2400" dirty="0">
                <a:latin typeface="Corbel" panose="020B0503020204020204" pitchFamily="34" charset="0"/>
              </a:rPr>
              <a:t>Overview of Adverse Events (@2y)</a:t>
            </a:r>
            <a:endParaRPr lang="en-US" sz="2400" baseline="30000" dirty="0">
              <a:latin typeface="Corbel" panose="020B0503020204020204" pitchFamily="34" charset="0"/>
            </a:endParaRPr>
          </a:p>
        </p:txBody>
      </p:sp>
      <p:sp>
        <p:nvSpPr>
          <p:cNvPr id="29" name="Text Placeholder 2">
            <a:extLst>
              <a:ext uri="{FF2B5EF4-FFF2-40B4-BE49-F238E27FC236}">
                <a16:creationId xmlns:a16="http://schemas.microsoft.com/office/drawing/2014/main" id="{44DBE921-29FD-03F2-5482-0AD72498A7F7}"/>
              </a:ext>
            </a:extLst>
          </p:cNvPr>
          <p:cNvSpPr txBox="1">
            <a:spLocks/>
          </p:cNvSpPr>
          <p:nvPr/>
        </p:nvSpPr>
        <p:spPr>
          <a:xfrm>
            <a:off x="806691" y="6147859"/>
            <a:ext cx="10356320"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2G, 2nd generation; AE, adverse event; ASC, asciminib; BOS, bosutinib; DAS, dasatinib; IMA, imatinib; NIL, nilotinib; TKI, tyrosine kinase inhibitor.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Safety analyses were done in patients who received ≥1 dose of study drug. Patients were analyzed according to the study treatment received. A patient with multiple severity grades for an AE is only counted under the maximum grade. </a:t>
            </a:r>
            <a:r>
              <a:rPr kumimoji="0" lang="en-US"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Discontinuation for other reasons was a competing event.</a:t>
            </a:r>
            <a:endPar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Cortes JE, et al. Oral presentation at: 66th ASH Annual Meeting &amp; Exposition; December 7-10, 2024; San Diego, CA. Oral presentation 475.</a:t>
            </a:r>
            <a:endPar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6" name="TextBox 25">
            <a:extLst>
              <a:ext uri="{FF2B5EF4-FFF2-40B4-BE49-F238E27FC236}">
                <a16:creationId xmlns:a16="http://schemas.microsoft.com/office/drawing/2014/main" id="{A47AD4BA-CD1F-CE1A-04B6-7B86C9870445}"/>
              </a:ext>
            </a:extLst>
          </p:cNvPr>
          <p:cNvSpPr txBox="1"/>
          <p:nvPr/>
        </p:nvSpPr>
        <p:spPr>
          <a:xfrm>
            <a:off x="806691" y="4807487"/>
            <a:ext cx="10932564" cy="1077218"/>
          </a:xfrm>
          <a:prstGeom prst="roundRect">
            <a:avLst>
              <a:gd name="adj" fmla="val 0"/>
            </a:avLst>
          </a:prstGeom>
          <a:solidFill>
            <a:schemeClr val="bg1">
              <a:lumMod val="95000"/>
            </a:schemeClr>
          </a:solidFill>
          <a:ln>
            <a:noFill/>
          </a:ln>
        </p:spPr>
        <p:txBody>
          <a:bodyPr wrap="square" lIns="91440" tIns="45720" rIns="91440" bIns="45720" rtlCol="0">
            <a:spAutoFit/>
          </a:bodyPr>
          <a:lstStyle/>
          <a:p>
            <a:pPr marL="285744" marR="0" lvl="0" indent="-285744" algn="l" defTabSz="914377"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The median average daily dose was 80 mg/day with ASC, 400 mg/day with IMA, 600 mg/day with NIL, 100 mg/day with DAS, and 316 mg/day with BOS</a:t>
            </a:r>
          </a:p>
          <a:p>
            <a:pPr marL="285744" marR="0" lvl="0" indent="-285744" algn="l" defTabSz="914377"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The hazard ratio for time to treatment discontinuation due to AEs with ASC vs 2G TKIs was 0.46 (95% CI, 0.215-0.997)</a:t>
            </a:r>
          </a:p>
          <a:p>
            <a:pPr marL="895328" marR="0" lvl="1" indent="-285744" algn="l" defTabSz="914377"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Risk of discontinuation due to AEs</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was 54% lower with asciminib than 2G TKIs</a:t>
            </a:r>
          </a:p>
        </p:txBody>
      </p:sp>
      <p:graphicFrame>
        <p:nvGraphicFramePr>
          <p:cNvPr id="30" name="Chart 29">
            <a:extLst>
              <a:ext uri="{FF2B5EF4-FFF2-40B4-BE49-F238E27FC236}">
                <a16:creationId xmlns:a16="http://schemas.microsoft.com/office/drawing/2014/main" id="{24197437-193C-9C4E-6526-856B55FCBDFB}"/>
              </a:ext>
            </a:extLst>
          </p:cNvPr>
          <p:cNvGraphicFramePr/>
          <p:nvPr/>
        </p:nvGraphicFramePr>
        <p:xfrm>
          <a:off x="1054079" y="1316034"/>
          <a:ext cx="10437789" cy="3299156"/>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C61238D6-DB93-C8CF-6459-8359A3508ABB}"/>
              </a:ext>
            </a:extLst>
          </p:cNvPr>
          <p:cNvSpPr txBox="1"/>
          <p:nvPr/>
        </p:nvSpPr>
        <p:spPr>
          <a:xfrm>
            <a:off x="1774003" y="3927410"/>
            <a:ext cx="840678"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ASC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(n=200)</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D962C0EE-58C8-D19D-B7B5-83910108D8A0}"/>
              </a:ext>
            </a:extLst>
          </p:cNvPr>
          <p:cNvSpPr txBox="1"/>
          <p:nvPr/>
        </p:nvSpPr>
        <p:spPr>
          <a:xfrm>
            <a:off x="2789151" y="3927410"/>
            <a:ext cx="758156"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IMA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(n=99)</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403A500-33C9-76C3-136C-C3FFC700BA62}"/>
              </a:ext>
            </a:extLst>
          </p:cNvPr>
          <p:cNvSpPr txBox="1"/>
          <p:nvPr/>
        </p:nvSpPr>
        <p:spPr>
          <a:xfrm>
            <a:off x="3734627" y="3927410"/>
            <a:ext cx="842282"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2G TKIs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(n=102)</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F40622A-EAEE-7AD1-7198-3EB1AB459AFE}"/>
              </a:ext>
            </a:extLst>
          </p:cNvPr>
          <p:cNvSpPr txBox="1"/>
          <p:nvPr/>
        </p:nvSpPr>
        <p:spPr>
          <a:xfrm rot="16200000">
            <a:off x="231258" y="2536220"/>
            <a:ext cx="1276310"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Patients, %</a:t>
            </a:r>
            <a:r>
              <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a</a:t>
            </a:r>
          </a:p>
        </p:txBody>
      </p:sp>
      <p:cxnSp>
        <p:nvCxnSpPr>
          <p:cNvPr id="35" name="Straight Connector 34">
            <a:extLst>
              <a:ext uri="{FF2B5EF4-FFF2-40B4-BE49-F238E27FC236}">
                <a16:creationId xmlns:a16="http://schemas.microsoft.com/office/drawing/2014/main" id="{1A0FA4E3-06E5-74B2-B74A-D003BC097E6B}"/>
              </a:ext>
            </a:extLst>
          </p:cNvPr>
          <p:cNvCxnSpPr/>
          <p:nvPr/>
        </p:nvCxnSpPr>
        <p:spPr>
          <a:xfrm>
            <a:off x="4827899" y="1300865"/>
            <a:ext cx="0" cy="26060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1323D3-A61C-CBF5-B170-012B8DB6D809}"/>
              </a:ext>
            </a:extLst>
          </p:cNvPr>
          <p:cNvCxnSpPr/>
          <p:nvPr/>
        </p:nvCxnSpPr>
        <p:spPr>
          <a:xfrm>
            <a:off x="8130171" y="1300865"/>
            <a:ext cx="0" cy="26060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41ABBCD-5B93-E7B5-D3BF-4241C1ED81E0}"/>
              </a:ext>
            </a:extLst>
          </p:cNvPr>
          <p:cNvSpPr txBox="1"/>
          <p:nvPr/>
        </p:nvSpPr>
        <p:spPr>
          <a:xfrm>
            <a:off x="5078106" y="3927410"/>
            <a:ext cx="840678"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ASC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(n=200)</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0FC780A0-5EAC-165A-01A0-C3591CA333C8}"/>
              </a:ext>
            </a:extLst>
          </p:cNvPr>
          <p:cNvSpPr txBox="1"/>
          <p:nvPr/>
        </p:nvSpPr>
        <p:spPr>
          <a:xfrm>
            <a:off x="6093254" y="3927410"/>
            <a:ext cx="758156"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IMA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(n=99)</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A650A1FD-1ADA-CE9A-A97B-A6355A5E50F1}"/>
              </a:ext>
            </a:extLst>
          </p:cNvPr>
          <p:cNvSpPr txBox="1"/>
          <p:nvPr/>
        </p:nvSpPr>
        <p:spPr>
          <a:xfrm>
            <a:off x="7038730" y="3927410"/>
            <a:ext cx="842282"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2G TKIs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(n=102)</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8771748-00CE-86B3-9B32-117790C922D5}"/>
              </a:ext>
            </a:extLst>
          </p:cNvPr>
          <p:cNvSpPr txBox="1"/>
          <p:nvPr/>
        </p:nvSpPr>
        <p:spPr>
          <a:xfrm>
            <a:off x="8402807" y="3927410"/>
            <a:ext cx="840678"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ASC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(n=200)</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F21D8659-C5CE-CA84-A0F4-59A046472C11}"/>
              </a:ext>
            </a:extLst>
          </p:cNvPr>
          <p:cNvSpPr txBox="1"/>
          <p:nvPr/>
        </p:nvSpPr>
        <p:spPr>
          <a:xfrm>
            <a:off x="9417957" y="3927410"/>
            <a:ext cx="758156"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IMA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(n=99)</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5C7B3F51-D89E-7A20-3E38-E72C33AF49BE}"/>
              </a:ext>
            </a:extLst>
          </p:cNvPr>
          <p:cNvSpPr txBox="1"/>
          <p:nvPr/>
        </p:nvSpPr>
        <p:spPr>
          <a:xfrm>
            <a:off x="10363432" y="3927410"/>
            <a:ext cx="842282"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2G TKIs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(n=102)</a:t>
            </a:r>
            <a:endParaRPr kumimoji="0" lang="en-US" sz="16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CA390B-A31A-5992-3602-B514B6283B8D}"/>
              </a:ext>
            </a:extLst>
          </p:cNvPr>
          <p:cNvSpPr txBox="1"/>
          <p:nvPr/>
        </p:nvSpPr>
        <p:spPr>
          <a:xfrm>
            <a:off x="2344185" y="891014"/>
            <a:ext cx="1341008" cy="33855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Grade ≥3 AEs</a:t>
            </a:r>
          </a:p>
        </p:txBody>
      </p:sp>
      <p:sp>
        <p:nvSpPr>
          <p:cNvPr id="44" name="TextBox 43">
            <a:extLst>
              <a:ext uri="{FF2B5EF4-FFF2-40B4-BE49-F238E27FC236}">
                <a16:creationId xmlns:a16="http://schemas.microsoft.com/office/drawing/2014/main" id="{4E6C4696-D24F-0EF1-582A-CA1AA8D690E2}"/>
              </a:ext>
            </a:extLst>
          </p:cNvPr>
          <p:cNvSpPr txBox="1"/>
          <p:nvPr/>
        </p:nvSpPr>
        <p:spPr>
          <a:xfrm>
            <a:off x="5687501" y="752515"/>
            <a:ext cx="1572866"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AEs leading to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discontinuation</a:t>
            </a:r>
          </a:p>
        </p:txBody>
      </p:sp>
      <p:sp>
        <p:nvSpPr>
          <p:cNvPr id="45" name="TextBox 44">
            <a:extLst>
              <a:ext uri="{FF2B5EF4-FFF2-40B4-BE49-F238E27FC236}">
                <a16:creationId xmlns:a16="http://schemas.microsoft.com/office/drawing/2014/main" id="{B53637D2-2E06-0FE8-42D3-E879C98281E6}"/>
              </a:ext>
            </a:extLst>
          </p:cNvPr>
          <p:cNvSpPr txBox="1"/>
          <p:nvPr/>
        </p:nvSpPr>
        <p:spPr>
          <a:xfrm>
            <a:off x="8558618" y="752515"/>
            <a:ext cx="2345514"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AEs leading to dose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adjustment/interruption</a:t>
            </a:r>
          </a:p>
        </p:txBody>
      </p:sp>
      <p:sp>
        <p:nvSpPr>
          <p:cNvPr id="4" name="TextBox 3">
            <a:extLst>
              <a:ext uri="{FF2B5EF4-FFF2-40B4-BE49-F238E27FC236}">
                <a16:creationId xmlns:a16="http://schemas.microsoft.com/office/drawing/2014/main" id="{5E425417-68E4-3B57-5A46-2C8758BE8BF2}"/>
              </a:ext>
            </a:extLst>
          </p:cNvPr>
          <p:cNvSpPr txBox="1"/>
          <p:nvPr/>
        </p:nvSpPr>
        <p:spPr>
          <a:xfrm>
            <a:off x="616440" y="4472083"/>
            <a:ext cx="6532558"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Reused with permission from the American Society of Hematology. © 2024 The Authors. All rights reserved. Officially licensed by ASH for distribution.</a:t>
            </a:r>
          </a:p>
        </p:txBody>
      </p:sp>
    </p:spTree>
    <p:extLst>
      <p:ext uri="{BB962C8B-B14F-4D97-AF65-F5344CB8AC3E}">
        <p14:creationId xmlns:p14="http://schemas.microsoft.com/office/powerpoint/2010/main" val="915462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2833F70-C364-D94A-748C-69BEC9A17C22}"/>
              </a:ext>
            </a:extLst>
          </p:cNvPr>
          <p:cNvGrpSpPr/>
          <p:nvPr/>
        </p:nvGrpSpPr>
        <p:grpSpPr>
          <a:xfrm>
            <a:off x="3606699" y="1413897"/>
            <a:ext cx="5974080" cy="3742080"/>
            <a:chOff x="2738477" y="1119327"/>
            <a:chExt cx="4480560" cy="2747656"/>
          </a:xfrm>
        </p:grpSpPr>
        <p:cxnSp>
          <p:nvCxnSpPr>
            <p:cNvPr id="66" name="Straight Connector 65">
              <a:extLst>
                <a:ext uri="{FF2B5EF4-FFF2-40B4-BE49-F238E27FC236}">
                  <a16:creationId xmlns:a16="http://schemas.microsoft.com/office/drawing/2014/main" id="{E5D05B70-1192-70AB-8483-F6B3AC0E3035}"/>
                </a:ext>
              </a:extLst>
            </p:cNvPr>
            <p:cNvCxnSpPr>
              <a:cxnSpLocks/>
            </p:cNvCxnSpPr>
            <p:nvPr/>
          </p:nvCxnSpPr>
          <p:spPr>
            <a:xfrm>
              <a:off x="2738477" y="1119327"/>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67" name="Straight Connector 66">
              <a:extLst>
                <a:ext uri="{FF2B5EF4-FFF2-40B4-BE49-F238E27FC236}">
                  <a16:creationId xmlns:a16="http://schemas.microsoft.com/office/drawing/2014/main" id="{8F343A35-BD75-43E9-DFA9-27A11BADECB4}"/>
                </a:ext>
              </a:extLst>
            </p:cNvPr>
            <p:cNvCxnSpPr>
              <a:cxnSpLocks/>
            </p:cNvCxnSpPr>
            <p:nvPr/>
          </p:nvCxnSpPr>
          <p:spPr>
            <a:xfrm>
              <a:off x="2738477" y="1290222"/>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F6C0B172-42E7-2DA3-3EE0-7E4A60E40381}"/>
                </a:ext>
              </a:extLst>
            </p:cNvPr>
            <p:cNvCxnSpPr>
              <a:cxnSpLocks/>
            </p:cNvCxnSpPr>
            <p:nvPr/>
          </p:nvCxnSpPr>
          <p:spPr>
            <a:xfrm>
              <a:off x="2738477" y="1477740"/>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69" name="Straight Connector 68">
              <a:extLst>
                <a:ext uri="{FF2B5EF4-FFF2-40B4-BE49-F238E27FC236}">
                  <a16:creationId xmlns:a16="http://schemas.microsoft.com/office/drawing/2014/main" id="{AA2EF2CD-CAE1-5F57-DDA8-E98B54460EA6}"/>
                </a:ext>
              </a:extLst>
            </p:cNvPr>
            <p:cNvCxnSpPr>
              <a:cxnSpLocks/>
            </p:cNvCxnSpPr>
            <p:nvPr/>
          </p:nvCxnSpPr>
          <p:spPr>
            <a:xfrm>
              <a:off x="2738477" y="1656629"/>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0" name="Straight Connector 69">
              <a:extLst>
                <a:ext uri="{FF2B5EF4-FFF2-40B4-BE49-F238E27FC236}">
                  <a16:creationId xmlns:a16="http://schemas.microsoft.com/office/drawing/2014/main" id="{3A625B95-2ABB-49F7-5360-E3FC81D41985}"/>
                </a:ext>
              </a:extLst>
            </p:cNvPr>
            <p:cNvCxnSpPr>
              <a:cxnSpLocks/>
            </p:cNvCxnSpPr>
            <p:nvPr/>
          </p:nvCxnSpPr>
          <p:spPr>
            <a:xfrm>
              <a:off x="2738477" y="1841234"/>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1" name="Straight Connector 70">
              <a:extLst>
                <a:ext uri="{FF2B5EF4-FFF2-40B4-BE49-F238E27FC236}">
                  <a16:creationId xmlns:a16="http://schemas.microsoft.com/office/drawing/2014/main" id="{CF374591-C9A9-5B03-5B0F-779529517570}"/>
                </a:ext>
              </a:extLst>
            </p:cNvPr>
            <p:cNvCxnSpPr>
              <a:cxnSpLocks/>
            </p:cNvCxnSpPr>
            <p:nvPr/>
          </p:nvCxnSpPr>
          <p:spPr>
            <a:xfrm>
              <a:off x="2738477" y="2021393"/>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B2CDD497-2A91-4867-7EAD-531B7BF8C868}"/>
                </a:ext>
              </a:extLst>
            </p:cNvPr>
            <p:cNvCxnSpPr>
              <a:cxnSpLocks/>
            </p:cNvCxnSpPr>
            <p:nvPr/>
          </p:nvCxnSpPr>
          <p:spPr>
            <a:xfrm>
              <a:off x="2738477" y="2212981"/>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3" name="Straight Connector 72">
              <a:extLst>
                <a:ext uri="{FF2B5EF4-FFF2-40B4-BE49-F238E27FC236}">
                  <a16:creationId xmlns:a16="http://schemas.microsoft.com/office/drawing/2014/main" id="{A4939452-77A0-A8FF-FB07-C1AF61057EBA}"/>
                </a:ext>
              </a:extLst>
            </p:cNvPr>
            <p:cNvCxnSpPr>
              <a:cxnSpLocks/>
            </p:cNvCxnSpPr>
            <p:nvPr/>
          </p:nvCxnSpPr>
          <p:spPr>
            <a:xfrm>
              <a:off x="2738477" y="2398855"/>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AA679522-A026-BD9E-FACA-44153B57BA17}"/>
                </a:ext>
              </a:extLst>
            </p:cNvPr>
            <p:cNvCxnSpPr>
              <a:cxnSpLocks/>
            </p:cNvCxnSpPr>
            <p:nvPr/>
          </p:nvCxnSpPr>
          <p:spPr>
            <a:xfrm>
              <a:off x="2738477" y="2583459"/>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F159028-7FEB-0DCF-290D-D48671AD871B}"/>
                </a:ext>
              </a:extLst>
            </p:cNvPr>
            <p:cNvCxnSpPr>
              <a:cxnSpLocks/>
            </p:cNvCxnSpPr>
            <p:nvPr/>
          </p:nvCxnSpPr>
          <p:spPr>
            <a:xfrm>
              <a:off x="2738477" y="2762348"/>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6" name="Straight Connector 75">
              <a:extLst>
                <a:ext uri="{FF2B5EF4-FFF2-40B4-BE49-F238E27FC236}">
                  <a16:creationId xmlns:a16="http://schemas.microsoft.com/office/drawing/2014/main" id="{2EAC5E80-73C6-AA11-3848-4C19B57CC13C}"/>
                </a:ext>
              </a:extLst>
            </p:cNvPr>
            <p:cNvCxnSpPr>
              <a:cxnSpLocks/>
            </p:cNvCxnSpPr>
            <p:nvPr/>
          </p:nvCxnSpPr>
          <p:spPr>
            <a:xfrm>
              <a:off x="2738477" y="2954572"/>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7" name="Straight Connector 76">
              <a:extLst>
                <a:ext uri="{FF2B5EF4-FFF2-40B4-BE49-F238E27FC236}">
                  <a16:creationId xmlns:a16="http://schemas.microsoft.com/office/drawing/2014/main" id="{FF789A20-D26A-5860-8F32-F133B3D9BF9F}"/>
                </a:ext>
              </a:extLst>
            </p:cNvPr>
            <p:cNvCxnSpPr>
              <a:cxnSpLocks/>
            </p:cNvCxnSpPr>
            <p:nvPr/>
          </p:nvCxnSpPr>
          <p:spPr>
            <a:xfrm>
              <a:off x="2738477" y="3134732"/>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8" name="Straight Connector 77">
              <a:extLst>
                <a:ext uri="{FF2B5EF4-FFF2-40B4-BE49-F238E27FC236}">
                  <a16:creationId xmlns:a16="http://schemas.microsoft.com/office/drawing/2014/main" id="{C3CD30A8-9F66-AE37-066C-0C0F8A0DA89D}"/>
                </a:ext>
              </a:extLst>
            </p:cNvPr>
            <p:cNvCxnSpPr>
              <a:cxnSpLocks/>
            </p:cNvCxnSpPr>
            <p:nvPr/>
          </p:nvCxnSpPr>
          <p:spPr>
            <a:xfrm>
              <a:off x="2738477" y="3319970"/>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79" name="Straight Connector 78">
              <a:extLst>
                <a:ext uri="{FF2B5EF4-FFF2-40B4-BE49-F238E27FC236}">
                  <a16:creationId xmlns:a16="http://schemas.microsoft.com/office/drawing/2014/main" id="{EA74C8BC-04D1-78B4-373C-A2EC8F377B8E}"/>
                </a:ext>
              </a:extLst>
            </p:cNvPr>
            <p:cNvCxnSpPr>
              <a:cxnSpLocks/>
            </p:cNvCxnSpPr>
            <p:nvPr/>
          </p:nvCxnSpPr>
          <p:spPr>
            <a:xfrm>
              <a:off x="2738477" y="3498224"/>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80" name="Straight Connector 79">
              <a:extLst>
                <a:ext uri="{FF2B5EF4-FFF2-40B4-BE49-F238E27FC236}">
                  <a16:creationId xmlns:a16="http://schemas.microsoft.com/office/drawing/2014/main" id="{481BD200-8CEE-AD52-5731-73BF09E10AD5}"/>
                </a:ext>
              </a:extLst>
            </p:cNvPr>
            <p:cNvCxnSpPr>
              <a:cxnSpLocks/>
            </p:cNvCxnSpPr>
            <p:nvPr/>
          </p:nvCxnSpPr>
          <p:spPr>
            <a:xfrm>
              <a:off x="2738477" y="3697437"/>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8BA150F9-69CA-03F6-E02E-E0A0D5EB64D3}"/>
                </a:ext>
              </a:extLst>
            </p:cNvPr>
            <p:cNvCxnSpPr>
              <a:cxnSpLocks/>
            </p:cNvCxnSpPr>
            <p:nvPr/>
          </p:nvCxnSpPr>
          <p:spPr>
            <a:xfrm>
              <a:off x="2738477" y="3866983"/>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grpSp>
      <p:sp>
        <p:nvSpPr>
          <p:cNvPr id="2" name="Title 1">
            <a:extLst>
              <a:ext uri="{FF2B5EF4-FFF2-40B4-BE49-F238E27FC236}">
                <a16:creationId xmlns:a16="http://schemas.microsoft.com/office/drawing/2014/main" id="{876C1516-7F3F-474A-09A9-ACEA42B896F8}"/>
              </a:ext>
            </a:extLst>
          </p:cNvPr>
          <p:cNvSpPr>
            <a:spLocks noGrp="1"/>
          </p:cNvSpPr>
          <p:nvPr>
            <p:ph type="title"/>
          </p:nvPr>
        </p:nvSpPr>
        <p:spPr>
          <a:xfrm>
            <a:off x="604838" y="311086"/>
            <a:ext cx="9435009" cy="1065279"/>
          </a:xfrm>
        </p:spPr>
        <p:txBody>
          <a:bodyPr>
            <a:normAutofit/>
          </a:bodyPr>
          <a:lstStyle/>
          <a:p>
            <a:r>
              <a:rPr lang="en-US" sz="2400" dirty="0">
                <a:solidFill>
                  <a:schemeClr val="accent6"/>
                </a:solidFill>
                <a:latin typeface="Corbel" panose="020B0503020204020204" pitchFamily="34" charset="0"/>
              </a:rPr>
              <a:t>ASC4FIRST: </a:t>
            </a:r>
            <a:r>
              <a:rPr lang="en-US" sz="2400" dirty="0">
                <a:latin typeface="Corbel" panose="020B0503020204020204" pitchFamily="34" charset="0"/>
              </a:rPr>
              <a:t>Most relevant AEs</a:t>
            </a:r>
            <a:r>
              <a:rPr lang="en-US" sz="2400" baseline="30000" dirty="0">
                <a:latin typeface="Corbel" panose="020B0503020204020204" pitchFamily="34" charset="0"/>
              </a:rPr>
              <a:t>a</a:t>
            </a:r>
            <a:r>
              <a:rPr lang="en-US" sz="2400" dirty="0">
                <a:latin typeface="Corbel" panose="020B0503020204020204" pitchFamily="34" charset="0"/>
              </a:rPr>
              <a:t> with ASC</a:t>
            </a:r>
            <a:r>
              <a:rPr lang="en-US" sz="2400" baseline="30000" dirty="0">
                <a:latin typeface="Corbel" panose="020B0503020204020204" pitchFamily="34" charset="0"/>
              </a:rPr>
              <a:t>IMA</a:t>
            </a:r>
            <a:r>
              <a:rPr lang="en-US" sz="2400" dirty="0">
                <a:latin typeface="Corbel" panose="020B0503020204020204" pitchFamily="34" charset="0"/>
              </a:rPr>
              <a:t> vs IS-TKI</a:t>
            </a:r>
            <a:r>
              <a:rPr lang="en-US" sz="2400" baseline="30000" dirty="0">
                <a:latin typeface="Corbel" panose="020B0503020204020204" pitchFamily="34" charset="0"/>
              </a:rPr>
              <a:t>IMA </a:t>
            </a:r>
            <a:r>
              <a:rPr lang="en-US" sz="2400" dirty="0">
                <a:latin typeface="Corbel" panose="020B0503020204020204" pitchFamily="34" charset="0"/>
              </a:rPr>
              <a:t>(@2y)</a:t>
            </a:r>
            <a:endParaRPr lang="en-US" sz="2400" baseline="30000" dirty="0">
              <a:latin typeface="Corbel" panose="020B0503020204020204" pitchFamily="34" charset="0"/>
            </a:endParaRPr>
          </a:p>
        </p:txBody>
      </p:sp>
      <p:sp>
        <p:nvSpPr>
          <p:cNvPr id="11" name="TextBox 10">
            <a:extLst>
              <a:ext uri="{FF2B5EF4-FFF2-40B4-BE49-F238E27FC236}">
                <a16:creationId xmlns:a16="http://schemas.microsoft.com/office/drawing/2014/main" id="{20BC8DC7-D11A-4BC2-2028-C9FE5C74A2B6}"/>
              </a:ext>
            </a:extLst>
          </p:cNvPr>
          <p:cNvSpPr txBox="1"/>
          <p:nvPr/>
        </p:nvSpPr>
        <p:spPr>
          <a:xfrm>
            <a:off x="10122921" y="2312458"/>
            <a:ext cx="1838633" cy="1569660"/>
          </a:xfrm>
          <a:prstGeom prst="roundRect">
            <a:avLst>
              <a:gd name="adj" fmla="val 0"/>
            </a:avLst>
          </a:prstGeom>
          <a:solidFill>
            <a:schemeClr val="bg1">
              <a:lumMod val="95000"/>
            </a:schemeClr>
          </a:solidFill>
          <a:ln>
            <a:noFill/>
          </a:ln>
        </p:spPr>
        <p:txBody>
          <a:bodyPr wrap="square" lIns="91440" tIns="45720" rIns="91440" bIns="45720" rtlCol="0">
            <a:spAutoFit/>
          </a:bodyPr>
          <a:lstStyle/>
          <a:p>
            <a:pPr marL="292601" marR="0" lvl="0" indent="-292601" algn="l" defTabSz="914377"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DengXian" panose="02010600030101010101" pitchFamily="2" charset="-122"/>
                <a:cs typeface="+mn-cs"/>
              </a:rPr>
              <a:t>Most relevant AEs were lower with ASC</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DengXian" panose="02010600030101010101" pitchFamily="2" charset="-122"/>
                <a:cs typeface="+mn-cs"/>
              </a:rPr>
              <a:t>IMA</a:t>
            </a: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DengXian" panose="02010600030101010101" pitchFamily="2" charset="-122"/>
                <a:cs typeface="+mn-cs"/>
              </a:rPr>
              <a:t> than IS-TKI</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DengXian" panose="02010600030101010101" pitchFamily="2" charset="-122"/>
                <a:cs typeface="+mn-cs"/>
              </a:rPr>
              <a:t>IMA</a:t>
            </a: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DengXian" panose="02010600030101010101" pitchFamily="2" charset="-122"/>
                <a:cs typeface="+mn-cs"/>
              </a:rPr>
              <a:t> by the week 96 cutoff</a:t>
            </a:r>
            <a:endPar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DengXian" panose="02010600030101010101" pitchFamily="2" charset="-122"/>
              <a:cs typeface="+mn-cs"/>
            </a:endParaRPr>
          </a:p>
        </p:txBody>
      </p:sp>
      <p:sp>
        <p:nvSpPr>
          <p:cNvPr id="46" name="Text Placeholder 2">
            <a:extLst>
              <a:ext uri="{FF2B5EF4-FFF2-40B4-BE49-F238E27FC236}">
                <a16:creationId xmlns:a16="http://schemas.microsoft.com/office/drawing/2014/main" id="{A1AC8DC6-E6E2-529D-286C-909947B8CE48}"/>
              </a:ext>
            </a:extLst>
          </p:cNvPr>
          <p:cNvSpPr txBox="1">
            <a:spLocks/>
          </p:cNvSpPr>
          <p:nvPr/>
        </p:nvSpPr>
        <p:spPr>
          <a:xfrm>
            <a:off x="890547" y="6130926"/>
            <a:ext cx="10272464"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AE, adverse event; ALT, alanine aminotransferase; ASC, asciminib; AST, aspartate aminotransferase; GI, gastrointestinal; IMA, imatinib; IS-TKI, investigator-selected tyrosine kinase inhibitor.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a </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patient with multiple severity grades for an AE is only counted under the maximum grade. COVID-19 is not listed.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b</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Includes platelet count decreased and thrombocytopenia. </a:t>
            </a:r>
            <a:b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b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c</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Includes neutrophil count decreased and neutropenia.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d</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Includes decreased white blood cell count and leukopenia.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e </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Includes decreased lymphocyte count and lymphopenia. </a:t>
            </a:r>
            <a:b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b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f </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Includes anemia and red blood cell count decreased and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hematocrit</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decreased.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g </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Includes periorbital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edema</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face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edema</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endParaRPr kumimoji="0" lang="en-US"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Cortes JE, et al. Oral presentation at: 66th ASH Annual Meeting &amp; Exposition; December 7-10, 2024; San Diego, CA. Oral presentation 475.</a:t>
            </a:r>
            <a:endPar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A5929313-AEAF-C588-720B-63D6357636AE}"/>
              </a:ext>
            </a:extLst>
          </p:cNvPr>
          <p:cNvSpPr/>
          <p:nvPr/>
        </p:nvSpPr>
        <p:spPr>
          <a:xfrm>
            <a:off x="6737179" y="1195134"/>
            <a:ext cx="2901696" cy="4310095"/>
          </a:xfrm>
          <a:prstGeom prst="rect">
            <a:avLst/>
          </a:prstGeom>
          <a:solidFill>
            <a:srgbClr val="005BFF">
              <a:alpha val="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2EF36FE1-07D7-A5C6-F28F-1283BBF032BB}"/>
              </a:ext>
            </a:extLst>
          </p:cNvPr>
          <p:cNvSpPr/>
          <p:nvPr/>
        </p:nvSpPr>
        <p:spPr>
          <a:xfrm>
            <a:off x="3139065" y="1222687"/>
            <a:ext cx="2901696" cy="4310743"/>
          </a:xfrm>
          <a:prstGeom prst="rect">
            <a:avLst/>
          </a:prstGeom>
          <a:solidFill>
            <a:srgbClr val="116D69">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4" name="Left Brace 13">
            <a:extLst>
              <a:ext uri="{FF2B5EF4-FFF2-40B4-BE49-F238E27FC236}">
                <a16:creationId xmlns:a16="http://schemas.microsoft.com/office/drawing/2014/main" id="{B5F27EC0-EC8B-BAD9-48EB-F1BD5D5FB33E}"/>
              </a:ext>
            </a:extLst>
          </p:cNvPr>
          <p:cNvSpPr/>
          <p:nvPr/>
        </p:nvSpPr>
        <p:spPr>
          <a:xfrm>
            <a:off x="720061" y="2576423"/>
            <a:ext cx="91149" cy="432000"/>
          </a:xfrm>
          <a:prstGeom prst="leftBrace">
            <a:avLst>
              <a:gd name="adj1" fmla="val 2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5" name="Left Brace 14">
            <a:extLst>
              <a:ext uri="{FF2B5EF4-FFF2-40B4-BE49-F238E27FC236}">
                <a16:creationId xmlns:a16="http://schemas.microsoft.com/office/drawing/2014/main" id="{B0237871-AE25-1237-6F7A-0E0E6EC3793F}"/>
              </a:ext>
            </a:extLst>
          </p:cNvPr>
          <p:cNvSpPr/>
          <p:nvPr/>
        </p:nvSpPr>
        <p:spPr>
          <a:xfrm>
            <a:off x="730848" y="3073967"/>
            <a:ext cx="69575" cy="1673616"/>
          </a:xfrm>
          <a:prstGeom prst="leftBrace">
            <a:avLst>
              <a:gd name="adj1" fmla="val 23853"/>
              <a:gd name="adj2" fmla="val 50000"/>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6" name="TextBox 15">
            <a:extLst>
              <a:ext uri="{FF2B5EF4-FFF2-40B4-BE49-F238E27FC236}">
                <a16:creationId xmlns:a16="http://schemas.microsoft.com/office/drawing/2014/main" id="{E8F62976-E9D5-D322-2107-55278277EB69}"/>
              </a:ext>
            </a:extLst>
          </p:cNvPr>
          <p:cNvSpPr txBox="1"/>
          <p:nvPr/>
        </p:nvSpPr>
        <p:spPr>
          <a:xfrm rot="16200000">
            <a:off x="232011" y="2649982"/>
            <a:ext cx="473015"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GI</a:t>
            </a:r>
          </a:p>
        </p:txBody>
      </p:sp>
      <p:sp>
        <p:nvSpPr>
          <p:cNvPr id="13" name="Left Brace 12">
            <a:extLst>
              <a:ext uri="{FF2B5EF4-FFF2-40B4-BE49-F238E27FC236}">
                <a16:creationId xmlns:a16="http://schemas.microsoft.com/office/drawing/2014/main" id="{73AF07BF-ABCB-0BF5-45DC-FA096294ECBE}"/>
              </a:ext>
            </a:extLst>
          </p:cNvPr>
          <p:cNvSpPr/>
          <p:nvPr/>
        </p:nvSpPr>
        <p:spPr>
          <a:xfrm>
            <a:off x="722035" y="1230073"/>
            <a:ext cx="87201" cy="1280807"/>
          </a:xfrm>
          <a:prstGeom prst="leftBrace">
            <a:avLst>
              <a:gd name="adj1" fmla="val 2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7" name="TextBox 16">
            <a:extLst>
              <a:ext uri="{FF2B5EF4-FFF2-40B4-BE49-F238E27FC236}">
                <a16:creationId xmlns:a16="http://schemas.microsoft.com/office/drawing/2014/main" id="{AAF3088F-DD48-282A-D0E5-1C40CF1F51EB}"/>
              </a:ext>
            </a:extLst>
          </p:cNvPr>
          <p:cNvSpPr txBox="1"/>
          <p:nvPr/>
        </p:nvSpPr>
        <p:spPr>
          <a:xfrm rot="16200000">
            <a:off x="-165687" y="1721749"/>
            <a:ext cx="1268412"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Hematologic</a:t>
            </a:r>
          </a:p>
        </p:txBody>
      </p:sp>
      <p:sp>
        <p:nvSpPr>
          <p:cNvPr id="18" name="TextBox 17">
            <a:extLst>
              <a:ext uri="{FF2B5EF4-FFF2-40B4-BE49-F238E27FC236}">
                <a16:creationId xmlns:a16="http://schemas.microsoft.com/office/drawing/2014/main" id="{0E8B11DD-1BA1-B882-054F-E39B745F5AD4}"/>
              </a:ext>
            </a:extLst>
          </p:cNvPr>
          <p:cNvSpPr txBox="1"/>
          <p:nvPr/>
        </p:nvSpPr>
        <p:spPr>
          <a:xfrm rot="16200000">
            <a:off x="-232703" y="3837762"/>
            <a:ext cx="1402443"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Constitutional</a:t>
            </a:r>
            <a:endParaRPr kumimoji="0" lang="en-US"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27060953-BC60-AD46-630D-DAB5D143BAFB}"/>
              </a:ext>
            </a:extLst>
          </p:cNvPr>
          <p:cNvSpPr txBox="1"/>
          <p:nvPr/>
        </p:nvSpPr>
        <p:spPr>
          <a:xfrm rot="16200000">
            <a:off x="-264167" y="4970791"/>
            <a:ext cx="1465372"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Laboratory</a:t>
            </a:r>
            <a:endParaRPr kumimoji="0" lang="en-US"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7" name="Left Brace 26">
            <a:extLst>
              <a:ext uri="{FF2B5EF4-FFF2-40B4-BE49-F238E27FC236}">
                <a16:creationId xmlns:a16="http://schemas.microsoft.com/office/drawing/2014/main" id="{51B7BA54-AFE9-1F08-D19D-CC447B9F46DA}"/>
              </a:ext>
            </a:extLst>
          </p:cNvPr>
          <p:cNvSpPr/>
          <p:nvPr/>
        </p:nvSpPr>
        <p:spPr>
          <a:xfrm>
            <a:off x="722042" y="4812897"/>
            <a:ext cx="87187" cy="630615"/>
          </a:xfrm>
          <a:prstGeom prst="leftBrace">
            <a:avLst>
              <a:gd name="adj1" fmla="val 2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49" name="TextBox 48">
            <a:extLst>
              <a:ext uri="{FF2B5EF4-FFF2-40B4-BE49-F238E27FC236}">
                <a16:creationId xmlns:a16="http://schemas.microsoft.com/office/drawing/2014/main" id="{8D937038-78AA-F6A6-E5BD-05CEB101A2E2}"/>
              </a:ext>
            </a:extLst>
          </p:cNvPr>
          <p:cNvSpPr txBox="1"/>
          <p:nvPr/>
        </p:nvSpPr>
        <p:spPr>
          <a:xfrm>
            <a:off x="2929141" y="4404941"/>
            <a:ext cx="24878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g</a:t>
            </a:r>
          </a:p>
        </p:txBody>
      </p:sp>
      <p:graphicFrame>
        <p:nvGraphicFramePr>
          <p:cNvPr id="60" name="Chart 59">
            <a:extLst>
              <a:ext uri="{FF2B5EF4-FFF2-40B4-BE49-F238E27FC236}">
                <a16:creationId xmlns:a16="http://schemas.microsoft.com/office/drawing/2014/main" id="{5BDD4D00-A4CC-59B8-182A-967717C54078}"/>
              </a:ext>
            </a:extLst>
          </p:cNvPr>
          <p:cNvGraphicFramePr/>
          <p:nvPr/>
        </p:nvGraphicFramePr>
        <p:xfrm>
          <a:off x="937926" y="812568"/>
          <a:ext cx="5295533" cy="5108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 name="Chart 43">
            <a:extLst>
              <a:ext uri="{FF2B5EF4-FFF2-40B4-BE49-F238E27FC236}">
                <a16:creationId xmlns:a16="http://schemas.microsoft.com/office/drawing/2014/main" id="{A9768DC1-5899-05AF-8EC0-B7E4EB714701}"/>
              </a:ext>
            </a:extLst>
          </p:cNvPr>
          <p:cNvGraphicFramePr/>
          <p:nvPr/>
        </p:nvGraphicFramePr>
        <p:xfrm>
          <a:off x="4667484" y="671457"/>
          <a:ext cx="5157216" cy="5324931"/>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a:extLst>
              <a:ext uri="{FF2B5EF4-FFF2-40B4-BE49-F238E27FC236}">
                <a16:creationId xmlns:a16="http://schemas.microsoft.com/office/drawing/2014/main" id="{AEF92D90-BE0B-FF57-DFE0-1E00ABBB1926}"/>
              </a:ext>
            </a:extLst>
          </p:cNvPr>
          <p:cNvSpPr txBox="1"/>
          <p:nvPr/>
        </p:nvSpPr>
        <p:spPr>
          <a:xfrm>
            <a:off x="3554470" y="901055"/>
            <a:ext cx="1498744"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D69"/>
                </a:solidFill>
                <a:effectLst/>
                <a:uLnTx/>
                <a:uFillTx/>
                <a:latin typeface="Corbel" panose="020B0503020204020204" pitchFamily="34" charset="0"/>
                <a:ea typeface="+mn-ea"/>
                <a:cs typeface="Arial" panose="020B0604020202020204" pitchFamily="34" charset="0"/>
              </a:rPr>
              <a:t>ASC</a:t>
            </a:r>
            <a:r>
              <a:rPr kumimoji="0" lang="en-US" sz="1600" b="1" i="0" u="none" strike="noStrike" kern="1200" cap="none" spc="0" normalizeH="0" baseline="30000" noProof="0" dirty="0">
                <a:ln>
                  <a:noFill/>
                </a:ln>
                <a:solidFill>
                  <a:srgbClr val="116D69"/>
                </a:solidFill>
                <a:effectLst/>
                <a:uLnTx/>
                <a:uFillTx/>
                <a:latin typeface="Corbel" panose="020B0503020204020204" pitchFamily="34" charset="0"/>
                <a:ea typeface="+mn-ea"/>
                <a:cs typeface="Arial" panose="020B0604020202020204" pitchFamily="34" charset="0"/>
              </a:rPr>
              <a:t>IMA</a:t>
            </a:r>
            <a:r>
              <a:rPr kumimoji="0" lang="en-US" sz="1600" b="1" i="0" u="none" strike="noStrike" kern="1200" cap="none" spc="0" normalizeH="0" baseline="0" noProof="0" dirty="0">
                <a:ln>
                  <a:noFill/>
                </a:ln>
                <a:solidFill>
                  <a:srgbClr val="116D69"/>
                </a:solidFill>
                <a:effectLst/>
                <a:uLnTx/>
                <a:uFillTx/>
                <a:latin typeface="Corbel" panose="020B0503020204020204" pitchFamily="34" charset="0"/>
                <a:ea typeface="+mn-ea"/>
                <a:cs typeface="Arial" panose="020B0604020202020204" pitchFamily="34" charset="0"/>
              </a:rPr>
              <a:t> (n=100)</a:t>
            </a:r>
            <a:endParaRPr kumimoji="0" lang="en-US" sz="1600" b="1" i="0" u="none" strike="noStrike" kern="1200" cap="none" spc="0" normalizeH="0" baseline="30000" noProof="0" dirty="0">
              <a:ln>
                <a:noFill/>
              </a:ln>
              <a:solidFill>
                <a:srgbClr val="116D69"/>
              </a:solidFill>
              <a:effectLst/>
              <a:uLnTx/>
              <a:uFillTx/>
              <a:latin typeface="Corbel" panose="020B0503020204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15825D03-D30B-A03C-43EF-820575E4ECAB}"/>
              </a:ext>
            </a:extLst>
          </p:cNvPr>
          <p:cNvSpPr txBox="1"/>
          <p:nvPr/>
        </p:nvSpPr>
        <p:spPr>
          <a:xfrm>
            <a:off x="7477770" y="901055"/>
            <a:ext cx="1572866"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9FD6"/>
                </a:solidFill>
                <a:effectLst/>
                <a:uLnTx/>
                <a:uFillTx/>
                <a:latin typeface="Corbel" panose="020B0503020204020204" pitchFamily="34" charset="0"/>
                <a:ea typeface="+mn-ea"/>
                <a:cs typeface="Arial" panose="020B0604020202020204" pitchFamily="34" charset="0"/>
              </a:rPr>
              <a:t>IS-TKI</a:t>
            </a:r>
            <a:r>
              <a:rPr kumimoji="0" lang="en-US" sz="1600" b="1" i="0" u="none" strike="noStrike" kern="1200" cap="none" spc="0" normalizeH="0" baseline="30000" noProof="0" dirty="0">
                <a:ln>
                  <a:noFill/>
                </a:ln>
                <a:solidFill>
                  <a:srgbClr val="559FD6"/>
                </a:solidFill>
                <a:effectLst/>
                <a:uLnTx/>
                <a:uFillTx/>
                <a:latin typeface="Corbel" panose="020B0503020204020204" pitchFamily="34" charset="0"/>
                <a:ea typeface="+mn-ea"/>
                <a:cs typeface="Arial" panose="020B0604020202020204" pitchFamily="34" charset="0"/>
              </a:rPr>
              <a:t>IMA</a:t>
            </a:r>
            <a:r>
              <a:rPr kumimoji="0" lang="en-US" sz="1600" b="1" i="0" u="none" strike="noStrike" kern="1200" cap="none" spc="0" normalizeH="0" baseline="0" noProof="0" dirty="0">
                <a:ln>
                  <a:noFill/>
                </a:ln>
                <a:solidFill>
                  <a:srgbClr val="559FD6"/>
                </a:solidFill>
                <a:effectLst/>
                <a:uLnTx/>
                <a:uFillTx/>
                <a:latin typeface="Corbel" panose="020B0503020204020204" pitchFamily="34" charset="0"/>
                <a:ea typeface="+mn-ea"/>
                <a:cs typeface="Arial" panose="020B0604020202020204" pitchFamily="34" charset="0"/>
              </a:rPr>
              <a:t> (n=99)</a:t>
            </a:r>
            <a:endParaRPr kumimoji="0" lang="en-US" sz="1600" b="1" i="0" u="none" strike="noStrike" kern="1200" cap="none" spc="0" normalizeH="0" baseline="30000" noProof="0" dirty="0">
              <a:ln>
                <a:noFill/>
              </a:ln>
              <a:solidFill>
                <a:srgbClr val="559FD6"/>
              </a:solidFill>
              <a:effectLst/>
              <a:uLnTx/>
              <a:uFillTx/>
              <a:latin typeface="Corbel" panose="020B0503020204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64085C2-CC4E-E849-4B5C-E60CA1174D7A}"/>
              </a:ext>
            </a:extLst>
          </p:cNvPr>
          <p:cNvSpPr txBox="1"/>
          <p:nvPr/>
        </p:nvSpPr>
        <p:spPr>
          <a:xfrm>
            <a:off x="8856336" y="4951079"/>
            <a:ext cx="726481"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All grade</a:t>
            </a:r>
          </a:p>
        </p:txBody>
      </p:sp>
      <p:sp>
        <p:nvSpPr>
          <p:cNvPr id="7" name="Rectangle 6">
            <a:extLst>
              <a:ext uri="{FF2B5EF4-FFF2-40B4-BE49-F238E27FC236}">
                <a16:creationId xmlns:a16="http://schemas.microsoft.com/office/drawing/2014/main" id="{D154684C-DDFF-4C8E-81CD-6949591FFB82}"/>
              </a:ext>
            </a:extLst>
          </p:cNvPr>
          <p:cNvSpPr/>
          <p:nvPr/>
        </p:nvSpPr>
        <p:spPr>
          <a:xfrm>
            <a:off x="8750085" y="5020477"/>
            <a:ext cx="108055" cy="122815"/>
          </a:xfrm>
          <a:prstGeom prst="rect">
            <a:avLst/>
          </a:prstGeom>
          <a:solidFill>
            <a:srgbClr val="C4D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5649501-16C2-B7A5-E49E-2762A69BFFB9}"/>
              </a:ext>
            </a:extLst>
          </p:cNvPr>
          <p:cNvSpPr txBox="1"/>
          <p:nvPr/>
        </p:nvSpPr>
        <p:spPr>
          <a:xfrm>
            <a:off x="8859943" y="5166669"/>
            <a:ext cx="723275"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Grade ≥3</a:t>
            </a:r>
          </a:p>
        </p:txBody>
      </p:sp>
      <p:sp>
        <p:nvSpPr>
          <p:cNvPr id="9" name="Rectangle 8">
            <a:extLst>
              <a:ext uri="{FF2B5EF4-FFF2-40B4-BE49-F238E27FC236}">
                <a16:creationId xmlns:a16="http://schemas.microsoft.com/office/drawing/2014/main" id="{E435A49B-7545-0E77-E15C-FB6FE2AA9516}"/>
              </a:ext>
            </a:extLst>
          </p:cNvPr>
          <p:cNvSpPr/>
          <p:nvPr/>
        </p:nvSpPr>
        <p:spPr>
          <a:xfrm>
            <a:off x="8750085" y="5236067"/>
            <a:ext cx="108055" cy="122815"/>
          </a:xfrm>
          <a:prstGeom prst="rect">
            <a:avLst/>
          </a:prstGeom>
          <a:solidFill>
            <a:srgbClr val="559F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A983D65-6D03-B286-57B4-061F24623A49}"/>
              </a:ext>
            </a:extLst>
          </p:cNvPr>
          <p:cNvSpPr txBox="1"/>
          <p:nvPr/>
        </p:nvSpPr>
        <p:spPr>
          <a:xfrm>
            <a:off x="5281743" y="4951079"/>
            <a:ext cx="726481"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All grade</a:t>
            </a:r>
          </a:p>
        </p:txBody>
      </p:sp>
      <p:sp>
        <p:nvSpPr>
          <p:cNvPr id="54" name="Rectangle 53">
            <a:extLst>
              <a:ext uri="{FF2B5EF4-FFF2-40B4-BE49-F238E27FC236}">
                <a16:creationId xmlns:a16="http://schemas.microsoft.com/office/drawing/2014/main" id="{4A683CA0-ED49-6D4D-BCA6-5CC8065E48A2}"/>
              </a:ext>
            </a:extLst>
          </p:cNvPr>
          <p:cNvSpPr/>
          <p:nvPr/>
        </p:nvSpPr>
        <p:spPr>
          <a:xfrm>
            <a:off x="5160979" y="5020477"/>
            <a:ext cx="122815" cy="122815"/>
          </a:xfrm>
          <a:prstGeom prst="rect">
            <a:avLst/>
          </a:prstGeom>
          <a:solidFill>
            <a:srgbClr val="116D69">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9074FD15-3F2D-54F9-B8FA-8B0D77EF811E}"/>
              </a:ext>
            </a:extLst>
          </p:cNvPr>
          <p:cNvSpPr txBox="1"/>
          <p:nvPr/>
        </p:nvSpPr>
        <p:spPr>
          <a:xfrm>
            <a:off x="5285843" y="5166669"/>
            <a:ext cx="723275"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Grade ≥3</a:t>
            </a:r>
          </a:p>
        </p:txBody>
      </p:sp>
      <p:sp>
        <p:nvSpPr>
          <p:cNvPr id="56" name="Rectangle 55">
            <a:extLst>
              <a:ext uri="{FF2B5EF4-FFF2-40B4-BE49-F238E27FC236}">
                <a16:creationId xmlns:a16="http://schemas.microsoft.com/office/drawing/2014/main" id="{58343F73-9D34-2A05-2BB5-888D398A450F}"/>
              </a:ext>
            </a:extLst>
          </p:cNvPr>
          <p:cNvSpPr/>
          <p:nvPr/>
        </p:nvSpPr>
        <p:spPr>
          <a:xfrm>
            <a:off x="5160979" y="5236067"/>
            <a:ext cx="122815" cy="122815"/>
          </a:xfrm>
          <a:prstGeom prst="rect">
            <a:avLst/>
          </a:prstGeom>
          <a:solidFill>
            <a:srgbClr val="116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1F6BB29-3C75-00C0-4300-AC63EE6EC4CE}"/>
              </a:ext>
            </a:extLst>
          </p:cNvPr>
          <p:cNvSpPr txBox="1"/>
          <p:nvPr/>
        </p:nvSpPr>
        <p:spPr>
          <a:xfrm>
            <a:off x="2871482" y="1092448"/>
            <a:ext cx="24878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b</a:t>
            </a:r>
          </a:p>
        </p:txBody>
      </p:sp>
      <p:sp>
        <p:nvSpPr>
          <p:cNvPr id="19" name="TextBox 18">
            <a:extLst>
              <a:ext uri="{FF2B5EF4-FFF2-40B4-BE49-F238E27FC236}">
                <a16:creationId xmlns:a16="http://schemas.microsoft.com/office/drawing/2014/main" id="{63248BB6-6839-83E3-1E36-12D05DCE3767}"/>
              </a:ext>
            </a:extLst>
          </p:cNvPr>
          <p:cNvSpPr txBox="1"/>
          <p:nvPr/>
        </p:nvSpPr>
        <p:spPr>
          <a:xfrm>
            <a:off x="2871482" y="1328409"/>
            <a:ext cx="23756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c</a:t>
            </a:r>
          </a:p>
        </p:txBody>
      </p:sp>
      <p:sp>
        <p:nvSpPr>
          <p:cNvPr id="20" name="TextBox 19">
            <a:extLst>
              <a:ext uri="{FF2B5EF4-FFF2-40B4-BE49-F238E27FC236}">
                <a16:creationId xmlns:a16="http://schemas.microsoft.com/office/drawing/2014/main" id="{1D51BFF9-F9A2-F988-4F97-1ED80409B5C3}"/>
              </a:ext>
            </a:extLst>
          </p:cNvPr>
          <p:cNvSpPr txBox="1"/>
          <p:nvPr/>
        </p:nvSpPr>
        <p:spPr>
          <a:xfrm>
            <a:off x="2871482" y="1617900"/>
            <a:ext cx="24878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d</a:t>
            </a:r>
          </a:p>
        </p:txBody>
      </p:sp>
      <p:sp>
        <p:nvSpPr>
          <p:cNvPr id="21" name="TextBox 20">
            <a:extLst>
              <a:ext uri="{FF2B5EF4-FFF2-40B4-BE49-F238E27FC236}">
                <a16:creationId xmlns:a16="http://schemas.microsoft.com/office/drawing/2014/main" id="{E49AA9CC-DED8-D288-DFF7-053FCB2FCAC1}"/>
              </a:ext>
            </a:extLst>
          </p:cNvPr>
          <p:cNvSpPr txBox="1"/>
          <p:nvPr/>
        </p:nvSpPr>
        <p:spPr>
          <a:xfrm>
            <a:off x="2871482" y="1846284"/>
            <a:ext cx="243978"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e</a:t>
            </a:r>
          </a:p>
        </p:txBody>
      </p:sp>
      <p:sp>
        <p:nvSpPr>
          <p:cNvPr id="22" name="TextBox 21">
            <a:extLst>
              <a:ext uri="{FF2B5EF4-FFF2-40B4-BE49-F238E27FC236}">
                <a16:creationId xmlns:a16="http://schemas.microsoft.com/office/drawing/2014/main" id="{766510FC-B388-2BFA-ABF8-65A0670D7C3D}"/>
              </a:ext>
            </a:extLst>
          </p:cNvPr>
          <p:cNvSpPr txBox="1"/>
          <p:nvPr/>
        </p:nvSpPr>
        <p:spPr>
          <a:xfrm>
            <a:off x="2871482" y="2095293"/>
            <a:ext cx="223138"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f</a:t>
            </a:r>
          </a:p>
        </p:txBody>
      </p:sp>
      <p:sp>
        <p:nvSpPr>
          <p:cNvPr id="4" name="TextBox 3">
            <a:extLst>
              <a:ext uri="{FF2B5EF4-FFF2-40B4-BE49-F238E27FC236}">
                <a16:creationId xmlns:a16="http://schemas.microsoft.com/office/drawing/2014/main" id="{9EF2BD65-5931-39AA-ABCA-49187E83B2E4}"/>
              </a:ext>
            </a:extLst>
          </p:cNvPr>
          <p:cNvSpPr txBox="1"/>
          <p:nvPr/>
        </p:nvSpPr>
        <p:spPr>
          <a:xfrm>
            <a:off x="9690281" y="4887673"/>
            <a:ext cx="242795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Reused with permission from the American Society of Hematology. © 2024 The Authors. All rights reserved. Officially licensed by ASH for distribution.</a:t>
            </a:r>
          </a:p>
        </p:txBody>
      </p:sp>
    </p:spTree>
    <p:custDataLst>
      <p:tags r:id="rId1"/>
    </p:custDataLst>
    <p:extLst>
      <p:ext uri="{BB962C8B-B14F-4D97-AF65-F5344CB8AC3E}">
        <p14:creationId xmlns:p14="http://schemas.microsoft.com/office/powerpoint/2010/main" val="2062725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8854AC99-66D1-D7C8-5181-BA4A68072ABE}"/>
              </a:ext>
            </a:extLst>
          </p:cNvPr>
          <p:cNvGrpSpPr/>
          <p:nvPr/>
        </p:nvGrpSpPr>
        <p:grpSpPr>
          <a:xfrm>
            <a:off x="3606699" y="1413897"/>
            <a:ext cx="5974080" cy="3742080"/>
            <a:chOff x="2738477" y="1119327"/>
            <a:chExt cx="4480560" cy="2747656"/>
          </a:xfrm>
        </p:grpSpPr>
        <p:cxnSp>
          <p:nvCxnSpPr>
            <p:cNvPr id="29" name="Straight Connector 28">
              <a:extLst>
                <a:ext uri="{FF2B5EF4-FFF2-40B4-BE49-F238E27FC236}">
                  <a16:creationId xmlns:a16="http://schemas.microsoft.com/office/drawing/2014/main" id="{0C5BBAEB-AB9B-2F08-0563-E254B47FFE4E}"/>
                </a:ext>
              </a:extLst>
            </p:cNvPr>
            <p:cNvCxnSpPr>
              <a:cxnSpLocks/>
            </p:cNvCxnSpPr>
            <p:nvPr/>
          </p:nvCxnSpPr>
          <p:spPr>
            <a:xfrm>
              <a:off x="2738477" y="1119327"/>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11F0EFC8-6B27-19EF-8B97-969147546849}"/>
                </a:ext>
              </a:extLst>
            </p:cNvPr>
            <p:cNvCxnSpPr>
              <a:cxnSpLocks/>
            </p:cNvCxnSpPr>
            <p:nvPr/>
          </p:nvCxnSpPr>
          <p:spPr>
            <a:xfrm>
              <a:off x="2738477" y="1290222"/>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31" name="Straight Connector 30">
              <a:extLst>
                <a:ext uri="{FF2B5EF4-FFF2-40B4-BE49-F238E27FC236}">
                  <a16:creationId xmlns:a16="http://schemas.microsoft.com/office/drawing/2014/main" id="{CCF08A6B-F7F2-4464-84AF-EBAFE9B47973}"/>
                </a:ext>
              </a:extLst>
            </p:cNvPr>
            <p:cNvCxnSpPr>
              <a:cxnSpLocks/>
            </p:cNvCxnSpPr>
            <p:nvPr/>
          </p:nvCxnSpPr>
          <p:spPr>
            <a:xfrm>
              <a:off x="2738477" y="1477740"/>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36" name="Straight Connector 35">
              <a:extLst>
                <a:ext uri="{FF2B5EF4-FFF2-40B4-BE49-F238E27FC236}">
                  <a16:creationId xmlns:a16="http://schemas.microsoft.com/office/drawing/2014/main" id="{3D0AB5F9-E3BB-0A52-01BD-9CEABAA7B64B}"/>
                </a:ext>
              </a:extLst>
            </p:cNvPr>
            <p:cNvCxnSpPr>
              <a:cxnSpLocks/>
            </p:cNvCxnSpPr>
            <p:nvPr/>
          </p:nvCxnSpPr>
          <p:spPr>
            <a:xfrm>
              <a:off x="2738477" y="1656629"/>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41" name="Straight Connector 40">
              <a:extLst>
                <a:ext uri="{FF2B5EF4-FFF2-40B4-BE49-F238E27FC236}">
                  <a16:creationId xmlns:a16="http://schemas.microsoft.com/office/drawing/2014/main" id="{585B10D1-58C0-24DE-06A7-328A65112C3C}"/>
                </a:ext>
              </a:extLst>
            </p:cNvPr>
            <p:cNvCxnSpPr>
              <a:cxnSpLocks/>
            </p:cNvCxnSpPr>
            <p:nvPr/>
          </p:nvCxnSpPr>
          <p:spPr>
            <a:xfrm>
              <a:off x="2738477" y="1841234"/>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31C985B3-6585-515C-9A2C-1B9F0F5038BB}"/>
                </a:ext>
              </a:extLst>
            </p:cNvPr>
            <p:cNvCxnSpPr>
              <a:cxnSpLocks/>
            </p:cNvCxnSpPr>
            <p:nvPr/>
          </p:nvCxnSpPr>
          <p:spPr>
            <a:xfrm>
              <a:off x="2738477" y="2021393"/>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9F0DE430-B731-EEE4-3654-7B4AA34E624C}"/>
                </a:ext>
              </a:extLst>
            </p:cNvPr>
            <p:cNvCxnSpPr>
              <a:cxnSpLocks/>
            </p:cNvCxnSpPr>
            <p:nvPr/>
          </p:nvCxnSpPr>
          <p:spPr>
            <a:xfrm>
              <a:off x="2738477" y="2212981"/>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5658EF88-87EA-7AE5-841D-134F3334EF17}"/>
                </a:ext>
              </a:extLst>
            </p:cNvPr>
            <p:cNvCxnSpPr>
              <a:cxnSpLocks/>
            </p:cNvCxnSpPr>
            <p:nvPr/>
          </p:nvCxnSpPr>
          <p:spPr>
            <a:xfrm>
              <a:off x="2738477" y="2398855"/>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1BD17C3A-CBF8-219E-AF12-D285B30D3D3E}"/>
                </a:ext>
              </a:extLst>
            </p:cNvPr>
            <p:cNvCxnSpPr>
              <a:cxnSpLocks/>
            </p:cNvCxnSpPr>
            <p:nvPr/>
          </p:nvCxnSpPr>
          <p:spPr>
            <a:xfrm>
              <a:off x="2738477" y="2583459"/>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6" name="Straight Connector 5">
              <a:extLst>
                <a:ext uri="{FF2B5EF4-FFF2-40B4-BE49-F238E27FC236}">
                  <a16:creationId xmlns:a16="http://schemas.microsoft.com/office/drawing/2014/main" id="{F6F8CB9C-00B4-CB45-9E1A-17CA061053C2}"/>
                </a:ext>
              </a:extLst>
            </p:cNvPr>
            <p:cNvCxnSpPr>
              <a:cxnSpLocks/>
            </p:cNvCxnSpPr>
            <p:nvPr/>
          </p:nvCxnSpPr>
          <p:spPr>
            <a:xfrm>
              <a:off x="2738477" y="2762348"/>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8CD6902E-4B6F-992A-D9A3-4030C030D77C}"/>
                </a:ext>
              </a:extLst>
            </p:cNvPr>
            <p:cNvCxnSpPr>
              <a:cxnSpLocks/>
            </p:cNvCxnSpPr>
            <p:nvPr/>
          </p:nvCxnSpPr>
          <p:spPr>
            <a:xfrm>
              <a:off x="2738477" y="2954572"/>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B8CA1798-E8DE-0CD9-90C4-938DFC104189}"/>
                </a:ext>
              </a:extLst>
            </p:cNvPr>
            <p:cNvCxnSpPr>
              <a:cxnSpLocks/>
            </p:cNvCxnSpPr>
            <p:nvPr/>
          </p:nvCxnSpPr>
          <p:spPr>
            <a:xfrm>
              <a:off x="2738477" y="3134732"/>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A1AB2875-231B-0694-21A0-5E86500D78E5}"/>
                </a:ext>
              </a:extLst>
            </p:cNvPr>
            <p:cNvCxnSpPr>
              <a:cxnSpLocks/>
            </p:cNvCxnSpPr>
            <p:nvPr/>
          </p:nvCxnSpPr>
          <p:spPr>
            <a:xfrm>
              <a:off x="2738477" y="3319970"/>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22" name="Straight Connector 21">
              <a:extLst>
                <a:ext uri="{FF2B5EF4-FFF2-40B4-BE49-F238E27FC236}">
                  <a16:creationId xmlns:a16="http://schemas.microsoft.com/office/drawing/2014/main" id="{C3E0B0F8-3168-AF12-0491-16FA8B9851EF}"/>
                </a:ext>
              </a:extLst>
            </p:cNvPr>
            <p:cNvCxnSpPr>
              <a:cxnSpLocks/>
            </p:cNvCxnSpPr>
            <p:nvPr/>
          </p:nvCxnSpPr>
          <p:spPr>
            <a:xfrm>
              <a:off x="2738477" y="3498224"/>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59" name="Straight Connector 58">
              <a:extLst>
                <a:ext uri="{FF2B5EF4-FFF2-40B4-BE49-F238E27FC236}">
                  <a16:creationId xmlns:a16="http://schemas.microsoft.com/office/drawing/2014/main" id="{07A1259E-B981-00F5-3995-9C59814D0C5C}"/>
                </a:ext>
              </a:extLst>
            </p:cNvPr>
            <p:cNvCxnSpPr>
              <a:cxnSpLocks/>
            </p:cNvCxnSpPr>
            <p:nvPr/>
          </p:nvCxnSpPr>
          <p:spPr>
            <a:xfrm>
              <a:off x="2738477" y="3697437"/>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cxnSp>
          <p:nvCxnSpPr>
            <p:cNvPr id="32" name="Straight Connector 31">
              <a:extLst>
                <a:ext uri="{FF2B5EF4-FFF2-40B4-BE49-F238E27FC236}">
                  <a16:creationId xmlns:a16="http://schemas.microsoft.com/office/drawing/2014/main" id="{2A74971D-CBC9-CFFA-2350-FAE79ED357DF}"/>
                </a:ext>
              </a:extLst>
            </p:cNvPr>
            <p:cNvCxnSpPr>
              <a:cxnSpLocks/>
            </p:cNvCxnSpPr>
            <p:nvPr/>
          </p:nvCxnSpPr>
          <p:spPr>
            <a:xfrm>
              <a:off x="2738477" y="3866983"/>
              <a:ext cx="4480560" cy="0"/>
            </a:xfrm>
            <a:prstGeom prst="line">
              <a:avLst/>
            </a:prstGeom>
            <a:ln>
              <a:solidFill>
                <a:schemeClr val="bg2">
                  <a:lumMod val="90000"/>
                </a:schemeClr>
              </a:solidFill>
            </a:ln>
          </p:spPr>
          <p:style>
            <a:lnRef idx="1">
              <a:schemeClr val="accent5"/>
            </a:lnRef>
            <a:fillRef idx="0">
              <a:schemeClr val="accent5"/>
            </a:fillRef>
            <a:effectRef idx="0">
              <a:schemeClr val="accent5"/>
            </a:effectRef>
            <a:fontRef idx="minor">
              <a:schemeClr val="tx1"/>
            </a:fontRef>
          </p:style>
        </p:cxnSp>
      </p:grpSp>
      <p:sp>
        <p:nvSpPr>
          <p:cNvPr id="2" name="Title 1">
            <a:extLst>
              <a:ext uri="{FF2B5EF4-FFF2-40B4-BE49-F238E27FC236}">
                <a16:creationId xmlns:a16="http://schemas.microsoft.com/office/drawing/2014/main" id="{876C1516-7F3F-474A-09A9-ACEA42B896F8}"/>
              </a:ext>
            </a:extLst>
          </p:cNvPr>
          <p:cNvSpPr>
            <a:spLocks noGrp="1"/>
          </p:cNvSpPr>
          <p:nvPr>
            <p:ph type="title"/>
          </p:nvPr>
        </p:nvSpPr>
        <p:spPr>
          <a:xfrm>
            <a:off x="604838" y="311086"/>
            <a:ext cx="9210757" cy="1065279"/>
          </a:xfrm>
        </p:spPr>
        <p:txBody>
          <a:bodyPr>
            <a:normAutofit/>
          </a:bodyPr>
          <a:lstStyle/>
          <a:p>
            <a:r>
              <a:rPr lang="en-US" sz="2400" dirty="0">
                <a:solidFill>
                  <a:schemeClr val="accent6"/>
                </a:solidFill>
                <a:latin typeface="Corbel" panose="020B0503020204020204" pitchFamily="34" charset="0"/>
              </a:rPr>
              <a:t>ASC4FIRST: </a:t>
            </a:r>
            <a:r>
              <a:rPr lang="en-US" sz="2400" dirty="0">
                <a:latin typeface="Corbel" panose="020B0503020204020204" pitchFamily="34" charset="0"/>
              </a:rPr>
              <a:t>Most relevant AEs</a:t>
            </a:r>
            <a:r>
              <a:rPr lang="en-US" sz="2400" baseline="30000" dirty="0">
                <a:latin typeface="Corbel" panose="020B0503020204020204" pitchFamily="34" charset="0"/>
              </a:rPr>
              <a:t>a</a:t>
            </a:r>
            <a:r>
              <a:rPr lang="en-US" sz="2400" dirty="0">
                <a:latin typeface="Corbel" panose="020B0503020204020204" pitchFamily="34" charset="0"/>
              </a:rPr>
              <a:t> with ASC</a:t>
            </a:r>
            <a:r>
              <a:rPr lang="en-US" sz="2400" baseline="30000" dirty="0">
                <a:latin typeface="Corbel" panose="020B0503020204020204" pitchFamily="34" charset="0"/>
              </a:rPr>
              <a:t>2G</a:t>
            </a:r>
            <a:r>
              <a:rPr lang="en-US" sz="2400" dirty="0">
                <a:latin typeface="Corbel" panose="020B0503020204020204" pitchFamily="34" charset="0"/>
              </a:rPr>
              <a:t> vs IS-TKI</a:t>
            </a:r>
            <a:r>
              <a:rPr lang="en-US" sz="2400" baseline="30000" dirty="0">
                <a:latin typeface="Corbel" panose="020B0503020204020204" pitchFamily="34" charset="0"/>
              </a:rPr>
              <a:t>2G </a:t>
            </a:r>
            <a:r>
              <a:rPr lang="en-US" sz="2400" dirty="0">
                <a:latin typeface="Corbel" panose="020B0503020204020204" pitchFamily="34" charset="0"/>
              </a:rPr>
              <a:t>(@2y)</a:t>
            </a:r>
            <a:endParaRPr lang="en-US" sz="2400" baseline="30000" dirty="0">
              <a:latin typeface="Corbel" panose="020B0503020204020204" pitchFamily="34" charset="0"/>
            </a:endParaRPr>
          </a:p>
        </p:txBody>
      </p:sp>
      <p:sp>
        <p:nvSpPr>
          <p:cNvPr id="11" name="TextBox 10">
            <a:extLst>
              <a:ext uri="{FF2B5EF4-FFF2-40B4-BE49-F238E27FC236}">
                <a16:creationId xmlns:a16="http://schemas.microsoft.com/office/drawing/2014/main" id="{20BC8DC7-D11A-4BC2-2028-C9FE5C74A2B6}"/>
              </a:ext>
            </a:extLst>
          </p:cNvPr>
          <p:cNvSpPr txBox="1"/>
          <p:nvPr/>
        </p:nvSpPr>
        <p:spPr>
          <a:xfrm>
            <a:off x="10122921" y="2312458"/>
            <a:ext cx="1838633" cy="1323439"/>
          </a:xfrm>
          <a:prstGeom prst="roundRect">
            <a:avLst>
              <a:gd name="adj" fmla="val 0"/>
            </a:avLst>
          </a:prstGeom>
          <a:solidFill>
            <a:schemeClr val="bg1">
              <a:lumMod val="95000"/>
            </a:schemeClr>
          </a:solidFill>
          <a:ln>
            <a:noFill/>
          </a:ln>
        </p:spPr>
        <p:txBody>
          <a:bodyPr wrap="square" lIns="91440" tIns="45720" rIns="91440" bIns="45720" rtlCol="0">
            <a:spAutoFit/>
          </a:bodyPr>
          <a:lstStyle/>
          <a:p>
            <a:pPr marL="292601" marR="0" lvl="0" indent="-292601" algn="l" defTabSz="914377" rtl="0" eaLnBrk="1" fontAlgn="auto" latinLnBrk="0" hangingPunct="1">
              <a:lnSpc>
                <a:spcPct val="100000"/>
              </a:lnSpc>
              <a:spcBef>
                <a:spcPts val="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DengXian" panose="02010600030101010101" pitchFamily="2" charset="-122"/>
                <a:cs typeface="+mn-cs"/>
              </a:rPr>
              <a:t>Most relevant AEs were lower with ASC</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DengXian" panose="02010600030101010101" pitchFamily="2" charset="-122"/>
                <a:cs typeface="+mn-cs"/>
              </a:rPr>
              <a:t>2G</a:t>
            </a: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DengXian" panose="02010600030101010101" pitchFamily="2" charset="-122"/>
                <a:cs typeface="+mn-cs"/>
              </a:rPr>
              <a:t> than IS-TKI</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DengXian" panose="02010600030101010101" pitchFamily="2" charset="-122"/>
                <a:cs typeface="+mn-cs"/>
              </a:rPr>
              <a:t>2G</a:t>
            </a: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DengXian" panose="02010600030101010101" pitchFamily="2" charset="-122"/>
                <a:cs typeface="+mn-cs"/>
              </a:rPr>
              <a:t> by the week 96 cutoff</a:t>
            </a:r>
            <a:endPar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DengXian" panose="02010600030101010101" pitchFamily="2" charset="-122"/>
              <a:cs typeface="+mn-cs"/>
            </a:endParaRPr>
          </a:p>
        </p:txBody>
      </p:sp>
      <p:sp>
        <p:nvSpPr>
          <p:cNvPr id="46" name="Text Placeholder 2">
            <a:extLst>
              <a:ext uri="{FF2B5EF4-FFF2-40B4-BE49-F238E27FC236}">
                <a16:creationId xmlns:a16="http://schemas.microsoft.com/office/drawing/2014/main" id="{A1AC8DC6-E6E2-529D-286C-909947B8CE48}"/>
              </a:ext>
            </a:extLst>
          </p:cNvPr>
          <p:cNvSpPr txBox="1">
            <a:spLocks/>
          </p:cNvSpPr>
          <p:nvPr/>
        </p:nvSpPr>
        <p:spPr>
          <a:xfrm>
            <a:off x="901149" y="6130926"/>
            <a:ext cx="10261863"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2G, 2nd generation; AE, adverse event; ALT, alanine aminotransferase; ASC, asciminib; AST, aspartate aminotransferase; GI, gastrointestinal; IS-TKI, investigator-selected tyrosine kinase inhibitor.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a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patient with multiple severity grades for an AE is only counted under the maximum grade. COVID-19 is not listed.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b</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Includes platelet count decreased and thrombocytopenia. </a:t>
            </a:r>
            <a:b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b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c</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Includes neutrophil count decreased and neutropenia.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d</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Includes decreased white blood cell count and leukopenia.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e </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Includes decreased lymphocyte count and lymphopenia. </a:t>
            </a:r>
            <a:b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b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f </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Includes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anemia</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red blood cell count decreased and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hematocrit</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decreased. </a:t>
            </a:r>
            <a:r>
              <a:rPr kumimoji="0" lang="en-GB" sz="8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g </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Includes periorbital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edema</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face </a:t>
            </a:r>
            <a:r>
              <a:rPr kumimoji="0" lang="en-GB" sz="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edema</a:t>
            </a:r>
            <a:r>
              <a:rPr kumimoji="0" lang="en-GB"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endParaRPr kumimoji="0" lang="en-US" sz="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Cortes JE, et al. Oral presentation at: 66th ASH Annual Meeting &amp; Exposition; December 7-10, 2024; San Diego, CA. Oral presentation 475.</a:t>
            </a:r>
            <a:endPar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A5929313-AEAF-C588-720B-63D6357636AE}"/>
              </a:ext>
            </a:extLst>
          </p:cNvPr>
          <p:cNvSpPr/>
          <p:nvPr/>
        </p:nvSpPr>
        <p:spPr>
          <a:xfrm>
            <a:off x="6737179" y="1195134"/>
            <a:ext cx="2901696" cy="4310095"/>
          </a:xfrm>
          <a:prstGeom prst="rect">
            <a:avLst/>
          </a:prstGeom>
          <a:solidFill>
            <a:srgbClr val="005BFF">
              <a:alpha val="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2EF36FE1-07D7-A5C6-F28F-1283BBF032BB}"/>
              </a:ext>
            </a:extLst>
          </p:cNvPr>
          <p:cNvSpPr/>
          <p:nvPr/>
        </p:nvSpPr>
        <p:spPr>
          <a:xfrm>
            <a:off x="3622847" y="1222687"/>
            <a:ext cx="2901696" cy="4310743"/>
          </a:xfrm>
          <a:prstGeom prst="rect">
            <a:avLst/>
          </a:prstGeom>
          <a:solidFill>
            <a:srgbClr val="116D69">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4" name="Left Brace 13">
            <a:extLst>
              <a:ext uri="{FF2B5EF4-FFF2-40B4-BE49-F238E27FC236}">
                <a16:creationId xmlns:a16="http://schemas.microsoft.com/office/drawing/2014/main" id="{B5F27EC0-EC8B-BAD9-48EB-F1BD5D5FB33E}"/>
              </a:ext>
            </a:extLst>
          </p:cNvPr>
          <p:cNvSpPr/>
          <p:nvPr/>
        </p:nvSpPr>
        <p:spPr>
          <a:xfrm>
            <a:off x="1203843" y="2576423"/>
            <a:ext cx="91149" cy="432000"/>
          </a:xfrm>
          <a:prstGeom prst="leftBrace">
            <a:avLst>
              <a:gd name="adj1" fmla="val 2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5" name="Left Brace 14">
            <a:extLst>
              <a:ext uri="{FF2B5EF4-FFF2-40B4-BE49-F238E27FC236}">
                <a16:creationId xmlns:a16="http://schemas.microsoft.com/office/drawing/2014/main" id="{B0237871-AE25-1237-6F7A-0E0E6EC3793F}"/>
              </a:ext>
            </a:extLst>
          </p:cNvPr>
          <p:cNvSpPr/>
          <p:nvPr/>
        </p:nvSpPr>
        <p:spPr>
          <a:xfrm>
            <a:off x="1214630" y="3073967"/>
            <a:ext cx="69575" cy="1673616"/>
          </a:xfrm>
          <a:prstGeom prst="leftBrace">
            <a:avLst>
              <a:gd name="adj1" fmla="val 23853"/>
              <a:gd name="adj2" fmla="val 50000"/>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6" name="TextBox 15">
            <a:extLst>
              <a:ext uri="{FF2B5EF4-FFF2-40B4-BE49-F238E27FC236}">
                <a16:creationId xmlns:a16="http://schemas.microsoft.com/office/drawing/2014/main" id="{E8F62976-E9D5-D322-2107-55278277EB69}"/>
              </a:ext>
            </a:extLst>
          </p:cNvPr>
          <p:cNvSpPr txBox="1"/>
          <p:nvPr/>
        </p:nvSpPr>
        <p:spPr>
          <a:xfrm rot="16200000">
            <a:off x="715793" y="2649982"/>
            <a:ext cx="473015"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GI</a:t>
            </a:r>
          </a:p>
        </p:txBody>
      </p:sp>
      <p:sp>
        <p:nvSpPr>
          <p:cNvPr id="13" name="Left Brace 12">
            <a:extLst>
              <a:ext uri="{FF2B5EF4-FFF2-40B4-BE49-F238E27FC236}">
                <a16:creationId xmlns:a16="http://schemas.microsoft.com/office/drawing/2014/main" id="{73AF07BF-ABCB-0BF5-45DC-FA096294ECBE}"/>
              </a:ext>
            </a:extLst>
          </p:cNvPr>
          <p:cNvSpPr/>
          <p:nvPr/>
        </p:nvSpPr>
        <p:spPr>
          <a:xfrm>
            <a:off x="1205817" y="1230073"/>
            <a:ext cx="87201" cy="1280807"/>
          </a:xfrm>
          <a:prstGeom prst="leftBrace">
            <a:avLst>
              <a:gd name="adj1" fmla="val 2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7" name="TextBox 16">
            <a:extLst>
              <a:ext uri="{FF2B5EF4-FFF2-40B4-BE49-F238E27FC236}">
                <a16:creationId xmlns:a16="http://schemas.microsoft.com/office/drawing/2014/main" id="{AAF3088F-DD48-282A-D0E5-1C40CF1F51EB}"/>
              </a:ext>
            </a:extLst>
          </p:cNvPr>
          <p:cNvSpPr txBox="1"/>
          <p:nvPr/>
        </p:nvSpPr>
        <p:spPr>
          <a:xfrm rot="16200000">
            <a:off x="318095" y="1721749"/>
            <a:ext cx="1268412"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Hematologic</a:t>
            </a:r>
          </a:p>
        </p:txBody>
      </p:sp>
      <p:sp>
        <p:nvSpPr>
          <p:cNvPr id="18" name="TextBox 17">
            <a:extLst>
              <a:ext uri="{FF2B5EF4-FFF2-40B4-BE49-F238E27FC236}">
                <a16:creationId xmlns:a16="http://schemas.microsoft.com/office/drawing/2014/main" id="{0E8B11DD-1BA1-B882-054F-E39B745F5AD4}"/>
              </a:ext>
            </a:extLst>
          </p:cNvPr>
          <p:cNvSpPr txBox="1"/>
          <p:nvPr/>
        </p:nvSpPr>
        <p:spPr>
          <a:xfrm rot="16200000">
            <a:off x="251079" y="3837762"/>
            <a:ext cx="1402443"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Constitutional</a:t>
            </a:r>
            <a:endParaRPr kumimoji="0" lang="en-US"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27060953-BC60-AD46-630D-DAB5D143BAFB}"/>
              </a:ext>
            </a:extLst>
          </p:cNvPr>
          <p:cNvSpPr txBox="1"/>
          <p:nvPr/>
        </p:nvSpPr>
        <p:spPr>
          <a:xfrm rot="16200000">
            <a:off x="219615" y="4970791"/>
            <a:ext cx="1465372"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Laboratory</a:t>
            </a:r>
            <a:endParaRPr kumimoji="0" lang="en-US"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7" name="Left Brace 26">
            <a:extLst>
              <a:ext uri="{FF2B5EF4-FFF2-40B4-BE49-F238E27FC236}">
                <a16:creationId xmlns:a16="http://schemas.microsoft.com/office/drawing/2014/main" id="{51B7BA54-AFE9-1F08-D19D-CC447B9F46DA}"/>
              </a:ext>
            </a:extLst>
          </p:cNvPr>
          <p:cNvSpPr/>
          <p:nvPr/>
        </p:nvSpPr>
        <p:spPr>
          <a:xfrm>
            <a:off x="1205824" y="4812897"/>
            <a:ext cx="87187" cy="630615"/>
          </a:xfrm>
          <a:prstGeom prst="leftBrace">
            <a:avLst>
              <a:gd name="adj1" fmla="val 2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49" name="TextBox 48">
            <a:extLst>
              <a:ext uri="{FF2B5EF4-FFF2-40B4-BE49-F238E27FC236}">
                <a16:creationId xmlns:a16="http://schemas.microsoft.com/office/drawing/2014/main" id="{8D937038-78AA-F6A6-E5BD-05CEB101A2E2}"/>
              </a:ext>
            </a:extLst>
          </p:cNvPr>
          <p:cNvSpPr txBox="1"/>
          <p:nvPr/>
        </p:nvSpPr>
        <p:spPr>
          <a:xfrm>
            <a:off x="3412923" y="4404941"/>
            <a:ext cx="24878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g</a:t>
            </a:r>
          </a:p>
        </p:txBody>
      </p:sp>
      <p:graphicFrame>
        <p:nvGraphicFramePr>
          <p:cNvPr id="60" name="Chart 59">
            <a:extLst>
              <a:ext uri="{FF2B5EF4-FFF2-40B4-BE49-F238E27FC236}">
                <a16:creationId xmlns:a16="http://schemas.microsoft.com/office/drawing/2014/main" id="{5BDD4D00-A4CC-59B8-182A-967717C54078}"/>
              </a:ext>
            </a:extLst>
          </p:cNvPr>
          <p:cNvGraphicFramePr/>
          <p:nvPr/>
        </p:nvGraphicFramePr>
        <p:xfrm>
          <a:off x="1421708" y="812568"/>
          <a:ext cx="5295533" cy="51084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Chart 43">
            <a:extLst>
              <a:ext uri="{FF2B5EF4-FFF2-40B4-BE49-F238E27FC236}">
                <a16:creationId xmlns:a16="http://schemas.microsoft.com/office/drawing/2014/main" id="{A9768DC1-5899-05AF-8EC0-B7E4EB714701}"/>
              </a:ext>
            </a:extLst>
          </p:cNvPr>
          <p:cNvGraphicFramePr/>
          <p:nvPr/>
        </p:nvGraphicFramePr>
        <p:xfrm>
          <a:off x="4987563" y="674767"/>
          <a:ext cx="4828032" cy="5324931"/>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id="{AEF92D90-BE0B-FF57-DFE0-1E00ABBB1926}"/>
              </a:ext>
            </a:extLst>
          </p:cNvPr>
          <p:cNvSpPr txBox="1"/>
          <p:nvPr/>
        </p:nvSpPr>
        <p:spPr>
          <a:xfrm>
            <a:off x="4078326" y="901055"/>
            <a:ext cx="1418593"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D69"/>
                </a:solidFill>
                <a:effectLst/>
                <a:uLnTx/>
                <a:uFillTx/>
                <a:latin typeface="Corbel" panose="020B0503020204020204" pitchFamily="34" charset="0"/>
                <a:ea typeface="+mn-ea"/>
                <a:cs typeface="Arial" panose="020B0604020202020204" pitchFamily="34" charset="0"/>
              </a:rPr>
              <a:t>ASC</a:t>
            </a:r>
            <a:r>
              <a:rPr kumimoji="0" lang="en-US" sz="1600" b="1" i="0" u="none" strike="noStrike" kern="1200" cap="none" spc="0" normalizeH="0" baseline="30000" noProof="0" dirty="0">
                <a:ln>
                  <a:noFill/>
                </a:ln>
                <a:solidFill>
                  <a:srgbClr val="116D69"/>
                </a:solidFill>
                <a:effectLst/>
                <a:uLnTx/>
                <a:uFillTx/>
                <a:latin typeface="Corbel" panose="020B0503020204020204" pitchFamily="34" charset="0"/>
                <a:ea typeface="+mn-ea"/>
                <a:cs typeface="Arial" panose="020B0604020202020204" pitchFamily="34" charset="0"/>
              </a:rPr>
              <a:t>2G</a:t>
            </a:r>
            <a:r>
              <a:rPr kumimoji="0" lang="en-US" sz="1600" b="1" i="0" u="none" strike="noStrike" kern="1200" cap="none" spc="0" normalizeH="0" baseline="0" noProof="0" dirty="0">
                <a:ln>
                  <a:noFill/>
                </a:ln>
                <a:solidFill>
                  <a:srgbClr val="116D69"/>
                </a:solidFill>
                <a:effectLst/>
                <a:uLnTx/>
                <a:uFillTx/>
                <a:latin typeface="Corbel" panose="020B0503020204020204" pitchFamily="34" charset="0"/>
                <a:ea typeface="+mn-ea"/>
                <a:cs typeface="Arial" panose="020B0604020202020204" pitchFamily="34" charset="0"/>
              </a:rPr>
              <a:t> (n=100)</a:t>
            </a:r>
            <a:endParaRPr kumimoji="0" lang="en-US" sz="1600" b="1" i="0" u="none" strike="noStrike" kern="1200" cap="none" spc="0" normalizeH="0" baseline="30000" noProof="0" dirty="0">
              <a:ln>
                <a:noFill/>
              </a:ln>
              <a:solidFill>
                <a:srgbClr val="116D69"/>
              </a:solidFill>
              <a:effectLst/>
              <a:uLnTx/>
              <a:uFillTx/>
              <a:latin typeface="Corbel" panose="020B0503020204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15825D03-D30B-A03C-43EF-820575E4ECAB}"/>
              </a:ext>
            </a:extLst>
          </p:cNvPr>
          <p:cNvSpPr txBox="1"/>
          <p:nvPr/>
        </p:nvSpPr>
        <p:spPr>
          <a:xfrm>
            <a:off x="7478989" y="901055"/>
            <a:ext cx="1570430"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9FD6"/>
                </a:solidFill>
                <a:effectLst/>
                <a:uLnTx/>
                <a:uFillTx/>
                <a:latin typeface="Corbel" panose="020B0503020204020204" pitchFamily="34" charset="0"/>
                <a:ea typeface="+mn-ea"/>
                <a:cs typeface="Arial" panose="020B0604020202020204" pitchFamily="34" charset="0"/>
              </a:rPr>
              <a:t>IS-TKI</a:t>
            </a:r>
            <a:r>
              <a:rPr kumimoji="0" lang="en-US" sz="1600" b="1" i="0" u="none" strike="noStrike" kern="1200" cap="none" spc="0" normalizeH="0" baseline="30000" noProof="0" dirty="0">
                <a:ln>
                  <a:noFill/>
                </a:ln>
                <a:solidFill>
                  <a:srgbClr val="559FD6"/>
                </a:solidFill>
                <a:effectLst/>
                <a:uLnTx/>
                <a:uFillTx/>
                <a:latin typeface="Corbel" panose="020B0503020204020204" pitchFamily="34" charset="0"/>
                <a:ea typeface="+mn-ea"/>
                <a:cs typeface="Arial" panose="020B0604020202020204" pitchFamily="34" charset="0"/>
              </a:rPr>
              <a:t>2G</a:t>
            </a:r>
            <a:r>
              <a:rPr kumimoji="0" lang="en-US" sz="1600" b="1" i="0" u="none" strike="noStrike" kern="1200" cap="none" spc="0" normalizeH="0" baseline="0" noProof="0" dirty="0">
                <a:ln>
                  <a:noFill/>
                </a:ln>
                <a:solidFill>
                  <a:srgbClr val="559FD6"/>
                </a:solidFill>
                <a:effectLst/>
                <a:uLnTx/>
                <a:uFillTx/>
                <a:latin typeface="Corbel" panose="020B0503020204020204" pitchFamily="34" charset="0"/>
                <a:ea typeface="+mn-ea"/>
                <a:cs typeface="Arial" panose="020B0604020202020204" pitchFamily="34" charset="0"/>
              </a:rPr>
              <a:t> (n=102)</a:t>
            </a:r>
            <a:endParaRPr kumimoji="0" lang="en-US" sz="1600" b="1" i="0" u="none" strike="noStrike" kern="1200" cap="none" spc="0" normalizeH="0" baseline="30000" noProof="0" dirty="0">
              <a:ln>
                <a:noFill/>
              </a:ln>
              <a:solidFill>
                <a:srgbClr val="559FD6"/>
              </a:solidFill>
              <a:effectLst/>
              <a:uLnTx/>
              <a:uFillTx/>
              <a:latin typeface="Corbel" panose="020B0503020204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64085C2-CC4E-E849-4B5C-E60CA1174D7A}"/>
              </a:ext>
            </a:extLst>
          </p:cNvPr>
          <p:cNvSpPr txBox="1"/>
          <p:nvPr/>
        </p:nvSpPr>
        <p:spPr>
          <a:xfrm>
            <a:off x="8856336" y="4951079"/>
            <a:ext cx="726481"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All grade</a:t>
            </a:r>
          </a:p>
        </p:txBody>
      </p:sp>
      <p:sp>
        <p:nvSpPr>
          <p:cNvPr id="7" name="Rectangle 6">
            <a:extLst>
              <a:ext uri="{FF2B5EF4-FFF2-40B4-BE49-F238E27FC236}">
                <a16:creationId xmlns:a16="http://schemas.microsoft.com/office/drawing/2014/main" id="{D154684C-DDFF-4C8E-81CD-6949591FFB82}"/>
              </a:ext>
            </a:extLst>
          </p:cNvPr>
          <p:cNvSpPr/>
          <p:nvPr/>
        </p:nvSpPr>
        <p:spPr>
          <a:xfrm>
            <a:off x="8750085" y="5020477"/>
            <a:ext cx="108055" cy="122815"/>
          </a:xfrm>
          <a:prstGeom prst="rect">
            <a:avLst/>
          </a:prstGeom>
          <a:solidFill>
            <a:srgbClr val="B4C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5649501-16C2-B7A5-E49E-2762A69BFFB9}"/>
              </a:ext>
            </a:extLst>
          </p:cNvPr>
          <p:cNvSpPr txBox="1"/>
          <p:nvPr/>
        </p:nvSpPr>
        <p:spPr>
          <a:xfrm>
            <a:off x="8859943" y="5166669"/>
            <a:ext cx="723275"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Grade ≥3</a:t>
            </a:r>
          </a:p>
        </p:txBody>
      </p:sp>
      <p:sp>
        <p:nvSpPr>
          <p:cNvPr id="9" name="Rectangle 8">
            <a:extLst>
              <a:ext uri="{FF2B5EF4-FFF2-40B4-BE49-F238E27FC236}">
                <a16:creationId xmlns:a16="http://schemas.microsoft.com/office/drawing/2014/main" id="{E435A49B-7545-0E77-E15C-FB6FE2AA9516}"/>
              </a:ext>
            </a:extLst>
          </p:cNvPr>
          <p:cNvSpPr/>
          <p:nvPr/>
        </p:nvSpPr>
        <p:spPr>
          <a:xfrm>
            <a:off x="8750085" y="5236067"/>
            <a:ext cx="108055" cy="122815"/>
          </a:xfrm>
          <a:prstGeom prst="rect">
            <a:avLst/>
          </a:prstGeom>
          <a:solidFill>
            <a:srgbClr val="1562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A983D65-6D03-B286-57B4-061F24623A49}"/>
              </a:ext>
            </a:extLst>
          </p:cNvPr>
          <p:cNvSpPr txBox="1"/>
          <p:nvPr/>
        </p:nvSpPr>
        <p:spPr>
          <a:xfrm>
            <a:off x="5765525" y="4951079"/>
            <a:ext cx="726481"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All grade</a:t>
            </a:r>
          </a:p>
        </p:txBody>
      </p:sp>
      <p:sp>
        <p:nvSpPr>
          <p:cNvPr id="54" name="Rectangle 53">
            <a:extLst>
              <a:ext uri="{FF2B5EF4-FFF2-40B4-BE49-F238E27FC236}">
                <a16:creationId xmlns:a16="http://schemas.microsoft.com/office/drawing/2014/main" id="{4A683CA0-ED49-6D4D-BCA6-5CC8065E48A2}"/>
              </a:ext>
            </a:extLst>
          </p:cNvPr>
          <p:cNvSpPr/>
          <p:nvPr/>
        </p:nvSpPr>
        <p:spPr>
          <a:xfrm>
            <a:off x="5644761" y="5020477"/>
            <a:ext cx="122815" cy="122815"/>
          </a:xfrm>
          <a:prstGeom prst="rect">
            <a:avLst/>
          </a:prstGeom>
          <a:solidFill>
            <a:srgbClr val="116D69">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9074FD15-3F2D-54F9-B8FA-8B0D77EF811E}"/>
              </a:ext>
            </a:extLst>
          </p:cNvPr>
          <p:cNvSpPr txBox="1"/>
          <p:nvPr/>
        </p:nvSpPr>
        <p:spPr>
          <a:xfrm>
            <a:off x="5769625" y="5166669"/>
            <a:ext cx="723275" cy="261610"/>
          </a:xfrm>
          <a:prstGeom prst="rect">
            <a:avLst/>
          </a:prstGeom>
          <a:noFill/>
        </p:spPr>
        <p:txBody>
          <a:bodyPr wrap="non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Grade ≥3</a:t>
            </a:r>
          </a:p>
        </p:txBody>
      </p:sp>
      <p:sp>
        <p:nvSpPr>
          <p:cNvPr id="56" name="Rectangle 55">
            <a:extLst>
              <a:ext uri="{FF2B5EF4-FFF2-40B4-BE49-F238E27FC236}">
                <a16:creationId xmlns:a16="http://schemas.microsoft.com/office/drawing/2014/main" id="{58343F73-9D34-2A05-2BB5-888D398A450F}"/>
              </a:ext>
            </a:extLst>
          </p:cNvPr>
          <p:cNvSpPr/>
          <p:nvPr/>
        </p:nvSpPr>
        <p:spPr>
          <a:xfrm>
            <a:off x="5644761" y="5236067"/>
            <a:ext cx="122815" cy="122815"/>
          </a:xfrm>
          <a:prstGeom prst="rect">
            <a:avLst/>
          </a:prstGeom>
          <a:solidFill>
            <a:srgbClr val="116D69"/>
          </a:solidFill>
          <a:ln>
            <a:solidFill>
              <a:srgbClr val="116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72B6C628-3027-4976-AA15-811E25DDE06E}"/>
              </a:ext>
            </a:extLst>
          </p:cNvPr>
          <p:cNvSpPr txBox="1"/>
          <p:nvPr/>
        </p:nvSpPr>
        <p:spPr>
          <a:xfrm>
            <a:off x="3355264" y="1135996"/>
            <a:ext cx="24878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b</a:t>
            </a:r>
          </a:p>
        </p:txBody>
      </p:sp>
      <p:sp>
        <p:nvSpPr>
          <p:cNvPr id="28" name="TextBox 27">
            <a:extLst>
              <a:ext uri="{FF2B5EF4-FFF2-40B4-BE49-F238E27FC236}">
                <a16:creationId xmlns:a16="http://schemas.microsoft.com/office/drawing/2014/main" id="{421451BB-30D8-F868-A102-51158AB06B89}"/>
              </a:ext>
            </a:extLst>
          </p:cNvPr>
          <p:cNvSpPr txBox="1"/>
          <p:nvPr/>
        </p:nvSpPr>
        <p:spPr>
          <a:xfrm>
            <a:off x="3355264" y="1371957"/>
            <a:ext cx="23756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c</a:t>
            </a:r>
          </a:p>
        </p:txBody>
      </p:sp>
      <p:sp>
        <p:nvSpPr>
          <p:cNvPr id="35" name="TextBox 34">
            <a:extLst>
              <a:ext uri="{FF2B5EF4-FFF2-40B4-BE49-F238E27FC236}">
                <a16:creationId xmlns:a16="http://schemas.microsoft.com/office/drawing/2014/main" id="{AD0B2A1A-34F7-3DD5-5A97-B82BD1685EF7}"/>
              </a:ext>
            </a:extLst>
          </p:cNvPr>
          <p:cNvSpPr txBox="1"/>
          <p:nvPr/>
        </p:nvSpPr>
        <p:spPr>
          <a:xfrm>
            <a:off x="3355264" y="1661448"/>
            <a:ext cx="248786"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d</a:t>
            </a:r>
          </a:p>
        </p:txBody>
      </p:sp>
      <p:sp>
        <p:nvSpPr>
          <p:cNvPr id="37" name="TextBox 36">
            <a:extLst>
              <a:ext uri="{FF2B5EF4-FFF2-40B4-BE49-F238E27FC236}">
                <a16:creationId xmlns:a16="http://schemas.microsoft.com/office/drawing/2014/main" id="{6CBC6588-BC36-3D5E-3578-491E09ECAA3A}"/>
              </a:ext>
            </a:extLst>
          </p:cNvPr>
          <p:cNvSpPr txBox="1"/>
          <p:nvPr/>
        </p:nvSpPr>
        <p:spPr>
          <a:xfrm>
            <a:off x="3355264" y="1923703"/>
            <a:ext cx="243978"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e</a:t>
            </a:r>
          </a:p>
        </p:txBody>
      </p:sp>
      <p:sp>
        <p:nvSpPr>
          <p:cNvPr id="38" name="TextBox 37">
            <a:extLst>
              <a:ext uri="{FF2B5EF4-FFF2-40B4-BE49-F238E27FC236}">
                <a16:creationId xmlns:a16="http://schemas.microsoft.com/office/drawing/2014/main" id="{8F2A5383-C5B8-CB50-7150-A9B6FD1E9BBC}"/>
              </a:ext>
            </a:extLst>
          </p:cNvPr>
          <p:cNvSpPr txBox="1"/>
          <p:nvPr/>
        </p:nvSpPr>
        <p:spPr>
          <a:xfrm>
            <a:off x="3355264" y="2138841"/>
            <a:ext cx="223138" cy="23596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f</a:t>
            </a:r>
          </a:p>
        </p:txBody>
      </p:sp>
      <p:sp>
        <p:nvSpPr>
          <p:cNvPr id="4" name="TextBox 3">
            <a:extLst>
              <a:ext uri="{FF2B5EF4-FFF2-40B4-BE49-F238E27FC236}">
                <a16:creationId xmlns:a16="http://schemas.microsoft.com/office/drawing/2014/main" id="{A36E3936-C5D6-7E32-E914-8E097EE7D87F}"/>
              </a:ext>
            </a:extLst>
          </p:cNvPr>
          <p:cNvSpPr txBox="1"/>
          <p:nvPr/>
        </p:nvSpPr>
        <p:spPr>
          <a:xfrm>
            <a:off x="9690281" y="4887673"/>
            <a:ext cx="242795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Reused with permission from the American Society of Hematology. © 2024 The Authors. All rights reserved. Officially licensed by ASH for distribution.</a:t>
            </a:r>
          </a:p>
        </p:txBody>
      </p:sp>
    </p:spTree>
    <p:extLst>
      <p:ext uri="{BB962C8B-B14F-4D97-AF65-F5344CB8AC3E}">
        <p14:creationId xmlns:p14="http://schemas.microsoft.com/office/powerpoint/2010/main" val="2489728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1516-7F3F-474A-09A9-ACEA42B896F8}"/>
              </a:ext>
            </a:extLst>
          </p:cNvPr>
          <p:cNvSpPr>
            <a:spLocks noGrp="1"/>
          </p:cNvSpPr>
          <p:nvPr>
            <p:ph type="title"/>
          </p:nvPr>
        </p:nvSpPr>
        <p:spPr/>
        <p:txBody>
          <a:bodyPr/>
          <a:lstStyle/>
          <a:p>
            <a:r>
              <a:rPr lang="en-US" sz="2400" dirty="0">
                <a:solidFill>
                  <a:schemeClr val="accent6"/>
                </a:solidFill>
                <a:latin typeface="Corbel" panose="020B0503020204020204" pitchFamily="34" charset="0"/>
              </a:rPr>
              <a:t>ASC4FIRST: </a:t>
            </a:r>
            <a:r>
              <a:rPr lang="en-US" sz="2400" dirty="0">
                <a:latin typeface="Corbel" panose="020B0503020204020204" pitchFamily="34" charset="0"/>
              </a:rPr>
              <a:t>Arterial Occlusive Events (@2y)</a:t>
            </a:r>
            <a:endParaRPr lang="en-US" sz="2400" baseline="30000" dirty="0">
              <a:latin typeface="Corbel" panose="020B0503020204020204" pitchFamily="34" charset="0"/>
            </a:endParaRPr>
          </a:p>
        </p:txBody>
      </p:sp>
      <p:sp>
        <p:nvSpPr>
          <p:cNvPr id="27" name="TextBox 26">
            <a:extLst>
              <a:ext uri="{FF2B5EF4-FFF2-40B4-BE49-F238E27FC236}">
                <a16:creationId xmlns:a16="http://schemas.microsoft.com/office/drawing/2014/main" id="{7A61774C-6FBE-012B-E45C-CD02421D477C}"/>
              </a:ext>
            </a:extLst>
          </p:cNvPr>
          <p:cNvSpPr txBox="1"/>
          <p:nvPr/>
        </p:nvSpPr>
        <p:spPr>
          <a:xfrm>
            <a:off x="615950" y="4707143"/>
            <a:ext cx="10960100" cy="1162178"/>
          </a:xfrm>
          <a:prstGeom prst="roundRect">
            <a:avLst>
              <a:gd name="adj" fmla="val 0"/>
            </a:avLst>
          </a:prstGeom>
          <a:solidFill>
            <a:schemeClr val="bg1">
              <a:lumMod val="95000"/>
            </a:schemeClr>
          </a:solidFill>
          <a:ln>
            <a:noFill/>
          </a:ln>
        </p:spPr>
        <p:txBody>
          <a:bodyPr wrap="square" lIns="91440" tIns="45720" rIns="91440" bIns="45720" rtlCol="0">
            <a:spAutoFit/>
          </a:bodyPr>
          <a:lstStyle/>
          <a:p>
            <a:pPr marL="292601" marR="0" lvl="0" indent="-292601" algn="l" defTabSz="1219170" rtl="0" eaLnBrk="1" fontAlgn="auto" latinLnBrk="0" hangingPunct="1">
              <a:lnSpc>
                <a:spcPct val="110000"/>
              </a:lnSpc>
              <a:spcBef>
                <a:spcPts val="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Since the week 48 cutoff, 2 additional patients had AOEs with ASC (angina pectoris and peripheral arterial occlusive disease [in the patient who had arteriosclerosis coronary artery in the week 48 analysis] and arteriosclerosis coronary artery), and 1 additional patient had an AOE with bosutinib (cerebral infarction)</a:t>
            </a:r>
          </a:p>
          <a:p>
            <a:pPr marL="292601" marR="0" lvl="0" indent="-292601" algn="l" defTabSz="1219170" rtl="0" eaLnBrk="1" fontAlgn="auto" latinLnBrk="0" hangingPunct="1">
              <a:lnSpc>
                <a:spcPct val="110000"/>
              </a:lnSpc>
              <a:spcBef>
                <a:spcPts val="0"/>
              </a:spcBef>
              <a:spcAft>
                <a:spcPts val="0"/>
              </a:spcAft>
              <a:buClr>
                <a:srgbClr val="0460A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AOEs occurred in 2 patients with ASC</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IMA</a:t>
            </a: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stratum and 2 with ASC</a:t>
            </a:r>
            <a:r>
              <a:rPr kumimoji="0" lang="en-US" sz="16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2G</a:t>
            </a:r>
            <a:endPar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44" name="Text Placeholder 2">
            <a:extLst>
              <a:ext uri="{FF2B5EF4-FFF2-40B4-BE49-F238E27FC236}">
                <a16:creationId xmlns:a16="http://schemas.microsoft.com/office/drawing/2014/main" id="{BCC93011-B6EF-0B28-75FF-D1A511695A6B}"/>
              </a:ext>
            </a:extLst>
          </p:cNvPr>
          <p:cNvSpPr txBox="1">
            <a:spLocks/>
          </p:cNvSpPr>
          <p:nvPr/>
        </p:nvSpPr>
        <p:spPr>
          <a:xfrm>
            <a:off x="615950" y="6130926"/>
            <a:ext cx="10547061" cy="587375"/>
          </a:xfrm>
          <a:prstGeom prst="rect">
            <a:avLst/>
          </a:prstGeom>
        </p:spPr>
        <p:txBody>
          <a:bodyPr vert="horz" lIns="0" tIns="0" rIns="0" bIns="0" rtlCol="0" anchor="b" anchorCtr="0">
            <a:noAutofit/>
          </a:bodyPr>
          <a:lstStyle>
            <a:lvl1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1pPr>
            <a:lvl2pPr marL="0" indent="0" algn="l" defTabSz="685800" rtl="0" eaLnBrk="1" latinLnBrk="0" hangingPunct="1">
              <a:lnSpc>
                <a:spcPct val="100000"/>
              </a:lnSpc>
              <a:spcBef>
                <a:spcPts val="0"/>
              </a:spcBef>
              <a:buFontTx/>
              <a:buNone/>
              <a:defRPr sz="675" b="0" kern="1200">
                <a:solidFill>
                  <a:schemeClr val="tx1"/>
                </a:solidFill>
                <a:latin typeface="+mn-lt"/>
                <a:ea typeface="+mn-ea"/>
                <a:cs typeface="+mn-cs"/>
              </a:defRPr>
            </a:lvl2pPr>
            <a:lvl3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3pPr>
            <a:lvl4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4pPr>
            <a:lvl5pPr marL="0" indent="0" algn="l" defTabSz="685800" rtl="0" eaLnBrk="1" latinLnBrk="0" hangingPunct="1">
              <a:lnSpc>
                <a:spcPct val="100000"/>
              </a:lnSpc>
              <a:spcBef>
                <a:spcPts val="0"/>
              </a:spcBef>
              <a:buClr>
                <a:srgbClr val="0460A9"/>
              </a:buClr>
              <a:buFontTx/>
              <a:buNone/>
              <a:defRPr sz="675"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2G, 2nd generation; AOE, arterial occlusive event; ASC, asciminib; IMA, imatinib; TKI, tyrosine kinase inhibitor.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a</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Safety analyses were done in patients who received ≥1 dose of study drug. Patients were </a:t>
            </a: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analyzed</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according to the study treatment received. </a:t>
            </a:r>
            <a:r>
              <a:rPr kumimoji="0" lang="en-GB"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b</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1 patient who had arteriosclerosis coronary artery at the week 48 analysis presented with new peripheral arterial occlusive disease. </a:t>
            </a:r>
            <a:r>
              <a:rPr kumimoji="0" lang="en-GB" sz="800" b="0" i="0" u="none" strike="noStrike" kern="1200" cap="none" spc="0" normalizeH="0" baseline="30000" noProof="0" dirty="0">
                <a:ln>
                  <a:noFill/>
                </a:ln>
                <a:solidFill>
                  <a:srgbClr val="000000"/>
                </a:solidFill>
                <a:effectLst/>
                <a:uLnTx/>
                <a:uFillTx/>
                <a:latin typeface="Corbel" panose="020B0503020204020204" pitchFamily="34" charset="0"/>
                <a:ea typeface="+mn-ea"/>
                <a:cs typeface="+mn-cs"/>
              </a:rPr>
              <a:t>c</a:t>
            </a:r>
            <a:r>
              <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Myocardial infarction and myocardial ischemia occurred in the same patient with 2G TKIs.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Cortes JE, et al. Oral presentation at: 66th ASH Annual Meeting &amp; Exposition; December 7-10, 2024; San Diego, CA. Oral presentation 475.</a:t>
            </a:r>
            <a:r>
              <a:rPr kumimoji="0" lang="da-DK"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endParaRPr kumimoji="0" lang="en-GB"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graphicFrame>
        <p:nvGraphicFramePr>
          <p:cNvPr id="6" name="Table 5">
            <a:extLst>
              <a:ext uri="{FF2B5EF4-FFF2-40B4-BE49-F238E27FC236}">
                <a16:creationId xmlns:a16="http://schemas.microsoft.com/office/drawing/2014/main" id="{246D4EF2-C086-E3AA-13FA-BBE9C6313CD1}"/>
              </a:ext>
            </a:extLst>
          </p:cNvPr>
          <p:cNvGraphicFramePr>
            <a:graphicFrameLocks noGrp="1"/>
          </p:cNvGraphicFramePr>
          <p:nvPr/>
        </p:nvGraphicFramePr>
        <p:xfrm>
          <a:off x="588784" y="908431"/>
          <a:ext cx="11014434" cy="3399336"/>
        </p:xfrm>
        <a:graphic>
          <a:graphicData uri="http://schemas.openxmlformats.org/drawingml/2006/table">
            <a:tbl>
              <a:tblPr firstRow="1" bandRow="1">
                <a:tableStyleId>{5C22544A-7EE6-4342-B048-85BDC9FD1C3A}</a:tableStyleId>
              </a:tblPr>
              <a:tblGrid>
                <a:gridCol w="3779520">
                  <a:extLst>
                    <a:ext uri="{9D8B030D-6E8A-4147-A177-3AD203B41FA5}">
                      <a16:colId xmlns:a16="http://schemas.microsoft.com/office/drawing/2014/main" val="2803591464"/>
                    </a:ext>
                  </a:extLst>
                </a:gridCol>
                <a:gridCol w="1205819">
                  <a:extLst>
                    <a:ext uri="{9D8B030D-6E8A-4147-A177-3AD203B41FA5}">
                      <a16:colId xmlns:a16="http://schemas.microsoft.com/office/drawing/2014/main" val="2574839539"/>
                    </a:ext>
                  </a:extLst>
                </a:gridCol>
                <a:gridCol w="1205819">
                  <a:extLst>
                    <a:ext uri="{9D8B030D-6E8A-4147-A177-3AD203B41FA5}">
                      <a16:colId xmlns:a16="http://schemas.microsoft.com/office/drawing/2014/main" val="1215164259"/>
                    </a:ext>
                  </a:extLst>
                </a:gridCol>
                <a:gridCol w="1205819">
                  <a:extLst>
                    <a:ext uri="{9D8B030D-6E8A-4147-A177-3AD203B41FA5}">
                      <a16:colId xmlns:a16="http://schemas.microsoft.com/office/drawing/2014/main" val="1803944344"/>
                    </a:ext>
                  </a:extLst>
                </a:gridCol>
                <a:gridCol w="1205819">
                  <a:extLst>
                    <a:ext uri="{9D8B030D-6E8A-4147-A177-3AD203B41FA5}">
                      <a16:colId xmlns:a16="http://schemas.microsoft.com/office/drawing/2014/main" val="1778264236"/>
                    </a:ext>
                  </a:extLst>
                </a:gridCol>
                <a:gridCol w="1205819">
                  <a:extLst>
                    <a:ext uri="{9D8B030D-6E8A-4147-A177-3AD203B41FA5}">
                      <a16:colId xmlns:a16="http://schemas.microsoft.com/office/drawing/2014/main" val="1201302165"/>
                    </a:ext>
                  </a:extLst>
                </a:gridCol>
                <a:gridCol w="1205819">
                  <a:extLst>
                    <a:ext uri="{9D8B030D-6E8A-4147-A177-3AD203B41FA5}">
                      <a16:colId xmlns:a16="http://schemas.microsoft.com/office/drawing/2014/main" val="2666023757"/>
                    </a:ext>
                  </a:extLst>
                </a:gridCol>
              </a:tblGrid>
              <a:tr h="335280">
                <a:tc rowSpan="2">
                  <a:txBody>
                    <a:bodyPr/>
                    <a:lstStyle/>
                    <a:p>
                      <a:pPr algn="l"/>
                      <a:r>
                        <a:rPr lang="en-US" sz="1600" dirty="0">
                          <a:solidFill>
                            <a:schemeClr val="tx1"/>
                          </a:solidFill>
                          <a:latin typeface="Corbel" panose="020B0503020204020204" pitchFamily="34" charset="0"/>
                          <a:cs typeface="Arial" panose="020B0604020202020204" pitchFamily="34" charset="0"/>
                        </a:rPr>
                        <a:t>Patients, n (%)</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gridSpan="2">
                  <a:txBody>
                    <a:bodyPr/>
                    <a:lstStyle/>
                    <a:p>
                      <a:pPr algn="l"/>
                      <a:r>
                        <a:rPr lang="en-US" sz="1600" dirty="0">
                          <a:latin typeface="Corbel" panose="020B0503020204020204" pitchFamily="34" charset="0"/>
                          <a:cs typeface="Arial" panose="020B0604020202020204" pitchFamily="34" charset="0"/>
                        </a:rPr>
                        <a:t>All ASC (n=200)</a:t>
                      </a:r>
                      <a:r>
                        <a:rPr lang="en-US" sz="1600" baseline="30000" dirty="0">
                          <a:latin typeface="Corbel" panose="020B0503020204020204" pitchFamily="34" charset="0"/>
                          <a:cs typeface="Arial" panose="020B0604020202020204" pitchFamily="34" charset="0"/>
                        </a:rPr>
                        <a:t>a</a:t>
                      </a:r>
                    </a:p>
                  </a:txBody>
                  <a:tcPr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6D69"/>
                    </a:solidFill>
                  </a:tcPr>
                </a:tc>
                <a:tc hMerge="1">
                  <a:txBody>
                    <a:bodyPr/>
                    <a:lstStyle/>
                    <a:p>
                      <a:pPr algn="l"/>
                      <a:endParaRPr lang="en-US" sz="1800">
                        <a:latin typeface="+mn-lt"/>
                      </a:endParaRPr>
                    </a:p>
                  </a:txBody>
                  <a:tcPr anchor="b"/>
                </a:tc>
                <a:tc gridSpan="2">
                  <a:txBody>
                    <a:bodyPr/>
                    <a:lstStyle/>
                    <a:p>
                      <a:pPr algn="l"/>
                      <a:r>
                        <a:rPr lang="en-US" sz="1600" dirty="0">
                          <a:latin typeface="Corbel" panose="020B0503020204020204" pitchFamily="34" charset="0"/>
                          <a:cs typeface="Arial" panose="020B0604020202020204" pitchFamily="34" charset="0"/>
                        </a:rPr>
                        <a:t>IMA (n=99)</a:t>
                      </a:r>
                      <a:r>
                        <a:rPr lang="en-US" sz="1600" baseline="30000" dirty="0">
                          <a:latin typeface="Corbel" panose="020B0503020204020204" pitchFamily="34" charset="0"/>
                          <a:cs typeface="Arial" panose="020B0604020202020204" pitchFamily="34" charset="0"/>
                        </a:rPr>
                        <a:t>a</a:t>
                      </a:r>
                      <a:endParaRPr lang="en-US" sz="1600" dirty="0">
                        <a:latin typeface="Corbel" panose="020B05030202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59FD6"/>
                    </a:solidFill>
                  </a:tcPr>
                </a:tc>
                <a:tc hMerge="1">
                  <a:txBody>
                    <a:bodyPr/>
                    <a:lstStyle/>
                    <a:p>
                      <a:pPr algn="l"/>
                      <a:endParaRPr lang="en-US" sz="1800">
                        <a:latin typeface="+mn-lt"/>
                      </a:endParaRPr>
                    </a:p>
                  </a:txBody>
                  <a:tcPr anchor="b"/>
                </a:tc>
                <a:tc gridSpan="2">
                  <a:txBody>
                    <a:bodyPr/>
                    <a:lstStyle/>
                    <a:p>
                      <a:pPr algn="l"/>
                      <a:r>
                        <a:rPr lang="en-US" sz="1600" dirty="0">
                          <a:latin typeface="Corbel" panose="020B0503020204020204" pitchFamily="34" charset="0"/>
                          <a:cs typeface="Arial" panose="020B0604020202020204" pitchFamily="34" charset="0"/>
                        </a:rPr>
                        <a:t>2G TKIs (n=102)</a:t>
                      </a:r>
                      <a:r>
                        <a:rPr lang="en-US" sz="1600" baseline="30000" dirty="0">
                          <a:latin typeface="Corbel" panose="020B0503020204020204" pitchFamily="34" charset="0"/>
                          <a:cs typeface="Arial" panose="020B0604020202020204" pitchFamily="34" charset="0"/>
                        </a:rPr>
                        <a:t>a</a:t>
                      </a:r>
                      <a:endParaRPr lang="en-US" sz="1600" dirty="0">
                        <a:latin typeface="Corbel" panose="020B05030202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562AB"/>
                    </a:solidFill>
                  </a:tcPr>
                </a:tc>
                <a:tc hMerge="1">
                  <a:txBody>
                    <a:bodyPr/>
                    <a:lstStyle/>
                    <a:p>
                      <a:pPr algn="l"/>
                      <a:endParaRPr lang="en-US" sz="1800">
                        <a:latin typeface="+mn-lt"/>
                      </a:endParaRPr>
                    </a:p>
                  </a:txBody>
                  <a:tcPr anchor="b"/>
                </a:tc>
                <a:extLst>
                  <a:ext uri="{0D108BD9-81ED-4DB2-BD59-A6C34878D82A}">
                    <a16:rowId xmlns:a16="http://schemas.microsoft.com/office/drawing/2014/main" val="567254774"/>
                  </a:ext>
                </a:extLst>
              </a:tr>
              <a:tr h="335280">
                <a:tc vMerge="1">
                  <a:txBody>
                    <a:bodyPr/>
                    <a:lstStyle/>
                    <a:p>
                      <a:pPr algn="l"/>
                      <a:endParaRPr lang="en-US" sz="1800">
                        <a:latin typeface="+mn-lt"/>
                      </a:endParaRPr>
                    </a:p>
                  </a:txBody>
                  <a:tcPr anchor="b">
                    <a:noFill/>
                  </a:tcPr>
                </a:tc>
                <a:tc>
                  <a:txBody>
                    <a:bodyPr/>
                    <a:lstStyle/>
                    <a:p>
                      <a:pPr algn="ctr"/>
                      <a:r>
                        <a:rPr lang="en-US" sz="1600" b="1">
                          <a:solidFill>
                            <a:schemeClr val="bg1"/>
                          </a:solidFill>
                          <a:latin typeface="Corbel" panose="020B0503020204020204" pitchFamily="34" charset="0"/>
                          <a:cs typeface="Arial" panose="020B0604020202020204" pitchFamily="34" charset="0"/>
                        </a:rPr>
                        <a:t>All grade</a:t>
                      </a:r>
                    </a:p>
                  </a:txBody>
                  <a:tcPr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rgbClr val="116D69"/>
                    </a:solidFill>
                  </a:tcPr>
                </a:tc>
                <a:tc>
                  <a:txBody>
                    <a:bodyPr/>
                    <a:lstStyle/>
                    <a:p>
                      <a:pPr algn="ctr"/>
                      <a:r>
                        <a:rPr lang="en-US" sz="1600" b="1">
                          <a:solidFill>
                            <a:schemeClr val="bg1"/>
                          </a:solidFill>
                          <a:latin typeface="Corbel" panose="020B0503020204020204" pitchFamily="34" charset="0"/>
                          <a:cs typeface="Arial" panose="020B0604020202020204" pitchFamily="34" charset="0"/>
                        </a:rPr>
                        <a:t>Grade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rgbClr val="116D69"/>
                    </a:solidFill>
                  </a:tcPr>
                </a:tc>
                <a:tc>
                  <a:txBody>
                    <a:bodyPr/>
                    <a:lstStyle/>
                    <a:p>
                      <a:pPr algn="ctr"/>
                      <a:r>
                        <a:rPr lang="en-US" sz="1600" b="1">
                          <a:solidFill>
                            <a:schemeClr val="bg1"/>
                          </a:solidFill>
                          <a:latin typeface="Corbel" panose="020B0503020204020204" pitchFamily="34" charset="0"/>
                          <a:cs typeface="Arial" panose="020B0604020202020204" pitchFamily="34" charset="0"/>
                        </a:rPr>
                        <a:t>All grade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rgbClr val="559FD6"/>
                    </a:solidFill>
                  </a:tcPr>
                </a:tc>
                <a:tc>
                  <a:txBody>
                    <a:bodyPr/>
                    <a:lstStyle/>
                    <a:p>
                      <a:pPr algn="ctr"/>
                      <a:r>
                        <a:rPr lang="en-US" sz="1600" b="1">
                          <a:solidFill>
                            <a:schemeClr val="bg1"/>
                          </a:solidFill>
                          <a:latin typeface="Corbel" panose="020B0503020204020204" pitchFamily="34" charset="0"/>
                          <a:cs typeface="Arial" panose="020B0604020202020204" pitchFamily="34" charset="0"/>
                        </a:rPr>
                        <a:t>Grade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rgbClr val="559FD6"/>
                    </a:solidFill>
                  </a:tcPr>
                </a:tc>
                <a:tc>
                  <a:txBody>
                    <a:bodyPr/>
                    <a:lstStyle/>
                    <a:p>
                      <a:pPr algn="ctr"/>
                      <a:r>
                        <a:rPr lang="en-US" sz="1600" b="1">
                          <a:solidFill>
                            <a:schemeClr val="bg1"/>
                          </a:solidFill>
                          <a:latin typeface="Corbel" panose="020B0503020204020204" pitchFamily="34" charset="0"/>
                          <a:cs typeface="Arial" panose="020B0604020202020204" pitchFamily="34" charset="0"/>
                        </a:rPr>
                        <a:t>All grade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rgbClr val="1562AB"/>
                    </a:solidFill>
                  </a:tcPr>
                </a:tc>
                <a:tc>
                  <a:txBody>
                    <a:bodyPr/>
                    <a:lstStyle/>
                    <a:p>
                      <a:pPr algn="ctr"/>
                      <a:r>
                        <a:rPr lang="en-US" sz="1600" b="1">
                          <a:solidFill>
                            <a:schemeClr val="bg1"/>
                          </a:solidFill>
                          <a:latin typeface="Corbel" panose="020B0503020204020204" pitchFamily="34" charset="0"/>
                          <a:cs typeface="Arial" panose="020B0604020202020204" pitchFamily="34" charset="0"/>
                        </a:rPr>
                        <a:t>Grade ≥3</a:t>
                      </a:r>
                    </a:p>
                  </a:txBody>
                  <a:tcPr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rgbClr val="1562AB"/>
                    </a:solidFill>
                  </a:tcPr>
                </a:tc>
                <a:extLst>
                  <a:ext uri="{0D108BD9-81ED-4DB2-BD59-A6C34878D82A}">
                    <a16:rowId xmlns:a16="http://schemas.microsoft.com/office/drawing/2014/main" val="549904185"/>
                  </a:ext>
                </a:extLst>
              </a:tr>
              <a:tr h="335280">
                <a:tc>
                  <a:txBody>
                    <a:bodyPr/>
                    <a:lstStyle/>
                    <a:p>
                      <a:pPr algn="l"/>
                      <a:r>
                        <a:rPr lang="en-US" sz="1600" b="1" dirty="0">
                          <a:latin typeface="Corbel" panose="020B0503020204020204" pitchFamily="34" charset="0"/>
                          <a:cs typeface="Arial" panose="020B0604020202020204" pitchFamily="34" charset="0"/>
                        </a:rPr>
                        <a:t>Patients with ≥1 AOE</a:t>
                      </a:r>
                    </a:p>
                  </a:txBody>
                  <a:tcPr anchor="ctr">
                    <a:lnL w="3175" cap="flat" cmpd="sng" algn="ctr">
                      <a:noFill/>
                      <a:prstDash val="solid"/>
                      <a:round/>
                      <a:headEnd type="none" w="med" len="med"/>
                      <a:tailEnd type="none" w="med" len="med"/>
                    </a:lnL>
                    <a:lnT w="3175" cap="flat" cmpd="sng" algn="ctr">
                      <a:solidFill>
                        <a:schemeClr val="tx1">
                          <a:lumMod val="75000"/>
                          <a:lumOff val="25000"/>
                        </a:schemeClr>
                      </a:solidFill>
                      <a:prstDash val="solid"/>
                      <a:round/>
                      <a:headEnd type="none" w="med" len="med"/>
                      <a:tailEnd type="none" w="med" len="med"/>
                    </a:lnT>
                    <a:noFill/>
                  </a:tcPr>
                </a:tc>
                <a:tc>
                  <a:txBody>
                    <a:bodyPr/>
                    <a:lstStyle/>
                    <a:p>
                      <a:pPr marL="0" marR="0" algn="l">
                        <a:lnSpc>
                          <a:spcPct val="107000"/>
                        </a:lnSpc>
                        <a:spcBef>
                          <a:spcPts val="300"/>
                        </a:spcBef>
                        <a:spcAft>
                          <a:spcPts val="300"/>
                        </a:spcAft>
                      </a:pPr>
                      <a:r>
                        <a:rPr lang="en-US" sz="16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4 (2.0) </a:t>
                      </a:r>
                      <a:endParaRPr lang="en-US" sz="1600" b="1">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T w="3175" cap="flat" cmpd="sng" algn="ctr">
                      <a:solidFill>
                        <a:schemeClr val="tx1">
                          <a:lumMod val="75000"/>
                          <a:lumOff val="25000"/>
                        </a:schemeClr>
                      </a:solidFill>
                      <a:prstDash val="solid"/>
                      <a:round/>
                      <a:headEnd type="none" w="med" len="med"/>
                      <a:tailEnd type="none" w="med" len="med"/>
                    </a:lnT>
                    <a:noFill/>
                  </a:tcPr>
                </a:tc>
                <a:tc>
                  <a:txBody>
                    <a:bodyPr/>
                    <a:lstStyle/>
                    <a:p>
                      <a:pPr marL="0" marR="0" algn="l">
                        <a:lnSpc>
                          <a:spcPct val="107000"/>
                        </a:lnSpc>
                        <a:spcBef>
                          <a:spcPts val="300"/>
                        </a:spcBef>
                        <a:spcAft>
                          <a:spcPts val="300"/>
                        </a:spcAft>
                      </a:pPr>
                      <a:r>
                        <a:rPr lang="en-US" sz="16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1 (0.5)</a:t>
                      </a:r>
                      <a:endParaRPr lang="en-US" sz="1600" b="1">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T w="3175" cap="flat" cmpd="sng" algn="ctr">
                      <a:solidFill>
                        <a:schemeClr val="tx1">
                          <a:lumMod val="75000"/>
                          <a:lumOff val="25000"/>
                        </a:schemeClr>
                      </a:solidFill>
                      <a:prstDash val="solid"/>
                      <a:round/>
                      <a:headEnd type="none" w="med" len="med"/>
                      <a:tailEnd type="none" w="med" len="med"/>
                    </a:lnT>
                    <a:noFill/>
                  </a:tcPr>
                </a:tc>
                <a:tc>
                  <a:txBody>
                    <a:bodyPr/>
                    <a:lstStyle/>
                    <a:p>
                      <a:pPr marL="0" marR="0" algn="l">
                        <a:lnSpc>
                          <a:spcPct val="107000"/>
                        </a:lnSpc>
                        <a:spcBef>
                          <a:spcPts val="300"/>
                        </a:spcBef>
                        <a:spcAft>
                          <a:spcPts val="300"/>
                        </a:spcAft>
                      </a:pPr>
                      <a:r>
                        <a:rPr lang="en-US" sz="16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b="1">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T w="3175" cap="flat" cmpd="sng" algn="ctr">
                      <a:solidFill>
                        <a:schemeClr val="tx1">
                          <a:lumMod val="75000"/>
                          <a:lumOff val="25000"/>
                        </a:schemeClr>
                      </a:solidFill>
                      <a:prstDash val="solid"/>
                      <a:round/>
                      <a:headEnd type="none" w="med" len="med"/>
                      <a:tailEnd type="none" w="med" len="med"/>
                    </a:lnT>
                    <a:noFill/>
                  </a:tcPr>
                </a:tc>
                <a:tc>
                  <a:txBody>
                    <a:bodyPr/>
                    <a:lstStyle/>
                    <a:p>
                      <a:pPr marL="0" marR="0" algn="l">
                        <a:lnSpc>
                          <a:spcPct val="107000"/>
                        </a:lnSpc>
                        <a:spcBef>
                          <a:spcPts val="300"/>
                        </a:spcBef>
                        <a:spcAft>
                          <a:spcPts val="300"/>
                        </a:spcAft>
                      </a:pPr>
                      <a:r>
                        <a:rPr lang="en-US" sz="1600" b="1"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b="1"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T w="3175" cap="flat" cmpd="sng" algn="ctr">
                      <a:solidFill>
                        <a:schemeClr val="tx1">
                          <a:lumMod val="75000"/>
                          <a:lumOff val="25000"/>
                        </a:schemeClr>
                      </a:solidFill>
                      <a:prstDash val="solid"/>
                      <a:round/>
                      <a:headEnd type="none" w="med" len="med"/>
                      <a:tailEnd type="none" w="med" len="med"/>
                    </a:lnT>
                    <a:noFill/>
                  </a:tcPr>
                </a:tc>
                <a:tc>
                  <a:txBody>
                    <a:bodyPr/>
                    <a:lstStyle/>
                    <a:p>
                      <a:pPr marL="0" marR="0" algn="l">
                        <a:lnSpc>
                          <a:spcPct val="107000"/>
                        </a:lnSpc>
                        <a:spcBef>
                          <a:spcPts val="300"/>
                        </a:spcBef>
                        <a:spcAft>
                          <a:spcPts val="300"/>
                        </a:spcAft>
                      </a:pPr>
                      <a:r>
                        <a:rPr lang="en-US" sz="1600" b="1"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3 (2.9)</a:t>
                      </a:r>
                      <a:endParaRPr lang="en-US" sz="1600" b="1"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T w="3175" cap="flat" cmpd="sng" algn="ctr">
                      <a:solidFill>
                        <a:schemeClr val="tx1">
                          <a:lumMod val="75000"/>
                          <a:lumOff val="25000"/>
                        </a:schemeClr>
                      </a:solidFill>
                      <a:prstDash val="solid"/>
                      <a:round/>
                      <a:headEnd type="none" w="med" len="med"/>
                      <a:tailEnd type="none" w="med" len="med"/>
                    </a:lnT>
                    <a:noFill/>
                  </a:tcPr>
                </a:tc>
                <a:tc>
                  <a:txBody>
                    <a:bodyPr/>
                    <a:lstStyle/>
                    <a:p>
                      <a:pPr algn="l"/>
                      <a:r>
                        <a:rPr lang="en-US" sz="1600" b="1" dirty="0">
                          <a:latin typeface="Corbel" panose="020B0503020204020204" pitchFamily="34" charset="0"/>
                          <a:cs typeface="Arial" panose="020B0604020202020204" pitchFamily="34" charset="0"/>
                        </a:rPr>
                        <a:t>1 (1.0)</a:t>
                      </a:r>
                    </a:p>
                  </a:txBody>
                  <a:tcPr anchor="ctr">
                    <a:lnR w="3175"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noFill/>
                  </a:tcPr>
                </a:tc>
                <a:extLst>
                  <a:ext uri="{0D108BD9-81ED-4DB2-BD59-A6C34878D82A}">
                    <a16:rowId xmlns:a16="http://schemas.microsoft.com/office/drawing/2014/main" val="3833225465"/>
                  </a:ext>
                </a:extLst>
              </a:tr>
              <a:tr h="299187">
                <a:tc>
                  <a:txBody>
                    <a:bodyPr/>
                    <a:lstStyle/>
                    <a:p>
                      <a:pPr marL="274320" marR="0" algn="l" defTabSz="914400" rtl="0" eaLnBrk="1" latinLnBrk="0" hangingPunct="1">
                        <a:lnSpc>
                          <a:spcPct val="107000"/>
                        </a:lnSpc>
                        <a:spcBef>
                          <a:spcPts val="300"/>
                        </a:spcBef>
                        <a:spcAft>
                          <a:spcPts val="300"/>
                        </a:spcAft>
                      </a:pPr>
                      <a:r>
                        <a:rPr lang="en-US" sz="1600" kern="12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Angina pectoris</a:t>
                      </a:r>
                    </a:p>
                  </a:txBody>
                  <a:tcPr marL="38100" marR="38100" marT="0" marB="0" anchor="ctr">
                    <a:lnL w="3175" cap="flat" cmpd="sng" algn="ctr">
                      <a:noFill/>
                      <a:prstDash val="solid"/>
                      <a:round/>
                      <a:headEnd type="none" w="med" len="med"/>
                      <a:tailEnd type="none" w="med" len="med"/>
                    </a:lnL>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1 (0.5)</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lnR w="3175" cap="flat" cmpd="sng" algn="ctr">
                      <a:noFill/>
                      <a:prstDash val="solid"/>
                      <a:round/>
                      <a:headEnd type="none" w="med" len="med"/>
                      <a:tailEnd type="none" w="med" len="med"/>
                    </a:lnR>
                    <a:solidFill>
                      <a:schemeClr val="bg2">
                        <a:lumMod val="95000"/>
                      </a:schemeClr>
                    </a:solidFill>
                  </a:tcPr>
                </a:tc>
                <a:extLst>
                  <a:ext uri="{0D108BD9-81ED-4DB2-BD59-A6C34878D82A}">
                    <a16:rowId xmlns:a16="http://schemas.microsoft.com/office/drawing/2014/main" val="3864326974"/>
                  </a:ext>
                </a:extLst>
              </a:tr>
              <a:tr h="299187">
                <a:tc>
                  <a:txBody>
                    <a:bodyPr/>
                    <a:lstStyle/>
                    <a:p>
                      <a:pPr marL="274320" marR="0" algn="l" defTabSz="914400" rtl="0" eaLnBrk="1" latinLnBrk="0" hangingPunct="1">
                        <a:lnSpc>
                          <a:spcPct val="107000"/>
                        </a:lnSpc>
                        <a:spcBef>
                          <a:spcPts val="300"/>
                        </a:spcBef>
                        <a:spcAft>
                          <a:spcPts val="300"/>
                        </a:spcAft>
                      </a:pPr>
                      <a:r>
                        <a:rPr lang="en-US" sz="1600" kern="12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Peripheral arterial occlusive disease</a:t>
                      </a:r>
                    </a:p>
                  </a:txBody>
                  <a:tcPr marL="38100" marR="38100" marT="0" marB="0" anchor="ctr">
                    <a:lnL w="3175" cap="flat" cmpd="sng" algn="ctr">
                      <a:noFill/>
                      <a:prstDash val="solid"/>
                      <a:round/>
                      <a:headEnd type="none" w="med" len="med"/>
                      <a:tailEnd type="none" w="med" len="med"/>
                    </a:lnL>
                    <a:no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1 (0.5)</a:t>
                      </a:r>
                      <a:r>
                        <a:rPr lang="en-US" sz="1600" baseline="30000" dirty="0">
                          <a:effectLst/>
                          <a:latin typeface="Corbel" panose="020B0503020204020204" pitchFamily="34" charset="0"/>
                          <a:ea typeface="Times New Roman" panose="02020603050405020304" pitchFamily="18" charset="0"/>
                          <a:cs typeface="Arial" panose="020B0604020202020204" pitchFamily="34" charset="0"/>
                        </a:rPr>
                        <a:t>b</a:t>
                      </a:r>
                    </a:p>
                  </a:txBody>
                  <a:tcPr marT="0" marB="0" anchor="ctr">
                    <a:no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no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no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no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no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lnR w="3175" cap="flat" cmpd="sng" algn="ctr">
                      <a:noFill/>
                      <a:prstDash val="solid"/>
                      <a:round/>
                      <a:headEnd type="none" w="med" len="med"/>
                      <a:tailEnd type="none" w="med" len="med"/>
                    </a:lnR>
                    <a:noFill/>
                  </a:tcPr>
                </a:tc>
                <a:extLst>
                  <a:ext uri="{0D108BD9-81ED-4DB2-BD59-A6C34878D82A}">
                    <a16:rowId xmlns:a16="http://schemas.microsoft.com/office/drawing/2014/main" val="478981797"/>
                  </a:ext>
                </a:extLst>
              </a:tr>
              <a:tr h="299187">
                <a:tc>
                  <a:txBody>
                    <a:bodyPr/>
                    <a:lstStyle/>
                    <a:p>
                      <a:pPr marL="27432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Arteriosclerosis coronary artery</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L="38100" marR="38100" marT="0" marB="0" anchor="ctr">
                    <a:lnL w="3175" cap="flat" cmpd="sng" algn="ctr">
                      <a:noFill/>
                      <a:prstDash val="solid"/>
                      <a:round/>
                      <a:headEnd type="none" w="med" len="med"/>
                      <a:tailEnd type="none" w="med" len="med"/>
                    </a:lnL>
                    <a:solidFill>
                      <a:schemeClr val="bg2">
                        <a:lumMod val="95000"/>
                      </a:schemeClr>
                    </a:solid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2 (1.0)</a:t>
                      </a:r>
                      <a:r>
                        <a:rPr lang="en-US" sz="1600" baseline="30000" dirty="0">
                          <a:effectLst/>
                          <a:latin typeface="Corbel" panose="020B0503020204020204" pitchFamily="34" charset="0"/>
                          <a:ea typeface="Times New Roman" panose="02020603050405020304" pitchFamily="18" charset="0"/>
                          <a:cs typeface="Arial" panose="020B0604020202020204" pitchFamily="34" charset="0"/>
                        </a:rPr>
                        <a:t>b</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R w="3175" cap="flat" cmpd="sng" algn="ctr">
                      <a:noFill/>
                      <a:prstDash val="solid"/>
                      <a:round/>
                      <a:headEnd type="none" w="med" len="med"/>
                      <a:tailEnd type="none" w="med" len="med"/>
                    </a:lnR>
                    <a:solidFill>
                      <a:schemeClr val="bg2">
                        <a:lumMod val="95000"/>
                      </a:schemeClr>
                    </a:solidFill>
                  </a:tcPr>
                </a:tc>
                <a:extLst>
                  <a:ext uri="{0D108BD9-81ED-4DB2-BD59-A6C34878D82A}">
                    <a16:rowId xmlns:a16="http://schemas.microsoft.com/office/drawing/2014/main" val="3253307599"/>
                  </a:ext>
                </a:extLst>
              </a:tr>
              <a:tr h="299187">
                <a:tc>
                  <a:txBody>
                    <a:bodyPr/>
                    <a:lstStyle/>
                    <a:p>
                      <a:pPr marL="27432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Cerebrovascular accident</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L="38100" marR="38100" marT="0" marB="0" anchor="ctr">
                    <a:lnL w="3175" cap="flat" cmpd="sng" algn="ctr">
                      <a:noFill/>
                      <a:prstDash val="solid"/>
                      <a:round/>
                      <a:headEnd type="none" w="med" len="med"/>
                      <a:tailEnd type="none" w="med" len="med"/>
                    </a:lnL>
                    <a:no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1 (0.5)</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1 (0.5)</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R w="3175" cap="flat" cmpd="sng" algn="ctr">
                      <a:noFill/>
                      <a:prstDash val="solid"/>
                      <a:round/>
                      <a:headEnd type="none" w="med" len="med"/>
                      <a:tailEnd type="none" w="med" len="med"/>
                    </a:lnR>
                    <a:noFill/>
                  </a:tcPr>
                </a:tc>
                <a:extLst>
                  <a:ext uri="{0D108BD9-81ED-4DB2-BD59-A6C34878D82A}">
                    <a16:rowId xmlns:a16="http://schemas.microsoft.com/office/drawing/2014/main" val="199927736"/>
                  </a:ext>
                </a:extLst>
              </a:tr>
              <a:tr h="299187">
                <a:tc>
                  <a:txBody>
                    <a:bodyPr/>
                    <a:lstStyle/>
                    <a:p>
                      <a:pPr marL="27432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Cerebral infarction</a:t>
                      </a:r>
                    </a:p>
                  </a:txBody>
                  <a:tcPr marL="38100" marR="38100" marT="0" marB="0" anchor="ctr">
                    <a:lnL w="3175" cap="flat" cmpd="sng" algn="ctr">
                      <a:noFill/>
                      <a:prstDash val="solid"/>
                      <a:round/>
                      <a:headEnd type="none" w="med" len="med"/>
                      <a:tailEnd type="none" w="med" len="med"/>
                    </a:lnL>
                    <a:solidFill>
                      <a:schemeClr val="bg2">
                        <a:lumMod val="95000"/>
                      </a:schemeClr>
                    </a:solidFill>
                  </a:tcPr>
                </a:tc>
                <a:tc>
                  <a:txBody>
                    <a:bodyPr/>
                    <a:lstStyle/>
                    <a:p>
                      <a:pPr marL="0" marR="0" algn="l">
                        <a:lnSpc>
                          <a:spcPct val="107000"/>
                        </a:lnSpc>
                        <a:spcBef>
                          <a:spcPts val="300"/>
                        </a:spcBef>
                        <a:spcAft>
                          <a:spcPts val="300"/>
                        </a:spcAft>
                      </a:pPr>
                      <a:r>
                        <a:rPr lang="en-US" sz="160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baseline="0" dirty="0">
                          <a:effectLst/>
                          <a:latin typeface="Corbel" panose="020B0503020204020204" pitchFamily="34" charset="0"/>
                          <a:ea typeface="Times New Roman" panose="02020603050405020304" pitchFamily="18" charset="0"/>
                          <a:cs typeface="Arial" panose="020B0604020202020204" pitchFamily="34" charset="0"/>
                        </a:rPr>
                        <a:t>1 (1.0)</a:t>
                      </a: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baseline="0" dirty="0">
                          <a:effectLst/>
                          <a:latin typeface="Corbel" panose="020B0503020204020204" pitchFamily="34" charset="0"/>
                          <a:ea typeface="Times New Roman" panose="02020603050405020304" pitchFamily="18" charset="0"/>
                          <a:cs typeface="Arial" panose="020B0604020202020204" pitchFamily="34" charset="0"/>
                        </a:rPr>
                        <a:t>0</a:t>
                      </a:r>
                    </a:p>
                  </a:txBody>
                  <a:tcPr marT="0" marB="0" anchor="ctr">
                    <a:lnR w="3175" cap="flat" cmpd="sng" algn="ctr">
                      <a:noFill/>
                      <a:prstDash val="solid"/>
                      <a:round/>
                      <a:headEnd type="none" w="med" len="med"/>
                      <a:tailEnd type="none" w="med" len="med"/>
                    </a:lnR>
                    <a:solidFill>
                      <a:schemeClr val="bg2">
                        <a:lumMod val="95000"/>
                      </a:schemeClr>
                    </a:solidFill>
                  </a:tcPr>
                </a:tc>
                <a:extLst>
                  <a:ext uri="{0D108BD9-81ED-4DB2-BD59-A6C34878D82A}">
                    <a16:rowId xmlns:a16="http://schemas.microsoft.com/office/drawing/2014/main" val="3992385657"/>
                  </a:ext>
                </a:extLst>
              </a:tr>
              <a:tr h="299187">
                <a:tc>
                  <a:txBody>
                    <a:bodyPr/>
                    <a:lstStyle/>
                    <a:p>
                      <a:pPr marL="27432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Myocardial infarction</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L="38100" marR="38100" marT="0" marB="0" anchor="ctr">
                    <a:lnL w="3175" cap="flat" cmpd="sng" algn="ctr">
                      <a:noFill/>
                      <a:prstDash val="solid"/>
                      <a:round/>
                      <a:headEnd type="none" w="med" len="med"/>
                      <a:tailEnd type="none" w="med" len="med"/>
                    </a:lnL>
                    <a:no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1 (1.0)</a:t>
                      </a:r>
                      <a:r>
                        <a:rPr lang="en-US" sz="1600" baseline="30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c</a:t>
                      </a:r>
                      <a:endParaRPr lang="en-US" sz="1600" baseline="300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1 (1.0)</a:t>
                      </a:r>
                      <a:r>
                        <a:rPr lang="en-US" sz="1600" baseline="300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c</a:t>
                      </a:r>
                      <a:endParaRPr lang="en-US" sz="1600" baseline="300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R w="3175" cap="flat" cmpd="sng" algn="ctr">
                      <a:noFill/>
                      <a:prstDash val="solid"/>
                      <a:round/>
                      <a:headEnd type="none" w="med" len="med"/>
                      <a:tailEnd type="none" w="med" len="med"/>
                    </a:lnR>
                    <a:noFill/>
                  </a:tcPr>
                </a:tc>
                <a:extLst>
                  <a:ext uri="{0D108BD9-81ED-4DB2-BD59-A6C34878D82A}">
                    <a16:rowId xmlns:a16="http://schemas.microsoft.com/office/drawing/2014/main" val="3120537927"/>
                  </a:ext>
                </a:extLst>
              </a:tr>
              <a:tr h="299187">
                <a:tc>
                  <a:txBody>
                    <a:bodyPr/>
                    <a:lstStyle/>
                    <a:p>
                      <a:pPr marL="27432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Myocardial ischemia</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L="38100" marR="38100" marT="0" marB="0" anchor="ctr">
                    <a:lnL w="3175" cap="flat" cmpd="sng" algn="ctr">
                      <a:noFill/>
                      <a:prstDash val="solid"/>
                      <a:round/>
                      <a:headEnd type="none" w="med" len="med"/>
                      <a:tailEnd type="none" w="med" len="med"/>
                    </a:lnL>
                    <a:solidFill>
                      <a:schemeClr val="bg2">
                        <a:lumMod val="95000"/>
                      </a:schemeClr>
                    </a:solid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1 (1.0)</a:t>
                      </a:r>
                      <a:r>
                        <a:rPr lang="en-US" sz="1600" baseline="30000">
                          <a:solidFill>
                            <a:srgbClr val="000000"/>
                          </a:solidFill>
                          <a:effectLst/>
                          <a:latin typeface="Corbel" panose="020B0503020204020204" pitchFamily="34" charset="0"/>
                          <a:ea typeface="Times New Roman" panose="02020603050405020304" pitchFamily="18" charset="0"/>
                          <a:cs typeface="Arial" panose="020B0604020202020204" pitchFamily="34" charset="0"/>
                        </a:rPr>
                        <a:t>c</a:t>
                      </a:r>
                      <a:endParaRPr lang="en-US" sz="1600" baseline="3000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solidFill>
                      <a:schemeClr val="bg2">
                        <a:lumMod val="95000"/>
                      </a:schemeClr>
                    </a:solid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R w="3175" cap="flat" cmpd="sng" algn="ctr">
                      <a:noFill/>
                      <a:prstDash val="solid"/>
                      <a:round/>
                      <a:headEnd type="none" w="med" len="med"/>
                      <a:tailEnd type="none" w="med" len="med"/>
                    </a:lnR>
                    <a:solidFill>
                      <a:schemeClr val="bg2">
                        <a:lumMod val="95000"/>
                      </a:schemeClr>
                    </a:solidFill>
                  </a:tcPr>
                </a:tc>
                <a:extLst>
                  <a:ext uri="{0D108BD9-81ED-4DB2-BD59-A6C34878D82A}">
                    <a16:rowId xmlns:a16="http://schemas.microsoft.com/office/drawing/2014/main" val="3955169089"/>
                  </a:ext>
                </a:extLst>
              </a:tr>
              <a:tr h="299187">
                <a:tc>
                  <a:txBody>
                    <a:bodyPr/>
                    <a:lstStyle/>
                    <a:p>
                      <a:pPr marL="27432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Vertebral artery arteriosclerosis</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L="38100" marR="38100" marT="0" marB="0" anchor="ctr">
                    <a:lnL w="3175" cap="flat" cmpd="sng" algn="ctr">
                      <a:noFill/>
                      <a:prstDash val="solid"/>
                      <a:round/>
                      <a:headEnd type="none" w="med" len="med"/>
                      <a:tailEnd type="none" w="med" len="med"/>
                    </a:lnL>
                    <a:lnB w="3175" cap="flat" cmpd="sng" algn="ctr">
                      <a:solidFill>
                        <a:schemeClr val="tx1">
                          <a:lumMod val="75000"/>
                          <a:lumOff val="25000"/>
                        </a:schemeClr>
                      </a:solidFill>
                      <a:prstDash val="solid"/>
                      <a:round/>
                      <a:headEnd type="none" w="med" len="med"/>
                      <a:tailEnd type="none" w="med" len="med"/>
                    </a:lnB>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1 (1.0)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0" marR="0" algn="l">
                        <a:lnSpc>
                          <a:spcPct val="107000"/>
                        </a:lnSpc>
                        <a:spcBef>
                          <a:spcPts val="300"/>
                        </a:spcBef>
                        <a:spcAft>
                          <a:spcPts val="300"/>
                        </a:spcAft>
                      </a:pPr>
                      <a:r>
                        <a:rPr lang="en-US" sz="16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0</a:t>
                      </a:r>
                      <a:endParaRPr lang="en-US" sz="1600" dirty="0">
                        <a:effectLst/>
                        <a:latin typeface="Corbel" panose="020B0503020204020204" pitchFamily="34" charset="0"/>
                        <a:ea typeface="Times New Roman" panose="02020603050405020304" pitchFamily="18" charset="0"/>
                        <a:cs typeface="Arial" panose="020B0604020202020204" pitchFamily="34" charset="0"/>
                      </a:endParaRPr>
                    </a:p>
                  </a:txBody>
                  <a:tcPr marT="0" marB="0" anchor="ctr">
                    <a:lnR w="3175" cap="flat" cmpd="sng" algn="ctr">
                      <a:noFill/>
                      <a:prstDash val="solid"/>
                      <a:round/>
                      <a:headEnd type="none" w="med" len="med"/>
                      <a:tailEnd type="none" w="med" len="med"/>
                    </a:lnR>
                    <a:lnB w="3175"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469016521"/>
                  </a:ext>
                </a:extLst>
              </a:tr>
            </a:tbl>
          </a:graphicData>
        </a:graphic>
      </p:graphicFrame>
      <p:sp>
        <p:nvSpPr>
          <p:cNvPr id="4" name="TextBox 3">
            <a:extLst>
              <a:ext uri="{FF2B5EF4-FFF2-40B4-BE49-F238E27FC236}">
                <a16:creationId xmlns:a16="http://schemas.microsoft.com/office/drawing/2014/main" id="{0347EF4C-5C60-2768-710E-D1C2C4BFC93F}"/>
              </a:ext>
            </a:extLst>
          </p:cNvPr>
          <p:cNvSpPr txBox="1"/>
          <p:nvPr/>
        </p:nvSpPr>
        <p:spPr>
          <a:xfrm>
            <a:off x="477455" y="4307764"/>
            <a:ext cx="9486736" cy="21544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Reused with permission from the American Society of Hematology. © 2024 The Authors. All rights reserved. Officially licensed by ASH for distribution.</a:t>
            </a:r>
          </a:p>
        </p:txBody>
      </p:sp>
    </p:spTree>
    <p:custDataLst>
      <p:tags r:id="rId1"/>
    </p:custDataLst>
    <p:extLst>
      <p:ext uri="{BB962C8B-B14F-4D97-AF65-F5344CB8AC3E}">
        <p14:creationId xmlns:p14="http://schemas.microsoft.com/office/powerpoint/2010/main" val="495881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180BFF-E35A-B848-80E9-9FB585265136}"/>
              </a:ext>
            </a:extLst>
          </p:cNvPr>
          <p:cNvSpPr txBox="1"/>
          <p:nvPr/>
        </p:nvSpPr>
        <p:spPr>
          <a:xfrm>
            <a:off x="0" y="6611782"/>
            <a:ext cx="6659880" cy="27699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NCCN CML Guidelines, Version 3.2025, Accessed with permission, </a:t>
            </a:r>
            <a:r>
              <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hlinkClick r:id="rId2"/>
              </a:rPr>
              <a:t>www.nccn.org</a:t>
            </a: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6C50E247-E9F0-5D40-B843-562094A569CA}"/>
              </a:ext>
            </a:extLst>
          </p:cNvPr>
          <p:cNvSpPr txBox="1"/>
          <p:nvPr/>
        </p:nvSpPr>
        <p:spPr>
          <a:xfrm>
            <a:off x="532797" y="5383378"/>
            <a:ext cx="6331043"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solidFill>
                <a:effectLst/>
                <a:uLnTx/>
                <a:uFillTx/>
                <a:latin typeface="Corbel"/>
                <a:ea typeface="+mn-ea"/>
                <a:cs typeface="Corbel"/>
              </a:rPr>
              <a:t>Step 1: precise diagnosis, baseline measurements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orbel"/>
                <a:ea typeface="+mn-ea"/>
                <a:cs typeface="Corbel"/>
              </a:rPr>
              <a:t>Step 2: informed and careful discussion and choice of therapy</a:t>
            </a:r>
          </a:p>
        </p:txBody>
      </p:sp>
      <p:pic>
        <p:nvPicPr>
          <p:cNvPr id="7" name="Picture 6">
            <a:extLst>
              <a:ext uri="{FF2B5EF4-FFF2-40B4-BE49-F238E27FC236}">
                <a16:creationId xmlns:a16="http://schemas.microsoft.com/office/drawing/2014/main" id="{6F70D0EB-7613-B84E-A1DA-60A6C8A9B843}"/>
              </a:ext>
            </a:extLst>
          </p:cNvPr>
          <p:cNvPicPr>
            <a:picLocks noChangeAspect="1"/>
          </p:cNvPicPr>
          <p:nvPr/>
        </p:nvPicPr>
        <p:blipFill>
          <a:blip r:embed="rId3"/>
          <a:stretch>
            <a:fillRect/>
          </a:stretch>
        </p:blipFill>
        <p:spPr>
          <a:xfrm>
            <a:off x="0" y="60285"/>
            <a:ext cx="12192000" cy="1128280"/>
          </a:xfrm>
          <a:prstGeom prst="rect">
            <a:avLst/>
          </a:prstGeom>
        </p:spPr>
      </p:pic>
      <p:sp>
        <p:nvSpPr>
          <p:cNvPr id="6" name="Rectangle 5">
            <a:extLst>
              <a:ext uri="{FF2B5EF4-FFF2-40B4-BE49-F238E27FC236}">
                <a16:creationId xmlns:a16="http://schemas.microsoft.com/office/drawing/2014/main" id="{C4A7339B-EFD1-0D49-A41D-B01603401A18}"/>
              </a:ext>
            </a:extLst>
          </p:cNvPr>
          <p:cNvSpPr/>
          <p:nvPr/>
        </p:nvSpPr>
        <p:spPr>
          <a:xfrm>
            <a:off x="7354529" y="57356"/>
            <a:ext cx="4794608" cy="971883"/>
          </a:xfrm>
          <a:prstGeom prst="rect">
            <a:avLst/>
          </a:prstGeom>
          <a:gradFill flip="none" rotWithShape="1">
            <a:gsLst>
              <a:gs pos="0">
                <a:srgbClr val="0075A8"/>
              </a:gs>
              <a:gs pos="48000">
                <a:srgbClr val="008CBD"/>
              </a:gs>
              <a:gs pos="100000">
                <a:srgbClr val="29B5E3"/>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a:ea typeface="+mn-ea"/>
                <a:cs typeface="+mn-cs"/>
              </a:rPr>
              <a:t>US Front Line TKI Recommendations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5F793F4-2573-3728-5C99-476816A5CC2A}"/>
              </a:ext>
            </a:extLst>
          </p:cNvPr>
          <p:cNvPicPr>
            <a:picLocks noChangeAspect="1"/>
          </p:cNvPicPr>
          <p:nvPr/>
        </p:nvPicPr>
        <p:blipFill>
          <a:blip r:embed="rId4"/>
          <a:stretch>
            <a:fillRect/>
          </a:stretch>
        </p:blipFill>
        <p:spPr>
          <a:xfrm>
            <a:off x="2564385" y="183625"/>
            <a:ext cx="4790145" cy="821168"/>
          </a:xfrm>
          <a:prstGeom prst="rect">
            <a:avLst/>
          </a:prstGeom>
        </p:spPr>
      </p:pic>
      <p:pic>
        <p:nvPicPr>
          <p:cNvPr id="13" name="Picture 12">
            <a:extLst>
              <a:ext uri="{FF2B5EF4-FFF2-40B4-BE49-F238E27FC236}">
                <a16:creationId xmlns:a16="http://schemas.microsoft.com/office/drawing/2014/main" id="{0A88C54F-5C8D-2D32-B042-C1C628C1EB3E}"/>
              </a:ext>
            </a:extLst>
          </p:cNvPr>
          <p:cNvPicPr>
            <a:picLocks noChangeAspect="1"/>
          </p:cNvPicPr>
          <p:nvPr/>
        </p:nvPicPr>
        <p:blipFill>
          <a:blip r:embed="rId5"/>
          <a:stretch>
            <a:fillRect/>
          </a:stretch>
        </p:blipFill>
        <p:spPr>
          <a:xfrm>
            <a:off x="121088" y="1311906"/>
            <a:ext cx="11746944" cy="4162303"/>
          </a:xfrm>
          <a:prstGeom prst="rect">
            <a:avLst/>
          </a:prstGeom>
        </p:spPr>
      </p:pic>
      <p:sp>
        <p:nvSpPr>
          <p:cNvPr id="9" name="Rectangle 8">
            <a:extLst>
              <a:ext uri="{FF2B5EF4-FFF2-40B4-BE49-F238E27FC236}">
                <a16:creationId xmlns:a16="http://schemas.microsoft.com/office/drawing/2014/main" id="{854F5A68-909F-5A70-8383-AFA5258FB197}"/>
              </a:ext>
            </a:extLst>
          </p:cNvPr>
          <p:cNvSpPr/>
          <p:nvPr/>
        </p:nvSpPr>
        <p:spPr>
          <a:xfrm>
            <a:off x="5766816" y="2799419"/>
            <a:ext cx="3025817" cy="219456"/>
          </a:xfrm>
          <a:prstGeom prst="rect">
            <a:avLst/>
          </a:prstGeom>
          <a:solidFill>
            <a:srgbClr val="FFFF00">
              <a:alpha val="4074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2238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1B05-4845-5E40-91F6-3DCFF84328C5}"/>
              </a:ext>
            </a:extLst>
          </p:cNvPr>
          <p:cNvSpPr>
            <a:spLocks noGrp="1"/>
          </p:cNvSpPr>
          <p:nvPr>
            <p:ph type="title"/>
          </p:nvPr>
        </p:nvSpPr>
        <p:spPr>
          <a:xfrm>
            <a:off x="838200" y="139347"/>
            <a:ext cx="10515600" cy="1325563"/>
          </a:xfrm>
        </p:spPr>
        <p:txBody>
          <a:bodyPr>
            <a:normAutofit/>
          </a:bodyPr>
          <a:lstStyle/>
          <a:p>
            <a:r>
              <a:rPr lang="en-US" sz="3733" b="1" kern="0" dirty="0">
                <a:solidFill>
                  <a:srgbClr val="1562AB"/>
                </a:solidFill>
                <a:latin typeface="Corbel" panose="020B0503020204020204" pitchFamily="34" charset="0"/>
                <a:ea typeface="MS PGothic" pitchFamily="34" charset="-128"/>
                <a:cs typeface="Calibri"/>
              </a:rPr>
              <a:t>Case: New Diagnosis CML </a:t>
            </a:r>
            <a:endParaRPr lang="en-US" sz="3733" b="1" dirty="0">
              <a:solidFill>
                <a:srgbClr val="1562AB"/>
              </a:solidFill>
              <a:latin typeface="Corbel" panose="020B0503020204020204" pitchFamily="34" charset="0"/>
            </a:endParaRPr>
          </a:p>
        </p:txBody>
      </p:sp>
      <p:sp>
        <p:nvSpPr>
          <p:cNvPr id="3" name="Content Placeholder 2">
            <a:extLst>
              <a:ext uri="{FF2B5EF4-FFF2-40B4-BE49-F238E27FC236}">
                <a16:creationId xmlns:a16="http://schemas.microsoft.com/office/drawing/2014/main" id="{96A4F911-61B6-624A-AEAF-AF15CDF9898B}"/>
              </a:ext>
            </a:extLst>
          </p:cNvPr>
          <p:cNvSpPr>
            <a:spLocks noGrp="1"/>
          </p:cNvSpPr>
          <p:nvPr>
            <p:ph idx="1"/>
          </p:nvPr>
        </p:nvSpPr>
        <p:spPr>
          <a:xfrm>
            <a:off x="838200" y="1599847"/>
            <a:ext cx="10515600" cy="4767086"/>
          </a:xfrm>
        </p:spPr>
        <p:txBody>
          <a:bodyPr>
            <a:noAutofit/>
          </a:bodyPr>
          <a:lstStyle/>
          <a:p>
            <a:pPr>
              <a:lnSpc>
                <a:spcPct val="100000"/>
              </a:lnSpc>
            </a:pPr>
            <a:r>
              <a:rPr lang="en-US" dirty="0">
                <a:latin typeface="Corbel" panose="020B0503020204020204" pitchFamily="34" charset="0"/>
              </a:rPr>
              <a:t>39</a:t>
            </a:r>
            <a:r>
              <a:rPr lang="en-US" dirty="0">
                <a:effectLst/>
                <a:latin typeface="Corbel" panose="020B0503020204020204" pitchFamily="34" charset="0"/>
              </a:rPr>
              <a:t>yo interior designer splitting time between New York and London </a:t>
            </a:r>
            <a:r>
              <a:rPr lang="en-US" dirty="0">
                <a:latin typeface="Corbel" panose="020B0503020204020204" pitchFamily="34" charset="0"/>
              </a:rPr>
              <a:t>noted on routine health check to have </a:t>
            </a:r>
            <a:r>
              <a:rPr lang="en-US" dirty="0"/>
              <a:t>fatigue, change in menses pattern, </a:t>
            </a:r>
            <a:r>
              <a:rPr lang="en-US" dirty="0" err="1"/>
              <a:t>abd</a:t>
            </a:r>
            <a:r>
              <a:rPr lang="en-US" dirty="0"/>
              <a:t> cramps/pain preceding cycle</a:t>
            </a:r>
          </a:p>
          <a:p>
            <a:pPr>
              <a:lnSpc>
                <a:spcPct val="100000"/>
              </a:lnSpc>
            </a:pPr>
            <a:r>
              <a:rPr lang="en-US" dirty="0"/>
              <a:t>no significant 'b' </a:t>
            </a:r>
            <a:r>
              <a:rPr lang="en-US" dirty="0" err="1"/>
              <a:t>sx</a:t>
            </a:r>
            <a:r>
              <a:rPr lang="en-US" dirty="0"/>
              <a:t> such as night sweats, weight loss; no bruising, bleeding, other changes; bloodwork one year prior WNL</a:t>
            </a:r>
          </a:p>
          <a:p>
            <a:pPr>
              <a:lnSpc>
                <a:spcPct val="100000"/>
              </a:lnSpc>
            </a:pPr>
            <a:r>
              <a:rPr lang="en-US" dirty="0"/>
              <a:t>initial bloodwork 5/2023 with mild leukocytosis (12-13k), </a:t>
            </a:r>
            <a:r>
              <a:rPr lang="en-US" dirty="0" err="1"/>
              <a:t>plts</a:t>
            </a:r>
            <a:r>
              <a:rPr lang="en-US" dirty="0"/>
              <a:t> 600k; reactive </a:t>
            </a:r>
            <a:r>
              <a:rPr lang="en-US" dirty="0" err="1"/>
              <a:t>lymphs</a:t>
            </a:r>
            <a:r>
              <a:rPr lang="en-US" dirty="0"/>
              <a:t> noted in diff, no immature forms but unclear if manual differential (London)</a:t>
            </a:r>
          </a:p>
          <a:p>
            <a:pPr>
              <a:lnSpc>
                <a:spcPct val="100000"/>
              </a:lnSpc>
            </a:pPr>
            <a:r>
              <a:rPr lang="en-US" dirty="0"/>
              <a:t>f/u bloodwork in NYC 6/2023: </a:t>
            </a:r>
            <a:r>
              <a:rPr lang="en-US" dirty="0" err="1"/>
              <a:t>wbc</a:t>
            </a:r>
            <a:r>
              <a:rPr lang="en-US" dirty="0"/>
              <a:t> 19 </a:t>
            </a:r>
            <a:r>
              <a:rPr lang="en-US" dirty="0" err="1"/>
              <a:t>hgb</a:t>
            </a:r>
            <a:r>
              <a:rPr lang="en-US" dirty="0"/>
              <a:t> 13.7 </a:t>
            </a:r>
            <a:r>
              <a:rPr lang="en-US" dirty="0" err="1"/>
              <a:t>hct</a:t>
            </a:r>
            <a:r>
              <a:rPr lang="en-US" dirty="0"/>
              <a:t> 42.8 </a:t>
            </a:r>
            <a:r>
              <a:rPr lang="en-US" dirty="0" err="1"/>
              <a:t>plt</a:t>
            </a:r>
            <a:r>
              <a:rPr lang="en-US" dirty="0"/>
              <a:t> 705 differential 4% myelocytes 2% </a:t>
            </a:r>
            <a:r>
              <a:rPr lang="en-US" dirty="0" err="1"/>
              <a:t>eos</a:t>
            </a:r>
            <a:r>
              <a:rPr lang="en-US" dirty="0"/>
              <a:t> 9% basophils 1% blasts</a:t>
            </a:r>
            <a:endParaRPr lang="en-US" dirty="0">
              <a:latin typeface="Corbel" panose="020B0503020204020204" pitchFamily="34" charset="0"/>
            </a:endParaRPr>
          </a:p>
        </p:txBody>
      </p:sp>
    </p:spTree>
    <p:extLst>
      <p:ext uri="{BB962C8B-B14F-4D97-AF65-F5344CB8AC3E}">
        <p14:creationId xmlns:p14="http://schemas.microsoft.com/office/powerpoint/2010/main" val="3224582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an educational grant from Novartis.</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0BAC161-4F36-AC23-E275-C3D90B2CFF39}"/>
              </a:ext>
            </a:extLst>
          </p:cNvPr>
          <p:cNvSpPr>
            <a:spLocks noGrp="1"/>
          </p:cNvSpPr>
          <p:nvPr>
            <p:ph sz="half" idx="1"/>
          </p:nvPr>
        </p:nvSpPr>
        <p:spPr>
          <a:xfrm>
            <a:off x="237758" y="1669198"/>
            <a:ext cx="3959311" cy="4760913"/>
          </a:xfrm>
        </p:spPr>
        <p:txBody>
          <a:bodyPr/>
          <a:lstStyle/>
          <a:p>
            <a:r>
              <a:rPr lang="en-US" sz="2400" b="0" dirty="0">
                <a:latin typeface="Corbel" panose="020B0503020204020204" pitchFamily="34" charset="0"/>
              </a:rPr>
              <a:t>Despite travel requirement, enrolled in Khoury Cure CML Consortium front line study (phase II frontline Asciminib)</a:t>
            </a:r>
          </a:p>
          <a:p>
            <a:r>
              <a:rPr lang="en-US" sz="2400" b="0" dirty="0">
                <a:latin typeface="Corbel" panose="020B0503020204020204" pitchFamily="34" charset="0"/>
              </a:rPr>
              <a:t>NO adverse effects</a:t>
            </a:r>
          </a:p>
          <a:p>
            <a:r>
              <a:rPr lang="en-US" sz="2400" b="0" dirty="0">
                <a:latin typeface="Corbel" panose="020B0503020204020204" pitchFamily="34" charset="0"/>
              </a:rPr>
              <a:t>3mo response </a:t>
            </a:r>
            <a:r>
              <a:rPr lang="en-US" sz="2400" dirty="0">
                <a:solidFill>
                  <a:schemeClr val="tx1"/>
                </a:solidFill>
                <a:latin typeface="Corbel" panose="020B0503020204020204" pitchFamily="34" charset="0"/>
              </a:rPr>
              <a:t>near MR4</a:t>
            </a:r>
          </a:p>
          <a:p>
            <a:r>
              <a:rPr lang="en-US" sz="2400" b="0" dirty="0">
                <a:latin typeface="Corbel" panose="020B0503020204020204" pitchFamily="34" charset="0"/>
              </a:rPr>
              <a:t>6mo response </a:t>
            </a:r>
            <a:r>
              <a:rPr lang="en-US" sz="2400" dirty="0">
                <a:solidFill>
                  <a:schemeClr val="tx1"/>
                </a:solidFill>
                <a:latin typeface="Corbel" panose="020B0503020204020204" pitchFamily="34" charset="0"/>
              </a:rPr>
              <a:t>deep MR</a:t>
            </a:r>
          </a:p>
          <a:p>
            <a:r>
              <a:rPr lang="en-US" sz="2400" b="0" dirty="0">
                <a:latin typeface="Corbel" panose="020B0503020204020204" pitchFamily="34" charset="0"/>
              </a:rPr>
              <a:t>Ongoing deep MR; TFR planned</a:t>
            </a:r>
          </a:p>
        </p:txBody>
      </p:sp>
      <p:pic>
        <p:nvPicPr>
          <p:cNvPr id="6" name="Picture 5">
            <a:extLst>
              <a:ext uri="{FF2B5EF4-FFF2-40B4-BE49-F238E27FC236}">
                <a16:creationId xmlns:a16="http://schemas.microsoft.com/office/drawing/2014/main" id="{7659F2A0-52BF-92A1-C417-5B5DE84EC0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bright="-48000" contrast="100000"/>
                    </a14:imgEffect>
                  </a14:imgLayer>
                </a14:imgProps>
              </a:ext>
            </a:extLst>
          </a:blip>
          <a:stretch>
            <a:fillRect/>
          </a:stretch>
        </p:blipFill>
        <p:spPr>
          <a:xfrm>
            <a:off x="4295554" y="1027907"/>
            <a:ext cx="7896447" cy="4456828"/>
          </a:xfrm>
          <a:prstGeom prst="rect">
            <a:avLst/>
          </a:prstGeom>
        </p:spPr>
      </p:pic>
      <p:sp>
        <p:nvSpPr>
          <p:cNvPr id="11" name="Title 1">
            <a:extLst>
              <a:ext uri="{FF2B5EF4-FFF2-40B4-BE49-F238E27FC236}">
                <a16:creationId xmlns:a16="http://schemas.microsoft.com/office/drawing/2014/main" id="{986AED08-29FA-C2A1-EBF6-0F6F5C08E3B4}"/>
              </a:ext>
            </a:extLst>
          </p:cNvPr>
          <p:cNvSpPr>
            <a:spLocks noGrp="1"/>
          </p:cNvSpPr>
          <p:nvPr>
            <p:ph type="title"/>
          </p:nvPr>
        </p:nvSpPr>
        <p:spPr>
          <a:xfrm>
            <a:off x="838200" y="365125"/>
            <a:ext cx="10515600" cy="1325563"/>
          </a:xfrm>
        </p:spPr>
        <p:txBody>
          <a:bodyPr/>
          <a:lstStyle/>
          <a:p>
            <a:pPr algn="l"/>
            <a:r>
              <a:rPr lang="en-US" sz="3733" dirty="0">
                <a:solidFill>
                  <a:srgbClr val="1562AB"/>
                </a:solidFill>
                <a:latin typeface="Corbel" panose="020B0503020204020204" pitchFamily="34" charset="0"/>
              </a:rPr>
              <a:t>Case: New Diagnosis CML </a:t>
            </a:r>
          </a:p>
        </p:txBody>
      </p:sp>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5AEDB84F-3C0F-4903-0FBB-404B63ADE07D}"/>
                  </a:ext>
                </a:extLst>
              </p14:cNvPr>
              <p14:cNvContentPartPr/>
              <p14:nvPr/>
            </p14:nvContentPartPr>
            <p14:xfrm>
              <a:off x="5696264" y="3262816"/>
              <a:ext cx="559680" cy="18240"/>
            </p14:xfrm>
          </p:contentPart>
        </mc:Choice>
        <mc:Fallback xmlns="">
          <p:pic>
            <p:nvPicPr>
              <p:cNvPr id="19" name="Ink 18">
                <a:extLst>
                  <a:ext uri="{FF2B5EF4-FFF2-40B4-BE49-F238E27FC236}">
                    <a16:creationId xmlns:a16="http://schemas.microsoft.com/office/drawing/2014/main" id="{5AEDB84F-3C0F-4903-0FBB-404B63ADE07D}"/>
                  </a:ext>
                </a:extLst>
              </p:cNvPr>
              <p:cNvPicPr/>
              <p:nvPr/>
            </p:nvPicPr>
            <p:blipFill>
              <a:blip r:embed="rId5"/>
              <a:stretch>
                <a:fillRect/>
              </a:stretch>
            </p:blipFill>
            <p:spPr>
              <a:xfrm>
                <a:off x="5642310" y="3153376"/>
                <a:ext cx="667228" cy="2367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9D5655A4-51B4-C74F-1200-265FBDE831A8}"/>
                  </a:ext>
                </a:extLst>
              </p14:cNvPr>
              <p14:cNvContentPartPr/>
              <p14:nvPr/>
            </p14:nvContentPartPr>
            <p14:xfrm>
              <a:off x="5758184" y="3702016"/>
              <a:ext cx="479040" cy="16320"/>
            </p14:xfrm>
          </p:contentPart>
        </mc:Choice>
        <mc:Fallback xmlns="">
          <p:pic>
            <p:nvPicPr>
              <p:cNvPr id="20" name="Ink 19">
                <a:extLst>
                  <a:ext uri="{FF2B5EF4-FFF2-40B4-BE49-F238E27FC236}">
                    <a16:creationId xmlns:a16="http://schemas.microsoft.com/office/drawing/2014/main" id="{9D5655A4-51B4-C74F-1200-265FBDE831A8}"/>
                  </a:ext>
                </a:extLst>
              </p:cNvPr>
              <p:cNvPicPr/>
              <p:nvPr/>
            </p:nvPicPr>
            <p:blipFill>
              <a:blip r:embed="rId7"/>
              <a:stretch>
                <a:fillRect/>
              </a:stretch>
            </p:blipFill>
            <p:spPr>
              <a:xfrm>
                <a:off x="5704157" y="3593216"/>
                <a:ext cx="586734" cy="2335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7D96CAD0-F09A-C0EF-8E86-85D6C396F95B}"/>
                  </a:ext>
                </a:extLst>
              </p14:cNvPr>
              <p14:cNvContentPartPr/>
              <p14:nvPr/>
            </p14:nvContentPartPr>
            <p14:xfrm>
              <a:off x="2525384" y="5208256"/>
              <a:ext cx="1102080" cy="47520"/>
            </p14:xfrm>
          </p:contentPart>
        </mc:Choice>
        <mc:Fallback xmlns="">
          <p:pic>
            <p:nvPicPr>
              <p:cNvPr id="22" name="Ink 21">
                <a:extLst>
                  <a:ext uri="{FF2B5EF4-FFF2-40B4-BE49-F238E27FC236}">
                    <a16:creationId xmlns:a16="http://schemas.microsoft.com/office/drawing/2014/main" id="{7D96CAD0-F09A-C0EF-8E86-85D6C396F95B}"/>
                  </a:ext>
                </a:extLst>
              </p:cNvPr>
              <p:cNvPicPr/>
              <p:nvPr/>
            </p:nvPicPr>
            <p:blipFill>
              <a:blip r:embed="rId9"/>
              <a:stretch>
                <a:fillRect/>
              </a:stretch>
            </p:blipFill>
            <p:spPr>
              <a:xfrm>
                <a:off x="2453376" y="5064256"/>
                <a:ext cx="1245736"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D9BEBE7B-155C-FFA1-E625-3476FEC7476B}"/>
                  </a:ext>
                </a:extLst>
              </p14:cNvPr>
              <p14:cNvContentPartPr/>
              <p14:nvPr/>
            </p14:nvContentPartPr>
            <p14:xfrm>
              <a:off x="2473544" y="4632256"/>
              <a:ext cx="1176960" cy="87840"/>
            </p14:xfrm>
          </p:contentPart>
        </mc:Choice>
        <mc:Fallback xmlns="">
          <p:pic>
            <p:nvPicPr>
              <p:cNvPr id="23" name="Ink 22">
                <a:extLst>
                  <a:ext uri="{FF2B5EF4-FFF2-40B4-BE49-F238E27FC236}">
                    <a16:creationId xmlns:a16="http://schemas.microsoft.com/office/drawing/2014/main" id="{D9BEBE7B-155C-FFA1-E625-3476FEC7476B}"/>
                  </a:ext>
                </a:extLst>
              </p:cNvPr>
              <p:cNvPicPr/>
              <p:nvPr/>
            </p:nvPicPr>
            <p:blipFill>
              <a:blip r:embed="rId11"/>
              <a:stretch>
                <a:fillRect/>
              </a:stretch>
            </p:blipFill>
            <p:spPr>
              <a:xfrm>
                <a:off x="2401515" y="4487066"/>
                <a:ext cx="1320659" cy="377857"/>
              </a:xfrm>
              <a:prstGeom prst="rect">
                <a:avLst/>
              </a:prstGeom>
            </p:spPr>
          </p:pic>
        </mc:Fallback>
      </mc:AlternateContent>
      <p:sp>
        <p:nvSpPr>
          <p:cNvPr id="2" name="Rectangle 1">
            <a:extLst>
              <a:ext uri="{FF2B5EF4-FFF2-40B4-BE49-F238E27FC236}">
                <a16:creationId xmlns:a16="http://schemas.microsoft.com/office/drawing/2014/main" id="{68546FD3-10B9-FAE3-5B59-5009DA3D1054}"/>
              </a:ext>
            </a:extLst>
          </p:cNvPr>
          <p:cNvSpPr/>
          <p:nvPr/>
        </p:nvSpPr>
        <p:spPr bwMode="auto">
          <a:xfrm>
            <a:off x="6476214" y="886120"/>
            <a:ext cx="3780149" cy="10652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6298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C7EF0-CA75-2444-B674-2E9A45E777BC}"/>
              </a:ext>
            </a:extLst>
          </p:cNvPr>
          <p:cNvSpPr>
            <a:spLocks noGrp="1"/>
          </p:cNvSpPr>
          <p:nvPr>
            <p:ph type="title"/>
          </p:nvPr>
        </p:nvSpPr>
        <p:spPr>
          <a:xfrm>
            <a:off x="838200" y="193601"/>
            <a:ext cx="10515600" cy="492443"/>
          </a:xfrm>
        </p:spPr>
        <p:txBody>
          <a:bodyPr>
            <a:normAutofit/>
          </a:bodyPr>
          <a:lstStyle/>
          <a:p>
            <a:pPr algn="ctr"/>
            <a:r>
              <a:rPr lang="en-US" sz="3200" dirty="0">
                <a:solidFill>
                  <a:srgbClr val="980137"/>
                </a:solidFill>
                <a:latin typeface="Corbel" panose="020B0503020204020204" pitchFamily="34" charset="0"/>
              </a:rPr>
              <a:t>Principles in the Treatment of Chronic Myeloid Leukemia</a:t>
            </a:r>
          </a:p>
        </p:txBody>
      </p:sp>
      <p:sp>
        <p:nvSpPr>
          <p:cNvPr id="5" name="Content Placeholder 4">
            <a:extLst>
              <a:ext uri="{FF2B5EF4-FFF2-40B4-BE49-F238E27FC236}">
                <a16:creationId xmlns:a16="http://schemas.microsoft.com/office/drawing/2014/main" id="{E548C7C7-8940-7C4C-AD6D-3F5E439EC4C2}"/>
              </a:ext>
            </a:extLst>
          </p:cNvPr>
          <p:cNvSpPr>
            <a:spLocks noGrp="1"/>
          </p:cNvSpPr>
          <p:nvPr>
            <p:ph sz="half" idx="1"/>
          </p:nvPr>
        </p:nvSpPr>
        <p:spPr>
          <a:xfrm>
            <a:off x="566057" y="1361683"/>
            <a:ext cx="5181600" cy="5496317"/>
          </a:xfrm>
        </p:spPr>
        <p:txBody>
          <a:bodyPr>
            <a:normAutofit fontScale="85000" lnSpcReduction="20000"/>
          </a:bodyPr>
          <a:lstStyle/>
          <a:p>
            <a:pPr>
              <a:lnSpc>
                <a:spcPct val="110000"/>
              </a:lnSpc>
            </a:pPr>
            <a:r>
              <a:rPr lang="en-US" sz="2133" dirty="0">
                <a:latin typeface="Corbel" panose="020B0503020204020204" pitchFamily="34" charset="0"/>
              </a:rPr>
              <a:t>Early and comprehensive diagnosis</a:t>
            </a:r>
          </a:p>
          <a:p>
            <a:pPr lvl="1">
              <a:lnSpc>
                <a:spcPct val="110000"/>
              </a:lnSpc>
            </a:pPr>
            <a:r>
              <a:rPr lang="en-US" sz="1800" dirty="0">
                <a:latin typeface="Corbel" panose="020B0503020204020204" pitchFamily="34" charset="0"/>
              </a:rPr>
              <a:t>Clinical/pathological stage, features</a:t>
            </a:r>
          </a:p>
          <a:p>
            <a:pPr lvl="2">
              <a:lnSpc>
                <a:spcPct val="110000"/>
              </a:lnSpc>
            </a:pPr>
            <a:r>
              <a:rPr lang="en-US" sz="1800" dirty="0">
                <a:latin typeface="Corbel" panose="020B0503020204020204" pitchFamily="34" charset="0"/>
              </a:rPr>
              <a:t>WHO shift on biphasic versus triphasic disease</a:t>
            </a:r>
          </a:p>
          <a:p>
            <a:pPr lvl="1">
              <a:lnSpc>
                <a:spcPct val="110000"/>
              </a:lnSpc>
            </a:pPr>
            <a:r>
              <a:rPr lang="en-US" sz="1800" dirty="0">
                <a:latin typeface="Corbel" panose="020B0503020204020204" pitchFamily="34" charset="0"/>
              </a:rPr>
              <a:t>Appraisal of BCR-ABL, and likely non-BCR ABL, mechanisms</a:t>
            </a:r>
          </a:p>
          <a:p>
            <a:pPr lvl="1">
              <a:lnSpc>
                <a:spcPct val="110000"/>
              </a:lnSpc>
            </a:pPr>
            <a:r>
              <a:rPr lang="en-US" sz="1800" dirty="0">
                <a:latin typeface="Corbel" panose="020B0503020204020204" pitchFamily="34" charset="0"/>
              </a:rPr>
              <a:t>Comorbidities</a:t>
            </a:r>
            <a:endParaRPr lang="en-US" sz="1800" i="1" dirty="0">
              <a:latin typeface="Corbel" panose="020B0503020204020204" pitchFamily="34" charset="0"/>
            </a:endParaRPr>
          </a:p>
          <a:p>
            <a:pPr>
              <a:lnSpc>
                <a:spcPct val="110000"/>
              </a:lnSpc>
            </a:pPr>
            <a:r>
              <a:rPr lang="en-US" sz="2133" dirty="0">
                <a:latin typeface="Corbel" panose="020B0503020204020204" pitchFamily="34" charset="0"/>
              </a:rPr>
              <a:t>Goals of therapy</a:t>
            </a:r>
          </a:p>
          <a:p>
            <a:pPr lvl="1">
              <a:lnSpc>
                <a:spcPct val="110000"/>
              </a:lnSpc>
            </a:pPr>
            <a:r>
              <a:rPr lang="en-US" sz="1733" dirty="0">
                <a:latin typeface="Corbel" panose="020B0503020204020204" pitchFamily="34" charset="0"/>
              </a:rPr>
              <a:t>Is it treatment free remission, or remission with preserved QOL?</a:t>
            </a:r>
          </a:p>
          <a:p>
            <a:pPr>
              <a:lnSpc>
                <a:spcPct val="110000"/>
              </a:lnSpc>
            </a:pPr>
            <a:r>
              <a:rPr lang="en-US" sz="2133" dirty="0">
                <a:latin typeface="Corbel" panose="020B0503020204020204" pitchFamily="34" charset="0"/>
              </a:rPr>
              <a:t>Capacity and limitations: provider, patient</a:t>
            </a:r>
          </a:p>
          <a:p>
            <a:pPr lvl="1">
              <a:lnSpc>
                <a:spcPct val="110000"/>
              </a:lnSpc>
            </a:pPr>
            <a:r>
              <a:rPr lang="en-US" sz="1733" dirty="0">
                <a:latin typeface="Corbel" panose="020B0503020204020204" pitchFamily="34" charset="0"/>
              </a:rPr>
              <a:t>Monitoring, adherence, follow-up, collaboration</a:t>
            </a:r>
          </a:p>
          <a:p>
            <a:pPr lvl="1">
              <a:lnSpc>
                <a:spcPct val="110000"/>
              </a:lnSpc>
            </a:pPr>
            <a:r>
              <a:rPr lang="en-US" sz="1733" dirty="0">
                <a:latin typeface="Corbel" panose="020B0503020204020204" pitchFamily="34" charset="0"/>
              </a:rPr>
              <a:t>Access to diagnostics including comprehensive resistance testing; </a:t>
            </a:r>
            <a:r>
              <a:rPr lang="en-US" sz="1733" b="1" i="1" dirty="0">
                <a:latin typeface="Corbel" panose="020B0503020204020204" pitchFamily="34" charset="0"/>
              </a:rPr>
              <a:t>Access to TKIs (approved versus reimbursed)</a:t>
            </a:r>
            <a:endParaRPr lang="en-US" sz="1733" dirty="0">
              <a:latin typeface="Corbel" panose="020B0503020204020204" pitchFamily="34" charset="0"/>
            </a:endParaRPr>
          </a:p>
          <a:p>
            <a:pPr lvl="1">
              <a:lnSpc>
                <a:spcPct val="110000"/>
              </a:lnSpc>
            </a:pPr>
            <a:r>
              <a:rPr lang="en-US" sz="1733" dirty="0">
                <a:latin typeface="Corbel" panose="020B0503020204020204" pitchFamily="34" charset="0"/>
              </a:rPr>
              <a:t>Breadth of options: allografting, alternative TKIs</a:t>
            </a:r>
          </a:p>
          <a:p>
            <a:pPr>
              <a:lnSpc>
                <a:spcPct val="110000"/>
              </a:lnSpc>
            </a:pPr>
            <a:r>
              <a:rPr lang="en-US" sz="2133" dirty="0">
                <a:latin typeface="Corbel" panose="020B0503020204020204" pitchFamily="34" charset="0"/>
              </a:rPr>
              <a:t>Running the marathon that CML is </a:t>
            </a:r>
          </a:p>
          <a:p>
            <a:pPr lvl="1">
              <a:lnSpc>
                <a:spcPct val="110000"/>
              </a:lnSpc>
            </a:pPr>
            <a:r>
              <a:rPr lang="en-US" sz="1800" dirty="0">
                <a:latin typeface="Corbel" panose="020B0503020204020204" pitchFamily="34" charset="0"/>
              </a:rPr>
              <a:t>Paradigm of chronic disease on chronic therapy warrants specific approaches</a:t>
            </a:r>
          </a:p>
          <a:p>
            <a:pPr lvl="2">
              <a:lnSpc>
                <a:spcPct val="110000"/>
              </a:lnSpc>
            </a:pPr>
            <a:r>
              <a:rPr lang="en-US" sz="1800" dirty="0">
                <a:latin typeface="Corbel" panose="020B0503020204020204" pitchFamily="34" charset="0"/>
              </a:rPr>
              <a:t>Continual reassessment of adverse events, comorbidities- </a:t>
            </a:r>
            <a:r>
              <a:rPr lang="en-US" sz="1800" i="1" dirty="0">
                <a:latin typeface="Corbel" panose="020B0503020204020204" pitchFamily="34" charset="0"/>
              </a:rPr>
              <a:t>with special attention to emerging events</a:t>
            </a:r>
            <a:endParaRPr lang="en-US" sz="1800" dirty="0">
              <a:latin typeface="Corbel" panose="020B0503020204020204" pitchFamily="34" charset="0"/>
            </a:endParaRPr>
          </a:p>
          <a:p>
            <a:pPr lvl="1">
              <a:lnSpc>
                <a:spcPct val="110000"/>
              </a:lnSpc>
            </a:pPr>
            <a:r>
              <a:rPr lang="en-US" sz="1800" dirty="0">
                <a:latin typeface="Corbel" panose="020B0503020204020204" pitchFamily="34" charset="0"/>
              </a:rPr>
              <a:t>Treatment is several years minimum and lifelong for many</a:t>
            </a:r>
            <a:endParaRPr lang="en-US" sz="1800" i="1" dirty="0">
              <a:latin typeface="Corbel" panose="020B0503020204020204" pitchFamily="34" charset="0"/>
            </a:endParaRPr>
          </a:p>
        </p:txBody>
      </p:sp>
      <p:sp>
        <p:nvSpPr>
          <p:cNvPr id="2" name="Content Placeholder 1">
            <a:extLst>
              <a:ext uri="{FF2B5EF4-FFF2-40B4-BE49-F238E27FC236}">
                <a16:creationId xmlns:a16="http://schemas.microsoft.com/office/drawing/2014/main" id="{5E3E678D-D4CD-3F44-AF23-DD4920F9D927}"/>
              </a:ext>
            </a:extLst>
          </p:cNvPr>
          <p:cNvSpPr>
            <a:spLocks noGrp="1"/>
          </p:cNvSpPr>
          <p:nvPr>
            <p:ph sz="half" idx="2"/>
          </p:nvPr>
        </p:nvSpPr>
        <p:spPr>
          <a:xfrm>
            <a:off x="6444343" y="1361683"/>
            <a:ext cx="5181600" cy="4351339"/>
          </a:xfrm>
        </p:spPr>
        <p:txBody>
          <a:bodyPr>
            <a:normAutofit fontScale="85000" lnSpcReduction="20000"/>
          </a:bodyPr>
          <a:lstStyle/>
          <a:p>
            <a:pPr>
              <a:lnSpc>
                <a:spcPct val="110000"/>
              </a:lnSpc>
            </a:pPr>
            <a:r>
              <a:rPr lang="en-US" sz="2133" dirty="0">
                <a:latin typeface="Corbel" panose="020B0503020204020204" pitchFamily="34" charset="0"/>
              </a:rPr>
              <a:t>Disease specifics: phase, prior exposure / adverse events, mutation status, other resistance mechanisms</a:t>
            </a:r>
            <a:endParaRPr lang="en-US" sz="2133" i="1" dirty="0">
              <a:latin typeface="Corbel" panose="020B0503020204020204" pitchFamily="34" charset="0"/>
            </a:endParaRPr>
          </a:p>
          <a:p>
            <a:pPr>
              <a:lnSpc>
                <a:spcPct val="110000"/>
              </a:lnSpc>
            </a:pPr>
            <a:r>
              <a:rPr lang="en-US" sz="2133" dirty="0">
                <a:latin typeface="Corbel" panose="020B0503020204020204" pitchFamily="34" charset="0"/>
              </a:rPr>
              <a:t>If not initially assessed, formal cardiovascular risk assessment informative to guide AE avoidance, management in later line therapy</a:t>
            </a:r>
          </a:p>
          <a:p>
            <a:pPr lvl="1">
              <a:lnSpc>
                <a:spcPct val="110000"/>
              </a:lnSpc>
            </a:pPr>
            <a:r>
              <a:rPr lang="en-US" sz="1800" dirty="0">
                <a:latin typeface="Corbel" panose="020B0503020204020204" pitchFamily="34" charset="0"/>
              </a:rPr>
              <a:t>Attribution of  CV AEs challenging if no baseline data</a:t>
            </a:r>
          </a:p>
          <a:p>
            <a:pPr>
              <a:lnSpc>
                <a:spcPct val="110000"/>
              </a:lnSpc>
            </a:pPr>
            <a:r>
              <a:rPr lang="en-US" sz="2100" dirty="0">
                <a:solidFill>
                  <a:srgbClr val="C00000"/>
                </a:solidFill>
                <a:latin typeface="Corbel" panose="020B0503020204020204" pitchFamily="34" charset="0"/>
              </a:rPr>
              <a:t>Optimization as early as possible to minimize risk and maximize stability and QOL</a:t>
            </a:r>
          </a:p>
          <a:p>
            <a:pPr>
              <a:lnSpc>
                <a:spcPct val="110000"/>
              </a:lnSpc>
            </a:pPr>
            <a:endParaRPr lang="en-US" dirty="0">
              <a:latin typeface="Corbel" panose="020B0503020204020204" pitchFamily="34" charset="0"/>
            </a:endParaRPr>
          </a:p>
        </p:txBody>
      </p:sp>
      <p:sp>
        <p:nvSpPr>
          <p:cNvPr id="3" name="TextBox 2">
            <a:extLst>
              <a:ext uri="{FF2B5EF4-FFF2-40B4-BE49-F238E27FC236}">
                <a16:creationId xmlns:a16="http://schemas.microsoft.com/office/drawing/2014/main" id="{19527A3A-C49F-964D-82A4-49A1F885B0E3}"/>
              </a:ext>
            </a:extLst>
          </p:cNvPr>
          <p:cNvSpPr txBox="1"/>
          <p:nvPr/>
        </p:nvSpPr>
        <p:spPr>
          <a:xfrm>
            <a:off x="2112950" y="788970"/>
            <a:ext cx="1681871"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B62B30"/>
                </a:solidFill>
                <a:effectLst/>
                <a:uLnTx/>
                <a:uFillTx/>
                <a:latin typeface="Corbel" panose="020B0503020204020204" pitchFamily="34" charset="0"/>
                <a:ea typeface="+mn-ea"/>
                <a:cs typeface="+mn-cs"/>
              </a:rPr>
              <a:t>First line</a:t>
            </a:r>
          </a:p>
        </p:txBody>
      </p:sp>
      <p:sp>
        <p:nvSpPr>
          <p:cNvPr id="6" name="TextBox 5">
            <a:extLst>
              <a:ext uri="{FF2B5EF4-FFF2-40B4-BE49-F238E27FC236}">
                <a16:creationId xmlns:a16="http://schemas.microsoft.com/office/drawing/2014/main" id="{F8376EAF-0681-3F40-84C0-A26FD87A7388}"/>
              </a:ext>
            </a:extLst>
          </p:cNvPr>
          <p:cNvSpPr txBox="1"/>
          <p:nvPr/>
        </p:nvSpPr>
        <p:spPr>
          <a:xfrm>
            <a:off x="7654031" y="788971"/>
            <a:ext cx="2925801"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B62B30"/>
                </a:solidFill>
                <a:effectLst/>
                <a:uLnTx/>
                <a:uFillTx/>
                <a:latin typeface="Corbel" panose="020B0503020204020204" pitchFamily="34" charset="0"/>
                <a:ea typeface="+mn-ea"/>
                <a:cs typeface="+mn-cs"/>
              </a:rPr>
              <a:t>Subsequent line</a:t>
            </a:r>
          </a:p>
        </p:txBody>
      </p:sp>
      <p:sp>
        <p:nvSpPr>
          <p:cNvPr id="7" name="Content Placeholder 1">
            <a:extLst>
              <a:ext uri="{FF2B5EF4-FFF2-40B4-BE49-F238E27FC236}">
                <a16:creationId xmlns:a16="http://schemas.microsoft.com/office/drawing/2014/main" id="{53CE143A-D92F-D847-B3B3-7D2B4FF29BDB}"/>
              </a:ext>
            </a:extLst>
          </p:cNvPr>
          <p:cNvSpPr txBox="1">
            <a:spLocks/>
          </p:cNvSpPr>
          <p:nvPr/>
        </p:nvSpPr>
        <p:spPr>
          <a:xfrm>
            <a:off x="6444343" y="4650820"/>
            <a:ext cx="5657346" cy="21244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1562AB"/>
                </a:solidFill>
                <a:effectLst/>
                <a:uLnTx/>
                <a:uFillTx/>
                <a:latin typeface="Corbel" panose="020B0503020204020204" pitchFamily="34" charset="0"/>
                <a:ea typeface="+mn-ea"/>
                <a:cs typeface="+mn-cs"/>
              </a:rPr>
              <a:t>‘Survivorship’</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Treatment free remission + chronic maintenance  cohorts</a:t>
            </a:r>
            <a:endParaRPr kumimoji="0" lang="en-US" sz="1867"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TKI specific long term adverse events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Cardiac, Pulmonary, Neurocognitive, Renal, Gastrointestinal / Pancreatic, Musculoskeletal, Dermatologic</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Nonheme second cancers, CH/other hematologic disorders</a:t>
            </a:r>
          </a:p>
        </p:txBody>
      </p:sp>
      <p:sp>
        <p:nvSpPr>
          <p:cNvPr id="8" name="TextBox 7">
            <a:extLst>
              <a:ext uri="{FF2B5EF4-FFF2-40B4-BE49-F238E27FC236}">
                <a16:creationId xmlns:a16="http://schemas.microsoft.com/office/drawing/2014/main" id="{C3499E32-3057-C84A-847E-51BF660D3276}"/>
              </a:ext>
            </a:extLst>
          </p:cNvPr>
          <p:cNvSpPr txBox="1"/>
          <p:nvPr/>
        </p:nvSpPr>
        <p:spPr>
          <a:xfrm>
            <a:off x="8193440" y="4220958"/>
            <a:ext cx="1487908"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B62B30"/>
                </a:solidFill>
                <a:effectLst/>
                <a:uLnTx/>
                <a:uFillTx/>
                <a:latin typeface="Corbel" panose="020B0503020204020204" pitchFamily="34" charset="0"/>
                <a:ea typeface="+mn-ea"/>
                <a:cs typeface="+mn-cs"/>
              </a:rPr>
              <a:t>Beyond</a:t>
            </a:r>
          </a:p>
        </p:txBody>
      </p:sp>
    </p:spTree>
    <p:extLst>
      <p:ext uri="{BB962C8B-B14F-4D97-AF65-F5344CB8AC3E}">
        <p14:creationId xmlns:p14="http://schemas.microsoft.com/office/powerpoint/2010/main" val="6531612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D4589671-8952-1B4E-942A-5EEA6DD0538D}"/>
              </a:ext>
            </a:extLst>
          </p:cNvPr>
          <p:cNvSpPr>
            <a:spLocks noGrp="1"/>
          </p:cNvSpPr>
          <p:nvPr>
            <p:ph type="title"/>
          </p:nvPr>
        </p:nvSpPr>
        <p:spPr>
          <a:xfrm>
            <a:off x="2" y="329162"/>
            <a:ext cx="12191999" cy="585238"/>
          </a:xfrm>
        </p:spPr>
        <p:txBody>
          <a:bodyPr>
            <a:normAutofit/>
          </a:bodyPr>
          <a:lstStyle/>
          <a:p>
            <a:pPr algn="ctr"/>
            <a:r>
              <a:rPr lang="en-US" sz="2800" dirty="0">
                <a:solidFill>
                  <a:srgbClr val="980137"/>
                </a:solidFill>
                <a:latin typeface="Corbel" panose="020B0503020204020204" pitchFamily="34" charset="0"/>
                <a:cs typeface="Corbel"/>
              </a:rPr>
              <a:t>The (Tougher) Reality: The Spectrum of Adverse Events with BCR::ABL TKIs</a:t>
            </a:r>
          </a:p>
        </p:txBody>
      </p:sp>
      <p:sp>
        <p:nvSpPr>
          <p:cNvPr id="11" name="Content Placeholder 10">
            <a:extLst>
              <a:ext uri="{FF2B5EF4-FFF2-40B4-BE49-F238E27FC236}">
                <a16:creationId xmlns:a16="http://schemas.microsoft.com/office/drawing/2014/main" id="{23D15C52-AD82-5B40-B839-2E9699DF95D5}"/>
              </a:ext>
            </a:extLst>
          </p:cNvPr>
          <p:cNvSpPr>
            <a:spLocks noGrp="1"/>
          </p:cNvSpPr>
          <p:nvPr>
            <p:ph idx="1"/>
          </p:nvPr>
        </p:nvSpPr>
        <p:spPr/>
        <p:txBody>
          <a:bodyPr/>
          <a:lstStyle/>
          <a:p>
            <a:endParaRPr lang="en-US">
              <a:latin typeface="Corbel" panose="020B0503020204020204" pitchFamily="34" charset="0"/>
            </a:endParaRPr>
          </a:p>
        </p:txBody>
      </p:sp>
      <p:graphicFrame>
        <p:nvGraphicFramePr>
          <p:cNvPr id="12" name="Content Placeholder 10">
            <a:extLst>
              <a:ext uri="{FF2B5EF4-FFF2-40B4-BE49-F238E27FC236}">
                <a16:creationId xmlns:a16="http://schemas.microsoft.com/office/drawing/2014/main" id="{2DCB8A27-C1E5-AF4C-A402-9A0819F92CF2}"/>
              </a:ext>
            </a:extLst>
          </p:cNvPr>
          <p:cNvGraphicFramePr>
            <a:graphicFrameLocks/>
          </p:cNvGraphicFramePr>
          <p:nvPr/>
        </p:nvGraphicFramePr>
        <p:xfrm>
          <a:off x="119148" y="925819"/>
          <a:ext cx="11953704" cy="5722389"/>
        </p:xfrm>
        <a:graphic>
          <a:graphicData uri="http://schemas.openxmlformats.org/drawingml/2006/table">
            <a:tbl>
              <a:tblPr firstRow="1" bandRow="1">
                <a:tableStyleId>{793D81CF-94F2-401A-BA57-92F5A7B2D0C5}</a:tableStyleId>
              </a:tblPr>
              <a:tblGrid>
                <a:gridCol w="1166784">
                  <a:extLst>
                    <a:ext uri="{9D8B030D-6E8A-4147-A177-3AD203B41FA5}">
                      <a16:colId xmlns:a16="http://schemas.microsoft.com/office/drawing/2014/main" val="20000"/>
                    </a:ext>
                  </a:extLst>
                </a:gridCol>
                <a:gridCol w="1797820">
                  <a:extLst>
                    <a:ext uri="{9D8B030D-6E8A-4147-A177-3AD203B41FA5}">
                      <a16:colId xmlns:a16="http://schemas.microsoft.com/office/drawing/2014/main" val="20001"/>
                    </a:ext>
                  </a:extLst>
                </a:gridCol>
                <a:gridCol w="1797820">
                  <a:extLst>
                    <a:ext uri="{9D8B030D-6E8A-4147-A177-3AD203B41FA5}">
                      <a16:colId xmlns:a16="http://schemas.microsoft.com/office/drawing/2014/main" val="20002"/>
                    </a:ext>
                  </a:extLst>
                </a:gridCol>
                <a:gridCol w="1797820">
                  <a:extLst>
                    <a:ext uri="{9D8B030D-6E8A-4147-A177-3AD203B41FA5}">
                      <a16:colId xmlns:a16="http://schemas.microsoft.com/office/drawing/2014/main" val="20003"/>
                    </a:ext>
                  </a:extLst>
                </a:gridCol>
                <a:gridCol w="1797820">
                  <a:extLst>
                    <a:ext uri="{9D8B030D-6E8A-4147-A177-3AD203B41FA5}">
                      <a16:colId xmlns:a16="http://schemas.microsoft.com/office/drawing/2014/main" val="20004"/>
                    </a:ext>
                  </a:extLst>
                </a:gridCol>
                <a:gridCol w="1797820">
                  <a:extLst>
                    <a:ext uri="{9D8B030D-6E8A-4147-A177-3AD203B41FA5}">
                      <a16:colId xmlns:a16="http://schemas.microsoft.com/office/drawing/2014/main" val="20005"/>
                    </a:ext>
                  </a:extLst>
                </a:gridCol>
                <a:gridCol w="1797820">
                  <a:extLst>
                    <a:ext uri="{9D8B030D-6E8A-4147-A177-3AD203B41FA5}">
                      <a16:colId xmlns:a16="http://schemas.microsoft.com/office/drawing/2014/main" val="3112468428"/>
                    </a:ext>
                  </a:extLst>
                </a:gridCol>
              </a:tblGrid>
              <a:tr h="381000">
                <a:tc>
                  <a:txBody>
                    <a:bodyPr/>
                    <a:lstStyle/>
                    <a:p>
                      <a:r>
                        <a:rPr lang="en-US" sz="1900" b="1">
                          <a:solidFill>
                            <a:schemeClr val="bg1">
                              <a:lumMod val="85000"/>
                            </a:schemeClr>
                          </a:solidFill>
                          <a:latin typeface="Corbel"/>
                          <a:cs typeface="Corbel"/>
                        </a:rPr>
                        <a:t>Issue</a:t>
                      </a:r>
                    </a:p>
                  </a:txBody>
                  <a:tcPr>
                    <a:solidFill>
                      <a:schemeClr val="tx1">
                        <a:lumMod val="75000"/>
                      </a:schemeClr>
                    </a:solidFill>
                  </a:tcPr>
                </a:tc>
                <a:tc>
                  <a:txBody>
                    <a:bodyPr/>
                    <a:lstStyle/>
                    <a:p>
                      <a:r>
                        <a:rPr lang="en-US" sz="1600" b="1">
                          <a:solidFill>
                            <a:schemeClr val="accent2">
                              <a:lumMod val="75000"/>
                            </a:schemeClr>
                          </a:solidFill>
                          <a:latin typeface="Corbel"/>
                          <a:cs typeface="Corbel"/>
                        </a:rPr>
                        <a:t>Imatinib</a:t>
                      </a:r>
                    </a:p>
                  </a:txBody>
                  <a:tcPr>
                    <a:solidFill>
                      <a:schemeClr val="tx1">
                        <a:lumMod val="75000"/>
                      </a:schemeClr>
                    </a:solidFill>
                  </a:tcPr>
                </a:tc>
                <a:tc>
                  <a:txBody>
                    <a:bodyPr/>
                    <a:lstStyle/>
                    <a:p>
                      <a:r>
                        <a:rPr lang="en-US" sz="1600" b="1">
                          <a:solidFill>
                            <a:srgbClr val="00B0F0"/>
                          </a:solidFill>
                          <a:latin typeface="Corbel"/>
                          <a:cs typeface="Corbel"/>
                        </a:rPr>
                        <a:t>Nilotinib</a:t>
                      </a:r>
                    </a:p>
                  </a:txBody>
                  <a:tcPr>
                    <a:solidFill>
                      <a:schemeClr val="tx1">
                        <a:lumMod val="75000"/>
                      </a:schemeClr>
                    </a:solidFill>
                  </a:tcPr>
                </a:tc>
                <a:tc>
                  <a:txBody>
                    <a:bodyPr/>
                    <a:lstStyle/>
                    <a:p>
                      <a:r>
                        <a:rPr lang="en-US" sz="1600" b="1" err="1">
                          <a:solidFill>
                            <a:srgbClr val="C8A3DF"/>
                          </a:solidFill>
                          <a:latin typeface="Corbel"/>
                          <a:cs typeface="Corbel"/>
                        </a:rPr>
                        <a:t>Dasatinib</a:t>
                      </a:r>
                      <a:endParaRPr lang="en-US" sz="1600" b="1">
                        <a:solidFill>
                          <a:srgbClr val="C8A3DF"/>
                        </a:solidFill>
                        <a:latin typeface="Corbel"/>
                        <a:cs typeface="Corbel"/>
                      </a:endParaRPr>
                    </a:p>
                  </a:txBody>
                  <a:tcPr>
                    <a:solidFill>
                      <a:schemeClr val="tx1">
                        <a:lumMod val="75000"/>
                      </a:schemeClr>
                    </a:solidFill>
                  </a:tcPr>
                </a:tc>
                <a:tc>
                  <a:txBody>
                    <a:bodyPr/>
                    <a:lstStyle/>
                    <a:p>
                      <a:r>
                        <a:rPr lang="en-US" sz="1600" b="1">
                          <a:solidFill>
                            <a:srgbClr val="F56D6B"/>
                          </a:solidFill>
                          <a:latin typeface="Corbel"/>
                          <a:cs typeface="Corbel"/>
                        </a:rPr>
                        <a:t>Bosutinib</a:t>
                      </a:r>
                    </a:p>
                  </a:txBody>
                  <a:tcPr>
                    <a:solidFill>
                      <a:schemeClr val="tx1">
                        <a:lumMod val="75000"/>
                      </a:schemeClr>
                    </a:solidFill>
                  </a:tcPr>
                </a:tc>
                <a:tc>
                  <a:txBody>
                    <a:bodyPr/>
                    <a:lstStyle/>
                    <a:p>
                      <a:r>
                        <a:rPr lang="en-US" sz="1600" b="1">
                          <a:solidFill>
                            <a:schemeClr val="accent6">
                              <a:lumMod val="60000"/>
                              <a:lumOff val="40000"/>
                            </a:schemeClr>
                          </a:solidFill>
                          <a:latin typeface="Corbel"/>
                          <a:cs typeface="Corbel"/>
                        </a:rPr>
                        <a:t>Ponatinib</a:t>
                      </a:r>
                    </a:p>
                  </a:txBody>
                  <a:tcPr>
                    <a:solidFill>
                      <a:schemeClr val="tx1">
                        <a:lumMod val="75000"/>
                      </a:schemeClr>
                    </a:solidFill>
                  </a:tcPr>
                </a:tc>
                <a:tc>
                  <a:txBody>
                    <a:bodyPr/>
                    <a:lstStyle/>
                    <a:p>
                      <a:r>
                        <a:rPr lang="en-US" sz="1600" b="1" err="1">
                          <a:solidFill>
                            <a:srgbClr val="FF8AD8"/>
                          </a:solidFill>
                          <a:latin typeface="Corbel"/>
                          <a:cs typeface="Corbel"/>
                        </a:rPr>
                        <a:t>Asciminib</a:t>
                      </a:r>
                      <a:endParaRPr lang="en-US" sz="1600" b="1">
                        <a:solidFill>
                          <a:srgbClr val="FF8AD8"/>
                        </a:solidFill>
                        <a:latin typeface="Corbel"/>
                        <a:cs typeface="Corbel"/>
                      </a:endParaRPr>
                    </a:p>
                  </a:txBody>
                  <a:tcPr>
                    <a:solidFill>
                      <a:schemeClr val="tx1">
                        <a:lumMod val="75000"/>
                      </a:schemeClr>
                    </a:solidFill>
                  </a:tcPr>
                </a:tc>
                <a:extLst>
                  <a:ext uri="{0D108BD9-81ED-4DB2-BD59-A6C34878D82A}">
                    <a16:rowId xmlns:a16="http://schemas.microsoft.com/office/drawing/2014/main" val="10000"/>
                  </a:ext>
                </a:extLst>
              </a:tr>
              <a:tr h="822960">
                <a:tc>
                  <a:txBody>
                    <a:bodyPr/>
                    <a:lstStyle/>
                    <a:p>
                      <a:r>
                        <a:rPr lang="en-US" sz="1600" b="1">
                          <a:solidFill>
                            <a:schemeClr val="tx1"/>
                          </a:solidFill>
                          <a:latin typeface="Corbel"/>
                          <a:cs typeface="Corbel"/>
                        </a:rPr>
                        <a:t>Dosing</a:t>
                      </a:r>
                    </a:p>
                  </a:txBody>
                  <a:tcPr/>
                </a:tc>
                <a:tc>
                  <a:txBody>
                    <a:bodyPr/>
                    <a:lstStyle/>
                    <a:p>
                      <a:r>
                        <a:rPr lang="en-US" sz="1300">
                          <a:solidFill>
                            <a:schemeClr val="tx1"/>
                          </a:solidFill>
                          <a:latin typeface="Corbel"/>
                          <a:cs typeface="Corbel"/>
                        </a:rPr>
                        <a:t>QD/BID,</a:t>
                      </a:r>
                      <a:r>
                        <a:rPr lang="en-US" sz="1300" baseline="0">
                          <a:solidFill>
                            <a:schemeClr val="tx1"/>
                          </a:solidFill>
                          <a:latin typeface="Corbel"/>
                          <a:cs typeface="Corbel"/>
                        </a:rPr>
                        <a:t> with food</a:t>
                      </a:r>
                      <a:endParaRPr lang="en-US" sz="1300">
                        <a:solidFill>
                          <a:schemeClr val="tx1"/>
                        </a:solidFill>
                        <a:latin typeface="Corbel"/>
                        <a:cs typeface="Corbel"/>
                      </a:endParaRPr>
                    </a:p>
                  </a:txBody>
                  <a:tcPr/>
                </a:tc>
                <a:tc>
                  <a:txBody>
                    <a:bodyPr/>
                    <a:lstStyle/>
                    <a:p>
                      <a:r>
                        <a:rPr lang="en-US" sz="1300">
                          <a:solidFill>
                            <a:schemeClr val="tx1"/>
                          </a:solidFill>
                          <a:latin typeface="Corbel"/>
                          <a:cs typeface="Corbel"/>
                        </a:rPr>
                        <a:t>BID,</a:t>
                      </a:r>
                      <a:r>
                        <a:rPr lang="en-US" sz="1300" baseline="0">
                          <a:solidFill>
                            <a:schemeClr val="tx1"/>
                          </a:solidFill>
                          <a:latin typeface="Corbel"/>
                          <a:cs typeface="Corbel"/>
                        </a:rPr>
                        <a:t> </a:t>
                      </a:r>
                      <a:r>
                        <a:rPr lang="en-US" sz="1300">
                          <a:solidFill>
                            <a:schemeClr val="tx1"/>
                          </a:solidFill>
                          <a:latin typeface="Corbel"/>
                          <a:cs typeface="Corbel"/>
                        </a:rPr>
                        <a:t>without food (2h)</a:t>
                      </a:r>
                    </a:p>
                  </a:txBody>
                  <a:tcPr/>
                </a:tc>
                <a:tc>
                  <a:txBody>
                    <a:bodyPr/>
                    <a:lstStyle/>
                    <a:p>
                      <a:r>
                        <a:rPr lang="en-US" sz="1300">
                          <a:solidFill>
                            <a:schemeClr val="tx1"/>
                          </a:solidFill>
                          <a:latin typeface="Corbel"/>
                          <a:cs typeface="Corbel"/>
                        </a:rPr>
                        <a:t>QD, w/ or</a:t>
                      </a:r>
                    </a:p>
                    <a:p>
                      <a:r>
                        <a:rPr lang="en-US" sz="1300">
                          <a:solidFill>
                            <a:schemeClr val="tx1"/>
                          </a:solidFill>
                          <a:latin typeface="Corbel"/>
                          <a:cs typeface="Corbel"/>
                        </a:rPr>
                        <a:t>w/o food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solidFill>
                            <a:schemeClr val="tx1"/>
                          </a:solidFill>
                          <a:latin typeface="Corbel"/>
                          <a:cs typeface="Corbel"/>
                        </a:rPr>
                        <a:t>QD,</a:t>
                      </a:r>
                      <a:r>
                        <a:rPr lang="en-US" sz="1300" baseline="0">
                          <a:solidFill>
                            <a:schemeClr val="tx1"/>
                          </a:solidFill>
                          <a:latin typeface="Corbel"/>
                          <a:cs typeface="Corbel"/>
                        </a:rPr>
                        <a:t> with food</a:t>
                      </a:r>
                      <a:endParaRPr lang="en-US" sz="1300">
                        <a:solidFill>
                          <a:schemeClr val="tx1"/>
                        </a:solidFill>
                        <a:latin typeface="Corbel"/>
                        <a:cs typeface="Corbel"/>
                      </a:endParaRPr>
                    </a:p>
                  </a:txBody>
                  <a:tcPr/>
                </a:tc>
                <a:tc>
                  <a:txBody>
                    <a:bodyPr/>
                    <a:lstStyle/>
                    <a:p>
                      <a:r>
                        <a:rPr lang="en-US" sz="1300">
                          <a:solidFill>
                            <a:schemeClr val="tx1"/>
                          </a:solidFill>
                          <a:latin typeface="Corbel"/>
                          <a:cs typeface="Corbel"/>
                        </a:rPr>
                        <a:t>QD, w/ or</a:t>
                      </a:r>
                    </a:p>
                    <a:p>
                      <a:r>
                        <a:rPr lang="en-US" sz="1300">
                          <a:solidFill>
                            <a:schemeClr val="tx1"/>
                          </a:solidFill>
                          <a:latin typeface="Corbel"/>
                          <a:cs typeface="Corbel"/>
                        </a:rPr>
                        <a:t>w/o food</a:t>
                      </a:r>
                    </a:p>
                  </a:txBody>
                  <a:tcPr/>
                </a:tc>
                <a:tc>
                  <a:txBody>
                    <a:bodyPr/>
                    <a:lstStyle/>
                    <a:p>
                      <a:r>
                        <a:rPr lang="en-US" sz="1300">
                          <a:solidFill>
                            <a:schemeClr val="tx1"/>
                          </a:solidFill>
                          <a:latin typeface="Corbel"/>
                          <a:cs typeface="Corbel"/>
                        </a:rPr>
                        <a:t>QD or BID, w/o food; dosing varies (T315I or not)</a:t>
                      </a:r>
                    </a:p>
                  </a:txBody>
                  <a:tcPr/>
                </a:tc>
                <a:extLst>
                  <a:ext uri="{0D108BD9-81ED-4DB2-BD59-A6C34878D82A}">
                    <a16:rowId xmlns:a16="http://schemas.microsoft.com/office/drawing/2014/main" val="10001"/>
                  </a:ext>
                </a:extLst>
              </a:tr>
              <a:tr h="822960">
                <a:tc>
                  <a:txBody>
                    <a:bodyPr/>
                    <a:lstStyle/>
                    <a:p>
                      <a:r>
                        <a:rPr lang="en-US" sz="1600" b="1">
                          <a:solidFill>
                            <a:schemeClr val="tx1"/>
                          </a:solidFill>
                          <a:latin typeface="Corbel"/>
                          <a:cs typeface="Corbel"/>
                        </a:rPr>
                        <a:t>Long</a:t>
                      </a:r>
                      <a:r>
                        <a:rPr lang="en-US" sz="1600" b="1" baseline="0">
                          <a:solidFill>
                            <a:schemeClr val="tx1"/>
                          </a:solidFill>
                          <a:latin typeface="Corbel"/>
                          <a:cs typeface="Corbel"/>
                        </a:rPr>
                        <a:t> term safety</a:t>
                      </a:r>
                      <a:endParaRPr lang="en-US" sz="1600" b="1">
                        <a:solidFill>
                          <a:schemeClr val="tx1"/>
                        </a:solidFill>
                        <a:latin typeface="Corbel"/>
                        <a:cs typeface="Corbel"/>
                      </a:endParaRPr>
                    </a:p>
                  </a:txBody>
                  <a:tcPr/>
                </a:tc>
                <a:tc>
                  <a:txBody>
                    <a:bodyPr/>
                    <a:lstStyle/>
                    <a:p>
                      <a:r>
                        <a:rPr lang="en-US" sz="1300">
                          <a:solidFill>
                            <a:schemeClr val="tx1"/>
                          </a:solidFill>
                          <a:latin typeface="Corbel"/>
                          <a:cs typeface="Corbel"/>
                        </a:rPr>
                        <a:t>Most</a:t>
                      </a:r>
                      <a:r>
                        <a:rPr lang="en-US" sz="1300" baseline="0">
                          <a:solidFill>
                            <a:schemeClr val="tx1"/>
                          </a:solidFill>
                          <a:latin typeface="Corbel"/>
                          <a:cs typeface="Corbel"/>
                        </a:rPr>
                        <a:t> extensive</a:t>
                      </a:r>
                    </a:p>
                  </a:txBody>
                  <a:tcPr/>
                </a:tc>
                <a:tc>
                  <a:txBody>
                    <a:bodyPr/>
                    <a:lstStyle/>
                    <a:p>
                      <a:r>
                        <a:rPr lang="en-US" sz="1300">
                          <a:solidFill>
                            <a:schemeClr val="tx1"/>
                          </a:solidFill>
                          <a:latin typeface="Corbel"/>
                          <a:cs typeface="Corbel"/>
                        </a:rPr>
                        <a:t>Extensive;</a:t>
                      </a:r>
                    </a:p>
                    <a:p>
                      <a:r>
                        <a:rPr lang="en-US" sz="1300">
                          <a:solidFill>
                            <a:schemeClr val="tx1"/>
                          </a:solidFill>
                          <a:latin typeface="Corbel"/>
                          <a:cs typeface="Corbel"/>
                        </a:rPr>
                        <a:t>Emerging toxicity</a:t>
                      </a:r>
                    </a:p>
                  </a:txBody>
                  <a:tcPr/>
                </a:tc>
                <a:tc>
                  <a:txBody>
                    <a:bodyPr/>
                    <a:lstStyle/>
                    <a:p>
                      <a:r>
                        <a:rPr lang="en-US" sz="1300" dirty="0">
                          <a:solidFill>
                            <a:schemeClr val="tx1"/>
                          </a:solidFill>
                          <a:latin typeface="Corbel"/>
                          <a:cs typeface="Corbel"/>
                        </a:rPr>
                        <a:t>Extensive;</a:t>
                      </a:r>
                    </a:p>
                    <a:p>
                      <a:r>
                        <a:rPr lang="en-US" sz="1300" dirty="0">
                          <a:solidFill>
                            <a:schemeClr val="tx1"/>
                          </a:solidFill>
                          <a:latin typeface="Corbel"/>
                          <a:cs typeface="Corbel"/>
                        </a:rPr>
                        <a:t>Emerging toxicity</a:t>
                      </a:r>
                    </a:p>
                  </a:txBody>
                  <a:tcPr/>
                </a:tc>
                <a:tc>
                  <a:txBody>
                    <a:bodyPr/>
                    <a:lstStyle/>
                    <a:p>
                      <a:r>
                        <a:rPr lang="en-US" sz="1300">
                          <a:solidFill>
                            <a:schemeClr val="tx1"/>
                          </a:solidFill>
                          <a:latin typeface="Corbel"/>
                          <a:cs typeface="Corbel"/>
                        </a:rPr>
                        <a:t>Extensive,</a:t>
                      </a:r>
                    </a:p>
                    <a:p>
                      <a:r>
                        <a:rPr lang="en-US" sz="1300">
                          <a:solidFill>
                            <a:schemeClr val="tx1"/>
                          </a:solidFill>
                          <a:latin typeface="Corbel"/>
                          <a:cs typeface="Corbel"/>
                        </a:rPr>
                        <a:t>No emerging toxicity</a:t>
                      </a:r>
                    </a:p>
                  </a:txBody>
                  <a:tcPr/>
                </a:tc>
                <a:tc>
                  <a:txBody>
                    <a:bodyPr/>
                    <a:lstStyle/>
                    <a:p>
                      <a:r>
                        <a:rPr lang="en-US" sz="1300" baseline="0">
                          <a:solidFill>
                            <a:schemeClr val="tx1"/>
                          </a:solidFill>
                          <a:latin typeface="Corbel"/>
                          <a:cs typeface="Corbel"/>
                        </a:rPr>
                        <a:t>More limited but increasing;</a:t>
                      </a:r>
                    </a:p>
                    <a:p>
                      <a:r>
                        <a:rPr lang="en-US" sz="1300" baseline="0">
                          <a:solidFill>
                            <a:schemeClr val="tx1"/>
                          </a:solidFill>
                          <a:latin typeface="Corbel"/>
                          <a:cs typeface="Corbel"/>
                        </a:rPr>
                        <a:t>Emerging toxicity</a:t>
                      </a:r>
                      <a:endParaRPr lang="en-US" sz="1300">
                        <a:solidFill>
                          <a:schemeClr val="tx1"/>
                        </a:solidFill>
                        <a:latin typeface="Corbel"/>
                        <a:cs typeface="Corbel"/>
                      </a:endParaRPr>
                    </a:p>
                  </a:txBody>
                  <a:tcPr/>
                </a:tc>
                <a:tc>
                  <a:txBody>
                    <a:bodyPr/>
                    <a:lstStyle/>
                    <a:p>
                      <a:r>
                        <a:rPr lang="en-US" sz="1300">
                          <a:solidFill>
                            <a:schemeClr val="tx1"/>
                          </a:solidFill>
                          <a:latin typeface="Corbel"/>
                          <a:cs typeface="Corbel"/>
                        </a:rPr>
                        <a:t>Emerging; long phase I data (8y)</a:t>
                      </a:r>
                    </a:p>
                  </a:txBody>
                  <a:tcPr/>
                </a:tc>
                <a:extLst>
                  <a:ext uri="{0D108BD9-81ED-4DB2-BD59-A6C34878D82A}">
                    <a16:rowId xmlns:a16="http://schemas.microsoft.com/office/drawing/2014/main" val="10002"/>
                  </a:ext>
                </a:extLst>
              </a:tr>
              <a:tr h="904240">
                <a:tc>
                  <a:txBody>
                    <a:bodyPr/>
                    <a:lstStyle/>
                    <a:p>
                      <a:r>
                        <a:rPr lang="en-US" sz="1600" b="1">
                          <a:solidFill>
                            <a:schemeClr val="tx1"/>
                          </a:solidFill>
                          <a:latin typeface="Corbel"/>
                          <a:cs typeface="Corbel"/>
                        </a:rPr>
                        <a:t>Heme</a:t>
                      </a:r>
                    </a:p>
                    <a:p>
                      <a:r>
                        <a:rPr lang="en-US" sz="1600" b="1">
                          <a:solidFill>
                            <a:schemeClr val="tx1"/>
                          </a:solidFill>
                          <a:latin typeface="Corbel"/>
                          <a:cs typeface="Corbel"/>
                        </a:rPr>
                        <a:t>toxicity</a:t>
                      </a:r>
                    </a:p>
                  </a:txBody>
                  <a:tcPr/>
                </a:tc>
                <a:tc>
                  <a:txBody>
                    <a:bodyPr/>
                    <a:lstStyle/>
                    <a:p>
                      <a:r>
                        <a:rPr lang="en-US" sz="1300">
                          <a:solidFill>
                            <a:schemeClr val="tx1"/>
                          </a:solidFill>
                          <a:latin typeface="Corbel"/>
                          <a:cs typeface="Corbel"/>
                        </a:rPr>
                        <a:t>Intermediate</a:t>
                      </a:r>
                    </a:p>
                  </a:txBody>
                  <a:tcPr/>
                </a:tc>
                <a:tc>
                  <a:txBody>
                    <a:bodyPr/>
                    <a:lstStyle/>
                    <a:p>
                      <a:r>
                        <a:rPr lang="en-US" sz="1300">
                          <a:solidFill>
                            <a:schemeClr val="tx1"/>
                          </a:solidFill>
                          <a:latin typeface="Corbel"/>
                          <a:cs typeface="Corbel"/>
                        </a:rPr>
                        <a:t>Least</a:t>
                      </a:r>
                    </a:p>
                  </a:txBody>
                  <a:tcPr/>
                </a:tc>
                <a:tc>
                  <a:txBody>
                    <a:bodyPr/>
                    <a:lstStyle/>
                    <a:p>
                      <a:r>
                        <a:rPr lang="en-US" sz="1300">
                          <a:solidFill>
                            <a:schemeClr val="tx1"/>
                          </a:solidFill>
                          <a:latin typeface="Corbel"/>
                          <a:cs typeface="Corbel"/>
                        </a:rPr>
                        <a:t>Most</a:t>
                      </a:r>
                      <a:r>
                        <a:rPr lang="en-US" sz="1300" baseline="0">
                          <a:solidFill>
                            <a:schemeClr val="tx1"/>
                          </a:solidFill>
                          <a:latin typeface="Corbel"/>
                          <a:cs typeface="Corbel"/>
                        </a:rPr>
                        <a:t> severe; ASA-like effect;</a:t>
                      </a:r>
                    </a:p>
                    <a:p>
                      <a:r>
                        <a:rPr lang="en-US" sz="1300" baseline="0">
                          <a:solidFill>
                            <a:schemeClr val="tx1"/>
                          </a:solidFill>
                          <a:latin typeface="Corbel"/>
                          <a:cs typeface="Corbel"/>
                        </a:rPr>
                        <a:t>Lymphocytosis</a:t>
                      </a:r>
                      <a:endParaRPr lang="en-US" sz="1300">
                        <a:solidFill>
                          <a:schemeClr val="tx1"/>
                        </a:solidFill>
                        <a:latin typeface="Corbel"/>
                        <a:cs typeface="Corbel"/>
                      </a:endParaRPr>
                    </a:p>
                  </a:txBody>
                  <a:tcPr/>
                </a:tc>
                <a:tc>
                  <a:txBody>
                    <a:bodyPr/>
                    <a:lstStyle/>
                    <a:p>
                      <a:r>
                        <a:rPr lang="en-US" sz="1300" dirty="0">
                          <a:solidFill>
                            <a:schemeClr val="tx1"/>
                          </a:solidFill>
                          <a:latin typeface="Corbel"/>
                          <a:cs typeface="Corbel"/>
                        </a:rPr>
                        <a:t>~dasatinib in 2</a:t>
                      </a:r>
                      <a:r>
                        <a:rPr lang="en-US" sz="1300" baseline="30000" dirty="0">
                          <a:solidFill>
                            <a:schemeClr val="tx1"/>
                          </a:solidFill>
                          <a:latin typeface="Corbel"/>
                          <a:cs typeface="Corbel"/>
                        </a:rPr>
                        <a:t>nd</a:t>
                      </a:r>
                      <a:r>
                        <a:rPr lang="en-US" sz="1300" dirty="0">
                          <a:solidFill>
                            <a:schemeClr val="tx1"/>
                          </a:solidFill>
                          <a:latin typeface="Corbel"/>
                          <a:cs typeface="Corbel"/>
                        </a:rPr>
                        <a:t>, 3</a:t>
                      </a:r>
                      <a:r>
                        <a:rPr lang="en-US" sz="1300" baseline="30000" dirty="0">
                          <a:solidFill>
                            <a:schemeClr val="tx1"/>
                          </a:solidFill>
                          <a:latin typeface="Corbel"/>
                          <a:cs typeface="Corbel"/>
                        </a:rPr>
                        <a:t>rd</a:t>
                      </a:r>
                      <a:r>
                        <a:rPr lang="en-US" sz="1300" dirty="0">
                          <a:solidFill>
                            <a:schemeClr val="tx1"/>
                          </a:solidFill>
                          <a:latin typeface="Corbel"/>
                          <a:cs typeface="Corbel"/>
                        </a:rPr>
                        <a:t> line;</a:t>
                      </a:r>
                    </a:p>
                    <a:p>
                      <a:r>
                        <a:rPr lang="en-US" sz="1300" dirty="0">
                          <a:solidFill>
                            <a:schemeClr val="tx1"/>
                          </a:solidFill>
                          <a:latin typeface="Corbel"/>
                          <a:cs typeface="Corbel"/>
                        </a:rPr>
                        <a:t>~nilotinib in 1</a:t>
                      </a:r>
                      <a:r>
                        <a:rPr lang="en-US" sz="1300" baseline="30000" dirty="0">
                          <a:solidFill>
                            <a:schemeClr val="tx1"/>
                          </a:solidFill>
                          <a:latin typeface="Corbel"/>
                          <a:cs typeface="Corbel"/>
                        </a:rPr>
                        <a:t>st</a:t>
                      </a:r>
                      <a:r>
                        <a:rPr lang="en-US" sz="1300" dirty="0">
                          <a:solidFill>
                            <a:schemeClr val="tx1"/>
                          </a:solidFill>
                          <a:latin typeface="Corbel"/>
                          <a:cs typeface="Corbel"/>
                        </a:rPr>
                        <a:t> line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aseline="0">
                          <a:solidFill>
                            <a:schemeClr val="tx1"/>
                          </a:solidFill>
                          <a:latin typeface="Corbel"/>
                          <a:ea typeface="Wingdings"/>
                          <a:cs typeface="Corbel"/>
                          <a:sym typeface="Wingdings"/>
                        </a:rPr>
                        <a:t>Thrombocytopenia</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baseline="0">
                          <a:solidFill>
                            <a:schemeClr val="tx1"/>
                          </a:solidFill>
                          <a:latin typeface="Corbel"/>
                          <a:ea typeface="Wingdings"/>
                          <a:cs typeface="Corbel"/>
                          <a:sym typeface="Wingdings"/>
                        </a:rPr>
                        <a:t>ASA-like effect</a:t>
                      </a:r>
                      <a:endParaRPr lang="en-US" sz="1300">
                        <a:solidFill>
                          <a:schemeClr val="tx1"/>
                        </a:solidFill>
                        <a:latin typeface="Corbel"/>
                        <a:cs typeface="Corbe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solidFill>
                            <a:schemeClr val="tx1"/>
                          </a:solidFill>
                          <a:latin typeface="Corbel"/>
                          <a:cs typeface="Corbel"/>
                        </a:rPr>
                        <a:t>Thrombocytopenia</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a:solidFill>
                            <a:schemeClr val="tx1"/>
                          </a:solidFill>
                          <a:latin typeface="Corbel"/>
                          <a:cs typeface="Corbel"/>
                        </a:rPr>
                        <a:t>Neutropenia</a:t>
                      </a:r>
                    </a:p>
                  </a:txBody>
                  <a:tcPr/>
                </a:tc>
                <a:extLst>
                  <a:ext uri="{0D108BD9-81ED-4DB2-BD59-A6C34878D82A}">
                    <a16:rowId xmlns:a16="http://schemas.microsoft.com/office/drawing/2014/main" val="10003"/>
                  </a:ext>
                </a:extLst>
              </a:tr>
              <a:tr h="1480589">
                <a:tc>
                  <a:txBody>
                    <a:bodyPr/>
                    <a:lstStyle/>
                    <a:p>
                      <a:r>
                        <a:rPr lang="en-US" sz="1600" b="1">
                          <a:solidFill>
                            <a:schemeClr val="tx1"/>
                          </a:solidFill>
                          <a:latin typeface="Corbel"/>
                          <a:cs typeface="Corbel"/>
                        </a:rPr>
                        <a:t>Non-Heme toxicity</a:t>
                      </a:r>
                    </a:p>
                  </a:txBody>
                  <a:tcPr/>
                </a:tc>
                <a:tc>
                  <a:txBody>
                    <a:bodyPr/>
                    <a:lstStyle/>
                    <a:p>
                      <a:r>
                        <a:rPr lang="en-US" sz="1300" dirty="0">
                          <a:solidFill>
                            <a:schemeClr val="tx1"/>
                          </a:solidFill>
                          <a:latin typeface="Corbel"/>
                          <a:cs typeface="Corbel"/>
                        </a:rPr>
                        <a:t>Edema, GI effects (diarrhea, nausea),</a:t>
                      </a:r>
                    </a:p>
                    <a:p>
                      <a:r>
                        <a:rPr lang="en-US" sz="1300" dirty="0">
                          <a:solidFill>
                            <a:schemeClr val="tx1"/>
                          </a:solidFill>
                          <a:latin typeface="Corbel"/>
                          <a:cs typeface="Corbel"/>
                        </a:rPr>
                        <a:t>Muscle cramps, </a:t>
                      </a:r>
                      <a:r>
                        <a:rPr lang="en-US" sz="1300" dirty="0">
                          <a:solidFill>
                            <a:schemeClr val="tx1"/>
                          </a:solidFill>
                          <a:latin typeface="Corbel"/>
                          <a:ea typeface="Wingdings"/>
                          <a:cs typeface="Corbel"/>
                          <a:sym typeface="Wingdings"/>
                        </a:rPr>
                        <a:t>Phos</a:t>
                      </a:r>
                      <a:endParaRPr lang="en-US" sz="1300" dirty="0">
                        <a:solidFill>
                          <a:schemeClr val="tx1"/>
                        </a:solidFill>
                        <a:latin typeface="Corbel"/>
                        <a:cs typeface="Corbel"/>
                      </a:endParaRPr>
                    </a:p>
                  </a:txBody>
                  <a:tcPr/>
                </a:tc>
                <a:tc>
                  <a:txBody>
                    <a:bodyPr/>
                    <a:lstStyle/>
                    <a:p>
                      <a:r>
                        <a:rPr lang="en-US" sz="1300">
                          <a:solidFill>
                            <a:schemeClr val="tx1"/>
                          </a:solidFill>
                          <a:latin typeface="Corbel"/>
                          <a:ea typeface="Wingdings"/>
                          <a:cs typeface="Corbel"/>
                          <a:sym typeface="Wingdings"/>
                        </a:rPr>
                        <a:t></a:t>
                      </a:r>
                      <a:r>
                        <a:rPr lang="en-US" sz="1300" baseline="0">
                          <a:solidFill>
                            <a:schemeClr val="tx1"/>
                          </a:solidFill>
                          <a:latin typeface="Corbel"/>
                          <a:ea typeface="Wingdings"/>
                          <a:cs typeface="Corbel"/>
                          <a:sym typeface="Wingdings"/>
                        </a:rPr>
                        <a:t>Lipase, </a:t>
                      </a:r>
                      <a:r>
                        <a:rPr lang="en-US" sz="1300">
                          <a:solidFill>
                            <a:schemeClr val="tx1"/>
                          </a:solidFill>
                          <a:latin typeface="Corbel"/>
                          <a:ea typeface="Wingdings"/>
                          <a:cs typeface="Corbel"/>
                          <a:sym typeface="Wingdings"/>
                        </a:rPr>
                        <a:t></a:t>
                      </a:r>
                      <a:r>
                        <a:rPr lang="en-US" sz="1300" baseline="0">
                          <a:solidFill>
                            <a:schemeClr val="tx1"/>
                          </a:solidFill>
                          <a:latin typeface="Corbel"/>
                          <a:ea typeface="Wingdings"/>
                          <a:cs typeface="Corbel"/>
                          <a:sym typeface="Wingdings"/>
                        </a:rPr>
                        <a:t>Bili,</a:t>
                      </a:r>
                    </a:p>
                    <a:p>
                      <a:r>
                        <a:rPr lang="en-US" sz="1300">
                          <a:solidFill>
                            <a:schemeClr val="tx1"/>
                          </a:solidFill>
                          <a:latin typeface="Corbel"/>
                          <a:ea typeface="Wingdings"/>
                          <a:cs typeface="Corbel"/>
                          <a:sym typeface="Wingdings"/>
                        </a:rPr>
                        <a:t></a:t>
                      </a:r>
                      <a:r>
                        <a:rPr lang="en-US" sz="1300" baseline="0">
                          <a:solidFill>
                            <a:schemeClr val="tx1"/>
                          </a:solidFill>
                          <a:latin typeface="Corbel"/>
                          <a:ea typeface="Wingdings"/>
                          <a:cs typeface="Corbel"/>
                          <a:sym typeface="Wingdings"/>
                        </a:rPr>
                        <a:t>Chol, </a:t>
                      </a:r>
                      <a:r>
                        <a:rPr lang="en-US" sz="1300">
                          <a:solidFill>
                            <a:schemeClr val="tx1"/>
                          </a:solidFill>
                          <a:latin typeface="Corbel"/>
                          <a:ea typeface="Wingdings"/>
                          <a:cs typeface="Corbel"/>
                          <a:sym typeface="Wingdings"/>
                        </a:rPr>
                        <a:t></a:t>
                      </a:r>
                      <a:r>
                        <a:rPr lang="en-US" sz="1300" baseline="0" err="1">
                          <a:solidFill>
                            <a:schemeClr val="tx1"/>
                          </a:solidFill>
                          <a:latin typeface="Corbel"/>
                          <a:ea typeface="Wingdings"/>
                          <a:cs typeface="Corbel"/>
                          <a:sym typeface="Wingdings"/>
                        </a:rPr>
                        <a:t>Glu</a:t>
                      </a:r>
                      <a:r>
                        <a:rPr lang="en-US" sz="1300" baseline="0">
                          <a:solidFill>
                            <a:schemeClr val="tx1"/>
                          </a:solidFill>
                          <a:latin typeface="Corbel"/>
                          <a:ea typeface="Wingdings"/>
                          <a:cs typeface="Corbel"/>
                          <a:sym typeface="Wingdings"/>
                        </a:rPr>
                        <a:t>,</a:t>
                      </a:r>
                    </a:p>
                    <a:p>
                      <a:r>
                        <a:rPr lang="en-US" sz="1300" baseline="0">
                          <a:solidFill>
                            <a:schemeClr val="tx1"/>
                          </a:solidFill>
                          <a:latin typeface="Corbel"/>
                          <a:ea typeface="Wingdings"/>
                          <a:cs typeface="Corbel"/>
                          <a:sym typeface="Wingdings"/>
                        </a:rPr>
                        <a:t>Fatigue, </a:t>
                      </a:r>
                      <a:r>
                        <a:rPr lang="en-US" sz="1300" baseline="0" err="1">
                          <a:solidFill>
                            <a:schemeClr val="tx1"/>
                          </a:solidFill>
                          <a:latin typeface="Corbel"/>
                          <a:ea typeface="Wingdings"/>
                          <a:cs typeface="Corbel"/>
                          <a:sym typeface="Wingdings"/>
                        </a:rPr>
                        <a:t>Musculo</a:t>
                      </a:r>
                      <a:r>
                        <a:rPr lang="en-US" sz="1300" baseline="0">
                          <a:solidFill>
                            <a:schemeClr val="tx1"/>
                          </a:solidFill>
                          <a:latin typeface="Corbel"/>
                          <a:ea typeface="Wingdings"/>
                          <a:cs typeface="Corbel"/>
                          <a:sym typeface="Wingdings"/>
                        </a:rPr>
                        <a:t>-skeletal symptoms</a:t>
                      </a:r>
                    </a:p>
                    <a:p>
                      <a:r>
                        <a:rPr lang="en-US" sz="1300" baseline="0">
                          <a:solidFill>
                            <a:schemeClr val="tx1"/>
                          </a:solidFill>
                          <a:latin typeface="Corbel"/>
                          <a:ea typeface="Wingdings"/>
                          <a:cs typeface="Corbel"/>
                          <a:sym typeface="Wingdings"/>
                        </a:rPr>
                        <a:t>Black box: QT prolongation</a:t>
                      </a:r>
                      <a:endParaRPr lang="en-US" sz="1300">
                        <a:solidFill>
                          <a:schemeClr val="tx1"/>
                        </a:solidFill>
                        <a:latin typeface="Corbel"/>
                        <a:cs typeface="Corbel"/>
                      </a:endParaRPr>
                    </a:p>
                  </a:txBody>
                  <a:tcPr/>
                </a:tc>
                <a:tc>
                  <a:txBody>
                    <a:bodyPr/>
                    <a:lstStyle/>
                    <a:p>
                      <a:r>
                        <a:rPr lang="en-US" sz="1300">
                          <a:solidFill>
                            <a:schemeClr val="tx1"/>
                          </a:solidFill>
                          <a:latin typeface="Corbel"/>
                          <a:cs typeface="Corbel"/>
                        </a:rPr>
                        <a:t>Headache (early/transient)</a:t>
                      </a:r>
                    </a:p>
                    <a:p>
                      <a:r>
                        <a:rPr lang="en-US" sz="1300">
                          <a:solidFill>
                            <a:schemeClr val="tx1"/>
                          </a:solidFill>
                          <a:latin typeface="Corbel"/>
                          <a:cs typeface="Corbel"/>
                        </a:rPr>
                        <a:t>Pleural</a:t>
                      </a:r>
                      <a:r>
                        <a:rPr lang="en-US" sz="1300" baseline="0">
                          <a:solidFill>
                            <a:schemeClr val="tx1"/>
                          </a:solidFill>
                          <a:latin typeface="Corbel"/>
                          <a:cs typeface="Corbel"/>
                        </a:rPr>
                        <a:t> / pericardial effusions</a:t>
                      </a:r>
                      <a:endParaRPr lang="en-US" sz="1300">
                        <a:solidFill>
                          <a:schemeClr val="tx1"/>
                        </a:solidFill>
                        <a:latin typeface="Corbel"/>
                        <a:cs typeface="Corbel"/>
                      </a:endParaRPr>
                    </a:p>
                  </a:txBody>
                  <a:tcPr/>
                </a:tc>
                <a:tc>
                  <a:txBody>
                    <a:bodyPr/>
                    <a:lstStyle/>
                    <a:p>
                      <a:r>
                        <a:rPr lang="en-US" sz="1300">
                          <a:solidFill>
                            <a:schemeClr val="tx1"/>
                          </a:solidFill>
                          <a:latin typeface="Corbel"/>
                          <a:cs typeface="Corbel"/>
                        </a:rPr>
                        <a:t>Diarrhea; Transaminitis</a:t>
                      </a:r>
                      <a:endParaRPr lang="en-US" sz="1300" baseline="0">
                        <a:solidFill>
                          <a:schemeClr val="tx1"/>
                        </a:solidFill>
                        <a:latin typeface="Corbel"/>
                        <a:cs typeface="Corbel"/>
                      </a:endParaRPr>
                    </a:p>
                    <a:p>
                      <a:endParaRPr lang="en-US" sz="1300">
                        <a:solidFill>
                          <a:schemeClr val="tx1"/>
                        </a:solidFill>
                        <a:latin typeface="Corbel"/>
                        <a:cs typeface="Corbel"/>
                      </a:endParaRPr>
                    </a:p>
                  </a:txBody>
                  <a:tcPr/>
                </a:tc>
                <a:tc>
                  <a:txBody>
                    <a:bodyPr/>
                    <a:lstStyle/>
                    <a:p>
                      <a:r>
                        <a:rPr lang="en-US" sz="1300">
                          <a:solidFill>
                            <a:schemeClr val="tx1"/>
                          </a:solidFill>
                          <a:latin typeface="Corbel"/>
                          <a:ea typeface="Wingdings"/>
                          <a:cs typeface="Corbel"/>
                          <a:sym typeface="Wingdings"/>
                        </a:rPr>
                        <a:t></a:t>
                      </a:r>
                      <a:r>
                        <a:rPr lang="en-US" sz="1300" baseline="0">
                          <a:solidFill>
                            <a:schemeClr val="tx1"/>
                          </a:solidFill>
                          <a:latin typeface="Corbel"/>
                          <a:ea typeface="Wingdings"/>
                          <a:cs typeface="Corbel"/>
                          <a:sym typeface="Wingdings"/>
                        </a:rPr>
                        <a:t>Lipase, Pancreatitis, Rash, Hypertension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baseline="0">
                          <a:solidFill>
                            <a:schemeClr val="tx1"/>
                          </a:solidFill>
                          <a:latin typeface="Corbel"/>
                          <a:ea typeface="Wingdings"/>
                          <a:cs typeface="Corbel"/>
                          <a:sym typeface="Wingdings"/>
                        </a:rPr>
                        <a:t>Black box: </a:t>
                      </a:r>
                      <a:r>
                        <a:rPr lang="en-US" sz="1300">
                          <a:solidFill>
                            <a:schemeClr val="tx1"/>
                          </a:solidFill>
                          <a:latin typeface="Corbel"/>
                          <a:cs typeface="Corbel"/>
                        </a:rPr>
                        <a:t>vascular occlusion, heart failure, and hepatotoxicity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Corbel"/>
                          <a:ea typeface="Wingdings"/>
                          <a:cs typeface="Corbel"/>
                          <a:sym typeface="Wingdings"/>
                        </a:rPr>
                        <a:t></a:t>
                      </a:r>
                      <a:r>
                        <a:rPr lang="en-US" sz="1300" baseline="0" dirty="0">
                          <a:solidFill>
                            <a:schemeClr val="tx1"/>
                          </a:solidFill>
                          <a:latin typeface="Corbel"/>
                          <a:ea typeface="Wingdings"/>
                          <a:cs typeface="Corbel"/>
                          <a:sym typeface="Wingdings"/>
                        </a:rPr>
                        <a:t>Lipase, Pancreatitis, Hypertension, Hypersensitivity reaction</a:t>
                      </a:r>
                      <a:endParaRPr lang="en-US" sz="1300" dirty="0">
                        <a:solidFill>
                          <a:schemeClr val="tx1"/>
                        </a:solidFill>
                        <a:latin typeface="Corbel"/>
                        <a:cs typeface="Corbel"/>
                      </a:endParaRPr>
                    </a:p>
                  </a:txBody>
                  <a:tcPr/>
                </a:tc>
                <a:extLst>
                  <a:ext uri="{0D108BD9-81ED-4DB2-BD59-A6C34878D82A}">
                    <a16:rowId xmlns:a16="http://schemas.microsoft.com/office/drawing/2014/main" val="10004"/>
                  </a:ext>
                </a:extLst>
              </a:tr>
              <a:tr h="1310640">
                <a:tc>
                  <a:txBody>
                    <a:bodyPr/>
                    <a:lstStyle/>
                    <a:p>
                      <a:pPr algn="l"/>
                      <a:r>
                        <a:rPr lang="en-US" sz="1600" b="1">
                          <a:solidFill>
                            <a:srgbClr val="C0504D"/>
                          </a:solidFill>
                          <a:latin typeface="Corbel"/>
                          <a:cs typeface="Corbel"/>
                        </a:rPr>
                        <a:t>Special concern</a:t>
                      </a:r>
                    </a:p>
                    <a:p>
                      <a:pPr algn="l"/>
                      <a:r>
                        <a:rPr lang="en-US" sz="1600" b="1">
                          <a:solidFill>
                            <a:srgbClr val="C0504D"/>
                          </a:solidFill>
                          <a:latin typeface="Corbel"/>
                          <a:cs typeface="Corbel"/>
                        </a:rPr>
                        <a:t>issues</a:t>
                      </a:r>
                    </a:p>
                  </a:txBody>
                  <a:tcPr/>
                </a:tc>
                <a:tc>
                  <a:txBody>
                    <a:bodyPr/>
                    <a:lstStyle/>
                    <a:p>
                      <a:pPr algn="l"/>
                      <a:r>
                        <a:rPr lang="en-US" sz="1600" b="1">
                          <a:solidFill>
                            <a:srgbClr val="C0504D"/>
                          </a:solidFill>
                          <a:latin typeface="Corbel"/>
                          <a:cs typeface="Corbel"/>
                        </a:rPr>
                        <a:t>Early question re: CHF</a:t>
                      </a:r>
                    </a:p>
                    <a:p>
                      <a:pPr algn="l"/>
                      <a:r>
                        <a:rPr lang="en-US" sz="1600" b="1">
                          <a:solidFill>
                            <a:srgbClr val="C0504D"/>
                          </a:solidFill>
                          <a:latin typeface="Corbel"/>
                          <a:cs typeface="Corbel"/>
                        </a:rPr>
                        <a:t>?late renal effects</a:t>
                      </a:r>
                    </a:p>
                  </a:txBody>
                  <a:tcPr/>
                </a:tc>
                <a:tc>
                  <a:txBody>
                    <a:bodyPr/>
                    <a:lstStyle/>
                    <a:p>
                      <a:pPr algn="l"/>
                      <a:r>
                        <a:rPr lang="en-US" sz="1600" b="1" baseline="0">
                          <a:solidFill>
                            <a:srgbClr val="C0504D"/>
                          </a:solidFill>
                          <a:latin typeface="Corbel"/>
                          <a:cs typeface="Corbel"/>
                        </a:rPr>
                        <a:t>Vascular events (ICVE, IHD, PAD)</a:t>
                      </a:r>
                    </a:p>
                    <a:p>
                      <a:pPr algn="l"/>
                      <a:endParaRPr lang="en-US" sz="1600" b="1">
                        <a:solidFill>
                          <a:srgbClr val="C0504D"/>
                        </a:solidFill>
                        <a:latin typeface="Corbel"/>
                        <a:cs typeface="Corbel"/>
                      </a:endParaRPr>
                    </a:p>
                  </a:txBody>
                  <a:tcPr/>
                </a:tc>
                <a:tc>
                  <a:txBody>
                    <a:bodyPr/>
                    <a:lstStyle/>
                    <a:p>
                      <a:pPr algn="l"/>
                      <a:r>
                        <a:rPr lang="en-US" sz="1600" b="1">
                          <a:solidFill>
                            <a:srgbClr val="C0504D"/>
                          </a:solidFill>
                          <a:latin typeface="Corbel"/>
                          <a:cs typeface="Corbel"/>
                        </a:rPr>
                        <a:t>?PAH (pulmonary arterial</a:t>
                      </a:r>
                      <a:r>
                        <a:rPr lang="en-US" sz="1600" b="1" baseline="0">
                          <a:solidFill>
                            <a:srgbClr val="C0504D"/>
                          </a:solidFill>
                          <a:latin typeface="Corbel"/>
                          <a:cs typeface="Corbel"/>
                        </a:rPr>
                        <a:t> hypertension)</a:t>
                      </a:r>
                    </a:p>
                  </a:txBody>
                  <a:tcPr/>
                </a:tc>
                <a:tc>
                  <a:txBody>
                    <a:bodyPr/>
                    <a:lstStyle/>
                    <a:p>
                      <a:pPr algn="l"/>
                      <a:r>
                        <a:rPr lang="en-US" sz="1600" b="1">
                          <a:solidFill>
                            <a:srgbClr val="C0504D"/>
                          </a:solidFill>
                          <a:latin typeface="Corbel"/>
                          <a:cs typeface="Corbel"/>
                        </a:rPr>
                        <a:t>?</a:t>
                      </a:r>
                      <a:r>
                        <a:rPr lang="en-US" sz="1600" b="1" baseline="0">
                          <a:solidFill>
                            <a:srgbClr val="C0504D"/>
                          </a:solidFill>
                          <a:latin typeface="Corbel"/>
                          <a:cs typeface="Corbel"/>
                        </a:rPr>
                        <a:t> Mild renal effects</a:t>
                      </a:r>
                    </a:p>
                    <a:p>
                      <a:pPr algn="l"/>
                      <a:endParaRPr lang="en-US" sz="1600" b="1">
                        <a:solidFill>
                          <a:srgbClr val="C0504D"/>
                        </a:solidFill>
                        <a:latin typeface="Corbel"/>
                        <a:cs typeface="Corbel"/>
                      </a:endParaRPr>
                    </a:p>
                  </a:txBody>
                  <a:tcPr/>
                </a:tc>
                <a:tc>
                  <a:txBody>
                    <a:bodyPr/>
                    <a:lstStyle/>
                    <a:p>
                      <a:pPr algn="l"/>
                      <a:r>
                        <a:rPr lang="en-US" sz="1600" b="1" baseline="0">
                          <a:solidFill>
                            <a:srgbClr val="C0504D"/>
                          </a:solidFill>
                          <a:latin typeface="Corbel"/>
                          <a:cs typeface="Corbel"/>
                        </a:rPr>
                        <a:t>Vascular events (ICVE, IHD, PAD, VTE)</a:t>
                      </a:r>
                    </a:p>
                  </a:txBody>
                  <a:tcPr/>
                </a:tc>
                <a:tc>
                  <a:txBody>
                    <a:bodyPr/>
                    <a:lstStyle/>
                    <a:p>
                      <a:pPr algn="l"/>
                      <a:r>
                        <a:rPr lang="en-US" sz="1600" b="1" i="0" baseline="0" dirty="0">
                          <a:solidFill>
                            <a:srgbClr val="C0504D"/>
                          </a:solidFill>
                          <a:latin typeface="Corbel"/>
                          <a:cs typeface="Corbel"/>
                        </a:rPr>
                        <a:t>Early (Ph 1) </a:t>
                      </a:r>
                      <a:r>
                        <a:rPr lang="en-US" sz="1600" b="1" i="1" baseline="0" dirty="0">
                          <a:solidFill>
                            <a:srgbClr val="C0504D"/>
                          </a:solidFill>
                          <a:latin typeface="Corbel"/>
                          <a:cs typeface="Corbel"/>
                        </a:rPr>
                        <a:t>and randomized  </a:t>
                      </a:r>
                      <a:r>
                        <a:rPr lang="en-US" sz="1600" b="1" i="0" baseline="0" dirty="0">
                          <a:solidFill>
                            <a:srgbClr val="C0504D"/>
                          </a:solidFill>
                          <a:latin typeface="Corbel"/>
                          <a:cs typeface="Corbel"/>
                        </a:rPr>
                        <a:t>data on CV/vascular events reassuring; more data coming</a:t>
                      </a:r>
                      <a:endParaRPr lang="en-US" sz="1600" b="1" baseline="0" dirty="0">
                        <a:solidFill>
                          <a:srgbClr val="C0504D"/>
                        </a:solidFill>
                        <a:latin typeface="Corbel"/>
                        <a:cs typeface="Corbe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4899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D46A-A802-2ACD-7084-CF86354230D6}"/>
              </a:ext>
            </a:extLst>
          </p:cNvPr>
          <p:cNvSpPr txBox="1">
            <a:spLocks/>
          </p:cNvSpPr>
          <p:nvPr/>
        </p:nvSpPr>
        <p:spPr>
          <a:xfrm>
            <a:off x="547180" y="254002"/>
            <a:ext cx="10808208" cy="10054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rPr>
              <a:t>Putting it all together in 2025?</a:t>
            </a:r>
          </a:p>
        </p:txBody>
      </p:sp>
      <p:sp>
        <p:nvSpPr>
          <p:cNvPr id="3" name="Text Placeholder 4">
            <a:extLst>
              <a:ext uri="{FF2B5EF4-FFF2-40B4-BE49-F238E27FC236}">
                <a16:creationId xmlns:a16="http://schemas.microsoft.com/office/drawing/2014/main" id="{095D3EA7-B00C-16BD-2C2C-5E6CE25885D9}"/>
              </a:ext>
            </a:extLst>
          </p:cNvPr>
          <p:cNvSpPr txBox="1">
            <a:spLocks/>
          </p:cNvSpPr>
          <p:nvPr/>
        </p:nvSpPr>
        <p:spPr>
          <a:xfrm>
            <a:off x="547183" y="1025143"/>
            <a:ext cx="3384004" cy="778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460A9"/>
                </a:solidFill>
                <a:effectLst/>
                <a:uLnTx/>
                <a:uFillTx/>
                <a:latin typeface="Corbel" panose="020B0503020204020204" pitchFamily="34" charset="0"/>
                <a:ea typeface="+mn-ea"/>
                <a:cs typeface="+mn-cs"/>
              </a:rPr>
              <a:t>Front-line IMA</a:t>
            </a:r>
          </a:p>
        </p:txBody>
      </p:sp>
      <p:sp>
        <p:nvSpPr>
          <p:cNvPr id="4" name="Content Placeholder 2">
            <a:extLst>
              <a:ext uri="{FF2B5EF4-FFF2-40B4-BE49-F238E27FC236}">
                <a16:creationId xmlns:a16="http://schemas.microsoft.com/office/drawing/2014/main" id="{23791DA7-6451-2409-D43F-86B31FF81CC5}"/>
              </a:ext>
            </a:extLst>
          </p:cNvPr>
          <p:cNvSpPr txBox="1">
            <a:spLocks/>
          </p:cNvSpPr>
          <p:nvPr/>
        </p:nvSpPr>
        <p:spPr>
          <a:xfrm>
            <a:off x="547182" y="1897057"/>
            <a:ext cx="3732209" cy="34460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Lowest cost in many systems</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Global access best</a:t>
            </a:r>
          </a:p>
          <a:p>
            <a:pPr marL="747153" marR="0" lvl="1" indent="-285744"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Remains primary </a:t>
            </a:r>
            <a:r>
              <a:rPr kumimoji="0" lang="en-US" sz="1600" b="0" i="0" u="none" strike="noStrike" kern="1200" cap="none" spc="0" normalizeH="0" baseline="0" noProof="0" dirty="0" err="1">
                <a:ln>
                  <a:noFill/>
                </a:ln>
                <a:solidFill>
                  <a:srgbClr val="00B050"/>
                </a:solidFill>
                <a:effectLst/>
                <a:uLnTx/>
                <a:uFillTx/>
                <a:latin typeface="Corbel" panose="020B0503020204020204" pitchFamily="34" charset="0"/>
                <a:ea typeface="+mn-ea"/>
                <a:cs typeface="+mn-cs"/>
              </a:rPr>
              <a:t>tx</a:t>
            </a:r>
            <a:r>
              <a:rPr kumimoji="0" lang="en-US" sz="16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 for many</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OS despite ‘suboptimal / warning’ status remains good</a:t>
            </a:r>
          </a:p>
          <a:p>
            <a:pPr marL="747153" marR="0" lvl="1" indent="-285744"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Competing comorbidity risk?</a:t>
            </a:r>
          </a:p>
          <a:p>
            <a:pPr marL="747153" marR="0" lvl="1" indent="-285744"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Risk dying from CML low</a:t>
            </a:r>
          </a:p>
          <a:p>
            <a:pPr marL="289965"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Broader resistance possible</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Higher AE rate-&gt; discontinuation?</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Slower/lower deep MR</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More time on therapy needed / lifelong for more?</a:t>
            </a:r>
          </a:p>
        </p:txBody>
      </p:sp>
      <p:sp>
        <p:nvSpPr>
          <p:cNvPr id="5" name="Text Placeholder 5">
            <a:extLst>
              <a:ext uri="{FF2B5EF4-FFF2-40B4-BE49-F238E27FC236}">
                <a16:creationId xmlns:a16="http://schemas.microsoft.com/office/drawing/2014/main" id="{C595059E-7773-3D7E-66A7-AED868986BF3}"/>
              </a:ext>
            </a:extLst>
          </p:cNvPr>
          <p:cNvSpPr txBox="1">
            <a:spLocks/>
          </p:cNvSpPr>
          <p:nvPr/>
        </p:nvSpPr>
        <p:spPr>
          <a:xfrm>
            <a:off x="4370668" y="1025143"/>
            <a:ext cx="3450664" cy="778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585D">
                    <a:lumMod val="75000"/>
                  </a:srgbClr>
                </a:solidFill>
                <a:effectLst/>
                <a:uLnTx/>
                <a:uFillTx/>
                <a:latin typeface="Corbel" panose="020B0503020204020204" pitchFamily="34" charset="0"/>
                <a:ea typeface="+mn-ea"/>
                <a:cs typeface="+mn-cs"/>
              </a:rPr>
              <a:t>Front-line 2GTKI</a:t>
            </a:r>
            <a:endParaRPr kumimoji="0" lang="en-US" sz="2400" b="1" i="0" u="none" strike="noStrike" kern="1200" cap="none" spc="0" normalizeH="0" baseline="0" noProof="0" dirty="0">
              <a:ln>
                <a:noFill/>
              </a:ln>
              <a:solidFill>
                <a:srgbClr val="FF585D">
                  <a:lumMod val="75000"/>
                </a:srgbClr>
              </a:solidFill>
              <a:effectLst/>
              <a:uLnTx/>
              <a:uFillTx/>
              <a:latin typeface="Corbel" panose="020B0503020204020204" pitchFamily="34" charset="0"/>
              <a:ea typeface="+mn-ea"/>
              <a:cs typeface="+mn-cs"/>
            </a:endParaRPr>
          </a:p>
        </p:txBody>
      </p:sp>
      <p:sp>
        <p:nvSpPr>
          <p:cNvPr id="6" name="Content Placeholder 6">
            <a:extLst>
              <a:ext uri="{FF2B5EF4-FFF2-40B4-BE49-F238E27FC236}">
                <a16:creationId xmlns:a16="http://schemas.microsoft.com/office/drawing/2014/main" id="{8503B4FB-ABB5-474D-DD0A-7CC16BA51DD8}"/>
              </a:ext>
            </a:extLst>
          </p:cNvPr>
          <p:cNvSpPr txBox="1">
            <a:spLocks/>
          </p:cNvSpPr>
          <p:nvPr/>
        </p:nvSpPr>
        <p:spPr>
          <a:xfrm>
            <a:off x="4370668" y="1897057"/>
            <a:ext cx="3450664" cy="34460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Lower cost emerging</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Lower dose proposed</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Many choices</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Faster / deeper remissions</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No improvement in TFR success -&gt; cure</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AEs with greater morbidity</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Select resistance  (T315I , others)</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7" name="Text Placeholder 7">
            <a:extLst>
              <a:ext uri="{FF2B5EF4-FFF2-40B4-BE49-F238E27FC236}">
                <a16:creationId xmlns:a16="http://schemas.microsoft.com/office/drawing/2014/main" id="{C2F1FA5E-71B6-1B21-800B-C87375FA9A36}"/>
              </a:ext>
            </a:extLst>
          </p:cNvPr>
          <p:cNvSpPr txBox="1">
            <a:spLocks/>
          </p:cNvSpPr>
          <p:nvPr/>
        </p:nvSpPr>
        <p:spPr>
          <a:xfrm>
            <a:off x="8260815" y="1025143"/>
            <a:ext cx="3450664" cy="778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7030A0"/>
                </a:solidFill>
                <a:effectLst/>
                <a:uLnTx/>
                <a:uFillTx/>
                <a:latin typeface="Corbel" panose="020B0503020204020204" pitchFamily="34" charset="0"/>
                <a:ea typeface="+mn-ea"/>
                <a:cs typeface="+mn-cs"/>
              </a:rPr>
              <a:t>Front-line ASC</a:t>
            </a:r>
            <a:endParaRPr kumimoji="0" lang="en-US" sz="24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27" name="Content Placeholder 6">
            <a:extLst>
              <a:ext uri="{FF2B5EF4-FFF2-40B4-BE49-F238E27FC236}">
                <a16:creationId xmlns:a16="http://schemas.microsoft.com/office/drawing/2014/main" id="{FA59E1A3-9079-F659-4525-8A65032A84E4}"/>
              </a:ext>
            </a:extLst>
          </p:cNvPr>
          <p:cNvSpPr txBox="1">
            <a:spLocks/>
          </p:cNvSpPr>
          <p:nvPr/>
        </p:nvSpPr>
        <p:spPr>
          <a:xfrm>
            <a:off x="7912610" y="1897057"/>
            <a:ext cx="3884980" cy="34460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Comparative superiority in efficacy in frontline</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Comparative improvement in tolerability</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Safety data extremely reassuring</a:t>
            </a:r>
            <a:endParaRPr kumimoji="0" lang="en-US" sz="18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endParaRP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Higher cost, not accessible / fully accessible yet in many HC systems</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Select resistance  (</a:t>
            </a:r>
            <a:r>
              <a:rPr kumimoji="0" lang="en-US" sz="1800" b="0" i="0" u="none" strike="noStrike" kern="1200" cap="none" spc="0" normalizeH="0" baseline="0" noProof="0" dirty="0" err="1">
                <a:ln>
                  <a:noFill/>
                </a:ln>
                <a:solidFill>
                  <a:srgbClr val="FF0000"/>
                </a:solidFill>
                <a:effectLst/>
                <a:uLnTx/>
                <a:uFillTx/>
                <a:latin typeface="Corbel" panose="020B0503020204020204" pitchFamily="34" charset="0"/>
                <a:ea typeface="+mn-ea"/>
                <a:cs typeface="+mn-cs"/>
              </a:rPr>
              <a:t>myristoyl</a:t>
            </a: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site dominant, select ATP site mutations)</a:t>
            </a:r>
          </a:p>
          <a:p>
            <a:pPr marL="285744" marR="0" lvl="0" indent="-28574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Specificity-&gt;vulnerability regarding non-BCR-ABL mutations (ASXL1); amenable to ATP competitive TKIs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5D844213-6DF1-ED49-F0D7-DB917F321A04}"/>
              </a:ext>
            </a:extLst>
          </p:cNvPr>
          <p:cNvSpPr txBox="1"/>
          <p:nvPr/>
        </p:nvSpPr>
        <p:spPr>
          <a:xfrm>
            <a:off x="344198" y="6123603"/>
            <a:ext cx="11431463" cy="5539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1562AB"/>
                </a:solidFill>
                <a:effectLst/>
                <a:uLnTx/>
                <a:uFillTx/>
                <a:latin typeface="Corbel" panose="020B0503020204020204" pitchFamily="34" charset="0"/>
                <a:ea typeface="+mn-ea"/>
                <a:cs typeface="+mn-cs"/>
              </a:rPr>
              <a:t>Asciminib</a:t>
            </a:r>
            <a:r>
              <a:rPr kumimoji="0" lang="en-US" sz="3000" b="1" i="0" u="none" strike="noStrike" kern="1200" cap="none" spc="0" normalizeH="0" baseline="0" noProof="0" dirty="0">
                <a:ln>
                  <a:noFill/>
                </a:ln>
                <a:solidFill>
                  <a:srgbClr val="1562AB"/>
                </a:solidFill>
                <a:effectLst/>
                <a:uLnTx/>
                <a:uFillTx/>
                <a:latin typeface="Corbel" panose="020B0503020204020204" pitchFamily="34" charset="0"/>
                <a:ea typeface="+mn-ea"/>
                <a:cs typeface="+mn-cs"/>
              </a:rPr>
              <a:t> </a:t>
            </a:r>
            <a:r>
              <a:rPr kumimoji="0" lang="en-US" sz="2400" b="1" i="0" u="none" strike="noStrike" kern="1200" cap="none" spc="0" normalizeH="0" baseline="0" noProof="0" dirty="0">
                <a:ln>
                  <a:noFill/>
                </a:ln>
                <a:solidFill>
                  <a:srgbClr val="1562AB"/>
                </a:solidFill>
                <a:effectLst/>
                <a:uLnTx/>
                <a:uFillTx/>
                <a:latin typeface="Corbel" panose="020B0503020204020204" pitchFamily="34" charset="0"/>
                <a:ea typeface="+mn-ea"/>
                <a:cs typeface="+mn-cs"/>
              </a:rPr>
              <a:t>should offer increased eligibility for TFR; will it offer increase in success? </a:t>
            </a:r>
          </a:p>
        </p:txBody>
      </p:sp>
    </p:spTree>
    <p:extLst>
      <p:ext uri="{BB962C8B-B14F-4D97-AF65-F5344CB8AC3E}">
        <p14:creationId xmlns:p14="http://schemas.microsoft.com/office/powerpoint/2010/main" val="641471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981" y="6427115"/>
            <a:ext cx="3633723" cy="4308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solidFill>
                <a:effectLst/>
                <a:uLnTx/>
                <a:uFillTx/>
                <a:latin typeface="Corbel"/>
                <a:ea typeface="+mn-ea"/>
                <a:cs typeface="Corbel"/>
              </a:rPr>
              <a:t>Huang et al, </a:t>
            </a:r>
            <a:r>
              <a:rPr kumimoji="0" lang="da-DK" sz="1100" b="0" i="1" u="none" strike="noStrike" kern="1200" cap="none" spc="0" normalizeH="0" baseline="0" noProof="0" dirty="0">
                <a:ln>
                  <a:noFill/>
                </a:ln>
                <a:solidFill>
                  <a:srgbClr val="000000"/>
                </a:solidFill>
                <a:effectLst/>
                <a:uLnTx/>
                <a:uFillTx/>
                <a:latin typeface="Corbel"/>
                <a:ea typeface="+mn-ea"/>
                <a:cs typeface="Corbel"/>
              </a:rPr>
              <a:t>Cancer </a:t>
            </a:r>
            <a:r>
              <a:rPr kumimoji="0" lang="da-DK" sz="1100" b="0" i="0" u="none" strike="noStrike" kern="1200" cap="none" spc="0" normalizeH="0" baseline="0" noProof="0" dirty="0">
                <a:ln>
                  <a:noFill/>
                </a:ln>
                <a:solidFill>
                  <a:srgbClr val="000000"/>
                </a:solidFill>
                <a:effectLst/>
                <a:uLnTx/>
                <a:uFillTx/>
                <a:latin typeface="Corbel"/>
                <a:ea typeface="+mn-ea"/>
                <a:cs typeface="Corbel"/>
              </a:rPr>
              <a:t>118:3123-3127, 2012.</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err="1">
                <a:ln>
                  <a:noFill/>
                </a:ln>
                <a:solidFill>
                  <a:srgbClr val="000000"/>
                </a:solidFill>
                <a:effectLst/>
                <a:uLnTx/>
                <a:uFillTx/>
                <a:latin typeface="Corbel"/>
                <a:ea typeface="+mn-ea"/>
                <a:cs typeface="Corbel"/>
              </a:rPr>
              <a:t>Bower</a:t>
            </a:r>
            <a:r>
              <a:rPr kumimoji="0" lang="da-DK" sz="1100" b="0" i="0" u="none" strike="noStrike" kern="1200" cap="none" spc="0" normalizeH="0" baseline="0" noProof="0" dirty="0">
                <a:ln>
                  <a:noFill/>
                </a:ln>
                <a:solidFill>
                  <a:srgbClr val="000000"/>
                </a:solidFill>
                <a:effectLst/>
                <a:uLnTx/>
                <a:uFillTx/>
                <a:latin typeface="Corbel"/>
                <a:ea typeface="+mn-ea"/>
                <a:cs typeface="Corbel"/>
              </a:rPr>
              <a:t> H et al, </a:t>
            </a:r>
            <a:r>
              <a:rPr kumimoji="0" lang="da-DK" sz="1100" b="0" i="1" u="none" strike="noStrike" kern="1200" cap="none" spc="0" normalizeH="0" baseline="0" noProof="0" dirty="0">
                <a:ln>
                  <a:noFill/>
                </a:ln>
                <a:solidFill>
                  <a:srgbClr val="000000"/>
                </a:solidFill>
                <a:effectLst/>
                <a:uLnTx/>
                <a:uFillTx/>
                <a:latin typeface="Corbel"/>
                <a:ea typeface="+mn-ea"/>
                <a:cs typeface="Corbel"/>
              </a:rPr>
              <a:t>J </a:t>
            </a:r>
            <a:r>
              <a:rPr kumimoji="0" lang="da-DK" sz="1100" b="0" i="1" u="none" strike="noStrike" kern="1200" cap="none" spc="0" normalizeH="0" baseline="0" noProof="0" dirty="0" err="1">
                <a:ln>
                  <a:noFill/>
                </a:ln>
                <a:solidFill>
                  <a:srgbClr val="000000"/>
                </a:solidFill>
                <a:effectLst/>
                <a:uLnTx/>
                <a:uFillTx/>
                <a:latin typeface="Corbel"/>
                <a:ea typeface="+mn-ea"/>
                <a:cs typeface="Corbel"/>
              </a:rPr>
              <a:t>Clin</a:t>
            </a:r>
            <a:r>
              <a:rPr kumimoji="0" lang="da-DK" sz="1100" b="0" i="1" u="none" strike="noStrike" kern="1200" cap="none" spc="0" normalizeH="0" baseline="0" noProof="0" dirty="0">
                <a:ln>
                  <a:noFill/>
                </a:ln>
                <a:solidFill>
                  <a:srgbClr val="000000"/>
                </a:solidFill>
                <a:effectLst/>
                <a:uLnTx/>
                <a:uFillTx/>
                <a:latin typeface="Corbel"/>
                <a:ea typeface="+mn-ea"/>
                <a:cs typeface="Corbel"/>
              </a:rPr>
              <a:t> </a:t>
            </a:r>
            <a:r>
              <a:rPr kumimoji="0" lang="da-DK" sz="1100" b="0" i="1" u="none" strike="noStrike" kern="1200" cap="none" spc="0" normalizeH="0" baseline="0" noProof="0" dirty="0" err="1">
                <a:ln>
                  <a:noFill/>
                </a:ln>
                <a:solidFill>
                  <a:srgbClr val="000000"/>
                </a:solidFill>
                <a:effectLst/>
                <a:uLnTx/>
                <a:uFillTx/>
                <a:latin typeface="Corbel"/>
                <a:ea typeface="+mn-ea"/>
                <a:cs typeface="Corbel"/>
              </a:rPr>
              <a:t>Oncol</a:t>
            </a:r>
            <a:r>
              <a:rPr kumimoji="0" lang="da-DK" sz="1100" b="0" i="1" u="none" strike="noStrike" kern="1200" cap="none" spc="0" normalizeH="0" baseline="0" noProof="0" dirty="0">
                <a:ln>
                  <a:noFill/>
                </a:ln>
                <a:solidFill>
                  <a:srgbClr val="000000"/>
                </a:solidFill>
                <a:effectLst/>
                <a:uLnTx/>
                <a:uFillTx/>
                <a:latin typeface="Corbel"/>
                <a:ea typeface="+mn-ea"/>
                <a:cs typeface="Corbel"/>
              </a:rPr>
              <a:t> 34:2851-57, 2016. </a:t>
            </a:r>
            <a:endParaRPr kumimoji="0" lang="da-DK" sz="1100" b="0" i="0" u="none" strike="noStrike" kern="1200" cap="none" spc="0" normalizeH="0" baseline="0" noProof="0" dirty="0">
              <a:ln>
                <a:noFill/>
              </a:ln>
              <a:solidFill>
                <a:srgbClr val="000000"/>
              </a:solidFill>
              <a:effectLst/>
              <a:uLnTx/>
              <a:uFillTx/>
              <a:latin typeface="Corbel"/>
              <a:ea typeface="+mn-ea"/>
              <a:cs typeface="Corbel"/>
            </a:endParaRPr>
          </a:p>
        </p:txBody>
      </p:sp>
      <p:graphicFrame>
        <p:nvGraphicFramePr>
          <p:cNvPr id="5" name="Chart 4"/>
          <p:cNvGraphicFramePr/>
          <p:nvPr/>
        </p:nvGraphicFramePr>
        <p:xfrm>
          <a:off x="1873600" y="3310308"/>
          <a:ext cx="3695321" cy="297531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a:spLocks noChangeArrowheads="1"/>
          </p:cNvSpPr>
          <p:nvPr/>
        </p:nvSpPr>
        <p:spPr bwMode="auto">
          <a:xfrm>
            <a:off x="2325151" y="6241859"/>
            <a:ext cx="3228923" cy="276999"/>
          </a:xfrm>
          <a:prstGeom prst="rect">
            <a:avLst/>
          </a:prstGeom>
          <a:noFill/>
          <a:ln w="9525">
            <a:noFill/>
            <a:miter lim="800000"/>
            <a:headEnd/>
            <a:tailEnd/>
          </a:ln>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Corbel"/>
              </a:rPr>
              <a:t>Year</a:t>
            </a:r>
          </a:p>
        </p:txBody>
      </p:sp>
      <p:sp>
        <p:nvSpPr>
          <p:cNvPr id="7" name="TextBox 6"/>
          <p:cNvSpPr txBox="1"/>
          <p:nvPr/>
        </p:nvSpPr>
        <p:spPr>
          <a:xfrm>
            <a:off x="1571980" y="3355273"/>
            <a:ext cx="369332" cy="2644723"/>
          </a:xfrm>
          <a:prstGeom prst="rect">
            <a:avLst/>
          </a:prstGeom>
          <a:noFill/>
        </p:spPr>
        <p:txBody>
          <a:bodyPr vert="vert270"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Corbel"/>
              </a:rPr>
              <a:t>Number of Cases</a:t>
            </a:r>
          </a:p>
        </p:txBody>
      </p:sp>
      <p:sp>
        <p:nvSpPr>
          <p:cNvPr id="8" name="TextBox 7"/>
          <p:cNvSpPr txBox="1"/>
          <p:nvPr/>
        </p:nvSpPr>
        <p:spPr>
          <a:xfrm>
            <a:off x="4288603" y="4115237"/>
            <a:ext cx="1494319" cy="76944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orbel"/>
                <a:ea typeface="+mn-ea"/>
                <a:cs typeface="Corbel"/>
              </a:rPr>
              <a:t>10x greater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orbel"/>
                <a:ea typeface="+mn-ea"/>
                <a:cs typeface="Corbel"/>
              </a:rPr>
              <a:t>steady state number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orbel"/>
                <a:ea typeface="+mn-ea"/>
                <a:cs typeface="Corbel"/>
              </a:rPr>
              <a:t>of CML patients in US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orbel"/>
                <a:ea typeface="+mn-ea"/>
                <a:cs typeface="Corbel"/>
              </a:rPr>
              <a:t>by 2050</a:t>
            </a:r>
          </a:p>
        </p:txBody>
      </p:sp>
      <p:sp>
        <p:nvSpPr>
          <p:cNvPr id="9" name="Up Arrow 8"/>
          <p:cNvSpPr/>
          <p:nvPr/>
        </p:nvSpPr>
        <p:spPr>
          <a:xfrm>
            <a:off x="5205703" y="3879101"/>
            <a:ext cx="251139" cy="28336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342891" marR="0" lvl="0" indent="-342891" algn="ctr"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a:ln>
                <a:noFill/>
              </a:ln>
              <a:solidFill>
                <a:srgbClr val="FFFFFF"/>
              </a:solidFill>
              <a:effectLst/>
              <a:uLnTx/>
              <a:uFillTx/>
              <a:latin typeface="Corbel"/>
              <a:ea typeface="+mn-ea"/>
              <a:cs typeface="Corbel"/>
            </a:endParaRPr>
          </a:p>
        </p:txBody>
      </p:sp>
      <p:sp>
        <p:nvSpPr>
          <p:cNvPr id="11" name="Title 10"/>
          <p:cNvSpPr>
            <a:spLocks noGrp="1"/>
          </p:cNvSpPr>
          <p:nvPr>
            <p:ph type="title"/>
          </p:nvPr>
        </p:nvSpPr>
        <p:spPr>
          <a:xfrm>
            <a:off x="830074" y="281513"/>
            <a:ext cx="3587716" cy="1143000"/>
          </a:xfrm>
        </p:spPr>
        <p:txBody>
          <a:bodyPr>
            <a:normAutofit fontScale="90000"/>
          </a:bodyPr>
          <a:lstStyle/>
          <a:p>
            <a:r>
              <a:rPr lang="en-US" sz="3600" dirty="0">
                <a:solidFill>
                  <a:srgbClr val="800000"/>
                </a:solidFill>
                <a:latin typeface="Corbel"/>
                <a:cs typeface="Corbel"/>
              </a:rPr>
              <a:t>CML is an increasingly prevalent and survivable cancer</a:t>
            </a:r>
          </a:p>
        </p:txBody>
      </p:sp>
      <p:sp>
        <p:nvSpPr>
          <p:cNvPr id="12" name="TextBox 11"/>
          <p:cNvSpPr txBox="1"/>
          <p:nvPr/>
        </p:nvSpPr>
        <p:spPr>
          <a:xfrm>
            <a:off x="2455337" y="2280196"/>
            <a:ext cx="2750369" cy="92333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orbel"/>
                <a:ea typeface="+mn-ea"/>
                <a:cs typeface="Corbel"/>
              </a:rPr>
              <a:t>lifespan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Corbel"/>
              <a:ea typeface="+mn-ea"/>
              <a:cs typeface="Corbe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orbel"/>
                <a:ea typeface="+mn-ea"/>
                <a:cs typeface="Corbel"/>
              </a:rPr>
              <a:t>prevalence</a:t>
            </a:r>
          </a:p>
        </p:txBody>
      </p:sp>
      <p:sp>
        <p:nvSpPr>
          <p:cNvPr id="15" name="Right Arrow 14"/>
          <p:cNvSpPr/>
          <p:nvPr/>
        </p:nvSpPr>
        <p:spPr>
          <a:xfrm>
            <a:off x="5205703" y="2393089"/>
            <a:ext cx="348368" cy="22577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ight Arrow 15"/>
          <p:cNvSpPr/>
          <p:nvPr/>
        </p:nvSpPr>
        <p:spPr>
          <a:xfrm rot="4303012">
            <a:off x="3510435" y="3211528"/>
            <a:ext cx="348368" cy="22577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22906" y="281513"/>
            <a:ext cx="5022277" cy="6373239"/>
          </a:xfrm>
          <a:prstGeom prst="rect">
            <a:avLst/>
          </a:prstGeom>
        </p:spPr>
      </p:pic>
    </p:spTree>
    <p:extLst>
      <p:ext uri="{BB962C8B-B14F-4D97-AF65-F5344CB8AC3E}">
        <p14:creationId xmlns:p14="http://schemas.microsoft.com/office/powerpoint/2010/main" val="72570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4046336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BA6F-4864-F1A0-3F1D-476D38E8EDB9}"/>
              </a:ext>
            </a:extLst>
          </p:cNvPr>
          <p:cNvSpPr>
            <a:spLocks noGrp="1"/>
          </p:cNvSpPr>
          <p:nvPr>
            <p:ph type="ctrTitle"/>
          </p:nvPr>
        </p:nvSpPr>
        <p:spPr>
          <a:xfrm>
            <a:off x="1524000" y="1854201"/>
            <a:ext cx="9144000" cy="985424"/>
          </a:xfrm>
        </p:spPr>
        <p:txBody>
          <a:bodyPr>
            <a:normAutofit fontScale="90000"/>
          </a:bodyPr>
          <a:lstStyle/>
          <a:p>
            <a:r>
              <a:rPr lang="en-US" dirty="0" err="1"/>
              <a:t>Asciminib</a:t>
            </a:r>
            <a:r>
              <a:rPr lang="en-US" dirty="0"/>
              <a:t> in newly diagnosed patient with CP-CML</a:t>
            </a:r>
          </a:p>
        </p:txBody>
      </p:sp>
      <p:sp>
        <p:nvSpPr>
          <p:cNvPr id="3" name="Subtitle 2">
            <a:extLst>
              <a:ext uri="{FF2B5EF4-FFF2-40B4-BE49-F238E27FC236}">
                <a16:creationId xmlns:a16="http://schemas.microsoft.com/office/drawing/2014/main" id="{8B4D73B9-94DA-D1F6-DD92-978A68EA2607}"/>
              </a:ext>
            </a:extLst>
          </p:cNvPr>
          <p:cNvSpPr>
            <a:spLocks noGrp="1"/>
          </p:cNvSpPr>
          <p:nvPr>
            <p:ph type="subTitle" idx="1"/>
          </p:nvPr>
        </p:nvSpPr>
        <p:spPr>
          <a:xfrm>
            <a:off x="1524000" y="3582160"/>
            <a:ext cx="9144000" cy="1655762"/>
          </a:xfrm>
        </p:spPr>
        <p:txBody>
          <a:bodyPr/>
          <a:lstStyle/>
          <a:p>
            <a:r>
              <a:rPr lang="en-US" dirty="0"/>
              <a:t>Ilene Galinsky, RN, BSN, MSN, ANP-C</a:t>
            </a:r>
          </a:p>
          <a:p>
            <a:r>
              <a:rPr lang="en-US" dirty="0"/>
              <a:t>Dana-Farber Cancer Institute</a:t>
            </a:r>
          </a:p>
          <a:p>
            <a:r>
              <a:rPr lang="en-US" dirty="0"/>
              <a:t>Boston, Massachusetts</a:t>
            </a:r>
          </a:p>
        </p:txBody>
      </p:sp>
    </p:spTree>
    <p:extLst>
      <p:ext uri="{BB962C8B-B14F-4D97-AF65-F5344CB8AC3E}">
        <p14:creationId xmlns:p14="http://schemas.microsoft.com/office/powerpoint/2010/main" val="3427193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8098-CD02-231A-0A25-93A6BC15B6FC}"/>
              </a:ext>
            </a:extLst>
          </p:cNvPr>
          <p:cNvSpPr>
            <a:spLocks noGrp="1"/>
          </p:cNvSpPr>
          <p:nvPr>
            <p:ph type="title"/>
          </p:nvPr>
        </p:nvSpPr>
        <p:spPr>
          <a:xfrm>
            <a:off x="838200" y="524152"/>
            <a:ext cx="10515600" cy="1325563"/>
          </a:xfrm>
        </p:spPr>
        <p:txBody>
          <a:bodyPr>
            <a:normAutofit fontScale="90000"/>
          </a:bodyPr>
          <a:lstStyle/>
          <a:p>
            <a:r>
              <a:rPr lang="en-US" dirty="0"/>
              <a:t>Pre starting Asciminib-I have mostly used it as second line or intolerance to other- aware of the new data however- like to have in our back pocket</a:t>
            </a:r>
          </a:p>
        </p:txBody>
      </p:sp>
      <p:sp>
        <p:nvSpPr>
          <p:cNvPr id="3" name="Content Placeholder 2">
            <a:extLst>
              <a:ext uri="{FF2B5EF4-FFF2-40B4-BE49-F238E27FC236}">
                <a16:creationId xmlns:a16="http://schemas.microsoft.com/office/drawing/2014/main" id="{ED5448AD-5D08-963A-0C74-C2E3523E23E1}"/>
              </a:ext>
            </a:extLst>
          </p:cNvPr>
          <p:cNvSpPr>
            <a:spLocks noGrp="1"/>
          </p:cNvSpPr>
          <p:nvPr>
            <p:ph idx="1"/>
          </p:nvPr>
        </p:nvSpPr>
        <p:spPr>
          <a:xfrm>
            <a:off x="838200" y="2211111"/>
            <a:ext cx="10515600" cy="4351338"/>
          </a:xfrm>
        </p:spPr>
        <p:txBody>
          <a:bodyPr/>
          <a:lstStyle/>
          <a:p>
            <a:r>
              <a:rPr lang="en-US" dirty="0"/>
              <a:t>Discuss with the patient why we are switching therapies- patient did not tolerate their dasatinib due to recurrent pleural effusions.</a:t>
            </a:r>
          </a:p>
          <a:p>
            <a:r>
              <a:rPr lang="en-US" dirty="0"/>
              <a:t>Always check for mutational analysis</a:t>
            </a:r>
          </a:p>
          <a:p>
            <a:r>
              <a:rPr lang="en-US" dirty="0"/>
              <a:t>More potent and more specific</a:t>
            </a:r>
          </a:p>
          <a:p>
            <a:r>
              <a:rPr lang="en-US" dirty="0"/>
              <a:t>Less side effects than other TKI’s-better tolerated</a:t>
            </a:r>
          </a:p>
          <a:p>
            <a:r>
              <a:rPr lang="en-US" dirty="0"/>
              <a:t>Mild muscle ache</a:t>
            </a:r>
          </a:p>
          <a:p>
            <a:r>
              <a:rPr lang="en-US" dirty="0"/>
              <a:t>Mild GI symptoms</a:t>
            </a:r>
          </a:p>
          <a:p>
            <a:r>
              <a:rPr lang="en-US" dirty="0"/>
              <a:t>Mild increase in BP</a:t>
            </a:r>
          </a:p>
        </p:txBody>
      </p:sp>
    </p:spTree>
    <p:extLst>
      <p:ext uri="{BB962C8B-B14F-4D97-AF65-F5344CB8AC3E}">
        <p14:creationId xmlns:p14="http://schemas.microsoft.com/office/powerpoint/2010/main" val="139946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57A8-EBA7-BA69-AFED-74ACF4F928B7}"/>
              </a:ext>
            </a:extLst>
          </p:cNvPr>
          <p:cNvSpPr>
            <a:spLocks noGrp="1"/>
          </p:cNvSpPr>
          <p:nvPr>
            <p:ph type="title"/>
          </p:nvPr>
        </p:nvSpPr>
        <p:spPr/>
        <p:txBody>
          <a:bodyPr/>
          <a:lstStyle/>
          <a:p>
            <a:r>
              <a:rPr lang="en-US" dirty="0"/>
              <a:t>Side effect management</a:t>
            </a:r>
          </a:p>
        </p:txBody>
      </p:sp>
      <p:sp>
        <p:nvSpPr>
          <p:cNvPr id="3" name="Content Placeholder 2">
            <a:extLst>
              <a:ext uri="{FF2B5EF4-FFF2-40B4-BE49-F238E27FC236}">
                <a16:creationId xmlns:a16="http://schemas.microsoft.com/office/drawing/2014/main" id="{C7F47A40-B9C8-5082-07FC-3BC180E4AF48}"/>
              </a:ext>
            </a:extLst>
          </p:cNvPr>
          <p:cNvSpPr>
            <a:spLocks noGrp="1"/>
          </p:cNvSpPr>
          <p:nvPr>
            <p:ph idx="1"/>
          </p:nvPr>
        </p:nvSpPr>
        <p:spPr/>
        <p:txBody>
          <a:bodyPr/>
          <a:lstStyle/>
          <a:p>
            <a:r>
              <a:rPr lang="en-US" dirty="0"/>
              <a:t>I encourage patients to note their symptoms and to communicate them to me. </a:t>
            </a:r>
          </a:p>
          <a:p>
            <a:r>
              <a:rPr lang="en-US" dirty="0"/>
              <a:t>Most side effects are easily managed- by adjusting time of drug administration, supportive medications</a:t>
            </a:r>
          </a:p>
          <a:p>
            <a:r>
              <a:rPr lang="en-US" dirty="0"/>
              <a:t>Suggest taking in am when you get up (can’t take for at least two hours after eating)</a:t>
            </a:r>
          </a:p>
        </p:txBody>
      </p:sp>
    </p:spTree>
    <p:extLst>
      <p:ext uri="{BB962C8B-B14F-4D97-AF65-F5344CB8AC3E}">
        <p14:creationId xmlns:p14="http://schemas.microsoft.com/office/powerpoint/2010/main" val="381101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A951-FCC1-FD24-03C4-C36703B6E874}"/>
              </a:ext>
            </a:extLst>
          </p:cNvPr>
          <p:cNvSpPr>
            <a:spLocks noGrp="1"/>
          </p:cNvSpPr>
          <p:nvPr>
            <p:ph type="title"/>
          </p:nvPr>
        </p:nvSpPr>
        <p:spPr/>
        <p:txBody>
          <a:bodyPr/>
          <a:lstStyle/>
          <a:p>
            <a:r>
              <a:rPr lang="en-US" dirty="0"/>
              <a:t>Patient</a:t>
            </a:r>
          </a:p>
        </p:txBody>
      </p:sp>
      <p:sp>
        <p:nvSpPr>
          <p:cNvPr id="3" name="Content Placeholder 2">
            <a:extLst>
              <a:ext uri="{FF2B5EF4-FFF2-40B4-BE49-F238E27FC236}">
                <a16:creationId xmlns:a16="http://schemas.microsoft.com/office/drawing/2014/main" id="{C7D91685-38DE-AA7C-E024-1724C6BF8B4B}"/>
              </a:ext>
            </a:extLst>
          </p:cNvPr>
          <p:cNvSpPr>
            <a:spLocks noGrp="1"/>
          </p:cNvSpPr>
          <p:nvPr>
            <p:ph idx="1"/>
          </p:nvPr>
        </p:nvSpPr>
        <p:spPr/>
        <p:txBody>
          <a:bodyPr/>
          <a:lstStyle/>
          <a:p>
            <a:r>
              <a:rPr lang="en-US" dirty="0"/>
              <a:t> 24-year-old female, failed imatinib and dasatinib both to intolerance- enrolled on first Asciminib phase one trial- enrolled on the highest cohort dosing, </a:t>
            </a:r>
            <a:r>
              <a:rPr lang="en-US" dirty="0" err="1"/>
              <a:t>hx</a:t>
            </a:r>
            <a:r>
              <a:rPr lang="en-US" dirty="0"/>
              <a:t> of depression</a:t>
            </a:r>
          </a:p>
          <a:p>
            <a:r>
              <a:rPr lang="en-US" dirty="0"/>
              <a:t>First drug she was on that she had manageable side effects. She had no GI symptoms, nor rash, or fluid retention, she did develop thrombocytopenia early on (due to her disease- that required romiplostim) - responded both by CBC and PCR</a:t>
            </a:r>
          </a:p>
          <a:p>
            <a:r>
              <a:rPr lang="en-US" dirty="0"/>
              <a:t>Tried to become pregnant so it was stopped and she was switched to interferon- major worsening of depression and unable to conceive- returned to Asciminib- 2018</a:t>
            </a:r>
          </a:p>
        </p:txBody>
      </p:sp>
    </p:spTree>
    <p:extLst>
      <p:ext uri="{BB962C8B-B14F-4D97-AF65-F5344CB8AC3E}">
        <p14:creationId xmlns:p14="http://schemas.microsoft.com/office/powerpoint/2010/main" val="4134077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84F9-653E-E6F5-EF8E-00D52D0C587D}"/>
              </a:ext>
            </a:extLst>
          </p:cNvPr>
          <p:cNvSpPr>
            <a:spLocks noGrp="1"/>
          </p:cNvSpPr>
          <p:nvPr>
            <p:ph type="title"/>
          </p:nvPr>
        </p:nvSpPr>
        <p:spPr/>
        <p:txBody>
          <a:bodyPr/>
          <a:lstStyle/>
          <a:p>
            <a:r>
              <a:rPr lang="en-US" dirty="0"/>
              <a:t>Patient continued</a:t>
            </a:r>
          </a:p>
        </p:txBody>
      </p:sp>
      <p:sp>
        <p:nvSpPr>
          <p:cNvPr id="3" name="Content Placeholder 2">
            <a:extLst>
              <a:ext uri="{FF2B5EF4-FFF2-40B4-BE49-F238E27FC236}">
                <a16:creationId xmlns:a16="http://schemas.microsoft.com/office/drawing/2014/main" id="{0C53CEEE-A036-2966-23ED-126CD2B0F93F}"/>
              </a:ext>
            </a:extLst>
          </p:cNvPr>
          <p:cNvSpPr>
            <a:spLocks noGrp="1"/>
          </p:cNvSpPr>
          <p:nvPr>
            <p:ph idx="1"/>
          </p:nvPr>
        </p:nvSpPr>
        <p:spPr/>
        <p:txBody>
          <a:bodyPr/>
          <a:lstStyle/>
          <a:p>
            <a:r>
              <a:rPr lang="en-US" dirty="0"/>
              <a:t>2025- continues on 160 mg BID of Asciminib; PCR 0.014%, mother of an adopted baby boy!</a:t>
            </a:r>
          </a:p>
          <a:p>
            <a:r>
              <a:rPr lang="en-US" dirty="0"/>
              <a:t>In her words- “this drug has saved my life and kept me from needing a transplant”</a:t>
            </a:r>
          </a:p>
        </p:txBody>
      </p:sp>
    </p:spTree>
    <p:extLst>
      <p:ext uri="{BB962C8B-B14F-4D97-AF65-F5344CB8AC3E}">
        <p14:creationId xmlns:p14="http://schemas.microsoft.com/office/powerpoint/2010/main" val="3549709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8933-A808-CF24-BBFA-C7790CB25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BA4-7819-5EC3-E10B-2188D7762379}"/>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988019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73AA-9A24-51A9-AD80-247DDBE7F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E7C6D-BE8D-B6FB-1C78-3A556E301CE1}"/>
              </a:ext>
            </a:extLst>
          </p:cNvPr>
          <p:cNvSpPr>
            <a:spLocks noGrp="1"/>
          </p:cNvSpPr>
          <p:nvPr>
            <p:ph type="ctrTitle"/>
          </p:nvPr>
        </p:nvSpPr>
        <p:spPr>
          <a:xfrm>
            <a:off x="1127448" y="758682"/>
            <a:ext cx="9793088" cy="2387600"/>
          </a:xfrm>
        </p:spPr>
        <p:txBody>
          <a:bodyPr>
            <a:normAutofit fontScale="90000"/>
          </a:bodyPr>
          <a:lstStyle/>
          <a:p>
            <a:r>
              <a:rPr lang="en-US" dirty="0"/>
              <a:t>Practical Nursing Considerations with the Use of </a:t>
            </a:r>
            <a:r>
              <a:rPr lang="en-US" dirty="0" err="1"/>
              <a:t>Asciminib</a:t>
            </a:r>
            <a:r>
              <a:rPr lang="en-US" dirty="0"/>
              <a:t> for CML </a:t>
            </a:r>
          </a:p>
        </p:txBody>
      </p:sp>
      <p:sp>
        <p:nvSpPr>
          <p:cNvPr id="4" name="Subtitle 2">
            <a:extLst>
              <a:ext uri="{FF2B5EF4-FFF2-40B4-BE49-F238E27FC236}">
                <a16:creationId xmlns:a16="http://schemas.microsoft.com/office/drawing/2014/main" id="{CAC055E5-FB35-5E31-A486-E7AB2AC6D8BC}"/>
              </a:ext>
            </a:extLst>
          </p:cNvPr>
          <p:cNvSpPr txBox="1">
            <a:spLocks/>
          </p:cNvSpPr>
          <p:nvPr/>
        </p:nvSpPr>
        <p:spPr>
          <a:xfrm>
            <a:off x="1400463" y="5084762"/>
            <a:ext cx="9144000" cy="1236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Sara M Tinsley-Vance, PhD, APRN, AOCN</a:t>
            </a:r>
          </a:p>
        </p:txBody>
      </p:sp>
    </p:spTree>
    <p:extLst>
      <p:ext uri="{BB962C8B-B14F-4D97-AF65-F5344CB8AC3E}">
        <p14:creationId xmlns:p14="http://schemas.microsoft.com/office/powerpoint/2010/main" val="3836139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9BDB-BFC3-7DEB-2F94-B4D5CCA11927}"/>
              </a:ext>
            </a:extLst>
          </p:cNvPr>
          <p:cNvSpPr>
            <a:spLocks noGrp="1"/>
          </p:cNvSpPr>
          <p:nvPr>
            <p:ph type="title"/>
          </p:nvPr>
        </p:nvSpPr>
        <p:spPr/>
        <p:txBody>
          <a:bodyPr/>
          <a:lstStyle/>
          <a:p>
            <a:r>
              <a:rPr lang="en-US" dirty="0"/>
              <a:t>New Treatment on the Block - Asciminib</a:t>
            </a:r>
          </a:p>
        </p:txBody>
      </p:sp>
      <p:sp>
        <p:nvSpPr>
          <p:cNvPr id="3" name="Content Placeholder 2">
            <a:extLst>
              <a:ext uri="{FF2B5EF4-FFF2-40B4-BE49-F238E27FC236}">
                <a16:creationId xmlns:a16="http://schemas.microsoft.com/office/drawing/2014/main" id="{80A56C7C-36D6-67D8-BD7D-9C8AE6DFE9B0}"/>
              </a:ext>
            </a:extLst>
          </p:cNvPr>
          <p:cNvSpPr>
            <a:spLocks noGrp="1"/>
          </p:cNvSpPr>
          <p:nvPr>
            <p:ph idx="1"/>
          </p:nvPr>
        </p:nvSpPr>
        <p:spPr>
          <a:xfrm>
            <a:off x="838200" y="1825625"/>
            <a:ext cx="10515600" cy="4667250"/>
          </a:xfrm>
        </p:spPr>
        <p:txBody>
          <a:bodyPr/>
          <a:lstStyle/>
          <a:p>
            <a:pPr>
              <a:lnSpc>
                <a:spcPct val="100000"/>
              </a:lnSpc>
            </a:pPr>
            <a:r>
              <a:rPr lang="en-US" b="0" i="0" dirty="0">
                <a:solidFill>
                  <a:srgbClr val="333333"/>
                </a:solidFill>
                <a:effectLst/>
                <a:latin typeface="Arial" panose="020B0604020202020204" pitchFamily="34" charset="0"/>
                <a:cs typeface="Arial" panose="020B0604020202020204" pitchFamily="34" charset="0"/>
              </a:rPr>
              <a:t>On October 29, 2024, the Food and Drug Administration granted accelerated approval to </a:t>
            </a:r>
            <a:r>
              <a:rPr lang="en-US" b="0" i="0" dirty="0" err="1">
                <a:solidFill>
                  <a:srgbClr val="333333"/>
                </a:solidFill>
                <a:effectLst/>
                <a:latin typeface="Arial" panose="020B0604020202020204" pitchFamily="34" charset="0"/>
                <a:cs typeface="Arial" panose="020B0604020202020204" pitchFamily="34" charset="0"/>
              </a:rPr>
              <a:t>asciminib</a:t>
            </a:r>
            <a:r>
              <a:rPr lang="en-US" b="0" i="0" dirty="0">
                <a:solidFill>
                  <a:srgbClr val="333333"/>
                </a:solidFill>
                <a:effectLst/>
                <a:latin typeface="Arial" panose="020B0604020202020204" pitchFamily="34" charset="0"/>
                <a:cs typeface="Arial" panose="020B0604020202020204" pitchFamily="34" charset="0"/>
              </a:rPr>
              <a:t> for adult patients with newly diagnosed Philadelphia chromosome-positive chronic myeloid leukemia (Ph+ CML) in chronic phase (CP).</a:t>
            </a:r>
          </a:p>
          <a:p>
            <a:pPr>
              <a:lnSpc>
                <a:spcPct val="100000"/>
              </a:lnSpc>
            </a:pPr>
            <a:r>
              <a:rPr lang="en-US" b="0" i="0" dirty="0">
                <a:solidFill>
                  <a:srgbClr val="333333"/>
                </a:solidFill>
                <a:effectLst/>
                <a:latin typeface="Helvetica" panose="020B0604020202020204" pitchFamily="34" charset="0"/>
              </a:rPr>
              <a:t>On October 29, 2021, the Food and Drug Administration granted accelerated approval to </a:t>
            </a:r>
            <a:r>
              <a:rPr lang="en-US" b="0" i="0" dirty="0" err="1">
                <a:solidFill>
                  <a:srgbClr val="333333"/>
                </a:solidFill>
                <a:effectLst/>
                <a:latin typeface="Helvetica" panose="020B0604020202020204" pitchFamily="34" charset="0"/>
              </a:rPr>
              <a:t>asciminib</a:t>
            </a:r>
            <a:r>
              <a:rPr lang="en-US" b="0" i="0" dirty="0">
                <a:solidFill>
                  <a:srgbClr val="333333"/>
                </a:solidFill>
                <a:effectLst/>
                <a:latin typeface="Helvetica" panose="020B0604020202020204" pitchFamily="34" charset="0"/>
              </a:rPr>
              <a:t> f</a:t>
            </a:r>
            <a:r>
              <a:rPr lang="en-US" dirty="0">
                <a:solidFill>
                  <a:srgbClr val="333333"/>
                </a:solidFill>
                <a:latin typeface="Arial" panose="020B0604020202020204" pitchFamily="34" charset="0"/>
                <a:cs typeface="Arial" panose="020B0604020202020204" pitchFamily="34" charset="0"/>
              </a:rPr>
              <a:t>or</a:t>
            </a:r>
            <a:r>
              <a:rPr lang="en-US" b="0" i="0" dirty="0">
                <a:solidFill>
                  <a:srgbClr val="333333"/>
                </a:solidFill>
                <a:effectLst/>
                <a:latin typeface="Helvetica" panose="020B0604020202020204" pitchFamily="34" charset="0"/>
              </a:rPr>
              <a:t> adult patients with Ph+ CML in CP with the T315I mutation.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434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an with dog on rocky beach">
            <a:extLst>
              <a:ext uri="{FF2B5EF4-FFF2-40B4-BE49-F238E27FC236}">
                <a16:creationId xmlns:a16="http://schemas.microsoft.com/office/drawing/2014/main" id="{AD83D006-13B9-D2D9-8C00-5F4A52EA8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300" y="1116231"/>
            <a:ext cx="7749010" cy="5163989"/>
          </a:xfrm>
          <a:prstGeom prst="rect">
            <a:avLst/>
          </a:prstGeom>
        </p:spPr>
      </p:pic>
      <p:sp>
        <p:nvSpPr>
          <p:cNvPr id="4" name="TextBox 3">
            <a:extLst>
              <a:ext uri="{FF2B5EF4-FFF2-40B4-BE49-F238E27FC236}">
                <a16:creationId xmlns:a16="http://schemas.microsoft.com/office/drawing/2014/main" id="{B0D459FA-0773-4675-CA39-FC816C43A406}"/>
              </a:ext>
            </a:extLst>
          </p:cNvPr>
          <p:cNvSpPr txBox="1"/>
          <p:nvPr/>
        </p:nvSpPr>
        <p:spPr>
          <a:xfrm>
            <a:off x="1848428" y="254614"/>
            <a:ext cx="9309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CML Chronic Phase with T315I Mutation</a:t>
            </a:r>
          </a:p>
        </p:txBody>
      </p:sp>
    </p:spTree>
    <p:extLst>
      <p:ext uri="{BB962C8B-B14F-4D97-AF65-F5344CB8AC3E}">
        <p14:creationId xmlns:p14="http://schemas.microsoft.com/office/powerpoint/2010/main" val="854672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FC68-9CBF-3664-F570-7993FC7CBB75}"/>
              </a:ext>
            </a:extLst>
          </p:cNvPr>
          <p:cNvSpPr>
            <a:spLocks noGrp="1"/>
          </p:cNvSpPr>
          <p:nvPr>
            <p:ph type="title"/>
          </p:nvPr>
        </p:nvSpPr>
        <p:spPr/>
        <p:txBody>
          <a:bodyPr/>
          <a:lstStyle/>
          <a:p>
            <a:r>
              <a:rPr lang="en-US" dirty="0"/>
              <a:t> Rocky Journey with the Same Cancer</a:t>
            </a:r>
          </a:p>
        </p:txBody>
      </p:sp>
      <p:sp>
        <p:nvSpPr>
          <p:cNvPr id="3" name="Content Placeholder 2">
            <a:extLst>
              <a:ext uri="{FF2B5EF4-FFF2-40B4-BE49-F238E27FC236}">
                <a16:creationId xmlns:a16="http://schemas.microsoft.com/office/drawing/2014/main" id="{EF2FE8F4-B6E0-66EE-6AB9-35C80AE325D6}"/>
              </a:ext>
            </a:extLst>
          </p:cNvPr>
          <p:cNvSpPr>
            <a:spLocks noGrp="1"/>
          </p:cNvSpPr>
          <p:nvPr>
            <p:ph idx="1"/>
          </p:nvPr>
        </p:nvSpPr>
        <p:spPr/>
        <p:txBody>
          <a:bodyPr/>
          <a:lstStyle/>
          <a:p>
            <a:r>
              <a:rPr lang="en-US" dirty="0"/>
              <a:t>56-year-old with CML diagnosed in 2000</a:t>
            </a:r>
          </a:p>
          <a:p>
            <a:r>
              <a:rPr lang="en-US" dirty="0"/>
              <a:t>Started on imatinib</a:t>
            </a:r>
          </a:p>
          <a:p>
            <a:pPr lvl="1"/>
            <a:r>
              <a:rPr lang="en-US" dirty="0"/>
              <a:t>In remission- no details beyond “remission”</a:t>
            </a:r>
          </a:p>
          <a:p>
            <a:pPr lvl="2"/>
            <a:r>
              <a:rPr lang="en-US" dirty="0"/>
              <a:t>? Normal blood counts</a:t>
            </a:r>
          </a:p>
          <a:p>
            <a:pPr lvl="2"/>
            <a:r>
              <a:rPr lang="en-US" dirty="0"/>
              <a:t>? Cytogenetic remission</a:t>
            </a:r>
          </a:p>
          <a:p>
            <a:pPr lvl="2"/>
            <a:r>
              <a:rPr lang="en-US" dirty="0"/>
              <a:t>? Molecular remission</a:t>
            </a:r>
          </a:p>
          <a:p>
            <a:pPr lvl="1"/>
            <a:r>
              <a:rPr lang="en-US" dirty="0"/>
              <a:t>Local oncologist discontinued medication</a:t>
            </a:r>
          </a:p>
          <a:p>
            <a:pPr lvl="1"/>
            <a:r>
              <a:rPr lang="en-US" dirty="0"/>
              <a:t>“Relapse” in 2013</a:t>
            </a:r>
          </a:p>
          <a:p>
            <a:pPr lvl="1"/>
            <a:r>
              <a:rPr lang="en-US" dirty="0"/>
              <a:t>Started on nilotinib</a:t>
            </a:r>
          </a:p>
          <a:p>
            <a:pPr lvl="2"/>
            <a:r>
              <a:rPr lang="en-US" dirty="0"/>
              <a:t>Lost insurance coverage</a:t>
            </a:r>
          </a:p>
          <a:p>
            <a:pPr lvl="2"/>
            <a:r>
              <a:rPr lang="en-US" dirty="0"/>
              <a:t>Lost to follow up until 2022</a:t>
            </a:r>
          </a:p>
        </p:txBody>
      </p:sp>
    </p:spTree>
    <p:extLst>
      <p:ext uri="{BB962C8B-B14F-4D97-AF65-F5344CB8AC3E}">
        <p14:creationId xmlns:p14="http://schemas.microsoft.com/office/powerpoint/2010/main" val="347181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0237-E62E-0DAE-2FE3-9BDB16A84607}"/>
              </a:ext>
            </a:extLst>
          </p:cNvPr>
          <p:cNvSpPr>
            <a:spLocks noGrp="1"/>
          </p:cNvSpPr>
          <p:nvPr>
            <p:ph type="title"/>
          </p:nvPr>
        </p:nvSpPr>
        <p:spPr/>
        <p:txBody>
          <a:bodyPr/>
          <a:lstStyle/>
          <a:p>
            <a:r>
              <a:rPr lang="en-US" dirty="0"/>
              <a:t>Life Threatening Complications </a:t>
            </a:r>
          </a:p>
        </p:txBody>
      </p:sp>
      <p:sp>
        <p:nvSpPr>
          <p:cNvPr id="3" name="Content Placeholder 2">
            <a:extLst>
              <a:ext uri="{FF2B5EF4-FFF2-40B4-BE49-F238E27FC236}">
                <a16:creationId xmlns:a16="http://schemas.microsoft.com/office/drawing/2014/main" id="{E1A89ABE-9422-CDCE-B605-BA5C4421C63B}"/>
              </a:ext>
            </a:extLst>
          </p:cNvPr>
          <p:cNvSpPr>
            <a:spLocks noGrp="1"/>
          </p:cNvSpPr>
          <p:nvPr>
            <p:ph idx="1"/>
          </p:nvPr>
        </p:nvSpPr>
        <p:spPr/>
        <p:txBody>
          <a:bodyPr/>
          <a:lstStyle/>
          <a:p>
            <a:r>
              <a:rPr lang="en-US" dirty="0"/>
              <a:t>Hospitalized, requiring multiple blood transfusions with </a:t>
            </a:r>
            <a:r>
              <a:rPr lang="en-US" dirty="0" err="1"/>
              <a:t>pRBC</a:t>
            </a:r>
            <a:r>
              <a:rPr lang="en-US" dirty="0"/>
              <a:t> and platelets</a:t>
            </a:r>
          </a:p>
          <a:p>
            <a:r>
              <a:rPr lang="en-US" dirty="0"/>
              <a:t>Diagnosed with deep venous thrombosis</a:t>
            </a:r>
          </a:p>
          <a:p>
            <a:r>
              <a:rPr lang="en-US" dirty="0"/>
              <a:t>Started on bosutinib and remained on treatment for 1 year</a:t>
            </a:r>
          </a:p>
          <a:p>
            <a:r>
              <a:rPr lang="en-US" dirty="0"/>
              <a:t>Bone marrow biopsy completed showing CML </a:t>
            </a:r>
          </a:p>
          <a:p>
            <a:endParaRPr lang="en-US" dirty="0"/>
          </a:p>
        </p:txBody>
      </p:sp>
      <p:pic>
        <p:nvPicPr>
          <p:cNvPr id="5" name="Picture 4">
            <a:extLst>
              <a:ext uri="{FF2B5EF4-FFF2-40B4-BE49-F238E27FC236}">
                <a16:creationId xmlns:a16="http://schemas.microsoft.com/office/drawing/2014/main" id="{DA181129-B81D-D516-B356-403FE22967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69886" y="4445001"/>
            <a:ext cx="10052227" cy="1027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49230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1431-0343-51B1-D80E-AF46D501D014}"/>
              </a:ext>
            </a:extLst>
          </p:cNvPr>
          <p:cNvSpPr>
            <a:spLocks noGrp="1"/>
          </p:cNvSpPr>
          <p:nvPr>
            <p:ph type="title"/>
          </p:nvPr>
        </p:nvSpPr>
        <p:spPr/>
        <p:txBody>
          <a:bodyPr/>
          <a:lstStyle/>
          <a:p>
            <a:r>
              <a:rPr lang="en-US" dirty="0"/>
              <a:t>Kinase Domain Mutation Analysis </a:t>
            </a:r>
          </a:p>
        </p:txBody>
      </p:sp>
      <p:sp>
        <p:nvSpPr>
          <p:cNvPr id="3" name="Content Placeholder 2">
            <a:extLst>
              <a:ext uri="{FF2B5EF4-FFF2-40B4-BE49-F238E27FC236}">
                <a16:creationId xmlns:a16="http://schemas.microsoft.com/office/drawing/2014/main" id="{7AE0E814-D439-B3C6-99EA-C94E135957B8}"/>
              </a:ext>
            </a:extLst>
          </p:cNvPr>
          <p:cNvSpPr>
            <a:spLocks noGrp="1"/>
          </p:cNvSpPr>
          <p:nvPr>
            <p:ph idx="1"/>
          </p:nvPr>
        </p:nvSpPr>
        <p:spPr/>
        <p:txBody>
          <a:bodyPr>
            <a:normAutofit lnSpcReduction="10000"/>
          </a:bodyPr>
          <a:lstStyle/>
          <a:p>
            <a:r>
              <a:rPr lang="en-US" dirty="0"/>
              <a:t>Diagnosed with T315I mutation</a:t>
            </a:r>
          </a:p>
          <a:p>
            <a:r>
              <a:rPr lang="en-US" dirty="0"/>
              <a:t>Treatment options limited to: </a:t>
            </a:r>
          </a:p>
          <a:p>
            <a:pPr lvl="1"/>
            <a:r>
              <a:rPr lang="en-US" dirty="0"/>
              <a:t>Ponatinib</a:t>
            </a:r>
          </a:p>
          <a:p>
            <a:pPr lvl="1"/>
            <a:r>
              <a:rPr lang="en-US" dirty="0"/>
              <a:t>Asciminib</a:t>
            </a:r>
          </a:p>
          <a:p>
            <a:r>
              <a:rPr lang="en-US" dirty="0"/>
              <a:t>Started on ponatinib </a:t>
            </a:r>
          </a:p>
          <a:p>
            <a:r>
              <a:rPr lang="en-US" dirty="0"/>
              <a:t>Tolerated ponatinib poorly with hospitalization and increased need for transfusions with blood and platelets</a:t>
            </a:r>
          </a:p>
          <a:p>
            <a:r>
              <a:rPr lang="en-US" dirty="0"/>
              <a:t>Started Asciminib- suboptimal dose due to recurrent </a:t>
            </a:r>
            <a:r>
              <a:rPr lang="en-US" dirty="0" err="1"/>
              <a:t>cytopenias</a:t>
            </a:r>
            <a:endParaRPr lang="en-US" dirty="0"/>
          </a:p>
          <a:p>
            <a:r>
              <a:rPr lang="en-US" dirty="0"/>
              <a:t>Awaiting vital organ testing to proceed with allogeneic stem cell transplant if passes vital organ testing</a:t>
            </a:r>
          </a:p>
        </p:txBody>
      </p:sp>
    </p:spTree>
    <p:extLst>
      <p:ext uri="{BB962C8B-B14F-4D97-AF65-F5344CB8AC3E}">
        <p14:creationId xmlns:p14="http://schemas.microsoft.com/office/powerpoint/2010/main" val="4039463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BA15-F79E-77C8-2280-3B843C4F3AE1}"/>
              </a:ext>
            </a:extLst>
          </p:cNvPr>
          <p:cNvSpPr>
            <a:spLocks noGrp="1"/>
          </p:cNvSpPr>
          <p:nvPr>
            <p:ph type="title"/>
          </p:nvPr>
        </p:nvSpPr>
        <p:spPr/>
        <p:txBody>
          <a:bodyPr/>
          <a:lstStyle/>
          <a:p>
            <a:r>
              <a:rPr lang="en-US" dirty="0"/>
              <a:t>Challenges with CML</a:t>
            </a:r>
          </a:p>
        </p:txBody>
      </p:sp>
      <p:sp>
        <p:nvSpPr>
          <p:cNvPr id="3" name="Content Placeholder 2">
            <a:extLst>
              <a:ext uri="{FF2B5EF4-FFF2-40B4-BE49-F238E27FC236}">
                <a16:creationId xmlns:a16="http://schemas.microsoft.com/office/drawing/2014/main" id="{06E51F84-A43A-B680-CB60-07F294E560FF}"/>
              </a:ext>
            </a:extLst>
          </p:cNvPr>
          <p:cNvSpPr>
            <a:spLocks noGrp="1"/>
          </p:cNvSpPr>
          <p:nvPr>
            <p:ph idx="1"/>
          </p:nvPr>
        </p:nvSpPr>
        <p:spPr/>
        <p:txBody>
          <a:bodyPr/>
          <a:lstStyle/>
          <a:p>
            <a:r>
              <a:rPr lang="en-US" dirty="0"/>
              <a:t>Chronic leukemia with a major breakthrough in treatment and survival</a:t>
            </a:r>
          </a:p>
          <a:p>
            <a:r>
              <a:rPr lang="en-US" dirty="0"/>
              <a:t>Not treated as potentially deadly if not treated appropriately</a:t>
            </a:r>
          </a:p>
          <a:p>
            <a:r>
              <a:rPr lang="en-US" dirty="0"/>
              <a:t>Patients feel well -sometimes until it is too late</a:t>
            </a:r>
          </a:p>
          <a:p>
            <a:r>
              <a:rPr lang="en-US" dirty="0"/>
              <a:t>Guidelines and expert recommendations not followed</a:t>
            </a:r>
          </a:p>
          <a:p>
            <a:r>
              <a:rPr lang="en-US" dirty="0"/>
              <a:t>Disparities exist when patients don’t have access to TKIs and experts in the treatment and management of CML</a:t>
            </a:r>
          </a:p>
          <a:p>
            <a:endParaRPr lang="en-US" dirty="0"/>
          </a:p>
          <a:p>
            <a:endParaRPr lang="en-US" dirty="0"/>
          </a:p>
          <a:p>
            <a:endParaRPr lang="en-US" dirty="0"/>
          </a:p>
        </p:txBody>
      </p:sp>
    </p:spTree>
    <p:extLst>
      <p:ext uri="{BB962C8B-B14F-4D97-AF65-F5344CB8AC3E}">
        <p14:creationId xmlns:p14="http://schemas.microsoft.com/office/powerpoint/2010/main" val="19393106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DE7E-7FE1-AA51-E4C0-28D675630A3A}"/>
              </a:ext>
            </a:extLst>
          </p:cNvPr>
          <p:cNvSpPr>
            <a:spLocks noGrp="1"/>
          </p:cNvSpPr>
          <p:nvPr>
            <p:ph type="title"/>
          </p:nvPr>
        </p:nvSpPr>
        <p:spPr/>
        <p:txBody>
          <a:bodyPr>
            <a:normAutofit/>
          </a:bodyPr>
          <a:lstStyle/>
          <a:p>
            <a:r>
              <a:rPr lang="en-US" sz="3600" dirty="0"/>
              <a:t>Asciminib in Newly Diagnosed  Chronic Phase CML</a:t>
            </a:r>
          </a:p>
        </p:txBody>
      </p:sp>
      <p:sp>
        <p:nvSpPr>
          <p:cNvPr id="3" name="Content Placeholder 2">
            <a:extLst>
              <a:ext uri="{FF2B5EF4-FFF2-40B4-BE49-F238E27FC236}">
                <a16:creationId xmlns:a16="http://schemas.microsoft.com/office/drawing/2014/main" id="{88590059-8DF9-8520-4095-273E3EF28584}"/>
              </a:ext>
            </a:extLst>
          </p:cNvPr>
          <p:cNvSpPr>
            <a:spLocks noGrp="1"/>
          </p:cNvSpPr>
          <p:nvPr>
            <p:ph idx="1"/>
          </p:nvPr>
        </p:nvSpPr>
        <p:spPr>
          <a:xfrm>
            <a:off x="838200" y="1439731"/>
            <a:ext cx="10515600" cy="4351338"/>
          </a:xfrm>
        </p:spPr>
        <p:txBody>
          <a:bodyPr>
            <a:normAutofit/>
          </a:bodyPr>
          <a:lstStyle/>
          <a:p>
            <a:r>
              <a:rPr lang="en-US" sz="2200" dirty="0">
                <a:latin typeface="Arial" panose="020B0604020202020204" pitchFamily="34" charset="0"/>
                <a:cs typeface="Arial" panose="020B0604020202020204" pitchFamily="34" charset="0"/>
              </a:rPr>
              <a:t>80 mg PO daily OR 40 mg PO BID</a:t>
            </a:r>
          </a:p>
          <a:p>
            <a:pPr algn="l"/>
            <a:r>
              <a:rPr lang="en-US" sz="2200" b="1" i="0" dirty="0">
                <a:solidFill>
                  <a:srgbClr val="2A2A2A"/>
                </a:solidFill>
                <a:effectLst/>
                <a:latin typeface="Arial" panose="020B0604020202020204" pitchFamily="34" charset="0"/>
                <a:cs typeface="Arial" panose="020B0604020202020204" pitchFamily="34" charset="0"/>
              </a:rPr>
              <a:t>Take without food</a:t>
            </a:r>
          </a:p>
          <a:p>
            <a:pPr algn="l"/>
            <a:r>
              <a:rPr lang="en-US" sz="2200" b="0" i="0" dirty="0">
                <a:solidFill>
                  <a:srgbClr val="2A2A2A"/>
                </a:solidFill>
                <a:effectLst/>
                <a:latin typeface="Arial" panose="020B0604020202020204" pitchFamily="34" charset="0"/>
                <a:cs typeface="Arial" panose="020B0604020202020204" pitchFamily="34" charset="0"/>
              </a:rPr>
              <a:t>Avoid eating for at least 2 hours before and 1 hour after taking a dose</a:t>
            </a:r>
          </a:p>
          <a:p>
            <a:pPr algn="l"/>
            <a:r>
              <a:rPr lang="en-US" sz="2200" b="0" i="0" dirty="0">
                <a:solidFill>
                  <a:srgbClr val="2A2A2A"/>
                </a:solidFill>
                <a:effectLst/>
                <a:latin typeface="Arial" panose="020B0604020202020204" pitchFamily="34" charset="0"/>
                <a:cs typeface="Arial" panose="020B0604020202020204" pitchFamily="34" charset="0"/>
              </a:rPr>
              <a:t>Once-daily dosing: Administer orally at about the same time each day</a:t>
            </a:r>
          </a:p>
          <a:p>
            <a:pPr algn="l"/>
            <a:r>
              <a:rPr lang="en-US" sz="2200" b="0" i="0" dirty="0">
                <a:solidFill>
                  <a:srgbClr val="2A2A2A"/>
                </a:solidFill>
                <a:effectLst/>
                <a:latin typeface="Arial" panose="020B0604020202020204" pitchFamily="34" charset="0"/>
                <a:cs typeface="Arial" panose="020B0604020202020204" pitchFamily="34" charset="0"/>
              </a:rPr>
              <a:t>Swallow tablets whole; do NOT break, crush, or chew</a:t>
            </a:r>
          </a:p>
          <a:p>
            <a:pPr marL="0" indent="0" algn="l">
              <a:buNone/>
            </a:pPr>
            <a:endParaRPr lang="en-US" sz="2200" b="0" i="0" dirty="0">
              <a:solidFill>
                <a:srgbClr val="2A2A2A"/>
              </a:solidFill>
              <a:effectLst/>
              <a:latin typeface="Arial" panose="020B0604020202020204" pitchFamily="34" charset="0"/>
              <a:cs typeface="Arial" panose="020B0604020202020204" pitchFamily="34" charset="0"/>
            </a:endParaRPr>
          </a:p>
          <a:p>
            <a:pPr algn="l"/>
            <a:r>
              <a:rPr lang="en-US" sz="2200" b="1" i="0" dirty="0">
                <a:effectLst/>
                <a:latin typeface="Arial" panose="020B0604020202020204" pitchFamily="34" charset="0"/>
                <a:cs typeface="Arial" panose="020B0604020202020204" pitchFamily="34" charset="0"/>
              </a:rPr>
              <a:t>Missed dose</a:t>
            </a:r>
          </a:p>
          <a:p>
            <a:pPr lvl="1"/>
            <a:r>
              <a:rPr lang="en-US" sz="1800" b="0" i="0" dirty="0">
                <a:solidFill>
                  <a:srgbClr val="2A2A2A"/>
                </a:solidFill>
                <a:effectLst/>
                <a:latin typeface="Arial" panose="020B0604020202020204" pitchFamily="34" charset="0"/>
                <a:cs typeface="Arial" panose="020B0604020202020204" pitchFamily="34" charset="0"/>
              </a:rPr>
              <a:t>Once-daily dosing regimen: If a dose is missed by &gt;12 </a:t>
            </a:r>
            <a:r>
              <a:rPr lang="en-US" sz="1800" b="0" i="0" dirty="0" err="1">
                <a:solidFill>
                  <a:srgbClr val="2A2A2A"/>
                </a:solidFill>
                <a:effectLst/>
                <a:latin typeface="Arial" panose="020B0604020202020204" pitchFamily="34" charset="0"/>
                <a:cs typeface="Arial" panose="020B0604020202020204" pitchFamily="34" charset="0"/>
              </a:rPr>
              <a:t>hr</a:t>
            </a:r>
            <a:r>
              <a:rPr lang="en-US" sz="1800" b="0" i="0" dirty="0">
                <a:solidFill>
                  <a:srgbClr val="2A2A2A"/>
                </a:solidFill>
                <a:effectLst/>
                <a:latin typeface="Arial" panose="020B0604020202020204" pitchFamily="34" charset="0"/>
                <a:cs typeface="Arial" panose="020B0604020202020204" pitchFamily="34" charset="0"/>
              </a:rPr>
              <a:t>, skip the dose and take the next dose as scheduled</a:t>
            </a:r>
          </a:p>
          <a:p>
            <a:pPr lvl="1"/>
            <a:r>
              <a:rPr lang="en-US" sz="1800" b="0" i="0" dirty="0">
                <a:solidFill>
                  <a:srgbClr val="2A2A2A"/>
                </a:solidFill>
                <a:effectLst/>
                <a:latin typeface="Arial" panose="020B0604020202020204" pitchFamily="34" charset="0"/>
                <a:cs typeface="Arial" panose="020B0604020202020204" pitchFamily="34" charset="0"/>
              </a:rPr>
              <a:t>Twice-daily dosing regimen: If a dose is missed by &gt;6 </a:t>
            </a:r>
            <a:r>
              <a:rPr lang="en-US" sz="1800" b="0" i="0" dirty="0" err="1">
                <a:solidFill>
                  <a:srgbClr val="2A2A2A"/>
                </a:solidFill>
                <a:effectLst/>
                <a:latin typeface="Arial" panose="020B0604020202020204" pitchFamily="34" charset="0"/>
                <a:cs typeface="Arial" panose="020B0604020202020204" pitchFamily="34" charset="0"/>
              </a:rPr>
              <a:t>hr</a:t>
            </a:r>
            <a:r>
              <a:rPr lang="en-US" sz="1800" b="0" i="0" dirty="0">
                <a:solidFill>
                  <a:srgbClr val="2A2A2A"/>
                </a:solidFill>
                <a:effectLst/>
                <a:latin typeface="Arial" panose="020B0604020202020204" pitchFamily="34" charset="0"/>
                <a:cs typeface="Arial" panose="020B0604020202020204" pitchFamily="34" charset="0"/>
              </a:rPr>
              <a:t>, skip the dose and take the next dose as scheduled</a:t>
            </a:r>
          </a:p>
          <a:p>
            <a:endParaRPr lang="en-US" dirty="0"/>
          </a:p>
        </p:txBody>
      </p:sp>
      <p:sp>
        <p:nvSpPr>
          <p:cNvPr id="4" name="TextBox 3">
            <a:extLst>
              <a:ext uri="{FF2B5EF4-FFF2-40B4-BE49-F238E27FC236}">
                <a16:creationId xmlns:a16="http://schemas.microsoft.com/office/drawing/2014/main" id="{537BAA8D-0217-A2CD-252A-D87417638FDD}"/>
              </a:ext>
            </a:extLst>
          </p:cNvPr>
          <p:cNvSpPr txBox="1"/>
          <p:nvPr/>
        </p:nvSpPr>
        <p:spPr>
          <a:xfrm>
            <a:off x="847288" y="6266309"/>
            <a:ext cx="81268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Asciminib</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Prescribing information. </a:t>
            </a:r>
          </a:p>
        </p:txBody>
      </p:sp>
    </p:spTree>
    <p:extLst>
      <p:ext uri="{BB962C8B-B14F-4D97-AF65-F5344CB8AC3E}">
        <p14:creationId xmlns:p14="http://schemas.microsoft.com/office/powerpoint/2010/main" val="989968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296282"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Chronic Myeloid Leukemia (CML) as a Model for Targeted Treatment</a:t>
            </a:r>
          </a:p>
          <a:p>
            <a:pPr marL="0" indent="0">
              <a:spcBef>
                <a:spcPts val="1800"/>
              </a:spcBef>
              <a:spcAft>
                <a:spcPts val="0"/>
              </a:spcAft>
              <a:buNone/>
            </a:pPr>
            <a:r>
              <a:rPr lang="en-US" sz="2500" dirty="0">
                <a:solidFill>
                  <a:srgbClr val="0432FF"/>
                </a:solidFill>
              </a:rPr>
              <a:t>Module 1: </a:t>
            </a:r>
            <a:r>
              <a:rPr lang="en-US" sz="2500" dirty="0">
                <a:solidFill>
                  <a:schemeClr val="tx1"/>
                </a:solidFill>
              </a:rPr>
              <a:t>Biology of CML; Role of First- and Second-Generation Tyrosine Kinase Inhibitors (TKIs) as Initial Treatment for Chronic-Phase (CP)-CML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Asciminib</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Newly Diagnosed CP-CML </a:t>
            </a:r>
          </a:p>
          <a:p>
            <a:pPr marL="0" indent="0">
              <a:spcBef>
                <a:spcPts val="1800"/>
              </a:spcBef>
              <a:spcAft>
                <a:spcPts val="0"/>
              </a:spcAft>
              <a:buNone/>
            </a:pPr>
            <a:r>
              <a:rPr lang="en-US" sz="2500" dirty="0">
                <a:solidFill>
                  <a:srgbClr val="0432FF"/>
                </a:solidFill>
              </a:rPr>
              <a:t>Module 3: </a:t>
            </a:r>
            <a:r>
              <a:rPr lang="en-US" sz="2500" dirty="0">
                <a:solidFill>
                  <a:schemeClr val="tx1"/>
                </a:solidFill>
              </a:rPr>
              <a:t>Feasibility of TKI Discontinuation for Patients with Sustained Response to Treatment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Management of CP-CML After Failure of Initial Therapy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9884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C7E4E-7366-7329-1D1D-6D01692F2E43}"/>
              </a:ext>
            </a:extLst>
          </p:cNvPr>
          <p:cNvSpPr>
            <a:spLocks noGrp="1"/>
          </p:cNvSpPr>
          <p:nvPr>
            <p:ph idx="1"/>
          </p:nvPr>
        </p:nvSpPr>
        <p:spPr/>
        <p:txBody>
          <a:bodyPr/>
          <a:lstStyle/>
          <a:p>
            <a:r>
              <a:rPr lang="en-US" dirty="0"/>
              <a:t>200 mg orally twice daily</a:t>
            </a:r>
          </a:p>
          <a:p>
            <a:r>
              <a:rPr lang="en-US" b="1" dirty="0"/>
              <a:t>Take without food</a:t>
            </a:r>
          </a:p>
          <a:p>
            <a:r>
              <a:rPr lang="en-US" dirty="0"/>
              <a:t>Avoid food for at least 2 hours before and 1 hour after taking </a:t>
            </a:r>
          </a:p>
          <a:p>
            <a:r>
              <a:rPr lang="en-US" dirty="0"/>
              <a:t>Swallow tablets whole </a:t>
            </a:r>
          </a:p>
          <a:p>
            <a:r>
              <a:rPr lang="en-US" dirty="0"/>
              <a:t>Do not break, crush, or chew the tablets</a:t>
            </a:r>
          </a:p>
        </p:txBody>
      </p:sp>
      <p:sp>
        <p:nvSpPr>
          <p:cNvPr id="4" name="Title 1">
            <a:extLst>
              <a:ext uri="{FF2B5EF4-FFF2-40B4-BE49-F238E27FC236}">
                <a16:creationId xmlns:a16="http://schemas.microsoft.com/office/drawing/2014/main" id="{08DE58B2-8FE7-9426-F3F4-729426CFF671}"/>
              </a:ext>
            </a:extLst>
          </p:cNvPr>
          <p:cNvSpPr>
            <a:spLocks noGrp="1"/>
          </p:cNvSpPr>
          <p:nvPr>
            <p:ph type="title"/>
          </p:nvPr>
        </p:nvSpPr>
        <p:spPr>
          <a:xfrm>
            <a:off x="838200" y="365125"/>
            <a:ext cx="10515600" cy="1325563"/>
          </a:xfrm>
        </p:spPr>
        <p:txBody>
          <a:bodyPr>
            <a:normAutofit/>
          </a:bodyPr>
          <a:lstStyle/>
          <a:p>
            <a:r>
              <a:rPr lang="en-US" sz="2800" dirty="0">
                <a:latin typeface="Arial" panose="020B0604020202020204" pitchFamily="34" charset="0"/>
                <a:cs typeface="Arial" panose="020B0604020202020204" pitchFamily="34" charset="0"/>
              </a:rPr>
              <a:t>Asciminib dosing for chronic phase CML </a:t>
            </a:r>
            <a:r>
              <a:rPr lang="en-US" sz="2800">
                <a:latin typeface="Arial" panose="020B0604020202020204" pitchFamily="34" charset="0"/>
                <a:cs typeface="Arial" panose="020B0604020202020204" pitchFamily="34" charset="0"/>
              </a:rPr>
              <a:t>with T315I </a:t>
            </a:r>
            <a:r>
              <a:rPr lang="en-US" sz="2800" dirty="0">
                <a:latin typeface="Arial" panose="020B0604020202020204" pitchFamily="34" charset="0"/>
                <a:cs typeface="Arial" panose="020B0604020202020204" pitchFamily="34" charset="0"/>
              </a:rPr>
              <a:t>mutation</a:t>
            </a:r>
          </a:p>
        </p:txBody>
      </p:sp>
      <p:sp>
        <p:nvSpPr>
          <p:cNvPr id="5" name="TextBox 4">
            <a:extLst>
              <a:ext uri="{FF2B5EF4-FFF2-40B4-BE49-F238E27FC236}">
                <a16:creationId xmlns:a16="http://schemas.microsoft.com/office/drawing/2014/main" id="{62603203-04F9-6638-8985-169083D49A3B}"/>
              </a:ext>
            </a:extLst>
          </p:cNvPr>
          <p:cNvSpPr txBox="1"/>
          <p:nvPr/>
        </p:nvSpPr>
        <p:spPr>
          <a:xfrm>
            <a:off x="847288" y="6266309"/>
            <a:ext cx="81268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Asciminib</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Prescribing information. </a:t>
            </a:r>
          </a:p>
        </p:txBody>
      </p:sp>
    </p:spTree>
    <p:extLst>
      <p:ext uri="{BB962C8B-B14F-4D97-AF65-F5344CB8AC3E}">
        <p14:creationId xmlns:p14="http://schemas.microsoft.com/office/powerpoint/2010/main" val="361148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00EE-0837-8942-04C8-C7AEA6654334}"/>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Dosing Considerations with Asciminib</a:t>
            </a:r>
          </a:p>
        </p:txBody>
      </p:sp>
      <p:sp>
        <p:nvSpPr>
          <p:cNvPr id="3" name="Content Placeholder 2">
            <a:extLst>
              <a:ext uri="{FF2B5EF4-FFF2-40B4-BE49-F238E27FC236}">
                <a16:creationId xmlns:a16="http://schemas.microsoft.com/office/drawing/2014/main" id="{1A927AF4-CF80-E6B1-ADEA-ECB894F73B70}"/>
              </a:ext>
            </a:extLst>
          </p:cNvPr>
          <p:cNvSpPr>
            <a:spLocks noGrp="1"/>
          </p:cNvSpPr>
          <p:nvPr>
            <p:ph idx="1"/>
          </p:nvPr>
        </p:nvSpPr>
        <p:spPr>
          <a:xfrm>
            <a:off x="838200" y="1347452"/>
            <a:ext cx="10515600" cy="4351338"/>
          </a:xfrm>
        </p:spPr>
        <p:txBody>
          <a:bodyPr/>
          <a:lstStyle/>
          <a:p>
            <a:r>
              <a:rPr lang="en-US" dirty="0"/>
              <a:t>Fasting condition is challenging for many patients </a:t>
            </a:r>
          </a:p>
          <a:p>
            <a:r>
              <a:rPr lang="en-US" dirty="0"/>
              <a:t>Difficult to manage daily meals and schedules </a:t>
            </a:r>
          </a:p>
          <a:p>
            <a:r>
              <a:rPr lang="en-US" dirty="0"/>
              <a:t>Impacts adherence and long-term compliance</a:t>
            </a:r>
          </a:p>
          <a:p>
            <a:pPr lvl="1"/>
            <a:r>
              <a:rPr lang="en-US" dirty="0"/>
              <a:t>Potentially impacting response</a:t>
            </a:r>
          </a:p>
          <a:p>
            <a:r>
              <a:rPr lang="en-US" dirty="0"/>
              <a:t>35.8% of patients taking their medication once daily were highly adherent</a:t>
            </a:r>
          </a:p>
          <a:p>
            <a:r>
              <a:rPr lang="en-US" dirty="0"/>
              <a:t>24.9% of patients taking their medication twice daily were highly adherent</a:t>
            </a:r>
          </a:p>
          <a:p>
            <a:r>
              <a:rPr lang="en-US" dirty="0"/>
              <a:t>Consider once-daily dosing for non-T315I patients with CML</a:t>
            </a:r>
          </a:p>
        </p:txBody>
      </p:sp>
      <p:sp>
        <p:nvSpPr>
          <p:cNvPr id="5" name="TextBox 4">
            <a:extLst>
              <a:ext uri="{FF2B5EF4-FFF2-40B4-BE49-F238E27FC236}">
                <a16:creationId xmlns:a16="http://schemas.microsoft.com/office/drawing/2014/main" id="{FE1512BC-4690-A812-E1F6-9D4BA5B4E66F}"/>
              </a:ext>
            </a:extLst>
          </p:cNvPr>
          <p:cNvSpPr txBox="1"/>
          <p:nvPr/>
        </p:nvSpPr>
        <p:spPr>
          <a:xfrm>
            <a:off x="838200" y="5720862"/>
            <a:ext cx="10595994" cy="9002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Combes, F.P., Sy, S.K.B., Li, Y.F. et al. Dose Justification for Asciminib in Patients with Philadelphia Chromosome-Positive Chronic Myeloid Leukemia with and without the T315I Mutation. Clin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Pharmacokinet</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63, 1301–1312 (2024).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hlinkClick r:id="rId2"/>
              </a:rPr>
              <a:t>https://doi.org/10.1007/s40262-024-01411-1</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Geissler J,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Sharf</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G,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Bombaci</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F,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Daban</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M, De Jong J, Gavin T, et al. Factors influencing adherence in CML and ways to improvement: results of a patient-driven survey of 2546 patients in 63 countries. J Cancer Res Clin Oncol. 2017;143(7):1167–76.</a:t>
            </a:r>
          </a:p>
        </p:txBody>
      </p:sp>
    </p:spTree>
    <p:extLst>
      <p:ext uri="{BB962C8B-B14F-4D97-AF65-F5344CB8AC3E}">
        <p14:creationId xmlns:p14="http://schemas.microsoft.com/office/powerpoint/2010/main" val="2629831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C3242-E736-3DEA-F303-763A912FF783}"/>
              </a:ext>
            </a:extLst>
          </p:cNvPr>
          <p:cNvSpPr>
            <a:spLocks noGrp="1"/>
          </p:cNvSpPr>
          <p:nvPr>
            <p:ph type="title"/>
          </p:nvPr>
        </p:nvSpPr>
        <p:spPr>
          <a:xfrm>
            <a:off x="838200" y="21890"/>
            <a:ext cx="10515600" cy="1325563"/>
          </a:xfrm>
        </p:spPr>
        <p:txBody>
          <a:bodyPr/>
          <a:lstStyle/>
          <a:p>
            <a:r>
              <a:rPr lang="en-US" dirty="0"/>
              <a:t>Other Dosing Considerations</a:t>
            </a:r>
          </a:p>
        </p:txBody>
      </p:sp>
      <p:pic>
        <p:nvPicPr>
          <p:cNvPr id="5" name="Content Placeholder 4">
            <a:extLst>
              <a:ext uri="{FF2B5EF4-FFF2-40B4-BE49-F238E27FC236}">
                <a16:creationId xmlns:a16="http://schemas.microsoft.com/office/drawing/2014/main" id="{72E4D625-C66F-E46E-8658-CC36332CDD5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5127" y="1160711"/>
            <a:ext cx="8922406" cy="4741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0F2ADC3-AC46-CD78-7946-03ACFC32F252}"/>
              </a:ext>
            </a:extLst>
          </p:cNvPr>
          <p:cNvSpPr txBox="1"/>
          <p:nvPr/>
        </p:nvSpPr>
        <p:spPr>
          <a:xfrm>
            <a:off x="1275127" y="6115278"/>
            <a:ext cx="84812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Atallah</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E. L., Mauro, M. J., Sasaki, K., Levy, M. Y., Koller, P., Yang, D., … Cortes, J. E. (2024). Dose-escalation of second-line and first-line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asciminib</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in chronic myeloid leukemia in chronic phase: the ASC2ESCALATE Phase II trial. Future Oncology, 20(38), 3065–3075. https://doi.org/10.1080/14796694.2024.2402680</a:t>
            </a:r>
          </a:p>
        </p:txBody>
      </p:sp>
    </p:spTree>
    <p:extLst>
      <p:ext uri="{BB962C8B-B14F-4D97-AF65-F5344CB8AC3E}">
        <p14:creationId xmlns:p14="http://schemas.microsoft.com/office/powerpoint/2010/main" val="4902104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944F-09B9-0F6A-E140-1A53C87433C7}"/>
              </a:ext>
            </a:extLst>
          </p:cNvPr>
          <p:cNvSpPr>
            <a:spLocks noGrp="1"/>
          </p:cNvSpPr>
          <p:nvPr>
            <p:ph type="title"/>
          </p:nvPr>
        </p:nvSpPr>
        <p:spPr/>
        <p:txBody>
          <a:bodyPr/>
          <a:lstStyle/>
          <a:p>
            <a:r>
              <a:rPr lang="en-US" dirty="0"/>
              <a:t>Drug Interactions with Asciminib </a:t>
            </a:r>
          </a:p>
        </p:txBody>
      </p:sp>
      <p:sp>
        <p:nvSpPr>
          <p:cNvPr id="3" name="Content Placeholder 2">
            <a:extLst>
              <a:ext uri="{FF2B5EF4-FFF2-40B4-BE49-F238E27FC236}">
                <a16:creationId xmlns:a16="http://schemas.microsoft.com/office/drawing/2014/main" id="{39F34FAD-9C71-0C56-19FF-20D188AFE84F}"/>
              </a:ext>
            </a:extLst>
          </p:cNvPr>
          <p:cNvSpPr>
            <a:spLocks noGrp="1"/>
          </p:cNvSpPr>
          <p:nvPr>
            <p:ph idx="1"/>
          </p:nvPr>
        </p:nvSpPr>
        <p:spPr/>
        <p:txBody>
          <a:bodyPr>
            <a:normAutofit fontScale="92500" lnSpcReduction="10000"/>
          </a:bodyPr>
          <a:lstStyle/>
          <a:p>
            <a:r>
              <a:rPr lang="en-US" dirty="0"/>
              <a:t>716 drugs known to interact with Asciminib</a:t>
            </a:r>
          </a:p>
          <a:p>
            <a:pPr lvl="1"/>
            <a:r>
              <a:rPr lang="en-US" dirty="0"/>
              <a:t>67 major</a:t>
            </a:r>
          </a:p>
          <a:p>
            <a:pPr lvl="1"/>
            <a:r>
              <a:rPr lang="en-US" dirty="0"/>
              <a:t>602 moderate</a:t>
            </a:r>
          </a:p>
          <a:p>
            <a:pPr lvl="1"/>
            <a:r>
              <a:rPr lang="en-US" dirty="0"/>
              <a:t>47 minor</a:t>
            </a:r>
          </a:p>
          <a:p>
            <a:r>
              <a:rPr lang="en-US" dirty="0"/>
              <a:t>Educate the patient to inform your team of any new medications or over-the-counter medications including supplements</a:t>
            </a:r>
          </a:p>
          <a:p>
            <a:r>
              <a:rPr lang="en-US" dirty="0"/>
              <a:t>Review of medications is critical for every patient visit to ensure patient safety</a:t>
            </a:r>
          </a:p>
          <a:p>
            <a:r>
              <a:rPr lang="en-US" dirty="0"/>
              <a:t>Encourage patient/family to keep a current list of medications</a:t>
            </a:r>
          </a:p>
          <a:p>
            <a:r>
              <a:rPr lang="en-US" dirty="0"/>
              <a:t>If possible, have access to other outside medications prescribed</a:t>
            </a:r>
          </a:p>
          <a:p>
            <a:pPr lvl="1"/>
            <a:r>
              <a:rPr lang="en-US" dirty="0"/>
              <a:t>Cerner (Oracle Health) capability</a:t>
            </a:r>
          </a:p>
        </p:txBody>
      </p:sp>
      <p:sp>
        <p:nvSpPr>
          <p:cNvPr id="5" name="TextBox 4">
            <a:extLst>
              <a:ext uri="{FF2B5EF4-FFF2-40B4-BE49-F238E27FC236}">
                <a16:creationId xmlns:a16="http://schemas.microsoft.com/office/drawing/2014/main" id="{0912CFBC-1A23-6407-BF68-1F65BD284066}"/>
              </a:ext>
            </a:extLst>
          </p:cNvPr>
          <p:cNvSpPr txBox="1"/>
          <p:nvPr/>
        </p:nvSpPr>
        <p:spPr>
          <a:xfrm>
            <a:off x="1033941" y="6165803"/>
            <a:ext cx="60946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https://www.drugs.com/drug-interactions/asciminib.html</a:t>
            </a:r>
          </a:p>
        </p:txBody>
      </p:sp>
    </p:spTree>
    <p:extLst>
      <p:ext uri="{BB962C8B-B14F-4D97-AF65-F5344CB8AC3E}">
        <p14:creationId xmlns:p14="http://schemas.microsoft.com/office/powerpoint/2010/main" val="40129925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5FDC-DDAC-9B6D-636F-6D131C4A6707}"/>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Common </a:t>
            </a:r>
            <a:r>
              <a:rPr lang="en-US" sz="4000">
                <a:latin typeface="Arial" panose="020B0604020202020204" pitchFamily="34" charset="0"/>
                <a:cs typeface="Arial" panose="020B0604020202020204" pitchFamily="34" charset="0"/>
              </a:rPr>
              <a:t>Major Interactions</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5F92775-4D63-E29F-F76B-731E05C04167}"/>
              </a:ext>
            </a:extLst>
          </p:cNvPr>
          <p:cNvSpPr>
            <a:spLocks noGrp="1"/>
          </p:cNvSpPr>
          <p:nvPr>
            <p:ph idx="1"/>
          </p:nvPr>
        </p:nvSpPr>
        <p:spPr/>
        <p:txBody>
          <a:bodyPr>
            <a:normAutofit lnSpcReduction="10000"/>
          </a:bodyPr>
          <a:lstStyle/>
          <a:p>
            <a:r>
              <a:rPr lang="en-US" dirty="0"/>
              <a:t>Itraconazole Oral Solution and other azoles </a:t>
            </a:r>
          </a:p>
          <a:p>
            <a:r>
              <a:rPr lang="en-US" dirty="0"/>
              <a:t>Clarithromycin</a:t>
            </a:r>
          </a:p>
          <a:p>
            <a:r>
              <a:rPr lang="en-US" dirty="0"/>
              <a:t>Cannabis</a:t>
            </a:r>
          </a:p>
          <a:p>
            <a:r>
              <a:rPr lang="en-US" dirty="0"/>
              <a:t>Grapefruit and grapefruit juice</a:t>
            </a:r>
          </a:p>
          <a:p>
            <a:r>
              <a:rPr lang="en-US" dirty="0"/>
              <a:t>Warfarin</a:t>
            </a:r>
          </a:p>
          <a:p>
            <a:r>
              <a:rPr lang="en-US" dirty="0"/>
              <a:t>Statins</a:t>
            </a:r>
          </a:p>
          <a:p>
            <a:r>
              <a:rPr lang="en-US" dirty="0"/>
              <a:t>Midazolam</a:t>
            </a:r>
          </a:p>
          <a:p>
            <a:r>
              <a:rPr lang="en-US" dirty="0"/>
              <a:t>Repaglinide</a:t>
            </a:r>
          </a:p>
          <a:p>
            <a:r>
              <a:rPr lang="en-US" dirty="0"/>
              <a:t>Rosiglitazone</a:t>
            </a:r>
          </a:p>
          <a:p>
            <a:endParaRPr lang="en-US" dirty="0"/>
          </a:p>
        </p:txBody>
      </p:sp>
      <p:sp>
        <p:nvSpPr>
          <p:cNvPr id="4" name="TextBox 3">
            <a:extLst>
              <a:ext uri="{FF2B5EF4-FFF2-40B4-BE49-F238E27FC236}">
                <a16:creationId xmlns:a16="http://schemas.microsoft.com/office/drawing/2014/main" id="{A3FC5513-A71A-AEC4-DE25-523CB5F20018}"/>
              </a:ext>
            </a:extLst>
          </p:cNvPr>
          <p:cNvSpPr txBox="1"/>
          <p:nvPr/>
        </p:nvSpPr>
        <p:spPr>
          <a:xfrm>
            <a:off x="847288" y="6266309"/>
            <a:ext cx="81268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Asciminib</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Prescribing information. </a:t>
            </a:r>
          </a:p>
        </p:txBody>
      </p:sp>
    </p:spTree>
    <p:extLst>
      <p:ext uri="{BB962C8B-B14F-4D97-AF65-F5344CB8AC3E}">
        <p14:creationId xmlns:p14="http://schemas.microsoft.com/office/powerpoint/2010/main" val="228400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0A50-514B-28C5-CD0D-4A88D746A31A}"/>
              </a:ext>
            </a:extLst>
          </p:cNvPr>
          <p:cNvSpPr>
            <a:spLocks noGrp="1"/>
          </p:cNvSpPr>
          <p:nvPr>
            <p:ph type="title"/>
          </p:nvPr>
        </p:nvSpPr>
        <p:spPr/>
        <p:txBody>
          <a:bodyPr/>
          <a:lstStyle/>
          <a:p>
            <a:r>
              <a:rPr lang="en-US" dirty="0"/>
              <a:t>Encouraging Clinical Trial Participation</a:t>
            </a:r>
          </a:p>
        </p:txBody>
      </p:sp>
      <p:sp>
        <p:nvSpPr>
          <p:cNvPr id="3" name="Content Placeholder 2">
            <a:extLst>
              <a:ext uri="{FF2B5EF4-FFF2-40B4-BE49-F238E27FC236}">
                <a16:creationId xmlns:a16="http://schemas.microsoft.com/office/drawing/2014/main" id="{954D8E95-66D5-A884-AF94-CA75D9A04FE4}"/>
              </a:ext>
            </a:extLst>
          </p:cNvPr>
          <p:cNvSpPr>
            <a:spLocks noGrp="1"/>
          </p:cNvSpPr>
          <p:nvPr>
            <p:ph idx="1"/>
          </p:nvPr>
        </p:nvSpPr>
        <p:spPr>
          <a:xfrm>
            <a:off x="838200" y="1615900"/>
            <a:ext cx="10515600" cy="4351338"/>
          </a:xfrm>
        </p:spPr>
        <p:txBody>
          <a:bodyPr>
            <a:normAutofit fontScale="92500" lnSpcReduction="20000"/>
          </a:bodyPr>
          <a:lstStyle/>
          <a:p>
            <a:r>
              <a:rPr lang="en-US" dirty="0"/>
              <a:t>Develop rapport with the patient and their family and friends</a:t>
            </a:r>
          </a:p>
          <a:p>
            <a:r>
              <a:rPr lang="en-US" dirty="0"/>
              <a:t>Explain the study in understandable terms</a:t>
            </a:r>
          </a:p>
          <a:p>
            <a:r>
              <a:rPr lang="en-US" dirty="0"/>
              <a:t>Allow time for questions</a:t>
            </a:r>
          </a:p>
          <a:p>
            <a:r>
              <a:rPr lang="en-US" dirty="0"/>
              <a:t>Discuss the advantages and risks associated with the trial and include</a:t>
            </a:r>
          </a:p>
          <a:p>
            <a:pPr lvl="1"/>
            <a:r>
              <a:rPr lang="en-US" dirty="0"/>
              <a:t>Time commitment</a:t>
            </a:r>
          </a:p>
          <a:p>
            <a:pPr lvl="1"/>
            <a:r>
              <a:rPr lang="en-US" dirty="0"/>
              <a:t>Visits</a:t>
            </a:r>
          </a:p>
          <a:p>
            <a:pPr lvl="1"/>
            <a:r>
              <a:rPr lang="en-US" dirty="0"/>
              <a:t>Procedures</a:t>
            </a:r>
          </a:p>
          <a:p>
            <a:pPr lvl="1"/>
            <a:r>
              <a:rPr lang="en-US" dirty="0"/>
              <a:t>Billing concerns</a:t>
            </a:r>
          </a:p>
          <a:p>
            <a:r>
              <a:rPr lang="en-US" dirty="0"/>
              <a:t>Provide a written explanation of the study for review</a:t>
            </a:r>
          </a:p>
          <a:p>
            <a:r>
              <a:rPr lang="en-US" dirty="0"/>
              <a:t>Do not pressure the patient into participation</a:t>
            </a:r>
          </a:p>
          <a:p>
            <a:r>
              <a:rPr lang="en-US" dirty="0"/>
              <a:t>Arrange follow-up if needed to discuss further</a:t>
            </a:r>
          </a:p>
        </p:txBody>
      </p:sp>
    </p:spTree>
    <p:extLst>
      <p:ext uri="{BB962C8B-B14F-4D97-AF65-F5344CB8AC3E}">
        <p14:creationId xmlns:p14="http://schemas.microsoft.com/office/powerpoint/2010/main" val="18061134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C2AC-35E7-166C-888D-7EA4F3AAB452}"/>
              </a:ext>
            </a:extLst>
          </p:cNvPr>
          <p:cNvSpPr>
            <a:spLocks noGrp="1"/>
          </p:cNvSpPr>
          <p:nvPr>
            <p:ph type="title"/>
          </p:nvPr>
        </p:nvSpPr>
        <p:spPr/>
        <p:txBody>
          <a:bodyPr/>
          <a:lstStyle/>
          <a:p>
            <a:r>
              <a:rPr lang="en-US" dirty="0"/>
              <a:t>Barriers to Clinical Trial Participation</a:t>
            </a:r>
          </a:p>
        </p:txBody>
      </p:sp>
      <p:sp>
        <p:nvSpPr>
          <p:cNvPr id="3" name="Content Placeholder 2">
            <a:extLst>
              <a:ext uri="{FF2B5EF4-FFF2-40B4-BE49-F238E27FC236}">
                <a16:creationId xmlns:a16="http://schemas.microsoft.com/office/drawing/2014/main" id="{D9F1D893-1811-6AD4-5A0E-F29B5056A73C}"/>
              </a:ext>
            </a:extLst>
          </p:cNvPr>
          <p:cNvSpPr>
            <a:spLocks noGrp="1"/>
          </p:cNvSpPr>
          <p:nvPr>
            <p:ph idx="1"/>
          </p:nvPr>
        </p:nvSpPr>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Distance from treatment center</a:t>
            </a: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Fear of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increased expenses not covered by insurance</a:t>
            </a: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Bias from previous research in race and ethnicities</a:t>
            </a: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best approach is exploring each person’s values, goals, and preferences. </a:t>
            </a:r>
          </a:p>
          <a:p>
            <a:pPr marL="342900" marR="0" lvl="0" indent="-342900">
              <a:lnSpc>
                <a:spcPct val="115000"/>
              </a:lnSpc>
              <a:spcBef>
                <a:spcPts val="0"/>
              </a:spcBef>
              <a:spcAft>
                <a:spcPts val="0"/>
              </a:spcAft>
              <a:buFont typeface="Symbol" panose="05050102010706020507" pitchFamily="18" charset="2"/>
              <a:buChar char=""/>
            </a:pPr>
            <a:r>
              <a:rPr lang="en-US"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Tailor the visit and discussion to the </a:t>
            </a:r>
            <a:r>
              <a:rPr lang="en-US" sz="2000" i="1">
                <a:solidFill>
                  <a:srgbClr val="000000"/>
                </a:solidFill>
                <a:latin typeface="Arial" panose="020B0604020202020204" pitchFamily="34" charset="0"/>
                <a:ea typeface="Times New Roman" panose="02020603050405020304" pitchFamily="18" charset="0"/>
                <a:cs typeface="Arial" panose="020B0604020202020204" pitchFamily="34" charset="0"/>
              </a:rPr>
              <a:t>individual patient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0508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6310E-A9E8-6A62-9F05-202F035D5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BD24A-1A73-99F6-A0A8-D4068FCBF4E1}"/>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4970214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D132D-1472-01E0-B579-212C3DCAEFF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AC158B-0FC2-72C5-435F-070D91F11FF8}"/>
              </a:ext>
            </a:extLst>
          </p:cNvPr>
          <p:cNvSpPr/>
          <p:nvPr/>
        </p:nvSpPr>
        <p:spPr bwMode="auto">
          <a:xfrm>
            <a:off x="758948" y="3717032"/>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82A38D7-3AD5-CE97-C489-1E04591ECDA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573C117-5715-A812-ADC0-7B486C496364}"/>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Chronic Myeloid Leukemia (CML) as a Model for Targeted Treatment</a:t>
            </a:r>
          </a:p>
          <a:p>
            <a:pPr marL="0" indent="0">
              <a:spcBef>
                <a:spcPts val="1800"/>
              </a:spcBef>
              <a:spcAft>
                <a:spcPts val="0"/>
              </a:spcAft>
              <a:buNone/>
            </a:pPr>
            <a:r>
              <a:rPr lang="en-US" sz="2500" dirty="0">
                <a:solidFill>
                  <a:srgbClr val="0432FF"/>
                </a:solidFill>
              </a:rPr>
              <a:t>Module 1: </a:t>
            </a:r>
            <a:r>
              <a:rPr lang="en-US" sz="2500" dirty="0">
                <a:solidFill>
                  <a:schemeClr val="tx1"/>
                </a:solidFill>
              </a:rPr>
              <a:t>Biology of CML; Role of First- and Second-Generation Tyrosine Kinase Inhibitors (TKIs) as Initial Treatment for Chronic-Phase (CP)-CML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Asciminib</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Newly Diagnosed CP-CML </a:t>
            </a:r>
          </a:p>
          <a:p>
            <a:pPr marL="0" indent="0">
              <a:spcBef>
                <a:spcPts val="1800"/>
              </a:spcBef>
              <a:spcAft>
                <a:spcPts val="0"/>
              </a:spcAft>
              <a:buNone/>
            </a:pPr>
            <a:r>
              <a:rPr lang="en-US" sz="2500" dirty="0">
                <a:solidFill>
                  <a:schemeClr val="bg1"/>
                </a:solidFill>
              </a:rPr>
              <a:t>Module 3: Feasibility of TKI Discontinuation for Patients with Sustained Response to Treatment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Management of CP-CML After Failure of Initial Therapy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26551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1E2D4-ABEB-20A8-246E-A874223F1D76}"/>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6372B54-EDB9-07BA-61BC-36EE5D6B92C0}"/>
              </a:ext>
            </a:extLst>
          </p:cNvPr>
          <p:cNvSpPr>
            <a:spLocks noGrp="1"/>
          </p:cNvSpPr>
          <p:nvPr>
            <p:ph idx="1"/>
          </p:nvPr>
        </p:nvSpPr>
        <p:spPr>
          <a:xfrm>
            <a:off x="528634" y="1928961"/>
            <a:ext cx="11183989"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CP-CML who has been receiving a first-line TKI for 3 years and would like to discontinue therapy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A8CD2CB-C11F-371A-2063-B5779A54EB1E}"/>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533970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5.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Novartis | Reimagining Medicine">
  <a:themeElements>
    <a:clrScheme name="Novartis RM">
      <a:dk1>
        <a:srgbClr val="000000"/>
      </a:dk1>
      <a:lt1>
        <a:srgbClr val="FFFFFF"/>
      </a:lt1>
      <a:dk2>
        <a:srgbClr val="002068"/>
      </a:dk2>
      <a:lt2>
        <a:srgbClr val="FFFFFF"/>
      </a:lt2>
      <a:accent1>
        <a:srgbClr val="002068"/>
      </a:accent1>
      <a:accent2>
        <a:srgbClr val="FF585D"/>
      </a:accent2>
      <a:accent3>
        <a:srgbClr val="FFC100"/>
      </a:accent3>
      <a:accent4>
        <a:srgbClr val="A7A8AA"/>
      </a:accent4>
      <a:accent5>
        <a:srgbClr val="D0D0D0"/>
      </a:accent5>
      <a:accent6>
        <a:srgbClr val="0460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rgbClr val="0460A9"/>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ovartis_Master_PPT_Template_16x9_151024r" id="{EA727564-1DC7-4428-AC48-D8727A9E5364}" vid="{A3FFF0D1-BC89-4FB8-9B9A-339F47D514C7}"/>
    </a:ext>
  </a:extLst>
</a:theme>
</file>

<file path=ppt/theme/theme7.xml><?xml version="1.0" encoding="utf-8"?>
<a:theme xmlns:a="http://schemas.openxmlformats.org/drawingml/2006/main" name="1_Novartis | Reimagining Medicine">
  <a:themeElements>
    <a:clrScheme name="Novartis RM">
      <a:dk1>
        <a:srgbClr val="000000"/>
      </a:dk1>
      <a:lt1>
        <a:srgbClr val="FFFFFF"/>
      </a:lt1>
      <a:dk2>
        <a:srgbClr val="002068"/>
      </a:dk2>
      <a:lt2>
        <a:srgbClr val="FFFFFF"/>
      </a:lt2>
      <a:accent1>
        <a:srgbClr val="002068"/>
      </a:accent1>
      <a:accent2>
        <a:srgbClr val="FF585D"/>
      </a:accent2>
      <a:accent3>
        <a:srgbClr val="FFC100"/>
      </a:accent3>
      <a:accent4>
        <a:srgbClr val="A7A8AA"/>
      </a:accent4>
      <a:accent5>
        <a:srgbClr val="D0D0D0"/>
      </a:accent5>
      <a:accent6>
        <a:srgbClr val="0460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rgbClr val="0460A9"/>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ovartis_Master_PPT_Template_16x9_151024r" id="{EA727564-1DC7-4428-AC48-D8727A9E5364}" vid="{A3FFF0D1-BC89-4FB8-9B9A-339F47D514C7}"/>
    </a:ext>
  </a:ext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9EBF7C7F-A79D-47F5-A46C-1C73C0028941}"/>
</file>

<file path=customXml/itemProps2.xml><?xml version="1.0" encoding="utf-8"?>
<ds:datastoreItem xmlns:ds="http://schemas.openxmlformats.org/officeDocument/2006/customXml" ds:itemID="{74A482D2-5866-4B5C-8885-43F647823191}"/>
</file>

<file path=customXml/itemProps3.xml><?xml version="1.0" encoding="utf-8"?>
<ds:datastoreItem xmlns:ds="http://schemas.openxmlformats.org/officeDocument/2006/customXml" ds:itemID="{45D44B23-45BC-43FC-BEA7-71264D9E3F4F}"/>
</file>

<file path=docProps/app.xml><?xml version="1.0" encoding="utf-8"?>
<Properties xmlns="http://schemas.openxmlformats.org/officeDocument/2006/extended-properties" xmlns:vt="http://schemas.openxmlformats.org/officeDocument/2006/docPropsVTypes">
  <Template/>
  <TotalTime>85058</TotalTime>
  <Words>13509</Words>
  <Application>Microsoft Macintosh PowerPoint</Application>
  <PresentationFormat>Widescreen</PresentationFormat>
  <Paragraphs>1764</Paragraphs>
  <Slides>133</Slides>
  <Notes>26</Notes>
  <HiddenSlides>0</HiddenSlides>
  <MMClips>0</MMClips>
  <ScaleCrop>false</ScaleCrop>
  <HeadingPairs>
    <vt:vector size="8" baseType="variant">
      <vt:variant>
        <vt:lpstr>Fonts Used</vt:lpstr>
      </vt:variant>
      <vt:variant>
        <vt:i4>19</vt:i4>
      </vt:variant>
      <vt:variant>
        <vt:lpstr>Theme</vt:lpstr>
      </vt:variant>
      <vt:variant>
        <vt:i4>10</vt:i4>
      </vt:variant>
      <vt:variant>
        <vt:lpstr>Embedded OLE Servers</vt:lpstr>
      </vt:variant>
      <vt:variant>
        <vt:i4>1</vt:i4>
      </vt:variant>
      <vt:variant>
        <vt:lpstr>Slide Titles</vt:lpstr>
      </vt:variant>
      <vt:variant>
        <vt:i4>133</vt:i4>
      </vt:variant>
    </vt:vector>
  </HeadingPairs>
  <TitlesOfParts>
    <vt:vector size="163" baseType="lpstr">
      <vt:lpstr>ＭＳ Ｐゴシック</vt:lpstr>
      <vt:lpstr>-apple-system</vt:lpstr>
      <vt:lpstr>.Hiragino Kaku Gothic Interface W3</vt:lpstr>
      <vt:lpstr>Aptos</vt:lpstr>
      <vt:lpstr>Aptos Display</vt:lpstr>
      <vt:lpstr>Arial</vt:lpstr>
      <vt:lpstr>Avenir</vt:lpstr>
      <vt:lpstr>Avenir Next LT Pro</vt:lpstr>
      <vt:lpstr>Calibri</vt:lpstr>
      <vt:lpstr>Calibri Light</vt:lpstr>
      <vt:lpstr>Cooper Black</vt:lpstr>
      <vt:lpstr>Corbel</vt:lpstr>
      <vt:lpstr>Google Sans</vt:lpstr>
      <vt:lpstr>Helvetica</vt:lpstr>
      <vt:lpstr>Ping LCG Medium</vt:lpstr>
      <vt:lpstr>Symbol</vt:lpstr>
      <vt:lpstr>System Font Regular</vt:lpstr>
      <vt:lpstr>Times New Roman</vt:lpstr>
      <vt:lpstr>Wingdings</vt:lpstr>
      <vt:lpstr>1_Default Design</vt:lpstr>
      <vt:lpstr>Custom Design</vt:lpstr>
      <vt:lpstr>3_Default Design</vt:lpstr>
      <vt:lpstr>Office Theme</vt:lpstr>
      <vt:lpstr>1_Office Theme</vt:lpstr>
      <vt:lpstr>Novartis | Reimagining Medicine</vt:lpstr>
      <vt:lpstr>1_Novartis | Reimagining Medicine</vt:lpstr>
      <vt:lpstr>5_Default Design</vt:lpstr>
      <vt:lpstr>4_Default Design</vt:lpstr>
      <vt:lpstr>Office 2013 - 2022 Theme</vt:lpstr>
      <vt:lpstr>Presentation</vt:lpstr>
      <vt:lpstr>Chronic Myeloid Leukemia</vt:lpstr>
      <vt:lpstr>Faculty</vt:lpstr>
      <vt:lpstr>Ms Galinsky — Disclosures</vt:lpstr>
      <vt:lpstr>Dr Mauro — Disclosures</vt:lpstr>
      <vt:lpstr>Dr Shah — Disclosures</vt:lpstr>
      <vt:lpstr>Dr Tinsley-Vance — Disclosures</vt:lpstr>
      <vt:lpstr>Commercial Support</vt:lpstr>
      <vt:lpstr>PowerPoint Presentation</vt:lpstr>
      <vt:lpstr>Agenda</vt:lpstr>
      <vt:lpstr>Agenda</vt:lpstr>
      <vt:lpstr>The history of CML is long, the kinase inhibitor era short…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Roundtable Discussion</vt:lpstr>
      <vt:lpstr>Newly Diagnosed Patient with Chronic Phase CML</vt:lpstr>
      <vt:lpstr>PowerPoint Presentation</vt:lpstr>
      <vt:lpstr>Flashback to the Journey’s Start</vt:lpstr>
      <vt:lpstr>Relapse post Autologous Stem Cell Transplant</vt:lpstr>
      <vt:lpstr>2nd Clinical Trial</vt:lpstr>
      <vt:lpstr>Key Educational Points on Trial</vt:lpstr>
      <vt:lpstr>At 18 months of AMN 107</vt:lpstr>
      <vt:lpstr>PowerPoint Presentation</vt:lpstr>
      <vt:lpstr>Tests Used to Identify the BCR/ABL gene</vt:lpstr>
      <vt:lpstr> Tests Used to Identify the BCR/ABL gene</vt:lpstr>
      <vt:lpstr>Monitoring Response by qPCR for BCR/ABL</vt:lpstr>
      <vt:lpstr>Tyrosine Kinase Inhibitors- How they work</vt:lpstr>
      <vt:lpstr>How to know if the medication is working</vt:lpstr>
      <vt:lpstr>How to know if the medication is working</vt:lpstr>
      <vt:lpstr>PowerPoint Presentation</vt:lpstr>
      <vt:lpstr>Side Effect Management </vt:lpstr>
      <vt:lpstr>Side Effect Management</vt:lpstr>
      <vt:lpstr>Side Effect Management</vt:lpstr>
      <vt:lpstr>Side Effect Management</vt:lpstr>
      <vt:lpstr>PowerPoint Presentation</vt:lpstr>
      <vt:lpstr>GI Side Effect Management</vt:lpstr>
      <vt:lpstr>GI Side Effect Management</vt:lpstr>
      <vt:lpstr>Roundtable Discussion</vt:lpstr>
      <vt:lpstr>Practical Nursing Considerations with the Use of TKIs for CML </vt:lpstr>
      <vt:lpstr>Nursing considerations:</vt:lpstr>
      <vt:lpstr>Nursing Consideration</vt:lpstr>
      <vt:lpstr>General</vt:lpstr>
      <vt:lpstr>76-year-old female</vt:lpstr>
      <vt:lpstr>What next?</vt:lpstr>
      <vt:lpstr>Results?</vt:lpstr>
      <vt:lpstr>Roundtable Discussion</vt:lpstr>
      <vt:lpstr>Agenda</vt:lpstr>
      <vt:lpstr>PowerPoint Presentation</vt:lpstr>
      <vt:lpstr>PowerPoint Presentation</vt:lpstr>
      <vt:lpstr>The history of CML is long, the kinase inhibitor era short… </vt:lpstr>
      <vt:lpstr>Asciminib is the 1st and only approved BCR::ABL1 inhibitor that works by STAMP (Specifically Targeting the ABL Myristoyl Pocket)</vt:lpstr>
      <vt:lpstr>Study design</vt:lpstr>
      <vt:lpstr>ASC4FIRST: MMR rates at time points (@2y)</vt:lpstr>
      <vt:lpstr>ASC4FIRST: Overview of Adverse Events (@2y)</vt:lpstr>
      <vt:lpstr>ASC4FIRST: Most relevant AEsa with ASCIMA vs IS-TKIIMA (@2y)</vt:lpstr>
      <vt:lpstr>ASC4FIRST: Most relevant AEsa with ASC2G vs IS-TKI2G (@2y)</vt:lpstr>
      <vt:lpstr>ASC4FIRST: Arterial Occlusive Events (@2y)</vt:lpstr>
      <vt:lpstr>PowerPoint Presentation</vt:lpstr>
      <vt:lpstr>Case: New Diagnosis CML </vt:lpstr>
      <vt:lpstr>Case: New Diagnosis CML </vt:lpstr>
      <vt:lpstr>Principles in the Treatment of Chronic Myeloid Leukemia</vt:lpstr>
      <vt:lpstr>The (Tougher) Reality: The Spectrum of Adverse Events with BCR::ABL TKIs</vt:lpstr>
      <vt:lpstr>PowerPoint Presentation</vt:lpstr>
      <vt:lpstr>CML is an increasingly prevalent and survivable cancer</vt:lpstr>
      <vt:lpstr>Roundtable Discussion</vt:lpstr>
      <vt:lpstr>Asciminib in newly diagnosed patient with CP-CML</vt:lpstr>
      <vt:lpstr>Pre starting Asciminib-I have mostly used it as second line or intolerance to other- aware of the new data however- like to have in our back pocket</vt:lpstr>
      <vt:lpstr>Side effect management</vt:lpstr>
      <vt:lpstr>Patient</vt:lpstr>
      <vt:lpstr>Patient continued</vt:lpstr>
      <vt:lpstr>Roundtable Discussion</vt:lpstr>
      <vt:lpstr>Practical Nursing Considerations with the Use of Asciminib for CML </vt:lpstr>
      <vt:lpstr>New Treatment on the Block - Asciminib</vt:lpstr>
      <vt:lpstr>PowerPoint Presentation</vt:lpstr>
      <vt:lpstr> Rocky Journey with the Same Cancer</vt:lpstr>
      <vt:lpstr>Life Threatening Complications </vt:lpstr>
      <vt:lpstr>Kinase Domain Mutation Analysis </vt:lpstr>
      <vt:lpstr>Challenges with CML</vt:lpstr>
      <vt:lpstr>Asciminib in Newly Diagnosed  Chronic Phase CML</vt:lpstr>
      <vt:lpstr>Asciminib dosing for chronic phase CML with T315I mutation</vt:lpstr>
      <vt:lpstr>Dosing Considerations with Asciminib</vt:lpstr>
      <vt:lpstr>Other Dosing Considerations</vt:lpstr>
      <vt:lpstr>Drug Interactions with Asciminib </vt:lpstr>
      <vt:lpstr>Common Major Interactions</vt:lpstr>
      <vt:lpstr>Encouraging Clinical Trial Participation</vt:lpstr>
      <vt:lpstr>Barriers to Clinical Trial Participation</vt:lpstr>
      <vt:lpstr>Roundtable Discussion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Roundtable Discussion</vt:lpstr>
      <vt:lpstr>Agenda</vt:lpstr>
      <vt:lpstr>PowerPoint Presentation</vt:lpstr>
      <vt:lpstr>PowerPoint Presentation</vt:lpstr>
      <vt:lpstr>How Can Therapy Fail the CP-CML Patient?</vt:lpstr>
      <vt:lpstr>NCCN Treatment Milestones; Mutation Guidance</vt:lpstr>
      <vt:lpstr>TKI intolerance remains a primary reason for treatment discontinuation</vt:lpstr>
      <vt:lpstr>Choosing Salvage</vt:lpstr>
      <vt:lpstr>PowerPoint Presentation</vt:lpstr>
      <vt:lpstr>PowerPoint Presentation</vt:lpstr>
      <vt:lpstr>PowerPoint Presentation</vt:lpstr>
      <vt:lpstr>ASCEMBL (EOS): Cumulative incidence of MMR by weeks 24, 96, and 1561-4,a,b</vt:lpstr>
      <vt:lpstr>ASCEMBL (EOS): MR4 and MR4.5 rates at weeks 24, 96, and 1561-4</vt:lpstr>
      <vt:lpstr>ASCEMBL (EOS): Most frequent AEs by the end of study treatment cutoff (in ≥20% of patients in any treatment arm) </vt:lpstr>
      <vt:lpstr>PowerPoint Presentation</vt:lpstr>
      <vt:lpstr>PowerPoint Presentation</vt:lpstr>
      <vt:lpstr>Case: Resistant/Intolerant CML</vt:lpstr>
      <vt:lpstr>Case: Resistant/Intolerant CML</vt:lpstr>
      <vt:lpstr>Case: Resistant/Intolerant CML</vt:lpstr>
      <vt:lpstr>What have we learned from PON and ASC trials? How are these agents positioned?</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8096</cp:revision>
  <cp:lastPrinted>2025-04-09T19:40:33Z</cp:lastPrinted>
  <dcterms:created xsi:type="dcterms:W3CDTF">2013-03-19T19:50:02Z</dcterms:created>
  <dcterms:modified xsi:type="dcterms:W3CDTF">2025-04-18T11:47:12Z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