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tags/tag5.xml" ContentType="application/vnd.openxmlformats-officedocument.presentationml.tags+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6.xml" ContentType="application/vnd.openxmlformats-officedocument.theme+xml"/>
  <Override PartName="/ppt/tags/tag6.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7.xml" ContentType="application/vnd.openxmlformats-officedocument.theme+xml"/>
  <Override PartName="/ppt/tags/tag7.xml" ContentType="application/vnd.openxmlformats-officedocument.presentationml.tags+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7"/>
    <p:sldMasterId id="2147493692" r:id="rId8"/>
    <p:sldMasterId id="2147494202" r:id="rId9"/>
    <p:sldMasterId id="2147494321" r:id="rId10"/>
    <p:sldMasterId id="2147494335" r:id="rId11"/>
    <p:sldMasterId id="2147494362" r:id="rId12"/>
    <p:sldMasterId id="2147494368" r:id="rId13"/>
    <p:sldMasterId id="2147494395" r:id="rId14"/>
    <p:sldMasterId id="2147494407" r:id="rId15"/>
    <p:sldMasterId id="2147494428" r:id="rId16"/>
    <p:sldMasterId id="2147494449" r:id="rId17"/>
    <p:sldMasterId id="2147494510" r:id="rId18"/>
    <p:sldMasterId id="2147494530" r:id="rId19"/>
    <p:sldMasterId id="2147494544" r:id="rId20"/>
    <p:sldMasterId id="2147494561" r:id="rId21"/>
    <p:sldMasterId id="2147494583" r:id="rId22"/>
    <p:sldMasterId id="2147494605" r:id="rId23"/>
  </p:sldMasterIdLst>
  <p:notesMasterIdLst>
    <p:notesMasterId r:id="rId62"/>
  </p:notesMasterIdLst>
  <p:handoutMasterIdLst>
    <p:handoutMasterId r:id="rId63"/>
  </p:handoutMasterIdLst>
  <p:sldIdLst>
    <p:sldId id="2147483595" r:id="rId24"/>
    <p:sldId id="2147483589" r:id="rId25"/>
    <p:sldId id="2141411162" r:id="rId26"/>
    <p:sldId id="2147483243" r:id="rId27"/>
    <p:sldId id="2147483605" r:id="rId28"/>
    <p:sldId id="2147483607" r:id="rId29"/>
    <p:sldId id="286" r:id="rId30"/>
    <p:sldId id="290" r:id="rId31"/>
    <p:sldId id="355" r:id="rId32"/>
    <p:sldId id="324" r:id="rId33"/>
    <p:sldId id="2147471266" r:id="rId34"/>
    <p:sldId id="325" r:id="rId35"/>
    <p:sldId id="2147483363" r:id="rId36"/>
    <p:sldId id="2147483247" r:id="rId37"/>
    <p:sldId id="2147483608" r:id="rId38"/>
    <p:sldId id="2147483609" r:id="rId39"/>
    <p:sldId id="2791618" r:id="rId40"/>
    <p:sldId id="2791614" r:id="rId41"/>
    <p:sldId id="2147373918" r:id="rId42"/>
    <p:sldId id="2147483602" r:id="rId43"/>
    <p:sldId id="2147480773" r:id="rId44"/>
    <p:sldId id="2147482534" r:id="rId45"/>
    <p:sldId id="2147483603" r:id="rId46"/>
    <p:sldId id="2147483599" r:id="rId47"/>
    <p:sldId id="2147483217" r:id="rId48"/>
    <p:sldId id="2141410994" r:id="rId49"/>
    <p:sldId id="2147483206" r:id="rId50"/>
    <p:sldId id="375" r:id="rId51"/>
    <p:sldId id="2147483610" r:id="rId52"/>
    <p:sldId id="2147483597" r:id="rId53"/>
    <p:sldId id="2147483601" r:id="rId54"/>
    <p:sldId id="2147483604" r:id="rId55"/>
    <p:sldId id="2147483059" r:id="rId56"/>
    <p:sldId id="347" r:id="rId57"/>
    <p:sldId id="2147483611" r:id="rId58"/>
    <p:sldId id="2147373925" r:id="rId59"/>
    <p:sldId id="2147471832" r:id="rId60"/>
    <p:sldId id="2147483612" r:id="rId6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247" userDrawn="1">
          <p15:clr>
            <a:srgbClr val="A4A3A4"/>
          </p15:clr>
        </p15:guide>
        <p15:guide id="2" pos="380" userDrawn="1">
          <p15:clr>
            <a:srgbClr val="A4A3A4"/>
          </p15:clr>
        </p15:guide>
        <p15:guide id="3" pos="211" userDrawn="1">
          <p15:clr>
            <a:srgbClr val="A4A3A4"/>
          </p15:clr>
        </p15:guide>
        <p15:guide id="4" pos="7300" userDrawn="1">
          <p15:clr>
            <a:srgbClr val="A4A3A4"/>
          </p15:clr>
        </p15:guide>
        <p15:guide id="5" pos="3840" userDrawn="1">
          <p15:clr>
            <a:srgbClr val="A4A3A4"/>
          </p15:clr>
        </p15:guide>
        <p15:guide id="6" orient="horz" pos="13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ombo Nicoletta" initials="CN" lastIdx="1" clrIdx="0">
    <p:extLst>
      <p:ext uri="{19B8F6BF-5375-455C-9EA6-DF929625EA0E}">
        <p15:presenceInfo xmlns:p15="http://schemas.microsoft.com/office/powerpoint/2012/main" userId="S::Z06147@ieo.it::8dec7e50-0c0c-4d31-b785-d3ece1675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104F"/>
    <a:srgbClr val="29305A"/>
    <a:srgbClr val="FFFFFF"/>
    <a:srgbClr val="D6006D"/>
    <a:srgbClr val="8795A0"/>
    <a:srgbClr val="56639D"/>
    <a:srgbClr val="525986"/>
    <a:srgbClr val="729D8D"/>
    <a:srgbClr val="4F8A99"/>
    <a:srgbClr val="4E99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5" autoAdjust="0"/>
    <p:restoredTop sz="92945" autoAdjust="0"/>
  </p:normalViewPr>
  <p:slideViewPr>
    <p:cSldViewPr snapToGrid="0" snapToObjects="1" showGuides="1">
      <p:cViewPr varScale="1">
        <p:scale>
          <a:sx n="113" d="100"/>
          <a:sy n="113" d="100"/>
        </p:scale>
        <p:origin x="736" y="184"/>
      </p:cViewPr>
      <p:guideLst>
        <p:guide orient="horz" pos="4247"/>
        <p:guide pos="380"/>
        <p:guide pos="211"/>
        <p:guide pos="7300"/>
        <p:guide pos="3840"/>
        <p:guide orient="horz" pos="1329"/>
      </p:guideLst>
    </p:cSldViewPr>
  </p:slideViewPr>
  <p:outlineViewPr>
    <p:cViewPr>
      <p:scale>
        <a:sx n="33" d="100"/>
        <a:sy n="33" d="100"/>
      </p:scale>
      <p:origin x="0" y="-27322"/>
    </p:cViewPr>
  </p:outlineViewPr>
  <p:notesTextViewPr>
    <p:cViewPr>
      <p:scale>
        <a:sx n="3" d="2"/>
        <a:sy n="3" d="2"/>
      </p:scale>
      <p:origin x="0" y="0"/>
    </p:cViewPr>
  </p:notesTextViewPr>
  <p:sorterViewPr>
    <p:cViewPr varScale="1">
      <p:scale>
        <a:sx n="1" d="1"/>
        <a:sy n="1" d="1"/>
      </p:scale>
      <p:origin x="0" y="-885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5.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Master" Target="slideMasters/slideMaster10.xml"/><Relationship Id="rId29" Type="http://schemas.openxmlformats.org/officeDocument/2006/relationships/slide" Target="slides/slide6.xml"/><Relationship Id="rId11" Type="http://schemas.openxmlformats.org/officeDocument/2006/relationships/slideMaster" Target="slideMasters/slideMaster5.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38.xml"/><Relationship Id="rId19" Type="http://schemas.openxmlformats.org/officeDocument/2006/relationships/slideMaster" Target="slideMasters/slideMaster13.xml"/><Relationship Id="rId14" Type="http://schemas.openxmlformats.org/officeDocument/2006/relationships/slideMaster" Target="slideMasters/slideMaster8.xml"/><Relationship Id="rId22" Type="http://schemas.openxmlformats.org/officeDocument/2006/relationships/slideMaster" Target="slideMasters/slideMaster16.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commentAuthors" Target="commentAuthors.xml"/><Relationship Id="rId8" Type="http://schemas.openxmlformats.org/officeDocument/2006/relationships/slideMaster" Target="slideMasters/slideMaster2.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Master" Target="slideMasters/slideMaster11.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theme" Target="theme/theme1.xml"/><Relationship Id="rId20" Type="http://schemas.openxmlformats.org/officeDocument/2006/relationships/slideMaster" Target="slideMasters/slideMaster14.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9.xml"/><Relationship Id="rId23" Type="http://schemas.openxmlformats.org/officeDocument/2006/relationships/slideMaster" Target="slideMasters/slideMaster17.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4.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presProps" Target="presProps.xml"/><Relationship Id="rId9" Type="http://schemas.openxmlformats.org/officeDocument/2006/relationships/slideMaster" Target="slideMasters/slideMaster3.xml"/><Relationship Id="rId13" Type="http://schemas.openxmlformats.org/officeDocument/2006/relationships/slideMaster" Target="slideMasters/slideMaster7.xml"/><Relationship Id="rId18" Type="http://schemas.openxmlformats.org/officeDocument/2006/relationships/slideMaster" Target="slideMasters/slideMaster12.xml"/><Relationship Id="rId39"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olabglo.sharepoint.com/sites/CLIENTS/DSI/Congresses/2025/ESMO/Presentations/DAI1125109_REJOICE-OV01_Oral_Presentation/04_Drafts/02_D2/BICRWaterfall%20data_14Aug2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95959"/>
                </a:solidFill>
                <a:latin typeface="Lato" panose="020F0502020204030203" pitchFamily="34" charset="77"/>
                <a:ea typeface="+mn-ea"/>
                <a:cs typeface="+mn-cs"/>
              </a:defRPr>
            </a:pPr>
            <a:r>
              <a:rPr lang="en-US" sz="1800">
                <a:solidFill>
                  <a:srgbClr val="595959"/>
                </a:solidFill>
                <a:latin typeface="Lato" panose="020F0502020204030203" pitchFamily="34" charset="77"/>
              </a:rPr>
              <a:t>Chart Title</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95959"/>
              </a:solidFill>
              <a:latin typeface="Lato" panose="020F0502020204030203" pitchFamily="34" charset="77"/>
              <a:ea typeface="+mn-ea"/>
              <a:cs typeface="+mn-cs"/>
            </a:defRPr>
          </a:pPr>
          <a:endParaRPr lang="it-IT"/>
        </a:p>
      </c:txPr>
    </c:title>
    <c:autoTitleDeleted val="0"/>
    <c:view3D>
      <c:rotX val="50"/>
      <c:rotY val="204"/>
      <c:depthPercent val="19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ln>
              <a:noFill/>
            </a:ln>
            <a:effectLst/>
            <a:scene3d>
              <a:camera prst="orthographicFront"/>
              <a:lightRig rig="threePt" dir="t"/>
            </a:scene3d>
            <a:sp3d prstMaterial="softEdge">
              <a:contourClr>
                <a:srgbClr val="000000"/>
              </a:contourClr>
            </a:sp3d>
          </c:spPr>
          <c:explosion val="10"/>
          <c:dPt>
            <c:idx val="0"/>
            <c:bubble3D val="0"/>
            <c:spPr>
              <a:solidFill>
                <a:srgbClr val="43248C"/>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1-F947-C34E-AC49-AC2F93F7FBBD}"/>
              </c:ext>
            </c:extLst>
          </c:dPt>
          <c:dPt>
            <c:idx val="1"/>
            <c:bubble3D val="0"/>
            <c:spPr>
              <a:solidFill>
                <a:srgbClr val="28378E"/>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2-F947-C34E-AC49-AC2F93F7FBBD}"/>
              </c:ext>
            </c:extLst>
          </c:dPt>
          <c:dPt>
            <c:idx val="2"/>
            <c:bubble3D val="0"/>
            <c:spPr>
              <a:solidFill>
                <a:srgbClr val="1E40BE"/>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3-F947-C34E-AC49-AC2F93F7FBBD}"/>
              </c:ext>
            </c:extLst>
          </c:dPt>
          <c:dPt>
            <c:idx val="3"/>
            <c:bubble3D val="0"/>
            <c:spPr>
              <a:solidFill>
                <a:srgbClr val="51A5DB"/>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4-F947-C34E-AC49-AC2F93F7FBB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947-C34E-AC49-AC2F93F7FBBD}"/>
            </c:ext>
          </c:extLst>
        </c:ser>
        <c:dLbls>
          <c:showLegendKey val="0"/>
          <c:showVal val="0"/>
          <c:showCatName val="0"/>
          <c:showSerName val="0"/>
          <c:showPercent val="0"/>
          <c:showBubbleSize val="0"/>
          <c:showLeaderLines val="1"/>
        </c:dLbls>
      </c:pie3DChart>
      <c:spPr>
        <a:noFill/>
        <a:ln>
          <a:noFill/>
        </a:ln>
        <a:effectLst>
          <a:softEdge rad="0"/>
        </a:effectLst>
      </c:spPr>
    </c:plotArea>
    <c:legend>
      <c:legendPos val="b"/>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77"/>
              <a:ea typeface="+mn-ea"/>
              <a:cs typeface="+mn-cs"/>
            </a:defRPr>
          </a:pPr>
          <a:endParaRPr lang="it-IT"/>
        </a:p>
      </c:txPr>
    </c:title>
    <c:autoTitleDeleted val="0"/>
    <c:plotArea>
      <c:layout/>
      <c:barChart>
        <c:barDir val="col"/>
        <c:grouping val="clustered"/>
        <c:varyColors val="0"/>
        <c:ser>
          <c:idx val="0"/>
          <c:order val="0"/>
          <c:tx>
            <c:strRef>
              <c:f>Sheet1!$B$1</c:f>
              <c:strCache>
                <c:ptCount val="1"/>
                <c:pt idx="0">
                  <c:v>Series 1</c:v>
                </c:pt>
              </c:strCache>
            </c:strRef>
          </c:tx>
          <c:spPr>
            <a:solidFill>
              <a:srgbClr val="43248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F8-5C49-BD52-4E91FB538015}"/>
            </c:ext>
          </c:extLst>
        </c:ser>
        <c:ser>
          <c:idx val="1"/>
          <c:order val="1"/>
          <c:tx>
            <c:strRef>
              <c:f>Sheet1!$C$1</c:f>
              <c:strCache>
                <c:ptCount val="1"/>
                <c:pt idx="0">
                  <c:v>Series 2</c:v>
                </c:pt>
              </c:strCache>
            </c:strRef>
          </c:tx>
          <c:spPr>
            <a:solidFill>
              <a:srgbClr val="1E40BE"/>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F8-5C49-BD52-4E91FB538015}"/>
            </c:ext>
          </c:extLst>
        </c:ser>
        <c:ser>
          <c:idx val="2"/>
          <c:order val="2"/>
          <c:tx>
            <c:strRef>
              <c:f>Sheet1!$D$1</c:f>
              <c:strCache>
                <c:ptCount val="1"/>
                <c:pt idx="0">
                  <c:v>Series 3</c:v>
                </c:pt>
              </c:strCache>
            </c:strRef>
          </c:tx>
          <c:spPr>
            <a:solidFill>
              <a:srgbClr val="51A5DB"/>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F8-5C49-BD52-4E91FB538015}"/>
            </c:ext>
          </c:extLst>
        </c:ser>
        <c:dLbls>
          <c:showLegendKey val="0"/>
          <c:showVal val="0"/>
          <c:showCatName val="0"/>
          <c:showSerName val="0"/>
          <c:showPercent val="0"/>
          <c:showBubbleSize val="0"/>
        </c:dLbls>
        <c:gapWidth val="200"/>
        <c:overlap val="-27"/>
        <c:axId val="1284523695"/>
        <c:axId val="1284991855"/>
      </c:barChart>
      <c:catAx>
        <c:axId val="128452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crossAx val="1284991855"/>
        <c:crosses val="autoZero"/>
        <c:auto val="1"/>
        <c:lblAlgn val="ctr"/>
        <c:lblOffset val="100"/>
        <c:noMultiLvlLbl val="0"/>
      </c:catAx>
      <c:valAx>
        <c:axId val="1284991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2845236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77"/>
              <a:ea typeface="+mn-ea"/>
              <a:cs typeface="+mn-cs"/>
            </a:defRPr>
          </a:pPr>
          <a:endParaRPr lang="it-IT"/>
        </a:p>
      </c:txPr>
    </c:title>
    <c:autoTitleDeleted val="0"/>
    <c:plotArea>
      <c:layout/>
      <c:lineChart>
        <c:grouping val="standard"/>
        <c:varyColors val="0"/>
        <c:ser>
          <c:idx val="0"/>
          <c:order val="0"/>
          <c:tx>
            <c:strRef>
              <c:f>Sheet1!$B$1</c:f>
              <c:strCache>
                <c:ptCount val="1"/>
                <c:pt idx="0">
                  <c:v>Category 1</c:v>
                </c:pt>
              </c:strCache>
            </c:strRef>
          </c:tx>
          <c:spPr>
            <a:ln w="28575" cap="rnd">
              <a:solidFill>
                <a:srgbClr val="43248C"/>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0F4-644C-896A-13B30D0D2F05}"/>
            </c:ext>
          </c:extLst>
        </c:ser>
        <c:ser>
          <c:idx val="1"/>
          <c:order val="1"/>
          <c:tx>
            <c:strRef>
              <c:f>Sheet1!$C$1</c:f>
              <c:strCache>
                <c:ptCount val="1"/>
                <c:pt idx="0">
                  <c:v>Category 2</c:v>
                </c:pt>
              </c:strCache>
            </c:strRef>
          </c:tx>
          <c:spPr>
            <a:ln w="28575" cap="rnd">
              <a:solidFill>
                <a:srgbClr val="1E40BE"/>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0F4-644C-896A-13B30D0D2F05}"/>
            </c:ext>
          </c:extLst>
        </c:ser>
        <c:ser>
          <c:idx val="2"/>
          <c:order val="2"/>
          <c:tx>
            <c:strRef>
              <c:f>Sheet1!$D$1</c:f>
              <c:strCache>
                <c:ptCount val="1"/>
                <c:pt idx="0">
                  <c:v>Category 3</c:v>
                </c:pt>
              </c:strCache>
            </c:strRef>
          </c:tx>
          <c:spPr>
            <a:ln w="28575" cap="rnd">
              <a:solidFill>
                <a:srgbClr val="51A5DB"/>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0F4-644C-896A-13B30D0D2F05}"/>
            </c:ext>
          </c:extLst>
        </c:ser>
        <c:dLbls>
          <c:showLegendKey val="0"/>
          <c:showVal val="0"/>
          <c:showCatName val="0"/>
          <c:showSerName val="0"/>
          <c:showPercent val="0"/>
          <c:showBubbleSize val="0"/>
        </c:dLbls>
        <c:smooth val="0"/>
        <c:axId val="200230096"/>
        <c:axId val="199258576"/>
      </c:lineChart>
      <c:catAx>
        <c:axId val="200230096"/>
        <c:scaling>
          <c:orientation val="minMax"/>
        </c:scaling>
        <c:delete val="1"/>
        <c:axPos val="b"/>
        <c:numFmt formatCode="General" sourceLinked="1"/>
        <c:majorTickMark val="none"/>
        <c:minorTickMark val="none"/>
        <c:tickLblPos val="nextTo"/>
        <c:crossAx val="199258576"/>
        <c:crosses val="autoZero"/>
        <c:auto val="1"/>
        <c:lblAlgn val="ctr"/>
        <c:lblOffset val="100"/>
        <c:noMultiLvlLbl val="0"/>
      </c:catAx>
      <c:valAx>
        <c:axId val="19925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0023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66515474141709E-2"/>
          <c:y val="2.929423076923077E-2"/>
          <c:w val="0.9070070260770644"/>
          <c:h val="0.93598418803418804"/>
        </c:manualLayout>
      </c:layout>
      <c:barChart>
        <c:barDir val="col"/>
        <c:grouping val="stacked"/>
        <c:varyColors val="0"/>
        <c:ser>
          <c:idx val="3"/>
          <c:order val="3"/>
          <c:tx>
            <c:strRef>
              <c:f>Dose!$F$1</c:f>
              <c:strCache>
                <c:ptCount val="1"/>
                <c:pt idx="0">
                  <c:v>6.4 mg/kg</c:v>
                </c:pt>
              </c:strCache>
            </c:strRef>
          </c:tx>
          <c:spPr>
            <a:solidFill>
              <a:schemeClr val="accent1"/>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Dose!$F$2:$F$101</c:f>
              <c:numCache>
                <c:formatCode>General</c:formatCode>
                <c:ptCount val="100"/>
                <c:pt idx="0">
                  <c:v>96</c:v>
                </c:pt>
                <c:pt idx="1">
                  <c:v>27</c:v>
                </c:pt>
                <c:pt idx="2">
                  <c:v>0</c:v>
                </c:pt>
                <c:pt idx="3">
                  <c:v>13</c:v>
                </c:pt>
                <c:pt idx="4">
                  <c:v>10</c:v>
                </c:pt>
                <c:pt idx="5">
                  <c:v>0</c:v>
                </c:pt>
                <c:pt idx="6">
                  <c:v>2</c:v>
                </c:pt>
                <c:pt idx="7">
                  <c:v>0</c:v>
                </c:pt>
                <c:pt idx="8">
                  <c:v>0</c:v>
                </c:pt>
                <c:pt idx="9">
                  <c:v>0</c:v>
                </c:pt>
                <c:pt idx="10">
                  <c:v>-2</c:v>
                </c:pt>
                <c:pt idx="11">
                  <c:v>0</c:v>
                </c:pt>
                <c:pt idx="12">
                  <c:v>-4</c:v>
                </c:pt>
                <c:pt idx="13">
                  <c:v>0</c:v>
                </c:pt>
                <c:pt idx="14">
                  <c:v>0</c:v>
                </c:pt>
                <c:pt idx="15">
                  <c:v>0</c:v>
                </c:pt>
                <c:pt idx="16">
                  <c:v>0</c:v>
                </c:pt>
                <c:pt idx="17">
                  <c:v>-9</c:v>
                </c:pt>
                <c:pt idx="18">
                  <c:v>0</c:v>
                </c:pt>
                <c:pt idx="19">
                  <c:v>0</c:v>
                </c:pt>
                <c:pt idx="20">
                  <c:v>-12</c:v>
                </c:pt>
                <c:pt idx="21">
                  <c:v>0</c:v>
                </c:pt>
                <c:pt idx="22">
                  <c:v>0</c:v>
                </c:pt>
                <c:pt idx="23">
                  <c:v>0</c:v>
                </c:pt>
                <c:pt idx="24">
                  <c:v>-14</c:v>
                </c:pt>
                <c:pt idx="25">
                  <c:v>-15</c:v>
                </c:pt>
                <c:pt idx="26">
                  <c:v>0</c:v>
                </c:pt>
                <c:pt idx="27">
                  <c:v>0</c:v>
                </c:pt>
                <c:pt idx="28">
                  <c:v>-20</c:v>
                </c:pt>
                <c:pt idx="29">
                  <c:v>0</c:v>
                </c:pt>
                <c:pt idx="30">
                  <c:v>0</c:v>
                </c:pt>
                <c:pt idx="31">
                  <c:v>0</c:v>
                </c:pt>
                <c:pt idx="32">
                  <c:v>0</c:v>
                </c:pt>
                <c:pt idx="33">
                  <c:v>0</c:v>
                </c:pt>
                <c:pt idx="34">
                  <c:v>-26</c:v>
                </c:pt>
                <c:pt idx="35">
                  <c:v>0</c:v>
                </c:pt>
                <c:pt idx="36">
                  <c:v>0</c:v>
                </c:pt>
                <c:pt idx="37">
                  <c:v>0</c:v>
                </c:pt>
                <c:pt idx="38">
                  <c:v>0</c:v>
                </c:pt>
                <c:pt idx="39">
                  <c:v>0</c:v>
                </c:pt>
                <c:pt idx="40">
                  <c:v>0</c:v>
                </c:pt>
                <c:pt idx="41">
                  <c:v>0</c:v>
                </c:pt>
                <c:pt idx="42">
                  <c:v>-32</c:v>
                </c:pt>
                <c:pt idx="43">
                  <c:v>0</c:v>
                </c:pt>
                <c:pt idx="44">
                  <c:v>-33</c:v>
                </c:pt>
                <c:pt idx="45">
                  <c:v>0</c:v>
                </c:pt>
                <c:pt idx="46">
                  <c:v>0</c:v>
                </c:pt>
                <c:pt idx="47">
                  <c:v>0</c:v>
                </c:pt>
                <c:pt idx="48">
                  <c:v>0</c:v>
                </c:pt>
                <c:pt idx="49">
                  <c:v>-38</c:v>
                </c:pt>
                <c:pt idx="50">
                  <c:v>-39</c:v>
                </c:pt>
                <c:pt idx="51">
                  <c:v>0</c:v>
                </c:pt>
                <c:pt idx="52">
                  <c:v>0</c:v>
                </c:pt>
                <c:pt idx="53">
                  <c:v>0</c:v>
                </c:pt>
                <c:pt idx="54">
                  <c:v>0</c:v>
                </c:pt>
                <c:pt idx="55">
                  <c:v>0</c:v>
                </c:pt>
                <c:pt idx="56">
                  <c:v>0</c:v>
                </c:pt>
                <c:pt idx="57">
                  <c:v>-43</c:v>
                </c:pt>
                <c:pt idx="58">
                  <c:v>-43</c:v>
                </c:pt>
                <c:pt idx="59">
                  <c:v>0</c:v>
                </c:pt>
                <c:pt idx="60">
                  <c:v>-44</c:v>
                </c:pt>
                <c:pt idx="61">
                  <c:v>0</c:v>
                </c:pt>
                <c:pt idx="62">
                  <c:v>-47</c:v>
                </c:pt>
                <c:pt idx="63">
                  <c:v>0</c:v>
                </c:pt>
                <c:pt idx="64">
                  <c:v>-49</c:v>
                </c:pt>
                <c:pt idx="65">
                  <c:v>0</c:v>
                </c:pt>
                <c:pt idx="66">
                  <c:v>0</c:v>
                </c:pt>
                <c:pt idx="67">
                  <c:v>-54</c:v>
                </c:pt>
                <c:pt idx="68">
                  <c:v>0</c:v>
                </c:pt>
                <c:pt idx="69">
                  <c:v>-56</c:v>
                </c:pt>
                <c:pt idx="70">
                  <c:v>0</c:v>
                </c:pt>
                <c:pt idx="71">
                  <c:v>0</c:v>
                </c:pt>
                <c:pt idx="72">
                  <c:v>-62</c:v>
                </c:pt>
                <c:pt idx="73">
                  <c:v>0</c:v>
                </c:pt>
                <c:pt idx="74">
                  <c:v>0</c:v>
                </c:pt>
                <c:pt idx="75">
                  <c:v>0</c:v>
                </c:pt>
                <c:pt idx="76">
                  <c:v>-65</c:v>
                </c:pt>
                <c:pt idx="77">
                  <c:v>0</c:v>
                </c:pt>
                <c:pt idx="78">
                  <c:v>0</c:v>
                </c:pt>
                <c:pt idx="79">
                  <c:v>-69</c:v>
                </c:pt>
                <c:pt idx="80">
                  <c:v>0</c:v>
                </c:pt>
                <c:pt idx="81">
                  <c:v>0</c:v>
                </c:pt>
                <c:pt idx="82">
                  <c:v>0</c:v>
                </c:pt>
                <c:pt idx="83">
                  <c:v>-80</c:v>
                </c:pt>
                <c:pt idx="84">
                  <c:v>-82</c:v>
                </c:pt>
                <c:pt idx="85">
                  <c:v>-82</c:v>
                </c:pt>
                <c:pt idx="86">
                  <c:v>-83</c:v>
                </c:pt>
                <c:pt idx="87">
                  <c:v>0</c:v>
                </c:pt>
                <c:pt idx="88">
                  <c:v>0</c:v>
                </c:pt>
                <c:pt idx="89">
                  <c:v>0</c:v>
                </c:pt>
                <c:pt idx="90">
                  <c:v>0</c:v>
                </c:pt>
                <c:pt idx="91">
                  <c:v>0</c:v>
                </c:pt>
                <c:pt idx="92">
                  <c:v>0</c:v>
                </c:pt>
                <c:pt idx="93">
                  <c:v>0</c:v>
                </c:pt>
                <c:pt idx="94">
                  <c:v>0</c:v>
                </c:pt>
                <c:pt idx="95">
                  <c:v>0</c:v>
                </c:pt>
                <c:pt idx="96">
                  <c:v>0</c:v>
                </c:pt>
                <c:pt idx="97">
                  <c:v>-100</c:v>
                </c:pt>
                <c:pt idx="98">
                  <c:v>-100</c:v>
                </c:pt>
                <c:pt idx="99">
                  <c:v>-100</c:v>
                </c:pt>
              </c:numCache>
            </c:numRef>
          </c:val>
          <c:extLst>
            <c:ext xmlns:c16="http://schemas.microsoft.com/office/drawing/2014/chart" uri="{C3380CC4-5D6E-409C-BE32-E72D297353CC}">
              <c16:uniqueId val="{00000000-848A-4218-A558-1A06AD3B719A}"/>
            </c:ext>
          </c:extLst>
        </c:ser>
        <c:ser>
          <c:idx val="4"/>
          <c:order val="4"/>
          <c:tx>
            <c:strRef>
              <c:f>Dose!$G$1</c:f>
              <c:strCache>
                <c:ptCount val="1"/>
                <c:pt idx="0">
                  <c:v>5.6 mg/kg</c:v>
                </c:pt>
              </c:strCache>
            </c:strRef>
          </c:tx>
          <c:spPr>
            <a:solidFill>
              <a:schemeClr val="accent4"/>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Dose!$G$2:$G$101</c:f>
              <c:numCache>
                <c:formatCode>General</c:formatCode>
                <c:ptCount val="100"/>
                <c:pt idx="0">
                  <c:v>0</c:v>
                </c:pt>
                <c:pt idx="1">
                  <c:v>0</c:v>
                </c:pt>
                <c:pt idx="2">
                  <c:v>0</c:v>
                </c:pt>
                <c:pt idx="3">
                  <c:v>0</c:v>
                </c:pt>
                <c:pt idx="4">
                  <c:v>0</c:v>
                </c:pt>
                <c:pt idx="5">
                  <c:v>0</c:v>
                </c:pt>
                <c:pt idx="6">
                  <c:v>0</c:v>
                </c:pt>
                <c:pt idx="7">
                  <c:v>0</c:v>
                </c:pt>
                <c:pt idx="8">
                  <c:v>-1</c:v>
                </c:pt>
                <c:pt idx="9">
                  <c:v>-2</c:v>
                </c:pt>
                <c:pt idx="10">
                  <c:v>0</c:v>
                </c:pt>
                <c:pt idx="11">
                  <c:v>0</c:v>
                </c:pt>
                <c:pt idx="12">
                  <c:v>0</c:v>
                </c:pt>
                <c:pt idx="13">
                  <c:v>0</c:v>
                </c:pt>
                <c:pt idx="14">
                  <c:v>-8</c:v>
                </c:pt>
                <c:pt idx="15">
                  <c:v>0</c:v>
                </c:pt>
                <c:pt idx="16">
                  <c:v>0</c:v>
                </c:pt>
                <c:pt idx="17">
                  <c:v>0</c:v>
                </c:pt>
                <c:pt idx="18">
                  <c:v>0</c:v>
                </c:pt>
                <c:pt idx="19">
                  <c:v>0</c:v>
                </c:pt>
                <c:pt idx="20">
                  <c:v>0</c:v>
                </c:pt>
                <c:pt idx="21">
                  <c:v>0</c:v>
                </c:pt>
                <c:pt idx="22">
                  <c:v>-13</c:v>
                </c:pt>
                <c:pt idx="23">
                  <c:v>-14</c:v>
                </c:pt>
                <c:pt idx="24">
                  <c:v>0</c:v>
                </c:pt>
                <c:pt idx="25">
                  <c:v>0</c:v>
                </c:pt>
                <c:pt idx="26">
                  <c:v>0</c:v>
                </c:pt>
                <c:pt idx="27">
                  <c:v>-20</c:v>
                </c:pt>
                <c:pt idx="28">
                  <c:v>0</c:v>
                </c:pt>
                <c:pt idx="29">
                  <c:v>0</c:v>
                </c:pt>
                <c:pt idx="30">
                  <c:v>-23</c:v>
                </c:pt>
                <c:pt idx="31">
                  <c:v>0</c:v>
                </c:pt>
                <c:pt idx="32">
                  <c:v>-25</c:v>
                </c:pt>
                <c:pt idx="33">
                  <c:v>0</c:v>
                </c:pt>
                <c:pt idx="34">
                  <c:v>0</c:v>
                </c:pt>
                <c:pt idx="35">
                  <c:v>-29</c:v>
                </c:pt>
                <c:pt idx="36">
                  <c:v>-29</c:v>
                </c:pt>
                <c:pt idx="37">
                  <c:v>0</c:v>
                </c:pt>
                <c:pt idx="38">
                  <c:v>-31</c:v>
                </c:pt>
                <c:pt idx="39">
                  <c:v>-31</c:v>
                </c:pt>
                <c:pt idx="40">
                  <c:v>-32</c:v>
                </c:pt>
                <c:pt idx="41">
                  <c:v>-32</c:v>
                </c:pt>
                <c:pt idx="42">
                  <c:v>0</c:v>
                </c:pt>
                <c:pt idx="43">
                  <c:v>0</c:v>
                </c:pt>
                <c:pt idx="44">
                  <c:v>0</c:v>
                </c:pt>
                <c:pt idx="45">
                  <c:v>-34</c:v>
                </c:pt>
                <c:pt idx="46">
                  <c:v>0</c:v>
                </c:pt>
                <c:pt idx="47">
                  <c:v>-36</c:v>
                </c:pt>
                <c:pt idx="48">
                  <c:v>0</c:v>
                </c:pt>
                <c:pt idx="49">
                  <c:v>0</c:v>
                </c:pt>
                <c:pt idx="50">
                  <c:v>0</c:v>
                </c:pt>
                <c:pt idx="51">
                  <c:v>0</c:v>
                </c:pt>
                <c:pt idx="52">
                  <c:v>0</c:v>
                </c:pt>
                <c:pt idx="53">
                  <c:v>0</c:v>
                </c:pt>
                <c:pt idx="54">
                  <c:v>-40</c:v>
                </c:pt>
                <c:pt idx="55">
                  <c:v>-40</c:v>
                </c:pt>
                <c:pt idx="56">
                  <c:v>-42</c:v>
                </c:pt>
                <c:pt idx="57">
                  <c:v>0</c:v>
                </c:pt>
                <c:pt idx="58">
                  <c:v>0</c:v>
                </c:pt>
                <c:pt idx="59">
                  <c:v>0</c:v>
                </c:pt>
                <c:pt idx="60">
                  <c:v>0</c:v>
                </c:pt>
                <c:pt idx="61">
                  <c:v>-45</c:v>
                </c:pt>
                <c:pt idx="62">
                  <c:v>0</c:v>
                </c:pt>
                <c:pt idx="63">
                  <c:v>0</c:v>
                </c:pt>
                <c:pt idx="64">
                  <c:v>0</c:v>
                </c:pt>
                <c:pt idx="65">
                  <c:v>-51</c:v>
                </c:pt>
                <c:pt idx="66">
                  <c:v>-53</c:v>
                </c:pt>
                <c:pt idx="67">
                  <c:v>0</c:v>
                </c:pt>
                <c:pt idx="68">
                  <c:v>0</c:v>
                </c:pt>
                <c:pt idx="69">
                  <c:v>0</c:v>
                </c:pt>
                <c:pt idx="70">
                  <c:v>0</c:v>
                </c:pt>
                <c:pt idx="71">
                  <c:v>0</c:v>
                </c:pt>
                <c:pt idx="72">
                  <c:v>0</c:v>
                </c:pt>
                <c:pt idx="73">
                  <c:v>-63</c:v>
                </c:pt>
                <c:pt idx="74">
                  <c:v>-64</c:v>
                </c:pt>
                <c:pt idx="75">
                  <c:v>-65</c:v>
                </c:pt>
                <c:pt idx="76">
                  <c:v>0</c:v>
                </c:pt>
                <c:pt idx="77">
                  <c:v>-66</c:v>
                </c:pt>
                <c:pt idx="78">
                  <c:v>0</c:v>
                </c:pt>
                <c:pt idx="79">
                  <c:v>0</c:v>
                </c:pt>
                <c:pt idx="80">
                  <c:v>0</c:v>
                </c:pt>
                <c:pt idx="81">
                  <c:v>0</c:v>
                </c:pt>
                <c:pt idx="82">
                  <c:v>-79</c:v>
                </c:pt>
                <c:pt idx="83">
                  <c:v>0</c:v>
                </c:pt>
                <c:pt idx="84">
                  <c:v>0</c:v>
                </c:pt>
                <c:pt idx="85">
                  <c:v>0</c:v>
                </c:pt>
                <c:pt idx="86">
                  <c:v>0</c:v>
                </c:pt>
                <c:pt idx="87">
                  <c:v>-86</c:v>
                </c:pt>
                <c:pt idx="88">
                  <c:v>-88</c:v>
                </c:pt>
                <c:pt idx="89">
                  <c:v>-92</c:v>
                </c:pt>
                <c:pt idx="90">
                  <c:v>0</c:v>
                </c:pt>
                <c:pt idx="91">
                  <c:v>0</c:v>
                </c:pt>
                <c:pt idx="92">
                  <c:v>-100</c:v>
                </c:pt>
                <c:pt idx="93">
                  <c:v>-100</c:v>
                </c:pt>
                <c:pt idx="94">
                  <c:v>-100</c:v>
                </c:pt>
                <c:pt idx="95">
                  <c:v>-100</c:v>
                </c:pt>
                <c:pt idx="96">
                  <c:v>-100</c:v>
                </c:pt>
                <c:pt idx="97">
                  <c:v>0</c:v>
                </c:pt>
                <c:pt idx="98">
                  <c:v>0</c:v>
                </c:pt>
                <c:pt idx="99">
                  <c:v>0</c:v>
                </c:pt>
              </c:numCache>
            </c:numRef>
          </c:val>
          <c:extLst>
            <c:ext xmlns:c16="http://schemas.microsoft.com/office/drawing/2014/chart" uri="{C3380CC4-5D6E-409C-BE32-E72D297353CC}">
              <c16:uniqueId val="{00000001-848A-4218-A558-1A06AD3B719A}"/>
            </c:ext>
          </c:extLst>
        </c:ser>
        <c:ser>
          <c:idx val="5"/>
          <c:order val="5"/>
          <c:tx>
            <c:strRef>
              <c:f>Dose!$H$1</c:f>
              <c:strCache>
                <c:ptCount val="1"/>
                <c:pt idx="0">
                  <c:v>4.8 mg/kg</c:v>
                </c:pt>
              </c:strCache>
            </c:strRef>
          </c:tx>
          <c:spPr>
            <a:solidFill>
              <a:schemeClr val="accent3"/>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Dose!$H$2:$H$101</c:f>
              <c:numCache>
                <c:formatCode>General</c:formatCode>
                <c:ptCount val="100"/>
                <c:pt idx="0">
                  <c:v>0</c:v>
                </c:pt>
                <c:pt idx="1">
                  <c:v>0</c:v>
                </c:pt>
                <c:pt idx="2">
                  <c:v>13</c:v>
                </c:pt>
                <c:pt idx="3">
                  <c:v>0</c:v>
                </c:pt>
                <c:pt idx="4">
                  <c:v>0</c:v>
                </c:pt>
                <c:pt idx="5">
                  <c:v>5</c:v>
                </c:pt>
                <c:pt idx="6">
                  <c:v>0</c:v>
                </c:pt>
                <c:pt idx="7">
                  <c:v>1</c:v>
                </c:pt>
                <c:pt idx="8">
                  <c:v>0</c:v>
                </c:pt>
                <c:pt idx="9">
                  <c:v>0</c:v>
                </c:pt>
                <c:pt idx="10">
                  <c:v>0</c:v>
                </c:pt>
                <c:pt idx="11">
                  <c:v>-3</c:v>
                </c:pt>
                <c:pt idx="12">
                  <c:v>0</c:v>
                </c:pt>
                <c:pt idx="13">
                  <c:v>-7</c:v>
                </c:pt>
                <c:pt idx="14">
                  <c:v>0</c:v>
                </c:pt>
                <c:pt idx="15">
                  <c:v>-9</c:v>
                </c:pt>
                <c:pt idx="16">
                  <c:v>-9</c:v>
                </c:pt>
                <c:pt idx="17">
                  <c:v>0</c:v>
                </c:pt>
                <c:pt idx="18">
                  <c:v>-10</c:v>
                </c:pt>
                <c:pt idx="19">
                  <c:v>-11</c:v>
                </c:pt>
                <c:pt idx="20">
                  <c:v>0</c:v>
                </c:pt>
                <c:pt idx="21">
                  <c:v>-13</c:v>
                </c:pt>
                <c:pt idx="22">
                  <c:v>0</c:v>
                </c:pt>
                <c:pt idx="23">
                  <c:v>0</c:v>
                </c:pt>
                <c:pt idx="24">
                  <c:v>0</c:v>
                </c:pt>
                <c:pt idx="25">
                  <c:v>0</c:v>
                </c:pt>
                <c:pt idx="26">
                  <c:v>-19</c:v>
                </c:pt>
                <c:pt idx="27">
                  <c:v>0</c:v>
                </c:pt>
                <c:pt idx="28">
                  <c:v>0</c:v>
                </c:pt>
                <c:pt idx="29">
                  <c:v>-23</c:v>
                </c:pt>
                <c:pt idx="30">
                  <c:v>0</c:v>
                </c:pt>
                <c:pt idx="31">
                  <c:v>-24</c:v>
                </c:pt>
                <c:pt idx="32">
                  <c:v>0</c:v>
                </c:pt>
                <c:pt idx="33">
                  <c:v>-26</c:v>
                </c:pt>
                <c:pt idx="34">
                  <c:v>0</c:v>
                </c:pt>
                <c:pt idx="35">
                  <c:v>0</c:v>
                </c:pt>
                <c:pt idx="36">
                  <c:v>0</c:v>
                </c:pt>
                <c:pt idx="37">
                  <c:v>-31</c:v>
                </c:pt>
                <c:pt idx="38">
                  <c:v>0</c:v>
                </c:pt>
                <c:pt idx="39">
                  <c:v>0</c:v>
                </c:pt>
                <c:pt idx="40">
                  <c:v>0</c:v>
                </c:pt>
                <c:pt idx="41">
                  <c:v>0</c:v>
                </c:pt>
                <c:pt idx="42">
                  <c:v>0</c:v>
                </c:pt>
                <c:pt idx="43">
                  <c:v>-33</c:v>
                </c:pt>
                <c:pt idx="44">
                  <c:v>0</c:v>
                </c:pt>
                <c:pt idx="45">
                  <c:v>0</c:v>
                </c:pt>
                <c:pt idx="46">
                  <c:v>-35</c:v>
                </c:pt>
                <c:pt idx="47">
                  <c:v>0</c:v>
                </c:pt>
                <c:pt idx="48">
                  <c:v>-38</c:v>
                </c:pt>
                <c:pt idx="49">
                  <c:v>0</c:v>
                </c:pt>
                <c:pt idx="50">
                  <c:v>0</c:v>
                </c:pt>
                <c:pt idx="51">
                  <c:v>-40</c:v>
                </c:pt>
                <c:pt idx="52">
                  <c:v>-40</c:v>
                </c:pt>
                <c:pt idx="53">
                  <c:v>-40</c:v>
                </c:pt>
                <c:pt idx="54">
                  <c:v>0</c:v>
                </c:pt>
                <c:pt idx="55">
                  <c:v>0</c:v>
                </c:pt>
                <c:pt idx="56">
                  <c:v>0</c:v>
                </c:pt>
                <c:pt idx="57">
                  <c:v>0</c:v>
                </c:pt>
                <c:pt idx="58">
                  <c:v>0</c:v>
                </c:pt>
                <c:pt idx="59">
                  <c:v>-44</c:v>
                </c:pt>
                <c:pt idx="60">
                  <c:v>0</c:v>
                </c:pt>
                <c:pt idx="61">
                  <c:v>0</c:v>
                </c:pt>
                <c:pt idx="62">
                  <c:v>0</c:v>
                </c:pt>
                <c:pt idx="63">
                  <c:v>-48</c:v>
                </c:pt>
                <c:pt idx="64">
                  <c:v>0</c:v>
                </c:pt>
                <c:pt idx="65">
                  <c:v>0</c:v>
                </c:pt>
                <c:pt idx="66">
                  <c:v>0</c:v>
                </c:pt>
                <c:pt idx="67">
                  <c:v>0</c:v>
                </c:pt>
                <c:pt idx="68">
                  <c:v>-55</c:v>
                </c:pt>
                <c:pt idx="69">
                  <c:v>0</c:v>
                </c:pt>
                <c:pt idx="70">
                  <c:v>-60</c:v>
                </c:pt>
                <c:pt idx="71">
                  <c:v>-62</c:v>
                </c:pt>
                <c:pt idx="72">
                  <c:v>0</c:v>
                </c:pt>
                <c:pt idx="73">
                  <c:v>0</c:v>
                </c:pt>
                <c:pt idx="74">
                  <c:v>0</c:v>
                </c:pt>
                <c:pt idx="75">
                  <c:v>0</c:v>
                </c:pt>
                <c:pt idx="76">
                  <c:v>0</c:v>
                </c:pt>
                <c:pt idx="77">
                  <c:v>0</c:v>
                </c:pt>
                <c:pt idx="78">
                  <c:v>-67</c:v>
                </c:pt>
                <c:pt idx="79">
                  <c:v>0</c:v>
                </c:pt>
                <c:pt idx="80">
                  <c:v>-70</c:v>
                </c:pt>
                <c:pt idx="81">
                  <c:v>-79</c:v>
                </c:pt>
                <c:pt idx="82">
                  <c:v>0</c:v>
                </c:pt>
                <c:pt idx="83">
                  <c:v>0</c:v>
                </c:pt>
                <c:pt idx="84">
                  <c:v>0</c:v>
                </c:pt>
                <c:pt idx="85">
                  <c:v>0</c:v>
                </c:pt>
                <c:pt idx="86">
                  <c:v>0</c:v>
                </c:pt>
                <c:pt idx="87">
                  <c:v>0</c:v>
                </c:pt>
                <c:pt idx="88">
                  <c:v>0</c:v>
                </c:pt>
                <c:pt idx="89">
                  <c:v>0</c:v>
                </c:pt>
                <c:pt idx="90">
                  <c:v>-100</c:v>
                </c:pt>
                <c:pt idx="91">
                  <c:v>-100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848A-4218-A558-1A06AD3B719A}"/>
            </c:ext>
          </c:extLst>
        </c:ser>
        <c:dLbls>
          <c:showLegendKey val="0"/>
          <c:showVal val="0"/>
          <c:showCatName val="0"/>
          <c:showSerName val="0"/>
          <c:showPercent val="0"/>
          <c:showBubbleSize val="0"/>
        </c:dLbls>
        <c:gapWidth val="11"/>
        <c:overlap val="100"/>
        <c:axId val="329450495"/>
        <c:axId val="329445695"/>
        <c:extLst>
          <c:ext xmlns:c15="http://schemas.microsoft.com/office/drawing/2012/chart" uri="{02D57815-91ED-43cb-92C2-25804820EDAC}">
            <c15:filteredBarSeries>
              <c15:ser>
                <c:idx val="0"/>
                <c:order val="0"/>
                <c:tx>
                  <c:strRef>
                    <c:extLst>
                      <c:ext uri="{02D57815-91ED-43cb-92C2-25804820EDAC}">
                        <c15:formulaRef>
                          <c15:sqref>Dose!$C$1</c15:sqref>
                        </c15:formulaRef>
                      </c:ext>
                    </c:extLst>
                    <c:strCache>
                      <c:ptCount val="1"/>
                      <c:pt idx="0">
                        <c:v>Best % change of SoD from BL</c:v>
                      </c:pt>
                    </c:strCache>
                  </c:strRef>
                </c:tx>
                <c:spPr>
                  <a:solidFill>
                    <a:schemeClr val="accent1"/>
                  </a:solidFill>
                  <a:ln>
                    <a:noFill/>
                  </a:ln>
                  <a:effectLst/>
                </c:spPr>
                <c:invertIfNegative val="0"/>
                <c:cat>
                  <c:strRef>
                    <c:extLst>
                      <c:ex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c:ext uri="{02D57815-91ED-43cb-92C2-25804820EDAC}">
                        <c15:formulaRef>
                          <c15:sqref>Dose!$C$2:$C$101</c15:sqref>
                        </c15:formulaRef>
                      </c:ext>
                    </c:extLst>
                    <c:numCache>
                      <c:formatCode>General</c:formatCode>
                      <c:ptCount val="100"/>
                      <c:pt idx="0">
                        <c:v>96</c:v>
                      </c:pt>
                      <c:pt idx="1">
                        <c:v>27</c:v>
                      </c:pt>
                      <c:pt idx="2">
                        <c:v>13</c:v>
                      </c:pt>
                      <c:pt idx="3">
                        <c:v>13</c:v>
                      </c:pt>
                      <c:pt idx="4">
                        <c:v>10</c:v>
                      </c:pt>
                      <c:pt idx="5">
                        <c:v>5</c:v>
                      </c:pt>
                      <c:pt idx="6">
                        <c:v>2</c:v>
                      </c:pt>
                      <c:pt idx="7">
                        <c:v>1</c:v>
                      </c:pt>
                      <c:pt idx="8">
                        <c:v>-1</c:v>
                      </c:pt>
                      <c:pt idx="9">
                        <c:v>-2</c:v>
                      </c:pt>
                      <c:pt idx="10">
                        <c:v>-2</c:v>
                      </c:pt>
                      <c:pt idx="11">
                        <c:v>-3</c:v>
                      </c:pt>
                      <c:pt idx="12">
                        <c:v>-4</c:v>
                      </c:pt>
                      <c:pt idx="13">
                        <c:v>-7</c:v>
                      </c:pt>
                      <c:pt idx="14">
                        <c:v>-8</c:v>
                      </c:pt>
                      <c:pt idx="15">
                        <c:v>-9</c:v>
                      </c:pt>
                      <c:pt idx="16">
                        <c:v>-9</c:v>
                      </c:pt>
                      <c:pt idx="17">
                        <c:v>-9</c:v>
                      </c:pt>
                      <c:pt idx="18">
                        <c:v>-10</c:v>
                      </c:pt>
                      <c:pt idx="19">
                        <c:v>-11</c:v>
                      </c:pt>
                      <c:pt idx="20">
                        <c:v>-12</c:v>
                      </c:pt>
                      <c:pt idx="21">
                        <c:v>-13</c:v>
                      </c:pt>
                      <c:pt idx="22">
                        <c:v>-13</c:v>
                      </c:pt>
                      <c:pt idx="23">
                        <c:v>-14</c:v>
                      </c:pt>
                      <c:pt idx="24">
                        <c:v>-14</c:v>
                      </c:pt>
                      <c:pt idx="25">
                        <c:v>-15</c:v>
                      </c:pt>
                      <c:pt idx="26">
                        <c:v>-19</c:v>
                      </c:pt>
                      <c:pt idx="27">
                        <c:v>-20</c:v>
                      </c:pt>
                      <c:pt idx="28">
                        <c:v>-20</c:v>
                      </c:pt>
                      <c:pt idx="29">
                        <c:v>-23</c:v>
                      </c:pt>
                      <c:pt idx="30">
                        <c:v>-23</c:v>
                      </c:pt>
                      <c:pt idx="31">
                        <c:v>-24</c:v>
                      </c:pt>
                      <c:pt idx="32">
                        <c:v>-25</c:v>
                      </c:pt>
                      <c:pt idx="33">
                        <c:v>-26</c:v>
                      </c:pt>
                      <c:pt idx="34">
                        <c:v>-26</c:v>
                      </c:pt>
                      <c:pt idx="35">
                        <c:v>-29</c:v>
                      </c:pt>
                      <c:pt idx="36">
                        <c:v>-29</c:v>
                      </c:pt>
                      <c:pt idx="37">
                        <c:v>-31</c:v>
                      </c:pt>
                      <c:pt idx="38">
                        <c:v>-31</c:v>
                      </c:pt>
                      <c:pt idx="39">
                        <c:v>-31</c:v>
                      </c:pt>
                      <c:pt idx="40">
                        <c:v>-32</c:v>
                      </c:pt>
                      <c:pt idx="41">
                        <c:v>-32</c:v>
                      </c:pt>
                      <c:pt idx="42">
                        <c:v>-32</c:v>
                      </c:pt>
                      <c:pt idx="43">
                        <c:v>-33</c:v>
                      </c:pt>
                      <c:pt idx="44">
                        <c:v>-33</c:v>
                      </c:pt>
                      <c:pt idx="45">
                        <c:v>-34</c:v>
                      </c:pt>
                      <c:pt idx="46">
                        <c:v>-35</c:v>
                      </c:pt>
                      <c:pt idx="47">
                        <c:v>-36</c:v>
                      </c:pt>
                      <c:pt idx="48">
                        <c:v>-38</c:v>
                      </c:pt>
                      <c:pt idx="49">
                        <c:v>-38</c:v>
                      </c:pt>
                      <c:pt idx="50">
                        <c:v>-39</c:v>
                      </c:pt>
                      <c:pt idx="51">
                        <c:v>-40</c:v>
                      </c:pt>
                      <c:pt idx="52">
                        <c:v>-40</c:v>
                      </c:pt>
                      <c:pt idx="53">
                        <c:v>-40</c:v>
                      </c:pt>
                      <c:pt idx="54">
                        <c:v>-40</c:v>
                      </c:pt>
                      <c:pt idx="55">
                        <c:v>-40</c:v>
                      </c:pt>
                      <c:pt idx="56">
                        <c:v>-42</c:v>
                      </c:pt>
                      <c:pt idx="57">
                        <c:v>-43</c:v>
                      </c:pt>
                      <c:pt idx="58">
                        <c:v>-43</c:v>
                      </c:pt>
                      <c:pt idx="59">
                        <c:v>-44</c:v>
                      </c:pt>
                      <c:pt idx="60">
                        <c:v>-44</c:v>
                      </c:pt>
                      <c:pt idx="61">
                        <c:v>-45</c:v>
                      </c:pt>
                      <c:pt idx="62">
                        <c:v>-47</c:v>
                      </c:pt>
                      <c:pt idx="63">
                        <c:v>-48</c:v>
                      </c:pt>
                      <c:pt idx="64">
                        <c:v>-49</c:v>
                      </c:pt>
                      <c:pt idx="65">
                        <c:v>-51</c:v>
                      </c:pt>
                      <c:pt idx="66">
                        <c:v>-53</c:v>
                      </c:pt>
                      <c:pt idx="67">
                        <c:v>-54</c:v>
                      </c:pt>
                      <c:pt idx="68">
                        <c:v>-55</c:v>
                      </c:pt>
                      <c:pt idx="69">
                        <c:v>-56</c:v>
                      </c:pt>
                      <c:pt idx="70">
                        <c:v>-60</c:v>
                      </c:pt>
                      <c:pt idx="71">
                        <c:v>-62</c:v>
                      </c:pt>
                      <c:pt idx="72">
                        <c:v>-62</c:v>
                      </c:pt>
                      <c:pt idx="73">
                        <c:v>-63</c:v>
                      </c:pt>
                      <c:pt idx="74">
                        <c:v>-64</c:v>
                      </c:pt>
                      <c:pt idx="75">
                        <c:v>-65</c:v>
                      </c:pt>
                      <c:pt idx="76">
                        <c:v>-65</c:v>
                      </c:pt>
                      <c:pt idx="77">
                        <c:v>-66</c:v>
                      </c:pt>
                      <c:pt idx="78">
                        <c:v>-67</c:v>
                      </c:pt>
                      <c:pt idx="79">
                        <c:v>-69</c:v>
                      </c:pt>
                      <c:pt idx="80">
                        <c:v>-70</c:v>
                      </c:pt>
                      <c:pt idx="81">
                        <c:v>-79</c:v>
                      </c:pt>
                      <c:pt idx="82">
                        <c:v>-79</c:v>
                      </c:pt>
                      <c:pt idx="83">
                        <c:v>-80</c:v>
                      </c:pt>
                      <c:pt idx="84">
                        <c:v>-82</c:v>
                      </c:pt>
                      <c:pt idx="85">
                        <c:v>-82</c:v>
                      </c:pt>
                      <c:pt idx="86">
                        <c:v>-83</c:v>
                      </c:pt>
                      <c:pt idx="87">
                        <c:v>-86</c:v>
                      </c:pt>
                      <c:pt idx="88">
                        <c:v>-88</c:v>
                      </c:pt>
                      <c:pt idx="89">
                        <c:v>-92</c:v>
                      </c:pt>
                      <c:pt idx="90">
                        <c:v>-100</c:v>
                      </c:pt>
                      <c:pt idx="91">
                        <c:v>-100</c:v>
                      </c:pt>
                      <c:pt idx="92">
                        <c:v>-100</c:v>
                      </c:pt>
                      <c:pt idx="93">
                        <c:v>-100</c:v>
                      </c:pt>
                      <c:pt idx="94">
                        <c:v>-100</c:v>
                      </c:pt>
                      <c:pt idx="95">
                        <c:v>-100</c:v>
                      </c:pt>
                      <c:pt idx="96">
                        <c:v>-100</c:v>
                      </c:pt>
                      <c:pt idx="97">
                        <c:v>-100</c:v>
                      </c:pt>
                      <c:pt idx="98">
                        <c:v>-100</c:v>
                      </c:pt>
                      <c:pt idx="99">
                        <c:v>-100</c:v>
                      </c:pt>
                    </c:numCache>
                  </c:numRef>
                </c:val>
                <c:extLst>
                  <c:ext xmlns:c16="http://schemas.microsoft.com/office/drawing/2014/chart" uri="{C3380CC4-5D6E-409C-BE32-E72D297353CC}">
                    <c16:uniqueId val="{00000003-848A-4218-A558-1A06AD3B719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Dose!$D$1</c15:sqref>
                        </c15:formulaRef>
                      </c:ext>
                    </c:extLst>
                    <c:strCache>
                      <c:ptCount val="1"/>
                      <c:pt idx="0">
                        <c:v>CDH6 expression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Dose!$D$2:$D$101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4-848A-4218-A558-1A06AD3B719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Dose!$E$1</c15:sqref>
                        </c15:formulaRef>
                      </c:ext>
                    </c:extLst>
                    <c:strCache>
                      <c:ptCount val="1"/>
                      <c:pt idx="0">
                        <c:v>Dose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Dose!$E$2:$E$101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5-848A-4218-A558-1A06AD3B719A}"/>
                  </c:ext>
                </c:extLst>
              </c15:ser>
            </c15:filteredBarSeries>
          </c:ext>
        </c:extLst>
      </c:barChart>
      <c:catAx>
        <c:axId val="32945049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it-IT"/>
          </a:p>
        </c:txPr>
        <c:crossAx val="329445695"/>
        <c:crosses val="autoZero"/>
        <c:auto val="1"/>
        <c:lblAlgn val="ctr"/>
        <c:lblOffset val="100"/>
        <c:noMultiLvlLbl val="0"/>
      </c:catAx>
      <c:valAx>
        <c:axId val="329445695"/>
        <c:scaling>
          <c:orientation val="minMax"/>
          <c:max val="100"/>
          <c:min val="-100"/>
        </c:scaling>
        <c:delete val="0"/>
        <c:axPos val="l"/>
        <c:numFmt formatCode="General" sourceLinked="1"/>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it-IT"/>
          </a:p>
        </c:txPr>
        <c:crossAx val="32945049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1">
                <a:lumMod val="10000"/>
                <a:lumOff val="90000"/>
                <a:alpha val="70000"/>
              </a:schemeClr>
            </a:solidFill>
            <a:ln>
              <a:solidFill>
                <a:schemeClr val="accent1">
                  <a:lumMod val="40000"/>
                  <a:lumOff val="6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General</c:formatCode>
                <c:ptCount val="17"/>
                <c:pt idx="0">
                  <c:v>8.5</c:v>
                </c:pt>
                <c:pt idx="1">
                  <c:v>14.3</c:v>
                </c:pt>
                <c:pt idx="2">
                  <c:v>2.8</c:v>
                </c:pt>
                <c:pt idx="3">
                  <c:v>5.7</c:v>
                </c:pt>
                <c:pt idx="4">
                  <c:v>8.6</c:v>
                </c:pt>
                <c:pt idx="5">
                  <c:v>8.5</c:v>
                </c:pt>
                <c:pt idx="6">
                  <c:v>5.7</c:v>
                </c:pt>
                <c:pt idx="7">
                  <c:v>17.100000000000001</c:v>
                </c:pt>
                <c:pt idx="8">
                  <c:v>25.7</c:v>
                </c:pt>
                <c:pt idx="9">
                  <c:v>22.9</c:v>
                </c:pt>
                <c:pt idx="10">
                  <c:v>25.7</c:v>
                </c:pt>
                <c:pt idx="11">
                  <c:v>34.299999999999997</c:v>
                </c:pt>
                <c:pt idx="12">
                  <c:v>28.6</c:v>
                </c:pt>
                <c:pt idx="13">
                  <c:v>22.8</c:v>
                </c:pt>
                <c:pt idx="14">
                  <c:v>48.6</c:v>
                </c:pt>
                <c:pt idx="15">
                  <c:v>42.9</c:v>
                </c:pt>
                <c:pt idx="16">
                  <c:v>71.400000000000006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Grade &gt;=3</c:v>
                </c:pt>
              </c:strCache>
            </c:strRef>
          </c:tx>
          <c:spPr>
            <a:solidFill>
              <a:schemeClr val="accent1"/>
            </a:solidFill>
            <a:ln>
              <a:solidFill>
                <a:schemeClr val="accent1"/>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c:v>2.9</c:v>
                </c:pt>
                <c:pt idx="1">
                  <c:v>0</c:v>
                </c:pt>
                <c:pt idx="2">
                  <c:v>2.9</c:v>
                </c:pt>
                <c:pt idx="3">
                  <c:v>5.7</c:v>
                </c:pt>
                <c:pt idx="4">
                  <c:v>0</c:v>
                </c:pt>
                <c:pt idx="5" formatCode="0.0_);\(0.0\)">
                  <c:v>2.9</c:v>
                </c:pt>
                <c:pt idx="6">
                  <c:v>8.6</c:v>
                </c:pt>
                <c:pt idx="7">
                  <c:v>8.6</c:v>
                </c:pt>
                <c:pt idx="8" formatCode="0.0_);\(0.0\)">
                  <c:v>2.9</c:v>
                </c:pt>
                <c:pt idx="9">
                  <c:v>0</c:v>
                </c:pt>
                <c:pt idx="10">
                  <c:v>0</c:v>
                </c:pt>
                <c:pt idx="11">
                  <c:v>0</c:v>
                </c:pt>
                <c:pt idx="12">
                  <c:v>0</c:v>
                </c:pt>
                <c:pt idx="13">
                  <c:v>28.6</c:v>
                </c:pt>
                <c:pt idx="14">
                  <c:v>5.7</c:v>
                </c:pt>
                <c:pt idx="15">
                  <c:v>17.100000000000001</c:v>
                </c:pt>
                <c:pt idx="16">
                  <c:v>0</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Gr1-2 (%)</c:v>
                </c:pt>
              </c:strCache>
            </c:strRef>
          </c:tx>
          <c:spPr>
            <a:solidFill>
              <a:srgbClr val="BBDBDC">
                <a:alpha val="29804"/>
              </a:srgbClr>
            </a:solidFill>
            <a:ln>
              <a:solidFill>
                <a:schemeClr val="accent4">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Sheet1!$B$2:$B$18</c:f>
              <c:numCache>
                <c:formatCode>0.0</c:formatCode>
                <c:ptCount val="17"/>
                <c:pt idx="0">
                  <c:v>11.111111111111111</c:v>
                </c:pt>
                <c:pt idx="1">
                  <c:v>11.111111111111111</c:v>
                </c:pt>
                <c:pt idx="2">
                  <c:v>13.888888888888889</c:v>
                </c:pt>
                <c:pt idx="3">
                  <c:v>13.888888888888889</c:v>
                </c:pt>
                <c:pt idx="4">
                  <c:v>13.888888888888889</c:v>
                </c:pt>
                <c:pt idx="5">
                  <c:v>8.3333333333333321</c:v>
                </c:pt>
                <c:pt idx="6">
                  <c:v>11.111111111111111</c:v>
                </c:pt>
                <c:pt idx="7">
                  <c:v>13.888888888888889</c:v>
                </c:pt>
                <c:pt idx="8">
                  <c:v>16.666666666666664</c:v>
                </c:pt>
                <c:pt idx="9">
                  <c:v>16.666666666666664</c:v>
                </c:pt>
                <c:pt idx="10">
                  <c:v>19.444444444444446</c:v>
                </c:pt>
                <c:pt idx="11">
                  <c:v>27.777777777777779</c:v>
                </c:pt>
                <c:pt idx="12">
                  <c:v>33.333333333333329</c:v>
                </c:pt>
                <c:pt idx="13">
                  <c:v>27.777777777777779</c:v>
                </c:pt>
                <c:pt idx="14">
                  <c:v>38.888888888888893</c:v>
                </c:pt>
                <c:pt idx="15">
                  <c:v>44.444444444444443</c:v>
                </c:pt>
                <c:pt idx="16">
                  <c:v>63.888888888888886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 &gt;3 (%)</c:v>
                </c:pt>
              </c:strCache>
            </c:strRef>
          </c:tx>
          <c:spPr>
            <a:solidFill>
              <a:schemeClr val="accent4"/>
            </a:solidFill>
            <a:ln>
              <a:solidFill>
                <a:schemeClr val="accent4">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Sheet1!$C$2:$C$18</c:f>
              <c:numCache>
                <c:formatCode>0.0</c:formatCode>
                <c:ptCount val="17"/>
                <c:pt idx="0">
                  <c:v>2.7777777777777777</c:v>
                </c:pt>
                <c:pt idx="1">
                  <c:v>0</c:v>
                </c:pt>
                <c:pt idx="2">
                  <c:v>2.7777777777777777</c:v>
                </c:pt>
                <c:pt idx="3">
                  <c:v>2.7777777777777777</c:v>
                </c:pt>
                <c:pt idx="4">
                  <c:v>0</c:v>
                </c:pt>
                <c:pt idx="5">
                  <c:v>0</c:v>
                </c:pt>
                <c:pt idx="6">
                  <c:v>2.7777777777777777</c:v>
                </c:pt>
                <c:pt idx="7">
                  <c:v>5.5555555555555554</c:v>
                </c:pt>
                <c:pt idx="8">
                  <c:v>0</c:v>
                </c:pt>
                <c:pt idx="9">
                  <c:v>0</c:v>
                </c:pt>
                <c:pt idx="10">
                  <c:v>5.5555555555555554</c:v>
                </c:pt>
                <c:pt idx="11">
                  <c:v>0</c:v>
                </c:pt>
                <c:pt idx="12">
                  <c:v>0</c:v>
                </c:pt>
                <c:pt idx="13">
                  <c:v>16.7</c:v>
                </c:pt>
                <c:pt idx="14">
                  <c:v>11.111111111111111</c:v>
                </c:pt>
                <c:pt idx="15">
                  <c:v>13.888888888888889</c:v>
                </c:pt>
                <c:pt idx="16">
                  <c:v>5.5555555555555554</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3">
                <a:lumMod val="20000"/>
                <a:lumOff val="80000"/>
                <a:alpha val="70000"/>
              </a:schemeClr>
            </a:solidFill>
            <a:ln>
              <a:solidFill>
                <a:schemeClr val="accent3">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0.0</c:formatCode>
                <c:ptCount val="17"/>
                <c:pt idx="0">
                  <c:v>5.5555555555555554</c:v>
                </c:pt>
                <c:pt idx="1">
                  <c:v>5.5555555555555554</c:v>
                </c:pt>
                <c:pt idx="2">
                  <c:v>5.5333333333333323</c:v>
                </c:pt>
                <c:pt idx="3">
                  <c:v>5.5555555555555554</c:v>
                </c:pt>
                <c:pt idx="4">
                  <c:v>13.888888888888889</c:v>
                </c:pt>
                <c:pt idx="5">
                  <c:v>19.444444444444446</c:v>
                </c:pt>
                <c:pt idx="6">
                  <c:v>11.066666666666665</c:v>
                </c:pt>
                <c:pt idx="7">
                  <c:v>5.5333333333333323</c:v>
                </c:pt>
                <c:pt idx="8">
                  <c:v>11.111111111111111</c:v>
                </c:pt>
                <c:pt idx="9">
                  <c:v>19.444444444444446</c:v>
                </c:pt>
                <c:pt idx="10">
                  <c:v>13.888888888888889</c:v>
                </c:pt>
                <c:pt idx="11">
                  <c:v>25</c:v>
                </c:pt>
                <c:pt idx="12">
                  <c:v>25</c:v>
                </c:pt>
                <c:pt idx="13">
                  <c:v>22.233333333333327</c:v>
                </c:pt>
                <c:pt idx="14">
                  <c:v>36.111111111111107</c:v>
                </c:pt>
                <c:pt idx="15">
                  <c:v>33.37777777777778</c:v>
                </c:pt>
                <c:pt idx="16">
                  <c:v>63.86666666666666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Grade &gt;=3</c:v>
                </c:pt>
              </c:strCache>
            </c:strRef>
          </c:tx>
          <c:spPr>
            <a:solidFill>
              <a:schemeClr val="accent3"/>
            </a:solidFill>
            <a:ln>
              <a:solidFill>
                <a:schemeClr val="accent3">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formatCode="0">
                  <c:v>0</c:v>
                </c:pt>
                <c:pt idx="1">
                  <c:v>0</c:v>
                </c:pt>
                <c:pt idx="2">
                  <c:v>2.8</c:v>
                </c:pt>
                <c:pt idx="3" formatCode="0">
                  <c:v>0</c:v>
                </c:pt>
                <c:pt idx="4">
                  <c:v>0</c:v>
                </c:pt>
                <c:pt idx="5" formatCode="0">
                  <c:v>0</c:v>
                </c:pt>
                <c:pt idx="6">
                  <c:v>5.6</c:v>
                </c:pt>
                <c:pt idx="7">
                  <c:v>2.8</c:v>
                </c:pt>
                <c:pt idx="8" formatCode="0">
                  <c:v>0</c:v>
                </c:pt>
                <c:pt idx="9">
                  <c:v>0</c:v>
                </c:pt>
                <c:pt idx="10" formatCode="0">
                  <c:v>0</c:v>
                </c:pt>
                <c:pt idx="11">
                  <c:v>0</c:v>
                </c:pt>
                <c:pt idx="12">
                  <c:v>0</c:v>
                </c:pt>
                <c:pt idx="13">
                  <c:v>11.1</c:v>
                </c:pt>
                <c:pt idx="14" formatCode="0">
                  <c:v>0</c:v>
                </c:pt>
                <c:pt idx="15">
                  <c:v>19.399999999999999</c:v>
                </c:pt>
                <c:pt idx="16">
                  <c:v>2.8</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4AE13-1787-435A-A7A9-3CDD0EBBA37A}"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CA"/>
        </a:p>
      </dgm:t>
    </dgm:pt>
    <dgm:pt modelId="{74C2138F-8C15-49B8-8181-D4D6FA2BD94A}">
      <dgm:prSet phldrT="[Text]"/>
      <dgm:spPr>
        <a:solidFill>
          <a:srgbClr val="C9AC66"/>
        </a:solidFill>
      </dgm:spPr>
      <dgm:t>
        <a:bodyPr/>
        <a:lstStyle/>
        <a:p>
          <a:r>
            <a:rPr lang="en-US" noProof="0" dirty="0"/>
            <a:t>Target</a:t>
          </a:r>
        </a:p>
      </dgm:t>
    </dgm:pt>
    <dgm:pt modelId="{DF8542E0-2606-4941-B72A-0C76271F8E90}" type="parTrans" cxnId="{65ABC640-E5E8-455A-905E-864055C9B6FD}">
      <dgm:prSet/>
      <dgm:spPr/>
      <dgm:t>
        <a:bodyPr/>
        <a:lstStyle/>
        <a:p>
          <a:endParaRPr lang="en-CA"/>
        </a:p>
      </dgm:t>
    </dgm:pt>
    <dgm:pt modelId="{E696D6EE-6A14-4B6D-99E8-35DC26CF0C11}" type="sibTrans" cxnId="{65ABC640-E5E8-455A-905E-864055C9B6FD}">
      <dgm:prSet/>
      <dgm:spPr/>
      <dgm:t>
        <a:bodyPr/>
        <a:lstStyle/>
        <a:p>
          <a:endParaRPr lang="en-CA"/>
        </a:p>
      </dgm:t>
    </dgm:pt>
    <dgm:pt modelId="{3D8390B4-E57F-47CA-8A7E-457287DF7A79}">
      <dgm:prSet phldrT="[Text]"/>
      <dgm:spPr>
        <a:solidFill>
          <a:srgbClr val="9B8B95"/>
        </a:solidFill>
      </dgm:spPr>
      <dgm:t>
        <a:bodyPr/>
        <a:lstStyle/>
        <a:p>
          <a:r>
            <a:rPr lang="en-US" noProof="0" dirty="0"/>
            <a:t>Payload</a:t>
          </a:r>
        </a:p>
      </dgm:t>
    </dgm:pt>
    <dgm:pt modelId="{D1AF19B0-33EC-45C6-98FB-3D434011B38F}" type="parTrans" cxnId="{EF427C6F-2F93-4A34-8180-28B5A12C2407}">
      <dgm:prSet/>
      <dgm:spPr/>
      <dgm:t>
        <a:bodyPr/>
        <a:lstStyle/>
        <a:p>
          <a:endParaRPr lang="en-CA"/>
        </a:p>
      </dgm:t>
    </dgm:pt>
    <dgm:pt modelId="{F752BEBD-A55C-40AA-8410-FD0F1EFF02F8}" type="sibTrans" cxnId="{EF427C6F-2F93-4A34-8180-28B5A12C2407}">
      <dgm:prSet/>
      <dgm:spPr/>
      <dgm:t>
        <a:bodyPr/>
        <a:lstStyle/>
        <a:p>
          <a:endParaRPr lang="en-CA"/>
        </a:p>
      </dgm:t>
    </dgm:pt>
    <dgm:pt modelId="{03D33B10-6A4C-42DD-B7DB-48885AF05378}">
      <dgm:prSet phldrT="[Text]"/>
      <dgm:spPr>
        <a:solidFill>
          <a:srgbClr val="650A34"/>
        </a:solidFill>
      </dgm:spPr>
      <dgm:t>
        <a:bodyPr/>
        <a:lstStyle/>
        <a:p>
          <a:r>
            <a:rPr lang="en-US" noProof="0" dirty="0"/>
            <a:t>Setting</a:t>
          </a:r>
        </a:p>
      </dgm:t>
    </dgm:pt>
    <dgm:pt modelId="{ED9DE119-62A3-4439-84C5-DB6C19E11ECD}" type="parTrans" cxnId="{37BDCC27-FB33-450E-A45F-5EBFE3792EC2}">
      <dgm:prSet/>
      <dgm:spPr/>
      <dgm:t>
        <a:bodyPr/>
        <a:lstStyle/>
        <a:p>
          <a:endParaRPr lang="en-CA"/>
        </a:p>
      </dgm:t>
    </dgm:pt>
    <dgm:pt modelId="{75AF7DA1-E0D9-4F13-B6DA-C7EBECE28C52}" type="sibTrans" cxnId="{37BDCC27-FB33-450E-A45F-5EBFE3792EC2}">
      <dgm:prSet/>
      <dgm:spPr/>
      <dgm:t>
        <a:bodyPr/>
        <a:lstStyle/>
        <a:p>
          <a:endParaRPr lang="en-CA"/>
        </a:p>
      </dgm:t>
    </dgm:pt>
    <dgm:pt modelId="{E315C641-72B9-463F-A956-BF8DEA0A50EB}">
      <dgm:prSet phldrT="[Text]"/>
      <dgm:spPr>
        <a:solidFill>
          <a:srgbClr val="1C1937"/>
        </a:solidFill>
      </dgm:spPr>
      <dgm:t>
        <a:bodyPr/>
        <a:lstStyle/>
        <a:p>
          <a:r>
            <a:rPr lang="en-US" noProof="0" dirty="0"/>
            <a:t>Partner</a:t>
          </a:r>
        </a:p>
      </dgm:t>
    </dgm:pt>
    <dgm:pt modelId="{4A967653-A345-4AC7-B815-E35E42F3048C}" type="parTrans" cxnId="{253B290C-FCDA-48F6-AA69-2E7F7CC54937}">
      <dgm:prSet/>
      <dgm:spPr/>
      <dgm:t>
        <a:bodyPr/>
        <a:lstStyle/>
        <a:p>
          <a:endParaRPr lang="en-CA"/>
        </a:p>
      </dgm:t>
    </dgm:pt>
    <dgm:pt modelId="{1AC050C0-C834-4ED4-9CAB-CD7C69361C59}" type="sibTrans" cxnId="{253B290C-FCDA-48F6-AA69-2E7F7CC54937}">
      <dgm:prSet/>
      <dgm:spPr/>
      <dgm:t>
        <a:bodyPr/>
        <a:lstStyle/>
        <a:p>
          <a:endParaRPr lang="en-CA"/>
        </a:p>
      </dgm:t>
    </dgm:pt>
    <dgm:pt modelId="{4DCF881F-774F-4FBF-8921-1790D434C2D1}" type="pres">
      <dgm:prSet presAssocID="{B624AE13-1787-435A-A7A9-3CDD0EBBA37A}" presName="matrix" presStyleCnt="0">
        <dgm:presLayoutVars>
          <dgm:chMax val="1"/>
          <dgm:dir/>
          <dgm:resizeHandles val="exact"/>
        </dgm:presLayoutVars>
      </dgm:prSet>
      <dgm:spPr/>
    </dgm:pt>
    <dgm:pt modelId="{150F70E1-2DB5-42EE-AFF6-AA1763A17685}" type="pres">
      <dgm:prSet presAssocID="{B624AE13-1787-435A-A7A9-3CDD0EBBA37A}" presName="axisShape" presStyleLbl="bgShp" presStyleIdx="0" presStyleCnt="1"/>
      <dgm:spPr>
        <a:solidFill>
          <a:srgbClr val="0E4503"/>
        </a:solidFill>
      </dgm:spPr>
    </dgm:pt>
    <dgm:pt modelId="{0A5F623E-655F-464C-BED5-2D9A0FACED0E}" type="pres">
      <dgm:prSet presAssocID="{B624AE13-1787-435A-A7A9-3CDD0EBBA37A}" presName="rect1" presStyleLbl="node1" presStyleIdx="0" presStyleCnt="4">
        <dgm:presLayoutVars>
          <dgm:chMax val="0"/>
          <dgm:chPref val="0"/>
          <dgm:bulletEnabled val="1"/>
        </dgm:presLayoutVars>
      </dgm:prSet>
      <dgm:spPr/>
    </dgm:pt>
    <dgm:pt modelId="{63A0987E-095F-4372-8566-29898FBE6BB5}" type="pres">
      <dgm:prSet presAssocID="{B624AE13-1787-435A-A7A9-3CDD0EBBA37A}" presName="rect2" presStyleLbl="node1" presStyleIdx="1" presStyleCnt="4">
        <dgm:presLayoutVars>
          <dgm:chMax val="0"/>
          <dgm:chPref val="0"/>
          <dgm:bulletEnabled val="1"/>
        </dgm:presLayoutVars>
      </dgm:prSet>
      <dgm:spPr/>
    </dgm:pt>
    <dgm:pt modelId="{4123A441-96F5-42C0-8EAC-237FF21638D0}" type="pres">
      <dgm:prSet presAssocID="{B624AE13-1787-435A-A7A9-3CDD0EBBA37A}" presName="rect3" presStyleLbl="node1" presStyleIdx="2" presStyleCnt="4">
        <dgm:presLayoutVars>
          <dgm:chMax val="0"/>
          <dgm:chPref val="0"/>
          <dgm:bulletEnabled val="1"/>
        </dgm:presLayoutVars>
      </dgm:prSet>
      <dgm:spPr/>
    </dgm:pt>
    <dgm:pt modelId="{2A87084E-FAE3-494C-9310-AF543C88B6D1}" type="pres">
      <dgm:prSet presAssocID="{B624AE13-1787-435A-A7A9-3CDD0EBBA37A}" presName="rect4" presStyleLbl="node1" presStyleIdx="3" presStyleCnt="4">
        <dgm:presLayoutVars>
          <dgm:chMax val="0"/>
          <dgm:chPref val="0"/>
          <dgm:bulletEnabled val="1"/>
        </dgm:presLayoutVars>
      </dgm:prSet>
      <dgm:spPr/>
    </dgm:pt>
  </dgm:ptLst>
  <dgm:cxnLst>
    <dgm:cxn modelId="{625AD608-9592-4F08-BE22-CA0B6D85CEB7}" type="presOf" srcId="{E315C641-72B9-463F-A956-BF8DEA0A50EB}" destId="{2A87084E-FAE3-494C-9310-AF543C88B6D1}" srcOrd="0" destOrd="0" presId="urn:microsoft.com/office/officeart/2005/8/layout/matrix2"/>
    <dgm:cxn modelId="{253B290C-FCDA-48F6-AA69-2E7F7CC54937}" srcId="{B624AE13-1787-435A-A7A9-3CDD0EBBA37A}" destId="{E315C641-72B9-463F-A956-BF8DEA0A50EB}" srcOrd="3" destOrd="0" parTransId="{4A967653-A345-4AC7-B815-E35E42F3048C}" sibTransId="{1AC050C0-C834-4ED4-9CAB-CD7C69361C59}"/>
    <dgm:cxn modelId="{37BDCC27-FB33-450E-A45F-5EBFE3792EC2}" srcId="{B624AE13-1787-435A-A7A9-3CDD0EBBA37A}" destId="{03D33B10-6A4C-42DD-B7DB-48885AF05378}" srcOrd="2" destOrd="0" parTransId="{ED9DE119-62A3-4439-84C5-DB6C19E11ECD}" sibTransId="{75AF7DA1-E0D9-4F13-B6DA-C7EBECE28C52}"/>
    <dgm:cxn modelId="{65ABC640-E5E8-455A-905E-864055C9B6FD}" srcId="{B624AE13-1787-435A-A7A9-3CDD0EBBA37A}" destId="{74C2138F-8C15-49B8-8181-D4D6FA2BD94A}" srcOrd="0" destOrd="0" parTransId="{DF8542E0-2606-4941-B72A-0C76271F8E90}" sibTransId="{E696D6EE-6A14-4B6D-99E8-35DC26CF0C11}"/>
    <dgm:cxn modelId="{AF1CBB5D-0C23-4590-8828-A5E2F15C1DB6}" type="presOf" srcId="{B624AE13-1787-435A-A7A9-3CDD0EBBA37A}" destId="{4DCF881F-774F-4FBF-8921-1790D434C2D1}" srcOrd="0" destOrd="0" presId="urn:microsoft.com/office/officeart/2005/8/layout/matrix2"/>
    <dgm:cxn modelId="{EF427C6F-2F93-4A34-8180-28B5A12C2407}" srcId="{B624AE13-1787-435A-A7A9-3CDD0EBBA37A}" destId="{3D8390B4-E57F-47CA-8A7E-457287DF7A79}" srcOrd="1" destOrd="0" parTransId="{D1AF19B0-33EC-45C6-98FB-3D434011B38F}" sibTransId="{F752BEBD-A55C-40AA-8410-FD0F1EFF02F8}"/>
    <dgm:cxn modelId="{B3A11B90-FF92-4D38-919B-032B59AF02C1}" type="presOf" srcId="{3D8390B4-E57F-47CA-8A7E-457287DF7A79}" destId="{63A0987E-095F-4372-8566-29898FBE6BB5}" srcOrd="0" destOrd="0" presId="urn:microsoft.com/office/officeart/2005/8/layout/matrix2"/>
    <dgm:cxn modelId="{1612FF95-76D3-487D-BA62-E2B7DD5552AC}" type="presOf" srcId="{03D33B10-6A4C-42DD-B7DB-48885AF05378}" destId="{4123A441-96F5-42C0-8EAC-237FF21638D0}" srcOrd="0" destOrd="0" presId="urn:microsoft.com/office/officeart/2005/8/layout/matrix2"/>
    <dgm:cxn modelId="{AAC82FFC-3455-44C8-A1DE-F58659366876}" type="presOf" srcId="{74C2138F-8C15-49B8-8181-D4D6FA2BD94A}" destId="{0A5F623E-655F-464C-BED5-2D9A0FACED0E}" srcOrd="0" destOrd="0" presId="urn:microsoft.com/office/officeart/2005/8/layout/matrix2"/>
    <dgm:cxn modelId="{EFD4EE28-081B-4D93-BA6F-F672EFC09E90}" type="presParOf" srcId="{4DCF881F-774F-4FBF-8921-1790D434C2D1}" destId="{150F70E1-2DB5-42EE-AFF6-AA1763A17685}" srcOrd="0" destOrd="0" presId="urn:microsoft.com/office/officeart/2005/8/layout/matrix2"/>
    <dgm:cxn modelId="{9041B3FD-C408-4FE6-99D5-DD61D5579242}" type="presParOf" srcId="{4DCF881F-774F-4FBF-8921-1790D434C2D1}" destId="{0A5F623E-655F-464C-BED5-2D9A0FACED0E}" srcOrd="1" destOrd="0" presId="urn:microsoft.com/office/officeart/2005/8/layout/matrix2"/>
    <dgm:cxn modelId="{73FA97EA-FBE8-4061-A6C1-995C47B72CD1}" type="presParOf" srcId="{4DCF881F-774F-4FBF-8921-1790D434C2D1}" destId="{63A0987E-095F-4372-8566-29898FBE6BB5}" srcOrd="2" destOrd="0" presId="urn:microsoft.com/office/officeart/2005/8/layout/matrix2"/>
    <dgm:cxn modelId="{99F0D90A-C758-4A30-82D1-A73A12CDCEAB}" type="presParOf" srcId="{4DCF881F-774F-4FBF-8921-1790D434C2D1}" destId="{4123A441-96F5-42C0-8EAC-237FF21638D0}" srcOrd="3" destOrd="0" presId="urn:microsoft.com/office/officeart/2005/8/layout/matrix2"/>
    <dgm:cxn modelId="{5F8A4E48-2E89-418E-A919-C07C32037AF1}" type="presParOf" srcId="{4DCF881F-774F-4FBF-8921-1790D434C2D1}" destId="{2A87084E-FAE3-494C-9310-AF543C88B6D1}"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F70E1-2DB5-42EE-AFF6-AA1763A17685}">
      <dsp:nvSpPr>
        <dsp:cNvPr id="0" name=""/>
        <dsp:cNvSpPr/>
      </dsp:nvSpPr>
      <dsp:spPr>
        <a:xfrm>
          <a:off x="251541" y="0"/>
          <a:ext cx="3791973" cy="3791973"/>
        </a:xfrm>
        <a:prstGeom prst="quadArrow">
          <a:avLst>
            <a:gd name="adj1" fmla="val 2000"/>
            <a:gd name="adj2" fmla="val 4000"/>
            <a:gd name="adj3" fmla="val 5000"/>
          </a:avLst>
        </a:prstGeom>
        <a:solidFill>
          <a:srgbClr val="0E4503"/>
        </a:solidFill>
        <a:ln>
          <a:noFill/>
        </a:ln>
        <a:effectLst/>
      </dsp:spPr>
      <dsp:style>
        <a:lnRef idx="0">
          <a:scrgbClr r="0" g="0" b="0"/>
        </a:lnRef>
        <a:fillRef idx="1">
          <a:scrgbClr r="0" g="0" b="0"/>
        </a:fillRef>
        <a:effectRef idx="0">
          <a:scrgbClr r="0" g="0" b="0"/>
        </a:effectRef>
        <a:fontRef idx="minor"/>
      </dsp:style>
    </dsp:sp>
    <dsp:sp modelId="{0A5F623E-655F-464C-BED5-2D9A0FACED0E}">
      <dsp:nvSpPr>
        <dsp:cNvPr id="0" name=""/>
        <dsp:cNvSpPr/>
      </dsp:nvSpPr>
      <dsp:spPr>
        <a:xfrm>
          <a:off x="498019" y="246478"/>
          <a:ext cx="1516789" cy="1516789"/>
        </a:xfrm>
        <a:prstGeom prst="roundRect">
          <a:avLst/>
        </a:prstGeom>
        <a:solidFill>
          <a:srgbClr val="C9AC6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noProof="0" dirty="0"/>
            <a:t>Target</a:t>
          </a:r>
        </a:p>
      </dsp:txBody>
      <dsp:txXfrm>
        <a:off x="572063" y="320522"/>
        <a:ext cx="1368701" cy="1368701"/>
      </dsp:txXfrm>
    </dsp:sp>
    <dsp:sp modelId="{63A0987E-095F-4372-8566-29898FBE6BB5}">
      <dsp:nvSpPr>
        <dsp:cNvPr id="0" name=""/>
        <dsp:cNvSpPr/>
      </dsp:nvSpPr>
      <dsp:spPr>
        <a:xfrm>
          <a:off x="2280247" y="246478"/>
          <a:ext cx="1516789" cy="1516789"/>
        </a:xfrm>
        <a:prstGeom prst="roundRect">
          <a:avLst/>
        </a:prstGeom>
        <a:solidFill>
          <a:srgbClr val="9B8B9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noProof="0" dirty="0"/>
            <a:t>Payload</a:t>
          </a:r>
        </a:p>
      </dsp:txBody>
      <dsp:txXfrm>
        <a:off x="2354291" y="320522"/>
        <a:ext cx="1368701" cy="1368701"/>
      </dsp:txXfrm>
    </dsp:sp>
    <dsp:sp modelId="{4123A441-96F5-42C0-8EAC-237FF21638D0}">
      <dsp:nvSpPr>
        <dsp:cNvPr id="0" name=""/>
        <dsp:cNvSpPr/>
      </dsp:nvSpPr>
      <dsp:spPr>
        <a:xfrm>
          <a:off x="498019" y="2028705"/>
          <a:ext cx="1516789" cy="1516789"/>
        </a:xfrm>
        <a:prstGeom prst="roundRect">
          <a:avLst/>
        </a:prstGeom>
        <a:solidFill>
          <a:srgbClr val="650A3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noProof="0" dirty="0"/>
            <a:t>Setting</a:t>
          </a:r>
        </a:p>
      </dsp:txBody>
      <dsp:txXfrm>
        <a:off x="572063" y="2102749"/>
        <a:ext cx="1368701" cy="1368701"/>
      </dsp:txXfrm>
    </dsp:sp>
    <dsp:sp modelId="{2A87084E-FAE3-494C-9310-AF543C88B6D1}">
      <dsp:nvSpPr>
        <dsp:cNvPr id="0" name=""/>
        <dsp:cNvSpPr/>
      </dsp:nvSpPr>
      <dsp:spPr>
        <a:xfrm>
          <a:off x="2280247" y="2028705"/>
          <a:ext cx="1516789" cy="1516789"/>
        </a:xfrm>
        <a:prstGeom prst="roundRect">
          <a:avLst/>
        </a:prstGeom>
        <a:solidFill>
          <a:srgbClr val="1C193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noProof="0" dirty="0"/>
            <a:t>Partner</a:t>
          </a:r>
        </a:p>
      </dsp:txBody>
      <dsp:txXfrm>
        <a:off x="2354291" y="2102749"/>
        <a:ext cx="1368701" cy="1368701"/>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0.35674</cdr:x>
      <cdr:y>0.88661</cdr:y>
    </cdr:from>
    <cdr:to>
      <cdr:x>0.62694</cdr:x>
      <cdr:y>0.95847</cdr:y>
    </cdr:to>
    <cdr:grpSp>
      <cdr:nvGrpSpPr>
        <cdr:cNvPr id="14" name="Group 13">
          <a:extLst xmlns:a="http://schemas.openxmlformats.org/drawingml/2006/main">
            <a:ext uri="{FF2B5EF4-FFF2-40B4-BE49-F238E27FC236}">
              <a16:creationId xmlns:a16="http://schemas.microsoft.com/office/drawing/2014/main" id="{43E31C49-DD3F-F414-0446-8A7EB22E44DE}"/>
            </a:ext>
          </a:extLst>
        </cdr:cNvPr>
        <cdr:cNvGrpSpPr/>
      </cdr:nvGrpSpPr>
      <cdr:grpSpPr>
        <a:xfrm xmlns:a="http://schemas.openxmlformats.org/drawingml/2006/main">
          <a:off x="3913638" y="4149335"/>
          <a:ext cx="2964245" cy="336305"/>
          <a:chOff x="4231154" y="4149334"/>
          <a:chExt cx="2646703" cy="336284"/>
        </a:xfrm>
      </cdr:grpSpPr>
      <cdr:sp macro="" textlink="">
        <cdr:nvSpPr>
          <cdr:cNvPr id="8" name="Rectangle 7">
            <a:extLst xmlns:a="http://schemas.openxmlformats.org/drawingml/2006/main">
              <a:ext uri="{FF2B5EF4-FFF2-40B4-BE49-F238E27FC236}">
                <a16:creationId xmlns:a16="http://schemas.microsoft.com/office/drawing/2014/main" id="{57C6B9FA-8E3A-8BE3-2B01-F90EA0F94427}"/>
              </a:ext>
            </a:extLst>
          </cdr:cNvPr>
          <cdr:cNvSpPr/>
        </cdr:nvSpPr>
        <cdr:spPr>
          <a:xfrm xmlns:a="http://schemas.openxmlformats.org/drawingml/2006/main">
            <a:off x="4231154" y="4234282"/>
            <a:ext cx="128575" cy="143991"/>
          </a:xfrm>
          <a:prstGeom xmlns:a="http://schemas.openxmlformats.org/drawingml/2006/main" prst="rect">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9" name="Rectangle 8">
            <a:extLst xmlns:a="http://schemas.openxmlformats.org/drawingml/2006/main">
              <a:ext uri="{FF2B5EF4-FFF2-40B4-BE49-F238E27FC236}">
                <a16:creationId xmlns:a16="http://schemas.microsoft.com/office/drawing/2014/main" id="{B207B2C8-4A83-1D08-CAC9-8A53B713D441}"/>
              </a:ext>
            </a:extLst>
          </cdr:cNvPr>
          <cdr:cNvSpPr/>
        </cdr:nvSpPr>
        <cdr:spPr>
          <a:xfrm xmlns:a="http://schemas.openxmlformats.org/drawingml/2006/main">
            <a:off x="5080818" y="4234282"/>
            <a:ext cx="128575" cy="143991"/>
          </a:xfrm>
          <a:prstGeom xmlns:a="http://schemas.openxmlformats.org/drawingml/2006/main" prst="rect">
            <a:avLst/>
          </a:prstGeom>
          <a:solidFill xmlns:a="http://schemas.openxmlformats.org/drawingml/2006/main">
            <a:schemeClr val="accent4"/>
          </a:solidFill>
          <a:ln xmlns:a="http://schemas.openxmlformats.org/drawingml/2006/main">
            <a:solidFill>
              <a:schemeClr val="accent4"/>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10" name="Rectangle 9">
            <a:extLst xmlns:a="http://schemas.openxmlformats.org/drawingml/2006/main">
              <a:ext uri="{FF2B5EF4-FFF2-40B4-BE49-F238E27FC236}">
                <a16:creationId xmlns:a16="http://schemas.microsoft.com/office/drawing/2014/main" id="{B0551C08-2622-4986-EFF4-A8EA33966108}"/>
              </a:ext>
            </a:extLst>
          </cdr:cNvPr>
          <cdr:cNvSpPr/>
        </cdr:nvSpPr>
        <cdr:spPr>
          <a:xfrm xmlns:a="http://schemas.openxmlformats.org/drawingml/2006/main">
            <a:off x="5972304" y="4243764"/>
            <a:ext cx="128575" cy="143991"/>
          </a:xfrm>
          <a:prstGeom xmlns:a="http://schemas.openxmlformats.org/drawingml/2006/main" prst="rect">
            <a:avLst/>
          </a:prstGeom>
          <a:solidFill xmlns:a="http://schemas.openxmlformats.org/drawingml/2006/main">
            <a:schemeClr val="accent1"/>
          </a:solidFill>
          <a:ln xmlns:a="http://schemas.openxmlformats.org/drawingml/2006/main">
            <a:solidFill>
              <a:schemeClr val="accent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11" name="TextBox 1">
            <a:extLst xmlns:a="http://schemas.openxmlformats.org/drawingml/2006/main">
              <a:ext uri="{FF2B5EF4-FFF2-40B4-BE49-F238E27FC236}">
                <a16:creationId xmlns:a16="http://schemas.microsoft.com/office/drawing/2014/main" id="{538A29B6-4703-BB12-B228-63769E6F9C34}"/>
              </a:ext>
            </a:extLst>
          </cdr:cNvPr>
          <cdr:cNvSpPr txBox="1"/>
        </cdr:nvSpPr>
        <cdr:spPr>
          <a:xfrm xmlns:a="http://schemas.openxmlformats.org/drawingml/2006/main">
            <a:off x="4308304"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4.8 mg/kg</a:t>
            </a:r>
          </a:p>
        </cdr:txBody>
      </cdr:sp>
      <cdr:sp macro="" textlink="">
        <cdr:nvSpPr>
          <cdr:cNvPr id="12" name="TextBox 2">
            <a:extLst xmlns:a="http://schemas.openxmlformats.org/drawingml/2006/main">
              <a:ext uri="{FF2B5EF4-FFF2-40B4-BE49-F238E27FC236}">
                <a16:creationId xmlns:a16="http://schemas.microsoft.com/office/drawing/2014/main" id="{414EC166-A77A-843C-F888-8BE6D7B667A2}"/>
              </a:ext>
            </a:extLst>
          </cdr:cNvPr>
          <cdr:cNvSpPr txBox="1"/>
        </cdr:nvSpPr>
        <cdr:spPr>
          <a:xfrm xmlns:a="http://schemas.openxmlformats.org/drawingml/2006/main">
            <a:off x="5170955"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5.6 mg/kg</a:t>
            </a:r>
          </a:p>
        </cdr:txBody>
      </cdr:sp>
      <cdr:sp macro="" textlink="">
        <cdr:nvSpPr>
          <cdr:cNvPr id="13" name="TextBox 3">
            <a:extLst xmlns:a="http://schemas.openxmlformats.org/drawingml/2006/main">
              <a:ext uri="{FF2B5EF4-FFF2-40B4-BE49-F238E27FC236}">
                <a16:creationId xmlns:a16="http://schemas.microsoft.com/office/drawing/2014/main" id="{3154C2B8-9F80-2E76-2B79-B294530B2F7A}"/>
              </a:ext>
            </a:extLst>
          </cdr:cNvPr>
          <cdr:cNvSpPr txBox="1"/>
        </cdr:nvSpPr>
        <cdr:spPr>
          <a:xfrm xmlns:a="http://schemas.openxmlformats.org/drawingml/2006/main">
            <a:off x="6065690" y="4158816"/>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6.4 mg/kg</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348F6101-F865-434C-8E03-1C010E47B5D0}" type="datetimeFigureOut">
              <a:rPr lang="en-US" altLang="en-US"/>
              <a:pPr>
                <a:defRPr/>
              </a:pPr>
              <a:t>2/18/26</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9BDE4E75-88DF-4ADF-8177-C8A4B91AE97A}" type="slidenum">
              <a:rPr lang="en-US" altLang="en-US"/>
              <a:pPr>
                <a:defRPr/>
              </a:pPr>
              <a:t>‹#›</a:t>
            </a:fld>
            <a:endParaRPr lang="en-US" altLang="en-US"/>
          </a:p>
        </p:txBody>
      </p:sp>
    </p:spTree>
    <p:extLst>
      <p:ext uri="{BB962C8B-B14F-4D97-AF65-F5344CB8AC3E}">
        <p14:creationId xmlns:p14="http://schemas.microsoft.com/office/powerpoint/2010/main" val="1996876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BA7F01B5-F894-4428-8AAB-2DD80EE09C1C}" type="datetimeFigureOut">
              <a:rPr lang="en-GB"/>
              <a:pPr>
                <a:defRPr/>
              </a:pPr>
              <a:t>18/02/2026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B53C4279-0E90-45C7-936D-21AD6824232C}" type="slidenum">
              <a:rPr lang="en-GB"/>
              <a:pPr>
                <a:defRPr/>
              </a:pPr>
              <a:t>‹#›</a:t>
            </a:fld>
            <a:endParaRPr lang="en-GB"/>
          </a:p>
        </p:txBody>
      </p:sp>
    </p:spTree>
    <p:extLst>
      <p:ext uri="{BB962C8B-B14F-4D97-AF65-F5344CB8AC3E}">
        <p14:creationId xmlns:p14="http://schemas.microsoft.com/office/powerpoint/2010/main" val="28918437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16033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05F52B10-F9CC-AD47-BBC4-A12176A209B8}"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24</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246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651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762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CDDE-320C-2828-BBF3-B9010478F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46FC6-2C81-274F-926F-0E9DF840A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8805-86BA-9935-0A70-71DCBB103C8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37B37F4-3FE1-478C-E4E5-84A5581E77BE}"/>
              </a:ext>
            </a:extLst>
          </p:cNvPr>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90383AC-523F-947A-E2D0-DB74D51CC30D}"/>
              </a:ext>
            </a:extLst>
          </p:cNvPr>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1F5F6CD-E0ED-29EE-91A9-3D6F6FAAA9AE}"/>
              </a:ext>
            </a:extLst>
          </p:cNvPr>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938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53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C5D8-E077-4151-BF0C-7E841492B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729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4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GB" sz="1100"/>
          </a:p>
          <a:p>
            <a:endParaRPr lang="en-GB"/>
          </a:p>
          <a:p>
            <a:pPr marL="2304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29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ADFA-18B7-C969-B333-3310A1895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15B6A-E496-8CF5-69EA-894D8361A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C178C-AC8C-E789-0670-66D2D889C7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5801E2-5604-8600-FDAC-548E59AD54D3}"/>
              </a:ext>
            </a:extLst>
          </p:cNvPr>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ctr"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08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41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274DC-C408-B11D-696D-1D093DAAB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7F419-4336-B432-49EC-FB4986B0E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0F19E-DC54-3D11-D345-6E61507A13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299468-8D99-CC1C-F6D0-2955975B1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2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EC00-432A-BFC3-ED87-74B7B5719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CBE61-4F80-7888-0AEC-790BC54B5AB8}"/>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C9B07B5-D1AF-2CB9-CDD5-E731E8553259}"/>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82136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E832-542F-B244-20D5-B651DD8A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A304B-9415-15E3-B270-9713AA6A9EF1}"/>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4FA1690-FCEA-EFBA-095B-238292B012D4}"/>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3670234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1015-D0D6-C61E-10F5-D100147C6E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F1E4BF-1A63-175D-B3AF-D8A4601E0D0D}"/>
              </a:ext>
            </a:extLst>
          </p:cNvPr>
          <p:cNvSpPr>
            <a:spLocks noGrp="1" noRot="1" noChangeAspect="1"/>
          </p:cNvSpPr>
          <p:nvPr>
            <p:ph type="sldImg"/>
          </p:nvPr>
        </p:nvSpPr>
        <p:spPr>
          <a:xfrm>
            <a:off x="381000" y="685800"/>
            <a:ext cx="6096000" cy="3429000"/>
          </a:xfrm>
        </p:spPr>
        <p:txBody>
          <a:bodyPr/>
          <a:lstStyle/>
          <a:p>
            <a:endParaRPr lang="es-ES"/>
          </a:p>
        </p:txBody>
      </p:sp>
      <p:sp>
        <p:nvSpPr>
          <p:cNvPr id="3" name="Marcador de notas 2">
            <a:extLst>
              <a:ext uri="{FF2B5EF4-FFF2-40B4-BE49-F238E27FC236}">
                <a16:creationId xmlns:a16="http://schemas.microsoft.com/office/drawing/2014/main" id="{8C4D2AAC-7ADF-5080-CE2D-AAF9531580AC}"/>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85536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038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xml"/><Relationship Id="rId1" Type="http://schemas.openxmlformats.org/officeDocument/2006/relationships/slideMaster" Target="../slideMasters/slideMaster7.xml"/><Relationship Id="rId5" Type="http://schemas.openxmlformats.org/officeDocument/2006/relationships/image" Target="../media/image32.png"/><Relationship Id="rId4" Type="http://schemas.openxmlformats.org/officeDocument/2006/relationships/image" Target="../media/image3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3.xml"/><Relationship Id="rId1" Type="http://schemas.openxmlformats.org/officeDocument/2006/relationships/slideMaster" Target="../slideMasters/slideMaster7.xml"/><Relationship Id="rId5" Type="http://schemas.openxmlformats.org/officeDocument/2006/relationships/image" Target="../media/image32.png"/><Relationship Id="rId4" Type="http://schemas.openxmlformats.org/officeDocument/2006/relationships/image" Target="../media/image30.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5" Type="http://schemas.openxmlformats.org/officeDocument/2006/relationships/image" Target="../media/image41.png"/><Relationship Id="rId4" Type="http://schemas.openxmlformats.org/officeDocument/2006/relationships/image" Target="../media/image40.jpe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0.xml"/><Relationship Id="rId4" Type="http://schemas.openxmlformats.org/officeDocument/2006/relationships/image" Target="../media/image43.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0.xml"/><Relationship Id="rId5" Type="http://schemas.openxmlformats.org/officeDocument/2006/relationships/image" Target="../media/image43.png"/><Relationship Id="rId4" Type="http://schemas.openxmlformats.org/officeDocument/2006/relationships/image" Target="../media/image48.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0.xml"/><Relationship Id="rId4" Type="http://schemas.openxmlformats.org/officeDocument/2006/relationships/image" Target="../media/image43.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0.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0.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0.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Master" Target="../slideMasters/slideMaster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60.png"/></Relationships>
</file>

<file path=ppt/slideLayouts/_rels/slideLayout163.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77.jpeg"/><Relationship Id="rId26" Type="http://schemas.openxmlformats.org/officeDocument/2006/relationships/image" Target="../media/image85.jpeg"/><Relationship Id="rId39" Type="http://schemas.openxmlformats.org/officeDocument/2006/relationships/image" Target="../media/image98.jpeg"/><Relationship Id="rId21" Type="http://schemas.openxmlformats.org/officeDocument/2006/relationships/image" Target="../media/image80.jpeg"/><Relationship Id="rId34" Type="http://schemas.openxmlformats.org/officeDocument/2006/relationships/image" Target="../media/image93.jpeg"/><Relationship Id="rId42" Type="http://schemas.openxmlformats.org/officeDocument/2006/relationships/image" Target="../media/image101.jpeg"/><Relationship Id="rId47" Type="http://schemas.openxmlformats.org/officeDocument/2006/relationships/image" Target="../media/image106.jpeg"/><Relationship Id="rId50" Type="http://schemas.openxmlformats.org/officeDocument/2006/relationships/image" Target="../media/image109.jpeg"/><Relationship Id="rId55" Type="http://schemas.openxmlformats.org/officeDocument/2006/relationships/image" Target="../media/image39.svg"/><Relationship Id="rId7" Type="http://schemas.openxmlformats.org/officeDocument/2006/relationships/image" Target="../media/image66.jpeg"/><Relationship Id="rId2" Type="http://schemas.openxmlformats.org/officeDocument/2006/relationships/image" Target="../media/image61.jpeg"/><Relationship Id="rId16" Type="http://schemas.openxmlformats.org/officeDocument/2006/relationships/image" Target="../media/image75.jpeg"/><Relationship Id="rId29" Type="http://schemas.openxmlformats.org/officeDocument/2006/relationships/image" Target="../media/image88.jpeg"/><Relationship Id="rId11" Type="http://schemas.openxmlformats.org/officeDocument/2006/relationships/image" Target="../media/image70.jpeg"/><Relationship Id="rId24" Type="http://schemas.openxmlformats.org/officeDocument/2006/relationships/image" Target="../media/image83.jpeg"/><Relationship Id="rId32" Type="http://schemas.openxmlformats.org/officeDocument/2006/relationships/image" Target="../media/image91.jpeg"/><Relationship Id="rId37" Type="http://schemas.openxmlformats.org/officeDocument/2006/relationships/image" Target="../media/image96.jpeg"/><Relationship Id="rId40" Type="http://schemas.openxmlformats.org/officeDocument/2006/relationships/image" Target="../media/image99.jpeg"/><Relationship Id="rId45" Type="http://schemas.openxmlformats.org/officeDocument/2006/relationships/image" Target="../media/image104.jpeg"/><Relationship Id="rId53" Type="http://schemas.openxmlformats.org/officeDocument/2006/relationships/image" Target="../media/image57.png"/><Relationship Id="rId5" Type="http://schemas.openxmlformats.org/officeDocument/2006/relationships/image" Target="../media/image64.jpeg"/><Relationship Id="rId10" Type="http://schemas.openxmlformats.org/officeDocument/2006/relationships/image" Target="../media/image69.jpeg"/><Relationship Id="rId19" Type="http://schemas.openxmlformats.org/officeDocument/2006/relationships/image" Target="../media/image78.jpeg"/><Relationship Id="rId31" Type="http://schemas.openxmlformats.org/officeDocument/2006/relationships/image" Target="../media/image90.jpeg"/><Relationship Id="rId44" Type="http://schemas.openxmlformats.org/officeDocument/2006/relationships/image" Target="../media/image103.jpeg"/><Relationship Id="rId52" Type="http://schemas.openxmlformats.org/officeDocument/2006/relationships/image" Target="../media/image111.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eg"/><Relationship Id="rId27" Type="http://schemas.openxmlformats.org/officeDocument/2006/relationships/image" Target="../media/image86.jpeg"/><Relationship Id="rId30" Type="http://schemas.openxmlformats.org/officeDocument/2006/relationships/image" Target="../media/image89.jpeg"/><Relationship Id="rId35" Type="http://schemas.openxmlformats.org/officeDocument/2006/relationships/image" Target="../media/image94.jpeg"/><Relationship Id="rId43" Type="http://schemas.openxmlformats.org/officeDocument/2006/relationships/image" Target="../media/image102.jpeg"/><Relationship Id="rId48" Type="http://schemas.openxmlformats.org/officeDocument/2006/relationships/image" Target="../media/image107.jpeg"/><Relationship Id="rId8" Type="http://schemas.openxmlformats.org/officeDocument/2006/relationships/image" Target="../media/image67.jpeg"/><Relationship Id="rId51" Type="http://schemas.openxmlformats.org/officeDocument/2006/relationships/image" Target="../media/image110.jpeg"/><Relationship Id="rId3" Type="http://schemas.openxmlformats.org/officeDocument/2006/relationships/image" Target="../media/image62.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33" Type="http://schemas.openxmlformats.org/officeDocument/2006/relationships/image" Target="../media/image92.jpeg"/><Relationship Id="rId38" Type="http://schemas.openxmlformats.org/officeDocument/2006/relationships/image" Target="../media/image97.jpeg"/><Relationship Id="rId46" Type="http://schemas.openxmlformats.org/officeDocument/2006/relationships/image" Target="../media/image105.jpeg"/><Relationship Id="rId20" Type="http://schemas.openxmlformats.org/officeDocument/2006/relationships/image" Target="../media/image79.jpeg"/><Relationship Id="rId41" Type="http://schemas.openxmlformats.org/officeDocument/2006/relationships/image" Target="../media/image100.jpeg"/><Relationship Id="rId54" Type="http://schemas.openxmlformats.org/officeDocument/2006/relationships/image" Target="../media/image38.png"/><Relationship Id="rId1" Type="http://schemas.openxmlformats.org/officeDocument/2006/relationships/slideMaster" Target="../slideMasters/slideMaster10.xml"/><Relationship Id="rId6" Type="http://schemas.openxmlformats.org/officeDocument/2006/relationships/image" Target="../media/image65.jpeg"/><Relationship Id="rId15" Type="http://schemas.openxmlformats.org/officeDocument/2006/relationships/image" Target="../media/image74.jpeg"/><Relationship Id="rId23" Type="http://schemas.openxmlformats.org/officeDocument/2006/relationships/image" Target="../media/image82.jpeg"/><Relationship Id="rId28" Type="http://schemas.openxmlformats.org/officeDocument/2006/relationships/image" Target="../media/image87.jpeg"/><Relationship Id="rId36" Type="http://schemas.openxmlformats.org/officeDocument/2006/relationships/image" Target="../media/image95.jpeg"/><Relationship Id="rId49" Type="http://schemas.openxmlformats.org/officeDocument/2006/relationships/image" Target="../media/image108.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Master" Target="../slideMasters/slideMaster10.xml"/><Relationship Id="rId5" Type="http://schemas.openxmlformats.org/officeDocument/2006/relationships/image" Target="../media/image115.png"/><Relationship Id="rId4" Type="http://schemas.openxmlformats.org/officeDocument/2006/relationships/image" Target="../media/image114.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38.png"/><Relationship Id="rId1" Type="http://schemas.openxmlformats.org/officeDocument/2006/relationships/slideMaster" Target="../slideMasters/slideMaster11.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40.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6.jpeg"/><Relationship Id="rId1" Type="http://schemas.openxmlformats.org/officeDocument/2006/relationships/slideMaster" Target="../slideMasters/slideMaster11.xml"/><Relationship Id="rId4" Type="http://schemas.openxmlformats.org/officeDocument/2006/relationships/image" Target="../media/image117.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9.jpeg"/><Relationship Id="rId1" Type="http://schemas.openxmlformats.org/officeDocument/2006/relationships/slideMaster" Target="../slideMasters/slideMaster11.xml"/><Relationship Id="rId4" Type="http://schemas.openxmlformats.org/officeDocument/2006/relationships/image" Target="../media/image117.jpe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17.jpeg"/><Relationship Id="rId2" Type="http://schemas.openxmlformats.org/officeDocument/2006/relationships/image" Target="../media/image51.png"/><Relationship Id="rId1" Type="http://schemas.openxmlformats.org/officeDocument/2006/relationships/slideMaster" Target="../slideMasters/slideMaster11.xml"/><Relationship Id="rId6" Type="http://schemas.openxmlformats.org/officeDocument/2006/relationships/image" Target="../media/image116.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38.png"/><Relationship Id="rId1" Type="http://schemas.openxmlformats.org/officeDocument/2006/relationships/slideMaster" Target="../slideMasters/slideMaster1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40.jpe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jp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Master" Target="../slideMasters/slideMaster13.xml"/><Relationship Id="rId4" Type="http://schemas.openxmlformats.org/officeDocument/2006/relationships/image" Target="../media/image126.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0.jpeg"/><Relationship Id="rId1" Type="http://schemas.openxmlformats.org/officeDocument/2006/relationships/slideMaster" Target="../slideMasters/slideMaster14.xml"/><Relationship Id="rId4" Type="http://schemas.openxmlformats.org/officeDocument/2006/relationships/image" Target="../media/image117.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6.jpeg"/><Relationship Id="rId1" Type="http://schemas.openxmlformats.org/officeDocument/2006/relationships/slideMaster" Target="../slideMasters/slideMaster14.xml"/><Relationship Id="rId4" Type="http://schemas.openxmlformats.org/officeDocument/2006/relationships/image" Target="../media/image117.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9.jpeg"/><Relationship Id="rId1" Type="http://schemas.openxmlformats.org/officeDocument/2006/relationships/slideMaster" Target="../slideMasters/slideMaster14.xml"/><Relationship Id="rId4" Type="http://schemas.openxmlformats.org/officeDocument/2006/relationships/image" Target="../media/image117.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38.png"/><Relationship Id="rId1" Type="http://schemas.openxmlformats.org/officeDocument/2006/relationships/slideMaster" Target="../slideMasters/slideMaster15.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40.jpeg"/></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44.png"/><Relationship Id="rId1" Type="http://schemas.openxmlformats.org/officeDocument/2006/relationships/slideMaster" Target="../slideMasters/slideMaster15.xml"/><Relationship Id="rId4" Type="http://schemas.openxmlformats.org/officeDocument/2006/relationships/image" Target="../media/image43.png"/></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5.xml"/><Relationship Id="rId5" Type="http://schemas.openxmlformats.org/officeDocument/2006/relationships/image" Target="../media/image43.png"/><Relationship Id="rId4" Type="http://schemas.openxmlformats.org/officeDocument/2006/relationships/image" Target="../media/image48.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5.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5.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5.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5.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5.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5.xml"/><Relationship Id="rId6" Type="http://schemas.openxmlformats.org/officeDocument/2006/relationships/image" Target="../media/image118.svg"/><Relationship Id="rId5" Type="http://schemas.openxmlformats.org/officeDocument/2006/relationships/image" Target="../media/image38.png"/><Relationship Id="rId4" Type="http://schemas.openxmlformats.org/officeDocument/2006/relationships/image" Target="../media/image5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5.xml"/><Relationship Id="rId5" Type="http://schemas.openxmlformats.org/officeDocument/2006/relationships/image" Target="../media/image118.svg"/><Relationship Id="rId4" Type="http://schemas.openxmlformats.org/officeDocument/2006/relationships/image" Target="../media/image38.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Master" Target="../slideMasters/slideMaster15.xml"/><Relationship Id="rId6" Type="http://schemas.openxmlformats.org/officeDocument/2006/relationships/image" Target="../media/image118.svg"/><Relationship Id="rId5" Type="http://schemas.openxmlformats.org/officeDocument/2006/relationships/image" Target="../media/image38.png"/><Relationship Id="rId4" Type="http://schemas.openxmlformats.org/officeDocument/2006/relationships/image" Target="../media/image60.png"/></Relationships>
</file>

<file path=ppt/slideLayouts/_rels/slideLayout243.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77.jpeg"/><Relationship Id="rId26" Type="http://schemas.openxmlformats.org/officeDocument/2006/relationships/image" Target="../media/image85.jpeg"/><Relationship Id="rId39" Type="http://schemas.openxmlformats.org/officeDocument/2006/relationships/image" Target="../media/image98.jpeg"/><Relationship Id="rId21" Type="http://schemas.openxmlformats.org/officeDocument/2006/relationships/image" Target="../media/image80.jpeg"/><Relationship Id="rId34" Type="http://schemas.openxmlformats.org/officeDocument/2006/relationships/image" Target="../media/image93.jpeg"/><Relationship Id="rId42" Type="http://schemas.openxmlformats.org/officeDocument/2006/relationships/image" Target="../media/image101.jpeg"/><Relationship Id="rId47" Type="http://schemas.openxmlformats.org/officeDocument/2006/relationships/image" Target="../media/image106.jpeg"/><Relationship Id="rId50" Type="http://schemas.openxmlformats.org/officeDocument/2006/relationships/image" Target="../media/image109.jpeg"/><Relationship Id="rId55" Type="http://schemas.openxmlformats.org/officeDocument/2006/relationships/image" Target="../media/image118.svg"/><Relationship Id="rId7" Type="http://schemas.openxmlformats.org/officeDocument/2006/relationships/image" Target="../media/image66.jpeg"/><Relationship Id="rId2" Type="http://schemas.openxmlformats.org/officeDocument/2006/relationships/image" Target="../media/image61.jpeg"/><Relationship Id="rId16" Type="http://schemas.openxmlformats.org/officeDocument/2006/relationships/image" Target="../media/image75.jpeg"/><Relationship Id="rId29" Type="http://schemas.openxmlformats.org/officeDocument/2006/relationships/image" Target="../media/image88.jpeg"/><Relationship Id="rId11" Type="http://schemas.openxmlformats.org/officeDocument/2006/relationships/image" Target="../media/image70.jpeg"/><Relationship Id="rId24" Type="http://schemas.openxmlformats.org/officeDocument/2006/relationships/image" Target="../media/image83.jpeg"/><Relationship Id="rId32" Type="http://schemas.openxmlformats.org/officeDocument/2006/relationships/image" Target="../media/image91.jpeg"/><Relationship Id="rId37" Type="http://schemas.openxmlformats.org/officeDocument/2006/relationships/image" Target="../media/image96.jpeg"/><Relationship Id="rId40" Type="http://schemas.openxmlformats.org/officeDocument/2006/relationships/image" Target="../media/image99.jpeg"/><Relationship Id="rId45" Type="http://schemas.openxmlformats.org/officeDocument/2006/relationships/image" Target="../media/image104.jpeg"/><Relationship Id="rId53" Type="http://schemas.openxmlformats.org/officeDocument/2006/relationships/image" Target="../media/image57.png"/><Relationship Id="rId5" Type="http://schemas.openxmlformats.org/officeDocument/2006/relationships/image" Target="../media/image64.jpeg"/><Relationship Id="rId10" Type="http://schemas.openxmlformats.org/officeDocument/2006/relationships/image" Target="../media/image69.jpeg"/><Relationship Id="rId19" Type="http://schemas.openxmlformats.org/officeDocument/2006/relationships/image" Target="../media/image78.jpeg"/><Relationship Id="rId31" Type="http://schemas.openxmlformats.org/officeDocument/2006/relationships/image" Target="../media/image90.jpeg"/><Relationship Id="rId44" Type="http://schemas.openxmlformats.org/officeDocument/2006/relationships/image" Target="../media/image103.jpeg"/><Relationship Id="rId52" Type="http://schemas.openxmlformats.org/officeDocument/2006/relationships/image" Target="../media/image111.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eg"/><Relationship Id="rId27" Type="http://schemas.openxmlformats.org/officeDocument/2006/relationships/image" Target="../media/image86.jpeg"/><Relationship Id="rId30" Type="http://schemas.openxmlformats.org/officeDocument/2006/relationships/image" Target="../media/image89.jpeg"/><Relationship Id="rId35" Type="http://schemas.openxmlformats.org/officeDocument/2006/relationships/image" Target="../media/image94.jpeg"/><Relationship Id="rId43" Type="http://schemas.openxmlformats.org/officeDocument/2006/relationships/image" Target="../media/image102.jpeg"/><Relationship Id="rId48" Type="http://schemas.openxmlformats.org/officeDocument/2006/relationships/image" Target="../media/image107.jpeg"/><Relationship Id="rId8" Type="http://schemas.openxmlformats.org/officeDocument/2006/relationships/image" Target="../media/image67.jpeg"/><Relationship Id="rId51" Type="http://schemas.openxmlformats.org/officeDocument/2006/relationships/image" Target="../media/image110.jpeg"/><Relationship Id="rId3" Type="http://schemas.openxmlformats.org/officeDocument/2006/relationships/image" Target="../media/image62.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33" Type="http://schemas.openxmlformats.org/officeDocument/2006/relationships/image" Target="../media/image92.jpeg"/><Relationship Id="rId38" Type="http://schemas.openxmlformats.org/officeDocument/2006/relationships/image" Target="../media/image97.jpeg"/><Relationship Id="rId46" Type="http://schemas.openxmlformats.org/officeDocument/2006/relationships/image" Target="../media/image105.jpeg"/><Relationship Id="rId20" Type="http://schemas.openxmlformats.org/officeDocument/2006/relationships/image" Target="../media/image79.jpeg"/><Relationship Id="rId41" Type="http://schemas.openxmlformats.org/officeDocument/2006/relationships/image" Target="../media/image100.jpeg"/><Relationship Id="rId54" Type="http://schemas.openxmlformats.org/officeDocument/2006/relationships/image" Target="../media/image38.png"/><Relationship Id="rId1" Type="http://schemas.openxmlformats.org/officeDocument/2006/relationships/slideMaster" Target="../slideMasters/slideMaster15.xml"/><Relationship Id="rId6" Type="http://schemas.openxmlformats.org/officeDocument/2006/relationships/image" Target="../media/image65.jpeg"/><Relationship Id="rId15" Type="http://schemas.openxmlformats.org/officeDocument/2006/relationships/image" Target="../media/image74.jpeg"/><Relationship Id="rId23" Type="http://schemas.openxmlformats.org/officeDocument/2006/relationships/image" Target="../media/image82.jpeg"/><Relationship Id="rId28" Type="http://schemas.openxmlformats.org/officeDocument/2006/relationships/image" Target="../media/image87.jpeg"/><Relationship Id="rId36" Type="http://schemas.openxmlformats.org/officeDocument/2006/relationships/image" Target="../media/image95.jpeg"/><Relationship Id="rId49" Type="http://schemas.openxmlformats.org/officeDocument/2006/relationships/image" Target="../media/image108.jpe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38.png"/><Relationship Id="rId1" Type="http://schemas.openxmlformats.org/officeDocument/2006/relationships/slideMaster" Target="../slideMasters/slideMaster16.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40.jpeg"/></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44.png"/><Relationship Id="rId1" Type="http://schemas.openxmlformats.org/officeDocument/2006/relationships/slideMaster" Target="../slideMasters/slideMaster16.xml"/><Relationship Id="rId4" Type="http://schemas.openxmlformats.org/officeDocument/2006/relationships/image" Target="../media/image43.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6.xml"/><Relationship Id="rId5" Type="http://schemas.openxmlformats.org/officeDocument/2006/relationships/image" Target="../media/image43.png"/><Relationship Id="rId4" Type="http://schemas.openxmlformats.org/officeDocument/2006/relationships/image" Target="../media/image48.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6.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6.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6.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259.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6.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2.svg"/><Relationship Id="rId7"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16.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6.xml"/><Relationship Id="rId6" Type="http://schemas.openxmlformats.org/officeDocument/2006/relationships/image" Target="../media/image118.svg"/><Relationship Id="rId5" Type="http://schemas.openxmlformats.org/officeDocument/2006/relationships/image" Target="../media/image38.png"/><Relationship Id="rId4" Type="http://schemas.openxmlformats.org/officeDocument/2006/relationships/image" Target="../media/image57.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6.xml"/><Relationship Id="rId5" Type="http://schemas.openxmlformats.org/officeDocument/2006/relationships/image" Target="../media/image118.svg"/><Relationship Id="rId4" Type="http://schemas.openxmlformats.org/officeDocument/2006/relationships/image" Target="../media/image38.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118.svg"/><Relationship Id="rId5" Type="http://schemas.openxmlformats.org/officeDocument/2006/relationships/image" Target="../media/image38.png"/><Relationship Id="rId4" Type="http://schemas.openxmlformats.org/officeDocument/2006/relationships/image" Target="../media/image60.png"/></Relationships>
</file>

<file path=ppt/slideLayouts/_rels/slideLayout264.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77.jpeg"/><Relationship Id="rId26" Type="http://schemas.openxmlformats.org/officeDocument/2006/relationships/image" Target="../media/image85.jpeg"/><Relationship Id="rId39" Type="http://schemas.openxmlformats.org/officeDocument/2006/relationships/image" Target="../media/image98.jpeg"/><Relationship Id="rId21" Type="http://schemas.openxmlformats.org/officeDocument/2006/relationships/image" Target="../media/image80.jpeg"/><Relationship Id="rId34" Type="http://schemas.openxmlformats.org/officeDocument/2006/relationships/image" Target="../media/image93.jpeg"/><Relationship Id="rId42" Type="http://schemas.openxmlformats.org/officeDocument/2006/relationships/image" Target="../media/image101.jpeg"/><Relationship Id="rId47" Type="http://schemas.openxmlformats.org/officeDocument/2006/relationships/image" Target="../media/image106.jpeg"/><Relationship Id="rId50" Type="http://schemas.openxmlformats.org/officeDocument/2006/relationships/image" Target="../media/image109.jpeg"/><Relationship Id="rId55" Type="http://schemas.openxmlformats.org/officeDocument/2006/relationships/image" Target="../media/image118.svg"/><Relationship Id="rId7" Type="http://schemas.openxmlformats.org/officeDocument/2006/relationships/image" Target="../media/image66.jpeg"/><Relationship Id="rId2" Type="http://schemas.openxmlformats.org/officeDocument/2006/relationships/image" Target="../media/image61.jpeg"/><Relationship Id="rId16" Type="http://schemas.openxmlformats.org/officeDocument/2006/relationships/image" Target="../media/image75.jpeg"/><Relationship Id="rId29" Type="http://schemas.openxmlformats.org/officeDocument/2006/relationships/image" Target="../media/image88.jpeg"/><Relationship Id="rId11" Type="http://schemas.openxmlformats.org/officeDocument/2006/relationships/image" Target="../media/image70.jpeg"/><Relationship Id="rId24" Type="http://schemas.openxmlformats.org/officeDocument/2006/relationships/image" Target="../media/image83.jpeg"/><Relationship Id="rId32" Type="http://schemas.openxmlformats.org/officeDocument/2006/relationships/image" Target="../media/image91.jpeg"/><Relationship Id="rId37" Type="http://schemas.openxmlformats.org/officeDocument/2006/relationships/image" Target="../media/image96.jpeg"/><Relationship Id="rId40" Type="http://schemas.openxmlformats.org/officeDocument/2006/relationships/image" Target="../media/image99.jpeg"/><Relationship Id="rId45" Type="http://schemas.openxmlformats.org/officeDocument/2006/relationships/image" Target="../media/image104.jpeg"/><Relationship Id="rId53" Type="http://schemas.openxmlformats.org/officeDocument/2006/relationships/image" Target="../media/image57.png"/><Relationship Id="rId5" Type="http://schemas.openxmlformats.org/officeDocument/2006/relationships/image" Target="../media/image64.jpeg"/><Relationship Id="rId10" Type="http://schemas.openxmlformats.org/officeDocument/2006/relationships/image" Target="../media/image69.jpeg"/><Relationship Id="rId19" Type="http://schemas.openxmlformats.org/officeDocument/2006/relationships/image" Target="../media/image78.jpeg"/><Relationship Id="rId31" Type="http://schemas.openxmlformats.org/officeDocument/2006/relationships/image" Target="../media/image90.jpeg"/><Relationship Id="rId44" Type="http://schemas.openxmlformats.org/officeDocument/2006/relationships/image" Target="../media/image103.jpeg"/><Relationship Id="rId52" Type="http://schemas.openxmlformats.org/officeDocument/2006/relationships/image" Target="../media/image111.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eg"/><Relationship Id="rId27" Type="http://schemas.openxmlformats.org/officeDocument/2006/relationships/image" Target="../media/image86.jpeg"/><Relationship Id="rId30" Type="http://schemas.openxmlformats.org/officeDocument/2006/relationships/image" Target="../media/image89.jpeg"/><Relationship Id="rId35" Type="http://schemas.openxmlformats.org/officeDocument/2006/relationships/image" Target="../media/image94.jpeg"/><Relationship Id="rId43" Type="http://schemas.openxmlformats.org/officeDocument/2006/relationships/image" Target="../media/image102.jpeg"/><Relationship Id="rId48" Type="http://schemas.openxmlformats.org/officeDocument/2006/relationships/image" Target="../media/image107.jpeg"/><Relationship Id="rId8" Type="http://schemas.openxmlformats.org/officeDocument/2006/relationships/image" Target="../media/image67.jpeg"/><Relationship Id="rId51" Type="http://schemas.openxmlformats.org/officeDocument/2006/relationships/image" Target="../media/image110.jpeg"/><Relationship Id="rId3" Type="http://schemas.openxmlformats.org/officeDocument/2006/relationships/image" Target="../media/image62.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33" Type="http://schemas.openxmlformats.org/officeDocument/2006/relationships/image" Target="../media/image92.jpeg"/><Relationship Id="rId38" Type="http://schemas.openxmlformats.org/officeDocument/2006/relationships/image" Target="../media/image97.jpeg"/><Relationship Id="rId46" Type="http://schemas.openxmlformats.org/officeDocument/2006/relationships/image" Target="../media/image105.jpeg"/><Relationship Id="rId20" Type="http://schemas.openxmlformats.org/officeDocument/2006/relationships/image" Target="../media/image79.jpeg"/><Relationship Id="rId41" Type="http://schemas.openxmlformats.org/officeDocument/2006/relationships/image" Target="../media/image100.jpeg"/><Relationship Id="rId54" Type="http://schemas.openxmlformats.org/officeDocument/2006/relationships/image" Target="../media/image38.png"/><Relationship Id="rId1" Type="http://schemas.openxmlformats.org/officeDocument/2006/relationships/slideMaster" Target="../slideMasters/slideMaster16.xml"/><Relationship Id="rId6" Type="http://schemas.openxmlformats.org/officeDocument/2006/relationships/image" Target="../media/image65.jpeg"/><Relationship Id="rId15" Type="http://schemas.openxmlformats.org/officeDocument/2006/relationships/image" Target="../media/image74.jpeg"/><Relationship Id="rId23" Type="http://schemas.openxmlformats.org/officeDocument/2006/relationships/image" Target="../media/image82.jpeg"/><Relationship Id="rId28" Type="http://schemas.openxmlformats.org/officeDocument/2006/relationships/image" Target="../media/image87.jpeg"/><Relationship Id="rId36" Type="http://schemas.openxmlformats.org/officeDocument/2006/relationships/image" Target="../media/image95.jpeg"/><Relationship Id="rId49" Type="http://schemas.openxmlformats.org/officeDocument/2006/relationships/image" Target="../media/image108.jpe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6.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152269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9023533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 5 Hex">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F42467-84B1-8D2F-452D-A39AC429B8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Google Shape;46;p17">
            <a:extLst>
              <a:ext uri="{FF2B5EF4-FFF2-40B4-BE49-F238E27FC236}">
                <a16:creationId xmlns:a16="http://schemas.microsoft.com/office/drawing/2014/main" id="{C9177D71-CCA9-3412-6619-E620BA276C84}"/>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 name="Hexagon 6">
            <a:extLst>
              <a:ext uri="{FF2B5EF4-FFF2-40B4-BE49-F238E27FC236}">
                <a16:creationId xmlns:a16="http://schemas.microsoft.com/office/drawing/2014/main" id="{7F74BE57-EBD3-72A0-9C33-4706E1B11044}"/>
              </a:ext>
            </a:extLst>
          </p:cNvPr>
          <p:cNvSpPr/>
          <p:nvPr userDrawn="1"/>
        </p:nvSpPr>
        <p:spPr>
          <a:xfrm rot="16200000">
            <a:off x="2193192" y="1570802"/>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8" name="Hexagon 7">
            <a:extLst>
              <a:ext uri="{FF2B5EF4-FFF2-40B4-BE49-F238E27FC236}">
                <a16:creationId xmlns:a16="http://schemas.microsoft.com/office/drawing/2014/main" id="{45ADF002-EBBB-5E6D-60B4-25C68A7F49B6}"/>
              </a:ext>
            </a:extLst>
          </p:cNvPr>
          <p:cNvSpPr/>
          <p:nvPr userDrawn="1"/>
        </p:nvSpPr>
        <p:spPr>
          <a:xfrm rot="16200000">
            <a:off x="4755429" y="1570803"/>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 name="Hexagon 8">
            <a:extLst>
              <a:ext uri="{FF2B5EF4-FFF2-40B4-BE49-F238E27FC236}">
                <a16:creationId xmlns:a16="http://schemas.microsoft.com/office/drawing/2014/main" id="{1E503689-7951-FE01-3C1E-23E6256ADBF1}"/>
              </a:ext>
            </a:extLst>
          </p:cNvPr>
          <p:cNvSpPr/>
          <p:nvPr userDrawn="1"/>
        </p:nvSpPr>
        <p:spPr>
          <a:xfrm rot="16200000">
            <a:off x="7338578" y="1582455"/>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0" name="Hexagon 9">
            <a:extLst>
              <a:ext uri="{FF2B5EF4-FFF2-40B4-BE49-F238E27FC236}">
                <a16:creationId xmlns:a16="http://schemas.microsoft.com/office/drawing/2014/main" id="{59566726-5980-8F2C-E5CA-C3C6E7D0E6F7}"/>
              </a:ext>
            </a:extLst>
          </p:cNvPr>
          <p:cNvSpPr/>
          <p:nvPr userDrawn="1"/>
        </p:nvSpPr>
        <p:spPr>
          <a:xfrm rot="16200000">
            <a:off x="3474309" y="3818849"/>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 name="Hexagon 10">
            <a:extLst>
              <a:ext uri="{FF2B5EF4-FFF2-40B4-BE49-F238E27FC236}">
                <a16:creationId xmlns:a16="http://schemas.microsoft.com/office/drawing/2014/main" id="{42A0267D-9E3A-09CD-0FC3-3660DD3E619B}"/>
              </a:ext>
            </a:extLst>
          </p:cNvPr>
          <p:cNvSpPr/>
          <p:nvPr userDrawn="1"/>
        </p:nvSpPr>
        <p:spPr>
          <a:xfrm rot="16200000">
            <a:off x="6057457" y="3818849"/>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2" name="Text Placeholder 10">
            <a:extLst>
              <a:ext uri="{FF2B5EF4-FFF2-40B4-BE49-F238E27FC236}">
                <a16:creationId xmlns:a16="http://schemas.microsoft.com/office/drawing/2014/main" id="{411420A9-A19A-8F1A-4B96-B2F61084998B}"/>
              </a:ext>
            </a:extLst>
          </p:cNvPr>
          <p:cNvSpPr>
            <a:spLocks noGrp="1"/>
          </p:cNvSpPr>
          <p:nvPr>
            <p:ph type="body" sz="quarter" idx="13" hasCustomPrompt="1"/>
          </p:nvPr>
        </p:nvSpPr>
        <p:spPr>
          <a:xfrm>
            <a:off x="2619022" y="2009775"/>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3" name="Text Placeholder 10">
            <a:extLst>
              <a:ext uri="{FF2B5EF4-FFF2-40B4-BE49-F238E27FC236}">
                <a16:creationId xmlns:a16="http://schemas.microsoft.com/office/drawing/2014/main" id="{8DBA1A29-7ABE-7C2D-7BDA-9D66BC5CD925}"/>
              </a:ext>
            </a:extLst>
          </p:cNvPr>
          <p:cNvSpPr>
            <a:spLocks noGrp="1"/>
          </p:cNvSpPr>
          <p:nvPr>
            <p:ph type="body" sz="quarter" idx="14" hasCustomPrompt="1"/>
          </p:nvPr>
        </p:nvSpPr>
        <p:spPr>
          <a:xfrm>
            <a:off x="5179752" y="2009774"/>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4" name="Text Placeholder 10">
            <a:extLst>
              <a:ext uri="{FF2B5EF4-FFF2-40B4-BE49-F238E27FC236}">
                <a16:creationId xmlns:a16="http://schemas.microsoft.com/office/drawing/2014/main" id="{76BFEF76-60A3-E10F-4E9A-E5CF6D8A8ABF}"/>
              </a:ext>
            </a:extLst>
          </p:cNvPr>
          <p:cNvSpPr>
            <a:spLocks noGrp="1"/>
          </p:cNvSpPr>
          <p:nvPr>
            <p:ph type="body" sz="quarter" idx="15" hasCustomPrompt="1"/>
          </p:nvPr>
        </p:nvSpPr>
        <p:spPr>
          <a:xfrm>
            <a:off x="7762901" y="1980895"/>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5" name="Text Placeholder 10">
            <a:extLst>
              <a:ext uri="{FF2B5EF4-FFF2-40B4-BE49-F238E27FC236}">
                <a16:creationId xmlns:a16="http://schemas.microsoft.com/office/drawing/2014/main" id="{C24004B6-A69C-CBB0-7A39-3604A8736152}"/>
              </a:ext>
            </a:extLst>
          </p:cNvPr>
          <p:cNvSpPr>
            <a:spLocks noGrp="1"/>
          </p:cNvSpPr>
          <p:nvPr>
            <p:ph type="body" sz="quarter" idx="16" hasCustomPrompt="1"/>
          </p:nvPr>
        </p:nvSpPr>
        <p:spPr>
          <a:xfrm>
            <a:off x="3898632" y="4228942"/>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6" name="Text Placeholder 10">
            <a:extLst>
              <a:ext uri="{FF2B5EF4-FFF2-40B4-BE49-F238E27FC236}">
                <a16:creationId xmlns:a16="http://schemas.microsoft.com/office/drawing/2014/main" id="{037019A7-2F2E-F32B-11FE-62FC84395E39}"/>
              </a:ext>
            </a:extLst>
          </p:cNvPr>
          <p:cNvSpPr>
            <a:spLocks noGrp="1"/>
          </p:cNvSpPr>
          <p:nvPr>
            <p:ph type="body" sz="quarter" idx="17" hasCustomPrompt="1"/>
          </p:nvPr>
        </p:nvSpPr>
        <p:spPr>
          <a:xfrm>
            <a:off x="6481780" y="4228941"/>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pic>
        <p:nvPicPr>
          <p:cNvPr id="17" name="Picture 16">
            <a:extLst>
              <a:ext uri="{FF2B5EF4-FFF2-40B4-BE49-F238E27FC236}">
                <a16:creationId xmlns:a16="http://schemas.microsoft.com/office/drawing/2014/main" id="{00A385D4-C3CF-107D-1AAE-EDE7318BA7C5}"/>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E3BD6FA8-7CA0-0C39-4749-28451558413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8A66C1-8255-4307-2F4B-8D032B061E83}"/>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1133020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6" name="Picture 5" descr="A blue rectangle with a blue line&#10;&#10;Description automatically generated">
            <a:extLst>
              <a:ext uri="{FF2B5EF4-FFF2-40B4-BE49-F238E27FC236}">
                <a16:creationId xmlns:a16="http://schemas.microsoft.com/office/drawing/2014/main" id="{4EE60F3B-976E-C4E7-83EE-7E68E930F3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Google Shape;19;p12">
            <a:extLst>
              <a:ext uri="{FF2B5EF4-FFF2-40B4-BE49-F238E27FC236}">
                <a16:creationId xmlns:a16="http://schemas.microsoft.com/office/drawing/2014/main" id="{14384158-CE2D-4E17-3481-036D4B5577D9}"/>
              </a:ext>
            </a:extLst>
          </p:cNvPr>
          <p:cNvSpPr txBox="1">
            <a:spLocks noGrp="1"/>
          </p:cNvSpPr>
          <p:nvPr>
            <p:ph type="title"/>
          </p:nvPr>
        </p:nvSpPr>
        <p:spPr>
          <a:xfrm>
            <a:off x="620467" y="95173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panose="020F0502020204030203" pitchFamily="34" charset="0"/>
                <a:ea typeface="Lato" panose="020F0502020204030203" pitchFamily="34" charset="0"/>
                <a:cs typeface="Lato" panose="020F0502020204030203" pitchFamily="34" charset="0"/>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pic>
        <p:nvPicPr>
          <p:cNvPr id="8" name="Picture 7">
            <a:extLst>
              <a:ext uri="{FF2B5EF4-FFF2-40B4-BE49-F238E27FC236}">
                <a16:creationId xmlns:a16="http://schemas.microsoft.com/office/drawing/2014/main" id="{35455D25-9085-EC63-590A-80FF497F00EF}"/>
              </a:ext>
            </a:extLst>
          </p:cNvPr>
          <p:cNvPicPr>
            <a:picLocks noChangeAspect="1"/>
          </p:cNvPicPr>
          <p:nvPr userDrawn="1"/>
        </p:nvPicPr>
        <p:blipFill>
          <a:blip r:embed="rId3"/>
          <a:srcRect/>
          <a:stretch/>
        </p:blipFill>
        <p:spPr>
          <a:xfrm>
            <a:off x="298175" y="5993543"/>
            <a:ext cx="1630393" cy="702229"/>
          </a:xfrm>
          <a:prstGeom prst="rect">
            <a:avLst/>
          </a:prstGeom>
        </p:spPr>
      </p:pic>
      <p:sp>
        <p:nvSpPr>
          <p:cNvPr id="9" name="Slide Number Placeholder 4">
            <a:extLst>
              <a:ext uri="{FF2B5EF4-FFF2-40B4-BE49-F238E27FC236}">
                <a16:creationId xmlns:a16="http://schemas.microsoft.com/office/drawing/2014/main" id="{65248F09-B6B2-469D-B276-A8E94E750365}"/>
              </a:ext>
            </a:extLst>
          </p:cNvPr>
          <p:cNvSpPr>
            <a:spLocks noGrp="1"/>
          </p:cNvSpPr>
          <p:nvPr>
            <p:ph type="sldNum" idx="12"/>
          </p:nvPr>
        </p:nvSpPr>
        <p:spPr>
          <a:xfrm>
            <a:off x="8610600" y="6356350"/>
            <a:ext cx="2743200" cy="365125"/>
          </a:xfrm>
        </p:spPr>
        <p:txBody>
          <a:bodyPr/>
          <a:lstStyle>
            <a:lvl1pPr>
              <a:defRPr>
                <a:solidFill>
                  <a:srgbClr val="888888"/>
                </a:solidFill>
              </a:defRPr>
            </a:lvl1pPr>
          </a:lstStyle>
          <a:p>
            <a:fld id="{00000000-1234-1234-1234-123412341234}" type="slidenum">
              <a:rPr lang="en" smtClean="0"/>
              <a:pPr/>
              <a:t>‹#›</a:t>
            </a:fld>
            <a:endParaRPr lang="en"/>
          </a:p>
        </p:txBody>
      </p:sp>
      <p:sp>
        <p:nvSpPr>
          <p:cNvPr id="10" name="Google Shape;47;p17">
            <a:extLst>
              <a:ext uri="{FF2B5EF4-FFF2-40B4-BE49-F238E27FC236}">
                <a16:creationId xmlns:a16="http://schemas.microsoft.com/office/drawing/2014/main" id="{12E7DD01-6338-E995-20A7-06679730B9FD}"/>
              </a:ext>
            </a:extLst>
          </p:cNvPr>
          <p:cNvSpPr txBox="1">
            <a:spLocks noGrp="1"/>
          </p:cNvSpPr>
          <p:nvPr>
            <p:ph type="body" idx="13"/>
          </p:nvPr>
        </p:nvSpPr>
        <p:spPr>
          <a:xfrm>
            <a:off x="620467" y="2260207"/>
            <a:ext cx="4665600" cy="1864113"/>
          </a:xfrm>
          <a:prstGeom prst="rect">
            <a:avLst/>
          </a:prstGeom>
          <a:noFill/>
          <a:ln>
            <a:noFill/>
          </a:ln>
        </p:spPr>
        <p:txBody>
          <a:bodyPr spcFirstLastPara="1" wrap="square" lIns="68575" tIns="34275" rIns="68575" bIns="34275" anchor="t" anchorCtr="0">
            <a:noAutofit/>
          </a:bodyPr>
          <a:lstStyle>
            <a:lvl1pPr marL="152400" lvl="0" indent="0" algn="l">
              <a:lnSpc>
                <a:spcPct val="100000"/>
              </a:lnSpc>
              <a:spcBef>
                <a:spcPts val="1067"/>
              </a:spcBef>
              <a:spcAft>
                <a:spcPts val="0"/>
              </a:spcAft>
              <a:buClr>
                <a:schemeClr val="dk1"/>
              </a:buClr>
              <a:buSzPct val="150000"/>
              <a:buFont typeface="Arial" panose="020B0604020202020204" pitchFamily="34" charset="0"/>
              <a:buNone/>
              <a:defRPr sz="2000" b="0" i="0">
                <a:solidFill>
                  <a:schemeClr val="bg1"/>
                </a:solidFill>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2" name="TextBox 1">
            <a:extLst>
              <a:ext uri="{FF2B5EF4-FFF2-40B4-BE49-F238E27FC236}">
                <a16:creationId xmlns:a16="http://schemas.microsoft.com/office/drawing/2014/main" id="{82815925-5515-E758-3B27-992943B6E5DE}"/>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4000541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reaker 2">
    <p:bg>
      <p:bgPr>
        <a:solidFill>
          <a:srgbClr val="28378E"/>
        </a:solidFill>
        <a:effectLst/>
      </p:bgPr>
    </p:bg>
    <p:spTree>
      <p:nvGrpSpPr>
        <p:cNvPr id="1" name=""/>
        <p:cNvGrpSpPr/>
        <p:nvPr/>
      </p:nvGrpSpPr>
      <p:grpSpPr>
        <a:xfrm>
          <a:off x="0" y="0"/>
          <a:ext cx="0" cy="0"/>
          <a:chOff x="0" y="0"/>
          <a:chExt cx="0" cy="0"/>
        </a:xfrm>
      </p:grpSpPr>
      <p:pic>
        <p:nvPicPr>
          <p:cNvPr id="6" name="Picture 5" descr="A water drop in the center of a hexagon shape&#10;&#10;Description automatically generated">
            <a:extLst>
              <a:ext uri="{FF2B5EF4-FFF2-40B4-BE49-F238E27FC236}">
                <a16:creationId xmlns:a16="http://schemas.microsoft.com/office/drawing/2014/main" id="{301A6390-69BB-CF5B-FA45-49881B8F49D1}"/>
              </a:ext>
            </a:extLst>
          </p:cNvPr>
          <p:cNvPicPr>
            <a:picLocks noChangeAspect="1"/>
          </p:cNvPicPr>
          <p:nvPr userDrawn="1"/>
        </p:nvPicPr>
        <p:blipFill rotWithShape="1">
          <a:blip r:embed="rId2"/>
          <a:srcRect l="5119" r="5119"/>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D0C066-7468-DA47-37CE-0661B18776F5}"/>
              </a:ext>
            </a:extLst>
          </p:cNvPr>
          <p:cNvPicPr>
            <a:picLocks noChangeAspect="1"/>
          </p:cNvPicPr>
          <p:nvPr userDrawn="1"/>
        </p:nvPicPr>
        <p:blipFill>
          <a:blip r:embed="rId3"/>
          <a:srcRect/>
          <a:stretch/>
        </p:blipFill>
        <p:spPr>
          <a:xfrm>
            <a:off x="298175" y="5993543"/>
            <a:ext cx="1630392" cy="702229"/>
          </a:xfrm>
          <a:prstGeom prst="rect">
            <a:avLst/>
          </a:prstGeom>
        </p:spPr>
      </p:pic>
      <p:sp>
        <p:nvSpPr>
          <p:cNvPr id="8" name="Title 1">
            <a:extLst>
              <a:ext uri="{FF2B5EF4-FFF2-40B4-BE49-F238E27FC236}">
                <a16:creationId xmlns:a16="http://schemas.microsoft.com/office/drawing/2014/main" id="{3304C9C1-9A52-B54C-1599-E717CC9DD5EA}"/>
              </a:ext>
            </a:extLst>
          </p:cNvPr>
          <p:cNvSpPr>
            <a:spLocks noGrp="1"/>
          </p:cNvSpPr>
          <p:nvPr>
            <p:ph type="title" hasCustomPrompt="1"/>
          </p:nvPr>
        </p:nvSpPr>
        <p:spPr>
          <a:xfrm>
            <a:off x="2367277" y="2766217"/>
            <a:ext cx="7457446" cy="1325563"/>
          </a:xfrm>
        </p:spPr>
        <p:txBody>
          <a:bodyPr/>
          <a:lstStyle>
            <a:lvl1pPr algn="ctr">
              <a:defRPr sz="3600">
                <a:solidFill>
                  <a:schemeClr val="bg1"/>
                </a:solidFill>
              </a:defRPr>
            </a:lvl1pPr>
          </a:lstStyle>
          <a:p>
            <a:r>
              <a:rPr lang="en-US"/>
              <a:t>Click to edit text</a:t>
            </a:r>
          </a:p>
        </p:txBody>
      </p:sp>
      <p:sp>
        <p:nvSpPr>
          <p:cNvPr id="9" name="Slide Number Placeholder 4">
            <a:extLst>
              <a:ext uri="{FF2B5EF4-FFF2-40B4-BE49-F238E27FC236}">
                <a16:creationId xmlns:a16="http://schemas.microsoft.com/office/drawing/2014/main" id="{C70DB205-242E-6E33-71E2-F6779A2E50EC}"/>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2" name="TextBox 1">
            <a:extLst>
              <a:ext uri="{FF2B5EF4-FFF2-40B4-BE49-F238E27FC236}">
                <a16:creationId xmlns:a16="http://schemas.microsoft.com/office/drawing/2014/main" id="{DAAA6015-86EF-7281-C2F6-E9655780957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8998891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bjective Slide 1">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9AA83E72-3E28-298E-7AB6-B0D3AFF7EDF4}"/>
              </a:ext>
            </a:extLst>
          </p:cNvPr>
          <p:cNvSpPr/>
          <p:nvPr userDrawn="1"/>
        </p:nvSpPr>
        <p:spPr>
          <a:xfrm rot="16200000">
            <a:off x="2666999" y="472966"/>
            <a:ext cx="6858001" cy="5912070"/>
          </a:xfrm>
          <a:prstGeom prst="hexagon">
            <a:avLst/>
          </a:prstGeom>
          <a:solidFill>
            <a:schemeClr val="accent4"/>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1CA96D-360D-4C84-5D23-412F7AFA2C4E}"/>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9" name="Text Placeholder 2">
            <a:extLst>
              <a:ext uri="{FF2B5EF4-FFF2-40B4-BE49-F238E27FC236}">
                <a16:creationId xmlns:a16="http://schemas.microsoft.com/office/drawing/2014/main" id="{03FD3A3B-2969-8A2F-3209-091488A786FD}"/>
              </a:ext>
            </a:extLst>
          </p:cNvPr>
          <p:cNvSpPr>
            <a:spLocks noGrp="1"/>
          </p:cNvSpPr>
          <p:nvPr>
            <p:ph type="body" sz="quarter" idx="13" hasCustomPrompt="1"/>
          </p:nvPr>
        </p:nvSpPr>
        <p:spPr>
          <a:xfrm>
            <a:off x="3473284" y="1828097"/>
            <a:ext cx="5245429" cy="3201805"/>
          </a:xfrm>
        </p:spPr>
        <p:txBody>
          <a:bodyPr anchor="ctr">
            <a:normAutofit/>
          </a:bodyPr>
          <a:lstStyle>
            <a:lvl1pPr marL="50800" indent="0" algn="ctr">
              <a:buNone/>
              <a:defRPr sz="3600" b="1">
                <a:solidFill>
                  <a:schemeClr val="bg1"/>
                </a:solidFill>
              </a:defRPr>
            </a:lvl1pPr>
            <a:lvl5pPr marL="1943100" indent="0" algn="ctr">
              <a:buNone/>
              <a:defRPr sz="3600" b="1">
                <a:solidFill>
                  <a:schemeClr val="bg1"/>
                </a:solidFill>
              </a:defRPr>
            </a:lvl5pPr>
          </a:lstStyle>
          <a:p>
            <a:r>
              <a:rPr lang="en-US" sz="2800"/>
              <a:t>Click to edit text</a:t>
            </a:r>
          </a:p>
          <a:p>
            <a:pPr lvl="4"/>
            <a:endParaRPr lang="en-US"/>
          </a:p>
        </p:txBody>
      </p:sp>
      <p:sp>
        <p:nvSpPr>
          <p:cNvPr id="10" name="Slide Number Placeholder 4">
            <a:extLst>
              <a:ext uri="{FF2B5EF4-FFF2-40B4-BE49-F238E27FC236}">
                <a16:creationId xmlns:a16="http://schemas.microsoft.com/office/drawing/2014/main" id="{9D6BC691-194E-024B-6EC8-F26B088B6764}"/>
              </a:ext>
            </a:extLst>
          </p:cNvPr>
          <p:cNvSpPr>
            <a:spLocks noGrp="1"/>
          </p:cNvSpPr>
          <p:nvPr>
            <p:ph type="sldNum" idx="12"/>
          </p:nvPr>
        </p:nvSpPr>
        <p:spPr>
          <a:xfrm>
            <a:off x="8610600" y="6356350"/>
            <a:ext cx="2743200" cy="365125"/>
          </a:xfrm>
        </p:spPr>
        <p:txBody>
          <a:bodyPr/>
          <a:lstStyle>
            <a:lvl1pPr>
              <a:defRPr>
                <a:solidFill>
                  <a:srgbClr val="888888"/>
                </a:solidFill>
              </a:defRPr>
            </a:lvl1pPr>
          </a:lstStyle>
          <a:p>
            <a:fld id="{00000000-1234-1234-1234-123412341234}" type="slidenum">
              <a:rPr lang="en" smtClean="0"/>
              <a:pPr/>
              <a:t>‹#›</a:t>
            </a:fld>
            <a:endParaRPr lang="en"/>
          </a:p>
        </p:txBody>
      </p:sp>
      <p:sp>
        <p:nvSpPr>
          <p:cNvPr id="2" name="TextBox 1">
            <a:extLst>
              <a:ext uri="{FF2B5EF4-FFF2-40B4-BE49-F238E27FC236}">
                <a16:creationId xmlns:a16="http://schemas.microsoft.com/office/drawing/2014/main" id="{A52C8AA6-86BD-484C-FC7A-C134B05F461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232280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bjective Slide 2">
    <p:bg>
      <p:bgPr>
        <a:solidFill>
          <a:srgbClr val="51A5DB"/>
        </a:solidFill>
        <a:effectLst/>
      </p:bgPr>
    </p:bg>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9AA83E72-3E28-298E-7AB6-B0D3AFF7EDF4}"/>
              </a:ext>
            </a:extLst>
          </p:cNvPr>
          <p:cNvSpPr/>
          <p:nvPr userDrawn="1"/>
        </p:nvSpPr>
        <p:spPr>
          <a:xfrm rot="16200000">
            <a:off x="2666999" y="472964"/>
            <a:ext cx="6858001" cy="5912070"/>
          </a:xfrm>
          <a:prstGeom prst="hexagon">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47F0F42D-6D7B-B703-6C3C-E692651E2ABF}"/>
              </a:ext>
            </a:extLst>
          </p:cNvPr>
          <p:cNvSpPr>
            <a:spLocks noGrp="1"/>
          </p:cNvSpPr>
          <p:nvPr>
            <p:ph type="body" sz="quarter" idx="13" hasCustomPrompt="1"/>
          </p:nvPr>
        </p:nvSpPr>
        <p:spPr>
          <a:xfrm>
            <a:off x="3473284" y="1828096"/>
            <a:ext cx="5245429" cy="3201805"/>
          </a:xfrm>
        </p:spPr>
        <p:txBody>
          <a:bodyPr anchor="ctr">
            <a:normAutofit/>
          </a:bodyPr>
          <a:lstStyle>
            <a:lvl1pPr marL="50800" indent="0" algn="ctr">
              <a:buNone/>
              <a:defRPr sz="3600" b="1">
                <a:solidFill>
                  <a:schemeClr val="tx1"/>
                </a:solidFill>
              </a:defRPr>
            </a:lvl1pPr>
            <a:lvl5pPr marL="1943100" indent="0" algn="ctr">
              <a:buNone/>
              <a:defRPr sz="3600" b="1">
                <a:solidFill>
                  <a:schemeClr val="tx1"/>
                </a:solidFill>
              </a:defRPr>
            </a:lvl5pPr>
          </a:lstStyle>
          <a:p>
            <a:r>
              <a:rPr lang="en-US" sz="2800"/>
              <a:t>Click to edit text</a:t>
            </a:r>
          </a:p>
          <a:p>
            <a:pPr lvl="4"/>
            <a:endParaRPr lang="en-US"/>
          </a:p>
        </p:txBody>
      </p:sp>
      <p:pic>
        <p:nvPicPr>
          <p:cNvPr id="3" name="Picture 2">
            <a:extLst>
              <a:ext uri="{FF2B5EF4-FFF2-40B4-BE49-F238E27FC236}">
                <a16:creationId xmlns:a16="http://schemas.microsoft.com/office/drawing/2014/main" id="{1D9B6EB1-C1C2-5419-41DC-B068D380E23D}"/>
              </a:ext>
            </a:extLst>
          </p:cNvPr>
          <p:cNvPicPr>
            <a:picLocks noChangeAspect="1"/>
          </p:cNvPicPr>
          <p:nvPr userDrawn="1"/>
        </p:nvPicPr>
        <p:blipFill>
          <a:blip r:embed="rId2"/>
          <a:srcRect/>
          <a:stretch/>
        </p:blipFill>
        <p:spPr>
          <a:xfrm>
            <a:off x="298175" y="5993543"/>
            <a:ext cx="1630392" cy="702229"/>
          </a:xfrm>
          <a:prstGeom prst="rect">
            <a:avLst/>
          </a:prstGeom>
        </p:spPr>
      </p:pic>
      <p:sp>
        <p:nvSpPr>
          <p:cNvPr id="4" name="Slide Number Placeholder 4">
            <a:extLst>
              <a:ext uri="{FF2B5EF4-FFF2-40B4-BE49-F238E27FC236}">
                <a16:creationId xmlns:a16="http://schemas.microsoft.com/office/drawing/2014/main" id="{07815A38-09B4-4631-7F3E-10E23DE24FB6}"/>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5" name="TextBox 4">
            <a:extLst>
              <a:ext uri="{FF2B5EF4-FFF2-40B4-BE49-F238E27FC236}">
                <a16:creationId xmlns:a16="http://schemas.microsoft.com/office/drawing/2014/main" id="{1C9D976A-F1FE-C40D-7805-1650BA793F87}"/>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7054564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sp>
        <p:nvSpPr>
          <p:cNvPr id="8" name="Google Shape;40;p16">
            <a:extLst>
              <a:ext uri="{FF2B5EF4-FFF2-40B4-BE49-F238E27FC236}">
                <a16:creationId xmlns:a16="http://schemas.microsoft.com/office/drawing/2014/main" id="{4C2243CD-1E15-E496-3DBD-EED0C0714160}"/>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2"/>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graphicFrame>
        <p:nvGraphicFramePr>
          <p:cNvPr id="9" name="Chart 8">
            <a:extLst>
              <a:ext uri="{FF2B5EF4-FFF2-40B4-BE49-F238E27FC236}">
                <a16:creationId xmlns:a16="http://schemas.microsoft.com/office/drawing/2014/main" id="{5D0B0698-ECBE-B33A-55E3-292C083387A3}"/>
              </a:ext>
            </a:extLst>
          </p:cNvPr>
          <p:cNvGraphicFramePr/>
          <p:nvPr userDrawn="1">
            <p:extLst>
              <p:ext uri="{D42A27DB-BD31-4B8C-83A1-F6EECF244321}">
                <p14:modId xmlns:p14="http://schemas.microsoft.com/office/powerpoint/2010/main" val="4063769355"/>
              </p:ext>
            </p:extLst>
          </p:nvPr>
        </p:nvGraphicFramePr>
        <p:xfrm>
          <a:off x="5363613" y="1409575"/>
          <a:ext cx="6517053" cy="43447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86C5FCDD-5911-42E0-0BD3-BFA244B843EE}"/>
              </a:ext>
            </a:extLst>
          </p:cNvPr>
          <p:cNvPicPr>
            <a:picLocks noChangeAspect="1"/>
          </p:cNvPicPr>
          <p:nvPr userDrawn="1"/>
        </p:nvPicPr>
        <p:blipFill>
          <a:blip r:embed="rId4"/>
          <a:srcRect/>
          <a:stretch/>
        </p:blipFill>
        <p:spPr>
          <a:xfrm>
            <a:off x="298175" y="5993543"/>
            <a:ext cx="1630393" cy="702229"/>
          </a:xfrm>
          <a:prstGeom prst="rect">
            <a:avLst/>
          </a:prstGeom>
        </p:spPr>
      </p:pic>
      <p:sp>
        <p:nvSpPr>
          <p:cNvPr id="4" name="Rectangle 3">
            <a:extLst>
              <a:ext uri="{FF2B5EF4-FFF2-40B4-BE49-F238E27FC236}">
                <a16:creationId xmlns:a16="http://schemas.microsoft.com/office/drawing/2014/main" id="{973D094E-1AE9-CCFD-3072-7F927A85109E}"/>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6;p17">
            <a:extLst>
              <a:ext uri="{FF2B5EF4-FFF2-40B4-BE49-F238E27FC236}">
                <a16:creationId xmlns:a16="http://schemas.microsoft.com/office/drawing/2014/main" id="{CE5DBDAC-B6D2-CE04-36FE-208B56DA2775}"/>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Box 5">
            <a:extLst>
              <a:ext uri="{FF2B5EF4-FFF2-40B4-BE49-F238E27FC236}">
                <a16:creationId xmlns:a16="http://schemas.microsoft.com/office/drawing/2014/main" id="{F2C956E1-D868-8322-5BA9-6EBDE8153086}"/>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039880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graphicFrame>
        <p:nvGraphicFramePr>
          <p:cNvPr id="3" name="Chart 2">
            <a:extLst>
              <a:ext uri="{FF2B5EF4-FFF2-40B4-BE49-F238E27FC236}">
                <a16:creationId xmlns:a16="http://schemas.microsoft.com/office/drawing/2014/main" id="{92C632A8-D000-63AE-AC35-7E817D656FC4}"/>
              </a:ext>
            </a:extLst>
          </p:cNvPr>
          <p:cNvGraphicFramePr/>
          <p:nvPr userDrawn="1">
            <p:extLst>
              <p:ext uri="{D42A27DB-BD31-4B8C-83A1-F6EECF244321}">
                <p14:modId xmlns:p14="http://schemas.microsoft.com/office/powerpoint/2010/main" val="615915460"/>
              </p:ext>
            </p:extLst>
          </p:nvPr>
        </p:nvGraphicFramePr>
        <p:xfrm>
          <a:off x="5546969" y="1436099"/>
          <a:ext cx="6127262" cy="408484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4A08F709-7DDB-3A24-BB3B-C13A7F8B1CA4}"/>
              </a:ext>
            </a:extLst>
          </p:cNvPr>
          <p:cNvPicPr>
            <a:picLocks noChangeAspect="1"/>
          </p:cNvPicPr>
          <p:nvPr userDrawn="1"/>
        </p:nvPicPr>
        <p:blipFill>
          <a:blip r:embed="rId3"/>
          <a:srcRect/>
          <a:stretch/>
        </p:blipFill>
        <p:spPr>
          <a:xfrm>
            <a:off x="298175" y="5993543"/>
            <a:ext cx="1630392" cy="702229"/>
          </a:xfrm>
          <a:prstGeom prst="rect">
            <a:avLst/>
          </a:prstGeom>
        </p:spPr>
      </p:pic>
      <p:pic>
        <p:nvPicPr>
          <p:cNvPr id="13" name="Picture 12">
            <a:extLst>
              <a:ext uri="{FF2B5EF4-FFF2-40B4-BE49-F238E27FC236}">
                <a16:creationId xmlns:a16="http://schemas.microsoft.com/office/drawing/2014/main" id="{4B31EC7D-0BA1-2798-4F70-ABA0AA3E40FF}"/>
              </a:ext>
            </a:extLst>
          </p:cNvPr>
          <p:cNvPicPr>
            <a:picLocks noChangeAspect="1"/>
          </p:cNvPicPr>
          <p:nvPr userDrawn="1"/>
        </p:nvPicPr>
        <p:blipFill>
          <a:blip r:embed="rId4"/>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1773FB2F-0225-4B56-F95C-089C4F6D1897}"/>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0;p16">
            <a:extLst>
              <a:ext uri="{FF2B5EF4-FFF2-40B4-BE49-F238E27FC236}">
                <a16:creationId xmlns:a16="http://schemas.microsoft.com/office/drawing/2014/main" id="{9EA1F2C6-C9E9-800A-F283-118A0FD9D204}"/>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5"/>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8" name="Google Shape;46;p17">
            <a:extLst>
              <a:ext uri="{FF2B5EF4-FFF2-40B4-BE49-F238E27FC236}">
                <a16:creationId xmlns:a16="http://schemas.microsoft.com/office/drawing/2014/main" id="{63958DD6-E9D5-1FD4-8274-7DFC51F6E5EA}"/>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Box 5">
            <a:extLst>
              <a:ext uri="{FF2B5EF4-FFF2-40B4-BE49-F238E27FC236}">
                <a16:creationId xmlns:a16="http://schemas.microsoft.com/office/drawing/2014/main" id="{42AFA05A-6160-C11D-B2DB-6A02E97E327E}"/>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565142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graphicFrame>
        <p:nvGraphicFramePr>
          <p:cNvPr id="4" name="Chart 3">
            <a:extLst>
              <a:ext uri="{FF2B5EF4-FFF2-40B4-BE49-F238E27FC236}">
                <a16:creationId xmlns:a16="http://schemas.microsoft.com/office/drawing/2014/main" id="{B77F2424-0ABB-FD20-1272-A6520F3FF424}"/>
              </a:ext>
            </a:extLst>
          </p:cNvPr>
          <p:cNvGraphicFramePr/>
          <p:nvPr userDrawn="1">
            <p:extLst>
              <p:ext uri="{D42A27DB-BD31-4B8C-83A1-F6EECF244321}">
                <p14:modId xmlns:p14="http://schemas.microsoft.com/office/powerpoint/2010/main" val="3160435448"/>
              </p:ext>
            </p:extLst>
          </p:nvPr>
        </p:nvGraphicFramePr>
        <p:xfrm>
          <a:off x="5494215" y="1436099"/>
          <a:ext cx="6232769" cy="415518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5FFAF72A-362A-1F2D-80AF-F0E723B2A9D6}"/>
              </a:ext>
            </a:extLst>
          </p:cNvPr>
          <p:cNvPicPr>
            <a:picLocks noChangeAspect="1"/>
          </p:cNvPicPr>
          <p:nvPr userDrawn="1"/>
        </p:nvPicPr>
        <p:blipFill>
          <a:blip r:embed="rId3"/>
          <a:srcRect/>
          <a:stretch/>
        </p:blipFill>
        <p:spPr>
          <a:xfrm>
            <a:off x="298175" y="5993543"/>
            <a:ext cx="1630392" cy="702229"/>
          </a:xfrm>
          <a:prstGeom prst="rect">
            <a:avLst/>
          </a:prstGeom>
        </p:spPr>
      </p:pic>
      <p:pic>
        <p:nvPicPr>
          <p:cNvPr id="12" name="Picture 11">
            <a:extLst>
              <a:ext uri="{FF2B5EF4-FFF2-40B4-BE49-F238E27FC236}">
                <a16:creationId xmlns:a16="http://schemas.microsoft.com/office/drawing/2014/main" id="{7CE4C8E6-719B-A2B7-A3DA-EEFB07D41DE2}"/>
              </a:ext>
            </a:extLst>
          </p:cNvPr>
          <p:cNvPicPr>
            <a:picLocks noChangeAspect="1"/>
          </p:cNvPicPr>
          <p:nvPr userDrawn="1"/>
        </p:nvPicPr>
        <p:blipFill>
          <a:blip r:embed="rId4"/>
          <a:srcRect/>
          <a:stretch/>
        </p:blipFill>
        <p:spPr>
          <a:xfrm>
            <a:off x="298175" y="5993543"/>
            <a:ext cx="1630393" cy="702229"/>
          </a:xfrm>
          <a:prstGeom prst="rect">
            <a:avLst/>
          </a:prstGeom>
        </p:spPr>
      </p:pic>
      <p:sp>
        <p:nvSpPr>
          <p:cNvPr id="6" name="Rectangle 5">
            <a:extLst>
              <a:ext uri="{FF2B5EF4-FFF2-40B4-BE49-F238E27FC236}">
                <a16:creationId xmlns:a16="http://schemas.microsoft.com/office/drawing/2014/main" id="{43072D02-9A3B-452B-C7DA-50E08F3F2A2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0;p16">
            <a:extLst>
              <a:ext uri="{FF2B5EF4-FFF2-40B4-BE49-F238E27FC236}">
                <a16:creationId xmlns:a16="http://schemas.microsoft.com/office/drawing/2014/main" id="{78F646DE-BEE0-C593-42CF-907FE6FE1B17}"/>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5"/>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3" name="Google Shape;46;p17">
            <a:extLst>
              <a:ext uri="{FF2B5EF4-FFF2-40B4-BE49-F238E27FC236}">
                <a16:creationId xmlns:a16="http://schemas.microsoft.com/office/drawing/2014/main" id="{AD31B9ED-4E09-8541-B730-671B89067B78}"/>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 name="TextBox 1">
            <a:extLst>
              <a:ext uri="{FF2B5EF4-FFF2-40B4-BE49-F238E27FC236}">
                <a16:creationId xmlns:a16="http://schemas.microsoft.com/office/drawing/2014/main" id="{127C9C74-598B-DE27-5661-3A1B3D40491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007235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A04222-407D-8ED6-EC0D-93B56E42B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37" name="Picture 36">
            <a:extLst>
              <a:ext uri="{FF2B5EF4-FFF2-40B4-BE49-F238E27FC236}">
                <a16:creationId xmlns:a16="http://schemas.microsoft.com/office/drawing/2014/main" id="{DCAF414C-9AB4-425D-AC46-0E520B1054B9}"/>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36B0C756-572F-2FDE-53AA-705E9AA5A370}"/>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6;p17">
            <a:extLst>
              <a:ext uri="{FF2B5EF4-FFF2-40B4-BE49-F238E27FC236}">
                <a16:creationId xmlns:a16="http://schemas.microsoft.com/office/drawing/2014/main" id="{97143F9B-9E1C-487F-3591-CEE326433DB0}"/>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TextBox 2">
            <a:extLst>
              <a:ext uri="{FF2B5EF4-FFF2-40B4-BE49-F238E27FC236}">
                <a16:creationId xmlns:a16="http://schemas.microsoft.com/office/drawing/2014/main" id="{2C7CBB33-A486-D45E-B6DB-F3F2AEF60F9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3300261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611507-377B-E22A-475E-B3E19CEEA7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9D290007-84AB-9800-FA0C-8C46CEC0EF4E}"/>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Google Shape;46;p17">
            <a:extLst>
              <a:ext uri="{FF2B5EF4-FFF2-40B4-BE49-F238E27FC236}">
                <a16:creationId xmlns:a16="http://schemas.microsoft.com/office/drawing/2014/main" id="{71AFD0E0-F544-FC1F-E6D1-B0A864DB8F52}"/>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Rectangle 2">
            <a:extLst>
              <a:ext uri="{FF2B5EF4-FFF2-40B4-BE49-F238E27FC236}">
                <a16:creationId xmlns:a16="http://schemas.microsoft.com/office/drawing/2014/main" id="{E1B63853-4853-27EB-4017-6E14E6A634BA}"/>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809477-D70A-A2B9-E425-E72343594DD0}"/>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64655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dirty="0">
                <a:solidFill>
                  <a:srgbClr val="81104F"/>
                </a:solidFill>
                <a:latin typeface="Arial Narrow" pitchFamily="34" charset="0"/>
              </a:rPr>
              <a:t>Contacts ESMO </a:t>
            </a:r>
          </a:p>
          <a:p>
            <a:pPr eaLnBrk="1" hangingPunct="1">
              <a:defRPr/>
            </a:pPr>
            <a:endParaRPr lang="en-US" altLang="en-US" sz="1800" b="1" baseline="30000" dirty="0">
              <a:solidFill>
                <a:srgbClr val="81104F"/>
              </a:solidFill>
              <a:latin typeface="Arial Narrow" pitchFamily="34" charset="0"/>
            </a:endParaRPr>
          </a:p>
          <a:p>
            <a:pPr eaLnBrk="1" hangingPunct="1">
              <a:defRPr/>
            </a:pPr>
            <a:r>
              <a:rPr lang="en-US" altLang="en-US" sz="1800" baseline="30000" dirty="0">
                <a:solidFill>
                  <a:srgbClr val="81104F"/>
                </a:solidFill>
                <a:latin typeface="Arial Narrow" pitchFamily="34" charset="0"/>
              </a:rPr>
              <a:t>European Society for Medical Oncology </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Via Ginevra 4, CH-6900 Lugano</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T. +41 (0)91 973 19 00</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esmo@esmo.org</a:t>
            </a:r>
          </a:p>
          <a:p>
            <a:pPr eaLnBrk="1" hangingPunct="1">
              <a:lnSpc>
                <a:spcPct val="110000"/>
              </a:lnSpc>
              <a:defRPr/>
            </a:pPr>
            <a:endParaRPr lang="en-US" altLang="en-US" sz="1400" b="1" dirty="0">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668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3595C9-4C28-5107-E87F-0E2A68C2E0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98227AFE-6290-12A5-8889-F517FDF827E9}"/>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Google Shape;46;p17">
            <a:extLst>
              <a:ext uri="{FF2B5EF4-FFF2-40B4-BE49-F238E27FC236}">
                <a16:creationId xmlns:a16="http://schemas.microsoft.com/office/drawing/2014/main" id="{1C78664D-7459-3878-79DF-E801B4E85ECB}"/>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Rectangle 2">
            <a:extLst>
              <a:ext uri="{FF2B5EF4-FFF2-40B4-BE49-F238E27FC236}">
                <a16:creationId xmlns:a16="http://schemas.microsoft.com/office/drawing/2014/main" id="{C1DE96E0-2E7D-CA58-74DD-730FFFE1CBA7}"/>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E829A4-05E2-58D4-557A-DB2CDA2A8DE0}"/>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804526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3"/>
        </a:solidFill>
        <a:effectLst/>
      </p:bgPr>
    </p:bg>
    <p:spTree>
      <p:nvGrpSpPr>
        <p:cNvPr id="1" name=""/>
        <p:cNvGrpSpPr/>
        <p:nvPr/>
      </p:nvGrpSpPr>
      <p:grpSpPr>
        <a:xfrm>
          <a:off x="0" y="0"/>
          <a:ext cx="0" cy="0"/>
          <a:chOff x="0" y="0"/>
          <a:chExt cx="0" cy="0"/>
        </a:xfrm>
      </p:grpSpPr>
      <p:pic>
        <p:nvPicPr>
          <p:cNvPr id="11" name="Picture 10" descr="A blue line on a black background&#10;&#10;Description automatically generated">
            <a:extLst>
              <a:ext uri="{FF2B5EF4-FFF2-40B4-BE49-F238E27FC236}">
                <a16:creationId xmlns:a16="http://schemas.microsoft.com/office/drawing/2014/main" id="{7FA520F0-2BFC-C181-6E82-E29CFC8615AE}"/>
              </a:ext>
            </a:extLst>
          </p:cNvPr>
          <p:cNvPicPr>
            <a:picLocks noChangeAspect="1"/>
          </p:cNvPicPr>
          <p:nvPr userDrawn="1"/>
        </p:nvPicPr>
        <p:blipFill>
          <a:blip r:embed="rId2">
            <a:biLevel thresh="25000"/>
          </a:blip>
          <a:stretch>
            <a:fillRect/>
          </a:stretch>
        </p:blipFill>
        <p:spPr>
          <a:xfrm>
            <a:off x="0" y="0"/>
            <a:ext cx="12192000" cy="6858000"/>
          </a:xfrm>
          <a:prstGeom prst="rect">
            <a:avLst/>
          </a:prstGeom>
        </p:spPr>
      </p:pic>
      <p:sp>
        <p:nvSpPr>
          <p:cNvPr id="9" name="Slide Number Placeholder 4">
            <a:extLst>
              <a:ext uri="{FF2B5EF4-FFF2-40B4-BE49-F238E27FC236}">
                <a16:creationId xmlns:a16="http://schemas.microsoft.com/office/drawing/2014/main" id="{B93008D7-1582-488D-B2E3-E1C1393B7705}"/>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pic>
        <p:nvPicPr>
          <p:cNvPr id="2" name="Picture 1">
            <a:extLst>
              <a:ext uri="{FF2B5EF4-FFF2-40B4-BE49-F238E27FC236}">
                <a16:creationId xmlns:a16="http://schemas.microsoft.com/office/drawing/2014/main" id="{645182EC-BD3B-CA10-7CA5-DFA62131DA38}"/>
              </a:ext>
            </a:extLst>
          </p:cNvPr>
          <p:cNvPicPr>
            <a:picLocks noChangeAspect="1"/>
          </p:cNvPicPr>
          <p:nvPr userDrawn="1"/>
        </p:nvPicPr>
        <p:blipFill>
          <a:blip r:embed="rId3"/>
          <a:srcRect/>
          <a:stretch/>
        </p:blipFill>
        <p:spPr>
          <a:xfrm>
            <a:off x="298175" y="5993543"/>
            <a:ext cx="1630392" cy="702229"/>
          </a:xfrm>
          <a:prstGeom prst="rect">
            <a:avLst/>
          </a:prstGeom>
        </p:spPr>
      </p:pic>
      <p:sp>
        <p:nvSpPr>
          <p:cNvPr id="5" name="Title 1">
            <a:extLst>
              <a:ext uri="{FF2B5EF4-FFF2-40B4-BE49-F238E27FC236}">
                <a16:creationId xmlns:a16="http://schemas.microsoft.com/office/drawing/2014/main" id="{A46DADA0-DEA6-F80A-593B-4CE2D90361E3}"/>
              </a:ext>
            </a:extLst>
          </p:cNvPr>
          <p:cNvSpPr txBox="1">
            <a:spLocks/>
          </p:cNvSpPr>
          <p:nvPr userDrawn="1"/>
        </p:nvSpPr>
        <p:spPr>
          <a:xfrm>
            <a:off x="1123687" y="29613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YOU</a:t>
            </a:r>
          </a:p>
        </p:txBody>
      </p:sp>
      <p:sp>
        <p:nvSpPr>
          <p:cNvPr id="6" name="Title 1">
            <a:extLst>
              <a:ext uri="{FF2B5EF4-FFF2-40B4-BE49-F238E27FC236}">
                <a16:creationId xmlns:a16="http://schemas.microsoft.com/office/drawing/2014/main" id="{AB065924-B3F6-72E5-4C34-909CDF1CBF14}"/>
              </a:ext>
            </a:extLst>
          </p:cNvPr>
          <p:cNvSpPr txBox="1">
            <a:spLocks/>
          </p:cNvSpPr>
          <p:nvPr userDrawn="1"/>
        </p:nvSpPr>
        <p:spPr>
          <a:xfrm>
            <a:off x="1008219" y="19199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THANK</a:t>
            </a:r>
          </a:p>
        </p:txBody>
      </p:sp>
      <p:sp>
        <p:nvSpPr>
          <p:cNvPr id="7" name="TextBox 6">
            <a:extLst>
              <a:ext uri="{FF2B5EF4-FFF2-40B4-BE49-F238E27FC236}">
                <a16:creationId xmlns:a16="http://schemas.microsoft.com/office/drawing/2014/main" id="{A6F552D9-724B-D452-AA85-9CA1234B7D6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294836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28378E"/>
        </a:solidFill>
        <a:effectLst/>
      </p:bgPr>
    </p:bg>
    <p:spTree>
      <p:nvGrpSpPr>
        <p:cNvPr id="1" name=""/>
        <p:cNvGrpSpPr/>
        <p:nvPr/>
      </p:nvGrpSpPr>
      <p:grpSpPr>
        <a:xfrm>
          <a:off x="0" y="0"/>
          <a:ext cx="0" cy="0"/>
          <a:chOff x="0" y="0"/>
          <a:chExt cx="0" cy="0"/>
        </a:xfrm>
      </p:grpSpPr>
      <p:pic>
        <p:nvPicPr>
          <p:cNvPr id="6" name="Picture 5" descr="A water drop in the center of a hexagon shape&#10;&#10;Description automatically generated">
            <a:extLst>
              <a:ext uri="{FF2B5EF4-FFF2-40B4-BE49-F238E27FC236}">
                <a16:creationId xmlns:a16="http://schemas.microsoft.com/office/drawing/2014/main" id="{1DE4FD3E-CA33-AD61-9527-D10FA5E1A97E}"/>
              </a:ext>
            </a:extLst>
          </p:cNvPr>
          <p:cNvPicPr>
            <a:picLocks noChangeAspect="1"/>
          </p:cNvPicPr>
          <p:nvPr userDrawn="1"/>
        </p:nvPicPr>
        <p:blipFill rotWithShape="1">
          <a:blip r:embed="rId2"/>
          <a:srcRect l="5119" r="5119"/>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8205C07-A612-5F14-DACF-57B4CDEF4DA0}"/>
              </a:ext>
            </a:extLst>
          </p:cNvPr>
          <p:cNvSpPr>
            <a:spLocks noGrp="1"/>
          </p:cNvSpPr>
          <p:nvPr>
            <p:ph type="sldNum" idx="12"/>
          </p:nvPr>
        </p:nvSpPr>
        <p:spPr/>
        <p:txBody>
          <a:bodyPr/>
          <a:lstStyle>
            <a:lvl1pPr>
              <a:defRPr>
                <a:solidFill>
                  <a:schemeClr val="bg1"/>
                </a:solidFill>
              </a:defRPr>
            </a:lvl1pPr>
          </a:lstStyle>
          <a:p>
            <a:fld id="{00000000-1234-1234-1234-123412341234}" type="slidenum">
              <a:rPr lang="en" smtClean="0"/>
              <a:pPr/>
              <a:t>‹#›</a:t>
            </a:fld>
            <a:endParaRPr lang="en"/>
          </a:p>
        </p:txBody>
      </p:sp>
      <p:pic>
        <p:nvPicPr>
          <p:cNvPr id="9" name="Picture 8">
            <a:extLst>
              <a:ext uri="{FF2B5EF4-FFF2-40B4-BE49-F238E27FC236}">
                <a16:creationId xmlns:a16="http://schemas.microsoft.com/office/drawing/2014/main" id="{13492733-5232-42AB-DC34-990383BB536F}"/>
              </a:ext>
            </a:extLst>
          </p:cNvPr>
          <p:cNvPicPr>
            <a:picLocks noChangeAspect="1"/>
          </p:cNvPicPr>
          <p:nvPr userDrawn="1"/>
        </p:nvPicPr>
        <p:blipFill>
          <a:blip r:embed="rId3"/>
          <a:srcRect/>
          <a:stretch/>
        </p:blipFill>
        <p:spPr>
          <a:xfrm>
            <a:off x="298175" y="5993543"/>
            <a:ext cx="1630392" cy="702229"/>
          </a:xfrm>
          <a:prstGeom prst="rect">
            <a:avLst/>
          </a:prstGeom>
        </p:spPr>
      </p:pic>
      <p:sp>
        <p:nvSpPr>
          <p:cNvPr id="2" name="Title 1">
            <a:extLst>
              <a:ext uri="{FF2B5EF4-FFF2-40B4-BE49-F238E27FC236}">
                <a16:creationId xmlns:a16="http://schemas.microsoft.com/office/drawing/2014/main" id="{23CE3630-8937-B72A-3AFC-8666DD1409BD}"/>
              </a:ext>
            </a:extLst>
          </p:cNvPr>
          <p:cNvSpPr txBox="1">
            <a:spLocks/>
          </p:cNvSpPr>
          <p:nvPr userDrawn="1"/>
        </p:nvSpPr>
        <p:spPr>
          <a:xfrm>
            <a:off x="1123687" y="29613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YOU</a:t>
            </a:r>
          </a:p>
        </p:txBody>
      </p:sp>
      <p:sp>
        <p:nvSpPr>
          <p:cNvPr id="3" name="Title 1">
            <a:extLst>
              <a:ext uri="{FF2B5EF4-FFF2-40B4-BE49-F238E27FC236}">
                <a16:creationId xmlns:a16="http://schemas.microsoft.com/office/drawing/2014/main" id="{17EC0777-4767-1F4D-BEE6-2499C92B7EC5}"/>
              </a:ext>
            </a:extLst>
          </p:cNvPr>
          <p:cNvSpPr txBox="1">
            <a:spLocks/>
          </p:cNvSpPr>
          <p:nvPr userDrawn="1"/>
        </p:nvSpPr>
        <p:spPr>
          <a:xfrm>
            <a:off x="1008219" y="19199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THANK</a:t>
            </a:r>
          </a:p>
        </p:txBody>
      </p:sp>
      <p:sp>
        <p:nvSpPr>
          <p:cNvPr id="4" name="TextBox 3">
            <a:extLst>
              <a:ext uri="{FF2B5EF4-FFF2-40B4-BE49-F238E27FC236}">
                <a16:creationId xmlns:a16="http://schemas.microsoft.com/office/drawing/2014/main" id="{69CCD531-E90E-AC08-D4CA-6C3C70DBB63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237967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wo Content-w/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46206"/>
            <a:ext cx="5384800" cy="4779964"/>
          </a:xfrm>
        </p:spPr>
        <p:txBody>
          <a:bodyPr>
            <a:normAutofit/>
          </a:bodyPr>
          <a:lstStyle>
            <a:lvl1pPr>
              <a:defRPr sz="3200"/>
            </a:lvl1pPr>
            <a:lvl2pPr>
              <a:defRPr sz="2667"/>
            </a:lvl2pPr>
            <a:lvl3pPr>
              <a:defRPr sz="2400"/>
            </a:lvl3pPr>
            <a:lvl4pPr>
              <a:defRPr sz="2133"/>
            </a:lvl4pPr>
            <a:lvl5pPr>
              <a:defRPr sz="1867"/>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46206"/>
            <a:ext cx="5384800" cy="4779964"/>
          </a:xfrm>
        </p:spPr>
        <p:txBody>
          <a:bodyPr>
            <a:normAutofit/>
          </a:bodyPr>
          <a:lstStyle>
            <a:lvl1pPr>
              <a:defRPr sz="3200"/>
            </a:lvl1pPr>
            <a:lvl2pPr>
              <a:defRPr sz="2667"/>
            </a:lvl2pPr>
            <a:lvl3pPr>
              <a:defRPr sz="2400"/>
            </a:lvl3pPr>
            <a:lvl4pPr>
              <a:defRPr sz="2133"/>
            </a:lvl4pPr>
            <a:lvl5pPr>
              <a:defRPr sz="1867"/>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D9E84-FED3-B54F-90E8-8CBDD92306C1}" type="slidenum">
              <a:rPr lang="en-US" smtClean="0"/>
              <a:t>‹#›</a:t>
            </a:fld>
            <a:endParaRPr lang="en-US"/>
          </a:p>
        </p:txBody>
      </p:sp>
      <p:sp>
        <p:nvSpPr>
          <p:cNvPr id="8" name="Text Placeholder 6"/>
          <p:cNvSpPr>
            <a:spLocks noGrp="1"/>
          </p:cNvSpPr>
          <p:nvPr>
            <p:ph type="body" sz="quarter" idx="13"/>
          </p:nvPr>
        </p:nvSpPr>
        <p:spPr>
          <a:xfrm>
            <a:off x="609605" y="5759451"/>
            <a:ext cx="10996084" cy="565149"/>
          </a:xfrm>
        </p:spPr>
        <p:txBody>
          <a:bodyPr anchor="b">
            <a:noAutofit/>
          </a:bodyPr>
          <a:lstStyle>
            <a:lvl1pPr marL="0" indent="0">
              <a:buNone/>
              <a:defRPr sz="933">
                <a:solidFill>
                  <a:schemeClr val="bg1">
                    <a:lumMod val="65000"/>
                  </a:schemeClr>
                </a:solidFill>
              </a:defRPr>
            </a:lvl1pPr>
            <a:lvl2pPr marL="230177" indent="0">
              <a:buNone/>
              <a:defRPr sz="933">
                <a:solidFill>
                  <a:schemeClr val="bg1">
                    <a:lumMod val="65000"/>
                  </a:schemeClr>
                </a:solidFill>
              </a:defRPr>
            </a:lvl2pPr>
            <a:lvl3pPr marL="514324" indent="0">
              <a:buNone/>
              <a:defRPr sz="933">
                <a:solidFill>
                  <a:schemeClr val="bg1">
                    <a:lumMod val="65000"/>
                  </a:schemeClr>
                </a:solidFill>
              </a:defRPr>
            </a:lvl3pPr>
            <a:lvl4pPr marL="684178" indent="0">
              <a:buNone/>
              <a:defRPr sz="933">
                <a:solidFill>
                  <a:schemeClr val="bg1">
                    <a:lumMod val="65000"/>
                  </a:schemeClr>
                </a:solidFill>
              </a:defRPr>
            </a:lvl4pPr>
            <a:lvl5pPr marL="914354" indent="0">
              <a:buNone/>
              <a:defRPr sz="933">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2154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Content Plain">
    <p:spTree>
      <p:nvGrpSpPr>
        <p:cNvPr id="1" name=""/>
        <p:cNvGrpSpPr/>
        <p:nvPr/>
      </p:nvGrpSpPr>
      <p:grpSpPr>
        <a:xfrm>
          <a:off x="0" y="0"/>
          <a:ext cx="0" cy="0"/>
          <a:chOff x="0" y="0"/>
          <a:chExt cx="0" cy="0"/>
        </a:xfrm>
      </p:grpSpPr>
      <p:sp>
        <p:nvSpPr>
          <p:cNvPr id="6" name="Google Shape;46;p17">
            <a:extLst>
              <a:ext uri="{FF2B5EF4-FFF2-40B4-BE49-F238E27FC236}">
                <a16:creationId xmlns:a16="http://schemas.microsoft.com/office/drawing/2014/main" id="{D280F10B-9A01-0480-B7A2-15D8282E4160}"/>
              </a:ext>
            </a:extLst>
          </p:cNvPr>
          <p:cNvSpPr txBox="1">
            <a:spLocks noGrp="1"/>
          </p:cNvSpPr>
          <p:nvPr>
            <p:ph type="title"/>
          </p:nvPr>
        </p:nvSpPr>
        <p:spPr>
          <a:xfrm>
            <a:off x="300457" y="182406"/>
            <a:ext cx="10515599" cy="777200"/>
          </a:xfrm>
          <a:prstGeom prst="rect">
            <a:avLst/>
          </a:prstGeom>
          <a:noFill/>
          <a:ln>
            <a:noFill/>
          </a:ln>
        </p:spPr>
        <p:txBody>
          <a:bodyPr spcFirstLastPara="1" wrap="square" lIns="91440" tIns="34275" rIns="91440" bIns="34275" anchor="t" anchorCtr="0">
            <a:noAutofit/>
          </a:bodyPr>
          <a:lstStyle>
            <a:lvl1pPr>
              <a:defRPr sz="3200" dirty="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stStyle>
          <a:p>
            <a:pPr lvl="0">
              <a:buSzPts val="2800"/>
              <a:buFont typeface="Proxima Nova"/>
            </a:pPr>
            <a:r>
              <a:rPr lang="en-US"/>
              <a:t>Click to edit Master title style</a:t>
            </a:r>
            <a:endParaRPr/>
          </a:p>
        </p:txBody>
      </p:sp>
      <p:sp>
        <p:nvSpPr>
          <p:cNvPr id="10" name="Rectangle 9">
            <a:extLst>
              <a:ext uri="{FF2B5EF4-FFF2-40B4-BE49-F238E27FC236}">
                <a16:creationId xmlns:a16="http://schemas.microsoft.com/office/drawing/2014/main" id="{7A7BD38A-3231-FDBC-604E-93C80FC7BA64}"/>
              </a:ext>
            </a:extLst>
          </p:cNvPr>
          <p:cNvSpPr/>
          <p:nvPr userDrawn="1"/>
        </p:nvSpPr>
        <p:spPr>
          <a:xfrm>
            <a:off x="11877261" y="0"/>
            <a:ext cx="314739" cy="6858000"/>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65DE923-FC25-55CB-DD6F-9F094439EF54}"/>
              </a:ext>
            </a:extLst>
          </p:cNvPr>
          <p:cNvSpPr>
            <a:spLocks noGrp="1"/>
          </p:cNvSpPr>
          <p:nvPr>
            <p:ph type="body" sz="quarter" idx="13"/>
          </p:nvPr>
        </p:nvSpPr>
        <p:spPr>
          <a:xfrm>
            <a:off x="300458" y="1110950"/>
            <a:ext cx="5540422" cy="4652103"/>
          </a:xfrm>
          <a:prstGeom prst="rect">
            <a:avLst/>
          </a:prstGeom>
        </p:spPr>
        <p:txBody>
          <a:bodyPr/>
          <a:lstStyle>
            <a:lvl1pPr marL="457200" indent="-457200">
              <a:buSzPct val="140000"/>
              <a:buFontTx/>
              <a:buBlip>
                <a:blip r:embed="rId2">
                  <a:extLst>
                    <a:ext uri="{96DAC541-7B7A-43D3-8B79-37D633B846F1}">
                      <asvg:svgBlip xmlns:asvg="http://schemas.microsoft.com/office/drawing/2016/SVG/main" r:embed="rId3"/>
                    </a:ext>
                  </a:extLst>
                </a:blip>
              </a:buBlip>
              <a:defRPr sz="1800">
                <a:latin typeface="+mn-lt"/>
              </a:defRPr>
            </a:lvl1pPr>
            <a:lvl2pPr marL="914400" indent="-381000">
              <a:buClr>
                <a:srgbClr val="888888"/>
              </a:buClr>
              <a:buSzPct val="100000"/>
              <a:buFont typeface="Lato" panose="020F0502020204030203" pitchFamily="34" charset="0"/>
              <a:buChar char="+"/>
              <a:defRPr sz="1600">
                <a:latin typeface="+mn-lt"/>
              </a:defRPr>
            </a:lvl2pPr>
            <a:lvl3pPr marL="1371600" indent="-355600">
              <a:buClr>
                <a:schemeClr val="bg1">
                  <a:lumMod val="50000"/>
                </a:schemeClr>
              </a:buClr>
              <a:buFont typeface="Lato" panose="020F0502020204030203" pitchFamily="34" charset="0"/>
              <a:buChar char="+"/>
              <a:defRPr sz="1400">
                <a:latin typeface="+mn-lt"/>
              </a:defRPr>
            </a:lvl3pPr>
            <a:lvl4pPr marL="1828800" indent="-342900">
              <a:buClr>
                <a:schemeClr val="bg1">
                  <a:lumMod val="50000"/>
                </a:schemeClr>
              </a:buClr>
              <a:buFont typeface="Lato" panose="020F0502020204030203" pitchFamily="34" charset="0"/>
              <a:buChar char="+"/>
              <a:defRPr sz="1200">
                <a:latin typeface="+mn-lt"/>
              </a:defRPr>
            </a:lvl4pPr>
            <a:lvl5pPr marL="2286000" indent="-342900">
              <a:buClr>
                <a:schemeClr val="bg1">
                  <a:lumMod val="50000"/>
                </a:schemeClr>
              </a:buClr>
              <a:buFont typeface="Lato" panose="020F0502020204030203" pitchFamily="34" charset="0"/>
              <a:buChar cha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F16630F6-2963-F5A5-8D2C-6239775ACCE3}"/>
              </a:ext>
            </a:extLst>
          </p:cNvPr>
          <p:cNvSpPr>
            <a:spLocks noGrp="1"/>
          </p:cNvSpPr>
          <p:nvPr>
            <p:ph type="sldNum" idx="12"/>
          </p:nvPr>
        </p:nvSpPr>
        <p:spPr>
          <a:xfrm>
            <a:off x="11380206" y="6497962"/>
            <a:ext cx="436031" cy="231581"/>
          </a:xfrm>
        </p:spPr>
        <p:txBody>
          <a:bodyPr/>
          <a:lstStyle>
            <a:lvl1pPr>
              <a:defRPr sz="700"/>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1B83803D-C9CA-DF64-9563-17F5486669F1}"/>
              </a:ext>
            </a:extLst>
          </p:cNvPr>
          <p:cNvSpPr>
            <a:spLocks noGrp="1"/>
          </p:cNvSpPr>
          <p:nvPr>
            <p:ph type="body" sz="quarter" idx="14" hasCustomPrompt="1"/>
          </p:nvPr>
        </p:nvSpPr>
        <p:spPr>
          <a:xfrm>
            <a:off x="3709572" y="6497961"/>
            <a:ext cx="7609610" cy="298415"/>
          </a:xfrm>
        </p:spPr>
        <p:txBody>
          <a:bodyPr>
            <a:noAutofit/>
          </a:bodyPr>
          <a:lstStyle>
            <a:lvl1pPr marL="0" indent="0" algn="l">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indent="0">
              <a:buNone/>
              <a:defRPr sz="800"/>
            </a:lvl2pPr>
            <a:lvl3pPr marL="461962" indent="0">
              <a:buNone/>
              <a:defRPr sz="800"/>
            </a:lvl3pPr>
            <a:lvl4pPr marL="461962" indent="0">
              <a:buNone/>
              <a:defRPr sz="800"/>
            </a:lvl4pPr>
            <a:lvl5pPr marL="461962" indent="0">
              <a:buNone/>
              <a:defRPr sz="800"/>
            </a:lvl5pPr>
          </a:lstStyle>
          <a:p>
            <a:pPr lvl="0"/>
            <a:r>
              <a:rPr lang="en-US"/>
              <a:t>Additional content</a:t>
            </a:r>
          </a:p>
        </p:txBody>
      </p:sp>
      <p:sp>
        <p:nvSpPr>
          <p:cNvPr id="8" name="Footer Placeholder 4">
            <a:extLst>
              <a:ext uri="{FF2B5EF4-FFF2-40B4-BE49-F238E27FC236}">
                <a16:creationId xmlns:a16="http://schemas.microsoft.com/office/drawing/2014/main" id="{2FF09DE6-B5EA-45BD-D0B7-3754181DDA44}"/>
              </a:ext>
            </a:extLst>
          </p:cNvPr>
          <p:cNvSpPr>
            <a:spLocks noGrp="1"/>
          </p:cNvSpPr>
          <p:nvPr>
            <p:ph type="ftr" idx="23"/>
          </p:nvPr>
        </p:nvSpPr>
        <p:spPr>
          <a:xfrm>
            <a:off x="1217485" y="6497963"/>
            <a:ext cx="2431063" cy="231580"/>
          </a:xfrm>
        </p:spPr>
        <p:txBody>
          <a:bodyPr/>
          <a:lstStyle>
            <a:lvl1pPr marR="0" algn="l" rtl="0">
              <a:lnSpc>
                <a:spcPct val="100000"/>
              </a:lnSpc>
              <a:spcBef>
                <a:spcPts val="0"/>
              </a:spcBef>
              <a:spcAft>
                <a:spcPts val="0"/>
              </a:spcAft>
              <a:buClr>
                <a:srgbClr val="000000"/>
              </a:buClr>
              <a:buFont typeface="Arial"/>
              <a:defRPr lang="en-US" sz="700" b="0" i="0" u="none" strike="noStrike" cap="none" dirty="0" smtClean="0">
                <a:solidFill>
                  <a:srgbClr val="888888"/>
                </a:solidFill>
                <a:latin typeface="Lato"/>
                <a:ea typeface="Lato"/>
                <a:cs typeface="Lato"/>
                <a:sym typeface="Lato"/>
              </a:defRPr>
            </a:lvl1pPr>
          </a:lstStyle>
          <a:p>
            <a:endParaRPr lang="en-US"/>
          </a:p>
        </p:txBody>
      </p:sp>
    </p:spTree>
    <p:extLst>
      <p:ext uri="{BB962C8B-B14F-4D97-AF65-F5344CB8AC3E}">
        <p14:creationId xmlns:p14="http://schemas.microsoft.com/office/powerpoint/2010/main" val="1188716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612861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725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12830297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991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06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D460F-4AFE-A942-9847-97F603C5F7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508000"/>
          </a:xfrm>
          <a:prstGeom prst="rect">
            <a:avLst/>
          </a:prstGeom>
        </p:spPr>
      </p:pic>
      <p:sp>
        <p:nvSpPr>
          <p:cNvPr id="14" name="Title 1">
            <a:extLst>
              <a:ext uri="{FF2B5EF4-FFF2-40B4-BE49-F238E27FC236}">
                <a16:creationId xmlns:a16="http://schemas.microsoft.com/office/drawing/2014/main" id="{BD98F097-328D-F44D-B6BA-27252F261FFF}"/>
              </a:ext>
            </a:extLst>
          </p:cNvPr>
          <p:cNvSpPr>
            <a:spLocks noGrp="1"/>
          </p:cNvSpPr>
          <p:nvPr>
            <p:ph type="title"/>
          </p:nvPr>
        </p:nvSpPr>
        <p:spPr>
          <a:xfrm>
            <a:off x="243840" y="508001"/>
            <a:ext cx="11695611" cy="705082"/>
          </a:xfrm>
          <a:prstGeom prst="rect">
            <a:avLst/>
          </a:prstGeom>
        </p:spPr>
        <p:txBody>
          <a:bodyPr anchor="ctr">
            <a:normAutofit/>
          </a:bodyPr>
          <a:lstStyle>
            <a:lvl1pPr>
              <a:defRPr sz="2600" b="1">
                <a:solidFill>
                  <a:schemeClr val="tx2"/>
                </a:solidFill>
              </a:defRPr>
            </a:lvl1pPr>
          </a:lstStyle>
          <a:p>
            <a:r>
              <a:rPr lang="en-US" dirty="0"/>
              <a:t>Click to edit Master title style</a:t>
            </a:r>
            <a:endParaRPr lang="en-GB" dirty="0"/>
          </a:p>
        </p:txBody>
      </p:sp>
      <p:sp>
        <p:nvSpPr>
          <p:cNvPr id="5" name="Text Placeholder 3">
            <a:extLst>
              <a:ext uri="{FF2B5EF4-FFF2-40B4-BE49-F238E27FC236}">
                <a16:creationId xmlns:a16="http://schemas.microsoft.com/office/drawing/2014/main" id="{E7DE2796-7666-4AB2-D8AA-66EF3B3B9971}"/>
              </a:ext>
            </a:extLst>
          </p:cNvPr>
          <p:cNvSpPr>
            <a:spLocks noGrp="1"/>
          </p:cNvSpPr>
          <p:nvPr>
            <p:ph type="body" sz="half" idx="10" hasCustomPrompt="1"/>
          </p:nvPr>
        </p:nvSpPr>
        <p:spPr>
          <a:xfrm>
            <a:off x="243841" y="6350000"/>
            <a:ext cx="11293058" cy="390433"/>
          </a:xfrm>
          <a:prstGeom prst="rect">
            <a:avLst/>
          </a:prstGeom>
        </p:spPr>
        <p:txBody>
          <a:bodyPr/>
          <a:lstStyle>
            <a:lvl1pPr marL="0" indent="0">
              <a:buNone/>
              <a:defRPr sz="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Footnote text styles</a:t>
            </a:r>
          </a:p>
        </p:txBody>
      </p:sp>
    </p:spTree>
    <p:custDataLst>
      <p:tags r:id="rId1"/>
    </p:custDataLst>
    <p:extLst>
      <p:ext uri="{BB962C8B-B14F-4D97-AF65-F5344CB8AC3E}">
        <p14:creationId xmlns:p14="http://schemas.microsoft.com/office/powerpoint/2010/main" val="3574238636"/>
      </p:ext>
    </p:extLst>
  </p:cSld>
  <p:clrMapOvr>
    <a:masterClrMapping/>
  </p:clrMapOvr>
  <p:extLst>
    <p:ext uri="{DCECCB84-F9BA-43D5-87BE-67443E8EF086}">
      <p15:sldGuideLst xmlns:p15="http://schemas.microsoft.com/office/powerpoint/2012/main">
        <p15:guide id="1" orient="horz" pos="640">
          <p15:clr>
            <a:srgbClr val="FBAE40"/>
          </p15:clr>
        </p15:guide>
        <p15:guide id="2" pos="3840">
          <p15:clr>
            <a:srgbClr val="FBAE40"/>
          </p15:clr>
        </p15:guide>
        <p15:guide id="3" orient="horz" pos="22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6464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5953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13231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90027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2300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516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18669979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9432596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84186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8524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4318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5962346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0334549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0447212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2803967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546139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152880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863123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dirty="0">
                <a:solidFill>
                  <a:srgbClr val="81104F"/>
                </a:solidFill>
                <a:latin typeface="Arial Narrow" pitchFamily="34" charset="0"/>
              </a:rPr>
              <a:t>Contacts ESMO </a:t>
            </a:r>
          </a:p>
          <a:p>
            <a:pPr eaLnBrk="1" hangingPunct="1">
              <a:defRPr/>
            </a:pPr>
            <a:endParaRPr lang="en-US" altLang="en-US" sz="1800" b="1" baseline="30000" dirty="0">
              <a:solidFill>
                <a:srgbClr val="81104F"/>
              </a:solidFill>
              <a:latin typeface="Arial Narrow" pitchFamily="34" charset="0"/>
            </a:endParaRPr>
          </a:p>
          <a:p>
            <a:pPr eaLnBrk="1" hangingPunct="1">
              <a:defRPr/>
            </a:pPr>
            <a:r>
              <a:rPr lang="en-US" altLang="en-US" sz="1800" baseline="30000" dirty="0">
                <a:solidFill>
                  <a:srgbClr val="81104F"/>
                </a:solidFill>
                <a:latin typeface="Arial Narrow" pitchFamily="34" charset="0"/>
              </a:rPr>
              <a:t>European Society for Medical Oncology </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Via Ginevra 4, CH-6900 Lugano</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T. +41 (0)91 973 19 00</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esmo@esmo.org</a:t>
            </a:r>
          </a:p>
          <a:p>
            <a:pPr eaLnBrk="1" hangingPunct="1">
              <a:lnSpc>
                <a:spcPct val="110000"/>
              </a:lnSpc>
              <a:defRPr/>
            </a:pPr>
            <a:endParaRPr lang="en-US" altLang="en-US" sz="1400" b="1" dirty="0">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3991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3" name="Textplatzhalter 7">
            <a:extLst>
              <a:ext uri="{FF2B5EF4-FFF2-40B4-BE49-F238E27FC236}">
                <a16:creationId xmlns:a16="http://schemas.microsoft.com/office/drawing/2014/main" id="{DF37AAAB-465B-7FFE-3A3D-FCECED7DE996}"/>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1455546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3" name="Textplatzhalter 7">
            <a:extLst>
              <a:ext uri="{FF2B5EF4-FFF2-40B4-BE49-F238E27FC236}">
                <a16:creationId xmlns:a16="http://schemas.microsoft.com/office/drawing/2014/main" id="{4ABB1F61-1713-98D8-29BF-86A211231C64}"/>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35411179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4" name="Bildplatzhalter 3">
            <a:extLst>
              <a:ext uri="{FF2B5EF4-FFF2-40B4-BE49-F238E27FC236}">
                <a16:creationId xmlns:a16="http://schemas.microsoft.com/office/drawing/2014/main" id="{B3F0AA49-2623-7267-4BD4-5D5EB1199997}"/>
              </a:ext>
            </a:extLst>
          </p:cNvPr>
          <p:cNvSpPr>
            <a:spLocks noGrp="1"/>
          </p:cNvSpPr>
          <p:nvPr>
            <p:ph type="pic" sz="quarter" idx="14"/>
          </p:nvPr>
        </p:nvSpPr>
        <p:spPr>
          <a:xfrm>
            <a:off x="608400" y="2146519"/>
            <a:ext cx="5449173" cy="3620274"/>
          </a:xfrm>
        </p:spPr>
        <p:txBody>
          <a:bodyPr/>
          <a:lstStyle/>
          <a:p>
            <a:endParaRPr lang="de-DE"/>
          </a:p>
        </p:txBody>
      </p:sp>
      <p:sp>
        <p:nvSpPr>
          <p:cNvPr id="5" name="Bildplatzhalter 3">
            <a:extLst>
              <a:ext uri="{FF2B5EF4-FFF2-40B4-BE49-F238E27FC236}">
                <a16:creationId xmlns:a16="http://schemas.microsoft.com/office/drawing/2014/main" id="{CD29AD14-4DAE-5769-C116-7E0DFA003C05}"/>
              </a:ext>
            </a:extLst>
          </p:cNvPr>
          <p:cNvSpPr>
            <a:spLocks noGrp="1"/>
          </p:cNvSpPr>
          <p:nvPr>
            <p:ph type="pic" sz="quarter" idx="15"/>
          </p:nvPr>
        </p:nvSpPr>
        <p:spPr>
          <a:xfrm>
            <a:off x="6369447" y="2143125"/>
            <a:ext cx="5449173" cy="3620274"/>
          </a:xfrm>
        </p:spPr>
        <p:txBody>
          <a:bodyPr/>
          <a:lstStyle/>
          <a:p>
            <a:endParaRPr lang="de-DE"/>
          </a:p>
        </p:txBody>
      </p:sp>
      <p:sp>
        <p:nvSpPr>
          <p:cNvPr id="8" name="Textplatzhalter 7">
            <a:extLst>
              <a:ext uri="{FF2B5EF4-FFF2-40B4-BE49-F238E27FC236}">
                <a16:creationId xmlns:a16="http://schemas.microsoft.com/office/drawing/2014/main" id="{A6556AC4-F26E-EF4A-4A00-9BCA70591071}"/>
              </a:ext>
            </a:extLst>
          </p:cNvPr>
          <p:cNvSpPr>
            <a:spLocks noGrp="1"/>
          </p:cNvSpPr>
          <p:nvPr>
            <p:ph type="body" sz="quarter" idx="16"/>
          </p:nvPr>
        </p:nvSpPr>
        <p:spPr>
          <a:xfrm>
            <a:off x="608400" y="1720850"/>
            <a:ext cx="5449500" cy="365125"/>
          </a:xfrm>
        </p:spPr>
        <p:txBody>
          <a:bodyPr/>
          <a:lstStyle>
            <a:lvl1pPr marL="0" indent="0">
              <a:buNone/>
              <a:defRPr/>
            </a:lvl1pPr>
          </a:lstStyle>
          <a:p>
            <a:pPr lvl="0"/>
            <a:r>
              <a:rPr lang="de-DE" dirty="0"/>
              <a:t>Mastertextformat bearbeiten</a:t>
            </a:r>
          </a:p>
        </p:txBody>
      </p:sp>
      <p:sp>
        <p:nvSpPr>
          <p:cNvPr id="9" name="Textplatzhalter 7">
            <a:extLst>
              <a:ext uri="{FF2B5EF4-FFF2-40B4-BE49-F238E27FC236}">
                <a16:creationId xmlns:a16="http://schemas.microsoft.com/office/drawing/2014/main" id="{CE72F6E6-4A25-880E-C1E2-C19E9602C0B7}"/>
              </a:ext>
            </a:extLst>
          </p:cNvPr>
          <p:cNvSpPr>
            <a:spLocks noGrp="1"/>
          </p:cNvSpPr>
          <p:nvPr>
            <p:ph type="body" sz="quarter" idx="17"/>
          </p:nvPr>
        </p:nvSpPr>
        <p:spPr>
          <a:xfrm>
            <a:off x="6369120" y="1719580"/>
            <a:ext cx="5449500" cy="365125"/>
          </a:xfrm>
        </p:spPr>
        <p:txBody>
          <a:bodyPr/>
          <a:lstStyle>
            <a:lvl1pPr marL="0" indent="0">
              <a:buNone/>
              <a:defRPr/>
            </a:lvl1pPr>
          </a:lstStyle>
          <a:p>
            <a:pPr lvl="0"/>
            <a:r>
              <a:rPr lang="de-DE" dirty="0"/>
              <a:t>Mastertextformat bearbeiten</a:t>
            </a:r>
          </a:p>
        </p:txBody>
      </p:sp>
      <p:sp>
        <p:nvSpPr>
          <p:cNvPr id="10" name="Textplatzhalter 7">
            <a:extLst>
              <a:ext uri="{FF2B5EF4-FFF2-40B4-BE49-F238E27FC236}">
                <a16:creationId xmlns:a16="http://schemas.microsoft.com/office/drawing/2014/main" id="{F334EDFC-0B50-1C70-E042-6258D7C69BEC}"/>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179528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ACD872-4047-D045-9E87-A1F1EE53270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DB777D-007E-6B44-A5BE-9A1CC5905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6028C5D-E270-CF4F-BA4B-09635B072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Text Placeholder 4">
            <a:extLst>
              <a:ext uri="{FF2B5EF4-FFF2-40B4-BE49-F238E27FC236}">
                <a16:creationId xmlns:a16="http://schemas.microsoft.com/office/drawing/2014/main" id="{3864AD52-A466-5EED-24CA-78E8B1064F94}"/>
              </a:ext>
            </a:extLst>
          </p:cNvPr>
          <p:cNvSpPr>
            <a:spLocks noGrp="1"/>
          </p:cNvSpPr>
          <p:nvPr>
            <p:ph type="body" sz="quarter" idx="10"/>
          </p:nvPr>
        </p:nvSpPr>
        <p:spPr>
          <a:xfrm>
            <a:off x="2535810" y="6203441"/>
            <a:ext cx="7635711" cy="325629"/>
          </a:xfrm>
        </p:spPr>
        <p:txBody>
          <a:bodyPr>
            <a:noAutofit/>
          </a:bodyPr>
          <a:lstStyle>
            <a:lvl1pPr marL="0" indent="0">
              <a:buNone/>
              <a:defRPr sz="900">
                <a:solidFill>
                  <a:srgbClr val="003E6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Click to edit Master text styles</a:t>
            </a:r>
            <a:endParaRPr lang="it-IT" dirty="0"/>
          </a:p>
        </p:txBody>
      </p:sp>
    </p:spTree>
    <p:extLst>
      <p:ext uri="{BB962C8B-B14F-4D97-AF65-F5344CB8AC3E}">
        <p14:creationId xmlns:p14="http://schemas.microsoft.com/office/powerpoint/2010/main" val="8812865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4" name="Bildplatzhalter 3">
            <a:extLst>
              <a:ext uri="{FF2B5EF4-FFF2-40B4-BE49-F238E27FC236}">
                <a16:creationId xmlns:a16="http://schemas.microsoft.com/office/drawing/2014/main" id="{B3F0AA49-2623-7267-4BD4-5D5EB1199997}"/>
              </a:ext>
            </a:extLst>
          </p:cNvPr>
          <p:cNvSpPr>
            <a:spLocks noGrp="1"/>
          </p:cNvSpPr>
          <p:nvPr>
            <p:ph type="pic" sz="quarter" idx="14"/>
          </p:nvPr>
        </p:nvSpPr>
        <p:spPr>
          <a:xfrm>
            <a:off x="608400" y="1658238"/>
            <a:ext cx="11295527" cy="4513853"/>
          </a:xfrm>
        </p:spPr>
        <p:txBody>
          <a:bodyPr/>
          <a:lstStyle/>
          <a:p>
            <a:endParaRPr lang="de-DE"/>
          </a:p>
        </p:txBody>
      </p:sp>
      <p:sp>
        <p:nvSpPr>
          <p:cNvPr id="10" name="Textplatzhalter 7">
            <a:extLst>
              <a:ext uri="{FF2B5EF4-FFF2-40B4-BE49-F238E27FC236}">
                <a16:creationId xmlns:a16="http://schemas.microsoft.com/office/drawing/2014/main" id="{F334EDFC-0B50-1C70-E042-6258D7C69BEC}"/>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9011690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2" name="Textplatzhalter 7">
            <a:extLst>
              <a:ext uri="{FF2B5EF4-FFF2-40B4-BE49-F238E27FC236}">
                <a16:creationId xmlns:a16="http://schemas.microsoft.com/office/drawing/2014/main" id="{B2C7FA36-074F-E5AC-B7A8-AE46E74337EF}"/>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4723264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6" name="Textplatzhalter 7">
            <a:extLst>
              <a:ext uri="{FF2B5EF4-FFF2-40B4-BE49-F238E27FC236}">
                <a16:creationId xmlns:a16="http://schemas.microsoft.com/office/drawing/2014/main" id="{328E5618-96E4-1649-BC3B-5C9FDF950490}"/>
              </a:ext>
            </a:extLst>
          </p:cNvPr>
          <p:cNvSpPr>
            <a:spLocks noGrp="1"/>
          </p:cNvSpPr>
          <p:nvPr>
            <p:ph type="body" sz="quarter" idx="10"/>
          </p:nvPr>
        </p:nvSpPr>
        <p:spPr>
          <a:xfrm>
            <a:off x="1775520" y="6237312"/>
            <a:ext cx="8208912" cy="576064"/>
          </a:xfrm>
        </p:spPr>
        <p:txBody>
          <a:bodyPr anchor="b">
            <a:normAutofit/>
          </a:bodyPr>
          <a:lstStyle>
            <a:lvl1pPr marL="0" indent="0">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8230076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7">
            <a:extLst>
              <a:ext uri="{FF2B5EF4-FFF2-40B4-BE49-F238E27FC236}">
                <a16:creationId xmlns:a16="http://schemas.microsoft.com/office/drawing/2014/main" id="{340C5A56-8679-A749-BAA8-2B8CF345C1C6}"/>
              </a:ext>
            </a:extLst>
          </p:cNvPr>
          <p:cNvSpPr>
            <a:spLocks noGrp="1"/>
          </p:cNvSpPr>
          <p:nvPr>
            <p:ph type="body" sz="quarter" idx="10"/>
          </p:nvPr>
        </p:nvSpPr>
        <p:spPr>
          <a:xfrm>
            <a:off x="1775520" y="6237312"/>
            <a:ext cx="8208912" cy="576064"/>
          </a:xfrm>
        </p:spPr>
        <p:txBody>
          <a:bodyPr anchor="b">
            <a:normAutofit/>
          </a:bodyPr>
          <a:lstStyle>
            <a:lvl1pPr marL="0" indent="0">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7802451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651000"/>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2" name="TextBox 4">
            <a:extLst>
              <a:ext uri="{FF2B5EF4-FFF2-40B4-BE49-F238E27FC236}">
                <a16:creationId xmlns:a16="http://schemas.microsoft.com/office/drawing/2014/main" id="{71211730-CDF2-47C8-A380-2BCC4EAC1772}"/>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4" name="Espace réservé du texte 3">
            <a:extLst>
              <a:ext uri="{FF2B5EF4-FFF2-40B4-BE49-F238E27FC236}">
                <a16:creationId xmlns:a16="http://schemas.microsoft.com/office/drawing/2014/main" id="{A7C2793A-08E8-4EC6-88E0-377E2EBD5848}"/>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CH"/>
              <a:t>Add name of presenter here</a:t>
            </a:r>
            <a:endParaRPr lang="fr-FR" dirty="0"/>
          </a:p>
        </p:txBody>
      </p:sp>
      <p:pic>
        <p:nvPicPr>
          <p:cNvPr id="3" name="Picture 2">
            <a:extLst>
              <a:ext uri="{FF2B5EF4-FFF2-40B4-BE49-F238E27FC236}">
                <a16:creationId xmlns:a16="http://schemas.microsoft.com/office/drawing/2014/main" id="{94284C7F-931F-C0C3-E727-81F55D63E3F2}"/>
              </a:ext>
            </a:extLst>
          </p:cNvPr>
          <p:cNvPicPr>
            <a:picLocks noChangeAspect="1"/>
          </p:cNvPicPr>
          <p:nvPr userDrawn="1"/>
        </p:nvPicPr>
        <p:blipFill>
          <a:blip r:embed="rId2"/>
          <a:stretch>
            <a:fillRect/>
          </a:stretch>
        </p:blipFill>
        <p:spPr>
          <a:xfrm>
            <a:off x="624417" y="6214291"/>
            <a:ext cx="4050947" cy="216000"/>
          </a:xfrm>
          <a:prstGeom prst="rect">
            <a:avLst/>
          </a:prstGeom>
        </p:spPr>
      </p:pic>
    </p:spTree>
    <p:extLst>
      <p:ext uri="{BB962C8B-B14F-4D97-AF65-F5344CB8AC3E}">
        <p14:creationId xmlns:p14="http://schemas.microsoft.com/office/powerpoint/2010/main" val="1316144132"/>
      </p:ext>
    </p:extLst>
  </p:cSld>
  <p:clrMapOvr>
    <a:masterClrMapping/>
  </p:clrMapOvr>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5"/>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spTree>
    <p:extLst>
      <p:ext uri="{BB962C8B-B14F-4D97-AF65-F5344CB8AC3E}">
        <p14:creationId xmlns:p14="http://schemas.microsoft.com/office/powerpoint/2010/main" val="3091265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2534936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endParaRPr lang="en-US" sz="2133">
              <a:solidFill>
                <a:srgbClr val="00305D"/>
              </a:solidFill>
              <a:latin typeface="Arial Narrow Bold" pitchFamily="34" charset="0"/>
              <a:ea typeface="Arial Narrow Bold" pitchFamily="34" charset="-122"/>
              <a:cs typeface="Arial Narrow Bold" pitchFamily="34" charset="-120"/>
            </a:endParaRPr>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33083203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829619269"/>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08118516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50410827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768727672"/>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0784216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0851276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98397188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7279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64760518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926733" y="6380432"/>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000626" y="5907497"/>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61289756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864">
          <p15:clr>
            <a:srgbClr val="FBAE40"/>
          </p15:clr>
        </p15:guide>
        <p15:guide id="4" orient="horz" pos="609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8" name="Picture 7" descr="A screen shot of a logo&#10;&#10;Description automatically generated">
            <a:extLst>
              <a:ext uri="{FF2B5EF4-FFF2-40B4-BE49-F238E27FC236}">
                <a16:creationId xmlns:a16="http://schemas.microsoft.com/office/drawing/2014/main" id="{80B1C450-F62D-7E9B-0DD6-3D311875A6B2}"/>
              </a:ext>
            </a:extLst>
          </p:cNvPr>
          <p:cNvPicPr>
            <a:picLocks noChangeAspect="1"/>
          </p:cNvPicPr>
          <p:nvPr userDrawn="1"/>
        </p:nvPicPr>
        <p:blipFill>
          <a:blip r:embed="rId4"/>
          <a:stretch>
            <a:fillRect/>
          </a:stretch>
        </p:blipFill>
        <p:spPr>
          <a:xfrm>
            <a:off x="10159677" y="6156616"/>
            <a:ext cx="2032323" cy="701384"/>
          </a:xfrm>
          <a:prstGeom prst="rect">
            <a:avLst/>
          </a:prstGeom>
        </p:spPr>
      </p:pic>
      <p:sp>
        <p:nvSpPr>
          <p:cNvPr id="3" name="Content of this presentation is copyrightand responsibility of the author Permission is required for re-use">
            <a:extLst>
              <a:ext uri="{FF2B5EF4-FFF2-40B4-BE49-F238E27FC236}">
                <a16:creationId xmlns:a16="http://schemas.microsoft.com/office/drawing/2014/main" id="{6661A613-419A-E93E-F6F3-4A536BC0CC40}"/>
              </a:ext>
            </a:extLst>
          </p:cNvPr>
          <p:cNvSpPr/>
          <p:nvPr userDrawn="1"/>
        </p:nvSpPr>
        <p:spPr>
          <a:xfrm>
            <a:off x="926733" y="6380432"/>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extLst>
      <p:ext uri="{BB962C8B-B14F-4D97-AF65-F5344CB8AC3E}">
        <p14:creationId xmlns:p14="http://schemas.microsoft.com/office/powerpoint/2010/main" val="180591654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2752352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9922804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685404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4C76-1CD6-8D4E-A663-2C8BD6DB5A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ABE1BFA-9665-924F-BD49-E2F0892505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37577942-BE72-FA48-BB78-4B0146470AC2}"/>
              </a:ext>
            </a:extLst>
          </p:cNvPr>
          <p:cNvSpPr>
            <a:spLocks noGrp="1"/>
          </p:cNvSpPr>
          <p:nvPr>
            <p:ph type="ftr" sz="quarter" idx="11"/>
          </p:nvPr>
        </p:nvSpPr>
        <p:spPr/>
        <p:txBody>
          <a:bodyPr/>
          <a:lstStyle/>
          <a:p>
            <a:r>
              <a:rPr lang="en-GB"/>
              <a:t>Courses via e-ESO.net | ©2021 The European School of Oncology</a:t>
            </a:r>
          </a:p>
        </p:txBody>
      </p:sp>
      <p:sp>
        <p:nvSpPr>
          <p:cNvPr id="6" name="Slide Number Placeholder 5">
            <a:extLst>
              <a:ext uri="{FF2B5EF4-FFF2-40B4-BE49-F238E27FC236}">
                <a16:creationId xmlns:a16="http://schemas.microsoft.com/office/drawing/2014/main" id="{0F30D744-033D-EB45-8855-2334A447D190}"/>
              </a:ext>
            </a:extLst>
          </p:cNvPr>
          <p:cNvSpPr>
            <a:spLocks noGrp="1"/>
          </p:cNvSpPr>
          <p:nvPr>
            <p:ph type="sldNum" sz="quarter" idx="12"/>
          </p:nvPr>
        </p:nvSpPr>
        <p:spPr/>
        <p:txBody>
          <a:bodyPr/>
          <a:lstStyle/>
          <a:p>
            <a:fld id="{FA9CDE7A-8A35-B745-9E71-E3C436FAC257}" type="slidenum">
              <a:rPr lang="en-GB" smtClean="0"/>
              <a:t>‹#›</a:t>
            </a:fld>
            <a:endParaRPr lang="en-GB"/>
          </a:p>
        </p:txBody>
      </p:sp>
    </p:spTree>
    <p:extLst>
      <p:ext uri="{BB962C8B-B14F-4D97-AF65-F5344CB8AC3E}">
        <p14:creationId xmlns:p14="http://schemas.microsoft.com/office/powerpoint/2010/main" val="33102349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9687724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160795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6685147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3469820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4134649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81269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8688731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7980917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7943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24598053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18F564-C742-6640-B2A4-357D3B09D10E}"/>
              </a:ext>
            </a:extLst>
          </p:cNvPr>
          <p:cNvSpPr>
            <a:spLocks noGrp="1"/>
          </p:cNvSpPr>
          <p:nvPr>
            <p:ph type="title"/>
          </p:nvPr>
        </p:nvSpPr>
        <p:spPr>
          <a:xfrm>
            <a:off x="839788" y="365126"/>
            <a:ext cx="10515600" cy="1325563"/>
          </a:xfrm>
        </p:spPr>
        <p:txBody>
          <a:bodyPr/>
          <a:lstStyle/>
          <a:p>
            <a:r>
              <a:rPr lang="es-ES"/>
              <a:t>Haga clic para modificar el estilo de título del patrón</a:t>
            </a:r>
          </a:p>
        </p:txBody>
      </p:sp>
      <p:sp>
        <p:nvSpPr>
          <p:cNvPr id="3" name="Marcador de posición de texto 2">
            <a:extLst>
              <a:ext uri="{FF2B5EF4-FFF2-40B4-BE49-F238E27FC236}">
                <a16:creationId xmlns:a16="http://schemas.microsoft.com/office/drawing/2014/main" id="{E27F4593-76ED-034E-8130-9F046EA99A57}"/>
              </a:ext>
            </a:extLst>
          </p:cNvPr>
          <p:cNvSpPr>
            <a:spLocks noGrp="1"/>
          </p:cNvSpPr>
          <p:nvPr>
            <p:ph type="body" idx="1"/>
          </p:nvPr>
        </p:nvSpPr>
        <p:spPr>
          <a:xfrm>
            <a:off x="839789" y="1681163"/>
            <a:ext cx="5157787"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8" indent="0">
              <a:buNone/>
              <a:defRPr sz="1600" b="1"/>
            </a:lvl5pPr>
            <a:lvl6pPr marL="2285984" indent="0">
              <a:buNone/>
              <a:defRPr sz="1600" b="1"/>
            </a:lvl6pPr>
            <a:lvl7pPr marL="2743182" indent="0">
              <a:buNone/>
              <a:defRPr sz="1600" b="1"/>
            </a:lvl7pPr>
            <a:lvl8pPr marL="3200378" indent="0">
              <a:buNone/>
              <a:defRPr sz="1600" b="1"/>
            </a:lvl8pPr>
            <a:lvl9pPr marL="3657575"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36124F0F-D1A5-0F49-9844-788933AC2EF4}"/>
              </a:ext>
            </a:extLst>
          </p:cNvPr>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osición de texto 4">
            <a:extLst>
              <a:ext uri="{FF2B5EF4-FFF2-40B4-BE49-F238E27FC236}">
                <a16:creationId xmlns:a16="http://schemas.microsoft.com/office/drawing/2014/main" id="{69F0F7D3-6EA1-D742-ACB3-316AC353C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8" indent="0">
              <a:buNone/>
              <a:defRPr sz="1600" b="1"/>
            </a:lvl5pPr>
            <a:lvl6pPr marL="2285984" indent="0">
              <a:buNone/>
              <a:defRPr sz="1600" b="1"/>
            </a:lvl6pPr>
            <a:lvl7pPr marL="2743182" indent="0">
              <a:buNone/>
              <a:defRPr sz="1600" b="1"/>
            </a:lvl7pPr>
            <a:lvl8pPr marL="3200378" indent="0">
              <a:buNone/>
              <a:defRPr sz="1600" b="1"/>
            </a:lvl8pPr>
            <a:lvl9pPr marL="3657575"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0022B418-3C75-CF49-8F42-25A342A66482}"/>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posición de fecha 6">
            <a:extLst>
              <a:ext uri="{FF2B5EF4-FFF2-40B4-BE49-F238E27FC236}">
                <a16:creationId xmlns:a16="http://schemas.microsoft.com/office/drawing/2014/main" id="{3F167F55-FACE-7841-99F1-8DE351403B97}"/>
              </a:ext>
            </a:extLst>
          </p:cNvPr>
          <p:cNvSpPr>
            <a:spLocks noGrp="1"/>
          </p:cNvSpPr>
          <p:nvPr>
            <p:ph type="dt" sz="half" idx="10"/>
          </p:nvPr>
        </p:nvSpPr>
        <p:spPr/>
        <p:txBody>
          <a:bodyPr/>
          <a:lstStyle/>
          <a:p>
            <a:fld id="{7A58C051-5F9E-9541-BDF4-0D2080C42A70}" type="datetimeFigureOut">
              <a:rPr lang="es-ES" smtClean="0"/>
              <a:t>18/2/26</a:t>
            </a:fld>
            <a:endParaRPr lang="es-ES"/>
          </a:p>
        </p:txBody>
      </p:sp>
      <p:sp>
        <p:nvSpPr>
          <p:cNvPr id="8" name="Marcador de posición de pie de página 7">
            <a:extLst>
              <a:ext uri="{FF2B5EF4-FFF2-40B4-BE49-F238E27FC236}">
                <a16:creationId xmlns:a16="http://schemas.microsoft.com/office/drawing/2014/main" id="{1B1EB44C-A1F3-0D43-B285-28616DFCFF37}"/>
              </a:ext>
            </a:extLst>
          </p:cNvPr>
          <p:cNvSpPr>
            <a:spLocks noGrp="1"/>
          </p:cNvSpPr>
          <p:nvPr>
            <p:ph type="ftr" sz="quarter" idx="11"/>
          </p:nvPr>
        </p:nvSpPr>
        <p:spPr/>
        <p:txBody>
          <a:bodyPr/>
          <a:lstStyle/>
          <a:p>
            <a:endParaRPr lang="es-ES"/>
          </a:p>
        </p:txBody>
      </p:sp>
      <p:sp>
        <p:nvSpPr>
          <p:cNvPr id="9" name="Marcador de posición de número de diapositiva 8">
            <a:extLst>
              <a:ext uri="{FF2B5EF4-FFF2-40B4-BE49-F238E27FC236}">
                <a16:creationId xmlns:a16="http://schemas.microsoft.com/office/drawing/2014/main" id="{4E423F12-8923-024C-81B0-08EE82943B1B}"/>
              </a:ext>
            </a:extLst>
          </p:cNvPr>
          <p:cNvSpPr>
            <a:spLocks noGrp="1"/>
          </p:cNvSpPr>
          <p:nvPr>
            <p:ph type="sldNum" sz="quarter" idx="12"/>
          </p:nvPr>
        </p:nvSpPr>
        <p:spPr/>
        <p:txBody>
          <a:bodyPr/>
          <a:lstStyle/>
          <a:p>
            <a:fld id="{C6F45E89-5E97-3941-9A05-B668BAB17814}" type="slidenum">
              <a:rPr lang="es-ES" smtClean="0"/>
              <a:t>‹#›</a:t>
            </a:fld>
            <a:endParaRPr lang="es-ES"/>
          </a:p>
        </p:txBody>
      </p:sp>
    </p:spTree>
    <p:extLst>
      <p:ext uri="{BB962C8B-B14F-4D97-AF65-F5344CB8AC3E}">
        <p14:creationId xmlns:p14="http://schemas.microsoft.com/office/powerpoint/2010/main" val="9386528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954527673"/>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917606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128986657"/>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676720279"/>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951456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31847663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6369652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4053182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3127294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178061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969BB52-55C0-8749-A9F9-970A85061CC1}" type="datetimeFigureOut">
              <a:rPr lang="en-GB" smtClean="0"/>
              <a:t>18/02/2026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B58E33-E133-E142-AD96-C90CBFFAA9C6}" type="slidenum">
              <a:rPr lang="en-GB" smtClean="0"/>
              <a:t>‹#›</a:t>
            </a:fld>
            <a:endParaRPr lang="en-GB"/>
          </a:p>
        </p:txBody>
      </p:sp>
    </p:spTree>
    <p:extLst>
      <p:ext uri="{BB962C8B-B14F-4D97-AF65-F5344CB8AC3E}">
        <p14:creationId xmlns:p14="http://schemas.microsoft.com/office/powerpoint/2010/main" val="36912416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3069291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58158941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75096023"/>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954101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9897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5030447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856411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8176831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1315861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90332450"/>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FC5A-DB63-4BEA-9146-B966EB8D4735}"/>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8DC447EB-2B87-4670-B5BC-3120BD3592E0}"/>
              </a:ext>
            </a:extLst>
          </p:cNvPr>
          <p:cNvSpPr>
            <a:spLocks noGrp="1"/>
          </p:cNvSpPr>
          <p:nvPr>
            <p:ph type="body" sz="quarter" idx="10" hasCustomPrompt="1"/>
          </p:nvPr>
        </p:nvSpPr>
        <p:spPr>
          <a:xfrm>
            <a:off x="152400" y="6294439"/>
            <a:ext cx="5943600" cy="457200"/>
          </a:xfrm>
        </p:spPr>
        <p:txBody>
          <a:bodyPr anchor="b"/>
          <a:lstStyle>
            <a:lvl1pPr marL="0" indent="0">
              <a:lnSpc>
                <a:spcPct val="100000"/>
              </a:lnSpc>
              <a:spcBef>
                <a:spcPts val="0"/>
              </a:spcBef>
              <a:buNone/>
              <a:defRPr sz="1000"/>
            </a:lvl1pPr>
          </a:lstStyle>
          <a:p>
            <a:pPr lvl="0"/>
            <a:r>
              <a:rPr lang="en-GB" dirty="0"/>
              <a:t>References</a:t>
            </a:r>
          </a:p>
        </p:txBody>
      </p:sp>
      <p:sp>
        <p:nvSpPr>
          <p:cNvPr id="7" name="Text Placeholder 7">
            <a:extLst>
              <a:ext uri="{FF2B5EF4-FFF2-40B4-BE49-F238E27FC236}">
                <a16:creationId xmlns:a16="http://schemas.microsoft.com/office/drawing/2014/main" id="{FE4DE3BA-CA9E-4304-9A2F-14C1472CD405}"/>
              </a:ext>
            </a:extLst>
          </p:cNvPr>
          <p:cNvSpPr>
            <a:spLocks noGrp="1"/>
          </p:cNvSpPr>
          <p:nvPr>
            <p:ph type="body" sz="quarter" idx="11" hasCustomPrompt="1"/>
          </p:nvPr>
        </p:nvSpPr>
        <p:spPr>
          <a:xfrm>
            <a:off x="6096000" y="6294439"/>
            <a:ext cx="5943600" cy="457200"/>
          </a:xfrm>
        </p:spPr>
        <p:txBody>
          <a:bodyPr anchor="b"/>
          <a:lstStyle>
            <a:lvl1pPr marL="0" indent="0" algn="r">
              <a:lnSpc>
                <a:spcPct val="100000"/>
              </a:lnSpc>
              <a:spcBef>
                <a:spcPts val="0"/>
              </a:spcBef>
              <a:buNone/>
              <a:defRPr sz="1000"/>
            </a:lvl1pPr>
          </a:lstStyle>
          <a:p>
            <a:pPr lvl="0"/>
            <a:r>
              <a:rPr lang="en-GB" dirty="0"/>
              <a:t>Footnotes</a:t>
            </a:r>
          </a:p>
        </p:txBody>
      </p:sp>
    </p:spTree>
    <p:extLst>
      <p:ext uri="{BB962C8B-B14F-4D97-AF65-F5344CB8AC3E}">
        <p14:creationId xmlns:p14="http://schemas.microsoft.com/office/powerpoint/2010/main" val="995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41392107"/>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473954"/>
            <a:ext cx="12192001" cy="38404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380721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5101719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988625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86757182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68002941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4654-3061-5670-9ABF-FEF046E0F847}"/>
              </a:ext>
            </a:extLst>
          </p:cNvPr>
          <p:cNvSpPr>
            <a:spLocks noGrp="1"/>
          </p:cNvSpPr>
          <p:nvPr>
            <p:ph type="ctrTitle"/>
          </p:nvPr>
        </p:nvSpPr>
        <p:spPr>
          <a:xfrm>
            <a:off x="1524000" y="2600959"/>
            <a:ext cx="9144000" cy="1756411"/>
          </a:xfrm>
        </p:spPr>
        <p:txBody>
          <a:bodyPr anchor="b"/>
          <a:lstStyle>
            <a:lvl1pPr algn="ctr">
              <a:defRPr sz="6000" b="1">
                <a:solidFill>
                  <a:srgbClr val="15474C"/>
                </a:solidFill>
              </a:defRPr>
            </a:lvl1pPr>
          </a:lstStyle>
          <a:p>
            <a:r>
              <a:rPr lang="en-US" dirty="0"/>
              <a:t>Click to edit Master title style</a:t>
            </a:r>
          </a:p>
        </p:txBody>
      </p:sp>
      <p:sp>
        <p:nvSpPr>
          <p:cNvPr id="3" name="Subtitle 2">
            <a:extLst>
              <a:ext uri="{FF2B5EF4-FFF2-40B4-BE49-F238E27FC236}">
                <a16:creationId xmlns:a16="http://schemas.microsoft.com/office/drawing/2014/main" id="{36801BD1-2508-728A-105B-68B96B8FED56}"/>
              </a:ext>
            </a:extLst>
          </p:cNvPr>
          <p:cNvSpPr>
            <a:spLocks noGrp="1"/>
          </p:cNvSpPr>
          <p:nvPr>
            <p:ph type="subTitle" idx="1"/>
          </p:nvPr>
        </p:nvSpPr>
        <p:spPr>
          <a:xfrm>
            <a:off x="1524000" y="4536758"/>
            <a:ext cx="9144000" cy="1655762"/>
          </a:xfrm>
        </p:spPr>
        <p:txBody>
          <a:bodyPr/>
          <a:lstStyle>
            <a:lvl1pPr marL="0" indent="0" algn="ctr">
              <a:buNone/>
              <a:defRPr sz="2400">
                <a:ln>
                  <a:solidFill>
                    <a:srgbClr val="15474C"/>
                  </a:solidFill>
                </a:ln>
                <a:solidFill>
                  <a:srgbClr val="7FC5C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5886179-9503-7373-68EC-B57B04A17E45}"/>
              </a:ext>
            </a:extLst>
          </p:cNvPr>
          <p:cNvSpPr>
            <a:spLocks noGrp="1"/>
          </p:cNvSpPr>
          <p:nvPr>
            <p:ph type="dt" sz="half" idx="10"/>
          </p:nvPr>
        </p:nvSpPr>
        <p:spPr>
          <a:xfrm>
            <a:off x="838200" y="6315710"/>
            <a:ext cx="2743200" cy="365125"/>
          </a:xfrm>
        </p:spPr>
        <p:txBody>
          <a:bodyPr/>
          <a:lstStyle>
            <a:lvl1pPr>
              <a:defRPr>
                <a:solidFill>
                  <a:srgbClr val="15474C"/>
                </a:solidFill>
              </a:defRPr>
            </a:lvl1pPr>
          </a:lstStyle>
          <a:p>
            <a:fld id="{D3FC01BF-260F-0640-9260-42E71AD63ADD}" type="datetime1">
              <a:rPr lang="en-CA" smtClean="0"/>
              <a:pPr/>
              <a:t>2026-02-18</a:t>
            </a:fld>
            <a:endParaRPr lang="en-US" dirty="0"/>
          </a:p>
        </p:txBody>
      </p:sp>
      <p:sp>
        <p:nvSpPr>
          <p:cNvPr id="5" name="Footer Placeholder 4">
            <a:extLst>
              <a:ext uri="{FF2B5EF4-FFF2-40B4-BE49-F238E27FC236}">
                <a16:creationId xmlns:a16="http://schemas.microsoft.com/office/drawing/2014/main" id="{02961B04-E132-FFD5-3BBF-9699A8BBDF4A}"/>
              </a:ext>
            </a:extLst>
          </p:cNvPr>
          <p:cNvSpPr>
            <a:spLocks noGrp="1"/>
          </p:cNvSpPr>
          <p:nvPr>
            <p:ph type="ftr" sz="quarter" idx="11"/>
          </p:nvPr>
        </p:nvSpPr>
        <p:spPr>
          <a:xfrm>
            <a:off x="4038600" y="6315710"/>
            <a:ext cx="4114800" cy="365125"/>
          </a:xfrm>
        </p:spPr>
        <p:txBody>
          <a:bodyPr/>
          <a:lstStyle>
            <a:lvl1pPr>
              <a:defRPr>
                <a:solidFill>
                  <a:srgbClr val="15474C"/>
                </a:solidFill>
              </a:defRPr>
            </a:lvl1pPr>
          </a:lstStyle>
          <a:p>
            <a:r>
              <a:rPr lang="en-US" dirty="0"/>
              <a:t>1st KGU Conference - Kuwait - Jan 2026</a:t>
            </a:r>
            <a:endParaRPr lang="en-US" dirty="0">
              <a:solidFill>
                <a:srgbClr val="15474C"/>
              </a:solidFill>
            </a:endParaRPr>
          </a:p>
        </p:txBody>
      </p:sp>
      <p:sp>
        <p:nvSpPr>
          <p:cNvPr id="6" name="Slide Number Placeholder 5">
            <a:extLst>
              <a:ext uri="{FF2B5EF4-FFF2-40B4-BE49-F238E27FC236}">
                <a16:creationId xmlns:a16="http://schemas.microsoft.com/office/drawing/2014/main" id="{900350A7-35E5-B1BB-C4C3-5F1123D3BE93}"/>
              </a:ext>
            </a:extLst>
          </p:cNvPr>
          <p:cNvSpPr>
            <a:spLocks noGrp="1"/>
          </p:cNvSpPr>
          <p:nvPr>
            <p:ph type="sldNum" sz="quarter" idx="12"/>
          </p:nvPr>
        </p:nvSpPr>
        <p:spPr>
          <a:xfrm>
            <a:off x="8610600" y="6315710"/>
            <a:ext cx="2743200" cy="365125"/>
          </a:xfrm>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15631662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descr="A blue rectangle with a city in the background&#10;&#10;AI-generated content may be incorrect.">
            <a:extLst>
              <a:ext uri="{FF2B5EF4-FFF2-40B4-BE49-F238E27FC236}">
                <a16:creationId xmlns:a16="http://schemas.microsoft.com/office/drawing/2014/main" id="{52081AE6-0292-8B40-BD54-67C835656F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6EC877-7528-34AD-CF2F-C5DB747CA8FF}"/>
              </a:ext>
            </a:extLst>
          </p:cNvPr>
          <p:cNvSpPr>
            <a:spLocks noGrp="1"/>
          </p:cNvSpPr>
          <p:nvPr>
            <p:ph type="title"/>
          </p:nvPr>
        </p:nvSpPr>
        <p:spPr>
          <a:xfrm>
            <a:off x="838200" y="365125"/>
            <a:ext cx="9057640" cy="965835"/>
          </a:xfrm>
        </p:spPr>
        <p:txBody>
          <a:bodyPr/>
          <a:lstStyle>
            <a:lvl1pPr>
              <a:defRPr>
                <a:solidFill>
                  <a:srgbClr val="7FC5C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5EE205-E866-2262-CE98-F7D9A830D2E4}"/>
              </a:ext>
            </a:extLst>
          </p:cNvPr>
          <p:cNvSpPr>
            <a:spLocks noGrp="1"/>
          </p:cNvSpPr>
          <p:nvPr>
            <p:ph idx="1"/>
          </p:nvPr>
        </p:nvSpPr>
        <p:spPr>
          <a:xfrm>
            <a:off x="838200" y="1490344"/>
            <a:ext cx="10713720" cy="4866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63888-3CDF-A899-CBE8-980F6DE4BBC1}"/>
              </a:ext>
            </a:extLst>
          </p:cNvPr>
          <p:cNvSpPr>
            <a:spLocks noGrp="1"/>
          </p:cNvSpPr>
          <p:nvPr>
            <p:ph type="dt" sz="half" idx="10"/>
          </p:nvPr>
        </p:nvSpPr>
        <p:spPr/>
        <p:txBody>
          <a:bodyPr/>
          <a:lstStyle>
            <a:lvl1pPr>
              <a:defRPr>
                <a:solidFill>
                  <a:srgbClr val="15474C"/>
                </a:solidFill>
              </a:defRPr>
            </a:lvl1pPr>
          </a:lstStyle>
          <a:p>
            <a:fld id="{33AD0C25-6E39-6A49-B189-A1096E5EBC72}" type="datetime1">
              <a:rPr lang="en-CA" smtClean="0"/>
              <a:pPr/>
              <a:t>2026-02-18</a:t>
            </a:fld>
            <a:endParaRPr lang="en-US" dirty="0"/>
          </a:p>
        </p:txBody>
      </p:sp>
      <p:sp>
        <p:nvSpPr>
          <p:cNvPr id="5" name="Footer Placeholder 4">
            <a:extLst>
              <a:ext uri="{FF2B5EF4-FFF2-40B4-BE49-F238E27FC236}">
                <a16:creationId xmlns:a16="http://schemas.microsoft.com/office/drawing/2014/main" id="{62F108D1-B52D-9318-1F8A-72A4A2DE4710}"/>
              </a:ext>
            </a:extLst>
          </p:cNvPr>
          <p:cNvSpPr>
            <a:spLocks noGrp="1"/>
          </p:cNvSpPr>
          <p:nvPr>
            <p:ph type="ftr" sz="quarter" idx="11"/>
          </p:nvPr>
        </p:nvSpPr>
        <p:spPr/>
        <p:txBody>
          <a:bodyPr/>
          <a:lstStyle>
            <a:lvl1pPr>
              <a:defRPr>
                <a:solidFill>
                  <a:srgbClr val="15474C"/>
                </a:solidFill>
              </a:defRPr>
            </a:lvl1pPr>
          </a:lstStyle>
          <a:p>
            <a:r>
              <a:rPr lang="en-US" dirty="0"/>
              <a:t>1st KGU Conference - Kuwait - Jan 2026</a:t>
            </a:r>
          </a:p>
        </p:txBody>
      </p:sp>
      <p:sp>
        <p:nvSpPr>
          <p:cNvPr id="6" name="Slide Number Placeholder 5">
            <a:extLst>
              <a:ext uri="{FF2B5EF4-FFF2-40B4-BE49-F238E27FC236}">
                <a16:creationId xmlns:a16="http://schemas.microsoft.com/office/drawing/2014/main" id="{BA0A313B-05F7-3850-B7FE-723EA6D4285E}"/>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16915258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7C3A-8825-8ED7-0648-DF1A5CA68C52}"/>
              </a:ext>
            </a:extLst>
          </p:cNvPr>
          <p:cNvSpPr>
            <a:spLocks noGrp="1"/>
          </p:cNvSpPr>
          <p:nvPr>
            <p:ph type="title"/>
          </p:nvPr>
        </p:nvSpPr>
        <p:spPr>
          <a:xfrm>
            <a:off x="831850" y="2418080"/>
            <a:ext cx="10515600" cy="2144395"/>
          </a:xfrm>
        </p:spPr>
        <p:txBody>
          <a:bodyPr anchor="b"/>
          <a:lstStyle>
            <a:lvl1pPr>
              <a:defRPr sz="6000">
                <a:solidFill>
                  <a:srgbClr val="15474C"/>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96D45A-43FE-E1E4-D097-5DBE5D6F3142}"/>
              </a:ext>
            </a:extLst>
          </p:cNvPr>
          <p:cNvSpPr>
            <a:spLocks noGrp="1"/>
          </p:cNvSpPr>
          <p:nvPr>
            <p:ph type="body" idx="1"/>
          </p:nvPr>
        </p:nvSpPr>
        <p:spPr>
          <a:xfrm>
            <a:off x="831850" y="4589463"/>
            <a:ext cx="10515600" cy="1500187"/>
          </a:xfrm>
        </p:spPr>
        <p:txBody>
          <a:bodyPr/>
          <a:lstStyle>
            <a:lvl1pPr marL="0" indent="0">
              <a:buNone/>
              <a:defRPr sz="2400">
                <a:ln>
                  <a:solidFill>
                    <a:srgbClr val="15474C"/>
                  </a:solidFill>
                </a:ln>
                <a:solidFill>
                  <a:srgbClr val="7FC5C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9CD75BB-3806-CC99-C44A-1702A022A5F5}"/>
              </a:ext>
            </a:extLst>
          </p:cNvPr>
          <p:cNvSpPr>
            <a:spLocks noGrp="1"/>
          </p:cNvSpPr>
          <p:nvPr>
            <p:ph type="dt" sz="half" idx="10"/>
          </p:nvPr>
        </p:nvSpPr>
        <p:spPr/>
        <p:txBody>
          <a:bodyPr/>
          <a:lstStyle>
            <a:lvl1pPr>
              <a:defRPr>
                <a:solidFill>
                  <a:srgbClr val="15474C"/>
                </a:solidFill>
              </a:defRPr>
            </a:lvl1pPr>
          </a:lstStyle>
          <a:p>
            <a:fld id="{14887904-23DF-D048-9562-B5FF1F9D35BA}" type="datetime1">
              <a:rPr lang="en-CA" smtClean="0"/>
              <a:pPr/>
              <a:t>2026-02-18</a:t>
            </a:fld>
            <a:endParaRPr lang="en-US" dirty="0"/>
          </a:p>
        </p:txBody>
      </p:sp>
      <p:sp>
        <p:nvSpPr>
          <p:cNvPr id="5" name="Footer Placeholder 4">
            <a:extLst>
              <a:ext uri="{FF2B5EF4-FFF2-40B4-BE49-F238E27FC236}">
                <a16:creationId xmlns:a16="http://schemas.microsoft.com/office/drawing/2014/main" id="{2D5DB437-6F35-454E-C75D-C0572EE2552C}"/>
              </a:ext>
            </a:extLst>
          </p:cNvPr>
          <p:cNvSpPr>
            <a:spLocks noGrp="1"/>
          </p:cNvSpPr>
          <p:nvPr>
            <p:ph type="ftr" sz="quarter" idx="11"/>
          </p:nvPr>
        </p:nvSpPr>
        <p:spPr/>
        <p:txBody>
          <a:bodyPr/>
          <a:lstStyle/>
          <a:p>
            <a:r>
              <a:rPr lang="en-US"/>
              <a:t>1st KGU Conference - Kuwait - Jan 2026</a:t>
            </a:r>
          </a:p>
        </p:txBody>
      </p:sp>
      <p:sp>
        <p:nvSpPr>
          <p:cNvPr id="6" name="Slide Number Placeholder 5">
            <a:extLst>
              <a:ext uri="{FF2B5EF4-FFF2-40B4-BE49-F238E27FC236}">
                <a16:creationId xmlns:a16="http://schemas.microsoft.com/office/drawing/2014/main" id="{88234D63-76D0-24A8-AD46-972A2CAA4F1F}"/>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28311259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A blue rectangle with a city in the background&#10;&#10;AI-generated content may be incorrect.">
            <a:extLst>
              <a:ext uri="{FF2B5EF4-FFF2-40B4-BE49-F238E27FC236}">
                <a16:creationId xmlns:a16="http://schemas.microsoft.com/office/drawing/2014/main" id="{4B0E20FD-B935-2CDE-DC06-28F710DDDC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DAD59D-527E-B873-DA1F-F9B9A7B84A4D}"/>
              </a:ext>
            </a:extLst>
          </p:cNvPr>
          <p:cNvSpPr>
            <a:spLocks noGrp="1"/>
          </p:cNvSpPr>
          <p:nvPr>
            <p:ph type="title"/>
          </p:nvPr>
        </p:nvSpPr>
        <p:spPr>
          <a:xfrm>
            <a:off x="838200" y="365125"/>
            <a:ext cx="9108440" cy="965835"/>
          </a:xfrm>
        </p:spPr>
        <p:txBody>
          <a:bodyPr/>
          <a:lstStyle>
            <a:lvl1pPr>
              <a:defRPr>
                <a:solidFill>
                  <a:srgbClr val="7FC5C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F3E728-9631-AB04-4AD4-CB574CB2C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0B8BC-6D3F-0B1D-2617-EC7DB1B2B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02E2F-34A3-EB9D-45F6-BE2D165B5178}"/>
              </a:ext>
            </a:extLst>
          </p:cNvPr>
          <p:cNvSpPr>
            <a:spLocks noGrp="1"/>
          </p:cNvSpPr>
          <p:nvPr>
            <p:ph type="dt" sz="half" idx="10"/>
          </p:nvPr>
        </p:nvSpPr>
        <p:spPr/>
        <p:txBody>
          <a:bodyPr/>
          <a:lstStyle>
            <a:lvl1pPr>
              <a:defRPr>
                <a:solidFill>
                  <a:srgbClr val="15474C"/>
                </a:solidFill>
              </a:defRPr>
            </a:lvl1pPr>
          </a:lstStyle>
          <a:p>
            <a:fld id="{3A1200FB-4F9C-CC4B-97D8-E07B81B6E80C}" type="datetime1">
              <a:rPr lang="en-CA" smtClean="0"/>
              <a:pPr/>
              <a:t>2026-02-18</a:t>
            </a:fld>
            <a:endParaRPr lang="en-US" dirty="0"/>
          </a:p>
        </p:txBody>
      </p:sp>
      <p:sp>
        <p:nvSpPr>
          <p:cNvPr id="6" name="Footer Placeholder 5">
            <a:extLst>
              <a:ext uri="{FF2B5EF4-FFF2-40B4-BE49-F238E27FC236}">
                <a16:creationId xmlns:a16="http://schemas.microsoft.com/office/drawing/2014/main" id="{582296E5-915C-843F-2FA7-7D6ED4059E40}"/>
              </a:ext>
            </a:extLst>
          </p:cNvPr>
          <p:cNvSpPr>
            <a:spLocks noGrp="1"/>
          </p:cNvSpPr>
          <p:nvPr>
            <p:ph type="ftr" sz="quarter" idx="11"/>
          </p:nvPr>
        </p:nvSpPr>
        <p:spPr/>
        <p:txBody>
          <a:bodyPr/>
          <a:lstStyle/>
          <a:p>
            <a:r>
              <a:rPr lang="en-US"/>
              <a:t>1st KGU Conference - Kuwait - Jan 2026</a:t>
            </a:r>
          </a:p>
        </p:txBody>
      </p:sp>
      <p:sp>
        <p:nvSpPr>
          <p:cNvPr id="7" name="Slide Number Placeholder 6">
            <a:extLst>
              <a:ext uri="{FF2B5EF4-FFF2-40B4-BE49-F238E27FC236}">
                <a16:creationId xmlns:a16="http://schemas.microsoft.com/office/drawing/2014/main" id="{9683E3D3-E45B-F6DA-8657-5D5DC5728C3E}"/>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204211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15419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50863" y="1304926"/>
            <a:ext cx="11083200" cy="457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ußzeilenplatzhalter 4"/>
          <p:cNvSpPr>
            <a:spLocks noGrp="1"/>
          </p:cNvSpPr>
          <p:nvPr>
            <p:ph type="ftr" sz="quarter" idx="11"/>
          </p:nvPr>
        </p:nvSpPr>
        <p:spPr>
          <a:xfrm>
            <a:off x="550863" y="6193150"/>
            <a:ext cx="8815877" cy="487363"/>
          </a:xfrm>
          <a:prstGeom prst="rect">
            <a:avLst/>
          </a:prstGeom>
        </p:spPr>
        <p:txBody>
          <a:bodyPr/>
          <a:lstStyle>
            <a:lvl1pPr>
              <a:defRPr sz="800"/>
            </a:lvl1pPr>
          </a:lstStyle>
          <a:p>
            <a:endParaRPr lang="en-US" dirty="0"/>
          </a:p>
        </p:txBody>
      </p:sp>
      <p:sp>
        <p:nvSpPr>
          <p:cNvPr id="7" name="Titel 6">
            <a:extLst>
              <a:ext uri="{FF2B5EF4-FFF2-40B4-BE49-F238E27FC236}">
                <a16:creationId xmlns:a16="http://schemas.microsoft.com/office/drawing/2014/main" id="{B6141734-3764-433D-AD7A-58269351C9F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6090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A blue rectangle with a city in the background&#10;&#10;AI-generated content may be incorrect.">
            <a:extLst>
              <a:ext uri="{FF2B5EF4-FFF2-40B4-BE49-F238E27FC236}">
                <a16:creationId xmlns:a16="http://schemas.microsoft.com/office/drawing/2014/main" id="{2FDEA8EE-2485-9031-BF5C-1C1731D6830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DE99B7-C724-924F-18A8-4326E345B315}"/>
              </a:ext>
            </a:extLst>
          </p:cNvPr>
          <p:cNvSpPr>
            <a:spLocks noGrp="1"/>
          </p:cNvSpPr>
          <p:nvPr>
            <p:ph type="title"/>
          </p:nvPr>
        </p:nvSpPr>
        <p:spPr>
          <a:xfrm>
            <a:off x="839788" y="365125"/>
            <a:ext cx="9066212" cy="986155"/>
          </a:xfrm>
        </p:spPr>
        <p:txBody>
          <a:bodyPr/>
          <a:lstStyle>
            <a:lvl1pPr>
              <a:defRPr>
                <a:solidFill>
                  <a:srgbClr val="7FC5C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81FBEEB-C1BB-F589-5BED-F6F56E214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369F26-A392-3E87-9837-80571B49CB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CA94-1DEC-CB82-BAF6-F3A4E16704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EA986-09E0-3156-11FD-824C9D808F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67064-6DBD-B792-4803-FABDDECF40F0}"/>
              </a:ext>
            </a:extLst>
          </p:cNvPr>
          <p:cNvSpPr>
            <a:spLocks noGrp="1"/>
          </p:cNvSpPr>
          <p:nvPr>
            <p:ph type="dt" sz="half" idx="10"/>
          </p:nvPr>
        </p:nvSpPr>
        <p:spPr/>
        <p:txBody>
          <a:bodyPr/>
          <a:lstStyle>
            <a:lvl1pPr>
              <a:defRPr>
                <a:solidFill>
                  <a:srgbClr val="15474C"/>
                </a:solidFill>
              </a:defRPr>
            </a:lvl1pPr>
          </a:lstStyle>
          <a:p>
            <a:fld id="{4F957776-3C46-E24C-9C54-6E92DA1C6FA9}" type="datetime1">
              <a:rPr lang="en-CA" smtClean="0"/>
              <a:pPr/>
              <a:t>2026-02-18</a:t>
            </a:fld>
            <a:endParaRPr lang="en-US" dirty="0"/>
          </a:p>
        </p:txBody>
      </p:sp>
      <p:sp>
        <p:nvSpPr>
          <p:cNvPr id="8" name="Footer Placeholder 7">
            <a:extLst>
              <a:ext uri="{FF2B5EF4-FFF2-40B4-BE49-F238E27FC236}">
                <a16:creationId xmlns:a16="http://schemas.microsoft.com/office/drawing/2014/main" id="{306F2387-0AFF-D81F-681F-23C0A67AE38F}"/>
              </a:ext>
            </a:extLst>
          </p:cNvPr>
          <p:cNvSpPr>
            <a:spLocks noGrp="1"/>
          </p:cNvSpPr>
          <p:nvPr>
            <p:ph type="ftr" sz="quarter" idx="11"/>
          </p:nvPr>
        </p:nvSpPr>
        <p:spPr/>
        <p:txBody>
          <a:bodyPr/>
          <a:lstStyle/>
          <a:p>
            <a:r>
              <a:rPr lang="en-US"/>
              <a:t>1st KGU Conference - Kuwait - Jan 2026</a:t>
            </a:r>
          </a:p>
        </p:txBody>
      </p:sp>
      <p:sp>
        <p:nvSpPr>
          <p:cNvPr id="9" name="Slide Number Placeholder 8">
            <a:extLst>
              <a:ext uri="{FF2B5EF4-FFF2-40B4-BE49-F238E27FC236}">
                <a16:creationId xmlns:a16="http://schemas.microsoft.com/office/drawing/2014/main" id="{DC7B9FFC-4EFB-536E-60B5-2B94718C4259}"/>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17958137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A blue rectangle with a city in the background&#10;&#10;AI-generated content may be incorrect.">
            <a:extLst>
              <a:ext uri="{FF2B5EF4-FFF2-40B4-BE49-F238E27FC236}">
                <a16:creationId xmlns:a16="http://schemas.microsoft.com/office/drawing/2014/main" id="{6FD9C732-392D-0A1D-EFDE-2EE7B54262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8C33B5-B7CE-2144-90EB-37E81658300B}"/>
              </a:ext>
            </a:extLst>
          </p:cNvPr>
          <p:cNvSpPr>
            <a:spLocks noGrp="1"/>
          </p:cNvSpPr>
          <p:nvPr>
            <p:ph type="title"/>
          </p:nvPr>
        </p:nvSpPr>
        <p:spPr>
          <a:xfrm>
            <a:off x="838200" y="365125"/>
            <a:ext cx="9057640" cy="955675"/>
          </a:xfrm>
        </p:spPr>
        <p:txBody>
          <a:bodyPr/>
          <a:lstStyle>
            <a:lvl1pPr>
              <a:defRPr>
                <a:solidFill>
                  <a:srgbClr val="7FC5C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A46E57-F26D-58CC-57BA-4145A480506D}"/>
              </a:ext>
            </a:extLst>
          </p:cNvPr>
          <p:cNvSpPr>
            <a:spLocks noGrp="1"/>
          </p:cNvSpPr>
          <p:nvPr>
            <p:ph type="dt" sz="half" idx="10"/>
          </p:nvPr>
        </p:nvSpPr>
        <p:spPr/>
        <p:txBody>
          <a:bodyPr/>
          <a:lstStyle>
            <a:lvl1pPr>
              <a:defRPr>
                <a:solidFill>
                  <a:srgbClr val="15474C"/>
                </a:solidFill>
              </a:defRPr>
            </a:lvl1pPr>
          </a:lstStyle>
          <a:p>
            <a:fld id="{43D67C7E-9E3A-AF4C-BC26-5BE34993DA0C}" type="datetime1">
              <a:rPr lang="en-CA" smtClean="0"/>
              <a:pPr/>
              <a:t>2026-02-18</a:t>
            </a:fld>
            <a:endParaRPr lang="en-US" dirty="0"/>
          </a:p>
        </p:txBody>
      </p:sp>
      <p:sp>
        <p:nvSpPr>
          <p:cNvPr id="4" name="Footer Placeholder 3">
            <a:extLst>
              <a:ext uri="{FF2B5EF4-FFF2-40B4-BE49-F238E27FC236}">
                <a16:creationId xmlns:a16="http://schemas.microsoft.com/office/drawing/2014/main" id="{4B8E4FDE-CDC7-2C23-F87F-56A9893D4B89}"/>
              </a:ext>
            </a:extLst>
          </p:cNvPr>
          <p:cNvSpPr>
            <a:spLocks noGrp="1"/>
          </p:cNvSpPr>
          <p:nvPr>
            <p:ph type="ftr" sz="quarter" idx="11"/>
          </p:nvPr>
        </p:nvSpPr>
        <p:spPr/>
        <p:txBody>
          <a:bodyPr/>
          <a:lstStyle/>
          <a:p>
            <a:r>
              <a:rPr lang="en-US"/>
              <a:t>1st KGU Conference - Kuwait - Jan 2026</a:t>
            </a:r>
          </a:p>
        </p:txBody>
      </p:sp>
      <p:sp>
        <p:nvSpPr>
          <p:cNvPr id="5" name="Slide Number Placeholder 4">
            <a:extLst>
              <a:ext uri="{FF2B5EF4-FFF2-40B4-BE49-F238E27FC236}">
                <a16:creationId xmlns:a16="http://schemas.microsoft.com/office/drawing/2014/main" id="{C7DBD7DC-63AA-20C7-0201-066B27647D8E}"/>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12771265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A blue rectangle with a city in the background&#10;&#10;AI-generated content may be incorrect.">
            <a:extLst>
              <a:ext uri="{FF2B5EF4-FFF2-40B4-BE49-F238E27FC236}">
                <a16:creationId xmlns:a16="http://schemas.microsoft.com/office/drawing/2014/main" id="{ACCEFC0A-0316-37AD-5DF9-0BD3424C60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C3FC8A14-0C95-F61C-0E18-D3B54FBC87A8}"/>
              </a:ext>
            </a:extLst>
          </p:cNvPr>
          <p:cNvSpPr>
            <a:spLocks noGrp="1"/>
          </p:cNvSpPr>
          <p:nvPr>
            <p:ph type="dt" sz="half" idx="10"/>
          </p:nvPr>
        </p:nvSpPr>
        <p:spPr/>
        <p:txBody>
          <a:bodyPr/>
          <a:lstStyle>
            <a:lvl1pPr>
              <a:defRPr>
                <a:solidFill>
                  <a:srgbClr val="15474C"/>
                </a:solidFill>
              </a:defRPr>
            </a:lvl1pPr>
          </a:lstStyle>
          <a:p>
            <a:fld id="{3D5D07C9-575C-354F-916A-58B52FA70958}" type="datetime1">
              <a:rPr lang="en-CA" smtClean="0"/>
              <a:pPr/>
              <a:t>2026-02-18</a:t>
            </a:fld>
            <a:endParaRPr lang="en-US" dirty="0">
              <a:solidFill>
                <a:srgbClr val="15474C"/>
              </a:solidFill>
            </a:endParaRPr>
          </a:p>
        </p:txBody>
      </p:sp>
      <p:sp>
        <p:nvSpPr>
          <p:cNvPr id="3" name="Footer Placeholder 2">
            <a:extLst>
              <a:ext uri="{FF2B5EF4-FFF2-40B4-BE49-F238E27FC236}">
                <a16:creationId xmlns:a16="http://schemas.microsoft.com/office/drawing/2014/main" id="{A831F023-5302-2F49-014C-413EB0EB04A9}"/>
              </a:ext>
            </a:extLst>
          </p:cNvPr>
          <p:cNvSpPr>
            <a:spLocks noGrp="1"/>
          </p:cNvSpPr>
          <p:nvPr>
            <p:ph type="ftr" sz="quarter" idx="11"/>
          </p:nvPr>
        </p:nvSpPr>
        <p:spPr/>
        <p:txBody>
          <a:bodyPr/>
          <a:lstStyle/>
          <a:p>
            <a:r>
              <a:rPr lang="en-US"/>
              <a:t>1st KGU Conference - Kuwait - Jan 2026</a:t>
            </a:r>
          </a:p>
        </p:txBody>
      </p:sp>
      <p:sp>
        <p:nvSpPr>
          <p:cNvPr id="4" name="Slide Number Placeholder 3">
            <a:extLst>
              <a:ext uri="{FF2B5EF4-FFF2-40B4-BE49-F238E27FC236}">
                <a16:creationId xmlns:a16="http://schemas.microsoft.com/office/drawing/2014/main" id="{B23CE76B-DEC6-32E3-E05B-06C42197A217}"/>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Tree>
    <p:extLst>
      <p:ext uri="{BB962C8B-B14F-4D97-AF65-F5344CB8AC3E}">
        <p14:creationId xmlns:p14="http://schemas.microsoft.com/office/powerpoint/2010/main" val="19149152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A blue and white rectangular object&#10;&#10;AI-generated content may be incorrect.">
            <a:extLst>
              <a:ext uri="{FF2B5EF4-FFF2-40B4-BE49-F238E27FC236}">
                <a16:creationId xmlns:a16="http://schemas.microsoft.com/office/drawing/2014/main" id="{C3CA717E-3A03-9093-5B86-00B1D7A602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1196946-8D24-6EE5-FC39-8A82753E8450}"/>
              </a:ext>
            </a:extLst>
          </p:cNvPr>
          <p:cNvSpPr>
            <a:spLocks noGrp="1"/>
          </p:cNvSpPr>
          <p:nvPr>
            <p:ph type="title"/>
          </p:nvPr>
        </p:nvSpPr>
        <p:spPr>
          <a:xfrm>
            <a:off x="839788" y="375920"/>
            <a:ext cx="9056052" cy="965200"/>
          </a:xfrm>
        </p:spPr>
        <p:txBody>
          <a:bodyPr lIns="90000" anchor="ctr" anchorCtr="0"/>
          <a:lstStyle>
            <a:lvl1pPr>
              <a:defRPr sz="3200">
                <a:solidFill>
                  <a:srgbClr val="7FC5C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5774DE0-79AF-D621-8FD3-8D1C7086E101}"/>
              </a:ext>
            </a:extLst>
          </p:cNvPr>
          <p:cNvSpPr>
            <a:spLocks noGrp="1"/>
          </p:cNvSpPr>
          <p:nvPr>
            <p:ph idx="1"/>
          </p:nvPr>
        </p:nvSpPr>
        <p:spPr>
          <a:xfrm>
            <a:off x="5183188" y="2049462"/>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A12C86-87A6-99D2-B92E-36DCB23B5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81FD4-D1B4-E986-3186-00FEA043C9E2}"/>
              </a:ext>
            </a:extLst>
          </p:cNvPr>
          <p:cNvSpPr>
            <a:spLocks noGrp="1"/>
          </p:cNvSpPr>
          <p:nvPr>
            <p:ph type="dt" sz="half" idx="10"/>
          </p:nvPr>
        </p:nvSpPr>
        <p:spPr/>
        <p:txBody>
          <a:bodyPr/>
          <a:lstStyle/>
          <a:p>
            <a:fld id="{07BD7ADA-375F-3F42-82AB-E25BCB2C2FD1}" type="datetime1">
              <a:rPr lang="en-CA" smtClean="0"/>
              <a:t>2026-02-18</a:t>
            </a:fld>
            <a:endParaRPr lang="en-US"/>
          </a:p>
        </p:txBody>
      </p:sp>
      <p:sp>
        <p:nvSpPr>
          <p:cNvPr id="6" name="Footer Placeholder 5">
            <a:extLst>
              <a:ext uri="{FF2B5EF4-FFF2-40B4-BE49-F238E27FC236}">
                <a16:creationId xmlns:a16="http://schemas.microsoft.com/office/drawing/2014/main" id="{14430B2F-A48F-9CCA-05E6-08CBCC684180}"/>
              </a:ext>
            </a:extLst>
          </p:cNvPr>
          <p:cNvSpPr>
            <a:spLocks noGrp="1"/>
          </p:cNvSpPr>
          <p:nvPr>
            <p:ph type="ftr" sz="quarter" idx="11"/>
          </p:nvPr>
        </p:nvSpPr>
        <p:spPr/>
        <p:txBody>
          <a:bodyPr/>
          <a:lstStyle/>
          <a:p>
            <a:r>
              <a:rPr lang="en-US"/>
              <a:t>1st KGU Conference - Kuwait - Jan 2026</a:t>
            </a:r>
          </a:p>
        </p:txBody>
      </p:sp>
      <p:sp>
        <p:nvSpPr>
          <p:cNvPr id="7" name="Slide Number Placeholder 6">
            <a:extLst>
              <a:ext uri="{FF2B5EF4-FFF2-40B4-BE49-F238E27FC236}">
                <a16:creationId xmlns:a16="http://schemas.microsoft.com/office/drawing/2014/main" id="{4EFEF738-FCA9-EF77-2927-F627049DC235}"/>
              </a:ext>
            </a:extLst>
          </p:cNvPr>
          <p:cNvSpPr>
            <a:spLocks noGrp="1"/>
          </p:cNvSpPr>
          <p:nvPr>
            <p:ph type="sldNum" sz="quarter" idx="12"/>
          </p:nvPr>
        </p:nvSpPr>
        <p:spPr/>
        <p:txBody>
          <a:bodyPr/>
          <a:lstStyle/>
          <a:p>
            <a:fld id="{F46076D3-2DC3-3146-8AD5-FDA8792A5096}" type="slidenum">
              <a:rPr lang="en-US" smtClean="0"/>
              <a:t>‹#›</a:t>
            </a:fld>
            <a:endParaRPr lang="en-US"/>
          </a:p>
        </p:txBody>
      </p:sp>
      <p:pic>
        <p:nvPicPr>
          <p:cNvPr id="8" name="Picture 7" descr="A logo with a person in the middle&#10;&#10;AI-generated content may be incorrect.">
            <a:extLst>
              <a:ext uri="{FF2B5EF4-FFF2-40B4-BE49-F238E27FC236}">
                <a16:creationId xmlns:a16="http://schemas.microsoft.com/office/drawing/2014/main" id="{AAC0E0F5-4508-C80D-655B-67D69273838C}"/>
              </a:ext>
            </a:extLst>
          </p:cNvPr>
          <p:cNvPicPr>
            <a:picLocks noChangeAspect="1"/>
          </p:cNvPicPr>
          <p:nvPr userDrawn="1"/>
        </p:nvPicPr>
        <p:blipFill>
          <a:blip r:embed="rId3"/>
          <a:stretch>
            <a:fillRect/>
          </a:stretch>
        </p:blipFill>
        <p:spPr>
          <a:xfrm>
            <a:off x="10755501" y="373682"/>
            <a:ext cx="1196598" cy="957278"/>
          </a:xfrm>
          <a:prstGeom prst="rect">
            <a:avLst/>
          </a:prstGeom>
        </p:spPr>
      </p:pic>
    </p:spTree>
    <p:extLst>
      <p:ext uri="{BB962C8B-B14F-4D97-AF65-F5344CB8AC3E}">
        <p14:creationId xmlns:p14="http://schemas.microsoft.com/office/powerpoint/2010/main" val="25317229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A blue rectangle with a city in the background&#10;&#10;AI-generated content may be incorrect.">
            <a:extLst>
              <a:ext uri="{FF2B5EF4-FFF2-40B4-BE49-F238E27FC236}">
                <a16:creationId xmlns:a16="http://schemas.microsoft.com/office/drawing/2014/main" id="{D4BD7496-0239-F078-4DBC-1F5D1F8D34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FE8136-4B42-6CE2-F764-8C3DCA786F9F}"/>
              </a:ext>
            </a:extLst>
          </p:cNvPr>
          <p:cNvSpPr>
            <a:spLocks noGrp="1"/>
          </p:cNvSpPr>
          <p:nvPr>
            <p:ph type="title"/>
          </p:nvPr>
        </p:nvSpPr>
        <p:spPr>
          <a:xfrm>
            <a:off x="839788" y="345440"/>
            <a:ext cx="9106852" cy="1005840"/>
          </a:xfrm>
        </p:spPr>
        <p:txBody>
          <a:bodyPr lIns="90000" anchor="ctr" anchorCtr="0"/>
          <a:lstStyle>
            <a:lvl1pPr>
              <a:defRPr sz="3200">
                <a:solidFill>
                  <a:srgbClr val="7FC5C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F5F0E411-F160-00EA-56D7-074CBD885AAB}"/>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969E4-0255-368C-7B03-0020D1D5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2F0BE-778A-8C11-BEE0-DCB3F5622289}"/>
              </a:ext>
            </a:extLst>
          </p:cNvPr>
          <p:cNvSpPr>
            <a:spLocks noGrp="1"/>
          </p:cNvSpPr>
          <p:nvPr>
            <p:ph type="dt" sz="half" idx="10"/>
          </p:nvPr>
        </p:nvSpPr>
        <p:spPr/>
        <p:txBody>
          <a:bodyPr/>
          <a:lstStyle/>
          <a:p>
            <a:fld id="{071AB61D-AB95-B042-9A1A-9DAB980C0895}" type="datetime1">
              <a:rPr lang="en-CA" smtClean="0"/>
              <a:t>2026-02-18</a:t>
            </a:fld>
            <a:endParaRPr lang="en-US"/>
          </a:p>
        </p:txBody>
      </p:sp>
      <p:sp>
        <p:nvSpPr>
          <p:cNvPr id="6" name="Footer Placeholder 5">
            <a:extLst>
              <a:ext uri="{FF2B5EF4-FFF2-40B4-BE49-F238E27FC236}">
                <a16:creationId xmlns:a16="http://schemas.microsoft.com/office/drawing/2014/main" id="{1FFD09BF-9531-A156-CF7E-B995FE355DF5}"/>
              </a:ext>
            </a:extLst>
          </p:cNvPr>
          <p:cNvSpPr>
            <a:spLocks noGrp="1"/>
          </p:cNvSpPr>
          <p:nvPr>
            <p:ph type="ftr" sz="quarter" idx="11"/>
          </p:nvPr>
        </p:nvSpPr>
        <p:spPr/>
        <p:txBody>
          <a:bodyPr/>
          <a:lstStyle/>
          <a:p>
            <a:r>
              <a:rPr lang="en-US"/>
              <a:t>1st KGU Conference - Kuwait - Jan 2026</a:t>
            </a:r>
          </a:p>
        </p:txBody>
      </p:sp>
      <p:sp>
        <p:nvSpPr>
          <p:cNvPr id="7" name="Slide Number Placeholder 6">
            <a:extLst>
              <a:ext uri="{FF2B5EF4-FFF2-40B4-BE49-F238E27FC236}">
                <a16:creationId xmlns:a16="http://schemas.microsoft.com/office/drawing/2014/main" id="{A668A52C-6708-0478-C355-CF63751CC96D}"/>
              </a:ext>
            </a:extLst>
          </p:cNvPr>
          <p:cNvSpPr>
            <a:spLocks noGrp="1"/>
          </p:cNvSpPr>
          <p:nvPr>
            <p:ph type="sldNum" sz="quarter" idx="12"/>
          </p:nvPr>
        </p:nvSpPr>
        <p:spPr/>
        <p:txBody>
          <a:bodyPr/>
          <a:lstStyle/>
          <a:p>
            <a:fld id="{F46076D3-2DC3-3146-8AD5-FDA8792A5096}" type="slidenum">
              <a:rPr lang="en-US" smtClean="0"/>
              <a:t>‹#›</a:t>
            </a:fld>
            <a:endParaRPr lang="en-US"/>
          </a:p>
        </p:txBody>
      </p:sp>
    </p:spTree>
    <p:extLst>
      <p:ext uri="{BB962C8B-B14F-4D97-AF65-F5344CB8AC3E}">
        <p14:creationId xmlns:p14="http://schemas.microsoft.com/office/powerpoint/2010/main" val="2963129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0" name="Picture 9" descr="A blue rectangle with a city in the background&#10;&#10;AI-generated content may be incorrect.">
            <a:extLst>
              <a:ext uri="{FF2B5EF4-FFF2-40B4-BE49-F238E27FC236}">
                <a16:creationId xmlns:a16="http://schemas.microsoft.com/office/drawing/2014/main" id="{8E4E781B-460A-9DA7-3545-5DB26F50FC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4F917-E2F9-633A-E0FA-2B5747AE730A}"/>
              </a:ext>
            </a:extLst>
          </p:cNvPr>
          <p:cNvSpPr>
            <a:spLocks noGrp="1"/>
          </p:cNvSpPr>
          <p:nvPr>
            <p:ph type="title"/>
          </p:nvPr>
        </p:nvSpPr>
        <p:spPr>
          <a:xfrm>
            <a:off x="838200" y="365125"/>
            <a:ext cx="9057640" cy="975995"/>
          </a:xfrm>
        </p:spPr>
        <p:txBody>
          <a:bodyPr/>
          <a:lstStyle>
            <a:lvl1pPr>
              <a:defRPr>
                <a:solidFill>
                  <a:srgbClr val="7FC5C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F377926-958D-AC1F-15A4-8BC4DC978A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AB1D8-4B06-3E1D-9DC7-A6CFEB8223B8}"/>
              </a:ext>
            </a:extLst>
          </p:cNvPr>
          <p:cNvSpPr>
            <a:spLocks noGrp="1"/>
          </p:cNvSpPr>
          <p:nvPr>
            <p:ph type="dt" sz="half" idx="10"/>
          </p:nvPr>
        </p:nvSpPr>
        <p:spPr/>
        <p:txBody>
          <a:bodyPr/>
          <a:lstStyle>
            <a:lvl1pPr>
              <a:defRPr>
                <a:solidFill>
                  <a:srgbClr val="15474C"/>
                </a:solidFill>
              </a:defRPr>
            </a:lvl1pPr>
          </a:lstStyle>
          <a:p>
            <a:fld id="{63C43D8E-AB55-574B-A849-B92BB8E0C1D4}" type="datetime1">
              <a:rPr lang="en-CA" smtClean="0"/>
              <a:pPr/>
              <a:t>2026-02-18</a:t>
            </a:fld>
            <a:endParaRPr lang="en-US" dirty="0"/>
          </a:p>
        </p:txBody>
      </p:sp>
      <p:sp>
        <p:nvSpPr>
          <p:cNvPr id="5" name="Footer Placeholder 4">
            <a:extLst>
              <a:ext uri="{FF2B5EF4-FFF2-40B4-BE49-F238E27FC236}">
                <a16:creationId xmlns:a16="http://schemas.microsoft.com/office/drawing/2014/main" id="{67762F18-12AE-B65C-72FB-502D86CEF6AC}"/>
              </a:ext>
            </a:extLst>
          </p:cNvPr>
          <p:cNvSpPr>
            <a:spLocks noGrp="1"/>
          </p:cNvSpPr>
          <p:nvPr>
            <p:ph type="ftr" sz="quarter" idx="11"/>
          </p:nvPr>
        </p:nvSpPr>
        <p:spPr/>
        <p:txBody>
          <a:bodyPr/>
          <a:lstStyle/>
          <a:p>
            <a:r>
              <a:rPr lang="en-US"/>
              <a:t>1st KGU Conference - Kuwait - Jan 2026</a:t>
            </a:r>
          </a:p>
        </p:txBody>
      </p:sp>
      <p:sp>
        <p:nvSpPr>
          <p:cNvPr id="6" name="Slide Number Placeholder 5">
            <a:extLst>
              <a:ext uri="{FF2B5EF4-FFF2-40B4-BE49-F238E27FC236}">
                <a16:creationId xmlns:a16="http://schemas.microsoft.com/office/drawing/2014/main" id="{4EE1751E-A889-3054-5CE0-F0B5A304926C}"/>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solidFill>
                <a:srgbClr val="15474C"/>
              </a:solidFill>
            </a:endParaRPr>
          </a:p>
        </p:txBody>
      </p:sp>
    </p:spTree>
    <p:extLst>
      <p:ext uri="{BB962C8B-B14F-4D97-AF65-F5344CB8AC3E}">
        <p14:creationId xmlns:p14="http://schemas.microsoft.com/office/powerpoint/2010/main" val="23546273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A blue rectangle with a city in the background&#10;&#10;AI-generated content may be incorrect.">
            <a:extLst>
              <a:ext uri="{FF2B5EF4-FFF2-40B4-BE49-F238E27FC236}">
                <a16:creationId xmlns:a16="http://schemas.microsoft.com/office/drawing/2014/main" id="{C052BF8B-EA67-9F63-6DA0-8EDCCAC135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tical Text Placeholder 2">
            <a:extLst>
              <a:ext uri="{FF2B5EF4-FFF2-40B4-BE49-F238E27FC236}">
                <a16:creationId xmlns:a16="http://schemas.microsoft.com/office/drawing/2014/main" id="{37EC8868-A1B9-B763-F4FD-05F245F3AE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B57B6-BE4F-169F-3761-1D9884B4410E}"/>
              </a:ext>
            </a:extLst>
          </p:cNvPr>
          <p:cNvSpPr>
            <a:spLocks noGrp="1"/>
          </p:cNvSpPr>
          <p:nvPr>
            <p:ph type="dt" sz="half" idx="10"/>
          </p:nvPr>
        </p:nvSpPr>
        <p:spPr/>
        <p:txBody>
          <a:bodyPr/>
          <a:lstStyle>
            <a:lvl1pPr>
              <a:defRPr>
                <a:solidFill>
                  <a:srgbClr val="15474C"/>
                </a:solidFill>
              </a:defRPr>
            </a:lvl1pPr>
          </a:lstStyle>
          <a:p>
            <a:fld id="{D672446E-EAFD-BA40-90E9-3AE12D13D8E9}" type="datetime1">
              <a:rPr lang="en-CA" smtClean="0"/>
              <a:pPr/>
              <a:t>2026-02-18</a:t>
            </a:fld>
            <a:endParaRPr lang="en-US" dirty="0"/>
          </a:p>
        </p:txBody>
      </p:sp>
      <p:sp>
        <p:nvSpPr>
          <p:cNvPr id="5" name="Footer Placeholder 4">
            <a:extLst>
              <a:ext uri="{FF2B5EF4-FFF2-40B4-BE49-F238E27FC236}">
                <a16:creationId xmlns:a16="http://schemas.microsoft.com/office/drawing/2014/main" id="{C70722DE-6876-9C1A-0561-EEA406D78F6C}"/>
              </a:ext>
            </a:extLst>
          </p:cNvPr>
          <p:cNvSpPr>
            <a:spLocks noGrp="1"/>
          </p:cNvSpPr>
          <p:nvPr>
            <p:ph type="ftr" sz="quarter" idx="11"/>
          </p:nvPr>
        </p:nvSpPr>
        <p:spPr/>
        <p:txBody>
          <a:bodyPr/>
          <a:lstStyle/>
          <a:p>
            <a:r>
              <a:rPr lang="en-US"/>
              <a:t>1st KGU Conference - Kuwait - Jan 2026</a:t>
            </a:r>
          </a:p>
        </p:txBody>
      </p:sp>
      <p:sp>
        <p:nvSpPr>
          <p:cNvPr id="6" name="Slide Number Placeholder 5">
            <a:extLst>
              <a:ext uri="{FF2B5EF4-FFF2-40B4-BE49-F238E27FC236}">
                <a16:creationId xmlns:a16="http://schemas.microsoft.com/office/drawing/2014/main" id="{8BFFEB51-2EF7-42CB-BF26-56063776E677}"/>
              </a:ext>
            </a:extLst>
          </p:cNvPr>
          <p:cNvSpPr>
            <a:spLocks noGrp="1"/>
          </p:cNvSpPr>
          <p:nvPr>
            <p:ph type="sldNum" sz="quarter" idx="12"/>
          </p:nvPr>
        </p:nvSpPr>
        <p:spPr/>
        <p:txBody>
          <a:bodyPr/>
          <a:lstStyle>
            <a:lvl1pPr>
              <a:defRPr>
                <a:solidFill>
                  <a:srgbClr val="15474C"/>
                </a:solidFill>
              </a:defRPr>
            </a:lvl1pPr>
          </a:lstStyle>
          <a:p>
            <a:fld id="{F46076D3-2DC3-3146-8AD5-FDA8792A5096}" type="slidenum">
              <a:rPr lang="en-US" smtClean="0"/>
              <a:pPr/>
              <a:t>‹#›</a:t>
            </a:fld>
            <a:endParaRPr lang="en-US" dirty="0"/>
          </a:p>
        </p:txBody>
      </p:sp>
      <p:sp>
        <p:nvSpPr>
          <p:cNvPr id="2" name="Vertical Title 1">
            <a:extLst>
              <a:ext uri="{FF2B5EF4-FFF2-40B4-BE49-F238E27FC236}">
                <a16:creationId xmlns:a16="http://schemas.microsoft.com/office/drawing/2014/main" id="{1BD33DDF-C9D8-79F8-ED70-5DFEDC9EECE0}"/>
              </a:ext>
            </a:extLst>
          </p:cNvPr>
          <p:cNvSpPr>
            <a:spLocks noGrp="1"/>
          </p:cNvSpPr>
          <p:nvPr>
            <p:ph type="title" orient="vert"/>
          </p:nvPr>
        </p:nvSpPr>
        <p:spPr>
          <a:xfrm>
            <a:off x="8724900" y="365125"/>
            <a:ext cx="2628900" cy="5811838"/>
          </a:xfrm>
        </p:spPr>
        <p:txBody>
          <a:bodyPr vert="eaVert"/>
          <a:lstStyle>
            <a:lvl1pPr>
              <a:defRPr>
                <a:solidFill>
                  <a:srgbClr val="E7AC9B"/>
                </a:solidFill>
              </a:defRPr>
            </a:lvl1pPr>
          </a:lstStyle>
          <a:p>
            <a:r>
              <a:rPr lang="en-US" dirty="0"/>
              <a:t>Click to edit Master title style</a:t>
            </a:r>
          </a:p>
        </p:txBody>
      </p:sp>
    </p:spTree>
    <p:extLst>
      <p:ext uri="{BB962C8B-B14F-4D97-AF65-F5344CB8AC3E}">
        <p14:creationId xmlns:p14="http://schemas.microsoft.com/office/powerpoint/2010/main" val="35147918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9E75BD-4812-7671-C085-A2267F242FF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03B315-C24D-2812-C0CA-B0863CF753A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533A78-8831-5904-BDD4-A31F5F0D0CB9}"/>
              </a:ext>
            </a:extLst>
          </p:cNvPr>
          <p:cNvSpPr>
            <a:spLocks noGrp="1"/>
          </p:cNvSpPr>
          <p:nvPr>
            <p:ph type="dt" sz="half" idx="10"/>
          </p:nvPr>
        </p:nvSpPr>
        <p:spPr/>
        <p:txBody>
          <a:bodyPr/>
          <a:lstStyle/>
          <a:p>
            <a:fld id="{5704A0E8-9C53-4CFC-95BE-39566C5F32C6}" type="datetimeFigureOut">
              <a:rPr lang="es-ES" smtClean="0"/>
              <a:t>18/2/26</a:t>
            </a:fld>
            <a:endParaRPr lang="es-ES"/>
          </a:p>
        </p:txBody>
      </p:sp>
      <p:sp>
        <p:nvSpPr>
          <p:cNvPr id="5" name="Marcador de pie de página 4">
            <a:extLst>
              <a:ext uri="{FF2B5EF4-FFF2-40B4-BE49-F238E27FC236}">
                <a16:creationId xmlns:a16="http://schemas.microsoft.com/office/drawing/2014/main" id="{A7174A3E-B7D0-77C0-4A78-C71FD3399E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216B69-5357-28EA-6837-1B1CE6EA63B2}"/>
              </a:ext>
            </a:extLst>
          </p:cNvPr>
          <p:cNvSpPr>
            <a:spLocks noGrp="1"/>
          </p:cNvSpPr>
          <p:nvPr>
            <p:ph type="sldNum" sz="quarter" idx="12"/>
          </p:nvPr>
        </p:nvSpPr>
        <p:spPr/>
        <p:txBody>
          <a:bodyPr/>
          <a:lstStyle/>
          <a:p>
            <a:fld id="{D5F01747-4AF6-4043-9F6A-33E379AE64F1}" type="slidenum">
              <a:rPr lang="es-ES" smtClean="0"/>
              <a:t>‹#›</a:t>
            </a:fld>
            <a:endParaRPr lang="es-ES"/>
          </a:p>
        </p:txBody>
      </p:sp>
    </p:spTree>
    <p:extLst>
      <p:ext uri="{BB962C8B-B14F-4D97-AF65-F5344CB8AC3E}">
        <p14:creationId xmlns:p14="http://schemas.microsoft.com/office/powerpoint/2010/main" val="4278667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ítulo y subtítulo">
    <p:spTree>
      <p:nvGrpSpPr>
        <p:cNvPr id="1" name=""/>
        <p:cNvGrpSpPr/>
        <p:nvPr/>
      </p:nvGrpSpPr>
      <p:grpSpPr>
        <a:xfrm>
          <a:off x="0" y="0"/>
          <a:ext cx="0" cy="0"/>
          <a:chOff x="0" y="0"/>
          <a:chExt cx="0" cy="0"/>
        </a:xfrm>
      </p:grpSpPr>
      <p:pic>
        <p:nvPicPr>
          <p:cNvPr id="5" name="slogan.png" descr="slogan.png"/>
          <p:cNvPicPr>
            <a:picLocks noChangeAspect="1"/>
          </p:cNvPicPr>
          <p:nvPr userDrawn="1"/>
        </p:nvPicPr>
        <p:blipFill>
          <a:blip r:embed="rId2" cstate="print"/>
          <a:stretch>
            <a:fillRect/>
          </a:stretch>
        </p:blipFill>
        <p:spPr>
          <a:xfrm>
            <a:off x="9504386" y="6457117"/>
            <a:ext cx="2499769" cy="257626"/>
          </a:xfrm>
          <a:prstGeom prst="rect">
            <a:avLst/>
          </a:prstGeom>
          <a:ln w="12700">
            <a:miter lim="400000"/>
          </a:ln>
        </p:spPr>
      </p:pic>
      <p:pic>
        <p:nvPicPr>
          <p:cNvPr id="6" name="logo2.png" descr="logo2.png"/>
          <p:cNvPicPr>
            <a:picLocks noChangeAspect="1"/>
          </p:cNvPicPr>
          <p:nvPr userDrawn="1"/>
        </p:nvPicPr>
        <p:blipFill>
          <a:blip r:embed="rId3" cstate="print"/>
          <a:stretch>
            <a:fillRect/>
          </a:stretch>
        </p:blipFill>
        <p:spPr>
          <a:xfrm>
            <a:off x="10287639" y="42838"/>
            <a:ext cx="2713547" cy="1087631"/>
          </a:xfrm>
          <a:prstGeom prst="rect">
            <a:avLst/>
          </a:prstGeom>
          <a:ln w="12700">
            <a:miter lim="400000"/>
          </a:ln>
        </p:spPr>
      </p:pic>
      <p:pic>
        <p:nvPicPr>
          <p:cNvPr id="7" name="mancha.png" descr="mancha.png"/>
          <p:cNvPicPr>
            <a:picLocks noChangeAspect="1"/>
          </p:cNvPicPr>
          <p:nvPr userDrawn="1"/>
        </p:nvPicPr>
        <p:blipFill>
          <a:blip r:embed="rId4" cstate="print"/>
          <a:stretch>
            <a:fillRect/>
          </a:stretch>
        </p:blipFill>
        <p:spPr>
          <a:xfrm>
            <a:off x="-33933" y="5880514"/>
            <a:ext cx="1095934" cy="972373"/>
          </a:xfrm>
          <a:prstGeom prst="rect">
            <a:avLst/>
          </a:prstGeom>
          <a:ln w="12700">
            <a:miter lim="400000"/>
          </a:ln>
        </p:spPr>
      </p:pic>
    </p:spTree>
    <p:extLst>
      <p:ext uri="{BB962C8B-B14F-4D97-AF65-F5344CB8AC3E}">
        <p14:creationId xmlns:p14="http://schemas.microsoft.com/office/powerpoint/2010/main" val="1984439249"/>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56043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1666726"/>
            <a:ext cx="5606509" cy="4085287"/>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1666727"/>
            <a:ext cx="5606509" cy="4085712"/>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285748"/>
            <a:ext cx="11213021"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861748"/>
            <a:ext cx="11213021"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4" name="TextBox 4">
            <a:extLst>
              <a:ext uri="{FF2B5EF4-FFF2-40B4-BE49-F238E27FC236}">
                <a16:creationId xmlns:a16="http://schemas.microsoft.com/office/drawing/2014/main" id="{C1853386-09AE-4F73-8711-1D618E943AD9}"/>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5" name="Espace réservé du texte 3">
            <a:extLst>
              <a:ext uri="{FF2B5EF4-FFF2-40B4-BE49-F238E27FC236}">
                <a16:creationId xmlns:a16="http://schemas.microsoft.com/office/drawing/2014/main" id="{B0D22F4A-411F-4B9F-86B1-C3D1349A3841}"/>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pic>
        <p:nvPicPr>
          <p:cNvPr id="3" name="Picture 2">
            <a:extLst>
              <a:ext uri="{FF2B5EF4-FFF2-40B4-BE49-F238E27FC236}">
                <a16:creationId xmlns:a16="http://schemas.microsoft.com/office/drawing/2014/main" id="{1465025E-8EEB-6F2D-CA37-A0D155BFA7DE}"/>
              </a:ext>
            </a:extLst>
          </p:cNvPr>
          <p:cNvPicPr>
            <a:picLocks noChangeAspect="1"/>
          </p:cNvPicPr>
          <p:nvPr userDrawn="1"/>
        </p:nvPicPr>
        <p:blipFill>
          <a:blip r:embed="rId2"/>
          <a:stretch>
            <a:fillRect/>
          </a:stretch>
        </p:blipFill>
        <p:spPr>
          <a:xfrm>
            <a:off x="624417" y="6214291"/>
            <a:ext cx="4050947" cy="216000"/>
          </a:xfrm>
          <a:prstGeom prst="rect">
            <a:avLst/>
          </a:prstGeom>
        </p:spPr>
      </p:pic>
    </p:spTree>
    <p:extLst>
      <p:ext uri="{BB962C8B-B14F-4D97-AF65-F5344CB8AC3E}">
        <p14:creationId xmlns:p14="http://schemas.microsoft.com/office/powerpoint/2010/main" val="2788758533"/>
      </p:ext>
    </p:extLst>
  </p:cSld>
  <p:clrMapOvr>
    <a:masterClrMapping/>
  </p:clrMapOvr>
  <p:extLst>
    <p:ext uri="{DCECCB84-F9BA-43D5-87BE-67443E8EF086}">
      <p15:sldGuideLst xmlns:p15="http://schemas.microsoft.com/office/powerpoint/2012/main">
        <p15:guide id="1" orient="horz" pos="169">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040451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398615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387266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684155326"/>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1866694918"/>
      </p:ext>
    </p:extLst>
  </p:cSld>
  <p:clrMapOvr>
    <a:overrideClrMapping bg1="dk1" tx1="lt1" bg2="dk2" tx2="lt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2743108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7997365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57758213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259686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320362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ree, outdoor, resort&#10;&#10;Description automatically generated">
            <a:extLst>
              <a:ext uri="{FF2B5EF4-FFF2-40B4-BE49-F238E27FC236}">
                <a16:creationId xmlns:a16="http://schemas.microsoft.com/office/drawing/2014/main" id="{E4FD5023-744C-4537-9DC5-C1A104E811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3663315"/>
            <a:ext cx="6096000" cy="3209925"/>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63E2287C-41C4-43B4-A3AF-BC848C3286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053513" y="328761"/>
            <a:ext cx="2673350"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6656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9659785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754186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0315277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41963803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3837408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8121362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9105462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640152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926881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69934653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52214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153065732"/>
      </p:ext>
    </p:extLst>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4329714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4027993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9356650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5916865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9792919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2039118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1848215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4497477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31361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9998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4546284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5083153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4541224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1326580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911312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97AA3-9C79-9BE8-6613-30D9DDE6B4F4}"/>
              </a:ext>
            </a:extLst>
          </p:cNvPr>
          <p:cNvSpPr/>
          <p:nvPr userDrawn="1"/>
        </p:nvSpPr>
        <p:spPr>
          <a:xfrm>
            <a:off x="0" y="1"/>
            <a:ext cx="12192000" cy="9730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4773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204895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2250330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6391317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798463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46854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975841806"/>
      </p:ext>
    </p:extLst>
  </p:cSld>
  <p:clrMapOvr>
    <a:overrideClrMapping bg1="dk1" tx1="lt1" bg2="dk2" tx2="lt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955122558"/>
      </p:ext>
    </p:extLst>
  </p:cSld>
  <p:clrMapOvr>
    <a:overrideClrMapping bg1="dk1" tx1="lt1" bg2="dk2" tx2="lt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19934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1815868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6621580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0323819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913504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9464347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0552869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268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3943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303310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5601061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011336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414950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0208700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9639303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97AA3-9C79-9BE8-6613-30D9DDE6B4F4}"/>
              </a:ext>
            </a:extLst>
          </p:cNvPr>
          <p:cNvSpPr/>
          <p:nvPr userDrawn="1"/>
        </p:nvSpPr>
        <p:spPr>
          <a:xfrm>
            <a:off x="0" y="1"/>
            <a:ext cx="12192000" cy="9730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566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116" y="2377734"/>
            <a:ext cx="11425767" cy="1620837"/>
          </a:xfrm>
        </p:spPr>
        <p:txBody>
          <a:bodyPr/>
          <a:lstStyle/>
          <a:p>
            <a:r>
              <a:rPr lang="en-US"/>
              <a:t>Click to edit Master title style</a:t>
            </a:r>
          </a:p>
        </p:txBody>
      </p:sp>
      <p:sp>
        <p:nvSpPr>
          <p:cNvPr id="3" name="Subtitle 2"/>
          <p:cNvSpPr>
            <a:spLocks noGrp="1"/>
          </p:cNvSpPr>
          <p:nvPr>
            <p:ph type="subTitle" idx="1"/>
          </p:nvPr>
        </p:nvSpPr>
        <p:spPr>
          <a:xfrm>
            <a:off x="1391707" y="4293017"/>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53716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250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70425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115786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593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777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4717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63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798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44694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835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98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771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64776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2854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23280039"/>
      </p:ext>
    </p:extLst>
  </p:cSld>
  <p:clrMapOvr>
    <a:masterClrMapping/>
  </p:clrMapOvr>
  <p:transition spd="slow" advClick="0"/>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5920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92125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4660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90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0906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4_Title and Content AL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690CBD-213A-4D1C-A051-535EB041C5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194" b="121"/>
          <a:stretch/>
        </p:blipFill>
        <p:spPr>
          <a:xfrm>
            <a:off x="1185" y="6705601"/>
            <a:ext cx="12189630" cy="152400"/>
          </a:xfrm>
          <a:prstGeom prst="rect">
            <a:avLst/>
          </a:prstGeom>
        </p:spPr>
      </p:pic>
      <p:sp>
        <p:nvSpPr>
          <p:cNvPr id="15" name="Text Placeholder 4">
            <a:extLst>
              <a:ext uri="{FF2B5EF4-FFF2-40B4-BE49-F238E27FC236}">
                <a16:creationId xmlns:a16="http://schemas.microsoft.com/office/drawing/2014/main" id="{7076149B-8BD0-42D6-A0B5-F60F5D809D10}"/>
              </a:ext>
            </a:extLst>
          </p:cNvPr>
          <p:cNvSpPr>
            <a:spLocks noGrp="1"/>
          </p:cNvSpPr>
          <p:nvPr>
            <p:ph type="body" sz="quarter" idx="10" hasCustomPrompt="1"/>
          </p:nvPr>
        </p:nvSpPr>
        <p:spPr>
          <a:xfrm>
            <a:off x="358775" y="6224131"/>
            <a:ext cx="11461750"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6000" indent="0">
              <a:buNone/>
              <a:defRPr/>
            </a:lvl2pPr>
          </a:lstStyle>
          <a:p>
            <a:pPr lvl="0"/>
            <a:r>
              <a:rPr lang="en-US"/>
              <a:t>Insert footnotes and references</a:t>
            </a:r>
          </a:p>
        </p:txBody>
      </p:sp>
    </p:spTree>
    <p:extLst>
      <p:ext uri="{BB962C8B-B14F-4D97-AF65-F5344CB8AC3E}">
        <p14:creationId xmlns:p14="http://schemas.microsoft.com/office/powerpoint/2010/main" val="3546688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Bullet Content 1">
    <p:spTree>
      <p:nvGrpSpPr>
        <p:cNvPr id="1" name=""/>
        <p:cNvGrpSpPr/>
        <p:nvPr/>
      </p:nvGrpSpPr>
      <p:grpSpPr>
        <a:xfrm>
          <a:off x="0" y="0"/>
          <a:ext cx="0" cy="0"/>
          <a:chOff x="0" y="0"/>
          <a:chExt cx="0" cy="0"/>
        </a:xfrm>
      </p:grpSpPr>
      <p:sp>
        <p:nvSpPr>
          <p:cNvPr id="5" name="Title 8"/>
          <p:cNvSpPr>
            <a:spLocks noGrp="1"/>
          </p:cNvSpPr>
          <p:nvPr>
            <p:ph type="title"/>
          </p:nvPr>
        </p:nvSpPr>
        <p:spPr>
          <a:xfrm>
            <a:off x="316085" y="192000"/>
            <a:ext cx="11687534" cy="672000"/>
          </a:xfrm>
          <a:prstGeom prst="rect">
            <a:avLst/>
          </a:prstGeom>
        </p:spPr>
        <p:txBody>
          <a:bodyPr/>
          <a:lstStyle>
            <a:lvl1pPr algn="l">
              <a:lnSpc>
                <a:spcPct val="100000"/>
              </a:lnSpc>
              <a:defRPr sz="3200" b="1" baseline="0">
                <a:solidFill>
                  <a:srgbClr val="830051"/>
                </a:solidFill>
                <a:latin typeface="Arial" pitchFamily="34" charset="0"/>
                <a:cs typeface="Arial" pitchFamily="34" charset="0"/>
              </a:defRPr>
            </a:lvl1pPr>
          </a:lstStyle>
          <a:p>
            <a:r>
              <a:rPr lang="it-IT" noProof="0"/>
              <a:t>Fare clic per modificare lo stile del titolo</a:t>
            </a:r>
            <a:endParaRPr lang="en-GB" noProof="0" dirty="0"/>
          </a:p>
        </p:txBody>
      </p:sp>
      <p:sp>
        <p:nvSpPr>
          <p:cNvPr id="7" name="Content Placeholder 2"/>
          <p:cNvSpPr>
            <a:spLocks noGrp="1"/>
          </p:cNvSpPr>
          <p:nvPr>
            <p:ph idx="16"/>
          </p:nvPr>
        </p:nvSpPr>
        <p:spPr>
          <a:xfrm>
            <a:off x="316800" y="1645920"/>
            <a:ext cx="9408000" cy="2157984"/>
          </a:xfrm>
          <a:prstGeom prst="rect">
            <a:avLst/>
          </a:prstGeom>
        </p:spPr>
        <p:txBody>
          <a:bodyPr/>
          <a:lstStyle>
            <a:lvl1pPr marL="239999" indent="-239999">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96" indent="-239999">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93" indent="-239999">
              <a:defRPr sz="1867">
                <a:latin typeface="Arial" pitchFamily="34" charset="0"/>
                <a:cs typeface="Arial" pitchFamily="34" charset="0"/>
              </a:defRPr>
            </a:lvl4pPr>
            <a:lvl5pPr marL="830393">
              <a:defRPr sz="1867">
                <a:latin typeface="Arial" pitchFamily="34" charset="0"/>
                <a:cs typeface="Arial" pitchFamily="34" charset="0"/>
              </a:defRPr>
            </a:lvl5pPr>
            <a:lvl6pPr>
              <a:defRPr>
                <a:latin typeface="Arial" pitchFamily="34" charset="0"/>
                <a:cs typeface="Arial" pitchFamily="34" charset="0"/>
              </a:defRPr>
            </a:lvl6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p:txBody>
      </p:sp>
      <p:sp>
        <p:nvSpPr>
          <p:cNvPr id="4" name="Slide Number Placeholder 5">
            <a:extLst>
              <a:ext uri="{FF2B5EF4-FFF2-40B4-BE49-F238E27FC236}">
                <a16:creationId xmlns:a16="http://schemas.microsoft.com/office/drawing/2014/main" id="{F9683ADC-AAD7-6241-BBB8-111B2F345F34}"/>
              </a:ext>
            </a:extLst>
          </p:cNvPr>
          <p:cNvSpPr>
            <a:spLocks noGrp="1"/>
          </p:cNvSpPr>
          <p:nvPr>
            <p:ph type="sldNum" sz="quarter" idx="17"/>
          </p:nvPr>
        </p:nvSpPr>
        <p:spPr>
          <a:xfrm>
            <a:off x="423863" y="6462713"/>
            <a:ext cx="528637" cy="215900"/>
          </a:xfrm>
        </p:spPr>
        <p:txBody>
          <a:bodyPr lIns="0" tIns="0" rIns="0" bIns="0" anchor="t" anchorCtr="0"/>
          <a:lstStyle>
            <a:lvl1pPr algn="l">
              <a:defRPr sz="1067" b="1">
                <a:solidFill>
                  <a:srgbClr val="000000"/>
                </a:solidFill>
                <a:latin typeface="Arial" pitchFamily="34" charset="0"/>
                <a:cs typeface="Arial" pitchFamily="34" charset="0"/>
              </a:defRPr>
            </a:lvl1pPr>
          </a:lstStyle>
          <a:p>
            <a:pPr>
              <a:defRPr/>
            </a:pPr>
            <a:fld id="{36A0B668-DC03-9749-97DF-47E0F5DFF5E7}" type="slidenum">
              <a:rPr lang="en-GB"/>
              <a:pPr>
                <a:defRPr/>
              </a:pPr>
              <a:t>‹#›</a:t>
            </a:fld>
            <a:endParaRPr lang="en-GB" dirty="0"/>
          </a:p>
        </p:txBody>
      </p:sp>
    </p:spTree>
    <p:extLst>
      <p:ext uri="{BB962C8B-B14F-4D97-AF65-F5344CB8AC3E}">
        <p14:creationId xmlns:p14="http://schemas.microsoft.com/office/powerpoint/2010/main" val="3780206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and one content_bluegreyhelix">
    <p:spTree>
      <p:nvGrpSpPr>
        <p:cNvPr id="1" name=""/>
        <p:cNvGrpSpPr/>
        <p:nvPr/>
      </p:nvGrpSpPr>
      <p:grpSpPr>
        <a:xfrm>
          <a:off x="0" y="0"/>
          <a:ext cx="0" cy="0"/>
          <a:chOff x="0" y="0"/>
          <a:chExt cx="0" cy="0"/>
        </a:xfrm>
      </p:grpSpPr>
      <p:sp>
        <p:nvSpPr>
          <p:cNvPr id="9" name="Rechteck 8"/>
          <p:cNvSpPr/>
          <p:nvPr userDrawn="1"/>
        </p:nvSpPr>
        <p:spPr>
          <a:xfrm>
            <a:off x="10458557" y="1"/>
            <a:ext cx="1733443" cy="1788244"/>
          </a:xfrm>
          <a:prstGeom prst="rect">
            <a:avLst/>
          </a:prstGeom>
          <a:solidFill>
            <a:srgbClr val="FFFF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el 6">
            <a:extLst>
              <a:ext uri="{FF2B5EF4-FFF2-40B4-BE49-F238E27FC236}">
                <a16:creationId xmlns:a16="http://schemas.microsoft.com/office/drawing/2014/main" id="{B6141734-3764-433D-AD7A-58269351C9F6}"/>
              </a:ext>
            </a:extLst>
          </p:cNvPr>
          <p:cNvSpPr>
            <a:spLocks noGrp="1"/>
          </p:cNvSpPr>
          <p:nvPr userDrawn="1">
            <p:ph type="title"/>
          </p:nvPr>
        </p:nvSpPr>
        <p:spPr>
          <a:xfrm>
            <a:off x="550800" y="147843"/>
            <a:ext cx="9991694" cy="977695"/>
          </a:xfrm>
        </p:spPr>
        <p:txBody>
          <a:bodyPr anchor="ctr"/>
          <a:lstStyle>
            <a:lvl1pPr>
              <a:defRPr>
                <a:solidFill>
                  <a:schemeClr val="accent1"/>
                </a:solidFill>
              </a:defRPr>
            </a:lvl1pPr>
          </a:lstStyle>
          <a:p>
            <a:r>
              <a:rPr lang="en-GB" dirty="0"/>
              <a:t>Click to edit Master title style</a:t>
            </a:r>
          </a:p>
        </p:txBody>
      </p:sp>
      <p:sp>
        <p:nvSpPr>
          <p:cNvPr id="5" name="Text Placeholder 3">
            <a:extLst>
              <a:ext uri="{FF2B5EF4-FFF2-40B4-BE49-F238E27FC236}">
                <a16:creationId xmlns:a16="http://schemas.microsoft.com/office/drawing/2014/main" id="{78A7FE38-717B-3A41-B52B-552668D4CB6A}"/>
              </a:ext>
            </a:extLst>
          </p:cNvPr>
          <p:cNvSpPr>
            <a:spLocks noGrp="1"/>
          </p:cNvSpPr>
          <p:nvPr userDrawn="1">
            <p:ph type="body" sz="quarter" idx="12"/>
          </p:nvPr>
        </p:nvSpPr>
        <p:spPr>
          <a:xfrm>
            <a:off x="550862" y="6057901"/>
            <a:ext cx="11090275" cy="487363"/>
          </a:xfrm>
        </p:spPr>
        <p:txBody>
          <a:bodyPr anchor="b">
            <a:noAutofit/>
          </a:bodyPr>
          <a:lstStyle>
            <a:lvl1pPr marL="0" indent="0">
              <a:lnSpc>
                <a:spcPct val="100000"/>
              </a:lnSpc>
              <a:spcBef>
                <a:spcPts val="0"/>
              </a:spcBef>
              <a:buNone/>
              <a:defRPr sz="1000">
                <a:solidFill>
                  <a:schemeClr val="tx1">
                    <a:lumMod val="50000"/>
                  </a:schemeClr>
                </a:solidFill>
              </a:defRPr>
            </a:lvl1pPr>
          </a:lstStyle>
          <a:p>
            <a:pPr lvl="0"/>
            <a:r>
              <a:rPr lang="en-GB" dirty="0"/>
              <a:t>Click to edit Master text styles</a:t>
            </a:r>
          </a:p>
        </p:txBody>
      </p:sp>
      <p:pic>
        <p:nvPicPr>
          <p:cNvPr id="8" name="Bild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9400" y="-6173"/>
            <a:ext cx="1752600" cy="1810477"/>
          </a:xfrm>
          <a:prstGeom prst="rect">
            <a:avLst/>
          </a:prstGeom>
        </p:spPr>
      </p:pic>
    </p:spTree>
    <p:custDataLst>
      <p:tags r:id="rId1"/>
    </p:custDataLst>
    <p:extLst>
      <p:ext uri="{BB962C8B-B14F-4D97-AF65-F5344CB8AC3E}">
        <p14:creationId xmlns:p14="http://schemas.microsoft.com/office/powerpoint/2010/main" val="3438049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3_Title and Content ALT">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7076149B-8BD0-42D6-A0B5-F60F5D809D10}"/>
              </a:ext>
            </a:extLst>
          </p:cNvPr>
          <p:cNvSpPr>
            <a:spLocks noGrp="1"/>
          </p:cNvSpPr>
          <p:nvPr>
            <p:ph type="body" sz="quarter" idx="10" hasCustomPrompt="1"/>
          </p:nvPr>
        </p:nvSpPr>
        <p:spPr>
          <a:xfrm>
            <a:off x="358775" y="6224131"/>
            <a:ext cx="11461750"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6000" indent="0">
              <a:buNone/>
              <a:defRPr/>
            </a:lvl2pPr>
          </a:lstStyle>
          <a:p>
            <a:pPr lvl="0"/>
            <a:r>
              <a:rPr lang="en-US"/>
              <a:t>Insert footnotes and references</a:t>
            </a:r>
          </a:p>
        </p:txBody>
      </p:sp>
      <p:sp>
        <p:nvSpPr>
          <p:cNvPr id="7" name="Title Placeholder 1">
            <a:extLst>
              <a:ext uri="{FF2B5EF4-FFF2-40B4-BE49-F238E27FC236}">
                <a16:creationId xmlns:a16="http://schemas.microsoft.com/office/drawing/2014/main" id="{655A98F3-B264-43BB-B7FE-5C25F7C664E0}"/>
              </a:ext>
            </a:extLst>
          </p:cNvPr>
          <p:cNvSpPr>
            <a:spLocks noGrp="1"/>
          </p:cNvSpPr>
          <p:nvPr>
            <p:ph type="title"/>
          </p:nvPr>
        </p:nvSpPr>
        <p:spPr>
          <a:xfrm>
            <a:off x="368300" y="3173"/>
            <a:ext cx="11452225" cy="886119"/>
          </a:xfrm>
          <a:prstGeom prst="rect">
            <a:avLst/>
          </a:prstGeom>
        </p:spPr>
        <p:txBody>
          <a:bodyPr vert="horz" lIns="0" tIns="0" rIns="0" bIns="0" rtlCol="0" anchor="ctr">
            <a:noAutofit/>
          </a:bodyPr>
          <a:lstStyle>
            <a:lvl1pPr>
              <a:defRPr sz="2400"/>
            </a:lvl1pPr>
          </a:lstStyle>
          <a:p>
            <a:r>
              <a:rPr lang="en-US"/>
              <a:t>Click to edit Master title style</a:t>
            </a:r>
            <a:endParaRPr lang="en-GB"/>
          </a:p>
        </p:txBody>
      </p:sp>
      <p:pic>
        <p:nvPicPr>
          <p:cNvPr id="8" name="Picture 7">
            <a:extLst>
              <a:ext uri="{FF2B5EF4-FFF2-40B4-BE49-F238E27FC236}">
                <a16:creationId xmlns:a16="http://schemas.microsoft.com/office/drawing/2014/main" id="{7BC1A96D-7485-224E-BE78-59C39944DD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8194" b="121"/>
          <a:stretch/>
        </p:blipFill>
        <p:spPr>
          <a:xfrm>
            <a:off x="1185" y="6705601"/>
            <a:ext cx="12189630" cy="152400"/>
          </a:xfrm>
          <a:prstGeom prst="rect">
            <a:avLst/>
          </a:prstGeom>
        </p:spPr>
      </p:pic>
      <p:sp>
        <p:nvSpPr>
          <p:cNvPr id="9" name="Graphic 7">
            <a:extLst>
              <a:ext uri="{FF2B5EF4-FFF2-40B4-BE49-F238E27FC236}">
                <a16:creationId xmlns:a16="http://schemas.microsoft.com/office/drawing/2014/main" id="{9F4F230A-2088-AC43-8CF9-B5351DAE3BD9}"/>
              </a:ext>
            </a:extLst>
          </p:cNvPr>
          <p:cNvSpPr/>
          <p:nvPr userDrawn="1"/>
        </p:nvSpPr>
        <p:spPr>
          <a:xfrm>
            <a:off x="0" y="808422"/>
            <a:ext cx="11839575" cy="212366"/>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100000">
                <a:schemeClr val="accent1"/>
              </a:gs>
              <a:gs pos="0">
                <a:schemeClr val="accent2"/>
              </a:gs>
            </a:gsLst>
            <a:lin ang="10800000" scaled="1"/>
            <a:tileRect/>
          </a:gradFill>
          <a:ln w="132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86078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6D6C-CDD0-4035-BB15-86F714C4841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EA6D03C-3960-4AB8-800D-89CAEE60C25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067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C867-6A29-4A53-86CE-8AD9B743CFA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A89E4AD-804F-426A-953D-7872E595528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073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6D78-88AD-414E-AE2D-E7FA310A41E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9C608D7-BF7C-4506-BC84-98F0BC88F49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19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3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C9F3-1B16-4C89-8C90-80E4875A3AD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D0ECF17-F000-4DF6-983E-6E2A2F812C2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755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4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C756-128C-4169-B851-920FCF53773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71A047-614C-416D-807B-512F7717AEC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269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5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3D71-6860-4E8C-B072-91105D47C55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B0B4B05-12A5-487B-B500-84D0E69A180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28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862146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6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AFC3-7A47-4BD6-99F8-51D9C583F16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C1A7C1D-54B0-4622-8206-F9DBC498123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648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7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874D-3AE9-4D51-A33C-585B5911D53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5EE1BCD-CE0B-4E4C-80A0-6195B4A049C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597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9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152F-2CD9-4357-83BF-B251E04E98C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6C9D301-C362-4A67-B3AB-9879BD7B21E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237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Section Divider">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an image here: </a:t>
            </a:r>
            <a:br>
              <a:rPr lang="en-US"/>
            </a:br>
            <a:r>
              <a:rPr lang="en-US"/>
              <a:t>Click the icon and select Brand Pictures, </a:t>
            </a:r>
            <a:br>
              <a:rPr lang="en-US"/>
            </a:br>
            <a:r>
              <a:rPr lang="en-US"/>
              <a:t>or insert a file from your computer.</a:t>
            </a:r>
            <a:br>
              <a:rPr lang="en-US"/>
            </a:br>
            <a:r>
              <a:rPr lang="en-US"/>
              <a:t>Alternatively, you can fill this shape </a:t>
            </a:r>
            <a:br>
              <a:rPr lang="en-US"/>
            </a:br>
            <a:r>
              <a:rPr lang="en-US"/>
              <a:t>with a solid </a:t>
            </a:r>
            <a:r>
              <a:rPr lang="en-US" err="1"/>
              <a:t>colour</a:t>
            </a:r>
            <a:r>
              <a:rPr lang="en-US"/>
              <a:t>.</a:t>
            </a:r>
            <a:br>
              <a:rPr lang="en-US"/>
            </a:br>
            <a:br>
              <a:rPr lang="en-US"/>
            </a:br>
            <a:br>
              <a:rPr lang="en-US"/>
            </a:br>
            <a:br>
              <a:rPr lang="en-US"/>
            </a:br>
            <a:br>
              <a:rPr lang="en-US"/>
            </a:br>
            <a:r>
              <a:rPr lang="en-US"/>
              <a:t> Images can be scaled within this frame </a:t>
            </a:r>
            <a:br>
              <a:rPr lang="en-US"/>
            </a:br>
            <a:r>
              <a:rPr lang="en-US"/>
              <a:t>by using the Crop feature in </a:t>
            </a:r>
            <a:br>
              <a:rPr lang="en-US"/>
            </a:br>
            <a:r>
              <a:rPr lang="en-US"/>
              <a:t>the Picture Format tab of the ribbon.</a:t>
            </a:r>
            <a:br>
              <a:rPr lang="en-US"/>
            </a:br>
            <a:r>
              <a:rPr lang="en-US"/>
              <a:t>_______________________________</a:t>
            </a:r>
          </a:p>
        </p:txBody>
      </p:sp>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a:xfrm>
            <a:off x="10137663" y="6456258"/>
            <a:ext cx="1279358" cy="309145"/>
          </a:xfrm>
          <a:prstGeom prst="rect">
            <a:avLst/>
          </a:prstGeom>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133283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723F29E-CE0C-4D20-B236-0ACBE7372164}"/>
              </a:ext>
            </a:extLst>
          </p:cNvPr>
          <p:cNvSpPr>
            <a:spLocks noGrp="1"/>
          </p:cNvSpPr>
          <p:nvPr>
            <p:ph type="dt" sz="half" idx="10"/>
          </p:nvPr>
        </p:nvSpPr>
        <p:spPr/>
        <p:txBody>
          <a:bodyPr/>
          <a:lstStyle>
            <a:lvl1pPr>
              <a:defRPr/>
            </a:lvl1pPr>
          </a:lstStyle>
          <a:p>
            <a:pPr>
              <a:defRPr/>
            </a:pPr>
            <a:fld id="{75FE92D7-CBFF-41AC-9339-28B217EBEA81}" type="datetimeFigureOut">
              <a:rPr lang="it-IT" altLang="it-IT"/>
              <a:pPr>
                <a:defRPr/>
              </a:pPr>
              <a:t>18/02/26</a:t>
            </a:fld>
            <a:endParaRPr lang="it-IT" altLang="it-IT"/>
          </a:p>
        </p:txBody>
      </p:sp>
      <p:sp>
        <p:nvSpPr>
          <p:cNvPr id="5" name="Segnaposto piè di pagina 4">
            <a:extLst>
              <a:ext uri="{FF2B5EF4-FFF2-40B4-BE49-F238E27FC236}">
                <a16:creationId xmlns:a16="http://schemas.microsoft.com/office/drawing/2014/main" id="{CA1BB006-BA0B-41C1-B34A-C4DBA9651A2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E46DFE1-CD1C-453F-A11F-425D24B2203D}"/>
              </a:ext>
            </a:extLst>
          </p:cNvPr>
          <p:cNvSpPr>
            <a:spLocks noGrp="1"/>
          </p:cNvSpPr>
          <p:nvPr>
            <p:ph type="sldNum" sz="quarter" idx="12"/>
          </p:nvPr>
        </p:nvSpPr>
        <p:spPr/>
        <p:txBody>
          <a:bodyPr/>
          <a:lstStyle>
            <a:lvl1pPr>
              <a:defRPr/>
            </a:lvl1pPr>
          </a:lstStyle>
          <a:p>
            <a:fld id="{421D7338-45B5-4474-BAE3-83EFFE162E7C}" type="slidenum">
              <a:rPr lang="it-IT" altLang="it-IT"/>
              <a:pPr/>
              <a:t>‹#›</a:t>
            </a:fld>
            <a:endParaRPr lang="it-IT" altLang="it-IT"/>
          </a:p>
        </p:txBody>
      </p:sp>
    </p:spTree>
    <p:extLst>
      <p:ext uri="{BB962C8B-B14F-4D97-AF65-F5344CB8AC3E}">
        <p14:creationId xmlns:p14="http://schemas.microsoft.com/office/powerpoint/2010/main" val="231014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B5F750-0C3A-4D75-AA1D-9CE4CAEDD2FF}"/>
              </a:ext>
            </a:extLst>
          </p:cNvPr>
          <p:cNvSpPr>
            <a:spLocks noGrp="1"/>
          </p:cNvSpPr>
          <p:nvPr>
            <p:ph type="dt" sz="half" idx="10"/>
          </p:nvPr>
        </p:nvSpPr>
        <p:spPr/>
        <p:txBody>
          <a:bodyPr/>
          <a:lstStyle>
            <a:lvl1pPr>
              <a:defRPr/>
            </a:lvl1pPr>
          </a:lstStyle>
          <a:p>
            <a:pPr>
              <a:defRPr/>
            </a:pPr>
            <a:fld id="{5139FD25-7A75-42F4-BC2E-455C70D75601}" type="datetimeFigureOut">
              <a:rPr lang="it-IT" altLang="it-IT"/>
              <a:pPr>
                <a:defRPr/>
              </a:pPr>
              <a:t>18/02/26</a:t>
            </a:fld>
            <a:endParaRPr lang="it-IT" altLang="it-IT"/>
          </a:p>
        </p:txBody>
      </p:sp>
      <p:sp>
        <p:nvSpPr>
          <p:cNvPr id="5" name="Segnaposto piè di pagina 4">
            <a:extLst>
              <a:ext uri="{FF2B5EF4-FFF2-40B4-BE49-F238E27FC236}">
                <a16:creationId xmlns:a16="http://schemas.microsoft.com/office/drawing/2014/main" id="{271C8FF3-B7D0-4358-8B50-D9BB348D2D4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563B299-0660-4406-95D5-B14D865CD0AD}"/>
              </a:ext>
            </a:extLst>
          </p:cNvPr>
          <p:cNvSpPr>
            <a:spLocks noGrp="1"/>
          </p:cNvSpPr>
          <p:nvPr>
            <p:ph type="sldNum" sz="quarter" idx="12"/>
          </p:nvPr>
        </p:nvSpPr>
        <p:spPr/>
        <p:txBody>
          <a:bodyPr/>
          <a:lstStyle>
            <a:lvl1pPr>
              <a:defRPr/>
            </a:lvl1pPr>
          </a:lstStyle>
          <a:p>
            <a:fld id="{E9E69376-F617-4851-8CE1-3BF2336BFC4E}" type="slidenum">
              <a:rPr lang="it-IT" altLang="it-IT"/>
              <a:pPr/>
              <a:t>‹#›</a:t>
            </a:fld>
            <a:endParaRPr lang="it-IT" altLang="it-IT"/>
          </a:p>
        </p:txBody>
      </p:sp>
    </p:spTree>
    <p:extLst>
      <p:ext uri="{BB962C8B-B14F-4D97-AF65-F5344CB8AC3E}">
        <p14:creationId xmlns:p14="http://schemas.microsoft.com/office/powerpoint/2010/main" val="425429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B1F10A-64AF-4D09-92F4-1E912D4F0D87}"/>
              </a:ext>
            </a:extLst>
          </p:cNvPr>
          <p:cNvSpPr>
            <a:spLocks noGrp="1"/>
          </p:cNvSpPr>
          <p:nvPr>
            <p:ph type="dt" sz="half" idx="10"/>
          </p:nvPr>
        </p:nvSpPr>
        <p:spPr/>
        <p:txBody>
          <a:bodyPr/>
          <a:lstStyle>
            <a:lvl1pPr>
              <a:defRPr/>
            </a:lvl1pPr>
          </a:lstStyle>
          <a:p>
            <a:pPr>
              <a:defRPr/>
            </a:pPr>
            <a:fld id="{85A814C1-D1CA-431B-A515-A4A1320082B7}" type="datetimeFigureOut">
              <a:rPr lang="it-IT" altLang="it-IT"/>
              <a:pPr>
                <a:defRPr/>
              </a:pPr>
              <a:t>18/02/26</a:t>
            </a:fld>
            <a:endParaRPr lang="it-IT" altLang="it-IT"/>
          </a:p>
        </p:txBody>
      </p:sp>
      <p:sp>
        <p:nvSpPr>
          <p:cNvPr id="5" name="Segnaposto piè di pagina 4">
            <a:extLst>
              <a:ext uri="{FF2B5EF4-FFF2-40B4-BE49-F238E27FC236}">
                <a16:creationId xmlns:a16="http://schemas.microsoft.com/office/drawing/2014/main" id="{8FA7A9C2-FFF8-46DD-A3E9-F3B4A1ACA97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110B3C7-A80A-4C1C-BA18-D6AE90028E1A}"/>
              </a:ext>
            </a:extLst>
          </p:cNvPr>
          <p:cNvSpPr>
            <a:spLocks noGrp="1"/>
          </p:cNvSpPr>
          <p:nvPr>
            <p:ph type="sldNum" sz="quarter" idx="12"/>
          </p:nvPr>
        </p:nvSpPr>
        <p:spPr/>
        <p:txBody>
          <a:bodyPr/>
          <a:lstStyle>
            <a:lvl1pPr>
              <a:defRPr/>
            </a:lvl1pPr>
          </a:lstStyle>
          <a:p>
            <a:fld id="{B7D74BD3-A804-4C98-9BEC-45DE0EAB73E2}" type="slidenum">
              <a:rPr lang="it-IT" altLang="it-IT"/>
              <a:pPr/>
              <a:t>‹#›</a:t>
            </a:fld>
            <a:endParaRPr lang="it-IT" altLang="it-IT"/>
          </a:p>
        </p:txBody>
      </p:sp>
    </p:spTree>
    <p:extLst>
      <p:ext uri="{BB962C8B-B14F-4D97-AF65-F5344CB8AC3E}">
        <p14:creationId xmlns:p14="http://schemas.microsoft.com/office/powerpoint/2010/main" val="1738484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EBA8629-D8DC-479D-AC58-056F540A5709}"/>
              </a:ext>
            </a:extLst>
          </p:cNvPr>
          <p:cNvSpPr>
            <a:spLocks noGrp="1"/>
          </p:cNvSpPr>
          <p:nvPr>
            <p:ph type="dt" sz="half" idx="10"/>
          </p:nvPr>
        </p:nvSpPr>
        <p:spPr/>
        <p:txBody>
          <a:bodyPr/>
          <a:lstStyle>
            <a:lvl1pPr>
              <a:defRPr/>
            </a:lvl1pPr>
          </a:lstStyle>
          <a:p>
            <a:pPr>
              <a:defRPr/>
            </a:pPr>
            <a:fld id="{06279B52-569E-487C-870E-078EC3DF822F}" type="datetimeFigureOut">
              <a:rPr lang="it-IT" altLang="it-IT"/>
              <a:pPr>
                <a:defRPr/>
              </a:pPr>
              <a:t>18/02/26</a:t>
            </a:fld>
            <a:endParaRPr lang="it-IT" altLang="it-IT"/>
          </a:p>
        </p:txBody>
      </p:sp>
      <p:sp>
        <p:nvSpPr>
          <p:cNvPr id="6" name="Segnaposto piè di pagina 4">
            <a:extLst>
              <a:ext uri="{FF2B5EF4-FFF2-40B4-BE49-F238E27FC236}">
                <a16:creationId xmlns:a16="http://schemas.microsoft.com/office/drawing/2014/main" id="{8AF437EC-6F20-45F9-A624-A0C7703D9EE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2B6B055-7557-4E72-8490-3C6C17B207D1}"/>
              </a:ext>
            </a:extLst>
          </p:cNvPr>
          <p:cNvSpPr>
            <a:spLocks noGrp="1"/>
          </p:cNvSpPr>
          <p:nvPr>
            <p:ph type="sldNum" sz="quarter" idx="12"/>
          </p:nvPr>
        </p:nvSpPr>
        <p:spPr/>
        <p:txBody>
          <a:bodyPr/>
          <a:lstStyle>
            <a:lvl1pPr>
              <a:defRPr/>
            </a:lvl1pPr>
          </a:lstStyle>
          <a:p>
            <a:fld id="{966BCE35-4990-4D62-AC0D-089BF1496E52}" type="slidenum">
              <a:rPr lang="it-IT" altLang="it-IT"/>
              <a:pPr/>
              <a:t>‹#›</a:t>
            </a:fld>
            <a:endParaRPr lang="it-IT" altLang="it-IT"/>
          </a:p>
        </p:txBody>
      </p:sp>
    </p:spTree>
    <p:extLst>
      <p:ext uri="{BB962C8B-B14F-4D97-AF65-F5344CB8AC3E}">
        <p14:creationId xmlns:p14="http://schemas.microsoft.com/office/powerpoint/2010/main" val="3658677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F5B24A9-15B9-4166-815F-2494E2575595}"/>
              </a:ext>
            </a:extLst>
          </p:cNvPr>
          <p:cNvSpPr>
            <a:spLocks noGrp="1"/>
          </p:cNvSpPr>
          <p:nvPr>
            <p:ph type="dt" sz="half" idx="10"/>
          </p:nvPr>
        </p:nvSpPr>
        <p:spPr/>
        <p:txBody>
          <a:bodyPr/>
          <a:lstStyle>
            <a:lvl1pPr>
              <a:defRPr/>
            </a:lvl1pPr>
          </a:lstStyle>
          <a:p>
            <a:pPr>
              <a:defRPr/>
            </a:pPr>
            <a:fld id="{AA2915EA-60DC-404A-A9B1-D54FB8BC0EC9}" type="datetimeFigureOut">
              <a:rPr lang="it-IT" altLang="it-IT"/>
              <a:pPr>
                <a:defRPr/>
              </a:pPr>
              <a:t>18/02/26</a:t>
            </a:fld>
            <a:endParaRPr lang="it-IT" altLang="it-IT"/>
          </a:p>
        </p:txBody>
      </p:sp>
      <p:sp>
        <p:nvSpPr>
          <p:cNvPr id="8" name="Segnaposto piè di pagina 4">
            <a:extLst>
              <a:ext uri="{FF2B5EF4-FFF2-40B4-BE49-F238E27FC236}">
                <a16:creationId xmlns:a16="http://schemas.microsoft.com/office/drawing/2014/main" id="{896D013A-1843-44D6-809A-0CED95ED03C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B27919E6-EBF4-45CE-9908-7C93DD943461}"/>
              </a:ext>
            </a:extLst>
          </p:cNvPr>
          <p:cNvSpPr>
            <a:spLocks noGrp="1"/>
          </p:cNvSpPr>
          <p:nvPr>
            <p:ph type="sldNum" sz="quarter" idx="12"/>
          </p:nvPr>
        </p:nvSpPr>
        <p:spPr/>
        <p:txBody>
          <a:bodyPr/>
          <a:lstStyle>
            <a:lvl1pPr>
              <a:defRPr/>
            </a:lvl1pPr>
          </a:lstStyle>
          <a:p>
            <a:fld id="{61876509-F077-4584-A173-4A0A83803A15}" type="slidenum">
              <a:rPr lang="it-IT" altLang="it-IT"/>
              <a:pPr/>
              <a:t>‹#›</a:t>
            </a:fld>
            <a:endParaRPr lang="it-IT" altLang="it-IT"/>
          </a:p>
        </p:txBody>
      </p:sp>
    </p:spTree>
    <p:extLst>
      <p:ext uri="{BB962C8B-B14F-4D97-AF65-F5344CB8AC3E}">
        <p14:creationId xmlns:p14="http://schemas.microsoft.com/office/powerpoint/2010/main" val="1584833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D7BBEEDF-6898-49CD-9848-7689671CDA4E}"/>
              </a:ext>
            </a:extLst>
          </p:cNvPr>
          <p:cNvSpPr>
            <a:spLocks noGrp="1"/>
          </p:cNvSpPr>
          <p:nvPr>
            <p:ph type="dt" sz="half" idx="10"/>
          </p:nvPr>
        </p:nvSpPr>
        <p:spPr/>
        <p:txBody>
          <a:bodyPr/>
          <a:lstStyle>
            <a:lvl1pPr>
              <a:defRPr/>
            </a:lvl1pPr>
          </a:lstStyle>
          <a:p>
            <a:pPr>
              <a:defRPr/>
            </a:pPr>
            <a:fld id="{7F440475-D964-499F-8425-45C886F8240A}" type="datetimeFigureOut">
              <a:rPr lang="it-IT" altLang="it-IT"/>
              <a:pPr>
                <a:defRPr/>
              </a:pPr>
              <a:t>18/02/26</a:t>
            </a:fld>
            <a:endParaRPr lang="it-IT" altLang="it-IT"/>
          </a:p>
        </p:txBody>
      </p:sp>
      <p:sp>
        <p:nvSpPr>
          <p:cNvPr id="4" name="Segnaposto piè di pagina 4">
            <a:extLst>
              <a:ext uri="{FF2B5EF4-FFF2-40B4-BE49-F238E27FC236}">
                <a16:creationId xmlns:a16="http://schemas.microsoft.com/office/drawing/2014/main" id="{7D18113B-FBB5-40D4-9A69-38E001BCE1F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24DDB5B9-41E1-45A4-9155-A5CE2A46F7C9}"/>
              </a:ext>
            </a:extLst>
          </p:cNvPr>
          <p:cNvSpPr>
            <a:spLocks noGrp="1"/>
          </p:cNvSpPr>
          <p:nvPr>
            <p:ph type="sldNum" sz="quarter" idx="12"/>
          </p:nvPr>
        </p:nvSpPr>
        <p:spPr/>
        <p:txBody>
          <a:bodyPr/>
          <a:lstStyle>
            <a:lvl1pPr>
              <a:defRPr/>
            </a:lvl1pPr>
          </a:lstStyle>
          <a:p>
            <a:fld id="{6475A8C9-4648-4F69-A21D-62372FAC99E7}" type="slidenum">
              <a:rPr lang="it-IT" altLang="it-IT"/>
              <a:pPr/>
              <a:t>‹#›</a:t>
            </a:fld>
            <a:endParaRPr lang="it-IT" altLang="it-IT"/>
          </a:p>
        </p:txBody>
      </p:sp>
    </p:spTree>
    <p:extLst>
      <p:ext uri="{BB962C8B-B14F-4D97-AF65-F5344CB8AC3E}">
        <p14:creationId xmlns:p14="http://schemas.microsoft.com/office/powerpoint/2010/main" val="97382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513738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DB5C7A2-AD36-454D-AFD1-EACC2B835C80}"/>
              </a:ext>
            </a:extLst>
          </p:cNvPr>
          <p:cNvSpPr>
            <a:spLocks noGrp="1"/>
          </p:cNvSpPr>
          <p:nvPr>
            <p:ph type="dt" sz="half" idx="10"/>
          </p:nvPr>
        </p:nvSpPr>
        <p:spPr/>
        <p:txBody>
          <a:bodyPr/>
          <a:lstStyle>
            <a:lvl1pPr>
              <a:defRPr/>
            </a:lvl1pPr>
          </a:lstStyle>
          <a:p>
            <a:pPr>
              <a:defRPr/>
            </a:pPr>
            <a:fld id="{E4987935-82E5-44DE-837F-7A5EDF886802}" type="datetimeFigureOut">
              <a:rPr lang="it-IT" altLang="it-IT"/>
              <a:pPr>
                <a:defRPr/>
              </a:pPr>
              <a:t>18/02/26</a:t>
            </a:fld>
            <a:endParaRPr lang="it-IT" altLang="it-IT"/>
          </a:p>
        </p:txBody>
      </p:sp>
      <p:sp>
        <p:nvSpPr>
          <p:cNvPr id="3" name="Segnaposto piè di pagina 4">
            <a:extLst>
              <a:ext uri="{FF2B5EF4-FFF2-40B4-BE49-F238E27FC236}">
                <a16:creationId xmlns:a16="http://schemas.microsoft.com/office/drawing/2014/main" id="{65790FCC-FB2B-4FB5-B762-FDA4B8DAD54D}"/>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FE12357-5297-4994-BB51-A87049430657}"/>
              </a:ext>
            </a:extLst>
          </p:cNvPr>
          <p:cNvSpPr>
            <a:spLocks noGrp="1"/>
          </p:cNvSpPr>
          <p:nvPr>
            <p:ph type="sldNum" sz="quarter" idx="12"/>
          </p:nvPr>
        </p:nvSpPr>
        <p:spPr/>
        <p:txBody>
          <a:bodyPr/>
          <a:lstStyle>
            <a:lvl1pPr>
              <a:defRPr/>
            </a:lvl1pPr>
          </a:lstStyle>
          <a:p>
            <a:fld id="{A9CB0BA7-862B-4DBF-9C73-164C238F48D6}" type="slidenum">
              <a:rPr lang="it-IT" altLang="it-IT"/>
              <a:pPr/>
              <a:t>‹#›</a:t>
            </a:fld>
            <a:endParaRPr lang="it-IT" altLang="it-IT"/>
          </a:p>
        </p:txBody>
      </p:sp>
    </p:spTree>
    <p:extLst>
      <p:ext uri="{BB962C8B-B14F-4D97-AF65-F5344CB8AC3E}">
        <p14:creationId xmlns:p14="http://schemas.microsoft.com/office/powerpoint/2010/main" val="3145687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9ACB398B-E7DF-4620-A899-48885CA8A92B}"/>
              </a:ext>
            </a:extLst>
          </p:cNvPr>
          <p:cNvSpPr>
            <a:spLocks noGrp="1"/>
          </p:cNvSpPr>
          <p:nvPr>
            <p:ph type="dt" sz="half" idx="10"/>
          </p:nvPr>
        </p:nvSpPr>
        <p:spPr/>
        <p:txBody>
          <a:bodyPr/>
          <a:lstStyle>
            <a:lvl1pPr>
              <a:defRPr/>
            </a:lvl1pPr>
          </a:lstStyle>
          <a:p>
            <a:pPr>
              <a:defRPr/>
            </a:pPr>
            <a:fld id="{E610E9C1-B873-4A25-B35C-50794F6C4E76}" type="datetimeFigureOut">
              <a:rPr lang="it-IT" altLang="it-IT"/>
              <a:pPr>
                <a:defRPr/>
              </a:pPr>
              <a:t>18/02/26</a:t>
            </a:fld>
            <a:endParaRPr lang="it-IT" altLang="it-IT"/>
          </a:p>
        </p:txBody>
      </p:sp>
      <p:sp>
        <p:nvSpPr>
          <p:cNvPr id="6" name="Segnaposto piè di pagina 4">
            <a:extLst>
              <a:ext uri="{FF2B5EF4-FFF2-40B4-BE49-F238E27FC236}">
                <a16:creationId xmlns:a16="http://schemas.microsoft.com/office/drawing/2014/main" id="{B8616A0B-B3E9-4CCF-B3E9-E37A4F47983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C2D956B-98DA-4A0F-8AF4-F5312FD652B4}"/>
              </a:ext>
            </a:extLst>
          </p:cNvPr>
          <p:cNvSpPr>
            <a:spLocks noGrp="1"/>
          </p:cNvSpPr>
          <p:nvPr>
            <p:ph type="sldNum" sz="quarter" idx="12"/>
          </p:nvPr>
        </p:nvSpPr>
        <p:spPr/>
        <p:txBody>
          <a:bodyPr/>
          <a:lstStyle>
            <a:lvl1pPr>
              <a:defRPr/>
            </a:lvl1pPr>
          </a:lstStyle>
          <a:p>
            <a:fld id="{5E780A5A-90A5-4139-9919-723206DB79A2}" type="slidenum">
              <a:rPr lang="it-IT" altLang="it-IT"/>
              <a:pPr/>
              <a:t>‹#›</a:t>
            </a:fld>
            <a:endParaRPr lang="it-IT" altLang="it-IT"/>
          </a:p>
        </p:txBody>
      </p:sp>
    </p:spTree>
    <p:extLst>
      <p:ext uri="{BB962C8B-B14F-4D97-AF65-F5344CB8AC3E}">
        <p14:creationId xmlns:p14="http://schemas.microsoft.com/office/powerpoint/2010/main" val="3597358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B115AD0-DDD6-45A6-9DB7-CDCE5BA96F25}"/>
              </a:ext>
            </a:extLst>
          </p:cNvPr>
          <p:cNvSpPr>
            <a:spLocks noGrp="1"/>
          </p:cNvSpPr>
          <p:nvPr>
            <p:ph type="dt" sz="half" idx="10"/>
          </p:nvPr>
        </p:nvSpPr>
        <p:spPr/>
        <p:txBody>
          <a:bodyPr/>
          <a:lstStyle>
            <a:lvl1pPr>
              <a:defRPr/>
            </a:lvl1pPr>
          </a:lstStyle>
          <a:p>
            <a:pPr>
              <a:defRPr/>
            </a:pPr>
            <a:fld id="{AFDA6B39-9956-4E27-960D-04DC1CC5EAA2}" type="datetimeFigureOut">
              <a:rPr lang="it-IT" altLang="it-IT"/>
              <a:pPr>
                <a:defRPr/>
              </a:pPr>
              <a:t>18/02/26</a:t>
            </a:fld>
            <a:endParaRPr lang="it-IT" altLang="it-IT"/>
          </a:p>
        </p:txBody>
      </p:sp>
      <p:sp>
        <p:nvSpPr>
          <p:cNvPr id="6" name="Segnaposto piè di pagina 4">
            <a:extLst>
              <a:ext uri="{FF2B5EF4-FFF2-40B4-BE49-F238E27FC236}">
                <a16:creationId xmlns:a16="http://schemas.microsoft.com/office/drawing/2014/main" id="{E7B095D7-E666-4B39-8304-AAFE140A692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0023D41-DA1B-469A-9EC1-AEEEADCCDB11}"/>
              </a:ext>
            </a:extLst>
          </p:cNvPr>
          <p:cNvSpPr>
            <a:spLocks noGrp="1"/>
          </p:cNvSpPr>
          <p:nvPr>
            <p:ph type="sldNum" sz="quarter" idx="12"/>
          </p:nvPr>
        </p:nvSpPr>
        <p:spPr/>
        <p:txBody>
          <a:bodyPr/>
          <a:lstStyle>
            <a:lvl1pPr>
              <a:defRPr/>
            </a:lvl1pPr>
          </a:lstStyle>
          <a:p>
            <a:fld id="{6CE1A27E-09D4-4D62-95FA-7C10C76B6622}" type="slidenum">
              <a:rPr lang="it-IT" altLang="it-IT"/>
              <a:pPr/>
              <a:t>‹#›</a:t>
            </a:fld>
            <a:endParaRPr lang="it-IT" altLang="it-IT"/>
          </a:p>
        </p:txBody>
      </p:sp>
    </p:spTree>
    <p:extLst>
      <p:ext uri="{BB962C8B-B14F-4D97-AF65-F5344CB8AC3E}">
        <p14:creationId xmlns:p14="http://schemas.microsoft.com/office/powerpoint/2010/main" val="4107839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3BADFC3-7A55-4A94-85CF-E94FFA7C128D}"/>
              </a:ext>
            </a:extLst>
          </p:cNvPr>
          <p:cNvSpPr>
            <a:spLocks noGrp="1"/>
          </p:cNvSpPr>
          <p:nvPr>
            <p:ph type="dt" sz="half" idx="10"/>
          </p:nvPr>
        </p:nvSpPr>
        <p:spPr/>
        <p:txBody>
          <a:bodyPr/>
          <a:lstStyle>
            <a:lvl1pPr>
              <a:defRPr/>
            </a:lvl1pPr>
          </a:lstStyle>
          <a:p>
            <a:pPr>
              <a:defRPr/>
            </a:pPr>
            <a:fld id="{CA728594-12EC-49BD-8692-18BD343394FF}" type="datetimeFigureOut">
              <a:rPr lang="it-IT" altLang="it-IT"/>
              <a:pPr>
                <a:defRPr/>
              </a:pPr>
              <a:t>18/02/26</a:t>
            </a:fld>
            <a:endParaRPr lang="it-IT" altLang="it-IT"/>
          </a:p>
        </p:txBody>
      </p:sp>
      <p:sp>
        <p:nvSpPr>
          <p:cNvPr id="5" name="Segnaposto piè di pagina 4">
            <a:extLst>
              <a:ext uri="{FF2B5EF4-FFF2-40B4-BE49-F238E27FC236}">
                <a16:creationId xmlns:a16="http://schemas.microsoft.com/office/drawing/2014/main" id="{124B2C67-B587-43CE-8272-5977A5550B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03F5406-A448-4D81-B7A1-8F3368F7B902}"/>
              </a:ext>
            </a:extLst>
          </p:cNvPr>
          <p:cNvSpPr>
            <a:spLocks noGrp="1"/>
          </p:cNvSpPr>
          <p:nvPr>
            <p:ph type="sldNum" sz="quarter" idx="12"/>
          </p:nvPr>
        </p:nvSpPr>
        <p:spPr/>
        <p:txBody>
          <a:bodyPr/>
          <a:lstStyle>
            <a:lvl1pPr>
              <a:defRPr/>
            </a:lvl1pPr>
          </a:lstStyle>
          <a:p>
            <a:fld id="{7D217BEA-303D-4B1B-AF9D-28B07B22CCAA}" type="slidenum">
              <a:rPr lang="it-IT" altLang="it-IT"/>
              <a:pPr/>
              <a:t>‹#›</a:t>
            </a:fld>
            <a:endParaRPr lang="it-IT" altLang="it-IT"/>
          </a:p>
        </p:txBody>
      </p:sp>
    </p:spTree>
    <p:extLst>
      <p:ext uri="{BB962C8B-B14F-4D97-AF65-F5344CB8AC3E}">
        <p14:creationId xmlns:p14="http://schemas.microsoft.com/office/powerpoint/2010/main" val="3838200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D8D99A-1440-4F4E-BD7D-0C8EAC29D16C}"/>
              </a:ext>
            </a:extLst>
          </p:cNvPr>
          <p:cNvSpPr>
            <a:spLocks noGrp="1"/>
          </p:cNvSpPr>
          <p:nvPr>
            <p:ph type="dt" sz="half" idx="10"/>
          </p:nvPr>
        </p:nvSpPr>
        <p:spPr/>
        <p:txBody>
          <a:bodyPr/>
          <a:lstStyle>
            <a:lvl1pPr>
              <a:defRPr/>
            </a:lvl1pPr>
          </a:lstStyle>
          <a:p>
            <a:pPr>
              <a:defRPr/>
            </a:pPr>
            <a:fld id="{89ED909D-B16F-4D47-A219-D9DEA634B2A9}" type="datetimeFigureOut">
              <a:rPr lang="it-IT" altLang="it-IT"/>
              <a:pPr>
                <a:defRPr/>
              </a:pPr>
              <a:t>18/02/26</a:t>
            </a:fld>
            <a:endParaRPr lang="it-IT" altLang="it-IT"/>
          </a:p>
        </p:txBody>
      </p:sp>
      <p:sp>
        <p:nvSpPr>
          <p:cNvPr id="5" name="Segnaposto piè di pagina 4">
            <a:extLst>
              <a:ext uri="{FF2B5EF4-FFF2-40B4-BE49-F238E27FC236}">
                <a16:creationId xmlns:a16="http://schemas.microsoft.com/office/drawing/2014/main" id="{285E9FA7-C2B5-44AE-90C4-7D989DF1179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F65869A-C335-4237-A36F-3DD295CFABCD}"/>
              </a:ext>
            </a:extLst>
          </p:cNvPr>
          <p:cNvSpPr>
            <a:spLocks noGrp="1"/>
          </p:cNvSpPr>
          <p:nvPr>
            <p:ph type="sldNum" sz="quarter" idx="12"/>
          </p:nvPr>
        </p:nvSpPr>
        <p:spPr/>
        <p:txBody>
          <a:bodyPr/>
          <a:lstStyle>
            <a:lvl1pPr>
              <a:defRPr/>
            </a:lvl1pPr>
          </a:lstStyle>
          <a:p>
            <a:fld id="{5929324D-C0B8-4900-AF26-12BBA5CF9D3D}" type="slidenum">
              <a:rPr lang="it-IT" altLang="it-IT"/>
              <a:pPr/>
              <a:t>‹#›</a:t>
            </a:fld>
            <a:endParaRPr lang="it-IT" altLang="it-IT"/>
          </a:p>
        </p:txBody>
      </p:sp>
    </p:spTree>
    <p:extLst>
      <p:ext uri="{BB962C8B-B14F-4D97-AF65-F5344CB8AC3E}">
        <p14:creationId xmlns:p14="http://schemas.microsoft.com/office/powerpoint/2010/main" val="2955121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Sub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B2B70D5-7739-B443-B2F0-C56A4507D9C7}"/>
              </a:ext>
            </a:extLst>
          </p:cNvPr>
          <p:cNvPicPr>
            <a:picLocks noChangeAspect="1"/>
          </p:cNvPicPr>
          <p:nvPr userDrawn="1"/>
        </p:nvPicPr>
        <p:blipFill>
          <a:blip r:embed="rId2"/>
          <a:stretch>
            <a:fillRect/>
          </a:stretch>
        </p:blipFill>
        <p:spPr>
          <a:xfrm>
            <a:off x="309" y="0"/>
            <a:ext cx="12191379" cy="6858000"/>
          </a:xfrm>
          <a:prstGeom prst="rect">
            <a:avLst/>
          </a:prstGeom>
        </p:spPr>
      </p:pic>
      <p:sp>
        <p:nvSpPr>
          <p:cNvPr id="11" name="Title 1">
            <a:extLst>
              <a:ext uri="{FF2B5EF4-FFF2-40B4-BE49-F238E27FC236}">
                <a16:creationId xmlns:a16="http://schemas.microsoft.com/office/drawing/2014/main" id="{48B6B60D-8125-6D4C-AB07-FCFECD6AEBFA}"/>
              </a:ext>
            </a:extLst>
          </p:cNvPr>
          <p:cNvSpPr>
            <a:spLocks noGrp="1"/>
          </p:cNvSpPr>
          <p:nvPr>
            <p:ph type="title" hasCustomPrompt="1"/>
          </p:nvPr>
        </p:nvSpPr>
        <p:spPr>
          <a:xfrm>
            <a:off x="467893" y="1777728"/>
            <a:ext cx="4739007" cy="711283"/>
          </a:xfrm>
          <a:prstGeom prst="rect">
            <a:avLst/>
          </a:prstGeom>
        </p:spPr>
        <p:txBody>
          <a:bodyPr/>
          <a:lstStyle>
            <a:lvl1pPr algn="l">
              <a:defRPr sz="3175" b="1" i="0">
                <a:solidFill>
                  <a:srgbClr val="418E97"/>
                </a:solidFill>
                <a:latin typeface="Arial Narrow" panose="020B0606020202030204" pitchFamily="34" charset="0"/>
              </a:defRPr>
            </a:lvl1pPr>
          </a:lstStyle>
          <a:p>
            <a:r>
              <a:rPr lang="en-US" dirty="0"/>
              <a:t>Title of the </a:t>
            </a:r>
            <a:br>
              <a:rPr lang="en-US" dirty="0"/>
            </a:br>
            <a:r>
              <a:rPr lang="en-US" dirty="0"/>
              <a:t>chapter</a:t>
            </a:r>
          </a:p>
        </p:txBody>
      </p:sp>
      <p:sp>
        <p:nvSpPr>
          <p:cNvPr id="3" name="Content Placeholder 2">
            <a:extLst>
              <a:ext uri="{FF2B5EF4-FFF2-40B4-BE49-F238E27FC236}">
                <a16:creationId xmlns:a16="http://schemas.microsoft.com/office/drawing/2014/main" id="{F07AB0E7-B534-FD4C-8CFF-779C6BD38829}"/>
              </a:ext>
            </a:extLst>
          </p:cNvPr>
          <p:cNvSpPr>
            <a:spLocks noGrp="1"/>
          </p:cNvSpPr>
          <p:nvPr>
            <p:ph sz="quarter" idx="10" hasCustomPrompt="1"/>
          </p:nvPr>
        </p:nvSpPr>
        <p:spPr>
          <a:xfrm>
            <a:off x="467893" y="3108069"/>
            <a:ext cx="4739007" cy="380714"/>
          </a:xfrm>
          <a:prstGeom prst="rect">
            <a:avLst/>
          </a:prstGeom>
        </p:spPr>
        <p:txBody>
          <a:bodyPr/>
          <a:lstStyle>
            <a:lvl1pPr>
              <a:defRPr sz="1587" b="0" i="0">
                <a:solidFill>
                  <a:srgbClr val="418E97"/>
                </a:solidFill>
                <a:latin typeface="Arial Narrow" panose="020B0606020202030204" pitchFamily="34" charset="0"/>
              </a:defRPr>
            </a:lvl1pPr>
          </a:lstStyle>
          <a:p>
            <a:pPr lvl="0"/>
            <a:r>
              <a:rPr lang="en-GB" dirty="0"/>
              <a:t>Subtitle of the chapter</a:t>
            </a:r>
            <a:endParaRPr lang="en-CH" dirty="0"/>
          </a:p>
        </p:txBody>
      </p:sp>
    </p:spTree>
    <p:extLst>
      <p:ext uri="{BB962C8B-B14F-4D97-AF65-F5344CB8AC3E}">
        <p14:creationId xmlns:p14="http://schemas.microsoft.com/office/powerpoint/2010/main" val="2208546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10699530" y="0"/>
            <a:ext cx="1524175"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352975" y="172257"/>
            <a:ext cx="2764085"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09"/>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1" y="1777728"/>
            <a:ext cx="5301777" cy="4621020"/>
          </a:xfrm>
          <a:prstGeom prst="rect">
            <a:avLst/>
          </a:prstGeom>
        </p:spPr>
        <p:txBody>
          <a:bodyPr/>
          <a:lstStyle>
            <a:lvl1pPr>
              <a:defRPr lang="en-CH" sz="1587"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en-CH" dirty="0"/>
          </a:p>
        </p:txBody>
      </p:sp>
    </p:spTree>
    <p:extLst>
      <p:ext uri="{BB962C8B-B14F-4D97-AF65-F5344CB8AC3E}">
        <p14:creationId xmlns:p14="http://schemas.microsoft.com/office/powerpoint/2010/main" val="34036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09"/>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934246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Graph content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A44091-AF6B-864C-872C-54A2087A90F6}"/>
              </a:ext>
            </a:extLst>
          </p:cNvPr>
          <p:cNvSpPr/>
          <p:nvPr userDrawn="1"/>
        </p:nvSpPr>
        <p:spPr>
          <a:xfrm>
            <a:off x="0" y="1"/>
            <a:ext cx="12192000" cy="903835"/>
          </a:xfrm>
          <a:prstGeom prst="rect">
            <a:avLst/>
          </a:prstGeom>
          <a:gradFill>
            <a:gsLst>
              <a:gs pos="0">
                <a:schemeClr val="bg1">
                  <a:lumMod val="95000"/>
                </a:schemeClr>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4">
            <a:extLst>
              <a:ext uri="{FF2B5EF4-FFF2-40B4-BE49-F238E27FC236}">
                <a16:creationId xmlns:a16="http://schemas.microsoft.com/office/drawing/2014/main" id="{7076149B-8BD0-42D6-A0B5-F60F5D809D10}"/>
              </a:ext>
            </a:extLst>
          </p:cNvPr>
          <p:cNvSpPr>
            <a:spLocks noGrp="1"/>
          </p:cNvSpPr>
          <p:nvPr>
            <p:ph type="body" sz="quarter" idx="10" hasCustomPrompt="1"/>
          </p:nvPr>
        </p:nvSpPr>
        <p:spPr>
          <a:xfrm>
            <a:off x="367201" y="6224131"/>
            <a:ext cx="11461751"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5992" indent="0">
              <a:buNone/>
              <a:defRPr/>
            </a:lvl2pPr>
          </a:lstStyle>
          <a:p>
            <a:pPr lvl="0"/>
            <a:r>
              <a:rPr lang="en-GB" noProof="0"/>
              <a:t>Footnotes and references</a:t>
            </a:r>
          </a:p>
        </p:txBody>
      </p:sp>
      <p:sp>
        <p:nvSpPr>
          <p:cNvPr id="7" name="Title Placeholder 1">
            <a:extLst>
              <a:ext uri="{FF2B5EF4-FFF2-40B4-BE49-F238E27FC236}">
                <a16:creationId xmlns:a16="http://schemas.microsoft.com/office/drawing/2014/main" id="{655A98F3-B264-43BB-B7FE-5C25F7C664E0}"/>
              </a:ext>
            </a:extLst>
          </p:cNvPr>
          <p:cNvSpPr>
            <a:spLocks noGrp="1"/>
          </p:cNvSpPr>
          <p:nvPr>
            <p:ph type="title" hasCustomPrompt="1"/>
          </p:nvPr>
        </p:nvSpPr>
        <p:spPr>
          <a:xfrm>
            <a:off x="368301" y="3174"/>
            <a:ext cx="11452225" cy="886119"/>
          </a:xfrm>
          <a:prstGeom prst="rect">
            <a:avLst/>
          </a:prstGeom>
        </p:spPr>
        <p:txBody>
          <a:bodyPr vert="horz" lIns="0" tIns="0" rIns="0" bIns="0" rtlCol="0" anchor="ctr">
            <a:noAutofit/>
          </a:bodyPr>
          <a:lstStyle>
            <a:lvl1pPr>
              <a:defRPr sz="2400"/>
            </a:lvl1pPr>
          </a:lstStyle>
          <a:p>
            <a:r>
              <a:rPr lang="en-GB" noProof="0"/>
              <a:t>Slide title</a:t>
            </a:r>
          </a:p>
        </p:txBody>
      </p:sp>
      <p:sp>
        <p:nvSpPr>
          <p:cNvPr id="11" name="Graphic 7">
            <a:extLst>
              <a:ext uri="{FF2B5EF4-FFF2-40B4-BE49-F238E27FC236}">
                <a16:creationId xmlns:a16="http://schemas.microsoft.com/office/drawing/2014/main" id="{45A46593-FADC-FF46-9661-0B2EACC7C56C}"/>
              </a:ext>
            </a:extLst>
          </p:cNvPr>
          <p:cNvSpPr/>
          <p:nvPr userDrawn="1"/>
        </p:nvSpPr>
        <p:spPr>
          <a:xfrm>
            <a:off x="2" y="808422"/>
            <a:ext cx="11839575" cy="212367"/>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50000">
                <a:srgbClr val="CB553D"/>
              </a:gs>
              <a:gs pos="100000">
                <a:srgbClr val="D1016F"/>
              </a:gs>
              <a:gs pos="0">
                <a:schemeClr val="accent3"/>
              </a:gs>
            </a:gsLst>
            <a:lin ang="10800000" scaled="1"/>
            <a:tileRect/>
          </a:gradFill>
          <a:ln w="1323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4755BAB2-73E1-7C4B-A3A4-5A6B59E35499}"/>
              </a:ext>
            </a:extLst>
          </p:cNvPr>
          <p:cNvSpPr/>
          <p:nvPr userDrawn="1"/>
        </p:nvSpPr>
        <p:spPr>
          <a:xfrm>
            <a:off x="0" y="6706800"/>
            <a:ext cx="12192000" cy="151200"/>
          </a:xfrm>
          <a:prstGeom prst="rect">
            <a:avLst/>
          </a:prstGeom>
          <a:gradFill>
            <a:gsLst>
              <a:gs pos="50000">
                <a:srgbClr val="CB553D"/>
              </a:gs>
              <a:gs pos="100000">
                <a:schemeClr val="accent3"/>
              </a:gs>
              <a:gs pos="0">
                <a:srgbClr val="D1016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6BCB597-49A9-5744-9A51-6BD487FC5664}"/>
              </a:ext>
            </a:extLst>
          </p:cNvPr>
          <p:cNvSpPr/>
          <p:nvPr userDrawn="1"/>
        </p:nvSpPr>
        <p:spPr>
          <a:xfrm>
            <a:off x="6351" y="1128954"/>
            <a:ext cx="12192000" cy="50093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06590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110764" y="74831"/>
            <a:ext cx="10972800" cy="1371600"/>
          </a:xfrm>
        </p:spPr>
        <p:txBody>
          <a:bodyPr anchor="t"/>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4" name="Text Placeholder 4">
            <a:extLst>
              <a:ext uri="{FF2B5EF4-FFF2-40B4-BE49-F238E27FC236}">
                <a16:creationId xmlns:a16="http://schemas.microsoft.com/office/drawing/2014/main" id="{C0250475-53C6-35E1-99F1-752B7A0F765C}"/>
              </a:ext>
            </a:extLst>
          </p:cNvPr>
          <p:cNvSpPr>
            <a:spLocks noGrp="1"/>
          </p:cNvSpPr>
          <p:nvPr>
            <p:ph type="body" sz="quarter" idx="16"/>
          </p:nvPr>
        </p:nvSpPr>
        <p:spPr>
          <a:xfrm>
            <a:off x="6656564" y="5813846"/>
            <a:ext cx="5464001" cy="423497"/>
          </a:xfrm>
        </p:spPr>
        <p:txBody>
          <a:bodyPr anchor="b">
            <a:noAutofit/>
          </a:bodyPr>
          <a:lstStyle>
            <a:lvl1pPr marL="0" indent="0" algn="r">
              <a:buNone/>
              <a:defRPr sz="800"/>
            </a:lvl1pPr>
          </a:lstStyle>
          <a:p>
            <a:pPr lvl="0"/>
            <a:endParaRPr lang="en-GB"/>
          </a:p>
        </p:txBody>
      </p:sp>
    </p:spTree>
    <p:extLst>
      <p:ext uri="{BB962C8B-B14F-4D97-AF65-F5344CB8AC3E}">
        <p14:creationId xmlns:p14="http://schemas.microsoft.com/office/powerpoint/2010/main" val="1282344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840261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3617313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21575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45688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96878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40976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209689959"/>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037701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694692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21987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90051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192703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1464732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860655"/>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5493391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66073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742849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206175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616084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635305433"/>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5563063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85732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278467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2/18/26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5168504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7291316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721778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02502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7726B4D-C7F4-45AA-94AD-351347E71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28675" y="2606687"/>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28675" y="4124337"/>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34219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Just Titl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04F905-4E6D-4BAB-837A-FA602D3F147B}"/>
              </a:ext>
            </a:extLst>
          </p:cNvPr>
          <p:cNvSpPr>
            <a:spLocks noGrp="1"/>
          </p:cNvSpPr>
          <p:nvPr>
            <p:ph type="title" hasCustomPrompt="1"/>
          </p:nvPr>
        </p:nvSpPr>
        <p:spPr/>
        <p:txBody>
          <a:bodyPr/>
          <a:lstStyle>
            <a:lvl1pPr algn="l">
              <a:defRPr/>
            </a:lvl1pPr>
          </a:lstStyle>
          <a:p>
            <a:r>
              <a:rPr lang="cs-CZ" dirty="0"/>
              <a:t>Enter </a:t>
            </a:r>
            <a:r>
              <a:rPr lang="cs-CZ" dirty="0" err="1"/>
              <a:t>your</a:t>
            </a:r>
            <a:r>
              <a:rPr lang="cs-CZ" dirty="0"/>
              <a:t> </a:t>
            </a:r>
            <a:r>
              <a:rPr lang="cs-CZ" dirty="0" err="1"/>
              <a:t>title</a:t>
            </a:r>
            <a:r>
              <a:rPr lang="cs-CZ" dirty="0"/>
              <a:t> </a:t>
            </a:r>
            <a:r>
              <a:rPr lang="cs-CZ" dirty="0" err="1"/>
              <a:t>here</a:t>
            </a:r>
            <a:endParaRPr lang="cs-CZ" dirty="0"/>
          </a:p>
        </p:txBody>
      </p:sp>
      <p:sp>
        <p:nvSpPr>
          <p:cNvPr id="9" name="Obdélník 8">
            <a:extLst>
              <a:ext uri="{FF2B5EF4-FFF2-40B4-BE49-F238E27FC236}">
                <a16:creationId xmlns:a16="http://schemas.microsoft.com/office/drawing/2014/main" id="{A1922C9B-18FE-46E3-96C2-761C8E8B1066}"/>
              </a:ext>
            </a:extLst>
          </p:cNvPr>
          <p:cNvSpPr/>
          <p:nvPr userDrawn="1"/>
        </p:nvSpPr>
        <p:spPr>
          <a:xfrm>
            <a:off x="9363075" y="249201"/>
            <a:ext cx="2524125" cy="1166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75821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subtitles">
    <p:spTree>
      <p:nvGrpSpPr>
        <p:cNvPr id="1" name=""/>
        <p:cNvGrpSpPr/>
        <p:nvPr/>
      </p:nvGrpSpPr>
      <p:grpSpPr>
        <a:xfrm>
          <a:off x="0" y="0"/>
          <a:ext cx="0" cy="0"/>
          <a:chOff x="0" y="0"/>
          <a:chExt cx="0" cy="0"/>
        </a:xfrm>
      </p:grpSpPr>
      <p:sp>
        <p:nvSpPr>
          <p:cNvPr id="2" name="Title 1"/>
          <p:cNvSpPr>
            <a:spLocks noGrp="1"/>
          </p:cNvSpPr>
          <p:nvPr>
            <p:ph type="title"/>
          </p:nvPr>
        </p:nvSpPr>
        <p:spPr>
          <a:xfrm>
            <a:off x="596902" y="0"/>
            <a:ext cx="9563100" cy="1105434"/>
          </a:xfrm>
        </p:spPr>
        <p:txBody>
          <a:bodyPr anchor="ctr">
            <a:normAutofit/>
          </a:bodyPr>
          <a:lstStyle>
            <a:lvl1pPr algn="l">
              <a:defRPr sz="2700">
                <a:solidFill>
                  <a:srgbClr val="3358A7"/>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016000" y="1631437"/>
            <a:ext cx="10160000" cy="4428051"/>
          </a:xfrm>
        </p:spPr>
        <p:txBody>
          <a:bodyPr>
            <a:normAutofit/>
          </a:bodyPr>
          <a:lstStyle>
            <a:lvl1pPr>
              <a:defRPr sz="2400">
                <a:solidFill>
                  <a:schemeClr val="tx1">
                    <a:lumMod val="65000"/>
                    <a:lumOff val="35000"/>
                  </a:schemeClr>
                </a:solidFill>
                <a:latin typeface="Verdana"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17" y="6428788"/>
            <a:ext cx="629329" cy="429237"/>
          </a:xfrm>
          <a:prstGeom prst="rect">
            <a:avLst/>
          </a:prstGeo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5426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432825" y="452670"/>
            <a:ext cx="8625449" cy="960109"/>
          </a:xfrm>
          <a:prstGeom prst="rect">
            <a:avLst/>
          </a:prstGeom>
        </p:spPr>
        <p:txBody>
          <a:bodyPr/>
          <a:lstStyle>
            <a:lvl1pPr marL="0" indent="0">
              <a:lnSpc>
                <a:spcPts val="3333"/>
              </a:lnSpc>
              <a:spcBef>
                <a:spcPts val="0"/>
              </a:spcBef>
              <a:buNone/>
              <a:defRPr sz="3467" b="0">
                <a:solidFill>
                  <a:srgbClr val="3358A7"/>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a:t>
            </a:r>
            <a:r>
              <a:rPr lang="cs-CZ" dirty="0"/>
              <a:t> o</a:t>
            </a:r>
            <a:r>
              <a:rPr lang="en-US" dirty="0"/>
              <a:t>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0" y="1604434"/>
            <a:ext cx="10368723" cy="4129617"/>
          </a:xfrm>
          <a:prstGeom prst="rect">
            <a:avLst/>
          </a:prstGeom>
        </p:spPr>
        <p:txBody>
          <a:bodyPr/>
          <a:lstStyle>
            <a:lvl1pPr marL="0" indent="0">
              <a:buNone/>
              <a:defRPr sz="1600">
                <a:solidFill>
                  <a:schemeClr val="tx1">
                    <a:lumMod val="65000"/>
                    <a:lumOff val="35000"/>
                  </a:schemeClr>
                </a:solidFill>
                <a:latin typeface="Verdana Pro" panose="020B0604030504040204" pitchFamily="34" charset="0"/>
              </a:defRPr>
            </a:lvl1pPr>
            <a:lvl2pPr marL="355591" indent="0">
              <a:buNone/>
              <a:defRPr sz="1600">
                <a:solidFill>
                  <a:schemeClr val="tx1">
                    <a:lumMod val="95000"/>
                    <a:lumOff val="5000"/>
                  </a:schemeClr>
                </a:solidFill>
                <a:latin typeface="+mj-lt"/>
              </a:defRPr>
            </a:lvl2pPr>
            <a:lvl3pPr marL="709065" indent="0">
              <a:buNone/>
              <a:defRPr sz="1600">
                <a:solidFill>
                  <a:schemeClr val="tx1">
                    <a:lumMod val="95000"/>
                    <a:lumOff val="5000"/>
                  </a:schemeClr>
                </a:solidFill>
                <a:latin typeface="+mj-lt"/>
              </a:defRPr>
            </a:lvl3pPr>
            <a:lvl4pPr marL="1079473" indent="0">
              <a:buNone/>
              <a:defRPr sz="1600">
                <a:solidFill>
                  <a:schemeClr val="tx1">
                    <a:lumMod val="95000"/>
                    <a:lumOff val="5000"/>
                  </a:schemeClr>
                </a:solidFill>
                <a:latin typeface="+mj-lt"/>
              </a:defRPr>
            </a:lvl4pPr>
            <a:lvl5pPr marL="1435064" indent="0">
              <a:buNone/>
              <a:defRPr sz="1600">
                <a:solidFill>
                  <a:schemeClr val="tx1">
                    <a:lumMod val="95000"/>
                    <a:lumOff val="5000"/>
                  </a:schemeClr>
                </a:solidFill>
                <a:latin typeface="+mj-lt"/>
              </a:defRPr>
            </a:lvl5pPr>
          </a:lstStyle>
          <a:p>
            <a:pPr lvl="0"/>
            <a:r>
              <a:rPr lang="cs-CZ" dirty="0"/>
              <a:t>The </a:t>
            </a:r>
            <a:r>
              <a:rPr lang="cs-CZ" dirty="0" err="1"/>
              <a:t>content</a:t>
            </a:r>
            <a:endParaRPr lang="fr-FR" dirty="0"/>
          </a:p>
        </p:txBody>
      </p:sp>
      <p:sp>
        <p:nvSpPr>
          <p:cNvPr id="5" name="Obdélník 4">
            <a:extLst>
              <a:ext uri="{FF2B5EF4-FFF2-40B4-BE49-F238E27FC236}">
                <a16:creationId xmlns:a16="http://schemas.microsoft.com/office/drawing/2014/main" id="{93D2E624-5D1F-4948-9F77-98C1FBF704A5}"/>
              </a:ext>
            </a:extLst>
          </p:cNvPr>
          <p:cNvSpPr/>
          <p:nvPr userDrawn="1"/>
        </p:nvSpPr>
        <p:spPr>
          <a:xfrm>
            <a:off x="9448800" y="95250"/>
            <a:ext cx="2524125" cy="1166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7469210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D9ED-DD41-7E40-BEB1-2875683FFD65}"/>
              </a:ext>
            </a:extLst>
          </p:cNvPr>
          <p:cNvSpPr>
            <a:spLocks noGrp="1"/>
          </p:cNvSpPr>
          <p:nvPr>
            <p:ph type="title" hasCustomPrompt="1"/>
          </p:nvPr>
        </p:nvSpPr>
        <p:spPr/>
        <p:txBody>
          <a:bodyPr/>
          <a:lstStyle/>
          <a:p>
            <a:r>
              <a:rPr lang="cs-CZ" dirty="0"/>
              <a:t>Enter </a:t>
            </a:r>
            <a:r>
              <a:rPr lang="cs-CZ" dirty="0" err="1"/>
              <a:t>your</a:t>
            </a:r>
            <a:r>
              <a:rPr lang="cs-CZ" dirty="0"/>
              <a:t> </a:t>
            </a:r>
            <a:r>
              <a:rPr lang="cs-CZ" dirty="0" err="1"/>
              <a:t>title</a:t>
            </a:r>
            <a:r>
              <a:rPr lang="cs-CZ" dirty="0"/>
              <a:t> </a:t>
            </a:r>
            <a:r>
              <a:rPr lang="cs-CZ" dirty="0" err="1"/>
              <a:t>here</a:t>
            </a:r>
            <a:endParaRPr lang="es-ES" dirty="0"/>
          </a:p>
        </p:txBody>
      </p:sp>
      <p:sp>
        <p:nvSpPr>
          <p:cNvPr id="3" name="Marcador de contenido 2">
            <a:extLst>
              <a:ext uri="{FF2B5EF4-FFF2-40B4-BE49-F238E27FC236}">
                <a16:creationId xmlns:a16="http://schemas.microsoft.com/office/drawing/2014/main" id="{D0336862-3CD7-1F42-913C-A6D178F54AAC}"/>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arcador de contenido 3">
            <a:extLst>
              <a:ext uri="{FF2B5EF4-FFF2-40B4-BE49-F238E27FC236}">
                <a16:creationId xmlns:a16="http://schemas.microsoft.com/office/drawing/2014/main" id="{96C4DA63-9184-B949-A87F-48D2055799E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61305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2" name="Picture 11" descr="A blue and white hexagon shaped object&#10;&#10;Description automatically generated">
            <a:extLst>
              <a:ext uri="{FF2B5EF4-FFF2-40B4-BE49-F238E27FC236}">
                <a16:creationId xmlns:a16="http://schemas.microsoft.com/office/drawing/2014/main" id="{CAAEA75A-FC87-EFA2-8CF4-D02D82C24E85}"/>
              </a:ext>
            </a:extLst>
          </p:cNvPr>
          <p:cNvPicPr>
            <a:picLocks noChangeAspect="1"/>
          </p:cNvPicPr>
          <p:nvPr userDrawn="1"/>
        </p:nvPicPr>
        <p:blipFill rotWithShape="1">
          <a:blip r:embed="rId2"/>
          <a:srcRect l="-328" t="26027" r="3126" b="26027"/>
          <a:stretch/>
        </p:blipFill>
        <p:spPr>
          <a:xfrm>
            <a:off x="4380089" y="0"/>
            <a:ext cx="7811911" cy="6858000"/>
          </a:xfrm>
          <a:prstGeom prst="rect">
            <a:avLst/>
          </a:prstGeom>
        </p:spPr>
      </p:pic>
      <p:sp>
        <p:nvSpPr>
          <p:cNvPr id="10" name="Rectangle 9">
            <a:extLst>
              <a:ext uri="{FF2B5EF4-FFF2-40B4-BE49-F238E27FC236}">
                <a16:creationId xmlns:a16="http://schemas.microsoft.com/office/drawing/2014/main" id="{15E91D00-E11A-2FAF-CEA8-65FE7ADA23DF}"/>
              </a:ext>
            </a:extLst>
          </p:cNvPr>
          <p:cNvSpPr/>
          <p:nvPr userDrawn="1"/>
        </p:nvSpPr>
        <p:spPr>
          <a:xfrm>
            <a:off x="0" y="0"/>
            <a:ext cx="12192000" cy="6858000"/>
          </a:xfrm>
          <a:prstGeom prst="rect">
            <a:avLst/>
          </a:prstGeom>
          <a:gradFill>
            <a:gsLst>
              <a:gs pos="100000">
                <a:schemeClr val="lt1">
                  <a:alpha val="0"/>
                </a:schemeClr>
              </a:gs>
              <a:gs pos="37000">
                <a:srgbClr val="43248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p12">
            <a:extLst>
              <a:ext uri="{FF2B5EF4-FFF2-40B4-BE49-F238E27FC236}">
                <a16:creationId xmlns:a16="http://schemas.microsoft.com/office/drawing/2014/main" id="{9A9266EB-846E-3ACC-91D3-43FFE162C72F}"/>
              </a:ext>
            </a:extLst>
          </p:cNvPr>
          <p:cNvSpPr txBox="1">
            <a:spLocks noGrp="1"/>
          </p:cNvSpPr>
          <p:nvPr>
            <p:ph type="title"/>
          </p:nvPr>
        </p:nvSpPr>
        <p:spPr>
          <a:xfrm>
            <a:off x="620467" y="241880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a:ea typeface="Lato"/>
                <a:cs typeface="Lato"/>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 name="Google Shape;20;p12">
            <a:extLst>
              <a:ext uri="{FF2B5EF4-FFF2-40B4-BE49-F238E27FC236}">
                <a16:creationId xmlns:a16="http://schemas.microsoft.com/office/drawing/2014/main" id="{31157C16-5666-6638-F221-7DABE3FF1CF7}"/>
              </a:ext>
            </a:extLst>
          </p:cNvPr>
          <p:cNvSpPr txBox="1">
            <a:spLocks noGrp="1"/>
          </p:cNvSpPr>
          <p:nvPr>
            <p:ph type="subTitle" idx="1"/>
          </p:nvPr>
        </p:nvSpPr>
        <p:spPr>
          <a:xfrm>
            <a:off x="608567" y="3707603"/>
            <a:ext cx="4090800" cy="5976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1300"/>
              <a:buFont typeface="Proxima Nova Semibold"/>
              <a:buNone/>
              <a:defRPr sz="1733" b="0" i="0">
                <a:solidFill>
                  <a:schemeClr val="bg1"/>
                </a:solidFill>
                <a:latin typeface="Lato"/>
                <a:ea typeface="Lato"/>
                <a:cs typeface="Lato"/>
                <a:sym typeface="Lato"/>
              </a:defRPr>
            </a:lvl1pPr>
            <a:lvl2pPr lvl="1"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2pPr>
            <a:lvl3pPr lvl="2"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3pPr>
            <a:lvl4pPr lvl="3"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4pPr>
            <a:lvl5pPr lvl="4"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5pPr>
            <a:lvl6pPr lvl="5"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6pPr>
            <a:lvl7pPr lvl="6"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7pPr>
            <a:lvl8pPr lvl="7"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8pPr>
            <a:lvl9pPr lvl="8"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9pPr>
          </a:lstStyle>
          <a:p>
            <a:endParaRPr/>
          </a:p>
        </p:txBody>
      </p:sp>
      <p:pic>
        <p:nvPicPr>
          <p:cNvPr id="9" name="Picture 8">
            <a:extLst>
              <a:ext uri="{FF2B5EF4-FFF2-40B4-BE49-F238E27FC236}">
                <a16:creationId xmlns:a16="http://schemas.microsoft.com/office/drawing/2014/main" id="{6AFC40A7-BBF0-A572-3546-1B9D9F0441BC}"/>
              </a:ext>
            </a:extLst>
          </p:cNvPr>
          <p:cNvPicPr>
            <a:picLocks noChangeAspect="1"/>
          </p:cNvPicPr>
          <p:nvPr userDrawn="1"/>
        </p:nvPicPr>
        <p:blipFill>
          <a:blip r:embed="rId3"/>
          <a:srcRect/>
          <a:stretch/>
        </p:blipFill>
        <p:spPr>
          <a:xfrm>
            <a:off x="376207" y="4552551"/>
            <a:ext cx="3390897" cy="1460499"/>
          </a:xfrm>
          <a:prstGeom prst="rect">
            <a:avLst/>
          </a:prstGeom>
        </p:spPr>
      </p:pic>
      <p:sp>
        <p:nvSpPr>
          <p:cNvPr id="2" name="Slide Number Placeholder 4">
            <a:extLst>
              <a:ext uri="{FF2B5EF4-FFF2-40B4-BE49-F238E27FC236}">
                <a16:creationId xmlns:a16="http://schemas.microsoft.com/office/drawing/2014/main" id="{238BBED9-9EDB-73FF-B4F7-79D4D815EB5E}"/>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4" name="TextBox 3">
            <a:extLst>
              <a:ext uri="{FF2B5EF4-FFF2-40B4-BE49-F238E27FC236}">
                <a16:creationId xmlns:a16="http://schemas.microsoft.com/office/drawing/2014/main" id="{185DC2A9-5125-E39C-7AE1-89DDACEF633B}"/>
              </a:ext>
            </a:extLst>
          </p:cNvPr>
          <p:cNvSpPr txBox="1"/>
          <p:nvPr userDrawn="1"/>
        </p:nvSpPr>
        <p:spPr>
          <a:xfrm>
            <a:off x="603488" y="6475254"/>
            <a:ext cx="4846320" cy="246221"/>
          </a:xfrm>
          <a:prstGeom prst="rect">
            <a:avLst/>
          </a:prstGeom>
          <a:noFill/>
        </p:spPr>
        <p:txBody>
          <a:bodyPr wrap="square" rtlCol="0">
            <a:spAutoFit/>
          </a:bodyPr>
          <a:lstStyle/>
          <a:p>
            <a:r>
              <a:rPr lang="en-US" sz="10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37049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5998318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3"/>
        </a:solidFill>
        <a:effectLst/>
      </p:bgPr>
    </p:bg>
    <p:spTree>
      <p:nvGrpSpPr>
        <p:cNvPr id="1" name=""/>
        <p:cNvGrpSpPr/>
        <p:nvPr/>
      </p:nvGrpSpPr>
      <p:grpSpPr>
        <a:xfrm>
          <a:off x="0" y="0"/>
          <a:ext cx="0" cy="0"/>
          <a:chOff x="0" y="0"/>
          <a:chExt cx="0" cy="0"/>
        </a:xfrm>
      </p:grpSpPr>
      <p:pic>
        <p:nvPicPr>
          <p:cNvPr id="11" name="Picture 10" descr="A blue line on a black background&#10;&#10;Description automatically generated">
            <a:extLst>
              <a:ext uri="{FF2B5EF4-FFF2-40B4-BE49-F238E27FC236}">
                <a16:creationId xmlns:a16="http://schemas.microsoft.com/office/drawing/2014/main" id="{7FA520F0-2BFC-C181-6E82-E29CFC8615AE}"/>
              </a:ext>
            </a:extLst>
          </p:cNvPr>
          <p:cNvPicPr>
            <a:picLocks noChangeAspect="1"/>
          </p:cNvPicPr>
          <p:nvPr userDrawn="1"/>
        </p:nvPicPr>
        <p:blipFill>
          <a:blip r:embed="rId2">
            <a:biLevel thresh="25000"/>
          </a:blip>
          <a:stretch>
            <a:fillRect/>
          </a:stretch>
        </p:blipFill>
        <p:spPr>
          <a:xfrm>
            <a:off x="0" y="0"/>
            <a:ext cx="12192000" cy="6858000"/>
          </a:xfrm>
          <a:prstGeom prst="rect">
            <a:avLst/>
          </a:prstGeom>
        </p:spPr>
      </p:pic>
      <p:sp>
        <p:nvSpPr>
          <p:cNvPr id="6" name="Google Shape;19;p12">
            <a:extLst>
              <a:ext uri="{FF2B5EF4-FFF2-40B4-BE49-F238E27FC236}">
                <a16:creationId xmlns:a16="http://schemas.microsoft.com/office/drawing/2014/main" id="{ACC2FBAA-B073-7209-5B4C-C79975F7D575}"/>
              </a:ext>
            </a:extLst>
          </p:cNvPr>
          <p:cNvSpPr txBox="1">
            <a:spLocks noGrp="1"/>
          </p:cNvSpPr>
          <p:nvPr>
            <p:ph type="title"/>
          </p:nvPr>
        </p:nvSpPr>
        <p:spPr>
          <a:xfrm>
            <a:off x="620467" y="241880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a:ea typeface="Lato"/>
                <a:cs typeface="Lato"/>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7" name="Google Shape;20;p12">
            <a:extLst>
              <a:ext uri="{FF2B5EF4-FFF2-40B4-BE49-F238E27FC236}">
                <a16:creationId xmlns:a16="http://schemas.microsoft.com/office/drawing/2014/main" id="{3539A9EC-1F80-80F0-A78B-D83D5173E4C6}"/>
              </a:ext>
            </a:extLst>
          </p:cNvPr>
          <p:cNvSpPr txBox="1">
            <a:spLocks noGrp="1"/>
          </p:cNvSpPr>
          <p:nvPr>
            <p:ph type="subTitle" idx="1"/>
          </p:nvPr>
        </p:nvSpPr>
        <p:spPr>
          <a:xfrm>
            <a:off x="608567" y="3707603"/>
            <a:ext cx="4090800" cy="5976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1300"/>
              <a:buFont typeface="Proxima Nova Semibold"/>
              <a:buNone/>
              <a:defRPr sz="1733" b="0" i="0">
                <a:solidFill>
                  <a:schemeClr val="bg1"/>
                </a:solidFill>
                <a:latin typeface="Lato"/>
                <a:ea typeface="Lato"/>
                <a:cs typeface="Lato"/>
                <a:sym typeface="Lato"/>
              </a:defRPr>
            </a:lvl1pPr>
            <a:lvl2pPr lvl="1"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2pPr>
            <a:lvl3pPr lvl="2"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3pPr>
            <a:lvl4pPr lvl="3"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4pPr>
            <a:lvl5pPr lvl="4"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5pPr>
            <a:lvl6pPr lvl="5"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6pPr>
            <a:lvl7pPr lvl="6"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7pPr>
            <a:lvl8pPr lvl="7"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8pPr>
            <a:lvl9pPr lvl="8"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9pPr>
          </a:lstStyle>
          <a:p>
            <a:endParaRPr/>
          </a:p>
        </p:txBody>
      </p:sp>
      <p:sp>
        <p:nvSpPr>
          <p:cNvPr id="9" name="Slide Number Placeholder 4">
            <a:extLst>
              <a:ext uri="{FF2B5EF4-FFF2-40B4-BE49-F238E27FC236}">
                <a16:creationId xmlns:a16="http://schemas.microsoft.com/office/drawing/2014/main" id="{B93008D7-1582-488D-B2E3-E1C1393B7705}"/>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pic>
        <p:nvPicPr>
          <p:cNvPr id="12" name="Picture 11">
            <a:extLst>
              <a:ext uri="{FF2B5EF4-FFF2-40B4-BE49-F238E27FC236}">
                <a16:creationId xmlns:a16="http://schemas.microsoft.com/office/drawing/2014/main" id="{E35A0862-5838-F20D-EFAF-7383C3152F58}"/>
              </a:ext>
            </a:extLst>
          </p:cNvPr>
          <p:cNvPicPr>
            <a:picLocks noChangeAspect="1"/>
          </p:cNvPicPr>
          <p:nvPr userDrawn="1"/>
        </p:nvPicPr>
        <p:blipFill>
          <a:blip r:embed="rId3"/>
          <a:srcRect/>
          <a:stretch/>
        </p:blipFill>
        <p:spPr>
          <a:xfrm>
            <a:off x="376207" y="4552551"/>
            <a:ext cx="3390897" cy="1460499"/>
          </a:xfrm>
          <a:prstGeom prst="rect">
            <a:avLst/>
          </a:prstGeom>
        </p:spPr>
      </p:pic>
      <p:sp>
        <p:nvSpPr>
          <p:cNvPr id="2" name="TextBox 1">
            <a:extLst>
              <a:ext uri="{FF2B5EF4-FFF2-40B4-BE49-F238E27FC236}">
                <a16:creationId xmlns:a16="http://schemas.microsoft.com/office/drawing/2014/main" id="{A9F87FBE-CE28-3D64-8EB4-B640393DB17B}"/>
              </a:ext>
            </a:extLst>
          </p:cNvPr>
          <p:cNvSpPr txBox="1"/>
          <p:nvPr userDrawn="1"/>
        </p:nvSpPr>
        <p:spPr>
          <a:xfrm>
            <a:off x="603488" y="6475254"/>
            <a:ext cx="4846320" cy="246221"/>
          </a:xfrm>
          <a:prstGeom prst="rect">
            <a:avLst/>
          </a:prstGeom>
          <a:noFill/>
        </p:spPr>
        <p:txBody>
          <a:bodyPr wrap="square" rtlCol="0">
            <a:spAutoFit/>
          </a:bodyPr>
          <a:lstStyle/>
          <a:p>
            <a:r>
              <a:rPr lang="en-US" sz="10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010356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2" name="Picture 1" descr="A blue line on a black background&#10;&#10;Description automatically generated">
            <a:extLst>
              <a:ext uri="{FF2B5EF4-FFF2-40B4-BE49-F238E27FC236}">
                <a16:creationId xmlns:a16="http://schemas.microsoft.com/office/drawing/2014/main" id="{341B054A-C51F-467D-046E-10949DBCA9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82C53889-3A12-13C8-325B-82814AF8E3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8" name="Google Shape;32;p15">
            <a:extLst>
              <a:ext uri="{FF2B5EF4-FFF2-40B4-BE49-F238E27FC236}">
                <a16:creationId xmlns:a16="http://schemas.microsoft.com/office/drawing/2014/main" id="{4021F67E-0FE3-70CF-E43A-2BD21B99031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rgbClr val="1E40BE"/>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pic>
        <p:nvPicPr>
          <p:cNvPr id="16" name="Picture 15">
            <a:extLst>
              <a:ext uri="{FF2B5EF4-FFF2-40B4-BE49-F238E27FC236}">
                <a16:creationId xmlns:a16="http://schemas.microsoft.com/office/drawing/2014/main" id="{6870B1F4-953C-C777-5222-6CB54D816A48}"/>
              </a:ext>
            </a:extLst>
          </p:cNvPr>
          <p:cNvPicPr>
            <a:picLocks noChangeAspect="1"/>
          </p:cNvPicPr>
          <p:nvPr userDrawn="1"/>
        </p:nvPicPr>
        <p:blipFill>
          <a:blip r:embed="rId3"/>
          <a:srcRect/>
          <a:stretch/>
        </p:blipFill>
        <p:spPr>
          <a:xfrm>
            <a:off x="298175" y="5993543"/>
            <a:ext cx="1630393" cy="702229"/>
          </a:xfrm>
          <a:prstGeom prst="rect">
            <a:avLst/>
          </a:prstGeom>
        </p:spPr>
      </p:pic>
      <p:sp>
        <p:nvSpPr>
          <p:cNvPr id="3" name="Text Placeholder 2">
            <a:extLst>
              <a:ext uri="{FF2B5EF4-FFF2-40B4-BE49-F238E27FC236}">
                <a16:creationId xmlns:a16="http://schemas.microsoft.com/office/drawing/2014/main" id="{A3C43708-806F-6E4E-CE26-F7F6F58DE62D}"/>
              </a:ext>
            </a:extLst>
          </p:cNvPr>
          <p:cNvSpPr>
            <a:spLocks noGrp="1"/>
          </p:cNvSpPr>
          <p:nvPr>
            <p:ph type="body" sz="quarter" idx="18" hasCustomPrompt="1"/>
          </p:nvPr>
        </p:nvSpPr>
        <p:spPr>
          <a:xfrm>
            <a:off x="620687" y="2125788"/>
            <a:ext cx="3201987" cy="395287"/>
          </a:xfrm>
        </p:spPr>
        <p:txBody>
          <a:bodyPr>
            <a:noAutofit/>
          </a:bodyPr>
          <a:lstStyle>
            <a:lvl1pPr marL="50800" indent="0">
              <a:buNone/>
              <a:defRPr sz="2000"/>
            </a:lvl1pPr>
          </a:lstStyle>
          <a:p>
            <a:pPr lvl="0"/>
            <a:r>
              <a:rPr lang="en-US"/>
              <a:t>Click to add subtitle</a:t>
            </a:r>
          </a:p>
        </p:txBody>
      </p:sp>
      <p:sp>
        <p:nvSpPr>
          <p:cNvPr id="4" name="Text Placeholder 2">
            <a:extLst>
              <a:ext uri="{FF2B5EF4-FFF2-40B4-BE49-F238E27FC236}">
                <a16:creationId xmlns:a16="http://schemas.microsoft.com/office/drawing/2014/main" id="{B2903317-029F-C9AE-1C88-22D9DB0FBE17}"/>
              </a:ext>
            </a:extLst>
          </p:cNvPr>
          <p:cNvSpPr>
            <a:spLocks noGrp="1"/>
          </p:cNvSpPr>
          <p:nvPr>
            <p:ph type="body" sz="quarter" idx="19" hasCustomPrompt="1"/>
          </p:nvPr>
        </p:nvSpPr>
        <p:spPr>
          <a:xfrm>
            <a:off x="614455" y="2763116"/>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3BB2968-84CB-77E9-BEDC-67900FAE31D5}"/>
              </a:ext>
            </a:extLst>
          </p:cNvPr>
          <p:cNvSpPr>
            <a:spLocks noGrp="1"/>
          </p:cNvSpPr>
          <p:nvPr>
            <p:ph type="body" sz="quarter" idx="20" hasCustomPrompt="1"/>
          </p:nvPr>
        </p:nvSpPr>
        <p:spPr>
          <a:xfrm>
            <a:off x="614455" y="3419607"/>
            <a:ext cx="3201987" cy="395287"/>
          </a:xfrm>
        </p:spPr>
        <p:txBody>
          <a:bodyPr>
            <a:noAutofit/>
          </a:bodyPr>
          <a:lstStyle>
            <a:lvl1pPr marL="50800" indent="0">
              <a:buNone/>
              <a:defRPr sz="2000"/>
            </a:lvl1pPr>
          </a:lstStyle>
          <a:p>
            <a:pPr lvl="0"/>
            <a:r>
              <a:rPr lang="en-US"/>
              <a:t>Click to add subtitle</a:t>
            </a:r>
          </a:p>
        </p:txBody>
      </p:sp>
      <p:sp>
        <p:nvSpPr>
          <p:cNvPr id="17" name="Text Placeholder 2">
            <a:extLst>
              <a:ext uri="{FF2B5EF4-FFF2-40B4-BE49-F238E27FC236}">
                <a16:creationId xmlns:a16="http://schemas.microsoft.com/office/drawing/2014/main" id="{F4D1FDCB-B56D-59A6-A326-0FC27F040341}"/>
              </a:ext>
            </a:extLst>
          </p:cNvPr>
          <p:cNvSpPr>
            <a:spLocks noGrp="1"/>
          </p:cNvSpPr>
          <p:nvPr>
            <p:ph type="body" sz="quarter" idx="21" hasCustomPrompt="1"/>
          </p:nvPr>
        </p:nvSpPr>
        <p:spPr>
          <a:xfrm>
            <a:off x="620687" y="4076098"/>
            <a:ext cx="3201987" cy="395287"/>
          </a:xfrm>
        </p:spPr>
        <p:txBody>
          <a:bodyPr>
            <a:noAutofit/>
          </a:bodyPr>
          <a:lstStyle>
            <a:lvl1pPr marL="50800" indent="0">
              <a:buNone/>
              <a:defRPr sz="2000"/>
            </a:lvl1pPr>
          </a:lstStyle>
          <a:p>
            <a:pPr lvl="0"/>
            <a:r>
              <a:rPr lang="en-US"/>
              <a:t>Click to add subtitle</a:t>
            </a:r>
          </a:p>
        </p:txBody>
      </p:sp>
      <p:sp>
        <p:nvSpPr>
          <p:cNvPr id="18" name="Text Placeholder 2">
            <a:extLst>
              <a:ext uri="{FF2B5EF4-FFF2-40B4-BE49-F238E27FC236}">
                <a16:creationId xmlns:a16="http://schemas.microsoft.com/office/drawing/2014/main" id="{9EFEC9F7-BD46-1DE8-2B7D-3F4B306273AC}"/>
              </a:ext>
            </a:extLst>
          </p:cNvPr>
          <p:cNvSpPr>
            <a:spLocks noGrp="1"/>
          </p:cNvSpPr>
          <p:nvPr>
            <p:ph type="body" sz="quarter" idx="22" hasCustomPrompt="1"/>
          </p:nvPr>
        </p:nvSpPr>
        <p:spPr>
          <a:xfrm>
            <a:off x="614455" y="4713426"/>
            <a:ext cx="3201987" cy="395287"/>
          </a:xfrm>
        </p:spPr>
        <p:txBody>
          <a:bodyPr>
            <a:noAutofit/>
          </a:bodyPr>
          <a:lstStyle>
            <a:lvl1pPr marL="50800" indent="0">
              <a:buNone/>
              <a:defRPr sz="2000"/>
            </a:lvl1pPr>
          </a:lstStyle>
          <a:p>
            <a:pPr lvl="0"/>
            <a:r>
              <a:rPr lang="en-US"/>
              <a:t>Click to add subtitle</a:t>
            </a:r>
          </a:p>
        </p:txBody>
      </p:sp>
      <p:sp>
        <p:nvSpPr>
          <p:cNvPr id="7" name="TextBox 6">
            <a:extLst>
              <a:ext uri="{FF2B5EF4-FFF2-40B4-BE49-F238E27FC236}">
                <a16:creationId xmlns:a16="http://schemas.microsoft.com/office/drawing/2014/main" id="{B81CAFF7-AC38-D7EC-8F5F-251ABFE1FE48}"/>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3558382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4CFBDD-3277-74D1-ACF9-D8B992B6B5E4}"/>
              </a:ext>
            </a:extLst>
          </p:cNvPr>
          <p:cNvSpPr/>
          <p:nvPr userDrawn="1"/>
        </p:nvSpPr>
        <p:spPr>
          <a:xfrm>
            <a:off x="5319132" y="0"/>
            <a:ext cx="6872868"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lines&#10;&#10;Description automatically generated">
            <a:extLst>
              <a:ext uri="{FF2B5EF4-FFF2-40B4-BE49-F238E27FC236}">
                <a16:creationId xmlns:a16="http://schemas.microsoft.com/office/drawing/2014/main" id="{01965DB9-A2B4-AD49-9F9B-FCE4005D3D47}"/>
              </a:ext>
            </a:extLst>
          </p:cNvPr>
          <p:cNvPicPr>
            <a:picLocks noChangeAspect="1"/>
          </p:cNvPicPr>
          <p:nvPr userDrawn="1"/>
        </p:nvPicPr>
        <p:blipFill>
          <a:blip r:embed="rId2"/>
          <a:stretch>
            <a:fillRect/>
          </a:stretch>
        </p:blipFill>
        <p:spPr>
          <a:xfrm>
            <a:off x="-1" y="-3820"/>
            <a:ext cx="12192001" cy="6846854"/>
          </a:xfrm>
          <a:prstGeom prst="rect">
            <a:avLst/>
          </a:prstGeom>
        </p:spPr>
      </p:pic>
      <p:sp>
        <p:nvSpPr>
          <p:cNvPr id="5" name="Slide Number Placeholder 4">
            <a:extLst>
              <a:ext uri="{FF2B5EF4-FFF2-40B4-BE49-F238E27FC236}">
                <a16:creationId xmlns:a16="http://schemas.microsoft.com/office/drawing/2014/main" id="{82C53889-3A12-13C8-325B-82814AF8E3E7}"/>
              </a:ext>
            </a:extLst>
          </p:cNvPr>
          <p:cNvSpPr>
            <a:spLocks noGrp="1"/>
          </p:cNvSpPr>
          <p:nvPr>
            <p:ph type="sldNum" idx="12"/>
          </p:nvPr>
        </p:nvSpPr>
        <p:spPr/>
        <p:txBody>
          <a:bodyPr/>
          <a:lstStyle>
            <a:lvl1pPr>
              <a:defRPr>
                <a:solidFill>
                  <a:schemeClr val="bg1"/>
                </a:solidFill>
              </a:defRPr>
            </a:lvl1pPr>
          </a:lstStyle>
          <a:p>
            <a:fld id="{00000000-1234-1234-1234-123412341234}" type="slidenum">
              <a:rPr lang="en" smtClean="0"/>
              <a:pPr/>
              <a:t>‹#›</a:t>
            </a:fld>
            <a:endParaRPr lang="en"/>
          </a:p>
        </p:txBody>
      </p:sp>
      <p:sp>
        <p:nvSpPr>
          <p:cNvPr id="8" name="Google Shape;32;p15">
            <a:extLst>
              <a:ext uri="{FF2B5EF4-FFF2-40B4-BE49-F238E27FC236}">
                <a16:creationId xmlns:a16="http://schemas.microsoft.com/office/drawing/2014/main" id="{4021F67E-0FE3-70CF-E43A-2BD21B99031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rgbClr val="1E40BE"/>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pic>
        <p:nvPicPr>
          <p:cNvPr id="16" name="Picture 15">
            <a:extLst>
              <a:ext uri="{FF2B5EF4-FFF2-40B4-BE49-F238E27FC236}">
                <a16:creationId xmlns:a16="http://schemas.microsoft.com/office/drawing/2014/main" id="{6870B1F4-953C-C777-5222-6CB54D816A48}"/>
              </a:ext>
            </a:extLst>
          </p:cNvPr>
          <p:cNvPicPr>
            <a:picLocks noChangeAspect="1"/>
          </p:cNvPicPr>
          <p:nvPr userDrawn="1"/>
        </p:nvPicPr>
        <p:blipFill>
          <a:blip r:embed="rId3"/>
          <a:srcRect/>
          <a:stretch/>
        </p:blipFill>
        <p:spPr>
          <a:xfrm>
            <a:off x="298175" y="5993543"/>
            <a:ext cx="1630393" cy="702229"/>
          </a:xfrm>
          <a:prstGeom prst="rect">
            <a:avLst/>
          </a:prstGeom>
        </p:spPr>
      </p:pic>
      <p:sp>
        <p:nvSpPr>
          <p:cNvPr id="3" name="Text Placeholder 2">
            <a:extLst>
              <a:ext uri="{FF2B5EF4-FFF2-40B4-BE49-F238E27FC236}">
                <a16:creationId xmlns:a16="http://schemas.microsoft.com/office/drawing/2014/main" id="{A3C43708-806F-6E4E-CE26-F7F6F58DE62D}"/>
              </a:ext>
            </a:extLst>
          </p:cNvPr>
          <p:cNvSpPr>
            <a:spLocks noGrp="1"/>
          </p:cNvSpPr>
          <p:nvPr>
            <p:ph type="body" sz="quarter" idx="18" hasCustomPrompt="1"/>
          </p:nvPr>
        </p:nvSpPr>
        <p:spPr>
          <a:xfrm>
            <a:off x="620687" y="2125788"/>
            <a:ext cx="3201987" cy="395287"/>
          </a:xfrm>
        </p:spPr>
        <p:txBody>
          <a:bodyPr>
            <a:noAutofit/>
          </a:bodyPr>
          <a:lstStyle>
            <a:lvl1pPr marL="50800" indent="0">
              <a:buNone/>
              <a:defRPr sz="2000"/>
            </a:lvl1pPr>
          </a:lstStyle>
          <a:p>
            <a:pPr lvl="0"/>
            <a:r>
              <a:rPr lang="en-US"/>
              <a:t>Click to add subtitle</a:t>
            </a:r>
          </a:p>
        </p:txBody>
      </p:sp>
      <p:sp>
        <p:nvSpPr>
          <p:cNvPr id="4" name="Text Placeholder 2">
            <a:extLst>
              <a:ext uri="{FF2B5EF4-FFF2-40B4-BE49-F238E27FC236}">
                <a16:creationId xmlns:a16="http://schemas.microsoft.com/office/drawing/2014/main" id="{B2903317-029F-C9AE-1C88-22D9DB0FBE17}"/>
              </a:ext>
            </a:extLst>
          </p:cNvPr>
          <p:cNvSpPr>
            <a:spLocks noGrp="1"/>
          </p:cNvSpPr>
          <p:nvPr>
            <p:ph type="body" sz="quarter" idx="19" hasCustomPrompt="1"/>
          </p:nvPr>
        </p:nvSpPr>
        <p:spPr>
          <a:xfrm>
            <a:off x="614455" y="2763116"/>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3BB2968-84CB-77E9-BEDC-67900FAE31D5}"/>
              </a:ext>
            </a:extLst>
          </p:cNvPr>
          <p:cNvSpPr>
            <a:spLocks noGrp="1"/>
          </p:cNvSpPr>
          <p:nvPr>
            <p:ph type="body" sz="quarter" idx="20" hasCustomPrompt="1"/>
          </p:nvPr>
        </p:nvSpPr>
        <p:spPr>
          <a:xfrm>
            <a:off x="614455" y="3419607"/>
            <a:ext cx="3201987" cy="395287"/>
          </a:xfrm>
        </p:spPr>
        <p:txBody>
          <a:bodyPr>
            <a:noAutofit/>
          </a:bodyPr>
          <a:lstStyle>
            <a:lvl1pPr marL="50800" indent="0">
              <a:buNone/>
              <a:defRPr sz="2000"/>
            </a:lvl1pPr>
          </a:lstStyle>
          <a:p>
            <a:pPr lvl="0"/>
            <a:r>
              <a:rPr lang="en-US"/>
              <a:t>Click to add subtitle</a:t>
            </a:r>
          </a:p>
        </p:txBody>
      </p:sp>
      <p:sp>
        <p:nvSpPr>
          <p:cNvPr id="17" name="Text Placeholder 2">
            <a:extLst>
              <a:ext uri="{FF2B5EF4-FFF2-40B4-BE49-F238E27FC236}">
                <a16:creationId xmlns:a16="http://schemas.microsoft.com/office/drawing/2014/main" id="{F4D1FDCB-B56D-59A6-A326-0FC27F040341}"/>
              </a:ext>
            </a:extLst>
          </p:cNvPr>
          <p:cNvSpPr>
            <a:spLocks noGrp="1"/>
          </p:cNvSpPr>
          <p:nvPr>
            <p:ph type="body" sz="quarter" idx="21" hasCustomPrompt="1"/>
          </p:nvPr>
        </p:nvSpPr>
        <p:spPr>
          <a:xfrm>
            <a:off x="620687" y="4076098"/>
            <a:ext cx="3201987" cy="395287"/>
          </a:xfrm>
        </p:spPr>
        <p:txBody>
          <a:bodyPr>
            <a:noAutofit/>
          </a:bodyPr>
          <a:lstStyle>
            <a:lvl1pPr marL="50800" indent="0">
              <a:buNone/>
              <a:defRPr sz="2000"/>
            </a:lvl1pPr>
          </a:lstStyle>
          <a:p>
            <a:pPr lvl="0"/>
            <a:r>
              <a:rPr lang="en-US"/>
              <a:t>Click to add subtitle</a:t>
            </a:r>
          </a:p>
        </p:txBody>
      </p:sp>
      <p:sp>
        <p:nvSpPr>
          <p:cNvPr id="18" name="Text Placeholder 2">
            <a:extLst>
              <a:ext uri="{FF2B5EF4-FFF2-40B4-BE49-F238E27FC236}">
                <a16:creationId xmlns:a16="http://schemas.microsoft.com/office/drawing/2014/main" id="{9EFEC9F7-BD46-1DE8-2B7D-3F4B306273AC}"/>
              </a:ext>
            </a:extLst>
          </p:cNvPr>
          <p:cNvSpPr>
            <a:spLocks noGrp="1"/>
          </p:cNvSpPr>
          <p:nvPr>
            <p:ph type="body" sz="quarter" idx="22" hasCustomPrompt="1"/>
          </p:nvPr>
        </p:nvSpPr>
        <p:spPr>
          <a:xfrm>
            <a:off x="614455" y="4713426"/>
            <a:ext cx="3201987" cy="395287"/>
          </a:xfrm>
        </p:spPr>
        <p:txBody>
          <a:bodyPr>
            <a:noAutofit/>
          </a:bodyPr>
          <a:lstStyle>
            <a:lvl1pPr marL="50800" indent="0">
              <a:buNone/>
              <a:defRPr sz="2000"/>
            </a:lvl1pPr>
          </a:lstStyle>
          <a:p>
            <a:pPr lvl="0"/>
            <a:r>
              <a:rPr lang="en-US"/>
              <a:t>Click to add subtitle</a:t>
            </a:r>
          </a:p>
        </p:txBody>
      </p:sp>
      <p:sp>
        <p:nvSpPr>
          <p:cNvPr id="9" name="TextBox 8">
            <a:extLst>
              <a:ext uri="{FF2B5EF4-FFF2-40B4-BE49-F238E27FC236}">
                <a16:creationId xmlns:a16="http://schemas.microsoft.com/office/drawing/2014/main" id="{21303826-2F24-CA29-E56E-3392228DF921}"/>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5389247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A4B4C6-34EE-0F32-9C65-9E8D4106F6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2A32BB82-72C3-F7A3-66EC-B68CB78E0D78}"/>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Rectangle 7">
            <a:extLst>
              <a:ext uri="{FF2B5EF4-FFF2-40B4-BE49-F238E27FC236}">
                <a16:creationId xmlns:a16="http://schemas.microsoft.com/office/drawing/2014/main" id="{0DC8CF1D-E1FE-FFCA-C676-6FB38445A059}"/>
              </a:ext>
            </a:extLst>
          </p:cNvPr>
          <p:cNvSpPr/>
          <p:nvPr userDrawn="1"/>
        </p:nvSpPr>
        <p:spPr>
          <a:xfrm>
            <a:off x="0" y="0"/>
            <a:ext cx="4313583" cy="2335696"/>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9">
            <a:extLst>
              <a:ext uri="{FF2B5EF4-FFF2-40B4-BE49-F238E27FC236}">
                <a16:creationId xmlns:a16="http://schemas.microsoft.com/office/drawing/2014/main" id="{192A5216-3B73-880C-28E9-21C2EFB2AE38}"/>
              </a:ext>
            </a:extLst>
          </p:cNvPr>
          <p:cNvSpPr/>
          <p:nvPr userDrawn="1"/>
        </p:nvSpPr>
        <p:spPr>
          <a:xfrm rot="4500000">
            <a:off x="4590028" y="-1227776"/>
            <a:ext cx="2428193" cy="3817100"/>
          </a:xfrm>
          <a:custGeom>
            <a:avLst/>
            <a:gdLst>
              <a:gd name="connsiteX0" fmla="*/ 0 w 2863885"/>
              <a:gd name="connsiteY0" fmla="*/ 3771610 h 3771610"/>
              <a:gd name="connsiteX1" fmla="*/ 1431943 w 2863885"/>
              <a:gd name="connsiteY1" fmla="*/ 0 h 3771610"/>
              <a:gd name="connsiteX2" fmla="*/ 2863885 w 2863885"/>
              <a:gd name="connsiteY2" fmla="*/ 3771610 h 3771610"/>
              <a:gd name="connsiteX3" fmla="*/ 0 w 2863885"/>
              <a:gd name="connsiteY3" fmla="*/ 3771610 h 3771610"/>
              <a:gd name="connsiteX0" fmla="*/ 0 w 2401564"/>
              <a:gd name="connsiteY0" fmla="*/ 3793697 h 3793697"/>
              <a:gd name="connsiteX1" fmla="*/ 969622 w 2401564"/>
              <a:gd name="connsiteY1" fmla="*/ 0 h 3793697"/>
              <a:gd name="connsiteX2" fmla="*/ 2401564 w 2401564"/>
              <a:gd name="connsiteY2" fmla="*/ 3771610 h 3793697"/>
              <a:gd name="connsiteX3" fmla="*/ 0 w 2401564"/>
              <a:gd name="connsiteY3" fmla="*/ 3793697 h 3793697"/>
              <a:gd name="connsiteX0" fmla="*/ 0 w 2428193"/>
              <a:gd name="connsiteY0" fmla="*/ 3817100 h 3817100"/>
              <a:gd name="connsiteX1" fmla="*/ 996251 w 2428193"/>
              <a:gd name="connsiteY1" fmla="*/ 0 h 3817100"/>
              <a:gd name="connsiteX2" fmla="*/ 2428193 w 2428193"/>
              <a:gd name="connsiteY2" fmla="*/ 3771610 h 3817100"/>
              <a:gd name="connsiteX3" fmla="*/ 0 w 2428193"/>
              <a:gd name="connsiteY3" fmla="*/ 3817100 h 3817100"/>
            </a:gdLst>
            <a:ahLst/>
            <a:cxnLst>
              <a:cxn ang="0">
                <a:pos x="connsiteX0" y="connsiteY0"/>
              </a:cxn>
              <a:cxn ang="0">
                <a:pos x="connsiteX1" y="connsiteY1"/>
              </a:cxn>
              <a:cxn ang="0">
                <a:pos x="connsiteX2" y="connsiteY2"/>
              </a:cxn>
              <a:cxn ang="0">
                <a:pos x="connsiteX3" y="connsiteY3"/>
              </a:cxn>
            </a:cxnLst>
            <a:rect l="l" t="t" r="r" b="b"/>
            <a:pathLst>
              <a:path w="2428193" h="3817100">
                <a:moveTo>
                  <a:pt x="0" y="3817100"/>
                </a:moveTo>
                <a:lnTo>
                  <a:pt x="996251" y="0"/>
                </a:lnTo>
                <a:lnTo>
                  <a:pt x="2428193" y="3771610"/>
                </a:lnTo>
                <a:lnTo>
                  <a:pt x="0" y="3817100"/>
                </a:lnTo>
                <a:close/>
              </a:path>
            </a:pathLst>
          </a:cu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BD523B8E-7705-FE88-87AE-C882E17DB64D}"/>
              </a:ext>
            </a:extLst>
          </p:cNvPr>
          <p:cNvSpPr>
            <a:spLocks noGrp="1"/>
          </p:cNvSpPr>
          <p:nvPr>
            <p:ph type="body" sz="quarter" idx="10"/>
          </p:nvPr>
        </p:nvSpPr>
        <p:spPr>
          <a:xfrm>
            <a:off x="6727840" y="1534287"/>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2" name="Text Placeholder 11">
            <a:extLst>
              <a:ext uri="{FF2B5EF4-FFF2-40B4-BE49-F238E27FC236}">
                <a16:creationId xmlns:a16="http://schemas.microsoft.com/office/drawing/2014/main" id="{78999E51-A3FB-2A0F-45A1-3D50C956E46D}"/>
              </a:ext>
            </a:extLst>
          </p:cNvPr>
          <p:cNvSpPr>
            <a:spLocks noGrp="1"/>
          </p:cNvSpPr>
          <p:nvPr>
            <p:ph type="body" sz="quarter" idx="11"/>
          </p:nvPr>
        </p:nvSpPr>
        <p:spPr>
          <a:xfrm>
            <a:off x="6727840" y="2469940"/>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3" name="Text Placeholder 11">
            <a:extLst>
              <a:ext uri="{FF2B5EF4-FFF2-40B4-BE49-F238E27FC236}">
                <a16:creationId xmlns:a16="http://schemas.microsoft.com/office/drawing/2014/main" id="{AFFE13AC-E390-7594-51B2-47B57A528416}"/>
              </a:ext>
            </a:extLst>
          </p:cNvPr>
          <p:cNvSpPr>
            <a:spLocks noGrp="1"/>
          </p:cNvSpPr>
          <p:nvPr>
            <p:ph type="body" sz="quarter" idx="13"/>
          </p:nvPr>
        </p:nvSpPr>
        <p:spPr>
          <a:xfrm>
            <a:off x="6727840" y="3405593"/>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4" name="Text Placeholder 11">
            <a:extLst>
              <a:ext uri="{FF2B5EF4-FFF2-40B4-BE49-F238E27FC236}">
                <a16:creationId xmlns:a16="http://schemas.microsoft.com/office/drawing/2014/main" id="{7479A7A5-D235-1D37-5B64-AEA1288D12C2}"/>
              </a:ext>
            </a:extLst>
          </p:cNvPr>
          <p:cNvSpPr>
            <a:spLocks noGrp="1"/>
          </p:cNvSpPr>
          <p:nvPr>
            <p:ph type="body" sz="quarter" idx="14"/>
          </p:nvPr>
        </p:nvSpPr>
        <p:spPr>
          <a:xfrm>
            <a:off x="6727840" y="4341246"/>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5" name="Text Placeholder 11">
            <a:extLst>
              <a:ext uri="{FF2B5EF4-FFF2-40B4-BE49-F238E27FC236}">
                <a16:creationId xmlns:a16="http://schemas.microsoft.com/office/drawing/2014/main" id="{8FEC6CB3-1159-E5A2-3EEA-909F60B1E114}"/>
              </a:ext>
            </a:extLst>
          </p:cNvPr>
          <p:cNvSpPr>
            <a:spLocks noGrp="1"/>
          </p:cNvSpPr>
          <p:nvPr>
            <p:ph type="body" sz="quarter" idx="15"/>
          </p:nvPr>
        </p:nvSpPr>
        <p:spPr>
          <a:xfrm>
            <a:off x="6745443" y="5276899"/>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4" name="Text Placeholder 2">
            <a:extLst>
              <a:ext uri="{FF2B5EF4-FFF2-40B4-BE49-F238E27FC236}">
                <a16:creationId xmlns:a16="http://schemas.microsoft.com/office/drawing/2014/main" id="{08910EA6-820A-309B-4A0F-D0F12975FDED}"/>
              </a:ext>
            </a:extLst>
          </p:cNvPr>
          <p:cNvSpPr>
            <a:spLocks noGrp="1"/>
          </p:cNvSpPr>
          <p:nvPr>
            <p:ph type="body" sz="quarter" idx="18" hasCustomPrompt="1"/>
          </p:nvPr>
        </p:nvSpPr>
        <p:spPr>
          <a:xfrm>
            <a:off x="7785795" y="1694965"/>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63A4EA2-9DE7-208B-C26C-5BF48636B6AF}"/>
              </a:ext>
            </a:extLst>
          </p:cNvPr>
          <p:cNvSpPr>
            <a:spLocks noGrp="1"/>
          </p:cNvSpPr>
          <p:nvPr>
            <p:ph type="body" sz="quarter" idx="19" hasCustomPrompt="1"/>
          </p:nvPr>
        </p:nvSpPr>
        <p:spPr>
          <a:xfrm>
            <a:off x="7779563" y="2633172"/>
            <a:ext cx="3201987" cy="395287"/>
          </a:xfrm>
        </p:spPr>
        <p:txBody>
          <a:bodyPr>
            <a:noAutofit/>
          </a:bodyPr>
          <a:lstStyle>
            <a:lvl1pPr marL="50800" indent="0">
              <a:buNone/>
              <a:defRPr sz="2000"/>
            </a:lvl1pPr>
          </a:lstStyle>
          <a:p>
            <a:pPr lvl="0"/>
            <a:r>
              <a:rPr lang="en-US"/>
              <a:t>Click to add subtitle</a:t>
            </a:r>
          </a:p>
        </p:txBody>
      </p:sp>
      <p:sp>
        <p:nvSpPr>
          <p:cNvPr id="21" name="Text Placeholder 2">
            <a:extLst>
              <a:ext uri="{FF2B5EF4-FFF2-40B4-BE49-F238E27FC236}">
                <a16:creationId xmlns:a16="http://schemas.microsoft.com/office/drawing/2014/main" id="{350C2F89-0D04-4FF5-B0B9-569EE1A34882}"/>
              </a:ext>
            </a:extLst>
          </p:cNvPr>
          <p:cNvSpPr>
            <a:spLocks noGrp="1"/>
          </p:cNvSpPr>
          <p:nvPr>
            <p:ph type="body" sz="quarter" idx="20" hasCustomPrompt="1"/>
          </p:nvPr>
        </p:nvSpPr>
        <p:spPr>
          <a:xfrm>
            <a:off x="7779563" y="3566271"/>
            <a:ext cx="3201987" cy="395287"/>
          </a:xfrm>
        </p:spPr>
        <p:txBody>
          <a:bodyPr>
            <a:noAutofit/>
          </a:bodyPr>
          <a:lstStyle>
            <a:lvl1pPr marL="50800" indent="0">
              <a:buNone/>
              <a:defRPr sz="2000"/>
            </a:lvl1pPr>
          </a:lstStyle>
          <a:p>
            <a:pPr lvl="0"/>
            <a:r>
              <a:rPr lang="en-US"/>
              <a:t>Click to add subtitle</a:t>
            </a:r>
          </a:p>
        </p:txBody>
      </p:sp>
      <p:sp>
        <p:nvSpPr>
          <p:cNvPr id="22" name="Text Placeholder 2">
            <a:extLst>
              <a:ext uri="{FF2B5EF4-FFF2-40B4-BE49-F238E27FC236}">
                <a16:creationId xmlns:a16="http://schemas.microsoft.com/office/drawing/2014/main" id="{0C286392-616C-954B-78E2-3D8DE862A72F}"/>
              </a:ext>
            </a:extLst>
          </p:cNvPr>
          <p:cNvSpPr>
            <a:spLocks noGrp="1"/>
          </p:cNvSpPr>
          <p:nvPr>
            <p:ph type="body" sz="quarter" idx="21" hasCustomPrompt="1"/>
          </p:nvPr>
        </p:nvSpPr>
        <p:spPr>
          <a:xfrm>
            <a:off x="7785795" y="4501924"/>
            <a:ext cx="3201987" cy="395287"/>
          </a:xfrm>
        </p:spPr>
        <p:txBody>
          <a:bodyPr>
            <a:noAutofit/>
          </a:bodyPr>
          <a:lstStyle>
            <a:lvl1pPr marL="50800" indent="0">
              <a:buNone/>
              <a:defRPr sz="2000"/>
            </a:lvl1pPr>
          </a:lstStyle>
          <a:p>
            <a:pPr lvl="0"/>
            <a:r>
              <a:rPr lang="en-US"/>
              <a:t>Click to add subtitle</a:t>
            </a:r>
          </a:p>
        </p:txBody>
      </p:sp>
      <p:sp>
        <p:nvSpPr>
          <p:cNvPr id="23" name="Text Placeholder 2">
            <a:extLst>
              <a:ext uri="{FF2B5EF4-FFF2-40B4-BE49-F238E27FC236}">
                <a16:creationId xmlns:a16="http://schemas.microsoft.com/office/drawing/2014/main" id="{1AB0A593-BDC6-0939-4CB8-5E07438DC708}"/>
              </a:ext>
            </a:extLst>
          </p:cNvPr>
          <p:cNvSpPr>
            <a:spLocks noGrp="1"/>
          </p:cNvSpPr>
          <p:nvPr>
            <p:ph type="body" sz="quarter" idx="22" hasCustomPrompt="1"/>
          </p:nvPr>
        </p:nvSpPr>
        <p:spPr>
          <a:xfrm>
            <a:off x="7779563" y="5437577"/>
            <a:ext cx="3201987" cy="395287"/>
          </a:xfrm>
        </p:spPr>
        <p:txBody>
          <a:bodyPr>
            <a:noAutofit/>
          </a:bodyPr>
          <a:lstStyle>
            <a:lvl1pPr marL="50800" indent="0">
              <a:buNone/>
              <a:defRPr sz="2000"/>
            </a:lvl1pPr>
          </a:lstStyle>
          <a:p>
            <a:pPr lvl="0"/>
            <a:r>
              <a:rPr lang="en-US"/>
              <a:t>Click to add subtitle</a:t>
            </a:r>
          </a:p>
        </p:txBody>
      </p:sp>
      <p:sp>
        <p:nvSpPr>
          <p:cNvPr id="17" name="Google Shape;32;p15">
            <a:extLst>
              <a:ext uri="{FF2B5EF4-FFF2-40B4-BE49-F238E27FC236}">
                <a16:creationId xmlns:a16="http://schemas.microsoft.com/office/drawing/2014/main" id="{B45E3EAF-D11A-B9B9-533E-1225D38E5AD7}"/>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chemeClr val="bg1"/>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sp>
        <p:nvSpPr>
          <p:cNvPr id="3" name="TextBox 2">
            <a:extLst>
              <a:ext uri="{FF2B5EF4-FFF2-40B4-BE49-F238E27FC236}">
                <a16:creationId xmlns:a16="http://schemas.microsoft.com/office/drawing/2014/main" id="{4938A8BE-818D-B060-D434-2A9750494AD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41362713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A4B4C6-34EE-0F32-9C65-9E8D4106F6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2A32BB82-72C3-F7A3-66EC-B68CB78E0D78}"/>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Rectangle 7">
            <a:extLst>
              <a:ext uri="{FF2B5EF4-FFF2-40B4-BE49-F238E27FC236}">
                <a16:creationId xmlns:a16="http://schemas.microsoft.com/office/drawing/2014/main" id="{0DC8CF1D-E1FE-FFCA-C676-6FB38445A059}"/>
              </a:ext>
            </a:extLst>
          </p:cNvPr>
          <p:cNvSpPr/>
          <p:nvPr userDrawn="1"/>
        </p:nvSpPr>
        <p:spPr>
          <a:xfrm>
            <a:off x="0" y="0"/>
            <a:ext cx="4313583" cy="23356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9" name="Triangle 9">
            <a:extLst>
              <a:ext uri="{FF2B5EF4-FFF2-40B4-BE49-F238E27FC236}">
                <a16:creationId xmlns:a16="http://schemas.microsoft.com/office/drawing/2014/main" id="{192A5216-3B73-880C-28E9-21C2EFB2AE38}"/>
              </a:ext>
            </a:extLst>
          </p:cNvPr>
          <p:cNvSpPr/>
          <p:nvPr userDrawn="1"/>
        </p:nvSpPr>
        <p:spPr>
          <a:xfrm rot="4500000">
            <a:off x="4590028" y="-1227776"/>
            <a:ext cx="2428193" cy="3817100"/>
          </a:xfrm>
          <a:custGeom>
            <a:avLst/>
            <a:gdLst>
              <a:gd name="connsiteX0" fmla="*/ 0 w 2863885"/>
              <a:gd name="connsiteY0" fmla="*/ 3771610 h 3771610"/>
              <a:gd name="connsiteX1" fmla="*/ 1431943 w 2863885"/>
              <a:gd name="connsiteY1" fmla="*/ 0 h 3771610"/>
              <a:gd name="connsiteX2" fmla="*/ 2863885 w 2863885"/>
              <a:gd name="connsiteY2" fmla="*/ 3771610 h 3771610"/>
              <a:gd name="connsiteX3" fmla="*/ 0 w 2863885"/>
              <a:gd name="connsiteY3" fmla="*/ 3771610 h 3771610"/>
              <a:gd name="connsiteX0" fmla="*/ 0 w 2401564"/>
              <a:gd name="connsiteY0" fmla="*/ 3793697 h 3793697"/>
              <a:gd name="connsiteX1" fmla="*/ 969622 w 2401564"/>
              <a:gd name="connsiteY1" fmla="*/ 0 h 3793697"/>
              <a:gd name="connsiteX2" fmla="*/ 2401564 w 2401564"/>
              <a:gd name="connsiteY2" fmla="*/ 3771610 h 3793697"/>
              <a:gd name="connsiteX3" fmla="*/ 0 w 2401564"/>
              <a:gd name="connsiteY3" fmla="*/ 3793697 h 3793697"/>
              <a:gd name="connsiteX0" fmla="*/ 0 w 2428193"/>
              <a:gd name="connsiteY0" fmla="*/ 3817100 h 3817100"/>
              <a:gd name="connsiteX1" fmla="*/ 996251 w 2428193"/>
              <a:gd name="connsiteY1" fmla="*/ 0 h 3817100"/>
              <a:gd name="connsiteX2" fmla="*/ 2428193 w 2428193"/>
              <a:gd name="connsiteY2" fmla="*/ 3771610 h 3817100"/>
              <a:gd name="connsiteX3" fmla="*/ 0 w 2428193"/>
              <a:gd name="connsiteY3" fmla="*/ 3817100 h 3817100"/>
            </a:gdLst>
            <a:ahLst/>
            <a:cxnLst>
              <a:cxn ang="0">
                <a:pos x="connsiteX0" y="connsiteY0"/>
              </a:cxn>
              <a:cxn ang="0">
                <a:pos x="connsiteX1" y="connsiteY1"/>
              </a:cxn>
              <a:cxn ang="0">
                <a:pos x="connsiteX2" y="connsiteY2"/>
              </a:cxn>
              <a:cxn ang="0">
                <a:pos x="connsiteX3" y="connsiteY3"/>
              </a:cxn>
            </a:cxnLst>
            <a:rect l="l" t="t" r="r" b="b"/>
            <a:pathLst>
              <a:path w="2428193" h="3817100">
                <a:moveTo>
                  <a:pt x="0" y="3817100"/>
                </a:moveTo>
                <a:lnTo>
                  <a:pt x="996251" y="0"/>
                </a:lnTo>
                <a:lnTo>
                  <a:pt x="2428193" y="3771610"/>
                </a:lnTo>
                <a:lnTo>
                  <a:pt x="0" y="381710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1" name="Text Placeholder 11">
            <a:extLst>
              <a:ext uri="{FF2B5EF4-FFF2-40B4-BE49-F238E27FC236}">
                <a16:creationId xmlns:a16="http://schemas.microsoft.com/office/drawing/2014/main" id="{BD523B8E-7705-FE88-87AE-C882E17DB64D}"/>
              </a:ext>
            </a:extLst>
          </p:cNvPr>
          <p:cNvSpPr>
            <a:spLocks noGrp="1"/>
          </p:cNvSpPr>
          <p:nvPr>
            <p:ph type="body" sz="quarter" idx="10"/>
          </p:nvPr>
        </p:nvSpPr>
        <p:spPr>
          <a:xfrm>
            <a:off x="6727840" y="1534287"/>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2" name="Text Placeholder 11">
            <a:extLst>
              <a:ext uri="{FF2B5EF4-FFF2-40B4-BE49-F238E27FC236}">
                <a16:creationId xmlns:a16="http://schemas.microsoft.com/office/drawing/2014/main" id="{78999E51-A3FB-2A0F-45A1-3D50C956E46D}"/>
              </a:ext>
            </a:extLst>
          </p:cNvPr>
          <p:cNvSpPr>
            <a:spLocks noGrp="1"/>
          </p:cNvSpPr>
          <p:nvPr>
            <p:ph type="body" sz="quarter" idx="11"/>
          </p:nvPr>
        </p:nvSpPr>
        <p:spPr>
          <a:xfrm>
            <a:off x="6727840" y="2469940"/>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3" name="Text Placeholder 11">
            <a:extLst>
              <a:ext uri="{FF2B5EF4-FFF2-40B4-BE49-F238E27FC236}">
                <a16:creationId xmlns:a16="http://schemas.microsoft.com/office/drawing/2014/main" id="{AFFE13AC-E390-7594-51B2-47B57A528416}"/>
              </a:ext>
            </a:extLst>
          </p:cNvPr>
          <p:cNvSpPr>
            <a:spLocks noGrp="1"/>
          </p:cNvSpPr>
          <p:nvPr>
            <p:ph type="body" sz="quarter" idx="13"/>
          </p:nvPr>
        </p:nvSpPr>
        <p:spPr>
          <a:xfrm>
            <a:off x="6727840" y="3405593"/>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4" name="Text Placeholder 11">
            <a:extLst>
              <a:ext uri="{FF2B5EF4-FFF2-40B4-BE49-F238E27FC236}">
                <a16:creationId xmlns:a16="http://schemas.microsoft.com/office/drawing/2014/main" id="{7479A7A5-D235-1D37-5B64-AEA1288D12C2}"/>
              </a:ext>
            </a:extLst>
          </p:cNvPr>
          <p:cNvSpPr>
            <a:spLocks noGrp="1"/>
          </p:cNvSpPr>
          <p:nvPr>
            <p:ph type="body" sz="quarter" idx="14"/>
          </p:nvPr>
        </p:nvSpPr>
        <p:spPr>
          <a:xfrm>
            <a:off x="6727840" y="4341246"/>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5" name="Text Placeholder 11">
            <a:extLst>
              <a:ext uri="{FF2B5EF4-FFF2-40B4-BE49-F238E27FC236}">
                <a16:creationId xmlns:a16="http://schemas.microsoft.com/office/drawing/2014/main" id="{8FEC6CB3-1159-E5A2-3EEA-909F60B1E114}"/>
              </a:ext>
            </a:extLst>
          </p:cNvPr>
          <p:cNvSpPr>
            <a:spLocks noGrp="1"/>
          </p:cNvSpPr>
          <p:nvPr>
            <p:ph type="body" sz="quarter" idx="15"/>
          </p:nvPr>
        </p:nvSpPr>
        <p:spPr>
          <a:xfrm>
            <a:off x="6745443" y="5276899"/>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4" name="Text Placeholder 2">
            <a:extLst>
              <a:ext uri="{FF2B5EF4-FFF2-40B4-BE49-F238E27FC236}">
                <a16:creationId xmlns:a16="http://schemas.microsoft.com/office/drawing/2014/main" id="{08910EA6-820A-309B-4A0F-D0F12975FDED}"/>
              </a:ext>
            </a:extLst>
          </p:cNvPr>
          <p:cNvSpPr>
            <a:spLocks noGrp="1"/>
          </p:cNvSpPr>
          <p:nvPr>
            <p:ph type="body" sz="quarter" idx="18" hasCustomPrompt="1"/>
          </p:nvPr>
        </p:nvSpPr>
        <p:spPr>
          <a:xfrm>
            <a:off x="7785795" y="1694965"/>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63A4EA2-9DE7-208B-C26C-5BF48636B6AF}"/>
              </a:ext>
            </a:extLst>
          </p:cNvPr>
          <p:cNvSpPr>
            <a:spLocks noGrp="1"/>
          </p:cNvSpPr>
          <p:nvPr>
            <p:ph type="body" sz="quarter" idx="19" hasCustomPrompt="1"/>
          </p:nvPr>
        </p:nvSpPr>
        <p:spPr>
          <a:xfrm>
            <a:off x="7779563" y="2633172"/>
            <a:ext cx="3201987" cy="395287"/>
          </a:xfrm>
        </p:spPr>
        <p:txBody>
          <a:bodyPr>
            <a:noAutofit/>
          </a:bodyPr>
          <a:lstStyle>
            <a:lvl1pPr marL="50800" indent="0">
              <a:buNone/>
              <a:defRPr sz="2000"/>
            </a:lvl1pPr>
          </a:lstStyle>
          <a:p>
            <a:pPr lvl="0"/>
            <a:r>
              <a:rPr lang="en-US"/>
              <a:t>Click to add subtitle</a:t>
            </a:r>
          </a:p>
        </p:txBody>
      </p:sp>
      <p:sp>
        <p:nvSpPr>
          <p:cNvPr id="21" name="Text Placeholder 2">
            <a:extLst>
              <a:ext uri="{FF2B5EF4-FFF2-40B4-BE49-F238E27FC236}">
                <a16:creationId xmlns:a16="http://schemas.microsoft.com/office/drawing/2014/main" id="{350C2F89-0D04-4FF5-B0B9-569EE1A34882}"/>
              </a:ext>
            </a:extLst>
          </p:cNvPr>
          <p:cNvSpPr>
            <a:spLocks noGrp="1"/>
          </p:cNvSpPr>
          <p:nvPr>
            <p:ph type="body" sz="quarter" idx="20" hasCustomPrompt="1"/>
          </p:nvPr>
        </p:nvSpPr>
        <p:spPr>
          <a:xfrm>
            <a:off x="7779563" y="3566271"/>
            <a:ext cx="3201987" cy="395287"/>
          </a:xfrm>
        </p:spPr>
        <p:txBody>
          <a:bodyPr>
            <a:noAutofit/>
          </a:bodyPr>
          <a:lstStyle>
            <a:lvl1pPr marL="50800" indent="0">
              <a:buNone/>
              <a:defRPr sz="2000"/>
            </a:lvl1pPr>
          </a:lstStyle>
          <a:p>
            <a:pPr lvl="0"/>
            <a:r>
              <a:rPr lang="en-US"/>
              <a:t>Click to add subtitle</a:t>
            </a:r>
          </a:p>
        </p:txBody>
      </p:sp>
      <p:sp>
        <p:nvSpPr>
          <p:cNvPr id="22" name="Text Placeholder 2">
            <a:extLst>
              <a:ext uri="{FF2B5EF4-FFF2-40B4-BE49-F238E27FC236}">
                <a16:creationId xmlns:a16="http://schemas.microsoft.com/office/drawing/2014/main" id="{0C286392-616C-954B-78E2-3D8DE862A72F}"/>
              </a:ext>
            </a:extLst>
          </p:cNvPr>
          <p:cNvSpPr>
            <a:spLocks noGrp="1"/>
          </p:cNvSpPr>
          <p:nvPr>
            <p:ph type="body" sz="quarter" idx="21" hasCustomPrompt="1"/>
          </p:nvPr>
        </p:nvSpPr>
        <p:spPr>
          <a:xfrm>
            <a:off x="7785795" y="4501924"/>
            <a:ext cx="3201987" cy="395287"/>
          </a:xfrm>
        </p:spPr>
        <p:txBody>
          <a:bodyPr>
            <a:noAutofit/>
          </a:bodyPr>
          <a:lstStyle>
            <a:lvl1pPr marL="50800" indent="0">
              <a:buNone/>
              <a:defRPr sz="2000"/>
            </a:lvl1pPr>
          </a:lstStyle>
          <a:p>
            <a:pPr lvl="0"/>
            <a:r>
              <a:rPr lang="en-US"/>
              <a:t>Click to add subtitle</a:t>
            </a:r>
          </a:p>
        </p:txBody>
      </p:sp>
      <p:sp>
        <p:nvSpPr>
          <p:cNvPr id="23" name="Text Placeholder 2">
            <a:extLst>
              <a:ext uri="{FF2B5EF4-FFF2-40B4-BE49-F238E27FC236}">
                <a16:creationId xmlns:a16="http://schemas.microsoft.com/office/drawing/2014/main" id="{1AB0A593-BDC6-0939-4CB8-5E07438DC708}"/>
              </a:ext>
            </a:extLst>
          </p:cNvPr>
          <p:cNvSpPr>
            <a:spLocks noGrp="1"/>
          </p:cNvSpPr>
          <p:nvPr>
            <p:ph type="body" sz="quarter" idx="22" hasCustomPrompt="1"/>
          </p:nvPr>
        </p:nvSpPr>
        <p:spPr>
          <a:xfrm>
            <a:off x="7779563" y="5437577"/>
            <a:ext cx="3201987" cy="395287"/>
          </a:xfrm>
        </p:spPr>
        <p:txBody>
          <a:bodyPr>
            <a:noAutofit/>
          </a:bodyPr>
          <a:lstStyle>
            <a:lvl1pPr marL="50800" indent="0">
              <a:buNone/>
              <a:defRPr sz="2000"/>
            </a:lvl1pPr>
          </a:lstStyle>
          <a:p>
            <a:pPr lvl="0"/>
            <a:r>
              <a:rPr lang="en-US"/>
              <a:t>Click to add subtitle</a:t>
            </a:r>
          </a:p>
        </p:txBody>
      </p:sp>
      <p:sp>
        <p:nvSpPr>
          <p:cNvPr id="17" name="Google Shape;32;p15">
            <a:extLst>
              <a:ext uri="{FF2B5EF4-FFF2-40B4-BE49-F238E27FC236}">
                <a16:creationId xmlns:a16="http://schemas.microsoft.com/office/drawing/2014/main" id="{0544F5D4-4638-7D3A-498D-E1DAD095A10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chemeClr val="bg1"/>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sp>
        <p:nvSpPr>
          <p:cNvPr id="3" name="TextBox 2">
            <a:extLst>
              <a:ext uri="{FF2B5EF4-FFF2-40B4-BE49-F238E27FC236}">
                <a16:creationId xmlns:a16="http://schemas.microsoft.com/office/drawing/2014/main" id="{506F10B1-898A-A6CE-D846-87CBAAC23E8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6419223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Plai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FE30BD-F74B-81BC-CF7F-2FF79252C8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Google Shape;46;p17">
            <a:extLst>
              <a:ext uri="{FF2B5EF4-FFF2-40B4-BE49-F238E27FC236}">
                <a16:creationId xmlns:a16="http://schemas.microsoft.com/office/drawing/2014/main" id="{D280F10B-9A01-0480-B7A2-15D8282E4160}"/>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8" name="Picture 7">
            <a:extLst>
              <a:ext uri="{FF2B5EF4-FFF2-40B4-BE49-F238E27FC236}">
                <a16:creationId xmlns:a16="http://schemas.microsoft.com/office/drawing/2014/main" id="{5F6DAEED-B2F4-2D77-5B50-FF675FFA7CA2}"/>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9" name="Google Shape;40;p16">
            <a:extLst>
              <a:ext uri="{FF2B5EF4-FFF2-40B4-BE49-F238E27FC236}">
                <a16:creationId xmlns:a16="http://schemas.microsoft.com/office/drawing/2014/main" id="{64DF4FEE-7BE4-7EC8-FA71-340416604542}"/>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3"/>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0" name="Rectangle 9">
            <a:extLst>
              <a:ext uri="{FF2B5EF4-FFF2-40B4-BE49-F238E27FC236}">
                <a16:creationId xmlns:a16="http://schemas.microsoft.com/office/drawing/2014/main" id="{7A7BD38A-3231-FDBC-604E-93C80FC7BA6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F725CA-AB60-AB86-7BF1-F89202615C52}"/>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596626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F2154-074F-DB15-A23F-60ADA2F9D714}"/>
              </a:ext>
            </a:extLst>
          </p:cNvPr>
          <p:cNvPicPr>
            <a:picLocks noChangeAspect="1"/>
          </p:cNvPicPr>
          <p:nvPr userDrawn="1"/>
        </p:nvPicPr>
        <p:blipFill>
          <a:blip r:embed="rId2"/>
          <a:srcRect/>
          <a:stretch/>
        </p:blipFill>
        <p:spPr>
          <a:xfrm>
            <a:off x="298175" y="5993543"/>
            <a:ext cx="1630393" cy="702229"/>
          </a:xfrm>
          <a:prstGeom prst="rect">
            <a:avLst/>
          </a:prstGeom>
        </p:spPr>
      </p:pic>
      <p:pic>
        <p:nvPicPr>
          <p:cNvPr id="7" name="Google Shape;60;p2" descr="A water droplet in a blue and purple water&#10;&#10;Description automatically generated">
            <a:extLst>
              <a:ext uri="{FF2B5EF4-FFF2-40B4-BE49-F238E27FC236}">
                <a16:creationId xmlns:a16="http://schemas.microsoft.com/office/drawing/2014/main" id="{09FDC398-3A1B-C50D-1998-51847F5D1AD0}"/>
              </a:ext>
            </a:extLst>
          </p:cNvPr>
          <p:cNvPicPr preferRelativeResize="0"/>
          <p:nvPr userDrawn="1"/>
        </p:nvPicPr>
        <p:blipFill rotWithShape="1">
          <a:blip r:embed="rId3">
            <a:alphaModFix/>
          </a:blip>
          <a:srcRect l="35556" t="1413" r="35740" b="25793"/>
          <a:stretch/>
        </p:blipFill>
        <p:spPr>
          <a:xfrm>
            <a:off x="8692444" y="0"/>
            <a:ext cx="3499556" cy="6881061"/>
          </a:xfrm>
          <a:prstGeom prst="rect">
            <a:avLst/>
          </a:prstGeom>
          <a:noFill/>
          <a:ln>
            <a:noFill/>
          </a:ln>
        </p:spPr>
      </p:pic>
      <p:sp>
        <p:nvSpPr>
          <p:cNvPr id="8" name="Google Shape;50;p17">
            <a:extLst>
              <a:ext uri="{FF2B5EF4-FFF2-40B4-BE49-F238E27FC236}">
                <a16:creationId xmlns:a16="http://schemas.microsoft.com/office/drawing/2014/main" id="{4CF4AE83-55C5-0193-28AA-842C71236A7D}"/>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bg1"/>
                </a:solidFill>
                <a:latin typeface="Lato"/>
                <a:ea typeface="Lato"/>
                <a:cs typeface="Lato"/>
                <a:sym typeface="Lato"/>
              </a:defRPr>
            </a:lvl1pPr>
            <a:lvl2pPr marL="0" lvl="1" indent="0" algn="r">
              <a:spcBef>
                <a:spcPts val="0"/>
              </a:spcBef>
              <a:buNone/>
              <a:defRPr sz="1200" b="0" i="0" u="none" strike="noStrike" cap="none">
                <a:solidFill>
                  <a:srgbClr val="888888"/>
                </a:solidFill>
                <a:latin typeface="Lato"/>
                <a:ea typeface="Lato"/>
                <a:cs typeface="Lato"/>
                <a:sym typeface="Lato"/>
              </a:defRPr>
            </a:lvl2pPr>
            <a:lvl3pPr marL="0" lvl="2" indent="0" algn="r">
              <a:spcBef>
                <a:spcPts val="0"/>
              </a:spcBef>
              <a:buNone/>
              <a:defRPr sz="1200" b="0" i="0" u="none" strike="noStrike" cap="none">
                <a:solidFill>
                  <a:srgbClr val="888888"/>
                </a:solidFill>
                <a:latin typeface="Lato"/>
                <a:ea typeface="Lato"/>
                <a:cs typeface="Lato"/>
                <a:sym typeface="Lato"/>
              </a:defRPr>
            </a:lvl3pPr>
            <a:lvl4pPr marL="0" lvl="3" indent="0" algn="r">
              <a:spcBef>
                <a:spcPts val="0"/>
              </a:spcBef>
              <a:buNone/>
              <a:defRPr sz="1200" b="0" i="0" u="none" strike="noStrike" cap="none">
                <a:solidFill>
                  <a:srgbClr val="888888"/>
                </a:solidFill>
                <a:latin typeface="Lato"/>
                <a:ea typeface="Lato"/>
                <a:cs typeface="Lato"/>
                <a:sym typeface="Lato"/>
              </a:defRPr>
            </a:lvl4pPr>
            <a:lvl5pPr marL="0" lvl="4" indent="0" algn="r">
              <a:spcBef>
                <a:spcPts val="0"/>
              </a:spcBef>
              <a:buNone/>
              <a:defRPr sz="1200" b="0" i="0" u="none" strike="noStrike" cap="none">
                <a:solidFill>
                  <a:srgbClr val="888888"/>
                </a:solidFill>
                <a:latin typeface="Lato"/>
                <a:ea typeface="Lato"/>
                <a:cs typeface="Lato"/>
                <a:sym typeface="Lato"/>
              </a:defRPr>
            </a:lvl5pPr>
            <a:lvl6pPr marL="0" lvl="5" indent="0" algn="r">
              <a:spcBef>
                <a:spcPts val="0"/>
              </a:spcBef>
              <a:buNone/>
              <a:defRPr sz="1200" b="0" i="0" u="none" strike="noStrike" cap="none">
                <a:solidFill>
                  <a:srgbClr val="888888"/>
                </a:solidFill>
                <a:latin typeface="Lato"/>
                <a:ea typeface="Lato"/>
                <a:cs typeface="Lato"/>
                <a:sym typeface="Lato"/>
              </a:defRPr>
            </a:lvl6pPr>
            <a:lvl7pPr marL="0" lvl="6" indent="0" algn="r">
              <a:spcBef>
                <a:spcPts val="0"/>
              </a:spcBef>
              <a:buNone/>
              <a:defRPr sz="1200" b="0" i="0" u="none" strike="noStrike" cap="none">
                <a:solidFill>
                  <a:srgbClr val="888888"/>
                </a:solidFill>
                <a:latin typeface="Lato"/>
                <a:ea typeface="Lato"/>
                <a:cs typeface="Lato"/>
                <a:sym typeface="Lato"/>
              </a:defRPr>
            </a:lvl7pPr>
            <a:lvl8pPr marL="0" lvl="7" indent="0" algn="r">
              <a:spcBef>
                <a:spcPts val="0"/>
              </a:spcBef>
              <a:buNone/>
              <a:defRPr sz="1200" b="0" i="0" u="none" strike="noStrike" cap="none">
                <a:solidFill>
                  <a:srgbClr val="888888"/>
                </a:solidFill>
                <a:latin typeface="Lato"/>
                <a:ea typeface="Lato"/>
                <a:cs typeface="Lato"/>
                <a:sym typeface="Lato"/>
              </a:defRPr>
            </a:lvl8pPr>
            <a:lvl9pPr marL="0" lvl="8" indent="0" algn="r">
              <a:spcBef>
                <a:spcPts val="0"/>
              </a:spcBef>
              <a:buNone/>
              <a:defRPr sz="1200" b="0" i="0" u="none" strike="noStrike" cap="none">
                <a:solidFill>
                  <a:srgbClr val="888888"/>
                </a:solidFill>
                <a:latin typeface="Lato"/>
                <a:ea typeface="Lato"/>
                <a:cs typeface="Lato"/>
                <a:sym typeface="Lato"/>
              </a:defRPr>
            </a:lvl9pPr>
          </a:lstStyle>
          <a:p>
            <a:fld id="{00000000-1234-1234-1234-123412341234}" type="slidenum">
              <a:rPr lang="en" smtClean="0"/>
              <a:pPr/>
              <a:t>‹#›</a:t>
            </a:fld>
            <a:endParaRPr lang="en"/>
          </a:p>
        </p:txBody>
      </p:sp>
      <p:sp>
        <p:nvSpPr>
          <p:cNvPr id="9" name="Google Shape;46;p17">
            <a:extLst>
              <a:ext uri="{FF2B5EF4-FFF2-40B4-BE49-F238E27FC236}">
                <a16:creationId xmlns:a16="http://schemas.microsoft.com/office/drawing/2014/main" id="{A8B09798-A1E5-0488-3B20-35A85298C5CC}"/>
              </a:ext>
            </a:extLst>
          </p:cNvPr>
          <p:cNvSpPr txBox="1">
            <a:spLocks noGrp="1"/>
          </p:cNvSpPr>
          <p:nvPr>
            <p:ph type="title"/>
          </p:nvPr>
        </p:nvSpPr>
        <p:spPr>
          <a:xfrm>
            <a:off x="620457" y="405877"/>
            <a:ext cx="7428500"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 name="Google Shape;47;p17">
            <a:extLst>
              <a:ext uri="{FF2B5EF4-FFF2-40B4-BE49-F238E27FC236}">
                <a16:creationId xmlns:a16="http://schemas.microsoft.com/office/drawing/2014/main" id="{7EE37E6E-CD92-6B69-5901-2F19831C71C3}"/>
              </a:ext>
            </a:extLst>
          </p:cNvPr>
          <p:cNvSpPr txBox="1">
            <a:spLocks noGrp="1"/>
          </p:cNvSpPr>
          <p:nvPr>
            <p:ph type="body" idx="1"/>
          </p:nvPr>
        </p:nvSpPr>
        <p:spPr>
          <a:xfrm>
            <a:off x="620477" y="1073562"/>
            <a:ext cx="7428480" cy="30680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4"/>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3" name="TextBox 2">
            <a:extLst>
              <a:ext uri="{FF2B5EF4-FFF2-40B4-BE49-F238E27FC236}">
                <a16:creationId xmlns:a16="http://schemas.microsoft.com/office/drawing/2014/main" id="{C004A373-674E-01B9-B9D5-FC950BAEFA7B}"/>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743497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Google Shape;47;p17">
            <a:extLst>
              <a:ext uri="{FF2B5EF4-FFF2-40B4-BE49-F238E27FC236}">
                <a16:creationId xmlns:a16="http://schemas.microsoft.com/office/drawing/2014/main" id="{E0FA7613-3061-C215-DA2C-CBC5BA166122}"/>
              </a:ext>
            </a:extLst>
          </p:cNvPr>
          <p:cNvSpPr txBox="1">
            <a:spLocks noGrp="1"/>
          </p:cNvSpPr>
          <p:nvPr>
            <p:ph type="body" idx="1"/>
          </p:nvPr>
        </p:nvSpPr>
        <p:spPr>
          <a:xfrm>
            <a:off x="620456" y="1961010"/>
            <a:ext cx="5198379" cy="3835633"/>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2"/>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7" name="Google Shape;50;p17">
            <a:extLst>
              <a:ext uri="{FF2B5EF4-FFF2-40B4-BE49-F238E27FC236}">
                <a16:creationId xmlns:a16="http://schemas.microsoft.com/office/drawing/2014/main" id="{D150D76D-CEF4-2098-7CC2-E3ECFBE5E2C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Lato"/>
                <a:ea typeface="Lato"/>
                <a:cs typeface="Lato"/>
                <a:sym typeface="Lato"/>
              </a:defRPr>
            </a:lvl1pPr>
            <a:lvl2pPr marL="0" lvl="1" indent="0" algn="r">
              <a:spcBef>
                <a:spcPts val="0"/>
              </a:spcBef>
              <a:buNone/>
              <a:defRPr sz="1200" b="0" i="0" u="none" strike="noStrike" cap="none">
                <a:solidFill>
                  <a:srgbClr val="888888"/>
                </a:solidFill>
                <a:latin typeface="Lato"/>
                <a:ea typeface="Lato"/>
                <a:cs typeface="Lato"/>
                <a:sym typeface="Lato"/>
              </a:defRPr>
            </a:lvl2pPr>
            <a:lvl3pPr marL="0" lvl="2" indent="0" algn="r">
              <a:spcBef>
                <a:spcPts val="0"/>
              </a:spcBef>
              <a:buNone/>
              <a:defRPr sz="1200" b="0" i="0" u="none" strike="noStrike" cap="none">
                <a:solidFill>
                  <a:srgbClr val="888888"/>
                </a:solidFill>
                <a:latin typeface="Lato"/>
                <a:ea typeface="Lato"/>
                <a:cs typeface="Lato"/>
                <a:sym typeface="Lato"/>
              </a:defRPr>
            </a:lvl3pPr>
            <a:lvl4pPr marL="0" lvl="3" indent="0" algn="r">
              <a:spcBef>
                <a:spcPts val="0"/>
              </a:spcBef>
              <a:buNone/>
              <a:defRPr sz="1200" b="0" i="0" u="none" strike="noStrike" cap="none">
                <a:solidFill>
                  <a:srgbClr val="888888"/>
                </a:solidFill>
                <a:latin typeface="Lato"/>
                <a:ea typeface="Lato"/>
                <a:cs typeface="Lato"/>
                <a:sym typeface="Lato"/>
              </a:defRPr>
            </a:lvl4pPr>
            <a:lvl5pPr marL="0" lvl="4" indent="0" algn="r">
              <a:spcBef>
                <a:spcPts val="0"/>
              </a:spcBef>
              <a:buNone/>
              <a:defRPr sz="1200" b="0" i="0" u="none" strike="noStrike" cap="none">
                <a:solidFill>
                  <a:srgbClr val="888888"/>
                </a:solidFill>
                <a:latin typeface="Lato"/>
                <a:ea typeface="Lato"/>
                <a:cs typeface="Lato"/>
                <a:sym typeface="Lato"/>
              </a:defRPr>
            </a:lvl5pPr>
            <a:lvl6pPr marL="0" lvl="5" indent="0" algn="r">
              <a:spcBef>
                <a:spcPts val="0"/>
              </a:spcBef>
              <a:buNone/>
              <a:defRPr sz="1200" b="0" i="0" u="none" strike="noStrike" cap="none">
                <a:solidFill>
                  <a:srgbClr val="888888"/>
                </a:solidFill>
                <a:latin typeface="Lato"/>
                <a:ea typeface="Lato"/>
                <a:cs typeface="Lato"/>
                <a:sym typeface="Lato"/>
              </a:defRPr>
            </a:lvl6pPr>
            <a:lvl7pPr marL="0" lvl="6" indent="0" algn="r">
              <a:spcBef>
                <a:spcPts val="0"/>
              </a:spcBef>
              <a:buNone/>
              <a:defRPr sz="1200" b="0" i="0" u="none" strike="noStrike" cap="none">
                <a:solidFill>
                  <a:srgbClr val="888888"/>
                </a:solidFill>
                <a:latin typeface="Lato"/>
                <a:ea typeface="Lato"/>
                <a:cs typeface="Lato"/>
                <a:sym typeface="Lato"/>
              </a:defRPr>
            </a:lvl7pPr>
            <a:lvl8pPr marL="0" lvl="7" indent="0" algn="r">
              <a:spcBef>
                <a:spcPts val="0"/>
              </a:spcBef>
              <a:buNone/>
              <a:defRPr sz="1200" b="0" i="0" u="none" strike="noStrike" cap="none">
                <a:solidFill>
                  <a:srgbClr val="888888"/>
                </a:solidFill>
                <a:latin typeface="Lato"/>
                <a:ea typeface="Lato"/>
                <a:cs typeface="Lato"/>
                <a:sym typeface="Lato"/>
              </a:defRPr>
            </a:lvl8pPr>
            <a:lvl9pPr marL="0" lvl="8" indent="0" algn="r">
              <a:spcBef>
                <a:spcPts val="0"/>
              </a:spcBef>
              <a:buNone/>
              <a:defRPr sz="1200" b="0" i="0" u="none" strike="noStrike" cap="none">
                <a:solidFill>
                  <a:srgbClr val="888888"/>
                </a:solidFill>
                <a:latin typeface="Lato"/>
                <a:ea typeface="Lato"/>
                <a:cs typeface="Lato"/>
                <a:sym typeface="Lato"/>
              </a:defRPr>
            </a:lvl9pPr>
          </a:lstStyle>
          <a:p>
            <a:fld id="{00000000-1234-1234-1234-123412341234}" type="slidenum">
              <a:rPr lang="en" smtClean="0"/>
              <a:pPr/>
              <a:t>‹#›</a:t>
            </a:fld>
            <a:endParaRPr lang="en"/>
          </a:p>
        </p:txBody>
      </p:sp>
      <p:sp>
        <p:nvSpPr>
          <p:cNvPr id="9" name="Google Shape;47;p17">
            <a:extLst>
              <a:ext uri="{FF2B5EF4-FFF2-40B4-BE49-F238E27FC236}">
                <a16:creationId xmlns:a16="http://schemas.microsoft.com/office/drawing/2014/main" id="{BB11090A-EBB6-DE23-0510-9494237F09E1}"/>
              </a:ext>
            </a:extLst>
          </p:cNvPr>
          <p:cNvSpPr txBox="1">
            <a:spLocks noGrp="1"/>
          </p:cNvSpPr>
          <p:nvPr>
            <p:ph type="body" idx="13"/>
          </p:nvPr>
        </p:nvSpPr>
        <p:spPr>
          <a:xfrm>
            <a:off x="5937677" y="1961010"/>
            <a:ext cx="5198379" cy="3835633"/>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2"/>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0" name="Rectangle 9">
            <a:extLst>
              <a:ext uri="{FF2B5EF4-FFF2-40B4-BE49-F238E27FC236}">
                <a16:creationId xmlns:a16="http://schemas.microsoft.com/office/drawing/2014/main" id="{A5CE5858-9AE0-0110-1EDB-9BE8A651119F}"/>
              </a:ext>
            </a:extLst>
          </p:cNvPr>
          <p:cNvSpPr/>
          <p:nvPr userDrawn="1"/>
        </p:nvSpPr>
        <p:spPr>
          <a:xfrm>
            <a:off x="11877261" y="0"/>
            <a:ext cx="314739" cy="6858000"/>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7;p17">
            <a:extLst>
              <a:ext uri="{FF2B5EF4-FFF2-40B4-BE49-F238E27FC236}">
                <a16:creationId xmlns:a16="http://schemas.microsoft.com/office/drawing/2014/main" id="{A89B8126-13DB-B3C5-4399-1034A37FD393}"/>
              </a:ext>
            </a:extLst>
          </p:cNvPr>
          <p:cNvSpPr txBox="1">
            <a:spLocks noGrp="1"/>
          </p:cNvSpPr>
          <p:nvPr>
            <p:ph type="body" idx="14" hasCustomPrompt="1"/>
          </p:nvPr>
        </p:nvSpPr>
        <p:spPr>
          <a:xfrm>
            <a:off x="620476" y="1073562"/>
            <a:ext cx="10515571" cy="690548"/>
          </a:xfrm>
          <a:prstGeom prst="rect">
            <a:avLst/>
          </a:prstGeom>
          <a:noFill/>
          <a:ln>
            <a:noFill/>
          </a:ln>
        </p:spPr>
        <p:txBody>
          <a:bodyPr spcFirstLastPara="1" wrap="square" lIns="68575" tIns="34275" rIns="68575" bIns="34275" anchor="t" anchorCtr="0">
            <a:noAutofit/>
          </a:bodyPr>
          <a:lstStyle>
            <a:lvl1pPr marL="152400" lvl="0" indent="0" algn="l">
              <a:lnSpc>
                <a:spcPct val="100000"/>
              </a:lnSpc>
              <a:spcBef>
                <a:spcPts val="1067"/>
              </a:spcBef>
              <a:spcAft>
                <a:spcPts val="0"/>
              </a:spcAft>
              <a:buClr>
                <a:schemeClr val="dk1"/>
              </a:buClr>
              <a:buSzPct val="150000"/>
              <a:buFontTx/>
              <a:buNone/>
              <a:defRPr sz="24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r>
              <a:rPr lang="en-US"/>
              <a:t>Click to add subhead</a:t>
            </a:r>
            <a:endParaRPr/>
          </a:p>
        </p:txBody>
      </p:sp>
      <p:sp>
        <p:nvSpPr>
          <p:cNvPr id="12" name="Google Shape;46;p17">
            <a:extLst>
              <a:ext uri="{FF2B5EF4-FFF2-40B4-BE49-F238E27FC236}">
                <a16:creationId xmlns:a16="http://schemas.microsoft.com/office/drawing/2014/main" id="{C655D758-512A-52A8-5332-D266F80C604A}"/>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3498373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 List">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B7AC847-D766-84CF-B3D3-2E34664B6D58}"/>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540B49EB-E5BF-E848-9C23-767D33E79F25}"/>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Text Placeholder 8">
            <a:extLst>
              <a:ext uri="{FF2B5EF4-FFF2-40B4-BE49-F238E27FC236}">
                <a16:creationId xmlns:a16="http://schemas.microsoft.com/office/drawing/2014/main" id="{FFDB8E33-327B-4A7A-4115-F62DE1EC5C59}"/>
              </a:ext>
            </a:extLst>
          </p:cNvPr>
          <p:cNvSpPr>
            <a:spLocks noGrp="1"/>
          </p:cNvSpPr>
          <p:nvPr>
            <p:ph type="body" sz="quarter" idx="13" hasCustomPrompt="1"/>
          </p:nvPr>
        </p:nvSpPr>
        <p:spPr>
          <a:xfrm>
            <a:off x="650574" y="1723545"/>
            <a:ext cx="611187" cy="636587"/>
          </a:xfrm>
        </p:spPr>
        <p:txBody>
          <a:bodyPr>
            <a:normAutofit/>
          </a:bodyPr>
          <a:lstStyle>
            <a:lvl1pPr marL="50800" indent="0" algn="ctr">
              <a:buNone/>
              <a:defRPr sz="2400">
                <a:solidFill>
                  <a:schemeClr val="accent3"/>
                </a:solidFill>
              </a:defRPr>
            </a:lvl1pPr>
          </a:lstStyle>
          <a:p>
            <a:pPr lvl="0"/>
            <a:r>
              <a:rPr lang="en-US"/>
              <a:t>01</a:t>
            </a:r>
          </a:p>
        </p:txBody>
      </p:sp>
      <p:sp>
        <p:nvSpPr>
          <p:cNvPr id="9" name="Hexagon 8">
            <a:extLst>
              <a:ext uri="{FF2B5EF4-FFF2-40B4-BE49-F238E27FC236}">
                <a16:creationId xmlns:a16="http://schemas.microsoft.com/office/drawing/2014/main" id="{B0BBCCC5-90D5-B407-2624-1CF2C313BADB}"/>
              </a:ext>
            </a:extLst>
          </p:cNvPr>
          <p:cNvSpPr/>
          <p:nvPr userDrawn="1"/>
        </p:nvSpPr>
        <p:spPr>
          <a:xfrm rot="5400000">
            <a:off x="566766" y="1763476"/>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9">
            <a:extLst>
              <a:ext uri="{FF2B5EF4-FFF2-40B4-BE49-F238E27FC236}">
                <a16:creationId xmlns:a16="http://schemas.microsoft.com/office/drawing/2014/main" id="{AF4800EC-651A-B976-76B8-DD5129F7CD51}"/>
              </a:ext>
            </a:extLst>
          </p:cNvPr>
          <p:cNvSpPr>
            <a:spLocks noGrp="1"/>
          </p:cNvSpPr>
          <p:nvPr>
            <p:ph type="body" sz="quarter" idx="16" hasCustomPrompt="1"/>
          </p:nvPr>
        </p:nvSpPr>
        <p:spPr>
          <a:xfrm>
            <a:off x="1629327" y="1652436"/>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1" name="Text Placeholder 8">
            <a:extLst>
              <a:ext uri="{FF2B5EF4-FFF2-40B4-BE49-F238E27FC236}">
                <a16:creationId xmlns:a16="http://schemas.microsoft.com/office/drawing/2014/main" id="{65FD7A75-3F4B-71C6-B885-2CE1229363D0}"/>
              </a:ext>
            </a:extLst>
          </p:cNvPr>
          <p:cNvSpPr>
            <a:spLocks noGrp="1"/>
          </p:cNvSpPr>
          <p:nvPr>
            <p:ph type="body" sz="quarter" idx="17" hasCustomPrompt="1"/>
          </p:nvPr>
        </p:nvSpPr>
        <p:spPr>
          <a:xfrm>
            <a:off x="653660" y="2754149"/>
            <a:ext cx="611187" cy="636587"/>
          </a:xfrm>
        </p:spPr>
        <p:txBody>
          <a:bodyPr>
            <a:normAutofit/>
          </a:bodyPr>
          <a:lstStyle>
            <a:lvl1pPr marL="50800" indent="0" algn="ctr">
              <a:buNone/>
              <a:defRPr sz="2400">
                <a:solidFill>
                  <a:schemeClr val="accent3"/>
                </a:solidFill>
              </a:defRPr>
            </a:lvl1pPr>
          </a:lstStyle>
          <a:p>
            <a:pPr lvl="0"/>
            <a:r>
              <a:rPr lang="en-US"/>
              <a:t>02</a:t>
            </a:r>
          </a:p>
        </p:txBody>
      </p:sp>
      <p:sp>
        <p:nvSpPr>
          <p:cNvPr id="12" name="Hexagon 11">
            <a:extLst>
              <a:ext uri="{FF2B5EF4-FFF2-40B4-BE49-F238E27FC236}">
                <a16:creationId xmlns:a16="http://schemas.microsoft.com/office/drawing/2014/main" id="{2F66E94B-53CA-B97C-3F2C-826386929093}"/>
              </a:ext>
            </a:extLst>
          </p:cNvPr>
          <p:cNvSpPr/>
          <p:nvPr userDrawn="1"/>
        </p:nvSpPr>
        <p:spPr>
          <a:xfrm rot="5400000">
            <a:off x="569852" y="2736752"/>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8F44E924-E642-055B-0338-9B0707139F0F}"/>
              </a:ext>
            </a:extLst>
          </p:cNvPr>
          <p:cNvSpPr>
            <a:spLocks noGrp="1"/>
          </p:cNvSpPr>
          <p:nvPr>
            <p:ph type="body" sz="quarter" idx="18" hasCustomPrompt="1"/>
          </p:nvPr>
        </p:nvSpPr>
        <p:spPr>
          <a:xfrm>
            <a:off x="650574" y="3784753"/>
            <a:ext cx="611187" cy="636587"/>
          </a:xfrm>
        </p:spPr>
        <p:txBody>
          <a:bodyPr>
            <a:normAutofit/>
          </a:bodyPr>
          <a:lstStyle>
            <a:lvl1pPr marL="50800" indent="0" algn="ctr">
              <a:buNone/>
              <a:defRPr sz="2400">
                <a:solidFill>
                  <a:schemeClr val="accent3"/>
                </a:solidFill>
              </a:defRPr>
            </a:lvl1pPr>
          </a:lstStyle>
          <a:p>
            <a:pPr lvl="0"/>
            <a:r>
              <a:rPr lang="en-US"/>
              <a:t>03</a:t>
            </a:r>
          </a:p>
        </p:txBody>
      </p:sp>
      <p:sp>
        <p:nvSpPr>
          <p:cNvPr id="14" name="Hexagon 13">
            <a:extLst>
              <a:ext uri="{FF2B5EF4-FFF2-40B4-BE49-F238E27FC236}">
                <a16:creationId xmlns:a16="http://schemas.microsoft.com/office/drawing/2014/main" id="{C5FEF30B-85BC-2BB1-C4C0-4AEE9934796E}"/>
              </a:ext>
            </a:extLst>
          </p:cNvPr>
          <p:cNvSpPr/>
          <p:nvPr userDrawn="1"/>
        </p:nvSpPr>
        <p:spPr>
          <a:xfrm rot="5400000">
            <a:off x="566766" y="3767356"/>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E58E8335-B7E6-5948-ADB6-06F68D66A9F8}"/>
              </a:ext>
            </a:extLst>
          </p:cNvPr>
          <p:cNvSpPr>
            <a:spLocks noGrp="1"/>
          </p:cNvSpPr>
          <p:nvPr>
            <p:ph type="body" sz="quarter" idx="19" hasCustomPrompt="1"/>
          </p:nvPr>
        </p:nvSpPr>
        <p:spPr>
          <a:xfrm>
            <a:off x="650574" y="4816487"/>
            <a:ext cx="611187" cy="636587"/>
          </a:xfrm>
        </p:spPr>
        <p:txBody>
          <a:bodyPr>
            <a:normAutofit/>
          </a:bodyPr>
          <a:lstStyle>
            <a:lvl1pPr marL="50800" indent="0" algn="ctr">
              <a:buNone/>
              <a:defRPr sz="2400">
                <a:solidFill>
                  <a:schemeClr val="accent3"/>
                </a:solidFill>
              </a:defRPr>
            </a:lvl1pPr>
          </a:lstStyle>
          <a:p>
            <a:pPr lvl="0"/>
            <a:r>
              <a:rPr lang="en-US"/>
              <a:t>04</a:t>
            </a:r>
          </a:p>
        </p:txBody>
      </p:sp>
      <p:sp>
        <p:nvSpPr>
          <p:cNvPr id="16" name="Hexagon 15">
            <a:extLst>
              <a:ext uri="{FF2B5EF4-FFF2-40B4-BE49-F238E27FC236}">
                <a16:creationId xmlns:a16="http://schemas.microsoft.com/office/drawing/2014/main" id="{A10CA481-C5B9-88C3-B6E7-4F845F715B6D}"/>
              </a:ext>
            </a:extLst>
          </p:cNvPr>
          <p:cNvSpPr/>
          <p:nvPr userDrawn="1"/>
        </p:nvSpPr>
        <p:spPr>
          <a:xfrm rot="5400000">
            <a:off x="566766" y="4799090"/>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9">
            <a:extLst>
              <a:ext uri="{FF2B5EF4-FFF2-40B4-BE49-F238E27FC236}">
                <a16:creationId xmlns:a16="http://schemas.microsoft.com/office/drawing/2014/main" id="{5CD91EFB-DB85-670E-0EA7-4EB5D615A996}"/>
              </a:ext>
            </a:extLst>
          </p:cNvPr>
          <p:cNvSpPr>
            <a:spLocks noGrp="1"/>
          </p:cNvSpPr>
          <p:nvPr>
            <p:ph type="body" sz="quarter" idx="20" hasCustomPrompt="1"/>
          </p:nvPr>
        </p:nvSpPr>
        <p:spPr>
          <a:xfrm>
            <a:off x="1629327" y="2681623"/>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8" name="Text Placeholder 19">
            <a:extLst>
              <a:ext uri="{FF2B5EF4-FFF2-40B4-BE49-F238E27FC236}">
                <a16:creationId xmlns:a16="http://schemas.microsoft.com/office/drawing/2014/main" id="{C9C12840-EBEE-88CC-64FA-CDA95232B0B0}"/>
              </a:ext>
            </a:extLst>
          </p:cNvPr>
          <p:cNvSpPr>
            <a:spLocks noGrp="1"/>
          </p:cNvSpPr>
          <p:nvPr>
            <p:ph type="body" sz="quarter" idx="21" hasCustomPrompt="1"/>
          </p:nvPr>
        </p:nvSpPr>
        <p:spPr>
          <a:xfrm>
            <a:off x="1629327" y="3710810"/>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9" name="Text Placeholder 19">
            <a:extLst>
              <a:ext uri="{FF2B5EF4-FFF2-40B4-BE49-F238E27FC236}">
                <a16:creationId xmlns:a16="http://schemas.microsoft.com/office/drawing/2014/main" id="{24229A8C-20FB-2006-92D0-1361FB77B3BA}"/>
              </a:ext>
            </a:extLst>
          </p:cNvPr>
          <p:cNvSpPr>
            <a:spLocks noGrp="1"/>
          </p:cNvSpPr>
          <p:nvPr>
            <p:ph type="body" sz="quarter" idx="22" hasCustomPrompt="1"/>
          </p:nvPr>
        </p:nvSpPr>
        <p:spPr>
          <a:xfrm>
            <a:off x="1629327" y="4739997"/>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0" name="Rectangle 19">
            <a:extLst>
              <a:ext uri="{FF2B5EF4-FFF2-40B4-BE49-F238E27FC236}">
                <a16:creationId xmlns:a16="http://schemas.microsoft.com/office/drawing/2014/main" id="{6C4F9755-C3E5-4E5E-05FC-F36BC121AC5F}"/>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46;p17">
            <a:extLst>
              <a:ext uri="{FF2B5EF4-FFF2-40B4-BE49-F238E27FC236}">
                <a16:creationId xmlns:a16="http://schemas.microsoft.com/office/drawing/2014/main" id="{0C707FA8-ABCF-6BFE-8161-D384EF6E19C6}"/>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TextBox 2">
            <a:extLst>
              <a:ext uri="{FF2B5EF4-FFF2-40B4-BE49-F238E27FC236}">
                <a16:creationId xmlns:a16="http://schemas.microsoft.com/office/drawing/2014/main" id="{4141A0BA-A7F1-6357-C9A7-6D0B5921DF11}"/>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139726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4 Colum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FBFF0E-F159-8962-6041-FEB8D9CC6F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BAED9AA7-90DA-690D-807F-FF17DDDC94AF}"/>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Hexagon 7">
            <a:extLst>
              <a:ext uri="{FF2B5EF4-FFF2-40B4-BE49-F238E27FC236}">
                <a16:creationId xmlns:a16="http://schemas.microsoft.com/office/drawing/2014/main" id="{AD5BA60D-6AF5-780F-F1AC-76CF6017413D}"/>
              </a:ext>
            </a:extLst>
          </p:cNvPr>
          <p:cNvSpPr/>
          <p:nvPr userDrawn="1"/>
        </p:nvSpPr>
        <p:spPr>
          <a:xfrm rot="5400000">
            <a:off x="982941"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9" name="Hexagon 8">
            <a:extLst>
              <a:ext uri="{FF2B5EF4-FFF2-40B4-BE49-F238E27FC236}">
                <a16:creationId xmlns:a16="http://schemas.microsoft.com/office/drawing/2014/main" id="{8A7F6B02-1EA5-02E9-49F8-4B6B8C3EE230}"/>
              </a:ext>
            </a:extLst>
          </p:cNvPr>
          <p:cNvSpPr/>
          <p:nvPr userDrawn="1"/>
        </p:nvSpPr>
        <p:spPr>
          <a:xfrm rot="5400000">
            <a:off x="3520732"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0" name="Hexagon 9">
            <a:extLst>
              <a:ext uri="{FF2B5EF4-FFF2-40B4-BE49-F238E27FC236}">
                <a16:creationId xmlns:a16="http://schemas.microsoft.com/office/drawing/2014/main" id="{6E63F674-ED62-F2A3-8185-D5F80CC94720}"/>
              </a:ext>
            </a:extLst>
          </p:cNvPr>
          <p:cNvSpPr/>
          <p:nvPr userDrawn="1"/>
        </p:nvSpPr>
        <p:spPr>
          <a:xfrm rot="5400000">
            <a:off x="6058523"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1" name="Hexagon 10">
            <a:extLst>
              <a:ext uri="{FF2B5EF4-FFF2-40B4-BE49-F238E27FC236}">
                <a16:creationId xmlns:a16="http://schemas.microsoft.com/office/drawing/2014/main" id="{2428321A-5B84-E175-B704-3B5C8D627D21}"/>
              </a:ext>
            </a:extLst>
          </p:cNvPr>
          <p:cNvSpPr/>
          <p:nvPr userDrawn="1"/>
        </p:nvSpPr>
        <p:spPr>
          <a:xfrm rot="5400000">
            <a:off x="8596314"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7" name="Rectangle 16">
            <a:extLst>
              <a:ext uri="{FF2B5EF4-FFF2-40B4-BE49-F238E27FC236}">
                <a16:creationId xmlns:a16="http://schemas.microsoft.com/office/drawing/2014/main" id="{89B5E438-9BD6-3E2B-5E4C-9099B4D074C6}"/>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C5D9018C-DC06-634B-57E6-41FAED9A8E83}"/>
              </a:ext>
            </a:extLst>
          </p:cNvPr>
          <p:cNvSpPr>
            <a:spLocks noGrp="1"/>
          </p:cNvSpPr>
          <p:nvPr>
            <p:ph type="body" sz="quarter" idx="17" hasCustomPrompt="1"/>
          </p:nvPr>
        </p:nvSpPr>
        <p:spPr>
          <a:xfrm>
            <a:off x="1282700" y="2031895"/>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0" name="Text Placeholder 18">
            <a:extLst>
              <a:ext uri="{FF2B5EF4-FFF2-40B4-BE49-F238E27FC236}">
                <a16:creationId xmlns:a16="http://schemas.microsoft.com/office/drawing/2014/main" id="{94BAA67F-8582-7182-143A-41A0147A2CF2}"/>
              </a:ext>
            </a:extLst>
          </p:cNvPr>
          <p:cNvSpPr>
            <a:spLocks noGrp="1"/>
          </p:cNvSpPr>
          <p:nvPr>
            <p:ph type="body" sz="quarter" idx="18" hasCustomPrompt="1"/>
          </p:nvPr>
        </p:nvSpPr>
        <p:spPr>
          <a:xfrm>
            <a:off x="3827873" y="1990940"/>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1" name="Text Placeholder 18">
            <a:extLst>
              <a:ext uri="{FF2B5EF4-FFF2-40B4-BE49-F238E27FC236}">
                <a16:creationId xmlns:a16="http://schemas.microsoft.com/office/drawing/2014/main" id="{54972A2A-B354-8783-1088-EDDF26369473}"/>
              </a:ext>
            </a:extLst>
          </p:cNvPr>
          <p:cNvSpPr>
            <a:spLocks noGrp="1"/>
          </p:cNvSpPr>
          <p:nvPr>
            <p:ph type="body" sz="quarter" idx="19" hasCustomPrompt="1"/>
          </p:nvPr>
        </p:nvSpPr>
        <p:spPr>
          <a:xfrm>
            <a:off x="6368355" y="2018700"/>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2" name="Text Placeholder 18">
            <a:extLst>
              <a:ext uri="{FF2B5EF4-FFF2-40B4-BE49-F238E27FC236}">
                <a16:creationId xmlns:a16="http://schemas.microsoft.com/office/drawing/2014/main" id="{57EDEA14-C4BE-1A11-4887-ADEF263DF9F4}"/>
              </a:ext>
            </a:extLst>
          </p:cNvPr>
          <p:cNvSpPr>
            <a:spLocks noGrp="1"/>
          </p:cNvSpPr>
          <p:nvPr>
            <p:ph type="body" sz="quarter" idx="20" hasCustomPrompt="1"/>
          </p:nvPr>
        </p:nvSpPr>
        <p:spPr>
          <a:xfrm>
            <a:off x="8906146" y="2018699"/>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 name="Google Shape;46;p17">
            <a:extLst>
              <a:ext uri="{FF2B5EF4-FFF2-40B4-BE49-F238E27FC236}">
                <a16:creationId xmlns:a16="http://schemas.microsoft.com/office/drawing/2014/main" id="{E9B5A48E-692A-0F3A-BFED-78B0F6D76F62}"/>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 Placeholder 10">
            <a:extLst>
              <a:ext uri="{FF2B5EF4-FFF2-40B4-BE49-F238E27FC236}">
                <a16:creationId xmlns:a16="http://schemas.microsoft.com/office/drawing/2014/main" id="{E0FBC986-B9B1-6150-06E9-9FE1351F3916}"/>
              </a:ext>
            </a:extLst>
          </p:cNvPr>
          <p:cNvSpPr>
            <a:spLocks noGrp="1"/>
          </p:cNvSpPr>
          <p:nvPr>
            <p:ph type="body" sz="quarter" idx="21" hasCustomPrompt="1"/>
          </p:nvPr>
        </p:nvSpPr>
        <p:spPr>
          <a:xfrm>
            <a:off x="1102356" y="3624942"/>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12" name="Text Placeholder 10">
            <a:extLst>
              <a:ext uri="{FF2B5EF4-FFF2-40B4-BE49-F238E27FC236}">
                <a16:creationId xmlns:a16="http://schemas.microsoft.com/office/drawing/2014/main" id="{CF6CE075-7D54-D488-1C69-D09CBA2CF174}"/>
              </a:ext>
            </a:extLst>
          </p:cNvPr>
          <p:cNvSpPr>
            <a:spLocks noGrp="1"/>
          </p:cNvSpPr>
          <p:nvPr>
            <p:ph type="body" sz="quarter" idx="22" hasCustomPrompt="1"/>
          </p:nvPr>
        </p:nvSpPr>
        <p:spPr>
          <a:xfrm>
            <a:off x="3608798" y="3624941"/>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18" name="Text Placeholder 10">
            <a:extLst>
              <a:ext uri="{FF2B5EF4-FFF2-40B4-BE49-F238E27FC236}">
                <a16:creationId xmlns:a16="http://schemas.microsoft.com/office/drawing/2014/main" id="{47E88D60-5614-D652-5EC8-5E17C814A811}"/>
              </a:ext>
            </a:extLst>
          </p:cNvPr>
          <p:cNvSpPr>
            <a:spLocks noGrp="1"/>
          </p:cNvSpPr>
          <p:nvPr>
            <p:ph type="body" sz="quarter" idx="23" hasCustomPrompt="1"/>
          </p:nvPr>
        </p:nvSpPr>
        <p:spPr>
          <a:xfrm>
            <a:off x="6149280" y="3624940"/>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23" name="Text Placeholder 10">
            <a:extLst>
              <a:ext uri="{FF2B5EF4-FFF2-40B4-BE49-F238E27FC236}">
                <a16:creationId xmlns:a16="http://schemas.microsoft.com/office/drawing/2014/main" id="{AD0CBD23-6FD0-C71C-A93D-2548F9D6DC99}"/>
              </a:ext>
            </a:extLst>
          </p:cNvPr>
          <p:cNvSpPr>
            <a:spLocks noGrp="1"/>
          </p:cNvSpPr>
          <p:nvPr>
            <p:ph type="body" sz="quarter" idx="24" hasCustomPrompt="1"/>
          </p:nvPr>
        </p:nvSpPr>
        <p:spPr>
          <a:xfrm>
            <a:off x="8683975" y="3652879"/>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4" name="TextBox 3">
            <a:extLst>
              <a:ext uri="{FF2B5EF4-FFF2-40B4-BE49-F238E27FC236}">
                <a16:creationId xmlns:a16="http://schemas.microsoft.com/office/drawing/2014/main" id="{0F3F0735-8CCF-1938-7D5F-E7C9B204E7A9}"/>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422241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theme" Target="../theme/theme10.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image" Target="../media/image116.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theme" Target="../theme/theme1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image" Target="../media/image117.jpeg"/><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image" Target="../media/image42.jpeg"/><Relationship Id="rId2" Type="http://schemas.openxmlformats.org/officeDocument/2006/relationships/slideLayout" Target="../slideLayouts/slideLayout182.xml"/><Relationship Id="rId16" Type="http://schemas.openxmlformats.org/officeDocument/2006/relationships/theme" Target="../theme/theme1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image" Target="../media/image121.png"/><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120.jp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image" Target="../media/image116.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theme" Target="../theme/theme14.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image" Target="../media/image117.jpeg"/><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image" Target="../media/image116.png"/><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image" Target="../media/image127.emf"/><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oleObject" Target="../embeddings/oleObject1.bin"/><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tags" Target="../tags/tag5.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theme" Target="../theme/theme15.xml"/><Relationship Id="rId27" Type="http://schemas.openxmlformats.org/officeDocument/2006/relationships/image" Target="../media/image117.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image" Target="../media/image116.png"/><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image" Target="../media/image127.emf"/><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oleObject" Target="../embeddings/oleObject1.bin"/><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tags" Target="../tags/tag6.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theme" Target="../theme/theme16.xml"/><Relationship Id="rId27" Type="http://schemas.openxmlformats.org/officeDocument/2006/relationships/image" Target="../media/image117.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theme" Target="../theme/theme17.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image" Target="../media/image129.png"/><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3.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image" Target="../media/image25.jp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6.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theme" Target="../theme/theme9.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 name="Slide Number Placeholder 5"/>
          <p:cNvSpPr>
            <a:spLocks noGrp="1"/>
          </p:cNvSpPr>
          <p:nvPr>
            <p:ph type="sldNum" sz="quarter" idx="4"/>
          </p:nvPr>
        </p:nvSpPr>
        <p:spPr>
          <a:xfrm>
            <a:off x="605367" y="6253164"/>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3640" r:id="rId1"/>
    <p:sldLayoutId id="2147493641" r:id="rId2"/>
    <p:sldLayoutId id="2147493642" r:id="rId3"/>
    <p:sldLayoutId id="2147493649" r:id="rId4"/>
    <p:sldLayoutId id="2147493650" r:id="rId5"/>
    <p:sldLayoutId id="2147493643" r:id="rId6"/>
    <p:sldLayoutId id="2147493644" r:id="rId7"/>
    <p:sldLayoutId id="2147493645" r:id="rId8"/>
    <p:sldLayoutId id="2147493646" r:id="rId9"/>
    <p:sldLayoutId id="2147493647" r:id="rId10"/>
    <p:sldLayoutId id="2147493648" r:id="rId11"/>
    <p:sldLayoutId id="2147493651" r:id="rId12"/>
    <p:sldLayoutId id="2147493652" r:id="rId13"/>
    <p:sldLayoutId id="2147493688" r:id="rId14"/>
    <p:sldLayoutId id="2147493691" r:id="rId15"/>
    <p:sldLayoutId id="2147493749" r:id="rId16"/>
    <p:sldLayoutId id="2147493849" r:id="rId17"/>
    <p:sldLayoutId id="2147493850" r:id="rId18"/>
    <p:sldLayoutId id="2147493852" r:id="rId19"/>
    <p:sldLayoutId id="2147493853" r:id="rId20"/>
    <p:sldLayoutId id="2147494175" r:id="rId21"/>
  </p:sldLayoutIdLst>
  <p:hf sldNum="0" hdr="0" ftr="0" dt="0"/>
  <p:txStyles>
    <p:title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0" fontAlgn="base" hangingPunct="0">
        <a:spcBef>
          <a:spcPct val="20000"/>
        </a:spcBef>
        <a:spcAft>
          <a:spcPct val="0"/>
        </a:spcAft>
        <a:buClr>
          <a:srgbClr val="000000"/>
        </a:buClr>
        <a:buSzPct val="35000"/>
        <a:buFont typeface="Wingdings" panose="05000000000000000000" pitchFamily="2" charset="2"/>
        <a:buChar char="u"/>
        <a:defRPr sz="20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51998"/>
      </p:ext>
    </p:extLst>
  </p:cSld>
  <p:clrMap bg1="lt1" tx1="dk1" bg2="lt2" tx2="dk2" accent1="accent1" accent2="accent2" accent3="accent3" accent4="accent4" accent5="accent5" accent6="accent6" hlink="hlink" folHlink="folHlink"/>
  <p:sldLayoutIdLst>
    <p:sldLayoutId id="2147494429" r:id="rId1"/>
    <p:sldLayoutId id="2147494430" r:id="rId2"/>
    <p:sldLayoutId id="2147494431" r:id="rId3"/>
    <p:sldLayoutId id="2147494432" r:id="rId4"/>
    <p:sldLayoutId id="2147494433" r:id="rId5"/>
    <p:sldLayoutId id="2147494434" r:id="rId6"/>
    <p:sldLayoutId id="2147494435" r:id="rId7"/>
    <p:sldLayoutId id="2147494436" r:id="rId8"/>
    <p:sldLayoutId id="2147494437" r:id="rId9"/>
    <p:sldLayoutId id="2147494438" r:id="rId10"/>
    <p:sldLayoutId id="2147494439" r:id="rId11"/>
    <p:sldLayoutId id="2147494440" r:id="rId12"/>
    <p:sldLayoutId id="2147494441" r:id="rId13"/>
    <p:sldLayoutId id="2147494442" r:id="rId14"/>
    <p:sldLayoutId id="2147494443" r:id="rId15"/>
    <p:sldLayoutId id="2147494444" r:id="rId16"/>
    <p:sldLayoutId id="2147494445" r:id="rId17"/>
    <p:sldLayoutId id="2147494446" r:id="rId18"/>
    <p:sldLayoutId id="2147494447" r:id="rId19"/>
    <p:sldLayoutId id="2147494448"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940556091"/>
      </p:ext>
    </p:extLst>
  </p:cSld>
  <p:clrMap bg1="lt1" tx1="dk1" bg2="lt2" tx2="dk2" accent1="accent1" accent2="accent2" accent3="accent3" accent4="accent4" accent5="accent5" accent6="accent6" hlink="hlink" folHlink="folHlink"/>
  <p:sldLayoutIdLst>
    <p:sldLayoutId id="2147494450" r:id="rId1"/>
    <p:sldLayoutId id="2147494451" r:id="rId2"/>
    <p:sldLayoutId id="2147494452" r:id="rId3"/>
    <p:sldLayoutId id="2147494453" r:id="rId4"/>
    <p:sldLayoutId id="2147494454" r:id="rId5"/>
    <p:sldLayoutId id="2147494455" r:id="rId6"/>
    <p:sldLayoutId id="2147494456" r:id="rId7"/>
    <p:sldLayoutId id="2147494457" r:id="rId8"/>
    <p:sldLayoutId id="2147494458" r:id="rId9"/>
    <p:sldLayoutId id="2147494459" r:id="rId10"/>
    <p:sldLayoutId id="2147494460" r:id="rId11"/>
    <p:sldLayoutId id="2147494461" r:id="rId12"/>
    <p:sldLayoutId id="2147494462" r:id="rId13"/>
    <p:sldLayoutId id="2147494463" r:id="rId14"/>
    <p:sldLayoutId id="2147494464" r:id="rId15"/>
    <p:sldLayoutId id="2147494465"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7"/>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2583247560"/>
      </p:ext>
    </p:extLst>
  </p:cSld>
  <p:clrMap bg1="lt1" tx1="dk1" bg2="lt2" tx2="dk2" accent1="accent1" accent2="accent2" accent3="accent3" accent4="accent4" accent5="accent5" accent6="accent6" hlink="hlink" folHlink="folHlink"/>
  <p:sldLayoutIdLst>
    <p:sldLayoutId id="2147494511" r:id="rId1"/>
    <p:sldLayoutId id="2147494512" r:id="rId2"/>
    <p:sldLayoutId id="2147494513" r:id="rId3"/>
    <p:sldLayoutId id="2147494515" r:id="rId4"/>
    <p:sldLayoutId id="2147494516" r:id="rId5"/>
    <p:sldLayoutId id="2147494517" r:id="rId6"/>
    <p:sldLayoutId id="2147494518" r:id="rId7"/>
    <p:sldLayoutId id="2147494519" r:id="rId8"/>
    <p:sldLayoutId id="2147494520" r:id="rId9"/>
    <p:sldLayoutId id="2147494521" r:id="rId10"/>
    <p:sldLayoutId id="2147494522" r:id="rId11"/>
    <p:sldLayoutId id="2147494523" r:id="rId12"/>
    <p:sldLayoutId id="2147494524" r:id="rId13"/>
    <p:sldLayoutId id="2147494525" r:id="rId14"/>
    <p:sldLayoutId id="2147494526" r:id="rId15"/>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white banner with a city in the background&#10;&#10;AI-generated content may be incorrect.">
            <a:extLst>
              <a:ext uri="{FF2B5EF4-FFF2-40B4-BE49-F238E27FC236}">
                <a16:creationId xmlns:a16="http://schemas.microsoft.com/office/drawing/2014/main" id="{B0EF89B4-736B-2B45-2400-6289EA5FBD01}"/>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7903F5A-B138-3EED-BF26-70812497BE31}"/>
              </a:ext>
            </a:extLst>
          </p:cNvPr>
          <p:cNvSpPr>
            <a:spLocks noGrp="1"/>
          </p:cNvSpPr>
          <p:nvPr>
            <p:ph type="title"/>
          </p:nvPr>
        </p:nvSpPr>
        <p:spPr>
          <a:xfrm>
            <a:off x="838200" y="216788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7C51EC-C28C-983B-009A-A7FE31A7C113}"/>
              </a:ext>
            </a:extLst>
          </p:cNvPr>
          <p:cNvSpPr>
            <a:spLocks noGrp="1"/>
          </p:cNvSpPr>
          <p:nvPr>
            <p:ph type="body" idx="1"/>
          </p:nvPr>
        </p:nvSpPr>
        <p:spPr>
          <a:xfrm>
            <a:off x="838200" y="3566159"/>
            <a:ext cx="1051560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E945-0201-CEB9-FFCF-E0EB268D584D}"/>
              </a:ext>
            </a:extLst>
          </p:cNvPr>
          <p:cNvSpPr>
            <a:spLocks noGrp="1"/>
          </p:cNvSpPr>
          <p:nvPr>
            <p:ph type="dt" sz="half" idx="2"/>
          </p:nvPr>
        </p:nvSpPr>
        <p:spPr>
          <a:xfrm>
            <a:off x="838200" y="6315710"/>
            <a:ext cx="2743200" cy="365125"/>
          </a:xfrm>
          <a:prstGeom prst="rect">
            <a:avLst/>
          </a:prstGeom>
        </p:spPr>
        <p:txBody>
          <a:bodyPr vert="horz" lIns="91440" tIns="45720" rIns="91440" bIns="45720" rtlCol="0" anchor="ctr"/>
          <a:lstStyle>
            <a:lvl1pPr algn="l">
              <a:defRPr sz="1200">
                <a:solidFill>
                  <a:srgbClr val="15474C"/>
                </a:solidFill>
              </a:defRPr>
            </a:lvl1pPr>
          </a:lstStyle>
          <a:p>
            <a:fld id="{28A50BA1-071E-D54F-8459-E105731E7BB1}" type="datetime1">
              <a:rPr lang="en-CA" smtClean="0"/>
              <a:pPr/>
              <a:t>2026-02-18</a:t>
            </a:fld>
            <a:endParaRPr lang="en-US" dirty="0"/>
          </a:p>
        </p:txBody>
      </p:sp>
      <p:sp>
        <p:nvSpPr>
          <p:cNvPr id="5" name="Footer Placeholder 4">
            <a:extLst>
              <a:ext uri="{FF2B5EF4-FFF2-40B4-BE49-F238E27FC236}">
                <a16:creationId xmlns:a16="http://schemas.microsoft.com/office/drawing/2014/main" id="{E10CDB68-56A5-3F7C-E34A-7BA9B06F6BF7}"/>
              </a:ext>
            </a:extLst>
          </p:cNvPr>
          <p:cNvSpPr>
            <a:spLocks noGrp="1"/>
          </p:cNvSpPr>
          <p:nvPr>
            <p:ph type="ftr" sz="quarter" idx="3"/>
          </p:nvPr>
        </p:nvSpPr>
        <p:spPr>
          <a:xfrm>
            <a:off x="4038600" y="6315710"/>
            <a:ext cx="4114800" cy="365125"/>
          </a:xfrm>
          <a:prstGeom prst="rect">
            <a:avLst/>
          </a:prstGeom>
        </p:spPr>
        <p:txBody>
          <a:bodyPr vert="horz" lIns="91440" tIns="45720" rIns="91440" bIns="45720" rtlCol="0" anchor="ctr"/>
          <a:lstStyle>
            <a:lvl1pPr algn="ctr">
              <a:defRPr sz="1200">
                <a:solidFill>
                  <a:srgbClr val="15474C"/>
                </a:solidFill>
              </a:defRPr>
            </a:lvl1pPr>
          </a:lstStyle>
          <a:p>
            <a:r>
              <a:rPr lang="en-US" dirty="0"/>
              <a:t>1st KGU Conference - Kuwait - Jan 2026</a:t>
            </a:r>
            <a:endParaRPr lang="en-US" dirty="0">
              <a:solidFill>
                <a:srgbClr val="15474C"/>
              </a:solidFill>
            </a:endParaRPr>
          </a:p>
        </p:txBody>
      </p:sp>
      <p:sp>
        <p:nvSpPr>
          <p:cNvPr id="6" name="Slide Number Placeholder 5">
            <a:extLst>
              <a:ext uri="{FF2B5EF4-FFF2-40B4-BE49-F238E27FC236}">
                <a16:creationId xmlns:a16="http://schemas.microsoft.com/office/drawing/2014/main" id="{F692CA7E-3BD3-FA62-08D8-53526CC474D8}"/>
              </a:ext>
            </a:extLst>
          </p:cNvPr>
          <p:cNvSpPr>
            <a:spLocks noGrp="1"/>
          </p:cNvSpPr>
          <p:nvPr>
            <p:ph type="sldNum" sz="quarter" idx="4"/>
          </p:nvPr>
        </p:nvSpPr>
        <p:spPr>
          <a:xfrm>
            <a:off x="8610600" y="6315710"/>
            <a:ext cx="2743200" cy="365125"/>
          </a:xfrm>
          <a:prstGeom prst="rect">
            <a:avLst/>
          </a:prstGeom>
        </p:spPr>
        <p:txBody>
          <a:bodyPr vert="horz" lIns="91440" tIns="45720" rIns="91440" bIns="45720" rtlCol="0" anchor="ctr"/>
          <a:lstStyle>
            <a:lvl1pPr algn="r">
              <a:defRPr sz="1200">
                <a:solidFill>
                  <a:srgbClr val="15474C"/>
                </a:solidFill>
              </a:defRPr>
            </a:lvl1pPr>
          </a:lstStyle>
          <a:p>
            <a:fld id="{F46076D3-2DC3-3146-8AD5-FDA8792A5096}" type="slidenum">
              <a:rPr lang="en-US" smtClean="0"/>
              <a:pPr/>
              <a:t>‹#›</a:t>
            </a:fld>
            <a:endParaRPr lang="en-US" dirty="0">
              <a:solidFill>
                <a:srgbClr val="15474C"/>
              </a:solidFill>
            </a:endParaRPr>
          </a:p>
        </p:txBody>
      </p:sp>
      <p:pic>
        <p:nvPicPr>
          <p:cNvPr id="7" name="Picture 6" descr="A logo with a person in the middle&#10;&#10;AI-generated content may be incorrect.">
            <a:extLst>
              <a:ext uri="{FF2B5EF4-FFF2-40B4-BE49-F238E27FC236}">
                <a16:creationId xmlns:a16="http://schemas.microsoft.com/office/drawing/2014/main" id="{EE0ECD61-20E7-6F8E-5BF5-89AD575EA4B2}"/>
              </a:ext>
            </a:extLst>
          </p:cNvPr>
          <p:cNvPicPr>
            <a:picLocks noChangeAspect="1"/>
          </p:cNvPicPr>
          <p:nvPr userDrawn="1"/>
        </p:nvPicPr>
        <p:blipFill>
          <a:blip r:embed="rId16"/>
          <a:stretch>
            <a:fillRect/>
          </a:stretch>
        </p:blipFill>
        <p:spPr>
          <a:xfrm>
            <a:off x="9982200" y="885167"/>
            <a:ext cx="1504207" cy="1203365"/>
          </a:xfrm>
          <a:prstGeom prst="rect">
            <a:avLst/>
          </a:prstGeom>
        </p:spPr>
      </p:pic>
    </p:spTree>
    <p:extLst>
      <p:ext uri="{BB962C8B-B14F-4D97-AF65-F5344CB8AC3E}">
        <p14:creationId xmlns:p14="http://schemas.microsoft.com/office/powerpoint/2010/main" val="2483706806"/>
      </p:ext>
    </p:extLst>
  </p:cSld>
  <p:clrMap bg1="lt1" tx1="dk1" bg2="lt2" tx2="dk2" accent1="accent1" accent2="accent2" accent3="accent3" accent4="accent4" accent5="accent5" accent6="accent6" hlink="hlink" folHlink="folHlink"/>
  <p:sldLayoutIdLst>
    <p:sldLayoutId id="2147494531" r:id="rId1"/>
    <p:sldLayoutId id="2147494532" r:id="rId2"/>
    <p:sldLayoutId id="2147494533" r:id="rId3"/>
    <p:sldLayoutId id="2147494534" r:id="rId4"/>
    <p:sldLayoutId id="2147494535" r:id="rId5"/>
    <p:sldLayoutId id="2147494536" r:id="rId6"/>
    <p:sldLayoutId id="2147494537" r:id="rId7"/>
    <p:sldLayoutId id="2147494538" r:id="rId8"/>
    <p:sldLayoutId id="2147494539" r:id="rId9"/>
    <p:sldLayoutId id="2147494540" r:id="rId10"/>
    <p:sldLayoutId id="2147494541" r:id="rId11"/>
    <p:sldLayoutId id="2147494542" r:id="rId12"/>
    <p:sldLayoutId id="2147494543" r:id="rId13"/>
  </p:sldLayoutIdLst>
  <p:hf hdr="0"/>
  <p:txStyles>
    <p:titleStyle>
      <a:lvl1pPr algn="l" defTabSz="914400" rtl="0" eaLnBrk="1" latinLnBrk="0" hangingPunct="1">
        <a:lnSpc>
          <a:spcPct val="90000"/>
        </a:lnSpc>
        <a:spcBef>
          <a:spcPct val="0"/>
        </a:spcBef>
        <a:buNone/>
        <a:defRPr sz="4400" b="1" kern="1200">
          <a:solidFill>
            <a:srgbClr val="15474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05904783"/>
      </p:ext>
    </p:extLst>
  </p:cSld>
  <p:clrMap bg1="lt1" tx1="dk1" bg2="lt2" tx2="dk2" accent1="accent1" accent2="accent2" accent3="accent3" accent4="accent4" accent5="accent5" accent6="accent6" hlink="hlink" folHlink="folHlink"/>
  <p:sldLayoutIdLst>
    <p:sldLayoutId id="2147494545" r:id="rId1"/>
    <p:sldLayoutId id="2147494546" r:id="rId2"/>
    <p:sldLayoutId id="2147494547" r:id="rId3"/>
    <p:sldLayoutId id="2147494548" r:id="rId4"/>
    <p:sldLayoutId id="2147494549" r:id="rId5"/>
    <p:sldLayoutId id="2147494550" r:id="rId6"/>
    <p:sldLayoutId id="2147494551" r:id="rId7"/>
    <p:sldLayoutId id="2147494552" r:id="rId8"/>
    <p:sldLayoutId id="2147494553" r:id="rId9"/>
    <p:sldLayoutId id="2147494554" r:id="rId10"/>
    <p:sldLayoutId id="2147494555" r:id="rId11"/>
    <p:sldLayoutId id="2147494556" r:id="rId12"/>
    <p:sldLayoutId id="2147494557" r:id="rId13"/>
    <p:sldLayoutId id="2147494558" r:id="rId14"/>
    <p:sldLayoutId id="2147494559" r:id="rId15"/>
    <p:sldLayoutId id="214749456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58EA53-C5F0-4A86-4E90-7C1F8FA16A85}"/>
              </a:ext>
            </a:extLst>
          </p:cNvPr>
          <p:cNvGraphicFramePr>
            <a:graphicFrameLocks noChangeAspect="1"/>
          </p:cNvGraphicFramePr>
          <p:nvPr userDrawn="1">
            <p:custDataLst>
              <p:tags r:id="rId23"/>
            </p:custDataLst>
            <p:extLst>
              <p:ext uri="{D42A27DB-BD31-4B8C-83A1-F6EECF244321}">
                <p14:modId xmlns:p14="http://schemas.microsoft.com/office/powerpoint/2010/main" val="2997469280"/>
              </p:ext>
            </p:extLst>
          </p:nvPr>
        </p:nvGraphicFramePr>
        <p:xfrm>
          <a:off x="1059" y="1059"/>
          <a:ext cx="818" cy="1059"/>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5" name="think-cell data - do not delete" hidden="1">
                        <a:extLst>
                          <a:ext uri="{FF2B5EF4-FFF2-40B4-BE49-F238E27FC236}">
                            <a16:creationId xmlns:a16="http://schemas.microsoft.com/office/drawing/2014/main" id="{1158EA53-C5F0-4A86-4E90-7C1F8FA16A85}"/>
                          </a:ext>
                        </a:extLst>
                      </p:cNvPr>
                      <p:cNvPicPr/>
                      <p:nvPr/>
                    </p:nvPicPr>
                    <p:blipFill>
                      <a:blip r:embed="rId25"/>
                      <a:stretch>
                        <a:fillRect/>
                      </a:stretch>
                    </p:blipFill>
                    <p:spPr>
                      <a:xfrm>
                        <a:off x="1059" y="1059"/>
                        <a:ext cx="818" cy="1059"/>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6"/>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44814287"/>
      </p:ext>
    </p:extLst>
  </p:cSld>
  <p:clrMap bg1="lt1" tx1="dk1" bg2="lt2" tx2="dk2" accent1="accent1" accent2="accent2" accent3="accent3" accent4="accent4" accent5="accent5" accent6="accent6" hlink="hlink" folHlink="folHlink"/>
  <p:sldLayoutIdLst>
    <p:sldLayoutId id="2147494562" r:id="rId1"/>
    <p:sldLayoutId id="2147494563" r:id="rId2"/>
    <p:sldLayoutId id="2147494564" r:id="rId3"/>
    <p:sldLayoutId id="2147494565" r:id="rId4"/>
    <p:sldLayoutId id="2147494566" r:id="rId5"/>
    <p:sldLayoutId id="2147494567" r:id="rId6"/>
    <p:sldLayoutId id="2147494568" r:id="rId7"/>
    <p:sldLayoutId id="2147494569" r:id="rId8"/>
    <p:sldLayoutId id="2147494570" r:id="rId9"/>
    <p:sldLayoutId id="2147494571" r:id="rId10"/>
    <p:sldLayoutId id="2147494572" r:id="rId11"/>
    <p:sldLayoutId id="2147494573" r:id="rId12"/>
    <p:sldLayoutId id="2147494574" r:id="rId13"/>
    <p:sldLayoutId id="2147494575" r:id="rId14"/>
    <p:sldLayoutId id="2147494576" r:id="rId15"/>
    <p:sldLayoutId id="2147494577" r:id="rId16"/>
    <p:sldLayoutId id="2147494578" r:id="rId17"/>
    <p:sldLayoutId id="2147494579" r:id="rId18"/>
    <p:sldLayoutId id="2147494580" r:id="rId19"/>
    <p:sldLayoutId id="2147494581" r:id="rId20"/>
    <p:sldLayoutId id="2147494582" r:id="rId2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58EA53-C5F0-4A86-4E90-7C1F8FA16A85}"/>
              </a:ext>
            </a:extLst>
          </p:cNvPr>
          <p:cNvGraphicFramePr>
            <a:graphicFrameLocks noChangeAspect="1"/>
          </p:cNvGraphicFramePr>
          <p:nvPr userDrawn="1">
            <p:custDataLst>
              <p:tags r:id="rId23"/>
            </p:custDataLst>
            <p:extLst>
              <p:ext uri="{D42A27DB-BD31-4B8C-83A1-F6EECF244321}">
                <p14:modId xmlns:p14="http://schemas.microsoft.com/office/powerpoint/2010/main" val="1085518127"/>
              </p:ext>
            </p:extLst>
          </p:nvPr>
        </p:nvGraphicFramePr>
        <p:xfrm>
          <a:off x="1059" y="1059"/>
          <a:ext cx="818" cy="1059"/>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5" name="think-cell data - do not delete" hidden="1">
                        <a:extLst>
                          <a:ext uri="{FF2B5EF4-FFF2-40B4-BE49-F238E27FC236}">
                            <a16:creationId xmlns:a16="http://schemas.microsoft.com/office/drawing/2014/main" id="{1158EA53-C5F0-4A86-4E90-7C1F8FA16A85}"/>
                          </a:ext>
                        </a:extLst>
                      </p:cNvPr>
                      <p:cNvPicPr/>
                      <p:nvPr/>
                    </p:nvPicPr>
                    <p:blipFill>
                      <a:blip r:embed="rId25"/>
                      <a:stretch>
                        <a:fillRect/>
                      </a:stretch>
                    </p:blipFill>
                    <p:spPr>
                      <a:xfrm>
                        <a:off x="1059" y="1059"/>
                        <a:ext cx="818" cy="1059"/>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6"/>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773417190"/>
      </p:ext>
    </p:extLst>
  </p:cSld>
  <p:clrMap bg1="lt1" tx1="dk1" bg2="lt2" tx2="dk2" accent1="accent1" accent2="accent2" accent3="accent3" accent4="accent4" accent5="accent5" accent6="accent6" hlink="hlink" folHlink="folHlink"/>
  <p:sldLayoutIdLst>
    <p:sldLayoutId id="2147494584" r:id="rId1"/>
    <p:sldLayoutId id="2147494585" r:id="rId2"/>
    <p:sldLayoutId id="2147494586" r:id="rId3"/>
    <p:sldLayoutId id="2147494587" r:id="rId4"/>
    <p:sldLayoutId id="2147494588" r:id="rId5"/>
    <p:sldLayoutId id="2147494589" r:id="rId6"/>
    <p:sldLayoutId id="2147494590" r:id="rId7"/>
    <p:sldLayoutId id="2147494591" r:id="rId8"/>
    <p:sldLayoutId id="2147494592" r:id="rId9"/>
    <p:sldLayoutId id="2147494593" r:id="rId10"/>
    <p:sldLayoutId id="2147494594" r:id="rId11"/>
    <p:sldLayoutId id="2147494595" r:id="rId12"/>
    <p:sldLayoutId id="2147494596" r:id="rId13"/>
    <p:sldLayoutId id="2147494597" r:id="rId14"/>
    <p:sldLayoutId id="2147494598" r:id="rId15"/>
    <p:sldLayoutId id="2147494599" r:id="rId16"/>
    <p:sldLayoutId id="2147494600" r:id="rId17"/>
    <p:sldLayoutId id="2147494601" r:id="rId18"/>
    <p:sldLayoutId id="2147494602" r:id="rId19"/>
    <p:sldLayoutId id="2147494603" r:id="rId20"/>
    <p:sldLayoutId id="2147494604" r:id="rId2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776137858"/>
      </p:ext>
    </p:extLst>
  </p:cSld>
  <p:clrMap bg1="lt1" tx1="dk1" bg2="lt2" tx2="dk2" accent1="accent1" accent2="accent2" accent3="accent3" accent4="accent4" accent5="accent5" accent6="accent6" hlink="hlink" folHlink="folHlink"/>
  <p:sldLayoutIdLst>
    <p:sldLayoutId id="2147494606" r:id="rId1"/>
    <p:sldLayoutId id="2147494607" r:id="rId2"/>
    <p:sldLayoutId id="2147494608" r:id="rId3"/>
    <p:sldLayoutId id="2147494609" r:id="rId4"/>
    <p:sldLayoutId id="2147494610" r:id="rId5"/>
    <p:sldLayoutId id="2147494611" r:id="rId6"/>
    <p:sldLayoutId id="2147494612" r:id="rId7"/>
    <p:sldLayoutId id="2147494613" r:id="rId8"/>
    <p:sldLayoutId id="2147494614" r:id="rId9"/>
    <p:sldLayoutId id="2147494615" r:id="rId10"/>
    <p:sldLayoutId id="2147494616" r:id="rId11"/>
    <p:sldLayoutId id="2147494617" r:id="rId12"/>
    <p:sldLayoutId id="2147494618" r:id="rId13"/>
    <p:sldLayoutId id="2147494619" r:id="rId14"/>
    <p:sldLayoutId id="2147494620" r:id="rId15"/>
    <p:sldLayoutId id="2147494621" r:id="rId16"/>
    <p:sldLayoutId id="214749462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64352957"/>
      </p:ext>
    </p:extLst>
  </p:cSld>
  <p:clrMap bg1="dk2" tx1="lt1" bg2="dk1" tx2="lt2" accent1="accent1" accent2="accent2" accent3="accent3" accent4="accent4" accent5="accent5" accent6="accent6" hlink="hlink" folHlink="folHlink"/>
  <p:sldLayoutIdLst>
    <p:sldLayoutId id="2147493693" r:id="rId1"/>
    <p:sldLayoutId id="2147493694" r:id="rId2"/>
    <p:sldLayoutId id="2147493695" r:id="rId3"/>
    <p:sldLayoutId id="2147493696" r:id="rId4"/>
    <p:sldLayoutId id="2147493697" r:id="rId5"/>
    <p:sldLayoutId id="2147493698" r:id="rId6"/>
    <p:sldLayoutId id="2147493699" r:id="rId7"/>
    <p:sldLayoutId id="2147493700" r:id="rId8"/>
    <p:sldLayoutId id="2147493701" r:id="rId9"/>
    <p:sldLayoutId id="2147493702" r:id="rId10"/>
    <p:sldLayoutId id="2147493703" r:id="rId11"/>
    <p:sldLayoutId id="2147493704" r:id="rId12"/>
    <p:sldLayoutId id="2147493706" r:id="rId13"/>
    <p:sldLayoutId id="2147493707" r:id="rId14"/>
    <p:sldLayoutId id="2147493708" r:id="rId15"/>
    <p:sldLayoutId id="2147493709" r:id="rId16"/>
    <p:sldLayoutId id="2147493710" r:id="rId17"/>
    <p:sldLayoutId id="2147493711" r:id="rId18"/>
    <p:sldLayoutId id="2147493712" r:id="rId19"/>
    <p:sldLayoutId id="2147493713" r:id="rId20"/>
    <p:sldLayoutId id="2147493715" r:id="rId21"/>
    <p:sldLayoutId id="2147493716" r:id="rId22"/>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C4F56C80-C771-44CF-BAA3-BA202AC8549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73B199B8-AAFD-4857-8BFF-CBEEB38F663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1CD27CFC-3938-4328-B4EB-FB5FD8D949E7}"/>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A111976-9D94-43DB-A4AB-31547C149B1B}" type="datetimeFigureOut">
              <a:rPr lang="it-IT" altLang="it-IT"/>
              <a:pPr>
                <a:defRPr/>
              </a:pPr>
              <a:t>18/02/26</a:t>
            </a:fld>
            <a:endParaRPr lang="it-IT" altLang="it-IT"/>
          </a:p>
        </p:txBody>
      </p:sp>
      <p:sp>
        <p:nvSpPr>
          <p:cNvPr id="5" name="Segnaposto piè di pagina 4">
            <a:extLst>
              <a:ext uri="{FF2B5EF4-FFF2-40B4-BE49-F238E27FC236}">
                <a16:creationId xmlns:a16="http://schemas.microsoft.com/office/drawing/2014/main" id="{E4AA7CB7-039B-4CA0-B8D8-56EAF3222F6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5A4621BC-8D10-47B1-A042-9D747561267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019E04D-3CD9-4312-996A-5C2254EDAA7F}" type="slidenum">
              <a:rPr lang="it-IT" altLang="it-IT"/>
              <a:pPr/>
              <a:t>‹#›</a:t>
            </a:fld>
            <a:endParaRPr lang="it-IT" altLang="it-IT"/>
          </a:p>
        </p:txBody>
      </p:sp>
    </p:spTree>
    <p:extLst>
      <p:ext uri="{BB962C8B-B14F-4D97-AF65-F5344CB8AC3E}">
        <p14:creationId xmlns:p14="http://schemas.microsoft.com/office/powerpoint/2010/main" val="497505538"/>
      </p:ext>
    </p:extLst>
  </p:cSld>
  <p:clrMap bg1="lt1" tx1="dk1" bg2="lt2" tx2="dk2" accent1="accent1" accent2="accent2" accent3="accent3" accent4="accent4" accent5="accent5" accent6="accent6" hlink="hlink" folHlink="folHlink"/>
  <p:sldLayoutIdLst>
    <p:sldLayoutId id="2147494203" r:id="rId1"/>
    <p:sldLayoutId id="2147494204" r:id="rId2"/>
    <p:sldLayoutId id="2147494205" r:id="rId3"/>
    <p:sldLayoutId id="2147494206" r:id="rId4"/>
    <p:sldLayoutId id="2147494207" r:id="rId5"/>
    <p:sldLayoutId id="2147494208" r:id="rId6"/>
    <p:sldLayoutId id="2147494209" r:id="rId7"/>
    <p:sldLayoutId id="2147494210" r:id="rId8"/>
    <p:sldLayoutId id="2147494211" r:id="rId9"/>
    <p:sldLayoutId id="2147494212" r:id="rId10"/>
    <p:sldLayoutId id="2147494213" r:id="rId11"/>
    <p:sldLayoutId id="2147494214" r:id="rId12"/>
    <p:sldLayoutId id="2147494215" r:id="rId13"/>
    <p:sldLayoutId id="2147494216" r:id="rId14"/>
    <p:sldLayoutId id="2147494217" r:id="rId15"/>
    <p:sldLayoutId id="2147494218" r:id="rId16"/>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545033356"/>
      </p:ext>
    </p:extLst>
  </p:cSld>
  <p:clrMap bg1="lt1" tx1="dk1" bg2="lt2" tx2="dk2" accent1="accent1" accent2="accent2" accent3="accent3" accent4="accent4" accent5="accent5" accent6="accent6" hlink="hlink" folHlink="folHlink"/>
  <p:sldLayoutIdLst>
    <p:sldLayoutId id="2147494322" r:id="rId1"/>
    <p:sldLayoutId id="2147494323" r:id="rId2"/>
    <p:sldLayoutId id="2147494324" r:id="rId3"/>
    <p:sldLayoutId id="2147494325" r:id="rId4"/>
    <p:sldLayoutId id="2147494326" r:id="rId5"/>
    <p:sldLayoutId id="2147494327" r:id="rId6"/>
    <p:sldLayoutId id="2147494328" r:id="rId7"/>
    <p:sldLayoutId id="2147494329" r:id="rId8"/>
    <p:sldLayoutId id="2147494330" r:id="rId9"/>
    <p:sldLayoutId id="2147494332" r:id="rId10"/>
    <p:sldLayoutId id="2147494333" r:id="rId11"/>
    <p:sldLayoutId id="2147494334" r:id="rId12"/>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750630994"/>
      </p:ext>
    </p:extLst>
  </p:cSld>
  <p:clrMap bg1="lt1" tx1="dk1" bg2="lt2" tx2="dk2" accent1="accent1" accent2="accent2" accent3="accent3" accent4="accent4" accent5="accent5" accent6="accent6" hlink="hlink" folHlink="folHlink"/>
  <p:sldLayoutIdLst>
    <p:sldLayoutId id="2147494336" r:id="rId1"/>
    <p:sldLayoutId id="2147494337" r:id="rId2"/>
    <p:sldLayoutId id="2147494338" r:id="rId3"/>
    <p:sldLayoutId id="2147494339" r:id="rId4"/>
    <p:sldLayoutId id="2147494340" r:id="rId5"/>
    <p:sldLayoutId id="2147494341" r:id="rId6"/>
    <p:sldLayoutId id="2147494342" r:id="rId7"/>
    <p:sldLayoutId id="2147494343" r:id="rId8"/>
    <p:sldLayoutId id="2147494344" r:id="rId9"/>
    <p:sldLayoutId id="2147494345" r:id="rId10"/>
    <p:sldLayoutId id="2147494346" r:id="rId11"/>
    <p:sldLayoutId id="2147494347" r:id="rId12"/>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descr="Obsah obrázku stůl&#10;&#10;Popis byl vytvořen automaticky">
            <a:extLst>
              <a:ext uri="{FF2B5EF4-FFF2-40B4-BE49-F238E27FC236}">
                <a16:creationId xmlns:a16="http://schemas.microsoft.com/office/drawing/2014/main" id="{340ADCE5-105B-4575-B583-CB7975BD19C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981865"/>
      </p:ext>
    </p:extLst>
  </p:cSld>
  <p:clrMap bg1="lt1" tx1="dk1" bg2="lt2" tx2="dk2" accent1="accent1" accent2="accent2" accent3="accent3" accent4="accent4" accent5="accent5" accent6="accent6" hlink="hlink" folHlink="folHlink"/>
  <p:sldLayoutIdLst>
    <p:sldLayoutId id="2147494363" r:id="rId1"/>
    <p:sldLayoutId id="2147494364" r:id="rId2"/>
    <p:sldLayoutId id="2147494365" r:id="rId3"/>
    <p:sldLayoutId id="2147494366" r:id="rId4"/>
    <p:sldLayoutId id="2147494367" r:id="rId5"/>
  </p:sldLayoutIdLst>
  <p:hf hdr="0" ftr="0" dt="0"/>
  <p:txStyles>
    <p:titleStyle>
      <a:lvl1pPr algn="l" defTabSz="457200" rtl="0" eaLnBrk="1" latinLnBrk="0" hangingPunct="1">
        <a:spcBef>
          <a:spcPct val="0"/>
        </a:spcBef>
        <a:buNone/>
        <a:defRPr sz="4000" kern="1200">
          <a:solidFill>
            <a:srgbClr val="3358A7"/>
          </a:solidFill>
          <a:latin typeface="Verdana Pro"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Verdana Pro" panose="020B0604030504040204" pitchFamily="34" charset="0"/>
          <a:ea typeface="+mn-ea"/>
          <a:cs typeface="+mn-cs"/>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Verdana Pro" panose="020B060403050404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Verdana Pro" panose="020B0604030504040204" pitchFamily="34" charset="0"/>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Verdana Pro" panose="020B0604030504040204" pitchFamily="34" charset="0"/>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Verdana Pro"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1"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ato"/>
                <a:ea typeface="Lato"/>
                <a:cs typeface="Lato"/>
                <a:sym typeface="Lato"/>
              </a:defRPr>
            </a:lvl1pPr>
            <a:lvl2pPr marL="0" marR="0" lvl="1" indent="0" algn="r" rtl="0">
              <a:spcBef>
                <a:spcPts val="0"/>
              </a:spcBef>
              <a:buNone/>
              <a:defRPr sz="1200" b="0" i="0" u="none" strike="noStrike" cap="none">
                <a:solidFill>
                  <a:srgbClr val="888888"/>
                </a:solidFill>
                <a:latin typeface="Lato"/>
                <a:ea typeface="Lato"/>
                <a:cs typeface="Lato"/>
                <a:sym typeface="Lato"/>
              </a:defRPr>
            </a:lvl2pPr>
            <a:lvl3pPr marL="0" marR="0" lvl="2" indent="0" algn="r" rtl="0">
              <a:spcBef>
                <a:spcPts val="0"/>
              </a:spcBef>
              <a:buNone/>
              <a:defRPr sz="1200" b="0" i="0" u="none" strike="noStrike" cap="none">
                <a:solidFill>
                  <a:srgbClr val="888888"/>
                </a:solidFill>
                <a:latin typeface="Lato"/>
                <a:ea typeface="Lato"/>
                <a:cs typeface="Lato"/>
                <a:sym typeface="Lato"/>
              </a:defRPr>
            </a:lvl3pPr>
            <a:lvl4pPr marL="0" marR="0" lvl="3" indent="0" algn="r" rtl="0">
              <a:spcBef>
                <a:spcPts val="0"/>
              </a:spcBef>
              <a:buNone/>
              <a:defRPr sz="1200" b="0" i="0" u="none" strike="noStrike" cap="none">
                <a:solidFill>
                  <a:srgbClr val="888888"/>
                </a:solidFill>
                <a:latin typeface="Lato"/>
                <a:ea typeface="Lato"/>
                <a:cs typeface="Lato"/>
                <a:sym typeface="Lato"/>
              </a:defRPr>
            </a:lvl4pPr>
            <a:lvl5pPr marL="0" marR="0" lvl="4" indent="0" algn="r" rtl="0">
              <a:spcBef>
                <a:spcPts val="0"/>
              </a:spcBef>
              <a:buNone/>
              <a:defRPr sz="1200" b="0" i="0" u="none" strike="noStrike" cap="none">
                <a:solidFill>
                  <a:srgbClr val="888888"/>
                </a:solidFill>
                <a:latin typeface="Lato"/>
                <a:ea typeface="Lato"/>
                <a:cs typeface="Lato"/>
                <a:sym typeface="Lato"/>
              </a:defRPr>
            </a:lvl5pPr>
            <a:lvl6pPr marL="0" marR="0" lvl="5" indent="0" algn="r" rtl="0">
              <a:spcBef>
                <a:spcPts val="0"/>
              </a:spcBef>
              <a:buNone/>
              <a:defRPr sz="1200" b="0" i="0" u="none" strike="noStrike" cap="none">
                <a:solidFill>
                  <a:srgbClr val="888888"/>
                </a:solidFill>
                <a:latin typeface="Lato"/>
                <a:ea typeface="Lato"/>
                <a:cs typeface="Lato"/>
                <a:sym typeface="Lato"/>
              </a:defRPr>
            </a:lvl6pPr>
            <a:lvl7pPr marL="0" marR="0" lvl="6" indent="0" algn="r" rtl="0">
              <a:spcBef>
                <a:spcPts val="0"/>
              </a:spcBef>
              <a:buNone/>
              <a:defRPr sz="1200" b="0" i="0" u="none" strike="noStrike" cap="none">
                <a:solidFill>
                  <a:srgbClr val="888888"/>
                </a:solidFill>
                <a:latin typeface="Lato"/>
                <a:ea typeface="Lato"/>
                <a:cs typeface="Lato"/>
                <a:sym typeface="Lato"/>
              </a:defRPr>
            </a:lvl7pPr>
            <a:lvl8pPr marL="0" marR="0" lvl="7" indent="0" algn="r" rtl="0">
              <a:spcBef>
                <a:spcPts val="0"/>
              </a:spcBef>
              <a:buNone/>
              <a:defRPr sz="1200" b="0" i="0" u="none" strike="noStrike" cap="none">
                <a:solidFill>
                  <a:srgbClr val="888888"/>
                </a:solidFill>
                <a:latin typeface="Lato"/>
                <a:ea typeface="Lato"/>
                <a:cs typeface="Lato"/>
                <a:sym typeface="Lato"/>
              </a:defRPr>
            </a:lvl8pPr>
            <a:lvl9pPr marL="0" marR="0" lvl="8" indent="0" algn="r" rtl="0">
              <a:spcBef>
                <a:spcPts val="0"/>
              </a:spcBef>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43243679"/>
      </p:ext>
    </p:extLst>
  </p:cSld>
  <p:clrMap bg1="lt1" tx1="dk1" bg2="dk2" tx2="lt2" accent1="accent1" accent2="accent2" accent3="accent3" accent4="accent4" accent5="accent5" accent6="accent6" hlink="hlink" folHlink="folHlink"/>
  <p:sldLayoutIdLst>
    <p:sldLayoutId id="2147494369" r:id="rId1"/>
    <p:sldLayoutId id="2147494370" r:id="rId2"/>
    <p:sldLayoutId id="2147494371" r:id="rId3"/>
    <p:sldLayoutId id="2147494372" r:id="rId4"/>
    <p:sldLayoutId id="2147494373" r:id="rId5"/>
    <p:sldLayoutId id="2147494374" r:id="rId6"/>
    <p:sldLayoutId id="2147494375" r:id="rId7"/>
    <p:sldLayoutId id="2147494376" r:id="rId8"/>
    <p:sldLayoutId id="2147494377" r:id="rId9"/>
    <p:sldLayoutId id="2147494378" r:id="rId10"/>
    <p:sldLayoutId id="2147494379" r:id="rId11"/>
    <p:sldLayoutId id="2147494380" r:id="rId12"/>
    <p:sldLayoutId id="2147494381" r:id="rId13"/>
    <p:sldLayoutId id="2147494382" r:id="rId14"/>
    <p:sldLayoutId id="2147494383" r:id="rId15"/>
    <p:sldLayoutId id="2147494384" r:id="rId16"/>
    <p:sldLayoutId id="2147494385" r:id="rId17"/>
    <p:sldLayoutId id="2147494386" r:id="rId18"/>
    <p:sldLayoutId id="2147494387" r:id="rId19"/>
    <p:sldLayoutId id="2147494388" r:id="rId20"/>
    <p:sldLayoutId id="2147494389" r:id="rId21"/>
    <p:sldLayoutId id="2147494390" r:id="rId22"/>
    <p:sldLayoutId id="2147494391" r:id="rId23"/>
    <p:sldLayoutId id="2147494392" r:id="rId24"/>
    <p:sldLayoutId id="2147494393" r:id="rId25"/>
    <p:sldLayoutId id="214749439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873481523"/>
      </p:ext>
    </p:extLst>
  </p:cSld>
  <p:clrMap bg1="lt1" tx1="dk1" bg2="lt2" tx2="dk2" accent1="accent1" accent2="accent2" accent3="accent3" accent4="accent4" accent5="accent5" accent6="accent6" hlink="hlink" folHlink="folHlink"/>
  <p:sldLayoutIdLst>
    <p:sldLayoutId id="2147494396" r:id="rId1"/>
    <p:sldLayoutId id="2147494397" r:id="rId2"/>
    <p:sldLayoutId id="2147494398" r:id="rId3"/>
    <p:sldLayoutId id="2147494399" r:id="rId4"/>
    <p:sldLayoutId id="2147494400" r:id="rId5"/>
    <p:sldLayoutId id="2147494401" r:id="rId6"/>
    <p:sldLayoutId id="2147494402" r:id="rId7"/>
    <p:sldLayoutId id="2147494403" r:id="rId8"/>
    <p:sldLayoutId id="2147494404" r:id="rId9"/>
    <p:sldLayoutId id="2147494405" r:id="rId10"/>
    <p:sldLayoutId id="2147494406"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 name="Slide Number Placeholder 5"/>
          <p:cNvSpPr>
            <a:spLocks noGrp="1"/>
          </p:cNvSpPr>
          <p:nvPr>
            <p:ph type="sldNum" sz="quarter" idx="4"/>
          </p:nvPr>
        </p:nvSpPr>
        <p:spPr>
          <a:xfrm>
            <a:off x="605367" y="6253164"/>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a:pPr>
                <a:defRPr/>
              </a:pPr>
              <a:t>‹#›</a:t>
            </a:fld>
            <a:endParaRPr lang="en-US" altLang="en-US"/>
          </a:p>
        </p:txBody>
      </p:sp>
    </p:spTree>
    <p:extLst>
      <p:ext uri="{BB962C8B-B14F-4D97-AF65-F5344CB8AC3E}">
        <p14:creationId xmlns:p14="http://schemas.microsoft.com/office/powerpoint/2010/main" val="1343426210"/>
      </p:ext>
    </p:extLst>
  </p:cSld>
  <p:clrMap bg1="lt1" tx1="dk1" bg2="lt2" tx2="dk2" accent1="accent1" accent2="accent2" accent3="accent3" accent4="accent4" accent5="accent5" accent6="accent6" hlink="hlink" folHlink="folHlink"/>
  <p:sldLayoutIdLst>
    <p:sldLayoutId id="2147494408" r:id="rId1"/>
    <p:sldLayoutId id="2147494409" r:id="rId2"/>
    <p:sldLayoutId id="2147494410" r:id="rId3"/>
    <p:sldLayoutId id="2147494411" r:id="rId4"/>
    <p:sldLayoutId id="2147494412" r:id="rId5"/>
    <p:sldLayoutId id="2147494413" r:id="rId6"/>
    <p:sldLayoutId id="2147494414" r:id="rId7"/>
    <p:sldLayoutId id="2147494415" r:id="rId8"/>
    <p:sldLayoutId id="2147494416" r:id="rId9"/>
    <p:sldLayoutId id="2147494417" r:id="rId10"/>
    <p:sldLayoutId id="2147494418" r:id="rId11"/>
    <p:sldLayoutId id="2147494419" r:id="rId12"/>
    <p:sldLayoutId id="2147494420" r:id="rId13"/>
    <p:sldLayoutId id="2147494421" r:id="rId14"/>
    <p:sldLayoutId id="2147494422" r:id="rId15"/>
    <p:sldLayoutId id="2147494423" r:id="rId16"/>
    <p:sldLayoutId id="2147494424" r:id="rId17"/>
    <p:sldLayoutId id="2147494425" r:id="rId18"/>
    <p:sldLayoutId id="2147494426" r:id="rId19"/>
  </p:sldLayoutIdLst>
  <p:hf sldNum="0" hdr="0" ftr="0" dt="0"/>
  <p:txStyles>
    <p:title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0" fontAlgn="base" hangingPunct="0">
        <a:spcBef>
          <a:spcPct val="20000"/>
        </a:spcBef>
        <a:spcAft>
          <a:spcPct val="0"/>
        </a:spcAft>
        <a:buClr>
          <a:srgbClr val="000000"/>
        </a:buClr>
        <a:buSzPct val="35000"/>
        <a:buFont typeface="Wingdings" panose="05000000000000000000" pitchFamily="2" charset="2"/>
        <a:buChar char="u"/>
        <a:defRPr sz="20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xml"/><Relationship Id="rId1" Type="http://schemas.openxmlformats.org/officeDocument/2006/relationships/slideLayout" Target="../slideLayouts/slideLayout217.xml"/></Relationships>
</file>

<file path=ppt/slides/_rels/slide11.xml.rels><?xml version="1.0" encoding="UTF-8" standalone="yes"?>
<Relationships xmlns="http://schemas.openxmlformats.org/package/2006/relationships"><Relationship Id="rId3" Type="http://schemas.openxmlformats.org/officeDocument/2006/relationships/hyperlink" Target="https://clinicaltrials.gov/study/NCT06161025.%20Accessed%2026%20June%202025" TargetMode="External"/><Relationship Id="rId2" Type="http://schemas.openxmlformats.org/officeDocument/2006/relationships/notesSlide" Target="../notesSlides/notesSlide3.xml"/><Relationship Id="rId1" Type="http://schemas.openxmlformats.org/officeDocument/2006/relationships/slideLayout" Target="../slideLayouts/slideLayout17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71.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8.pn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5.xml"/></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26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1.xml"/><Relationship Id="rId5" Type="http://schemas.openxmlformats.org/officeDocument/2006/relationships/image" Target="../media/image134.png"/><Relationship Id="rId4" Type="http://schemas.openxmlformats.org/officeDocument/2006/relationships/image" Target="../media/image133.png"/></Relationships>
</file>

<file path=ppt/slides/_rels/slide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1.xml"/><Relationship Id="rId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3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5.xml"/><Relationship Id="rId5" Type="http://schemas.openxmlformats.org/officeDocument/2006/relationships/image" Target="../media/image160.png"/><Relationship Id="rId4" Type="http://schemas.openxmlformats.org/officeDocument/2006/relationships/image" Target="../media/image159.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1.xml"/><Relationship Id="rId5" Type="http://schemas.openxmlformats.org/officeDocument/2006/relationships/image" Target="../media/image134.png"/><Relationship Id="rId4" Type="http://schemas.openxmlformats.org/officeDocument/2006/relationships/image" Target="../media/image133.png"/></Relationships>
</file>

<file path=ppt/slides/_rels/slide33.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18" Type="http://schemas.openxmlformats.org/officeDocument/2006/relationships/image" Target="../media/image171.png"/><Relationship Id="rId26" Type="http://schemas.microsoft.com/office/2007/relationships/hdphoto" Target="../media/hdphoto14.wdp"/><Relationship Id="rId3" Type="http://schemas.openxmlformats.org/officeDocument/2006/relationships/image" Target="../media/image36.png"/><Relationship Id="rId21" Type="http://schemas.openxmlformats.org/officeDocument/2006/relationships/image" Target="../media/image174.png"/><Relationship Id="rId7" Type="http://schemas.microsoft.com/office/2007/relationships/hdphoto" Target="../media/hdphoto10.wdp"/><Relationship Id="rId12" Type="http://schemas.microsoft.com/office/2007/relationships/hdphoto" Target="../media/hdphoto11.wdp"/><Relationship Id="rId17" Type="http://schemas.microsoft.com/office/2007/relationships/hdphoto" Target="../media/hdphoto12.wdp"/><Relationship Id="rId25" Type="http://schemas.openxmlformats.org/officeDocument/2006/relationships/image" Target="../media/image177.png"/><Relationship Id="rId2" Type="http://schemas.openxmlformats.org/officeDocument/2006/relationships/notesSlide" Target="../notesSlides/notesSlide15.xml"/><Relationship Id="rId16" Type="http://schemas.openxmlformats.org/officeDocument/2006/relationships/image" Target="../media/image170.png"/><Relationship Id="rId20" Type="http://schemas.openxmlformats.org/officeDocument/2006/relationships/image" Target="../media/image173.png"/><Relationship Id="rId1" Type="http://schemas.openxmlformats.org/officeDocument/2006/relationships/slideLayout" Target="../slideLayouts/slideLayout114.xml"/><Relationship Id="rId6" Type="http://schemas.openxmlformats.org/officeDocument/2006/relationships/image" Target="../media/image162.png"/><Relationship Id="rId11" Type="http://schemas.openxmlformats.org/officeDocument/2006/relationships/image" Target="../media/image166.png"/><Relationship Id="rId24" Type="http://schemas.openxmlformats.org/officeDocument/2006/relationships/image" Target="../media/image176.png"/><Relationship Id="rId5" Type="http://schemas.openxmlformats.org/officeDocument/2006/relationships/image" Target="../media/image161.png"/><Relationship Id="rId15" Type="http://schemas.openxmlformats.org/officeDocument/2006/relationships/image" Target="../media/image169.png"/><Relationship Id="rId23" Type="http://schemas.microsoft.com/office/2007/relationships/hdphoto" Target="../media/hdphoto13.wdp"/><Relationship Id="rId28" Type="http://schemas.microsoft.com/office/2007/relationships/hdphoto" Target="../media/hdphoto15.wdp"/><Relationship Id="rId10" Type="http://schemas.openxmlformats.org/officeDocument/2006/relationships/image" Target="../media/image165.png"/><Relationship Id="rId19" Type="http://schemas.openxmlformats.org/officeDocument/2006/relationships/image" Target="../media/image172.png"/><Relationship Id="rId4" Type="http://schemas.openxmlformats.org/officeDocument/2006/relationships/image" Target="../media/image37.svg"/><Relationship Id="rId9" Type="http://schemas.openxmlformats.org/officeDocument/2006/relationships/image" Target="../media/image164.png"/><Relationship Id="rId14" Type="http://schemas.openxmlformats.org/officeDocument/2006/relationships/image" Target="../media/image168.png"/><Relationship Id="rId22" Type="http://schemas.openxmlformats.org/officeDocument/2006/relationships/image" Target="../media/image175.png"/><Relationship Id="rId27" Type="http://schemas.openxmlformats.org/officeDocument/2006/relationships/image" Target="../media/image178.png"/></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72.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2.pn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8.png"/><Relationship Id="rId7" Type="http://schemas.microsoft.com/office/2007/relationships/hdphoto" Target="../media/hdphoto4.wdp"/><Relationship Id="rId2" Type="http://schemas.openxmlformats.org/officeDocument/2006/relationships/image" Target="../media/image137.png"/><Relationship Id="rId1" Type="http://schemas.openxmlformats.org/officeDocument/2006/relationships/slideLayout" Target="../slideLayouts/slideLayout77.xml"/><Relationship Id="rId6" Type="http://schemas.openxmlformats.org/officeDocument/2006/relationships/image" Target="../media/image140.png"/><Relationship Id="rId5" Type="http://schemas.microsoft.com/office/2007/relationships/hdphoto" Target="../media/hdphoto3.wdp"/><Relationship Id="rId4" Type="http://schemas.openxmlformats.org/officeDocument/2006/relationships/image" Target="../media/image139.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2.pn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4.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6D6BD9-6DC2-4B98-9745-2CEBF991FE22}"/>
              </a:ext>
            </a:extLst>
          </p:cNvPr>
          <p:cNvSpPr>
            <a:spLocks noGrp="1"/>
          </p:cNvSpPr>
          <p:nvPr>
            <p:ph type="ctrTitle"/>
          </p:nvPr>
        </p:nvSpPr>
        <p:spPr>
          <a:xfrm>
            <a:off x="1754967" y="3548229"/>
            <a:ext cx="9020406" cy="1097736"/>
          </a:xfrm>
        </p:spPr>
        <p:txBody>
          <a:bodyPr/>
          <a:lstStyle/>
          <a:p>
            <a:pPr algn="ctr"/>
            <a:r>
              <a:rPr lang="en-US" sz="3200" cap="none" dirty="0">
                <a:latin typeface="Calibri" panose="020F0502020204030204" pitchFamily="34" charset="0"/>
                <a:ea typeface="Calibri" panose="020F0502020204030204" pitchFamily="34" charset="0"/>
                <a:cs typeface="Calibri" panose="020F0502020204030204" pitchFamily="34" charset="0"/>
              </a:rPr>
              <a:t>Year in Review: Promising Novel Agents and Strategies Under Investigation in OC </a:t>
            </a:r>
          </a:p>
        </p:txBody>
      </p:sp>
      <p:sp>
        <p:nvSpPr>
          <p:cNvPr id="10" name="Sottotitolo 9">
            <a:extLst>
              <a:ext uri="{FF2B5EF4-FFF2-40B4-BE49-F238E27FC236}">
                <a16:creationId xmlns:a16="http://schemas.microsoft.com/office/drawing/2014/main" id="{6ADE136C-41DE-4926-AB1C-D1A768827FF0}"/>
              </a:ext>
            </a:extLst>
          </p:cNvPr>
          <p:cNvSpPr>
            <a:spLocks noGrp="1"/>
          </p:cNvSpPr>
          <p:nvPr>
            <p:ph type="subTitle" idx="1"/>
          </p:nvPr>
        </p:nvSpPr>
        <p:spPr>
          <a:xfrm>
            <a:off x="2441865" y="5328265"/>
            <a:ext cx="7491844" cy="553998"/>
          </a:xfrm>
        </p:spPr>
        <p:txBody>
          <a:bodyPr/>
          <a:lstStyle/>
          <a:p>
            <a:pPr algn="ct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Nicoletta Colombo, MD</a:t>
            </a:r>
          </a:p>
          <a:p>
            <a:pPr algn="ct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European Institute of Oncology, Milan</a:t>
            </a:r>
          </a:p>
        </p:txBody>
      </p:sp>
      <p:pic>
        <p:nvPicPr>
          <p:cNvPr id="12" name="Immagine 11">
            <a:extLst>
              <a:ext uri="{FF2B5EF4-FFF2-40B4-BE49-F238E27FC236}">
                <a16:creationId xmlns:a16="http://schemas.microsoft.com/office/drawing/2014/main" id="{82206A26-C57E-4B5F-A1E8-B3B4168132E5}"/>
              </a:ext>
            </a:extLst>
          </p:cNvPr>
          <p:cNvPicPr>
            <a:picLocks noChangeAspect="1"/>
          </p:cNvPicPr>
          <p:nvPr/>
        </p:nvPicPr>
        <p:blipFill>
          <a:blip r:embed="rId2"/>
          <a:stretch>
            <a:fillRect/>
          </a:stretch>
        </p:blipFill>
        <p:spPr>
          <a:xfrm>
            <a:off x="2558626" y="129092"/>
            <a:ext cx="7074748" cy="2702161"/>
          </a:xfrm>
          <a:prstGeom prst="rect">
            <a:avLst/>
          </a:prstGeom>
        </p:spPr>
      </p:pic>
    </p:spTree>
    <p:extLst>
      <p:ext uri="{BB962C8B-B14F-4D97-AF65-F5344CB8AC3E}">
        <p14:creationId xmlns:p14="http://schemas.microsoft.com/office/powerpoint/2010/main" val="376286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190619-866F-1A55-7442-04F3B4BDEAAE}"/>
              </a:ext>
            </a:extLst>
          </p:cNvPr>
          <p:cNvSpPr txBox="1"/>
          <p:nvPr/>
        </p:nvSpPr>
        <p:spPr>
          <a:xfrm>
            <a:off x="7603002" y="3175408"/>
            <a:ext cx="235563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035A8"/>
                </a:solidFill>
                <a:effectLst/>
                <a:uLnTx/>
                <a:uFillTx/>
                <a:latin typeface="Arial Narrow" panose="020B0606020202030204" pitchFamily="34" charset="0"/>
                <a:ea typeface="+mn-ea"/>
                <a:cs typeface="Arial" charset="0"/>
              </a:rPr>
              <a:t>Cleavable tetrapeptide-based linker</a:t>
            </a:r>
          </a:p>
        </p:txBody>
      </p:sp>
      <p:pic>
        <p:nvPicPr>
          <p:cNvPr id="13" name="Picture 12">
            <a:extLst>
              <a:ext uri="{FF2B5EF4-FFF2-40B4-BE49-F238E27FC236}">
                <a16:creationId xmlns:a16="http://schemas.microsoft.com/office/drawing/2014/main" id="{FF59AF89-9544-0549-8054-22458C0458FC}"/>
              </a:ext>
            </a:extLst>
          </p:cNvPr>
          <p:cNvPicPr>
            <a:picLocks noChangeAspect="1"/>
          </p:cNvPicPr>
          <p:nvPr/>
        </p:nvPicPr>
        <p:blipFill>
          <a:blip r:embed="rId3"/>
          <a:srcRect/>
          <a:stretch/>
        </p:blipFill>
        <p:spPr>
          <a:xfrm>
            <a:off x="6607395" y="1537908"/>
            <a:ext cx="5381381" cy="1950419"/>
          </a:xfrm>
          <a:prstGeom prst="rect">
            <a:avLst/>
          </a:prstGeom>
        </p:spPr>
      </p:pic>
      <p:grpSp>
        <p:nvGrpSpPr>
          <p:cNvPr id="16" name="Group 15">
            <a:extLst>
              <a:ext uri="{FF2B5EF4-FFF2-40B4-BE49-F238E27FC236}">
                <a16:creationId xmlns:a16="http://schemas.microsoft.com/office/drawing/2014/main" id="{17BF71B3-32A9-FB6C-976F-EDBF3D1763BE}"/>
              </a:ext>
            </a:extLst>
          </p:cNvPr>
          <p:cNvGrpSpPr/>
          <p:nvPr/>
        </p:nvGrpSpPr>
        <p:grpSpPr>
          <a:xfrm>
            <a:off x="6607395" y="1427106"/>
            <a:ext cx="1428749" cy="583739"/>
            <a:chOff x="6129889" y="1226011"/>
            <a:chExt cx="1428749" cy="583739"/>
          </a:xfrm>
        </p:grpSpPr>
        <p:sp>
          <p:nvSpPr>
            <p:cNvPr id="27" name="Oval 26">
              <a:extLst>
                <a:ext uri="{FF2B5EF4-FFF2-40B4-BE49-F238E27FC236}">
                  <a16:creationId xmlns:a16="http://schemas.microsoft.com/office/drawing/2014/main" id="{28EA75B6-55EE-6F94-625B-43E7E8D321B4}"/>
                </a:ext>
              </a:extLst>
            </p:cNvPr>
            <p:cNvSpPr/>
            <p:nvPr/>
          </p:nvSpPr>
          <p:spPr>
            <a:xfrm>
              <a:off x="6362700" y="1226011"/>
              <a:ext cx="865222" cy="58373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8" name="TextBox 27">
              <a:extLst>
                <a:ext uri="{FF2B5EF4-FFF2-40B4-BE49-F238E27FC236}">
                  <a16:creationId xmlns:a16="http://schemas.microsoft.com/office/drawing/2014/main" id="{ED5B3F50-2B08-8B95-0358-4D7180BD63D0}"/>
                </a:ext>
              </a:extLst>
            </p:cNvPr>
            <p:cNvSpPr txBox="1"/>
            <p:nvPr/>
          </p:nvSpPr>
          <p:spPr>
            <a:xfrm>
              <a:off x="6129889" y="1277838"/>
              <a:ext cx="1428749" cy="384113"/>
            </a:xfrm>
            <a:prstGeom prst="rect">
              <a:avLst/>
            </a:prstGeom>
            <a:solidFill>
              <a:schemeClr val="bg1"/>
            </a:solidFill>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Humanized anti-CDH6 IgG1 </a:t>
              </a:r>
              <a:r>
                <a:rPr kumimoji="0" lang="en-US" sz="1100" b="1"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itchFamily="34" charset="0"/>
                </a:rPr>
                <a:t>mAb</a:t>
              </a:r>
              <a:r>
                <a:rPr kumimoji="0" lang="en-US" sz="1100" b="1"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itchFamily="34" charset="0"/>
                </a:rPr>
                <a:t>b</a:t>
              </a:r>
              <a:endPar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endParaRPr>
            </a:p>
          </p:txBody>
        </p:sp>
      </p:grpSp>
      <p:grpSp>
        <p:nvGrpSpPr>
          <p:cNvPr id="11" name="Group 10">
            <a:extLst>
              <a:ext uri="{FF2B5EF4-FFF2-40B4-BE49-F238E27FC236}">
                <a16:creationId xmlns:a16="http://schemas.microsoft.com/office/drawing/2014/main" id="{D0B51ED8-C699-6A36-B8C1-EB7B7885EE7B}"/>
              </a:ext>
            </a:extLst>
          </p:cNvPr>
          <p:cNvGrpSpPr/>
          <p:nvPr/>
        </p:nvGrpSpPr>
        <p:grpSpPr>
          <a:xfrm>
            <a:off x="9960048" y="3066585"/>
            <a:ext cx="2231952" cy="546826"/>
            <a:chOff x="9793771" y="3066585"/>
            <a:chExt cx="2231952" cy="546826"/>
          </a:xfrm>
        </p:grpSpPr>
        <p:sp>
          <p:nvSpPr>
            <p:cNvPr id="8" name="Rectangle 7">
              <a:extLst>
                <a:ext uri="{FF2B5EF4-FFF2-40B4-BE49-F238E27FC236}">
                  <a16:creationId xmlns:a16="http://schemas.microsoft.com/office/drawing/2014/main" id="{BB53F27B-F1E2-84EA-8552-C2DFDBC7C7D0}"/>
                </a:ext>
              </a:extLst>
            </p:cNvPr>
            <p:cNvSpPr/>
            <p:nvPr/>
          </p:nvSpPr>
          <p:spPr>
            <a:xfrm>
              <a:off x="9887064" y="3066585"/>
              <a:ext cx="1799414" cy="546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5" name="TextBox 24">
              <a:extLst>
                <a:ext uri="{FF2B5EF4-FFF2-40B4-BE49-F238E27FC236}">
                  <a16:creationId xmlns:a16="http://schemas.microsoft.com/office/drawing/2014/main" id="{7C3ED3A5-67EC-71F5-4FA9-383E56E9D658}"/>
                </a:ext>
              </a:extLst>
            </p:cNvPr>
            <p:cNvSpPr txBox="1"/>
            <p:nvPr/>
          </p:nvSpPr>
          <p:spPr>
            <a:xfrm>
              <a:off x="9793771" y="3175408"/>
              <a:ext cx="2231952" cy="246221"/>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035A8"/>
                  </a:solidFill>
                  <a:effectLst/>
                  <a:uLnTx/>
                  <a:uFillTx/>
                  <a:latin typeface="Arial Narrow" panose="020B0606020202030204" pitchFamily="34" charset="0"/>
                  <a:ea typeface="+mn-ea"/>
                  <a:cs typeface="Arial" charset="0"/>
                </a:rPr>
                <a:t>TOPO I inhibitor payload (DXd)</a:t>
              </a:r>
            </a:p>
          </p:txBody>
        </p:sp>
      </p:grpSp>
      <p:sp>
        <p:nvSpPr>
          <p:cNvPr id="26" name="TextBox 25">
            <a:extLst>
              <a:ext uri="{FF2B5EF4-FFF2-40B4-BE49-F238E27FC236}">
                <a16:creationId xmlns:a16="http://schemas.microsoft.com/office/drawing/2014/main" id="{E1FD801D-51DE-A1B9-9C76-B2EBDD7F18EC}"/>
              </a:ext>
            </a:extLst>
          </p:cNvPr>
          <p:cNvSpPr txBox="1"/>
          <p:nvPr/>
        </p:nvSpPr>
        <p:spPr>
          <a:xfrm>
            <a:off x="9449859" y="1537908"/>
            <a:ext cx="1206963" cy="253916"/>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Deruxtecan</a:t>
            </a:r>
            <a:r>
              <a:rPr kumimoji="0" lang="en-US" sz="1000" b="0" i="0" u="none" strike="noStrike" kern="1200" cap="none" spc="0" normalizeH="0" baseline="30000" noProof="0" dirty="0">
                <a:ln>
                  <a:noFill/>
                </a:ln>
                <a:solidFill>
                  <a:srgbClr val="0C1618"/>
                </a:solidFill>
                <a:effectLst/>
                <a:uLnTx/>
                <a:uFillTx/>
                <a:latin typeface="Arial Narrow" panose="020B0606020202030204" pitchFamily="34" charset="0"/>
                <a:ea typeface="+mn-ea"/>
                <a:cs typeface="Arial" charset="0"/>
              </a:rPr>
              <a:t>6,7</a:t>
            </a:r>
          </a:p>
        </p:txBody>
      </p:sp>
      <p:sp>
        <p:nvSpPr>
          <p:cNvPr id="9" name="Text Placeholder 8">
            <a:extLst>
              <a:ext uri="{FF2B5EF4-FFF2-40B4-BE49-F238E27FC236}">
                <a16:creationId xmlns:a16="http://schemas.microsoft.com/office/drawing/2014/main" id="{6A100561-050B-40E2-A2DA-B1CA207AD61F}"/>
              </a:ext>
            </a:extLst>
          </p:cNvPr>
          <p:cNvSpPr>
            <a:spLocks noGrp="1"/>
          </p:cNvSpPr>
          <p:nvPr>
            <p:ph sz="quarter" idx="13"/>
          </p:nvPr>
        </p:nvSpPr>
        <p:spPr>
          <a:xfrm>
            <a:off x="407987" y="1305945"/>
            <a:ext cx="5669702" cy="4105275"/>
          </a:xfrm>
        </p:spPr>
        <p:txBody>
          <a:bodyPr/>
          <a:lstStyle/>
          <a:p>
            <a:pPr marL="177800" indent="-173038">
              <a:lnSpc>
                <a:spcPct val="112000"/>
              </a:lnSpc>
              <a:spcBef>
                <a:spcPts val="0"/>
              </a:spcBef>
              <a:spcAft>
                <a:spcPts val="400"/>
              </a:spcAft>
              <a:buClr>
                <a:schemeClr val="accent1"/>
              </a:buClr>
              <a:buSzPct val="100000"/>
            </a:pPr>
            <a:r>
              <a:rPr lang="en-US" sz="1600" dirty="0"/>
              <a:t>Platinum-resistant</a:t>
            </a:r>
            <a:r>
              <a:rPr lang="en-US" sz="1600" dirty="0">
                <a:solidFill>
                  <a:schemeClr val="tx1"/>
                </a:solidFill>
              </a:rPr>
              <a:t> OC is associated with poor outcomes;</a:t>
            </a:r>
            <a:r>
              <a:rPr lang="en-US" sz="1600" baseline="30000" dirty="0">
                <a:solidFill>
                  <a:schemeClr val="tx1"/>
                </a:solidFill>
              </a:rPr>
              <a:t>1,2</a:t>
            </a:r>
            <a:r>
              <a:rPr lang="en-US" sz="1600" dirty="0">
                <a:solidFill>
                  <a:schemeClr val="tx1"/>
                </a:solidFill>
              </a:rPr>
              <a:t> standard of care is single-agent non-platinum chemotherapy, which provides only a modest benefit; ORR is 10</a:t>
            </a:r>
            <a:r>
              <a:rPr lang="en-US" sz="1600" dirty="0"/>
              <a:t>–15% and median OS is 10–12 months</a:t>
            </a:r>
            <a:r>
              <a:rPr lang="en-US" sz="1600" baseline="30000" dirty="0">
                <a:solidFill>
                  <a:schemeClr val="tx1"/>
                </a:solidFill>
              </a:rPr>
              <a:t>1</a:t>
            </a:r>
          </a:p>
          <a:p>
            <a:pPr marL="177800" indent="-173038">
              <a:lnSpc>
                <a:spcPct val="112000"/>
              </a:lnSpc>
              <a:spcBef>
                <a:spcPts val="0"/>
              </a:spcBef>
              <a:spcAft>
                <a:spcPts val="400"/>
              </a:spcAft>
              <a:buClr>
                <a:schemeClr val="accent1"/>
              </a:buClr>
              <a:buSzPct val="100000"/>
            </a:pPr>
            <a:r>
              <a:rPr lang="en-US" sz="1600" dirty="0">
                <a:solidFill>
                  <a:schemeClr val="tx1"/>
                </a:solidFill>
              </a:rPr>
              <a:t>Expression of CDH6 is observed in ~65 to 85% of epithelial OC tumors</a:t>
            </a:r>
            <a:r>
              <a:rPr lang="en-US" sz="1600" baseline="30000" dirty="0">
                <a:solidFill>
                  <a:schemeClr val="tx1"/>
                </a:solidFill>
              </a:rPr>
              <a:t>3–5</a:t>
            </a:r>
          </a:p>
          <a:p>
            <a:pPr marL="177800" indent="-173038">
              <a:lnSpc>
                <a:spcPct val="112000"/>
              </a:lnSpc>
              <a:spcBef>
                <a:spcPts val="0"/>
              </a:spcBef>
              <a:spcAft>
                <a:spcPts val="400"/>
              </a:spcAft>
              <a:buClr>
                <a:schemeClr val="accent1"/>
              </a:buClr>
              <a:buSzPct val="100000"/>
              <a:buFont typeface="Arial" panose="020B0604020202020204" pitchFamily="34" charset="0"/>
              <a:buChar char="•"/>
            </a:pPr>
            <a:r>
              <a:rPr lang="en-US" sz="1600" dirty="0">
                <a:solidFill>
                  <a:schemeClr val="tx1"/>
                </a:solidFill>
              </a:rPr>
              <a:t>Raludotatug deruxtecan (R-DXd) is a CDH6-directed ADC comprising </a:t>
            </a:r>
            <a:r>
              <a:rPr lang="en-US" sz="1600" dirty="0"/>
              <a:t>a h</a:t>
            </a:r>
            <a:r>
              <a:rPr lang="en-US" sz="1600" dirty="0">
                <a:solidFill>
                  <a:schemeClr val="tx1"/>
                </a:solidFill>
              </a:rPr>
              <a:t>umanized CDH6 IgG1 </a:t>
            </a:r>
            <a:r>
              <a:rPr lang="en-US" sz="1600" dirty="0" err="1">
                <a:solidFill>
                  <a:schemeClr val="tx1"/>
                </a:solidFill>
              </a:rPr>
              <a:t>mAb</a:t>
            </a:r>
            <a:r>
              <a:rPr lang="en-US" sz="1600" dirty="0">
                <a:solidFill>
                  <a:schemeClr val="tx1"/>
                </a:solidFill>
              </a:rPr>
              <a:t>, covalently linked to a TOPO I inhibitor payload via a tetrapeptide-based cleavable linker</a:t>
            </a:r>
            <a:r>
              <a:rPr lang="en-US" sz="1600" baseline="30000" dirty="0">
                <a:solidFill>
                  <a:schemeClr val="tx1"/>
                </a:solidFill>
              </a:rPr>
              <a:t>6,7</a:t>
            </a:r>
          </a:p>
          <a:p>
            <a:pPr marL="177800" indent="-173038">
              <a:lnSpc>
                <a:spcPct val="112000"/>
              </a:lnSpc>
              <a:spcBef>
                <a:spcPts val="0"/>
              </a:spcBef>
              <a:spcAft>
                <a:spcPts val="400"/>
              </a:spcAft>
              <a:buClr>
                <a:schemeClr val="accent1"/>
              </a:buClr>
              <a:buSzPct val="100000"/>
            </a:pPr>
            <a:r>
              <a:rPr lang="en-US" sz="1600" dirty="0">
                <a:ea typeface="Calibri" panose="020F0502020204030204" pitchFamily="34" charset="0"/>
              </a:rPr>
              <a:t>In </a:t>
            </a:r>
            <a:r>
              <a:rPr lang="en-US" sz="1600" dirty="0">
                <a:effectLst/>
                <a:ea typeface="Calibri" panose="020F0502020204030204" pitchFamily="34" charset="0"/>
              </a:rPr>
              <a:t>the ongoing Phase 1 trial (NCT04707248)</a:t>
            </a:r>
            <a:r>
              <a:rPr lang="en-US" sz="1600" dirty="0">
                <a:ea typeface="Calibri" panose="020F0502020204030204" pitchFamily="34" charset="0"/>
                <a:cs typeface="Arial" panose="020B0604020202020204" pitchFamily="34" charset="0"/>
              </a:rPr>
              <a:t>, R-DXd </a:t>
            </a:r>
            <a:r>
              <a:rPr lang="en-US" sz="1600" dirty="0">
                <a:ea typeface="Calibri" panose="020F0502020204030204" pitchFamily="34" charset="0"/>
              </a:rPr>
              <a:t>demonstrated a manageable safety profile and promising antitumor activity in 45</a:t>
            </a:r>
            <a:r>
              <a:rPr lang="en-US" sz="1600" dirty="0">
                <a:effectLst/>
                <a:ea typeface="Calibri" panose="020F0502020204030204" pitchFamily="34" charset="0"/>
                <a:cs typeface="Arial" panose="020B0604020202020204" pitchFamily="34" charset="0"/>
              </a:rPr>
              <a:t> </a:t>
            </a:r>
            <a:r>
              <a:rPr lang="en-US" sz="1600" dirty="0">
                <a:latin typeface="Arial Narrow" panose="020B0606020202030204" pitchFamily="34" charset="0"/>
                <a:ea typeface="Calibri" panose="020F0502020204030204" pitchFamily="34" charset="0"/>
                <a:cs typeface="Arial" panose="020B0604020202020204" pitchFamily="34" charset="0"/>
              </a:rPr>
              <a:t>patients with heavily pretreated OC</a:t>
            </a:r>
            <a:r>
              <a:rPr lang="en-US" sz="1600" dirty="0">
                <a:ea typeface="Calibri" panose="020F0502020204030204" pitchFamily="34" charset="0"/>
                <a:cs typeface="Arial" panose="020B0604020202020204" pitchFamily="34" charset="0"/>
              </a:rPr>
              <a:t> (89% had </a:t>
            </a:r>
            <a:r>
              <a:rPr lang="en-US" sz="1800" dirty="0">
                <a:ea typeface="Calibri" panose="020F0502020204030204" pitchFamily="34" charset="0"/>
                <a:cs typeface="Arial" panose="020B0604020202020204" pitchFamily="34" charset="0"/>
              </a:rPr>
              <a:t>platinum-resistant</a:t>
            </a:r>
            <a:r>
              <a:rPr lang="en-US" sz="1600" dirty="0">
                <a:ea typeface="Calibri" panose="020F0502020204030204" pitchFamily="34" charset="0"/>
                <a:cs typeface="Arial" panose="020B0604020202020204" pitchFamily="34" charset="0"/>
              </a:rPr>
              <a:t> OC)</a:t>
            </a:r>
            <a:r>
              <a:rPr lang="en-US" sz="1600" baseline="30000" dirty="0">
                <a:ea typeface="Calibri" panose="020F0502020204030204" pitchFamily="34" charset="0"/>
                <a:cs typeface="Arial" panose="020B0604020202020204" pitchFamily="34" charset="0"/>
              </a:rPr>
              <a:t>8,a</a:t>
            </a:r>
            <a:endParaRPr lang="en-US" sz="1600" dirty="0">
              <a:ea typeface="Calibri" panose="020F0502020204030204" pitchFamily="34" charset="0"/>
              <a:cs typeface="Arial" panose="020B0604020202020204" pitchFamily="34" charset="0"/>
            </a:endParaRPr>
          </a:p>
          <a:p>
            <a:pPr marL="177800" indent="-173038">
              <a:lnSpc>
                <a:spcPct val="112000"/>
              </a:lnSpc>
              <a:spcBef>
                <a:spcPts val="0"/>
              </a:spcBef>
              <a:spcAft>
                <a:spcPts val="400"/>
              </a:spcAft>
              <a:buClr>
                <a:schemeClr val="accent1"/>
              </a:buClr>
              <a:buSzPct val="100000"/>
            </a:pPr>
            <a:r>
              <a:rPr lang="en-US" sz="1600" dirty="0">
                <a:ea typeface="Calibri" panose="020F0502020204030204" pitchFamily="34" charset="0"/>
                <a:cs typeface="Arial" panose="020B0604020202020204" pitchFamily="34" charset="0"/>
              </a:rPr>
              <a:t>R-DXd was administered at 4.8, 5.6, or 6.4 mg/kg IV Q3W. Across doses, </a:t>
            </a:r>
            <a:r>
              <a:rPr lang="en-US" sz="1600" dirty="0">
                <a:latin typeface="Arial Narrow" panose="020B0606020202030204" pitchFamily="34" charset="0"/>
                <a:ea typeface="Calibri" panose="020F0502020204030204" pitchFamily="34" charset="0"/>
                <a:cs typeface="Arial" panose="020B0604020202020204" pitchFamily="34" charset="0"/>
              </a:rPr>
              <a:t>48.6% of patients achieved a confirmed objective response</a:t>
            </a:r>
            <a:r>
              <a:rPr lang="en-US" sz="1600" baseline="30000" dirty="0">
                <a:latin typeface="Arial Narrow" panose="020B0606020202030204" pitchFamily="34" charset="0"/>
                <a:ea typeface="Calibri" panose="020F0502020204030204" pitchFamily="34" charset="0"/>
                <a:cs typeface="Arial" panose="020B0604020202020204" pitchFamily="34" charset="0"/>
              </a:rPr>
              <a:t>8</a:t>
            </a:r>
          </a:p>
        </p:txBody>
      </p:sp>
      <p:graphicFrame>
        <p:nvGraphicFramePr>
          <p:cNvPr id="29" name="Table 33">
            <a:extLst>
              <a:ext uri="{FF2B5EF4-FFF2-40B4-BE49-F238E27FC236}">
                <a16:creationId xmlns:a16="http://schemas.microsoft.com/office/drawing/2014/main" id="{64824485-9178-8EC2-6B8B-AEAC0DA6511C}"/>
              </a:ext>
            </a:extLst>
          </p:cNvPr>
          <p:cNvGraphicFramePr>
            <a:graphicFrameLocks noGrp="1"/>
          </p:cNvGraphicFramePr>
          <p:nvPr>
            <p:ph sz="quarter" idx="14"/>
            <p:extLst>
              <p:ext uri="{D42A27DB-BD31-4B8C-83A1-F6EECF244321}">
                <p14:modId xmlns:p14="http://schemas.microsoft.com/office/powerpoint/2010/main" val="894656944"/>
              </p:ext>
            </p:extLst>
          </p:nvPr>
        </p:nvGraphicFramePr>
        <p:xfrm>
          <a:off x="6548091" y="3566336"/>
          <a:ext cx="5399087" cy="2141923"/>
        </p:xfrm>
        <a:graphic>
          <a:graphicData uri="http://schemas.openxmlformats.org/drawingml/2006/table">
            <a:tbl>
              <a:tblPr bandRow="1">
                <a:tableStyleId>{3B4B98B0-60AC-42C2-AFA5-B58CD77FA1E5}</a:tableStyleId>
              </a:tblPr>
              <a:tblGrid>
                <a:gridCol w="955223">
                  <a:extLst>
                    <a:ext uri="{9D8B030D-6E8A-4147-A177-3AD203B41FA5}">
                      <a16:colId xmlns:a16="http://schemas.microsoft.com/office/drawing/2014/main" val="3677614547"/>
                    </a:ext>
                  </a:extLst>
                </a:gridCol>
                <a:gridCol w="4443864">
                  <a:extLst>
                    <a:ext uri="{9D8B030D-6E8A-4147-A177-3AD203B41FA5}">
                      <a16:colId xmlns:a16="http://schemas.microsoft.com/office/drawing/2014/main" val="3603595698"/>
                    </a:ext>
                  </a:extLst>
                </a:gridCol>
              </a:tblGrid>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1</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Payload mechanism of action: TOPO I inhibitor</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7</a:t>
                      </a:r>
                      <a:r>
                        <a:rPr lang="en-US" sz="1300" b="0" baseline="30000" dirty="0">
                          <a:solidFill>
                            <a:schemeClr val="tx1"/>
                          </a:solidFill>
                          <a:latin typeface="Arial Narrow" panose="020B0606020202030204" pitchFamily="34" charset="0"/>
                          <a:ea typeface="Arial Narrow Regular"/>
                        </a:rPr>
                        <a:t>,c</a:t>
                      </a: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 </a:t>
                      </a:r>
                      <a:endParaRPr kumimoji="0" lang="en-US" sz="1300" b="0" i="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extLst>
                  <a:ext uri="{0D108BD9-81ED-4DB2-BD59-A6C34878D82A}">
                    <a16:rowId xmlns:a16="http://schemas.microsoft.com/office/drawing/2014/main" val="713507240"/>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2</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High potency of payload</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6,7</a:t>
                      </a:r>
                      <a:r>
                        <a:rPr lang="en-US" sz="1300" b="0" baseline="30000" dirty="0">
                          <a:solidFill>
                            <a:schemeClr val="tx1"/>
                          </a:solidFill>
                          <a:latin typeface="Arial Narrow" panose="020B0606020202030204" pitchFamily="34" charset="0"/>
                          <a:ea typeface="Arial Narrow Regular"/>
                        </a:rPr>
                        <a:t>,c</a:t>
                      </a:r>
                      <a:endParaRPr kumimoji="0" lang="en-US" sz="1300" b="0" i="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1320185224"/>
                  </a:ext>
                </a:extLst>
              </a:tr>
              <a:tr h="305989">
                <a:tc>
                  <a:txBody>
                    <a:bodyPr/>
                    <a:lstStyle/>
                    <a:p>
                      <a:pPr lvl="0" algn="ctr">
                        <a:lnSpc>
                          <a:spcPct val="90000"/>
                        </a:lnSpc>
                        <a:defRPr/>
                      </a:pPr>
                      <a:r>
                        <a:rPr kumimoji="0" lang="en-US" sz="2000" b="1" u="none" strike="noStrike" kern="1200" cap="none" spc="0" normalizeH="0" baseline="0" noProof="0" dirty="0">
                          <a:ln>
                            <a:noFill/>
                          </a:ln>
                          <a:solidFill>
                            <a:schemeClr val="accent1"/>
                          </a:solidFill>
                          <a:effectLst/>
                          <a:uLnTx/>
                          <a:uFillTx/>
                          <a:latin typeface="Arial Narrow" panose="020B0606020202030204" pitchFamily="34" charset="0"/>
                          <a:ea typeface="Arial Narrow Regular"/>
                        </a:rPr>
                        <a:t>3</a:t>
                      </a:r>
                      <a:endParaRPr kumimoji="0" lang="en-US" sz="2000" b="1" i="0" u="none" strike="noStrike" kern="120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lvl="0">
                        <a:lnSpc>
                          <a:spcPct val="90000"/>
                        </a:lnSpc>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High drug-to-antibody ratio of ≈8</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tc>
                <a:extLst>
                  <a:ext uri="{0D108BD9-81ED-4DB2-BD59-A6C34878D82A}">
                    <a16:rowId xmlns:a16="http://schemas.microsoft.com/office/drawing/2014/main" val="757157564"/>
                  </a:ext>
                </a:extLst>
              </a:tr>
              <a:tr h="305989">
                <a:tc>
                  <a:txBody>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4</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Payload with short systemic half-life</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7</a:t>
                      </a:r>
                      <a:r>
                        <a:rPr lang="en-US" sz="1300" b="0" baseline="30000" dirty="0">
                          <a:solidFill>
                            <a:schemeClr val="tx1"/>
                          </a:solidFill>
                          <a:latin typeface="Arial Narrow" panose="020B0606020202030204" pitchFamily="34" charset="0"/>
                          <a:ea typeface="Arial Narrow Regular"/>
                        </a:rPr>
                        <a:t>,</a:t>
                      </a:r>
                      <a:r>
                        <a:rPr lang="en-US" sz="1300" b="0" baseline="30000" dirty="0" err="1">
                          <a:solidFill>
                            <a:schemeClr val="tx1"/>
                          </a:solidFill>
                          <a:latin typeface="Arial Narrow" panose="020B0606020202030204" pitchFamily="34" charset="0"/>
                          <a:ea typeface="Arial Narrow Regular"/>
                        </a:rPr>
                        <a:t>c,d</a:t>
                      </a:r>
                      <a:endParaRPr kumimoji="0" lang="en-US" sz="1300" b="0" i="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761604787"/>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5</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Plasma-stable linker-payload</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6,7,</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tc>
                <a:extLst>
                  <a:ext uri="{0D108BD9-81ED-4DB2-BD59-A6C34878D82A}">
                    <a16:rowId xmlns:a16="http://schemas.microsoft.com/office/drawing/2014/main" val="3565443302"/>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6</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Tumor-selective cleavable linker</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6,7</a:t>
                      </a:r>
                      <a:r>
                        <a:rPr lang="en-US" sz="1300" b="0" baseline="30000" dirty="0">
                          <a:solidFill>
                            <a:schemeClr val="tx1"/>
                          </a:solidFill>
                          <a:latin typeface="Arial Narrow" panose="020B0606020202030204" pitchFamily="34" charset="0"/>
                          <a:ea typeface="Arial Narrow Regular"/>
                        </a:rPr>
                        <a:t>,c</a:t>
                      </a: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 </a:t>
                      </a:r>
                      <a:endParaRPr kumimoji="0" lang="en-US" sz="1300" b="0" i="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784025869"/>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7</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Bystander antitumor effect</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solidFill>
                      <a:srgbClr val="56A3A6">
                        <a:alpha val="14902"/>
                      </a:srgbClr>
                    </a:solidFill>
                  </a:tcPr>
                </a:tc>
                <a:extLst>
                  <a:ext uri="{0D108BD9-81ED-4DB2-BD59-A6C34878D82A}">
                    <a16:rowId xmlns:a16="http://schemas.microsoft.com/office/drawing/2014/main" val="142347740"/>
                  </a:ext>
                </a:extLst>
              </a:tr>
            </a:tbl>
          </a:graphicData>
        </a:graphic>
      </p:graphicFrame>
      <p:sp>
        <p:nvSpPr>
          <p:cNvPr id="30" name="Footer Placeholder 29">
            <a:extLst>
              <a:ext uri="{FF2B5EF4-FFF2-40B4-BE49-F238E27FC236}">
                <a16:creationId xmlns:a16="http://schemas.microsoft.com/office/drawing/2014/main" id="{B52B3FFA-6B42-F231-A190-B8608B8AB0E6}"/>
              </a:ext>
            </a:extLst>
          </p:cNvPr>
          <p:cNvSpPr>
            <a:spLocks noGrp="1"/>
          </p:cNvSpPr>
          <p:nvPr>
            <p:ph type="ftr" sz="quarter" idx="15"/>
          </p:nvPr>
        </p:nvSpPr>
        <p:spPr>
          <a:xfrm>
            <a:off x="407988" y="5778000"/>
            <a:ext cx="9802807" cy="852096"/>
          </a:xfr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Defined</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as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TFIp</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&lt;6 months.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Image</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is for illustrative purposes only; actual drug positions may vary.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The</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clinical relevance of these features is under investigation.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panose="020B0604020202020204" pitchFamily="34" charset="0"/>
              </a:rPr>
              <a:t>c</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Based</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on animal data.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ADC, antibody–drug conjugate; CDH6, cadherin 6; DXd, exatecan derivative; IgG1, immunoglobulin G1; IV, intravenous;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mAb</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monoclonal antibody; OC, ovarian cancer; ORR, objective response rate; OS, overall survival; Q3W, every 3 weeks;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TFIp</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treatment-free interval from last platinum dose; TOPO I, topoisomerase I.</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 González-Martín A,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Ann Oncol. </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2023;34:833–848. 2. Richardson DL, et al. JAMA Oncol. 2023;9:851–859; 3. Bartolomé RA, et al. Mol Oncol. 2021;15:1849–1865; 4.</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Shintani D, et al. Poster presentation at the European Society for Medical Oncology congress. October 20–24, 2023; Madrid, Spain. Presentation 777P. 5. Suzuki H, et al Poster presentation at the European Society for Medical Oncology congress. October 10–16, 2021; Virtual. Presentation #919. 6. Suzuki H,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Mol Cancer Ther</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2024;</a:t>
            </a:r>
            <a:r>
              <a:rPr kumimoji="0" lang="en-US" sz="800" b="0" i="0" u="none" strike="noStrike" kern="1200" cap="none" spc="0" normalizeH="0" baseline="0" noProof="0" dirty="0">
                <a:ln>
                  <a:noFill/>
                </a:ln>
                <a:solidFill>
                  <a:srgbClr val="000000"/>
                </a:solidFill>
                <a:effectLst/>
                <a:highlight>
                  <a:srgbClr val="FFFFFF"/>
                </a:highlight>
                <a:uLnTx/>
                <a:uFillTx/>
                <a:latin typeface="Arial Narrow" panose="020B0606020202030204" pitchFamily="34" charset="0"/>
                <a:ea typeface="+mn-ea"/>
                <a:cs typeface="Arial" charset="0"/>
              </a:rPr>
              <a:t>23:257–271.</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7. Nakada T,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Chem Pharm Bull (Tokyo)</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2019;67:173–185. 8. </a:t>
            </a:r>
            <a:r>
              <a:rPr kumimoji="0" lang="en-US" sz="800" b="0" i="0" u="none" strike="noStrike" kern="1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charset="0"/>
              </a:rPr>
              <a:t>Moore KN, et al. Oral presentation at the Society of Gynecologic Oncology 2024 Annual Meeting on Women’s Cancer. March 16–18, 2024; San Diego, CA, USA. </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E71A000E-94F6-433B-96B8-A292D339D33B}"/>
              </a:ext>
            </a:extLst>
          </p:cNvPr>
          <p:cNvSpPr>
            <a:spLocks noGrp="1"/>
          </p:cNvSpPr>
          <p:nvPr>
            <p:ph type="title"/>
          </p:nvPr>
        </p:nvSpPr>
        <p:spPr>
          <a:xfrm>
            <a:off x="407989" y="407760"/>
            <a:ext cx="11376024" cy="627207"/>
          </a:xfrm>
        </p:spPr>
        <p:txBody>
          <a:bodyPr/>
          <a:lstStyle/>
          <a:p>
            <a:r>
              <a:rPr lang="en-US" dirty="0">
                <a:latin typeface="Arial Narrow" panose="020B0606020202030204" pitchFamily="34" charset="0"/>
              </a:rPr>
              <a:t>Targeting Cadherin 6 (CDH6)</a:t>
            </a:r>
          </a:p>
        </p:txBody>
      </p:sp>
      <p:grpSp>
        <p:nvGrpSpPr>
          <p:cNvPr id="6" name="Group 5">
            <a:extLst>
              <a:ext uri="{FF2B5EF4-FFF2-40B4-BE49-F238E27FC236}">
                <a16:creationId xmlns:a16="http://schemas.microsoft.com/office/drawing/2014/main" id="{A3596D5F-0276-6C9F-F6CF-7A02BAFEC008}"/>
              </a:ext>
            </a:extLst>
          </p:cNvPr>
          <p:cNvGrpSpPr/>
          <p:nvPr/>
        </p:nvGrpSpPr>
        <p:grpSpPr>
          <a:xfrm>
            <a:off x="7644519" y="2374901"/>
            <a:ext cx="585081" cy="338357"/>
            <a:chOff x="2261126" y="4124432"/>
            <a:chExt cx="616424" cy="356482"/>
          </a:xfrm>
        </p:grpSpPr>
        <p:sp>
          <p:nvSpPr>
            <p:cNvPr id="7" name="右矢印 12">
              <a:extLst>
                <a:ext uri="{FF2B5EF4-FFF2-40B4-BE49-F238E27FC236}">
                  <a16:creationId xmlns:a16="http://schemas.microsoft.com/office/drawing/2014/main" id="{736D02E4-FD43-9216-BC80-DD9AB7370AF5}"/>
                </a:ext>
              </a:extLst>
            </p:cNvPr>
            <p:cNvSpPr/>
            <p:nvPr/>
          </p:nvSpPr>
          <p:spPr>
            <a:xfrm>
              <a:off x="2503354" y="4124432"/>
              <a:ext cx="374196" cy="356482"/>
            </a:xfrm>
            <a:prstGeom prst="rightArrow">
              <a:avLst>
                <a:gd name="adj1" fmla="val 45107"/>
                <a:gd name="adj2" fmla="val 55096"/>
              </a:avLst>
            </a:prstGeom>
            <a:solidFill>
              <a:srgbClr val="81E1FF"/>
            </a:solidFill>
            <a:ln w="9525" cap="flat" cmpd="sng" algn="ctr">
              <a:solidFill>
                <a:srgbClr val="FFFFFF"/>
              </a:solidFill>
              <a:prstDash val="solid"/>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Arial" charset="0"/>
              </a:endParaRPr>
            </a:p>
          </p:txBody>
        </p:sp>
        <p:sp>
          <p:nvSpPr>
            <p:cNvPr id="10" name="円/楕円 10">
              <a:extLst>
                <a:ext uri="{FF2B5EF4-FFF2-40B4-BE49-F238E27FC236}">
                  <a16:creationId xmlns:a16="http://schemas.microsoft.com/office/drawing/2014/main" id="{09DC121C-3C85-AEB8-FE5A-ADF16A978A75}"/>
                </a:ext>
              </a:extLst>
            </p:cNvPr>
            <p:cNvSpPr/>
            <p:nvPr/>
          </p:nvSpPr>
          <p:spPr>
            <a:xfrm>
              <a:off x="2261126" y="4163789"/>
              <a:ext cx="229624" cy="252964"/>
            </a:xfrm>
            <a:prstGeom prst="ellipse">
              <a:avLst/>
            </a:prstGeom>
            <a:noFill/>
            <a:ln w="57150" cap="flat" cmpd="sng" algn="ctr">
              <a:solidFill>
                <a:srgbClr val="81E1FF"/>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1" lang="en-US" sz="135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grpSp>
      <p:cxnSp>
        <p:nvCxnSpPr>
          <p:cNvPr id="15" name="Straight Connector 14">
            <a:extLst>
              <a:ext uri="{FF2B5EF4-FFF2-40B4-BE49-F238E27FC236}">
                <a16:creationId xmlns:a16="http://schemas.microsoft.com/office/drawing/2014/main" id="{5C1FD1A3-DA46-2D87-E460-1439535918A7}"/>
              </a:ext>
            </a:extLst>
          </p:cNvPr>
          <p:cNvCxnSpPr>
            <a:cxnSpLocks/>
          </p:cNvCxnSpPr>
          <p:nvPr/>
        </p:nvCxnSpPr>
        <p:spPr>
          <a:xfrm>
            <a:off x="6245135" y="1163661"/>
            <a:ext cx="0" cy="4515936"/>
          </a:xfrm>
          <a:prstGeom prst="line">
            <a:avLst/>
          </a:prstGeom>
          <a:ln w="38100">
            <a:gradFill>
              <a:gsLst>
                <a:gs pos="0">
                  <a:schemeClr val="accent1">
                    <a:lumMod val="5000"/>
                    <a:lumOff val="95000"/>
                  </a:schemeClr>
                </a:gs>
                <a:gs pos="33000">
                  <a:schemeClr val="accent1">
                    <a:lumMod val="45000"/>
                    <a:lumOff val="55000"/>
                  </a:schemeClr>
                </a:gs>
                <a:gs pos="74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85DEFDD-8C18-1B9D-3B58-A7A9FB5FC346}"/>
              </a:ext>
            </a:extLst>
          </p:cNvPr>
          <p:cNvSpPr txBox="1"/>
          <p:nvPr/>
        </p:nvSpPr>
        <p:spPr>
          <a:xfrm>
            <a:off x="6280913" y="1093970"/>
            <a:ext cx="5933441" cy="307777"/>
          </a:xfrm>
          <a:prstGeom prst="rect">
            <a:avLst/>
          </a:prstGeom>
          <a:noFill/>
        </p:spPr>
        <p:txBody>
          <a:bodyPr wrap="square" lIns="180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4643">
                    <a:lumMod val="90000"/>
                    <a:lumOff val="10000"/>
                  </a:srgbClr>
                </a:solidFill>
                <a:effectLst/>
                <a:uLnTx/>
                <a:uFillTx/>
                <a:latin typeface="Arial Narrow" panose="020B0606020202030204" pitchFamily="34" charset="0"/>
                <a:ea typeface="+mn-ea"/>
                <a:cs typeface="Arial" panose="020B0604020202020204" pitchFamily="34" charset="0"/>
                <a:sym typeface="Arial Narrow"/>
              </a:rPr>
              <a:t>R-DXd was designed with 7 key attributes:</a:t>
            </a:r>
            <a:endParaRPr kumimoji="0" lang="en-US" sz="1400" b="1" i="0" u="none" strike="noStrike" kern="1200" cap="none" spc="0" normalizeH="0" baseline="0" noProof="0" dirty="0">
              <a:ln>
                <a:noFill/>
              </a:ln>
              <a:solidFill>
                <a:srgbClr val="004643">
                  <a:lumMod val="90000"/>
                  <a:lumOff val="10000"/>
                </a:srgbClr>
              </a:solidFill>
              <a:effectLst/>
              <a:uLnTx/>
              <a:uFillTx/>
              <a:latin typeface="Arial Narrow" panose="020B0606020202030204" pitchFamily="34" charset="0"/>
              <a:ea typeface="+mn-ea"/>
              <a:cs typeface="Arial" charset="0"/>
            </a:endParaRPr>
          </a:p>
        </p:txBody>
      </p:sp>
    </p:spTree>
    <p:extLst>
      <p:ext uri="{BB962C8B-B14F-4D97-AF65-F5344CB8AC3E}">
        <p14:creationId xmlns:p14="http://schemas.microsoft.com/office/powerpoint/2010/main" val="345655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04168B-0F67-BB69-94D2-536E2B21B1D7}"/>
            </a:ext>
          </a:extLst>
        </p:cNvPr>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1E44E026-2659-FA58-F305-341499DC0CCC}"/>
              </a:ext>
            </a:extLst>
          </p:cNvPr>
          <p:cNvSpPr>
            <a:spLocks noGrp="1"/>
          </p:cNvSpPr>
          <p:nvPr>
            <p:ph type="ftr" sz="quarter" idx="11"/>
          </p:nvPr>
        </p:nvSpPr>
        <p:spPr>
          <a:xfrm>
            <a:off x="407988" y="5554376"/>
            <a:ext cx="9879011" cy="1075720"/>
          </a:xfr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charset="0"/>
              </a:rPr>
              <a:t>a</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Patients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must have ≥1 lesion not previously irradiated and amenable to biopsy; must consent to provide a pretreatment biopsy and, in Phase 2 only, an on-treatment biopsy tissue sample and have ≥1 measurable lesion per RECIST 1.1.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Unless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ineligible. </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Arial" charset="0"/>
              </a:rPr>
              <a:t>c</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Defined as 1 line of prior platinum therapy (≥4 cycles with best response of not PD) with radiologically documented progression &gt;90 and ≤180 days following last dose of platinum therapy, or 2–3 lines of prior platinum therapy (≥2 cycles) with radiologically documented progression ≤180 days following the last dose of platinum.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charset="0"/>
              </a:rPr>
              <a:t>d</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Unless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ineligible, not approved or not available locally.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charset="0"/>
              </a:rPr>
              <a:t>e</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charset="0"/>
              </a:rPr>
              <a:t>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 stratification cutoff of 75% tumor cell membrane staining at any intensity was selected based on the median observed percentage tumor cell membrane staining (at any intensity) in the Phase 1 study population</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Arial" charset="0"/>
              </a:rPr>
              <a:t>3</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charset="0"/>
              </a:rPr>
              <a:t>f</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Overall</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108 patients were randomized to receive R-DXd. One patient did not receive treatment, so 107 patients were treated and were included in the safety analysis set. </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Arial" charset="0"/>
              </a:rPr>
              <a:t>g</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Per RECIST 1.1. </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ADC, antibody–drug conjugate; BICR, blinded independent central review; CDH6, cadherin 6; DOR, duration of response; ECOG PS, Eastern Cooperative Oncology Group performance status; FRα, folate receptor alpha; FU, follow-up; IV, intravenous; inv, investigator; LOT, lines of therapy; LTSFU, long-term survival follow up; ORR, objective response rate; OS, overall survival; RP3D, recommended phase 3 dose; PD, progressive disease; Q3M, every 3 months; QOL, quality of life; </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Q3W, every 3 weeks; R, randomization; RECIST 1.1, Response Evaluation Criteria in Solid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Tumours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version 1.1; </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TPC, treatment of physician’s choice.</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1. ClinicalTrials.gov. </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hlinkClick r:id="rId3">
                  <a:extLst>
                    <a:ext uri="{A12FA001-AC4F-418D-AE19-62706E023703}">
                      <ahyp:hlinkClr xmlns:ahyp="http://schemas.microsoft.com/office/drawing/2018/hyperlinkcolor" val="tx"/>
                    </a:ext>
                  </a:extLst>
                </a:hlinkClick>
              </a:rPr>
              <a:t>https://clinicaltrials.gov/study/NCT06161025</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Accessed 26 June 2025. 2. Ray-Coquard I, et al. P</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oster</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presentation at American S</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charset="0"/>
              </a:rPr>
              <a:t>ociety</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rPr>
              <a:t> Clinical Oncology 2024; May 31–June 4; Chicago, IL, USA. Poster TPS5625. 3. </a:t>
            </a:r>
            <a:r>
              <a:rPr kumimoji="0" lang="en-US" sz="800" b="0" i="0" u="none" strike="noStrike" kern="1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charset="0"/>
              </a:rPr>
              <a:t>Moore KN, et al. Oral presentation at the Society of Gynecologic Oncology 2024 Annual Meeting on Women’s Cancer. March 16–18, 2024; San Diego, CA, USA. </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charset="0"/>
            </a:endParaRPr>
          </a:p>
        </p:txBody>
      </p:sp>
      <p:sp>
        <p:nvSpPr>
          <p:cNvPr id="2" name="Title 1">
            <a:extLst>
              <a:ext uri="{FF2B5EF4-FFF2-40B4-BE49-F238E27FC236}">
                <a16:creationId xmlns:a16="http://schemas.microsoft.com/office/drawing/2014/main" id="{49E8F3B2-934D-2D0E-FDD7-5B56B40C41A2}"/>
              </a:ext>
            </a:extLst>
          </p:cNvPr>
          <p:cNvSpPr>
            <a:spLocks noGrp="1"/>
          </p:cNvSpPr>
          <p:nvPr>
            <p:ph type="title"/>
          </p:nvPr>
        </p:nvSpPr>
        <p:spPr>
          <a:xfrm>
            <a:off x="419762" y="379185"/>
            <a:ext cx="11376024" cy="941832"/>
          </a:xfrm>
        </p:spPr>
        <p:txBody>
          <a:bodyPr/>
          <a:lstStyle/>
          <a:p>
            <a:r>
              <a:rPr lang="en-US" dirty="0"/>
              <a:t>REJOICE-Ovarian01 study design</a:t>
            </a:r>
            <a:br>
              <a:rPr lang="en-US" dirty="0"/>
            </a:br>
            <a:endParaRPr lang="en-US" dirty="0"/>
          </a:p>
        </p:txBody>
      </p:sp>
      <p:sp>
        <p:nvSpPr>
          <p:cNvPr id="3" name="Rectangle 2">
            <a:extLst>
              <a:ext uri="{FF2B5EF4-FFF2-40B4-BE49-F238E27FC236}">
                <a16:creationId xmlns:a16="http://schemas.microsoft.com/office/drawing/2014/main" id="{A329B7B9-2F7E-9384-2527-EBEF1408A180}"/>
              </a:ext>
            </a:extLst>
          </p:cNvPr>
          <p:cNvSpPr/>
          <p:nvPr/>
        </p:nvSpPr>
        <p:spPr>
          <a:xfrm>
            <a:off x="322563" y="811356"/>
            <a:ext cx="113760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1097236"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t>A Phase 2/3 multicenter, randomized study of R-DXd in patients with platinum-resistant, </a:t>
            </a:r>
            <a:b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br>
            <a: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t>high-grade serous or endometroid ovarian, primary peritoneal, or fallopian tube cancer</a:t>
            </a:r>
            <a:r>
              <a:rPr kumimoji="0" lang="en-US" sz="2400" b="1" i="0" u="none" strike="noStrike" kern="1200" cap="none" spc="0" normalizeH="0" baseline="30000" noProof="0" dirty="0">
                <a:ln>
                  <a:noFill/>
                </a:ln>
                <a:solidFill>
                  <a:srgbClr val="004643"/>
                </a:solidFill>
                <a:effectLst/>
                <a:uLnTx/>
                <a:uFillTx/>
                <a:latin typeface="Arial Narrow" panose="020B0606020202030204" pitchFamily="34" charset="0"/>
                <a:ea typeface="+mn-ea"/>
                <a:cs typeface="+mn-cs"/>
              </a:rPr>
              <a:t>1,2</a:t>
            </a:r>
            <a:endParaRPr kumimoji="0" lang="en-US" sz="2400" b="1" i="0" u="none" strike="noStrike" kern="1200" cap="none" spc="0" normalizeH="0" baseline="30000" noProof="0" dirty="0">
              <a:ln>
                <a:noFill/>
              </a:ln>
              <a:solidFill>
                <a:srgbClr val="004643"/>
              </a:solidFill>
              <a:effectLst/>
              <a:uLnTx/>
              <a:uFillTx/>
              <a:latin typeface="Arial Narrow" panose="020B0606020202030204" pitchFamily="34" charset="0"/>
              <a:ea typeface="+mn-ea"/>
              <a:cs typeface="Arial" pitchFamily="34" charset="0"/>
            </a:endParaRPr>
          </a:p>
        </p:txBody>
      </p:sp>
      <p:sp>
        <p:nvSpPr>
          <p:cNvPr id="8" name="Rectangle: Rounded Corners 7">
            <a:extLst>
              <a:ext uri="{FF2B5EF4-FFF2-40B4-BE49-F238E27FC236}">
                <a16:creationId xmlns:a16="http://schemas.microsoft.com/office/drawing/2014/main" id="{A8B7252A-FD36-10DE-A8D4-9758C4550F05}"/>
              </a:ext>
            </a:extLst>
          </p:cNvPr>
          <p:cNvSpPr>
            <a:spLocks/>
          </p:cNvSpPr>
          <p:nvPr/>
        </p:nvSpPr>
        <p:spPr>
          <a:xfrm>
            <a:off x="4131184" y="1737211"/>
            <a:ext cx="3781780" cy="2916000"/>
          </a:xfrm>
          <a:prstGeom prst="roundRect">
            <a:avLst>
              <a:gd name="adj" fmla="val 456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2D8DF8-30AB-F635-0C20-89CA8943D0FD}"/>
              </a:ext>
            </a:extLst>
          </p:cNvPr>
          <p:cNvSpPr txBox="1">
            <a:spLocks/>
          </p:cNvSpPr>
          <p:nvPr/>
        </p:nvSpPr>
        <p:spPr>
          <a:xfrm>
            <a:off x="7985007" y="4729068"/>
            <a:ext cx="1773936" cy="691731"/>
          </a:xfrm>
          <a:prstGeom prst="roundRect">
            <a:avLst/>
          </a:prstGeom>
          <a:solidFill>
            <a:srgbClr val="F2F7F9"/>
          </a:solidFill>
          <a:ln>
            <a:solidFill>
              <a:schemeClr val="accent1">
                <a:lumMod val="25000"/>
                <a:lumOff val="75000"/>
              </a:schemeClr>
            </a:solidFill>
          </a:ln>
        </p:spPr>
        <p:txBody>
          <a:bodyPr vert="horz" wrap="square" lIns="72000" tIns="0" rIns="72000" bIns="0" rtlCol="0" anchor="t"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Primary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n-ea"/>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PFS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n-ea"/>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rPr>
              <a:t>g</a:t>
            </a: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endParaRPr>
          </a:p>
        </p:txBody>
      </p:sp>
      <p:sp>
        <p:nvSpPr>
          <p:cNvPr id="14" name="Rectangle: Rounded Corners 13">
            <a:extLst>
              <a:ext uri="{FF2B5EF4-FFF2-40B4-BE49-F238E27FC236}">
                <a16:creationId xmlns:a16="http://schemas.microsoft.com/office/drawing/2014/main" id="{3958B662-A975-69D0-C397-561B966B5339}"/>
              </a:ext>
            </a:extLst>
          </p:cNvPr>
          <p:cNvSpPr/>
          <p:nvPr/>
        </p:nvSpPr>
        <p:spPr>
          <a:xfrm>
            <a:off x="4221616" y="1833367"/>
            <a:ext cx="2651760" cy="435107"/>
          </a:xfrm>
          <a:prstGeom prst="roundRect">
            <a:avLst>
              <a:gd name="adj" fmla="val 146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Phase 2 (N≈260)</a:t>
            </a:r>
            <a:b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b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Dose-optimization analysis (N=108)</a:t>
            </a:r>
            <a:r>
              <a:rPr kumimoji="0" lang="en-US" sz="13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Arial" panose="020B0604020202020204" pitchFamily="34" charset="0"/>
              </a:rPr>
              <a:t>f</a:t>
            </a:r>
          </a:p>
        </p:txBody>
      </p:sp>
      <p:cxnSp>
        <p:nvCxnSpPr>
          <p:cNvPr id="15" name="Straight Arrow Connector 14">
            <a:extLst>
              <a:ext uri="{FF2B5EF4-FFF2-40B4-BE49-F238E27FC236}">
                <a16:creationId xmlns:a16="http://schemas.microsoft.com/office/drawing/2014/main" id="{8C59E0F6-9BA7-0246-AA54-22B86CC4C013}"/>
              </a:ext>
            </a:extLst>
          </p:cNvPr>
          <p:cNvCxnSpPr>
            <a:cxnSpLocks/>
          </p:cNvCxnSpPr>
          <p:nvPr/>
        </p:nvCxnSpPr>
        <p:spPr>
          <a:xfrm>
            <a:off x="3780629" y="3445314"/>
            <a:ext cx="36576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D469B7-0902-4F32-AB72-ECBDFD1D3743}"/>
              </a:ext>
            </a:extLst>
          </p:cNvPr>
          <p:cNvGrpSpPr/>
          <p:nvPr/>
        </p:nvGrpSpPr>
        <p:grpSpPr>
          <a:xfrm>
            <a:off x="4717470" y="2851942"/>
            <a:ext cx="738355" cy="601902"/>
            <a:chOff x="5056822" y="2107921"/>
            <a:chExt cx="727041" cy="399808"/>
          </a:xfrm>
        </p:grpSpPr>
        <p:sp>
          <p:nvSpPr>
            <p:cNvPr id="44" name="Rectangle: Rounded Corners 43">
              <a:extLst>
                <a:ext uri="{FF2B5EF4-FFF2-40B4-BE49-F238E27FC236}">
                  <a16:creationId xmlns:a16="http://schemas.microsoft.com/office/drawing/2014/main" id="{797D7D3F-CD7F-0D6A-3CC0-5153230DF1DF}"/>
                </a:ext>
              </a:extLst>
            </p:cNvPr>
            <p:cNvSpPr/>
            <p:nvPr/>
          </p:nvSpPr>
          <p:spPr>
            <a:xfrm>
              <a:off x="5377480" y="2107921"/>
              <a:ext cx="406383"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400033"/>
                <a:gd name="connsiteY0" fmla="*/ 254526 h 254526"/>
                <a:gd name="connsiteX1" fmla="*/ 0 w 400033"/>
                <a:gd name="connsiteY1" fmla="*/ 59638 h 254526"/>
                <a:gd name="connsiteX2" fmla="*/ 59638 w 400033"/>
                <a:gd name="connsiteY2" fmla="*/ 0 h 254526"/>
                <a:gd name="connsiteX3" fmla="*/ 400033 w 400033"/>
                <a:gd name="connsiteY3" fmla="*/ 3175 h 254526"/>
                <a:gd name="connsiteX0" fmla="*/ 0 w 406383"/>
                <a:gd name="connsiteY0" fmla="*/ 254526 h 254526"/>
                <a:gd name="connsiteX1" fmla="*/ 0 w 406383"/>
                <a:gd name="connsiteY1" fmla="*/ 59638 h 254526"/>
                <a:gd name="connsiteX2" fmla="*/ 59638 w 406383"/>
                <a:gd name="connsiteY2" fmla="*/ 0 h 254526"/>
                <a:gd name="connsiteX3" fmla="*/ 406383 w 406383"/>
                <a:gd name="connsiteY3" fmla="*/ 0 h 254526"/>
              </a:gdLst>
              <a:ahLst/>
              <a:cxnLst>
                <a:cxn ang="0">
                  <a:pos x="connsiteX0" y="connsiteY0"/>
                </a:cxn>
                <a:cxn ang="0">
                  <a:pos x="connsiteX1" y="connsiteY1"/>
                </a:cxn>
                <a:cxn ang="0">
                  <a:pos x="connsiteX2" y="connsiteY2"/>
                </a:cxn>
                <a:cxn ang="0">
                  <a:pos x="connsiteX3" y="connsiteY3"/>
                </a:cxn>
              </a:cxnLst>
              <a:rect l="l" t="t" r="r" b="b"/>
              <a:pathLst>
                <a:path w="406383" h="254526">
                  <a:moveTo>
                    <a:pt x="0" y="254526"/>
                  </a:moveTo>
                  <a:lnTo>
                    <a:pt x="0" y="59638"/>
                  </a:lnTo>
                  <a:cubicBezTo>
                    <a:pt x="0" y="26701"/>
                    <a:pt x="26701" y="0"/>
                    <a:pt x="59638" y="0"/>
                  </a:cubicBezTo>
                  <a:lnTo>
                    <a:pt x="406383"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45" name="Rectangle: Rounded Corners 43">
              <a:extLst>
                <a:ext uri="{FF2B5EF4-FFF2-40B4-BE49-F238E27FC236}">
                  <a16:creationId xmlns:a16="http://schemas.microsoft.com/office/drawing/2014/main" id="{EAC30BDE-6F81-844D-8FE4-BD8758C2A98D}"/>
                </a:ext>
              </a:extLst>
            </p:cNvPr>
            <p:cNvSpPr/>
            <p:nvPr/>
          </p:nvSpPr>
          <p:spPr>
            <a:xfrm flipH="1" flipV="1">
              <a:off x="5056822" y="2253203"/>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75CA5C53-A16A-D84F-EF59-761FD0C919DA}"/>
              </a:ext>
            </a:extLst>
          </p:cNvPr>
          <p:cNvGrpSpPr/>
          <p:nvPr/>
        </p:nvGrpSpPr>
        <p:grpSpPr>
          <a:xfrm flipH="1">
            <a:off x="4717470" y="3453845"/>
            <a:ext cx="717516" cy="601911"/>
            <a:chOff x="4980622" y="2107921"/>
            <a:chExt cx="717516" cy="399808"/>
          </a:xfrm>
        </p:grpSpPr>
        <p:sp>
          <p:nvSpPr>
            <p:cNvPr id="42" name="Rectangle: Rounded Corners 43">
              <a:extLst>
                <a:ext uri="{FF2B5EF4-FFF2-40B4-BE49-F238E27FC236}">
                  <a16:creationId xmlns:a16="http://schemas.microsoft.com/office/drawing/2014/main" id="{A5797A28-8212-D461-3932-466B5875EE17}"/>
                </a:ext>
              </a:extLst>
            </p:cNvPr>
            <p:cNvSpPr/>
            <p:nvPr/>
          </p:nvSpPr>
          <p:spPr>
            <a:xfrm>
              <a:off x="5377480" y="2107921"/>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43" name="Rectangle: Rounded Corners 43">
              <a:extLst>
                <a:ext uri="{FF2B5EF4-FFF2-40B4-BE49-F238E27FC236}">
                  <a16:creationId xmlns:a16="http://schemas.microsoft.com/office/drawing/2014/main" id="{3B004FC7-0F4F-B747-6471-E1D0930DAEB6}"/>
                </a:ext>
              </a:extLst>
            </p:cNvPr>
            <p:cNvSpPr/>
            <p:nvPr/>
          </p:nvSpPr>
          <p:spPr>
            <a:xfrm flipH="1" flipV="1">
              <a:off x="4980622" y="2253203"/>
              <a:ext cx="3968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396858"/>
                <a:gd name="connsiteY0" fmla="*/ 254526 h 254526"/>
                <a:gd name="connsiteX1" fmla="*/ 0 w 396858"/>
                <a:gd name="connsiteY1" fmla="*/ 59638 h 254526"/>
                <a:gd name="connsiteX2" fmla="*/ 59638 w 396858"/>
                <a:gd name="connsiteY2" fmla="*/ 0 h 254526"/>
                <a:gd name="connsiteX3" fmla="*/ 396858 w 396858"/>
                <a:gd name="connsiteY3" fmla="*/ 0 h 254526"/>
              </a:gdLst>
              <a:ahLst/>
              <a:cxnLst>
                <a:cxn ang="0">
                  <a:pos x="connsiteX0" y="connsiteY0"/>
                </a:cxn>
                <a:cxn ang="0">
                  <a:pos x="connsiteX1" y="connsiteY1"/>
                </a:cxn>
                <a:cxn ang="0">
                  <a:pos x="connsiteX2" y="connsiteY2"/>
                </a:cxn>
                <a:cxn ang="0">
                  <a:pos x="connsiteX3" y="connsiteY3"/>
                </a:cxn>
              </a:cxnLst>
              <a:rect l="l" t="t" r="r" b="b"/>
              <a:pathLst>
                <a:path w="396858" h="254526">
                  <a:moveTo>
                    <a:pt x="0" y="254526"/>
                  </a:moveTo>
                  <a:lnTo>
                    <a:pt x="0" y="59638"/>
                  </a:lnTo>
                  <a:cubicBezTo>
                    <a:pt x="0" y="26701"/>
                    <a:pt x="26701" y="0"/>
                    <a:pt x="59638" y="0"/>
                  </a:cubicBezTo>
                  <a:lnTo>
                    <a:pt x="3968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CEE23537-5010-7863-B39A-9C73B4EBF04F}"/>
              </a:ext>
            </a:extLst>
          </p:cNvPr>
          <p:cNvGrpSpPr/>
          <p:nvPr/>
        </p:nvGrpSpPr>
        <p:grpSpPr>
          <a:xfrm>
            <a:off x="4018812" y="3359670"/>
            <a:ext cx="171288" cy="171288"/>
            <a:chOff x="5008601" y="1894117"/>
            <a:chExt cx="155117" cy="155117"/>
          </a:xfrm>
        </p:grpSpPr>
        <p:sp>
          <p:nvSpPr>
            <p:cNvPr id="36" name="Shape1_20230515_141237">
              <a:extLst>
                <a:ext uri="{FF2B5EF4-FFF2-40B4-BE49-F238E27FC236}">
                  <a16:creationId xmlns:a16="http://schemas.microsoft.com/office/drawing/2014/main" id="{3CBFE77F-29C6-DD79-C622-55B5363E31A1}"/>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37" name="Shape1_20230515_141249">
              <a:extLst>
                <a:ext uri="{FF2B5EF4-FFF2-40B4-BE49-F238E27FC236}">
                  <a16:creationId xmlns:a16="http://schemas.microsoft.com/office/drawing/2014/main" id="{A6ED917D-7F58-227B-0677-8222EFA33F5C}"/>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sp>
        <p:nvSpPr>
          <p:cNvPr id="25" name="Rectangle: Rounded Corners 24">
            <a:extLst>
              <a:ext uri="{FF2B5EF4-FFF2-40B4-BE49-F238E27FC236}">
                <a16:creationId xmlns:a16="http://schemas.microsoft.com/office/drawing/2014/main" id="{80938E16-B41B-76F5-5761-473C4F8882DA}"/>
              </a:ext>
            </a:extLst>
          </p:cNvPr>
          <p:cNvSpPr>
            <a:spLocks/>
          </p:cNvSpPr>
          <p:nvPr/>
        </p:nvSpPr>
        <p:spPr>
          <a:xfrm>
            <a:off x="442201" y="1743825"/>
            <a:ext cx="3468942" cy="2712432"/>
          </a:xfrm>
          <a:prstGeom prst="roundRect">
            <a:avLst>
              <a:gd name="adj" fmla="val 4568"/>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3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Key eligibility criteria</a:t>
            </a:r>
            <a:endParaRPr kumimoji="0" lang="en-US" sz="1300" b="1"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High-grade serous or high-grade endometrioid ovarian, primary peritoneal, or fallopian tube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cancer</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a</a:t>
            </a:r>
            <a:endPar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1−3 prior LOT, including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bevacizumab</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b</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Platinum-resistant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disease</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c</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(primary platinum-refractory disease is exclusionary)</a:t>
            </a:r>
            <a:endParaRPr kumimoji="0" lang="en-US" sz="1200" b="0" i="0" u="none" strike="noStrike" kern="0" cap="none" spc="0" normalizeH="0" baseline="30000" noProof="0" dirty="0">
              <a:ln>
                <a:noFill/>
              </a:ln>
              <a:solidFill>
                <a:srgbClr val="0C2340"/>
              </a:solidFill>
              <a:effectLst/>
              <a:uLnTx/>
              <a:uFillTx/>
              <a:latin typeface="Arial Narrow" panose="020B0606020202030204" pitchFamily="34" charset="0"/>
              <a:ea typeface="+mn-ea"/>
              <a:cs typeface="Arial" pitchFamily="34" charset="0"/>
              <a:sym typeface="Arial"/>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Prior mirvetuximab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soravtansine</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d</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(for tumors with high FRα expression)</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ECOG PS 0−1</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No prior CDH6-targeting agents or ADCs with a linked exatecan derivative</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No selection by tumor CDH6 expression</a:t>
            </a:r>
          </a:p>
        </p:txBody>
      </p:sp>
      <p:sp>
        <p:nvSpPr>
          <p:cNvPr id="49" name="TextBox 48">
            <a:extLst>
              <a:ext uri="{FF2B5EF4-FFF2-40B4-BE49-F238E27FC236}">
                <a16:creationId xmlns:a16="http://schemas.microsoft.com/office/drawing/2014/main" id="{00D9ED03-990F-8EF9-40A4-B705101EEC42}"/>
              </a:ext>
            </a:extLst>
          </p:cNvPr>
          <p:cNvSpPr txBox="1">
            <a:spLocks/>
          </p:cNvSpPr>
          <p:nvPr/>
        </p:nvSpPr>
        <p:spPr>
          <a:xfrm>
            <a:off x="9829323" y="4729068"/>
            <a:ext cx="1938528" cy="691731"/>
          </a:xfrm>
          <a:prstGeom prst="roundRect">
            <a:avLst/>
          </a:prstGeom>
          <a:solidFill>
            <a:srgbClr val="F2F7F9"/>
          </a:solidFill>
          <a:ln>
            <a:solidFill>
              <a:schemeClr val="accent1">
                <a:lumMod val="25000"/>
                <a:lumOff val="75000"/>
              </a:schemeClr>
            </a:solidFill>
          </a:ln>
        </p:spPr>
        <p:txBody>
          <a:bodyPr vert="horz" wrap="square" lIns="72000" tIns="0" rIns="72000" bIns="0" rtlCol="0" anchor="ctr"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Key secondary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OS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QOL</a:t>
            </a:r>
          </a:p>
        </p:txBody>
      </p:sp>
      <p:sp>
        <p:nvSpPr>
          <p:cNvPr id="50" name="TextBox 49">
            <a:extLst>
              <a:ext uri="{FF2B5EF4-FFF2-40B4-BE49-F238E27FC236}">
                <a16:creationId xmlns:a16="http://schemas.microsoft.com/office/drawing/2014/main" id="{257789D1-E454-97DF-00D0-498FC40332AA}"/>
              </a:ext>
            </a:extLst>
          </p:cNvPr>
          <p:cNvSpPr txBox="1">
            <a:spLocks/>
          </p:cNvSpPr>
          <p:nvPr/>
        </p:nvSpPr>
        <p:spPr>
          <a:xfrm>
            <a:off x="4128457" y="4729069"/>
            <a:ext cx="1777043" cy="690231"/>
          </a:xfrm>
          <a:prstGeom prst="roundRect">
            <a:avLst/>
          </a:prstGeom>
          <a:solidFill>
            <a:srgbClr val="F2F2F2"/>
          </a:solidFill>
          <a:ln>
            <a:solidFill>
              <a:schemeClr val="bg2">
                <a:lumMod val="75000"/>
              </a:schemeClr>
            </a:solidFill>
          </a:ln>
        </p:spPr>
        <p:txBody>
          <a:bodyPr vert="horz" wrap="square" lIns="72000" tIns="0" rIns="72000" bIns="0" rtlCol="0" anchor="t"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Primary endpoint</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n-ea"/>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itchFamily="34" charset="0"/>
            </a:endParaRPr>
          </a:p>
        </p:txBody>
      </p:sp>
      <p:sp>
        <p:nvSpPr>
          <p:cNvPr id="51" name="TextBox 50">
            <a:extLst>
              <a:ext uri="{FF2B5EF4-FFF2-40B4-BE49-F238E27FC236}">
                <a16:creationId xmlns:a16="http://schemas.microsoft.com/office/drawing/2014/main" id="{2A042123-78E5-2978-4323-7FC53EAFC6AC}"/>
              </a:ext>
            </a:extLst>
          </p:cNvPr>
          <p:cNvSpPr txBox="1">
            <a:spLocks/>
          </p:cNvSpPr>
          <p:nvPr/>
        </p:nvSpPr>
        <p:spPr>
          <a:xfrm>
            <a:off x="5978652" y="4729069"/>
            <a:ext cx="1934312" cy="691730"/>
          </a:xfrm>
          <a:prstGeom prst="roundRect">
            <a:avLst/>
          </a:prstGeom>
          <a:solidFill>
            <a:srgbClr val="F2F2F2"/>
          </a:solidFill>
          <a:ln>
            <a:solidFill>
              <a:schemeClr val="bg2">
                <a:lumMod val="75000"/>
              </a:schemeClr>
            </a:solidFill>
          </a:ln>
        </p:spPr>
        <p:txBody>
          <a:bodyPr vert="horz" wrap="square" lIns="72000" tIns="0" rIns="72000" bIns="0" rtlCol="0" anchor="ctr"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Key secondary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n-ea"/>
                <a:cs typeface="Arial" pitchFamily="34" charset="0"/>
              </a:rPr>
              <a:t>inv</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DOR per BICR and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n-ea"/>
                <a:cs typeface="Arial" pitchFamily="34" charset="0"/>
              </a:rPr>
              <a:t>inv</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itchFamily="34" charset="0"/>
            </a:endParaRPr>
          </a:p>
        </p:txBody>
      </p:sp>
      <p:sp>
        <p:nvSpPr>
          <p:cNvPr id="53" name="Rectangle: Rounded Corners 52">
            <a:extLst>
              <a:ext uri="{FF2B5EF4-FFF2-40B4-BE49-F238E27FC236}">
                <a16:creationId xmlns:a16="http://schemas.microsoft.com/office/drawing/2014/main" id="{4DE3F26A-8344-18B4-A6D7-003E5BEA8B0D}"/>
              </a:ext>
            </a:extLst>
          </p:cNvPr>
          <p:cNvSpPr>
            <a:spLocks/>
          </p:cNvSpPr>
          <p:nvPr/>
        </p:nvSpPr>
        <p:spPr>
          <a:xfrm>
            <a:off x="442201" y="4534741"/>
            <a:ext cx="3468942" cy="890636"/>
          </a:xfrm>
          <a:prstGeom prst="roundRect">
            <a:avLst>
              <a:gd name="adj" fmla="val 4568"/>
            </a:avLst>
          </a:prstGeom>
          <a:solidFill>
            <a:schemeClr val="bg1"/>
          </a:solidFill>
          <a:ln>
            <a:solidFill>
              <a:schemeClr val="accent3">
                <a:lumMod val="75000"/>
              </a:schemeClr>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Stratification factors</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Number of prior LOT (1 vs 2–3)</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CDH6 expression (</a:t>
            </a:r>
            <a:r>
              <a:rPr kumimoji="1"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sym typeface="Arial"/>
              </a:rPr>
              <a:t>≥75%</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 vs &lt;75%)</a:t>
            </a:r>
            <a:r>
              <a:rPr kumimoji="0" lang="en-US" sz="1200" b="0" i="0" u="none" strike="noStrike" kern="0" cap="none" spc="0" normalizeH="0" baseline="30000" noProof="0" dirty="0">
                <a:ln>
                  <a:noFill/>
                </a:ln>
                <a:solidFill>
                  <a:srgbClr val="0C2340"/>
                </a:solidFill>
                <a:effectLst/>
                <a:uLnTx/>
                <a:uFillTx/>
                <a:latin typeface="Arial Narrow" panose="020B0606020202030204" pitchFamily="34" charset="0"/>
                <a:ea typeface="+mn-ea"/>
                <a:cs typeface="Arial" pitchFamily="34" charset="0"/>
              </a:rPr>
              <a:t>e</a:t>
            </a:r>
            <a:endPar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TPC (paclitaxel vs other; Phase 3 only)</a:t>
            </a:r>
          </a:p>
        </p:txBody>
      </p:sp>
      <p:cxnSp>
        <p:nvCxnSpPr>
          <p:cNvPr id="140" name="Straight Arrow Connector 139">
            <a:extLst>
              <a:ext uri="{FF2B5EF4-FFF2-40B4-BE49-F238E27FC236}">
                <a16:creationId xmlns:a16="http://schemas.microsoft.com/office/drawing/2014/main" id="{9E2C196E-98BF-E133-C69E-E50D1045D9B1}"/>
              </a:ext>
            </a:extLst>
          </p:cNvPr>
          <p:cNvCxnSpPr>
            <a:cxnSpLocks/>
          </p:cNvCxnSpPr>
          <p:nvPr/>
        </p:nvCxnSpPr>
        <p:spPr>
          <a:xfrm>
            <a:off x="4815332" y="3453845"/>
            <a:ext cx="73152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BAFC971-FB8C-10BB-2235-CC4B11A31F27}"/>
              </a:ext>
            </a:extLst>
          </p:cNvPr>
          <p:cNvGrpSpPr/>
          <p:nvPr/>
        </p:nvGrpSpPr>
        <p:grpSpPr>
          <a:xfrm>
            <a:off x="5198748" y="3220673"/>
            <a:ext cx="1676699" cy="466344"/>
            <a:chOff x="4839930" y="3238676"/>
            <a:chExt cx="1676699" cy="466344"/>
          </a:xfrm>
        </p:grpSpPr>
        <p:sp>
          <p:nvSpPr>
            <p:cNvPr id="13" name="Rectangle: Rounded Corners 12">
              <a:extLst>
                <a:ext uri="{FF2B5EF4-FFF2-40B4-BE49-F238E27FC236}">
                  <a16:creationId xmlns:a16="http://schemas.microsoft.com/office/drawing/2014/main" id="{44EC5EDD-1F8C-60C2-F714-2F5CBDB41810}"/>
                </a:ext>
              </a:extLst>
            </p:cNvPr>
            <p:cNvSpPr/>
            <p:nvPr/>
          </p:nvSpPr>
          <p:spPr>
            <a:xfrm>
              <a:off x="4925574" y="3238676"/>
              <a:ext cx="1591055" cy="466344"/>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5.6 mg/kg </a:t>
              </a:r>
            </a:p>
          </p:txBody>
        </p:sp>
        <p:grpSp>
          <p:nvGrpSpPr>
            <p:cNvPr id="141" name="Group 140">
              <a:extLst>
                <a:ext uri="{FF2B5EF4-FFF2-40B4-BE49-F238E27FC236}">
                  <a16:creationId xmlns:a16="http://schemas.microsoft.com/office/drawing/2014/main" id="{B717600C-A80B-924B-CBC4-4664B95EE95D}"/>
                </a:ext>
              </a:extLst>
            </p:cNvPr>
            <p:cNvGrpSpPr/>
            <p:nvPr/>
          </p:nvGrpSpPr>
          <p:grpSpPr>
            <a:xfrm>
              <a:off x="4839930" y="3386204"/>
              <a:ext cx="171288" cy="171288"/>
              <a:chOff x="5008601" y="1894117"/>
              <a:chExt cx="155117" cy="155117"/>
            </a:xfrm>
          </p:grpSpPr>
          <p:sp>
            <p:nvSpPr>
              <p:cNvPr id="142" name="Shape1_20230515_141237">
                <a:extLst>
                  <a:ext uri="{FF2B5EF4-FFF2-40B4-BE49-F238E27FC236}">
                    <a16:creationId xmlns:a16="http://schemas.microsoft.com/office/drawing/2014/main" id="{41884CBE-DA01-7277-F7DB-7B6F75B93E70}"/>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143" name="Shape1_20230515_141249">
                <a:extLst>
                  <a:ext uri="{FF2B5EF4-FFF2-40B4-BE49-F238E27FC236}">
                    <a16:creationId xmlns:a16="http://schemas.microsoft.com/office/drawing/2014/main" id="{0A515596-AEEE-D7C4-806B-952D548AD7D9}"/>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sp>
        <p:nvSpPr>
          <p:cNvPr id="21" name="Oval 20">
            <a:extLst>
              <a:ext uri="{FF2B5EF4-FFF2-40B4-BE49-F238E27FC236}">
                <a16:creationId xmlns:a16="http://schemas.microsoft.com/office/drawing/2014/main" id="{EDDE963E-2393-A9EE-AAB9-18262AC2122F}"/>
              </a:ext>
            </a:extLst>
          </p:cNvPr>
          <p:cNvSpPr>
            <a:spLocks noChangeAspect="1"/>
          </p:cNvSpPr>
          <p:nvPr/>
        </p:nvSpPr>
        <p:spPr>
          <a:xfrm>
            <a:off x="4213254" y="3065838"/>
            <a:ext cx="760384" cy="758952"/>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R</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1:1:1</a:t>
            </a:r>
          </a:p>
        </p:txBody>
      </p:sp>
      <p:sp>
        <p:nvSpPr>
          <p:cNvPr id="166" name="TextBox 165">
            <a:extLst>
              <a:ext uri="{FF2B5EF4-FFF2-40B4-BE49-F238E27FC236}">
                <a16:creationId xmlns:a16="http://schemas.microsoft.com/office/drawing/2014/main" id="{03849C44-4D89-FCA9-0AF1-74CCE24BD1D3}"/>
              </a:ext>
            </a:extLst>
          </p:cNvPr>
          <p:cNvSpPr txBox="1"/>
          <p:nvPr/>
        </p:nvSpPr>
        <p:spPr>
          <a:xfrm>
            <a:off x="5284391" y="2352068"/>
            <a:ext cx="1591053" cy="296988"/>
          </a:xfrm>
          <a:prstGeom prst="rect">
            <a:avLst/>
          </a:prstGeom>
          <a:noFill/>
        </p:spPr>
        <p:txBody>
          <a:bodyPr wrap="square" lIns="0" tIns="0" rIns="0" bIns="0" rtlCol="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R-DXd IV Q3W</a:t>
            </a:r>
          </a:p>
        </p:txBody>
      </p:sp>
      <p:sp>
        <p:nvSpPr>
          <p:cNvPr id="190" name="Rectangle: Rounded Corners 189">
            <a:extLst>
              <a:ext uri="{FF2B5EF4-FFF2-40B4-BE49-F238E27FC236}">
                <a16:creationId xmlns:a16="http://schemas.microsoft.com/office/drawing/2014/main" id="{FB14EC96-8D17-EA32-ACC1-C0E3E5B13C32}"/>
              </a:ext>
            </a:extLst>
          </p:cNvPr>
          <p:cNvSpPr>
            <a:spLocks/>
          </p:cNvSpPr>
          <p:nvPr/>
        </p:nvSpPr>
        <p:spPr>
          <a:xfrm>
            <a:off x="7987014" y="1737211"/>
            <a:ext cx="3785616" cy="2916000"/>
          </a:xfrm>
          <a:prstGeom prst="roundRect">
            <a:avLst>
              <a:gd name="adj" fmla="val 4568"/>
            </a:avLst>
          </a:prstGeom>
          <a:solidFill>
            <a:srgbClr val="C0D8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93" name="Rectangle: Rounded Corners 192">
            <a:extLst>
              <a:ext uri="{FF2B5EF4-FFF2-40B4-BE49-F238E27FC236}">
                <a16:creationId xmlns:a16="http://schemas.microsoft.com/office/drawing/2014/main" id="{7455712B-97CF-A47D-7E6F-8B816EBC2C7B}"/>
              </a:ext>
            </a:extLst>
          </p:cNvPr>
          <p:cNvSpPr/>
          <p:nvPr/>
        </p:nvSpPr>
        <p:spPr>
          <a:xfrm>
            <a:off x="8074784" y="1824789"/>
            <a:ext cx="2651760" cy="438912"/>
          </a:xfrm>
          <a:prstGeom prst="roundRect">
            <a:avLst>
              <a:gd name="adj" fmla="val 14620"/>
            </a:avLst>
          </a:prstGeom>
          <a:solidFill>
            <a:srgbClr val="386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Phase 3 (N≈450)</a:t>
            </a:r>
            <a:endParaRPr kumimoji="0" lang="en-US" sz="13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nvGrpSpPr>
          <p:cNvPr id="195" name="Group 194">
            <a:extLst>
              <a:ext uri="{FF2B5EF4-FFF2-40B4-BE49-F238E27FC236}">
                <a16:creationId xmlns:a16="http://schemas.microsoft.com/office/drawing/2014/main" id="{08B0C249-3014-D853-3892-9CCF04B2342A}"/>
              </a:ext>
            </a:extLst>
          </p:cNvPr>
          <p:cNvGrpSpPr/>
          <p:nvPr/>
        </p:nvGrpSpPr>
        <p:grpSpPr>
          <a:xfrm>
            <a:off x="8619619" y="3019524"/>
            <a:ext cx="727041" cy="400241"/>
            <a:chOff x="5056822" y="2107921"/>
            <a:chExt cx="727041" cy="399808"/>
          </a:xfrm>
        </p:grpSpPr>
        <p:sp>
          <p:nvSpPr>
            <p:cNvPr id="196" name="Rectangle: Rounded Corners 43">
              <a:extLst>
                <a:ext uri="{FF2B5EF4-FFF2-40B4-BE49-F238E27FC236}">
                  <a16:creationId xmlns:a16="http://schemas.microsoft.com/office/drawing/2014/main" id="{EB574F89-8156-9202-6746-57D15E018B07}"/>
                </a:ext>
              </a:extLst>
            </p:cNvPr>
            <p:cNvSpPr/>
            <p:nvPr/>
          </p:nvSpPr>
          <p:spPr>
            <a:xfrm>
              <a:off x="5377480" y="2107921"/>
              <a:ext cx="406383"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400033"/>
                <a:gd name="connsiteY0" fmla="*/ 254526 h 254526"/>
                <a:gd name="connsiteX1" fmla="*/ 0 w 400033"/>
                <a:gd name="connsiteY1" fmla="*/ 59638 h 254526"/>
                <a:gd name="connsiteX2" fmla="*/ 59638 w 400033"/>
                <a:gd name="connsiteY2" fmla="*/ 0 h 254526"/>
                <a:gd name="connsiteX3" fmla="*/ 400033 w 400033"/>
                <a:gd name="connsiteY3" fmla="*/ 3175 h 254526"/>
                <a:gd name="connsiteX0" fmla="*/ 0 w 406383"/>
                <a:gd name="connsiteY0" fmla="*/ 254526 h 254526"/>
                <a:gd name="connsiteX1" fmla="*/ 0 w 406383"/>
                <a:gd name="connsiteY1" fmla="*/ 59638 h 254526"/>
                <a:gd name="connsiteX2" fmla="*/ 59638 w 406383"/>
                <a:gd name="connsiteY2" fmla="*/ 0 h 254526"/>
                <a:gd name="connsiteX3" fmla="*/ 406383 w 406383"/>
                <a:gd name="connsiteY3" fmla="*/ 0 h 254526"/>
              </a:gdLst>
              <a:ahLst/>
              <a:cxnLst>
                <a:cxn ang="0">
                  <a:pos x="connsiteX0" y="connsiteY0"/>
                </a:cxn>
                <a:cxn ang="0">
                  <a:pos x="connsiteX1" y="connsiteY1"/>
                </a:cxn>
                <a:cxn ang="0">
                  <a:pos x="connsiteX2" y="connsiteY2"/>
                </a:cxn>
                <a:cxn ang="0">
                  <a:pos x="connsiteX3" y="connsiteY3"/>
                </a:cxn>
              </a:cxnLst>
              <a:rect l="l" t="t" r="r" b="b"/>
              <a:pathLst>
                <a:path w="406383" h="254526">
                  <a:moveTo>
                    <a:pt x="0" y="254526"/>
                  </a:moveTo>
                  <a:lnTo>
                    <a:pt x="0" y="59638"/>
                  </a:lnTo>
                  <a:cubicBezTo>
                    <a:pt x="0" y="26701"/>
                    <a:pt x="26701" y="0"/>
                    <a:pt x="59638" y="0"/>
                  </a:cubicBezTo>
                  <a:lnTo>
                    <a:pt x="406383"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197" name="Rectangle: Rounded Corners 43">
              <a:extLst>
                <a:ext uri="{FF2B5EF4-FFF2-40B4-BE49-F238E27FC236}">
                  <a16:creationId xmlns:a16="http://schemas.microsoft.com/office/drawing/2014/main" id="{1883665A-F2B6-5F05-7E6D-331F74CE4F0E}"/>
                </a:ext>
              </a:extLst>
            </p:cNvPr>
            <p:cNvSpPr/>
            <p:nvPr/>
          </p:nvSpPr>
          <p:spPr>
            <a:xfrm flipH="1" flipV="1">
              <a:off x="5056822" y="2253203"/>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198" name="Group 197">
            <a:extLst>
              <a:ext uri="{FF2B5EF4-FFF2-40B4-BE49-F238E27FC236}">
                <a16:creationId xmlns:a16="http://schemas.microsoft.com/office/drawing/2014/main" id="{01006D2B-4D8D-1D6B-2ACF-876CA4E41E2F}"/>
              </a:ext>
            </a:extLst>
          </p:cNvPr>
          <p:cNvGrpSpPr/>
          <p:nvPr/>
        </p:nvGrpSpPr>
        <p:grpSpPr>
          <a:xfrm flipH="1">
            <a:off x="8648368" y="3419765"/>
            <a:ext cx="670703" cy="473603"/>
            <a:chOff x="4980622" y="2107921"/>
            <a:chExt cx="717516" cy="399808"/>
          </a:xfrm>
        </p:grpSpPr>
        <p:sp>
          <p:nvSpPr>
            <p:cNvPr id="199" name="Rectangle: Rounded Corners 43">
              <a:extLst>
                <a:ext uri="{FF2B5EF4-FFF2-40B4-BE49-F238E27FC236}">
                  <a16:creationId xmlns:a16="http://schemas.microsoft.com/office/drawing/2014/main" id="{A186E3BA-50F3-98ED-EE16-2E85A41A128B}"/>
                </a:ext>
              </a:extLst>
            </p:cNvPr>
            <p:cNvSpPr/>
            <p:nvPr/>
          </p:nvSpPr>
          <p:spPr>
            <a:xfrm>
              <a:off x="5377480" y="2107921"/>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200" name="Rectangle: Rounded Corners 43">
              <a:extLst>
                <a:ext uri="{FF2B5EF4-FFF2-40B4-BE49-F238E27FC236}">
                  <a16:creationId xmlns:a16="http://schemas.microsoft.com/office/drawing/2014/main" id="{86DC14B3-E7F8-C022-145A-7188C79C1058}"/>
                </a:ext>
              </a:extLst>
            </p:cNvPr>
            <p:cNvSpPr/>
            <p:nvPr/>
          </p:nvSpPr>
          <p:spPr>
            <a:xfrm flipH="1" flipV="1">
              <a:off x="4980622" y="2253203"/>
              <a:ext cx="3968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396858"/>
                <a:gd name="connsiteY0" fmla="*/ 254526 h 254526"/>
                <a:gd name="connsiteX1" fmla="*/ 0 w 396858"/>
                <a:gd name="connsiteY1" fmla="*/ 59638 h 254526"/>
                <a:gd name="connsiteX2" fmla="*/ 59638 w 396858"/>
                <a:gd name="connsiteY2" fmla="*/ 0 h 254526"/>
                <a:gd name="connsiteX3" fmla="*/ 396858 w 396858"/>
                <a:gd name="connsiteY3" fmla="*/ 0 h 254526"/>
              </a:gdLst>
              <a:ahLst/>
              <a:cxnLst>
                <a:cxn ang="0">
                  <a:pos x="connsiteX0" y="connsiteY0"/>
                </a:cxn>
                <a:cxn ang="0">
                  <a:pos x="connsiteX1" y="connsiteY1"/>
                </a:cxn>
                <a:cxn ang="0">
                  <a:pos x="connsiteX2" y="connsiteY2"/>
                </a:cxn>
                <a:cxn ang="0">
                  <a:pos x="connsiteX3" y="connsiteY3"/>
                </a:cxn>
              </a:cxnLst>
              <a:rect l="l" t="t" r="r" b="b"/>
              <a:pathLst>
                <a:path w="396858" h="254526">
                  <a:moveTo>
                    <a:pt x="0" y="254526"/>
                  </a:moveTo>
                  <a:lnTo>
                    <a:pt x="0" y="59638"/>
                  </a:lnTo>
                  <a:cubicBezTo>
                    <a:pt x="0" y="26701"/>
                    <a:pt x="26701" y="0"/>
                    <a:pt x="59638" y="0"/>
                  </a:cubicBezTo>
                  <a:lnTo>
                    <a:pt x="3968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sp>
        <p:nvSpPr>
          <p:cNvPr id="207" name="Rectangle: Rounded Corners 206">
            <a:extLst>
              <a:ext uri="{FF2B5EF4-FFF2-40B4-BE49-F238E27FC236}">
                <a16:creationId xmlns:a16="http://schemas.microsoft.com/office/drawing/2014/main" id="{524A5D63-93CE-7F9F-4C32-885548B93779}"/>
              </a:ext>
            </a:extLst>
          </p:cNvPr>
          <p:cNvSpPr/>
          <p:nvPr/>
        </p:nvSpPr>
        <p:spPr>
          <a:xfrm>
            <a:off x="9113790" y="3493075"/>
            <a:ext cx="1613275" cy="796192"/>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Treatment of physician’s choice</a:t>
            </a:r>
          </a:p>
        </p:txBody>
      </p:sp>
      <p:grpSp>
        <p:nvGrpSpPr>
          <p:cNvPr id="208" name="Group 207">
            <a:extLst>
              <a:ext uri="{FF2B5EF4-FFF2-40B4-BE49-F238E27FC236}">
                <a16:creationId xmlns:a16="http://schemas.microsoft.com/office/drawing/2014/main" id="{73259069-C02C-F296-A30B-D2713C50ACCA}"/>
              </a:ext>
            </a:extLst>
          </p:cNvPr>
          <p:cNvGrpSpPr/>
          <p:nvPr/>
        </p:nvGrpSpPr>
        <p:grpSpPr>
          <a:xfrm>
            <a:off x="9065829" y="3805527"/>
            <a:ext cx="171288" cy="171288"/>
            <a:chOff x="5008601" y="1894117"/>
            <a:chExt cx="155117" cy="155117"/>
          </a:xfrm>
        </p:grpSpPr>
        <p:sp>
          <p:nvSpPr>
            <p:cNvPr id="209" name="Shape1_20230515_141237">
              <a:extLst>
                <a:ext uri="{FF2B5EF4-FFF2-40B4-BE49-F238E27FC236}">
                  <a16:creationId xmlns:a16="http://schemas.microsoft.com/office/drawing/2014/main" id="{03CFF719-6849-550D-635E-C6C2B14F4843}"/>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210" name="Shape1_20230515_141249">
              <a:extLst>
                <a:ext uri="{FF2B5EF4-FFF2-40B4-BE49-F238E27FC236}">
                  <a16:creationId xmlns:a16="http://schemas.microsoft.com/office/drawing/2014/main" id="{BBF1EF4B-55CA-BAE9-4111-33D571337832}"/>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sp>
        <p:nvSpPr>
          <p:cNvPr id="215" name="Oval 214">
            <a:extLst>
              <a:ext uri="{FF2B5EF4-FFF2-40B4-BE49-F238E27FC236}">
                <a16:creationId xmlns:a16="http://schemas.microsoft.com/office/drawing/2014/main" id="{8FAB2902-B1D7-1813-72A1-DCEFDCD5856B}"/>
              </a:ext>
            </a:extLst>
          </p:cNvPr>
          <p:cNvSpPr>
            <a:spLocks noChangeAspect="1"/>
          </p:cNvSpPr>
          <p:nvPr/>
        </p:nvSpPr>
        <p:spPr>
          <a:xfrm>
            <a:off x="8072224" y="3071895"/>
            <a:ext cx="760384" cy="758952"/>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R</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1:1</a:t>
            </a:r>
          </a:p>
        </p:txBody>
      </p:sp>
      <p:grpSp>
        <p:nvGrpSpPr>
          <p:cNvPr id="221" name="Group 220">
            <a:extLst>
              <a:ext uri="{FF2B5EF4-FFF2-40B4-BE49-F238E27FC236}">
                <a16:creationId xmlns:a16="http://schemas.microsoft.com/office/drawing/2014/main" id="{B2422130-8C43-99EA-24BF-F1DD32B70581}"/>
              </a:ext>
            </a:extLst>
          </p:cNvPr>
          <p:cNvGrpSpPr/>
          <p:nvPr/>
        </p:nvGrpSpPr>
        <p:grpSpPr>
          <a:xfrm>
            <a:off x="10719062" y="1833367"/>
            <a:ext cx="1076724" cy="2455900"/>
            <a:chOff x="12426825" y="2498808"/>
            <a:chExt cx="1076724" cy="2455900"/>
          </a:xfrm>
        </p:grpSpPr>
        <p:sp>
          <p:nvSpPr>
            <p:cNvPr id="219" name="Rectangle: Single Corner Rounded 218">
              <a:extLst>
                <a:ext uri="{FF2B5EF4-FFF2-40B4-BE49-F238E27FC236}">
                  <a16:creationId xmlns:a16="http://schemas.microsoft.com/office/drawing/2014/main" id="{3963BA8F-45C0-D081-A8F3-5BD30856325C}"/>
                </a:ext>
              </a:extLst>
            </p:cNvPr>
            <p:cNvSpPr/>
            <p:nvPr/>
          </p:nvSpPr>
          <p:spPr>
            <a:xfrm>
              <a:off x="12506350" y="2498808"/>
              <a:ext cx="900000" cy="2455900"/>
            </a:xfrm>
            <a:prstGeom prst="round1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40 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LTSFU Q3M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20" name="TextBox 219">
              <a:extLst>
                <a:ext uri="{FF2B5EF4-FFF2-40B4-BE49-F238E27FC236}">
                  <a16:creationId xmlns:a16="http://schemas.microsoft.com/office/drawing/2014/main" id="{50828B28-18CF-6607-CF87-1EF39CE9C043}"/>
                </a:ext>
              </a:extLst>
            </p:cNvPr>
            <p:cNvSpPr txBox="1"/>
            <p:nvPr/>
          </p:nvSpPr>
          <p:spPr>
            <a:xfrm>
              <a:off x="12426825" y="2674652"/>
              <a:ext cx="1076724" cy="461665"/>
            </a:xfrm>
            <a:prstGeom prst="rect">
              <a:avLst/>
            </a:prstGeom>
            <a:noFill/>
            <a:ln w="12700" cap="flat" cmpd="sng" algn="ctr">
              <a:noFill/>
              <a:prstDash val="solid"/>
              <a:miter lim="800000"/>
            </a:ln>
            <a:effectLst/>
          </p:spPr>
          <p:txBody>
            <a:bodyPr rtlCol="0" anchor="ctr"/>
            <a:lstStyle>
              <a:defPPr>
                <a:defRPr lang="en-US"/>
              </a:defPPr>
              <a:lvl1pPr marL="0" marR="0" lvl="0" indent="0" algn="ctr" defTabSz="914400" eaLnBrk="1" latinLnBrk="0" hangingPunct="1">
                <a:lnSpc>
                  <a:spcPct val="100000"/>
                </a:lnSpc>
                <a:buClrTx/>
                <a:buSzTx/>
                <a:buFontTx/>
                <a:buNone/>
                <a:tabLst/>
                <a:defRPr kumimoji="0" sz="1200" b="1" i="0" u="none" strike="noStrike" cap="none" spc="0" normalizeH="0" baseline="0">
                  <a:ln>
                    <a:noFill/>
                  </a:ln>
                  <a:solidFill>
                    <a:schemeClr val="bg1"/>
                  </a:solidFill>
                  <a:effectLst/>
                  <a:uLnTx/>
                  <a:uFillTx/>
                  <a:latin typeface="Arial Narrow" panose="020B060602020203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sym typeface="Arial"/>
                </a:rPr>
                <a:t>Follow-up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grpSp>
        <p:nvGrpSpPr>
          <p:cNvPr id="222" name="Group 221">
            <a:extLst>
              <a:ext uri="{FF2B5EF4-FFF2-40B4-BE49-F238E27FC236}">
                <a16:creationId xmlns:a16="http://schemas.microsoft.com/office/drawing/2014/main" id="{68990FBE-1670-A037-5CF1-C0CF9CE9FE86}"/>
              </a:ext>
            </a:extLst>
          </p:cNvPr>
          <p:cNvGrpSpPr/>
          <p:nvPr/>
        </p:nvGrpSpPr>
        <p:grpSpPr>
          <a:xfrm>
            <a:off x="6855981" y="1833367"/>
            <a:ext cx="1076724" cy="2455900"/>
            <a:chOff x="12426825" y="2501700"/>
            <a:chExt cx="1076724" cy="2092957"/>
          </a:xfrm>
          <a:solidFill>
            <a:schemeClr val="accent5"/>
          </a:solidFill>
        </p:grpSpPr>
        <p:sp>
          <p:nvSpPr>
            <p:cNvPr id="223" name="Rectangle: Single Corner Rounded 222">
              <a:extLst>
                <a:ext uri="{FF2B5EF4-FFF2-40B4-BE49-F238E27FC236}">
                  <a16:creationId xmlns:a16="http://schemas.microsoft.com/office/drawing/2014/main" id="{D1377576-6293-2308-2B04-C32068747846}"/>
                </a:ext>
              </a:extLst>
            </p:cNvPr>
            <p:cNvSpPr/>
            <p:nvPr/>
          </p:nvSpPr>
          <p:spPr>
            <a:xfrm>
              <a:off x="12506350" y="2501700"/>
              <a:ext cx="900000" cy="2092957"/>
            </a:xfrm>
            <a:prstGeom prst="round1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40 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LTSFU Q3M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charset="0"/>
              </a:endParaRPr>
            </a:p>
          </p:txBody>
        </p:sp>
        <p:sp>
          <p:nvSpPr>
            <p:cNvPr id="224" name="TextBox 223">
              <a:extLst>
                <a:ext uri="{FF2B5EF4-FFF2-40B4-BE49-F238E27FC236}">
                  <a16:creationId xmlns:a16="http://schemas.microsoft.com/office/drawing/2014/main" id="{2D979CF9-C95A-2539-78C5-8E4426A86EB2}"/>
                </a:ext>
              </a:extLst>
            </p:cNvPr>
            <p:cNvSpPr txBox="1"/>
            <p:nvPr/>
          </p:nvSpPr>
          <p:spPr>
            <a:xfrm>
              <a:off x="12426825" y="2674652"/>
              <a:ext cx="1076724" cy="39343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sym typeface="Arial"/>
                </a:rPr>
                <a:t>Follow-up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endParaRPr>
            </a:p>
          </p:txBody>
        </p:sp>
      </p:grpSp>
      <p:sp>
        <p:nvSpPr>
          <p:cNvPr id="225" name="TextBox 224">
            <a:extLst>
              <a:ext uri="{FF2B5EF4-FFF2-40B4-BE49-F238E27FC236}">
                <a16:creationId xmlns:a16="http://schemas.microsoft.com/office/drawing/2014/main" id="{6499CF9E-C464-6A7E-877C-5BD05688C7A1}"/>
              </a:ext>
            </a:extLst>
          </p:cNvPr>
          <p:cNvSpPr txBox="1"/>
          <p:nvPr/>
        </p:nvSpPr>
        <p:spPr>
          <a:xfrm>
            <a:off x="3864880" y="4287119"/>
            <a:ext cx="4036787" cy="334409"/>
          </a:xfrm>
          <a:prstGeom prst="rect">
            <a:avLst/>
          </a:prstGeom>
          <a:noFill/>
        </p:spPr>
        <p:txBody>
          <a:bodyPr wrap="square" lIns="0" tIns="0" rIns="0" bIns="0" rtlCol="0" anchor="ctr" anchorCtr="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Until </a:t>
            </a:r>
            <a:r>
              <a:rPr kumimoji="0" lang="en-US" sz="1100" b="1" i="0" u="none" strike="noStrike" kern="1200" cap="none" spc="0" normalizeH="0" baseline="0" noProof="0" dirty="0" err="1">
                <a:ln>
                  <a:noFill/>
                </a:ln>
                <a:solidFill>
                  <a:srgbClr val="020043"/>
                </a:solidFill>
                <a:effectLst/>
                <a:uLnTx/>
                <a:uFillTx/>
                <a:latin typeface="Arial Narrow" panose="020B0606020202030204" pitchFamily="34" charset="0"/>
                <a:ea typeface="+mn-ea"/>
                <a:cs typeface="Arial" panose="020B0604020202020204" pitchFamily="34" charset="0"/>
              </a:rPr>
              <a:t>PD,</a:t>
            </a:r>
            <a:r>
              <a:rPr kumimoji="0" lang="en-US" sz="1100" b="1" i="0" u="none" strike="noStrike" kern="1200" cap="none" spc="0" normalizeH="0" baseline="30000" noProof="0" dirty="0" err="1">
                <a:ln>
                  <a:noFill/>
                </a:ln>
                <a:solidFill>
                  <a:srgbClr val="020043"/>
                </a:solidFill>
                <a:effectLst/>
                <a:uLnTx/>
                <a:uFillTx/>
                <a:latin typeface="Arial Narrow" panose="020B0606020202030204" pitchFamily="34" charset="0"/>
                <a:ea typeface="+mn-ea"/>
                <a:cs typeface="Arial" panose="020B0604020202020204" pitchFamily="34" charset="0"/>
              </a:rPr>
              <a:t>g</a:t>
            </a: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 death, lost to FU, other reason</a:t>
            </a:r>
          </a:p>
        </p:txBody>
      </p:sp>
      <p:sp>
        <p:nvSpPr>
          <p:cNvPr id="226" name="TextBox 225">
            <a:extLst>
              <a:ext uri="{FF2B5EF4-FFF2-40B4-BE49-F238E27FC236}">
                <a16:creationId xmlns:a16="http://schemas.microsoft.com/office/drawing/2014/main" id="{9669C6E8-5418-1BA6-6F80-717FC5751977}"/>
              </a:ext>
            </a:extLst>
          </p:cNvPr>
          <p:cNvSpPr txBox="1"/>
          <p:nvPr/>
        </p:nvSpPr>
        <p:spPr>
          <a:xfrm>
            <a:off x="7706565" y="4287119"/>
            <a:ext cx="4036787" cy="334409"/>
          </a:xfrm>
          <a:prstGeom prst="rect">
            <a:avLst/>
          </a:prstGeom>
          <a:noFill/>
        </p:spPr>
        <p:txBody>
          <a:bodyPr wrap="square" lIns="0" tIns="0" rIns="0" bIns="0" rtlCol="0" anchor="ctr" anchorCtr="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Until </a:t>
            </a:r>
            <a:r>
              <a:rPr kumimoji="0" lang="en-US" sz="1100" b="1" i="0" u="none" strike="noStrike" kern="1200" cap="none" spc="0" normalizeH="0" baseline="0" noProof="0" dirty="0" err="1">
                <a:ln>
                  <a:noFill/>
                </a:ln>
                <a:solidFill>
                  <a:srgbClr val="020043"/>
                </a:solidFill>
                <a:effectLst/>
                <a:uLnTx/>
                <a:uFillTx/>
                <a:latin typeface="Arial Narrow" panose="020B0606020202030204" pitchFamily="34" charset="0"/>
                <a:ea typeface="+mn-ea"/>
                <a:cs typeface="Arial" panose="020B0604020202020204" pitchFamily="34" charset="0"/>
              </a:rPr>
              <a:t>PD,</a:t>
            </a:r>
            <a:r>
              <a:rPr kumimoji="0" lang="en-US" sz="1100" b="1" i="0" u="none" strike="noStrike" kern="1200" cap="none" spc="0" normalizeH="0" baseline="30000" noProof="0" dirty="0" err="1">
                <a:ln>
                  <a:noFill/>
                </a:ln>
                <a:solidFill>
                  <a:srgbClr val="020043"/>
                </a:solidFill>
                <a:effectLst/>
                <a:uLnTx/>
                <a:uFillTx/>
                <a:latin typeface="Arial Narrow" panose="020B0606020202030204" pitchFamily="34" charset="0"/>
                <a:ea typeface="+mn-ea"/>
                <a:cs typeface="Arial" panose="020B0604020202020204" pitchFamily="34" charset="0"/>
              </a:rPr>
              <a:t>g</a:t>
            </a: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 death, lost to FU, other reason</a:t>
            </a:r>
          </a:p>
        </p:txBody>
      </p:sp>
      <p:grpSp>
        <p:nvGrpSpPr>
          <p:cNvPr id="4" name="Group 3">
            <a:extLst>
              <a:ext uri="{FF2B5EF4-FFF2-40B4-BE49-F238E27FC236}">
                <a16:creationId xmlns:a16="http://schemas.microsoft.com/office/drawing/2014/main" id="{D65B4892-7087-5017-DE46-A187598385B5}"/>
              </a:ext>
            </a:extLst>
          </p:cNvPr>
          <p:cNvGrpSpPr/>
          <p:nvPr/>
        </p:nvGrpSpPr>
        <p:grpSpPr>
          <a:xfrm>
            <a:off x="5180281" y="3824790"/>
            <a:ext cx="1695166" cy="464477"/>
            <a:chOff x="4821463" y="3785539"/>
            <a:chExt cx="1695166" cy="464477"/>
          </a:xfrm>
        </p:grpSpPr>
        <p:sp>
          <p:nvSpPr>
            <p:cNvPr id="139" name="Rectangle: Rounded Corners 138">
              <a:extLst>
                <a:ext uri="{FF2B5EF4-FFF2-40B4-BE49-F238E27FC236}">
                  <a16:creationId xmlns:a16="http://schemas.microsoft.com/office/drawing/2014/main" id="{4B3EF82F-EFFD-E3DA-8951-E70D571F14A8}"/>
                </a:ext>
              </a:extLst>
            </p:cNvPr>
            <p:cNvSpPr/>
            <p:nvPr/>
          </p:nvSpPr>
          <p:spPr>
            <a:xfrm>
              <a:off x="4925575" y="3785539"/>
              <a:ext cx="1591054" cy="464477"/>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6.4 mg/kg </a:t>
              </a:r>
            </a:p>
          </p:txBody>
        </p:sp>
        <p:grpSp>
          <p:nvGrpSpPr>
            <p:cNvPr id="20" name="Group 19">
              <a:extLst>
                <a:ext uri="{FF2B5EF4-FFF2-40B4-BE49-F238E27FC236}">
                  <a16:creationId xmlns:a16="http://schemas.microsoft.com/office/drawing/2014/main" id="{F236C23D-8D3E-E61C-C189-5B8893C01DBA}"/>
                </a:ext>
              </a:extLst>
            </p:cNvPr>
            <p:cNvGrpSpPr/>
            <p:nvPr/>
          </p:nvGrpSpPr>
          <p:grpSpPr>
            <a:xfrm>
              <a:off x="4821463" y="3932133"/>
              <a:ext cx="171288" cy="171288"/>
              <a:chOff x="5008601" y="1894117"/>
              <a:chExt cx="155117" cy="155117"/>
            </a:xfrm>
          </p:grpSpPr>
          <p:sp>
            <p:nvSpPr>
              <p:cNvPr id="38" name="Shape1_20230515_141237">
                <a:extLst>
                  <a:ext uri="{FF2B5EF4-FFF2-40B4-BE49-F238E27FC236}">
                    <a16:creationId xmlns:a16="http://schemas.microsoft.com/office/drawing/2014/main" id="{6410A5BF-E0CA-C715-4276-141B4D63F94B}"/>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39" name="Shape1_20230515_141249">
                <a:extLst>
                  <a:ext uri="{FF2B5EF4-FFF2-40B4-BE49-F238E27FC236}">
                    <a16:creationId xmlns:a16="http://schemas.microsoft.com/office/drawing/2014/main" id="{918472E7-E22B-9EC6-45B9-ACB49F3C8518}"/>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sp>
        <p:nvSpPr>
          <p:cNvPr id="191" name="Rectangle: Rounded Corners 190">
            <a:extLst>
              <a:ext uri="{FF2B5EF4-FFF2-40B4-BE49-F238E27FC236}">
                <a16:creationId xmlns:a16="http://schemas.microsoft.com/office/drawing/2014/main" id="{71E03C56-7EAA-F4F6-0BB2-B3103014939D}"/>
              </a:ext>
            </a:extLst>
          </p:cNvPr>
          <p:cNvSpPr/>
          <p:nvPr/>
        </p:nvSpPr>
        <p:spPr>
          <a:xfrm>
            <a:off x="9131906" y="2616554"/>
            <a:ext cx="1595159" cy="795528"/>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R-DXd at RP3D</a:t>
            </a:r>
          </a:p>
        </p:txBody>
      </p:sp>
      <p:grpSp>
        <p:nvGrpSpPr>
          <p:cNvPr id="201" name="Group 200">
            <a:extLst>
              <a:ext uri="{FF2B5EF4-FFF2-40B4-BE49-F238E27FC236}">
                <a16:creationId xmlns:a16="http://schemas.microsoft.com/office/drawing/2014/main" id="{9A685C6A-026C-E3B8-CA64-A75CD74F0AF3}"/>
              </a:ext>
            </a:extLst>
          </p:cNvPr>
          <p:cNvGrpSpPr/>
          <p:nvPr/>
        </p:nvGrpSpPr>
        <p:grpSpPr>
          <a:xfrm>
            <a:off x="9084296" y="2928674"/>
            <a:ext cx="171288" cy="171288"/>
            <a:chOff x="5008601" y="1894117"/>
            <a:chExt cx="155117" cy="155117"/>
          </a:xfrm>
        </p:grpSpPr>
        <p:sp>
          <p:nvSpPr>
            <p:cNvPr id="202" name="Shape1_20230515_141237">
              <a:extLst>
                <a:ext uri="{FF2B5EF4-FFF2-40B4-BE49-F238E27FC236}">
                  <a16:creationId xmlns:a16="http://schemas.microsoft.com/office/drawing/2014/main" id="{32B52AE9-E046-C3DC-4BC7-38065D39208B}"/>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203" name="Shape1_20230515_141249">
              <a:extLst>
                <a:ext uri="{FF2B5EF4-FFF2-40B4-BE49-F238E27FC236}">
                  <a16:creationId xmlns:a16="http://schemas.microsoft.com/office/drawing/2014/main" id="{F0E0B89B-5602-B15C-2597-5FBFDDF25B50}"/>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sp>
        <p:nvSpPr>
          <p:cNvPr id="12" name="Rectangle: Rounded Corners 11">
            <a:extLst>
              <a:ext uri="{FF2B5EF4-FFF2-40B4-BE49-F238E27FC236}">
                <a16:creationId xmlns:a16="http://schemas.microsoft.com/office/drawing/2014/main" id="{6C578595-05E2-4286-4623-C63664F14534}"/>
              </a:ext>
            </a:extLst>
          </p:cNvPr>
          <p:cNvSpPr/>
          <p:nvPr/>
        </p:nvSpPr>
        <p:spPr>
          <a:xfrm>
            <a:off x="5284393" y="2616555"/>
            <a:ext cx="1591056" cy="466344"/>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4.8 mg/kg</a:t>
            </a: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04B56C14-59DF-D1E4-2004-6E1D5BFB1727}"/>
              </a:ext>
            </a:extLst>
          </p:cNvPr>
          <p:cNvGrpSpPr/>
          <p:nvPr/>
        </p:nvGrpSpPr>
        <p:grpSpPr>
          <a:xfrm>
            <a:off x="5198748" y="2764083"/>
            <a:ext cx="171288" cy="171288"/>
            <a:chOff x="5008601" y="1894117"/>
            <a:chExt cx="155117" cy="155117"/>
          </a:xfrm>
        </p:grpSpPr>
        <p:sp>
          <p:nvSpPr>
            <p:cNvPr id="40" name="Shape1_20230515_141237">
              <a:extLst>
                <a:ext uri="{FF2B5EF4-FFF2-40B4-BE49-F238E27FC236}">
                  <a16:creationId xmlns:a16="http://schemas.microsoft.com/office/drawing/2014/main" id="{21F608A0-BF2A-5916-45B1-A7C7D4AB5812}"/>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1" name="Shape1_20230515_141249">
              <a:extLst>
                <a:ext uri="{FF2B5EF4-FFF2-40B4-BE49-F238E27FC236}">
                  <a16:creationId xmlns:a16="http://schemas.microsoft.com/office/drawing/2014/main" id="{D559008C-05E2-EAFE-0685-5F5B560A2333}"/>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E1A4DD99-8BC0-60A3-B7E4-11647C2491E0}"/>
              </a:ext>
            </a:extLst>
          </p:cNvPr>
          <p:cNvSpPr txBox="1"/>
          <p:nvPr/>
        </p:nvSpPr>
        <p:spPr>
          <a:xfrm>
            <a:off x="9084296" y="2349760"/>
            <a:ext cx="1591053" cy="296988"/>
          </a:xfrm>
          <a:prstGeom prst="rect">
            <a:avLst/>
          </a:prstGeom>
          <a:noFill/>
        </p:spPr>
        <p:txBody>
          <a:bodyPr wrap="square" lIns="0" tIns="0" rIns="0" bIns="0" rtlCol="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R-DXd IV Q3W</a:t>
            </a:r>
          </a:p>
        </p:txBody>
      </p:sp>
      <p:sp>
        <p:nvSpPr>
          <p:cNvPr id="5" name="CasellaDiTesto 4">
            <a:extLst>
              <a:ext uri="{FF2B5EF4-FFF2-40B4-BE49-F238E27FC236}">
                <a16:creationId xmlns:a16="http://schemas.microsoft.com/office/drawing/2014/main" id="{55295888-D20C-41DC-8E74-B11A2C5875E2}"/>
              </a:ext>
            </a:extLst>
          </p:cNvPr>
          <p:cNvSpPr txBox="1"/>
          <p:nvPr/>
        </p:nvSpPr>
        <p:spPr>
          <a:xfrm>
            <a:off x="9434114" y="6469843"/>
            <a:ext cx="2319289" cy="338554"/>
          </a:xfrm>
          <a:prstGeom prst="rect">
            <a:avLst/>
          </a:prstGeom>
          <a:noFill/>
        </p:spPr>
        <p:txBody>
          <a:bodyPr wrap="none" rtlCol="0">
            <a:spAutoFit/>
          </a:bodyPr>
          <a:lstStyle/>
          <a:p>
            <a:r>
              <a:rPr lang="en-US" sz="1600" dirty="0"/>
              <a:t>Ray-Coquard, ESMO 2025</a:t>
            </a:r>
          </a:p>
        </p:txBody>
      </p:sp>
      <p:sp>
        <p:nvSpPr>
          <p:cNvPr id="69" name="CasellaDiTesto 68">
            <a:extLst>
              <a:ext uri="{FF2B5EF4-FFF2-40B4-BE49-F238E27FC236}">
                <a16:creationId xmlns:a16="http://schemas.microsoft.com/office/drawing/2014/main" id="{0ECAC363-08CA-48EB-AA10-8C54DEC8F089}"/>
              </a:ext>
            </a:extLst>
          </p:cNvPr>
          <p:cNvSpPr txBox="1"/>
          <p:nvPr/>
        </p:nvSpPr>
        <p:spPr>
          <a:xfrm>
            <a:off x="329764" y="-35846"/>
            <a:ext cx="6096000" cy="461665"/>
          </a:xfrm>
          <a:prstGeom prst="rect">
            <a:avLst/>
          </a:prstGeom>
          <a:noFill/>
        </p:spPr>
        <p:txBody>
          <a:bodyPr wrap="square">
            <a:spAutoFit/>
          </a:bodyPr>
          <a:lstStyle/>
          <a:p>
            <a:r>
              <a:rPr lang="en-US" sz="2400" b="1" dirty="0">
                <a:solidFill>
                  <a:srgbClr val="81104F"/>
                </a:solidFill>
              </a:rPr>
              <a:t>Targeting Cadherin 6 (CDH6)</a:t>
            </a:r>
          </a:p>
        </p:txBody>
      </p:sp>
      <p:sp>
        <p:nvSpPr>
          <p:cNvPr id="6" name="Rettangolo 5">
            <a:extLst>
              <a:ext uri="{FF2B5EF4-FFF2-40B4-BE49-F238E27FC236}">
                <a16:creationId xmlns:a16="http://schemas.microsoft.com/office/drawing/2014/main" id="{F3A75E2D-5F1E-4DFD-B379-8C2F29B39268}"/>
              </a:ext>
            </a:extLst>
          </p:cNvPr>
          <p:cNvSpPr/>
          <p:nvPr/>
        </p:nvSpPr>
        <p:spPr>
          <a:xfrm>
            <a:off x="3911143" y="1642353"/>
            <a:ext cx="4194244" cy="3912021"/>
          </a:xfrm>
          <a:prstGeom prst="rect">
            <a:avLst/>
          </a:prstGeom>
          <a:noFill/>
          <a:ln w="28575">
            <a:solidFill>
              <a:srgbClr val="811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505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FEEA84-21D4-4180-B253-2B848D72C2ED}"/>
              </a:ext>
            </a:extLst>
          </p:cNvPr>
          <p:cNvSpPr>
            <a:spLocks noGrp="1"/>
          </p:cNvSpPr>
          <p:nvPr>
            <p:ph type="ftr" sz="quarter" idx="11"/>
          </p:nvPr>
        </p:nvSpPr>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Data cutoff: February 26, 2025. </a:t>
            </a: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The median follow-up for 4.8-mg/kg, 5.6-mg/kg, and 6.4-mg/kg cohorts was 5.6 months (95% CI, 4.7–6.3), 5.6 months (95% CI, 4.6–5.8), and 5.2 months (95% CI, 4.9–5.8), respectively.</a:t>
            </a:r>
            <a:endPar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Antitumor</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response assessed by BICR per RECIST 1.1. Only patients with measurable disease at baseline and ≥1 post-baseline tumor scan, both by BICR, were included in the waterfall plot (n=100). Six patients (R-DXd 4.8 mg/kg [n=5]; 6.4 mg/kg [n=1]) did not have measurable disease at baseline and one patient (R-DXd 5.6 mg/kg) had no adequate post-baseline tumor assessment. </a:t>
            </a:r>
            <a:r>
              <a:rPr kumimoji="0" lang="en-US" sz="800" b="0" i="0" u="none" strike="noStrike" kern="1200" cap="none" spc="0" normalizeH="0" baseline="30000" noProof="0" dirty="0" err="1">
                <a:ln>
                  <a:noFill/>
                </a:ln>
                <a:solidFill>
                  <a:srgbClr val="0C1618"/>
                </a:solidFill>
                <a:effectLst/>
                <a:uLnTx/>
                <a:uFillTx/>
                <a:latin typeface="Arial" charset="0"/>
                <a:ea typeface="+mn-ea"/>
                <a:cs typeface="Times New Roman" panose="02020603050405020304" pitchFamily="18" charset="0"/>
              </a:rPr>
              <a:t>b</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DCR</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is defined as percentage of patients with BOR of CR, PR, or SD (per RECIST 1.1).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b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BICR, blinded independent central review</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 CI, confidence interval; DCR, disease control rate; ORR, objective response rate; </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RECIST 1.1, Response Evaluation Criteria in Solid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Tumours</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version 1.1.</a:t>
            </a:r>
            <a:endPar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endParaRPr>
          </a:p>
        </p:txBody>
      </p:sp>
      <p:sp>
        <p:nvSpPr>
          <p:cNvPr id="13" name="Title 12">
            <a:extLst>
              <a:ext uri="{FF2B5EF4-FFF2-40B4-BE49-F238E27FC236}">
                <a16:creationId xmlns:a16="http://schemas.microsoft.com/office/drawing/2014/main" id="{A7DE5974-4248-CDA9-4962-BC3E78BF757F}"/>
              </a:ext>
            </a:extLst>
          </p:cNvPr>
          <p:cNvSpPr>
            <a:spLocks noGrp="1"/>
          </p:cNvSpPr>
          <p:nvPr>
            <p:ph type="title"/>
          </p:nvPr>
        </p:nvSpPr>
        <p:spPr/>
        <p:txBody>
          <a:bodyPr/>
          <a:lstStyle/>
          <a:p>
            <a:r>
              <a:rPr lang="en-US" dirty="0"/>
              <a:t>Clinically meaningful tumor responses were seen irrespective of </a:t>
            </a:r>
            <a:r>
              <a:rPr lang="en-US" dirty="0" err="1"/>
              <a:t>dose</a:t>
            </a:r>
            <a:r>
              <a:rPr lang="en-US" baseline="30000" dirty="0" err="1"/>
              <a:t>a</a:t>
            </a:r>
            <a:br>
              <a:rPr lang="en-US" dirty="0">
                <a:latin typeface="Arial Narrow Regular"/>
              </a:rPr>
            </a:br>
            <a:endParaRPr lang="en-US" dirty="0"/>
          </a:p>
        </p:txBody>
      </p:sp>
      <p:grpSp>
        <p:nvGrpSpPr>
          <p:cNvPr id="25" name="Group 24">
            <a:extLst>
              <a:ext uri="{FF2B5EF4-FFF2-40B4-BE49-F238E27FC236}">
                <a16:creationId xmlns:a16="http://schemas.microsoft.com/office/drawing/2014/main" id="{1BC81FBC-A4A5-F1F7-593F-B4FB99EFBFF6}"/>
              </a:ext>
            </a:extLst>
          </p:cNvPr>
          <p:cNvGrpSpPr/>
          <p:nvPr/>
        </p:nvGrpSpPr>
        <p:grpSpPr>
          <a:xfrm>
            <a:off x="610720" y="1425792"/>
            <a:ext cx="10970560" cy="4680000"/>
            <a:chOff x="610720" y="1425792"/>
            <a:chExt cx="10970560" cy="4680000"/>
          </a:xfrm>
        </p:grpSpPr>
        <p:sp>
          <p:nvSpPr>
            <p:cNvPr id="18" name="TextBox 17">
              <a:extLst>
                <a:ext uri="{FF2B5EF4-FFF2-40B4-BE49-F238E27FC236}">
                  <a16:creationId xmlns:a16="http://schemas.microsoft.com/office/drawing/2014/main" id="{2C29D3C0-36E4-7ABE-D13F-9CA18D931E18}"/>
                </a:ext>
              </a:extLst>
            </p:cNvPr>
            <p:cNvSpPr txBox="1"/>
            <p:nvPr/>
          </p:nvSpPr>
          <p:spPr>
            <a:xfrm rot="16200000">
              <a:off x="-1149020" y="3565744"/>
              <a:ext cx="41244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Best change in sum of diameters from baseline (%)</a:t>
              </a:r>
              <a:endParaRPr kumimoji="0" lang="en-US" sz="1200" b="1" i="0" u="none" strike="noStrike" kern="0" cap="none" spc="0" normalizeH="0" baseline="30000" noProof="0" dirty="0">
                <a:ln>
                  <a:noFill/>
                </a:ln>
                <a:solidFill>
                  <a:srgbClr val="000000"/>
                </a:solidFill>
                <a:effectLst/>
                <a:uLnTx/>
                <a:uFillTx/>
                <a:latin typeface="Arial Narrow" panose="020B0606020202030204" pitchFamily="34" charset="0"/>
                <a:ea typeface="+mn-ea"/>
                <a:cs typeface="Arial"/>
                <a:sym typeface="Arial"/>
              </a:endParaRPr>
            </a:p>
          </p:txBody>
        </p:sp>
        <p:grpSp>
          <p:nvGrpSpPr>
            <p:cNvPr id="6" name="Group 5">
              <a:extLst>
                <a:ext uri="{FF2B5EF4-FFF2-40B4-BE49-F238E27FC236}">
                  <a16:creationId xmlns:a16="http://schemas.microsoft.com/office/drawing/2014/main" id="{0DAC268B-173F-3C34-049E-5EFD55B349BA}"/>
                </a:ext>
              </a:extLst>
            </p:cNvPr>
            <p:cNvGrpSpPr/>
            <p:nvPr/>
          </p:nvGrpSpPr>
          <p:grpSpPr>
            <a:xfrm>
              <a:off x="610720" y="1425792"/>
              <a:ext cx="10970560" cy="4680000"/>
              <a:chOff x="610720" y="1425792"/>
              <a:chExt cx="10970560" cy="4680000"/>
            </a:xfrm>
          </p:grpSpPr>
          <p:graphicFrame>
            <p:nvGraphicFramePr>
              <p:cNvPr id="17" name="Chart 16">
                <a:extLst>
                  <a:ext uri="{FF2B5EF4-FFF2-40B4-BE49-F238E27FC236}">
                    <a16:creationId xmlns:a16="http://schemas.microsoft.com/office/drawing/2014/main" id="{1DC834AE-CB0F-4BDF-9390-91D65BE9636E}"/>
                  </a:ext>
                </a:extLst>
              </p:cNvPr>
              <p:cNvGraphicFramePr>
                <a:graphicFrameLocks/>
              </p:cNvGraphicFramePr>
              <p:nvPr/>
            </p:nvGraphicFramePr>
            <p:xfrm>
              <a:off x="610720" y="1425792"/>
              <a:ext cx="10970560" cy="468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2B28830E-AD18-B633-AFFA-99FF557FB552}"/>
                  </a:ext>
                </a:extLst>
              </p:cNvPr>
              <p:cNvCxnSpPr/>
              <p:nvPr/>
            </p:nvCxnSpPr>
            <p:spPr>
              <a:xfrm>
                <a:off x="1470025" y="3317301"/>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139F0F-5A7F-CDDC-BC44-376B80874461}"/>
                  </a:ext>
                </a:extLst>
              </p:cNvPr>
              <p:cNvCxnSpPr/>
              <p:nvPr/>
            </p:nvCxnSpPr>
            <p:spPr>
              <a:xfrm>
                <a:off x="1466850" y="4412676"/>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F3781E3-01A5-00D9-AEC2-57E32C3DDFF3}"/>
                </a:ext>
              </a:extLst>
            </p:cNvPr>
            <p:cNvGrpSpPr/>
            <p:nvPr/>
          </p:nvGrpSpPr>
          <p:grpSpPr>
            <a:xfrm>
              <a:off x="2268525" y="1892574"/>
              <a:ext cx="2627939" cy="941832"/>
              <a:chOff x="2860710" y="2055610"/>
              <a:chExt cx="5839175" cy="1203459"/>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B9DB0F4F-E815-3D1F-9698-08D63433035A}"/>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44.4% (95% CI, 27.9–61.9)</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75.0% (95% CI, 57.8–87.9)</a:t>
                </a:r>
                <a:r>
                  <a:rPr kumimoji="0" lang="en-US" sz="1400" b="0" i="0" u="none" strike="noStrike" kern="1200" cap="none" spc="0" normalizeH="0" baseline="30000" noProof="0" dirty="0">
                    <a:ln>
                      <a:noFill/>
                    </a:ln>
                    <a:solidFill>
                      <a:srgbClr val="0C1618"/>
                    </a:solidFill>
                    <a:effectLst/>
                    <a:uLnTx/>
                    <a:uFillTx/>
                    <a:latin typeface="Arial Narrow" panose="020B0606020202030204" pitchFamily="34" charset="0"/>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 name="Rectangle: Single Corner Rounded 4">
                <a:extLst>
                  <a:ext uri="{FF2B5EF4-FFF2-40B4-BE49-F238E27FC236}">
                    <a16:creationId xmlns:a16="http://schemas.microsoft.com/office/drawing/2014/main" id="{9949C932-7995-6618-6DE8-D6F73E71BA51}"/>
                  </a:ext>
                </a:extLst>
              </p:cNvPr>
              <p:cNvSpPr/>
              <p:nvPr/>
            </p:nvSpPr>
            <p:spPr>
              <a:xfrm>
                <a:off x="2860710" y="2055610"/>
                <a:ext cx="5826090" cy="421866"/>
              </a:xfrm>
              <a:prstGeom prst="round1Rect">
                <a:avLst/>
              </a:prstGeom>
              <a:solidFill>
                <a:schemeClr val="accent3">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p>
            </p:txBody>
          </p:sp>
        </p:grpSp>
        <p:grpSp>
          <p:nvGrpSpPr>
            <p:cNvPr id="10" name="Group 9">
              <a:extLst>
                <a:ext uri="{FF2B5EF4-FFF2-40B4-BE49-F238E27FC236}">
                  <a16:creationId xmlns:a16="http://schemas.microsoft.com/office/drawing/2014/main" id="{C89BAEC1-D969-AA7E-547E-69D749D8BA25}"/>
                </a:ext>
              </a:extLst>
            </p:cNvPr>
            <p:cNvGrpSpPr/>
            <p:nvPr/>
          </p:nvGrpSpPr>
          <p:grpSpPr>
            <a:xfrm>
              <a:off x="5350853" y="1892574"/>
              <a:ext cx="2627939" cy="941832"/>
              <a:chOff x="2860710" y="2055610"/>
              <a:chExt cx="5839175" cy="1203459"/>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EE243BF2-53D4-325E-093B-C4C362BE4A04}"/>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50.0%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32.9–67.1)</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80.6%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64.0–91.8)</a:t>
                </a:r>
                <a:r>
                  <a:rPr kumimoji="0" lang="en-US" sz="1400"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Rectangle: Single Corner Rounded 11">
                <a:extLst>
                  <a:ext uri="{FF2B5EF4-FFF2-40B4-BE49-F238E27FC236}">
                    <a16:creationId xmlns:a16="http://schemas.microsoft.com/office/drawing/2014/main" id="{E4160FF1-D5B5-F400-C610-F0CB384AC34F}"/>
                  </a:ext>
                </a:extLst>
              </p:cNvPr>
              <p:cNvSpPr/>
              <p:nvPr/>
            </p:nvSpPr>
            <p:spPr>
              <a:xfrm>
                <a:off x="2860710" y="2055610"/>
                <a:ext cx="5826090" cy="421866"/>
              </a:xfrm>
              <a:prstGeom prst="round1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Regular"/>
                    <a:ea typeface="+mn-ea"/>
                    <a:cs typeface="+mn-cs"/>
                  </a:rPr>
                  <a:t>R-DXd 5.6 mg/kg, n=36</a:t>
                </a:r>
              </a:p>
            </p:txBody>
          </p:sp>
        </p:grpSp>
        <p:grpSp>
          <p:nvGrpSpPr>
            <p:cNvPr id="14" name="Group 13">
              <a:extLst>
                <a:ext uri="{FF2B5EF4-FFF2-40B4-BE49-F238E27FC236}">
                  <a16:creationId xmlns:a16="http://schemas.microsoft.com/office/drawing/2014/main" id="{6052A960-6766-AD4E-0A29-DD205876FE7E}"/>
                </a:ext>
              </a:extLst>
            </p:cNvPr>
            <p:cNvGrpSpPr/>
            <p:nvPr/>
          </p:nvGrpSpPr>
          <p:grpSpPr>
            <a:xfrm>
              <a:off x="8433181" y="1892574"/>
              <a:ext cx="2627939" cy="941832"/>
              <a:chOff x="2860710" y="2055610"/>
              <a:chExt cx="5839175" cy="1203459"/>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5F72273B-FEF7-B3D5-7284-2FF658E00DEF}"/>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57.1%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39.4–73.7</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77.1%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59.9–89.6)</a:t>
                </a:r>
                <a:r>
                  <a:rPr kumimoji="0" lang="en-US" sz="1400"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6" name="Rectangle: Single Corner Rounded 15">
                <a:extLst>
                  <a:ext uri="{FF2B5EF4-FFF2-40B4-BE49-F238E27FC236}">
                    <a16:creationId xmlns:a16="http://schemas.microsoft.com/office/drawing/2014/main" id="{DC4EDD24-AF62-0C84-6DDD-352D42136E1F}"/>
                  </a:ext>
                </a:extLst>
              </p:cNvPr>
              <p:cNvSpPr/>
              <p:nvPr/>
            </p:nvSpPr>
            <p:spPr>
              <a:xfrm>
                <a:off x="2860710" y="2055610"/>
                <a:ext cx="5826090" cy="421866"/>
              </a:xfrm>
              <a:prstGeom prst="round1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Regular"/>
                    <a:ea typeface="+mn-ea"/>
                    <a:cs typeface="+mn-cs"/>
                  </a:rPr>
                  <a:t>R-DXd 6.4 mg/kg, n=35</a:t>
                </a:r>
              </a:p>
            </p:txBody>
          </p:sp>
        </p:grpSp>
      </p:grpSp>
      <p:sp>
        <p:nvSpPr>
          <p:cNvPr id="21" name="CasellaDiTesto 20">
            <a:extLst>
              <a:ext uri="{FF2B5EF4-FFF2-40B4-BE49-F238E27FC236}">
                <a16:creationId xmlns:a16="http://schemas.microsoft.com/office/drawing/2014/main" id="{19B21143-B268-4647-A56D-B336097806AF}"/>
              </a:ext>
            </a:extLst>
          </p:cNvPr>
          <p:cNvSpPr txBox="1"/>
          <p:nvPr/>
        </p:nvSpPr>
        <p:spPr>
          <a:xfrm>
            <a:off x="9586514" y="6444518"/>
            <a:ext cx="2319289" cy="338554"/>
          </a:xfrm>
          <a:prstGeom prst="rect">
            <a:avLst/>
          </a:prstGeom>
          <a:noFill/>
        </p:spPr>
        <p:txBody>
          <a:bodyPr wrap="none" rtlCol="0">
            <a:spAutoFit/>
          </a:bodyPr>
          <a:lstStyle/>
          <a:p>
            <a:r>
              <a:rPr lang="en-US" sz="1600" dirty="0"/>
              <a:t>Ray-Coquard, ESMO 2025</a:t>
            </a:r>
          </a:p>
        </p:txBody>
      </p:sp>
    </p:spTree>
    <p:extLst>
      <p:ext uri="{BB962C8B-B14F-4D97-AF65-F5344CB8AC3E}">
        <p14:creationId xmlns:p14="http://schemas.microsoft.com/office/powerpoint/2010/main" val="1360933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DE0E04-1CB0-B0A9-5056-5A8AFC496E1A}"/>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40008AAC-05E0-6E0F-1528-DB21726C8D74}"/>
              </a:ext>
            </a:extLst>
          </p:cNvPr>
          <p:cNvGrpSpPr/>
          <p:nvPr/>
        </p:nvGrpSpPr>
        <p:grpSpPr>
          <a:xfrm>
            <a:off x="441932" y="1560564"/>
            <a:ext cx="11376000" cy="3586396"/>
            <a:chOff x="603562" y="1665845"/>
            <a:chExt cx="10911141" cy="3586396"/>
          </a:xfrm>
        </p:grpSpPr>
        <p:sp>
          <p:nvSpPr>
            <p:cNvPr id="11" name="Rectangle 10">
              <a:extLst>
                <a:ext uri="{FF2B5EF4-FFF2-40B4-BE49-F238E27FC236}">
                  <a16:creationId xmlns:a16="http://schemas.microsoft.com/office/drawing/2014/main" id="{081C1584-7834-FE43-0FC5-78F2B6665F5C}"/>
                </a:ext>
              </a:extLst>
            </p:cNvPr>
            <p:cNvSpPr/>
            <p:nvPr/>
          </p:nvSpPr>
          <p:spPr>
            <a:xfrm>
              <a:off x="610311" y="2510307"/>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409E08E-13CB-B97B-7696-5E8B297D32BC}"/>
                </a:ext>
              </a:extLst>
            </p:cNvPr>
            <p:cNvSpPr/>
            <p:nvPr/>
          </p:nvSpPr>
          <p:spPr>
            <a:xfrm>
              <a:off x="610311" y="335588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05E08995-6006-2C3D-440F-534646CC3ACB}"/>
                </a:ext>
              </a:extLst>
            </p:cNvPr>
            <p:cNvSpPr/>
            <p:nvPr/>
          </p:nvSpPr>
          <p:spPr>
            <a:xfrm>
              <a:off x="610311" y="4201463"/>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D2FDD7FB-2728-4FC0-69B5-8B89838DB42E}"/>
                </a:ext>
              </a:extLst>
            </p:cNvPr>
            <p:cNvSpPr/>
            <p:nvPr/>
          </p:nvSpPr>
          <p:spPr>
            <a:xfrm>
              <a:off x="610311" y="5047041"/>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713217A-C2AE-142C-DA11-9F40CDA66F25}"/>
                </a:ext>
              </a:extLst>
            </p:cNvPr>
            <p:cNvSpPr/>
            <p:nvPr/>
          </p:nvSpPr>
          <p:spPr>
            <a:xfrm>
              <a:off x="603562" y="2091328"/>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5AF97455-1EC1-4764-8CD5-5BDD9CCC08CB}"/>
                </a:ext>
              </a:extLst>
            </p:cNvPr>
            <p:cNvSpPr/>
            <p:nvPr/>
          </p:nvSpPr>
          <p:spPr>
            <a:xfrm>
              <a:off x="610311" y="2936906"/>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95026A6B-4311-32DD-D5BF-D0FA49DE683B}"/>
                </a:ext>
              </a:extLst>
            </p:cNvPr>
            <p:cNvSpPr/>
            <p:nvPr/>
          </p:nvSpPr>
          <p:spPr>
            <a:xfrm>
              <a:off x="610311" y="3782484"/>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F0DB692F-68ED-EB16-1C4B-45E82EFF4892}"/>
                </a:ext>
              </a:extLst>
            </p:cNvPr>
            <p:cNvSpPr/>
            <p:nvPr/>
          </p:nvSpPr>
          <p:spPr>
            <a:xfrm>
              <a:off x="610311" y="4628062"/>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0F7F3B87-8279-689D-065C-1B58B6A7334F}"/>
                </a:ext>
              </a:extLst>
            </p:cNvPr>
            <p:cNvSpPr/>
            <p:nvPr/>
          </p:nvSpPr>
          <p:spPr>
            <a:xfrm>
              <a:off x="603562" y="166584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sp>
        <p:nvSpPr>
          <p:cNvPr id="3" name="Footer Placeholder 2">
            <a:extLst>
              <a:ext uri="{FF2B5EF4-FFF2-40B4-BE49-F238E27FC236}">
                <a16:creationId xmlns:a16="http://schemas.microsoft.com/office/drawing/2014/main" id="{75C2B8C8-D843-1287-A0CC-1C9CE29301F7}"/>
              </a:ext>
            </a:extLst>
          </p:cNvPr>
          <p:cNvSpPr>
            <a:spLocks noGrp="1"/>
          </p:cNvSpPr>
          <p:nvPr>
            <p:ph type="ftr" sz="quarter" idx="11"/>
          </p:nvPr>
        </p:nvSpPr>
        <p:spPr>
          <a:xfrm>
            <a:off x="407989" y="5833381"/>
            <a:ext cx="9751688" cy="840020"/>
          </a:xfrm>
          <a:noFill/>
        </p:spPr>
        <p:txBody>
          <a:bodyPr anchor="b"/>
          <a:lstStyle/>
          <a:p>
            <a:pPr marL="0" marR="0" lvl="0" indent="0" algn="l" defTabSz="914400" rtl="0" eaLnBrk="1" fontAlgn="auto" latinLnBrk="0" hangingPunct="1">
              <a:lnSpc>
                <a:spcPct val="90000"/>
              </a:lnSpc>
              <a:spcBef>
                <a:spcPts val="200"/>
              </a:spcBef>
              <a:spcAft>
                <a:spcPts val="300"/>
              </a:spcAft>
              <a:buClr>
                <a:srgbClr val="000000"/>
              </a:buClr>
              <a:buSzTx/>
              <a:buFontTx/>
              <a:buNone/>
              <a:tabLst>
                <a:tab pos="1341438" algn="l"/>
              </a:tabLst>
              <a:defRPr/>
            </a:pP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Data cutoff: February 26, 2025.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b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TEAEs</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reported in ≥10% of all patients who received R-DXd 4.8–6.4 mg/kg. Reported safety events are defined by MedDRA preferred terminology.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b</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Grade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4 hematologic TEAEs reported at 4.8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(n=2),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(n=1); at 5.6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(n=2),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(n=1),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leukopenia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(n=1); at 6.4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(n=3),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(n=1), lymphopenia (n=1). No grade 5 hematologic TEAEs were reported at any dose. Grade 3 febrile neutropenia was reported in 2 patients, one each in the R-DXd 5.6 and 6.4 mg/kg cohorts.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c</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Neutropenia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is defined as the grouped incidence of events reported under the preferred terms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neutropenia’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and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neutrophil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with a maximum of one event per patient per grouped preferred term.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d</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Thrombocytopenia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is defined as the grouped incidence of events reported under the preferred terms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thrombocytopenia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and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platelet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with a maximum of one event per patient per grouped preferred term.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Arial" panose="020B0604020202020204" pitchFamily="34" charset="0"/>
              </a:rPr>
              <a:t>e</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Leukopenia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is defined as the preferred term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white blood cell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ALT, alanine aminotransferase; AST, aspartate aminotransferase; CTCAE, Common Terminology Criteria for Adverse Events; GGT, gamma-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glutamyltransferase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MedDRA, Medical Dictionary for Regulatory Activities; TEAE, treatment-emergent adverse event.</a:t>
            </a:r>
          </a:p>
        </p:txBody>
      </p:sp>
      <p:sp>
        <p:nvSpPr>
          <p:cNvPr id="6" name="Title 5">
            <a:extLst>
              <a:ext uri="{FF2B5EF4-FFF2-40B4-BE49-F238E27FC236}">
                <a16:creationId xmlns:a16="http://schemas.microsoft.com/office/drawing/2014/main" id="{FEA1A017-A486-6E5B-64CD-410B7A82CF83}"/>
              </a:ext>
            </a:extLst>
          </p:cNvPr>
          <p:cNvSpPr>
            <a:spLocks noGrp="1"/>
          </p:cNvSpPr>
          <p:nvPr>
            <p:ph type="title"/>
          </p:nvPr>
        </p:nvSpPr>
        <p:spPr/>
        <p:txBody>
          <a:bodyPr/>
          <a:lstStyle/>
          <a:p>
            <a:r>
              <a:rPr lang="en-US" sz="2800" dirty="0"/>
              <a:t>M</a:t>
            </a:r>
            <a:r>
              <a:rPr lang="en-US" sz="2800" noProof="0" dirty="0" err="1"/>
              <a:t>ost</a:t>
            </a:r>
            <a:r>
              <a:rPr lang="en-US" sz="2800" noProof="0" dirty="0"/>
              <a:t> common TEAEs (≥1</a:t>
            </a:r>
            <a:r>
              <a:rPr lang="en-US" sz="2800" dirty="0"/>
              <a:t>0</a:t>
            </a:r>
            <a:r>
              <a:rPr lang="en-US" sz="2800" noProof="0" dirty="0"/>
              <a:t>% of overall population)</a:t>
            </a:r>
            <a:r>
              <a:rPr lang="en-US" sz="2800" baseline="30000" noProof="0" dirty="0"/>
              <a:t>a</a:t>
            </a:r>
            <a:endParaRPr lang="en-US" sz="2800" dirty="0"/>
          </a:p>
        </p:txBody>
      </p:sp>
      <p:graphicFrame>
        <p:nvGraphicFramePr>
          <p:cNvPr id="62" name="Chart 61">
            <a:extLst>
              <a:ext uri="{FF2B5EF4-FFF2-40B4-BE49-F238E27FC236}">
                <a16:creationId xmlns:a16="http://schemas.microsoft.com/office/drawing/2014/main" id="{50640024-412D-C2FB-FBB3-10F45ED01C49}"/>
              </a:ext>
            </a:extLst>
          </p:cNvPr>
          <p:cNvGraphicFramePr>
            <a:graphicFrameLocks/>
          </p:cNvGraphicFramePr>
          <p:nvPr/>
        </p:nvGraphicFramePr>
        <p:xfrm>
          <a:off x="7164852" y="1404410"/>
          <a:ext cx="4612467" cy="407567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9">
            <a:extLst>
              <a:ext uri="{FF2B5EF4-FFF2-40B4-BE49-F238E27FC236}">
                <a16:creationId xmlns:a16="http://schemas.microsoft.com/office/drawing/2014/main" id="{A25F16F1-CEE3-E0D9-1DDA-DDA994C5D69B}"/>
              </a:ext>
            </a:extLst>
          </p:cNvPr>
          <p:cNvSpPr txBox="1">
            <a:spLocks/>
          </p:cNvSpPr>
          <p:nvPr/>
        </p:nvSpPr>
        <p:spPr>
          <a:xfrm>
            <a:off x="1219201" y="9238767"/>
            <a:ext cx="14909924" cy="361449"/>
          </a:xfrm>
          <a:prstGeom prst="rect">
            <a:avLst/>
          </a:prstGeom>
        </p:spPr>
        <p:txBody>
          <a:bodyPr/>
          <a:lst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anose="020B0604020202020204" pitchFamily="34" charset="0"/>
            </a:endParaRPr>
          </a:p>
        </p:txBody>
      </p:sp>
      <p:graphicFrame>
        <p:nvGraphicFramePr>
          <p:cNvPr id="9" name="Chart 8">
            <a:extLst>
              <a:ext uri="{FF2B5EF4-FFF2-40B4-BE49-F238E27FC236}">
                <a16:creationId xmlns:a16="http://schemas.microsoft.com/office/drawing/2014/main" id="{034D4787-C8F5-2180-8AC4-4009283D3E43}"/>
              </a:ext>
            </a:extLst>
          </p:cNvPr>
          <p:cNvGraphicFramePr>
            <a:graphicFrameLocks/>
          </p:cNvGraphicFramePr>
          <p:nvPr/>
        </p:nvGraphicFramePr>
        <p:xfrm>
          <a:off x="3661654" y="1404410"/>
          <a:ext cx="4720857" cy="4075674"/>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C377AFCB-0D12-D4E4-7A84-C21D28B9ED43}"/>
              </a:ext>
            </a:extLst>
          </p:cNvPr>
          <p:cNvGrpSpPr/>
          <p:nvPr/>
        </p:nvGrpSpPr>
        <p:grpSpPr>
          <a:xfrm>
            <a:off x="1599963" y="1271462"/>
            <a:ext cx="3145412" cy="247379"/>
            <a:chOff x="5050477" y="5334664"/>
            <a:chExt cx="3145412" cy="247379"/>
          </a:xfrm>
        </p:grpSpPr>
        <p:sp>
          <p:nvSpPr>
            <p:cNvPr id="17" name="Rectangle 16">
              <a:extLst>
                <a:ext uri="{FF2B5EF4-FFF2-40B4-BE49-F238E27FC236}">
                  <a16:creationId xmlns:a16="http://schemas.microsoft.com/office/drawing/2014/main" id="{A952E1B0-10D4-53A2-467D-ADD758EA32C6}"/>
                </a:ext>
              </a:extLst>
            </p:cNvPr>
            <p:cNvSpPr/>
            <p:nvPr/>
          </p:nvSpPr>
          <p:spPr>
            <a:xfrm>
              <a:off x="5050477" y="5346442"/>
              <a:ext cx="1008000" cy="216000"/>
            </a:xfrm>
            <a:prstGeom prst="rect">
              <a:avLst/>
            </a:prstGeom>
            <a:solidFill>
              <a:schemeClr val="accent3">
                <a:lumMod val="20000"/>
                <a:lumOff val="80000"/>
              </a:schemeClr>
            </a:solidFill>
            <a:ln w="952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18" name="Rectangle 17">
              <a:extLst>
                <a:ext uri="{FF2B5EF4-FFF2-40B4-BE49-F238E27FC236}">
                  <a16:creationId xmlns:a16="http://schemas.microsoft.com/office/drawing/2014/main" id="{0C669D5D-19F9-EAE9-8555-EFACAB16FC5A}"/>
                </a:ext>
              </a:extLst>
            </p:cNvPr>
            <p:cNvSpPr/>
            <p:nvPr/>
          </p:nvSpPr>
          <p:spPr>
            <a:xfrm>
              <a:off x="6096587" y="5346441"/>
              <a:ext cx="1008000" cy="216000"/>
            </a:xfrm>
            <a:prstGeom prst="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21" name="TextBox 20">
              <a:extLst>
                <a:ext uri="{FF2B5EF4-FFF2-40B4-BE49-F238E27FC236}">
                  <a16:creationId xmlns:a16="http://schemas.microsoft.com/office/drawing/2014/main" id="{5729BC85-4865-387E-5F18-C119B8ACD209}"/>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Total (%) / </a:t>
              </a:r>
              <a:r>
                <a:rPr kumimoji="0" lang="en-US" sz="1050" b="1" i="0" u="none" strike="noStrike" kern="120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gr ≥3 (%) </a:t>
              </a:r>
            </a:p>
          </p:txBody>
        </p:sp>
      </p:grpSp>
      <p:sp>
        <p:nvSpPr>
          <p:cNvPr id="26" name="TextBox 25">
            <a:extLst>
              <a:ext uri="{FF2B5EF4-FFF2-40B4-BE49-F238E27FC236}">
                <a16:creationId xmlns:a16="http://schemas.microsoft.com/office/drawing/2014/main" id="{A0B272D4-813A-87EC-AD70-247DFFC45D6A}"/>
              </a:ext>
            </a:extLst>
          </p:cNvPr>
          <p:cNvSpPr txBox="1"/>
          <p:nvPr/>
        </p:nvSpPr>
        <p:spPr>
          <a:xfrm>
            <a:off x="5378672"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Patients (%)</a:t>
            </a:r>
          </a:p>
        </p:txBody>
      </p:sp>
      <p:sp>
        <p:nvSpPr>
          <p:cNvPr id="28" name="Rectangle: Rounded Corners 26">
            <a:extLst>
              <a:ext uri="{FF2B5EF4-FFF2-40B4-BE49-F238E27FC236}">
                <a16:creationId xmlns:a16="http://schemas.microsoft.com/office/drawing/2014/main" id="{F4FA79C9-A592-85A8-9570-9DBF44A55390}"/>
              </a:ext>
            </a:extLst>
          </p:cNvPr>
          <p:cNvSpPr/>
          <p:nvPr/>
        </p:nvSpPr>
        <p:spPr>
          <a:xfrm>
            <a:off x="1599963" y="1024619"/>
            <a:ext cx="3145412" cy="216000"/>
          </a:xfrm>
          <a:prstGeom prst="snip1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20" name="Group 19">
            <a:extLst>
              <a:ext uri="{FF2B5EF4-FFF2-40B4-BE49-F238E27FC236}">
                <a16:creationId xmlns:a16="http://schemas.microsoft.com/office/drawing/2014/main" id="{4A905B32-98B6-AA7C-6846-FC69AECB090A}"/>
              </a:ext>
            </a:extLst>
          </p:cNvPr>
          <p:cNvGrpSpPr/>
          <p:nvPr/>
        </p:nvGrpSpPr>
        <p:grpSpPr>
          <a:xfrm>
            <a:off x="1850939" y="1588090"/>
            <a:ext cx="3026415" cy="3518882"/>
            <a:chOff x="6824962" y="1662562"/>
            <a:chExt cx="5190854" cy="5552386"/>
          </a:xfrm>
        </p:grpSpPr>
        <p:sp>
          <p:nvSpPr>
            <p:cNvPr id="36" name="TextBox 35">
              <a:extLst>
                <a:ext uri="{FF2B5EF4-FFF2-40B4-BE49-F238E27FC236}">
                  <a16:creationId xmlns:a16="http://schemas.microsoft.com/office/drawing/2014/main" id="{9E097EA1-332C-335F-E68E-021F7AF2ADA3}"/>
                </a:ext>
              </a:extLst>
            </p:cNvPr>
            <p:cNvSpPr txBox="1"/>
            <p:nvPr/>
          </p:nvSpPr>
          <p:spPr>
            <a:xfrm>
              <a:off x="8906238" y="2331968"/>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36.1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37" name="TextBox 36">
              <a:extLst>
                <a:ext uri="{FF2B5EF4-FFF2-40B4-BE49-F238E27FC236}">
                  <a16:creationId xmlns:a16="http://schemas.microsoft.com/office/drawing/2014/main" id="{48B3F7F0-F220-28CC-2D5D-9F56857CF295}"/>
                </a:ext>
              </a:extLst>
            </p:cNvPr>
            <p:cNvSpPr txBox="1"/>
            <p:nvPr/>
          </p:nvSpPr>
          <p:spPr>
            <a:xfrm>
              <a:off x="8136922" y="300137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25.0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38" name="TextBox 37">
              <a:extLst>
                <a:ext uri="{FF2B5EF4-FFF2-40B4-BE49-F238E27FC236}">
                  <a16:creationId xmlns:a16="http://schemas.microsoft.com/office/drawing/2014/main" id="{B278C3C4-6DA2-F8EA-63DC-AF7603E81705}"/>
                </a:ext>
              </a:extLst>
            </p:cNvPr>
            <p:cNvSpPr txBox="1"/>
            <p:nvPr/>
          </p:nvSpPr>
          <p:spPr>
            <a:xfrm>
              <a:off x="8174226" y="332104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25.0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39" name="TextBox 38">
              <a:extLst>
                <a:ext uri="{FF2B5EF4-FFF2-40B4-BE49-F238E27FC236}">
                  <a16:creationId xmlns:a16="http://schemas.microsoft.com/office/drawing/2014/main" id="{745B4C94-DC71-A108-4D92-3784E3D67767}"/>
                </a:ext>
              </a:extLst>
            </p:cNvPr>
            <p:cNvSpPr txBox="1"/>
            <p:nvPr/>
          </p:nvSpPr>
          <p:spPr>
            <a:xfrm>
              <a:off x="8747417" y="266666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33.3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11.1</a:t>
              </a:r>
            </a:p>
          </p:txBody>
        </p:sp>
        <p:sp>
          <p:nvSpPr>
            <p:cNvPr id="40" name="TextBox 39">
              <a:extLst>
                <a:ext uri="{FF2B5EF4-FFF2-40B4-BE49-F238E27FC236}">
                  <a16:creationId xmlns:a16="http://schemas.microsoft.com/office/drawing/2014/main" id="{759DBCEC-6EDC-A686-B239-6D38A4150585}"/>
                </a:ext>
              </a:extLst>
            </p:cNvPr>
            <p:cNvSpPr txBox="1"/>
            <p:nvPr/>
          </p:nvSpPr>
          <p:spPr>
            <a:xfrm>
              <a:off x="7377045" y="3655746"/>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13.9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42" name="TextBox 41">
              <a:extLst>
                <a:ext uri="{FF2B5EF4-FFF2-40B4-BE49-F238E27FC236}">
                  <a16:creationId xmlns:a16="http://schemas.microsoft.com/office/drawing/2014/main" id="{A5D78E55-87EF-E9CE-28CB-140D1039421E}"/>
                </a:ext>
              </a:extLst>
            </p:cNvPr>
            <p:cNvSpPr txBox="1"/>
            <p:nvPr/>
          </p:nvSpPr>
          <p:spPr>
            <a:xfrm>
              <a:off x="7020052" y="465985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8.3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2.8</a:t>
              </a:r>
            </a:p>
          </p:txBody>
        </p:sp>
        <p:sp>
          <p:nvSpPr>
            <p:cNvPr id="43" name="TextBox 42">
              <a:extLst>
                <a:ext uri="{FF2B5EF4-FFF2-40B4-BE49-F238E27FC236}">
                  <a16:creationId xmlns:a16="http://schemas.microsoft.com/office/drawing/2014/main" id="{B18A7869-6344-0062-C65C-46C797E07147}"/>
                </a:ext>
              </a:extLst>
            </p:cNvPr>
            <p:cNvSpPr txBox="1"/>
            <p:nvPr/>
          </p:nvSpPr>
          <p:spPr>
            <a:xfrm>
              <a:off x="7592302" y="4994555"/>
              <a:ext cx="893746" cy="30632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16.7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5.6</a:t>
              </a:r>
            </a:p>
          </p:txBody>
        </p:sp>
        <p:sp>
          <p:nvSpPr>
            <p:cNvPr id="48" name="TextBox 47">
              <a:extLst>
                <a:ext uri="{FF2B5EF4-FFF2-40B4-BE49-F238E27FC236}">
                  <a16:creationId xmlns:a16="http://schemas.microsoft.com/office/drawing/2014/main" id="{5E537C84-A632-EEA1-6274-8468413EB77A}"/>
                </a:ext>
              </a:extLst>
            </p:cNvPr>
            <p:cNvSpPr txBox="1"/>
            <p:nvPr/>
          </p:nvSpPr>
          <p:spPr>
            <a:xfrm>
              <a:off x="11027871" y="1662562"/>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66.7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2.8</a:t>
              </a:r>
            </a:p>
          </p:txBody>
        </p:sp>
        <p:sp>
          <p:nvSpPr>
            <p:cNvPr id="54" name="TextBox 53">
              <a:extLst>
                <a:ext uri="{FF2B5EF4-FFF2-40B4-BE49-F238E27FC236}">
                  <a16:creationId xmlns:a16="http://schemas.microsoft.com/office/drawing/2014/main" id="{3F451418-63B6-4B15-BB6C-E26D7EF3328B}"/>
                </a:ext>
              </a:extLst>
            </p:cNvPr>
            <p:cNvSpPr txBox="1"/>
            <p:nvPr/>
          </p:nvSpPr>
          <p:spPr>
            <a:xfrm>
              <a:off x="10081773" y="199726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52.8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19.4</a:t>
              </a:r>
            </a:p>
          </p:txBody>
        </p:sp>
        <p:sp>
          <p:nvSpPr>
            <p:cNvPr id="59" name="TextBox 58">
              <a:extLst>
                <a:ext uri="{FF2B5EF4-FFF2-40B4-BE49-F238E27FC236}">
                  <a16:creationId xmlns:a16="http://schemas.microsoft.com/office/drawing/2014/main" id="{3364F8FC-37DF-ACBE-0075-D0E70B71178B}"/>
                </a:ext>
              </a:extLst>
            </p:cNvPr>
            <p:cNvSpPr txBox="1"/>
            <p:nvPr/>
          </p:nvSpPr>
          <p:spPr>
            <a:xfrm>
              <a:off x="7761040" y="397541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19.4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0" name="TextBox 59">
              <a:extLst>
                <a:ext uri="{FF2B5EF4-FFF2-40B4-BE49-F238E27FC236}">
                  <a16:creationId xmlns:a16="http://schemas.microsoft.com/office/drawing/2014/main" id="{F86A2045-C52A-24CE-8F24-CF9235586FCE}"/>
                </a:ext>
              </a:extLst>
            </p:cNvPr>
            <p:cNvSpPr txBox="1"/>
            <p:nvPr/>
          </p:nvSpPr>
          <p:spPr>
            <a:xfrm>
              <a:off x="7222420" y="431012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11.1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1" name="TextBox 60">
              <a:extLst>
                <a:ext uri="{FF2B5EF4-FFF2-40B4-BE49-F238E27FC236}">
                  <a16:creationId xmlns:a16="http://schemas.microsoft.com/office/drawing/2014/main" id="{40708B73-72A9-F570-A749-DE25C2183445}"/>
                </a:ext>
              </a:extLst>
            </p:cNvPr>
            <p:cNvSpPr txBox="1"/>
            <p:nvPr/>
          </p:nvSpPr>
          <p:spPr>
            <a:xfrm>
              <a:off x="7772012" y="5314228"/>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19.4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3" name="TextBox 62">
              <a:extLst>
                <a:ext uri="{FF2B5EF4-FFF2-40B4-BE49-F238E27FC236}">
                  <a16:creationId xmlns:a16="http://schemas.microsoft.com/office/drawing/2014/main" id="{9CC3FDBB-0419-20ED-8453-9851F5C57C41}"/>
                </a:ext>
              </a:extLst>
            </p:cNvPr>
            <p:cNvSpPr txBox="1"/>
            <p:nvPr/>
          </p:nvSpPr>
          <p:spPr>
            <a:xfrm>
              <a:off x="7412596" y="5663959"/>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13.9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4" name="TextBox 63">
              <a:extLst>
                <a:ext uri="{FF2B5EF4-FFF2-40B4-BE49-F238E27FC236}">
                  <a16:creationId xmlns:a16="http://schemas.microsoft.com/office/drawing/2014/main" id="{E341F00E-E458-5907-0B09-1CEB1A4E96D5}"/>
                </a:ext>
              </a:extLst>
            </p:cNvPr>
            <p:cNvSpPr txBox="1"/>
            <p:nvPr/>
          </p:nvSpPr>
          <p:spPr>
            <a:xfrm>
              <a:off x="6824962" y="6653037"/>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5" name="TextBox 64">
              <a:extLst>
                <a:ext uri="{FF2B5EF4-FFF2-40B4-BE49-F238E27FC236}">
                  <a16:creationId xmlns:a16="http://schemas.microsoft.com/office/drawing/2014/main" id="{562ED98A-861E-F5FE-5557-2B1736547DD3}"/>
                </a:ext>
              </a:extLst>
            </p:cNvPr>
            <p:cNvSpPr txBox="1"/>
            <p:nvPr/>
          </p:nvSpPr>
          <p:spPr>
            <a:xfrm>
              <a:off x="6824962" y="698773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6" name="TextBox 65">
              <a:extLst>
                <a:ext uri="{FF2B5EF4-FFF2-40B4-BE49-F238E27FC236}">
                  <a16:creationId xmlns:a16="http://schemas.microsoft.com/office/drawing/2014/main" id="{830147B2-189E-2814-7FF7-91AC25C34AED}"/>
                </a:ext>
              </a:extLst>
            </p:cNvPr>
            <p:cNvSpPr txBox="1"/>
            <p:nvPr/>
          </p:nvSpPr>
          <p:spPr>
            <a:xfrm>
              <a:off x="6824962" y="5998662"/>
              <a:ext cx="680003"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0</a:t>
              </a:r>
            </a:p>
          </p:txBody>
        </p:sp>
        <p:sp>
          <p:nvSpPr>
            <p:cNvPr id="67" name="TextBox 66">
              <a:extLst>
                <a:ext uri="{FF2B5EF4-FFF2-40B4-BE49-F238E27FC236}">
                  <a16:creationId xmlns:a16="http://schemas.microsoft.com/office/drawing/2014/main" id="{3C5C43B3-BA5C-930B-678C-0C07FC776D5F}"/>
                </a:ext>
              </a:extLst>
            </p:cNvPr>
            <p:cNvSpPr txBox="1"/>
            <p:nvPr/>
          </p:nvSpPr>
          <p:spPr>
            <a:xfrm>
              <a:off x="7004675" y="6353525"/>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8.3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n-ea"/>
                  <a:cs typeface="Arial" pitchFamily="34" charset="0"/>
                </a:rPr>
                <a:t>2.8</a:t>
              </a:r>
            </a:p>
          </p:txBody>
        </p:sp>
      </p:grpSp>
      <p:sp>
        <p:nvSpPr>
          <p:cNvPr id="4" name="TextBox 3">
            <a:extLst>
              <a:ext uri="{FF2B5EF4-FFF2-40B4-BE49-F238E27FC236}">
                <a16:creationId xmlns:a16="http://schemas.microsoft.com/office/drawing/2014/main" id="{9D4B5587-D942-A1FB-E928-3D6394F7C21C}"/>
              </a:ext>
            </a:extLst>
          </p:cNvPr>
          <p:cNvSpPr txBox="1"/>
          <p:nvPr/>
        </p:nvSpPr>
        <p:spPr>
          <a:xfrm>
            <a:off x="735011" y="5582433"/>
            <a:ext cx="11049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charset="0"/>
              </a:rPr>
              <a:t>Nausea, anemia, asthenia and neutropenia were the most common TEAEs across all doses </a:t>
            </a:r>
          </a:p>
        </p:txBody>
      </p:sp>
      <p:grpSp>
        <p:nvGrpSpPr>
          <p:cNvPr id="100" name="Group 99">
            <a:extLst>
              <a:ext uri="{FF2B5EF4-FFF2-40B4-BE49-F238E27FC236}">
                <a16:creationId xmlns:a16="http://schemas.microsoft.com/office/drawing/2014/main" id="{8A0DF752-EC48-E22D-9265-F240B781B1C7}"/>
              </a:ext>
            </a:extLst>
          </p:cNvPr>
          <p:cNvGrpSpPr/>
          <p:nvPr/>
        </p:nvGrpSpPr>
        <p:grpSpPr>
          <a:xfrm>
            <a:off x="8778776" y="1578739"/>
            <a:ext cx="3115490" cy="3560125"/>
            <a:chOff x="8664476" y="1684020"/>
            <a:chExt cx="3115490" cy="3560125"/>
          </a:xfrm>
        </p:grpSpPr>
        <p:sp>
          <p:nvSpPr>
            <p:cNvPr id="44" name="TextBox 43">
              <a:extLst>
                <a:ext uri="{FF2B5EF4-FFF2-40B4-BE49-F238E27FC236}">
                  <a16:creationId xmlns:a16="http://schemas.microsoft.com/office/drawing/2014/main" id="{52E23349-750F-D6D6-2265-243CABD367D2}"/>
                </a:ext>
              </a:extLst>
            </p:cNvPr>
            <p:cNvSpPr txBox="1"/>
            <p:nvPr/>
          </p:nvSpPr>
          <p:spPr>
            <a:xfrm>
              <a:off x="10515307" y="2106536"/>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5.7</a:t>
              </a:r>
            </a:p>
          </p:txBody>
        </p:sp>
        <p:sp>
          <p:nvSpPr>
            <p:cNvPr id="45" name="TextBox 44">
              <a:extLst>
                <a:ext uri="{FF2B5EF4-FFF2-40B4-BE49-F238E27FC236}">
                  <a16:creationId xmlns:a16="http://schemas.microsoft.com/office/drawing/2014/main" id="{829F38ED-73B5-8A82-BF47-ED4E9D380F09}"/>
                </a:ext>
              </a:extLst>
            </p:cNvPr>
            <p:cNvSpPr txBox="1"/>
            <p:nvPr/>
          </p:nvSpPr>
          <p:spPr>
            <a:xfrm>
              <a:off x="9541156" y="2529052"/>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sp>
          <p:nvSpPr>
            <p:cNvPr id="46" name="TextBox 45">
              <a:extLst>
                <a:ext uri="{FF2B5EF4-FFF2-40B4-BE49-F238E27FC236}">
                  <a16:creationId xmlns:a16="http://schemas.microsoft.com/office/drawing/2014/main" id="{BB43C885-4670-28ED-AC65-14B975062BA6}"/>
                </a:ext>
              </a:extLst>
            </p:cNvPr>
            <p:cNvSpPr txBox="1"/>
            <p:nvPr/>
          </p:nvSpPr>
          <p:spPr>
            <a:xfrm>
              <a:off x="9750706" y="274031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34.3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sp>
          <p:nvSpPr>
            <p:cNvPr id="49" name="TextBox 48">
              <a:extLst>
                <a:ext uri="{FF2B5EF4-FFF2-40B4-BE49-F238E27FC236}">
                  <a16:creationId xmlns:a16="http://schemas.microsoft.com/office/drawing/2014/main" id="{810E7748-25FC-2A91-9845-7AC4358C7F4A}"/>
                </a:ext>
              </a:extLst>
            </p:cNvPr>
            <p:cNvSpPr txBox="1"/>
            <p:nvPr/>
          </p:nvSpPr>
          <p:spPr>
            <a:xfrm>
              <a:off x="9407806" y="295156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sp>
          <p:nvSpPr>
            <p:cNvPr id="50" name="TextBox 49">
              <a:extLst>
                <a:ext uri="{FF2B5EF4-FFF2-40B4-BE49-F238E27FC236}">
                  <a16:creationId xmlns:a16="http://schemas.microsoft.com/office/drawing/2014/main" id="{3C8DB6AF-3586-8E9A-3960-D89496F0FD76}"/>
                </a:ext>
              </a:extLst>
            </p:cNvPr>
            <p:cNvSpPr txBox="1"/>
            <p:nvPr/>
          </p:nvSpPr>
          <p:spPr>
            <a:xfrm>
              <a:off x="10410532" y="231779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28.6</a:t>
              </a:r>
            </a:p>
          </p:txBody>
        </p:sp>
        <p:sp>
          <p:nvSpPr>
            <p:cNvPr id="51" name="TextBox 50">
              <a:extLst>
                <a:ext uri="{FF2B5EF4-FFF2-40B4-BE49-F238E27FC236}">
                  <a16:creationId xmlns:a16="http://schemas.microsoft.com/office/drawing/2014/main" id="{3B1BE68E-D472-BC39-D406-5D6773D19B4B}"/>
                </a:ext>
              </a:extLst>
            </p:cNvPr>
            <p:cNvSpPr txBox="1"/>
            <p:nvPr/>
          </p:nvSpPr>
          <p:spPr>
            <a:xfrm>
              <a:off x="9407806" y="358534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8.6</a:t>
              </a:r>
            </a:p>
          </p:txBody>
        </p:sp>
        <p:sp>
          <p:nvSpPr>
            <p:cNvPr id="52" name="TextBox 51">
              <a:extLst>
                <a:ext uri="{FF2B5EF4-FFF2-40B4-BE49-F238E27FC236}">
                  <a16:creationId xmlns:a16="http://schemas.microsoft.com/office/drawing/2014/main" id="{376A97A3-E01B-7838-C595-9CB1C0B5B296}"/>
                </a:ext>
              </a:extLst>
            </p:cNvPr>
            <p:cNvSpPr txBox="1"/>
            <p:nvPr/>
          </p:nvSpPr>
          <p:spPr>
            <a:xfrm>
              <a:off x="8664476" y="464163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2.9</a:t>
              </a:r>
            </a:p>
          </p:txBody>
        </p:sp>
        <p:sp>
          <p:nvSpPr>
            <p:cNvPr id="55" name="TextBox 54">
              <a:extLst>
                <a:ext uri="{FF2B5EF4-FFF2-40B4-BE49-F238E27FC236}">
                  <a16:creationId xmlns:a16="http://schemas.microsoft.com/office/drawing/2014/main" id="{3180214E-319D-826F-D5AB-6608997254D0}"/>
                </a:ext>
              </a:extLst>
            </p:cNvPr>
            <p:cNvSpPr txBox="1"/>
            <p:nvPr/>
          </p:nvSpPr>
          <p:spPr>
            <a:xfrm>
              <a:off x="11178482" y="168402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71.4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sp>
          <p:nvSpPr>
            <p:cNvPr id="56" name="TextBox 55">
              <a:extLst>
                <a:ext uri="{FF2B5EF4-FFF2-40B4-BE49-F238E27FC236}">
                  <a16:creationId xmlns:a16="http://schemas.microsoft.com/office/drawing/2014/main" id="{E22FCA4B-47C7-0B89-FBDD-20D7CC6A4236}"/>
                </a:ext>
              </a:extLst>
            </p:cNvPr>
            <p:cNvSpPr txBox="1"/>
            <p:nvPr/>
          </p:nvSpPr>
          <p:spPr>
            <a:xfrm>
              <a:off x="10734382" y="1895278"/>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60.0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17.1</a:t>
              </a:r>
            </a:p>
          </p:txBody>
        </p:sp>
        <p:sp>
          <p:nvSpPr>
            <p:cNvPr id="57" name="TextBox 56">
              <a:extLst>
                <a:ext uri="{FF2B5EF4-FFF2-40B4-BE49-F238E27FC236}">
                  <a16:creationId xmlns:a16="http://schemas.microsoft.com/office/drawing/2014/main" id="{AED4824B-062F-6BD3-C6F8-AEAC06C4B9F4}"/>
                </a:ext>
              </a:extLst>
            </p:cNvPr>
            <p:cNvSpPr txBox="1"/>
            <p:nvPr/>
          </p:nvSpPr>
          <p:spPr>
            <a:xfrm>
              <a:off x="9312556" y="316282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22.9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sp>
          <p:nvSpPr>
            <p:cNvPr id="58" name="TextBox 57">
              <a:extLst>
                <a:ext uri="{FF2B5EF4-FFF2-40B4-BE49-F238E27FC236}">
                  <a16:creationId xmlns:a16="http://schemas.microsoft.com/office/drawing/2014/main" id="{5A316FAF-3D3A-2BD0-FDFC-D6F7DCC15C24}"/>
                </a:ext>
              </a:extLst>
            </p:cNvPr>
            <p:cNvSpPr txBox="1"/>
            <p:nvPr/>
          </p:nvSpPr>
          <p:spPr>
            <a:xfrm>
              <a:off x="9531631" y="337408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2.9</a:t>
              </a:r>
            </a:p>
          </p:txBody>
        </p:sp>
        <p:sp>
          <p:nvSpPr>
            <p:cNvPr id="5" name="TextBox 4">
              <a:extLst>
                <a:ext uri="{FF2B5EF4-FFF2-40B4-BE49-F238E27FC236}">
                  <a16:creationId xmlns:a16="http://schemas.microsoft.com/office/drawing/2014/main" id="{09A92FE7-A5D3-43F1-F6C3-F527615022F8}"/>
                </a:ext>
              </a:extLst>
            </p:cNvPr>
            <p:cNvSpPr txBox="1"/>
            <p:nvPr/>
          </p:nvSpPr>
          <p:spPr>
            <a:xfrm>
              <a:off x="8785523" y="421911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sp>
          <p:nvSpPr>
            <p:cNvPr id="7" name="TextBox 6">
              <a:extLst>
                <a:ext uri="{FF2B5EF4-FFF2-40B4-BE49-F238E27FC236}">
                  <a16:creationId xmlns:a16="http://schemas.microsoft.com/office/drawing/2014/main" id="{55C778B5-4DF8-8177-9970-17C62E88F5C3}"/>
                </a:ext>
              </a:extLst>
            </p:cNvPr>
            <p:cNvSpPr txBox="1"/>
            <p:nvPr/>
          </p:nvSpPr>
          <p:spPr>
            <a:xfrm>
              <a:off x="8890298" y="5064145"/>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2.9</a:t>
              </a:r>
            </a:p>
          </p:txBody>
        </p:sp>
        <p:sp>
          <p:nvSpPr>
            <p:cNvPr id="19" name="TextBox 18">
              <a:extLst>
                <a:ext uri="{FF2B5EF4-FFF2-40B4-BE49-F238E27FC236}">
                  <a16:creationId xmlns:a16="http://schemas.microsoft.com/office/drawing/2014/main" id="{6FE36136-D711-ACC8-045E-901B0E86E4AF}"/>
                </a:ext>
              </a:extLst>
            </p:cNvPr>
            <p:cNvSpPr txBox="1"/>
            <p:nvPr/>
          </p:nvSpPr>
          <p:spPr>
            <a:xfrm>
              <a:off x="8890298" y="400785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2.9</a:t>
              </a:r>
            </a:p>
          </p:txBody>
        </p:sp>
        <p:sp>
          <p:nvSpPr>
            <p:cNvPr id="22" name="TextBox 21">
              <a:extLst>
                <a:ext uri="{FF2B5EF4-FFF2-40B4-BE49-F238E27FC236}">
                  <a16:creationId xmlns:a16="http://schemas.microsoft.com/office/drawing/2014/main" id="{9E0D7EFE-1C95-BDDA-DAA1-309E751038D0}"/>
                </a:ext>
              </a:extLst>
            </p:cNvPr>
            <p:cNvSpPr txBox="1"/>
            <p:nvPr/>
          </p:nvSpPr>
          <p:spPr>
            <a:xfrm>
              <a:off x="8976023" y="379660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8.6</a:t>
              </a:r>
            </a:p>
          </p:txBody>
        </p:sp>
        <p:sp>
          <p:nvSpPr>
            <p:cNvPr id="47" name="TextBox 46">
              <a:extLst>
                <a:ext uri="{FF2B5EF4-FFF2-40B4-BE49-F238E27FC236}">
                  <a16:creationId xmlns:a16="http://schemas.microsoft.com/office/drawing/2014/main" id="{921A20BE-C91F-B361-8420-F1391A3EF085}"/>
                </a:ext>
              </a:extLst>
            </p:cNvPr>
            <p:cNvSpPr txBox="1"/>
            <p:nvPr/>
          </p:nvSpPr>
          <p:spPr>
            <a:xfrm>
              <a:off x="8874026" y="443037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5.7</a:t>
              </a:r>
            </a:p>
          </p:txBody>
        </p:sp>
        <p:sp>
          <p:nvSpPr>
            <p:cNvPr id="53" name="TextBox 52">
              <a:extLst>
                <a:ext uri="{FF2B5EF4-FFF2-40B4-BE49-F238E27FC236}">
                  <a16:creationId xmlns:a16="http://schemas.microsoft.com/office/drawing/2014/main" id="{A9913AF2-B73F-1379-AE39-FB2BD1E349F6}"/>
                </a:ext>
              </a:extLst>
            </p:cNvPr>
            <p:cNvSpPr txBox="1"/>
            <p:nvPr/>
          </p:nvSpPr>
          <p:spPr>
            <a:xfrm>
              <a:off x="8985548" y="485289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n-ea"/>
                  <a:cs typeface="Arial" pitchFamily="34" charset="0"/>
                </a:rPr>
                <a:t>0</a:t>
              </a:r>
            </a:p>
          </p:txBody>
        </p:sp>
      </p:grpSp>
      <p:graphicFrame>
        <p:nvGraphicFramePr>
          <p:cNvPr id="69" name="Chart 68">
            <a:extLst>
              <a:ext uri="{FF2B5EF4-FFF2-40B4-BE49-F238E27FC236}">
                <a16:creationId xmlns:a16="http://schemas.microsoft.com/office/drawing/2014/main" id="{B4380B3D-5982-DCDB-3528-235FDA46FCBA}"/>
              </a:ext>
            </a:extLst>
          </p:cNvPr>
          <p:cNvGraphicFramePr>
            <a:graphicFrameLocks/>
          </p:cNvGraphicFramePr>
          <p:nvPr/>
        </p:nvGraphicFramePr>
        <p:xfrm>
          <a:off x="398509" y="1404410"/>
          <a:ext cx="4612467" cy="4075674"/>
        </p:xfrm>
        <a:graphic>
          <a:graphicData uri="http://schemas.openxmlformats.org/drawingml/2006/chart">
            <c:chart xmlns:c="http://schemas.openxmlformats.org/drawingml/2006/chart" xmlns:r="http://schemas.openxmlformats.org/officeDocument/2006/relationships" r:id="rId5"/>
          </a:graphicData>
        </a:graphic>
      </p:graphicFrame>
      <p:grpSp>
        <p:nvGrpSpPr>
          <p:cNvPr id="99" name="Group 98">
            <a:extLst>
              <a:ext uri="{FF2B5EF4-FFF2-40B4-BE49-F238E27FC236}">
                <a16:creationId xmlns:a16="http://schemas.microsoft.com/office/drawing/2014/main" id="{ED4920D7-2BDF-CE53-8435-2EE5BF9348C7}"/>
              </a:ext>
            </a:extLst>
          </p:cNvPr>
          <p:cNvGrpSpPr/>
          <p:nvPr/>
        </p:nvGrpSpPr>
        <p:grpSpPr>
          <a:xfrm>
            <a:off x="5476101" y="1588090"/>
            <a:ext cx="2903862" cy="3518882"/>
            <a:chOff x="5476101" y="1693371"/>
            <a:chExt cx="2903862" cy="3518882"/>
          </a:xfrm>
        </p:grpSpPr>
        <p:sp>
          <p:nvSpPr>
            <p:cNvPr id="71" name="TextBox 70">
              <a:extLst>
                <a:ext uri="{FF2B5EF4-FFF2-40B4-BE49-F238E27FC236}">
                  <a16:creationId xmlns:a16="http://schemas.microsoft.com/office/drawing/2014/main" id="{C239B0A0-9006-11AC-2095-E5B17713AD9D}"/>
                </a:ext>
              </a:extLst>
            </p:cNvPr>
            <p:cNvSpPr txBox="1"/>
            <p:nvPr/>
          </p:nvSpPr>
          <p:spPr>
            <a:xfrm>
              <a:off x="7090377" y="2117613"/>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50.0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11.1</a:t>
              </a:r>
            </a:p>
          </p:txBody>
        </p:sp>
        <p:sp>
          <p:nvSpPr>
            <p:cNvPr id="72" name="TextBox 71">
              <a:extLst>
                <a:ext uri="{FF2B5EF4-FFF2-40B4-BE49-F238E27FC236}">
                  <a16:creationId xmlns:a16="http://schemas.microsoft.com/office/drawing/2014/main" id="{69F0A031-0981-798D-8082-5D40FCDBE17D}"/>
                </a:ext>
              </a:extLst>
            </p:cNvPr>
            <p:cNvSpPr txBox="1"/>
            <p:nvPr/>
          </p:nvSpPr>
          <p:spPr>
            <a:xfrm>
              <a:off x="6441426" y="253233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33.3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73" name="TextBox 72">
              <a:extLst>
                <a:ext uri="{FF2B5EF4-FFF2-40B4-BE49-F238E27FC236}">
                  <a16:creationId xmlns:a16="http://schemas.microsoft.com/office/drawing/2014/main" id="{E18F0EFD-FA3F-FE87-8C94-7424C01192AB}"/>
                </a:ext>
              </a:extLst>
            </p:cNvPr>
            <p:cNvSpPr txBox="1"/>
            <p:nvPr/>
          </p:nvSpPr>
          <p:spPr>
            <a:xfrm>
              <a:off x="6215820" y="274445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27.8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74" name="TextBox 73">
              <a:extLst>
                <a:ext uri="{FF2B5EF4-FFF2-40B4-BE49-F238E27FC236}">
                  <a16:creationId xmlns:a16="http://schemas.microsoft.com/office/drawing/2014/main" id="{D119350E-ED40-91BB-3DC1-C8C453C91106}"/>
                </a:ext>
              </a:extLst>
            </p:cNvPr>
            <p:cNvSpPr txBox="1"/>
            <p:nvPr/>
          </p:nvSpPr>
          <p:spPr>
            <a:xfrm>
              <a:off x="6864429" y="232021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44.4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16.7</a:t>
              </a:r>
            </a:p>
          </p:txBody>
        </p:sp>
        <p:sp>
          <p:nvSpPr>
            <p:cNvPr id="75" name="TextBox 74">
              <a:extLst>
                <a:ext uri="{FF2B5EF4-FFF2-40B4-BE49-F238E27FC236}">
                  <a16:creationId xmlns:a16="http://schemas.microsoft.com/office/drawing/2014/main" id="{4996A438-990F-8AC9-A933-D9F92A5FA702}"/>
                </a:ext>
              </a:extLst>
            </p:cNvPr>
            <p:cNvSpPr txBox="1"/>
            <p:nvPr/>
          </p:nvSpPr>
          <p:spPr>
            <a:xfrm>
              <a:off x="6112305" y="2966097"/>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25.0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5.6</a:t>
              </a:r>
            </a:p>
          </p:txBody>
        </p:sp>
        <p:sp>
          <p:nvSpPr>
            <p:cNvPr id="76" name="TextBox 75">
              <a:extLst>
                <a:ext uri="{FF2B5EF4-FFF2-40B4-BE49-F238E27FC236}">
                  <a16:creationId xmlns:a16="http://schemas.microsoft.com/office/drawing/2014/main" id="{17A7567B-6EBC-C2C1-F921-BC21E267D473}"/>
                </a:ext>
              </a:extLst>
            </p:cNvPr>
            <p:cNvSpPr txBox="1"/>
            <p:nvPr/>
          </p:nvSpPr>
          <p:spPr>
            <a:xfrm>
              <a:off x="5891932" y="3592935"/>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19.4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5.6</a:t>
              </a:r>
            </a:p>
          </p:txBody>
        </p:sp>
        <p:sp>
          <p:nvSpPr>
            <p:cNvPr id="77" name="TextBox 76">
              <a:extLst>
                <a:ext uri="{FF2B5EF4-FFF2-40B4-BE49-F238E27FC236}">
                  <a16:creationId xmlns:a16="http://schemas.microsoft.com/office/drawing/2014/main" id="{200B21F9-D952-2C73-B34C-F949A0369EC3}"/>
                </a:ext>
              </a:extLst>
            </p:cNvPr>
            <p:cNvSpPr txBox="1"/>
            <p:nvPr/>
          </p:nvSpPr>
          <p:spPr>
            <a:xfrm>
              <a:off x="5685651" y="3805056"/>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2.8</a:t>
              </a:r>
            </a:p>
          </p:txBody>
        </p:sp>
        <p:sp>
          <p:nvSpPr>
            <p:cNvPr id="78" name="TextBox 77">
              <a:extLst>
                <a:ext uri="{FF2B5EF4-FFF2-40B4-BE49-F238E27FC236}">
                  <a16:creationId xmlns:a16="http://schemas.microsoft.com/office/drawing/2014/main" id="{5AED36D9-987B-960F-B713-DB15FBEEF2D5}"/>
                </a:ext>
              </a:extLst>
            </p:cNvPr>
            <p:cNvSpPr txBox="1"/>
            <p:nvPr/>
          </p:nvSpPr>
          <p:spPr>
            <a:xfrm>
              <a:off x="7803963" y="169337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69.4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5.6</a:t>
              </a:r>
            </a:p>
          </p:txBody>
        </p:sp>
        <p:sp>
          <p:nvSpPr>
            <p:cNvPr id="79" name="TextBox 78">
              <a:extLst>
                <a:ext uri="{FF2B5EF4-FFF2-40B4-BE49-F238E27FC236}">
                  <a16:creationId xmlns:a16="http://schemas.microsoft.com/office/drawing/2014/main" id="{3DB92306-89BB-13AB-F58F-AAD080D497E5}"/>
                </a:ext>
              </a:extLst>
            </p:cNvPr>
            <p:cNvSpPr txBox="1"/>
            <p:nvPr/>
          </p:nvSpPr>
          <p:spPr>
            <a:xfrm>
              <a:off x="7395040" y="1905492"/>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58.3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13.9</a:t>
              </a:r>
            </a:p>
          </p:txBody>
        </p:sp>
        <p:sp>
          <p:nvSpPr>
            <p:cNvPr id="80" name="TextBox 79">
              <a:extLst>
                <a:ext uri="{FF2B5EF4-FFF2-40B4-BE49-F238E27FC236}">
                  <a16:creationId xmlns:a16="http://schemas.microsoft.com/office/drawing/2014/main" id="{40FDCD34-17FA-6E96-3608-E1A2434E62E4}"/>
                </a:ext>
              </a:extLst>
            </p:cNvPr>
            <p:cNvSpPr txBox="1"/>
            <p:nvPr/>
          </p:nvSpPr>
          <p:spPr>
            <a:xfrm>
              <a:off x="5793554" y="3159168"/>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81" name="TextBox 80">
              <a:extLst>
                <a:ext uri="{FF2B5EF4-FFF2-40B4-BE49-F238E27FC236}">
                  <a16:creationId xmlns:a16="http://schemas.microsoft.com/office/drawing/2014/main" id="{042DCEDE-706A-8517-CBBC-396CED58F836}"/>
                </a:ext>
              </a:extLst>
            </p:cNvPr>
            <p:cNvSpPr txBox="1"/>
            <p:nvPr/>
          </p:nvSpPr>
          <p:spPr>
            <a:xfrm>
              <a:off x="5793554" y="337129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16.7/</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82" name="TextBox 81">
              <a:extLst>
                <a:ext uri="{FF2B5EF4-FFF2-40B4-BE49-F238E27FC236}">
                  <a16:creationId xmlns:a16="http://schemas.microsoft.com/office/drawing/2014/main" id="{58A7CB19-47D5-CFE4-E325-FB463FEFCD2C}"/>
                </a:ext>
              </a:extLst>
            </p:cNvPr>
            <p:cNvSpPr txBox="1"/>
            <p:nvPr/>
          </p:nvSpPr>
          <p:spPr>
            <a:xfrm>
              <a:off x="5476101" y="4007652"/>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8.3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83" name="TextBox 82">
              <a:extLst>
                <a:ext uri="{FF2B5EF4-FFF2-40B4-BE49-F238E27FC236}">
                  <a16:creationId xmlns:a16="http://schemas.microsoft.com/office/drawing/2014/main" id="{980DF048-E8DA-9371-0832-AA2ACFAC9125}"/>
                </a:ext>
              </a:extLst>
            </p:cNvPr>
            <p:cNvSpPr txBox="1"/>
            <p:nvPr/>
          </p:nvSpPr>
          <p:spPr>
            <a:xfrm>
              <a:off x="5695176" y="4219773"/>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84" name="TextBox 83">
              <a:extLst>
                <a:ext uri="{FF2B5EF4-FFF2-40B4-BE49-F238E27FC236}">
                  <a16:creationId xmlns:a16="http://schemas.microsoft.com/office/drawing/2014/main" id="{C97258E6-0D8F-D89F-7AF0-4595FAA57DD1}"/>
                </a:ext>
              </a:extLst>
            </p:cNvPr>
            <p:cNvSpPr txBox="1"/>
            <p:nvPr/>
          </p:nvSpPr>
          <p:spPr>
            <a:xfrm>
              <a:off x="5580876" y="4856136"/>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11.1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0</a:t>
              </a:r>
            </a:p>
          </p:txBody>
        </p:sp>
        <p:sp>
          <p:nvSpPr>
            <p:cNvPr id="85" name="TextBox 84">
              <a:extLst>
                <a:ext uri="{FF2B5EF4-FFF2-40B4-BE49-F238E27FC236}">
                  <a16:creationId xmlns:a16="http://schemas.microsoft.com/office/drawing/2014/main" id="{D5E9B55C-B9E8-B766-7BE1-426969329587}"/>
                </a:ext>
              </a:extLst>
            </p:cNvPr>
            <p:cNvSpPr txBox="1"/>
            <p:nvPr/>
          </p:nvSpPr>
          <p:spPr>
            <a:xfrm>
              <a:off x="5695176" y="5068253"/>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2.8</a:t>
              </a:r>
            </a:p>
          </p:txBody>
        </p:sp>
        <p:sp>
          <p:nvSpPr>
            <p:cNvPr id="86" name="TextBox 85">
              <a:extLst>
                <a:ext uri="{FF2B5EF4-FFF2-40B4-BE49-F238E27FC236}">
                  <a16:creationId xmlns:a16="http://schemas.microsoft.com/office/drawing/2014/main" id="{676D2AF2-5DD7-D243-C0DD-5F5C5DED694F}"/>
                </a:ext>
              </a:extLst>
            </p:cNvPr>
            <p:cNvSpPr txBox="1"/>
            <p:nvPr/>
          </p:nvSpPr>
          <p:spPr>
            <a:xfrm>
              <a:off x="5790426" y="4431894"/>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2.8</a:t>
              </a:r>
            </a:p>
          </p:txBody>
        </p:sp>
        <p:sp>
          <p:nvSpPr>
            <p:cNvPr id="87" name="TextBox 86">
              <a:extLst>
                <a:ext uri="{FF2B5EF4-FFF2-40B4-BE49-F238E27FC236}">
                  <a16:creationId xmlns:a16="http://schemas.microsoft.com/office/drawing/2014/main" id="{BAE0E321-DBA8-A93E-B8B9-FCEB47B811F8}"/>
                </a:ext>
              </a:extLst>
            </p:cNvPr>
            <p:cNvSpPr txBox="1"/>
            <p:nvPr/>
          </p:nvSpPr>
          <p:spPr>
            <a:xfrm>
              <a:off x="5790426" y="4644015"/>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2.8</a:t>
              </a:r>
            </a:p>
          </p:txBody>
        </p:sp>
      </p:grpSp>
      <p:grpSp>
        <p:nvGrpSpPr>
          <p:cNvPr id="88" name="Group 87">
            <a:extLst>
              <a:ext uri="{FF2B5EF4-FFF2-40B4-BE49-F238E27FC236}">
                <a16:creationId xmlns:a16="http://schemas.microsoft.com/office/drawing/2014/main" id="{24B83AE1-074D-FF89-B2F2-E55FF79452D1}"/>
              </a:ext>
            </a:extLst>
          </p:cNvPr>
          <p:cNvGrpSpPr/>
          <p:nvPr/>
        </p:nvGrpSpPr>
        <p:grpSpPr>
          <a:xfrm>
            <a:off x="5121932" y="1271462"/>
            <a:ext cx="3145412" cy="247379"/>
            <a:chOff x="5050477" y="5334664"/>
            <a:chExt cx="3145412" cy="247379"/>
          </a:xfrm>
        </p:grpSpPr>
        <p:sp>
          <p:nvSpPr>
            <p:cNvPr id="89" name="Rectangle 88">
              <a:extLst>
                <a:ext uri="{FF2B5EF4-FFF2-40B4-BE49-F238E27FC236}">
                  <a16:creationId xmlns:a16="http://schemas.microsoft.com/office/drawing/2014/main" id="{CD0E5FC2-69CD-DB21-EF1B-B6EF9F728E6F}"/>
                </a:ext>
              </a:extLst>
            </p:cNvPr>
            <p:cNvSpPr/>
            <p:nvPr/>
          </p:nvSpPr>
          <p:spPr>
            <a:xfrm>
              <a:off x="5050477" y="5346442"/>
              <a:ext cx="1008000" cy="216000"/>
            </a:xfrm>
            <a:prstGeom prst="rect">
              <a:avLst/>
            </a:prstGeom>
            <a:solidFill>
              <a:schemeClr val="accent4">
                <a:lumMod val="60000"/>
                <a:lumOff val="40000"/>
                <a:alpha val="30000"/>
              </a:schemeClr>
            </a:solidFill>
            <a:ln w="952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90" name="Rectangle 89">
              <a:extLst>
                <a:ext uri="{FF2B5EF4-FFF2-40B4-BE49-F238E27FC236}">
                  <a16:creationId xmlns:a16="http://schemas.microsoft.com/office/drawing/2014/main" id="{508E54B0-CCCB-1A5E-30CF-05C6E209827C}"/>
                </a:ext>
              </a:extLst>
            </p:cNvPr>
            <p:cNvSpPr/>
            <p:nvPr/>
          </p:nvSpPr>
          <p:spPr>
            <a:xfrm>
              <a:off x="6096587" y="5346441"/>
              <a:ext cx="1008000" cy="216000"/>
            </a:xfrm>
            <a:prstGeom prst="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91" name="TextBox 90">
              <a:extLst>
                <a:ext uri="{FF2B5EF4-FFF2-40B4-BE49-F238E27FC236}">
                  <a16:creationId xmlns:a16="http://schemas.microsoft.com/office/drawing/2014/main" id="{12DD326D-C5D8-97CB-AAC1-4ECB6276AE66}"/>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Total (%) / </a:t>
              </a:r>
              <a:r>
                <a:rPr kumimoji="0" lang="en-US" sz="1050" b="1" i="0" u="none" strike="noStrike" kern="1200" cap="none" spc="0" normalizeH="0" baseline="0" noProof="0" dirty="0">
                  <a:ln>
                    <a:noFill/>
                  </a:ln>
                  <a:solidFill>
                    <a:srgbClr val="56A3A6"/>
                  </a:solidFill>
                  <a:effectLst/>
                  <a:uLnTx/>
                  <a:uFillTx/>
                  <a:latin typeface="Arial Narrow" panose="020B0606020202030204" pitchFamily="34" charset="0"/>
                  <a:ea typeface="+mn-ea"/>
                  <a:cs typeface="Arial" pitchFamily="34" charset="0"/>
                </a:rPr>
                <a:t>gr ≥3 (%) </a:t>
              </a:r>
            </a:p>
          </p:txBody>
        </p:sp>
      </p:grpSp>
      <p:sp>
        <p:nvSpPr>
          <p:cNvPr id="92" name="Rectangle: Rounded Corners 26">
            <a:extLst>
              <a:ext uri="{FF2B5EF4-FFF2-40B4-BE49-F238E27FC236}">
                <a16:creationId xmlns:a16="http://schemas.microsoft.com/office/drawing/2014/main" id="{7B66D032-CFD6-BD5F-583D-668727C50D94}"/>
              </a:ext>
            </a:extLst>
          </p:cNvPr>
          <p:cNvSpPr/>
          <p:nvPr/>
        </p:nvSpPr>
        <p:spPr>
          <a:xfrm>
            <a:off x="5121932" y="1024619"/>
            <a:ext cx="3145412" cy="216000"/>
          </a:xfrm>
          <a:prstGeom prst="snip1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5.6 mg/kg (n=36)</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94" name="Group 93">
            <a:extLst>
              <a:ext uri="{FF2B5EF4-FFF2-40B4-BE49-F238E27FC236}">
                <a16:creationId xmlns:a16="http://schemas.microsoft.com/office/drawing/2014/main" id="{0C4C4FE2-EF67-229A-2017-6FCFAE1EC3EC}"/>
              </a:ext>
            </a:extLst>
          </p:cNvPr>
          <p:cNvGrpSpPr/>
          <p:nvPr/>
        </p:nvGrpSpPr>
        <p:grpSpPr>
          <a:xfrm>
            <a:off x="8542618" y="1271462"/>
            <a:ext cx="3145412" cy="247379"/>
            <a:chOff x="5050477" y="5334664"/>
            <a:chExt cx="3145412" cy="247379"/>
          </a:xfrm>
        </p:grpSpPr>
        <p:sp>
          <p:nvSpPr>
            <p:cNvPr id="95" name="Rectangle 94">
              <a:extLst>
                <a:ext uri="{FF2B5EF4-FFF2-40B4-BE49-F238E27FC236}">
                  <a16:creationId xmlns:a16="http://schemas.microsoft.com/office/drawing/2014/main" id="{763247E7-3290-3FD5-6E80-DC24FA4075F3}"/>
                </a:ext>
              </a:extLst>
            </p:cNvPr>
            <p:cNvSpPr/>
            <p:nvPr/>
          </p:nvSpPr>
          <p:spPr>
            <a:xfrm>
              <a:off x="5050477" y="5346442"/>
              <a:ext cx="1008000" cy="216000"/>
            </a:xfrm>
            <a:prstGeom prst="rect">
              <a:avLst/>
            </a:prstGeom>
            <a:solidFill>
              <a:srgbClr val="EEF6F6">
                <a:alpha val="69804"/>
              </a:srgb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96" name="Rectangle 95">
              <a:extLst>
                <a:ext uri="{FF2B5EF4-FFF2-40B4-BE49-F238E27FC236}">
                  <a16:creationId xmlns:a16="http://schemas.microsoft.com/office/drawing/2014/main" id="{554A122E-7A1A-CDA7-61E9-F956FA2CF59E}"/>
                </a:ext>
              </a:extLst>
            </p:cNvPr>
            <p:cNvSpPr/>
            <p:nvPr/>
          </p:nvSpPr>
          <p:spPr>
            <a:xfrm>
              <a:off x="6096587" y="5346441"/>
              <a:ext cx="1008000" cy="216000"/>
            </a:xfrm>
            <a:prstGeom prst="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97" name="TextBox 96">
              <a:extLst>
                <a:ext uri="{FF2B5EF4-FFF2-40B4-BE49-F238E27FC236}">
                  <a16:creationId xmlns:a16="http://schemas.microsoft.com/office/drawing/2014/main" id="{139AE724-2EA5-9A0A-D003-6955ADE29216}"/>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Total (%) / </a:t>
              </a:r>
              <a:r>
                <a:rPr kumimoji="0" lang="en-US" sz="1050" b="1" i="0" u="none" strike="noStrike" kern="1200" cap="none" spc="0" normalizeH="0" baseline="0" noProof="0" dirty="0">
                  <a:ln>
                    <a:noFill/>
                  </a:ln>
                  <a:solidFill>
                    <a:srgbClr val="3F6FA7"/>
                  </a:solidFill>
                  <a:effectLst/>
                  <a:uLnTx/>
                  <a:uFillTx/>
                  <a:latin typeface="Arial Narrow" panose="020B0606020202030204" pitchFamily="34" charset="0"/>
                  <a:ea typeface="+mn-ea"/>
                  <a:cs typeface="Arial" pitchFamily="34" charset="0"/>
                </a:rPr>
                <a:t>gr ≥3 (%) </a:t>
              </a:r>
            </a:p>
          </p:txBody>
        </p:sp>
      </p:grpSp>
      <p:sp>
        <p:nvSpPr>
          <p:cNvPr id="98" name="Rectangle: Rounded Corners 26">
            <a:extLst>
              <a:ext uri="{FF2B5EF4-FFF2-40B4-BE49-F238E27FC236}">
                <a16:creationId xmlns:a16="http://schemas.microsoft.com/office/drawing/2014/main" id="{6A998A3D-EF08-C207-1E9F-8451103C0599}"/>
              </a:ext>
            </a:extLst>
          </p:cNvPr>
          <p:cNvSpPr/>
          <p:nvPr/>
        </p:nvSpPr>
        <p:spPr>
          <a:xfrm>
            <a:off x="8542618" y="1024619"/>
            <a:ext cx="3145412" cy="216000"/>
          </a:xfrm>
          <a:prstGeom prst="snip1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6.4 mg/kg (n=35)</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1" name="TextBox 100">
            <a:extLst>
              <a:ext uri="{FF2B5EF4-FFF2-40B4-BE49-F238E27FC236}">
                <a16:creationId xmlns:a16="http://schemas.microsoft.com/office/drawing/2014/main" id="{281FF345-6100-E473-21C1-493B6FC742D9}"/>
              </a:ext>
            </a:extLst>
          </p:cNvPr>
          <p:cNvSpPr txBox="1"/>
          <p:nvPr/>
        </p:nvSpPr>
        <p:spPr>
          <a:xfrm>
            <a:off x="1891478"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Patients (%)</a:t>
            </a:r>
          </a:p>
        </p:txBody>
      </p:sp>
      <p:sp>
        <p:nvSpPr>
          <p:cNvPr id="104" name="TextBox 103">
            <a:extLst>
              <a:ext uri="{FF2B5EF4-FFF2-40B4-BE49-F238E27FC236}">
                <a16:creationId xmlns:a16="http://schemas.microsoft.com/office/drawing/2014/main" id="{EECE7FE0-B36A-FE3F-95A8-2CE5107E12BB}"/>
              </a:ext>
            </a:extLst>
          </p:cNvPr>
          <p:cNvSpPr txBox="1"/>
          <p:nvPr/>
        </p:nvSpPr>
        <p:spPr>
          <a:xfrm>
            <a:off x="8901113"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itchFamily="34" charset="0"/>
              </a:rPr>
              <a:t>Patients (%)</a:t>
            </a:r>
          </a:p>
        </p:txBody>
      </p:sp>
      <p:graphicFrame>
        <p:nvGraphicFramePr>
          <p:cNvPr id="10" name="Table 9">
            <a:extLst>
              <a:ext uri="{FF2B5EF4-FFF2-40B4-BE49-F238E27FC236}">
                <a16:creationId xmlns:a16="http://schemas.microsoft.com/office/drawing/2014/main" id="{D2A3B4B1-1CB0-3D54-3858-3DFE5515897B}"/>
              </a:ext>
            </a:extLst>
          </p:cNvPr>
          <p:cNvGraphicFramePr>
            <a:graphicFrameLocks noGrp="1"/>
          </p:cNvGraphicFramePr>
          <p:nvPr>
            <p:extLst>
              <p:ext uri="{D42A27DB-BD31-4B8C-83A1-F6EECF244321}">
                <p14:modId xmlns:p14="http://schemas.microsoft.com/office/powerpoint/2010/main" val="825595435"/>
              </p:ext>
            </p:extLst>
          </p:nvPr>
        </p:nvGraphicFramePr>
        <p:xfrm>
          <a:off x="238271" y="1543729"/>
          <a:ext cx="1317278" cy="3599767"/>
        </p:xfrm>
        <a:graphic>
          <a:graphicData uri="http://schemas.openxmlformats.org/drawingml/2006/table">
            <a:tbl>
              <a:tblPr>
                <a:tableStyleId>{5C22544A-7EE6-4342-B048-85BDC9FD1C3A}</a:tableStyleId>
              </a:tblPr>
              <a:tblGrid>
                <a:gridCol w="1317278">
                  <a:extLst>
                    <a:ext uri="{9D8B030D-6E8A-4147-A177-3AD203B41FA5}">
                      <a16:colId xmlns:a16="http://schemas.microsoft.com/office/drawing/2014/main" val="4223862474"/>
                    </a:ext>
                  </a:extLst>
                </a:gridCol>
              </a:tblGrid>
              <a:tr h="211751">
                <a:tc>
                  <a:txBody>
                    <a:bodyPr/>
                    <a:lstStyle/>
                    <a:p>
                      <a:pPr algn="r" fontAlgn="b">
                        <a:buNone/>
                      </a:pPr>
                      <a:r>
                        <a:rPr lang="en-US" sz="1050" u="none" strike="noStrike" dirty="0">
                          <a:effectLst/>
                          <a:latin typeface="Arial Narrow" panose="020B0606020202030204" pitchFamily="34" charset="0"/>
                        </a:rPr>
                        <a:t>Nausea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441210682"/>
                  </a:ext>
                </a:extLst>
              </a:tr>
              <a:tr h="211751">
                <a:tc>
                  <a:txBody>
                    <a:bodyPr/>
                    <a:lstStyle/>
                    <a:p>
                      <a:pPr algn="r" fontAlgn="b">
                        <a:buNone/>
                      </a:pPr>
                      <a:r>
                        <a:rPr lang="en-US" sz="1050" u="none" strike="noStrike" dirty="0">
                          <a:effectLst/>
                          <a:latin typeface="Arial Narrow" panose="020B0606020202030204" pitchFamily="34" charset="0"/>
                        </a:rPr>
                        <a:t>Anemia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08026871"/>
                  </a:ext>
                </a:extLst>
              </a:tr>
              <a:tr h="211751">
                <a:tc>
                  <a:txBody>
                    <a:bodyPr/>
                    <a:lstStyle/>
                    <a:p>
                      <a:pPr algn="r" fontAlgn="b">
                        <a:buNone/>
                      </a:pPr>
                      <a:r>
                        <a:rPr lang="en-US" sz="1050" u="none" strike="noStrike" dirty="0">
                          <a:effectLst/>
                          <a:latin typeface="Arial Narrow" panose="020B0606020202030204" pitchFamily="34" charset="0"/>
                        </a:rPr>
                        <a:t>Asthenia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620360477"/>
                  </a:ext>
                </a:extLst>
              </a:tr>
              <a:tr h="211751">
                <a:tc>
                  <a:txBody>
                    <a:bodyPr/>
                    <a:lstStyle/>
                    <a:p>
                      <a:pPr algn="r" fontAlgn="b">
                        <a:buNone/>
                      </a:pPr>
                      <a:r>
                        <a:rPr lang="en-US" sz="1050" u="none" strike="noStrike" dirty="0" err="1">
                          <a:effectLst/>
                          <a:latin typeface="Arial Narrow" panose="020B0606020202030204" pitchFamily="34" charset="0"/>
                        </a:rPr>
                        <a:t>Neutropenia</a:t>
                      </a:r>
                      <a:r>
                        <a:rPr lang="en-US" sz="1050" u="none" strike="noStrike" baseline="30000" dirty="0" err="1">
                          <a:effectLst/>
                          <a:latin typeface="Arial Narrow" panose="020B0606020202030204" pitchFamily="34" charset="0"/>
                        </a:rPr>
                        <a:t>c</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393299983"/>
                  </a:ext>
                </a:extLst>
              </a:tr>
              <a:tr h="211751">
                <a:tc>
                  <a:txBody>
                    <a:bodyPr/>
                    <a:lstStyle/>
                    <a:p>
                      <a:pPr algn="r" fontAlgn="b">
                        <a:buNone/>
                      </a:pPr>
                      <a:r>
                        <a:rPr lang="en-US" sz="1050" u="none" strike="noStrike" dirty="0">
                          <a:effectLst/>
                          <a:latin typeface="Arial Narrow" panose="020B0606020202030204" pitchFamily="34" charset="0"/>
                        </a:rPr>
                        <a:t>Vomiting</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965066196"/>
                  </a:ext>
                </a:extLst>
              </a:tr>
              <a:tr h="211751">
                <a:tc>
                  <a:txBody>
                    <a:bodyPr/>
                    <a:lstStyle/>
                    <a:p>
                      <a:pPr algn="r" fontAlgn="b">
                        <a:buNone/>
                      </a:pPr>
                      <a:r>
                        <a:rPr lang="en-US" sz="1050" u="none" strike="noStrike" dirty="0">
                          <a:effectLst/>
                          <a:latin typeface="Arial Narrow" panose="020B0606020202030204" pitchFamily="34" charset="0"/>
                        </a:rPr>
                        <a:t>Constipation</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3320965"/>
                  </a:ext>
                </a:extLst>
              </a:tr>
              <a:tr h="211751">
                <a:tc>
                  <a:txBody>
                    <a:bodyPr/>
                    <a:lstStyle/>
                    <a:p>
                      <a:pPr algn="r" fontAlgn="b">
                        <a:buNone/>
                      </a:pPr>
                      <a:r>
                        <a:rPr lang="en-US" sz="1050" u="none" strike="noStrike" dirty="0">
                          <a:effectLst/>
                          <a:latin typeface="Arial Narrow" panose="020B0606020202030204" pitchFamily="34" charset="0"/>
                        </a:rPr>
                        <a:t>Decreased appetite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812202486"/>
                  </a:ext>
                </a:extLst>
              </a:tr>
              <a:tr h="211751">
                <a:tc>
                  <a:txBody>
                    <a:bodyPr/>
                    <a:lstStyle/>
                    <a:p>
                      <a:pPr algn="r" fontAlgn="b">
                        <a:buNone/>
                      </a:pPr>
                      <a:r>
                        <a:rPr lang="en-US" sz="1050" u="none" strike="noStrike" dirty="0">
                          <a:effectLst/>
                          <a:latin typeface="Arial Narrow" panose="020B0606020202030204" pitchFamily="34" charset="0"/>
                        </a:rPr>
                        <a:t>AST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61283843"/>
                  </a:ext>
                </a:extLst>
              </a:tr>
              <a:tr h="211751">
                <a:tc>
                  <a:txBody>
                    <a:bodyPr/>
                    <a:lstStyle/>
                    <a:p>
                      <a:pPr algn="r" fontAlgn="b">
                        <a:buNone/>
                      </a:pPr>
                      <a:r>
                        <a:rPr lang="en-US" sz="1050" u="none" strike="noStrike" dirty="0">
                          <a:effectLst/>
                          <a:latin typeface="Arial Narrow" panose="020B0606020202030204" pitchFamily="34" charset="0"/>
                        </a:rPr>
                        <a:t>Diarrhea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868051373"/>
                  </a:ext>
                </a:extLst>
              </a:tr>
              <a:tr h="211751">
                <a:tc>
                  <a:txBody>
                    <a:bodyPr/>
                    <a:lstStyle/>
                    <a:p>
                      <a:pPr algn="r" fontAlgn="b">
                        <a:buNone/>
                      </a:pPr>
                      <a:r>
                        <a:rPr lang="en-US" sz="1050" u="none" strike="noStrike" dirty="0" err="1">
                          <a:effectLst/>
                          <a:latin typeface="Arial Narrow" panose="020B0606020202030204" pitchFamily="34" charset="0"/>
                        </a:rPr>
                        <a:t>Thrombocytopenia</a:t>
                      </a:r>
                      <a:r>
                        <a:rPr lang="en-US" sz="1050" u="none" strike="noStrike" baseline="30000" dirty="0" err="1">
                          <a:effectLst/>
                          <a:latin typeface="Arial Narrow" panose="020B0606020202030204" pitchFamily="34" charset="0"/>
                        </a:rPr>
                        <a:t>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485120242"/>
                  </a:ext>
                </a:extLst>
              </a:tr>
              <a:tr h="211751">
                <a:tc>
                  <a:txBody>
                    <a:bodyPr/>
                    <a:lstStyle/>
                    <a:p>
                      <a:pPr algn="r" fontAlgn="b">
                        <a:buNone/>
                      </a:pPr>
                      <a:r>
                        <a:rPr lang="en-US" sz="1050" u="none" strike="noStrike" dirty="0" err="1">
                          <a:effectLst/>
                          <a:latin typeface="Arial Narrow" panose="020B0606020202030204" pitchFamily="34" charset="0"/>
                        </a:rPr>
                        <a:t>Leukopenia</a:t>
                      </a:r>
                      <a:r>
                        <a:rPr lang="en-US" sz="1050" u="none" strike="noStrike" baseline="30000" dirty="0" err="1">
                          <a:effectLst/>
                          <a:latin typeface="Arial Narrow" panose="020B0606020202030204" pitchFamily="34" charset="0"/>
                        </a:rPr>
                        <a:t>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128714637"/>
                  </a:ext>
                </a:extLst>
              </a:tr>
              <a:tr h="211751">
                <a:tc>
                  <a:txBody>
                    <a:bodyPr/>
                    <a:lstStyle/>
                    <a:p>
                      <a:pPr algn="r" fontAlgn="b">
                        <a:buNone/>
                      </a:pPr>
                      <a:r>
                        <a:rPr lang="en-US" sz="1050" u="none" strike="noStrike" dirty="0">
                          <a:effectLst/>
                          <a:latin typeface="Arial Narrow" panose="020B0606020202030204" pitchFamily="34" charset="0"/>
                        </a:rPr>
                        <a:t>ALT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036545000"/>
                  </a:ext>
                </a:extLst>
              </a:tr>
              <a:tr h="211751">
                <a:tc>
                  <a:txBody>
                    <a:bodyPr/>
                    <a:lstStyle/>
                    <a:p>
                      <a:pPr algn="r" fontAlgn="b">
                        <a:buNone/>
                      </a:pPr>
                      <a:r>
                        <a:rPr lang="en-US" sz="1050" u="none" strike="noStrike" dirty="0">
                          <a:effectLst/>
                          <a:latin typeface="Arial Narrow" panose="020B0606020202030204" pitchFamily="34" charset="0"/>
                        </a:rPr>
                        <a:t>Pyrexia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6528926"/>
                  </a:ext>
                </a:extLst>
              </a:tr>
              <a:tr h="211751">
                <a:tc>
                  <a:txBody>
                    <a:bodyPr/>
                    <a:lstStyle/>
                    <a:p>
                      <a:pPr algn="r" fontAlgn="b">
                        <a:buNone/>
                      </a:pPr>
                      <a:r>
                        <a:rPr lang="en-US" sz="1050" u="none" strike="noStrike" dirty="0">
                          <a:effectLst/>
                          <a:latin typeface="Arial Narrow" panose="020B0606020202030204" pitchFamily="34" charset="0"/>
                        </a:rPr>
                        <a:t>GGT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940771169"/>
                  </a:ext>
                </a:extLst>
              </a:tr>
              <a:tr h="211751">
                <a:tc>
                  <a:txBody>
                    <a:bodyPr/>
                    <a:lstStyle/>
                    <a:p>
                      <a:pPr algn="r" fontAlgn="b">
                        <a:buNone/>
                      </a:pPr>
                      <a:r>
                        <a:rPr lang="en-US" sz="1050" u="none" strike="noStrike" dirty="0">
                          <a:effectLst/>
                          <a:latin typeface="Arial Narrow" panose="020B0606020202030204" pitchFamily="34" charset="0"/>
                        </a:rPr>
                        <a:t>Fatigue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964313778"/>
                  </a:ext>
                </a:extLst>
              </a:tr>
              <a:tr h="211751">
                <a:tc>
                  <a:txBody>
                    <a:bodyPr/>
                    <a:lstStyle/>
                    <a:p>
                      <a:pPr algn="r" fontAlgn="b">
                        <a:buNone/>
                      </a:pPr>
                      <a:r>
                        <a:rPr lang="en-US" sz="1050" u="none" strike="noStrike" dirty="0">
                          <a:effectLst/>
                          <a:latin typeface="Arial Narrow" panose="020B0606020202030204" pitchFamily="34" charset="0"/>
                        </a:rPr>
                        <a:t>Cough</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158763009"/>
                  </a:ext>
                </a:extLst>
              </a:tr>
              <a:tr h="211751">
                <a:tc>
                  <a:txBody>
                    <a:bodyPr/>
                    <a:lstStyle/>
                    <a:p>
                      <a:pPr algn="r" fontAlgn="b">
                        <a:buNone/>
                      </a:pPr>
                      <a:r>
                        <a:rPr lang="en-US" sz="1050" u="none" strike="noStrike" dirty="0">
                          <a:effectLst/>
                          <a:latin typeface="Arial Narrow" panose="020B0606020202030204" pitchFamily="34" charset="0"/>
                        </a:rPr>
                        <a:t>Abdominal pain</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01293275"/>
                  </a:ext>
                </a:extLst>
              </a:tr>
            </a:tbl>
          </a:graphicData>
        </a:graphic>
      </p:graphicFrame>
      <p:sp>
        <p:nvSpPr>
          <p:cNvPr id="93" name="Title 5">
            <a:extLst>
              <a:ext uri="{FF2B5EF4-FFF2-40B4-BE49-F238E27FC236}">
                <a16:creationId xmlns:a16="http://schemas.microsoft.com/office/drawing/2014/main" id="{97F27309-0639-4583-A65F-8F7536434B6E}"/>
              </a:ext>
            </a:extLst>
          </p:cNvPr>
          <p:cNvSpPr txBox="1">
            <a:spLocks/>
          </p:cNvSpPr>
          <p:nvPr/>
        </p:nvSpPr>
        <p:spPr>
          <a:xfrm>
            <a:off x="376143" y="-11204"/>
            <a:ext cx="11376024" cy="941832"/>
          </a:xfrm>
          <a:prstGeom prst="rect">
            <a:avLst/>
          </a:prstGeom>
        </p:spPr>
        <p:txBody>
          <a:bodyPr vert="horz" lIns="0" tIns="0" rIns="0" bIns="0" rtlCol="0" anchor="t">
            <a:noAutofit/>
          </a:bodyPr>
          <a:lst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a:lstStyle>
          <a:p>
            <a:pPr fontAlgn="auto">
              <a:spcAft>
                <a:spcPts val="0"/>
              </a:spcAft>
            </a:pPr>
            <a:r>
              <a:rPr lang="en-US" dirty="0"/>
              <a:t>The 5.6-mg/kg dose provided the optimal benefit–risk profile</a:t>
            </a:r>
            <a:br>
              <a:rPr lang="en-US" dirty="0"/>
            </a:br>
            <a:endParaRPr lang="en-US" dirty="0"/>
          </a:p>
        </p:txBody>
      </p:sp>
      <p:sp>
        <p:nvSpPr>
          <p:cNvPr id="102" name="CasellaDiTesto 101">
            <a:extLst>
              <a:ext uri="{FF2B5EF4-FFF2-40B4-BE49-F238E27FC236}">
                <a16:creationId xmlns:a16="http://schemas.microsoft.com/office/drawing/2014/main" id="{A400FD07-F926-48AD-90D6-9A0695BCE2C0}"/>
              </a:ext>
            </a:extLst>
          </p:cNvPr>
          <p:cNvSpPr txBox="1"/>
          <p:nvPr/>
        </p:nvSpPr>
        <p:spPr>
          <a:xfrm>
            <a:off x="9865006" y="6563763"/>
            <a:ext cx="2319289" cy="338554"/>
          </a:xfrm>
          <a:prstGeom prst="rect">
            <a:avLst/>
          </a:prstGeom>
          <a:noFill/>
        </p:spPr>
        <p:txBody>
          <a:bodyPr wrap="none" rtlCol="0">
            <a:spAutoFit/>
          </a:bodyPr>
          <a:lstStyle/>
          <a:p>
            <a:r>
              <a:rPr lang="en-US" sz="1600" dirty="0"/>
              <a:t>Ray-Coquard, ESMO 2025</a:t>
            </a:r>
          </a:p>
        </p:txBody>
      </p:sp>
    </p:spTree>
    <p:extLst>
      <p:ext uri="{BB962C8B-B14F-4D97-AF65-F5344CB8AC3E}">
        <p14:creationId xmlns:p14="http://schemas.microsoft.com/office/powerpoint/2010/main" val="25940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4CAD-1E8A-17C4-8907-1D5B304D73DE}"/>
              </a:ext>
            </a:extLst>
          </p:cNvPr>
          <p:cNvSpPr>
            <a:spLocks noGrp="1"/>
          </p:cNvSpPr>
          <p:nvPr>
            <p:ph type="title"/>
          </p:nvPr>
        </p:nvSpPr>
        <p:spPr/>
        <p:txBody>
          <a:bodyPr/>
          <a:lstStyle/>
          <a:p>
            <a:r>
              <a:rPr lang="en-US" dirty="0"/>
              <a:t>REJOICE-Ovarian01: Efficacy of R-</a:t>
            </a:r>
            <a:r>
              <a:rPr lang="en-US" dirty="0" err="1"/>
              <a:t>DXd</a:t>
            </a:r>
            <a:r>
              <a:rPr lang="en-US" dirty="0"/>
              <a:t> in PROC</a:t>
            </a:r>
          </a:p>
        </p:txBody>
      </p:sp>
      <p:sp>
        <p:nvSpPr>
          <p:cNvPr id="83" name="Rectangle: Single Corner Rounded 72">
            <a:extLst>
              <a:ext uri="{FF2B5EF4-FFF2-40B4-BE49-F238E27FC236}">
                <a16:creationId xmlns:a16="http://schemas.microsoft.com/office/drawing/2014/main" id="{508C58CA-BCAA-6104-794A-99B7174C0AD2}"/>
              </a:ext>
            </a:extLst>
          </p:cNvPr>
          <p:cNvSpPr/>
          <p:nvPr/>
        </p:nvSpPr>
        <p:spPr>
          <a:xfrm>
            <a:off x="7655862" y="1405707"/>
            <a:ext cx="4210317" cy="3015508"/>
          </a:xfrm>
          <a:prstGeom prst="round1Rect">
            <a:avLst>
              <a:gd name="adj" fmla="val 7360"/>
            </a:avLst>
          </a:prstGeom>
          <a:solidFill>
            <a:sysClr val="window" lastClr="FFFFFF">
              <a:lumMod val="85000"/>
            </a:sys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4" name="Rectangle: Single Corner Rounded 40">
            <a:extLst>
              <a:ext uri="{FF2B5EF4-FFF2-40B4-BE49-F238E27FC236}">
                <a16:creationId xmlns:a16="http://schemas.microsoft.com/office/drawing/2014/main" id="{4FECFCEC-8E9C-EBE4-99C0-5730F676CB4D}"/>
              </a:ext>
            </a:extLst>
          </p:cNvPr>
          <p:cNvSpPr/>
          <p:nvPr/>
        </p:nvSpPr>
        <p:spPr>
          <a:xfrm>
            <a:off x="3304496" y="1405707"/>
            <a:ext cx="4111611" cy="3015508"/>
          </a:xfrm>
          <a:prstGeom prst="round1Rect">
            <a:avLst>
              <a:gd name="adj" fmla="val 7821"/>
            </a:avLst>
          </a:prstGeom>
          <a:solidFill>
            <a:sysClr val="window" lastClr="FFFFFF">
              <a:lumMod val="95000"/>
            </a:sysClr>
          </a:solidFill>
          <a:ln w="25400" cap="flat" cmpd="sng" algn="ctr">
            <a:no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nvGrpSpPr>
          <p:cNvPr id="85" name="Group 84">
            <a:extLst>
              <a:ext uri="{FF2B5EF4-FFF2-40B4-BE49-F238E27FC236}">
                <a16:creationId xmlns:a16="http://schemas.microsoft.com/office/drawing/2014/main" id="{54AD58C1-7DB3-7439-4EAF-2670DBE6FED8}"/>
              </a:ext>
            </a:extLst>
          </p:cNvPr>
          <p:cNvGrpSpPr/>
          <p:nvPr/>
        </p:nvGrpSpPr>
        <p:grpSpPr>
          <a:xfrm>
            <a:off x="3120158" y="2430431"/>
            <a:ext cx="1127777" cy="1254205"/>
            <a:chOff x="7465411" y="750790"/>
            <a:chExt cx="1127777" cy="1254205"/>
          </a:xfrm>
        </p:grpSpPr>
        <p:cxnSp>
          <p:nvCxnSpPr>
            <p:cNvPr id="86" name="Connector: Elbow 45">
              <a:extLst>
                <a:ext uri="{FF2B5EF4-FFF2-40B4-BE49-F238E27FC236}">
                  <a16:creationId xmlns:a16="http://schemas.microsoft.com/office/drawing/2014/main" id="{4D2E4EAB-958C-2DF8-2E9A-B6A3A367E361}"/>
                </a:ext>
              </a:extLst>
            </p:cNvPr>
            <p:cNvCxnSpPr>
              <a:cxnSpLocks/>
              <a:stCxn id="103" idx="3"/>
              <a:endCxn id="96" idx="1"/>
            </p:cNvCxnSpPr>
            <p:nvPr/>
          </p:nvCxnSpPr>
          <p:spPr>
            <a:xfrm>
              <a:off x="7465411" y="1371895"/>
              <a:ext cx="1127774" cy="633100"/>
            </a:xfrm>
            <a:prstGeom prst="bentConnector3">
              <a:avLst>
                <a:gd name="adj1" fmla="val 50000"/>
              </a:avLst>
            </a:prstGeom>
            <a:noFill/>
            <a:ln w="19050" cap="flat" cmpd="sng" algn="ctr">
              <a:solidFill>
                <a:srgbClr val="000000">
                  <a:shade val="95000"/>
                  <a:satMod val="105000"/>
                </a:srgbClr>
              </a:solidFill>
              <a:prstDash val="solid"/>
              <a:tailEnd type="triangle"/>
            </a:ln>
            <a:effectLst/>
          </p:spPr>
        </p:cxnSp>
        <p:cxnSp>
          <p:nvCxnSpPr>
            <p:cNvPr id="87" name="Straight Arrow Connector 86">
              <a:extLst>
                <a:ext uri="{FF2B5EF4-FFF2-40B4-BE49-F238E27FC236}">
                  <a16:creationId xmlns:a16="http://schemas.microsoft.com/office/drawing/2014/main" id="{190F2EA2-96E7-DEB1-257C-7CCBF1ED9D4C}"/>
                </a:ext>
              </a:extLst>
            </p:cNvPr>
            <p:cNvCxnSpPr>
              <a:cxnSpLocks/>
              <a:stCxn id="103" idx="3"/>
              <a:endCxn id="95" idx="1"/>
            </p:cNvCxnSpPr>
            <p:nvPr/>
          </p:nvCxnSpPr>
          <p:spPr>
            <a:xfrm>
              <a:off x="7465414" y="1371895"/>
              <a:ext cx="1127774"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88" name="Connector: Elbow 36">
              <a:extLst>
                <a:ext uri="{FF2B5EF4-FFF2-40B4-BE49-F238E27FC236}">
                  <a16:creationId xmlns:a16="http://schemas.microsoft.com/office/drawing/2014/main" id="{C1017A36-1114-653E-A8D0-7AD3F6A253F4}"/>
                </a:ext>
              </a:extLst>
            </p:cNvPr>
            <p:cNvCxnSpPr>
              <a:cxnSpLocks/>
              <a:stCxn id="103" idx="3"/>
              <a:endCxn id="94" idx="1"/>
            </p:cNvCxnSpPr>
            <p:nvPr/>
          </p:nvCxnSpPr>
          <p:spPr>
            <a:xfrm flipV="1">
              <a:off x="7465414" y="750790"/>
              <a:ext cx="1127774" cy="621105"/>
            </a:xfrm>
            <a:prstGeom prst="bentConnector3">
              <a:avLst>
                <a:gd name="adj1" fmla="val 50000"/>
              </a:avLst>
            </a:prstGeom>
            <a:noFill/>
            <a:ln w="19050" cap="flat" cmpd="sng" algn="ctr">
              <a:solidFill>
                <a:srgbClr val="000000">
                  <a:shade val="95000"/>
                  <a:satMod val="105000"/>
                </a:srgbClr>
              </a:solidFill>
              <a:prstDash val="solid"/>
              <a:tailEnd type="triangle"/>
            </a:ln>
            <a:effectLst/>
          </p:spPr>
        </p:cxnSp>
      </p:grpSp>
      <p:cxnSp>
        <p:nvCxnSpPr>
          <p:cNvPr id="89" name="Connector: Elbow 58">
            <a:extLst>
              <a:ext uri="{FF2B5EF4-FFF2-40B4-BE49-F238E27FC236}">
                <a16:creationId xmlns:a16="http://schemas.microsoft.com/office/drawing/2014/main" id="{0E0BFD8C-CB7A-39C0-AA66-AFE8BF071D64}"/>
              </a:ext>
            </a:extLst>
          </p:cNvPr>
          <p:cNvCxnSpPr>
            <a:cxnSpLocks/>
            <a:endCxn id="98" idx="1"/>
          </p:cNvCxnSpPr>
          <p:nvPr/>
        </p:nvCxnSpPr>
        <p:spPr>
          <a:xfrm rot="5400000" flipH="1" flipV="1">
            <a:off x="8147756" y="2650711"/>
            <a:ext cx="486221" cy="477083"/>
          </a:xfrm>
          <a:prstGeom prst="bentConnector2">
            <a:avLst/>
          </a:prstGeom>
          <a:noFill/>
          <a:ln w="19050" cap="flat" cmpd="sng" algn="ctr">
            <a:solidFill>
              <a:srgbClr val="000000">
                <a:shade val="95000"/>
                <a:satMod val="105000"/>
              </a:srgbClr>
            </a:solidFill>
            <a:prstDash val="solid"/>
            <a:tailEnd type="triangle"/>
          </a:ln>
          <a:effectLst/>
        </p:spPr>
      </p:cxnSp>
      <p:grpSp>
        <p:nvGrpSpPr>
          <p:cNvPr id="90" name="Group 89">
            <a:extLst>
              <a:ext uri="{FF2B5EF4-FFF2-40B4-BE49-F238E27FC236}">
                <a16:creationId xmlns:a16="http://schemas.microsoft.com/office/drawing/2014/main" id="{12A5B2B6-0879-A0F4-56DA-92F3E0424817}"/>
              </a:ext>
            </a:extLst>
          </p:cNvPr>
          <p:cNvGrpSpPr/>
          <p:nvPr/>
        </p:nvGrpSpPr>
        <p:grpSpPr>
          <a:xfrm>
            <a:off x="3494041" y="2814510"/>
            <a:ext cx="471563" cy="457769"/>
            <a:chOff x="2342320" y="1670357"/>
            <a:chExt cx="471562" cy="457769"/>
          </a:xfrm>
        </p:grpSpPr>
        <p:sp>
          <p:nvSpPr>
            <p:cNvPr id="91" name="Oval 90">
              <a:extLst>
                <a:ext uri="{FF2B5EF4-FFF2-40B4-BE49-F238E27FC236}">
                  <a16:creationId xmlns:a16="http://schemas.microsoft.com/office/drawing/2014/main" id="{B06A83D4-4360-F087-8CF8-91AEE3DE559D}"/>
                </a:ext>
              </a:extLst>
            </p:cNvPr>
            <p:cNvSpPr/>
            <p:nvPr/>
          </p:nvSpPr>
          <p:spPr>
            <a:xfrm>
              <a:off x="2342320" y="1670357"/>
              <a:ext cx="471562" cy="457769"/>
            </a:xfrm>
            <a:prstGeom prst="ellipse">
              <a:avLst/>
            </a:prstGeom>
            <a:solidFill>
              <a:srgbClr val="000000"/>
            </a:solidFill>
            <a:ln>
              <a:noFill/>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2" name="TextBox 91">
              <a:extLst>
                <a:ext uri="{FF2B5EF4-FFF2-40B4-BE49-F238E27FC236}">
                  <a16:creationId xmlns:a16="http://schemas.microsoft.com/office/drawing/2014/main" id="{D1689CFF-CA6D-84A4-A356-6B362D11088C}"/>
                </a:ext>
              </a:extLst>
            </p:cNvPr>
            <p:cNvSpPr txBox="1"/>
            <p:nvPr/>
          </p:nvSpPr>
          <p:spPr>
            <a:xfrm>
              <a:off x="2354639" y="1694369"/>
              <a:ext cx="446924" cy="419190"/>
            </a:xfrm>
            <a:prstGeom prst="rect">
              <a:avLst/>
            </a:prstGeom>
          </p:spPr>
          <p:txBody>
            <a:bodyPr vert="horz" wrap="square" lIns="0" tIns="0" rIns="0" bIns="0" rtlCol="0" anchor="t"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Arial" pitchFamily="34" charset="0"/>
                  <a:sym typeface="Arial"/>
                </a:rPr>
                <a:t>1:1:1</a:t>
              </a:r>
            </a:p>
          </p:txBody>
        </p:sp>
      </p:grpSp>
      <p:grpSp>
        <p:nvGrpSpPr>
          <p:cNvPr id="93" name="Group 92">
            <a:extLst>
              <a:ext uri="{FF2B5EF4-FFF2-40B4-BE49-F238E27FC236}">
                <a16:creationId xmlns:a16="http://schemas.microsoft.com/office/drawing/2014/main" id="{DD13B4D7-90E7-98A7-6F91-8DE1D539A30B}"/>
              </a:ext>
            </a:extLst>
          </p:cNvPr>
          <p:cNvGrpSpPr/>
          <p:nvPr/>
        </p:nvGrpSpPr>
        <p:grpSpPr>
          <a:xfrm>
            <a:off x="4247937" y="2253462"/>
            <a:ext cx="1588339" cy="1608143"/>
            <a:chOff x="-261594" y="1831727"/>
            <a:chExt cx="2757610" cy="856805"/>
          </a:xfrm>
          <a:solidFill>
            <a:srgbClr val="09345A"/>
          </a:solidFill>
        </p:grpSpPr>
        <p:sp>
          <p:nvSpPr>
            <p:cNvPr id="94" name="Rectangle: Rounded Corners 52">
              <a:extLst>
                <a:ext uri="{FF2B5EF4-FFF2-40B4-BE49-F238E27FC236}">
                  <a16:creationId xmlns:a16="http://schemas.microsoft.com/office/drawing/2014/main" id="{D96FD963-36BF-0A72-9731-B85BAB191F75}"/>
                </a:ext>
              </a:extLst>
            </p:cNvPr>
            <p:cNvSpPr/>
            <p:nvPr/>
          </p:nvSpPr>
          <p:spPr>
            <a:xfrm>
              <a:off x="-261594" y="1831727"/>
              <a:ext cx="2757610" cy="188575"/>
            </a:xfrm>
            <a:prstGeom prst="rect">
              <a:avLst/>
            </a:prstGeom>
            <a:solidFill>
              <a:srgbClr val="09345A">
                <a:lumMod val="10000"/>
                <a:lumOff val="9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n-ea"/>
                  <a:cs typeface="+mn-cs"/>
                  <a:sym typeface="Arial"/>
                </a:rPr>
                <a:t>4.8 mg/kg</a:t>
              </a:r>
              <a:endPar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sp>
          <p:nvSpPr>
            <p:cNvPr id="95" name="Rectangle: Rounded Corners 53">
              <a:extLst>
                <a:ext uri="{FF2B5EF4-FFF2-40B4-BE49-F238E27FC236}">
                  <a16:creationId xmlns:a16="http://schemas.microsoft.com/office/drawing/2014/main" id="{947FF196-467F-C79B-AE0A-8FA507AA1CDD}"/>
                </a:ext>
              </a:extLst>
            </p:cNvPr>
            <p:cNvSpPr/>
            <p:nvPr/>
          </p:nvSpPr>
          <p:spPr>
            <a:xfrm>
              <a:off x="-261594" y="2162647"/>
              <a:ext cx="2757610" cy="188575"/>
            </a:xfrm>
            <a:prstGeom prst="rect">
              <a:avLst/>
            </a:prstGeom>
            <a:solidFill>
              <a:srgbClr val="09345A">
                <a:lumMod val="50000"/>
                <a:lumOff val="5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n-ea"/>
                  <a:cs typeface="+mn-cs"/>
                  <a:sym typeface="Arial"/>
                </a:rPr>
                <a:t>5.6 mg/kg </a:t>
              </a:r>
              <a:endParaRPr kumimoji="0" lang="en-US" sz="1333"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sp>
          <p:nvSpPr>
            <p:cNvPr id="96" name="Rectangle: Rounded Corners 54">
              <a:extLst>
                <a:ext uri="{FF2B5EF4-FFF2-40B4-BE49-F238E27FC236}">
                  <a16:creationId xmlns:a16="http://schemas.microsoft.com/office/drawing/2014/main" id="{5BB88289-B1B6-7431-8AF1-AD972F32D442}"/>
                </a:ext>
              </a:extLst>
            </p:cNvPr>
            <p:cNvSpPr/>
            <p:nvPr/>
          </p:nvSpPr>
          <p:spPr>
            <a:xfrm>
              <a:off x="-261594" y="2499957"/>
              <a:ext cx="2757610" cy="188575"/>
            </a:xfrm>
            <a:prstGeom prst="rect">
              <a:avLst/>
            </a:prstGeom>
            <a:solidFill>
              <a:srgbClr val="09345A">
                <a:lumMod val="90000"/>
                <a:lumOff val="1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n-ea"/>
                  <a:cs typeface="+mn-cs"/>
                  <a:sym typeface="Arial"/>
                </a:rPr>
                <a:t>6.4 mg/kg</a:t>
              </a:r>
              <a:endParaRPr kumimoji="0" lang="en-US" sz="1333"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grpSp>
      <p:grpSp>
        <p:nvGrpSpPr>
          <p:cNvPr id="97" name="Group 96">
            <a:extLst>
              <a:ext uri="{FF2B5EF4-FFF2-40B4-BE49-F238E27FC236}">
                <a16:creationId xmlns:a16="http://schemas.microsoft.com/office/drawing/2014/main" id="{3A4217BE-52EB-FCB8-2FB2-831ADDF76120}"/>
              </a:ext>
            </a:extLst>
          </p:cNvPr>
          <p:cNvGrpSpPr/>
          <p:nvPr/>
        </p:nvGrpSpPr>
        <p:grpSpPr>
          <a:xfrm>
            <a:off x="8629407" y="2297905"/>
            <a:ext cx="1775975" cy="1555503"/>
            <a:chOff x="8629404" y="2297905"/>
            <a:chExt cx="1775974" cy="1555503"/>
          </a:xfrm>
        </p:grpSpPr>
        <p:sp>
          <p:nvSpPr>
            <p:cNvPr id="98" name="Rectangle: Rounded Corners 52">
              <a:extLst>
                <a:ext uri="{FF2B5EF4-FFF2-40B4-BE49-F238E27FC236}">
                  <a16:creationId xmlns:a16="http://schemas.microsoft.com/office/drawing/2014/main" id="{9189CCA5-213C-4761-22D4-C26029A6E3FA}"/>
                </a:ext>
              </a:extLst>
            </p:cNvPr>
            <p:cNvSpPr/>
            <p:nvPr/>
          </p:nvSpPr>
          <p:spPr>
            <a:xfrm>
              <a:off x="8629405" y="2297905"/>
              <a:ext cx="1762825" cy="696475"/>
            </a:xfrm>
            <a:prstGeom prst="rect">
              <a:avLst/>
            </a:prstGeom>
            <a:gradFill rotWithShape="1">
              <a:gsLst>
                <a:gs pos="0">
                  <a:srgbClr val="09345A">
                    <a:shade val="51000"/>
                    <a:satMod val="130000"/>
                  </a:srgbClr>
                </a:gs>
                <a:gs pos="80000">
                  <a:srgbClr val="09345A">
                    <a:shade val="93000"/>
                    <a:satMod val="130000"/>
                  </a:srgbClr>
                </a:gs>
                <a:gs pos="100000">
                  <a:srgbClr val="09345A">
                    <a:shade val="94000"/>
                    <a:satMod val="135000"/>
                  </a:srgbClr>
                </a:gs>
              </a:gsLst>
              <a:lin ang="16200000" scaled="0"/>
            </a:gradFill>
            <a:ln w="9525" cap="flat" cmpd="sng" algn="ctr">
              <a:solidFill>
                <a:srgbClr val="09345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n-ea"/>
                  <a:cs typeface="+mn-cs"/>
                  <a:sym typeface="Arial"/>
                </a:rPr>
                <a:t>R-DXd at RP3D</a:t>
              </a:r>
              <a:endParaRPr kumimoji="0" lang="en-US" sz="1333"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sp>
          <p:nvSpPr>
            <p:cNvPr id="99" name="Rectangle: Rounded Corners 53">
              <a:extLst>
                <a:ext uri="{FF2B5EF4-FFF2-40B4-BE49-F238E27FC236}">
                  <a16:creationId xmlns:a16="http://schemas.microsoft.com/office/drawing/2014/main" id="{A6FF8E3B-3ABB-83E9-8C3A-12E3A4068121}"/>
                </a:ext>
              </a:extLst>
            </p:cNvPr>
            <p:cNvSpPr/>
            <p:nvPr/>
          </p:nvSpPr>
          <p:spPr>
            <a:xfrm>
              <a:off x="8629402" y="3121754"/>
              <a:ext cx="1775974" cy="731652"/>
            </a:xfrm>
            <a:prstGeom prst="rect">
              <a:avLst/>
            </a:prstGeom>
            <a:gradFill rotWithShape="1">
              <a:gsLst>
                <a:gs pos="0">
                  <a:srgbClr val="D77624">
                    <a:shade val="51000"/>
                    <a:satMod val="130000"/>
                  </a:srgbClr>
                </a:gs>
                <a:gs pos="80000">
                  <a:srgbClr val="D77624">
                    <a:shade val="93000"/>
                    <a:satMod val="130000"/>
                  </a:srgbClr>
                </a:gs>
                <a:gs pos="100000">
                  <a:srgbClr val="D77624">
                    <a:shade val="94000"/>
                    <a:satMod val="135000"/>
                  </a:srgbClr>
                </a:gs>
              </a:gsLst>
              <a:lin ang="16200000" scaled="0"/>
            </a:gradFill>
            <a:ln w="9525" cap="flat" cmpd="sng" algn="ctr">
              <a:solidFill>
                <a:srgbClr val="D7762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n-ea"/>
                  <a:cs typeface="+mn-cs"/>
                  <a:sym typeface="Arial"/>
                </a:rPr>
                <a:t>TPC </a:t>
              </a:r>
              <a:r>
                <a:rPr kumimoji="0" lang="en-US" sz="1333" b="0" i="0" u="none" strike="noStrike" kern="0" cap="none" spc="0" normalizeH="0" baseline="0" noProof="0" dirty="0">
                  <a:ln>
                    <a:noFill/>
                  </a:ln>
                  <a:solidFill>
                    <a:srgbClr val="FFFFFF"/>
                  </a:solidFill>
                  <a:effectLst/>
                  <a:uLnTx/>
                  <a:uFillTx/>
                  <a:latin typeface="Arial"/>
                  <a:ea typeface="+mn-ea"/>
                  <a:cs typeface="+mn-cs"/>
                  <a:sym typeface="Arial"/>
                </a:rPr>
                <a:t>(gemcitabine, PLD, topotecan, paclitaxel)</a:t>
              </a:r>
              <a:endParaRPr kumimoji="0" lang="en-US" sz="1333"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grpSp>
      <p:sp>
        <p:nvSpPr>
          <p:cNvPr id="100" name="TextBox 99">
            <a:extLst>
              <a:ext uri="{FF2B5EF4-FFF2-40B4-BE49-F238E27FC236}">
                <a16:creationId xmlns:a16="http://schemas.microsoft.com/office/drawing/2014/main" id="{76F1A463-D581-1F3B-83AC-E2CA22583F2F}"/>
              </a:ext>
            </a:extLst>
          </p:cNvPr>
          <p:cNvSpPr txBox="1"/>
          <p:nvPr/>
        </p:nvSpPr>
        <p:spPr>
          <a:xfrm>
            <a:off x="3986884" y="3896551"/>
            <a:ext cx="2110443" cy="502573"/>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Arial" panose="020B0604020202020204"/>
                <a:ea typeface="+mn-ea"/>
                <a:cs typeface="Arial"/>
                <a:sym typeface="Arial"/>
              </a:rPr>
              <a:t>Until </a:t>
            </a:r>
            <a:r>
              <a:rPr kumimoji="0" lang="en-US" sz="1333"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PD,</a:t>
            </a:r>
            <a:r>
              <a:rPr kumimoji="0" lang="en-US" sz="1333" b="0" i="0" u="none" strike="noStrike" kern="0" cap="none" spc="0" normalizeH="0" baseline="30000" noProof="0" dirty="0" err="1">
                <a:ln>
                  <a:noFill/>
                </a:ln>
                <a:solidFill>
                  <a:srgbClr val="000000"/>
                </a:solidFill>
                <a:effectLst/>
                <a:uLnTx/>
                <a:uFillTx/>
                <a:latin typeface="Arial" panose="020B0604020202020204"/>
                <a:ea typeface="+mn-ea"/>
                <a:cs typeface="Arial"/>
                <a:sym typeface="Arial"/>
              </a:rPr>
              <a:t>b</a:t>
            </a:r>
            <a:r>
              <a:rPr kumimoji="0" lang="en-US" sz="1333" b="0" i="0" u="none" strike="noStrike" kern="0" cap="none" spc="0" normalizeH="0" baseline="0" noProof="0" dirty="0">
                <a:ln>
                  <a:noFill/>
                </a:ln>
                <a:solidFill>
                  <a:srgbClr val="000000"/>
                </a:solidFill>
                <a:effectLst/>
                <a:uLnTx/>
                <a:uFillTx/>
                <a:latin typeface="Arial" panose="020B0604020202020204"/>
                <a:ea typeface="+mn-ea"/>
                <a:cs typeface="Arial"/>
                <a:sym typeface="Arial"/>
              </a:rPr>
              <a:t> death, lost to FU, other reason</a:t>
            </a:r>
            <a:endParaRPr kumimoji="0" lang="en-US" sz="1333" b="0" i="0" u="none" strike="noStrike" kern="0" cap="none" spc="0" normalizeH="0" baseline="30000" noProof="0" dirty="0">
              <a:ln>
                <a:noFill/>
              </a:ln>
              <a:solidFill>
                <a:srgbClr val="000000"/>
              </a:solidFill>
              <a:effectLst/>
              <a:uLnTx/>
              <a:uFillTx/>
              <a:latin typeface="Arial" panose="020B0604020202020204"/>
              <a:ea typeface="+mn-ea"/>
              <a:cs typeface="Arial"/>
              <a:sym typeface="Arial"/>
            </a:endParaRPr>
          </a:p>
        </p:txBody>
      </p:sp>
      <p:sp>
        <p:nvSpPr>
          <p:cNvPr id="101" name="Rectangle: Rounded Corners 49">
            <a:extLst>
              <a:ext uri="{FF2B5EF4-FFF2-40B4-BE49-F238E27FC236}">
                <a16:creationId xmlns:a16="http://schemas.microsoft.com/office/drawing/2014/main" id="{71A39A0E-4C5E-57F2-88E9-45537817AF0B}"/>
              </a:ext>
            </a:extLst>
          </p:cNvPr>
          <p:cNvSpPr/>
          <p:nvPr/>
        </p:nvSpPr>
        <p:spPr>
          <a:xfrm>
            <a:off x="212745" y="4710320"/>
            <a:ext cx="2916961"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TPC (paclitaxel vs others; phase 3 only)</a:t>
            </a:r>
          </a:p>
        </p:txBody>
      </p:sp>
      <p:sp>
        <p:nvSpPr>
          <p:cNvPr id="102" name="TextBox 101">
            <a:extLst>
              <a:ext uri="{FF2B5EF4-FFF2-40B4-BE49-F238E27FC236}">
                <a16:creationId xmlns:a16="http://schemas.microsoft.com/office/drawing/2014/main" id="{EEDD68A9-A9C1-2725-620C-A8D1E7BE01F4}"/>
              </a:ext>
            </a:extLst>
          </p:cNvPr>
          <p:cNvSpPr txBox="1"/>
          <p:nvPr/>
        </p:nvSpPr>
        <p:spPr>
          <a:xfrm>
            <a:off x="3358024" y="1539628"/>
            <a:ext cx="2772000" cy="360000"/>
          </a:xfrm>
          <a:prstGeom prst="homePlate">
            <a:avLst/>
          </a:prstGeom>
          <a:solidFill>
            <a:sysClr val="window" lastClr="FFFFFF"/>
          </a:solidFill>
          <a:ln w="19050">
            <a:solidFill>
              <a:srgbClr val="09345A"/>
            </a:solidFill>
          </a:ln>
        </p:spPr>
        <p:txBody>
          <a:bodyPr vert="horz" wrap="square" lIns="0" tIns="0" rIns="0" bIns="0" rtlCol="0" anchor="ctr"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Phase 2</a:t>
            </a:r>
            <a:endParaRPr kumimoji="0" lang="en-US" sz="1400" b="0" i="0" u="none" strike="noStrike" kern="0" cap="none" spc="0" normalizeH="0" baseline="0" noProof="0" dirty="0">
              <a:ln>
                <a:noFill/>
              </a:ln>
              <a:solidFill>
                <a:prstClr val="black"/>
              </a:solidFill>
              <a:effectLst/>
              <a:uLnTx/>
              <a:uFillTx/>
              <a:latin typeface="Arial" panose="020B0604020202020204"/>
              <a:ea typeface="+mn-ea"/>
              <a:cs typeface="Arial" pitchFamily="34" charset="0"/>
              <a:sym typeface="Arial"/>
            </a:endParaRPr>
          </a:p>
        </p:txBody>
      </p:sp>
      <p:sp>
        <p:nvSpPr>
          <p:cNvPr id="103" name="TextBox 102">
            <a:extLst>
              <a:ext uri="{FF2B5EF4-FFF2-40B4-BE49-F238E27FC236}">
                <a16:creationId xmlns:a16="http://schemas.microsoft.com/office/drawing/2014/main" id="{C79EBAF7-82AE-5904-C457-D5B16D493184}"/>
              </a:ext>
            </a:extLst>
          </p:cNvPr>
          <p:cNvSpPr txBox="1"/>
          <p:nvPr/>
        </p:nvSpPr>
        <p:spPr>
          <a:xfrm>
            <a:off x="203200" y="1506443"/>
            <a:ext cx="2916963" cy="3090187"/>
          </a:xfrm>
          <a:prstGeom prst="roundRect">
            <a:avLst>
              <a:gd name="adj" fmla="val 7380"/>
            </a:avLst>
          </a:prstGeom>
          <a:gradFill rotWithShape="1">
            <a:gsLst>
              <a:gs pos="0">
                <a:srgbClr val="1168B3">
                  <a:tint val="50000"/>
                  <a:satMod val="300000"/>
                </a:srgbClr>
              </a:gs>
              <a:gs pos="35000">
                <a:srgbClr val="1168B3">
                  <a:tint val="37000"/>
                  <a:satMod val="300000"/>
                </a:srgbClr>
              </a:gs>
              <a:gs pos="100000">
                <a:srgbClr val="1168B3">
                  <a:tint val="15000"/>
                  <a:satMod val="350000"/>
                </a:srgbClr>
              </a:gs>
            </a:gsLst>
            <a:lin ang="16200000" scaled="1"/>
          </a:gradFill>
          <a:ln w="9525" cap="flat" cmpd="sng" algn="ctr">
            <a:solidFill>
              <a:srgbClr val="1168B3">
                <a:shade val="95000"/>
                <a:satMod val="105000"/>
              </a:srgbClr>
            </a:solidFill>
            <a:prstDash val="solid"/>
          </a:ln>
          <a:effectLst>
            <a:outerShdw blurRad="40000" dist="20000" dir="5400000" rotWithShape="0">
              <a:srgbClr val="000000">
                <a:alpha val="38000"/>
              </a:srgbClr>
            </a:outerShdw>
          </a:effectLst>
        </p:spPr>
        <p:txBody>
          <a:bodyPr wrap="square" lIns="36000" rIns="0" rtlCol="0" anchor="ctr">
            <a:noAutofit/>
          </a:bodyPr>
          <a:lstStyle/>
          <a:p>
            <a:pPr marL="0" marR="0" lvl="0" indent="0" algn="ctr" defTabSz="1219140" rtl="0" eaLnBrk="1" fontAlgn="auto" latinLnBrk="0" hangingPunct="1">
              <a:lnSpc>
                <a:spcPct val="100000"/>
              </a:lnSpc>
              <a:spcBef>
                <a:spcPts val="0"/>
              </a:spcBef>
              <a:spcAft>
                <a:spcPts val="0"/>
              </a:spcAft>
              <a:buClr>
                <a:srgbClr val="FFFFFF"/>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n-ea"/>
                <a:cs typeface="Arial"/>
                <a:sym typeface="Arial"/>
              </a:rPr>
              <a:t>Key Eligibility Criteria</a:t>
            </a:r>
            <a:endParaRPr kumimoji="0" lang="en-US" sz="1333"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1-3 prior LOT (including bevacizumab)</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Prior MIRV if high FRα</a:t>
            </a:r>
            <a:r>
              <a:rPr kumimoji="0" lang="en-US" sz="1333" b="0" i="0" u="none" strike="noStrike" kern="0" cap="none" spc="0" normalizeH="0" baseline="30000" noProof="0" dirty="0">
                <a:ln>
                  <a:noFill/>
                </a:ln>
                <a:solidFill>
                  <a:prstClr val="black"/>
                </a:solidFill>
                <a:effectLst/>
                <a:uLnTx/>
                <a:uFillTx/>
                <a:latin typeface="Arial"/>
                <a:ea typeface="+mn-ea"/>
                <a:cs typeface="Arial" pitchFamily="34" charset="0"/>
                <a:sym typeface="Arial"/>
              </a:rPr>
              <a:t>a</a:t>
            </a:r>
            <a:endPar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n-ea"/>
                <a:cs typeface="Arial" pitchFamily="34" charset="0"/>
                <a:sym typeface="Arial"/>
              </a:rPr>
              <a:t>Patients with primary platinum-refractory disease are not eligible</a:t>
            </a:r>
            <a:endParaRPr kumimoji="0" lang="en-US" sz="1333" b="0" i="0" u="none" strike="noStrike" kern="0" cap="none" spc="0" normalizeH="0" baseline="0" noProof="0" dirty="0">
              <a:ln>
                <a:noFill/>
              </a:ln>
              <a:solidFill>
                <a:prstClr val="black"/>
              </a:solidFill>
              <a:effectLst/>
              <a:uLnTx/>
              <a:uFillTx/>
              <a:latin typeface="Garamond"/>
              <a:ea typeface="+mn-ea"/>
              <a:cs typeface="+mn-cs"/>
              <a:sym typeface="Arial"/>
            </a:endParaRPr>
          </a:p>
        </p:txBody>
      </p:sp>
      <p:sp>
        <p:nvSpPr>
          <p:cNvPr id="104" name="TextBox 103">
            <a:extLst>
              <a:ext uri="{FF2B5EF4-FFF2-40B4-BE49-F238E27FC236}">
                <a16:creationId xmlns:a16="http://schemas.microsoft.com/office/drawing/2014/main" id="{F516E75D-C3DA-F3CA-E230-DCE26323DD0B}"/>
              </a:ext>
            </a:extLst>
          </p:cNvPr>
          <p:cNvSpPr txBox="1"/>
          <p:nvPr/>
        </p:nvSpPr>
        <p:spPr>
          <a:xfrm>
            <a:off x="8680251" y="2048154"/>
            <a:ext cx="1542524"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R-DXd IV Q3W</a:t>
            </a:r>
            <a:endParaRPr kumimoji="0" lang="en-US" sz="1100" b="1" i="0" u="none" strike="noStrike" kern="1200" cap="none" spc="0" normalizeH="0" baseline="0" noProof="0" dirty="0">
              <a:ln>
                <a:noFill/>
              </a:ln>
              <a:solidFill>
                <a:prstClr val="black"/>
              </a:solidFill>
              <a:effectLst/>
              <a:uLnTx/>
              <a:uFillTx/>
              <a:latin typeface="Arial" panose="020B0604020202020204"/>
              <a:ea typeface="+mn-ea"/>
              <a:cs typeface="Arial" charset="0"/>
              <a:sym typeface="Arial"/>
            </a:endParaRPr>
          </a:p>
        </p:txBody>
      </p:sp>
      <p:sp>
        <p:nvSpPr>
          <p:cNvPr id="105" name="TextBox 104">
            <a:extLst>
              <a:ext uri="{FF2B5EF4-FFF2-40B4-BE49-F238E27FC236}">
                <a16:creationId xmlns:a16="http://schemas.microsoft.com/office/drawing/2014/main" id="{9E2C6473-1403-E51E-2163-5DB3C4B1B1D0}"/>
              </a:ext>
            </a:extLst>
          </p:cNvPr>
          <p:cNvSpPr txBox="1"/>
          <p:nvPr/>
        </p:nvSpPr>
        <p:spPr>
          <a:xfrm>
            <a:off x="7773508" y="1536155"/>
            <a:ext cx="2736000" cy="360000"/>
          </a:xfrm>
          <a:prstGeom prst="homePlate">
            <a:avLst/>
          </a:prstGeom>
          <a:solidFill>
            <a:sysClr val="window" lastClr="FFFFFF"/>
          </a:solidFill>
          <a:ln w="19050">
            <a:solidFill>
              <a:srgbClr val="5C1867"/>
            </a:solidFill>
          </a:ln>
        </p:spPr>
        <p:txBody>
          <a:bodyPr vert="horz" wrap="square" lIns="0" tIns="0" rIns="0" bIns="0" rtlCol="0" anchor="ctr"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Phase 3</a:t>
            </a:r>
            <a:endParaRPr kumimoji="0" lang="en-US" sz="1400" b="0" i="0" u="none" strike="noStrike" kern="0" cap="none" spc="0" normalizeH="0" baseline="0" noProof="0" dirty="0">
              <a:ln>
                <a:noFill/>
              </a:ln>
              <a:solidFill>
                <a:prstClr val="black"/>
              </a:solidFill>
              <a:effectLst/>
              <a:uLnTx/>
              <a:uFillTx/>
              <a:latin typeface="Arial" panose="020B0604020202020204"/>
              <a:ea typeface="+mn-ea"/>
              <a:cs typeface="Arial" pitchFamily="34" charset="0"/>
              <a:sym typeface="Arial"/>
            </a:endParaRPr>
          </a:p>
        </p:txBody>
      </p:sp>
      <p:sp>
        <p:nvSpPr>
          <p:cNvPr id="106" name="TextBox 105">
            <a:extLst>
              <a:ext uri="{FF2B5EF4-FFF2-40B4-BE49-F238E27FC236}">
                <a16:creationId xmlns:a16="http://schemas.microsoft.com/office/drawing/2014/main" id="{522890FD-1591-A8E3-EB86-21488B93EE20}"/>
              </a:ext>
            </a:extLst>
          </p:cNvPr>
          <p:cNvSpPr txBox="1"/>
          <p:nvPr/>
        </p:nvSpPr>
        <p:spPr>
          <a:xfrm>
            <a:off x="8425084" y="3905605"/>
            <a:ext cx="2110443" cy="430887"/>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Until </a:t>
            </a:r>
            <a:r>
              <a:rPr kumimoji="0" lang="en-US" sz="11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PD,</a:t>
            </a:r>
            <a:r>
              <a:rPr kumimoji="0" lang="en-US" sz="1100" b="0" i="0" u="none" strike="noStrike" kern="0" cap="none" spc="0" normalizeH="0" baseline="30000" noProof="0" dirty="0" err="1">
                <a:ln>
                  <a:noFill/>
                </a:ln>
                <a:solidFill>
                  <a:srgbClr val="000000"/>
                </a:solidFill>
                <a:effectLst/>
                <a:uLnTx/>
                <a:uFillTx/>
                <a:latin typeface="Arial" panose="020B0604020202020204"/>
                <a:ea typeface="+mn-ea"/>
                <a:cs typeface="Arial"/>
                <a:sym typeface="Arial"/>
              </a:rPr>
              <a:t>b</a:t>
            </a: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death, lost to FU, other reason</a:t>
            </a:r>
            <a:endParaRPr kumimoji="0" lang="en-US" sz="1100" b="0" i="0" u="none" strike="noStrike" kern="0" cap="none" spc="0" normalizeH="0" baseline="30000" noProof="0" dirty="0">
              <a:ln>
                <a:noFill/>
              </a:ln>
              <a:solidFill>
                <a:srgbClr val="000000"/>
              </a:solidFill>
              <a:effectLst/>
              <a:uLnTx/>
              <a:uFillTx/>
              <a:latin typeface="Arial" panose="020B0604020202020204"/>
              <a:ea typeface="+mn-ea"/>
              <a:cs typeface="Arial"/>
              <a:sym typeface="Arial"/>
            </a:endParaRPr>
          </a:p>
        </p:txBody>
      </p:sp>
      <p:sp>
        <p:nvSpPr>
          <p:cNvPr id="107" name="TextBox 106">
            <a:extLst>
              <a:ext uri="{FF2B5EF4-FFF2-40B4-BE49-F238E27FC236}">
                <a16:creationId xmlns:a16="http://schemas.microsoft.com/office/drawing/2014/main" id="{29EF5FF1-0F93-82A5-7BAE-6F8758CBE168}"/>
              </a:ext>
            </a:extLst>
          </p:cNvPr>
          <p:cNvSpPr txBox="1"/>
          <p:nvPr/>
        </p:nvSpPr>
        <p:spPr>
          <a:xfrm>
            <a:off x="4270843" y="2000680"/>
            <a:ext cx="1542524" cy="2974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1333" b="1" i="0" u="none" strike="noStrike" kern="0" cap="none" spc="0" normalizeH="0" baseline="0" noProof="0" dirty="0">
                <a:ln>
                  <a:noFill/>
                </a:ln>
                <a:solidFill>
                  <a:srgbClr val="000000"/>
                </a:solidFill>
                <a:effectLst/>
                <a:uLnTx/>
                <a:uFillTx/>
                <a:latin typeface="Arial" panose="020B0604020202020204"/>
                <a:ea typeface="+mn-ea"/>
                <a:cs typeface="Arial"/>
                <a:sym typeface="Arial"/>
              </a:rPr>
              <a:t>R-DXd IV Q3W</a:t>
            </a:r>
            <a:endParaRPr kumimoji="0" lang="en-US" sz="1333" b="1" i="0" u="none" strike="noStrike" kern="1200" cap="none" spc="0" normalizeH="0" baseline="0" noProof="0" dirty="0">
              <a:ln>
                <a:noFill/>
              </a:ln>
              <a:solidFill>
                <a:prstClr val="black"/>
              </a:solidFill>
              <a:effectLst/>
              <a:uLnTx/>
              <a:uFillTx/>
              <a:latin typeface="Arial" panose="020B0604020202020204"/>
              <a:ea typeface="+mn-ea"/>
              <a:cs typeface="Arial" charset="0"/>
              <a:sym typeface="Arial"/>
            </a:endParaRPr>
          </a:p>
        </p:txBody>
      </p:sp>
      <p:cxnSp>
        <p:nvCxnSpPr>
          <p:cNvPr id="108" name="Connector: Elbow 57">
            <a:extLst>
              <a:ext uri="{FF2B5EF4-FFF2-40B4-BE49-F238E27FC236}">
                <a16:creationId xmlns:a16="http://schemas.microsoft.com/office/drawing/2014/main" id="{7FBA567E-1868-D62B-CF11-7FB359491F0A}"/>
              </a:ext>
            </a:extLst>
          </p:cNvPr>
          <p:cNvCxnSpPr>
            <a:cxnSpLocks/>
          </p:cNvCxnSpPr>
          <p:nvPr/>
        </p:nvCxnSpPr>
        <p:spPr>
          <a:xfrm rot="16200000" flipH="1">
            <a:off x="8147757" y="2912831"/>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109" name="Group 108">
            <a:extLst>
              <a:ext uri="{FF2B5EF4-FFF2-40B4-BE49-F238E27FC236}">
                <a16:creationId xmlns:a16="http://schemas.microsoft.com/office/drawing/2014/main" id="{B8B03D46-9C7D-04CE-9C53-8DFB19AB1FE8}"/>
              </a:ext>
            </a:extLst>
          </p:cNvPr>
          <p:cNvGrpSpPr/>
          <p:nvPr/>
        </p:nvGrpSpPr>
        <p:grpSpPr>
          <a:xfrm>
            <a:off x="5248569" y="4483797"/>
            <a:ext cx="2203480" cy="714435"/>
            <a:chOff x="5508687" y="4404149"/>
            <a:chExt cx="2203479" cy="714436"/>
          </a:xfrm>
          <a:noFill/>
        </p:grpSpPr>
        <p:sp>
          <p:nvSpPr>
            <p:cNvPr id="110" name="TextBox 109">
              <a:extLst>
                <a:ext uri="{FF2B5EF4-FFF2-40B4-BE49-F238E27FC236}">
                  <a16:creationId xmlns:a16="http://schemas.microsoft.com/office/drawing/2014/main" id="{6D663D83-7ED5-1B28-F466-E659E9C7B212}"/>
                </a:ext>
              </a:extLst>
            </p:cNvPr>
            <p:cNvSpPr txBox="1"/>
            <p:nvPr/>
          </p:nvSpPr>
          <p:spPr>
            <a:xfrm>
              <a:off x="6337285" y="4404149"/>
              <a:ext cx="606391" cy="568762"/>
            </a:xfrm>
            <a:prstGeom prst="rect">
              <a:avLst/>
            </a:prstGeom>
            <a:grpFill/>
          </p:spPr>
          <p:txBody>
            <a:bodyPr vert="horz" wrap="square" lIns="0" tIns="0" rIns="0" bIns="0" rtlCol="0" anchor="t"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itchFamily="34" charset="0"/>
                  <a:sym typeface="Arial"/>
                </a:rPr>
                <a:t>1:1</a:t>
              </a:r>
            </a:p>
          </p:txBody>
        </p:sp>
        <p:sp>
          <p:nvSpPr>
            <p:cNvPr id="111" name="Rectangle: Rounded Corners 50">
              <a:extLst>
                <a:ext uri="{FF2B5EF4-FFF2-40B4-BE49-F238E27FC236}">
                  <a16:creationId xmlns:a16="http://schemas.microsoft.com/office/drawing/2014/main" id="{57B3D765-FA75-8DF5-2B8C-BE37EE88B572}"/>
                </a:ext>
              </a:extLst>
            </p:cNvPr>
            <p:cNvSpPr/>
            <p:nvPr/>
          </p:nvSpPr>
          <p:spPr>
            <a:xfrm>
              <a:off x="5508687" y="4903141"/>
              <a:ext cx="2203479" cy="215444"/>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base" latinLnBrk="0" hangingPunct="1">
                <a:lnSpc>
                  <a:spcPct val="108000"/>
                </a:lnSpc>
                <a:spcBef>
                  <a:spcPct val="0"/>
                </a:spcBef>
                <a:spcAft>
                  <a:spcPct val="0"/>
                </a:spcAft>
                <a:buClr>
                  <a:srgbClr val="00B4ED"/>
                </a:buClr>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grpSp>
      <p:cxnSp>
        <p:nvCxnSpPr>
          <p:cNvPr id="112" name="Straight Connector 111">
            <a:extLst>
              <a:ext uri="{FF2B5EF4-FFF2-40B4-BE49-F238E27FC236}">
                <a16:creationId xmlns:a16="http://schemas.microsoft.com/office/drawing/2014/main" id="{77AE216F-D6DA-B56F-CF72-01785E686F6A}"/>
              </a:ext>
            </a:extLst>
          </p:cNvPr>
          <p:cNvCxnSpPr>
            <a:cxnSpLocks/>
          </p:cNvCxnSpPr>
          <p:nvPr/>
        </p:nvCxnSpPr>
        <p:spPr>
          <a:xfrm flipH="1" flipV="1">
            <a:off x="7658835" y="3039647"/>
            <a:ext cx="288000" cy="0"/>
          </a:xfrm>
          <a:prstGeom prst="line">
            <a:avLst/>
          </a:prstGeom>
          <a:noFill/>
          <a:ln w="19050" cap="flat" cmpd="sng" algn="ctr">
            <a:solidFill>
              <a:srgbClr val="000000"/>
            </a:solidFill>
            <a:prstDash val="solid"/>
          </a:ln>
          <a:effectLst/>
        </p:spPr>
      </p:cxnSp>
      <p:sp>
        <p:nvSpPr>
          <p:cNvPr id="113" name="Oval 112">
            <a:extLst>
              <a:ext uri="{FF2B5EF4-FFF2-40B4-BE49-F238E27FC236}">
                <a16:creationId xmlns:a16="http://schemas.microsoft.com/office/drawing/2014/main" id="{8A5A5F8D-58DB-DB63-AA91-5F9C094EC52A}"/>
              </a:ext>
            </a:extLst>
          </p:cNvPr>
          <p:cNvSpPr/>
          <p:nvPr/>
        </p:nvSpPr>
        <p:spPr>
          <a:xfrm>
            <a:off x="7904936" y="2791457"/>
            <a:ext cx="471563" cy="457769"/>
          </a:xfrm>
          <a:prstGeom prst="ellipse">
            <a:avLst/>
          </a:prstGeom>
          <a:solidFill>
            <a:srgbClr val="000000"/>
          </a:solidFill>
          <a:ln w="25400" cap="flat" cmpd="sng" algn="ctr">
            <a:no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14" name="Group 113">
            <a:extLst>
              <a:ext uri="{FF2B5EF4-FFF2-40B4-BE49-F238E27FC236}">
                <a16:creationId xmlns:a16="http://schemas.microsoft.com/office/drawing/2014/main" id="{EAF89078-6D9B-A3A7-5E67-59CE3545734D}"/>
              </a:ext>
            </a:extLst>
          </p:cNvPr>
          <p:cNvGrpSpPr/>
          <p:nvPr/>
        </p:nvGrpSpPr>
        <p:grpSpPr>
          <a:xfrm>
            <a:off x="6130184" y="1521294"/>
            <a:ext cx="1227073" cy="2781455"/>
            <a:chOff x="4597637" y="1140970"/>
            <a:chExt cx="920305" cy="2086091"/>
          </a:xfrm>
        </p:grpSpPr>
        <p:sp>
          <p:nvSpPr>
            <p:cNvPr id="115" name="Rectangle: Single Corner Rounded 63">
              <a:extLst>
                <a:ext uri="{FF2B5EF4-FFF2-40B4-BE49-F238E27FC236}">
                  <a16:creationId xmlns:a16="http://schemas.microsoft.com/office/drawing/2014/main" id="{DD3F7FC0-BEAB-D84C-47C2-4522F1E9DF78}"/>
                </a:ext>
              </a:extLst>
            </p:cNvPr>
            <p:cNvSpPr/>
            <p:nvPr/>
          </p:nvSpPr>
          <p:spPr>
            <a:xfrm>
              <a:off x="4624098" y="1140970"/>
              <a:ext cx="893844" cy="2086091"/>
            </a:xfrm>
            <a:prstGeom prst="round1Rect">
              <a:avLst/>
            </a:prstGeom>
            <a:solidFill>
              <a:sysClr val="window" lastClr="FFFFFF"/>
            </a:solidFill>
            <a:ln w="25400" cap="flat" cmpd="sng" algn="ctr">
              <a:solidFill>
                <a:srgbClr val="09345A"/>
              </a:solid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40 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Long-term survival follow-up every 3 </a:t>
              </a:r>
              <a:r>
                <a:rPr kumimoji="0" lang="en-US" sz="14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mo</a:t>
              </a: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116" name="TextBox 115">
              <a:extLst>
                <a:ext uri="{FF2B5EF4-FFF2-40B4-BE49-F238E27FC236}">
                  <a16:creationId xmlns:a16="http://schemas.microsoft.com/office/drawing/2014/main" id="{1283B8E2-5171-1037-FAC3-2D51DC82E19E}"/>
                </a:ext>
              </a:extLst>
            </p:cNvPr>
            <p:cNvSpPr txBox="1"/>
            <p:nvPr/>
          </p:nvSpPr>
          <p:spPr>
            <a:xfrm>
              <a:off x="4597637" y="1199755"/>
              <a:ext cx="851407" cy="23083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Follow-up</a:t>
              </a:r>
              <a:endPar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charset="0"/>
                <a:sym typeface="Arial"/>
              </a:endParaRPr>
            </a:p>
          </p:txBody>
        </p:sp>
      </p:grpSp>
      <p:grpSp>
        <p:nvGrpSpPr>
          <p:cNvPr id="117" name="Group 116">
            <a:extLst>
              <a:ext uri="{FF2B5EF4-FFF2-40B4-BE49-F238E27FC236}">
                <a16:creationId xmlns:a16="http://schemas.microsoft.com/office/drawing/2014/main" id="{FD67CC53-F16D-3FE3-CD3B-C9FC33393F9F}"/>
              </a:ext>
            </a:extLst>
          </p:cNvPr>
          <p:cNvGrpSpPr/>
          <p:nvPr/>
        </p:nvGrpSpPr>
        <p:grpSpPr>
          <a:xfrm>
            <a:off x="10544895" y="1521294"/>
            <a:ext cx="1246092" cy="2781455"/>
            <a:chOff x="7908671" y="1160014"/>
            <a:chExt cx="934569" cy="2086091"/>
          </a:xfrm>
        </p:grpSpPr>
        <p:sp>
          <p:nvSpPr>
            <p:cNvPr id="118" name="Rectangle: Single Corner Rounded 63">
              <a:extLst>
                <a:ext uri="{FF2B5EF4-FFF2-40B4-BE49-F238E27FC236}">
                  <a16:creationId xmlns:a16="http://schemas.microsoft.com/office/drawing/2014/main" id="{3C41AA13-6324-BD83-983A-2DF13C07617D}"/>
                </a:ext>
              </a:extLst>
            </p:cNvPr>
            <p:cNvSpPr/>
            <p:nvPr/>
          </p:nvSpPr>
          <p:spPr>
            <a:xfrm>
              <a:off x="7935132" y="1160014"/>
              <a:ext cx="908108" cy="2086091"/>
            </a:xfrm>
            <a:prstGeom prst="round1Rect">
              <a:avLst/>
            </a:prstGeom>
            <a:solidFill>
              <a:sysClr val="window" lastClr="FFFFFF"/>
            </a:solidFill>
            <a:ln w="25400" cap="flat" cmpd="sng" algn="ctr">
              <a:solidFill>
                <a:srgbClr val="09345A"/>
              </a:solid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40 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Long-term survival follow-up every 3 </a:t>
              </a:r>
              <a:r>
                <a:rPr kumimoji="0" lang="en-US" sz="14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mo</a:t>
              </a: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119" name="TextBox 118">
              <a:extLst>
                <a:ext uri="{FF2B5EF4-FFF2-40B4-BE49-F238E27FC236}">
                  <a16:creationId xmlns:a16="http://schemas.microsoft.com/office/drawing/2014/main" id="{B747EFF4-DA76-9064-AB26-0B93F671CEC2}"/>
                </a:ext>
              </a:extLst>
            </p:cNvPr>
            <p:cNvSpPr txBox="1"/>
            <p:nvPr/>
          </p:nvSpPr>
          <p:spPr>
            <a:xfrm>
              <a:off x="7908671" y="1218799"/>
              <a:ext cx="851407" cy="23083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Follow-up</a:t>
              </a:r>
              <a:endPar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charset="0"/>
                <a:sym typeface="Arial"/>
              </a:endParaRPr>
            </a:p>
          </p:txBody>
        </p:sp>
      </p:grpSp>
      <p:sp>
        <p:nvSpPr>
          <p:cNvPr id="120" name="Rectangle: Rounded Corners 50">
            <a:extLst>
              <a:ext uri="{FF2B5EF4-FFF2-40B4-BE49-F238E27FC236}">
                <a16:creationId xmlns:a16="http://schemas.microsoft.com/office/drawing/2014/main" id="{E6F1B127-D50A-87B4-C919-968DD83E7332}"/>
              </a:ext>
            </a:extLst>
          </p:cNvPr>
          <p:cNvSpPr/>
          <p:nvPr/>
        </p:nvSpPr>
        <p:spPr>
          <a:xfrm>
            <a:off x="7655861" y="4586993"/>
            <a:ext cx="4028139" cy="882549"/>
          </a:xfrm>
          <a:prstGeom prst="rect">
            <a:avLst/>
          </a:prstGeom>
          <a:noFill/>
          <a:ln w="25400" cap="flat" cmpd="sng" algn="ctr">
            <a:noFill/>
            <a:prstDash val="solid"/>
          </a:ln>
          <a:effectLst/>
        </p:spPr>
        <p:txBody>
          <a:bodyPr wrap="square" tIns="0" rtlCol="0" anchor="ctr" anchorCtr="0">
            <a:spAutoFit/>
          </a:bodyPr>
          <a:lstStyle/>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pitchFamily="34" charset="0"/>
                <a:sym typeface="Arial"/>
              </a:rPr>
              <a:t>Primary endpoints: </a:t>
            </a: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n-ea"/>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n-ea"/>
                <a:cs typeface="Arial" pitchFamily="34" charset="0"/>
                <a:sym typeface="Arial"/>
              </a:rPr>
              <a:t>b</a:t>
            </a: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 PFS </a:t>
            </a:r>
            <a:b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b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per </a:t>
            </a:r>
            <a:r>
              <a:rPr kumimoji="0" lang="en-US" sz="1333" b="0" i="0" u="none" strike="noStrike" kern="0" cap="none" spc="0" normalizeH="0" baseline="0" noProof="0" dirty="0" err="1">
                <a:ln>
                  <a:noFill/>
                </a:ln>
                <a:solidFill>
                  <a:srgbClr val="000000"/>
                </a:solidFill>
                <a:effectLst/>
                <a:uLnTx/>
                <a:uFillTx/>
                <a:latin typeface="Arial"/>
                <a:ea typeface="+mn-ea"/>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n-ea"/>
                <a:cs typeface="Arial" pitchFamily="34" charset="0"/>
                <a:sym typeface="Arial"/>
              </a:rPr>
              <a:t>b</a:t>
            </a:r>
            <a:endParaRPr kumimoji="0" lang="en-US" sz="1333" b="0" i="0" u="none" strike="noStrike" kern="0" cap="none" spc="0" normalizeH="0" baseline="30000" noProof="0" dirty="0">
              <a:ln>
                <a:noFill/>
              </a:ln>
              <a:solidFill>
                <a:srgbClr val="000000"/>
              </a:solidFill>
              <a:effectLst/>
              <a:uLnTx/>
              <a:uFillTx/>
              <a:latin typeface="Arial"/>
              <a:ea typeface="+mn-ea"/>
              <a:cs typeface="Arial" pitchFamily="34" charset="0"/>
              <a:sym typeface="Arial"/>
            </a:endParaRPr>
          </a:p>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n-ea"/>
                <a:cs typeface="Arial" pitchFamily="34" charset="0"/>
                <a:sym typeface="Arial"/>
              </a:rPr>
              <a:t>Key secondary endpoints: </a:t>
            </a: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OS, QOL</a:t>
            </a:r>
          </a:p>
          <a:p>
            <a:pPr marL="0" marR="0" lvl="0" indent="0" algn="l" defTabSz="685755" rtl="0" eaLnBrk="1" fontAlgn="base" latinLnBrk="0" hangingPunct="1">
              <a:lnSpc>
                <a:spcPct val="110000"/>
              </a:lnSpc>
              <a:spcBef>
                <a:spcPct val="0"/>
              </a:spcBef>
              <a:spcAft>
                <a:spcPts val="300"/>
              </a:spcAft>
              <a:buClr>
                <a:srgbClr val="00B4ED"/>
              </a:buClr>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sp>
        <p:nvSpPr>
          <p:cNvPr id="121" name="Rectangle: Rounded Corners 50">
            <a:extLst>
              <a:ext uri="{FF2B5EF4-FFF2-40B4-BE49-F238E27FC236}">
                <a16:creationId xmlns:a16="http://schemas.microsoft.com/office/drawing/2014/main" id="{F3900AF4-92D2-0FB6-62D5-17D2F97F7091}"/>
              </a:ext>
            </a:extLst>
          </p:cNvPr>
          <p:cNvSpPr/>
          <p:nvPr/>
        </p:nvSpPr>
        <p:spPr>
          <a:xfrm>
            <a:off x="3297732" y="4598075"/>
            <a:ext cx="4024243" cy="694357"/>
          </a:xfrm>
          <a:prstGeom prst="rect">
            <a:avLst/>
          </a:prstGeom>
          <a:noFill/>
          <a:ln w="25400" cap="flat" cmpd="sng" algn="ctr">
            <a:noFill/>
            <a:prstDash val="solid"/>
          </a:ln>
          <a:effectLst/>
        </p:spPr>
        <p:txBody>
          <a:bodyPr wrap="square" tIns="0" rtlCol="0" anchor="ctr" anchorCtr="0">
            <a:spAutoFit/>
          </a:bodyPr>
          <a:lstStyle/>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n-ea"/>
                <a:cs typeface="Arial" pitchFamily="34" charset="0"/>
                <a:sym typeface="Arial"/>
              </a:rPr>
              <a:t>Primary endpoint: </a:t>
            </a: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n-ea"/>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n-ea"/>
                <a:cs typeface="Arial" pitchFamily="34" charset="0"/>
                <a:sym typeface="Arial"/>
              </a:rPr>
              <a:t>b</a:t>
            </a:r>
            <a:endParaRPr kumimoji="0" lang="en-US" sz="1333" b="0" i="0" u="none" strike="noStrike" kern="0" cap="none" spc="0" normalizeH="0" baseline="30000" noProof="0" dirty="0">
              <a:ln>
                <a:noFill/>
              </a:ln>
              <a:solidFill>
                <a:srgbClr val="000000"/>
              </a:solidFill>
              <a:effectLst/>
              <a:uLnTx/>
              <a:uFillTx/>
              <a:latin typeface="Arial"/>
              <a:ea typeface="+mn-ea"/>
              <a:cs typeface="Arial" pitchFamily="34" charset="0"/>
              <a:sym typeface="Arial"/>
            </a:endParaRPr>
          </a:p>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n-ea"/>
                <a:cs typeface="Arial" pitchFamily="34" charset="0"/>
                <a:sym typeface="Arial"/>
              </a:rPr>
              <a:t>Key secondary endpoints: </a:t>
            </a: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n-ea"/>
                <a:cs typeface="Arial" pitchFamily="34" charset="0"/>
                <a:sym typeface="Arial"/>
              </a:rPr>
              <a:t>investigator,</a:t>
            </a:r>
            <a:r>
              <a:rPr kumimoji="0" lang="en-US" sz="1333" b="0" i="0" u="none" strike="noStrike" kern="0" cap="none" spc="0" normalizeH="0" baseline="30000" noProof="0" dirty="0" err="1">
                <a:ln>
                  <a:noFill/>
                </a:ln>
                <a:solidFill>
                  <a:srgbClr val="000000"/>
                </a:solidFill>
                <a:effectLst/>
                <a:uLnTx/>
                <a:uFillTx/>
                <a:latin typeface="Arial"/>
                <a:ea typeface="+mn-ea"/>
                <a:cs typeface="Arial" pitchFamily="34" charset="0"/>
                <a:sym typeface="Arial"/>
              </a:rPr>
              <a:t>b</a:t>
            </a:r>
            <a:r>
              <a:rPr kumimoji="0" lang="en-US" sz="1333" b="0" i="0" u="none" strike="noStrike" kern="0" cap="none" spc="0" normalizeH="0" baseline="0" noProof="0" dirty="0">
                <a:ln>
                  <a:noFill/>
                </a:ln>
                <a:solidFill>
                  <a:srgbClr val="000000"/>
                </a:solidFill>
                <a:effectLst/>
                <a:uLnTx/>
                <a:uFillTx/>
                <a:latin typeface="Arial"/>
                <a:ea typeface="+mn-ea"/>
                <a:cs typeface="Arial" pitchFamily="34" charset="0"/>
                <a:sym typeface="Arial"/>
              </a:rPr>
              <a:t> DOR</a:t>
            </a:r>
            <a:endParaRPr kumimoji="0" lang="en-US" sz="1333" b="1"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sp>
        <p:nvSpPr>
          <p:cNvPr id="122" name="TextBox 121">
            <a:extLst>
              <a:ext uri="{FF2B5EF4-FFF2-40B4-BE49-F238E27FC236}">
                <a16:creationId xmlns:a16="http://schemas.microsoft.com/office/drawing/2014/main" id="{EC0A6309-F8AE-4791-02ED-27308A1A5C3C}"/>
              </a:ext>
            </a:extLst>
          </p:cNvPr>
          <p:cNvSpPr txBox="1"/>
          <p:nvPr/>
        </p:nvSpPr>
        <p:spPr>
          <a:xfrm>
            <a:off x="7910526" y="2802123"/>
            <a:ext cx="446924" cy="419191"/>
          </a:xfrm>
          <a:prstGeom prst="ellipse">
            <a:avLst/>
          </a:prstGeom>
          <a:solidFill>
            <a:srgbClr val="000000"/>
          </a:solidFill>
        </p:spPr>
        <p:txBody>
          <a:bodyPr vert="horz" wrap="square" lIns="0" tIns="0" rIns="0" bIns="0" rtlCol="0" anchor="t" anchorCtr="0">
            <a:normAutofit fontScale="92500" lnSpcReduction="20000"/>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Arial" pitchFamily="34" charset="0"/>
                <a:sym typeface="Arial"/>
              </a:rPr>
              <a:t>1:1</a:t>
            </a:r>
          </a:p>
        </p:txBody>
      </p:sp>
      <p:sp>
        <p:nvSpPr>
          <p:cNvPr id="127" name="TextBox 126">
            <a:extLst>
              <a:ext uri="{FF2B5EF4-FFF2-40B4-BE49-F238E27FC236}">
                <a16:creationId xmlns:a16="http://schemas.microsoft.com/office/drawing/2014/main" id="{4DFCDF7E-8AD6-0A06-1A9A-6AB8FA1EF36E}"/>
              </a:ext>
            </a:extLst>
          </p:cNvPr>
          <p:cNvSpPr txBox="1"/>
          <p:nvPr/>
        </p:nvSpPr>
        <p:spPr>
          <a:xfrm>
            <a:off x="0" y="971874"/>
            <a:ext cx="6096000" cy="318100"/>
          </a:xfrm>
          <a:prstGeom prst="rect">
            <a:avLst/>
          </a:prstGeom>
          <a:noFill/>
        </p:spPr>
        <p:txBody>
          <a:bodyPr wrap="square">
            <a:spAutoFit/>
          </a:bodyPr>
          <a:lstStyle/>
          <a:p>
            <a:pPr marL="0" marR="0" lvl="0" indent="0" algn="l" defTabSz="412782" rtl="0" eaLnBrk="1" fontAlgn="auto" latinLnBrk="0" hangingPunct="1">
              <a:lnSpc>
                <a:spcPct val="100000"/>
              </a:lnSpc>
              <a:spcBef>
                <a:spcPts val="2951"/>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panose="020B0604020202020204"/>
                <a:ea typeface="+mn-ea"/>
                <a:cs typeface="+mn-cs"/>
              </a:rPr>
              <a:t>Phase 2/3 REJOICE-Ovarian01/ENGOT-ov77; GOG-3096</a:t>
            </a:r>
          </a:p>
        </p:txBody>
      </p:sp>
      <p:sp>
        <p:nvSpPr>
          <p:cNvPr id="128" name="Footer Placeholder 81">
            <a:extLst>
              <a:ext uri="{FF2B5EF4-FFF2-40B4-BE49-F238E27FC236}">
                <a16:creationId xmlns:a16="http://schemas.microsoft.com/office/drawing/2014/main" id="{1076AD2B-BC77-AF78-BBE6-4B941668ABDB}"/>
              </a:ext>
            </a:extLst>
          </p:cNvPr>
          <p:cNvSpPr txBox="1">
            <a:spLocks/>
          </p:cNvSpPr>
          <p:nvPr/>
        </p:nvSpPr>
        <p:spPr>
          <a:xfrm>
            <a:off x="126568" y="6419014"/>
            <a:ext cx="10265664"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00"/>
              </a:spcBef>
              <a:spcAft>
                <a:spcPts val="0"/>
              </a:spcAft>
              <a:buClr>
                <a:srgbClr val="000000"/>
              </a:buClr>
              <a:buSzTx/>
              <a:buFontTx/>
              <a:buNone/>
              <a:tabLst/>
              <a:defRPr/>
            </a:pP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sym typeface="Arial"/>
              </a:rPr>
              <a:t>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sym typeface="Arial"/>
              </a:rPr>
              <a:t> Unless ineligible, not approved, or available locally. </a:t>
            </a: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sym typeface="Arial"/>
              </a:rPr>
              <a:t>b</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sym typeface="Arial"/>
              </a:rPr>
              <a:t> Per RECIST v1.1. </a:t>
            </a:r>
          </a:p>
          <a:p>
            <a:pPr marL="0" marR="0" lvl="0" indent="0" algn="l" defTabSz="685800" rtl="0" eaLnBrk="1" fontAlgn="auto" latinLnBrk="0" hangingPunct="1">
              <a:lnSpc>
                <a:spcPct val="100000"/>
              </a:lnSpc>
              <a:spcBef>
                <a:spcPts val="10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https://</a:t>
            </a:r>
            <a:r>
              <a:rPr kumimoji="0" lang="en-US" sz="933"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clinicaltrials.gov</a:t>
            </a:r>
            <a:r>
              <a:rPr kumimoji="0" lang="en-US" sz="9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/study/NCT06161025. </a:t>
            </a:r>
          </a:p>
        </p:txBody>
      </p:sp>
      <p:sp>
        <p:nvSpPr>
          <p:cNvPr id="3" name="Rettangolo 2">
            <a:extLst>
              <a:ext uri="{FF2B5EF4-FFF2-40B4-BE49-F238E27FC236}">
                <a16:creationId xmlns:a16="http://schemas.microsoft.com/office/drawing/2014/main" id="{434D6E90-21F8-4D2B-93C3-7487722966E8}"/>
              </a:ext>
            </a:extLst>
          </p:cNvPr>
          <p:cNvSpPr/>
          <p:nvPr/>
        </p:nvSpPr>
        <p:spPr>
          <a:xfrm>
            <a:off x="7416107" y="971874"/>
            <a:ext cx="4691810" cy="5023176"/>
          </a:xfrm>
          <a:prstGeom prst="rect">
            <a:avLst/>
          </a:prstGeom>
          <a:noFill/>
          <a:ln w="57150">
            <a:solidFill>
              <a:srgbClr val="811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1786267"/>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D0372E2-090D-4251-82DE-FC3ED7AE0F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784116"/>
            <a:ext cx="12192000" cy="5289767"/>
          </a:xfrm>
          <a:prstGeom prst="rect">
            <a:avLst/>
          </a:prstGeom>
        </p:spPr>
      </p:pic>
      <p:sp>
        <p:nvSpPr>
          <p:cNvPr id="8" name="Title 1">
            <a:extLst>
              <a:ext uri="{FF2B5EF4-FFF2-40B4-BE49-F238E27FC236}">
                <a16:creationId xmlns:a16="http://schemas.microsoft.com/office/drawing/2014/main" id="{E4446121-07FA-46E8-BE37-6F5DD4775301}"/>
              </a:ext>
            </a:extLst>
          </p:cNvPr>
          <p:cNvSpPr txBox="1">
            <a:spLocks/>
          </p:cNvSpPr>
          <p:nvPr/>
        </p:nvSpPr>
        <p:spPr>
          <a:xfrm>
            <a:off x="174595" y="199293"/>
            <a:ext cx="11712604" cy="86600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fontAlgn="auto">
              <a:spcAft>
                <a:spcPts val="0"/>
              </a:spcAft>
            </a:pPr>
            <a:r>
              <a:rPr lang="en-US" dirty="0"/>
              <a:t>REJOICE-Ovarian01: Efficacy of R-</a:t>
            </a:r>
            <a:r>
              <a:rPr lang="en-US" dirty="0" err="1"/>
              <a:t>DXd</a:t>
            </a:r>
            <a:r>
              <a:rPr lang="en-US" dirty="0"/>
              <a:t> in PSOC</a:t>
            </a:r>
          </a:p>
        </p:txBody>
      </p:sp>
      <p:sp>
        <p:nvSpPr>
          <p:cNvPr id="12" name="CasellaDiTesto 11">
            <a:extLst>
              <a:ext uri="{FF2B5EF4-FFF2-40B4-BE49-F238E27FC236}">
                <a16:creationId xmlns:a16="http://schemas.microsoft.com/office/drawing/2014/main" id="{41C865CD-04DF-4B65-B10E-FCFE032DBB30}"/>
              </a:ext>
            </a:extLst>
          </p:cNvPr>
          <p:cNvSpPr txBox="1"/>
          <p:nvPr/>
        </p:nvSpPr>
        <p:spPr>
          <a:xfrm>
            <a:off x="6321669" y="6370503"/>
            <a:ext cx="6101860" cy="369332"/>
          </a:xfrm>
          <a:prstGeom prst="rect">
            <a:avLst/>
          </a:prstGeom>
          <a:noFill/>
        </p:spPr>
        <p:txBody>
          <a:bodyPr wrap="square">
            <a:spAutoFit/>
          </a:bodyPr>
          <a:lstStyle/>
          <a:p>
            <a:r>
              <a:rPr lang="en-US" dirty="0"/>
              <a:t>Kathleen Moore, ESMO GYN 2025</a:t>
            </a:r>
          </a:p>
        </p:txBody>
      </p:sp>
    </p:spTree>
    <p:extLst>
      <p:ext uri="{BB962C8B-B14F-4D97-AF65-F5344CB8AC3E}">
        <p14:creationId xmlns:p14="http://schemas.microsoft.com/office/powerpoint/2010/main" val="2794381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4446121-07FA-46E8-BE37-6F5DD4775301}"/>
              </a:ext>
            </a:extLst>
          </p:cNvPr>
          <p:cNvSpPr txBox="1">
            <a:spLocks/>
          </p:cNvSpPr>
          <p:nvPr/>
        </p:nvSpPr>
        <p:spPr>
          <a:xfrm>
            <a:off x="174595" y="199293"/>
            <a:ext cx="11712604" cy="86600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REJOICE-Ovarian01: Efficacy of R-</a:t>
            </a:r>
            <a:r>
              <a:rPr kumimoji="0" lang="en-US" sz="36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 in PSOC</a:t>
            </a:r>
          </a:p>
        </p:txBody>
      </p:sp>
      <p:sp>
        <p:nvSpPr>
          <p:cNvPr id="12" name="CasellaDiTesto 11">
            <a:extLst>
              <a:ext uri="{FF2B5EF4-FFF2-40B4-BE49-F238E27FC236}">
                <a16:creationId xmlns:a16="http://schemas.microsoft.com/office/drawing/2014/main" id="{41C865CD-04DF-4B65-B10E-FCFE032DBB30}"/>
              </a:ext>
            </a:extLst>
          </p:cNvPr>
          <p:cNvSpPr txBox="1"/>
          <p:nvPr/>
        </p:nvSpPr>
        <p:spPr>
          <a:xfrm>
            <a:off x="8154865" y="6370503"/>
            <a:ext cx="3666393"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Kathleen Moore, ESMO GYN 2025</a:t>
            </a:r>
          </a:p>
        </p:txBody>
      </p:sp>
      <p:pic>
        <p:nvPicPr>
          <p:cNvPr id="3" name="Immagine 2">
            <a:extLst>
              <a:ext uri="{FF2B5EF4-FFF2-40B4-BE49-F238E27FC236}">
                <a16:creationId xmlns:a16="http://schemas.microsoft.com/office/drawing/2014/main" id="{7B7A877E-FFDB-4E28-A3CF-35D8842DF68B}"/>
              </a:ext>
            </a:extLst>
          </p:cNvPr>
          <p:cNvPicPr>
            <a:picLocks noChangeAspect="1"/>
          </p:cNvPicPr>
          <p:nvPr/>
        </p:nvPicPr>
        <p:blipFill>
          <a:blip r:embed="rId2"/>
          <a:stretch>
            <a:fillRect/>
          </a:stretch>
        </p:blipFill>
        <p:spPr>
          <a:xfrm>
            <a:off x="0" y="961310"/>
            <a:ext cx="12192000" cy="4935380"/>
          </a:xfrm>
          <a:prstGeom prst="rect">
            <a:avLst/>
          </a:prstGeom>
        </p:spPr>
      </p:pic>
    </p:spTree>
    <p:extLst>
      <p:ext uri="{BB962C8B-B14F-4D97-AF65-F5344CB8AC3E}">
        <p14:creationId xmlns:p14="http://schemas.microsoft.com/office/powerpoint/2010/main" val="3715513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E0EB5E-775D-3F86-C725-6AB6A3A0F8F6}"/>
            </a:ext>
          </a:extLst>
        </p:cNvPr>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F5FA1287-2CE2-2006-E0E1-CE121F179AD1}"/>
              </a:ext>
            </a:extLst>
          </p:cNvPr>
          <p:cNvSpPr/>
          <p:nvPr/>
        </p:nvSpPr>
        <p:spPr>
          <a:xfrm>
            <a:off x="459170" y="1720431"/>
            <a:ext cx="11139959" cy="2788191"/>
          </a:xfrm>
          <a:prstGeom prst="roundRect">
            <a:avLst>
              <a:gd name="adj" fmla="val 47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4B00"/>
              </a:solidFill>
              <a:effectLst/>
              <a:uLnTx/>
              <a:uFillTx/>
              <a:latin typeface="Calibri" panose="020F0502020204030204"/>
              <a:ea typeface="+mn-ea"/>
              <a:cs typeface="+mn-cs"/>
            </a:endParaRPr>
          </a:p>
        </p:txBody>
      </p:sp>
      <p:sp>
        <p:nvSpPr>
          <p:cNvPr id="6" name="Rechteck: abgerundete Ecken 5">
            <a:extLst>
              <a:ext uri="{FF2B5EF4-FFF2-40B4-BE49-F238E27FC236}">
                <a16:creationId xmlns:a16="http://schemas.microsoft.com/office/drawing/2014/main" id="{60144039-DA85-4876-1242-310E84DF1935}"/>
              </a:ext>
            </a:extLst>
          </p:cNvPr>
          <p:cNvSpPr/>
          <p:nvPr/>
        </p:nvSpPr>
        <p:spPr>
          <a:xfrm>
            <a:off x="8008143" y="2643459"/>
            <a:ext cx="3215685" cy="1276957"/>
          </a:xfrm>
          <a:prstGeom prst="roundRect">
            <a:avLst>
              <a:gd name="adj" fmla="val 19067"/>
            </a:avLst>
          </a:prstGeom>
          <a:solidFill>
            <a:schemeClr val="bg1">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ABE8A"/>
              </a:solidFill>
              <a:effectLst/>
              <a:uLnTx/>
              <a:uFillTx/>
              <a:latin typeface="Calibri" panose="020F0502020204030204"/>
              <a:ea typeface="+mn-ea"/>
              <a:cs typeface="+mn-cs"/>
            </a:endParaRPr>
          </a:p>
        </p:txBody>
      </p:sp>
      <p:sp>
        <p:nvSpPr>
          <p:cNvPr id="7" name="Textfeld 93">
            <a:extLst>
              <a:ext uri="{FF2B5EF4-FFF2-40B4-BE49-F238E27FC236}">
                <a16:creationId xmlns:a16="http://schemas.microsoft.com/office/drawing/2014/main" id="{A6898F81-90C7-6B7B-112B-BA0F9650DD97}"/>
              </a:ext>
            </a:extLst>
          </p:cNvPr>
          <p:cNvSpPr txBox="1"/>
          <p:nvPr/>
        </p:nvSpPr>
        <p:spPr>
          <a:xfrm>
            <a:off x="8090530" y="3351718"/>
            <a:ext cx="3060486" cy="436003"/>
          </a:xfrm>
          <a:prstGeom prst="roundRect">
            <a:avLst>
              <a:gd name="adj" fmla="val 50000"/>
            </a:avLst>
          </a:prstGeom>
          <a:solidFill>
            <a:schemeClr val="accent1">
              <a:lumMod val="75000"/>
            </a:schemeClr>
          </a:solidFill>
          <a:ln w="28575" cap="flat" cmpd="sng" algn="ctr">
            <a:noFill/>
            <a:prstDash val="solid"/>
            <a:miter lim="800000"/>
          </a:ln>
          <a:effectLst/>
        </p:spPr>
        <p:txBody>
          <a:bodyPr rtlCol="0" anchor="ctr"/>
          <a:lstStyle>
            <a:defPPr>
              <a:defRPr lang="de-DE"/>
            </a:defPPr>
            <a:lvl1pPr algn="ctr">
              <a:defRPr sz="1200">
                <a:solidFill>
                  <a:schemeClr val="bg1">
                    <a:lumMod val="95000"/>
                  </a:schemeClr>
                </a:solidFill>
                <a:latin typeface="Riposte Light" panose="00000400000000000000" pitchFamily="50"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Dose 2</a:t>
            </a:r>
          </a:p>
        </p:txBody>
      </p:sp>
      <p:sp>
        <p:nvSpPr>
          <p:cNvPr id="8" name="Textfeld 93">
            <a:extLst>
              <a:ext uri="{FF2B5EF4-FFF2-40B4-BE49-F238E27FC236}">
                <a16:creationId xmlns:a16="http://schemas.microsoft.com/office/drawing/2014/main" id="{6E3C2776-E8AF-15C4-2477-45BEDCBA9E35}"/>
              </a:ext>
            </a:extLst>
          </p:cNvPr>
          <p:cNvSpPr txBox="1"/>
          <p:nvPr/>
        </p:nvSpPr>
        <p:spPr>
          <a:xfrm>
            <a:off x="8071644" y="2788515"/>
            <a:ext cx="3060486" cy="421423"/>
          </a:xfrm>
          <a:prstGeom prst="roundRect">
            <a:avLst>
              <a:gd name="adj" fmla="val 50000"/>
            </a:avLst>
          </a:prstGeom>
          <a:solidFill>
            <a:schemeClr val="accent1">
              <a:lumMod val="75000"/>
            </a:schemeClr>
          </a:solidFill>
          <a:ln w="28575" cap="flat" cmpd="sng" algn="ctr">
            <a:noFill/>
            <a:prstDash val="solid"/>
            <a:miter lim="800000"/>
          </a:ln>
          <a:effectLst/>
        </p:spPr>
        <p:txBody>
          <a:bodyPr rtlCol="0" anchor="ctr"/>
          <a:lstStyle>
            <a:defPPr>
              <a:defRPr lang="de-DE"/>
            </a:defPPr>
            <a:lvl1pPr algn="ctr">
              <a:defRPr sz="1200">
                <a:solidFill>
                  <a:schemeClr val="bg1">
                    <a:lumMod val="95000"/>
                  </a:schemeClr>
                </a:solidFill>
                <a:latin typeface="Riposte Light" panose="00000400000000000000" pitchFamily="50"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Dose 1</a:t>
            </a:r>
          </a:p>
        </p:txBody>
      </p:sp>
      <p:sp>
        <p:nvSpPr>
          <p:cNvPr id="13" name="Rectangle 148">
            <a:extLst>
              <a:ext uri="{FF2B5EF4-FFF2-40B4-BE49-F238E27FC236}">
                <a16:creationId xmlns:a16="http://schemas.microsoft.com/office/drawing/2014/main" id="{923B36C0-009E-7AB4-7BD7-F06B0D3DCF37}"/>
              </a:ext>
            </a:extLst>
          </p:cNvPr>
          <p:cNvSpPr/>
          <p:nvPr/>
        </p:nvSpPr>
        <p:spPr>
          <a:xfrm>
            <a:off x="2675069" y="1885044"/>
            <a:ext cx="2538802" cy="34207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tab pos="1533602" algn="l"/>
              </a:tabLst>
              <a:defRPr/>
            </a:pP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 Phase I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Dose Escalation</a:t>
            </a:r>
          </a:p>
        </p:txBody>
      </p:sp>
      <p:cxnSp>
        <p:nvCxnSpPr>
          <p:cNvPr id="16" name="Straight Connector 152">
            <a:extLst>
              <a:ext uri="{FF2B5EF4-FFF2-40B4-BE49-F238E27FC236}">
                <a16:creationId xmlns:a16="http://schemas.microsoft.com/office/drawing/2014/main" id="{93006221-AE46-E7EE-9683-62028C1ACB4B}"/>
              </a:ext>
            </a:extLst>
          </p:cNvPr>
          <p:cNvCxnSpPr>
            <a:cxnSpLocks/>
          </p:cNvCxnSpPr>
          <p:nvPr/>
        </p:nvCxnSpPr>
        <p:spPr>
          <a:xfrm>
            <a:off x="7709361" y="1916089"/>
            <a:ext cx="0" cy="2405443"/>
          </a:xfrm>
          <a:prstGeom prst="line">
            <a:avLst/>
          </a:prstGeom>
          <a:noFill/>
          <a:ln w="9525" cap="flat" cmpd="sng" algn="ctr">
            <a:solidFill>
              <a:schemeClr val="bg2">
                <a:lumMod val="75000"/>
              </a:schemeClr>
            </a:solidFill>
            <a:prstDash val="solid"/>
            <a:miter lim="800000"/>
          </a:ln>
          <a:effectLst/>
        </p:spPr>
      </p:cxnSp>
      <p:sp>
        <p:nvSpPr>
          <p:cNvPr id="18" name="Rectangle 150">
            <a:extLst>
              <a:ext uri="{FF2B5EF4-FFF2-40B4-BE49-F238E27FC236}">
                <a16:creationId xmlns:a16="http://schemas.microsoft.com/office/drawing/2014/main" id="{1308407F-6AD2-61F4-0BE4-A8D446CDADAD}"/>
              </a:ext>
            </a:extLst>
          </p:cNvPr>
          <p:cNvSpPr/>
          <p:nvPr/>
        </p:nvSpPr>
        <p:spPr>
          <a:xfrm>
            <a:off x="8448335" y="1885044"/>
            <a:ext cx="2475815" cy="342078"/>
          </a:xfrm>
          <a:prstGeom prst="rect">
            <a:avLst/>
          </a:prstGeom>
          <a:solidFill>
            <a:schemeClr val="bg1">
              <a:lumMod val="95000"/>
            </a:schemeClr>
          </a:solidFill>
          <a:ln w="12700" cap="flat" cmpd="sng" algn="ctr">
            <a:noFill/>
            <a:prstDash val="solid"/>
            <a:miter lim="800000"/>
          </a:ln>
          <a:effectLst/>
        </p:spPr>
        <p:txBody>
          <a:bodyPr wrap="none" lIns="27432"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Phase </a:t>
            </a:r>
            <a:r>
              <a:rPr kumimoji="0" lang="en-US" sz="1867" b="1" i="0" u="none" strike="noStrike" kern="0" cap="none" spc="0" normalizeH="0" baseline="0" noProof="0" dirty="0" err="1">
                <a:ln>
                  <a:noFill/>
                </a:ln>
                <a:solidFill>
                  <a:srgbClr val="6A8026"/>
                </a:solidFill>
                <a:effectLst/>
                <a:uLnTx/>
                <a:uFillTx/>
                <a:latin typeface="Calibri" panose="020F0502020204030204"/>
                <a:ea typeface="MS PGothic" panose="020B0600070205080204" pitchFamily="34" charset="-128"/>
                <a:cs typeface="+mn-cs"/>
              </a:rPr>
              <a:t>IIa</a:t>
            </a: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Dose Optimization</a:t>
            </a:r>
          </a:p>
        </p:txBody>
      </p:sp>
      <p:sp>
        <p:nvSpPr>
          <p:cNvPr id="19" name="Rechteck 67">
            <a:extLst>
              <a:ext uri="{FF2B5EF4-FFF2-40B4-BE49-F238E27FC236}">
                <a16:creationId xmlns:a16="http://schemas.microsoft.com/office/drawing/2014/main" id="{D064DAEF-E0E2-4FB3-F6E9-25B6AC5D80B4}"/>
              </a:ext>
            </a:extLst>
          </p:cNvPr>
          <p:cNvSpPr/>
          <p:nvPr/>
        </p:nvSpPr>
        <p:spPr>
          <a:xfrm>
            <a:off x="3177111" y="3362805"/>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2.1 mg/kg</a:t>
            </a:r>
          </a:p>
        </p:txBody>
      </p:sp>
      <p:sp>
        <p:nvSpPr>
          <p:cNvPr id="20" name="Rechteck 67">
            <a:extLst>
              <a:ext uri="{FF2B5EF4-FFF2-40B4-BE49-F238E27FC236}">
                <a16:creationId xmlns:a16="http://schemas.microsoft.com/office/drawing/2014/main" id="{95955E5B-D41D-5083-352F-561AB67CF172}"/>
              </a:ext>
            </a:extLst>
          </p:cNvPr>
          <p:cNvSpPr/>
          <p:nvPr/>
        </p:nvSpPr>
        <p:spPr>
          <a:xfrm>
            <a:off x="4038524" y="3082237"/>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2.5 mg/kg</a:t>
            </a:r>
          </a:p>
        </p:txBody>
      </p:sp>
      <p:sp>
        <p:nvSpPr>
          <p:cNvPr id="21" name="Rechteck 67">
            <a:extLst>
              <a:ext uri="{FF2B5EF4-FFF2-40B4-BE49-F238E27FC236}">
                <a16:creationId xmlns:a16="http://schemas.microsoft.com/office/drawing/2014/main" id="{A357FD73-6FF0-286B-7CBB-E16C56598133}"/>
              </a:ext>
            </a:extLst>
          </p:cNvPr>
          <p:cNvSpPr/>
          <p:nvPr/>
        </p:nvSpPr>
        <p:spPr>
          <a:xfrm>
            <a:off x="592871" y="4190166"/>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0.5 mg/kg</a:t>
            </a:r>
          </a:p>
        </p:txBody>
      </p:sp>
      <p:sp>
        <p:nvSpPr>
          <p:cNvPr id="22" name="Rechteck 67">
            <a:extLst>
              <a:ext uri="{FF2B5EF4-FFF2-40B4-BE49-F238E27FC236}">
                <a16:creationId xmlns:a16="http://schemas.microsoft.com/office/drawing/2014/main" id="{1480AEBA-4ABC-071A-1231-629044B56ADE}"/>
              </a:ext>
            </a:extLst>
          </p:cNvPr>
          <p:cNvSpPr/>
          <p:nvPr/>
        </p:nvSpPr>
        <p:spPr>
          <a:xfrm>
            <a:off x="1454285" y="3916771"/>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1.0 mg/kg</a:t>
            </a:r>
          </a:p>
        </p:txBody>
      </p:sp>
      <p:sp>
        <p:nvSpPr>
          <p:cNvPr id="23" name="Rechteck 67">
            <a:extLst>
              <a:ext uri="{FF2B5EF4-FFF2-40B4-BE49-F238E27FC236}">
                <a16:creationId xmlns:a16="http://schemas.microsoft.com/office/drawing/2014/main" id="{A8926244-A11F-2483-CA7E-5FF99E898AEA}"/>
              </a:ext>
            </a:extLst>
          </p:cNvPr>
          <p:cNvSpPr/>
          <p:nvPr/>
        </p:nvSpPr>
        <p:spPr>
          <a:xfrm>
            <a:off x="2315698" y="3643375"/>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1.67 mg/kg</a:t>
            </a:r>
          </a:p>
        </p:txBody>
      </p:sp>
      <p:sp>
        <p:nvSpPr>
          <p:cNvPr id="24" name="Rechteck 67">
            <a:extLst>
              <a:ext uri="{FF2B5EF4-FFF2-40B4-BE49-F238E27FC236}">
                <a16:creationId xmlns:a16="http://schemas.microsoft.com/office/drawing/2014/main" id="{48DBA039-80C5-02C6-4B9D-5E70EB63D24C}"/>
              </a:ext>
            </a:extLst>
          </p:cNvPr>
          <p:cNvSpPr/>
          <p:nvPr/>
        </p:nvSpPr>
        <p:spPr>
          <a:xfrm>
            <a:off x="4899933" y="2794495"/>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3.3 mg/kg</a:t>
            </a:r>
          </a:p>
        </p:txBody>
      </p:sp>
      <p:cxnSp>
        <p:nvCxnSpPr>
          <p:cNvPr id="25" name="Elbow Connector 167">
            <a:extLst>
              <a:ext uri="{FF2B5EF4-FFF2-40B4-BE49-F238E27FC236}">
                <a16:creationId xmlns:a16="http://schemas.microsoft.com/office/drawing/2014/main" id="{96F30751-310B-5AF9-AB2F-BD4A76EFAEBE}"/>
              </a:ext>
            </a:extLst>
          </p:cNvPr>
          <p:cNvCxnSpPr>
            <a:cxnSpLocks/>
          </p:cNvCxnSpPr>
          <p:nvPr/>
        </p:nvCxnSpPr>
        <p:spPr>
          <a:xfrm rot="5400000" flipH="1" flipV="1">
            <a:off x="1077621" y="3824128"/>
            <a:ext cx="144000" cy="600000"/>
          </a:xfrm>
          <a:prstGeom prst="bentConnector2">
            <a:avLst/>
          </a:prstGeom>
          <a:noFill/>
          <a:ln w="19050" cap="flat" cmpd="sng" algn="ctr">
            <a:solidFill>
              <a:srgbClr val="00305D"/>
            </a:solidFill>
            <a:prstDash val="solid"/>
            <a:miter lim="800000"/>
            <a:tailEnd type="triangle"/>
          </a:ln>
          <a:effectLst/>
        </p:spPr>
      </p:cxnSp>
      <p:cxnSp>
        <p:nvCxnSpPr>
          <p:cNvPr id="26" name="Elbow Connector 168">
            <a:extLst>
              <a:ext uri="{FF2B5EF4-FFF2-40B4-BE49-F238E27FC236}">
                <a16:creationId xmlns:a16="http://schemas.microsoft.com/office/drawing/2014/main" id="{D78882C5-18B1-78DF-6CCD-23889EC2EAB7}"/>
              </a:ext>
            </a:extLst>
          </p:cNvPr>
          <p:cNvCxnSpPr>
            <a:cxnSpLocks/>
          </p:cNvCxnSpPr>
          <p:nvPr/>
        </p:nvCxnSpPr>
        <p:spPr>
          <a:xfrm rot="5400000" flipH="1" flipV="1">
            <a:off x="1944910" y="3545789"/>
            <a:ext cx="144000" cy="600000"/>
          </a:xfrm>
          <a:prstGeom prst="bentConnector2">
            <a:avLst/>
          </a:prstGeom>
          <a:noFill/>
          <a:ln w="19050" cap="flat" cmpd="sng" algn="ctr">
            <a:solidFill>
              <a:srgbClr val="00305D"/>
            </a:solidFill>
            <a:prstDash val="solid"/>
            <a:miter lim="800000"/>
            <a:tailEnd type="triangle"/>
          </a:ln>
          <a:effectLst/>
        </p:spPr>
      </p:cxnSp>
      <p:cxnSp>
        <p:nvCxnSpPr>
          <p:cNvPr id="27" name="Elbow Connector 169">
            <a:extLst>
              <a:ext uri="{FF2B5EF4-FFF2-40B4-BE49-F238E27FC236}">
                <a16:creationId xmlns:a16="http://schemas.microsoft.com/office/drawing/2014/main" id="{428FD808-F134-1F08-0B4B-5EEBEC33C28B}"/>
              </a:ext>
            </a:extLst>
          </p:cNvPr>
          <p:cNvCxnSpPr>
            <a:cxnSpLocks/>
          </p:cNvCxnSpPr>
          <p:nvPr/>
        </p:nvCxnSpPr>
        <p:spPr>
          <a:xfrm rot="5400000" flipH="1" flipV="1">
            <a:off x="2812199" y="3267451"/>
            <a:ext cx="144000" cy="600000"/>
          </a:xfrm>
          <a:prstGeom prst="bentConnector2">
            <a:avLst/>
          </a:prstGeom>
          <a:noFill/>
          <a:ln w="19050" cap="flat" cmpd="sng" algn="ctr">
            <a:solidFill>
              <a:srgbClr val="00305D"/>
            </a:solidFill>
            <a:prstDash val="solid"/>
            <a:miter lim="800000"/>
            <a:tailEnd type="triangle"/>
          </a:ln>
          <a:effectLst/>
        </p:spPr>
      </p:cxnSp>
      <p:cxnSp>
        <p:nvCxnSpPr>
          <p:cNvPr id="28" name="Elbow Connector 170">
            <a:extLst>
              <a:ext uri="{FF2B5EF4-FFF2-40B4-BE49-F238E27FC236}">
                <a16:creationId xmlns:a16="http://schemas.microsoft.com/office/drawing/2014/main" id="{9E2AFF51-276E-C7DD-CCD5-44F18525C4FB}"/>
              </a:ext>
            </a:extLst>
          </p:cNvPr>
          <p:cNvCxnSpPr>
            <a:cxnSpLocks/>
          </p:cNvCxnSpPr>
          <p:nvPr/>
        </p:nvCxnSpPr>
        <p:spPr>
          <a:xfrm rot="5400000" flipH="1" flipV="1">
            <a:off x="3672317" y="2981937"/>
            <a:ext cx="144000" cy="600000"/>
          </a:xfrm>
          <a:prstGeom prst="bentConnector2">
            <a:avLst/>
          </a:prstGeom>
          <a:noFill/>
          <a:ln w="19050" cap="flat" cmpd="sng" algn="ctr">
            <a:solidFill>
              <a:srgbClr val="00305D"/>
            </a:solidFill>
            <a:prstDash val="solid"/>
            <a:miter lim="800000"/>
            <a:tailEnd type="triangle"/>
          </a:ln>
          <a:effectLst/>
        </p:spPr>
      </p:cxnSp>
      <p:cxnSp>
        <p:nvCxnSpPr>
          <p:cNvPr id="29" name="Elbow Connector 171">
            <a:extLst>
              <a:ext uri="{FF2B5EF4-FFF2-40B4-BE49-F238E27FC236}">
                <a16:creationId xmlns:a16="http://schemas.microsoft.com/office/drawing/2014/main" id="{8DE73673-AC53-9BEF-DAF3-E97BEBDE0DDF}"/>
              </a:ext>
            </a:extLst>
          </p:cNvPr>
          <p:cNvCxnSpPr>
            <a:cxnSpLocks/>
          </p:cNvCxnSpPr>
          <p:nvPr/>
        </p:nvCxnSpPr>
        <p:spPr>
          <a:xfrm rot="5400000" flipH="1" flipV="1">
            <a:off x="4539606" y="2696427"/>
            <a:ext cx="144000" cy="600000"/>
          </a:xfrm>
          <a:prstGeom prst="bentConnector2">
            <a:avLst/>
          </a:prstGeom>
          <a:noFill/>
          <a:ln w="19050" cap="flat" cmpd="sng" algn="ctr">
            <a:solidFill>
              <a:srgbClr val="00305D"/>
            </a:solidFill>
            <a:prstDash val="solid"/>
            <a:miter lim="800000"/>
            <a:tailEnd type="triangle"/>
          </a:ln>
          <a:effectLst/>
        </p:spPr>
      </p:cxnSp>
      <p:sp>
        <p:nvSpPr>
          <p:cNvPr id="31" name="Rechteck 67">
            <a:extLst>
              <a:ext uri="{FF2B5EF4-FFF2-40B4-BE49-F238E27FC236}">
                <a16:creationId xmlns:a16="http://schemas.microsoft.com/office/drawing/2014/main" id="{BC840ACE-B3D8-4613-4DC1-A39C3EBD8A5C}"/>
              </a:ext>
            </a:extLst>
          </p:cNvPr>
          <p:cNvSpPr/>
          <p:nvPr/>
        </p:nvSpPr>
        <p:spPr>
          <a:xfrm>
            <a:off x="5766220" y="2509307"/>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4.4. mg/kg</a:t>
            </a:r>
          </a:p>
        </p:txBody>
      </p:sp>
      <p:cxnSp>
        <p:nvCxnSpPr>
          <p:cNvPr id="32" name="Elbow Connector 171">
            <a:extLst>
              <a:ext uri="{FF2B5EF4-FFF2-40B4-BE49-F238E27FC236}">
                <a16:creationId xmlns:a16="http://schemas.microsoft.com/office/drawing/2014/main" id="{88EFEF14-770D-F2E2-D419-A0588702D220}"/>
              </a:ext>
            </a:extLst>
          </p:cNvPr>
          <p:cNvCxnSpPr>
            <a:cxnSpLocks/>
          </p:cNvCxnSpPr>
          <p:nvPr/>
        </p:nvCxnSpPr>
        <p:spPr>
          <a:xfrm rot="5400000" flipH="1" flipV="1">
            <a:off x="5391549" y="2404067"/>
            <a:ext cx="144000" cy="600000"/>
          </a:xfrm>
          <a:prstGeom prst="bentConnector2">
            <a:avLst/>
          </a:prstGeom>
          <a:noFill/>
          <a:ln w="19050" cap="flat" cmpd="sng" algn="ctr">
            <a:solidFill>
              <a:srgbClr val="00305D"/>
            </a:solidFill>
            <a:prstDash val="solid"/>
            <a:miter lim="800000"/>
            <a:tailEnd type="triangle"/>
          </a:ln>
          <a:effectLst/>
        </p:spPr>
      </p:cxnSp>
      <p:sp>
        <p:nvSpPr>
          <p:cNvPr id="33" name="Rechteck 67">
            <a:extLst>
              <a:ext uri="{FF2B5EF4-FFF2-40B4-BE49-F238E27FC236}">
                <a16:creationId xmlns:a16="http://schemas.microsoft.com/office/drawing/2014/main" id="{0E17428A-5D89-727D-57AB-BC5E7E2056A1}"/>
              </a:ext>
            </a:extLst>
          </p:cNvPr>
          <p:cNvSpPr/>
          <p:nvPr/>
        </p:nvSpPr>
        <p:spPr>
          <a:xfrm>
            <a:off x="6597677" y="2229232"/>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5.3 mg/kg</a:t>
            </a:r>
          </a:p>
        </p:txBody>
      </p:sp>
      <p:cxnSp>
        <p:nvCxnSpPr>
          <p:cNvPr id="34" name="Elbow Connector 171">
            <a:extLst>
              <a:ext uri="{FF2B5EF4-FFF2-40B4-BE49-F238E27FC236}">
                <a16:creationId xmlns:a16="http://schemas.microsoft.com/office/drawing/2014/main" id="{16B3ECC1-23D9-1003-D5FD-09349F949638}"/>
              </a:ext>
            </a:extLst>
          </p:cNvPr>
          <p:cNvCxnSpPr>
            <a:cxnSpLocks/>
          </p:cNvCxnSpPr>
          <p:nvPr/>
        </p:nvCxnSpPr>
        <p:spPr>
          <a:xfrm rot="5400000" flipH="1" flipV="1">
            <a:off x="6237351" y="2116817"/>
            <a:ext cx="144000" cy="600000"/>
          </a:xfrm>
          <a:prstGeom prst="bentConnector2">
            <a:avLst/>
          </a:prstGeom>
          <a:noFill/>
          <a:ln w="19050" cap="flat" cmpd="sng" algn="ctr">
            <a:solidFill>
              <a:srgbClr val="00305D"/>
            </a:solidFill>
            <a:prstDash val="solid"/>
            <a:miter lim="800000"/>
            <a:tailEnd type="triangle"/>
          </a:ln>
          <a:effectLst/>
        </p:spPr>
      </p:cxnSp>
      <p:sp>
        <p:nvSpPr>
          <p:cNvPr id="40" name="Rounded Rectangle 13">
            <a:extLst>
              <a:ext uri="{FF2B5EF4-FFF2-40B4-BE49-F238E27FC236}">
                <a16:creationId xmlns:a16="http://schemas.microsoft.com/office/drawing/2014/main" id="{C2AA4C4E-7244-1E52-47C6-7F6E44EBBDEB}"/>
              </a:ext>
            </a:extLst>
          </p:cNvPr>
          <p:cNvSpPr/>
          <p:nvPr/>
        </p:nvSpPr>
        <p:spPr>
          <a:xfrm>
            <a:off x="459170" y="4642850"/>
            <a:ext cx="6356358" cy="1751453"/>
          </a:xfrm>
          <a:prstGeom prst="roundRect">
            <a:avLst>
              <a:gd name="adj" fmla="val 764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15" marR="0" lvl="1" indent="0" algn="l" defTabSz="914446"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15" marR="0" lvl="1" indent="0" algn="l" defTabSz="91444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rPr>
              <a:t>Key Eligibility Criteria</a:t>
            </a:r>
            <a:endParaRPr kumimoji="0" lang="en-US" sz="1200" b="0" i="0" u="none" strike="noStrike" kern="1200" cap="none" spc="0" normalizeH="0" baseline="0" noProof="0" dirty="0">
              <a:ln>
                <a:noFill/>
              </a:ln>
              <a:solidFill>
                <a:srgbClr val="6A8026"/>
              </a:solidFill>
              <a:effectLst/>
              <a:uLnTx/>
              <a:uFillTx/>
              <a:latin typeface="Calibri" panose="020F0502020204030204"/>
              <a:ea typeface="+mn-ea"/>
              <a:cs typeface="+mn-cs"/>
            </a:endParaRP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Histologically confirmed, platinum resistant, high-grade serous epithelial ovarian, fallopian tube or primary peritoneal cancer</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 maximum of 5 platinum-based and 2 non-platinum prior lines of therapy</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ECOG 0-1</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No prior treatment with an ADC containing a TOPO-I inhibitor payload</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No biomarker selection based on NaPi2b expression</a:t>
            </a:r>
          </a:p>
          <a:p>
            <a:pPr marL="304815" marR="0" lvl="1" indent="0" algn="l" defTabSz="609630" rtl="0" eaLnBrk="1" fontAlgn="auto" latinLnBrk="0" hangingPunct="1">
              <a:lnSpc>
                <a:spcPct val="100000"/>
              </a:lnSpc>
              <a:spcBef>
                <a:spcPts val="0"/>
              </a:spcBef>
              <a:spcAft>
                <a:spcPts val="0"/>
              </a:spcAft>
              <a:buClr>
                <a:srgbClr val="70AD47"/>
              </a:buClr>
              <a:buSzTx/>
              <a:buFontTx/>
              <a:buNone/>
              <a:tabLst/>
              <a:defRPr/>
            </a:pP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endParaRPr>
          </a:p>
        </p:txBody>
      </p:sp>
      <p:sp>
        <p:nvSpPr>
          <p:cNvPr id="41" name="Rounded Rectangle 12">
            <a:extLst>
              <a:ext uri="{FF2B5EF4-FFF2-40B4-BE49-F238E27FC236}">
                <a16:creationId xmlns:a16="http://schemas.microsoft.com/office/drawing/2014/main" id="{4A3C199D-4E2E-13F4-5D16-623B0A301C09}"/>
              </a:ext>
            </a:extLst>
          </p:cNvPr>
          <p:cNvSpPr/>
          <p:nvPr/>
        </p:nvSpPr>
        <p:spPr>
          <a:xfrm>
            <a:off x="7077677" y="4642850"/>
            <a:ext cx="3654960" cy="1751453"/>
          </a:xfrm>
          <a:prstGeom prst="roundRect">
            <a:avLst>
              <a:gd name="adj" fmla="val 7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marL="304815" marR="0" lvl="1" indent="0" algn="l"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rPr>
              <a:t>Objectives and Endpoints</a:t>
            </a:r>
            <a:endParaRPr kumimoji="0" lang="en-US" sz="1200" b="0"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endParaRP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Safety and tolerability</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Determination of MTD</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ORR per RECIST 1.1, DCR, </a:t>
            </a:r>
            <a:r>
              <a:rPr kumimoji="0" lang="en-US" sz="1333"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rPr>
              <a:t>DoR</a:t>
            </a: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 PFS and OS</a:t>
            </a: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Calibri"/>
              <a:cs typeface="Arial"/>
            </a:endParaRP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PK parameters of TUB-040</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Immunogenicity</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Quality of life</a:t>
            </a: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Calibri"/>
              <a:cs typeface="Arial"/>
            </a:endParaRPr>
          </a:p>
        </p:txBody>
      </p:sp>
      <p:sp>
        <p:nvSpPr>
          <p:cNvPr id="42" name="Textfeld 41">
            <a:extLst>
              <a:ext uri="{FF2B5EF4-FFF2-40B4-BE49-F238E27FC236}">
                <a16:creationId xmlns:a16="http://schemas.microsoft.com/office/drawing/2014/main" id="{40D666F5-DA70-829C-D3A2-0BBCFD791BBE}"/>
              </a:ext>
            </a:extLst>
          </p:cNvPr>
          <p:cNvSpPr txBox="1"/>
          <p:nvPr/>
        </p:nvSpPr>
        <p:spPr>
          <a:xfrm>
            <a:off x="459170" y="1099320"/>
            <a:ext cx="11139959" cy="553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A multicenter, FIH dose escalation and optimization Phase I/</a:t>
            </a:r>
            <a:r>
              <a:rPr kumimoji="0" lang="en-US" sz="2133" b="1" i="0" u="none" strike="noStrike" kern="1200" cap="none" spc="0" normalizeH="0" baseline="0" noProof="0" dirty="0" err="1">
                <a:ln>
                  <a:noFill/>
                </a:ln>
                <a:solidFill>
                  <a:srgbClr val="00305D"/>
                </a:solidFill>
                <a:effectLst/>
                <a:uLnTx/>
                <a:uFillTx/>
                <a:latin typeface="Calibri" panose="020F0502020204030204"/>
                <a:ea typeface="+mn-ea"/>
                <a:cs typeface="+mn-cs"/>
              </a:rPr>
              <a:t>IIa</a:t>
            </a: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 Study (NCT06303505),</a:t>
            </a:r>
            <a:b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b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investigating the NaPi2b ADC TUB-040 in PROC* </a:t>
            </a:r>
          </a:p>
        </p:txBody>
      </p:sp>
      <p:sp>
        <p:nvSpPr>
          <p:cNvPr id="44" name="TextBox 43">
            <a:extLst>
              <a:ext uri="{FF2B5EF4-FFF2-40B4-BE49-F238E27FC236}">
                <a16:creationId xmlns:a16="http://schemas.microsoft.com/office/drawing/2014/main" id="{93CAADA8-AC82-9269-3824-839DE100A0D7}"/>
              </a:ext>
            </a:extLst>
          </p:cNvPr>
          <p:cNvSpPr txBox="1"/>
          <p:nvPr/>
        </p:nvSpPr>
        <p:spPr>
          <a:xfrm>
            <a:off x="3184199" y="4220764"/>
            <a:ext cx="2410032" cy="2769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Study design: ATD followed by BOIN</a:t>
            </a:r>
          </a:p>
        </p:txBody>
      </p:sp>
      <p:sp>
        <p:nvSpPr>
          <p:cNvPr id="3" name="TextBox 2">
            <a:extLst>
              <a:ext uri="{FF2B5EF4-FFF2-40B4-BE49-F238E27FC236}">
                <a16:creationId xmlns:a16="http://schemas.microsoft.com/office/drawing/2014/main" id="{E708F404-9236-B388-944D-5CC317C740A3}"/>
              </a:ext>
            </a:extLst>
          </p:cNvPr>
          <p:cNvSpPr txBox="1"/>
          <p:nvPr/>
        </p:nvSpPr>
        <p:spPr>
          <a:xfrm>
            <a:off x="461140" y="6458400"/>
            <a:ext cx="10377105" cy="61536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 NAPISTAR 01-1 also includes an NSCLC  arm, which is currently being explored independently from the PROC arm.  Cut off: 01 September 2025. ADAs, anti-drug antibodies; ADC=antibody-drug conjugate; ATD, accelerated titration dosing; BOIN, Bayesian optimal interval; DCR, disease control rate; </a:t>
            </a:r>
            <a:r>
              <a:rPr kumimoji="0" lang="en-US" sz="733" b="0" i="0" u="none" strike="noStrike" kern="1200" cap="none" spc="0" normalizeH="0" baseline="0" noProof="0" dirty="0" err="1">
                <a:ln>
                  <a:noFill/>
                </a:ln>
                <a:solidFill>
                  <a:srgbClr val="00305D"/>
                </a:solidFill>
                <a:effectLst/>
                <a:uLnTx/>
                <a:uFillTx/>
                <a:latin typeface="Calibri" panose="020F0502020204030204"/>
                <a:ea typeface="MS PGothic" panose="020B0600070205080204" pitchFamily="34" charset="-128"/>
                <a:cs typeface="+mn-cs"/>
              </a:rPr>
              <a:t>DoR</a:t>
            </a:r>
            <a:r>
              <a:rPr kumimoji="0" lang="en-US" sz="733"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 duration of response; FIH, first-in-human; MTD, maximum tolerated dose; NaPi2b, sodium-dependent phosphate transporter protein 2B; NSCLC, non-small cell lung cancer; ORR, overall response rate; OS, overall survival; PBC, platinum-based chemotherapy; PFS, progression-free survival; PK, pharmacokinetics; PROC, platinum-resistant ovarian cancer.</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05D"/>
              </a:solidFill>
              <a:effectLst/>
              <a:uLnTx/>
              <a:uFillTx/>
              <a:latin typeface="Calibri Light" panose="020F0302020204030204"/>
              <a:ea typeface="MS PGothic" panose="020B0600070205080204" pitchFamily="34" charset="-128"/>
              <a:cs typeface="+mn-cs"/>
            </a:endParaRPr>
          </a:p>
        </p:txBody>
      </p:sp>
      <p:sp>
        <p:nvSpPr>
          <p:cNvPr id="4" name="Text Placeholder 1">
            <a:extLst>
              <a:ext uri="{FF2B5EF4-FFF2-40B4-BE49-F238E27FC236}">
                <a16:creationId xmlns:a16="http://schemas.microsoft.com/office/drawing/2014/main" id="{8DBDCE48-8C42-02FA-0F76-CA53B3F908DC}"/>
              </a:ext>
            </a:extLst>
          </p:cNvPr>
          <p:cNvSpPr txBox="1">
            <a:spLocks/>
          </p:cNvSpPr>
          <p:nvPr/>
        </p:nvSpPr>
        <p:spPr>
          <a:xfrm>
            <a:off x="462428" y="222693"/>
            <a:ext cx="7163777" cy="6699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305D"/>
                </a:solidFill>
                <a:effectLst/>
                <a:uLnTx/>
                <a:uFillTx/>
                <a:latin typeface="Calibri" panose="020F0502020204030204"/>
                <a:ea typeface="+mn-ea"/>
                <a:cs typeface="Arial Narrow" panose="020B0604020202020204" pitchFamily="34" charset="0"/>
              </a:rPr>
              <a:t>NAPISTAR 1-01: Study Design</a:t>
            </a:r>
            <a:endParaRPr kumimoji="0" lang="en-US" sz="3200" b="0" i="0" u="none" strike="noStrike" kern="1200" cap="none" spc="0" normalizeH="0" baseline="0" noProof="0" dirty="0">
              <a:ln>
                <a:noFill/>
              </a:ln>
              <a:solidFill>
                <a:srgbClr val="00305D"/>
              </a:solidFill>
              <a:effectLst/>
              <a:uLnTx/>
              <a:uFillTx/>
              <a:latin typeface="Calibri Light" panose="020F0302020204030204"/>
              <a:ea typeface="+mn-ea"/>
              <a:cs typeface="Arial" panose="020B0604020202020204" pitchFamily="34" charset="0"/>
            </a:endParaRPr>
          </a:p>
        </p:txBody>
      </p:sp>
      <p:sp>
        <p:nvSpPr>
          <p:cNvPr id="35" name="CasellaDiTesto 34">
            <a:extLst>
              <a:ext uri="{FF2B5EF4-FFF2-40B4-BE49-F238E27FC236}">
                <a16:creationId xmlns:a16="http://schemas.microsoft.com/office/drawing/2014/main" id="{A37ED41F-A64D-436C-8869-A6FEB6362071}"/>
              </a:ext>
            </a:extLst>
          </p:cNvPr>
          <p:cNvSpPr txBox="1"/>
          <p:nvPr/>
        </p:nvSpPr>
        <p:spPr>
          <a:xfrm>
            <a:off x="8012562" y="359115"/>
            <a:ext cx="3827745"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Antonio Gonzalez-Martin, ESMO 2025</a:t>
            </a:r>
          </a:p>
        </p:txBody>
      </p:sp>
    </p:spTree>
    <p:extLst>
      <p:ext uri="{BB962C8B-B14F-4D97-AF65-F5344CB8AC3E}">
        <p14:creationId xmlns:p14="http://schemas.microsoft.com/office/powerpoint/2010/main" val="258037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3D7EF5-83DA-1EDB-70F9-EC3267E3D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CD366-7E99-D998-95D5-5295ADFFB631}"/>
              </a:ext>
            </a:extLst>
          </p:cNvPr>
          <p:cNvSpPr>
            <a:spLocks noGrp="1"/>
          </p:cNvSpPr>
          <p:nvPr>
            <p:ph type="title" idx="4294967295"/>
          </p:nvPr>
        </p:nvSpPr>
        <p:spPr>
          <a:xfrm>
            <a:off x="423333" y="30778"/>
            <a:ext cx="11603911" cy="883709"/>
          </a:xfrm>
          <a:prstGeom prst="rect">
            <a:avLst/>
          </a:prstGeom>
        </p:spPr>
        <p:txBody>
          <a:bodyPr vert="horz" lIns="60960" tIns="30480" rIns="60960" bIns="304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305D"/>
                </a:solidFill>
                <a:latin typeface="+mn-lt"/>
              </a:rPr>
              <a:t>Efficacy across a wide therapeutic range with complete responses  </a:t>
            </a:r>
          </a:p>
        </p:txBody>
      </p:sp>
      <p:sp>
        <p:nvSpPr>
          <p:cNvPr id="7" name="TextBox 6">
            <a:extLst>
              <a:ext uri="{FF2B5EF4-FFF2-40B4-BE49-F238E27FC236}">
                <a16:creationId xmlns:a16="http://schemas.microsoft.com/office/drawing/2014/main" id="{C91F9D5A-3575-EE34-6A6E-69EE7C52A0CF}"/>
              </a:ext>
            </a:extLst>
          </p:cNvPr>
          <p:cNvSpPr txBox="1"/>
          <p:nvPr/>
        </p:nvSpPr>
        <p:spPr>
          <a:xfrm>
            <a:off x="115960" y="6627168"/>
            <a:ext cx="1744388" cy="23083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Data Cut off: 01 September 2025 </a:t>
            </a:r>
          </a:p>
        </p:txBody>
      </p:sp>
      <p:sp>
        <p:nvSpPr>
          <p:cNvPr id="8" name="TextBox 7">
            <a:extLst>
              <a:ext uri="{FF2B5EF4-FFF2-40B4-BE49-F238E27FC236}">
                <a16:creationId xmlns:a16="http://schemas.microsoft.com/office/drawing/2014/main" id="{08977C72-10DA-87ED-848C-E2E90EFDA321}"/>
              </a:ext>
            </a:extLst>
          </p:cNvPr>
          <p:cNvSpPr txBox="1"/>
          <p:nvPr/>
        </p:nvSpPr>
        <p:spPr>
          <a:xfrm>
            <a:off x="423332" y="6470715"/>
            <a:ext cx="10605057" cy="512704"/>
          </a:xfrm>
          <a:prstGeom prst="rect">
            <a:avLst/>
          </a:prstGeom>
          <a:noFill/>
        </p:spPr>
        <p:txBody>
          <a:bodyPr wrap="square" lIns="60960" tIns="30480" rIns="60960" bIns="3048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1. N=66 evaluable patients who had at least 1 RECIST response assessment across doses from 0.5 – 5.3 mg/kg. There were no responses observed at doses below 1.67 mg/kg. 2. Responses of PR/CR per RECIST at a minimum of 1 post-baseline assessment. 3. Efficacy data in patients treated at 3.3 mg/kg continue to mature. 4. CA125 responses determined per GCIG; 34 responders in 42 CA125 evaluable subjects</a:t>
            </a:r>
            <a:r>
              <a:rPr kumimoji="0" lang="en-US" sz="7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a:t>
            </a:r>
            <a:r>
              <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CR, complete response; DCR, disease control rate; PR, partial response; SD, stable disease. Data Cut off: 01 September 2025. </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a:t>
            </a:r>
            <a:endParaRPr kumimoji="0" lang="en-US" sz="733"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graphicFrame>
        <p:nvGraphicFramePr>
          <p:cNvPr id="5" name="Tabelle 4">
            <a:extLst>
              <a:ext uri="{FF2B5EF4-FFF2-40B4-BE49-F238E27FC236}">
                <a16:creationId xmlns:a16="http://schemas.microsoft.com/office/drawing/2014/main" id="{BD903031-976F-7428-A11C-9045474A6772}"/>
              </a:ext>
            </a:extLst>
          </p:cNvPr>
          <p:cNvGraphicFramePr>
            <a:graphicFrameLocks noGrp="1"/>
          </p:cNvGraphicFramePr>
          <p:nvPr>
            <p:extLst>
              <p:ext uri="{D42A27DB-BD31-4B8C-83A1-F6EECF244321}">
                <p14:modId xmlns:p14="http://schemas.microsoft.com/office/powerpoint/2010/main" val="2109108956"/>
              </p:ext>
            </p:extLst>
          </p:nvPr>
        </p:nvGraphicFramePr>
        <p:xfrm>
          <a:off x="951217" y="4447556"/>
          <a:ext cx="8320824" cy="1903747"/>
        </p:xfrm>
        <a:graphic>
          <a:graphicData uri="http://schemas.openxmlformats.org/drawingml/2006/table">
            <a:tbl>
              <a:tblPr firstRow="1" bandRow="1">
                <a:tableStyleId>{2D5ABB26-0587-4C30-8999-92F81FD0307C}</a:tableStyleId>
              </a:tblPr>
              <a:tblGrid>
                <a:gridCol w="1459109">
                  <a:extLst>
                    <a:ext uri="{9D8B030D-6E8A-4147-A177-3AD203B41FA5}">
                      <a16:colId xmlns:a16="http://schemas.microsoft.com/office/drawing/2014/main" val="2961088060"/>
                    </a:ext>
                  </a:extLst>
                </a:gridCol>
                <a:gridCol w="1315529">
                  <a:extLst>
                    <a:ext uri="{9D8B030D-6E8A-4147-A177-3AD203B41FA5}">
                      <a16:colId xmlns:a16="http://schemas.microsoft.com/office/drawing/2014/main" val="3508961202"/>
                    </a:ext>
                  </a:extLst>
                </a:gridCol>
                <a:gridCol w="1332953">
                  <a:extLst>
                    <a:ext uri="{9D8B030D-6E8A-4147-A177-3AD203B41FA5}">
                      <a16:colId xmlns:a16="http://schemas.microsoft.com/office/drawing/2014/main" val="1913355699"/>
                    </a:ext>
                  </a:extLst>
                </a:gridCol>
                <a:gridCol w="1350377">
                  <a:extLst>
                    <a:ext uri="{9D8B030D-6E8A-4147-A177-3AD203B41FA5}">
                      <a16:colId xmlns:a16="http://schemas.microsoft.com/office/drawing/2014/main" val="517045834"/>
                    </a:ext>
                  </a:extLst>
                </a:gridCol>
                <a:gridCol w="1315529">
                  <a:extLst>
                    <a:ext uri="{9D8B030D-6E8A-4147-A177-3AD203B41FA5}">
                      <a16:colId xmlns:a16="http://schemas.microsoft.com/office/drawing/2014/main" val="3944288016"/>
                    </a:ext>
                  </a:extLst>
                </a:gridCol>
                <a:gridCol w="1547327">
                  <a:extLst>
                    <a:ext uri="{9D8B030D-6E8A-4147-A177-3AD203B41FA5}">
                      <a16:colId xmlns:a16="http://schemas.microsoft.com/office/drawing/2014/main" val="784342637"/>
                    </a:ext>
                  </a:extLst>
                </a:gridCol>
              </a:tblGrid>
              <a:tr h="244199">
                <a:tc rowSpan="2">
                  <a:txBody>
                    <a:bodyPr/>
                    <a:lstStyle/>
                    <a:p>
                      <a:pPr algn="l">
                        <a:lnSpc>
                          <a:spcPct val="7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Efficacy</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gridSpan="4">
                  <a:txBody>
                    <a:bodyPr/>
                    <a:lstStyle/>
                    <a:p>
                      <a:pPr algn="ctr">
                        <a:lnSpc>
                          <a:spcPct val="70000"/>
                        </a:lnSpc>
                      </a:pPr>
                      <a:endPar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Dose Levels </a:t>
                      </a:r>
                    </a:p>
                    <a:p>
                      <a:pPr algn="ctr">
                        <a:lnSpc>
                          <a:spcPct val="90000"/>
                        </a:lnSpc>
                      </a:pPr>
                      <a:endPar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1.67-3.3 mg/kg</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(n=46)</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97089243"/>
                  </a:ext>
                </a:extLst>
              </a:tr>
              <a:tr h="438553">
                <a:tc vMerge="1">
                  <a:txBody>
                    <a:bodyPr/>
                    <a:lstStyle/>
                    <a:p>
                      <a:pPr algn="l">
                        <a:lnSpc>
                          <a:spcPct val="70000"/>
                        </a:lnSpc>
                      </a:pPr>
                      <a:endParaRPr lang="de-DE" sz="1100">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1.67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(n=10)</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2.1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2.5 mg/kg</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 (n=12)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3.3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vMerge="1">
                  <a:txBody>
                    <a:bodyPr/>
                    <a:lstStyle/>
                    <a:p>
                      <a:endParaRPr lang="en-GB"/>
                    </a:p>
                  </a:txBody>
                  <a:tcPr/>
                </a:tc>
                <a:extLst>
                  <a:ext uri="{0D108BD9-81ED-4DB2-BD59-A6C34878D82A}">
                    <a16:rowId xmlns:a16="http://schemas.microsoft.com/office/drawing/2014/main" val="2193576122"/>
                  </a:ext>
                </a:extLst>
              </a:tr>
              <a:tr h="244199">
                <a:tc>
                  <a:txBody>
                    <a:bodyPr/>
                    <a:lstStyle/>
                    <a:p>
                      <a:pPr algn="l">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ORR</a:t>
                      </a:r>
                      <a:r>
                        <a:rPr lang="en-US" sz="1100" b="0" baseline="30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6 (60)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8 (67)</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6 (50)</a:t>
                      </a:r>
                      <a:r>
                        <a:rPr lang="en-US" sz="1100" b="0" baseline="30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27 (59)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24613"/>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ORR,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 (40)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5 (42)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23 (50)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82789686"/>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DCR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9 (90)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11 (92)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44 (96)</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792612"/>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DCR,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9 (90)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11 (92)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44 (96)</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92342929"/>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CR, n (%)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3147493"/>
                  </a:ext>
                </a:extLst>
              </a:tr>
            </a:tbl>
          </a:graphicData>
        </a:graphic>
      </p:graphicFrame>
      <p:sp>
        <p:nvSpPr>
          <p:cNvPr id="6" name="Rounded Rectangle 5">
            <a:extLst>
              <a:ext uri="{FF2B5EF4-FFF2-40B4-BE49-F238E27FC236}">
                <a16:creationId xmlns:a16="http://schemas.microsoft.com/office/drawing/2014/main" id="{B87416DF-E7AB-AA4C-70DF-12D7EEACD3CC}"/>
              </a:ext>
            </a:extLst>
          </p:cNvPr>
          <p:cNvSpPr/>
          <p:nvPr/>
        </p:nvSpPr>
        <p:spPr>
          <a:xfrm>
            <a:off x="8769037" y="2035798"/>
            <a:ext cx="3258207" cy="2101417"/>
          </a:xfrm>
          <a:prstGeom prst="roundRect">
            <a:avLst/>
          </a:prstGeom>
          <a:solidFill>
            <a:srgbClr val="D5612F"/>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l" defTabSz="914492" rtl="0" eaLnBrk="1" fontAlgn="auto"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Arial"/>
              </a:rPr>
              <a:t>Across 1.67 – 3.3 mg/kg:</a:t>
            </a:r>
            <a:endParaRPr kumimoji="0" lang="en-US" sz="1333" b="1" i="0" u="none" strike="noStrike" kern="1200" cap="none" spc="0" normalizeH="0" baseline="0" noProof="0" dirty="0">
              <a:ln>
                <a:noFill/>
              </a:ln>
              <a:solidFill>
                <a:prstClr val="white"/>
              </a:solidFill>
              <a:effectLst/>
              <a:uLnTx/>
              <a:uFillTx/>
              <a:latin typeface="Calibri" panose="020F0502020204030204"/>
              <a:ea typeface="Calibri"/>
              <a:cs typeface="Arial" panose="020B0604020202020204" pitchFamily="34" charset="0"/>
            </a:endParaRPr>
          </a:p>
          <a:p>
            <a:pPr marL="331817" marR="0" lvl="0" indent="-228611" algn="l" defTabSz="914492" rtl="0" eaLnBrk="1" fontAlgn="auto" latinLnBrk="0" hangingPunct="1">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Onset of activity at low doses</a:t>
            </a:r>
          </a:p>
          <a:p>
            <a:pPr marL="331817" marR="0" lvl="0" indent="-228611" algn="l" defTabSz="914492" rtl="0" eaLnBrk="1" fontAlgn="auto" latinLnBrk="0" hangingPunct="1">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Complete response observed</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CA125 response rate</a:t>
            </a:r>
            <a:r>
              <a:rPr kumimoji="0" lang="en-US" sz="1333" b="0" i="0" u="none" strike="noStrike" kern="1200" cap="none" spc="0" normalizeH="0" baseline="30000" noProof="0" dirty="0">
                <a:ln>
                  <a:noFill/>
                </a:ln>
                <a:solidFill>
                  <a:prstClr val="white"/>
                </a:solidFill>
                <a:effectLst/>
                <a:uLnTx/>
                <a:uFillTx/>
                <a:latin typeface="Calibri" panose="020F0502020204030204"/>
                <a:ea typeface="+mn-ea"/>
                <a:cs typeface="Arial"/>
              </a:rPr>
              <a:t>4</a:t>
            </a: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 81% </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93% (25/27) of responding patients are ongoing </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80% (37/46) of patients remain on treatment, indicating durable benefit</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p:txBody>
      </p:sp>
      <p:graphicFrame>
        <p:nvGraphicFramePr>
          <p:cNvPr id="3" name="Tabelle 4">
            <a:extLst>
              <a:ext uri="{FF2B5EF4-FFF2-40B4-BE49-F238E27FC236}">
                <a16:creationId xmlns:a16="http://schemas.microsoft.com/office/drawing/2014/main" id="{4C0A402A-4E9F-6678-98DE-87DDFC439D79}"/>
              </a:ext>
            </a:extLst>
          </p:cNvPr>
          <p:cNvGraphicFramePr>
            <a:graphicFrameLocks noGrp="1"/>
          </p:cNvGraphicFramePr>
          <p:nvPr>
            <p:extLst>
              <p:ext uri="{D42A27DB-BD31-4B8C-83A1-F6EECF244321}">
                <p14:modId xmlns:p14="http://schemas.microsoft.com/office/powerpoint/2010/main" val="1464761413"/>
              </p:ext>
            </p:extLst>
          </p:nvPr>
        </p:nvGraphicFramePr>
        <p:xfrm>
          <a:off x="9272042" y="4447196"/>
          <a:ext cx="1547327" cy="1903745"/>
        </p:xfrm>
        <a:graphic>
          <a:graphicData uri="http://schemas.openxmlformats.org/drawingml/2006/table">
            <a:tbl>
              <a:tblPr firstRow="1" bandRow="1">
                <a:tableStyleId>{2D5ABB26-0587-4C30-8999-92F81FD0307C}</a:tableStyleId>
              </a:tblPr>
              <a:tblGrid>
                <a:gridCol w="1547327">
                  <a:extLst>
                    <a:ext uri="{9D8B030D-6E8A-4147-A177-3AD203B41FA5}">
                      <a16:colId xmlns:a16="http://schemas.microsoft.com/office/drawing/2014/main" val="601355207"/>
                    </a:ext>
                  </a:extLst>
                </a:gridCol>
              </a:tblGrid>
              <a:tr h="695743">
                <a:tc>
                  <a:txBody>
                    <a:bodyPr/>
                    <a:lstStyle/>
                    <a:p>
                      <a:pPr algn="ctr">
                        <a:lnSpc>
                          <a:spcPct val="70000"/>
                        </a:lnSpc>
                      </a:pPr>
                      <a:r>
                        <a:rPr lang="en-US" sz="1100" dirty="0">
                          <a:solidFill>
                            <a:srgbClr val="00305D"/>
                          </a:solidFill>
                          <a:latin typeface="Calibri"/>
                          <a:ea typeface="Calibri"/>
                          <a:cs typeface="Calibri"/>
                        </a:rPr>
                        <a:t>All evaluable patients</a:t>
                      </a:r>
                    </a:p>
                    <a:p>
                      <a:pPr algn="ctr">
                        <a:lnSpc>
                          <a:spcPct val="70000"/>
                        </a:lnSpc>
                      </a:pPr>
                      <a:endParaRPr lang="en-US" sz="1100" dirty="0">
                        <a:solidFill>
                          <a:srgbClr val="00305D"/>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100" dirty="0">
                          <a:solidFill>
                            <a:srgbClr val="00305D"/>
                          </a:solidFill>
                          <a:latin typeface="Calibri"/>
                          <a:ea typeface="Calibri"/>
                          <a:cs typeface="Calibri"/>
                        </a:rPr>
                        <a:t>0.5 – 5.3 mg/kg</a:t>
                      </a:r>
                    </a:p>
                    <a:p>
                      <a:pPr algn="ctr">
                        <a:lnSpc>
                          <a:spcPct val="90000"/>
                        </a:lnSpc>
                      </a:pPr>
                      <a:r>
                        <a:rPr lang="en-US" sz="1100" dirty="0">
                          <a:solidFill>
                            <a:srgbClr val="00305D"/>
                          </a:solidFill>
                          <a:latin typeface="Calibri"/>
                          <a:ea typeface="Calibri"/>
                          <a:cs typeface="Calibri"/>
                        </a:rPr>
                        <a:t>(n=66)</a:t>
                      </a:r>
                      <a:r>
                        <a:rPr lang="en-US" sz="1100" baseline="30000" dirty="0">
                          <a:solidFill>
                            <a:srgbClr val="00305D"/>
                          </a:solidFill>
                          <a:latin typeface="Calibri"/>
                          <a:ea typeface="Calibri"/>
                          <a:cs typeface="Calibri"/>
                        </a:rPr>
                        <a:t>1</a:t>
                      </a:r>
                      <a:endParaRPr lang="en-US" sz="1100" dirty="0">
                        <a:solidFill>
                          <a:srgbClr val="00305D"/>
                        </a:solidFill>
                        <a:latin typeface="Calibri"/>
                        <a:ea typeface="Calibri"/>
                        <a:cs typeface="Calibri"/>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38000"/>
                      </a:schemeClr>
                    </a:solidFill>
                  </a:tcPr>
                </a:tc>
                <a:extLst>
                  <a:ext uri="{0D108BD9-81ED-4DB2-BD59-A6C34878D82A}">
                    <a16:rowId xmlns:a16="http://schemas.microsoft.com/office/drawing/2014/main" val="3497089243"/>
                  </a:ext>
                </a:extLst>
              </a:tr>
              <a:tr h="240614">
                <a:tc>
                  <a:txBody>
                    <a:bodyPr/>
                    <a:lstStyle/>
                    <a:p>
                      <a:pPr algn="ctr">
                        <a:lnSpc>
                          <a:spcPct val="70000"/>
                        </a:lnSpc>
                      </a:pPr>
                      <a:r>
                        <a:rPr lang="en-US" sz="1100" b="0" dirty="0">
                          <a:solidFill>
                            <a:schemeClr val="accent1">
                              <a:lumMod val="50000"/>
                            </a:schemeClr>
                          </a:solidFill>
                          <a:latin typeface="Calibri"/>
                          <a:ea typeface="Calibri"/>
                          <a:cs typeface="Calibri"/>
                        </a:rPr>
                        <a:t>36 (55)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224613"/>
                  </a:ext>
                </a:extLst>
              </a:tr>
              <a:tr h="254769">
                <a:tc>
                  <a:txBody>
                    <a:bodyPr/>
                    <a:lstStyle/>
                    <a:p>
                      <a:pPr algn="ctr">
                        <a:lnSpc>
                          <a:spcPct val="70000"/>
                        </a:lnSpc>
                      </a:pPr>
                      <a:r>
                        <a:rPr lang="en-US" sz="1100" dirty="0">
                          <a:solidFill>
                            <a:schemeClr val="accent1">
                              <a:lumMod val="50000"/>
                            </a:schemeClr>
                          </a:solidFill>
                          <a:latin typeface="Calibri"/>
                          <a:ea typeface="Calibri"/>
                          <a:cs typeface="Calibri"/>
                        </a:rPr>
                        <a:t>26 (39)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382789686"/>
                  </a:ext>
                </a:extLst>
              </a:tr>
              <a:tr h="240615">
                <a:tc>
                  <a:txBody>
                    <a:bodyPr/>
                    <a:lstStyle/>
                    <a:p>
                      <a:pPr algn="ctr">
                        <a:lnSpc>
                          <a:spcPct val="70000"/>
                        </a:lnSpc>
                      </a:pPr>
                      <a:r>
                        <a:rPr lang="en-US" sz="1100" dirty="0">
                          <a:solidFill>
                            <a:schemeClr val="accent1">
                              <a:lumMod val="50000"/>
                            </a:schemeClr>
                          </a:solidFill>
                          <a:latin typeface="Calibri"/>
                          <a:ea typeface="Calibri"/>
                          <a:cs typeface="Calibri"/>
                        </a:rPr>
                        <a:t>64 (97)</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79792612"/>
                  </a:ext>
                </a:extLst>
              </a:tr>
              <a:tr h="247691">
                <a:tc>
                  <a:txBody>
                    <a:bodyPr/>
                    <a:lstStyle/>
                    <a:p>
                      <a:pPr algn="ctr">
                        <a:lnSpc>
                          <a:spcPct val="70000"/>
                        </a:lnSpc>
                      </a:pPr>
                      <a:r>
                        <a:rPr lang="en-US" sz="1100" dirty="0">
                          <a:solidFill>
                            <a:schemeClr val="accent1">
                              <a:lumMod val="50000"/>
                            </a:schemeClr>
                          </a:solidFill>
                          <a:latin typeface="Calibri"/>
                          <a:ea typeface="Calibri"/>
                          <a:cs typeface="Calibri"/>
                        </a:rPr>
                        <a:t>60 (91)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392342929"/>
                  </a:ext>
                </a:extLst>
              </a:tr>
              <a:tr h="224313">
                <a:tc>
                  <a:txBody>
                    <a:bodyPr/>
                    <a:lstStyle/>
                    <a:p>
                      <a:pPr algn="ctr">
                        <a:lnSpc>
                          <a:spcPct val="70000"/>
                        </a:lnSpc>
                      </a:pPr>
                      <a:r>
                        <a:rPr lang="en-US" sz="1100" dirty="0">
                          <a:solidFill>
                            <a:schemeClr val="accent1">
                              <a:lumMod val="50000"/>
                            </a:schemeClr>
                          </a:solidFill>
                          <a:latin typeface="Calibri"/>
                          <a:ea typeface="Calibri"/>
                          <a:cs typeface="Calibri"/>
                        </a:rPr>
                        <a:t>1 (2)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3147493"/>
                  </a:ext>
                </a:extLst>
              </a:tr>
            </a:tbl>
          </a:graphicData>
        </a:graphic>
      </p:graphicFrame>
      <p:grpSp>
        <p:nvGrpSpPr>
          <p:cNvPr id="23" name="Group 22">
            <a:extLst>
              <a:ext uri="{FF2B5EF4-FFF2-40B4-BE49-F238E27FC236}">
                <a16:creationId xmlns:a16="http://schemas.microsoft.com/office/drawing/2014/main" id="{E80E87C5-00E1-A19D-09AF-985313FA2B55}"/>
              </a:ext>
            </a:extLst>
          </p:cNvPr>
          <p:cNvGrpSpPr/>
          <p:nvPr/>
        </p:nvGrpSpPr>
        <p:grpSpPr>
          <a:xfrm>
            <a:off x="297208" y="1071119"/>
            <a:ext cx="8391344" cy="3376256"/>
            <a:chOff x="634998" y="1606409"/>
            <a:chExt cx="12484557" cy="5008112"/>
          </a:xfrm>
        </p:grpSpPr>
        <p:pic>
          <p:nvPicPr>
            <p:cNvPr id="24" name="Picture 23" descr="A chart of different levels of blood&#10;&#10;AI-generated content may be incorrect.">
              <a:extLst>
                <a:ext uri="{FF2B5EF4-FFF2-40B4-BE49-F238E27FC236}">
                  <a16:creationId xmlns:a16="http://schemas.microsoft.com/office/drawing/2014/main" id="{DAE70B6D-8014-2F6C-B74A-984C646BB8B8}"/>
                </a:ext>
              </a:extLst>
            </p:cNvPr>
            <p:cNvPicPr>
              <a:picLocks noChangeAspect="1"/>
            </p:cNvPicPr>
            <p:nvPr/>
          </p:nvPicPr>
          <p:blipFill>
            <a:blip r:embed="rId3"/>
            <a:stretch>
              <a:fillRect/>
            </a:stretch>
          </p:blipFill>
          <p:spPr>
            <a:xfrm>
              <a:off x="634998" y="1606409"/>
              <a:ext cx="12484557" cy="5008112"/>
            </a:xfrm>
            <a:prstGeom prst="rect">
              <a:avLst/>
            </a:prstGeom>
          </p:spPr>
        </p:pic>
        <p:grpSp>
          <p:nvGrpSpPr>
            <p:cNvPr id="25" name="Group 24">
              <a:extLst>
                <a:ext uri="{FF2B5EF4-FFF2-40B4-BE49-F238E27FC236}">
                  <a16:creationId xmlns:a16="http://schemas.microsoft.com/office/drawing/2014/main" id="{0B9D2CF8-CDE2-1563-B04E-B6ED638A82F2}"/>
                </a:ext>
              </a:extLst>
            </p:cNvPr>
            <p:cNvGrpSpPr/>
            <p:nvPr/>
          </p:nvGrpSpPr>
          <p:grpSpPr>
            <a:xfrm>
              <a:off x="4925260" y="2303472"/>
              <a:ext cx="6122164" cy="410882"/>
              <a:chOff x="4925260" y="2303472"/>
              <a:chExt cx="6122164" cy="410882"/>
            </a:xfrm>
          </p:grpSpPr>
          <p:sp>
            <p:nvSpPr>
              <p:cNvPr id="26" name="TextBox 25">
                <a:extLst>
                  <a:ext uri="{FF2B5EF4-FFF2-40B4-BE49-F238E27FC236}">
                    <a16:creationId xmlns:a16="http://schemas.microsoft.com/office/drawing/2014/main" id="{7196EE2B-A068-056B-1F91-9F09FA5FF85B}"/>
                  </a:ext>
                </a:extLst>
              </p:cNvPr>
              <p:cNvSpPr txBox="1"/>
              <p:nvPr/>
            </p:nvSpPr>
            <p:spPr>
              <a:xfrm>
                <a:off x="10535026" y="2303472"/>
                <a:ext cx="300081" cy="41088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7" name="TextBox 26">
                <a:extLst>
                  <a:ext uri="{FF2B5EF4-FFF2-40B4-BE49-F238E27FC236}">
                    <a16:creationId xmlns:a16="http://schemas.microsoft.com/office/drawing/2014/main" id="{291D2FB6-912E-393E-2C73-8A5249563511}"/>
                  </a:ext>
                </a:extLst>
              </p:cNvPr>
              <p:cNvSpPr txBox="1"/>
              <p:nvPr/>
            </p:nvSpPr>
            <p:spPr>
              <a:xfrm>
                <a:off x="10747343" y="2303472"/>
                <a:ext cx="300081" cy="41088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8" name="TextBox 27">
                <a:extLst>
                  <a:ext uri="{FF2B5EF4-FFF2-40B4-BE49-F238E27FC236}">
                    <a16:creationId xmlns:a16="http://schemas.microsoft.com/office/drawing/2014/main" id="{09693221-D96E-3355-3867-0C9E123EECBD}"/>
                  </a:ext>
                </a:extLst>
              </p:cNvPr>
              <p:cNvSpPr txBox="1"/>
              <p:nvPr/>
            </p:nvSpPr>
            <p:spPr>
              <a:xfrm>
                <a:off x="4925260" y="2303472"/>
                <a:ext cx="389221" cy="41088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9" name="TextBox 28">
                <a:extLst>
                  <a:ext uri="{FF2B5EF4-FFF2-40B4-BE49-F238E27FC236}">
                    <a16:creationId xmlns:a16="http://schemas.microsoft.com/office/drawing/2014/main" id="{E74235A7-D9CD-CD11-AAAA-27A56827ACE8}"/>
                  </a:ext>
                </a:extLst>
              </p:cNvPr>
              <p:cNvSpPr txBox="1"/>
              <p:nvPr/>
            </p:nvSpPr>
            <p:spPr>
              <a:xfrm>
                <a:off x="5669755" y="2303472"/>
                <a:ext cx="389221" cy="41088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grpSp>
      </p:grpSp>
      <p:sp>
        <p:nvSpPr>
          <p:cNvPr id="12" name="Rounded Rectangle 11">
            <a:extLst>
              <a:ext uri="{FF2B5EF4-FFF2-40B4-BE49-F238E27FC236}">
                <a16:creationId xmlns:a16="http://schemas.microsoft.com/office/drawing/2014/main" id="{0C850A4B-9422-D607-373D-EC5A6F49FA5E}"/>
              </a:ext>
            </a:extLst>
          </p:cNvPr>
          <p:cNvSpPr/>
          <p:nvPr/>
        </p:nvSpPr>
        <p:spPr>
          <a:xfrm>
            <a:off x="3682991" y="1070939"/>
            <a:ext cx="4826019" cy="424795"/>
          </a:xfrm>
          <a:prstGeom prst="roundRect">
            <a:avLst/>
          </a:prstGeom>
          <a:solidFill>
            <a:srgbClr val="D561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59% ORR (50%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cORR</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within 1.67 – 3.3 mg/kg cohorts</a:t>
            </a:r>
          </a:p>
        </p:txBody>
      </p:sp>
      <p:sp>
        <p:nvSpPr>
          <p:cNvPr id="15" name="TextBox 14">
            <a:extLst>
              <a:ext uri="{FF2B5EF4-FFF2-40B4-BE49-F238E27FC236}">
                <a16:creationId xmlns:a16="http://schemas.microsoft.com/office/drawing/2014/main" id="{98E3898F-39A7-8B96-1BA3-822D3B936F3B}"/>
              </a:ext>
            </a:extLst>
          </p:cNvPr>
          <p:cNvSpPr txBox="1"/>
          <p:nvPr/>
        </p:nvSpPr>
        <p:spPr>
          <a:xfrm>
            <a:off x="7729614" y="4098176"/>
            <a:ext cx="1250683"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rPr>
              <a:t># Prior </a:t>
            </a:r>
            <a:r>
              <a:rPr kumimoji="0" lang="en-US" sz="800" b="0" i="0" u="none" strike="noStrike" kern="1200" cap="none" spc="0" normalizeH="0" baseline="0" noProof="0" dirty="0" err="1">
                <a:ln>
                  <a:noFill/>
                </a:ln>
                <a:solidFill>
                  <a:prstClr val="black"/>
                </a:solidFill>
                <a:effectLst/>
                <a:uLnTx/>
                <a:uFillTx/>
                <a:latin typeface="Helvetica" pitchFamily="2" charset="0"/>
                <a:ea typeface="MS PGothic" panose="020B0600070205080204" pitchFamily="34" charset="-128"/>
                <a:cs typeface="+mn-cs"/>
              </a:rPr>
              <a:t>mirvetuximab</a:t>
            </a:r>
            <a:r>
              <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rPr>
              <a:t> </a:t>
            </a:r>
            <a:r>
              <a:rPr kumimoji="0" lang="en-US" sz="800" b="0" i="0" u="none" strike="noStrike" kern="1200" cap="none" spc="0" normalizeH="0" baseline="0" noProof="0" dirty="0" err="1">
                <a:ln>
                  <a:noFill/>
                </a:ln>
                <a:solidFill>
                  <a:prstClr val="black"/>
                </a:solidFill>
                <a:effectLst/>
                <a:uLnTx/>
                <a:uFillTx/>
                <a:latin typeface="Helvetica" pitchFamily="2" charset="0"/>
                <a:ea typeface="MS PGothic" panose="020B0600070205080204" pitchFamily="34" charset="-128"/>
                <a:cs typeface="+mn-cs"/>
              </a:rPr>
              <a:t>soravtansine</a:t>
            </a:r>
            <a:endPar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endParaRPr>
          </a:p>
        </p:txBody>
      </p:sp>
      <p:sp>
        <p:nvSpPr>
          <p:cNvPr id="17" name="CasellaDiTesto 16">
            <a:extLst>
              <a:ext uri="{FF2B5EF4-FFF2-40B4-BE49-F238E27FC236}">
                <a16:creationId xmlns:a16="http://schemas.microsoft.com/office/drawing/2014/main" id="{94613183-4EAF-46C6-BF8B-84FF95FD0DFB}"/>
              </a:ext>
            </a:extLst>
          </p:cNvPr>
          <p:cNvSpPr txBox="1"/>
          <p:nvPr/>
        </p:nvSpPr>
        <p:spPr>
          <a:xfrm>
            <a:off x="8509010" y="713055"/>
            <a:ext cx="3827745"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Antonio Gonzalez-Martin, ESMO 2025</a:t>
            </a:r>
          </a:p>
        </p:txBody>
      </p:sp>
    </p:spTree>
    <p:extLst>
      <p:ext uri="{BB962C8B-B14F-4D97-AF65-F5344CB8AC3E}">
        <p14:creationId xmlns:p14="http://schemas.microsoft.com/office/powerpoint/2010/main" val="2212869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EEEC81-61E1-B828-8DF7-C8E78DD802BD}"/>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3AE9EC9-C62F-B256-6475-AE4453065E9A}"/>
              </a:ext>
            </a:extLst>
          </p:cNvPr>
          <p:cNvGraphicFramePr/>
          <p:nvPr>
            <p:extLst>
              <p:ext uri="{D42A27DB-BD31-4B8C-83A1-F6EECF244321}">
                <p14:modId xmlns:p14="http://schemas.microsoft.com/office/powerpoint/2010/main" val="295917703"/>
              </p:ext>
            </p:extLst>
          </p:nvPr>
        </p:nvGraphicFramePr>
        <p:xfrm>
          <a:off x="3589751" y="1533013"/>
          <a:ext cx="4295056" cy="3791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5">
            <a:extLst>
              <a:ext uri="{FF2B5EF4-FFF2-40B4-BE49-F238E27FC236}">
                <a16:creationId xmlns:a16="http://schemas.microsoft.com/office/drawing/2014/main" id="{87F40076-82FB-B626-DCDC-47A7E30D5F0C}"/>
              </a:ext>
            </a:extLst>
          </p:cNvPr>
          <p:cNvSpPr txBox="1"/>
          <p:nvPr/>
        </p:nvSpPr>
        <p:spPr>
          <a:xfrm>
            <a:off x="1082789" y="2116314"/>
            <a:ext cx="2672526" cy="923330"/>
          </a:xfrm>
          <a:prstGeom prst="rect">
            <a:avLst/>
          </a:prstGeom>
          <a:noFill/>
        </p:spPr>
        <p:txBody>
          <a:bodyPr wrap="none" rtlCol="0">
            <a:spAutoFit/>
          </a:bodyPr>
          <a:lstStyle/>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n-ea"/>
                <a:cs typeface="Arial Narrow"/>
                <a:sym typeface="Helvetica"/>
              </a:rPr>
              <a:t>Best target</a:t>
            </a:r>
            <a:endPar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endParaRP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n-ea"/>
                <a:cs typeface="Arial Narrow"/>
                <a:sym typeface="Helvetica"/>
              </a:rPr>
              <a:t>Level of </a:t>
            </a: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expression</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Predictive biomarker</a:t>
            </a:r>
          </a:p>
        </p:txBody>
      </p:sp>
      <p:sp>
        <p:nvSpPr>
          <p:cNvPr id="7" name="TextBox 6">
            <a:extLst>
              <a:ext uri="{FF2B5EF4-FFF2-40B4-BE49-F238E27FC236}">
                <a16:creationId xmlns:a16="http://schemas.microsoft.com/office/drawing/2014/main" id="{0B143556-02C1-51EF-1E5F-4F0985FDE6F4}"/>
              </a:ext>
            </a:extLst>
          </p:cNvPr>
          <p:cNvSpPr txBox="1"/>
          <p:nvPr/>
        </p:nvSpPr>
        <p:spPr>
          <a:xfrm>
            <a:off x="7904493" y="1852426"/>
            <a:ext cx="3865802" cy="1200329"/>
          </a:xfrm>
          <a:prstGeom prst="rect">
            <a:avLst/>
          </a:prstGeom>
          <a:noFill/>
        </p:spPr>
        <p:txBody>
          <a:bodyPr wrap="square" rtlCol="0">
            <a:spAutoFit/>
          </a:bodyPr>
          <a:lstStyle/>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Bystander effect needed</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n-ea"/>
                <a:cs typeface="Arial Narrow"/>
                <a:sym typeface="Helvetica"/>
              </a:rPr>
              <a:t>Bystander effect controlled (</a:t>
            </a:r>
            <a:r>
              <a:rPr kumimoji="0" lang="en-US" sz="1600" b="0" i="0" u="none" strike="noStrike" kern="0" cap="none" spc="0" normalizeH="0" baseline="0" noProof="0" dirty="0">
                <a:ln>
                  <a:noFill/>
                </a:ln>
                <a:solidFill>
                  <a:srgbClr val="000000"/>
                </a:solidFill>
                <a:effectLst/>
                <a:uLnTx/>
                <a:uFillTx/>
                <a:latin typeface="Helvetica"/>
                <a:ea typeface="+mn-ea"/>
                <a:cs typeface="Arial Narrow"/>
                <a:sym typeface="Helvetica"/>
              </a:rPr>
              <a:t>new linker-payload platforms</a:t>
            </a:r>
            <a:r>
              <a:rPr kumimoji="0" lang="en-US" sz="1800" b="0" i="0" u="none" strike="noStrike" kern="0" cap="none" spc="0" normalizeH="0" baseline="0" noProof="0" dirty="0">
                <a:ln>
                  <a:noFill/>
                </a:ln>
                <a:solidFill>
                  <a:srgbClr val="000000"/>
                </a:solidFill>
                <a:effectLst/>
                <a:uLnTx/>
                <a:uFillTx/>
                <a:latin typeface="Helvetica"/>
                <a:ea typeface="+mn-ea"/>
                <a:cs typeface="Arial Narrow"/>
                <a:sym typeface="Helvetica"/>
              </a:rPr>
              <a:t>)</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Potency and DAR</a:t>
            </a:r>
          </a:p>
        </p:txBody>
      </p:sp>
      <p:sp>
        <p:nvSpPr>
          <p:cNvPr id="8" name="TextBox 7">
            <a:extLst>
              <a:ext uri="{FF2B5EF4-FFF2-40B4-BE49-F238E27FC236}">
                <a16:creationId xmlns:a16="http://schemas.microsoft.com/office/drawing/2014/main" id="{5A1C266D-A68C-B869-598F-810422534DCA}"/>
              </a:ext>
            </a:extLst>
          </p:cNvPr>
          <p:cNvSpPr txBox="1"/>
          <p:nvPr/>
        </p:nvSpPr>
        <p:spPr>
          <a:xfrm>
            <a:off x="1236419" y="3785576"/>
            <a:ext cx="2441694" cy="923330"/>
          </a:xfrm>
          <a:prstGeom prst="rect">
            <a:avLst/>
          </a:prstGeom>
          <a:noFill/>
        </p:spPr>
        <p:txBody>
          <a:bodyPr wrap="none" rtlCol="0">
            <a:spAutoFit/>
          </a:bodyPr>
          <a:lstStyle/>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Platinum-resistant</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n-ea"/>
                <a:cs typeface="Arial Narrow"/>
                <a:sym typeface="Helvetica"/>
              </a:rPr>
              <a:t>Platinum-sensitive</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Maintenance </a:t>
            </a:r>
          </a:p>
        </p:txBody>
      </p:sp>
      <p:sp>
        <p:nvSpPr>
          <p:cNvPr id="9" name="TextBox 8">
            <a:extLst>
              <a:ext uri="{FF2B5EF4-FFF2-40B4-BE49-F238E27FC236}">
                <a16:creationId xmlns:a16="http://schemas.microsoft.com/office/drawing/2014/main" id="{7707BCB0-E642-9F69-9779-1466B67AB86D}"/>
              </a:ext>
            </a:extLst>
          </p:cNvPr>
          <p:cNvSpPr txBox="1"/>
          <p:nvPr/>
        </p:nvSpPr>
        <p:spPr>
          <a:xfrm>
            <a:off x="7884807" y="3785576"/>
            <a:ext cx="3711272" cy="923330"/>
          </a:xfrm>
          <a:prstGeom prst="rect">
            <a:avLst/>
          </a:prstGeom>
          <a:noFill/>
        </p:spPr>
        <p:txBody>
          <a:bodyPr wrap="none" rtlCol="0">
            <a:spAutoFit/>
          </a:bodyPr>
          <a:lstStyle/>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Single agent</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a:ea typeface="+mn-ea"/>
                <a:cs typeface="Arial Narrow"/>
                <a:sym typeface="Helvetica"/>
              </a:rPr>
              <a:t>Combo with chemo</a:t>
            </a:r>
          </a:p>
          <a:p>
            <a:pPr marL="381005" marR="0" lvl="0" indent="-381005" algn="l" defTabSz="6096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Arial Narrow"/>
                <a:sym typeface="Helvetica"/>
              </a:rPr>
              <a:t>Combo with targeted therapies</a:t>
            </a:r>
          </a:p>
        </p:txBody>
      </p:sp>
      <p:sp>
        <p:nvSpPr>
          <p:cNvPr id="11" name="Rectángulo 10">
            <a:extLst>
              <a:ext uri="{FF2B5EF4-FFF2-40B4-BE49-F238E27FC236}">
                <a16:creationId xmlns:a16="http://schemas.microsoft.com/office/drawing/2014/main" id="{6B767C90-3263-A9D6-4700-67761DAD5766}"/>
              </a:ext>
            </a:extLst>
          </p:cNvPr>
          <p:cNvSpPr/>
          <p:nvPr/>
        </p:nvSpPr>
        <p:spPr>
          <a:xfrm>
            <a:off x="838200" y="3497015"/>
            <a:ext cx="10932095" cy="1728206"/>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1076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ea typeface="+mn-ea"/>
              <a:cs typeface="+mn-cs"/>
              <a:sym typeface="Helvetica"/>
            </a:endParaRPr>
          </a:p>
        </p:txBody>
      </p:sp>
      <p:sp>
        <p:nvSpPr>
          <p:cNvPr id="12" name="Rectángulo 11">
            <a:extLst>
              <a:ext uri="{FF2B5EF4-FFF2-40B4-BE49-F238E27FC236}">
                <a16:creationId xmlns:a16="http://schemas.microsoft.com/office/drawing/2014/main" id="{CF7122CB-CB01-B511-54B4-0AE31A3EF4B1}"/>
              </a:ext>
            </a:extLst>
          </p:cNvPr>
          <p:cNvSpPr/>
          <p:nvPr/>
        </p:nvSpPr>
        <p:spPr>
          <a:xfrm>
            <a:off x="3181092" y="5325821"/>
            <a:ext cx="5004556" cy="830997"/>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Helvetica"/>
                <a:ea typeface="+mn-ea"/>
                <a:cs typeface="+mn-cs"/>
                <a:sym typeface="Helvetica"/>
              </a:rPr>
              <a:t>New combinations: </a:t>
            </a:r>
          </a:p>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Helvetica"/>
                <a:ea typeface="+mn-ea"/>
                <a:cs typeface="+mn-cs"/>
                <a:sym typeface="Helvetica"/>
              </a:rPr>
              <a:t>- EARLIER lines: Plat sensitive, 1st line </a:t>
            </a:r>
          </a:p>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Helvetica"/>
                <a:ea typeface="+mn-ea"/>
                <a:cs typeface="+mn-cs"/>
                <a:sym typeface="Helvetica"/>
              </a:rPr>
              <a:t>- Maintenance (ongoing)</a:t>
            </a:r>
          </a:p>
        </p:txBody>
      </p:sp>
      <p:sp>
        <p:nvSpPr>
          <p:cNvPr id="3" name="Título 2">
            <a:extLst>
              <a:ext uri="{FF2B5EF4-FFF2-40B4-BE49-F238E27FC236}">
                <a16:creationId xmlns:a16="http://schemas.microsoft.com/office/drawing/2014/main" id="{673AE530-48B5-45CB-21BB-04626AFB88BE}"/>
              </a:ext>
            </a:extLst>
          </p:cNvPr>
          <p:cNvSpPr>
            <a:spLocks noGrp="1"/>
          </p:cNvSpPr>
          <p:nvPr>
            <p:ph type="title"/>
          </p:nvPr>
        </p:nvSpPr>
        <p:spPr/>
        <p:txBody>
          <a:bodyPr/>
          <a:lstStyle/>
          <a:p>
            <a:r>
              <a:rPr lang="en-US" dirty="0">
                <a:solidFill>
                  <a:schemeClr val="tx1"/>
                </a:solidFill>
              </a:rPr>
              <a:t>ADCs in ovarian cancer</a:t>
            </a:r>
          </a:p>
        </p:txBody>
      </p:sp>
    </p:spTree>
    <p:extLst>
      <p:ext uri="{BB962C8B-B14F-4D97-AF65-F5344CB8AC3E}">
        <p14:creationId xmlns:p14="http://schemas.microsoft.com/office/powerpoint/2010/main" val="272616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6327199"/>
            <a:ext cx="11912599" cy="420756"/>
          </a:xfrm>
          <a:prstGeom prst="rect">
            <a:avLst/>
          </a:prstGeom>
          <a:noFill/>
        </p:spPr>
        <p:txBody>
          <a:bodyPr wrap="square" rtlCol="0" anchor="b">
            <a:spAutoFit/>
          </a:bodyPr>
          <a:lstStyle/>
          <a:p>
            <a:pPr lvl="0" defTabSz="914377" eaLnBrk="1" fontAlgn="auto" hangingPunct="1">
              <a:spcBef>
                <a:spcPts val="0"/>
              </a:spcBef>
              <a:spcAft>
                <a:spcPts val="0"/>
              </a:spcAft>
              <a:defRPr/>
            </a:pPr>
            <a:r>
              <a:rPr lang="en-US" sz="1067" baseline="30000" dirty="0">
                <a:solidFill>
                  <a:prstClr val="black">
                    <a:lumMod val="65000"/>
                    <a:lumOff val="35000"/>
                  </a:prstClr>
                </a:solidFill>
                <a:latin typeface="HelveticaNeueLT Std" panose="020B0604020202020204" pitchFamily="34" charset="0"/>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lang="en-US" sz="1067" baseline="30000" dirty="0">
                <a:solidFill>
                  <a:prstClr val="black">
                    <a:lumMod val="65000"/>
                    <a:lumOff val="35000"/>
                  </a:prstClr>
                </a:solidFill>
                <a:latin typeface="HelveticaNeueLT Std" panose="020B0604020202020204" pitchFamily="34" charset="0"/>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lvl="0" defTabSz="914377" eaLnBrk="1" fontAlgn="auto" hangingPunct="1">
              <a:spcBef>
                <a:spcPts val="0"/>
              </a:spcBef>
              <a:spcAft>
                <a:spcPts val="0"/>
              </a:spcAf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lang="en-US" sz="1067" baseline="30000" dirty="0">
                <a:solidFill>
                  <a:prstClr val="black">
                    <a:lumMod val="65000"/>
                    <a:lumOff val="35000"/>
                  </a:prstClr>
                </a:solidFill>
                <a:latin typeface="HelveticaNeueLT Std" panose="020B0604020202020204" pitchFamily="34" charset="0"/>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lang="en-US" sz="1067" baseline="30000" dirty="0">
                <a:solidFill>
                  <a:prstClr val="black">
                    <a:lumMod val="65000"/>
                    <a:lumOff val="35000"/>
                  </a:prstClr>
                </a:solidFill>
                <a:latin typeface="HelveticaNeueLT Std" panose="020B0604020202020204" pitchFamily="34" charset="0"/>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lang="en-US" sz="1067" baseline="30000" dirty="0">
                <a:solidFill>
                  <a:prstClr val="black">
                    <a:lumMod val="65000"/>
                    <a:lumOff val="35000"/>
                  </a:prstClr>
                </a:solidFill>
                <a:latin typeface="HelveticaNeueLT Std" panose="020B0604020202020204" pitchFamily="34" charset="0"/>
              </a:rPr>
              <a:t> 13</a:t>
            </a:r>
            <a:r>
              <a:rPr lang="en-US" sz="1067" dirty="0">
                <a:solidFill>
                  <a:prstClr val="black">
                    <a:lumMod val="65000"/>
                    <a:lumOff val="35000"/>
                  </a:prstClr>
                </a:solidFill>
                <a:latin typeface="HelveticaNeueLT Std" panose="020B0604020202020204" pitchFamily="34" charset="0"/>
              </a:rPr>
              <a:t> [NCT05257408 – Rosella]; [NCT03776812 – phase II]; </a:t>
            </a:r>
            <a:endPar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endParaRPr>
          </a:p>
        </p:txBody>
      </p:sp>
      <p:grpSp>
        <p:nvGrpSpPr>
          <p:cNvPr id="9" name="Gruppo 8">
            <a:extLst>
              <a:ext uri="{FF2B5EF4-FFF2-40B4-BE49-F238E27FC236}">
                <a16:creationId xmlns:a16="http://schemas.microsoft.com/office/drawing/2014/main" id="{87773295-CA9B-53DF-4E7E-8F615B5BF61C}"/>
              </a:ext>
            </a:extLst>
          </p:cNvPr>
          <p:cNvGrpSpPr/>
          <p:nvPr/>
        </p:nvGrpSpPr>
        <p:grpSpPr>
          <a:xfrm>
            <a:off x="8617338" y="1114708"/>
            <a:ext cx="2250885" cy="4155111"/>
            <a:chOff x="319545" y="1895231"/>
            <a:chExt cx="2250885" cy="4299073"/>
          </a:xfrm>
          <a:effectLst>
            <a:outerShdw blurRad="50800" dist="38100" dir="2700000" algn="tl" rotWithShape="0">
              <a:prstClr val="black">
                <a:alpha val="40000"/>
              </a:prstClr>
            </a:outerShdw>
          </a:effectLst>
        </p:grpSpPr>
        <p:sp>
          <p:nvSpPr>
            <p:cNvPr id="10" name="Rettangolo 9">
              <a:extLst>
                <a:ext uri="{FF2B5EF4-FFF2-40B4-BE49-F238E27FC236}">
                  <a16:creationId xmlns:a16="http://schemas.microsoft.com/office/drawing/2014/main" id="{57C580DA-E213-8AAD-98EF-4AC1AD969E1F}"/>
                </a:ext>
              </a:extLst>
            </p:cNvPr>
            <p:cNvSpPr/>
            <p:nvPr/>
          </p:nvSpPr>
          <p:spPr bwMode="gray">
            <a:xfrm>
              <a:off x="319545" y="2808165"/>
              <a:ext cx="2250885" cy="3386139"/>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RELACORILANT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
                <a:ea typeface="+mn-ea"/>
                <a:cs typeface="+mn-cs"/>
              </a:endParaRPr>
            </a:p>
          </p:txBody>
        </p:sp>
        <p:sp>
          <p:nvSpPr>
            <p:cNvPr id="12" name="Rettangolo 11">
              <a:extLst>
                <a:ext uri="{FF2B5EF4-FFF2-40B4-BE49-F238E27FC236}">
                  <a16:creationId xmlns:a16="http://schemas.microsoft.com/office/drawing/2014/main" id="{7C6E773D-80B5-62E3-CDE7-30DBE22E3E1A}"/>
                </a:ext>
              </a:extLst>
            </p:cNvPr>
            <p:cNvSpPr/>
            <p:nvPr/>
          </p:nvSpPr>
          <p:spPr bwMode="gray">
            <a:xfrm>
              <a:off x="319545" y="1895231"/>
              <a:ext cx="2250885"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GLUCOCORTICOID RECEPTOR</a:t>
              </a:r>
            </a:p>
          </p:txBody>
        </p:sp>
      </p:grpSp>
      <p:grpSp>
        <p:nvGrpSpPr>
          <p:cNvPr id="13" name="Gruppo 12">
            <a:extLst>
              <a:ext uri="{FF2B5EF4-FFF2-40B4-BE49-F238E27FC236}">
                <a16:creationId xmlns:a16="http://schemas.microsoft.com/office/drawing/2014/main" id="{19DB3195-E4FA-4786-394F-C71EB3C42B24}"/>
              </a:ext>
            </a:extLst>
          </p:cNvPr>
          <p:cNvGrpSpPr/>
          <p:nvPr/>
        </p:nvGrpSpPr>
        <p:grpSpPr>
          <a:xfrm>
            <a:off x="1125722" y="1114708"/>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lang="en-US" sz="1100" baseline="30000" dirty="0">
                  <a:solidFill>
                    <a:srgbClr val="DEDDE1">
                      <a:lumMod val="25000"/>
                    </a:srgbClr>
                  </a:solidFill>
                  <a:latin typeface="Montserrat "/>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lang="en-US" sz="1100" baseline="30000" dirty="0">
                  <a:solidFill>
                    <a:srgbClr val="DEDDE1">
                      <a:lumMod val="25000"/>
                    </a:srgbClr>
                  </a:solidFill>
                  <a:latin typeface="Montserrat "/>
                </a:rPr>
                <a:t>2</a:t>
              </a:r>
              <a:endPar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lang="en-US" sz="1100" baseline="30000" dirty="0">
                  <a:solidFill>
                    <a:srgbClr val="DEDDE1">
                      <a:lumMod val="25000"/>
                    </a:srgbClr>
                  </a:solidFill>
                  <a:latin typeface="Montserrat "/>
                </a:rPr>
                <a:t>3</a:t>
              </a:r>
              <a:endPar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NAPISTAR 1-01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6267793" y="1113259"/>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400" dirty="0">
                <a:solidFill>
                  <a:srgbClr val="DEDDE1">
                    <a:lumMod val="25000"/>
                  </a:srgbClr>
                </a:solidFill>
                <a:latin typeface="Montserrat "/>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pic>
        <p:nvPicPr>
          <p:cNvPr id="22" name="Immagine 21">
            <a:extLst>
              <a:ext uri="{FF2B5EF4-FFF2-40B4-BE49-F238E27FC236}">
                <a16:creationId xmlns:a16="http://schemas.microsoft.com/office/drawing/2014/main" id="{DEF4190E-E205-7A28-C3AD-1CFBA05A5B9B}"/>
              </a:ext>
            </a:extLst>
          </p:cNvPr>
          <p:cNvPicPr>
            <a:picLocks noChangeAspect="1"/>
          </p:cNvPicPr>
          <p:nvPr/>
        </p:nvPicPr>
        <p:blipFill>
          <a:blip r:embed="rId2">
            <a:alphaModFix/>
          </a:blip>
          <a:stretch>
            <a:fillRect/>
          </a:stretch>
        </p:blipFill>
        <p:spPr>
          <a:xfrm>
            <a:off x="8767841" y="3786294"/>
            <a:ext cx="1949875" cy="1358003"/>
          </a:xfrm>
          <a:prstGeom prst="rect">
            <a:avLst/>
          </a:prstGeom>
        </p:spPr>
      </p:pic>
      <p:grpSp>
        <p:nvGrpSpPr>
          <p:cNvPr id="23" name="Gruppo 22">
            <a:extLst>
              <a:ext uri="{FF2B5EF4-FFF2-40B4-BE49-F238E27FC236}">
                <a16:creationId xmlns:a16="http://schemas.microsoft.com/office/drawing/2014/main" id="{DDB44E1B-0728-C0E3-B740-EAE0EAEE8229}"/>
              </a:ext>
            </a:extLst>
          </p:cNvPr>
          <p:cNvGrpSpPr/>
          <p:nvPr/>
        </p:nvGrpSpPr>
        <p:grpSpPr>
          <a:xfrm>
            <a:off x="3819103" y="1113259"/>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lang="en-US" sz="1400" baseline="30000" dirty="0">
                  <a:solidFill>
                    <a:srgbClr val="DEDDE1">
                      <a:lumMod val="25000"/>
                    </a:srgbClr>
                  </a:solidFill>
                  <a:latin typeface="Montserrat "/>
                </a:rPr>
                <a:t>8</a:t>
              </a: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lang="en-US" sz="1400" baseline="30000" dirty="0">
                  <a:solidFill>
                    <a:srgbClr val="DEDDE1">
                      <a:lumMod val="25000"/>
                    </a:srgbClr>
                  </a:solidFill>
                  <a:latin typeface="Montserrat "/>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lang="en-US" sz="1400" dirty="0">
                  <a:solidFill>
                    <a:srgbClr val="DEDDE1">
                      <a:lumMod val="25000"/>
                    </a:srgbClr>
                  </a:solidFill>
                  <a:latin typeface="Montserrat "/>
                </a:rPr>
                <a:t>CDK2i </a:t>
              </a:r>
              <a:r>
                <a:rPr lang="en-US" sz="1400" baseline="30000" dirty="0">
                  <a:solidFill>
                    <a:srgbClr val="DEDDE1">
                      <a:lumMod val="25000"/>
                    </a:srgbClr>
                  </a:solidFill>
                  <a:latin typeface="Montserrat "/>
                </a:rPr>
                <a:t>10</a:t>
              </a: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3"/>
          <a:srcRect l="1476" t="8154" r="65225" b="28786"/>
          <a:stretch/>
        </p:blipFill>
        <p:spPr>
          <a:xfrm>
            <a:off x="1465942" y="4087633"/>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4" cstate="print"/>
          <a:stretch>
            <a:fillRect/>
          </a:stretch>
        </p:blipFill>
        <p:spPr>
          <a:xfrm>
            <a:off x="6374981" y="4043393"/>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4087" y="3625804"/>
            <a:ext cx="2140931" cy="1568903"/>
          </a:xfrm>
          <a:prstGeom prst="rect">
            <a:avLst/>
          </a:prstGeom>
        </p:spPr>
      </p:pic>
      <p:sp>
        <p:nvSpPr>
          <p:cNvPr id="2" name="Rettangolo 1">
            <a:extLst>
              <a:ext uri="{FF2B5EF4-FFF2-40B4-BE49-F238E27FC236}">
                <a16:creationId xmlns:a16="http://schemas.microsoft.com/office/drawing/2014/main" id="{D1AA7184-8623-4ED3-9FFC-C71FCBBAEE22}"/>
              </a:ext>
            </a:extLst>
          </p:cNvPr>
          <p:cNvSpPr/>
          <p:nvPr/>
        </p:nvSpPr>
        <p:spPr>
          <a:xfrm>
            <a:off x="1018309" y="1007918"/>
            <a:ext cx="2714622" cy="4436918"/>
          </a:xfrm>
          <a:prstGeom prst="rect">
            <a:avLst/>
          </a:prstGeom>
          <a:ln w="38100">
            <a:solidFill>
              <a:srgbClr val="81104F"/>
            </a:solidFill>
          </a:ln>
        </p:spPr>
        <p:txBody>
          <a:bodyPr wrap="square" rtlCol="0" anchor="ctr">
            <a:spAutoFit/>
          </a:bodyPr>
          <a:lstStyle/>
          <a:p>
            <a:pPr algn="ctr"/>
            <a:endParaRPr lang="en-US" dirty="0">
              <a:latin typeface="+mn-lt"/>
            </a:endParaRPr>
          </a:p>
        </p:txBody>
      </p:sp>
    </p:spTree>
    <p:extLst>
      <p:ext uri="{BB962C8B-B14F-4D97-AF65-F5344CB8AC3E}">
        <p14:creationId xmlns:p14="http://schemas.microsoft.com/office/powerpoint/2010/main" val="35643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NAPISTAR 1-01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2"/>
          <a:srcRect l="1476" t="8154" r="65225" b="28786"/>
          <a:stretch/>
        </p:blipFill>
        <p:spPr>
          <a:xfrm>
            <a:off x="748969" y="4162745"/>
            <a:ext cx="1570459" cy="1183635"/>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4" y="3700916"/>
            <a:ext cx="2140931" cy="1568903"/>
          </a:xfrm>
          <a:prstGeom prst="rect">
            <a:avLst/>
          </a:prstGeom>
        </p:spPr>
      </p:pic>
      <p:sp>
        <p:nvSpPr>
          <p:cNvPr id="2" name="Rettangolo 1">
            <a:extLst>
              <a:ext uri="{FF2B5EF4-FFF2-40B4-BE49-F238E27FC236}">
                <a16:creationId xmlns:a16="http://schemas.microsoft.com/office/drawing/2014/main" id="{5A3690B1-DA16-44C0-9E6C-89B13709D89C}"/>
              </a:ext>
            </a:extLst>
          </p:cNvPr>
          <p:cNvSpPr/>
          <p:nvPr/>
        </p:nvSpPr>
        <p:spPr>
          <a:xfrm>
            <a:off x="2941068" y="1028055"/>
            <a:ext cx="2608335" cy="4536831"/>
          </a:xfrm>
          <a:prstGeom prst="rect">
            <a:avLst/>
          </a:prstGeom>
          <a:ln w="57150">
            <a:solidFill>
              <a:srgbClr val="81104F"/>
            </a:solidFill>
          </a:ln>
        </p:spPr>
        <p:txBody>
          <a:bodyPr wrap="square" rtlCol="0" anchor="ctr">
            <a:spAutoFit/>
          </a:bodyPr>
          <a:lstStyle/>
          <a:p>
            <a:pPr algn="ctr"/>
            <a:endParaRPr lang="en-US" dirty="0">
              <a:latin typeface="+mn-lt"/>
            </a:endParaRPr>
          </a:p>
        </p:txBody>
      </p:sp>
    </p:spTree>
    <p:extLst>
      <p:ext uri="{BB962C8B-B14F-4D97-AF65-F5344CB8AC3E}">
        <p14:creationId xmlns:p14="http://schemas.microsoft.com/office/powerpoint/2010/main" val="537385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01E9DD-18B8-67EB-84B1-AF6BE972F34A}"/>
              </a:ext>
            </a:extLst>
          </p:cNvPr>
          <p:cNvSpPr>
            <a:spLocks noGrp="1"/>
          </p:cNvSpPr>
          <p:nvPr>
            <p:ph type="title"/>
          </p:nvPr>
        </p:nvSpPr>
        <p:spPr>
          <a:xfrm>
            <a:off x="609599" y="552120"/>
            <a:ext cx="10509886" cy="553998"/>
          </a:xfrm>
        </p:spPr>
        <p:txBody>
          <a:bodyPr/>
          <a:lstStyle/>
          <a:p>
            <a: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t>Exploiting Replication stress in </a:t>
            </a:r>
            <a:b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br>
            <a:r>
              <a:rPr lang="en-US" i="1" dirty="0">
                <a:solidFill>
                  <a:srgbClr val="29305A"/>
                </a:solidFill>
                <a:latin typeface="Calibri" panose="020F0502020204030204" pitchFamily="34" charset="0"/>
                <a:ea typeface="Calibri" panose="020F0502020204030204" pitchFamily="34" charset="0"/>
                <a:cs typeface="Calibri" panose="020F0502020204030204" pitchFamily="34" charset="0"/>
              </a:rPr>
              <a:t>CCNE1 </a:t>
            </a:r>
            <a: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t>amplified </a:t>
            </a:r>
            <a:r>
              <a:rPr lang="en-US" dirty="0" err="1">
                <a:solidFill>
                  <a:srgbClr val="29305A"/>
                </a:solidFill>
                <a:latin typeface="Calibri" panose="020F0502020204030204" pitchFamily="34" charset="0"/>
                <a:ea typeface="Calibri" panose="020F0502020204030204" pitchFamily="34" charset="0"/>
                <a:cs typeface="Calibri" panose="020F0502020204030204" pitchFamily="34" charset="0"/>
              </a:rPr>
              <a:t>tumours</a:t>
            </a:r>
            <a:endParaRPr lang="en-US" dirty="0">
              <a:solidFill>
                <a:srgbClr val="29305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platzhalter 6">
            <a:extLst>
              <a:ext uri="{FF2B5EF4-FFF2-40B4-BE49-F238E27FC236}">
                <a16:creationId xmlns:a16="http://schemas.microsoft.com/office/drawing/2014/main" id="{FACDED7A-C1D4-86E4-C427-61807C22C996}"/>
              </a:ext>
            </a:extLst>
          </p:cNvPr>
          <p:cNvSpPr>
            <a:spLocks noGrp="1"/>
          </p:cNvSpPr>
          <p:nvPr>
            <p:ph type="body" idx="13"/>
          </p:nvPr>
        </p:nvSpPr>
        <p:spPr/>
        <p:txBody>
          <a:bodyPr/>
          <a:lstStyle/>
          <a:p>
            <a:r>
              <a:rPr lang="en-US" dirty="0"/>
              <a:t>Frederik </a:t>
            </a:r>
            <a:r>
              <a:rPr lang="en-US" dirty="0" err="1"/>
              <a:t>Marmé</a:t>
            </a:r>
            <a:endParaRPr lang="en-US" dirty="0"/>
          </a:p>
        </p:txBody>
      </p:sp>
      <p:sp>
        <p:nvSpPr>
          <p:cNvPr id="9" name="Textplatzhalter 8">
            <a:extLst>
              <a:ext uri="{FF2B5EF4-FFF2-40B4-BE49-F238E27FC236}">
                <a16:creationId xmlns:a16="http://schemas.microsoft.com/office/drawing/2014/main" id="{C00BDFB2-742D-DB2F-AD3B-61A1D1BAF505}"/>
              </a:ext>
            </a:extLst>
          </p:cNvPr>
          <p:cNvSpPr>
            <a:spLocks noGrp="1"/>
          </p:cNvSpPr>
          <p:nvPr>
            <p:ph type="body" sz="quarter" idx="18"/>
          </p:nvPr>
        </p:nvSpPr>
        <p:spPr/>
        <p:txBody>
          <a:bodyPr/>
          <a:lstStyle/>
          <a:p>
            <a:r>
              <a:rPr lang="en-US" dirty="0"/>
              <a:t>Au-Yeung G </a:t>
            </a:r>
            <a:r>
              <a:rPr lang="en-US" dirty="0" err="1"/>
              <a:t>etal</a:t>
            </a:r>
            <a:r>
              <a:rPr lang="en-US" dirty="0"/>
              <a:t>., JCO 2023</a:t>
            </a:r>
          </a:p>
        </p:txBody>
      </p:sp>
      <p:pic>
        <p:nvPicPr>
          <p:cNvPr id="6" name="Grafik 5">
            <a:extLst>
              <a:ext uri="{FF2B5EF4-FFF2-40B4-BE49-F238E27FC236}">
                <a16:creationId xmlns:a16="http://schemas.microsoft.com/office/drawing/2014/main" id="{A9590373-CC64-40ED-A3E9-30D190E4ACAF}"/>
              </a:ext>
            </a:extLst>
          </p:cNvPr>
          <p:cNvPicPr>
            <a:picLocks noChangeAspect="1"/>
          </p:cNvPicPr>
          <p:nvPr/>
        </p:nvPicPr>
        <p:blipFill>
          <a:blip r:embed="rId3"/>
          <a:stretch>
            <a:fillRect/>
          </a:stretch>
        </p:blipFill>
        <p:spPr>
          <a:xfrm>
            <a:off x="1443911" y="1186163"/>
            <a:ext cx="9304179" cy="5022357"/>
          </a:xfrm>
          <a:prstGeom prst="rect">
            <a:avLst/>
          </a:prstGeom>
        </p:spPr>
      </p:pic>
      <p:sp>
        <p:nvSpPr>
          <p:cNvPr id="2" name="Abgerundetes Rechteck 1">
            <a:extLst>
              <a:ext uri="{FF2B5EF4-FFF2-40B4-BE49-F238E27FC236}">
                <a16:creationId xmlns:a16="http://schemas.microsoft.com/office/drawing/2014/main" id="{3C3FAF84-1C95-4BAB-2CE7-86405AB61C28}"/>
              </a:ext>
            </a:extLst>
          </p:cNvPr>
          <p:cNvSpPr/>
          <p:nvPr/>
        </p:nvSpPr>
        <p:spPr>
          <a:xfrm>
            <a:off x="6636150" y="5012183"/>
            <a:ext cx="3873663" cy="715089"/>
          </a:xfrm>
          <a:prstGeom prst="roundRect">
            <a:avLst/>
          </a:prstGeom>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p53 deficient &amp; CCNE1 amplified cells rely on other cell-cycle checkpoints</a:t>
            </a:r>
          </a:p>
        </p:txBody>
      </p:sp>
    </p:spTree>
    <p:extLst>
      <p:ext uri="{BB962C8B-B14F-4D97-AF65-F5344CB8AC3E}">
        <p14:creationId xmlns:p14="http://schemas.microsoft.com/office/powerpoint/2010/main" val="4193577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AB96-49E7-6F03-6AE6-B8F2269AD1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793ECD-013F-6BF0-CA3A-5C648EAC3574}"/>
              </a:ext>
            </a:extLst>
          </p:cNvPr>
          <p:cNvSpPr>
            <a:spLocks noGrp="1"/>
          </p:cNvSpPr>
          <p:nvPr>
            <p:ph type="title"/>
          </p:nvPr>
        </p:nvSpPr>
        <p:spPr>
          <a:xfrm>
            <a:off x="432197" y="309233"/>
            <a:ext cx="8028000" cy="553998"/>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Direct targeting of CCNE1</a:t>
            </a:r>
          </a:p>
        </p:txBody>
      </p:sp>
      <p:sp>
        <p:nvSpPr>
          <p:cNvPr id="3" name="Textplatzhalter 2">
            <a:extLst>
              <a:ext uri="{FF2B5EF4-FFF2-40B4-BE49-F238E27FC236}">
                <a16:creationId xmlns:a16="http://schemas.microsoft.com/office/drawing/2014/main" id="{3EF9F424-E603-D6A4-5828-CB4E4B237FF9}"/>
              </a:ext>
            </a:extLst>
          </p:cNvPr>
          <p:cNvSpPr>
            <a:spLocks noGrp="1"/>
          </p:cNvSpPr>
          <p:nvPr>
            <p:ph type="body" sz="quarter" idx="10"/>
          </p:nvPr>
        </p:nvSpPr>
        <p:spPr>
          <a:xfrm>
            <a:off x="432196" y="837114"/>
            <a:ext cx="11327607" cy="488795"/>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CDK2-inhibitors in Platinum Resistant/Refractory Ovarian cancer </a:t>
            </a:r>
          </a:p>
          <a:p>
            <a:r>
              <a:rPr lang="en-US" dirty="0">
                <a:latin typeface="Calibri" panose="020F0502020204030204" pitchFamily="34" charset="0"/>
                <a:ea typeface="Calibri" panose="020F0502020204030204" pitchFamily="34" charset="0"/>
                <a:cs typeface="Calibri" panose="020F0502020204030204" pitchFamily="34" charset="0"/>
              </a:rPr>
              <a:t>INCB123667: Phase 1B, CCNE1 amplified or overexpressed EOC (n=45)</a:t>
            </a:r>
          </a:p>
        </p:txBody>
      </p:sp>
      <p:sp>
        <p:nvSpPr>
          <p:cNvPr id="10" name="Textplatzhalter 9">
            <a:extLst>
              <a:ext uri="{FF2B5EF4-FFF2-40B4-BE49-F238E27FC236}">
                <a16:creationId xmlns:a16="http://schemas.microsoft.com/office/drawing/2014/main" id="{56FC67B5-3D32-E7C2-581B-4C18AAD84CBC}"/>
              </a:ext>
            </a:extLst>
          </p:cNvPr>
          <p:cNvSpPr>
            <a:spLocks noGrp="1"/>
          </p:cNvSpPr>
          <p:nvPr>
            <p:ph type="body" sz="quarter" idx="18"/>
          </p:nvPr>
        </p:nvSpPr>
        <p:spPr>
          <a:xfrm>
            <a:off x="3583305" y="6504482"/>
            <a:ext cx="7536180" cy="223138"/>
          </a:xfrm>
        </p:spPr>
        <p:txBody>
          <a:bodyPr/>
          <a:lstStyle/>
          <a:p>
            <a:r>
              <a:rPr lang="en-US" dirty="0"/>
              <a:t>Damian S et al., ASCO 2025 abstract #5514</a:t>
            </a:r>
          </a:p>
          <a:p>
            <a:r>
              <a:rPr lang="en-US" dirty="0"/>
              <a:t>Damian S et al., Journal of Clinical Oncology 2025 Vol. 43 Issue 16_suppl Pages 5514-5514</a:t>
            </a:r>
          </a:p>
        </p:txBody>
      </p:sp>
      <p:pic>
        <p:nvPicPr>
          <p:cNvPr id="11" name="Picture 2">
            <a:extLst>
              <a:ext uri="{FF2B5EF4-FFF2-40B4-BE49-F238E27FC236}">
                <a16:creationId xmlns:a16="http://schemas.microsoft.com/office/drawing/2014/main" id="{0BC10677-61A9-8745-0279-D31A5EEC39D2}"/>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5175" t="28637" r="2742" b="8752"/>
          <a:stretch>
            <a:fillRect/>
          </a:stretch>
        </p:blipFill>
        <p:spPr bwMode="auto">
          <a:xfrm>
            <a:off x="608400" y="1789085"/>
            <a:ext cx="10401300" cy="397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a:extLst>
              <a:ext uri="{FF2B5EF4-FFF2-40B4-BE49-F238E27FC236}">
                <a16:creationId xmlns:a16="http://schemas.microsoft.com/office/drawing/2014/main" id="{E93A530B-8C95-D9C6-4651-4BF24EBCD472}"/>
              </a:ext>
            </a:extLst>
          </p:cNvPr>
          <p:cNvSpPr txBox="1"/>
          <p:nvPr/>
        </p:nvSpPr>
        <p:spPr>
          <a:xfrm>
            <a:off x="1550194" y="5222082"/>
            <a:ext cx="705674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Responses were observed in pts with CCNE1 amplification (7/29) &amp; without (5/16)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Treatment ongoing in some patients beyond 300 days (n=3)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Good tolerability</a:t>
            </a:r>
          </a:p>
        </p:txBody>
      </p:sp>
      <p:sp>
        <p:nvSpPr>
          <p:cNvPr id="13" name="Textfeld 12">
            <a:extLst>
              <a:ext uri="{FF2B5EF4-FFF2-40B4-BE49-F238E27FC236}">
                <a16:creationId xmlns:a16="http://schemas.microsoft.com/office/drawing/2014/main" id="{44F44153-CBB7-A164-0127-67F24F3F1332}"/>
              </a:ext>
            </a:extLst>
          </p:cNvPr>
          <p:cNvSpPr txBox="1"/>
          <p:nvPr/>
        </p:nvSpPr>
        <p:spPr>
          <a:xfrm>
            <a:off x="1607344" y="4294789"/>
            <a:ext cx="176202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ORR:	33.3%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rial Narrow"/>
                <a:ea typeface="MS PGothic" panose="020B0600070205080204" pitchFamily="34" charset="-128"/>
                <a:cs typeface="Arial Narrow"/>
              </a:rPr>
              <a:t>DOR:	3.6 mo</a:t>
            </a: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Narrow"/>
                <a:ea typeface="MS PGothic" panose="020B0600070205080204" pitchFamily="34" charset="-128"/>
                <a:cs typeface="Arial Narrow"/>
              </a:rPr>
              <a:t>mPFS</a:t>
            </a: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	5.3 mo.</a:t>
            </a:r>
          </a:p>
        </p:txBody>
      </p:sp>
    </p:spTree>
    <p:extLst>
      <p:ext uri="{BB962C8B-B14F-4D97-AF65-F5344CB8AC3E}">
        <p14:creationId xmlns:p14="http://schemas.microsoft.com/office/powerpoint/2010/main" val="199528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NAPISTAR 1-01</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5550820" y="1188371"/>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2"/>
          <a:srcRect l="1476" t="8154" r="65225" b="28786"/>
          <a:stretch/>
        </p:blipFill>
        <p:spPr>
          <a:xfrm>
            <a:off x="748969" y="4162745"/>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3" cstate="print"/>
          <a:stretch>
            <a:fillRect/>
          </a:stretch>
        </p:blipFill>
        <p:spPr>
          <a:xfrm>
            <a:off x="5658008" y="4118505"/>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114" y="3700916"/>
            <a:ext cx="2140931" cy="1568903"/>
          </a:xfrm>
          <a:prstGeom prst="rect">
            <a:avLst/>
          </a:prstGeom>
        </p:spPr>
      </p:pic>
      <p:sp>
        <p:nvSpPr>
          <p:cNvPr id="20" name="Rettangolo 19">
            <a:extLst>
              <a:ext uri="{FF2B5EF4-FFF2-40B4-BE49-F238E27FC236}">
                <a16:creationId xmlns:a16="http://schemas.microsoft.com/office/drawing/2014/main" id="{8561EB0A-F54A-40AA-AC54-F5B931503579}"/>
              </a:ext>
            </a:extLst>
          </p:cNvPr>
          <p:cNvSpPr/>
          <p:nvPr/>
        </p:nvSpPr>
        <p:spPr>
          <a:xfrm>
            <a:off x="5424124" y="1028055"/>
            <a:ext cx="2608335" cy="4536831"/>
          </a:xfrm>
          <a:prstGeom prst="rect">
            <a:avLst/>
          </a:prstGeom>
          <a:ln w="57150">
            <a:solidFill>
              <a:srgbClr val="81104F"/>
            </a:solidFill>
          </a:ln>
        </p:spPr>
        <p:txBody>
          <a:bodyPr wrap="square" rtlCol="0" anchor="ctr">
            <a:spAutoFit/>
          </a:bodyPr>
          <a:lstStyle/>
          <a:p>
            <a:pPr algn="ctr"/>
            <a:endParaRPr lang="en-US" dirty="0">
              <a:latin typeface="+mn-lt"/>
            </a:endParaRPr>
          </a:p>
        </p:txBody>
      </p:sp>
    </p:spTree>
    <p:extLst>
      <p:ext uri="{BB962C8B-B14F-4D97-AF65-F5344CB8AC3E}">
        <p14:creationId xmlns:p14="http://schemas.microsoft.com/office/powerpoint/2010/main" val="501827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D2BDA4-B35B-0627-CD65-068116DE139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A7C8BA2-007E-FCE6-D72F-F99BB3AA97C2}"/>
              </a:ext>
            </a:extLst>
          </p:cNvPr>
          <p:cNvSpPr>
            <a:spLocks noGrp="1"/>
          </p:cNvSpPr>
          <p:nvPr>
            <p:ph type="title"/>
          </p:nvPr>
        </p:nvSpPr>
        <p:spPr>
          <a:xfrm>
            <a:off x="608400" y="552120"/>
            <a:ext cx="10654856" cy="553998"/>
          </a:xfrm>
        </p:spPr>
        <p:txBody>
          <a:bodyPr/>
          <a:lstStyle/>
          <a:p>
            <a:r>
              <a:rPr lang="en-US" sz="3600" cap="none" dirty="0">
                <a:latin typeface="Calibri" panose="020F0502020204030204" pitchFamily="34" charset="0"/>
                <a:ea typeface="Calibri" panose="020F0502020204030204" pitchFamily="34" charset="0"/>
                <a:cs typeface="Calibri" panose="020F0502020204030204" pitchFamily="34" charset="0"/>
              </a:rPr>
              <a:t>Immune Checkpoint Inhibitors In Ovarian Cancer: Phase 3 Evidence</a:t>
            </a:r>
          </a:p>
        </p:txBody>
      </p:sp>
      <p:sp>
        <p:nvSpPr>
          <p:cNvPr id="11" name="Textplatzhalter 10">
            <a:extLst>
              <a:ext uri="{FF2B5EF4-FFF2-40B4-BE49-F238E27FC236}">
                <a16:creationId xmlns:a16="http://schemas.microsoft.com/office/drawing/2014/main" id="{E2CDEBF7-C154-F6D9-36FF-2C895918318D}"/>
              </a:ext>
            </a:extLst>
          </p:cNvPr>
          <p:cNvSpPr>
            <a:spLocks noGrp="1"/>
          </p:cNvSpPr>
          <p:nvPr>
            <p:ph type="body" idx="13"/>
          </p:nvPr>
        </p:nvSpPr>
        <p:spPr/>
        <p:txBody>
          <a:bodyPr/>
          <a:lstStyle/>
          <a:p>
            <a:r>
              <a:rPr lang="en-US" dirty="0"/>
              <a:t>Frederik </a:t>
            </a:r>
            <a:r>
              <a:rPr lang="en-US" dirty="0" err="1"/>
              <a:t>Marmé</a:t>
            </a:r>
            <a:endParaRPr lang="en-US" dirty="0"/>
          </a:p>
        </p:txBody>
      </p:sp>
      <p:pic>
        <p:nvPicPr>
          <p:cNvPr id="13" name="Grafik 12">
            <a:extLst>
              <a:ext uri="{FF2B5EF4-FFF2-40B4-BE49-F238E27FC236}">
                <a16:creationId xmlns:a16="http://schemas.microsoft.com/office/drawing/2014/main" id="{77C6A366-D545-4F45-FFF6-1DE27D5CAF6E}"/>
              </a:ext>
            </a:extLst>
          </p:cNvPr>
          <p:cNvPicPr>
            <a:picLocks noChangeAspect="1"/>
          </p:cNvPicPr>
          <p:nvPr/>
        </p:nvPicPr>
        <p:blipFill>
          <a:blip r:embed="rId3"/>
          <a:stretch>
            <a:fillRect/>
          </a:stretch>
        </p:blipFill>
        <p:spPr>
          <a:xfrm>
            <a:off x="447333" y="1500395"/>
            <a:ext cx="11297333" cy="4702629"/>
          </a:xfrm>
          <a:prstGeom prst="rect">
            <a:avLst/>
          </a:prstGeom>
        </p:spPr>
      </p:pic>
      <p:pic>
        <p:nvPicPr>
          <p:cNvPr id="2" name="Immagine 1">
            <a:extLst>
              <a:ext uri="{FF2B5EF4-FFF2-40B4-BE49-F238E27FC236}">
                <a16:creationId xmlns:a16="http://schemas.microsoft.com/office/drawing/2014/main" id="{51EF5450-5664-4F96-AC22-BFB45D08D32C}"/>
              </a:ext>
            </a:extLst>
          </p:cNvPr>
          <p:cNvPicPr>
            <a:picLocks noChangeAspect="1"/>
          </p:cNvPicPr>
          <p:nvPr/>
        </p:nvPicPr>
        <p:blipFill>
          <a:blip r:embed="rId4"/>
          <a:stretch>
            <a:fillRect/>
          </a:stretch>
        </p:blipFill>
        <p:spPr>
          <a:xfrm>
            <a:off x="2102558" y="1243295"/>
            <a:ext cx="4578493" cy="4578493"/>
          </a:xfrm>
          <a:prstGeom prst="rect">
            <a:avLst/>
          </a:prstGeom>
        </p:spPr>
      </p:pic>
      <p:sp>
        <p:nvSpPr>
          <p:cNvPr id="3" name="Rettangolo 2">
            <a:extLst>
              <a:ext uri="{FF2B5EF4-FFF2-40B4-BE49-F238E27FC236}">
                <a16:creationId xmlns:a16="http://schemas.microsoft.com/office/drawing/2014/main" id="{FE7FFBCB-6303-4AFB-8D89-C32E34E050CF}"/>
              </a:ext>
            </a:extLst>
          </p:cNvPr>
          <p:cNvSpPr/>
          <p:nvPr/>
        </p:nvSpPr>
        <p:spPr>
          <a:xfrm>
            <a:off x="8240358" y="4405813"/>
            <a:ext cx="3504308" cy="1188163"/>
          </a:xfrm>
          <a:prstGeom prst="rect">
            <a:avLst/>
          </a:prstGeom>
          <a:solidFill>
            <a:schemeClr val="bg1"/>
          </a:solidFill>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5" name="Connettore diritto 4">
            <a:extLst>
              <a:ext uri="{FF2B5EF4-FFF2-40B4-BE49-F238E27FC236}">
                <a16:creationId xmlns:a16="http://schemas.microsoft.com/office/drawing/2014/main" id="{5763DA2A-D374-4BB9-A972-2AF063BD7CB8}"/>
              </a:ext>
            </a:extLst>
          </p:cNvPr>
          <p:cNvCxnSpPr/>
          <p:nvPr/>
        </p:nvCxnSpPr>
        <p:spPr>
          <a:xfrm>
            <a:off x="7648687" y="3429000"/>
            <a:ext cx="150607" cy="207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diritto 7">
            <a:extLst>
              <a:ext uri="{FF2B5EF4-FFF2-40B4-BE49-F238E27FC236}">
                <a16:creationId xmlns:a16="http://schemas.microsoft.com/office/drawing/2014/main" id="{9C7A3968-405B-4B86-BC29-C7F1904CEEC5}"/>
              </a:ext>
            </a:extLst>
          </p:cNvPr>
          <p:cNvCxnSpPr/>
          <p:nvPr/>
        </p:nvCxnSpPr>
        <p:spPr>
          <a:xfrm flipH="1">
            <a:off x="7648687" y="3429000"/>
            <a:ext cx="150607" cy="207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a16="http://schemas.microsoft.com/office/drawing/2014/main" id="{370A3C45-1FA9-49DB-BB99-5BA075A07D98}"/>
              </a:ext>
            </a:extLst>
          </p:cNvPr>
          <p:cNvCxnSpPr/>
          <p:nvPr/>
        </p:nvCxnSpPr>
        <p:spPr>
          <a:xfrm>
            <a:off x="7885355" y="3202559"/>
            <a:ext cx="129092" cy="20708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8B38175D-0082-4975-95D0-4B283C2FEBE1}"/>
              </a:ext>
            </a:extLst>
          </p:cNvPr>
          <p:cNvCxnSpPr>
            <a:cxnSpLocks/>
          </p:cNvCxnSpPr>
          <p:nvPr/>
        </p:nvCxnSpPr>
        <p:spPr>
          <a:xfrm flipV="1">
            <a:off x="8014447" y="3073998"/>
            <a:ext cx="107577" cy="34424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9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6A18-B5AD-2CA3-C568-BC7049BA2D9E}"/>
              </a:ext>
            </a:extLst>
          </p:cNvPr>
          <p:cNvSpPr>
            <a:spLocks noGrp="1"/>
          </p:cNvSpPr>
          <p:nvPr>
            <p:ph type="title"/>
          </p:nvPr>
        </p:nvSpPr>
        <p:spPr/>
        <p:txBody>
          <a:bodyPr/>
          <a:lstStyle/>
          <a:p>
            <a:r>
              <a:rPr lang="en-US" dirty="0"/>
              <a:t>ENGOT-ov65/KEYNOTE-B96 Study Design (NCT05116189) </a:t>
            </a:r>
          </a:p>
        </p:txBody>
      </p:sp>
      <p:sp>
        <p:nvSpPr>
          <p:cNvPr id="10" name="TextBox 9">
            <a:extLst>
              <a:ext uri="{FF2B5EF4-FFF2-40B4-BE49-F238E27FC236}">
                <a16:creationId xmlns:a16="http://schemas.microsoft.com/office/drawing/2014/main" id="{391FCBF9-3421-F6DD-4B3C-7EB61EB830C0}"/>
              </a:ext>
            </a:extLst>
          </p:cNvPr>
          <p:cNvSpPr txBox="1"/>
          <p:nvPr/>
        </p:nvSpPr>
        <p:spPr bwMode="auto">
          <a:xfrm>
            <a:off x="377825" y="6293647"/>
            <a:ext cx="9555328" cy="553998"/>
          </a:xfrm>
          <a:prstGeom prst="rect">
            <a:avLst/>
          </a:prstGeom>
          <a:noFill/>
          <a:ln>
            <a:noFill/>
          </a:ln>
          <a:effectLst/>
          <a:scene3d>
            <a:camera prst="orthographicFront">
              <a:rot lat="0" lon="0" rev="0"/>
            </a:camera>
            <a:lightRig rig="threePt" dir="t">
              <a:rot lat="0" lon="0" rev="1200000"/>
            </a:lightRig>
          </a:scene3d>
          <a:sp3d/>
        </p:spPr>
        <p:txBody>
          <a:bodyPr wrap="square" anchor="ctr">
            <a:spAutoFit/>
          </a:bodyPr>
          <a:lstStyle/>
          <a:p>
            <a:pPr marL="45720" marR="0" lvl="0" indent="-91440" algn="l" defTabSz="228600" rtl="0" eaLnBrk="1" fontAlgn="auto" latinLnBrk="0" hangingPunct="1">
              <a:lnSpc>
                <a:spcPct val="100000"/>
              </a:lnSpc>
              <a:spcBef>
                <a:spcPts val="0"/>
              </a:spcBef>
              <a:spcAft>
                <a:spcPts val="450"/>
              </a:spcAft>
              <a:buClrTx/>
              <a:buSzTx/>
              <a:buFontTx/>
              <a:buNone/>
              <a:tabLst/>
              <a:defRPr/>
            </a:pPr>
            <a:r>
              <a:rPr kumimoji="0" lang="en-US" sz="1000" b="0" i="0" u="none" strike="noStrike" kern="0" cap="none" spc="0" normalizeH="0" baseline="30000" noProof="0" dirty="0" err="1">
                <a:ln>
                  <a:noFill/>
                </a:ln>
                <a:solidFill>
                  <a:prstClr val="black">
                    <a:lumMod val="50000"/>
                  </a:prstClr>
                </a:solidFill>
                <a:effectLst/>
                <a:uLnTx/>
                <a:uFillTx/>
                <a:latin typeface="Arial"/>
                <a:ea typeface="+mn-ea"/>
                <a:cs typeface="Arial" panose="020B0604020202020204" pitchFamily="34" charset="0"/>
              </a:rPr>
              <a:t>a</a:t>
            </a:r>
            <a:r>
              <a:rPr kumimoji="0" lang="en-US" sz="1000" b="0" i="0" u="none" strike="noStrike" kern="0" cap="none" spc="0" normalizeH="0" baseline="0" noProof="0" dirty="0" err="1">
                <a:ln>
                  <a:noFill/>
                </a:ln>
                <a:solidFill>
                  <a:prstClr val="black">
                    <a:lumMod val="50000"/>
                  </a:prstClr>
                </a:solidFill>
                <a:effectLst/>
                <a:uLnTx/>
                <a:uFillTx/>
                <a:latin typeface="Arial"/>
                <a:ea typeface="+mn-ea"/>
                <a:cs typeface="Arial" panose="020B0604020202020204" pitchFamily="34" charset="0"/>
              </a:rPr>
              <a:t>Docetaxel</a:t>
            </a:r>
            <a:r>
              <a:rPr kumimoji="0" lang="en-US" sz="1000" b="0" i="0" u="none" strike="noStrike" kern="0" cap="none" spc="0" normalizeH="0" baseline="0" noProof="0" dirty="0">
                <a:ln>
                  <a:noFill/>
                </a:ln>
                <a:solidFill>
                  <a:prstClr val="black">
                    <a:lumMod val="50000"/>
                  </a:prstClr>
                </a:solidFill>
                <a:effectLst/>
                <a:uLnTx/>
                <a:uFillTx/>
                <a:latin typeface="Arial"/>
                <a:ea typeface="+mn-ea"/>
                <a:cs typeface="Arial" panose="020B0604020202020204" pitchFamily="34" charset="0"/>
              </a:rPr>
              <a:t> (75 mg/m</a:t>
            </a:r>
            <a:r>
              <a:rPr kumimoji="0" lang="en-US" sz="1000" b="0" i="0" u="none" strike="noStrike" kern="0" cap="none" spc="0" normalizeH="0" baseline="30000" noProof="0" dirty="0">
                <a:ln>
                  <a:noFill/>
                </a:ln>
                <a:solidFill>
                  <a:prstClr val="black">
                    <a:lumMod val="50000"/>
                  </a:prstClr>
                </a:solidFill>
                <a:effectLst/>
                <a:uLnTx/>
                <a:uFillTx/>
                <a:latin typeface="Arial"/>
                <a:ea typeface="+mn-ea"/>
                <a:cs typeface="Arial" panose="020B0604020202020204" pitchFamily="34" charset="0"/>
              </a:rPr>
              <a:t>2</a:t>
            </a:r>
            <a:r>
              <a:rPr kumimoji="0" lang="en-US" sz="1000" b="0" i="0" u="none" strike="noStrike" kern="0" cap="none" spc="0" normalizeH="0" baseline="0" noProof="0" dirty="0">
                <a:ln>
                  <a:noFill/>
                </a:ln>
                <a:solidFill>
                  <a:prstClr val="black">
                    <a:lumMod val="50000"/>
                  </a:prstClr>
                </a:solidFill>
                <a:effectLst/>
                <a:uLnTx/>
                <a:uFillTx/>
                <a:latin typeface="Arial"/>
                <a:ea typeface="+mn-ea"/>
                <a:cs typeface="Arial" panose="020B0604020202020204" pitchFamily="34" charset="0"/>
              </a:rPr>
              <a:t> Q3W) may be considered in participants with severe hypersensitivity reaction to paclitaxel or an adverse event requiring discontinuation of paclitaxel after consultation with the Sponsor. </a:t>
            </a:r>
            <a:r>
              <a:rPr kumimoji="0" lang="en-US" sz="1000" b="0" i="0" u="none" strike="noStrike" kern="0" cap="none" spc="0" normalizeH="0" baseline="30000" noProof="0" dirty="0" err="1">
                <a:ln>
                  <a:noFill/>
                </a:ln>
                <a:solidFill>
                  <a:prstClr val="black">
                    <a:lumMod val="50000"/>
                  </a:prstClr>
                </a:solidFill>
                <a:effectLst/>
                <a:uLnTx/>
                <a:uFillTx/>
                <a:latin typeface="Arial"/>
                <a:ea typeface="+mn-ea"/>
                <a:cs typeface="Arial" panose="020B0604020202020204" pitchFamily="34" charset="0"/>
              </a:rPr>
              <a:t>b</a:t>
            </a:r>
            <a:r>
              <a:rPr kumimoji="0" lang="en-US" sz="1000" b="0" i="0" u="none" strike="noStrike" kern="0" cap="none" spc="0" normalizeH="0" baseline="0" noProof="0" dirty="0" err="1">
                <a:ln>
                  <a:noFill/>
                </a:ln>
                <a:solidFill>
                  <a:prstClr val="black">
                    <a:lumMod val="50000"/>
                  </a:prstClr>
                </a:solidFill>
                <a:effectLst/>
                <a:uLnTx/>
                <a:uFillTx/>
                <a:latin typeface="Arial"/>
                <a:ea typeface="+mn-ea"/>
                <a:cs typeface="Arial" panose="020B0604020202020204" pitchFamily="34" charset="0"/>
              </a:rPr>
              <a:t>The</a:t>
            </a:r>
            <a:r>
              <a:rPr kumimoji="0" lang="en-US" sz="1000" b="0" i="0" u="none" strike="noStrike" kern="0" cap="none" spc="0" normalizeH="0" baseline="0" noProof="0" dirty="0">
                <a:ln>
                  <a:noFill/>
                </a:ln>
                <a:solidFill>
                  <a:prstClr val="black">
                    <a:lumMod val="50000"/>
                  </a:prstClr>
                </a:solidFill>
                <a:effectLst/>
                <a:uLnTx/>
                <a:uFillTx/>
                <a:latin typeface="Arial"/>
                <a:ea typeface="+mn-ea"/>
                <a:cs typeface="Arial" panose="020B0604020202020204" pitchFamily="34" charset="0"/>
              </a:rPr>
              <a:t> combined positive score (CPS) was assessed at a central laboratory using PD-L1 IHC 22C3 </a:t>
            </a:r>
            <a:r>
              <a:rPr kumimoji="0" lang="en-US" sz="1000" b="0" i="0" u="none" strike="noStrike" kern="0" cap="none" spc="0" normalizeH="0" baseline="0" noProof="0" dirty="0" err="1">
                <a:ln>
                  <a:noFill/>
                </a:ln>
                <a:solidFill>
                  <a:prstClr val="black">
                    <a:lumMod val="50000"/>
                  </a:prstClr>
                </a:solidFill>
                <a:effectLst/>
                <a:uLnTx/>
                <a:uFillTx/>
                <a:latin typeface="Arial"/>
                <a:ea typeface="+mn-ea"/>
                <a:cs typeface="Arial" panose="020B0604020202020204" pitchFamily="34" charset="0"/>
              </a:rPr>
              <a:t>pharmDx</a:t>
            </a:r>
            <a:r>
              <a:rPr kumimoji="0" lang="en-US" sz="1000" b="0" i="0" u="none" strike="noStrike" kern="0" cap="none" spc="0" normalizeH="0" baseline="0" noProof="0" dirty="0">
                <a:ln>
                  <a:noFill/>
                </a:ln>
                <a:solidFill>
                  <a:prstClr val="black">
                    <a:lumMod val="50000"/>
                  </a:prstClr>
                </a:solidFill>
                <a:effectLst/>
                <a:uLnTx/>
                <a:uFillTx/>
                <a:latin typeface="Arial"/>
                <a:ea typeface="+mn-ea"/>
                <a:cs typeface="Arial" panose="020B0604020202020204" pitchFamily="34" charset="0"/>
              </a:rPr>
              <a:t> and defined as the number of PD-L1 CPS ≥1 cells (tumor cells, lymphocytes, macrophages) divided by the total number of tumor cells × 100.</a:t>
            </a:r>
          </a:p>
        </p:txBody>
      </p:sp>
      <p:sp>
        <p:nvSpPr>
          <p:cNvPr id="11" name="Rectangle: Rounded Corners 10">
            <a:extLst>
              <a:ext uri="{FF2B5EF4-FFF2-40B4-BE49-F238E27FC236}">
                <a16:creationId xmlns:a16="http://schemas.microsoft.com/office/drawing/2014/main" id="{4A9BEC1F-0EEA-024F-63D5-0073DE5F9684}"/>
              </a:ext>
            </a:extLst>
          </p:cNvPr>
          <p:cNvSpPr/>
          <p:nvPr/>
        </p:nvSpPr>
        <p:spPr>
          <a:xfrm>
            <a:off x="612227" y="1241940"/>
            <a:ext cx="5259303" cy="3198623"/>
          </a:xfrm>
          <a:prstGeom prst="roundRect">
            <a:avLst/>
          </a:prstGeom>
          <a:solidFill>
            <a:schemeClr val="tx2">
              <a:lumMod val="40000"/>
              <a:lumOff val="6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 b="1" i="0" u="sng" strike="noStrike" kern="0" cap="none" spc="0" normalizeH="0" baseline="0" noProof="0" dirty="0">
                <a:ln>
                  <a:noFill/>
                </a:ln>
                <a:solidFill>
                  <a:srgbClr val="000000"/>
                </a:solidFill>
                <a:effectLst/>
                <a:uLnTx/>
                <a:uFillTx/>
                <a:latin typeface="Arial"/>
                <a:ea typeface="+mn-ea"/>
                <a:cs typeface="Arial" panose="020B0604020202020204" pitchFamily="34" charset="0"/>
              </a:rPr>
              <a:t>Key Eligibility Criteria</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Histologically confirmed epithelial ovarian, fallopian tube, or primary peritoneal carcinoma </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1 or 2 prior lines of therapy; at least 1 platinum-based chemotherapy </a:t>
            </a:r>
          </a:p>
          <a:p>
            <a:pPr marL="631875" marR="0" lvl="1"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Prior anti-PD-1 or anti-PD-L1, </a:t>
            </a:r>
            <a:r>
              <a:rPr kumimoji="0" lang="en-US" sz="145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PARPi</a:t>
            </a: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and bevacizumab permitted</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Radiographic progression within 6 months after the last dose of platinum-based chemotherapy </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ECOG PS 0 or 1 </a:t>
            </a:r>
          </a:p>
        </p:txBody>
      </p:sp>
      <p:sp>
        <p:nvSpPr>
          <p:cNvPr id="15" name="Rectangle: Rounded Corners 14">
            <a:extLst>
              <a:ext uri="{FF2B5EF4-FFF2-40B4-BE49-F238E27FC236}">
                <a16:creationId xmlns:a16="http://schemas.microsoft.com/office/drawing/2014/main" id="{E701AA92-6C05-92E3-6E5D-FDBAB56F0868}"/>
              </a:ext>
            </a:extLst>
          </p:cNvPr>
          <p:cNvSpPr/>
          <p:nvPr/>
        </p:nvSpPr>
        <p:spPr>
          <a:xfrm>
            <a:off x="612226" y="4738683"/>
            <a:ext cx="5259303" cy="1327997"/>
          </a:xfrm>
          <a:prstGeom prst="roundRect">
            <a:avLst/>
          </a:prstGeom>
          <a:solidFill>
            <a:schemeClr val="bg1">
              <a:lumMod val="8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algn="ctr" defTabSz="228600" rtl="0" eaLnBrk="1" fontAlgn="auto" latinLnBrk="0" hangingPunct="1">
              <a:lnSpc>
                <a:spcPct val="100000"/>
              </a:lnSpc>
              <a:spcBef>
                <a:spcPts val="800"/>
              </a:spcBef>
              <a:spcAft>
                <a:spcPts val="0"/>
              </a:spcAft>
              <a:buClrTx/>
              <a:buSzTx/>
              <a:buFontTx/>
              <a:buNone/>
              <a:tabLst/>
              <a:defRPr/>
            </a:pPr>
            <a:endParaRPr kumimoji="0" lang="en-US" sz="1450" b="1" i="0" u="sng" strike="noStrike" kern="600" cap="none" spc="2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auto" latinLnBrk="0" hangingPunct="1">
              <a:lnSpc>
                <a:spcPct val="100000"/>
              </a:lnSpc>
              <a:spcBef>
                <a:spcPts val="800"/>
              </a:spcBef>
              <a:spcAft>
                <a:spcPts val="0"/>
              </a:spcAft>
              <a:buClrTx/>
              <a:buSzTx/>
              <a:buFontTx/>
              <a:buNone/>
              <a:tabLst/>
              <a:defRPr/>
            </a:pPr>
            <a:r>
              <a:rPr kumimoji="0" lang="en-US" sz="1450" b="1" i="0" u="sng" strike="noStrike" kern="0" cap="none" spc="0" normalizeH="0" baseline="0" noProof="0" dirty="0">
                <a:ln>
                  <a:noFill/>
                </a:ln>
                <a:solidFill>
                  <a:srgbClr val="000000"/>
                </a:solidFill>
                <a:effectLst/>
                <a:uLnTx/>
                <a:uFillTx/>
                <a:latin typeface="Arial"/>
                <a:ea typeface="+mn-ea"/>
                <a:cs typeface="Arial" panose="020B0604020202020204" pitchFamily="34" charset="0"/>
              </a:rPr>
              <a:t>Stratification Factors</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Planned bevacizumab use (yes vs no)</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Region (US vs EU vs ROW)</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PD-L1 CPS (&lt;1 vs 1 to &lt;10 vs ≥10)</a:t>
            </a:r>
            <a:r>
              <a:rPr kumimoji="0" lang="en-US" sz="1450" b="0" i="0" u="none" strike="noStrike" kern="0" cap="none" spc="0" normalizeH="0" baseline="30000" noProof="0" dirty="0">
                <a:ln>
                  <a:noFill/>
                </a:ln>
                <a:solidFill>
                  <a:srgbClr val="000000"/>
                </a:solidFill>
                <a:effectLst/>
                <a:uLnTx/>
                <a:uFillTx/>
                <a:latin typeface="Arial"/>
                <a:ea typeface="+mn-ea"/>
                <a:cs typeface="Arial" panose="020B0604020202020204" pitchFamily="34" charset="0"/>
              </a:rPr>
              <a:t>b</a:t>
            </a:r>
          </a:p>
          <a:p>
            <a:pPr marL="89297" marR="0" lvl="0" indent="-89297"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450" b="0" i="0" u="none" strike="noStrike" kern="600" cap="none" spc="2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tangle: Rounded Corners 22">
            <a:extLst>
              <a:ext uri="{FF2B5EF4-FFF2-40B4-BE49-F238E27FC236}">
                <a16:creationId xmlns:a16="http://schemas.microsoft.com/office/drawing/2014/main" id="{B4BBF048-71E8-9703-F98C-8D8B18001AFB}"/>
              </a:ext>
            </a:extLst>
          </p:cNvPr>
          <p:cNvSpPr/>
          <p:nvPr/>
        </p:nvSpPr>
        <p:spPr>
          <a:xfrm>
            <a:off x="6435526" y="4738683"/>
            <a:ext cx="5195168" cy="1327997"/>
          </a:xfrm>
          <a:prstGeom prst="roundRect">
            <a:avLst/>
          </a:prstGeom>
          <a:solidFill>
            <a:schemeClr val="bg1">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228600" rtl="0" eaLnBrk="1" fontAlgn="auto" latinLnBrk="0" hangingPunct="1">
              <a:lnSpc>
                <a:spcPct val="100000"/>
              </a:lnSpc>
              <a:spcBef>
                <a:spcPts val="800"/>
              </a:spcBef>
              <a:spcAft>
                <a:spcPts val="0"/>
              </a:spcAft>
              <a:buClrTx/>
              <a:buSzTx/>
              <a:buFontTx/>
              <a:buNone/>
              <a:tabLst/>
              <a:defRPr/>
            </a:pPr>
            <a:r>
              <a:rPr kumimoji="0" lang="en-US" sz="1450" b="1"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 </a:t>
            </a:r>
            <a:r>
              <a:rPr kumimoji="0" lang="en-US" sz="1450" b="0"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PFS per RECIST v1.1 by investigator</a:t>
            </a:r>
          </a:p>
          <a:p>
            <a:pPr marL="0" marR="0" lvl="0" indent="0" algn="l" defTabSz="228600" rtl="0" eaLnBrk="1" fontAlgn="auto" latinLnBrk="0" hangingPunct="1">
              <a:lnSpc>
                <a:spcPct val="100000"/>
              </a:lnSpc>
              <a:spcBef>
                <a:spcPts val="800"/>
              </a:spcBef>
              <a:spcAft>
                <a:spcPts val="0"/>
              </a:spcAft>
              <a:buClrTx/>
              <a:buSzTx/>
              <a:buFontTx/>
              <a:buNone/>
              <a:tabLst/>
              <a:defRPr/>
            </a:pPr>
            <a:r>
              <a:rPr kumimoji="0" lang="en-US" sz="1450" b="1"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Key Secondary: </a:t>
            </a:r>
            <a:r>
              <a:rPr kumimoji="0" lang="en-US" sz="1450" b="0"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a:t>
            </a:r>
          </a:p>
        </p:txBody>
      </p:sp>
      <p:grpSp>
        <p:nvGrpSpPr>
          <p:cNvPr id="3" name="Group 2">
            <a:extLst>
              <a:ext uri="{FF2B5EF4-FFF2-40B4-BE49-F238E27FC236}">
                <a16:creationId xmlns:a16="http://schemas.microsoft.com/office/drawing/2014/main" id="{B243A5E4-1472-600A-7BD4-E088526BD97F}"/>
              </a:ext>
            </a:extLst>
          </p:cNvPr>
          <p:cNvGrpSpPr/>
          <p:nvPr/>
        </p:nvGrpSpPr>
        <p:grpSpPr>
          <a:xfrm>
            <a:off x="6667220" y="1241940"/>
            <a:ext cx="4605660" cy="3204539"/>
            <a:chOff x="5840082" y="1241940"/>
            <a:chExt cx="4605660" cy="3204539"/>
          </a:xfrm>
        </p:grpSpPr>
        <p:sp>
          <p:nvSpPr>
            <p:cNvPr id="12" name="Rectangle: Rounded Corners 11">
              <a:extLst>
                <a:ext uri="{FF2B5EF4-FFF2-40B4-BE49-F238E27FC236}">
                  <a16:creationId xmlns:a16="http://schemas.microsoft.com/office/drawing/2014/main" id="{7CC41D57-68A1-EC9F-676A-7FAD3A1C5679}"/>
                </a:ext>
              </a:extLst>
            </p:cNvPr>
            <p:cNvSpPr/>
            <p:nvPr/>
          </p:nvSpPr>
          <p:spPr>
            <a:xfrm>
              <a:off x="6626752" y="1241940"/>
              <a:ext cx="3818990" cy="1531173"/>
            </a:xfrm>
            <a:prstGeom prst="roundRect">
              <a:avLst/>
            </a:prstGeom>
            <a:solidFill>
              <a:srgbClr val="00857C"/>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Pembrolizumab 400 mg</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(Q6W, 18 cycles)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Paclitaxel</a:t>
              </a:r>
              <a:r>
                <a:rPr kumimoji="0" lang="en-US" sz="1600" b="0" i="0" u="none" strike="noStrike" kern="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80 mg/m</a:t>
              </a:r>
              <a:r>
                <a:rPr kumimoji="0" lang="en-US" sz="16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Days 1, 8, 15</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each Q3W cycle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bevacizumab 10 mg/kg Q2W)</a:t>
              </a:r>
            </a:p>
          </p:txBody>
        </p:sp>
        <p:sp>
          <p:nvSpPr>
            <p:cNvPr id="13" name="Rectangle: Rounded Corners 12">
              <a:extLst>
                <a:ext uri="{FF2B5EF4-FFF2-40B4-BE49-F238E27FC236}">
                  <a16:creationId xmlns:a16="http://schemas.microsoft.com/office/drawing/2014/main" id="{0371D6B3-BD6B-4783-4815-3BEAFCA2A285}"/>
                </a:ext>
              </a:extLst>
            </p:cNvPr>
            <p:cNvSpPr/>
            <p:nvPr/>
          </p:nvSpPr>
          <p:spPr>
            <a:xfrm>
              <a:off x="6626752" y="2915307"/>
              <a:ext cx="3808071" cy="1531172"/>
            </a:xfrm>
            <a:prstGeom prst="roundRect">
              <a:avLst/>
            </a:prstGeom>
            <a:solidFill>
              <a:srgbClr val="610F0F"/>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 </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(Q6W, 18 cycles)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Paclitaxel</a:t>
              </a:r>
              <a:r>
                <a:rPr kumimoji="0" lang="en-US" sz="1600" b="0" i="0" u="none" strike="noStrike" kern="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80 mg/m</a:t>
              </a:r>
              <a:r>
                <a:rPr kumimoji="0" lang="en-US" sz="16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Days 1, 8, 15 </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each Q3W cycle</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bevacizumab 10 mg/kg Q2W)</a:t>
              </a:r>
            </a:p>
          </p:txBody>
        </p:sp>
        <p:grpSp>
          <p:nvGrpSpPr>
            <p:cNvPr id="37" name="Group 36">
              <a:extLst>
                <a:ext uri="{FF2B5EF4-FFF2-40B4-BE49-F238E27FC236}">
                  <a16:creationId xmlns:a16="http://schemas.microsoft.com/office/drawing/2014/main" id="{D3061E31-A84C-EB13-7F7E-A3B78E8FFA3F}"/>
                </a:ext>
              </a:extLst>
            </p:cNvPr>
            <p:cNvGrpSpPr/>
            <p:nvPr/>
          </p:nvGrpSpPr>
          <p:grpSpPr>
            <a:xfrm>
              <a:off x="6206537" y="1946355"/>
              <a:ext cx="419518" cy="1689677"/>
              <a:chOff x="5110316" y="2086896"/>
              <a:chExt cx="461251" cy="1689677"/>
            </a:xfrm>
          </p:grpSpPr>
          <p:cxnSp>
            <p:nvCxnSpPr>
              <p:cNvPr id="30" name="Straight Arrow Connector 29">
                <a:extLst>
                  <a:ext uri="{FF2B5EF4-FFF2-40B4-BE49-F238E27FC236}">
                    <a16:creationId xmlns:a16="http://schemas.microsoft.com/office/drawing/2014/main" id="{F8EA0099-66FD-0CE5-8931-04D36423010E}"/>
                  </a:ext>
                </a:extLst>
              </p:cNvPr>
              <p:cNvCxnSpPr>
                <a:cxnSpLocks/>
              </p:cNvCxnSpPr>
              <p:nvPr/>
            </p:nvCxnSpPr>
            <p:spPr>
              <a:xfrm rot="10800000" flipH="1" flipV="1">
                <a:off x="5110316" y="2086897"/>
                <a:ext cx="461251" cy="986"/>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CE27292-6C95-0E0E-532D-E9021F8D5B5C}"/>
                  </a:ext>
                </a:extLst>
              </p:cNvPr>
              <p:cNvCxnSpPr>
                <a:cxnSpLocks/>
              </p:cNvCxnSpPr>
              <p:nvPr/>
            </p:nvCxnSpPr>
            <p:spPr>
              <a:xfrm rot="10800000" flipH="1" flipV="1">
                <a:off x="5110316" y="3775587"/>
                <a:ext cx="461251" cy="986"/>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1DA66E-DF6D-35A8-BB05-1B8CE11D05C8}"/>
                  </a:ext>
                </a:extLst>
              </p:cNvPr>
              <p:cNvCxnSpPr>
                <a:cxnSpLocks/>
              </p:cNvCxnSpPr>
              <p:nvPr/>
            </p:nvCxnSpPr>
            <p:spPr>
              <a:xfrm>
                <a:off x="5110316" y="2086896"/>
                <a:ext cx="0" cy="1688691"/>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E2DB59B4-0915-E241-FAB3-59267D4CCEC6}"/>
                </a:ext>
              </a:extLst>
            </p:cNvPr>
            <p:cNvSpPr/>
            <p:nvPr/>
          </p:nvSpPr>
          <p:spPr>
            <a:xfrm>
              <a:off x="5840082" y="2426350"/>
              <a:ext cx="733383" cy="728701"/>
            </a:xfrm>
            <a:prstGeom prst="ellipse">
              <a:avLst/>
            </a:prstGeom>
            <a:solidFill>
              <a:schemeClr val="accent2">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1" i="0" u="none" strike="noStrike" kern="600" cap="none" spc="23"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29C88FC-9C9D-EA66-B81D-1F96C237D040}"/>
                </a:ext>
              </a:extLst>
            </p:cNvPr>
            <p:cNvSpPr txBox="1"/>
            <p:nvPr/>
          </p:nvSpPr>
          <p:spPr>
            <a:xfrm>
              <a:off x="5884441" y="2606034"/>
              <a:ext cx="644192" cy="369332"/>
            </a:xfrm>
            <a:prstGeom prst="rect">
              <a:avLst/>
            </a:prstGeom>
            <a:noFill/>
          </p:spPr>
          <p:txBody>
            <a:bodyPr wrap="square" lIns="0" tIns="0" rIns="0" bIns="0" rtlCol="0" anchor="t" anchorCtr="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R 1:1</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N = 643</a:t>
              </a:r>
            </a:p>
          </p:txBody>
        </p:sp>
      </p:grpSp>
    </p:spTree>
    <p:extLst>
      <p:ext uri="{BB962C8B-B14F-4D97-AF65-F5344CB8AC3E}">
        <p14:creationId xmlns:p14="http://schemas.microsoft.com/office/powerpoint/2010/main" val="29311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32D8B424-80CA-421E-AA9E-D720939DBD87}"/>
              </a:ext>
            </a:extLst>
          </p:cNvPr>
          <p:cNvGraphicFramePr>
            <a:graphicFrameLocks noGrp="1"/>
          </p:cNvGraphicFramePr>
          <p:nvPr>
            <p:extLst>
              <p:ext uri="{D42A27DB-BD31-4B8C-83A1-F6EECF244321}">
                <p14:modId xmlns:p14="http://schemas.microsoft.com/office/powerpoint/2010/main" val="2969137797"/>
              </p:ext>
            </p:extLst>
          </p:nvPr>
        </p:nvGraphicFramePr>
        <p:xfrm>
          <a:off x="8519160" y="2842097"/>
          <a:ext cx="3291840" cy="1709568"/>
        </p:xfrm>
        <a:graphic>
          <a:graphicData uri="http://schemas.openxmlformats.org/drawingml/2006/table">
            <a:tbl>
              <a:tblPr firstRow="1" bandRow="1"/>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1188720">
                  <a:extLst>
                    <a:ext uri="{9D8B030D-6E8A-4147-A177-3AD203B41FA5}">
                      <a16:colId xmlns:a16="http://schemas.microsoft.com/office/drawing/2014/main" val="2263025175"/>
                    </a:ext>
                  </a:extLst>
                </a:gridCol>
              </a:tblGrid>
              <a:tr h="411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 </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1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69.2%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8.3</a:t>
                      </a:r>
                    </a:p>
                    <a:p>
                      <a:pPr algn="ctr">
                        <a:lnSpc>
                          <a:spcPct val="80000"/>
                        </a:lnSpc>
                      </a:pPr>
                      <a:r>
                        <a:rPr lang="en-US" sz="1400" b="1" dirty="0">
                          <a:solidFill>
                            <a:srgbClr val="00857C"/>
                          </a:solidFill>
                          <a:latin typeface="Arial" panose="020B0604020202020204" pitchFamily="34" charset="0"/>
                          <a:cs typeface="Arial" panose="020B0604020202020204" pitchFamily="34" charset="0"/>
                        </a:rPr>
                        <a:t>(7.0-9.4)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1120">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77.6%</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7.2</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(6.2-8.1)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11120">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87.9%</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4324174"/>
                  </a:ext>
                </a:extLst>
              </a:tr>
            </a:tbl>
          </a:graphicData>
        </a:graphic>
      </p:graphicFrame>
      <p:sp>
        <p:nvSpPr>
          <p:cNvPr id="7" name="Title 6">
            <a:extLst>
              <a:ext uri="{FF2B5EF4-FFF2-40B4-BE49-F238E27FC236}">
                <a16:creationId xmlns:a16="http://schemas.microsoft.com/office/drawing/2014/main" id="{870550D3-91C8-418A-95B1-C21103B16C81}"/>
              </a:ext>
            </a:extLst>
          </p:cNvPr>
          <p:cNvSpPr>
            <a:spLocks noGrp="1"/>
          </p:cNvSpPr>
          <p:nvPr>
            <p:ph type="title"/>
          </p:nvPr>
        </p:nvSpPr>
        <p:spPr/>
        <p:txBody>
          <a:bodyPr/>
          <a:lstStyle/>
          <a:p>
            <a:r>
              <a:rPr lang="en-US" dirty="0"/>
              <a:t>Progression-Free Survival in the CPS ≥1 Population at IA1</a:t>
            </a:r>
          </a:p>
        </p:txBody>
      </p:sp>
      <p:sp>
        <p:nvSpPr>
          <p:cNvPr id="2" name="Footer Placeholder 2">
            <a:extLst>
              <a:ext uri="{FF2B5EF4-FFF2-40B4-BE49-F238E27FC236}">
                <a16:creationId xmlns:a16="http://schemas.microsoft.com/office/drawing/2014/main" id="{28C6A036-AEF8-7E41-2732-EF8ACBA0696C}"/>
              </a:ext>
            </a:extLst>
          </p:cNvPr>
          <p:cNvSpPr>
            <a:spLocks noGrp="1"/>
          </p:cNvSpPr>
          <p:nvPr>
            <p:ph type="ftr" sz="quarter" idx="3"/>
          </p:nvPr>
        </p:nvSpPr>
        <p:spPr>
          <a:xfrm>
            <a:off x="1" y="6346452"/>
            <a:ext cx="10142482" cy="523219"/>
          </a:xfr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Response assessed per RECIST v1.1 by investigator review. </a:t>
            </a:r>
            <a:r>
              <a:rPr kumimoji="0" lang="en-US" sz="1000" b="0" i="0" u="none" strike="noStrike" kern="1200" cap="none" spc="0" normalizeH="0" baseline="30000" noProof="0" dirty="0" err="1">
                <a:ln>
                  <a:noFill/>
                </a:ln>
                <a:solidFill>
                  <a:srgbClr val="000000"/>
                </a:solidFill>
                <a:effectLst/>
                <a:uLnTx/>
                <a:uFillTx/>
                <a:latin typeface="Arial"/>
                <a:ea typeface="+mn-ea"/>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ratio (CI) analyzed based on a Cox regression model with treatment as a covariate stratified by the randomization stratification factors. </a:t>
            </a:r>
            <a:r>
              <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 observed p-value crossed the prespecified nominal boundary of 0.0116 at this planned first interim analysis; because the success criterion of the PFS hypothesis was met, no formal testing of PFS will be performed at later analyses. Data cutoff date: April 3, 2024. </a:t>
            </a:r>
          </a:p>
        </p:txBody>
      </p:sp>
      <p:grpSp>
        <p:nvGrpSpPr>
          <p:cNvPr id="1021" name="Group 1020">
            <a:extLst>
              <a:ext uri="{FF2B5EF4-FFF2-40B4-BE49-F238E27FC236}">
                <a16:creationId xmlns:a16="http://schemas.microsoft.com/office/drawing/2014/main" id="{16D80C8A-4A17-FE89-BAEA-6549FB3E5A65}"/>
              </a:ext>
            </a:extLst>
          </p:cNvPr>
          <p:cNvGrpSpPr/>
          <p:nvPr/>
        </p:nvGrpSpPr>
        <p:grpSpPr>
          <a:xfrm>
            <a:off x="167631" y="1177961"/>
            <a:ext cx="8836518" cy="4778337"/>
            <a:chOff x="493012" y="1079833"/>
            <a:chExt cx="7557672" cy="4778337"/>
          </a:xfrm>
        </p:grpSpPr>
        <p:sp>
          <p:nvSpPr>
            <p:cNvPr id="59" name="Rectangle 5">
              <a:extLst>
                <a:ext uri="{FF2B5EF4-FFF2-40B4-BE49-F238E27FC236}">
                  <a16:creationId xmlns:a16="http://schemas.microsoft.com/office/drawing/2014/main" id="{D07F168F-2990-0697-D074-309E860D8DA7}"/>
                </a:ext>
              </a:extLst>
            </p:cNvPr>
            <p:cNvSpPr>
              <a:spLocks noChangeArrowheads="1"/>
            </p:cNvSpPr>
            <p:nvPr/>
          </p:nvSpPr>
          <p:spPr bwMode="auto">
            <a:xfrm>
              <a:off x="493012" y="1079833"/>
              <a:ext cx="1588"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Rectangle 7">
              <a:extLst>
                <a:ext uri="{FF2B5EF4-FFF2-40B4-BE49-F238E27FC236}">
                  <a16:creationId xmlns:a16="http://schemas.microsoft.com/office/drawing/2014/main" id="{18C0A214-5497-E86D-B461-B9F07C8DBAE6}"/>
                </a:ext>
              </a:extLst>
            </p:cNvPr>
            <p:cNvSpPr>
              <a:spLocks noChangeArrowheads="1"/>
            </p:cNvSpPr>
            <p:nvPr/>
          </p:nvSpPr>
          <p:spPr bwMode="auto">
            <a:xfrm>
              <a:off x="1407798" y="478154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68" name="Rectangle 8">
              <a:extLst>
                <a:ext uri="{FF2B5EF4-FFF2-40B4-BE49-F238E27FC236}">
                  <a16:creationId xmlns:a16="http://schemas.microsoft.com/office/drawing/2014/main" id="{7A21093D-9E14-8D7D-AC09-EEEF2D2D0108}"/>
                </a:ext>
              </a:extLst>
            </p:cNvPr>
            <p:cNvSpPr>
              <a:spLocks noChangeArrowheads="1"/>
            </p:cNvSpPr>
            <p:nvPr/>
          </p:nvSpPr>
          <p:spPr bwMode="auto">
            <a:xfrm>
              <a:off x="2483960" y="478154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p>
          </p:txBody>
        </p:sp>
        <p:sp>
          <p:nvSpPr>
            <p:cNvPr id="69" name="Rectangle 9">
              <a:extLst>
                <a:ext uri="{FF2B5EF4-FFF2-40B4-BE49-F238E27FC236}">
                  <a16:creationId xmlns:a16="http://schemas.microsoft.com/office/drawing/2014/main" id="{1CBA0F9F-B821-EBE7-B5A2-B5C3EAA89BCB}"/>
                </a:ext>
              </a:extLst>
            </p:cNvPr>
            <p:cNvSpPr>
              <a:spLocks noChangeArrowheads="1"/>
            </p:cNvSpPr>
            <p:nvPr/>
          </p:nvSpPr>
          <p:spPr bwMode="auto">
            <a:xfrm>
              <a:off x="3502423"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p>
          </p:txBody>
        </p:sp>
        <p:sp>
          <p:nvSpPr>
            <p:cNvPr id="70" name="Rectangle 10">
              <a:extLst>
                <a:ext uri="{FF2B5EF4-FFF2-40B4-BE49-F238E27FC236}">
                  <a16:creationId xmlns:a16="http://schemas.microsoft.com/office/drawing/2014/main" id="{72B99CD4-BD53-08B4-697A-636F439E996B}"/>
                </a:ext>
              </a:extLst>
            </p:cNvPr>
            <p:cNvSpPr>
              <a:spLocks noChangeArrowheads="1"/>
            </p:cNvSpPr>
            <p:nvPr/>
          </p:nvSpPr>
          <p:spPr bwMode="auto">
            <a:xfrm>
              <a:off x="4597753"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p>
          </p:txBody>
        </p:sp>
        <p:sp>
          <p:nvSpPr>
            <p:cNvPr id="71" name="Rectangle 11">
              <a:extLst>
                <a:ext uri="{FF2B5EF4-FFF2-40B4-BE49-F238E27FC236}">
                  <a16:creationId xmlns:a16="http://schemas.microsoft.com/office/drawing/2014/main" id="{0D9FD4FD-6039-7C5B-0C98-9372BC4EA63A}"/>
                </a:ext>
              </a:extLst>
            </p:cNvPr>
            <p:cNvSpPr>
              <a:spLocks noChangeArrowheads="1"/>
            </p:cNvSpPr>
            <p:nvPr/>
          </p:nvSpPr>
          <p:spPr bwMode="auto">
            <a:xfrm>
              <a:off x="5681497"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p>
          </p:txBody>
        </p:sp>
        <p:sp>
          <p:nvSpPr>
            <p:cNvPr id="72" name="Rectangle 12">
              <a:extLst>
                <a:ext uri="{FF2B5EF4-FFF2-40B4-BE49-F238E27FC236}">
                  <a16:creationId xmlns:a16="http://schemas.microsoft.com/office/drawing/2014/main" id="{CF3F9A80-528F-8312-6D46-8CF41FEF1749}"/>
                </a:ext>
              </a:extLst>
            </p:cNvPr>
            <p:cNvSpPr>
              <a:spLocks noChangeArrowheads="1"/>
            </p:cNvSpPr>
            <p:nvPr/>
          </p:nvSpPr>
          <p:spPr bwMode="auto">
            <a:xfrm>
              <a:off x="6756382"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25</a:t>
              </a:r>
            </a:p>
          </p:txBody>
        </p:sp>
        <p:sp>
          <p:nvSpPr>
            <p:cNvPr id="73" name="Rectangle 13">
              <a:extLst>
                <a:ext uri="{FF2B5EF4-FFF2-40B4-BE49-F238E27FC236}">
                  <a16:creationId xmlns:a16="http://schemas.microsoft.com/office/drawing/2014/main" id="{44419979-56C2-33BF-0654-51C1D23D85BE}"/>
                </a:ext>
              </a:extLst>
            </p:cNvPr>
            <p:cNvSpPr>
              <a:spLocks noChangeArrowheads="1"/>
            </p:cNvSpPr>
            <p:nvPr/>
          </p:nvSpPr>
          <p:spPr bwMode="auto">
            <a:xfrm>
              <a:off x="7835882"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74" name="Freeform 14">
              <a:extLst>
                <a:ext uri="{FF2B5EF4-FFF2-40B4-BE49-F238E27FC236}">
                  <a16:creationId xmlns:a16="http://schemas.microsoft.com/office/drawing/2014/main" id="{65DD5628-DC15-9B4E-C0CF-68C7E88BE571}"/>
                </a:ext>
              </a:extLst>
            </p:cNvPr>
            <p:cNvSpPr>
              <a:spLocks noEditPoints="1"/>
            </p:cNvSpPr>
            <p:nvPr/>
          </p:nvSpPr>
          <p:spPr bwMode="auto">
            <a:xfrm>
              <a:off x="1448687" y="4669170"/>
              <a:ext cx="6502400" cy="114300"/>
            </a:xfrm>
            <a:custGeom>
              <a:avLst/>
              <a:gdLst>
                <a:gd name="T0" fmla="*/ 4096 w 4096"/>
                <a:gd name="T1" fmla="*/ 0 h 72"/>
                <a:gd name="T2" fmla="*/ 7 w 4096"/>
                <a:gd name="T3" fmla="*/ 72 h 72"/>
                <a:gd name="T4" fmla="*/ 687 w 4096"/>
                <a:gd name="T5" fmla="*/ 72 h 72"/>
                <a:gd name="T6" fmla="*/ 1367 w 4096"/>
                <a:gd name="T7" fmla="*/ 72 h 72"/>
                <a:gd name="T8" fmla="*/ 2048 w 4096"/>
                <a:gd name="T9" fmla="*/ 72 h 72"/>
                <a:gd name="T10" fmla="*/ 2728 w 4096"/>
                <a:gd name="T11" fmla="*/ 72 h 72"/>
                <a:gd name="T12" fmla="*/ 3408 w 4096"/>
                <a:gd name="T13" fmla="*/ 72 h 72"/>
                <a:gd name="T14" fmla="*/ 4089 w 4096"/>
                <a:gd name="T15" fmla="*/ 72 h 72"/>
                <a:gd name="T16" fmla="*/ 143 w 4096"/>
                <a:gd name="T17" fmla="*/ 40 h 72"/>
                <a:gd name="T18" fmla="*/ 279 w 4096"/>
                <a:gd name="T19" fmla="*/ 40 h 72"/>
                <a:gd name="T20" fmla="*/ 415 w 4096"/>
                <a:gd name="T21" fmla="*/ 40 h 72"/>
                <a:gd name="T22" fmla="*/ 552 w 4096"/>
                <a:gd name="T23" fmla="*/ 40 h 72"/>
                <a:gd name="T24" fmla="*/ 823 w 4096"/>
                <a:gd name="T25" fmla="*/ 40 h 72"/>
                <a:gd name="T26" fmla="*/ 959 w 4096"/>
                <a:gd name="T27" fmla="*/ 40 h 72"/>
                <a:gd name="T28" fmla="*/ 1095 w 4096"/>
                <a:gd name="T29" fmla="*/ 40 h 72"/>
                <a:gd name="T30" fmla="*/ 1231 w 4096"/>
                <a:gd name="T31" fmla="*/ 40 h 72"/>
                <a:gd name="T32" fmla="*/ 1503 w 4096"/>
                <a:gd name="T33" fmla="*/ 40 h 72"/>
                <a:gd name="T34" fmla="*/ 1639 w 4096"/>
                <a:gd name="T35" fmla="*/ 40 h 72"/>
                <a:gd name="T36" fmla="*/ 1775 w 4096"/>
                <a:gd name="T37" fmla="*/ 40 h 72"/>
                <a:gd name="T38" fmla="*/ 1911 w 4096"/>
                <a:gd name="T39" fmla="*/ 40 h 72"/>
                <a:gd name="T40" fmla="*/ 2184 w 4096"/>
                <a:gd name="T41" fmla="*/ 40 h 72"/>
                <a:gd name="T42" fmla="*/ 2320 w 4096"/>
                <a:gd name="T43" fmla="*/ 40 h 72"/>
                <a:gd name="T44" fmla="*/ 2456 w 4096"/>
                <a:gd name="T45" fmla="*/ 40 h 72"/>
                <a:gd name="T46" fmla="*/ 2592 w 4096"/>
                <a:gd name="T47" fmla="*/ 40 h 72"/>
                <a:gd name="T48" fmla="*/ 2864 w 4096"/>
                <a:gd name="T49" fmla="*/ 40 h 72"/>
                <a:gd name="T50" fmla="*/ 3000 w 4096"/>
                <a:gd name="T51" fmla="*/ 40 h 72"/>
                <a:gd name="T52" fmla="*/ 3136 w 4096"/>
                <a:gd name="T53" fmla="*/ 40 h 72"/>
                <a:gd name="T54" fmla="*/ 3272 w 4096"/>
                <a:gd name="T55" fmla="*/ 40 h 72"/>
                <a:gd name="T56" fmla="*/ 3545 w 4096"/>
                <a:gd name="T57" fmla="*/ 40 h 72"/>
                <a:gd name="T58" fmla="*/ 3681 w 4096"/>
                <a:gd name="T59" fmla="*/ 40 h 72"/>
                <a:gd name="T60" fmla="*/ 3817 w 4096"/>
                <a:gd name="T61" fmla="*/ 40 h 72"/>
                <a:gd name="T62" fmla="*/ 3953 w 4096"/>
                <a:gd name="T63"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6" h="72">
                  <a:moveTo>
                    <a:pt x="0" y="0"/>
                  </a:moveTo>
                  <a:lnTo>
                    <a:pt x="4096" y="0"/>
                  </a:lnTo>
                  <a:moveTo>
                    <a:pt x="7" y="0"/>
                  </a:moveTo>
                  <a:lnTo>
                    <a:pt x="7" y="72"/>
                  </a:lnTo>
                  <a:moveTo>
                    <a:pt x="687" y="0"/>
                  </a:moveTo>
                  <a:lnTo>
                    <a:pt x="687" y="72"/>
                  </a:lnTo>
                  <a:moveTo>
                    <a:pt x="1367" y="0"/>
                  </a:moveTo>
                  <a:lnTo>
                    <a:pt x="1367" y="72"/>
                  </a:lnTo>
                  <a:moveTo>
                    <a:pt x="2048" y="0"/>
                  </a:moveTo>
                  <a:lnTo>
                    <a:pt x="2048" y="72"/>
                  </a:lnTo>
                  <a:moveTo>
                    <a:pt x="2728" y="0"/>
                  </a:moveTo>
                  <a:lnTo>
                    <a:pt x="2728" y="72"/>
                  </a:lnTo>
                  <a:moveTo>
                    <a:pt x="3408" y="0"/>
                  </a:moveTo>
                  <a:lnTo>
                    <a:pt x="3408" y="72"/>
                  </a:lnTo>
                  <a:moveTo>
                    <a:pt x="4089" y="0"/>
                  </a:moveTo>
                  <a:lnTo>
                    <a:pt x="4089" y="72"/>
                  </a:lnTo>
                  <a:moveTo>
                    <a:pt x="143" y="0"/>
                  </a:moveTo>
                  <a:lnTo>
                    <a:pt x="143" y="40"/>
                  </a:lnTo>
                  <a:moveTo>
                    <a:pt x="279" y="0"/>
                  </a:moveTo>
                  <a:lnTo>
                    <a:pt x="279" y="40"/>
                  </a:lnTo>
                  <a:moveTo>
                    <a:pt x="415" y="0"/>
                  </a:moveTo>
                  <a:lnTo>
                    <a:pt x="415" y="40"/>
                  </a:lnTo>
                  <a:moveTo>
                    <a:pt x="552" y="0"/>
                  </a:moveTo>
                  <a:lnTo>
                    <a:pt x="552" y="40"/>
                  </a:lnTo>
                  <a:moveTo>
                    <a:pt x="823" y="0"/>
                  </a:moveTo>
                  <a:lnTo>
                    <a:pt x="823" y="40"/>
                  </a:lnTo>
                  <a:moveTo>
                    <a:pt x="959" y="0"/>
                  </a:moveTo>
                  <a:lnTo>
                    <a:pt x="959" y="40"/>
                  </a:lnTo>
                  <a:moveTo>
                    <a:pt x="1095" y="0"/>
                  </a:moveTo>
                  <a:lnTo>
                    <a:pt x="1095" y="40"/>
                  </a:lnTo>
                  <a:moveTo>
                    <a:pt x="1231" y="0"/>
                  </a:moveTo>
                  <a:lnTo>
                    <a:pt x="1231" y="40"/>
                  </a:lnTo>
                  <a:moveTo>
                    <a:pt x="1503" y="0"/>
                  </a:moveTo>
                  <a:lnTo>
                    <a:pt x="1503" y="40"/>
                  </a:lnTo>
                  <a:moveTo>
                    <a:pt x="1639" y="0"/>
                  </a:moveTo>
                  <a:lnTo>
                    <a:pt x="1639" y="40"/>
                  </a:lnTo>
                  <a:moveTo>
                    <a:pt x="1775" y="0"/>
                  </a:moveTo>
                  <a:lnTo>
                    <a:pt x="1775" y="40"/>
                  </a:lnTo>
                  <a:moveTo>
                    <a:pt x="1911" y="0"/>
                  </a:moveTo>
                  <a:lnTo>
                    <a:pt x="1911" y="40"/>
                  </a:lnTo>
                  <a:moveTo>
                    <a:pt x="2184" y="0"/>
                  </a:moveTo>
                  <a:lnTo>
                    <a:pt x="2184" y="40"/>
                  </a:lnTo>
                  <a:moveTo>
                    <a:pt x="2320" y="0"/>
                  </a:moveTo>
                  <a:lnTo>
                    <a:pt x="2320" y="40"/>
                  </a:lnTo>
                  <a:moveTo>
                    <a:pt x="2456" y="0"/>
                  </a:moveTo>
                  <a:lnTo>
                    <a:pt x="2456" y="40"/>
                  </a:lnTo>
                  <a:moveTo>
                    <a:pt x="2592" y="0"/>
                  </a:moveTo>
                  <a:lnTo>
                    <a:pt x="2592" y="40"/>
                  </a:lnTo>
                  <a:moveTo>
                    <a:pt x="2864" y="0"/>
                  </a:moveTo>
                  <a:lnTo>
                    <a:pt x="2864" y="40"/>
                  </a:lnTo>
                  <a:moveTo>
                    <a:pt x="3000" y="0"/>
                  </a:moveTo>
                  <a:lnTo>
                    <a:pt x="3000" y="40"/>
                  </a:lnTo>
                  <a:moveTo>
                    <a:pt x="3136" y="0"/>
                  </a:moveTo>
                  <a:lnTo>
                    <a:pt x="3136" y="40"/>
                  </a:lnTo>
                  <a:moveTo>
                    <a:pt x="3272" y="0"/>
                  </a:moveTo>
                  <a:lnTo>
                    <a:pt x="3272" y="40"/>
                  </a:lnTo>
                  <a:moveTo>
                    <a:pt x="3545" y="0"/>
                  </a:moveTo>
                  <a:lnTo>
                    <a:pt x="3545" y="40"/>
                  </a:lnTo>
                  <a:moveTo>
                    <a:pt x="3681" y="0"/>
                  </a:moveTo>
                  <a:lnTo>
                    <a:pt x="3681" y="40"/>
                  </a:lnTo>
                  <a:moveTo>
                    <a:pt x="3817" y="0"/>
                  </a:moveTo>
                  <a:lnTo>
                    <a:pt x="3817" y="40"/>
                  </a:lnTo>
                  <a:moveTo>
                    <a:pt x="3953" y="0"/>
                  </a:moveTo>
                  <a:lnTo>
                    <a:pt x="3953" y="40"/>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Rectangle 15">
              <a:extLst>
                <a:ext uri="{FF2B5EF4-FFF2-40B4-BE49-F238E27FC236}">
                  <a16:creationId xmlns:a16="http://schemas.microsoft.com/office/drawing/2014/main" id="{2CF10ACC-9A49-EA50-D8A9-D53F25AE91FB}"/>
                </a:ext>
              </a:extLst>
            </p:cNvPr>
            <p:cNvSpPr>
              <a:spLocks noChangeArrowheads="1"/>
            </p:cNvSpPr>
            <p:nvPr/>
          </p:nvSpPr>
          <p:spPr bwMode="auto">
            <a:xfrm>
              <a:off x="1215976" y="4546933"/>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76" name="Rectangle 16">
              <a:extLst>
                <a:ext uri="{FF2B5EF4-FFF2-40B4-BE49-F238E27FC236}">
                  <a16:creationId xmlns:a16="http://schemas.microsoft.com/office/drawing/2014/main" id="{7BD93F80-A648-27C1-BE4C-1C56D413BB7B}"/>
                </a:ext>
              </a:extLst>
            </p:cNvPr>
            <p:cNvSpPr>
              <a:spLocks noChangeArrowheads="1"/>
            </p:cNvSpPr>
            <p:nvPr/>
          </p:nvSpPr>
          <p:spPr bwMode="auto">
            <a:xfrm>
              <a:off x="1114925" y="422467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p>
          </p:txBody>
        </p:sp>
        <p:sp>
          <p:nvSpPr>
            <p:cNvPr id="77" name="Rectangle 17">
              <a:extLst>
                <a:ext uri="{FF2B5EF4-FFF2-40B4-BE49-F238E27FC236}">
                  <a16:creationId xmlns:a16="http://schemas.microsoft.com/office/drawing/2014/main" id="{835296E5-AA65-E229-C2DF-48E50E6C9C31}"/>
                </a:ext>
              </a:extLst>
            </p:cNvPr>
            <p:cNvSpPr>
              <a:spLocks noChangeArrowheads="1"/>
            </p:cNvSpPr>
            <p:nvPr/>
          </p:nvSpPr>
          <p:spPr bwMode="auto">
            <a:xfrm>
              <a:off x="1114925" y="390082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p>
          </p:txBody>
        </p:sp>
        <p:sp>
          <p:nvSpPr>
            <p:cNvPr id="78" name="Rectangle 18">
              <a:extLst>
                <a:ext uri="{FF2B5EF4-FFF2-40B4-BE49-F238E27FC236}">
                  <a16:creationId xmlns:a16="http://schemas.microsoft.com/office/drawing/2014/main" id="{E680D2B8-AA5D-FFAC-B30A-584B6F8B3229}"/>
                </a:ext>
              </a:extLst>
            </p:cNvPr>
            <p:cNvSpPr>
              <a:spLocks noChangeArrowheads="1"/>
            </p:cNvSpPr>
            <p:nvPr/>
          </p:nvSpPr>
          <p:spPr bwMode="auto">
            <a:xfrm>
              <a:off x="1114925" y="357855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79" name="Rectangle 19">
              <a:extLst>
                <a:ext uri="{FF2B5EF4-FFF2-40B4-BE49-F238E27FC236}">
                  <a16:creationId xmlns:a16="http://schemas.microsoft.com/office/drawing/2014/main" id="{23739406-BB2B-717C-BFAF-178CA9858749}"/>
                </a:ext>
              </a:extLst>
            </p:cNvPr>
            <p:cNvSpPr>
              <a:spLocks noChangeArrowheads="1"/>
            </p:cNvSpPr>
            <p:nvPr/>
          </p:nvSpPr>
          <p:spPr bwMode="auto">
            <a:xfrm>
              <a:off x="1114925" y="325470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40</a:t>
              </a:r>
            </a:p>
          </p:txBody>
        </p:sp>
        <p:sp>
          <p:nvSpPr>
            <p:cNvPr id="80" name="Rectangle 20">
              <a:extLst>
                <a:ext uri="{FF2B5EF4-FFF2-40B4-BE49-F238E27FC236}">
                  <a16:creationId xmlns:a16="http://schemas.microsoft.com/office/drawing/2014/main" id="{F2FE4B18-AE08-E6A6-F177-42DBF9D54E2A}"/>
                </a:ext>
              </a:extLst>
            </p:cNvPr>
            <p:cNvSpPr>
              <a:spLocks noChangeArrowheads="1"/>
            </p:cNvSpPr>
            <p:nvPr/>
          </p:nvSpPr>
          <p:spPr bwMode="auto">
            <a:xfrm>
              <a:off x="1114925" y="293244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a:t>
              </a:r>
            </a:p>
          </p:txBody>
        </p:sp>
        <p:sp>
          <p:nvSpPr>
            <p:cNvPr id="81" name="Rectangle 21">
              <a:extLst>
                <a:ext uri="{FF2B5EF4-FFF2-40B4-BE49-F238E27FC236}">
                  <a16:creationId xmlns:a16="http://schemas.microsoft.com/office/drawing/2014/main" id="{7B776615-F0C0-051A-1E20-F8660E023DC5}"/>
                </a:ext>
              </a:extLst>
            </p:cNvPr>
            <p:cNvSpPr>
              <a:spLocks noChangeArrowheads="1"/>
            </p:cNvSpPr>
            <p:nvPr/>
          </p:nvSpPr>
          <p:spPr bwMode="auto">
            <a:xfrm>
              <a:off x="1114925" y="260859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82" name="Rectangle 22">
              <a:extLst>
                <a:ext uri="{FF2B5EF4-FFF2-40B4-BE49-F238E27FC236}">
                  <a16:creationId xmlns:a16="http://schemas.microsoft.com/office/drawing/2014/main" id="{84064567-0E3D-CBDC-5A41-6EB9CC5ED2B5}"/>
                </a:ext>
              </a:extLst>
            </p:cNvPr>
            <p:cNvSpPr>
              <a:spLocks noChangeArrowheads="1"/>
            </p:cNvSpPr>
            <p:nvPr/>
          </p:nvSpPr>
          <p:spPr bwMode="auto">
            <a:xfrm>
              <a:off x="1114925" y="228633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p>
          </p:txBody>
        </p:sp>
        <p:sp>
          <p:nvSpPr>
            <p:cNvPr id="83" name="Rectangle 23">
              <a:extLst>
                <a:ext uri="{FF2B5EF4-FFF2-40B4-BE49-F238E27FC236}">
                  <a16:creationId xmlns:a16="http://schemas.microsoft.com/office/drawing/2014/main" id="{7AE25390-BC3B-F40F-F93F-A83C0B8D1830}"/>
                </a:ext>
              </a:extLst>
            </p:cNvPr>
            <p:cNvSpPr>
              <a:spLocks noChangeArrowheads="1"/>
            </p:cNvSpPr>
            <p:nvPr/>
          </p:nvSpPr>
          <p:spPr bwMode="auto">
            <a:xfrm>
              <a:off x="1114925" y="196089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p>
          </p:txBody>
        </p:sp>
        <p:sp>
          <p:nvSpPr>
            <p:cNvPr id="84" name="Rectangle 24">
              <a:extLst>
                <a:ext uri="{FF2B5EF4-FFF2-40B4-BE49-F238E27FC236}">
                  <a16:creationId xmlns:a16="http://schemas.microsoft.com/office/drawing/2014/main" id="{85045E4B-8B9D-060B-5B8B-D29CF7EE030F}"/>
                </a:ext>
              </a:extLst>
            </p:cNvPr>
            <p:cNvSpPr>
              <a:spLocks noChangeArrowheads="1"/>
            </p:cNvSpPr>
            <p:nvPr/>
          </p:nvSpPr>
          <p:spPr bwMode="auto">
            <a:xfrm>
              <a:off x="1114925" y="163863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p>
          </p:txBody>
        </p:sp>
        <p:sp>
          <p:nvSpPr>
            <p:cNvPr id="85" name="Rectangle 25">
              <a:extLst>
                <a:ext uri="{FF2B5EF4-FFF2-40B4-BE49-F238E27FC236}">
                  <a16:creationId xmlns:a16="http://schemas.microsoft.com/office/drawing/2014/main" id="{BAB78209-D7C1-5CEF-B72F-5CEFA7328A5C}"/>
                </a:ext>
              </a:extLst>
            </p:cNvPr>
            <p:cNvSpPr>
              <a:spLocks noChangeArrowheads="1"/>
            </p:cNvSpPr>
            <p:nvPr/>
          </p:nvSpPr>
          <p:spPr bwMode="auto">
            <a:xfrm>
              <a:off x="1007524" y="1314783"/>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a:t>
              </a:r>
            </a:p>
          </p:txBody>
        </p:sp>
        <p:sp>
          <p:nvSpPr>
            <p:cNvPr id="91" name="Freeform 26">
              <a:extLst>
                <a:ext uri="{FF2B5EF4-FFF2-40B4-BE49-F238E27FC236}">
                  <a16:creationId xmlns:a16="http://schemas.microsoft.com/office/drawing/2014/main" id="{8A467A6E-7D0B-B810-66A1-2385454FCD11}"/>
                </a:ext>
              </a:extLst>
            </p:cNvPr>
            <p:cNvSpPr>
              <a:spLocks noEditPoints="1"/>
            </p:cNvSpPr>
            <p:nvPr/>
          </p:nvSpPr>
          <p:spPr bwMode="auto">
            <a:xfrm>
              <a:off x="1345500" y="1417970"/>
              <a:ext cx="114300" cy="3262312"/>
            </a:xfrm>
            <a:custGeom>
              <a:avLst/>
              <a:gdLst>
                <a:gd name="T0" fmla="*/ 72 w 72"/>
                <a:gd name="T1" fmla="*/ 2055 h 2055"/>
                <a:gd name="T2" fmla="*/ 72 w 72"/>
                <a:gd name="T3" fmla="*/ 0 h 2055"/>
                <a:gd name="T4" fmla="*/ 72 w 72"/>
                <a:gd name="T5" fmla="*/ 2048 h 2055"/>
                <a:gd name="T6" fmla="*/ 0 w 72"/>
                <a:gd name="T7" fmla="*/ 2048 h 2055"/>
                <a:gd name="T8" fmla="*/ 72 w 72"/>
                <a:gd name="T9" fmla="*/ 1845 h 2055"/>
                <a:gd name="T10" fmla="*/ 0 w 72"/>
                <a:gd name="T11" fmla="*/ 1845 h 2055"/>
                <a:gd name="T12" fmla="*/ 72 w 72"/>
                <a:gd name="T13" fmla="*/ 1641 h 2055"/>
                <a:gd name="T14" fmla="*/ 0 w 72"/>
                <a:gd name="T15" fmla="*/ 1641 h 2055"/>
                <a:gd name="T16" fmla="*/ 72 w 72"/>
                <a:gd name="T17" fmla="*/ 1437 h 2055"/>
                <a:gd name="T18" fmla="*/ 0 w 72"/>
                <a:gd name="T19" fmla="*/ 1437 h 2055"/>
                <a:gd name="T20" fmla="*/ 72 w 72"/>
                <a:gd name="T21" fmla="*/ 1233 h 2055"/>
                <a:gd name="T22" fmla="*/ 0 w 72"/>
                <a:gd name="T23" fmla="*/ 1233 h 2055"/>
                <a:gd name="T24" fmla="*/ 72 w 72"/>
                <a:gd name="T25" fmla="*/ 1030 h 2055"/>
                <a:gd name="T26" fmla="*/ 0 w 72"/>
                <a:gd name="T27" fmla="*/ 1030 h 2055"/>
                <a:gd name="T28" fmla="*/ 72 w 72"/>
                <a:gd name="T29" fmla="*/ 826 h 2055"/>
                <a:gd name="T30" fmla="*/ 0 w 72"/>
                <a:gd name="T31" fmla="*/ 826 h 2055"/>
                <a:gd name="T32" fmla="*/ 72 w 72"/>
                <a:gd name="T33" fmla="*/ 623 h 2055"/>
                <a:gd name="T34" fmla="*/ 0 w 72"/>
                <a:gd name="T35" fmla="*/ 623 h 2055"/>
                <a:gd name="T36" fmla="*/ 72 w 72"/>
                <a:gd name="T37" fmla="*/ 419 h 2055"/>
                <a:gd name="T38" fmla="*/ 0 w 72"/>
                <a:gd name="T39" fmla="*/ 419 h 2055"/>
                <a:gd name="T40" fmla="*/ 72 w 72"/>
                <a:gd name="T41" fmla="*/ 216 h 2055"/>
                <a:gd name="T42" fmla="*/ 0 w 72"/>
                <a:gd name="T43" fmla="*/ 216 h 2055"/>
                <a:gd name="T44" fmla="*/ 72 w 72"/>
                <a:gd name="T45" fmla="*/ 12 h 2055"/>
                <a:gd name="T46" fmla="*/ 0 w 72"/>
                <a:gd name="T47" fmla="*/ 12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5">
                  <a:moveTo>
                    <a:pt x="72" y="2055"/>
                  </a:moveTo>
                  <a:lnTo>
                    <a:pt x="72" y="0"/>
                  </a:lnTo>
                  <a:moveTo>
                    <a:pt x="72" y="2048"/>
                  </a:moveTo>
                  <a:lnTo>
                    <a:pt x="0" y="2048"/>
                  </a:lnTo>
                  <a:moveTo>
                    <a:pt x="72" y="1845"/>
                  </a:moveTo>
                  <a:lnTo>
                    <a:pt x="0" y="1845"/>
                  </a:lnTo>
                  <a:moveTo>
                    <a:pt x="72" y="1641"/>
                  </a:moveTo>
                  <a:lnTo>
                    <a:pt x="0" y="1641"/>
                  </a:lnTo>
                  <a:moveTo>
                    <a:pt x="72" y="1437"/>
                  </a:moveTo>
                  <a:lnTo>
                    <a:pt x="0" y="1437"/>
                  </a:lnTo>
                  <a:moveTo>
                    <a:pt x="72" y="1233"/>
                  </a:moveTo>
                  <a:lnTo>
                    <a:pt x="0" y="1233"/>
                  </a:lnTo>
                  <a:moveTo>
                    <a:pt x="72" y="1030"/>
                  </a:moveTo>
                  <a:lnTo>
                    <a:pt x="0" y="1030"/>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Line 27">
              <a:extLst>
                <a:ext uri="{FF2B5EF4-FFF2-40B4-BE49-F238E27FC236}">
                  <a16:creationId xmlns:a16="http://schemas.microsoft.com/office/drawing/2014/main" id="{17F6E202-B943-A1CE-E02E-3E6CBC6987FC}"/>
                </a:ext>
              </a:extLst>
            </p:cNvPr>
            <p:cNvSpPr>
              <a:spLocks noChangeShapeType="1"/>
            </p:cNvSpPr>
            <p:nvPr/>
          </p:nvSpPr>
          <p:spPr bwMode="auto">
            <a:xfrm>
              <a:off x="1467737" y="1354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Line 28">
              <a:extLst>
                <a:ext uri="{FF2B5EF4-FFF2-40B4-BE49-F238E27FC236}">
                  <a16:creationId xmlns:a16="http://schemas.microsoft.com/office/drawing/2014/main" id="{3DD551E0-9FDE-5292-28E9-724BDD75E00C}"/>
                </a:ext>
              </a:extLst>
            </p:cNvPr>
            <p:cNvSpPr>
              <a:spLocks noChangeShapeType="1"/>
            </p:cNvSpPr>
            <p:nvPr/>
          </p:nvSpPr>
          <p:spPr bwMode="auto">
            <a:xfrm>
              <a:off x="1467737" y="1354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Line 29">
              <a:extLst>
                <a:ext uri="{FF2B5EF4-FFF2-40B4-BE49-F238E27FC236}">
                  <a16:creationId xmlns:a16="http://schemas.microsoft.com/office/drawing/2014/main" id="{06E42A52-96F6-3538-EA15-B00CE0CF602D}"/>
                </a:ext>
              </a:extLst>
            </p:cNvPr>
            <p:cNvSpPr>
              <a:spLocks noChangeShapeType="1"/>
            </p:cNvSpPr>
            <p:nvPr/>
          </p:nvSpPr>
          <p:spPr bwMode="auto">
            <a:xfrm>
              <a:off x="1756662" y="14386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Line 30">
              <a:extLst>
                <a:ext uri="{FF2B5EF4-FFF2-40B4-BE49-F238E27FC236}">
                  <a16:creationId xmlns:a16="http://schemas.microsoft.com/office/drawing/2014/main" id="{E72D0E78-9F17-B151-FCFA-D907BAB9ED51}"/>
                </a:ext>
              </a:extLst>
            </p:cNvPr>
            <p:cNvSpPr>
              <a:spLocks noChangeShapeType="1"/>
            </p:cNvSpPr>
            <p:nvPr/>
          </p:nvSpPr>
          <p:spPr bwMode="auto">
            <a:xfrm>
              <a:off x="1863025" y="15243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Line 31">
              <a:extLst>
                <a:ext uri="{FF2B5EF4-FFF2-40B4-BE49-F238E27FC236}">
                  <a16:creationId xmlns:a16="http://schemas.microsoft.com/office/drawing/2014/main" id="{62FE5CF0-DF7B-7446-2717-AFE740376840}"/>
                </a:ext>
              </a:extLst>
            </p:cNvPr>
            <p:cNvSpPr>
              <a:spLocks noChangeShapeType="1"/>
            </p:cNvSpPr>
            <p:nvPr/>
          </p:nvSpPr>
          <p:spPr bwMode="auto">
            <a:xfrm>
              <a:off x="1928112" y="17799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Line 32">
              <a:extLst>
                <a:ext uri="{FF2B5EF4-FFF2-40B4-BE49-F238E27FC236}">
                  <a16:creationId xmlns:a16="http://schemas.microsoft.com/office/drawing/2014/main" id="{FACC32B0-56E4-BBCD-E2B3-248C3BD572B3}"/>
                </a:ext>
              </a:extLst>
            </p:cNvPr>
            <p:cNvSpPr>
              <a:spLocks noChangeShapeType="1"/>
            </p:cNvSpPr>
            <p:nvPr/>
          </p:nvSpPr>
          <p:spPr bwMode="auto">
            <a:xfrm>
              <a:off x="1969387" y="18783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Line 33">
              <a:extLst>
                <a:ext uri="{FF2B5EF4-FFF2-40B4-BE49-F238E27FC236}">
                  <a16:creationId xmlns:a16="http://schemas.microsoft.com/office/drawing/2014/main" id="{3D51E2E0-7169-55AE-7520-08049DE702E1}"/>
                </a:ext>
              </a:extLst>
            </p:cNvPr>
            <p:cNvSpPr>
              <a:spLocks noChangeShapeType="1"/>
            </p:cNvSpPr>
            <p:nvPr/>
          </p:nvSpPr>
          <p:spPr bwMode="auto">
            <a:xfrm>
              <a:off x="2339275" y="20497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508" name="Line 34">
              <a:extLst>
                <a:ext uri="{FF2B5EF4-FFF2-40B4-BE49-F238E27FC236}">
                  <a16:creationId xmlns:a16="http://schemas.microsoft.com/office/drawing/2014/main" id="{B07473A6-2971-5E37-771B-1293F6410DD2}"/>
                </a:ext>
              </a:extLst>
            </p:cNvPr>
            <p:cNvSpPr>
              <a:spLocks noChangeShapeType="1"/>
            </p:cNvSpPr>
            <p:nvPr/>
          </p:nvSpPr>
          <p:spPr bwMode="auto">
            <a:xfrm>
              <a:off x="2359912" y="22815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3" name="Line 35">
              <a:extLst>
                <a:ext uri="{FF2B5EF4-FFF2-40B4-BE49-F238E27FC236}">
                  <a16:creationId xmlns:a16="http://schemas.microsoft.com/office/drawing/2014/main" id="{93E8CFD6-2DFA-984A-2075-C2CC7E9DA16D}"/>
                </a:ext>
              </a:extLst>
            </p:cNvPr>
            <p:cNvSpPr>
              <a:spLocks noChangeShapeType="1"/>
            </p:cNvSpPr>
            <p:nvPr/>
          </p:nvSpPr>
          <p:spPr bwMode="auto">
            <a:xfrm>
              <a:off x="2382137" y="2324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4" name="Line 36">
              <a:extLst>
                <a:ext uri="{FF2B5EF4-FFF2-40B4-BE49-F238E27FC236}">
                  <a16:creationId xmlns:a16="http://schemas.microsoft.com/office/drawing/2014/main" id="{47700103-F60D-75AD-9292-C308705089D2}"/>
                </a:ext>
              </a:extLst>
            </p:cNvPr>
            <p:cNvSpPr>
              <a:spLocks noChangeShapeType="1"/>
            </p:cNvSpPr>
            <p:nvPr/>
          </p:nvSpPr>
          <p:spPr bwMode="auto">
            <a:xfrm>
              <a:off x="2785362" y="26022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5" name="Line 37">
              <a:extLst>
                <a:ext uri="{FF2B5EF4-FFF2-40B4-BE49-F238E27FC236}">
                  <a16:creationId xmlns:a16="http://schemas.microsoft.com/office/drawing/2014/main" id="{CA4AF280-5E54-7C1B-1CD5-74EEF62FF352}"/>
                </a:ext>
              </a:extLst>
            </p:cNvPr>
            <p:cNvSpPr>
              <a:spLocks noChangeShapeType="1"/>
            </p:cNvSpPr>
            <p:nvPr/>
          </p:nvSpPr>
          <p:spPr bwMode="auto">
            <a:xfrm>
              <a:off x="2821875" y="286735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6" name="Line 38">
              <a:extLst>
                <a:ext uri="{FF2B5EF4-FFF2-40B4-BE49-F238E27FC236}">
                  <a16:creationId xmlns:a16="http://schemas.microsoft.com/office/drawing/2014/main" id="{1BCA66DB-F644-7685-7DD4-46E3897EF234}"/>
                </a:ext>
              </a:extLst>
            </p:cNvPr>
            <p:cNvSpPr>
              <a:spLocks noChangeShapeType="1"/>
            </p:cNvSpPr>
            <p:nvPr/>
          </p:nvSpPr>
          <p:spPr bwMode="auto">
            <a:xfrm>
              <a:off x="2828225" y="28816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7" name="Line 39">
              <a:extLst>
                <a:ext uri="{FF2B5EF4-FFF2-40B4-BE49-F238E27FC236}">
                  <a16:creationId xmlns:a16="http://schemas.microsoft.com/office/drawing/2014/main" id="{CC9401FC-5B59-D98F-1B4F-C962249C47B4}"/>
                </a:ext>
              </a:extLst>
            </p:cNvPr>
            <p:cNvSpPr>
              <a:spLocks noChangeShapeType="1"/>
            </p:cNvSpPr>
            <p:nvPr/>
          </p:nvSpPr>
          <p:spPr bwMode="auto">
            <a:xfrm>
              <a:off x="3133025" y="30626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8" name="Line 40">
              <a:extLst>
                <a:ext uri="{FF2B5EF4-FFF2-40B4-BE49-F238E27FC236}">
                  <a16:creationId xmlns:a16="http://schemas.microsoft.com/office/drawing/2014/main" id="{192EB114-D5B0-54A8-960F-88BD406F2918}"/>
                </a:ext>
              </a:extLst>
            </p:cNvPr>
            <p:cNvSpPr>
              <a:spLocks noChangeShapeType="1"/>
            </p:cNvSpPr>
            <p:nvPr/>
          </p:nvSpPr>
          <p:spPr bwMode="auto">
            <a:xfrm>
              <a:off x="3212400" y="3167395"/>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19" name="Line 41">
              <a:extLst>
                <a:ext uri="{FF2B5EF4-FFF2-40B4-BE49-F238E27FC236}">
                  <a16:creationId xmlns:a16="http://schemas.microsoft.com/office/drawing/2014/main" id="{A33DD1C3-A917-006B-9D1F-51E208BF6130}"/>
                </a:ext>
              </a:extLst>
            </p:cNvPr>
            <p:cNvSpPr>
              <a:spLocks noChangeShapeType="1"/>
            </p:cNvSpPr>
            <p:nvPr/>
          </p:nvSpPr>
          <p:spPr bwMode="auto">
            <a:xfrm>
              <a:off x="3233037" y="32277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0" name="Line 42">
              <a:extLst>
                <a:ext uri="{FF2B5EF4-FFF2-40B4-BE49-F238E27FC236}">
                  <a16:creationId xmlns:a16="http://schemas.microsoft.com/office/drawing/2014/main" id="{CBB839DE-964C-A355-D590-0B08F48F3C31}"/>
                </a:ext>
              </a:extLst>
            </p:cNvPr>
            <p:cNvSpPr>
              <a:spLocks noChangeShapeType="1"/>
            </p:cNvSpPr>
            <p:nvPr/>
          </p:nvSpPr>
          <p:spPr bwMode="auto">
            <a:xfrm>
              <a:off x="3239387" y="3259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1" name="Line 43">
              <a:extLst>
                <a:ext uri="{FF2B5EF4-FFF2-40B4-BE49-F238E27FC236}">
                  <a16:creationId xmlns:a16="http://schemas.microsoft.com/office/drawing/2014/main" id="{569ACB89-8BBA-9D41-92FA-DB3C3D7569AE}"/>
                </a:ext>
              </a:extLst>
            </p:cNvPr>
            <p:cNvSpPr>
              <a:spLocks noChangeShapeType="1"/>
            </p:cNvSpPr>
            <p:nvPr/>
          </p:nvSpPr>
          <p:spPr bwMode="auto">
            <a:xfrm>
              <a:off x="3255262" y="33070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2" name="Line 44">
              <a:extLst>
                <a:ext uri="{FF2B5EF4-FFF2-40B4-BE49-F238E27FC236}">
                  <a16:creationId xmlns:a16="http://schemas.microsoft.com/office/drawing/2014/main" id="{868672D7-7471-D9F0-5905-2587B185ED4B}"/>
                </a:ext>
              </a:extLst>
            </p:cNvPr>
            <p:cNvSpPr>
              <a:spLocks noChangeShapeType="1"/>
            </p:cNvSpPr>
            <p:nvPr/>
          </p:nvSpPr>
          <p:spPr bwMode="auto">
            <a:xfrm>
              <a:off x="3269550" y="3340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3" name="Line 45">
              <a:extLst>
                <a:ext uri="{FF2B5EF4-FFF2-40B4-BE49-F238E27FC236}">
                  <a16:creationId xmlns:a16="http://schemas.microsoft.com/office/drawing/2014/main" id="{52EBE959-E845-F8C9-A79D-780B0B76CFBD}"/>
                </a:ext>
              </a:extLst>
            </p:cNvPr>
            <p:cNvSpPr>
              <a:spLocks noChangeShapeType="1"/>
            </p:cNvSpPr>
            <p:nvPr/>
          </p:nvSpPr>
          <p:spPr bwMode="auto">
            <a:xfrm>
              <a:off x="3282250" y="337218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4" name="Line 46">
              <a:extLst>
                <a:ext uri="{FF2B5EF4-FFF2-40B4-BE49-F238E27FC236}">
                  <a16:creationId xmlns:a16="http://schemas.microsoft.com/office/drawing/2014/main" id="{2A8E62C1-A2AF-51E9-4BBF-C5B1E3D8A75D}"/>
                </a:ext>
              </a:extLst>
            </p:cNvPr>
            <p:cNvSpPr>
              <a:spLocks noChangeShapeType="1"/>
            </p:cNvSpPr>
            <p:nvPr/>
          </p:nvSpPr>
          <p:spPr bwMode="auto">
            <a:xfrm>
              <a:off x="3312412" y="34198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5" name="Line 47">
              <a:extLst>
                <a:ext uri="{FF2B5EF4-FFF2-40B4-BE49-F238E27FC236}">
                  <a16:creationId xmlns:a16="http://schemas.microsoft.com/office/drawing/2014/main" id="{75D9B166-C2F5-B06F-949E-BA1D55B03752}"/>
                </a:ext>
              </a:extLst>
            </p:cNvPr>
            <p:cNvSpPr>
              <a:spLocks noChangeShapeType="1"/>
            </p:cNvSpPr>
            <p:nvPr/>
          </p:nvSpPr>
          <p:spPr bwMode="auto">
            <a:xfrm>
              <a:off x="3652137" y="35706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6" name="Line 48">
              <a:extLst>
                <a:ext uri="{FF2B5EF4-FFF2-40B4-BE49-F238E27FC236}">
                  <a16:creationId xmlns:a16="http://schemas.microsoft.com/office/drawing/2014/main" id="{30CB255F-8A07-5852-33E0-AF981680436A}"/>
                </a:ext>
              </a:extLst>
            </p:cNvPr>
            <p:cNvSpPr>
              <a:spLocks noChangeShapeType="1"/>
            </p:cNvSpPr>
            <p:nvPr/>
          </p:nvSpPr>
          <p:spPr bwMode="auto">
            <a:xfrm>
              <a:off x="3666425" y="358808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7" name="Line 49">
              <a:extLst>
                <a:ext uri="{FF2B5EF4-FFF2-40B4-BE49-F238E27FC236}">
                  <a16:creationId xmlns:a16="http://schemas.microsoft.com/office/drawing/2014/main" id="{20E24F98-7031-0E8A-D500-6FDD5EB567C4}"/>
                </a:ext>
              </a:extLst>
            </p:cNvPr>
            <p:cNvSpPr>
              <a:spLocks noChangeShapeType="1"/>
            </p:cNvSpPr>
            <p:nvPr/>
          </p:nvSpPr>
          <p:spPr bwMode="auto">
            <a:xfrm>
              <a:off x="3687062" y="36055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8" name="Line 50">
              <a:extLst>
                <a:ext uri="{FF2B5EF4-FFF2-40B4-BE49-F238E27FC236}">
                  <a16:creationId xmlns:a16="http://schemas.microsoft.com/office/drawing/2014/main" id="{68C1A34B-CC5A-C269-D2E1-40425AFAE1AE}"/>
                </a:ext>
              </a:extLst>
            </p:cNvPr>
            <p:cNvSpPr>
              <a:spLocks noChangeShapeType="1"/>
            </p:cNvSpPr>
            <p:nvPr/>
          </p:nvSpPr>
          <p:spPr bwMode="auto">
            <a:xfrm>
              <a:off x="3695000" y="36055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29" name="Line 51">
              <a:extLst>
                <a:ext uri="{FF2B5EF4-FFF2-40B4-BE49-F238E27FC236}">
                  <a16:creationId xmlns:a16="http://schemas.microsoft.com/office/drawing/2014/main" id="{E0C7FAA7-2051-2B16-6F40-A2D82927DEF3}"/>
                </a:ext>
              </a:extLst>
            </p:cNvPr>
            <p:cNvSpPr>
              <a:spLocks noChangeShapeType="1"/>
            </p:cNvSpPr>
            <p:nvPr/>
          </p:nvSpPr>
          <p:spPr bwMode="auto">
            <a:xfrm>
              <a:off x="3701350" y="36420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0" name="Line 52">
              <a:extLst>
                <a:ext uri="{FF2B5EF4-FFF2-40B4-BE49-F238E27FC236}">
                  <a16:creationId xmlns:a16="http://schemas.microsoft.com/office/drawing/2014/main" id="{E1DB6630-2942-5873-9D7A-287190602722}"/>
                </a:ext>
              </a:extLst>
            </p:cNvPr>
            <p:cNvSpPr>
              <a:spLocks noChangeShapeType="1"/>
            </p:cNvSpPr>
            <p:nvPr/>
          </p:nvSpPr>
          <p:spPr bwMode="auto">
            <a:xfrm>
              <a:off x="3717225" y="366110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1" name="Line 53">
              <a:extLst>
                <a:ext uri="{FF2B5EF4-FFF2-40B4-BE49-F238E27FC236}">
                  <a16:creationId xmlns:a16="http://schemas.microsoft.com/office/drawing/2014/main" id="{67C665C1-5553-1046-745F-465E3EF5994C}"/>
                </a:ext>
              </a:extLst>
            </p:cNvPr>
            <p:cNvSpPr>
              <a:spLocks noChangeShapeType="1"/>
            </p:cNvSpPr>
            <p:nvPr/>
          </p:nvSpPr>
          <p:spPr bwMode="auto">
            <a:xfrm>
              <a:off x="3723575" y="368015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2" name="Line 54">
              <a:extLst>
                <a:ext uri="{FF2B5EF4-FFF2-40B4-BE49-F238E27FC236}">
                  <a16:creationId xmlns:a16="http://schemas.microsoft.com/office/drawing/2014/main" id="{13B60C4C-6226-E5CC-ADC3-7563580DD742}"/>
                </a:ext>
              </a:extLst>
            </p:cNvPr>
            <p:cNvSpPr>
              <a:spLocks noChangeShapeType="1"/>
            </p:cNvSpPr>
            <p:nvPr/>
          </p:nvSpPr>
          <p:spPr bwMode="auto">
            <a:xfrm>
              <a:off x="4022025" y="38373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3" name="Line 55">
              <a:extLst>
                <a:ext uri="{FF2B5EF4-FFF2-40B4-BE49-F238E27FC236}">
                  <a16:creationId xmlns:a16="http://schemas.microsoft.com/office/drawing/2014/main" id="{34DBFAB9-312C-70C2-AA05-8659335262DB}"/>
                </a:ext>
              </a:extLst>
            </p:cNvPr>
            <p:cNvSpPr>
              <a:spLocks noChangeShapeType="1"/>
            </p:cNvSpPr>
            <p:nvPr/>
          </p:nvSpPr>
          <p:spPr bwMode="auto">
            <a:xfrm>
              <a:off x="4085525" y="38579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4" name="Line 56">
              <a:extLst>
                <a:ext uri="{FF2B5EF4-FFF2-40B4-BE49-F238E27FC236}">
                  <a16:creationId xmlns:a16="http://schemas.microsoft.com/office/drawing/2014/main" id="{E29727BC-0F06-C4FD-8153-58440DD62B93}"/>
                </a:ext>
              </a:extLst>
            </p:cNvPr>
            <p:cNvSpPr>
              <a:spLocks noChangeShapeType="1"/>
            </p:cNvSpPr>
            <p:nvPr/>
          </p:nvSpPr>
          <p:spPr bwMode="auto">
            <a:xfrm>
              <a:off x="4098225" y="38785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5" name="Line 57">
              <a:extLst>
                <a:ext uri="{FF2B5EF4-FFF2-40B4-BE49-F238E27FC236}">
                  <a16:creationId xmlns:a16="http://schemas.microsoft.com/office/drawing/2014/main" id="{F44230D8-91CD-2ED1-D800-B989ED34E713}"/>
                </a:ext>
              </a:extLst>
            </p:cNvPr>
            <p:cNvSpPr>
              <a:spLocks noChangeShapeType="1"/>
            </p:cNvSpPr>
            <p:nvPr/>
          </p:nvSpPr>
          <p:spPr bwMode="auto">
            <a:xfrm>
              <a:off x="4118862" y="38785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6" name="Line 58">
              <a:extLst>
                <a:ext uri="{FF2B5EF4-FFF2-40B4-BE49-F238E27FC236}">
                  <a16:creationId xmlns:a16="http://schemas.microsoft.com/office/drawing/2014/main" id="{B8A2C237-BC60-0B3F-EEAF-03090A8077AD}"/>
                </a:ext>
              </a:extLst>
            </p:cNvPr>
            <p:cNvSpPr>
              <a:spLocks noChangeShapeType="1"/>
            </p:cNvSpPr>
            <p:nvPr/>
          </p:nvSpPr>
          <p:spPr bwMode="auto">
            <a:xfrm>
              <a:off x="4134737" y="39008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7" name="Line 59">
              <a:extLst>
                <a:ext uri="{FF2B5EF4-FFF2-40B4-BE49-F238E27FC236}">
                  <a16:creationId xmlns:a16="http://schemas.microsoft.com/office/drawing/2014/main" id="{487CD895-6B7D-172F-7397-D074AF94208F}"/>
                </a:ext>
              </a:extLst>
            </p:cNvPr>
            <p:cNvSpPr>
              <a:spLocks noChangeShapeType="1"/>
            </p:cNvSpPr>
            <p:nvPr/>
          </p:nvSpPr>
          <p:spPr bwMode="auto">
            <a:xfrm>
              <a:off x="4149025" y="39230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8" name="Line 60">
              <a:extLst>
                <a:ext uri="{FF2B5EF4-FFF2-40B4-BE49-F238E27FC236}">
                  <a16:creationId xmlns:a16="http://schemas.microsoft.com/office/drawing/2014/main" id="{BCFB1721-59ED-2AE9-9DCA-DED2E1FC346C}"/>
                </a:ext>
              </a:extLst>
            </p:cNvPr>
            <p:cNvSpPr>
              <a:spLocks noChangeShapeType="1"/>
            </p:cNvSpPr>
            <p:nvPr/>
          </p:nvSpPr>
          <p:spPr bwMode="auto">
            <a:xfrm>
              <a:off x="4161725" y="3948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39" name="Line 61">
              <a:extLst>
                <a:ext uri="{FF2B5EF4-FFF2-40B4-BE49-F238E27FC236}">
                  <a16:creationId xmlns:a16="http://schemas.microsoft.com/office/drawing/2014/main" id="{61CBDB81-836A-F2C1-29FF-19CB0642991B}"/>
                </a:ext>
              </a:extLst>
            </p:cNvPr>
            <p:cNvSpPr>
              <a:spLocks noChangeShapeType="1"/>
            </p:cNvSpPr>
            <p:nvPr/>
          </p:nvSpPr>
          <p:spPr bwMode="auto">
            <a:xfrm>
              <a:off x="4169662" y="3948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0" name="Line 62">
              <a:extLst>
                <a:ext uri="{FF2B5EF4-FFF2-40B4-BE49-F238E27FC236}">
                  <a16:creationId xmlns:a16="http://schemas.microsoft.com/office/drawing/2014/main" id="{DED1422F-ED22-824A-31D4-46E51E54FCC0}"/>
                </a:ext>
              </a:extLst>
            </p:cNvPr>
            <p:cNvSpPr>
              <a:spLocks noChangeShapeType="1"/>
            </p:cNvSpPr>
            <p:nvPr/>
          </p:nvSpPr>
          <p:spPr bwMode="auto">
            <a:xfrm>
              <a:off x="4198237" y="3975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1" name="Line 63">
              <a:extLst>
                <a:ext uri="{FF2B5EF4-FFF2-40B4-BE49-F238E27FC236}">
                  <a16:creationId xmlns:a16="http://schemas.microsoft.com/office/drawing/2014/main" id="{6541D3B1-230F-ECD6-0644-52CDEBB8C7DC}"/>
                </a:ext>
              </a:extLst>
            </p:cNvPr>
            <p:cNvSpPr>
              <a:spLocks noChangeShapeType="1"/>
            </p:cNvSpPr>
            <p:nvPr/>
          </p:nvSpPr>
          <p:spPr bwMode="auto">
            <a:xfrm>
              <a:off x="4560187" y="40929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2" name="Line 64">
              <a:extLst>
                <a:ext uri="{FF2B5EF4-FFF2-40B4-BE49-F238E27FC236}">
                  <a16:creationId xmlns:a16="http://schemas.microsoft.com/office/drawing/2014/main" id="{3D8E1D3E-F5E6-AC46-2E8E-FE8B69F94C91}"/>
                </a:ext>
              </a:extLst>
            </p:cNvPr>
            <p:cNvSpPr>
              <a:spLocks noChangeShapeType="1"/>
            </p:cNvSpPr>
            <p:nvPr/>
          </p:nvSpPr>
          <p:spPr bwMode="auto">
            <a:xfrm>
              <a:off x="4715762" y="40929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3" name="Line 65">
              <a:extLst>
                <a:ext uri="{FF2B5EF4-FFF2-40B4-BE49-F238E27FC236}">
                  <a16:creationId xmlns:a16="http://schemas.microsoft.com/office/drawing/2014/main" id="{46BD01AF-CF5B-386C-794E-D08D56884F41}"/>
                </a:ext>
              </a:extLst>
            </p:cNvPr>
            <p:cNvSpPr>
              <a:spLocks noChangeShapeType="1"/>
            </p:cNvSpPr>
            <p:nvPr/>
          </p:nvSpPr>
          <p:spPr bwMode="auto">
            <a:xfrm>
              <a:off x="4745925" y="41627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4" name="Line 66">
              <a:extLst>
                <a:ext uri="{FF2B5EF4-FFF2-40B4-BE49-F238E27FC236}">
                  <a16:creationId xmlns:a16="http://schemas.microsoft.com/office/drawing/2014/main" id="{99D07D6E-736F-02B9-966F-A171D390A489}"/>
                </a:ext>
              </a:extLst>
            </p:cNvPr>
            <p:cNvSpPr>
              <a:spLocks noChangeShapeType="1"/>
            </p:cNvSpPr>
            <p:nvPr/>
          </p:nvSpPr>
          <p:spPr bwMode="auto">
            <a:xfrm>
              <a:off x="4795137" y="4202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5" name="Line 67">
              <a:extLst>
                <a:ext uri="{FF2B5EF4-FFF2-40B4-BE49-F238E27FC236}">
                  <a16:creationId xmlns:a16="http://schemas.microsoft.com/office/drawing/2014/main" id="{FE028DBD-9B40-DEF7-FD1E-DDE7B8B74A6A}"/>
                </a:ext>
              </a:extLst>
            </p:cNvPr>
            <p:cNvSpPr>
              <a:spLocks noChangeShapeType="1"/>
            </p:cNvSpPr>
            <p:nvPr/>
          </p:nvSpPr>
          <p:spPr bwMode="auto">
            <a:xfrm>
              <a:off x="5339650" y="42881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6" name="Line 68">
              <a:extLst>
                <a:ext uri="{FF2B5EF4-FFF2-40B4-BE49-F238E27FC236}">
                  <a16:creationId xmlns:a16="http://schemas.microsoft.com/office/drawing/2014/main" id="{74A98F99-2B31-A992-321F-95C8A35B0CEF}"/>
                </a:ext>
              </a:extLst>
            </p:cNvPr>
            <p:cNvSpPr>
              <a:spLocks noChangeShapeType="1"/>
            </p:cNvSpPr>
            <p:nvPr/>
          </p:nvSpPr>
          <p:spPr bwMode="auto">
            <a:xfrm>
              <a:off x="5390450" y="42881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7" name="Line 69">
              <a:extLst>
                <a:ext uri="{FF2B5EF4-FFF2-40B4-BE49-F238E27FC236}">
                  <a16:creationId xmlns:a16="http://schemas.microsoft.com/office/drawing/2014/main" id="{4233E050-221C-8FCA-417D-743B9E2583D2}"/>
                </a:ext>
              </a:extLst>
            </p:cNvPr>
            <p:cNvSpPr>
              <a:spLocks noChangeShapeType="1"/>
            </p:cNvSpPr>
            <p:nvPr/>
          </p:nvSpPr>
          <p:spPr bwMode="auto">
            <a:xfrm>
              <a:off x="5936550" y="4388183"/>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8" name="Line 70">
              <a:extLst>
                <a:ext uri="{FF2B5EF4-FFF2-40B4-BE49-F238E27FC236}">
                  <a16:creationId xmlns:a16="http://schemas.microsoft.com/office/drawing/2014/main" id="{C075B816-C975-78ED-34FE-39580E2A82A2}"/>
                </a:ext>
              </a:extLst>
            </p:cNvPr>
            <p:cNvSpPr>
              <a:spLocks noChangeShapeType="1"/>
            </p:cNvSpPr>
            <p:nvPr/>
          </p:nvSpPr>
          <p:spPr bwMode="auto">
            <a:xfrm>
              <a:off x="7122412" y="4388183"/>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49" name="Freeform 71">
              <a:extLst>
                <a:ext uri="{FF2B5EF4-FFF2-40B4-BE49-F238E27FC236}">
                  <a16:creationId xmlns:a16="http://schemas.microsoft.com/office/drawing/2014/main" id="{1C170002-471B-3CE7-0CA4-CB4A05922312}"/>
                </a:ext>
              </a:extLst>
            </p:cNvPr>
            <p:cNvSpPr>
              <a:spLocks/>
            </p:cNvSpPr>
            <p:nvPr/>
          </p:nvSpPr>
          <p:spPr bwMode="auto">
            <a:xfrm>
              <a:off x="1459800" y="1437020"/>
              <a:ext cx="5662613" cy="3032125"/>
            </a:xfrm>
            <a:custGeom>
              <a:avLst/>
              <a:gdLst>
                <a:gd name="T0" fmla="*/ 93 w 3567"/>
                <a:gd name="T1" fmla="*/ 8 h 1910"/>
                <a:gd name="T2" fmla="*/ 120 w 3567"/>
                <a:gd name="T3" fmla="*/ 35 h 1910"/>
                <a:gd name="T4" fmla="*/ 237 w 3567"/>
                <a:gd name="T5" fmla="*/ 53 h 1910"/>
                <a:gd name="T6" fmla="*/ 250 w 3567"/>
                <a:gd name="T7" fmla="*/ 80 h 1910"/>
                <a:gd name="T8" fmla="*/ 254 w 3567"/>
                <a:gd name="T9" fmla="*/ 107 h 1910"/>
                <a:gd name="T10" fmla="*/ 264 w 3567"/>
                <a:gd name="T11" fmla="*/ 134 h 1910"/>
                <a:gd name="T12" fmla="*/ 272 w 3567"/>
                <a:gd name="T13" fmla="*/ 169 h 1910"/>
                <a:gd name="T14" fmla="*/ 281 w 3567"/>
                <a:gd name="T15" fmla="*/ 187 h 1910"/>
                <a:gd name="T16" fmla="*/ 285 w 3567"/>
                <a:gd name="T17" fmla="*/ 241 h 1910"/>
                <a:gd name="T18" fmla="*/ 299 w 3567"/>
                <a:gd name="T19" fmla="*/ 268 h 1910"/>
                <a:gd name="T20" fmla="*/ 304 w 3567"/>
                <a:gd name="T21" fmla="*/ 295 h 1910"/>
                <a:gd name="T22" fmla="*/ 317 w 3567"/>
                <a:gd name="T23" fmla="*/ 330 h 1910"/>
                <a:gd name="T24" fmla="*/ 406 w 3567"/>
                <a:gd name="T25" fmla="*/ 349 h 1910"/>
                <a:gd name="T26" fmla="*/ 442 w 3567"/>
                <a:gd name="T27" fmla="*/ 376 h 1910"/>
                <a:gd name="T28" fmla="*/ 527 w 3567"/>
                <a:gd name="T29" fmla="*/ 403 h 1910"/>
                <a:gd name="T30" fmla="*/ 545 w 3567"/>
                <a:gd name="T31" fmla="*/ 430 h 1910"/>
                <a:gd name="T32" fmla="*/ 559 w 3567"/>
                <a:gd name="T33" fmla="*/ 484 h 1910"/>
                <a:gd name="T34" fmla="*/ 567 w 3567"/>
                <a:gd name="T35" fmla="*/ 584 h 1910"/>
                <a:gd name="T36" fmla="*/ 581 w 3567"/>
                <a:gd name="T37" fmla="*/ 593 h 1910"/>
                <a:gd name="T38" fmla="*/ 599 w 3567"/>
                <a:gd name="T39" fmla="*/ 621 h 1910"/>
                <a:gd name="T40" fmla="*/ 674 w 3567"/>
                <a:gd name="T41" fmla="*/ 658 h 1910"/>
                <a:gd name="T42" fmla="*/ 697 w 3567"/>
                <a:gd name="T43" fmla="*/ 666 h 1910"/>
                <a:gd name="T44" fmla="*/ 737 w 3567"/>
                <a:gd name="T45" fmla="*/ 694 h 1910"/>
                <a:gd name="T46" fmla="*/ 772 w 3567"/>
                <a:gd name="T47" fmla="*/ 721 h 1910"/>
                <a:gd name="T48" fmla="*/ 799 w 3567"/>
                <a:gd name="T49" fmla="*/ 740 h 1910"/>
                <a:gd name="T50" fmla="*/ 814 w 3567"/>
                <a:gd name="T51" fmla="*/ 768 h 1910"/>
                <a:gd name="T52" fmla="*/ 841 w 3567"/>
                <a:gd name="T53" fmla="*/ 786 h 1910"/>
                <a:gd name="T54" fmla="*/ 845 w 3567"/>
                <a:gd name="T55" fmla="*/ 832 h 1910"/>
                <a:gd name="T56" fmla="*/ 853 w 3567"/>
                <a:gd name="T57" fmla="*/ 924 h 1910"/>
                <a:gd name="T58" fmla="*/ 872 w 3567"/>
                <a:gd name="T59" fmla="*/ 962 h 1910"/>
                <a:gd name="T60" fmla="*/ 965 w 3567"/>
                <a:gd name="T61" fmla="*/ 990 h 1910"/>
                <a:gd name="T62" fmla="*/ 979 w 3567"/>
                <a:gd name="T63" fmla="*/ 1018 h 1910"/>
                <a:gd name="T64" fmla="*/ 1010 w 3567"/>
                <a:gd name="T65" fmla="*/ 1046 h 1910"/>
                <a:gd name="T66" fmla="*/ 1054 w 3567"/>
                <a:gd name="T67" fmla="*/ 1056 h 1910"/>
                <a:gd name="T68" fmla="*/ 1090 w 3567"/>
                <a:gd name="T69" fmla="*/ 1094 h 1910"/>
                <a:gd name="T70" fmla="*/ 1104 w 3567"/>
                <a:gd name="T71" fmla="*/ 1123 h 1910"/>
                <a:gd name="T72" fmla="*/ 1108 w 3567"/>
                <a:gd name="T73" fmla="*/ 1141 h 1910"/>
                <a:gd name="T74" fmla="*/ 1117 w 3567"/>
                <a:gd name="T75" fmla="*/ 1180 h 1910"/>
                <a:gd name="T76" fmla="*/ 1126 w 3567"/>
                <a:gd name="T77" fmla="*/ 1211 h 1910"/>
                <a:gd name="T78" fmla="*/ 1135 w 3567"/>
                <a:gd name="T79" fmla="*/ 1230 h 1910"/>
                <a:gd name="T80" fmla="*/ 1144 w 3567"/>
                <a:gd name="T81" fmla="*/ 1260 h 1910"/>
                <a:gd name="T82" fmla="*/ 1157 w 3567"/>
                <a:gd name="T83" fmla="*/ 1301 h 1910"/>
                <a:gd name="T84" fmla="*/ 1265 w 3567"/>
                <a:gd name="T85" fmla="*/ 1323 h 1910"/>
                <a:gd name="T86" fmla="*/ 1328 w 3567"/>
                <a:gd name="T87" fmla="*/ 1354 h 1910"/>
                <a:gd name="T88" fmla="*/ 1363 w 3567"/>
                <a:gd name="T89" fmla="*/ 1386 h 1910"/>
                <a:gd name="T90" fmla="*/ 1403 w 3567"/>
                <a:gd name="T91" fmla="*/ 1407 h 1910"/>
                <a:gd name="T92" fmla="*/ 1412 w 3567"/>
                <a:gd name="T93" fmla="*/ 1441 h 1910"/>
                <a:gd name="T94" fmla="*/ 1430 w 3567"/>
                <a:gd name="T95" fmla="*/ 1489 h 1910"/>
                <a:gd name="T96" fmla="*/ 1439 w 3567"/>
                <a:gd name="T97" fmla="*/ 1501 h 1910"/>
                <a:gd name="T98" fmla="*/ 1520 w 3567"/>
                <a:gd name="T99" fmla="*/ 1551 h 1910"/>
                <a:gd name="T100" fmla="*/ 1658 w 3567"/>
                <a:gd name="T101" fmla="*/ 1590 h 1910"/>
                <a:gd name="T102" fmla="*/ 1698 w 3567"/>
                <a:gd name="T103" fmla="*/ 1618 h 1910"/>
                <a:gd name="T104" fmla="*/ 1734 w 3567"/>
                <a:gd name="T105" fmla="*/ 1670 h 1910"/>
                <a:gd name="T106" fmla="*/ 1944 w 3567"/>
                <a:gd name="T107" fmla="*/ 1725 h 1910"/>
                <a:gd name="T108" fmla="*/ 2065 w 3567"/>
                <a:gd name="T109" fmla="*/ 1747 h 1910"/>
                <a:gd name="T110" fmla="*/ 2440 w 3567"/>
                <a:gd name="T111" fmla="*/ 1821 h 1910"/>
                <a:gd name="T112" fmla="*/ 2789 w 3567"/>
                <a:gd name="T113" fmla="*/ 191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7" h="1910">
                  <a:moveTo>
                    <a:pt x="0" y="0"/>
                  </a:moveTo>
                  <a:lnTo>
                    <a:pt x="0" y="0"/>
                  </a:lnTo>
                  <a:lnTo>
                    <a:pt x="0" y="0"/>
                  </a:lnTo>
                  <a:lnTo>
                    <a:pt x="0" y="0"/>
                  </a:lnTo>
                  <a:lnTo>
                    <a:pt x="62" y="0"/>
                  </a:lnTo>
                  <a:lnTo>
                    <a:pt x="62" y="8"/>
                  </a:lnTo>
                  <a:lnTo>
                    <a:pt x="62" y="8"/>
                  </a:lnTo>
                  <a:lnTo>
                    <a:pt x="93" y="8"/>
                  </a:lnTo>
                  <a:lnTo>
                    <a:pt x="93" y="18"/>
                  </a:lnTo>
                  <a:lnTo>
                    <a:pt x="93" y="18"/>
                  </a:lnTo>
                  <a:lnTo>
                    <a:pt x="107" y="18"/>
                  </a:lnTo>
                  <a:lnTo>
                    <a:pt x="107" y="27"/>
                  </a:lnTo>
                  <a:lnTo>
                    <a:pt x="107" y="27"/>
                  </a:lnTo>
                  <a:lnTo>
                    <a:pt x="120" y="27"/>
                  </a:lnTo>
                  <a:lnTo>
                    <a:pt x="120" y="35"/>
                  </a:lnTo>
                  <a:lnTo>
                    <a:pt x="120" y="35"/>
                  </a:lnTo>
                  <a:lnTo>
                    <a:pt x="160" y="35"/>
                  </a:lnTo>
                  <a:lnTo>
                    <a:pt x="160" y="44"/>
                  </a:lnTo>
                  <a:lnTo>
                    <a:pt x="160" y="44"/>
                  </a:lnTo>
                  <a:lnTo>
                    <a:pt x="187" y="44"/>
                  </a:lnTo>
                  <a:lnTo>
                    <a:pt x="187" y="53"/>
                  </a:lnTo>
                  <a:lnTo>
                    <a:pt x="187" y="53"/>
                  </a:lnTo>
                  <a:lnTo>
                    <a:pt x="237" y="53"/>
                  </a:lnTo>
                  <a:lnTo>
                    <a:pt x="237" y="53"/>
                  </a:lnTo>
                  <a:lnTo>
                    <a:pt x="237" y="53"/>
                  </a:lnTo>
                  <a:lnTo>
                    <a:pt x="237" y="53"/>
                  </a:lnTo>
                  <a:lnTo>
                    <a:pt x="237" y="71"/>
                  </a:lnTo>
                  <a:lnTo>
                    <a:pt x="237" y="71"/>
                  </a:lnTo>
                  <a:lnTo>
                    <a:pt x="241" y="71"/>
                  </a:lnTo>
                  <a:lnTo>
                    <a:pt x="241" y="80"/>
                  </a:lnTo>
                  <a:lnTo>
                    <a:pt x="241" y="80"/>
                  </a:lnTo>
                  <a:lnTo>
                    <a:pt x="250" y="80"/>
                  </a:lnTo>
                  <a:lnTo>
                    <a:pt x="250" y="88"/>
                  </a:lnTo>
                  <a:lnTo>
                    <a:pt x="250" y="88"/>
                  </a:lnTo>
                  <a:lnTo>
                    <a:pt x="254" y="88"/>
                  </a:lnTo>
                  <a:lnTo>
                    <a:pt x="254" y="88"/>
                  </a:lnTo>
                  <a:lnTo>
                    <a:pt x="254" y="88"/>
                  </a:lnTo>
                  <a:lnTo>
                    <a:pt x="254" y="88"/>
                  </a:lnTo>
                  <a:lnTo>
                    <a:pt x="254" y="107"/>
                  </a:lnTo>
                  <a:lnTo>
                    <a:pt x="254" y="107"/>
                  </a:lnTo>
                  <a:lnTo>
                    <a:pt x="259" y="107"/>
                  </a:lnTo>
                  <a:lnTo>
                    <a:pt x="259" y="107"/>
                  </a:lnTo>
                  <a:lnTo>
                    <a:pt x="259" y="107"/>
                  </a:lnTo>
                  <a:lnTo>
                    <a:pt x="259" y="107"/>
                  </a:lnTo>
                  <a:lnTo>
                    <a:pt x="259" y="124"/>
                  </a:lnTo>
                  <a:lnTo>
                    <a:pt x="259" y="124"/>
                  </a:lnTo>
                  <a:lnTo>
                    <a:pt x="264" y="124"/>
                  </a:lnTo>
                  <a:lnTo>
                    <a:pt x="264" y="134"/>
                  </a:lnTo>
                  <a:lnTo>
                    <a:pt x="264" y="134"/>
                  </a:lnTo>
                  <a:lnTo>
                    <a:pt x="268" y="134"/>
                  </a:lnTo>
                  <a:lnTo>
                    <a:pt x="268" y="134"/>
                  </a:lnTo>
                  <a:lnTo>
                    <a:pt x="268" y="134"/>
                  </a:lnTo>
                  <a:lnTo>
                    <a:pt x="268" y="134"/>
                  </a:lnTo>
                  <a:lnTo>
                    <a:pt x="268" y="169"/>
                  </a:lnTo>
                  <a:lnTo>
                    <a:pt x="268" y="169"/>
                  </a:lnTo>
                  <a:lnTo>
                    <a:pt x="272" y="169"/>
                  </a:lnTo>
                  <a:lnTo>
                    <a:pt x="272" y="169"/>
                  </a:lnTo>
                  <a:lnTo>
                    <a:pt x="272" y="169"/>
                  </a:lnTo>
                  <a:lnTo>
                    <a:pt x="272" y="169"/>
                  </a:lnTo>
                  <a:lnTo>
                    <a:pt x="272" y="187"/>
                  </a:lnTo>
                  <a:lnTo>
                    <a:pt x="272" y="187"/>
                  </a:lnTo>
                  <a:lnTo>
                    <a:pt x="281" y="187"/>
                  </a:lnTo>
                  <a:lnTo>
                    <a:pt x="281" y="187"/>
                  </a:lnTo>
                  <a:lnTo>
                    <a:pt x="281" y="187"/>
                  </a:lnTo>
                  <a:lnTo>
                    <a:pt x="281" y="187"/>
                  </a:lnTo>
                  <a:lnTo>
                    <a:pt x="281" y="205"/>
                  </a:lnTo>
                  <a:lnTo>
                    <a:pt x="281" y="205"/>
                  </a:lnTo>
                  <a:lnTo>
                    <a:pt x="285" y="205"/>
                  </a:lnTo>
                  <a:lnTo>
                    <a:pt x="285" y="205"/>
                  </a:lnTo>
                  <a:lnTo>
                    <a:pt x="285" y="205"/>
                  </a:lnTo>
                  <a:lnTo>
                    <a:pt x="285" y="205"/>
                  </a:lnTo>
                  <a:lnTo>
                    <a:pt x="285" y="241"/>
                  </a:lnTo>
                  <a:lnTo>
                    <a:pt x="285" y="241"/>
                  </a:lnTo>
                  <a:lnTo>
                    <a:pt x="291" y="241"/>
                  </a:lnTo>
                  <a:lnTo>
                    <a:pt x="291" y="241"/>
                  </a:lnTo>
                  <a:lnTo>
                    <a:pt x="291" y="241"/>
                  </a:lnTo>
                  <a:lnTo>
                    <a:pt x="291" y="241"/>
                  </a:lnTo>
                  <a:lnTo>
                    <a:pt x="291" y="268"/>
                  </a:lnTo>
                  <a:lnTo>
                    <a:pt x="291" y="268"/>
                  </a:lnTo>
                  <a:lnTo>
                    <a:pt x="299" y="268"/>
                  </a:lnTo>
                  <a:lnTo>
                    <a:pt x="299" y="268"/>
                  </a:lnTo>
                  <a:lnTo>
                    <a:pt x="299" y="268"/>
                  </a:lnTo>
                  <a:lnTo>
                    <a:pt x="299" y="268"/>
                  </a:lnTo>
                  <a:lnTo>
                    <a:pt x="299" y="285"/>
                  </a:lnTo>
                  <a:lnTo>
                    <a:pt x="299" y="285"/>
                  </a:lnTo>
                  <a:lnTo>
                    <a:pt x="304" y="285"/>
                  </a:lnTo>
                  <a:lnTo>
                    <a:pt x="304" y="295"/>
                  </a:lnTo>
                  <a:lnTo>
                    <a:pt x="304" y="295"/>
                  </a:lnTo>
                  <a:lnTo>
                    <a:pt x="312" y="295"/>
                  </a:lnTo>
                  <a:lnTo>
                    <a:pt x="312" y="303"/>
                  </a:lnTo>
                  <a:lnTo>
                    <a:pt x="312" y="303"/>
                  </a:lnTo>
                  <a:lnTo>
                    <a:pt x="317" y="303"/>
                  </a:lnTo>
                  <a:lnTo>
                    <a:pt x="317" y="303"/>
                  </a:lnTo>
                  <a:lnTo>
                    <a:pt x="317" y="303"/>
                  </a:lnTo>
                  <a:lnTo>
                    <a:pt x="317" y="303"/>
                  </a:lnTo>
                  <a:lnTo>
                    <a:pt x="317" y="330"/>
                  </a:lnTo>
                  <a:lnTo>
                    <a:pt x="317" y="330"/>
                  </a:lnTo>
                  <a:lnTo>
                    <a:pt x="344" y="330"/>
                  </a:lnTo>
                  <a:lnTo>
                    <a:pt x="344" y="339"/>
                  </a:lnTo>
                  <a:lnTo>
                    <a:pt x="344" y="339"/>
                  </a:lnTo>
                  <a:lnTo>
                    <a:pt x="358" y="339"/>
                  </a:lnTo>
                  <a:lnTo>
                    <a:pt x="358" y="349"/>
                  </a:lnTo>
                  <a:lnTo>
                    <a:pt x="358" y="349"/>
                  </a:lnTo>
                  <a:lnTo>
                    <a:pt x="406" y="349"/>
                  </a:lnTo>
                  <a:lnTo>
                    <a:pt x="406" y="357"/>
                  </a:lnTo>
                  <a:lnTo>
                    <a:pt x="406" y="357"/>
                  </a:lnTo>
                  <a:lnTo>
                    <a:pt x="420" y="357"/>
                  </a:lnTo>
                  <a:lnTo>
                    <a:pt x="420" y="366"/>
                  </a:lnTo>
                  <a:lnTo>
                    <a:pt x="420" y="366"/>
                  </a:lnTo>
                  <a:lnTo>
                    <a:pt x="442" y="366"/>
                  </a:lnTo>
                  <a:lnTo>
                    <a:pt x="442" y="376"/>
                  </a:lnTo>
                  <a:lnTo>
                    <a:pt x="442" y="376"/>
                  </a:lnTo>
                  <a:lnTo>
                    <a:pt x="469" y="376"/>
                  </a:lnTo>
                  <a:lnTo>
                    <a:pt x="469" y="384"/>
                  </a:lnTo>
                  <a:lnTo>
                    <a:pt x="469" y="384"/>
                  </a:lnTo>
                  <a:lnTo>
                    <a:pt x="492" y="384"/>
                  </a:lnTo>
                  <a:lnTo>
                    <a:pt x="492" y="393"/>
                  </a:lnTo>
                  <a:lnTo>
                    <a:pt x="492" y="393"/>
                  </a:lnTo>
                  <a:lnTo>
                    <a:pt x="527" y="393"/>
                  </a:lnTo>
                  <a:lnTo>
                    <a:pt x="527" y="403"/>
                  </a:lnTo>
                  <a:lnTo>
                    <a:pt x="527" y="403"/>
                  </a:lnTo>
                  <a:lnTo>
                    <a:pt x="540" y="403"/>
                  </a:lnTo>
                  <a:lnTo>
                    <a:pt x="540" y="403"/>
                  </a:lnTo>
                  <a:lnTo>
                    <a:pt x="540" y="403"/>
                  </a:lnTo>
                  <a:lnTo>
                    <a:pt x="540" y="403"/>
                  </a:lnTo>
                  <a:lnTo>
                    <a:pt x="540" y="430"/>
                  </a:lnTo>
                  <a:lnTo>
                    <a:pt x="540" y="430"/>
                  </a:lnTo>
                  <a:lnTo>
                    <a:pt x="545" y="430"/>
                  </a:lnTo>
                  <a:lnTo>
                    <a:pt x="545" y="438"/>
                  </a:lnTo>
                  <a:lnTo>
                    <a:pt x="545" y="438"/>
                  </a:lnTo>
                  <a:lnTo>
                    <a:pt x="559" y="438"/>
                  </a:lnTo>
                  <a:lnTo>
                    <a:pt x="559" y="438"/>
                  </a:lnTo>
                  <a:lnTo>
                    <a:pt x="559" y="438"/>
                  </a:lnTo>
                  <a:lnTo>
                    <a:pt x="559" y="438"/>
                  </a:lnTo>
                  <a:lnTo>
                    <a:pt x="559" y="484"/>
                  </a:lnTo>
                  <a:lnTo>
                    <a:pt x="559" y="484"/>
                  </a:lnTo>
                  <a:lnTo>
                    <a:pt x="563" y="484"/>
                  </a:lnTo>
                  <a:lnTo>
                    <a:pt x="563" y="484"/>
                  </a:lnTo>
                  <a:lnTo>
                    <a:pt x="563" y="484"/>
                  </a:lnTo>
                  <a:lnTo>
                    <a:pt x="563" y="484"/>
                  </a:lnTo>
                  <a:lnTo>
                    <a:pt x="563" y="520"/>
                  </a:lnTo>
                  <a:lnTo>
                    <a:pt x="567" y="520"/>
                  </a:lnTo>
                  <a:lnTo>
                    <a:pt x="567" y="520"/>
                  </a:lnTo>
                  <a:lnTo>
                    <a:pt x="567" y="584"/>
                  </a:lnTo>
                  <a:lnTo>
                    <a:pt x="567" y="584"/>
                  </a:lnTo>
                  <a:lnTo>
                    <a:pt x="572" y="584"/>
                  </a:lnTo>
                  <a:lnTo>
                    <a:pt x="572" y="593"/>
                  </a:lnTo>
                  <a:lnTo>
                    <a:pt x="572" y="593"/>
                  </a:lnTo>
                  <a:lnTo>
                    <a:pt x="581" y="593"/>
                  </a:lnTo>
                  <a:lnTo>
                    <a:pt x="581" y="593"/>
                  </a:lnTo>
                  <a:lnTo>
                    <a:pt x="581" y="593"/>
                  </a:lnTo>
                  <a:lnTo>
                    <a:pt x="581" y="593"/>
                  </a:lnTo>
                  <a:lnTo>
                    <a:pt x="581" y="611"/>
                  </a:lnTo>
                  <a:lnTo>
                    <a:pt x="581" y="611"/>
                  </a:lnTo>
                  <a:lnTo>
                    <a:pt x="586" y="611"/>
                  </a:lnTo>
                  <a:lnTo>
                    <a:pt x="586" y="621"/>
                  </a:lnTo>
                  <a:lnTo>
                    <a:pt x="586" y="621"/>
                  </a:lnTo>
                  <a:lnTo>
                    <a:pt x="599" y="621"/>
                  </a:lnTo>
                  <a:lnTo>
                    <a:pt x="599" y="621"/>
                  </a:lnTo>
                  <a:lnTo>
                    <a:pt x="599" y="621"/>
                  </a:lnTo>
                  <a:lnTo>
                    <a:pt x="599" y="621"/>
                  </a:lnTo>
                  <a:lnTo>
                    <a:pt x="599" y="639"/>
                  </a:lnTo>
                  <a:lnTo>
                    <a:pt x="599" y="639"/>
                  </a:lnTo>
                  <a:lnTo>
                    <a:pt x="607" y="639"/>
                  </a:lnTo>
                  <a:lnTo>
                    <a:pt x="607" y="648"/>
                  </a:lnTo>
                  <a:lnTo>
                    <a:pt x="607" y="648"/>
                  </a:lnTo>
                  <a:lnTo>
                    <a:pt x="674" y="648"/>
                  </a:lnTo>
                  <a:lnTo>
                    <a:pt x="674" y="658"/>
                  </a:lnTo>
                  <a:lnTo>
                    <a:pt x="674" y="658"/>
                  </a:lnTo>
                  <a:lnTo>
                    <a:pt x="680" y="658"/>
                  </a:lnTo>
                  <a:lnTo>
                    <a:pt x="680" y="658"/>
                  </a:lnTo>
                  <a:lnTo>
                    <a:pt x="680" y="658"/>
                  </a:lnTo>
                  <a:lnTo>
                    <a:pt x="684" y="658"/>
                  </a:lnTo>
                  <a:lnTo>
                    <a:pt x="684" y="666"/>
                  </a:lnTo>
                  <a:lnTo>
                    <a:pt x="684" y="666"/>
                  </a:lnTo>
                  <a:lnTo>
                    <a:pt x="697" y="666"/>
                  </a:lnTo>
                  <a:lnTo>
                    <a:pt x="697" y="666"/>
                  </a:lnTo>
                  <a:lnTo>
                    <a:pt x="697" y="666"/>
                  </a:lnTo>
                  <a:lnTo>
                    <a:pt x="697" y="666"/>
                  </a:lnTo>
                  <a:lnTo>
                    <a:pt x="697" y="685"/>
                  </a:lnTo>
                  <a:lnTo>
                    <a:pt x="697" y="685"/>
                  </a:lnTo>
                  <a:lnTo>
                    <a:pt x="737" y="685"/>
                  </a:lnTo>
                  <a:lnTo>
                    <a:pt x="737" y="694"/>
                  </a:lnTo>
                  <a:lnTo>
                    <a:pt x="737" y="694"/>
                  </a:lnTo>
                  <a:lnTo>
                    <a:pt x="755" y="694"/>
                  </a:lnTo>
                  <a:lnTo>
                    <a:pt x="755" y="694"/>
                  </a:lnTo>
                  <a:lnTo>
                    <a:pt x="755" y="694"/>
                  </a:lnTo>
                  <a:lnTo>
                    <a:pt x="755" y="694"/>
                  </a:lnTo>
                  <a:lnTo>
                    <a:pt x="755" y="713"/>
                  </a:lnTo>
                  <a:lnTo>
                    <a:pt x="755" y="713"/>
                  </a:lnTo>
                  <a:lnTo>
                    <a:pt x="772" y="713"/>
                  </a:lnTo>
                  <a:lnTo>
                    <a:pt x="772" y="721"/>
                  </a:lnTo>
                  <a:lnTo>
                    <a:pt x="772" y="721"/>
                  </a:lnTo>
                  <a:lnTo>
                    <a:pt x="778" y="721"/>
                  </a:lnTo>
                  <a:lnTo>
                    <a:pt x="778" y="731"/>
                  </a:lnTo>
                  <a:lnTo>
                    <a:pt x="778" y="731"/>
                  </a:lnTo>
                  <a:lnTo>
                    <a:pt x="787" y="731"/>
                  </a:lnTo>
                  <a:lnTo>
                    <a:pt x="787" y="740"/>
                  </a:lnTo>
                  <a:lnTo>
                    <a:pt x="787" y="740"/>
                  </a:lnTo>
                  <a:lnTo>
                    <a:pt x="799" y="740"/>
                  </a:lnTo>
                  <a:lnTo>
                    <a:pt x="799" y="749"/>
                  </a:lnTo>
                  <a:lnTo>
                    <a:pt x="799" y="749"/>
                  </a:lnTo>
                  <a:lnTo>
                    <a:pt x="809" y="749"/>
                  </a:lnTo>
                  <a:lnTo>
                    <a:pt x="809" y="758"/>
                  </a:lnTo>
                  <a:lnTo>
                    <a:pt x="809" y="758"/>
                  </a:lnTo>
                  <a:lnTo>
                    <a:pt x="814" y="758"/>
                  </a:lnTo>
                  <a:lnTo>
                    <a:pt x="814" y="768"/>
                  </a:lnTo>
                  <a:lnTo>
                    <a:pt x="814" y="768"/>
                  </a:lnTo>
                  <a:lnTo>
                    <a:pt x="826" y="768"/>
                  </a:lnTo>
                  <a:lnTo>
                    <a:pt x="826" y="768"/>
                  </a:lnTo>
                  <a:lnTo>
                    <a:pt x="826" y="768"/>
                  </a:lnTo>
                  <a:lnTo>
                    <a:pt x="826" y="768"/>
                  </a:lnTo>
                  <a:lnTo>
                    <a:pt x="826" y="786"/>
                  </a:lnTo>
                  <a:lnTo>
                    <a:pt x="826" y="786"/>
                  </a:lnTo>
                  <a:lnTo>
                    <a:pt x="841" y="786"/>
                  </a:lnTo>
                  <a:lnTo>
                    <a:pt x="841" y="786"/>
                  </a:lnTo>
                  <a:lnTo>
                    <a:pt x="841" y="786"/>
                  </a:lnTo>
                  <a:lnTo>
                    <a:pt x="841" y="786"/>
                  </a:lnTo>
                  <a:lnTo>
                    <a:pt x="841" y="832"/>
                  </a:lnTo>
                  <a:lnTo>
                    <a:pt x="841" y="832"/>
                  </a:lnTo>
                  <a:lnTo>
                    <a:pt x="845" y="832"/>
                  </a:lnTo>
                  <a:lnTo>
                    <a:pt x="845" y="832"/>
                  </a:lnTo>
                  <a:lnTo>
                    <a:pt x="845" y="832"/>
                  </a:lnTo>
                  <a:lnTo>
                    <a:pt x="845" y="832"/>
                  </a:lnTo>
                  <a:lnTo>
                    <a:pt x="845" y="859"/>
                  </a:lnTo>
                  <a:lnTo>
                    <a:pt x="845" y="859"/>
                  </a:lnTo>
                  <a:lnTo>
                    <a:pt x="849" y="859"/>
                  </a:lnTo>
                  <a:lnTo>
                    <a:pt x="849" y="859"/>
                  </a:lnTo>
                  <a:lnTo>
                    <a:pt x="849" y="859"/>
                  </a:lnTo>
                  <a:lnTo>
                    <a:pt x="849" y="859"/>
                  </a:lnTo>
                  <a:lnTo>
                    <a:pt x="849" y="924"/>
                  </a:lnTo>
                  <a:lnTo>
                    <a:pt x="853" y="924"/>
                  </a:lnTo>
                  <a:lnTo>
                    <a:pt x="853" y="924"/>
                  </a:lnTo>
                  <a:lnTo>
                    <a:pt x="853" y="952"/>
                  </a:lnTo>
                  <a:lnTo>
                    <a:pt x="853" y="952"/>
                  </a:lnTo>
                  <a:lnTo>
                    <a:pt x="862" y="952"/>
                  </a:lnTo>
                  <a:lnTo>
                    <a:pt x="862" y="962"/>
                  </a:lnTo>
                  <a:lnTo>
                    <a:pt x="862" y="962"/>
                  </a:lnTo>
                  <a:lnTo>
                    <a:pt x="872" y="962"/>
                  </a:lnTo>
                  <a:lnTo>
                    <a:pt x="872" y="962"/>
                  </a:lnTo>
                  <a:lnTo>
                    <a:pt x="872" y="962"/>
                  </a:lnTo>
                  <a:lnTo>
                    <a:pt x="872" y="962"/>
                  </a:lnTo>
                  <a:lnTo>
                    <a:pt x="872" y="980"/>
                  </a:lnTo>
                  <a:lnTo>
                    <a:pt x="872" y="980"/>
                  </a:lnTo>
                  <a:lnTo>
                    <a:pt x="907" y="980"/>
                  </a:lnTo>
                  <a:lnTo>
                    <a:pt x="907" y="990"/>
                  </a:lnTo>
                  <a:lnTo>
                    <a:pt x="907" y="990"/>
                  </a:lnTo>
                  <a:lnTo>
                    <a:pt x="965" y="990"/>
                  </a:lnTo>
                  <a:lnTo>
                    <a:pt x="965" y="1000"/>
                  </a:lnTo>
                  <a:lnTo>
                    <a:pt x="965" y="1000"/>
                  </a:lnTo>
                  <a:lnTo>
                    <a:pt x="979" y="1000"/>
                  </a:lnTo>
                  <a:lnTo>
                    <a:pt x="979" y="1000"/>
                  </a:lnTo>
                  <a:lnTo>
                    <a:pt x="979" y="1000"/>
                  </a:lnTo>
                  <a:lnTo>
                    <a:pt x="979" y="1000"/>
                  </a:lnTo>
                  <a:lnTo>
                    <a:pt x="979" y="1018"/>
                  </a:lnTo>
                  <a:lnTo>
                    <a:pt x="979" y="1018"/>
                  </a:lnTo>
                  <a:lnTo>
                    <a:pt x="1006" y="1018"/>
                  </a:lnTo>
                  <a:lnTo>
                    <a:pt x="1006" y="1018"/>
                  </a:lnTo>
                  <a:lnTo>
                    <a:pt x="1006" y="1018"/>
                  </a:lnTo>
                  <a:lnTo>
                    <a:pt x="1006" y="1018"/>
                  </a:lnTo>
                  <a:lnTo>
                    <a:pt x="1006" y="1038"/>
                  </a:lnTo>
                  <a:lnTo>
                    <a:pt x="1006" y="1038"/>
                  </a:lnTo>
                  <a:lnTo>
                    <a:pt x="1010" y="1038"/>
                  </a:lnTo>
                  <a:lnTo>
                    <a:pt x="1010" y="1046"/>
                  </a:lnTo>
                  <a:lnTo>
                    <a:pt x="1010" y="1046"/>
                  </a:lnTo>
                  <a:lnTo>
                    <a:pt x="1041" y="1046"/>
                  </a:lnTo>
                  <a:lnTo>
                    <a:pt x="1041" y="1056"/>
                  </a:lnTo>
                  <a:lnTo>
                    <a:pt x="1041" y="1056"/>
                  </a:lnTo>
                  <a:lnTo>
                    <a:pt x="1054" y="1056"/>
                  </a:lnTo>
                  <a:lnTo>
                    <a:pt x="1054" y="1056"/>
                  </a:lnTo>
                  <a:lnTo>
                    <a:pt x="1054" y="1056"/>
                  </a:lnTo>
                  <a:lnTo>
                    <a:pt x="1054" y="1056"/>
                  </a:lnTo>
                  <a:lnTo>
                    <a:pt x="1054" y="1076"/>
                  </a:lnTo>
                  <a:lnTo>
                    <a:pt x="1054" y="1076"/>
                  </a:lnTo>
                  <a:lnTo>
                    <a:pt x="1059" y="1076"/>
                  </a:lnTo>
                  <a:lnTo>
                    <a:pt x="1059" y="1084"/>
                  </a:lnTo>
                  <a:lnTo>
                    <a:pt x="1059" y="1084"/>
                  </a:lnTo>
                  <a:lnTo>
                    <a:pt x="1090" y="1084"/>
                  </a:lnTo>
                  <a:lnTo>
                    <a:pt x="1090" y="1094"/>
                  </a:lnTo>
                  <a:lnTo>
                    <a:pt x="1090" y="1094"/>
                  </a:lnTo>
                  <a:lnTo>
                    <a:pt x="1100" y="1094"/>
                  </a:lnTo>
                  <a:lnTo>
                    <a:pt x="1100" y="1094"/>
                  </a:lnTo>
                  <a:lnTo>
                    <a:pt x="1100" y="1094"/>
                  </a:lnTo>
                  <a:lnTo>
                    <a:pt x="1100" y="1094"/>
                  </a:lnTo>
                  <a:lnTo>
                    <a:pt x="1100" y="1123"/>
                  </a:lnTo>
                  <a:lnTo>
                    <a:pt x="1100" y="1123"/>
                  </a:lnTo>
                  <a:lnTo>
                    <a:pt x="1104" y="1123"/>
                  </a:lnTo>
                  <a:lnTo>
                    <a:pt x="1104" y="1123"/>
                  </a:lnTo>
                  <a:lnTo>
                    <a:pt x="1104" y="1123"/>
                  </a:lnTo>
                  <a:lnTo>
                    <a:pt x="1104" y="1123"/>
                  </a:lnTo>
                  <a:lnTo>
                    <a:pt x="1104" y="1141"/>
                  </a:lnTo>
                  <a:lnTo>
                    <a:pt x="1104" y="1141"/>
                  </a:lnTo>
                  <a:lnTo>
                    <a:pt x="1108" y="1141"/>
                  </a:lnTo>
                  <a:lnTo>
                    <a:pt x="1108" y="1141"/>
                  </a:lnTo>
                  <a:lnTo>
                    <a:pt x="1108" y="1141"/>
                  </a:lnTo>
                  <a:lnTo>
                    <a:pt x="1108" y="1141"/>
                  </a:lnTo>
                  <a:lnTo>
                    <a:pt x="1108" y="1161"/>
                  </a:lnTo>
                  <a:lnTo>
                    <a:pt x="1108" y="1161"/>
                  </a:lnTo>
                  <a:lnTo>
                    <a:pt x="1113" y="1161"/>
                  </a:lnTo>
                  <a:lnTo>
                    <a:pt x="1113" y="1171"/>
                  </a:lnTo>
                  <a:lnTo>
                    <a:pt x="1113" y="1171"/>
                  </a:lnTo>
                  <a:lnTo>
                    <a:pt x="1117" y="1171"/>
                  </a:lnTo>
                  <a:lnTo>
                    <a:pt x="1117" y="1180"/>
                  </a:lnTo>
                  <a:lnTo>
                    <a:pt x="1117" y="1180"/>
                  </a:lnTo>
                  <a:lnTo>
                    <a:pt x="1121" y="1180"/>
                  </a:lnTo>
                  <a:lnTo>
                    <a:pt x="1121" y="1180"/>
                  </a:lnTo>
                  <a:lnTo>
                    <a:pt x="1121" y="1180"/>
                  </a:lnTo>
                  <a:lnTo>
                    <a:pt x="1121" y="1180"/>
                  </a:lnTo>
                  <a:lnTo>
                    <a:pt x="1121" y="1200"/>
                  </a:lnTo>
                  <a:lnTo>
                    <a:pt x="1121" y="1200"/>
                  </a:lnTo>
                  <a:lnTo>
                    <a:pt x="1126" y="1200"/>
                  </a:lnTo>
                  <a:lnTo>
                    <a:pt x="1126" y="1211"/>
                  </a:lnTo>
                  <a:lnTo>
                    <a:pt x="1126" y="1211"/>
                  </a:lnTo>
                  <a:lnTo>
                    <a:pt x="1131" y="1211"/>
                  </a:lnTo>
                  <a:lnTo>
                    <a:pt x="1131" y="1211"/>
                  </a:lnTo>
                  <a:lnTo>
                    <a:pt x="1131" y="1211"/>
                  </a:lnTo>
                  <a:lnTo>
                    <a:pt x="1131" y="1211"/>
                  </a:lnTo>
                  <a:lnTo>
                    <a:pt x="1131" y="1230"/>
                  </a:lnTo>
                  <a:lnTo>
                    <a:pt x="1131" y="1230"/>
                  </a:lnTo>
                  <a:lnTo>
                    <a:pt x="1135" y="1230"/>
                  </a:lnTo>
                  <a:lnTo>
                    <a:pt x="1135" y="1240"/>
                  </a:lnTo>
                  <a:lnTo>
                    <a:pt x="1135" y="1240"/>
                  </a:lnTo>
                  <a:lnTo>
                    <a:pt x="1140" y="1240"/>
                  </a:lnTo>
                  <a:lnTo>
                    <a:pt x="1140" y="1251"/>
                  </a:lnTo>
                  <a:lnTo>
                    <a:pt x="1140" y="1251"/>
                  </a:lnTo>
                  <a:lnTo>
                    <a:pt x="1144" y="1251"/>
                  </a:lnTo>
                  <a:lnTo>
                    <a:pt x="1144" y="1260"/>
                  </a:lnTo>
                  <a:lnTo>
                    <a:pt x="1144" y="1260"/>
                  </a:lnTo>
                  <a:lnTo>
                    <a:pt x="1148" y="1260"/>
                  </a:lnTo>
                  <a:lnTo>
                    <a:pt x="1148" y="1271"/>
                  </a:lnTo>
                  <a:lnTo>
                    <a:pt x="1148" y="1271"/>
                  </a:lnTo>
                  <a:lnTo>
                    <a:pt x="1153" y="1271"/>
                  </a:lnTo>
                  <a:lnTo>
                    <a:pt x="1153" y="1281"/>
                  </a:lnTo>
                  <a:lnTo>
                    <a:pt x="1157" y="1281"/>
                  </a:lnTo>
                  <a:lnTo>
                    <a:pt x="1157" y="1281"/>
                  </a:lnTo>
                  <a:lnTo>
                    <a:pt x="1157" y="1301"/>
                  </a:lnTo>
                  <a:lnTo>
                    <a:pt x="1157" y="1301"/>
                  </a:lnTo>
                  <a:lnTo>
                    <a:pt x="1207" y="1301"/>
                  </a:lnTo>
                  <a:lnTo>
                    <a:pt x="1207" y="1312"/>
                  </a:lnTo>
                  <a:lnTo>
                    <a:pt x="1207" y="1312"/>
                  </a:lnTo>
                  <a:lnTo>
                    <a:pt x="1238" y="1312"/>
                  </a:lnTo>
                  <a:lnTo>
                    <a:pt x="1238" y="1323"/>
                  </a:lnTo>
                  <a:lnTo>
                    <a:pt x="1238" y="1323"/>
                  </a:lnTo>
                  <a:lnTo>
                    <a:pt x="1265" y="1323"/>
                  </a:lnTo>
                  <a:lnTo>
                    <a:pt x="1265" y="1334"/>
                  </a:lnTo>
                  <a:lnTo>
                    <a:pt x="1265" y="1334"/>
                  </a:lnTo>
                  <a:lnTo>
                    <a:pt x="1314" y="1334"/>
                  </a:lnTo>
                  <a:lnTo>
                    <a:pt x="1314" y="1343"/>
                  </a:lnTo>
                  <a:lnTo>
                    <a:pt x="1314" y="1343"/>
                  </a:lnTo>
                  <a:lnTo>
                    <a:pt x="1328" y="1343"/>
                  </a:lnTo>
                  <a:lnTo>
                    <a:pt x="1328" y="1354"/>
                  </a:lnTo>
                  <a:lnTo>
                    <a:pt x="1328" y="1354"/>
                  </a:lnTo>
                  <a:lnTo>
                    <a:pt x="1341" y="1354"/>
                  </a:lnTo>
                  <a:lnTo>
                    <a:pt x="1341" y="1365"/>
                  </a:lnTo>
                  <a:lnTo>
                    <a:pt x="1341" y="1365"/>
                  </a:lnTo>
                  <a:lnTo>
                    <a:pt x="1360" y="1365"/>
                  </a:lnTo>
                  <a:lnTo>
                    <a:pt x="1360" y="1365"/>
                  </a:lnTo>
                  <a:lnTo>
                    <a:pt x="1363" y="1365"/>
                  </a:lnTo>
                  <a:lnTo>
                    <a:pt x="1363" y="1365"/>
                  </a:lnTo>
                  <a:lnTo>
                    <a:pt x="1363" y="1386"/>
                  </a:lnTo>
                  <a:lnTo>
                    <a:pt x="1363" y="1386"/>
                  </a:lnTo>
                  <a:lnTo>
                    <a:pt x="1376" y="1386"/>
                  </a:lnTo>
                  <a:lnTo>
                    <a:pt x="1376" y="1396"/>
                  </a:lnTo>
                  <a:lnTo>
                    <a:pt x="1376" y="1396"/>
                  </a:lnTo>
                  <a:lnTo>
                    <a:pt x="1385" y="1396"/>
                  </a:lnTo>
                  <a:lnTo>
                    <a:pt x="1385" y="1407"/>
                  </a:lnTo>
                  <a:lnTo>
                    <a:pt x="1385" y="1407"/>
                  </a:lnTo>
                  <a:lnTo>
                    <a:pt x="1403" y="1407"/>
                  </a:lnTo>
                  <a:lnTo>
                    <a:pt x="1403" y="1418"/>
                  </a:lnTo>
                  <a:lnTo>
                    <a:pt x="1403" y="1418"/>
                  </a:lnTo>
                  <a:lnTo>
                    <a:pt x="1412" y="1418"/>
                  </a:lnTo>
                  <a:lnTo>
                    <a:pt x="1412" y="1418"/>
                  </a:lnTo>
                  <a:lnTo>
                    <a:pt x="1412" y="1418"/>
                  </a:lnTo>
                  <a:lnTo>
                    <a:pt x="1412" y="1418"/>
                  </a:lnTo>
                  <a:lnTo>
                    <a:pt x="1412" y="1441"/>
                  </a:lnTo>
                  <a:lnTo>
                    <a:pt x="1412" y="1441"/>
                  </a:lnTo>
                  <a:lnTo>
                    <a:pt x="1416" y="1441"/>
                  </a:lnTo>
                  <a:lnTo>
                    <a:pt x="1416" y="1452"/>
                  </a:lnTo>
                  <a:lnTo>
                    <a:pt x="1416" y="1452"/>
                  </a:lnTo>
                  <a:lnTo>
                    <a:pt x="1426" y="1452"/>
                  </a:lnTo>
                  <a:lnTo>
                    <a:pt x="1426" y="1464"/>
                  </a:lnTo>
                  <a:lnTo>
                    <a:pt x="1430" y="1464"/>
                  </a:lnTo>
                  <a:lnTo>
                    <a:pt x="1430" y="1464"/>
                  </a:lnTo>
                  <a:lnTo>
                    <a:pt x="1430" y="1489"/>
                  </a:lnTo>
                  <a:lnTo>
                    <a:pt x="1430" y="1489"/>
                  </a:lnTo>
                  <a:lnTo>
                    <a:pt x="1435" y="1489"/>
                  </a:lnTo>
                  <a:lnTo>
                    <a:pt x="1435" y="1501"/>
                  </a:lnTo>
                  <a:lnTo>
                    <a:pt x="1435" y="1501"/>
                  </a:lnTo>
                  <a:lnTo>
                    <a:pt x="1439" y="1501"/>
                  </a:lnTo>
                  <a:lnTo>
                    <a:pt x="1439" y="1501"/>
                  </a:lnTo>
                  <a:lnTo>
                    <a:pt x="1439" y="1501"/>
                  </a:lnTo>
                  <a:lnTo>
                    <a:pt x="1439" y="1501"/>
                  </a:lnTo>
                  <a:lnTo>
                    <a:pt x="1439" y="1526"/>
                  </a:lnTo>
                  <a:lnTo>
                    <a:pt x="1439" y="1526"/>
                  </a:lnTo>
                  <a:lnTo>
                    <a:pt x="1506" y="1526"/>
                  </a:lnTo>
                  <a:lnTo>
                    <a:pt x="1506" y="1539"/>
                  </a:lnTo>
                  <a:lnTo>
                    <a:pt x="1506" y="1539"/>
                  </a:lnTo>
                  <a:lnTo>
                    <a:pt x="1520" y="1539"/>
                  </a:lnTo>
                  <a:lnTo>
                    <a:pt x="1520" y="1551"/>
                  </a:lnTo>
                  <a:lnTo>
                    <a:pt x="1520" y="1551"/>
                  </a:lnTo>
                  <a:lnTo>
                    <a:pt x="1596" y="1551"/>
                  </a:lnTo>
                  <a:lnTo>
                    <a:pt x="1596" y="1564"/>
                  </a:lnTo>
                  <a:lnTo>
                    <a:pt x="1596" y="1564"/>
                  </a:lnTo>
                  <a:lnTo>
                    <a:pt x="1623" y="1564"/>
                  </a:lnTo>
                  <a:lnTo>
                    <a:pt x="1623" y="1577"/>
                  </a:lnTo>
                  <a:lnTo>
                    <a:pt x="1623" y="1577"/>
                  </a:lnTo>
                  <a:lnTo>
                    <a:pt x="1658" y="1577"/>
                  </a:lnTo>
                  <a:lnTo>
                    <a:pt x="1658" y="1590"/>
                  </a:lnTo>
                  <a:lnTo>
                    <a:pt x="1658" y="1590"/>
                  </a:lnTo>
                  <a:lnTo>
                    <a:pt x="1685" y="1590"/>
                  </a:lnTo>
                  <a:lnTo>
                    <a:pt x="1685" y="1604"/>
                  </a:lnTo>
                  <a:lnTo>
                    <a:pt x="1685" y="1604"/>
                  </a:lnTo>
                  <a:lnTo>
                    <a:pt x="1694" y="1604"/>
                  </a:lnTo>
                  <a:lnTo>
                    <a:pt x="1694" y="1618"/>
                  </a:lnTo>
                  <a:lnTo>
                    <a:pt x="1694" y="1618"/>
                  </a:lnTo>
                  <a:lnTo>
                    <a:pt x="1698" y="1618"/>
                  </a:lnTo>
                  <a:lnTo>
                    <a:pt x="1698" y="1634"/>
                  </a:lnTo>
                  <a:lnTo>
                    <a:pt x="1698" y="1634"/>
                  </a:lnTo>
                  <a:lnTo>
                    <a:pt x="1712" y="1634"/>
                  </a:lnTo>
                  <a:lnTo>
                    <a:pt x="1712" y="1651"/>
                  </a:lnTo>
                  <a:lnTo>
                    <a:pt x="1712" y="1651"/>
                  </a:lnTo>
                  <a:lnTo>
                    <a:pt x="1734" y="1651"/>
                  </a:lnTo>
                  <a:lnTo>
                    <a:pt x="1734" y="1670"/>
                  </a:lnTo>
                  <a:lnTo>
                    <a:pt x="1734" y="1670"/>
                  </a:lnTo>
                  <a:lnTo>
                    <a:pt x="1913" y="1670"/>
                  </a:lnTo>
                  <a:lnTo>
                    <a:pt x="1913" y="1688"/>
                  </a:lnTo>
                  <a:lnTo>
                    <a:pt x="1913" y="1688"/>
                  </a:lnTo>
                  <a:lnTo>
                    <a:pt x="1940" y="1688"/>
                  </a:lnTo>
                  <a:lnTo>
                    <a:pt x="1940" y="1706"/>
                  </a:lnTo>
                  <a:lnTo>
                    <a:pt x="1940" y="1706"/>
                  </a:lnTo>
                  <a:lnTo>
                    <a:pt x="1944" y="1706"/>
                  </a:lnTo>
                  <a:lnTo>
                    <a:pt x="1944" y="1725"/>
                  </a:lnTo>
                  <a:lnTo>
                    <a:pt x="1944" y="1725"/>
                  </a:lnTo>
                  <a:lnTo>
                    <a:pt x="2041" y="1725"/>
                  </a:lnTo>
                  <a:lnTo>
                    <a:pt x="2041" y="1725"/>
                  </a:lnTo>
                  <a:lnTo>
                    <a:pt x="2041" y="1725"/>
                  </a:lnTo>
                  <a:lnTo>
                    <a:pt x="2056" y="1725"/>
                  </a:lnTo>
                  <a:lnTo>
                    <a:pt x="2056" y="1747"/>
                  </a:lnTo>
                  <a:lnTo>
                    <a:pt x="2056" y="1747"/>
                  </a:lnTo>
                  <a:lnTo>
                    <a:pt x="2065" y="1747"/>
                  </a:lnTo>
                  <a:lnTo>
                    <a:pt x="2065" y="1769"/>
                  </a:lnTo>
                  <a:lnTo>
                    <a:pt x="2065" y="1769"/>
                  </a:lnTo>
                  <a:lnTo>
                    <a:pt x="2087" y="1769"/>
                  </a:lnTo>
                  <a:lnTo>
                    <a:pt x="2087" y="1794"/>
                  </a:lnTo>
                  <a:lnTo>
                    <a:pt x="2087" y="1794"/>
                  </a:lnTo>
                  <a:lnTo>
                    <a:pt x="2440" y="1794"/>
                  </a:lnTo>
                  <a:lnTo>
                    <a:pt x="2440" y="1821"/>
                  </a:lnTo>
                  <a:lnTo>
                    <a:pt x="2440" y="1821"/>
                  </a:lnTo>
                  <a:lnTo>
                    <a:pt x="2444" y="1821"/>
                  </a:lnTo>
                  <a:lnTo>
                    <a:pt x="2444" y="1848"/>
                  </a:lnTo>
                  <a:lnTo>
                    <a:pt x="2444" y="1848"/>
                  </a:lnTo>
                  <a:lnTo>
                    <a:pt x="2721" y="1848"/>
                  </a:lnTo>
                  <a:lnTo>
                    <a:pt x="2721" y="1848"/>
                  </a:lnTo>
                  <a:lnTo>
                    <a:pt x="2721" y="1848"/>
                  </a:lnTo>
                  <a:lnTo>
                    <a:pt x="2789" y="1848"/>
                  </a:lnTo>
                  <a:lnTo>
                    <a:pt x="2789" y="1910"/>
                  </a:lnTo>
                  <a:lnTo>
                    <a:pt x="2789" y="1910"/>
                  </a:lnTo>
                  <a:lnTo>
                    <a:pt x="3401" y="1910"/>
                  </a:lnTo>
                  <a:lnTo>
                    <a:pt x="3401" y="1910"/>
                  </a:lnTo>
                  <a:lnTo>
                    <a:pt x="3401" y="1910"/>
                  </a:lnTo>
                  <a:lnTo>
                    <a:pt x="3567" y="1910"/>
                  </a:lnTo>
                  <a:lnTo>
                    <a:pt x="3567" y="1910"/>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0" name="Line 72">
              <a:extLst>
                <a:ext uri="{FF2B5EF4-FFF2-40B4-BE49-F238E27FC236}">
                  <a16:creationId xmlns:a16="http://schemas.microsoft.com/office/drawing/2014/main" id="{1CE54617-882A-AE05-C3F0-A40BA69C0737}"/>
                </a:ext>
              </a:extLst>
            </p:cNvPr>
            <p:cNvSpPr>
              <a:spLocks noChangeShapeType="1"/>
            </p:cNvSpPr>
            <p:nvPr/>
          </p:nvSpPr>
          <p:spPr bwMode="auto">
            <a:xfrm>
              <a:off x="1467737" y="1354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1" name="Line 73">
              <a:extLst>
                <a:ext uri="{FF2B5EF4-FFF2-40B4-BE49-F238E27FC236}">
                  <a16:creationId xmlns:a16="http://schemas.microsoft.com/office/drawing/2014/main" id="{EC928C30-F4E1-4406-CCA3-31922358C247}"/>
                </a:ext>
              </a:extLst>
            </p:cNvPr>
            <p:cNvSpPr>
              <a:spLocks noChangeShapeType="1"/>
            </p:cNvSpPr>
            <p:nvPr/>
          </p:nvSpPr>
          <p:spPr bwMode="auto">
            <a:xfrm>
              <a:off x="1885250" y="15767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2" name="Line 74">
              <a:extLst>
                <a:ext uri="{FF2B5EF4-FFF2-40B4-BE49-F238E27FC236}">
                  <a16:creationId xmlns:a16="http://schemas.microsoft.com/office/drawing/2014/main" id="{E878465B-792F-60A0-5132-DC0729D48886}"/>
                </a:ext>
              </a:extLst>
            </p:cNvPr>
            <p:cNvSpPr>
              <a:spLocks noChangeShapeType="1"/>
            </p:cNvSpPr>
            <p:nvPr/>
          </p:nvSpPr>
          <p:spPr bwMode="auto">
            <a:xfrm>
              <a:off x="1891600" y="15910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3" name="Line 75">
              <a:extLst>
                <a:ext uri="{FF2B5EF4-FFF2-40B4-BE49-F238E27FC236}">
                  <a16:creationId xmlns:a16="http://schemas.microsoft.com/office/drawing/2014/main" id="{170EBB41-2E73-76F0-D19E-138A181802B0}"/>
                </a:ext>
              </a:extLst>
            </p:cNvPr>
            <p:cNvSpPr>
              <a:spLocks noChangeShapeType="1"/>
            </p:cNvSpPr>
            <p:nvPr/>
          </p:nvSpPr>
          <p:spPr bwMode="auto">
            <a:xfrm>
              <a:off x="1921762" y="16179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4" name="Line 76">
              <a:extLst>
                <a:ext uri="{FF2B5EF4-FFF2-40B4-BE49-F238E27FC236}">
                  <a16:creationId xmlns:a16="http://schemas.microsoft.com/office/drawing/2014/main" id="{6C602F54-6F3F-FE98-A3D5-B51FCB96F6AD}"/>
                </a:ext>
              </a:extLst>
            </p:cNvPr>
            <p:cNvSpPr>
              <a:spLocks noChangeShapeType="1"/>
            </p:cNvSpPr>
            <p:nvPr/>
          </p:nvSpPr>
          <p:spPr bwMode="auto">
            <a:xfrm>
              <a:off x="2310700" y="18148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5" name="Line 77">
              <a:extLst>
                <a:ext uri="{FF2B5EF4-FFF2-40B4-BE49-F238E27FC236}">
                  <a16:creationId xmlns:a16="http://schemas.microsoft.com/office/drawing/2014/main" id="{399F9D87-788A-30FE-D5F7-DFCC6BA09F40}"/>
                </a:ext>
              </a:extLst>
            </p:cNvPr>
            <p:cNvSpPr>
              <a:spLocks noChangeShapeType="1"/>
            </p:cNvSpPr>
            <p:nvPr/>
          </p:nvSpPr>
          <p:spPr bwMode="auto">
            <a:xfrm>
              <a:off x="2339275" y="1886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6" name="Line 78">
              <a:extLst>
                <a:ext uri="{FF2B5EF4-FFF2-40B4-BE49-F238E27FC236}">
                  <a16:creationId xmlns:a16="http://schemas.microsoft.com/office/drawing/2014/main" id="{446F9599-73F4-E873-21F1-8622C453DB2A}"/>
                </a:ext>
              </a:extLst>
            </p:cNvPr>
            <p:cNvSpPr>
              <a:spLocks noChangeShapeType="1"/>
            </p:cNvSpPr>
            <p:nvPr/>
          </p:nvSpPr>
          <p:spPr bwMode="auto">
            <a:xfrm>
              <a:off x="2347212" y="191485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7" name="Line 79">
              <a:extLst>
                <a:ext uri="{FF2B5EF4-FFF2-40B4-BE49-F238E27FC236}">
                  <a16:creationId xmlns:a16="http://schemas.microsoft.com/office/drawing/2014/main" id="{00263229-9FE4-9E2D-9DB5-E58BF2310CDC}"/>
                </a:ext>
              </a:extLst>
            </p:cNvPr>
            <p:cNvSpPr>
              <a:spLocks noChangeShapeType="1"/>
            </p:cNvSpPr>
            <p:nvPr/>
          </p:nvSpPr>
          <p:spPr bwMode="auto">
            <a:xfrm>
              <a:off x="2367850" y="20005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8" name="Line 80">
              <a:extLst>
                <a:ext uri="{FF2B5EF4-FFF2-40B4-BE49-F238E27FC236}">
                  <a16:creationId xmlns:a16="http://schemas.microsoft.com/office/drawing/2014/main" id="{67C36EDB-429E-B0C2-709C-F88B2715A7B6}"/>
                </a:ext>
              </a:extLst>
            </p:cNvPr>
            <p:cNvSpPr>
              <a:spLocks noChangeShapeType="1"/>
            </p:cNvSpPr>
            <p:nvPr/>
          </p:nvSpPr>
          <p:spPr bwMode="auto">
            <a:xfrm>
              <a:off x="2374200" y="20005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59" name="Line 81">
              <a:extLst>
                <a:ext uri="{FF2B5EF4-FFF2-40B4-BE49-F238E27FC236}">
                  <a16:creationId xmlns:a16="http://schemas.microsoft.com/office/drawing/2014/main" id="{8851FA4D-FFB8-B945-846C-0FAF39F04141}"/>
                </a:ext>
              </a:extLst>
            </p:cNvPr>
            <p:cNvSpPr>
              <a:spLocks noChangeShapeType="1"/>
            </p:cNvSpPr>
            <p:nvPr/>
          </p:nvSpPr>
          <p:spPr bwMode="auto">
            <a:xfrm>
              <a:off x="2523425" y="21148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0" name="Line 82">
              <a:extLst>
                <a:ext uri="{FF2B5EF4-FFF2-40B4-BE49-F238E27FC236}">
                  <a16:creationId xmlns:a16="http://schemas.microsoft.com/office/drawing/2014/main" id="{0DD2F112-2D78-E246-3054-1AE118ED739C}"/>
                </a:ext>
              </a:extLst>
            </p:cNvPr>
            <p:cNvSpPr>
              <a:spLocks noChangeShapeType="1"/>
            </p:cNvSpPr>
            <p:nvPr/>
          </p:nvSpPr>
          <p:spPr bwMode="auto">
            <a:xfrm>
              <a:off x="2807587" y="2611770"/>
              <a:ext cx="0" cy="80962"/>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1" name="Line 83">
              <a:extLst>
                <a:ext uri="{FF2B5EF4-FFF2-40B4-BE49-F238E27FC236}">
                  <a16:creationId xmlns:a16="http://schemas.microsoft.com/office/drawing/2014/main" id="{99010692-AF4C-D2E0-942C-59A26EAC7AAF}"/>
                </a:ext>
              </a:extLst>
            </p:cNvPr>
            <p:cNvSpPr>
              <a:spLocks noChangeShapeType="1"/>
            </p:cNvSpPr>
            <p:nvPr/>
          </p:nvSpPr>
          <p:spPr bwMode="auto">
            <a:xfrm>
              <a:off x="3206050" y="28308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2" name="Line 84">
              <a:extLst>
                <a:ext uri="{FF2B5EF4-FFF2-40B4-BE49-F238E27FC236}">
                  <a16:creationId xmlns:a16="http://schemas.microsoft.com/office/drawing/2014/main" id="{6E8DD671-8DBA-1162-904E-D07F572E62C3}"/>
                </a:ext>
              </a:extLst>
            </p:cNvPr>
            <p:cNvSpPr>
              <a:spLocks noChangeShapeType="1"/>
            </p:cNvSpPr>
            <p:nvPr/>
          </p:nvSpPr>
          <p:spPr bwMode="auto">
            <a:xfrm>
              <a:off x="3212400" y="28594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3" name="Line 85">
              <a:extLst>
                <a:ext uri="{FF2B5EF4-FFF2-40B4-BE49-F238E27FC236}">
                  <a16:creationId xmlns:a16="http://schemas.microsoft.com/office/drawing/2014/main" id="{6EF0C1FA-DF9D-6536-9156-66D413688F52}"/>
                </a:ext>
              </a:extLst>
            </p:cNvPr>
            <p:cNvSpPr>
              <a:spLocks noChangeShapeType="1"/>
            </p:cNvSpPr>
            <p:nvPr/>
          </p:nvSpPr>
          <p:spPr bwMode="auto">
            <a:xfrm>
              <a:off x="3226687" y="29197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4" name="Line 86">
              <a:extLst>
                <a:ext uri="{FF2B5EF4-FFF2-40B4-BE49-F238E27FC236}">
                  <a16:creationId xmlns:a16="http://schemas.microsoft.com/office/drawing/2014/main" id="{DBB4EC4E-B07D-4613-4F0D-1C144BD1CD10}"/>
                </a:ext>
              </a:extLst>
            </p:cNvPr>
            <p:cNvSpPr>
              <a:spLocks noChangeShapeType="1"/>
            </p:cNvSpPr>
            <p:nvPr/>
          </p:nvSpPr>
          <p:spPr bwMode="auto">
            <a:xfrm>
              <a:off x="3255262" y="30261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5" name="Line 87">
              <a:extLst>
                <a:ext uri="{FF2B5EF4-FFF2-40B4-BE49-F238E27FC236}">
                  <a16:creationId xmlns:a16="http://schemas.microsoft.com/office/drawing/2014/main" id="{6D1F4FDF-31EE-29C1-3CF0-363E75B93887}"/>
                </a:ext>
              </a:extLst>
            </p:cNvPr>
            <p:cNvSpPr>
              <a:spLocks noChangeShapeType="1"/>
            </p:cNvSpPr>
            <p:nvPr/>
          </p:nvSpPr>
          <p:spPr bwMode="auto">
            <a:xfrm>
              <a:off x="3269550" y="3072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6" name="Line 88">
              <a:extLst>
                <a:ext uri="{FF2B5EF4-FFF2-40B4-BE49-F238E27FC236}">
                  <a16:creationId xmlns:a16="http://schemas.microsoft.com/office/drawing/2014/main" id="{9363A96C-EA06-DCAE-7FD2-8ED0020A3D19}"/>
                </a:ext>
              </a:extLst>
            </p:cNvPr>
            <p:cNvSpPr>
              <a:spLocks noChangeShapeType="1"/>
            </p:cNvSpPr>
            <p:nvPr/>
          </p:nvSpPr>
          <p:spPr bwMode="auto">
            <a:xfrm>
              <a:off x="3312412" y="313405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7" name="Line 89">
              <a:extLst>
                <a:ext uri="{FF2B5EF4-FFF2-40B4-BE49-F238E27FC236}">
                  <a16:creationId xmlns:a16="http://schemas.microsoft.com/office/drawing/2014/main" id="{CE62494B-5864-CA24-6C5E-1E065AE9C45F}"/>
                </a:ext>
              </a:extLst>
            </p:cNvPr>
            <p:cNvSpPr>
              <a:spLocks noChangeShapeType="1"/>
            </p:cNvSpPr>
            <p:nvPr/>
          </p:nvSpPr>
          <p:spPr bwMode="auto">
            <a:xfrm>
              <a:off x="3652137" y="3259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8" name="Line 90">
              <a:extLst>
                <a:ext uri="{FF2B5EF4-FFF2-40B4-BE49-F238E27FC236}">
                  <a16:creationId xmlns:a16="http://schemas.microsoft.com/office/drawing/2014/main" id="{60408992-7A91-B4F4-5696-931E15BC606C}"/>
                </a:ext>
              </a:extLst>
            </p:cNvPr>
            <p:cNvSpPr>
              <a:spLocks noChangeShapeType="1"/>
            </p:cNvSpPr>
            <p:nvPr/>
          </p:nvSpPr>
          <p:spPr bwMode="auto">
            <a:xfrm>
              <a:off x="3680712" y="33070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69" name="Line 91">
              <a:extLst>
                <a:ext uri="{FF2B5EF4-FFF2-40B4-BE49-F238E27FC236}">
                  <a16:creationId xmlns:a16="http://schemas.microsoft.com/office/drawing/2014/main" id="{9526119D-A4E5-7FE6-1882-FFE96C9E7F31}"/>
                </a:ext>
              </a:extLst>
            </p:cNvPr>
            <p:cNvSpPr>
              <a:spLocks noChangeShapeType="1"/>
            </p:cNvSpPr>
            <p:nvPr/>
          </p:nvSpPr>
          <p:spPr bwMode="auto">
            <a:xfrm>
              <a:off x="3687062" y="334043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0" name="Line 92">
              <a:extLst>
                <a:ext uri="{FF2B5EF4-FFF2-40B4-BE49-F238E27FC236}">
                  <a16:creationId xmlns:a16="http://schemas.microsoft.com/office/drawing/2014/main" id="{44EC5B21-BACC-15AF-0F72-31DC4431EB27}"/>
                </a:ext>
              </a:extLst>
            </p:cNvPr>
            <p:cNvSpPr>
              <a:spLocks noChangeShapeType="1"/>
            </p:cNvSpPr>
            <p:nvPr/>
          </p:nvSpPr>
          <p:spPr bwMode="auto">
            <a:xfrm>
              <a:off x="3695000" y="33721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1" name="Line 93">
              <a:extLst>
                <a:ext uri="{FF2B5EF4-FFF2-40B4-BE49-F238E27FC236}">
                  <a16:creationId xmlns:a16="http://schemas.microsoft.com/office/drawing/2014/main" id="{439EF799-D2CC-0AAC-2B2C-F0C29D1D1681}"/>
                </a:ext>
              </a:extLst>
            </p:cNvPr>
            <p:cNvSpPr>
              <a:spLocks noChangeShapeType="1"/>
            </p:cNvSpPr>
            <p:nvPr/>
          </p:nvSpPr>
          <p:spPr bwMode="auto">
            <a:xfrm>
              <a:off x="3701350"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2" name="Line 94">
              <a:extLst>
                <a:ext uri="{FF2B5EF4-FFF2-40B4-BE49-F238E27FC236}">
                  <a16:creationId xmlns:a16="http://schemas.microsoft.com/office/drawing/2014/main" id="{E93B275B-49C0-2B30-6C03-5167C685C4EC}"/>
                </a:ext>
              </a:extLst>
            </p:cNvPr>
            <p:cNvSpPr>
              <a:spLocks noChangeShapeType="1"/>
            </p:cNvSpPr>
            <p:nvPr/>
          </p:nvSpPr>
          <p:spPr bwMode="auto">
            <a:xfrm>
              <a:off x="3707700"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3" name="Line 95">
              <a:extLst>
                <a:ext uri="{FF2B5EF4-FFF2-40B4-BE49-F238E27FC236}">
                  <a16:creationId xmlns:a16="http://schemas.microsoft.com/office/drawing/2014/main" id="{1117A914-AE0B-D8E0-01FD-416201A27A73}"/>
                </a:ext>
              </a:extLst>
            </p:cNvPr>
            <p:cNvSpPr>
              <a:spLocks noChangeShapeType="1"/>
            </p:cNvSpPr>
            <p:nvPr/>
          </p:nvSpPr>
          <p:spPr bwMode="auto">
            <a:xfrm>
              <a:off x="3717225"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4" name="Line 96">
              <a:extLst>
                <a:ext uri="{FF2B5EF4-FFF2-40B4-BE49-F238E27FC236}">
                  <a16:creationId xmlns:a16="http://schemas.microsoft.com/office/drawing/2014/main" id="{9343DCF0-EF4D-258A-6325-A9846A83B848}"/>
                </a:ext>
              </a:extLst>
            </p:cNvPr>
            <p:cNvSpPr>
              <a:spLocks noChangeShapeType="1"/>
            </p:cNvSpPr>
            <p:nvPr/>
          </p:nvSpPr>
          <p:spPr bwMode="auto">
            <a:xfrm>
              <a:off x="3723575"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5" name="Line 97">
              <a:extLst>
                <a:ext uri="{FF2B5EF4-FFF2-40B4-BE49-F238E27FC236}">
                  <a16:creationId xmlns:a16="http://schemas.microsoft.com/office/drawing/2014/main" id="{92E55D0C-27D2-F129-2EDB-88B0878F4C68}"/>
                </a:ext>
              </a:extLst>
            </p:cNvPr>
            <p:cNvSpPr>
              <a:spLocks noChangeShapeType="1"/>
            </p:cNvSpPr>
            <p:nvPr/>
          </p:nvSpPr>
          <p:spPr bwMode="auto">
            <a:xfrm>
              <a:off x="3744212" y="34086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6" name="Line 98">
              <a:extLst>
                <a:ext uri="{FF2B5EF4-FFF2-40B4-BE49-F238E27FC236}">
                  <a16:creationId xmlns:a16="http://schemas.microsoft.com/office/drawing/2014/main" id="{BAF1CC1A-D59B-EE9D-8942-1D236AA0B496}"/>
                </a:ext>
              </a:extLst>
            </p:cNvPr>
            <p:cNvSpPr>
              <a:spLocks noChangeShapeType="1"/>
            </p:cNvSpPr>
            <p:nvPr/>
          </p:nvSpPr>
          <p:spPr bwMode="auto">
            <a:xfrm>
              <a:off x="4091875" y="34706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7" name="Line 99">
              <a:extLst>
                <a:ext uri="{FF2B5EF4-FFF2-40B4-BE49-F238E27FC236}">
                  <a16:creationId xmlns:a16="http://schemas.microsoft.com/office/drawing/2014/main" id="{E8EE75EF-8591-BD95-A00F-60C91732A2D2}"/>
                </a:ext>
              </a:extLst>
            </p:cNvPr>
            <p:cNvSpPr>
              <a:spLocks noChangeShapeType="1"/>
            </p:cNvSpPr>
            <p:nvPr/>
          </p:nvSpPr>
          <p:spPr bwMode="auto">
            <a:xfrm>
              <a:off x="4098225" y="34912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8" name="Line 100">
              <a:extLst>
                <a:ext uri="{FF2B5EF4-FFF2-40B4-BE49-F238E27FC236}">
                  <a16:creationId xmlns:a16="http://schemas.microsoft.com/office/drawing/2014/main" id="{F161DCAA-4DC8-F3B8-D098-823683915B9B}"/>
                </a:ext>
              </a:extLst>
            </p:cNvPr>
            <p:cNvSpPr>
              <a:spLocks noChangeShapeType="1"/>
            </p:cNvSpPr>
            <p:nvPr/>
          </p:nvSpPr>
          <p:spPr bwMode="auto">
            <a:xfrm>
              <a:off x="4106162" y="34912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79" name="Line 101">
              <a:extLst>
                <a:ext uri="{FF2B5EF4-FFF2-40B4-BE49-F238E27FC236}">
                  <a16:creationId xmlns:a16="http://schemas.microsoft.com/office/drawing/2014/main" id="{84CF0899-9458-70EE-34CF-A5D9A73F460F}"/>
                </a:ext>
              </a:extLst>
            </p:cNvPr>
            <p:cNvSpPr>
              <a:spLocks noChangeShapeType="1"/>
            </p:cNvSpPr>
            <p:nvPr/>
          </p:nvSpPr>
          <p:spPr bwMode="auto">
            <a:xfrm>
              <a:off x="4112512" y="3513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0" name="Line 102">
              <a:extLst>
                <a:ext uri="{FF2B5EF4-FFF2-40B4-BE49-F238E27FC236}">
                  <a16:creationId xmlns:a16="http://schemas.microsoft.com/office/drawing/2014/main" id="{8373DB46-082F-C3E9-CA44-A5D9D9AA2E97}"/>
                </a:ext>
              </a:extLst>
            </p:cNvPr>
            <p:cNvSpPr>
              <a:spLocks noChangeShapeType="1"/>
            </p:cNvSpPr>
            <p:nvPr/>
          </p:nvSpPr>
          <p:spPr bwMode="auto">
            <a:xfrm>
              <a:off x="4134737" y="35356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1" name="Line 103">
              <a:extLst>
                <a:ext uri="{FF2B5EF4-FFF2-40B4-BE49-F238E27FC236}">
                  <a16:creationId xmlns:a16="http://schemas.microsoft.com/office/drawing/2014/main" id="{02F2DCA6-4FF8-F1CD-8B0C-23D540360755}"/>
                </a:ext>
              </a:extLst>
            </p:cNvPr>
            <p:cNvSpPr>
              <a:spLocks noChangeShapeType="1"/>
            </p:cNvSpPr>
            <p:nvPr/>
          </p:nvSpPr>
          <p:spPr bwMode="auto">
            <a:xfrm>
              <a:off x="4141087" y="35579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2" name="Line 104">
              <a:extLst>
                <a:ext uri="{FF2B5EF4-FFF2-40B4-BE49-F238E27FC236}">
                  <a16:creationId xmlns:a16="http://schemas.microsoft.com/office/drawing/2014/main" id="{0A327D84-F8CD-02B4-80DD-D039058A37A5}"/>
                </a:ext>
              </a:extLst>
            </p:cNvPr>
            <p:cNvSpPr>
              <a:spLocks noChangeShapeType="1"/>
            </p:cNvSpPr>
            <p:nvPr/>
          </p:nvSpPr>
          <p:spPr bwMode="auto">
            <a:xfrm>
              <a:off x="4149025" y="36769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3" name="Line 105">
              <a:extLst>
                <a:ext uri="{FF2B5EF4-FFF2-40B4-BE49-F238E27FC236}">
                  <a16:creationId xmlns:a16="http://schemas.microsoft.com/office/drawing/2014/main" id="{237BF37B-4223-AD09-EB06-B5DEF35749FB}"/>
                </a:ext>
              </a:extLst>
            </p:cNvPr>
            <p:cNvSpPr>
              <a:spLocks noChangeShapeType="1"/>
            </p:cNvSpPr>
            <p:nvPr/>
          </p:nvSpPr>
          <p:spPr bwMode="auto">
            <a:xfrm>
              <a:off x="4155375" y="37325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4" name="Line 106">
              <a:extLst>
                <a:ext uri="{FF2B5EF4-FFF2-40B4-BE49-F238E27FC236}">
                  <a16:creationId xmlns:a16="http://schemas.microsoft.com/office/drawing/2014/main" id="{780DF65B-DE00-9B45-7046-FC7F3F1A2371}"/>
                </a:ext>
              </a:extLst>
            </p:cNvPr>
            <p:cNvSpPr>
              <a:spLocks noChangeShapeType="1"/>
            </p:cNvSpPr>
            <p:nvPr/>
          </p:nvSpPr>
          <p:spPr bwMode="auto">
            <a:xfrm>
              <a:off x="4183950" y="37325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5" name="Line 107">
              <a:extLst>
                <a:ext uri="{FF2B5EF4-FFF2-40B4-BE49-F238E27FC236}">
                  <a16:creationId xmlns:a16="http://schemas.microsoft.com/office/drawing/2014/main" id="{D7141216-87CD-9F2F-5908-FC27B4C84BEE}"/>
                </a:ext>
              </a:extLst>
            </p:cNvPr>
            <p:cNvSpPr>
              <a:spLocks noChangeShapeType="1"/>
            </p:cNvSpPr>
            <p:nvPr/>
          </p:nvSpPr>
          <p:spPr bwMode="auto">
            <a:xfrm>
              <a:off x="4298250" y="3765883"/>
              <a:ext cx="0" cy="80962"/>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6" name="Line 108">
              <a:extLst>
                <a:ext uri="{FF2B5EF4-FFF2-40B4-BE49-F238E27FC236}">
                  <a16:creationId xmlns:a16="http://schemas.microsoft.com/office/drawing/2014/main" id="{F65497F3-02B4-6FA3-45AA-6398327B4A8A}"/>
                </a:ext>
              </a:extLst>
            </p:cNvPr>
            <p:cNvSpPr>
              <a:spLocks noChangeShapeType="1"/>
            </p:cNvSpPr>
            <p:nvPr/>
          </p:nvSpPr>
          <p:spPr bwMode="auto">
            <a:xfrm>
              <a:off x="4695125"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7" name="Line 109">
              <a:extLst>
                <a:ext uri="{FF2B5EF4-FFF2-40B4-BE49-F238E27FC236}">
                  <a16:creationId xmlns:a16="http://schemas.microsoft.com/office/drawing/2014/main" id="{62925D1D-9932-BC48-D4F4-863954BD914A}"/>
                </a:ext>
              </a:extLst>
            </p:cNvPr>
            <p:cNvSpPr>
              <a:spLocks noChangeShapeType="1"/>
            </p:cNvSpPr>
            <p:nvPr/>
          </p:nvSpPr>
          <p:spPr bwMode="auto">
            <a:xfrm>
              <a:off x="4709412"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8" name="Line 110">
              <a:extLst>
                <a:ext uri="{FF2B5EF4-FFF2-40B4-BE49-F238E27FC236}">
                  <a16:creationId xmlns:a16="http://schemas.microsoft.com/office/drawing/2014/main" id="{374FCB5F-5D60-AE3D-0DF4-69048C20892D}"/>
                </a:ext>
              </a:extLst>
            </p:cNvPr>
            <p:cNvSpPr>
              <a:spLocks noChangeShapeType="1"/>
            </p:cNvSpPr>
            <p:nvPr/>
          </p:nvSpPr>
          <p:spPr bwMode="auto">
            <a:xfrm>
              <a:off x="4730050"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89" name="Line 111">
              <a:extLst>
                <a:ext uri="{FF2B5EF4-FFF2-40B4-BE49-F238E27FC236}">
                  <a16:creationId xmlns:a16="http://schemas.microsoft.com/office/drawing/2014/main" id="{DF8E6DE4-746B-BA4F-9878-086A220B7D12}"/>
                </a:ext>
              </a:extLst>
            </p:cNvPr>
            <p:cNvSpPr>
              <a:spLocks noChangeShapeType="1"/>
            </p:cNvSpPr>
            <p:nvPr/>
          </p:nvSpPr>
          <p:spPr bwMode="auto">
            <a:xfrm>
              <a:off x="4737987"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0" name="Line 112">
              <a:extLst>
                <a:ext uri="{FF2B5EF4-FFF2-40B4-BE49-F238E27FC236}">
                  <a16:creationId xmlns:a16="http://schemas.microsoft.com/office/drawing/2014/main" id="{9157B74A-0F0B-3955-E7AF-2D5B773CE5B5}"/>
                </a:ext>
              </a:extLst>
            </p:cNvPr>
            <p:cNvSpPr>
              <a:spLocks noChangeShapeType="1"/>
            </p:cNvSpPr>
            <p:nvPr/>
          </p:nvSpPr>
          <p:spPr bwMode="auto">
            <a:xfrm>
              <a:off x="4758625" y="3918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1" name="Line 113">
              <a:extLst>
                <a:ext uri="{FF2B5EF4-FFF2-40B4-BE49-F238E27FC236}">
                  <a16:creationId xmlns:a16="http://schemas.microsoft.com/office/drawing/2014/main" id="{081E015C-CF03-DA57-4387-2BA10798232E}"/>
                </a:ext>
              </a:extLst>
            </p:cNvPr>
            <p:cNvSpPr>
              <a:spLocks noChangeShapeType="1"/>
            </p:cNvSpPr>
            <p:nvPr/>
          </p:nvSpPr>
          <p:spPr bwMode="auto">
            <a:xfrm>
              <a:off x="4766562" y="3918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2" name="Line 114">
              <a:extLst>
                <a:ext uri="{FF2B5EF4-FFF2-40B4-BE49-F238E27FC236}">
                  <a16:creationId xmlns:a16="http://schemas.microsoft.com/office/drawing/2014/main" id="{BADC6E5B-C0D8-549C-1895-3AF5E5BF0EAF}"/>
                </a:ext>
              </a:extLst>
            </p:cNvPr>
            <p:cNvSpPr>
              <a:spLocks noChangeShapeType="1"/>
            </p:cNvSpPr>
            <p:nvPr/>
          </p:nvSpPr>
          <p:spPr bwMode="auto">
            <a:xfrm>
              <a:off x="4815775"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3" name="Line 115">
              <a:extLst>
                <a:ext uri="{FF2B5EF4-FFF2-40B4-BE49-F238E27FC236}">
                  <a16:creationId xmlns:a16="http://schemas.microsoft.com/office/drawing/2014/main" id="{CD5FACFA-E61B-58A5-CF7B-FDDE6D01C0F8}"/>
                </a:ext>
              </a:extLst>
            </p:cNvPr>
            <p:cNvSpPr>
              <a:spLocks noChangeShapeType="1"/>
            </p:cNvSpPr>
            <p:nvPr/>
          </p:nvSpPr>
          <p:spPr bwMode="auto">
            <a:xfrm>
              <a:off x="5001512"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4" name="Line 116">
              <a:extLst>
                <a:ext uri="{FF2B5EF4-FFF2-40B4-BE49-F238E27FC236}">
                  <a16:creationId xmlns:a16="http://schemas.microsoft.com/office/drawing/2014/main" id="{052F6B1A-A97B-C1D2-D0C9-B7BC3BA8C0F5}"/>
                </a:ext>
              </a:extLst>
            </p:cNvPr>
            <p:cNvSpPr>
              <a:spLocks noChangeShapeType="1"/>
            </p:cNvSpPr>
            <p:nvPr/>
          </p:nvSpPr>
          <p:spPr bwMode="auto">
            <a:xfrm>
              <a:off x="5299962"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5" name="Line 117">
              <a:extLst>
                <a:ext uri="{FF2B5EF4-FFF2-40B4-BE49-F238E27FC236}">
                  <a16:creationId xmlns:a16="http://schemas.microsoft.com/office/drawing/2014/main" id="{FF0ABDFF-B9FA-ACF3-D952-6901922425B7}"/>
                </a:ext>
              </a:extLst>
            </p:cNvPr>
            <p:cNvSpPr>
              <a:spLocks noChangeShapeType="1"/>
            </p:cNvSpPr>
            <p:nvPr/>
          </p:nvSpPr>
          <p:spPr bwMode="auto">
            <a:xfrm>
              <a:off x="5326950"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6" name="Line 118">
              <a:extLst>
                <a:ext uri="{FF2B5EF4-FFF2-40B4-BE49-F238E27FC236}">
                  <a16:creationId xmlns:a16="http://schemas.microsoft.com/office/drawing/2014/main" id="{45E49BEA-32C8-D838-64C0-0D46FE8C27B5}"/>
                </a:ext>
              </a:extLst>
            </p:cNvPr>
            <p:cNvSpPr>
              <a:spLocks noChangeShapeType="1"/>
            </p:cNvSpPr>
            <p:nvPr/>
          </p:nvSpPr>
          <p:spPr bwMode="auto">
            <a:xfrm>
              <a:off x="5339650"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7" name="Line 119">
              <a:extLst>
                <a:ext uri="{FF2B5EF4-FFF2-40B4-BE49-F238E27FC236}">
                  <a16:creationId xmlns:a16="http://schemas.microsoft.com/office/drawing/2014/main" id="{C9926377-0793-13AC-5825-33DAC35B9B35}"/>
                </a:ext>
              </a:extLst>
            </p:cNvPr>
            <p:cNvSpPr>
              <a:spLocks noChangeShapeType="1"/>
            </p:cNvSpPr>
            <p:nvPr/>
          </p:nvSpPr>
          <p:spPr bwMode="auto">
            <a:xfrm>
              <a:off x="5355525"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8" name="Line 120">
              <a:extLst>
                <a:ext uri="{FF2B5EF4-FFF2-40B4-BE49-F238E27FC236}">
                  <a16:creationId xmlns:a16="http://schemas.microsoft.com/office/drawing/2014/main" id="{B6D850B2-B046-26EA-5DC1-226979B7A9E9}"/>
                </a:ext>
              </a:extLst>
            </p:cNvPr>
            <p:cNvSpPr>
              <a:spLocks noChangeShapeType="1"/>
            </p:cNvSpPr>
            <p:nvPr/>
          </p:nvSpPr>
          <p:spPr bwMode="auto">
            <a:xfrm>
              <a:off x="5887337"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999" name="Line 121">
              <a:extLst>
                <a:ext uri="{FF2B5EF4-FFF2-40B4-BE49-F238E27FC236}">
                  <a16:creationId xmlns:a16="http://schemas.microsoft.com/office/drawing/2014/main" id="{39515955-EBC5-B648-38AF-D0BCBCE7C702}"/>
                </a:ext>
              </a:extLst>
            </p:cNvPr>
            <p:cNvSpPr>
              <a:spLocks noChangeShapeType="1"/>
            </p:cNvSpPr>
            <p:nvPr/>
          </p:nvSpPr>
          <p:spPr bwMode="auto">
            <a:xfrm>
              <a:off x="5944487"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00" name="Line 122">
              <a:extLst>
                <a:ext uri="{FF2B5EF4-FFF2-40B4-BE49-F238E27FC236}">
                  <a16:creationId xmlns:a16="http://schemas.microsoft.com/office/drawing/2014/main" id="{6FA166D1-586F-D45A-CBBC-F40B37FD86A9}"/>
                </a:ext>
              </a:extLst>
            </p:cNvPr>
            <p:cNvSpPr>
              <a:spLocks noChangeShapeType="1"/>
            </p:cNvSpPr>
            <p:nvPr/>
          </p:nvSpPr>
          <p:spPr bwMode="auto">
            <a:xfrm>
              <a:off x="5973062"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01" name="Line 123">
              <a:extLst>
                <a:ext uri="{FF2B5EF4-FFF2-40B4-BE49-F238E27FC236}">
                  <a16:creationId xmlns:a16="http://schemas.microsoft.com/office/drawing/2014/main" id="{6F87DF97-90D6-FC4C-A956-23B201FFE12D}"/>
                </a:ext>
              </a:extLst>
            </p:cNvPr>
            <p:cNvSpPr>
              <a:spLocks noChangeShapeType="1"/>
            </p:cNvSpPr>
            <p:nvPr/>
          </p:nvSpPr>
          <p:spPr bwMode="auto">
            <a:xfrm>
              <a:off x="7135112"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02" name="Freeform 124">
              <a:extLst>
                <a:ext uri="{FF2B5EF4-FFF2-40B4-BE49-F238E27FC236}">
                  <a16:creationId xmlns:a16="http://schemas.microsoft.com/office/drawing/2014/main" id="{4F8C0343-F1EB-2A37-765B-326FF891888B}"/>
                </a:ext>
              </a:extLst>
            </p:cNvPr>
            <p:cNvSpPr>
              <a:spLocks/>
            </p:cNvSpPr>
            <p:nvPr/>
          </p:nvSpPr>
          <p:spPr bwMode="auto">
            <a:xfrm>
              <a:off x="1459800" y="1437020"/>
              <a:ext cx="5675313" cy="2813050"/>
            </a:xfrm>
            <a:custGeom>
              <a:avLst/>
              <a:gdLst>
                <a:gd name="T0" fmla="*/ 57 w 3575"/>
                <a:gd name="T1" fmla="*/ 8 h 1772"/>
                <a:gd name="T2" fmla="*/ 103 w 3575"/>
                <a:gd name="T3" fmla="*/ 17 h 1772"/>
                <a:gd name="T4" fmla="*/ 134 w 3575"/>
                <a:gd name="T5" fmla="*/ 53 h 1772"/>
                <a:gd name="T6" fmla="*/ 174 w 3575"/>
                <a:gd name="T7" fmla="*/ 70 h 1772"/>
                <a:gd name="T8" fmla="*/ 254 w 3575"/>
                <a:gd name="T9" fmla="*/ 79 h 1772"/>
                <a:gd name="T10" fmla="*/ 268 w 3575"/>
                <a:gd name="T11" fmla="*/ 140 h 1772"/>
                <a:gd name="T12" fmla="*/ 277 w 3575"/>
                <a:gd name="T13" fmla="*/ 157 h 1772"/>
                <a:gd name="T14" fmla="*/ 366 w 3575"/>
                <a:gd name="T15" fmla="*/ 175 h 1772"/>
                <a:gd name="T16" fmla="*/ 371 w 3575"/>
                <a:gd name="T17" fmla="*/ 202 h 1772"/>
                <a:gd name="T18" fmla="*/ 429 w 3575"/>
                <a:gd name="T19" fmla="*/ 210 h 1772"/>
                <a:gd name="T20" fmla="*/ 492 w 3575"/>
                <a:gd name="T21" fmla="*/ 237 h 1772"/>
                <a:gd name="T22" fmla="*/ 513 w 3575"/>
                <a:gd name="T23" fmla="*/ 263 h 1772"/>
                <a:gd name="T24" fmla="*/ 536 w 3575"/>
                <a:gd name="T25" fmla="*/ 290 h 1772"/>
                <a:gd name="T26" fmla="*/ 545 w 3575"/>
                <a:gd name="T27" fmla="*/ 309 h 1772"/>
                <a:gd name="T28" fmla="*/ 554 w 3575"/>
                <a:gd name="T29" fmla="*/ 335 h 1772"/>
                <a:gd name="T30" fmla="*/ 559 w 3575"/>
                <a:gd name="T31" fmla="*/ 353 h 1772"/>
                <a:gd name="T32" fmla="*/ 572 w 3575"/>
                <a:gd name="T33" fmla="*/ 389 h 1772"/>
                <a:gd name="T34" fmla="*/ 586 w 3575"/>
                <a:gd name="T35" fmla="*/ 416 h 1772"/>
                <a:gd name="T36" fmla="*/ 603 w 3575"/>
                <a:gd name="T37" fmla="*/ 425 h 1772"/>
                <a:gd name="T38" fmla="*/ 639 w 3575"/>
                <a:gd name="T39" fmla="*/ 452 h 1772"/>
                <a:gd name="T40" fmla="*/ 648 w 3575"/>
                <a:gd name="T41" fmla="*/ 479 h 1772"/>
                <a:gd name="T42" fmla="*/ 688 w 3575"/>
                <a:gd name="T43" fmla="*/ 489 h 1772"/>
                <a:gd name="T44" fmla="*/ 706 w 3575"/>
                <a:gd name="T45" fmla="*/ 507 h 1772"/>
                <a:gd name="T46" fmla="*/ 733 w 3575"/>
                <a:gd name="T47" fmla="*/ 534 h 1772"/>
                <a:gd name="T48" fmla="*/ 742 w 3575"/>
                <a:gd name="T49" fmla="*/ 553 h 1772"/>
                <a:gd name="T50" fmla="*/ 791 w 3575"/>
                <a:gd name="T51" fmla="*/ 562 h 1772"/>
                <a:gd name="T52" fmla="*/ 818 w 3575"/>
                <a:gd name="T53" fmla="*/ 589 h 1772"/>
                <a:gd name="T54" fmla="*/ 822 w 3575"/>
                <a:gd name="T55" fmla="*/ 608 h 1772"/>
                <a:gd name="T56" fmla="*/ 831 w 3575"/>
                <a:gd name="T57" fmla="*/ 635 h 1772"/>
                <a:gd name="T58" fmla="*/ 835 w 3575"/>
                <a:gd name="T59" fmla="*/ 653 h 1772"/>
                <a:gd name="T60" fmla="*/ 841 w 3575"/>
                <a:gd name="T61" fmla="*/ 700 h 1772"/>
                <a:gd name="T62" fmla="*/ 849 w 3575"/>
                <a:gd name="T63" fmla="*/ 736 h 1772"/>
                <a:gd name="T64" fmla="*/ 858 w 3575"/>
                <a:gd name="T65" fmla="*/ 791 h 1772"/>
                <a:gd name="T66" fmla="*/ 866 w 3575"/>
                <a:gd name="T67" fmla="*/ 818 h 1772"/>
                <a:gd name="T68" fmla="*/ 889 w 3575"/>
                <a:gd name="T69" fmla="*/ 855 h 1772"/>
                <a:gd name="T70" fmla="*/ 956 w 3575"/>
                <a:gd name="T71" fmla="*/ 883 h 1772"/>
                <a:gd name="T72" fmla="*/ 1014 w 3575"/>
                <a:gd name="T73" fmla="*/ 902 h 1772"/>
                <a:gd name="T74" fmla="*/ 1077 w 3575"/>
                <a:gd name="T75" fmla="*/ 920 h 1772"/>
                <a:gd name="T76" fmla="*/ 1104 w 3575"/>
                <a:gd name="T77" fmla="*/ 948 h 1772"/>
                <a:gd name="T78" fmla="*/ 1113 w 3575"/>
                <a:gd name="T79" fmla="*/ 968 h 1772"/>
                <a:gd name="T80" fmla="*/ 1126 w 3575"/>
                <a:gd name="T81" fmla="*/ 996 h 1772"/>
                <a:gd name="T82" fmla="*/ 1131 w 3575"/>
                <a:gd name="T83" fmla="*/ 1053 h 1772"/>
                <a:gd name="T84" fmla="*/ 1140 w 3575"/>
                <a:gd name="T85" fmla="*/ 1063 h 1772"/>
                <a:gd name="T86" fmla="*/ 1153 w 3575"/>
                <a:gd name="T87" fmla="*/ 1082 h 1772"/>
                <a:gd name="T88" fmla="*/ 1167 w 3575"/>
                <a:gd name="T89" fmla="*/ 1121 h 1772"/>
                <a:gd name="T90" fmla="*/ 1274 w 3575"/>
                <a:gd name="T91" fmla="*/ 1140 h 1772"/>
                <a:gd name="T92" fmla="*/ 1341 w 3575"/>
                <a:gd name="T93" fmla="*/ 1160 h 1772"/>
                <a:gd name="T94" fmla="*/ 1360 w 3575"/>
                <a:gd name="T95" fmla="*/ 1179 h 1772"/>
                <a:gd name="T96" fmla="*/ 1381 w 3575"/>
                <a:gd name="T97" fmla="*/ 1200 h 1772"/>
                <a:gd name="T98" fmla="*/ 1399 w 3575"/>
                <a:gd name="T99" fmla="*/ 1209 h 1772"/>
                <a:gd name="T100" fmla="*/ 1408 w 3575"/>
                <a:gd name="T101" fmla="*/ 1251 h 1772"/>
                <a:gd name="T102" fmla="*/ 1412 w 3575"/>
                <a:gd name="T103" fmla="*/ 1282 h 1772"/>
                <a:gd name="T104" fmla="*/ 1614 w 3575"/>
                <a:gd name="T105" fmla="*/ 1307 h 1772"/>
                <a:gd name="T106" fmla="*/ 1662 w 3575"/>
                <a:gd name="T107" fmla="*/ 1346 h 1772"/>
                <a:gd name="T108" fmla="*/ 1681 w 3575"/>
                <a:gd name="T109" fmla="*/ 1374 h 1772"/>
                <a:gd name="T110" fmla="*/ 1694 w 3575"/>
                <a:gd name="T111" fmla="*/ 1388 h 1772"/>
                <a:gd name="T112" fmla="*/ 1698 w 3575"/>
                <a:gd name="T113" fmla="*/ 1498 h 1772"/>
                <a:gd name="T114" fmla="*/ 1997 w 3575"/>
                <a:gd name="T115" fmla="*/ 1540 h 1772"/>
                <a:gd name="T116" fmla="*/ 2078 w 3575"/>
                <a:gd name="T117" fmla="*/ 1562 h 1772"/>
                <a:gd name="T118" fmla="*/ 2101 w 3575"/>
                <a:gd name="T119" fmla="*/ 1645 h 1772"/>
                <a:gd name="T120" fmla="*/ 2721 w 3575"/>
                <a:gd name="T121" fmla="*/ 1684 h 1772"/>
                <a:gd name="T122" fmla="*/ 3575 w 3575"/>
                <a:gd name="T123" fmla="*/ 177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75" h="1772">
                  <a:moveTo>
                    <a:pt x="0" y="0"/>
                  </a:moveTo>
                  <a:lnTo>
                    <a:pt x="0" y="0"/>
                  </a:lnTo>
                  <a:lnTo>
                    <a:pt x="0" y="0"/>
                  </a:lnTo>
                  <a:lnTo>
                    <a:pt x="0" y="0"/>
                  </a:lnTo>
                  <a:lnTo>
                    <a:pt x="57" y="0"/>
                  </a:lnTo>
                  <a:lnTo>
                    <a:pt x="57" y="8"/>
                  </a:lnTo>
                  <a:lnTo>
                    <a:pt x="57" y="8"/>
                  </a:lnTo>
                  <a:lnTo>
                    <a:pt x="89" y="8"/>
                  </a:lnTo>
                  <a:lnTo>
                    <a:pt x="89" y="17"/>
                  </a:lnTo>
                  <a:lnTo>
                    <a:pt x="89" y="17"/>
                  </a:lnTo>
                  <a:lnTo>
                    <a:pt x="103" y="17"/>
                  </a:lnTo>
                  <a:lnTo>
                    <a:pt x="103" y="17"/>
                  </a:lnTo>
                  <a:lnTo>
                    <a:pt x="103" y="17"/>
                  </a:lnTo>
                  <a:lnTo>
                    <a:pt x="103" y="17"/>
                  </a:lnTo>
                  <a:lnTo>
                    <a:pt x="103" y="35"/>
                  </a:lnTo>
                  <a:lnTo>
                    <a:pt x="103" y="35"/>
                  </a:lnTo>
                  <a:lnTo>
                    <a:pt x="134" y="35"/>
                  </a:lnTo>
                  <a:lnTo>
                    <a:pt x="134" y="35"/>
                  </a:lnTo>
                  <a:lnTo>
                    <a:pt x="134" y="35"/>
                  </a:lnTo>
                  <a:lnTo>
                    <a:pt x="134" y="35"/>
                  </a:lnTo>
                  <a:lnTo>
                    <a:pt x="134" y="53"/>
                  </a:lnTo>
                  <a:lnTo>
                    <a:pt x="134" y="53"/>
                  </a:lnTo>
                  <a:lnTo>
                    <a:pt x="174" y="53"/>
                  </a:lnTo>
                  <a:lnTo>
                    <a:pt x="174" y="53"/>
                  </a:lnTo>
                  <a:lnTo>
                    <a:pt x="174" y="53"/>
                  </a:lnTo>
                  <a:lnTo>
                    <a:pt x="174" y="53"/>
                  </a:lnTo>
                  <a:lnTo>
                    <a:pt x="174" y="70"/>
                  </a:lnTo>
                  <a:lnTo>
                    <a:pt x="174" y="70"/>
                  </a:lnTo>
                  <a:lnTo>
                    <a:pt x="210" y="70"/>
                  </a:lnTo>
                  <a:lnTo>
                    <a:pt x="210" y="79"/>
                  </a:lnTo>
                  <a:lnTo>
                    <a:pt x="210" y="79"/>
                  </a:lnTo>
                  <a:lnTo>
                    <a:pt x="254" y="79"/>
                  </a:lnTo>
                  <a:lnTo>
                    <a:pt x="254" y="79"/>
                  </a:lnTo>
                  <a:lnTo>
                    <a:pt x="254" y="79"/>
                  </a:lnTo>
                  <a:lnTo>
                    <a:pt x="254" y="79"/>
                  </a:lnTo>
                  <a:lnTo>
                    <a:pt x="254" y="123"/>
                  </a:lnTo>
                  <a:lnTo>
                    <a:pt x="254" y="123"/>
                  </a:lnTo>
                  <a:lnTo>
                    <a:pt x="259" y="123"/>
                  </a:lnTo>
                  <a:lnTo>
                    <a:pt x="259" y="131"/>
                  </a:lnTo>
                  <a:lnTo>
                    <a:pt x="259" y="131"/>
                  </a:lnTo>
                  <a:lnTo>
                    <a:pt x="268" y="131"/>
                  </a:lnTo>
                  <a:lnTo>
                    <a:pt x="268" y="140"/>
                  </a:lnTo>
                  <a:lnTo>
                    <a:pt x="268" y="140"/>
                  </a:lnTo>
                  <a:lnTo>
                    <a:pt x="272" y="140"/>
                  </a:lnTo>
                  <a:lnTo>
                    <a:pt x="272" y="149"/>
                  </a:lnTo>
                  <a:lnTo>
                    <a:pt x="272" y="149"/>
                  </a:lnTo>
                  <a:lnTo>
                    <a:pt x="277" y="149"/>
                  </a:lnTo>
                  <a:lnTo>
                    <a:pt x="277" y="157"/>
                  </a:lnTo>
                  <a:lnTo>
                    <a:pt x="277" y="157"/>
                  </a:lnTo>
                  <a:lnTo>
                    <a:pt x="285" y="157"/>
                  </a:lnTo>
                  <a:lnTo>
                    <a:pt x="285" y="166"/>
                  </a:lnTo>
                  <a:lnTo>
                    <a:pt x="285" y="166"/>
                  </a:lnTo>
                  <a:lnTo>
                    <a:pt x="317" y="166"/>
                  </a:lnTo>
                  <a:lnTo>
                    <a:pt x="317" y="175"/>
                  </a:lnTo>
                  <a:lnTo>
                    <a:pt x="317" y="175"/>
                  </a:lnTo>
                  <a:lnTo>
                    <a:pt x="366" y="175"/>
                  </a:lnTo>
                  <a:lnTo>
                    <a:pt x="366" y="184"/>
                  </a:lnTo>
                  <a:lnTo>
                    <a:pt x="366" y="184"/>
                  </a:lnTo>
                  <a:lnTo>
                    <a:pt x="371" y="184"/>
                  </a:lnTo>
                  <a:lnTo>
                    <a:pt x="371" y="184"/>
                  </a:lnTo>
                  <a:lnTo>
                    <a:pt x="371" y="184"/>
                  </a:lnTo>
                  <a:lnTo>
                    <a:pt x="371" y="184"/>
                  </a:lnTo>
                  <a:lnTo>
                    <a:pt x="371" y="202"/>
                  </a:lnTo>
                  <a:lnTo>
                    <a:pt x="371" y="202"/>
                  </a:lnTo>
                  <a:lnTo>
                    <a:pt x="389" y="202"/>
                  </a:lnTo>
                  <a:lnTo>
                    <a:pt x="389" y="210"/>
                  </a:lnTo>
                  <a:lnTo>
                    <a:pt x="389" y="210"/>
                  </a:lnTo>
                  <a:lnTo>
                    <a:pt x="429" y="210"/>
                  </a:lnTo>
                  <a:lnTo>
                    <a:pt x="429" y="210"/>
                  </a:lnTo>
                  <a:lnTo>
                    <a:pt x="429" y="210"/>
                  </a:lnTo>
                  <a:lnTo>
                    <a:pt x="429" y="210"/>
                  </a:lnTo>
                  <a:lnTo>
                    <a:pt x="429" y="229"/>
                  </a:lnTo>
                  <a:lnTo>
                    <a:pt x="429" y="229"/>
                  </a:lnTo>
                  <a:lnTo>
                    <a:pt x="469" y="229"/>
                  </a:lnTo>
                  <a:lnTo>
                    <a:pt x="469" y="237"/>
                  </a:lnTo>
                  <a:lnTo>
                    <a:pt x="469" y="237"/>
                  </a:lnTo>
                  <a:lnTo>
                    <a:pt x="492" y="237"/>
                  </a:lnTo>
                  <a:lnTo>
                    <a:pt x="492" y="246"/>
                  </a:lnTo>
                  <a:lnTo>
                    <a:pt x="492" y="246"/>
                  </a:lnTo>
                  <a:lnTo>
                    <a:pt x="496" y="246"/>
                  </a:lnTo>
                  <a:lnTo>
                    <a:pt x="496" y="255"/>
                  </a:lnTo>
                  <a:lnTo>
                    <a:pt x="496" y="255"/>
                  </a:lnTo>
                  <a:lnTo>
                    <a:pt x="513" y="255"/>
                  </a:lnTo>
                  <a:lnTo>
                    <a:pt x="513" y="263"/>
                  </a:lnTo>
                  <a:lnTo>
                    <a:pt x="513" y="263"/>
                  </a:lnTo>
                  <a:lnTo>
                    <a:pt x="536" y="263"/>
                  </a:lnTo>
                  <a:lnTo>
                    <a:pt x="536" y="263"/>
                  </a:lnTo>
                  <a:lnTo>
                    <a:pt x="536" y="263"/>
                  </a:lnTo>
                  <a:lnTo>
                    <a:pt x="536" y="263"/>
                  </a:lnTo>
                  <a:lnTo>
                    <a:pt x="536" y="290"/>
                  </a:lnTo>
                  <a:lnTo>
                    <a:pt x="536" y="290"/>
                  </a:lnTo>
                  <a:lnTo>
                    <a:pt x="540" y="290"/>
                  </a:lnTo>
                  <a:lnTo>
                    <a:pt x="540" y="290"/>
                  </a:lnTo>
                  <a:lnTo>
                    <a:pt x="540" y="290"/>
                  </a:lnTo>
                  <a:lnTo>
                    <a:pt x="540" y="290"/>
                  </a:lnTo>
                  <a:lnTo>
                    <a:pt x="540" y="309"/>
                  </a:lnTo>
                  <a:lnTo>
                    <a:pt x="540" y="309"/>
                  </a:lnTo>
                  <a:lnTo>
                    <a:pt x="545" y="309"/>
                  </a:lnTo>
                  <a:lnTo>
                    <a:pt x="545" y="309"/>
                  </a:lnTo>
                  <a:lnTo>
                    <a:pt x="545" y="309"/>
                  </a:lnTo>
                  <a:lnTo>
                    <a:pt x="545" y="309"/>
                  </a:lnTo>
                  <a:lnTo>
                    <a:pt x="545" y="326"/>
                  </a:lnTo>
                  <a:lnTo>
                    <a:pt x="545" y="326"/>
                  </a:lnTo>
                  <a:lnTo>
                    <a:pt x="554" y="326"/>
                  </a:lnTo>
                  <a:lnTo>
                    <a:pt x="554" y="335"/>
                  </a:lnTo>
                  <a:lnTo>
                    <a:pt x="554" y="335"/>
                  </a:lnTo>
                  <a:lnTo>
                    <a:pt x="559" y="335"/>
                  </a:lnTo>
                  <a:lnTo>
                    <a:pt x="559" y="335"/>
                  </a:lnTo>
                  <a:lnTo>
                    <a:pt x="559" y="335"/>
                  </a:lnTo>
                  <a:lnTo>
                    <a:pt x="559" y="335"/>
                  </a:lnTo>
                  <a:lnTo>
                    <a:pt x="559" y="353"/>
                  </a:lnTo>
                  <a:lnTo>
                    <a:pt x="559" y="353"/>
                  </a:lnTo>
                  <a:lnTo>
                    <a:pt x="563" y="353"/>
                  </a:lnTo>
                  <a:lnTo>
                    <a:pt x="563" y="362"/>
                  </a:lnTo>
                  <a:lnTo>
                    <a:pt x="567" y="362"/>
                  </a:lnTo>
                  <a:lnTo>
                    <a:pt x="567" y="362"/>
                  </a:lnTo>
                  <a:lnTo>
                    <a:pt x="567" y="389"/>
                  </a:lnTo>
                  <a:lnTo>
                    <a:pt x="567" y="389"/>
                  </a:lnTo>
                  <a:lnTo>
                    <a:pt x="572" y="389"/>
                  </a:lnTo>
                  <a:lnTo>
                    <a:pt x="572" y="389"/>
                  </a:lnTo>
                  <a:lnTo>
                    <a:pt x="572" y="389"/>
                  </a:lnTo>
                  <a:lnTo>
                    <a:pt x="572" y="389"/>
                  </a:lnTo>
                  <a:lnTo>
                    <a:pt x="572" y="407"/>
                  </a:lnTo>
                  <a:lnTo>
                    <a:pt x="572" y="407"/>
                  </a:lnTo>
                  <a:lnTo>
                    <a:pt x="586" y="407"/>
                  </a:lnTo>
                  <a:lnTo>
                    <a:pt x="586" y="416"/>
                  </a:lnTo>
                  <a:lnTo>
                    <a:pt x="586" y="416"/>
                  </a:lnTo>
                  <a:lnTo>
                    <a:pt x="594" y="416"/>
                  </a:lnTo>
                  <a:lnTo>
                    <a:pt x="594" y="425"/>
                  </a:lnTo>
                  <a:lnTo>
                    <a:pt x="594" y="425"/>
                  </a:lnTo>
                  <a:lnTo>
                    <a:pt x="603" y="425"/>
                  </a:lnTo>
                  <a:lnTo>
                    <a:pt x="603" y="425"/>
                  </a:lnTo>
                  <a:lnTo>
                    <a:pt x="603" y="425"/>
                  </a:lnTo>
                  <a:lnTo>
                    <a:pt x="603" y="425"/>
                  </a:lnTo>
                  <a:lnTo>
                    <a:pt x="603" y="444"/>
                  </a:lnTo>
                  <a:lnTo>
                    <a:pt x="603" y="444"/>
                  </a:lnTo>
                  <a:lnTo>
                    <a:pt x="607" y="444"/>
                  </a:lnTo>
                  <a:lnTo>
                    <a:pt x="607" y="452"/>
                  </a:lnTo>
                  <a:lnTo>
                    <a:pt x="607" y="452"/>
                  </a:lnTo>
                  <a:lnTo>
                    <a:pt x="639" y="452"/>
                  </a:lnTo>
                  <a:lnTo>
                    <a:pt x="639" y="452"/>
                  </a:lnTo>
                  <a:lnTo>
                    <a:pt x="639" y="452"/>
                  </a:lnTo>
                  <a:lnTo>
                    <a:pt x="639" y="452"/>
                  </a:lnTo>
                  <a:lnTo>
                    <a:pt x="639" y="471"/>
                  </a:lnTo>
                  <a:lnTo>
                    <a:pt x="639" y="471"/>
                  </a:lnTo>
                  <a:lnTo>
                    <a:pt x="648" y="471"/>
                  </a:lnTo>
                  <a:lnTo>
                    <a:pt x="648" y="479"/>
                  </a:lnTo>
                  <a:lnTo>
                    <a:pt x="648" y="479"/>
                  </a:lnTo>
                  <a:lnTo>
                    <a:pt x="680" y="479"/>
                  </a:lnTo>
                  <a:lnTo>
                    <a:pt x="680" y="479"/>
                  </a:lnTo>
                  <a:lnTo>
                    <a:pt x="680" y="479"/>
                  </a:lnTo>
                  <a:lnTo>
                    <a:pt x="688" y="479"/>
                  </a:lnTo>
                  <a:lnTo>
                    <a:pt x="688" y="489"/>
                  </a:lnTo>
                  <a:lnTo>
                    <a:pt x="688" y="489"/>
                  </a:lnTo>
                  <a:lnTo>
                    <a:pt x="701" y="489"/>
                  </a:lnTo>
                  <a:lnTo>
                    <a:pt x="701" y="489"/>
                  </a:lnTo>
                  <a:lnTo>
                    <a:pt x="701" y="489"/>
                  </a:lnTo>
                  <a:lnTo>
                    <a:pt x="701" y="489"/>
                  </a:lnTo>
                  <a:lnTo>
                    <a:pt x="701" y="507"/>
                  </a:lnTo>
                  <a:lnTo>
                    <a:pt x="701" y="507"/>
                  </a:lnTo>
                  <a:lnTo>
                    <a:pt x="706" y="507"/>
                  </a:lnTo>
                  <a:lnTo>
                    <a:pt x="706" y="507"/>
                  </a:lnTo>
                  <a:lnTo>
                    <a:pt x="706" y="507"/>
                  </a:lnTo>
                  <a:lnTo>
                    <a:pt x="706" y="507"/>
                  </a:lnTo>
                  <a:lnTo>
                    <a:pt x="706" y="526"/>
                  </a:lnTo>
                  <a:lnTo>
                    <a:pt x="706" y="526"/>
                  </a:lnTo>
                  <a:lnTo>
                    <a:pt x="733" y="526"/>
                  </a:lnTo>
                  <a:lnTo>
                    <a:pt x="733" y="534"/>
                  </a:lnTo>
                  <a:lnTo>
                    <a:pt x="733" y="534"/>
                  </a:lnTo>
                  <a:lnTo>
                    <a:pt x="742" y="534"/>
                  </a:lnTo>
                  <a:lnTo>
                    <a:pt x="742" y="534"/>
                  </a:lnTo>
                  <a:lnTo>
                    <a:pt x="742" y="534"/>
                  </a:lnTo>
                  <a:lnTo>
                    <a:pt x="742" y="534"/>
                  </a:lnTo>
                  <a:lnTo>
                    <a:pt x="742" y="553"/>
                  </a:lnTo>
                  <a:lnTo>
                    <a:pt x="742" y="553"/>
                  </a:lnTo>
                  <a:lnTo>
                    <a:pt x="747" y="553"/>
                  </a:lnTo>
                  <a:lnTo>
                    <a:pt x="747" y="562"/>
                  </a:lnTo>
                  <a:lnTo>
                    <a:pt x="747" y="562"/>
                  </a:lnTo>
                  <a:lnTo>
                    <a:pt x="791" y="562"/>
                  </a:lnTo>
                  <a:lnTo>
                    <a:pt x="791" y="562"/>
                  </a:lnTo>
                  <a:lnTo>
                    <a:pt x="791" y="562"/>
                  </a:lnTo>
                  <a:lnTo>
                    <a:pt x="791" y="562"/>
                  </a:lnTo>
                  <a:lnTo>
                    <a:pt x="791" y="581"/>
                  </a:lnTo>
                  <a:lnTo>
                    <a:pt x="791" y="581"/>
                  </a:lnTo>
                  <a:lnTo>
                    <a:pt x="814" y="581"/>
                  </a:lnTo>
                  <a:lnTo>
                    <a:pt x="814" y="589"/>
                  </a:lnTo>
                  <a:lnTo>
                    <a:pt x="814" y="589"/>
                  </a:lnTo>
                  <a:lnTo>
                    <a:pt x="818" y="589"/>
                  </a:lnTo>
                  <a:lnTo>
                    <a:pt x="818" y="589"/>
                  </a:lnTo>
                  <a:lnTo>
                    <a:pt x="818" y="589"/>
                  </a:lnTo>
                  <a:lnTo>
                    <a:pt x="818" y="589"/>
                  </a:lnTo>
                  <a:lnTo>
                    <a:pt x="818" y="608"/>
                  </a:lnTo>
                  <a:lnTo>
                    <a:pt x="818" y="608"/>
                  </a:lnTo>
                  <a:lnTo>
                    <a:pt x="822" y="608"/>
                  </a:lnTo>
                  <a:lnTo>
                    <a:pt x="822" y="608"/>
                  </a:lnTo>
                  <a:lnTo>
                    <a:pt x="822" y="608"/>
                  </a:lnTo>
                  <a:lnTo>
                    <a:pt x="822" y="608"/>
                  </a:lnTo>
                  <a:lnTo>
                    <a:pt x="822" y="626"/>
                  </a:lnTo>
                  <a:lnTo>
                    <a:pt x="822" y="626"/>
                  </a:lnTo>
                  <a:lnTo>
                    <a:pt x="826" y="626"/>
                  </a:lnTo>
                  <a:lnTo>
                    <a:pt x="826" y="635"/>
                  </a:lnTo>
                  <a:lnTo>
                    <a:pt x="826" y="635"/>
                  </a:lnTo>
                  <a:lnTo>
                    <a:pt x="831" y="635"/>
                  </a:lnTo>
                  <a:lnTo>
                    <a:pt x="831" y="635"/>
                  </a:lnTo>
                  <a:lnTo>
                    <a:pt x="831" y="635"/>
                  </a:lnTo>
                  <a:lnTo>
                    <a:pt x="831" y="635"/>
                  </a:lnTo>
                  <a:lnTo>
                    <a:pt x="831" y="653"/>
                  </a:lnTo>
                  <a:lnTo>
                    <a:pt x="831" y="653"/>
                  </a:lnTo>
                  <a:lnTo>
                    <a:pt x="835" y="653"/>
                  </a:lnTo>
                  <a:lnTo>
                    <a:pt x="835" y="653"/>
                  </a:lnTo>
                  <a:lnTo>
                    <a:pt x="835" y="653"/>
                  </a:lnTo>
                  <a:lnTo>
                    <a:pt x="835" y="653"/>
                  </a:lnTo>
                  <a:lnTo>
                    <a:pt x="835" y="672"/>
                  </a:lnTo>
                  <a:lnTo>
                    <a:pt x="841" y="672"/>
                  </a:lnTo>
                  <a:lnTo>
                    <a:pt x="841" y="672"/>
                  </a:lnTo>
                  <a:lnTo>
                    <a:pt x="841" y="700"/>
                  </a:lnTo>
                  <a:lnTo>
                    <a:pt x="841" y="700"/>
                  </a:lnTo>
                  <a:lnTo>
                    <a:pt x="845" y="700"/>
                  </a:lnTo>
                  <a:lnTo>
                    <a:pt x="845" y="700"/>
                  </a:lnTo>
                  <a:lnTo>
                    <a:pt x="845" y="700"/>
                  </a:lnTo>
                  <a:lnTo>
                    <a:pt x="845" y="700"/>
                  </a:lnTo>
                  <a:lnTo>
                    <a:pt x="845" y="736"/>
                  </a:lnTo>
                  <a:lnTo>
                    <a:pt x="845" y="736"/>
                  </a:lnTo>
                  <a:lnTo>
                    <a:pt x="849" y="736"/>
                  </a:lnTo>
                  <a:lnTo>
                    <a:pt x="849" y="736"/>
                  </a:lnTo>
                  <a:lnTo>
                    <a:pt x="849" y="736"/>
                  </a:lnTo>
                  <a:lnTo>
                    <a:pt x="849" y="736"/>
                  </a:lnTo>
                  <a:lnTo>
                    <a:pt x="849" y="791"/>
                  </a:lnTo>
                  <a:lnTo>
                    <a:pt x="849" y="791"/>
                  </a:lnTo>
                  <a:lnTo>
                    <a:pt x="858" y="791"/>
                  </a:lnTo>
                  <a:lnTo>
                    <a:pt x="858" y="791"/>
                  </a:lnTo>
                  <a:lnTo>
                    <a:pt x="858" y="791"/>
                  </a:lnTo>
                  <a:lnTo>
                    <a:pt x="858" y="791"/>
                  </a:lnTo>
                  <a:lnTo>
                    <a:pt x="858" y="810"/>
                  </a:lnTo>
                  <a:lnTo>
                    <a:pt x="858" y="810"/>
                  </a:lnTo>
                  <a:lnTo>
                    <a:pt x="862" y="810"/>
                  </a:lnTo>
                  <a:lnTo>
                    <a:pt x="862" y="818"/>
                  </a:lnTo>
                  <a:lnTo>
                    <a:pt x="866" y="818"/>
                  </a:lnTo>
                  <a:lnTo>
                    <a:pt x="866" y="818"/>
                  </a:lnTo>
                  <a:lnTo>
                    <a:pt x="866" y="847"/>
                  </a:lnTo>
                  <a:lnTo>
                    <a:pt x="866" y="847"/>
                  </a:lnTo>
                  <a:lnTo>
                    <a:pt x="880" y="847"/>
                  </a:lnTo>
                  <a:lnTo>
                    <a:pt x="880" y="855"/>
                  </a:lnTo>
                  <a:lnTo>
                    <a:pt x="880" y="855"/>
                  </a:lnTo>
                  <a:lnTo>
                    <a:pt x="889" y="855"/>
                  </a:lnTo>
                  <a:lnTo>
                    <a:pt x="889" y="865"/>
                  </a:lnTo>
                  <a:lnTo>
                    <a:pt x="889" y="865"/>
                  </a:lnTo>
                  <a:lnTo>
                    <a:pt x="898" y="865"/>
                  </a:lnTo>
                  <a:lnTo>
                    <a:pt x="898" y="874"/>
                  </a:lnTo>
                  <a:lnTo>
                    <a:pt x="898" y="874"/>
                  </a:lnTo>
                  <a:lnTo>
                    <a:pt x="956" y="874"/>
                  </a:lnTo>
                  <a:lnTo>
                    <a:pt x="956" y="883"/>
                  </a:lnTo>
                  <a:lnTo>
                    <a:pt x="956" y="883"/>
                  </a:lnTo>
                  <a:lnTo>
                    <a:pt x="974" y="883"/>
                  </a:lnTo>
                  <a:lnTo>
                    <a:pt x="974" y="892"/>
                  </a:lnTo>
                  <a:lnTo>
                    <a:pt x="974" y="892"/>
                  </a:lnTo>
                  <a:lnTo>
                    <a:pt x="1014" y="892"/>
                  </a:lnTo>
                  <a:lnTo>
                    <a:pt x="1014" y="902"/>
                  </a:lnTo>
                  <a:lnTo>
                    <a:pt x="1014" y="902"/>
                  </a:lnTo>
                  <a:lnTo>
                    <a:pt x="1037" y="902"/>
                  </a:lnTo>
                  <a:lnTo>
                    <a:pt x="1037" y="911"/>
                  </a:lnTo>
                  <a:lnTo>
                    <a:pt x="1037" y="911"/>
                  </a:lnTo>
                  <a:lnTo>
                    <a:pt x="1041" y="911"/>
                  </a:lnTo>
                  <a:lnTo>
                    <a:pt x="1041" y="920"/>
                  </a:lnTo>
                  <a:lnTo>
                    <a:pt x="1041" y="920"/>
                  </a:lnTo>
                  <a:lnTo>
                    <a:pt x="1077" y="920"/>
                  </a:lnTo>
                  <a:lnTo>
                    <a:pt x="1077" y="930"/>
                  </a:lnTo>
                  <a:lnTo>
                    <a:pt x="1077" y="930"/>
                  </a:lnTo>
                  <a:lnTo>
                    <a:pt x="1104" y="930"/>
                  </a:lnTo>
                  <a:lnTo>
                    <a:pt x="1104" y="930"/>
                  </a:lnTo>
                  <a:lnTo>
                    <a:pt x="1104" y="930"/>
                  </a:lnTo>
                  <a:lnTo>
                    <a:pt x="1104" y="930"/>
                  </a:lnTo>
                  <a:lnTo>
                    <a:pt x="1104" y="948"/>
                  </a:lnTo>
                  <a:lnTo>
                    <a:pt x="1104" y="948"/>
                  </a:lnTo>
                  <a:lnTo>
                    <a:pt x="1108" y="948"/>
                  </a:lnTo>
                  <a:lnTo>
                    <a:pt x="1108" y="948"/>
                  </a:lnTo>
                  <a:lnTo>
                    <a:pt x="1108" y="948"/>
                  </a:lnTo>
                  <a:lnTo>
                    <a:pt x="1108" y="948"/>
                  </a:lnTo>
                  <a:lnTo>
                    <a:pt x="1108" y="968"/>
                  </a:lnTo>
                  <a:lnTo>
                    <a:pt x="1113" y="968"/>
                  </a:lnTo>
                  <a:lnTo>
                    <a:pt x="1113" y="968"/>
                  </a:lnTo>
                  <a:lnTo>
                    <a:pt x="1113" y="986"/>
                  </a:lnTo>
                  <a:lnTo>
                    <a:pt x="1113" y="986"/>
                  </a:lnTo>
                  <a:lnTo>
                    <a:pt x="1117" y="986"/>
                  </a:lnTo>
                  <a:lnTo>
                    <a:pt x="1117" y="996"/>
                  </a:lnTo>
                  <a:lnTo>
                    <a:pt x="1117" y="996"/>
                  </a:lnTo>
                  <a:lnTo>
                    <a:pt x="1126" y="996"/>
                  </a:lnTo>
                  <a:lnTo>
                    <a:pt x="1126" y="1005"/>
                  </a:lnTo>
                  <a:lnTo>
                    <a:pt x="1126" y="1005"/>
                  </a:lnTo>
                  <a:lnTo>
                    <a:pt x="1131" y="1005"/>
                  </a:lnTo>
                  <a:lnTo>
                    <a:pt x="1131" y="1005"/>
                  </a:lnTo>
                  <a:lnTo>
                    <a:pt x="1131" y="1005"/>
                  </a:lnTo>
                  <a:lnTo>
                    <a:pt x="1131" y="1005"/>
                  </a:lnTo>
                  <a:lnTo>
                    <a:pt x="1131" y="1053"/>
                  </a:lnTo>
                  <a:lnTo>
                    <a:pt x="1131" y="1053"/>
                  </a:lnTo>
                  <a:lnTo>
                    <a:pt x="1135" y="1053"/>
                  </a:lnTo>
                  <a:lnTo>
                    <a:pt x="1135" y="1063"/>
                  </a:lnTo>
                  <a:lnTo>
                    <a:pt x="1135" y="1063"/>
                  </a:lnTo>
                  <a:lnTo>
                    <a:pt x="1140" y="1063"/>
                  </a:lnTo>
                  <a:lnTo>
                    <a:pt x="1140" y="1063"/>
                  </a:lnTo>
                  <a:lnTo>
                    <a:pt x="1140" y="1063"/>
                  </a:lnTo>
                  <a:lnTo>
                    <a:pt x="1140" y="1063"/>
                  </a:lnTo>
                  <a:lnTo>
                    <a:pt x="1140" y="1082"/>
                  </a:lnTo>
                  <a:lnTo>
                    <a:pt x="1140" y="1082"/>
                  </a:lnTo>
                  <a:lnTo>
                    <a:pt x="1153" y="1082"/>
                  </a:lnTo>
                  <a:lnTo>
                    <a:pt x="1153" y="1082"/>
                  </a:lnTo>
                  <a:lnTo>
                    <a:pt x="1153" y="1082"/>
                  </a:lnTo>
                  <a:lnTo>
                    <a:pt x="1153" y="1082"/>
                  </a:lnTo>
                  <a:lnTo>
                    <a:pt x="1153" y="1101"/>
                  </a:lnTo>
                  <a:lnTo>
                    <a:pt x="1153" y="1101"/>
                  </a:lnTo>
                  <a:lnTo>
                    <a:pt x="1157" y="1101"/>
                  </a:lnTo>
                  <a:lnTo>
                    <a:pt x="1157" y="1111"/>
                  </a:lnTo>
                  <a:lnTo>
                    <a:pt x="1157" y="1111"/>
                  </a:lnTo>
                  <a:lnTo>
                    <a:pt x="1167" y="1111"/>
                  </a:lnTo>
                  <a:lnTo>
                    <a:pt x="1167" y="1121"/>
                  </a:lnTo>
                  <a:lnTo>
                    <a:pt x="1167" y="1121"/>
                  </a:lnTo>
                  <a:lnTo>
                    <a:pt x="1211" y="1121"/>
                  </a:lnTo>
                  <a:lnTo>
                    <a:pt x="1211" y="1131"/>
                  </a:lnTo>
                  <a:lnTo>
                    <a:pt x="1211" y="1131"/>
                  </a:lnTo>
                  <a:lnTo>
                    <a:pt x="1274" y="1131"/>
                  </a:lnTo>
                  <a:lnTo>
                    <a:pt x="1274" y="1140"/>
                  </a:lnTo>
                  <a:lnTo>
                    <a:pt x="1274" y="1140"/>
                  </a:lnTo>
                  <a:lnTo>
                    <a:pt x="1282" y="1140"/>
                  </a:lnTo>
                  <a:lnTo>
                    <a:pt x="1282" y="1150"/>
                  </a:lnTo>
                  <a:lnTo>
                    <a:pt x="1282" y="1150"/>
                  </a:lnTo>
                  <a:lnTo>
                    <a:pt x="1292" y="1150"/>
                  </a:lnTo>
                  <a:lnTo>
                    <a:pt x="1292" y="1160"/>
                  </a:lnTo>
                  <a:lnTo>
                    <a:pt x="1292" y="1160"/>
                  </a:lnTo>
                  <a:lnTo>
                    <a:pt x="1341" y="1160"/>
                  </a:lnTo>
                  <a:lnTo>
                    <a:pt x="1341" y="1169"/>
                  </a:lnTo>
                  <a:lnTo>
                    <a:pt x="1341" y="1169"/>
                  </a:lnTo>
                  <a:lnTo>
                    <a:pt x="1359" y="1169"/>
                  </a:lnTo>
                  <a:lnTo>
                    <a:pt x="1359" y="1179"/>
                  </a:lnTo>
                  <a:lnTo>
                    <a:pt x="1359" y="1179"/>
                  </a:lnTo>
                  <a:lnTo>
                    <a:pt x="1360" y="1179"/>
                  </a:lnTo>
                  <a:lnTo>
                    <a:pt x="1360" y="1179"/>
                  </a:lnTo>
                  <a:lnTo>
                    <a:pt x="1360" y="1179"/>
                  </a:lnTo>
                  <a:lnTo>
                    <a:pt x="1376" y="1179"/>
                  </a:lnTo>
                  <a:lnTo>
                    <a:pt x="1376" y="1190"/>
                  </a:lnTo>
                  <a:lnTo>
                    <a:pt x="1376" y="1190"/>
                  </a:lnTo>
                  <a:lnTo>
                    <a:pt x="1381" y="1190"/>
                  </a:lnTo>
                  <a:lnTo>
                    <a:pt x="1381" y="1200"/>
                  </a:lnTo>
                  <a:lnTo>
                    <a:pt x="1381" y="1200"/>
                  </a:lnTo>
                  <a:lnTo>
                    <a:pt x="1385" y="1200"/>
                  </a:lnTo>
                  <a:lnTo>
                    <a:pt x="1385" y="1209"/>
                  </a:lnTo>
                  <a:lnTo>
                    <a:pt x="1385" y="1209"/>
                  </a:lnTo>
                  <a:lnTo>
                    <a:pt x="1399" y="1209"/>
                  </a:lnTo>
                  <a:lnTo>
                    <a:pt x="1399" y="1209"/>
                  </a:lnTo>
                  <a:lnTo>
                    <a:pt x="1399" y="1209"/>
                  </a:lnTo>
                  <a:lnTo>
                    <a:pt x="1399" y="1209"/>
                  </a:lnTo>
                  <a:lnTo>
                    <a:pt x="1399" y="1230"/>
                  </a:lnTo>
                  <a:lnTo>
                    <a:pt x="1403" y="1230"/>
                  </a:lnTo>
                  <a:lnTo>
                    <a:pt x="1403" y="1230"/>
                  </a:lnTo>
                  <a:lnTo>
                    <a:pt x="1403" y="1251"/>
                  </a:lnTo>
                  <a:lnTo>
                    <a:pt x="1403" y="1251"/>
                  </a:lnTo>
                  <a:lnTo>
                    <a:pt x="1408" y="1251"/>
                  </a:lnTo>
                  <a:lnTo>
                    <a:pt x="1408" y="1251"/>
                  </a:lnTo>
                  <a:lnTo>
                    <a:pt x="1408" y="1251"/>
                  </a:lnTo>
                  <a:lnTo>
                    <a:pt x="1408" y="1251"/>
                  </a:lnTo>
                  <a:lnTo>
                    <a:pt x="1408" y="1271"/>
                  </a:lnTo>
                  <a:lnTo>
                    <a:pt x="1408" y="1271"/>
                  </a:lnTo>
                  <a:lnTo>
                    <a:pt x="1412" y="1271"/>
                  </a:lnTo>
                  <a:lnTo>
                    <a:pt x="1412" y="1282"/>
                  </a:lnTo>
                  <a:lnTo>
                    <a:pt x="1412" y="1282"/>
                  </a:lnTo>
                  <a:lnTo>
                    <a:pt x="1439" y="1282"/>
                  </a:lnTo>
                  <a:lnTo>
                    <a:pt x="1439" y="1294"/>
                  </a:lnTo>
                  <a:lnTo>
                    <a:pt x="1439" y="1294"/>
                  </a:lnTo>
                  <a:lnTo>
                    <a:pt x="1604" y="1294"/>
                  </a:lnTo>
                  <a:lnTo>
                    <a:pt x="1604" y="1307"/>
                  </a:lnTo>
                  <a:lnTo>
                    <a:pt x="1604" y="1307"/>
                  </a:lnTo>
                  <a:lnTo>
                    <a:pt x="1614" y="1307"/>
                  </a:lnTo>
                  <a:lnTo>
                    <a:pt x="1614" y="1320"/>
                  </a:lnTo>
                  <a:lnTo>
                    <a:pt x="1614" y="1320"/>
                  </a:lnTo>
                  <a:lnTo>
                    <a:pt x="1645" y="1320"/>
                  </a:lnTo>
                  <a:lnTo>
                    <a:pt x="1645" y="1333"/>
                  </a:lnTo>
                  <a:lnTo>
                    <a:pt x="1645" y="1333"/>
                  </a:lnTo>
                  <a:lnTo>
                    <a:pt x="1662" y="1333"/>
                  </a:lnTo>
                  <a:lnTo>
                    <a:pt x="1662" y="1346"/>
                  </a:lnTo>
                  <a:lnTo>
                    <a:pt x="1662" y="1346"/>
                  </a:lnTo>
                  <a:lnTo>
                    <a:pt x="1671" y="1346"/>
                  </a:lnTo>
                  <a:lnTo>
                    <a:pt x="1671" y="1360"/>
                  </a:lnTo>
                  <a:lnTo>
                    <a:pt x="1671" y="1360"/>
                  </a:lnTo>
                  <a:lnTo>
                    <a:pt x="1681" y="1360"/>
                  </a:lnTo>
                  <a:lnTo>
                    <a:pt x="1681" y="1374"/>
                  </a:lnTo>
                  <a:lnTo>
                    <a:pt x="1681" y="1374"/>
                  </a:lnTo>
                  <a:lnTo>
                    <a:pt x="1689" y="1374"/>
                  </a:lnTo>
                  <a:lnTo>
                    <a:pt x="1689" y="1388"/>
                  </a:lnTo>
                  <a:lnTo>
                    <a:pt x="1689" y="1388"/>
                  </a:lnTo>
                  <a:lnTo>
                    <a:pt x="1694" y="1388"/>
                  </a:lnTo>
                  <a:lnTo>
                    <a:pt x="1694" y="1388"/>
                  </a:lnTo>
                  <a:lnTo>
                    <a:pt x="1694" y="1388"/>
                  </a:lnTo>
                  <a:lnTo>
                    <a:pt x="1694" y="1388"/>
                  </a:lnTo>
                  <a:lnTo>
                    <a:pt x="1694" y="1463"/>
                  </a:lnTo>
                  <a:lnTo>
                    <a:pt x="1694" y="1463"/>
                  </a:lnTo>
                  <a:lnTo>
                    <a:pt x="1698" y="1463"/>
                  </a:lnTo>
                  <a:lnTo>
                    <a:pt x="1698" y="1463"/>
                  </a:lnTo>
                  <a:lnTo>
                    <a:pt x="1698" y="1463"/>
                  </a:lnTo>
                  <a:lnTo>
                    <a:pt x="1698" y="1463"/>
                  </a:lnTo>
                  <a:lnTo>
                    <a:pt x="1698" y="1498"/>
                  </a:lnTo>
                  <a:lnTo>
                    <a:pt x="1698" y="1498"/>
                  </a:lnTo>
                  <a:lnTo>
                    <a:pt x="1765" y="1498"/>
                  </a:lnTo>
                  <a:lnTo>
                    <a:pt x="1765" y="1518"/>
                  </a:lnTo>
                  <a:lnTo>
                    <a:pt x="1765" y="1518"/>
                  </a:lnTo>
                  <a:lnTo>
                    <a:pt x="1997" y="1518"/>
                  </a:lnTo>
                  <a:lnTo>
                    <a:pt x="1997" y="1540"/>
                  </a:lnTo>
                  <a:lnTo>
                    <a:pt x="1997" y="1540"/>
                  </a:lnTo>
                  <a:lnTo>
                    <a:pt x="2034" y="1540"/>
                  </a:lnTo>
                  <a:lnTo>
                    <a:pt x="2034" y="1562"/>
                  </a:lnTo>
                  <a:lnTo>
                    <a:pt x="2034" y="1562"/>
                  </a:lnTo>
                  <a:lnTo>
                    <a:pt x="2041" y="1562"/>
                  </a:lnTo>
                  <a:lnTo>
                    <a:pt x="2041" y="1562"/>
                  </a:lnTo>
                  <a:lnTo>
                    <a:pt x="2041" y="1562"/>
                  </a:lnTo>
                  <a:lnTo>
                    <a:pt x="2078" y="1562"/>
                  </a:lnTo>
                  <a:lnTo>
                    <a:pt x="2078" y="1562"/>
                  </a:lnTo>
                  <a:lnTo>
                    <a:pt x="2078" y="1562"/>
                  </a:lnTo>
                  <a:lnTo>
                    <a:pt x="2078" y="1562"/>
                  </a:lnTo>
                  <a:lnTo>
                    <a:pt x="2078" y="1615"/>
                  </a:lnTo>
                  <a:lnTo>
                    <a:pt x="2078" y="1615"/>
                  </a:lnTo>
                  <a:lnTo>
                    <a:pt x="2101" y="1615"/>
                  </a:lnTo>
                  <a:lnTo>
                    <a:pt x="2101" y="1645"/>
                  </a:lnTo>
                  <a:lnTo>
                    <a:pt x="2101" y="1645"/>
                  </a:lnTo>
                  <a:lnTo>
                    <a:pt x="2436" y="1645"/>
                  </a:lnTo>
                  <a:lnTo>
                    <a:pt x="2436" y="1684"/>
                  </a:lnTo>
                  <a:lnTo>
                    <a:pt x="2436" y="1684"/>
                  </a:lnTo>
                  <a:lnTo>
                    <a:pt x="2721" y="1684"/>
                  </a:lnTo>
                  <a:lnTo>
                    <a:pt x="2721" y="1684"/>
                  </a:lnTo>
                  <a:lnTo>
                    <a:pt x="2721" y="1684"/>
                  </a:lnTo>
                  <a:lnTo>
                    <a:pt x="2807" y="1684"/>
                  </a:lnTo>
                  <a:lnTo>
                    <a:pt x="2807" y="1772"/>
                  </a:lnTo>
                  <a:lnTo>
                    <a:pt x="2807" y="1772"/>
                  </a:lnTo>
                  <a:lnTo>
                    <a:pt x="3401" y="1772"/>
                  </a:lnTo>
                  <a:lnTo>
                    <a:pt x="3401" y="1772"/>
                  </a:lnTo>
                  <a:lnTo>
                    <a:pt x="3401" y="1772"/>
                  </a:lnTo>
                  <a:lnTo>
                    <a:pt x="3575" y="1772"/>
                  </a:lnTo>
                  <a:lnTo>
                    <a:pt x="3575" y="1772"/>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003" name="Rectangle 125">
              <a:extLst>
                <a:ext uri="{FF2B5EF4-FFF2-40B4-BE49-F238E27FC236}">
                  <a16:creationId xmlns:a16="http://schemas.microsoft.com/office/drawing/2014/main" id="{072C9301-2B95-A8F2-198D-0C641783C9FE}"/>
                </a:ext>
              </a:extLst>
            </p:cNvPr>
            <p:cNvSpPr>
              <a:spLocks noChangeArrowheads="1"/>
            </p:cNvSpPr>
            <p:nvPr/>
          </p:nvSpPr>
          <p:spPr bwMode="auto">
            <a:xfrm>
              <a:off x="4077249" y="5015664"/>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04" name="Rectangle 126">
              <a:extLst>
                <a:ext uri="{FF2B5EF4-FFF2-40B4-BE49-F238E27FC236}">
                  <a16:creationId xmlns:a16="http://schemas.microsoft.com/office/drawing/2014/main" id="{0C741FCC-0E8F-57AB-5B25-A529C5446851}"/>
                </a:ext>
              </a:extLst>
            </p:cNvPr>
            <p:cNvSpPr>
              <a:spLocks noChangeArrowheads="1"/>
            </p:cNvSpPr>
            <p:nvPr/>
          </p:nvSpPr>
          <p:spPr bwMode="auto">
            <a:xfrm rot="16200000">
              <a:off x="-543053" y="2933710"/>
              <a:ext cx="2672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Progression-Free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05" name="Rectangle 127">
              <a:extLst>
                <a:ext uri="{FF2B5EF4-FFF2-40B4-BE49-F238E27FC236}">
                  <a16:creationId xmlns:a16="http://schemas.microsoft.com/office/drawing/2014/main" id="{19D8F3AB-0ECE-44AD-FA78-04487DFDF93E}"/>
                </a:ext>
              </a:extLst>
            </p:cNvPr>
            <p:cNvSpPr>
              <a:spLocks noChangeArrowheads="1"/>
            </p:cNvSpPr>
            <p:nvPr/>
          </p:nvSpPr>
          <p:spPr bwMode="auto">
            <a:xfrm>
              <a:off x="677633" y="5137149"/>
              <a:ext cx="7403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06" name="Rectangle 128">
              <a:extLst>
                <a:ext uri="{FF2B5EF4-FFF2-40B4-BE49-F238E27FC236}">
                  <a16:creationId xmlns:a16="http://schemas.microsoft.com/office/drawing/2014/main" id="{75CE26ED-99A6-B693-4925-E7C89E8E581A}"/>
                </a:ext>
              </a:extLst>
            </p:cNvPr>
            <p:cNvSpPr>
              <a:spLocks noChangeArrowheads="1"/>
            </p:cNvSpPr>
            <p:nvPr/>
          </p:nvSpPr>
          <p:spPr bwMode="auto">
            <a:xfrm>
              <a:off x="1333995" y="5397524"/>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234</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07" name="Rectangle 129">
              <a:extLst>
                <a:ext uri="{FF2B5EF4-FFF2-40B4-BE49-F238E27FC236}">
                  <a16:creationId xmlns:a16="http://schemas.microsoft.com/office/drawing/2014/main" id="{32300311-3F63-F139-5D02-C6D4B1CB9A7D}"/>
                </a:ext>
              </a:extLst>
            </p:cNvPr>
            <p:cNvSpPr>
              <a:spLocks noChangeArrowheads="1"/>
            </p:cNvSpPr>
            <p:nvPr/>
          </p:nvSpPr>
          <p:spPr bwMode="auto">
            <a:xfrm>
              <a:off x="2410157" y="5397524"/>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170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08" name="Rectangle 130">
              <a:extLst>
                <a:ext uri="{FF2B5EF4-FFF2-40B4-BE49-F238E27FC236}">
                  <a16:creationId xmlns:a16="http://schemas.microsoft.com/office/drawing/2014/main" id="{B8BC59A6-1C2D-A05C-A6D6-714917351AC9}"/>
                </a:ext>
              </a:extLst>
            </p:cNvPr>
            <p:cNvSpPr>
              <a:spLocks noChangeArrowheads="1"/>
            </p:cNvSpPr>
            <p:nvPr/>
          </p:nvSpPr>
          <p:spPr bwMode="auto">
            <a:xfrm>
              <a:off x="3524821" y="5397524"/>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87</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09" name="Rectangle 131">
              <a:extLst>
                <a:ext uri="{FF2B5EF4-FFF2-40B4-BE49-F238E27FC236}">
                  <a16:creationId xmlns:a16="http://schemas.microsoft.com/office/drawing/2014/main" id="{BF57B978-FF9E-8554-D768-04F91607FD3E}"/>
                </a:ext>
              </a:extLst>
            </p:cNvPr>
            <p:cNvSpPr>
              <a:spLocks noChangeArrowheads="1"/>
            </p:cNvSpPr>
            <p:nvPr/>
          </p:nvSpPr>
          <p:spPr bwMode="auto">
            <a:xfrm>
              <a:off x="4620151" y="5397524"/>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10" name="Rectangle 132">
              <a:extLst>
                <a:ext uri="{FF2B5EF4-FFF2-40B4-BE49-F238E27FC236}">
                  <a16:creationId xmlns:a16="http://schemas.microsoft.com/office/drawing/2014/main" id="{B6C11449-CD01-1EFA-B4B6-7A594D518249}"/>
                </a:ext>
              </a:extLst>
            </p:cNvPr>
            <p:cNvSpPr>
              <a:spLocks noChangeArrowheads="1"/>
            </p:cNvSpPr>
            <p:nvPr/>
          </p:nvSpPr>
          <p:spPr bwMode="auto">
            <a:xfrm>
              <a:off x="5746397"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5</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11" name="Rectangle 133">
              <a:extLst>
                <a:ext uri="{FF2B5EF4-FFF2-40B4-BE49-F238E27FC236}">
                  <a16:creationId xmlns:a16="http://schemas.microsoft.com/office/drawing/2014/main" id="{FCF607C6-B12A-C84F-428A-8621F105060F}"/>
                </a:ext>
              </a:extLst>
            </p:cNvPr>
            <p:cNvSpPr>
              <a:spLocks noChangeArrowheads="1"/>
            </p:cNvSpPr>
            <p:nvPr/>
          </p:nvSpPr>
          <p:spPr bwMode="auto">
            <a:xfrm>
              <a:off x="1333995" y="5642726"/>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232</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12" name="Rectangle 134">
              <a:extLst>
                <a:ext uri="{FF2B5EF4-FFF2-40B4-BE49-F238E27FC236}">
                  <a16:creationId xmlns:a16="http://schemas.microsoft.com/office/drawing/2014/main" id="{CC4C1AA9-D352-15F4-5F52-C7124D48B950}"/>
                </a:ext>
              </a:extLst>
            </p:cNvPr>
            <p:cNvSpPr>
              <a:spLocks noChangeArrowheads="1"/>
            </p:cNvSpPr>
            <p:nvPr/>
          </p:nvSpPr>
          <p:spPr bwMode="auto">
            <a:xfrm>
              <a:off x="2410157" y="5642726"/>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150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13" name="Rectangle 135">
              <a:extLst>
                <a:ext uri="{FF2B5EF4-FFF2-40B4-BE49-F238E27FC236}">
                  <a16:creationId xmlns:a16="http://schemas.microsoft.com/office/drawing/2014/main" id="{1B1083DA-B256-1C0E-40BE-EB3D73423F3A}"/>
                </a:ext>
              </a:extLst>
            </p:cNvPr>
            <p:cNvSpPr>
              <a:spLocks noChangeArrowheads="1"/>
            </p:cNvSpPr>
            <p:nvPr/>
          </p:nvSpPr>
          <p:spPr bwMode="auto">
            <a:xfrm>
              <a:off x="3524821" y="5642726"/>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64</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14" name="Rectangle 136">
              <a:extLst>
                <a:ext uri="{FF2B5EF4-FFF2-40B4-BE49-F238E27FC236}">
                  <a16:creationId xmlns:a16="http://schemas.microsoft.com/office/drawing/2014/main" id="{F6536A5A-EFDE-86C2-768B-ED12B9765413}"/>
                </a:ext>
              </a:extLst>
            </p:cNvPr>
            <p:cNvSpPr>
              <a:spLocks noChangeArrowheads="1"/>
            </p:cNvSpPr>
            <p:nvPr/>
          </p:nvSpPr>
          <p:spPr bwMode="auto">
            <a:xfrm>
              <a:off x="4620151" y="5642726"/>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16</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15" name="Rectangle 137">
              <a:extLst>
                <a:ext uri="{FF2B5EF4-FFF2-40B4-BE49-F238E27FC236}">
                  <a16:creationId xmlns:a16="http://schemas.microsoft.com/office/drawing/2014/main" id="{7EC421FA-5E05-B1B8-6F5E-76CFC3EF475B}"/>
                </a:ext>
              </a:extLst>
            </p:cNvPr>
            <p:cNvSpPr>
              <a:spLocks noChangeArrowheads="1"/>
            </p:cNvSpPr>
            <p:nvPr/>
          </p:nvSpPr>
          <p:spPr bwMode="auto">
            <a:xfrm>
              <a:off x="5746397"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3</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16" name="Rectangle 138">
              <a:extLst>
                <a:ext uri="{FF2B5EF4-FFF2-40B4-BE49-F238E27FC236}">
                  <a16:creationId xmlns:a16="http://schemas.microsoft.com/office/drawing/2014/main" id="{49CC3CC0-F838-8206-3331-41696CDADD25}"/>
                </a:ext>
              </a:extLst>
            </p:cNvPr>
            <p:cNvSpPr>
              <a:spLocks noChangeArrowheads="1"/>
            </p:cNvSpPr>
            <p:nvPr/>
          </p:nvSpPr>
          <p:spPr bwMode="auto">
            <a:xfrm>
              <a:off x="6821282"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17" name="Rectangle 139">
              <a:extLst>
                <a:ext uri="{FF2B5EF4-FFF2-40B4-BE49-F238E27FC236}">
                  <a16:creationId xmlns:a16="http://schemas.microsoft.com/office/drawing/2014/main" id="{91C23ACC-D2C9-4B28-AFD7-FD7BDC753981}"/>
                </a:ext>
              </a:extLst>
            </p:cNvPr>
            <p:cNvSpPr>
              <a:spLocks noChangeArrowheads="1"/>
            </p:cNvSpPr>
            <p:nvPr/>
          </p:nvSpPr>
          <p:spPr bwMode="auto">
            <a:xfrm>
              <a:off x="6821282"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18" name="Rectangle 140">
              <a:extLst>
                <a:ext uri="{FF2B5EF4-FFF2-40B4-BE49-F238E27FC236}">
                  <a16:creationId xmlns:a16="http://schemas.microsoft.com/office/drawing/2014/main" id="{D4CD8A8D-66D8-C520-76D9-229315FC718A}"/>
                </a:ext>
              </a:extLst>
            </p:cNvPr>
            <p:cNvSpPr>
              <a:spLocks noChangeArrowheads="1"/>
            </p:cNvSpPr>
            <p:nvPr/>
          </p:nvSpPr>
          <p:spPr bwMode="auto">
            <a:xfrm>
              <a:off x="7900782"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19" name="Rectangle 141">
              <a:extLst>
                <a:ext uri="{FF2B5EF4-FFF2-40B4-BE49-F238E27FC236}">
                  <a16:creationId xmlns:a16="http://schemas.microsoft.com/office/drawing/2014/main" id="{6A37057F-B873-1822-6B4B-58AF6BD298E2}"/>
                </a:ext>
              </a:extLst>
            </p:cNvPr>
            <p:cNvSpPr>
              <a:spLocks noChangeArrowheads="1"/>
            </p:cNvSpPr>
            <p:nvPr/>
          </p:nvSpPr>
          <p:spPr bwMode="auto">
            <a:xfrm>
              <a:off x="7900782"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grpSp>
      <p:sp>
        <p:nvSpPr>
          <p:cNvPr id="16" name="Rectangle: Rounded Corners 15">
            <a:extLst>
              <a:ext uri="{FF2B5EF4-FFF2-40B4-BE49-F238E27FC236}">
                <a16:creationId xmlns:a16="http://schemas.microsoft.com/office/drawing/2014/main" id="{FA2FEEF2-BDD0-4005-A8DE-BCE8A2F7B3F5}"/>
              </a:ext>
            </a:extLst>
          </p:cNvPr>
          <p:cNvSpPr/>
          <p:nvPr/>
        </p:nvSpPr>
        <p:spPr>
          <a:xfrm>
            <a:off x="4497969" y="2438886"/>
            <a:ext cx="3291841"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0.72 (95% CI, 0.58-0.89)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 0.0014</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grpSp>
        <p:nvGrpSpPr>
          <p:cNvPr id="912" name="Group 911">
            <a:extLst>
              <a:ext uri="{FF2B5EF4-FFF2-40B4-BE49-F238E27FC236}">
                <a16:creationId xmlns:a16="http://schemas.microsoft.com/office/drawing/2014/main" id="{B95D0073-9320-5D30-CC7F-9A9BDC56153F}"/>
              </a:ext>
            </a:extLst>
          </p:cNvPr>
          <p:cNvGrpSpPr/>
          <p:nvPr/>
        </p:nvGrpSpPr>
        <p:grpSpPr>
          <a:xfrm>
            <a:off x="4323750" y="1578343"/>
            <a:ext cx="2187028" cy="3213789"/>
            <a:chOff x="6606576" y="1753091"/>
            <a:chExt cx="1870515" cy="3213789"/>
          </a:xfrm>
        </p:grpSpPr>
        <p:sp>
          <p:nvSpPr>
            <p:cNvPr id="14" name="TextBox 13">
              <a:extLst>
                <a:ext uri="{FF2B5EF4-FFF2-40B4-BE49-F238E27FC236}">
                  <a16:creationId xmlns:a16="http://schemas.microsoft.com/office/drawing/2014/main" id="{0B4AD570-4829-4939-8F1F-4EDFC2175657}"/>
                </a:ext>
              </a:extLst>
            </p:cNvPr>
            <p:cNvSpPr txBox="1"/>
            <p:nvPr/>
          </p:nvSpPr>
          <p:spPr>
            <a:xfrm>
              <a:off x="6630111" y="1753091"/>
              <a:ext cx="1846980"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 rate (95% CI)</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35.2% (28.8-41.7)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22.6% (17.0-28.7)</a:t>
              </a:r>
            </a:p>
          </p:txBody>
        </p:sp>
        <p:cxnSp>
          <p:nvCxnSpPr>
            <p:cNvPr id="18" name="Straight Connector 17">
              <a:extLst>
                <a:ext uri="{FF2B5EF4-FFF2-40B4-BE49-F238E27FC236}">
                  <a16:creationId xmlns:a16="http://schemas.microsoft.com/office/drawing/2014/main" id="{031BAFD3-01BD-446F-96C5-5C3225ED1084}"/>
                </a:ext>
              </a:extLst>
            </p:cNvPr>
            <p:cNvCxnSpPr/>
            <p:nvPr/>
          </p:nvCxnSpPr>
          <p:spPr>
            <a:xfrm flipV="1">
              <a:off x="6606576" y="1827014"/>
              <a:ext cx="0" cy="3139866"/>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2E3213BD-2EAB-3A6B-AD6E-32422ADA4082}"/>
              </a:ext>
            </a:extLst>
          </p:cNvPr>
          <p:cNvSpPr txBox="1"/>
          <p:nvPr/>
        </p:nvSpPr>
        <p:spPr>
          <a:xfrm>
            <a:off x="1294780" y="4244130"/>
            <a:ext cx="4309939"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n-ea"/>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n-ea"/>
                <a:cs typeface="+mn-cs"/>
              </a:rPr>
              <a:t>15.6 months</a:t>
            </a:r>
          </a:p>
        </p:txBody>
      </p:sp>
      <p:sp>
        <p:nvSpPr>
          <p:cNvPr id="3" name="CasellaDiTesto 2">
            <a:extLst>
              <a:ext uri="{FF2B5EF4-FFF2-40B4-BE49-F238E27FC236}">
                <a16:creationId xmlns:a16="http://schemas.microsoft.com/office/drawing/2014/main" id="{38189B76-2D2D-4FCC-A47A-6BB35A953188}"/>
              </a:ext>
            </a:extLst>
          </p:cNvPr>
          <p:cNvSpPr txBox="1"/>
          <p:nvPr/>
        </p:nvSpPr>
        <p:spPr>
          <a:xfrm>
            <a:off x="9976338" y="6346452"/>
            <a:ext cx="1822487" cy="215444"/>
          </a:xfrm>
          <a:prstGeom prst="rect">
            <a:avLst/>
          </a:prstGeom>
          <a:noFill/>
        </p:spPr>
        <p:txBody>
          <a:bodyPr wrap="none" lIns="0" tIns="0" rIns="0" bIns="0" rtlCol="0" anchor="t" anchorCtr="0">
            <a:spAutoFit/>
          </a:bodyPr>
          <a:lstStyle/>
          <a:p>
            <a:r>
              <a:rPr lang="en-US" sz="1400" kern="600" spc="30" dirty="0"/>
              <a:t>Colombo N, ESMO 2025</a:t>
            </a:r>
          </a:p>
        </p:txBody>
      </p:sp>
    </p:spTree>
    <p:extLst>
      <p:ext uri="{BB962C8B-B14F-4D97-AF65-F5344CB8AC3E}">
        <p14:creationId xmlns:p14="http://schemas.microsoft.com/office/powerpoint/2010/main" val="2427076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4DABCB-BDE2-ADE0-0D01-37554EE3017F}"/>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76CF949-660C-4669-9960-1C83233FE2B6}"/>
              </a:ext>
            </a:extLst>
          </p:cNvPr>
          <p:cNvGraphicFramePr>
            <a:graphicFrameLocks noGrp="1"/>
          </p:cNvGraphicFramePr>
          <p:nvPr>
            <p:extLst>
              <p:ext uri="{D42A27DB-BD31-4B8C-83A1-F6EECF244321}">
                <p14:modId xmlns:p14="http://schemas.microsoft.com/office/powerpoint/2010/main" val="3713116161"/>
              </p:ext>
            </p:extLst>
          </p:nvPr>
        </p:nvGraphicFramePr>
        <p:xfrm>
          <a:off x="8519160" y="2842097"/>
          <a:ext cx="3291840" cy="1709568"/>
        </p:xfrm>
        <a:graphic>
          <a:graphicData uri="http://schemas.openxmlformats.org/drawingml/2006/table">
            <a:tbl>
              <a:tblPr firstRow="1" bandRow="1"/>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1188720">
                  <a:extLst>
                    <a:ext uri="{9D8B030D-6E8A-4147-A177-3AD203B41FA5}">
                      <a16:colId xmlns:a16="http://schemas.microsoft.com/office/drawing/2014/main" val="2263025175"/>
                    </a:ext>
                  </a:extLst>
                </a:gridCol>
              </a:tblGrid>
              <a:tr h="411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 </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1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71.7%</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8.3</a:t>
                      </a:r>
                    </a:p>
                    <a:p>
                      <a:pPr algn="ctr">
                        <a:lnSpc>
                          <a:spcPct val="80000"/>
                        </a:lnSpc>
                      </a:pPr>
                      <a:r>
                        <a:rPr lang="en-US" sz="1400" b="1" dirty="0">
                          <a:solidFill>
                            <a:srgbClr val="00857C"/>
                          </a:solidFill>
                          <a:latin typeface="Arial" panose="020B0604020202020204" pitchFamily="34" charset="0"/>
                          <a:cs typeface="Arial" panose="020B0604020202020204" pitchFamily="34" charset="0"/>
                        </a:rPr>
                        <a:t>(7.2-8.6)</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1120">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78.8%</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6.4</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(6.2-8.1)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11120">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89.5%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0750618"/>
                  </a:ext>
                </a:extLst>
              </a:tr>
            </a:tbl>
          </a:graphicData>
        </a:graphic>
      </p:graphicFrame>
      <p:sp>
        <p:nvSpPr>
          <p:cNvPr id="7" name="Title 6">
            <a:extLst>
              <a:ext uri="{FF2B5EF4-FFF2-40B4-BE49-F238E27FC236}">
                <a16:creationId xmlns:a16="http://schemas.microsoft.com/office/drawing/2014/main" id="{69AD895A-B5EF-781A-BCCB-39E27C0E1B69}"/>
              </a:ext>
            </a:extLst>
          </p:cNvPr>
          <p:cNvSpPr>
            <a:spLocks noGrp="1"/>
          </p:cNvSpPr>
          <p:nvPr>
            <p:ph type="title"/>
          </p:nvPr>
        </p:nvSpPr>
        <p:spPr/>
        <p:txBody>
          <a:bodyPr/>
          <a:lstStyle/>
          <a:p>
            <a:r>
              <a:rPr lang="en-US" dirty="0"/>
              <a:t>Progression-Free Survival in the ITT Population at IA1</a:t>
            </a:r>
          </a:p>
        </p:txBody>
      </p:sp>
      <p:sp>
        <p:nvSpPr>
          <p:cNvPr id="2" name="Footer Placeholder 2">
            <a:extLst>
              <a:ext uri="{FF2B5EF4-FFF2-40B4-BE49-F238E27FC236}">
                <a16:creationId xmlns:a16="http://schemas.microsoft.com/office/drawing/2014/main" id="{FC933666-6FAD-2492-077C-505685995572}"/>
              </a:ext>
            </a:extLst>
          </p:cNvPr>
          <p:cNvSpPr>
            <a:spLocks noGrp="1"/>
          </p:cNvSpPr>
          <p:nvPr>
            <p:ph type="ftr" sz="quarter" idx="3"/>
          </p:nvPr>
        </p:nvSpPr>
        <p:spPr>
          <a:xfrm>
            <a:off x="0" y="6353959"/>
            <a:ext cx="10344840" cy="523220"/>
          </a:xfr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 assessed per RECIST v1.1 by investigator review. </a:t>
            </a:r>
            <a:r>
              <a:rPr kumimoji="0" lang="en-US" sz="1000" b="0" i="0" u="none" strike="noStrike" kern="1200" cap="none" spc="0" normalizeH="0" baseline="30000" noProof="0" dirty="0" err="1">
                <a:ln>
                  <a:noFill/>
                </a:ln>
                <a:solidFill>
                  <a:srgbClr val="000000"/>
                </a:solidFill>
                <a:effectLst/>
                <a:uLnTx/>
                <a:uFillTx/>
                <a:latin typeface="Arial"/>
                <a:ea typeface="+mn-ea"/>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ratio (CI) analyzed based on a Cox regression model with treatment as a covariate stratified by the randomization stratification factors. The observed p-value crossed the prespecified nominal boundary of 0.0023 at this planned first interim analysis; because the success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criterion of the PFS hypothesis was met, no formal testing of PFS will be performed at later analyses. Data cutoff date: April 3, 2024. </a:t>
            </a:r>
          </a:p>
        </p:txBody>
      </p:sp>
      <p:sp>
        <p:nvSpPr>
          <p:cNvPr id="1041" name="Rectangle 125">
            <a:extLst>
              <a:ext uri="{FF2B5EF4-FFF2-40B4-BE49-F238E27FC236}">
                <a16:creationId xmlns:a16="http://schemas.microsoft.com/office/drawing/2014/main" id="{B24B5938-1AFC-B7E5-9FE8-8577988CAEAF}"/>
              </a:ext>
            </a:extLst>
          </p:cNvPr>
          <p:cNvSpPr>
            <a:spLocks noChangeArrowheads="1"/>
          </p:cNvSpPr>
          <p:nvPr/>
        </p:nvSpPr>
        <p:spPr bwMode="auto">
          <a:xfrm>
            <a:off x="4077249" y="5123952"/>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92758E87-146D-B4B2-F9CE-E30A4A095A12}"/>
              </a:ext>
            </a:extLst>
          </p:cNvPr>
          <p:cNvGrpSpPr/>
          <p:nvPr/>
        </p:nvGrpSpPr>
        <p:grpSpPr>
          <a:xfrm>
            <a:off x="156566" y="1168738"/>
            <a:ext cx="8836518" cy="4797720"/>
            <a:chOff x="490890" y="1168738"/>
            <a:chExt cx="7558279" cy="4797720"/>
          </a:xfrm>
        </p:grpSpPr>
        <p:grpSp>
          <p:nvGrpSpPr>
            <p:cNvPr id="4" name="Group 3">
              <a:extLst>
                <a:ext uri="{FF2B5EF4-FFF2-40B4-BE49-F238E27FC236}">
                  <a16:creationId xmlns:a16="http://schemas.microsoft.com/office/drawing/2014/main" id="{056E6730-D4FD-7E52-F5C7-BB1E161F6CFB}"/>
                </a:ext>
              </a:extLst>
            </p:cNvPr>
            <p:cNvGrpSpPr/>
            <p:nvPr/>
          </p:nvGrpSpPr>
          <p:grpSpPr>
            <a:xfrm>
              <a:off x="490890" y="1168738"/>
              <a:ext cx="7558279" cy="4797720"/>
              <a:chOff x="490890" y="1168738"/>
              <a:chExt cx="7558279" cy="4797720"/>
            </a:xfrm>
          </p:grpSpPr>
          <p:sp>
            <p:nvSpPr>
              <p:cNvPr id="16" name="Rectangle: Rounded Corners 15">
                <a:extLst>
                  <a:ext uri="{FF2B5EF4-FFF2-40B4-BE49-F238E27FC236}">
                    <a16:creationId xmlns:a16="http://schemas.microsoft.com/office/drawing/2014/main" id="{D6F2B246-084B-1C15-AF62-5772A28CB7B3}"/>
                  </a:ext>
                </a:extLst>
              </p:cNvPr>
              <p:cNvSpPr/>
              <p:nvPr/>
            </p:nvSpPr>
            <p:spPr>
              <a:xfrm>
                <a:off x="4190315" y="2429042"/>
                <a:ext cx="2815662"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0.70 (95% CI, 0.58-0.84)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&lt; 0.0001</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grpSp>
            <p:nvGrpSpPr>
              <p:cNvPr id="912" name="Group 911">
                <a:extLst>
                  <a:ext uri="{FF2B5EF4-FFF2-40B4-BE49-F238E27FC236}">
                    <a16:creationId xmlns:a16="http://schemas.microsoft.com/office/drawing/2014/main" id="{1E1A82FA-9030-C029-133C-8782B5EBFB5C}"/>
                  </a:ext>
                </a:extLst>
              </p:cNvPr>
              <p:cNvGrpSpPr/>
              <p:nvPr/>
            </p:nvGrpSpPr>
            <p:grpSpPr>
              <a:xfrm>
                <a:off x="4042627" y="1578343"/>
                <a:ext cx="1870515" cy="3213789"/>
                <a:chOff x="6606576" y="1753091"/>
                <a:chExt cx="1870515" cy="3213789"/>
              </a:xfrm>
            </p:grpSpPr>
            <p:sp>
              <p:nvSpPr>
                <p:cNvPr id="14" name="TextBox 13">
                  <a:extLst>
                    <a:ext uri="{FF2B5EF4-FFF2-40B4-BE49-F238E27FC236}">
                      <a16:creationId xmlns:a16="http://schemas.microsoft.com/office/drawing/2014/main" id="{B3E64301-5B3D-C44D-47A6-223D077B787F}"/>
                    </a:ext>
                  </a:extLst>
                </p:cNvPr>
                <p:cNvSpPr txBox="1"/>
                <p:nvPr/>
              </p:nvSpPr>
              <p:spPr>
                <a:xfrm>
                  <a:off x="6630111" y="1753091"/>
                  <a:ext cx="1846980"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 rate (95% CI)</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33.1% (27.7-38.5)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21.3% (16.6-26.4)</a:t>
                  </a:r>
                </a:p>
              </p:txBody>
            </p:sp>
            <p:cxnSp>
              <p:nvCxnSpPr>
                <p:cNvPr id="18" name="Straight Connector 17">
                  <a:extLst>
                    <a:ext uri="{FF2B5EF4-FFF2-40B4-BE49-F238E27FC236}">
                      <a16:creationId xmlns:a16="http://schemas.microsoft.com/office/drawing/2014/main" id="{83131100-3730-7CD8-E869-472B61FFC62A}"/>
                    </a:ext>
                  </a:extLst>
                </p:cNvPr>
                <p:cNvCxnSpPr/>
                <p:nvPr/>
              </p:nvCxnSpPr>
              <p:spPr>
                <a:xfrm flipV="1">
                  <a:off x="6606576" y="1827014"/>
                  <a:ext cx="0" cy="3139866"/>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8B8C63A-CB1A-D7B0-A60A-EBE58404734D}"/>
                  </a:ext>
                </a:extLst>
              </p:cNvPr>
              <p:cNvSpPr txBox="1"/>
              <p:nvPr/>
            </p:nvSpPr>
            <p:spPr>
              <a:xfrm>
                <a:off x="1457037" y="4244130"/>
                <a:ext cx="3686192"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n-ea"/>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n-ea"/>
                    <a:cs typeface="+mn-cs"/>
                  </a:rPr>
                  <a:t>15.6 months</a:t>
                </a:r>
              </a:p>
            </p:txBody>
          </p:sp>
          <p:grpSp>
            <p:nvGrpSpPr>
              <p:cNvPr id="1046" name="Group 1045">
                <a:extLst>
                  <a:ext uri="{FF2B5EF4-FFF2-40B4-BE49-F238E27FC236}">
                    <a16:creationId xmlns:a16="http://schemas.microsoft.com/office/drawing/2014/main" id="{F84D4493-AA89-F65D-25E5-47FDCFF8B949}"/>
                  </a:ext>
                </a:extLst>
              </p:cNvPr>
              <p:cNvGrpSpPr/>
              <p:nvPr/>
            </p:nvGrpSpPr>
            <p:grpSpPr>
              <a:xfrm>
                <a:off x="490890" y="1168738"/>
                <a:ext cx="7558279" cy="4797720"/>
                <a:chOff x="480730" y="1060450"/>
                <a:chExt cx="7558279" cy="4797720"/>
              </a:xfrm>
            </p:grpSpPr>
            <p:sp>
              <p:nvSpPr>
                <p:cNvPr id="59" name="Rectangle 5">
                  <a:extLst>
                    <a:ext uri="{FF2B5EF4-FFF2-40B4-BE49-F238E27FC236}">
                      <a16:creationId xmlns:a16="http://schemas.microsoft.com/office/drawing/2014/main" id="{81E2C9CB-EC70-651B-B064-AE3BD4F4581A}"/>
                    </a:ext>
                  </a:extLst>
                </p:cNvPr>
                <p:cNvSpPr>
                  <a:spLocks noChangeArrowheads="1"/>
                </p:cNvSpPr>
                <p:nvPr/>
              </p:nvSpPr>
              <p:spPr bwMode="auto">
                <a:xfrm>
                  <a:off x="480730" y="106045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Rectangle 7">
                  <a:extLst>
                    <a:ext uri="{FF2B5EF4-FFF2-40B4-BE49-F238E27FC236}">
                      <a16:creationId xmlns:a16="http://schemas.microsoft.com/office/drawing/2014/main" id="{7814A899-C927-07C4-8DC5-8C20C16E3E2F}"/>
                    </a:ext>
                  </a:extLst>
                </p:cNvPr>
                <p:cNvSpPr>
                  <a:spLocks noChangeArrowheads="1"/>
                </p:cNvSpPr>
                <p:nvPr/>
              </p:nvSpPr>
              <p:spPr bwMode="auto">
                <a:xfrm>
                  <a:off x="1391800" y="479583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68" name="Rectangle 8">
                  <a:extLst>
                    <a:ext uri="{FF2B5EF4-FFF2-40B4-BE49-F238E27FC236}">
                      <a16:creationId xmlns:a16="http://schemas.microsoft.com/office/drawing/2014/main" id="{E1087FF0-51C5-A5A3-3123-311EE1DA276E}"/>
                    </a:ext>
                  </a:extLst>
                </p:cNvPr>
                <p:cNvSpPr>
                  <a:spLocks noChangeArrowheads="1"/>
                </p:cNvSpPr>
                <p:nvPr/>
              </p:nvSpPr>
              <p:spPr bwMode="auto">
                <a:xfrm>
                  <a:off x="2468188" y="479583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p>
              </p:txBody>
            </p:sp>
            <p:sp>
              <p:nvSpPr>
                <p:cNvPr id="69" name="Rectangle 9">
                  <a:extLst>
                    <a:ext uri="{FF2B5EF4-FFF2-40B4-BE49-F238E27FC236}">
                      <a16:creationId xmlns:a16="http://schemas.microsoft.com/office/drawing/2014/main" id="{E63E2C96-11BD-41BD-DEE3-DA13BE6CAD32}"/>
                    </a:ext>
                  </a:extLst>
                </p:cNvPr>
                <p:cNvSpPr>
                  <a:spLocks noChangeArrowheads="1"/>
                </p:cNvSpPr>
                <p:nvPr/>
              </p:nvSpPr>
              <p:spPr bwMode="auto">
                <a:xfrm>
                  <a:off x="3490463"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p>
              </p:txBody>
            </p:sp>
            <p:sp>
              <p:nvSpPr>
                <p:cNvPr id="70" name="Rectangle 10">
                  <a:extLst>
                    <a:ext uri="{FF2B5EF4-FFF2-40B4-BE49-F238E27FC236}">
                      <a16:creationId xmlns:a16="http://schemas.microsoft.com/office/drawing/2014/main" id="{B3F9AF34-653B-E6AE-E601-5961F07C4C8D}"/>
                    </a:ext>
                  </a:extLst>
                </p:cNvPr>
                <p:cNvSpPr>
                  <a:spLocks noChangeArrowheads="1"/>
                </p:cNvSpPr>
                <p:nvPr/>
              </p:nvSpPr>
              <p:spPr bwMode="auto">
                <a:xfrm>
                  <a:off x="4572780"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p>
              </p:txBody>
            </p:sp>
            <p:sp>
              <p:nvSpPr>
                <p:cNvPr id="71" name="Rectangle 11">
                  <a:extLst>
                    <a:ext uri="{FF2B5EF4-FFF2-40B4-BE49-F238E27FC236}">
                      <a16:creationId xmlns:a16="http://schemas.microsoft.com/office/drawing/2014/main" id="{8CBEF336-D2E9-2D2D-E736-757DD876A88F}"/>
                    </a:ext>
                  </a:extLst>
                </p:cNvPr>
                <p:cNvSpPr>
                  <a:spLocks noChangeArrowheads="1"/>
                </p:cNvSpPr>
                <p:nvPr/>
              </p:nvSpPr>
              <p:spPr bwMode="auto">
                <a:xfrm>
                  <a:off x="5662033"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p>
              </p:txBody>
            </p:sp>
            <p:sp>
              <p:nvSpPr>
                <p:cNvPr id="72" name="Rectangle 12">
                  <a:extLst>
                    <a:ext uri="{FF2B5EF4-FFF2-40B4-BE49-F238E27FC236}">
                      <a16:creationId xmlns:a16="http://schemas.microsoft.com/office/drawing/2014/main" id="{A7C1402B-D940-032E-5910-D7F3AE6A51B9}"/>
                    </a:ext>
                  </a:extLst>
                </p:cNvPr>
                <p:cNvSpPr>
                  <a:spLocks noChangeArrowheads="1"/>
                </p:cNvSpPr>
                <p:nvPr/>
              </p:nvSpPr>
              <p:spPr bwMode="auto">
                <a:xfrm>
                  <a:off x="6743120"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25</a:t>
                  </a:r>
                </a:p>
              </p:txBody>
            </p:sp>
            <p:sp>
              <p:nvSpPr>
                <p:cNvPr id="73" name="Rectangle 13">
                  <a:extLst>
                    <a:ext uri="{FF2B5EF4-FFF2-40B4-BE49-F238E27FC236}">
                      <a16:creationId xmlns:a16="http://schemas.microsoft.com/office/drawing/2014/main" id="{4BC484B2-FBCB-08C6-E1C8-ADCCE7EC8066}"/>
                    </a:ext>
                  </a:extLst>
                </p:cNvPr>
                <p:cNvSpPr>
                  <a:spLocks noChangeArrowheads="1"/>
                </p:cNvSpPr>
                <p:nvPr/>
              </p:nvSpPr>
              <p:spPr bwMode="auto">
                <a:xfrm>
                  <a:off x="7824207"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74" name="Freeform 14">
                  <a:extLst>
                    <a:ext uri="{FF2B5EF4-FFF2-40B4-BE49-F238E27FC236}">
                      <a16:creationId xmlns:a16="http://schemas.microsoft.com/office/drawing/2014/main" id="{F0A520A0-6A34-13F1-F0FE-CA09069A6487}"/>
                    </a:ext>
                  </a:extLst>
                </p:cNvPr>
                <p:cNvSpPr>
                  <a:spLocks noEditPoints="1"/>
                </p:cNvSpPr>
                <p:nvPr/>
              </p:nvSpPr>
              <p:spPr bwMode="auto">
                <a:xfrm>
                  <a:off x="1433230" y="4649788"/>
                  <a:ext cx="6503988" cy="115888"/>
                </a:xfrm>
                <a:custGeom>
                  <a:avLst/>
                  <a:gdLst>
                    <a:gd name="T0" fmla="*/ 4097 w 4097"/>
                    <a:gd name="T1" fmla="*/ 0 h 73"/>
                    <a:gd name="T2" fmla="*/ 7 w 4097"/>
                    <a:gd name="T3" fmla="*/ 73 h 73"/>
                    <a:gd name="T4" fmla="*/ 687 w 4097"/>
                    <a:gd name="T5" fmla="*/ 73 h 73"/>
                    <a:gd name="T6" fmla="*/ 1367 w 4097"/>
                    <a:gd name="T7" fmla="*/ 73 h 73"/>
                    <a:gd name="T8" fmla="*/ 2048 w 4097"/>
                    <a:gd name="T9" fmla="*/ 73 h 73"/>
                    <a:gd name="T10" fmla="*/ 2728 w 4097"/>
                    <a:gd name="T11" fmla="*/ 73 h 73"/>
                    <a:gd name="T12" fmla="*/ 3409 w 4097"/>
                    <a:gd name="T13" fmla="*/ 73 h 73"/>
                    <a:gd name="T14" fmla="*/ 4090 w 4097"/>
                    <a:gd name="T15" fmla="*/ 73 h 73"/>
                    <a:gd name="T16" fmla="*/ 143 w 4097"/>
                    <a:gd name="T17" fmla="*/ 40 h 73"/>
                    <a:gd name="T18" fmla="*/ 279 w 4097"/>
                    <a:gd name="T19" fmla="*/ 40 h 73"/>
                    <a:gd name="T20" fmla="*/ 416 w 4097"/>
                    <a:gd name="T21" fmla="*/ 40 h 73"/>
                    <a:gd name="T22" fmla="*/ 552 w 4097"/>
                    <a:gd name="T23" fmla="*/ 40 h 73"/>
                    <a:gd name="T24" fmla="*/ 823 w 4097"/>
                    <a:gd name="T25" fmla="*/ 40 h 73"/>
                    <a:gd name="T26" fmla="*/ 959 w 4097"/>
                    <a:gd name="T27" fmla="*/ 40 h 73"/>
                    <a:gd name="T28" fmla="*/ 1095 w 4097"/>
                    <a:gd name="T29" fmla="*/ 40 h 73"/>
                    <a:gd name="T30" fmla="*/ 1231 w 4097"/>
                    <a:gd name="T31" fmla="*/ 40 h 73"/>
                    <a:gd name="T32" fmla="*/ 1503 w 4097"/>
                    <a:gd name="T33" fmla="*/ 40 h 73"/>
                    <a:gd name="T34" fmla="*/ 1640 w 4097"/>
                    <a:gd name="T35" fmla="*/ 40 h 73"/>
                    <a:gd name="T36" fmla="*/ 1776 w 4097"/>
                    <a:gd name="T37" fmla="*/ 40 h 73"/>
                    <a:gd name="T38" fmla="*/ 1912 w 4097"/>
                    <a:gd name="T39" fmla="*/ 40 h 73"/>
                    <a:gd name="T40" fmla="*/ 2184 w 4097"/>
                    <a:gd name="T41" fmla="*/ 40 h 73"/>
                    <a:gd name="T42" fmla="*/ 2320 w 4097"/>
                    <a:gd name="T43" fmla="*/ 40 h 73"/>
                    <a:gd name="T44" fmla="*/ 2456 w 4097"/>
                    <a:gd name="T45" fmla="*/ 40 h 73"/>
                    <a:gd name="T46" fmla="*/ 2592 w 4097"/>
                    <a:gd name="T47" fmla="*/ 40 h 73"/>
                    <a:gd name="T48" fmla="*/ 2865 w 4097"/>
                    <a:gd name="T49" fmla="*/ 40 h 73"/>
                    <a:gd name="T50" fmla="*/ 3001 w 4097"/>
                    <a:gd name="T51" fmla="*/ 40 h 73"/>
                    <a:gd name="T52" fmla="*/ 3137 w 4097"/>
                    <a:gd name="T53" fmla="*/ 40 h 73"/>
                    <a:gd name="T54" fmla="*/ 3273 w 4097"/>
                    <a:gd name="T55" fmla="*/ 40 h 73"/>
                    <a:gd name="T56" fmla="*/ 3545 w 4097"/>
                    <a:gd name="T57" fmla="*/ 40 h 73"/>
                    <a:gd name="T58" fmla="*/ 3681 w 4097"/>
                    <a:gd name="T59" fmla="*/ 40 h 73"/>
                    <a:gd name="T60" fmla="*/ 3817 w 4097"/>
                    <a:gd name="T61" fmla="*/ 40 h 73"/>
                    <a:gd name="T62" fmla="*/ 3954 w 4097"/>
                    <a:gd name="T63"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7" h="73">
                      <a:moveTo>
                        <a:pt x="0" y="0"/>
                      </a:moveTo>
                      <a:lnTo>
                        <a:pt x="4097" y="0"/>
                      </a:lnTo>
                      <a:moveTo>
                        <a:pt x="7" y="0"/>
                      </a:moveTo>
                      <a:lnTo>
                        <a:pt x="7" y="73"/>
                      </a:lnTo>
                      <a:moveTo>
                        <a:pt x="687" y="0"/>
                      </a:moveTo>
                      <a:lnTo>
                        <a:pt x="687" y="73"/>
                      </a:lnTo>
                      <a:moveTo>
                        <a:pt x="1367" y="0"/>
                      </a:moveTo>
                      <a:lnTo>
                        <a:pt x="1367" y="73"/>
                      </a:lnTo>
                      <a:moveTo>
                        <a:pt x="2048" y="0"/>
                      </a:moveTo>
                      <a:lnTo>
                        <a:pt x="2048" y="73"/>
                      </a:lnTo>
                      <a:moveTo>
                        <a:pt x="2728" y="0"/>
                      </a:moveTo>
                      <a:lnTo>
                        <a:pt x="2728" y="73"/>
                      </a:lnTo>
                      <a:moveTo>
                        <a:pt x="3409" y="0"/>
                      </a:moveTo>
                      <a:lnTo>
                        <a:pt x="3409" y="73"/>
                      </a:lnTo>
                      <a:moveTo>
                        <a:pt x="4090" y="0"/>
                      </a:moveTo>
                      <a:lnTo>
                        <a:pt x="4090" y="73"/>
                      </a:lnTo>
                      <a:moveTo>
                        <a:pt x="143" y="0"/>
                      </a:moveTo>
                      <a:lnTo>
                        <a:pt x="143" y="40"/>
                      </a:lnTo>
                      <a:moveTo>
                        <a:pt x="279" y="0"/>
                      </a:moveTo>
                      <a:lnTo>
                        <a:pt x="279" y="40"/>
                      </a:lnTo>
                      <a:moveTo>
                        <a:pt x="416" y="0"/>
                      </a:moveTo>
                      <a:lnTo>
                        <a:pt x="416" y="40"/>
                      </a:lnTo>
                      <a:moveTo>
                        <a:pt x="552" y="0"/>
                      </a:moveTo>
                      <a:lnTo>
                        <a:pt x="552" y="40"/>
                      </a:lnTo>
                      <a:moveTo>
                        <a:pt x="823" y="0"/>
                      </a:moveTo>
                      <a:lnTo>
                        <a:pt x="823" y="40"/>
                      </a:lnTo>
                      <a:moveTo>
                        <a:pt x="959" y="0"/>
                      </a:moveTo>
                      <a:lnTo>
                        <a:pt x="959" y="40"/>
                      </a:lnTo>
                      <a:moveTo>
                        <a:pt x="1095" y="0"/>
                      </a:moveTo>
                      <a:lnTo>
                        <a:pt x="1095" y="40"/>
                      </a:lnTo>
                      <a:moveTo>
                        <a:pt x="1231" y="0"/>
                      </a:moveTo>
                      <a:lnTo>
                        <a:pt x="1231" y="40"/>
                      </a:lnTo>
                      <a:moveTo>
                        <a:pt x="1503" y="0"/>
                      </a:moveTo>
                      <a:lnTo>
                        <a:pt x="1503" y="40"/>
                      </a:lnTo>
                      <a:moveTo>
                        <a:pt x="1640" y="0"/>
                      </a:moveTo>
                      <a:lnTo>
                        <a:pt x="1640" y="40"/>
                      </a:lnTo>
                      <a:moveTo>
                        <a:pt x="1776" y="0"/>
                      </a:moveTo>
                      <a:lnTo>
                        <a:pt x="1776" y="40"/>
                      </a:lnTo>
                      <a:moveTo>
                        <a:pt x="1912" y="0"/>
                      </a:moveTo>
                      <a:lnTo>
                        <a:pt x="1912" y="40"/>
                      </a:lnTo>
                      <a:moveTo>
                        <a:pt x="2184" y="0"/>
                      </a:moveTo>
                      <a:lnTo>
                        <a:pt x="2184" y="40"/>
                      </a:lnTo>
                      <a:moveTo>
                        <a:pt x="2320" y="0"/>
                      </a:moveTo>
                      <a:lnTo>
                        <a:pt x="2320" y="40"/>
                      </a:lnTo>
                      <a:moveTo>
                        <a:pt x="2456" y="0"/>
                      </a:moveTo>
                      <a:lnTo>
                        <a:pt x="2456" y="40"/>
                      </a:lnTo>
                      <a:moveTo>
                        <a:pt x="2592" y="0"/>
                      </a:moveTo>
                      <a:lnTo>
                        <a:pt x="2592" y="40"/>
                      </a:lnTo>
                      <a:moveTo>
                        <a:pt x="2865" y="0"/>
                      </a:moveTo>
                      <a:lnTo>
                        <a:pt x="2865" y="40"/>
                      </a:lnTo>
                      <a:moveTo>
                        <a:pt x="3001" y="0"/>
                      </a:moveTo>
                      <a:lnTo>
                        <a:pt x="3001" y="40"/>
                      </a:lnTo>
                      <a:moveTo>
                        <a:pt x="3137" y="0"/>
                      </a:moveTo>
                      <a:lnTo>
                        <a:pt x="3137" y="40"/>
                      </a:lnTo>
                      <a:moveTo>
                        <a:pt x="3273" y="0"/>
                      </a:moveTo>
                      <a:lnTo>
                        <a:pt x="3273" y="40"/>
                      </a:lnTo>
                      <a:moveTo>
                        <a:pt x="3545" y="0"/>
                      </a:moveTo>
                      <a:lnTo>
                        <a:pt x="3545" y="40"/>
                      </a:lnTo>
                      <a:moveTo>
                        <a:pt x="3681" y="0"/>
                      </a:moveTo>
                      <a:lnTo>
                        <a:pt x="3681" y="40"/>
                      </a:lnTo>
                      <a:moveTo>
                        <a:pt x="3817" y="0"/>
                      </a:moveTo>
                      <a:lnTo>
                        <a:pt x="3817" y="40"/>
                      </a:lnTo>
                      <a:moveTo>
                        <a:pt x="3954" y="0"/>
                      </a:moveTo>
                      <a:lnTo>
                        <a:pt x="3954" y="40"/>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Rectangle 15">
                  <a:extLst>
                    <a:ext uri="{FF2B5EF4-FFF2-40B4-BE49-F238E27FC236}">
                      <a16:creationId xmlns:a16="http://schemas.microsoft.com/office/drawing/2014/main" id="{DCDE155B-841F-9BC8-70BC-D02E85E9191F}"/>
                    </a:ext>
                  </a:extLst>
                </p:cNvPr>
                <p:cNvSpPr>
                  <a:spLocks noChangeArrowheads="1"/>
                </p:cNvSpPr>
                <p:nvPr/>
              </p:nvSpPr>
              <p:spPr bwMode="auto">
                <a:xfrm>
                  <a:off x="1186447" y="4529138"/>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76" name="Rectangle 16">
                  <a:extLst>
                    <a:ext uri="{FF2B5EF4-FFF2-40B4-BE49-F238E27FC236}">
                      <a16:creationId xmlns:a16="http://schemas.microsoft.com/office/drawing/2014/main" id="{B2E436CB-49C9-57D7-7066-03912FAB76A4}"/>
                    </a:ext>
                  </a:extLst>
                </p:cNvPr>
                <p:cNvSpPr>
                  <a:spLocks noChangeArrowheads="1"/>
                </p:cNvSpPr>
                <p:nvPr/>
              </p:nvSpPr>
              <p:spPr bwMode="auto">
                <a:xfrm>
                  <a:off x="1083808" y="420687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p>
              </p:txBody>
            </p:sp>
            <p:sp>
              <p:nvSpPr>
                <p:cNvPr id="77" name="Rectangle 17">
                  <a:extLst>
                    <a:ext uri="{FF2B5EF4-FFF2-40B4-BE49-F238E27FC236}">
                      <a16:creationId xmlns:a16="http://schemas.microsoft.com/office/drawing/2014/main" id="{1176B76F-0770-7EEC-711E-08106B184F4A}"/>
                    </a:ext>
                  </a:extLst>
                </p:cNvPr>
                <p:cNvSpPr>
                  <a:spLocks noChangeArrowheads="1"/>
                </p:cNvSpPr>
                <p:nvPr/>
              </p:nvSpPr>
              <p:spPr bwMode="auto">
                <a:xfrm>
                  <a:off x="1083808" y="388302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p>
              </p:txBody>
            </p:sp>
            <p:sp>
              <p:nvSpPr>
                <p:cNvPr id="78" name="Rectangle 18">
                  <a:extLst>
                    <a:ext uri="{FF2B5EF4-FFF2-40B4-BE49-F238E27FC236}">
                      <a16:creationId xmlns:a16="http://schemas.microsoft.com/office/drawing/2014/main" id="{AB94BE21-6D4D-369A-0791-C8B44E8359F8}"/>
                    </a:ext>
                  </a:extLst>
                </p:cNvPr>
                <p:cNvSpPr>
                  <a:spLocks noChangeArrowheads="1"/>
                </p:cNvSpPr>
                <p:nvPr/>
              </p:nvSpPr>
              <p:spPr bwMode="auto">
                <a:xfrm>
                  <a:off x="1083808" y="356076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79" name="Rectangle 19">
                  <a:extLst>
                    <a:ext uri="{FF2B5EF4-FFF2-40B4-BE49-F238E27FC236}">
                      <a16:creationId xmlns:a16="http://schemas.microsoft.com/office/drawing/2014/main" id="{CC890C22-C602-33E0-A0AC-4E802D2E78E6}"/>
                    </a:ext>
                  </a:extLst>
                </p:cNvPr>
                <p:cNvSpPr>
                  <a:spLocks noChangeArrowheads="1"/>
                </p:cNvSpPr>
                <p:nvPr/>
              </p:nvSpPr>
              <p:spPr bwMode="auto">
                <a:xfrm>
                  <a:off x="1083808" y="323532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40</a:t>
                  </a:r>
                </a:p>
              </p:txBody>
            </p:sp>
            <p:sp>
              <p:nvSpPr>
                <p:cNvPr id="80" name="Rectangle 20">
                  <a:extLst>
                    <a:ext uri="{FF2B5EF4-FFF2-40B4-BE49-F238E27FC236}">
                      <a16:creationId xmlns:a16="http://schemas.microsoft.com/office/drawing/2014/main" id="{9EE13118-D8E1-71C8-78DF-45BF72B1D89A}"/>
                    </a:ext>
                  </a:extLst>
                </p:cNvPr>
                <p:cNvSpPr>
                  <a:spLocks noChangeArrowheads="1"/>
                </p:cNvSpPr>
                <p:nvPr/>
              </p:nvSpPr>
              <p:spPr bwMode="auto">
                <a:xfrm>
                  <a:off x="1083808" y="291306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a:t>
                  </a:r>
                </a:p>
              </p:txBody>
            </p:sp>
            <p:sp>
              <p:nvSpPr>
                <p:cNvPr id="81" name="Rectangle 21">
                  <a:extLst>
                    <a:ext uri="{FF2B5EF4-FFF2-40B4-BE49-F238E27FC236}">
                      <a16:creationId xmlns:a16="http://schemas.microsoft.com/office/drawing/2014/main" id="{A1FFC4F6-8133-DCDE-C924-1E4143861F89}"/>
                    </a:ext>
                  </a:extLst>
                </p:cNvPr>
                <p:cNvSpPr>
                  <a:spLocks noChangeArrowheads="1"/>
                </p:cNvSpPr>
                <p:nvPr/>
              </p:nvSpPr>
              <p:spPr bwMode="auto">
                <a:xfrm>
                  <a:off x="1083808" y="258921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82" name="Rectangle 22">
                  <a:extLst>
                    <a:ext uri="{FF2B5EF4-FFF2-40B4-BE49-F238E27FC236}">
                      <a16:creationId xmlns:a16="http://schemas.microsoft.com/office/drawing/2014/main" id="{CC5DA8A7-1386-64BC-645A-E10F5F74A574}"/>
                    </a:ext>
                  </a:extLst>
                </p:cNvPr>
                <p:cNvSpPr>
                  <a:spLocks noChangeArrowheads="1"/>
                </p:cNvSpPr>
                <p:nvPr/>
              </p:nvSpPr>
              <p:spPr bwMode="auto">
                <a:xfrm>
                  <a:off x="1083808" y="226695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p>
              </p:txBody>
            </p:sp>
            <p:sp>
              <p:nvSpPr>
                <p:cNvPr id="83" name="Rectangle 23">
                  <a:extLst>
                    <a:ext uri="{FF2B5EF4-FFF2-40B4-BE49-F238E27FC236}">
                      <a16:creationId xmlns:a16="http://schemas.microsoft.com/office/drawing/2014/main" id="{A4FEC05F-5C44-8AD1-3A7B-115723E65184}"/>
                    </a:ext>
                  </a:extLst>
                </p:cNvPr>
                <p:cNvSpPr>
                  <a:spLocks noChangeArrowheads="1"/>
                </p:cNvSpPr>
                <p:nvPr/>
              </p:nvSpPr>
              <p:spPr bwMode="auto">
                <a:xfrm>
                  <a:off x="1083808" y="194310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p>
              </p:txBody>
            </p:sp>
            <p:sp>
              <p:nvSpPr>
                <p:cNvPr id="84" name="Rectangle 24">
                  <a:extLst>
                    <a:ext uri="{FF2B5EF4-FFF2-40B4-BE49-F238E27FC236}">
                      <a16:creationId xmlns:a16="http://schemas.microsoft.com/office/drawing/2014/main" id="{F4EB584E-590B-C8F4-5CD2-97E58A33D722}"/>
                    </a:ext>
                  </a:extLst>
                </p:cNvPr>
                <p:cNvSpPr>
                  <a:spLocks noChangeArrowheads="1"/>
                </p:cNvSpPr>
                <p:nvPr/>
              </p:nvSpPr>
              <p:spPr bwMode="auto">
                <a:xfrm>
                  <a:off x="1083808" y="1620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p>
              </p:txBody>
            </p:sp>
            <p:sp>
              <p:nvSpPr>
                <p:cNvPr id="85" name="Rectangle 25">
                  <a:extLst>
                    <a:ext uri="{FF2B5EF4-FFF2-40B4-BE49-F238E27FC236}">
                      <a16:creationId xmlns:a16="http://schemas.microsoft.com/office/drawing/2014/main" id="{6713439E-F0B3-E9E7-EDB2-316D9854DAEC}"/>
                    </a:ext>
                  </a:extLst>
                </p:cNvPr>
                <p:cNvSpPr>
                  <a:spLocks noChangeArrowheads="1"/>
                </p:cNvSpPr>
                <p:nvPr/>
              </p:nvSpPr>
              <p:spPr bwMode="auto">
                <a:xfrm>
                  <a:off x="981170" y="1295400"/>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a:t>
                  </a:r>
                </a:p>
              </p:txBody>
            </p:sp>
            <p:sp>
              <p:nvSpPr>
                <p:cNvPr id="91" name="Freeform 26">
                  <a:extLst>
                    <a:ext uri="{FF2B5EF4-FFF2-40B4-BE49-F238E27FC236}">
                      <a16:creationId xmlns:a16="http://schemas.microsoft.com/office/drawing/2014/main" id="{054CB0A7-170C-FE81-2DA7-B6D9BCDF131A}"/>
                    </a:ext>
                  </a:extLst>
                </p:cNvPr>
                <p:cNvSpPr>
                  <a:spLocks noEditPoints="1"/>
                </p:cNvSpPr>
                <p:nvPr/>
              </p:nvSpPr>
              <p:spPr bwMode="auto">
                <a:xfrm>
                  <a:off x="1330043" y="1398588"/>
                  <a:ext cx="114300" cy="3263900"/>
                </a:xfrm>
                <a:custGeom>
                  <a:avLst/>
                  <a:gdLst>
                    <a:gd name="T0" fmla="*/ 72 w 72"/>
                    <a:gd name="T1" fmla="*/ 2056 h 2056"/>
                    <a:gd name="T2" fmla="*/ 72 w 72"/>
                    <a:gd name="T3" fmla="*/ 0 h 2056"/>
                    <a:gd name="T4" fmla="*/ 72 w 72"/>
                    <a:gd name="T5" fmla="*/ 2048 h 2056"/>
                    <a:gd name="T6" fmla="*/ 0 w 72"/>
                    <a:gd name="T7" fmla="*/ 2048 h 2056"/>
                    <a:gd name="T8" fmla="*/ 72 w 72"/>
                    <a:gd name="T9" fmla="*/ 1845 h 2056"/>
                    <a:gd name="T10" fmla="*/ 0 w 72"/>
                    <a:gd name="T11" fmla="*/ 1845 h 2056"/>
                    <a:gd name="T12" fmla="*/ 72 w 72"/>
                    <a:gd name="T13" fmla="*/ 1641 h 2056"/>
                    <a:gd name="T14" fmla="*/ 0 w 72"/>
                    <a:gd name="T15" fmla="*/ 1641 h 2056"/>
                    <a:gd name="T16" fmla="*/ 72 w 72"/>
                    <a:gd name="T17" fmla="*/ 1438 h 2056"/>
                    <a:gd name="T18" fmla="*/ 0 w 72"/>
                    <a:gd name="T19" fmla="*/ 1438 h 2056"/>
                    <a:gd name="T20" fmla="*/ 72 w 72"/>
                    <a:gd name="T21" fmla="*/ 1234 h 2056"/>
                    <a:gd name="T22" fmla="*/ 0 w 72"/>
                    <a:gd name="T23" fmla="*/ 1234 h 2056"/>
                    <a:gd name="T24" fmla="*/ 72 w 72"/>
                    <a:gd name="T25" fmla="*/ 1031 h 2056"/>
                    <a:gd name="T26" fmla="*/ 0 w 72"/>
                    <a:gd name="T27" fmla="*/ 1031 h 2056"/>
                    <a:gd name="T28" fmla="*/ 72 w 72"/>
                    <a:gd name="T29" fmla="*/ 826 h 2056"/>
                    <a:gd name="T30" fmla="*/ 0 w 72"/>
                    <a:gd name="T31" fmla="*/ 826 h 2056"/>
                    <a:gd name="T32" fmla="*/ 72 w 72"/>
                    <a:gd name="T33" fmla="*/ 623 h 2056"/>
                    <a:gd name="T34" fmla="*/ 0 w 72"/>
                    <a:gd name="T35" fmla="*/ 623 h 2056"/>
                    <a:gd name="T36" fmla="*/ 72 w 72"/>
                    <a:gd name="T37" fmla="*/ 419 h 2056"/>
                    <a:gd name="T38" fmla="*/ 0 w 72"/>
                    <a:gd name="T39" fmla="*/ 419 h 2056"/>
                    <a:gd name="T40" fmla="*/ 72 w 72"/>
                    <a:gd name="T41" fmla="*/ 216 h 2056"/>
                    <a:gd name="T42" fmla="*/ 0 w 72"/>
                    <a:gd name="T43" fmla="*/ 216 h 2056"/>
                    <a:gd name="T44" fmla="*/ 72 w 72"/>
                    <a:gd name="T45" fmla="*/ 12 h 2056"/>
                    <a:gd name="T46" fmla="*/ 0 w 72"/>
                    <a:gd name="T47" fmla="*/ 12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6">
                      <a:moveTo>
                        <a:pt x="72" y="2056"/>
                      </a:moveTo>
                      <a:lnTo>
                        <a:pt x="72" y="0"/>
                      </a:lnTo>
                      <a:moveTo>
                        <a:pt x="72" y="2048"/>
                      </a:moveTo>
                      <a:lnTo>
                        <a:pt x="0" y="2048"/>
                      </a:lnTo>
                      <a:moveTo>
                        <a:pt x="72" y="1845"/>
                      </a:moveTo>
                      <a:lnTo>
                        <a:pt x="0" y="1845"/>
                      </a:lnTo>
                      <a:moveTo>
                        <a:pt x="72" y="1641"/>
                      </a:moveTo>
                      <a:lnTo>
                        <a:pt x="0" y="1641"/>
                      </a:lnTo>
                      <a:moveTo>
                        <a:pt x="72" y="1438"/>
                      </a:moveTo>
                      <a:lnTo>
                        <a:pt x="0" y="1438"/>
                      </a:lnTo>
                      <a:moveTo>
                        <a:pt x="72" y="1234"/>
                      </a:moveTo>
                      <a:lnTo>
                        <a:pt x="0" y="1234"/>
                      </a:lnTo>
                      <a:moveTo>
                        <a:pt x="72" y="1031"/>
                      </a:moveTo>
                      <a:lnTo>
                        <a:pt x="0" y="1031"/>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Line 27">
                  <a:extLst>
                    <a:ext uri="{FF2B5EF4-FFF2-40B4-BE49-F238E27FC236}">
                      <a16:creationId xmlns:a16="http://schemas.microsoft.com/office/drawing/2014/main" id="{182FABC5-01C2-34A9-64ED-4B8FE991CF75}"/>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Line 28">
                  <a:extLst>
                    <a:ext uri="{FF2B5EF4-FFF2-40B4-BE49-F238E27FC236}">
                      <a16:creationId xmlns:a16="http://schemas.microsoft.com/office/drawing/2014/main" id="{07DC4DEE-3E86-9B95-20B3-2E0ABD26B0D7}"/>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Line 29">
                  <a:extLst>
                    <a:ext uri="{FF2B5EF4-FFF2-40B4-BE49-F238E27FC236}">
                      <a16:creationId xmlns:a16="http://schemas.microsoft.com/office/drawing/2014/main" id="{D244F768-FDA6-9D35-F29B-1817380CD34C}"/>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Line 30">
                  <a:extLst>
                    <a:ext uri="{FF2B5EF4-FFF2-40B4-BE49-F238E27FC236}">
                      <a16:creationId xmlns:a16="http://schemas.microsoft.com/office/drawing/2014/main" id="{3CF26C3C-C3F5-D610-A5F3-AA8FAD73847C}"/>
                    </a:ext>
                  </a:extLst>
                </p:cNvPr>
                <p:cNvSpPr>
                  <a:spLocks noChangeShapeType="1"/>
                </p:cNvSpPr>
                <p:nvPr/>
              </p:nvSpPr>
              <p:spPr bwMode="auto">
                <a:xfrm>
                  <a:off x="1741205" y="1457325"/>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Line 31">
                  <a:extLst>
                    <a:ext uri="{FF2B5EF4-FFF2-40B4-BE49-F238E27FC236}">
                      <a16:creationId xmlns:a16="http://schemas.microsoft.com/office/drawing/2014/main" id="{BE97CC30-1F23-99B0-D52E-27575930BAE6}"/>
                    </a:ext>
                  </a:extLst>
                </p:cNvPr>
                <p:cNvSpPr>
                  <a:spLocks noChangeShapeType="1"/>
                </p:cNvSpPr>
                <p:nvPr/>
              </p:nvSpPr>
              <p:spPr bwMode="auto">
                <a:xfrm>
                  <a:off x="1847568" y="15494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Line 32">
                  <a:extLst>
                    <a:ext uri="{FF2B5EF4-FFF2-40B4-BE49-F238E27FC236}">
                      <a16:creationId xmlns:a16="http://schemas.microsoft.com/office/drawing/2014/main" id="{6ECCC1C9-CD58-7A20-07EE-DC576647FF02}"/>
                    </a:ext>
                  </a:extLst>
                </p:cNvPr>
                <p:cNvSpPr>
                  <a:spLocks noChangeShapeType="1"/>
                </p:cNvSpPr>
                <p:nvPr/>
              </p:nvSpPr>
              <p:spPr bwMode="auto">
                <a:xfrm>
                  <a:off x="1863443" y="15795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Line 33">
                  <a:extLst>
                    <a:ext uri="{FF2B5EF4-FFF2-40B4-BE49-F238E27FC236}">
                      <a16:creationId xmlns:a16="http://schemas.microsoft.com/office/drawing/2014/main" id="{143816DE-CF76-A306-ECEF-B0C9E4D66583}"/>
                    </a:ext>
                  </a:extLst>
                </p:cNvPr>
                <p:cNvSpPr>
                  <a:spLocks noChangeShapeType="1"/>
                </p:cNvSpPr>
                <p:nvPr/>
              </p:nvSpPr>
              <p:spPr bwMode="auto">
                <a:xfrm>
                  <a:off x="1906305" y="18065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508" name="Line 34">
                  <a:extLst>
                    <a:ext uri="{FF2B5EF4-FFF2-40B4-BE49-F238E27FC236}">
                      <a16:creationId xmlns:a16="http://schemas.microsoft.com/office/drawing/2014/main" id="{267331F4-B4F2-06A1-22C1-8B5984EEADD0}"/>
                    </a:ext>
                  </a:extLst>
                </p:cNvPr>
                <p:cNvSpPr>
                  <a:spLocks noChangeShapeType="1"/>
                </p:cNvSpPr>
                <p:nvPr/>
              </p:nvSpPr>
              <p:spPr bwMode="auto">
                <a:xfrm>
                  <a:off x="1912655" y="1817688"/>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3" name="Line 35">
                  <a:extLst>
                    <a:ext uri="{FF2B5EF4-FFF2-40B4-BE49-F238E27FC236}">
                      <a16:creationId xmlns:a16="http://schemas.microsoft.com/office/drawing/2014/main" id="{1438741D-398A-3886-D288-D9183DA55F40}"/>
                    </a:ext>
                  </a:extLst>
                </p:cNvPr>
                <p:cNvSpPr>
                  <a:spLocks noChangeShapeType="1"/>
                </p:cNvSpPr>
                <p:nvPr/>
              </p:nvSpPr>
              <p:spPr bwMode="auto">
                <a:xfrm>
                  <a:off x="1953930" y="19097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4" name="Line 36">
                  <a:extLst>
                    <a:ext uri="{FF2B5EF4-FFF2-40B4-BE49-F238E27FC236}">
                      <a16:creationId xmlns:a16="http://schemas.microsoft.com/office/drawing/2014/main" id="{FB9BDDC2-1707-ED16-4424-3FE03A922B81}"/>
                    </a:ext>
                  </a:extLst>
                </p:cNvPr>
                <p:cNvSpPr>
                  <a:spLocks noChangeShapeType="1"/>
                </p:cNvSpPr>
                <p:nvPr/>
              </p:nvSpPr>
              <p:spPr bwMode="auto">
                <a:xfrm>
                  <a:off x="2076168" y="19304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5" name="Line 37">
                  <a:extLst>
                    <a:ext uri="{FF2B5EF4-FFF2-40B4-BE49-F238E27FC236}">
                      <a16:creationId xmlns:a16="http://schemas.microsoft.com/office/drawing/2014/main" id="{BCF6505D-7FC7-4962-8667-A2CF38531875}"/>
                    </a:ext>
                  </a:extLst>
                </p:cNvPr>
                <p:cNvSpPr>
                  <a:spLocks noChangeShapeType="1"/>
                </p:cNvSpPr>
                <p:nvPr/>
              </p:nvSpPr>
              <p:spPr bwMode="auto">
                <a:xfrm>
                  <a:off x="2323818" y="21066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6" name="Line 38">
                  <a:extLst>
                    <a:ext uri="{FF2B5EF4-FFF2-40B4-BE49-F238E27FC236}">
                      <a16:creationId xmlns:a16="http://schemas.microsoft.com/office/drawing/2014/main" id="{BED32E20-AD2F-6FE7-61C7-4D0D80186167}"/>
                    </a:ext>
                  </a:extLst>
                </p:cNvPr>
                <p:cNvSpPr>
                  <a:spLocks noChangeShapeType="1"/>
                </p:cNvSpPr>
                <p:nvPr/>
              </p:nvSpPr>
              <p:spPr bwMode="auto">
                <a:xfrm>
                  <a:off x="2344455" y="2286000"/>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7" name="Line 39">
                  <a:extLst>
                    <a:ext uri="{FF2B5EF4-FFF2-40B4-BE49-F238E27FC236}">
                      <a16:creationId xmlns:a16="http://schemas.microsoft.com/office/drawing/2014/main" id="{4BE44232-DCE1-AF13-8499-D487E6318A5E}"/>
                    </a:ext>
                  </a:extLst>
                </p:cNvPr>
                <p:cNvSpPr>
                  <a:spLocks noChangeShapeType="1"/>
                </p:cNvSpPr>
                <p:nvPr/>
              </p:nvSpPr>
              <p:spPr bwMode="auto">
                <a:xfrm>
                  <a:off x="2366680" y="23479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8" name="Line 40">
                  <a:extLst>
                    <a:ext uri="{FF2B5EF4-FFF2-40B4-BE49-F238E27FC236}">
                      <a16:creationId xmlns:a16="http://schemas.microsoft.com/office/drawing/2014/main" id="{61E4DECB-6EA2-1BF4-E63D-C62A2DCE3144}"/>
                    </a:ext>
                  </a:extLst>
                </p:cNvPr>
                <p:cNvSpPr>
                  <a:spLocks noChangeShapeType="1"/>
                </p:cNvSpPr>
                <p:nvPr/>
              </p:nvSpPr>
              <p:spPr bwMode="auto">
                <a:xfrm>
                  <a:off x="2769905" y="26876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19" name="Line 41">
                  <a:extLst>
                    <a:ext uri="{FF2B5EF4-FFF2-40B4-BE49-F238E27FC236}">
                      <a16:creationId xmlns:a16="http://schemas.microsoft.com/office/drawing/2014/main" id="{E7ECD8E5-B3F8-87AC-3879-73D21523E3EF}"/>
                    </a:ext>
                  </a:extLst>
                </p:cNvPr>
                <p:cNvSpPr>
                  <a:spLocks noChangeShapeType="1"/>
                </p:cNvSpPr>
                <p:nvPr/>
              </p:nvSpPr>
              <p:spPr bwMode="auto">
                <a:xfrm>
                  <a:off x="2806418" y="29130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0" name="Line 42">
                  <a:extLst>
                    <a:ext uri="{FF2B5EF4-FFF2-40B4-BE49-F238E27FC236}">
                      <a16:creationId xmlns:a16="http://schemas.microsoft.com/office/drawing/2014/main" id="{62AEC79B-D329-7A90-82C3-B53EC0298444}"/>
                    </a:ext>
                  </a:extLst>
                </p:cNvPr>
                <p:cNvSpPr>
                  <a:spLocks noChangeShapeType="1"/>
                </p:cNvSpPr>
                <p:nvPr/>
              </p:nvSpPr>
              <p:spPr bwMode="auto">
                <a:xfrm>
                  <a:off x="2812768" y="29352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1" name="Line 43">
                  <a:extLst>
                    <a:ext uri="{FF2B5EF4-FFF2-40B4-BE49-F238E27FC236}">
                      <a16:creationId xmlns:a16="http://schemas.microsoft.com/office/drawing/2014/main" id="{6899FF31-F561-53FD-77D5-F9EB25B8E99D}"/>
                    </a:ext>
                  </a:extLst>
                </p:cNvPr>
                <p:cNvSpPr>
                  <a:spLocks noChangeShapeType="1"/>
                </p:cNvSpPr>
                <p:nvPr/>
              </p:nvSpPr>
              <p:spPr bwMode="auto">
                <a:xfrm>
                  <a:off x="3104868" y="30638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2" name="Line 44">
                  <a:extLst>
                    <a:ext uri="{FF2B5EF4-FFF2-40B4-BE49-F238E27FC236}">
                      <a16:creationId xmlns:a16="http://schemas.microsoft.com/office/drawing/2014/main" id="{471E9A31-3720-9E99-A9CC-9F9999917A05}"/>
                    </a:ext>
                  </a:extLst>
                </p:cNvPr>
                <p:cNvSpPr>
                  <a:spLocks noChangeShapeType="1"/>
                </p:cNvSpPr>
                <p:nvPr/>
              </p:nvSpPr>
              <p:spPr bwMode="auto">
                <a:xfrm>
                  <a:off x="3119155" y="30861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3" name="Line 45">
                  <a:extLst>
                    <a:ext uri="{FF2B5EF4-FFF2-40B4-BE49-F238E27FC236}">
                      <a16:creationId xmlns:a16="http://schemas.microsoft.com/office/drawing/2014/main" id="{9EA60EB1-73F3-91A1-40E4-2575E3DFBAC8}"/>
                    </a:ext>
                  </a:extLst>
                </p:cNvPr>
                <p:cNvSpPr>
                  <a:spLocks noChangeShapeType="1"/>
                </p:cNvSpPr>
                <p:nvPr/>
              </p:nvSpPr>
              <p:spPr bwMode="auto">
                <a:xfrm>
                  <a:off x="3196943" y="31861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4" name="Line 46">
                  <a:extLst>
                    <a:ext uri="{FF2B5EF4-FFF2-40B4-BE49-F238E27FC236}">
                      <a16:creationId xmlns:a16="http://schemas.microsoft.com/office/drawing/2014/main" id="{562A9DD1-0F66-3979-42C2-EDD7736D5D8D}"/>
                    </a:ext>
                  </a:extLst>
                </p:cNvPr>
                <p:cNvSpPr>
                  <a:spLocks noChangeShapeType="1"/>
                </p:cNvSpPr>
                <p:nvPr/>
              </p:nvSpPr>
              <p:spPr bwMode="auto">
                <a:xfrm>
                  <a:off x="3217580" y="32527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5" name="Line 47">
                  <a:extLst>
                    <a:ext uri="{FF2B5EF4-FFF2-40B4-BE49-F238E27FC236}">
                      <a16:creationId xmlns:a16="http://schemas.microsoft.com/office/drawing/2014/main" id="{41B6222D-7C37-AB74-9A03-7DB05C577856}"/>
                    </a:ext>
                  </a:extLst>
                </p:cNvPr>
                <p:cNvSpPr>
                  <a:spLocks noChangeShapeType="1"/>
                </p:cNvSpPr>
                <p:nvPr/>
              </p:nvSpPr>
              <p:spPr bwMode="auto">
                <a:xfrm>
                  <a:off x="3225518" y="32750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6" name="Line 48">
                  <a:extLst>
                    <a:ext uri="{FF2B5EF4-FFF2-40B4-BE49-F238E27FC236}">
                      <a16:creationId xmlns:a16="http://schemas.microsoft.com/office/drawing/2014/main" id="{4E53EB30-487F-AE0F-C538-DFE315CF1C17}"/>
                    </a:ext>
                  </a:extLst>
                </p:cNvPr>
                <p:cNvSpPr>
                  <a:spLocks noChangeShapeType="1"/>
                </p:cNvSpPr>
                <p:nvPr/>
              </p:nvSpPr>
              <p:spPr bwMode="auto">
                <a:xfrm>
                  <a:off x="3239805" y="33432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7" name="Line 49">
                  <a:extLst>
                    <a:ext uri="{FF2B5EF4-FFF2-40B4-BE49-F238E27FC236}">
                      <a16:creationId xmlns:a16="http://schemas.microsoft.com/office/drawing/2014/main" id="{428E3C2A-05ED-6716-3B1D-A4891A5802E1}"/>
                    </a:ext>
                  </a:extLst>
                </p:cNvPr>
                <p:cNvSpPr>
                  <a:spLocks noChangeShapeType="1"/>
                </p:cNvSpPr>
                <p:nvPr/>
              </p:nvSpPr>
              <p:spPr bwMode="auto">
                <a:xfrm>
                  <a:off x="3254093" y="33655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8" name="Line 50">
                  <a:extLst>
                    <a:ext uri="{FF2B5EF4-FFF2-40B4-BE49-F238E27FC236}">
                      <a16:creationId xmlns:a16="http://schemas.microsoft.com/office/drawing/2014/main" id="{62E73609-763F-561B-4596-833CE6184F61}"/>
                    </a:ext>
                  </a:extLst>
                </p:cNvPr>
                <p:cNvSpPr>
                  <a:spLocks noChangeShapeType="1"/>
                </p:cNvSpPr>
                <p:nvPr/>
              </p:nvSpPr>
              <p:spPr bwMode="auto">
                <a:xfrm>
                  <a:off x="3268380" y="3387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29" name="Line 51">
                  <a:extLst>
                    <a:ext uri="{FF2B5EF4-FFF2-40B4-BE49-F238E27FC236}">
                      <a16:creationId xmlns:a16="http://schemas.microsoft.com/office/drawing/2014/main" id="{1D7C9088-0E0C-ADDC-4A9A-06B55D2E58BC}"/>
                    </a:ext>
                  </a:extLst>
                </p:cNvPr>
                <p:cNvSpPr>
                  <a:spLocks noChangeShapeType="1"/>
                </p:cNvSpPr>
                <p:nvPr/>
              </p:nvSpPr>
              <p:spPr bwMode="auto">
                <a:xfrm>
                  <a:off x="3296955" y="34591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0" name="Line 52">
                  <a:extLst>
                    <a:ext uri="{FF2B5EF4-FFF2-40B4-BE49-F238E27FC236}">
                      <a16:creationId xmlns:a16="http://schemas.microsoft.com/office/drawing/2014/main" id="{A81A50CC-36B8-98C3-D879-BD32688C7401}"/>
                    </a:ext>
                  </a:extLst>
                </p:cNvPr>
                <p:cNvSpPr>
                  <a:spLocks noChangeShapeType="1"/>
                </p:cNvSpPr>
                <p:nvPr/>
              </p:nvSpPr>
              <p:spPr bwMode="auto">
                <a:xfrm>
                  <a:off x="3323943" y="34591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1" name="Line 53">
                  <a:extLst>
                    <a:ext uri="{FF2B5EF4-FFF2-40B4-BE49-F238E27FC236}">
                      <a16:creationId xmlns:a16="http://schemas.microsoft.com/office/drawing/2014/main" id="{A55249C7-A9FF-AFAC-C5B4-EF1BCE820D24}"/>
                    </a:ext>
                  </a:extLst>
                </p:cNvPr>
                <p:cNvSpPr>
                  <a:spLocks noChangeShapeType="1"/>
                </p:cNvSpPr>
                <p:nvPr/>
              </p:nvSpPr>
              <p:spPr bwMode="auto">
                <a:xfrm>
                  <a:off x="3636680" y="3614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2" name="Line 54">
                  <a:extLst>
                    <a:ext uri="{FF2B5EF4-FFF2-40B4-BE49-F238E27FC236}">
                      <a16:creationId xmlns:a16="http://schemas.microsoft.com/office/drawing/2014/main" id="{F1D1DECE-15D1-50C6-DDFC-0896F316A157}"/>
                    </a:ext>
                  </a:extLst>
                </p:cNvPr>
                <p:cNvSpPr>
                  <a:spLocks noChangeShapeType="1"/>
                </p:cNvSpPr>
                <p:nvPr/>
              </p:nvSpPr>
              <p:spPr bwMode="auto">
                <a:xfrm>
                  <a:off x="3652555" y="36258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3" name="Line 55">
                  <a:extLst>
                    <a:ext uri="{FF2B5EF4-FFF2-40B4-BE49-F238E27FC236}">
                      <a16:creationId xmlns:a16="http://schemas.microsoft.com/office/drawing/2014/main" id="{C911CE2C-50B8-07C1-2CDE-0258B59DCE55}"/>
                    </a:ext>
                  </a:extLst>
                </p:cNvPr>
                <p:cNvSpPr>
                  <a:spLocks noChangeShapeType="1"/>
                </p:cNvSpPr>
                <p:nvPr/>
              </p:nvSpPr>
              <p:spPr bwMode="auto">
                <a:xfrm>
                  <a:off x="3671605" y="36385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4" name="Line 56">
                  <a:extLst>
                    <a:ext uri="{FF2B5EF4-FFF2-40B4-BE49-F238E27FC236}">
                      <a16:creationId xmlns:a16="http://schemas.microsoft.com/office/drawing/2014/main" id="{173B010E-F681-56FE-FE50-DEFAE2CCA4FB}"/>
                    </a:ext>
                  </a:extLst>
                </p:cNvPr>
                <p:cNvSpPr>
                  <a:spLocks noChangeShapeType="1"/>
                </p:cNvSpPr>
                <p:nvPr/>
              </p:nvSpPr>
              <p:spPr bwMode="auto">
                <a:xfrm>
                  <a:off x="3679543" y="36623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5" name="Line 57">
                  <a:extLst>
                    <a:ext uri="{FF2B5EF4-FFF2-40B4-BE49-F238E27FC236}">
                      <a16:creationId xmlns:a16="http://schemas.microsoft.com/office/drawing/2014/main" id="{658C2BA3-0C6B-512A-114B-16D637F58D01}"/>
                    </a:ext>
                  </a:extLst>
                </p:cNvPr>
                <p:cNvSpPr>
                  <a:spLocks noChangeShapeType="1"/>
                </p:cNvSpPr>
                <p:nvPr/>
              </p:nvSpPr>
              <p:spPr bwMode="auto">
                <a:xfrm>
                  <a:off x="3685893" y="36877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6" name="Line 58">
                  <a:extLst>
                    <a:ext uri="{FF2B5EF4-FFF2-40B4-BE49-F238E27FC236}">
                      <a16:creationId xmlns:a16="http://schemas.microsoft.com/office/drawing/2014/main" id="{B6161EC1-7033-61C6-379F-C78E1E63C928}"/>
                    </a:ext>
                  </a:extLst>
                </p:cNvPr>
                <p:cNvSpPr>
                  <a:spLocks noChangeShapeType="1"/>
                </p:cNvSpPr>
                <p:nvPr/>
              </p:nvSpPr>
              <p:spPr bwMode="auto">
                <a:xfrm>
                  <a:off x="3701768" y="37020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7" name="Line 59">
                  <a:extLst>
                    <a:ext uri="{FF2B5EF4-FFF2-40B4-BE49-F238E27FC236}">
                      <a16:creationId xmlns:a16="http://schemas.microsoft.com/office/drawing/2014/main" id="{E4B9996A-6804-784D-B173-9381D931CF90}"/>
                    </a:ext>
                  </a:extLst>
                </p:cNvPr>
                <p:cNvSpPr>
                  <a:spLocks noChangeShapeType="1"/>
                </p:cNvSpPr>
                <p:nvPr/>
              </p:nvSpPr>
              <p:spPr bwMode="auto">
                <a:xfrm>
                  <a:off x="3708118" y="37179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8" name="Line 60">
                  <a:extLst>
                    <a:ext uri="{FF2B5EF4-FFF2-40B4-BE49-F238E27FC236}">
                      <a16:creationId xmlns:a16="http://schemas.microsoft.com/office/drawing/2014/main" id="{521BB6AF-AA44-8EF6-8C91-A0825087A8B0}"/>
                    </a:ext>
                  </a:extLst>
                </p:cNvPr>
                <p:cNvSpPr>
                  <a:spLocks noChangeShapeType="1"/>
                </p:cNvSpPr>
                <p:nvPr/>
              </p:nvSpPr>
              <p:spPr bwMode="auto">
                <a:xfrm>
                  <a:off x="3728755" y="37893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39" name="Line 61">
                  <a:extLst>
                    <a:ext uri="{FF2B5EF4-FFF2-40B4-BE49-F238E27FC236}">
                      <a16:creationId xmlns:a16="http://schemas.microsoft.com/office/drawing/2014/main" id="{FC0DFA20-8190-F2AE-474D-A8613F7E9EA1}"/>
                    </a:ext>
                  </a:extLst>
                </p:cNvPr>
                <p:cNvSpPr>
                  <a:spLocks noChangeShapeType="1"/>
                </p:cNvSpPr>
                <p:nvPr/>
              </p:nvSpPr>
              <p:spPr bwMode="auto">
                <a:xfrm>
                  <a:off x="4006568" y="38655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0" name="Line 62">
                  <a:extLst>
                    <a:ext uri="{FF2B5EF4-FFF2-40B4-BE49-F238E27FC236}">
                      <a16:creationId xmlns:a16="http://schemas.microsoft.com/office/drawing/2014/main" id="{BD785FFA-1B17-6B2D-4A40-AE1353998801}"/>
                    </a:ext>
                  </a:extLst>
                </p:cNvPr>
                <p:cNvSpPr>
                  <a:spLocks noChangeShapeType="1"/>
                </p:cNvSpPr>
                <p:nvPr/>
              </p:nvSpPr>
              <p:spPr bwMode="auto">
                <a:xfrm>
                  <a:off x="4070068" y="38782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1" name="Line 63">
                  <a:extLst>
                    <a:ext uri="{FF2B5EF4-FFF2-40B4-BE49-F238E27FC236}">
                      <a16:creationId xmlns:a16="http://schemas.microsoft.com/office/drawing/2014/main" id="{E2177627-E670-4066-1098-2FC201DD5B33}"/>
                    </a:ext>
                  </a:extLst>
                </p:cNvPr>
                <p:cNvSpPr>
                  <a:spLocks noChangeShapeType="1"/>
                </p:cNvSpPr>
                <p:nvPr/>
              </p:nvSpPr>
              <p:spPr bwMode="auto">
                <a:xfrm>
                  <a:off x="4084355" y="39116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2" name="Line 64">
                  <a:extLst>
                    <a:ext uri="{FF2B5EF4-FFF2-40B4-BE49-F238E27FC236}">
                      <a16:creationId xmlns:a16="http://schemas.microsoft.com/office/drawing/2014/main" id="{C172F6BB-34B6-82C4-E1E2-EBEDC8BD8E41}"/>
                    </a:ext>
                  </a:extLst>
                </p:cNvPr>
                <p:cNvSpPr>
                  <a:spLocks noChangeShapeType="1"/>
                </p:cNvSpPr>
                <p:nvPr/>
              </p:nvSpPr>
              <p:spPr bwMode="auto">
                <a:xfrm>
                  <a:off x="4104993" y="3927475"/>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3" name="Line 65">
                  <a:extLst>
                    <a:ext uri="{FF2B5EF4-FFF2-40B4-BE49-F238E27FC236}">
                      <a16:creationId xmlns:a16="http://schemas.microsoft.com/office/drawing/2014/main" id="{6F38749E-62A7-3F59-0BB8-E46B7EBD6F77}"/>
                    </a:ext>
                  </a:extLst>
                </p:cNvPr>
                <p:cNvSpPr>
                  <a:spLocks noChangeShapeType="1"/>
                </p:cNvSpPr>
                <p:nvPr/>
              </p:nvSpPr>
              <p:spPr bwMode="auto">
                <a:xfrm>
                  <a:off x="4119280" y="39433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4" name="Line 66">
                  <a:extLst>
                    <a:ext uri="{FF2B5EF4-FFF2-40B4-BE49-F238E27FC236}">
                      <a16:creationId xmlns:a16="http://schemas.microsoft.com/office/drawing/2014/main" id="{D85A72A3-5AB2-D482-D4BF-C6DB8463A8C7}"/>
                    </a:ext>
                  </a:extLst>
                </p:cNvPr>
                <p:cNvSpPr>
                  <a:spLocks noChangeShapeType="1"/>
                </p:cNvSpPr>
                <p:nvPr/>
              </p:nvSpPr>
              <p:spPr bwMode="auto">
                <a:xfrm>
                  <a:off x="4133568" y="39782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5" name="Line 67">
                  <a:extLst>
                    <a:ext uri="{FF2B5EF4-FFF2-40B4-BE49-F238E27FC236}">
                      <a16:creationId xmlns:a16="http://schemas.microsoft.com/office/drawing/2014/main" id="{397D1E05-670E-6A32-E599-E94DF18844C1}"/>
                    </a:ext>
                  </a:extLst>
                </p:cNvPr>
                <p:cNvSpPr>
                  <a:spLocks noChangeShapeType="1"/>
                </p:cNvSpPr>
                <p:nvPr/>
              </p:nvSpPr>
              <p:spPr bwMode="auto">
                <a:xfrm>
                  <a:off x="4147855" y="40163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6" name="Line 68">
                  <a:extLst>
                    <a:ext uri="{FF2B5EF4-FFF2-40B4-BE49-F238E27FC236}">
                      <a16:creationId xmlns:a16="http://schemas.microsoft.com/office/drawing/2014/main" id="{A3447B36-DDC3-0433-4046-459C89726E6E}"/>
                    </a:ext>
                  </a:extLst>
                </p:cNvPr>
                <p:cNvSpPr>
                  <a:spLocks noChangeShapeType="1"/>
                </p:cNvSpPr>
                <p:nvPr/>
              </p:nvSpPr>
              <p:spPr bwMode="auto">
                <a:xfrm>
                  <a:off x="4154205" y="40163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7" name="Line 69">
                  <a:extLst>
                    <a:ext uri="{FF2B5EF4-FFF2-40B4-BE49-F238E27FC236}">
                      <a16:creationId xmlns:a16="http://schemas.microsoft.com/office/drawing/2014/main" id="{3175631E-84D6-C7B3-96DF-2B4DD18E7B01}"/>
                    </a:ext>
                  </a:extLst>
                </p:cNvPr>
                <p:cNvSpPr>
                  <a:spLocks noChangeShapeType="1"/>
                </p:cNvSpPr>
                <p:nvPr/>
              </p:nvSpPr>
              <p:spPr bwMode="auto">
                <a:xfrm>
                  <a:off x="4182780" y="40370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8" name="Line 70">
                  <a:extLst>
                    <a:ext uri="{FF2B5EF4-FFF2-40B4-BE49-F238E27FC236}">
                      <a16:creationId xmlns:a16="http://schemas.microsoft.com/office/drawing/2014/main" id="{30FF6BCD-B82D-678D-E1BE-18BC880C3573}"/>
                    </a:ext>
                  </a:extLst>
                </p:cNvPr>
                <p:cNvSpPr>
                  <a:spLocks noChangeShapeType="1"/>
                </p:cNvSpPr>
                <p:nvPr/>
              </p:nvSpPr>
              <p:spPr bwMode="auto">
                <a:xfrm>
                  <a:off x="4544730"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49" name="Line 71">
                  <a:extLst>
                    <a:ext uri="{FF2B5EF4-FFF2-40B4-BE49-F238E27FC236}">
                      <a16:creationId xmlns:a16="http://schemas.microsoft.com/office/drawing/2014/main" id="{3C64F13C-4009-4103-0580-B94172F775B6}"/>
                    </a:ext>
                  </a:extLst>
                </p:cNvPr>
                <p:cNvSpPr>
                  <a:spLocks noChangeShapeType="1"/>
                </p:cNvSpPr>
                <p:nvPr/>
              </p:nvSpPr>
              <p:spPr bwMode="auto">
                <a:xfrm>
                  <a:off x="4644743"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0" name="Line 72">
                  <a:extLst>
                    <a:ext uri="{FF2B5EF4-FFF2-40B4-BE49-F238E27FC236}">
                      <a16:creationId xmlns:a16="http://schemas.microsoft.com/office/drawing/2014/main" id="{290AF5E6-A11E-69D3-A2C6-54A7C5815CFE}"/>
                    </a:ext>
                  </a:extLst>
                </p:cNvPr>
                <p:cNvSpPr>
                  <a:spLocks noChangeShapeType="1"/>
                </p:cNvSpPr>
                <p:nvPr/>
              </p:nvSpPr>
              <p:spPr bwMode="auto">
                <a:xfrm>
                  <a:off x="4701893"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1" name="Line 73">
                  <a:extLst>
                    <a:ext uri="{FF2B5EF4-FFF2-40B4-BE49-F238E27FC236}">
                      <a16:creationId xmlns:a16="http://schemas.microsoft.com/office/drawing/2014/main" id="{8AB6AF84-B922-0A70-48EE-FAD4716555BA}"/>
                    </a:ext>
                  </a:extLst>
                </p:cNvPr>
                <p:cNvSpPr>
                  <a:spLocks noChangeShapeType="1"/>
                </p:cNvSpPr>
                <p:nvPr/>
              </p:nvSpPr>
              <p:spPr bwMode="auto">
                <a:xfrm>
                  <a:off x="4730468" y="42005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2" name="Line 74">
                  <a:extLst>
                    <a:ext uri="{FF2B5EF4-FFF2-40B4-BE49-F238E27FC236}">
                      <a16:creationId xmlns:a16="http://schemas.microsoft.com/office/drawing/2014/main" id="{ADDDFDFF-6445-4253-E6A5-48520156ECC4}"/>
                    </a:ext>
                  </a:extLst>
                </p:cNvPr>
                <p:cNvSpPr>
                  <a:spLocks noChangeShapeType="1"/>
                </p:cNvSpPr>
                <p:nvPr/>
              </p:nvSpPr>
              <p:spPr bwMode="auto">
                <a:xfrm>
                  <a:off x="4779680" y="42576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3" name="Line 75">
                  <a:extLst>
                    <a:ext uri="{FF2B5EF4-FFF2-40B4-BE49-F238E27FC236}">
                      <a16:creationId xmlns:a16="http://schemas.microsoft.com/office/drawing/2014/main" id="{D44AE02E-2E8E-9E3D-BADE-8F34DE1AE2DA}"/>
                    </a:ext>
                  </a:extLst>
                </p:cNvPr>
                <p:cNvSpPr>
                  <a:spLocks noChangeShapeType="1"/>
                </p:cNvSpPr>
                <p:nvPr/>
              </p:nvSpPr>
              <p:spPr bwMode="auto">
                <a:xfrm>
                  <a:off x="5325780" y="43195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4" name="Line 76">
                  <a:extLst>
                    <a:ext uri="{FF2B5EF4-FFF2-40B4-BE49-F238E27FC236}">
                      <a16:creationId xmlns:a16="http://schemas.microsoft.com/office/drawing/2014/main" id="{A2D6EFD4-28E4-BBFA-59B1-D95B6976A2F0}"/>
                    </a:ext>
                  </a:extLst>
                </p:cNvPr>
                <p:cNvSpPr>
                  <a:spLocks noChangeShapeType="1"/>
                </p:cNvSpPr>
                <p:nvPr/>
              </p:nvSpPr>
              <p:spPr bwMode="auto">
                <a:xfrm>
                  <a:off x="5374993" y="43195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5" name="Line 77">
                  <a:extLst>
                    <a:ext uri="{FF2B5EF4-FFF2-40B4-BE49-F238E27FC236}">
                      <a16:creationId xmlns:a16="http://schemas.microsoft.com/office/drawing/2014/main" id="{E24FD142-3909-C39A-1842-796C87D76979}"/>
                    </a:ext>
                  </a:extLst>
                </p:cNvPr>
                <p:cNvSpPr>
                  <a:spLocks noChangeShapeType="1"/>
                </p:cNvSpPr>
                <p:nvPr/>
              </p:nvSpPr>
              <p:spPr bwMode="auto">
                <a:xfrm>
                  <a:off x="5922680" y="4403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6" name="Line 78">
                  <a:extLst>
                    <a:ext uri="{FF2B5EF4-FFF2-40B4-BE49-F238E27FC236}">
                      <a16:creationId xmlns:a16="http://schemas.microsoft.com/office/drawing/2014/main" id="{4AA665EB-5435-15E9-BDA3-A3ECF70D2744}"/>
                    </a:ext>
                  </a:extLst>
                </p:cNvPr>
                <p:cNvSpPr>
                  <a:spLocks noChangeShapeType="1"/>
                </p:cNvSpPr>
                <p:nvPr/>
              </p:nvSpPr>
              <p:spPr bwMode="auto">
                <a:xfrm>
                  <a:off x="7106955" y="4403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7" name="Freeform 79">
                  <a:extLst>
                    <a:ext uri="{FF2B5EF4-FFF2-40B4-BE49-F238E27FC236}">
                      <a16:creationId xmlns:a16="http://schemas.microsoft.com/office/drawing/2014/main" id="{2295DE2A-E3D9-F612-A16D-C9E4ACA67342}"/>
                    </a:ext>
                  </a:extLst>
                </p:cNvPr>
                <p:cNvSpPr>
                  <a:spLocks/>
                </p:cNvSpPr>
                <p:nvPr/>
              </p:nvSpPr>
              <p:spPr bwMode="auto">
                <a:xfrm>
                  <a:off x="1444343" y="1417638"/>
                  <a:ext cx="5662613" cy="3068638"/>
                </a:xfrm>
                <a:custGeom>
                  <a:avLst/>
                  <a:gdLst>
                    <a:gd name="T0" fmla="*/ 22 w 3567"/>
                    <a:gd name="T1" fmla="*/ 13 h 1933"/>
                    <a:gd name="T2" fmla="*/ 93 w 3567"/>
                    <a:gd name="T3" fmla="*/ 32 h 1933"/>
                    <a:gd name="T4" fmla="*/ 124 w 3567"/>
                    <a:gd name="T5" fmla="*/ 58 h 1933"/>
                    <a:gd name="T6" fmla="*/ 187 w 3567"/>
                    <a:gd name="T7" fmla="*/ 76 h 1933"/>
                    <a:gd name="T8" fmla="*/ 237 w 3567"/>
                    <a:gd name="T9" fmla="*/ 89 h 1933"/>
                    <a:gd name="T10" fmla="*/ 254 w 3567"/>
                    <a:gd name="T11" fmla="*/ 122 h 1933"/>
                    <a:gd name="T12" fmla="*/ 264 w 3567"/>
                    <a:gd name="T13" fmla="*/ 154 h 1933"/>
                    <a:gd name="T14" fmla="*/ 281 w 3567"/>
                    <a:gd name="T15" fmla="*/ 193 h 1933"/>
                    <a:gd name="T16" fmla="*/ 291 w 3567"/>
                    <a:gd name="T17" fmla="*/ 277 h 1933"/>
                    <a:gd name="T18" fmla="*/ 299 w 3567"/>
                    <a:gd name="T19" fmla="*/ 303 h 1933"/>
                    <a:gd name="T20" fmla="*/ 312 w 3567"/>
                    <a:gd name="T21" fmla="*/ 336 h 1933"/>
                    <a:gd name="T22" fmla="*/ 358 w 3567"/>
                    <a:gd name="T23" fmla="*/ 375 h 1933"/>
                    <a:gd name="T24" fmla="*/ 442 w 3567"/>
                    <a:gd name="T25" fmla="*/ 388 h 1933"/>
                    <a:gd name="T26" fmla="*/ 478 w 3567"/>
                    <a:gd name="T27" fmla="*/ 415 h 1933"/>
                    <a:gd name="T28" fmla="*/ 527 w 3567"/>
                    <a:gd name="T29" fmla="*/ 441 h 1933"/>
                    <a:gd name="T30" fmla="*/ 545 w 3567"/>
                    <a:gd name="T31" fmla="*/ 473 h 1933"/>
                    <a:gd name="T32" fmla="*/ 563 w 3567"/>
                    <a:gd name="T33" fmla="*/ 526 h 1933"/>
                    <a:gd name="T34" fmla="*/ 572 w 3567"/>
                    <a:gd name="T35" fmla="*/ 598 h 1933"/>
                    <a:gd name="T36" fmla="*/ 581 w 3567"/>
                    <a:gd name="T37" fmla="*/ 638 h 1933"/>
                    <a:gd name="T38" fmla="*/ 599 w 3567"/>
                    <a:gd name="T39" fmla="*/ 659 h 1933"/>
                    <a:gd name="T40" fmla="*/ 674 w 3567"/>
                    <a:gd name="T41" fmla="*/ 699 h 1933"/>
                    <a:gd name="T42" fmla="*/ 697 w 3567"/>
                    <a:gd name="T43" fmla="*/ 705 h 1933"/>
                    <a:gd name="T44" fmla="*/ 755 w 3567"/>
                    <a:gd name="T45" fmla="*/ 732 h 1933"/>
                    <a:gd name="T46" fmla="*/ 764 w 3567"/>
                    <a:gd name="T47" fmla="*/ 759 h 1933"/>
                    <a:gd name="T48" fmla="*/ 782 w 3567"/>
                    <a:gd name="T49" fmla="*/ 779 h 1933"/>
                    <a:gd name="T50" fmla="*/ 814 w 3567"/>
                    <a:gd name="T51" fmla="*/ 799 h 1933"/>
                    <a:gd name="T52" fmla="*/ 827 w 3567"/>
                    <a:gd name="T53" fmla="*/ 819 h 1933"/>
                    <a:gd name="T54" fmla="*/ 835 w 3567"/>
                    <a:gd name="T55" fmla="*/ 852 h 1933"/>
                    <a:gd name="T56" fmla="*/ 845 w 3567"/>
                    <a:gd name="T57" fmla="*/ 893 h 1933"/>
                    <a:gd name="T58" fmla="*/ 854 w 3567"/>
                    <a:gd name="T59" fmla="*/ 987 h 1933"/>
                    <a:gd name="T60" fmla="*/ 867 w 3567"/>
                    <a:gd name="T61" fmla="*/ 1014 h 1933"/>
                    <a:gd name="T62" fmla="*/ 925 w 3567"/>
                    <a:gd name="T63" fmla="*/ 1035 h 1933"/>
                    <a:gd name="T64" fmla="*/ 979 w 3567"/>
                    <a:gd name="T65" fmla="*/ 1062 h 1933"/>
                    <a:gd name="T66" fmla="*/ 1010 w 3567"/>
                    <a:gd name="T67" fmla="*/ 1082 h 1933"/>
                    <a:gd name="T68" fmla="*/ 1059 w 3567"/>
                    <a:gd name="T69" fmla="*/ 1103 h 1933"/>
                    <a:gd name="T70" fmla="*/ 1100 w 3567"/>
                    <a:gd name="T71" fmla="*/ 1144 h 1933"/>
                    <a:gd name="T72" fmla="*/ 1109 w 3567"/>
                    <a:gd name="T73" fmla="*/ 1180 h 1933"/>
                    <a:gd name="T74" fmla="*/ 1117 w 3567"/>
                    <a:gd name="T75" fmla="*/ 1194 h 1933"/>
                    <a:gd name="T76" fmla="*/ 1126 w 3567"/>
                    <a:gd name="T77" fmla="*/ 1236 h 1933"/>
                    <a:gd name="T78" fmla="*/ 1136 w 3567"/>
                    <a:gd name="T79" fmla="*/ 1272 h 1933"/>
                    <a:gd name="T80" fmla="*/ 1153 w 3567"/>
                    <a:gd name="T81" fmla="*/ 1293 h 1933"/>
                    <a:gd name="T82" fmla="*/ 1167 w 3567"/>
                    <a:gd name="T83" fmla="*/ 1337 h 1933"/>
                    <a:gd name="T84" fmla="*/ 1238 w 3567"/>
                    <a:gd name="T85" fmla="*/ 1360 h 1933"/>
                    <a:gd name="T86" fmla="*/ 1314 w 3567"/>
                    <a:gd name="T87" fmla="*/ 1383 h 1933"/>
                    <a:gd name="T88" fmla="*/ 1360 w 3567"/>
                    <a:gd name="T89" fmla="*/ 1405 h 1933"/>
                    <a:gd name="T90" fmla="*/ 1376 w 3567"/>
                    <a:gd name="T91" fmla="*/ 1436 h 1933"/>
                    <a:gd name="T92" fmla="*/ 1408 w 3567"/>
                    <a:gd name="T93" fmla="*/ 1451 h 1933"/>
                    <a:gd name="T94" fmla="*/ 1426 w 3567"/>
                    <a:gd name="T95" fmla="*/ 1501 h 1933"/>
                    <a:gd name="T96" fmla="*/ 1439 w 3567"/>
                    <a:gd name="T97" fmla="*/ 1528 h 1933"/>
                    <a:gd name="T98" fmla="*/ 1520 w 3567"/>
                    <a:gd name="T99" fmla="*/ 1564 h 1933"/>
                    <a:gd name="T100" fmla="*/ 1623 w 3567"/>
                    <a:gd name="T101" fmla="*/ 1602 h 1933"/>
                    <a:gd name="T102" fmla="*/ 1676 w 3567"/>
                    <a:gd name="T103" fmla="*/ 1632 h 1933"/>
                    <a:gd name="T104" fmla="*/ 1698 w 3567"/>
                    <a:gd name="T105" fmla="*/ 1665 h 1933"/>
                    <a:gd name="T106" fmla="*/ 1913 w 3567"/>
                    <a:gd name="T107" fmla="*/ 1729 h 1933"/>
                    <a:gd name="T108" fmla="*/ 2041 w 3567"/>
                    <a:gd name="T109" fmla="*/ 1756 h 1933"/>
                    <a:gd name="T110" fmla="*/ 2087 w 3567"/>
                    <a:gd name="T111" fmla="*/ 1805 h 1933"/>
                    <a:gd name="T112" fmla="*/ 2445 w 3567"/>
                    <a:gd name="T113" fmla="*/ 1880 h 1933"/>
                    <a:gd name="T114" fmla="*/ 3402 w 3567"/>
                    <a:gd name="T115"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7" h="1933">
                      <a:moveTo>
                        <a:pt x="0" y="0"/>
                      </a:moveTo>
                      <a:lnTo>
                        <a:pt x="0" y="0"/>
                      </a:lnTo>
                      <a:lnTo>
                        <a:pt x="0" y="0"/>
                      </a:lnTo>
                      <a:lnTo>
                        <a:pt x="0" y="0"/>
                      </a:lnTo>
                      <a:lnTo>
                        <a:pt x="13" y="0"/>
                      </a:lnTo>
                      <a:lnTo>
                        <a:pt x="13" y="6"/>
                      </a:lnTo>
                      <a:lnTo>
                        <a:pt x="13" y="6"/>
                      </a:lnTo>
                      <a:lnTo>
                        <a:pt x="22" y="6"/>
                      </a:lnTo>
                      <a:lnTo>
                        <a:pt x="22" y="13"/>
                      </a:lnTo>
                      <a:lnTo>
                        <a:pt x="22" y="13"/>
                      </a:lnTo>
                      <a:lnTo>
                        <a:pt x="30" y="13"/>
                      </a:lnTo>
                      <a:lnTo>
                        <a:pt x="30" y="19"/>
                      </a:lnTo>
                      <a:lnTo>
                        <a:pt x="30" y="19"/>
                      </a:lnTo>
                      <a:lnTo>
                        <a:pt x="40" y="19"/>
                      </a:lnTo>
                      <a:lnTo>
                        <a:pt x="40" y="26"/>
                      </a:lnTo>
                      <a:lnTo>
                        <a:pt x="40" y="26"/>
                      </a:lnTo>
                      <a:lnTo>
                        <a:pt x="62" y="26"/>
                      </a:lnTo>
                      <a:lnTo>
                        <a:pt x="62" y="32"/>
                      </a:lnTo>
                      <a:lnTo>
                        <a:pt x="62" y="32"/>
                      </a:lnTo>
                      <a:lnTo>
                        <a:pt x="93" y="32"/>
                      </a:lnTo>
                      <a:lnTo>
                        <a:pt x="93" y="39"/>
                      </a:lnTo>
                      <a:lnTo>
                        <a:pt x="93" y="39"/>
                      </a:lnTo>
                      <a:lnTo>
                        <a:pt x="107" y="39"/>
                      </a:lnTo>
                      <a:lnTo>
                        <a:pt x="107" y="45"/>
                      </a:lnTo>
                      <a:lnTo>
                        <a:pt x="107" y="45"/>
                      </a:lnTo>
                      <a:lnTo>
                        <a:pt x="120" y="45"/>
                      </a:lnTo>
                      <a:lnTo>
                        <a:pt x="120" y="52"/>
                      </a:lnTo>
                      <a:lnTo>
                        <a:pt x="120" y="52"/>
                      </a:lnTo>
                      <a:lnTo>
                        <a:pt x="124" y="52"/>
                      </a:lnTo>
                      <a:lnTo>
                        <a:pt x="124" y="58"/>
                      </a:lnTo>
                      <a:lnTo>
                        <a:pt x="124" y="58"/>
                      </a:lnTo>
                      <a:lnTo>
                        <a:pt x="160" y="58"/>
                      </a:lnTo>
                      <a:lnTo>
                        <a:pt x="160" y="58"/>
                      </a:lnTo>
                      <a:lnTo>
                        <a:pt x="160" y="58"/>
                      </a:lnTo>
                      <a:lnTo>
                        <a:pt x="160" y="58"/>
                      </a:lnTo>
                      <a:lnTo>
                        <a:pt x="160" y="70"/>
                      </a:lnTo>
                      <a:lnTo>
                        <a:pt x="160" y="70"/>
                      </a:lnTo>
                      <a:lnTo>
                        <a:pt x="187" y="70"/>
                      </a:lnTo>
                      <a:lnTo>
                        <a:pt x="187" y="76"/>
                      </a:lnTo>
                      <a:lnTo>
                        <a:pt x="187" y="76"/>
                      </a:lnTo>
                      <a:lnTo>
                        <a:pt x="197" y="76"/>
                      </a:lnTo>
                      <a:lnTo>
                        <a:pt x="197" y="83"/>
                      </a:lnTo>
                      <a:lnTo>
                        <a:pt x="197" y="83"/>
                      </a:lnTo>
                      <a:lnTo>
                        <a:pt x="210" y="83"/>
                      </a:lnTo>
                      <a:lnTo>
                        <a:pt x="210" y="89"/>
                      </a:lnTo>
                      <a:lnTo>
                        <a:pt x="210" y="89"/>
                      </a:lnTo>
                      <a:lnTo>
                        <a:pt x="237" y="89"/>
                      </a:lnTo>
                      <a:lnTo>
                        <a:pt x="237" y="89"/>
                      </a:lnTo>
                      <a:lnTo>
                        <a:pt x="237" y="89"/>
                      </a:lnTo>
                      <a:lnTo>
                        <a:pt x="237" y="89"/>
                      </a:lnTo>
                      <a:lnTo>
                        <a:pt x="237" y="109"/>
                      </a:lnTo>
                      <a:lnTo>
                        <a:pt x="237" y="109"/>
                      </a:lnTo>
                      <a:lnTo>
                        <a:pt x="241" y="109"/>
                      </a:lnTo>
                      <a:lnTo>
                        <a:pt x="241" y="115"/>
                      </a:lnTo>
                      <a:lnTo>
                        <a:pt x="241" y="115"/>
                      </a:lnTo>
                      <a:lnTo>
                        <a:pt x="250" y="115"/>
                      </a:lnTo>
                      <a:lnTo>
                        <a:pt x="250" y="122"/>
                      </a:lnTo>
                      <a:lnTo>
                        <a:pt x="250" y="122"/>
                      </a:lnTo>
                      <a:lnTo>
                        <a:pt x="254" y="122"/>
                      </a:lnTo>
                      <a:lnTo>
                        <a:pt x="254" y="122"/>
                      </a:lnTo>
                      <a:lnTo>
                        <a:pt x="254" y="122"/>
                      </a:lnTo>
                      <a:lnTo>
                        <a:pt x="254" y="122"/>
                      </a:lnTo>
                      <a:lnTo>
                        <a:pt x="254" y="135"/>
                      </a:lnTo>
                      <a:lnTo>
                        <a:pt x="259" y="135"/>
                      </a:lnTo>
                      <a:lnTo>
                        <a:pt x="259" y="135"/>
                      </a:lnTo>
                      <a:lnTo>
                        <a:pt x="259" y="148"/>
                      </a:lnTo>
                      <a:lnTo>
                        <a:pt x="259" y="148"/>
                      </a:lnTo>
                      <a:lnTo>
                        <a:pt x="264" y="148"/>
                      </a:lnTo>
                      <a:lnTo>
                        <a:pt x="264" y="154"/>
                      </a:lnTo>
                      <a:lnTo>
                        <a:pt x="264" y="154"/>
                      </a:lnTo>
                      <a:lnTo>
                        <a:pt x="268" y="154"/>
                      </a:lnTo>
                      <a:lnTo>
                        <a:pt x="268" y="154"/>
                      </a:lnTo>
                      <a:lnTo>
                        <a:pt x="268" y="154"/>
                      </a:lnTo>
                      <a:lnTo>
                        <a:pt x="268" y="154"/>
                      </a:lnTo>
                      <a:lnTo>
                        <a:pt x="268" y="180"/>
                      </a:lnTo>
                      <a:lnTo>
                        <a:pt x="272" y="180"/>
                      </a:lnTo>
                      <a:lnTo>
                        <a:pt x="272" y="180"/>
                      </a:lnTo>
                      <a:lnTo>
                        <a:pt x="272" y="193"/>
                      </a:lnTo>
                      <a:lnTo>
                        <a:pt x="272" y="193"/>
                      </a:lnTo>
                      <a:lnTo>
                        <a:pt x="281" y="193"/>
                      </a:lnTo>
                      <a:lnTo>
                        <a:pt x="281" y="193"/>
                      </a:lnTo>
                      <a:lnTo>
                        <a:pt x="281" y="193"/>
                      </a:lnTo>
                      <a:lnTo>
                        <a:pt x="281" y="193"/>
                      </a:lnTo>
                      <a:lnTo>
                        <a:pt x="281" y="239"/>
                      </a:lnTo>
                      <a:lnTo>
                        <a:pt x="285" y="239"/>
                      </a:lnTo>
                      <a:lnTo>
                        <a:pt x="285" y="239"/>
                      </a:lnTo>
                      <a:lnTo>
                        <a:pt x="285" y="277"/>
                      </a:lnTo>
                      <a:lnTo>
                        <a:pt x="285" y="277"/>
                      </a:lnTo>
                      <a:lnTo>
                        <a:pt x="291" y="277"/>
                      </a:lnTo>
                      <a:lnTo>
                        <a:pt x="291" y="277"/>
                      </a:lnTo>
                      <a:lnTo>
                        <a:pt x="291" y="277"/>
                      </a:lnTo>
                      <a:lnTo>
                        <a:pt x="291" y="277"/>
                      </a:lnTo>
                      <a:lnTo>
                        <a:pt x="291" y="297"/>
                      </a:lnTo>
                      <a:lnTo>
                        <a:pt x="291" y="297"/>
                      </a:lnTo>
                      <a:lnTo>
                        <a:pt x="295" y="297"/>
                      </a:lnTo>
                      <a:lnTo>
                        <a:pt x="295" y="303"/>
                      </a:lnTo>
                      <a:lnTo>
                        <a:pt x="295" y="303"/>
                      </a:lnTo>
                      <a:lnTo>
                        <a:pt x="299" y="303"/>
                      </a:lnTo>
                      <a:lnTo>
                        <a:pt x="299" y="303"/>
                      </a:lnTo>
                      <a:lnTo>
                        <a:pt x="299" y="303"/>
                      </a:lnTo>
                      <a:lnTo>
                        <a:pt x="299" y="303"/>
                      </a:lnTo>
                      <a:lnTo>
                        <a:pt x="299" y="323"/>
                      </a:lnTo>
                      <a:lnTo>
                        <a:pt x="299" y="323"/>
                      </a:lnTo>
                      <a:lnTo>
                        <a:pt x="304" y="323"/>
                      </a:lnTo>
                      <a:lnTo>
                        <a:pt x="304" y="329"/>
                      </a:lnTo>
                      <a:lnTo>
                        <a:pt x="304" y="329"/>
                      </a:lnTo>
                      <a:lnTo>
                        <a:pt x="308" y="329"/>
                      </a:lnTo>
                      <a:lnTo>
                        <a:pt x="308" y="336"/>
                      </a:lnTo>
                      <a:lnTo>
                        <a:pt x="308" y="336"/>
                      </a:lnTo>
                      <a:lnTo>
                        <a:pt x="312" y="336"/>
                      </a:lnTo>
                      <a:lnTo>
                        <a:pt x="312" y="342"/>
                      </a:lnTo>
                      <a:lnTo>
                        <a:pt x="317" y="342"/>
                      </a:lnTo>
                      <a:lnTo>
                        <a:pt x="317" y="342"/>
                      </a:lnTo>
                      <a:lnTo>
                        <a:pt x="317" y="362"/>
                      </a:lnTo>
                      <a:lnTo>
                        <a:pt x="317" y="362"/>
                      </a:lnTo>
                      <a:lnTo>
                        <a:pt x="344" y="362"/>
                      </a:lnTo>
                      <a:lnTo>
                        <a:pt x="344" y="368"/>
                      </a:lnTo>
                      <a:lnTo>
                        <a:pt x="344" y="368"/>
                      </a:lnTo>
                      <a:lnTo>
                        <a:pt x="358" y="368"/>
                      </a:lnTo>
                      <a:lnTo>
                        <a:pt x="358" y="375"/>
                      </a:lnTo>
                      <a:lnTo>
                        <a:pt x="358" y="375"/>
                      </a:lnTo>
                      <a:lnTo>
                        <a:pt x="406" y="375"/>
                      </a:lnTo>
                      <a:lnTo>
                        <a:pt x="406" y="381"/>
                      </a:lnTo>
                      <a:lnTo>
                        <a:pt x="406" y="381"/>
                      </a:lnTo>
                      <a:lnTo>
                        <a:pt x="420" y="381"/>
                      </a:lnTo>
                      <a:lnTo>
                        <a:pt x="420" y="388"/>
                      </a:lnTo>
                      <a:lnTo>
                        <a:pt x="420" y="388"/>
                      </a:lnTo>
                      <a:lnTo>
                        <a:pt x="442" y="388"/>
                      </a:lnTo>
                      <a:lnTo>
                        <a:pt x="442" y="388"/>
                      </a:lnTo>
                      <a:lnTo>
                        <a:pt x="442" y="388"/>
                      </a:lnTo>
                      <a:lnTo>
                        <a:pt x="442" y="388"/>
                      </a:lnTo>
                      <a:lnTo>
                        <a:pt x="442" y="401"/>
                      </a:lnTo>
                      <a:lnTo>
                        <a:pt x="442" y="401"/>
                      </a:lnTo>
                      <a:lnTo>
                        <a:pt x="469" y="401"/>
                      </a:lnTo>
                      <a:lnTo>
                        <a:pt x="469" y="407"/>
                      </a:lnTo>
                      <a:lnTo>
                        <a:pt x="469" y="407"/>
                      </a:lnTo>
                      <a:lnTo>
                        <a:pt x="473" y="407"/>
                      </a:lnTo>
                      <a:lnTo>
                        <a:pt x="473" y="415"/>
                      </a:lnTo>
                      <a:lnTo>
                        <a:pt x="473" y="415"/>
                      </a:lnTo>
                      <a:lnTo>
                        <a:pt x="478" y="415"/>
                      </a:lnTo>
                      <a:lnTo>
                        <a:pt x="478" y="421"/>
                      </a:lnTo>
                      <a:lnTo>
                        <a:pt x="478" y="421"/>
                      </a:lnTo>
                      <a:lnTo>
                        <a:pt x="492" y="421"/>
                      </a:lnTo>
                      <a:lnTo>
                        <a:pt x="492" y="428"/>
                      </a:lnTo>
                      <a:lnTo>
                        <a:pt x="492" y="428"/>
                      </a:lnTo>
                      <a:lnTo>
                        <a:pt x="505" y="428"/>
                      </a:lnTo>
                      <a:lnTo>
                        <a:pt x="505" y="434"/>
                      </a:lnTo>
                      <a:lnTo>
                        <a:pt x="505" y="434"/>
                      </a:lnTo>
                      <a:lnTo>
                        <a:pt x="527" y="434"/>
                      </a:lnTo>
                      <a:lnTo>
                        <a:pt x="527" y="441"/>
                      </a:lnTo>
                      <a:lnTo>
                        <a:pt x="527" y="441"/>
                      </a:lnTo>
                      <a:lnTo>
                        <a:pt x="532" y="441"/>
                      </a:lnTo>
                      <a:lnTo>
                        <a:pt x="532" y="447"/>
                      </a:lnTo>
                      <a:lnTo>
                        <a:pt x="532" y="447"/>
                      </a:lnTo>
                      <a:lnTo>
                        <a:pt x="540" y="447"/>
                      </a:lnTo>
                      <a:lnTo>
                        <a:pt x="540" y="447"/>
                      </a:lnTo>
                      <a:lnTo>
                        <a:pt x="540" y="447"/>
                      </a:lnTo>
                      <a:lnTo>
                        <a:pt x="540" y="447"/>
                      </a:lnTo>
                      <a:lnTo>
                        <a:pt x="540" y="473"/>
                      </a:lnTo>
                      <a:lnTo>
                        <a:pt x="545" y="473"/>
                      </a:lnTo>
                      <a:lnTo>
                        <a:pt x="545" y="473"/>
                      </a:lnTo>
                      <a:lnTo>
                        <a:pt x="545" y="486"/>
                      </a:lnTo>
                      <a:lnTo>
                        <a:pt x="545" y="486"/>
                      </a:lnTo>
                      <a:lnTo>
                        <a:pt x="559" y="486"/>
                      </a:lnTo>
                      <a:lnTo>
                        <a:pt x="559" y="486"/>
                      </a:lnTo>
                      <a:lnTo>
                        <a:pt x="559" y="486"/>
                      </a:lnTo>
                      <a:lnTo>
                        <a:pt x="559" y="486"/>
                      </a:lnTo>
                      <a:lnTo>
                        <a:pt x="559" y="526"/>
                      </a:lnTo>
                      <a:lnTo>
                        <a:pt x="563" y="526"/>
                      </a:lnTo>
                      <a:lnTo>
                        <a:pt x="563" y="526"/>
                      </a:lnTo>
                      <a:lnTo>
                        <a:pt x="563" y="552"/>
                      </a:lnTo>
                      <a:lnTo>
                        <a:pt x="563" y="552"/>
                      </a:lnTo>
                      <a:lnTo>
                        <a:pt x="567" y="552"/>
                      </a:lnTo>
                      <a:lnTo>
                        <a:pt x="567" y="552"/>
                      </a:lnTo>
                      <a:lnTo>
                        <a:pt x="567" y="552"/>
                      </a:lnTo>
                      <a:lnTo>
                        <a:pt x="567" y="552"/>
                      </a:lnTo>
                      <a:lnTo>
                        <a:pt x="567" y="598"/>
                      </a:lnTo>
                      <a:lnTo>
                        <a:pt x="567" y="598"/>
                      </a:lnTo>
                      <a:lnTo>
                        <a:pt x="572" y="598"/>
                      </a:lnTo>
                      <a:lnTo>
                        <a:pt x="572" y="598"/>
                      </a:lnTo>
                      <a:lnTo>
                        <a:pt x="572" y="598"/>
                      </a:lnTo>
                      <a:lnTo>
                        <a:pt x="572" y="598"/>
                      </a:lnTo>
                      <a:lnTo>
                        <a:pt x="572" y="619"/>
                      </a:lnTo>
                      <a:lnTo>
                        <a:pt x="572" y="619"/>
                      </a:lnTo>
                      <a:lnTo>
                        <a:pt x="581" y="619"/>
                      </a:lnTo>
                      <a:lnTo>
                        <a:pt x="581" y="619"/>
                      </a:lnTo>
                      <a:lnTo>
                        <a:pt x="581" y="619"/>
                      </a:lnTo>
                      <a:lnTo>
                        <a:pt x="581" y="619"/>
                      </a:lnTo>
                      <a:lnTo>
                        <a:pt x="581" y="638"/>
                      </a:lnTo>
                      <a:lnTo>
                        <a:pt x="581" y="638"/>
                      </a:lnTo>
                      <a:lnTo>
                        <a:pt x="586" y="638"/>
                      </a:lnTo>
                      <a:lnTo>
                        <a:pt x="586" y="638"/>
                      </a:lnTo>
                      <a:lnTo>
                        <a:pt x="586" y="638"/>
                      </a:lnTo>
                      <a:lnTo>
                        <a:pt x="586" y="638"/>
                      </a:lnTo>
                      <a:lnTo>
                        <a:pt x="586" y="651"/>
                      </a:lnTo>
                      <a:lnTo>
                        <a:pt x="586" y="651"/>
                      </a:lnTo>
                      <a:lnTo>
                        <a:pt x="590" y="651"/>
                      </a:lnTo>
                      <a:lnTo>
                        <a:pt x="590" y="659"/>
                      </a:lnTo>
                      <a:lnTo>
                        <a:pt x="590" y="659"/>
                      </a:lnTo>
                      <a:lnTo>
                        <a:pt x="599" y="659"/>
                      </a:lnTo>
                      <a:lnTo>
                        <a:pt x="599" y="659"/>
                      </a:lnTo>
                      <a:lnTo>
                        <a:pt x="599" y="659"/>
                      </a:lnTo>
                      <a:lnTo>
                        <a:pt x="599" y="659"/>
                      </a:lnTo>
                      <a:lnTo>
                        <a:pt x="599" y="685"/>
                      </a:lnTo>
                      <a:lnTo>
                        <a:pt x="599" y="685"/>
                      </a:lnTo>
                      <a:lnTo>
                        <a:pt x="607" y="685"/>
                      </a:lnTo>
                      <a:lnTo>
                        <a:pt x="607" y="692"/>
                      </a:lnTo>
                      <a:lnTo>
                        <a:pt x="607" y="692"/>
                      </a:lnTo>
                      <a:lnTo>
                        <a:pt x="674" y="692"/>
                      </a:lnTo>
                      <a:lnTo>
                        <a:pt x="674" y="699"/>
                      </a:lnTo>
                      <a:lnTo>
                        <a:pt x="674" y="699"/>
                      </a:lnTo>
                      <a:lnTo>
                        <a:pt x="680" y="699"/>
                      </a:lnTo>
                      <a:lnTo>
                        <a:pt x="680" y="699"/>
                      </a:lnTo>
                      <a:lnTo>
                        <a:pt x="680" y="699"/>
                      </a:lnTo>
                      <a:lnTo>
                        <a:pt x="684" y="699"/>
                      </a:lnTo>
                      <a:lnTo>
                        <a:pt x="684" y="705"/>
                      </a:lnTo>
                      <a:lnTo>
                        <a:pt x="684" y="705"/>
                      </a:lnTo>
                      <a:lnTo>
                        <a:pt x="697" y="705"/>
                      </a:lnTo>
                      <a:lnTo>
                        <a:pt x="697" y="705"/>
                      </a:lnTo>
                      <a:lnTo>
                        <a:pt x="697" y="705"/>
                      </a:lnTo>
                      <a:lnTo>
                        <a:pt x="697" y="705"/>
                      </a:lnTo>
                      <a:lnTo>
                        <a:pt x="697" y="718"/>
                      </a:lnTo>
                      <a:lnTo>
                        <a:pt x="697" y="718"/>
                      </a:lnTo>
                      <a:lnTo>
                        <a:pt x="706" y="718"/>
                      </a:lnTo>
                      <a:lnTo>
                        <a:pt x="706" y="726"/>
                      </a:lnTo>
                      <a:lnTo>
                        <a:pt x="706" y="726"/>
                      </a:lnTo>
                      <a:lnTo>
                        <a:pt x="737" y="726"/>
                      </a:lnTo>
                      <a:lnTo>
                        <a:pt x="737" y="732"/>
                      </a:lnTo>
                      <a:lnTo>
                        <a:pt x="737" y="732"/>
                      </a:lnTo>
                      <a:lnTo>
                        <a:pt x="755" y="732"/>
                      </a:lnTo>
                      <a:lnTo>
                        <a:pt x="755" y="732"/>
                      </a:lnTo>
                      <a:lnTo>
                        <a:pt x="755" y="732"/>
                      </a:lnTo>
                      <a:lnTo>
                        <a:pt x="755" y="732"/>
                      </a:lnTo>
                      <a:lnTo>
                        <a:pt x="755" y="745"/>
                      </a:lnTo>
                      <a:lnTo>
                        <a:pt x="755" y="745"/>
                      </a:lnTo>
                      <a:lnTo>
                        <a:pt x="760" y="745"/>
                      </a:lnTo>
                      <a:lnTo>
                        <a:pt x="760" y="752"/>
                      </a:lnTo>
                      <a:lnTo>
                        <a:pt x="760" y="752"/>
                      </a:lnTo>
                      <a:lnTo>
                        <a:pt x="764" y="752"/>
                      </a:lnTo>
                      <a:lnTo>
                        <a:pt x="764" y="759"/>
                      </a:lnTo>
                      <a:lnTo>
                        <a:pt x="764" y="759"/>
                      </a:lnTo>
                      <a:lnTo>
                        <a:pt x="773" y="759"/>
                      </a:lnTo>
                      <a:lnTo>
                        <a:pt x="773" y="766"/>
                      </a:lnTo>
                      <a:lnTo>
                        <a:pt x="773" y="766"/>
                      </a:lnTo>
                      <a:lnTo>
                        <a:pt x="778" y="766"/>
                      </a:lnTo>
                      <a:lnTo>
                        <a:pt x="778" y="772"/>
                      </a:lnTo>
                      <a:lnTo>
                        <a:pt x="778" y="772"/>
                      </a:lnTo>
                      <a:lnTo>
                        <a:pt x="782" y="772"/>
                      </a:lnTo>
                      <a:lnTo>
                        <a:pt x="782" y="779"/>
                      </a:lnTo>
                      <a:lnTo>
                        <a:pt x="782" y="779"/>
                      </a:lnTo>
                      <a:lnTo>
                        <a:pt x="787" y="779"/>
                      </a:lnTo>
                      <a:lnTo>
                        <a:pt x="787" y="785"/>
                      </a:lnTo>
                      <a:lnTo>
                        <a:pt x="787" y="785"/>
                      </a:lnTo>
                      <a:lnTo>
                        <a:pt x="800" y="785"/>
                      </a:lnTo>
                      <a:lnTo>
                        <a:pt x="800" y="792"/>
                      </a:lnTo>
                      <a:lnTo>
                        <a:pt x="800" y="792"/>
                      </a:lnTo>
                      <a:lnTo>
                        <a:pt x="809" y="792"/>
                      </a:lnTo>
                      <a:lnTo>
                        <a:pt x="809" y="799"/>
                      </a:lnTo>
                      <a:lnTo>
                        <a:pt x="809" y="799"/>
                      </a:lnTo>
                      <a:lnTo>
                        <a:pt x="814" y="799"/>
                      </a:lnTo>
                      <a:lnTo>
                        <a:pt x="814" y="806"/>
                      </a:lnTo>
                      <a:lnTo>
                        <a:pt x="814" y="806"/>
                      </a:lnTo>
                      <a:lnTo>
                        <a:pt x="818" y="806"/>
                      </a:lnTo>
                      <a:lnTo>
                        <a:pt x="818" y="806"/>
                      </a:lnTo>
                      <a:lnTo>
                        <a:pt x="818" y="806"/>
                      </a:lnTo>
                      <a:lnTo>
                        <a:pt x="818" y="806"/>
                      </a:lnTo>
                      <a:lnTo>
                        <a:pt x="818" y="819"/>
                      </a:lnTo>
                      <a:lnTo>
                        <a:pt x="818" y="819"/>
                      </a:lnTo>
                      <a:lnTo>
                        <a:pt x="827" y="819"/>
                      </a:lnTo>
                      <a:lnTo>
                        <a:pt x="827" y="819"/>
                      </a:lnTo>
                      <a:lnTo>
                        <a:pt x="827" y="819"/>
                      </a:lnTo>
                      <a:lnTo>
                        <a:pt x="827" y="819"/>
                      </a:lnTo>
                      <a:lnTo>
                        <a:pt x="827" y="839"/>
                      </a:lnTo>
                      <a:lnTo>
                        <a:pt x="827" y="839"/>
                      </a:lnTo>
                      <a:lnTo>
                        <a:pt x="835" y="839"/>
                      </a:lnTo>
                      <a:lnTo>
                        <a:pt x="835" y="839"/>
                      </a:lnTo>
                      <a:lnTo>
                        <a:pt x="835" y="839"/>
                      </a:lnTo>
                      <a:lnTo>
                        <a:pt x="835" y="839"/>
                      </a:lnTo>
                      <a:lnTo>
                        <a:pt x="835" y="852"/>
                      </a:lnTo>
                      <a:lnTo>
                        <a:pt x="835" y="852"/>
                      </a:lnTo>
                      <a:lnTo>
                        <a:pt x="841" y="852"/>
                      </a:lnTo>
                      <a:lnTo>
                        <a:pt x="841" y="852"/>
                      </a:lnTo>
                      <a:lnTo>
                        <a:pt x="841" y="852"/>
                      </a:lnTo>
                      <a:lnTo>
                        <a:pt x="841" y="852"/>
                      </a:lnTo>
                      <a:lnTo>
                        <a:pt x="841" y="893"/>
                      </a:lnTo>
                      <a:lnTo>
                        <a:pt x="841" y="893"/>
                      </a:lnTo>
                      <a:lnTo>
                        <a:pt x="845" y="893"/>
                      </a:lnTo>
                      <a:lnTo>
                        <a:pt x="845" y="893"/>
                      </a:lnTo>
                      <a:lnTo>
                        <a:pt x="845" y="893"/>
                      </a:lnTo>
                      <a:lnTo>
                        <a:pt x="845" y="893"/>
                      </a:lnTo>
                      <a:lnTo>
                        <a:pt x="845" y="913"/>
                      </a:lnTo>
                      <a:lnTo>
                        <a:pt x="849" y="913"/>
                      </a:lnTo>
                      <a:lnTo>
                        <a:pt x="849" y="913"/>
                      </a:lnTo>
                      <a:lnTo>
                        <a:pt x="849" y="967"/>
                      </a:lnTo>
                      <a:lnTo>
                        <a:pt x="849" y="967"/>
                      </a:lnTo>
                      <a:lnTo>
                        <a:pt x="854" y="967"/>
                      </a:lnTo>
                      <a:lnTo>
                        <a:pt x="854" y="967"/>
                      </a:lnTo>
                      <a:lnTo>
                        <a:pt x="854" y="967"/>
                      </a:lnTo>
                      <a:lnTo>
                        <a:pt x="854" y="967"/>
                      </a:lnTo>
                      <a:lnTo>
                        <a:pt x="854" y="987"/>
                      </a:lnTo>
                      <a:lnTo>
                        <a:pt x="854" y="987"/>
                      </a:lnTo>
                      <a:lnTo>
                        <a:pt x="858" y="987"/>
                      </a:lnTo>
                      <a:lnTo>
                        <a:pt x="858" y="994"/>
                      </a:lnTo>
                      <a:lnTo>
                        <a:pt x="862" y="994"/>
                      </a:lnTo>
                      <a:lnTo>
                        <a:pt x="862" y="994"/>
                      </a:lnTo>
                      <a:lnTo>
                        <a:pt x="862" y="1008"/>
                      </a:lnTo>
                      <a:lnTo>
                        <a:pt x="862" y="1008"/>
                      </a:lnTo>
                      <a:lnTo>
                        <a:pt x="867" y="1008"/>
                      </a:lnTo>
                      <a:lnTo>
                        <a:pt x="867" y="1014"/>
                      </a:lnTo>
                      <a:lnTo>
                        <a:pt x="867" y="1014"/>
                      </a:lnTo>
                      <a:lnTo>
                        <a:pt x="872" y="1014"/>
                      </a:lnTo>
                      <a:lnTo>
                        <a:pt x="872" y="1014"/>
                      </a:lnTo>
                      <a:lnTo>
                        <a:pt x="872" y="1014"/>
                      </a:lnTo>
                      <a:lnTo>
                        <a:pt x="872" y="1014"/>
                      </a:lnTo>
                      <a:lnTo>
                        <a:pt x="872" y="1027"/>
                      </a:lnTo>
                      <a:lnTo>
                        <a:pt x="872" y="1027"/>
                      </a:lnTo>
                      <a:lnTo>
                        <a:pt x="908" y="1027"/>
                      </a:lnTo>
                      <a:lnTo>
                        <a:pt x="908" y="1035"/>
                      </a:lnTo>
                      <a:lnTo>
                        <a:pt x="908" y="1035"/>
                      </a:lnTo>
                      <a:lnTo>
                        <a:pt x="925" y="1035"/>
                      </a:lnTo>
                      <a:lnTo>
                        <a:pt x="925" y="1041"/>
                      </a:lnTo>
                      <a:lnTo>
                        <a:pt x="925" y="1041"/>
                      </a:lnTo>
                      <a:lnTo>
                        <a:pt x="965" y="1041"/>
                      </a:lnTo>
                      <a:lnTo>
                        <a:pt x="965" y="1048"/>
                      </a:lnTo>
                      <a:lnTo>
                        <a:pt x="965" y="1048"/>
                      </a:lnTo>
                      <a:lnTo>
                        <a:pt x="979" y="1048"/>
                      </a:lnTo>
                      <a:lnTo>
                        <a:pt x="979" y="1048"/>
                      </a:lnTo>
                      <a:lnTo>
                        <a:pt x="979" y="1048"/>
                      </a:lnTo>
                      <a:lnTo>
                        <a:pt x="979" y="1048"/>
                      </a:lnTo>
                      <a:lnTo>
                        <a:pt x="979" y="1062"/>
                      </a:lnTo>
                      <a:lnTo>
                        <a:pt x="979" y="1062"/>
                      </a:lnTo>
                      <a:lnTo>
                        <a:pt x="1006" y="1062"/>
                      </a:lnTo>
                      <a:lnTo>
                        <a:pt x="1006" y="1062"/>
                      </a:lnTo>
                      <a:lnTo>
                        <a:pt x="1006" y="1062"/>
                      </a:lnTo>
                      <a:lnTo>
                        <a:pt x="1006" y="1062"/>
                      </a:lnTo>
                      <a:lnTo>
                        <a:pt x="1006" y="1076"/>
                      </a:lnTo>
                      <a:lnTo>
                        <a:pt x="1006" y="1076"/>
                      </a:lnTo>
                      <a:lnTo>
                        <a:pt x="1010" y="1076"/>
                      </a:lnTo>
                      <a:lnTo>
                        <a:pt x="1010" y="1082"/>
                      </a:lnTo>
                      <a:lnTo>
                        <a:pt x="1010" y="1082"/>
                      </a:lnTo>
                      <a:lnTo>
                        <a:pt x="1042" y="1082"/>
                      </a:lnTo>
                      <a:lnTo>
                        <a:pt x="1042" y="1089"/>
                      </a:lnTo>
                      <a:lnTo>
                        <a:pt x="1042" y="1089"/>
                      </a:lnTo>
                      <a:lnTo>
                        <a:pt x="1055" y="1089"/>
                      </a:lnTo>
                      <a:lnTo>
                        <a:pt x="1055" y="1089"/>
                      </a:lnTo>
                      <a:lnTo>
                        <a:pt x="1055" y="1089"/>
                      </a:lnTo>
                      <a:lnTo>
                        <a:pt x="1055" y="1089"/>
                      </a:lnTo>
                      <a:lnTo>
                        <a:pt x="1055" y="1103"/>
                      </a:lnTo>
                      <a:lnTo>
                        <a:pt x="1055" y="1103"/>
                      </a:lnTo>
                      <a:lnTo>
                        <a:pt x="1059" y="1103"/>
                      </a:lnTo>
                      <a:lnTo>
                        <a:pt x="1059" y="1109"/>
                      </a:lnTo>
                      <a:lnTo>
                        <a:pt x="1059" y="1109"/>
                      </a:lnTo>
                      <a:lnTo>
                        <a:pt x="1090" y="1109"/>
                      </a:lnTo>
                      <a:lnTo>
                        <a:pt x="1090" y="1117"/>
                      </a:lnTo>
                      <a:lnTo>
                        <a:pt x="1090" y="1117"/>
                      </a:lnTo>
                      <a:lnTo>
                        <a:pt x="1100" y="1117"/>
                      </a:lnTo>
                      <a:lnTo>
                        <a:pt x="1100" y="1117"/>
                      </a:lnTo>
                      <a:lnTo>
                        <a:pt x="1100" y="1117"/>
                      </a:lnTo>
                      <a:lnTo>
                        <a:pt x="1100" y="1117"/>
                      </a:lnTo>
                      <a:lnTo>
                        <a:pt x="1100" y="1144"/>
                      </a:lnTo>
                      <a:lnTo>
                        <a:pt x="1100" y="1144"/>
                      </a:lnTo>
                      <a:lnTo>
                        <a:pt x="1104" y="1144"/>
                      </a:lnTo>
                      <a:lnTo>
                        <a:pt x="1104" y="1144"/>
                      </a:lnTo>
                      <a:lnTo>
                        <a:pt x="1104" y="1144"/>
                      </a:lnTo>
                      <a:lnTo>
                        <a:pt x="1104" y="1144"/>
                      </a:lnTo>
                      <a:lnTo>
                        <a:pt x="1104" y="1166"/>
                      </a:lnTo>
                      <a:lnTo>
                        <a:pt x="1109" y="1166"/>
                      </a:lnTo>
                      <a:lnTo>
                        <a:pt x="1109" y="1166"/>
                      </a:lnTo>
                      <a:lnTo>
                        <a:pt x="1109" y="1180"/>
                      </a:lnTo>
                      <a:lnTo>
                        <a:pt x="1109" y="1180"/>
                      </a:lnTo>
                      <a:lnTo>
                        <a:pt x="1113" y="1180"/>
                      </a:lnTo>
                      <a:lnTo>
                        <a:pt x="1113" y="1180"/>
                      </a:lnTo>
                      <a:lnTo>
                        <a:pt x="1113" y="1180"/>
                      </a:lnTo>
                      <a:lnTo>
                        <a:pt x="1113" y="1180"/>
                      </a:lnTo>
                      <a:lnTo>
                        <a:pt x="1113" y="1194"/>
                      </a:lnTo>
                      <a:lnTo>
                        <a:pt x="1113" y="1194"/>
                      </a:lnTo>
                      <a:lnTo>
                        <a:pt x="1117" y="1194"/>
                      </a:lnTo>
                      <a:lnTo>
                        <a:pt x="1117" y="1194"/>
                      </a:lnTo>
                      <a:lnTo>
                        <a:pt x="1117" y="1194"/>
                      </a:lnTo>
                      <a:lnTo>
                        <a:pt x="1117" y="1194"/>
                      </a:lnTo>
                      <a:lnTo>
                        <a:pt x="1117" y="1208"/>
                      </a:lnTo>
                      <a:lnTo>
                        <a:pt x="1122" y="1208"/>
                      </a:lnTo>
                      <a:lnTo>
                        <a:pt x="1122" y="1208"/>
                      </a:lnTo>
                      <a:lnTo>
                        <a:pt x="1122" y="1222"/>
                      </a:lnTo>
                      <a:lnTo>
                        <a:pt x="1122" y="1222"/>
                      </a:lnTo>
                      <a:lnTo>
                        <a:pt x="1126" y="1222"/>
                      </a:lnTo>
                      <a:lnTo>
                        <a:pt x="1126" y="1222"/>
                      </a:lnTo>
                      <a:lnTo>
                        <a:pt x="1126" y="1222"/>
                      </a:lnTo>
                      <a:lnTo>
                        <a:pt x="1126" y="1222"/>
                      </a:lnTo>
                      <a:lnTo>
                        <a:pt x="1126" y="1236"/>
                      </a:lnTo>
                      <a:lnTo>
                        <a:pt x="1126" y="1236"/>
                      </a:lnTo>
                      <a:lnTo>
                        <a:pt x="1131" y="1236"/>
                      </a:lnTo>
                      <a:lnTo>
                        <a:pt x="1131" y="1236"/>
                      </a:lnTo>
                      <a:lnTo>
                        <a:pt x="1131" y="1236"/>
                      </a:lnTo>
                      <a:lnTo>
                        <a:pt x="1131" y="1236"/>
                      </a:lnTo>
                      <a:lnTo>
                        <a:pt x="1131" y="1265"/>
                      </a:lnTo>
                      <a:lnTo>
                        <a:pt x="1131" y="1265"/>
                      </a:lnTo>
                      <a:lnTo>
                        <a:pt x="1136" y="1265"/>
                      </a:lnTo>
                      <a:lnTo>
                        <a:pt x="1136" y="1272"/>
                      </a:lnTo>
                      <a:lnTo>
                        <a:pt x="1136" y="1272"/>
                      </a:lnTo>
                      <a:lnTo>
                        <a:pt x="1140" y="1272"/>
                      </a:lnTo>
                      <a:lnTo>
                        <a:pt x="1140" y="1279"/>
                      </a:lnTo>
                      <a:lnTo>
                        <a:pt x="1140" y="1279"/>
                      </a:lnTo>
                      <a:lnTo>
                        <a:pt x="1144" y="1279"/>
                      </a:lnTo>
                      <a:lnTo>
                        <a:pt x="1144" y="1287"/>
                      </a:lnTo>
                      <a:lnTo>
                        <a:pt x="1144" y="1287"/>
                      </a:lnTo>
                      <a:lnTo>
                        <a:pt x="1149" y="1287"/>
                      </a:lnTo>
                      <a:lnTo>
                        <a:pt x="1149" y="1293"/>
                      </a:lnTo>
                      <a:lnTo>
                        <a:pt x="1149" y="1293"/>
                      </a:lnTo>
                      <a:lnTo>
                        <a:pt x="1153" y="1293"/>
                      </a:lnTo>
                      <a:lnTo>
                        <a:pt x="1153" y="1301"/>
                      </a:lnTo>
                      <a:lnTo>
                        <a:pt x="1153" y="1301"/>
                      </a:lnTo>
                      <a:lnTo>
                        <a:pt x="1157" y="1301"/>
                      </a:lnTo>
                      <a:lnTo>
                        <a:pt x="1157" y="1301"/>
                      </a:lnTo>
                      <a:lnTo>
                        <a:pt x="1157" y="1301"/>
                      </a:lnTo>
                      <a:lnTo>
                        <a:pt x="1157" y="1301"/>
                      </a:lnTo>
                      <a:lnTo>
                        <a:pt x="1157" y="1330"/>
                      </a:lnTo>
                      <a:lnTo>
                        <a:pt x="1157" y="1330"/>
                      </a:lnTo>
                      <a:lnTo>
                        <a:pt x="1167" y="1330"/>
                      </a:lnTo>
                      <a:lnTo>
                        <a:pt x="1167" y="1337"/>
                      </a:lnTo>
                      <a:lnTo>
                        <a:pt x="1167" y="1337"/>
                      </a:lnTo>
                      <a:lnTo>
                        <a:pt x="1207" y="1337"/>
                      </a:lnTo>
                      <a:lnTo>
                        <a:pt x="1207" y="1345"/>
                      </a:lnTo>
                      <a:lnTo>
                        <a:pt x="1207" y="1345"/>
                      </a:lnTo>
                      <a:lnTo>
                        <a:pt x="1220" y="1345"/>
                      </a:lnTo>
                      <a:lnTo>
                        <a:pt x="1220" y="1353"/>
                      </a:lnTo>
                      <a:lnTo>
                        <a:pt x="1220" y="1353"/>
                      </a:lnTo>
                      <a:lnTo>
                        <a:pt x="1238" y="1353"/>
                      </a:lnTo>
                      <a:lnTo>
                        <a:pt x="1238" y="1360"/>
                      </a:lnTo>
                      <a:lnTo>
                        <a:pt x="1238" y="1360"/>
                      </a:lnTo>
                      <a:lnTo>
                        <a:pt x="1255" y="1360"/>
                      </a:lnTo>
                      <a:lnTo>
                        <a:pt x="1255" y="1368"/>
                      </a:lnTo>
                      <a:lnTo>
                        <a:pt x="1255" y="1368"/>
                      </a:lnTo>
                      <a:lnTo>
                        <a:pt x="1265" y="1368"/>
                      </a:lnTo>
                      <a:lnTo>
                        <a:pt x="1265" y="1375"/>
                      </a:lnTo>
                      <a:lnTo>
                        <a:pt x="1265" y="1375"/>
                      </a:lnTo>
                      <a:lnTo>
                        <a:pt x="1292" y="1375"/>
                      </a:lnTo>
                      <a:lnTo>
                        <a:pt x="1292" y="1383"/>
                      </a:lnTo>
                      <a:lnTo>
                        <a:pt x="1292" y="1383"/>
                      </a:lnTo>
                      <a:lnTo>
                        <a:pt x="1314" y="1383"/>
                      </a:lnTo>
                      <a:lnTo>
                        <a:pt x="1314" y="1390"/>
                      </a:lnTo>
                      <a:lnTo>
                        <a:pt x="1314" y="1390"/>
                      </a:lnTo>
                      <a:lnTo>
                        <a:pt x="1328" y="1390"/>
                      </a:lnTo>
                      <a:lnTo>
                        <a:pt x="1328" y="1398"/>
                      </a:lnTo>
                      <a:lnTo>
                        <a:pt x="1328" y="1398"/>
                      </a:lnTo>
                      <a:lnTo>
                        <a:pt x="1341" y="1398"/>
                      </a:lnTo>
                      <a:lnTo>
                        <a:pt x="1341" y="1405"/>
                      </a:lnTo>
                      <a:lnTo>
                        <a:pt x="1341" y="1405"/>
                      </a:lnTo>
                      <a:lnTo>
                        <a:pt x="1360" y="1405"/>
                      </a:lnTo>
                      <a:lnTo>
                        <a:pt x="1360" y="1405"/>
                      </a:lnTo>
                      <a:lnTo>
                        <a:pt x="1360" y="1405"/>
                      </a:lnTo>
                      <a:lnTo>
                        <a:pt x="1364" y="1405"/>
                      </a:lnTo>
                      <a:lnTo>
                        <a:pt x="1364" y="1405"/>
                      </a:lnTo>
                      <a:lnTo>
                        <a:pt x="1364" y="1405"/>
                      </a:lnTo>
                      <a:lnTo>
                        <a:pt x="1364" y="1405"/>
                      </a:lnTo>
                      <a:lnTo>
                        <a:pt x="1364" y="1428"/>
                      </a:lnTo>
                      <a:lnTo>
                        <a:pt x="1364" y="1428"/>
                      </a:lnTo>
                      <a:lnTo>
                        <a:pt x="1376" y="1428"/>
                      </a:lnTo>
                      <a:lnTo>
                        <a:pt x="1376" y="1436"/>
                      </a:lnTo>
                      <a:lnTo>
                        <a:pt x="1376" y="1436"/>
                      </a:lnTo>
                      <a:lnTo>
                        <a:pt x="1385" y="1436"/>
                      </a:lnTo>
                      <a:lnTo>
                        <a:pt x="1385" y="1443"/>
                      </a:lnTo>
                      <a:lnTo>
                        <a:pt x="1385" y="1443"/>
                      </a:lnTo>
                      <a:lnTo>
                        <a:pt x="1403" y="1443"/>
                      </a:lnTo>
                      <a:lnTo>
                        <a:pt x="1403" y="1451"/>
                      </a:lnTo>
                      <a:lnTo>
                        <a:pt x="1403" y="1451"/>
                      </a:lnTo>
                      <a:lnTo>
                        <a:pt x="1408" y="1451"/>
                      </a:lnTo>
                      <a:lnTo>
                        <a:pt x="1408" y="1451"/>
                      </a:lnTo>
                      <a:lnTo>
                        <a:pt x="1408" y="1451"/>
                      </a:lnTo>
                      <a:lnTo>
                        <a:pt x="1408" y="1451"/>
                      </a:lnTo>
                      <a:lnTo>
                        <a:pt x="1408" y="1466"/>
                      </a:lnTo>
                      <a:lnTo>
                        <a:pt x="1412" y="1466"/>
                      </a:lnTo>
                      <a:lnTo>
                        <a:pt x="1412" y="1466"/>
                      </a:lnTo>
                      <a:lnTo>
                        <a:pt x="1412" y="1482"/>
                      </a:lnTo>
                      <a:lnTo>
                        <a:pt x="1412" y="1482"/>
                      </a:lnTo>
                      <a:lnTo>
                        <a:pt x="1416" y="1482"/>
                      </a:lnTo>
                      <a:lnTo>
                        <a:pt x="1416" y="1491"/>
                      </a:lnTo>
                      <a:lnTo>
                        <a:pt x="1416" y="1491"/>
                      </a:lnTo>
                      <a:lnTo>
                        <a:pt x="1426" y="1491"/>
                      </a:lnTo>
                      <a:lnTo>
                        <a:pt x="1426" y="1501"/>
                      </a:lnTo>
                      <a:lnTo>
                        <a:pt x="1426" y="1501"/>
                      </a:lnTo>
                      <a:lnTo>
                        <a:pt x="1431" y="1501"/>
                      </a:lnTo>
                      <a:lnTo>
                        <a:pt x="1431" y="1501"/>
                      </a:lnTo>
                      <a:lnTo>
                        <a:pt x="1431" y="1501"/>
                      </a:lnTo>
                      <a:lnTo>
                        <a:pt x="1431" y="1501"/>
                      </a:lnTo>
                      <a:lnTo>
                        <a:pt x="1431" y="1519"/>
                      </a:lnTo>
                      <a:lnTo>
                        <a:pt x="1431" y="1519"/>
                      </a:lnTo>
                      <a:lnTo>
                        <a:pt x="1435" y="1519"/>
                      </a:lnTo>
                      <a:lnTo>
                        <a:pt x="1435" y="1528"/>
                      </a:lnTo>
                      <a:lnTo>
                        <a:pt x="1439" y="1528"/>
                      </a:lnTo>
                      <a:lnTo>
                        <a:pt x="1439" y="1528"/>
                      </a:lnTo>
                      <a:lnTo>
                        <a:pt x="1439" y="1546"/>
                      </a:lnTo>
                      <a:lnTo>
                        <a:pt x="1439" y="1546"/>
                      </a:lnTo>
                      <a:lnTo>
                        <a:pt x="1479" y="1546"/>
                      </a:lnTo>
                      <a:lnTo>
                        <a:pt x="1479" y="1556"/>
                      </a:lnTo>
                      <a:lnTo>
                        <a:pt x="1479" y="1556"/>
                      </a:lnTo>
                      <a:lnTo>
                        <a:pt x="1506" y="1556"/>
                      </a:lnTo>
                      <a:lnTo>
                        <a:pt x="1506" y="1564"/>
                      </a:lnTo>
                      <a:lnTo>
                        <a:pt x="1506" y="1564"/>
                      </a:lnTo>
                      <a:lnTo>
                        <a:pt x="1520" y="1564"/>
                      </a:lnTo>
                      <a:lnTo>
                        <a:pt x="1520" y="1574"/>
                      </a:lnTo>
                      <a:lnTo>
                        <a:pt x="1520" y="1574"/>
                      </a:lnTo>
                      <a:lnTo>
                        <a:pt x="1587" y="1574"/>
                      </a:lnTo>
                      <a:lnTo>
                        <a:pt x="1587" y="1584"/>
                      </a:lnTo>
                      <a:lnTo>
                        <a:pt x="1587" y="1584"/>
                      </a:lnTo>
                      <a:lnTo>
                        <a:pt x="1596" y="1584"/>
                      </a:lnTo>
                      <a:lnTo>
                        <a:pt x="1596" y="1593"/>
                      </a:lnTo>
                      <a:lnTo>
                        <a:pt x="1596" y="1593"/>
                      </a:lnTo>
                      <a:lnTo>
                        <a:pt x="1623" y="1593"/>
                      </a:lnTo>
                      <a:lnTo>
                        <a:pt x="1623" y="1602"/>
                      </a:lnTo>
                      <a:lnTo>
                        <a:pt x="1623" y="1602"/>
                      </a:lnTo>
                      <a:lnTo>
                        <a:pt x="1658" y="1602"/>
                      </a:lnTo>
                      <a:lnTo>
                        <a:pt x="1658" y="1613"/>
                      </a:lnTo>
                      <a:lnTo>
                        <a:pt x="1658" y="1613"/>
                      </a:lnTo>
                      <a:lnTo>
                        <a:pt x="1663" y="1613"/>
                      </a:lnTo>
                      <a:lnTo>
                        <a:pt x="1663" y="1623"/>
                      </a:lnTo>
                      <a:lnTo>
                        <a:pt x="1663" y="1623"/>
                      </a:lnTo>
                      <a:lnTo>
                        <a:pt x="1676" y="1623"/>
                      </a:lnTo>
                      <a:lnTo>
                        <a:pt x="1676" y="1632"/>
                      </a:lnTo>
                      <a:lnTo>
                        <a:pt x="1676" y="1632"/>
                      </a:lnTo>
                      <a:lnTo>
                        <a:pt x="1685" y="1632"/>
                      </a:lnTo>
                      <a:lnTo>
                        <a:pt x="1685" y="1643"/>
                      </a:lnTo>
                      <a:lnTo>
                        <a:pt x="1685" y="1643"/>
                      </a:lnTo>
                      <a:lnTo>
                        <a:pt x="1694" y="1643"/>
                      </a:lnTo>
                      <a:lnTo>
                        <a:pt x="1694" y="1643"/>
                      </a:lnTo>
                      <a:lnTo>
                        <a:pt x="1694" y="1643"/>
                      </a:lnTo>
                      <a:lnTo>
                        <a:pt x="1694" y="1643"/>
                      </a:lnTo>
                      <a:lnTo>
                        <a:pt x="1694" y="1665"/>
                      </a:lnTo>
                      <a:lnTo>
                        <a:pt x="1698" y="1665"/>
                      </a:lnTo>
                      <a:lnTo>
                        <a:pt x="1698" y="1665"/>
                      </a:lnTo>
                      <a:lnTo>
                        <a:pt x="1698" y="1689"/>
                      </a:lnTo>
                      <a:lnTo>
                        <a:pt x="1698" y="1689"/>
                      </a:lnTo>
                      <a:lnTo>
                        <a:pt x="1712" y="1689"/>
                      </a:lnTo>
                      <a:lnTo>
                        <a:pt x="1712" y="1702"/>
                      </a:lnTo>
                      <a:lnTo>
                        <a:pt x="1712" y="1702"/>
                      </a:lnTo>
                      <a:lnTo>
                        <a:pt x="1734" y="1702"/>
                      </a:lnTo>
                      <a:lnTo>
                        <a:pt x="1734" y="1716"/>
                      </a:lnTo>
                      <a:lnTo>
                        <a:pt x="1734" y="1716"/>
                      </a:lnTo>
                      <a:lnTo>
                        <a:pt x="1913" y="1716"/>
                      </a:lnTo>
                      <a:lnTo>
                        <a:pt x="1913" y="1729"/>
                      </a:lnTo>
                      <a:lnTo>
                        <a:pt x="1913" y="1729"/>
                      </a:lnTo>
                      <a:lnTo>
                        <a:pt x="1940" y="1729"/>
                      </a:lnTo>
                      <a:lnTo>
                        <a:pt x="1940" y="1742"/>
                      </a:lnTo>
                      <a:lnTo>
                        <a:pt x="1940" y="1742"/>
                      </a:lnTo>
                      <a:lnTo>
                        <a:pt x="1945" y="1742"/>
                      </a:lnTo>
                      <a:lnTo>
                        <a:pt x="1945" y="1756"/>
                      </a:lnTo>
                      <a:lnTo>
                        <a:pt x="1945" y="1756"/>
                      </a:lnTo>
                      <a:lnTo>
                        <a:pt x="2041" y="1756"/>
                      </a:lnTo>
                      <a:lnTo>
                        <a:pt x="2041" y="1756"/>
                      </a:lnTo>
                      <a:lnTo>
                        <a:pt x="2041" y="1756"/>
                      </a:lnTo>
                      <a:lnTo>
                        <a:pt x="2056" y="1756"/>
                      </a:lnTo>
                      <a:lnTo>
                        <a:pt x="2056" y="1772"/>
                      </a:lnTo>
                      <a:lnTo>
                        <a:pt x="2056" y="1772"/>
                      </a:lnTo>
                      <a:lnTo>
                        <a:pt x="2066" y="1772"/>
                      </a:lnTo>
                      <a:lnTo>
                        <a:pt x="2066" y="1772"/>
                      </a:lnTo>
                      <a:lnTo>
                        <a:pt x="2066" y="1772"/>
                      </a:lnTo>
                      <a:lnTo>
                        <a:pt x="2066" y="1772"/>
                      </a:lnTo>
                      <a:lnTo>
                        <a:pt x="2066" y="1805"/>
                      </a:lnTo>
                      <a:lnTo>
                        <a:pt x="2066" y="1805"/>
                      </a:lnTo>
                      <a:lnTo>
                        <a:pt x="2087" y="1805"/>
                      </a:lnTo>
                      <a:lnTo>
                        <a:pt x="2087" y="1823"/>
                      </a:lnTo>
                      <a:lnTo>
                        <a:pt x="2087" y="1823"/>
                      </a:lnTo>
                      <a:lnTo>
                        <a:pt x="2101" y="1823"/>
                      </a:lnTo>
                      <a:lnTo>
                        <a:pt x="2101" y="1841"/>
                      </a:lnTo>
                      <a:lnTo>
                        <a:pt x="2101" y="1841"/>
                      </a:lnTo>
                      <a:lnTo>
                        <a:pt x="2441" y="1841"/>
                      </a:lnTo>
                      <a:lnTo>
                        <a:pt x="2441" y="1860"/>
                      </a:lnTo>
                      <a:lnTo>
                        <a:pt x="2441" y="1860"/>
                      </a:lnTo>
                      <a:lnTo>
                        <a:pt x="2445" y="1860"/>
                      </a:lnTo>
                      <a:lnTo>
                        <a:pt x="2445" y="1880"/>
                      </a:lnTo>
                      <a:lnTo>
                        <a:pt x="2445" y="1880"/>
                      </a:lnTo>
                      <a:lnTo>
                        <a:pt x="2721" y="1880"/>
                      </a:lnTo>
                      <a:lnTo>
                        <a:pt x="2721" y="1880"/>
                      </a:lnTo>
                      <a:lnTo>
                        <a:pt x="2721" y="1880"/>
                      </a:lnTo>
                      <a:lnTo>
                        <a:pt x="2790" y="1880"/>
                      </a:lnTo>
                      <a:lnTo>
                        <a:pt x="2790" y="1933"/>
                      </a:lnTo>
                      <a:lnTo>
                        <a:pt x="2790" y="1933"/>
                      </a:lnTo>
                      <a:lnTo>
                        <a:pt x="3402" y="1933"/>
                      </a:lnTo>
                      <a:lnTo>
                        <a:pt x="3402" y="1933"/>
                      </a:lnTo>
                      <a:lnTo>
                        <a:pt x="3402" y="1933"/>
                      </a:lnTo>
                      <a:lnTo>
                        <a:pt x="3567" y="1933"/>
                      </a:lnTo>
                      <a:lnTo>
                        <a:pt x="3567" y="1933"/>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8" name="Line 80">
                  <a:extLst>
                    <a:ext uri="{FF2B5EF4-FFF2-40B4-BE49-F238E27FC236}">
                      <a16:creationId xmlns:a16="http://schemas.microsoft.com/office/drawing/2014/main" id="{D9D67E46-C743-82A3-AE6F-1377B564D65E}"/>
                    </a:ext>
                  </a:extLst>
                </p:cNvPr>
                <p:cNvSpPr>
                  <a:spLocks noChangeShapeType="1"/>
                </p:cNvSpPr>
                <p:nvPr/>
              </p:nvSpPr>
              <p:spPr bwMode="auto">
                <a:xfrm>
                  <a:off x="1450693" y="13350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59" name="Line 81">
                  <a:extLst>
                    <a:ext uri="{FF2B5EF4-FFF2-40B4-BE49-F238E27FC236}">
                      <a16:creationId xmlns:a16="http://schemas.microsoft.com/office/drawing/2014/main" id="{71A7625C-18FD-5494-B6B3-50899F8AB751}"/>
                    </a:ext>
                  </a:extLst>
                </p:cNvPr>
                <p:cNvSpPr>
                  <a:spLocks noChangeShapeType="1"/>
                </p:cNvSpPr>
                <p:nvPr/>
              </p:nvSpPr>
              <p:spPr bwMode="auto">
                <a:xfrm>
                  <a:off x="1869793" y="15557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0" name="Line 82">
                  <a:extLst>
                    <a:ext uri="{FF2B5EF4-FFF2-40B4-BE49-F238E27FC236}">
                      <a16:creationId xmlns:a16="http://schemas.microsoft.com/office/drawing/2014/main" id="{1B543F0F-D25B-8F24-D328-3B218A1236F7}"/>
                    </a:ext>
                  </a:extLst>
                </p:cNvPr>
                <p:cNvSpPr>
                  <a:spLocks noChangeShapeType="1"/>
                </p:cNvSpPr>
                <p:nvPr/>
              </p:nvSpPr>
              <p:spPr bwMode="auto">
                <a:xfrm>
                  <a:off x="1876143" y="15668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1" name="Line 83">
                  <a:extLst>
                    <a:ext uri="{FF2B5EF4-FFF2-40B4-BE49-F238E27FC236}">
                      <a16:creationId xmlns:a16="http://schemas.microsoft.com/office/drawing/2014/main" id="{7269FC37-D3C4-460D-F055-ADAE556FE334}"/>
                    </a:ext>
                  </a:extLst>
                </p:cNvPr>
                <p:cNvSpPr>
                  <a:spLocks noChangeShapeType="1"/>
                </p:cNvSpPr>
                <p:nvPr/>
              </p:nvSpPr>
              <p:spPr bwMode="auto">
                <a:xfrm>
                  <a:off x="1906305" y="16176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2" name="Line 84">
                  <a:extLst>
                    <a:ext uri="{FF2B5EF4-FFF2-40B4-BE49-F238E27FC236}">
                      <a16:creationId xmlns:a16="http://schemas.microsoft.com/office/drawing/2014/main" id="{82318B9A-C93E-8C68-BFCB-5FBF8018E690}"/>
                    </a:ext>
                  </a:extLst>
                </p:cNvPr>
                <p:cNvSpPr>
                  <a:spLocks noChangeShapeType="1"/>
                </p:cNvSpPr>
                <p:nvPr/>
              </p:nvSpPr>
              <p:spPr bwMode="auto">
                <a:xfrm>
                  <a:off x="2295243" y="18319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3" name="Line 85">
                  <a:extLst>
                    <a:ext uri="{FF2B5EF4-FFF2-40B4-BE49-F238E27FC236}">
                      <a16:creationId xmlns:a16="http://schemas.microsoft.com/office/drawing/2014/main" id="{A126E3C9-A6EE-891A-860C-99277C367348}"/>
                    </a:ext>
                  </a:extLst>
                </p:cNvPr>
                <p:cNvSpPr>
                  <a:spLocks noChangeShapeType="1"/>
                </p:cNvSpPr>
                <p:nvPr/>
              </p:nvSpPr>
              <p:spPr bwMode="auto">
                <a:xfrm>
                  <a:off x="2323818" y="18923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4" name="Line 86">
                  <a:extLst>
                    <a:ext uri="{FF2B5EF4-FFF2-40B4-BE49-F238E27FC236}">
                      <a16:creationId xmlns:a16="http://schemas.microsoft.com/office/drawing/2014/main" id="{DE6D363F-9F4E-F447-CA06-E3E20C9AAD70}"/>
                    </a:ext>
                  </a:extLst>
                </p:cNvPr>
                <p:cNvSpPr>
                  <a:spLocks noChangeShapeType="1"/>
                </p:cNvSpPr>
                <p:nvPr/>
              </p:nvSpPr>
              <p:spPr bwMode="auto">
                <a:xfrm>
                  <a:off x="2331755" y="19129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5" name="Line 87">
                  <a:extLst>
                    <a:ext uri="{FF2B5EF4-FFF2-40B4-BE49-F238E27FC236}">
                      <a16:creationId xmlns:a16="http://schemas.microsoft.com/office/drawing/2014/main" id="{D3746649-C362-D509-D355-022A3477717B}"/>
                    </a:ext>
                  </a:extLst>
                </p:cNvPr>
                <p:cNvSpPr>
                  <a:spLocks noChangeShapeType="1"/>
                </p:cNvSpPr>
                <p:nvPr/>
              </p:nvSpPr>
              <p:spPr bwMode="auto">
                <a:xfrm>
                  <a:off x="2344455" y="19843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6" name="Line 88">
                  <a:extLst>
                    <a:ext uri="{FF2B5EF4-FFF2-40B4-BE49-F238E27FC236}">
                      <a16:creationId xmlns:a16="http://schemas.microsoft.com/office/drawing/2014/main" id="{8827B445-105E-BB7E-0769-17019AB9043E}"/>
                    </a:ext>
                  </a:extLst>
                </p:cNvPr>
                <p:cNvSpPr>
                  <a:spLocks noChangeShapeType="1"/>
                </p:cNvSpPr>
                <p:nvPr/>
              </p:nvSpPr>
              <p:spPr bwMode="auto">
                <a:xfrm>
                  <a:off x="2352393" y="20050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7" name="Line 89">
                  <a:extLst>
                    <a:ext uri="{FF2B5EF4-FFF2-40B4-BE49-F238E27FC236}">
                      <a16:creationId xmlns:a16="http://schemas.microsoft.com/office/drawing/2014/main" id="{7F0A2FB3-86D2-4C4A-CF0B-5A7C4E69039A}"/>
                    </a:ext>
                  </a:extLst>
                </p:cNvPr>
                <p:cNvSpPr>
                  <a:spLocks noChangeShapeType="1"/>
                </p:cNvSpPr>
                <p:nvPr/>
              </p:nvSpPr>
              <p:spPr bwMode="auto">
                <a:xfrm>
                  <a:off x="2507968" y="21209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8" name="Line 90">
                  <a:extLst>
                    <a:ext uri="{FF2B5EF4-FFF2-40B4-BE49-F238E27FC236}">
                      <a16:creationId xmlns:a16="http://schemas.microsoft.com/office/drawing/2014/main" id="{E3158A74-0D04-DA9E-E55A-7273D184EDAB}"/>
                    </a:ext>
                  </a:extLst>
                </p:cNvPr>
                <p:cNvSpPr>
                  <a:spLocks noChangeShapeType="1"/>
                </p:cNvSpPr>
                <p:nvPr/>
              </p:nvSpPr>
              <p:spPr bwMode="auto">
                <a:xfrm>
                  <a:off x="2557180" y="21621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69" name="Line 91">
                  <a:extLst>
                    <a:ext uri="{FF2B5EF4-FFF2-40B4-BE49-F238E27FC236}">
                      <a16:creationId xmlns:a16="http://schemas.microsoft.com/office/drawing/2014/main" id="{8974796F-93EA-C5BF-A9D1-662DBBBE44E1}"/>
                    </a:ext>
                  </a:extLst>
                </p:cNvPr>
                <p:cNvSpPr>
                  <a:spLocks noChangeShapeType="1"/>
                </p:cNvSpPr>
                <p:nvPr/>
              </p:nvSpPr>
              <p:spPr bwMode="auto">
                <a:xfrm>
                  <a:off x="2749268" y="23828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0" name="Line 92">
                  <a:extLst>
                    <a:ext uri="{FF2B5EF4-FFF2-40B4-BE49-F238E27FC236}">
                      <a16:creationId xmlns:a16="http://schemas.microsoft.com/office/drawing/2014/main" id="{65511BA2-2B0B-7000-F15F-013BD682BEC9}"/>
                    </a:ext>
                  </a:extLst>
                </p:cNvPr>
                <p:cNvSpPr>
                  <a:spLocks noChangeShapeType="1"/>
                </p:cNvSpPr>
                <p:nvPr/>
              </p:nvSpPr>
              <p:spPr bwMode="auto">
                <a:xfrm>
                  <a:off x="2792130" y="2584450"/>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1" name="Line 93">
                  <a:extLst>
                    <a:ext uri="{FF2B5EF4-FFF2-40B4-BE49-F238E27FC236}">
                      <a16:creationId xmlns:a16="http://schemas.microsoft.com/office/drawing/2014/main" id="{EAF2B7A5-F917-D3F3-67BE-234EBF37DCD3}"/>
                    </a:ext>
                  </a:extLst>
                </p:cNvPr>
                <p:cNvSpPr>
                  <a:spLocks noChangeShapeType="1"/>
                </p:cNvSpPr>
                <p:nvPr/>
              </p:nvSpPr>
              <p:spPr bwMode="auto">
                <a:xfrm>
                  <a:off x="3190593" y="28384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2" name="Line 94">
                  <a:extLst>
                    <a:ext uri="{FF2B5EF4-FFF2-40B4-BE49-F238E27FC236}">
                      <a16:creationId xmlns:a16="http://schemas.microsoft.com/office/drawing/2014/main" id="{80978E15-7B90-10C9-6684-07D4E4443519}"/>
                    </a:ext>
                  </a:extLst>
                </p:cNvPr>
                <p:cNvSpPr>
                  <a:spLocks noChangeShapeType="1"/>
                </p:cNvSpPr>
                <p:nvPr/>
              </p:nvSpPr>
              <p:spPr bwMode="auto">
                <a:xfrm>
                  <a:off x="3196943" y="28844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3" name="Line 95">
                  <a:extLst>
                    <a:ext uri="{FF2B5EF4-FFF2-40B4-BE49-F238E27FC236}">
                      <a16:creationId xmlns:a16="http://schemas.microsoft.com/office/drawing/2014/main" id="{A0A8FC13-D767-478A-F1A8-6A1F76E9E212}"/>
                    </a:ext>
                  </a:extLst>
                </p:cNvPr>
                <p:cNvSpPr>
                  <a:spLocks noChangeShapeType="1"/>
                </p:cNvSpPr>
                <p:nvPr/>
              </p:nvSpPr>
              <p:spPr bwMode="auto">
                <a:xfrm>
                  <a:off x="3211230" y="2927350"/>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4" name="Line 96">
                  <a:extLst>
                    <a:ext uri="{FF2B5EF4-FFF2-40B4-BE49-F238E27FC236}">
                      <a16:creationId xmlns:a16="http://schemas.microsoft.com/office/drawing/2014/main" id="{AFC14F2C-9BB7-400D-D54F-E78E7BAFAF85}"/>
                    </a:ext>
                  </a:extLst>
                </p:cNvPr>
                <p:cNvSpPr>
                  <a:spLocks noChangeShapeType="1"/>
                </p:cNvSpPr>
                <p:nvPr/>
              </p:nvSpPr>
              <p:spPr bwMode="auto">
                <a:xfrm>
                  <a:off x="3225518" y="29368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5" name="Line 97">
                  <a:extLst>
                    <a:ext uri="{FF2B5EF4-FFF2-40B4-BE49-F238E27FC236}">
                      <a16:creationId xmlns:a16="http://schemas.microsoft.com/office/drawing/2014/main" id="{7CF0FA8F-44A2-CA3B-15F2-7D3A1BB9983B}"/>
                    </a:ext>
                  </a:extLst>
                </p:cNvPr>
                <p:cNvSpPr>
                  <a:spLocks noChangeShapeType="1"/>
                </p:cNvSpPr>
                <p:nvPr/>
              </p:nvSpPr>
              <p:spPr bwMode="auto">
                <a:xfrm>
                  <a:off x="3239805" y="30146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6" name="Line 98">
                  <a:extLst>
                    <a:ext uri="{FF2B5EF4-FFF2-40B4-BE49-F238E27FC236}">
                      <a16:creationId xmlns:a16="http://schemas.microsoft.com/office/drawing/2014/main" id="{C4826B55-9431-4D4C-E313-DE3504E089C2}"/>
                    </a:ext>
                  </a:extLst>
                </p:cNvPr>
                <p:cNvSpPr>
                  <a:spLocks noChangeShapeType="1"/>
                </p:cNvSpPr>
                <p:nvPr/>
              </p:nvSpPr>
              <p:spPr bwMode="auto">
                <a:xfrm>
                  <a:off x="3254093" y="30591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7" name="Line 99">
                  <a:extLst>
                    <a:ext uri="{FF2B5EF4-FFF2-40B4-BE49-F238E27FC236}">
                      <a16:creationId xmlns:a16="http://schemas.microsoft.com/office/drawing/2014/main" id="{AC514985-DCDD-91AE-F56D-49267CC6A385}"/>
                    </a:ext>
                  </a:extLst>
                </p:cNvPr>
                <p:cNvSpPr>
                  <a:spLocks noChangeShapeType="1"/>
                </p:cNvSpPr>
                <p:nvPr/>
              </p:nvSpPr>
              <p:spPr bwMode="auto">
                <a:xfrm>
                  <a:off x="3296955" y="31384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8" name="Line 100">
                  <a:extLst>
                    <a:ext uri="{FF2B5EF4-FFF2-40B4-BE49-F238E27FC236}">
                      <a16:creationId xmlns:a16="http://schemas.microsoft.com/office/drawing/2014/main" id="{C9B8AF3E-96F4-6705-9381-EBE945930B9A}"/>
                    </a:ext>
                  </a:extLst>
                </p:cNvPr>
                <p:cNvSpPr>
                  <a:spLocks noChangeShapeType="1"/>
                </p:cNvSpPr>
                <p:nvPr/>
              </p:nvSpPr>
              <p:spPr bwMode="auto">
                <a:xfrm>
                  <a:off x="3636680" y="32512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79" name="Line 101">
                  <a:extLst>
                    <a:ext uri="{FF2B5EF4-FFF2-40B4-BE49-F238E27FC236}">
                      <a16:creationId xmlns:a16="http://schemas.microsoft.com/office/drawing/2014/main" id="{934E20EF-38EA-931C-AE74-C2E10A98B05B}"/>
                    </a:ext>
                  </a:extLst>
                </p:cNvPr>
                <p:cNvSpPr>
                  <a:spLocks noChangeShapeType="1"/>
                </p:cNvSpPr>
                <p:nvPr/>
              </p:nvSpPr>
              <p:spPr bwMode="auto">
                <a:xfrm>
                  <a:off x="3665255" y="33067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0" name="Line 102">
                  <a:extLst>
                    <a:ext uri="{FF2B5EF4-FFF2-40B4-BE49-F238E27FC236}">
                      <a16:creationId xmlns:a16="http://schemas.microsoft.com/office/drawing/2014/main" id="{68E97929-AC71-CF84-32A2-EC92286E1284}"/>
                    </a:ext>
                  </a:extLst>
                </p:cNvPr>
                <p:cNvSpPr>
                  <a:spLocks noChangeShapeType="1"/>
                </p:cNvSpPr>
                <p:nvPr/>
              </p:nvSpPr>
              <p:spPr bwMode="auto">
                <a:xfrm>
                  <a:off x="3671605" y="3332163"/>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1" name="Line 103">
                  <a:extLst>
                    <a:ext uri="{FF2B5EF4-FFF2-40B4-BE49-F238E27FC236}">
                      <a16:creationId xmlns:a16="http://schemas.microsoft.com/office/drawing/2014/main" id="{62D5700C-2B7A-000D-7F6A-0C00BA157C4B}"/>
                    </a:ext>
                  </a:extLst>
                </p:cNvPr>
                <p:cNvSpPr>
                  <a:spLocks noChangeShapeType="1"/>
                </p:cNvSpPr>
                <p:nvPr/>
              </p:nvSpPr>
              <p:spPr bwMode="auto">
                <a:xfrm>
                  <a:off x="3679543" y="33655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2" name="Line 104">
                  <a:extLst>
                    <a:ext uri="{FF2B5EF4-FFF2-40B4-BE49-F238E27FC236}">
                      <a16:creationId xmlns:a16="http://schemas.microsoft.com/office/drawing/2014/main" id="{BF96715C-BC3E-124F-677F-29F4F9C1F5F1}"/>
                    </a:ext>
                  </a:extLst>
                </p:cNvPr>
                <p:cNvSpPr>
                  <a:spLocks noChangeShapeType="1"/>
                </p:cNvSpPr>
                <p:nvPr/>
              </p:nvSpPr>
              <p:spPr bwMode="auto">
                <a:xfrm>
                  <a:off x="3685893" y="33893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3" name="Line 105">
                  <a:extLst>
                    <a:ext uri="{FF2B5EF4-FFF2-40B4-BE49-F238E27FC236}">
                      <a16:creationId xmlns:a16="http://schemas.microsoft.com/office/drawing/2014/main" id="{6633C843-BAA0-484C-76BF-B23449E72CB9}"/>
                    </a:ext>
                  </a:extLst>
                </p:cNvPr>
                <p:cNvSpPr>
                  <a:spLocks noChangeShapeType="1"/>
                </p:cNvSpPr>
                <p:nvPr/>
              </p:nvSpPr>
              <p:spPr bwMode="auto">
                <a:xfrm>
                  <a:off x="3692243" y="34036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 name="Line 106">
                  <a:extLst>
                    <a:ext uri="{FF2B5EF4-FFF2-40B4-BE49-F238E27FC236}">
                      <a16:creationId xmlns:a16="http://schemas.microsoft.com/office/drawing/2014/main" id="{4610A567-BAF3-2928-D782-5A13340DF0A2}"/>
                    </a:ext>
                  </a:extLst>
                </p:cNvPr>
                <p:cNvSpPr>
                  <a:spLocks noChangeShapeType="1"/>
                </p:cNvSpPr>
                <p:nvPr/>
              </p:nvSpPr>
              <p:spPr bwMode="auto">
                <a:xfrm>
                  <a:off x="3701768" y="34178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5" name="Line 107">
                  <a:extLst>
                    <a:ext uri="{FF2B5EF4-FFF2-40B4-BE49-F238E27FC236}">
                      <a16:creationId xmlns:a16="http://schemas.microsoft.com/office/drawing/2014/main" id="{32EABC5E-5D9B-3FA8-14B1-4DB8EAF0CDC6}"/>
                    </a:ext>
                  </a:extLst>
                </p:cNvPr>
                <p:cNvSpPr>
                  <a:spLocks noChangeShapeType="1"/>
                </p:cNvSpPr>
                <p:nvPr/>
              </p:nvSpPr>
              <p:spPr bwMode="auto">
                <a:xfrm>
                  <a:off x="3708118" y="34290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6" name="Line 108">
                  <a:extLst>
                    <a:ext uri="{FF2B5EF4-FFF2-40B4-BE49-F238E27FC236}">
                      <a16:creationId xmlns:a16="http://schemas.microsoft.com/office/drawing/2014/main" id="{F5AB24B8-6996-6112-F1BA-759D4B798CFA}"/>
                    </a:ext>
                  </a:extLst>
                </p:cNvPr>
                <p:cNvSpPr>
                  <a:spLocks noChangeShapeType="1"/>
                </p:cNvSpPr>
                <p:nvPr/>
              </p:nvSpPr>
              <p:spPr bwMode="auto">
                <a:xfrm>
                  <a:off x="3722405" y="34290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7" name="Line 109">
                  <a:extLst>
                    <a:ext uri="{FF2B5EF4-FFF2-40B4-BE49-F238E27FC236}">
                      <a16:creationId xmlns:a16="http://schemas.microsoft.com/office/drawing/2014/main" id="{8E66F45B-8616-32B3-883A-5755C976461A}"/>
                    </a:ext>
                  </a:extLst>
                </p:cNvPr>
                <p:cNvSpPr>
                  <a:spLocks noChangeShapeType="1"/>
                </p:cNvSpPr>
                <p:nvPr/>
              </p:nvSpPr>
              <p:spPr bwMode="auto">
                <a:xfrm>
                  <a:off x="3728755" y="34432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8" name="Line 110">
                  <a:extLst>
                    <a:ext uri="{FF2B5EF4-FFF2-40B4-BE49-F238E27FC236}">
                      <a16:creationId xmlns:a16="http://schemas.microsoft.com/office/drawing/2014/main" id="{A5986E1E-D6C7-232F-C83E-C7421A5BE3AF}"/>
                    </a:ext>
                  </a:extLst>
                </p:cNvPr>
                <p:cNvSpPr>
                  <a:spLocks noChangeShapeType="1"/>
                </p:cNvSpPr>
                <p:nvPr/>
              </p:nvSpPr>
              <p:spPr bwMode="auto">
                <a:xfrm>
                  <a:off x="3792255" y="34559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89" name="Line 111">
                  <a:extLst>
                    <a:ext uri="{FF2B5EF4-FFF2-40B4-BE49-F238E27FC236}">
                      <a16:creationId xmlns:a16="http://schemas.microsoft.com/office/drawing/2014/main" id="{2DF728DB-FB38-8C51-BEC2-AEBBA11B0705}"/>
                    </a:ext>
                  </a:extLst>
                </p:cNvPr>
                <p:cNvSpPr>
                  <a:spLocks noChangeShapeType="1"/>
                </p:cNvSpPr>
                <p:nvPr/>
              </p:nvSpPr>
              <p:spPr bwMode="auto">
                <a:xfrm>
                  <a:off x="4076418" y="35147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0" name="Line 112">
                  <a:extLst>
                    <a:ext uri="{FF2B5EF4-FFF2-40B4-BE49-F238E27FC236}">
                      <a16:creationId xmlns:a16="http://schemas.microsoft.com/office/drawing/2014/main" id="{4C32EB5E-77AE-C25C-FE4E-DB001D695890}"/>
                    </a:ext>
                  </a:extLst>
                </p:cNvPr>
                <p:cNvSpPr>
                  <a:spLocks noChangeShapeType="1"/>
                </p:cNvSpPr>
                <p:nvPr/>
              </p:nvSpPr>
              <p:spPr bwMode="auto">
                <a:xfrm>
                  <a:off x="4084355" y="35290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1" name="Line 113">
                  <a:extLst>
                    <a:ext uri="{FF2B5EF4-FFF2-40B4-BE49-F238E27FC236}">
                      <a16:creationId xmlns:a16="http://schemas.microsoft.com/office/drawing/2014/main" id="{E5C2BE62-8048-F19B-A259-D4BDC80F6647}"/>
                    </a:ext>
                  </a:extLst>
                </p:cNvPr>
                <p:cNvSpPr>
                  <a:spLocks noChangeShapeType="1"/>
                </p:cNvSpPr>
                <p:nvPr/>
              </p:nvSpPr>
              <p:spPr bwMode="auto">
                <a:xfrm>
                  <a:off x="4090705" y="35448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2" name="Line 114">
                  <a:extLst>
                    <a:ext uri="{FF2B5EF4-FFF2-40B4-BE49-F238E27FC236}">
                      <a16:creationId xmlns:a16="http://schemas.microsoft.com/office/drawing/2014/main" id="{5D93A441-F43D-BCB5-D253-E940F4C451A5}"/>
                    </a:ext>
                  </a:extLst>
                </p:cNvPr>
                <p:cNvSpPr>
                  <a:spLocks noChangeShapeType="1"/>
                </p:cNvSpPr>
                <p:nvPr/>
              </p:nvSpPr>
              <p:spPr bwMode="auto">
                <a:xfrm>
                  <a:off x="4097055" y="35591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3" name="Line 115">
                  <a:extLst>
                    <a:ext uri="{FF2B5EF4-FFF2-40B4-BE49-F238E27FC236}">
                      <a16:creationId xmlns:a16="http://schemas.microsoft.com/office/drawing/2014/main" id="{DF1E0A08-3A9C-1A87-58FE-AEDE0CF0BD5A}"/>
                    </a:ext>
                  </a:extLst>
                </p:cNvPr>
                <p:cNvSpPr>
                  <a:spLocks noChangeShapeType="1"/>
                </p:cNvSpPr>
                <p:nvPr/>
              </p:nvSpPr>
              <p:spPr bwMode="auto">
                <a:xfrm>
                  <a:off x="4119280" y="35734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4" name="Line 116">
                  <a:extLst>
                    <a:ext uri="{FF2B5EF4-FFF2-40B4-BE49-F238E27FC236}">
                      <a16:creationId xmlns:a16="http://schemas.microsoft.com/office/drawing/2014/main" id="{BD092EF0-373B-246A-C94C-840E4F5423EB}"/>
                    </a:ext>
                  </a:extLst>
                </p:cNvPr>
                <p:cNvSpPr>
                  <a:spLocks noChangeShapeType="1"/>
                </p:cNvSpPr>
                <p:nvPr/>
              </p:nvSpPr>
              <p:spPr bwMode="auto">
                <a:xfrm>
                  <a:off x="4127218" y="35909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5" name="Line 117">
                  <a:extLst>
                    <a:ext uri="{FF2B5EF4-FFF2-40B4-BE49-F238E27FC236}">
                      <a16:creationId xmlns:a16="http://schemas.microsoft.com/office/drawing/2014/main" id="{BEF63C4E-16C7-3E9F-C3C2-3C63B6B186B3}"/>
                    </a:ext>
                  </a:extLst>
                </p:cNvPr>
                <p:cNvSpPr>
                  <a:spLocks noChangeShapeType="1"/>
                </p:cNvSpPr>
                <p:nvPr/>
              </p:nvSpPr>
              <p:spPr bwMode="auto">
                <a:xfrm>
                  <a:off x="4133568" y="36687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6" name="Line 118">
                  <a:extLst>
                    <a:ext uri="{FF2B5EF4-FFF2-40B4-BE49-F238E27FC236}">
                      <a16:creationId xmlns:a16="http://schemas.microsoft.com/office/drawing/2014/main" id="{417DB9B2-A8AA-9F56-B67D-C7BBA6C1E626}"/>
                    </a:ext>
                  </a:extLst>
                </p:cNvPr>
                <p:cNvSpPr>
                  <a:spLocks noChangeShapeType="1"/>
                </p:cNvSpPr>
                <p:nvPr/>
              </p:nvSpPr>
              <p:spPr bwMode="auto">
                <a:xfrm>
                  <a:off x="4139918" y="37052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7" name="Line 119">
                  <a:extLst>
                    <a:ext uri="{FF2B5EF4-FFF2-40B4-BE49-F238E27FC236}">
                      <a16:creationId xmlns:a16="http://schemas.microsoft.com/office/drawing/2014/main" id="{C82E7EA0-9966-C8E3-9D23-C8F01BFF07BE}"/>
                    </a:ext>
                  </a:extLst>
                </p:cNvPr>
                <p:cNvSpPr>
                  <a:spLocks noChangeShapeType="1"/>
                </p:cNvSpPr>
                <p:nvPr/>
              </p:nvSpPr>
              <p:spPr bwMode="auto">
                <a:xfrm>
                  <a:off x="4162143" y="37242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8" name="Line 120">
                  <a:extLst>
                    <a:ext uri="{FF2B5EF4-FFF2-40B4-BE49-F238E27FC236}">
                      <a16:creationId xmlns:a16="http://schemas.microsoft.com/office/drawing/2014/main" id="{3815E13F-110D-E8C0-AC5B-7949DA012E97}"/>
                    </a:ext>
                  </a:extLst>
                </p:cNvPr>
                <p:cNvSpPr>
                  <a:spLocks noChangeShapeType="1"/>
                </p:cNvSpPr>
                <p:nvPr/>
              </p:nvSpPr>
              <p:spPr bwMode="auto">
                <a:xfrm>
                  <a:off x="4282793" y="37449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999" name="Line 121">
                  <a:extLst>
                    <a:ext uri="{FF2B5EF4-FFF2-40B4-BE49-F238E27FC236}">
                      <a16:creationId xmlns:a16="http://schemas.microsoft.com/office/drawing/2014/main" id="{4852C72C-38AF-5595-A4B5-05428B641432}"/>
                    </a:ext>
                  </a:extLst>
                </p:cNvPr>
                <p:cNvSpPr>
                  <a:spLocks noChangeShapeType="1"/>
                </p:cNvSpPr>
                <p:nvPr/>
              </p:nvSpPr>
              <p:spPr bwMode="auto">
                <a:xfrm>
                  <a:off x="4681255"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0" name="Line 122">
                  <a:extLst>
                    <a:ext uri="{FF2B5EF4-FFF2-40B4-BE49-F238E27FC236}">
                      <a16:creationId xmlns:a16="http://schemas.microsoft.com/office/drawing/2014/main" id="{2ABC3CD9-4EBB-4C8C-DA2D-671EBFAA41A4}"/>
                    </a:ext>
                  </a:extLst>
                </p:cNvPr>
                <p:cNvSpPr>
                  <a:spLocks noChangeShapeType="1"/>
                </p:cNvSpPr>
                <p:nvPr/>
              </p:nvSpPr>
              <p:spPr bwMode="auto">
                <a:xfrm>
                  <a:off x="4693955"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1" name="Line 123">
                  <a:extLst>
                    <a:ext uri="{FF2B5EF4-FFF2-40B4-BE49-F238E27FC236}">
                      <a16:creationId xmlns:a16="http://schemas.microsoft.com/office/drawing/2014/main" id="{9BC8BF19-EBBC-2E1D-344A-2223E613E606}"/>
                    </a:ext>
                  </a:extLst>
                </p:cNvPr>
                <p:cNvSpPr>
                  <a:spLocks noChangeShapeType="1"/>
                </p:cNvSpPr>
                <p:nvPr/>
              </p:nvSpPr>
              <p:spPr bwMode="auto">
                <a:xfrm>
                  <a:off x="4714593"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2" name="Line 124">
                  <a:extLst>
                    <a:ext uri="{FF2B5EF4-FFF2-40B4-BE49-F238E27FC236}">
                      <a16:creationId xmlns:a16="http://schemas.microsoft.com/office/drawing/2014/main" id="{5F7895BE-1323-4072-3266-CA432C088200}"/>
                    </a:ext>
                  </a:extLst>
                </p:cNvPr>
                <p:cNvSpPr>
                  <a:spLocks noChangeShapeType="1"/>
                </p:cNvSpPr>
                <p:nvPr/>
              </p:nvSpPr>
              <p:spPr bwMode="auto">
                <a:xfrm>
                  <a:off x="4724118"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3" name="Line 125">
                  <a:extLst>
                    <a:ext uri="{FF2B5EF4-FFF2-40B4-BE49-F238E27FC236}">
                      <a16:creationId xmlns:a16="http://schemas.microsoft.com/office/drawing/2014/main" id="{D4C17A6E-BDF7-BA06-DD76-BF79B94363CF}"/>
                    </a:ext>
                  </a:extLst>
                </p:cNvPr>
                <p:cNvSpPr>
                  <a:spLocks noChangeShapeType="1"/>
                </p:cNvSpPr>
                <p:nvPr/>
              </p:nvSpPr>
              <p:spPr bwMode="auto">
                <a:xfrm>
                  <a:off x="4730468" y="38544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4" name="Line 126">
                  <a:extLst>
                    <a:ext uri="{FF2B5EF4-FFF2-40B4-BE49-F238E27FC236}">
                      <a16:creationId xmlns:a16="http://schemas.microsoft.com/office/drawing/2014/main" id="{41ED4AC9-A817-0018-D009-F5C943DCF37F}"/>
                    </a:ext>
                  </a:extLst>
                </p:cNvPr>
                <p:cNvSpPr>
                  <a:spLocks noChangeShapeType="1"/>
                </p:cNvSpPr>
                <p:nvPr/>
              </p:nvSpPr>
              <p:spPr bwMode="auto">
                <a:xfrm>
                  <a:off x="4744755"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5" name="Line 127">
                  <a:extLst>
                    <a:ext uri="{FF2B5EF4-FFF2-40B4-BE49-F238E27FC236}">
                      <a16:creationId xmlns:a16="http://schemas.microsoft.com/office/drawing/2014/main" id="{95D5B8E5-E059-716C-3651-A19DEC7290D1}"/>
                    </a:ext>
                  </a:extLst>
                </p:cNvPr>
                <p:cNvSpPr>
                  <a:spLocks noChangeShapeType="1"/>
                </p:cNvSpPr>
                <p:nvPr/>
              </p:nvSpPr>
              <p:spPr bwMode="auto">
                <a:xfrm>
                  <a:off x="4751105"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6" name="Line 128">
                  <a:extLst>
                    <a:ext uri="{FF2B5EF4-FFF2-40B4-BE49-F238E27FC236}">
                      <a16:creationId xmlns:a16="http://schemas.microsoft.com/office/drawing/2014/main" id="{359864F9-D489-F08B-3264-F36D8E41600B}"/>
                    </a:ext>
                  </a:extLst>
                </p:cNvPr>
                <p:cNvSpPr>
                  <a:spLocks noChangeShapeType="1"/>
                </p:cNvSpPr>
                <p:nvPr/>
              </p:nvSpPr>
              <p:spPr bwMode="auto">
                <a:xfrm>
                  <a:off x="4765393"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7" name="Line 129">
                  <a:extLst>
                    <a:ext uri="{FF2B5EF4-FFF2-40B4-BE49-F238E27FC236}">
                      <a16:creationId xmlns:a16="http://schemas.microsoft.com/office/drawing/2014/main" id="{3D35339A-278D-E82C-3B90-5AC376A43B4D}"/>
                    </a:ext>
                  </a:extLst>
                </p:cNvPr>
                <p:cNvSpPr>
                  <a:spLocks noChangeShapeType="1"/>
                </p:cNvSpPr>
                <p:nvPr/>
              </p:nvSpPr>
              <p:spPr bwMode="auto">
                <a:xfrm>
                  <a:off x="4800318" y="3932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8" name="Line 130">
                  <a:extLst>
                    <a:ext uri="{FF2B5EF4-FFF2-40B4-BE49-F238E27FC236}">
                      <a16:creationId xmlns:a16="http://schemas.microsoft.com/office/drawing/2014/main" id="{94CBCD41-E476-98BB-C8A8-9B5B3E2B38FC}"/>
                    </a:ext>
                  </a:extLst>
                </p:cNvPr>
                <p:cNvSpPr>
                  <a:spLocks noChangeShapeType="1"/>
                </p:cNvSpPr>
                <p:nvPr/>
              </p:nvSpPr>
              <p:spPr bwMode="auto">
                <a:xfrm>
                  <a:off x="4986055" y="39592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9" name="Line 131">
                  <a:extLst>
                    <a:ext uri="{FF2B5EF4-FFF2-40B4-BE49-F238E27FC236}">
                      <a16:creationId xmlns:a16="http://schemas.microsoft.com/office/drawing/2014/main" id="{BC2DF997-CCFF-6A6E-94D4-815BD6EDE322}"/>
                    </a:ext>
                  </a:extLst>
                </p:cNvPr>
                <p:cNvSpPr>
                  <a:spLocks noChangeShapeType="1"/>
                </p:cNvSpPr>
                <p:nvPr/>
              </p:nvSpPr>
              <p:spPr bwMode="auto">
                <a:xfrm>
                  <a:off x="5284505" y="3990975"/>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0" name="Line 132">
                  <a:extLst>
                    <a:ext uri="{FF2B5EF4-FFF2-40B4-BE49-F238E27FC236}">
                      <a16:creationId xmlns:a16="http://schemas.microsoft.com/office/drawing/2014/main" id="{52C621D6-E409-FAB8-6D01-9736F356E156}"/>
                    </a:ext>
                  </a:extLst>
                </p:cNvPr>
                <p:cNvSpPr>
                  <a:spLocks noChangeShapeType="1"/>
                </p:cNvSpPr>
                <p:nvPr/>
              </p:nvSpPr>
              <p:spPr bwMode="auto">
                <a:xfrm>
                  <a:off x="5311493" y="40227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1" name="Line 133">
                  <a:extLst>
                    <a:ext uri="{FF2B5EF4-FFF2-40B4-BE49-F238E27FC236}">
                      <a16:creationId xmlns:a16="http://schemas.microsoft.com/office/drawing/2014/main" id="{7242D5A7-8A63-84D3-20B4-561BF06F6939}"/>
                    </a:ext>
                  </a:extLst>
                </p:cNvPr>
                <p:cNvSpPr>
                  <a:spLocks noChangeShapeType="1"/>
                </p:cNvSpPr>
                <p:nvPr/>
              </p:nvSpPr>
              <p:spPr bwMode="auto">
                <a:xfrm>
                  <a:off x="5325780"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2" name="Line 134">
                  <a:extLst>
                    <a:ext uri="{FF2B5EF4-FFF2-40B4-BE49-F238E27FC236}">
                      <a16:creationId xmlns:a16="http://schemas.microsoft.com/office/drawing/2014/main" id="{83BF9C7A-4026-5E97-BC4F-7C07500962A7}"/>
                    </a:ext>
                  </a:extLst>
                </p:cNvPr>
                <p:cNvSpPr>
                  <a:spLocks noChangeShapeType="1"/>
                </p:cNvSpPr>
                <p:nvPr/>
              </p:nvSpPr>
              <p:spPr bwMode="auto">
                <a:xfrm>
                  <a:off x="5341655"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3" name="Line 135">
                  <a:extLst>
                    <a:ext uri="{FF2B5EF4-FFF2-40B4-BE49-F238E27FC236}">
                      <a16:creationId xmlns:a16="http://schemas.microsoft.com/office/drawing/2014/main" id="{F72C856C-FBE5-EBAC-EC53-5C9B1612ADFA}"/>
                    </a:ext>
                  </a:extLst>
                </p:cNvPr>
                <p:cNvSpPr>
                  <a:spLocks noChangeShapeType="1"/>
                </p:cNvSpPr>
                <p:nvPr/>
              </p:nvSpPr>
              <p:spPr bwMode="auto">
                <a:xfrm>
                  <a:off x="5667093"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4" name="Line 136">
                  <a:extLst>
                    <a:ext uri="{FF2B5EF4-FFF2-40B4-BE49-F238E27FC236}">
                      <a16:creationId xmlns:a16="http://schemas.microsoft.com/office/drawing/2014/main" id="{941E72BF-20E1-458B-3F34-92948B565630}"/>
                    </a:ext>
                  </a:extLst>
                </p:cNvPr>
                <p:cNvSpPr>
                  <a:spLocks noChangeShapeType="1"/>
                </p:cNvSpPr>
                <p:nvPr/>
              </p:nvSpPr>
              <p:spPr bwMode="auto">
                <a:xfrm>
                  <a:off x="5873468" y="41322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5" name="Line 137">
                  <a:extLst>
                    <a:ext uri="{FF2B5EF4-FFF2-40B4-BE49-F238E27FC236}">
                      <a16:creationId xmlns:a16="http://schemas.microsoft.com/office/drawing/2014/main" id="{4FCCDC83-644A-04F0-D661-13C537715739}"/>
                    </a:ext>
                  </a:extLst>
                </p:cNvPr>
                <p:cNvSpPr>
                  <a:spLocks noChangeShapeType="1"/>
                </p:cNvSpPr>
                <p:nvPr/>
              </p:nvSpPr>
              <p:spPr bwMode="auto">
                <a:xfrm>
                  <a:off x="5929030"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6" name="Line 138">
                  <a:extLst>
                    <a:ext uri="{FF2B5EF4-FFF2-40B4-BE49-F238E27FC236}">
                      <a16:creationId xmlns:a16="http://schemas.microsoft.com/office/drawing/2014/main" id="{27D8830D-2610-AE60-E248-1E67331F3EAA}"/>
                    </a:ext>
                  </a:extLst>
                </p:cNvPr>
                <p:cNvSpPr>
                  <a:spLocks noChangeShapeType="1"/>
                </p:cNvSpPr>
                <p:nvPr/>
              </p:nvSpPr>
              <p:spPr bwMode="auto">
                <a:xfrm>
                  <a:off x="5943318"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7" name="Line 139">
                  <a:extLst>
                    <a:ext uri="{FF2B5EF4-FFF2-40B4-BE49-F238E27FC236}">
                      <a16:creationId xmlns:a16="http://schemas.microsoft.com/office/drawing/2014/main" id="{80C393EE-66E6-10B6-72F0-F44ECF4135EE}"/>
                    </a:ext>
                  </a:extLst>
                </p:cNvPr>
                <p:cNvSpPr>
                  <a:spLocks noChangeShapeType="1"/>
                </p:cNvSpPr>
                <p:nvPr/>
              </p:nvSpPr>
              <p:spPr bwMode="auto">
                <a:xfrm>
                  <a:off x="5959193"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8" name="Line 140">
                  <a:extLst>
                    <a:ext uri="{FF2B5EF4-FFF2-40B4-BE49-F238E27FC236}">
                      <a16:creationId xmlns:a16="http://schemas.microsoft.com/office/drawing/2014/main" id="{64C28E19-BE46-3452-A6FF-B0C23DBF5DE5}"/>
                    </a:ext>
                  </a:extLst>
                </p:cNvPr>
                <p:cNvSpPr>
                  <a:spLocks noChangeShapeType="1"/>
                </p:cNvSpPr>
                <p:nvPr/>
              </p:nvSpPr>
              <p:spPr bwMode="auto">
                <a:xfrm>
                  <a:off x="7121243"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9" name="Freeform 141">
                  <a:extLst>
                    <a:ext uri="{FF2B5EF4-FFF2-40B4-BE49-F238E27FC236}">
                      <a16:creationId xmlns:a16="http://schemas.microsoft.com/office/drawing/2014/main" id="{60DEAE04-8053-891E-AE33-79A475F0E1C3}"/>
                    </a:ext>
                  </a:extLst>
                </p:cNvPr>
                <p:cNvSpPr>
                  <a:spLocks/>
                </p:cNvSpPr>
                <p:nvPr/>
              </p:nvSpPr>
              <p:spPr bwMode="auto">
                <a:xfrm>
                  <a:off x="1444343" y="1417638"/>
                  <a:ext cx="5676900" cy="2884488"/>
                </a:xfrm>
                <a:custGeom>
                  <a:avLst/>
                  <a:gdLst>
                    <a:gd name="T0" fmla="*/ 89 w 3576"/>
                    <a:gd name="T1" fmla="*/ 13 h 1817"/>
                    <a:gd name="T2" fmla="*/ 134 w 3576"/>
                    <a:gd name="T3" fmla="*/ 32 h 1817"/>
                    <a:gd name="T4" fmla="*/ 165 w 3576"/>
                    <a:gd name="T5" fmla="*/ 57 h 1817"/>
                    <a:gd name="T6" fmla="*/ 191 w 3576"/>
                    <a:gd name="T7" fmla="*/ 76 h 1817"/>
                    <a:gd name="T8" fmla="*/ 254 w 3576"/>
                    <a:gd name="T9" fmla="*/ 88 h 1817"/>
                    <a:gd name="T10" fmla="*/ 268 w 3576"/>
                    <a:gd name="T11" fmla="*/ 139 h 1817"/>
                    <a:gd name="T12" fmla="*/ 285 w 3576"/>
                    <a:gd name="T13" fmla="*/ 159 h 1817"/>
                    <a:gd name="T14" fmla="*/ 317 w 3576"/>
                    <a:gd name="T15" fmla="*/ 185 h 1817"/>
                    <a:gd name="T16" fmla="*/ 371 w 3576"/>
                    <a:gd name="T17" fmla="*/ 210 h 1817"/>
                    <a:gd name="T18" fmla="*/ 429 w 3576"/>
                    <a:gd name="T19" fmla="*/ 222 h 1817"/>
                    <a:gd name="T20" fmla="*/ 482 w 3576"/>
                    <a:gd name="T21" fmla="*/ 248 h 1817"/>
                    <a:gd name="T22" fmla="*/ 509 w 3576"/>
                    <a:gd name="T23" fmla="*/ 274 h 1817"/>
                    <a:gd name="T24" fmla="*/ 536 w 3576"/>
                    <a:gd name="T25" fmla="*/ 287 h 1817"/>
                    <a:gd name="T26" fmla="*/ 545 w 3576"/>
                    <a:gd name="T27" fmla="*/ 325 h 1817"/>
                    <a:gd name="T28" fmla="*/ 559 w 3576"/>
                    <a:gd name="T29" fmla="*/ 351 h 1817"/>
                    <a:gd name="T30" fmla="*/ 567 w 3576"/>
                    <a:gd name="T31" fmla="*/ 383 h 1817"/>
                    <a:gd name="T32" fmla="*/ 586 w 3576"/>
                    <a:gd name="T33" fmla="*/ 422 h 1817"/>
                    <a:gd name="T34" fmla="*/ 603 w 3576"/>
                    <a:gd name="T35" fmla="*/ 442 h 1817"/>
                    <a:gd name="T36" fmla="*/ 639 w 3576"/>
                    <a:gd name="T37" fmla="*/ 462 h 1817"/>
                    <a:gd name="T38" fmla="*/ 661 w 3576"/>
                    <a:gd name="T39" fmla="*/ 488 h 1817"/>
                    <a:gd name="T40" fmla="*/ 701 w 3576"/>
                    <a:gd name="T41" fmla="*/ 508 h 1817"/>
                    <a:gd name="T42" fmla="*/ 720 w 3576"/>
                    <a:gd name="T43" fmla="*/ 541 h 1817"/>
                    <a:gd name="T44" fmla="*/ 747 w 3576"/>
                    <a:gd name="T45" fmla="*/ 561 h 1817"/>
                    <a:gd name="T46" fmla="*/ 778 w 3576"/>
                    <a:gd name="T47" fmla="*/ 588 h 1817"/>
                    <a:gd name="T48" fmla="*/ 791 w 3576"/>
                    <a:gd name="T49" fmla="*/ 607 h 1817"/>
                    <a:gd name="T50" fmla="*/ 818 w 3576"/>
                    <a:gd name="T51" fmla="*/ 628 h 1817"/>
                    <a:gd name="T52" fmla="*/ 827 w 3576"/>
                    <a:gd name="T53" fmla="*/ 666 h 1817"/>
                    <a:gd name="T54" fmla="*/ 835 w 3576"/>
                    <a:gd name="T55" fmla="*/ 693 h 1817"/>
                    <a:gd name="T56" fmla="*/ 845 w 3576"/>
                    <a:gd name="T57" fmla="*/ 713 h 1817"/>
                    <a:gd name="T58" fmla="*/ 854 w 3576"/>
                    <a:gd name="T59" fmla="*/ 800 h 1817"/>
                    <a:gd name="T60" fmla="*/ 862 w 3576"/>
                    <a:gd name="T61" fmla="*/ 834 h 1817"/>
                    <a:gd name="T62" fmla="*/ 881 w 3576"/>
                    <a:gd name="T63" fmla="*/ 861 h 1817"/>
                    <a:gd name="T64" fmla="*/ 898 w 3576"/>
                    <a:gd name="T65" fmla="*/ 887 h 1817"/>
                    <a:gd name="T66" fmla="*/ 975 w 3576"/>
                    <a:gd name="T67" fmla="*/ 907 h 1817"/>
                    <a:gd name="T68" fmla="*/ 1037 w 3576"/>
                    <a:gd name="T69" fmla="*/ 928 h 1817"/>
                    <a:gd name="T70" fmla="*/ 1104 w 3576"/>
                    <a:gd name="T71" fmla="*/ 947 h 1817"/>
                    <a:gd name="T72" fmla="*/ 1113 w 3576"/>
                    <a:gd name="T73" fmla="*/ 988 h 1817"/>
                    <a:gd name="T74" fmla="*/ 1126 w 3576"/>
                    <a:gd name="T75" fmla="*/ 1009 h 1817"/>
                    <a:gd name="T76" fmla="*/ 1136 w 3576"/>
                    <a:gd name="T77" fmla="*/ 1065 h 1817"/>
                    <a:gd name="T78" fmla="*/ 1153 w 3576"/>
                    <a:gd name="T79" fmla="*/ 1114 h 1817"/>
                    <a:gd name="T80" fmla="*/ 1211 w 3576"/>
                    <a:gd name="T81" fmla="*/ 1135 h 1817"/>
                    <a:gd name="T82" fmla="*/ 1283 w 3576"/>
                    <a:gd name="T83" fmla="*/ 1163 h 1817"/>
                    <a:gd name="T84" fmla="*/ 1341 w 3576"/>
                    <a:gd name="T85" fmla="*/ 1185 h 1817"/>
                    <a:gd name="T86" fmla="*/ 1385 w 3576"/>
                    <a:gd name="T87" fmla="*/ 1207 h 1817"/>
                    <a:gd name="T88" fmla="*/ 1399 w 3576"/>
                    <a:gd name="T89" fmla="*/ 1242 h 1817"/>
                    <a:gd name="T90" fmla="*/ 1408 w 3576"/>
                    <a:gd name="T91" fmla="*/ 1257 h 1817"/>
                    <a:gd name="T92" fmla="*/ 1422 w 3576"/>
                    <a:gd name="T93" fmla="*/ 1303 h 1817"/>
                    <a:gd name="T94" fmla="*/ 1458 w 3576"/>
                    <a:gd name="T95" fmla="*/ 1336 h 1817"/>
                    <a:gd name="T96" fmla="*/ 1614 w 3576"/>
                    <a:gd name="T97" fmla="*/ 1363 h 1817"/>
                    <a:gd name="T98" fmla="*/ 1671 w 3576"/>
                    <a:gd name="T99" fmla="*/ 1391 h 1817"/>
                    <a:gd name="T100" fmla="*/ 1694 w 3576"/>
                    <a:gd name="T101" fmla="*/ 1421 h 1817"/>
                    <a:gd name="T102" fmla="*/ 1712 w 3576"/>
                    <a:gd name="T103" fmla="*/ 1505 h 1817"/>
                    <a:gd name="T104" fmla="*/ 1998 w 3576"/>
                    <a:gd name="T105" fmla="*/ 1545 h 1817"/>
                    <a:gd name="T106" fmla="*/ 2070 w 3576"/>
                    <a:gd name="T107" fmla="*/ 1587 h 1817"/>
                    <a:gd name="T108" fmla="*/ 2101 w 3576"/>
                    <a:gd name="T109" fmla="*/ 1636 h 1817"/>
                    <a:gd name="T110" fmla="*/ 2445 w 3576"/>
                    <a:gd name="T111" fmla="*/ 1693 h 1817"/>
                    <a:gd name="T112" fmla="*/ 2808 w 3576"/>
                    <a:gd name="T113" fmla="*/ 1817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6" h="1817">
                      <a:moveTo>
                        <a:pt x="0" y="0"/>
                      </a:moveTo>
                      <a:lnTo>
                        <a:pt x="0" y="0"/>
                      </a:lnTo>
                      <a:lnTo>
                        <a:pt x="0" y="0"/>
                      </a:lnTo>
                      <a:lnTo>
                        <a:pt x="0" y="0"/>
                      </a:lnTo>
                      <a:lnTo>
                        <a:pt x="57" y="0"/>
                      </a:lnTo>
                      <a:lnTo>
                        <a:pt x="57" y="6"/>
                      </a:lnTo>
                      <a:lnTo>
                        <a:pt x="57" y="6"/>
                      </a:lnTo>
                      <a:lnTo>
                        <a:pt x="89" y="6"/>
                      </a:lnTo>
                      <a:lnTo>
                        <a:pt x="89" y="13"/>
                      </a:lnTo>
                      <a:lnTo>
                        <a:pt x="89" y="13"/>
                      </a:lnTo>
                      <a:lnTo>
                        <a:pt x="103" y="13"/>
                      </a:lnTo>
                      <a:lnTo>
                        <a:pt x="103" y="13"/>
                      </a:lnTo>
                      <a:lnTo>
                        <a:pt x="103" y="13"/>
                      </a:lnTo>
                      <a:lnTo>
                        <a:pt x="103" y="13"/>
                      </a:lnTo>
                      <a:lnTo>
                        <a:pt x="103" y="26"/>
                      </a:lnTo>
                      <a:lnTo>
                        <a:pt x="103" y="26"/>
                      </a:lnTo>
                      <a:lnTo>
                        <a:pt x="120" y="26"/>
                      </a:lnTo>
                      <a:lnTo>
                        <a:pt x="120" y="32"/>
                      </a:lnTo>
                      <a:lnTo>
                        <a:pt x="120" y="32"/>
                      </a:lnTo>
                      <a:lnTo>
                        <a:pt x="134" y="32"/>
                      </a:lnTo>
                      <a:lnTo>
                        <a:pt x="134" y="32"/>
                      </a:lnTo>
                      <a:lnTo>
                        <a:pt x="134" y="32"/>
                      </a:lnTo>
                      <a:lnTo>
                        <a:pt x="134" y="32"/>
                      </a:lnTo>
                      <a:lnTo>
                        <a:pt x="134" y="44"/>
                      </a:lnTo>
                      <a:lnTo>
                        <a:pt x="134" y="44"/>
                      </a:lnTo>
                      <a:lnTo>
                        <a:pt x="160" y="44"/>
                      </a:lnTo>
                      <a:lnTo>
                        <a:pt x="160" y="51"/>
                      </a:lnTo>
                      <a:lnTo>
                        <a:pt x="160" y="51"/>
                      </a:lnTo>
                      <a:lnTo>
                        <a:pt x="165" y="51"/>
                      </a:lnTo>
                      <a:lnTo>
                        <a:pt x="165" y="57"/>
                      </a:lnTo>
                      <a:lnTo>
                        <a:pt x="165" y="57"/>
                      </a:lnTo>
                      <a:lnTo>
                        <a:pt x="174" y="57"/>
                      </a:lnTo>
                      <a:lnTo>
                        <a:pt x="174" y="57"/>
                      </a:lnTo>
                      <a:lnTo>
                        <a:pt x="174" y="57"/>
                      </a:lnTo>
                      <a:lnTo>
                        <a:pt x="174" y="57"/>
                      </a:lnTo>
                      <a:lnTo>
                        <a:pt x="174" y="70"/>
                      </a:lnTo>
                      <a:lnTo>
                        <a:pt x="174" y="70"/>
                      </a:lnTo>
                      <a:lnTo>
                        <a:pt x="191" y="70"/>
                      </a:lnTo>
                      <a:lnTo>
                        <a:pt x="191" y="76"/>
                      </a:lnTo>
                      <a:lnTo>
                        <a:pt x="191" y="76"/>
                      </a:lnTo>
                      <a:lnTo>
                        <a:pt x="201" y="76"/>
                      </a:lnTo>
                      <a:lnTo>
                        <a:pt x="201" y="83"/>
                      </a:lnTo>
                      <a:lnTo>
                        <a:pt x="201" y="83"/>
                      </a:lnTo>
                      <a:lnTo>
                        <a:pt x="210" y="83"/>
                      </a:lnTo>
                      <a:lnTo>
                        <a:pt x="210" y="88"/>
                      </a:lnTo>
                      <a:lnTo>
                        <a:pt x="210" y="88"/>
                      </a:lnTo>
                      <a:lnTo>
                        <a:pt x="254" y="88"/>
                      </a:lnTo>
                      <a:lnTo>
                        <a:pt x="254" y="88"/>
                      </a:lnTo>
                      <a:lnTo>
                        <a:pt x="254" y="88"/>
                      </a:lnTo>
                      <a:lnTo>
                        <a:pt x="254" y="88"/>
                      </a:lnTo>
                      <a:lnTo>
                        <a:pt x="254" y="121"/>
                      </a:lnTo>
                      <a:lnTo>
                        <a:pt x="254" y="121"/>
                      </a:lnTo>
                      <a:lnTo>
                        <a:pt x="259" y="121"/>
                      </a:lnTo>
                      <a:lnTo>
                        <a:pt x="259" y="127"/>
                      </a:lnTo>
                      <a:lnTo>
                        <a:pt x="259" y="127"/>
                      </a:lnTo>
                      <a:lnTo>
                        <a:pt x="264" y="127"/>
                      </a:lnTo>
                      <a:lnTo>
                        <a:pt x="264" y="134"/>
                      </a:lnTo>
                      <a:lnTo>
                        <a:pt x="264" y="134"/>
                      </a:lnTo>
                      <a:lnTo>
                        <a:pt x="268" y="134"/>
                      </a:lnTo>
                      <a:lnTo>
                        <a:pt x="268" y="139"/>
                      </a:lnTo>
                      <a:lnTo>
                        <a:pt x="268" y="139"/>
                      </a:lnTo>
                      <a:lnTo>
                        <a:pt x="272" y="139"/>
                      </a:lnTo>
                      <a:lnTo>
                        <a:pt x="272" y="146"/>
                      </a:lnTo>
                      <a:lnTo>
                        <a:pt x="272" y="146"/>
                      </a:lnTo>
                      <a:lnTo>
                        <a:pt x="277" y="146"/>
                      </a:lnTo>
                      <a:lnTo>
                        <a:pt x="277" y="152"/>
                      </a:lnTo>
                      <a:lnTo>
                        <a:pt x="277" y="152"/>
                      </a:lnTo>
                      <a:lnTo>
                        <a:pt x="281" y="152"/>
                      </a:lnTo>
                      <a:lnTo>
                        <a:pt x="281" y="159"/>
                      </a:lnTo>
                      <a:lnTo>
                        <a:pt x="285" y="159"/>
                      </a:lnTo>
                      <a:lnTo>
                        <a:pt x="285" y="159"/>
                      </a:lnTo>
                      <a:lnTo>
                        <a:pt x="285" y="172"/>
                      </a:lnTo>
                      <a:lnTo>
                        <a:pt x="285" y="172"/>
                      </a:lnTo>
                      <a:lnTo>
                        <a:pt x="291" y="172"/>
                      </a:lnTo>
                      <a:lnTo>
                        <a:pt x="291" y="178"/>
                      </a:lnTo>
                      <a:lnTo>
                        <a:pt x="291" y="178"/>
                      </a:lnTo>
                      <a:lnTo>
                        <a:pt x="308" y="178"/>
                      </a:lnTo>
                      <a:lnTo>
                        <a:pt x="308" y="185"/>
                      </a:lnTo>
                      <a:lnTo>
                        <a:pt x="308" y="185"/>
                      </a:lnTo>
                      <a:lnTo>
                        <a:pt x="317" y="185"/>
                      </a:lnTo>
                      <a:lnTo>
                        <a:pt x="317" y="191"/>
                      </a:lnTo>
                      <a:lnTo>
                        <a:pt x="317" y="191"/>
                      </a:lnTo>
                      <a:lnTo>
                        <a:pt x="366" y="191"/>
                      </a:lnTo>
                      <a:lnTo>
                        <a:pt x="366" y="198"/>
                      </a:lnTo>
                      <a:lnTo>
                        <a:pt x="366" y="198"/>
                      </a:lnTo>
                      <a:lnTo>
                        <a:pt x="371" y="198"/>
                      </a:lnTo>
                      <a:lnTo>
                        <a:pt x="371" y="198"/>
                      </a:lnTo>
                      <a:lnTo>
                        <a:pt x="371" y="198"/>
                      </a:lnTo>
                      <a:lnTo>
                        <a:pt x="371" y="198"/>
                      </a:lnTo>
                      <a:lnTo>
                        <a:pt x="371" y="210"/>
                      </a:lnTo>
                      <a:lnTo>
                        <a:pt x="371" y="210"/>
                      </a:lnTo>
                      <a:lnTo>
                        <a:pt x="389" y="210"/>
                      </a:lnTo>
                      <a:lnTo>
                        <a:pt x="389" y="217"/>
                      </a:lnTo>
                      <a:lnTo>
                        <a:pt x="389" y="217"/>
                      </a:lnTo>
                      <a:lnTo>
                        <a:pt x="406" y="217"/>
                      </a:lnTo>
                      <a:lnTo>
                        <a:pt x="406" y="222"/>
                      </a:lnTo>
                      <a:lnTo>
                        <a:pt x="406" y="222"/>
                      </a:lnTo>
                      <a:lnTo>
                        <a:pt x="429" y="222"/>
                      </a:lnTo>
                      <a:lnTo>
                        <a:pt x="429" y="222"/>
                      </a:lnTo>
                      <a:lnTo>
                        <a:pt x="429" y="222"/>
                      </a:lnTo>
                      <a:lnTo>
                        <a:pt x="429" y="222"/>
                      </a:lnTo>
                      <a:lnTo>
                        <a:pt x="429" y="235"/>
                      </a:lnTo>
                      <a:lnTo>
                        <a:pt x="429" y="235"/>
                      </a:lnTo>
                      <a:lnTo>
                        <a:pt x="456" y="235"/>
                      </a:lnTo>
                      <a:lnTo>
                        <a:pt x="456" y="242"/>
                      </a:lnTo>
                      <a:lnTo>
                        <a:pt x="456" y="242"/>
                      </a:lnTo>
                      <a:lnTo>
                        <a:pt x="469" y="242"/>
                      </a:lnTo>
                      <a:lnTo>
                        <a:pt x="469" y="248"/>
                      </a:lnTo>
                      <a:lnTo>
                        <a:pt x="469" y="248"/>
                      </a:lnTo>
                      <a:lnTo>
                        <a:pt x="482" y="248"/>
                      </a:lnTo>
                      <a:lnTo>
                        <a:pt x="482" y="255"/>
                      </a:lnTo>
                      <a:lnTo>
                        <a:pt x="482" y="255"/>
                      </a:lnTo>
                      <a:lnTo>
                        <a:pt x="492" y="255"/>
                      </a:lnTo>
                      <a:lnTo>
                        <a:pt x="492" y="261"/>
                      </a:lnTo>
                      <a:lnTo>
                        <a:pt x="492" y="261"/>
                      </a:lnTo>
                      <a:lnTo>
                        <a:pt x="496" y="261"/>
                      </a:lnTo>
                      <a:lnTo>
                        <a:pt x="496" y="268"/>
                      </a:lnTo>
                      <a:lnTo>
                        <a:pt x="496" y="268"/>
                      </a:lnTo>
                      <a:lnTo>
                        <a:pt x="509" y="268"/>
                      </a:lnTo>
                      <a:lnTo>
                        <a:pt x="509" y="274"/>
                      </a:lnTo>
                      <a:lnTo>
                        <a:pt x="509" y="274"/>
                      </a:lnTo>
                      <a:lnTo>
                        <a:pt x="513" y="274"/>
                      </a:lnTo>
                      <a:lnTo>
                        <a:pt x="513" y="274"/>
                      </a:lnTo>
                      <a:lnTo>
                        <a:pt x="513" y="274"/>
                      </a:lnTo>
                      <a:lnTo>
                        <a:pt x="513" y="274"/>
                      </a:lnTo>
                      <a:lnTo>
                        <a:pt x="513" y="287"/>
                      </a:lnTo>
                      <a:lnTo>
                        <a:pt x="513" y="287"/>
                      </a:lnTo>
                      <a:lnTo>
                        <a:pt x="536" y="287"/>
                      </a:lnTo>
                      <a:lnTo>
                        <a:pt x="536" y="287"/>
                      </a:lnTo>
                      <a:lnTo>
                        <a:pt x="536" y="287"/>
                      </a:lnTo>
                      <a:lnTo>
                        <a:pt x="536" y="287"/>
                      </a:lnTo>
                      <a:lnTo>
                        <a:pt x="536" y="313"/>
                      </a:lnTo>
                      <a:lnTo>
                        <a:pt x="536" y="313"/>
                      </a:lnTo>
                      <a:lnTo>
                        <a:pt x="540" y="313"/>
                      </a:lnTo>
                      <a:lnTo>
                        <a:pt x="540" y="313"/>
                      </a:lnTo>
                      <a:lnTo>
                        <a:pt x="540" y="313"/>
                      </a:lnTo>
                      <a:lnTo>
                        <a:pt x="540" y="313"/>
                      </a:lnTo>
                      <a:lnTo>
                        <a:pt x="540" y="325"/>
                      </a:lnTo>
                      <a:lnTo>
                        <a:pt x="545" y="325"/>
                      </a:lnTo>
                      <a:lnTo>
                        <a:pt x="545" y="325"/>
                      </a:lnTo>
                      <a:lnTo>
                        <a:pt x="545" y="338"/>
                      </a:lnTo>
                      <a:lnTo>
                        <a:pt x="545" y="338"/>
                      </a:lnTo>
                      <a:lnTo>
                        <a:pt x="554" y="338"/>
                      </a:lnTo>
                      <a:lnTo>
                        <a:pt x="554" y="338"/>
                      </a:lnTo>
                      <a:lnTo>
                        <a:pt x="554" y="338"/>
                      </a:lnTo>
                      <a:lnTo>
                        <a:pt x="554" y="338"/>
                      </a:lnTo>
                      <a:lnTo>
                        <a:pt x="554" y="351"/>
                      </a:lnTo>
                      <a:lnTo>
                        <a:pt x="554" y="351"/>
                      </a:lnTo>
                      <a:lnTo>
                        <a:pt x="559" y="351"/>
                      </a:lnTo>
                      <a:lnTo>
                        <a:pt x="559" y="351"/>
                      </a:lnTo>
                      <a:lnTo>
                        <a:pt x="559" y="351"/>
                      </a:lnTo>
                      <a:lnTo>
                        <a:pt x="559" y="351"/>
                      </a:lnTo>
                      <a:lnTo>
                        <a:pt x="559" y="364"/>
                      </a:lnTo>
                      <a:lnTo>
                        <a:pt x="563" y="364"/>
                      </a:lnTo>
                      <a:lnTo>
                        <a:pt x="563" y="364"/>
                      </a:lnTo>
                      <a:lnTo>
                        <a:pt x="563" y="383"/>
                      </a:lnTo>
                      <a:lnTo>
                        <a:pt x="563" y="383"/>
                      </a:lnTo>
                      <a:lnTo>
                        <a:pt x="567" y="383"/>
                      </a:lnTo>
                      <a:lnTo>
                        <a:pt x="567" y="383"/>
                      </a:lnTo>
                      <a:lnTo>
                        <a:pt x="567" y="383"/>
                      </a:lnTo>
                      <a:lnTo>
                        <a:pt x="567" y="383"/>
                      </a:lnTo>
                      <a:lnTo>
                        <a:pt x="567" y="409"/>
                      </a:lnTo>
                      <a:lnTo>
                        <a:pt x="567" y="409"/>
                      </a:lnTo>
                      <a:lnTo>
                        <a:pt x="572" y="409"/>
                      </a:lnTo>
                      <a:lnTo>
                        <a:pt x="572" y="409"/>
                      </a:lnTo>
                      <a:lnTo>
                        <a:pt x="572" y="409"/>
                      </a:lnTo>
                      <a:lnTo>
                        <a:pt x="572" y="409"/>
                      </a:lnTo>
                      <a:lnTo>
                        <a:pt x="572" y="422"/>
                      </a:lnTo>
                      <a:lnTo>
                        <a:pt x="572" y="422"/>
                      </a:lnTo>
                      <a:lnTo>
                        <a:pt x="586" y="422"/>
                      </a:lnTo>
                      <a:lnTo>
                        <a:pt x="586" y="422"/>
                      </a:lnTo>
                      <a:lnTo>
                        <a:pt x="586" y="422"/>
                      </a:lnTo>
                      <a:lnTo>
                        <a:pt x="586" y="422"/>
                      </a:lnTo>
                      <a:lnTo>
                        <a:pt x="586" y="435"/>
                      </a:lnTo>
                      <a:lnTo>
                        <a:pt x="586" y="435"/>
                      </a:lnTo>
                      <a:lnTo>
                        <a:pt x="594" y="435"/>
                      </a:lnTo>
                      <a:lnTo>
                        <a:pt x="594" y="442"/>
                      </a:lnTo>
                      <a:lnTo>
                        <a:pt x="594" y="442"/>
                      </a:lnTo>
                      <a:lnTo>
                        <a:pt x="603" y="442"/>
                      </a:lnTo>
                      <a:lnTo>
                        <a:pt x="603" y="442"/>
                      </a:lnTo>
                      <a:lnTo>
                        <a:pt x="603" y="442"/>
                      </a:lnTo>
                      <a:lnTo>
                        <a:pt x="603" y="442"/>
                      </a:lnTo>
                      <a:lnTo>
                        <a:pt x="603" y="456"/>
                      </a:lnTo>
                      <a:lnTo>
                        <a:pt x="603" y="456"/>
                      </a:lnTo>
                      <a:lnTo>
                        <a:pt x="607" y="456"/>
                      </a:lnTo>
                      <a:lnTo>
                        <a:pt x="607" y="462"/>
                      </a:lnTo>
                      <a:lnTo>
                        <a:pt x="607" y="462"/>
                      </a:lnTo>
                      <a:lnTo>
                        <a:pt x="639" y="462"/>
                      </a:lnTo>
                      <a:lnTo>
                        <a:pt x="639" y="462"/>
                      </a:lnTo>
                      <a:lnTo>
                        <a:pt x="639" y="462"/>
                      </a:lnTo>
                      <a:lnTo>
                        <a:pt x="639" y="462"/>
                      </a:lnTo>
                      <a:lnTo>
                        <a:pt x="639" y="475"/>
                      </a:lnTo>
                      <a:lnTo>
                        <a:pt x="639" y="475"/>
                      </a:lnTo>
                      <a:lnTo>
                        <a:pt x="643" y="475"/>
                      </a:lnTo>
                      <a:lnTo>
                        <a:pt x="643" y="482"/>
                      </a:lnTo>
                      <a:lnTo>
                        <a:pt x="643" y="482"/>
                      </a:lnTo>
                      <a:lnTo>
                        <a:pt x="648" y="482"/>
                      </a:lnTo>
                      <a:lnTo>
                        <a:pt x="648" y="488"/>
                      </a:lnTo>
                      <a:lnTo>
                        <a:pt x="648" y="488"/>
                      </a:lnTo>
                      <a:lnTo>
                        <a:pt x="661" y="488"/>
                      </a:lnTo>
                      <a:lnTo>
                        <a:pt x="661" y="495"/>
                      </a:lnTo>
                      <a:lnTo>
                        <a:pt x="661" y="495"/>
                      </a:lnTo>
                      <a:lnTo>
                        <a:pt x="680" y="495"/>
                      </a:lnTo>
                      <a:lnTo>
                        <a:pt x="680" y="501"/>
                      </a:lnTo>
                      <a:lnTo>
                        <a:pt x="680" y="501"/>
                      </a:lnTo>
                      <a:lnTo>
                        <a:pt x="688" y="501"/>
                      </a:lnTo>
                      <a:lnTo>
                        <a:pt x="688" y="508"/>
                      </a:lnTo>
                      <a:lnTo>
                        <a:pt x="688" y="508"/>
                      </a:lnTo>
                      <a:lnTo>
                        <a:pt x="701" y="508"/>
                      </a:lnTo>
                      <a:lnTo>
                        <a:pt x="701" y="508"/>
                      </a:lnTo>
                      <a:lnTo>
                        <a:pt x="701" y="508"/>
                      </a:lnTo>
                      <a:lnTo>
                        <a:pt x="701" y="508"/>
                      </a:lnTo>
                      <a:lnTo>
                        <a:pt x="701" y="521"/>
                      </a:lnTo>
                      <a:lnTo>
                        <a:pt x="706" y="521"/>
                      </a:lnTo>
                      <a:lnTo>
                        <a:pt x="706" y="521"/>
                      </a:lnTo>
                      <a:lnTo>
                        <a:pt x="706" y="535"/>
                      </a:lnTo>
                      <a:lnTo>
                        <a:pt x="706" y="535"/>
                      </a:lnTo>
                      <a:lnTo>
                        <a:pt x="720" y="535"/>
                      </a:lnTo>
                      <a:lnTo>
                        <a:pt x="720" y="541"/>
                      </a:lnTo>
                      <a:lnTo>
                        <a:pt x="720" y="541"/>
                      </a:lnTo>
                      <a:lnTo>
                        <a:pt x="733" y="541"/>
                      </a:lnTo>
                      <a:lnTo>
                        <a:pt x="733" y="548"/>
                      </a:lnTo>
                      <a:lnTo>
                        <a:pt x="733" y="548"/>
                      </a:lnTo>
                      <a:lnTo>
                        <a:pt x="742" y="548"/>
                      </a:lnTo>
                      <a:lnTo>
                        <a:pt x="742" y="548"/>
                      </a:lnTo>
                      <a:lnTo>
                        <a:pt x="742" y="548"/>
                      </a:lnTo>
                      <a:lnTo>
                        <a:pt x="742" y="548"/>
                      </a:lnTo>
                      <a:lnTo>
                        <a:pt x="742" y="561"/>
                      </a:lnTo>
                      <a:lnTo>
                        <a:pt x="742" y="561"/>
                      </a:lnTo>
                      <a:lnTo>
                        <a:pt x="747" y="561"/>
                      </a:lnTo>
                      <a:lnTo>
                        <a:pt x="747" y="561"/>
                      </a:lnTo>
                      <a:lnTo>
                        <a:pt x="747" y="561"/>
                      </a:lnTo>
                      <a:lnTo>
                        <a:pt x="747" y="561"/>
                      </a:lnTo>
                      <a:lnTo>
                        <a:pt x="747" y="574"/>
                      </a:lnTo>
                      <a:lnTo>
                        <a:pt x="747" y="574"/>
                      </a:lnTo>
                      <a:lnTo>
                        <a:pt x="764" y="574"/>
                      </a:lnTo>
                      <a:lnTo>
                        <a:pt x="764" y="581"/>
                      </a:lnTo>
                      <a:lnTo>
                        <a:pt x="764" y="581"/>
                      </a:lnTo>
                      <a:lnTo>
                        <a:pt x="778" y="581"/>
                      </a:lnTo>
                      <a:lnTo>
                        <a:pt x="778" y="588"/>
                      </a:lnTo>
                      <a:lnTo>
                        <a:pt x="778" y="588"/>
                      </a:lnTo>
                      <a:lnTo>
                        <a:pt x="782" y="588"/>
                      </a:lnTo>
                      <a:lnTo>
                        <a:pt x="782" y="594"/>
                      </a:lnTo>
                      <a:lnTo>
                        <a:pt x="782" y="594"/>
                      </a:lnTo>
                      <a:lnTo>
                        <a:pt x="791" y="594"/>
                      </a:lnTo>
                      <a:lnTo>
                        <a:pt x="791" y="594"/>
                      </a:lnTo>
                      <a:lnTo>
                        <a:pt x="791" y="594"/>
                      </a:lnTo>
                      <a:lnTo>
                        <a:pt x="791" y="594"/>
                      </a:lnTo>
                      <a:lnTo>
                        <a:pt x="791" y="607"/>
                      </a:lnTo>
                      <a:lnTo>
                        <a:pt x="791" y="607"/>
                      </a:lnTo>
                      <a:lnTo>
                        <a:pt x="809" y="607"/>
                      </a:lnTo>
                      <a:lnTo>
                        <a:pt x="809" y="613"/>
                      </a:lnTo>
                      <a:lnTo>
                        <a:pt x="809" y="613"/>
                      </a:lnTo>
                      <a:lnTo>
                        <a:pt x="814" y="613"/>
                      </a:lnTo>
                      <a:lnTo>
                        <a:pt x="814" y="613"/>
                      </a:lnTo>
                      <a:lnTo>
                        <a:pt x="814" y="613"/>
                      </a:lnTo>
                      <a:lnTo>
                        <a:pt x="814" y="613"/>
                      </a:lnTo>
                      <a:lnTo>
                        <a:pt x="814" y="628"/>
                      </a:lnTo>
                      <a:lnTo>
                        <a:pt x="814" y="628"/>
                      </a:lnTo>
                      <a:lnTo>
                        <a:pt x="818" y="628"/>
                      </a:lnTo>
                      <a:lnTo>
                        <a:pt x="818" y="628"/>
                      </a:lnTo>
                      <a:lnTo>
                        <a:pt x="818" y="628"/>
                      </a:lnTo>
                      <a:lnTo>
                        <a:pt x="818" y="628"/>
                      </a:lnTo>
                      <a:lnTo>
                        <a:pt x="818" y="641"/>
                      </a:lnTo>
                      <a:lnTo>
                        <a:pt x="822" y="641"/>
                      </a:lnTo>
                      <a:lnTo>
                        <a:pt x="822" y="641"/>
                      </a:lnTo>
                      <a:lnTo>
                        <a:pt x="822" y="660"/>
                      </a:lnTo>
                      <a:lnTo>
                        <a:pt x="822" y="660"/>
                      </a:lnTo>
                      <a:lnTo>
                        <a:pt x="827" y="660"/>
                      </a:lnTo>
                      <a:lnTo>
                        <a:pt x="827" y="666"/>
                      </a:lnTo>
                      <a:lnTo>
                        <a:pt x="827" y="666"/>
                      </a:lnTo>
                      <a:lnTo>
                        <a:pt x="831" y="666"/>
                      </a:lnTo>
                      <a:lnTo>
                        <a:pt x="831" y="666"/>
                      </a:lnTo>
                      <a:lnTo>
                        <a:pt x="831" y="666"/>
                      </a:lnTo>
                      <a:lnTo>
                        <a:pt x="831" y="666"/>
                      </a:lnTo>
                      <a:lnTo>
                        <a:pt x="831" y="680"/>
                      </a:lnTo>
                      <a:lnTo>
                        <a:pt x="835" y="680"/>
                      </a:lnTo>
                      <a:lnTo>
                        <a:pt x="835" y="680"/>
                      </a:lnTo>
                      <a:lnTo>
                        <a:pt x="835" y="693"/>
                      </a:lnTo>
                      <a:lnTo>
                        <a:pt x="835" y="693"/>
                      </a:lnTo>
                      <a:lnTo>
                        <a:pt x="841" y="693"/>
                      </a:lnTo>
                      <a:lnTo>
                        <a:pt x="841" y="693"/>
                      </a:lnTo>
                      <a:lnTo>
                        <a:pt x="841" y="693"/>
                      </a:lnTo>
                      <a:lnTo>
                        <a:pt x="841" y="693"/>
                      </a:lnTo>
                      <a:lnTo>
                        <a:pt x="841" y="713"/>
                      </a:lnTo>
                      <a:lnTo>
                        <a:pt x="841" y="713"/>
                      </a:lnTo>
                      <a:lnTo>
                        <a:pt x="845" y="713"/>
                      </a:lnTo>
                      <a:lnTo>
                        <a:pt x="845" y="713"/>
                      </a:lnTo>
                      <a:lnTo>
                        <a:pt x="845" y="713"/>
                      </a:lnTo>
                      <a:lnTo>
                        <a:pt x="845" y="713"/>
                      </a:lnTo>
                      <a:lnTo>
                        <a:pt x="845" y="740"/>
                      </a:lnTo>
                      <a:lnTo>
                        <a:pt x="849" y="740"/>
                      </a:lnTo>
                      <a:lnTo>
                        <a:pt x="849" y="740"/>
                      </a:lnTo>
                      <a:lnTo>
                        <a:pt x="849" y="786"/>
                      </a:lnTo>
                      <a:lnTo>
                        <a:pt x="849" y="786"/>
                      </a:lnTo>
                      <a:lnTo>
                        <a:pt x="854" y="786"/>
                      </a:lnTo>
                      <a:lnTo>
                        <a:pt x="854" y="786"/>
                      </a:lnTo>
                      <a:lnTo>
                        <a:pt x="854" y="786"/>
                      </a:lnTo>
                      <a:lnTo>
                        <a:pt x="854" y="786"/>
                      </a:lnTo>
                      <a:lnTo>
                        <a:pt x="854" y="800"/>
                      </a:lnTo>
                      <a:lnTo>
                        <a:pt x="854" y="800"/>
                      </a:lnTo>
                      <a:lnTo>
                        <a:pt x="858" y="800"/>
                      </a:lnTo>
                      <a:lnTo>
                        <a:pt x="858" y="800"/>
                      </a:lnTo>
                      <a:lnTo>
                        <a:pt x="858" y="800"/>
                      </a:lnTo>
                      <a:lnTo>
                        <a:pt x="858" y="800"/>
                      </a:lnTo>
                      <a:lnTo>
                        <a:pt x="858" y="826"/>
                      </a:lnTo>
                      <a:lnTo>
                        <a:pt x="858" y="826"/>
                      </a:lnTo>
                      <a:lnTo>
                        <a:pt x="862" y="826"/>
                      </a:lnTo>
                      <a:lnTo>
                        <a:pt x="862" y="834"/>
                      </a:lnTo>
                      <a:lnTo>
                        <a:pt x="862" y="834"/>
                      </a:lnTo>
                      <a:lnTo>
                        <a:pt x="867" y="834"/>
                      </a:lnTo>
                      <a:lnTo>
                        <a:pt x="867" y="834"/>
                      </a:lnTo>
                      <a:lnTo>
                        <a:pt x="867" y="834"/>
                      </a:lnTo>
                      <a:lnTo>
                        <a:pt x="867" y="834"/>
                      </a:lnTo>
                      <a:lnTo>
                        <a:pt x="867" y="853"/>
                      </a:lnTo>
                      <a:lnTo>
                        <a:pt x="867" y="853"/>
                      </a:lnTo>
                      <a:lnTo>
                        <a:pt x="876" y="853"/>
                      </a:lnTo>
                      <a:lnTo>
                        <a:pt x="876" y="861"/>
                      </a:lnTo>
                      <a:lnTo>
                        <a:pt x="876" y="861"/>
                      </a:lnTo>
                      <a:lnTo>
                        <a:pt x="881" y="861"/>
                      </a:lnTo>
                      <a:lnTo>
                        <a:pt x="881" y="867"/>
                      </a:lnTo>
                      <a:lnTo>
                        <a:pt x="881" y="867"/>
                      </a:lnTo>
                      <a:lnTo>
                        <a:pt x="889" y="867"/>
                      </a:lnTo>
                      <a:lnTo>
                        <a:pt x="889" y="874"/>
                      </a:lnTo>
                      <a:lnTo>
                        <a:pt x="889" y="874"/>
                      </a:lnTo>
                      <a:lnTo>
                        <a:pt x="894" y="874"/>
                      </a:lnTo>
                      <a:lnTo>
                        <a:pt x="894" y="880"/>
                      </a:lnTo>
                      <a:lnTo>
                        <a:pt x="894" y="880"/>
                      </a:lnTo>
                      <a:lnTo>
                        <a:pt x="898" y="880"/>
                      </a:lnTo>
                      <a:lnTo>
                        <a:pt x="898" y="887"/>
                      </a:lnTo>
                      <a:lnTo>
                        <a:pt x="898" y="887"/>
                      </a:lnTo>
                      <a:lnTo>
                        <a:pt x="956" y="887"/>
                      </a:lnTo>
                      <a:lnTo>
                        <a:pt x="956" y="887"/>
                      </a:lnTo>
                      <a:lnTo>
                        <a:pt x="956" y="887"/>
                      </a:lnTo>
                      <a:lnTo>
                        <a:pt x="956" y="887"/>
                      </a:lnTo>
                      <a:lnTo>
                        <a:pt x="956" y="901"/>
                      </a:lnTo>
                      <a:lnTo>
                        <a:pt x="956" y="901"/>
                      </a:lnTo>
                      <a:lnTo>
                        <a:pt x="975" y="901"/>
                      </a:lnTo>
                      <a:lnTo>
                        <a:pt x="975" y="907"/>
                      </a:lnTo>
                      <a:lnTo>
                        <a:pt x="975" y="907"/>
                      </a:lnTo>
                      <a:lnTo>
                        <a:pt x="988" y="907"/>
                      </a:lnTo>
                      <a:lnTo>
                        <a:pt x="988" y="914"/>
                      </a:lnTo>
                      <a:lnTo>
                        <a:pt x="988" y="914"/>
                      </a:lnTo>
                      <a:lnTo>
                        <a:pt x="1002" y="914"/>
                      </a:lnTo>
                      <a:lnTo>
                        <a:pt x="1002" y="921"/>
                      </a:lnTo>
                      <a:lnTo>
                        <a:pt x="1002" y="921"/>
                      </a:lnTo>
                      <a:lnTo>
                        <a:pt x="1015" y="921"/>
                      </a:lnTo>
                      <a:lnTo>
                        <a:pt x="1015" y="928"/>
                      </a:lnTo>
                      <a:lnTo>
                        <a:pt x="1015" y="928"/>
                      </a:lnTo>
                      <a:lnTo>
                        <a:pt x="1037" y="928"/>
                      </a:lnTo>
                      <a:lnTo>
                        <a:pt x="1037" y="934"/>
                      </a:lnTo>
                      <a:lnTo>
                        <a:pt x="1037" y="934"/>
                      </a:lnTo>
                      <a:lnTo>
                        <a:pt x="1042" y="934"/>
                      </a:lnTo>
                      <a:lnTo>
                        <a:pt x="1042" y="941"/>
                      </a:lnTo>
                      <a:lnTo>
                        <a:pt x="1042" y="941"/>
                      </a:lnTo>
                      <a:lnTo>
                        <a:pt x="1077" y="941"/>
                      </a:lnTo>
                      <a:lnTo>
                        <a:pt x="1077" y="947"/>
                      </a:lnTo>
                      <a:lnTo>
                        <a:pt x="1077" y="947"/>
                      </a:lnTo>
                      <a:lnTo>
                        <a:pt x="1104" y="947"/>
                      </a:lnTo>
                      <a:lnTo>
                        <a:pt x="1104" y="947"/>
                      </a:lnTo>
                      <a:lnTo>
                        <a:pt x="1104" y="947"/>
                      </a:lnTo>
                      <a:lnTo>
                        <a:pt x="1104" y="947"/>
                      </a:lnTo>
                      <a:lnTo>
                        <a:pt x="1104" y="975"/>
                      </a:lnTo>
                      <a:lnTo>
                        <a:pt x="1109" y="975"/>
                      </a:lnTo>
                      <a:lnTo>
                        <a:pt x="1109" y="975"/>
                      </a:lnTo>
                      <a:lnTo>
                        <a:pt x="1109" y="988"/>
                      </a:lnTo>
                      <a:lnTo>
                        <a:pt x="1109" y="988"/>
                      </a:lnTo>
                      <a:lnTo>
                        <a:pt x="1113" y="988"/>
                      </a:lnTo>
                      <a:lnTo>
                        <a:pt x="1113" y="988"/>
                      </a:lnTo>
                      <a:lnTo>
                        <a:pt x="1113" y="988"/>
                      </a:lnTo>
                      <a:lnTo>
                        <a:pt x="1113" y="988"/>
                      </a:lnTo>
                      <a:lnTo>
                        <a:pt x="1113" y="1002"/>
                      </a:lnTo>
                      <a:lnTo>
                        <a:pt x="1113" y="1002"/>
                      </a:lnTo>
                      <a:lnTo>
                        <a:pt x="1117" y="1002"/>
                      </a:lnTo>
                      <a:lnTo>
                        <a:pt x="1117" y="1009"/>
                      </a:lnTo>
                      <a:lnTo>
                        <a:pt x="1117" y="1009"/>
                      </a:lnTo>
                      <a:lnTo>
                        <a:pt x="1126" y="1009"/>
                      </a:lnTo>
                      <a:lnTo>
                        <a:pt x="1126" y="1009"/>
                      </a:lnTo>
                      <a:lnTo>
                        <a:pt x="1126" y="1009"/>
                      </a:lnTo>
                      <a:lnTo>
                        <a:pt x="1126" y="1009"/>
                      </a:lnTo>
                      <a:lnTo>
                        <a:pt x="1126" y="1023"/>
                      </a:lnTo>
                      <a:lnTo>
                        <a:pt x="1126" y="1023"/>
                      </a:lnTo>
                      <a:lnTo>
                        <a:pt x="1131" y="1023"/>
                      </a:lnTo>
                      <a:lnTo>
                        <a:pt x="1131" y="1023"/>
                      </a:lnTo>
                      <a:lnTo>
                        <a:pt x="1131" y="1023"/>
                      </a:lnTo>
                      <a:lnTo>
                        <a:pt x="1131" y="1023"/>
                      </a:lnTo>
                      <a:lnTo>
                        <a:pt x="1131" y="1058"/>
                      </a:lnTo>
                      <a:lnTo>
                        <a:pt x="1131" y="1058"/>
                      </a:lnTo>
                      <a:lnTo>
                        <a:pt x="1136" y="1058"/>
                      </a:lnTo>
                      <a:lnTo>
                        <a:pt x="1136" y="1065"/>
                      </a:lnTo>
                      <a:lnTo>
                        <a:pt x="1140" y="1065"/>
                      </a:lnTo>
                      <a:lnTo>
                        <a:pt x="1140" y="1065"/>
                      </a:lnTo>
                      <a:lnTo>
                        <a:pt x="1140" y="1086"/>
                      </a:lnTo>
                      <a:lnTo>
                        <a:pt x="1140" y="1086"/>
                      </a:lnTo>
                      <a:lnTo>
                        <a:pt x="1149" y="1086"/>
                      </a:lnTo>
                      <a:lnTo>
                        <a:pt x="1149" y="1093"/>
                      </a:lnTo>
                      <a:lnTo>
                        <a:pt x="1153" y="1093"/>
                      </a:lnTo>
                      <a:lnTo>
                        <a:pt x="1153" y="1093"/>
                      </a:lnTo>
                      <a:lnTo>
                        <a:pt x="1153" y="1114"/>
                      </a:lnTo>
                      <a:lnTo>
                        <a:pt x="1153" y="1114"/>
                      </a:lnTo>
                      <a:lnTo>
                        <a:pt x="1157" y="1114"/>
                      </a:lnTo>
                      <a:lnTo>
                        <a:pt x="1157" y="1121"/>
                      </a:lnTo>
                      <a:lnTo>
                        <a:pt x="1157" y="1121"/>
                      </a:lnTo>
                      <a:lnTo>
                        <a:pt x="1163" y="1121"/>
                      </a:lnTo>
                      <a:lnTo>
                        <a:pt x="1163" y="1128"/>
                      </a:lnTo>
                      <a:lnTo>
                        <a:pt x="1163" y="1128"/>
                      </a:lnTo>
                      <a:lnTo>
                        <a:pt x="1167" y="1128"/>
                      </a:lnTo>
                      <a:lnTo>
                        <a:pt x="1167" y="1135"/>
                      </a:lnTo>
                      <a:lnTo>
                        <a:pt x="1167" y="1135"/>
                      </a:lnTo>
                      <a:lnTo>
                        <a:pt x="1211" y="1135"/>
                      </a:lnTo>
                      <a:lnTo>
                        <a:pt x="1211" y="1142"/>
                      </a:lnTo>
                      <a:lnTo>
                        <a:pt x="1211" y="1142"/>
                      </a:lnTo>
                      <a:lnTo>
                        <a:pt x="1247" y="1142"/>
                      </a:lnTo>
                      <a:lnTo>
                        <a:pt x="1247" y="1149"/>
                      </a:lnTo>
                      <a:lnTo>
                        <a:pt x="1247" y="1149"/>
                      </a:lnTo>
                      <a:lnTo>
                        <a:pt x="1274" y="1149"/>
                      </a:lnTo>
                      <a:lnTo>
                        <a:pt x="1274" y="1157"/>
                      </a:lnTo>
                      <a:lnTo>
                        <a:pt x="1274" y="1157"/>
                      </a:lnTo>
                      <a:lnTo>
                        <a:pt x="1283" y="1157"/>
                      </a:lnTo>
                      <a:lnTo>
                        <a:pt x="1283" y="1163"/>
                      </a:lnTo>
                      <a:lnTo>
                        <a:pt x="1283" y="1163"/>
                      </a:lnTo>
                      <a:lnTo>
                        <a:pt x="1292" y="1163"/>
                      </a:lnTo>
                      <a:lnTo>
                        <a:pt x="1292" y="1171"/>
                      </a:lnTo>
                      <a:lnTo>
                        <a:pt x="1292" y="1171"/>
                      </a:lnTo>
                      <a:lnTo>
                        <a:pt x="1314" y="1171"/>
                      </a:lnTo>
                      <a:lnTo>
                        <a:pt x="1314" y="1178"/>
                      </a:lnTo>
                      <a:lnTo>
                        <a:pt x="1314" y="1178"/>
                      </a:lnTo>
                      <a:lnTo>
                        <a:pt x="1341" y="1178"/>
                      </a:lnTo>
                      <a:lnTo>
                        <a:pt x="1341" y="1185"/>
                      </a:lnTo>
                      <a:lnTo>
                        <a:pt x="1341" y="1185"/>
                      </a:lnTo>
                      <a:lnTo>
                        <a:pt x="1359" y="1185"/>
                      </a:lnTo>
                      <a:lnTo>
                        <a:pt x="1359" y="1192"/>
                      </a:lnTo>
                      <a:lnTo>
                        <a:pt x="1360" y="1192"/>
                      </a:lnTo>
                      <a:lnTo>
                        <a:pt x="1376" y="1192"/>
                      </a:lnTo>
                      <a:lnTo>
                        <a:pt x="1376" y="1199"/>
                      </a:lnTo>
                      <a:lnTo>
                        <a:pt x="1376" y="1199"/>
                      </a:lnTo>
                      <a:lnTo>
                        <a:pt x="1381" y="1199"/>
                      </a:lnTo>
                      <a:lnTo>
                        <a:pt x="1381" y="1207"/>
                      </a:lnTo>
                      <a:lnTo>
                        <a:pt x="1381" y="1207"/>
                      </a:lnTo>
                      <a:lnTo>
                        <a:pt x="1385" y="1207"/>
                      </a:lnTo>
                      <a:lnTo>
                        <a:pt x="1385" y="1207"/>
                      </a:lnTo>
                      <a:lnTo>
                        <a:pt x="1385" y="1207"/>
                      </a:lnTo>
                      <a:lnTo>
                        <a:pt x="1385" y="1207"/>
                      </a:lnTo>
                      <a:lnTo>
                        <a:pt x="1385" y="1228"/>
                      </a:lnTo>
                      <a:lnTo>
                        <a:pt x="1385" y="1228"/>
                      </a:lnTo>
                      <a:lnTo>
                        <a:pt x="1399" y="1228"/>
                      </a:lnTo>
                      <a:lnTo>
                        <a:pt x="1399" y="1228"/>
                      </a:lnTo>
                      <a:lnTo>
                        <a:pt x="1399" y="1228"/>
                      </a:lnTo>
                      <a:lnTo>
                        <a:pt x="1399" y="1228"/>
                      </a:lnTo>
                      <a:lnTo>
                        <a:pt x="1399" y="1242"/>
                      </a:lnTo>
                      <a:lnTo>
                        <a:pt x="1399" y="1242"/>
                      </a:lnTo>
                      <a:lnTo>
                        <a:pt x="1403" y="1242"/>
                      </a:lnTo>
                      <a:lnTo>
                        <a:pt x="1403" y="1242"/>
                      </a:lnTo>
                      <a:lnTo>
                        <a:pt x="1403" y="1242"/>
                      </a:lnTo>
                      <a:lnTo>
                        <a:pt x="1403" y="1242"/>
                      </a:lnTo>
                      <a:lnTo>
                        <a:pt x="1403" y="1257"/>
                      </a:lnTo>
                      <a:lnTo>
                        <a:pt x="1403" y="1257"/>
                      </a:lnTo>
                      <a:lnTo>
                        <a:pt x="1408" y="1257"/>
                      </a:lnTo>
                      <a:lnTo>
                        <a:pt x="1408" y="1257"/>
                      </a:lnTo>
                      <a:lnTo>
                        <a:pt x="1408" y="1257"/>
                      </a:lnTo>
                      <a:lnTo>
                        <a:pt x="1408" y="1257"/>
                      </a:lnTo>
                      <a:lnTo>
                        <a:pt x="1408" y="1279"/>
                      </a:lnTo>
                      <a:lnTo>
                        <a:pt x="1412" y="1279"/>
                      </a:lnTo>
                      <a:lnTo>
                        <a:pt x="1412" y="1279"/>
                      </a:lnTo>
                      <a:lnTo>
                        <a:pt x="1412" y="1294"/>
                      </a:lnTo>
                      <a:lnTo>
                        <a:pt x="1412" y="1294"/>
                      </a:lnTo>
                      <a:lnTo>
                        <a:pt x="1416" y="1294"/>
                      </a:lnTo>
                      <a:lnTo>
                        <a:pt x="1416" y="1303"/>
                      </a:lnTo>
                      <a:lnTo>
                        <a:pt x="1416" y="1303"/>
                      </a:lnTo>
                      <a:lnTo>
                        <a:pt x="1422" y="1303"/>
                      </a:lnTo>
                      <a:lnTo>
                        <a:pt x="1422" y="1311"/>
                      </a:lnTo>
                      <a:lnTo>
                        <a:pt x="1422" y="1311"/>
                      </a:lnTo>
                      <a:lnTo>
                        <a:pt x="1426" y="1311"/>
                      </a:lnTo>
                      <a:lnTo>
                        <a:pt x="1426" y="1319"/>
                      </a:lnTo>
                      <a:lnTo>
                        <a:pt x="1426" y="1319"/>
                      </a:lnTo>
                      <a:lnTo>
                        <a:pt x="1439" y="1319"/>
                      </a:lnTo>
                      <a:lnTo>
                        <a:pt x="1439" y="1328"/>
                      </a:lnTo>
                      <a:lnTo>
                        <a:pt x="1439" y="1328"/>
                      </a:lnTo>
                      <a:lnTo>
                        <a:pt x="1458" y="1328"/>
                      </a:lnTo>
                      <a:lnTo>
                        <a:pt x="1458" y="1336"/>
                      </a:lnTo>
                      <a:lnTo>
                        <a:pt x="1458" y="1336"/>
                      </a:lnTo>
                      <a:lnTo>
                        <a:pt x="1604" y="1336"/>
                      </a:lnTo>
                      <a:lnTo>
                        <a:pt x="1604" y="1336"/>
                      </a:lnTo>
                      <a:lnTo>
                        <a:pt x="1604" y="1336"/>
                      </a:lnTo>
                      <a:lnTo>
                        <a:pt x="1604" y="1336"/>
                      </a:lnTo>
                      <a:lnTo>
                        <a:pt x="1604" y="1355"/>
                      </a:lnTo>
                      <a:lnTo>
                        <a:pt x="1604" y="1355"/>
                      </a:lnTo>
                      <a:lnTo>
                        <a:pt x="1614" y="1355"/>
                      </a:lnTo>
                      <a:lnTo>
                        <a:pt x="1614" y="1363"/>
                      </a:lnTo>
                      <a:lnTo>
                        <a:pt x="1614" y="1363"/>
                      </a:lnTo>
                      <a:lnTo>
                        <a:pt x="1645" y="1363"/>
                      </a:lnTo>
                      <a:lnTo>
                        <a:pt x="1645" y="1373"/>
                      </a:lnTo>
                      <a:lnTo>
                        <a:pt x="1645" y="1373"/>
                      </a:lnTo>
                      <a:lnTo>
                        <a:pt x="1663" y="1373"/>
                      </a:lnTo>
                      <a:lnTo>
                        <a:pt x="1663" y="1382"/>
                      </a:lnTo>
                      <a:lnTo>
                        <a:pt x="1663" y="1382"/>
                      </a:lnTo>
                      <a:lnTo>
                        <a:pt x="1667" y="1382"/>
                      </a:lnTo>
                      <a:lnTo>
                        <a:pt x="1667" y="1391"/>
                      </a:lnTo>
                      <a:lnTo>
                        <a:pt x="1667" y="1391"/>
                      </a:lnTo>
                      <a:lnTo>
                        <a:pt x="1671" y="1391"/>
                      </a:lnTo>
                      <a:lnTo>
                        <a:pt x="1671" y="1401"/>
                      </a:lnTo>
                      <a:lnTo>
                        <a:pt x="1671" y="1401"/>
                      </a:lnTo>
                      <a:lnTo>
                        <a:pt x="1681" y="1401"/>
                      </a:lnTo>
                      <a:lnTo>
                        <a:pt x="1681" y="1410"/>
                      </a:lnTo>
                      <a:lnTo>
                        <a:pt x="1681" y="1410"/>
                      </a:lnTo>
                      <a:lnTo>
                        <a:pt x="1690" y="1410"/>
                      </a:lnTo>
                      <a:lnTo>
                        <a:pt x="1690" y="1421"/>
                      </a:lnTo>
                      <a:lnTo>
                        <a:pt x="1690" y="1421"/>
                      </a:lnTo>
                      <a:lnTo>
                        <a:pt x="1694" y="1421"/>
                      </a:lnTo>
                      <a:lnTo>
                        <a:pt x="1694" y="1421"/>
                      </a:lnTo>
                      <a:lnTo>
                        <a:pt x="1694" y="1421"/>
                      </a:lnTo>
                      <a:lnTo>
                        <a:pt x="1694" y="1421"/>
                      </a:lnTo>
                      <a:lnTo>
                        <a:pt x="1694" y="1470"/>
                      </a:lnTo>
                      <a:lnTo>
                        <a:pt x="1698" y="1470"/>
                      </a:lnTo>
                      <a:lnTo>
                        <a:pt x="1698" y="1470"/>
                      </a:lnTo>
                      <a:lnTo>
                        <a:pt x="1698" y="1493"/>
                      </a:lnTo>
                      <a:lnTo>
                        <a:pt x="1698" y="1493"/>
                      </a:lnTo>
                      <a:lnTo>
                        <a:pt x="1712" y="1493"/>
                      </a:lnTo>
                      <a:lnTo>
                        <a:pt x="1712" y="1505"/>
                      </a:lnTo>
                      <a:lnTo>
                        <a:pt x="1712" y="1505"/>
                      </a:lnTo>
                      <a:lnTo>
                        <a:pt x="1765" y="1505"/>
                      </a:lnTo>
                      <a:lnTo>
                        <a:pt x="1765" y="1518"/>
                      </a:lnTo>
                      <a:lnTo>
                        <a:pt x="1765" y="1518"/>
                      </a:lnTo>
                      <a:lnTo>
                        <a:pt x="1878" y="1518"/>
                      </a:lnTo>
                      <a:lnTo>
                        <a:pt x="1878" y="1532"/>
                      </a:lnTo>
                      <a:lnTo>
                        <a:pt x="1878" y="1532"/>
                      </a:lnTo>
                      <a:lnTo>
                        <a:pt x="1953" y="1532"/>
                      </a:lnTo>
                      <a:lnTo>
                        <a:pt x="1953" y="1545"/>
                      </a:lnTo>
                      <a:lnTo>
                        <a:pt x="1953" y="1545"/>
                      </a:lnTo>
                      <a:lnTo>
                        <a:pt x="1998" y="1545"/>
                      </a:lnTo>
                      <a:lnTo>
                        <a:pt x="1998" y="1558"/>
                      </a:lnTo>
                      <a:lnTo>
                        <a:pt x="1998" y="1558"/>
                      </a:lnTo>
                      <a:lnTo>
                        <a:pt x="2034" y="1558"/>
                      </a:lnTo>
                      <a:lnTo>
                        <a:pt x="2034" y="1572"/>
                      </a:lnTo>
                      <a:lnTo>
                        <a:pt x="2034" y="1572"/>
                      </a:lnTo>
                      <a:lnTo>
                        <a:pt x="2041" y="1572"/>
                      </a:lnTo>
                      <a:lnTo>
                        <a:pt x="2041" y="1572"/>
                      </a:lnTo>
                      <a:lnTo>
                        <a:pt x="2041" y="1572"/>
                      </a:lnTo>
                      <a:lnTo>
                        <a:pt x="2070" y="1572"/>
                      </a:lnTo>
                      <a:lnTo>
                        <a:pt x="2070" y="1587"/>
                      </a:lnTo>
                      <a:lnTo>
                        <a:pt x="2070" y="1587"/>
                      </a:lnTo>
                      <a:lnTo>
                        <a:pt x="2079" y="1587"/>
                      </a:lnTo>
                      <a:lnTo>
                        <a:pt x="2079" y="1587"/>
                      </a:lnTo>
                      <a:lnTo>
                        <a:pt x="2079" y="1587"/>
                      </a:lnTo>
                      <a:lnTo>
                        <a:pt x="2079" y="1587"/>
                      </a:lnTo>
                      <a:lnTo>
                        <a:pt x="2079" y="1617"/>
                      </a:lnTo>
                      <a:lnTo>
                        <a:pt x="2079" y="1617"/>
                      </a:lnTo>
                      <a:lnTo>
                        <a:pt x="2101" y="1617"/>
                      </a:lnTo>
                      <a:lnTo>
                        <a:pt x="2101" y="1636"/>
                      </a:lnTo>
                      <a:lnTo>
                        <a:pt x="2101" y="1636"/>
                      </a:lnTo>
                      <a:lnTo>
                        <a:pt x="2213" y="1636"/>
                      </a:lnTo>
                      <a:lnTo>
                        <a:pt x="2213" y="1653"/>
                      </a:lnTo>
                      <a:lnTo>
                        <a:pt x="2213" y="1653"/>
                      </a:lnTo>
                      <a:lnTo>
                        <a:pt x="2288" y="1653"/>
                      </a:lnTo>
                      <a:lnTo>
                        <a:pt x="2288" y="1672"/>
                      </a:lnTo>
                      <a:lnTo>
                        <a:pt x="2288" y="1672"/>
                      </a:lnTo>
                      <a:lnTo>
                        <a:pt x="2436" y="1672"/>
                      </a:lnTo>
                      <a:lnTo>
                        <a:pt x="2436" y="1693"/>
                      </a:lnTo>
                      <a:lnTo>
                        <a:pt x="2436" y="1693"/>
                      </a:lnTo>
                      <a:lnTo>
                        <a:pt x="2445" y="1693"/>
                      </a:lnTo>
                      <a:lnTo>
                        <a:pt x="2445" y="1716"/>
                      </a:lnTo>
                      <a:lnTo>
                        <a:pt x="2445" y="1716"/>
                      </a:lnTo>
                      <a:lnTo>
                        <a:pt x="2678" y="1716"/>
                      </a:lnTo>
                      <a:lnTo>
                        <a:pt x="2678" y="1762"/>
                      </a:lnTo>
                      <a:lnTo>
                        <a:pt x="2678" y="1762"/>
                      </a:lnTo>
                      <a:lnTo>
                        <a:pt x="2721" y="1762"/>
                      </a:lnTo>
                      <a:lnTo>
                        <a:pt x="2721" y="1762"/>
                      </a:lnTo>
                      <a:lnTo>
                        <a:pt x="2721" y="1762"/>
                      </a:lnTo>
                      <a:lnTo>
                        <a:pt x="2808" y="1762"/>
                      </a:lnTo>
                      <a:lnTo>
                        <a:pt x="2808" y="1817"/>
                      </a:lnTo>
                      <a:lnTo>
                        <a:pt x="2808" y="1817"/>
                      </a:lnTo>
                      <a:lnTo>
                        <a:pt x="3402" y="1817"/>
                      </a:lnTo>
                      <a:lnTo>
                        <a:pt x="3402" y="1817"/>
                      </a:lnTo>
                      <a:lnTo>
                        <a:pt x="3402" y="1817"/>
                      </a:lnTo>
                      <a:lnTo>
                        <a:pt x="3576" y="1817"/>
                      </a:lnTo>
                      <a:lnTo>
                        <a:pt x="3576" y="1817"/>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3" name="Rectangle 145">
                  <a:extLst>
                    <a:ext uri="{FF2B5EF4-FFF2-40B4-BE49-F238E27FC236}">
                      <a16:creationId xmlns:a16="http://schemas.microsoft.com/office/drawing/2014/main" id="{8C84054D-1A88-F092-84F3-4DDCBDC0582E}"/>
                    </a:ext>
                  </a:extLst>
                </p:cNvPr>
                <p:cNvSpPr>
                  <a:spLocks noChangeArrowheads="1"/>
                </p:cNvSpPr>
                <p:nvPr/>
              </p:nvSpPr>
              <p:spPr bwMode="auto">
                <a:xfrm>
                  <a:off x="1317986" y="5397524"/>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322</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24" name="Rectangle 146">
                  <a:extLst>
                    <a:ext uri="{FF2B5EF4-FFF2-40B4-BE49-F238E27FC236}">
                      <a16:creationId xmlns:a16="http://schemas.microsoft.com/office/drawing/2014/main" id="{FDEAF95F-5707-FB95-4231-6D4B8E0F30C2}"/>
                    </a:ext>
                  </a:extLst>
                </p:cNvPr>
                <p:cNvSpPr>
                  <a:spLocks noChangeArrowheads="1"/>
                </p:cNvSpPr>
                <p:nvPr/>
              </p:nvSpPr>
              <p:spPr bwMode="auto">
                <a:xfrm>
                  <a:off x="2394374" y="5397524"/>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233</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25" name="Rectangle 147">
                  <a:extLst>
                    <a:ext uri="{FF2B5EF4-FFF2-40B4-BE49-F238E27FC236}">
                      <a16:creationId xmlns:a16="http://schemas.microsoft.com/office/drawing/2014/main" id="{EABAFB90-1633-CBC8-3E8B-26CC30B37ECF}"/>
                    </a:ext>
                  </a:extLst>
                </p:cNvPr>
                <p:cNvSpPr>
                  <a:spLocks noChangeArrowheads="1"/>
                </p:cNvSpPr>
                <p:nvPr/>
              </p:nvSpPr>
              <p:spPr bwMode="auto">
                <a:xfrm>
                  <a:off x="3474572" y="5397524"/>
                  <a:ext cx="2465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119</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26" name="Rectangle 148">
                  <a:extLst>
                    <a:ext uri="{FF2B5EF4-FFF2-40B4-BE49-F238E27FC236}">
                      <a16:creationId xmlns:a16="http://schemas.microsoft.com/office/drawing/2014/main" id="{6F0DF7CB-F5DD-B380-9A49-0E06356B51A1}"/>
                    </a:ext>
                  </a:extLst>
                </p:cNvPr>
                <p:cNvSpPr>
                  <a:spLocks noChangeArrowheads="1"/>
                </p:cNvSpPr>
                <p:nvPr/>
              </p:nvSpPr>
              <p:spPr bwMode="auto">
                <a:xfrm>
                  <a:off x="4595171" y="5397524"/>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34</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27" name="Rectangle 149">
                  <a:extLst>
                    <a:ext uri="{FF2B5EF4-FFF2-40B4-BE49-F238E27FC236}">
                      <a16:creationId xmlns:a16="http://schemas.microsoft.com/office/drawing/2014/main" id="{645EB961-4621-A3F6-B799-1462E8E4CE33}"/>
                    </a:ext>
                  </a:extLst>
                </p:cNvPr>
                <p:cNvSpPr>
                  <a:spLocks noChangeArrowheads="1"/>
                </p:cNvSpPr>
                <p:nvPr/>
              </p:nvSpPr>
              <p:spPr bwMode="auto">
                <a:xfrm>
                  <a:off x="5726930"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6</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28" name="Rectangle 150">
                  <a:extLst>
                    <a:ext uri="{FF2B5EF4-FFF2-40B4-BE49-F238E27FC236}">
                      <a16:creationId xmlns:a16="http://schemas.microsoft.com/office/drawing/2014/main" id="{6B06A063-C63A-42D9-768E-0B4E5EA1C762}"/>
                    </a:ext>
                  </a:extLst>
                </p:cNvPr>
                <p:cNvSpPr>
                  <a:spLocks noChangeArrowheads="1"/>
                </p:cNvSpPr>
                <p:nvPr/>
              </p:nvSpPr>
              <p:spPr bwMode="auto">
                <a:xfrm>
                  <a:off x="1317986" y="5642726"/>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321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29" name="Rectangle 151">
                  <a:extLst>
                    <a:ext uri="{FF2B5EF4-FFF2-40B4-BE49-F238E27FC236}">
                      <a16:creationId xmlns:a16="http://schemas.microsoft.com/office/drawing/2014/main" id="{4A27BCBA-2B15-A674-4763-CED99EF012EB}"/>
                    </a:ext>
                  </a:extLst>
                </p:cNvPr>
                <p:cNvSpPr>
                  <a:spLocks noChangeArrowheads="1"/>
                </p:cNvSpPr>
                <p:nvPr/>
              </p:nvSpPr>
              <p:spPr bwMode="auto">
                <a:xfrm>
                  <a:off x="2394374" y="5642726"/>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200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30" name="Rectangle 152">
                  <a:extLst>
                    <a:ext uri="{FF2B5EF4-FFF2-40B4-BE49-F238E27FC236}">
                      <a16:creationId xmlns:a16="http://schemas.microsoft.com/office/drawing/2014/main" id="{C6F639FC-B8E9-5E53-E036-44583F2FD5C0}"/>
                    </a:ext>
                  </a:extLst>
                </p:cNvPr>
                <p:cNvSpPr>
                  <a:spLocks noChangeArrowheads="1"/>
                </p:cNvSpPr>
                <p:nvPr/>
              </p:nvSpPr>
              <p:spPr bwMode="auto">
                <a:xfrm>
                  <a:off x="3512854" y="5642726"/>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84</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31" name="Rectangle 153">
                  <a:extLst>
                    <a:ext uri="{FF2B5EF4-FFF2-40B4-BE49-F238E27FC236}">
                      <a16:creationId xmlns:a16="http://schemas.microsoft.com/office/drawing/2014/main" id="{6A0E414C-BAC2-5D63-6ECA-23935EF278D8}"/>
                    </a:ext>
                  </a:extLst>
                </p:cNvPr>
                <p:cNvSpPr>
                  <a:spLocks noChangeArrowheads="1"/>
                </p:cNvSpPr>
                <p:nvPr/>
              </p:nvSpPr>
              <p:spPr bwMode="auto">
                <a:xfrm>
                  <a:off x="4595171" y="5642726"/>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19</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32" name="Rectangle 154">
                  <a:extLst>
                    <a:ext uri="{FF2B5EF4-FFF2-40B4-BE49-F238E27FC236}">
                      <a16:creationId xmlns:a16="http://schemas.microsoft.com/office/drawing/2014/main" id="{0013C85D-4FA5-2F77-1974-0BF217324E80}"/>
                    </a:ext>
                  </a:extLst>
                </p:cNvPr>
                <p:cNvSpPr>
                  <a:spLocks noChangeArrowheads="1"/>
                </p:cNvSpPr>
                <p:nvPr/>
              </p:nvSpPr>
              <p:spPr bwMode="auto">
                <a:xfrm>
                  <a:off x="5726930"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3</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33" name="Rectangle 155">
                  <a:extLst>
                    <a:ext uri="{FF2B5EF4-FFF2-40B4-BE49-F238E27FC236}">
                      <a16:creationId xmlns:a16="http://schemas.microsoft.com/office/drawing/2014/main" id="{2BE2EFFE-D84F-515F-FFA2-190A67CE461B}"/>
                    </a:ext>
                  </a:extLst>
                </p:cNvPr>
                <p:cNvSpPr>
                  <a:spLocks noChangeArrowheads="1"/>
                </p:cNvSpPr>
                <p:nvPr/>
              </p:nvSpPr>
              <p:spPr bwMode="auto">
                <a:xfrm>
                  <a:off x="6808017"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34" name="Rectangle 156">
                  <a:extLst>
                    <a:ext uri="{FF2B5EF4-FFF2-40B4-BE49-F238E27FC236}">
                      <a16:creationId xmlns:a16="http://schemas.microsoft.com/office/drawing/2014/main" id="{2C7FC233-CA8F-2D61-D319-BD900BADF9EC}"/>
                    </a:ext>
                  </a:extLst>
                </p:cNvPr>
                <p:cNvSpPr>
                  <a:spLocks noChangeArrowheads="1"/>
                </p:cNvSpPr>
                <p:nvPr/>
              </p:nvSpPr>
              <p:spPr bwMode="auto">
                <a:xfrm>
                  <a:off x="6808017"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035" name="Rectangle 157">
                  <a:extLst>
                    <a:ext uri="{FF2B5EF4-FFF2-40B4-BE49-F238E27FC236}">
                      <a16:creationId xmlns:a16="http://schemas.microsoft.com/office/drawing/2014/main" id="{E10A36B8-AF49-2B25-F230-3312345984B9}"/>
                    </a:ext>
                  </a:extLst>
                </p:cNvPr>
                <p:cNvSpPr>
                  <a:spLocks noChangeArrowheads="1"/>
                </p:cNvSpPr>
                <p:nvPr/>
              </p:nvSpPr>
              <p:spPr bwMode="auto">
                <a:xfrm>
                  <a:off x="7889104"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036" name="Rectangle 158">
                  <a:extLst>
                    <a:ext uri="{FF2B5EF4-FFF2-40B4-BE49-F238E27FC236}">
                      <a16:creationId xmlns:a16="http://schemas.microsoft.com/office/drawing/2014/main" id="{4B9C651F-0BEF-239A-F968-FC59ADD06281}"/>
                    </a:ext>
                  </a:extLst>
                </p:cNvPr>
                <p:cNvSpPr>
                  <a:spLocks noChangeArrowheads="1"/>
                </p:cNvSpPr>
                <p:nvPr/>
              </p:nvSpPr>
              <p:spPr bwMode="auto">
                <a:xfrm>
                  <a:off x="7889104"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grpSp>
        </p:grpSp>
        <p:sp>
          <p:nvSpPr>
            <p:cNvPr id="1042" name="Rectangle 126">
              <a:extLst>
                <a:ext uri="{FF2B5EF4-FFF2-40B4-BE49-F238E27FC236}">
                  <a16:creationId xmlns:a16="http://schemas.microsoft.com/office/drawing/2014/main" id="{C8CD303E-1387-1566-2157-AE70805DC3A4}"/>
                </a:ext>
              </a:extLst>
            </p:cNvPr>
            <p:cNvSpPr>
              <a:spLocks noChangeArrowheads="1"/>
            </p:cNvSpPr>
            <p:nvPr/>
          </p:nvSpPr>
          <p:spPr bwMode="auto">
            <a:xfrm rot="16200000">
              <a:off x="-543053" y="3041998"/>
              <a:ext cx="2672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Progression-Free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43" name="Rectangle 127">
              <a:extLst>
                <a:ext uri="{FF2B5EF4-FFF2-40B4-BE49-F238E27FC236}">
                  <a16:creationId xmlns:a16="http://schemas.microsoft.com/office/drawing/2014/main" id="{481D155D-88FA-BCA9-4150-FBB6AD872676}"/>
                </a:ext>
              </a:extLst>
            </p:cNvPr>
            <p:cNvSpPr>
              <a:spLocks noChangeArrowheads="1"/>
            </p:cNvSpPr>
            <p:nvPr/>
          </p:nvSpPr>
          <p:spPr bwMode="auto">
            <a:xfrm>
              <a:off x="677633" y="5245437"/>
              <a:ext cx="7404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166" name="CasellaDiTesto 165">
            <a:extLst>
              <a:ext uri="{FF2B5EF4-FFF2-40B4-BE49-F238E27FC236}">
                <a16:creationId xmlns:a16="http://schemas.microsoft.com/office/drawing/2014/main" id="{122E8C19-E32A-438E-91A8-2F620BF2D3A9}"/>
              </a:ext>
            </a:extLst>
          </p:cNvPr>
          <p:cNvSpPr txBox="1"/>
          <p:nvPr/>
        </p:nvSpPr>
        <p:spPr>
          <a:xfrm>
            <a:off x="10128738" y="6498852"/>
            <a:ext cx="1822487" cy="215444"/>
          </a:xfrm>
          <a:prstGeom prst="rect">
            <a:avLst/>
          </a:prstGeom>
          <a:noFill/>
        </p:spPr>
        <p:txBody>
          <a:bodyPr wrap="none" lIns="0" tIns="0" rIns="0" bIns="0" rtlCol="0" anchor="t" anchorCtr="0">
            <a:spAutoFit/>
          </a:bodyPr>
          <a:lstStyle/>
          <a:p>
            <a:r>
              <a:rPr lang="en-US" sz="1400" kern="600" spc="30" dirty="0"/>
              <a:t>Colombo N, ESMO 2025</a:t>
            </a:r>
          </a:p>
        </p:txBody>
      </p:sp>
    </p:spTree>
    <p:extLst>
      <p:ext uri="{BB962C8B-B14F-4D97-AF65-F5344CB8AC3E}">
        <p14:creationId xmlns:p14="http://schemas.microsoft.com/office/powerpoint/2010/main" val="3730006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32D8B424-80CA-421E-AA9E-D720939DBD87}"/>
              </a:ext>
            </a:extLst>
          </p:cNvPr>
          <p:cNvGraphicFramePr>
            <a:graphicFrameLocks noGrp="1"/>
          </p:cNvGraphicFramePr>
          <p:nvPr>
            <p:extLst>
              <p:ext uri="{D42A27DB-BD31-4B8C-83A1-F6EECF244321}">
                <p14:modId xmlns:p14="http://schemas.microsoft.com/office/powerpoint/2010/main" val="1175129075"/>
              </p:ext>
            </p:extLst>
          </p:nvPr>
        </p:nvGraphicFramePr>
        <p:xfrm>
          <a:off x="8346550" y="2959960"/>
          <a:ext cx="3464450" cy="1958431"/>
        </p:xfrm>
        <a:graphic>
          <a:graphicData uri="http://schemas.openxmlformats.org/drawingml/2006/table">
            <a:tbl>
              <a:tblPr firstRow="1" bandRow="1"/>
              <a:tblGrid>
                <a:gridCol w="1443521">
                  <a:extLst>
                    <a:ext uri="{9D8B030D-6E8A-4147-A177-3AD203B41FA5}">
                      <a16:colId xmlns:a16="http://schemas.microsoft.com/office/drawing/2014/main" val="20000"/>
                    </a:ext>
                  </a:extLst>
                </a:gridCol>
                <a:gridCol w="769878">
                  <a:extLst>
                    <a:ext uri="{9D8B030D-6E8A-4147-A177-3AD203B41FA5}">
                      <a16:colId xmlns:a16="http://schemas.microsoft.com/office/drawing/2014/main" val="20001"/>
                    </a:ext>
                  </a:extLst>
                </a:gridCol>
                <a:gridCol w="1251051">
                  <a:extLst>
                    <a:ext uri="{9D8B030D-6E8A-4147-A177-3AD203B41FA5}">
                      <a16:colId xmlns:a16="http://schemas.microsoft.com/office/drawing/2014/main" val="2263025175"/>
                    </a:ext>
                  </a:extLst>
                </a:gridCol>
              </a:tblGrid>
              <a:tr h="4110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0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67.1%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18.2</a:t>
                      </a:r>
                      <a:br>
                        <a:rPr lang="en-US" sz="1400" b="1" dirty="0">
                          <a:solidFill>
                            <a:srgbClr val="00857C"/>
                          </a:solidFill>
                          <a:latin typeface="Arial" panose="020B0604020202020204" pitchFamily="34" charset="0"/>
                          <a:cs typeface="Arial" panose="020B0604020202020204" pitchFamily="34" charset="0"/>
                        </a:rPr>
                      </a:br>
                      <a:r>
                        <a:rPr lang="en-US" sz="1400" b="1" dirty="0">
                          <a:solidFill>
                            <a:srgbClr val="00857C"/>
                          </a:solidFill>
                          <a:latin typeface="Arial" panose="020B0604020202020204" pitchFamily="34" charset="0"/>
                          <a:cs typeface="Arial" panose="020B0604020202020204" pitchFamily="34" charset="0"/>
                        </a:rPr>
                        <a:t>(15.3-21.0)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411042">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75.4%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14.0</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(12.5-16.1)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411042">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90.0%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1181502"/>
                  </a:ext>
                </a:extLst>
              </a:tr>
              <a:tr h="248941">
                <a:tc gridSpan="3">
                  <a:txBody>
                    <a:bodyPr/>
                    <a:lstStyle/>
                    <a:p>
                      <a:pPr algn="l">
                        <a:lnSpc>
                          <a:spcPct val="80000"/>
                        </a:lnSpc>
                      </a:pPr>
                      <a:endParaRPr lang="en-US" sz="1400" b="1" baseline="30000" dirty="0">
                        <a:solidFill>
                          <a:schemeClr val="tx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6203A"/>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6203A"/>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6242050"/>
                  </a:ext>
                </a:extLst>
              </a:tr>
            </a:tbl>
          </a:graphicData>
        </a:graphic>
      </p:graphicFrame>
      <p:sp>
        <p:nvSpPr>
          <p:cNvPr id="7" name="Title 6">
            <a:extLst>
              <a:ext uri="{FF2B5EF4-FFF2-40B4-BE49-F238E27FC236}">
                <a16:creationId xmlns:a16="http://schemas.microsoft.com/office/drawing/2014/main" id="{870550D3-91C8-418A-95B1-C21103B16C81}"/>
              </a:ext>
            </a:extLst>
          </p:cNvPr>
          <p:cNvSpPr>
            <a:spLocks noGrp="1"/>
          </p:cNvSpPr>
          <p:nvPr>
            <p:ph type="title"/>
          </p:nvPr>
        </p:nvSpPr>
        <p:spPr>
          <a:xfrm>
            <a:off x="377825" y="244549"/>
            <a:ext cx="11699875" cy="983378"/>
          </a:xfrm>
        </p:spPr>
        <p:txBody>
          <a:bodyPr/>
          <a:lstStyle/>
          <a:p>
            <a:r>
              <a:rPr lang="en-US" sz="2600" dirty="0"/>
              <a:t>Key Secondary Endpoint: Overall Survival in the CPS ≥1 Population at IA2</a:t>
            </a:r>
          </a:p>
        </p:txBody>
      </p:sp>
      <p:sp>
        <p:nvSpPr>
          <p:cNvPr id="2" name="Footer Placeholder 2">
            <a:extLst>
              <a:ext uri="{FF2B5EF4-FFF2-40B4-BE49-F238E27FC236}">
                <a16:creationId xmlns:a16="http://schemas.microsoft.com/office/drawing/2014/main" id="{180ADF45-9111-3227-268F-DF7CB4A74D9B}"/>
              </a:ext>
            </a:extLst>
          </p:cNvPr>
          <p:cNvSpPr>
            <a:spLocks noGrp="1"/>
          </p:cNvSpPr>
          <p:nvPr>
            <p:ph type="ftr" sz="quarter" idx="3"/>
          </p:nvPr>
        </p:nvSpPr>
        <p:spPr>
          <a:xfrm>
            <a:off x="-1" y="6362626"/>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ratio (CI) analyzed based on a Cox regression model with treatment as a covariate stratified by the randomization stratification factors. The observed p-value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crossed the prespecified nominal boundary of 0.0083 at this planned second interim analysis. Data cutoff date: March 5, 2025. </a:t>
            </a:r>
          </a:p>
        </p:txBody>
      </p:sp>
      <p:grpSp>
        <p:nvGrpSpPr>
          <p:cNvPr id="3" name="Group 2">
            <a:extLst>
              <a:ext uri="{FF2B5EF4-FFF2-40B4-BE49-F238E27FC236}">
                <a16:creationId xmlns:a16="http://schemas.microsoft.com/office/drawing/2014/main" id="{367A1E86-9E1B-7E17-D8E3-D996825CCEA9}"/>
              </a:ext>
            </a:extLst>
          </p:cNvPr>
          <p:cNvGrpSpPr/>
          <p:nvPr/>
        </p:nvGrpSpPr>
        <p:grpSpPr>
          <a:xfrm>
            <a:off x="377824" y="1410796"/>
            <a:ext cx="8421931" cy="4571050"/>
            <a:chOff x="676904" y="1410796"/>
            <a:chExt cx="7281056" cy="4571050"/>
          </a:xfrm>
        </p:grpSpPr>
        <p:grpSp>
          <p:nvGrpSpPr>
            <p:cNvPr id="1076" name="Group 1075">
              <a:extLst>
                <a:ext uri="{FF2B5EF4-FFF2-40B4-BE49-F238E27FC236}">
                  <a16:creationId xmlns:a16="http://schemas.microsoft.com/office/drawing/2014/main" id="{83AAE373-1B45-6030-7533-9D80D365F262}"/>
                </a:ext>
              </a:extLst>
            </p:cNvPr>
            <p:cNvGrpSpPr/>
            <p:nvPr/>
          </p:nvGrpSpPr>
          <p:grpSpPr>
            <a:xfrm>
              <a:off x="4112255" y="1420144"/>
              <a:ext cx="726956" cy="3453327"/>
              <a:chOff x="5883898" y="1259421"/>
              <a:chExt cx="726956" cy="3712478"/>
            </a:xfrm>
          </p:grpSpPr>
          <p:sp>
            <p:nvSpPr>
              <p:cNvPr id="14" name="TextBox 13">
                <a:extLst>
                  <a:ext uri="{FF2B5EF4-FFF2-40B4-BE49-F238E27FC236}">
                    <a16:creationId xmlns:a16="http://schemas.microsoft.com/office/drawing/2014/main" id="{0B4AD570-4829-4939-8F1F-4EDFC2175657}"/>
                  </a:ext>
                </a:extLst>
              </p:cNvPr>
              <p:cNvSpPr txBox="1"/>
              <p:nvPr/>
            </p:nvSpPr>
            <p:spPr>
              <a:xfrm>
                <a:off x="5925965" y="1259421"/>
                <a:ext cx="684889" cy="724613"/>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51.5%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38.9%  </a:t>
                </a:r>
              </a:p>
            </p:txBody>
          </p:sp>
          <p:cxnSp>
            <p:nvCxnSpPr>
              <p:cNvPr id="18" name="Straight Connector 17">
                <a:extLst>
                  <a:ext uri="{FF2B5EF4-FFF2-40B4-BE49-F238E27FC236}">
                    <a16:creationId xmlns:a16="http://schemas.microsoft.com/office/drawing/2014/main" id="{031BAFD3-01BD-446F-96C5-5C3225ED1084}"/>
                  </a:ext>
                </a:extLst>
              </p:cNvPr>
              <p:cNvCxnSpPr>
                <a:cxnSpLocks/>
              </p:cNvCxnSpPr>
              <p:nvPr/>
            </p:nvCxnSpPr>
            <p:spPr>
              <a:xfrm flipV="1">
                <a:off x="5883898" y="1375835"/>
                <a:ext cx="7243" cy="3596064"/>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Rectangle: Rounded Corners 4">
              <a:extLst>
                <a:ext uri="{FF2B5EF4-FFF2-40B4-BE49-F238E27FC236}">
                  <a16:creationId xmlns:a16="http://schemas.microsoft.com/office/drawing/2014/main" id="{1D7E3FA4-AF36-DD10-CB3A-F4C34C32FD06}"/>
                </a:ext>
              </a:extLst>
            </p:cNvPr>
            <p:cNvSpPr/>
            <p:nvPr/>
          </p:nvSpPr>
          <p:spPr>
            <a:xfrm>
              <a:off x="5143229" y="2135004"/>
              <a:ext cx="2814731"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0.76 (95% CI, 0.61-0.94)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 0.0053</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sp>
          <p:nvSpPr>
            <p:cNvPr id="1935" name="TextBox 1934">
              <a:extLst>
                <a:ext uri="{FF2B5EF4-FFF2-40B4-BE49-F238E27FC236}">
                  <a16:creationId xmlns:a16="http://schemas.microsoft.com/office/drawing/2014/main" id="{D510AD65-9054-B2A4-4280-4650EF4A83C8}"/>
                </a:ext>
              </a:extLst>
            </p:cNvPr>
            <p:cNvSpPr txBox="1"/>
            <p:nvPr/>
          </p:nvSpPr>
          <p:spPr>
            <a:xfrm>
              <a:off x="1520280" y="4245739"/>
              <a:ext cx="3686192"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n-ea"/>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n-ea"/>
                  <a:cs typeface="+mn-cs"/>
                </a:rPr>
                <a:t>26.6 months</a:t>
              </a:r>
            </a:p>
          </p:txBody>
        </p:sp>
        <p:sp>
          <p:nvSpPr>
            <p:cNvPr id="1942" name="Rectangle 971">
              <a:extLst>
                <a:ext uri="{FF2B5EF4-FFF2-40B4-BE49-F238E27FC236}">
                  <a16:creationId xmlns:a16="http://schemas.microsoft.com/office/drawing/2014/main" id="{AFAF660A-F064-AF5D-0A5E-7B7455F6A533}"/>
                </a:ext>
              </a:extLst>
            </p:cNvPr>
            <p:cNvSpPr>
              <a:spLocks noChangeArrowheads="1"/>
            </p:cNvSpPr>
            <p:nvPr/>
          </p:nvSpPr>
          <p:spPr bwMode="auto">
            <a:xfrm>
              <a:off x="1416443" y="487059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1943" name="Rectangle 972">
              <a:extLst>
                <a:ext uri="{FF2B5EF4-FFF2-40B4-BE49-F238E27FC236}">
                  <a16:creationId xmlns:a16="http://schemas.microsoft.com/office/drawing/2014/main" id="{20FECD17-6313-A11B-FD35-8AF39EF8E04C}"/>
                </a:ext>
              </a:extLst>
            </p:cNvPr>
            <p:cNvSpPr>
              <a:spLocks noChangeArrowheads="1"/>
            </p:cNvSpPr>
            <p:nvPr/>
          </p:nvSpPr>
          <p:spPr bwMode="auto">
            <a:xfrm>
              <a:off x="2295637" y="487059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a:t>
              </a:r>
            </a:p>
          </p:txBody>
        </p:sp>
        <p:sp>
          <p:nvSpPr>
            <p:cNvPr id="1944" name="Rectangle 973">
              <a:extLst>
                <a:ext uri="{FF2B5EF4-FFF2-40B4-BE49-F238E27FC236}">
                  <a16:creationId xmlns:a16="http://schemas.microsoft.com/office/drawing/2014/main" id="{154CF186-4BBD-081E-DA58-57B782E0F311}"/>
                </a:ext>
              </a:extLst>
            </p:cNvPr>
            <p:cNvSpPr>
              <a:spLocks noChangeArrowheads="1"/>
            </p:cNvSpPr>
            <p:nvPr/>
          </p:nvSpPr>
          <p:spPr bwMode="auto">
            <a:xfrm>
              <a:off x="312827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a:t>
              </a:r>
            </a:p>
          </p:txBody>
        </p:sp>
        <p:sp>
          <p:nvSpPr>
            <p:cNvPr id="1945" name="Rectangle 974">
              <a:extLst>
                <a:ext uri="{FF2B5EF4-FFF2-40B4-BE49-F238E27FC236}">
                  <a16:creationId xmlns:a16="http://schemas.microsoft.com/office/drawing/2014/main" id="{BCCC8013-25DE-30A5-6D56-390EC490F961}"/>
                </a:ext>
              </a:extLst>
            </p:cNvPr>
            <p:cNvSpPr>
              <a:spLocks noChangeArrowheads="1"/>
            </p:cNvSpPr>
            <p:nvPr/>
          </p:nvSpPr>
          <p:spPr bwMode="auto">
            <a:xfrm>
              <a:off x="4011354"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18</a:t>
              </a:r>
            </a:p>
          </p:txBody>
        </p:sp>
        <p:sp>
          <p:nvSpPr>
            <p:cNvPr id="1946" name="Rectangle 975">
              <a:extLst>
                <a:ext uri="{FF2B5EF4-FFF2-40B4-BE49-F238E27FC236}">
                  <a16:creationId xmlns:a16="http://schemas.microsoft.com/office/drawing/2014/main" id="{D99B8A84-92B5-1B0E-B231-70A8BB001DC8}"/>
                </a:ext>
              </a:extLst>
            </p:cNvPr>
            <p:cNvSpPr>
              <a:spLocks noChangeArrowheads="1"/>
            </p:cNvSpPr>
            <p:nvPr/>
          </p:nvSpPr>
          <p:spPr bwMode="auto">
            <a:xfrm>
              <a:off x="490274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24</a:t>
              </a:r>
            </a:p>
          </p:txBody>
        </p:sp>
        <p:sp>
          <p:nvSpPr>
            <p:cNvPr id="1947" name="Rectangle 976">
              <a:extLst>
                <a:ext uri="{FF2B5EF4-FFF2-40B4-BE49-F238E27FC236}">
                  <a16:creationId xmlns:a16="http://schemas.microsoft.com/office/drawing/2014/main" id="{1A3245E2-50A8-4850-FC22-3D56647F0D8A}"/>
                </a:ext>
              </a:extLst>
            </p:cNvPr>
            <p:cNvSpPr>
              <a:spLocks noChangeArrowheads="1"/>
            </p:cNvSpPr>
            <p:nvPr/>
          </p:nvSpPr>
          <p:spPr bwMode="auto">
            <a:xfrm>
              <a:off x="578539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1948" name="Rectangle 977">
              <a:extLst>
                <a:ext uri="{FF2B5EF4-FFF2-40B4-BE49-F238E27FC236}">
                  <a16:creationId xmlns:a16="http://schemas.microsoft.com/office/drawing/2014/main" id="{9A6D88A6-A93F-70A5-B756-AD336EED1BE3}"/>
                </a:ext>
              </a:extLst>
            </p:cNvPr>
            <p:cNvSpPr>
              <a:spLocks noChangeArrowheads="1"/>
            </p:cNvSpPr>
            <p:nvPr/>
          </p:nvSpPr>
          <p:spPr bwMode="auto">
            <a:xfrm>
              <a:off x="666804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36</a:t>
              </a:r>
            </a:p>
          </p:txBody>
        </p:sp>
        <p:sp>
          <p:nvSpPr>
            <p:cNvPr id="1949" name="Rectangle 978">
              <a:extLst>
                <a:ext uri="{FF2B5EF4-FFF2-40B4-BE49-F238E27FC236}">
                  <a16:creationId xmlns:a16="http://schemas.microsoft.com/office/drawing/2014/main" id="{CB1612A3-7AAF-247E-0133-A495FA056196}"/>
                </a:ext>
              </a:extLst>
            </p:cNvPr>
            <p:cNvSpPr>
              <a:spLocks noChangeArrowheads="1"/>
            </p:cNvSpPr>
            <p:nvPr/>
          </p:nvSpPr>
          <p:spPr bwMode="auto">
            <a:xfrm>
              <a:off x="7552287"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42</a:t>
              </a:r>
            </a:p>
          </p:txBody>
        </p:sp>
        <p:sp>
          <p:nvSpPr>
            <p:cNvPr id="1950" name="Freeform 979">
              <a:extLst>
                <a:ext uri="{FF2B5EF4-FFF2-40B4-BE49-F238E27FC236}">
                  <a16:creationId xmlns:a16="http://schemas.microsoft.com/office/drawing/2014/main" id="{67E090D6-5641-AA09-D34A-46B97AFC273B}"/>
                </a:ext>
              </a:extLst>
            </p:cNvPr>
            <p:cNvSpPr>
              <a:spLocks noEditPoints="1"/>
            </p:cNvSpPr>
            <p:nvPr/>
          </p:nvSpPr>
          <p:spPr bwMode="auto">
            <a:xfrm>
              <a:off x="1448753" y="4765184"/>
              <a:ext cx="6502400" cy="115888"/>
            </a:xfrm>
            <a:custGeom>
              <a:avLst/>
              <a:gdLst>
                <a:gd name="T0" fmla="*/ 0 w 4096"/>
                <a:gd name="T1" fmla="*/ 0 h 73"/>
                <a:gd name="T2" fmla="*/ 4096 w 4096"/>
                <a:gd name="T3" fmla="*/ 0 h 73"/>
                <a:gd name="T4" fmla="*/ 7 w 4096"/>
                <a:gd name="T5" fmla="*/ 0 h 73"/>
                <a:gd name="T6" fmla="*/ 7 w 4096"/>
                <a:gd name="T7" fmla="*/ 73 h 73"/>
                <a:gd name="T8" fmla="*/ 563 w 4096"/>
                <a:gd name="T9" fmla="*/ 0 h 73"/>
                <a:gd name="T10" fmla="*/ 563 w 4096"/>
                <a:gd name="T11" fmla="*/ 73 h 73"/>
                <a:gd name="T12" fmla="*/ 1120 w 4096"/>
                <a:gd name="T13" fmla="*/ 0 h 73"/>
                <a:gd name="T14" fmla="*/ 1120 w 4096"/>
                <a:gd name="T15" fmla="*/ 73 h 73"/>
                <a:gd name="T16" fmla="*/ 1676 w 4096"/>
                <a:gd name="T17" fmla="*/ 0 h 73"/>
                <a:gd name="T18" fmla="*/ 1676 w 4096"/>
                <a:gd name="T19" fmla="*/ 73 h 73"/>
                <a:gd name="T20" fmla="*/ 2233 w 4096"/>
                <a:gd name="T21" fmla="*/ 0 h 73"/>
                <a:gd name="T22" fmla="*/ 2233 w 4096"/>
                <a:gd name="T23" fmla="*/ 73 h 73"/>
                <a:gd name="T24" fmla="*/ 2789 w 4096"/>
                <a:gd name="T25" fmla="*/ 0 h 73"/>
                <a:gd name="T26" fmla="*/ 2789 w 4096"/>
                <a:gd name="T27" fmla="*/ 73 h 73"/>
                <a:gd name="T28" fmla="*/ 3346 w 4096"/>
                <a:gd name="T29" fmla="*/ 0 h 73"/>
                <a:gd name="T30" fmla="*/ 3346 w 4096"/>
                <a:gd name="T31" fmla="*/ 73 h 73"/>
                <a:gd name="T32" fmla="*/ 3903 w 4096"/>
                <a:gd name="T33" fmla="*/ 0 h 73"/>
                <a:gd name="T34" fmla="*/ 3903 w 4096"/>
                <a:gd name="T3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6" h="73">
                  <a:moveTo>
                    <a:pt x="0" y="0"/>
                  </a:moveTo>
                  <a:lnTo>
                    <a:pt x="4096" y="0"/>
                  </a:lnTo>
                  <a:moveTo>
                    <a:pt x="7" y="0"/>
                  </a:moveTo>
                  <a:lnTo>
                    <a:pt x="7" y="73"/>
                  </a:lnTo>
                  <a:moveTo>
                    <a:pt x="563" y="0"/>
                  </a:moveTo>
                  <a:lnTo>
                    <a:pt x="563" y="73"/>
                  </a:lnTo>
                  <a:moveTo>
                    <a:pt x="1120" y="0"/>
                  </a:moveTo>
                  <a:lnTo>
                    <a:pt x="1120" y="73"/>
                  </a:lnTo>
                  <a:moveTo>
                    <a:pt x="1676" y="0"/>
                  </a:moveTo>
                  <a:lnTo>
                    <a:pt x="1676" y="73"/>
                  </a:lnTo>
                  <a:moveTo>
                    <a:pt x="2233" y="0"/>
                  </a:moveTo>
                  <a:lnTo>
                    <a:pt x="2233" y="73"/>
                  </a:lnTo>
                  <a:moveTo>
                    <a:pt x="2789" y="0"/>
                  </a:moveTo>
                  <a:lnTo>
                    <a:pt x="2789" y="73"/>
                  </a:lnTo>
                  <a:moveTo>
                    <a:pt x="3346" y="0"/>
                  </a:moveTo>
                  <a:lnTo>
                    <a:pt x="3346" y="73"/>
                  </a:lnTo>
                  <a:moveTo>
                    <a:pt x="3903" y="0"/>
                  </a:moveTo>
                  <a:lnTo>
                    <a:pt x="3903" y="73"/>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51" name="Rectangle 980">
              <a:extLst>
                <a:ext uri="{FF2B5EF4-FFF2-40B4-BE49-F238E27FC236}">
                  <a16:creationId xmlns:a16="http://schemas.microsoft.com/office/drawing/2014/main" id="{9415ABA7-3156-0E85-4004-9B15C53366CB}"/>
                </a:ext>
              </a:extLst>
            </p:cNvPr>
            <p:cNvSpPr>
              <a:spLocks noChangeArrowheads="1"/>
            </p:cNvSpPr>
            <p:nvPr/>
          </p:nvSpPr>
          <p:spPr bwMode="auto">
            <a:xfrm>
              <a:off x="1212575" y="4644534"/>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1952" name="Rectangle 981">
              <a:extLst>
                <a:ext uri="{FF2B5EF4-FFF2-40B4-BE49-F238E27FC236}">
                  <a16:creationId xmlns:a16="http://schemas.microsoft.com/office/drawing/2014/main" id="{7CD4F8D2-F0EA-9373-3E85-51C8A7BA0312}"/>
                </a:ext>
              </a:extLst>
            </p:cNvPr>
            <p:cNvSpPr>
              <a:spLocks noChangeArrowheads="1"/>
            </p:cNvSpPr>
            <p:nvPr/>
          </p:nvSpPr>
          <p:spPr bwMode="auto">
            <a:xfrm>
              <a:off x="1109937" y="432227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p>
          </p:txBody>
        </p:sp>
        <p:sp>
          <p:nvSpPr>
            <p:cNvPr id="1953" name="Rectangle 982">
              <a:extLst>
                <a:ext uri="{FF2B5EF4-FFF2-40B4-BE49-F238E27FC236}">
                  <a16:creationId xmlns:a16="http://schemas.microsoft.com/office/drawing/2014/main" id="{50B0012C-70A8-A813-436B-48DDD8FAE6ED}"/>
                </a:ext>
              </a:extLst>
            </p:cNvPr>
            <p:cNvSpPr>
              <a:spLocks noChangeArrowheads="1"/>
            </p:cNvSpPr>
            <p:nvPr/>
          </p:nvSpPr>
          <p:spPr bwMode="auto">
            <a:xfrm>
              <a:off x="1109937" y="399842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p>
          </p:txBody>
        </p:sp>
        <p:sp>
          <p:nvSpPr>
            <p:cNvPr id="1954" name="Rectangle 983">
              <a:extLst>
                <a:ext uri="{FF2B5EF4-FFF2-40B4-BE49-F238E27FC236}">
                  <a16:creationId xmlns:a16="http://schemas.microsoft.com/office/drawing/2014/main" id="{A51409B3-A04B-4451-254E-02AAB04845E6}"/>
                </a:ext>
              </a:extLst>
            </p:cNvPr>
            <p:cNvSpPr>
              <a:spLocks noChangeArrowheads="1"/>
            </p:cNvSpPr>
            <p:nvPr/>
          </p:nvSpPr>
          <p:spPr bwMode="auto">
            <a:xfrm>
              <a:off x="1109937" y="367615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1955" name="Rectangle 984">
              <a:extLst>
                <a:ext uri="{FF2B5EF4-FFF2-40B4-BE49-F238E27FC236}">
                  <a16:creationId xmlns:a16="http://schemas.microsoft.com/office/drawing/2014/main" id="{D0586BB6-100F-7607-0E03-4B23CAA0FB20}"/>
                </a:ext>
              </a:extLst>
            </p:cNvPr>
            <p:cNvSpPr>
              <a:spLocks noChangeArrowheads="1"/>
            </p:cNvSpPr>
            <p:nvPr/>
          </p:nvSpPr>
          <p:spPr bwMode="auto">
            <a:xfrm>
              <a:off x="1109937" y="335072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40</a:t>
              </a:r>
            </a:p>
          </p:txBody>
        </p:sp>
        <p:sp>
          <p:nvSpPr>
            <p:cNvPr id="1956" name="Rectangle 985">
              <a:extLst>
                <a:ext uri="{FF2B5EF4-FFF2-40B4-BE49-F238E27FC236}">
                  <a16:creationId xmlns:a16="http://schemas.microsoft.com/office/drawing/2014/main" id="{8CD87158-87B5-4BDD-C4D1-87B921686819}"/>
                </a:ext>
              </a:extLst>
            </p:cNvPr>
            <p:cNvSpPr>
              <a:spLocks noChangeArrowheads="1"/>
            </p:cNvSpPr>
            <p:nvPr/>
          </p:nvSpPr>
          <p:spPr bwMode="auto">
            <a:xfrm>
              <a:off x="1109937" y="302845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a:t>
              </a:r>
            </a:p>
          </p:txBody>
        </p:sp>
        <p:sp>
          <p:nvSpPr>
            <p:cNvPr id="1957" name="Rectangle 986">
              <a:extLst>
                <a:ext uri="{FF2B5EF4-FFF2-40B4-BE49-F238E27FC236}">
                  <a16:creationId xmlns:a16="http://schemas.microsoft.com/office/drawing/2014/main" id="{5FDAA42F-F1F9-6AA6-93B5-7DC50E968A40}"/>
                </a:ext>
              </a:extLst>
            </p:cNvPr>
            <p:cNvSpPr>
              <a:spLocks noChangeArrowheads="1"/>
            </p:cNvSpPr>
            <p:nvPr/>
          </p:nvSpPr>
          <p:spPr bwMode="auto">
            <a:xfrm>
              <a:off x="1109937" y="270460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1958" name="Rectangle 987">
              <a:extLst>
                <a:ext uri="{FF2B5EF4-FFF2-40B4-BE49-F238E27FC236}">
                  <a16:creationId xmlns:a16="http://schemas.microsoft.com/office/drawing/2014/main" id="{9C28EFA3-1ACE-708C-CE6D-126111F03696}"/>
                </a:ext>
              </a:extLst>
            </p:cNvPr>
            <p:cNvSpPr>
              <a:spLocks noChangeArrowheads="1"/>
            </p:cNvSpPr>
            <p:nvPr/>
          </p:nvSpPr>
          <p:spPr bwMode="auto">
            <a:xfrm>
              <a:off x="1109937" y="2382346"/>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p>
          </p:txBody>
        </p:sp>
        <p:sp>
          <p:nvSpPr>
            <p:cNvPr id="1959" name="Rectangle 988">
              <a:extLst>
                <a:ext uri="{FF2B5EF4-FFF2-40B4-BE49-F238E27FC236}">
                  <a16:creationId xmlns:a16="http://schemas.microsoft.com/office/drawing/2014/main" id="{46314A53-AD7E-8B91-939C-883D2C76E634}"/>
                </a:ext>
              </a:extLst>
            </p:cNvPr>
            <p:cNvSpPr>
              <a:spLocks noChangeArrowheads="1"/>
            </p:cNvSpPr>
            <p:nvPr/>
          </p:nvSpPr>
          <p:spPr bwMode="auto">
            <a:xfrm>
              <a:off x="1109937" y="2058496"/>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p>
          </p:txBody>
        </p:sp>
        <p:sp>
          <p:nvSpPr>
            <p:cNvPr id="1960" name="Rectangle 989">
              <a:extLst>
                <a:ext uri="{FF2B5EF4-FFF2-40B4-BE49-F238E27FC236}">
                  <a16:creationId xmlns:a16="http://schemas.microsoft.com/office/drawing/2014/main" id="{46C39B96-AAB7-3579-DE80-8A3FA5E7E58B}"/>
                </a:ext>
              </a:extLst>
            </p:cNvPr>
            <p:cNvSpPr>
              <a:spLocks noChangeArrowheads="1"/>
            </p:cNvSpPr>
            <p:nvPr/>
          </p:nvSpPr>
          <p:spPr bwMode="auto">
            <a:xfrm>
              <a:off x="1109937" y="173623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p>
          </p:txBody>
        </p:sp>
        <p:sp>
          <p:nvSpPr>
            <p:cNvPr id="1961" name="Rectangle 990">
              <a:extLst>
                <a:ext uri="{FF2B5EF4-FFF2-40B4-BE49-F238E27FC236}">
                  <a16:creationId xmlns:a16="http://schemas.microsoft.com/office/drawing/2014/main" id="{42769441-9F0B-D39E-E42D-562AA659376A}"/>
                </a:ext>
              </a:extLst>
            </p:cNvPr>
            <p:cNvSpPr>
              <a:spLocks noChangeArrowheads="1"/>
            </p:cNvSpPr>
            <p:nvPr/>
          </p:nvSpPr>
          <p:spPr bwMode="auto">
            <a:xfrm>
              <a:off x="1007298" y="1410796"/>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a:t>
              </a:r>
            </a:p>
          </p:txBody>
        </p:sp>
        <p:sp>
          <p:nvSpPr>
            <p:cNvPr id="1962" name="Freeform 991">
              <a:extLst>
                <a:ext uri="{FF2B5EF4-FFF2-40B4-BE49-F238E27FC236}">
                  <a16:creationId xmlns:a16="http://schemas.microsoft.com/office/drawing/2014/main" id="{3073642E-2DAF-6E23-B22F-F3C4AD046D81}"/>
                </a:ext>
              </a:extLst>
            </p:cNvPr>
            <p:cNvSpPr>
              <a:spLocks noEditPoints="1"/>
            </p:cNvSpPr>
            <p:nvPr/>
          </p:nvSpPr>
          <p:spPr bwMode="auto">
            <a:xfrm>
              <a:off x="1345565" y="1513984"/>
              <a:ext cx="114300" cy="3263900"/>
            </a:xfrm>
            <a:custGeom>
              <a:avLst/>
              <a:gdLst>
                <a:gd name="T0" fmla="*/ 72 w 72"/>
                <a:gd name="T1" fmla="*/ 2056 h 2056"/>
                <a:gd name="T2" fmla="*/ 72 w 72"/>
                <a:gd name="T3" fmla="*/ 0 h 2056"/>
                <a:gd name="T4" fmla="*/ 72 w 72"/>
                <a:gd name="T5" fmla="*/ 2048 h 2056"/>
                <a:gd name="T6" fmla="*/ 0 w 72"/>
                <a:gd name="T7" fmla="*/ 2048 h 2056"/>
                <a:gd name="T8" fmla="*/ 72 w 72"/>
                <a:gd name="T9" fmla="*/ 1845 h 2056"/>
                <a:gd name="T10" fmla="*/ 0 w 72"/>
                <a:gd name="T11" fmla="*/ 1845 h 2056"/>
                <a:gd name="T12" fmla="*/ 72 w 72"/>
                <a:gd name="T13" fmla="*/ 1641 h 2056"/>
                <a:gd name="T14" fmla="*/ 0 w 72"/>
                <a:gd name="T15" fmla="*/ 1641 h 2056"/>
                <a:gd name="T16" fmla="*/ 72 w 72"/>
                <a:gd name="T17" fmla="*/ 1438 h 2056"/>
                <a:gd name="T18" fmla="*/ 0 w 72"/>
                <a:gd name="T19" fmla="*/ 1438 h 2056"/>
                <a:gd name="T20" fmla="*/ 72 w 72"/>
                <a:gd name="T21" fmla="*/ 1234 h 2056"/>
                <a:gd name="T22" fmla="*/ 0 w 72"/>
                <a:gd name="T23" fmla="*/ 1234 h 2056"/>
                <a:gd name="T24" fmla="*/ 72 w 72"/>
                <a:gd name="T25" fmla="*/ 1031 h 2056"/>
                <a:gd name="T26" fmla="*/ 0 w 72"/>
                <a:gd name="T27" fmla="*/ 1031 h 2056"/>
                <a:gd name="T28" fmla="*/ 72 w 72"/>
                <a:gd name="T29" fmla="*/ 826 h 2056"/>
                <a:gd name="T30" fmla="*/ 0 w 72"/>
                <a:gd name="T31" fmla="*/ 826 h 2056"/>
                <a:gd name="T32" fmla="*/ 72 w 72"/>
                <a:gd name="T33" fmla="*/ 623 h 2056"/>
                <a:gd name="T34" fmla="*/ 0 w 72"/>
                <a:gd name="T35" fmla="*/ 623 h 2056"/>
                <a:gd name="T36" fmla="*/ 72 w 72"/>
                <a:gd name="T37" fmla="*/ 419 h 2056"/>
                <a:gd name="T38" fmla="*/ 0 w 72"/>
                <a:gd name="T39" fmla="*/ 419 h 2056"/>
                <a:gd name="T40" fmla="*/ 72 w 72"/>
                <a:gd name="T41" fmla="*/ 216 h 2056"/>
                <a:gd name="T42" fmla="*/ 0 w 72"/>
                <a:gd name="T43" fmla="*/ 216 h 2056"/>
                <a:gd name="T44" fmla="*/ 72 w 72"/>
                <a:gd name="T45" fmla="*/ 12 h 2056"/>
                <a:gd name="T46" fmla="*/ 0 w 72"/>
                <a:gd name="T47" fmla="*/ 12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6">
                  <a:moveTo>
                    <a:pt x="72" y="2056"/>
                  </a:moveTo>
                  <a:lnTo>
                    <a:pt x="72" y="0"/>
                  </a:lnTo>
                  <a:moveTo>
                    <a:pt x="72" y="2048"/>
                  </a:moveTo>
                  <a:lnTo>
                    <a:pt x="0" y="2048"/>
                  </a:lnTo>
                  <a:moveTo>
                    <a:pt x="72" y="1845"/>
                  </a:moveTo>
                  <a:lnTo>
                    <a:pt x="0" y="1845"/>
                  </a:lnTo>
                  <a:moveTo>
                    <a:pt x="72" y="1641"/>
                  </a:moveTo>
                  <a:lnTo>
                    <a:pt x="0" y="1641"/>
                  </a:lnTo>
                  <a:moveTo>
                    <a:pt x="72" y="1438"/>
                  </a:moveTo>
                  <a:lnTo>
                    <a:pt x="0" y="1438"/>
                  </a:lnTo>
                  <a:moveTo>
                    <a:pt x="72" y="1234"/>
                  </a:moveTo>
                  <a:lnTo>
                    <a:pt x="0" y="1234"/>
                  </a:lnTo>
                  <a:moveTo>
                    <a:pt x="72" y="1031"/>
                  </a:moveTo>
                  <a:lnTo>
                    <a:pt x="0" y="1031"/>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3" name="Line 992">
              <a:extLst>
                <a:ext uri="{FF2B5EF4-FFF2-40B4-BE49-F238E27FC236}">
                  <a16:creationId xmlns:a16="http://schemas.microsoft.com/office/drawing/2014/main" id="{B49B94E3-7E4A-E2D8-E7AB-B5D0C932AAA2}"/>
                </a:ext>
              </a:extLst>
            </p:cNvPr>
            <p:cNvSpPr>
              <a:spLocks noChangeShapeType="1"/>
            </p:cNvSpPr>
            <p:nvPr/>
          </p:nvSpPr>
          <p:spPr bwMode="auto">
            <a:xfrm>
              <a:off x="1904365" y="16044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4" name="Line 993">
              <a:extLst>
                <a:ext uri="{FF2B5EF4-FFF2-40B4-BE49-F238E27FC236}">
                  <a16:creationId xmlns:a16="http://schemas.microsoft.com/office/drawing/2014/main" id="{63A7F0B6-F682-9A92-C6CB-4E5259E468A1}"/>
                </a:ext>
              </a:extLst>
            </p:cNvPr>
            <p:cNvSpPr>
              <a:spLocks noChangeShapeType="1"/>
            </p:cNvSpPr>
            <p:nvPr/>
          </p:nvSpPr>
          <p:spPr bwMode="auto">
            <a:xfrm>
              <a:off x="3553778" y="310148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5" name="Line 994">
              <a:extLst>
                <a:ext uri="{FF2B5EF4-FFF2-40B4-BE49-F238E27FC236}">
                  <a16:creationId xmlns:a16="http://schemas.microsoft.com/office/drawing/2014/main" id="{925B52F2-0A35-F71A-A886-BA508BAAE0B2}"/>
                </a:ext>
              </a:extLst>
            </p:cNvPr>
            <p:cNvSpPr>
              <a:spLocks noChangeShapeType="1"/>
            </p:cNvSpPr>
            <p:nvPr/>
          </p:nvSpPr>
          <p:spPr bwMode="auto">
            <a:xfrm>
              <a:off x="4445953" y="36682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6" name="Line 995">
              <a:extLst>
                <a:ext uri="{FF2B5EF4-FFF2-40B4-BE49-F238E27FC236}">
                  <a16:creationId xmlns:a16="http://schemas.microsoft.com/office/drawing/2014/main" id="{5DBAB8F9-158E-F729-1EA7-47F717CFEE44}"/>
                </a:ext>
              </a:extLst>
            </p:cNvPr>
            <p:cNvSpPr>
              <a:spLocks noChangeShapeType="1"/>
            </p:cNvSpPr>
            <p:nvPr/>
          </p:nvSpPr>
          <p:spPr bwMode="auto">
            <a:xfrm>
              <a:off x="4477703" y="36682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7" name="Line 996">
              <a:extLst>
                <a:ext uri="{FF2B5EF4-FFF2-40B4-BE49-F238E27FC236}">
                  <a16:creationId xmlns:a16="http://schemas.microsoft.com/office/drawing/2014/main" id="{CF44207C-CACB-41E1-727D-240278E42FE6}"/>
                </a:ext>
              </a:extLst>
            </p:cNvPr>
            <p:cNvSpPr>
              <a:spLocks noChangeShapeType="1"/>
            </p:cNvSpPr>
            <p:nvPr/>
          </p:nvSpPr>
          <p:spPr bwMode="auto">
            <a:xfrm>
              <a:off x="4517390"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8" name="Line 997">
              <a:extLst>
                <a:ext uri="{FF2B5EF4-FFF2-40B4-BE49-F238E27FC236}">
                  <a16:creationId xmlns:a16="http://schemas.microsoft.com/office/drawing/2014/main" id="{189FE49C-120A-6432-ABCA-5FB83763E93E}"/>
                </a:ext>
              </a:extLst>
            </p:cNvPr>
            <p:cNvSpPr>
              <a:spLocks noChangeShapeType="1"/>
            </p:cNvSpPr>
            <p:nvPr/>
          </p:nvSpPr>
          <p:spPr bwMode="auto">
            <a:xfrm>
              <a:off x="4541203"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69" name="Line 998">
              <a:extLst>
                <a:ext uri="{FF2B5EF4-FFF2-40B4-BE49-F238E27FC236}">
                  <a16:creationId xmlns:a16="http://schemas.microsoft.com/office/drawing/2014/main" id="{C58DB917-ABDF-1E32-777A-C4742FF2887C}"/>
                </a:ext>
              </a:extLst>
            </p:cNvPr>
            <p:cNvSpPr>
              <a:spLocks noChangeShapeType="1"/>
            </p:cNvSpPr>
            <p:nvPr/>
          </p:nvSpPr>
          <p:spPr bwMode="auto">
            <a:xfrm>
              <a:off x="4555490"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0" name="Line 999">
              <a:extLst>
                <a:ext uri="{FF2B5EF4-FFF2-40B4-BE49-F238E27FC236}">
                  <a16:creationId xmlns:a16="http://schemas.microsoft.com/office/drawing/2014/main" id="{44A2869D-8C09-E723-0189-8341DA562F54}"/>
                </a:ext>
              </a:extLst>
            </p:cNvPr>
            <p:cNvSpPr>
              <a:spLocks noChangeShapeType="1"/>
            </p:cNvSpPr>
            <p:nvPr/>
          </p:nvSpPr>
          <p:spPr bwMode="auto">
            <a:xfrm>
              <a:off x="460787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1" name="Line 1000">
              <a:extLst>
                <a:ext uri="{FF2B5EF4-FFF2-40B4-BE49-F238E27FC236}">
                  <a16:creationId xmlns:a16="http://schemas.microsoft.com/office/drawing/2014/main" id="{3949FCA0-E928-B041-CFEF-DBA10EAB7A7D}"/>
                </a:ext>
              </a:extLst>
            </p:cNvPr>
            <p:cNvSpPr>
              <a:spLocks noChangeShapeType="1"/>
            </p:cNvSpPr>
            <p:nvPr/>
          </p:nvSpPr>
          <p:spPr bwMode="auto">
            <a:xfrm>
              <a:off x="4612640"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2" name="Line 1001">
              <a:extLst>
                <a:ext uri="{FF2B5EF4-FFF2-40B4-BE49-F238E27FC236}">
                  <a16:creationId xmlns:a16="http://schemas.microsoft.com/office/drawing/2014/main" id="{6934E10F-B142-B6EA-FB0D-43DF152F3CC6}"/>
                </a:ext>
              </a:extLst>
            </p:cNvPr>
            <p:cNvSpPr>
              <a:spLocks noChangeShapeType="1"/>
            </p:cNvSpPr>
            <p:nvPr/>
          </p:nvSpPr>
          <p:spPr bwMode="auto">
            <a:xfrm>
              <a:off x="4642803"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3" name="Line 1002">
              <a:extLst>
                <a:ext uri="{FF2B5EF4-FFF2-40B4-BE49-F238E27FC236}">
                  <a16:creationId xmlns:a16="http://schemas.microsoft.com/office/drawing/2014/main" id="{C9A6DB8F-413A-B08C-E948-26A1AEF05D1E}"/>
                </a:ext>
              </a:extLst>
            </p:cNvPr>
            <p:cNvSpPr>
              <a:spLocks noChangeShapeType="1"/>
            </p:cNvSpPr>
            <p:nvPr/>
          </p:nvSpPr>
          <p:spPr bwMode="auto">
            <a:xfrm>
              <a:off x="465232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4" name="Line 1003">
              <a:extLst>
                <a:ext uri="{FF2B5EF4-FFF2-40B4-BE49-F238E27FC236}">
                  <a16:creationId xmlns:a16="http://schemas.microsoft.com/office/drawing/2014/main" id="{1FED8FC8-663D-1D14-6F07-088B015C925D}"/>
                </a:ext>
              </a:extLst>
            </p:cNvPr>
            <p:cNvSpPr>
              <a:spLocks noChangeShapeType="1"/>
            </p:cNvSpPr>
            <p:nvPr/>
          </p:nvSpPr>
          <p:spPr bwMode="auto">
            <a:xfrm>
              <a:off x="4682490"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5" name="Line 1004">
              <a:extLst>
                <a:ext uri="{FF2B5EF4-FFF2-40B4-BE49-F238E27FC236}">
                  <a16:creationId xmlns:a16="http://schemas.microsoft.com/office/drawing/2014/main" id="{4376FD2C-ED3D-168E-29DD-B42E4CF1572E}"/>
                </a:ext>
              </a:extLst>
            </p:cNvPr>
            <p:cNvSpPr>
              <a:spLocks noChangeShapeType="1"/>
            </p:cNvSpPr>
            <p:nvPr/>
          </p:nvSpPr>
          <p:spPr bwMode="auto">
            <a:xfrm>
              <a:off x="473487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6" name="Line 1005">
              <a:extLst>
                <a:ext uri="{FF2B5EF4-FFF2-40B4-BE49-F238E27FC236}">
                  <a16:creationId xmlns:a16="http://schemas.microsoft.com/office/drawing/2014/main" id="{A1BD3AFC-AC59-2269-2F49-B29397832702}"/>
                </a:ext>
              </a:extLst>
            </p:cNvPr>
            <p:cNvSpPr>
              <a:spLocks noChangeShapeType="1"/>
            </p:cNvSpPr>
            <p:nvPr/>
          </p:nvSpPr>
          <p:spPr bwMode="auto">
            <a:xfrm>
              <a:off x="4777740" y="37475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7" name="Line 1006">
              <a:extLst>
                <a:ext uri="{FF2B5EF4-FFF2-40B4-BE49-F238E27FC236}">
                  <a16:creationId xmlns:a16="http://schemas.microsoft.com/office/drawing/2014/main" id="{1D2ED4A5-E382-0583-8210-957EFB4509C5}"/>
                </a:ext>
              </a:extLst>
            </p:cNvPr>
            <p:cNvSpPr>
              <a:spLocks noChangeShapeType="1"/>
            </p:cNvSpPr>
            <p:nvPr/>
          </p:nvSpPr>
          <p:spPr bwMode="auto">
            <a:xfrm>
              <a:off x="488092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8" name="Line 1007">
              <a:extLst>
                <a:ext uri="{FF2B5EF4-FFF2-40B4-BE49-F238E27FC236}">
                  <a16:creationId xmlns:a16="http://schemas.microsoft.com/office/drawing/2014/main" id="{108BCA5C-CED2-F92D-2C4E-B52E122C32E9}"/>
                </a:ext>
              </a:extLst>
            </p:cNvPr>
            <p:cNvSpPr>
              <a:spLocks noChangeShapeType="1"/>
            </p:cNvSpPr>
            <p:nvPr/>
          </p:nvSpPr>
          <p:spPr bwMode="auto">
            <a:xfrm>
              <a:off x="49523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79" name="Line 1008">
              <a:extLst>
                <a:ext uri="{FF2B5EF4-FFF2-40B4-BE49-F238E27FC236}">
                  <a16:creationId xmlns:a16="http://schemas.microsoft.com/office/drawing/2014/main" id="{96B39B29-DA4D-FB77-69C0-FAC5C46FEB1A}"/>
                </a:ext>
              </a:extLst>
            </p:cNvPr>
            <p:cNvSpPr>
              <a:spLocks noChangeShapeType="1"/>
            </p:cNvSpPr>
            <p:nvPr/>
          </p:nvSpPr>
          <p:spPr bwMode="auto">
            <a:xfrm>
              <a:off x="497617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0" name="Line 1009">
              <a:extLst>
                <a:ext uri="{FF2B5EF4-FFF2-40B4-BE49-F238E27FC236}">
                  <a16:creationId xmlns:a16="http://schemas.microsoft.com/office/drawing/2014/main" id="{5E3FD52E-3079-B837-DE81-D2ABCC9B1FE9}"/>
                </a:ext>
              </a:extLst>
            </p:cNvPr>
            <p:cNvSpPr>
              <a:spLocks noChangeShapeType="1"/>
            </p:cNvSpPr>
            <p:nvPr/>
          </p:nvSpPr>
          <p:spPr bwMode="auto">
            <a:xfrm>
              <a:off x="498252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1" name="Line 1010">
              <a:extLst>
                <a:ext uri="{FF2B5EF4-FFF2-40B4-BE49-F238E27FC236}">
                  <a16:creationId xmlns:a16="http://schemas.microsoft.com/office/drawing/2014/main" id="{D0DAEF2D-6B36-7894-3262-C28D09A5057A}"/>
                </a:ext>
              </a:extLst>
            </p:cNvPr>
            <p:cNvSpPr>
              <a:spLocks noChangeShapeType="1"/>
            </p:cNvSpPr>
            <p:nvPr/>
          </p:nvSpPr>
          <p:spPr bwMode="auto">
            <a:xfrm>
              <a:off x="49904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2" name="Line 1011">
              <a:extLst>
                <a:ext uri="{FF2B5EF4-FFF2-40B4-BE49-F238E27FC236}">
                  <a16:creationId xmlns:a16="http://schemas.microsoft.com/office/drawing/2014/main" id="{022AB5A5-DC19-AD59-9BDB-9CAFD3B85771}"/>
                </a:ext>
              </a:extLst>
            </p:cNvPr>
            <p:cNvSpPr>
              <a:spLocks noChangeShapeType="1"/>
            </p:cNvSpPr>
            <p:nvPr/>
          </p:nvSpPr>
          <p:spPr bwMode="auto">
            <a:xfrm>
              <a:off x="50158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3" name="Line 1012">
              <a:extLst>
                <a:ext uri="{FF2B5EF4-FFF2-40B4-BE49-F238E27FC236}">
                  <a16:creationId xmlns:a16="http://schemas.microsoft.com/office/drawing/2014/main" id="{9ED618DE-73BD-B681-92C3-2ACBE24F54EC}"/>
                </a:ext>
              </a:extLst>
            </p:cNvPr>
            <p:cNvSpPr>
              <a:spLocks noChangeShapeType="1"/>
            </p:cNvSpPr>
            <p:nvPr/>
          </p:nvSpPr>
          <p:spPr bwMode="auto">
            <a:xfrm>
              <a:off x="5101590" y="3809509"/>
              <a:ext cx="0" cy="80963"/>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4" name="Line 1013">
              <a:extLst>
                <a:ext uri="{FF2B5EF4-FFF2-40B4-BE49-F238E27FC236}">
                  <a16:creationId xmlns:a16="http://schemas.microsoft.com/office/drawing/2014/main" id="{6293218A-AB2D-B871-CF85-839C0540B4DC}"/>
                </a:ext>
              </a:extLst>
            </p:cNvPr>
            <p:cNvSpPr>
              <a:spLocks noChangeShapeType="1"/>
            </p:cNvSpPr>
            <p:nvPr/>
          </p:nvSpPr>
          <p:spPr bwMode="auto">
            <a:xfrm>
              <a:off x="52000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5" name="Line 1014">
              <a:extLst>
                <a:ext uri="{FF2B5EF4-FFF2-40B4-BE49-F238E27FC236}">
                  <a16:creationId xmlns:a16="http://schemas.microsoft.com/office/drawing/2014/main" id="{E83314F7-1E32-BFB6-E227-5B0240DF42A9}"/>
                </a:ext>
              </a:extLst>
            </p:cNvPr>
            <p:cNvSpPr>
              <a:spLocks noChangeShapeType="1"/>
            </p:cNvSpPr>
            <p:nvPr/>
          </p:nvSpPr>
          <p:spPr bwMode="auto">
            <a:xfrm>
              <a:off x="52127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6" name="Line 1015">
              <a:extLst>
                <a:ext uri="{FF2B5EF4-FFF2-40B4-BE49-F238E27FC236}">
                  <a16:creationId xmlns:a16="http://schemas.microsoft.com/office/drawing/2014/main" id="{2392A469-E77F-6214-DA3A-05E870FF461B}"/>
                </a:ext>
              </a:extLst>
            </p:cNvPr>
            <p:cNvSpPr>
              <a:spLocks noChangeShapeType="1"/>
            </p:cNvSpPr>
            <p:nvPr/>
          </p:nvSpPr>
          <p:spPr bwMode="auto">
            <a:xfrm>
              <a:off x="52285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7" name="Line 1016">
              <a:extLst>
                <a:ext uri="{FF2B5EF4-FFF2-40B4-BE49-F238E27FC236}">
                  <a16:creationId xmlns:a16="http://schemas.microsoft.com/office/drawing/2014/main" id="{0DFA715D-088A-7AE6-01D3-2FC15109D57F}"/>
                </a:ext>
              </a:extLst>
            </p:cNvPr>
            <p:cNvSpPr>
              <a:spLocks noChangeShapeType="1"/>
            </p:cNvSpPr>
            <p:nvPr/>
          </p:nvSpPr>
          <p:spPr bwMode="auto">
            <a:xfrm>
              <a:off x="5252403"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8" name="Line 1017">
              <a:extLst>
                <a:ext uri="{FF2B5EF4-FFF2-40B4-BE49-F238E27FC236}">
                  <a16:creationId xmlns:a16="http://schemas.microsoft.com/office/drawing/2014/main" id="{0CBE62AA-EC50-E353-A160-4DBF950927D5}"/>
                </a:ext>
              </a:extLst>
            </p:cNvPr>
            <p:cNvSpPr>
              <a:spLocks noChangeShapeType="1"/>
            </p:cNvSpPr>
            <p:nvPr/>
          </p:nvSpPr>
          <p:spPr bwMode="auto">
            <a:xfrm>
              <a:off x="52666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89" name="Line 1018">
              <a:extLst>
                <a:ext uri="{FF2B5EF4-FFF2-40B4-BE49-F238E27FC236}">
                  <a16:creationId xmlns:a16="http://schemas.microsoft.com/office/drawing/2014/main" id="{8ECB86EC-17DD-065C-210F-336CB1D0C959}"/>
                </a:ext>
              </a:extLst>
            </p:cNvPr>
            <p:cNvSpPr>
              <a:spLocks noChangeShapeType="1"/>
            </p:cNvSpPr>
            <p:nvPr/>
          </p:nvSpPr>
          <p:spPr bwMode="auto">
            <a:xfrm>
              <a:off x="53143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0" name="Line 1019">
              <a:extLst>
                <a:ext uri="{FF2B5EF4-FFF2-40B4-BE49-F238E27FC236}">
                  <a16:creationId xmlns:a16="http://schemas.microsoft.com/office/drawing/2014/main" id="{9611C6B5-4AC0-98AE-AD5B-FA3A376CB029}"/>
                </a:ext>
              </a:extLst>
            </p:cNvPr>
            <p:cNvSpPr>
              <a:spLocks noChangeShapeType="1"/>
            </p:cNvSpPr>
            <p:nvPr/>
          </p:nvSpPr>
          <p:spPr bwMode="auto">
            <a:xfrm>
              <a:off x="53301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1" name="Line 1020">
              <a:extLst>
                <a:ext uri="{FF2B5EF4-FFF2-40B4-BE49-F238E27FC236}">
                  <a16:creationId xmlns:a16="http://schemas.microsoft.com/office/drawing/2014/main" id="{D8926A1D-F9BC-E5A6-BB00-6C692AF618B9}"/>
                </a:ext>
              </a:extLst>
            </p:cNvPr>
            <p:cNvSpPr>
              <a:spLocks noChangeShapeType="1"/>
            </p:cNvSpPr>
            <p:nvPr/>
          </p:nvSpPr>
          <p:spPr bwMode="auto">
            <a:xfrm>
              <a:off x="5354003"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2" name="Line 1021">
              <a:extLst>
                <a:ext uri="{FF2B5EF4-FFF2-40B4-BE49-F238E27FC236}">
                  <a16:creationId xmlns:a16="http://schemas.microsoft.com/office/drawing/2014/main" id="{FC678928-A9B7-1319-8F1B-F16A12600FA3}"/>
                </a:ext>
              </a:extLst>
            </p:cNvPr>
            <p:cNvSpPr>
              <a:spLocks noChangeShapeType="1"/>
            </p:cNvSpPr>
            <p:nvPr/>
          </p:nvSpPr>
          <p:spPr bwMode="auto">
            <a:xfrm>
              <a:off x="5547678" y="386983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3" name="Line 1022">
              <a:extLst>
                <a:ext uri="{FF2B5EF4-FFF2-40B4-BE49-F238E27FC236}">
                  <a16:creationId xmlns:a16="http://schemas.microsoft.com/office/drawing/2014/main" id="{5F2FFD75-F2D9-4A32-CD62-336150855B6A}"/>
                </a:ext>
              </a:extLst>
            </p:cNvPr>
            <p:cNvSpPr>
              <a:spLocks noChangeShapeType="1"/>
            </p:cNvSpPr>
            <p:nvPr/>
          </p:nvSpPr>
          <p:spPr bwMode="auto">
            <a:xfrm>
              <a:off x="5558790" y="386983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4" name="Line 1023">
              <a:extLst>
                <a:ext uri="{FF2B5EF4-FFF2-40B4-BE49-F238E27FC236}">
                  <a16:creationId xmlns:a16="http://schemas.microsoft.com/office/drawing/2014/main" id="{3C3F656A-87EC-E0FF-18CF-B79F23471E9B}"/>
                </a:ext>
              </a:extLst>
            </p:cNvPr>
            <p:cNvSpPr>
              <a:spLocks noChangeShapeType="1"/>
            </p:cNvSpPr>
            <p:nvPr/>
          </p:nvSpPr>
          <p:spPr bwMode="auto">
            <a:xfrm>
              <a:off x="5654040" y="3911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5" name="Line 1024">
              <a:extLst>
                <a:ext uri="{FF2B5EF4-FFF2-40B4-BE49-F238E27FC236}">
                  <a16:creationId xmlns:a16="http://schemas.microsoft.com/office/drawing/2014/main" id="{DF169459-4F45-5BC2-B756-7185EBBB2FF6}"/>
                </a:ext>
              </a:extLst>
            </p:cNvPr>
            <p:cNvSpPr>
              <a:spLocks noChangeShapeType="1"/>
            </p:cNvSpPr>
            <p:nvPr/>
          </p:nvSpPr>
          <p:spPr bwMode="auto">
            <a:xfrm>
              <a:off x="5658803" y="3911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6" name="Line 1025">
              <a:extLst>
                <a:ext uri="{FF2B5EF4-FFF2-40B4-BE49-F238E27FC236}">
                  <a16:creationId xmlns:a16="http://schemas.microsoft.com/office/drawing/2014/main" id="{244955D2-10DF-9B23-F8A4-C2A03225AD88}"/>
                </a:ext>
              </a:extLst>
            </p:cNvPr>
            <p:cNvSpPr>
              <a:spLocks noChangeShapeType="1"/>
            </p:cNvSpPr>
            <p:nvPr/>
          </p:nvSpPr>
          <p:spPr bwMode="auto">
            <a:xfrm>
              <a:off x="5795328" y="4093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7" name="Line 1026">
              <a:extLst>
                <a:ext uri="{FF2B5EF4-FFF2-40B4-BE49-F238E27FC236}">
                  <a16:creationId xmlns:a16="http://schemas.microsoft.com/office/drawing/2014/main" id="{19C10879-E444-2B55-D671-F93C4ECEC19E}"/>
                </a:ext>
              </a:extLst>
            </p:cNvPr>
            <p:cNvSpPr>
              <a:spLocks noChangeShapeType="1"/>
            </p:cNvSpPr>
            <p:nvPr/>
          </p:nvSpPr>
          <p:spPr bwMode="auto">
            <a:xfrm>
              <a:off x="58000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8" name="Line 1027">
              <a:extLst>
                <a:ext uri="{FF2B5EF4-FFF2-40B4-BE49-F238E27FC236}">
                  <a16:creationId xmlns:a16="http://schemas.microsoft.com/office/drawing/2014/main" id="{7D27C7FC-8626-A545-AB84-7AD8C48C889D}"/>
                </a:ext>
              </a:extLst>
            </p:cNvPr>
            <p:cNvSpPr>
              <a:spLocks noChangeShapeType="1"/>
            </p:cNvSpPr>
            <p:nvPr/>
          </p:nvSpPr>
          <p:spPr bwMode="auto">
            <a:xfrm>
              <a:off x="591121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999" name="Line 1028">
              <a:extLst>
                <a:ext uri="{FF2B5EF4-FFF2-40B4-BE49-F238E27FC236}">
                  <a16:creationId xmlns:a16="http://schemas.microsoft.com/office/drawing/2014/main" id="{5CF7631E-CB63-3B01-257C-568DB2EC28E9}"/>
                </a:ext>
              </a:extLst>
            </p:cNvPr>
            <p:cNvSpPr>
              <a:spLocks noChangeShapeType="1"/>
            </p:cNvSpPr>
            <p:nvPr/>
          </p:nvSpPr>
          <p:spPr bwMode="auto">
            <a:xfrm>
              <a:off x="5925503"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0" name="Line 1029">
              <a:extLst>
                <a:ext uri="{FF2B5EF4-FFF2-40B4-BE49-F238E27FC236}">
                  <a16:creationId xmlns:a16="http://schemas.microsoft.com/office/drawing/2014/main" id="{3B6D8DC2-17F8-EF26-6601-7D01987E2C93}"/>
                </a:ext>
              </a:extLst>
            </p:cNvPr>
            <p:cNvSpPr>
              <a:spLocks noChangeShapeType="1"/>
            </p:cNvSpPr>
            <p:nvPr/>
          </p:nvSpPr>
          <p:spPr bwMode="auto">
            <a:xfrm>
              <a:off x="596836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1" name="Line 1030">
              <a:extLst>
                <a:ext uri="{FF2B5EF4-FFF2-40B4-BE49-F238E27FC236}">
                  <a16:creationId xmlns:a16="http://schemas.microsoft.com/office/drawing/2014/main" id="{AA67E2AF-669A-A73F-7DEA-B9C8D3F96711}"/>
                </a:ext>
              </a:extLst>
            </p:cNvPr>
            <p:cNvSpPr>
              <a:spLocks noChangeShapeType="1"/>
            </p:cNvSpPr>
            <p:nvPr/>
          </p:nvSpPr>
          <p:spPr bwMode="auto">
            <a:xfrm>
              <a:off x="60413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2" name="Line 1031">
              <a:extLst>
                <a:ext uri="{FF2B5EF4-FFF2-40B4-BE49-F238E27FC236}">
                  <a16:creationId xmlns:a16="http://schemas.microsoft.com/office/drawing/2014/main" id="{71A94D1C-99F3-3835-3A48-6F3B69216740}"/>
                </a:ext>
              </a:extLst>
            </p:cNvPr>
            <p:cNvSpPr>
              <a:spLocks noChangeShapeType="1"/>
            </p:cNvSpPr>
            <p:nvPr/>
          </p:nvSpPr>
          <p:spPr bwMode="auto">
            <a:xfrm>
              <a:off x="63715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3" name="Line 1032">
              <a:extLst>
                <a:ext uri="{FF2B5EF4-FFF2-40B4-BE49-F238E27FC236}">
                  <a16:creationId xmlns:a16="http://schemas.microsoft.com/office/drawing/2014/main" id="{461D1EB2-4C57-7A8B-ADFC-644433DB1ECA}"/>
                </a:ext>
              </a:extLst>
            </p:cNvPr>
            <p:cNvSpPr>
              <a:spLocks noChangeShapeType="1"/>
            </p:cNvSpPr>
            <p:nvPr/>
          </p:nvSpPr>
          <p:spPr bwMode="auto">
            <a:xfrm>
              <a:off x="6379528"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4" name="Line 1033">
              <a:extLst>
                <a:ext uri="{FF2B5EF4-FFF2-40B4-BE49-F238E27FC236}">
                  <a16:creationId xmlns:a16="http://schemas.microsoft.com/office/drawing/2014/main" id="{1C7155BD-8079-BA60-8741-C5F5948D0993}"/>
                </a:ext>
              </a:extLst>
            </p:cNvPr>
            <p:cNvSpPr>
              <a:spLocks noChangeShapeType="1"/>
            </p:cNvSpPr>
            <p:nvPr/>
          </p:nvSpPr>
          <p:spPr bwMode="auto">
            <a:xfrm>
              <a:off x="645731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5" name="Line 1034">
              <a:extLst>
                <a:ext uri="{FF2B5EF4-FFF2-40B4-BE49-F238E27FC236}">
                  <a16:creationId xmlns:a16="http://schemas.microsoft.com/office/drawing/2014/main" id="{BC8A0BCB-4A0E-445E-C2E1-7C27279DCC85}"/>
                </a:ext>
              </a:extLst>
            </p:cNvPr>
            <p:cNvSpPr>
              <a:spLocks noChangeShapeType="1"/>
            </p:cNvSpPr>
            <p:nvPr/>
          </p:nvSpPr>
          <p:spPr bwMode="auto">
            <a:xfrm>
              <a:off x="6998653" y="441275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6" name="Freeform 1035">
              <a:extLst>
                <a:ext uri="{FF2B5EF4-FFF2-40B4-BE49-F238E27FC236}">
                  <a16:creationId xmlns:a16="http://schemas.microsoft.com/office/drawing/2014/main" id="{89009FE7-AF08-913A-08B4-2A8117B89913}"/>
                </a:ext>
              </a:extLst>
            </p:cNvPr>
            <p:cNvSpPr>
              <a:spLocks/>
            </p:cNvSpPr>
            <p:nvPr/>
          </p:nvSpPr>
          <p:spPr bwMode="auto">
            <a:xfrm>
              <a:off x="1459865" y="1533034"/>
              <a:ext cx="5538788" cy="2962275"/>
            </a:xfrm>
            <a:custGeom>
              <a:avLst/>
              <a:gdLst>
                <a:gd name="T0" fmla="*/ 64 w 3489"/>
                <a:gd name="T1" fmla="*/ 18 h 1866"/>
                <a:gd name="T2" fmla="*/ 183 w 3489"/>
                <a:gd name="T3" fmla="*/ 44 h 1866"/>
                <a:gd name="T4" fmla="*/ 235 w 3489"/>
                <a:gd name="T5" fmla="*/ 70 h 1866"/>
                <a:gd name="T6" fmla="*/ 280 w 3489"/>
                <a:gd name="T7" fmla="*/ 97 h 1866"/>
                <a:gd name="T8" fmla="*/ 298 w 3489"/>
                <a:gd name="T9" fmla="*/ 123 h 1866"/>
                <a:gd name="T10" fmla="*/ 344 w 3489"/>
                <a:gd name="T11" fmla="*/ 150 h 1866"/>
                <a:gd name="T12" fmla="*/ 399 w 3489"/>
                <a:gd name="T13" fmla="*/ 176 h 1866"/>
                <a:gd name="T14" fmla="*/ 432 w 3489"/>
                <a:gd name="T15" fmla="*/ 203 h 1866"/>
                <a:gd name="T16" fmla="*/ 442 w 3489"/>
                <a:gd name="T17" fmla="*/ 229 h 1866"/>
                <a:gd name="T18" fmla="*/ 512 w 3489"/>
                <a:gd name="T19" fmla="*/ 256 h 1866"/>
                <a:gd name="T20" fmla="*/ 556 w 3489"/>
                <a:gd name="T21" fmla="*/ 273 h 1866"/>
                <a:gd name="T22" fmla="*/ 588 w 3489"/>
                <a:gd name="T23" fmla="*/ 299 h 1866"/>
                <a:gd name="T24" fmla="*/ 624 w 3489"/>
                <a:gd name="T25" fmla="*/ 326 h 1866"/>
                <a:gd name="T26" fmla="*/ 691 w 3489"/>
                <a:gd name="T27" fmla="*/ 343 h 1866"/>
                <a:gd name="T28" fmla="*/ 703 w 3489"/>
                <a:gd name="T29" fmla="*/ 388 h 1866"/>
                <a:gd name="T30" fmla="*/ 735 w 3489"/>
                <a:gd name="T31" fmla="*/ 415 h 1866"/>
                <a:gd name="T32" fmla="*/ 752 w 3489"/>
                <a:gd name="T33" fmla="*/ 441 h 1866"/>
                <a:gd name="T34" fmla="*/ 786 w 3489"/>
                <a:gd name="T35" fmla="*/ 467 h 1866"/>
                <a:gd name="T36" fmla="*/ 798 w 3489"/>
                <a:gd name="T37" fmla="*/ 494 h 1866"/>
                <a:gd name="T38" fmla="*/ 810 w 3489"/>
                <a:gd name="T39" fmla="*/ 511 h 1866"/>
                <a:gd name="T40" fmla="*/ 822 w 3489"/>
                <a:gd name="T41" fmla="*/ 547 h 1866"/>
                <a:gd name="T42" fmla="*/ 859 w 3489"/>
                <a:gd name="T43" fmla="*/ 572 h 1866"/>
                <a:gd name="T44" fmla="*/ 874 w 3489"/>
                <a:gd name="T45" fmla="*/ 591 h 1866"/>
                <a:gd name="T46" fmla="*/ 902 w 3489"/>
                <a:gd name="T47" fmla="*/ 635 h 1866"/>
                <a:gd name="T48" fmla="*/ 914 w 3489"/>
                <a:gd name="T49" fmla="*/ 661 h 1866"/>
                <a:gd name="T50" fmla="*/ 954 w 3489"/>
                <a:gd name="T51" fmla="*/ 688 h 1866"/>
                <a:gd name="T52" fmla="*/ 1014 w 3489"/>
                <a:gd name="T53" fmla="*/ 714 h 1866"/>
                <a:gd name="T54" fmla="*/ 1026 w 3489"/>
                <a:gd name="T55" fmla="*/ 741 h 1866"/>
                <a:gd name="T56" fmla="*/ 1036 w 3489"/>
                <a:gd name="T57" fmla="*/ 767 h 1866"/>
                <a:gd name="T58" fmla="*/ 1073 w 3489"/>
                <a:gd name="T59" fmla="*/ 794 h 1866"/>
                <a:gd name="T60" fmla="*/ 1088 w 3489"/>
                <a:gd name="T61" fmla="*/ 820 h 1866"/>
                <a:gd name="T62" fmla="*/ 1118 w 3489"/>
                <a:gd name="T63" fmla="*/ 837 h 1866"/>
                <a:gd name="T64" fmla="*/ 1143 w 3489"/>
                <a:gd name="T65" fmla="*/ 864 h 1866"/>
                <a:gd name="T66" fmla="*/ 1155 w 3489"/>
                <a:gd name="T67" fmla="*/ 881 h 1866"/>
                <a:gd name="T68" fmla="*/ 1163 w 3489"/>
                <a:gd name="T69" fmla="*/ 926 h 1866"/>
                <a:gd name="T70" fmla="*/ 1195 w 3489"/>
                <a:gd name="T71" fmla="*/ 952 h 1866"/>
                <a:gd name="T72" fmla="*/ 1225 w 3489"/>
                <a:gd name="T73" fmla="*/ 979 h 1866"/>
                <a:gd name="T74" fmla="*/ 1280 w 3489"/>
                <a:gd name="T75" fmla="*/ 1005 h 1866"/>
                <a:gd name="T76" fmla="*/ 1301 w 3489"/>
                <a:gd name="T77" fmla="*/ 1032 h 1866"/>
                <a:gd name="T78" fmla="*/ 1362 w 3489"/>
                <a:gd name="T79" fmla="*/ 1059 h 1866"/>
                <a:gd name="T80" fmla="*/ 1389 w 3489"/>
                <a:gd name="T81" fmla="*/ 1085 h 1866"/>
                <a:gd name="T82" fmla="*/ 1414 w 3489"/>
                <a:gd name="T83" fmla="*/ 1112 h 1866"/>
                <a:gd name="T84" fmla="*/ 1474 w 3489"/>
                <a:gd name="T85" fmla="*/ 1139 h 1866"/>
                <a:gd name="T86" fmla="*/ 1521 w 3489"/>
                <a:gd name="T87" fmla="*/ 1165 h 1866"/>
                <a:gd name="T88" fmla="*/ 1536 w 3489"/>
                <a:gd name="T89" fmla="*/ 1192 h 1866"/>
                <a:gd name="T90" fmla="*/ 1563 w 3489"/>
                <a:gd name="T91" fmla="*/ 1219 h 1866"/>
                <a:gd name="T92" fmla="*/ 1642 w 3489"/>
                <a:gd name="T93" fmla="*/ 1246 h 1866"/>
                <a:gd name="T94" fmla="*/ 1703 w 3489"/>
                <a:gd name="T95" fmla="*/ 1263 h 1866"/>
                <a:gd name="T96" fmla="*/ 1740 w 3489"/>
                <a:gd name="T97" fmla="*/ 1290 h 1866"/>
                <a:gd name="T98" fmla="*/ 1810 w 3489"/>
                <a:gd name="T99" fmla="*/ 1316 h 1866"/>
                <a:gd name="T100" fmla="*/ 1849 w 3489"/>
                <a:gd name="T101" fmla="*/ 1343 h 1866"/>
                <a:gd name="T102" fmla="*/ 1864 w 3489"/>
                <a:gd name="T103" fmla="*/ 1370 h 1866"/>
                <a:gd name="T104" fmla="*/ 1874 w 3489"/>
                <a:gd name="T105" fmla="*/ 1397 h 1866"/>
                <a:gd name="T106" fmla="*/ 1926 w 3489"/>
                <a:gd name="T107" fmla="*/ 1425 h 1866"/>
                <a:gd name="T108" fmla="*/ 2139 w 3489"/>
                <a:gd name="T109" fmla="*/ 1458 h 1866"/>
                <a:gd name="T110" fmla="*/ 2276 w 3489"/>
                <a:gd name="T111" fmla="*/ 1485 h 1866"/>
                <a:gd name="T112" fmla="*/ 2642 w 3489"/>
                <a:gd name="T113" fmla="*/ 1550 h 1866"/>
                <a:gd name="T114" fmla="*/ 2676 w 3489"/>
                <a:gd name="T115" fmla="*/ 1636 h 1866"/>
                <a:gd name="T116" fmla="*/ 2782 w 3489"/>
                <a:gd name="T117" fmla="*/ 1695 h 1866"/>
                <a:gd name="T118" fmla="*/ 3489 w 3489"/>
                <a:gd name="T119" fmla="*/ 1866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9" h="1866">
                  <a:moveTo>
                    <a:pt x="0" y="0"/>
                  </a:moveTo>
                  <a:lnTo>
                    <a:pt x="0" y="0"/>
                  </a:lnTo>
                  <a:lnTo>
                    <a:pt x="0" y="0"/>
                  </a:lnTo>
                  <a:lnTo>
                    <a:pt x="0" y="0"/>
                  </a:lnTo>
                  <a:lnTo>
                    <a:pt x="42" y="0"/>
                  </a:lnTo>
                  <a:lnTo>
                    <a:pt x="42" y="8"/>
                  </a:lnTo>
                  <a:lnTo>
                    <a:pt x="42" y="8"/>
                  </a:lnTo>
                  <a:lnTo>
                    <a:pt x="64" y="8"/>
                  </a:lnTo>
                  <a:lnTo>
                    <a:pt x="64" y="18"/>
                  </a:lnTo>
                  <a:lnTo>
                    <a:pt x="64" y="18"/>
                  </a:lnTo>
                  <a:lnTo>
                    <a:pt x="161" y="18"/>
                  </a:lnTo>
                  <a:lnTo>
                    <a:pt x="161" y="27"/>
                  </a:lnTo>
                  <a:lnTo>
                    <a:pt x="161" y="27"/>
                  </a:lnTo>
                  <a:lnTo>
                    <a:pt x="179" y="27"/>
                  </a:lnTo>
                  <a:lnTo>
                    <a:pt x="179" y="35"/>
                  </a:lnTo>
                  <a:lnTo>
                    <a:pt x="179" y="35"/>
                  </a:lnTo>
                  <a:lnTo>
                    <a:pt x="183" y="35"/>
                  </a:lnTo>
                  <a:lnTo>
                    <a:pt x="183" y="44"/>
                  </a:lnTo>
                  <a:lnTo>
                    <a:pt x="183" y="44"/>
                  </a:lnTo>
                  <a:lnTo>
                    <a:pt x="210" y="44"/>
                  </a:lnTo>
                  <a:lnTo>
                    <a:pt x="210" y="53"/>
                  </a:lnTo>
                  <a:lnTo>
                    <a:pt x="210" y="53"/>
                  </a:lnTo>
                  <a:lnTo>
                    <a:pt x="216" y="53"/>
                  </a:lnTo>
                  <a:lnTo>
                    <a:pt x="216" y="61"/>
                  </a:lnTo>
                  <a:lnTo>
                    <a:pt x="216" y="61"/>
                  </a:lnTo>
                  <a:lnTo>
                    <a:pt x="235" y="61"/>
                  </a:lnTo>
                  <a:lnTo>
                    <a:pt x="235" y="70"/>
                  </a:lnTo>
                  <a:lnTo>
                    <a:pt x="235" y="70"/>
                  </a:lnTo>
                  <a:lnTo>
                    <a:pt x="256" y="70"/>
                  </a:lnTo>
                  <a:lnTo>
                    <a:pt x="256" y="79"/>
                  </a:lnTo>
                  <a:lnTo>
                    <a:pt x="256" y="79"/>
                  </a:lnTo>
                  <a:lnTo>
                    <a:pt x="258" y="79"/>
                  </a:lnTo>
                  <a:lnTo>
                    <a:pt x="258" y="88"/>
                  </a:lnTo>
                  <a:lnTo>
                    <a:pt x="258" y="88"/>
                  </a:lnTo>
                  <a:lnTo>
                    <a:pt x="280" y="88"/>
                  </a:lnTo>
                  <a:lnTo>
                    <a:pt x="280" y="97"/>
                  </a:lnTo>
                  <a:lnTo>
                    <a:pt x="280" y="97"/>
                  </a:lnTo>
                  <a:lnTo>
                    <a:pt x="286" y="97"/>
                  </a:lnTo>
                  <a:lnTo>
                    <a:pt x="286" y="97"/>
                  </a:lnTo>
                  <a:lnTo>
                    <a:pt x="286" y="97"/>
                  </a:lnTo>
                  <a:lnTo>
                    <a:pt x="286" y="97"/>
                  </a:lnTo>
                  <a:lnTo>
                    <a:pt x="286" y="114"/>
                  </a:lnTo>
                  <a:lnTo>
                    <a:pt x="286" y="114"/>
                  </a:lnTo>
                  <a:lnTo>
                    <a:pt x="298" y="114"/>
                  </a:lnTo>
                  <a:lnTo>
                    <a:pt x="298" y="123"/>
                  </a:lnTo>
                  <a:lnTo>
                    <a:pt x="298" y="123"/>
                  </a:lnTo>
                  <a:lnTo>
                    <a:pt x="310" y="123"/>
                  </a:lnTo>
                  <a:lnTo>
                    <a:pt x="310" y="132"/>
                  </a:lnTo>
                  <a:lnTo>
                    <a:pt x="310" y="132"/>
                  </a:lnTo>
                  <a:lnTo>
                    <a:pt x="320" y="132"/>
                  </a:lnTo>
                  <a:lnTo>
                    <a:pt x="320" y="140"/>
                  </a:lnTo>
                  <a:lnTo>
                    <a:pt x="320" y="140"/>
                  </a:lnTo>
                  <a:lnTo>
                    <a:pt x="344" y="140"/>
                  </a:lnTo>
                  <a:lnTo>
                    <a:pt x="344" y="150"/>
                  </a:lnTo>
                  <a:lnTo>
                    <a:pt x="344" y="150"/>
                  </a:lnTo>
                  <a:lnTo>
                    <a:pt x="395" y="150"/>
                  </a:lnTo>
                  <a:lnTo>
                    <a:pt x="395" y="159"/>
                  </a:lnTo>
                  <a:lnTo>
                    <a:pt x="395" y="159"/>
                  </a:lnTo>
                  <a:lnTo>
                    <a:pt x="399" y="159"/>
                  </a:lnTo>
                  <a:lnTo>
                    <a:pt x="399" y="159"/>
                  </a:lnTo>
                  <a:lnTo>
                    <a:pt x="399" y="159"/>
                  </a:lnTo>
                  <a:lnTo>
                    <a:pt x="399" y="159"/>
                  </a:lnTo>
                  <a:lnTo>
                    <a:pt x="399" y="176"/>
                  </a:lnTo>
                  <a:lnTo>
                    <a:pt x="399" y="176"/>
                  </a:lnTo>
                  <a:lnTo>
                    <a:pt x="408" y="176"/>
                  </a:lnTo>
                  <a:lnTo>
                    <a:pt x="408" y="185"/>
                  </a:lnTo>
                  <a:lnTo>
                    <a:pt x="408" y="185"/>
                  </a:lnTo>
                  <a:lnTo>
                    <a:pt x="420" y="185"/>
                  </a:lnTo>
                  <a:lnTo>
                    <a:pt x="420" y="193"/>
                  </a:lnTo>
                  <a:lnTo>
                    <a:pt x="420" y="193"/>
                  </a:lnTo>
                  <a:lnTo>
                    <a:pt x="432" y="193"/>
                  </a:lnTo>
                  <a:lnTo>
                    <a:pt x="432" y="203"/>
                  </a:lnTo>
                  <a:lnTo>
                    <a:pt x="432" y="203"/>
                  </a:lnTo>
                  <a:lnTo>
                    <a:pt x="435" y="203"/>
                  </a:lnTo>
                  <a:lnTo>
                    <a:pt x="435" y="212"/>
                  </a:lnTo>
                  <a:lnTo>
                    <a:pt x="435" y="212"/>
                  </a:lnTo>
                  <a:lnTo>
                    <a:pt x="439" y="212"/>
                  </a:lnTo>
                  <a:lnTo>
                    <a:pt x="439" y="220"/>
                  </a:lnTo>
                  <a:lnTo>
                    <a:pt x="439" y="220"/>
                  </a:lnTo>
                  <a:lnTo>
                    <a:pt x="442" y="220"/>
                  </a:lnTo>
                  <a:lnTo>
                    <a:pt x="442" y="229"/>
                  </a:lnTo>
                  <a:lnTo>
                    <a:pt x="442" y="229"/>
                  </a:lnTo>
                  <a:lnTo>
                    <a:pt x="490" y="229"/>
                  </a:lnTo>
                  <a:lnTo>
                    <a:pt x="490" y="237"/>
                  </a:lnTo>
                  <a:lnTo>
                    <a:pt x="490" y="237"/>
                  </a:lnTo>
                  <a:lnTo>
                    <a:pt x="512" y="237"/>
                  </a:lnTo>
                  <a:lnTo>
                    <a:pt x="512" y="237"/>
                  </a:lnTo>
                  <a:lnTo>
                    <a:pt x="512" y="237"/>
                  </a:lnTo>
                  <a:lnTo>
                    <a:pt x="512" y="237"/>
                  </a:lnTo>
                  <a:lnTo>
                    <a:pt x="512" y="256"/>
                  </a:lnTo>
                  <a:lnTo>
                    <a:pt x="512" y="256"/>
                  </a:lnTo>
                  <a:lnTo>
                    <a:pt x="527" y="256"/>
                  </a:lnTo>
                  <a:lnTo>
                    <a:pt x="527" y="264"/>
                  </a:lnTo>
                  <a:lnTo>
                    <a:pt x="527" y="264"/>
                  </a:lnTo>
                  <a:lnTo>
                    <a:pt x="551" y="264"/>
                  </a:lnTo>
                  <a:lnTo>
                    <a:pt x="551" y="273"/>
                  </a:lnTo>
                  <a:lnTo>
                    <a:pt x="551" y="273"/>
                  </a:lnTo>
                  <a:lnTo>
                    <a:pt x="556" y="273"/>
                  </a:lnTo>
                  <a:lnTo>
                    <a:pt x="556" y="273"/>
                  </a:lnTo>
                  <a:lnTo>
                    <a:pt x="556" y="273"/>
                  </a:lnTo>
                  <a:lnTo>
                    <a:pt x="561" y="273"/>
                  </a:lnTo>
                  <a:lnTo>
                    <a:pt x="561" y="282"/>
                  </a:lnTo>
                  <a:lnTo>
                    <a:pt x="561" y="282"/>
                  </a:lnTo>
                  <a:lnTo>
                    <a:pt x="564" y="282"/>
                  </a:lnTo>
                  <a:lnTo>
                    <a:pt x="564" y="290"/>
                  </a:lnTo>
                  <a:lnTo>
                    <a:pt x="564" y="290"/>
                  </a:lnTo>
                  <a:lnTo>
                    <a:pt x="588" y="290"/>
                  </a:lnTo>
                  <a:lnTo>
                    <a:pt x="588" y="299"/>
                  </a:lnTo>
                  <a:lnTo>
                    <a:pt x="588" y="299"/>
                  </a:lnTo>
                  <a:lnTo>
                    <a:pt x="616" y="299"/>
                  </a:lnTo>
                  <a:lnTo>
                    <a:pt x="616" y="309"/>
                  </a:lnTo>
                  <a:lnTo>
                    <a:pt x="616" y="309"/>
                  </a:lnTo>
                  <a:lnTo>
                    <a:pt x="618" y="309"/>
                  </a:lnTo>
                  <a:lnTo>
                    <a:pt x="618" y="317"/>
                  </a:lnTo>
                  <a:lnTo>
                    <a:pt x="618" y="317"/>
                  </a:lnTo>
                  <a:lnTo>
                    <a:pt x="624" y="317"/>
                  </a:lnTo>
                  <a:lnTo>
                    <a:pt x="624" y="326"/>
                  </a:lnTo>
                  <a:lnTo>
                    <a:pt x="624" y="326"/>
                  </a:lnTo>
                  <a:lnTo>
                    <a:pt x="643" y="326"/>
                  </a:lnTo>
                  <a:lnTo>
                    <a:pt x="643" y="335"/>
                  </a:lnTo>
                  <a:lnTo>
                    <a:pt x="643" y="335"/>
                  </a:lnTo>
                  <a:lnTo>
                    <a:pt x="646" y="335"/>
                  </a:lnTo>
                  <a:lnTo>
                    <a:pt x="646" y="343"/>
                  </a:lnTo>
                  <a:lnTo>
                    <a:pt x="646" y="343"/>
                  </a:lnTo>
                  <a:lnTo>
                    <a:pt x="691" y="343"/>
                  </a:lnTo>
                  <a:lnTo>
                    <a:pt x="691" y="343"/>
                  </a:lnTo>
                  <a:lnTo>
                    <a:pt x="691" y="343"/>
                  </a:lnTo>
                  <a:lnTo>
                    <a:pt x="691" y="343"/>
                  </a:lnTo>
                  <a:lnTo>
                    <a:pt x="691" y="370"/>
                  </a:lnTo>
                  <a:lnTo>
                    <a:pt x="691" y="370"/>
                  </a:lnTo>
                  <a:lnTo>
                    <a:pt x="701" y="370"/>
                  </a:lnTo>
                  <a:lnTo>
                    <a:pt x="701" y="379"/>
                  </a:lnTo>
                  <a:lnTo>
                    <a:pt x="701" y="379"/>
                  </a:lnTo>
                  <a:lnTo>
                    <a:pt x="703" y="379"/>
                  </a:lnTo>
                  <a:lnTo>
                    <a:pt x="703" y="388"/>
                  </a:lnTo>
                  <a:lnTo>
                    <a:pt x="703" y="388"/>
                  </a:lnTo>
                  <a:lnTo>
                    <a:pt x="710" y="388"/>
                  </a:lnTo>
                  <a:lnTo>
                    <a:pt x="710" y="396"/>
                  </a:lnTo>
                  <a:lnTo>
                    <a:pt x="710" y="396"/>
                  </a:lnTo>
                  <a:lnTo>
                    <a:pt x="716" y="396"/>
                  </a:lnTo>
                  <a:lnTo>
                    <a:pt x="716" y="405"/>
                  </a:lnTo>
                  <a:lnTo>
                    <a:pt x="716" y="405"/>
                  </a:lnTo>
                  <a:lnTo>
                    <a:pt x="735" y="405"/>
                  </a:lnTo>
                  <a:lnTo>
                    <a:pt x="735" y="415"/>
                  </a:lnTo>
                  <a:lnTo>
                    <a:pt x="735" y="415"/>
                  </a:lnTo>
                  <a:lnTo>
                    <a:pt x="740" y="415"/>
                  </a:lnTo>
                  <a:lnTo>
                    <a:pt x="740" y="423"/>
                  </a:lnTo>
                  <a:lnTo>
                    <a:pt x="740" y="423"/>
                  </a:lnTo>
                  <a:lnTo>
                    <a:pt x="750" y="423"/>
                  </a:lnTo>
                  <a:lnTo>
                    <a:pt x="750" y="432"/>
                  </a:lnTo>
                  <a:lnTo>
                    <a:pt x="750" y="432"/>
                  </a:lnTo>
                  <a:lnTo>
                    <a:pt x="752" y="432"/>
                  </a:lnTo>
                  <a:lnTo>
                    <a:pt x="752" y="441"/>
                  </a:lnTo>
                  <a:lnTo>
                    <a:pt x="752" y="441"/>
                  </a:lnTo>
                  <a:lnTo>
                    <a:pt x="770" y="441"/>
                  </a:lnTo>
                  <a:lnTo>
                    <a:pt x="770" y="449"/>
                  </a:lnTo>
                  <a:lnTo>
                    <a:pt x="770" y="449"/>
                  </a:lnTo>
                  <a:lnTo>
                    <a:pt x="777" y="449"/>
                  </a:lnTo>
                  <a:lnTo>
                    <a:pt x="777" y="458"/>
                  </a:lnTo>
                  <a:lnTo>
                    <a:pt x="777" y="458"/>
                  </a:lnTo>
                  <a:lnTo>
                    <a:pt x="786" y="458"/>
                  </a:lnTo>
                  <a:lnTo>
                    <a:pt x="786" y="467"/>
                  </a:lnTo>
                  <a:lnTo>
                    <a:pt x="786" y="467"/>
                  </a:lnTo>
                  <a:lnTo>
                    <a:pt x="792" y="467"/>
                  </a:lnTo>
                  <a:lnTo>
                    <a:pt x="792" y="467"/>
                  </a:lnTo>
                  <a:lnTo>
                    <a:pt x="792" y="467"/>
                  </a:lnTo>
                  <a:lnTo>
                    <a:pt x="792" y="467"/>
                  </a:lnTo>
                  <a:lnTo>
                    <a:pt x="792" y="485"/>
                  </a:lnTo>
                  <a:lnTo>
                    <a:pt x="792" y="485"/>
                  </a:lnTo>
                  <a:lnTo>
                    <a:pt x="798" y="485"/>
                  </a:lnTo>
                  <a:lnTo>
                    <a:pt x="798" y="494"/>
                  </a:lnTo>
                  <a:lnTo>
                    <a:pt x="798" y="494"/>
                  </a:lnTo>
                  <a:lnTo>
                    <a:pt x="802" y="494"/>
                  </a:lnTo>
                  <a:lnTo>
                    <a:pt x="802" y="502"/>
                  </a:lnTo>
                  <a:lnTo>
                    <a:pt x="802" y="502"/>
                  </a:lnTo>
                  <a:lnTo>
                    <a:pt x="804" y="502"/>
                  </a:lnTo>
                  <a:lnTo>
                    <a:pt x="804" y="511"/>
                  </a:lnTo>
                  <a:lnTo>
                    <a:pt x="804" y="511"/>
                  </a:lnTo>
                  <a:lnTo>
                    <a:pt x="810" y="511"/>
                  </a:lnTo>
                  <a:lnTo>
                    <a:pt x="810" y="511"/>
                  </a:lnTo>
                  <a:lnTo>
                    <a:pt x="810" y="511"/>
                  </a:lnTo>
                  <a:lnTo>
                    <a:pt x="810" y="511"/>
                  </a:lnTo>
                  <a:lnTo>
                    <a:pt x="810" y="529"/>
                  </a:lnTo>
                  <a:lnTo>
                    <a:pt x="810" y="529"/>
                  </a:lnTo>
                  <a:lnTo>
                    <a:pt x="813" y="529"/>
                  </a:lnTo>
                  <a:lnTo>
                    <a:pt x="813" y="538"/>
                  </a:lnTo>
                  <a:lnTo>
                    <a:pt x="813" y="538"/>
                  </a:lnTo>
                  <a:lnTo>
                    <a:pt x="822" y="538"/>
                  </a:lnTo>
                  <a:lnTo>
                    <a:pt x="822" y="547"/>
                  </a:lnTo>
                  <a:lnTo>
                    <a:pt x="822" y="547"/>
                  </a:lnTo>
                  <a:lnTo>
                    <a:pt x="825" y="547"/>
                  </a:lnTo>
                  <a:lnTo>
                    <a:pt x="825" y="555"/>
                  </a:lnTo>
                  <a:lnTo>
                    <a:pt x="825" y="555"/>
                  </a:lnTo>
                  <a:lnTo>
                    <a:pt x="850" y="555"/>
                  </a:lnTo>
                  <a:lnTo>
                    <a:pt x="850" y="564"/>
                  </a:lnTo>
                  <a:lnTo>
                    <a:pt x="850" y="564"/>
                  </a:lnTo>
                  <a:lnTo>
                    <a:pt x="859" y="564"/>
                  </a:lnTo>
                  <a:lnTo>
                    <a:pt x="859" y="572"/>
                  </a:lnTo>
                  <a:lnTo>
                    <a:pt x="859" y="572"/>
                  </a:lnTo>
                  <a:lnTo>
                    <a:pt x="862" y="572"/>
                  </a:lnTo>
                  <a:lnTo>
                    <a:pt x="862" y="582"/>
                  </a:lnTo>
                  <a:lnTo>
                    <a:pt x="862" y="582"/>
                  </a:lnTo>
                  <a:lnTo>
                    <a:pt x="865" y="582"/>
                  </a:lnTo>
                  <a:lnTo>
                    <a:pt x="865" y="591"/>
                  </a:lnTo>
                  <a:lnTo>
                    <a:pt x="865" y="591"/>
                  </a:lnTo>
                  <a:lnTo>
                    <a:pt x="874" y="591"/>
                  </a:lnTo>
                  <a:lnTo>
                    <a:pt x="874" y="591"/>
                  </a:lnTo>
                  <a:lnTo>
                    <a:pt x="874" y="591"/>
                  </a:lnTo>
                  <a:lnTo>
                    <a:pt x="874" y="591"/>
                  </a:lnTo>
                  <a:lnTo>
                    <a:pt x="874" y="617"/>
                  </a:lnTo>
                  <a:lnTo>
                    <a:pt x="874" y="617"/>
                  </a:lnTo>
                  <a:lnTo>
                    <a:pt x="887" y="617"/>
                  </a:lnTo>
                  <a:lnTo>
                    <a:pt x="887" y="625"/>
                  </a:lnTo>
                  <a:lnTo>
                    <a:pt x="887" y="625"/>
                  </a:lnTo>
                  <a:lnTo>
                    <a:pt x="902" y="625"/>
                  </a:lnTo>
                  <a:lnTo>
                    <a:pt x="902" y="635"/>
                  </a:lnTo>
                  <a:lnTo>
                    <a:pt x="902" y="635"/>
                  </a:lnTo>
                  <a:lnTo>
                    <a:pt x="907" y="635"/>
                  </a:lnTo>
                  <a:lnTo>
                    <a:pt x="907" y="644"/>
                  </a:lnTo>
                  <a:lnTo>
                    <a:pt x="907" y="644"/>
                  </a:lnTo>
                  <a:lnTo>
                    <a:pt x="914" y="644"/>
                  </a:lnTo>
                  <a:lnTo>
                    <a:pt x="914" y="644"/>
                  </a:lnTo>
                  <a:lnTo>
                    <a:pt x="914" y="644"/>
                  </a:lnTo>
                  <a:lnTo>
                    <a:pt x="914" y="644"/>
                  </a:lnTo>
                  <a:lnTo>
                    <a:pt x="914" y="661"/>
                  </a:lnTo>
                  <a:lnTo>
                    <a:pt x="914" y="661"/>
                  </a:lnTo>
                  <a:lnTo>
                    <a:pt x="920" y="661"/>
                  </a:lnTo>
                  <a:lnTo>
                    <a:pt x="920" y="670"/>
                  </a:lnTo>
                  <a:lnTo>
                    <a:pt x="920" y="670"/>
                  </a:lnTo>
                  <a:lnTo>
                    <a:pt x="939" y="670"/>
                  </a:lnTo>
                  <a:lnTo>
                    <a:pt x="939" y="678"/>
                  </a:lnTo>
                  <a:lnTo>
                    <a:pt x="939" y="678"/>
                  </a:lnTo>
                  <a:lnTo>
                    <a:pt x="954" y="678"/>
                  </a:lnTo>
                  <a:lnTo>
                    <a:pt x="954" y="688"/>
                  </a:lnTo>
                  <a:lnTo>
                    <a:pt x="954" y="688"/>
                  </a:lnTo>
                  <a:lnTo>
                    <a:pt x="957" y="688"/>
                  </a:lnTo>
                  <a:lnTo>
                    <a:pt x="957" y="697"/>
                  </a:lnTo>
                  <a:lnTo>
                    <a:pt x="957" y="697"/>
                  </a:lnTo>
                  <a:lnTo>
                    <a:pt x="1002" y="697"/>
                  </a:lnTo>
                  <a:lnTo>
                    <a:pt x="1002" y="705"/>
                  </a:lnTo>
                  <a:lnTo>
                    <a:pt x="1002" y="705"/>
                  </a:lnTo>
                  <a:lnTo>
                    <a:pt x="1014" y="705"/>
                  </a:lnTo>
                  <a:lnTo>
                    <a:pt x="1014" y="714"/>
                  </a:lnTo>
                  <a:lnTo>
                    <a:pt x="1014" y="714"/>
                  </a:lnTo>
                  <a:lnTo>
                    <a:pt x="1021" y="714"/>
                  </a:lnTo>
                  <a:lnTo>
                    <a:pt x="1021" y="714"/>
                  </a:lnTo>
                  <a:lnTo>
                    <a:pt x="1021" y="714"/>
                  </a:lnTo>
                  <a:lnTo>
                    <a:pt x="1021" y="714"/>
                  </a:lnTo>
                  <a:lnTo>
                    <a:pt x="1021" y="731"/>
                  </a:lnTo>
                  <a:lnTo>
                    <a:pt x="1021" y="731"/>
                  </a:lnTo>
                  <a:lnTo>
                    <a:pt x="1026" y="731"/>
                  </a:lnTo>
                  <a:lnTo>
                    <a:pt x="1026" y="741"/>
                  </a:lnTo>
                  <a:lnTo>
                    <a:pt x="1026" y="741"/>
                  </a:lnTo>
                  <a:lnTo>
                    <a:pt x="1029" y="741"/>
                  </a:lnTo>
                  <a:lnTo>
                    <a:pt x="1029" y="750"/>
                  </a:lnTo>
                  <a:lnTo>
                    <a:pt x="1029" y="750"/>
                  </a:lnTo>
                  <a:lnTo>
                    <a:pt x="1036" y="750"/>
                  </a:lnTo>
                  <a:lnTo>
                    <a:pt x="1036" y="750"/>
                  </a:lnTo>
                  <a:lnTo>
                    <a:pt x="1036" y="750"/>
                  </a:lnTo>
                  <a:lnTo>
                    <a:pt x="1036" y="750"/>
                  </a:lnTo>
                  <a:lnTo>
                    <a:pt x="1036" y="767"/>
                  </a:lnTo>
                  <a:lnTo>
                    <a:pt x="1036" y="767"/>
                  </a:lnTo>
                  <a:lnTo>
                    <a:pt x="1066" y="767"/>
                  </a:lnTo>
                  <a:lnTo>
                    <a:pt x="1066" y="776"/>
                  </a:lnTo>
                  <a:lnTo>
                    <a:pt x="1066" y="776"/>
                  </a:lnTo>
                  <a:lnTo>
                    <a:pt x="1073" y="776"/>
                  </a:lnTo>
                  <a:lnTo>
                    <a:pt x="1073" y="776"/>
                  </a:lnTo>
                  <a:lnTo>
                    <a:pt x="1073" y="776"/>
                  </a:lnTo>
                  <a:lnTo>
                    <a:pt x="1073" y="776"/>
                  </a:lnTo>
                  <a:lnTo>
                    <a:pt x="1073" y="794"/>
                  </a:lnTo>
                  <a:lnTo>
                    <a:pt x="1073" y="794"/>
                  </a:lnTo>
                  <a:lnTo>
                    <a:pt x="1078" y="794"/>
                  </a:lnTo>
                  <a:lnTo>
                    <a:pt x="1078" y="803"/>
                  </a:lnTo>
                  <a:lnTo>
                    <a:pt x="1078" y="803"/>
                  </a:lnTo>
                  <a:lnTo>
                    <a:pt x="1088" y="803"/>
                  </a:lnTo>
                  <a:lnTo>
                    <a:pt x="1088" y="803"/>
                  </a:lnTo>
                  <a:lnTo>
                    <a:pt x="1088" y="803"/>
                  </a:lnTo>
                  <a:lnTo>
                    <a:pt x="1088" y="803"/>
                  </a:lnTo>
                  <a:lnTo>
                    <a:pt x="1088" y="820"/>
                  </a:lnTo>
                  <a:lnTo>
                    <a:pt x="1088" y="820"/>
                  </a:lnTo>
                  <a:lnTo>
                    <a:pt x="1096" y="820"/>
                  </a:lnTo>
                  <a:lnTo>
                    <a:pt x="1096" y="829"/>
                  </a:lnTo>
                  <a:lnTo>
                    <a:pt x="1096" y="829"/>
                  </a:lnTo>
                  <a:lnTo>
                    <a:pt x="1113" y="829"/>
                  </a:lnTo>
                  <a:lnTo>
                    <a:pt x="1113" y="829"/>
                  </a:lnTo>
                  <a:lnTo>
                    <a:pt x="1113" y="829"/>
                  </a:lnTo>
                  <a:lnTo>
                    <a:pt x="1118" y="829"/>
                  </a:lnTo>
                  <a:lnTo>
                    <a:pt x="1118" y="837"/>
                  </a:lnTo>
                  <a:lnTo>
                    <a:pt x="1118" y="837"/>
                  </a:lnTo>
                  <a:lnTo>
                    <a:pt x="1125" y="837"/>
                  </a:lnTo>
                  <a:lnTo>
                    <a:pt x="1125" y="847"/>
                  </a:lnTo>
                  <a:lnTo>
                    <a:pt x="1125" y="847"/>
                  </a:lnTo>
                  <a:lnTo>
                    <a:pt x="1143" y="847"/>
                  </a:lnTo>
                  <a:lnTo>
                    <a:pt x="1143" y="847"/>
                  </a:lnTo>
                  <a:lnTo>
                    <a:pt x="1143" y="847"/>
                  </a:lnTo>
                  <a:lnTo>
                    <a:pt x="1143" y="847"/>
                  </a:lnTo>
                  <a:lnTo>
                    <a:pt x="1143" y="864"/>
                  </a:lnTo>
                  <a:lnTo>
                    <a:pt x="1143" y="864"/>
                  </a:lnTo>
                  <a:lnTo>
                    <a:pt x="1145" y="864"/>
                  </a:lnTo>
                  <a:lnTo>
                    <a:pt x="1145" y="873"/>
                  </a:lnTo>
                  <a:lnTo>
                    <a:pt x="1145" y="873"/>
                  </a:lnTo>
                  <a:lnTo>
                    <a:pt x="1152" y="873"/>
                  </a:lnTo>
                  <a:lnTo>
                    <a:pt x="1152" y="881"/>
                  </a:lnTo>
                  <a:lnTo>
                    <a:pt x="1152" y="881"/>
                  </a:lnTo>
                  <a:lnTo>
                    <a:pt x="1155" y="881"/>
                  </a:lnTo>
                  <a:lnTo>
                    <a:pt x="1155" y="881"/>
                  </a:lnTo>
                  <a:lnTo>
                    <a:pt x="1155" y="881"/>
                  </a:lnTo>
                  <a:lnTo>
                    <a:pt x="1155" y="881"/>
                  </a:lnTo>
                  <a:lnTo>
                    <a:pt x="1155" y="899"/>
                  </a:lnTo>
                  <a:lnTo>
                    <a:pt x="1158" y="899"/>
                  </a:lnTo>
                  <a:lnTo>
                    <a:pt x="1158" y="899"/>
                  </a:lnTo>
                  <a:lnTo>
                    <a:pt x="1158" y="917"/>
                  </a:lnTo>
                  <a:lnTo>
                    <a:pt x="1158" y="917"/>
                  </a:lnTo>
                  <a:lnTo>
                    <a:pt x="1163" y="917"/>
                  </a:lnTo>
                  <a:lnTo>
                    <a:pt x="1163" y="926"/>
                  </a:lnTo>
                  <a:lnTo>
                    <a:pt x="1163" y="926"/>
                  </a:lnTo>
                  <a:lnTo>
                    <a:pt x="1170" y="926"/>
                  </a:lnTo>
                  <a:lnTo>
                    <a:pt x="1170" y="934"/>
                  </a:lnTo>
                  <a:lnTo>
                    <a:pt x="1170" y="934"/>
                  </a:lnTo>
                  <a:lnTo>
                    <a:pt x="1176" y="934"/>
                  </a:lnTo>
                  <a:lnTo>
                    <a:pt x="1176" y="943"/>
                  </a:lnTo>
                  <a:lnTo>
                    <a:pt x="1176" y="943"/>
                  </a:lnTo>
                  <a:lnTo>
                    <a:pt x="1195" y="943"/>
                  </a:lnTo>
                  <a:lnTo>
                    <a:pt x="1195" y="952"/>
                  </a:lnTo>
                  <a:lnTo>
                    <a:pt x="1195" y="952"/>
                  </a:lnTo>
                  <a:lnTo>
                    <a:pt x="1197" y="952"/>
                  </a:lnTo>
                  <a:lnTo>
                    <a:pt x="1197" y="961"/>
                  </a:lnTo>
                  <a:lnTo>
                    <a:pt x="1197" y="961"/>
                  </a:lnTo>
                  <a:lnTo>
                    <a:pt x="1218" y="961"/>
                  </a:lnTo>
                  <a:lnTo>
                    <a:pt x="1218" y="970"/>
                  </a:lnTo>
                  <a:lnTo>
                    <a:pt x="1218" y="970"/>
                  </a:lnTo>
                  <a:lnTo>
                    <a:pt x="1225" y="970"/>
                  </a:lnTo>
                  <a:lnTo>
                    <a:pt x="1225" y="979"/>
                  </a:lnTo>
                  <a:lnTo>
                    <a:pt x="1225" y="979"/>
                  </a:lnTo>
                  <a:lnTo>
                    <a:pt x="1231" y="979"/>
                  </a:lnTo>
                  <a:lnTo>
                    <a:pt x="1231" y="987"/>
                  </a:lnTo>
                  <a:lnTo>
                    <a:pt x="1231" y="987"/>
                  </a:lnTo>
                  <a:lnTo>
                    <a:pt x="1267" y="987"/>
                  </a:lnTo>
                  <a:lnTo>
                    <a:pt x="1267" y="996"/>
                  </a:lnTo>
                  <a:lnTo>
                    <a:pt x="1267" y="996"/>
                  </a:lnTo>
                  <a:lnTo>
                    <a:pt x="1280" y="996"/>
                  </a:lnTo>
                  <a:lnTo>
                    <a:pt x="1280" y="1005"/>
                  </a:lnTo>
                  <a:lnTo>
                    <a:pt x="1280" y="1005"/>
                  </a:lnTo>
                  <a:lnTo>
                    <a:pt x="1289" y="1005"/>
                  </a:lnTo>
                  <a:lnTo>
                    <a:pt x="1289" y="1014"/>
                  </a:lnTo>
                  <a:lnTo>
                    <a:pt x="1289" y="1014"/>
                  </a:lnTo>
                  <a:lnTo>
                    <a:pt x="1298" y="1014"/>
                  </a:lnTo>
                  <a:lnTo>
                    <a:pt x="1298" y="1023"/>
                  </a:lnTo>
                  <a:lnTo>
                    <a:pt x="1298" y="1023"/>
                  </a:lnTo>
                  <a:lnTo>
                    <a:pt x="1301" y="1023"/>
                  </a:lnTo>
                  <a:lnTo>
                    <a:pt x="1301" y="1032"/>
                  </a:lnTo>
                  <a:lnTo>
                    <a:pt x="1301" y="1032"/>
                  </a:lnTo>
                  <a:lnTo>
                    <a:pt x="1304" y="1032"/>
                  </a:lnTo>
                  <a:lnTo>
                    <a:pt x="1304" y="1040"/>
                  </a:lnTo>
                  <a:lnTo>
                    <a:pt x="1304" y="1040"/>
                  </a:lnTo>
                  <a:lnTo>
                    <a:pt x="1329" y="1040"/>
                  </a:lnTo>
                  <a:lnTo>
                    <a:pt x="1329" y="1049"/>
                  </a:lnTo>
                  <a:lnTo>
                    <a:pt x="1329" y="1049"/>
                  </a:lnTo>
                  <a:lnTo>
                    <a:pt x="1362" y="1049"/>
                  </a:lnTo>
                  <a:lnTo>
                    <a:pt x="1362" y="1059"/>
                  </a:lnTo>
                  <a:lnTo>
                    <a:pt x="1362" y="1059"/>
                  </a:lnTo>
                  <a:lnTo>
                    <a:pt x="1380" y="1059"/>
                  </a:lnTo>
                  <a:lnTo>
                    <a:pt x="1380" y="1067"/>
                  </a:lnTo>
                  <a:lnTo>
                    <a:pt x="1380" y="1067"/>
                  </a:lnTo>
                  <a:lnTo>
                    <a:pt x="1386" y="1067"/>
                  </a:lnTo>
                  <a:lnTo>
                    <a:pt x="1386" y="1076"/>
                  </a:lnTo>
                  <a:lnTo>
                    <a:pt x="1386" y="1076"/>
                  </a:lnTo>
                  <a:lnTo>
                    <a:pt x="1389" y="1076"/>
                  </a:lnTo>
                  <a:lnTo>
                    <a:pt x="1389" y="1085"/>
                  </a:lnTo>
                  <a:lnTo>
                    <a:pt x="1389" y="1085"/>
                  </a:lnTo>
                  <a:lnTo>
                    <a:pt x="1396" y="1085"/>
                  </a:lnTo>
                  <a:lnTo>
                    <a:pt x="1396" y="1094"/>
                  </a:lnTo>
                  <a:lnTo>
                    <a:pt x="1396" y="1094"/>
                  </a:lnTo>
                  <a:lnTo>
                    <a:pt x="1407" y="1094"/>
                  </a:lnTo>
                  <a:lnTo>
                    <a:pt x="1407" y="1103"/>
                  </a:lnTo>
                  <a:lnTo>
                    <a:pt x="1407" y="1103"/>
                  </a:lnTo>
                  <a:lnTo>
                    <a:pt x="1414" y="1103"/>
                  </a:lnTo>
                  <a:lnTo>
                    <a:pt x="1414" y="1112"/>
                  </a:lnTo>
                  <a:lnTo>
                    <a:pt x="1414" y="1112"/>
                  </a:lnTo>
                  <a:lnTo>
                    <a:pt x="1423" y="1112"/>
                  </a:lnTo>
                  <a:lnTo>
                    <a:pt x="1423" y="1120"/>
                  </a:lnTo>
                  <a:lnTo>
                    <a:pt x="1423" y="1120"/>
                  </a:lnTo>
                  <a:lnTo>
                    <a:pt x="1463" y="1120"/>
                  </a:lnTo>
                  <a:lnTo>
                    <a:pt x="1463" y="1129"/>
                  </a:lnTo>
                  <a:lnTo>
                    <a:pt x="1463" y="1129"/>
                  </a:lnTo>
                  <a:lnTo>
                    <a:pt x="1474" y="1129"/>
                  </a:lnTo>
                  <a:lnTo>
                    <a:pt x="1474" y="1139"/>
                  </a:lnTo>
                  <a:lnTo>
                    <a:pt x="1474" y="1139"/>
                  </a:lnTo>
                  <a:lnTo>
                    <a:pt x="1496" y="1139"/>
                  </a:lnTo>
                  <a:lnTo>
                    <a:pt x="1496" y="1147"/>
                  </a:lnTo>
                  <a:lnTo>
                    <a:pt x="1496" y="1147"/>
                  </a:lnTo>
                  <a:lnTo>
                    <a:pt x="1518" y="1147"/>
                  </a:lnTo>
                  <a:lnTo>
                    <a:pt x="1518" y="1156"/>
                  </a:lnTo>
                  <a:lnTo>
                    <a:pt x="1518" y="1156"/>
                  </a:lnTo>
                  <a:lnTo>
                    <a:pt x="1521" y="1156"/>
                  </a:lnTo>
                  <a:lnTo>
                    <a:pt x="1521" y="1165"/>
                  </a:lnTo>
                  <a:lnTo>
                    <a:pt x="1521" y="1165"/>
                  </a:lnTo>
                  <a:lnTo>
                    <a:pt x="1526" y="1165"/>
                  </a:lnTo>
                  <a:lnTo>
                    <a:pt x="1526" y="1174"/>
                  </a:lnTo>
                  <a:lnTo>
                    <a:pt x="1526" y="1174"/>
                  </a:lnTo>
                  <a:lnTo>
                    <a:pt x="1533" y="1174"/>
                  </a:lnTo>
                  <a:lnTo>
                    <a:pt x="1533" y="1183"/>
                  </a:lnTo>
                  <a:lnTo>
                    <a:pt x="1533" y="1183"/>
                  </a:lnTo>
                  <a:lnTo>
                    <a:pt x="1536" y="1183"/>
                  </a:lnTo>
                  <a:lnTo>
                    <a:pt x="1536" y="1192"/>
                  </a:lnTo>
                  <a:lnTo>
                    <a:pt x="1536" y="1192"/>
                  </a:lnTo>
                  <a:lnTo>
                    <a:pt x="1541" y="1192"/>
                  </a:lnTo>
                  <a:lnTo>
                    <a:pt x="1541" y="1200"/>
                  </a:lnTo>
                  <a:lnTo>
                    <a:pt x="1541" y="1200"/>
                  </a:lnTo>
                  <a:lnTo>
                    <a:pt x="1554" y="1200"/>
                  </a:lnTo>
                  <a:lnTo>
                    <a:pt x="1554" y="1210"/>
                  </a:lnTo>
                  <a:lnTo>
                    <a:pt x="1554" y="1210"/>
                  </a:lnTo>
                  <a:lnTo>
                    <a:pt x="1563" y="1210"/>
                  </a:lnTo>
                  <a:lnTo>
                    <a:pt x="1563" y="1219"/>
                  </a:lnTo>
                  <a:lnTo>
                    <a:pt x="1563" y="1219"/>
                  </a:lnTo>
                  <a:lnTo>
                    <a:pt x="1612" y="1219"/>
                  </a:lnTo>
                  <a:lnTo>
                    <a:pt x="1612" y="1227"/>
                  </a:lnTo>
                  <a:lnTo>
                    <a:pt x="1612" y="1227"/>
                  </a:lnTo>
                  <a:lnTo>
                    <a:pt x="1633" y="1227"/>
                  </a:lnTo>
                  <a:lnTo>
                    <a:pt x="1633" y="1236"/>
                  </a:lnTo>
                  <a:lnTo>
                    <a:pt x="1633" y="1236"/>
                  </a:lnTo>
                  <a:lnTo>
                    <a:pt x="1642" y="1236"/>
                  </a:lnTo>
                  <a:lnTo>
                    <a:pt x="1642" y="1246"/>
                  </a:lnTo>
                  <a:lnTo>
                    <a:pt x="1642" y="1246"/>
                  </a:lnTo>
                  <a:lnTo>
                    <a:pt x="1669" y="1246"/>
                  </a:lnTo>
                  <a:lnTo>
                    <a:pt x="1669" y="1246"/>
                  </a:lnTo>
                  <a:lnTo>
                    <a:pt x="1669" y="1246"/>
                  </a:lnTo>
                  <a:lnTo>
                    <a:pt x="1679" y="1246"/>
                  </a:lnTo>
                  <a:lnTo>
                    <a:pt x="1679" y="1254"/>
                  </a:lnTo>
                  <a:lnTo>
                    <a:pt x="1679" y="1254"/>
                  </a:lnTo>
                  <a:lnTo>
                    <a:pt x="1703" y="1254"/>
                  </a:lnTo>
                  <a:lnTo>
                    <a:pt x="1703" y="1263"/>
                  </a:lnTo>
                  <a:lnTo>
                    <a:pt x="1703" y="1263"/>
                  </a:lnTo>
                  <a:lnTo>
                    <a:pt x="1707" y="1263"/>
                  </a:lnTo>
                  <a:lnTo>
                    <a:pt x="1707" y="1272"/>
                  </a:lnTo>
                  <a:lnTo>
                    <a:pt x="1707" y="1272"/>
                  </a:lnTo>
                  <a:lnTo>
                    <a:pt x="1719" y="1272"/>
                  </a:lnTo>
                  <a:lnTo>
                    <a:pt x="1719" y="1280"/>
                  </a:lnTo>
                  <a:lnTo>
                    <a:pt x="1719" y="1280"/>
                  </a:lnTo>
                  <a:lnTo>
                    <a:pt x="1740" y="1280"/>
                  </a:lnTo>
                  <a:lnTo>
                    <a:pt x="1740" y="1290"/>
                  </a:lnTo>
                  <a:lnTo>
                    <a:pt x="1740" y="1290"/>
                  </a:lnTo>
                  <a:lnTo>
                    <a:pt x="1746" y="1290"/>
                  </a:lnTo>
                  <a:lnTo>
                    <a:pt x="1746" y="1299"/>
                  </a:lnTo>
                  <a:lnTo>
                    <a:pt x="1746" y="1299"/>
                  </a:lnTo>
                  <a:lnTo>
                    <a:pt x="1804" y="1299"/>
                  </a:lnTo>
                  <a:lnTo>
                    <a:pt x="1804" y="1307"/>
                  </a:lnTo>
                  <a:lnTo>
                    <a:pt x="1804" y="1307"/>
                  </a:lnTo>
                  <a:lnTo>
                    <a:pt x="1810" y="1307"/>
                  </a:lnTo>
                  <a:lnTo>
                    <a:pt x="1810" y="1316"/>
                  </a:lnTo>
                  <a:lnTo>
                    <a:pt x="1810" y="1316"/>
                  </a:lnTo>
                  <a:lnTo>
                    <a:pt x="1829" y="1316"/>
                  </a:lnTo>
                  <a:lnTo>
                    <a:pt x="1829" y="1316"/>
                  </a:lnTo>
                  <a:lnTo>
                    <a:pt x="1829" y="1316"/>
                  </a:lnTo>
                  <a:lnTo>
                    <a:pt x="1829" y="1316"/>
                  </a:lnTo>
                  <a:lnTo>
                    <a:pt x="1829" y="1334"/>
                  </a:lnTo>
                  <a:lnTo>
                    <a:pt x="1829" y="1334"/>
                  </a:lnTo>
                  <a:lnTo>
                    <a:pt x="1849" y="1334"/>
                  </a:lnTo>
                  <a:lnTo>
                    <a:pt x="1849" y="1343"/>
                  </a:lnTo>
                  <a:lnTo>
                    <a:pt x="1849" y="1343"/>
                  </a:lnTo>
                  <a:lnTo>
                    <a:pt x="1856" y="1343"/>
                  </a:lnTo>
                  <a:lnTo>
                    <a:pt x="1856" y="1351"/>
                  </a:lnTo>
                  <a:lnTo>
                    <a:pt x="1856" y="1351"/>
                  </a:lnTo>
                  <a:lnTo>
                    <a:pt x="1859" y="1351"/>
                  </a:lnTo>
                  <a:lnTo>
                    <a:pt x="1859" y="1361"/>
                  </a:lnTo>
                  <a:lnTo>
                    <a:pt x="1859" y="1361"/>
                  </a:lnTo>
                  <a:lnTo>
                    <a:pt x="1864" y="1361"/>
                  </a:lnTo>
                  <a:lnTo>
                    <a:pt x="1864" y="1370"/>
                  </a:lnTo>
                  <a:lnTo>
                    <a:pt x="1864" y="1370"/>
                  </a:lnTo>
                  <a:lnTo>
                    <a:pt x="1871" y="1370"/>
                  </a:lnTo>
                  <a:lnTo>
                    <a:pt x="1871" y="1370"/>
                  </a:lnTo>
                  <a:lnTo>
                    <a:pt x="1871" y="1370"/>
                  </a:lnTo>
                  <a:lnTo>
                    <a:pt x="1871" y="1370"/>
                  </a:lnTo>
                  <a:lnTo>
                    <a:pt x="1871" y="1387"/>
                  </a:lnTo>
                  <a:lnTo>
                    <a:pt x="1871" y="1387"/>
                  </a:lnTo>
                  <a:lnTo>
                    <a:pt x="1874" y="1387"/>
                  </a:lnTo>
                  <a:lnTo>
                    <a:pt x="1874" y="1397"/>
                  </a:lnTo>
                  <a:lnTo>
                    <a:pt x="1874" y="1397"/>
                  </a:lnTo>
                  <a:lnTo>
                    <a:pt x="1914" y="1397"/>
                  </a:lnTo>
                  <a:lnTo>
                    <a:pt x="1914" y="1405"/>
                  </a:lnTo>
                  <a:lnTo>
                    <a:pt x="1914" y="1405"/>
                  </a:lnTo>
                  <a:lnTo>
                    <a:pt x="1919" y="1405"/>
                  </a:lnTo>
                  <a:lnTo>
                    <a:pt x="1919" y="1415"/>
                  </a:lnTo>
                  <a:lnTo>
                    <a:pt x="1919" y="1415"/>
                  </a:lnTo>
                  <a:lnTo>
                    <a:pt x="1926" y="1415"/>
                  </a:lnTo>
                  <a:lnTo>
                    <a:pt x="1926" y="1425"/>
                  </a:lnTo>
                  <a:lnTo>
                    <a:pt x="1926" y="1425"/>
                  </a:lnTo>
                  <a:lnTo>
                    <a:pt x="1966" y="1425"/>
                  </a:lnTo>
                  <a:lnTo>
                    <a:pt x="1966" y="1435"/>
                  </a:lnTo>
                  <a:lnTo>
                    <a:pt x="1966" y="1435"/>
                  </a:lnTo>
                  <a:lnTo>
                    <a:pt x="2072" y="1435"/>
                  </a:lnTo>
                  <a:lnTo>
                    <a:pt x="2072" y="1447"/>
                  </a:lnTo>
                  <a:lnTo>
                    <a:pt x="2072" y="1447"/>
                  </a:lnTo>
                  <a:lnTo>
                    <a:pt x="2139" y="1447"/>
                  </a:lnTo>
                  <a:lnTo>
                    <a:pt x="2139" y="1458"/>
                  </a:lnTo>
                  <a:lnTo>
                    <a:pt x="2139" y="1458"/>
                  </a:lnTo>
                  <a:lnTo>
                    <a:pt x="2148" y="1458"/>
                  </a:lnTo>
                  <a:lnTo>
                    <a:pt x="2148" y="1470"/>
                  </a:lnTo>
                  <a:lnTo>
                    <a:pt x="2148" y="1470"/>
                  </a:lnTo>
                  <a:lnTo>
                    <a:pt x="2226" y="1470"/>
                  </a:lnTo>
                  <a:lnTo>
                    <a:pt x="2226" y="1470"/>
                  </a:lnTo>
                  <a:lnTo>
                    <a:pt x="2226" y="1470"/>
                  </a:lnTo>
                  <a:lnTo>
                    <a:pt x="2276" y="1470"/>
                  </a:lnTo>
                  <a:lnTo>
                    <a:pt x="2276" y="1485"/>
                  </a:lnTo>
                  <a:lnTo>
                    <a:pt x="2276" y="1485"/>
                  </a:lnTo>
                  <a:lnTo>
                    <a:pt x="2343" y="1485"/>
                  </a:lnTo>
                  <a:lnTo>
                    <a:pt x="2343" y="1501"/>
                  </a:lnTo>
                  <a:lnTo>
                    <a:pt x="2343" y="1501"/>
                  </a:lnTo>
                  <a:lnTo>
                    <a:pt x="2557" y="1501"/>
                  </a:lnTo>
                  <a:lnTo>
                    <a:pt x="2557" y="1524"/>
                  </a:lnTo>
                  <a:lnTo>
                    <a:pt x="2557" y="1524"/>
                  </a:lnTo>
                  <a:lnTo>
                    <a:pt x="2642" y="1524"/>
                  </a:lnTo>
                  <a:lnTo>
                    <a:pt x="2642" y="1550"/>
                  </a:lnTo>
                  <a:lnTo>
                    <a:pt x="2642" y="1550"/>
                  </a:lnTo>
                  <a:lnTo>
                    <a:pt x="2651" y="1550"/>
                  </a:lnTo>
                  <a:lnTo>
                    <a:pt x="2651" y="1578"/>
                  </a:lnTo>
                  <a:lnTo>
                    <a:pt x="2651" y="1578"/>
                  </a:lnTo>
                  <a:lnTo>
                    <a:pt x="2676" y="1578"/>
                  </a:lnTo>
                  <a:lnTo>
                    <a:pt x="2676" y="1578"/>
                  </a:lnTo>
                  <a:lnTo>
                    <a:pt x="2676" y="1578"/>
                  </a:lnTo>
                  <a:lnTo>
                    <a:pt x="2676" y="1578"/>
                  </a:lnTo>
                  <a:lnTo>
                    <a:pt x="2676" y="1636"/>
                  </a:lnTo>
                  <a:lnTo>
                    <a:pt x="2676" y="1636"/>
                  </a:lnTo>
                  <a:lnTo>
                    <a:pt x="2697" y="1636"/>
                  </a:lnTo>
                  <a:lnTo>
                    <a:pt x="2697" y="1665"/>
                  </a:lnTo>
                  <a:lnTo>
                    <a:pt x="2697" y="1665"/>
                  </a:lnTo>
                  <a:lnTo>
                    <a:pt x="2734" y="1665"/>
                  </a:lnTo>
                  <a:lnTo>
                    <a:pt x="2734" y="1695"/>
                  </a:lnTo>
                  <a:lnTo>
                    <a:pt x="2734" y="1695"/>
                  </a:lnTo>
                  <a:lnTo>
                    <a:pt x="2782" y="1695"/>
                  </a:lnTo>
                  <a:lnTo>
                    <a:pt x="2782" y="1695"/>
                  </a:lnTo>
                  <a:lnTo>
                    <a:pt x="2782" y="1695"/>
                  </a:lnTo>
                  <a:lnTo>
                    <a:pt x="3243" y="1695"/>
                  </a:lnTo>
                  <a:lnTo>
                    <a:pt x="3243" y="1866"/>
                  </a:lnTo>
                  <a:lnTo>
                    <a:pt x="3243" y="1866"/>
                  </a:lnTo>
                  <a:lnTo>
                    <a:pt x="3339" y="1866"/>
                  </a:lnTo>
                  <a:lnTo>
                    <a:pt x="3339" y="1866"/>
                  </a:lnTo>
                  <a:lnTo>
                    <a:pt x="3339" y="1866"/>
                  </a:lnTo>
                  <a:lnTo>
                    <a:pt x="3489" y="1866"/>
                  </a:lnTo>
                  <a:lnTo>
                    <a:pt x="3489" y="1866"/>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7" name="Line 1036">
              <a:extLst>
                <a:ext uri="{FF2B5EF4-FFF2-40B4-BE49-F238E27FC236}">
                  <a16:creationId xmlns:a16="http://schemas.microsoft.com/office/drawing/2014/main" id="{BE819F05-8E67-3429-1D85-6D14F7623779}"/>
                </a:ext>
              </a:extLst>
            </p:cNvPr>
            <p:cNvSpPr>
              <a:spLocks noChangeShapeType="1"/>
            </p:cNvSpPr>
            <p:nvPr/>
          </p:nvSpPr>
          <p:spPr bwMode="auto">
            <a:xfrm>
              <a:off x="1956753" y="156160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8" name="Line 1037">
              <a:extLst>
                <a:ext uri="{FF2B5EF4-FFF2-40B4-BE49-F238E27FC236}">
                  <a16:creationId xmlns:a16="http://schemas.microsoft.com/office/drawing/2014/main" id="{5CCF32C0-9441-5358-07EF-FDA3EC07FFC6}"/>
                </a:ext>
              </a:extLst>
            </p:cNvPr>
            <p:cNvSpPr>
              <a:spLocks noChangeShapeType="1"/>
            </p:cNvSpPr>
            <p:nvPr/>
          </p:nvSpPr>
          <p:spPr bwMode="auto">
            <a:xfrm>
              <a:off x="4498340" y="32141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09" name="Line 1038">
              <a:extLst>
                <a:ext uri="{FF2B5EF4-FFF2-40B4-BE49-F238E27FC236}">
                  <a16:creationId xmlns:a16="http://schemas.microsoft.com/office/drawing/2014/main" id="{B0680DBE-FCEB-40BD-4A89-B8B6B7893051}"/>
                </a:ext>
              </a:extLst>
            </p:cNvPr>
            <p:cNvSpPr>
              <a:spLocks noChangeShapeType="1"/>
            </p:cNvSpPr>
            <p:nvPr/>
          </p:nvSpPr>
          <p:spPr bwMode="auto">
            <a:xfrm>
              <a:off x="4517390" y="324118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0" name="Line 1039">
              <a:extLst>
                <a:ext uri="{FF2B5EF4-FFF2-40B4-BE49-F238E27FC236}">
                  <a16:creationId xmlns:a16="http://schemas.microsoft.com/office/drawing/2014/main" id="{114C2C4A-4C8B-15C7-56F0-3A7B3D18F68D}"/>
                </a:ext>
              </a:extLst>
            </p:cNvPr>
            <p:cNvSpPr>
              <a:spLocks noChangeShapeType="1"/>
            </p:cNvSpPr>
            <p:nvPr/>
          </p:nvSpPr>
          <p:spPr bwMode="auto">
            <a:xfrm>
              <a:off x="4541203" y="324118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1" name="Line 1040">
              <a:extLst>
                <a:ext uri="{FF2B5EF4-FFF2-40B4-BE49-F238E27FC236}">
                  <a16:creationId xmlns:a16="http://schemas.microsoft.com/office/drawing/2014/main" id="{92CA34F8-9A04-44A9-49FB-3F17B05C954C}"/>
                </a:ext>
              </a:extLst>
            </p:cNvPr>
            <p:cNvSpPr>
              <a:spLocks noChangeShapeType="1"/>
            </p:cNvSpPr>
            <p:nvPr/>
          </p:nvSpPr>
          <p:spPr bwMode="auto">
            <a:xfrm>
              <a:off x="4555490"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2" name="Line 1041">
              <a:extLst>
                <a:ext uri="{FF2B5EF4-FFF2-40B4-BE49-F238E27FC236}">
                  <a16:creationId xmlns:a16="http://schemas.microsoft.com/office/drawing/2014/main" id="{9C7F81EF-C83D-6E3C-6E27-65024EB3F143}"/>
                </a:ext>
              </a:extLst>
            </p:cNvPr>
            <p:cNvSpPr>
              <a:spLocks noChangeShapeType="1"/>
            </p:cNvSpPr>
            <p:nvPr/>
          </p:nvSpPr>
          <p:spPr bwMode="auto">
            <a:xfrm>
              <a:off x="4576128"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3" name="Line 1042">
              <a:extLst>
                <a:ext uri="{FF2B5EF4-FFF2-40B4-BE49-F238E27FC236}">
                  <a16:creationId xmlns:a16="http://schemas.microsoft.com/office/drawing/2014/main" id="{17D5994A-3E43-BCE4-7B06-45C351F3E546}"/>
                </a:ext>
              </a:extLst>
            </p:cNvPr>
            <p:cNvSpPr>
              <a:spLocks noChangeShapeType="1"/>
            </p:cNvSpPr>
            <p:nvPr/>
          </p:nvSpPr>
          <p:spPr bwMode="auto">
            <a:xfrm>
              <a:off x="4580890"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4" name="Line 1043">
              <a:extLst>
                <a:ext uri="{FF2B5EF4-FFF2-40B4-BE49-F238E27FC236}">
                  <a16:creationId xmlns:a16="http://schemas.microsoft.com/office/drawing/2014/main" id="{D438BF42-E5BD-394B-7734-0EFC548F9A27}"/>
                </a:ext>
              </a:extLst>
            </p:cNvPr>
            <p:cNvSpPr>
              <a:spLocks noChangeShapeType="1"/>
            </p:cNvSpPr>
            <p:nvPr/>
          </p:nvSpPr>
          <p:spPr bwMode="auto">
            <a:xfrm>
              <a:off x="4607878"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5" name="Line 1044">
              <a:extLst>
                <a:ext uri="{FF2B5EF4-FFF2-40B4-BE49-F238E27FC236}">
                  <a16:creationId xmlns:a16="http://schemas.microsoft.com/office/drawing/2014/main" id="{036C362A-F41F-3CCD-520C-64BBAC150B7C}"/>
                </a:ext>
              </a:extLst>
            </p:cNvPr>
            <p:cNvSpPr>
              <a:spLocks noChangeShapeType="1"/>
            </p:cNvSpPr>
            <p:nvPr/>
          </p:nvSpPr>
          <p:spPr bwMode="auto">
            <a:xfrm>
              <a:off x="4612640"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6" name="Line 1045">
              <a:extLst>
                <a:ext uri="{FF2B5EF4-FFF2-40B4-BE49-F238E27FC236}">
                  <a16:creationId xmlns:a16="http://schemas.microsoft.com/office/drawing/2014/main" id="{F8F544C0-E81C-03E9-90DE-0F535768CC24}"/>
                </a:ext>
              </a:extLst>
            </p:cNvPr>
            <p:cNvSpPr>
              <a:spLocks noChangeShapeType="1"/>
            </p:cNvSpPr>
            <p:nvPr/>
          </p:nvSpPr>
          <p:spPr bwMode="auto">
            <a:xfrm>
              <a:off x="4623753"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7" name="Line 1046">
              <a:extLst>
                <a:ext uri="{FF2B5EF4-FFF2-40B4-BE49-F238E27FC236}">
                  <a16:creationId xmlns:a16="http://schemas.microsoft.com/office/drawing/2014/main" id="{CC1A1C17-1A58-598C-C553-B0E6C78121F3}"/>
                </a:ext>
              </a:extLst>
            </p:cNvPr>
            <p:cNvSpPr>
              <a:spLocks noChangeShapeType="1"/>
            </p:cNvSpPr>
            <p:nvPr/>
          </p:nvSpPr>
          <p:spPr bwMode="auto">
            <a:xfrm>
              <a:off x="4638040"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8" name="Line 1047">
              <a:extLst>
                <a:ext uri="{FF2B5EF4-FFF2-40B4-BE49-F238E27FC236}">
                  <a16:creationId xmlns:a16="http://schemas.microsoft.com/office/drawing/2014/main" id="{9940BB65-2A34-05BA-960B-D14A6D60BCFB}"/>
                </a:ext>
              </a:extLst>
            </p:cNvPr>
            <p:cNvSpPr>
              <a:spLocks noChangeShapeType="1"/>
            </p:cNvSpPr>
            <p:nvPr/>
          </p:nvSpPr>
          <p:spPr bwMode="auto">
            <a:xfrm>
              <a:off x="4642803"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19" name="Line 1048">
              <a:extLst>
                <a:ext uri="{FF2B5EF4-FFF2-40B4-BE49-F238E27FC236}">
                  <a16:creationId xmlns:a16="http://schemas.microsoft.com/office/drawing/2014/main" id="{2FF235BA-E40D-4D0C-8C8C-4427CB6499F7}"/>
                </a:ext>
              </a:extLst>
            </p:cNvPr>
            <p:cNvSpPr>
              <a:spLocks noChangeShapeType="1"/>
            </p:cNvSpPr>
            <p:nvPr/>
          </p:nvSpPr>
          <p:spPr bwMode="auto">
            <a:xfrm>
              <a:off x="4663440" y="33030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0" name="Line 1049">
              <a:extLst>
                <a:ext uri="{FF2B5EF4-FFF2-40B4-BE49-F238E27FC236}">
                  <a16:creationId xmlns:a16="http://schemas.microsoft.com/office/drawing/2014/main" id="{6C2F20AA-0635-A1A4-08DC-979FC636A538}"/>
                </a:ext>
              </a:extLst>
            </p:cNvPr>
            <p:cNvSpPr>
              <a:spLocks noChangeShapeType="1"/>
            </p:cNvSpPr>
            <p:nvPr/>
          </p:nvSpPr>
          <p:spPr bwMode="auto">
            <a:xfrm>
              <a:off x="4671378" y="3318971"/>
              <a:ext cx="0" cy="80963"/>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1" name="Line 1050">
              <a:extLst>
                <a:ext uri="{FF2B5EF4-FFF2-40B4-BE49-F238E27FC236}">
                  <a16:creationId xmlns:a16="http://schemas.microsoft.com/office/drawing/2014/main" id="{A77E8EDA-0E88-97C0-D930-176999B0F7D3}"/>
                </a:ext>
              </a:extLst>
            </p:cNvPr>
            <p:cNvSpPr>
              <a:spLocks noChangeShapeType="1"/>
            </p:cNvSpPr>
            <p:nvPr/>
          </p:nvSpPr>
          <p:spPr bwMode="auto">
            <a:xfrm>
              <a:off x="4715828" y="33697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2" name="Line 1051">
              <a:extLst>
                <a:ext uri="{FF2B5EF4-FFF2-40B4-BE49-F238E27FC236}">
                  <a16:creationId xmlns:a16="http://schemas.microsoft.com/office/drawing/2014/main" id="{D9C12467-199C-958B-7B39-B10FC5EA1DCD}"/>
                </a:ext>
              </a:extLst>
            </p:cNvPr>
            <p:cNvSpPr>
              <a:spLocks noChangeShapeType="1"/>
            </p:cNvSpPr>
            <p:nvPr/>
          </p:nvSpPr>
          <p:spPr bwMode="auto">
            <a:xfrm>
              <a:off x="4730115" y="34221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3" name="Line 1052">
              <a:extLst>
                <a:ext uri="{FF2B5EF4-FFF2-40B4-BE49-F238E27FC236}">
                  <a16:creationId xmlns:a16="http://schemas.microsoft.com/office/drawing/2014/main" id="{298158A6-06AF-960E-6A74-CAA3F45FC421}"/>
                </a:ext>
              </a:extLst>
            </p:cNvPr>
            <p:cNvSpPr>
              <a:spLocks noChangeShapeType="1"/>
            </p:cNvSpPr>
            <p:nvPr/>
          </p:nvSpPr>
          <p:spPr bwMode="auto">
            <a:xfrm>
              <a:off x="4788853"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4" name="Line 1053">
              <a:extLst>
                <a:ext uri="{FF2B5EF4-FFF2-40B4-BE49-F238E27FC236}">
                  <a16:creationId xmlns:a16="http://schemas.microsoft.com/office/drawing/2014/main" id="{17FE73CD-C030-1C23-0A13-2FE72FE17509}"/>
                </a:ext>
              </a:extLst>
            </p:cNvPr>
            <p:cNvSpPr>
              <a:spLocks noChangeShapeType="1"/>
            </p:cNvSpPr>
            <p:nvPr/>
          </p:nvSpPr>
          <p:spPr bwMode="auto">
            <a:xfrm>
              <a:off x="4812665"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5" name="Line 1054">
              <a:extLst>
                <a:ext uri="{FF2B5EF4-FFF2-40B4-BE49-F238E27FC236}">
                  <a16:creationId xmlns:a16="http://schemas.microsoft.com/office/drawing/2014/main" id="{FBE93A34-FECD-4C0F-627E-82C81610A07B}"/>
                </a:ext>
              </a:extLst>
            </p:cNvPr>
            <p:cNvSpPr>
              <a:spLocks noChangeShapeType="1"/>
            </p:cNvSpPr>
            <p:nvPr/>
          </p:nvSpPr>
          <p:spPr bwMode="auto">
            <a:xfrm>
              <a:off x="4817428"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6" name="Line 1055">
              <a:extLst>
                <a:ext uri="{FF2B5EF4-FFF2-40B4-BE49-F238E27FC236}">
                  <a16:creationId xmlns:a16="http://schemas.microsoft.com/office/drawing/2014/main" id="{B1C8D421-4890-DA76-945E-93B020590DEE}"/>
                </a:ext>
              </a:extLst>
            </p:cNvPr>
            <p:cNvSpPr>
              <a:spLocks noChangeShapeType="1"/>
            </p:cNvSpPr>
            <p:nvPr/>
          </p:nvSpPr>
          <p:spPr bwMode="auto">
            <a:xfrm>
              <a:off x="484124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7" name="Line 1056">
              <a:extLst>
                <a:ext uri="{FF2B5EF4-FFF2-40B4-BE49-F238E27FC236}">
                  <a16:creationId xmlns:a16="http://schemas.microsoft.com/office/drawing/2014/main" id="{8D846520-8A8C-FE13-596B-7C59EF84E81B}"/>
                </a:ext>
              </a:extLst>
            </p:cNvPr>
            <p:cNvSpPr>
              <a:spLocks noChangeShapeType="1"/>
            </p:cNvSpPr>
            <p:nvPr/>
          </p:nvSpPr>
          <p:spPr bwMode="auto">
            <a:xfrm>
              <a:off x="48952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8" name="Line 1057">
              <a:extLst>
                <a:ext uri="{FF2B5EF4-FFF2-40B4-BE49-F238E27FC236}">
                  <a16:creationId xmlns:a16="http://schemas.microsoft.com/office/drawing/2014/main" id="{4DD514E4-E197-3DAC-4328-15F8116F676C}"/>
                </a:ext>
              </a:extLst>
            </p:cNvPr>
            <p:cNvSpPr>
              <a:spLocks noChangeShapeType="1"/>
            </p:cNvSpPr>
            <p:nvPr/>
          </p:nvSpPr>
          <p:spPr bwMode="auto">
            <a:xfrm>
              <a:off x="4912678"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29" name="Line 1058">
              <a:extLst>
                <a:ext uri="{FF2B5EF4-FFF2-40B4-BE49-F238E27FC236}">
                  <a16:creationId xmlns:a16="http://schemas.microsoft.com/office/drawing/2014/main" id="{3943D12F-D017-7A58-3BF0-80CE66F5E485}"/>
                </a:ext>
              </a:extLst>
            </p:cNvPr>
            <p:cNvSpPr>
              <a:spLocks noChangeShapeType="1"/>
            </p:cNvSpPr>
            <p:nvPr/>
          </p:nvSpPr>
          <p:spPr bwMode="auto">
            <a:xfrm>
              <a:off x="49333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0" name="Line 1059">
              <a:extLst>
                <a:ext uri="{FF2B5EF4-FFF2-40B4-BE49-F238E27FC236}">
                  <a16:creationId xmlns:a16="http://schemas.microsoft.com/office/drawing/2014/main" id="{04B7D380-7792-0159-CD86-22006B4070AE}"/>
                </a:ext>
              </a:extLst>
            </p:cNvPr>
            <p:cNvSpPr>
              <a:spLocks noChangeShapeType="1"/>
            </p:cNvSpPr>
            <p:nvPr/>
          </p:nvSpPr>
          <p:spPr bwMode="auto">
            <a:xfrm>
              <a:off x="494284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1" name="Line 1060">
              <a:extLst>
                <a:ext uri="{FF2B5EF4-FFF2-40B4-BE49-F238E27FC236}">
                  <a16:creationId xmlns:a16="http://schemas.microsoft.com/office/drawing/2014/main" id="{37E9131F-B723-8140-E480-AF74C0DB0F6C}"/>
                </a:ext>
              </a:extLst>
            </p:cNvPr>
            <p:cNvSpPr>
              <a:spLocks noChangeShapeType="1"/>
            </p:cNvSpPr>
            <p:nvPr/>
          </p:nvSpPr>
          <p:spPr bwMode="auto">
            <a:xfrm>
              <a:off x="49587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2" name="Line 1061">
              <a:extLst>
                <a:ext uri="{FF2B5EF4-FFF2-40B4-BE49-F238E27FC236}">
                  <a16:creationId xmlns:a16="http://schemas.microsoft.com/office/drawing/2014/main" id="{B2B93AB9-82EF-D6FE-7C7D-05A92FA979BB}"/>
                </a:ext>
              </a:extLst>
            </p:cNvPr>
            <p:cNvSpPr>
              <a:spLocks noChangeShapeType="1"/>
            </p:cNvSpPr>
            <p:nvPr/>
          </p:nvSpPr>
          <p:spPr bwMode="auto">
            <a:xfrm>
              <a:off x="496189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3" name="Line 1062">
              <a:extLst>
                <a:ext uri="{FF2B5EF4-FFF2-40B4-BE49-F238E27FC236}">
                  <a16:creationId xmlns:a16="http://schemas.microsoft.com/office/drawing/2014/main" id="{DB64B5AA-5EA0-74D1-A1CA-D7E3A70B12F1}"/>
                </a:ext>
              </a:extLst>
            </p:cNvPr>
            <p:cNvSpPr>
              <a:spLocks noChangeShapeType="1"/>
            </p:cNvSpPr>
            <p:nvPr/>
          </p:nvSpPr>
          <p:spPr bwMode="auto">
            <a:xfrm>
              <a:off x="4987290" y="35364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4" name="Line 1063">
              <a:extLst>
                <a:ext uri="{FF2B5EF4-FFF2-40B4-BE49-F238E27FC236}">
                  <a16:creationId xmlns:a16="http://schemas.microsoft.com/office/drawing/2014/main" id="{9E0B8FC6-833C-4BF8-6605-8C965773D633}"/>
                </a:ext>
              </a:extLst>
            </p:cNvPr>
            <p:cNvSpPr>
              <a:spLocks noChangeShapeType="1"/>
            </p:cNvSpPr>
            <p:nvPr/>
          </p:nvSpPr>
          <p:spPr bwMode="auto">
            <a:xfrm>
              <a:off x="5019040"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5" name="Line 1064">
              <a:extLst>
                <a:ext uri="{FF2B5EF4-FFF2-40B4-BE49-F238E27FC236}">
                  <a16:creationId xmlns:a16="http://schemas.microsoft.com/office/drawing/2014/main" id="{E47768F9-46D0-9FEC-FF1E-6A4ADC0B591C}"/>
                </a:ext>
              </a:extLst>
            </p:cNvPr>
            <p:cNvSpPr>
              <a:spLocks noChangeShapeType="1"/>
            </p:cNvSpPr>
            <p:nvPr/>
          </p:nvSpPr>
          <p:spPr bwMode="auto">
            <a:xfrm>
              <a:off x="5039678"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6" name="Line 1065">
              <a:extLst>
                <a:ext uri="{FF2B5EF4-FFF2-40B4-BE49-F238E27FC236}">
                  <a16:creationId xmlns:a16="http://schemas.microsoft.com/office/drawing/2014/main" id="{4EF0AAEC-5E80-88AA-1DDE-E5F3D811E740}"/>
                </a:ext>
              </a:extLst>
            </p:cNvPr>
            <p:cNvSpPr>
              <a:spLocks noChangeShapeType="1"/>
            </p:cNvSpPr>
            <p:nvPr/>
          </p:nvSpPr>
          <p:spPr bwMode="auto">
            <a:xfrm>
              <a:off x="5088890"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7" name="Line 1066">
              <a:extLst>
                <a:ext uri="{FF2B5EF4-FFF2-40B4-BE49-F238E27FC236}">
                  <a16:creationId xmlns:a16="http://schemas.microsoft.com/office/drawing/2014/main" id="{CAF64070-71F1-D4C8-BEAE-00993732704D}"/>
                </a:ext>
              </a:extLst>
            </p:cNvPr>
            <p:cNvSpPr>
              <a:spLocks noChangeShapeType="1"/>
            </p:cNvSpPr>
            <p:nvPr/>
          </p:nvSpPr>
          <p:spPr bwMode="auto">
            <a:xfrm>
              <a:off x="5155565"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8" name="Line 1067">
              <a:extLst>
                <a:ext uri="{FF2B5EF4-FFF2-40B4-BE49-F238E27FC236}">
                  <a16:creationId xmlns:a16="http://schemas.microsoft.com/office/drawing/2014/main" id="{CB6E2071-6A3E-8BD5-F467-EF7288D23EC7}"/>
                </a:ext>
              </a:extLst>
            </p:cNvPr>
            <p:cNvSpPr>
              <a:spLocks noChangeShapeType="1"/>
            </p:cNvSpPr>
            <p:nvPr/>
          </p:nvSpPr>
          <p:spPr bwMode="auto">
            <a:xfrm>
              <a:off x="5179378"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39" name="Line 1068">
              <a:extLst>
                <a:ext uri="{FF2B5EF4-FFF2-40B4-BE49-F238E27FC236}">
                  <a16:creationId xmlns:a16="http://schemas.microsoft.com/office/drawing/2014/main" id="{7BA66490-5795-BED2-4975-470FE31FF6CE}"/>
                </a:ext>
              </a:extLst>
            </p:cNvPr>
            <p:cNvSpPr>
              <a:spLocks noChangeShapeType="1"/>
            </p:cNvSpPr>
            <p:nvPr/>
          </p:nvSpPr>
          <p:spPr bwMode="auto">
            <a:xfrm>
              <a:off x="5228590" y="36110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0" name="Line 1069">
              <a:extLst>
                <a:ext uri="{FF2B5EF4-FFF2-40B4-BE49-F238E27FC236}">
                  <a16:creationId xmlns:a16="http://schemas.microsoft.com/office/drawing/2014/main" id="{83C20617-8828-999F-BC89-8458C9D78221}"/>
                </a:ext>
              </a:extLst>
            </p:cNvPr>
            <p:cNvSpPr>
              <a:spLocks noChangeShapeType="1"/>
            </p:cNvSpPr>
            <p:nvPr/>
          </p:nvSpPr>
          <p:spPr bwMode="auto">
            <a:xfrm>
              <a:off x="5290503" y="3639646"/>
              <a:ext cx="0" cy="80963"/>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1" name="Line 1070">
              <a:extLst>
                <a:ext uri="{FF2B5EF4-FFF2-40B4-BE49-F238E27FC236}">
                  <a16:creationId xmlns:a16="http://schemas.microsoft.com/office/drawing/2014/main" id="{0AF70952-6967-AB06-3DD6-4C17856CDD79}"/>
                </a:ext>
              </a:extLst>
            </p:cNvPr>
            <p:cNvSpPr>
              <a:spLocks noChangeShapeType="1"/>
            </p:cNvSpPr>
            <p:nvPr/>
          </p:nvSpPr>
          <p:spPr bwMode="auto">
            <a:xfrm>
              <a:off x="5354003"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2" name="Line 1071">
              <a:extLst>
                <a:ext uri="{FF2B5EF4-FFF2-40B4-BE49-F238E27FC236}">
                  <a16:creationId xmlns:a16="http://schemas.microsoft.com/office/drawing/2014/main" id="{600530BD-941C-4DD1-990D-4FCEDE82CCF8}"/>
                </a:ext>
              </a:extLst>
            </p:cNvPr>
            <p:cNvSpPr>
              <a:spLocks noChangeShapeType="1"/>
            </p:cNvSpPr>
            <p:nvPr/>
          </p:nvSpPr>
          <p:spPr bwMode="auto">
            <a:xfrm>
              <a:off x="5365115"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3" name="Line 1072">
              <a:extLst>
                <a:ext uri="{FF2B5EF4-FFF2-40B4-BE49-F238E27FC236}">
                  <a16:creationId xmlns:a16="http://schemas.microsoft.com/office/drawing/2014/main" id="{092EBA54-410D-1DF1-0EC9-B8361FE55C9A}"/>
                </a:ext>
              </a:extLst>
            </p:cNvPr>
            <p:cNvSpPr>
              <a:spLocks noChangeShapeType="1"/>
            </p:cNvSpPr>
            <p:nvPr/>
          </p:nvSpPr>
          <p:spPr bwMode="auto">
            <a:xfrm>
              <a:off x="5373053"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4" name="Line 1073">
              <a:extLst>
                <a:ext uri="{FF2B5EF4-FFF2-40B4-BE49-F238E27FC236}">
                  <a16:creationId xmlns:a16="http://schemas.microsoft.com/office/drawing/2014/main" id="{F53D50AC-7FE0-2173-362D-E53E9DE2E974}"/>
                </a:ext>
              </a:extLst>
            </p:cNvPr>
            <p:cNvSpPr>
              <a:spLocks noChangeShapeType="1"/>
            </p:cNvSpPr>
            <p:nvPr/>
          </p:nvSpPr>
          <p:spPr bwMode="auto">
            <a:xfrm>
              <a:off x="5441315" y="37301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5" name="Line 1074">
              <a:extLst>
                <a:ext uri="{FF2B5EF4-FFF2-40B4-BE49-F238E27FC236}">
                  <a16:creationId xmlns:a16="http://schemas.microsoft.com/office/drawing/2014/main" id="{F505565E-BAD3-B680-B7B9-37D4236794A9}"/>
                </a:ext>
              </a:extLst>
            </p:cNvPr>
            <p:cNvSpPr>
              <a:spLocks noChangeShapeType="1"/>
            </p:cNvSpPr>
            <p:nvPr/>
          </p:nvSpPr>
          <p:spPr bwMode="auto">
            <a:xfrm>
              <a:off x="5500053" y="37301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6" name="Line 1075">
              <a:extLst>
                <a:ext uri="{FF2B5EF4-FFF2-40B4-BE49-F238E27FC236}">
                  <a16:creationId xmlns:a16="http://schemas.microsoft.com/office/drawing/2014/main" id="{69705A5B-39A7-B2A0-0718-67F3AC914B7E}"/>
                </a:ext>
              </a:extLst>
            </p:cNvPr>
            <p:cNvSpPr>
              <a:spLocks noChangeShapeType="1"/>
            </p:cNvSpPr>
            <p:nvPr/>
          </p:nvSpPr>
          <p:spPr bwMode="auto">
            <a:xfrm>
              <a:off x="5542915" y="37634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7" name="Line 1076">
              <a:extLst>
                <a:ext uri="{FF2B5EF4-FFF2-40B4-BE49-F238E27FC236}">
                  <a16:creationId xmlns:a16="http://schemas.microsoft.com/office/drawing/2014/main" id="{4D93D5F8-A936-9C2B-B11B-D719189B0645}"/>
                </a:ext>
              </a:extLst>
            </p:cNvPr>
            <p:cNvSpPr>
              <a:spLocks noChangeShapeType="1"/>
            </p:cNvSpPr>
            <p:nvPr/>
          </p:nvSpPr>
          <p:spPr bwMode="auto">
            <a:xfrm>
              <a:off x="5639753" y="37634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8" name="Line 1077">
              <a:extLst>
                <a:ext uri="{FF2B5EF4-FFF2-40B4-BE49-F238E27FC236}">
                  <a16:creationId xmlns:a16="http://schemas.microsoft.com/office/drawing/2014/main" id="{2D851FF6-D278-4702-D1A0-5FAB6A3DC5BC}"/>
                </a:ext>
              </a:extLst>
            </p:cNvPr>
            <p:cNvSpPr>
              <a:spLocks noChangeShapeType="1"/>
            </p:cNvSpPr>
            <p:nvPr/>
          </p:nvSpPr>
          <p:spPr bwMode="auto">
            <a:xfrm>
              <a:off x="5649278"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49" name="Line 1078">
              <a:extLst>
                <a:ext uri="{FF2B5EF4-FFF2-40B4-BE49-F238E27FC236}">
                  <a16:creationId xmlns:a16="http://schemas.microsoft.com/office/drawing/2014/main" id="{868199F0-7162-296D-D204-0559F373DAA1}"/>
                </a:ext>
              </a:extLst>
            </p:cNvPr>
            <p:cNvSpPr>
              <a:spLocks noChangeShapeType="1"/>
            </p:cNvSpPr>
            <p:nvPr/>
          </p:nvSpPr>
          <p:spPr bwMode="auto">
            <a:xfrm>
              <a:off x="5654040"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0" name="Line 1079">
              <a:extLst>
                <a:ext uri="{FF2B5EF4-FFF2-40B4-BE49-F238E27FC236}">
                  <a16:creationId xmlns:a16="http://schemas.microsoft.com/office/drawing/2014/main" id="{077963A6-C409-6D17-8996-D914D77A722D}"/>
                </a:ext>
              </a:extLst>
            </p:cNvPr>
            <p:cNvSpPr>
              <a:spLocks noChangeShapeType="1"/>
            </p:cNvSpPr>
            <p:nvPr/>
          </p:nvSpPr>
          <p:spPr bwMode="auto">
            <a:xfrm>
              <a:off x="5668328"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1" name="Line 1080">
              <a:extLst>
                <a:ext uri="{FF2B5EF4-FFF2-40B4-BE49-F238E27FC236}">
                  <a16:creationId xmlns:a16="http://schemas.microsoft.com/office/drawing/2014/main" id="{E1884A07-C3A8-0A92-3533-B7AC25CC3EE1}"/>
                </a:ext>
              </a:extLst>
            </p:cNvPr>
            <p:cNvSpPr>
              <a:spLocks noChangeShapeType="1"/>
            </p:cNvSpPr>
            <p:nvPr/>
          </p:nvSpPr>
          <p:spPr bwMode="auto">
            <a:xfrm>
              <a:off x="5696903"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2" name="Line 1081">
              <a:extLst>
                <a:ext uri="{FF2B5EF4-FFF2-40B4-BE49-F238E27FC236}">
                  <a16:creationId xmlns:a16="http://schemas.microsoft.com/office/drawing/2014/main" id="{8574C65D-4CC9-C463-6CAA-E3375AC2A210}"/>
                </a:ext>
              </a:extLst>
            </p:cNvPr>
            <p:cNvSpPr>
              <a:spLocks noChangeShapeType="1"/>
            </p:cNvSpPr>
            <p:nvPr/>
          </p:nvSpPr>
          <p:spPr bwMode="auto">
            <a:xfrm>
              <a:off x="5725478"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3" name="Line 1082">
              <a:extLst>
                <a:ext uri="{FF2B5EF4-FFF2-40B4-BE49-F238E27FC236}">
                  <a16:creationId xmlns:a16="http://schemas.microsoft.com/office/drawing/2014/main" id="{0497F948-A67F-F03B-4144-8D77838CF90E}"/>
                </a:ext>
              </a:extLst>
            </p:cNvPr>
            <p:cNvSpPr>
              <a:spLocks noChangeShapeType="1"/>
            </p:cNvSpPr>
            <p:nvPr/>
          </p:nvSpPr>
          <p:spPr bwMode="auto">
            <a:xfrm>
              <a:off x="5803265"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4" name="Line 1083">
              <a:extLst>
                <a:ext uri="{FF2B5EF4-FFF2-40B4-BE49-F238E27FC236}">
                  <a16:creationId xmlns:a16="http://schemas.microsoft.com/office/drawing/2014/main" id="{1B70F055-D5EC-AB49-F4D6-A37AC85AF335}"/>
                </a:ext>
              </a:extLst>
            </p:cNvPr>
            <p:cNvSpPr>
              <a:spLocks noChangeShapeType="1"/>
            </p:cNvSpPr>
            <p:nvPr/>
          </p:nvSpPr>
          <p:spPr bwMode="auto">
            <a:xfrm>
              <a:off x="5831840"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5" name="Line 1084">
              <a:extLst>
                <a:ext uri="{FF2B5EF4-FFF2-40B4-BE49-F238E27FC236}">
                  <a16:creationId xmlns:a16="http://schemas.microsoft.com/office/drawing/2014/main" id="{6FBC67A1-0978-D1A5-C6B7-6B2492F6EDFE}"/>
                </a:ext>
              </a:extLst>
            </p:cNvPr>
            <p:cNvSpPr>
              <a:spLocks noChangeShapeType="1"/>
            </p:cNvSpPr>
            <p:nvPr/>
          </p:nvSpPr>
          <p:spPr bwMode="auto">
            <a:xfrm>
              <a:off x="5847715"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6" name="Line 1085">
              <a:extLst>
                <a:ext uri="{FF2B5EF4-FFF2-40B4-BE49-F238E27FC236}">
                  <a16:creationId xmlns:a16="http://schemas.microsoft.com/office/drawing/2014/main" id="{E071F3DC-6909-CD4D-B693-7CDB687B9608}"/>
                </a:ext>
              </a:extLst>
            </p:cNvPr>
            <p:cNvSpPr>
              <a:spLocks noChangeShapeType="1"/>
            </p:cNvSpPr>
            <p:nvPr/>
          </p:nvSpPr>
          <p:spPr bwMode="auto">
            <a:xfrm>
              <a:off x="58953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7" name="Line 1086">
              <a:extLst>
                <a:ext uri="{FF2B5EF4-FFF2-40B4-BE49-F238E27FC236}">
                  <a16:creationId xmlns:a16="http://schemas.microsoft.com/office/drawing/2014/main" id="{61C827C0-F25D-392F-954E-D04E7A13B910}"/>
                </a:ext>
              </a:extLst>
            </p:cNvPr>
            <p:cNvSpPr>
              <a:spLocks noChangeShapeType="1"/>
            </p:cNvSpPr>
            <p:nvPr/>
          </p:nvSpPr>
          <p:spPr bwMode="auto">
            <a:xfrm>
              <a:off x="59350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8" name="Line 1087">
              <a:extLst>
                <a:ext uri="{FF2B5EF4-FFF2-40B4-BE49-F238E27FC236}">
                  <a16:creationId xmlns:a16="http://schemas.microsoft.com/office/drawing/2014/main" id="{1D61BD24-2A7A-E05C-4F8C-D5E17ACA30E4}"/>
                </a:ext>
              </a:extLst>
            </p:cNvPr>
            <p:cNvSpPr>
              <a:spLocks noChangeShapeType="1"/>
            </p:cNvSpPr>
            <p:nvPr/>
          </p:nvSpPr>
          <p:spPr bwMode="auto">
            <a:xfrm>
              <a:off x="59588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59" name="Line 1088">
              <a:extLst>
                <a:ext uri="{FF2B5EF4-FFF2-40B4-BE49-F238E27FC236}">
                  <a16:creationId xmlns:a16="http://schemas.microsoft.com/office/drawing/2014/main" id="{8232DCF1-1171-507B-D84B-4493E8C11F7C}"/>
                </a:ext>
              </a:extLst>
            </p:cNvPr>
            <p:cNvSpPr>
              <a:spLocks noChangeShapeType="1"/>
            </p:cNvSpPr>
            <p:nvPr/>
          </p:nvSpPr>
          <p:spPr bwMode="auto">
            <a:xfrm>
              <a:off x="59778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0" name="Line 1089">
              <a:extLst>
                <a:ext uri="{FF2B5EF4-FFF2-40B4-BE49-F238E27FC236}">
                  <a16:creationId xmlns:a16="http://schemas.microsoft.com/office/drawing/2014/main" id="{FF18DB62-3734-DC1E-3031-8E4DE6DA7D50}"/>
                </a:ext>
              </a:extLst>
            </p:cNvPr>
            <p:cNvSpPr>
              <a:spLocks noChangeShapeType="1"/>
            </p:cNvSpPr>
            <p:nvPr/>
          </p:nvSpPr>
          <p:spPr bwMode="auto">
            <a:xfrm>
              <a:off x="6147753"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1" name="Line 1090">
              <a:extLst>
                <a:ext uri="{FF2B5EF4-FFF2-40B4-BE49-F238E27FC236}">
                  <a16:creationId xmlns:a16="http://schemas.microsoft.com/office/drawing/2014/main" id="{635D53E6-EC9F-C22D-73D5-A23AB4029E5A}"/>
                </a:ext>
              </a:extLst>
            </p:cNvPr>
            <p:cNvSpPr>
              <a:spLocks noChangeShapeType="1"/>
            </p:cNvSpPr>
            <p:nvPr/>
          </p:nvSpPr>
          <p:spPr bwMode="auto">
            <a:xfrm>
              <a:off x="64430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2" name="Line 1091">
              <a:extLst>
                <a:ext uri="{FF2B5EF4-FFF2-40B4-BE49-F238E27FC236}">
                  <a16:creationId xmlns:a16="http://schemas.microsoft.com/office/drawing/2014/main" id="{08DC270F-3672-5317-3DBC-F8E0E332F39D}"/>
                </a:ext>
              </a:extLst>
            </p:cNvPr>
            <p:cNvSpPr>
              <a:spLocks noChangeShapeType="1"/>
            </p:cNvSpPr>
            <p:nvPr/>
          </p:nvSpPr>
          <p:spPr bwMode="auto">
            <a:xfrm>
              <a:off x="66446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3" name="Line 1092">
              <a:extLst>
                <a:ext uri="{FF2B5EF4-FFF2-40B4-BE49-F238E27FC236}">
                  <a16:creationId xmlns:a16="http://schemas.microsoft.com/office/drawing/2014/main" id="{F89621B2-C86C-F5DC-90BB-70C04C32AF3E}"/>
                </a:ext>
              </a:extLst>
            </p:cNvPr>
            <p:cNvSpPr>
              <a:spLocks noChangeShapeType="1"/>
            </p:cNvSpPr>
            <p:nvPr/>
          </p:nvSpPr>
          <p:spPr bwMode="auto">
            <a:xfrm>
              <a:off x="6660515"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4" name="Line 1093">
              <a:extLst>
                <a:ext uri="{FF2B5EF4-FFF2-40B4-BE49-F238E27FC236}">
                  <a16:creationId xmlns:a16="http://schemas.microsoft.com/office/drawing/2014/main" id="{9DA146B6-B609-0340-8233-670BC7197266}"/>
                </a:ext>
              </a:extLst>
            </p:cNvPr>
            <p:cNvSpPr>
              <a:spLocks noChangeShapeType="1"/>
            </p:cNvSpPr>
            <p:nvPr/>
          </p:nvSpPr>
          <p:spPr bwMode="auto">
            <a:xfrm>
              <a:off x="66843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5" name="Line 1094">
              <a:extLst>
                <a:ext uri="{FF2B5EF4-FFF2-40B4-BE49-F238E27FC236}">
                  <a16:creationId xmlns:a16="http://schemas.microsoft.com/office/drawing/2014/main" id="{7575B7CF-B76C-461D-4095-A7745A0D39E7}"/>
                </a:ext>
              </a:extLst>
            </p:cNvPr>
            <p:cNvSpPr>
              <a:spLocks noChangeShapeType="1"/>
            </p:cNvSpPr>
            <p:nvPr/>
          </p:nvSpPr>
          <p:spPr bwMode="auto">
            <a:xfrm>
              <a:off x="67779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6" name="Line 1095">
              <a:extLst>
                <a:ext uri="{FF2B5EF4-FFF2-40B4-BE49-F238E27FC236}">
                  <a16:creationId xmlns:a16="http://schemas.microsoft.com/office/drawing/2014/main" id="{21185896-6C8C-E486-716C-AB5D728C4D14}"/>
                </a:ext>
              </a:extLst>
            </p:cNvPr>
            <p:cNvSpPr>
              <a:spLocks noChangeShapeType="1"/>
            </p:cNvSpPr>
            <p:nvPr/>
          </p:nvSpPr>
          <p:spPr bwMode="auto">
            <a:xfrm>
              <a:off x="69557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7" name="Freeform 1096">
              <a:extLst>
                <a:ext uri="{FF2B5EF4-FFF2-40B4-BE49-F238E27FC236}">
                  <a16:creationId xmlns:a16="http://schemas.microsoft.com/office/drawing/2014/main" id="{44EA7CD1-A208-C3BF-7308-3227F3BF6A2E}"/>
                </a:ext>
              </a:extLst>
            </p:cNvPr>
            <p:cNvSpPr>
              <a:spLocks/>
            </p:cNvSpPr>
            <p:nvPr/>
          </p:nvSpPr>
          <p:spPr bwMode="auto">
            <a:xfrm>
              <a:off x="1459865" y="1533034"/>
              <a:ext cx="5495925" cy="2457450"/>
            </a:xfrm>
            <a:custGeom>
              <a:avLst/>
              <a:gdLst>
                <a:gd name="T0" fmla="*/ 101 w 3462"/>
                <a:gd name="T1" fmla="*/ 8 h 1548"/>
                <a:gd name="T2" fmla="*/ 243 w 3462"/>
                <a:gd name="T3" fmla="*/ 34 h 1548"/>
                <a:gd name="T4" fmla="*/ 265 w 3462"/>
                <a:gd name="T5" fmla="*/ 61 h 1548"/>
                <a:gd name="T6" fmla="*/ 338 w 3462"/>
                <a:gd name="T7" fmla="*/ 79 h 1548"/>
                <a:gd name="T8" fmla="*/ 399 w 3462"/>
                <a:gd name="T9" fmla="*/ 105 h 1548"/>
                <a:gd name="T10" fmla="*/ 442 w 3462"/>
                <a:gd name="T11" fmla="*/ 131 h 1548"/>
                <a:gd name="T12" fmla="*/ 472 w 3462"/>
                <a:gd name="T13" fmla="*/ 149 h 1548"/>
                <a:gd name="T14" fmla="*/ 479 w 3462"/>
                <a:gd name="T15" fmla="*/ 175 h 1548"/>
                <a:gd name="T16" fmla="*/ 496 w 3462"/>
                <a:gd name="T17" fmla="*/ 201 h 1548"/>
                <a:gd name="T18" fmla="*/ 546 w 3462"/>
                <a:gd name="T19" fmla="*/ 218 h 1548"/>
                <a:gd name="T20" fmla="*/ 561 w 3462"/>
                <a:gd name="T21" fmla="*/ 235 h 1548"/>
                <a:gd name="T22" fmla="*/ 600 w 3462"/>
                <a:gd name="T23" fmla="*/ 262 h 1548"/>
                <a:gd name="T24" fmla="*/ 649 w 3462"/>
                <a:gd name="T25" fmla="*/ 280 h 1548"/>
                <a:gd name="T26" fmla="*/ 680 w 3462"/>
                <a:gd name="T27" fmla="*/ 306 h 1548"/>
                <a:gd name="T28" fmla="*/ 701 w 3462"/>
                <a:gd name="T29" fmla="*/ 331 h 1548"/>
                <a:gd name="T30" fmla="*/ 737 w 3462"/>
                <a:gd name="T31" fmla="*/ 350 h 1548"/>
                <a:gd name="T32" fmla="*/ 752 w 3462"/>
                <a:gd name="T33" fmla="*/ 376 h 1548"/>
                <a:gd name="T34" fmla="*/ 786 w 3462"/>
                <a:gd name="T35" fmla="*/ 402 h 1548"/>
                <a:gd name="T36" fmla="*/ 822 w 3462"/>
                <a:gd name="T37" fmla="*/ 429 h 1548"/>
                <a:gd name="T38" fmla="*/ 835 w 3462"/>
                <a:gd name="T39" fmla="*/ 455 h 1548"/>
                <a:gd name="T40" fmla="*/ 869 w 3462"/>
                <a:gd name="T41" fmla="*/ 472 h 1548"/>
                <a:gd name="T42" fmla="*/ 887 w 3462"/>
                <a:gd name="T43" fmla="*/ 489 h 1548"/>
                <a:gd name="T44" fmla="*/ 939 w 3462"/>
                <a:gd name="T45" fmla="*/ 534 h 1548"/>
                <a:gd name="T46" fmla="*/ 969 w 3462"/>
                <a:gd name="T47" fmla="*/ 559 h 1548"/>
                <a:gd name="T48" fmla="*/ 1026 w 3462"/>
                <a:gd name="T49" fmla="*/ 577 h 1548"/>
                <a:gd name="T50" fmla="*/ 1069 w 3462"/>
                <a:gd name="T51" fmla="*/ 603 h 1548"/>
                <a:gd name="T52" fmla="*/ 1096 w 3462"/>
                <a:gd name="T53" fmla="*/ 630 h 1548"/>
                <a:gd name="T54" fmla="*/ 1121 w 3462"/>
                <a:gd name="T55" fmla="*/ 638 h 1548"/>
                <a:gd name="T56" fmla="*/ 1143 w 3462"/>
                <a:gd name="T57" fmla="*/ 664 h 1548"/>
                <a:gd name="T58" fmla="*/ 1173 w 3462"/>
                <a:gd name="T59" fmla="*/ 690 h 1548"/>
                <a:gd name="T60" fmla="*/ 1215 w 3462"/>
                <a:gd name="T61" fmla="*/ 707 h 1548"/>
                <a:gd name="T62" fmla="*/ 1234 w 3462"/>
                <a:gd name="T63" fmla="*/ 726 h 1548"/>
                <a:gd name="T64" fmla="*/ 1243 w 3462"/>
                <a:gd name="T65" fmla="*/ 760 h 1548"/>
                <a:gd name="T66" fmla="*/ 1282 w 3462"/>
                <a:gd name="T67" fmla="*/ 778 h 1548"/>
                <a:gd name="T68" fmla="*/ 1329 w 3462"/>
                <a:gd name="T69" fmla="*/ 795 h 1548"/>
                <a:gd name="T70" fmla="*/ 1362 w 3462"/>
                <a:gd name="T71" fmla="*/ 831 h 1548"/>
                <a:gd name="T72" fmla="*/ 1404 w 3462"/>
                <a:gd name="T73" fmla="*/ 848 h 1548"/>
                <a:gd name="T74" fmla="*/ 1414 w 3462"/>
                <a:gd name="T75" fmla="*/ 874 h 1548"/>
                <a:gd name="T76" fmla="*/ 1444 w 3462"/>
                <a:gd name="T77" fmla="*/ 900 h 1548"/>
                <a:gd name="T78" fmla="*/ 1478 w 3462"/>
                <a:gd name="T79" fmla="*/ 918 h 1548"/>
                <a:gd name="T80" fmla="*/ 1514 w 3462"/>
                <a:gd name="T81" fmla="*/ 944 h 1548"/>
                <a:gd name="T82" fmla="*/ 1640 w 3462"/>
                <a:gd name="T83" fmla="*/ 970 h 1548"/>
                <a:gd name="T84" fmla="*/ 1669 w 3462"/>
                <a:gd name="T85" fmla="*/ 987 h 1548"/>
                <a:gd name="T86" fmla="*/ 1675 w 3462"/>
                <a:gd name="T87" fmla="*/ 997 h 1548"/>
                <a:gd name="T88" fmla="*/ 1694 w 3462"/>
                <a:gd name="T89" fmla="*/ 1032 h 1548"/>
                <a:gd name="T90" fmla="*/ 1755 w 3462"/>
                <a:gd name="T91" fmla="*/ 1040 h 1548"/>
                <a:gd name="T92" fmla="*/ 1810 w 3462"/>
                <a:gd name="T93" fmla="*/ 1075 h 1548"/>
                <a:gd name="T94" fmla="*/ 1883 w 3462"/>
                <a:gd name="T95" fmla="*/ 1102 h 1548"/>
                <a:gd name="T96" fmla="*/ 1919 w 3462"/>
                <a:gd name="T97" fmla="*/ 1111 h 1548"/>
                <a:gd name="T98" fmla="*/ 1950 w 3462"/>
                <a:gd name="T99" fmla="*/ 1146 h 1548"/>
                <a:gd name="T100" fmla="*/ 2023 w 3462"/>
                <a:gd name="T101" fmla="*/ 1176 h 1548"/>
                <a:gd name="T102" fmla="*/ 2051 w 3462"/>
                <a:gd name="T103" fmla="*/ 1198 h 1548"/>
                <a:gd name="T104" fmla="*/ 2057 w 3462"/>
                <a:gd name="T105" fmla="*/ 1232 h 1548"/>
                <a:gd name="T106" fmla="*/ 2072 w 3462"/>
                <a:gd name="T107" fmla="*/ 1265 h 1548"/>
                <a:gd name="T108" fmla="*/ 2130 w 3462"/>
                <a:gd name="T109" fmla="*/ 1287 h 1548"/>
                <a:gd name="T110" fmla="*/ 2226 w 3462"/>
                <a:gd name="T111" fmla="*/ 1314 h 1548"/>
                <a:gd name="T112" fmla="*/ 2368 w 3462"/>
                <a:gd name="T113" fmla="*/ 1361 h 1548"/>
                <a:gd name="T114" fmla="*/ 2480 w 3462"/>
                <a:gd name="T115" fmla="*/ 1396 h 1548"/>
                <a:gd name="T116" fmla="*/ 2553 w 3462"/>
                <a:gd name="T117" fmla="*/ 1457 h 1548"/>
                <a:gd name="T118" fmla="*/ 2782 w 3462"/>
                <a:gd name="T119" fmla="*/ 1507 h 1548"/>
                <a:gd name="T120" fmla="*/ 3462 w 3462"/>
                <a:gd name="T121" fmla="*/ 1548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2" h="1548">
                  <a:moveTo>
                    <a:pt x="0" y="0"/>
                  </a:moveTo>
                  <a:lnTo>
                    <a:pt x="0" y="0"/>
                  </a:lnTo>
                  <a:lnTo>
                    <a:pt x="0" y="0"/>
                  </a:lnTo>
                  <a:lnTo>
                    <a:pt x="0" y="0"/>
                  </a:lnTo>
                  <a:lnTo>
                    <a:pt x="61" y="0"/>
                  </a:lnTo>
                  <a:lnTo>
                    <a:pt x="61" y="8"/>
                  </a:lnTo>
                  <a:lnTo>
                    <a:pt x="61" y="8"/>
                  </a:lnTo>
                  <a:lnTo>
                    <a:pt x="101" y="8"/>
                  </a:lnTo>
                  <a:lnTo>
                    <a:pt x="101" y="17"/>
                  </a:lnTo>
                  <a:lnTo>
                    <a:pt x="101" y="17"/>
                  </a:lnTo>
                  <a:lnTo>
                    <a:pt x="235" y="17"/>
                  </a:lnTo>
                  <a:lnTo>
                    <a:pt x="235" y="26"/>
                  </a:lnTo>
                  <a:lnTo>
                    <a:pt x="235" y="26"/>
                  </a:lnTo>
                  <a:lnTo>
                    <a:pt x="243" y="26"/>
                  </a:lnTo>
                  <a:lnTo>
                    <a:pt x="243" y="34"/>
                  </a:lnTo>
                  <a:lnTo>
                    <a:pt x="243" y="34"/>
                  </a:lnTo>
                  <a:lnTo>
                    <a:pt x="250" y="34"/>
                  </a:lnTo>
                  <a:lnTo>
                    <a:pt x="250" y="44"/>
                  </a:lnTo>
                  <a:lnTo>
                    <a:pt x="250" y="44"/>
                  </a:lnTo>
                  <a:lnTo>
                    <a:pt x="265" y="44"/>
                  </a:lnTo>
                  <a:lnTo>
                    <a:pt x="265" y="44"/>
                  </a:lnTo>
                  <a:lnTo>
                    <a:pt x="265" y="44"/>
                  </a:lnTo>
                  <a:lnTo>
                    <a:pt x="265" y="44"/>
                  </a:lnTo>
                  <a:lnTo>
                    <a:pt x="265" y="61"/>
                  </a:lnTo>
                  <a:lnTo>
                    <a:pt x="265" y="61"/>
                  </a:lnTo>
                  <a:lnTo>
                    <a:pt x="292" y="61"/>
                  </a:lnTo>
                  <a:lnTo>
                    <a:pt x="292" y="70"/>
                  </a:lnTo>
                  <a:lnTo>
                    <a:pt x="292" y="70"/>
                  </a:lnTo>
                  <a:lnTo>
                    <a:pt x="317" y="70"/>
                  </a:lnTo>
                  <a:lnTo>
                    <a:pt x="317" y="79"/>
                  </a:lnTo>
                  <a:lnTo>
                    <a:pt x="317" y="79"/>
                  </a:lnTo>
                  <a:lnTo>
                    <a:pt x="338" y="79"/>
                  </a:lnTo>
                  <a:lnTo>
                    <a:pt x="338" y="87"/>
                  </a:lnTo>
                  <a:lnTo>
                    <a:pt x="338" y="87"/>
                  </a:lnTo>
                  <a:lnTo>
                    <a:pt x="350" y="87"/>
                  </a:lnTo>
                  <a:lnTo>
                    <a:pt x="350" y="96"/>
                  </a:lnTo>
                  <a:lnTo>
                    <a:pt x="350" y="96"/>
                  </a:lnTo>
                  <a:lnTo>
                    <a:pt x="399" y="96"/>
                  </a:lnTo>
                  <a:lnTo>
                    <a:pt x="399" y="105"/>
                  </a:lnTo>
                  <a:lnTo>
                    <a:pt x="399" y="105"/>
                  </a:lnTo>
                  <a:lnTo>
                    <a:pt x="435" y="105"/>
                  </a:lnTo>
                  <a:lnTo>
                    <a:pt x="435" y="105"/>
                  </a:lnTo>
                  <a:lnTo>
                    <a:pt x="435" y="105"/>
                  </a:lnTo>
                  <a:lnTo>
                    <a:pt x="435" y="105"/>
                  </a:lnTo>
                  <a:lnTo>
                    <a:pt x="435" y="122"/>
                  </a:lnTo>
                  <a:lnTo>
                    <a:pt x="435" y="122"/>
                  </a:lnTo>
                  <a:lnTo>
                    <a:pt x="442" y="122"/>
                  </a:lnTo>
                  <a:lnTo>
                    <a:pt x="442" y="131"/>
                  </a:lnTo>
                  <a:lnTo>
                    <a:pt x="442" y="131"/>
                  </a:lnTo>
                  <a:lnTo>
                    <a:pt x="457" y="131"/>
                  </a:lnTo>
                  <a:lnTo>
                    <a:pt x="457" y="139"/>
                  </a:lnTo>
                  <a:lnTo>
                    <a:pt x="457" y="139"/>
                  </a:lnTo>
                  <a:lnTo>
                    <a:pt x="460" y="139"/>
                  </a:lnTo>
                  <a:lnTo>
                    <a:pt x="460" y="149"/>
                  </a:lnTo>
                  <a:lnTo>
                    <a:pt x="460" y="149"/>
                  </a:lnTo>
                  <a:lnTo>
                    <a:pt x="472" y="149"/>
                  </a:lnTo>
                  <a:lnTo>
                    <a:pt x="472" y="158"/>
                  </a:lnTo>
                  <a:lnTo>
                    <a:pt x="472" y="158"/>
                  </a:lnTo>
                  <a:lnTo>
                    <a:pt x="479" y="158"/>
                  </a:lnTo>
                  <a:lnTo>
                    <a:pt x="479" y="158"/>
                  </a:lnTo>
                  <a:lnTo>
                    <a:pt x="479" y="158"/>
                  </a:lnTo>
                  <a:lnTo>
                    <a:pt x="479" y="158"/>
                  </a:lnTo>
                  <a:lnTo>
                    <a:pt x="479" y="175"/>
                  </a:lnTo>
                  <a:lnTo>
                    <a:pt x="479" y="175"/>
                  </a:lnTo>
                  <a:lnTo>
                    <a:pt x="481" y="175"/>
                  </a:lnTo>
                  <a:lnTo>
                    <a:pt x="481" y="183"/>
                  </a:lnTo>
                  <a:lnTo>
                    <a:pt x="481" y="183"/>
                  </a:lnTo>
                  <a:lnTo>
                    <a:pt x="484" y="183"/>
                  </a:lnTo>
                  <a:lnTo>
                    <a:pt x="484" y="192"/>
                  </a:lnTo>
                  <a:lnTo>
                    <a:pt x="484" y="192"/>
                  </a:lnTo>
                  <a:lnTo>
                    <a:pt x="496" y="192"/>
                  </a:lnTo>
                  <a:lnTo>
                    <a:pt x="496" y="201"/>
                  </a:lnTo>
                  <a:lnTo>
                    <a:pt x="496" y="201"/>
                  </a:lnTo>
                  <a:lnTo>
                    <a:pt x="506" y="201"/>
                  </a:lnTo>
                  <a:lnTo>
                    <a:pt x="506" y="209"/>
                  </a:lnTo>
                  <a:lnTo>
                    <a:pt x="506" y="209"/>
                  </a:lnTo>
                  <a:lnTo>
                    <a:pt x="539" y="209"/>
                  </a:lnTo>
                  <a:lnTo>
                    <a:pt x="539" y="218"/>
                  </a:lnTo>
                  <a:lnTo>
                    <a:pt x="539" y="218"/>
                  </a:lnTo>
                  <a:lnTo>
                    <a:pt x="546" y="218"/>
                  </a:lnTo>
                  <a:lnTo>
                    <a:pt x="546" y="227"/>
                  </a:lnTo>
                  <a:lnTo>
                    <a:pt x="546" y="227"/>
                  </a:lnTo>
                  <a:lnTo>
                    <a:pt x="556" y="227"/>
                  </a:lnTo>
                  <a:lnTo>
                    <a:pt x="556" y="227"/>
                  </a:lnTo>
                  <a:lnTo>
                    <a:pt x="556" y="227"/>
                  </a:lnTo>
                  <a:lnTo>
                    <a:pt x="561" y="227"/>
                  </a:lnTo>
                  <a:lnTo>
                    <a:pt x="561" y="235"/>
                  </a:lnTo>
                  <a:lnTo>
                    <a:pt x="561" y="235"/>
                  </a:lnTo>
                  <a:lnTo>
                    <a:pt x="564" y="235"/>
                  </a:lnTo>
                  <a:lnTo>
                    <a:pt x="564" y="245"/>
                  </a:lnTo>
                  <a:lnTo>
                    <a:pt x="564" y="245"/>
                  </a:lnTo>
                  <a:lnTo>
                    <a:pt x="584" y="245"/>
                  </a:lnTo>
                  <a:lnTo>
                    <a:pt x="584" y="254"/>
                  </a:lnTo>
                  <a:lnTo>
                    <a:pt x="584" y="254"/>
                  </a:lnTo>
                  <a:lnTo>
                    <a:pt x="600" y="254"/>
                  </a:lnTo>
                  <a:lnTo>
                    <a:pt x="600" y="262"/>
                  </a:lnTo>
                  <a:lnTo>
                    <a:pt x="600" y="262"/>
                  </a:lnTo>
                  <a:lnTo>
                    <a:pt x="613" y="262"/>
                  </a:lnTo>
                  <a:lnTo>
                    <a:pt x="613" y="271"/>
                  </a:lnTo>
                  <a:lnTo>
                    <a:pt x="613" y="271"/>
                  </a:lnTo>
                  <a:lnTo>
                    <a:pt x="640" y="271"/>
                  </a:lnTo>
                  <a:lnTo>
                    <a:pt x="640" y="280"/>
                  </a:lnTo>
                  <a:lnTo>
                    <a:pt x="640" y="280"/>
                  </a:lnTo>
                  <a:lnTo>
                    <a:pt x="649" y="280"/>
                  </a:lnTo>
                  <a:lnTo>
                    <a:pt x="649" y="288"/>
                  </a:lnTo>
                  <a:lnTo>
                    <a:pt x="649" y="288"/>
                  </a:lnTo>
                  <a:lnTo>
                    <a:pt x="664" y="288"/>
                  </a:lnTo>
                  <a:lnTo>
                    <a:pt x="664" y="297"/>
                  </a:lnTo>
                  <a:lnTo>
                    <a:pt x="664" y="297"/>
                  </a:lnTo>
                  <a:lnTo>
                    <a:pt x="680" y="297"/>
                  </a:lnTo>
                  <a:lnTo>
                    <a:pt x="680" y="306"/>
                  </a:lnTo>
                  <a:lnTo>
                    <a:pt x="680" y="306"/>
                  </a:lnTo>
                  <a:lnTo>
                    <a:pt x="691" y="306"/>
                  </a:lnTo>
                  <a:lnTo>
                    <a:pt x="691" y="306"/>
                  </a:lnTo>
                  <a:lnTo>
                    <a:pt x="691" y="306"/>
                  </a:lnTo>
                  <a:lnTo>
                    <a:pt x="691" y="306"/>
                  </a:lnTo>
                  <a:lnTo>
                    <a:pt x="691" y="323"/>
                  </a:lnTo>
                  <a:lnTo>
                    <a:pt x="691" y="323"/>
                  </a:lnTo>
                  <a:lnTo>
                    <a:pt x="701" y="323"/>
                  </a:lnTo>
                  <a:lnTo>
                    <a:pt x="701" y="331"/>
                  </a:lnTo>
                  <a:lnTo>
                    <a:pt x="701" y="331"/>
                  </a:lnTo>
                  <a:lnTo>
                    <a:pt x="722" y="331"/>
                  </a:lnTo>
                  <a:lnTo>
                    <a:pt x="722" y="331"/>
                  </a:lnTo>
                  <a:lnTo>
                    <a:pt x="722" y="331"/>
                  </a:lnTo>
                  <a:lnTo>
                    <a:pt x="722" y="331"/>
                  </a:lnTo>
                  <a:lnTo>
                    <a:pt x="722" y="350"/>
                  </a:lnTo>
                  <a:lnTo>
                    <a:pt x="722" y="350"/>
                  </a:lnTo>
                  <a:lnTo>
                    <a:pt x="737" y="350"/>
                  </a:lnTo>
                  <a:lnTo>
                    <a:pt x="737" y="358"/>
                  </a:lnTo>
                  <a:lnTo>
                    <a:pt x="737" y="358"/>
                  </a:lnTo>
                  <a:lnTo>
                    <a:pt x="746" y="358"/>
                  </a:lnTo>
                  <a:lnTo>
                    <a:pt x="746" y="367"/>
                  </a:lnTo>
                  <a:lnTo>
                    <a:pt x="746" y="367"/>
                  </a:lnTo>
                  <a:lnTo>
                    <a:pt x="752" y="367"/>
                  </a:lnTo>
                  <a:lnTo>
                    <a:pt x="752" y="376"/>
                  </a:lnTo>
                  <a:lnTo>
                    <a:pt x="752" y="376"/>
                  </a:lnTo>
                  <a:lnTo>
                    <a:pt x="773" y="376"/>
                  </a:lnTo>
                  <a:lnTo>
                    <a:pt x="773" y="384"/>
                  </a:lnTo>
                  <a:lnTo>
                    <a:pt x="773" y="384"/>
                  </a:lnTo>
                  <a:lnTo>
                    <a:pt x="777" y="384"/>
                  </a:lnTo>
                  <a:lnTo>
                    <a:pt x="777" y="393"/>
                  </a:lnTo>
                  <a:lnTo>
                    <a:pt x="777" y="393"/>
                  </a:lnTo>
                  <a:lnTo>
                    <a:pt x="786" y="393"/>
                  </a:lnTo>
                  <a:lnTo>
                    <a:pt x="786" y="402"/>
                  </a:lnTo>
                  <a:lnTo>
                    <a:pt x="786" y="402"/>
                  </a:lnTo>
                  <a:lnTo>
                    <a:pt x="792" y="402"/>
                  </a:lnTo>
                  <a:lnTo>
                    <a:pt x="792" y="410"/>
                  </a:lnTo>
                  <a:lnTo>
                    <a:pt x="795" y="410"/>
                  </a:lnTo>
                  <a:lnTo>
                    <a:pt x="795" y="410"/>
                  </a:lnTo>
                  <a:lnTo>
                    <a:pt x="795" y="429"/>
                  </a:lnTo>
                  <a:lnTo>
                    <a:pt x="795" y="429"/>
                  </a:lnTo>
                  <a:lnTo>
                    <a:pt x="822" y="429"/>
                  </a:lnTo>
                  <a:lnTo>
                    <a:pt x="822" y="437"/>
                  </a:lnTo>
                  <a:lnTo>
                    <a:pt x="822" y="437"/>
                  </a:lnTo>
                  <a:lnTo>
                    <a:pt x="829" y="437"/>
                  </a:lnTo>
                  <a:lnTo>
                    <a:pt x="829" y="446"/>
                  </a:lnTo>
                  <a:lnTo>
                    <a:pt x="829" y="446"/>
                  </a:lnTo>
                  <a:lnTo>
                    <a:pt x="835" y="446"/>
                  </a:lnTo>
                  <a:lnTo>
                    <a:pt x="835" y="455"/>
                  </a:lnTo>
                  <a:lnTo>
                    <a:pt x="835" y="455"/>
                  </a:lnTo>
                  <a:lnTo>
                    <a:pt x="840" y="455"/>
                  </a:lnTo>
                  <a:lnTo>
                    <a:pt x="840" y="463"/>
                  </a:lnTo>
                  <a:lnTo>
                    <a:pt x="840" y="463"/>
                  </a:lnTo>
                  <a:lnTo>
                    <a:pt x="856" y="463"/>
                  </a:lnTo>
                  <a:lnTo>
                    <a:pt x="856" y="472"/>
                  </a:lnTo>
                  <a:lnTo>
                    <a:pt x="856" y="472"/>
                  </a:lnTo>
                  <a:lnTo>
                    <a:pt x="869" y="472"/>
                  </a:lnTo>
                  <a:lnTo>
                    <a:pt x="869" y="472"/>
                  </a:lnTo>
                  <a:lnTo>
                    <a:pt x="869" y="472"/>
                  </a:lnTo>
                  <a:lnTo>
                    <a:pt x="869" y="472"/>
                  </a:lnTo>
                  <a:lnTo>
                    <a:pt x="869" y="489"/>
                  </a:lnTo>
                  <a:lnTo>
                    <a:pt x="869" y="489"/>
                  </a:lnTo>
                  <a:lnTo>
                    <a:pt x="887" y="489"/>
                  </a:lnTo>
                  <a:lnTo>
                    <a:pt x="887" y="489"/>
                  </a:lnTo>
                  <a:lnTo>
                    <a:pt x="887" y="489"/>
                  </a:lnTo>
                  <a:lnTo>
                    <a:pt x="887" y="489"/>
                  </a:lnTo>
                  <a:lnTo>
                    <a:pt x="887" y="515"/>
                  </a:lnTo>
                  <a:lnTo>
                    <a:pt x="887" y="515"/>
                  </a:lnTo>
                  <a:lnTo>
                    <a:pt x="929" y="515"/>
                  </a:lnTo>
                  <a:lnTo>
                    <a:pt x="929" y="525"/>
                  </a:lnTo>
                  <a:lnTo>
                    <a:pt x="929" y="525"/>
                  </a:lnTo>
                  <a:lnTo>
                    <a:pt x="939" y="525"/>
                  </a:lnTo>
                  <a:lnTo>
                    <a:pt x="939" y="534"/>
                  </a:lnTo>
                  <a:lnTo>
                    <a:pt x="939" y="534"/>
                  </a:lnTo>
                  <a:lnTo>
                    <a:pt x="954" y="534"/>
                  </a:lnTo>
                  <a:lnTo>
                    <a:pt x="954" y="542"/>
                  </a:lnTo>
                  <a:lnTo>
                    <a:pt x="954" y="542"/>
                  </a:lnTo>
                  <a:lnTo>
                    <a:pt x="966" y="542"/>
                  </a:lnTo>
                  <a:lnTo>
                    <a:pt x="966" y="551"/>
                  </a:lnTo>
                  <a:lnTo>
                    <a:pt x="966" y="551"/>
                  </a:lnTo>
                  <a:lnTo>
                    <a:pt x="969" y="551"/>
                  </a:lnTo>
                  <a:lnTo>
                    <a:pt x="969" y="559"/>
                  </a:lnTo>
                  <a:lnTo>
                    <a:pt x="969" y="559"/>
                  </a:lnTo>
                  <a:lnTo>
                    <a:pt x="974" y="559"/>
                  </a:lnTo>
                  <a:lnTo>
                    <a:pt x="974" y="568"/>
                  </a:lnTo>
                  <a:lnTo>
                    <a:pt x="974" y="568"/>
                  </a:lnTo>
                  <a:lnTo>
                    <a:pt x="1002" y="568"/>
                  </a:lnTo>
                  <a:lnTo>
                    <a:pt x="1002" y="577"/>
                  </a:lnTo>
                  <a:lnTo>
                    <a:pt x="1002" y="577"/>
                  </a:lnTo>
                  <a:lnTo>
                    <a:pt x="1026" y="577"/>
                  </a:lnTo>
                  <a:lnTo>
                    <a:pt x="1026" y="585"/>
                  </a:lnTo>
                  <a:lnTo>
                    <a:pt x="1026" y="585"/>
                  </a:lnTo>
                  <a:lnTo>
                    <a:pt x="1063" y="585"/>
                  </a:lnTo>
                  <a:lnTo>
                    <a:pt x="1063" y="594"/>
                  </a:lnTo>
                  <a:lnTo>
                    <a:pt x="1063" y="594"/>
                  </a:lnTo>
                  <a:lnTo>
                    <a:pt x="1069" y="594"/>
                  </a:lnTo>
                  <a:lnTo>
                    <a:pt x="1069" y="603"/>
                  </a:lnTo>
                  <a:lnTo>
                    <a:pt x="1069" y="603"/>
                  </a:lnTo>
                  <a:lnTo>
                    <a:pt x="1088" y="603"/>
                  </a:lnTo>
                  <a:lnTo>
                    <a:pt x="1088" y="611"/>
                  </a:lnTo>
                  <a:lnTo>
                    <a:pt x="1088" y="611"/>
                  </a:lnTo>
                  <a:lnTo>
                    <a:pt x="1094" y="611"/>
                  </a:lnTo>
                  <a:lnTo>
                    <a:pt x="1094" y="621"/>
                  </a:lnTo>
                  <a:lnTo>
                    <a:pt x="1094" y="621"/>
                  </a:lnTo>
                  <a:lnTo>
                    <a:pt x="1096" y="621"/>
                  </a:lnTo>
                  <a:lnTo>
                    <a:pt x="1096" y="630"/>
                  </a:lnTo>
                  <a:lnTo>
                    <a:pt x="1096" y="630"/>
                  </a:lnTo>
                  <a:lnTo>
                    <a:pt x="1113" y="630"/>
                  </a:lnTo>
                  <a:lnTo>
                    <a:pt x="1113" y="630"/>
                  </a:lnTo>
                  <a:lnTo>
                    <a:pt x="1113" y="630"/>
                  </a:lnTo>
                  <a:lnTo>
                    <a:pt x="1118" y="630"/>
                  </a:lnTo>
                  <a:lnTo>
                    <a:pt x="1118" y="638"/>
                  </a:lnTo>
                  <a:lnTo>
                    <a:pt x="1118" y="638"/>
                  </a:lnTo>
                  <a:lnTo>
                    <a:pt x="1121" y="638"/>
                  </a:lnTo>
                  <a:lnTo>
                    <a:pt x="1121" y="647"/>
                  </a:lnTo>
                  <a:lnTo>
                    <a:pt x="1121" y="647"/>
                  </a:lnTo>
                  <a:lnTo>
                    <a:pt x="1140" y="647"/>
                  </a:lnTo>
                  <a:lnTo>
                    <a:pt x="1140" y="656"/>
                  </a:lnTo>
                  <a:lnTo>
                    <a:pt x="1140" y="656"/>
                  </a:lnTo>
                  <a:lnTo>
                    <a:pt x="1143" y="656"/>
                  </a:lnTo>
                  <a:lnTo>
                    <a:pt x="1143" y="664"/>
                  </a:lnTo>
                  <a:lnTo>
                    <a:pt x="1143" y="664"/>
                  </a:lnTo>
                  <a:lnTo>
                    <a:pt x="1163" y="664"/>
                  </a:lnTo>
                  <a:lnTo>
                    <a:pt x="1163" y="664"/>
                  </a:lnTo>
                  <a:lnTo>
                    <a:pt x="1163" y="664"/>
                  </a:lnTo>
                  <a:lnTo>
                    <a:pt x="1163" y="664"/>
                  </a:lnTo>
                  <a:lnTo>
                    <a:pt x="1163" y="682"/>
                  </a:lnTo>
                  <a:lnTo>
                    <a:pt x="1163" y="682"/>
                  </a:lnTo>
                  <a:lnTo>
                    <a:pt x="1173" y="682"/>
                  </a:lnTo>
                  <a:lnTo>
                    <a:pt x="1173" y="690"/>
                  </a:lnTo>
                  <a:lnTo>
                    <a:pt x="1173" y="690"/>
                  </a:lnTo>
                  <a:lnTo>
                    <a:pt x="1203" y="690"/>
                  </a:lnTo>
                  <a:lnTo>
                    <a:pt x="1203" y="699"/>
                  </a:lnTo>
                  <a:lnTo>
                    <a:pt x="1203" y="699"/>
                  </a:lnTo>
                  <a:lnTo>
                    <a:pt x="1213" y="699"/>
                  </a:lnTo>
                  <a:lnTo>
                    <a:pt x="1213" y="707"/>
                  </a:lnTo>
                  <a:lnTo>
                    <a:pt x="1213" y="707"/>
                  </a:lnTo>
                  <a:lnTo>
                    <a:pt x="1215" y="707"/>
                  </a:lnTo>
                  <a:lnTo>
                    <a:pt x="1215" y="717"/>
                  </a:lnTo>
                  <a:lnTo>
                    <a:pt x="1215" y="717"/>
                  </a:lnTo>
                  <a:lnTo>
                    <a:pt x="1231" y="717"/>
                  </a:lnTo>
                  <a:lnTo>
                    <a:pt x="1231" y="726"/>
                  </a:lnTo>
                  <a:lnTo>
                    <a:pt x="1231" y="726"/>
                  </a:lnTo>
                  <a:lnTo>
                    <a:pt x="1234" y="726"/>
                  </a:lnTo>
                  <a:lnTo>
                    <a:pt x="1234" y="726"/>
                  </a:lnTo>
                  <a:lnTo>
                    <a:pt x="1234" y="726"/>
                  </a:lnTo>
                  <a:lnTo>
                    <a:pt x="1234" y="726"/>
                  </a:lnTo>
                  <a:lnTo>
                    <a:pt x="1234" y="743"/>
                  </a:lnTo>
                  <a:lnTo>
                    <a:pt x="1234" y="743"/>
                  </a:lnTo>
                  <a:lnTo>
                    <a:pt x="1240" y="743"/>
                  </a:lnTo>
                  <a:lnTo>
                    <a:pt x="1240" y="752"/>
                  </a:lnTo>
                  <a:lnTo>
                    <a:pt x="1240" y="752"/>
                  </a:lnTo>
                  <a:lnTo>
                    <a:pt x="1243" y="752"/>
                  </a:lnTo>
                  <a:lnTo>
                    <a:pt x="1243" y="760"/>
                  </a:lnTo>
                  <a:lnTo>
                    <a:pt x="1243" y="760"/>
                  </a:lnTo>
                  <a:lnTo>
                    <a:pt x="1252" y="760"/>
                  </a:lnTo>
                  <a:lnTo>
                    <a:pt x="1252" y="760"/>
                  </a:lnTo>
                  <a:lnTo>
                    <a:pt x="1252" y="760"/>
                  </a:lnTo>
                  <a:lnTo>
                    <a:pt x="1252" y="760"/>
                  </a:lnTo>
                  <a:lnTo>
                    <a:pt x="1252" y="778"/>
                  </a:lnTo>
                  <a:lnTo>
                    <a:pt x="1252" y="778"/>
                  </a:lnTo>
                  <a:lnTo>
                    <a:pt x="1282" y="778"/>
                  </a:lnTo>
                  <a:lnTo>
                    <a:pt x="1282" y="786"/>
                  </a:lnTo>
                  <a:lnTo>
                    <a:pt x="1282" y="786"/>
                  </a:lnTo>
                  <a:lnTo>
                    <a:pt x="1322" y="786"/>
                  </a:lnTo>
                  <a:lnTo>
                    <a:pt x="1322" y="795"/>
                  </a:lnTo>
                  <a:lnTo>
                    <a:pt x="1322" y="795"/>
                  </a:lnTo>
                  <a:lnTo>
                    <a:pt x="1329" y="795"/>
                  </a:lnTo>
                  <a:lnTo>
                    <a:pt x="1329" y="795"/>
                  </a:lnTo>
                  <a:lnTo>
                    <a:pt x="1329" y="795"/>
                  </a:lnTo>
                  <a:lnTo>
                    <a:pt x="1329" y="795"/>
                  </a:lnTo>
                  <a:lnTo>
                    <a:pt x="1329" y="813"/>
                  </a:lnTo>
                  <a:lnTo>
                    <a:pt x="1329" y="813"/>
                  </a:lnTo>
                  <a:lnTo>
                    <a:pt x="1362" y="813"/>
                  </a:lnTo>
                  <a:lnTo>
                    <a:pt x="1362" y="813"/>
                  </a:lnTo>
                  <a:lnTo>
                    <a:pt x="1362" y="813"/>
                  </a:lnTo>
                  <a:lnTo>
                    <a:pt x="1362" y="813"/>
                  </a:lnTo>
                  <a:lnTo>
                    <a:pt x="1362" y="831"/>
                  </a:lnTo>
                  <a:lnTo>
                    <a:pt x="1362" y="831"/>
                  </a:lnTo>
                  <a:lnTo>
                    <a:pt x="1380" y="831"/>
                  </a:lnTo>
                  <a:lnTo>
                    <a:pt x="1380" y="839"/>
                  </a:lnTo>
                  <a:lnTo>
                    <a:pt x="1380" y="839"/>
                  </a:lnTo>
                  <a:lnTo>
                    <a:pt x="1399" y="839"/>
                  </a:lnTo>
                  <a:lnTo>
                    <a:pt x="1399" y="848"/>
                  </a:lnTo>
                  <a:lnTo>
                    <a:pt x="1399" y="848"/>
                  </a:lnTo>
                  <a:lnTo>
                    <a:pt x="1404" y="848"/>
                  </a:lnTo>
                  <a:lnTo>
                    <a:pt x="1404" y="848"/>
                  </a:lnTo>
                  <a:lnTo>
                    <a:pt x="1404" y="848"/>
                  </a:lnTo>
                  <a:lnTo>
                    <a:pt x="1404" y="848"/>
                  </a:lnTo>
                  <a:lnTo>
                    <a:pt x="1404" y="865"/>
                  </a:lnTo>
                  <a:lnTo>
                    <a:pt x="1404" y="865"/>
                  </a:lnTo>
                  <a:lnTo>
                    <a:pt x="1414" y="865"/>
                  </a:lnTo>
                  <a:lnTo>
                    <a:pt x="1414" y="874"/>
                  </a:lnTo>
                  <a:lnTo>
                    <a:pt x="1414" y="874"/>
                  </a:lnTo>
                  <a:lnTo>
                    <a:pt x="1419" y="874"/>
                  </a:lnTo>
                  <a:lnTo>
                    <a:pt x="1419" y="883"/>
                  </a:lnTo>
                  <a:lnTo>
                    <a:pt x="1419" y="883"/>
                  </a:lnTo>
                  <a:lnTo>
                    <a:pt x="1423" y="883"/>
                  </a:lnTo>
                  <a:lnTo>
                    <a:pt x="1423" y="891"/>
                  </a:lnTo>
                  <a:lnTo>
                    <a:pt x="1423" y="891"/>
                  </a:lnTo>
                  <a:lnTo>
                    <a:pt x="1444" y="891"/>
                  </a:lnTo>
                  <a:lnTo>
                    <a:pt x="1444" y="900"/>
                  </a:lnTo>
                  <a:lnTo>
                    <a:pt x="1444" y="900"/>
                  </a:lnTo>
                  <a:lnTo>
                    <a:pt x="1447" y="900"/>
                  </a:lnTo>
                  <a:lnTo>
                    <a:pt x="1447" y="910"/>
                  </a:lnTo>
                  <a:lnTo>
                    <a:pt x="1447" y="910"/>
                  </a:lnTo>
                  <a:lnTo>
                    <a:pt x="1451" y="910"/>
                  </a:lnTo>
                  <a:lnTo>
                    <a:pt x="1451" y="918"/>
                  </a:lnTo>
                  <a:lnTo>
                    <a:pt x="1451" y="918"/>
                  </a:lnTo>
                  <a:lnTo>
                    <a:pt x="1478" y="918"/>
                  </a:lnTo>
                  <a:lnTo>
                    <a:pt x="1478" y="927"/>
                  </a:lnTo>
                  <a:lnTo>
                    <a:pt x="1478" y="927"/>
                  </a:lnTo>
                  <a:lnTo>
                    <a:pt x="1484" y="927"/>
                  </a:lnTo>
                  <a:lnTo>
                    <a:pt x="1484" y="935"/>
                  </a:lnTo>
                  <a:lnTo>
                    <a:pt x="1484" y="935"/>
                  </a:lnTo>
                  <a:lnTo>
                    <a:pt x="1514" y="935"/>
                  </a:lnTo>
                  <a:lnTo>
                    <a:pt x="1514" y="944"/>
                  </a:lnTo>
                  <a:lnTo>
                    <a:pt x="1514" y="944"/>
                  </a:lnTo>
                  <a:lnTo>
                    <a:pt x="1530" y="944"/>
                  </a:lnTo>
                  <a:lnTo>
                    <a:pt x="1530" y="953"/>
                  </a:lnTo>
                  <a:lnTo>
                    <a:pt x="1530" y="953"/>
                  </a:lnTo>
                  <a:lnTo>
                    <a:pt x="1615" y="953"/>
                  </a:lnTo>
                  <a:lnTo>
                    <a:pt x="1615" y="961"/>
                  </a:lnTo>
                  <a:lnTo>
                    <a:pt x="1615" y="961"/>
                  </a:lnTo>
                  <a:lnTo>
                    <a:pt x="1640" y="961"/>
                  </a:lnTo>
                  <a:lnTo>
                    <a:pt x="1640" y="970"/>
                  </a:lnTo>
                  <a:lnTo>
                    <a:pt x="1640" y="970"/>
                  </a:lnTo>
                  <a:lnTo>
                    <a:pt x="1663" y="970"/>
                  </a:lnTo>
                  <a:lnTo>
                    <a:pt x="1663" y="970"/>
                  </a:lnTo>
                  <a:lnTo>
                    <a:pt x="1663" y="970"/>
                  </a:lnTo>
                  <a:lnTo>
                    <a:pt x="1663" y="970"/>
                  </a:lnTo>
                  <a:lnTo>
                    <a:pt x="1663" y="987"/>
                  </a:lnTo>
                  <a:lnTo>
                    <a:pt x="1663" y="987"/>
                  </a:lnTo>
                  <a:lnTo>
                    <a:pt x="1669" y="987"/>
                  </a:lnTo>
                  <a:lnTo>
                    <a:pt x="1669" y="987"/>
                  </a:lnTo>
                  <a:lnTo>
                    <a:pt x="1669" y="987"/>
                  </a:lnTo>
                  <a:lnTo>
                    <a:pt x="1670" y="987"/>
                  </a:lnTo>
                  <a:lnTo>
                    <a:pt x="1670" y="997"/>
                  </a:lnTo>
                  <a:lnTo>
                    <a:pt x="1670" y="997"/>
                  </a:lnTo>
                  <a:lnTo>
                    <a:pt x="1675" y="997"/>
                  </a:lnTo>
                  <a:lnTo>
                    <a:pt x="1675" y="997"/>
                  </a:lnTo>
                  <a:lnTo>
                    <a:pt x="1675" y="997"/>
                  </a:lnTo>
                  <a:lnTo>
                    <a:pt x="1675" y="997"/>
                  </a:lnTo>
                  <a:lnTo>
                    <a:pt x="1675" y="1014"/>
                  </a:lnTo>
                  <a:lnTo>
                    <a:pt x="1675" y="1014"/>
                  </a:lnTo>
                  <a:lnTo>
                    <a:pt x="1685" y="1014"/>
                  </a:lnTo>
                  <a:lnTo>
                    <a:pt x="1685" y="1023"/>
                  </a:lnTo>
                  <a:lnTo>
                    <a:pt x="1685" y="1023"/>
                  </a:lnTo>
                  <a:lnTo>
                    <a:pt x="1694" y="1023"/>
                  </a:lnTo>
                  <a:lnTo>
                    <a:pt x="1694" y="1032"/>
                  </a:lnTo>
                  <a:lnTo>
                    <a:pt x="1694" y="1032"/>
                  </a:lnTo>
                  <a:lnTo>
                    <a:pt x="1734" y="1032"/>
                  </a:lnTo>
                  <a:lnTo>
                    <a:pt x="1734" y="1040"/>
                  </a:lnTo>
                  <a:lnTo>
                    <a:pt x="1734" y="1040"/>
                  </a:lnTo>
                  <a:lnTo>
                    <a:pt x="1755" y="1040"/>
                  </a:lnTo>
                  <a:lnTo>
                    <a:pt x="1755" y="1040"/>
                  </a:lnTo>
                  <a:lnTo>
                    <a:pt x="1755" y="1040"/>
                  </a:lnTo>
                  <a:lnTo>
                    <a:pt x="1755" y="1040"/>
                  </a:lnTo>
                  <a:lnTo>
                    <a:pt x="1755" y="1058"/>
                  </a:lnTo>
                  <a:lnTo>
                    <a:pt x="1755" y="1058"/>
                  </a:lnTo>
                  <a:lnTo>
                    <a:pt x="1789" y="1058"/>
                  </a:lnTo>
                  <a:lnTo>
                    <a:pt x="1789" y="1066"/>
                  </a:lnTo>
                  <a:lnTo>
                    <a:pt x="1789" y="1066"/>
                  </a:lnTo>
                  <a:lnTo>
                    <a:pt x="1810" y="1066"/>
                  </a:lnTo>
                  <a:lnTo>
                    <a:pt x="1810" y="1075"/>
                  </a:lnTo>
                  <a:lnTo>
                    <a:pt x="1810" y="1075"/>
                  </a:lnTo>
                  <a:lnTo>
                    <a:pt x="1819" y="1075"/>
                  </a:lnTo>
                  <a:lnTo>
                    <a:pt x="1819" y="1084"/>
                  </a:lnTo>
                  <a:lnTo>
                    <a:pt x="1819" y="1084"/>
                  </a:lnTo>
                  <a:lnTo>
                    <a:pt x="1862" y="1084"/>
                  </a:lnTo>
                  <a:lnTo>
                    <a:pt x="1862" y="1093"/>
                  </a:lnTo>
                  <a:lnTo>
                    <a:pt x="1862" y="1093"/>
                  </a:lnTo>
                  <a:lnTo>
                    <a:pt x="1883" y="1093"/>
                  </a:lnTo>
                  <a:lnTo>
                    <a:pt x="1883" y="1102"/>
                  </a:lnTo>
                  <a:lnTo>
                    <a:pt x="1883" y="1102"/>
                  </a:lnTo>
                  <a:lnTo>
                    <a:pt x="1908" y="1102"/>
                  </a:lnTo>
                  <a:lnTo>
                    <a:pt x="1908" y="1111"/>
                  </a:lnTo>
                  <a:lnTo>
                    <a:pt x="1908" y="1111"/>
                  </a:lnTo>
                  <a:lnTo>
                    <a:pt x="1919" y="1111"/>
                  </a:lnTo>
                  <a:lnTo>
                    <a:pt x="1919" y="1111"/>
                  </a:lnTo>
                  <a:lnTo>
                    <a:pt x="1919" y="1111"/>
                  </a:lnTo>
                  <a:lnTo>
                    <a:pt x="1919" y="1111"/>
                  </a:lnTo>
                  <a:lnTo>
                    <a:pt x="1919" y="1128"/>
                  </a:lnTo>
                  <a:lnTo>
                    <a:pt x="1919" y="1128"/>
                  </a:lnTo>
                  <a:lnTo>
                    <a:pt x="1944" y="1128"/>
                  </a:lnTo>
                  <a:lnTo>
                    <a:pt x="1944" y="1138"/>
                  </a:lnTo>
                  <a:lnTo>
                    <a:pt x="1944" y="1138"/>
                  </a:lnTo>
                  <a:lnTo>
                    <a:pt x="1950" y="1138"/>
                  </a:lnTo>
                  <a:lnTo>
                    <a:pt x="1950" y="1146"/>
                  </a:lnTo>
                  <a:lnTo>
                    <a:pt x="1950" y="1146"/>
                  </a:lnTo>
                  <a:lnTo>
                    <a:pt x="1978" y="1146"/>
                  </a:lnTo>
                  <a:lnTo>
                    <a:pt x="1978" y="1156"/>
                  </a:lnTo>
                  <a:lnTo>
                    <a:pt x="1978" y="1156"/>
                  </a:lnTo>
                  <a:lnTo>
                    <a:pt x="2015" y="1156"/>
                  </a:lnTo>
                  <a:lnTo>
                    <a:pt x="2015" y="1167"/>
                  </a:lnTo>
                  <a:lnTo>
                    <a:pt x="2015" y="1167"/>
                  </a:lnTo>
                  <a:lnTo>
                    <a:pt x="2023" y="1167"/>
                  </a:lnTo>
                  <a:lnTo>
                    <a:pt x="2023" y="1176"/>
                  </a:lnTo>
                  <a:lnTo>
                    <a:pt x="2023" y="1176"/>
                  </a:lnTo>
                  <a:lnTo>
                    <a:pt x="2042" y="1176"/>
                  </a:lnTo>
                  <a:lnTo>
                    <a:pt x="2042" y="1187"/>
                  </a:lnTo>
                  <a:lnTo>
                    <a:pt x="2042" y="1187"/>
                  </a:lnTo>
                  <a:lnTo>
                    <a:pt x="2045" y="1187"/>
                  </a:lnTo>
                  <a:lnTo>
                    <a:pt x="2045" y="1198"/>
                  </a:lnTo>
                  <a:lnTo>
                    <a:pt x="2045" y="1198"/>
                  </a:lnTo>
                  <a:lnTo>
                    <a:pt x="2051" y="1198"/>
                  </a:lnTo>
                  <a:lnTo>
                    <a:pt x="2051" y="1209"/>
                  </a:lnTo>
                  <a:lnTo>
                    <a:pt x="2051" y="1209"/>
                  </a:lnTo>
                  <a:lnTo>
                    <a:pt x="2057" y="1209"/>
                  </a:lnTo>
                  <a:lnTo>
                    <a:pt x="2057" y="1209"/>
                  </a:lnTo>
                  <a:lnTo>
                    <a:pt x="2057" y="1209"/>
                  </a:lnTo>
                  <a:lnTo>
                    <a:pt x="2057" y="1209"/>
                  </a:lnTo>
                  <a:lnTo>
                    <a:pt x="2057" y="1232"/>
                  </a:lnTo>
                  <a:lnTo>
                    <a:pt x="2057" y="1232"/>
                  </a:lnTo>
                  <a:lnTo>
                    <a:pt x="2060" y="1232"/>
                  </a:lnTo>
                  <a:lnTo>
                    <a:pt x="2060" y="1242"/>
                  </a:lnTo>
                  <a:lnTo>
                    <a:pt x="2060" y="1242"/>
                  </a:lnTo>
                  <a:lnTo>
                    <a:pt x="2066" y="1242"/>
                  </a:lnTo>
                  <a:lnTo>
                    <a:pt x="2066" y="1253"/>
                  </a:lnTo>
                  <a:lnTo>
                    <a:pt x="2066" y="1253"/>
                  </a:lnTo>
                  <a:lnTo>
                    <a:pt x="2072" y="1253"/>
                  </a:lnTo>
                  <a:lnTo>
                    <a:pt x="2072" y="1265"/>
                  </a:lnTo>
                  <a:lnTo>
                    <a:pt x="2072" y="1265"/>
                  </a:lnTo>
                  <a:lnTo>
                    <a:pt x="2085" y="1265"/>
                  </a:lnTo>
                  <a:lnTo>
                    <a:pt x="2085" y="1276"/>
                  </a:lnTo>
                  <a:lnTo>
                    <a:pt x="2085" y="1276"/>
                  </a:lnTo>
                  <a:lnTo>
                    <a:pt x="2093" y="1276"/>
                  </a:lnTo>
                  <a:lnTo>
                    <a:pt x="2093" y="1287"/>
                  </a:lnTo>
                  <a:lnTo>
                    <a:pt x="2093" y="1287"/>
                  </a:lnTo>
                  <a:lnTo>
                    <a:pt x="2130" y="1287"/>
                  </a:lnTo>
                  <a:lnTo>
                    <a:pt x="2130" y="1300"/>
                  </a:lnTo>
                  <a:lnTo>
                    <a:pt x="2130" y="1300"/>
                  </a:lnTo>
                  <a:lnTo>
                    <a:pt x="2222" y="1300"/>
                  </a:lnTo>
                  <a:lnTo>
                    <a:pt x="2222" y="1314"/>
                  </a:lnTo>
                  <a:lnTo>
                    <a:pt x="2222" y="1314"/>
                  </a:lnTo>
                  <a:lnTo>
                    <a:pt x="2226" y="1314"/>
                  </a:lnTo>
                  <a:lnTo>
                    <a:pt x="2226" y="1314"/>
                  </a:lnTo>
                  <a:lnTo>
                    <a:pt x="2226" y="1314"/>
                  </a:lnTo>
                  <a:lnTo>
                    <a:pt x="2227" y="1314"/>
                  </a:lnTo>
                  <a:lnTo>
                    <a:pt x="2227" y="1329"/>
                  </a:lnTo>
                  <a:lnTo>
                    <a:pt x="2227" y="1329"/>
                  </a:lnTo>
                  <a:lnTo>
                    <a:pt x="2346" y="1329"/>
                  </a:lnTo>
                  <a:lnTo>
                    <a:pt x="2346" y="1345"/>
                  </a:lnTo>
                  <a:lnTo>
                    <a:pt x="2346" y="1345"/>
                  </a:lnTo>
                  <a:lnTo>
                    <a:pt x="2368" y="1345"/>
                  </a:lnTo>
                  <a:lnTo>
                    <a:pt x="2368" y="1361"/>
                  </a:lnTo>
                  <a:lnTo>
                    <a:pt x="2368" y="1361"/>
                  </a:lnTo>
                  <a:lnTo>
                    <a:pt x="2383" y="1361"/>
                  </a:lnTo>
                  <a:lnTo>
                    <a:pt x="2383" y="1378"/>
                  </a:lnTo>
                  <a:lnTo>
                    <a:pt x="2383" y="1378"/>
                  </a:lnTo>
                  <a:lnTo>
                    <a:pt x="2431" y="1378"/>
                  </a:lnTo>
                  <a:lnTo>
                    <a:pt x="2431" y="1396"/>
                  </a:lnTo>
                  <a:lnTo>
                    <a:pt x="2431" y="1396"/>
                  </a:lnTo>
                  <a:lnTo>
                    <a:pt x="2480" y="1396"/>
                  </a:lnTo>
                  <a:lnTo>
                    <a:pt x="2480" y="1416"/>
                  </a:lnTo>
                  <a:lnTo>
                    <a:pt x="2480" y="1416"/>
                  </a:lnTo>
                  <a:lnTo>
                    <a:pt x="2505" y="1416"/>
                  </a:lnTo>
                  <a:lnTo>
                    <a:pt x="2505" y="1436"/>
                  </a:lnTo>
                  <a:lnTo>
                    <a:pt x="2505" y="1436"/>
                  </a:lnTo>
                  <a:lnTo>
                    <a:pt x="2553" y="1436"/>
                  </a:lnTo>
                  <a:lnTo>
                    <a:pt x="2553" y="1457"/>
                  </a:lnTo>
                  <a:lnTo>
                    <a:pt x="2553" y="1457"/>
                  </a:lnTo>
                  <a:lnTo>
                    <a:pt x="2636" y="1457"/>
                  </a:lnTo>
                  <a:lnTo>
                    <a:pt x="2636" y="1481"/>
                  </a:lnTo>
                  <a:lnTo>
                    <a:pt x="2636" y="1481"/>
                  </a:lnTo>
                  <a:lnTo>
                    <a:pt x="2667" y="1481"/>
                  </a:lnTo>
                  <a:lnTo>
                    <a:pt x="2667" y="1507"/>
                  </a:lnTo>
                  <a:lnTo>
                    <a:pt x="2667" y="1507"/>
                  </a:lnTo>
                  <a:lnTo>
                    <a:pt x="2782" y="1507"/>
                  </a:lnTo>
                  <a:lnTo>
                    <a:pt x="2782" y="1507"/>
                  </a:lnTo>
                  <a:lnTo>
                    <a:pt x="2782" y="1507"/>
                  </a:lnTo>
                  <a:lnTo>
                    <a:pt x="2794" y="1507"/>
                  </a:lnTo>
                  <a:lnTo>
                    <a:pt x="2794" y="1548"/>
                  </a:lnTo>
                  <a:lnTo>
                    <a:pt x="2794" y="1548"/>
                  </a:lnTo>
                  <a:lnTo>
                    <a:pt x="3339" y="1548"/>
                  </a:lnTo>
                  <a:lnTo>
                    <a:pt x="3339" y="1548"/>
                  </a:lnTo>
                  <a:lnTo>
                    <a:pt x="3339" y="1548"/>
                  </a:lnTo>
                  <a:lnTo>
                    <a:pt x="3462" y="1548"/>
                  </a:lnTo>
                  <a:lnTo>
                    <a:pt x="3462" y="1548"/>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2068" name="Rectangle 1097">
              <a:extLst>
                <a:ext uri="{FF2B5EF4-FFF2-40B4-BE49-F238E27FC236}">
                  <a16:creationId xmlns:a16="http://schemas.microsoft.com/office/drawing/2014/main" id="{21896978-1000-264A-7184-83E933E7EAEF}"/>
                </a:ext>
              </a:extLst>
            </p:cNvPr>
            <p:cNvSpPr>
              <a:spLocks noChangeArrowheads="1"/>
            </p:cNvSpPr>
            <p:nvPr/>
          </p:nvSpPr>
          <p:spPr bwMode="auto">
            <a:xfrm>
              <a:off x="4077315" y="5137294"/>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69" name="Rectangle 1098">
              <a:extLst>
                <a:ext uri="{FF2B5EF4-FFF2-40B4-BE49-F238E27FC236}">
                  <a16:creationId xmlns:a16="http://schemas.microsoft.com/office/drawing/2014/main" id="{7D15E7BC-25A9-C506-5844-4AD5BBA3382C}"/>
                </a:ext>
              </a:extLst>
            </p:cNvPr>
            <p:cNvSpPr>
              <a:spLocks noChangeArrowheads="1"/>
            </p:cNvSpPr>
            <p:nvPr/>
          </p:nvSpPr>
          <p:spPr bwMode="auto">
            <a:xfrm rot="16200000">
              <a:off x="-73301" y="2909867"/>
              <a:ext cx="17312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0" name="Rectangle 1099">
              <a:extLst>
                <a:ext uri="{FF2B5EF4-FFF2-40B4-BE49-F238E27FC236}">
                  <a16:creationId xmlns:a16="http://schemas.microsoft.com/office/drawing/2014/main" id="{1AE13758-30DA-CF5B-6E5C-4D64624EFF67}"/>
                </a:ext>
              </a:extLst>
            </p:cNvPr>
            <p:cNvSpPr>
              <a:spLocks noChangeArrowheads="1"/>
            </p:cNvSpPr>
            <p:nvPr/>
          </p:nvSpPr>
          <p:spPr bwMode="auto">
            <a:xfrm>
              <a:off x="676904" y="5235277"/>
              <a:ext cx="9297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1" name="Rectangle 1100">
              <a:extLst>
                <a:ext uri="{FF2B5EF4-FFF2-40B4-BE49-F238E27FC236}">
                  <a16:creationId xmlns:a16="http://schemas.microsoft.com/office/drawing/2014/main" id="{EAFC2243-7726-DC0F-C815-2E1C96DE272F}"/>
                </a:ext>
              </a:extLst>
            </p:cNvPr>
            <p:cNvSpPr>
              <a:spLocks noChangeArrowheads="1"/>
            </p:cNvSpPr>
            <p:nvPr/>
          </p:nvSpPr>
          <p:spPr bwMode="auto">
            <a:xfrm>
              <a:off x="1309042"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234</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2" name="Rectangle 1101">
              <a:extLst>
                <a:ext uri="{FF2B5EF4-FFF2-40B4-BE49-F238E27FC236}">
                  <a16:creationId xmlns:a16="http://schemas.microsoft.com/office/drawing/2014/main" id="{630CA1DA-BF0F-BF3C-E94C-DD11784C6D9B}"/>
                </a:ext>
              </a:extLst>
            </p:cNvPr>
            <p:cNvSpPr>
              <a:spLocks noChangeArrowheads="1"/>
            </p:cNvSpPr>
            <p:nvPr/>
          </p:nvSpPr>
          <p:spPr bwMode="auto">
            <a:xfrm>
              <a:off x="2188236"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207</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3" name="Rectangle 1102">
              <a:extLst>
                <a:ext uri="{FF2B5EF4-FFF2-40B4-BE49-F238E27FC236}">
                  <a16:creationId xmlns:a16="http://schemas.microsoft.com/office/drawing/2014/main" id="{DFBA6065-CADD-A27C-93BA-E6DD8D54C19C}"/>
                </a:ext>
              </a:extLst>
            </p:cNvPr>
            <p:cNvSpPr>
              <a:spLocks noChangeArrowheads="1"/>
            </p:cNvSpPr>
            <p:nvPr/>
          </p:nvSpPr>
          <p:spPr bwMode="auto">
            <a:xfrm>
              <a:off x="3074578"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161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4" name="Rectangle 1103">
              <a:extLst>
                <a:ext uri="{FF2B5EF4-FFF2-40B4-BE49-F238E27FC236}">
                  <a16:creationId xmlns:a16="http://schemas.microsoft.com/office/drawing/2014/main" id="{7623EEAF-91AE-7431-690C-24A19BE7B3DE}"/>
                </a:ext>
              </a:extLst>
            </p:cNvPr>
            <p:cNvSpPr>
              <a:spLocks noChangeArrowheads="1"/>
            </p:cNvSpPr>
            <p:nvPr/>
          </p:nvSpPr>
          <p:spPr bwMode="auto">
            <a:xfrm>
              <a:off x="3957653"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120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5" name="Rectangle 1104">
              <a:extLst>
                <a:ext uri="{FF2B5EF4-FFF2-40B4-BE49-F238E27FC236}">
                  <a16:creationId xmlns:a16="http://schemas.microsoft.com/office/drawing/2014/main" id="{7460CA7E-B976-844A-F4EC-542E837D8D65}"/>
                </a:ext>
              </a:extLst>
            </p:cNvPr>
            <p:cNvSpPr>
              <a:spLocks noChangeArrowheads="1"/>
            </p:cNvSpPr>
            <p:nvPr/>
          </p:nvSpPr>
          <p:spPr bwMode="auto">
            <a:xfrm>
              <a:off x="4886788" y="5505812"/>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49</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6" name="Rectangle 1105">
              <a:extLst>
                <a:ext uri="{FF2B5EF4-FFF2-40B4-BE49-F238E27FC236}">
                  <a16:creationId xmlns:a16="http://schemas.microsoft.com/office/drawing/2014/main" id="{90561DE6-9CC2-7414-0570-A4C815FEBEA3}"/>
                </a:ext>
              </a:extLst>
            </p:cNvPr>
            <p:cNvSpPr>
              <a:spLocks noChangeArrowheads="1"/>
            </p:cNvSpPr>
            <p:nvPr/>
          </p:nvSpPr>
          <p:spPr bwMode="auto">
            <a:xfrm>
              <a:off x="1309042"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232</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7" name="Rectangle 1106">
              <a:extLst>
                <a:ext uri="{FF2B5EF4-FFF2-40B4-BE49-F238E27FC236}">
                  <a16:creationId xmlns:a16="http://schemas.microsoft.com/office/drawing/2014/main" id="{F9C2CBAF-B20B-8860-DC41-14D532B1E23E}"/>
                </a:ext>
              </a:extLst>
            </p:cNvPr>
            <p:cNvSpPr>
              <a:spLocks noChangeArrowheads="1"/>
            </p:cNvSpPr>
            <p:nvPr/>
          </p:nvSpPr>
          <p:spPr bwMode="auto">
            <a:xfrm>
              <a:off x="2188236"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200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8" name="Rectangle 1107">
              <a:extLst>
                <a:ext uri="{FF2B5EF4-FFF2-40B4-BE49-F238E27FC236}">
                  <a16:creationId xmlns:a16="http://schemas.microsoft.com/office/drawing/2014/main" id="{F18BCFFA-9D90-AFC2-35F4-9255A9E6FAD1}"/>
                </a:ext>
              </a:extLst>
            </p:cNvPr>
            <p:cNvSpPr>
              <a:spLocks noChangeArrowheads="1"/>
            </p:cNvSpPr>
            <p:nvPr/>
          </p:nvSpPr>
          <p:spPr bwMode="auto">
            <a:xfrm>
              <a:off x="3074578"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137</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79" name="Rectangle 1108">
              <a:extLst>
                <a:ext uri="{FF2B5EF4-FFF2-40B4-BE49-F238E27FC236}">
                  <a16:creationId xmlns:a16="http://schemas.microsoft.com/office/drawing/2014/main" id="{FC784C96-4E7A-548C-FEDE-50B3544C708E}"/>
                </a:ext>
              </a:extLst>
            </p:cNvPr>
            <p:cNvSpPr>
              <a:spLocks noChangeArrowheads="1"/>
            </p:cNvSpPr>
            <p:nvPr/>
          </p:nvSpPr>
          <p:spPr bwMode="auto">
            <a:xfrm>
              <a:off x="4011354"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89</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0" name="Rectangle 1109">
              <a:extLst>
                <a:ext uri="{FF2B5EF4-FFF2-40B4-BE49-F238E27FC236}">
                  <a16:creationId xmlns:a16="http://schemas.microsoft.com/office/drawing/2014/main" id="{20E530C1-0F54-DEFE-CFFA-91C11421756C}"/>
                </a:ext>
              </a:extLst>
            </p:cNvPr>
            <p:cNvSpPr>
              <a:spLocks noChangeArrowheads="1"/>
            </p:cNvSpPr>
            <p:nvPr/>
          </p:nvSpPr>
          <p:spPr bwMode="auto">
            <a:xfrm>
              <a:off x="4886788"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41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1" name="Rectangle 1110">
              <a:extLst>
                <a:ext uri="{FF2B5EF4-FFF2-40B4-BE49-F238E27FC236}">
                  <a16:creationId xmlns:a16="http://schemas.microsoft.com/office/drawing/2014/main" id="{EE4391AC-CA6F-FD81-42EF-F3EFB667B507}"/>
                </a:ext>
              </a:extLst>
            </p:cNvPr>
            <p:cNvSpPr>
              <a:spLocks noChangeArrowheads="1"/>
            </p:cNvSpPr>
            <p:nvPr/>
          </p:nvSpPr>
          <p:spPr bwMode="auto">
            <a:xfrm>
              <a:off x="7605987" y="550581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2" name="Rectangle 1111">
              <a:extLst>
                <a:ext uri="{FF2B5EF4-FFF2-40B4-BE49-F238E27FC236}">
                  <a16:creationId xmlns:a16="http://schemas.microsoft.com/office/drawing/2014/main" id="{DF7D34E0-B6B1-BCAA-8C06-B444DB190082}"/>
                </a:ext>
              </a:extLst>
            </p:cNvPr>
            <p:cNvSpPr>
              <a:spLocks noChangeArrowheads="1"/>
            </p:cNvSpPr>
            <p:nvPr/>
          </p:nvSpPr>
          <p:spPr bwMode="auto">
            <a:xfrm>
              <a:off x="7605987" y="575101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3" name="Rectangle 1112">
              <a:extLst>
                <a:ext uri="{FF2B5EF4-FFF2-40B4-BE49-F238E27FC236}">
                  <a16:creationId xmlns:a16="http://schemas.microsoft.com/office/drawing/2014/main" id="{E7D49F92-BD97-A26E-AC4D-4584BF0DB9A0}"/>
                </a:ext>
              </a:extLst>
            </p:cNvPr>
            <p:cNvSpPr>
              <a:spLocks noChangeArrowheads="1"/>
            </p:cNvSpPr>
            <p:nvPr/>
          </p:nvSpPr>
          <p:spPr bwMode="auto">
            <a:xfrm>
              <a:off x="5785399" y="5505812"/>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13</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4" name="Rectangle 1113">
              <a:extLst>
                <a:ext uri="{FF2B5EF4-FFF2-40B4-BE49-F238E27FC236}">
                  <a16:creationId xmlns:a16="http://schemas.microsoft.com/office/drawing/2014/main" id="{1A779EF6-5796-E5C0-B496-F2B471CFF766}"/>
                </a:ext>
              </a:extLst>
            </p:cNvPr>
            <p:cNvSpPr>
              <a:spLocks noChangeArrowheads="1"/>
            </p:cNvSpPr>
            <p:nvPr/>
          </p:nvSpPr>
          <p:spPr bwMode="auto">
            <a:xfrm>
              <a:off x="5785399"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5" name="Rectangle 1114">
              <a:extLst>
                <a:ext uri="{FF2B5EF4-FFF2-40B4-BE49-F238E27FC236}">
                  <a16:creationId xmlns:a16="http://schemas.microsoft.com/office/drawing/2014/main" id="{2A6B3EB2-0185-A48A-77F9-45CF4EA05D8A}"/>
                </a:ext>
              </a:extLst>
            </p:cNvPr>
            <p:cNvSpPr>
              <a:spLocks noChangeArrowheads="1"/>
            </p:cNvSpPr>
            <p:nvPr/>
          </p:nvSpPr>
          <p:spPr bwMode="auto">
            <a:xfrm>
              <a:off x="6721749" y="550581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86" name="Rectangle 1115">
              <a:extLst>
                <a:ext uri="{FF2B5EF4-FFF2-40B4-BE49-F238E27FC236}">
                  <a16:creationId xmlns:a16="http://schemas.microsoft.com/office/drawing/2014/main" id="{662E6C05-36D1-3C1F-D60E-112954E26C92}"/>
                </a:ext>
              </a:extLst>
            </p:cNvPr>
            <p:cNvSpPr>
              <a:spLocks noChangeArrowheads="1"/>
            </p:cNvSpPr>
            <p:nvPr/>
          </p:nvSpPr>
          <p:spPr bwMode="auto">
            <a:xfrm>
              <a:off x="6721749" y="575101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1B3A8E50-8A1D-F6E1-96C6-AEB3F7D91502}"/>
              </a:ext>
            </a:extLst>
          </p:cNvPr>
          <p:cNvSpPr txBox="1"/>
          <p:nvPr/>
        </p:nvSpPr>
        <p:spPr>
          <a:xfrm>
            <a:off x="3385880" y="1404384"/>
            <a:ext cx="792205"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69.1%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59.3% </a:t>
            </a:r>
          </a:p>
        </p:txBody>
      </p:sp>
      <p:cxnSp>
        <p:nvCxnSpPr>
          <p:cNvPr id="6" name="Straight Connector 5">
            <a:extLst>
              <a:ext uri="{FF2B5EF4-FFF2-40B4-BE49-F238E27FC236}">
                <a16:creationId xmlns:a16="http://schemas.microsoft.com/office/drawing/2014/main" id="{1FCFAEB7-F036-5F37-DA45-DA0C272F97DB}"/>
              </a:ext>
            </a:extLst>
          </p:cNvPr>
          <p:cNvCxnSpPr>
            <a:cxnSpLocks/>
          </p:cNvCxnSpPr>
          <p:nvPr/>
        </p:nvCxnSpPr>
        <p:spPr>
          <a:xfrm flipV="1">
            <a:off x="3326707" y="1502162"/>
            <a:ext cx="8378" cy="3345039"/>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8" name="CasellaDiTesto 157">
            <a:extLst>
              <a:ext uri="{FF2B5EF4-FFF2-40B4-BE49-F238E27FC236}">
                <a16:creationId xmlns:a16="http://schemas.microsoft.com/office/drawing/2014/main" id="{172FBA1C-7528-40FB-B48E-69CEC04D9B27}"/>
              </a:ext>
            </a:extLst>
          </p:cNvPr>
          <p:cNvSpPr txBox="1"/>
          <p:nvPr/>
        </p:nvSpPr>
        <p:spPr>
          <a:xfrm>
            <a:off x="10128738" y="6498852"/>
            <a:ext cx="1822487" cy="215444"/>
          </a:xfrm>
          <a:prstGeom prst="rect">
            <a:avLst/>
          </a:prstGeom>
          <a:noFill/>
        </p:spPr>
        <p:txBody>
          <a:bodyPr wrap="none" lIns="0" tIns="0" rIns="0" bIns="0" rtlCol="0" anchor="t" anchorCtr="0">
            <a:spAutoFit/>
          </a:bodyPr>
          <a:lstStyle/>
          <a:p>
            <a:r>
              <a:rPr lang="en-US" sz="1400" kern="600" spc="30" dirty="0"/>
              <a:t>Colombo N, ESMO 2025</a:t>
            </a:r>
          </a:p>
        </p:txBody>
      </p:sp>
    </p:spTree>
    <p:extLst>
      <p:ext uri="{BB962C8B-B14F-4D97-AF65-F5344CB8AC3E}">
        <p14:creationId xmlns:p14="http://schemas.microsoft.com/office/powerpoint/2010/main" val="2375091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223DF7-6C11-5779-03A5-DC57965D4BE0}"/>
              </a:ext>
            </a:extLst>
          </p:cNvPr>
          <p:cNvPicPr>
            <a:picLocks noChangeAspect="1"/>
          </p:cNvPicPr>
          <p:nvPr/>
        </p:nvPicPr>
        <p:blipFill>
          <a:blip r:embed="rId2"/>
          <a:stretch>
            <a:fillRect/>
          </a:stretch>
        </p:blipFill>
        <p:spPr>
          <a:xfrm>
            <a:off x="2209800" y="310126"/>
            <a:ext cx="7772400" cy="3592816"/>
          </a:xfrm>
          <a:prstGeom prst="rect">
            <a:avLst/>
          </a:prstGeom>
        </p:spPr>
      </p:pic>
      <p:pic>
        <p:nvPicPr>
          <p:cNvPr id="3" name="Picture 2">
            <a:extLst>
              <a:ext uri="{FF2B5EF4-FFF2-40B4-BE49-F238E27FC236}">
                <a16:creationId xmlns:a16="http://schemas.microsoft.com/office/drawing/2014/main" id="{A6BE2042-E691-9606-5472-125166F44DEF}"/>
              </a:ext>
            </a:extLst>
          </p:cNvPr>
          <p:cNvPicPr>
            <a:picLocks noChangeAspect="1"/>
          </p:cNvPicPr>
          <p:nvPr/>
        </p:nvPicPr>
        <p:blipFill>
          <a:blip r:embed="rId3"/>
          <a:stretch>
            <a:fillRect/>
          </a:stretch>
        </p:blipFill>
        <p:spPr>
          <a:xfrm>
            <a:off x="801829" y="3902942"/>
            <a:ext cx="10588342" cy="2792796"/>
          </a:xfrm>
          <a:prstGeom prst="rect">
            <a:avLst/>
          </a:prstGeom>
        </p:spPr>
      </p:pic>
    </p:spTree>
    <p:extLst>
      <p:ext uri="{BB962C8B-B14F-4D97-AF65-F5344CB8AC3E}">
        <p14:creationId xmlns:p14="http://schemas.microsoft.com/office/powerpoint/2010/main" val="327659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965F3-ED6D-3FBF-C1AD-D85BE6320887}"/>
              </a:ext>
            </a:extLst>
          </p:cNvPr>
          <p:cNvSpPr>
            <a:spLocks noGrp="1"/>
          </p:cNvSpPr>
          <p:nvPr>
            <p:ph type="title"/>
          </p:nvPr>
        </p:nvSpPr>
        <p:spPr>
          <a:xfrm>
            <a:off x="608400" y="552120"/>
            <a:ext cx="9570580" cy="553998"/>
          </a:xfrm>
        </p:spPr>
        <p:txBody>
          <a:bodyPr/>
          <a:lstStyle/>
          <a:p>
            <a:r>
              <a:rPr lang="en-US" sz="3200" cap="none" dirty="0">
                <a:latin typeface="Calibri" panose="020F0502020204030204" pitchFamily="34" charset="0"/>
                <a:ea typeface="Calibri" panose="020F0502020204030204" pitchFamily="34" charset="0"/>
                <a:cs typeface="Calibri" panose="020F0502020204030204" pitchFamily="34" charset="0"/>
              </a:rPr>
              <a:t>Antibody Drug Conjugates in ovarian cancer</a:t>
            </a:r>
          </a:p>
        </p:txBody>
      </p:sp>
      <p:sp>
        <p:nvSpPr>
          <p:cNvPr id="3" name="Marcador de texto 2">
            <a:extLst>
              <a:ext uri="{FF2B5EF4-FFF2-40B4-BE49-F238E27FC236}">
                <a16:creationId xmlns:a16="http://schemas.microsoft.com/office/drawing/2014/main" id="{8AA1543F-3876-8682-2793-F7DB350B6C77}"/>
              </a:ext>
            </a:extLst>
          </p:cNvPr>
          <p:cNvSpPr>
            <a:spLocks noGrp="1"/>
          </p:cNvSpPr>
          <p:nvPr>
            <p:ph type="body" sz="quarter" idx="10"/>
          </p:nvPr>
        </p:nvSpPr>
        <p:spPr>
          <a:xfrm>
            <a:off x="759354" y="3217369"/>
            <a:ext cx="8028000" cy="488795"/>
          </a:xfrm>
        </p:spPr>
        <p:txBody>
          <a:bodyPr/>
          <a:lstStyle/>
          <a:p>
            <a:r>
              <a:rPr lang="en-US" b="1" dirty="0">
                <a:solidFill>
                  <a:srgbClr val="003865"/>
                </a:solidFill>
                <a:latin typeface="Arial" panose="020B0604020202020204" pitchFamily="34" charset="0"/>
                <a:cs typeface="Arial" panose="020B0604020202020204" pitchFamily="34" charset="0"/>
              </a:rPr>
              <a:t>Future?</a:t>
            </a:r>
          </a:p>
        </p:txBody>
      </p:sp>
      <p:sp>
        <p:nvSpPr>
          <p:cNvPr id="5" name="Marcador de texto 4">
            <a:extLst>
              <a:ext uri="{FF2B5EF4-FFF2-40B4-BE49-F238E27FC236}">
                <a16:creationId xmlns:a16="http://schemas.microsoft.com/office/drawing/2014/main" id="{7AC8A6EB-D394-ECC9-9257-388F68E41AF0}"/>
              </a:ext>
            </a:extLst>
          </p:cNvPr>
          <p:cNvSpPr>
            <a:spLocks noGrp="1"/>
          </p:cNvSpPr>
          <p:nvPr>
            <p:ph type="body" idx="13"/>
          </p:nvPr>
        </p:nvSpPr>
        <p:spPr>
          <a:xfrm>
            <a:off x="608399" y="6300580"/>
            <a:ext cx="2887275" cy="407804"/>
          </a:xfrm>
        </p:spPr>
        <p:txBody>
          <a:bodyPr/>
          <a:lstStyle/>
          <a:p>
            <a:r>
              <a:rPr lang="en-US" dirty="0"/>
              <a:t>With permission of Ainhoa Madariaga</a:t>
            </a:r>
          </a:p>
        </p:txBody>
      </p:sp>
      <p:grpSp>
        <p:nvGrpSpPr>
          <p:cNvPr id="34" name="Grupo 33">
            <a:extLst>
              <a:ext uri="{FF2B5EF4-FFF2-40B4-BE49-F238E27FC236}">
                <a16:creationId xmlns:a16="http://schemas.microsoft.com/office/drawing/2014/main" id="{7A6A944A-0FA3-54B6-A336-8AE3F095347F}"/>
              </a:ext>
            </a:extLst>
          </p:cNvPr>
          <p:cNvGrpSpPr/>
          <p:nvPr/>
        </p:nvGrpSpPr>
        <p:grpSpPr>
          <a:xfrm>
            <a:off x="3325509" y="1786578"/>
            <a:ext cx="7905750" cy="4517571"/>
            <a:chOff x="3325509" y="1786578"/>
            <a:chExt cx="7905750" cy="4517571"/>
          </a:xfrm>
        </p:grpSpPr>
        <p:pic>
          <p:nvPicPr>
            <p:cNvPr id="20" name="Imagen 19" descr="Una caricatura de una playa&#10;&#10;Descripción generada automáticamente">
              <a:extLst>
                <a:ext uri="{FF2B5EF4-FFF2-40B4-BE49-F238E27FC236}">
                  <a16:creationId xmlns:a16="http://schemas.microsoft.com/office/drawing/2014/main" id="{DA6784E8-2C86-7EFA-89C4-AD594910D01D}"/>
                </a:ext>
              </a:extLst>
            </p:cNvPr>
            <p:cNvPicPr>
              <a:picLocks noChangeAspect="1"/>
            </p:cNvPicPr>
            <p:nvPr/>
          </p:nvPicPr>
          <p:blipFill>
            <a:blip r:embed="rId3"/>
            <a:stretch>
              <a:fillRect/>
            </a:stretch>
          </p:blipFill>
          <p:spPr>
            <a:xfrm>
              <a:off x="3325509" y="1786578"/>
              <a:ext cx="7905750" cy="4517571"/>
            </a:xfrm>
            <a:prstGeom prst="rect">
              <a:avLst/>
            </a:prstGeom>
          </p:spPr>
        </p:pic>
        <p:sp>
          <p:nvSpPr>
            <p:cNvPr id="21" name="Rectángulo 20">
              <a:extLst>
                <a:ext uri="{FF2B5EF4-FFF2-40B4-BE49-F238E27FC236}">
                  <a16:creationId xmlns:a16="http://schemas.microsoft.com/office/drawing/2014/main" id="{DB0DEC3A-2DBE-102D-93F4-3BE987FEADD8}"/>
                </a:ext>
              </a:extLst>
            </p:cNvPr>
            <p:cNvSpPr/>
            <p:nvPr/>
          </p:nvSpPr>
          <p:spPr>
            <a:xfrm>
              <a:off x="8806083" y="5157616"/>
              <a:ext cx="556564"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FRα</a:t>
              </a:r>
            </a:p>
          </p:txBody>
        </p:sp>
        <p:sp>
          <p:nvSpPr>
            <p:cNvPr id="22" name="Rectángulo 21">
              <a:extLst>
                <a:ext uri="{FF2B5EF4-FFF2-40B4-BE49-F238E27FC236}">
                  <a16:creationId xmlns:a16="http://schemas.microsoft.com/office/drawing/2014/main" id="{F439A6AE-89E6-E2B3-9EF7-1F449877B080}"/>
                </a:ext>
              </a:extLst>
            </p:cNvPr>
            <p:cNvSpPr/>
            <p:nvPr/>
          </p:nvSpPr>
          <p:spPr>
            <a:xfrm>
              <a:off x="6562519" y="4127259"/>
              <a:ext cx="816250"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TROP2</a:t>
              </a:r>
            </a:p>
          </p:txBody>
        </p:sp>
        <p:sp>
          <p:nvSpPr>
            <p:cNvPr id="23" name="Rectángulo 22">
              <a:extLst>
                <a:ext uri="{FF2B5EF4-FFF2-40B4-BE49-F238E27FC236}">
                  <a16:creationId xmlns:a16="http://schemas.microsoft.com/office/drawing/2014/main" id="{BFF183E5-147E-4ACB-6397-EC15396DCA6B}"/>
                </a:ext>
              </a:extLst>
            </p:cNvPr>
            <p:cNvSpPr/>
            <p:nvPr/>
          </p:nvSpPr>
          <p:spPr>
            <a:xfrm>
              <a:off x="8543004" y="3876471"/>
              <a:ext cx="689612"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HER2</a:t>
              </a:r>
            </a:p>
          </p:txBody>
        </p:sp>
        <p:sp>
          <p:nvSpPr>
            <p:cNvPr id="24" name="Rectángulo 23">
              <a:extLst>
                <a:ext uri="{FF2B5EF4-FFF2-40B4-BE49-F238E27FC236}">
                  <a16:creationId xmlns:a16="http://schemas.microsoft.com/office/drawing/2014/main" id="{1F4720F6-D743-2D9D-1F8E-57813A9EDB6F}"/>
                </a:ext>
              </a:extLst>
            </p:cNvPr>
            <p:cNvSpPr/>
            <p:nvPr/>
          </p:nvSpPr>
          <p:spPr>
            <a:xfrm>
              <a:off x="5868098" y="5008159"/>
              <a:ext cx="699230"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CDH6</a:t>
              </a:r>
            </a:p>
          </p:txBody>
        </p:sp>
        <p:sp>
          <p:nvSpPr>
            <p:cNvPr id="25" name="Rectángulo 24">
              <a:extLst>
                <a:ext uri="{FF2B5EF4-FFF2-40B4-BE49-F238E27FC236}">
                  <a16:creationId xmlns:a16="http://schemas.microsoft.com/office/drawing/2014/main" id="{C2B9D351-067C-70DB-F496-067FE731AB2F}"/>
                </a:ext>
              </a:extLst>
            </p:cNvPr>
            <p:cNvSpPr/>
            <p:nvPr/>
          </p:nvSpPr>
          <p:spPr>
            <a:xfrm>
              <a:off x="8053954" y="4294693"/>
              <a:ext cx="814647"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CLDN6</a:t>
              </a:r>
            </a:p>
          </p:txBody>
        </p:sp>
        <p:sp>
          <p:nvSpPr>
            <p:cNvPr id="29" name="Rectángulo 28">
              <a:extLst>
                <a:ext uri="{FF2B5EF4-FFF2-40B4-BE49-F238E27FC236}">
                  <a16:creationId xmlns:a16="http://schemas.microsoft.com/office/drawing/2014/main" id="{739A4EC3-BEC7-F94B-F6AD-6617E21F7AA4}"/>
                </a:ext>
              </a:extLst>
            </p:cNvPr>
            <p:cNvSpPr/>
            <p:nvPr/>
          </p:nvSpPr>
          <p:spPr>
            <a:xfrm>
              <a:off x="5523813" y="3828830"/>
              <a:ext cx="955711"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Mesothelin</a:t>
              </a:r>
            </a:p>
          </p:txBody>
        </p:sp>
        <p:sp>
          <p:nvSpPr>
            <p:cNvPr id="30" name="Rectángulo 29">
              <a:extLst>
                <a:ext uri="{FF2B5EF4-FFF2-40B4-BE49-F238E27FC236}">
                  <a16:creationId xmlns:a16="http://schemas.microsoft.com/office/drawing/2014/main" id="{71E6A918-BFA0-81A2-C9A4-8548E10F2D9E}"/>
                </a:ext>
              </a:extLst>
            </p:cNvPr>
            <p:cNvSpPr/>
            <p:nvPr/>
          </p:nvSpPr>
          <p:spPr>
            <a:xfrm>
              <a:off x="4090154" y="4158036"/>
              <a:ext cx="683200"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MUC16</a:t>
              </a:r>
            </a:p>
          </p:txBody>
        </p:sp>
        <p:sp>
          <p:nvSpPr>
            <p:cNvPr id="31" name="Rectángulo 30">
              <a:extLst>
                <a:ext uri="{FF2B5EF4-FFF2-40B4-BE49-F238E27FC236}">
                  <a16:creationId xmlns:a16="http://schemas.microsoft.com/office/drawing/2014/main" id="{E95204C4-E1AA-7F09-207A-4FDA93E505EC}"/>
                </a:ext>
              </a:extLst>
            </p:cNvPr>
            <p:cNvSpPr/>
            <p:nvPr/>
          </p:nvSpPr>
          <p:spPr>
            <a:xfrm>
              <a:off x="6967808" y="3626619"/>
              <a:ext cx="364203"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TF</a:t>
              </a:r>
            </a:p>
          </p:txBody>
        </p:sp>
        <p:sp>
          <p:nvSpPr>
            <p:cNvPr id="32" name="Rectángulo 31">
              <a:extLst>
                <a:ext uri="{FF2B5EF4-FFF2-40B4-BE49-F238E27FC236}">
                  <a16:creationId xmlns:a16="http://schemas.microsoft.com/office/drawing/2014/main" id="{5A776FB5-347E-309A-5704-6CCE51D60AE4}"/>
                </a:ext>
              </a:extLst>
            </p:cNvPr>
            <p:cNvSpPr/>
            <p:nvPr/>
          </p:nvSpPr>
          <p:spPr>
            <a:xfrm>
              <a:off x="9945871" y="4245803"/>
              <a:ext cx="609462"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B7-H4</a:t>
              </a:r>
            </a:p>
          </p:txBody>
        </p:sp>
        <p:sp>
          <p:nvSpPr>
            <p:cNvPr id="33" name="Rectángulo 32">
              <a:extLst>
                <a:ext uri="{FF2B5EF4-FFF2-40B4-BE49-F238E27FC236}">
                  <a16:creationId xmlns:a16="http://schemas.microsoft.com/office/drawing/2014/main" id="{F5578140-FE52-7CB5-E16E-9FE36B4FA301}"/>
                </a:ext>
              </a:extLst>
            </p:cNvPr>
            <p:cNvSpPr/>
            <p:nvPr/>
          </p:nvSpPr>
          <p:spPr>
            <a:xfrm>
              <a:off x="9682743" y="3668227"/>
              <a:ext cx="683200"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NaPi2b</a:t>
              </a:r>
            </a:p>
          </p:txBody>
        </p:sp>
      </p:grpSp>
      <p:pic>
        <p:nvPicPr>
          <p:cNvPr id="7" name="Imagen 6">
            <a:extLst>
              <a:ext uri="{FF2B5EF4-FFF2-40B4-BE49-F238E27FC236}">
                <a16:creationId xmlns:a16="http://schemas.microsoft.com/office/drawing/2014/main" id="{5A4AD859-9AF0-787E-F3FF-3C4BF1578A68}"/>
              </a:ext>
            </a:extLst>
          </p:cNvPr>
          <p:cNvPicPr>
            <a:picLocks noChangeAspect="1"/>
          </p:cNvPicPr>
          <p:nvPr/>
        </p:nvPicPr>
        <p:blipFill>
          <a:blip r:embed="rId4"/>
          <a:stretch>
            <a:fillRect/>
          </a:stretch>
        </p:blipFill>
        <p:spPr>
          <a:xfrm>
            <a:off x="462601" y="1727331"/>
            <a:ext cx="5093153" cy="1354222"/>
          </a:xfrm>
          <a:prstGeom prst="rect">
            <a:avLst/>
          </a:prstGeom>
        </p:spPr>
      </p:pic>
      <p:sp>
        <p:nvSpPr>
          <p:cNvPr id="19" name="CasellaDiTesto 18">
            <a:extLst>
              <a:ext uri="{FF2B5EF4-FFF2-40B4-BE49-F238E27FC236}">
                <a16:creationId xmlns:a16="http://schemas.microsoft.com/office/drawing/2014/main" id="{26047E30-8227-4A12-979C-D23CBCAE037F}"/>
              </a:ext>
            </a:extLst>
          </p:cNvPr>
          <p:cNvSpPr txBox="1"/>
          <p:nvPr/>
        </p:nvSpPr>
        <p:spPr>
          <a:xfrm>
            <a:off x="9163594" y="3300101"/>
            <a:ext cx="860749" cy="338554"/>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CLDN6</a:t>
            </a:r>
          </a:p>
        </p:txBody>
      </p:sp>
    </p:spTree>
    <p:extLst>
      <p:ext uri="{BB962C8B-B14F-4D97-AF65-F5344CB8AC3E}">
        <p14:creationId xmlns:p14="http://schemas.microsoft.com/office/powerpoint/2010/main" val="1774649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ctrTitle" idx="4294967295"/>
          </p:nvPr>
        </p:nvSpPr>
        <p:spPr>
          <a:xfrm>
            <a:off x="286188" y="214605"/>
            <a:ext cx="11233150" cy="1247350"/>
          </a:xfrm>
          <a:prstGeom prst="rect">
            <a:avLst/>
          </a:prstGeom>
        </p:spPr>
        <p:txBody>
          <a:bodyPr vert="horz" wrap="square" lIns="0" tIns="16087" rIns="0" bIns="0" rtlCol="0" anchor="t">
            <a:spAutoFit/>
          </a:bodyPr>
          <a:lstStyle/>
          <a:p>
            <a:pPr marL="16933">
              <a:lnSpc>
                <a:spcPct val="100000"/>
              </a:lnSpc>
              <a:spcBef>
                <a:spcPts val="127"/>
              </a:spcBef>
            </a:pPr>
            <a:r>
              <a:rPr lang="en-US" dirty="0"/>
              <a:t>T-cell Engagers</a:t>
            </a:r>
            <a:br>
              <a:rPr lang="en-US" dirty="0"/>
            </a:br>
            <a:r>
              <a:rPr lang="en-US" dirty="0"/>
              <a:t>Ubamatamab (REGN4018) in Advanced Ovarian Cancer</a:t>
            </a:r>
          </a:p>
        </p:txBody>
      </p:sp>
      <p:sp>
        <p:nvSpPr>
          <p:cNvPr id="5" name="object 5"/>
          <p:cNvSpPr/>
          <p:nvPr/>
        </p:nvSpPr>
        <p:spPr>
          <a:xfrm>
            <a:off x="6025561" y="1701800"/>
            <a:ext cx="5493777" cy="3822699"/>
          </a:xfrm>
          <a:custGeom>
            <a:avLst/>
            <a:gdLst/>
            <a:ahLst/>
            <a:cxnLst/>
            <a:rect l="l" t="t" r="r" b="b"/>
            <a:pathLst>
              <a:path w="4130040" h="2656840">
                <a:moveTo>
                  <a:pt x="3687318" y="0"/>
                </a:moveTo>
                <a:lnTo>
                  <a:pt x="442722" y="0"/>
                </a:lnTo>
                <a:lnTo>
                  <a:pt x="394488" y="2598"/>
                </a:lnTo>
                <a:lnTo>
                  <a:pt x="347757" y="10212"/>
                </a:lnTo>
                <a:lnTo>
                  <a:pt x="302800" y="22573"/>
                </a:lnTo>
                <a:lnTo>
                  <a:pt x="259886" y="39409"/>
                </a:lnTo>
                <a:lnTo>
                  <a:pt x="219286" y="60452"/>
                </a:lnTo>
                <a:lnTo>
                  <a:pt x="181270" y="85429"/>
                </a:lnTo>
                <a:lnTo>
                  <a:pt x="146108" y="114071"/>
                </a:lnTo>
                <a:lnTo>
                  <a:pt x="114071" y="146108"/>
                </a:lnTo>
                <a:lnTo>
                  <a:pt x="85429" y="181270"/>
                </a:lnTo>
                <a:lnTo>
                  <a:pt x="60452" y="219286"/>
                </a:lnTo>
                <a:lnTo>
                  <a:pt x="39409" y="259886"/>
                </a:lnTo>
                <a:lnTo>
                  <a:pt x="22573" y="302800"/>
                </a:lnTo>
                <a:lnTo>
                  <a:pt x="10212" y="347757"/>
                </a:lnTo>
                <a:lnTo>
                  <a:pt x="2598" y="394488"/>
                </a:lnTo>
                <a:lnTo>
                  <a:pt x="0" y="442722"/>
                </a:lnTo>
                <a:lnTo>
                  <a:pt x="0" y="2213610"/>
                </a:lnTo>
                <a:lnTo>
                  <a:pt x="2598" y="2261848"/>
                </a:lnTo>
                <a:lnTo>
                  <a:pt x="10212" y="2308581"/>
                </a:lnTo>
                <a:lnTo>
                  <a:pt x="22573" y="2353541"/>
                </a:lnTo>
                <a:lnTo>
                  <a:pt x="39409" y="2396456"/>
                </a:lnTo>
                <a:lnTo>
                  <a:pt x="60452" y="2437056"/>
                </a:lnTo>
                <a:lnTo>
                  <a:pt x="85429" y="2475072"/>
                </a:lnTo>
                <a:lnTo>
                  <a:pt x="114071" y="2510233"/>
                </a:lnTo>
                <a:lnTo>
                  <a:pt x="146108" y="2542269"/>
                </a:lnTo>
                <a:lnTo>
                  <a:pt x="181270" y="2570909"/>
                </a:lnTo>
                <a:lnTo>
                  <a:pt x="219286" y="2595885"/>
                </a:lnTo>
                <a:lnTo>
                  <a:pt x="259886" y="2616926"/>
                </a:lnTo>
                <a:lnTo>
                  <a:pt x="302800" y="2633760"/>
                </a:lnTo>
                <a:lnTo>
                  <a:pt x="347757" y="2646120"/>
                </a:lnTo>
                <a:lnTo>
                  <a:pt x="394488" y="2653734"/>
                </a:lnTo>
                <a:lnTo>
                  <a:pt x="442722" y="2656332"/>
                </a:lnTo>
                <a:lnTo>
                  <a:pt x="3687318" y="2656332"/>
                </a:lnTo>
                <a:lnTo>
                  <a:pt x="3735551" y="2653734"/>
                </a:lnTo>
                <a:lnTo>
                  <a:pt x="3782282" y="2646120"/>
                </a:lnTo>
                <a:lnTo>
                  <a:pt x="3827239" y="2633760"/>
                </a:lnTo>
                <a:lnTo>
                  <a:pt x="3870153" y="2616926"/>
                </a:lnTo>
                <a:lnTo>
                  <a:pt x="3910753" y="2595885"/>
                </a:lnTo>
                <a:lnTo>
                  <a:pt x="3948769" y="2570909"/>
                </a:lnTo>
                <a:lnTo>
                  <a:pt x="3983931" y="2542269"/>
                </a:lnTo>
                <a:lnTo>
                  <a:pt x="4015968" y="2510233"/>
                </a:lnTo>
                <a:lnTo>
                  <a:pt x="4044610" y="2475072"/>
                </a:lnTo>
                <a:lnTo>
                  <a:pt x="4069588" y="2437056"/>
                </a:lnTo>
                <a:lnTo>
                  <a:pt x="4090630" y="2396456"/>
                </a:lnTo>
                <a:lnTo>
                  <a:pt x="4107466" y="2353541"/>
                </a:lnTo>
                <a:lnTo>
                  <a:pt x="4119827" y="2308581"/>
                </a:lnTo>
                <a:lnTo>
                  <a:pt x="4127441" y="2261848"/>
                </a:lnTo>
                <a:lnTo>
                  <a:pt x="4130040" y="2213610"/>
                </a:lnTo>
                <a:lnTo>
                  <a:pt x="4130040" y="442722"/>
                </a:lnTo>
                <a:lnTo>
                  <a:pt x="4127441" y="394488"/>
                </a:lnTo>
                <a:lnTo>
                  <a:pt x="4119827" y="347757"/>
                </a:lnTo>
                <a:lnTo>
                  <a:pt x="4107466" y="302800"/>
                </a:lnTo>
                <a:lnTo>
                  <a:pt x="4090630" y="259886"/>
                </a:lnTo>
                <a:lnTo>
                  <a:pt x="4069588" y="219286"/>
                </a:lnTo>
                <a:lnTo>
                  <a:pt x="4044610" y="181270"/>
                </a:lnTo>
                <a:lnTo>
                  <a:pt x="4015968" y="146108"/>
                </a:lnTo>
                <a:lnTo>
                  <a:pt x="3983931" y="114071"/>
                </a:lnTo>
                <a:lnTo>
                  <a:pt x="3948769" y="85429"/>
                </a:lnTo>
                <a:lnTo>
                  <a:pt x="3910753" y="60452"/>
                </a:lnTo>
                <a:lnTo>
                  <a:pt x="3870153" y="39409"/>
                </a:lnTo>
                <a:lnTo>
                  <a:pt x="3827239" y="22573"/>
                </a:lnTo>
                <a:lnTo>
                  <a:pt x="3782282" y="10212"/>
                </a:lnTo>
                <a:lnTo>
                  <a:pt x="3735551" y="2598"/>
                </a:lnTo>
                <a:lnTo>
                  <a:pt x="3687318" y="0"/>
                </a:lnTo>
                <a:close/>
              </a:path>
            </a:pathLst>
          </a:custGeom>
          <a:solidFill>
            <a:srgbClr val="D9D9D9"/>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object 6"/>
          <p:cNvSpPr txBox="1"/>
          <p:nvPr/>
        </p:nvSpPr>
        <p:spPr>
          <a:xfrm>
            <a:off x="6314018" y="1869267"/>
            <a:ext cx="4875473" cy="3464965"/>
          </a:xfrm>
          <a:prstGeom prst="rect">
            <a:avLst/>
          </a:prstGeom>
        </p:spPr>
        <p:txBody>
          <a:bodyPr vert="horz" wrap="square" lIns="0" tIns="16933" rIns="0" bIns="0" rtlCol="0">
            <a:spAutoFit/>
          </a:bodyPr>
          <a:lstStyle/>
          <a:p>
            <a:pPr marL="226901" marR="501214" lvl="0" indent="-176949" algn="l" defTabSz="1219170" rtl="0" eaLnBrk="1" fontAlgn="auto" latinLnBrk="0" hangingPunct="1">
              <a:lnSpc>
                <a:spcPct val="100000"/>
              </a:lnSpc>
              <a:spcBef>
                <a:spcPts val="133"/>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Ubamatamab is a human bispecific antibody,  developed using VelocImmune technology</a:t>
            </a:r>
            <a:endParaRPr kumimoji="0" lang="en-US" sz="1867" b="0" i="0" u="none" strike="noStrike" kern="1200" cap="none" spc="0" normalizeH="0" baseline="0" noProof="0" dirty="0">
              <a:ln>
                <a:noFill/>
              </a:ln>
              <a:solidFill>
                <a:prstClr val="black"/>
              </a:solidFill>
              <a:effectLst/>
              <a:uLnTx/>
              <a:uFillTx/>
              <a:latin typeface="Arial MT"/>
              <a:ea typeface="MS PGothic" panose="020B0600070205080204" pitchFamily="34" charset="-128"/>
              <a:cs typeface="Arial MT"/>
            </a:endParaRPr>
          </a:p>
          <a:p>
            <a:pPr marL="226901" marR="358978" lvl="0" indent="-176949" algn="l" defTabSz="1219170" rtl="0" eaLnBrk="1" fontAlgn="auto" latinLnBrk="0" hangingPunct="1">
              <a:lnSpc>
                <a:spcPct val="100000"/>
              </a:lnSpc>
              <a:spcBef>
                <a:spcPts val="0"/>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Ubamatamab is designed to bridge MUC16 on  cancer cells with CD3-expressing T cells to  facilitate T-cell activation and cytotoxicity</a:t>
            </a:r>
            <a:r>
              <a:rPr kumimoji="0" lang="en-US" sz="1867" b="0" i="0" u="none" strike="noStrike" kern="1200" cap="none" spc="0" normalizeH="0" baseline="25000" noProof="0" dirty="0">
                <a:ln>
                  <a:noFill/>
                </a:ln>
                <a:solidFill>
                  <a:srgbClr val="04416B"/>
                </a:solidFill>
                <a:effectLst/>
                <a:uLnTx/>
                <a:uFillTx/>
                <a:latin typeface="Arial MT"/>
                <a:ea typeface="MS PGothic" panose="020B0600070205080204" pitchFamily="34" charset="-128"/>
                <a:cs typeface="Arial MT"/>
              </a:rPr>
              <a:t>4</a:t>
            </a:r>
            <a:endParaRPr kumimoji="0" lang="en-US" sz="1867" b="0" i="0" u="none" strike="noStrike" kern="1200" cap="none" spc="0" normalizeH="0" baseline="25000" noProof="0" dirty="0">
              <a:ln>
                <a:noFill/>
              </a:ln>
              <a:solidFill>
                <a:prstClr val="black"/>
              </a:solidFill>
              <a:effectLst/>
              <a:uLnTx/>
              <a:uFillTx/>
              <a:latin typeface="Arial MT"/>
              <a:ea typeface="MS PGothic" panose="020B0600070205080204" pitchFamily="34" charset="-128"/>
              <a:cs typeface="Arial MT"/>
            </a:endParaRPr>
          </a:p>
          <a:p>
            <a:pPr marL="226901" marR="40639" lvl="0" indent="-176949" algn="l" defTabSz="1219170" rtl="0" eaLnBrk="1" fontAlgn="auto" latinLnBrk="0" hangingPunct="1">
              <a:lnSpc>
                <a:spcPct val="100000"/>
              </a:lnSpc>
              <a:spcBef>
                <a:spcPts val="0"/>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In immune-deficient mice, ubamatamab combined  with human immune cells led to dose-dependent  antitumor activity against intraperitoneal MUC16-  expressing ovarian tumour cells and malignant  ascites</a:t>
            </a:r>
            <a:r>
              <a:rPr kumimoji="0" lang="en-US" sz="1867" b="0" i="0" u="none" strike="noStrike" kern="1200" cap="none" spc="0" normalizeH="0" baseline="25000" noProof="0" dirty="0">
                <a:ln>
                  <a:noFill/>
                </a:ln>
                <a:solidFill>
                  <a:srgbClr val="04416B"/>
                </a:solidFill>
                <a:effectLst/>
                <a:uLnTx/>
                <a:uFillTx/>
                <a:latin typeface="Arial MT"/>
                <a:ea typeface="MS PGothic" panose="020B0600070205080204" pitchFamily="34" charset="-128"/>
                <a:cs typeface="Arial MT"/>
              </a:rPr>
              <a:t>5,6</a:t>
            </a:r>
            <a:endParaRPr kumimoji="0" lang="en-US" sz="1867" b="0" i="0" u="none" strike="noStrike" kern="1200" cap="none" spc="0" normalizeH="0" baseline="25000" noProof="0" dirty="0">
              <a:ln>
                <a:noFill/>
              </a:ln>
              <a:solidFill>
                <a:prstClr val="black"/>
              </a:solidFill>
              <a:effectLst/>
              <a:uLnTx/>
              <a:uFillTx/>
              <a:latin typeface="Arial MT"/>
              <a:ea typeface="MS PGothic" panose="020B0600070205080204" pitchFamily="34" charset="-128"/>
              <a:cs typeface="Arial MT"/>
            </a:endParaRPr>
          </a:p>
        </p:txBody>
      </p:sp>
      <p:grpSp>
        <p:nvGrpSpPr>
          <p:cNvPr id="7" name="object 7"/>
          <p:cNvGrpSpPr/>
          <p:nvPr/>
        </p:nvGrpSpPr>
        <p:grpSpPr>
          <a:xfrm>
            <a:off x="504910" y="2347524"/>
            <a:ext cx="5453233" cy="2464647"/>
            <a:chOff x="431512" y="1973579"/>
            <a:chExt cx="4099560" cy="1848485"/>
          </a:xfrm>
        </p:grpSpPr>
        <p:pic>
          <p:nvPicPr>
            <p:cNvPr id="8" name="object 8"/>
            <p:cNvPicPr/>
            <p:nvPr/>
          </p:nvPicPr>
          <p:blipFill>
            <a:blip r:embed="rId2" cstate="print"/>
            <a:stretch>
              <a:fillRect/>
            </a:stretch>
          </p:blipFill>
          <p:spPr>
            <a:xfrm>
              <a:off x="431512" y="1981463"/>
              <a:ext cx="4099339" cy="1839984"/>
            </a:xfrm>
            <a:prstGeom prst="rect">
              <a:avLst/>
            </a:prstGeom>
          </p:spPr>
        </p:pic>
        <p:sp>
          <p:nvSpPr>
            <p:cNvPr id="9" name="object 9"/>
            <p:cNvSpPr/>
            <p:nvPr/>
          </p:nvSpPr>
          <p:spPr>
            <a:xfrm>
              <a:off x="1781556" y="1973579"/>
              <a:ext cx="1117600" cy="234950"/>
            </a:xfrm>
            <a:custGeom>
              <a:avLst/>
              <a:gdLst/>
              <a:ahLst/>
              <a:cxnLst/>
              <a:rect l="l" t="t" r="r" b="b"/>
              <a:pathLst>
                <a:path w="1117600" h="234950">
                  <a:moveTo>
                    <a:pt x="1117092" y="0"/>
                  </a:moveTo>
                  <a:lnTo>
                    <a:pt x="0" y="0"/>
                  </a:lnTo>
                  <a:lnTo>
                    <a:pt x="0" y="234695"/>
                  </a:lnTo>
                  <a:lnTo>
                    <a:pt x="1117092" y="234695"/>
                  </a:lnTo>
                  <a:lnTo>
                    <a:pt x="1117092" y="0"/>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pSp>
      <p:sp>
        <p:nvSpPr>
          <p:cNvPr id="10" name="object 10"/>
          <p:cNvSpPr txBox="1"/>
          <p:nvPr/>
        </p:nvSpPr>
        <p:spPr>
          <a:xfrm>
            <a:off x="2312420" y="2300112"/>
            <a:ext cx="1472272" cy="517235"/>
          </a:xfrm>
          <a:prstGeom prst="rect">
            <a:avLst/>
          </a:prstGeom>
        </p:spPr>
        <p:txBody>
          <a:bodyPr vert="horz" wrap="square" lIns="0" tIns="16933" rIns="0" bIns="0" rtlCol="0">
            <a:spAutoFit/>
          </a:bodyPr>
          <a:lstStyle/>
          <a:p>
            <a:pPr marL="0" marR="0" lvl="0" indent="0" algn="ctr" defTabSz="1219170" rtl="0" eaLnBrk="1" fontAlgn="auto" latinLnBrk="0" hangingPunct="1">
              <a:lnSpc>
                <a:spcPts val="1325"/>
              </a:lnSpc>
              <a:spcBef>
                <a:spcPts val="133"/>
              </a:spcBef>
              <a:spcAft>
                <a:spcPts val="0"/>
              </a:spcAft>
              <a:buClrTx/>
              <a:buSzTx/>
              <a:buFontTx/>
              <a:buNone/>
              <a:tabLst/>
              <a:defRPr/>
            </a:pPr>
            <a:r>
              <a:rPr kumimoji="0" lang="en-US" sz="1200" b="1" i="0" u="none" strike="noStrike" kern="1200" cap="none" spc="0" normalizeH="0" baseline="0" noProof="0" dirty="0">
                <a:ln>
                  <a:noFill/>
                </a:ln>
                <a:solidFill>
                  <a:srgbClr val="2B304E"/>
                </a:solidFill>
                <a:effectLst/>
                <a:uLnTx/>
                <a:uFillTx/>
                <a:latin typeface="Arial"/>
                <a:ea typeface="MS PGothic" panose="020B0600070205080204" pitchFamily="34" charset="-128"/>
                <a:cs typeface="Arial"/>
              </a:rPr>
              <a:t>Ubamatamab</a:t>
            </a:r>
            <a:endParaRPr kumimoji="0" lang="en-US"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a:p>
            <a:pPr marL="0" marR="0" lvl="0" indent="0" algn="ctr" defTabSz="1219170" rtl="0" eaLnBrk="1" fontAlgn="auto" latinLnBrk="0" hangingPunct="1">
              <a:lnSpc>
                <a:spcPts val="1325"/>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304E"/>
                </a:solidFill>
                <a:effectLst/>
                <a:uLnTx/>
                <a:uFillTx/>
                <a:latin typeface="Arial"/>
                <a:ea typeface="MS PGothic" panose="020B0600070205080204" pitchFamily="34" charset="-128"/>
                <a:cs typeface="Arial"/>
              </a:rPr>
              <a:t>(MUC16xCD3 bispeciﬁc)</a:t>
            </a:r>
            <a:endParaRPr kumimoji="0" lang="en-US"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p:txBody>
      </p:sp>
      <p:sp>
        <p:nvSpPr>
          <p:cNvPr id="11" name="object 11"/>
          <p:cNvSpPr txBox="1"/>
          <p:nvPr/>
        </p:nvSpPr>
        <p:spPr>
          <a:xfrm>
            <a:off x="557386" y="5702815"/>
            <a:ext cx="10800927" cy="509734"/>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lang="en-US" sz="1067" b="0" i="0" u="none" strike="noStrike" kern="1200" cap="none" spc="0" normalizeH="0" baseline="0" noProof="0" dirty="0">
                <a:ln>
                  <a:noFill/>
                </a:ln>
                <a:solidFill>
                  <a:srgbClr val="404976"/>
                </a:solidFill>
                <a:effectLst/>
                <a:uLnTx/>
                <a:uFillTx/>
                <a:latin typeface="Arial MT"/>
                <a:ea typeface="MS PGothic" panose="020B0600070205080204" pitchFamily="34" charset="-128"/>
                <a:cs typeface="Arial MT"/>
              </a:rPr>
              <a:t>1. National Cancer Institute. Available at: https://seer.cancer.gov/statfacts/html/ovary.html. Accessed January 20, 2022; 2. Siddiqui MK et al. Gynecol Oncol. 2017;146:44–51; 3. Pujade-Lauraine et al. J Clin Oncol. 2014;  13:1302-8; 4. Crawford A et al. Sci Transl Med. 2019;11:1–13; 5. Crawford A et al. Abstract presented at AACR 2018, Chicago, USA; 6. Crawford A et al. Oral presentation at PEGS Boston Summit 2020, Virtual.</a:t>
            </a:r>
            <a:endParaRPr kumimoji="0" lang="en-US" sz="1067" b="0" i="0" u="none" strike="noStrike" kern="1200" cap="none" spc="0" normalizeH="0" baseline="0" noProof="0" dirty="0">
              <a:ln>
                <a:noFill/>
              </a:ln>
              <a:solidFill>
                <a:prstClr val="black"/>
              </a:solidFill>
              <a:effectLst/>
              <a:uLnTx/>
              <a:uFillTx/>
              <a:latin typeface="Arial MT"/>
              <a:ea typeface="MS PGothic" panose="020B0600070205080204" pitchFamily="34" charset="-128"/>
              <a:cs typeface="Arial MT"/>
            </a:endParaRPr>
          </a:p>
        </p:txBody>
      </p:sp>
    </p:spTree>
    <p:extLst>
      <p:ext uri="{BB962C8B-B14F-4D97-AF65-F5344CB8AC3E}">
        <p14:creationId xmlns:p14="http://schemas.microsoft.com/office/powerpoint/2010/main" val="662088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56ADB71-0243-43B6-B2CE-B39C3761AB3E}"/>
              </a:ext>
            </a:extLst>
          </p:cNvPr>
          <p:cNvSpPr>
            <a:spLocks noGrp="1"/>
          </p:cNvSpPr>
          <p:nvPr>
            <p:ph type="title"/>
          </p:nvPr>
        </p:nvSpPr>
        <p:spPr/>
        <p:txBody>
          <a:bodyPr/>
          <a:lstStyle/>
          <a:p>
            <a:r>
              <a:rPr lang="en-US" sz="3600" dirty="0" err="1"/>
              <a:t>Randomised</a:t>
            </a:r>
            <a:r>
              <a:rPr lang="en-US" sz="3600" dirty="0"/>
              <a:t> Phase 2 study of ubamatamab ± cemiplimab in patients (pts) with platinum-resistant ovarian cancer (OC)</a:t>
            </a:r>
            <a:br>
              <a:rPr lang="en-US" sz="3600" dirty="0"/>
            </a:br>
            <a:endParaRPr lang="en-US" sz="3600" dirty="0"/>
          </a:p>
        </p:txBody>
      </p:sp>
      <p:sp>
        <p:nvSpPr>
          <p:cNvPr id="6" name="CasellaDiTesto 5">
            <a:extLst>
              <a:ext uri="{FF2B5EF4-FFF2-40B4-BE49-F238E27FC236}">
                <a16:creationId xmlns:a16="http://schemas.microsoft.com/office/drawing/2014/main" id="{55AB89E6-ADB6-4D44-B314-C52A92753458}"/>
              </a:ext>
            </a:extLst>
          </p:cNvPr>
          <p:cNvSpPr txBox="1"/>
          <p:nvPr/>
        </p:nvSpPr>
        <p:spPr>
          <a:xfrm>
            <a:off x="9211652" y="6402509"/>
            <a:ext cx="2698994" cy="369332"/>
          </a:xfrm>
          <a:prstGeom prst="rect">
            <a:avLst/>
          </a:prstGeom>
          <a:noFill/>
        </p:spPr>
        <p:txBody>
          <a:bodyPr wrap="square">
            <a:spAutoFit/>
          </a:bodyPr>
          <a:lstStyle/>
          <a:p>
            <a:r>
              <a:rPr lang="en-US" dirty="0"/>
              <a:t>Jung-Yun Lee, ESMO 2025</a:t>
            </a:r>
          </a:p>
        </p:txBody>
      </p:sp>
      <p:pic>
        <p:nvPicPr>
          <p:cNvPr id="7" name="Immagine 6">
            <a:extLst>
              <a:ext uri="{FF2B5EF4-FFF2-40B4-BE49-F238E27FC236}">
                <a16:creationId xmlns:a16="http://schemas.microsoft.com/office/drawing/2014/main" id="{98AA3696-66B6-47AC-8E02-1A286A7E7B47}"/>
              </a:ext>
            </a:extLst>
          </p:cNvPr>
          <p:cNvPicPr>
            <a:picLocks noChangeAspect="1"/>
          </p:cNvPicPr>
          <p:nvPr/>
        </p:nvPicPr>
        <p:blipFill>
          <a:blip r:embed="rId2"/>
          <a:stretch>
            <a:fillRect/>
          </a:stretch>
        </p:blipFill>
        <p:spPr>
          <a:xfrm>
            <a:off x="637491" y="1793631"/>
            <a:ext cx="4963306" cy="5064369"/>
          </a:xfrm>
          <a:prstGeom prst="rect">
            <a:avLst/>
          </a:prstGeom>
        </p:spPr>
      </p:pic>
      <p:pic>
        <p:nvPicPr>
          <p:cNvPr id="8" name="Immagine 7">
            <a:extLst>
              <a:ext uri="{FF2B5EF4-FFF2-40B4-BE49-F238E27FC236}">
                <a16:creationId xmlns:a16="http://schemas.microsoft.com/office/drawing/2014/main" id="{7DF99A7F-E15D-49E8-8E84-5F91F9586B1E}"/>
              </a:ext>
            </a:extLst>
          </p:cNvPr>
          <p:cNvPicPr>
            <a:picLocks noChangeAspect="1"/>
          </p:cNvPicPr>
          <p:nvPr/>
        </p:nvPicPr>
        <p:blipFill>
          <a:blip r:embed="rId3"/>
          <a:stretch>
            <a:fillRect/>
          </a:stretch>
        </p:blipFill>
        <p:spPr>
          <a:xfrm>
            <a:off x="7183321" y="1207308"/>
            <a:ext cx="4145635" cy="420660"/>
          </a:xfrm>
          <a:prstGeom prst="rect">
            <a:avLst/>
          </a:prstGeom>
        </p:spPr>
      </p:pic>
      <p:pic>
        <p:nvPicPr>
          <p:cNvPr id="9" name="Immagine 8">
            <a:extLst>
              <a:ext uri="{FF2B5EF4-FFF2-40B4-BE49-F238E27FC236}">
                <a16:creationId xmlns:a16="http://schemas.microsoft.com/office/drawing/2014/main" id="{046EC1EE-6DF9-41DF-A11B-6E96C656F017}"/>
              </a:ext>
            </a:extLst>
          </p:cNvPr>
          <p:cNvPicPr>
            <a:picLocks noChangeAspect="1"/>
          </p:cNvPicPr>
          <p:nvPr/>
        </p:nvPicPr>
        <p:blipFill>
          <a:blip r:embed="rId4"/>
          <a:stretch>
            <a:fillRect/>
          </a:stretch>
        </p:blipFill>
        <p:spPr>
          <a:xfrm>
            <a:off x="928281" y="1207308"/>
            <a:ext cx="4381726" cy="465495"/>
          </a:xfrm>
          <a:prstGeom prst="rect">
            <a:avLst/>
          </a:prstGeom>
        </p:spPr>
      </p:pic>
      <p:pic>
        <p:nvPicPr>
          <p:cNvPr id="10" name="Immagine 9">
            <a:extLst>
              <a:ext uri="{FF2B5EF4-FFF2-40B4-BE49-F238E27FC236}">
                <a16:creationId xmlns:a16="http://schemas.microsoft.com/office/drawing/2014/main" id="{7EDA8D77-CC76-4C76-9D19-79FC9D7D9945}"/>
              </a:ext>
            </a:extLst>
          </p:cNvPr>
          <p:cNvPicPr>
            <a:picLocks noChangeAspect="1"/>
          </p:cNvPicPr>
          <p:nvPr/>
        </p:nvPicPr>
        <p:blipFill>
          <a:blip r:embed="rId5"/>
          <a:stretch>
            <a:fillRect/>
          </a:stretch>
        </p:blipFill>
        <p:spPr>
          <a:xfrm>
            <a:off x="6457834" y="2174110"/>
            <a:ext cx="4970185" cy="3471926"/>
          </a:xfrm>
          <a:prstGeom prst="rect">
            <a:avLst/>
          </a:prstGeom>
        </p:spPr>
      </p:pic>
    </p:spTree>
    <p:extLst>
      <p:ext uri="{BB962C8B-B14F-4D97-AF65-F5344CB8AC3E}">
        <p14:creationId xmlns:p14="http://schemas.microsoft.com/office/powerpoint/2010/main" val="1452144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9" name="Gruppo 8">
            <a:extLst>
              <a:ext uri="{FF2B5EF4-FFF2-40B4-BE49-F238E27FC236}">
                <a16:creationId xmlns:a16="http://schemas.microsoft.com/office/drawing/2014/main" id="{87773295-CA9B-53DF-4E7E-8F615B5BF61C}"/>
              </a:ext>
            </a:extLst>
          </p:cNvPr>
          <p:cNvGrpSpPr/>
          <p:nvPr/>
        </p:nvGrpSpPr>
        <p:grpSpPr>
          <a:xfrm>
            <a:off x="7900365" y="1189820"/>
            <a:ext cx="2250885" cy="4155111"/>
            <a:chOff x="319545" y="1895231"/>
            <a:chExt cx="2250885" cy="4299073"/>
          </a:xfrm>
          <a:effectLst>
            <a:outerShdw blurRad="50800" dist="38100" dir="2700000" algn="tl" rotWithShape="0">
              <a:prstClr val="black">
                <a:alpha val="40000"/>
              </a:prstClr>
            </a:outerShdw>
          </a:effectLst>
        </p:grpSpPr>
        <p:sp>
          <p:nvSpPr>
            <p:cNvPr id="10" name="Rettangolo 9">
              <a:extLst>
                <a:ext uri="{FF2B5EF4-FFF2-40B4-BE49-F238E27FC236}">
                  <a16:creationId xmlns:a16="http://schemas.microsoft.com/office/drawing/2014/main" id="{57C580DA-E213-8AAD-98EF-4AC1AD969E1F}"/>
                </a:ext>
              </a:extLst>
            </p:cNvPr>
            <p:cNvSpPr/>
            <p:nvPr/>
          </p:nvSpPr>
          <p:spPr bwMode="gray">
            <a:xfrm>
              <a:off x="319545" y="2808165"/>
              <a:ext cx="2250885" cy="3386139"/>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RELACORILANT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
                <a:ea typeface="+mn-ea"/>
                <a:cs typeface="+mn-cs"/>
              </a:endParaRPr>
            </a:p>
          </p:txBody>
        </p:sp>
        <p:sp>
          <p:nvSpPr>
            <p:cNvPr id="12" name="Rettangolo 11">
              <a:extLst>
                <a:ext uri="{FF2B5EF4-FFF2-40B4-BE49-F238E27FC236}">
                  <a16:creationId xmlns:a16="http://schemas.microsoft.com/office/drawing/2014/main" id="{7C6E773D-80B5-62E3-CDE7-30DBE22E3E1A}"/>
                </a:ext>
              </a:extLst>
            </p:cNvPr>
            <p:cNvSpPr/>
            <p:nvPr/>
          </p:nvSpPr>
          <p:spPr bwMode="gray">
            <a:xfrm>
              <a:off x="319545" y="1895231"/>
              <a:ext cx="2250885"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GLUCOCORTICOID RECEPTOR</a:t>
              </a:r>
            </a:p>
          </p:txBody>
        </p:sp>
      </p:gr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Mirvetuximab-soravtansine</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a:t>
              </a: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deruxtecan</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Raludotatug</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Deruxtecan</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dirty="0">
                  <a:ln>
                    <a:noFill/>
                  </a:ln>
                  <a:solidFill>
                    <a:srgbClr val="DEDDE1">
                      <a:lumMod val="25000"/>
                    </a:srgbClr>
                  </a:solidFill>
                  <a:effectLst/>
                  <a:uLnTx/>
                  <a:uFillTx/>
                  <a:latin typeface="Montserrat "/>
                  <a:ea typeface="+mn-ea"/>
                  <a:cs typeface="+mn-cs"/>
                </a:rPr>
                <a:t>NAPISTAR 1-01</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5550820" y="1188371"/>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pic>
        <p:nvPicPr>
          <p:cNvPr id="22" name="Immagine 21">
            <a:extLst>
              <a:ext uri="{FF2B5EF4-FFF2-40B4-BE49-F238E27FC236}">
                <a16:creationId xmlns:a16="http://schemas.microsoft.com/office/drawing/2014/main" id="{DEF4190E-E205-7A28-C3AD-1CFBA05A5B9B}"/>
              </a:ext>
            </a:extLst>
          </p:cNvPr>
          <p:cNvPicPr>
            <a:picLocks noChangeAspect="1"/>
          </p:cNvPicPr>
          <p:nvPr/>
        </p:nvPicPr>
        <p:blipFill>
          <a:blip r:embed="rId2">
            <a:alphaModFix/>
          </a:blip>
          <a:stretch>
            <a:fillRect/>
          </a:stretch>
        </p:blipFill>
        <p:spPr>
          <a:xfrm>
            <a:off x="8050868" y="3861406"/>
            <a:ext cx="1949875" cy="1358003"/>
          </a:xfrm>
          <a:prstGeom prst="rect">
            <a:avLst/>
          </a:prstGeom>
        </p:spPr>
      </p:pic>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err="1">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3"/>
          <a:srcRect l="1476" t="8154" r="65225" b="28786"/>
          <a:stretch/>
        </p:blipFill>
        <p:spPr>
          <a:xfrm>
            <a:off x="748969" y="4162745"/>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4" cstate="print"/>
          <a:stretch>
            <a:fillRect/>
          </a:stretch>
        </p:blipFill>
        <p:spPr>
          <a:xfrm>
            <a:off x="5658008" y="4118505"/>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114" y="3700916"/>
            <a:ext cx="2140931" cy="1568903"/>
          </a:xfrm>
          <a:prstGeom prst="rect">
            <a:avLst/>
          </a:prstGeom>
        </p:spPr>
      </p:pic>
      <p:sp>
        <p:nvSpPr>
          <p:cNvPr id="20" name="Rettangolo 19">
            <a:extLst>
              <a:ext uri="{FF2B5EF4-FFF2-40B4-BE49-F238E27FC236}">
                <a16:creationId xmlns:a16="http://schemas.microsoft.com/office/drawing/2014/main" id="{B219B2A5-F39F-44EC-AF47-C0ECD30E1A5B}"/>
              </a:ext>
            </a:extLst>
          </p:cNvPr>
          <p:cNvSpPr/>
          <p:nvPr/>
        </p:nvSpPr>
        <p:spPr>
          <a:xfrm>
            <a:off x="7801720" y="1028055"/>
            <a:ext cx="2495590" cy="4536831"/>
          </a:xfrm>
          <a:prstGeom prst="rect">
            <a:avLst/>
          </a:prstGeom>
          <a:ln w="57150">
            <a:solidFill>
              <a:srgbClr val="81104F"/>
            </a:solidFill>
          </a:ln>
        </p:spPr>
        <p:txBody>
          <a:bodyPr wrap="square" rtlCol="0" anchor="ctr">
            <a:spAutoFit/>
          </a:bodyPr>
          <a:lstStyle/>
          <a:p>
            <a:pPr algn="ctr"/>
            <a:endParaRPr lang="en-US" dirty="0">
              <a:latin typeface="+mn-lt"/>
            </a:endParaRPr>
          </a:p>
        </p:txBody>
      </p:sp>
    </p:spTree>
    <p:extLst>
      <p:ext uri="{BB962C8B-B14F-4D97-AF65-F5344CB8AC3E}">
        <p14:creationId xmlns:p14="http://schemas.microsoft.com/office/powerpoint/2010/main" val="296305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683F-58A5-9DCE-5D29-84DDDBA531A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E704DE-2D29-9241-A700-DFAB200849DF}"/>
              </a:ext>
            </a:extLst>
          </p:cNvPr>
          <p:cNvSpPr>
            <a:spLocks noGrp="1"/>
          </p:cNvSpPr>
          <p:nvPr>
            <p:ph type="title"/>
          </p:nvPr>
        </p:nvSpPr>
        <p:spPr>
          <a:xfrm>
            <a:off x="300457" y="182406"/>
            <a:ext cx="10515599" cy="523140"/>
          </a:xfrm>
        </p:spPr>
        <p:txBody>
          <a:bodyPr/>
          <a:lstStyle/>
          <a:p>
            <a:r>
              <a:rPr lang="en-US" dirty="0">
                <a:solidFill>
                  <a:srgbClr val="156168"/>
                </a:solidFill>
                <a:latin typeface="+mn-lt"/>
              </a:rPr>
              <a:t>ROSELLA </a:t>
            </a:r>
          </a:p>
        </p:txBody>
      </p:sp>
      <p:sp>
        <p:nvSpPr>
          <p:cNvPr id="2" name="Text Placeholder 3">
            <a:extLst>
              <a:ext uri="{FF2B5EF4-FFF2-40B4-BE49-F238E27FC236}">
                <a16:creationId xmlns:a16="http://schemas.microsoft.com/office/drawing/2014/main" id="{ADA6FD20-F20E-DB45-5A0A-CCB1D4081F51}"/>
              </a:ext>
            </a:extLst>
          </p:cNvPr>
          <p:cNvSpPr txBox="1">
            <a:spLocks/>
          </p:cNvSpPr>
          <p:nvPr/>
        </p:nvSpPr>
        <p:spPr>
          <a:xfrm>
            <a:off x="379141" y="844152"/>
            <a:ext cx="7159083" cy="5255567"/>
          </a:xfrm>
          <a:prstGeom prst="rect">
            <a:avLst/>
          </a:prstGeom>
        </p:spPr>
        <p:txBody>
          <a:bodyPr anchor="t"/>
          <a:lstStyle>
            <a:defPPr marR="0" lvl="0" algn="l" rtl="0">
              <a:lnSpc>
                <a:spcPct val="100000"/>
              </a:lnSpc>
              <a:spcBef>
                <a:spcPts val="0"/>
              </a:spcBef>
              <a:spcAft>
                <a:spcPts val="0"/>
              </a:spcAft>
            </a:defPPr>
            <a:lvl1pPr marL="288925" marR="0" lvl="0" indent="-288925" algn="l" rtl="0" eaLnBrk="1" hangingPunct="1">
              <a:lnSpc>
                <a:spcPct val="100000"/>
              </a:lnSpc>
              <a:spcBef>
                <a:spcPts val="0"/>
              </a:spcBef>
              <a:spcAft>
                <a:spcPts val="0"/>
              </a:spcAft>
              <a:buClrTx/>
              <a:buSzPct val="120000"/>
              <a:buFontTx/>
              <a:buBlip>
                <a:blip r:embed="rId3">
                  <a:extLst>
                    <a:ext uri="{96DAC541-7B7A-43D3-8B79-37D633B846F1}">
                      <asvg:svgBlip xmlns:asvg="http://schemas.microsoft.com/office/drawing/2016/SVG/main" r:embed="rId4"/>
                    </a:ext>
                  </a:extLst>
                </a:blip>
              </a:buBlip>
              <a:defRPr sz="1400" b="0" i="0" u="none" strike="noStrike" cap="none">
                <a:solidFill>
                  <a:srgbClr val="000000"/>
                </a:solidFill>
                <a:latin typeface="+mn-lt"/>
                <a:ea typeface="Arial"/>
                <a:cs typeface="Arial"/>
                <a:sym typeface="Arial"/>
              </a:defRPr>
            </a:lvl1pPr>
            <a:lvl2pPr marL="569913" marR="0" lvl="1" indent="-342900" algn="l" rtl="0" eaLnBrk="1" hangingPunct="1">
              <a:lnSpc>
                <a:spcPct val="100000"/>
              </a:lnSpc>
              <a:spcBef>
                <a:spcPts val="0"/>
              </a:spcBef>
              <a:spcAft>
                <a:spcPts val="0"/>
              </a:spcAft>
              <a:buClrTx/>
              <a:buSzPct val="100000"/>
              <a:buFontTx/>
              <a:buChar char="+"/>
              <a:defRPr sz="1400" b="0" i="0" u="none" strike="noStrike" cap="none">
                <a:solidFill>
                  <a:srgbClr val="000000"/>
                </a:solidFill>
                <a:latin typeface="+mn-lt"/>
                <a:ea typeface="Arial"/>
                <a:cs typeface="Arial"/>
                <a:sym typeface="Arial"/>
              </a:defRPr>
            </a:lvl2pPr>
            <a:lvl3pPr marL="796925" marR="0" lvl="2" indent="-334963" algn="l" rtl="0" eaLnBrk="1" hangingPunct="1">
              <a:lnSpc>
                <a:spcPct val="100000"/>
              </a:lnSpc>
              <a:spcBef>
                <a:spcPts val="0"/>
              </a:spcBef>
              <a:spcAft>
                <a:spcPts val="0"/>
              </a:spcAft>
              <a:buClrTx/>
              <a:buFontTx/>
              <a:buChar char="+"/>
              <a:defRPr sz="1400" b="0" i="0" u="none" strike="noStrike" cap="none">
                <a:solidFill>
                  <a:srgbClr val="000000"/>
                </a:solidFill>
                <a:latin typeface="+mn-lt"/>
                <a:ea typeface="Arial"/>
                <a:cs typeface="Arial"/>
                <a:sym typeface="Arial"/>
              </a:defRPr>
            </a:lvl3pPr>
            <a:lvl4pPr marL="796925" marR="0" lvl="3" indent="-334963" algn="l" rtl="0" eaLnBrk="1" hangingPunct="1">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4pPr>
            <a:lvl5pPr marL="796925" marR="0" lvl="4" indent="-334963" algn="l" rtl="0" eaLnBrk="1" hangingPunct="1">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39725" marR="0" lvl="0" indent="-339725" algn="l" defTabSz="914400" rtl="0" eaLnBrk="1" fontAlgn="auto" latinLnBrk="0" hangingPunct="1">
              <a:lnSpc>
                <a:spcPct val="100000"/>
              </a:lnSpc>
              <a:spcBef>
                <a:spcPts val="0"/>
              </a:spcBef>
              <a:spcAft>
                <a:spcPts val="1800"/>
              </a:spcAft>
              <a:buClrTx/>
              <a:buSzPct val="100000"/>
              <a:buFontTx/>
              <a:buBlip>
                <a:blip r:embed="rId3">
                  <a:extLst>
                    <a:ext uri="{96DAC541-7B7A-43D3-8B79-37D633B846F1}">
                      <asvg:svgBlip xmlns:asvg="http://schemas.microsoft.com/office/drawing/2016/SVG/main" r:embed="rId4"/>
                    </a:ext>
                  </a:extLst>
                </a:blip>
              </a:buBlip>
              <a:tabLst/>
              <a:defRPr/>
            </a:pPr>
            <a:r>
              <a:rPr kumimoji="0" lang="en-US" sz="17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Relacorilant is a novel, selective GR antagonist (SGRA) that restores the sensitivity of cancers to cytotoxic chemotherapy</a:t>
            </a:r>
            <a:r>
              <a:rPr kumimoji="0" lang="en-US" sz="1700" b="0" i="0" u="none" strike="noStrike" kern="0" cap="none" spc="0" normalizeH="0" baseline="3000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3,5,6</a:t>
            </a:r>
          </a:p>
        </p:txBody>
      </p:sp>
      <p:sp>
        <p:nvSpPr>
          <p:cNvPr id="5" name="Text Placeholder 4">
            <a:extLst>
              <a:ext uri="{FF2B5EF4-FFF2-40B4-BE49-F238E27FC236}">
                <a16:creationId xmlns:a16="http://schemas.microsoft.com/office/drawing/2014/main" id="{C1F19462-8085-696C-B8A3-3BA361AAB25C}"/>
              </a:ext>
            </a:extLst>
          </p:cNvPr>
          <p:cNvSpPr txBox="1">
            <a:spLocks/>
          </p:cNvSpPr>
          <p:nvPr/>
        </p:nvSpPr>
        <p:spPr>
          <a:xfrm>
            <a:off x="21544" y="6416741"/>
            <a:ext cx="7340600" cy="431800"/>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300"/>
              </a:spcAft>
              <a:buClrTx/>
              <a:buSzPct val="120000"/>
              <a:buFont typeface="Arial" panose="020B0604020202020204" pitchFamily="34" charset="0"/>
              <a:buNone/>
              <a:tabLst/>
              <a:defRPr/>
            </a:pP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1. Martorana,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Int J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Cancer</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2025;35(1):100009. 2. Veneris,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2017;146(1):153-60. 3. Greenstein,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Oncotarget</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2021;12(13):1243-55. 4. </a:t>
            </a:r>
            <a:r>
              <a:rPr kumimoji="0" lang="en-US" sz="600" b="0" i="0" u="none" strike="noStrike" kern="0" cap="none" spc="0" normalizeH="0" baseline="0" noProof="0" dirty="0" err="1">
                <a:ln>
                  <a:noFill/>
                </a:ln>
                <a:solidFill>
                  <a:srgbClr val="000000"/>
                </a:solidFill>
                <a:effectLst/>
                <a:uLnTx/>
                <a:uFillTx/>
                <a:latin typeface="Lato"/>
                <a:ea typeface="Lato"/>
                <a:cs typeface="Lato"/>
                <a:sym typeface="Lato"/>
              </a:rPr>
              <a:t>Melhelm</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Clin Cancer Res</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2009;15(9):3196-3204. 5. Stringer-Reasor,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2015;138(3):656-62. 6. Munster,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Clin Cancer Res</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2022;28(15):3214-24. 7. Colombo,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J Clin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2023;41(30):4779-89.</a:t>
            </a:r>
          </a:p>
        </p:txBody>
      </p:sp>
      <p:sp>
        <p:nvSpPr>
          <p:cNvPr id="10" name="Rectangle 9">
            <a:hlinkClick r:id="" action="ppaction://noaction"/>
            <a:extLst>
              <a:ext uri="{FF2B5EF4-FFF2-40B4-BE49-F238E27FC236}">
                <a16:creationId xmlns:a16="http://schemas.microsoft.com/office/drawing/2014/main" id="{9F3B3427-E164-912B-8004-FE8D3EA60C64}"/>
              </a:ext>
            </a:extLst>
          </p:cNvPr>
          <p:cNvSpPr/>
          <p:nvPr/>
        </p:nvSpPr>
        <p:spPr>
          <a:xfrm>
            <a:off x="7791667" y="933224"/>
            <a:ext cx="3562097" cy="270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11" name="Title 5">
            <a:extLst>
              <a:ext uri="{FF2B5EF4-FFF2-40B4-BE49-F238E27FC236}">
                <a16:creationId xmlns:a16="http://schemas.microsoft.com/office/drawing/2014/main" id="{B8C0CD73-F985-CE5A-17C5-15D852D24A4A}"/>
              </a:ext>
            </a:extLst>
          </p:cNvPr>
          <p:cNvSpPr txBox="1">
            <a:spLocks/>
          </p:cNvSpPr>
          <p:nvPr/>
        </p:nvSpPr>
        <p:spPr>
          <a:xfrm>
            <a:off x="7915586" y="823071"/>
            <a:ext cx="2743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00" b="1" kern="1200">
                <a:solidFill>
                  <a:srgbClr val="7030A0"/>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dirty="0" err="1">
                <a:ln>
                  <a:noFill/>
                </a:ln>
                <a:solidFill>
                  <a:srgbClr val="7030A0"/>
                </a:solidFill>
                <a:effectLst/>
                <a:uLnTx/>
                <a:uFillTx/>
                <a:latin typeface="Calibri" panose="020F0502020204030204" pitchFamily="34" charset="0"/>
                <a:ea typeface="+mj-ea"/>
                <a:cs typeface="Calibri" panose="020F0502020204030204" pitchFamily="34" charset="0"/>
                <a:sym typeface="Arial"/>
              </a:rPr>
              <a:t>Relacorilant</a:t>
            </a:r>
            <a:r>
              <a:rPr kumimoji="0" lang="en-US" sz="800" b="1" i="0" u="none" strike="noStrike" kern="1200" cap="none" spc="0" normalizeH="0" baseline="0" noProof="0" dirty="0">
                <a:ln>
                  <a:noFill/>
                </a:ln>
                <a:solidFill>
                  <a:srgbClr val="7030A0"/>
                </a:solidFill>
                <a:effectLst/>
                <a:uLnTx/>
                <a:uFillTx/>
                <a:latin typeface="Calibri" panose="020F0502020204030204" pitchFamily="34" charset="0"/>
                <a:ea typeface="+mj-ea"/>
                <a:cs typeface="Calibri" panose="020F0502020204030204" pitchFamily="34" charset="0"/>
                <a:sym typeface="Arial"/>
              </a:rPr>
              <a:t> MOA</a:t>
            </a:r>
          </a:p>
        </p:txBody>
      </p:sp>
      <p:pic>
        <p:nvPicPr>
          <p:cNvPr id="12" name="Picture 11">
            <a:extLst>
              <a:ext uri="{FF2B5EF4-FFF2-40B4-BE49-F238E27FC236}">
                <a16:creationId xmlns:a16="http://schemas.microsoft.com/office/drawing/2014/main" id="{2D8A84A0-2FB0-5B34-79FA-F82419237E8F}"/>
              </a:ext>
            </a:extLst>
          </p:cNvPr>
          <p:cNvPicPr>
            <a:picLocks/>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rcRect t="14160" b="10145"/>
          <a:stretch/>
        </p:blipFill>
        <p:spPr>
          <a:xfrm flipH="1">
            <a:off x="7790123" y="899284"/>
            <a:ext cx="3741196" cy="3574618"/>
          </a:xfrm>
          <a:prstGeom prst="roundRect">
            <a:avLst>
              <a:gd name="adj" fmla="val 7339"/>
            </a:avLst>
          </a:prstGeom>
          <a:ln w="0">
            <a:noFill/>
          </a:ln>
          <a:effectLst>
            <a:outerShdw blurRad="63500" sx="102000" sy="102000" algn="ctr" rotWithShape="0">
              <a:prstClr val="black">
                <a:alpha val="40000"/>
              </a:prstClr>
            </a:outerShdw>
          </a:effectLst>
        </p:spPr>
      </p:pic>
      <p:sp>
        <p:nvSpPr>
          <p:cNvPr id="30" name="Arc 29">
            <a:extLst>
              <a:ext uri="{FF2B5EF4-FFF2-40B4-BE49-F238E27FC236}">
                <a16:creationId xmlns:a16="http://schemas.microsoft.com/office/drawing/2014/main" id="{D21AB9F0-EAE0-0BBB-FD5A-7FF6345F4C2F}"/>
              </a:ext>
            </a:extLst>
          </p:cNvPr>
          <p:cNvSpPr/>
          <p:nvPr/>
        </p:nvSpPr>
        <p:spPr>
          <a:xfrm rot="16676633" flipV="1">
            <a:off x="8742422" y="1733739"/>
            <a:ext cx="2562990" cy="2657062"/>
          </a:xfrm>
          <a:prstGeom prst="arc">
            <a:avLst>
              <a:gd name="adj1" fmla="val 6305806"/>
              <a:gd name="adj2" fmla="val 7082335"/>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1" name="Arc 30">
            <a:extLst>
              <a:ext uri="{FF2B5EF4-FFF2-40B4-BE49-F238E27FC236}">
                <a16:creationId xmlns:a16="http://schemas.microsoft.com/office/drawing/2014/main" id="{11B40C38-7828-A642-895C-AB983C51076E}"/>
              </a:ext>
            </a:extLst>
          </p:cNvPr>
          <p:cNvSpPr/>
          <p:nvPr/>
        </p:nvSpPr>
        <p:spPr>
          <a:xfrm rot="13575629" flipV="1">
            <a:off x="8677100" y="2290033"/>
            <a:ext cx="2009525" cy="1754645"/>
          </a:xfrm>
          <a:prstGeom prst="arc">
            <a:avLst>
              <a:gd name="adj1" fmla="val 18256045"/>
              <a:gd name="adj2" fmla="val 1171108"/>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2" name="Arc 31">
            <a:extLst>
              <a:ext uri="{FF2B5EF4-FFF2-40B4-BE49-F238E27FC236}">
                <a16:creationId xmlns:a16="http://schemas.microsoft.com/office/drawing/2014/main" id="{686F399B-9814-E273-0C2C-76046056407C}"/>
              </a:ext>
            </a:extLst>
          </p:cNvPr>
          <p:cNvSpPr/>
          <p:nvPr/>
        </p:nvSpPr>
        <p:spPr>
          <a:xfrm rot="6450162" flipH="1" flipV="1">
            <a:off x="8001866" y="828516"/>
            <a:ext cx="1569646" cy="1590248"/>
          </a:xfrm>
          <a:prstGeom prst="arc">
            <a:avLst>
              <a:gd name="adj1" fmla="val 7828712"/>
              <a:gd name="adj2" fmla="val 11096916"/>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pic>
        <p:nvPicPr>
          <p:cNvPr id="33" name="Picture 32">
            <a:extLst>
              <a:ext uri="{FF2B5EF4-FFF2-40B4-BE49-F238E27FC236}">
                <a16:creationId xmlns:a16="http://schemas.microsoft.com/office/drawing/2014/main" id="{089B2D55-A576-5A5F-6B8A-9D23E3544AB4}"/>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9767240" y="2515965"/>
            <a:ext cx="195207" cy="195207"/>
          </a:xfrm>
          <a:prstGeom prst="rect">
            <a:avLst/>
          </a:prstGeom>
        </p:spPr>
      </p:pic>
      <p:pic>
        <p:nvPicPr>
          <p:cNvPr id="34" name="Picture 33">
            <a:extLst>
              <a:ext uri="{FF2B5EF4-FFF2-40B4-BE49-F238E27FC236}">
                <a16:creationId xmlns:a16="http://schemas.microsoft.com/office/drawing/2014/main" id="{66620A68-AEAE-5542-2697-6CA4072C067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867854" y="2252573"/>
            <a:ext cx="425278" cy="410614"/>
          </a:xfrm>
          <a:prstGeom prst="rect">
            <a:avLst/>
          </a:prstGeom>
        </p:spPr>
      </p:pic>
      <p:pic>
        <p:nvPicPr>
          <p:cNvPr id="35" name="Picture 34">
            <a:extLst>
              <a:ext uri="{FF2B5EF4-FFF2-40B4-BE49-F238E27FC236}">
                <a16:creationId xmlns:a16="http://schemas.microsoft.com/office/drawing/2014/main" id="{26C204B6-7F07-5EBF-907E-C7FA9B1022AD}"/>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8243369" y="2229719"/>
            <a:ext cx="195207" cy="195207"/>
          </a:xfrm>
          <a:prstGeom prst="rect">
            <a:avLst/>
          </a:prstGeom>
        </p:spPr>
      </p:pic>
      <p:pic>
        <p:nvPicPr>
          <p:cNvPr id="36" name="Picture 35">
            <a:extLst>
              <a:ext uri="{FF2B5EF4-FFF2-40B4-BE49-F238E27FC236}">
                <a16:creationId xmlns:a16="http://schemas.microsoft.com/office/drawing/2014/main" id="{809E904B-3130-CDDF-3429-A7872F7B453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491922" y="2772745"/>
            <a:ext cx="445390" cy="347253"/>
          </a:xfrm>
          <a:prstGeom prst="rect">
            <a:avLst/>
          </a:prstGeom>
        </p:spPr>
      </p:pic>
      <p:sp>
        <p:nvSpPr>
          <p:cNvPr id="37" name="正方形/長方形 2">
            <a:hlinkClick r:id="" action="ppaction://noaction"/>
            <a:extLst>
              <a:ext uri="{FF2B5EF4-FFF2-40B4-BE49-F238E27FC236}">
                <a16:creationId xmlns:a16="http://schemas.microsoft.com/office/drawing/2014/main" id="{BF080F09-8DCF-E1E5-AD19-E56A87BD0D2C}"/>
              </a:ext>
            </a:extLst>
          </p:cNvPr>
          <p:cNvSpPr/>
          <p:nvPr/>
        </p:nvSpPr>
        <p:spPr>
          <a:xfrm flipH="1">
            <a:off x="7788482" y="899906"/>
            <a:ext cx="3742837" cy="445262"/>
          </a:xfrm>
          <a:prstGeom prst="round2SameRect">
            <a:avLst>
              <a:gd name="adj1" fmla="val 50000"/>
              <a:gd name="adj2" fmla="val 0"/>
            </a:avLst>
          </a:prstGeom>
          <a:solidFill>
            <a:srgbClr val="156168"/>
          </a:solidFill>
          <a:ln w="19050" cap="flat" cmpd="sng" algn="ctr">
            <a:solidFill>
              <a:srgbClr val="156168"/>
            </a:solidFill>
            <a:prstDash val="solid"/>
          </a:ln>
          <a:effectLst/>
        </p:spPr>
        <p:txBody>
          <a:bodyPr wrap="none" t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0" normalizeH="0" baseline="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Relacorilant Mechanism of Action</a:t>
            </a:r>
          </a:p>
        </p:txBody>
      </p:sp>
      <p:sp>
        <p:nvSpPr>
          <p:cNvPr id="38" name="テキスト ボックス 154">
            <a:extLst>
              <a:ext uri="{FF2B5EF4-FFF2-40B4-BE49-F238E27FC236}">
                <a16:creationId xmlns:a16="http://schemas.microsoft.com/office/drawing/2014/main" id="{0CB98816-6F19-8C1F-CBBC-8CDC84C2B3C6}"/>
              </a:ext>
            </a:extLst>
          </p:cNvPr>
          <p:cNvSpPr txBox="1"/>
          <p:nvPr/>
        </p:nvSpPr>
        <p:spPr>
          <a:xfrm flipH="1">
            <a:off x="10298833" y="1456373"/>
            <a:ext cx="8048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DCBB16"/>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Cortisol</a:t>
            </a:r>
            <a:endParaRPr kumimoji="1" lang="en-US" sz="900" b="1" i="0" u="none" strike="noStrike" kern="1200" cap="none" spc="0" normalizeH="0" baseline="0" noProof="0" dirty="0">
              <a:ln>
                <a:noFill/>
              </a:ln>
              <a:solidFill>
                <a:srgbClr val="DCBB16"/>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9" name="テキスト ボックス 154">
            <a:extLst>
              <a:ext uri="{FF2B5EF4-FFF2-40B4-BE49-F238E27FC236}">
                <a16:creationId xmlns:a16="http://schemas.microsoft.com/office/drawing/2014/main" id="{EAC91022-BA29-0568-8F9E-95082A31726C}"/>
              </a:ext>
            </a:extLst>
          </p:cNvPr>
          <p:cNvSpPr txBox="1"/>
          <p:nvPr/>
        </p:nvSpPr>
        <p:spPr>
          <a:xfrm flipH="1">
            <a:off x="10589009" y="4031488"/>
            <a:ext cx="8695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Tumor</a:t>
            </a:r>
            <a:b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br>
            <a: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Cell</a:t>
            </a:r>
          </a:p>
        </p:txBody>
      </p:sp>
      <p:grpSp>
        <p:nvGrpSpPr>
          <p:cNvPr id="40" name="Group 39">
            <a:extLst>
              <a:ext uri="{FF2B5EF4-FFF2-40B4-BE49-F238E27FC236}">
                <a16:creationId xmlns:a16="http://schemas.microsoft.com/office/drawing/2014/main" id="{C73123D6-B076-68D4-2A32-2045B0EBA4EA}"/>
              </a:ext>
            </a:extLst>
          </p:cNvPr>
          <p:cNvGrpSpPr/>
          <p:nvPr/>
        </p:nvGrpSpPr>
        <p:grpSpPr>
          <a:xfrm>
            <a:off x="8506204" y="3553974"/>
            <a:ext cx="1371744" cy="818300"/>
            <a:chOff x="932408" y="4554742"/>
            <a:chExt cx="1267670" cy="756215"/>
          </a:xfrm>
        </p:grpSpPr>
        <p:pic>
          <p:nvPicPr>
            <p:cNvPr id="47" name="Picture 46">
              <a:extLst>
                <a:ext uri="{FF2B5EF4-FFF2-40B4-BE49-F238E27FC236}">
                  <a16:creationId xmlns:a16="http://schemas.microsoft.com/office/drawing/2014/main" id="{93B7082C-B510-B6EA-536F-0640D045DE6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21968" y="4565941"/>
              <a:ext cx="659963" cy="290625"/>
            </a:xfrm>
            <a:prstGeom prst="rect">
              <a:avLst/>
            </a:prstGeom>
          </p:spPr>
        </p:pic>
        <p:grpSp>
          <p:nvGrpSpPr>
            <p:cNvPr id="48" name="Group 47">
              <a:extLst>
                <a:ext uri="{FF2B5EF4-FFF2-40B4-BE49-F238E27FC236}">
                  <a16:creationId xmlns:a16="http://schemas.microsoft.com/office/drawing/2014/main" id="{475BAD32-B047-FD06-E58B-2B601CAEE645}"/>
                </a:ext>
              </a:extLst>
            </p:cNvPr>
            <p:cNvGrpSpPr/>
            <p:nvPr/>
          </p:nvGrpSpPr>
          <p:grpSpPr>
            <a:xfrm>
              <a:off x="932408" y="4715688"/>
              <a:ext cx="1267670" cy="595269"/>
              <a:chOff x="934604" y="3709393"/>
              <a:chExt cx="1267670" cy="595270"/>
            </a:xfrm>
          </p:grpSpPr>
          <p:pic>
            <p:nvPicPr>
              <p:cNvPr id="50" name="Picture 49">
                <a:extLst>
                  <a:ext uri="{FF2B5EF4-FFF2-40B4-BE49-F238E27FC236}">
                    <a16:creationId xmlns:a16="http://schemas.microsoft.com/office/drawing/2014/main" id="{4619859F-28FB-DE66-DC19-3320D53ADA06}"/>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30000"/>
                        </a14:imgEffect>
                      </a14:imgLayer>
                    </a14:imgProps>
                  </a:ext>
                  <a:ext uri="{28A0092B-C50C-407E-A947-70E740481C1C}">
                    <a14:useLocalDpi xmlns:a14="http://schemas.microsoft.com/office/drawing/2010/main"/>
                  </a:ext>
                </a:extLst>
              </a:blip>
              <a:srcRect/>
              <a:stretch/>
            </p:blipFill>
            <p:spPr>
              <a:xfrm>
                <a:off x="934604" y="4082481"/>
                <a:ext cx="1267670" cy="172082"/>
              </a:xfrm>
              <a:prstGeom prst="rect">
                <a:avLst/>
              </a:prstGeom>
            </p:spPr>
          </p:pic>
          <p:pic>
            <p:nvPicPr>
              <p:cNvPr id="51" name="Picture 50">
                <a:extLst>
                  <a:ext uri="{FF2B5EF4-FFF2-40B4-BE49-F238E27FC236}">
                    <a16:creationId xmlns:a16="http://schemas.microsoft.com/office/drawing/2014/main" id="{B97F2859-45B5-8228-C9AF-FABE50EFC68F}"/>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14131" y="3960712"/>
                <a:ext cx="694271" cy="343951"/>
              </a:xfrm>
              <a:prstGeom prst="rect">
                <a:avLst/>
              </a:prstGeom>
            </p:spPr>
          </p:pic>
          <p:pic>
            <p:nvPicPr>
              <p:cNvPr id="52" name="Picture 51">
                <a:extLst>
                  <a:ext uri="{FF2B5EF4-FFF2-40B4-BE49-F238E27FC236}">
                    <a16:creationId xmlns:a16="http://schemas.microsoft.com/office/drawing/2014/main" id="{769243A0-5BBA-5461-F666-53FFC079A92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43861" y="3709393"/>
                <a:ext cx="411598" cy="320907"/>
              </a:xfrm>
              <a:prstGeom prst="rect">
                <a:avLst/>
              </a:prstGeom>
            </p:spPr>
          </p:pic>
          <p:pic>
            <p:nvPicPr>
              <p:cNvPr id="53" name="Picture 52">
                <a:extLst>
                  <a:ext uri="{FF2B5EF4-FFF2-40B4-BE49-F238E27FC236}">
                    <a16:creationId xmlns:a16="http://schemas.microsoft.com/office/drawing/2014/main" id="{6F462B32-0211-0DC8-9A35-CFD5B9882FBF}"/>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471750" y="3709393"/>
                <a:ext cx="411598" cy="320907"/>
              </a:xfrm>
              <a:prstGeom prst="rect">
                <a:avLst/>
              </a:prstGeom>
            </p:spPr>
          </p:pic>
        </p:grpSp>
        <p:sp>
          <p:nvSpPr>
            <p:cNvPr id="49" name="テキスト ボックス 154">
              <a:extLst>
                <a:ext uri="{FF2B5EF4-FFF2-40B4-BE49-F238E27FC236}">
                  <a16:creationId xmlns:a16="http://schemas.microsoft.com/office/drawing/2014/main" id="{DF9D67EC-CD54-4225-0DE7-063766C46C3C}"/>
                </a:ext>
              </a:extLst>
            </p:cNvPr>
            <p:cNvSpPr txBox="1"/>
            <p:nvPr/>
          </p:nvSpPr>
          <p:spPr>
            <a:xfrm flipH="1">
              <a:off x="1119762" y="4554742"/>
              <a:ext cx="672836" cy="199098"/>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srgbClr val="FFFFFF"/>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Co-regulators</a:t>
              </a:r>
            </a:p>
          </p:txBody>
        </p:sp>
      </p:grpSp>
      <p:pic>
        <p:nvPicPr>
          <p:cNvPr id="41" name="Picture 40">
            <a:extLst>
              <a:ext uri="{FF2B5EF4-FFF2-40B4-BE49-F238E27FC236}">
                <a16:creationId xmlns:a16="http://schemas.microsoft.com/office/drawing/2014/main" id="{2749E3BE-DE6E-539C-0544-ABCB02D909BB}"/>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217766" y="1871824"/>
            <a:ext cx="239761" cy="239761"/>
          </a:xfrm>
          <a:prstGeom prst="rect">
            <a:avLst/>
          </a:prstGeom>
        </p:spPr>
      </p:pic>
      <p:pic>
        <p:nvPicPr>
          <p:cNvPr id="42" name="Picture 41">
            <a:extLst>
              <a:ext uri="{FF2B5EF4-FFF2-40B4-BE49-F238E27FC236}">
                <a16:creationId xmlns:a16="http://schemas.microsoft.com/office/drawing/2014/main" id="{717982BD-F024-54D0-9E7B-C78250E7621A}"/>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871695" y="1790164"/>
            <a:ext cx="239761" cy="239761"/>
          </a:xfrm>
          <a:prstGeom prst="rect">
            <a:avLst/>
          </a:prstGeom>
        </p:spPr>
      </p:pic>
      <p:pic>
        <p:nvPicPr>
          <p:cNvPr id="44" name="Picture 43">
            <a:extLst>
              <a:ext uri="{FF2B5EF4-FFF2-40B4-BE49-F238E27FC236}">
                <a16:creationId xmlns:a16="http://schemas.microsoft.com/office/drawing/2014/main" id="{114756CF-0676-8E88-9070-190C2D4A78F6}"/>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154703" y="1482409"/>
            <a:ext cx="202282" cy="202282"/>
          </a:xfrm>
          <a:prstGeom prst="rect">
            <a:avLst/>
          </a:prstGeom>
        </p:spPr>
      </p:pic>
      <p:pic>
        <p:nvPicPr>
          <p:cNvPr id="14" name="Picture 13">
            <a:extLst>
              <a:ext uri="{FF2B5EF4-FFF2-40B4-BE49-F238E27FC236}">
                <a16:creationId xmlns:a16="http://schemas.microsoft.com/office/drawing/2014/main" id="{D0C9DEBA-AAFF-1845-AA06-B27854B795B0}"/>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150122" y="1439504"/>
            <a:ext cx="160023" cy="160023"/>
          </a:xfrm>
          <a:prstGeom prst="rect">
            <a:avLst/>
          </a:prstGeom>
        </p:spPr>
      </p:pic>
      <p:sp>
        <p:nvSpPr>
          <p:cNvPr id="15" name="テキスト ボックス 154">
            <a:hlinkClick r:id="" action="ppaction://noaction"/>
            <a:extLst>
              <a:ext uri="{FF2B5EF4-FFF2-40B4-BE49-F238E27FC236}">
                <a16:creationId xmlns:a16="http://schemas.microsoft.com/office/drawing/2014/main" id="{395B5B35-20F5-FF6F-EB16-6DDB6D6BBF79}"/>
              </a:ext>
            </a:extLst>
          </p:cNvPr>
          <p:cNvSpPr txBox="1"/>
          <p:nvPr/>
        </p:nvSpPr>
        <p:spPr>
          <a:xfrm flipH="1">
            <a:off x="8011292" y="1459752"/>
            <a:ext cx="100664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77F1F1">
                    <a:lumMod val="50000"/>
                  </a:srgb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Relacorilant</a:t>
            </a:r>
          </a:p>
        </p:txBody>
      </p:sp>
      <p:pic>
        <p:nvPicPr>
          <p:cNvPr id="16" name="Picture 15">
            <a:extLst>
              <a:ext uri="{FF2B5EF4-FFF2-40B4-BE49-F238E27FC236}">
                <a16:creationId xmlns:a16="http://schemas.microsoft.com/office/drawing/2014/main" id="{95303EB6-2D31-2BE3-C272-29515DEA17AB}"/>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8946723" y="1615385"/>
            <a:ext cx="181329" cy="181329"/>
          </a:xfrm>
          <a:prstGeom prst="rect">
            <a:avLst/>
          </a:prstGeom>
        </p:spPr>
      </p:pic>
      <p:pic>
        <p:nvPicPr>
          <p:cNvPr id="17" name="Picture 16">
            <a:extLst>
              <a:ext uri="{FF2B5EF4-FFF2-40B4-BE49-F238E27FC236}">
                <a16:creationId xmlns:a16="http://schemas.microsoft.com/office/drawing/2014/main" id="{A6B5A97F-8C7B-A0B2-C1F1-46737856CE4B}"/>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374182" y="1879859"/>
            <a:ext cx="226595" cy="226595"/>
          </a:xfrm>
          <a:prstGeom prst="rect">
            <a:avLst/>
          </a:prstGeom>
        </p:spPr>
      </p:pic>
      <p:pic>
        <p:nvPicPr>
          <p:cNvPr id="25" name="Picture 24">
            <a:extLst>
              <a:ext uri="{FF2B5EF4-FFF2-40B4-BE49-F238E27FC236}">
                <a16:creationId xmlns:a16="http://schemas.microsoft.com/office/drawing/2014/main" id="{5B3999E6-38FE-E017-1B71-0FD29CF4F8A2}"/>
              </a:ext>
            </a:extLst>
          </p:cNvPr>
          <p:cNvPicPr>
            <a:picLocks noChangeAspect="1"/>
          </p:cNvPicPr>
          <p:nvPr/>
        </p:nvPicPr>
        <p:blipFill>
          <a:blip r:embed="rId16" cstate="email">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a:stretch/>
        </p:blipFill>
        <p:spPr>
          <a:xfrm>
            <a:off x="9918639" y="3722503"/>
            <a:ext cx="654739" cy="285591"/>
          </a:xfrm>
          <a:prstGeom prst="rect">
            <a:avLst/>
          </a:prstGeom>
        </p:spPr>
      </p:pic>
      <p:sp>
        <p:nvSpPr>
          <p:cNvPr id="26" name="テキスト ボックス 186">
            <a:extLst>
              <a:ext uri="{FF2B5EF4-FFF2-40B4-BE49-F238E27FC236}">
                <a16:creationId xmlns:a16="http://schemas.microsoft.com/office/drawing/2014/main" id="{EAFCBD30-D955-9974-8038-F0958C32C2A3}"/>
              </a:ext>
            </a:extLst>
          </p:cNvPr>
          <p:cNvSpPr txBox="1"/>
          <p:nvPr/>
        </p:nvSpPr>
        <p:spPr>
          <a:xfrm>
            <a:off x="10054722" y="3755859"/>
            <a:ext cx="450719" cy="194758"/>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DUSP1</a:t>
            </a:r>
            <a:endPar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UI" panose="020B0604030504040204" pitchFamily="50" charset="-128"/>
              <a:cs typeface="Calibri" panose="020F0502020204030204" pitchFamily="34" charset="0"/>
              <a:sym typeface="Arial"/>
            </a:endParaRPr>
          </a:p>
        </p:txBody>
      </p:sp>
      <p:grpSp>
        <p:nvGrpSpPr>
          <p:cNvPr id="27" name="Group 26">
            <a:extLst>
              <a:ext uri="{FF2B5EF4-FFF2-40B4-BE49-F238E27FC236}">
                <a16:creationId xmlns:a16="http://schemas.microsoft.com/office/drawing/2014/main" id="{FA69C88D-E437-D29B-6FCF-6D25769A06A8}"/>
              </a:ext>
            </a:extLst>
          </p:cNvPr>
          <p:cNvGrpSpPr/>
          <p:nvPr/>
        </p:nvGrpSpPr>
        <p:grpSpPr>
          <a:xfrm>
            <a:off x="9921294" y="3422351"/>
            <a:ext cx="654739" cy="285590"/>
            <a:chOff x="2418248" y="3370681"/>
            <a:chExt cx="694273" cy="290626"/>
          </a:xfrm>
        </p:grpSpPr>
        <p:pic>
          <p:nvPicPr>
            <p:cNvPr id="28" name="Picture 27">
              <a:extLst>
                <a:ext uri="{FF2B5EF4-FFF2-40B4-BE49-F238E27FC236}">
                  <a16:creationId xmlns:a16="http://schemas.microsoft.com/office/drawing/2014/main" id="{5F5EBD32-60D7-858F-695B-AD6AC080F156}"/>
                </a:ext>
              </a:extLst>
            </p:cNvPr>
            <p:cNvPicPr>
              <a:picLocks noChangeAspect="1"/>
            </p:cNvPicPr>
            <p:nvPr/>
          </p:nvPicPr>
          <p:blipFill>
            <a:blip r:embed="rId18"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418248" y="3370681"/>
              <a:ext cx="694273" cy="290626"/>
            </a:xfrm>
            <a:prstGeom prst="rect">
              <a:avLst/>
            </a:prstGeom>
          </p:spPr>
        </p:pic>
        <p:sp>
          <p:nvSpPr>
            <p:cNvPr id="29" name="テキスト ボックス 186">
              <a:extLst>
                <a:ext uri="{FF2B5EF4-FFF2-40B4-BE49-F238E27FC236}">
                  <a16:creationId xmlns:a16="http://schemas.microsoft.com/office/drawing/2014/main" id="{FDBE8464-A832-A9E7-72B0-AB850DCEA275}"/>
                </a:ext>
              </a:extLst>
            </p:cNvPr>
            <p:cNvSpPr txBox="1"/>
            <p:nvPr/>
          </p:nvSpPr>
          <p:spPr>
            <a:xfrm>
              <a:off x="2536692" y="3403322"/>
              <a:ext cx="477933" cy="198191"/>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SGK1</a:t>
              </a:r>
              <a:endPar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UI" panose="020B0604030504040204" pitchFamily="50" charset="-128"/>
                <a:cs typeface="Calibri" panose="020F0502020204030204" pitchFamily="34" charset="0"/>
                <a:sym typeface="Arial"/>
              </a:endParaRPr>
            </a:p>
          </p:txBody>
        </p:sp>
      </p:grpSp>
      <p:sp>
        <p:nvSpPr>
          <p:cNvPr id="19" name="Freeform 48">
            <a:extLst>
              <a:ext uri="{FF2B5EF4-FFF2-40B4-BE49-F238E27FC236}">
                <a16:creationId xmlns:a16="http://schemas.microsoft.com/office/drawing/2014/main" id="{0E5F8602-31DF-FD39-0DAB-4DE026825112}"/>
              </a:ext>
            </a:extLst>
          </p:cNvPr>
          <p:cNvSpPr/>
          <p:nvPr/>
        </p:nvSpPr>
        <p:spPr bwMode="auto">
          <a:xfrm>
            <a:off x="9662417" y="3575906"/>
            <a:ext cx="229074" cy="555426"/>
          </a:xfrm>
          <a:custGeom>
            <a:avLst/>
            <a:gdLst>
              <a:gd name="connsiteX0" fmla="*/ 0 w 303196"/>
              <a:gd name="connsiteY0" fmla="*/ 149192 h 149192"/>
              <a:gd name="connsiteX1" fmla="*/ 0 w 303196"/>
              <a:gd name="connsiteY1" fmla="*/ 0 h 149192"/>
              <a:gd name="connsiteX2" fmla="*/ 303196 w 303196"/>
              <a:gd name="connsiteY2" fmla="*/ 0 h 149192"/>
              <a:gd name="connsiteX3" fmla="*/ 303196 w 303196"/>
              <a:gd name="connsiteY3" fmla="*/ 0 h 149192"/>
            </a:gdLst>
            <a:ahLst/>
            <a:cxnLst>
              <a:cxn ang="0">
                <a:pos x="connsiteX0" y="connsiteY0"/>
              </a:cxn>
              <a:cxn ang="0">
                <a:pos x="connsiteX1" y="connsiteY1"/>
              </a:cxn>
              <a:cxn ang="0">
                <a:pos x="connsiteX2" y="connsiteY2"/>
              </a:cxn>
              <a:cxn ang="0">
                <a:pos x="connsiteX3" y="connsiteY3"/>
              </a:cxn>
            </a:cxnLst>
            <a:rect l="l" t="t" r="r" b="b"/>
            <a:pathLst>
              <a:path w="303196" h="149192">
                <a:moveTo>
                  <a:pt x="0" y="149192"/>
                </a:moveTo>
                <a:lnTo>
                  <a:pt x="0" y="0"/>
                </a:lnTo>
                <a:lnTo>
                  <a:pt x="303196" y="0"/>
                </a:lnTo>
                <a:lnTo>
                  <a:pt x="303196" y="0"/>
                </a:lnTo>
              </a:path>
            </a:pathLst>
          </a:custGeom>
          <a:noFill/>
          <a:ln w="25400" cap="flat" cmpd="sng" algn="ctr">
            <a:solidFill>
              <a:schemeClr val="bg1">
                <a:lumMod val="65000"/>
              </a:schemeClr>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dirty="0">
              <a:ln>
                <a:noFill/>
              </a:ln>
              <a:solidFill>
                <a:prstClr val="black"/>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cxnSp>
        <p:nvCxnSpPr>
          <p:cNvPr id="20" name="Straight Arrow Connector 19">
            <a:extLst>
              <a:ext uri="{FF2B5EF4-FFF2-40B4-BE49-F238E27FC236}">
                <a16:creationId xmlns:a16="http://schemas.microsoft.com/office/drawing/2014/main" id="{F5AEF098-A7DA-0D03-8E17-6378BE43BD73}"/>
              </a:ext>
            </a:extLst>
          </p:cNvPr>
          <p:cNvCxnSpPr>
            <a:cxnSpLocks/>
          </p:cNvCxnSpPr>
          <p:nvPr/>
        </p:nvCxnSpPr>
        <p:spPr>
          <a:xfrm>
            <a:off x="10644009" y="3475967"/>
            <a:ext cx="0" cy="49307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hlinkClick r:id="" action="ppaction://noaction"/>
            <a:extLst>
              <a:ext uri="{FF2B5EF4-FFF2-40B4-BE49-F238E27FC236}">
                <a16:creationId xmlns:a16="http://schemas.microsoft.com/office/drawing/2014/main" id="{4473B518-E469-B1D7-2DB6-172F0C4829FF}"/>
              </a:ext>
            </a:extLst>
          </p:cNvPr>
          <p:cNvSpPr/>
          <p:nvPr/>
        </p:nvSpPr>
        <p:spPr>
          <a:xfrm>
            <a:off x="9720441" y="3343041"/>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22" name="Oval 21">
            <a:hlinkClick r:id="" action="ppaction://noaction"/>
            <a:extLst>
              <a:ext uri="{FF2B5EF4-FFF2-40B4-BE49-F238E27FC236}">
                <a16:creationId xmlns:a16="http://schemas.microsoft.com/office/drawing/2014/main" id="{E924FE00-1DEA-EF06-F64C-F04906E4D638}"/>
              </a:ext>
            </a:extLst>
          </p:cNvPr>
          <p:cNvSpPr/>
          <p:nvPr/>
        </p:nvSpPr>
        <p:spPr>
          <a:xfrm>
            <a:off x="9759670" y="3725052"/>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24" name="テキスト ボックス 154">
            <a:extLst>
              <a:ext uri="{FF2B5EF4-FFF2-40B4-BE49-F238E27FC236}">
                <a16:creationId xmlns:a16="http://schemas.microsoft.com/office/drawing/2014/main" id="{306D4A71-5DEB-5329-252E-3E06694F64C6}"/>
              </a:ext>
            </a:extLst>
          </p:cNvPr>
          <p:cNvSpPr txBox="1"/>
          <p:nvPr/>
        </p:nvSpPr>
        <p:spPr>
          <a:xfrm flipH="1">
            <a:off x="10259171" y="2414768"/>
            <a:ext cx="11922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C44BB3"/>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Glucocorticoid Receptor</a:t>
            </a:r>
          </a:p>
        </p:txBody>
      </p:sp>
      <p:pic>
        <p:nvPicPr>
          <p:cNvPr id="57" name="Picture 56">
            <a:hlinkClick r:id="" action="ppaction://noaction"/>
            <a:extLst>
              <a:ext uri="{FF2B5EF4-FFF2-40B4-BE49-F238E27FC236}">
                <a16:creationId xmlns:a16="http://schemas.microsoft.com/office/drawing/2014/main" id="{74A4D794-D731-4CF9-99DB-9E115B58AB4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779303" y="4679718"/>
            <a:ext cx="3748324" cy="1774292"/>
          </a:xfrm>
          <a:prstGeom prst="roundRect">
            <a:avLst>
              <a:gd name="adj" fmla="val 16024"/>
            </a:avLst>
          </a:prstGeom>
          <a:solidFill>
            <a:srgbClr val="FFFFFF"/>
          </a:solidFill>
          <a:ln w="12700">
            <a:noFill/>
          </a:ln>
          <a:effectLst>
            <a:outerShdw blurRad="63500" sx="102000" sy="102000" algn="ctr" rotWithShape="0">
              <a:prstClr val="black">
                <a:alpha val="40000"/>
              </a:prstClr>
            </a:outerShdw>
          </a:effectLst>
        </p:spPr>
      </p:pic>
      <p:pic>
        <p:nvPicPr>
          <p:cNvPr id="59" name="Picture 58">
            <a:extLst>
              <a:ext uri="{FF2B5EF4-FFF2-40B4-BE49-F238E27FC236}">
                <a16:creationId xmlns:a16="http://schemas.microsoft.com/office/drawing/2014/main" id="{DD78B865-C185-482E-E28A-56FD21DB923D}"/>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917821" y="4878676"/>
            <a:ext cx="837640" cy="499510"/>
          </a:xfrm>
          <a:prstGeom prst="rect">
            <a:avLst/>
          </a:prstGeom>
          <a:ln>
            <a:noFill/>
          </a:ln>
        </p:spPr>
      </p:pic>
      <p:sp>
        <p:nvSpPr>
          <p:cNvPr id="64" name="正方形/長方形 2">
            <a:extLst>
              <a:ext uri="{FF2B5EF4-FFF2-40B4-BE49-F238E27FC236}">
                <a16:creationId xmlns:a16="http://schemas.microsoft.com/office/drawing/2014/main" id="{549A35F7-08B9-809D-D2ED-DCB9A8F3B8D2}"/>
              </a:ext>
            </a:extLst>
          </p:cNvPr>
          <p:cNvSpPr/>
          <p:nvPr/>
        </p:nvSpPr>
        <p:spPr>
          <a:xfrm rot="10800000" flipH="1">
            <a:off x="7783552" y="6008746"/>
            <a:ext cx="3733254" cy="445262"/>
          </a:xfrm>
          <a:prstGeom prst="round2SameRect">
            <a:avLst>
              <a:gd name="adj1" fmla="val 50000"/>
              <a:gd name="adj2" fmla="val 0"/>
            </a:avLst>
          </a:prstGeom>
          <a:solidFill>
            <a:srgbClr val="156168"/>
          </a:solidFill>
          <a:ln w="19050" cap="flat" cmpd="sng" algn="ctr">
            <a:solidFill>
              <a:srgbClr val="156168"/>
            </a:solidFill>
            <a:prstDash val="solid"/>
          </a:ln>
          <a:effectLst/>
        </p:spPr>
        <p:txBody>
          <a:bodyPr wrap="none" t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3000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cxnSp>
        <p:nvCxnSpPr>
          <p:cNvPr id="66" name="Straight Arrow Connector 65">
            <a:extLst>
              <a:ext uri="{FF2B5EF4-FFF2-40B4-BE49-F238E27FC236}">
                <a16:creationId xmlns:a16="http://schemas.microsoft.com/office/drawing/2014/main" id="{C33762E3-D088-CF4C-2820-EEF30FA9B178}"/>
              </a:ext>
            </a:extLst>
          </p:cNvPr>
          <p:cNvCxnSpPr>
            <a:cxnSpLocks/>
          </p:cNvCxnSpPr>
          <p:nvPr/>
        </p:nvCxnSpPr>
        <p:spPr bwMode="auto">
          <a:xfrm>
            <a:off x="9575471" y="2850167"/>
            <a:ext cx="398774"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68" name="Straight Arrow Connector 67">
            <a:extLst>
              <a:ext uri="{FF2B5EF4-FFF2-40B4-BE49-F238E27FC236}">
                <a16:creationId xmlns:a16="http://schemas.microsoft.com/office/drawing/2014/main" id="{FE6AE72E-BB1F-C8C4-FA8C-738A97E9CE9F}"/>
              </a:ext>
            </a:extLst>
          </p:cNvPr>
          <p:cNvCxnSpPr>
            <a:cxnSpLocks/>
          </p:cNvCxnSpPr>
          <p:nvPr/>
        </p:nvCxnSpPr>
        <p:spPr bwMode="auto">
          <a:xfrm>
            <a:off x="3553623" y="2680892"/>
            <a:ext cx="398774" cy="0"/>
          </a:xfrm>
          <a:prstGeom prst="straightConnector1">
            <a:avLst/>
          </a:prstGeom>
          <a:ln w="25400" cap="rnd" cmpd="sng">
            <a:noFill/>
            <a:prstDash val="sysDash"/>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69" name="Straight Arrow Connector 68">
            <a:extLst>
              <a:ext uri="{FF2B5EF4-FFF2-40B4-BE49-F238E27FC236}">
                <a16:creationId xmlns:a16="http://schemas.microsoft.com/office/drawing/2014/main" id="{FC93B374-2CB7-96DF-D04D-BCE5B7447A72}"/>
              </a:ext>
            </a:extLst>
          </p:cNvPr>
          <p:cNvCxnSpPr>
            <a:cxnSpLocks/>
          </p:cNvCxnSpPr>
          <p:nvPr/>
        </p:nvCxnSpPr>
        <p:spPr bwMode="auto">
          <a:xfrm>
            <a:off x="4817117" y="2694166"/>
            <a:ext cx="398774" cy="0"/>
          </a:xfrm>
          <a:prstGeom prst="straightConnector1">
            <a:avLst/>
          </a:prstGeom>
          <a:ln w="25400" cap="rnd" cmpd="sng">
            <a:noFill/>
            <a:prstDash val="sysDash"/>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74" name="Straight Arrow Connector 73">
            <a:extLst>
              <a:ext uri="{FF2B5EF4-FFF2-40B4-BE49-F238E27FC236}">
                <a16:creationId xmlns:a16="http://schemas.microsoft.com/office/drawing/2014/main" id="{001B5539-327E-F2DB-0776-03E1362919FC}"/>
              </a:ext>
            </a:extLst>
          </p:cNvPr>
          <p:cNvCxnSpPr>
            <a:cxnSpLocks/>
          </p:cNvCxnSpPr>
          <p:nvPr/>
        </p:nvCxnSpPr>
        <p:spPr bwMode="auto">
          <a:xfrm>
            <a:off x="3552181" y="2679063"/>
            <a:ext cx="400216"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grpSp>
        <p:nvGrpSpPr>
          <p:cNvPr id="96" name="Group 95">
            <a:extLst>
              <a:ext uri="{FF2B5EF4-FFF2-40B4-BE49-F238E27FC236}">
                <a16:creationId xmlns:a16="http://schemas.microsoft.com/office/drawing/2014/main" id="{781DA481-3DDA-F8CC-C6D0-DEBD0C655468}"/>
              </a:ext>
            </a:extLst>
          </p:cNvPr>
          <p:cNvGrpSpPr/>
          <p:nvPr/>
        </p:nvGrpSpPr>
        <p:grpSpPr>
          <a:xfrm>
            <a:off x="10455412" y="4973772"/>
            <a:ext cx="910873" cy="420741"/>
            <a:chOff x="10135748" y="5185644"/>
            <a:chExt cx="910873" cy="420741"/>
          </a:xfrm>
        </p:grpSpPr>
        <p:pic>
          <p:nvPicPr>
            <p:cNvPr id="79" name="Picture 78">
              <a:extLst>
                <a:ext uri="{FF2B5EF4-FFF2-40B4-BE49-F238E27FC236}">
                  <a16:creationId xmlns:a16="http://schemas.microsoft.com/office/drawing/2014/main" id="{D217AF47-F119-67C0-CCE1-B4EDB3C1C6A7}"/>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rot="2010820">
              <a:off x="10135748" y="5202028"/>
              <a:ext cx="692477" cy="323762"/>
            </a:xfrm>
            <a:prstGeom prst="rect">
              <a:avLst/>
            </a:prstGeom>
            <a:ln>
              <a:noFill/>
            </a:ln>
          </p:spPr>
        </p:pic>
        <p:pic>
          <p:nvPicPr>
            <p:cNvPr id="80" name="Picture 79">
              <a:extLst>
                <a:ext uri="{FF2B5EF4-FFF2-40B4-BE49-F238E27FC236}">
                  <a16:creationId xmlns:a16="http://schemas.microsoft.com/office/drawing/2014/main" id="{E9330854-41A5-E694-001B-CA76BAB56049}"/>
                </a:ext>
              </a:extLst>
            </p:cNvPr>
            <p:cNvPicPr>
              <a:picLocks noChangeAspect="1"/>
            </p:cNvPicPr>
            <p:nvPr/>
          </p:nvPicPr>
          <p:blipFill>
            <a:blip r:embed="rId22" cstate="email">
              <a:extLst>
                <a:ext uri="{BEBA8EAE-BF5A-486C-A8C5-ECC9F3942E4B}">
                  <a14:imgProps xmlns:a14="http://schemas.microsoft.com/office/drawing/2010/main">
                    <a14:imgLayer r:embed="rId23">
                      <a14:imgEffect>
                        <a14:brightnessContrast bright="9000"/>
                      </a14:imgEffect>
                    </a14:imgLayer>
                  </a14:imgProps>
                </a:ext>
                <a:ext uri="{28A0092B-C50C-407E-A947-70E740481C1C}">
                  <a14:useLocalDpi xmlns:a14="http://schemas.microsoft.com/office/drawing/2010/main"/>
                </a:ext>
              </a:extLst>
            </a:blip>
            <a:srcRect/>
            <a:stretch/>
          </p:blipFill>
          <p:spPr>
            <a:xfrm>
              <a:off x="10484081" y="5185644"/>
              <a:ext cx="475915" cy="198917"/>
            </a:xfrm>
            <a:prstGeom prst="rect">
              <a:avLst/>
            </a:prstGeom>
            <a:ln>
              <a:noFill/>
            </a:ln>
          </p:spPr>
        </p:pic>
        <p:pic>
          <p:nvPicPr>
            <p:cNvPr id="81" name="Picture 80">
              <a:extLst>
                <a:ext uri="{FF2B5EF4-FFF2-40B4-BE49-F238E27FC236}">
                  <a16:creationId xmlns:a16="http://schemas.microsoft.com/office/drawing/2014/main" id="{5FD4DBC7-9F2F-3390-4178-C8644801F406}"/>
                </a:ext>
              </a:extLst>
            </p:cNvPr>
            <p:cNvPicPr>
              <a:picLocks noChangeAspect="1"/>
            </p:cNvPicPr>
            <p:nvPr/>
          </p:nvPicPr>
          <p:blipFill>
            <a:blip r:embed="rId24" cstate="email">
              <a:extLst>
                <a:ext uri="{BEBA8EAE-BF5A-486C-A8C5-ECC9F3942E4B}">
                  <a14:imgProps xmlns:a14="http://schemas.microsoft.com/office/drawing/2010/main">
                    <a14:imgLayer r:embed="rId23">
                      <a14:imgEffect>
                        <a14:saturation sat="256000"/>
                      </a14:imgEffect>
                      <a14:imgEffect>
                        <a14:brightnessContrast bright="-36000"/>
                      </a14:imgEffect>
                    </a14:imgLayer>
                  </a14:imgProps>
                </a:ext>
                <a:ext uri="{28A0092B-C50C-407E-A947-70E740481C1C}">
                  <a14:useLocalDpi xmlns:a14="http://schemas.microsoft.com/office/drawing/2010/main"/>
                </a:ext>
              </a:extLst>
            </a:blip>
            <a:srcRect/>
            <a:stretch/>
          </p:blipFill>
          <p:spPr>
            <a:xfrm>
              <a:off x="10570706" y="5407468"/>
              <a:ext cx="475915" cy="198917"/>
            </a:xfrm>
            <a:prstGeom prst="rect">
              <a:avLst/>
            </a:prstGeom>
            <a:ln>
              <a:noFill/>
            </a:ln>
          </p:spPr>
        </p:pic>
        <p:sp>
          <p:nvSpPr>
            <p:cNvPr id="77" name="テキスト ボックス 186">
              <a:extLst>
                <a:ext uri="{FF2B5EF4-FFF2-40B4-BE49-F238E27FC236}">
                  <a16:creationId xmlns:a16="http://schemas.microsoft.com/office/drawing/2014/main" id="{2EDC05AD-1F91-3499-F147-E36819F318D4}"/>
                </a:ext>
              </a:extLst>
            </p:cNvPr>
            <p:cNvSpPr txBox="1"/>
            <p:nvPr/>
          </p:nvSpPr>
          <p:spPr>
            <a:xfrm>
              <a:off x="10520866" y="5207202"/>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5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BAX</a:t>
              </a:r>
            </a:p>
          </p:txBody>
        </p:sp>
        <p:sp>
          <p:nvSpPr>
            <p:cNvPr id="78" name="テキスト ボックス 186">
              <a:extLst>
                <a:ext uri="{FF2B5EF4-FFF2-40B4-BE49-F238E27FC236}">
                  <a16:creationId xmlns:a16="http://schemas.microsoft.com/office/drawing/2014/main" id="{310DD961-4017-573F-DEFF-3EA98080BE8C}"/>
                </a:ext>
              </a:extLst>
            </p:cNvPr>
            <p:cNvSpPr txBox="1"/>
            <p:nvPr/>
          </p:nvSpPr>
          <p:spPr>
            <a:xfrm>
              <a:off x="10598819" y="5430434"/>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5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BAK</a:t>
              </a:r>
            </a:p>
          </p:txBody>
        </p:sp>
      </p:grpSp>
      <p:cxnSp>
        <p:nvCxnSpPr>
          <p:cNvPr id="83" name="Straight Arrow Connector 82">
            <a:extLst>
              <a:ext uri="{FF2B5EF4-FFF2-40B4-BE49-F238E27FC236}">
                <a16:creationId xmlns:a16="http://schemas.microsoft.com/office/drawing/2014/main" id="{693A291A-1101-47A7-8895-7799792351F0}"/>
              </a:ext>
            </a:extLst>
          </p:cNvPr>
          <p:cNvCxnSpPr>
            <a:cxnSpLocks/>
          </p:cNvCxnSpPr>
          <p:nvPr/>
        </p:nvCxnSpPr>
        <p:spPr bwMode="auto">
          <a:xfrm>
            <a:off x="4815675" y="2694164"/>
            <a:ext cx="400216"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pic>
        <p:nvPicPr>
          <p:cNvPr id="84" name="Picture 83">
            <a:extLst>
              <a:ext uri="{FF2B5EF4-FFF2-40B4-BE49-F238E27FC236}">
                <a16:creationId xmlns:a16="http://schemas.microsoft.com/office/drawing/2014/main" id="{C231310C-D8C6-E827-5162-AEDCB518E0EC}"/>
              </a:ext>
            </a:extLst>
          </p:cNvPr>
          <p:cNvPicPr>
            <a:picLocks noChangeAspect="1"/>
          </p:cNvPicPr>
          <p:nvPr/>
        </p:nvPicPr>
        <p:blipFill>
          <a:blip r:embed="rId25" cstate="email">
            <a:extLst>
              <a:ext uri="{BEBA8EAE-BF5A-486C-A8C5-ECC9F3942E4B}">
                <a14:imgProps xmlns:a14="http://schemas.microsoft.com/office/drawing/2010/main">
                  <a14:imgLayer r:embed="rId26">
                    <a14:imgEffect>
                      <a14:brightnessContrast bright="5000"/>
                    </a14:imgEffect>
                  </a14:imgLayer>
                </a14:imgProps>
              </a:ext>
              <a:ext uri="{28A0092B-C50C-407E-A947-70E740481C1C}">
                <a14:useLocalDpi xmlns:a14="http://schemas.microsoft.com/office/drawing/2010/main"/>
              </a:ext>
            </a:extLst>
          </a:blip>
          <a:srcRect/>
          <a:stretch/>
        </p:blipFill>
        <p:spPr>
          <a:xfrm>
            <a:off x="9287186" y="4814746"/>
            <a:ext cx="761214" cy="720226"/>
          </a:xfrm>
          <a:prstGeom prst="rect">
            <a:avLst/>
          </a:prstGeom>
          <a:ln>
            <a:noFill/>
          </a:ln>
        </p:spPr>
      </p:pic>
      <p:sp>
        <p:nvSpPr>
          <p:cNvPr id="88" name="TextBox 87">
            <a:extLst>
              <a:ext uri="{FF2B5EF4-FFF2-40B4-BE49-F238E27FC236}">
                <a16:creationId xmlns:a16="http://schemas.microsoft.com/office/drawing/2014/main" id="{208D316D-BB3E-730E-14C1-449BF096CA05}"/>
              </a:ext>
            </a:extLst>
          </p:cNvPr>
          <p:cNvSpPr txBox="1"/>
          <p:nvPr/>
        </p:nvSpPr>
        <p:spPr>
          <a:xfrm>
            <a:off x="8249433" y="6065507"/>
            <a:ext cx="28583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Pro-apoptotic Synergy with </a:t>
            </a:r>
            <a:r>
              <a:rPr kumimoji="0" lang="en-US" sz="1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Taxanes</a:t>
            </a: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9" name="TextBox 88">
            <a:extLst>
              <a:ext uri="{FF2B5EF4-FFF2-40B4-BE49-F238E27FC236}">
                <a16:creationId xmlns:a16="http://schemas.microsoft.com/office/drawing/2014/main" id="{D89817F6-5097-0129-02DE-ABB544A2C812}"/>
              </a:ext>
            </a:extLst>
          </p:cNvPr>
          <p:cNvSpPr txBox="1"/>
          <p:nvPr/>
        </p:nvSpPr>
        <p:spPr>
          <a:xfrm>
            <a:off x="10296083" y="5604229"/>
            <a:ext cx="1185365" cy="369332"/>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Pro-apoptotic BCL2 Proteins</a:t>
            </a:r>
          </a:p>
        </p:txBody>
      </p:sp>
      <p:sp>
        <p:nvSpPr>
          <p:cNvPr id="90" name="TextBox 89">
            <a:extLst>
              <a:ext uri="{FF2B5EF4-FFF2-40B4-BE49-F238E27FC236}">
                <a16:creationId xmlns:a16="http://schemas.microsoft.com/office/drawing/2014/main" id="{0E7187D9-0035-14F5-C556-BDB31B55E3BD}"/>
              </a:ext>
            </a:extLst>
          </p:cNvPr>
          <p:cNvSpPr txBox="1"/>
          <p:nvPr/>
        </p:nvSpPr>
        <p:spPr>
          <a:xfrm>
            <a:off x="7721212" y="5444918"/>
            <a:ext cx="1185365" cy="507831"/>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Taxane</a:t>
            </a: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-induced Microtubule Disruption</a:t>
            </a:r>
          </a:p>
        </p:txBody>
      </p:sp>
      <p:sp>
        <p:nvSpPr>
          <p:cNvPr id="91" name="TextBox 90">
            <a:extLst>
              <a:ext uri="{FF2B5EF4-FFF2-40B4-BE49-F238E27FC236}">
                <a16:creationId xmlns:a16="http://schemas.microsoft.com/office/drawing/2014/main" id="{705F9EFC-5830-AA7D-38A6-E07A3303E056}"/>
              </a:ext>
            </a:extLst>
          </p:cNvPr>
          <p:cNvSpPr txBox="1"/>
          <p:nvPr/>
        </p:nvSpPr>
        <p:spPr>
          <a:xfrm>
            <a:off x="9065083" y="5588880"/>
            <a:ext cx="1185365" cy="369332"/>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Apoptotic Cell Death</a:t>
            </a:r>
          </a:p>
        </p:txBody>
      </p:sp>
      <p:sp>
        <p:nvSpPr>
          <p:cNvPr id="92" name="Arrow: Left 91">
            <a:extLst>
              <a:ext uri="{FF2B5EF4-FFF2-40B4-BE49-F238E27FC236}">
                <a16:creationId xmlns:a16="http://schemas.microsoft.com/office/drawing/2014/main" id="{05E5DFAE-EBE2-1F45-B0B8-C1CEB3058EE2}"/>
              </a:ext>
            </a:extLst>
          </p:cNvPr>
          <p:cNvSpPr/>
          <p:nvPr/>
        </p:nvSpPr>
        <p:spPr>
          <a:xfrm>
            <a:off x="10007646" y="5119910"/>
            <a:ext cx="415946" cy="231133"/>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Arrow: Left 92">
            <a:extLst>
              <a:ext uri="{FF2B5EF4-FFF2-40B4-BE49-F238E27FC236}">
                <a16:creationId xmlns:a16="http://schemas.microsoft.com/office/drawing/2014/main" id="{90656F44-89BB-8FCA-B512-BF6F636553A2}"/>
              </a:ext>
            </a:extLst>
          </p:cNvPr>
          <p:cNvSpPr/>
          <p:nvPr/>
        </p:nvSpPr>
        <p:spPr>
          <a:xfrm rot="10800000">
            <a:off x="8783573" y="5103905"/>
            <a:ext cx="422633" cy="235552"/>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Arrow: Left 93">
            <a:extLst>
              <a:ext uri="{FF2B5EF4-FFF2-40B4-BE49-F238E27FC236}">
                <a16:creationId xmlns:a16="http://schemas.microsoft.com/office/drawing/2014/main" id="{95391022-AC24-E61C-5A78-42230A46FF73}"/>
              </a:ext>
            </a:extLst>
          </p:cNvPr>
          <p:cNvSpPr/>
          <p:nvPr/>
        </p:nvSpPr>
        <p:spPr>
          <a:xfrm rot="16200000">
            <a:off x="9779468" y="4479837"/>
            <a:ext cx="979420" cy="199657"/>
          </a:xfrm>
          <a:prstGeom prst="leftArrow">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テキスト ボックス 154">
            <a:extLst>
              <a:ext uri="{FF2B5EF4-FFF2-40B4-BE49-F238E27FC236}">
                <a16:creationId xmlns:a16="http://schemas.microsoft.com/office/drawing/2014/main" id="{EFF455E8-73FA-D63C-E65E-46A47D7F6113}"/>
              </a:ext>
            </a:extLst>
          </p:cNvPr>
          <p:cNvSpPr txBox="1"/>
          <p:nvPr/>
        </p:nvSpPr>
        <p:spPr>
          <a:xfrm flipH="1">
            <a:off x="8729659" y="4032892"/>
            <a:ext cx="728075" cy="338554"/>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srgbClr val="FFFFFF"/>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GR Response Element</a:t>
            </a:r>
          </a:p>
        </p:txBody>
      </p:sp>
      <p:sp>
        <p:nvSpPr>
          <p:cNvPr id="3" name="テキスト ボックス 154">
            <a:extLst>
              <a:ext uri="{FF2B5EF4-FFF2-40B4-BE49-F238E27FC236}">
                <a16:creationId xmlns:a16="http://schemas.microsoft.com/office/drawing/2014/main" id="{4309AA8E-969D-41C6-0508-2D1ED12F620F}"/>
              </a:ext>
            </a:extLst>
          </p:cNvPr>
          <p:cNvSpPr txBox="1"/>
          <p:nvPr/>
        </p:nvSpPr>
        <p:spPr>
          <a:xfrm flipH="1">
            <a:off x="7851908" y="2385892"/>
            <a:ext cx="86954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Multiprotein Complex</a:t>
            </a:r>
          </a:p>
        </p:txBody>
      </p:sp>
      <p:pic>
        <p:nvPicPr>
          <p:cNvPr id="8" name="Immagine 7">
            <a:extLst>
              <a:ext uri="{FF2B5EF4-FFF2-40B4-BE49-F238E27FC236}">
                <a16:creationId xmlns:a16="http://schemas.microsoft.com/office/drawing/2014/main" id="{88D27E1E-3516-4B86-9EC8-3E06BC98D03B}"/>
              </a:ext>
            </a:extLst>
          </p:cNvPr>
          <p:cNvPicPr>
            <a:picLocks noChangeAspect="1"/>
          </p:cNvPicPr>
          <p:nvPr/>
        </p:nvPicPr>
        <p:blipFill>
          <a:blip r:embed="rId27">
            <a:extLst>
              <a:ext uri="{BEBA8EAE-BF5A-486C-A8C5-ECC9F3942E4B}">
                <a14:imgProps xmlns:a14="http://schemas.microsoft.com/office/drawing/2010/main">
                  <a14:imgLayer r:embed="rId28">
                    <a14:imgEffect>
                      <a14:sharpenSoften amount="25000"/>
                    </a14:imgEffect>
                  </a14:imgLayer>
                </a14:imgProps>
              </a:ext>
            </a:extLst>
          </a:blip>
          <a:stretch>
            <a:fillRect/>
          </a:stretch>
        </p:blipFill>
        <p:spPr>
          <a:xfrm>
            <a:off x="54403" y="2356615"/>
            <a:ext cx="7560938" cy="2773550"/>
          </a:xfrm>
          <a:prstGeom prst="rect">
            <a:avLst/>
          </a:prstGeom>
        </p:spPr>
      </p:pic>
    </p:spTree>
    <p:extLst>
      <p:ext uri="{BB962C8B-B14F-4D97-AF65-F5344CB8AC3E}">
        <p14:creationId xmlns:p14="http://schemas.microsoft.com/office/powerpoint/2010/main" val="649102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9" y="1180367"/>
            <a:ext cx="5566787" cy="844690"/>
          </a:xfrm>
        </p:spPr>
        <p:txBody>
          <a:bodyPr/>
          <a:lstStyle/>
          <a:p>
            <a:r>
              <a:rPr lang="en-US" sz="2400" b="1" kern="1200" dirty="0">
                <a:solidFill>
                  <a:srgbClr val="003865"/>
                </a:solidFill>
                <a:latin typeface="Arial" charset="0"/>
                <a:ea typeface="+mn-ea"/>
                <a:cs typeface="+mn-cs"/>
              </a:rPr>
              <a:t>ROSELLA | Relacorilant Significantly Improved Progression-Free Survival Assessed by Blinded Review </a:t>
            </a:r>
          </a:p>
        </p:txBody>
      </p:sp>
      <p:pic>
        <p:nvPicPr>
          <p:cNvPr id="4" name="Immagine 3">
            <a:extLst>
              <a:ext uri="{FF2B5EF4-FFF2-40B4-BE49-F238E27FC236}">
                <a16:creationId xmlns:a16="http://schemas.microsoft.com/office/drawing/2014/main" id="{644B9766-1D13-415F-823F-FDF517A7F51A}"/>
              </a:ext>
            </a:extLst>
          </p:cNvPr>
          <p:cNvPicPr>
            <a:picLocks noChangeAspect="1"/>
          </p:cNvPicPr>
          <p:nvPr/>
        </p:nvPicPr>
        <p:blipFill>
          <a:blip r:embed="rId2"/>
          <a:stretch>
            <a:fillRect/>
          </a:stretch>
        </p:blipFill>
        <p:spPr>
          <a:xfrm>
            <a:off x="-8580" y="2499606"/>
            <a:ext cx="5977868" cy="2909613"/>
          </a:xfrm>
          <a:prstGeom prst="rect">
            <a:avLst/>
          </a:prstGeom>
        </p:spPr>
      </p:pic>
      <p:pic>
        <p:nvPicPr>
          <p:cNvPr id="5" name="Immagine 4">
            <a:extLst>
              <a:ext uri="{FF2B5EF4-FFF2-40B4-BE49-F238E27FC236}">
                <a16:creationId xmlns:a16="http://schemas.microsoft.com/office/drawing/2014/main" id="{B0FE5E3B-49E0-4DCC-8BA8-F4DD8F98578C}"/>
              </a:ext>
            </a:extLst>
          </p:cNvPr>
          <p:cNvPicPr>
            <a:picLocks noChangeAspect="1"/>
          </p:cNvPicPr>
          <p:nvPr/>
        </p:nvPicPr>
        <p:blipFill>
          <a:blip r:embed="rId3"/>
          <a:stretch>
            <a:fillRect/>
          </a:stretch>
        </p:blipFill>
        <p:spPr>
          <a:xfrm>
            <a:off x="5969289" y="2499606"/>
            <a:ext cx="6147030" cy="2836069"/>
          </a:xfrm>
          <a:prstGeom prst="rect">
            <a:avLst/>
          </a:prstGeom>
        </p:spPr>
      </p:pic>
      <p:sp>
        <p:nvSpPr>
          <p:cNvPr id="7" name="Title 1">
            <a:extLst>
              <a:ext uri="{FF2B5EF4-FFF2-40B4-BE49-F238E27FC236}">
                <a16:creationId xmlns:a16="http://schemas.microsoft.com/office/drawing/2014/main" id="{3553C112-CD64-473D-BA68-9B43AEF66BB5}"/>
              </a:ext>
            </a:extLst>
          </p:cNvPr>
          <p:cNvSpPr txBox="1">
            <a:spLocks/>
          </p:cNvSpPr>
          <p:nvPr/>
        </p:nvSpPr>
        <p:spPr>
          <a:xfrm>
            <a:off x="6801739" y="1047908"/>
            <a:ext cx="5042262" cy="474417"/>
          </a:xfrm>
          <a:prstGeom prst="rect">
            <a:avLst/>
          </a:prstGeom>
          <a:noFill/>
          <a:ln>
            <a:noFill/>
          </a:ln>
        </p:spPr>
        <p:txBody>
          <a:bodyPr spcFirstLastPara="1" wrap="square" lIns="91440" tIns="34275" rIns="91440" bIns="34275"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Lato"/>
              <a:buNone/>
              <a:defRPr sz="3200" b="1" i="0" u="none" strike="noStrike" cap="none" dirty="0">
                <a:solidFill>
                  <a:schemeClr val="accent3"/>
                </a:solidFill>
                <a:latin typeface="Lato Light" panose="020F0502020204030203" pitchFamily="34" charset="0"/>
                <a:ea typeface="Lato Light" panose="020F0502020204030203" pitchFamily="34" charset="0"/>
                <a:cs typeface="Lato Light" panose="020F0502020204030203" pitchFamily="34" charset="0"/>
                <a:sym typeface="Lato"/>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Lato"/>
              <a:buNone/>
              <a:tabLst/>
              <a:defRPr/>
            </a:pPr>
            <a:r>
              <a:rPr kumimoji="0" lang="en-US" sz="2400" b="1" i="0" u="none" strike="noStrike" kern="0" cap="none" spc="0" normalizeH="0" baseline="0" noProof="0" dirty="0">
                <a:ln>
                  <a:noFill/>
                </a:ln>
                <a:solidFill>
                  <a:srgbClr val="003865"/>
                </a:solidFill>
                <a:effectLst/>
                <a:uLnTx/>
                <a:uFillTx/>
                <a:latin typeface="Lato"/>
                <a:ea typeface="Lato Light" panose="020F0502020204030203" pitchFamily="34" charset="0"/>
                <a:cs typeface="Lato Light" panose="020F0502020204030203" pitchFamily="34" charset="0"/>
                <a:sym typeface="Lato"/>
              </a:rPr>
              <a:t>ROSELLA | Relacorilant Improved Overall Survival at this Interim Analysis ( not yet significant)</a:t>
            </a:r>
          </a:p>
        </p:txBody>
      </p:sp>
      <p:sp>
        <p:nvSpPr>
          <p:cNvPr id="9" name="CasellaDiTesto 8">
            <a:extLst>
              <a:ext uri="{FF2B5EF4-FFF2-40B4-BE49-F238E27FC236}">
                <a16:creationId xmlns:a16="http://schemas.microsoft.com/office/drawing/2014/main" id="{E0ADF50B-4EC2-48D1-A15E-697A668E0D8E}"/>
              </a:ext>
            </a:extLst>
          </p:cNvPr>
          <p:cNvSpPr txBox="1"/>
          <p:nvPr/>
        </p:nvSpPr>
        <p:spPr>
          <a:xfrm>
            <a:off x="6955479" y="5533093"/>
            <a:ext cx="488852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statistical significance threshold at the interim analysis: P≤0.0001</a:t>
            </a:r>
          </a:p>
        </p:txBody>
      </p:sp>
      <p:sp>
        <p:nvSpPr>
          <p:cNvPr id="11" name="CasellaDiTesto 10">
            <a:extLst>
              <a:ext uri="{FF2B5EF4-FFF2-40B4-BE49-F238E27FC236}">
                <a16:creationId xmlns:a16="http://schemas.microsoft.com/office/drawing/2014/main" id="{B532791B-88F3-4C1D-85F7-2B5513D47CA7}"/>
              </a:ext>
            </a:extLst>
          </p:cNvPr>
          <p:cNvSpPr txBox="1"/>
          <p:nvPr/>
        </p:nvSpPr>
        <p:spPr>
          <a:xfrm>
            <a:off x="6674069" y="6312956"/>
            <a:ext cx="5062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Alexander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Olawaiye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ASCO 2025, Lancet 2025</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8220A5-F661-4C7D-BFEC-09A3B7BAC748}"/>
              </a:ext>
            </a:extLst>
          </p:cNvPr>
          <p:cNvPicPr>
            <a:picLocks noChangeAspect="1"/>
          </p:cNvPicPr>
          <p:nvPr/>
        </p:nvPicPr>
        <p:blipFill>
          <a:blip r:embed="rId2"/>
          <a:stretch>
            <a:fillRect/>
          </a:stretch>
        </p:blipFill>
        <p:spPr>
          <a:xfrm>
            <a:off x="0" y="489529"/>
            <a:ext cx="12192000" cy="5878942"/>
          </a:xfrm>
          <a:prstGeom prst="rect">
            <a:avLst/>
          </a:prstGeom>
        </p:spPr>
      </p:pic>
      <p:sp>
        <p:nvSpPr>
          <p:cNvPr id="6" name="CasellaDiTesto 5">
            <a:extLst>
              <a:ext uri="{FF2B5EF4-FFF2-40B4-BE49-F238E27FC236}">
                <a16:creationId xmlns:a16="http://schemas.microsoft.com/office/drawing/2014/main" id="{112C7C84-D1D0-4BCB-9E32-907284431716}"/>
              </a:ext>
            </a:extLst>
          </p:cNvPr>
          <p:cNvSpPr txBox="1"/>
          <p:nvPr/>
        </p:nvSpPr>
        <p:spPr>
          <a:xfrm>
            <a:off x="7831015" y="6415363"/>
            <a:ext cx="2153154" cy="369332"/>
          </a:xfrm>
          <a:prstGeom prst="rect">
            <a:avLst/>
          </a:prstGeom>
          <a:noFill/>
        </p:spPr>
        <p:txBody>
          <a:bodyPr wrap="none" rtlCol="0">
            <a:spAutoFit/>
          </a:bodyPr>
          <a:lstStyle/>
          <a:p>
            <a:r>
              <a:rPr lang="en-US" dirty="0"/>
              <a:t>Lorusso, ESMO 2025 </a:t>
            </a:r>
          </a:p>
        </p:txBody>
      </p:sp>
    </p:spTree>
    <p:extLst>
      <p:ext uri="{BB962C8B-B14F-4D97-AF65-F5344CB8AC3E}">
        <p14:creationId xmlns:p14="http://schemas.microsoft.com/office/powerpoint/2010/main" val="2438720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965504-5944-3AA2-7A0F-757F49610A48}"/>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ED47EC93-24DD-9A7D-C05E-DDF573617AD3}"/>
              </a:ext>
            </a:extLst>
          </p:cNvPr>
          <p:cNvSpPr txBox="1">
            <a:spLocks/>
          </p:cNvSpPr>
          <p:nvPr/>
        </p:nvSpPr>
        <p:spPr>
          <a:xfrm>
            <a:off x="630659" y="1035529"/>
            <a:ext cx="11125236" cy="4319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t">
            <a:noAutofit/>
          </a:bodyPr>
          <a:lstStyle>
            <a:lvl1pPr marL="0" marR="0" indent="0" algn="ctr" defTabSz="821529"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mn-lt"/>
                <a:ea typeface="+mn-ea"/>
                <a:cs typeface="+mn-cs"/>
                <a:sym typeface="Helvetica Neue"/>
              </a:defRPr>
            </a:lvl1pPr>
            <a:lvl2pPr marL="0" marR="0" indent="0" algn="ctr" defTabSz="821529"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mn-lt"/>
                <a:ea typeface="+mn-ea"/>
                <a:cs typeface="+mn-cs"/>
                <a:sym typeface="Helvetica Neue"/>
              </a:defRPr>
            </a:lvl2pPr>
            <a:lvl3pPr marL="0" marR="0" indent="0" algn="ctr" defTabSz="821529"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mn-lt"/>
                <a:ea typeface="+mn-ea"/>
                <a:cs typeface="+mn-cs"/>
                <a:sym typeface="Helvetica Neue"/>
              </a:defRPr>
            </a:lvl3pPr>
            <a:lvl4pPr marL="0" marR="0" indent="0" algn="ctr" defTabSz="821529"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mn-lt"/>
                <a:ea typeface="+mn-ea"/>
                <a:cs typeface="+mn-cs"/>
                <a:sym typeface="Helvetica Neue"/>
              </a:defRPr>
            </a:lvl4pPr>
            <a:lvl5pPr marL="0" marR="0" indent="0" algn="ctr" defTabSz="821529" rtl="0" latinLnBrk="0">
              <a:lnSpc>
                <a:spcPct val="100000"/>
              </a:lnSpc>
              <a:spcBef>
                <a:spcPts val="0"/>
              </a:spcBef>
              <a:spcAft>
                <a:spcPts val="0"/>
              </a:spcAft>
              <a:buClrTx/>
              <a:buSzTx/>
              <a:buFontTx/>
              <a:buNone/>
              <a:tabLst/>
              <a:defRPr sz="5200" b="0" i="0" u="none" strike="noStrike" cap="none" spc="0" baseline="0">
                <a:ln>
                  <a:noFill/>
                </a:ln>
                <a:solidFill>
                  <a:srgbClr val="000000"/>
                </a:solidFill>
                <a:uFillTx/>
                <a:latin typeface="+mn-lt"/>
                <a:ea typeface="+mn-ea"/>
                <a:cs typeface="+mn-cs"/>
                <a:sym typeface="Helvetica Neue"/>
              </a:defRPr>
            </a:lvl5pPr>
            <a:lvl6pPr marL="2833685" marR="0" indent="-611185" algn="l" defTabSz="821529"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6pPr>
            <a:lvl7pPr marL="3278187" marR="0" indent="-611187" algn="l" defTabSz="821529"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7pPr>
            <a:lvl8pPr marL="3722687" marR="0" indent="-611187" algn="l" defTabSz="821529"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8pPr>
            <a:lvl9pPr marL="4167187" marR="0" indent="-611187" algn="l" defTabSz="821529"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ADCs are the new standard in platinum-resistant ovarian cancer.</a:t>
            </a:r>
          </a:p>
          <a:p>
            <a:pPr marL="0" marR="0" lvl="0" indent="0" algn="l" defTabSz="410765" rtl="0" eaLnBrk="1" fontAlgn="auto" latinLnBrk="0" hangingPunct="1">
              <a:lnSpc>
                <a:spcPct val="11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Approval of MIRV (high FR𝛂, EMA &amp; FDA) and T-DXd (Her2 3+, FDA).</a:t>
            </a:r>
          </a:p>
          <a:p>
            <a:pPr marL="0" marR="0" lvl="0" indent="0" algn="l" defTabSz="410765" rtl="0" eaLnBrk="1" fontAlgn="auto" latinLnBrk="0" hangingPunct="1">
              <a:lnSpc>
                <a:spcPct val="11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Other promising ADCs: </a:t>
            </a:r>
          </a:p>
          <a:p>
            <a:pPr marL="285750" marR="0" lvl="0"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R-DXd (CDH6 target), phase III ongoing</a:t>
            </a:r>
          </a:p>
          <a:p>
            <a:pPr marL="285750" marR="0" lvl="0"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New FR𝛂 targeting ADCs. Phase III ongoing, including low/no FR𝛂 expression, post-MIRV sequence</a:t>
            </a:r>
          </a:p>
          <a:p>
            <a:pPr marL="285750" marR="0" lvl="0"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New targets Napi2B</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claudin6</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B7H3, B7H4, other.</a:t>
            </a:r>
          </a:p>
          <a:p>
            <a:pPr marL="0" marR="0" lvl="0" indent="0" algn="l" defTabSz="410765" rtl="0" eaLnBrk="1" fontAlgn="auto" latinLnBrk="0" hangingPunct="1">
              <a:lnSpc>
                <a:spcPct val="11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Multiple phase III ongoing and planned (</a:t>
            </a:r>
            <a:r>
              <a:rPr kumimoji="0" lang="en-US" sz="2000" b="1" i="0" u="none" strike="noStrike" kern="0" cap="none" spc="0" normalizeH="0" baseline="0" noProof="0" dirty="0" err="1">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PlatR</a:t>
            </a: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 </a:t>
            </a:r>
            <a:r>
              <a:rPr kumimoji="0" lang="en-US" sz="2000" b="1" i="0" u="none" strike="noStrike" kern="0" cap="none" spc="0" normalizeH="0" baseline="0" noProof="0" dirty="0" err="1">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PlatS</a:t>
            </a: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 maintenance)</a:t>
            </a:r>
          </a:p>
          <a:p>
            <a:pPr marL="285750" marR="0" lvl="1"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Restriction in prior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PlatR</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lines.</a:t>
            </a:r>
          </a:p>
          <a:p>
            <a:pPr marL="285750" marR="0" lvl="1"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Limited by shared targets and payloads (Topo1i)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 Sequencing data needed.</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410765" rtl="0" eaLnBrk="1" fontAlgn="auto" latinLnBrk="0" hangingPunct="1">
              <a:lnSpc>
                <a:spcPct val="11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endParaRPr>
          </a:p>
          <a:p>
            <a:pPr marL="0" marR="0" lvl="0" indent="0" algn="l" defTabSz="410765" rtl="0" eaLnBrk="1" fontAlgn="auto" latinLnBrk="0" hangingPunct="1">
              <a:lnSpc>
                <a:spcPct val="11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Beyond ADCs, two new drugs that may change clinical practice: </a:t>
            </a:r>
            <a:r>
              <a:rPr kumimoji="0" lang="en-US" sz="2000" b="1" i="0" u="none" strike="noStrike" kern="0" cap="none" spc="0" normalizeH="0" baseline="0" noProof="0" dirty="0" err="1">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Relacorilant</a:t>
            </a:r>
            <a:r>
              <a:rPr kumimoji="0" lang="en-US" sz="2000" b="1" i="0" u="none" strike="noStrike" kern="0" cap="none" spc="0" normalizeH="0" baseline="0" noProof="0" dirty="0">
                <a:ln>
                  <a:noFill/>
                </a:ln>
                <a:solidFill>
                  <a:srgbClr val="16E7CF">
                    <a:lumMod val="50000"/>
                  </a:srgbClr>
                </a:solidFill>
                <a:effectLst/>
                <a:uLnTx/>
                <a:uFillTx/>
                <a:latin typeface="Arial" panose="020B0604020202020204" pitchFamily="34" charset="0"/>
                <a:cs typeface="Arial" panose="020B0604020202020204" pitchFamily="34" charset="0"/>
                <a:sym typeface="Helvetica Neue"/>
              </a:rPr>
              <a:t> and Pembrolizumab</a:t>
            </a:r>
          </a:p>
          <a:p>
            <a:pPr marL="285750" marR="0" lvl="0"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Approvals awaited.</a:t>
            </a:r>
          </a:p>
          <a:p>
            <a:pPr marL="285750" marR="0" lvl="0" indent="-285750" algn="l" defTabSz="41076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Unclear treatment sequencing.</a:t>
            </a:r>
          </a:p>
        </p:txBody>
      </p:sp>
      <p:sp>
        <p:nvSpPr>
          <p:cNvPr id="3" name="Título 2">
            <a:extLst>
              <a:ext uri="{FF2B5EF4-FFF2-40B4-BE49-F238E27FC236}">
                <a16:creationId xmlns:a16="http://schemas.microsoft.com/office/drawing/2014/main" id="{665678A3-38A0-602A-91C3-D12A8B3C080E}"/>
              </a:ext>
            </a:extLst>
          </p:cNvPr>
          <p:cNvSpPr>
            <a:spLocks noGrp="1"/>
          </p:cNvSpPr>
          <p:nvPr>
            <p:ph type="title"/>
          </p:nvPr>
        </p:nvSpPr>
        <p:spPr>
          <a:xfrm>
            <a:off x="630659" y="195071"/>
            <a:ext cx="9057640" cy="965835"/>
          </a:xfrm>
        </p:spPr>
        <p:txBody>
          <a:bodyPr/>
          <a:lstStyle/>
          <a:p>
            <a:r>
              <a:rPr lang="en-US" dirty="0">
                <a:solidFill>
                  <a:schemeClr val="tx1"/>
                </a:solidFill>
              </a:rPr>
              <a:t>Conclusions</a:t>
            </a:r>
          </a:p>
        </p:txBody>
      </p:sp>
    </p:spTree>
    <p:extLst>
      <p:ext uri="{BB962C8B-B14F-4D97-AF65-F5344CB8AC3E}">
        <p14:creationId xmlns:p14="http://schemas.microsoft.com/office/powerpoint/2010/main" val="4063303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3077846"/>
            <a:ext cx="10363200" cy="702307"/>
          </a:xfrm>
        </p:spPr>
        <p:txBody>
          <a:bodyPr/>
          <a:lstStyle/>
          <a:p>
            <a:r>
              <a:rPr lang="en-US"/>
              <a:t>Appendix</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2678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D66B-BB37-DBFE-CB97-AADF2C3B0D5A}"/>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604530D6-8B24-651B-321A-71220F2883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2941"/>
          <a:stretch>
            <a:fillRect/>
          </a:stretch>
        </p:blipFill>
        <p:spPr>
          <a:xfrm>
            <a:off x="-1" y="1"/>
            <a:ext cx="12246429" cy="6656294"/>
          </a:xfrm>
          <a:prstGeom prst="rect">
            <a:avLst/>
          </a:prstGeom>
        </p:spPr>
      </p:pic>
      <p:sp>
        <p:nvSpPr>
          <p:cNvPr id="10" name="Rectangle 9">
            <a:extLst>
              <a:ext uri="{FF2B5EF4-FFF2-40B4-BE49-F238E27FC236}">
                <a16:creationId xmlns:a16="http://schemas.microsoft.com/office/drawing/2014/main" id="{6F93656E-B9C4-4139-53C6-E80782DF3045}"/>
              </a:ext>
            </a:extLst>
          </p:cNvPr>
          <p:cNvSpPr/>
          <p:nvPr/>
        </p:nvSpPr>
        <p:spPr>
          <a:xfrm>
            <a:off x="10058400" y="4437529"/>
            <a:ext cx="2188028" cy="2420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F89F9-B615-6B72-3B1F-C8F2E33D6ED9}"/>
              </a:ext>
            </a:extLst>
          </p:cNvPr>
          <p:cNvSpPr/>
          <p:nvPr/>
        </p:nvSpPr>
        <p:spPr>
          <a:xfrm>
            <a:off x="8557132" y="3839135"/>
            <a:ext cx="2810435" cy="1196788"/>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latin typeface="Calibri" panose="020F0502020204030204" pitchFamily="34" charset="0"/>
                <a:cs typeface="Calibri" panose="020F0502020204030204" pitchFamily="34" charset="0"/>
              </a:rPr>
              <a:t>Follow-up period</a:t>
            </a:r>
          </a:p>
          <a:p>
            <a:pPr algn="ctr"/>
            <a:r>
              <a:rPr lang="en-US" sz="1400" dirty="0">
                <a:latin typeface="Calibri" panose="020F0502020204030204" pitchFamily="34" charset="0"/>
                <a:cs typeface="Calibri" panose="020F0502020204030204" pitchFamily="34" charset="0"/>
              </a:rPr>
              <a:t>Follow-up visits will occur every 12 weeks for up to ~1 year</a:t>
            </a:r>
          </a:p>
          <a:p>
            <a:pPr algn="ctr"/>
            <a:r>
              <a:rPr lang="en-US" sz="1400" b="1" dirty="0">
                <a:latin typeface="Calibri" panose="020F0502020204030204" pitchFamily="34" charset="0"/>
                <a:cs typeface="Calibri" panose="020F0502020204030204" pitchFamily="34" charset="0"/>
              </a:rPr>
              <a:t>Primary endpoint: </a:t>
            </a:r>
            <a:r>
              <a:rPr lang="en-US" sz="1400" dirty="0">
                <a:latin typeface="Calibri" panose="020F0502020204030204" pitchFamily="34" charset="0"/>
                <a:cs typeface="Calibri" panose="020F0502020204030204" pitchFamily="34" charset="0"/>
              </a:rPr>
              <a:t>PFS</a:t>
            </a:r>
          </a:p>
          <a:p>
            <a:pPr algn="ctr"/>
            <a:r>
              <a:rPr lang="en-US" sz="1400" b="1" dirty="0">
                <a:latin typeface="Calibri" panose="020F0502020204030204" pitchFamily="34" charset="0"/>
                <a:cs typeface="Calibri" panose="020F0502020204030204" pitchFamily="34" charset="0"/>
              </a:rPr>
              <a:t>Key Secondary endpoints: </a:t>
            </a:r>
            <a:r>
              <a:rPr lang="en-US" sz="1400" dirty="0">
                <a:latin typeface="Calibri" panose="020F0502020204030204" pitchFamily="34" charset="0"/>
                <a:cs typeface="Calibri" panose="020F0502020204030204" pitchFamily="34" charset="0"/>
              </a:rPr>
              <a:t>OS, ORR</a:t>
            </a:r>
          </a:p>
        </p:txBody>
      </p:sp>
      <p:sp>
        <p:nvSpPr>
          <p:cNvPr id="6" name="CasellaDiTesto 5">
            <a:extLst>
              <a:ext uri="{FF2B5EF4-FFF2-40B4-BE49-F238E27FC236}">
                <a16:creationId xmlns:a16="http://schemas.microsoft.com/office/drawing/2014/main" id="{66B9A35C-F0BE-62FC-C2DA-A27414B7B2DE}"/>
              </a:ext>
            </a:extLst>
          </p:cNvPr>
          <p:cNvSpPr txBox="1"/>
          <p:nvPr/>
        </p:nvSpPr>
        <p:spPr>
          <a:xfrm>
            <a:off x="5823516" y="6022607"/>
            <a:ext cx="6422912"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Angeles Alvarez Secord presented at ASCO 2025;Abstract TPS5627 </a:t>
            </a:r>
          </a:p>
        </p:txBody>
      </p:sp>
    </p:spTree>
    <p:extLst>
      <p:ext uri="{BB962C8B-B14F-4D97-AF65-F5344CB8AC3E}">
        <p14:creationId xmlns:p14="http://schemas.microsoft.com/office/powerpoint/2010/main" val="362861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6515-D3F9-4662-CDF6-82871CC3D397}"/>
              </a:ext>
            </a:extLst>
          </p:cNvPr>
          <p:cNvSpPr>
            <a:spLocks noGrp="1"/>
          </p:cNvSpPr>
          <p:nvPr>
            <p:ph type="title"/>
          </p:nvPr>
        </p:nvSpPr>
        <p:spPr/>
        <p:txBody>
          <a:bodyPr>
            <a:normAutofit fontScale="90000"/>
          </a:bodyPr>
          <a:lstStyle/>
          <a:p>
            <a:r>
              <a:rPr lang="en-US" dirty="0"/>
              <a:t>Targeting FRα: RAINFOL-01</a:t>
            </a:r>
            <a:br>
              <a:rPr lang="en-US" dirty="0"/>
            </a:br>
            <a:r>
              <a:rPr lang="en-US" dirty="0"/>
              <a:t>Phase 1/2 Study (NCT05579366)</a:t>
            </a:r>
          </a:p>
        </p:txBody>
      </p:sp>
      <p:grpSp>
        <p:nvGrpSpPr>
          <p:cNvPr id="3" name="Gruppo 2">
            <a:extLst>
              <a:ext uri="{FF2B5EF4-FFF2-40B4-BE49-F238E27FC236}">
                <a16:creationId xmlns:a16="http://schemas.microsoft.com/office/drawing/2014/main" id="{25FE9B62-E861-4B99-8D28-419CC26B0EF6}"/>
              </a:ext>
            </a:extLst>
          </p:cNvPr>
          <p:cNvGrpSpPr/>
          <p:nvPr/>
        </p:nvGrpSpPr>
        <p:grpSpPr>
          <a:xfrm>
            <a:off x="648503" y="866010"/>
            <a:ext cx="4039112" cy="2603416"/>
            <a:chOff x="648502" y="880972"/>
            <a:chExt cx="4921515" cy="4854977"/>
          </a:xfrm>
        </p:grpSpPr>
        <p:grpSp>
          <p:nvGrpSpPr>
            <p:cNvPr id="6" name="Group 5">
              <a:extLst>
                <a:ext uri="{FF2B5EF4-FFF2-40B4-BE49-F238E27FC236}">
                  <a16:creationId xmlns:a16="http://schemas.microsoft.com/office/drawing/2014/main" id="{369578D6-7C3E-51CF-6853-DE24E9A0DCBC}"/>
                </a:ext>
              </a:extLst>
            </p:cNvPr>
            <p:cNvGrpSpPr/>
            <p:nvPr/>
          </p:nvGrpSpPr>
          <p:grpSpPr>
            <a:xfrm>
              <a:off x="648502" y="880972"/>
              <a:ext cx="4921515" cy="4854977"/>
              <a:chOff x="4654340" y="813195"/>
              <a:chExt cx="3691136" cy="3641232"/>
            </a:xfrm>
          </p:grpSpPr>
          <p:grpSp>
            <p:nvGrpSpPr>
              <p:cNvPr id="7" name="Group 6">
                <a:extLst>
                  <a:ext uri="{FF2B5EF4-FFF2-40B4-BE49-F238E27FC236}">
                    <a16:creationId xmlns:a16="http://schemas.microsoft.com/office/drawing/2014/main" id="{5E7C9C1D-BD03-C848-B48A-BABE05A3F28F}"/>
                  </a:ext>
                </a:extLst>
              </p:cNvPr>
              <p:cNvGrpSpPr/>
              <p:nvPr/>
            </p:nvGrpSpPr>
            <p:grpSpPr>
              <a:xfrm>
                <a:off x="4654340" y="889346"/>
                <a:ext cx="3532231" cy="3565081"/>
                <a:chOff x="5149193" y="1038668"/>
                <a:chExt cx="3532231" cy="3565081"/>
              </a:xfrm>
            </p:grpSpPr>
            <p:sp>
              <p:nvSpPr>
                <p:cNvPr id="13" name="Freeform 12">
                  <a:extLst>
                    <a:ext uri="{FF2B5EF4-FFF2-40B4-BE49-F238E27FC236}">
                      <a16:creationId xmlns:a16="http://schemas.microsoft.com/office/drawing/2014/main" id="{D86B4599-C374-4B53-3CBB-609C04AB0879}"/>
                    </a:ext>
                  </a:extLst>
                </p:cNvPr>
                <p:cNvSpPr/>
                <p:nvPr/>
              </p:nvSpPr>
              <p:spPr>
                <a:xfrm>
                  <a:off x="5149193" y="1038668"/>
                  <a:ext cx="3532231" cy="3565081"/>
                </a:xfrm>
                <a:custGeom>
                  <a:avLst/>
                  <a:gdLst>
                    <a:gd name="connsiteX0" fmla="*/ 0 w 3305566"/>
                    <a:gd name="connsiteY0" fmla="*/ 330557 h 4064000"/>
                    <a:gd name="connsiteX1" fmla="*/ 330557 w 3305566"/>
                    <a:gd name="connsiteY1" fmla="*/ 0 h 4064000"/>
                    <a:gd name="connsiteX2" fmla="*/ 2975009 w 3305566"/>
                    <a:gd name="connsiteY2" fmla="*/ 0 h 4064000"/>
                    <a:gd name="connsiteX3" fmla="*/ 3305566 w 3305566"/>
                    <a:gd name="connsiteY3" fmla="*/ 330557 h 4064000"/>
                    <a:gd name="connsiteX4" fmla="*/ 3305566 w 3305566"/>
                    <a:gd name="connsiteY4" fmla="*/ 3733443 h 4064000"/>
                    <a:gd name="connsiteX5" fmla="*/ 2975009 w 3305566"/>
                    <a:gd name="connsiteY5" fmla="*/ 4064000 h 4064000"/>
                    <a:gd name="connsiteX6" fmla="*/ 330557 w 3305566"/>
                    <a:gd name="connsiteY6" fmla="*/ 4064000 h 4064000"/>
                    <a:gd name="connsiteX7" fmla="*/ 0 w 3305566"/>
                    <a:gd name="connsiteY7" fmla="*/ 3733443 h 4064000"/>
                    <a:gd name="connsiteX8" fmla="*/ 0 w 3305566"/>
                    <a:gd name="connsiteY8" fmla="*/ 33055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566" h="4064000">
                      <a:moveTo>
                        <a:pt x="0" y="330557"/>
                      </a:moveTo>
                      <a:cubicBezTo>
                        <a:pt x="0" y="147995"/>
                        <a:pt x="147995" y="0"/>
                        <a:pt x="330557" y="0"/>
                      </a:cubicBezTo>
                      <a:lnTo>
                        <a:pt x="2975009" y="0"/>
                      </a:lnTo>
                      <a:cubicBezTo>
                        <a:pt x="3157571" y="0"/>
                        <a:pt x="3305566" y="147995"/>
                        <a:pt x="3305566" y="330557"/>
                      </a:cubicBezTo>
                      <a:lnTo>
                        <a:pt x="3305566" y="3733443"/>
                      </a:lnTo>
                      <a:cubicBezTo>
                        <a:pt x="3305566" y="3916005"/>
                        <a:pt x="3157571" y="4064000"/>
                        <a:pt x="2975009" y="4064000"/>
                      </a:cubicBezTo>
                      <a:lnTo>
                        <a:pt x="330557" y="4064000"/>
                      </a:lnTo>
                      <a:cubicBezTo>
                        <a:pt x="147995" y="4064000"/>
                        <a:pt x="0" y="3916005"/>
                        <a:pt x="0" y="3733443"/>
                      </a:cubicBezTo>
                      <a:lnTo>
                        <a:pt x="0" y="330557"/>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91440" tIns="91440" rIns="91440" bIns="3884507"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09345A"/>
                    </a:solidFill>
                    <a:effectLst/>
                    <a:uLnTx/>
                    <a:uFillTx/>
                    <a:latin typeface="Arial"/>
                    <a:ea typeface="+mn-ea"/>
                    <a:cs typeface="+mn-cs"/>
                  </a:endParaRPr>
                </a:p>
              </p:txBody>
            </p:sp>
            <p:sp>
              <p:nvSpPr>
                <p:cNvPr id="14" name="Freeform 13">
                  <a:extLst>
                    <a:ext uri="{FF2B5EF4-FFF2-40B4-BE49-F238E27FC236}">
                      <a16:creationId xmlns:a16="http://schemas.microsoft.com/office/drawing/2014/main" id="{56EBFA3D-B0AB-7C79-2F0B-0DBE8DA2DAAD}"/>
                    </a:ext>
                  </a:extLst>
                </p:cNvPr>
                <p:cNvSpPr/>
                <p:nvPr/>
              </p:nvSpPr>
              <p:spPr>
                <a:xfrm>
                  <a:off x="5356223" y="1759049"/>
                  <a:ext cx="3118170" cy="592038"/>
                </a:xfrm>
                <a:custGeom>
                  <a:avLst/>
                  <a:gdLst>
                    <a:gd name="connsiteX0" fmla="*/ 0 w 2644453"/>
                    <a:gd name="connsiteY0" fmla="*/ 59204 h 592038"/>
                    <a:gd name="connsiteX1" fmla="*/ 59204 w 2644453"/>
                    <a:gd name="connsiteY1" fmla="*/ 0 h 592038"/>
                    <a:gd name="connsiteX2" fmla="*/ 2585249 w 2644453"/>
                    <a:gd name="connsiteY2" fmla="*/ 0 h 592038"/>
                    <a:gd name="connsiteX3" fmla="*/ 2644453 w 2644453"/>
                    <a:gd name="connsiteY3" fmla="*/ 59204 h 592038"/>
                    <a:gd name="connsiteX4" fmla="*/ 2644453 w 2644453"/>
                    <a:gd name="connsiteY4" fmla="*/ 532834 h 592038"/>
                    <a:gd name="connsiteX5" fmla="*/ 2585249 w 2644453"/>
                    <a:gd name="connsiteY5" fmla="*/ 592038 h 592038"/>
                    <a:gd name="connsiteX6" fmla="*/ 59204 w 2644453"/>
                    <a:gd name="connsiteY6" fmla="*/ 592038 h 592038"/>
                    <a:gd name="connsiteX7" fmla="*/ 0 w 2644453"/>
                    <a:gd name="connsiteY7" fmla="*/ 532834 h 592038"/>
                    <a:gd name="connsiteX8" fmla="*/ 0 w 2644453"/>
                    <a:gd name="connsiteY8" fmla="*/ 59204 h 59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453" h="592038">
                      <a:moveTo>
                        <a:pt x="0" y="59204"/>
                      </a:moveTo>
                      <a:cubicBezTo>
                        <a:pt x="0" y="26507"/>
                        <a:pt x="26507" y="0"/>
                        <a:pt x="59204" y="0"/>
                      </a:cubicBezTo>
                      <a:lnTo>
                        <a:pt x="2585249" y="0"/>
                      </a:lnTo>
                      <a:cubicBezTo>
                        <a:pt x="2617946" y="0"/>
                        <a:pt x="2644453" y="26507"/>
                        <a:pt x="2644453" y="59204"/>
                      </a:cubicBezTo>
                      <a:lnTo>
                        <a:pt x="2644453" y="532834"/>
                      </a:lnTo>
                      <a:cubicBezTo>
                        <a:pt x="2644453" y="565531"/>
                        <a:pt x="2617946" y="592038"/>
                        <a:pt x="2585249" y="592038"/>
                      </a:cubicBezTo>
                      <a:lnTo>
                        <a:pt x="59204" y="592038"/>
                      </a:lnTo>
                      <a:cubicBezTo>
                        <a:pt x="26507" y="592038"/>
                        <a:pt x="0" y="565531"/>
                        <a:pt x="0" y="532834"/>
                      </a:cubicBezTo>
                      <a:lnTo>
                        <a:pt x="0" y="59204"/>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53600" tIns="45980" rIns="53600" bIns="45980" numCol="1" spcCol="1270" anchor="ctr" anchorCtr="0">
                  <a:noAutofit/>
                </a:bodyPr>
                <a:lstStyle/>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Novel FRα-directed ADC</a:t>
                  </a:r>
                </a:p>
              </p:txBody>
            </p:sp>
            <p:sp>
              <p:nvSpPr>
                <p:cNvPr id="15" name="Freeform 14">
                  <a:extLst>
                    <a:ext uri="{FF2B5EF4-FFF2-40B4-BE49-F238E27FC236}">
                      <a16:creationId xmlns:a16="http://schemas.microsoft.com/office/drawing/2014/main" id="{5EB77F5E-DEBF-9373-EB0E-1DF62D35844F}"/>
                    </a:ext>
                  </a:extLst>
                </p:cNvPr>
                <p:cNvSpPr/>
                <p:nvPr/>
              </p:nvSpPr>
              <p:spPr>
                <a:xfrm>
                  <a:off x="5356223" y="2442170"/>
                  <a:ext cx="3118170" cy="592038"/>
                </a:xfrm>
                <a:custGeom>
                  <a:avLst/>
                  <a:gdLst>
                    <a:gd name="connsiteX0" fmla="*/ 0 w 2644453"/>
                    <a:gd name="connsiteY0" fmla="*/ 59204 h 592038"/>
                    <a:gd name="connsiteX1" fmla="*/ 59204 w 2644453"/>
                    <a:gd name="connsiteY1" fmla="*/ 0 h 592038"/>
                    <a:gd name="connsiteX2" fmla="*/ 2585249 w 2644453"/>
                    <a:gd name="connsiteY2" fmla="*/ 0 h 592038"/>
                    <a:gd name="connsiteX3" fmla="*/ 2644453 w 2644453"/>
                    <a:gd name="connsiteY3" fmla="*/ 59204 h 592038"/>
                    <a:gd name="connsiteX4" fmla="*/ 2644453 w 2644453"/>
                    <a:gd name="connsiteY4" fmla="*/ 532834 h 592038"/>
                    <a:gd name="connsiteX5" fmla="*/ 2585249 w 2644453"/>
                    <a:gd name="connsiteY5" fmla="*/ 592038 h 592038"/>
                    <a:gd name="connsiteX6" fmla="*/ 59204 w 2644453"/>
                    <a:gd name="connsiteY6" fmla="*/ 592038 h 592038"/>
                    <a:gd name="connsiteX7" fmla="*/ 0 w 2644453"/>
                    <a:gd name="connsiteY7" fmla="*/ 532834 h 592038"/>
                    <a:gd name="connsiteX8" fmla="*/ 0 w 2644453"/>
                    <a:gd name="connsiteY8" fmla="*/ 59204 h 59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453" h="592038">
                      <a:moveTo>
                        <a:pt x="0" y="59204"/>
                      </a:moveTo>
                      <a:cubicBezTo>
                        <a:pt x="0" y="26507"/>
                        <a:pt x="26507" y="0"/>
                        <a:pt x="59204" y="0"/>
                      </a:cubicBezTo>
                      <a:lnTo>
                        <a:pt x="2585249" y="0"/>
                      </a:lnTo>
                      <a:cubicBezTo>
                        <a:pt x="2617946" y="0"/>
                        <a:pt x="2644453" y="26507"/>
                        <a:pt x="2644453" y="59204"/>
                      </a:cubicBezTo>
                      <a:lnTo>
                        <a:pt x="2644453" y="532834"/>
                      </a:lnTo>
                      <a:cubicBezTo>
                        <a:pt x="2644453" y="565531"/>
                        <a:pt x="2617946" y="592038"/>
                        <a:pt x="2585249" y="592038"/>
                      </a:cubicBezTo>
                      <a:lnTo>
                        <a:pt x="59204" y="592038"/>
                      </a:lnTo>
                      <a:cubicBezTo>
                        <a:pt x="26507" y="592038"/>
                        <a:pt x="0" y="565531"/>
                        <a:pt x="0" y="532834"/>
                      </a:cubicBezTo>
                      <a:lnTo>
                        <a:pt x="0" y="59204"/>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53600" tIns="45980" rIns="53600" bIns="45980" numCol="1" spcCol="1270" anchor="ctr" anchorCtr="0">
                  <a:noAutofit/>
                </a:bodyPr>
                <a:lstStyle/>
                <a:p>
                  <a:pPr marL="228594" marR="0" lvl="0" indent="-228594" algn="ctr" defTabSz="533387"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Highly hydrophilic linker, sesutecan</a:t>
                  </a:r>
                </a:p>
                <a:p>
                  <a:pPr marL="228594" marR="0" lvl="0" indent="-228594" algn="ctr" defTabSz="533387"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Topoisomerase 1 inhibitor payload</a:t>
                  </a:r>
                </a:p>
              </p:txBody>
            </p:sp>
          </p:grpSp>
          <p:grpSp>
            <p:nvGrpSpPr>
              <p:cNvPr id="8" name="Group 7">
                <a:extLst>
                  <a:ext uri="{FF2B5EF4-FFF2-40B4-BE49-F238E27FC236}">
                    <a16:creationId xmlns:a16="http://schemas.microsoft.com/office/drawing/2014/main" id="{C655C53C-3D50-1242-5DE9-4E277FEA0D60}"/>
                  </a:ext>
                </a:extLst>
              </p:cNvPr>
              <p:cNvGrpSpPr/>
              <p:nvPr/>
            </p:nvGrpSpPr>
            <p:grpSpPr>
              <a:xfrm>
                <a:off x="4861370" y="813195"/>
                <a:ext cx="3484106" cy="903982"/>
                <a:chOff x="4831097" y="1182151"/>
                <a:chExt cx="3484106" cy="903982"/>
              </a:xfrm>
            </p:grpSpPr>
            <p:grpSp>
              <p:nvGrpSpPr>
                <p:cNvPr id="9" name="Group 8">
                  <a:extLst>
                    <a:ext uri="{FF2B5EF4-FFF2-40B4-BE49-F238E27FC236}">
                      <a16:creationId xmlns:a16="http://schemas.microsoft.com/office/drawing/2014/main" id="{F6A54D01-AAEC-8746-3925-C77DFFAF7106}"/>
                    </a:ext>
                  </a:extLst>
                </p:cNvPr>
                <p:cNvGrpSpPr/>
                <p:nvPr/>
              </p:nvGrpSpPr>
              <p:grpSpPr>
                <a:xfrm>
                  <a:off x="4831097" y="1329033"/>
                  <a:ext cx="593082" cy="592699"/>
                  <a:chOff x="243672" y="1024303"/>
                  <a:chExt cx="1091827" cy="1091122"/>
                </a:xfrm>
              </p:grpSpPr>
              <p:sp>
                <p:nvSpPr>
                  <p:cNvPr id="11" name="Rounded Rectangle 10">
                    <a:extLst>
                      <a:ext uri="{FF2B5EF4-FFF2-40B4-BE49-F238E27FC236}">
                        <a16:creationId xmlns:a16="http://schemas.microsoft.com/office/drawing/2014/main" id="{1A6AE51C-F5E1-F7CA-7EED-6C71A91FF92C}"/>
                      </a:ext>
                    </a:extLst>
                  </p:cNvPr>
                  <p:cNvSpPr/>
                  <p:nvPr/>
                </p:nvSpPr>
                <p:spPr>
                  <a:xfrm>
                    <a:off x="243672" y="1024303"/>
                    <a:ext cx="1091827" cy="1091122"/>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60982FD1-B53C-6BC5-9B50-745B8FC826E0}"/>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2689" y="1117480"/>
                    <a:ext cx="913791" cy="913791"/>
                  </a:xfrm>
                  <a:prstGeom prst="rect">
                    <a:avLst/>
                  </a:prstGeom>
                </p:spPr>
              </p:pic>
            </p:grpSp>
            <p:sp>
              <p:nvSpPr>
                <p:cNvPr id="10" name="TextBox 9">
                  <a:extLst>
                    <a:ext uri="{FF2B5EF4-FFF2-40B4-BE49-F238E27FC236}">
                      <a16:creationId xmlns:a16="http://schemas.microsoft.com/office/drawing/2014/main" id="{389F2B15-B2AD-C88E-2219-003FA1BDFB31}"/>
                    </a:ext>
                  </a:extLst>
                </p:cNvPr>
                <p:cNvSpPr txBox="1"/>
                <p:nvPr/>
              </p:nvSpPr>
              <p:spPr>
                <a:xfrm>
                  <a:off x="5376053" y="1182151"/>
                  <a:ext cx="2939150" cy="903982"/>
                </a:xfrm>
                <a:prstGeom prst="rect">
                  <a:avLst/>
                </a:prstGeom>
                <a:noFill/>
              </p:spPr>
              <p:txBody>
                <a:bodyPr wrap="square" rtlCol="0" anchor="ctr">
                  <a:spAutoFit/>
                </a:bodyPr>
                <a:lstStyle/>
                <a:p>
                  <a:pPr marL="0" marR="0" lvl="0" indent="0" algn="l" defTabSz="1066773"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9345A"/>
                      </a:solidFill>
                      <a:effectLst/>
                      <a:uLnTx/>
                      <a:uFillTx/>
                      <a:latin typeface="Arial"/>
                      <a:ea typeface="+mn-ea"/>
                      <a:cs typeface="+mn-cs"/>
                    </a:rPr>
                    <a:t>Rinatabart sesutecan (Rina-S)</a:t>
                  </a:r>
                </a:p>
              </p:txBody>
            </p:sp>
          </p:grpSp>
        </p:grpSp>
        <p:pic>
          <p:nvPicPr>
            <p:cNvPr id="18" name="Picture 17">
              <a:extLst>
                <a:ext uri="{FF2B5EF4-FFF2-40B4-BE49-F238E27FC236}">
                  <a16:creationId xmlns:a16="http://schemas.microsoft.com/office/drawing/2014/main" id="{D60C9FE2-9DB2-33E6-5B71-173EA10D4A5F}"/>
                </a:ext>
              </a:extLst>
            </p:cNvPr>
            <p:cNvPicPr>
              <a:picLocks noChangeAspect="1"/>
            </p:cNvPicPr>
            <p:nvPr/>
          </p:nvPicPr>
          <p:blipFill>
            <a:blip r:embed="rId3"/>
            <a:stretch>
              <a:fillRect/>
            </a:stretch>
          </p:blipFill>
          <p:spPr>
            <a:xfrm>
              <a:off x="924543" y="3899269"/>
              <a:ext cx="4049743" cy="1655807"/>
            </a:xfrm>
            <a:prstGeom prst="rect">
              <a:avLst/>
            </a:prstGeom>
          </p:spPr>
        </p:pic>
      </p:grpSp>
      <p:sp>
        <p:nvSpPr>
          <p:cNvPr id="22" name="Footer Placeholder 5">
            <a:extLst>
              <a:ext uri="{FF2B5EF4-FFF2-40B4-BE49-F238E27FC236}">
                <a16:creationId xmlns:a16="http://schemas.microsoft.com/office/drawing/2014/main" id="{609AAB97-D59C-996B-D009-31E214B5304D}"/>
              </a:ext>
            </a:extLst>
          </p:cNvPr>
          <p:cNvSpPr>
            <a:spLocks noGrp="1"/>
          </p:cNvSpPr>
          <p:nvPr>
            <p:ph type="ftr" sz="quarter" idx="3"/>
          </p:nvPr>
        </p:nvSpPr>
        <p:spPr>
          <a:xfrm>
            <a:off x="238540" y="6329510"/>
            <a:ext cx="11648659" cy="41530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https://clinicaltrials.gov/study/NCT05579366. 2. Lee, EK et al. SGO 2025 Abstract #809034</a:t>
            </a:r>
          </a:p>
        </p:txBody>
      </p:sp>
      <p:pic>
        <p:nvPicPr>
          <p:cNvPr id="24" name="Immagine 23">
            <a:extLst>
              <a:ext uri="{FF2B5EF4-FFF2-40B4-BE49-F238E27FC236}">
                <a16:creationId xmlns:a16="http://schemas.microsoft.com/office/drawing/2014/main" id="{09BE9CD6-B41A-4E91-9BF0-CB4741D3CAC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14991"/>
          <a:stretch/>
        </p:blipFill>
        <p:spPr>
          <a:xfrm>
            <a:off x="335665" y="4172532"/>
            <a:ext cx="5330310" cy="2166860"/>
          </a:xfrm>
          <a:prstGeom prst="rect">
            <a:avLst/>
          </a:prstGeom>
        </p:spPr>
      </p:pic>
      <p:pic>
        <p:nvPicPr>
          <p:cNvPr id="26" name="Immagine 25">
            <a:extLst>
              <a:ext uri="{FF2B5EF4-FFF2-40B4-BE49-F238E27FC236}">
                <a16:creationId xmlns:a16="http://schemas.microsoft.com/office/drawing/2014/main" id="{533D8D12-B025-48F3-A2C1-B18847675E3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1494"/>
          <a:stretch>
            <a:fillRect/>
          </a:stretch>
        </p:blipFill>
        <p:spPr>
          <a:xfrm>
            <a:off x="5495481" y="379687"/>
            <a:ext cx="6243801" cy="3109374"/>
          </a:xfrm>
          <a:prstGeom prst="rect">
            <a:avLst/>
          </a:prstGeom>
        </p:spPr>
      </p:pic>
      <p:pic>
        <p:nvPicPr>
          <p:cNvPr id="28" name="Immagine 27">
            <a:extLst>
              <a:ext uri="{FF2B5EF4-FFF2-40B4-BE49-F238E27FC236}">
                <a16:creationId xmlns:a16="http://schemas.microsoft.com/office/drawing/2014/main" id="{5B17D658-BAD7-4D11-B8AA-D35950906E0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96000" y="3847726"/>
            <a:ext cx="5618444" cy="2858507"/>
          </a:xfrm>
          <a:prstGeom prst="rect">
            <a:avLst/>
          </a:prstGeom>
        </p:spPr>
      </p:pic>
      <p:sp>
        <p:nvSpPr>
          <p:cNvPr id="32" name="CasellaDiTesto 31">
            <a:extLst>
              <a:ext uri="{FF2B5EF4-FFF2-40B4-BE49-F238E27FC236}">
                <a16:creationId xmlns:a16="http://schemas.microsoft.com/office/drawing/2014/main" id="{2A676CDA-3575-45DF-A736-D8FF270A3B00}"/>
              </a:ext>
            </a:extLst>
          </p:cNvPr>
          <p:cNvSpPr txBox="1"/>
          <p:nvPr/>
        </p:nvSpPr>
        <p:spPr>
          <a:xfrm>
            <a:off x="481380" y="3545836"/>
            <a:ext cx="5014101" cy="646331"/>
          </a:xfrm>
          <a:prstGeom prst="rect">
            <a:avLst/>
          </a:prstGeom>
          <a:noFill/>
        </p:spPr>
        <p:txBody>
          <a:bodyPr wrap="square">
            <a:spAutoFit/>
          </a:bodyPr>
          <a:lstStyle/>
          <a:p>
            <a:r>
              <a:rPr lang="en-US" b="1" dirty="0">
                <a:solidFill>
                  <a:srgbClr val="81104F"/>
                </a:solidFill>
              </a:rPr>
              <a:t>Phase I/II: Part B – Dose expansion</a:t>
            </a:r>
          </a:p>
          <a:p>
            <a:r>
              <a:rPr lang="en-US" b="1" dirty="0">
                <a:solidFill>
                  <a:srgbClr val="81104F"/>
                </a:solidFill>
              </a:rPr>
              <a:t>R (1:1): Rina-S 100 or Rina-S 120 mg/m2, q 3w</a:t>
            </a:r>
          </a:p>
        </p:txBody>
      </p:sp>
    </p:spTree>
    <p:extLst>
      <p:ext uri="{BB962C8B-B14F-4D97-AF65-F5344CB8AC3E}">
        <p14:creationId xmlns:p14="http://schemas.microsoft.com/office/powerpoint/2010/main" val="384612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6515-D3F9-4662-CDF6-82871CC3D397}"/>
              </a:ext>
            </a:extLst>
          </p:cNvPr>
          <p:cNvSpPr>
            <a:spLocks noGrp="1"/>
          </p:cNvSpPr>
          <p:nvPr>
            <p:ph type="title"/>
          </p:nvPr>
        </p:nvSpPr>
        <p:spPr>
          <a:xfrm>
            <a:off x="174595" y="113189"/>
            <a:ext cx="11712604" cy="866009"/>
          </a:xfrm>
        </p:spPr>
        <p:txBody>
          <a:bodyPr>
            <a:normAutofit fontScale="90000"/>
          </a:bodyPr>
          <a:lstStyle/>
          <a:p>
            <a:r>
              <a:rPr lang="en-US" dirty="0"/>
              <a:t>Targeting FRα: RAINFOL-01</a:t>
            </a:r>
            <a:br>
              <a:rPr lang="en-US" dirty="0"/>
            </a:br>
            <a:r>
              <a:rPr lang="en-US" dirty="0"/>
              <a:t>Phase 1/2 Study (NCT05579366)</a:t>
            </a:r>
          </a:p>
        </p:txBody>
      </p:sp>
      <p:sp>
        <p:nvSpPr>
          <p:cNvPr id="22" name="Footer Placeholder 5">
            <a:extLst>
              <a:ext uri="{FF2B5EF4-FFF2-40B4-BE49-F238E27FC236}">
                <a16:creationId xmlns:a16="http://schemas.microsoft.com/office/drawing/2014/main" id="{609AAB97-D59C-996B-D009-31E214B5304D}"/>
              </a:ext>
            </a:extLst>
          </p:cNvPr>
          <p:cNvSpPr>
            <a:spLocks noGrp="1"/>
          </p:cNvSpPr>
          <p:nvPr>
            <p:ph type="ftr" sz="quarter" idx="3"/>
          </p:nvPr>
        </p:nvSpPr>
        <p:spPr>
          <a:xfrm>
            <a:off x="238540" y="6329510"/>
            <a:ext cx="11648659" cy="41530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 https://clinicaltrials.gov/study/NCT05579366. 2. Lee, EK et al. SGO 2025 Abstract #809034</a:t>
            </a:r>
          </a:p>
        </p:txBody>
      </p:sp>
      <p:pic>
        <p:nvPicPr>
          <p:cNvPr id="5" name="Immagine 4">
            <a:extLst>
              <a:ext uri="{FF2B5EF4-FFF2-40B4-BE49-F238E27FC236}">
                <a16:creationId xmlns:a16="http://schemas.microsoft.com/office/drawing/2014/main" id="{1B498466-78BA-49EC-AC9E-02432B9032A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3001"/>
          <a:stretch/>
        </p:blipFill>
        <p:spPr>
          <a:xfrm>
            <a:off x="0" y="1108138"/>
            <a:ext cx="6210795" cy="3190895"/>
          </a:xfrm>
          <a:prstGeom prst="rect">
            <a:avLst/>
          </a:prstGeom>
        </p:spPr>
      </p:pic>
      <p:pic>
        <p:nvPicPr>
          <p:cNvPr id="20" name="Immagine 19">
            <a:extLst>
              <a:ext uri="{FF2B5EF4-FFF2-40B4-BE49-F238E27FC236}">
                <a16:creationId xmlns:a16="http://schemas.microsoft.com/office/drawing/2014/main" id="{3901A85E-C6B5-4002-9C48-B421B49C879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24551" y="1108138"/>
            <a:ext cx="5790428" cy="3332936"/>
          </a:xfrm>
          <a:prstGeom prst="rect">
            <a:avLst/>
          </a:prstGeom>
        </p:spPr>
      </p:pic>
      <p:sp>
        <p:nvSpPr>
          <p:cNvPr id="27" name="CasellaDiTesto 26">
            <a:extLst>
              <a:ext uri="{FF2B5EF4-FFF2-40B4-BE49-F238E27FC236}">
                <a16:creationId xmlns:a16="http://schemas.microsoft.com/office/drawing/2014/main" id="{A57CFA30-EAD1-4378-8902-2B259B56704E}"/>
              </a:ext>
            </a:extLst>
          </p:cNvPr>
          <p:cNvSpPr txBox="1"/>
          <p:nvPr/>
        </p:nvSpPr>
        <p:spPr>
          <a:xfrm>
            <a:off x="238540" y="4981347"/>
            <a:ext cx="11238757" cy="830997"/>
          </a:xfrm>
          <a:prstGeom prst="rect">
            <a:avLst/>
          </a:prstGeom>
          <a:noFill/>
        </p:spPr>
        <p:txBody>
          <a:bodyPr wrap="square">
            <a:spAutoFit/>
          </a:bodyPr>
          <a:lstStyle/>
          <a:p>
            <a:pPr algn="ctr"/>
            <a:r>
              <a:rPr lang="en-US" sz="2400" b="1" dirty="0">
                <a:solidFill>
                  <a:srgbClr val="81104F"/>
                </a:solidFill>
              </a:rPr>
              <a:t>Rina-S was well tolerated with TEAEs of primarily </a:t>
            </a:r>
            <a:r>
              <a:rPr lang="en-US" sz="2400" b="1" dirty="0" err="1">
                <a:solidFill>
                  <a:srgbClr val="81104F"/>
                </a:solidFill>
              </a:rPr>
              <a:t>cytopenias</a:t>
            </a:r>
            <a:r>
              <a:rPr lang="en-US" sz="2400" b="1" dirty="0">
                <a:solidFill>
                  <a:srgbClr val="81104F"/>
                </a:solidFill>
              </a:rPr>
              <a:t> and low-grade GI events</a:t>
            </a:r>
          </a:p>
          <a:p>
            <a:pPr algn="ctr"/>
            <a:r>
              <a:rPr lang="en-US" sz="2400" b="1" dirty="0">
                <a:solidFill>
                  <a:srgbClr val="81104F"/>
                </a:solidFill>
              </a:rPr>
              <a:t>No signals of ocular toxicity, neuropathy, or ILD were observed</a:t>
            </a:r>
          </a:p>
        </p:txBody>
      </p:sp>
      <p:sp>
        <p:nvSpPr>
          <p:cNvPr id="3" name="Rectangle 2">
            <a:extLst>
              <a:ext uri="{FF2B5EF4-FFF2-40B4-BE49-F238E27FC236}">
                <a16:creationId xmlns:a16="http://schemas.microsoft.com/office/drawing/2014/main" id="{0C944AF0-C634-9297-90F6-F18D16A75E9F}"/>
              </a:ext>
            </a:extLst>
          </p:cNvPr>
          <p:cNvSpPr/>
          <p:nvPr/>
        </p:nvSpPr>
        <p:spPr>
          <a:xfrm>
            <a:off x="5890161" y="771896"/>
            <a:ext cx="748145" cy="85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95507"/>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65E09F7-1263-45F6-869C-3188A3B3BA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4492" y="188632"/>
            <a:ext cx="11403016" cy="5753903"/>
          </a:xfrm>
          <a:prstGeom prst="rect">
            <a:avLst/>
          </a:prstGeom>
        </p:spPr>
      </p:pic>
      <p:sp>
        <p:nvSpPr>
          <p:cNvPr id="6" name="CasellaDiTesto 5">
            <a:extLst>
              <a:ext uri="{FF2B5EF4-FFF2-40B4-BE49-F238E27FC236}">
                <a16:creationId xmlns:a16="http://schemas.microsoft.com/office/drawing/2014/main" id="{0081581D-E013-4545-804A-52F4090D48A1}"/>
              </a:ext>
            </a:extLst>
          </p:cNvPr>
          <p:cNvSpPr txBox="1"/>
          <p:nvPr/>
        </p:nvSpPr>
        <p:spPr>
          <a:xfrm>
            <a:off x="7467822" y="6313781"/>
            <a:ext cx="4724178" cy="369332"/>
          </a:xfrm>
          <a:prstGeom prst="rect">
            <a:avLst/>
          </a:prstGeom>
          <a:noFill/>
        </p:spPr>
        <p:txBody>
          <a:bodyPr wrap="none" rtlCol="0">
            <a:spAutoFit/>
          </a:bodyPr>
          <a:lstStyle/>
          <a:p>
            <a:r>
              <a:rPr lang="en-US" dirty="0"/>
              <a:t>Angeles Alvarez Secord presented at ASCO 2025 </a:t>
            </a:r>
          </a:p>
        </p:txBody>
      </p:sp>
      <p:sp>
        <p:nvSpPr>
          <p:cNvPr id="7" name="TextBox 2">
            <a:extLst>
              <a:ext uri="{FF2B5EF4-FFF2-40B4-BE49-F238E27FC236}">
                <a16:creationId xmlns:a16="http://schemas.microsoft.com/office/drawing/2014/main" id="{AB5E2CCB-06D9-4477-85CD-AD3907E25335}"/>
              </a:ext>
            </a:extLst>
          </p:cNvPr>
          <p:cNvSpPr txBox="1"/>
          <p:nvPr/>
        </p:nvSpPr>
        <p:spPr>
          <a:xfrm>
            <a:off x="585907" y="6306062"/>
            <a:ext cx="5053930" cy="318100"/>
          </a:xfrm>
          <a:prstGeom prst="rect">
            <a:avLst/>
          </a:prstGeom>
          <a:solidFill>
            <a:srgbClr val="1C428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12782" rtl="0" eaLnBrk="1" fontAlgn="auto" latinLnBrk="0" hangingPunct="1">
              <a:lnSpc>
                <a:spcPct val="100000"/>
              </a:lnSpc>
              <a:spcBef>
                <a:spcPts val="120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panose="020B0604020202020204"/>
                <a:ea typeface="+mn-ea"/>
                <a:cs typeface="+mn-cs"/>
              </a:rPr>
              <a:t>https://clinicaltrials.gov/study/NCT06619236</a:t>
            </a:r>
          </a:p>
        </p:txBody>
      </p:sp>
      <p:sp>
        <p:nvSpPr>
          <p:cNvPr id="2" name="TextBox 1">
            <a:extLst>
              <a:ext uri="{FF2B5EF4-FFF2-40B4-BE49-F238E27FC236}">
                <a16:creationId xmlns:a16="http://schemas.microsoft.com/office/drawing/2014/main" id="{0BB0148B-9C72-FBBA-DAF9-E58444980E95}"/>
              </a:ext>
            </a:extLst>
          </p:cNvPr>
          <p:cNvSpPr txBox="1"/>
          <p:nvPr/>
        </p:nvSpPr>
        <p:spPr>
          <a:xfrm>
            <a:off x="346992" y="641268"/>
            <a:ext cx="9853980" cy="384721"/>
          </a:xfrm>
          <a:prstGeom prst="rect">
            <a:avLst/>
          </a:prstGeom>
          <a:solidFill>
            <a:schemeClr val="bg1"/>
          </a:solidFill>
        </p:spPr>
        <p:txBody>
          <a:bodyPr wrap="none" rtlCol="0">
            <a:spAutoFit/>
          </a:bodyPr>
          <a:lstStyle/>
          <a:p>
            <a:r>
              <a:rPr lang="en-US" sz="1900" dirty="0">
                <a:latin typeface="Arial" panose="020B0604020202020204" pitchFamily="34" charset="0"/>
                <a:cs typeface="Arial" panose="020B0604020202020204" pitchFamily="34" charset="0"/>
              </a:rPr>
              <a:t>Randomized, open-label Phase 3 trial in Patients with Platinum Resistant Ovarian Cancer</a:t>
            </a:r>
          </a:p>
        </p:txBody>
      </p:sp>
    </p:spTree>
    <p:extLst>
      <p:ext uri="{BB962C8B-B14F-4D97-AF65-F5344CB8AC3E}">
        <p14:creationId xmlns:p14="http://schemas.microsoft.com/office/powerpoint/2010/main" val="3901006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4ADFA34-FE6E-879E-E7C0-3B93665BC317}"/>
              </a:ext>
            </a:extLst>
          </p:cNvPr>
          <p:cNvSpPr>
            <a:spLocks noGrp="1"/>
          </p:cNvSpPr>
          <p:nvPr>
            <p:ph type="body" sz="quarter" idx="10"/>
          </p:nvPr>
        </p:nvSpPr>
        <p:spPr>
          <a:xfrm>
            <a:off x="247648" y="450143"/>
            <a:ext cx="8474075" cy="670052"/>
          </a:xfrm>
        </p:spPr>
        <p:txBody>
          <a:bodyPr/>
          <a:lstStyle/>
          <a:p>
            <a:r>
              <a:rPr lang="en-US" sz="2667" dirty="0"/>
              <a:t>AZD5335: An FRα-targeting TOP1i ADC</a:t>
            </a:r>
          </a:p>
        </p:txBody>
      </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2"/>
          </p:nvPr>
        </p:nvSpPr>
        <p:spPr>
          <a:xfrm>
            <a:off x="885823" y="6039815"/>
            <a:ext cx="4229103" cy="498730"/>
          </a:xfrm>
        </p:spPr>
        <p:txBody>
          <a:bodyPr anchor="b" anchorCtr="0"/>
          <a:lstStyle/>
          <a:p>
            <a:r>
              <a:rPr lang="en-US" b="0" dirty="0"/>
              <a:t>ADC, antibody-drug conjugate; DAR, drug-to-antibody ratio; FRα, folate receptor α; </a:t>
            </a:r>
            <a:br>
              <a:rPr lang="en-US" b="0" dirty="0"/>
            </a:br>
            <a:r>
              <a:rPr lang="en-US" b="0" dirty="0"/>
              <a:t>OC, ovarian cancer; TOP1i, topoisomerase 1 inhibitor</a:t>
            </a:r>
          </a:p>
        </p:txBody>
      </p:sp>
      <p:sp>
        <p:nvSpPr>
          <p:cNvPr id="4" name="Espace réservé du texte 3">
            <a:extLst>
              <a:ext uri="{FF2B5EF4-FFF2-40B4-BE49-F238E27FC236}">
                <a16:creationId xmlns:a16="http://schemas.microsoft.com/office/drawing/2014/main" id="{F4171FC6-C0F4-14C3-0D82-E2DC4A144B17}"/>
              </a:ext>
            </a:extLst>
          </p:cNvPr>
          <p:cNvSpPr>
            <a:spLocks noGrp="1"/>
          </p:cNvSpPr>
          <p:nvPr>
            <p:ph type="body" sz="quarter" idx="13"/>
          </p:nvPr>
        </p:nvSpPr>
        <p:spPr>
          <a:xfrm>
            <a:off x="288645" y="1713786"/>
            <a:ext cx="7170365" cy="4289224"/>
          </a:xfrm>
        </p:spPr>
        <p:txBody>
          <a:bodyPr/>
          <a:lstStyle/>
          <a:p>
            <a:pPr marL="381019" indent="-381019">
              <a:spcAft>
                <a:spcPts val="1600"/>
              </a:spcAft>
              <a:buFont typeface="Arial" panose="020B0604020202020204" pitchFamily="34" charset="0"/>
              <a:buChar char="•"/>
            </a:pPr>
            <a:r>
              <a:rPr lang="en-US" sz="2000" dirty="0"/>
              <a:t>FRα is a cell surface protein that binds and </a:t>
            </a:r>
            <a:r>
              <a:rPr lang="en-US" sz="2000" dirty="0" err="1"/>
              <a:t>internalises</a:t>
            </a:r>
            <a:r>
              <a:rPr lang="en-US" sz="2000" dirty="0"/>
              <a:t> folate, a cofactor required for DNA synthesis, cell growth, and proliferation.</a:t>
            </a:r>
            <a:r>
              <a:rPr lang="en-US" sz="2000" baseline="30000" dirty="0"/>
              <a:t>1–3</a:t>
            </a:r>
          </a:p>
          <a:p>
            <a:pPr marL="381019" indent="-381019">
              <a:spcAft>
                <a:spcPts val="1600"/>
              </a:spcAft>
              <a:buFont typeface="Arial" panose="020B0604020202020204" pitchFamily="34" charset="0"/>
              <a:buChar char="•"/>
            </a:pPr>
            <a:r>
              <a:rPr lang="en-US" sz="2000" dirty="0"/>
              <a:t>FRα is highly expressed in multiple epithelial </a:t>
            </a:r>
            <a:r>
              <a:rPr lang="en-US" sz="2000" dirty="0" err="1"/>
              <a:t>tumours</a:t>
            </a:r>
            <a:r>
              <a:rPr lang="en-US" sz="2000" dirty="0"/>
              <a:t> and a clinically validated ADC target in HGSOC.</a:t>
            </a:r>
            <a:r>
              <a:rPr lang="en-US" sz="2000" baseline="30000" dirty="0"/>
              <a:t>2–4</a:t>
            </a:r>
            <a:r>
              <a:rPr lang="en-US" sz="2000" dirty="0"/>
              <a:t> </a:t>
            </a:r>
          </a:p>
          <a:p>
            <a:pPr marL="381019" indent="-381019">
              <a:buFont typeface="Arial" panose="020B0604020202020204" pitchFamily="34" charset="0"/>
              <a:buChar char="•"/>
            </a:pPr>
            <a:r>
              <a:rPr lang="en-US" sz="2000" dirty="0"/>
              <a:t>AZD5335 is a specific, targeted ADC with a potent TOP1i </a:t>
            </a:r>
            <a:r>
              <a:rPr lang="en-US" sz="2000" dirty="0">
                <a:latin typeface="Arial Narrow" panose="020B0606020202030204" pitchFamily="34" charset="0"/>
              </a:rPr>
              <a:t>payload (AZ14170132) that binds to FRα with high affinity.</a:t>
            </a:r>
            <a:r>
              <a:rPr lang="en-US" sz="2000" baseline="30000" dirty="0">
                <a:latin typeface="Arial Narrow" panose="020B0606020202030204" pitchFamily="34" charset="0"/>
              </a:rPr>
              <a:t>5</a:t>
            </a:r>
            <a:endParaRPr lang="en-US" sz="2000" dirty="0">
              <a:latin typeface="Arial Narrow" panose="020B0606020202030204" pitchFamily="34" charset="0"/>
            </a:endParaRPr>
          </a:p>
          <a:p>
            <a:pPr marL="876344" lvl="1" indent="-381019">
              <a:buFont typeface="Arial" panose="020B0604020202020204" pitchFamily="34" charset="0"/>
              <a:buChar char="•"/>
            </a:pPr>
            <a:r>
              <a:rPr lang="en-US" sz="2000" dirty="0">
                <a:solidFill>
                  <a:srgbClr val="00305D"/>
                </a:solidFill>
                <a:latin typeface="Arial Narrow" panose="020B0606020202030204" pitchFamily="34" charset="0"/>
              </a:rPr>
              <a:t>The cleavable peptide linker (mp-PEG8-Val-Ala) is </a:t>
            </a:r>
            <a:br>
              <a:rPr lang="en-US" sz="2000" dirty="0">
                <a:solidFill>
                  <a:srgbClr val="00305D"/>
                </a:solidFill>
                <a:latin typeface="Arial Narrow" panose="020B0606020202030204" pitchFamily="34" charset="0"/>
              </a:rPr>
            </a:br>
            <a:r>
              <a:rPr lang="en-US" sz="2000" dirty="0">
                <a:solidFill>
                  <a:srgbClr val="00305D"/>
                </a:solidFill>
                <a:latin typeface="Arial Narrow" panose="020B0606020202030204" pitchFamily="34" charset="0"/>
              </a:rPr>
              <a:t>bystander-capable and serum-stable.</a:t>
            </a:r>
          </a:p>
          <a:p>
            <a:pPr marL="876344" lvl="1" indent="-381019">
              <a:buFont typeface="Arial" panose="020B0604020202020204" pitchFamily="34" charset="0"/>
              <a:buChar char="•"/>
            </a:pPr>
            <a:r>
              <a:rPr lang="en-US" sz="2000" dirty="0">
                <a:solidFill>
                  <a:srgbClr val="00305D"/>
                </a:solidFill>
                <a:latin typeface="Arial Narrow" panose="020B0606020202030204" pitchFamily="34" charset="0"/>
              </a:rPr>
              <a:t>AZD5335 has an average DAR of 8. </a:t>
            </a:r>
          </a:p>
          <a:p>
            <a:pPr marL="876344" lvl="1" indent="-381019">
              <a:spcAft>
                <a:spcPts val="1600"/>
              </a:spcAft>
              <a:buFont typeface="Arial" panose="020B0604020202020204" pitchFamily="34" charset="0"/>
              <a:buChar char="•"/>
            </a:pPr>
            <a:endParaRPr lang="en-US" sz="1367" baseline="30000" dirty="0"/>
          </a:p>
        </p:txBody>
      </p:sp>
      <p:grpSp>
        <p:nvGrpSpPr>
          <p:cNvPr id="5" name="Group 4">
            <a:extLst>
              <a:ext uri="{FF2B5EF4-FFF2-40B4-BE49-F238E27FC236}">
                <a16:creationId xmlns:a16="http://schemas.microsoft.com/office/drawing/2014/main" id="{F428CD63-CD3D-7EA4-D04A-BCC9A81C4679}"/>
              </a:ext>
            </a:extLst>
          </p:cNvPr>
          <p:cNvGrpSpPr/>
          <p:nvPr/>
        </p:nvGrpSpPr>
        <p:grpSpPr>
          <a:xfrm>
            <a:off x="7137537" y="1970394"/>
            <a:ext cx="8639085" cy="6242361"/>
            <a:chOff x="4573506" y="5746899"/>
            <a:chExt cx="3987226" cy="3210852"/>
          </a:xfrm>
        </p:grpSpPr>
        <p:grpSp>
          <p:nvGrpSpPr>
            <p:cNvPr id="6" name="Group 5">
              <a:extLst>
                <a:ext uri="{FF2B5EF4-FFF2-40B4-BE49-F238E27FC236}">
                  <a16:creationId xmlns:a16="http://schemas.microsoft.com/office/drawing/2014/main" id="{09B5A564-70E1-BCE9-3750-D17E51818A5C}"/>
                </a:ext>
              </a:extLst>
            </p:cNvPr>
            <p:cNvGrpSpPr/>
            <p:nvPr/>
          </p:nvGrpSpPr>
          <p:grpSpPr>
            <a:xfrm>
              <a:off x="4924839" y="5746899"/>
              <a:ext cx="2353485" cy="1600592"/>
              <a:chOff x="894312" y="8580361"/>
              <a:chExt cx="2353485" cy="1600593"/>
            </a:xfrm>
          </p:grpSpPr>
          <p:grpSp>
            <p:nvGrpSpPr>
              <p:cNvPr id="8" name="Group 7">
                <a:extLst>
                  <a:ext uri="{FF2B5EF4-FFF2-40B4-BE49-F238E27FC236}">
                    <a16:creationId xmlns:a16="http://schemas.microsoft.com/office/drawing/2014/main" id="{19B4E4EB-73E6-EF04-AC2B-87AB56D1A3C9}"/>
                  </a:ext>
                </a:extLst>
              </p:cNvPr>
              <p:cNvGrpSpPr/>
              <p:nvPr/>
            </p:nvGrpSpPr>
            <p:grpSpPr>
              <a:xfrm>
                <a:off x="2047618" y="8580361"/>
                <a:ext cx="763147" cy="258506"/>
                <a:chOff x="7603433" y="4211489"/>
                <a:chExt cx="918334" cy="270555"/>
              </a:xfrm>
            </p:grpSpPr>
            <p:sp>
              <p:nvSpPr>
                <p:cNvPr id="32" name="Star: 5 Points 31">
                  <a:extLst>
                    <a:ext uri="{FF2B5EF4-FFF2-40B4-BE49-F238E27FC236}">
                      <a16:creationId xmlns:a16="http://schemas.microsoft.com/office/drawing/2014/main" id="{583FDF9C-3B13-6E0E-90CE-42974AFFCD1B}"/>
                    </a:ext>
                  </a:extLst>
                </p:cNvPr>
                <p:cNvSpPr>
                  <a:spLocks/>
                </p:cNvSpPr>
                <p:nvPr/>
              </p:nvSpPr>
              <p:spPr>
                <a:xfrm>
                  <a:off x="7603433" y="4224349"/>
                  <a:ext cx="206956" cy="180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33" name="TextBox 32">
                  <a:extLst>
                    <a:ext uri="{FF2B5EF4-FFF2-40B4-BE49-F238E27FC236}">
                      <a16:creationId xmlns:a16="http://schemas.microsoft.com/office/drawing/2014/main" id="{8B1070BC-AE1A-74CB-42BE-DADC06AC8D75}"/>
                    </a:ext>
                  </a:extLst>
                </p:cNvPr>
                <p:cNvSpPr txBox="1"/>
                <p:nvPr/>
              </p:nvSpPr>
              <p:spPr>
                <a:xfrm>
                  <a:off x="7644935" y="4211489"/>
                  <a:ext cx="876832" cy="270555"/>
                </a:xfrm>
                <a:prstGeom prst="rect">
                  <a:avLst/>
                </a:prstGeom>
                <a:noFill/>
              </p:spPr>
              <p:txBody>
                <a:bodyPr wrap="square">
                  <a:spAutoFit/>
                </a:bodyPr>
                <a:lstStyle/>
                <a:p>
                  <a:pPr marL="0" lvl="1" algn="ctr" defTabSz="304815" eaLnBrk="1" fontAlgn="auto" hangingPunct="1">
                    <a:spcBef>
                      <a:spcPts val="0"/>
                    </a:spcBef>
                    <a:spcAft>
                      <a:spcPts val="0"/>
                    </a:spcAft>
                    <a:defRPr/>
                  </a:pPr>
                  <a:r>
                    <a:rPr lang="en-US" sz="1333" kern="100" dirty="0">
                      <a:solidFill>
                        <a:srgbClr val="00305D"/>
                      </a:solidFill>
                      <a:latin typeface="Calibri" panose="020F0502020204030204"/>
                      <a:ea typeface="Calibri" panose="020F0502020204030204" pitchFamily="34" charset="0"/>
                      <a:cs typeface="Arial" panose="020B0604020202020204" pitchFamily="34" charset="0"/>
                    </a:rPr>
                    <a:t>Conjugated </a:t>
                  </a:r>
                  <a:br>
                    <a:rPr lang="en-US" sz="1333" kern="100" dirty="0">
                      <a:solidFill>
                        <a:srgbClr val="00305D"/>
                      </a:solidFill>
                      <a:latin typeface="Calibri" panose="020F0502020204030204"/>
                      <a:ea typeface="Calibri" panose="020F0502020204030204" pitchFamily="34" charset="0"/>
                      <a:cs typeface="Arial" panose="020B0604020202020204" pitchFamily="34" charset="0"/>
                    </a:rPr>
                  </a:br>
                  <a:r>
                    <a:rPr lang="en-US" sz="1333" kern="100" dirty="0">
                      <a:solidFill>
                        <a:srgbClr val="00305D"/>
                      </a:solidFill>
                      <a:latin typeface="Calibri" panose="020F0502020204030204"/>
                      <a:ea typeface="Calibri" panose="020F0502020204030204" pitchFamily="34" charset="0"/>
                      <a:cs typeface="Arial" panose="020B0604020202020204" pitchFamily="34" charset="0"/>
                    </a:rPr>
                    <a:t>TOP1i payload</a:t>
                  </a:r>
                  <a:endParaRPr lang="en-US" sz="1333" kern="100" baseline="30000" dirty="0">
                    <a:solidFill>
                      <a:srgbClr val="00305D"/>
                    </a:solidFill>
                    <a:latin typeface="Calibri" panose="020F0502020204030204"/>
                    <a:ea typeface="Calibri" panose="020F050202020403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35B7003-0786-4E89-A166-C90DBB21EFB4}"/>
                  </a:ext>
                </a:extLst>
              </p:cNvPr>
              <p:cNvGrpSpPr>
                <a:grpSpLocks noChangeAspect="1"/>
              </p:cNvGrpSpPr>
              <p:nvPr/>
            </p:nvGrpSpPr>
            <p:grpSpPr>
              <a:xfrm>
                <a:off x="894312" y="8785336"/>
                <a:ext cx="1132156" cy="1395618"/>
                <a:chOff x="8514162" y="2161971"/>
                <a:chExt cx="1481085" cy="1825744"/>
              </a:xfrm>
            </p:grpSpPr>
            <p:grpSp>
              <p:nvGrpSpPr>
                <p:cNvPr id="17" name="Group 16">
                  <a:extLst>
                    <a:ext uri="{FF2B5EF4-FFF2-40B4-BE49-F238E27FC236}">
                      <a16:creationId xmlns:a16="http://schemas.microsoft.com/office/drawing/2014/main" id="{8D67F02E-4A61-06C1-7B3A-895038BB3F2C}"/>
                    </a:ext>
                  </a:extLst>
                </p:cNvPr>
                <p:cNvGrpSpPr>
                  <a:grpSpLocks/>
                </p:cNvGrpSpPr>
                <p:nvPr/>
              </p:nvGrpSpPr>
              <p:grpSpPr>
                <a:xfrm>
                  <a:off x="8514162" y="2161971"/>
                  <a:ext cx="1481085" cy="1825744"/>
                  <a:chOff x="8934736" y="1737702"/>
                  <a:chExt cx="2314195" cy="2571472"/>
                </a:xfrm>
              </p:grpSpPr>
              <p:sp>
                <p:nvSpPr>
                  <p:cNvPr id="28" name="Freeform 3913">
                    <a:extLst>
                      <a:ext uri="{FF2B5EF4-FFF2-40B4-BE49-F238E27FC236}">
                        <a16:creationId xmlns:a16="http://schemas.microsoft.com/office/drawing/2014/main" id="{A24E5D55-686B-EDB6-A187-EBDB83977359}"/>
                      </a:ext>
                    </a:extLst>
                  </p:cNvPr>
                  <p:cNvSpPr/>
                  <p:nvPr/>
                </p:nvSpPr>
                <p:spPr>
                  <a:xfrm rot="11011275">
                    <a:off x="8934736" y="2151918"/>
                    <a:ext cx="740231" cy="877996"/>
                  </a:xfrm>
                  <a:custGeom>
                    <a:avLst/>
                    <a:gdLst>
                      <a:gd name="connsiteX0" fmla="*/ 87283 w 112426"/>
                      <a:gd name="connsiteY0" fmla="*/ 130904 h 133349"/>
                      <a:gd name="connsiteX1" fmla="*/ 106179 w 112426"/>
                      <a:gd name="connsiteY1" fmla="*/ 129763 h 133349"/>
                      <a:gd name="connsiteX2" fmla="*/ 108842 w 112426"/>
                      <a:gd name="connsiteY2" fmla="*/ 106579 h 133349"/>
                      <a:gd name="connsiteX3" fmla="*/ 29455 w 112426"/>
                      <a:gd name="connsiteY3" fmla="*/ 6241 h 133349"/>
                      <a:gd name="connsiteX4" fmla="*/ 6247 w 112426"/>
                      <a:gd name="connsiteY4" fmla="*/ 3581 h 133349"/>
                      <a:gd name="connsiteX5" fmla="*/ 3584 w 112426"/>
                      <a:gd name="connsiteY5" fmla="*/ 26765 h 133349"/>
                      <a:gd name="connsiteX6" fmla="*/ 82971 w 112426"/>
                      <a:gd name="connsiteY6" fmla="*/ 127103 h 133349"/>
                      <a:gd name="connsiteX7" fmla="*/ 87283 w 112426"/>
                      <a:gd name="connsiteY7" fmla="*/ 13090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26" h="133349">
                        <a:moveTo>
                          <a:pt x="87283" y="130904"/>
                        </a:moveTo>
                        <a:cubicBezTo>
                          <a:pt x="92990" y="134451"/>
                          <a:pt x="100599" y="134198"/>
                          <a:pt x="106179" y="129763"/>
                        </a:cubicBezTo>
                        <a:cubicBezTo>
                          <a:pt x="113281" y="124062"/>
                          <a:pt x="114549" y="113674"/>
                          <a:pt x="108842" y="106579"/>
                        </a:cubicBezTo>
                        <a:lnTo>
                          <a:pt x="29455" y="6241"/>
                        </a:lnTo>
                        <a:cubicBezTo>
                          <a:pt x="23875" y="-854"/>
                          <a:pt x="13349" y="-2120"/>
                          <a:pt x="6247" y="3581"/>
                        </a:cubicBezTo>
                        <a:cubicBezTo>
                          <a:pt x="-854" y="9282"/>
                          <a:pt x="-2123" y="19670"/>
                          <a:pt x="3584" y="26765"/>
                        </a:cubicBezTo>
                        <a:lnTo>
                          <a:pt x="82971" y="127103"/>
                        </a:lnTo>
                        <a:cubicBezTo>
                          <a:pt x="84239" y="128623"/>
                          <a:pt x="85635" y="130017"/>
                          <a:pt x="87283" y="130904"/>
                        </a:cubicBezTo>
                        <a:close/>
                      </a:path>
                    </a:pathLst>
                  </a:custGeom>
                  <a:solidFill>
                    <a:srgbClr val="FFFF99"/>
                  </a:solidFill>
                  <a:ln w="9511" cap="flat">
                    <a:solidFill>
                      <a:srgbClr val="C4D600"/>
                    </a:solidFill>
                    <a:prstDash val="solid"/>
                    <a:miter/>
                  </a:ln>
                </p:spPr>
                <p:txBody>
                  <a:bodyPr rtlCol="0" anchor="ctr"/>
                  <a:lstStyle/>
                  <a:p>
                    <a:pPr defTabSz="304815" eaLnBrk="1" fontAlgn="auto" hangingPunct="1">
                      <a:lnSpc>
                        <a:spcPct val="90000"/>
                      </a:lnSpc>
                      <a:spcBef>
                        <a:spcPts val="0"/>
                      </a:spcBef>
                      <a:spcAft>
                        <a:spcPts val="0"/>
                      </a:spcAft>
                      <a:defRPr/>
                    </a:pPr>
                    <a:endParaRPr lang="en-US" sz="467" kern="0" dirty="0">
                      <a:solidFill>
                        <a:prstClr val="black"/>
                      </a:solidFill>
                      <a:latin typeface="Calibri" panose="020F0502020204030204"/>
                      <a:ea typeface="+mn-ea"/>
                    </a:endParaRPr>
                  </a:p>
                </p:txBody>
              </p:sp>
              <p:sp>
                <p:nvSpPr>
                  <p:cNvPr id="29" name="Freeform 3921">
                    <a:extLst>
                      <a:ext uri="{FF2B5EF4-FFF2-40B4-BE49-F238E27FC236}">
                        <a16:creationId xmlns:a16="http://schemas.microsoft.com/office/drawing/2014/main" id="{01598023-55C8-6C2C-7989-BCE455F1B387}"/>
                      </a:ext>
                    </a:extLst>
                  </p:cNvPr>
                  <p:cNvSpPr/>
                  <p:nvPr/>
                </p:nvSpPr>
                <p:spPr>
                  <a:xfrm rot="10965913">
                    <a:off x="8990169" y="1753184"/>
                    <a:ext cx="1082311" cy="2555990"/>
                  </a:xfrm>
                  <a:custGeom>
                    <a:avLst/>
                    <a:gdLst>
                      <a:gd name="connsiteX0" fmla="*/ 139271 w 164381"/>
                      <a:gd name="connsiteY0" fmla="*/ 385796 h 388202"/>
                      <a:gd name="connsiteX1" fmla="*/ 157913 w 164381"/>
                      <a:gd name="connsiteY1" fmla="*/ 384782 h 388202"/>
                      <a:gd name="connsiteX2" fmla="*/ 160956 w 164381"/>
                      <a:gd name="connsiteY2" fmla="*/ 361598 h 388202"/>
                      <a:gd name="connsiteX3" fmla="*/ 43778 w 164381"/>
                      <a:gd name="connsiteY3" fmla="*/ 209571 h 388202"/>
                      <a:gd name="connsiteX4" fmla="*/ 32998 w 164381"/>
                      <a:gd name="connsiteY4" fmla="*/ 15609 h 388202"/>
                      <a:gd name="connsiteX5" fmla="*/ 15625 w 164381"/>
                      <a:gd name="connsiteY5" fmla="*/ 26 h 388202"/>
                      <a:gd name="connsiteX6" fmla="*/ 26 w 164381"/>
                      <a:gd name="connsiteY6" fmla="*/ 17382 h 388202"/>
                      <a:gd name="connsiteX7" fmla="*/ 11313 w 164381"/>
                      <a:gd name="connsiteY7" fmla="*/ 221479 h 388202"/>
                      <a:gd name="connsiteX8" fmla="*/ 134705 w 164381"/>
                      <a:gd name="connsiteY8" fmla="*/ 381615 h 388202"/>
                      <a:gd name="connsiteX9" fmla="*/ 139271 w 164381"/>
                      <a:gd name="connsiteY9" fmla="*/ 385669 h 3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81" h="388202">
                        <a:moveTo>
                          <a:pt x="139271" y="385796"/>
                        </a:moveTo>
                        <a:cubicBezTo>
                          <a:pt x="144978" y="389216"/>
                          <a:pt x="152333" y="389090"/>
                          <a:pt x="157913" y="384782"/>
                        </a:cubicBezTo>
                        <a:cubicBezTo>
                          <a:pt x="165141" y="379208"/>
                          <a:pt x="166536" y="368819"/>
                          <a:pt x="160956" y="361598"/>
                        </a:cubicBezTo>
                        <a:lnTo>
                          <a:pt x="43778" y="209571"/>
                        </a:lnTo>
                        <a:lnTo>
                          <a:pt x="32998" y="15609"/>
                        </a:lnTo>
                        <a:cubicBezTo>
                          <a:pt x="32491" y="6487"/>
                          <a:pt x="24755" y="-481"/>
                          <a:pt x="15625" y="26"/>
                        </a:cubicBezTo>
                        <a:cubicBezTo>
                          <a:pt x="6494" y="533"/>
                          <a:pt x="-481" y="8261"/>
                          <a:pt x="26" y="17382"/>
                        </a:cubicBezTo>
                        <a:lnTo>
                          <a:pt x="11313" y="221479"/>
                        </a:lnTo>
                        <a:lnTo>
                          <a:pt x="134705" y="381615"/>
                        </a:lnTo>
                        <a:cubicBezTo>
                          <a:pt x="135973" y="383262"/>
                          <a:pt x="137495" y="384655"/>
                          <a:pt x="139271" y="385669"/>
                        </a:cubicBezTo>
                        <a:close/>
                      </a:path>
                    </a:pathLst>
                  </a:custGeom>
                  <a:solidFill>
                    <a:srgbClr val="CADA19"/>
                  </a:solidFill>
                  <a:ln w="9511" cap="flat">
                    <a:solidFill>
                      <a:srgbClr val="C4D600"/>
                    </a:solidFill>
                    <a:prstDash val="solid"/>
                    <a:miter/>
                  </a:ln>
                </p:spPr>
                <p:txBody>
                  <a:bodyPr rtlCol="0" anchor="ctr"/>
                  <a:lstStyle/>
                  <a:p>
                    <a:pPr defTabSz="304815" eaLnBrk="1" fontAlgn="auto" hangingPunct="1">
                      <a:lnSpc>
                        <a:spcPct val="90000"/>
                      </a:lnSpc>
                      <a:spcBef>
                        <a:spcPts val="0"/>
                      </a:spcBef>
                      <a:spcAft>
                        <a:spcPts val="0"/>
                      </a:spcAft>
                      <a:defRPr/>
                    </a:pPr>
                    <a:endParaRPr lang="en-US" sz="467" kern="0" dirty="0">
                      <a:solidFill>
                        <a:prstClr val="black"/>
                      </a:solidFill>
                      <a:latin typeface="Calibri" panose="020F0502020204030204"/>
                      <a:ea typeface="+mn-ea"/>
                    </a:endParaRPr>
                  </a:p>
                </p:txBody>
              </p:sp>
              <p:sp>
                <p:nvSpPr>
                  <p:cNvPr id="30" name="Freeform 3913">
                    <a:extLst>
                      <a:ext uri="{FF2B5EF4-FFF2-40B4-BE49-F238E27FC236}">
                        <a16:creationId xmlns:a16="http://schemas.microsoft.com/office/drawing/2014/main" id="{57FF3FFF-B3F9-5D32-70BD-1765BF10CCBB}"/>
                      </a:ext>
                    </a:extLst>
                  </p:cNvPr>
                  <p:cNvSpPr/>
                  <p:nvPr/>
                </p:nvSpPr>
                <p:spPr>
                  <a:xfrm rot="10588725" flipH="1">
                    <a:off x="10508700" y="2142484"/>
                    <a:ext cx="740231" cy="877996"/>
                  </a:xfrm>
                  <a:custGeom>
                    <a:avLst/>
                    <a:gdLst>
                      <a:gd name="connsiteX0" fmla="*/ 87283 w 112426"/>
                      <a:gd name="connsiteY0" fmla="*/ 130904 h 133349"/>
                      <a:gd name="connsiteX1" fmla="*/ 106179 w 112426"/>
                      <a:gd name="connsiteY1" fmla="*/ 129763 h 133349"/>
                      <a:gd name="connsiteX2" fmla="*/ 108842 w 112426"/>
                      <a:gd name="connsiteY2" fmla="*/ 106579 h 133349"/>
                      <a:gd name="connsiteX3" fmla="*/ 29455 w 112426"/>
                      <a:gd name="connsiteY3" fmla="*/ 6241 h 133349"/>
                      <a:gd name="connsiteX4" fmla="*/ 6247 w 112426"/>
                      <a:gd name="connsiteY4" fmla="*/ 3581 h 133349"/>
                      <a:gd name="connsiteX5" fmla="*/ 3584 w 112426"/>
                      <a:gd name="connsiteY5" fmla="*/ 26765 h 133349"/>
                      <a:gd name="connsiteX6" fmla="*/ 82971 w 112426"/>
                      <a:gd name="connsiteY6" fmla="*/ 127103 h 133349"/>
                      <a:gd name="connsiteX7" fmla="*/ 87283 w 112426"/>
                      <a:gd name="connsiteY7" fmla="*/ 13090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26" h="133349">
                        <a:moveTo>
                          <a:pt x="87283" y="130904"/>
                        </a:moveTo>
                        <a:cubicBezTo>
                          <a:pt x="92990" y="134451"/>
                          <a:pt x="100599" y="134198"/>
                          <a:pt x="106179" y="129763"/>
                        </a:cubicBezTo>
                        <a:cubicBezTo>
                          <a:pt x="113281" y="124062"/>
                          <a:pt x="114549" y="113674"/>
                          <a:pt x="108842" y="106579"/>
                        </a:cubicBezTo>
                        <a:lnTo>
                          <a:pt x="29455" y="6241"/>
                        </a:lnTo>
                        <a:cubicBezTo>
                          <a:pt x="23875" y="-854"/>
                          <a:pt x="13349" y="-2120"/>
                          <a:pt x="6247" y="3581"/>
                        </a:cubicBezTo>
                        <a:cubicBezTo>
                          <a:pt x="-854" y="9282"/>
                          <a:pt x="-2123" y="19670"/>
                          <a:pt x="3584" y="26765"/>
                        </a:cubicBezTo>
                        <a:lnTo>
                          <a:pt x="82971" y="127103"/>
                        </a:lnTo>
                        <a:cubicBezTo>
                          <a:pt x="84239" y="128623"/>
                          <a:pt x="85635" y="130017"/>
                          <a:pt x="87283" y="130904"/>
                        </a:cubicBezTo>
                        <a:close/>
                      </a:path>
                    </a:pathLst>
                  </a:custGeom>
                  <a:solidFill>
                    <a:srgbClr val="FFFF99"/>
                  </a:solidFill>
                  <a:ln w="9511" cap="flat">
                    <a:solidFill>
                      <a:srgbClr val="C4D600"/>
                    </a:solidFill>
                    <a:prstDash val="solid"/>
                    <a:miter/>
                  </a:ln>
                </p:spPr>
                <p:txBody>
                  <a:bodyPr rtlCol="0" anchor="ctr"/>
                  <a:lstStyle/>
                  <a:p>
                    <a:pPr defTabSz="304815" eaLnBrk="1" fontAlgn="auto" hangingPunct="1">
                      <a:lnSpc>
                        <a:spcPct val="90000"/>
                      </a:lnSpc>
                      <a:spcBef>
                        <a:spcPts val="0"/>
                      </a:spcBef>
                      <a:spcAft>
                        <a:spcPts val="0"/>
                      </a:spcAft>
                      <a:defRPr/>
                    </a:pPr>
                    <a:endParaRPr lang="en-US" sz="467" kern="0" dirty="0">
                      <a:solidFill>
                        <a:prstClr val="black"/>
                      </a:solidFill>
                      <a:latin typeface="Calibri" panose="020F0502020204030204"/>
                      <a:ea typeface="+mn-ea"/>
                    </a:endParaRPr>
                  </a:p>
                </p:txBody>
              </p:sp>
              <p:sp>
                <p:nvSpPr>
                  <p:cNvPr id="31" name="Freeform 3921">
                    <a:extLst>
                      <a:ext uri="{FF2B5EF4-FFF2-40B4-BE49-F238E27FC236}">
                        <a16:creationId xmlns:a16="http://schemas.microsoft.com/office/drawing/2014/main" id="{962CDB5A-EA96-89D3-2653-4CA88F23E39C}"/>
                      </a:ext>
                    </a:extLst>
                  </p:cNvPr>
                  <p:cNvSpPr/>
                  <p:nvPr/>
                </p:nvSpPr>
                <p:spPr>
                  <a:xfrm rot="10625345" flipH="1">
                    <a:off x="10117789" y="1737702"/>
                    <a:ext cx="1082311" cy="2555990"/>
                  </a:xfrm>
                  <a:custGeom>
                    <a:avLst/>
                    <a:gdLst>
                      <a:gd name="connsiteX0" fmla="*/ 139271 w 164381"/>
                      <a:gd name="connsiteY0" fmla="*/ 385796 h 388202"/>
                      <a:gd name="connsiteX1" fmla="*/ 157913 w 164381"/>
                      <a:gd name="connsiteY1" fmla="*/ 384782 h 388202"/>
                      <a:gd name="connsiteX2" fmla="*/ 160956 w 164381"/>
                      <a:gd name="connsiteY2" fmla="*/ 361598 h 388202"/>
                      <a:gd name="connsiteX3" fmla="*/ 43778 w 164381"/>
                      <a:gd name="connsiteY3" fmla="*/ 209571 h 388202"/>
                      <a:gd name="connsiteX4" fmla="*/ 32998 w 164381"/>
                      <a:gd name="connsiteY4" fmla="*/ 15609 h 388202"/>
                      <a:gd name="connsiteX5" fmla="*/ 15625 w 164381"/>
                      <a:gd name="connsiteY5" fmla="*/ 26 h 388202"/>
                      <a:gd name="connsiteX6" fmla="*/ 26 w 164381"/>
                      <a:gd name="connsiteY6" fmla="*/ 17382 h 388202"/>
                      <a:gd name="connsiteX7" fmla="*/ 11313 w 164381"/>
                      <a:gd name="connsiteY7" fmla="*/ 221479 h 388202"/>
                      <a:gd name="connsiteX8" fmla="*/ 134705 w 164381"/>
                      <a:gd name="connsiteY8" fmla="*/ 381615 h 388202"/>
                      <a:gd name="connsiteX9" fmla="*/ 139271 w 164381"/>
                      <a:gd name="connsiteY9" fmla="*/ 385669 h 3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81" h="388202">
                        <a:moveTo>
                          <a:pt x="139271" y="385796"/>
                        </a:moveTo>
                        <a:cubicBezTo>
                          <a:pt x="144978" y="389216"/>
                          <a:pt x="152333" y="389090"/>
                          <a:pt x="157913" y="384782"/>
                        </a:cubicBezTo>
                        <a:cubicBezTo>
                          <a:pt x="165141" y="379208"/>
                          <a:pt x="166536" y="368819"/>
                          <a:pt x="160956" y="361598"/>
                        </a:cubicBezTo>
                        <a:lnTo>
                          <a:pt x="43778" y="209571"/>
                        </a:lnTo>
                        <a:lnTo>
                          <a:pt x="32998" y="15609"/>
                        </a:lnTo>
                        <a:cubicBezTo>
                          <a:pt x="32491" y="6487"/>
                          <a:pt x="24755" y="-481"/>
                          <a:pt x="15625" y="26"/>
                        </a:cubicBezTo>
                        <a:cubicBezTo>
                          <a:pt x="6494" y="533"/>
                          <a:pt x="-481" y="8261"/>
                          <a:pt x="26" y="17382"/>
                        </a:cubicBezTo>
                        <a:lnTo>
                          <a:pt x="11313" y="221479"/>
                        </a:lnTo>
                        <a:lnTo>
                          <a:pt x="134705" y="381615"/>
                        </a:lnTo>
                        <a:cubicBezTo>
                          <a:pt x="135973" y="383262"/>
                          <a:pt x="137495" y="384655"/>
                          <a:pt x="139271" y="385669"/>
                        </a:cubicBezTo>
                        <a:close/>
                      </a:path>
                    </a:pathLst>
                  </a:custGeom>
                  <a:solidFill>
                    <a:srgbClr val="CADA19"/>
                  </a:solidFill>
                  <a:ln w="9511" cap="flat">
                    <a:solidFill>
                      <a:srgbClr val="C4D600"/>
                    </a:solidFill>
                    <a:prstDash val="solid"/>
                    <a:miter/>
                  </a:ln>
                </p:spPr>
                <p:txBody>
                  <a:bodyPr rtlCol="0" anchor="ctr"/>
                  <a:lstStyle/>
                  <a:p>
                    <a:pPr defTabSz="304815" eaLnBrk="1" fontAlgn="auto" hangingPunct="1">
                      <a:lnSpc>
                        <a:spcPct val="90000"/>
                      </a:lnSpc>
                      <a:spcBef>
                        <a:spcPts val="0"/>
                      </a:spcBef>
                      <a:spcAft>
                        <a:spcPts val="0"/>
                      </a:spcAft>
                      <a:defRPr/>
                    </a:pPr>
                    <a:endParaRPr lang="en-US" sz="467" kern="0" dirty="0">
                      <a:solidFill>
                        <a:prstClr val="black"/>
                      </a:solidFill>
                      <a:latin typeface="Calibri" panose="020F0502020204030204"/>
                      <a:ea typeface="+mn-ea"/>
                    </a:endParaRPr>
                  </a:p>
                </p:txBody>
              </p:sp>
            </p:grpSp>
            <p:grpSp>
              <p:nvGrpSpPr>
                <p:cNvPr id="18" name="Group 17">
                  <a:extLst>
                    <a:ext uri="{FF2B5EF4-FFF2-40B4-BE49-F238E27FC236}">
                      <a16:creationId xmlns:a16="http://schemas.microsoft.com/office/drawing/2014/main" id="{45FFEC00-C2ED-2D5D-1770-6CA171DBB9D4}"/>
                    </a:ext>
                  </a:extLst>
                </p:cNvPr>
                <p:cNvGrpSpPr/>
                <p:nvPr/>
              </p:nvGrpSpPr>
              <p:grpSpPr>
                <a:xfrm>
                  <a:off x="9313679" y="2833626"/>
                  <a:ext cx="370536" cy="478759"/>
                  <a:chOff x="9313679" y="2833626"/>
                  <a:chExt cx="370536" cy="478759"/>
                </a:xfrm>
              </p:grpSpPr>
              <p:sp>
                <p:nvSpPr>
                  <p:cNvPr id="24" name="Star: 5 Points 23">
                    <a:extLst>
                      <a:ext uri="{FF2B5EF4-FFF2-40B4-BE49-F238E27FC236}">
                        <a16:creationId xmlns:a16="http://schemas.microsoft.com/office/drawing/2014/main" id="{E2C9F456-0D79-A73F-B312-F0CA48472AF4}"/>
                      </a:ext>
                    </a:extLst>
                  </p:cNvPr>
                  <p:cNvSpPr>
                    <a:spLocks noChangeAspect="1"/>
                  </p:cNvSpPr>
                  <p:nvPr/>
                </p:nvSpPr>
                <p:spPr>
                  <a:xfrm>
                    <a:off x="9358802" y="28336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25" name="Star: 5 Points 24">
                    <a:extLst>
                      <a:ext uri="{FF2B5EF4-FFF2-40B4-BE49-F238E27FC236}">
                        <a16:creationId xmlns:a16="http://schemas.microsoft.com/office/drawing/2014/main" id="{2B4E3C8C-43A5-4D7B-B7A7-4353829CC354}"/>
                      </a:ext>
                    </a:extLst>
                  </p:cNvPr>
                  <p:cNvSpPr>
                    <a:spLocks noChangeAspect="1"/>
                  </p:cNvSpPr>
                  <p:nvPr/>
                </p:nvSpPr>
                <p:spPr>
                  <a:xfrm>
                    <a:off x="9540215" y="29140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26" name="Star: 5 Points 25">
                    <a:extLst>
                      <a:ext uri="{FF2B5EF4-FFF2-40B4-BE49-F238E27FC236}">
                        <a16:creationId xmlns:a16="http://schemas.microsoft.com/office/drawing/2014/main" id="{C3D6C8AA-5270-D65F-F9AD-FE500DD6EE09}"/>
                      </a:ext>
                    </a:extLst>
                  </p:cNvPr>
                  <p:cNvSpPr>
                    <a:spLocks noChangeAspect="1"/>
                  </p:cNvSpPr>
                  <p:nvPr/>
                </p:nvSpPr>
                <p:spPr>
                  <a:xfrm>
                    <a:off x="9313679" y="2997347"/>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27" name="Star: 5 Points 26">
                    <a:extLst>
                      <a:ext uri="{FF2B5EF4-FFF2-40B4-BE49-F238E27FC236}">
                        <a16:creationId xmlns:a16="http://schemas.microsoft.com/office/drawing/2014/main" id="{A0812FD2-C57C-58DE-13A0-77F1E874B78D}"/>
                      </a:ext>
                    </a:extLst>
                  </p:cNvPr>
                  <p:cNvSpPr>
                    <a:spLocks noChangeAspect="1"/>
                  </p:cNvSpPr>
                  <p:nvPr/>
                </p:nvSpPr>
                <p:spPr>
                  <a:xfrm>
                    <a:off x="9313679" y="3168385"/>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grpSp>
            <p:grpSp>
              <p:nvGrpSpPr>
                <p:cNvPr id="19" name="Group 18">
                  <a:extLst>
                    <a:ext uri="{FF2B5EF4-FFF2-40B4-BE49-F238E27FC236}">
                      <a16:creationId xmlns:a16="http://schemas.microsoft.com/office/drawing/2014/main" id="{3DFBA656-7721-0BBD-4083-BD3F3B56568F}"/>
                    </a:ext>
                  </a:extLst>
                </p:cNvPr>
                <p:cNvGrpSpPr/>
                <p:nvPr/>
              </p:nvGrpSpPr>
              <p:grpSpPr>
                <a:xfrm flipH="1">
                  <a:off x="8827158" y="2833626"/>
                  <a:ext cx="370536" cy="478759"/>
                  <a:chOff x="9466079" y="2986026"/>
                  <a:chExt cx="370536" cy="478759"/>
                </a:xfrm>
              </p:grpSpPr>
              <p:sp>
                <p:nvSpPr>
                  <p:cNvPr id="20" name="Star: 5 Points 19">
                    <a:extLst>
                      <a:ext uri="{FF2B5EF4-FFF2-40B4-BE49-F238E27FC236}">
                        <a16:creationId xmlns:a16="http://schemas.microsoft.com/office/drawing/2014/main" id="{C7EE57D4-396A-C670-F842-86BD9D01B2CA}"/>
                      </a:ext>
                    </a:extLst>
                  </p:cNvPr>
                  <p:cNvSpPr>
                    <a:spLocks noChangeAspect="1"/>
                  </p:cNvSpPr>
                  <p:nvPr/>
                </p:nvSpPr>
                <p:spPr>
                  <a:xfrm flipH="1">
                    <a:off x="9511202" y="29860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21" name="Star: 5 Points 20">
                    <a:extLst>
                      <a:ext uri="{FF2B5EF4-FFF2-40B4-BE49-F238E27FC236}">
                        <a16:creationId xmlns:a16="http://schemas.microsoft.com/office/drawing/2014/main" id="{9453D7D1-82DF-D565-6913-9925D8383064}"/>
                      </a:ext>
                    </a:extLst>
                  </p:cNvPr>
                  <p:cNvSpPr>
                    <a:spLocks noChangeAspect="1"/>
                  </p:cNvSpPr>
                  <p:nvPr/>
                </p:nvSpPr>
                <p:spPr>
                  <a:xfrm flipH="1">
                    <a:off x="9692615" y="30664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22" name="Star: 5 Points 21">
                    <a:extLst>
                      <a:ext uri="{FF2B5EF4-FFF2-40B4-BE49-F238E27FC236}">
                        <a16:creationId xmlns:a16="http://schemas.microsoft.com/office/drawing/2014/main" id="{51FAF25F-8413-AE9E-286A-4923DB19553F}"/>
                      </a:ext>
                    </a:extLst>
                  </p:cNvPr>
                  <p:cNvSpPr>
                    <a:spLocks noChangeAspect="1"/>
                  </p:cNvSpPr>
                  <p:nvPr/>
                </p:nvSpPr>
                <p:spPr>
                  <a:xfrm flipH="1">
                    <a:off x="9466079" y="3149747"/>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sp>
                <p:nvSpPr>
                  <p:cNvPr id="23" name="Star: 5 Points 22">
                    <a:extLst>
                      <a:ext uri="{FF2B5EF4-FFF2-40B4-BE49-F238E27FC236}">
                        <a16:creationId xmlns:a16="http://schemas.microsoft.com/office/drawing/2014/main" id="{2095C9C9-F60D-5D09-4EAB-9E2F1CECB659}"/>
                      </a:ext>
                    </a:extLst>
                  </p:cNvPr>
                  <p:cNvSpPr>
                    <a:spLocks noChangeAspect="1"/>
                  </p:cNvSpPr>
                  <p:nvPr/>
                </p:nvSpPr>
                <p:spPr>
                  <a:xfrm flipH="1">
                    <a:off x="9466079" y="3320785"/>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grpSp>
          </p:grpSp>
          <p:sp>
            <p:nvSpPr>
              <p:cNvPr id="10" name="TextBox 9">
                <a:extLst>
                  <a:ext uri="{FF2B5EF4-FFF2-40B4-BE49-F238E27FC236}">
                    <a16:creationId xmlns:a16="http://schemas.microsoft.com/office/drawing/2014/main" id="{903E4678-69A9-8EE2-3180-29AE36B83B30}"/>
                  </a:ext>
                </a:extLst>
              </p:cNvPr>
              <p:cNvSpPr txBox="1"/>
              <p:nvPr/>
            </p:nvSpPr>
            <p:spPr>
              <a:xfrm>
                <a:off x="1625449" y="9645528"/>
                <a:ext cx="650535" cy="211014"/>
              </a:xfrm>
              <a:prstGeom prst="rect">
                <a:avLst/>
              </a:prstGeom>
              <a:noFill/>
              <a:ln>
                <a:solidFill>
                  <a:schemeClr val="bg1"/>
                </a:solidFill>
              </a:ln>
            </p:spPr>
            <p:txBody>
              <a:bodyPr wrap="square" lIns="0" tIns="0" rIns="0" bIns="0" rtlCol="0">
                <a:spAutoFit/>
              </a:bodyPr>
              <a:lstStyle/>
              <a:p>
                <a:pPr algn="ctr" defTabSz="304815" eaLnBrk="1" fontAlgn="auto" hangingPunct="1">
                  <a:spcBef>
                    <a:spcPts val="0"/>
                  </a:spcBef>
                  <a:spcAft>
                    <a:spcPts val="0"/>
                  </a:spcAft>
                  <a:defRPr/>
                </a:pPr>
                <a:r>
                  <a:rPr lang="en-US" sz="1333" kern="0" dirty="0">
                    <a:solidFill>
                      <a:srgbClr val="00305D"/>
                    </a:solidFill>
                    <a:latin typeface="Calibri" panose="020F0502020204030204"/>
                    <a:ea typeface="+mn-ea"/>
                    <a:cs typeface="Arial" panose="020B0604020202020204" pitchFamily="34" charset="0"/>
                  </a:rPr>
                  <a:t>Cleavable peptide linker</a:t>
                </a:r>
              </a:p>
            </p:txBody>
          </p:sp>
          <p:grpSp>
            <p:nvGrpSpPr>
              <p:cNvPr id="11" name="Group 10">
                <a:extLst>
                  <a:ext uri="{FF2B5EF4-FFF2-40B4-BE49-F238E27FC236}">
                    <a16:creationId xmlns:a16="http://schemas.microsoft.com/office/drawing/2014/main" id="{40FB92C1-FD23-82C0-4503-8195A71D53E2}"/>
                  </a:ext>
                </a:extLst>
              </p:cNvPr>
              <p:cNvGrpSpPr/>
              <p:nvPr/>
            </p:nvGrpSpPr>
            <p:grpSpPr>
              <a:xfrm>
                <a:off x="1606939" y="9470288"/>
                <a:ext cx="1640858" cy="249959"/>
                <a:chOff x="1606939" y="9470288"/>
                <a:chExt cx="1640858" cy="249959"/>
              </a:xfrm>
            </p:grpSpPr>
            <p:cxnSp>
              <p:nvCxnSpPr>
                <p:cNvPr id="13" name="Straight Connector 12">
                  <a:extLst>
                    <a:ext uri="{FF2B5EF4-FFF2-40B4-BE49-F238E27FC236}">
                      <a16:creationId xmlns:a16="http://schemas.microsoft.com/office/drawing/2014/main" id="{1F9DA3F1-EF3F-7133-7D1E-42908DC4C377}"/>
                    </a:ext>
                  </a:extLst>
                </p:cNvPr>
                <p:cNvCxnSpPr>
                  <a:cxnSpLocks/>
                </p:cNvCxnSpPr>
                <p:nvPr/>
              </p:nvCxnSpPr>
              <p:spPr>
                <a:xfrm>
                  <a:off x="1606939" y="9607835"/>
                  <a:ext cx="669045" cy="1850"/>
                </a:xfrm>
                <a:prstGeom prst="line">
                  <a:avLst/>
                </a:prstGeom>
                <a:noFill/>
                <a:ln w="28575" cap="flat" cmpd="sng" algn="ctr">
                  <a:solidFill>
                    <a:sysClr val="windowText" lastClr="000000"/>
                  </a:solidFill>
                  <a:prstDash val="sysDot"/>
                  <a:miter lim="800000"/>
                </a:ln>
                <a:effectLst/>
              </p:spPr>
            </p:cxnSp>
            <p:grpSp>
              <p:nvGrpSpPr>
                <p:cNvPr id="14" name="Group 13">
                  <a:extLst>
                    <a:ext uri="{FF2B5EF4-FFF2-40B4-BE49-F238E27FC236}">
                      <a16:creationId xmlns:a16="http://schemas.microsoft.com/office/drawing/2014/main" id="{A00BA745-43F9-F61E-B93C-047A3D949942}"/>
                    </a:ext>
                  </a:extLst>
                </p:cNvPr>
                <p:cNvGrpSpPr/>
                <p:nvPr/>
              </p:nvGrpSpPr>
              <p:grpSpPr>
                <a:xfrm>
                  <a:off x="2211849" y="9470288"/>
                  <a:ext cx="1035948" cy="249959"/>
                  <a:chOff x="2211849" y="9470288"/>
                  <a:chExt cx="1035948" cy="249959"/>
                </a:xfrm>
              </p:grpSpPr>
              <p:sp>
                <p:nvSpPr>
                  <p:cNvPr id="15" name="TextBox 14">
                    <a:extLst>
                      <a:ext uri="{FF2B5EF4-FFF2-40B4-BE49-F238E27FC236}">
                        <a16:creationId xmlns:a16="http://schemas.microsoft.com/office/drawing/2014/main" id="{3DCBFA46-85EE-14F2-101C-BA6FA247E2E1}"/>
                      </a:ext>
                    </a:extLst>
                  </p:cNvPr>
                  <p:cNvSpPr txBox="1"/>
                  <p:nvPr/>
                </p:nvSpPr>
                <p:spPr>
                  <a:xfrm>
                    <a:off x="2420794" y="9529541"/>
                    <a:ext cx="827003" cy="153000"/>
                  </a:xfrm>
                  <a:prstGeom prst="rect">
                    <a:avLst/>
                  </a:prstGeom>
                  <a:noFill/>
                </p:spPr>
                <p:txBody>
                  <a:bodyPr wrap="square">
                    <a:spAutoFit/>
                  </a:bodyPr>
                  <a:lstStyle/>
                  <a:p>
                    <a:pPr marL="0" lvl="1" defTabSz="304815" eaLnBrk="1" fontAlgn="auto" hangingPunct="1">
                      <a:spcBef>
                        <a:spcPts val="0"/>
                      </a:spcBef>
                      <a:spcAft>
                        <a:spcPts val="0"/>
                      </a:spcAft>
                      <a:defRPr/>
                    </a:pPr>
                    <a:r>
                      <a:rPr lang="en-US" sz="1333" kern="100" dirty="0">
                        <a:solidFill>
                          <a:srgbClr val="00305D"/>
                        </a:solidFill>
                        <a:latin typeface="Calibri" panose="020F0502020204030204"/>
                        <a:ea typeface="Calibri" panose="020F0502020204030204" pitchFamily="34" charset="0"/>
                        <a:cs typeface="Arial" panose="020B0604020202020204" pitchFamily="34" charset="0"/>
                      </a:rPr>
                      <a:t>TOP1i</a:t>
                    </a:r>
                    <a:endParaRPr lang="en-US" sz="1333" kern="100" baseline="30000" dirty="0">
                      <a:solidFill>
                        <a:srgbClr val="00305D"/>
                      </a:solidFill>
                      <a:latin typeface="Calibri" panose="020F0502020204030204"/>
                      <a:ea typeface="Calibri" panose="020F0502020204030204" pitchFamily="34" charset="0"/>
                      <a:cs typeface="Arial" panose="020B0604020202020204" pitchFamily="34" charset="0"/>
                    </a:endParaRPr>
                  </a:p>
                </p:txBody>
              </p:sp>
              <p:sp>
                <p:nvSpPr>
                  <p:cNvPr id="16" name="Multiplication Sign 15">
                    <a:extLst>
                      <a:ext uri="{FF2B5EF4-FFF2-40B4-BE49-F238E27FC236}">
                        <a16:creationId xmlns:a16="http://schemas.microsoft.com/office/drawing/2014/main" id="{3034D4AC-50BC-E309-AAAF-F2583D066CF6}"/>
                      </a:ext>
                    </a:extLst>
                  </p:cNvPr>
                  <p:cNvSpPr/>
                  <p:nvPr/>
                </p:nvSpPr>
                <p:spPr>
                  <a:xfrm>
                    <a:off x="2211849" y="9470288"/>
                    <a:ext cx="262138" cy="249959"/>
                  </a:xfrm>
                  <a:prstGeom prst="mathMultiply">
                    <a:avLst/>
                  </a:prstGeom>
                  <a:solidFill>
                    <a:srgbClr val="7030A0"/>
                  </a:solidFill>
                  <a:ln w="12700" cap="flat" cmpd="sng" algn="ctr">
                    <a:solidFill>
                      <a:srgbClr val="7030A0"/>
                    </a:solidFill>
                    <a:prstDash val="solid"/>
                    <a:miter lim="800000"/>
                  </a:ln>
                  <a:effectLst/>
                </p:spPr>
                <p:txBody>
                  <a:bodyPr rtlCol="0" anchor="ctr"/>
                  <a:lstStyle/>
                  <a:p>
                    <a:pPr algn="ctr" defTabSz="304815" eaLnBrk="1" fontAlgn="auto" hangingPunct="1">
                      <a:spcBef>
                        <a:spcPts val="0"/>
                      </a:spcBef>
                      <a:spcAft>
                        <a:spcPts val="0"/>
                      </a:spcAft>
                      <a:defRPr/>
                    </a:pPr>
                    <a:endParaRPr lang="en-US" sz="933" kern="0" dirty="0">
                      <a:solidFill>
                        <a:prstClr val="white"/>
                      </a:solidFill>
                      <a:latin typeface="Calibri" panose="020F0502020204030204"/>
                      <a:ea typeface="+mn-ea"/>
                    </a:endParaRPr>
                  </a:p>
                </p:txBody>
              </p:sp>
            </p:grpSp>
          </p:grpSp>
        </p:grpSp>
        <p:sp>
          <p:nvSpPr>
            <p:cNvPr id="7" name="Text Placeholder 9">
              <a:extLst>
                <a:ext uri="{FF2B5EF4-FFF2-40B4-BE49-F238E27FC236}">
                  <a16:creationId xmlns:a16="http://schemas.microsoft.com/office/drawing/2014/main" id="{CE109B1B-78F0-A488-94DA-F5E373D9D91C}"/>
                </a:ext>
              </a:extLst>
            </p:cNvPr>
            <p:cNvSpPr txBox="1">
              <a:spLocks/>
            </p:cNvSpPr>
            <p:nvPr/>
          </p:nvSpPr>
          <p:spPr>
            <a:xfrm>
              <a:off x="4573506" y="8611583"/>
              <a:ext cx="3987226" cy="346168"/>
            </a:xfrm>
            <a:prstGeom prst="rect">
              <a:avLst/>
            </a:prstGeom>
          </p:spPr>
          <p:txBody>
            <a:bodyPr vert="horz" lIns="60960" tIns="30480" rIns="60960" bIns="30480" rtlCol="0" anchor="b">
              <a:noAutofit/>
            </a:bodyPr>
            <a:lstStyle>
              <a:lvl1pPr marL="0" indent="0" algn="l" defTabSz="914400" rtl="0" eaLnBrk="1" latinLnBrk="0" hangingPunct="1">
                <a:lnSpc>
                  <a:spcPct val="100000"/>
                </a:lnSpc>
                <a:spcBef>
                  <a:spcPts val="3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538163" indent="-269875"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17550" indent="-179388"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896938" indent="-1793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076325" indent="-1793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fontAlgn="auto">
                <a:spcBef>
                  <a:spcPts val="133"/>
                </a:spcBef>
                <a:spcAft>
                  <a:spcPts val="0"/>
                </a:spcAft>
              </a:pPr>
              <a:endParaRPr lang="en-US" sz="533" dirty="0">
                <a:solidFill>
                  <a:prstClr val="black"/>
                </a:solidFill>
              </a:endParaRPr>
            </a:p>
          </p:txBody>
        </p:sp>
      </p:grpSp>
      <p:sp>
        <p:nvSpPr>
          <p:cNvPr id="34" name="Rectangle 33">
            <a:extLst>
              <a:ext uri="{FF2B5EF4-FFF2-40B4-BE49-F238E27FC236}">
                <a16:creationId xmlns:a16="http://schemas.microsoft.com/office/drawing/2014/main" id="{9CBD90BA-AE10-1D84-BA11-C2D3E9E73CA9}"/>
              </a:ext>
            </a:extLst>
          </p:cNvPr>
          <p:cNvSpPr/>
          <p:nvPr/>
        </p:nvSpPr>
        <p:spPr>
          <a:xfrm>
            <a:off x="7676827" y="1740949"/>
            <a:ext cx="4226528" cy="3571351"/>
          </a:xfrm>
          <a:prstGeom prst="rect">
            <a:avLst/>
          </a:prstGeom>
          <a:noFill/>
          <a:ln w="28575">
            <a:solidFill>
              <a:srgbClr val="830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eaLnBrk="1" fontAlgn="auto" hangingPunct="1">
              <a:spcBef>
                <a:spcPts val="0"/>
              </a:spcBef>
              <a:spcAft>
                <a:spcPts val="0"/>
              </a:spcAft>
            </a:pPr>
            <a:endParaRPr lang="en-US" sz="1200" dirty="0">
              <a:solidFill>
                <a:prstClr val="white"/>
              </a:solidFill>
              <a:latin typeface="Calibri" panose="020F0502020204030204"/>
            </a:endParaRPr>
          </a:p>
        </p:txBody>
      </p:sp>
      <p:sp>
        <p:nvSpPr>
          <p:cNvPr id="35" name="TextBox 34">
            <a:extLst>
              <a:ext uri="{FF2B5EF4-FFF2-40B4-BE49-F238E27FC236}">
                <a16:creationId xmlns:a16="http://schemas.microsoft.com/office/drawing/2014/main" id="{2A93BAD8-36BF-2F8B-1E9D-8F40FD80E024}"/>
              </a:ext>
            </a:extLst>
          </p:cNvPr>
          <p:cNvSpPr txBox="1"/>
          <p:nvPr/>
        </p:nvSpPr>
        <p:spPr>
          <a:xfrm>
            <a:off x="7598316" y="1423134"/>
            <a:ext cx="2507929" cy="369332"/>
          </a:xfrm>
          <a:prstGeom prst="rect">
            <a:avLst/>
          </a:prstGeom>
          <a:noFill/>
        </p:spPr>
        <p:txBody>
          <a:bodyPr wrap="square">
            <a:spAutoFit/>
          </a:bodyPr>
          <a:lstStyle/>
          <a:p>
            <a:pPr defTabSz="609630" eaLnBrk="1" fontAlgn="auto" hangingPunct="1">
              <a:lnSpc>
                <a:spcPct val="90000"/>
              </a:lnSpc>
              <a:spcBef>
                <a:spcPts val="0"/>
              </a:spcBef>
              <a:spcAft>
                <a:spcPts val="0"/>
              </a:spcAft>
            </a:pPr>
            <a:r>
              <a:rPr lang="en-US" sz="2000" b="1" dirty="0">
                <a:solidFill>
                  <a:srgbClr val="00305D"/>
                </a:solidFill>
                <a:latin typeface="Arial Narrow" panose="020B0606020202030204" pitchFamily="34" charset="0"/>
                <a:ea typeface="+mn-ea"/>
              </a:rPr>
              <a:t>Schematic of AZD5335</a:t>
            </a:r>
          </a:p>
        </p:txBody>
      </p:sp>
      <p:sp>
        <p:nvSpPr>
          <p:cNvPr id="36" name="Espace réservé du texte 2">
            <a:extLst>
              <a:ext uri="{FF2B5EF4-FFF2-40B4-BE49-F238E27FC236}">
                <a16:creationId xmlns:a16="http://schemas.microsoft.com/office/drawing/2014/main" id="{7B4D1A77-02C7-628A-5107-957101359CC7}"/>
              </a:ext>
            </a:extLst>
          </p:cNvPr>
          <p:cNvSpPr txBox="1">
            <a:spLocks/>
          </p:cNvSpPr>
          <p:nvPr/>
        </p:nvSpPr>
        <p:spPr>
          <a:xfrm>
            <a:off x="6448929" y="5704999"/>
            <a:ext cx="3777444" cy="832255"/>
          </a:xfrm>
          <a:prstGeom prst="rect">
            <a:avLst/>
          </a:prstGeom>
        </p:spPr>
        <p:txBody>
          <a:bodyPr anchor="b" anchorCtr="0"/>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609630" fontAlgn="auto">
              <a:spcAft>
                <a:spcPts val="0"/>
              </a:spcAft>
            </a:pPr>
            <a:r>
              <a:rPr lang="en-US" sz="1000" b="0" dirty="0"/>
              <a:t>1. Kelemen LE. </a:t>
            </a:r>
            <a:r>
              <a:rPr lang="en-US" sz="1000" b="0" i="1" dirty="0"/>
              <a:t>Int J Cancer </a:t>
            </a:r>
            <a:r>
              <a:rPr lang="en-US" sz="1000" b="0" dirty="0"/>
              <a:t>2006;119:243–50; </a:t>
            </a:r>
            <a:br>
              <a:rPr lang="en-US" sz="1000" b="0" dirty="0"/>
            </a:br>
            <a:r>
              <a:rPr lang="en-US" sz="1000" b="0" dirty="0"/>
              <a:t>2. Ledermann JA, et al. </a:t>
            </a:r>
            <a:r>
              <a:rPr lang="en-US" sz="1000" b="0" i="1" dirty="0"/>
              <a:t>Ann Oncol</a:t>
            </a:r>
            <a:r>
              <a:rPr lang="en-US" sz="1000" b="0" dirty="0"/>
              <a:t> 2015;26:2034–43; </a:t>
            </a:r>
            <a:br>
              <a:rPr lang="en-US" sz="1000" b="0" dirty="0"/>
            </a:br>
            <a:r>
              <a:rPr lang="en-US" sz="1000" b="0" dirty="0"/>
              <a:t>3. </a:t>
            </a:r>
            <a:r>
              <a:rPr lang="en-US" sz="1000" b="0" dirty="0" err="1"/>
              <a:t>Scaranti</a:t>
            </a:r>
            <a:r>
              <a:rPr lang="en-US" sz="1000" b="0" dirty="0"/>
              <a:t> M, et al. </a:t>
            </a:r>
            <a:r>
              <a:rPr lang="en-US" sz="1000" b="0" i="1" dirty="0"/>
              <a:t>Nat Rev Clin Oncol </a:t>
            </a:r>
            <a:r>
              <a:rPr lang="en-US" sz="1000" b="0" dirty="0"/>
              <a:t>2020;17:349–59; </a:t>
            </a:r>
            <a:br>
              <a:rPr lang="en-US" sz="1000" b="0" dirty="0"/>
            </a:br>
            <a:r>
              <a:rPr lang="en-US" sz="1000" b="0" dirty="0"/>
              <a:t>4. Moore KN, et al. </a:t>
            </a:r>
            <a:r>
              <a:rPr lang="en-US" sz="1000" b="0" i="1" dirty="0"/>
              <a:t>N Engl J Med </a:t>
            </a:r>
            <a:r>
              <a:rPr lang="en-US" sz="1000" b="0" dirty="0"/>
              <a:t>2023;389:2162–74; </a:t>
            </a:r>
            <a:br>
              <a:rPr lang="en-US" sz="1000" b="0" dirty="0"/>
            </a:br>
            <a:r>
              <a:rPr lang="en-US" sz="1000" b="0" dirty="0"/>
              <a:t>5. </a:t>
            </a:r>
            <a:r>
              <a:rPr lang="en-US" sz="1000" b="0" dirty="0" err="1"/>
              <a:t>Gymnopoulos</a:t>
            </a:r>
            <a:r>
              <a:rPr lang="en-US" sz="1000" b="0" dirty="0"/>
              <a:t> M, et al. Poster presented at AACR 2023 (Abstract LB025).</a:t>
            </a:r>
          </a:p>
        </p:txBody>
      </p:sp>
      <p:sp>
        <p:nvSpPr>
          <p:cNvPr id="38" name="TextBox 37">
            <a:extLst>
              <a:ext uri="{FF2B5EF4-FFF2-40B4-BE49-F238E27FC236}">
                <a16:creationId xmlns:a16="http://schemas.microsoft.com/office/drawing/2014/main" id="{DEEAA8DA-84EC-D9C9-EAEB-3D6AE3428ACD}"/>
              </a:ext>
            </a:extLst>
          </p:cNvPr>
          <p:cNvSpPr txBox="1"/>
          <p:nvPr/>
        </p:nvSpPr>
        <p:spPr>
          <a:xfrm>
            <a:off x="7939084" y="5316927"/>
            <a:ext cx="4030263" cy="246221"/>
          </a:xfrm>
          <a:prstGeom prst="rect">
            <a:avLst/>
          </a:prstGeom>
          <a:noFill/>
        </p:spPr>
        <p:txBody>
          <a:bodyPr wrap="square">
            <a:spAutoFit/>
          </a:bodyPr>
          <a:lstStyle/>
          <a:p>
            <a:pPr algn="r" defTabSz="609630" eaLnBrk="1" fontAlgn="auto" hangingPunct="1">
              <a:spcBef>
                <a:spcPts val="0"/>
              </a:spcBef>
              <a:spcAft>
                <a:spcPts val="0"/>
              </a:spcAft>
            </a:pPr>
            <a:r>
              <a:rPr lang="en-US" sz="1000" dirty="0">
                <a:solidFill>
                  <a:srgbClr val="00305D"/>
                </a:solidFill>
                <a:latin typeface="Arial Narrow" panose="020B0606020202030204" pitchFamily="34" charset="0"/>
                <a:ea typeface="+mn-ea"/>
              </a:rPr>
              <a:t>Figure adapted from </a:t>
            </a:r>
            <a:r>
              <a:rPr lang="en-US" sz="1000" dirty="0" err="1">
                <a:solidFill>
                  <a:srgbClr val="00305D"/>
                </a:solidFill>
                <a:latin typeface="Arial Narrow" panose="020B0606020202030204" pitchFamily="34" charset="0"/>
                <a:ea typeface="+mn-ea"/>
              </a:rPr>
              <a:t>Gymnopoulos</a:t>
            </a:r>
            <a:r>
              <a:rPr lang="en-US" sz="1000" dirty="0">
                <a:solidFill>
                  <a:srgbClr val="00305D"/>
                </a:solidFill>
                <a:latin typeface="Arial Narrow" panose="020B0606020202030204" pitchFamily="34" charset="0"/>
                <a:ea typeface="+mn-ea"/>
              </a:rPr>
              <a:t> M, et al. Presented at AACR 2023 (LB025).</a:t>
            </a:r>
          </a:p>
        </p:txBody>
      </p:sp>
      <p:sp>
        <p:nvSpPr>
          <p:cNvPr id="12" name="CasellaDiTesto 11">
            <a:extLst>
              <a:ext uri="{FF2B5EF4-FFF2-40B4-BE49-F238E27FC236}">
                <a16:creationId xmlns:a16="http://schemas.microsoft.com/office/drawing/2014/main" id="{0FB2AE3C-D25D-4615-9284-BE1B1C6044C3}"/>
              </a:ext>
            </a:extLst>
          </p:cNvPr>
          <p:cNvSpPr txBox="1"/>
          <p:nvPr/>
        </p:nvSpPr>
        <p:spPr>
          <a:xfrm>
            <a:off x="9836655" y="6547874"/>
            <a:ext cx="1673728" cy="307777"/>
          </a:xfrm>
          <a:prstGeom prst="rect">
            <a:avLst/>
          </a:prstGeom>
          <a:noFill/>
        </p:spPr>
        <p:txBody>
          <a:bodyPr wrap="none" rtlCol="0">
            <a:spAutoFit/>
          </a:bodyPr>
          <a:lstStyle/>
          <a:p>
            <a:r>
              <a:rPr lang="en-US" sz="1400" dirty="0" err="1"/>
              <a:t>Oaknin</a:t>
            </a:r>
            <a:r>
              <a:rPr lang="en-US" sz="1400" dirty="0"/>
              <a:t>, ESMO 2025 </a:t>
            </a:r>
          </a:p>
        </p:txBody>
      </p:sp>
    </p:spTree>
    <p:extLst>
      <p:ext uri="{BB962C8B-B14F-4D97-AF65-F5344CB8AC3E}">
        <p14:creationId xmlns:p14="http://schemas.microsoft.com/office/powerpoint/2010/main" val="1432111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B7BCD0-2E99-8166-7DF0-8CA4AC674568}"/>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2357CB70-96A3-78C3-E3D7-8EB4709ED7B2}"/>
              </a:ext>
            </a:extLst>
          </p:cNvPr>
          <p:cNvSpPr txBox="1">
            <a:spLocks/>
          </p:cNvSpPr>
          <p:nvPr/>
        </p:nvSpPr>
        <p:spPr>
          <a:xfrm>
            <a:off x="401453" y="569678"/>
            <a:ext cx="1128859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630" fontAlgn="auto">
              <a:spcAft>
                <a:spcPts val="0"/>
              </a:spcAft>
            </a:pPr>
            <a:r>
              <a:rPr lang="en-US" sz="2667" dirty="0"/>
              <a:t>AZD5335 demonstrates efficacy across 1.6–2.4 mg/kg dose range</a:t>
            </a:r>
          </a:p>
        </p:txBody>
      </p:sp>
      <p:sp>
        <p:nvSpPr>
          <p:cNvPr id="8" name="Espace réservé du texte 3">
            <a:extLst>
              <a:ext uri="{FF2B5EF4-FFF2-40B4-BE49-F238E27FC236}">
                <a16:creationId xmlns:a16="http://schemas.microsoft.com/office/drawing/2014/main" id="{9C884D00-83DB-F3DB-EA10-03D992265BDD}"/>
              </a:ext>
            </a:extLst>
          </p:cNvPr>
          <p:cNvSpPr txBox="1">
            <a:spLocks/>
          </p:cNvSpPr>
          <p:nvPr/>
        </p:nvSpPr>
        <p:spPr>
          <a:xfrm>
            <a:off x="883272" y="5110067"/>
            <a:ext cx="10884447" cy="916298"/>
          </a:xfrm>
          <a:prstGeom prst="rect">
            <a:avLst/>
          </a:prstGeom>
        </p:spPr>
        <p:txBody>
          <a:bodyPr/>
          <a:lstStyle>
            <a:lvl1pPr marL="0" indent="0" algn="l" defTabSz="914400" rtl="0" eaLnBrk="1" latinLnBrk="0" hangingPunct="1">
              <a:spcBef>
                <a:spcPct val="20000"/>
              </a:spcBef>
              <a:buFont typeface="Arial" pitchFamily="34" charset="0"/>
              <a:buNone/>
              <a:defRPr sz="3750" b="0"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630" fontAlgn="auto">
              <a:spcAft>
                <a:spcPts val="400"/>
              </a:spcAft>
            </a:pPr>
            <a:r>
              <a:rPr lang="en-US" sz="2000" dirty="0"/>
              <a:t>Among patients who received 1.6, 2.0, or 2.4 mg/kg AZD5335 in Parts A + B1, the overall ORR* was </a:t>
            </a:r>
            <a:br>
              <a:rPr lang="en-US" sz="2000" dirty="0"/>
            </a:br>
            <a:r>
              <a:rPr lang="en-US" sz="2000" dirty="0"/>
              <a:t>53.6% (95% CI: 45.7, 61.3).</a:t>
            </a:r>
            <a:endParaRPr lang="en-US" sz="2000" strike="sngStrike" dirty="0"/>
          </a:p>
        </p:txBody>
      </p:sp>
      <p:graphicFrame>
        <p:nvGraphicFramePr>
          <p:cNvPr id="7" name="Content Placeholder 6">
            <a:extLst>
              <a:ext uri="{FF2B5EF4-FFF2-40B4-BE49-F238E27FC236}">
                <a16:creationId xmlns:a16="http://schemas.microsoft.com/office/drawing/2014/main" id="{FAE449A2-BF59-AAB2-1325-81619D8FF305}"/>
              </a:ext>
            </a:extLst>
          </p:cNvPr>
          <p:cNvGraphicFramePr>
            <a:graphicFrameLocks/>
          </p:cNvGraphicFramePr>
          <p:nvPr>
            <p:extLst>
              <p:ext uri="{D42A27DB-BD31-4B8C-83A1-F6EECF244321}">
                <p14:modId xmlns:p14="http://schemas.microsoft.com/office/powerpoint/2010/main" val="1427198718"/>
              </p:ext>
            </p:extLst>
          </p:nvPr>
        </p:nvGraphicFramePr>
        <p:xfrm>
          <a:off x="8224762" y="1367065"/>
          <a:ext cx="3672432" cy="1179315"/>
        </p:xfrm>
        <a:graphic>
          <a:graphicData uri="http://schemas.openxmlformats.org/drawingml/2006/table">
            <a:tbl>
              <a:tblPr firstRow="1" bandRow="1">
                <a:tableStyleId>{5202B0CA-FC54-4496-8BCA-5EF66A818D29}</a:tableStyleId>
              </a:tblPr>
              <a:tblGrid>
                <a:gridCol w="918108">
                  <a:extLst>
                    <a:ext uri="{9D8B030D-6E8A-4147-A177-3AD203B41FA5}">
                      <a16:colId xmlns:a16="http://schemas.microsoft.com/office/drawing/2014/main" val="677087038"/>
                    </a:ext>
                  </a:extLst>
                </a:gridCol>
                <a:gridCol w="918108">
                  <a:extLst>
                    <a:ext uri="{9D8B030D-6E8A-4147-A177-3AD203B41FA5}">
                      <a16:colId xmlns:a16="http://schemas.microsoft.com/office/drawing/2014/main" val="16750452"/>
                    </a:ext>
                  </a:extLst>
                </a:gridCol>
                <a:gridCol w="918108">
                  <a:extLst>
                    <a:ext uri="{9D8B030D-6E8A-4147-A177-3AD203B41FA5}">
                      <a16:colId xmlns:a16="http://schemas.microsoft.com/office/drawing/2014/main" val="2739619685"/>
                    </a:ext>
                  </a:extLst>
                </a:gridCol>
                <a:gridCol w="918108">
                  <a:extLst>
                    <a:ext uri="{9D8B030D-6E8A-4147-A177-3AD203B41FA5}">
                      <a16:colId xmlns:a16="http://schemas.microsoft.com/office/drawing/2014/main" val="1997724777"/>
                    </a:ext>
                  </a:extLst>
                </a:gridCol>
              </a:tblGrid>
              <a:tr h="191281">
                <a:tc>
                  <a:txBody>
                    <a:bodyPr/>
                    <a:lstStyle/>
                    <a:p>
                      <a:endParaRPr lang="en-US" sz="1100" b="0" dirty="0">
                        <a:solidFill>
                          <a:schemeClr val="bg1"/>
                        </a:solidFill>
                        <a:latin typeface="Arial Narrow"/>
                        <a:cs typeface="Arial"/>
                      </a:endParaRPr>
                    </a:p>
                  </a:txBody>
                  <a:tcPr marL="60960" marR="60960" marT="12000" marB="12000" anchor="ctr">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003865"/>
                    </a:solidFill>
                  </a:tcPr>
                </a:tc>
                <a:tc gridSpan="3">
                  <a:txBody>
                    <a:bodyPr/>
                    <a:lstStyle/>
                    <a:p>
                      <a:pPr algn="ctr"/>
                      <a:r>
                        <a:rPr lang="en-US" sz="1100" b="1" dirty="0">
                          <a:solidFill>
                            <a:schemeClr val="bg1"/>
                          </a:solidFill>
                          <a:latin typeface="Arial Narrow"/>
                          <a:cs typeface="Arial"/>
                        </a:rPr>
                        <a:t>Parts A + B1</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Narrow"/>
                        <a:cs typeface="Arial"/>
                      </a:endParaRPr>
                    </a:p>
                  </a:txBody>
                  <a:tcPr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Narrow"/>
                        <a:cs typeface="Arial"/>
                      </a:endParaRPr>
                    </a:p>
                  </a:txBody>
                  <a:tcPr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extLst>
                  <a:ext uri="{0D108BD9-81ED-4DB2-BD59-A6C34878D82A}">
                    <a16:rowId xmlns:a16="http://schemas.microsoft.com/office/drawing/2014/main" val="2121766436"/>
                  </a:ext>
                </a:extLst>
              </a:tr>
              <a:tr h="460755">
                <a:tc>
                  <a:txBody>
                    <a:bodyPr/>
                    <a:lstStyle/>
                    <a:p>
                      <a:endParaRPr lang="en-US" sz="1100" b="0" dirty="0">
                        <a:solidFill>
                          <a:schemeClr val="bg1"/>
                        </a:solidFill>
                        <a:latin typeface="Arial Narrow"/>
                        <a:cs typeface="Arial"/>
                      </a:endParaRPr>
                    </a:p>
                  </a:txBody>
                  <a:tcPr marL="60960" marR="60960" marT="12000" marB="12000"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algn="ctr"/>
                      <a:r>
                        <a:rPr lang="en-US" sz="1100" b="1" dirty="0">
                          <a:solidFill>
                            <a:schemeClr val="bg1"/>
                          </a:solidFill>
                          <a:latin typeface="Arial Narrow"/>
                          <a:cs typeface="Arial"/>
                        </a:rPr>
                        <a:t>1.6 mg/kg</a:t>
                      </a:r>
                    </a:p>
                    <a:p>
                      <a:pPr algn="ctr"/>
                      <a:r>
                        <a:rPr lang="en-US" sz="1100" b="1" dirty="0">
                          <a:solidFill>
                            <a:schemeClr val="bg1"/>
                          </a:solidFill>
                          <a:latin typeface="Arial Narrow"/>
                          <a:cs typeface="Arial"/>
                        </a:rPr>
                        <a:t>(n=50)</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2.0 mg/kg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(n=57)</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2.4 mg/kg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(n=61)</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extLst>
                  <a:ext uri="{0D108BD9-81ED-4DB2-BD59-A6C34878D82A}">
                    <a16:rowId xmlns:a16="http://schemas.microsoft.com/office/drawing/2014/main" val="1806953354"/>
                  </a:ext>
                </a:extLst>
              </a:tr>
              <a:tr h="349120">
                <a:tc>
                  <a:txBody>
                    <a:bodyPr/>
                    <a:lstStyle/>
                    <a:p>
                      <a:pPr marL="179705"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Arial Narrow"/>
                          <a:ea typeface="+mn-ea"/>
                          <a:cs typeface="Arial"/>
                        </a:rPr>
                        <a:t>ORR*, n (%)</a:t>
                      </a:r>
                      <a:br>
                        <a:rPr lang="en-US" sz="1100" b="0" kern="1200" dirty="0">
                          <a:solidFill>
                            <a:schemeClr val="dk1"/>
                          </a:solidFill>
                          <a:latin typeface="Arial Narrow"/>
                          <a:ea typeface="+mn-ea"/>
                          <a:cs typeface="Arial"/>
                        </a:rPr>
                      </a:br>
                      <a:r>
                        <a:rPr lang="en-US" sz="1100" b="0" kern="1200" dirty="0">
                          <a:solidFill>
                            <a:schemeClr val="dk1"/>
                          </a:solidFill>
                          <a:latin typeface="Arial Narrow"/>
                          <a:ea typeface="+mn-ea"/>
                          <a:cs typeface="Arial"/>
                        </a:rPr>
                        <a:t>[95% CI]</a:t>
                      </a:r>
                    </a:p>
                  </a:txBody>
                  <a:tcPr marL="60960" marR="60960" marT="12000" marB="12000" anchor="ctr">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28 (56.0)</a:t>
                      </a:r>
                      <a:br>
                        <a:rPr lang="en-US" sz="1100" dirty="0">
                          <a:solidFill>
                            <a:srgbClr val="000000"/>
                          </a:solidFill>
                          <a:latin typeface="Arial Narrow"/>
                          <a:cs typeface="Arial"/>
                        </a:rPr>
                      </a:br>
                      <a:r>
                        <a:rPr lang="en-US" sz="1100" dirty="0">
                          <a:solidFill>
                            <a:srgbClr val="000000"/>
                          </a:solidFill>
                          <a:latin typeface="Arial Narrow"/>
                          <a:cs typeface="Arial"/>
                        </a:rPr>
                        <a:t>[41.3, 70.0]</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32 (56.1)</a:t>
                      </a:r>
                      <a:br>
                        <a:rPr lang="en-US" sz="1100" dirty="0">
                          <a:solidFill>
                            <a:srgbClr val="000000"/>
                          </a:solidFill>
                          <a:latin typeface="Arial Narrow"/>
                          <a:cs typeface="Arial"/>
                        </a:rPr>
                      </a:br>
                      <a:r>
                        <a:rPr lang="en-US" sz="1100" dirty="0">
                          <a:solidFill>
                            <a:srgbClr val="000000"/>
                          </a:solidFill>
                          <a:latin typeface="Arial Narrow"/>
                          <a:cs typeface="Arial"/>
                        </a:rPr>
                        <a:t>[42.4, 69.3]</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30 (49.2)</a:t>
                      </a:r>
                      <a:br>
                        <a:rPr lang="en-US" sz="1100" dirty="0">
                          <a:solidFill>
                            <a:srgbClr val="000000"/>
                          </a:solidFill>
                          <a:latin typeface="Arial Narrow"/>
                          <a:cs typeface="Arial"/>
                        </a:rPr>
                      </a:br>
                      <a:r>
                        <a:rPr lang="en-US" sz="1100" dirty="0">
                          <a:solidFill>
                            <a:srgbClr val="000000"/>
                          </a:solidFill>
                          <a:latin typeface="Arial Narrow"/>
                          <a:cs typeface="Arial"/>
                        </a:rPr>
                        <a:t>[36.1, 62.3]</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extLst>
                  <a:ext uri="{0D108BD9-81ED-4DB2-BD59-A6C34878D82A}">
                    <a16:rowId xmlns:a16="http://schemas.microsoft.com/office/drawing/2014/main" val="2902531701"/>
                  </a:ext>
                </a:extLst>
              </a:tr>
            </a:tbl>
          </a:graphicData>
        </a:graphic>
      </p:graphicFrame>
      <p:sp>
        <p:nvSpPr>
          <p:cNvPr id="2" name="Text Placeholder 5">
            <a:extLst>
              <a:ext uri="{FF2B5EF4-FFF2-40B4-BE49-F238E27FC236}">
                <a16:creationId xmlns:a16="http://schemas.microsoft.com/office/drawing/2014/main" id="{C085EA1A-0AC1-8451-7D6E-EFBB647E785E}"/>
              </a:ext>
            </a:extLst>
          </p:cNvPr>
          <p:cNvSpPr txBox="1">
            <a:spLocks/>
          </p:cNvSpPr>
          <p:nvPr/>
        </p:nvSpPr>
        <p:spPr>
          <a:xfrm>
            <a:off x="1540922" y="5445902"/>
            <a:ext cx="6486525" cy="438150"/>
          </a:xfrm>
          <a:prstGeom prst="rect">
            <a:avLst/>
          </a:prstGeom>
        </p:spPr>
        <p:txBody>
          <a:bodyPr vert="horz" lIns="60960" tIns="30480" rIns="60960" bIns="30480" rtlCol="0" anchor="b" anchorCtr="0">
            <a:noAutofit/>
          </a:bodyPr>
          <a:lstStyle>
            <a:lvl1pPr marL="228600" indent="-228600">
              <a:lnSpc>
                <a:spcPct val="100000"/>
              </a:lnSpc>
              <a:spcBef>
                <a:spcPts val="0"/>
              </a:spcBef>
              <a:spcAft>
                <a:spcPts val="300"/>
              </a:spcAft>
              <a:buFont typeface="Arial" panose="020B0604020202020204" pitchFamily="34" charset="0"/>
              <a:buNone/>
              <a:defRPr sz="800"/>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lang="en-US" sz="2000" dirty="0" smtClean="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52408" indent="-152408" defTabSz="609630" eaLnBrk="1" fontAlgn="auto" hangingPunct="1">
              <a:spcAft>
                <a:spcPts val="200"/>
              </a:spcAft>
            </a:pPr>
            <a:endParaRPr lang="en-US" sz="533" dirty="0">
              <a:solidFill>
                <a:prstClr val="black"/>
              </a:solidFill>
              <a:latin typeface="Calibri" panose="020F0502020204030204"/>
              <a:ea typeface="+mn-ea"/>
            </a:endParaRPr>
          </a:p>
        </p:txBody>
      </p:sp>
      <p:grpSp>
        <p:nvGrpSpPr>
          <p:cNvPr id="1194" name="Graphic 5">
            <a:extLst>
              <a:ext uri="{FF2B5EF4-FFF2-40B4-BE49-F238E27FC236}">
                <a16:creationId xmlns:a16="http://schemas.microsoft.com/office/drawing/2014/main" id="{1E75D8CF-80C6-827D-4DE4-F22E07B740E7}"/>
              </a:ext>
            </a:extLst>
          </p:cNvPr>
          <p:cNvGrpSpPr/>
          <p:nvPr/>
        </p:nvGrpSpPr>
        <p:grpSpPr>
          <a:xfrm>
            <a:off x="1562735" y="2816197"/>
            <a:ext cx="8367688" cy="873815"/>
            <a:chOff x="5080107" y="5308496"/>
            <a:chExt cx="12551532" cy="1310722"/>
          </a:xfrm>
        </p:grpSpPr>
        <p:sp>
          <p:nvSpPr>
            <p:cNvPr id="1195" name="Freeform 1224">
              <a:extLst>
                <a:ext uri="{FF2B5EF4-FFF2-40B4-BE49-F238E27FC236}">
                  <a16:creationId xmlns:a16="http://schemas.microsoft.com/office/drawing/2014/main" id="{AD1097C4-CAB8-11EC-C837-AFEAD59D6DCF}"/>
                </a:ext>
              </a:extLst>
            </p:cNvPr>
            <p:cNvSpPr/>
            <p:nvPr/>
          </p:nvSpPr>
          <p:spPr>
            <a:xfrm>
              <a:off x="5080107" y="5308496"/>
              <a:ext cx="12551532" cy="12704"/>
            </a:xfrm>
            <a:custGeom>
              <a:avLst/>
              <a:gdLst>
                <a:gd name="connsiteX0" fmla="*/ 0 w 12551532"/>
                <a:gd name="connsiteY0" fmla="*/ 0 h 12704"/>
                <a:gd name="connsiteX1" fmla="*/ 12551532 w 12551532"/>
                <a:gd name="connsiteY1" fmla="*/ 0 h 12704"/>
              </a:gdLst>
              <a:ahLst/>
              <a:cxnLst>
                <a:cxn ang="0">
                  <a:pos x="connsiteX0" y="connsiteY0"/>
                </a:cxn>
                <a:cxn ang="0">
                  <a:pos x="connsiteX1" y="connsiteY1"/>
                </a:cxn>
              </a:cxnLst>
              <a:rect l="l" t="t" r="r" b="b"/>
              <a:pathLst>
                <a:path w="12551532" h="12704">
                  <a:moveTo>
                    <a:pt x="0" y="0"/>
                  </a:moveTo>
                  <a:lnTo>
                    <a:pt x="12551532" y="0"/>
                  </a:lnTo>
                </a:path>
              </a:pathLst>
            </a:custGeom>
            <a:ln w="19050" cap="flat">
              <a:solidFill>
                <a:srgbClr val="808080"/>
              </a:solidFill>
              <a:custDash>
                <a:ds d="300000" sp="150000"/>
              </a:custDash>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196" name="Freeform 1225">
              <a:extLst>
                <a:ext uri="{FF2B5EF4-FFF2-40B4-BE49-F238E27FC236}">
                  <a16:creationId xmlns:a16="http://schemas.microsoft.com/office/drawing/2014/main" id="{CE030563-F5B1-5033-E54E-F8F54B4036AE}"/>
                </a:ext>
              </a:extLst>
            </p:cNvPr>
            <p:cNvSpPr/>
            <p:nvPr/>
          </p:nvSpPr>
          <p:spPr>
            <a:xfrm>
              <a:off x="5080107" y="6619219"/>
              <a:ext cx="12551532" cy="12704"/>
            </a:xfrm>
            <a:custGeom>
              <a:avLst/>
              <a:gdLst>
                <a:gd name="connsiteX0" fmla="*/ 0 w 12551532"/>
                <a:gd name="connsiteY0" fmla="*/ 0 h 12704"/>
                <a:gd name="connsiteX1" fmla="*/ 12551532 w 12551532"/>
                <a:gd name="connsiteY1" fmla="*/ 0 h 12704"/>
              </a:gdLst>
              <a:ahLst/>
              <a:cxnLst>
                <a:cxn ang="0">
                  <a:pos x="connsiteX0" y="connsiteY0"/>
                </a:cxn>
                <a:cxn ang="0">
                  <a:pos x="connsiteX1" y="connsiteY1"/>
                </a:cxn>
              </a:cxnLst>
              <a:rect l="l" t="t" r="r" b="b"/>
              <a:pathLst>
                <a:path w="12551532" h="12704">
                  <a:moveTo>
                    <a:pt x="0" y="0"/>
                  </a:moveTo>
                  <a:lnTo>
                    <a:pt x="12551532" y="0"/>
                  </a:lnTo>
                </a:path>
              </a:pathLst>
            </a:custGeom>
            <a:ln w="19050" cap="flat">
              <a:solidFill>
                <a:srgbClr val="808080"/>
              </a:solidFill>
              <a:custDash>
                <a:ds d="300000" sp="150000"/>
              </a:custDash>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grpSp>
        <p:nvGrpSpPr>
          <p:cNvPr id="1197" name="Graphic 5">
            <a:extLst>
              <a:ext uri="{FF2B5EF4-FFF2-40B4-BE49-F238E27FC236}">
                <a16:creationId xmlns:a16="http://schemas.microsoft.com/office/drawing/2014/main" id="{2B1DFB2A-B5EB-DD89-A57E-9D1E42D3969E}"/>
              </a:ext>
            </a:extLst>
          </p:cNvPr>
          <p:cNvGrpSpPr/>
          <p:nvPr/>
        </p:nvGrpSpPr>
        <p:grpSpPr>
          <a:xfrm>
            <a:off x="1826650" y="2981525"/>
            <a:ext cx="7780147" cy="1930913"/>
            <a:chOff x="5475979" y="5556488"/>
            <a:chExt cx="11670221" cy="2896370"/>
          </a:xfrm>
          <a:solidFill>
            <a:srgbClr val="C80983"/>
          </a:solidFill>
        </p:grpSpPr>
        <p:sp>
          <p:nvSpPr>
            <p:cNvPr id="1198" name="Freeform 1364">
              <a:extLst>
                <a:ext uri="{FF2B5EF4-FFF2-40B4-BE49-F238E27FC236}">
                  <a16:creationId xmlns:a16="http://schemas.microsoft.com/office/drawing/2014/main" id="{84249A0B-A1CC-34D7-3892-767DBD8D8764}"/>
                </a:ext>
              </a:extLst>
            </p:cNvPr>
            <p:cNvSpPr/>
            <p:nvPr/>
          </p:nvSpPr>
          <p:spPr>
            <a:xfrm>
              <a:off x="5475979" y="5556488"/>
              <a:ext cx="46879" cy="272130"/>
            </a:xfrm>
            <a:custGeom>
              <a:avLst/>
              <a:gdLst>
                <a:gd name="connsiteX0" fmla="*/ 0 w 46879"/>
                <a:gd name="connsiteY0" fmla="*/ 0 h 272130"/>
                <a:gd name="connsiteX1" fmla="*/ 46880 w 46879"/>
                <a:gd name="connsiteY1" fmla="*/ 0 h 272130"/>
                <a:gd name="connsiteX2" fmla="*/ 46880 w 46879"/>
                <a:gd name="connsiteY2" fmla="*/ 272130 h 272130"/>
                <a:gd name="connsiteX3" fmla="*/ 0 w 46879"/>
                <a:gd name="connsiteY3" fmla="*/ 272130 h 272130"/>
              </a:gdLst>
              <a:ahLst/>
              <a:cxnLst>
                <a:cxn ang="0">
                  <a:pos x="connsiteX0" y="connsiteY0"/>
                </a:cxn>
                <a:cxn ang="0">
                  <a:pos x="connsiteX1" y="connsiteY1"/>
                </a:cxn>
                <a:cxn ang="0">
                  <a:pos x="connsiteX2" y="connsiteY2"/>
                </a:cxn>
                <a:cxn ang="0">
                  <a:pos x="connsiteX3" y="connsiteY3"/>
                </a:cxn>
              </a:cxnLst>
              <a:rect l="l" t="t" r="r" b="b"/>
              <a:pathLst>
                <a:path w="46879" h="272130">
                  <a:moveTo>
                    <a:pt x="0" y="0"/>
                  </a:moveTo>
                  <a:lnTo>
                    <a:pt x="46880" y="0"/>
                  </a:lnTo>
                  <a:lnTo>
                    <a:pt x="46880" y="272130"/>
                  </a:lnTo>
                  <a:lnTo>
                    <a:pt x="0" y="27213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199" name="Freeform 1365">
              <a:extLst>
                <a:ext uri="{FF2B5EF4-FFF2-40B4-BE49-F238E27FC236}">
                  <a16:creationId xmlns:a16="http://schemas.microsoft.com/office/drawing/2014/main" id="{5AE7FAEA-9646-DD14-CAE3-77648CF11139}"/>
                </a:ext>
              </a:extLst>
            </p:cNvPr>
            <p:cNvSpPr/>
            <p:nvPr/>
          </p:nvSpPr>
          <p:spPr>
            <a:xfrm>
              <a:off x="5706058" y="5689250"/>
              <a:ext cx="46879" cy="139495"/>
            </a:xfrm>
            <a:custGeom>
              <a:avLst/>
              <a:gdLst>
                <a:gd name="connsiteX0" fmla="*/ 0 w 46879"/>
                <a:gd name="connsiteY0" fmla="*/ 0 h 139495"/>
                <a:gd name="connsiteX1" fmla="*/ 46880 w 46879"/>
                <a:gd name="connsiteY1" fmla="*/ 0 h 139495"/>
                <a:gd name="connsiteX2" fmla="*/ 46880 w 46879"/>
                <a:gd name="connsiteY2" fmla="*/ 139495 h 139495"/>
                <a:gd name="connsiteX3" fmla="*/ 0 w 46879"/>
                <a:gd name="connsiteY3" fmla="*/ 139495 h 139495"/>
              </a:gdLst>
              <a:ahLst/>
              <a:cxnLst>
                <a:cxn ang="0">
                  <a:pos x="connsiteX0" y="connsiteY0"/>
                </a:cxn>
                <a:cxn ang="0">
                  <a:pos x="connsiteX1" y="connsiteY1"/>
                </a:cxn>
                <a:cxn ang="0">
                  <a:pos x="connsiteX2" y="connsiteY2"/>
                </a:cxn>
                <a:cxn ang="0">
                  <a:pos x="connsiteX3" y="connsiteY3"/>
                </a:cxn>
              </a:cxnLst>
              <a:rect l="l" t="t" r="r" b="b"/>
              <a:pathLst>
                <a:path w="46879" h="139495">
                  <a:moveTo>
                    <a:pt x="0" y="0"/>
                  </a:moveTo>
                  <a:lnTo>
                    <a:pt x="46880" y="0"/>
                  </a:lnTo>
                  <a:lnTo>
                    <a:pt x="46880" y="139495"/>
                  </a:lnTo>
                  <a:lnTo>
                    <a:pt x="0" y="13949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0" name="Freeform 1366">
              <a:extLst>
                <a:ext uri="{FF2B5EF4-FFF2-40B4-BE49-F238E27FC236}">
                  <a16:creationId xmlns:a16="http://schemas.microsoft.com/office/drawing/2014/main" id="{6C2F852C-A2C0-F204-BD2D-449119D31E64}"/>
                </a:ext>
              </a:extLst>
            </p:cNvPr>
            <p:cNvSpPr/>
            <p:nvPr/>
          </p:nvSpPr>
          <p:spPr>
            <a:xfrm>
              <a:off x="6006773"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1" name="Freeform 1367">
              <a:extLst>
                <a:ext uri="{FF2B5EF4-FFF2-40B4-BE49-F238E27FC236}">
                  <a16:creationId xmlns:a16="http://schemas.microsoft.com/office/drawing/2014/main" id="{E8DF1510-74EC-6AA1-BF23-CBB54E903691}"/>
                </a:ext>
              </a:extLst>
            </p:cNvPr>
            <p:cNvSpPr/>
            <p:nvPr/>
          </p:nvSpPr>
          <p:spPr>
            <a:xfrm>
              <a:off x="6162911" y="5828618"/>
              <a:ext cx="46879" cy="40019"/>
            </a:xfrm>
            <a:custGeom>
              <a:avLst/>
              <a:gdLst>
                <a:gd name="connsiteX0" fmla="*/ 0 w 46879"/>
                <a:gd name="connsiteY0" fmla="*/ 0 h 40019"/>
                <a:gd name="connsiteX1" fmla="*/ 46880 w 46879"/>
                <a:gd name="connsiteY1" fmla="*/ 0 h 40019"/>
                <a:gd name="connsiteX2" fmla="*/ 46880 w 46879"/>
                <a:gd name="connsiteY2" fmla="*/ 40019 h 40019"/>
                <a:gd name="connsiteX3" fmla="*/ 0 w 46879"/>
                <a:gd name="connsiteY3" fmla="*/ 40019 h 40019"/>
              </a:gdLst>
              <a:ahLst/>
              <a:cxnLst>
                <a:cxn ang="0">
                  <a:pos x="connsiteX0" y="connsiteY0"/>
                </a:cxn>
                <a:cxn ang="0">
                  <a:pos x="connsiteX1" y="connsiteY1"/>
                </a:cxn>
                <a:cxn ang="0">
                  <a:pos x="connsiteX2" y="connsiteY2"/>
                </a:cxn>
                <a:cxn ang="0">
                  <a:pos x="connsiteX3" y="connsiteY3"/>
                </a:cxn>
              </a:cxnLst>
              <a:rect l="l" t="t" r="r" b="b"/>
              <a:pathLst>
                <a:path w="46879" h="40019">
                  <a:moveTo>
                    <a:pt x="0" y="0"/>
                  </a:moveTo>
                  <a:lnTo>
                    <a:pt x="46880" y="0"/>
                  </a:lnTo>
                  <a:lnTo>
                    <a:pt x="46880" y="40019"/>
                  </a:lnTo>
                  <a:lnTo>
                    <a:pt x="0" y="4001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2" name="Freeform 1368">
              <a:extLst>
                <a:ext uri="{FF2B5EF4-FFF2-40B4-BE49-F238E27FC236}">
                  <a16:creationId xmlns:a16="http://schemas.microsoft.com/office/drawing/2014/main" id="{27F4133D-8039-28DD-3D08-68F7CA3D4EB9}"/>
                </a:ext>
              </a:extLst>
            </p:cNvPr>
            <p:cNvSpPr/>
            <p:nvPr/>
          </p:nvSpPr>
          <p:spPr>
            <a:xfrm>
              <a:off x="6467184" y="5828618"/>
              <a:ext cx="46879" cy="118278"/>
            </a:xfrm>
            <a:custGeom>
              <a:avLst/>
              <a:gdLst>
                <a:gd name="connsiteX0" fmla="*/ 0 w 46879"/>
                <a:gd name="connsiteY0" fmla="*/ 0 h 118278"/>
                <a:gd name="connsiteX1" fmla="*/ 46880 w 46879"/>
                <a:gd name="connsiteY1" fmla="*/ 0 h 118278"/>
                <a:gd name="connsiteX2" fmla="*/ 46880 w 46879"/>
                <a:gd name="connsiteY2" fmla="*/ 118279 h 118278"/>
                <a:gd name="connsiteX3" fmla="*/ 0 w 46879"/>
                <a:gd name="connsiteY3" fmla="*/ 118279 h 118278"/>
              </a:gdLst>
              <a:ahLst/>
              <a:cxnLst>
                <a:cxn ang="0">
                  <a:pos x="connsiteX0" y="connsiteY0"/>
                </a:cxn>
                <a:cxn ang="0">
                  <a:pos x="connsiteX1" y="connsiteY1"/>
                </a:cxn>
                <a:cxn ang="0">
                  <a:pos x="connsiteX2" y="connsiteY2"/>
                </a:cxn>
                <a:cxn ang="0">
                  <a:pos x="connsiteX3" y="connsiteY3"/>
                </a:cxn>
              </a:cxnLst>
              <a:rect l="l" t="t" r="r" b="b"/>
              <a:pathLst>
                <a:path w="46879" h="118278">
                  <a:moveTo>
                    <a:pt x="0" y="0"/>
                  </a:moveTo>
                  <a:lnTo>
                    <a:pt x="46880" y="0"/>
                  </a:lnTo>
                  <a:lnTo>
                    <a:pt x="46880" y="118279"/>
                  </a:lnTo>
                  <a:lnTo>
                    <a:pt x="0" y="1182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3" name="Freeform 1369">
              <a:extLst>
                <a:ext uri="{FF2B5EF4-FFF2-40B4-BE49-F238E27FC236}">
                  <a16:creationId xmlns:a16="http://schemas.microsoft.com/office/drawing/2014/main" id="{356F9E34-441E-0D34-08A3-1CBDF8E348C0}"/>
                </a:ext>
              </a:extLst>
            </p:cNvPr>
            <p:cNvSpPr/>
            <p:nvPr/>
          </p:nvSpPr>
          <p:spPr>
            <a:xfrm>
              <a:off x="6845524" y="5828618"/>
              <a:ext cx="46879" cy="180657"/>
            </a:xfrm>
            <a:custGeom>
              <a:avLst/>
              <a:gdLst>
                <a:gd name="connsiteX0" fmla="*/ 0 w 46879"/>
                <a:gd name="connsiteY0" fmla="*/ 0 h 180657"/>
                <a:gd name="connsiteX1" fmla="*/ 46880 w 46879"/>
                <a:gd name="connsiteY1" fmla="*/ 0 h 180657"/>
                <a:gd name="connsiteX2" fmla="*/ 46880 w 46879"/>
                <a:gd name="connsiteY2" fmla="*/ 180658 h 180657"/>
                <a:gd name="connsiteX3" fmla="*/ 0 w 46879"/>
                <a:gd name="connsiteY3" fmla="*/ 180658 h 180657"/>
              </a:gdLst>
              <a:ahLst/>
              <a:cxnLst>
                <a:cxn ang="0">
                  <a:pos x="connsiteX0" y="connsiteY0"/>
                </a:cxn>
                <a:cxn ang="0">
                  <a:pos x="connsiteX1" y="connsiteY1"/>
                </a:cxn>
                <a:cxn ang="0">
                  <a:pos x="connsiteX2" y="connsiteY2"/>
                </a:cxn>
                <a:cxn ang="0">
                  <a:pos x="connsiteX3" y="connsiteY3"/>
                </a:cxn>
              </a:cxnLst>
              <a:rect l="l" t="t" r="r" b="b"/>
              <a:pathLst>
                <a:path w="46879" h="180657">
                  <a:moveTo>
                    <a:pt x="0" y="0"/>
                  </a:moveTo>
                  <a:lnTo>
                    <a:pt x="46880" y="0"/>
                  </a:lnTo>
                  <a:lnTo>
                    <a:pt x="46880" y="180658"/>
                  </a:lnTo>
                  <a:lnTo>
                    <a:pt x="0" y="18065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4" name="Freeform 1370">
              <a:extLst>
                <a:ext uri="{FF2B5EF4-FFF2-40B4-BE49-F238E27FC236}">
                  <a16:creationId xmlns:a16="http://schemas.microsoft.com/office/drawing/2014/main" id="{A3AB8498-791B-91F6-72CB-D344E6B19EC9}"/>
                </a:ext>
              </a:extLst>
            </p:cNvPr>
            <p:cNvSpPr/>
            <p:nvPr/>
          </p:nvSpPr>
          <p:spPr>
            <a:xfrm>
              <a:off x="7224245" y="5828618"/>
              <a:ext cx="46879" cy="352422"/>
            </a:xfrm>
            <a:custGeom>
              <a:avLst/>
              <a:gdLst>
                <a:gd name="connsiteX0" fmla="*/ 0 w 46879"/>
                <a:gd name="connsiteY0" fmla="*/ 0 h 352422"/>
                <a:gd name="connsiteX1" fmla="*/ 46880 w 46879"/>
                <a:gd name="connsiteY1" fmla="*/ 0 h 352422"/>
                <a:gd name="connsiteX2" fmla="*/ 46880 w 46879"/>
                <a:gd name="connsiteY2" fmla="*/ 352423 h 352422"/>
                <a:gd name="connsiteX3" fmla="*/ 0 w 46879"/>
                <a:gd name="connsiteY3" fmla="*/ 352423 h 352422"/>
              </a:gdLst>
              <a:ahLst/>
              <a:cxnLst>
                <a:cxn ang="0">
                  <a:pos x="connsiteX0" y="connsiteY0"/>
                </a:cxn>
                <a:cxn ang="0">
                  <a:pos x="connsiteX1" y="connsiteY1"/>
                </a:cxn>
                <a:cxn ang="0">
                  <a:pos x="connsiteX2" y="connsiteY2"/>
                </a:cxn>
                <a:cxn ang="0">
                  <a:pos x="connsiteX3" y="connsiteY3"/>
                </a:cxn>
              </a:cxnLst>
              <a:rect l="l" t="t" r="r" b="b"/>
              <a:pathLst>
                <a:path w="46879" h="352422">
                  <a:moveTo>
                    <a:pt x="0" y="0"/>
                  </a:moveTo>
                  <a:lnTo>
                    <a:pt x="46880" y="0"/>
                  </a:lnTo>
                  <a:lnTo>
                    <a:pt x="46880" y="352423"/>
                  </a:lnTo>
                  <a:lnTo>
                    <a:pt x="0" y="35242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5" name="Freeform 1371">
              <a:extLst>
                <a:ext uri="{FF2B5EF4-FFF2-40B4-BE49-F238E27FC236}">
                  <a16:creationId xmlns:a16="http://schemas.microsoft.com/office/drawing/2014/main" id="{61F2E883-DC95-B7D3-E567-80D19FB9F05F}"/>
                </a:ext>
              </a:extLst>
            </p:cNvPr>
            <p:cNvSpPr/>
            <p:nvPr/>
          </p:nvSpPr>
          <p:spPr>
            <a:xfrm>
              <a:off x="7377715" y="5828618"/>
              <a:ext cx="46879" cy="360299"/>
            </a:xfrm>
            <a:custGeom>
              <a:avLst/>
              <a:gdLst>
                <a:gd name="connsiteX0" fmla="*/ 0 w 46879"/>
                <a:gd name="connsiteY0" fmla="*/ 0 h 360299"/>
                <a:gd name="connsiteX1" fmla="*/ 46879 w 46879"/>
                <a:gd name="connsiteY1" fmla="*/ 0 h 360299"/>
                <a:gd name="connsiteX2" fmla="*/ 46879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79" y="0"/>
                  </a:lnTo>
                  <a:lnTo>
                    <a:pt x="46879" y="360299"/>
                  </a:lnTo>
                  <a:lnTo>
                    <a:pt x="0" y="36029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6" name="Freeform 1372">
              <a:extLst>
                <a:ext uri="{FF2B5EF4-FFF2-40B4-BE49-F238E27FC236}">
                  <a16:creationId xmlns:a16="http://schemas.microsoft.com/office/drawing/2014/main" id="{280D0FBC-F5B2-6B21-FCA9-D9E0D6B41A76}"/>
                </a:ext>
              </a:extLst>
            </p:cNvPr>
            <p:cNvSpPr/>
            <p:nvPr/>
          </p:nvSpPr>
          <p:spPr>
            <a:xfrm>
              <a:off x="7450766" y="5828618"/>
              <a:ext cx="46879" cy="360299"/>
            </a:xfrm>
            <a:custGeom>
              <a:avLst/>
              <a:gdLst>
                <a:gd name="connsiteX0" fmla="*/ 0 w 46879"/>
                <a:gd name="connsiteY0" fmla="*/ 0 h 360299"/>
                <a:gd name="connsiteX1" fmla="*/ 46879 w 46879"/>
                <a:gd name="connsiteY1" fmla="*/ 0 h 360299"/>
                <a:gd name="connsiteX2" fmla="*/ 46879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79" y="0"/>
                  </a:lnTo>
                  <a:lnTo>
                    <a:pt x="46879" y="360299"/>
                  </a:lnTo>
                  <a:lnTo>
                    <a:pt x="0" y="36029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7" name="Freeform 1373">
              <a:extLst>
                <a:ext uri="{FF2B5EF4-FFF2-40B4-BE49-F238E27FC236}">
                  <a16:creationId xmlns:a16="http://schemas.microsoft.com/office/drawing/2014/main" id="{0D9DBBE1-703D-64DF-6A0F-EFC0AB23F9B6}"/>
                </a:ext>
              </a:extLst>
            </p:cNvPr>
            <p:cNvSpPr/>
            <p:nvPr/>
          </p:nvSpPr>
          <p:spPr>
            <a:xfrm>
              <a:off x="7833425" y="5828618"/>
              <a:ext cx="46879" cy="461681"/>
            </a:xfrm>
            <a:custGeom>
              <a:avLst/>
              <a:gdLst>
                <a:gd name="connsiteX0" fmla="*/ 0 w 46879"/>
                <a:gd name="connsiteY0" fmla="*/ 0 h 461681"/>
                <a:gd name="connsiteX1" fmla="*/ 46880 w 46879"/>
                <a:gd name="connsiteY1" fmla="*/ 0 h 461681"/>
                <a:gd name="connsiteX2" fmla="*/ 46880 w 46879"/>
                <a:gd name="connsiteY2" fmla="*/ 461681 h 461681"/>
                <a:gd name="connsiteX3" fmla="*/ 0 w 46879"/>
                <a:gd name="connsiteY3" fmla="*/ 461681 h 461681"/>
              </a:gdLst>
              <a:ahLst/>
              <a:cxnLst>
                <a:cxn ang="0">
                  <a:pos x="connsiteX0" y="connsiteY0"/>
                </a:cxn>
                <a:cxn ang="0">
                  <a:pos x="connsiteX1" y="connsiteY1"/>
                </a:cxn>
                <a:cxn ang="0">
                  <a:pos x="connsiteX2" y="connsiteY2"/>
                </a:cxn>
                <a:cxn ang="0">
                  <a:pos x="connsiteX3" y="connsiteY3"/>
                </a:cxn>
              </a:cxnLst>
              <a:rect l="l" t="t" r="r" b="b"/>
              <a:pathLst>
                <a:path w="46879" h="461681">
                  <a:moveTo>
                    <a:pt x="0" y="0"/>
                  </a:moveTo>
                  <a:lnTo>
                    <a:pt x="46880" y="0"/>
                  </a:lnTo>
                  <a:lnTo>
                    <a:pt x="46880" y="461681"/>
                  </a:lnTo>
                  <a:lnTo>
                    <a:pt x="0" y="46168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8" name="Freeform 1374">
              <a:extLst>
                <a:ext uri="{FF2B5EF4-FFF2-40B4-BE49-F238E27FC236}">
                  <a16:creationId xmlns:a16="http://schemas.microsoft.com/office/drawing/2014/main" id="{CFA2EEEC-1983-8968-683F-96179D9FB72A}"/>
                </a:ext>
              </a:extLst>
            </p:cNvPr>
            <p:cNvSpPr/>
            <p:nvPr/>
          </p:nvSpPr>
          <p:spPr>
            <a:xfrm>
              <a:off x="7911431" y="5828618"/>
              <a:ext cx="46879" cy="477307"/>
            </a:xfrm>
            <a:custGeom>
              <a:avLst/>
              <a:gdLst>
                <a:gd name="connsiteX0" fmla="*/ 0 w 46879"/>
                <a:gd name="connsiteY0" fmla="*/ 0 h 477307"/>
                <a:gd name="connsiteX1" fmla="*/ 46880 w 46879"/>
                <a:gd name="connsiteY1" fmla="*/ 0 h 477307"/>
                <a:gd name="connsiteX2" fmla="*/ 46880 w 46879"/>
                <a:gd name="connsiteY2" fmla="*/ 477308 h 477307"/>
                <a:gd name="connsiteX3" fmla="*/ 0 w 46879"/>
                <a:gd name="connsiteY3" fmla="*/ 477308 h 477307"/>
              </a:gdLst>
              <a:ahLst/>
              <a:cxnLst>
                <a:cxn ang="0">
                  <a:pos x="connsiteX0" y="connsiteY0"/>
                </a:cxn>
                <a:cxn ang="0">
                  <a:pos x="connsiteX1" y="connsiteY1"/>
                </a:cxn>
                <a:cxn ang="0">
                  <a:pos x="connsiteX2" y="connsiteY2"/>
                </a:cxn>
                <a:cxn ang="0">
                  <a:pos x="connsiteX3" y="connsiteY3"/>
                </a:cxn>
              </a:cxnLst>
              <a:rect l="l" t="t" r="r" b="b"/>
              <a:pathLst>
                <a:path w="46879" h="477307">
                  <a:moveTo>
                    <a:pt x="0" y="0"/>
                  </a:moveTo>
                  <a:lnTo>
                    <a:pt x="46880" y="0"/>
                  </a:lnTo>
                  <a:lnTo>
                    <a:pt x="46880" y="477308"/>
                  </a:lnTo>
                  <a:lnTo>
                    <a:pt x="0" y="47730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09" name="Freeform 1375">
              <a:extLst>
                <a:ext uri="{FF2B5EF4-FFF2-40B4-BE49-F238E27FC236}">
                  <a16:creationId xmlns:a16="http://schemas.microsoft.com/office/drawing/2014/main" id="{FFCA84C6-370E-359E-1DBD-82C6828E668A}"/>
                </a:ext>
              </a:extLst>
            </p:cNvPr>
            <p:cNvSpPr/>
            <p:nvPr/>
          </p:nvSpPr>
          <p:spPr>
            <a:xfrm>
              <a:off x="8059946" y="5828618"/>
              <a:ext cx="46879" cy="531937"/>
            </a:xfrm>
            <a:custGeom>
              <a:avLst/>
              <a:gdLst>
                <a:gd name="connsiteX0" fmla="*/ 0 w 46879"/>
                <a:gd name="connsiteY0" fmla="*/ 0 h 531937"/>
                <a:gd name="connsiteX1" fmla="*/ 46880 w 46879"/>
                <a:gd name="connsiteY1" fmla="*/ 0 h 531937"/>
                <a:gd name="connsiteX2" fmla="*/ 46880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80" y="0"/>
                  </a:lnTo>
                  <a:lnTo>
                    <a:pt x="46880" y="531937"/>
                  </a:lnTo>
                  <a:lnTo>
                    <a:pt x="0" y="53193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0" name="Freeform 1376">
              <a:extLst>
                <a:ext uri="{FF2B5EF4-FFF2-40B4-BE49-F238E27FC236}">
                  <a16:creationId xmlns:a16="http://schemas.microsoft.com/office/drawing/2014/main" id="{8FDE8CE1-6E97-5968-68FB-A4EC74D15088}"/>
                </a:ext>
              </a:extLst>
            </p:cNvPr>
            <p:cNvSpPr/>
            <p:nvPr/>
          </p:nvSpPr>
          <p:spPr>
            <a:xfrm>
              <a:off x="8137825" y="5828618"/>
              <a:ext cx="46879" cy="531937"/>
            </a:xfrm>
            <a:custGeom>
              <a:avLst/>
              <a:gdLst>
                <a:gd name="connsiteX0" fmla="*/ 0 w 46879"/>
                <a:gd name="connsiteY0" fmla="*/ 0 h 531937"/>
                <a:gd name="connsiteX1" fmla="*/ 46880 w 46879"/>
                <a:gd name="connsiteY1" fmla="*/ 0 h 531937"/>
                <a:gd name="connsiteX2" fmla="*/ 46880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80" y="0"/>
                  </a:lnTo>
                  <a:lnTo>
                    <a:pt x="46880" y="531937"/>
                  </a:lnTo>
                  <a:lnTo>
                    <a:pt x="0" y="53193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1" name="Freeform 1377">
              <a:extLst>
                <a:ext uri="{FF2B5EF4-FFF2-40B4-BE49-F238E27FC236}">
                  <a16:creationId xmlns:a16="http://schemas.microsoft.com/office/drawing/2014/main" id="{1EB10526-CCA7-B210-0D93-D2EB69590AD6}"/>
                </a:ext>
              </a:extLst>
            </p:cNvPr>
            <p:cNvSpPr/>
            <p:nvPr/>
          </p:nvSpPr>
          <p:spPr>
            <a:xfrm>
              <a:off x="8286213" y="5828618"/>
              <a:ext cx="46879" cy="547563"/>
            </a:xfrm>
            <a:custGeom>
              <a:avLst/>
              <a:gdLst>
                <a:gd name="connsiteX0" fmla="*/ 0 w 46879"/>
                <a:gd name="connsiteY0" fmla="*/ 0 h 547563"/>
                <a:gd name="connsiteX1" fmla="*/ 46880 w 46879"/>
                <a:gd name="connsiteY1" fmla="*/ 0 h 547563"/>
                <a:gd name="connsiteX2" fmla="*/ 46880 w 46879"/>
                <a:gd name="connsiteY2" fmla="*/ 547564 h 547563"/>
                <a:gd name="connsiteX3" fmla="*/ 0 w 46879"/>
                <a:gd name="connsiteY3" fmla="*/ 547564 h 547563"/>
              </a:gdLst>
              <a:ahLst/>
              <a:cxnLst>
                <a:cxn ang="0">
                  <a:pos x="connsiteX0" y="connsiteY0"/>
                </a:cxn>
                <a:cxn ang="0">
                  <a:pos x="connsiteX1" y="connsiteY1"/>
                </a:cxn>
                <a:cxn ang="0">
                  <a:pos x="connsiteX2" y="connsiteY2"/>
                </a:cxn>
                <a:cxn ang="0">
                  <a:pos x="connsiteX3" y="connsiteY3"/>
                </a:cxn>
              </a:cxnLst>
              <a:rect l="l" t="t" r="r" b="b"/>
              <a:pathLst>
                <a:path w="46879" h="547563">
                  <a:moveTo>
                    <a:pt x="0" y="0"/>
                  </a:moveTo>
                  <a:lnTo>
                    <a:pt x="46880" y="0"/>
                  </a:lnTo>
                  <a:lnTo>
                    <a:pt x="46880" y="547564"/>
                  </a:lnTo>
                  <a:lnTo>
                    <a:pt x="0" y="54756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2" name="Freeform 1378">
              <a:extLst>
                <a:ext uri="{FF2B5EF4-FFF2-40B4-BE49-F238E27FC236}">
                  <a16:creationId xmlns:a16="http://schemas.microsoft.com/office/drawing/2014/main" id="{16A263B4-98AC-53D3-8D9C-10DDFFF4D669}"/>
                </a:ext>
              </a:extLst>
            </p:cNvPr>
            <p:cNvSpPr/>
            <p:nvPr/>
          </p:nvSpPr>
          <p:spPr>
            <a:xfrm>
              <a:off x="9351866" y="5828618"/>
              <a:ext cx="46879" cy="735081"/>
            </a:xfrm>
            <a:custGeom>
              <a:avLst/>
              <a:gdLst>
                <a:gd name="connsiteX0" fmla="*/ 0 w 46879"/>
                <a:gd name="connsiteY0" fmla="*/ 0 h 735081"/>
                <a:gd name="connsiteX1" fmla="*/ 46880 w 46879"/>
                <a:gd name="connsiteY1" fmla="*/ 0 h 735081"/>
                <a:gd name="connsiteX2" fmla="*/ 46880 w 46879"/>
                <a:gd name="connsiteY2" fmla="*/ 735082 h 735081"/>
                <a:gd name="connsiteX3" fmla="*/ 0 w 46879"/>
                <a:gd name="connsiteY3" fmla="*/ 735082 h 735081"/>
              </a:gdLst>
              <a:ahLst/>
              <a:cxnLst>
                <a:cxn ang="0">
                  <a:pos x="connsiteX0" y="connsiteY0"/>
                </a:cxn>
                <a:cxn ang="0">
                  <a:pos x="connsiteX1" y="connsiteY1"/>
                </a:cxn>
                <a:cxn ang="0">
                  <a:pos x="connsiteX2" y="connsiteY2"/>
                </a:cxn>
                <a:cxn ang="0">
                  <a:pos x="connsiteX3" y="connsiteY3"/>
                </a:cxn>
              </a:cxnLst>
              <a:rect l="l" t="t" r="r" b="b"/>
              <a:pathLst>
                <a:path w="46879" h="735081">
                  <a:moveTo>
                    <a:pt x="0" y="0"/>
                  </a:moveTo>
                  <a:lnTo>
                    <a:pt x="46880" y="0"/>
                  </a:lnTo>
                  <a:lnTo>
                    <a:pt x="46880" y="735082"/>
                  </a:lnTo>
                  <a:lnTo>
                    <a:pt x="0" y="73508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3" name="Freeform 1379">
              <a:extLst>
                <a:ext uri="{FF2B5EF4-FFF2-40B4-BE49-F238E27FC236}">
                  <a16:creationId xmlns:a16="http://schemas.microsoft.com/office/drawing/2014/main" id="{6EB8F32F-EACE-BFC8-8336-CCF34E6F1B2D}"/>
                </a:ext>
              </a:extLst>
            </p:cNvPr>
            <p:cNvSpPr/>
            <p:nvPr/>
          </p:nvSpPr>
          <p:spPr>
            <a:xfrm>
              <a:off x="9425680" y="5828618"/>
              <a:ext cx="46879" cy="773957"/>
            </a:xfrm>
            <a:custGeom>
              <a:avLst/>
              <a:gdLst>
                <a:gd name="connsiteX0" fmla="*/ 0 w 46879"/>
                <a:gd name="connsiteY0" fmla="*/ 0 h 773957"/>
                <a:gd name="connsiteX1" fmla="*/ 46880 w 46879"/>
                <a:gd name="connsiteY1" fmla="*/ 0 h 773957"/>
                <a:gd name="connsiteX2" fmla="*/ 46880 w 46879"/>
                <a:gd name="connsiteY2" fmla="*/ 773958 h 773957"/>
                <a:gd name="connsiteX3" fmla="*/ 0 w 46879"/>
                <a:gd name="connsiteY3" fmla="*/ 773958 h 773957"/>
              </a:gdLst>
              <a:ahLst/>
              <a:cxnLst>
                <a:cxn ang="0">
                  <a:pos x="connsiteX0" y="connsiteY0"/>
                </a:cxn>
                <a:cxn ang="0">
                  <a:pos x="connsiteX1" y="connsiteY1"/>
                </a:cxn>
                <a:cxn ang="0">
                  <a:pos x="connsiteX2" y="connsiteY2"/>
                </a:cxn>
                <a:cxn ang="0">
                  <a:pos x="connsiteX3" y="connsiteY3"/>
                </a:cxn>
              </a:cxnLst>
              <a:rect l="l" t="t" r="r" b="b"/>
              <a:pathLst>
                <a:path w="46879" h="773957">
                  <a:moveTo>
                    <a:pt x="0" y="0"/>
                  </a:moveTo>
                  <a:lnTo>
                    <a:pt x="46880" y="0"/>
                  </a:lnTo>
                  <a:lnTo>
                    <a:pt x="46880" y="773958"/>
                  </a:lnTo>
                  <a:lnTo>
                    <a:pt x="0" y="77395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4" name="Freeform 1380">
              <a:extLst>
                <a:ext uri="{FF2B5EF4-FFF2-40B4-BE49-F238E27FC236}">
                  <a16:creationId xmlns:a16="http://schemas.microsoft.com/office/drawing/2014/main" id="{DDE3504E-A616-B5F4-EAA2-74B945C865D1}"/>
                </a:ext>
              </a:extLst>
            </p:cNvPr>
            <p:cNvSpPr/>
            <p:nvPr/>
          </p:nvSpPr>
          <p:spPr>
            <a:xfrm>
              <a:off x="9956600" y="5828618"/>
              <a:ext cx="46879" cy="820710"/>
            </a:xfrm>
            <a:custGeom>
              <a:avLst/>
              <a:gdLst>
                <a:gd name="connsiteX0" fmla="*/ 0 w 46879"/>
                <a:gd name="connsiteY0" fmla="*/ 0 h 820710"/>
                <a:gd name="connsiteX1" fmla="*/ 46880 w 46879"/>
                <a:gd name="connsiteY1" fmla="*/ 0 h 820710"/>
                <a:gd name="connsiteX2" fmla="*/ 46880 w 46879"/>
                <a:gd name="connsiteY2" fmla="*/ 820710 h 820710"/>
                <a:gd name="connsiteX3" fmla="*/ 0 w 46879"/>
                <a:gd name="connsiteY3" fmla="*/ 820710 h 820710"/>
              </a:gdLst>
              <a:ahLst/>
              <a:cxnLst>
                <a:cxn ang="0">
                  <a:pos x="connsiteX0" y="connsiteY0"/>
                </a:cxn>
                <a:cxn ang="0">
                  <a:pos x="connsiteX1" y="connsiteY1"/>
                </a:cxn>
                <a:cxn ang="0">
                  <a:pos x="connsiteX2" y="connsiteY2"/>
                </a:cxn>
                <a:cxn ang="0">
                  <a:pos x="connsiteX3" y="connsiteY3"/>
                </a:cxn>
              </a:cxnLst>
              <a:rect l="l" t="t" r="r" b="b"/>
              <a:pathLst>
                <a:path w="46879" h="820710">
                  <a:moveTo>
                    <a:pt x="0" y="0"/>
                  </a:moveTo>
                  <a:lnTo>
                    <a:pt x="46880" y="0"/>
                  </a:lnTo>
                  <a:lnTo>
                    <a:pt x="46880" y="820710"/>
                  </a:lnTo>
                  <a:lnTo>
                    <a:pt x="0" y="82071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5" name="Freeform 1381">
              <a:extLst>
                <a:ext uri="{FF2B5EF4-FFF2-40B4-BE49-F238E27FC236}">
                  <a16:creationId xmlns:a16="http://schemas.microsoft.com/office/drawing/2014/main" id="{4A7A3AD9-EA38-AC79-D912-120F5A1BA610}"/>
                </a:ext>
              </a:extLst>
            </p:cNvPr>
            <p:cNvSpPr/>
            <p:nvPr/>
          </p:nvSpPr>
          <p:spPr>
            <a:xfrm>
              <a:off x="10261127"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6" name="Freeform 1382">
              <a:extLst>
                <a:ext uri="{FF2B5EF4-FFF2-40B4-BE49-F238E27FC236}">
                  <a16:creationId xmlns:a16="http://schemas.microsoft.com/office/drawing/2014/main" id="{219AB690-39A1-F856-075A-6A6ABA4426CF}"/>
                </a:ext>
              </a:extLst>
            </p:cNvPr>
            <p:cNvSpPr/>
            <p:nvPr/>
          </p:nvSpPr>
          <p:spPr>
            <a:xfrm>
              <a:off x="10417265" y="5828618"/>
              <a:ext cx="46879" cy="898842"/>
            </a:xfrm>
            <a:custGeom>
              <a:avLst/>
              <a:gdLst>
                <a:gd name="connsiteX0" fmla="*/ 0 w 46879"/>
                <a:gd name="connsiteY0" fmla="*/ 0 h 898842"/>
                <a:gd name="connsiteX1" fmla="*/ 46879 w 46879"/>
                <a:gd name="connsiteY1" fmla="*/ 0 h 898842"/>
                <a:gd name="connsiteX2" fmla="*/ 46879 w 46879"/>
                <a:gd name="connsiteY2" fmla="*/ 898843 h 898842"/>
                <a:gd name="connsiteX3" fmla="*/ 0 w 46879"/>
                <a:gd name="connsiteY3" fmla="*/ 898843 h 898842"/>
              </a:gdLst>
              <a:ahLst/>
              <a:cxnLst>
                <a:cxn ang="0">
                  <a:pos x="connsiteX0" y="connsiteY0"/>
                </a:cxn>
                <a:cxn ang="0">
                  <a:pos x="connsiteX1" y="connsiteY1"/>
                </a:cxn>
                <a:cxn ang="0">
                  <a:pos x="connsiteX2" y="connsiteY2"/>
                </a:cxn>
                <a:cxn ang="0">
                  <a:pos x="connsiteX3" y="connsiteY3"/>
                </a:cxn>
              </a:cxnLst>
              <a:rect l="l" t="t" r="r" b="b"/>
              <a:pathLst>
                <a:path w="46879" h="898842">
                  <a:moveTo>
                    <a:pt x="0" y="0"/>
                  </a:moveTo>
                  <a:lnTo>
                    <a:pt x="46879" y="0"/>
                  </a:lnTo>
                  <a:lnTo>
                    <a:pt x="46879" y="898843"/>
                  </a:lnTo>
                  <a:lnTo>
                    <a:pt x="0" y="89884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7" name="Freeform 1383">
              <a:extLst>
                <a:ext uri="{FF2B5EF4-FFF2-40B4-BE49-F238E27FC236}">
                  <a16:creationId xmlns:a16="http://schemas.microsoft.com/office/drawing/2014/main" id="{6CA31996-5956-7BBF-5240-7A0F9E8C4955}"/>
                </a:ext>
              </a:extLst>
            </p:cNvPr>
            <p:cNvSpPr/>
            <p:nvPr/>
          </p:nvSpPr>
          <p:spPr>
            <a:xfrm>
              <a:off x="10490951" y="5828618"/>
              <a:ext cx="46879" cy="898842"/>
            </a:xfrm>
            <a:custGeom>
              <a:avLst/>
              <a:gdLst>
                <a:gd name="connsiteX0" fmla="*/ 0 w 46879"/>
                <a:gd name="connsiteY0" fmla="*/ 0 h 898842"/>
                <a:gd name="connsiteX1" fmla="*/ 46880 w 46879"/>
                <a:gd name="connsiteY1" fmla="*/ 0 h 898842"/>
                <a:gd name="connsiteX2" fmla="*/ 46880 w 46879"/>
                <a:gd name="connsiteY2" fmla="*/ 898843 h 898842"/>
                <a:gd name="connsiteX3" fmla="*/ 0 w 46879"/>
                <a:gd name="connsiteY3" fmla="*/ 898843 h 898842"/>
              </a:gdLst>
              <a:ahLst/>
              <a:cxnLst>
                <a:cxn ang="0">
                  <a:pos x="connsiteX0" y="connsiteY0"/>
                </a:cxn>
                <a:cxn ang="0">
                  <a:pos x="connsiteX1" y="connsiteY1"/>
                </a:cxn>
                <a:cxn ang="0">
                  <a:pos x="connsiteX2" y="connsiteY2"/>
                </a:cxn>
                <a:cxn ang="0">
                  <a:pos x="connsiteX3" y="connsiteY3"/>
                </a:cxn>
              </a:cxnLst>
              <a:rect l="l" t="t" r="r" b="b"/>
              <a:pathLst>
                <a:path w="46879" h="898842">
                  <a:moveTo>
                    <a:pt x="0" y="0"/>
                  </a:moveTo>
                  <a:lnTo>
                    <a:pt x="46880" y="0"/>
                  </a:lnTo>
                  <a:lnTo>
                    <a:pt x="46880" y="898843"/>
                  </a:lnTo>
                  <a:lnTo>
                    <a:pt x="0" y="89884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8" name="Freeform 1384">
              <a:extLst>
                <a:ext uri="{FF2B5EF4-FFF2-40B4-BE49-F238E27FC236}">
                  <a16:creationId xmlns:a16="http://schemas.microsoft.com/office/drawing/2014/main" id="{917DF386-058D-E40E-6D72-A9F6590A9740}"/>
                </a:ext>
              </a:extLst>
            </p:cNvPr>
            <p:cNvSpPr/>
            <p:nvPr/>
          </p:nvSpPr>
          <p:spPr>
            <a:xfrm>
              <a:off x="10643532"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19" name="Freeform 1385">
              <a:extLst>
                <a:ext uri="{FF2B5EF4-FFF2-40B4-BE49-F238E27FC236}">
                  <a16:creationId xmlns:a16="http://schemas.microsoft.com/office/drawing/2014/main" id="{E26BD9E3-55C9-EF7A-BBF9-0122A0F5B91F}"/>
                </a:ext>
              </a:extLst>
            </p:cNvPr>
            <p:cNvSpPr/>
            <p:nvPr/>
          </p:nvSpPr>
          <p:spPr>
            <a:xfrm>
              <a:off x="10721538"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0" name="Freeform 1386">
              <a:extLst>
                <a:ext uri="{FF2B5EF4-FFF2-40B4-BE49-F238E27FC236}">
                  <a16:creationId xmlns:a16="http://schemas.microsoft.com/office/drawing/2014/main" id="{20B9BC5F-397B-02A3-EA64-3EC36F843FC8}"/>
                </a:ext>
              </a:extLst>
            </p:cNvPr>
            <p:cNvSpPr/>
            <p:nvPr/>
          </p:nvSpPr>
          <p:spPr>
            <a:xfrm>
              <a:off x="10870053" y="5828618"/>
              <a:ext cx="46879" cy="969225"/>
            </a:xfrm>
            <a:custGeom>
              <a:avLst/>
              <a:gdLst>
                <a:gd name="connsiteX0" fmla="*/ 0 w 46879"/>
                <a:gd name="connsiteY0" fmla="*/ 0 h 969225"/>
                <a:gd name="connsiteX1" fmla="*/ 46879 w 46879"/>
                <a:gd name="connsiteY1" fmla="*/ 0 h 969225"/>
                <a:gd name="connsiteX2" fmla="*/ 46879 w 46879"/>
                <a:gd name="connsiteY2" fmla="*/ 969226 h 969225"/>
                <a:gd name="connsiteX3" fmla="*/ 0 w 46879"/>
                <a:gd name="connsiteY3" fmla="*/ 969226 h 969225"/>
              </a:gdLst>
              <a:ahLst/>
              <a:cxnLst>
                <a:cxn ang="0">
                  <a:pos x="connsiteX0" y="connsiteY0"/>
                </a:cxn>
                <a:cxn ang="0">
                  <a:pos x="connsiteX1" y="connsiteY1"/>
                </a:cxn>
                <a:cxn ang="0">
                  <a:pos x="connsiteX2" y="connsiteY2"/>
                </a:cxn>
                <a:cxn ang="0">
                  <a:pos x="connsiteX3" y="connsiteY3"/>
                </a:cxn>
              </a:cxnLst>
              <a:rect l="l" t="t" r="r" b="b"/>
              <a:pathLst>
                <a:path w="46879" h="969225">
                  <a:moveTo>
                    <a:pt x="0" y="0"/>
                  </a:moveTo>
                  <a:lnTo>
                    <a:pt x="46879" y="0"/>
                  </a:lnTo>
                  <a:lnTo>
                    <a:pt x="46879" y="969226"/>
                  </a:lnTo>
                  <a:lnTo>
                    <a:pt x="0" y="96922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1" name="Freeform 1387">
              <a:extLst>
                <a:ext uri="{FF2B5EF4-FFF2-40B4-BE49-F238E27FC236}">
                  <a16:creationId xmlns:a16="http://schemas.microsoft.com/office/drawing/2014/main" id="{7F5C6E66-BC07-2D05-975E-2949706C80D9}"/>
                </a:ext>
              </a:extLst>
            </p:cNvPr>
            <p:cNvSpPr/>
            <p:nvPr/>
          </p:nvSpPr>
          <p:spPr>
            <a:xfrm>
              <a:off x="11096321" y="5828618"/>
              <a:ext cx="46879" cy="992474"/>
            </a:xfrm>
            <a:custGeom>
              <a:avLst/>
              <a:gdLst>
                <a:gd name="connsiteX0" fmla="*/ 0 w 46879"/>
                <a:gd name="connsiteY0" fmla="*/ 0 h 992474"/>
                <a:gd name="connsiteX1" fmla="*/ 46880 w 46879"/>
                <a:gd name="connsiteY1" fmla="*/ 0 h 992474"/>
                <a:gd name="connsiteX2" fmla="*/ 46880 w 46879"/>
                <a:gd name="connsiteY2" fmla="*/ 992475 h 992474"/>
                <a:gd name="connsiteX3" fmla="*/ 0 w 46879"/>
                <a:gd name="connsiteY3" fmla="*/ 992475 h 992474"/>
              </a:gdLst>
              <a:ahLst/>
              <a:cxnLst>
                <a:cxn ang="0">
                  <a:pos x="connsiteX0" y="connsiteY0"/>
                </a:cxn>
                <a:cxn ang="0">
                  <a:pos x="connsiteX1" y="connsiteY1"/>
                </a:cxn>
                <a:cxn ang="0">
                  <a:pos x="connsiteX2" y="connsiteY2"/>
                </a:cxn>
                <a:cxn ang="0">
                  <a:pos x="connsiteX3" y="connsiteY3"/>
                </a:cxn>
              </a:cxnLst>
              <a:rect l="l" t="t" r="r" b="b"/>
              <a:pathLst>
                <a:path w="46879" h="992474">
                  <a:moveTo>
                    <a:pt x="0" y="0"/>
                  </a:moveTo>
                  <a:lnTo>
                    <a:pt x="46880" y="0"/>
                  </a:lnTo>
                  <a:lnTo>
                    <a:pt x="46880" y="992475"/>
                  </a:lnTo>
                  <a:lnTo>
                    <a:pt x="0" y="99247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2" name="Freeform 1388">
              <a:extLst>
                <a:ext uri="{FF2B5EF4-FFF2-40B4-BE49-F238E27FC236}">
                  <a16:creationId xmlns:a16="http://schemas.microsoft.com/office/drawing/2014/main" id="{D64AB9BA-4DA0-1900-51C4-09FDC71DA32E}"/>
                </a:ext>
              </a:extLst>
            </p:cNvPr>
            <p:cNvSpPr/>
            <p:nvPr/>
          </p:nvSpPr>
          <p:spPr>
            <a:xfrm>
              <a:off x="11252332" y="5828618"/>
              <a:ext cx="46879" cy="1015851"/>
            </a:xfrm>
            <a:custGeom>
              <a:avLst/>
              <a:gdLst>
                <a:gd name="connsiteX0" fmla="*/ 0 w 46879"/>
                <a:gd name="connsiteY0" fmla="*/ 0 h 1015851"/>
                <a:gd name="connsiteX1" fmla="*/ 46880 w 46879"/>
                <a:gd name="connsiteY1" fmla="*/ 0 h 1015851"/>
                <a:gd name="connsiteX2" fmla="*/ 46880 w 46879"/>
                <a:gd name="connsiteY2" fmla="*/ 1015851 h 1015851"/>
                <a:gd name="connsiteX3" fmla="*/ 0 w 46879"/>
                <a:gd name="connsiteY3" fmla="*/ 1015851 h 1015851"/>
              </a:gdLst>
              <a:ahLst/>
              <a:cxnLst>
                <a:cxn ang="0">
                  <a:pos x="connsiteX0" y="connsiteY0"/>
                </a:cxn>
                <a:cxn ang="0">
                  <a:pos x="connsiteX1" y="connsiteY1"/>
                </a:cxn>
                <a:cxn ang="0">
                  <a:pos x="connsiteX2" y="connsiteY2"/>
                </a:cxn>
                <a:cxn ang="0">
                  <a:pos x="connsiteX3" y="connsiteY3"/>
                </a:cxn>
              </a:cxnLst>
              <a:rect l="l" t="t" r="r" b="b"/>
              <a:pathLst>
                <a:path w="46879" h="1015851">
                  <a:moveTo>
                    <a:pt x="0" y="0"/>
                  </a:moveTo>
                  <a:lnTo>
                    <a:pt x="46880" y="0"/>
                  </a:lnTo>
                  <a:lnTo>
                    <a:pt x="46880" y="1015851"/>
                  </a:lnTo>
                  <a:lnTo>
                    <a:pt x="0" y="101585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3" name="Freeform 1389">
              <a:extLst>
                <a:ext uri="{FF2B5EF4-FFF2-40B4-BE49-F238E27FC236}">
                  <a16:creationId xmlns:a16="http://schemas.microsoft.com/office/drawing/2014/main" id="{4D10D0C1-4C22-3972-0FB4-D3AADC999831}"/>
                </a:ext>
              </a:extLst>
            </p:cNvPr>
            <p:cNvSpPr/>
            <p:nvPr/>
          </p:nvSpPr>
          <p:spPr>
            <a:xfrm>
              <a:off x="11326018" y="5828618"/>
              <a:ext cx="46879" cy="1023601"/>
            </a:xfrm>
            <a:custGeom>
              <a:avLst/>
              <a:gdLst>
                <a:gd name="connsiteX0" fmla="*/ 0 w 46879"/>
                <a:gd name="connsiteY0" fmla="*/ 0 h 1023601"/>
                <a:gd name="connsiteX1" fmla="*/ 46879 w 46879"/>
                <a:gd name="connsiteY1" fmla="*/ 0 h 1023601"/>
                <a:gd name="connsiteX2" fmla="*/ 46879 w 46879"/>
                <a:gd name="connsiteY2" fmla="*/ 1023601 h 1023601"/>
                <a:gd name="connsiteX3" fmla="*/ 0 w 46879"/>
                <a:gd name="connsiteY3" fmla="*/ 1023601 h 1023601"/>
              </a:gdLst>
              <a:ahLst/>
              <a:cxnLst>
                <a:cxn ang="0">
                  <a:pos x="connsiteX0" y="connsiteY0"/>
                </a:cxn>
                <a:cxn ang="0">
                  <a:pos x="connsiteX1" y="connsiteY1"/>
                </a:cxn>
                <a:cxn ang="0">
                  <a:pos x="connsiteX2" y="connsiteY2"/>
                </a:cxn>
                <a:cxn ang="0">
                  <a:pos x="connsiteX3" y="connsiteY3"/>
                </a:cxn>
              </a:cxnLst>
              <a:rect l="l" t="t" r="r" b="b"/>
              <a:pathLst>
                <a:path w="46879" h="1023601">
                  <a:moveTo>
                    <a:pt x="0" y="0"/>
                  </a:moveTo>
                  <a:lnTo>
                    <a:pt x="46879" y="0"/>
                  </a:lnTo>
                  <a:lnTo>
                    <a:pt x="46879" y="1023601"/>
                  </a:lnTo>
                  <a:lnTo>
                    <a:pt x="0" y="102360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4" name="Freeform 1390">
              <a:extLst>
                <a:ext uri="{FF2B5EF4-FFF2-40B4-BE49-F238E27FC236}">
                  <a16:creationId xmlns:a16="http://schemas.microsoft.com/office/drawing/2014/main" id="{4298D49E-BF2A-EC54-D65E-0ADA19316D25}"/>
                </a:ext>
              </a:extLst>
            </p:cNvPr>
            <p:cNvSpPr/>
            <p:nvPr/>
          </p:nvSpPr>
          <p:spPr>
            <a:xfrm>
              <a:off x="11400720" y="5828618"/>
              <a:ext cx="46879" cy="1062857"/>
            </a:xfrm>
            <a:custGeom>
              <a:avLst/>
              <a:gdLst>
                <a:gd name="connsiteX0" fmla="*/ 0 w 46879"/>
                <a:gd name="connsiteY0" fmla="*/ 0 h 1062857"/>
                <a:gd name="connsiteX1" fmla="*/ 46879 w 46879"/>
                <a:gd name="connsiteY1" fmla="*/ 0 h 1062857"/>
                <a:gd name="connsiteX2" fmla="*/ 46879 w 46879"/>
                <a:gd name="connsiteY2" fmla="*/ 1062858 h 1062857"/>
                <a:gd name="connsiteX3" fmla="*/ 0 w 46879"/>
                <a:gd name="connsiteY3" fmla="*/ 1062858 h 1062857"/>
              </a:gdLst>
              <a:ahLst/>
              <a:cxnLst>
                <a:cxn ang="0">
                  <a:pos x="connsiteX0" y="connsiteY0"/>
                </a:cxn>
                <a:cxn ang="0">
                  <a:pos x="connsiteX1" y="connsiteY1"/>
                </a:cxn>
                <a:cxn ang="0">
                  <a:pos x="connsiteX2" y="connsiteY2"/>
                </a:cxn>
                <a:cxn ang="0">
                  <a:pos x="connsiteX3" y="connsiteY3"/>
                </a:cxn>
              </a:cxnLst>
              <a:rect l="l" t="t" r="r" b="b"/>
              <a:pathLst>
                <a:path w="46879" h="1062857">
                  <a:moveTo>
                    <a:pt x="0" y="0"/>
                  </a:moveTo>
                  <a:lnTo>
                    <a:pt x="46879" y="0"/>
                  </a:lnTo>
                  <a:lnTo>
                    <a:pt x="46879" y="1062858"/>
                  </a:lnTo>
                  <a:lnTo>
                    <a:pt x="0" y="106285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5" name="Freeform 1391">
              <a:extLst>
                <a:ext uri="{FF2B5EF4-FFF2-40B4-BE49-F238E27FC236}">
                  <a16:creationId xmlns:a16="http://schemas.microsoft.com/office/drawing/2014/main" id="{4739BCEA-7E4E-D04F-B5DB-1541966A07E8}"/>
                </a:ext>
              </a:extLst>
            </p:cNvPr>
            <p:cNvSpPr/>
            <p:nvPr/>
          </p:nvSpPr>
          <p:spPr>
            <a:xfrm>
              <a:off x="11556858" y="5828618"/>
              <a:ext cx="46879" cy="1101987"/>
            </a:xfrm>
            <a:custGeom>
              <a:avLst/>
              <a:gdLst>
                <a:gd name="connsiteX0" fmla="*/ 0 w 46879"/>
                <a:gd name="connsiteY0" fmla="*/ 0 h 1101987"/>
                <a:gd name="connsiteX1" fmla="*/ 46880 w 46879"/>
                <a:gd name="connsiteY1" fmla="*/ 0 h 1101987"/>
                <a:gd name="connsiteX2" fmla="*/ 46880 w 46879"/>
                <a:gd name="connsiteY2" fmla="*/ 1101988 h 1101987"/>
                <a:gd name="connsiteX3" fmla="*/ 0 w 46879"/>
                <a:gd name="connsiteY3" fmla="*/ 1101988 h 1101987"/>
              </a:gdLst>
              <a:ahLst/>
              <a:cxnLst>
                <a:cxn ang="0">
                  <a:pos x="connsiteX0" y="connsiteY0"/>
                </a:cxn>
                <a:cxn ang="0">
                  <a:pos x="connsiteX1" y="connsiteY1"/>
                </a:cxn>
                <a:cxn ang="0">
                  <a:pos x="connsiteX2" y="connsiteY2"/>
                </a:cxn>
                <a:cxn ang="0">
                  <a:pos x="connsiteX3" y="connsiteY3"/>
                </a:cxn>
              </a:cxnLst>
              <a:rect l="l" t="t" r="r" b="b"/>
              <a:pathLst>
                <a:path w="46879" h="1101987">
                  <a:moveTo>
                    <a:pt x="0" y="0"/>
                  </a:moveTo>
                  <a:lnTo>
                    <a:pt x="46880" y="0"/>
                  </a:lnTo>
                  <a:lnTo>
                    <a:pt x="46880" y="1101988"/>
                  </a:lnTo>
                  <a:lnTo>
                    <a:pt x="0" y="110198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6" name="Freeform 1392">
              <a:extLst>
                <a:ext uri="{FF2B5EF4-FFF2-40B4-BE49-F238E27FC236}">
                  <a16:creationId xmlns:a16="http://schemas.microsoft.com/office/drawing/2014/main" id="{FBD4A7E4-6D71-ACB8-842F-3F7095BCAB5C}"/>
                </a:ext>
              </a:extLst>
            </p:cNvPr>
            <p:cNvSpPr/>
            <p:nvPr/>
          </p:nvSpPr>
          <p:spPr>
            <a:xfrm>
              <a:off x="12391925"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7" name="Freeform 1393">
              <a:extLst>
                <a:ext uri="{FF2B5EF4-FFF2-40B4-BE49-F238E27FC236}">
                  <a16:creationId xmlns:a16="http://schemas.microsoft.com/office/drawing/2014/main" id="{096AEBF6-D19E-1780-8856-DB4467AAE256}"/>
                </a:ext>
              </a:extLst>
            </p:cNvPr>
            <p:cNvSpPr/>
            <p:nvPr/>
          </p:nvSpPr>
          <p:spPr>
            <a:xfrm>
              <a:off x="12462562"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8" name="Freeform 1394">
              <a:extLst>
                <a:ext uri="{FF2B5EF4-FFF2-40B4-BE49-F238E27FC236}">
                  <a16:creationId xmlns:a16="http://schemas.microsoft.com/office/drawing/2014/main" id="{9F76E38E-F7BE-B509-63DD-3EBB87E1307D}"/>
                </a:ext>
              </a:extLst>
            </p:cNvPr>
            <p:cNvSpPr/>
            <p:nvPr/>
          </p:nvSpPr>
          <p:spPr>
            <a:xfrm>
              <a:off x="12766707" y="5828618"/>
              <a:ext cx="46879" cy="1320759"/>
            </a:xfrm>
            <a:custGeom>
              <a:avLst/>
              <a:gdLst>
                <a:gd name="connsiteX0" fmla="*/ 0 w 46879"/>
                <a:gd name="connsiteY0" fmla="*/ 0 h 1320759"/>
                <a:gd name="connsiteX1" fmla="*/ 46880 w 46879"/>
                <a:gd name="connsiteY1" fmla="*/ 0 h 1320759"/>
                <a:gd name="connsiteX2" fmla="*/ 46880 w 46879"/>
                <a:gd name="connsiteY2" fmla="*/ 1320759 h 1320759"/>
                <a:gd name="connsiteX3" fmla="*/ 0 w 46879"/>
                <a:gd name="connsiteY3" fmla="*/ 1320759 h 1320759"/>
              </a:gdLst>
              <a:ahLst/>
              <a:cxnLst>
                <a:cxn ang="0">
                  <a:pos x="connsiteX0" y="connsiteY0"/>
                </a:cxn>
                <a:cxn ang="0">
                  <a:pos x="connsiteX1" y="connsiteY1"/>
                </a:cxn>
                <a:cxn ang="0">
                  <a:pos x="connsiteX2" y="connsiteY2"/>
                </a:cxn>
                <a:cxn ang="0">
                  <a:pos x="connsiteX3" y="connsiteY3"/>
                </a:cxn>
              </a:cxnLst>
              <a:rect l="l" t="t" r="r" b="b"/>
              <a:pathLst>
                <a:path w="46879" h="1320759">
                  <a:moveTo>
                    <a:pt x="0" y="0"/>
                  </a:moveTo>
                  <a:lnTo>
                    <a:pt x="46880" y="0"/>
                  </a:lnTo>
                  <a:lnTo>
                    <a:pt x="46880" y="1320759"/>
                  </a:lnTo>
                  <a:lnTo>
                    <a:pt x="0" y="132075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29" name="Freeform 1395">
              <a:extLst>
                <a:ext uri="{FF2B5EF4-FFF2-40B4-BE49-F238E27FC236}">
                  <a16:creationId xmlns:a16="http://schemas.microsoft.com/office/drawing/2014/main" id="{97AFC332-E187-6F41-F675-D7C2168A466A}"/>
                </a:ext>
              </a:extLst>
            </p:cNvPr>
            <p:cNvSpPr/>
            <p:nvPr/>
          </p:nvSpPr>
          <p:spPr>
            <a:xfrm>
              <a:off x="12922846" y="5828618"/>
              <a:ext cx="46879" cy="1359380"/>
            </a:xfrm>
            <a:custGeom>
              <a:avLst/>
              <a:gdLst>
                <a:gd name="connsiteX0" fmla="*/ 0 w 46879"/>
                <a:gd name="connsiteY0" fmla="*/ 0 h 1359380"/>
                <a:gd name="connsiteX1" fmla="*/ 46879 w 46879"/>
                <a:gd name="connsiteY1" fmla="*/ 0 h 1359380"/>
                <a:gd name="connsiteX2" fmla="*/ 46879 w 46879"/>
                <a:gd name="connsiteY2" fmla="*/ 1359381 h 1359380"/>
                <a:gd name="connsiteX3" fmla="*/ 0 w 46879"/>
                <a:gd name="connsiteY3" fmla="*/ 1359381 h 1359380"/>
              </a:gdLst>
              <a:ahLst/>
              <a:cxnLst>
                <a:cxn ang="0">
                  <a:pos x="connsiteX0" y="connsiteY0"/>
                </a:cxn>
                <a:cxn ang="0">
                  <a:pos x="connsiteX1" y="connsiteY1"/>
                </a:cxn>
                <a:cxn ang="0">
                  <a:pos x="connsiteX2" y="connsiteY2"/>
                </a:cxn>
                <a:cxn ang="0">
                  <a:pos x="connsiteX3" y="connsiteY3"/>
                </a:cxn>
              </a:cxnLst>
              <a:rect l="l" t="t" r="r" b="b"/>
              <a:pathLst>
                <a:path w="46879" h="1359380">
                  <a:moveTo>
                    <a:pt x="0" y="0"/>
                  </a:moveTo>
                  <a:lnTo>
                    <a:pt x="46879" y="0"/>
                  </a:lnTo>
                  <a:lnTo>
                    <a:pt x="46879" y="1359381"/>
                  </a:lnTo>
                  <a:lnTo>
                    <a:pt x="0" y="135938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0" name="Freeform 1396">
              <a:extLst>
                <a:ext uri="{FF2B5EF4-FFF2-40B4-BE49-F238E27FC236}">
                  <a16:creationId xmlns:a16="http://schemas.microsoft.com/office/drawing/2014/main" id="{963758B5-4DA3-CCFF-E312-7181398AFCBE}"/>
                </a:ext>
              </a:extLst>
            </p:cNvPr>
            <p:cNvSpPr/>
            <p:nvPr/>
          </p:nvSpPr>
          <p:spPr>
            <a:xfrm>
              <a:off x="13227499" y="5828618"/>
              <a:ext cx="46879" cy="1398510"/>
            </a:xfrm>
            <a:custGeom>
              <a:avLst/>
              <a:gdLst>
                <a:gd name="connsiteX0" fmla="*/ 0 w 46879"/>
                <a:gd name="connsiteY0" fmla="*/ 0 h 1398510"/>
                <a:gd name="connsiteX1" fmla="*/ 46880 w 46879"/>
                <a:gd name="connsiteY1" fmla="*/ 0 h 1398510"/>
                <a:gd name="connsiteX2" fmla="*/ 46880 w 46879"/>
                <a:gd name="connsiteY2" fmla="*/ 1398510 h 1398510"/>
                <a:gd name="connsiteX3" fmla="*/ 0 w 46879"/>
                <a:gd name="connsiteY3" fmla="*/ 1398510 h 1398510"/>
              </a:gdLst>
              <a:ahLst/>
              <a:cxnLst>
                <a:cxn ang="0">
                  <a:pos x="connsiteX0" y="connsiteY0"/>
                </a:cxn>
                <a:cxn ang="0">
                  <a:pos x="connsiteX1" y="connsiteY1"/>
                </a:cxn>
                <a:cxn ang="0">
                  <a:pos x="connsiteX2" y="connsiteY2"/>
                </a:cxn>
                <a:cxn ang="0">
                  <a:pos x="connsiteX3" y="connsiteY3"/>
                </a:cxn>
              </a:cxnLst>
              <a:rect l="l" t="t" r="r" b="b"/>
              <a:pathLst>
                <a:path w="46879" h="1398510">
                  <a:moveTo>
                    <a:pt x="0" y="0"/>
                  </a:moveTo>
                  <a:lnTo>
                    <a:pt x="46880" y="0"/>
                  </a:lnTo>
                  <a:lnTo>
                    <a:pt x="46880" y="1398510"/>
                  </a:lnTo>
                  <a:lnTo>
                    <a:pt x="0" y="139851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1" name="Freeform 1397">
              <a:extLst>
                <a:ext uri="{FF2B5EF4-FFF2-40B4-BE49-F238E27FC236}">
                  <a16:creationId xmlns:a16="http://schemas.microsoft.com/office/drawing/2014/main" id="{5FEBB8B8-F164-B6D6-6F80-0D82EC83AA40}"/>
                </a:ext>
              </a:extLst>
            </p:cNvPr>
            <p:cNvSpPr/>
            <p:nvPr/>
          </p:nvSpPr>
          <p:spPr>
            <a:xfrm>
              <a:off x="13758293" y="5828618"/>
              <a:ext cx="46879" cy="1476516"/>
            </a:xfrm>
            <a:custGeom>
              <a:avLst/>
              <a:gdLst>
                <a:gd name="connsiteX0" fmla="*/ 0 w 46879"/>
                <a:gd name="connsiteY0" fmla="*/ 0 h 1476516"/>
                <a:gd name="connsiteX1" fmla="*/ 46880 w 46879"/>
                <a:gd name="connsiteY1" fmla="*/ 0 h 1476516"/>
                <a:gd name="connsiteX2" fmla="*/ 46880 w 46879"/>
                <a:gd name="connsiteY2" fmla="*/ 1476516 h 1476516"/>
                <a:gd name="connsiteX3" fmla="*/ 0 w 46879"/>
                <a:gd name="connsiteY3" fmla="*/ 1476516 h 1476516"/>
              </a:gdLst>
              <a:ahLst/>
              <a:cxnLst>
                <a:cxn ang="0">
                  <a:pos x="connsiteX0" y="connsiteY0"/>
                </a:cxn>
                <a:cxn ang="0">
                  <a:pos x="connsiteX1" y="connsiteY1"/>
                </a:cxn>
                <a:cxn ang="0">
                  <a:pos x="connsiteX2" y="connsiteY2"/>
                </a:cxn>
                <a:cxn ang="0">
                  <a:pos x="connsiteX3" y="connsiteY3"/>
                </a:cxn>
              </a:cxnLst>
              <a:rect l="l" t="t" r="r" b="b"/>
              <a:pathLst>
                <a:path w="46879" h="1476516">
                  <a:moveTo>
                    <a:pt x="0" y="0"/>
                  </a:moveTo>
                  <a:lnTo>
                    <a:pt x="46880" y="0"/>
                  </a:lnTo>
                  <a:lnTo>
                    <a:pt x="46880" y="1476516"/>
                  </a:lnTo>
                  <a:lnTo>
                    <a:pt x="0" y="147651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2" name="Freeform 1398">
              <a:extLst>
                <a:ext uri="{FF2B5EF4-FFF2-40B4-BE49-F238E27FC236}">
                  <a16:creationId xmlns:a16="http://schemas.microsoft.com/office/drawing/2014/main" id="{580B40B7-2B94-81BF-7854-75152FF5B2DF}"/>
                </a:ext>
              </a:extLst>
            </p:cNvPr>
            <p:cNvSpPr/>
            <p:nvPr/>
          </p:nvSpPr>
          <p:spPr>
            <a:xfrm>
              <a:off x="13906301" y="5828618"/>
              <a:ext cx="46879" cy="1500273"/>
            </a:xfrm>
            <a:custGeom>
              <a:avLst/>
              <a:gdLst>
                <a:gd name="connsiteX0" fmla="*/ 0 w 46879"/>
                <a:gd name="connsiteY0" fmla="*/ 0 h 1500273"/>
                <a:gd name="connsiteX1" fmla="*/ 46880 w 46879"/>
                <a:gd name="connsiteY1" fmla="*/ 0 h 1500273"/>
                <a:gd name="connsiteX2" fmla="*/ 46880 w 46879"/>
                <a:gd name="connsiteY2" fmla="*/ 1500274 h 1500273"/>
                <a:gd name="connsiteX3" fmla="*/ 0 w 46879"/>
                <a:gd name="connsiteY3" fmla="*/ 1500274 h 1500273"/>
              </a:gdLst>
              <a:ahLst/>
              <a:cxnLst>
                <a:cxn ang="0">
                  <a:pos x="connsiteX0" y="connsiteY0"/>
                </a:cxn>
                <a:cxn ang="0">
                  <a:pos x="connsiteX1" y="connsiteY1"/>
                </a:cxn>
                <a:cxn ang="0">
                  <a:pos x="connsiteX2" y="connsiteY2"/>
                </a:cxn>
                <a:cxn ang="0">
                  <a:pos x="connsiteX3" y="connsiteY3"/>
                </a:cxn>
              </a:cxnLst>
              <a:rect l="l" t="t" r="r" b="b"/>
              <a:pathLst>
                <a:path w="46879" h="1500273">
                  <a:moveTo>
                    <a:pt x="0" y="0"/>
                  </a:moveTo>
                  <a:lnTo>
                    <a:pt x="46880" y="0"/>
                  </a:lnTo>
                  <a:lnTo>
                    <a:pt x="46880" y="1500274"/>
                  </a:lnTo>
                  <a:lnTo>
                    <a:pt x="0" y="150027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3" name="Freeform 1399">
              <a:extLst>
                <a:ext uri="{FF2B5EF4-FFF2-40B4-BE49-F238E27FC236}">
                  <a16:creationId xmlns:a16="http://schemas.microsoft.com/office/drawing/2014/main" id="{6EC9F948-F19D-C901-13BB-30DBB26D2FD9}"/>
                </a:ext>
              </a:extLst>
            </p:cNvPr>
            <p:cNvSpPr/>
            <p:nvPr/>
          </p:nvSpPr>
          <p:spPr>
            <a:xfrm>
              <a:off x="13984814" y="5828618"/>
              <a:ext cx="46879" cy="1500019"/>
            </a:xfrm>
            <a:custGeom>
              <a:avLst/>
              <a:gdLst>
                <a:gd name="connsiteX0" fmla="*/ 0 w 46879"/>
                <a:gd name="connsiteY0" fmla="*/ 0 h 1500019"/>
                <a:gd name="connsiteX1" fmla="*/ 46880 w 46879"/>
                <a:gd name="connsiteY1" fmla="*/ 0 h 1500019"/>
                <a:gd name="connsiteX2" fmla="*/ 46880 w 46879"/>
                <a:gd name="connsiteY2" fmla="*/ 1500020 h 1500019"/>
                <a:gd name="connsiteX3" fmla="*/ 0 w 46879"/>
                <a:gd name="connsiteY3" fmla="*/ 1500020 h 1500019"/>
              </a:gdLst>
              <a:ahLst/>
              <a:cxnLst>
                <a:cxn ang="0">
                  <a:pos x="connsiteX0" y="connsiteY0"/>
                </a:cxn>
                <a:cxn ang="0">
                  <a:pos x="connsiteX1" y="connsiteY1"/>
                </a:cxn>
                <a:cxn ang="0">
                  <a:pos x="connsiteX2" y="connsiteY2"/>
                </a:cxn>
                <a:cxn ang="0">
                  <a:pos x="connsiteX3" y="connsiteY3"/>
                </a:cxn>
              </a:cxnLst>
              <a:rect l="l" t="t" r="r" b="b"/>
              <a:pathLst>
                <a:path w="46879" h="1500019">
                  <a:moveTo>
                    <a:pt x="0" y="0"/>
                  </a:moveTo>
                  <a:lnTo>
                    <a:pt x="46880" y="0"/>
                  </a:lnTo>
                  <a:lnTo>
                    <a:pt x="46880" y="1500020"/>
                  </a:lnTo>
                  <a:lnTo>
                    <a:pt x="0" y="150002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4" name="Freeform 1400">
              <a:extLst>
                <a:ext uri="{FF2B5EF4-FFF2-40B4-BE49-F238E27FC236}">
                  <a16:creationId xmlns:a16="http://schemas.microsoft.com/office/drawing/2014/main" id="{ED9B7957-0864-838B-A885-B97B6DAC3196}"/>
                </a:ext>
              </a:extLst>
            </p:cNvPr>
            <p:cNvSpPr/>
            <p:nvPr/>
          </p:nvSpPr>
          <p:spPr>
            <a:xfrm>
              <a:off x="14210700" y="5828618"/>
              <a:ext cx="46879" cy="1562271"/>
            </a:xfrm>
            <a:custGeom>
              <a:avLst/>
              <a:gdLst>
                <a:gd name="connsiteX0" fmla="*/ 0 w 46879"/>
                <a:gd name="connsiteY0" fmla="*/ 0 h 1562271"/>
                <a:gd name="connsiteX1" fmla="*/ 46879 w 46879"/>
                <a:gd name="connsiteY1" fmla="*/ 0 h 1562271"/>
                <a:gd name="connsiteX2" fmla="*/ 46879 w 46879"/>
                <a:gd name="connsiteY2" fmla="*/ 1562272 h 1562271"/>
                <a:gd name="connsiteX3" fmla="*/ 0 w 46879"/>
                <a:gd name="connsiteY3" fmla="*/ 1562272 h 1562271"/>
              </a:gdLst>
              <a:ahLst/>
              <a:cxnLst>
                <a:cxn ang="0">
                  <a:pos x="connsiteX0" y="connsiteY0"/>
                </a:cxn>
                <a:cxn ang="0">
                  <a:pos x="connsiteX1" y="connsiteY1"/>
                </a:cxn>
                <a:cxn ang="0">
                  <a:pos x="connsiteX2" y="connsiteY2"/>
                </a:cxn>
                <a:cxn ang="0">
                  <a:pos x="connsiteX3" y="connsiteY3"/>
                </a:cxn>
              </a:cxnLst>
              <a:rect l="l" t="t" r="r" b="b"/>
              <a:pathLst>
                <a:path w="46879" h="1562271">
                  <a:moveTo>
                    <a:pt x="0" y="0"/>
                  </a:moveTo>
                  <a:lnTo>
                    <a:pt x="46879" y="0"/>
                  </a:lnTo>
                  <a:lnTo>
                    <a:pt x="46879" y="1562272"/>
                  </a:lnTo>
                  <a:lnTo>
                    <a:pt x="0" y="156227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5" name="Freeform 1401">
              <a:extLst>
                <a:ext uri="{FF2B5EF4-FFF2-40B4-BE49-F238E27FC236}">
                  <a16:creationId xmlns:a16="http://schemas.microsoft.com/office/drawing/2014/main" id="{C903E9A8-A8B7-ADD9-4806-4E8EACD8A1C9}"/>
                </a:ext>
              </a:extLst>
            </p:cNvPr>
            <p:cNvSpPr/>
            <p:nvPr/>
          </p:nvSpPr>
          <p:spPr>
            <a:xfrm>
              <a:off x="14742256" y="5828618"/>
              <a:ext cx="46879" cy="1617154"/>
            </a:xfrm>
            <a:custGeom>
              <a:avLst/>
              <a:gdLst>
                <a:gd name="connsiteX0" fmla="*/ 0 w 46879"/>
                <a:gd name="connsiteY0" fmla="*/ 0 h 1617154"/>
                <a:gd name="connsiteX1" fmla="*/ 46880 w 46879"/>
                <a:gd name="connsiteY1" fmla="*/ 0 h 1617154"/>
                <a:gd name="connsiteX2" fmla="*/ 46880 w 46879"/>
                <a:gd name="connsiteY2" fmla="*/ 1617155 h 1617154"/>
                <a:gd name="connsiteX3" fmla="*/ 0 w 46879"/>
                <a:gd name="connsiteY3" fmla="*/ 1617155 h 1617154"/>
              </a:gdLst>
              <a:ahLst/>
              <a:cxnLst>
                <a:cxn ang="0">
                  <a:pos x="connsiteX0" y="connsiteY0"/>
                </a:cxn>
                <a:cxn ang="0">
                  <a:pos x="connsiteX1" y="connsiteY1"/>
                </a:cxn>
                <a:cxn ang="0">
                  <a:pos x="connsiteX2" y="connsiteY2"/>
                </a:cxn>
                <a:cxn ang="0">
                  <a:pos x="connsiteX3" y="connsiteY3"/>
                </a:cxn>
              </a:cxnLst>
              <a:rect l="l" t="t" r="r" b="b"/>
              <a:pathLst>
                <a:path w="46879" h="1617154">
                  <a:moveTo>
                    <a:pt x="0" y="0"/>
                  </a:moveTo>
                  <a:lnTo>
                    <a:pt x="46880" y="0"/>
                  </a:lnTo>
                  <a:lnTo>
                    <a:pt x="46880" y="1617155"/>
                  </a:lnTo>
                  <a:lnTo>
                    <a:pt x="0" y="161715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6" name="Freeform 1402">
              <a:extLst>
                <a:ext uri="{FF2B5EF4-FFF2-40B4-BE49-F238E27FC236}">
                  <a16:creationId xmlns:a16="http://schemas.microsoft.com/office/drawing/2014/main" id="{F715BE3E-E887-2E4C-0DC9-D753FC7FBD12}"/>
                </a:ext>
              </a:extLst>
            </p:cNvPr>
            <p:cNvSpPr/>
            <p:nvPr/>
          </p:nvSpPr>
          <p:spPr>
            <a:xfrm>
              <a:off x="14898013" y="5828618"/>
              <a:ext cx="46879" cy="1640531"/>
            </a:xfrm>
            <a:custGeom>
              <a:avLst/>
              <a:gdLst>
                <a:gd name="connsiteX0" fmla="*/ 0 w 46879"/>
                <a:gd name="connsiteY0" fmla="*/ 0 h 1640531"/>
                <a:gd name="connsiteX1" fmla="*/ 46880 w 46879"/>
                <a:gd name="connsiteY1" fmla="*/ 0 h 1640531"/>
                <a:gd name="connsiteX2" fmla="*/ 46880 w 46879"/>
                <a:gd name="connsiteY2" fmla="*/ 1640531 h 1640531"/>
                <a:gd name="connsiteX3" fmla="*/ 0 w 46879"/>
                <a:gd name="connsiteY3" fmla="*/ 1640531 h 1640531"/>
              </a:gdLst>
              <a:ahLst/>
              <a:cxnLst>
                <a:cxn ang="0">
                  <a:pos x="connsiteX0" y="connsiteY0"/>
                </a:cxn>
                <a:cxn ang="0">
                  <a:pos x="connsiteX1" y="connsiteY1"/>
                </a:cxn>
                <a:cxn ang="0">
                  <a:pos x="connsiteX2" y="connsiteY2"/>
                </a:cxn>
                <a:cxn ang="0">
                  <a:pos x="connsiteX3" y="connsiteY3"/>
                </a:cxn>
              </a:cxnLst>
              <a:rect l="l" t="t" r="r" b="b"/>
              <a:pathLst>
                <a:path w="46879" h="1640531">
                  <a:moveTo>
                    <a:pt x="0" y="0"/>
                  </a:moveTo>
                  <a:lnTo>
                    <a:pt x="46880" y="0"/>
                  </a:lnTo>
                  <a:lnTo>
                    <a:pt x="46880" y="1640531"/>
                  </a:lnTo>
                  <a:lnTo>
                    <a:pt x="0" y="164053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7" name="Freeform 1403">
              <a:extLst>
                <a:ext uri="{FF2B5EF4-FFF2-40B4-BE49-F238E27FC236}">
                  <a16:creationId xmlns:a16="http://schemas.microsoft.com/office/drawing/2014/main" id="{2D900B51-CD79-27DD-F7C1-600EE85E1B2A}"/>
                </a:ext>
              </a:extLst>
            </p:cNvPr>
            <p:cNvSpPr/>
            <p:nvPr/>
          </p:nvSpPr>
          <p:spPr>
            <a:xfrm>
              <a:off x="15124280" y="5828618"/>
              <a:ext cx="46879" cy="1726667"/>
            </a:xfrm>
            <a:custGeom>
              <a:avLst/>
              <a:gdLst>
                <a:gd name="connsiteX0" fmla="*/ 0 w 46879"/>
                <a:gd name="connsiteY0" fmla="*/ 0 h 1726667"/>
                <a:gd name="connsiteX1" fmla="*/ 46880 w 46879"/>
                <a:gd name="connsiteY1" fmla="*/ 0 h 1726667"/>
                <a:gd name="connsiteX2" fmla="*/ 46880 w 46879"/>
                <a:gd name="connsiteY2" fmla="*/ 1726668 h 1726667"/>
                <a:gd name="connsiteX3" fmla="*/ 0 w 46879"/>
                <a:gd name="connsiteY3" fmla="*/ 1726668 h 1726667"/>
              </a:gdLst>
              <a:ahLst/>
              <a:cxnLst>
                <a:cxn ang="0">
                  <a:pos x="connsiteX0" y="connsiteY0"/>
                </a:cxn>
                <a:cxn ang="0">
                  <a:pos x="connsiteX1" y="connsiteY1"/>
                </a:cxn>
                <a:cxn ang="0">
                  <a:pos x="connsiteX2" y="connsiteY2"/>
                </a:cxn>
                <a:cxn ang="0">
                  <a:pos x="connsiteX3" y="connsiteY3"/>
                </a:cxn>
              </a:cxnLst>
              <a:rect l="l" t="t" r="r" b="b"/>
              <a:pathLst>
                <a:path w="46879" h="1726667">
                  <a:moveTo>
                    <a:pt x="0" y="0"/>
                  </a:moveTo>
                  <a:lnTo>
                    <a:pt x="46880" y="0"/>
                  </a:lnTo>
                  <a:lnTo>
                    <a:pt x="46880" y="1726668"/>
                  </a:lnTo>
                  <a:lnTo>
                    <a:pt x="0" y="172666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8" name="Freeform 1404">
              <a:extLst>
                <a:ext uri="{FF2B5EF4-FFF2-40B4-BE49-F238E27FC236}">
                  <a16:creationId xmlns:a16="http://schemas.microsoft.com/office/drawing/2014/main" id="{C7B95C72-F5E0-13E8-445C-1680402CEC15}"/>
                </a:ext>
              </a:extLst>
            </p:cNvPr>
            <p:cNvSpPr/>
            <p:nvPr/>
          </p:nvSpPr>
          <p:spPr>
            <a:xfrm>
              <a:off x="15272669" y="5828618"/>
              <a:ext cx="46879" cy="1750043"/>
            </a:xfrm>
            <a:custGeom>
              <a:avLst/>
              <a:gdLst>
                <a:gd name="connsiteX0" fmla="*/ 0 w 46879"/>
                <a:gd name="connsiteY0" fmla="*/ 0 h 1750043"/>
                <a:gd name="connsiteX1" fmla="*/ 46880 w 46879"/>
                <a:gd name="connsiteY1" fmla="*/ 0 h 1750043"/>
                <a:gd name="connsiteX2" fmla="*/ 46880 w 46879"/>
                <a:gd name="connsiteY2" fmla="*/ 1750044 h 1750043"/>
                <a:gd name="connsiteX3" fmla="*/ 0 w 46879"/>
                <a:gd name="connsiteY3" fmla="*/ 1750044 h 1750043"/>
              </a:gdLst>
              <a:ahLst/>
              <a:cxnLst>
                <a:cxn ang="0">
                  <a:pos x="connsiteX0" y="connsiteY0"/>
                </a:cxn>
                <a:cxn ang="0">
                  <a:pos x="connsiteX1" y="connsiteY1"/>
                </a:cxn>
                <a:cxn ang="0">
                  <a:pos x="connsiteX2" y="connsiteY2"/>
                </a:cxn>
                <a:cxn ang="0">
                  <a:pos x="connsiteX3" y="connsiteY3"/>
                </a:cxn>
              </a:cxnLst>
              <a:rect l="l" t="t" r="r" b="b"/>
              <a:pathLst>
                <a:path w="46879" h="1750043">
                  <a:moveTo>
                    <a:pt x="0" y="0"/>
                  </a:moveTo>
                  <a:lnTo>
                    <a:pt x="46880" y="0"/>
                  </a:lnTo>
                  <a:lnTo>
                    <a:pt x="46880" y="1750044"/>
                  </a:lnTo>
                  <a:lnTo>
                    <a:pt x="0" y="175004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39" name="Freeform 1405">
              <a:extLst>
                <a:ext uri="{FF2B5EF4-FFF2-40B4-BE49-F238E27FC236}">
                  <a16:creationId xmlns:a16="http://schemas.microsoft.com/office/drawing/2014/main" id="{C7438EEA-A5CB-0203-7A15-5E1990C6E050}"/>
                </a:ext>
              </a:extLst>
            </p:cNvPr>
            <p:cNvSpPr/>
            <p:nvPr/>
          </p:nvSpPr>
          <p:spPr>
            <a:xfrm>
              <a:off x="15733080" y="5828618"/>
              <a:ext cx="46879" cy="1913931"/>
            </a:xfrm>
            <a:custGeom>
              <a:avLst/>
              <a:gdLst>
                <a:gd name="connsiteX0" fmla="*/ 0 w 46879"/>
                <a:gd name="connsiteY0" fmla="*/ 0 h 1913931"/>
                <a:gd name="connsiteX1" fmla="*/ 46880 w 46879"/>
                <a:gd name="connsiteY1" fmla="*/ 0 h 1913931"/>
                <a:gd name="connsiteX2" fmla="*/ 46880 w 46879"/>
                <a:gd name="connsiteY2" fmla="*/ 1913932 h 1913931"/>
                <a:gd name="connsiteX3" fmla="*/ 0 w 46879"/>
                <a:gd name="connsiteY3" fmla="*/ 1913932 h 1913931"/>
              </a:gdLst>
              <a:ahLst/>
              <a:cxnLst>
                <a:cxn ang="0">
                  <a:pos x="connsiteX0" y="connsiteY0"/>
                </a:cxn>
                <a:cxn ang="0">
                  <a:pos x="connsiteX1" y="connsiteY1"/>
                </a:cxn>
                <a:cxn ang="0">
                  <a:pos x="connsiteX2" y="connsiteY2"/>
                </a:cxn>
                <a:cxn ang="0">
                  <a:pos x="connsiteX3" y="connsiteY3"/>
                </a:cxn>
              </a:cxnLst>
              <a:rect l="l" t="t" r="r" b="b"/>
              <a:pathLst>
                <a:path w="46879" h="1913931">
                  <a:moveTo>
                    <a:pt x="0" y="0"/>
                  </a:moveTo>
                  <a:lnTo>
                    <a:pt x="46880" y="0"/>
                  </a:lnTo>
                  <a:lnTo>
                    <a:pt x="46880" y="1913932"/>
                  </a:lnTo>
                  <a:lnTo>
                    <a:pt x="0" y="191393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0" name="Freeform 1406">
              <a:extLst>
                <a:ext uri="{FF2B5EF4-FFF2-40B4-BE49-F238E27FC236}">
                  <a16:creationId xmlns:a16="http://schemas.microsoft.com/office/drawing/2014/main" id="{61FED5BF-B647-8994-0B96-C8AC1FB02B59}"/>
                </a:ext>
              </a:extLst>
            </p:cNvPr>
            <p:cNvSpPr/>
            <p:nvPr/>
          </p:nvSpPr>
          <p:spPr>
            <a:xfrm>
              <a:off x="15806766" y="5828618"/>
              <a:ext cx="46879" cy="1921808"/>
            </a:xfrm>
            <a:custGeom>
              <a:avLst/>
              <a:gdLst>
                <a:gd name="connsiteX0" fmla="*/ 0 w 46879"/>
                <a:gd name="connsiteY0" fmla="*/ 0 h 1921808"/>
                <a:gd name="connsiteX1" fmla="*/ 46879 w 46879"/>
                <a:gd name="connsiteY1" fmla="*/ 0 h 1921808"/>
                <a:gd name="connsiteX2" fmla="*/ 46879 w 46879"/>
                <a:gd name="connsiteY2" fmla="*/ 1921809 h 1921808"/>
                <a:gd name="connsiteX3" fmla="*/ 0 w 46879"/>
                <a:gd name="connsiteY3" fmla="*/ 1921809 h 1921808"/>
              </a:gdLst>
              <a:ahLst/>
              <a:cxnLst>
                <a:cxn ang="0">
                  <a:pos x="connsiteX0" y="connsiteY0"/>
                </a:cxn>
                <a:cxn ang="0">
                  <a:pos x="connsiteX1" y="connsiteY1"/>
                </a:cxn>
                <a:cxn ang="0">
                  <a:pos x="connsiteX2" y="connsiteY2"/>
                </a:cxn>
                <a:cxn ang="0">
                  <a:pos x="connsiteX3" y="connsiteY3"/>
                </a:cxn>
              </a:cxnLst>
              <a:rect l="l" t="t" r="r" b="b"/>
              <a:pathLst>
                <a:path w="46879" h="1921808">
                  <a:moveTo>
                    <a:pt x="0" y="0"/>
                  </a:moveTo>
                  <a:lnTo>
                    <a:pt x="46879" y="0"/>
                  </a:lnTo>
                  <a:lnTo>
                    <a:pt x="46879" y="1921809"/>
                  </a:lnTo>
                  <a:lnTo>
                    <a:pt x="0" y="192180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1" name="Freeform 1407">
              <a:extLst>
                <a:ext uri="{FF2B5EF4-FFF2-40B4-BE49-F238E27FC236}">
                  <a16:creationId xmlns:a16="http://schemas.microsoft.com/office/drawing/2014/main" id="{9FD3E8CF-35CB-AB0D-9677-8B625E06A5BC}"/>
                </a:ext>
              </a:extLst>
            </p:cNvPr>
            <p:cNvSpPr/>
            <p:nvPr/>
          </p:nvSpPr>
          <p:spPr>
            <a:xfrm>
              <a:off x="15881595" y="5828618"/>
              <a:ext cx="46879" cy="1929558"/>
            </a:xfrm>
            <a:custGeom>
              <a:avLst/>
              <a:gdLst>
                <a:gd name="connsiteX0" fmla="*/ 0 w 46879"/>
                <a:gd name="connsiteY0" fmla="*/ 0 h 1929558"/>
                <a:gd name="connsiteX1" fmla="*/ 46880 w 46879"/>
                <a:gd name="connsiteY1" fmla="*/ 0 h 1929558"/>
                <a:gd name="connsiteX2" fmla="*/ 46880 w 46879"/>
                <a:gd name="connsiteY2" fmla="*/ 1929558 h 1929558"/>
                <a:gd name="connsiteX3" fmla="*/ 0 w 46879"/>
                <a:gd name="connsiteY3" fmla="*/ 1929558 h 1929558"/>
              </a:gdLst>
              <a:ahLst/>
              <a:cxnLst>
                <a:cxn ang="0">
                  <a:pos x="connsiteX0" y="connsiteY0"/>
                </a:cxn>
                <a:cxn ang="0">
                  <a:pos x="connsiteX1" y="connsiteY1"/>
                </a:cxn>
                <a:cxn ang="0">
                  <a:pos x="connsiteX2" y="connsiteY2"/>
                </a:cxn>
                <a:cxn ang="0">
                  <a:pos x="connsiteX3" y="connsiteY3"/>
                </a:cxn>
              </a:cxnLst>
              <a:rect l="l" t="t" r="r" b="b"/>
              <a:pathLst>
                <a:path w="46879" h="1929558">
                  <a:moveTo>
                    <a:pt x="0" y="0"/>
                  </a:moveTo>
                  <a:lnTo>
                    <a:pt x="46880" y="0"/>
                  </a:lnTo>
                  <a:lnTo>
                    <a:pt x="46880" y="1929558"/>
                  </a:lnTo>
                  <a:lnTo>
                    <a:pt x="0" y="192955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2" name="Freeform 1408">
              <a:extLst>
                <a:ext uri="{FF2B5EF4-FFF2-40B4-BE49-F238E27FC236}">
                  <a16:creationId xmlns:a16="http://schemas.microsoft.com/office/drawing/2014/main" id="{0A70E320-5947-E62D-DA0F-06712F309FA0}"/>
                </a:ext>
              </a:extLst>
            </p:cNvPr>
            <p:cNvSpPr/>
            <p:nvPr/>
          </p:nvSpPr>
          <p:spPr>
            <a:xfrm>
              <a:off x="15959728" y="5828618"/>
              <a:ext cx="46879" cy="1968180"/>
            </a:xfrm>
            <a:custGeom>
              <a:avLst/>
              <a:gdLst>
                <a:gd name="connsiteX0" fmla="*/ 0 w 46879"/>
                <a:gd name="connsiteY0" fmla="*/ 0 h 1968180"/>
                <a:gd name="connsiteX1" fmla="*/ 46880 w 46879"/>
                <a:gd name="connsiteY1" fmla="*/ 0 h 1968180"/>
                <a:gd name="connsiteX2" fmla="*/ 46880 w 46879"/>
                <a:gd name="connsiteY2" fmla="*/ 1968180 h 1968180"/>
                <a:gd name="connsiteX3" fmla="*/ 0 w 46879"/>
                <a:gd name="connsiteY3" fmla="*/ 1968180 h 1968180"/>
              </a:gdLst>
              <a:ahLst/>
              <a:cxnLst>
                <a:cxn ang="0">
                  <a:pos x="connsiteX0" y="connsiteY0"/>
                </a:cxn>
                <a:cxn ang="0">
                  <a:pos x="connsiteX1" y="connsiteY1"/>
                </a:cxn>
                <a:cxn ang="0">
                  <a:pos x="connsiteX2" y="connsiteY2"/>
                </a:cxn>
                <a:cxn ang="0">
                  <a:pos x="connsiteX3" y="connsiteY3"/>
                </a:cxn>
              </a:cxnLst>
              <a:rect l="l" t="t" r="r" b="b"/>
              <a:pathLst>
                <a:path w="46879" h="1968180">
                  <a:moveTo>
                    <a:pt x="0" y="0"/>
                  </a:moveTo>
                  <a:lnTo>
                    <a:pt x="46880" y="0"/>
                  </a:lnTo>
                  <a:lnTo>
                    <a:pt x="46880" y="1968180"/>
                  </a:lnTo>
                  <a:lnTo>
                    <a:pt x="0" y="196818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3" name="Freeform 1409">
              <a:extLst>
                <a:ext uri="{FF2B5EF4-FFF2-40B4-BE49-F238E27FC236}">
                  <a16:creationId xmlns:a16="http://schemas.microsoft.com/office/drawing/2014/main" id="{21B49E0E-95BF-A9CC-762F-EF9525DC8A8A}"/>
                </a:ext>
              </a:extLst>
            </p:cNvPr>
            <p:cNvSpPr/>
            <p:nvPr/>
          </p:nvSpPr>
          <p:spPr>
            <a:xfrm>
              <a:off x="16037352" y="5828618"/>
              <a:ext cx="46879" cy="1968434"/>
            </a:xfrm>
            <a:custGeom>
              <a:avLst/>
              <a:gdLst>
                <a:gd name="connsiteX0" fmla="*/ 0 w 46879"/>
                <a:gd name="connsiteY0" fmla="*/ 0 h 1968434"/>
                <a:gd name="connsiteX1" fmla="*/ 46880 w 46879"/>
                <a:gd name="connsiteY1" fmla="*/ 0 h 1968434"/>
                <a:gd name="connsiteX2" fmla="*/ 46880 w 46879"/>
                <a:gd name="connsiteY2" fmla="*/ 1968434 h 1968434"/>
                <a:gd name="connsiteX3" fmla="*/ 0 w 46879"/>
                <a:gd name="connsiteY3" fmla="*/ 1968434 h 1968434"/>
              </a:gdLst>
              <a:ahLst/>
              <a:cxnLst>
                <a:cxn ang="0">
                  <a:pos x="connsiteX0" y="connsiteY0"/>
                </a:cxn>
                <a:cxn ang="0">
                  <a:pos x="connsiteX1" y="connsiteY1"/>
                </a:cxn>
                <a:cxn ang="0">
                  <a:pos x="connsiteX2" y="connsiteY2"/>
                </a:cxn>
                <a:cxn ang="0">
                  <a:pos x="connsiteX3" y="connsiteY3"/>
                </a:cxn>
              </a:cxnLst>
              <a:rect l="l" t="t" r="r" b="b"/>
              <a:pathLst>
                <a:path w="46879" h="1968434">
                  <a:moveTo>
                    <a:pt x="0" y="0"/>
                  </a:moveTo>
                  <a:lnTo>
                    <a:pt x="46880" y="0"/>
                  </a:lnTo>
                  <a:lnTo>
                    <a:pt x="46880" y="1968434"/>
                  </a:lnTo>
                  <a:lnTo>
                    <a:pt x="0" y="196843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4" name="Freeform 1410">
              <a:extLst>
                <a:ext uri="{FF2B5EF4-FFF2-40B4-BE49-F238E27FC236}">
                  <a16:creationId xmlns:a16="http://schemas.microsoft.com/office/drawing/2014/main" id="{ACFD5AF8-CB9E-5B1C-5694-771F5D426DBF}"/>
                </a:ext>
              </a:extLst>
            </p:cNvPr>
            <p:cNvSpPr/>
            <p:nvPr/>
          </p:nvSpPr>
          <p:spPr>
            <a:xfrm>
              <a:off x="16107862" y="5828618"/>
              <a:ext cx="46879" cy="2022936"/>
            </a:xfrm>
            <a:custGeom>
              <a:avLst/>
              <a:gdLst>
                <a:gd name="connsiteX0" fmla="*/ 0 w 46879"/>
                <a:gd name="connsiteY0" fmla="*/ 0 h 2022936"/>
                <a:gd name="connsiteX1" fmla="*/ 46880 w 46879"/>
                <a:gd name="connsiteY1" fmla="*/ 0 h 2022936"/>
                <a:gd name="connsiteX2" fmla="*/ 46880 w 46879"/>
                <a:gd name="connsiteY2" fmla="*/ 2022937 h 2022936"/>
                <a:gd name="connsiteX3" fmla="*/ 0 w 46879"/>
                <a:gd name="connsiteY3" fmla="*/ 2022937 h 2022936"/>
              </a:gdLst>
              <a:ahLst/>
              <a:cxnLst>
                <a:cxn ang="0">
                  <a:pos x="connsiteX0" y="connsiteY0"/>
                </a:cxn>
                <a:cxn ang="0">
                  <a:pos x="connsiteX1" y="connsiteY1"/>
                </a:cxn>
                <a:cxn ang="0">
                  <a:pos x="connsiteX2" y="connsiteY2"/>
                </a:cxn>
                <a:cxn ang="0">
                  <a:pos x="connsiteX3" y="connsiteY3"/>
                </a:cxn>
              </a:cxnLst>
              <a:rect l="l" t="t" r="r" b="b"/>
              <a:pathLst>
                <a:path w="46879" h="2022936">
                  <a:moveTo>
                    <a:pt x="0" y="0"/>
                  </a:moveTo>
                  <a:lnTo>
                    <a:pt x="46880" y="0"/>
                  </a:lnTo>
                  <a:lnTo>
                    <a:pt x="46880" y="2022937"/>
                  </a:lnTo>
                  <a:lnTo>
                    <a:pt x="0" y="202293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5" name="Freeform 1411">
              <a:extLst>
                <a:ext uri="{FF2B5EF4-FFF2-40B4-BE49-F238E27FC236}">
                  <a16:creationId xmlns:a16="http://schemas.microsoft.com/office/drawing/2014/main" id="{8C668474-E0D6-097E-1542-BE1A5E2E9A21}"/>
                </a:ext>
              </a:extLst>
            </p:cNvPr>
            <p:cNvSpPr/>
            <p:nvPr/>
          </p:nvSpPr>
          <p:spPr>
            <a:xfrm>
              <a:off x="16642849" y="5828618"/>
              <a:ext cx="46879" cy="2226081"/>
            </a:xfrm>
            <a:custGeom>
              <a:avLst/>
              <a:gdLst>
                <a:gd name="connsiteX0" fmla="*/ 0 w 46879"/>
                <a:gd name="connsiteY0" fmla="*/ 0 h 2226081"/>
                <a:gd name="connsiteX1" fmla="*/ 46879 w 46879"/>
                <a:gd name="connsiteY1" fmla="*/ 0 h 2226081"/>
                <a:gd name="connsiteX2" fmla="*/ 46879 w 46879"/>
                <a:gd name="connsiteY2" fmla="*/ 2226081 h 2226081"/>
                <a:gd name="connsiteX3" fmla="*/ 0 w 46879"/>
                <a:gd name="connsiteY3" fmla="*/ 2226081 h 2226081"/>
              </a:gdLst>
              <a:ahLst/>
              <a:cxnLst>
                <a:cxn ang="0">
                  <a:pos x="connsiteX0" y="connsiteY0"/>
                </a:cxn>
                <a:cxn ang="0">
                  <a:pos x="connsiteX1" y="connsiteY1"/>
                </a:cxn>
                <a:cxn ang="0">
                  <a:pos x="connsiteX2" y="connsiteY2"/>
                </a:cxn>
                <a:cxn ang="0">
                  <a:pos x="connsiteX3" y="connsiteY3"/>
                </a:cxn>
              </a:cxnLst>
              <a:rect l="l" t="t" r="r" b="b"/>
              <a:pathLst>
                <a:path w="46879" h="2226081">
                  <a:moveTo>
                    <a:pt x="0" y="0"/>
                  </a:moveTo>
                  <a:lnTo>
                    <a:pt x="46879" y="0"/>
                  </a:lnTo>
                  <a:lnTo>
                    <a:pt x="46879" y="2226081"/>
                  </a:lnTo>
                  <a:lnTo>
                    <a:pt x="0" y="222608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6" name="Freeform 1412">
              <a:extLst>
                <a:ext uri="{FF2B5EF4-FFF2-40B4-BE49-F238E27FC236}">
                  <a16:creationId xmlns:a16="http://schemas.microsoft.com/office/drawing/2014/main" id="{7178A6D2-614A-3A4E-1AB5-585CBD2130DB}"/>
                </a:ext>
              </a:extLst>
            </p:cNvPr>
            <p:cNvSpPr/>
            <p:nvPr/>
          </p:nvSpPr>
          <p:spPr>
            <a:xfrm>
              <a:off x="17099321"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grpSp>
        <p:nvGrpSpPr>
          <p:cNvPr id="1247" name="Graphic 5">
            <a:extLst>
              <a:ext uri="{FF2B5EF4-FFF2-40B4-BE49-F238E27FC236}">
                <a16:creationId xmlns:a16="http://schemas.microsoft.com/office/drawing/2014/main" id="{F68FED73-8A0C-0D1F-18B7-A434E6B592FC}"/>
              </a:ext>
            </a:extLst>
          </p:cNvPr>
          <p:cNvGrpSpPr/>
          <p:nvPr/>
        </p:nvGrpSpPr>
        <p:grpSpPr>
          <a:xfrm>
            <a:off x="1779558" y="2898268"/>
            <a:ext cx="7978253" cy="2014170"/>
            <a:chOff x="5405342" y="5431603"/>
            <a:chExt cx="11967379" cy="3021255"/>
          </a:xfrm>
          <a:solidFill>
            <a:srgbClr val="00305F"/>
          </a:solidFill>
        </p:grpSpPr>
        <p:sp>
          <p:nvSpPr>
            <p:cNvPr id="1248" name="Freeform 1309">
              <a:extLst>
                <a:ext uri="{FF2B5EF4-FFF2-40B4-BE49-F238E27FC236}">
                  <a16:creationId xmlns:a16="http://schemas.microsoft.com/office/drawing/2014/main" id="{9BF2FB04-A9AF-9F8E-E4AE-2C84121E4E1D}"/>
                </a:ext>
              </a:extLst>
            </p:cNvPr>
            <p:cNvSpPr/>
            <p:nvPr/>
          </p:nvSpPr>
          <p:spPr>
            <a:xfrm>
              <a:off x="5405342" y="5431603"/>
              <a:ext cx="46879" cy="397142"/>
            </a:xfrm>
            <a:custGeom>
              <a:avLst/>
              <a:gdLst>
                <a:gd name="connsiteX0" fmla="*/ 0 w 46879"/>
                <a:gd name="connsiteY0" fmla="*/ 0 h 397142"/>
                <a:gd name="connsiteX1" fmla="*/ 46880 w 46879"/>
                <a:gd name="connsiteY1" fmla="*/ 0 h 397142"/>
                <a:gd name="connsiteX2" fmla="*/ 46880 w 46879"/>
                <a:gd name="connsiteY2" fmla="*/ 397142 h 397142"/>
                <a:gd name="connsiteX3" fmla="*/ 0 w 46879"/>
                <a:gd name="connsiteY3" fmla="*/ 397142 h 397142"/>
              </a:gdLst>
              <a:ahLst/>
              <a:cxnLst>
                <a:cxn ang="0">
                  <a:pos x="connsiteX0" y="connsiteY0"/>
                </a:cxn>
                <a:cxn ang="0">
                  <a:pos x="connsiteX1" y="connsiteY1"/>
                </a:cxn>
                <a:cxn ang="0">
                  <a:pos x="connsiteX2" y="connsiteY2"/>
                </a:cxn>
                <a:cxn ang="0">
                  <a:pos x="connsiteX3" y="connsiteY3"/>
                </a:cxn>
              </a:cxnLst>
              <a:rect l="l" t="t" r="r" b="b"/>
              <a:pathLst>
                <a:path w="46879" h="397142">
                  <a:moveTo>
                    <a:pt x="0" y="0"/>
                  </a:moveTo>
                  <a:lnTo>
                    <a:pt x="46880" y="0"/>
                  </a:lnTo>
                  <a:lnTo>
                    <a:pt x="46880" y="397142"/>
                  </a:lnTo>
                  <a:lnTo>
                    <a:pt x="0" y="39714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49" name="Freeform 1310">
              <a:extLst>
                <a:ext uri="{FF2B5EF4-FFF2-40B4-BE49-F238E27FC236}">
                  <a16:creationId xmlns:a16="http://schemas.microsoft.com/office/drawing/2014/main" id="{108F6A2C-C6F3-0281-6522-63822043D6BC}"/>
                </a:ext>
              </a:extLst>
            </p:cNvPr>
            <p:cNvSpPr/>
            <p:nvPr/>
          </p:nvSpPr>
          <p:spPr>
            <a:xfrm>
              <a:off x="5780506" y="5767383"/>
              <a:ext cx="46879" cy="61362"/>
            </a:xfrm>
            <a:custGeom>
              <a:avLst/>
              <a:gdLst>
                <a:gd name="connsiteX0" fmla="*/ 0 w 46879"/>
                <a:gd name="connsiteY0" fmla="*/ 0 h 61362"/>
                <a:gd name="connsiteX1" fmla="*/ 46880 w 46879"/>
                <a:gd name="connsiteY1" fmla="*/ 0 h 61362"/>
                <a:gd name="connsiteX2" fmla="*/ 46880 w 46879"/>
                <a:gd name="connsiteY2" fmla="*/ 61363 h 61362"/>
                <a:gd name="connsiteX3" fmla="*/ 0 w 46879"/>
                <a:gd name="connsiteY3" fmla="*/ 61363 h 61362"/>
              </a:gdLst>
              <a:ahLst/>
              <a:cxnLst>
                <a:cxn ang="0">
                  <a:pos x="connsiteX0" y="connsiteY0"/>
                </a:cxn>
                <a:cxn ang="0">
                  <a:pos x="connsiteX1" y="connsiteY1"/>
                </a:cxn>
                <a:cxn ang="0">
                  <a:pos x="connsiteX2" y="connsiteY2"/>
                </a:cxn>
                <a:cxn ang="0">
                  <a:pos x="connsiteX3" y="connsiteY3"/>
                </a:cxn>
              </a:cxnLst>
              <a:rect l="l" t="t" r="r" b="b"/>
              <a:pathLst>
                <a:path w="46879" h="61362">
                  <a:moveTo>
                    <a:pt x="0" y="0"/>
                  </a:moveTo>
                  <a:lnTo>
                    <a:pt x="46880" y="0"/>
                  </a:lnTo>
                  <a:lnTo>
                    <a:pt x="46880" y="61363"/>
                  </a:lnTo>
                  <a:lnTo>
                    <a:pt x="0" y="6136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0" name="Freeform 1311">
              <a:extLst>
                <a:ext uri="{FF2B5EF4-FFF2-40B4-BE49-F238E27FC236}">
                  <a16:creationId xmlns:a16="http://schemas.microsoft.com/office/drawing/2014/main" id="{48BCC444-F0E4-79C8-CFA3-F6519041B9CB}"/>
                </a:ext>
              </a:extLst>
            </p:cNvPr>
            <p:cNvSpPr/>
            <p:nvPr/>
          </p:nvSpPr>
          <p:spPr>
            <a:xfrm>
              <a:off x="6615572" y="5828618"/>
              <a:ext cx="46879" cy="157281"/>
            </a:xfrm>
            <a:custGeom>
              <a:avLst/>
              <a:gdLst>
                <a:gd name="connsiteX0" fmla="*/ 0 w 46879"/>
                <a:gd name="connsiteY0" fmla="*/ 0 h 157281"/>
                <a:gd name="connsiteX1" fmla="*/ 46880 w 46879"/>
                <a:gd name="connsiteY1" fmla="*/ 0 h 157281"/>
                <a:gd name="connsiteX2" fmla="*/ 46880 w 46879"/>
                <a:gd name="connsiteY2" fmla="*/ 157282 h 157281"/>
                <a:gd name="connsiteX3" fmla="*/ 0 w 46879"/>
                <a:gd name="connsiteY3" fmla="*/ 157282 h 157281"/>
              </a:gdLst>
              <a:ahLst/>
              <a:cxnLst>
                <a:cxn ang="0">
                  <a:pos x="connsiteX0" y="connsiteY0"/>
                </a:cxn>
                <a:cxn ang="0">
                  <a:pos x="connsiteX1" y="connsiteY1"/>
                </a:cxn>
                <a:cxn ang="0">
                  <a:pos x="connsiteX2" y="connsiteY2"/>
                </a:cxn>
                <a:cxn ang="0">
                  <a:pos x="connsiteX3" y="connsiteY3"/>
                </a:cxn>
              </a:cxnLst>
              <a:rect l="l" t="t" r="r" b="b"/>
              <a:pathLst>
                <a:path w="46879" h="157281">
                  <a:moveTo>
                    <a:pt x="0" y="0"/>
                  </a:moveTo>
                  <a:lnTo>
                    <a:pt x="46880" y="0"/>
                  </a:lnTo>
                  <a:lnTo>
                    <a:pt x="46880" y="157282"/>
                  </a:lnTo>
                  <a:lnTo>
                    <a:pt x="0" y="15728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1" name="Freeform 1312">
              <a:extLst>
                <a:ext uri="{FF2B5EF4-FFF2-40B4-BE49-F238E27FC236}">
                  <a16:creationId xmlns:a16="http://schemas.microsoft.com/office/drawing/2014/main" id="{658C33D4-D018-CFE8-F589-35B9E58D962E}"/>
                </a:ext>
              </a:extLst>
            </p:cNvPr>
            <p:cNvSpPr/>
            <p:nvPr/>
          </p:nvSpPr>
          <p:spPr>
            <a:xfrm>
              <a:off x="6693578" y="5828618"/>
              <a:ext cx="46879" cy="165158"/>
            </a:xfrm>
            <a:custGeom>
              <a:avLst/>
              <a:gdLst>
                <a:gd name="connsiteX0" fmla="*/ 0 w 46879"/>
                <a:gd name="connsiteY0" fmla="*/ 0 h 165158"/>
                <a:gd name="connsiteX1" fmla="*/ 46880 w 46879"/>
                <a:gd name="connsiteY1" fmla="*/ 0 h 165158"/>
                <a:gd name="connsiteX2" fmla="*/ 46880 w 46879"/>
                <a:gd name="connsiteY2" fmla="*/ 165158 h 165158"/>
                <a:gd name="connsiteX3" fmla="*/ 0 w 46879"/>
                <a:gd name="connsiteY3" fmla="*/ 165158 h 165158"/>
              </a:gdLst>
              <a:ahLst/>
              <a:cxnLst>
                <a:cxn ang="0">
                  <a:pos x="connsiteX0" y="connsiteY0"/>
                </a:cxn>
                <a:cxn ang="0">
                  <a:pos x="connsiteX1" y="connsiteY1"/>
                </a:cxn>
                <a:cxn ang="0">
                  <a:pos x="connsiteX2" y="connsiteY2"/>
                </a:cxn>
                <a:cxn ang="0">
                  <a:pos x="connsiteX3" y="connsiteY3"/>
                </a:cxn>
              </a:cxnLst>
              <a:rect l="l" t="t" r="r" b="b"/>
              <a:pathLst>
                <a:path w="46879" h="165158">
                  <a:moveTo>
                    <a:pt x="0" y="0"/>
                  </a:moveTo>
                  <a:lnTo>
                    <a:pt x="46880" y="0"/>
                  </a:lnTo>
                  <a:lnTo>
                    <a:pt x="46880" y="165158"/>
                  </a:lnTo>
                  <a:lnTo>
                    <a:pt x="0" y="16515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2" name="Freeform 1313">
              <a:extLst>
                <a:ext uri="{FF2B5EF4-FFF2-40B4-BE49-F238E27FC236}">
                  <a16:creationId xmlns:a16="http://schemas.microsoft.com/office/drawing/2014/main" id="{0AAC64B6-A5AF-2941-717F-4F3D0F63426F}"/>
                </a:ext>
              </a:extLst>
            </p:cNvPr>
            <p:cNvSpPr/>
            <p:nvPr/>
          </p:nvSpPr>
          <p:spPr>
            <a:xfrm>
              <a:off x="7075983" y="5828618"/>
              <a:ext cx="46879" cy="274417"/>
            </a:xfrm>
            <a:custGeom>
              <a:avLst/>
              <a:gdLst>
                <a:gd name="connsiteX0" fmla="*/ 0 w 46879"/>
                <a:gd name="connsiteY0" fmla="*/ 0 h 274417"/>
                <a:gd name="connsiteX1" fmla="*/ 46880 w 46879"/>
                <a:gd name="connsiteY1" fmla="*/ 0 h 274417"/>
                <a:gd name="connsiteX2" fmla="*/ 46880 w 46879"/>
                <a:gd name="connsiteY2" fmla="*/ 274417 h 274417"/>
                <a:gd name="connsiteX3" fmla="*/ 0 w 46879"/>
                <a:gd name="connsiteY3" fmla="*/ 274417 h 274417"/>
              </a:gdLst>
              <a:ahLst/>
              <a:cxnLst>
                <a:cxn ang="0">
                  <a:pos x="connsiteX0" y="connsiteY0"/>
                </a:cxn>
                <a:cxn ang="0">
                  <a:pos x="connsiteX1" y="connsiteY1"/>
                </a:cxn>
                <a:cxn ang="0">
                  <a:pos x="connsiteX2" y="connsiteY2"/>
                </a:cxn>
                <a:cxn ang="0">
                  <a:pos x="connsiteX3" y="connsiteY3"/>
                </a:cxn>
              </a:cxnLst>
              <a:rect l="l" t="t" r="r" b="b"/>
              <a:pathLst>
                <a:path w="46879" h="274417">
                  <a:moveTo>
                    <a:pt x="0" y="0"/>
                  </a:moveTo>
                  <a:lnTo>
                    <a:pt x="46880" y="0"/>
                  </a:lnTo>
                  <a:lnTo>
                    <a:pt x="46880" y="274417"/>
                  </a:lnTo>
                  <a:lnTo>
                    <a:pt x="0" y="27441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3" name="Freeform 1314">
              <a:extLst>
                <a:ext uri="{FF2B5EF4-FFF2-40B4-BE49-F238E27FC236}">
                  <a16:creationId xmlns:a16="http://schemas.microsoft.com/office/drawing/2014/main" id="{D48888C4-9A5F-372B-73E9-847872645170}"/>
                </a:ext>
              </a:extLst>
            </p:cNvPr>
            <p:cNvSpPr/>
            <p:nvPr/>
          </p:nvSpPr>
          <p:spPr>
            <a:xfrm>
              <a:off x="7146366" y="5828618"/>
              <a:ext cx="46879" cy="329046"/>
            </a:xfrm>
            <a:custGeom>
              <a:avLst/>
              <a:gdLst>
                <a:gd name="connsiteX0" fmla="*/ 0 w 46879"/>
                <a:gd name="connsiteY0" fmla="*/ 0 h 329046"/>
                <a:gd name="connsiteX1" fmla="*/ 46880 w 46879"/>
                <a:gd name="connsiteY1" fmla="*/ 0 h 329046"/>
                <a:gd name="connsiteX2" fmla="*/ 46880 w 46879"/>
                <a:gd name="connsiteY2" fmla="*/ 329046 h 329046"/>
                <a:gd name="connsiteX3" fmla="*/ 0 w 46879"/>
                <a:gd name="connsiteY3" fmla="*/ 329046 h 329046"/>
              </a:gdLst>
              <a:ahLst/>
              <a:cxnLst>
                <a:cxn ang="0">
                  <a:pos x="connsiteX0" y="connsiteY0"/>
                </a:cxn>
                <a:cxn ang="0">
                  <a:pos x="connsiteX1" y="connsiteY1"/>
                </a:cxn>
                <a:cxn ang="0">
                  <a:pos x="connsiteX2" y="connsiteY2"/>
                </a:cxn>
                <a:cxn ang="0">
                  <a:pos x="connsiteX3" y="connsiteY3"/>
                </a:cxn>
              </a:cxnLst>
              <a:rect l="l" t="t" r="r" b="b"/>
              <a:pathLst>
                <a:path w="46879" h="329046">
                  <a:moveTo>
                    <a:pt x="0" y="0"/>
                  </a:moveTo>
                  <a:lnTo>
                    <a:pt x="46880" y="0"/>
                  </a:lnTo>
                  <a:lnTo>
                    <a:pt x="46880" y="329046"/>
                  </a:lnTo>
                  <a:lnTo>
                    <a:pt x="0" y="3290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4" name="Freeform 1315">
              <a:extLst>
                <a:ext uri="{FF2B5EF4-FFF2-40B4-BE49-F238E27FC236}">
                  <a16:creationId xmlns:a16="http://schemas.microsoft.com/office/drawing/2014/main" id="{EFFE22DA-3E8D-C872-CA16-9AFC98EEC712}"/>
                </a:ext>
              </a:extLst>
            </p:cNvPr>
            <p:cNvSpPr/>
            <p:nvPr/>
          </p:nvSpPr>
          <p:spPr>
            <a:xfrm>
              <a:off x="7528899" y="5828618"/>
              <a:ext cx="46879" cy="368049"/>
            </a:xfrm>
            <a:custGeom>
              <a:avLst/>
              <a:gdLst>
                <a:gd name="connsiteX0" fmla="*/ 0 w 46879"/>
                <a:gd name="connsiteY0" fmla="*/ 0 h 368049"/>
                <a:gd name="connsiteX1" fmla="*/ 46880 w 46879"/>
                <a:gd name="connsiteY1" fmla="*/ 0 h 368049"/>
                <a:gd name="connsiteX2" fmla="*/ 46880 w 46879"/>
                <a:gd name="connsiteY2" fmla="*/ 368049 h 368049"/>
                <a:gd name="connsiteX3" fmla="*/ 0 w 46879"/>
                <a:gd name="connsiteY3" fmla="*/ 368049 h 368049"/>
              </a:gdLst>
              <a:ahLst/>
              <a:cxnLst>
                <a:cxn ang="0">
                  <a:pos x="connsiteX0" y="connsiteY0"/>
                </a:cxn>
                <a:cxn ang="0">
                  <a:pos x="connsiteX1" y="connsiteY1"/>
                </a:cxn>
                <a:cxn ang="0">
                  <a:pos x="connsiteX2" y="connsiteY2"/>
                </a:cxn>
                <a:cxn ang="0">
                  <a:pos x="connsiteX3" y="connsiteY3"/>
                </a:cxn>
              </a:cxnLst>
              <a:rect l="l" t="t" r="r" b="b"/>
              <a:pathLst>
                <a:path w="46879" h="368049">
                  <a:moveTo>
                    <a:pt x="0" y="0"/>
                  </a:moveTo>
                  <a:lnTo>
                    <a:pt x="46880" y="0"/>
                  </a:lnTo>
                  <a:lnTo>
                    <a:pt x="46880" y="368049"/>
                  </a:lnTo>
                  <a:lnTo>
                    <a:pt x="0" y="36804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5" name="Freeform 1316">
              <a:extLst>
                <a:ext uri="{FF2B5EF4-FFF2-40B4-BE49-F238E27FC236}">
                  <a16:creationId xmlns:a16="http://schemas.microsoft.com/office/drawing/2014/main" id="{A7FFEAFF-4F50-5CA2-0F1B-FE20D3F189EF}"/>
                </a:ext>
              </a:extLst>
            </p:cNvPr>
            <p:cNvSpPr/>
            <p:nvPr/>
          </p:nvSpPr>
          <p:spPr>
            <a:xfrm>
              <a:off x="7606904" y="5828618"/>
              <a:ext cx="46879" cy="383548"/>
            </a:xfrm>
            <a:custGeom>
              <a:avLst/>
              <a:gdLst>
                <a:gd name="connsiteX0" fmla="*/ 0 w 46879"/>
                <a:gd name="connsiteY0" fmla="*/ 0 h 383548"/>
                <a:gd name="connsiteX1" fmla="*/ 46880 w 46879"/>
                <a:gd name="connsiteY1" fmla="*/ 0 h 383548"/>
                <a:gd name="connsiteX2" fmla="*/ 46880 w 46879"/>
                <a:gd name="connsiteY2" fmla="*/ 383549 h 383548"/>
                <a:gd name="connsiteX3" fmla="*/ 0 w 46879"/>
                <a:gd name="connsiteY3" fmla="*/ 383549 h 383548"/>
              </a:gdLst>
              <a:ahLst/>
              <a:cxnLst>
                <a:cxn ang="0">
                  <a:pos x="connsiteX0" y="connsiteY0"/>
                </a:cxn>
                <a:cxn ang="0">
                  <a:pos x="connsiteX1" y="connsiteY1"/>
                </a:cxn>
                <a:cxn ang="0">
                  <a:pos x="connsiteX2" y="connsiteY2"/>
                </a:cxn>
                <a:cxn ang="0">
                  <a:pos x="connsiteX3" y="connsiteY3"/>
                </a:cxn>
              </a:cxnLst>
              <a:rect l="l" t="t" r="r" b="b"/>
              <a:pathLst>
                <a:path w="46879" h="383548">
                  <a:moveTo>
                    <a:pt x="0" y="0"/>
                  </a:moveTo>
                  <a:lnTo>
                    <a:pt x="46880" y="0"/>
                  </a:lnTo>
                  <a:lnTo>
                    <a:pt x="46880" y="383549"/>
                  </a:lnTo>
                  <a:lnTo>
                    <a:pt x="0" y="38354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6" name="Freeform 1317">
              <a:extLst>
                <a:ext uri="{FF2B5EF4-FFF2-40B4-BE49-F238E27FC236}">
                  <a16:creationId xmlns:a16="http://schemas.microsoft.com/office/drawing/2014/main" id="{68F6F0E2-237A-18A3-8618-810D1B17EC1F}"/>
                </a:ext>
              </a:extLst>
            </p:cNvPr>
            <p:cNvSpPr/>
            <p:nvPr/>
          </p:nvSpPr>
          <p:spPr>
            <a:xfrm>
              <a:off x="8442225" y="5828618"/>
              <a:ext cx="46879" cy="586693"/>
            </a:xfrm>
            <a:custGeom>
              <a:avLst/>
              <a:gdLst>
                <a:gd name="connsiteX0" fmla="*/ 0 w 46879"/>
                <a:gd name="connsiteY0" fmla="*/ 0 h 586693"/>
                <a:gd name="connsiteX1" fmla="*/ 46880 w 46879"/>
                <a:gd name="connsiteY1" fmla="*/ 0 h 586693"/>
                <a:gd name="connsiteX2" fmla="*/ 46880 w 46879"/>
                <a:gd name="connsiteY2" fmla="*/ 586693 h 586693"/>
                <a:gd name="connsiteX3" fmla="*/ 0 w 46879"/>
                <a:gd name="connsiteY3" fmla="*/ 586693 h 586693"/>
              </a:gdLst>
              <a:ahLst/>
              <a:cxnLst>
                <a:cxn ang="0">
                  <a:pos x="connsiteX0" y="connsiteY0"/>
                </a:cxn>
                <a:cxn ang="0">
                  <a:pos x="connsiteX1" y="connsiteY1"/>
                </a:cxn>
                <a:cxn ang="0">
                  <a:pos x="connsiteX2" y="connsiteY2"/>
                </a:cxn>
                <a:cxn ang="0">
                  <a:pos x="connsiteX3" y="connsiteY3"/>
                </a:cxn>
              </a:cxnLst>
              <a:rect l="l" t="t" r="r" b="b"/>
              <a:pathLst>
                <a:path w="46879" h="586693">
                  <a:moveTo>
                    <a:pt x="0" y="0"/>
                  </a:moveTo>
                  <a:lnTo>
                    <a:pt x="46880" y="0"/>
                  </a:lnTo>
                  <a:lnTo>
                    <a:pt x="46880" y="586693"/>
                  </a:lnTo>
                  <a:lnTo>
                    <a:pt x="0" y="58669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7" name="Freeform 1318">
              <a:extLst>
                <a:ext uri="{FF2B5EF4-FFF2-40B4-BE49-F238E27FC236}">
                  <a16:creationId xmlns:a16="http://schemas.microsoft.com/office/drawing/2014/main" id="{28067CBA-68D3-BF43-EED4-C0C0B9DB39AE}"/>
                </a:ext>
              </a:extLst>
            </p:cNvPr>
            <p:cNvSpPr/>
            <p:nvPr/>
          </p:nvSpPr>
          <p:spPr>
            <a:xfrm>
              <a:off x="8590486" y="5828618"/>
              <a:ext cx="46879" cy="602320"/>
            </a:xfrm>
            <a:custGeom>
              <a:avLst/>
              <a:gdLst>
                <a:gd name="connsiteX0" fmla="*/ 0 w 46879"/>
                <a:gd name="connsiteY0" fmla="*/ 0 h 602320"/>
                <a:gd name="connsiteX1" fmla="*/ 46880 w 46879"/>
                <a:gd name="connsiteY1" fmla="*/ 0 h 602320"/>
                <a:gd name="connsiteX2" fmla="*/ 46880 w 46879"/>
                <a:gd name="connsiteY2" fmla="*/ 602320 h 602320"/>
                <a:gd name="connsiteX3" fmla="*/ 0 w 46879"/>
                <a:gd name="connsiteY3" fmla="*/ 602320 h 602320"/>
              </a:gdLst>
              <a:ahLst/>
              <a:cxnLst>
                <a:cxn ang="0">
                  <a:pos x="connsiteX0" y="connsiteY0"/>
                </a:cxn>
                <a:cxn ang="0">
                  <a:pos x="connsiteX1" y="connsiteY1"/>
                </a:cxn>
                <a:cxn ang="0">
                  <a:pos x="connsiteX2" y="connsiteY2"/>
                </a:cxn>
                <a:cxn ang="0">
                  <a:pos x="connsiteX3" y="connsiteY3"/>
                </a:cxn>
              </a:cxnLst>
              <a:rect l="l" t="t" r="r" b="b"/>
              <a:pathLst>
                <a:path w="46879" h="602320">
                  <a:moveTo>
                    <a:pt x="0" y="0"/>
                  </a:moveTo>
                  <a:lnTo>
                    <a:pt x="46880" y="0"/>
                  </a:lnTo>
                  <a:lnTo>
                    <a:pt x="46880" y="602320"/>
                  </a:lnTo>
                  <a:lnTo>
                    <a:pt x="0" y="60232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8" name="Freeform 1319">
              <a:extLst>
                <a:ext uri="{FF2B5EF4-FFF2-40B4-BE49-F238E27FC236}">
                  <a16:creationId xmlns:a16="http://schemas.microsoft.com/office/drawing/2014/main" id="{98B7E552-A4AC-182C-4ABA-942E40225167}"/>
                </a:ext>
              </a:extLst>
            </p:cNvPr>
            <p:cNvSpPr/>
            <p:nvPr/>
          </p:nvSpPr>
          <p:spPr>
            <a:xfrm>
              <a:off x="8746497" y="5828618"/>
              <a:ext cx="46879" cy="625823"/>
            </a:xfrm>
            <a:custGeom>
              <a:avLst/>
              <a:gdLst>
                <a:gd name="connsiteX0" fmla="*/ 0 w 46879"/>
                <a:gd name="connsiteY0" fmla="*/ 0 h 625823"/>
                <a:gd name="connsiteX1" fmla="*/ 46880 w 46879"/>
                <a:gd name="connsiteY1" fmla="*/ 0 h 625823"/>
                <a:gd name="connsiteX2" fmla="*/ 46880 w 46879"/>
                <a:gd name="connsiteY2" fmla="*/ 625823 h 625823"/>
                <a:gd name="connsiteX3" fmla="*/ 0 w 46879"/>
                <a:gd name="connsiteY3" fmla="*/ 625823 h 625823"/>
              </a:gdLst>
              <a:ahLst/>
              <a:cxnLst>
                <a:cxn ang="0">
                  <a:pos x="connsiteX0" y="connsiteY0"/>
                </a:cxn>
                <a:cxn ang="0">
                  <a:pos x="connsiteX1" y="connsiteY1"/>
                </a:cxn>
                <a:cxn ang="0">
                  <a:pos x="connsiteX2" y="connsiteY2"/>
                </a:cxn>
                <a:cxn ang="0">
                  <a:pos x="connsiteX3" y="connsiteY3"/>
                </a:cxn>
              </a:cxnLst>
              <a:rect l="l" t="t" r="r" b="b"/>
              <a:pathLst>
                <a:path w="46879" h="625823">
                  <a:moveTo>
                    <a:pt x="0" y="0"/>
                  </a:moveTo>
                  <a:lnTo>
                    <a:pt x="46880" y="0"/>
                  </a:lnTo>
                  <a:lnTo>
                    <a:pt x="46880" y="625823"/>
                  </a:lnTo>
                  <a:lnTo>
                    <a:pt x="0" y="62582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59" name="Freeform 1320">
              <a:extLst>
                <a:ext uri="{FF2B5EF4-FFF2-40B4-BE49-F238E27FC236}">
                  <a16:creationId xmlns:a16="http://schemas.microsoft.com/office/drawing/2014/main" id="{404AFA51-FB9D-9B7D-5A87-D20DEBBCE2CE}"/>
                </a:ext>
              </a:extLst>
            </p:cNvPr>
            <p:cNvSpPr/>
            <p:nvPr/>
          </p:nvSpPr>
          <p:spPr>
            <a:xfrm>
              <a:off x="8816880" y="5828618"/>
              <a:ext cx="46879" cy="641322"/>
            </a:xfrm>
            <a:custGeom>
              <a:avLst/>
              <a:gdLst>
                <a:gd name="connsiteX0" fmla="*/ 0 w 46879"/>
                <a:gd name="connsiteY0" fmla="*/ 0 h 641322"/>
                <a:gd name="connsiteX1" fmla="*/ 46879 w 46879"/>
                <a:gd name="connsiteY1" fmla="*/ 0 h 641322"/>
                <a:gd name="connsiteX2" fmla="*/ 46879 w 46879"/>
                <a:gd name="connsiteY2" fmla="*/ 641323 h 641322"/>
                <a:gd name="connsiteX3" fmla="*/ 0 w 46879"/>
                <a:gd name="connsiteY3" fmla="*/ 641323 h 641322"/>
              </a:gdLst>
              <a:ahLst/>
              <a:cxnLst>
                <a:cxn ang="0">
                  <a:pos x="connsiteX0" y="connsiteY0"/>
                </a:cxn>
                <a:cxn ang="0">
                  <a:pos x="connsiteX1" y="connsiteY1"/>
                </a:cxn>
                <a:cxn ang="0">
                  <a:pos x="connsiteX2" y="connsiteY2"/>
                </a:cxn>
                <a:cxn ang="0">
                  <a:pos x="connsiteX3" y="connsiteY3"/>
                </a:cxn>
              </a:cxnLst>
              <a:rect l="l" t="t" r="r" b="b"/>
              <a:pathLst>
                <a:path w="46879" h="641322">
                  <a:moveTo>
                    <a:pt x="0" y="0"/>
                  </a:moveTo>
                  <a:lnTo>
                    <a:pt x="46879" y="0"/>
                  </a:lnTo>
                  <a:lnTo>
                    <a:pt x="46879" y="641323"/>
                  </a:lnTo>
                  <a:lnTo>
                    <a:pt x="0" y="64132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0" name="Freeform 1321">
              <a:extLst>
                <a:ext uri="{FF2B5EF4-FFF2-40B4-BE49-F238E27FC236}">
                  <a16:creationId xmlns:a16="http://schemas.microsoft.com/office/drawing/2014/main" id="{1248D8E0-EADF-8EF8-93A9-0B8CBD51F52C}"/>
                </a:ext>
              </a:extLst>
            </p:cNvPr>
            <p:cNvSpPr/>
            <p:nvPr/>
          </p:nvSpPr>
          <p:spPr>
            <a:xfrm>
              <a:off x="8895140" y="5828618"/>
              <a:ext cx="46879" cy="649072"/>
            </a:xfrm>
            <a:custGeom>
              <a:avLst/>
              <a:gdLst>
                <a:gd name="connsiteX0" fmla="*/ 0 w 46879"/>
                <a:gd name="connsiteY0" fmla="*/ 0 h 649072"/>
                <a:gd name="connsiteX1" fmla="*/ 46879 w 46879"/>
                <a:gd name="connsiteY1" fmla="*/ 0 h 649072"/>
                <a:gd name="connsiteX2" fmla="*/ 46879 w 46879"/>
                <a:gd name="connsiteY2" fmla="*/ 649072 h 649072"/>
                <a:gd name="connsiteX3" fmla="*/ 0 w 46879"/>
                <a:gd name="connsiteY3" fmla="*/ 649072 h 649072"/>
              </a:gdLst>
              <a:ahLst/>
              <a:cxnLst>
                <a:cxn ang="0">
                  <a:pos x="connsiteX0" y="connsiteY0"/>
                </a:cxn>
                <a:cxn ang="0">
                  <a:pos x="connsiteX1" y="connsiteY1"/>
                </a:cxn>
                <a:cxn ang="0">
                  <a:pos x="connsiteX2" y="connsiteY2"/>
                </a:cxn>
                <a:cxn ang="0">
                  <a:pos x="connsiteX3" y="connsiteY3"/>
                </a:cxn>
              </a:cxnLst>
              <a:rect l="l" t="t" r="r" b="b"/>
              <a:pathLst>
                <a:path w="46879" h="649072">
                  <a:moveTo>
                    <a:pt x="0" y="0"/>
                  </a:moveTo>
                  <a:lnTo>
                    <a:pt x="46879" y="0"/>
                  </a:lnTo>
                  <a:lnTo>
                    <a:pt x="46879" y="649072"/>
                  </a:lnTo>
                  <a:lnTo>
                    <a:pt x="0" y="64907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1" name="Freeform 1322">
              <a:extLst>
                <a:ext uri="{FF2B5EF4-FFF2-40B4-BE49-F238E27FC236}">
                  <a16:creationId xmlns:a16="http://schemas.microsoft.com/office/drawing/2014/main" id="{5B54A1CC-ACCC-E4F0-068D-72076BCA6AE9}"/>
                </a:ext>
              </a:extLst>
            </p:cNvPr>
            <p:cNvSpPr/>
            <p:nvPr/>
          </p:nvSpPr>
          <p:spPr>
            <a:xfrm>
              <a:off x="8973018" y="5828618"/>
              <a:ext cx="46879" cy="664699"/>
            </a:xfrm>
            <a:custGeom>
              <a:avLst/>
              <a:gdLst>
                <a:gd name="connsiteX0" fmla="*/ 0 w 46879"/>
                <a:gd name="connsiteY0" fmla="*/ 0 h 664699"/>
                <a:gd name="connsiteX1" fmla="*/ 46880 w 46879"/>
                <a:gd name="connsiteY1" fmla="*/ 0 h 664699"/>
                <a:gd name="connsiteX2" fmla="*/ 46880 w 46879"/>
                <a:gd name="connsiteY2" fmla="*/ 664699 h 664699"/>
                <a:gd name="connsiteX3" fmla="*/ 0 w 46879"/>
                <a:gd name="connsiteY3" fmla="*/ 664699 h 664699"/>
              </a:gdLst>
              <a:ahLst/>
              <a:cxnLst>
                <a:cxn ang="0">
                  <a:pos x="connsiteX0" y="connsiteY0"/>
                </a:cxn>
                <a:cxn ang="0">
                  <a:pos x="connsiteX1" y="connsiteY1"/>
                </a:cxn>
                <a:cxn ang="0">
                  <a:pos x="connsiteX2" y="connsiteY2"/>
                </a:cxn>
                <a:cxn ang="0">
                  <a:pos x="connsiteX3" y="connsiteY3"/>
                </a:cxn>
              </a:cxnLst>
              <a:rect l="l" t="t" r="r" b="b"/>
              <a:pathLst>
                <a:path w="46879" h="664699">
                  <a:moveTo>
                    <a:pt x="0" y="0"/>
                  </a:moveTo>
                  <a:lnTo>
                    <a:pt x="46880" y="0"/>
                  </a:lnTo>
                  <a:lnTo>
                    <a:pt x="46880" y="664699"/>
                  </a:lnTo>
                  <a:lnTo>
                    <a:pt x="0" y="66469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2" name="Freeform 1323">
              <a:extLst>
                <a:ext uri="{FF2B5EF4-FFF2-40B4-BE49-F238E27FC236}">
                  <a16:creationId xmlns:a16="http://schemas.microsoft.com/office/drawing/2014/main" id="{AE71C3C8-DA3E-DEAD-8941-AAE86D1F29EF}"/>
                </a:ext>
              </a:extLst>
            </p:cNvPr>
            <p:cNvSpPr/>
            <p:nvPr/>
          </p:nvSpPr>
          <p:spPr>
            <a:xfrm>
              <a:off x="9051151" y="5828618"/>
              <a:ext cx="46879" cy="696079"/>
            </a:xfrm>
            <a:custGeom>
              <a:avLst/>
              <a:gdLst>
                <a:gd name="connsiteX0" fmla="*/ 0 w 46879"/>
                <a:gd name="connsiteY0" fmla="*/ 0 h 696079"/>
                <a:gd name="connsiteX1" fmla="*/ 46879 w 46879"/>
                <a:gd name="connsiteY1" fmla="*/ 0 h 696079"/>
                <a:gd name="connsiteX2" fmla="*/ 46879 w 46879"/>
                <a:gd name="connsiteY2" fmla="*/ 696079 h 696079"/>
                <a:gd name="connsiteX3" fmla="*/ 0 w 46879"/>
                <a:gd name="connsiteY3" fmla="*/ 696079 h 696079"/>
              </a:gdLst>
              <a:ahLst/>
              <a:cxnLst>
                <a:cxn ang="0">
                  <a:pos x="connsiteX0" y="connsiteY0"/>
                </a:cxn>
                <a:cxn ang="0">
                  <a:pos x="connsiteX1" y="connsiteY1"/>
                </a:cxn>
                <a:cxn ang="0">
                  <a:pos x="connsiteX2" y="connsiteY2"/>
                </a:cxn>
                <a:cxn ang="0">
                  <a:pos x="connsiteX3" y="connsiteY3"/>
                </a:cxn>
              </a:cxnLst>
              <a:rect l="l" t="t" r="r" b="b"/>
              <a:pathLst>
                <a:path w="46879" h="696079">
                  <a:moveTo>
                    <a:pt x="0" y="0"/>
                  </a:moveTo>
                  <a:lnTo>
                    <a:pt x="46879" y="0"/>
                  </a:lnTo>
                  <a:lnTo>
                    <a:pt x="46879" y="696079"/>
                  </a:lnTo>
                  <a:lnTo>
                    <a:pt x="0" y="6960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3" name="Freeform 1324">
              <a:extLst>
                <a:ext uri="{FF2B5EF4-FFF2-40B4-BE49-F238E27FC236}">
                  <a16:creationId xmlns:a16="http://schemas.microsoft.com/office/drawing/2014/main" id="{F7BBEBF4-5196-848E-0845-4F44B5A4D1AC}"/>
                </a:ext>
              </a:extLst>
            </p:cNvPr>
            <p:cNvSpPr/>
            <p:nvPr/>
          </p:nvSpPr>
          <p:spPr>
            <a:xfrm>
              <a:off x="9199412" y="5828618"/>
              <a:ext cx="46879" cy="703828"/>
            </a:xfrm>
            <a:custGeom>
              <a:avLst/>
              <a:gdLst>
                <a:gd name="connsiteX0" fmla="*/ 0 w 46879"/>
                <a:gd name="connsiteY0" fmla="*/ 0 h 703828"/>
                <a:gd name="connsiteX1" fmla="*/ 46880 w 46879"/>
                <a:gd name="connsiteY1" fmla="*/ 0 h 703828"/>
                <a:gd name="connsiteX2" fmla="*/ 46880 w 46879"/>
                <a:gd name="connsiteY2" fmla="*/ 703829 h 703828"/>
                <a:gd name="connsiteX3" fmla="*/ 0 w 46879"/>
                <a:gd name="connsiteY3" fmla="*/ 703829 h 703828"/>
              </a:gdLst>
              <a:ahLst/>
              <a:cxnLst>
                <a:cxn ang="0">
                  <a:pos x="connsiteX0" y="connsiteY0"/>
                </a:cxn>
                <a:cxn ang="0">
                  <a:pos x="connsiteX1" y="connsiteY1"/>
                </a:cxn>
                <a:cxn ang="0">
                  <a:pos x="connsiteX2" y="connsiteY2"/>
                </a:cxn>
                <a:cxn ang="0">
                  <a:pos x="connsiteX3" y="connsiteY3"/>
                </a:cxn>
              </a:cxnLst>
              <a:rect l="l" t="t" r="r" b="b"/>
              <a:pathLst>
                <a:path w="46879" h="703828">
                  <a:moveTo>
                    <a:pt x="0" y="0"/>
                  </a:moveTo>
                  <a:lnTo>
                    <a:pt x="46880" y="0"/>
                  </a:lnTo>
                  <a:lnTo>
                    <a:pt x="46880" y="703829"/>
                  </a:lnTo>
                  <a:lnTo>
                    <a:pt x="0" y="70382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4" name="Freeform 1325">
              <a:extLst>
                <a:ext uri="{FF2B5EF4-FFF2-40B4-BE49-F238E27FC236}">
                  <a16:creationId xmlns:a16="http://schemas.microsoft.com/office/drawing/2014/main" id="{02F935A2-FC36-8FE7-4B84-FA5C42385555}"/>
                </a:ext>
              </a:extLst>
            </p:cNvPr>
            <p:cNvSpPr/>
            <p:nvPr/>
          </p:nvSpPr>
          <p:spPr>
            <a:xfrm>
              <a:off x="9277672" y="5828618"/>
              <a:ext cx="46879" cy="735081"/>
            </a:xfrm>
            <a:custGeom>
              <a:avLst/>
              <a:gdLst>
                <a:gd name="connsiteX0" fmla="*/ 0 w 46879"/>
                <a:gd name="connsiteY0" fmla="*/ 0 h 735081"/>
                <a:gd name="connsiteX1" fmla="*/ 46880 w 46879"/>
                <a:gd name="connsiteY1" fmla="*/ 0 h 735081"/>
                <a:gd name="connsiteX2" fmla="*/ 46880 w 46879"/>
                <a:gd name="connsiteY2" fmla="*/ 735082 h 735081"/>
                <a:gd name="connsiteX3" fmla="*/ 0 w 46879"/>
                <a:gd name="connsiteY3" fmla="*/ 735082 h 735081"/>
              </a:gdLst>
              <a:ahLst/>
              <a:cxnLst>
                <a:cxn ang="0">
                  <a:pos x="connsiteX0" y="connsiteY0"/>
                </a:cxn>
                <a:cxn ang="0">
                  <a:pos x="connsiteX1" y="connsiteY1"/>
                </a:cxn>
                <a:cxn ang="0">
                  <a:pos x="connsiteX2" y="connsiteY2"/>
                </a:cxn>
                <a:cxn ang="0">
                  <a:pos x="connsiteX3" y="connsiteY3"/>
                </a:cxn>
              </a:cxnLst>
              <a:rect l="l" t="t" r="r" b="b"/>
              <a:pathLst>
                <a:path w="46879" h="735081">
                  <a:moveTo>
                    <a:pt x="0" y="0"/>
                  </a:moveTo>
                  <a:lnTo>
                    <a:pt x="46880" y="0"/>
                  </a:lnTo>
                  <a:lnTo>
                    <a:pt x="46880" y="735082"/>
                  </a:lnTo>
                  <a:lnTo>
                    <a:pt x="0" y="73508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5" name="Freeform 1326">
              <a:extLst>
                <a:ext uri="{FF2B5EF4-FFF2-40B4-BE49-F238E27FC236}">
                  <a16:creationId xmlns:a16="http://schemas.microsoft.com/office/drawing/2014/main" id="{B950EFB9-7CE7-1A15-43BF-8A96FBB21321}"/>
                </a:ext>
              </a:extLst>
            </p:cNvPr>
            <p:cNvSpPr/>
            <p:nvPr/>
          </p:nvSpPr>
          <p:spPr>
            <a:xfrm>
              <a:off x="9652074" y="5828618"/>
              <a:ext cx="46879" cy="797588"/>
            </a:xfrm>
            <a:custGeom>
              <a:avLst/>
              <a:gdLst>
                <a:gd name="connsiteX0" fmla="*/ 0 w 46879"/>
                <a:gd name="connsiteY0" fmla="*/ 0 h 797588"/>
                <a:gd name="connsiteX1" fmla="*/ 46880 w 46879"/>
                <a:gd name="connsiteY1" fmla="*/ 0 h 797588"/>
                <a:gd name="connsiteX2" fmla="*/ 46880 w 46879"/>
                <a:gd name="connsiteY2" fmla="*/ 797588 h 797588"/>
                <a:gd name="connsiteX3" fmla="*/ 0 w 46879"/>
                <a:gd name="connsiteY3" fmla="*/ 797588 h 797588"/>
              </a:gdLst>
              <a:ahLst/>
              <a:cxnLst>
                <a:cxn ang="0">
                  <a:pos x="connsiteX0" y="connsiteY0"/>
                </a:cxn>
                <a:cxn ang="0">
                  <a:pos x="connsiteX1" y="connsiteY1"/>
                </a:cxn>
                <a:cxn ang="0">
                  <a:pos x="connsiteX2" y="connsiteY2"/>
                </a:cxn>
                <a:cxn ang="0">
                  <a:pos x="connsiteX3" y="connsiteY3"/>
                </a:cxn>
              </a:cxnLst>
              <a:rect l="l" t="t" r="r" b="b"/>
              <a:pathLst>
                <a:path w="46879" h="797588">
                  <a:moveTo>
                    <a:pt x="0" y="0"/>
                  </a:moveTo>
                  <a:lnTo>
                    <a:pt x="46880" y="0"/>
                  </a:lnTo>
                  <a:lnTo>
                    <a:pt x="46880" y="797588"/>
                  </a:lnTo>
                  <a:lnTo>
                    <a:pt x="0" y="79758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6" name="Freeform 1327">
              <a:extLst>
                <a:ext uri="{FF2B5EF4-FFF2-40B4-BE49-F238E27FC236}">
                  <a16:creationId xmlns:a16="http://schemas.microsoft.com/office/drawing/2014/main" id="{88EA26ED-9E0C-3EDF-7393-5ACBA4D3068C}"/>
                </a:ext>
              </a:extLst>
            </p:cNvPr>
            <p:cNvSpPr/>
            <p:nvPr/>
          </p:nvSpPr>
          <p:spPr>
            <a:xfrm>
              <a:off x="9730333" y="5828618"/>
              <a:ext cx="46879" cy="805083"/>
            </a:xfrm>
            <a:custGeom>
              <a:avLst/>
              <a:gdLst>
                <a:gd name="connsiteX0" fmla="*/ 0 w 46879"/>
                <a:gd name="connsiteY0" fmla="*/ 0 h 805083"/>
                <a:gd name="connsiteX1" fmla="*/ 46880 w 46879"/>
                <a:gd name="connsiteY1" fmla="*/ 0 h 805083"/>
                <a:gd name="connsiteX2" fmla="*/ 46880 w 46879"/>
                <a:gd name="connsiteY2" fmla="*/ 805084 h 805083"/>
                <a:gd name="connsiteX3" fmla="*/ 0 w 46879"/>
                <a:gd name="connsiteY3" fmla="*/ 805084 h 805083"/>
              </a:gdLst>
              <a:ahLst/>
              <a:cxnLst>
                <a:cxn ang="0">
                  <a:pos x="connsiteX0" y="connsiteY0"/>
                </a:cxn>
                <a:cxn ang="0">
                  <a:pos x="connsiteX1" y="connsiteY1"/>
                </a:cxn>
                <a:cxn ang="0">
                  <a:pos x="connsiteX2" y="connsiteY2"/>
                </a:cxn>
                <a:cxn ang="0">
                  <a:pos x="connsiteX3" y="connsiteY3"/>
                </a:cxn>
              </a:cxnLst>
              <a:rect l="l" t="t" r="r" b="b"/>
              <a:pathLst>
                <a:path w="46879" h="805083">
                  <a:moveTo>
                    <a:pt x="0" y="0"/>
                  </a:moveTo>
                  <a:lnTo>
                    <a:pt x="46880" y="0"/>
                  </a:lnTo>
                  <a:lnTo>
                    <a:pt x="46880" y="805084"/>
                  </a:lnTo>
                  <a:lnTo>
                    <a:pt x="0" y="80508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7" name="Freeform 1328">
              <a:extLst>
                <a:ext uri="{FF2B5EF4-FFF2-40B4-BE49-F238E27FC236}">
                  <a16:creationId xmlns:a16="http://schemas.microsoft.com/office/drawing/2014/main" id="{A1E38C80-C077-F44F-C521-BE3CE2033C44}"/>
                </a:ext>
              </a:extLst>
            </p:cNvPr>
            <p:cNvSpPr/>
            <p:nvPr/>
          </p:nvSpPr>
          <p:spPr>
            <a:xfrm>
              <a:off x="9808466" y="5828618"/>
              <a:ext cx="46879" cy="813087"/>
            </a:xfrm>
            <a:custGeom>
              <a:avLst/>
              <a:gdLst>
                <a:gd name="connsiteX0" fmla="*/ 0 w 46879"/>
                <a:gd name="connsiteY0" fmla="*/ 0 h 813087"/>
                <a:gd name="connsiteX1" fmla="*/ 46880 w 46879"/>
                <a:gd name="connsiteY1" fmla="*/ 0 h 813087"/>
                <a:gd name="connsiteX2" fmla="*/ 46880 w 46879"/>
                <a:gd name="connsiteY2" fmla="*/ 813088 h 813087"/>
                <a:gd name="connsiteX3" fmla="*/ 0 w 46879"/>
                <a:gd name="connsiteY3" fmla="*/ 813088 h 813087"/>
              </a:gdLst>
              <a:ahLst/>
              <a:cxnLst>
                <a:cxn ang="0">
                  <a:pos x="connsiteX0" y="connsiteY0"/>
                </a:cxn>
                <a:cxn ang="0">
                  <a:pos x="connsiteX1" y="connsiteY1"/>
                </a:cxn>
                <a:cxn ang="0">
                  <a:pos x="connsiteX2" y="connsiteY2"/>
                </a:cxn>
                <a:cxn ang="0">
                  <a:pos x="connsiteX3" y="connsiteY3"/>
                </a:cxn>
              </a:cxnLst>
              <a:rect l="l" t="t" r="r" b="b"/>
              <a:pathLst>
                <a:path w="46879" h="813087">
                  <a:moveTo>
                    <a:pt x="0" y="0"/>
                  </a:moveTo>
                  <a:lnTo>
                    <a:pt x="46880" y="0"/>
                  </a:lnTo>
                  <a:lnTo>
                    <a:pt x="46880" y="813088"/>
                  </a:lnTo>
                  <a:lnTo>
                    <a:pt x="0" y="81308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8" name="Freeform 1329">
              <a:extLst>
                <a:ext uri="{FF2B5EF4-FFF2-40B4-BE49-F238E27FC236}">
                  <a16:creationId xmlns:a16="http://schemas.microsoft.com/office/drawing/2014/main" id="{53ABB8AC-CB61-127F-6065-0924B7F60B8C}"/>
                </a:ext>
              </a:extLst>
            </p:cNvPr>
            <p:cNvSpPr/>
            <p:nvPr/>
          </p:nvSpPr>
          <p:spPr>
            <a:xfrm>
              <a:off x="9886217" y="5828618"/>
              <a:ext cx="46879" cy="820710"/>
            </a:xfrm>
            <a:custGeom>
              <a:avLst/>
              <a:gdLst>
                <a:gd name="connsiteX0" fmla="*/ 0 w 46879"/>
                <a:gd name="connsiteY0" fmla="*/ 0 h 820710"/>
                <a:gd name="connsiteX1" fmla="*/ 46880 w 46879"/>
                <a:gd name="connsiteY1" fmla="*/ 0 h 820710"/>
                <a:gd name="connsiteX2" fmla="*/ 46880 w 46879"/>
                <a:gd name="connsiteY2" fmla="*/ 820710 h 820710"/>
                <a:gd name="connsiteX3" fmla="*/ 0 w 46879"/>
                <a:gd name="connsiteY3" fmla="*/ 820710 h 820710"/>
              </a:gdLst>
              <a:ahLst/>
              <a:cxnLst>
                <a:cxn ang="0">
                  <a:pos x="connsiteX0" y="connsiteY0"/>
                </a:cxn>
                <a:cxn ang="0">
                  <a:pos x="connsiteX1" y="connsiteY1"/>
                </a:cxn>
                <a:cxn ang="0">
                  <a:pos x="connsiteX2" y="connsiteY2"/>
                </a:cxn>
                <a:cxn ang="0">
                  <a:pos x="connsiteX3" y="connsiteY3"/>
                </a:cxn>
              </a:cxnLst>
              <a:rect l="l" t="t" r="r" b="b"/>
              <a:pathLst>
                <a:path w="46879" h="820710">
                  <a:moveTo>
                    <a:pt x="0" y="0"/>
                  </a:moveTo>
                  <a:lnTo>
                    <a:pt x="46880" y="0"/>
                  </a:lnTo>
                  <a:lnTo>
                    <a:pt x="46880" y="820710"/>
                  </a:lnTo>
                  <a:lnTo>
                    <a:pt x="0" y="82071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69" name="Freeform 1330">
              <a:extLst>
                <a:ext uri="{FF2B5EF4-FFF2-40B4-BE49-F238E27FC236}">
                  <a16:creationId xmlns:a16="http://schemas.microsoft.com/office/drawing/2014/main" id="{38A96395-A4AF-903C-3528-2C438B288DB7}"/>
                </a:ext>
              </a:extLst>
            </p:cNvPr>
            <p:cNvSpPr/>
            <p:nvPr/>
          </p:nvSpPr>
          <p:spPr>
            <a:xfrm>
              <a:off x="10034606" y="5828618"/>
              <a:ext cx="46879" cy="828841"/>
            </a:xfrm>
            <a:custGeom>
              <a:avLst/>
              <a:gdLst>
                <a:gd name="connsiteX0" fmla="*/ 0 w 46879"/>
                <a:gd name="connsiteY0" fmla="*/ 0 h 828841"/>
                <a:gd name="connsiteX1" fmla="*/ 46880 w 46879"/>
                <a:gd name="connsiteY1" fmla="*/ 0 h 828841"/>
                <a:gd name="connsiteX2" fmla="*/ 46880 w 46879"/>
                <a:gd name="connsiteY2" fmla="*/ 828841 h 828841"/>
                <a:gd name="connsiteX3" fmla="*/ 0 w 46879"/>
                <a:gd name="connsiteY3" fmla="*/ 828841 h 828841"/>
              </a:gdLst>
              <a:ahLst/>
              <a:cxnLst>
                <a:cxn ang="0">
                  <a:pos x="connsiteX0" y="connsiteY0"/>
                </a:cxn>
                <a:cxn ang="0">
                  <a:pos x="connsiteX1" y="connsiteY1"/>
                </a:cxn>
                <a:cxn ang="0">
                  <a:pos x="connsiteX2" y="connsiteY2"/>
                </a:cxn>
                <a:cxn ang="0">
                  <a:pos x="connsiteX3" y="connsiteY3"/>
                </a:cxn>
              </a:cxnLst>
              <a:rect l="l" t="t" r="r" b="b"/>
              <a:pathLst>
                <a:path w="46879" h="828841">
                  <a:moveTo>
                    <a:pt x="0" y="0"/>
                  </a:moveTo>
                  <a:lnTo>
                    <a:pt x="46880" y="0"/>
                  </a:lnTo>
                  <a:lnTo>
                    <a:pt x="46880" y="828841"/>
                  </a:lnTo>
                  <a:lnTo>
                    <a:pt x="0" y="82884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0" name="Freeform 1331">
              <a:extLst>
                <a:ext uri="{FF2B5EF4-FFF2-40B4-BE49-F238E27FC236}">
                  <a16:creationId xmlns:a16="http://schemas.microsoft.com/office/drawing/2014/main" id="{93C67381-7D96-23F9-9B38-D52682AA3A89}"/>
                </a:ext>
              </a:extLst>
            </p:cNvPr>
            <p:cNvSpPr/>
            <p:nvPr/>
          </p:nvSpPr>
          <p:spPr>
            <a:xfrm>
              <a:off x="10565527" y="5828618"/>
              <a:ext cx="46879" cy="930350"/>
            </a:xfrm>
            <a:custGeom>
              <a:avLst/>
              <a:gdLst>
                <a:gd name="connsiteX0" fmla="*/ 0 w 46879"/>
                <a:gd name="connsiteY0" fmla="*/ 0 h 930350"/>
                <a:gd name="connsiteX1" fmla="*/ 46880 w 46879"/>
                <a:gd name="connsiteY1" fmla="*/ 0 h 930350"/>
                <a:gd name="connsiteX2" fmla="*/ 46880 w 46879"/>
                <a:gd name="connsiteY2" fmla="*/ 930350 h 930350"/>
                <a:gd name="connsiteX3" fmla="*/ 0 w 46879"/>
                <a:gd name="connsiteY3" fmla="*/ 930350 h 930350"/>
              </a:gdLst>
              <a:ahLst/>
              <a:cxnLst>
                <a:cxn ang="0">
                  <a:pos x="connsiteX0" y="connsiteY0"/>
                </a:cxn>
                <a:cxn ang="0">
                  <a:pos x="connsiteX1" y="connsiteY1"/>
                </a:cxn>
                <a:cxn ang="0">
                  <a:pos x="connsiteX2" y="connsiteY2"/>
                </a:cxn>
                <a:cxn ang="0">
                  <a:pos x="connsiteX3" y="connsiteY3"/>
                </a:cxn>
              </a:cxnLst>
              <a:rect l="l" t="t" r="r" b="b"/>
              <a:pathLst>
                <a:path w="46879" h="930350">
                  <a:moveTo>
                    <a:pt x="0" y="0"/>
                  </a:moveTo>
                  <a:lnTo>
                    <a:pt x="46880" y="0"/>
                  </a:lnTo>
                  <a:lnTo>
                    <a:pt x="46880" y="930350"/>
                  </a:lnTo>
                  <a:lnTo>
                    <a:pt x="0" y="93035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1" name="Freeform 1332">
              <a:extLst>
                <a:ext uri="{FF2B5EF4-FFF2-40B4-BE49-F238E27FC236}">
                  <a16:creationId xmlns:a16="http://schemas.microsoft.com/office/drawing/2014/main" id="{9C2D766D-9634-1020-4788-18991FEF5768}"/>
                </a:ext>
              </a:extLst>
            </p:cNvPr>
            <p:cNvSpPr/>
            <p:nvPr/>
          </p:nvSpPr>
          <p:spPr>
            <a:xfrm>
              <a:off x="10948059" y="5828618"/>
              <a:ext cx="46879" cy="984852"/>
            </a:xfrm>
            <a:custGeom>
              <a:avLst/>
              <a:gdLst>
                <a:gd name="connsiteX0" fmla="*/ 0 w 46879"/>
                <a:gd name="connsiteY0" fmla="*/ 0 h 984852"/>
                <a:gd name="connsiteX1" fmla="*/ 46879 w 46879"/>
                <a:gd name="connsiteY1" fmla="*/ 0 h 984852"/>
                <a:gd name="connsiteX2" fmla="*/ 46879 w 46879"/>
                <a:gd name="connsiteY2" fmla="*/ 984852 h 984852"/>
                <a:gd name="connsiteX3" fmla="*/ 0 w 46879"/>
                <a:gd name="connsiteY3" fmla="*/ 984852 h 984852"/>
              </a:gdLst>
              <a:ahLst/>
              <a:cxnLst>
                <a:cxn ang="0">
                  <a:pos x="connsiteX0" y="connsiteY0"/>
                </a:cxn>
                <a:cxn ang="0">
                  <a:pos x="connsiteX1" y="connsiteY1"/>
                </a:cxn>
                <a:cxn ang="0">
                  <a:pos x="connsiteX2" y="connsiteY2"/>
                </a:cxn>
                <a:cxn ang="0">
                  <a:pos x="connsiteX3" y="connsiteY3"/>
                </a:cxn>
              </a:cxnLst>
              <a:rect l="l" t="t" r="r" b="b"/>
              <a:pathLst>
                <a:path w="46879" h="984852">
                  <a:moveTo>
                    <a:pt x="0" y="0"/>
                  </a:moveTo>
                  <a:lnTo>
                    <a:pt x="46879" y="0"/>
                  </a:lnTo>
                  <a:lnTo>
                    <a:pt x="46879" y="984852"/>
                  </a:lnTo>
                  <a:lnTo>
                    <a:pt x="0" y="98485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2" name="Freeform 1333">
              <a:extLst>
                <a:ext uri="{FF2B5EF4-FFF2-40B4-BE49-F238E27FC236}">
                  <a16:creationId xmlns:a16="http://schemas.microsoft.com/office/drawing/2014/main" id="{32DF3827-05E2-6888-8D31-C7FEF76FC55D}"/>
                </a:ext>
              </a:extLst>
            </p:cNvPr>
            <p:cNvSpPr/>
            <p:nvPr/>
          </p:nvSpPr>
          <p:spPr>
            <a:xfrm>
              <a:off x="11021618" y="5828618"/>
              <a:ext cx="46879" cy="984852"/>
            </a:xfrm>
            <a:custGeom>
              <a:avLst/>
              <a:gdLst>
                <a:gd name="connsiteX0" fmla="*/ 0 w 46879"/>
                <a:gd name="connsiteY0" fmla="*/ 0 h 984852"/>
                <a:gd name="connsiteX1" fmla="*/ 46880 w 46879"/>
                <a:gd name="connsiteY1" fmla="*/ 0 h 984852"/>
                <a:gd name="connsiteX2" fmla="*/ 46880 w 46879"/>
                <a:gd name="connsiteY2" fmla="*/ 984852 h 984852"/>
                <a:gd name="connsiteX3" fmla="*/ 0 w 46879"/>
                <a:gd name="connsiteY3" fmla="*/ 984852 h 984852"/>
              </a:gdLst>
              <a:ahLst/>
              <a:cxnLst>
                <a:cxn ang="0">
                  <a:pos x="connsiteX0" y="connsiteY0"/>
                </a:cxn>
                <a:cxn ang="0">
                  <a:pos x="connsiteX1" y="connsiteY1"/>
                </a:cxn>
                <a:cxn ang="0">
                  <a:pos x="connsiteX2" y="connsiteY2"/>
                </a:cxn>
                <a:cxn ang="0">
                  <a:pos x="connsiteX3" y="connsiteY3"/>
                </a:cxn>
              </a:cxnLst>
              <a:rect l="l" t="t" r="r" b="b"/>
              <a:pathLst>
                <a:path w="46879" h="984852">
                  <a:moveTo>
                    <a:pt x="0" y="0"/>
                  </a:moveTo>
                  <a:lnTo>
                    <a:pt x="46880" y="0"/>
                  </a:lnTo>
                  <a:lnTo>
                    <a:pt x="46880" y="984852"/>
                  </a:lnTo>
                  <a:lnTo>
                    <a:pt x="0" y="98485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3" name="Freeform 1334">
              <a:extLst>
                <a:ext uri="{FF2B5EF4-FFF2-40B4-BE49-F238E27FC236}">
                  <a16:creationId xmlns:a16="http://schemas.microsoft.com/office/drawing/2014/main" id="{A7B54608-22A2-F07E-CB45-F761C375CD79}"/>
                </a:ext>
              </a:extLst>
            </p:cNvPr>
            <p:cNvSpPr/>
            <p:nvPr/>
          </p:nvSpPr>
          <p:spPr>
            <a:xfrm>
              <a:off x="11478726" y="5828618"/>
              <a:ext cx="46879" cy="1086488"/>
            </a:xfrm>
            <a:custGeom>
              <a:avLst/>
              <a:gdLst>
                <a:gd name="connsiteX0" fmla="*/ 0 w 46879"/>
                <a:gd name="connsiteY0" fmla="*/ 0 h 1086488"/>
                <a:gd name="connsiteX1" fmla="*/ 46880 w 46879"/>
                <a:gd name="connsiteY1" fmla="*/ 0 h 1086488"/>
                <a:gd name="connsiteX2" fmla="*/ 46880 w 46879"/>
                <a:gd name="connsiteY2" fmla="*/ 1086488 h 1086488"/>
                <a:gd name="connsiteX3" fmla="*/ 0 w 46879"/>
                <a:gd name="connsiteY3" fmla="*/ 1086488 h 1086488"/>
              </a:gdLst>
              <a:ahLst/>
              <a:cxnLst>
                <a:cxn ang="0">
                  <a:pos x="connsiteX0" y="connsiteY0"/>
                </a:cxn>
                <a:cxn ang="0">
                  <a:pos x="connsiteX1" y="connsiteY1"/>
                </a:cxn>
                <a:cxn ang="0">
                  <a:pos x="connsiteX2" y="connsiteY2"/>
                </a:cxn>
                <a:cxn ang="0">
                  <a:pos x="connsiteX3" y="connsiteY3"/>
                </a:cxn>
              </a:cxnLst>
              <a:rect l="l" t="t" r="r" b="b"/>
              <a:pathLst>
                <a:path w="46879" h="1086488">
                  <a:moveTo>
                    <a:pt x="0" y="0"/>
                  </a:moveTo>
                  <a:lnTo>
                    <a:pt x="46880" y="0"/>
                  </a:lnTo>
                  <a:lnTo>
                    <a:pt x="46880" y="1086488"/>
                  </a:lnTo>
                  <a:lnTo>
                    <a:pt x="0" y="108648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4" name="Freeform 1335">
              <a:extLst>
                <a:ext uri="{FF2B5EF4-FFF2-40B4-BE49-F238E27FC236}">
                  <a16:creationId xmlns:a16="http://schemas.microsoft.com/office/drawing/2014/main" id="{291325BC-DFF5-A293-384F-2F0ECBB04FC7}"/>
                </a:ext>
              </a:extLst>
            </p:cNvPr>
            <p:cNvSpPr/>
            <p:nvPr/>
          </p:nvSpPr>
          <p:spPr>
            <a:xfrm>
              <a:off x="11858844" y="5828618"/>
              <a:ext cx="46879" cy="1156617"/>
            </a:xfrm>
            <a:custGeom>
              <a:avLst/>
              <a:gdLst>
                <a:gd name="connsiteX0" fmla="*/ 0 w 46879"/>
                <a:gd name="connsiteY0" fmla="*/ 0 h 1156617"/>
                <a:gd name="connsiteX1" fmla="*/ 46879 w 46879"/>
                <a:gd name="connsiteY1" fmla="*/ 0 h 1156617"/>
                <a:gd name="connsiteX2" fmla="*/ 46879 w 46879"/>
                <a:gd name="connsiteY2" fmla="*/ 1156617 h 1156617"/>
                <a:gd name="connsiteX3" fmla="*/ 0 w 46879"/>
                <a:gd name="connsiteY3" fmla="*/ 1156617 h 1156617"/>
              </a:gdLst>
              <a:ahLst/>
              <a:cxnLst>
                <a:cxn ang="0">
                  <a:pos x="connsiteX0" y="connsiteY0"/>
                </a:cxn>
                <a:cxn ang="0">
                  <a:pos x="connsiteX1" y="connsiteY1"/>
                </a:cxn>
                <a:cxn ang="0">
                  <a:pos x="connsiteX2" y="connsiteY2"/>
                </a:cxn>
                <a:cxn ang="0">
                  <a:pos x="connsiteX3" y="connsiteY3"/>
                </a:cxn>
              </a:cxnLst>
              <a:rect l="l" t="t" r="r" b="b"/>
              <a:pathLst>
                <a:path w="46879" h="1156617">
                  <a:moveTo>
                    <a:pt x="0" y="0"/>
                  </a:moveTo>
                  <a:lnTo>
                    <a:pt x="46879" y="0"/>
                  </a:lnTo>
                  <a:lnTo>
                    <a:pt x="46879" y="1156617"/>
                  </a:lnTo>
                  <a:lnTo>
                    <a:pt x="0" y="115661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5" name="Freeform 1336">
              <a:extLst>
                <a:ext uri="{FF2B5EF4-FFF2-40B4-BE49-F238E27FC236}">
                  <a16:creationId xmlns:a16="http://schemas.microsoft.com/office/drawing/2014/main" id="{221F92E0-2ED4-E575-E5B3-D4072B81AB02}"/>
                </a:ext>
              </a:extLst>
            </p:cNvPr>
            <p:cNvSpPr/>
            <p:nvPr/>
          </p:nvSpPr>
          <p:spPr>
            <a:xfrm>
              <a:off x="11931387" y="5828618"/>
              <a:ext cx="46879" cy="1172116"/>
            </a:xfrm>
            <a:custGeom>
              <a:avLst/>
              <a:gdLst>
                <a:gd name="connsiteX0" fmla="*/ 0 w 46879"/>
                <a:gd name="connsiteY0" fmla="*/ 0 h 1172116"/>
                <a:gd name="connsiteX1" fmla="*/ 46880 w 46879"/>
                <a:gd name="connsiteY1" fmla="*/ 0 h 1172116"/>
                <a:gd name="connsiteX2" fmla="*/ 46880 w 46879"/>
                <a:gd name="connsiteY2" fmla="*/ 1172117 h 1172116"/>
                <a:gd name="connsiteX3" fmla="*/ 0 w 46879"/>
                <a:gd name="connsiteY3" fmla="*/ 1172117 h 1172116"/>
              </a:gdLst>
              <a:ahLst/>
              <a:cxnLst>
                <a:cxn ang="0">
                  <a:pos x="connsiteX0" y="connsiteY0"/>
                </a:cxn>
                <a:cxn ang="0">
                  <a:pos x="connsiteX1" y="connsiteY1"/>
                </a:cxn>
                <a:cxn ang="0">
                  <a:pos x="connsiteX2" y="connsiteY2"/>
                </a:cxn>
                <a:cxn ang="0">
                  <a:pos x="connsiteX3" y="connsiteY3"/>
                </a:cxn>
              </a:cxnLst>
              <a:rect l="l" t="t" r="r" b="b"/>
              <a:pathLst>
                <a:path w="46879" h="1172116">
                  <a:moveTo>
                    <a:pt x="0" y="0"/>
                  </a:moveTo>
                  <a:lnTo>
                    <a:pt x="46880" y="0"/>
                  </a:lnTo>
                  <a:lnTo>
                    <a:pt x="46880" y="1172117"/>
                  </a:lnTo>
                  <a:lnTo>
                    <a:pt x="0" y="117211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6" name="Freeform 1337">
              <a:extLst>
                <a:ext uri="{FF2B5EF4-FFF2-40B4-BE49-F238E27FC236}">
                  <a16:creationId xmlns:a16="http://schemas.microsoft.com/office/drawing/2014/main" id="{1E9EE307-7196-2CA5-A009-0D89483A17D3}"/>
                </a:ext>
              </a:extLst>
            </p:cNvPr>
            <p:cNvSpPr/>
            <p:nvPr/>
          </p:nvSpPr>
          <p:spPr>
            <a:xfrm>
              <a:off x="12235914" y="5828618"/>
              <a:ext cx="46879" cy="1211246"/>
            </a:xfrm>
            <a:custGeom>
              <a:avLst/>
              <a:gdLst>
                <a:gd name="connsiteX0" fmla="*/ 0 w 46879"/>
                <a:gd name="connsiteY0" fmla="*/ 0 h 1211246"/>
                <a:gd name="connsiteX1" fmla="*/ 46879 w 46879"/>
                <a:gd name="connsiteY1" fmla="*/ 0 h 1211246"/>
                <a:gd name="connsiteX2" fmla="*/ 46879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79" y="0"/>
                  </a:lnTo>
                  <a:lnTo>
                    <a:pt x="46879" y="1211246"/>
                  </a:lnTo>
                  <a:lnTo>
                    <a:pt x="0" y="12112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7" name="Freeform 1338">
              <a:extLst>
                <a:ext uri="{FF2B5EF4-FFF2-40B4-BE49-F238E27FC236}">
                  <a16:creationId xmlns:a16="http://schemas.microsoft.com/office/drawing/2014/main" id="{BD1E5AF7-AF85-5DF2-5BF6-AFA4DCFB5264}"/>
                </a:ext>
              </a:extLst>
            </p:cNvPr>
            <p:cNvSpPr/>
            <p:nvPr/>
          </p:nvSpPr>
          <p:spPr>
            <a:xfrm>
              <a:off x="12540440" y="5828618"/>
              <a:ext cx="46879" cy="1250249"/>
            </a:xfrm>
            <a:custGeom>
              <a:avLst/>
              <a:gdLst>
                <a:gd name="connsiteX0" fmla="*/ 0 w 46879"/>
                <a:gd name="connsiteY0" fmla="*/ 0 h 1250249"/>
                <a:gd name="connsiteX1" fmla="*/ 46880 w 46879"/>
                <a:gd name="connsiteY1" fmla="*/ 0 h 1250249"/>
                <a:gd name="connsiteX2" fmla="*/ 46880 w 46879"/>
                <a:gd name="connsiteY2" fmla="*/ 1250249 h 1250249"/>
                <a:gd name="connsiteX3" fmla="*/ 0 w 46879"/>
                <a:gd name="connsiteY3" fmla="*/ 1250249 h 1250249"/>
              </a:gdLst>
              <a:ahLst/>
              <a:cxnLst>
                <a:cxn ang="0">
                  <a:pos x="connsiteX0" y="connsiteY0"/>
                </a:cxn>
                <a:cxn ang="0">
                  <a:pos x="connsiteX1" y="connsiteY1"/>
                </a:cxn>
                <a:cxn ang="0">
                  <a:pos x="connsiteX2" y="connsiteY2"/>
                </a:cxn>
                <a:cxn ang="0">
                  <a:pos x="connsiteX3" y="connsiteY3"/>
                </a:cxn>
              </a:cxnLst>
              <a:rect l="l" t="t" r="r" b="b"/>
              <a:pathLst>
                <a:path w="46879" h="1250249">
                  <a:moveTo>
                    <a:pt x="0" y="0"/>
                  </a:moveTo>
                  <a:lnTo>
                    <a:pt x="46880" y="0"/>
                  </a:lnTo>
                  <a:lnTo>
                    <a:pt x="46880" y="1250249"/>
                  </a:lnTo>
                  <a:lnTo>
                    <a:pt x="0" y="125024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8" name="Freeform 1339">
              <a:extLst>
                <a:ext uri="{FF2B5EF4-FFF2-40B4-BE49-F238E27FC236}">
                  <a16:creationId xmlns:a16="http://schemas.microsoft.com/office/drawing/2014/main" id="{6DE28F7C-3845-12F2-3CFD-534A0E6E38CD}"/>
                </a:ext>
              </a:extLst>
            </p:cNvPr>
            <p:cNvSpPr/>
            <p:nvPr/>
          </p:nvSpPr>
          <p:spPr>
            <a:xfrm>
              <a:off x="12618446" y="5828618"/>
              <a:ext cx="46879" cy="1265875"/>
            </a:xfrm>
            <a:custGeom>
              <a:avLst/>
              <a:gdLst>
                <a:gd name="connsiteX0" fmla="*/ 0 w 46879"/>
                <a:gd name="connsiteY0" fmla="*/ 0 h 1265875"/>
                <a:gd name="connsiteX1" fmla="*/ 46880 w 46879"/>
                <a:gd name="connsiteY1" fmla="*/ 0 h 1265875"/>
                <a:gd name="connsiteX2" fmla="*/ 46880 w 46879"/>
                <a:gd name="connsiteY2" fmla="*/ 1265876 h 1265875"/>
                <a:gd name="connsiteX3" fmla="*/ 0 w 46879"/>
                <a:gd name="connsiteY3" fmla="*/ 1265876 h 1265875"/>
              </a:gdLst>
              <a:ahLst/>
              <a:cxnLst>
                <a:cxn ang="0">
                  <a:pos x="connsiteX0" y="connsiteY0"/>
                </a:cxn>
                <a:cxn ang="0">
                  <a:pos x="connsiteX1" y="connsiteY1"/>
                </a:cxn>
                <a:cxn ang="0">
                  <a:pos x="connsiteX2" y="connsiteY2"/>
                </a:cxn>
                <a:cxn ang="0">
                  <a:pos x="connsiteX3" y="connsiteY3"/>
                </a:cxn>
              </a:cxnLst>
              <a:rect l="l" t="t" r="r" b="b"/>
              <a:pathLst>
                <a:path w="46879" h="1265875">
                  <a:moveTo>
                    <a:pt x="0" y="0"/>
                  </a:moveTo>
                  <a:lnTo>
                    <a:pt x="46880" y="0"/>
                  </a:lnTo>
                  <a:lnTo>
                    <a:pt x="46880" y="1265876"/>
                  </a:lnTo>
                  <a:lnTo>
                    <a:pt x="0" y="126587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79" name="Freeform 1340">
              <a:extLst>
                <a:ext uri="{FF2B5EF4-FFF2-40B4-BE49-F238E27FC236}">
                  <a16:creationId xmlns:a16="http://schemas.microsoft.com/office/drawing/2014/main" id="{1DF761EE-A483-B755-CACC-B7F3759D8175}"/>
                </a:ext>
              </a:extLst>
            </p:cNvPr>
            <p:cNvSpPr/>
            <p:nvPr/>
          </p:nvSpPr>
          <p:spPr>
            <a:xfrm>
              <a:off x="12844840" y="5828618"/>
              <a:ext cx="46879" cy="1351758"/>
            </a:xfrm>
            <a:custGeom>
              <a:avLst/>
              <a:gdLst>
                <a:gd name="connsiteX0" fmla="*/ 0 w 46879"/>
                <a:gd name="connsiteY0" fmla="*/ 0 h 1351758"/>
                <a:gd name="connsiteX1" fmla="*/ 46879 w 46879"/>
                <a:gd name="connsiteY1" fmla="*/ 0 h 1351758"/>
                <a:gd name="connsiteX2" fmla="*/ 46879 w 46879"/>
                <a:gd name="connsiteY2" fmla="*/ 1351758 h 1351758"/>
                <a:gd name="connsiteX3" fmla="*/ 0 w 46879"/>
                <a:gd name="connsiteY3" fmla="*/ 1351758 h 1351758"/>
              </a:gdLst>
              <a:ahLst/>
              <a:cxnLst>
                <a:cxn ang="0">
                  <a:pos x="connsiteX0" y="connsiteY0"/>
                </a:cxn>
                <a:cxn ang="0">
                  <a:pos x="connsiteX1" y="connsiteY1"/>
                </a:cxn>
                <a:cxn ang="0">
                  <a:pos x="connsiteX2" y="connsiteY2"/>
                </a:cxn>
                <a:cxn ang="0">
                  <a:pos x="connsiteX3" y="connsiteY3"/>
                </a:cxn>
              </a:cxnLst>
              <a:rect l="l" t="t" r="r" b="b"/>
              <a:pathLst>
                <a:path w="46879" h="1351758">
                  <a:moveTo>
                    <a:pt x="0" y="0"/>
                  </a:moveTo>
                  <a:lnTo>
                    <a:pt x="46879" y="0"/>
                  </a:lnTo>
                  <a:lnTo>
                    <a:pt x="46879" y="1351758"/>
                  </a:lnTo>
                  <a:lnTo>
                    <a:pt x="0" y="135175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0" name="Freeform 1341">
              <a:extLst>
                <a:ext uri="{FF2B5EF4-FFF2-40B4-BE49-F238E27FC236}">
                  <a16:creationId xmlns:a16="http://schemas.microsoft.com/office/drawing/2014/main" id="{AEE5C0B4-2793-C763-6D8E-93C7DB924E6E}"/>
                </a:ext>
              </a:extLst>
            </p:cNvPr>
            <p:cNvSpPr/>
            <p:nvPr/>
          </p:nvSpPr>
          <p:spPr>
            <a:xfrm>
              <a:off x="12998310" y="5828618"/>
              <a:ext cx="46879" cy="1359380"/>
            </a:xfrm>
            <a:custGeom>
              <a:avLst/>
              <a:gdLst>
                <a:gd name="connsiteX0" fmla="*/ 0 w 46879"/>
                <a:gd name="connsiteY0" fmla="*/ 0 h 1359380"/>
                <a:gd name="connsiteX1" fmla="*/ 46879 w 46879"/>
                <a:gd name="connsiteY1" fmla="*/ 0 h 1359380"/>
                <a:gd name="connsiteX2" fmla="*/ 46879 w 46879"/>
                <a:gd name="connsiteY2" fmla="*/ 1359381 h 1359380"/>
                <a:gd name="connsiteX3" fmla="*/ 0 w 46879"/>
                <a:gd name="connsiteY3" fmla="*/ 1359381 h 1359380"/>
              </a:gdLst>
              <a:ahLst/>
              <a:cxnLst>
                <a:cxn ang="0">
                  <a:pos x="connsiteX0" y="connsiteY0"/>
                </a:cxn>
                <a:cxn ang="0">
                  <a:pos x="connsiteX1" y="connsiteY1"/>
                </a:cxn>
                <a:cxn ang="0">
                  <a:pos x="connsiteX2" y="connsiteY2"/>
                </a:cxn>
                <a:cxn ang="0">
                  <a:pos x="connsiteX3" y="connsiteY3"/>
                </a:cxn>
              </a:cxnLst>
              <a:rect l="l" t="t" r="r" b="b"/>
              <a:pathLst>
                <a:path w="46879" h="1359380">
                  <a:moveTo>
                    <a:pt x="0" y="0"/>
                  </a:moveTo>
                  <a:lnTo>
                    <a:pt x="46879" y="0"/>
                  </a:lnTo>
                  <a:lnTo>
                    <a:pt x="46879" y="1359381"/>
                  </a:lnTo>
                  <a:lnTo>
                    <a:pt x="0" y="135938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1" name="Freeform 1342">
              <a:extLst>
                <a:ext uri="{FF2B5EF4-FFF2-40B4-BE49-F238E27FC236}">
                  <a16:creationId xmlns:a16="http://schemas.microsoft.com/office/drawing/2014/main" id="{11D0A994-4A2D-E3CA-5835-D83B0E152399}"/>
                </a:ext>
              </a:extLst>
            </p:cNvPr>
            <p:cNvSpPr/>
            <p:nvPr/>
          </p:nvSpPr>
          <p:spPr>
            <a:xfrm>
              <a:off x="13375888" y="5828618"/>
              <a:ext cx="46879" cy="1414010"/>
            </a:xfrm>
            <a:custGeom>
              <a:avLst/>
              <a:gdLst>
                <a:gd name="connsiteX0" fmla="*/ 0 w 46879"/>
                <a:gd name="connsiteY0" fmla="*/ 0 h 1414010"/>
                <a:gd name="connsiteX1" fmla="*/ 46880 w 46879"/>
                <a:gd name="connsiteY1" fmla="*/ 0 h 1414010"/>
                <a:gd name="connsiteX2" fmla="*/ 46880 w 46879"/>
                <a:gd name="connsiteY2" fmla="*/ 1414010 h 1414010"/>
                <a:gd name="connsiteX3" fmla="*/ 0 w 46879"/>
                <a:gd name="connsiteY3" fmla="*/ 1414010 h 1414010"/>
              </a:gdLst>
              <a:ahLst/>
              <a:cxnLst>
                <a:cxn ang="0">
                  <a:pos x="connsiteX0" y="connsiteY0"/>
                </a:cxn>
                <a:cxn ang="0">
                  <a:pos x="connsiteX1" y="connsiteY1"/>
                </a:cxn>
                <a:cxn ang="0">
                  <a:pos x="connsiteX2" y="connsiteY2"/>
                </a:cxn>
                <a:cxn ang="0">
                  <a:pos x="connsiteX3" y="connsiteY3"/>
                </a:cxn>
              </a:cxnLst>
              <a:rect l="l" t="t" r="r" b="b"/>
              <a:pathLst>
                <a:path w="46879" h="1414010">
                  <a:moveTo>
                    <a:pt x="0" y="0"/>
                  </a:moveTo>
                  <a:lnTo>
                    <a:pt x="46880" y="0"/>
                  </a:lnTo>
                  <a:lnTo>
                    <a:pt x="46880" y="1414010"/>
                  </a:lnTo>
                  <a:lnTo>
                    <a:pt x="0" y="141401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2" name="Freeform 1343">
              <a:extLst>
                <a:ext uri="{FF2B5EF4-FFF2-40B4-BE49-F238E27FC236}">
                  <a16:creationId xmlns:a16="http://schemas.microsoft.com/office/drawing/2014/main" id="{43241558-00AA-BDFA-7A68-82180A93F55D}"/>
                </a:ext>
              </a:extLst>
            </p:cNvPr>
            <p:cNvSpPr/>
            <p:nvPr/>
          </p:nvSpPr>
          <p:spPr>
            <a:xfrm>
              <a:off x="13680034" y="5828618"/>
              <a:ext cx="46879" cy="1453266"/>
            </a:xfrm>
            <a:custGeom>
              <a:avLst/>
              <a:gdLst>
                <a:gd name="connsiteX0" fmla="*/ 0 w 46879"/>
                <a:gd name="connsiteY0" fmla="*/ 0 h 1453266"/>
                <a:gd name="connsiteX1" fmla="*/ 46880 w 46879"/>
                <a:gd name="connsiteY1" fmla="*/ 0 h 1453266"/>
                <a:gd name="connsiteX2" fmla="*/ 46880 w 46879"/>
                <a:gd name="connsiteY2" fmla="*/ 1453267 h 1453266"/>
                <a:gd name="connsiteX3" fmla="*/ 0 w 46879"/>
                <a:gd name="connsiteY3" fmla="*/ 1453267 h 1453266"/>
              </a:gdLst>
              <a:ahLst/>
              <a:cxnLst>
                <a:cxn ang="0">
                  <a:pos x="connsiteX0" y="connsiteY0"/>
                </a:cxn>
                <a:cxn ang="0">
                  <a:pos x="connsiteX1" y="connsiteY1"/>
                </a:cxn>
                <a:cxn ang="0">
                  <a:pos x="connsiteX2" y="connsiteY2"/>
                </a:cxn>
                <a:cxn ang="0">
                  <a:pos x="connsiteX3" y="connsiteY3"/>
                </a:cxn>
              </a:cxnLst>
              <a:rect l="l" t="t" r="r" b="b"/>
              <a:pathLst>
                <a:path w="46879" h="1453266">
                  <a:moveTo>
                    <a:pt x="0" y="0"/>
                  </a:moveTo>
                  <a:lnTo>
                    <a:pt x="46880" y="0"/>
                  </a:lnTo>
                  <a:lnTo>
                    <a:pt x="46880" y="1453267"/>
                  </a:lnTo>
                  <a:lnTo>
                    <a:pt x="0" y="145326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3" name="Freeform 1344">
              <a:extLst>
                <a:ext uri="{FF2B5EF4-FFF2-40B4-BE49-F238E27FC236}">
                  <a16:creationId xmlns:a16="http://schemas.microsoft.com/office/drawing/2014/main" id="{EDCB9D1F-4C18-66CB-81FF-EFE12588A294}"/>
                </a:ext>
              </a:extLst>
            </p:cNvPr>
            <p:cNvSpPr/>
            <p:nvPr/>
          </p:nvSpPr>
          <p:spPr>
            <a:xfrm>
              <a:off x="13832615" y="5828618"/>
              <a:ext cx="46879" cy="1476516"/>
            </a:xfrm>
            <a:custGeom>
              <a:avLst/>
              <a:gdLst>
                <a:gd name="connsiteX0" fmla="*/ 0 w 46879"/>
                <a:gd name="connsiteY0" fmla="*/ 0 h 1476516"/>
                <a:gd name="connsiteX1" fmla="*/ 46879 w 46879"/>
                <a:gd name="connsiteY1" fmla="*/ 0 h 1476516"/>
                <a:gd name="connsiteX2" fmla="*/ 46879 w 46879"/>
                <a:gd name="connsiteY2" fmla="*/ 1476516 h 1476516"/>
                <a:gd name="connsiteX3" fmla="*/ 0 w 46879"/>
                <a:gd name="connsiteY3" fmla="*/ 1476516 h 1476516"/>
              </a:gdLst>
              <a:ahLst/>
              <a:cxnLst>
                <a:cxn ang="0">
                  <a:pos x="connsiteX0" y="connsiteY0"/>
                </a:cxn>
                <a:cxn ang="0">
                  <a:pos x="connsiteX1" y="connsiteY1"/>
                </a:cxn>
                <a:cxn ang="0">
                  <a:pos x="connsiteX2" y="connsiteY2"/>
                </a:cxn>
                <a:cxn ang="0">
                  <a:pos x="connsiteX3" y="connsiteY3"/>
                </a:cxn>
              </a:cxnLst>
              <a:rect l="l" t="t" r="r" b="b"/>
              <a:pathLst>
                <a:path w="46879" h="1476516">
                  <a:moveTo>
                    <a:pt x="0" y="0"/>
                  </a:moveTo>
                  <a:lnTo>
                    <a:pt x="46879" y="0"/>
                  </a:lnTo>
                  <a:lnTo>
                    <a:pt x="46879" y="1476516"/>
                  </a:lnTo>
                  <a:lnTo>
                    <a:pt x="0" y="147651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4" name="Freeform 1345">
              <a:extLst>
                <a:ext uri="{FF2B5EF4-FFF2-40B4-BE49-F238E27FC236}">
                  <a16:creationId xmlns:a16="http://schemas.microsoft.com/office/drawing/2014/main" id="{77821114-8BA8-71C7-22BF-C6082B18AE90}"/>
                </a:ext>
              </a:extLst>
            </p:cNvPr>
            <p:cNvSpPr/>
            <p:nvPr/>
          </p:nvSpPr>
          <p:spPr>
            <a:xfrm>
              <a:off x="14136760" y="5828618"/>
              <a:ext cx="46879" cy="1554775"/>
            </a:xfrm>
            <a:custGeom>
              <a:avLst/>
              <a:gdLst>
                <a:gd name="connsiteX0" fmla="*/ 0 w 46879"/>
                <a:gd name="connsiteY0" fmla="*/ 0 h 1554775"/>
                <a:gd name="connsiteX1" fmla="*/ 46879 w 46879"/>
                <a:gd name="connsiteY1" fmla="*/ 0 h 1554775"/>
                <a:gd name="connsiteX2" fmla="*/ 46879 w 46879"/>
                <a:gd name="connsiteY2" fmla="*/ 1554776 h 1554775"/>
                <a:gd name="connsiteX3" fmla="*/ 0 w 46879"/>
                <a:gd name="connsiteY3" fmla="*/ 1554776 h 1554775"/>
              </a:gdLst>
              <a:ahLst/>
              <a:cxnLst>
                <a:cxn ang="0">
                  <a:pos x="connsiteX0" y="connsiteY0"/>
                </a:cxn>
                <a:cxn ang="0">
                  <a:pos x="connsiteX1" y="connsiteY1"/>
                </a:cxn>
                <a:cxn ang="0">
                  <a:pos x="connsiteX2" y="connsiteY2"/>
                </a:cxn>
                <a:cxn ang="0">
                  <a:pos x="connsiteX3" y="connsiteY3"/>
                </a:cxn>
              </a:cxnLst>
              <a:rect l="l" t="t" r="r" b="b"/>
              <a:pathLst>
                <a:path w="46879" h="1554775">
                  <a:moveTo>
                    <a:pt x="0" y="0"/>
                  </a:moveTo>
                  <a:lnTo>
                    <a:pt x="46879" y="0"/>
                  </a:lnTo>
                  <a:lnTo>
                    <a:pt x="46879" y="1554776"/>
                  </a:lnTo>
                  <a:lnTo>
                    <a:pt x="0" y="155477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5" name="Freeform 1346">
              <a:extLst>
                <a:ext uri="{FF2B5EF4-FFF2-40B4-BE49-F238E27FC236}">
                  <a16:creationId xmlns:a16="http://schemas.microsoft.com/office/drawing/2014/main" id="{76C950F1-A900-5454-D18B-998D35F3FF7C}"/>
                </a:ext>
              </a:extLst>
            </p:cNvPr>
            <p:cNvSpPr/>
            <p:nvPr/>
          </p:nvSpPr>
          <p:spPr>
            <a:xfrm>
              <a:off x="14289087" y="5828618"/>
              <a:ext cx="46879" cy="1578279"/>
            </a:xfrm>
            <a:custGeom>
              <a:avLst/>
              <a:gdLst>
                <a:gd name="connsiteX0" fmla="*/ 0 w 46879"/>
                <a:gd name="connsiteY0" fmla="*/ 0 h 1578279"/>
                <a:gd name="connsiteX1" fmla="*/ 46880 w 46879"/>
                <a:gd name="connsiteY1" fmla="*/ 0 h 1578279"/>
                <a:gd name="connsiteX2" fmla="*/ 46880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80" y="0"/>
                  </a:lnTo>
                  <a:lnTo>
                    <a:pt x="46880" y="1578279"/>
                  </a:lnTo>
                  <a:lnTo>
                    <a:pt x="0" y="15782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6" name="Freeform 1347">
              <a:extLst>
                <a:ext uri="{FF2B5EF4-FFF2-40B4-BE49-F238E27FC236}">
                  <a16:creationId xmlns:a16="http://schemas.microsoft.com/office/drawing/2014/main" id="{AF89B217-0747-3F08-F7AC-E33849393543}"/>
                </a:ext>
              </a:extLst>
            </p:cNvPr>
            <p:cNvSpPr/>
            <p:nvPr/>
          </p:nvSpPr>
          <p:spPr>
            <a:xfrm>
              <a:off x="14367093" y="5828618"/>
              <a:ext cx="46879" cy="1578279"/>
            </a:xfrm>
            <a:custGeom>
              <a:avLst/>
              <a:gdLst>
                <a:gd name="connsiteX0" fmla="*/ 0 w 46879"/>
                <a:gd name="connsiteY0" fmla="*/ 0 h 1578279"/>
                <a:gd name="connsiteX1" fmla="*/ 46879 w 46879"/>
                <a:gd name="connsiteY1" fmla="*/ 0 h 1578279"/>
                <a:gd name="connsiteX2" fmla="*/ 46879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79" y="0"/>
                  </a:lnTo>
                  <a:lnTo>
                    <a:pt x="46879" y="1578279"/>
                  </a:lnTo>
                  <a:lnTo>
                    <a:pt x="0" y="15782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7" name="Freeform 1348">
              <a:extLst>
                <a:ext uri="{FF2B5EF4-FFF2-40B4-BE49-F238E27FC236}">
                  <a16:creationId xmlns:a16="http://schemas.microsoft.com/office/drawing/2014/main" id="{E4F8C972-499F-1E78-6096-1DF2F4A0F59B}"/>
                </a:ext>
              </a:extLst>
            </p:cNvPr>
            <p:cNvSpPr/>
            <p:nvPr/>
          </p:nvSpPr>
          <p:spPr>
            <a:xfrm>
              <a:off x="14515354" y="5828618"/>
              <a:ext cx="46879" cy="1586028"/>
            </a:xfrm>
            <a:custGeom>
              <a:avLst/>
              <a:gdLst>
                <a:gd name="connsiteX0" fmla="*/ 0 w 46879"/>
                <a:gd name="connsiteY0" fmla="*/ 0 h 1586028"/>
                <a:gd name="connsiteX1" fmla="*/ 46880 w 46879"/>
                <a:gd name="connsiteY1" fmla="*/ 0 h 1586028"/>
                <a:gd name="connsiteX2" fmla="*/ 46880 w 46879"/>
                <a:gd name="connsiteY2" fmla="*/ 1586029 h 1586028"/>
                <a:gd name="connsiteX3" fmla="*/ 0 w 46879"/>
                <a:gd name="connsiteY3" fmla="*/ 1586029 h 1586028"/>
              </a:gdLst>
              <a:ahLst/>
              <a:cxnLst>
                <a:cxn ang="0">
                  <a:pos x="connsiteX0" y="connsiteY0"/>
                </a:cxn>
                <a:cxn ang="0">
                  <a:pos x="connsiteX1" y="connsiteY1"/>
                </a:cxn>
                <a:cxn ang="0">
                  <a:pos x="connsiteX2" y="connsiteY2"/>
                </a:cxn>
                <a:cxn ang="0">
                  <a:pos x="connsiteX3" y="connsiteY3"/>
                </a:cxn>
              </a:cxnLst>
              <a:rect l="l" t="t" r="r" b="b"/>
              <a:pathLst>
                <a:path w="46879" h="1586028">
                  <a:moveTo>
                    <a:pt x="0" y="0"/>
                  </a:moveTo>
                  <a:lnTo>
                    <a:pt x="46880" y="0"/>
                  </a:lnTo>
                  <a:lnTo>
                    <a:pt x="46880" y="1586029"/>
                  </a:lnTo>
                  <a:lnTo>
                    <a:pt x="0" y="158602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8" name="Freeform 1349">
              <a:extLst>
                <a:ext uri="{FF2B5EF4-FFF2-40B4-BE49-F238E27FC236}">
                  <a16:creationId xmlns:a16="http://schemas.microsoft.com/office/drawing/2014/main" id="{EC537B6D-440D-3B77-8459-F48C88DED855}"/>
                </a:ext>
              </a:extLst>
            </p:cNvPr>
            <p:cNvSpPr/>
            <p:nvPr/>
          </p:nvSpPr>
          <p:spPr>
            <a:xfrm>
              <a:off x="14669078" y="5828618"/>
              <a:ext cx="46879" cy="1617154"/>
            </a:xfrm>
            <a:custGeom>
              <a:avLst/>
              <a:gdLst>
                <a:gd name="connsiteX0" fmla="*/ 0 w 46879"/>
                <a:gd name="connsiteY0" fmla="*/ 0 h 1617154"/>
                <a:gd name="connsiteX1" fmla="*/ 46880 w 46879"/>
                <a:gd name="connsiteY1" fmla="*/ 0 h 1617154"/>
                <a:gd name="connsiteX2" fmla="*/ 46880 w 46879"/>
                <a:gd name="connsiteY2" fmla="*/ 1617155 h 1617154"/>
                <a:gd name="connsiteX3" fmla="*/ 0 w 46879"/>
                <a:gd name="connsiteY3" fmla="*/ 1617155 h 1617154"/>
              </a:gdLst>
              <a:ahLst/>
              <a:cxnLst>
                <a:cxn ang="0">
                  <a:pos x="connsiteX0" y="connsiteY0"/>
                </a:cxn>
                <a:cxn ang="0">
                  <a:pos x="connsiteX1" y="connsiteY1"/>
                </a:cxn>
                <a:cxn ang="0">
                  <a:pos x="connsiteX2" y="connsiteY2"/>
                </a:cxn>
                <a:cxn ang="0">
                  <a:pos x="connsiteX3" y="connsiteY3"/>
                </a:cxn>
              </a:cxnLst>
              <a:rect l="l" t="t" r="r" b="b"/>
              <a:pathLst>
                <a:path w="46879" h="1617154">
                  <a:moveTo>
                    <a:pt x="0" y="0"/>
                  </a:moveTo>
                  <a:lnTo>
                    <a:pt x="46880" y="0"/>
                  </a:lnTo>
                  <a:lnTo>
                    <a:pt x="46880" y="1617155"/>
                  </a:lnTo>
                  <a:lnTo>
                    <a:pt x="0" y="161715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89" name="Freeform 1350">
              <a:extLst>
                <a:ext uri="{FF2B5EF4-FFF2-40B4-BE49-F238E27FC236}">
                  <a16:creationId xmlns:a16="http://schemas.microsoft.com/office/drawing/2014/main" id="{348852AE-FD3E-BA4F-E626-1111585A4F72}"/>
                </a:ext>
              </a:extLst>
            </p:cNvPr>
            <p:cNvSpPr/>
            <p:nvPr/>
          </p:nvSpPr>
          <p:spPr>
            <a:xfrm>
              <a:off x="14819754" y="5828618"/>
              <a:ext cx="46879" cy="1632654"/>
            </a:xfrm>
            <a:custGeom>
              <a:avLst/>
              <a:gdLst>
                <a:gd name="connsiteX0" fmla="*/ 0 w 46879"/>
                <a:gd name="connsiteY0" fmla="*/ 0 h 1632654"/>
                <a:gd name="connsiteX1" fmla="*/ 46879 w 46879"/>
                <a:gd name="connsiteY1" fmla="*/ 0 h 1632654"/>
                <a:gd name="connsiteX2" fmla="*/ 46879 w 46879"/>
                <a:gd name="connsiteY2" fmla="*/ 1632655 h 1632654"/>
                <a:gd name="connsiteX3" fmla="*/ 0 w 46879"/>
                <a:gd name="connsiteY3" fmla="*/ 1632655 h 1632654"/>
              </a:gdLst>
              <a:ahLst/>
              <a:cxnLst>
                <a:cxn ang="0">
                  <a:pos x="connsiteX0" y="connsiteY0"/>
                </a:cxn>
                <a:cxn ang="0">
                  <a:pos x="connsiteX1" y="connsiteY1"/>
                </a:cxn>
                <a:cxn ang="0">
                  <a:pos x="connsiteX2" y="connsiteY2"/>
                </a:cxn>
                <a:cxn ang="0">
                  <a:pos x="connsiteX3" y="connsiteY3"/>
                </a:cxn>
              </a:cxnLst>
              <a:rect l="l" t="t" r="r" b="b"/>
              <a:pathLst>
                <a:path w="46879" h="1632654">
                  <a:moveTo>
                    <a:pt x="0" y="0"/>
                  </a:moveTo>
                  <a:lnTo>
                    <a:pt x="46879" y="0"/>
                  </a:lnTo>
                  <a:lnTo>
                    <a:pt x="46879" y="1632655"/>
                  </a:lnTo>
                  <a:lnTo>
                    <a:pt x="0" y="163265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0" name="Freeform 1351">
              <a:extLst>
                <a:ext uri="{FF2B5EF4-FFF2-40B4-BE49-F238E27FC236}">
                  <a16:creationId xmlns:a16="http://schemas.microsoft.com/office/drawing/2014/main" id="{B5E860CB-30EE-3916-3305-381B9A368719}"/>
                </a:ext>
              </a:extLst>
            </p:cNvPr>
            <p:cNvSpPr/>
            <p:nvPr/>
          </p:nvSpPr>
          <p:spPr>
            <a:xfrm>
              <a:off x="15350548" y="5828618"/>
              <a:ext cx="46879" cy="1750043"/>
            </a:xfrm>
            <a:custGeom>
              <a:avLst/>
              <a:gdLst>
                <a:gd name="connsiteX0" fmla="*/ 0 w 46879"/>
                <a:gd name="connsiteY0" fmla="*/ 0 h 1750043"/>
                <a:gd name="connsiteX1" fmla="*/ 46880 w 46879"/>
                <a:gd name="connsiteY1" fmla="*/ 0 h 1750043"/>
                <a:gd name="connsiteX2" fmla="*/ 46880 w 46879"/>
                <a:gd name="connsiteY2" fmla="*/ 1750044 h 1750043"/>
                <a:gd name="connsiteX3" fmla="*/ 0 w 46879"/>
                <a:gd name="connsiteY3" fmla="*/ 1750044 h 1750043"/>
              </a:gdLst>
              <a:ahLst/>
              <a:cxnLst>
                <a:cxn ang="0">
                  <a:pos x="connsiteX0" y="connsiteY0"/>
                </a:cxn>
                <a:cxn ang="0">
                  <a:pos x="connsiteX1" y="connsiteY1"/>
                </a:cxn>
                <a:cxn ang="0">
                  <a:pos x="connsiteX2" y="connsiteY2"/>
                </a:cxn>
                <a:cxn ang="0">
                  <a:pos x="connsiteX3" y="connsiteY3"/>
                </a:cxn>
              </a:cxnLst>
              <a:rect l="l" t="t" r="r" b="b"/>
              <a:pathLst>
                <a:path w="46879" h="1750043">
                  <a:moveTo>
                    <a:pt x="0" y="0"/>
                  </a:moveTo>
                  <a:lnTo>
                    <a:pt x="46880" y="0"/>
                  </a:lnTo>
                  <a:lnTo>
                    <a:pt x="46880" y="1750044"/>
                  </a:lnTo>
                  <a:lnTo>
                    <a:pt x="0" y="175004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1" name="Freeform 1352">
              <a:extLst>
                <a:ext uri="{FF2B5EF4-FFF2-40B4-BE49-F238E27FC236}">
                  <a16:creationId xmlns:a16="http://schemas.microsoft.com/office/drawing/2014/main" id="{A1233EB5-2A52-4E41-D1B7-5D187CF8D62D}"/>
                </a:ext>
              </a:extLst>
            </p:cNvPr>
            <p:cNvSpPr/>
            <p:nvPr/>
          </p:nvSpPr>
          <p:spPr>
            <a:xfrm>
              <a:off x="15428807" y="5828618"/>
              <a:ext cx="46879" cy="1796669"/>
            </a:xfrm>
            <a:custGeom>
              <a:avLst/>
              <a:gdLst>
                <a:gd name="connsiteX0" fmla="*/ 0 w 46879"/>
                <a:gd name="connsiteY0" fmla="*/ 0 h 1796669"/>
                <a:gd name="connsiteX1" fmla="*/ 46879 w 46879"/>
                <a:gd name="connsiteY1" fmla="*/ 0 h 1796669"/>
                <a:gd name="connsiteX2" fmla="*/ 46879 w 46879"/>
                <a:gd name="connsiteY2" fmla="*/ 1796670 h 1796669"/>
                <a:gd name="connsiteX3" fmla="*/ 0 w 46879"/>
                <a:gd name="connsiteY3" fmla="*/ 1796670 h 1796669"/>
              </a:gdLst>
              <a:ahLst/>
              <a:cxnLst>
                <a:cxn ang="0">
                  <a:pos x="connsiteX0" y="connsiteY0"/>
                </a:cxn>
                <a:cxn ang="0">
                  <a:pos x="connsiteX1" y="connsiteY1"/>
                </a:cxn>
                <a:cxn ang="0">
                  <a:pos x="connsiteX2" y="connsiteY2"/>
                </a:cxn>
                <a:cxn ang="0">
                  <a:pos x="connsiteX3" y="connsiteY3"/>
                </a:cxn>
              </a:cxnLst>
              <a:rect l="l" t="t" r="r" b="b"/>
              <a:pathLst>
                <a:path w="46879" h="1796669">
                  <a:moveTo>
                    <a:pt x="0" y="0"/>
                  </a:moveTo>
                  <a:lnTo>
                    <a:pt x="46879" y="0"/>
                  </a:lnTo>
                  <a:lnTo>
                    <a:pt x="46879" y="1796670"/>
                  </a:lnTo>
                  <a:lnTo>
                    <a:pt x="0" y="179667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2" name="Freeform 1353">
              <a:extLst>
                <a:ext uri="{FF2B5EF4-FFF2-40B4-BE49-F238E27FC236}">
                  <a16:creationId xmlns:a16="http://schemas.microsoft.com/office/drawing/2014/main" id="{DF30C2CF-70DD-775F-6EE9-6A73A8ACA6F2}"/>
                </a:ext>
              </a:extLst>
            </p:cNvPr>
            <p:cNvSpPr/>
            <p:nvPr/>
          </p:nvSpPr>
          <p:spPr>
            <a:xfrm>
              <a:off x="15577196" y="5828618"/>
              <a:ext cx="46879" cy="1859175"/>
            </a:xfrm>
            <a:custGeom>
              <a:avLst/>
              <a:gdLst>
                <a:gd name="connsiteX0" fmla="*/ 0 w 46879"/>
                <a:gd name="connsiteY0" fmla="*/ 0 h 1859175"/>
                <a:gd name="connsiteX1" fmla="*/ 46879 w 46879"/>
                <a:gd name="connsiteY1" fmla="*/ 0 h 1859175"/>
                <a:gd name="connsiteX2" fmla="*/ 46879 w 46879"/>
                <a:gd name="connsiteY2" fmla="*/ 1859175 h 1859175"/>
                <a:gd name="connsiteX3" fmla="*/ 0 w 46879"/>
                <a:gd name="connsiteY3" fmla="*/ 1859175 h 1859175"/>
              </a:gdLst>
              <a:ahLst/>
              <a:cxnLst>
                <a:cxn ang="0">
                  <a:pos x="connsiteX0" y="connsiteY0"/>
                </a:cxn>
                <a:cxn ang="0">
                  <a:pos x="connsiteX1" y="connsiteY1"/>
                </a:cxn>
                <a:cxn ang="0">
                  <a:pos x="connsiteX2" y="connsiteY2"/>
                </a:cxn>
                <a:cxn ang="0">
                  <a:pos x="connsiteX3" y="connsiteY3"/>
                </a:cxn>
              </a:cxnLst>
              <a:rect l="l" t="t" r="r" b="b"/>
              <a:pathLst>
                <a:path w="46879" h="1859175">
                  <a:moveTo>
                    <a:pt x="0" y="0"/>
                  </a:moveTo>
                  <a:lnTo>
                    <a:pt x="46879" y="0"/>
                  </a:lnTo>
                  <a:lnTo>
                    <a:pt x="46879" y="1859175"/>
                  </a:lnTo>
                  <a:lnTo>
                    <a:pt x="0" y="185917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3" name="Freeform 1354">
              <a:extLst>
                <a:ext uri="{FF2B5EF4-FFF2-40B4-BE49-F238E27FC236}">
                  <a16:creationId xmlns:a16="http://schemas.microsoft.com/office/drawing/2014/main" id="{03C2B43A-3B56-CED1-B678-F7632CA3B9D1}"/>
                </a:ext>
              </a:extLst>
            </p:cNvPr>
            <p:cNvSpPr/>
            <p:nvPr/>
          </p:nvSpPr>
          <p:spPr>
            <a:xfrm>
              <a:off x="15655201" y="5828618"/>
              <a:ext cx="46879" cy="1874802"/>
            </a:xfrm>
            <a:custGeom>
              <a:avLst/>
              <a:gdLst>
                <a:gd name="connsiteX0" fmla="*/ 0 w 46879"/>
                <a:gd name="connsiteY0" fmla="*/ 0 h 1874802"/>
                <a:gd name="connsiteX1" fmla="*/ 46880 w 46879"/>
                <a:gd name="connsiteY1" fmla="*/ 0 h 1874802"/>
                <a:gd name="connsiteX2" fmla="*/ 46880 w 46879"/>
                <a:gd name="connsiteY2" fmla="*/ 1874802 h 1874802"/>
                <a:gd name="connsiteX3" fmla="*/ 0 w 46879"/>
                <a:gd name="connsiteY3" fmla="*/ 1874802 h 1874802"/>
              </a:gdLst>
              <a:ahLst/>
              <a:cxnLst>
                <a:cxn ang="0">
                  <a:pos x="connsiteX0" y="connsiteY0"/>
                </a:cxn>
                <a:cxn ang="0">
                  <a:pos x="connsiteX1" y="connsiteY1"/>
                </a:cxn>
                <a:cxn ang="0">
                  <a:pos x="connsiteX2" y="connsiteY2"/>
                </a:cxn>
                <a:cxn ang="0">
                  <a:pos x="connsiteX3" y="connsiteY3"/>
                </a:cxn>
              </a:cxnLst>
              <a:rect l="l" t="t" r="r" b="b"/>
              <a:pathLst>
                <a:path w="46879" h="1874802">
                  <a:moveTo>
                    <a:pt x="0" y="0"/>
                  </a:moveTo>
                  <a:lnTo>
                    <a:pt x="46880" y="0"/>
                  </a:lnTo>
                  <a:lnTo>
                    <a:pt x="46880" y="1874802"/>
                  </a:lnTo>
                  <a:lnTo>
                    <a:pt x="0" y="187480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4" name="Freeform 1355">
              <a:extLst>
                <a:ext uri="{FF2B5EF4-FFF2-40B4-BE49-F238E27FC236}">
                  <a16:creationId xmlns:a16="http://schemas.microsoft.com/office/drawing/2014/main" id="{BFD6609D-3158-994C-0B2C-09428BC345DA}"/>
                </a:ext>
              </a:extLst>
            </p:cNvPr>
            <p:cNvSpPr/>
            <p:nvPr/>
          </p:nvSpPr>
          <p:spPr>
            <a:xfrm>
              <a:off x="16185868" y="5828618"/>
              <a:ext cx="46879" cy="2046439"/>
            </a:xfrm>
            <a:custGeom>
              <a:avLst/>
              <a:gdLst>
                <a:gd name="connsiteX0" fmla="*/ 0 w 46879"/>
                <a:gd name="connsiteY0" fmla="*/ 0 h 2046439"/>
                <a:gd name="connsiteX1" fmla="*/ 46880 w 46879"/>
                <a:gd name="connsiteY1" fmla="*/ 0 h 2046439"/>
                <a:gd name="connsiteX2" fmla="*/ 46880 w 46879"/>
                <a:gd name="connsiteY2" fmla="*/ 2046440 h 2046439"/>
                <a:gd name="connsiteX3" fmla="*/ 0 w 46879"/>
                <a:gd name="connsiteY3" fmla="*/ 2046440 h 2046439"/>
              </a:gdLst>
              <a:ahLst/>
              <a:cxnLst>
                <a:cxn ang="0">
                  <a:pos x="connsiteX0" y="connsiteY0"/>
                </a:cxn>
                <a:cxn ang="0">
                  <a:pos x="connsiteX1" y="connsiteY1"/>
                </a:cxn>
                <a:cxn ang="0">
                  <a:pos x="connsiteX2" y="connsiteY2"/>
                </a:cxn>
                <a:cxn ang="0">
                  <a:pos x="connsiteX3" y="connsiteY3"/>
                </a:cxn>
              </a:cxnLst>
              <a:rect l="l" t="t" r="r" b="b"/>
              <a:pathLst>
                <a:path w="46879" h="2046439">
                  <a:moveTo>
                    <a:pt x="0" y="0"/>
                  </a:moveTo>
                  <a:lnTo>
                    <a:pt x="46880" y="0"/>
                  </a:lnTo>
                  <a:lnTo>
                    <a:pt x="46880" y="2046440"/>
                  </a:lnTo>
                  <a:lnTo>
                    <a:pt x="0" y="20464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5" name="Freeform 1356">
              <a:extLst>
                <a:ext uri="{FF2B5EF4-FFF2-40B4-BE49-F238E27FC236}">
                  <a16:creationId xmlns:a16="http://schemas.microsoft.com/office/drawing/2014/main" id="{5E21958A-F3D0-FDF1-2E60-E7FCFEE93B31}"/>
                </a:ext>
              </a:extLst>
            </p:cNvPr>
            <p:cNvSpPr/>
            <p:nvPr/>
          </p:nvSpPr>
          <p:spPr>
            <a:xfrm>
              <a:off x="16412389" y="5828618"/>
              <a:ext cx="46879" cy="2101323"/>
            </a:xfrm>
            <a:custGeom>
              <a:avLst/>
              <a:gdLst>
                <a:gd name="connsiteX0" fmla="*/ 0 w 46879"/>
                <a:gd name="connsiteY0" fmla="*/ 0 h 2101323"/>
                <a:gd name="connsiteX1" fmla="*/ 46879 w 46879"/>
                <a:gd name="connsiteY1" fmla="*/ 0 h 2101323"/>
                <a:gd name="connsiteX2" fmla="*/ 46879 w 46879"/>
                <a:gd name="connsiteY2" fmla="*/ 2101323 h 2101323"/>
                <a:gd name="connsiteX3" fmla="*/ 0 w 46879"/>
                <a:gd name="connsiteY3" fmla="*/ 2101323 h 2101323"/>
              </a:gdLst>
              <a:ahLst/>
              <a:cxnLst>
                <a:cxn ang="0">
                  <a:pos x="connsiteX0" y="connsiteY0"/>
                </a:cxn>
                <a:cxn ang="0">
                  <a:pos x="connsiteX1" y="connsiteY1"/>
                </a:cxn>
                <a:cxn ang="0">
                  <a:pos x="connsiteX2" y="connsiteY2"/>
                </a:cxn>
                <a:cxn ang="0">
                  <a:pos x="connsiteX3" y="connsiteY3"/>
                </a:cxn>
              </a:cxnLst>
              <a:rect l="l" t="t" r="r" b="b"/>
              <a:pathLst>
                <a:path w="46879" h="2101323">
                  <a:moveTo>
                    <a:pt x="0" y="0"/>
                  </a:moveTo>
                  <a:lnTo>
                    <a:pt x="46879" y="0"/>
                  </a:lnTo>
                  <a:lnTo>
                    <a:pt x="46879" y="2101323"/>
                  </a:lnTo>
                  <a:lnTo>
                    <a:pt x="0" y="210132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6" name="Freeform 1357">
              <a:extLst>
                <a:ext uri="{FF2B5EF4-FFF2-40B4-BE49-F238E27FC236}">
                  <a16:creationId xmlns:a16="http://schemas.microsoft.com/office/drawing/2014/main" id="{0359599A-A589-06BC-8EB9-A70608C0A619}"/>
                </a:ext>
              </a:extLst>
            </p:cNvPr>
            <p:cNvSpPr/>
            <p:nvPr/>
          </p:nvSpPr>
          <p:spPr>
            <a:xfrm>
              <a:off x="16568400" y="5828618"/>
              <a:ext cx="46879" cy="2132322"/>
            </a:xfrm>
            <a:custGeom>
              <a:avLst/>
              <a:gdLst>
                <a:gd name="connsiteX0" fmla="*/ 0 w 46879"/>
                <a:gd name="connsiteY0" fmla="*/ 0 h 2132322"/>
                <a:gd name="connsiteX1" fmla="*/ 46880 w 46879"/>
                <a:gd name="connsiteY1" fmla="*/ 0 h 2132322"/>
                <a:gd name="connsiteX2" fmla="*/ 46880 w 46879"/>
                <a:gd name="connsiteY2" fmla="*/ 2132322 h 2132322"/>
                <a:gd name="connsiteX3" fmla="*/ 0 w 46879"/>
                <a:gd name="connsiteY3" fmla="*/ 2132322 h 2132322"/>
              </a:gdLst>
              <a:ahLst/>
              <a:cxnLst>
                <a:cxn ang="0">
                  <a:pos x="connsiteX0" y="connsiteY0"/>
                </a:cxn>
                <a:cxn ang="0">
                  <a:pos x="connsiteX1" y="connsiteY1"/>
                </a:cxn>
                <a:cxn ang="0">
                  <a:pos x="connsiteX2" y="connsiteY2"/>
                </a:cxn>
                <a:cxn ang="0">
                  <a:pos x="connsiteX3" y="connsiteY3"/>
                </a:cxn>
              </a:cxnLst>
              <a:rect l="l" t="t" r="r" b="b"/>
              <a:pathLst>
                <a:path w="46879" h="2132322">
                  <a:moveTo>
                    <a:pt x="0" y="0"/>
                  </a:moveTo>
                  <a:lnTo>
                    <a:pt x="46880" y="0"/>
                  </a:lnTo>
                  <a:lnTo>
                    <a:pt x="46880" y="2132322"/>
                  </a:lnTo>
                  <a:lnTo>
                    <a:pt x="0" y="213232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7" name="Freeform 1358">
              <a:extLst>
                <a:ext uri="{FF2B5EF4-FFF2-40B4-BE49-F238E27FC236}">
                  <a16:creationId xmlns:a16="http://schemas.microsoft.com/office/drawing/2014/main" id="{6191F5D0-19AF-331C-A78F-92D6A9A6BDDF}"/>
                </a:ext>
              </a:extLst>
            </p:cNvPr>
            <p:cNvSpPr/>
            <p:nvPr/>
          </p:nvSpPr>
          <p:spPr>
            <a:xfrm>
              <a:off x="16716789" y="5828618"/>
              <a:ext cx="46879" cy="2241707"/>
            </a:xfrm>
            <a:custGeom>
              <a:avLst/>
              <a:gdLst>
                <a:gd name="connsiteX0" fmla="*/ 0 w 46879"/>
                <a:gd name="connsiteY0" fmla="*/ 0 h 2241707"/>
                <a:gd name="connsiteX1" fmla="*/ 46880 w 46879"/>
                <a:gd name="connsiteY1" fmla="*/ 0 h 2241707"/>
                <a:gd name="connsiteX2" fmla="*/ 46880 w 46879"/>
                <a:gd name="connsiteY2" fmla="*/ 2241708 h 2241707"/>
                <a:gd name="connsiteX3" fmla="*/ 0 w 46879"/>
                <a:gd name="connsiteY3" fmla="*/ 2241708 h 2241707"/>
              </a:gdLst>
              <a:ahLst/>
              <a:cxnLst>
                <a:cxn ang="0">
                  <a:pos x="connsiteX0" y="connsiteY0"/>
                </a:cxn>
                <a:cxn ang="0">
                  <a:pos x="connsiteX1" y="connsiteY1"/>
                </a:cxn>
                <a:cxn ang="0">
                  <a:pos x="connsiteX2" y="connsiteY2"/>
                </a:cxn>
                <a:cxn ang="0">
                  <a:pos x="connsiteX3" y="connsiteY3"/>
                </a:cxn>
              </a:cxnLst>
              <a:rect l="l" t="t" r="r" b="b"/>
              <a:pathLst>
                <a:path w="46879" h="2241707">
                  <a:moveTo>
                    <a:pt x="0" y="0"/>
                  </a:moveTo>
                  <a:lnTo>
                    <a:pt x="46880" y="0"/>
                  </a:lnTo>
                  <a:lnTo>
                    <a:pt x="46880" y="2241708"/>
                  </a:lnTo>
                  <a:lnTo>
                    <a:pt x="0" y="224170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8" name="Freeform 1359">
              <a:extLst>
                <a:ext uri="{FF2B5EF4-FFF2-40B4-BE49-F238E27FC236}">
                  <a16:creationId xmlns:a16="http://schemas.microsoft.com/office/drawing/2014/main" id="{C4ECC6D8-B56D-3702-075E-EE9EF0DDBE9C}"/>
                </a:ext>
              </a:extLst>
            </p:cNvPr>
            <p:cNvSpPr/>
            <p:nvPr/>
          </p:nvSpPr>
          <p:spPr>
            <a:xfrm>
              <a:off x="16794540" y="5828618"/>
              <a:ext cx="46879" cy="2241707"/>
            </a:xfrm>
            <a:custGeom>
              <a:avLst/>
              <a:gdLst>
                <a:gd name="connsiteX0" fmla="*/ 0 w 46879"/>
                <a:gd name="connsiteY0" fmla="*/ 0 h 2241707"/>
                <a:gd name="connsiteX1" fmla="*/ 46879 w 46879"/>
                <a:gd name="connsiteY1" fmla="*/ 0 h 2241707"/>
                <a:gd name="connsiteX2" fmla="*/ 46879 w 46879"/>
                <a:gd name="connsiteY2" fmla="*/ 2241708 h 2241707"/>
                <a:gd name="connsiteX3" fmla="*/ 0 w 46879"/>
                <a:gd name="connsiteY3" fmla="*/ 2241708 h 2241707"/>
              </a:gdLst>
              <a:ahLst/>
              <a:cxnLst>
                <a:cxn ang="0">
                  <a:pos x="connsiteX0" y="connsiteY0"/>
                </a:cxn>
                <a:cxn ang="0">
                  <a:pos x="connsiteX1" y="connsiteY1"/>
                </a:cxn>
                <a:cxn ang="0">
                  <a:pos x="connsiteX2" y="connsiteY2"/>
                </a:cxn>
                <a:cxn ang="0">
                  <a:pos x="connsiteX3" y="connsiteY3"/>
                </a:cxn>
              </a:cxnLst>
              <a:rect l="l" t="t" r="r" b="b"/>
              <a:pathLst>
                <a:path w="46879" h="2241707">
                  <a:moveTo>
                    <a:pt x="0" y="0"/>
                  </a:moveTo>
                  <a:lnTo>
                    <a:pt x="46879" y="0"/>
                  </a:lnTo>
                  <a:lnTo>
                    <a:pt x="46879" y="2241708"/>
                  </a:lnTo>
                  <a:lnTo>
                    <a:pt x="0" y="224170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299" name="Freeform 1360">
              <a:extLst>
                <a:ext uri="{FF2B5EF4-FFF2-40B4-BE49-F238E27FC236}">
                  <a16:creationId xmlns:a16="http://schemas.microsoft.com/office/drawing/2014/main" id="{1CB70EED-5EA4-DD5F-2871-1DBA24ABBF78}"/>
                </a:ext>
              </a:extLst>
            </p:cNvPr>
            <p:cNvSpPr/>
            <p:nvPr/>
          </p:nvSpPr>
          <p:spPr>
            <a:xfrm>
              <a:off x="16943437" y="5828618"/>
              <a:ext cx="46879" cy="2624240"/>
            </a:xfrm>
            <a:custGeom>
              <a:avLst/>
              <a:gdLst>
                <a:gd name="connsiteX0" fmla="*/ 0 w 46879"/>
                <a:gd name="connsiteY0" fmla="*/ 0 h 2624240"/>
                <a:gd name="connsiteX1" fmla="*/ 46880 w 46879"/>
                <a:gd name="connsiteY1" fmla="*/ 0 h 2624240"/>
                <a:gd name="connsiteX2" fmla="*/ 46880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80" y="0"/>
                  </a:lnTo>
                  <a:lnTo>
                    <a:pt x="46880" y="2624240"/>
                  </a:lnTo>
                  <a:lnTo>
                    <a:pt x="0"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0" name="Freeform 1361">
              <a:extLst>
                <a:ext uri="{FF2B5EF4-FFF2-40B4-BE49-F238E27FC236}">
                  <a16:creationId xmlns:a16="http://schemas.microsoft.com/office/drawing/2014/main" id="{7497E258-830C-1485-9DFE-BC73F135DFB1}"/>
                </a:ext>
              </a:extLst>
            </p:cNvPr>
            <p:cNvSpPr/>
            <p:nvPr/>
          </p:nvSpPr>
          <p:spPr>
            <a:xfrm>
              <a:off x="17177581"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1" name="Freeform 1362">
              <a:extLst>
                <a:ext uri="{FF2B5EF4-FFF2-40B4-BE49-F238E27FC236}">
                  <a16:creationId xmlns:a16="http://schemas.microsoft.com/office/drawing/2014/main" id="{E6FC64ED-3ACC-C9DB-DCDA-DC7298F9F350}"/>
                </a:ext>
              </a:extLst>
            </p:cNvPr>
            <p:cNvSpPr/>
            <p:nvPr/>
          </p:nvSpPr>
          <p:spPr>
            <a:xfrm>
              <a:off x="17247329"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2" name="Freeform 1363">
              <a:extLst>
                <a:ext uri="{FF2B5EF4-FFF2-40B4-BE49-F238E27FC236}">
                  <a16:creationId xmlns:a16="http://schemas.microsoft.com/office/drawing/2014/main" id="{7A1EBCDF-1D3F-703A-BBA2-2BEECEA00FD3}"/>
                </a:ext>
              </a:extLst>
            </p:cNvPr>
            <p:cNvSpPr/>
            <p:nvPr/>
          </p:nvSpPr>
          <p:spPr>
            <a:xfrm>
              <a:off x="17325842"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sp>
        <p:nvSpPr>
          <p:cNvPr id="1303" name="TextBox 1302">
            <a:extLst>
              <a:ext uri="{FF2B5EF4-FFF2-40B4-BE49-F238E27FC236}">
                <a16:creationId xmlns:a16="http://schemas.microsoft.com/office/drawing/2014/main" id="{2E7E714B-D58A-95BE-ACFD-A7C92A6E863F}"/>
              </a:ext>
            </a:extLst>
          </p:cNvPr>
          <p:cNvSpPr txBox="1"/>
          <p:nvPr/>
        </p:nvSpPr>
        <p:spPr>
          <a:xfrm rot="16200000">
            <a:off x="-515768" y="3030540"/>
            <a:ext cx="3026213" cy="276999"/>
          </a:xfrm>
          <a:prstGeom prst="rect">
            <a:avLst/>
          </a:prstGeom>
          <a:noFill/>
        </p:spPr>
        <p:txBody>
          <a:bodyPr wrap="none" rtlCol="0">
            <a:spAutoFit/>
          </a:bodyPr>
          <a:lstStyle/>
          <a:p>
            <a:pPr algn="ctr" defTabSz="609630" eaLnBrk="1" fontAlgn="auto" hangingPunct="1">
              <a:spcBef>
                <a:spcPts val="0"/>
              </a:spcBef>
              <a:spcAft>
                <a:spcPts val="0"/>
              </a:spcAft>
            </a:pPr>
            <a:r>
              <a:rPr lang="en-US" sz="1200" b="1" dirty="0">
                <a:ln/>
                <a:solidFill>
                  <a:srgbClr val="000000"/>
                </a:solidFill>
                <a:latin typeface="Arial Narrow" panose="020B0606020202030204" pitchFamily="34" charset="0"/>
                <a:ea typeface="+mn-ea"/>
                <a:sym typeface="Aptos"/>
                <a:rtl val="0"/>
              </a:rPr>
              <a:t>Best change from baseline (%) in TL tumor size</a:t>
            </a:r>
          </a:p>
        </p:txBody>
      </p:sp>
      <p:grpSp>
        <p:nvGrpSpPr>
          <p:cNvPr id="1304" name="Graphic 5">
            <a:extLst>
              <a:ext uri="{FF2B5EF4-FFF2-40B4-BE49-F238E27FC236}">
                <a16:creationId xmlns:a16="http://schemas.microsoft.com/office/drawing/2014/main" id="{A1495B4C-F5F3-1040-E241-E4EE887892EC}"/>
              </a:ext>
            </a:extLst>
          </p:cNvPr>
          <p:cNvGrpSpPr/>
          <p:nvPr/>
        </p:nvGrpSpPr>
        <p:grpSpPr>
          <a:xfrm>
            <a:off x="1490658" y="1420227"/>
            <a:ext cx="65724" cy="3487044"/>
            <a:chOff x="4971992" y="3214542"/>
            <a:chExt cx="98586" cy="5230566"/>
          </a:xfrm>
        </p:grpSpPr>
        <p:sp>
          <p:nvSpPr>
            <p:cNvPr id="1305" name="Freeform 1298">
              <a:extLst>
                <a:ext uri="{FF2B5EF4-FFF2-40B4-BE49-F238E27FC236}">
                  <a16:creationId xmlns:a16="http://schemas.microsoft.com/office/drawing/2014/main" id="{612A4861-37FD-3F7A-F056-F7F0A3D5B6ED}"/>
                </a:ext>
              </a:extLst>
            </p:cNvPr>
            <p:cNvSpPr/>
            <p:nvPr/>
          </p:nvSpPr>
          <p:spPr>
            <a:xfrm>
              <a:off x="4971992" y="8445109"/>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6" name="Freeform 1299">
              <a:extLst>
                <a:ext uri="{FF2B5EF4-FFF2-40B4-BE49-F238E27FC236}">
                  <a16:creationId xmlns:a16="http://schemas.microsoft.com/office/drawing/2014/main" id="{9ABBD35E-1EF3-70E3-FEF3-C3DEBE6531B9}"/>
                </a:ext>
              </a:extLst>
            </p:cNvPr>
            <p:cNvSpPr/>
            <p:nvPr/>
          </p:nvSpPr>
          <p:spPr>
            <a:xfrm>
              <a:off x="4971992" y="6351662"/>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7" name="Freeform 1300">
              <a:extLst>
                <a:ext uri="{FF2B5EF4-FFF2-40B4-BE49-F238E27FC236}">
                  <a16:creationId xmlns:a16="http://schemas.microsoft.com/office/drawing/2014/main" id="{9464233B-33FF-AD78-6745-486EB1D2A9B1}"/>
                </a:ext>
              </a:extLst>
            </p:cNvPr>
            <p:cNvSpPr/>
            <p:nvPr/>
          </p:nvSpPr>
          <p:spPr>
            <a:xfrm>
              <a:off x="4971992" y="5828618"/>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8" name="Freeform 1301">
              <a:extLst>
                <a:ext uri="{FF2B5EF4-FFF2-40B4-BE49-F238E27FC236}">
                  <a16:creationId xmlns:a16="http://schemas.microsoft.com/office/drawing/2014/main" id="{D6418749-8784-F701-0394-FF09142E3749}"/>
                </a:ext>
              </a:extLst>
            </p:cNvPr>
            <p:cNvSpPr/>
            <p:nvPr/>
          </p:nvSpPr>
          <p:spPr>
            <a:xfrm>
              <a:off x="4971992" y="3214542"/>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09" name="Freeform 1302">
              <a:extLst>
                <a:ext uri="{FF2B5EF4-FFF2-40B4-BE49-F238E27FC236}">
                  <a16:creationId xmlns:a16="http://schemas.microsoft.com/office/drawing/2014/main" id="{98976B3B-C1A3-93CB-7F3C-2C53AAF82FA8}"/>
                </a:ext>
              </a:extLst>
            </p:cNvPr>
            <p:cNvSpPr/>
            <p:nvPr/>
          </p:nvSpPr>
          <p:spPr>
            <a:xfrm>
              <a:off x="4971992" y="6875088"/>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10" name="Freeform 1303">
              <a:extLst>
                <a:ext uri="{FF2B5EF4-FFF2-40B4-BE49-F238E27FC236}">
                  <a16:creationId xmlns:a16="http://schemas.microsoft.com/office/drawing/2014/main" id="{30FDCC80-333A-AD77-4293-AD91182A0235}"/>
                </a:ext>
              </a:extLst>
            </p:cNvPr>
            <p:cNvSpPr/>
            <p:nvPr/>
          </p:nvSpPr>
          <p:spPr>
            <a:xfrm>
              <a:off x="4971992" y="7398640"/>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11" name="Freeform 1304">
              <a:extLst>
                <a:ext uri="{FF2B5EF4-FFF2-40B4-BE49-F238E27FC236}">
                  <a16:creationId xmlns:a16="http://schemas.microsoft.com/office/drawing/2014/main" id="{B644898E-BB32-1836-94AD-019C74F80FE3}"/>
                </a:ext>
              </a:extLst>
            </p:cNvPr>
            <p:cNvSpPr/>
            <p:nvPr/>
          </p:nvSpPr>
          <p:spPr>
            <a:xfrm>
              <a:off x="4971992" y="7923335"/>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12" name="Freeform 1305">
              <a:extLst>
                <a:ext uri="{FF2B5EF4-FFF2-40B4-BE49-F238E27FC236}">
                  <a16:creationId xmlns:a16="http://schemas.microsoft.com/office/drawing/2014/main" id="{D43956C4-CFDA-76D7-F0D7-34B873F8157F}"/>
                </a:ext>
              </a:extLst>
            </p:cNvPr>
            <p:cNvSpPr/>
            <p:nvPr/>
          </p:nvSpPr>
          <p:spPr>
            <a:xfrm>
              <a:off x="4971992" y="5308496"/>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13" name="Freeform 1306">
              <a:extLst>
                <a:ext uri="{FF2B5EF4-FFF2-40B4-BE49-F238E27FC236}">
                  <a16:creationId xmlns:a16="http://schemas.microsoft.com/office/drawing/2014/main" id="{F5361445-1D99-FA2B-F387-2E0C5873692B}"/>
                </a:ext>
              </a:extLst>
            </p:cNvPr>
            <p:cNvSpPr/>
            <p:nvPr/>
          </p:nvSpPr>
          <p:spPr>
            <a:xfrm>
              <a:off x="4971992" y="4784563"/>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14" name="Freeform 1307">
              <a:extLst>
                <a:ext uri="{FF2B5EF4-FFF2-40B4-BE49-F238E27FC236}">
                  <a16:creationId xmlns:a16="http://schemas.microsoft.com/office/drawing/2014/main" id="{8EE45C89-980A-2ACA-E624-823DC696A923}"/>
                </a:ext>
              </a:extLst>
            </p:cNvPr>
            <p:cNvSpPr/>
            <p:nvPr/>
          </p:nvSpPr>
          <p:spPr>
            <a:xfrm>
              <a:off x="4971992" y="4262027"/>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15" name="Freeform 1308">
              <a:extLst>
                <a:ext uri="{FF2B5EF4-FFF2-40B4-BE49-F238E27FC236}">
                  <a16:creationId xmlns:a16="http://schemas.microsoft.com/office/drawing/2014/main" id="{30BF12E9-FAEF-0D4F-DCEF-5FE24102392E}"/>
                </a:ext>
              </a:extLst>
            </p:cNvPr>
            <p:cNvSpPr/>
            <p:nvPr/>
          </p:nvSpPr>
          <p:spPr>
            <a:xfrm>
              <a:off x="4971992" y="3738094"/>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grpSp>
        <p:nvGrpSpPr>
          <p:cNvPr id="1316" name="Graphic 5">
            <a:extLst>
              <a:ext uri="{FF2B5EF4-FFF2-40B4-BE49-F238E27FC236}">
                <a16:creationId xmlns:a16="http://schemas.microsoft.com/office/drawing/2014/main" id="{9BAA81D5-7300-D82A-A012-C85A80706A2A}"/>
              </a:ext>
            </a:extLst>
          </p:cNvPr>
          <p:cNvGrpSpPr/>
          <p:nvPr/>
        </p:nvGrpSpPr>
        <p:grpSpPr>
          <a:xfrm>
            <a:off x="1018553" y="1287253"/>
            <a:ext cx="512462" cy="3764044"/>
            <a:chOff x="4263833" y="3015080"/>
            <a:chExt cx="768692" cy="5646065"/>
          </a:xfrm>
          <a:solidFill>
            <a:srgbClr val="000000"/>
          </a:solidFill>
        </p:grpSpPr>
        <p:sp>
          <p:nvSpPr>
            <p:cNvPr id="1317" name="TextBox 1316">
              <a:extLst>
                <a:ext uri="{FF2B5EF4-FFF2-40B4-BE49-F238E27FC236}">
                  <a16:creationId xmlns:a16="http://schemas.microsoft.com/office/drawing/2014/main" id="{FB3657BD-8FCD-5956-2289-484A98E05CDE}"/>
                </a:ext>
              </a:extLst>
            </p:cNvPr>
            <p:cNvSpPr txBox="1"/>
            <p:nvPr/>
          </p:nvSpPr>
          <p:spPr>
            <a:xfrm>
              <a:off x="4263833" y="8245647"/>
              <a:ext cx="745877"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–100</a:t>
              </a:r>
            </a:p>
          </p:txBody>
        </p:sp>
        <p:sp>
          <p:nvSpPr>
            <p:cNvPr id="1318" name="TextBox 1317">
              <a:extLst>
                <a:ext uri="{FF2B5EF4-FFF2-40B4-BE49-F238E27FC236}">
                  <a16:creationId xmlns:a16="http://schemas.microsoft.com/office/drawing/2014/main" id="{08056126-06AB-F826-13D4-04FC1749FE6E}"/>
                </a:ext>
              </a:extLst>
            </p:cNvPr>
            <p:cNvSpPr txBox="1"/>
            <p:nvPr/>
          </p:nvSpPr>
          <p:spPr>
            <a:xfrm>
              <a:off x="4398911" y="6152200"/>
              <a:ext cx="628055"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–20</a:t>
              </a:r>
            </a:p>
          </p:txBody>
        </p:sp>
        <p:sp>
          <p:nvSpPr>
            <p:cNvPr id="1319" name="TextBox 1318">
              <a:extLst>
                <a:ext uri="{FF2B5EF4-FFF2-40B4-BE49-F238E27FC236}">
                  <a16:creationId xmlns:a16="http://schemas.microsoft.com/office/drawing/2014/main" id="{9DE54734-57A1-02E4-FA71-39C1D4F17735}"/>
                </a:ext>
              </a:extLst>
            </p:cNvPr>
            <p:cNvSpPr txBox="1"/>
            <p:nvPr/>
          </p:nvSpPr>
          <p:spPr>
            <a:xfrm>
              <a:off x="4398911" y="6675753"/>
              <a:ext cx="628055"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–40</a:t>
              </a:r>
            </a:p>
          </p:txBody>
        </p:sp>
        <p:sp>
          <p:nvSpPr>
            <p:cNvPr id="1320" name="TextBox 1319">
              <a:extLst>
                <a:ext uri="{FF2B5EF4-FFF2-40B4-BE49-F238E27FC236}">
                  <a16:creationId xmlns:a16="http://schemas.microsoft.com/office/drawing/2014/main" id="{446FD357-01D3-8D9D-C260-BDF9F5F82F4B}"/>
                </a:ext>
              </a:extLst>
            </p:cNvPr>
            <p:cNvSpPr txBox="1"/>
            <p:nvPr/>
          </p:nvSpPr>
          <p:spPr>
            <a:xfrm>
              <a:off x="4398911" y="7199178"/>
              <a:ext cx="628055"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–60</a:t>
              </a:r>
            </a:p>
          </p:txBody>
        </p:sp>
        <p:sp>
          <p:nvSpPr>
            <p:cNvPr id="1321" name="TextBox 1320">
              <a:extLst>
                <a:ext uri="{FF2B5EF4-FFF2-40B4-BE49-F238E27FC236}">
                  <a16:creationId xmlns:a16="http://schemas.microsoft.com/office/drawing/2014/main" id="{A54210D6-3F2A-42D8-4EAB-EDF91506F533}"/>
                </a:ext>
              </a:extLst>
            </p:cNvPr>
            <p:cNvSpPr txBox="1"/>
            <p:nvPr/>
          </p:nvSpPr>
          <p:spPr>
            <a:xfrm>
              <a:off x="4398911" y="7723873"/>
              <a:ext cx="628055"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–80</a:t>
              </a:r>
            </a:p>
          </p:txBody>
        </p:sp>
        <p:sp>
          <p:nvSpPr>
            <p:cNvPr id="1322" name="TextBox 1321">
              <a:extLst>
                <a:ext uri="{FF2B5EF4-FFF2-40B4-BE49-F238E27FC236}">
                  <a16:creationId xmlns:a16="http://schemas.microsoft.com/office/drawing/2014/main" id="{CF85EA5D-C061-0FDF-5A3E-8EC7113C428C}"/>
                </a:ext>
              </a:extLst>
            </p:cNvPr>
            <p:cNvSpPr txBox="1"/>
            <p:nvPr/>
          </p:nvSpPr>
          <p:spPr>
            <a:xfrm>
              <a:off x="4635152" y="5629157"/>
              <a:ext cx="394820"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0</a:t>
              </a:r>
            </a:p>
          </p:txBody>
        </p:sp>
        <p:sp>
          <p:nvSpPr>
            <p:cNvPr id="1323" name="TextBox 1322">
              <a:extLst>
                <a:ext uri="{FF2B5EF4-FFF2-40B4-BE49-F238E27FC236}">
                  <a16:creationId xmlns:a16="http://schemas.microsoft.com/office/drawing/2014/main" id="{D4BA49BC-17BD-E57D-939C-D9F1B001B530}"/>
                </a:ext>
              </a:extLst>
            </p:cNvPr>
            <p:cNvSpPr txBox="1"/>
            <p:nvPr/>
          </p:nvSpPr>
          <p:spPr>
            <a:xfrm>
              <a:off x="4518671" y="5109035"/>
              <a:ext cx="512639"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20</a:t>
              </a:r>
            </a:p>
          </p:txBody>
        </p:sp>
        <p:sp>
          <p:nvSpPr>
            <p:cNvPr id="1324" name="TextBox 1323">
              <a:extLst>
                <a:ext uri="{FF2B5EF4-FFF2-40B4-BE49-F238E27FC236}">
                  <a16:creationId xmlns:a16="http://schemas.microsoft.com/office/drawing/2014/main" id="{C225C3B4-E8DE-411D-9AEB-AC5B87CE074D}"/>
                </a:ext>
              </a:extLst>
            </p:cNvPr>
            <p:cNvSpPr txBox="1"/>
            <p:nvPr/>
          </p:nvSpPr>
          <p:spPr>
            <a:xfrm>
              <a:off x="4518671" y="4585229"/>
              <a:ext cx="512639"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40</a:t>
              </a:r>
            </a:p>
          </p:txBody>
        </p:sp>
        <p:sp>
          <p:nvSpPr>
            <p:cNvPr id="1325" name="TextBox 1324">
              <a:extLst>
                <a:ext uri="{FF2B5EF4-FFF2-40B4-BE49-F238E27FC236}">
                  <a16:creationId xmlns:a16="http://schemas.microsoft.com/office/drawing/2014/main" id="{7B01506A-8B58-6E80-1205-E9483E585948}"/>
                </a:ext>
              </a:extLst>
            </p:cNvPr>
            <p:cNvSpPr txBox="1"/>
            <p:nvPr/>
          </p:nvSpPr>
          <p:spPr>
            <a:xfrm>
              <a:off x="4518671" y="4062566"/>
              <a:ext cx="512639"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60</a:t>
              </a:r>
            </a:p>
          </p:txBody>
        </p:sp>
        <p:sp>
          <p:nvSpPr>
            <p:cNvPr id="1326" name="TextBox 1325">
              <a:extLst>
                <a:ext uri="{FF2B5EF4-FFF2-40B4-BE49-F238E27FC236}">
                  <a16:creationId xmlns:a16="http://schemas.microsoft.com/office/drawing/2014/main" id="{0DB7734C-2933-1A36-D7A6-0A495AD54684}"/>
                </a:ext>
              </a:extLst>
            </p:cNvPr>
            <p:cNvSpPr txBox="1"/>
            <p:nvPr/>
          </p:nvSpPr>
          <p:spPr>
            <a:xfrm>
              <a:off x="4518671" y="3538632"/>
              <a:ext cx="512639"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80</a:t>
              </a:r>
            </a:p>
          </p:txBody>
        </p:sp>
        <p:sp>
          <p:nvSpPr>
            <p:cNvPr id="1327" name="TextBox 1326">
              <a:extLst>
                <a:ext uri="{FF2B5EF4-FFF2-40B4-BE49-F238E27FC236}">
                  <a16:creationId xmlns:a16="http://schemas.microsoft.com/office/drawing/2014/main" id="{1D551A28-625A-3D73-4BA9-2903671307E2}"/>
                </a:ext>
              </a:extLst>
            </p:cNvPr>
            <p:cNvSpPr txBox="1"/>
            <p:nvPr/>
          </p:nvSpPr>
          <p:spPr>
            <a:xfrm>
              <a:off x="4402064" y="3015080"/>
              <a:ext cx="630461" cy="415498"/>
            </a:xfrm>
            <a:prstGeom prst="rect">
              <a:avLst/>
            </a:prstGeom>
            <a:noFill/>
          </p:spPr>
          <p:txBody>
            <a:bodyPr wrap="none" rtlCol="0">
              <a:spAutoFit/>
            </a:bodyPr>
            <a:lstStyle/>
            <a:p>
              <a:pPr algn="r" defTabSz="609630" eaLnBrk="1" fontAlgn="auto" hangingPunct="1">
                <a:spcBef>
                  <a:spcPts val="0"/>
                </a:spcBef>
                <a:spcAft>
                  <a:spcPts val="0"/>
                </a:spcAft>
              </a:pPr>
              <a:r>
                <a:rPr lang="en-US" sz="1200" dirty="0">
                  <a:ln/>
                  <a:solidFill>
                    <a:srgbClr val="000000"/>
                  </a:solidFill>
                  <a:latin typeface="Aptos"/>
                  <a:ea typeface="+mn-ea"/>
                  <a:sym typeface="Aptos"/>
                  <a:rtl val="0"/>
                </a:rPr>
                <a:t>100</a:t>
              </a:r>
            </a:p>
          </p:txBody>
        </p:sp>
      </p:grpSp>
      <p:sp>
        <p:nvSpPr>
          <p:cNvPr id="1328" name="TextBox 1327">
            <a:extLst>
              <a:ext uri="{FF2B5EF4-FFF2-40B4-BE49-F238E27FC236}">
                <a16:creationId xmlns:a16="http://schemas.microsoft.com/office/drawing/2014/main" id="{E7A0B14D-03C3-A651-62FD-89993C8B3631}"/>
              </a:ext>
            </a:extLst>
          </p:cNvPr>
          <p:cNvSpPr txBox="1"/>
          <p:nvPr/>
        </p:nvSpPr>
        <p:spPr>
          <a:xfrm>
            <a:off x="10335275" y="3373221"/>
            <a:ext cx="960519" cy="256545"/>
          </a:xfrm>
          <a:prstGeom prst="rect">
            <a:avLst/>
          </a:prstGeom>
          <a:noFill/>
        </p:spPr>
        <p:txBody>
          <a:bodyPr wrap="none" rtlCol="0">
            <a:spAutoFit/>
          </a:bodyPr>
          <a:lstStyle/>
          <a:p>
            <a:pPr defTabSz="609630" eaLnBrk="1" fontAlgn="auto" hangingPunct="1">
              <a:spcBef>
                <a:spcPts val="0"/>
              </a:spcBef>
              <a:spcAft>
                <a:spcPts val="0"/>
              </a:spcAft>
            </a:pPr>
            <a:r>
              <a:rPr lang="en-US" sz="1067" b="1" dirty="0">
                <a:ln/>
                <a:solidFill>
                  <a:srgbClr val="000000"/>
                </a:solidFill>
                <a:latin typeface="Arial Narrow" panose="020B0606020202030204" pitchFamily="34" charset="0"/>
                <a:ea typeface="+mn-ea"/>
                <a:sym typeface="Aptos"/>
                <a:rtl val="0"/>
              </a:rPr>
              <a:t>AZD5335 dose</a:t>
            </a:r>
          </a:p>
        </p:txBody>
      </p:sp>
      <p:sp>
        <p:nvSpPr>
          <p:cNvPr id="1329" name="TextBox 1328">
            <a:extLst>
              <a:ext uri="{FF2B5EF4-FFF2-40B4-BE49-F238E27FC236}">
                <a16:creationId xmlns:a16="http://schemas.microsoft.com/office/drawing/2014/main" id="{2D378F10-F2D1-1C2D-CB62-90F4765F77EE}"/>
              </a:ext>
            </a:extLst>
          </p:cNvPr>
          <p:cNvSpPr txBox="1"/>
          <p:nvPr/>
        </p:nvSpPr>
        <p:spPr>
          <a:xfrm>
            <a:off x="10549473" y="3579457"/>
            <a:ext cx="675185" cy="256545"/>
          </a:xfrm>
          <a:prstGeom prst="rect">
            <a:avLst/>
          </a:prstGeom>
          <a:noFill/>
        </p:spPr>
        <p:txBody>
          <a:bodyPr wrap="none" rtlCol="0">
            <a:spAutoFit/>
          </a:bodyPr>
          <a:lstStyle/>
          <a:p>
            <a:pPr defTabSz="609630" eaLnBrk="1" fontAlgn="auto" hangingPunct="1">
              <a:spcBef>
                <a:spcPts val="0"/>
              </a:spcBef>
              <a:spcAft>
                <a:spcPts val="0"/>
              </a:spcAft>
            </a:pPr>
            <a:r>
              <a:rPr lang="en-US" sz="1067" dirty="0">
                <a:ln/>
                <a:solidFill>
                  <a:srgbClr val="000000"/>
                </a:solidFill>
                <a:latin typeface="Arial Narrow" panose="020B0606020202030204" pitchFamily="34" charset="0"/>
                <a:ea typeface="+mn-ea"/>
                <a:sym typeface="Aptos"/>
                <a:rtl val="0"/>
              </a:rPr>
              <a:t>1.6 mg/kg</a:t>
            </a:r>
          </a:p>
        </p:txBody>
      </p:sp>
      <p:sp>
        <p:nvSpPr>
          <p:cNvPr id="1330" name="TextBox 1329">
            <a:extLst>
              <a:ext uri="{FF2B5EF4-FFF2-40B4-BE49-F238E27FC236}">
                <a16:creationId xmlns:a16="http://schemas.microsoft.com/office/drawing/2014/main" id="{5EA091BF-A609-4E8B-A611-85A94323829A}"/>
              </a:ext>
            </a:extLst>
          </p:cNvPr>
          <p:cNvSpPr txBox="1"/>
          <p:nvPr/>
        </p:nvSpPr>
        <p:spPr>
          <a:xfrm>
            <a:off x="10549473" y="3751222"/>
            <a:ext cx="675185" cy="256545"/>
          </a:xfrm>
          <a:prstGeom prst="rect">
            <a:avLst/>
          </a:prstGeom>
          <a:noFill/>
        </p:spPr>
        <p:txBody>
          <a:bodyPr wrap="none" rtlCol="0">
            <a:spAutoFit/>
          </a:bodyPr>
          <a:lstStyle/>
          <a:p>
            <a:pPr defTabSz="609630" eaLnBrk="1" fontAlgn="auto" hangingPunct="1">
              <a:spcBef>
                <a:spcPts val="0"/>
              </a:spcBef>
              <a:spcAft>
                <a:spcPts val="0"/>
              </a:spcAft>
            </a:pPr>
            <a:r>
              <a:rPr lang="en-US" sz="1067" dirty="0">
                <a:ln/>
                <a:solidFill>
                  <a:srgbClr val="000000"/>
                </a:solidFill>
                <a:latin typeface="Arial Narrow" panose="020B0606020202030204" pitchFamily="34" charset="0"/>
                <a:ea typeface="+mn-ea"/>
                <a:sym typeface="Aptos"/>
                <a:rtl val="0"/>
              </a:rPr>
              <a:t>2.0 mg/kg</a:t>
            </a:r>
          </a:p>
        </p:txBody>
      </p:sp>
      <p:sp>
        <p:nvSpPr>
          <p:cNvPr id="1331" name="TextBox 1330">
            <a:extLst>
              <a:ext uri="{FF2B5EF4-FFF2-40B4-BE49-F238E27FC236}">
                <a16:creationId xmlns:a16="http://schemas.microsoft.com/office/drawing/2014/main" id="{47186679-F902-5CD1-1D06-D05B26DC7223}"/>
              </a:ext>
            </a:extLst>
          </p:cNvPr>
          <p:cNvSpPr txBox="1"/>
          <p:nvPr/>
        </p:nvSpPr>
        <p:spPr>
          <a:xfrm>
            <a:off x="10549473" y="3926628"/>
            <a:ext cx="675185" cy="256545"/>
          </a:xfrm>
          <a:prstGeom prst="rect">
            <a:avLst/>
          </a:prstGeom>
          <a:noFill/>
        </p:spPr>
        <p:txBody>
          <a:bodyPr wrap="none" rtlCol="0">
            <a:spAutoFit/>
          </a:bodyPr>
          <a:lstStyle/>
          <a:p>
            <a:pPr defTabSz="609630" eaLnBrk="1" fontAlgn="auto" hangingPunct="1">
              <a:spcBef>
                <a:spcPts val="0"/>
              </a:spcBef>
              <a:spcAft>
                <a:spcPts val="0"/>
              </a:spcAft>
            </a:pPr>
            <a:r>
              <a:rPr lang="en-US" sz="1067" dirty="0">
                <a:ln/>
                <a:solidFill>
                  <a:srgbClr val="000000"/>
                </a:solidFill>
                <a:latin typeface="Arial Narrow" panose="020B0606020202030204" pitchFamily="34" charset="0"/>
                <a:ea typeface="+mn-ea"/>
                <a:sym typeface="Aptos"/>
                <a:rtl val="0"/>
              </a:rPr>
              <a:t>2.4 mg/kg</a:t>
            </a:r>
          </a:p>
        </p:txBody>
      </p:sp>
      <p:sp>
        <p:nvSpPr>
          <p:cNvPr id="1332" name="Freeform 1200">
            <a:extLst>
              <a:ext uri="{FF2B5EF4-FFF2-40B4-BE49-F238E27FC236}">
                <a16:creationId xmlns:a16="http://schemas.microsoft.com/office/drawing/2014/main" id="{EAC51776-28AA-5A96-9CCB-CF5BC84E229E}"/>
              </a:ext>
            </a:extLst>
          </p:cNvPr>
          <p:cNvSpPr/>
          <p:nvPr/>
        </p:nvSpPr>
        <p:spPr>
          <a:xfrm>
            <a:off x="10399962" y="3622315"/>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C80983"/>
          </a:solidFill>
          <a:ln w="12700" cap="flat">
            <a:noFill/>
            <a:prstDash val="solid"/>
            <a:miter/>
          </a:ln>
        </p:spPr>
        <p:txBody>
          <a:bodyPr rtlCol="0" anchor="ctr"/>
          <a:lstStyle/>
          <a:p>
            <a:pPr defTabSz="609630" eaLnBrk="1" fontAlgn="auto" hangingPunct="1">
              <a:spcBef>
                <a:spcPts val="0"/>
              </a:spcBef>
              <a:spcAft>
                <a:spcPts val="0"/>
              </a:spcAft>
            </a:pPr>
            <a:endParaRPr lang="en-US" sz="1067" dirty="0">
              <a:solidFill>
                <a:prstClr val="black"/>
              </a:solidFill>
              <a:latin typeface="Arial Narrow" panose="020B0606020202030204" pitchFamily="34" charset="0"/>
              <a:ea typeface="+mn-ea"/>
            </a:endParaRPr>
          </a:p>
        </p:txBody>
      </p:sp>
      <p:sp>
        <p:nvSpPr>
          <p:cNvPr id="1333" name="Freeform 1201">
            <a:extLst>
              <a:ext uri="{FF2B5EF4-FFF2-40B4-BE49-F238E27FC236}">
                <a16:creationId xmlns:a16="http://schemas.microsoft.com/office/drawing/2014/main" id="{F8BDBE54-FDAE-6823-FB63-2C5EF5F7AF5C}"/>
              </a:ext>
            </a:extLst>
          </p:cNvPr>
          <p:cNvSpPr/>
          <p:nvPr/>
        </p:nvSpPr>
        <p:spPr>
          <a:xfrm>
            <a:off x="10399962" y="3798907"/>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00305F"/>
          </a:solidFill>
          <a:ln w="12700" cap="flat">
            <a:noFill/>
            <a:prstDash val="solid"/>
            <a:miter/>
          </a:ln>
        </p:spPr>
        <p:txBody>
          <a:bodyPr rtlCol="0" anchor="ctr"/>
          <a:lstStyle/>
          <a:p>
            <a:pPr defTabSz="609630" eaLnBrk="1" fontAlgn="auto" hangingPunct="1">
              <a:spcBef>
                <a:spcPts val="0"/>
              </a:spcBef>
              <a:spcAft>
                <a:spcPts val="0"/>
              </a:spcAft>
            </a:pPr>
            <a:endParaRPr lang="en-US" sz="1067" dirty="0">
              <a:solidFill>
                <a:prstClr val="black"/>
              </a:solidFill>
              <a:latin typeface="Arial Narrow" panose="020B0606020202030204" pitchFamily="34" charset="0"/>
              <a:ea typeface="+mn-ea"/>
            </a:endParaRPr>
          </a:p>
        </p:txBody>
      </p:sp>
      <p:sp>
        <p:nvSpPr>
          <p:cNvPr id="1334" name="TextBox 1333">
            <a:extLst>
              <a:ext uri="{FF2B5EF4-FFF2-40B4-BE49-F238E27FC236}">
                <a16:creationId xmlns:a16="http://schemas.microsoft.com/office/drawing/2014/main" id="{EA13AF4E-4D31-E017-87F2-D7F7B0A17307}"/>
              </a:ext>
            </a:extLst>
          </p:cNvPr>
          <p:cNvSpPr txBox="1"/>
          <p:nvPr/>
        </p:nvSpPr>
        <p:spPr>
          <a:xfrm>
            <a:off x="10549473" y="4255578"/>
            <a:ext cx="1141659" cy="420756"/>
          </a:xfrm>
          <a:prstGeom prst="rect">
            <a:avLst/>
          </a:prstGeom>
          <a:noFill/>
        </p:spPr>
        <p:txBody>
          <a:bodyPr wrap="none" rtlCol="0">
            <a:spAutoFit/>
          </a:bodyPr>
          <a:lstStyle/>
          <a:p>
            <a:pPr defTabSz="609630" eaLnBrk="1" fontAlgn="auto" hangingPunct="1">
              <a:spcBef>
                <a:spcPts val="0"/>
              </a:spcBef>
              <a:spcAft>
                <a:spcPts val="0"/>
              </a:spcAft>
            </a:pPr>
            <a:r>
              <a:rPr lang="en-US" sz="1067" dirty="0">
                <a:ln/>
                <a:solidFill>
                  <a:srgbClr val="000000"/>
                </a:solidFill>
                <a:latin typeface="Arial Narrow" panose="020B0606020202030204" pitchFamily="34" charset="0"/>
                <a:ea typeface="+mn-ea"/>
                <a:sym typeface="Aptos"/>
                <a:rtl val="0"/>
              </a:rPr>
              <a:t>PD at best percent </a:t>
            </a:r>
            <a:br>
              <a:rPr lang="en-US" sz="1067" dirty="0">
                <a:ln/>
                <a:solidFill>
                  <a:srgbClr val="000000"/>
                </a:solidFill>
                <a:latin typeface="Arial Narrow" panose="020B0606020202030204" pitchFamily="34" charset="0"/>
                <a:ea typeface="+mn-ea"/>
                <a:sym typeface="Aptos"/>
                <a:rtl val="0"/>
              </a:rPr>
            </a:br>
            <a:r>
              <a:rPr lang="en-US" sz="1067" dirty="0">
                <a:ln/>
                <a:solidFill>
                  <a:srgbClr val="000000"/>
                </a:solidFill>
                <a:latin typeface="Arial Narrow" panose="020B0606020202030204" pitchFamily="34" charset="0"/>
                <a:ea typeface="+mn-ea"/>
                <a:sym typeface="Aptos"/>
                <a:rtl val="0"/>
              </a:rPr>
              <a:t>change visit</a:t>
            </a:r>
          </a:p>
        </p:txBody>
      </p:sp>
      <p:sp>
        <p:nvSpPr>
          <p:cNvPr id="1335" name="Freeform 1203">
            <a:extLst>
              <a:ext uri="{FF2B5EF4-FFF2-40B4-BE49-F238E27FC236}">
                <a16:creationId xmlns:a16="http://schemas.microsoft.com/office/drawing/2014/main" id="{28D148E1-C363-049C-5643-DBFAF6373552}"/>
              </a:ext>
            </a:extLst>
          </p:cNvPr>
          <p:cNvSpPr/>
          <p:nvPr/>
        </p:nvSpPr>
        <p:spPr>
          <a:xfrm>
            <a:off x="10399962" y="3975500"/>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14AD86"/>
          </a:solidFill>
          <a:ln w="12700" cap="flat">
            <a:noFill/>
            <a:prstDash val="solid"/>
            <a:miter/>
          </a:ln>
        </p:spPr>
        <p:txBody>
          <a:bodyPr rtlCol="0" anchor="ctr"/>
          <a:lstStyle/>
          <a:p>
            <a:pPr defTabSz="609630" eaLnBrk="1" fontAlgn="auto" hangingPunct="1">
              <a:spcBef>
                <a:spcPts val="0"/>
              </a:spcBef>
              <a:spcAft>
                <a:spcPts val="0"/>
              </a:spcAft>
            </a:pPr>
            <a:endParaRPr lang="en-US" sz="1067" dirty="0">
              <a:solidFill>
                <a:prstClr val="black"/>
              </a:solidFill>
              <a:latin typeface="Arial Narrow" panose="020B0606020202030204" pitchFamily="34" charset="0"/>
              <a:ea typeface="+mn-ea"/>
            </a:endParaRPr>
          </a:p>
        </p:txBody>
      </p:sp>
      <p:grpSp>
        <p:nvGrpSpPr>
          <p:cNvPr id="1336" name="Graphic 5">
            <a:extLst>
              <a:ext uri="{FF2B5EF4-FFF2-40B4-BE49-F238E27FC236}">
                <a16:creationId xmlns:a16="http://schemas.microsoft.com/office/drawing/2014/main" id="{8DA492BD-8E2D-895C-5F69-BE9EE453900B}"/>
              </a:ext>
            </a:extLst>
          </p:cNvPr>
          <p:cNvGrpSpPr/>
          <p:nvPr/>
        </p:nvGrpSpPr>
        <p:grpSpPr>
          <a:xfrm>
            <a:off x="1623547" y="2351806"/>
            <a:ext cx="8235477" cy="2560633"/>
            <a:chOff x="5171325" y="4611909"/>
            <a:chExt cx="12353215" cy="3840949"/>
          </a:xfrm>
          <a:solidFill>
            <a:srgbClr val="14AD86"/>
          </a:solidFill>
        </p:grpSpPr>
        <p:sp>
          <p:nvSpPr>
            <p:cNvPr id="1337" name="Freeform 1228">
              <a:extLst>
                <a:ext uri="{FF2B5EF4-FFF2-40B4-BE49-F238E27FC236}">
                  <a16:creationId xmlns:a16="http://schemas.microsoft.com/office/drawing/2014/main" id="{EAB5E380-4CD1-1E71-EA43-11282018AFBA}"/>
                </a:ext>
              </a:extLst>
            </p:cNvPr>
            <p:cNvSpPr/>
            <p:nvPr/>
          </p:nvSpPr>
          <p:spPr>
            <a:xfrm>
              <a:off x="5171325" y="4611909"/>
              <a:ext cx="46879" cy="1216709"/>
            </a:xfrm>
            <a:custGeom>
              <a:avLst/>
              <a:gdLst>
                <a:gd name="connsiteX0" fmla="*/ 0 w 46879"/>
                <a:gd name="connsiteY0" fmla="*/ 0 h 1216709"/>
                <a:gd name="connsiteX1" fmla="*/ 46880 w 46879"/>
                <a:gd name="connsiteY1" fmla="*/ 0 h 1216709"/>
                <a:gd name="connsiteX2" fmla="*/ 46880 w 46879"/>
                <a:gd name="connsiteY2" fmla="*/ 1216709 h 1216709"/>
                <a:gd name="connsiteX3" fmla="*/ 0 w 46879"/>
                <a:gd name="connsiteY3" fmla="*/ 1216709 h 1216709"/>
              </a:gdLst>
              <a:ahLst/>
              <a:cxnLst>
                <a:cxn ang="0">
                  <a:pos x="connsiteX0" y="connsiteY0"/>
                </a:cxn>
                <a:cxn ang="0">
                  <a:pos x="connsiteX1" y="connsiteY1"/>
                </a:cxn>
                <a:cxn ang="0">
                  <a:pos x="connsiteX2" y="connsiteY2"/>
                </a:cxn>
                <a:cxn ang="0">
                  <a:pos x="connsiteX3" y="connsiteY3"/>
                </a:cxn>
              </a:cxnLst>
              <a:rect l="l" t="t" r="r" b="b"/>
              <a:pathLst>
                <a:path w="46879" h="1216709">
                  <a:moveTo>
                    <a:pt x="0" y="0"/>
                  </a:moveTo>
                  <a:lnTo>
                    <a:pt x="46880" y="0"/>
                  </a:lnTo>
                  <a:lnTo>
                    <a:pt x="46880" y="1216709"/>
                  </a:lnTo>
                  <a:lnTo>
                    <a:pt x="0" y="121670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38" name="Freeform 1229">
              <a:extLst>
                <a:ext uri="{FF2B5EF4-FFF2-40B4-BE49-F238E27FC236}">
                  <a16:creationId xmlns:a16="http://schemas.microsoft.com/office/drawing/2014/main" id="{F508EF15-6C05-8F5A-3138-3CCBF7B64C0F}"/>
                </a:ext>
              </a:extLst>
            </p:cNvPr>
            <p:cNvSpPr/>
            <p:nvPr/>
          </p:nvSpPr>
          <p:spPr>
            <a:xfrm>
              <a:off x="5248696" y="5041321"/>
              <a:ext cx="46879" cy="787424"/>
            </a:xfrm>
            <a:custGeom>
              <a:avLst/>
              <a:gdLst>
                <a:gd name="connsiteX0" fmla="*/ 0 w 46879"/>
                <a:gd name="connsiteY0" fmla="*/ 0 h 787424"/>
                <a:gd name="connsiteX1" fmla="*/ 46880 w 46879"/>
                <a:gd name="connsiteY1" fmla="*/ 0 h 787424"/>
                <a:gd name="connsiteX2" fmla="*/ 46880 w 46879"/>
                <a:gd name="connsiteY2" fmla="*/ 787424 h 787424"/>
                <a:gd name="connsiteX3" fmla="*/ 0 w 46879"/>
                <a:gd name="connsiteY3" fmla="*/ 787424 h 787424"/>
              </a:gdLst>
              <a:ahLst/>
              <a:cxnLst>
                <a:cxn ang="0">
                  <a:pos x="connsiteX0" y="connsiteY0"/>
                </a:cxn>
                <a:cxn ang="0">
                  <a:pos x="connsiteX1" y="connsiteY1"/>
                </a:cxn>
                <a:cxn ang="0">
                  <a:pos x="connsiteX2" y="connsiteY2"/>
                </a:cxn>
                <a:cxn ang="0">
                  <a:pos x="connsiteX3" y="connsiteY3"/>
                </a:cxn>
              </a:cxnLst>
              <a:rect l="l" t="t" r="r" b="b"/>
              <a:pathLst>
                <a:path w="46879" h="787424">
                  <a:moveTo>
                    <a:pt x="0" y="0"/>
                  </a:moveTo>
                  <a:lnTo>
                    <a:pt x="46880" y="0"/>
                  </a:lnTo>
                  <a:lnTo>
                    <a:pt x="46880" y="787424"/>
                  </a:lnTo>
                  <a:lnTo>
                    <a:pt x="0" y="78742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39" name="Freeform 1230">
              <a:extLst>
                <a:ext uri="{FF2B5EF4-FFF2-40B4-BE49-F238E27FC236}">
                  <a16:creationId xmlns:a16="http://schemas.microsoft.com/office/drawing/2014/main" id="{23FC0460-2A92-B35A-B5DF-E6D3AD3300B6}"/>
                </a:ext>
              </a:extLst>
            </p:cNvPr>
            <p:cNvSpPr/>
            <p:nvPr/>
          </p:nvSpPr>
          <p:spPr>
            <a:xfrm>
              <a:off x="5327337" y="5259965"/>
              <a:ext cx="46879" cy="568780"/>
            </a:xfrm>
            <a:custGeom>
              <a:avLst/>
              <a:gdLst>
                <a:gd name="connsiteX0" fmla="*/ 0 w 46879"/>
                <a:gd name="connsiteY0" fmla="*/ 0 h 568780"/>
                <a:gd name="connsiteX1" fmla="*/ 46880 w 46879"/>
                <a:gd name="connsiteY1" fmla="*/ 0 h 568780"/>
                <a:gd name="connsiteX2" fmla="*/ 46880 w 46879"/>
                <a:gd name="connsiteY2" fmla="*/ 568780 h 568780"/>
                <a:gd name="connsiteX3" fmla="*/ 0 w 46879"/>
                <a:gd name="connsiteY3" fmla="*/ 568780 h 568780"/>
              </a:gdLst>
              <a:ahLst/>
              <a:cxnLst>
                <a:cxn ang="0">
                  <a:pos x="connsiteX0" y="connsiteY0"/>
                </a:cxn>
                <a:cxn ang="0">
                  <a:pos x="connsiteX1" y="connsiteY1"/>
                </a:cxn>
                <a:cxn ang="0">
                  <a:pos x="connsiteX2" y="connsiteY2"/>
                </a:cxn>
                <a:cxn ang="0">
                  <a:pos x="connsiteX3" y="connsiteY3"/>
                </a:cxn>
              </a:cxnLst>
              <a:rect l="l" t="t" r="r" b="b"/>
              <a:pathLst>
                <a:path w="46879" h="568780">
                  <a:moveTo>
                    <a:pt x="0" y="0"/>
                  </a:moveTo>
                  <a:lnTo>
                    <a:pt x="46880" y="0"/>
                  </a:lnTo>
                  <a:lnTo>
                    <a:pt x="46880" y="568780"/>
                  </a:lnTo>
                  <a:lnTo>
                    <a:pt x="0" y="56878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0" name="Freeform 1231">
              <a:extLst>
                <a:ext uri="{FF2B5EF4-FFF2-40B4-BE49-F238E27FC236}">
                  <a16:creationId xmlns:a16="http://schemas.microsoft.com/office/drawing/2014/main" id="{46D83B1E-C943-E9A1-9EFA-A362D03BEA19}"/>
                </a:ext>
              </a:extLst>
            </p:cNvPr>
            <p:cNvSpPr/>
            <p:nvPr/>
          </p:nvSpPr>
          <p:spPr>
            <a:xfrm>
              <a:off x="5553985" y="5556615"/>
              <a:ext cx="46879" cy="272003"/>
            </a:xfrm>
            <a:custGeom>
              <a:avLst/>
              <a:gdLst>
                <a:gd name="connsiteX0" fmla="*/ 0 w 46879"/>
                <a:gd name="connsiteY0" fmla="*/ 0 h 272003"/>
                <a:gd name="connsiteX1" fmla="*/ 46880 w 46879"/>
                <a:gd name="connsiteY1" fmla="*/ 0 h 272003"/>
                <a:gd name="connsiteX2" fmla="*/ 46880 w 46879"/>
                <a:gd name="connsiteY2" fmla="*/ 272003 h 272003"/>
                <a:gd name="connsiteX3" fmla="*/ 0 w 46879"/>
                <a:gd name="connsiteY3" fmla="*/ 272003 h 272003"/>
              </a:gdLst>
              <a:ahLst/>
              <a:cxnLst>
                <a:cxn ang="0">
                  <a:pos x="connsiteX0" y="connsiteY0"/>
                </a:cxn>
                <a:cxn ang="0">
                  <a:pos x="connsiteX1" y="connsiteY1"/>
                </a:cxn>
                <a:cxn ang="0">
                  <a:pos x="connsiteX2" y="connsiteY2"/>
                </a:cxn>
                <a:cxn ang="0">
                  <a:pos x="connsiteX3" y="connsiteY3"/>
                </a:cxn>
              </a:cxnLst>
              <a:rect l="l" t="t" r="r" b="b"/>
              <a:pathLst>
                <a:path w="46879" h="272003">
                  <a:moveTo>
                    <a:pt x="0" y="0"/>
                  </a:moveTo>
                  <a:lnTo>
                    <a:pt x="46880" y="0"/>
                  </a:lnTo>
                  <a:lnTo>
                    <a:pt x="46880" y="272003"/>
                  </a:lnTo>
                  <a:lnTo>
                    <a:pt x="0" y="27200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1" name="Freeform 1232">
              <a:extLst>
                <a:ext uri="{FF2B5EF4-FFF2-40B4-BE49-F238E27FC236}">
                  <a16:creationId xmlns:a16="http://schemas.microsoft.com/office/drawing/2014/main" id="{65C00274-0CCB-3B1F-625A-2F675948CC82}"/>
                </a:ext>
              </a:extLst>
            </p:cNvPr>
            <p:cNvSpPr/>
            <p:nvPr/>
          </p:nvSpPr>
          <p:spPr>
            <a:xfrm>
              <a:off x="5631863" y="5611117"/>
              <a:ext cx="46879" cy="217500"/>
            </a:xfrm>
            <a:custGeom>
              <a:avLst/>
              <a:gdLst>
                <a:gd name="connsiteX0" fmla="*/ 0 w 46879"/>
                <a:gd name="connsiteY0" fmla="*/ 0 h 217500"/>
                <a:gd name="connsiteX1" fmla="*/ 46880 w 46879"/>
                <a:gd name="connsiteY1" fmla="*/ 0 h 217500"/>
                <a:gd name="connsiteX2" fmla="*/ 46880 w 46879"/>
                <a:gd name="connsiteY2" fmla="*/ 217501 h 217500"/>
                <a:gd name="connsiteX3" fmla="*/ 0 w 46879"/>
                <a:gd name="connsiteY3" fmla="*/ 217501 h 217500"/>
              </a:gdLst>
              <a:ahLst/>
              <a:cxnLst>
                <a:cxn ang="0">
                  <a:pos x="connsiteX0" y="connsiteY0"/>
                </a:cxn>
                <a:cxn ang="0">
                  <a:pos x="connsiteX1" y="connsiteY1"/>
                </a:cxn>
                <a:cxn ang="0">
                  <a:pos x="connsiteX2" y="connsiteY2"/>
                </a:cxn>
                <a:cxn ang="0">
                  <a:pos x="connsiteX3" y="connsiteY3"/>
                </a:cxn>
              </a:cxnLst>
              <a:rect l="l" t="t" r="r" b="b"/>
              <a:pathLst>
                <a:path w="46879" h="217500">
                  <a:moveTo>
                    <a:pt x="0" y="0"/>
                  </a:moveTo>
                  <a:lnTo>
                    <a:pt x="46880" y="0"/>
                  </a:lnTo>
                  <a:lnTo>
                    <a:pt x="46880" y="217501"/>
                  </a:lnTo>
                  <a:lnTo>
                    <a:pt x="0" y="21750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2" name="Freeform 1233">
              <a:extLst>
                <a:ext uri="{FF2B5EF4-FFF2-40B4-BE49-F238E27FC236}">
                  <a16:creationId xmlns:a16="http://schemas.microsoft.com/office/drawing/2014/main" id="{410E2273-EF7A-8E52-5DCB-D83888C46408}"/>
                </a:ext>
              </a:extLst>
            </p:cNvPr>
            <p:cNvSpPr/>
            <p:nvPr/>
          </p:nvSpPr>
          <p:spPr>
            <a:xfrm>
              <a:off x="5858130"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3" name="Freeform 1234">
              <a:extLst>
                <a:ext uri="{FF2B5EF4-FFF2-40B4-BE49-F238E27FC236}">
                  <a16:creationId xmlns:a16="http://schemas.microsoft.com/office/drawing/2014/main" id="{3F95F2A9-686F-0336-9D63-1BF7AF09FC12}"/>
                </a:ext>
              </a:extLst>
            </p:cNvPr>
            <p:cNvSpPr/>
            <p:nvPr/>
          </p:nvSpPr>
          <p:spPr>
            <a:xfrm>
              <a:off x="5936517"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4" name="Freeform 1235">
              <a:extLst>
                <a:ext uri="{FF2B5EF4-FFF2-40B4-BE49-F238E27FC236}">
                  <a16:creationId xmlns:a16="http://schemas.microsoft.com/office/drawing/2014/main" id="{570FD931-2D45-1A53-4A07-BCC555AD045F}"/>
                </a:ext>
              </a:extLst>
            </p:cNvPr>
            <p:cNvSpPr/>
            <p:nvPr/>
          </p:nvSpPr>
          <p:spPr>
            <a:xfrm>
              <a:off x="6084906"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5" name="Freeform 1236">
              <a:extLst>
                <a:ext uri="{FF2B5EF4-FFF2-40B4-BE49-F238E27FC236}">
                  <a16:creationId xmlns:a16="http://schemas.microsoft.com/office/drawing/2014/main" id="{8F4BD254-42CF-97D3-003E-02E252CD1C0A}"/>
                </a:ext>
              </a:extLst>
            </p:cNvPr>
            <p:cNvSpPr/>
            <p:nvPr/>
          </p:nvSpPr>
          <p:spPr>
            <a:xfrm>
              <a:off x="6240917" y="5828618"/>
              <a:ext cx="46879" cy="55772"/>
            </a:xfrm>
            <a:custGeom>
              <a:avLst/>
              <a:gdLst>
                <a:gd name="connsiteX0" fmla="*/ 0 w 46879"/>
                <a:gd name="connsiteY0" fmla="*/ 0 h 55772"/>
                <a:gd name="connsiteX1" fmla="*/ 46880 w 46879"/>
                <a:gd name="connsiteY1" fmla="*/ 0 h 55772"/>
                <a:gd name="connsiteX2" fmla="*/ 46880 w 46879"/>
                <a:gd name="connsiteY2" fmla="*/ 55773 h 55772"/>
                <a:gd name="connsiteX3" fmla="*/ 0 w 46879"/>
                <a:gd name="connsiteY3" fmla="*/ 55773 h 55772"/>
              </a:gdLst>
              <a:ahLst/>
              <a:cxnLst>
                <a:cxn ang="0">
                  <a:pos x="connsiteX0" y="connsiteY0"/>
                </a:cxn>
                <a:cxn ang="0">
                  <a:pos x="connsiteX1" y="connsiteY1"/>
                </a:cxn>
                <a:cxn ang="0">
                  <a:pos x="connsiteX2" y="connsiteY2"/>
                </a:cxn>
                <a:cxn ang="0">
                  <a:pos x="connsiteX3" y="connsiteY3"/>
                </a:cxn>
              </a:cxnLst>
              <a:rect l="l" t="t" r="r" b="b"/>
              <a:pathLst>
                <a:path w="46879" h="55772">
                  <a:moveTo>
                    <a:pt x="0" y="0"/>
                  </a:moveTo>
                  <a:lnTo>
                    <a:pt x="46880" y="0"/>
                  </a:lnTo>
                  <a:lnTo>
                    <a:pt x="46880" y="55773"/>
                  </a:lnTo>
                  <a:lnTo>
                    <a:pt x="0" y="5577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6" name="Freeform 1237">
              <a:extLst>
                <a:ext uri="{FF2B5EF4-FFF2-40B4-BE49-F238E27FC236}">
                  <a16:creationId xmlns:a16="http://schemas.microsoft.com/office/drawing/2014/main" id="{0F9041DD-3F70-50A6-7E30-6D4F5BBA07CF}"/>
                </a:ext>
              </a:extLst>
            </p:cNvPr>
            <p:cNvSpPr/>
            <p:nvPr/>
          </p:nvSpPr>
          <p:spPr>
            <a:xfrm>
              <a:off x="6311046" y="5828618"/>
              <a:ext cx="46879" cy="63649"/>
            </a:xfrm>
            <a:custGeom>
              <a:avLst/>
              <a:gdLst>
                <a:gd name="connsiteX0" fmla="*/ 0 w 46879"/>
                <a:gd name="connsiteY0" fmla="*/ 0 h 63649"/>
                <a:gd name="connsiteX1" fmla="*/ 46880 w 46879"/>
                <a:gd name="connsiteY1" fmla="*/ 0 h 63649"/>
                <a:gd name="connsiteX2" fmla="*/ 46880 w 46879"/>
                <a:gd name="connsiteY2" fmla="*/ 63649 h 63649"/>
                <a:gd name="connsiteX3" fmla="*/ 0 w 46879"/>
                <a:gd name="connsiteY3" fmla="*/ 63649 h 63649"/>
              </a:gdLst>
              <a:ahLst/>
              <a:cxnLst>
                <a:cxn ang="0">
                  <a:pos x="connsiteX0" y="connsiteY0"/>
                </a:cxn>
                <a:cxn ang="0">
                  <a:pos x="connsiteX1" y="connsiteY1"/>
                </a:cxn>
                <a:cxn ang="0">
                  <a:pos x="connsiteX2" y="connsiteY2"/>
                </a:cxn>
                <a:cxn ang="0">
                  <a:pos x="connsiteX3" y="connsiteY3"/>
                </a:cxn>
              </a:cxnLst>
              <a:rect l="l" t="t" r="r" b="b"/>
              <a:pathLst>
                <a:path w="46879" h="63649">
                  <a:moveTo>
                    <a:pt x="0" y="0"/>
                  </a:moveTo>
                  <a:lnTo>
                    <a:pt x="46880" y="0"/>
                  </a:lnTo>
                  <a:lnTo>
                    <a:pt x="46880" y="63649"/>
                  </a:lnTo>
                  <a:lnTo>
                    <a:pt x="0" y="6364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7" name="Freeform 1238">
              <a:extLst>
                <a:ext uri="{FF2B5EF4-FFF2-40B4-BE49-F238E27FC236}">
                  <a16:creationId xmlns:a16="http://schemas.microsoft.com/office/drawing/2014/main" id="{4F38A6BE-B7A9-AA71-675A-42978B1C5E68}"/>
                </a:ext>
              </a:extLst>
            </p:cNvPr>
            <p:cNvSpPr/>
            <p:nvPr/>
          </p:nvSpPr>
          <p:spPr>
            <a:xfrm>
              <a:off x="6389178" y="5828618"/>
              <a:ext cx="46879" cy="63649"/>
            </a:xfrm>
            <a:custGeom>
              <a:avLst/>
              <a:gdLst>
                <a:gd name="connsiteX0" fmla="*/ 0 w 46879"/>
                <a:gd name="connsiteY0" fmla="*/ 0 h 63649"/>
                <a:gd name="connsiteX1" fmla="*/ 46880 w 46879"/>
                <a:gd name="connsiteY1" fmla="*/ 0 h 63649"/>
                <a:gd name="connsiteX2" fmla="*/ 46880 w 46879"/>
                <a:gd name="connsiteY2" fmla="*/ 63649 h 63649"/>
                <a:gd name="connsiteX3" fmla="*/ 0 w 46879"/>
                <a:gd name="connsiteY3" fmla="*/ 63649 h 63649"/>
              </a:gdLst>
              <a:ahLst/>
              <a:cxnLst>
                <a:cxn ang="0">
                  <a:pos x="connsiteX0" y="connsiteY0"/>
                </a:cxn>
                <a:cxn ang="0">
                  <a:pos x="connsiteX1" y="connsiteY1"/>
                </a:cxn>
                <a:cxn ang="0">
                  <a:pos x="connsiteX2" y="connsiteY2"/>
                </a:cxn>
                <a:cxn ang="0">
                  <a:pos x="connsiteX3" y="connsiteY3"/>
                </a:cxn>
              </a:cxnLst>
              <a:rect l="l" t="t" r="r" b="b"/>
              <a:pathLst>
                <a:path w="46879" h="63649">
                  <a:moveTo>
                    <a:pt x="0" y="0"/>
                  </a:moveTo>
                  <a:lnTo>
                    <a:pt x="46880" y="0"/>
                  </a:lnTo>
                  <a:lnTo>
                    <a:pt x="46880" y="63649"/>
                  </a:lnTo>
                  <a:lnTo>
                    <a:pt x="0" y="6364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8" name="Freeform 1239">
              <a:extLst>
                <a:ext uri="{FF2B5EF4-FFF2-40B4-BE49-F238E27FC236}">
                  <a16:creationId xmlns:a16="http://schemas.microsoft.com/office/drawing/2014/main" id="{FEE7896C-E711-6D8F-EA17-1C96B2159293}"/>
                </a:ext>
              </a:extLst>
            </p:cNvPr>
            <p:cNvSpPr/>
            <p:nvPr/>
          </p:nvSpPr>
          <p:spPr>
            <a:xfrm>
              <a:off x="6540997" y="5828618"/>
              <a:ext cx="46879" cy="118278"/>
            </a:xfrm>
            <a:custGeom>
              <a:avLst/>
              <a:gdLst>
                <a:gd name="connsiteX0" fmla="*/ 0 w 46879"/>
                <a:gd name="connsiteY0" fmla="*/ 0 h 118278"/>
                <a:gd name="connsiteX1" fmla="*/ 46880 w 46879"/>
                <a:gd name="connsiteY1" fmla="*/ 0 h 118278"/>
                <a:gd name="connsiteX2" fmla="*/ 46880 w 46879"/>
                <a:gd name="connsiteY2" fmla="*/ 118279 h 118278"/>
                <a:gd name="connsiteX3" fmla="*/ 0 w 46879"/>
                <a:gd name="connsiteY3" fmla="*/ 118279 h 118278"/>
              </a:gdLst>
              <a:ahLst/>
              <a:cxnLst>
                <a:cxn ang="0">
                  <a:pos x="connsiteX0" y="connsiteY0"/>
                </a:cxn>
                <a:cxn ang="0">
                  <a:pos x="connsiteX1" y="connsiteY1"/>
                </a:cxn>
                <a:cxn ang="0">
                  <a:pos x="connsiteX2" y="connsiteY2"/>
                </a:cxn>
                <a:cxn ang="0">
                  <a:pos x="connsiteX3" y="connsiteY3"/>
                </a:cxn>
              </a:cxnLst>
              <a:rect l="l" t="t" r="r" b="b"/>
              <a:pathLst>
                <a:path w="46879" h="118278">
                  <a:moveTo>
                    <a:pt x="0" y="0"/>
                  </a:moveTo>
                  <a:lnTo>
                    <a:pt x="46880" y="0"/>
                  </a:lnTo>
                  <a:lnTo>
                    <a:pt x="46880" y="118279"/>
                  </a:lnTo>
                  <a:lnTo>
                    <a:pt x="0" y="1182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49" name="Freeform 1240">
              <a:extLst>
                <a:ext uri="{FF2B5EF4-FFF2-40B4-BE49-F238E27FC236}">
                  <a16:creationId xmlns:a16="http://schemas.microsoft.com/office/drawing/2014/main" id="{35AB4208-5BFA-E17C-E4CE-672C49CE78C6}"/>
                </a:ext>
              </a:extLst>
            </p:cNvPr>
            <p:cNvSpPr/>
            <p:nvPr/>
          </p:nvSpPr>
          <p:spPr>
            <a:xfrm>
              <a:off x="6771584" y="5828618"/>
              <a:ext cx="46879" cy="172908"/>
            </a:xfrm>
            <a:custGeom>
              <a:avLst/>
              <a:gdLst>
                <a:gd name="connsiteX0" fmla="*/ 0 w 46879"/>
                <a:gd name="connsiteY0" fmla="*/ 0 h 172908"/>
                <a:gd name="connsiteX1" fmla="*/ 46880 w 46879"/>
                <a:gd name="connsiteY1" fmla="*/ 0 h 172908"/>
                <a:gd name="connsiteX2" fmla="*/ 46880 w 46879"/>
                <a:gd name="connsiteY2" fmla="*/ 172908 h 172908"/>
                <a:gd name="connsiteX3" fmla="*/ 0 w 46879"/>
                <a:gd name="connsiteY3" fmla="*/ 172908 h 172908"/>
              </a:gdLst>
              <a:ahLst/>
              <a:cxnLst>
                <a:cxn ang="0">
                  <a:pos x="connsiteX0" y="connsiteY0"/>
                </a:cxn>
                <a:cxn ang="0">
                  <a:pos x="connsiteX1" y="connsiteY1"/>
                </a:cxn>
                <a:cxn ang="0">
                  <a:pos x="connsiteX2" y="connsiteY2"/>
                </a:cxn>
                <a:cxn ang="0">
                  <a:pos x="connsiteX3" y="connsiteY3"/>
                </a:cxn>
              </a:cxnLst>
              <a:rect l="l" t="t" r="r" b="b"/>
              <a:pathLst>
                <a:path w="46879" h="172908">
                  <a:moveTo>
                    <a:pt x="0" y="0"/>
                  </a:moveTo>
                  <a:lnTo>
                    <a:pt x="46880" y="0"/>
                  </a:lnTo>
                  <a:lnTo>
                    <a:pt x="46880" y="172908"/>
                  </a:lnTo>
                  <a:lnTo>
                    <a:pt x="0" y="17290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0" name="Freeform 1241">
              <a:extLst>
                <a:ext uri="{FF2B5EF4-FFF2-40B4-BE49-F238E27FC236}">
                  <a16:creationId xmlns:a16="http://schemas.microsoft.com/office/drawing/2014/main" id="{291820D7-3A33-5E8B-FC2B-9E1378AE04FD}"/>
                </a:ext>
              </a:extLst>
            </p:cNvPr>
            <p:cNvSpPr/>
            <p:nvPr/>
          </p:nvSpPr>
          <p:spPr>
            <a:xfrm>
              <a:off x="6919972" y="5828618"/>
              <a:ext cx="46879" cy="219660"/>
            </a:xfrm>
            <a:custGeom>
              <a:avLst/>
              <a:gdLst>
                <a:gd name="connsiteX0" fmla="*/ 0 w 46879"/>
                <a:gd name="connsiteY0" fmla="*/ 0 h 219660"/>
                <a:gd name="connsiteX1" fmla="*/ 46880 w 46879"/>
                <a:gd name="connsiteY1" fmla="*/ 0 h 219660"/>
                <a:gd name="connsiteX2" fmla="*/ 46880 w 46879"/>
                <a:gd name="connsiteY2" fmla="*/ 219661 h 219660"/>
                <a:gd name="connsiteX3" fmla="*/ 0 w 46879"/>
                <a:gd name="connsiteY3" fmla="*/ 219661 h 219660"/>
              </a:gdLst>
              <a:ahLst/>
              <a:cxnLst>
                <a:cxn ang="0">
                  <a:pos x="connsiteX0" y="connsiteY0"/>
                </a:cxn>
                <a:cxn ang="0">
                  <a:pos x="connsiteX1" y="connsiteY1"/>
                </a:cxn>
                <a:cxn ang="0">
                  <a:pos x="connsiteX2" y="connsiteY2"/>
                </a:cxn>
                <a:cxn ang="0">
                  <a:pos x="connsiteX3" y="connsiteY3"/>
                </a:cxn>
              </a:cxnLst>
              <a:rect l="l" t="t" r="r" b="b"/>
              <a:pathLst>
                <a:path w="46879" h="219660">
                  <a:moveTo>
                    <a:pt x="0" y="0"/>
                  </a:moveTo>
                  <a:lnTo>
                    <a:pt x="46880" y="0"/>
                  </a:lnTo>
                  <a:lnTo>
                    <a:pt x="46880" y="219661"/>
                  </a:lnTo>
                  <a:lnTo>
                    <a:pt x="0" y="21966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1" name="Freeform 1242">
              <a:extLst>
                <a:ext uri="{FF2B5EF4-FFF2-40B4-BE49-F238E27FC236}">
                  <a16:creationId xmlns:a16="http://schemas.microsoft.com/office/drawing/2014/main" id="{389F4B79-E7D8-6C4A-6B4E-724E92B87709}"/>
                </a:ext>
              </a:extLst>
            </p:cNvPr>
            <p:cNvSpPr/>
            <p:nvPr/>
          </p:nvSpPr>
          <p:spPr>
            <a:xfrm>
              <a:off x="6998105" y="5828618"/>
              <a:ext cx="46879" cy="243163"/>
            </a:xfrm>
            <a:custGeom>
              <a:avLst/>
              <a:gdLst>
                <a:gd name="connsiteX0" fmla="*/ 0 w 46879"/>
                <a:gd name="connsiteY0" fmla="*/ 0 h 243163"/>
                <a:gd name="connsiteX1" fmla="*/ 46880 w 46879"/>
                <a:gd name="connsiteY1" fmla="*/ 0 h 243163"/>
                <a:gd name="connsiteX2" fmla="*/ 46880 w 46879"/>
                <a:gd name="connsiteY2" fmla="*/ 243164 h 243163"/>
                <a:gd name="connsiteX3" fmla="*/ 0 w 46879"/>
                <a:gd name="connsiteY3" fmla="*/ 243164 h 243163"/>
              </a:gdLst>
              <a:ahLst/>
              <a:cxnLst>
                <a:cxn ang="0">
                  <a:pos x="connsiteX0" y="connsiteY0"/>
                </a:cxn>
                <a:cxn ang="0">
                  <a:pos x="connsiteX1" y="connsiteY1"/>
                </a:cxn>
                <a:cxn ang="0">
                  <a:pos x="connsiteX2" y="connsiteY2"/>
                </a:cxn>
                <a:cxn ang="0">
                  <a:pos x="connsiteX3" y="connsiteY3"/>
                </a:cxn>
              </a:cxnLst>
              <a:rect l="l" t="t" r="r" b="b"/>
              <a:pathLst>
                <a:path w="46879" h="243163">
                  <a:moveTo>
                    <a:pt x="0" y="0"/>
                  </a:moveTo>
                  <a:lnTo>
                    <a:pt x="46880" y="0"/>
                  </a:lnTo>
                  <a:lnTo>
                    <a:pt x="46880" y="243164"/>
                  </a:lnTo>
                  <a:lnTo>
                    <a:pt x="0" y="24316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2" name="Freeform 1243">
              <a:extLst>
                <a:ext uri="{FF2B5EF4-FFF2-40B4-BE49-F238E27FC236}">
                  <a16:creationId xmlns:a16="http://schemas.microsoft.com/office/drawing/2014/main" id="{EE320390-64C2-8547-BDC3-EF2B13C1D79E}"/>
                </a:ext>
              </a:extLst>
            </p:cNvPr>
            <p:cNvSpPr/>
            <p:nvPr/>
          </p:nvSpPr>
          <p:spPr>
            <a:xfrm>
              <a:off x="7302504" y="5828618"/>
              <a:ext cx="46879" cy="360299"/>
            </a:xfrm>
            <a:custGeom>
              <a:avLst/>
              <a:gdLst>
                <a:gd name="connsiteX0" fmla="*/ 0 w 46879"/>
                <a:gd name="connsiteY0" fmla="*/ 0 h 360299"/>
                <a:gd name="connsiteX1" fmla="*/ 46880 w 46879"/>
                <a:gd name="connsiteY1" fmla="*/ 0 h 360299"/>
                <a:gd name="connsiteX2" fmla="*/ 46880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80" y="0"/>
                  </a:lnTo>
                  <a:lnTo>
                    <a:pt x="46880" y="360299"/>
                  </a:lnTo>
                  <a:lnTo>
                    <a:pt x="0" y="36029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3" name="Freeform 1244">
              <a:extLst>
                <a:ext uri="{FF2B5EF4-FFF2-40B4-BE49-F238E27FC236}">
                  <a16:creationId xmlns:a16="http://schemas.microsoft.com/office/drawing/2014/main" id="{4445479B-8CAD-CE59-22C6-85EEDFEAACB4}"/>
                </a:ext>
              </a:extLst>
            </p:cNvPr>
            <p:cNvSpPr/>
            <p:nvPr/>
          </p:nvSpPr>
          <p:spPr>
            <a:xfrm>
              <a:off x="7680590" y="5828618"/>
              <a:ext cx="46879" cy="422678"/>
            </a:xfrm>
            <a:custGeom>
              <a:avLst/>
              <a:gdLst>
                <a:gd name="connsiteX0" fmla="*/ 0 w 46879"/>
                <a:gd name="connsiteY0" fmla="*/ 0 h 422678"/>
                <a:gd name="connsiteX1" fmla="*/ 46880 w 46879"/>
                <a:gd name="connsiteY1" fmla="*/ 0 h 422678"/>
                <a:gd name="connsiteX2" fmla="*/ 46880 w 46879"/>
                <a:gd name="connsiteY2" fmla="*/ 422678 h 422678"/>
                <a:gd name="connsiteX3" fmla="*/ 0 w 46879"/>
                <a:gd name="connsiteY3" fmla="*/ 422678 h 422678"/>
              </a:gdLst>
              <a:ahLst/>
              <a:cxnLst>
                <a:cxn ang="0">
                  <a:pos x="connsiteX0" y="connsiteY0"/>
                </a:cxn>
                <a:cxn ang="0">
                  <a:pos x="connsiteX1" y="connsiteY1"/>
                </a:cxn>
                <a:cxn ang="0">
                  <a:pos x="connsiteX2" y="connsiteY2"/>
                </a:cxn>
                <a:cxn ang="0">
                  <a:pos x="connsiteX3" y="connsiteY3"/>
                </a:cxn>
              </a:cxnLst>
              <a:rect l="l" t="t" r="r" b="b"/>
              <a:pathLst>
                <a:path w="46879" h="422678">
                  <a:moveTo>
                    <a:pt x="0" y="0"/>
                  </a:moveTo>
                  <a:lnTo>
                    <a:pt x="46880" y="0"/>
                  </a:lnTo>
                  <a:lnTo>
                    <a:pt x="46880" y="422678"/>
                  </a:lnTo>
                  <a:lnTo>
                    <a:pt x="0" y="42267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4" name="Freeform 1245">
              <a:extLst>
                <a:ext uri="{FF2B5EF4-FFF2-40B4-BE49-F238E27FC236}">
                  <a16:creationId xmlns:a16="http://schemas.microsoft.com/office/drawing/2014/main" id="{915ABF43-C0B4-A5D1-008E-2415DB949287}"/>
                </a:ext>
              </a:extLst>
            </p:cNvPr>
            <p:cNvSpPr/>
            <p:nvPr/>
          </p:nvSpPr>
          <p:spPr>
            <a:xfrm>
              <a:off x="7755293" y="5828618"/>
              <a:ext cx="46879" cy="453931"/>
            </a:xfrm>
            <a:custGeom>
              <a:avLst/>
              <a:gdLst>
                <a:gd name="connsiteX0" fmla="*/ 0 w 46879"/>
                <a:gd name="connsiteY0" fmla="*/ 0 h 453931"/>
                <a:gd name="connsiteX1" fmla="*/ 46879 w 46879"/>
                <a:gd name="connsiteY1" fmla="*/ 0 h 453931"/>
                <a:gd name="connsiteX2" fmla="*/ 46879 w 46879"/>
                <a:gd name="connsiteY2" fmla="*/ 453931 h 453931"/>
                <a:gd name="connsiteX3" fmla="*/ 0 w 46879"/>
                <a:gd name="connsiteY3" fmla="*/ 453931 h 453931"/>
              </a:gdLst>
              <a:ahLst/>
              <a:cxnLst>
                <a:cxn ang="0">
                  <a:pos x="connsiteX0" y="connsiteY0"/>
                </a:cxn>
                <a:cxn ang="0">
                  <a:pos x="connsiteX1" y="connsiteY1"/>
                </a:cxn>
                <a:cxn ang="0">
                  <a:pos x="connsiteX2" y="connsiteY2"/>
                </a:cxn>
                <a:cxn ang="0">
                  <a:pos x="connsiteX3" y="connsiteY3"/>
                </a:cxn>
              </a:cxnLst>
              <a:rect l="l" t="t" r="r" b="b"/>
              <a:pathLst>
                <a:path w="46879" h="453931">
                  <a:moveTo>
                    <a:pt x="0" y="0"/>
                  </a:moveTo>
                  <a:lnTo>
                    <a:pt x="46879" y="0"/>
                  </a:lnTo>
                  <a:lnTo>
                    <a:pt x="46879" y="453931"/>
                  </a:lnTo>
                  <a:lnTo>
                    <a:pt x="0" y="45393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5" name="Freeform 1246">
              <a:extLst>
                <a:ext uri="{FF2B5EF4-FFF2-40B4-BE49-F238E27FC236}">
                  <a16:creationId xmlns:a16="http://schemas.microsoft.com/office/drawing/2014/main" id="{311DE9DC-294C-FF72-575B-B48DB6A5AFE0}"/>
                </a:ext>
              </a:extLst>
            </p:cNvPr>
            <p:cNvSpPr/>
            <p:nvPr/>
          </p:nvSpPr>
          <p:spPr>
            <a:xfrm>
              <a:off x="7981560" y="5828618"/>
              <a:ext cx="46879" cy="531937"/>
            </a:xfrm>
            <a:custGeom>
              <a:avLst/>
              <a:gdLst>
                <a:gd name="connsiteX0" fmla="*/ 0 w 46879"/>
                <a:gd name="connsiteY0" fmla="*/ 0 h 531937"/>
                <a:gd name="connsiteX1" fmla="*/ 46879 w 46879"/>
                <a:gd name="connsiteY1" fmla="*/ 0 h 531937"/>
                <a:gd name="connsiteX2" fmla="*/ 46879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79" y="0"/>
                  </a:lnTo>
                  <a:lnTo>
                    <a:pt x="46879" y="531937"/>
                  </a:lnTo>
                  <a:lnTo>
                    <a:pt x="0" y="53193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6" name="Freeform 1247">
              <a:extLst>
                <a:ext uri="{FF2B5EF4-FFF2-40B4-BE49-F238E27FC236}">
                  <a16:creationId xmlns:a16="http://schemas.microsoft.com/office/drawing/2014/main" id="{A0B08861-D8D2-4EA3-5142-89A07B77F2F6}"/>
                </a:ext>
              </a:extLst>
            </p:cNvPr>
            <p:cNvSpPr/>
            <p:nvPr/>
          </p:nvSpPr>
          <p:spPr>
            <a:xfrm>
              <a:off x="8215831" y="5828618"/>
              <a:ext cx="46879" cy="539559"/>
            </a:xfrm>
            <a:custGeom>
              <a:avLst/>
              <a:gdLst>
                <a:gd name="connsiteX0" fmla="*/ 0 w 46879"/>
                <a:gd name="connsiteY0" fmla="*/ 0 h 539559"/>
                <a:gd name="connsiteX1" fmla="*/ 46879 w 46879"/>
                <a:gd name="connsiteY1" fmla="*/ 0 h 539559"/>
                <a:gd name="connsiteX2" fmla="*/ 46879 w 46879"/>
                <a:gd name="connsiteY2" fmla="*/ 539560 h 539559"/>
                <a:gd name="connsiteX3" fmla="*/ 0 w 46879"/>
                <a:gd name="connsiteY3" fmla="*/ 539560 h 539559"/>
              </a:gdLst>
              <a:ahLst/>
              <a:cxnLst>
                <a:cxn ang="0">
                  <a:pos x="connsiteX0" y="connsiteY0"/>
                </a:cxn>
                <a:cxn ang="0">
                  <a:pos x="connsiteX1" y="connsiteY1"/>
                </a:cxn>
                <a:cxn ang="0">
                  <a:pos x="connsiteX2" y="connsiteY2"/>
                </a:cxn>
                <a:cxn ang="0">
                  <a:pos x="connsiteX3" y="connsiteY3"/>
                </a:cxn>
              </a:cxnLst>
              <a:rect l="l" t="t" r="r" b="b"/>
              <a:pathLst>
                <a:path w="46879" h="539559">
                  <a:moveTo>
                    <a:pt x="0" y="0"/>
                  </a:moveTo>
                  <a:lnTo>
                    <a:pt x="46879" y="0"/>
                  </a:lnTo>
                  <a:lnTo>
                    <a:pt x="46879" y="539560"/>
                  </a:lnTo>
                  <a:lnTo>
                    <a:pt x="0" y="53956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7" name="Freeform 1248">
              <a:extLst>
                <a:ext uri="{FF2B5EF4-FFF2-40B4-BE49-F238E27FC236}">
                  <a16:creationId xmlns:a16="http://schemas.microsoft.com/office/drawing/2014/main" id="{23AD7B62-BF33-23E6-345A-0E10ED252C9A}"/>
                </a:ext>
              </a:extLst>
            </p:cNvPr>
            <p:cNvSpPr/>
            <p:nvPr/>
          </p:nvSpPr>
          <p:spPr>
            <a:xfrm>
              <a:off x="8364219" y="5828618"/>
              <a:ext cx="46879" cy="547563"/>
            </a:xfrm>
            <a:custGeom>
              <a:avLst/>
              <a:gdLst>
                <a:gd name="connsiteX0" fmla="*/ 0 w 46879"/>
                <a:gd name="connsiteY0" fmla="*/ 0 h 547563"/>
                <a:gd name="connsiteX1" fmla="*/ 46880 w 46879"/>
                <a:gd name="connsiteY1" fmla="*/ 0 h 547563"/>
                <a:gd name="connsiteX2" fmla="*/ 46880 w 46879"/>
                <a:gd name="connsiteY2" fmla="*/ 547564 h 547563"/>
                <a:gd name="connsiteX3" fmla="*/ 0 w 46879"/>
                <a:gd name="connsiteY3" fmla="*/ 547564 h 547563"/>
              </a:gdLst>
              <a:ahLst/>
              <a:cxnLst>
                <a:cxn ang="0">
                  <a:pos x="connsiteX0" y="connsiteY0"/>
                </a:cxn>
                <a:cxn ang="0">
                  <a:pos x="connsiteX1" y="connsiteY1"/>
                </a:cxn>
                <a:cxn ang="0">
                  <a:pos x="connsiteX2" y="connsiteY2"/>
                </a:cxn>
                <a:cxn ang="0">
                  <a:pos x="connsiteX3" y="connsiteY3"/>
                </a:cxn>
              </a:cxnLst>
              <a:rect l="l" t="t" r="r" b="b"/>
              <a:pathLst>
                <a:path w="46879" h="547563">
                  <a:moveTo>
                    <a:pt x="0" y="0"/>
                  </a:moveTo>
                  <a:lnTo>
                    <a:pt x="46880" y="0"/>
                  </a:lnTo>
                  <a:lnTo>
                    <a:pt x="46880" y="547564"/>
                  </a:lnTo>
                  <a:lnTo>
                    <a:pt x="0" y="54756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8" name="Freeform 1249">
              <a:extLst>
                <a:ext uri="{FF2B5EF4-FFF2-40B4-BE49-F238E27FC236}">
                  <a16:creationId xmlns:a16="http://schemas.microsoft.com/office/drawing/2014/main" id="{26F29EB4-5115-6EAF-9529-9316119A8DED}"/>
                </a:ext>
              </a:extLst>
            </p:cNvPr>
            <p:cNvSpPr/>
            <p:nvPr/>
          </p:nvSpPr>
          <p:spPr>
            <a:xfrm>
              <a:off x="8516419" y="5828618"/>
              <a:ext cx="46879" cy="586693"/>
            </a:xfrm>
            <a:custGeom>
              <a:avLst/>
              <a:gdLst>
                <a:gd name="connsiteX0" fmla="*/ 0 w 46879"/>
                <a:gd name="connsiteY0" fmla="*/ 0 h 586693"/>
                <a:gd name="connsiteX1" fmla="*/ 46880 w 46879"/>
                <a:gd name="connsiteY1" fmla="*/ 0 h 586693"/>
                <a:gd name="connsiteX2" fmla="*/ 46880 w 46879"/>
                <a:gd name="connsiteY2" fmla="*/ 586693 h 586693"/>
                <a:gd name="connsiteX3" fmla="*/ 0 w 46879"/>
                <a:gd name="connsiteY3" fmla="*/ 586693 h 586693"/>
              </a:gdLst>
              <a:ahLst/>
              <a:cxnLst>
                <a:cxn ang="0">
                  <a:pos x="connsiteX0" y="connsiteY0"/>
                </a:cxn>
                <a:cxn ang="0">
                  <a:pos x="connsiteX1" y="connsiteY1"/>
                </a:cxn>
                <a:cxn ang="0">
                  <a:pos x="connsiteX2" y="connsiteY2"/>
                </a:cxn>
                <a:cxn ang="0">
                  <a:pos x="connsiteX3" y="connsiteY3"/>
                </a:cxn>
              </a:cxnLst>
              <a:rect l="l" t="t" r="r" b="b"/>
              <a:pathLst>
                <a:path w="46879" h="586693">
                  <a:moveTo>
                    <a:pt x="0" y="0"/>
                  </a:moveTo>
                  <a:lnTo>
                    <a:pt x="46880" y="0"/>
                  </a:lnTo>
                  <a:lnTo>
                    <a:pt x="46880" y="586693"/>
                  </a:lnTo>
                  <a:lnTo>
                    <a:pt x="0" y="58669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59" name="Freeform 1250">
              <a:extLst>
                <a:ext uri="{FF2B5EF4-FFF2-40B4-BE49-F238E27FC236}">
                  <a16:creationId xmlns:a16="http://schemas.microsoft.com/office/drawing/2014/main" id="{CD6336CB-9ADC-FD7C-A9B4-18F1FE56415E}"/>
                </a:ext>
              </a:extLst>
            </p:cNvPr>
            <p:cNvSpPr/>
            <p:nvPr/>
          </p:nvSpPr>
          <p:spPr>
            <a:xfrm>
              <a:off x="8668492" y="5828618"/>
              <a:ext cx="46879" cy="610069"/>
            </a:xfrm>
            <a:custGeom>
              <a:avLst/>
              <a:gdLst>
                <a:gd name="connsiteX0" fmla="*/ 0 w 46879"/>
                <a:gd name="connsiteY0" fmla="*/ 0 h 610069"/>
                <a:gd name="connsiteX1" fmla="*/ 46880 w 46879"/>
                <a:gd name="connsiteY1" fmla="*/ 0 h 610069"/>
                <a:gd name="connsiteX2" fmla="*/ 46880 w 46879"/>
                <a:gd name="connsiteY2" fmla="*/ 610070 h 610069"/>
                <a:gd name="connsiteX3" fmla="*/ 0 w 46879"/>
                <a:gd name="connsiteY3" fmla="*/ 610070 h 610069"/>
              </a:gdLst>
              <a:ahLst/>
              <a:cxnLst>
                <a:cxn ang="0">
                  <a:pos x="connsiteX0" y="connsiteY0"/>
                </a:cxn>
                <a:cxn ang="0">
                  <a:pos x="connsiteX1" y="connsiteY1"/>
                </a:cxn>
                <a:cxn ang="0">
                  <a:pos x="connsiteX2" y="connsiteY2"/>
                </a:cxn>
                <a:cxn ang="0">
                  <a:pos x="connsiteX3" y="connsiteY3"/>
                </a:cxn>
              </a:cxnLst>
              <a:rect l="l" t="t" r="r" b="b"/>
              <a:pathLst>
                <a:path w="46879" h="610069">
                  <a:moveTo>
                    <a:pt x="0" y="0"/>
                  </a:moveTo>
                  <a:lnTo>
                    <a:pt x="46880" y="0"/>
                  </a:lnTo>
                  <a:lnTo>
                    <a:pt x="46880" y="610070"/>
                  </a:lnTo>
                  <a:lnTo>
                    <a:pt x="0" y="61007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0" name="Freeform 1251">
              <a:extLst>
                <a:ext uri="{FF2B5EF4-FFF2-40B4-BE49-F238E27FC236}">
                  <a16:creationId xmlns:a16="http://schemas.microsoft.com/office/drawing/2014/main" id="{10220966-EC04-7BA4-4338-89A53B8437A3}"/>
                </a:ext>
              </a:extLst>
            </p:cNvPr>
            <p:cNvSpPr/>
            <p:nvPr/>
          </p:nvSpPr>
          <p:spPr>
            <a:xfrm>
              <a:off x="9121534" y="5828618"/>
              <a:ext cx="46879" cy="696079"/>
            </a:xfrm>
            <a:custGeom>
              <a:avLst/>
              <a:gdLst>
                <a:gd name="connsiteX0" fmla="*/ 0 w 46879"/>
                <a:gd name="connsiteY0" fmla="*/ 0 h 696079"/>
                <a:gd name="connsiteX1" fmla="*/ 46880 w 46879"/>
                <a:gd name="connsiteY1" fmla="*/ 0 h 696079"/>
                <a:gd name="connsiteX2" fmla="*/ 46880 w 46879"/>
                <a:gd name="connsiteY2" fmla="*/ 696079 h 696079"/>
                <a:gd name="connsiteX3" fmla="*/ 0 w 46879"/>
                <a:gd name="connsiteY3" fmla="*/ 696079 h 696079"/>
              </a:gdLst>
              <a:ahLst/>
              <a:cxnLst>
                <a:cxn ang="0">
                  <a:pos x="connsiteX0" y="connsiteY0"/>
                </a:cxn>
                <a:cxn ang="0">
                  <a:pos x="connsiteX1" y="connsiteY1"/>
                </a:cxn>
                <a:cxn ang="0">
                  <a:pos x="connsiteX2" y="connsiteY2"/>
                </a:cxn>
                <a:cxn ang="0">
                  <a:pos x="connsiteX3" y="connsiteY3"/>
                </a:cxn>
              </a:cxnLst>
              <a:rect l="l" t="t" r="r" b="b"/>
              <a:pathLst>
                <a:path w="46879" h="696079">
                  <a:moveTo>
                    <a:pt x="0" y="0"/>
                  </a:moveTo>
                  <a:lnTo>
                    <a:pt x="46880" y="0"/>
                  </a:lnTo>
                  <a:lnTo>
                    <a:pt x="46880" y="696079"/>
                  </a:lnTo>
                  <a:lnTo>
                    <a:pt x="0" y="6960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1" name="Freeform 1252">
              <a:extLst>
                <a:ext uri="{FF2B5EF4-FFF2-40B4-BE49-F238E27FC236}">
                  <a16:creationId xmlns:a16="http://schemas.microsoft.com/office/drawing/2014/main" id="{26DB67E9-3C91-02B8-4004-53D0CFD3B2FE}"/>
                </a:ext>
              </a:extLst>
            </p:cNvPr>
            <p:cNvSpPr/>
            <p:nvPr/>
          </p:nvSpPr>
          <p:spPr>
            <a:xfrm>
              <a:off x="9503812" y="5828618"/>
              <a:ext cx="46879" cy="781834"/>
            </a:xfrm>
            <a:custGeom>
              <a:avLst/>
              <a:gdLst>
                <a:gd name="connsiteX0" fmla="*/ 0 w 46879"/>
                <a:gd name="connsiteY0" fmla="*/ 0 h 781834"/>
                <a:gd name="connsiteX1" fmla="*/ 46880 w 46879"/>
                <a:gd name="connsiteY1" fmla="*/ 0 h 781834"/>
                <a:gd name="connsiteX2" fmla="*/ 46880 w 46879"/>
                <a:gd name="connsiteY2" fmla="*/ 781835 h 781834"/>
                <a:gd name="connsiteX3" fmla="*/ 0 w 46879"/>
                <a:gd name="connsiteY3" fmla="*/ 781835 h 781834"/>
              </a:gdLst>
              <a:ahLst/>
              <a:cxnLst>
                <a:cxn ang="0">
                  <a:pos x="connsiteX0" y="connsiteY0"/>
                </a:cxn>
                <a:cxn ang="0">
                  <a:pos x="connsiteX1" y="connsiteY1"/>
                </a:cxn>
                <a:cxn ang="0">
                  <a:pos x="connsiteX2" y="connsiteY2"/>
                </a:cxn>
                <a:cxn ang="0">
                  <a:pos x="connsiteX3" y="connsiteY3"/>
                </a:cxn>
              </a:cxnLst>
              <a:rect l="l" t="t" r="r" b="b"/>
              <a:pathLst>
                <a:path w="46879" h="781834">
                  <a:moveTo>
                    <a:pt x="0" y="0"/>
                  </a:moveTo>
                  <a:lnTo>
                    <a:pt x="46880" y="0"/>
                  </a:lnTo>
                  <a:lnTo>
                    <a:pt x="46880" y="781835"/>
                  </a:lnTo>
                  <a:lnTo>
                    <a:pt x="0" y="78183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2" name="Freeform 1253">
              <a:extLst>
                <a:ext uri="{FF2B5EF4-FFF2-40B4-BE49-F238E27FC236}">
                  <a16:creationId xmlns:a16="http://schemas.microsoft.com/office/drawing/2014/main" id="{F8E2FFE3-A43B-E447-F23A-F7C56E179951}"/>
                </a:ext>
              </a:extLst>
            </p:cNvPr>
            <p:cNvSpPr/>
            <p:nvPr/>
          </p:nvSpPr>
          <p:spPr>
            <a:xfrm>
              <a:off x="9582072" y="5828618"/>
              <a:ext cx="46879" cy="797588"/>
            </a:xfrm>
            <a:custGeom>
              <a:avLst/>
              <a:gdLst>
                <a:gd name="connsiteX0" fmla="*/ 0 w 46879"/>
                <a:gd name="connsiteY0" fmla="*/ 0 h 797588"/>
                <a:gd name="connsiteX1" fmla="*/ 46880 w 46879"/>
                <a:gd name="connsiteY1" fmla="*/ 0 h 797588"/>
                <a:gd name="connsiteX2" fmla="*/ 46880 w 46879"/>
                <a:gd name="connsiteY2" fmla="*/ 797588 h 797588"/>
                <a:gd name="connsiteX3" fmla="*/ 0 w 46879"/>
                <a:gd name="connsiteY3" fmla="*/ 797588 h 797588"/>
              </a:gdLst>
              <a:ahLst/>
              <a:cxnLst>
                <a:cxn ang="0">
                  <a:pos x="connsiteX0" y="connsiteY0"/>
                </a:cxn>
                <a:cxn ang="0">
                  <a:pos x="connsiteX1" y="connsiteY1"/>
                </a:cxn>
                <a:cxn ang="0">
                  <a:pos x="connsiteX2" y="connsiteY2"/>
                </a:cxn>
                <a:cxn ang="0">
                  <a:pos x="connsiteX3" y="connsiteY3"/>
                </a:cxn>
              </a:cxnLst>
              <a:rect l="l" t="t" r="r" b="b"/>
              <a:pathLst>
                <a:path w="46879" h="797588">
                  <a:moveTo>
                    <a:pt x="0" y="0"/>
                  </a:moveTo>
                  <a:lnTo>
                    <a:pt x="46880" y="0"/>
                  </a:lnTo>
                  <a:lnTo>
                    <a:pt x="46880" y="797588"/>
                  </a:lnTo>
                  <a:lnTo>
                    <a:pt x="0" y="79758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3" name="Freeform 1254">
              <a:extLst>
                <a:ext uri="{FF2B5EF4-FFF2-40B4-BE49-F238E27FC236}">
                  <a16:creationId xmlns:a16="http://schemas.microsoft.com/office/drawing/2014/main" id="{9A4A1FF6-64B1-A5F8-4792-15DF542B72A8}"/>
                </a:ext>
              </a:extLst>
            </p:cNvPr>
            <p:cNvSpPr/>
            <p:nvPr/>
          </p:nvSpPr>
          <p:spPr>
            <a:xfrm>
              <a:off x="10112484"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4" name="Freeform 1255">
              <a:extLst>
                <a:ext uri="{FF2B5EF4-FFF2-40B4-BE49-F238E27FC236}">
                  <a16:creationId xmlns:a16="http://schemas.microsoft.com/office/drawing/2014/main" id="{2C8800D6-895A-AC6C-C467-997FB3E663E0}"/>
                </a:ext>
              </a:extLst>
            </p:cNvPr>
            <p:cNvSpPr/>
            <p:nvPr/>
          </p:nvSpPr>
          <p:spPr>
            <a:xfrm>
              <a:off x="10187060"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5" name="Freeform 1256">
              <a:extLst>
                <a:ext uri="{FF2B5EF4-FFF2-40B4-BE49-F238E27FC236}">
                  <a16:creationId xmlns:a16="http://schemas.microsoft.com/office/drawing/2014/main" id="{9AA97E02-546F-4D31-DE44-DB81A200AD0F}"/>
                </a:ext>
              </a:extLst>
            </p:cNvPr>
            <p:cNvSpPr/>
            <p:nvPr/>
          </p:nvSpPr>
          <p:spPr>
            <a:xfrm>
              <a:off x="10339133"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6" name="Freeform 1257">
              <a:extLst>
                <a:ext uri="{FF2B5EF4-FFF2-40B4-BE49-F238E27FC236}">
                  <a16:creationId xmlns:a16="http://schemas.microsoft.com/office/drawing/2014/main" id="{538B0DF4-E516-A4A1-B555-6F65316C7414}"/>
                </a:ext>
              </a:extLst>
            </p:cNvPr>
            <p:cNvSpPr/>
            <p:nvPr/>
          </p:nvSpPr>
          <p:spPr>
            <a:xfrm>
              <a:off x="10791921"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7" name="Freeform 1258">
              <a:extLst>
                <a:ext uri="{FF2B5EF4-FFF2-40B4-BE49-F238E27FC236}">
                  <a16:creationId xmlns:a16="http://schemas.microsoft.com/office/drawing/2014/main" id="{2A69CDAA-E9B2-CD5B-24F7-9FD0243A3E7F}"/>
                </a:ext>
              </a:extLst>
            </p:cNvPr>
            <p:cNvSpPr/>
            <p:nvPr/>
          </p:nvSpPr>
          <p:spPr>
            <a:xfrm>
              <a:off x="11174326" y="5828618"/>
              <a:ext cx="46879" cy="1015851"/>
            </a:xfrm>
            <a:custGeom>
              <a:avLst/>
              <a:gdLst>
                <a:gd name="connsiteX0" fmla="*/ 0 w 46879"/>
                <a:gd name="connsiteY0" fmla="*/ 0 h 1015851"/>
                <a:gd name="connsiteX1" fmla="*/ 46879 w 46879"/>
                <a:gd name="connsiteY1" fmla="*/ 0 h 1015851"/>
                <a:gd name="connsiteX2" fmla="*/ 46879 w 46879"/>
                <a:gd name="connsiteY2" fmla="*/ 1015851 h 1015851"/>
                <a:gd name="connsiteX3" fmla="*/ 0 w 46879"/>
                <a:gd name="connsiteY3" fmla="*/ 1015851 h 1015851"/>
              </a:gdLst>
              <a:ahLst/>
              <a:cxnLst>
                <a:cxn ang="0">
                  <a:pos x="connsiteX0" y="connsiteY0"/>
                </a:cxn>
                <a:cxn ang="0">
                  <a:pos x="connsiteX1" y="connsiteY1"/>
                </a:cxn>
                <a:cxn ang="0">
                  <a:pos x="connsiteX2" y="connsiteY2"/>
                </a:cxn>
                <a:cxn ang="0">
                  <a:pos x="connsiteX3" y="connsiteY3"/>
                </a:cxn>
              </a:cxnLst>
              <a:rect l="l" t="t" r="r" b="b"/>
              <a:pathLst>
                <a:path w="46879" h="1015851">
                  <a:moveTo>
                    <a:pt x="0" y="0"/>
                  </a:moveTo>
                  <a:lnTo>
                    <a:pt x="46879" y="0"/>
                  </a:lnTo>
                  <a:lnTo>
                    <a:pt x="46879" y="1015851"/>
                  </a:lnTo>
                  <a:lnTo>
                    <a:pt x="0" y="101585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8" name="Freeform 1259">
              <a:extLst>
                <a:ext uri="{FF2B5EF4-FFF2-40B4-BE49-F238E27FC236}">
                  <a16:creationId xmlns:a16="http://schemas.microsoft.com/office/drawing/2014/main" id="{E3C4E28E-0695-D9EB-5592-0BDD2AE9C90F}"/>
                </a:ext>
              </a:extLst>
            </p:cNvPr>
            <p:cNvSpPr/>
            <p:nvPr/>
          </p:nvSpPr>
          <p:spPr>
            <a:xfrm>
              <a:off x="11627114" y="5828618"/>
              <a:ext cx="46879" cy="1109483"/>
            </a:xfrm>
            <a:custGeom>
              <a:avLst/>
              <a:gdLst>
                <a:gd name="connsiteX0" fmla="*/ 0 w 46879"/>
                <a:gd name="connsiteY0" fmla="*/ 0 h 1109483"/>
                <a:gd name="connsiteX1" fmla="*/ 46880 w 46879"/>
                <a:gd name="connsiteY1" fmla="*/ 0 h 1109483"/>
                <a:gd name="connsiteX2" fmla="*/ 46880 w 46879"/>
                <a:gd name="connsiteY2" fmla="*/ 1109483 h 1109483"/>
                <a:gd name="connsiteX3" fmla="*/ 0 w 46879"/>
                <a:gd name="connsiteY3" fmla="*/ 1109483 h 1109483"/>
              </a:gdLst>
              <a:ahLst/>
              <a:cxnLst>
                <a:cxn ang="0">
                  <a:pos x="connsiteX0" y="connsiteY0"/>
                </a:cxn>
                <a:cxn ang="0">
                  <a:pos x="connsiteX1" y="connsiteY1"/>
                </a:cxn>
                <a:cxn ang="0">
                  <a:pos x="connsiteX2" y="connsiteY2"/>
                </a:cxn>
                <a:cxn ang="0">
                  <a:pos x="connsiteX3" y="connsiteY3"/>
                </a:cxn>
              </a:cxnLst>
              <a:rect l="l" t="t" r="r" b="b"/>
              <a:pathLst>
                <a:path w="46879" h="1109483">
                  <a:moveTo>
                    <a:pt x="0" y="0"/>
                  </a:moveTo>
                  <a:lnTo>
                    <a:pt x="46880" y="0"/>
                  </a:lnTo>
                  <a:lnTo>
                    <a:pt x="46880" y="1109483"/>
                  </a:lnTo>
                  <a:lnTo>
                    <a:pt x="0" y="110948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69" name="Freeform 1260">
              <a:extLst>
                <a:ext uri="{FF2B5EF4-FFF2-40B4-BE49-F238E27FC236}">
                  <a16:creationId xmlns:a16="http://schemas.microsoft.com/office/drawing/2014/main" id="{6C6343A0-12BD-096D-109D-A0D307E280FD}"/>
                </a:ext>
              </a:extLst>
            </p:cNvPr>
            <p:cNvSpPr/>
            <p:nvPr/>
          </p:nvSpPr>
          <p:spPr>
            <a:xfrm>
              <a:off x="11705247" y="5828618"/>
              <a:ext cx="46879" cy="1109483"/>
            </a:xfrm>
            <a:custGeom>
              <a:avLst/>
              <a:gdLst>
                <a:gd name="connsiteX0" fmla="*/ 0 w 46879"/>
                <a:gd name="connsiteY0" fmla="*/ 0 h 1109483"/>
                <a:gd name="connsiteX1" fmla="*/ 46880 w 46879"/>
                <a:gd name="connsiteY1" fmla="*/ 0 h 1109483"/>
                <a:gd name="connsiteX2" fmla="*/ 46880 w 46879"/>
                <a:gd name="connsiteY2" fmla="*/ 1109483 h 1109483"/>
                <a:gd name="connsiteX3" fmla="*/ 0 w 46879"/>
                <a:gd name="connsiteY3" fmla="*/ 1109483 h 1109483"/>
              </a:gdLst>
              <a:ahLst/>
              <a:cxnLst>
                <a:cxn ang="0">
                  <a:pos x="connsiteX0" y="connsiteY0"/>
                </a:cxn>
                <a:cxn ang="0">
                  <a:pos x="connsiteX1" y="connsiteY1"/>
                </a:cxn>
                <a:cxn ang="0">
                  <a:pos x="connsiteX2" y="connsiteY2"/>
                </a:cxn>
                <a:cxn ang="0">
                  <a:pos x="connsiteX3" y="connsiteY3"/>
                </a:cxn>
              </a:cxnLst>
              <a:rect l="l" t="t" r="r" b="b"/>
              <a:pathLst>
                <a:path w="46879" h="1109483">
                  <a:moveTo>
                    <a:pt x="0" y="0"/>
                  </a:moveTo>
                  <a:lnTo>
                    <a:pt x="46880" y="0"/>
                  </a:lnTo>
                  <a:lnTo>
                    <a:pt x="46880" y="1109483"/>
                  </a:lnTo>
                  <a:lnTo>
                    <a:pt x="0" y="1109483"/>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0" name="Freeform 1261">
              <a:extLst>
                <a:ext uri="{FF2B5EF4-FFF2-40B4-BE49-F238E27FC236}">
                  <a16:creationId xmlns:a16="http://schemas.microsoft.com/office/drawing/2014/main" id="{536F61B5-3F88-5EC3-5BBC-68FA415B22A1}"/>
                </a:ext>
              </a:extLst>
            </p:cNvPr>
            <p:cNvSpPr/>
            <p:nvPr/>
          </p:nvSpPr>
          <p:spPr>
            <a:xfrm>
              <a:off x="11783253" y="5828618"/>
              <a:ext cx="46879" cy="1125363"/>
            </a:xfrm>
            <a:custGeom>
              <a:avLst/>
              <a:gdLst>
                <a:gd name="connsiteX0" fmla="*/ 0 w 46879"/>
                <a:gd name="connsiteY0" fmla="*/ 0 h 1125363"/>
                <a:gd name="connsiteX1" fmla="*/ 46879 w 46879"/>
                <a:gd name="connsiteY1" fmla="*/ 0 h 1125363"/>
                <a:gd name="connsiteX2" fmla="*/ 46879 w 46879"/>
                <a:gd name="connsiteY2" fmla="*/ 1125364 h 1125363"/>
                <a:gd name="connsiteX3" fmla="*/ 0 w 46879"/>
                <a:gd name="connsiteY3" fmla="*/ 1125364 h 1125363"/>
              </a:gdLst>
              <a:ahLst/>
              <a:cxnLst>
                <a:cxn ang="0">
                  <a:pos x="connsiteX0" y="connsiteY0"/>
                </a:cxn>
                <a:cxn ang="0">
                  <a:pos x="connsiteX1" y="connsiteY1"/>
                </a:cxn>
                <a:cxn ang="0">
                  <a:pos x="connsiteX2" y="connsiteY2"/>
                </a:cxn>
                <a:cxn ang="0">
                  <a:pos x="connsiteX3" y="connsiteY3"/>
                </a:cxn>
              </a:cxnLst>
              <a:rect l="l" t="t" r="r" b="b"/>
              <a:pathLst>
                <a:path w="46879" h="1125363">
                  <a:moveTo>
                    <a:pt x="0" y="0"/>
                  </a:moveTo>
                  <a:lnTo>
                    <a:pt x="46879" y="0"/>
                  </a:lnTo>
                  <a:lnTo>
                    <a:pt x="46879" y="1125364"/>
                  </a:lnTo>
                  <a:lnTo>
                    <a:pt x="0" y="112536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1" name="Freeform 1262">
              <a:extLst>
                <a:ext uri="{FF2B5EF4-FFF2-40B4-BE49-F238E27FC236}">
                  <a16:creationId xmlns:a16="http://schemas.microsoft.com/office/drawing/2014/main" id="{5BCB723F-D45E-613D-E9F7-4FE7D37DA430}"/>
                </a:ext>
              </a:extLst>
            </p:cNvPr>
            <p:cNvSpPr/>
            <p:nvPr/>
          </p:nvSpPr>
          <p:spPr>
            <a:xfrm>
              <a:off x="12009774" y="5828618"/>
              <a:ext cx="46879" cy="1180120"/>
            </a:xfrm>
            <a:custGeom>
              <a:avLst/>
              <a:gdLst>
                <a:gd name="connsiteX0" fmla="*/ 0 w 46879"/>
                <a:gd name="connsiteY0" fmla="*/ 0 h 1180120"/>
                <a:gd name="connsiteX1" fmla="*/ 46880 w 46879"/>
                <a:gd name="connsiteY1" fmla="*/ 0 h 1180120"/>
                <a:gd name="connsiteX2" fmla="*/ 46880 w 46879"/>
                <a:gd name="connsiteY2" fmla="*/ 1180121 h 1180120"/>
                <a:gd name="connsiteX3" fmla="*/ 0 w 46879"/>
                <a:gd name="connsiteY3" fmla="*/ 1180121 h 1180120"/>
              </a:gdLst>
              <a:ahLst/>
              <a:cxnLst>
                <a:cxn ang="0">
                  <a:pos x="connsiteX0" y="connsiteY0"/>
                </a:cxn>
                <a:cxn ang="0">
                  <a:pos x="connsiteX1" y="connsiteY1"/>
                </a:cxn>
                <a:cxn ang="0">
                  <a:pos x="connsiteX2" y="connsiteY2"/>
                </a:cxn>
                <a:cxn ang="0">
                  <a:pos x="connsiteX3" y="connsiteY3"/>
                </a:cxn>
              </a:cxnLst>
              <a:rect l="l" t="t" r="r" b="b"/>
              <a:pathLst>
                <a:path w="46879" h="1180120">
                  <a:moveTo>
                    <a:pt x="0" y="0"/>
                  </a:moveTo>
                  <a:lnTo>
                    <a:pt x="46880" y="0"/>
                  </a:lnTo>
                  <a:lnTo>
                    <a:pt x="46880" y="1180121"/>
                  </a:lnTo>
                  <a:lnTo>
                    <a:pt x="0" y="118012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2" name="Freeform 1263">
              <a:extLst>
                <a:ext uri="{FF2B5EF4-FFF2-40B4-BE49-F238E27FC236}">
                  <a16:creationId xmlns:a16="http://schemas.microsoft.com/office/drawing/2014/main" id="{1CDC3762-8634-5A49-AE9C-448FBB8516B8}"/>
                </a:ext>
              </a:extLst>
            </p:cNvPr>
            <p:cNvSpPr/>
            <p:nvPr/>
          </p:nvSpPr>
          <p:spPr>
            <a:xfrm>
              <a:off x="12087652" y="5828618"/>
              <a:ext cx="46879" cy="1187870"/>
            </a:xfrm>
            <a:custGeom>
              <a:avLst/>
              <a:gdLst>
                <a:gd name="connsiteX0" fmla="*/ 0 w 46879"/>
                <a:gd name="connsiteY0" fmla="*/ 0 h 1187870"/>
                <a:gd name="connsiteX1" fmla="*/ 46880 w 46879"/>
                <a:gd name="connsiteY1" fmla="*/ 0 h 1187870"/>
                <a:gd name="connsiteX2" fmla="*/ 46880 w 46879"/>
                <a:gd name="connsiteY2" fmla="*/ 1187870 h 1187870"/>
                <a:gd name="connsiteX3" fmla="*/ 0 w 46879"/>
                <a:gd name="connsiteY3" fmla="*/ 1187870 h 1187870"/>
              </a:gdLst>
              <a:ahLst/>
              <a:cxnLst>
                <a:cxn ang="0">
                  <a:pos x="connsiteX0" y="connsiteY0"/>
                </a:cxn>
                <a:cxn ang="0">
                  <a:pos x="connsiteX1" y="connsiteY1"/>
                </a:cxn>
                <a:cxn ang="0">
                  <a:pos x="connsiteX2" y="connsiteY2"/>
                </a:cxn>
                <a:cxn ang="0">
                  <a:pos x="connsiteX3" y="connsiteY3"/>
                </a:cxn>
              </a:cxnLst>
              <a:rect l="l" t="t" r="r" b="b"/>
              <a:pathLst>
                <a:path w="46879" h="1187870">
                  <a:moveTo>
                    <a:pt x="0" y="0"/>
                  </a:moveTo>
                  <a:lnTo>
                    <a:pt x="46880" y="0"/>
                  </a:lnTo>
                  <a:lnTo>
                    <a:pt x="46880" y="1187870"/>
                  </a:lnTo>
                  <a:lnTo>
                    <a:pt x="0" y="118787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3" name="Freeform 1264">
              <a:extLst>
                <a:ext uri="{FF2B5EF4-FFF2-40B4-BE49-F238E27FC236}">
                  <a16:creationId xmlns:a16="http://schemas.microsoft.com/office/drawing/2014/main" id="{F4520FCC-AC25-5C1E-B885-E184D457C971}"/>
                </a:ext>
              </a:extLst>
            </p:cNvPr>
            <p:cNvSpPr/>
            <p:nvPr/>
          </p:nvSpPr>
          <p:spPr>
            <a:xfrm>
              <a:off x="12161719" y="5828618"/>
              <a:ext cx="46879" cy="1203369"/>
            </a:xfrm>
            <a:custGeom>
              <a:avLst/>
              <a:gdLst>
                <a:gd name="connsiteX0" fmla="*/ 0 w 46879"/>
                <a:gd name="connsiteY0" fmla="*/ 0 h 1203369"/>
                <a:gd name="connsiteX1" fmla="*/ 46880 w 46879"/>
                <a:gd name="connsiteY1" fmla="*/ 0 h 1203369"/>
                <a:gd name="connsiteX2" fmla="*/ 46880 w 46879"/>
                <a:gd name="connsiteY2" fmla="*/ 1203370 h 1203369"/>
                <a:gd name="connsiteX3" fmla="*/ 0 w 46879"/>
                <a:gd name="connsiteY3" fmla="*/ 1203370 h 1203369"/>
              </a:gdLst>
              <a:ahLst/>
              <a:cxnLst>
                <a:cxn ang="0">
                  <a:pos x="connsiteX0" y="connsiteY0"/>
                </a:cxn>
                <a:cxn ang="0">
                  <a:pos x="connsiteX1" y="connsiteY1"/>
                </a:cxn>
                <a:cxn ang="0">
                  <a:pos x="connsiteX2" y="connsiteY2"/>
                </a:cxn>
                <a:cxn ang="0">
                  <a:pos x="connsiteX3" y="connsiteY3"/>
                </a:cxn>
              </a:cxnLst>
              <a:rect l="l" t="t" r="r" b="b"/>
              <a:pathLst>
                <a:path w="46879" h="1203369">
                  <a:moveTo>
                    <a:pt x="0" y="0"/>
                  </a:moveTo>
                  <a:lnTo>
                    <a:pt x="46880" y="0"/>
                  </a:lnTo>
                  <a:lnTo>
                    <a:pt x="46880" y="1203370"/>
                  </a:lnTo>
                  <a:lnTo>
                    <a:pt x="0" y="120337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4" name="Freeform 1265">
              <a:extLst>
                <a:ext uri="{FF2B5EF4-FFF2-40B4-BE49-F238E27FC236}">
                  <a16:creationId xmlns:a16="http://schemas.microsoft.com/office/drawing/2014/main" id="{64E14BB9-AB4B-D1FA-C23C-63C7D6C9B122}"/>
                </a:ext>
              </a:extLst>
            </p:cNvPr>
            <p:cNvSpPr/>
            <p:nvPr/>
          </p:nvSpPr>
          <p:spPr>
            <a:xfrm>
              <a:off x="12314173"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5" name="Freeform 1266">
              <a:extLst>
                <a:ext uri="{FF2B5EF4-FFF2-40B4-BE49-F238E27FC236}">
                  <a16:creationId xmlns:a16="http://schemas.microsoft.com/office/drawing/2014/main" id="{0D296A6B-F3EA-9490-563C-7B723418BBF9}"/>
                </a:ext>
              </a:extLst>
            </p:cNvPr>
            <p:cNvSpPr/>
            <p:nvPr/>
          </p:nvSpPr>
          <p:spPr>
            <a:xfrm>
              <a:off x="12696579" y="5828618"/>
              <a:ext cx="46879" cy="1304878"/>
            </a:xfrm>
            <a:custGeom>
              <a:avLst/>
              <a:gdLst>
                <a:gd name="connsiteX0" fmla="*/ 0 w 46879"/>
                <a:gd name="connsiteY0" fmla="*/ 0 h 1304878"/>
                <a:gd name="connsiteX1" fmla="*/ 46879 w 46879"/>
                <a:gd name="connsiteY1" fmla="*/ 0 h 1304878"/>
                <a:gd name="connsiteX2" fmla="*/ 46879 w 46879"/>
                <a:gd name="connsiteY2" fmla="*/ 1304878 h 1304878"/>
                <a:gd name="connsiteX3" fmla="*/ 0 w 46879"/>
                <a:gd name="connsiteY3" fmla="*/ 1304878 h 1304878"/>
              </a:gdLst>
              <a:ahLst/>
              <a:cxnLst>
                <a:cxn ang="0">
                  <a:pos x="connsiteX0" y="connsiteY0"/>
                </a:cxn>
                <a:cxn ang="0">
                  <a:pos x="connsiteX1" y="connsiteY1"/>
                </a:cxn>
                <a:cxn ang="0">
                  <a:pos x="connsiteX2" y="connsiteY2"/>
                </a:cxn>
                <a:cxn ang="0">
                  <a:pos x="connsiteX3" y="connsiteY3"/>
                </a:cxn>
              </a:cxnLst>
              <a:rect l="l" t="t" r="r" b="b"/>
              <a:pathLst>
                <a:path w="46879" h="1304878">
                  <a:moveTo>
                    <a:pt x="0" y="0"/>
                  </a:moveTo>
                  <a:lnTo>
                    <a:pt x="46879" y="0"/>
                  </a:lnTo>
                  <a:lnTo>
                    <a:pt x="46879" y="1304878"/>
                  </a:lnTo>
                  <a:lnTo>
                    <a:pt x="0" y="130487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6" name="Freeform 1267">
              <a:extLst>
                <a:ext uri="{FF2B5EF4-FFF2-40B4-BE49-F238E27FC236}">
                  <a16:creationId xmlns:a16="http://schemas.microsoft.com/office/drawing/2014/main" id="{0DD7AC95-D207-CD8D-83B1-7319353A4012}"/>
                </a:ext>
              </a:extLst>
            </p:cNvPr>
            <p:cNvSpPr/>
            <p:nvPr/>
          </p:nvSpPr>
          <p:spPr>
            <a:xfrm>
              <a:off x="13071234" y="5828618"/>
              <a:ext cx="46879" cy="1367511"/>
            </a:xfrm>
            <a:custGeom>
              <a:avLst/>
              <a:gdLst>
                <a:gd name="connsiteX0" fmla="*/ 0 w 46879"/>
                <a:gd name="connsiteY0" fmla="*/ 0 h 1367511"/>
                <a:gd name="connsiteX1" fmla="*/ 46879 w 46879"/>
                <a:gd name="connsiteY1" fmla="*/ 0 h 1367511"/>
                <a:gd name="connsiteX2" fmla="*/ 46879 w 46879"/>
                <a:gd name="connsiteY2" fmla="*/ 1367512 h 1367511"/>
                <a:gd name="connsiteX3" fmla="*/ 0 w 46879"/>
                <a:gd name="connsiteY3" fmla="*/ 1367512 h 1367511"/>
              </a:gdLst>
              <a:ahLst/>
              <a:cxnLst>
                <a:cxn ang="0">
                  <a:pos x="connsiteX0" y="connsiteY0"/>
                </a:cxn>
                <a:cxn ang="0">
                  <a:pos x="connsiteX1" y="connsiteY1"/>
                </a:cxn>
                <a:cxn ang="0">
                  <a:pos x="connsiteX2" y="connsiteY2"/>
                </a:cxn>
                <a:cxn ang="0">
                  <a:pos x="connsiteX3" y="connsiteY3"/>
                </a:cxn>
              </a:cxnLst>
              <a:rect l="l" t="t" r="r" b="b"/>
              <a:pathLst>
                <a:path w="46879" h="1367511">
                  <a:moveTo>
                    <a:pt x="0" y="0"/>
                  </a:moveTo>
                  <a:lnTo>
                    <a:pt x="46879" y="0"/>
                  </a:lnTo>
                  <a:lnTo>
                    <a:pt x="46879" y="1367512"/>
                  </a:lnTo>
                  <a:lnTo>
                    <a:pt x="0" y="1367512"/>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7" name="Freeform 1268">
              <a:extLst>
                <a:ext uri="{FF2B5EF4-FFF2-40B4-BE49-F238E27FC236}">
                  <a16:creationId xmlns:a16="http://schemas.microsoft.com/office/drawing/2014/main" id="{4F6C3F87-ADE4-E041-0C67-D964CBC95686}"/>
                </a:ext>
              </a:extLst>
            </p:cNvPr>
            <p:cNvSpPr/>
            <p:nvPr/>
          </p:nvSpPr>
          <p:spPr>
            <a:xfrm>
              <a:off x="13149367" y="5828618"/>
              <a:ext cx="46879" cy="1375261"/>
            </a:xfrm>
            <a:custGeom>
              <a:avLst/>
              <a:gdLst>
                <a:gd name="connsiteX0" fmla="*/ 0 w 46879"/>
                <a:gd name="connsiteY0" fmla="*/ 0 h 1375261"/>
                <a:gd name="connsiteX1" fmla="*/ 46880 w 46879"/>
                <a:gd name="connsiteY1" fmla="*/ 0 h 1375261"/>
                <a:gd name="connsiteX2" fmla="*/ 46880 w 46879"/>
                <a:gd name="connsiteY2" fmla="*/ 1375261 h 1375261"/>
                <a:gd name="connsiteX3" fmla="*/ 0 w 46879"/>
                <a:gd name="connsiteY3" fmla="*/ 1375261 h 1375261"/>
              </a:gdLst>
              <a:ahLst/>
              <a:cxnLst>
                <a:cxn ang="0">
                  <a:pos x="connsiteX0" y="connsiteY0"/>
                </a:cxn>
                <a:cxn ang="0">
                  <a:pos x="connsiteX1" y="connsiteY1"/>
                </a:cxn>
                <a:cxn ang="0">
                  <a:pos x="connsiteX2" y="connsiteY2"/>
                </a:cxn>
                <a:cxn ang="0">
                  <a:pos x="connsiteX3" y="connsiteY3"/>
                </a:cxn>
              </a:cxnLst>
              <a:rect l="l" t="t" r="r" b="b"/>
              <a:pathLst>
                <a:path w="46879" h="1375261">
                  <a:moveTo>
                    <a:pt x="0" y="0"/>
                  </a:moveTo>
                  <a:lnTo>
                    <a:pt x="46880" y="0"/>
                  </a:lnTo>
                  <a:lnTo>
                    <a:pt x="46880" y="1375261"/>
                  </a:lnTo>
                  <a:lnTo>
                    <a:pt x="0" y="137526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8" name="Freeform 1269">
              <a:extLst>
                <a:ext uri="{FF2B5EF4-FFF2-40B4-BE49-F238E27FC236}">
                  <a16:creationId xmlns:a16="http://schemas.microsoft.com/office/drawing/2014/main" id="{63F8EE75-9B65-55AD-4F76-F0A398CF059E}"/>
                </a:ext>
              </a:extLst>
            </p:cNvPr>
            <p:cNvSpPr/>
            <p:nvPr/>
          </p:nvSpPr>
          <p:spPr>
            <a:xfrm>
              <a:off x="13297501" y="5828618"/>
              <a:ext cx="46879" cy="1406514"/>
            </a:xfrm>
            <a:custGeom>
              <a:avLst/>
              <a:gdLst>
                <a:gd name="connsiteX0" fmla="*/ 0 w 46879"/>
                <a:gd name="connsiteY0" fmla="*/ 0 h 1406514"/>
                <a:gd name="connsiteX1" fmla="*/ 46879 w 46879"/>
                <a:gd name="connsiteY1" fmla="*/ 0 h 1406514"/>
                <a:gd name="connsiteX2" fmla="*/ 46879 w 46879"/>
                <a:gd name="connsiteY2" fmla="*/ 1406514 h 1406514"/>
                <a:gd name="connsiteX3" fmla="*/ 0 w 46879"/>
                <a:gd name="connsiteY3" fmla="*/ 1406514 h 1406514"/>
              </a:gdLst>
              <a:ahLst/>
              <a:cxnLst>
                <a:cxn ang="0">
                  <a:pos x="connsiteX0" y="connsiteY0"/>
                </a:cxn>
                <a:cxn ang="0">
                  <a:pos x="connsiteX1" y="connsiteY1"/>
                </a:cxn>
                <a:cxn ang="0">
                  <a:pos x="connsiteX2" y="connsiteY2"/>
                </a:cxn>
                <a:cxn ang="0">
                  <a:pos x="connsiteX3" y="connsiteY3"/>
                </a:cxn>
              </a:cxnLst>
              <a:rect l="l" t="t" r="r" b="b"/>
              <a:pathLst>
                <a:path w="46879" h="1406514">
                  <a:moveTo>
                    <a:pt x="0" y="0"/>
                  </a:moveTo>
                  <a:lnTo>
                    <a:pt x="46879" y="0"/>
                  </a:lnTo>
                  <a:lnTo>
                    <a:pt x="46879" y="1406514"/>
                  </a:lnTo>
                  <a:lnTo>
                    <a:pt x="0" y="1406514"/>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79" name="Freeform 1270">
              <a:extLst>
                <a:ext uri="{FF2B5EF4-FFF2-40B4-BE49-F238E27FC236}">
                  <a16:creationId xmlns:a16="http://schemas.microsoft.com/office/drawing/2014/main" id="{5C793B3E-9455-A29B-5973-CA19ECCDDBCB}"/>
                </a:ext>
              </a:extLst>
            </p:cNvPr>
            <p:cNvSpPr/>
            <p:nvPr/>
          </p:nvSpPr>
          <p:spPr>
            <a:xfrm>
              <a:off x="13453512" y="5828618"/>
              <a:ext cx="46879" cy="1414010"/>
            </a:xfrm>
            <a:custGeom>
              <a:avLst/>
              <a:gdLst>
                <a:gd name="connsiteX0" fmla="*/ 0 w 46879"/>
                <a:gd name="connsiteY0" fmla="*/ 0 h 1414010"/>
                <a:gd name="connsiteX1" fmla="*/ 46880 w 46879"/>
                <a:gd name="connsiteY1" fmla="*/ 0 h 1414010"/>
                <a:gd name="connsiteX2" fmla="*/ 46880 w 46879"/>
                <a:gd name="connsiteY2" fmla="*/ 1414010 h 1414010"/>
                <a:gd name="connsiteX3" fmla="*/ 0 w 46879"/>
                <a:gd name="connsiteY3" fmla="*/ 1414010 h 1414010"/>
              </a:gdLst>
              <a:ahLst/>
              <a:cxnLst>
                <a:cxn ang="0">
                  <a:pos x="connsiteX0" y="connsiteY0"/>
                </a:cxn>
                <a:cxn ang="0">
                  <a:pos x="connsiteX1" y="connsiteY1"/>
                </a:cxn>
                <a:cxn ang="0">
                  <a:pos x="connsiteX2" y="connsiteY2"/>
                </a:cxn>
                <a:cxn ang="0">
                  <a:pos x="connsiteX3" y="connsiteY3"/>
                </a:cxn>
              </a:cxnLst>
              <a:rect l="l" t="t" r="r" b="b"/>
              <a:pathLst>
                <a:path w="46879" h="1414010">
                  <a:moveTo>
                    <a:pt x="0" y="0"/>
                  </a:moveTo>
                  <a:lnTo>
                    <a:pt x="46880" y="0"/>
                  </a:lnTo>
                  <a:lnTo>
                    <a:pt x="46880" y="1414010"/>
                  </a:lnTo>
                  <a:lnTo>
                    <a:pt x="0" y="141401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0" name="Freeform 1271">
              <a:extLst>
                <a:ext uri="{FF2B5EF4-FFF2-40B4-BE49-F238E27FC236}">
                  <a16:creationId xmlns:a16="http://schemas.microsoft.com/office/drawing/2014/main" id="{BBD68AB1-3E4B-F921-1D89-F94B4900BEB3}"/>
                </a:ext>
              </a:extLst>
            </p:cNvPr>
            <p:cNvSpPr/>
            <p:nvPr/>
          </p:nvSpPr>
          <p:spPr>
            <a:xfrm>
              <a:off x="13531899" y="5828618"/>
              <a:ext cx="46879" cy="1421886"/>
            </a:xfrm>
            <a:custGeom>
              <a:avLst/>
              <a:gdLst>
                <a:gd name="connsiteX0" fmla="*/ 0 w 46879"/>
                <a:gd name="connsiteY0" fmla="*/ 0 h 1421886"/>
                <a:gd name="connsiteX1" fmla="*/ 46879 w 46879"/>
                <a:gd name="connsiteY1" fmla="*/ 0 h 1421886"/>
                <a:gd name="connsiteX2" fmla="*/ 46879 w 46879"/>
                <a:gd name="connsiteY2" fmla="*/ 1421887 h 1421886"/>
                <a:gd name="connsiteX3" fmla="*/ 0 w 46879"/>
                <a:gd name="connsiteY3" fmla="*/ 1421887 h 1421886"/>
              </a:gdLst>
              <a:ahLst/>
              <a:cxnLst>
                <a:cxn ang="0">
                  <a:pos x="connsiteX0" y="connsiteY0"/>
                </a:cxn>
                <a:cxn ang="0">
                  <a:pos x="connsiteX1" y="connsiteY1"/>
                </a:cxn>
                <a:cxn ang="0">
                  <a:pos x="connsiteX2" y="connsiteY2"/>
                </a:cxn>
                <a:cxn ang="0">
                  <a:pos x="connsiteX3" y="connsiteY3"/>
                </a:cxn>
              </a:cxnLst>
              <a:rect l="l" t="t" r="r" b="b"/>
              <a:pathLst>
                <a:path w="46879" h="1421886">
                  <a:moveTo>
                    <a:pt x="0" y="0"/>
                  </a:moveTo>
                  <a:lnTo>
                    <a:pt x="46879" y="0"/>
                  </a:lnTo>
                  <a:lnTo>
                    <a:pt x="46879" y="1421887"/>
                  </a:lnTo>
                  <a:lnTo>
                    <a:pt x="0" y="142188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1" name="Freeform 1272">
              <a:extLst>
                <a:ext uri="{FF2B5EF4-FFF2-40B4-BE49-F238E27FC236}">
                  <a16:creationId xmlns:a16="http://schemas.microsoft.com/office/drawing/2014/main" id="{B5A9AC39-3FB4-6F39-6D01-767F405CCC49}"/>
                </a:ext>
              </a:extLst>
            </p:cNvPr>
            <p:cNvSpPr/>
            <p:nvPr/>
          </p:nvSpPr>
          <p:spPr>
            <a:xfrm>
              <a:off x="13602155" y="5828618"/>
              <a:ext cx="46879" cy="1437640"/>
            </a:xfrm>
            <a:custGeom>
              <a:avLst/>
              <a:gdLst>
                <a:gd name="connsiteX0" fmla="*/ 0 w 46879"/>
                <a:gd name="connsiteY0" fmla="*/ 0 h 1437640"/>
                <a:gd name="connsiteX1" fmla="*/ 46880 w 46879"/>
                <a:gd name="connsiteY1" fmla="*/ 0 h 1437640"/>
                <a:gd name="connsiteX2" fmla="*/ 46880 w 46879"/>
                <a:gd name="connsiteY2" fmla="*/ 1437640 h 1437640"/>
                <a:gd name="connsiteX3" fmla="*/ 0 w 46879"/>
                <a:gd name="connsiteY3" fmla="*/ 1437640 h 1437640"/>
              </a:gdLst>
              <a:ahLst/>
              <a:cxnLst>
                <a:cxn ang="0">
                  <a:pos x="connsiteX0" y="connsiteY0"/>
                </a:cxn>
                <a:cxn ang="0">
                  <a:pos x="connsiteX1" y="connsiteY1"/>
                </a:cxn>
                <a:cxn ang="0">
                  <a:pos x="connsiteX2" y="connsiteY2"/>
                </a:cxn>
                <a:cxn ang="0">
                  <a:pos x="connsiteX3" y="connsiteY3"/>
                </a:cxn>
              </a:cxnLst>
              <a:rect l="l" t="t" r="r" b="b"/>
              <a:pathLst>
                <a:path w="46879" h="1437640">
                  <a:moveTo>
                    <a:pt x="0" y="0"/>
                  </a:moveTo>
                  <a:lnTo>
                    <a:pt x="46880" y="0"/>
                  </a:lnTo>
                  <a:lnTo>
                    <a:pt x="46880" y="1437640"/>
                  </a:lnTo>
                  <a:lnTo>
                    <a:pt x="0" y="14376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2" name="Freeform 1273">
              <a:extLst>
                <a:ext uri="{FF2B5EF4-FFF2-40B4-BE49-F238E27FC236}">
                  <a16:creationId xmlns:a16="http://schemas.microsoft.com/office/drawing/2014/main" id="{67F305C8-8F06-51F6-960D-DD2A4FE503AB}"/>
                </a:ext>
              </a:extLst>
            </p:cNvPr>
            <p:cNvSpPr/>
            <p:nvPr/>
          </p:nvSpPr>
          <p:spPr>
            <a:xfrm>
              <a:off x="14062820" y="5828618"/>
              <a:ext cx="46879" cy="1500019"/>
            </a:xfrm>
            <a:custGeom>
              <a:avLst/>
              <a:gdLst>
                <a:gd name="connsiteX0" fmla="*/ 0 w 46879"/>
                <a:gd name="connsiteY0" fmla="*/ 0 h 1500019"/>
                <a:gd name="connsiteX1" fmla="*/ 46880 w 46879"/>
                <a:gd name="connsiteY1" fmla="*/ 0 h 1500019"/>
                <a:gd name="connsiteX2" fmla="*/ 46880 w 46879"/>
                <a:gd name="connsiteY2" fmla="*/ 1500020 h 1500019"/>
                <a:gd name="connsiteX3" fmla="*/ 0 w 46879"/>
                <a:gd name="connsiteY3" fmla="*/ 1500020 h 1500019"/>
              </a:gdLst>
              <a:ahLst/>
              <a:cxnLst>
                <a:cxn ang="0">
                  <a:pos x="connsiteX0" y="connsiteY0"/>
                </a:cxn>
                <a:cxn ang="0">
                  <a:pos x="connsiteX1" y="connsiteY1"/>
                </a:cxn>
                <a:cxn ang="0">
                  <a:pos x="connsiteX2" y="connsiteY2"/>
                </a:cxn>
                <a:cxn ang="0">
                  <a:pos x="connsiteX3" y="connsiteY3"/>
                </a:cxn>
              </a:cxnLst>
              <a:rect l="l" t="t" r="r" b="b"/>
              <a:pathLst>
                <a:path w="46879" h="1500019">
                  <a:moveTo>
                    <a:pt x="0" y="0"/>
                  </a:moveTo>
                  <a:lnTo>
                    <a:pt x="46880" y="0"/>
                  </a:lnTo>
                  <a:lnTo>
                    <a:pt x="46880" y="1500020"/>
                  </a:lnTo>
                  <a:lnTo>
                    <a:pt x="0" y="150002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3" name="Freeform 1274">
              <a:extLst>
                <a:ext uri="{FF2B5EF4-FFF2-40B4-BE49-F238E27FC236}">
                  <a16:creationId xmlns:a16="http://schemas.microsoft.com/office/drawing/2014/main" id="{49447BF6-C19C-8567-0405-DB514EA0A112}"/>
                </a:ext>
              </a:extLst>
            </p:cNvPr>
            <p:cNvSpPr/>
            <p:nvPr/>
          </p:nvSpPr>
          <p:spPr>
            <a:xfrm>
              <a:off x="14437094" y="5828618"/>
              <a:ext cx="46879" cy="1578279"/>
            </a:xfrm>
            <a:custGeom>
              <a:avLst/>
              <a:gdLst>
                <a:gd name="connsiteX0" fmla="*/ 0 w 46879"/>
                <a:gd name="connsiteY0" fmla="*/ 0 h 1578279"/>
                <a:gd name="connsiteX1" fmla="*/ 46879 w 46879"/>
                <a:gd name="connsiteY1" fmla="*/ 0 h 1578279"/>
                <a:gd name="connsiteX2" fmla="*/ 46879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79" y="0"/>
                  </a:lnTo>
                  <a:lnTo>
                    <a:pt x="46879" y="1578279"/>
                  </a:lnTo>
                  <a:lnTo>
                    <a:pt x="0" y="1578279"/>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4" name="Freeform 1275">
              <a:extLst>
                <a:ext uri="{FF2B5EF4-FFF2-40B4-BE49-F238E27FC236}">
                  <a16:creationId xmlns:a16="http://schemas.microsoft.com/office/drawing/2014/main" id="{D2C998BC-6D2F-0152-76FA-80D372535CEA}"/>
                </a:ext>
              </a:extLst>
            </p:cNvPr>
            <p:cNvSpPr/>
            <p:nvPr/>
          </p:nvSpPr>
          <p:spPr>
            <a:xfrm>
              <a:off x="14593614" y="5828618"/>
              <a:ext cx="46879" cy="1601528"/>
            </a:xfrm>
            <a:custGeom>
              <a:avLst/>
              <a:gdLst>
                <a:gd name="connsiteX0" fmla="*/ 0 w 46879"/>
                <a:gd name="connsiteY0" fmla="*/ 0 h 1601528"/>
                <a:gd name="connsiteX1" fmla="*/ 46880 w 46879"/>
                <a:gd name="connsiteY1" fmla="*/ 0 h 1601528"/>
                <a:gd name="connsiteX2" fmla="*/ 46880 w 46879"/>
                <a:gd name="connsiteY2" fmla="*/ 1601528 h 1601528"/>
                <a:gd name="connsiteX3" fmla="*/ 0 w 46879"/>
                <a:gd name="connsiteY3" fmla="*/ 1601528 h 1601528"/>
              </a:gdLst>
              <a:ahLst/>
              <a:cxnLst>
                <a:cxn ang="0">
                  <a:pos x="connsiteX0" y="connsiteY0"/>
                </a:cxn>
                <a:cxn ang="0">
                  <a:pos x="connsiteX1" y="connsiteY1"/>
                </a:cxn>
                <a:cxn ang="0">
                  <a:pos x="connsiteX2" y="connsiteY2"/>
                </a:cxn>
                <a:cxn ang="0">
                  <a:pos x="connsiteX3" y="connsiteY3"/>
                </a:cxn>
              </a:cxnLst>
              <a:rect l="l" t="t" r="r" b="b"/>
              <a:pathLst>
                <a:path w="46879" h="1601528">
                  <a:moveTo>
                    <a:pt x="0" y="0"/>
                  </a:moveTo>
                  <a:lnTo>
                    <a:pt x="46880" y="0"/>
                  </a:lnTo>
                  <a:lnTo>
                    <a:pt x="46880" y="1601528"/>
                  </a:lnTo>
                  <a:lnTo>
                    <a:pt x="0" y="1601528"/>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5" name="Freeform 1276">
              <a:extLst>
                <a:ext uri="{FF2B5EF4-FFF2-40B4-BE49-F238E27FC236}">
                  <a16:creationId xmlns:a16="http://schemas.microsoft.com/office/drawing/2014/main" id="{1FA6BB76-2DC8-D59D-4B67-B2258FEAC72E}"/>
                </a:ext>
              </a:extLst>
            </p:cNvPr>
            <p:cNvSpPr/>
            <p:nvPr/>
          </p:nvSpPr>
          <p:spPr>
            <a:xfrm>
              <a:off x="14971699" y="5828618"/>
              <a:ext cx="46879" cy="1671911"/>
            </a:xfrm>
            <a:custGeom>
              <a:avLst/>
              <a:gdLst>
                <a:gd name="connsiteX0" fmla="*/ 0 w 46879"/>
                <a:gd name="connsiteY0" fmla="*/ 0 h 1671911"/>
                <a:gd name="connsiteX1" fmla="*/ 46880 w 46879"/>
                <a:gd name="connsiteY1" fmla="*/ 0 h 1671911"/>
                <a:gd name="connsiteX2" fmla="*/ 46880 w 46879"/>
                <a:gd name="connsiteY2" fmla="*/ 1671911 h 1671911"/>
                <a:gd name="connsiteX3" fmla="*/ 0 w 46879"/>
                <a:gd name="connsiteY3" fmla="*/ 1671911 h 1671911"/>
              </a:gdLst>
              <a:ahLst/>
              <a:cxnLst>
                <a:cxn ang="0">
                  <a:pos x="connsiteX0" y="connsiteY0"/>
                </a:cxn>
                <a:cxn ang="0">
                  <a:pos x="connsiteX1" y="connsiteY1"/>
                </a:cxn>
                <a:cxn ang="0">
                  <a:pos x="connsiteX2" y="connsiteY2"/>
                </a:cxn>
                <a:cxn ang="0">
                  <a:pos x="connsiteX3" y="connsiteY3"/>
                </a:cxn>
              </a:cxnLst>
              <a:rect l="l" t="t" r="r" b="b"/>
              <a:pathLst>
                <a:path w="46879" h="1671911">
                  <a:moveTo>
                    <a:pt x="0" y="0"/>
                  </a:moveTo>
                  <a:lnTo>
                    <a:pt x="46880" y="0"/>
                  </a:lnTo>
                  <a:lnTo>
                    <a:pt x="46880" y="1671911"/>
                  </a:lnTo>
                  <a:lnTo>
                    <a:pt x="0" y="1671911"/>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6" name="Freeform 1277">
              <a:extLst>
                <a:ext uri="{FF2B5EF4-FFF2-40B4-BE49-F238E27FC236}">
                  <a16:creationId xmlns:a16="http://schemas.microsoft.com/office/drawing/2014/main" id="{3919D9C9-A597-4101-2686-5A2A6118D246}"/>
                </a:ext>
              </a:extLst>
            </p:cNvPr>
            <p:cNvSpPr/>
            <p:nvPr/>
          </p:nvSpPr>
          <p:spPr>
            <a:xfrm>
              <a:off x="15046148" y="5828618"/>
              <a:ext cx="46879" cy="1687664"/>
            </a:xfrm>
            <a:custGeom>
              <a:avLst/>
              <a:gdLst>
                <a:gd name="connsiteX0" fmla="*/ 0 w 46879"/>
                <a:gd name="connsiteY0" fmla="*/ 0 h 1687664"/>
                <a:gd name="connsiteX1" fmla="*/ 46880 w 46879"/>
                <a:gd name="connsiteY1" fmla="*/ 0 h 1687664"/>
                <a:gd name="connsiteX2" fmla="*/ 46880 w 46879"/>
                <a:gd name="connsiteY2" fmla="*/ 1687665 h 1687664"/>
                <a:gd name="connsiteX3" fmla="*/ 0 w 46879"/>
                <a:gd name="connsiteY3" fmla="*/ 1687665 h 1687664"/>
              </a:gdLst>
              <a:ahLst/>
              <a:cxnLst>
                <a:cxn ang="0">
                  <a:pos x="connsiteX0" y="connsiteY0"/>
                </a:cxn>
                <a:cxn ang="0">
                  <a:pos x="connsiteX1" y="connsiteY1"/>
                </a:cxn>
                <a:cxn ang="0">
                  <a:pos x="connsiteX2" y="connsiteY2"/>
                </a:cxn>
                <a:cxn ang="0">
                  <a:pos x="connsiteX3" y="connsiteY3"/>
                </a:cxn>
              </a:cxnLst>
              <a:rect l="l" t="t" r="r" b="b"/>
              <a:pathLst>
                <a:path w="46879" h="1687664">
                  <a:moveTo>
                    <a:pt x="0" y="0"/>
                  </a:moveTo>
                  <a:lnTo>
                    <a:pt x="46880" y="0"/>
                  </a:lnTo>
                  <a:lnTo>
                    <a:pt x="46880" y="1687665"/>
                  </a:lnTo>
                  <a:lnTo>
                    <a:pt x="0" y="1687665"/>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7" name="Freeform 1278">
              <a:extLst>
                <a:ext uri="{FF2B5EF4-FFF2-40B4-BE49-F238E27FC236}">
                  <a16:creationId xmlns:a16="http://schemas.microsoft.com/office/drawing/2014/main" id="{F89FF8BB-930D-9353-AC62-88E332860B26}"/>
                </a:ext>
              </a:extLst>
            </p:cNvPr>
            <p:cNvSpPr/>
            <p:nvPr/>
          </p:nvSpPr>
          <p:spPr>
            <a:xfrm>
              <a:off x="15202159" y="5828618"/>
              <a:ext cx="46879" cy="1734417"/>
            </a:xfrm>
            <a:custGeom>
              <a:avLst/>
              <a:gdLst>
                <a:gd name="connsiteX0" fmla="*/ 0 w 46879"/>
                <a:gd name="connsiteY0" fmla="*/ 0 h 1734417"/>
                <a:gd name="connsiteX1" fmla="*/ 46880 w 46879"/>
                <a:gd name="connsiteY1" fmla="*/ 0 h 1734417"/>
                <a:gd name="connsiteX2" fmla="*/ 46880 w 46879"/>
                <a:gd name="connsiteY2" fmla="*/ 1734417 h 1734417"/>
                <a:gd name="connsiteX3" fmla="*/ 0 w 46879"/>
                <a:gd name="connsiteY3" fmla="*/ 1734417 h 1734417"/>
              </a:gdLst>
              <a:ahLst/>
              <a:cxnLst>
                <a:cxn ang="0">
                  <a:pos x="connsiteX0" y="connsiteY0"/>
                </a:cxn>
                <a:cxn ang="0">
                  <a:pos x="connsiteX1" y="connsiteY1"/>
                </a:cxn>
                <a:cxn ang="0">
                  <a:pos x="connsiteX2" y="connsiteY2"/>
                </a:cxn>
                <a:cxn ang="0">
                  <a:pos x="connsiteX3" y="connsiteY3"/>
                </a:cxn>
              </a:cxnLst>
              <a:rect l="l" t="t" r="r" b="b"/>
              <a:pathLst>
                <a:path w="46879" h="1734417">
                  <a:moveTo>
                    <a:pt x="0" y="0"/>
                  </a:moveTo>
                  <a:lnTo>
                    <a:pt x="46880" y="0"/>
                  </a:lnTo>
                  <a:lnTo>
                    <a:pt x="46880" y="1734417"/>
                  </a:lnTo>
                  <a:lnTo>
                    <a:pt x="0" y="1734417"/>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8" name="Freeform 1279">
              <a:extLst>
                <a:ext uri="{FF2B5EF4-FFF2-40B4-BE49-F238E27FC236}">
                  <a16:creationId xmlns:a16="http://schemas.microsoft.com/office/drawing/2014/main" id="{A8683D9A-B843-79E5-1843-0CA70FC995F2}"/>
                </a:ext>
              </a:extLst>
            </p:cNvPr>
            <p:cNvSpPr/>
            <p:nvPr/>
          </p:nvSpPr>
          <p:spPr>
            <a:xfrm>
              <a:off x="15502747" y="5828618"/>
              <a:ext cx="46879" cy="1804546"/>
            </a:xfrm>
            <a:custGeom>
              <a:avLst/>
              <a:gdLst>
                <a:gd name="connsiteX0" fmla="*/ 0 w 46879"/>
                <a:gd name="connsiteY0" fmla="*/ 0 h 1804546"/>
                <a:gd name="connsiteX1" fmla="*/ 46880 w 46879"/>
                <a:gd name="connsiteY1" fmla="*/ 0 h 1804546"/>
                <a:gd name="connsiteX2" fmla="*/ 46880 w 46879"/>
                <a:gd name="connsiteY2" fmla="*/ 1804546 h 1804546"/>
                <a:gd name="connsiteX3" fmla="*/ 0 w 46879"/>
                <a:gd name="connsiteY3" fmla="*/ 1804546 h 1804546"/>
              </a:gdLst>
              <a:ahLst/>
              <a:cxnLst>
                <a:cxn ang="0">
                  <a:pos x="connsiteX0" y="connsiteY0"/>
                </a:cxn>
                <a:cxn ang="0">
                  <a:pos x="connsiteX1" y="connsiteY1"/>
                </a:cxn>
                <a:cxn ang="0">
                  <a:pos x="connsiteX2" y="connsiteY2"/>
                </a:cxn>
                <a:cxn ang="0">
                  <a:pos x="connsiteX3" y="connsiteY3"/>
                </a:cxn>
              </a:cxnLst>
              <a:rect l="l" t="t" r="r" b="b"/>
              <a:pathLst>
                <a:path w="46879" h="1804546">
                  <a:moveTo>
                    <a:pt x="0" y="0"/>
                  </a:moveTo>
                  <a:lnTo>
                    <a:pt x="46880" y="0"/>
                  </a:lnTo>
                  <a:lnTo>
                    <a:pt x="46880" y="1804546"/>
                  </a:lnTo>
                  <a:lnTo>
                    <a:pt x="0" y="18045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89" name="Freeform 1280">
              <a:extLst>
                <a:ext uri="{FF2B5EF4-FFF2-40B4-BE49-F238E27FC236}">
                  <a16:creationId xmlns:a16="http://schemas.microsoft.com/office/drawing/2014/main" id="{65CAAAB9-FEC5-5F3B-284F-437FE5F82F26}"/>
                </a:ext>
              </a:extLst>
            </p:cNvPr>
            <p:cNvSpPr/>
            <p:nvPr/>
          </p:nvSpPr>
          <p:spPr>
            <a:xfrm>
              <a:off x="16264001" y="5828618"/>
              <a:ext cx="46879" cy="2077819"/>
            </a:xfrm>
            <a:custGeom>
              <a:avLst/>
              <a:gdLst>
                <a:gd name="connsiteX0" fmla="*/ 0 w 46879"/>
                <a:gd name="connsiteY0" fmla="*/ 0 h 2077819"/>
                <a:gd name="connsiteX1" fmla="*/ 46879 w 46879"/>
                <a:gd name="connsiteY1" fmla="*/ 0 h 2077819"/>
                <a:gd name="connsiteX2" fmla="*/ 46879 w 46879"/>
                <a:gd name="connsiteY2" fmla="*/ 2077820 h 2077819"/>
                <a:gd name="connsiteX3" fmla="*/ 0 w 46879"/>
                <a:gd name="connsiteY3" fmla="*/ 2077820 h 2077819"/>
              </a:gdLst>
              <a:ahLst/>
              <a:cxnLst>
                <a:cxn ang="0">
                  <a:pos x="connsiteX0" y="connsiteY0"/>
                </a:cxn>
                <a:cxn ang="0">
                  <a:pos x="connsiteX1" y="connsiteY1"/>
                </a:cxn>
                <a:cxn ang="0">
                  <a:pos x="connsiteX2" y="connsiteY2"/>
                </a:cxn>
                <a:cxn ang="0">
                  <a:pos x="connsiteX3" y="connsiteY3"/>
                </a:cxn>
              </a:cxnLst>
              <a:rect l="l" t="t" r="r" b="b"/>
              <a:pathLst>
                <a:path w="46879" h="2077819">
                  <a:moveTo>
                    <a:pt x="0" y="0"/>
                  </a:moveTo>
                  <a:lnTo>
                    <a:pt x="46879" y="0"/>
                  </a:lnTo>
                  <a:lnTo>
                    <a:pt x="46879" y="2077820"/>
                  </a:lnTo>
                  <a:lnTo>
                    <a:pt x="0" y="207782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0" name="Freeform 1281">
              <a:extLst>
                <a:ext uri="{FF2B5EF4-FFF2-40B4-BE49-F238E27FC236}">
                  <a16:creationId xmlns:a16="http://schemas.microsoft.com/office/drawing/2014/main" id="{BE592052-D1B7-BB95-8454-94A4D09A466A}"/>
                </a:ext>
              </a:extLst>
            </p:cNvPr>
            <p:cNvSpPr/>
            <p:nvPr/>
          </p:nvSpPr>
          <p:spPr>
            <a:xfrm>
              <a:off x="16342006" y="5828618"/>
              <a:ext cx="46879" cy="2093446"/>
            </a:xfrm>
            <a:custGeom>
              <a:avLst/>
              <a:gdLst>
                <a:gd name="connsiteX0" fmla="*/ 0 w 46879"/>
                <a:gd name="connsiteY0" fmla="*/ 0 h 2093446"/>
                <a:gd name="connsiteX1" fmla="*/ 46880 w 46879"/>
                <a:gd name="connsiteY1" fmla="*/ 0 h 2093446"/>
                <a:gd name="connsiteX2" fmla="*/ 46880 w 46879"/>
                <a:gd name="connsiteY2" fmla="*/ 2093446 h 2093446"/>
                <a:gd name="connsiteX3" fmla="*/ 0 w 46879"/>
                <a:gd name="connsiteY3" fmla="*/ 2093446 h 2093446"/>
              </a:gdLst>
              <a:ahLst/>
              <a:cxnLst>
                <a:cxn ang="0">
                  <a:pos x="connsiteX0" y="connsiteY0"/>
                </a:cxn>
                <a:cxn ang="0">
                  <a:pos x="connsiteX1" y="connsiteY1"/>
                </a:cxn>
                <a:cxn ang="0">
                  <a:pos x="connsiteX2" y="connsiteY2"/>
                </a:cxn>
                <a:cxn ang="0">
                  <a:pos x="connsiteX3" y="connsiteY3"/>
                </a:cxn>
              </a:cxnLst>
              <a:rect l="l" t="t" r="r" b="b"/>
              <a:pathLst>
                <a:path w="46879" h="2093446">
                  <a:moveTo>
                    <a:pt x="0" y="0"/>
                  </a:moveTo>
                  <a:lnTo>
                    <a:pt x="46880" y="0"/>
                  </a:lnTo>
                  <a:lnTo>
                    <a:pt x="46880" y="2093446"/>
                  </a:lnTo>
                  <a:lnTo>
                    <a:pt x="0" y="209344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1" name="Freeform 1282">
              <a:extLst>
                <a:ext uri="{FF2B5EF4-FFF2-40B4-BE49-F238E27FC236}">
                  <a16:creationId xmlns:a16="http://schemas.microsoft.com/office/drawing/2014/main" id="{65C96D8F-F14E-EC1F-FF7C-8B82BDE83A68}"/>
                </a:ext>
              </a:extLst>
            </p:cNvPr>
            <p:cNvSpPr/>
            <p:nvPr/>
          </p:nvSpPr>
          <p:spPr>
            <a:xfrm>
              <a:off x="16490395" y="5828618"/>
              <a:ext cx="46879" cy="2101196"/>
            </a:xfrm>
            <a:custGeom>
              <a:avLst/>
              <a:gdLst>
                <a:gd name="connsiteX0" fmla="*/ 0 w 46879"/>
                <a:gd name="connsiteY0" fmla="*/ 0 h 2101196"/>
                <a:gd name="connsiteX1" fmla="*/ 46879 w 46879"/>
                <a:gd name="connsiteY1" fmla="*/ 0 h 2101196"/>
                <a:gd name="connsiteX2" fmla="*/ 46879 w 46879"/>
                <a:gd name="connsiteY2" fmla="*/ 2101196 h 2101196"/>
                <a:gd name="connsiteX3" fmla="*/ 0 w 46879"/>
                <a:gd name="connsiteY3" fmla="*/ 2101196 h 2101196"/>
              </a:gdLst>
              <a:ahLst/>
              <a:cxnLst>
                <a:cxn ang="0">
                  <a:pos x="connsiteX0" y="connsiteY0"/>
                </a:cxn>
                <a:cxn ang="0">
                  <a:pos x="connsiteX1" y="connsiteY1"/>
                </a:cxn>
                <a:cxn ang="0">
                  <a:pos x="connsiteX2" y="connsiteY2"/>
                </a:cxn>
                <a:cxn ang="0">
                  <a:pos x="connsiteX3" y="connsiteY3"/>
                </a:cxn>
              </a:cxnLst>
              <a:rect l="l" t="t" r="r" b="b"/>
              <a:pathLst>
                <a:path w="46879" h="2101196">
                  <a:moveTo>
                    <a:pt x="0" y="0"/>
                  </a:moveTo>
                  <a:lnTo>
                    <a:pt x="46879" y="0"/>
                  </a:lnTo>
                  <a:lnTo>
                    <a:pt x="46879" y="2101196"/>
                  </a:lnTo>
                  <a:lnTo>
                    <a:pt x="0" y="2101196"/>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2" name="Freeform 1283">
              <a:extLst>
                <a:ext uri="{FF2B5EF4-FFF2-40B4-BE49-F238E27FC236}">
                  <a16:creationId xmlns:a16="http://schemas.microsoft.com/office/drawing/2014/main" id="{E8549A3E-FEA8-22FB-AC8E-CCB41D4FAFA2}"/>
                </a:ext>
              </a:extLst>
            </p:cNvPr>
            <p:cNvSpPr/>
            <p:nvPr/>
          </p:nvSpPr>
          <p:spPr>
            <a:xfrm>
              <a:off x="16872673" y="5828618"/>
              <a:ext cx="46879" cy="2624240"/>
            </a:xfrm>
            <a:custGeom>
              <a:avLst/>
              <a:gdLst>
                <a:gd name="connsiteX0" fmla="*/ 0 w 46879"/>
                <a:gd name="connsiteY0" fmla="*/ 0 h 2624240"/>
                <a:gd name="connsiteX1" fmla="*/ 46880 w 46879"/>
                <a:gd name="connsiteY1" fmla="*/ 0 h 2624240"/>
                <a:gd name="connsiteX2" fmla="*/ 46880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80" y="0"/>
                  </a:lnTo>
                  <a:lnTo>
                    <a:pt x="46880" y="2624240"/>
                  </a:lnTo>
                  <a:lnTo>
                    <a:pt x="0"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3" name="Freeform 1284">
              <a:extLst>
                <a:ext uri="{FF2B5EF4-FFF2-40B4-BE49-F238E27FC236}">
                  <a16:creationId xmlns:a16="http://schemas.microsoft.com/office/drawing/2014/main" id="{00FBB9FC-D44C-2BB9-2442-CEF63B05803F}"/>
                </a:ext>
              </a:extLst>
            </p:cNvPr>
            <p:cNvSpPr/>
            <p:nvPr/>
          </p:nvSpPr>
          <p:spPr>
            <a:xfrm>
              <a:off x="17021061"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1"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4" name="Freeform 1285">
              <a:extLst>
                <a:ext uri="{FF2B5EF4-FFF2-40B4-BE49-F238E27FC236}">
                  <a16:creationId xmlns:a16="http://schemas.microsoft.com/office/drawing/2014/main" id="{24D4ECAE-609E-2B19-9BC1-48E00A3B7640}"/>
                </a:ext>
              </a:extLst>
            </p:cNvPr>
            <p:cNvSpPr/>
            <p:nvPr/>
          </p:nvSpPr>
          <p:spPr>
            <a:xfrm>
              <a:off x="17403975"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5" name="Freeform 1286">
              <a:extLst>
                <a:ext uri="{FF2B5EF4-FFF2-40B4-BE49-F238E27FC236}">
                  <a16:creationId xmlns:a16="http://schemas.microsoft.com/office/drawing/2014/main" id="{6DB03F8D-1E6A-36B2-C0A3-4A39E8D02653}"/>
                </a:ext>
              </a:extLst>
            </p:cNvPr>
            <p:cNvSpPr/>
            <p:nvPr/>
          </p:nvSpPr>
          <p:spPr>
            <a:xfrm>
              <a:off x="17477661"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grpSp>
        <p:nvGrpSpPr>
          <p:cNvPr id="1396" name="Graphic 5">
            <a:extLst>
              <a:ext uri="{FF2B5EF4-FFF2-40B4-BE49-F238E27FC236}">
                <a16:creationId xmlns:a16="http://schemas.microsoft.com/office/drawing/2014/main" id="{589414BD-4F54-76E2-2F5C-9AA949104EE0}"/>
              </a:ext>
            </a:extLst>
          </p:cNvPr>
          <p:cNvGrpSpPr/>
          <p:nvPr/>
        </p:nvGrpSpPr>
        <p:grpSpPr>
          <a:xfrm>
            <a:off x="1556383" y="1420227"/>
            <a:ext cx="8374040" cy="3487044"/>
            <a:chOff x="5070579" y="3214542"/>
            <a:chExt cx="12561060" cy="5230566"/>
          </a:xfrm>
        </p:grpSpPr>
        <p:sp>
          <p:nvSpPr>
            <p:cNvPr id="1397" name="Freeform 1226">
              <a:extLst>
                <a:ext uri="{FF2B5EF4-FFF2-40B4-BE49-F238E27FC236}">
                  <a16:creationId xmlns:a16="http://schemas.microsoft.com/office/drawing/2014/main" id="{1696ABC4-4B1D-4E8B-E1BC-6324BB2C1387}"/>
                </a:ext>
              </a:extLst>
            </p:cNvPr>
            <p:cNvSpPr/>
            <p:nvPr/>
          </p:nvSpPr>
          <p:spPr>
            <a:xfrm>
              <a:off x="5070579" y="3214542"/>
              <a:ext cx="12704" cy="5230566"/>
            </a:xfrm>
            <a:custGeom>
              <a:avLst/>
              <a:gdLst>
                <a:gd name="connsiteX0" fmla="*/ 0 w 12704"/>
                <a:gd name="connsiteY0" fmla="*/ 0 h 5230566"/>
                <a:gd name="connsiteX1" fmla="*/ 0 w 12704"/>
                <a:gd name="connsiteY1" fmla="*/ 5230567 h 5230566"/>
              </a:gdLst>
              <a:ahLst/>
              <a:cxnLst>
                <a:cxn ang="0">
                  <a:pos x="connsiteX0" y="connsiteY0"/>
                </a:cxn>
                <a:cxn ang="0">
                  <a:pos x="connsiteX1" y="connsiteY1"/>
                </a:cxn>
              </a:cxnLst>
              <a:rect l="l" t="t" r="r" b="b"/>
              <a:pathLst>
                <a:path w="12704" h="5230566">
                  <a:moveTo>
                    <a:pt x="0" y="0"/>
                  </a:moveTo>
                  <a:lnTo>
                    <a:pt x="0" y="5230567"/>
                  </a:lnTo>
                </a:path>
              </a:pathLst>
            </a:custGeom>
            <a:ln w="19050" cap="sq">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398" name="Freeform 1227">
              <a:extLst>
                <a:ext uri="{FF2B5EF4-FFF2-40B4-BE49-F238E27FC236}">
                  <a16:creationId xmlns:a16="http://schemas.microsoft.com/office/drawing/2014/main" id="{A300E817-6E44-D190-DF9E-93422674D752}"/>
                </a:ext>
              </a:extLst>
            </p:cNvPr>
            <p:cNvSpPr/>
            <p:nvPr/>
          </p:nvSpPr>
          <p:spPr>
            <a:xfrm>
              <a:off x="5070579" y="5828618"/>
              <a:ext cx="12561060" cy="12704"/>
            </a:xfrm>
            <a:custGeom>
              <a:avLst/>
              <a:gdLst>
                <a:gd name="connsiteX0" fmla="*/ 0 w 12561060"/>
                <a:gd name="connsiteY0" fmla="*/ 0 h 12704"/>
                <a:gd name="connsiteX1" fmla="*/ 12561060 w 12561060"/>
                <a:gd name="connsiteY1" fmla="*/ 0 h 12704"/>
              </a:gdLst>
              <a:ahLst/>
              <a:cxnLst>
                <a:cxn ang="0">
                  <a:pos x="connsiteX0" y="connsiteY0"/>
                </a:cxn>
                <a:cxn ang="0">
                  <a:pos x="connsiteX1" y="connsiteY1"/>
                </a:cxn>
              </a:cxnLst>
              <a:rect l="l" t="t" r="r" b="b"/>
              <a:pathLst>
                <a:path w="12561060" h="12704">
                  <a:moveTo>
                    <a:pt x="0" y="0"/>
                  </a:moveTo>
                  <a:lnTo>
                    <a:pt x="12561060" y="0"/>
                  </a:lnTo>
                </a:path>
              </a:pathLst>
            </a:custGeom>
            <a:ln w="19050" cap="flat">
              <a:solidFill>
                <a:srgbClr val="000000"/>
              </a:solid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sp>
        <p:nvSpPr>
          <p:cNvPr id="1399" name="Freeform 1207">
            <a:extLst>
              <a:ext uri="{FF2B5EF4-FFF2-40B4-BE49-F238E27FC236}">
                <a16:creationId xmlns:a16="http://schemas.microsoft.com/office/drawing/2014/main" id="{9A855F95-BCC2-7C99-4560-77BF7B00CEFB}"/>
              </a:ext>
            </a:extLst>
          </p:cNvPr>
          <p:cNvSpPr/>
          <p:nvPr/>
        </p:nvSpPr>
        <p:spPr>
          <a:xfrm>
            <a:off x="10424269" y="4343324"/>
            <a:ext cx="60960" cy="60960"/>
          </a:xfrm>
          <a:custGeom>
            <a:avLst/>
            <a:gdLst>
              <a:gd name="connsiteX0" fmla="*/ 130348 w 130348"/>
              <a:gd name="connsiteY0" fmla="*/ 65174 h 130348"/>
              <a:gd name="connsiteX1" fmla="*/ 65174 w 130348"/>
              <a:gd name="connsiteY1" fmla="*/ 130348 h 130348"/>
              <a:gd name="connsiteX2" fmla="*/ 0 w 130348"/>
              <a:gd name="connsiteY2" fmla="*/ 65174 h 130348"/>
              <a:gd name="connsiteX3" fmla="*/ 65174 w 130348"/>
              <a:gd name="connsiteY3" fmla="*/ 0 h 130348"/>
              <a:gd name="connsiteX4" fmla="*/ 130348 w 130348"/>
              <a:gd name="connsiteY4" fmla="*/ 65174 h 13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48" h="130348">
                <a:moveTo>
                  <a:pt x="130348" y="65174"/>
                </a:moveTo>
                <a:cubicBezTo>
                  <a:pt x="130348" y="101169"/>
                  <a:pt x="101169" y="130348"/>
                  <a:pt x="65174" y="130348"/>
                </a:cubicBezTo>
                <a:cubicBezTo>
                  <a:pt x="29180" y="130348"/>
                  <a:pt x="0" y="101169"/>
                  <a:pt x="0" y="65174"/>
                </a:cubicBezTo>
                <a:cubicBezTo>
                  <a:pt x="0" y="29179"/>
                  <a:pt x="29179" y="0"/>
                  <a:pt x="65174" y="0"/>
                </a:cubicBezTo>
                <a:cubicBezTo>
                  <a:pt x="101168" y="0"/>
                  <a:pt x="130348" y="29179"/>
                  <a:pt x="130348" y="65174"/>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067" dirty="0">
              <a:solidFill>
                <a:prstClr val="black"/>
              </a:solidFill>
              <a:latin typeface="Arial Narrow" panose="020B0606020202030204" pitchFamily="34" charset="0"/>
              <a:ea typeface="+mn-ea"/>
            </a:endParaRPr>
          </a:p>
        </p:txBody>
      </p:sp>
      <p:grpSp>
        <p:nvGrpSpPr>
          <p:cNvPr id="1400" name="Graphic 5">
            <a:extLst>
              <a:ext uri="{FF2B5EF4-FFF2-40B4-BE49-F238E27FC236}">
                <a16:creationId xmlns:a16="http://schemas.microsoft.com/office/drawing/2014/main" id="{7CD65A97-9A01-A236-907C-177064B1E05A}"/>
              </a:ext>
            </a:extLst>
          </p:cNvPr>
          <p:cNvGrpSpPr/>
          <p:nvPr/>
        </p:nvGrpSpPr>
        <p:grpSpPr>
          <a:xfrm>
            <a:off x="1623632" y="2316233"/>
            <a:ext cx="5906743" cy="832991"/>
            <a:chOff x="5171453" y="4558550"/>
            <a:chExt cx="8860114" cy="1249486"/>
          </a:xfrm>
          <a:solidFill>
            <a:srgbClr val="000000"/>
          </a:solidFill>
        </p:grpSpPr>
        <p:sp>
          <p:nvSpPr>
            <p:cNvPr id="1401" name="Freeform 1209">
              <a:extLst>
                <a:ext uri="{FF2B5EF4-FFF2-40B4-BE49-F238E27FC236}">
                  <a16:creationId xmlns:a16="http://schemas.microsoft.com/office/drawing/2014/main" id="{AEB2F8DF-E992-AEAC-62F6-4F4903D10475}"/>
                </a:ext>
              </a:extLst>
            </p:cNvPr>
            <p:cNvSpPr/>
            <p:nvPr/>
          </p:nvSpPr>
          <p:spPr>
            <a:xfrm>
              <a:off x="11021618"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2" name="Freeform 1210">
              <a:extLst>
                <a:ext uri="{FF2B5EF4-FFF2-40B4-BE49-F238E27FC236}">
                  <a16:creationId xmlns:a16="http://schemas.microsoft.com/office/drawing/2014/main" id="{7732F604-607F-0E8F-2D25-D6469D25D018}"/>
                </a:ext>
              </a:extLst>
            </p:cNvPr>
            <p:cNvSpPr/>
            <p:nvPr/>
          </p:nvSpPr>
          <p:spPr>
            <a:xfrm>
              <a:off x="13376015"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3" name="Freeform 1211">
              <a:extLst>
                <a:ext uri="{FF2B5EF4-FFF2-40B4-BE49-F238E27FC236}">
                  <a16:creationId xmlns:a16="http://schemas.microsoft.com/office/drawing/2014/main" id="{E997FD33-A27B-D308-B777-6CE1DC534CA1}"/>
                </a:ext>
              </a:extLst>
            </p:cNvPr>
            <p:cNvSpPr/>
            <p:nvPr/>
          </p:nvSpPr>
          <p:spPr>
            <a:xfrm>
              <a:off x="13984814" y="5761285"/>
              <a:ext cx="46752" cy="46752"/>
            </a:xfrm>
            <a:custGeom>
              <a:avLst/>
              <a:gdLst>
                <a:gd name="connsiteX0" fmla="*/ 46753 w 46752"/>
                <a:gd name="connsiteY0" fmla="*/ 23376 h 46752"/>
                <a:gd name="connsiteX1" fmla="*/ 23376 w 46752"/>
                <a:gd name="connsiteY1" fmla="*/ 46753 h 46752"/>
                <a:gd name="connsiteX2" fmla="*/ -1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1" y="36287"/>
                    <a:pt x="-1" y="23376"/>
                  </a:cubicBezTo>
                  <a:cubicBezTo>
                    <a:pt x="-1"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4" name="Freeform 1212">
              <a:extLst>
                <a:ext uri="{FF2B5EF4-FFF2-40B4-BE49-F238E27FC236}">
                  <a16:creationId xmlns:a16="http://schemas.microsoft.com/office/drawing/2014/main" id="{F089C4C9-B818-F320-27F7-BE6E0150D811}"/>
                </a:ext>
              </a:extLst>
            </p:cNvPr>
            <p:cNvSpPr/>
            <p:nvPr/>
          </p:nvSpPr>
          <p:spPr>
            <a:xfrm>
              <a:off x="10112612"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5" name="Freeform 1213">
              <a:extLst>
                <a:ext uri="{FF2B5EF4-FFF2-40B4-BE49-F238E27FC236}">
                  <a16:creationId xmlns:a16="http://schemas.microsoft.com/office/drawing/2014/main" id="{99CDBDA3-A04A-021C-A3B9-7C3DCC5E3180}"/>
                </a:ext>
              </a:extLst>
            </p:cNvPr>
            <p:cNvSpPr/>
            <p:nvPr/>
          </p:nvSpPr>
          <p:spPr>
            <a:xfrm>
              <a:off x="8286213"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6" name="Freeform 1214">
              <a:extLst>
                <a:ext uri="{FF2B5EF4-FFF2-40B4-BE49-F238E27FC236}">
                  <a16:creationId xmlns:a16="http://schemas.microsoft.com/office/drawing/2014/main" id="{272C9F2B-F2F0-5A65-4962-D5D801902364}"/>
                </a:ext>
              </a:extLst>
            </p:cNvPr>
            <p:cNvSpPr/>
            <p:nvPr/>
          </p:nvSpPr>
          <p:spPr>
            <a:xfrm>
              <a:off x="8215958"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7" name="Freeform 1215">
              <a:extLst>
                <a:ext uri="{FF2B5EF4-FFF2-40B4-BE49-F238E27FC236}">
                  <a16:creationId xmlns:a16="http://schemas.microsoft.com/office/drawing/2014/main" id="{F5FD6B43-EC27-ABF4-871A-31119FE58BC4}"/>
                </a:ext>
              </a:extLst>
            </p:cNvPr>
            <p:cNvSpPr/>
            <p:nvPr/>
          </p:nvSpPr>
          <p:spPr>
            <a:xfrm>
              <a:off x="7075983"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8" name="Freeform 1216">
              <a:extLst>
                <a:ext uri="{FF2B5EF4-FFF2-40B4-BE49-F238E27FC236}">
                  <a16:creationId xmlns:a16="http://schemas.microsoft.com/office/drawing/2014/main" id="{134E9D20-07EA-6FD2-41F4-B0AC6DD8828D}"/>
                </a:ext>
              </a:extLst>
            </p:cNvPr>
            <p:cNvSpPr/>
            <p:nvPr/>
          </p:nvSpPr>
          <p:spPr>
            <a:xfrm>
              <a:off x="6389178"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09" name="Freeform 1217">
              <a:extLst>
                <a:ext uri="{FF2B5EF4-FFF2-40B4-BE49-F238E27FC236}">
                  <a16:creationId xmlns:a16="http://schemas.microsoft.com/office/drawing/2014/main" id="{8C838137-431E-2BE4-1621-44A48C3B54CD}"/>
                </a:ext>
              </a:extLst>
            </p:cNvPr>
            <p:cNvSpPr/>
            <p:nvPr/>
          </p:nvSpPr>
          <p:spPr>
            <a:xfrm>
              <a:off x="6311046"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10" name="Freeform 1218">
              <a:extLst>
                <a:ext uri="{FF2B5EF4-FFF2-40B4-BE49-F238E27FC236}">
                  <a16:creationId xmlns:a16="http://schemas.microsoft.com/office/drawing/2014/main" id="{CC9BA84F-13C7-5063-3685-7004D13A083C}"/>
                </a:ext>
              </a:extLst>
            </p:cNvPr>
            <p:cNvSpPr/>
            <p:nvPr/>
          </p:nvSpPr>
          <p:spPr>
            <a:xfrm>
              <a:off x="5780506" y="5713770"/>
              <a:ext cx="46752" cy="46752"/>
            </a:xfrm>
            <a:custGeom>
              <a:avLst/>
              <a:gdLst>
                <a:gd name="connsiteX0" fmla="*/ 46752 w 46752"/>
                <a:gd name="connsiteY0" fmla="*/ 23376 h 46752"/>
                <a:gd name="connsiteX1" fmla="*/ 23376 w 46752"/>
                <a:gd name="connsiteY1" fmla="*/ 46752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2"/>
                    <a:pt x="23376" y="46752"/>
                  </a:cubicBezTo>
                  <a:cubicBezTo>
                    <a:pt x="10466" y="46752"/>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11" name="Freeform 1219">
              <a:extLst>
                <a:ext uri="{FF2B5EF4-FFF2-40B4-BE49-F238E27FC236}">
                  <a16:creationId xmlns:a16="http://schemas.microsoft.com/office/drawing/2014/main" id="{E9D0A8E0-013B-F07A-BAA5-2D716A01F82B}"/>
                </a:ext>
              </a:extLst>
            </p:cNvPr>
            <p:cNvSpPr/>
            <p:nvPr/>
          </p:nvSpPr>
          <p:spPr>
            <a:xfrm>
              <a:off x="5553985" y="5502621"/>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12" name="Freeform 1220">
              <a:extLst>
                <a:ext uri="{FF2B5EF4-FFF2-40B4-BE49-F238E27FC236}">
                  <a16:creationId xmlns:a16="http://schemas.microsoft.com/office/drawing/2014/main" id="{C1FC15D7-778E-2DB4-50EA-A79926DF07BE}"/>
                </a:ext>
              </a:extLst>
            </p:cNvPr>
            <p:cNvSpPr/>
            <p:nvPr/>
          </p:nvSpPr>
          <p:spPr>
            <a:xfrm>
              <a:off x="5475979" y="5502621"/>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13" name="Freeform 1221">
              <a:extLst>
                <a:ext uri="{FF2B5EF4-FFF2-40B4-BE49-F238E27FC236}">
                  <a16:creationId xmlns:a16="http://schemas.microsoft.com/office/drawing/2014/main" id="{9BBB1B18-AF0B-064C-D758-3ECA54BD3621}"/>
                </a:ext>
              </a:extLst>
            </p:cNvPr>
            <p:cNvSpPr/>
            <p:nvPr/>
          </p:nvSpPr>
          <p:spPr>
            <a:xfrm>
              <a:off x="5327337" y="5204066"/>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14" name="Freeform 1222">
              <a:extLst>
                <a:ext uri="{FF2B5EF4-FFF2-40B4-BE49-F238E27FC236}">
                  <a16:creationId xmlns:a16="http://schemas.microsoft.com/office/drawing/2014/main" id="{067D8850-E30B-FECF-0681-B8448D4CF55D}"/>
                </a:ext>
              </a:extLst>
            </p:cNvPr>
            <p:cNvSpPr/>
            <p:nvPr/>
          </p:nvSpPr>
          <p:spPr>
            <a:xfrm>
              <a:off x="5248696" y="4988089"/>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sp>
          <p:nvSpPr>
            <p:cNvPr id="1415" name="Freeform 1223">
              <a:extLst>
                <a:ext uri="{FF2B5EF4-FFF2-40B4-BE49-F238E27FC236}">
                  <a16:creationId xmlns:a16="http://schemas.microsoft.com/office/drawing/2014/main" id="{0C76022A-88A6-D36F-2D04-05F7C554DB9A}"/>
                </a:ext>
              </a:extLst>
            </p:cNvPr>
            <p:cNvSpPr/>
            <p:nvPr/>
          </p:nvSpPr>
          <p:spPr>
            <a:xfrm>
              <a:off x="5171453" y="4558550"/>
              <a:ext cx="46752" cy="46752"/>
            </a:xfrm>
            <a:custGeom>
              <a:avLst/>
              <a:gdLst>
                <a:gd name="connsiteX0" fmla="*/ 46753 w 46752"/>
                <a:gd name="connsiteY0" fmla="*/ 23376 h 46752"/>
                <a:gd name="connsiteX1" fmla="*/ 23376 w 46752"/>
                <a:gd name="connsiteY1" fmla="*/ 46752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2"/>
                    <a:pt x="23376" y="46752"/>
                  </a:cubicBezTo>
                  <a:cubicBezTo>
                    <a:pt x="10466" y="46752"/>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defTabSz="609630" eaLnBrk="1" fontAlgn="auto" hangingPunct="1">
                <a:spcBef>
                  <a:spcPts val="0"/>
                </a:spcBef>
                <a:spcAft>
                  <a:spcPts val="0"/>
                </a:spcAft>
              </a:pPr>
              <a:endParaRPr lang="en-US" sz="1200" dirty="0">
                <a:solidFill>
                  <a:prstClr val="black"/>
                </a:solidFill>
                <a:latin typeface="Calibri" panose="020F0502020204030204"/>
                <a:ea typeface="+mn-ea"/>
              </a:endParaRPr>
            </a:p>
          </p:txBody>
        </p:sp>
      </p:grpSp>
      <p:sp>
        <p:nvSpPr>
          <p:cNvPr id="229" name="CasellaDiTesto 228">
            <a:extLst>
              <a:ext uri="{FF2B5EF4-FFF2-40B4-BE49-F238E27FC236}">
                <a16:creationId xmlns:a16="http://schemas.microsoft.com/office/drawing/2014/main" id="{60353DAE-F3A6-48F8-9ED7-E4914C3338AB}"/>
              </a:ext>
            </a:extLst>
          </p:cNvPr>
          <p:cNvSpPr txBox="1"/>
          <p:nvPr/>
        </p:nvSpPr>
        <p:spPr>
          <a:xfrm>
            <a:off x="9836655" y="6547874"/>
            <a:ext cx="1673728" cy="307777"/>
          </a:xfrm>
          <a:prstGeom prst="rect">
            <a:avLst/>
          </a:prstGeom>
          <a:noFill/>
        </p:spPr>
        <p:txBody>
          <a:bodyPr wrap="none" rtlCol="0">
            <a:spAutoFit/>
          </a:bodyPr>
          <a:lstStyle/>
          <a:p>
            <a:r>
              <a:rPr lang="en-US" sz="1400" dirty="0" err="1"/>
              <a:t>Oaknin</a:t>
            </a:r>
            <a:r>
              <a:rPr lang="en-US" sz="1400" dirty="0"/>
              <a:t>, ESMO 2025 </a:t>
            </a:r>
          </a:p>
        </p:txBody>
      </p:sp>
      <p:sp>
        <p:nvSpPr>
          <p:cNvPr id="231" name="CasellaDiTesto 230">
            <a:extLst>
              <a:ext uri="{FF2B5EF4-FFF2-40B4-BE49-F238E27FC236}">
                <a16:creationId xmlns:a16="http://schemas.microsoft.com/office/drawing/2014/main" id="{761EEB47-B5BD-4E16-815A-F136B3066006}"/>
              </a:ext>
            </a:extLst>
          </p:cNvPr>
          <p:cNvSpPr txBox="1"/>
          <p:nvPr/>
        </p:nvSpPr>
        <p:spPr>
          <a:xfrm>
            <a:off x="871055" y="5831832"/>
            <a:ext cx="10449890" cy="369332"/>
          </a:xfrm>
          <a:prstGeom prst="rect">
            <a:avLst/>
          </a:prstGeom>
          <a:noFill/>
        </p:spPr>
        <p:txBody>
          <a:bodyPr wrap="square">
            <a:spAutoFit/>
          </a:bodyPr>
          <a:lstStyle/>
          <a:p>
            <a:r>
              <a:rPr lang="en-US" dirty="0"/>
              <a:t>The most common TEAEs across the 1.6–2.4 mg/kg dose range were nausea, fatigue, and neutropenia.</a:t>
            </a:r>
          </a:p>
        </p:txBody>
      </p:sp>
      <p:sp>
        <p:nvSpPr>
          <p:cNvPr id="232" name="CuadroTexto 3">
            <a:extLst>
              <a:ext uri="{FF2B5EF4-FFF2-40B4-BE49-F238E27FC236}">
                <a16:creationId xmlns:a16="http://schemas.microsoft.com/office/drawing/2014/main" id="{126917C0-4F38-46AC-97AE-78B17672AF4B}"/>
              </a:ext>
            </a:extLst>
          </p:cNvPr>
          <p:cNvSpPr txBox="1"/>
          <p:nvPr/>
        </p:nvSpPr>
        <p:spPr>
          <a:xfrm>
            <a:off x="402242" y="161557"/>
            <a:ext cx="11387515" cy="338554"/>
          </a:xfrm>
          <a:prstGeom prst="rect">
            <a:avLst/>
          </a:prstGeom>
          <a:noFill/>
        </p:spPr>
        <p:txBody>
          <a:bodyPr wrap="square" rtlCol="0">
            <a:spAutoFit/>
          </a:bodyPr>
          <a:lstStyle/>
          <a:p>
            <a:pPr marL="0" marR="0" lvl="0" indent="0" algn="l" defTabSz="410765" rtl="0" eaLnBrk="0" fontAlgn="base" latinLnBrk="0" hangingPunct="0">
              <a:lnSpc>
                <a:spcPct val="100000"/>
              </a:lnSpc>
              <a:spcBef>
                <a:spcPct val="0"/>
              </a:spcBef>
              <a:spcAft>
                <a:spcPts val="600"/>
              </a:spcAft>
              <a:buClrTx/>
              <a:buSzTx/>
              <a:buFontTx/>
              <a:buNone/>
              <a:tabLst/>
              <a:defRPr/>
            </a:pPr>
            <a:r>
              <a:rPr kumimoji="0" lang="en-US" sz="1600" b="1"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Torvutatug Samrotecan </a:t>
            </a:r>
            <a:r>
              <a:rPr kumimoji="0" lang="en-US" sz="1600" b="0"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a:t>
            </a:r>
            <a:r>
              <a:rPr kumimoji="0" lang="en-US" sz="1600" b="0" i="0" u="none" strike="noStrike" kern="0" cap="none" spc="0" normalizeH="0" baseline="0" noProof="0" dirty="0" err="1">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Torvu</a:t>
            </a:r>
            <a:r>
              <a:rPr kumimoji="0" lang="en-US" sz="1600" b="0"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-S): FRα-binding Ab, cleavable peptide linker, topo1i payload, DAR 8</a:t>
            </a:r>
            <a:endParaRPr kumimoji="0" lang="en-US" sz="1800" b="0" i="0" u="none" strike="noStrike" kern="0" cap="none" spc="0" normalizeH="0" baseline="0" noProof="0" dirty="0">
              <a:ln>
                <a:noFill/>
              </a:ln>
              <a:solidFill>
                <a:srgbClr val="811653"/>
              </a:solidFill>
              <a:effectLst/>
              <a:uLnTx/>
              <a:uFillTx/>
              <a:latin typeface="Helvetica"/>
              <a:ea typeface="Open Sans" panose="020B0606030504020204" pitchFamily="34" charset="0"/>
              <a:cs typeface="Arial" panose="020B0604020202020204" pitchFamily="34" charset="0"/>
              <a:sym typeface="Helvetica Neue Medium"/>
            </a:endParaRPr>
          </a:p>
        </p:txBody>
      </p:sp>
      <p:sp>
        <p:nvSpPr>
          <p:cNvPr id="233" name="CasellaDiTesto 232">
            <a:extLst>
              <a:ext uri="{FF2B5EF4-FFF2-40B4-BE49-F238E27FC236}">
                <a16:creationId xmlns:a16="http://schemas.microsoft.com/office/drawing/2014/main" id="{A3675A48-DD80-4D3C-9D84-E794A80EAB70}"/>
              </a:ext>
            </a:extLst>
          </p:cNvPr>
          <p:cNvSpPr txBox="1"/>
          <p:nvPr/>
        </p:nvSpPr>
        <p:spPr>
          <a:xfrm>
            <a:off x="2278571" y="1315263"/>
            <a:ext cx="6096000" cy="923330"/>
          </a:xfrm>
          <a:prstGeom prst="rect">
            <a:avLst/>
          </a:prstGeom>
          <a:noFill/>
        </p:spPr>
        <p:txBody>
          <a:bodyPr wrap="square">
            <a:spAutoFit/>
          </a:bodyPr>
          <a:lstStyle/>
          <a:p>
            <a:r>
              <a:rPr lang="en-US" dirty="0"/>
              <a:t>Phase I Part A - Escalation</a:t>
            </a:r>
          </a:p>
          <a:p>
            <a:r>
              <a:rPr lang="en-US" dirty="0"/>
              <a:t>Part B – Dose expansion (≤3 lines, FRα ≥25%)</a:t>
            </a:r>
          </a:p>
          <a:p>
            <a:r>
              <a:rPr lang="en-US" dirty="0"/>
              <a:t>Median lines 3 (1-9)</a:t>
            </a:r>
          </a:p>
        </p:txBody>
      </p:sp>
      <p:sp>
        <p:nvSpPr>
          <p:cNvPr id="235" name="CasellaDiTesto 234">
            <a:extLst>
              <a:ext uri="{FF2B5EF4-FFF2-40B4-BE49-F238E27FC236}">
                <a16:creationId xmlns:a16="http://schemas.microsoft.com/office/drawing/2014/main" id="{B4ED6FEA-4CC4-4BBB-87E3-98754EDBA3BA}"/>
              </a:ext>
            </a:extLst>
          </p:cNvPr>
          <p:cNvSpPr txBox="1"/>
          <p:nvPr/>
        </p:nvSpPr>
        <p:spPr>
          <a:xfrm>
            <a:off x="483180" y="6216548"/>
            <a:ext cx="9092364" cy="646331"/>
          </a:xfrm>
          <a:prstGeom prst="rect">
            <a:avLst/>
          </a:prstGeom>
          <a:solidFill>
            <a:schemeClr val="accent1"/>
          </a:solidFill>
        </p:spPr>
        <p:txBody>
          <a:bodyPr wrap="square">
            <a:spAutoFit/>
          </a:bodyPr>
          <a:lstStyle/>
          <a:p>
            <a:r>
              <a:rPr lang="en-US" b="1" dirty="0">
                <a:solidFill>
                  <a:schemeClr val="bg1"/>
                </a:solidFill>
              </a:rPr>
              <a:t>AZD5335 vs. Mirvetuximab Soravtansine in FRα-high and AZD5335 vs. Chemotherapy in </a:t>
            </a:r>
            <a:br>
              <a:rPr lang="en-US" b="1" dirty="0">
                <a:solidFill>
                  <a:schemeClr val="bg1"/>
                </a:solidFill>
              </a:rPr>
            </a:br>
            <a:r>
              <a:rPr lang="en-US" b="1" dirty="0">
                <a:solidFill>
                  <a:schemeClr val="bg1"/>
                </a:solidFill>
              </a:rPr>
              <a:t>FRα-low Platinum-resistant Ovarian Cancer (TREVI-OC-01)   </a:t>
            </a:r>
            <a:r>
              <a:rPr lang="en-US" b="1" dirty="0" err="1">
                <a:solidFill>
                  <a:schemeClr val="bg1"/>
                </a:solidFill>
              </a:rPr>
              <a:t>ClinicalTrials.gov</a:t>
            </a:r>
            <a:r>
              <a:rPr lang="en-US" b="1" dirty="0">
                <a:solidFill>
                  <a:schemeClr val="bg1"/>
                </a:solidFill>
              </a:rPr>
              <a:t> ID NCT07218809</a:t>
            </a:r>
          </a:p>
        </p:txBody>
      </p:sp>
    </p:spTree>
    <p:extLst>
      <p:ext uri="{BB962C8B-B14F-4D97-AF65-F5344CB8AC3E}">
        <p14:creationId xmlns:p14="http://schemas.microsoft.com/office/powerpoint/2010/main" val="289491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4E168-91C6-44F6-9147-90397CD9FFCC}"/>
              </a:ext>
            </a:extLst>
          </p:cNvPr>
          <p:cNvSpPr>
            <a:spLocks noGrp="1"/>
          </p:cNvSpPr>
          <p:nvPr>
            <p:ph type="title"/>
          </p:nvPr>
        </p:nvSpPr>
        <p:spPr>
          <a:xfrm>
            <a:off x="210207" y="361950"/>
            <a:ext cx="11981793" cy="1105434"/>
          </a:xfrm>
        </p:spPr>
        <p:txBody>
          <a:bodyPr>
            <a:noAutofit/>
          </a:bodyPr>
          <a:lstStyle/>
          <a:p>
            <a:r>
              <a:rPr lang="en-US" sz="1800" b="1" dirty="0">
                <a:solidFill>
                  <a:schemeClr val="tx1"/>
                </a:solidFill>
                <a:latin typeface="Arial" panose="020B0604020202020204" pitchFamily="34" charset="0"/>
                <a:cs typeface="Arial" panose="020B0604020202020204" pitchFamily="34" charset="0"/>
              </a:rPr>
              <a:t>Sofetabart mipitecan (Sofe-M): FRα-binding Ab, cleavable PSAR linker, exatecan topo1i payload, DAR 8</a:t>
            </a:r>
            <a:br>
              <a:rPr lang="en-US" sz="1800" b="1" dirty="0">
                <a:solidFill>
                  <a:schemeClr val="tx1"/>
                </a:solidFill>
                <a:latin typeface="Arial" panose="020B0604020202020204" pitchFamily="34" charset="0"/>
                <a:cs typeface="Arial" panose="020B0604020202020204" pitchFamily="34" charset="0"/>
              </a:rPr>
            </a:br>
            <a:br>
              <a:rPr lang="en-US" sz="1800" b="1" dirty="0">
                <a:solidFill>
                  <a:schemeClr val="tx1"/>
                </a:solidFill>
                <a:latin typeface="Arial" panose="020B0604020202020204" pitchFamily="34" charset="0"/>
                <a:cs typeface="Arial" panose="020B0604020202020204" pitchFamily="34" charset="0"/>
              </a:rPr>
            </a:br>
            <a:r>
              <a:rPr lang="en-US" sz="1800" dirty="0">
                <a:solidFill>
                  <a:srgbClr val="1C428D"/>
                </a:solidFill>
                <a:latin typeface="Arial" panose="020B0604020202020204" pitchFamily="34" charset="0"/>
                <a:cs typeface="Arial" panose="020B0604020202020204" pitchFamily="34" charset="0"/>
              </a:rPr>
              <a:t>Initial results from a first-in-human phase 1 study of LY4170156 in advanced ovarian cancer and other solid tumors.</a:t>
            </a:r>
            <a:br>
              <a:rPr lang="en-US" sz="1800" dirty="0">
                <a:solidFill>
                  <a:srgbClr val="1C428D"/>
                </a:solidFill>
                <a:latin typeface="Arial" panose="020B0604020202020204" pitchFamily="34" charset="0"/>
                <a:cs typeface="Arial" panose="020B0604020202020204" pitchFamily="34" charset="0"/>
              </a:rPr>
            </a:br>
            <a:endParaRPr lang="en-US" sz="1800" dirty="0">
              <a:solidFill>
                <a:srgbClr val="1C428D"/>
              </a:solidFill>
              <a:latin typeface="Arial" panose="020B0604020202020204" pitchFamily="34" charset="0"/>
              <a:cs typeface="Arial" panose="020B0604020202020204" pitchFamily="34" charset="0"/>
            </a:endParaRPr>
          </a:p>
        </p:txBody>
      </p:sp>
      <p:sp>
        <p:nvSpPr>
          <p:cNvPr id="4" name="Segnaposto numero diapositiva 3">
            <a:extLst>
              <a:ext uri="{FF2B5EF4-FFF2-40B4-BE49-F238E27FC236}">
                <a16:creationId xmlns:a16="http://schemas.microsoft.com/office/drawing/2014/main" id="{F3D7DF45-752E-4ADE-8F37-549E7ADD05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97674E-16A8-EB4C-8FFD-274426B9B8AB}" type="slidenum">
              <a:rPr kumimoji="0" lang="en-US" sz="1100" b="0" i="0" u="none" strike="noStrike" kern="1200" cap="none" spc="0" normalizeH="0" baseline="0" noProof="0" smtClean="0">
                <a:ln>
                  <a:noFill/>
                </a:ln>
                <a:solidFill>
                  <a:prstClr val="white"/>
                </a:solidFill>
                <a:effectLst/>
                <a:uLnTx/>
                <a:uFillTx/>
                <a:latin typeface="Verdana"/>
                <a:ea typeface="+mn-ea"/>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white"/>
              </a:solidFill>
              <a:effectLst/>
              <a:uLnTx/>
              <a:uFillTx/>
              <a:latin typeface="Verdana"/>
              <a:ea typeface="+mn-ea"/>
            </a:endParaRPr>
          </a:p>
        </p:txBody>
      </p:sp>
      <p:sp>
        <p:nvSpPr>
          <p:cNvPr id="6" name="CasellaDiTesto 5">
            <a:extLst>
              <a:ext uri="{FF2B5EF4-FFF2-40B4-BE49-F238E27FC236}">
                <a16:creationId xmlns:a16="http://schemas.microsoft.com/office/drawing/2014/main" id="{1A5AE899-0F00-412E-AFE7-BF1D9CCC133F}"/>
              </a:ext>
            </a:extLst>
          </p:cNvPr>
          <p:cNvSpPr txBox="1"/>
          <p:nvPr/>
        </p:nvSpPr>
        <p:spPr>
          <a:xfrm>
            <a:off x="8137525" y="6328145"/>
            <a:ext cx="2952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Ray-Coquard, ESMO  2025</a:t>
            </a:r>
          </a:p>
        </p:txBody>
      </p:sp>
      <p:pic>
        <p:nvPicPr>
          <p:cNvPr id="9" name="Segnaposto contenuto 8">
            <a:extLst>
              <a:ext uri="{FF2B5EF4-FFF2-40B4-BE49-F238E27FC236}">
                <a16:creationId xmlns:a16="http://schemas.microsoft.com/office/drawing/2014/main" id="{F343C6C1-0EC7-4A9B-8D27-BC156974436D}"/>
              </a:ext>
            </a:extLst>
          </p:cNvPr>
          <p:cNvPicPr>
            <a:picLocks noGrp="1" noChangeAspect="1"/>
          </p:cNvPicPr>
          <p:nvPr>
            <p:ph idx="1"/>
          </p:nvPr>
        </p:nvPicPr>
        <p:blipFill rotWithShape="1">
          <a:blip r:embed="rId2"/>
          <a:srcRect b="10311"/>
          <a:stretch/>
        </p:blipFill>
        <p:spPr>
          <a:xfrm>
            <a:off x="0" y="1701048"/>
            <a:ext cx="6984961" cy="4013857"/>
          </a:xfrm>
        </p:spPr>
      </p:pic>
      <p:pic>
        <p:nvPicPr>
          <p:cNvPr id="11" name="Immagine 10">
            <a:extLst>
              <a:ext uri="{FF2B5EF4-FFF2-40B4-BE49-F238E27FC236}">
                <a16:creationId xmlns:a16="http://schemas.microsoft.com/office/drawing/2014/main" id="{E2383F7F-C287-4136-9443-7EE395B2F8DE}"/>
              </a:ext>
            </a:extLst>
          </p:cNvPr>
          <p:cNvPicPr>
            <a:picLocks noChangeAspect="1"/>
          </p:cNvPicPr>
          <p:nvPr/>
        </p:nvPicPr>
        <p:blipFill rotWithShape="1">
          <a:blip r:embed="rId3"/>
          <a:srcRect l="5371"/>
          <a:stretch/>
        </p:blipFill>
        <p:spPr>
          <a:xfrm>
            <a:off x="6863257" y="1982712"/>
            <a:ext cx="5246889" cy="3729462"/>
          </a:xfrm>
          <a:prstGeom prst="rect">
            <a:avLst/>
          </a:prstGeom>
        </p:spPr>
      </p:pic>
      <p:sp>
        <p:nvSpPr>
          <p:cNvPr id="14" name="CasellaDiTesto 13">
            <a:extLst>
              <a:ext uri="{FF2B5EF4-FFF2-40B4-BE49-F238E27FC236}">
                <a16:creationId xmlns:a16="http://schemas.microsoft.com/office/drawing/2014/main" id="{CD4CB299-BC11-4B0E-91DB-40B4DC3ED0E9}"/>
              </a:ext>
            </a:extLst>
          </p:cNvPr>
          <p:cNvSpPr txBox="1"/>
          <p:nvPr/>
        </p:nvSpPr>
        <p:spPr>
          <a:xfrm>
            <a:off x="844062" y="5846118"/>
            <a:ext cx="5885137" cy="369332"/>
          </a:xfrm>
          <a:prstGeom prst="rect">
            <a:avLst/>
          </a:prstGeom>
          <a:noFill/>
        </p:spPr>
        <p:txBody>
          <a:bodyPr wrap="none" rtlCol="0">
            <a:spAutoFit/>
          </a:bodyPr>
          <a:lstStyle/>
          <a:p>
            <a:r>
              <a:rPr lang="en-US" dirty="0"/>
              <a:t>Most common adverse events: Nausea, fatigue, myelotoxicity</a:t>
            </a:r>
          </a:p>
        </p:txBody>
      </p:sp>
      <p:sp>
        <p:nvSpPr>
          <p:cNvPr id="10" name="Rectángulo 14">
            <a:extLst>
              <a:ext uri="{FF2B5EF4-FFF2-40B4-BE49-F238E27FC236}">
                <a16:creationId xmlns:a16="http://schemas.microsoft.com/office/drawing/2014/main" id="{7F3226B9-D0E8-3962-F939-257079B05DCA}"/>
              </a:ext>
            </a:extLst>
          </p:cNvPr>
          <p:cNvSpPr/>
          <p:nvPr/>
        </p:nvSpPr>
        <p:spPr>
          <a:xfrm>
            <a:off x="448373" y="6496050"/>
            <a:ext cx="4372304" cy="318355"/>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en-US" sz="1600" b="1" kern="0" dirty="0">
                <a:solidFill>
                  <a:srgbClr val="650A34"/>
                </a:solidFill>
                <a:latin typeface="Helvetica"/>
                <a:cs typeface="Arial" panose="020B0604020202020204" pitchFamily="34" charset="0"/>
                <a:sym typeface="Helvetica"/>
              </a:rPr>
              <a:t>Phase III FRAmework-01    NCT07213804</a:t>
            </a:r>
          </a:p>
        </p:txBody>
      </p:sp>
    </p:spTree>
    <p:extLst>
      <p:ext uri="{BB962C8B-B14F-4D97-AF65-F5344CB8AC3E}">
        <p14:creationId xmlns:p14="http://schemas.microsoft.com/office/powerpoint/2010/main" val="2194477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rcept Theme">
  <a:themeElements>
    <a:clrScheme name="Corcept Colors">
      <a:dk1>
        <a:srgbClr val="000000"/>
      </a:dk1>
      <a:lt1>
        <a:srgbClr val="FFFFFF"/>
      </a:lt1>
      <a:dk2>
        <a:srgbClr val="888888"/>
      </a:dk2>
      <a:lt2>
        <a:srgbClr val="E7E6E6"/>
      </a:lt2>
      <a:accent1>
        <a:srgbClr val="43248C"/>
      </a:accent1>
      <a:accent2>
        <a:srgbClr val="28378E"/>
      </a:accent2>
      <a:accent3>
        <a:srgbClr val="1E40BE"/>
      </a:accent3>
      <a:accent4>
        <a:srgbClr val="51A5DB"/>
      </a:accent4>
      <a:accent5>
        <a:srgbClr val="77F1F1"/>
      </a:accent5>
      <a:accent6>
        <a:srgbClr val="FEFFFF"/>
      </a:accent6>
      <a:hlink>
        <a:srgbClr val="FE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BrandIn lastLayout="1"/>
</file>

<file path=customXml/item2.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BrandIn lastLayout="1"/>
</file>

<file path=customXml/item6.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D36CF35-D384-482A-8610-B00D672B1E82}">
  <ds:schemaRefs/>
</ds:datastoreItem>
</file>

<file path=customXml/itemProps2.xml><?xml version="1.0" encoding="utf-8"?>
<ds:datastoreItem xmlns:ds="http://schemas.openxmlformats.org/officeDocument/2006/customXml" ds:itemID="{D07A39BD-E96D-4794-AF94-74B81D3A91D8}"/>
</file>

<file path=customXml/itemProps3.xml><?xml version="1.0" encoding="utf-8"?>
<ds:datastoreItem xmlns:ds="http://schemas.openxmlformats.org/officeDocument/2006/customXml" ds:itemID="{CA90E1DB-D01F-42E0-A0C2-5B45C885852E}">
  <ds:schemaRefs>
    <ds:schemaRef ds:uri="http://schemas.microsoft.com/sharepoint/v3/contenttype/forms"/>
  </ds:schemaRefs>
</ds:datastoreItem>
</file>

<file path=customXml/itemProps4.xml><?xml version="1.0" encoding="utf-8"?>
<ds:datastoreItem xmlns:ds="http://schemas.openxmlformats.org/officeDocument/2006/customXml" ds:itemID="{D18A5059-C587-4D92-BB02-8100E58DFF64}">
  <ds:schemaRefs>
    <ds:schemaRef ds:uri="http://schemas.microsoft.com/sharepoint/events"/>
  </ds:schemaRefs>
</ds:datastoreItem>
</file>

<file path=customXml/itemProps5.xml><?xml version="1.0" encoding="utf-8"?>
<ds:datastoreItem xmlns:ds="http://schemas.openxmlformats.org/officeDocument/2006/customXml" ds:itemID="{A9377F0E-6DE4-47A6-94F7-B5269FE2FCE0}">
  <ds:schemaRefs/>
</ds:datastoreItem>
</file>

<file path=customXml/itemProps6.xml><?xml version="1.0" encoding="utf-8"?>
<ds:datastoreItem xmlns:ds="http://schemas.openxmlformats.org/officeDocument/2006/customXml" ds:itemID="{D6DA2DDA-4E94-49B3-BE48-28E9F156685D}">
  <ds:schemaRefs>
    <ds:schemaRef ds:uri="http://purl.org/dc/dcmitype/"/>
    <ds:schemaRef ds:uri="http://schemas.microsoft.com/office/infopath/2007/PartnerControls"/>
    <ds:schemaRef ds:uri="http://schemas.openxmlformats.org/package/2006/metadata/core-properties"/>
    <ds:schemaRef ds:uri="http://purl.org/dc/elements/1.1/"/>
    <ds:schemaRef ds:uri="bbaa1f26-0ad6-44ce-939c-e2495ef1dad8"/>
    <ds:schemaRef ds:uri="e594d087-ff2a-4f38-b271-116aaaee5c3e"/>
    <ds:schemaRef ds:uri="http://schemas.microsoft.com/office/2006/documentManagement/types"/>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2893</TotalTime>
  <Words>5878</Words>
  <Application>Microsoft Macintosh PowerPoint</Application>
  <PresentationFormat>Widescreen</PresentationFormat>
  <Paragraphs>813</Paragraphs>
  <Slides>38</Slides>
  <Notes>15</Notes>
  <HiddenSlides>0</HiddenSlides>
  <MMClips>0</MMClips>
  <ScaleCrop>false</ScaleCrop>
  <HeadingPairs>
    <vt:vector size="8" baseType="variant">
      <vt:variant>
        <vt:lpstr>Fonts Used</vt:lpstr>
      </vt:variant>
      <vt:variant>
        <vt:i4>27</vt:i4>
      </vt:variant>
      <vt:variant>
        <vt:lpstr>Theme</vt:lpstr>
      </vt:variant>
      <vt:variant>
        <vt:i4>17</vt:i4>
      </vt:variant>
      <vt:variant>
        <vt:lpstr>Embedded OLE Servers</vt:lpstr>
      </vt:variant>
      <vt:variant>
        <vt:i4>1</vt:i4>
      </vt:variant>
      <vt:variant>
        <vt:lpstr>Slide Titles</vt:lpstr>
      </vt:variant>
      <vt:variant>
        <vt:i4>38</vt:i4>
      </vt:variant>
    </vt:vector>
  </HeadingPairs>
  <TitlesOfParts>
    <vt:vector size="83" baseType="lpstr">
      <vt:lpstr>Aptos</vt:lpstr>
      <vt:lpstr>Aptos Display</vt:lpstr>
      <vt:lpstr>Arial</vt:lpstr>
      <vt:lpstr>Arial Black</vt:lpstr>
      <vt:lpstr>Arial MT</vt:lpstr>
      <vt:lpstr>Arial Narrow</vt:lpstr>
      <vt:lpstr>Arial Narrow Bold</vt:lpstr>
      <vt:lpstr>Arial Narrow Regular</vt:lpstr>
      <vt:lpstr>Calibri</vt:lpstr>
      <vt:lpstr>Calibri Light</vt:lpstr>
      <vt:lpstr>Courier New</vt:lpstr>
      <vt:lpstr>Garamond</vt:lpstr>
      <vt:lpstr>Helvetica</vt:lpstr>
      <vt:lpstr>HelveticaNeueLT Std</vt:lpstr>
      <vt:lpstr>Lato</vt:lpstr>
      <vt:lpstr>Lato Light</vt:lpstr>
      <vt:lpstr>Montserrat </vt:lpstr>
      <vt:lpstr>Noto Sans Symbols</vt:lpstr>
      <vt:lpstr>Proxima Nova</vt:lpstr>
      <vt:lpstr>Proxima Nova Rg</vt:lpstr>
      <vt:lpstr>Proxima Nova Semibold</vt:lpstr>
      <vt:lpstr>StarSymbol</vt:lpstr>
      <vt:lpstr>Symbol</vt:lpstr>
      <vt:lpstr>Times New Roman</vt:lpstr>
      <vt:lpstr>Verdana</vt:lpstr>
      <vt:lpstr>Verdana Pro</vt:lpstr>
      <vt:lpstr>Wingdings</vt:lpstr>
      <vt:lpstr>Office Theme</vt:lpstr>
      <vt:lpstr>1_2017_HTAA_Diabetes</vt:lpstr>
      <vt:lpstr>Tema di Office</vt:lpstr>
      <vt:lpstr>11_Office Theme</vt:lpstr>
      <vt:lpstr>12_Office Theme</vt:lpstr>
      <vt:lpstr>14_Office Theme</vt:lpstr>
      <vt:lpstr>Corcept Theme</vt:lpstr>
      <vt:lpstr>Default Design</vt:lpstr>
      <vt:lpstr>15_Office Theme</vt:lpstr>
      <vt:lpstr>2_Office Theme</vt:lpstr>
      <vt:lpstr>3_Office Theme</vt:lpstr>
      <vt:lpstr>2024_Scientific-Congress_Template</vt:lpstr>
      <vt:lpstr>6_Office Theme</vt:lpstr>
      <vt:lpstr>7_Office Theme</vt:lpstr>
      <vt:lpstr>4_Office Theme</vt:lpstr>
      <vt:lpstr>5_Office Theme</vt:lpstr>
      <vt:lpstr>3_Default Design</vt:lpstr>
      <vt:lpstr>think-cell Slide</vt:lpstr>
      <vt:lpstr>Year in Review: Promising Novel Agents and Strategies Under Investigation in OC </vt:lpstr>
      <vt:lpstr>Platinum Ineligible Ovarian Cancer</vt:lpstr>
      <vt:lpstr>Antibody Drug Conjugates in ovarian cancer</vt:lpstr>
      <vt:lpstr>Targeting FRα: RAINFOL-01 Phase 1/2 Study (NCT05579366)</vt:lpstr>
      <vt:lpstr>Targeting FRα: RAINFOL-01 Phase 1/2 Study (NCT05579366)</vt:lpstr>
      <vt:lpstr>PowerPoint Presentation</vt:lpstr>
      <vt:lpstr>PowerPoint Presentation</vt:lpstr>
      <vt:lpstr>PowerPoint Presentation</vt:lpstr>
      <vt:lpstr>Sofetabart mipitecan (Sofe-M): FRα-binding Ab, cleavable PSAR linker, exatecan topo1i payload, DAR 8  Initial results from a first-in-human phase 1 study of LY4170156 in advanced ovarian cancer and other solid tumors. </vt:lpstr>
      <vt:lpstr>Targeting Cadherin 6 (CDH6)</vt:lpstr>
      <vt:lpstr>REJOICE-Ovarian01 study design </vt:lpstr>
      <vt:lpstr>Clinically meaningful tumor responses were seen irrespective of dosea </vt:lpstr>
      <vt:lpstr>Most common TEAEs (≥10% of overall population)a</vt:lpstr>
      <vt:lpstr>REJOICE-Ovarian01: Efficacy of R-DXd in PROC</vt:lpstr>
      <vt:lpstr>PowerPoint Presentation</vt:lpstr>
      <vt:lpstr>PowerPoint Presentation</vt:lpstr>
      <vt:lpstr>PowerPoint Presentation</vt:lpstr>
      <vt:lpstr>Efficacy across a wide therapeutic range with complete responses  </vt:lpstr>
      <vt:lpstr>ADCs in ovarian cancer</vt:lpstr>
      <vt:lpstr>Platinum Ineligible Ovarian Cancer</vt:lpstr>
      <vt:lpstr>Exploiting Replication stress in  CCNE1 amplified tumours</vt:lpstr>
      <vt:lpstr>Direct targeting of CCNE1</vt:lpstr>
      <vt:lpstr>Platinum Ineligible Ovarian Cancer</vt:lpstr>
      <vt:lpstr>Immune Checkpoint Inhibitors In Ovarian Cancer: Phase 3 Evidence</vt:lpstr>
      <vt:lpstr>ENGOT-ov65/KEYNOTE-B96 Study Design (NCT05116189) </vt:lpstr>
      <vt:lpstr>Progression-Free Survival in the CPS ≥1 Population at IA1</vt:lpstr>
      <vt:lpstr>Progression-Free Survival in the ITT Population at IA1</vt:lpstr>
      <vt:lpstr>Key Secondary Endpoint: Overall Survival in the CPS ≥1 Population at IA2</vt:lpstr>
      <vt:lpstr>PowerPoint Presentation</vt:lpstr>
      <vt:lpstr>T-cell Engagers Ubamatamab (REGN4018) in Advanced Ovarian Cancer</vt:lpstr>
      <vt:lpstr>Randomised Phase 2 study of ubamatamab ± cemiplimab in patients (pts) with platinum-resistant ovarian cancer (OC) </vt:lpstr>
      <vt:lpstr>Platinum Ineligible Ovarian Cancer</vt:lpstr>
      <vt:lpstr>ROSELLA </vt:lpstr>
      <vt:lpstr>ROSELLA | Relacorilant Significantly Improved Progression-Free Survival Assessed by Blinded Review </vt:lpstr>
      <vt:lpstr>PowerPoint Presentation</vt:lpstr>
      <vt:lpstr>Conclusions</vt:lpstr>
      <vt:lpstr>Appendix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NORSA - ESMO</dc:creator>
  <cp:lastModifiedBy>Silvana Izquierdo</cp:lastModifiedBy>
  <cp:revision>343</cp:revision>
  <dcterms:created xsi:type="dcterms:W3CDTF">2015-11-13T10:01:42Z</dcterms:created>
  <dcterms:modified xsi:type="dcterms:W3CDTF">2026-02-18T17:26:23Z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Order">
    <vt:r8>11158200</vt:r8>
  </property>
  <property fmtid="{D5CDD505-2E9C-101B-9397-08002B2CF9AE}" pid="4" name="_dlc_DocIdItemGuid">
    <vt:lpwstr>67aff8df-3f53-46dd-b5b8-11ca6cd6df3a</vt:lpwstr>
  </property>
  <property fmtid="{D5CDD505-2E9C-101B-9397-08002B2CF9AE}" pid="5" name="MSIP_Label_e13d7371-9acc-44df-9bd2-377df458e9c5_Enabled">
    <vt:lpwstr>true</vt:lpwstr>
  </property>
  <property fmtid="{D5CDD505-2E9C-101B-9397-08002B2CF9AE}" pid="6" name="MSIP_Label_e13d7371-9acc-44df-9bd2-377df458e9c5_SetDate">
    <vt:lpwstr>2020-04-01T09:16:41Z</vt:lpwstr>
  </property>
  <property fmtid="{D5CDD505-2E9C-101B-9397-08002B2CF9AE}" pid="7" name="MSIP_Label_e13d7371-9acc-44df-9bd2-377df458e9c5_Method">
    <vt:lpwstr>Standard</vt:lpwstr>
  </property>
  <property fmtid="{D5CDD505-2E9C-101B-9397-08002B2CF9AE}" pid="8" name="MSIP_Label_e13d7371-9acc-44df-9bd2-377df458e9c5_Name">
    <vt:lpwstr>Internal</vt:lpwstr>
  </property>
  <property fmtid="{D5CDD505-2E9C-101B-9397-08002B2CF9AE}" pid="9" name="MSIP_Label_e13d7371-9acc-44df-9bd2-377df458e9c5_SiteId">
    <vt:lpwstr>1a04eba1-b3c4-48d5-bc45-6fe8ff0ecca0</vt:lpwstr>
  </property>
  <property fmtid="{D5CDD505-2E9C-101B-9397-08002B2CF9AE}" pid="10" name="MSIP_Label_e13d7371-9acc-44df-9bd2-377df458e9c5_ActionId">
    <vt:lpwstr>6c69706a-ebef-4fde-aaa6-0000b6844f5f</vt:lpwstr>
  </property>
  <property fmtid="{D5CDD505-2E9C-101B-9397-08002B2CF9AE}" pid="11" name="MSIP_Label_e13d7371-9acc-44df-9bd2-377df458e9c5_ContentBits">
    <vt:lpwstr>0</vt:lpwstr>
  </property>
  <property fmtid="{D5CDD505-2E9C-101B-9397-08002B2CF9AE}" pid="12" name="Classification">
    <vt:lpwstr>[DC2] Internal</vt:lpwstr>
  </property>
  <property fmtid="{D5CDD505-2E9C-101B-9397-08002B2CF9AE}" pid="13" name="TaxKeyword">
    <vt:lpwstr/>
  </property>
</Properties>
</file>