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2"/>
  </p:notesMasterIdLst>
  <p:sldIdLst>
    <p:sldId id="336" r:id="rId5"/>
    <p:sldId id="258" r:id="rId6"/>
    <p:sldId id="256" r:id="rId7"/>
    <p:sldId id="259" r:id="rId8"/>
    <p:sldId id="257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1" r:id="rId20"/>
    <p:sldId id="272" r:id="rId21"/>
    <p:sldId id="270" r:id="rId22"/>
    <p:sldId id="274" r:id="rId23"/>
    <p:sldId id="306" r:id="rId24"/>
    <p:sldId id="307" r:id="rId25"/>
    <p:sldId id="308" r:id="rId26"/>
    <p:sldId id="309" r:id="rId27"/>
    <p:sldId id="310" r:id="rId28"/>
    <p:sldId id="313" r:id="rId29"/>
    <p:sldId id="311" r:id="rId30"/>
    <p:sldId id="312" r:id="rId31"/>
    <p:sldId id="314" r:id="rId32"/>
    <p:sldId id="315" r:id="rId33"/>
    <p:sldId id="320" r:id="rId34"/>
    <p:sldId id="316" r:id="rId35"/>
    <p:sldId id="317" r:id="rId36"/>
    <p:sldId id="318" r:id="rId37"/>
    <p:sldId id="321" r:id="rId38"/>
    <p:sldId id="319" r:id="rId39"/>
    <p:sldId id="323" r:id="rId40"/>
    <p:sldId id="322" r:id="rId41"/>
    <p:sldId id="326" r:id="rId42"/>
    <p:sldId id="324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3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D949C7-8291-BC6F-B2CA-901CBCF4ABB1}" v="1" dt="2025-04-24T18:45:13.0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89"/>
    <p:restoredTop sz="96301"/>
  </p:normalViewPr>
  <p:slideViewPr>
    <p:cSldViewPr snapToGrid="0">
      <p:cViewPr varScale="1">
        <p:scale>
          <a:sx n="123" d="100"/>
          <a:sy n="123" d="100"/>
        </p:scale>
        <p:origin x="9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ndy Ruopp" userId="S::wruopp@researchtopractice.com::04a794fd-3b02-42a4-b964-a645cb3aac63" providerId="AD" clId="Web-{B7D949C7-8291-BC6F-B2CA-901CBCF4ABB1}"/>
    <pc:docChg chg="modSld">
      <pc:chgData name="Wendy Ruopp" userId="S::wruopp@researchtopractice.com::04a794fd-3b02-42a4-b964-a645cb3aac63" providerId="AD" clId="Web-{B7D949C7-8291-BC6F-B2CA-901CBCF4ABB1}" dt="2025-04-24T18:45:13.027" v="0" actId="20577"/>
      <pc:docMkLst>
        <pc:docMk/>
      </pc:docMkLst>
      <pc:sldChg chg="modSp">
        <pc:chgData name="Wendy Ruopp" userId="S::wruopp@researchtopractice.com::04a794fd-3b02-42a4-b964-a645cb3aac63" providerId="AD" clId="Web-{B7D949C7-8291-BC6F-B2CA-901CBCF4ABB1}" dt="2025-04-24T18:45:13.027" v="0" actId="20577"/>
        <pc:sldMkLst>
          <pc:docMk/>
          <pc:sldMk cId="623163792" sldId="306"/>
        </pc:sldMkLst>
        <pc:spChg chg="mod">
          <ac:chgData name="Wendy Ruopp" userId="S::wruopp@researchtopractice.com::04a794fd-3b02-42a4-b964-a645cb3aac63" providerId="AD" clId="Web-{B7D949C7-8291-BC6F-B2CA-901CBCF4ABB1}" dt="2025-04-24T18:45:13.027" v="0" actId="20577"/>
          <ac:spMkLst>
            <pc:docMk/>
            <pc:sldMk cId="623163792" sldId="306"/>
            <ac:spMk id="3" creationId="{F74421DF-4957-6BD2-7B45-6A12C03BDCE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B0278-1E47-B149-B426-D148D486E5C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06F25-197A-A640-94B9-8BEF992CA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72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am04.safelinks.protection.outlook.com/?url=https%3A%2F%2Fclinicaltrials.gov%2Fstudy%2FNCT06393374%3Fintr%3DSacituzumab%2520tirumotecan%26cond%3DBreast%2520Cancer%26rank%3D1&amp;data=05%7C02%7CNancy_Lin%40dfci.harvard.edu%7Ca656748b45e94bdcda8608dd6319307d%7C720edb1f5c4e40438141214a63a7ead5%7C0%7C0%7C638775682565830679%7CUnknown%7CTWFpbGZsb3d8eyJFbXB0eU1hcGkiOnRydWUsIlYiOiIwLjAuMDAwMCIsIlAiOiJXaW4zMiIsIkFOIjoiTWFpbCIsIldUIjoyfQ%3D%3D%7C0%7C%7C%7C&amp;sdata=Ep%2Be7dxsgeby8NGnudnyEDVYbq2FtsPNE58LqIJPdJk%3D&amp;reserved=0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nam04.safelinks.protection.outlook.com/?url=https%3A%2F%2Fclinicaltrials.gov%2Fstudy%2FNCT06841354%3Fintr%3DSacituzumab%2520tirumotecan%26cond%3DBreast%2520Cancer%26rank%3D3&amp;data=05%7C02%7CNancy_Lin%40dfci.harvard.edu%7Ca656748b45e94bdcda8608dd6319307d%7C720edb1f5c4e40438141214a63a7ead5%7C0%7C0%7C638775682565860265%7CUnknown%7CTWFpbGZsb3d8eyJFbXB0eU1hcGkiOnRydWUsIlYiOiIwLjAuMDAwMCIsIlAiOiJXaW4zMiIsIkFOIjoiTWFpbCIsIldUIjoyfQ%3D%3D%7C0%7C%7C%7C&amp;sdata=%2Bxfbdd4fP1%2FS1jVub9eHyxnmREf577akRH9AqosfNnE%3D&amp;reserved=0" TargetMode="External"/><Relationship Id="rId4" Type="http://schemas.openxmlformats.org/officeDocument/2006/relationships/hyperlink" Target="https://clinicaltrials.gov/study/NCT06312176?intr=Sacituzumab%20tirumotecan&amp;cond=Breast%20Cancer&amp;rank=2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261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NATALEE T2N0 grade 3 or grade 2 with high genomic risk or Ki67&gt;/=20%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06F25-197A-A640-94B9-8BEF992CAF3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69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Higher ORR if no prior platinum, bi-allelic BRCA loss (2/2, very small numbers)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06F25-197A-A640-94B9-8BEF992CAF3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00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A197B-5A70-B309-B9B5-CEF3BB0F6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B8E9F5-7B84-15F6-5077-CD3E94D76E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9B3C19-B517-CEE7-37AC-B9FC79A2E0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Higher ORR if no prior platinum, bi-allelic BRCA loss (2/2, very small numbers)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930BE-4E05-7C4C-9729-783403A28F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06F25-197A-A640-94B9-8BEF992CAF3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33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TROFUSE-012: Sac-TMT/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pembro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vs TPC (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pembro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+/- cape) for TNBC RD post-NAC: </a:t>
            </a:r>
            <a:r>
              <a:rPr lang="en-US" sz="1800" b="0" i="0" u="sng" strike="noStrike" dirty="0">
                <a:solidFill>
                  <a:srgbClr val="96607D"/>
                </a:solidFill>
                <a:effectLst/>
                <a:latin typeface="Aptos" panose="020B0004020202020204" pitchFamily="34" charset="0"/>
                <a:hlinkClick r:id="rId3" tooltip="https://nam04.safelinks.protection.outlook.com/?url=https%3A%2F%2Fclinicaltrials.gov%2Fstudy%2FNCT06393374%3Fintr%3DSacituzumab%2520tirumotecan%26cond%3DBreast%2520Cancer%26rank%3D1&amp;data=05%7C02%7CNancy_Lin%40dfci.harvard.edu%7Ca656748b45e94bdcda8608dd6319307d%7C720edb1f5c4e40438141214a63a7ead5%7C0%7C0%7C638775682565830679%7CUnknown%7CTWFpbGZsb3d8eyJFbXB0eU1hcGkiOnRydWUsIlYiOiIwLjAuMDAwMCIsIlAiOiJXaW4zMiIsIkFOIjoiTWFpbCIsIldUIjoyfQ%3D%3D%7C0%7C%7C%7C&amp;sdata=Ep%2Be7dxsgeby8NGnudnyEDVYbq2FtsPNE58LqIJPdJk%3D&amp;reserved=0"/>
              </a:rPr>
              <a:t>https://clinicaltrials.gov/study/NCT06393374?intr=Sacituzumab%20tirumotecan&amp;cond=Breast%20Cancer&amp;rank=1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TROFUSE-010: Sac-TMT +/- 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Pembro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vs TPC (cape, paclitaxel, nab-P, or 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Doxil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) for HR+/HER2- MBC after endocrine therapy (no prior chemotherapy): </a:t>
            </a:r>
            <a:r>
              <a:rPr lang="en-US" sz="1800" b="0" i="0" u="sng" strike="noStrike" dirty="0">
                <a:solidFill>
                  <a:srgbClr val="96607D"/>
                </a:solidFill>
                <a:effectLst/>
                <a:latin typeface="Aptos" panose="020B0004020202020204" pitchFamily="34" charset="0"/>
                <a:hlinkClick r:id="rId4" tooltip="https://nam04.safelinks.protection.outlook.com/?url=https%3A%2F%2Fclinicaltrials.gov%2Fstudy%2FNCT06312176%3Fintr%3DSacituzumab%2520tirumotecan%26cond%3DBreast%2520Cancer%26rank%3D2&amp;data=05%7C02%7CNancy_Lin%40dfci.harvard.edu%7Ca656748b45e94bdcda8608dd6319307d%7C720edb1f5c4e40438141214a63a7ead5%7C0%7C0%7C638775682565847853%7CUnknown%7CTWFpbGZsb3d8eyJFbXB0eU1hcGkiOnRydWUsIlYiOiIwLjAuMDAwMCIsIlAiOiJXaW4zMiIsIkFOIjoiTWFpbCIsIldUIjoyfQ%3D%3D%7C0%7C%7C%7C&amp;sdata=uE8SRCvGOl1CezRWLGriAvVWvC8yFbh1Rymd1d2QeYw%3D&amp;reserved=0"/>
              </a:rPr>
              <a:t>https://clinicaltrials.gov/study/NCT06312176?intr=Sacituzumab%20tirumotecan&amp;cond=Breast%20Cancer&amp;rank=2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TROFUSE-011: Sac-TMT +/- 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Pembro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vs TPC (paclitaxel, nab-P, or carbo/gem) for 1L PD-L1-negative 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mTNBC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: </a:t>
            </a:r>
            <a:r>
              <a:rPr lang="en-US" sz="1800" b="0" i="0" u="sng" strike="noStrike" dirty="0">
                <a:solidFill>
                  <a:srgbClr val="96607D"/>
                </a:solidFill>
                <a:effectLst/>
                <a:latin typeface="Aptos" panose="020B0004020202020204" pitchFamily="34" charset="0"/>
                <a:hlinkClick r:id="rId5" tooltip="https://nam04.safelinks.protection.outlook.com/?url=https%3A%2F%2Fclinicaltrials.gov%2Fstudy%2FNCT06841354%3Fintr%3DSacituzumab%2520tirumotecan%26cond%3DBreast%2520Cancer%26rank%3D3&amp;data=05%7C02%7CNancy_Lin%40dfci.harvard.edu%7Ca656748b45e94bdcda8608dd6319307d%7C720edb1f5c4e40438141214a63a7ead5%7C0%7C0%7C638775682565860265%7CUnknown%7CTWFpbGZsb3d8eyJFbXB0eU1hcGkiOnRydWUsIlYiOiIwLjAuMDAwMCIsIlAiOiJXaW4zMiIsIkFOIjoiTWFpbCIsIldUIjoyfQ%3D%3D%7C0%7C%7C%7C&amp;sdata=%2Bxfbdd4fP1%2FS1jVub9eHyxnmREf577akRH9AqosfNnE%3D&amp;reserved=0"/>
              </a:rPr>
              <a:t>https://clinicaltrials.gov/study/NCT06841354?intr=Sacituzumab%20tirumotecan&amp;cond=Breast%20Cancer&amp;rank=3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/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06F25-197A-A640-94B9-8BEF992CAF3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93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Stomatitis, ocular toxicity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06F25-197A-A640-94B9-8BEF992CAF3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93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Median of 5 prior lines for MBC in HR+ cohort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06F25-197A-A640-94B9-8BEF992CAF3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17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8700-3F68-CDD2-5ED5-1E06BD98C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EAED11-4BB9-1CEA-4838-2CF5E520E9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9FC41B-15AD-641E-5EB1-AAE427891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Median of 5 prior lines for MBC in HR+ cohort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4E10E-CEAD-0CE2-8F16-3D4A0C31A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06F25-197A-A640-94B9-8BEF992CAF3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32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69B1D-74F3-6999-4E5B-B8E1D841B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D39404-B2CD-1F33-ECA2-30D74BF84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5E09F-D17A-6168-DBAC-C83639C8A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01FA2-71C5-0651-4F1A-A332FBCF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1390D-EAD6-C108-F0DB-63C99DC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82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E229-7C6F-BA97-F888-FE6F472B9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1F16EE-0BF8-1DAC-DD8F-8AAF36643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81483-8C33-1BFE-C9F3-CA1362D3B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59C2A-C92B-9793-B06B-31D763AF3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2DAC1-3133-F890-9802-548B8FDAE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2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FB325E-9312-4BAC-A6EA-3E9FDD4CD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74EFA9-CF8E-71D8-3ED9-1D7BDE66A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686C5-28AB-523F-3491-DE17AF87D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9A5E4-666C-B010-B547-7A0EC64F4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15AF8-8CC5-9D7F-8985-53C05F54E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08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;p14">
            <a:extLst>
              <a:ext uri="{FF2B5EF4-FFF2-40B4-BE49-F238E27FC236}">
                <a16:creationId xmlns:a16="http://schemas.microsoft.com/office/drawing/2014/main" id="{7E29A2B3-2685-843A-6AAE-FC68E0B57C80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623887" y="944311"/>
            <a:ext cx="10944226" cy="54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400" b="0" i="0" u="none" strike="noStrike" cap="none">
                <a:solidFill>
                  <a:schemeClr val="bg2"/>
                </a:solidFill>
                <a:latin typeface="+mj-lt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368FA-02C7-52E1-4924-182C8108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5126"/>
            <a:ext cx="10944225" cy="579185"/>
          </a:xfrm>
        </p:spPr>
        <p:txBody>
          <a:bodyPr tIns="0"/>
          <a:lstStyle>
            <a:lvl1pPr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C82CD-7852-72EA-AA88-875F4976E2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627296"/>
            <a:ext cx="10944225" cy="539750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j-lt"/>
              </a:defRPr>
            </a:lvl1pPr>
            <a:lvl2pPr marL="188913" indent="0">
              <a:buNone/>
              <a:defRPr/>
            </a:lvl2pPr>
          </a:lstStyle>
          <a:p>
            <a:pPr lvl="0"/>
            <a:r>
              <a:rPr lang="en-GB"/>
              <a:t>Click to add footnotes</a:t>
            </a:r>
          </a:p>
        </p:txBody>
      </p:sp>
      <p:sp>
        <p:nvSpPr>
          <p:cNvPr id="3" name="Google Shape;17;p14">
            <a:extLst>
              <a:ext uri="{FF2B5EF4-FFF2-40B4-BE49-F238E27FC236}">
                <a16:creationId xmlns:a16="http://schemas.microsoft.com/office/drawing/2014/main" id="{1A38A10E-72D1-C905-84AA-E205323098D0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2607867" y="6393685"/>
            <a:ext cx="2859679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AB0C23"/>
                </a:solidFill>
                <a:latin typeface="+mj-lt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9609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0C192-27BB-C65E-C94C-D39CCFD2B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D6EDC-ADA7-2F8E-9D23-207D45909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7941E-8DE6-E686-9647-00D90C44D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1A573-D1C3-682B-1B6C-415480B4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294AD-052E-0CDD-B2D8-B7987295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01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5985-07C9-94F5-1175-1196A48EA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6C1E7-6439-DF75-6E39-77E594CFD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50087-61D9-2438-4462-7FBD8E7FD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BE608-5252-2786-0AEC-218CFB1CE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3B96C-F3BA-7DD7-FD3B-D9B1F6BF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8ACA-2905-3679-46DC-728AEEB2F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E4460-D227-2CBE-712E-0AD939E51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D7B09-BD8E-CB3C-921F-AD472CD05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66F53-7CE0-7774-C8DA-BE50141CC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A5AB9-70CF-6A66-23E9-80E62EEC4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0EA18-6893-FC3D-975D-BB758FB74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0C87-8156-6DB1-26D3-39564CCF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A1843-63E3-29D7-1BD7-1D291847B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892DC-FC22-D98E-D6D6-F73506DDE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0B0A8B-AE65-93F1-F2E8-AA2733A54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C372F8-AFC1-3D0A-29B9-4EAE04B215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A0B765-D864-DB87-D3D0-EF085AC48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1029F-3EC5-DA10-7FA5-E1460FB66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34DF7B-3E17-9624-F2B3-66A6F8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5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ECE16-31BF-52A2-59FF-1B6E4436A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DFD476-4A58-BECE-8436-D155B9A64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02157-8E4E-8174-26D8-10D6543E2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4C907-B243-61DC-BF5D-EC1230FC4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73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CC0277-A070-5F14-57E8-FD90DE7A0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4C73CD-7E42-C80B-F1EF-586D203A5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72888-8240-0850-CF2C-F97B82F3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31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8F582-8361-917F-4D79-6EAF1446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46297-48F0-3CB7-163C-B6D793BA9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68798-B959-A692-1C92-287DF92E9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0018C-AA0B-9412-77A3-7820F7FD4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449F6-62B3-D476-8453-96AD7628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5DBFB-BEF9-CC56-B4CC-A100FF67B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7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16FEE-215E-3540-F1AA-CC91E2E2C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2A377C-B45C-2D98-6375-1EE879296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DF728-D012-08EF-468B-68B35A241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1BCBF-189B-1E73-6312-B848604FB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98F67C-3561-C7C1-1B9F-A8258E99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DD35A-0870-45CC-690E-60737C580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1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FEA183-E985-4D5D-8E9B-7B983603B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0932D-1042-01EC-EC8E-1BA122D5A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72F50-98EE-5A1A-59C5-8B2FC0F1C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05D4B3-574E-2545-B2E6-56EF6DDCCEA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BDB46-EFEB-9E8E-1581-784DB99D9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19838-B734-D674-2366-8F7BBAEC4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8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8.wdp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D6246-0849-F9E4-A20D-A3C6AB268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7496"/>
            <a:ext cx="12192000" cy="205150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HER2-Positive BC and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Triple-Negative BC (TNBC)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BEFC500-996A-1C78-9CEC-6F614B83D178}"/>
              </a:ext>
            </a:extLst>
          </p:cNvPr>
          <p:cNvSpPr txBox="1">
            <a:spLocks/>
          </p:cNvSpPr>
          <p:nvPr/>
        </p:nvSpPr>
        <p:spPr>
          <a:xfrm>
            <a:off x="0" y="3539398"/>
            <a:ext cx="12192000" cy="2378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Nancy U Lin, MD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Associate Chief, Division of Breast Oncology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Dana-Farber Cancer Institute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Professor of Medicine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Harvard Medical School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Boston, Massachusetts</a:t>
            </a:r>
          </a:p>
        </p:txBody>
      </p:sp>
    </p:spTree>
    <p:extLst>
      <p:ext uri="{BB962C8B-B14F-4D97-AF65-F5344CB8AC3E}">
        <p14:creationId xmlns:p14="http://schemas.microsoft.com/office/powerpoint/2010/main" val="1768473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77AA2-7149-F1B3-A064-0B95D84B3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4BEB7-DABE-67A7-E275-B23F2880F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DESTINY-Breast01: T-</a:t>
            </a:r>
            <a:r>
              <a:rPr lang="en-US" dirty="0" err="1">
                <a:solidFill>
                  <a:srgbClr val="002060"/>
                </a:solidFill>
              </a:rPr>
              <a:t>DXd</a:t>
            </a:r>
            <a:r>
              <a:rPr lang="en-US" dirty="0">
                <a:solidFill>
                  <a:srgbClr val="002060"/>
                </a:solidFill>
              </a:rPr>
              <a:t> for HER2+ MBC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C7129-F5BB-A506-813D-7BA838AF4015}"/>
              </a:ext>
            </a:extLst>
          </p:cNvPr>
          <p:cNvSpPr txBox="1"/>
          <p:nvPr/>
        </p:nvSpPr>
        <p:spPr>
          <a:xfrm>
            <a:off x="6941408" y="6266098"/>
            <a:ext cx="5032289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Saura</a:t>
            </a: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 et al. Ann Oncol 2024;35(3):302-7.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BBEDCF-31F6-40CA-976C-DB3491972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985"/>
          <a:stretch/>
        </p:blipFill>
        <p:spPr>
          <a:xfrm>
            <a:off x="6074536" y="1343818"/>
            <a:ext cx="5683422" cy="435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000292-BB16-F45B-1EAA-0F7FFF600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581" y="1412082"/>
            <a:ext cx="5549900" cy="4102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29FD6D-CC58-CF22-2D55-0117A8224807}"/>
              </a:ext>
            </a:extLst>
          </p:cNvPr>
          <p:cNvSpPr txBox="1"/>
          <p:nvPr/>
        </p:nvSpPr>
        <p:spPr>
          <a:xfrm>
            <a:off x="2612264" y="1042750"/>
            <a:ext cx="654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a median follow up of 26.5 months (28 pts on </a:t>
            </a:r>
            <a:r>
              <a:rPr lang="en-US" dirty="0" err="1"/>
              <a:t>tx</a:t>
            </a:r>
            <a:r>
              <a:rPr lang="en-US" dirty="0"/>
              <a:t> at data cutoff)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8E94B-FCD7-8A37-21BE-30BB24BCD254}"/>
              </a:ext>
            </a:extLst>
          </p:cNvPr>
          <p:cNvSpPr txBox="1"/>
          <p:nvPr/>
        </p:nvSpPr>
        <p:spPr>
          <a:xfrm>
            <a:off x="7735331" y="5613676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Median OS 29.1 months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BCA22-E4B0-141C-65CD-AB0DF9BC272E}"/>
              </a:ext>
            </a:extLst>
          </p:cNvPr>
          <p:cNvSpPr txBox="1"/>
          <p:nvPr/>
        </p:nvSpPr>
        <p:spPr>
          <a:xfrm>
            <a:off x="1756571" y="5613676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Median PFS 19.4 months</a:t>
            </a:r>
          </a:p>
        </p:txBody>
      </p:sp>
    </p:spTree>
    <p:extLst>
      <p:ext uri="{BB962C8B-B14F-4D97-AF65-F5344CB8AC3E}">
        <p14:creationId xmlns:p14="http://schemas.microsoft.com/office/powerpoint/2010/main" val="804823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E69C0-0EAB-F4FC-26C8-2BE73BE9C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30030-E213-3F5D-78A3-1D31B8EB1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69" y="18255"/>
            <a:ext cx="10921314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DESTINY-Breast01: Conclusions and Thoughts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D5CF0C-1DF2-DE6E-B6DD-BF2BB58AFB9B}"/>
              </a:ext>
            </a:extLst>
          </p:cNvPr>
          <p:cNvSpPr txBox="1"/>
          <p:nvPr/>
        </p:nvSpPr>
        <p:spPr>
          <a:xfrm>
            <a:off x="8318251" y="5583024"/>
            <a:ext cx="3589543" cy="1226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kern="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Andre et al, Lancet 2023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kern="0" dirty="0" err="1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Rugo</a:t>
            </a:r>
            <a:r>
              <a:rPr lang="en-US" kern="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al, JAMA 2021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Murt</a:t>
            </a:r>
            <a:r>
              <a:rPr lang="en-US" kern="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hy et al, N Engl J Med 2020</a:t>
            </a:r>
            <a:endParaRPr lang="en-US" sz="1800" kern="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1F775F-35D3-D9FB-5BB3-633B427DA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25" y="1274976"/>
            <a:ext cx="10921313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Further solidifies the value of T-</a:t>
            </a:r>
            <a:r>
              <a:rPr lang="en-US" dirty="0" err="1"/>
              <a:t>DXd</a:t>
            </a:r>
            <a:r>
              <a:rPr lang="en-US" dirty="0"/>
              <a:t> in HER2+ MBC</a:t>
            </a:r>
          </a:p>
          <a:p>
            <a:pPr lvl="1"/>
            <a:r>
              <a:rPr lang="en-US" dirty="0"/>
              <a:t>Median OS 29.1 </a:t>
            </a:r>
            <a:r>
              <a:rPr lang="en-US" dirty="0" err="1"/>
              <a:t>mo</a:t>
            </a:r>
            <a:r>
              <a:rPr lang="en-US" dirty="0"/>
              <a:t>; ORR 62%</a:t>
            </a:r>
          </a:p>
          <a:p>
            <a:pPr lvl="1"/>
            <a:r>
              <a:rPr lang="en-US" dirty="0"/>
              <a:t>Activity in heavily refractory patients including after T-DM1</a:t>
            </a:r>
          </a:p>
          <a:p>
            <a:r>
              <a:rPr lang="en-US" dirty="0"/>
              <a:t>Consistent with data from DESTINY-Breast02 </a:t>
            </a:r>
          </a:p>
          <a:p>
            <a:pPr lvl="1"/>
            <a:r>
              <a:rPr lang="en-US" dirty="0"/>
              <a:t>Median OS 39.2 </a:t>
            </a:r>
            <a:r>
              <a:rPr lang="en-US" dirty="0" err="1"/>
              <a:t>mo</a:t>
            </a:r>
            <a:r>
              <a:rPr lang="en-US" dirty="0"/>
              <a:t> vs 26.5 </a:t>
            </a:r>
            <a:r>
              <a:rPr lang="en-US" dirty="0" err="1"/>
              <a:t>mo</a:t>
            </a:r>
            <a:endParaRPr lang="en-US" dirty="0"/>
          </a:p>
          <a:p>
            <a:r>
              <a:rPr lang="en-US" dirty="0"/>
              <a:t>Compares favorably to other 3L+ trials</a:t>
            </a:r>
          </a:p>
          <a:p>
            <a:pPr lvl="1"/>
            <a:r>
              <a:rPr lang="en-US" dirty="0"/>
              <a:t>SOPHIA 21.6 </a:t>
            </a:r>
            <a:r>
              <a:rPr lang="en-US" dirty="0" err="1"/>
              <a:t>mo</a:t>
            </a:r>
            <a:r>
              <a:rPr lang="en-US" dirty="0"/>
              <a:t> with </a:t>
            </a:r>
            <a:r>
              <a:rPr lang="en-US" dirty="0" err="1"/>
              <a:t>margetuximab</a:t>
            </a:r>
            <a:endParaRPr lang="en-US" dirty="0"/>
          </a:p>
          <a:p>
            <a:pPr lvl="1"/>
            <a:r>
              <a:rPr lang="en-US" dirty="0"/>
              <a:t>HER2CLIMB 24.7 </a:t>
            </a:r>
            <a:r>
              <a:rPr lang="en-US" dirty="0" err="1"/>
              <a:t>mo</a:t>
            </a:r>
            <a:r>
              <a:rPr lang="en-US" dirty="0"/>
              <a:t> with tucatinib (but 1/2 of pts with brain </a:t>
            </a:r>
            <a:r>
              <a:rPr lang="en-US" dirty="0" err="1"/>
              <a:t>mets</a:t>
            </a:r>
            <a:r>
              <a:rPr lang="en-US" dirty="0"/>
              <a:t> including active BM)</a:t>
            </a:r>
          </a:p>
          <a:p>
            <a:endParaRPr lang="en-US" dirty="0"/>
          </a:p>
          <a:p>
            <a:r>
              <a:rPr lang="en-US" dirty="0"/>
              <a:t>Does not change current sequencing (T-</a:t>
            </a:r>
            <a:r>
              <a:rPr lang="en-US" dirty="0" err="1"/>
              <a:t>DXd</a:t>
            </a:r>
            <a:r>
              <a:rPr lang="en-US" dirty="0"/>
              <a:t> as 2L standard of care)</a:t>
            </a:r>
          </a:p>
          <a:p>
            <a:r>
              <a:rPr lang="en-US" dirty="0"/>
              <a:t>For those who missed out on T-</a:t>
            </a:r>
            <a:r>
              <a:rPr lang="en-US" dirty="0" err="1"/>
              <a:t>DXd</a:t>
            </a:r>
            <a:r>
              <a:rPr lang="en-US" dirty="0"/>
              <a:t> in earlier lines of therapy – T-</a:t>
            </a:r>
            <a:r>
              <a:rPr lang="en-US" dirty="0" err="1"/>
              <a:t>DXd</a:t>
            </a:r>
            <a:r>
              <a:rPr lang="en-US" dirty="0"/>
              <a:t> is very effective in later lines</a:t>
            </a:r>
          </a:p>
          <a:p>
            <a:r>
              <a:rPr lang="en-US" dirty="0"/>
              <a:t>Awaiting results of DESTINY-Breast09: T-</a:t>
            </a:r>
            <a:r>
              <a:rPr lang="en-US" dirty="0" err="1"/>
              <a:t>DXd</a:t>
            </a:r>
            <a:r>
              <a:rPr lang="en-US" dirty="0"/>
              <a:t>, T-</a:t>
            </a:r>
            <a:r>
              <a:rPr lang="en-US" dirty="0" err="1"/>
              <a:t>DXd</a:t>
            </a:r>
            <a:r>
              <a:rPr lang="en-US" dirty="0"/>
              <a:t> + P, vs THP</a:t>
            </a:r>
          </a:p>
        </p:txBody>
      </p:sp>
    </p:spTree>
    <p:extLst>
      <p:ext uri="{BB962C8B-B14F-4D97-AF65-F5344CB8AC3E}">
        <p14:creationId xmlns:p14="http://schemas.microsoft.com/office/powerpoint/2010/main" val="2220679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5707-B1C7-992F-3B62-7FF0F70AB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6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DESTINY-Breast02: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T-</a:t>
            </a:r>
            <a:r>
              <a:rPr lang="en-US" dirty="0" err="1">
                <a:solidFill>
                  <a:srgbClr val="002060"/>
                </a:solidFill>
              </a:rPr>
              <a:t>DXd</a:t>
            </a:r>
            <a:r>
              <a:rPr lang="en-US" dirty="0">
                <a:solidFill>
                  <a:srgbClr val="002060"/>
                </a:solidFill>
              </a:rPr>
              <a:t> vs TPC for HER2+ MBC - PRO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26BB0-8C29-5F92-7DB9-510318EE3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1936"/>
            <a:ext cx="10515600" cy="4351338"/>
          </a:xfrm>
        </p:spPr>
        <p:txBody>
          <a:bodyPr/>
          <a:lstStyle/>
          <a:p>
            <a:r>
              <a:rPr lang="en-US" dirty="0"/>
              <a:t>Primary study summary:</a:t>
            </a:r>
          </a:p>
          <a:p>
            <a:pPr lvl="1"/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versus treatment of provider’s choice (TPC; trastuzumab + capecitabine or lapatinib + capecitabine)</a:t>
            </a:r>
          </a:p>
          <a:p>
            <a:pPr lvl="1"/>
            <a:r>
              <a:rPr lang="en-US" dirty="0"/>
              <a:t>Key eligibility: HER+ MBC, progressed on or after T-DM1</a:t>
            </a:r>
          </a:p>
          <a:p>
            <a:pPr lvl="1"/>
            <a:r>
              <a:rPr lang="en-US" dirty="0"/>
              <a:t>Median of 2 prior MBC lines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Improvement in PFS (17.8 </a:t>
            </a:r>
            <a:r>
              <a:rPr lang="en-US" dirty="0" err="1"/>
              <a:t>mo</a:t>
            </a:r>
            <a:r>
              <a:rPr lang="en-US" dirty="0"/>
              <a:t> vs 6.9 </a:t>
            </a:r>
            <a:r>
              <a:rPr lang="en-US" dirty="0" err="1"/>
              <a:t>mo</a:t>
            </a:r>
            <a:r>
              <a:rPr lang="en-US" dirty="0"/>
              <a:t>; HR 0.36, p&lt;0.001)</a:t>
            </a:r>
          </a:p>
          <a:p>
            <a:pPr lvl="1"/>
            <a:r>
              <a:rPr lang="en-US" dirty="0"/>
              <a:t>Improvement in OS (39.2 </a:t>
            </a:r>
            <a:r>
              <a:rPr lang="en-US" dirty="0" err="1"/>
              <a:t>mo</a:t>
            </a:r>
            <a:r>
              <a:rPr lang="en-US" dirty="0"/>
              <a:t> vs 26.5 </a:t>
            </a:r>
            <a:r>
              <a:rPr lang="en-US" dirty="0" err="1"/>
              <a:t>mo</a:t>
            </a:r>
            <a:r>
              <a:rPr lang="en-US" dirty="0"/>
              <a:t>; HR 0.66, p=0.002)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A7EDB-F70C-80E3-C626-AF81E8D4227B}"/>
              </a:ext>
            </a:extLst>
          </p:cNvPr>
          <p:cNvSpPr txBox="1"/>
          <p:nvPr/>
        </p:nvSpPr>
        <p:spPr>
          <a:xfrm>
            <a:off x="7017515" y="6344711"/>
            <a:ext cx="5048480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Fehm</a:t>
            </a: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 et al. Lancet Oncol 2024;25(5):614-25.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749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3EF3B-A524-70D5-2F08-E54FBD7C3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01709-C300-2B7C-5032-8568ADC2E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43" y="206225"/>
            <a:ext cx="11941557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DESTINY-Breast02: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T-</a:t>
            </a:r>
            <a:r>
              <a:rPr lang="en-US" dirty="0" err="1">
                <a:solidFill>
                  <a:srgbClr val="002060"/>
                </a:solidFill>
              </a:rPr>
              <a:t>DXd</a:t>
            </a:r>
            <a:r>
              <a:rPr lang="en-US" dirty="0">
                <a:solidFill>
                  <a:srgbClr val="002060"/>
                </a:solidFill>
              </a:rPr>
              <a:t> vs TPC for HER2+ MBC - PRO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11C973-5B51-F240-BDF1-A9EBC3D7545C}"/>
              </a:ext>
            </a:extLst>
          </p:cNvPr>
          <p:cNvSpPr txBox="1"/>
          <p:nvPr/>
        </p:nvSpPr>
        <p:spPr>
          <a:xfrm>
            <a:off x="6966650" y="6395800"/>
            <a:ext cx="5048480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Fehm</a:t>
            </a: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 et al. Lancet Oncol 2024;25(5):614-25.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86200-41BD-2E29-BDB5-2C2CF3CD7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73" y="1768062"/>
            <a:ext cx="5931966" cy="3077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0BFBCF-9451-1E57-BF66-29E964B9A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5539" y="1768062"/>
            <a:ext cx="6009591" cy="27093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EC4FBA-88D1-3D69-6576-A0E757B66F44}"/>
              </a:ext>
            </a:extLst>
          </p:cNvPr>
          <p:cNvSpPr txBox="1"/>
          <p:nvPr/>
        </p:nvSpPr>
        <p:spPr>
          <a:xfrm>
            <a:off x="597744" y="5118538"/>
            <a:ext cx="10815590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Overall, T-</a:t>
            </a:r>
            <a:r>
              <a:rPr lang="en-US" dirty="0" err="1"/>
              <a:t>DXd</a:t>
            </a:r>
            <a:r>
              <a:rPr lang="en-US" dirty="0"/>
              <a:t> associated with longer time to deterioration of global QoL compared to TPC</a:t>
            </a:r>
          </a:p>
          <a:p>
            <a:r>
              <a:rPr lang="en-US" dirty="0"/>
              <a:t>More treatment emergent nausea and vomiting with T-</a:t>
            </a:r>
            <a:r>
              <a:rPr lang="en-US" dirty="0" err="1"/>
              <a:t>DXd</a:t>
            </a:r>
            <a:r>
              <a:rPr lang="en-US" dirty="0"/>
              <a:t> in early treatment cycles, improving after cycle 3.</a:t>
            </a:r>
          </a:p>
          <a:p>
            <a:r>
              <a:rPr lang="en-US" dirty="0"/>
              <a:t>Initially, prophylactic anti-emetics were not built into the protocol…</a:t>
            </a:r>
          </a:p>
          <a:p>
            <a:r>
              <a:rPr lang="en-US" dirty="0"/>
              <a:t>More diarrhea in the TPC group that persisted over time</a:t>
            </a:r>
          </a:p>
        </p:txBody>
      </p:sp>
    </p:spTree>
    <p:extLst>
      <p:ext uri="{BB962C8B-B14F-4D97-AF65-F5344CB8AC3E}">
        <p14:creationId xmlns:p14="http://schemas.microsoft.com/office/powerpoint/2010/main" val="3649395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918B5-70D1-EB43-C373-44AE2C379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68045-0848-CA70-56F6-7A77EE7E7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52" y="18255"/>
            <a:ext cx="10691648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DESTINY-Breast02: Conclusions and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DBDC2-47A2-DA87-CC62-EFACEBFC7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" y="1110841"/>
            <a:ext cx="10849303" cy="4351338"/>
          </a:xfrm>
        </p:spPr>
        <p:txBody>
          <a:bodyPr/>
          <a:lstStyle/>
          <a:p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extends time to deterioration of QoL compared to </a:t>
            </a:r>
            <a:r>
              <a:rPr lang="en-US" dirty="0" err="1"/>
              <a:t>tras</a:t>
            </a:r>
            <a:r>
              <a:rPr lang="en-US" dirty="0"/>
              <a:t>-cape or lapatinib-cape</a:t>
            </a:r>
          </a:p>
          <a:p>
            <a:r>
              <a:rPr lang="en-US" dirty="0"/>
              <a:t>Careful attention to anti-emetic regimen</a:t>
            </a:r>
          </a:p>
          <a:p>
            <a:pPr lvl="1"/>
            <a:r>
              <a:rPr lang="en-US" dirty="0"/>
              <a:t>NCCN: </a:t>
            </a:r>
          </a:p>
          <a:p>
            <a:pPr lvl="2"/>
            <a:r>
              <a:rPr lang="en-US" dirty="0"/>
              <a:t>Olanzapine + NK1 receptor antagonist + 5HT3 receptor antagonist + dexamethasone, or</a:t>
            </a:r>
          </a:p>
          <a:p>
            <a:pPr lvl="2"/>
            <a:r>
              <a:rPr lang="en-US" dirty="0"/>
              <a:t>Olanzapine + </a:t>
            </a:r>
            <a:r>
              <a:rPr lang="en-US" dirty="0" err="1"/>
              <a:t>palanosetron</a:t>
            </a:r>
            <a:r>
              <a:rPr lang="en-US" dirty="0"/>
              <a:t> + dexamethasone, or</a:t>
            </a:r>
          </a:p>
          <a:p>
            <a:pPr lvl="2"/>
            <a:r>
              <a:rPr lang="en-US" dirty="0"/>
              <a:t>NK1 RA + 5-HT3 RA + dexamethasone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460BC7-A576-7A9C-3B53-C3176EC53648}"/>
              </a:ext>
            </a:extLst>
          </p:cNvPr>
          <p:cNvSpPr txBox="1"/>
          <p:nvPr/>
        </p:nvSpPr>
        <p:spPr>
          <a:xfrm>
            <a:off x="7027906" y="6358429"/>
            <a:ext cx="5048480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Fehm</a:t>
            </a: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 et al. Lancet Oncol 2024;25(5):614-25.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35254-8FBF-9828-E234-D7F2C410E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4144975"/>
            <a:ext cx="7772400" cy="1952379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9583DA11-3E93-2597-C38D-C820B9CDE1E1}"/>
              </a:ext>
            </a:extLst>
          </p:cNvPr>
          <p:cNvSpPr/>
          <p:nvPr/>
        </p:nvSpPr>
        <p:spPr>
          <a:xfrm>
            <a:off x="5776748" y="5854260"/>
            <a:ext cx="231227" cy="2851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24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E0556-7A22-F797-2B74-BAC208FFA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90" y="153428"/>
            <a:ext cx="1105951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DESTINY-Breast03: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T-</a:t>
            </a:r>
            <a:r>
              <a:rPr lang="en-US" dirty="0" err="1">
                <a:solidFill>
                  <a:srgbClr val="002060"/>
                </a:solidFill>
              </a:rPr>
              <a:t>DXd</a:t>
            </a:r>
            <a:r>
              <a:rPr lang="en-US" dirty="0">
                <a:solidFill>
                  <a:srgbClr val="002060"/>
                </a:solidFill>
              </a:rPr>
              <a:t> vs T-DM1 for HER2+ MBC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73B46-DF3C-7398-C6D9-DDF268DEB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Patient and Treatment Characteristics</a:t>
            </a:r>
          </a:p>
          <a:p>
            <a:pPr lvl="1"/>
            <a:r>
              <a:rPr lang="en-US" dirty="0"/>
              <a:t>~15% of patients with CNS </a:t>
            </a:r>
            <a:r>
              <a:rPr lang="en-US" dirty="0" err="1"/>
              <a:t>mets</a:t>
            </a:r>
            <a:r>
              <a:rPr lang="en-US" dirty="0"/>
              <a:t> (inactive or asymptomatic) at baseline</a:t>
            </a:r>
          </a:p>
          <a:p>
            <a:pPr lvl="1"/>
            <a:r>
              <a:rPr lang="en-US" dirty="0"/>
              <a:t>~15% with prior HER2 TKI exposure</a:t>
            </a:r>
          </a:p>
          <a:p>
            <a:pPr lvl="1"/>
            <a:r>
              <a:rPr lang="en-US" dirty="0"/>
              <a:t>Median of 2 prior lines in MBC setting - ~40% with 1 prior line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Confirmed ORR 78.9% vs 36.9%</a:t>
            </a:r>
          </a:p>
          <a:p>
            <a:endParaRPr lang="en-US" dirty="0"/>
          </a:p>
          <a:p>
            <a:r>
              <a:rPr lang="en-US" dirty="0"/>
              <a:t>Updated analysis at median follow up of 43 months for T-</a:t>
            </a:r>
            <a:r>
              <a:rPr lang="en-US" dirty="0" err="1"/>
              <a:t>DXd</a:t>
            </a:r>
            <a:r>
              <a:rPr lang="en-US" dirty="0"/>
              <a:t> and 35.4 months for T-DM1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AC55F-CD12-68E2-4C20-480664A27BC8}"/>
              </a:ext>
            </a:extLst>
          </p:cNvPr>
          <p:cNvSpPr txBox="1"/>
          <p:nvPr/>
        </p:nvSpPr>
        <p:spPr>
          <a:xfrm>
            <a:off x="7346969" y="6436591"/>
            <a:ext cx="4750676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Cortés J et al. Nat Med 2024;30(8):2208-15.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35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07F1A-D6F1-9F8B-96BD-60DAA90AB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FB131-F93E-C84D-9CC8-4DA3BD81A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90" y="214630"/>
            <a:ext cx="1105951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DESTINY-Breast03: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T-</a:t>
            </a:r>
            <a:r>
              <a:rPr lang="en-US" dirty="0" err="1">
                <a:solidFill>
                  <a:srgbClr val="002060"/>
                </a:solidFill>
              </a:rPr>
              <a:t>DXd</a:t>
            </a:r>
            <a:r>
              <a:rPr lang="en-US" dirty="0">
                <a:solidFill>
                  <a:srgbClr val="002060"/>
                </a:solidFill>
              </a:rPr>
              <a:t> vs T-DM1 for HER2+ MBC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E2CC0-9E7A-42F1-B3E7-73568062DF49}"/>
              </a:ext>
            </a:extLst>
          </p:cNvPr>
          <p:cNvSpPr txBox="1"/>
          <p:nvPr/>
        </p:nvSpPr>
        <p:spPr>
          <a:xfrm>
            <a:off x="7357360" y="6363855"/>
            <a:ext cx="4750676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Cortés J et al. Nat Med 2024;30(8):2208-15.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281BC-9B46-4B72-7719-728533BE1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877" y="2001794"/>
            <a:ext cx="5208168" cy="31886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AD8663-BE94-048C-30A9-DA6F8947A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9016" y="1927046"/>
            <a:ext cx="5387107" cy="32634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190525-7EE0-7CEB-C9B8-073ECCB0EA9C}"/>
              </a:ext>
            </a:extLst>
          </p:cNvPr>
          <p:cNvSpPr txBox="1"/>
          <p:nvPr/>
        </p:nvSpPr>
        <p:spPr>
          <a:xfrm>
            <a:off x="939113" y="5479112"/>
            <a:ext cx="4974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Median PFS 29.0 months vs 7.2 months, HR 0.30</a:t>
            </a:r>
          </a:p>
          <a:p>
            <a:r>
              <a:rPr lang="en-US" dirty="0"/>
              <a:t>3-yr PFS 45.7% vs 12.4%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8B1D4-EBD3-6494-99BB-5E4B5C682D35}"/>
              </a:ext>
            </a:extLst>
          </p:cNvPr>
          <p:cNvSpPr txBox="1"/>
          <p:nvPr/>
        </p:nvSpPr>
        <p:spPr>
          <a:xfrm>
            <a:off x="6601363" y="5532922"/>
            <a:ext cx="501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Median OS 52.6 months vs 42.7 months, HR 0.73</a:t>
            </a:r>
          </a:p>
        </p:txBody>
      </p:sp>
    </p:spTree>
    <p:extLst>
      <p:ext uri="{BB962C8B-B14F-4D97-AF65-F5344CB8AC3E}">
        <p14:creationId xmlns:p14="http://schemas.microsoft.com/office/powerpoint/2010/main" val="2485586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20ECB-229F-3D24-9F11-73B63ABB1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1610-7FA7-02AD-C9D7-98036967E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245" y="354615"/>
            <a:ext cx="1105951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DESTINY-Breast03: Conclusions and Thoughts</a:t>
            </a:r>
            <a:br>
              <a:rPr lang="en-US" dirty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5400F-F46A-AAA6-39EE-492CF756E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622" y="1423556"/>
            <a:ext cx="10575325" cy="507983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Careful attention to ILD counseling, surveillance, and management is critical</a:t>
            </a:r>
          </a:p>
          <a:p>
            <a:pPr lvl="1"/>
            <a:r>
              <a:rPr lang="en-US" dirty="0"/>
              <a:t>Any grade ILD with T-</a:t>
            </a:r>
            <a:r>
              <a:rPr lang="en-US" dirty="0" err="1"/>
              <a:t>DXd</a:t>
            </a:r>
            <a:r>
              <a:rPr lang="en-US" dirty="0"/>
              <a:t>: 16.7% (G1 4.3%, G2 11.7%, G3 0.8%, no G4-5) vs 3.4% </a:t>
            </a:r>
          </a:p>
          <a:p>
            <a:pPr marL="457200" lvl="1" indent="0">
              <a:buNone/>
            </a:pPr>
            <a:r>
              <a:rPr lang="en-US" dirty="0"/>
              <a:t>     with T-DM1 </a:t>
            </a:r>
          </a:p>
          <a:p>
            <a:pPr lvl="1"/>
            <a:r>
              <a:rPr lang="en-US" dirty="0"/>
              <a:t>No grade 4 or 5 events </a:t>
            </a:r>
          </a:p>
          <a:p>
            <a:endParaRPr lang="en-US" dirty="0"/>
          </a:p>
          <a:p>
            <a:r>
              <a:rPr lang="en-US" dirty="0"/>
              <a:t>Crossover may have diluted OS differences</a:t>
            </a:r>
          </a:p>
          <a:p>
            <a:pPr lvl="1"/>
            <a:r>
              <a:rPr lang="en-US" dirty="0"/>
              <a:t>64 patients (32.3%) in the T-DM1 arm subsequently received T-</a:t>
            </a:r>
            <a:r>
              <a:rPr lang="en-US" dirty="0" err="1"/>
              <a:t>DXd</a:t>
            </a:r>
            <a:r>
              <a:rPr lang="en-US" dirty="0"/>
              <a:t> – adjusting for this in sensitivity analysis widened the OS difference between arms</a:t>
            </a:r>
          </a:p>
          <a:p>
            <a:endParaRPr lang="en-US" dirty="0"/>
          </a:p>
          <a:p>
            <a:r>
              <a:rPr lang="en-US" dirty="0"/>
              <a:t>Relatively few patients with brain </a:t>
            </a:r>
            <a:r>
              <a:rPr lang="en-US" dirty="0" err="1"/>
              <a:t>mets</a:t>
            </a:r>
            <a:endParaRPr lang="en-US" dirty="0"/>
          </a:p>
          <a:p>
            <a:pPr lvl="1"/>
            <a:r>
              <a:rPr lang="en-US" dirty="0"/>
              <a:t>Leaves the CNS question open</a:t>
            </a:r>
          </a:p>
          <a:p>
            <a:endParaRPr lang="en-US" dirty="0"/>
          </a:p>
          <a:p>
            <a:r>
              <a:rPr lang="en-US" dirty="0"/>
              <a:t>Substantial benefits in both PFS and OS make T-</a:t>
            </a:r>
            <a:r>
              <a:rPr lang="en-US" dirty="0" err="1"/>
              <a:t>DXd</a:t>
            </a:r>
            <a:r>
              <a:rPr lang="en-US" dirty="0"/>
              <a:t> the preferred 2L regimen for the vast majority of patients despite the toxicity tradeoff vs T-DM1</a:t>
            </a:r>
          </a:p>
        </p:txBody>
      </p:sp>
    </p:spTree>
    <p:extLst>
      <p:ext uri="{BB962C8B-B14F-4D97-AF65-F5344CB8AC3E}">
        <p14:creationId xmlns:p14="http://schemas.microsoft.com/office/powerpoint/2010/main" val="3461382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4E534-5C6E-659A-5BBA-0AADF79E4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153428"/>
            <a:ext cx="1138936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DESTINY-Breast12: T-</a:t>
            </a:r>
            <a:r>
              <a:rPr lang="en-US" dirty="0" err="1">
                <a:solidFill>
                  <a:srgbClr val="002060"/>
                </a:solidFill>
              </a:rPr>
              <a:t>DXd</a:t>
            </a:r>
            <a:r>
              <a:rPr lang="en-US" dirty="0">
                <a:solidFill>
                  <a:srgbClr val="002060"/>
                </a:solidFill>
              </a:rPr>
              <a:t> for HER2+ Brain Mets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8BB5A9-25E2-39AF-F6B5-0F34586A2AE3}"/>
              </a:ext>
            </a:extLst>
          </p:cNvPr>
          <p:cNvSpPr txBox="1"/>
          <p:nvPr/>
        </p:nvSpPr>
        <p:spPr>
          <a:xfrm>
            <a:off x="6926317" y="6311900"/>
            <a:ext cx="5181600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Harbeck</a:t>
            </a: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 et al. Nat Med 2024;30(12):3717-27.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818EA-CC58-C68C-6A7A-A0AA508BA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855" y="1478991"/>
            <a:ext cx="11216289" cy="435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89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18A8C-228B-04D6-EE87-DAC4BDA7C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5CFD3-446B-6B41-7A33-EED7EB9B3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153428"/>
            <a:ext cx="11044881" cy="10798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DESTINY-Breast12: T-</a:t>
            </a:r>
            <a:r>
              <a:rPr lang="en-US" dirty="0" err="1">
                <a:solidFill>
                  <a:srgbClr val="002060"/>
                </a:solidFill>
              </a:rPr>
              <a:t>DXd</a:t>
            </a:r>
            <a:r>
              <a:rPr lang="en-US" dirty="0">
                <a:solidFill>
                  <a:srgbClr val="002060"/>
                </a:solidFill>
              </a:rPr>
              <a:t> for HER2+ Brain Mets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E76A6E-D6DC-830A-0947-B9489AD97665}"/>
              </a:ext>
            </a:extLst>
          </p:cNvPr>
          <p:cNvSpPr txBox="1"/>
          <p:nvPr/>
        </p:nvSpPr>
        <p:spPr>
          <a:xfrm>
            <a:off x="6926317" y="6311900"/>
            <a:ext cx="5181600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Harbeck</a:t>
            </a: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 et al. Nat Med 2024;30(12):3717-27.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E1E522-2FB2-49E7-9ECB-AE21E2525677}"/>
              </a:ext>
            </a:extLst>
          </p:cNvPr>
          <p:cNvSpPr txBox="1"/>
          <p:nvPr/>
        </p:nvSpPr>
        <p:spPr>
          <a:xfrm>
            <a:off x="7933318" y="1546701"/>
            <a:ext cx="3633239" cy="31393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/>
              <a:t>Brain Metastases Cohort (n=263)</a:t>
            </a:r>
          </a:p>
          <a:p>
            <a:endParaRPr lang="en-US" dirty="0"/>
          </a:p>
          <a:p>
            <a:r>
              <a:rPr lang="en-US" dirty="0"/>
              <a:t>Median PFS 17.3 months</a:t>
            </a:r>
          </a:p>
          <a:p>
            <a:r>
              <a:rPr lang="en-US" dirty="0"/>
              <a:t>12 month PFS 61.6%</a:t>
            </a:r>
          </a:p>
          <a:p>
            <a:r>
              <a:rPr lang="en-US" dirty="0"/>
              <a:t>12 month CNS PFS 58.9%</a:t>
            </a:r>
          </a:p>
          <a:p>
            <a:r>
              <a:rPr lang="en-US" dirty="0"/>
              <a:t>12 month OS 90.3%</a:t>
            </a:r>
          </a:p>
          <a:p>
            <a:endParaRPr lang="en-US" dirty="0"/>
          </a:p>
          <a:p>
            <a:r>
              <a:rPr lang="en-US" dirty="0"/>
              <a:t>Overall ORR 51.7% (64.1% in those</a:t>
            </a:r>
          </a:p>
          <a:p>
            <a:r>
              <a:rPr lang="en-US" dirty="0"/>
              <a:t>              with measurable dx at BL)</a:t>
            </a:r>
          </a:p>
          <a:p>
            <a:endParaRPr lang="en-US" dirty="0"/>
          </a:p>
          <a:p>
            <a:r>
              <a:rPr lang="en-US" dirty="0"/>
              <a:t>CNS ORR 71.7%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099419-9B1E-2F1B-D088-03C362CCB191}"/>
              </a:ext>
            </a:extLst>
          </p:cNvPr>
          <p:cNvSpPr txBox="1"/>
          <p:nvPr/>
        </p:nvSpPr>
        <p:spPr>
          <a:xfrm>
            <a:off x="199303" y="6138904"/>
            <a:ext cx="5712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 lines: 0 prior (7.6%), 1 prior (50.2%), 2 prior (41.4%)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CD796D-56C0-45E5-A668-BC87BCB99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303" y="1233261"/>
            <a:ext cx="7236328" cy="47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06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DB4E1-25BF-1E58-870C-9A2E5E0F6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CBD424-FB89-11B4-9ABD-8564B2D6E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98" y="173289"/>
            <a:ext cx="1091692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KATHERINE: T-DM1 vs Trastuzumab for HER2-Positive Residual Disease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F881D-BD24-97F1-3D24-33E3A104CD8F}"/>
              </a:ext>
            </a:extLst>
          </p:cNvPr>
          <p:cNvSpPr txBox="1"/>
          <p:nvPr/>
        </p:nvSpPr>
        <p:spPr>
          <a:xfrm>
            <a:off x="6504469" y="6408897"/>
            <a:ext cx="5517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Geyer CE Jr et al. N Engl J Med 2025;392(3):249-57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9FF23C9D-DC4F-ECAA-063E-643FBAD74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62" b="4770"/>
          <a:stretch/>
        </p:blipFill>
        <p:spPr bwMode="auto">
          <a:xfrm>
            <a:off x="1017303" y="1641764"/>
            <a:ext cx="10339659" cy="447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157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4421DF-4957-6BD2-7B45-6A12C03B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dirty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08D034-620A-E798-4F61-1367215543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800" dirty="0"/>
              <a:t>D</a:t>
            </a:r>
            <a:r>
              <a:rPr lang="en-GB" sz="800" dirty="0" err="1"/>
              <a:t>ashed</a:t>
            </a:r>
            <a:r>
              <a:rPr lang="en-GB" sz="800" dirty="0"/>
              <a:t> line indicates a 30% decrease in target </a:t>
            </a:r>
            <a:r>
              <a:rPr lang="en-GB" sz="800" dirty="0" err="1"/>
              <a:t>tumor</a:t>
            </a:r>
            <a:r>
              <a:rPr lang="en-GB" sz="800" dirty="0"/>
              <a:t> size (PR) </a:t>
            </a:r>
          </a:p>
          <a:p>
            <a:r>
              <a:rPr lang="en-US" sz="800" dirty="0"/>
              <a:t>*Imputed values: a</a:t>
            </a:r>
            <a:r>
              <a:rPr lang="en-GB" sz="800" dirty="0"/>
              <a:t> value of +20% was imputed if best percentage change could not be calculated because of missing data if: a patient had a new lesion or progression of non-target lesions or target lesions, or had withdrawn because of PD and had no evaluable target lesion data before or at PD</a:t>
            </a:r>
            <a:endParaRPr lang="en-US" sz="800" dirty="0"/>
          </a:p>
          <a:p>
            <a:r>
              <a:rPr lang="en-US" sz="800" dirty="0"/>
              <a:t>BM, brain metastasis; CI, confidence interval; CNS, central nervous system; ORR, objective response rate; PD, progressive disease; PR, partial response; T-</a:t>
            </a:r>
            <a:r>
              <a:rPr lang="en-US" sz="800" dirty="0" err="1"/>
              <a:t>DXd</a:t>
            </a:r>
            <a:r>
              <a:rPr lang="en-US" sz="800" dirty="0"/>
              <a:t>, trastuzumab </a:t>
            </a:r>
            <a:r>
              <a:rPr lang="en-US" sz="800" dirty="0" err="1"/>
              <a:t>deruxtecan</a:t>
            </a:r>
            <a:endParaRPr lang="en-US" sz="8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B513FCB-7A12-3A96-E3D7-57F28759A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10941"/>
              </p:ext>
            </p:extLst>
          </p:nvPr>
        </p:nvGraphicFramePr>
        <p:xfrm>
          <a:off x="630416" y="3747437"/>
          <a:ext cx="10944223" cy="1238400"/>
        </p:xfrm>
        <a:graphic>
          <a:graphicData uri="http://schemas.openxmlformats.org/drawingml/2006/table">
            <a:tbl>
              <a:tblPr firstRow="1"/>
              <a:tblGrid>
                <a:gridCol w="2309331">
                  <a:extLst>
                    <a:ext uri="{9D8B030D-6E8A-4147-A177-3AD203B41FA5}">
                      <a16:colId xmlns:a16="http://schemas.microsoft.com/office/drawing/2014/main" val="1199054052"/>
                    </a:ext>
                  </a:extLst>
                </a:gridCol>
                <a:gridCol w="1807304">
                  <a:extLst>
                    <a:ext uri="{9D8B030D-6E8A-4147-A177-3AD203B41FA5}">
                      <a16:colId xmlns:a16="http://schemas.microsoft.com/office/drawing/2014/main" val="3356355802"/>
                    </a:ext>
                  </a:extLst>
                </a:gridCol>
                <a:gridCol w="1706897">
                  <a:extLst>
                    <a:ext uri="{9D8B030D-6E8A-4147-A177-3AD203B41FA5}">
                      <a16:colId xmlns:a16="http://schemas.microsoft.com/office/drawing/2014/main" val="1020339716"/>
                    </a:ext>
                  </a:extLst>
                </a:gridCol>
                <a:gridCol w="1706897">
                  <a:extLst>
                    <a:ext uri="{9D8B030D-6E8A-4147-A177-3AD203B41FA5}">
                      <a16:colId xmlns:a16="http://schemas.microsoft.com/office/drawing/2014/main" val="2988053732"/>
                    </a:ext>
                  </a:extLst>
                </a:gridCol>
                <a:gridCol w="1706897">
                  <a:extLst>
                    <a:ext uri="{9D8B030D-6E8A-4147-A177-3AD203B41FA5}">
                      <a16:colId xmlns:a16="http://schemas.microsoft.com/office/drawing/2014/main" val="881001511"/>
                    </a:ext>
                  </a:extLst>
                </a:gridCol>
                <a:gridCol w="1706897">
                  <a:extLst>
                    <a:ext uri="{9D8B030D-6E8A-4147-A177-3AD203B41FA5}">
                      <a16:colId xmlns:a16="http://schemas.microsoft.com/office/drawing/2014/main" val="637339282"/>
                    </a:ext>
                  </a:extLst>
                </a:gridCol>
              </a:tblGrid>
              <a:tr h="23040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kumimoji="1" lang="en-US" sz="1050" b="1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1" lang="en-US" sz="1050" b="1" kern="1200" baseline="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1" lang="en-US" sz="1050" b="1" kern="1200" baseline="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1" lang="en-US" sz="1050" b="1" kern="1200" baseline="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1" lang="en-US" sz="105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Active BM subgroups</a:t>
                      </a:r>
                    </a:p>
                  </a:txBody>
                  <a:tcPr marL="121920" marR="1219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1" lang="en-US" sz="1050" b="1" kern="1200" baseline="0" noProof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3313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kumimoji="1" lang="en-US" sz="1050" b="1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Measurable CNS disease at baseline</a:t>
                      </a:r>
                    </a:p>
                  </a:txBody>
                  <a:tcPr marL="121920" marR="1219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1" lang="en-US" sz="1050" b="1" kern="1200" baseline="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All patients</a:t>
                      </a:r>
                      <a:br>
                        <a:rPr kumimoji="1" lang="en-US" sz="1050" b="1" kern="1200" baseline="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1050" b="1" kern="1200" baseline="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(n=138)</a:t>
                      </a:r>
                    </a:p>
                  </a:txBody>
                  <a:tcPr marL="121920" marR="12192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37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1" lang="en-US" sz="105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Stable BMs</a:t>
                      </a:r>
                      <a:br>
                        <a:rPr kumimoji="1" lang="en-US" sz="105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105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(n=77)</a:t>
                      </a:r>
                    </a:p>
                  </a:txBody>
                  <a:tcPr marL="121920" marR="1219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1" lang="en-US" sz="1050" b="1" kern="1200" baseline="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Active BMs </a:t>
                      </a:r>
                      <a:br>
                        <a:rPr kumimoji="1" lang="en-US" sz="1050" b="1" kern="1200" baseline="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1050" b="1" kern="1200" baseline="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(n=61)</a:t>
                      </a:r>
                    </a:p>
                  </a:txBody>
                  <a:tcPr marL="121920" marR="1219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1" lang="en-US" sz="105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Untreated (n=23)</a:t>
                      </a:r>
                      <a:br>
                        <a:rPr kumimoji="1" lang="en-US" sz="105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105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Post-hoc analysis</a:t>
                      </a:r>
                      <a:endParaRPr kumimoji="1" lang="en-US" sz="1050" b="1" kern="1200" baseline="300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5AA2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1" lang="en-US" sz="105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Previously treated / progressing (n=38)</a:t>
                      </a:r>
                      <a:br>
                        <a:rPr kumimoji="1" lang="en-US" sz="105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105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Post-hoc analysis</a:t>
                      </a:r>
                      <a:endParaRPr kumimoji="1" lang="en-US" sz="1050" b="1" kern="1200" baseline="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5AA2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9933"/>
                  </a:ext>
                </a:extLst>
              </a:tr>
              <a:tr h="504000"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marL="0"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kumimoji="1" lang="en-US" sz="1050" b="1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Confirmed CNS ORR, % </a:t>
                      </a:r>
                      <a:br>
                        <a:rPr kumimoji="1" lang="en-US" sz="1050" b="1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1050" b="1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(95% CI)</a:t>
                      </a:r>
                    </a:p>
                  </a:txBody>
                  <a:tcPr marL="121920" marR="1219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kumimoji="1" lang="en-US" sz="1050" b="1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71.7 </a:t>
                      </a:r>
                      <a:br>
                        <a:rPr kumimoji="1" lang="en-US" sz="1050" b="1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1050" b="1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(64.2, 79.3)</a:t>
                      </a:r>
                    </a:p>
                  </a:txBody>
                  <a:tcPr marL="121920" marR="12192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1" lang="en-US" sz="1050" b="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79.2</a:t>
                      </a:r>
                      <a:br>
                        <a:rPr kumimoji="1" lang="en-US" sz="1050" b="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1050" b="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(70.2, 88.3)</a:t>
                      </a:r>
                    </a:p>
                  </a:txBody>
                  <a:tcPr marL="121920" marR="1219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kumimoji="1" lang="en-US" sz="1050" b="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62.3</a:t>
                      </a:r>
                      <a:br>
                        <a:rPr kumimoji="1" lang="en-US" sz="1050" b="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1050" b="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(50.1, 74.5)</a:t>
                      </a:r>
                    </a:p>
                  </a:txBody>
                  <a:tcPr marL="121920" marR="1219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kumimoji="1" lang="en-US" sz="1050" b="0" i="0" u="none" strike="noStrike" kern="1200" cap="none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82.6 </a:t>
                      </a:r>
                      <a:br>
                        <a:rPr kumimoji="1" lang="en-US" sz="1050" b="0" i="0" u="none" strike="noStrike" kern="1200" cap="none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1" lang="en-US" sz="1050" b="0" i="0" u="none" strike="noStrike" kern="1200" cap="none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(67.1, 98.1)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kumimoji="1" lang="en-US" sz="1050" b="0" i="0" u="none" strike="noStrike" kern="1200" cap="none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50.0 </a:t>
                      </a:r>
                      <a:br>
                        <a:rPr kumimoji="1" lang="en-US" sz="1050" b="0" i="0" u="none" strike="noStrike" kern="1200" cap="none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1" lang="en-US" sz="1050" b="0" i="0" u="none" strike="noStrike" kern="1200" cap="none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(34.1, 65.9)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405666"/>
                  </a:ext>
                </a:extLst>
              </a:tr>
            </a:tbl>
          </a:graphicData>
        </a:graphic>
      </p:graphicFrame>
      <p:grpSp>
        <p:nvGrpSpPr>
          <p:cNvPr id="194" name="Group 193">
            <a:extLst>
              <a:ext uri="{FF2B5EF4-FFF2-40B4-BE49-F238E27FC236}">
                <a16:creationId xmlns:a16="http://schemas.microsoft.com/office/drawing/2014/main" id="{B6616892-4A39-6C5F-5187-53758090492D}"/>
              </a:ext>
            </a:extLst>
          </p:cNvPr>
          <p:cNvGrpSpPr/>
          <p:nvPr/>
        </p:nvGrpSpPr>
        <p:grpSpPr>
          <a:xfrm>
            <a:off x="1503201" y="2075418"/>
            <a:ext cx="9812866" cy="1341386"/>
            <a:chOff x="1503201" y="2290688"/>
            <a:chExt cx="9812866" cy="1471678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FB526B-6E86-EDD9-E6B8-03E098DDED29}"/>
                </a:ext>
              </a:extLst>
            </p:cNvPr>
            <p:cNvSpPr/>
            <p:nvPr/>
          </p:nvSpPr>
          <p:spPr>
            <a:xfrm>
              <a:off x="10610651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A3B8CF8-4B6A-B916-1F73-DE35325E200B}"/>
                </a:ext>
              </a:extLst>
            </p:cNvPr>
            <p:cNvSpPr/>
            <p:nvPr/>
          </p:nvSpPr>
          <p:spPr>
            <a:xfrm>
              <a:off x="10684730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5 w 19914"/>
                <a:gd name="connsiteY1" fmla="*/ 0 h 848897"/>
                <a:gd name="connsiteX2" fmla="*/ 19915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5" y="0"/>
                  </a:lnTo>
                  <a:lnTo>
                    <a:pt x="19915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B67CEF-A38F-7AED-3CB6-5C800D49F82B}"/>
                </a:ext>
              </a:extLst>
            </p:cNvPr>
            <p:cNvSpPr/>
            <p:nvPr/>
          </p:nvSpPr>
          <p:spPr>
            <a:xfrm>
              <a:off x="10758784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8DAD052-E80A-D955-A267-6354DEF02061}"/>
                </a:ext>
              </a:extLst>
            </p:cNvPr>
            <p:cNvSpPr/>
            <p:nvPr/>
          </p:nvSpPr>
          <p:spPr>
            <a:xfrm>
              <a:off x="10832863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A45BE7F-D4D6-C5F7-F9E8-857C90EBD50C}"/>
                </a:ext>
              </a:extLst>
            </p:cNvPr>
            <p:cNvSpPr/>
            <p:nvPr/>
          </p:nvSpPr>
          <p:spPr>
            <a:xfrm>
              <a:off x="10906917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5 w 19914"/>
                <a:gd name="connsiteY1" fmla="*/ 0 h 848897"/>
                <a:gd name="connsiteX2" fmla="*/ 19915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5" y="0"/>
                  </a:lnTo>
                  <a:lnTo>
                    <a:pt x="19915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623A4F2-BCF9-3AE4-D317-84C57AF7D066}"/>
                </a:ext>
              </a:extLst>
            </p:cNvPr>
            <p:cNvSpPr/>
            <p:nvPr/>
          </p:nvSpPr>
          <p:spPr>
            <a:xfrm>
              <a:off x="10980994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A1B3510-F119-DD98-983B-9EE2D8373C04}"/>
                </a:ext>
              </a:extLst>
            </p:cNvPr>
            <p:cNvSpPr/>
            <p:nvPr/>
          </p:nvSpPr>
          <p:spPr>
            <a:xfrm>
              <a:off x="11055048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72A86A2-5A24-B802-DDBE-FF9C38DB0F35}"/>
                </a:ext>
              </a:extLst>
            </p:cNvPr>
            <p:cNvSpPr/>
            <p:nvPr/>
          </p:nvSpPr>
          <p:spPr>
            <a:xfrm>
              <a:off x="11129127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39F5035-38CC-3F5A-1EE5-832132C6F044}"/>
                </a:ext>
              </a:extLst>
            </p:cNvPr>
            <p:cNvSpPr/>
            <p:nvPr/>
          </p:nvSpPr>
          <p:spPr>
            <a:xfrm>
              <a:off x="11277260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6463025-482E-726A-7A81-140035A3D6B2}"/>
                </a:ext>
              </a:extLst>
            </p:cNvPr>
            <p:cNvSpPr/>
            <p:nvPr/>
          </p:nvSpPr>
          <p:spPr>
            <a:xfrm>
              <a:off x="11203181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5 w 19914"/>
                <a:gd name="connsiteY1" fmla="*/ 0 h 848897"/>
                <a:gd name="connsiteX2" fmla="*/ 19915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5" y="0"/>
                  </a:lnTo>
                  <a:lnTo>
                    <a:pt x="19915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7" name="Graphic 44">
              <a:extLst>
                <a:ext uri="{FF2B5EF4-FFF2-40B4-BE49-F238E27FC236}">
                  <a16:creationId xmlns:a16="http://schemas.microsoft.com/office/drawing/2014/main" id="{0BEA8CFB-D65F-7713-AB3B-1F608F9AE690}"/>
                </a:ext>
              </a:extLst>
            </p:cNvPr>
            <p:cNvGrpSpPr/>
            <p:nvPr/>
          </p:nvGrpSpPr>
          <p:grpSpPr>
            <a:xfrm>
              <a:off x="1503201" y="2290688"/>
              <a:ext cx="703339" cy="244752"/>
              <a:chOff x="3577534" y="3258957"/>
              <a:chExt cx="360921" cy="169901"/>
            </a:xfrm>
            <a:solidFill>
              <a:srgbClr val="27377D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7C46F8D-D87A-55E3-7126-6818CF519ACC}"/>
                  </a:ext>
                </a:extLst>
              </p:cNvPr>
              <p:cNvSpPr/>
              <p:nvPr/>
            </p:nvSpPr>
            <p:spPr>
              <a:xfrm>
                <a:off x="3577534" y="3258957"/>
                <a:ext cx="19914" cy="169901"/>
              </a:xfrm>
              <a:custGeom>
                <a:avLst/>
                <a:gdLst>
                  <a:gd name="connsiteX0" fmla="*/ 0 w 19914"/>
                  <a:gd name="connsiteY0" fmla="*/ 0 h 169901"/>
                  <a:gd name="connsiteX1" fmla="*/ 19914 w 19914"/>
                  <a:gd name="connsiteY1" fmla="*/ 0 h 169901"/>
                  <a:gd name="connsiteX2" fmla="*/ 19914 w 19914"/>
                  <a:gd name="connsiteY2" fmla="*/ 169902 h 169901"/>
                  <a:gd name="connsiteX3" fmla="*/ 0 w 19914"/>
                  <a:gd name="connsiteY3" fmla="*/ 169902 h 169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169901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169902"/>
                    </a:lnTo>
                    <a:lnTo>
                      <a:pt x="0" y="169902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378B1EA9-0A7A-37AA-83F5-556619616EF0}"/>
                  </a:ext>
                </a:extLst>
              </p:cNvPr>
              <p:cNvSpPr/>
              <p:nvPr/>
            </p:nvSpPr>
            <p:spPr>
              <a:xfrm>
                <a:off x="3615421" y="3258957"/>
                <a:ext cx="19914" cy="169901"/>
              </a:xfrm>
              <a:custGeom>
                <a:avLst/>
                <a:gdLst>
                  <a:gd name="connsiteX0" fmla="*/ 0 w 19914"/>
                  <a:gd name="connsiteY0" fmla="*/ 0 h 169901"/>
                  <a:gd name="connsiteX1" fmla="*/ 19914 w 19914"/>
                  <a:gd name="connsiteY1" fmla="*/ 0 h 169901"/>
                  <a:gd name="connsiteX2" fmla="*/ 19914 w 19914"/>
                  <a:gd name="connsiteY2" fmla="*/ 169902 h 169901"/>
                  <a:gd name="connsiteX3" fmla="*/ 0 w 19914"/>
                  <a:gd name="connsiteY3" fmla="*/ 169902 h 169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169901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169902"/>
                    </a:lnTo>
                    <a:lnTo>
                      <a:pt x="0" y="169902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49D231B-1CBA-837D-40BA-44C82590D138}"/>
                  </a:ext>
                </a:extLst>
              </p:cNvPr>
              <p:cNvSpPr/>
              <p:nvPr/>
            </p:nvSpPr>
            <p:spPr>
              <a:xfrm>
                <a:off x="3653308" y="3258957"/>
                <a:ext cx="19914" cy="169901"/>
              </a:xfrm>
              <a:custGeom>
                <a:avLst/>
                <a:gdLst>
                  <a:gd name="connsiteX0" fmla="*/ 0 w 19914"/>
                  <a:gd name="connsiteY0" fmla="*/ 0 h 169901"/>
                  <a:gd name="connsiteX1" fmla="*/ 19914 w 19914"/>
                  <a:gd name="connsiteY1" fmla="*/ 0 h 169901"/>
                  <a:gd name="connsiteX2" fmla="*/ 19914 w 19914"/>
                  <a:gd name="connsiteY2" fmla="*/ 169902 h 169901"/>
                  <a:gd name="connsiteX3" fmla="*/ 0 w 19914"/>
                  <a:gd name="connsiteY3" fmla="*/ 169902 h 169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169901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169902"/>
                    </a:lnTo>
                    <a:lnTo>
                      <a:pt x="0" y="169902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8B2E2C1-9C8B-CBB6-7FFE-C886913EDFEA}"/>
                  </a:ext>
                </a:extLst>
              </p:cNvPr>
              <p:cNvSpPr/>
              <p:nvPr/>
            </p:nvSpPr>
            <p:spPr>
              <a:xfrm>
                <a:off x="3691195" y="3258957"/>
                <a:ext cx="19914" cy="169901"/>
              </a:xfrm>
              <a:custGeom>
                <a:avLst/>
                <a:gdLst>
                  <a:gd name="connsiteX0" fmla="*/ 0 w 19914"/>
                  <a:gd name="connsiteY0" fmla="*/ 0 h 169901"/>
                  <a:gd name="connsiteX1" fmla="*/ 19914 w 19914"/>
                  <a:gd name="connsiteY1" fmla="*/ 0 h 169901"/>
                  <a:gd name="connsiteX2" fmla="*/ 19914 w 19914"/>
                  <a:gd name="connsiteY2" fmla="*/ 169902 h 169901"/>
                  <a:gd name="connsiteX3" fmla="*/ 0 w 19914"/>
                  <a:gd name="connsiteY3" fmla="*/ 169902 h 169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169901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169902"/>
                    </a:lnTo>
                    <a:lnTo>
                      <a:pt x="0" y="169902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040D2D7C-B27A-C6FB-90D9-87A0CA4BBB86}"/>
                  </a:ext>
                </a:extLst>
              </p:cNvPr>
              <p:cNvSpPr/>
              <p:nvPr/>
            </p:nvSpPr>
            <p:spPr>
              <a:xfrm>
                <a:off x="3729094" y="3258957"/>
                <a:ext cx="19914" cy="169901"/>
              </a:xfrm>
              <a:custGeom>
                <a:avLst/>
                <a:gdLst>
                  <a:gd name="connsiteX0" fmla="*/ 0 w 19914"/>
                  <a:gd name="connsiteY0" fmla="*/ 0 h 169901"/>
                  <a:gd name="connsiteX1" fmla="*/ 19914 w 19914"/>
                  <a:gd name="connsiteY1" fmla="*/ 0 h 169901"/>
                  <a:gd name="connsiteX2" fmla="*/ 19914 w 19914"/>
                  <a:gd name="connsiteY2" fmla="*/ 169902 h 169901"/>
                  <a:gd name="connsiteX3" fmla="*/ 0 w 19914"/>
                  <a:gd name="connsiteY3" fmla="*/ 169902 h 169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169901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169902"/>
                    </a:lnTo>
                    <a:lnTo>
                      <a:pt x="0" y="169902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5C0A2BC-6788-A154-506E-F53373C02928}"/>
                  </a:ext>
                </a:extLst>
              </p:cNvPr>
              <p:cNvSpPr/>
              <p:nvPr/>
            </p:nvSpPr>
            <p:spPr>
              <a:xfrm>
                <a:off x="3804868" y="3344482"/>
                <a:ext cx="19914" cy="84377"/>
              </a:xfrm>
              <a:custGeom>
                <a:avLst/>
                <a:gdLst>
                  <a:gd name="connsiteX0" fmla="*/ 0 w 19914"/>
                  <a:gd name="connsiteY0" fmla="*/ 0 h 84377"/>
                  <a:gd name="connsiteX1" fmla="*/ 19914 w 19914"/>
                  <a:gd name="connsiteY1" fmla="*/ 0 h 84377"/>
                  <a:gd name="connsiteX2" fmla="*/ 19914 w 19914"/>
                  <a:gd name="connsiteY2" fmla="*/ 84377 h 84377"/>
                  <a:gd name="connsiteX3" fmla="*/ 0 w 19914"/>
                  <a:gd name="connsiteY3" fmla="*/ 84377 h 84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84377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84377"/>
                    </a:lnTo>
                    <a:lnTo>
                      <a:pt x="0" y="84377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C38B866B-3E2D-CA94-2DB6-DC938095BF99}"/>
                  </a:ext>
                </a:extLst>
              </p:cNvPr>
              <p:cNvSpPr/>
              <p:nvPr/>
            </p:nvSpPr>
            <p:spPr>
              <a:xfrm>
                <a:off x="3880654" y="3403377"/>
                <a:ext cx="19914" cy="25482"/>
              </a:xfrm>
              <a:custGeom>
                <a:avLst/>
                <a:gdLst>
                  <a:gd name="connsiteX0" fmla="*/ 0 w 19914"/>
                  <a:gd name="connsiteY0" fmla="*/ 0 h 25482"/>
                  <a:gd name="connsiteX1" fmla="*/ 19914 w 19914"/>
                  <a:gd name="connsiteY1" fmla="*/ 0 h 25482"/>
                  <a:gd name="connsiteX2" fmla="*/ 19914 w 19914"/>
                  <a:gd name="connsiteY2" fmla="*/ 25483 h 25482"/>
                  <a:gd name="connsiteX3" fmla="*/ 0 w 19914"/>
                  <a:gd name="connsiteY3" fmla="*/ 25483 h 25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25482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25483"/>
                    </a:lnTo>
                    <a:lnTo>
                      <a:pt x="0" y="25483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26AF9EA-06E0-13A5-E6D2-BD042DB737A4}"/>
                  </a:ext>
                </a:extLst>
              </p:cNvPr>
              <p:cNvSpPr/>
              <p:nvPr/>
            </p:nvSpPr>
            <p:spPr>
              <a:xfrm>
                <a:off x="3918541" y="3402892"/>
                <a:ext cx="19914" cy="25967"/>
              </a:xfrm>
              <a:custGeom>
                <a:avLst/>
                <a:gdLst>
                  <a:gd name="connsiteX0" fmla="*/ 0 w 19914"/>
                  <a:gd name="connsiteY0" fmla="*/ 0 h 25967"/>
                  <a:gd name="connsiteX1" fmla="*/ 19914 w 19914"/>
                  <a:gd name="connsiteY1" fmla="*/ 0 h 25967"/>
                  <a:gd name="connsiteX2" fmla="*/ 19914 w 19914"/>
                  <a:gd name="connsiteY2" fmla="*/ 25967 h 25967"/>
                  <a:gd name="connsiteX3" fmla="*/ 0 w 19914"/>
                  <a:gd name="connsiteY3" fmla="*/ 25967 h 2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25967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25967"/>
                    </a:lnTo>
                    <a:lnTo>
                      <a:pt x="0" y="25967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173E0EC-ADD8-A217-5041-CF2F21FB81A6}"/>
                  </a:ext>
                </a:extLst>
              </p:cNvPr>
              <p:cNvSpPr/>
              <p:nvPr/>
            </p:nvSpPr>
            <p:spPr>
              <a:xfrm>
                <a:off x="3842755" y="3361283"/>
                <a:ext cx="19914" cy="67563"/>
              </a:xfrm>
              <a:custGeom>
                <a:avLst/>
                <a:gdLst>
                  <a:gd name="connsiteX0" fmla="*/ 0 w 19914"/>
                  <a:gd name="connsiteY0" fmla="*/ 0 h 67563"/>
                  <a:gd name="connsiteX1" fmla="*/ 19914 w 19914"/>
                  <a:gd name="connsiteY1" fmla="*/ 0 h 67563"/>
                  <a:gd name="connsiteX2" fmla="*/ 19914 w 19914"/>
                  <a:gd name="connsiteY2" fmla="*/ 67563 h 67563"/>
                  <a:gd name="connsiteX3" fmla="*/ 0 w 19914"/>
                  <a:gd name="connsiteY3" fmla="*/ 67563 h 6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67563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67563"/>
                    </a:lnTo>
                    <a:lnTo>
                      <a:pt x="0" y="67563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1C744B-305D-F14E-7949-8990ECEF90AC}"/>
                  </a:ext>
                </a:extLst>
              </p:cNvPr>
              <p:cNvSpPr/>
              <p:nvPr/>
            </p:nvSpPr>
            <p:spPr>
              <a:xfrm>
                <a:off x="3766981" y="3258957"/>
                <a:ext cx="19914" cy="169901"/>
              </a:xfrm>
              <a:custGeom>
                <a:avLst/>
                <a:gdLst>
                  <a:gd name="connsiteX0" fmla="*/ 0 w 19914"/>
                  <a:gd name="connsiteY0" fmla="*/ 0 h 169901"/>
                  <a:gd name="connsiteX1" fmla="*/ 19914 w 19914"/>
                  <a:gd name="connsiteY1" fmla="*/ 0 h 169901"/>
                  <a:gd name="connsiteX2" fmla="*/ 19914 w 19914"/>
                  <a:gd name="connsiteY2" fmla="*/ 169902 h 169901"/>
                  <a:gd name="connsiteX3" fmla="*/ 0 w 19914"/>
                  <a:gd name="connsiteY3" fmla="*/ 169902 h 169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169901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169902"/>
                    </a:lnTo>
                    <a:lnTo>
                      <a:pt x="0" y="169902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1160DA0-D65E-D21D-B838-751AD39D5CA4}"/>
                </a:ext>
              </a:extLst>
            </p:cNvPr>
            <p:cNvSpPr/>
            <p:nvPr/>
          </p:nvSpPr>
          <p:spPr>
            <a:xfrm>
              <a:off x="9869988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15C60A-02B8-8DC3-47B0-B7E9FFF22D59}"/>
                </a:ext>
              </a:extLst>
            </p:cNvPr>
            <p:cNvSpPr/>
            <p:nvPr/>
          </p:nvSpPr>
          <p:spPr>
            <a:xfrm>
              <a:off x="9944067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405F78C-D160-9562-F8B4-80FF9C4D8103}"/>
                </a:ext>
              </a:extLst>
            </p:cNvPr>
            <p:cNvSpPr/>
            <p:nvPr/>
          </p:nvSpPr>
          <p:spPr>
            <a:xfrm>
              <a:off x="10018121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EAF5A1B-CB67-0551-09E5-43D48FD1C48B}"/>
                </a:ext>
              </a:extLst>
            </p:cNvPr>
            <p:cNvSpPr/>
            <p:nvPr/>
          </p:nvSpPr>
          <p:spPr>
            <a:xfrm>
              <a:off x="10092200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55B8128-BAB5-06C2-1BCD-9F4D540C0829}"/>
                </a:ext>
              </a:extLst>
            </p:cNvPr>
            <p:cNvSpPr/>
            <p:nvPr/>
          </p:nvSpPr>
          <p:spPr>
            <a:xfrm>
              <a:off x="10166254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B2FE1F-B22F-8DD0-CF8C-09432649C286}"/>
                </a:ext>
              </a:extLst>
            </p:cNvPr>
            <p:cNvSpPr/>
            <p:nvPr/>
          </p:nvSpPr>
          <p:spPr>
            <a:xfrm>
              <a:off x="10240331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6BBC862-16E5-D9EF-35E0-1532725B96F9}"/>
                </a:ext>
              </a:extLst>
            </p:cNvPr>
            <p:cNvSpPr/>
            <p:nvPr/>
          </p:nvSpPr>
          <p:spPr>
            <a:xfrm>
              <a:off x="10314385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201B305-ADC6-B771-9224-87C7F7B0FC95}"/>
                </a:ext>
              </a:extLst>
            </p:cNvPr>
            <p:cNvSpPr/>
            <p:nvPr/>
          </p:nvSpPr>
          <p:spPr>
            <a:xfrm>
              <a:off x="10388464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5 w 19914"/>
                <a:gd name="connsiteY1" fmla="*/ 0 h 848897"/>
                <a:gd name="connsiteX2" fmla="*/ 19915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5" y="0"/>
                  </a:lnTo>
                  <a:lnTo>
                    <a:pt x="19915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5AA0AA7-8977-4577-2000-515DDD78640B}"/>
                </a:ext>
              </a:extLst>
            </p:cNvPr>
            <p:cNvSpPr/>
            <p:nvPr/>
          </p:nvSpPr>
          <p:spPr>
            <a:xfrm>
              <a:off x="10536597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525E91-7D22-A521-97E4-7BD9730DACC5}"/>
                </a:ext>
              </a:extLst>
            </p:cNvPr>
            <p:cNvSpPr/>
            <p:nvPr/>
          </p:nvSpPr>
          <p:spPr>
            <a:xfrm>
              <a:off x="10462518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CFB85E3-1271-070A-BAB4-EC9B8074F15A}"/>
                </a:ext>
              </a:extLst>
            </p:cNvPr>
            <p:cNvSpPr/>
            <p:nvPr/>
          </p:nvSpPr>
          <p:spPr>
            <a:xfrm>
              <a:off x="9129325" y="2539482"/>
              <a:ext cx="38807" cy="1105503"/>
            </a:xfrm>
            <a:custGeom>
              <a:avLst/>
              <a:gdLst>
                <a:gd name="connsiteX0" fmla="*/ 0 w 19914"/>
                <a:gd name="connsiteY0" fmla="*/ 0 h 767414"/>
                <a:gd name="connsiteX1" fmla="*/ 19914 w 19914"/>
                <a:gd name="connsiteY1" fmla="*/ 0 h 767414"/>
                <a:gd name="connsiteX2" fmla="*/ 19914 w 19914"/>
                <a:gd name="connsiteY2" fmla="*/ 767414 h 767414"/>
                <a:gd name="connsiteX3" fmla="*/ 0 w 19914"/>
                <a:gd name="connsiteY3" fmla="*/ 767414 h 76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67414">
                  <a:moveTo>
                    <a:pt x="0" y="0"/>
                  </a:moveTo>
                  <a:lnTo>
                    <a:pt x="19914" y="0"/>
                  </a:lnTo>
                  <a:lnTo>
                    <a:pt x="19914" y="767414"/>
                  </a:lnTo>
                  <a:lnTo>
                    <a:pt x="0" y="76741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A7FBEC2-2541-470E-0352-9AF5DA432BB9}"/>
                </a:ext>
              </a:extLst>
            </p:cNvPr>
            <p:cNvSpPr/>
            <p:nvPr/>
          </p:nvSpPr>
          <p:spPr>
            <a:xfrm>
              <a:off x="9203379" y="2539482"/>
              <a:ext cx="38807" cy="1122875"/>
            </a:xfrm>
            <a:custGeom>
              <a:avLst/>
              <a:gdLst>
                <a:gd name="connsiteX0" fmla="*/ 0 w 19914"/>
                <a:gd name="connsiteY0" fmla="*/ 0 h 779473"/>
                <a:gd name="connsiteX1" fmla="*/ 19914 w 19914"/>
                <a:gd name="connsiteY1" fmla="*/ 0 h 779473"/>
                <a:gd name="connsiteX2" fmla="*/ 19914 w 19914"/>
                <a:gd name="connsiteY2" fmla="*/ 779474 h 779473"/>
                <a:gd name="connsiteX3" fmla="*/ 0 w 19914"/>
                <a:gd name="connsiteY3" fmla="*/ 779474 h 77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79473">
                  <a:moveTo>
                    <a:pt x="0" y="0"/>
                  </a:moveTo>
                  <a:lnTo>
                    <a:pt x="19914" y="0"/>
                  </a:lnTo>
                  <a:lnTo>
                    <a:pt x="19914" y="779474"/>
                  </a:lnTo>
                  <a:lnTo>
                    <a:pt x="0" y="77947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2656794-6CE7-F164-0E15-AAE139A81B21}"/>
                </a:ext>
              </a:extLst>
            </p:cNvPr>
            <p:cNvSpPr/>
            <p:nvPr/>
          </p:nvSpPr>
          <p:spPr>
            <a:xfrm>
              <a:off x="9277458" y="2539482"/>
              <a:ext cx="38807" cy="1128127"/>
            </a:xfrm>
            <a:custGeom>
              <a:avLst/>
              <a:gdLst>
                <a:gd name="connsiteX0" fmla="*/ 0 w 19914"/>
                <a:gd name="connsiteY0" fmla="*/ 0 h 783119"/>
                <a:gd name="connsiteX1" fmla="*/ 19915 w 19914"/>
                <a:gd name="connsiteY1" fmla="*/ 0 h 783119"/>
                <a:gd name="connsiteX2" fmla="*/ 19915 w 19914"/>
                <a:gd name="connsiteY2" fmla="*/ 783120 h 783119"/>
                <a:gd name="connsiteX3" fmla="*/ 0 w 19914"/>
                <a:gd name="connsiteY3" fmla="*/ 783120 h 78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83119">
                  <a:moveTo>
                    <a:pt x="0" y="0"/>
                  </a:moveTo>
                  <a:lnTo>
                    <a:pt x="19915" y="0"/>
                  </a:lnTo>
                  <a:lnTo>
                    <a:pt x="19915" y="783120"/>
                  </a:lnTo>
                  <a:lnTo>
                    <a:pt x="0" y="783120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253140E-B5E7-E362-43AC-4F70066B3760}"/>
                </a:ext>
              </a:extLst>
            </p:cNvPr>
            <p:cNvSpPr/>
            <p:nvPr/>
          </p:nvSpPr>
          <p:spPr>
            <a:xfrm>
              <a:off x="9351535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5 w 19914"/>
                <a:gd name="connsiteY1" fmla="*/ 0 h 848897"/>
                <a:gd name="connsiteX2" fmla="*/ 19915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5" y="0"/>
                  </a:lnTo>
                  <a:lnTo>
                    <a:pt x="19915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64A1E36-1E64-6F41-D5CD-78EA35E5E5FD}"/>
                </a:ext>
              </a:extLst>
            </p:cNvPr>
            <p:cNvSpPr/>
            <p:nvPr/>
          </p:nvSpPr>
          <p:spPr>
            <a:xfrm>
              <a:off x="9425591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EE800BE-6699-A002-F8F6-64A85443ABBC}"/>
                </a:ext>
              </a:extLst>
            </p:cNvPr>
            <p:cNvSpPr/>
            <p:nvPr/>
          </p:nvSpPr>
          <p:spPr>
            <a:xfrm>
              <a:off x="9499668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5A5A88F-B87A-2F8F-48BF-9FEB9731B743}"/>
                </a:ext>
              </a:extLst>
            </p:cNvPr>
            <p:cNvSpPr/>
            <p:nvPr/>
          </p:nvSpPr>
          <p:spPr>
            <a:xfrm>
              <a:off x="9573722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5 w 19914"/>
                <a:gd name="connsiteY1" fmla="*/ 0 h 848897"/>
                <a:gd name="connsiteX2" fmla="*/ 19915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5" y="0"/>
                  </a:lnTo>
                  <a:lnTo>
                    <a:pt x="19915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508E00F-0340-D2DA-F0D6-8711FAD7CFE7}"/>
                </a:ext>
              </a:extLst>
            </p:cNvPr>
            <p:cNvSpPr/>
            <p:nvPr/>
          </p:nvSpPr>
          <p:spPr>
            <a:xfrm>
              <a:off x="9647801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A5F66FE-850B-B4CF-3712-3AE4B2C09D45}"/>
                </a:ext>
              </a:extLst>
            </p:cNvPr>
            <p:cNvSpPr/>
            <p:nvPr/>
          </p:nvSpPr>
          <p:spPr>
            <a:xfrm>
              <a:off x="9795934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423C349-B883-1BF7-64DF-21D0F7A0852F}"/>
                </a:ext>
              </a:extLst>
            </p:cNvPr>
            <p:cNvSpPr/>
            <p:nvPr/>
          </p:nvSpPr>
          <p:spPr>
            <a:xfrm>
              <a:off x="9721855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0577994-5DA1-40B2-B309-5E36BE468957}"/>
                </a:ext>
              </a:extLst>
            </p:cNvPr>
            <p:cNvSpPr/>
            <p:nvPr/>
          </p:nvSpPr>
          <p:spPr>
            <a:xfrm>
              <a:off x="8388662" y="2539482"/>
              <a:ext cx="38807" cy="979343"/>
            </a:xfrm>
            <a:custGeom>
              <a:avLst/>
              <a:gdLst>
                <a:gd name="connsiteX0" fmla="*/ 0 w 19914"/>
                <a:gd name="connsiteY0" fmla="*/ 0 h 679837"/>
                <a:gd name="connsiteX1" fmla="*/ 19914 w 19914"/>
                <a:gd name="connsiteY1" fmla="*/ 0 h 679837"/>
                <a:gd name="connsiteX2" fmla="*/ 19914 w 19914"/>
                <a:gd name="connsiteY2" fmla="*/ 679837 h 679837"/>
                <a:gd name="connsiteX3" fmla="*/ 0 w 19914"/>
                <a:gd name="connsiteY3" fmla="*/ 679837 h 679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79837">
                  <a:moveTo>
                    <a:pt x="0" y="0"/>
                  </a:moveTo>
                  <a:lnTo>
                    <a:pt x="19914" y="0"/>
                  </a:lnTo>
                  <a:lnTo>
                    <a:pt x="19914" y="679837"/>
                  </a:lnTo>
                  <a:lnTo>
                    <a:pt x="0" y="67983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EC1D5DC-618D-C501-17CE-6E5451271ECC}"/>
                </a:ext>
              </a:extLst>
            </p:cNvPr>
            <p:cNvSpPr/>
            <p:nvPr/>
          </p:nvSpPr>
          <p:spPr>
            <a:xfrm>
              <a:off x="8462715" y="2539482"/>
              <a:ext cx="38807" cy="978645"/>
            </a:xfrm>
            <a:custGeom>
              <a:avLst/>
              <a:gdLst>
                <a:gd name="connsiteX0" fmla="*/ 0 w 19914"/>
                <a:gd name="connsiteY0" fmla="*/ 0 h 679352"/>
                <a:gd name="connsiteX1" fmla="*/ 19915 w 19914"/>
                <a:gd name="connsiteY1" fmla="*/ 0 h 679352"/>
                <a:gd name="connsiteX2" fmla="*/ 19915 w 19914"/>
                <a:gd name="connsiteY2" fmla="*/ 679353 h 679352"/>
                <a:gd name="connsiteX3" fmla="*/ 0 w 19914"/>
                <a:gd name="connsiteY3" fmla="*/ 679353 h 6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79352">
                  <a:moveTo>
                    <a:pt x="0" y="0"/>
                  </a:moveTo>
                  <a:lnTo>
                    <a:pt x="19915" y="0"/>
                  </a:lnTo>
                  <a:lnTo>
                    <a:pt x="19915" y="679353"/>
                  </a:lnTo>
                  <a:lnTo>
                    <a:pt x="0" y="679353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510D4F3-5EA8-7C1E-BFF9-009AB72D92C7}"/>
                </a:ext>
              </a:extLst>
            </p:cNvPr>
            <p:cNvSpPr/>
            <p:nvPr/>
          </p:nvSpPr>
          <p:spPr>
            <a:xfrm>
              <a:off x="8536795" y="2539482"/>
              <a:ext cx="38807" cy="996201"/>
            </a:xfrm>
            <a:custGeom>
              <a:avLst/>
              <a:gdLst>
                <a:gd name="connsiteX0" fmla="*/ 0 w 19914"/>
                <a:gd name="connsiteY0" fmla="*/ 0 h 691539"/>
                <a:gd name="connsiteX1" fmla="*/ 19914 w 19914"/>
                <a:gd name="connsiteY1" fmla="*/ 0 h 691539"/>
                <a:gd name="connsiteX2" fmla="*/ 19914 w 19914"/>
                <a:gd name="connsiteY2" fmla="*/ 691540 h 691539"/>
                <a:gd name="connsiteX3" fmla="*/ 0 w 19914"/>
                <a:gd name="connsiteY3" fmla="*/ 691540 h 69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91539">
                  <a:moveTo>
                    <a:pt x="0" y="0"/>
                  </a:moveTo>
                  <a:lnTo>
                    <a:pt x="19914" y="0"/>
                  </a:lnTo>
                  <a:lnTo>
                    <a:pt x="19914" y="691540"/>
                  </a:lnTo>
                  <a:lnTo>
                    <a:pt x="0" y="691540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3E1DE59-C646-56F8-9DDA-C2EA595ACA34}"/>
                </a:ext>
              </a:extLst>
            </p:cNvPr>
            <p:cNvSpPr/>
            <p:nvPr/>
          </p:nvSpPr>
          <p:spPr>
            <a:xfrm>
              <a:off x="8610848" y="2539482"/>
              <a:ext cx="38807" cy="1006025"/>
            </a:xfrm>
            <a:custGeom>
              <a:avLst/>
              <a:gdLst>
                <a:gd name="connsiteX0" fmla="*/ 0 w 19914"/>
                <a:gd name="connsiteY0" fmla="*/ 0 h 698359"/>
                <a:gd name="connsiteX1" fmla="*/ 19914 w 19914"/>
                <a:gd name="connsiteY1" fmla="*/ 0 h 698359"/>
                <a:gd name="connsiteX2" fmla="*/ 19914 w 19914"/>
                <a:gd name="connsiteY2" fmla="*/ 698360 h 698359"/>
                <a:gd name="connsiteX3" fmla="*/ 0 w 19914"/>
                <a:gd name="connsiteY3" fmla="*/ 698360 h 69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98359">
                  <a:moveTo>
                    <a:pt x="0" y="0"/>
                  </a:moveTo>
                  <a:lnTo>
                    <a:pt x="19914" y="0"/>
                  </a:lnTo>
                  <a:lnTo>
                    <a:pt x="19914" y="698360"/>
                  </a:lnTo>
                  <a:lnTo>
                    <a:pt x="0" y="698360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1089659-8435-A45F-65E5-B0414FD50119}"/>
                </a:ext>
              </a:extLst>
            </p:cNvPr>
            <p:cNvSpPr/>
            <p:nvPr/>
          </p:nvSpPr>
          <p:spPr>
            <a:xfrm>
              <a:off x="8684926" y="2539482"/>
              <a:ext cx="38807" cy="1013041"/>
            </a:xfrm>
            <a:custGeom>
              <a:avLst/>
              <a:gdLst>
                <a:gd name="connsiteX0" fmla="*/ 0 w 19914"/>
                <a:gd name="connsiteY0" fmla="*/ 0 h 703229"/>
                <a:gd name="connsiteX1" fmla="*/ 19914 w 19914"/>
                <a:gd name="connsiteY1" fmla="*/ 0 h 703229"/>
                <a:gd name="connsiteX2" fmla="*/ 19914 w 19914"/>
                <a:gd name="connsiteY2" fmla="*/ 703229 h 703229"/>
                <a:gd name="connsiteX3" fmla="*/ 0 w 19914"/>
                <a:gd name="connsiteY3" fmla="*/ 703229 h 70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03229">
                  <a:moveTo>
                    <a:pt x="0" y="0"/>
                  </a:moveTo>
                  <a:lnTo>
                    <a:pt x="19914" y="0"/>
                  </a:lnTo>
                  <a:lnTo>
                    <a:pt x="19914" y="703229"/>
                  </a:lnTo>
                  <a:lnTo>
                    <a:pt x="0" y="703229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424D3D4-8361-1272-7E80-6F97A375B530}"/>
                </a:ext>
              </a:extLst>
            </p:cNvPr>
            <p:cNvSpPr/>
            <p:nvPr/>
          </p:nvSpPr>
          <p:spPr>
            <a:xfrm>
              <a:off x="8758982" y="2539482"/>
              <a:ext cx="38807" cy="1016549"/>
            </a:xfrm>
            <a:custGeom>
              <a:avLst/>
              <a:gdLst>
                <a:gd name="connsiteX0" fmla="*/ 0 w 19914"/>
                <a:gd name="connsiteY0" fmla="*/ 0 h 705664"/>
                <a:gd name="connsiteX1" fmla="*/ 19915 w 19914"/>
                <a:gd name="connsiteY1" fmla="*/ 0 h 705664"/>
                <a:gd name="connsiteX2" fmla="*/ 19915 w 19914"/>
                <a:gd name="connsiteY2" fmla="*/ 705664 h 705664"/>
                <a:gd name="connsiteX3" fmla="*/ 0 w 19914"/>
                <a:gd name="connsiteY3" fmla="*/ 705664 h 70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05664">
                  <a:moveTo>
                    <a:pt x="0" y="0"/>
                  </a:moveTo>
                  <a:lnTo>
                    <a:pt x="19915" y="0"/>
                  </a:lnTo>
                  <a:lnTo>
                    <a:pt x="19915" y="705664"/>
                  </a:lnTo>
                  <a:lnTo>
                    <a:pt x="0" y="70566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B0D3E68-EDD1-6EDF-0D6E-CD3A35DBCE17}"/>
                </a:ext>
              </a:extLst>
            </p:cNvPr>
            <p:cNvSpPr/>
            <p:nvPr/>
          </p:nvSpPr>
          <p:spPr>
            <a:xfrm>
              <a:off x="8833059" y="2539482"/>
              <a:ext cx="38807" cy="1076909"/>
            </a:xfrm>
            <a:custGeom>
              <a:avLst/>
              <a:gdLst>
                <a:gd name="connsiteX0" fmla="*/ 0 w 19914"/>
                <a:gd name="connsiteY0" fmla="*/ 0 h 747565"/>
                <a:gd name="connsiteX1" fmla="*/ 19914 w 19914"/>
                <a:gd name="connsiteY1" fmla="*/ 0 h 747565"/>
                <a:gd name="connsiteX2" fmla="*/ 19914 w 19914"/>
                <a:gd name="connsiteY2" fmla="*/ 747566 h 747565"/>
                <a:gd name="connsiteX3" fmla="*/ 0 w 19914"/>
                <a:gd name="connsiteY3" fmla="*/ 747566 h 7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47565">
                  <a:moveTo>
                    <a:pt x="0" y="0"/>
                  </a:moveTo>
                  <a:lnTo>
                    <a:pt x="19914" y="0"/>
                  </a:lnTo>
                  <a:lnTo>
                    <a:pt x="19914" y="747566"/>
                  </a:lnTo>
                  <a:lnTo>
                    <a:pt x="0" y="747566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2C8B304-B36A-28A1-7E66-AC6929BFE837}"/>
                </a:ext>
              </a:extLst>
            </p:cNvPr>
            <p:cNvSpPr/>
            <p:nvPr/>
          </p:nvSpPr>
          <p:spPr>
            <a:xfrm>
              <a:off x="8907113" y="2539482"/>
              <a:ext cx="38807" cy="1090756"/>
            </a:xfrm>
            <a:custGeom>
              <a:avLst/>
              <a:gdLst>
                <a:gd name="connsiteX0" fmla="*/ 0 w 19914"/>
                <a:gd name="connsiteY0" fmla="*/ 0 h 757177"/>
                <a:gd name="connsiteX1" fmla="*/ 19914 w 19914"/>
                <a:gd name="connsiteY1" fmla="*/ 0 h 757177"/>
                <a:gd name="connsiteX2" fmla="*/ 19914 w 19914"/>
                <a:gd name="connsiteY2" fmla="*/ 757178 h 757177"/>
                <a:gd name="connsiteX3" fmla="*/ 0 w 19914"/>
                <a:gd name="connsiteY3" fmla="*/ 757178 h 75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57177">
                  <a:moveTo>
                    <a:pt x="0" y="0"/>
                  </a:moveTo>
                  <a:lnTo>
                    <a:pt x="19914" y="0"/>
                  </a:lnTo>
                  <a:lnTo>
                    <a:pt x="19914" y="757178"/>
                  </a:lnTo>
                  <a:lnTo>
                    <a:pt x="0" y="75717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6096111-2D80-FDF2-C250-B6B2BA606E68}"/>
                </a:ext>
              </a:extLst>
            </p:cNvPr>
            <p:cNvSpPr/>
            <p:nvPr/>
          </p:nvSpPr>
          <p:spPr>
            <a:xfrm>
              <a:off x="9055246" y="2539482"/>
              <a:ext cx="38807" cy="1104970"/>
            </a:xfrm>
            <a:custGeom>
              <a:avLst/>
              <a:gdLst>
                <a:gd name="connsiteX0" fmla="*/ 0 w 19914"/>
                <a:gd name="connsiteY0" fmla="*/ 0 h 767044"/>
                <a:gd name="connsiteX1" fmla="*/ 19914 w 19914"/>
                <a:gd name="connsiteY1" fmla="*/ 0 h 767044"/>
                <a:gd name="connsiteX2" fmla="*/ 19914 w 19914"/>
                <a:gd name="connsiteY2" fmla="*/ 767045 h 767044"/>
                <a:gd name="connsiteX3" fmla="*/ 0 w 19914"/>
                <a:gd name="connsiteY3" fmla="*/ 767045 h 767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67044">
                  <a:moveTo>
                    <a:pt x="0" y="0"/>
                  </a:moveTo>
                  <a:lnTo>
                    <a:pt x="19914" y="0"/>
                  </a:lnTo>
                  <a:lnTo>
                    <a:pt x="19914" y="767045"/>
                  </a:lnTo>
                  <a:lnTo>
                    <a:pt x="0" y="767045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38F23DE-5220-B8EA-A324-0885BBD29B52}"/>
                </a:ext>
              </a:extLst>
            </p:cNvPr>
            <p:cNvSpPr/>
            <p:nvPr/>
          </p:nvSpPr>
          <p:spPr>
            <a:xfrm>
              <a:off x="8981192" y="2539482"/>
              <a:ext cx="38807" cy="1105503"/>
            </a:xfrm>
            <a:custGeom>
              <a:avLst/>
              <a:gdLst>
                <a:gd name="connsiteX0" fmla="*/ 0 w 19914"/>
                <a:gd name="connsiteY0" fmla="*/ 0 h 767414"/>
                <a:gd name="connsiteX1" fmla="*/ 19914 w 19914"/>
                <a:gd name="connsiteY1" fmla="*/ 0 h 767414"/>
                <a:gd name="connsiteX2" fmla="*/ 19914 w 19914"/>
                <a:gd name="connsiteY2" fmla="*/ 767414 h 767414"/>
                <a:gd name="connsiteX3" fmla="*/ 0 w 19914"/>
                <a:gd name="connsiteY3" fmla="*/ 767414 h 76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67414">
                  <a:moveTo>
                    <a:pt x="0" y="0"/>
                  </a:moveTo>
                  <a:lnTo>
                    <a:pt x="19914" y="0"/>
                  </a:lnTo>
                  <a:lnTo>
                    <a:pt x="19914" y="767414"/>
                  </a:lnTo>
                  <a:lnTo>
                    <a:pt x="0" y="76741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59F81D4-E1D7-309C-6989-611AE8F80CA0}"/>
                </a:ext>
              </a:extLst>
            </p:cNvPr>
            <p:cNvSpPr/>
            <p:nvPr/>
          </p:nvSpPr>
          <p:spPr>
            <a:xfrm>
              <a:off x="7647998" y="2539482"/>
              <a:ext cx="38807" cy="879700"/>
            </a:xfrm>
            <a:custGeom>
              <a:avLst/>
              <a:gdLst>
                <a:gd name="connsiteX0" fmla="*/ 0 w 19914"/>
                <a:gd name="connsiteY0" fmla="*/ 0 h 610667"/>
                <a:gd name="connsiteX1" fmla="*/ 19914 w 19914"/>
                <a:gd name="connsiteY1" fmla="*/ 0 h 610667"/>
                <a:gd name="connsiteX2" fmla="*/ 19914 w 19914"/>
                <a:gd name="connsiteY2" fmla="*/ 610668 h 610667"/>
                <a:gd name="connsiteX3" fmla="*/ 0 w 19914"/>
                <a:gd name="connsiteY3" fmla="*/ 610668 h 6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10667">
                  <a:moveTo>
                    <a:pt x="0" y="0"/>
                  </a:moveTo>
                  <a:lnTo>
                    <a:pt x="19914" y="0"/>
                  </a:lnTo>
                  <a:lnTo>
                    <a:pt x="19914" y="610668"/>
                  </a:lnTo>
                  <a:lnTo>
                    <a:pt x="0" y="61066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992C4BF-BEAF-B431-6870-CB19CD1F2AA4}"/>
                </a:ext>
              </a:extLst>
            </p:cNvPr>
            <p:cNvSpPr/>
            <p:nvPr/>
          </p:nvSpPr>
          <p:spPr>
            <a:xfrm>
              <a:off x="7722052" y="2539482"/>
              <a:ext cx="38807" cy="880399"/>
            </a:xfrm>
            <a:custGeom>
              <a:avLst/>
              <a:gdLst>
                <a:gd name="connsiteX0" fmla="*/ 0 w 19914"/>
                <a:gd name="connsiteY0" fmla="*/ 0 h 611152"/>
                <a:gd name="connsiteX1" fmla="*/ 19914 w 19914"/>
                <a:gd name="connsiteY1" fmla="*/ 0 h 611152"/>
                <a:gd name="connsiteX2" fmla="*/ 19914 w 19914"/>
                <a:gd name="connsiteY2" fmla="*/ 611152 h 611152"/>
                <a:gd name="connsiteX3" fmla="*/ 0 w 19914"/>
                <a:gd name="connsiteY3" fmla="*/ 611152 h 6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11152">
                  <a:moveTo>
                    <a:pt x="0" y="0"/>
                  </a:moveTo>
                  <a:lnTo>
                    <a:pt x="19914" y="0"/>
                  </a:lnTo>
                  <a:lnTo>
                    <a:pt x="19914" y="611152"/>
                  </a:lnTo>
                  <a:lnTo>
                    <a:pt x="0" y="61115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7E13A70-2A58-A8E5-1E8B-542FD27803B7}"/>
                </a:ext>
              </a:extLst>
            </p:cNvPr>
            <p:cNvSpPr/>
            <p:nvPr/>
          </p:nvSpPr>
          <p:spPr>
            <a:xfrm>
              <a:off x="7796131" y="2539482"/>
              <a:ext cx="38807" cy="887413"/>
            </a:xfrm>
            <a:custGeom>
              <a:avLst/>
              <a:gdLst>
                <a:gd name="connsiteX0" fmla="*/ 0 w 19914"/>
                <a:gd name="connsiteY0" fmla="*/ 0 h 616021"/>
                <a:gd name="connsiteX1" fmla="*/ 19914 w 19914"/>
                <a:gd name="connsiteY1" fmla="*/ 0 h 616021"/>
                <a:gd name="connsiteX2" fmla="*/ 19914 w 19914"/>
                <a:gd name="connsiteY2" fmla="*/ 616022 h 616021"/>
                <a:gd name="connsiteX3" fmla="*/ 0 w 19914"/>
                <a:gd name="connsiteY3" fmla="*/ 616022 h 61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16021">
                  <a:moveTo>
                    <a:pt x="0" y="0"/>
                  </a:moveTo>
                  <a:lnTo>
                    <a:pt x="19914" y="0"/>
                  </a:lnTo>
                  <a:lnTo>
                    <a:pt x="19914" y="616022"/>
                  </a:lnTo>
                  <a:lnTo>
                    <a:pt x="0" y="61602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5622882-FE2A-0470-CD8F-1819171F1D80}"/>
                </a:ext>
              </a:extLst>
            </p:cNvPr>
            <p:cNvSpPr/>
            <p:nvPr/>
          </p:nvSpPr>
          <p:spPr>
            <a:xfrm>
              <a:off x="7870185" y="2539482"/>
              <a:ext cx="38807" cy="888112"/>
            </a:xfrm>
            <a:custGeom>
              <a:avLst/>
              <a:gdLst>
                <a:gd name="connsiteX0" fmla="*/ 0 w 19914"/>
                <a:gd name="connsiteY0" fmla="*/ 0 h 616506"/>
                <a:gd name="connsiteX1" fmla="*/ 19914 w 19914"/>
                <a:gd name="connsiteY1" fmla="*/ 0 h 616506"/>
                <a:gd name="connsiteX2" fmla="*/ 19914 w 19914"/>
                <a:gd name="connsiteY2" fmla="*/ 616506 h 616506"/>
                <a:gd name="connsiteX3" fmla="*/ 0 w 19914"/>
                <a:gd name="connsiteY3" fmla="*/ 616506 h 616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16506">
                  <a:moveTo>
                    <a:pt x="0" y="0"/>
                  </a:moveTo>
                  <a:lnTo>
                    <a:pt x="19914" y="0"/>
                  </a:lnTo>
                  <a:lnTo>
                    <a:pt x="19914" y="616506"/>
                  </a:lnTo>
                  <a:lnTo>
                    <a:pt x="0" y="616506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A55622D-8E66-9705-4AAC-DC8F4A14730E}"/>
                </a:ext>
              </a:extLst>
            </p:cNvPr>
            <p:cNvSpPr/>
            <p:nvPr/>
          </p:nvSpPr>
          <p:spPr>
            <a:xfrm>
              <a:off x="7944263" y="2539482"/>
              <a:ext cx="38807" cy="890921"/>
            </a:xfrm>
            <a:custGeom>
              <a:avLst/>
              <a:gdLst>
                <a:gd name="connsiteX0" fmla="*/ 0 w 19914"/>
                <a:gd name="connsiteY0" fmla="*/ 0 h 618456"/>
                <a:gd name="connsiteX1" fmla="*/ 19915 w 19914"/>
                <a:gd name="connsiteY1" fmla="*/ 0 h 618456"/>
                <a:gd name="connsiteX2" fmla="*/ 19915 w 19914"/>
                <a:gd name="connsiteY2" fmla="*/ 618457 h 618456"/>
                <a:gd name="connsiteX3" fmla="*/ 0 w 19914"/>
                <a:gd name="connsiteY3" fmla="*/ 618457 h 618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18456">
                  <a:moveTo>
                    <a:pt x="0" y="0"/>
                  </a:moveTo>
                  <a:lnTo>
                    <a:pt x="19915" y="0"/>
                  </a:lnTo>
                  <a:lnTo>
                    <a:pt x="19915" y="618457"/>
                  </a:lnTo>
                  <a:lnTo>
                    <a:pt x="0" y="61845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3CF55C2-3BCB-2B6D-7130-DA00DC36E060}"/>
                </a:ext>
              </a:extLst>
            </p:cNvPr>
            <p:cNvSpPr/>
            <p:nvPr/>
          </p:nvSpPr>
          <p:spPr>
            <a:xfrm>
              <a:off x="8018318" y="2539482"/>
              <a:ext cx="38807" cy="914794"/>
            </a:xfrm>
            <a:custGeom>
              <a:avLst/>
              <a:gdLst>
                <a:gd name="connsiteX0" fmla="*/ 0 w 19914"/>
                <a:gd name="connsiteY0" fmla="*/ 0 h 635028"/>
                <a:gd name="connsiteX1" fmla="*/ 19914 w 19914"/>
                <a:gd name="connsiteY1" fmla="*/ 0 h 635028"/>
                <a:gd name="connsiteX2" fmla="*/ 19914 w 19914"/>
                <a:gd name="connsiteY2" fmla="*/ 635029 h 635028"/>
                <a:gd name="connsiteX3" fmla="*/ 0 w 19914"/>
                <a:gd name="connsiteY3" fmla="*/ 635029 h 63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35028">
                  <a:moveTo>
                    <a:pt x="0" y="0"/>
                  </a:moveTo>
                  <a:lnTo>
                    <a:pt x="19914" y="0"/>
                  </a:lnTo>
                  <a:lnTo>
                    <a:pt x="19914" y="635029"/>
                  </a:lnTo>
                  <a:lnTo>
                    <a:pt x="0" y="635029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34A402C-0561-729B-42C3-3955F85DA036}"/>
                </a:ext>
              </a:extLst>
            </p:cNvPr>
            <p:cNvSpPr/>
            <p:nvPr/>
          </p:nvSpPr>
          <p:spPr>
            <a:xfrm>
              <a:off x="8092396" y="2539482"/>
              <a:ext cx="38807" cy="917585"/>
            </a:xfrm>
            <a:custGeom>
              <a:avLst/>
              <a:gdLst>
                <a:gd name="connsiteX0" fmla="*/ 0 w 19914"/>
                <a:gd name="connsiteY0" fmla="*/ 0 h 636966"/>
                <a:gd name="connsiteX1" fmla="*/ 19914 w 19914"/>
                <a:gd name="connsiteY1" fmla="*/ 0 h 636966"/>
                <a:gd name="connsiteX2" fmla="*/ 19914 w 19914"/>
                <a:gd name="connsiteY2" fmla="*/ 636967 h 636966"/>
                <a:gd name="connsiteX3" fmla="*/ 0 w 19914"/>
                <a:gd name="connsiteY3" fmla="*/ 636967 h 636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36966">
                  <a:moveTo>
                    <a:pt x="0" y="0"/>
                  </a:moveTo>
                  <a:lnTo>
                    <a:pt x="19914" y="0"/>
                  </a:lnTo>
                  <a:lnTo>
                    <a:pt x="19914" y="636967"/>
                  </a:lnTo>
                  <a:lnTo>
                    <a:pt x="0" y="63696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6D745E-7A44-D5B9-2313-1357C5E4CF97}"/>
                </a:ext>
              </a:extLst>
            </p:cNvPr>
            <p:cNvSpPr/>
            <p:nvPr/>
          </p:nvSpPr>
          <p:spPr>
            <a:xfrm>
              <a:off x="8166449" y="2539482"/>
              <a:ext cx="38807" cy="927410"/>
            </a:xfrm>
            <a:custGeom>
              <a:avLst/>
              <a:gdLst>
                <a:gd name="connsiteX0" fmla="*/ 0 w 19914"/>
                <a:gd name="connsiteY0" fmla="*/ 0 h 643786"/>
                <a:gd name="connsiteX1" fmla="*/ 19914 w 19914"/>
                <a:gd name="connsiteY1" fmla="*/ 0 h 643786"/>
                <a:gd name="connsiteX2" fmla="*/ 19914 w 19914"/>
                <a:gd name="connsiteY2" fmla="*/ 643787 h 643786"/>
                <a:gd name="connsiteX3" fmla="*/ 0 w 19914"/>
                <a:gd name="connsiteY3" fmla="*/ 643787 h 64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43786">
                  <a:moveTo>
                    <a:pt x="0" y="0"/>
                  </a:moveTo>
                  <a:lnTo>
                    <a:pt x="19914" y="0"/>
                  </a:lnTo>
                  <a:lnTo>
                    <a:pt x="19914" y="643787"/>
                  </a:lnTo>
                  <a:lnTo>
                    <a:pt x="0" y="64378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408249B-7433-26DD-D788-A04399239653}"/>
                </a:ext>
              </a:extLst>
            </p:cNvPr>
            <p:cNvSpPr/>
            <p:nvPr/>
          </p:nvSpPr>
          <p:spPr>
            <a:xfrm>
              <a:off x="8314582" y="2539482"/>
              <a:ext cx="38807" cy="969519"/>
            </a:xfrm>
            <a:custGeom>
              <a:avLst/>
              <a:gdLst>
                <a:gd name="connsiteX0" fmla="*/ 0 w 19914"/>
                <a:gd name="connsiteY0" fmla="*/ 0 h 673017"/>
                <a:gd name="connsiteX1" fmla="*/ 19914 w 19914"/>
                <a:gd name="connsiteY1" fmla="*/ 0 h 673017"/>
                <a:gd name="connsiteX2" fmla="*/ 19914 w 19914"/>
                <a:gd name="connsiteY2" fmla="*/ 673017 h 673017"/>
                <a:gd name="connsiteX3" fmla="*/ 0 w 19914"/>
                <a:gd name="connsiteY3" fmla="*/ 673017 h 673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73017">
                  <a:moveTo>
                    <a:pt x="0" y="0"/>
                  </a:moveTo>
                  <a:lnTo>
                    <a:pt x="19914" y="0"/>
                  </a:lnTo>
                  <a:lnTo>
                    <a:pt x="19914" y="673017"/>
                  </a:lnTo>
                  <a:lnTo>
                    <a:pt x="0" y="67301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5CB6C50-30F8-D77E-20DE-0AF14C3C505A}"/>
                </a:ext>
              </a:extLst>
            </p:cNvPr>
            <p:cNvSpPr/>
            <p:nvPr/>
          </p:nvSpPr>
          <p:spPr>
            <a:xfrm>
              <a:off x="8240529" y="2539482"/>
              <a:ext cx="38807" cy="958996"/>
            </a:xfrm>
            <a:custGeom>
              <a:avLst/>
              <a:gdLst>
                <a:gd name="connsiteX0" fmla="*/ 0 w 19914"/>
                <a:gd name="connsiteY0" fmla="*/ 0 h 665712"/>
                <a:gd name="connsiteX1" fmla="*/ 19915 w 19914"/>
                <a:gd name="connsiteY1" fmla="*/ 0 h 665712"/>
                <a:gd name="connsiteX2" fmla="*/ 19915 w 19914"/>
                <a:gd name="connsiteY2" fmla="*/ 665713 h 665712"/>
                <a:gd name="connsiteX3" fmla="*/ 0 w 19914"/>
                <a:gd name="connsiteY3" fmla="*/ 665713 h 66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65712">
                  <a:moveTo>
                    <a:pt x="0" y="0"/>
                  </a:moveTo>
                  <a:lnTo>
                    <a:pt x="19915" y="0"/>
                  </a:lnTo>
                  <a:lnTo>
                    <a:pt x="19915" y="665713"/>
                  </a:lnTo>
                  <a:lnTo>
                    <a:pt x="0" y="665713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8C5E36C-C773-E5C1-4F4A-2F1DC9149584}"/>
                </a:ext>
              </a:extLst>
            </p:cNvPr>
            <p:cNvSpPr/>
            <p:nvPr/>
          </p:nvSpPr>
          <p:spPr>
            <a:xfrm>
              <a:off x="6907335" y="2539482"/>
              <a:ext cx="38807" cy="791976"/>
            </a:xfrm>
            <a:custGeom>
              <a:avLst/>
              <a:gdLst>
                <a:gd name="connsiteX0" fmla="*/ 0 w 19914"/>
                <a:gd name="connsiteY0" fmla="*/ 0 h 549771"/>
                <a:gd name="connsiteX1" fmla="*/ 19914 w 19914"/>
                <a:gd name="connsiteY1" fmla="*/ 0 h 549771"/>
                <a:gd name="connsiteX2" fmla="*/ 19914 w 19914"/>
                <a:gd name="connsiteY2" fmla="*/ 549772 h 549771"/>
                <a:gd name="connsiteX3" fmla="*/ 0 w 19914"/>
                <a:gd name="connsiteY3" fmla="*/ 549772 h 54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49771">
                  <a:moveTo>
                    <a:pt x="0" y="0"/>
                  </a:moveTo>
                  <a:lnTo>
                    <a:pt x="19914" y="0"/>
                  </a:lnTo>
                  <a:lnTo>
                    <a:pt x="19914" y="549772"/>
                  </a:lnTo>
                  <a:lnTo>
                    <a:pt x="0" y="54977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01BD4CE-1D37-B71D-113B-25E26F40BB15}"/>
                </a:ext>
              </a:extLst>
            </p:cNvPr>
            <p:cNvSpPr/>
            <p:nvPr/>
          </p:nvSpPr>
          <p:spPr>
            <a:xfrm>
              <a:off x="6981389" y="2539482"/>
              <a:ext cx="38807" cy="796182"/>
            </a:xfrm>
            <a:custGeom>
              <a:avLst/>
              <a:gdLst>
                <a:gd name="connsiteX0" fmla="*/ 0 w 19914"/>
                <a:gd name="connsiteY0" fmla="*/ 0 h 552691"/>
                <a:gd name="connsiteX1" fmla="*/ 19914 w 19914"/>
                <a:gd name="connsiteY1" fmla="*/ 0 h 552691"/>
                <a:gd name="connsiteX2" fmla="*/ 19914 w 19914"/>
                <a:gd name="connsiteY2" fmla="*/ 552691 h 552691"/>
                <a:gd name="connsiteX3" fmla="*/ 0 w 19914"/>
                <a:gd name="connsiteY3" fmla="*/ 552691 h 55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52691">
                  <a:moveTo>
                    <a:pt x="0" y="0"/>
                  </a:moveTo>
                  <a:lnTo>
                    <a:pt x="19914" y="0"/>
                  </a:lnTo>
                  <a:lnTo>
                    <a:pt x="19914" y="552691"/>
                  </a:lnTo>
                  <a:lnTo>
                    <a:pt x="0" y="55269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B4DDA7F-08F0-53FF-2CB1-F08DA34D8706}"/>
                </a:ext>
              </a:extLst>
            </p:cNvPr>
            <p:cNvSpPr/>
            <p:nvPr/>
          </p:nvSpPr>
          <p:spPr>
            <a:xfrm>
              <a:off x="7055468" y="2539482"/>
              <a:ext cx="38807" cy="802499"/>
            </a:xfrm>
            <a:custGeom>
              <a:avLst/>
              <a:gdLst>
                <a:gd name="connsiteX0" fmla="*/ 0 w 19914"/>
                <a:gd name="connsiteY0" fmla="*/ 0 h 557076"/>
                <a:gd name="connsiteX1" fmla="*/ 19914 w 19914"/>
                <a:gd name="connsiteY1" fmla="*/ 0 h 557076"/>
                <a:gd name="connsiteX2" fmla="*/ 19914 w 19914"/>
                <a:gd name="connsiteY2" fmla="*/ 557076 h 557076"/>
                <a:gd name="connsiteX3" fmla="*/ 0 w 19914"/>
                <a:gd name="connsiteY3" fmla="*/ 557076 h 55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57076">
                  <a:moveTo>
                    <a:pt x="0" y="0"/>
                  </a:moveTo>
                  <a:lnTo>
                    <a:pt x="19914" y="0"/>
                  </a:lnTo>
                  <a:lnTo>
                    <a:pt x="19914" y="557076"/>
                  </a:lnTo>
                  <a:lnTo>
                    <a:pt x="0" y="557076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28A53E7-9C1D-401D-816E-81AFA05341F5}"/>
                </a:ext>
              </a:extLst>
            </p:cNvPr>
            <p:cNvSpPr/>
            <p:nvPr/>
          </p:nvSpPr>
          <p:spPr>
            <a:xfrm>
              <a:off x="7129522" y="2539482"/>
              <a:ext cx="38807" cy="808119"/>
            </a:xfrm>
            <a:custGeom>
              <a:avLst/>
              <a:gdLst>
                <a:gd name="connsiteX0" fmla="*/ 0 w 19914"/>
                <a:gd name="connsiteY0" fmla="*/ 0 h 560977"/>
                <a:gd name="connsiteX1" fmla="*/ 19914 w 19914"/>
                <a:gd name="connsiteY1" fmla="*/ 0 h 560977"/>
                <a:gd name="connsiteX2" fmla="*/ 19914 w 19914"/>
                <a:gd name="connsiteY2" fmla="*/ 560977 h 560977"/>
                <a:gd name="connsiteX3" fmla="*/ 0 w 19914"/>
                <a:gd name="connsiteY3" fmla="*/ 560977 h 56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60977">
                  <a:moveTo>
                    <a:pt x="0" y="0"/>
                  </a:moveTo>
                  <a:lnTo>
                    <a:pt x="19914" y="0"/>
                  </a:lnTo>
                  <a:lnTo>
                    <a:pt x="19914" y="560977"/>
                  </a:lnTo>
                  <a:lnTo>
                    <a:pt x="0" y="56097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55E0A5D-9225-0214-6D30-199C0002A994}"/>
                </a:ext>
              </a:extLst>
            </p:cNvPr>
            <p:cNvSpPr/>
            <p:nvPr/>
          </p:nvSpPr>
          <p:spPr>
            <a:xfrm>
              <a:off x="7203599" y="2539482"/>
              <a:ext cx="38807" cy="826353"/>
            </a:xfrm>
            <a:custGeom>
              <a:avLst/>
              <a:gdLst>
                <a:gd name="connsiteX0" fmla="*/ 0 w 19914"/>
                <a:gd name="connsiteY0" fmla="*/ 0 h 573635"/>
                <a:gd name="connsiteX1" fmla="*/ 19914 w 19914"/>
                <a:gd name="connsiteY1" fmla="*/ 0 h 573635"/>
                <a:gd name="connsiteX2" fmla="*/ 19914 w 19914"/>
                <a:gd name="connsiteY2" fmla="*/ 573636 h 573635"/>
                <a:gd name="connsiteX3" fmla="*/ 0 w 19914"/>
                <a:gd name="connsiteY3" fmla="*/ 573636 h 573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73635">
                  <a:moveTo>
                    <a:pt x="0" y="0"/>
                  </a:moveTo>
                  <a:lnTo>
                    <a:pt x="19914" y="0"/>
                  </a:lnTo>
                  <a:lnTo>
                    <a:pt x="19914" y="573636"/>
                  </a:lnTo>
                  <a:lnTo>
                    <a:pt x="0" y="573636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90F4B17-8977-F332-434E-3905217E5E2B}"/>
                </a:ext>
              </a:extLst>
            </p:cNvPr>
            <p:cNvSpPr/>
            <p:nvPr/>
          </p:nvSpPr>
          <p:spPr>
            <a:xfrm>
              <a:off x="7277653" y="2539482"/>
              <a:ext cx="38807" cy="825656"/>
            </a:xfrm>
            <a:custGeom>
              <a:avLst/>
              <a:gdLst>
                <a:gd name="connsiteX0" fmla="*/ 0 w 19914"/>
                <a:gd name="connsiteY0" fmla="*/ 0 h 573151"/>
                <a:gd name="connsiteX1" fmla="*/ 19914 w 19914"/>
                <a:gd name="connsiteY1" fmla="*/ 0 h 573151"/>
                <a:gd name="connsiteX2" fmla="*/ 19914 w 19914"/>
                <a:gd name="connsiteY2" fmla="*/ 573151 h 573151"/>
                <a:gd name="connsiteX3" fmla="*/ 0 w 19914"/>
                <a:gd name="connsiteY3" fmla="*/ 573151 h 57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73151">
                  <a:moveTo>
                    <a:pt x="0" y="0"/>
                  </a:moveTo>
                  <a:lnTo>
                    <a:pt x="19914" y="0"/>
                  </a:lnTo>
                  <a:lnTo>
                    <a:pt x="19914" y="573151"/>
                  </a:lnTo>
                  <a:lnTo>
                    <a:pt x="0" y="57315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FFB4C41-81A9-C8AE-F63B-0E7C86697C51}"/>
                </a:ext>
              </a:extLst>
            </p:cNvPr>
            <p:cNvSpPr/>
            <p:nvPr/>
          </p:nvSpPr>
          <p:spPr>
            <a:xfrm>
              <a:off x="7351732" y="2539482"/>
              <a:ext cx="38807" cy="829861"/>
            </a:xfrm>
            <a:custGeom>
              <a:avLst/>
              <a:gdLst>
                <a:gd name="connsiteX0" fmla="*/ 0 w 19914"/>
                <a:gd name="connsiteY0" fmla="*/ 0 h 576070"/>
                <a:gd name="connsiteX1" fmla="*/ 19914 w 19914"/>
                <a:gd name="connsiteY1" fmla="*/ 0 h 576070"/>
                <a:gd name="connsiteX2" fmla="*/ 19914 w 19914"/>
                <a:gd name="connsiteY2" fmla="*/ 576071 h 576070"/>
                <a:gd name="connsiteX3" fmla="*/ 0 w 19914"/>
                <a:gd name="connsiteY3" fmla="*/ 576071 h 576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76070">
                  <a:moveTo>
                    <a:pt x="0" y="0"/>
                  </a:moveTo>
                  <a:lnTo>
                    <a:pt x="19914" y="0"/>
                  </a:lnTo>
                  <a:lnTo>
                    <a:pt x="19914" y="576071"/>
                  </a:lnTo>
                  <a:lnTo>
                    <a:pt x="0" y="57607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2ACFA88-6059-CF47-7B81-347369C1461B}"/>
                </a:ext>
              </a:extLst>
            </p:cNvPr>
            <p:cNvSpPr/>
            <p:nvPr/>
          </p:nvSpPr>
          <p:spPr>
            <a:xfrm>
              <a:off x="7425786" y="2539482"/>
              <a:ext cx="38807" cy="835481"/>
            </a:xfrm>
            <a:custGeom>
              <a:avLst/>
              <a:gdLst>
                <a:gd name="connsiteX0" fmla="*/ 0 w 19914"/>
                <a:gd name="connsiteY0" fmla="*/ 0 h 579971"/>
                <a:gd name="connsiteX1" fmla="*/ 19914 w 19914"/>
                <a:gd name="connsiteY1" fmla="*/ 0 h 579971"/>
                <a:gd name="connsiteX2" fmla="*/ 19914 w 19914"/>
                <a:gd name="connsiteY2" fmla="*/ 579971 h 579971"/>
                <a:gd name="connsiteX3" fmla="*/ 0 w 19914"/>
                <a:gd name="connsiteY3" fmla="*/ 579971 h 57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79971">
                  <a:moveTo>
                    <a:pt x="0" y="0"/>
                  </a:moveTo>
                  <a:lnTo>
                    <a:pt x="19914" y="0"/>
                  </a:lnTo>
                  <a:lnTo>
                    <a:pt x="19914" y="579971"/>
                  </a:lnTo>
                  <a:lnTo>
                    <a:pt x="0" y="57997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4BF5636-3D32-AE8E-8BF7-75CC54FA0D9F}"/>
                </a:ext>
              </a:extLst>
            </p:cNvPr>
            <p:cNvSpPr/>
            <p:nvPr/>
          </p:nvSpPr>
          <p:spPr>
            <a:xfrm>
              <a:off x="7573919" y="2539482"/>
              <a:ext cx="38807" cy="856545"/>
            </a:xfrm>
            <a:custGeom>
              <a:avLst/>
              <a:gdLst>
                <a:gd name="connsiteX0" fmla="*/ 0 w 19914"/>
                <a:gd name="connsiteY0" fmla="*/ 0 h 594593"/>
                <a:gd name="connsiteX1" fmla="*/ 19914 w 19914"/>
                <a:gd name="connsiteY1" fmla="*/ 0 h 594593"/>
                <a:gd name="connsiteX2" fmla="*/ 19914 w 19914"/>
                <a:gd name="connsiteY2" fmla="*/ 594593 h 594593"/>
                <a:gd name="connsiteX3" fmla="*/ 0 w 19914"/>
                <a:gd name="connsiteY3" fmla="*/ 594593 h 59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94593">
                  <a:moveTo>
                    <a:pt x="0" y="0"/>
                  </a:moveTo>
                  <a:lnTo>
                    <a:pt x="19914" y="0"/>
                  </a:lnTo>
                  <a:lnTo>
                    <a:pt x="19914" y="594593"/>
                  </a:lnTo>
                  <a:lnTo>
                    <a:pt x="0" y="594593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05FCB0C-1ABE-5DF9-9E20-838BA192CB9D}"/>
                </a:ext>
              </a:extLst>
            </p:cNvPr>
            <p:cNvSpPr/>
            <p:nvPr/>
          </p:nvSpPr>
          <p:spPr>
            <a:xfrm>
              <a:off x="7499865" y="2539482"/>
              <a:ext cx="38807" cy="846719"/>
            </a:xfrm>
            <a:custGeom>
              <a:avLst/>
              <a:gdLst>
                <a:gd name="connsiteX0" fmla="*/ 0 w 19914"/>
                <a:gd name="connsiteY0" fmla="*/ 0 h 587772"/>
                <a:gd name="connsiteX1" fmla="*/ 19914 w 19914"/>
                <a:gd name="connsiteY1" fmla="*/ 0 h 587772"/>
                <a:gd name="connsiteX2" fmla="*/ 19914 w 19914"/>
                <a:gd name="connsiteY2" fmla="*/ 587773 h 587772"/>
                <a:gd name="connsiteX3" fmla="*/ 0 w 19914"/>
                <a:gd name="connsiteY3" fmla="*/ 587773 h 58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87772">
                  <a:moveTo>
                    <a:pt x="0" y="0"/>
                  </a:moveTo>
                  <a:lnTo>
                    <a:pt x="19914" y="0"/>
                  </a:lnTo>
                  <a:lnTo>
                    <a:pt x="19914" y="587773"/>
                  </a:lnTo>
                  <a:lnTo>
                    <a:pt x="0" y="587773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EAB977D-E337-0367-9CC0-D2E2D45E2235}"/>
                </a:ext>
              </a:extLst>
            </p:cNvPr>
            <p:cNvSpPr/>
            <p:nvPr/>
          </p:nvSpPr>
          <p:spPr>
            <a:xfrm>
              <a:off x="6166672" y="2539482"/>
              <a:ext cx="38807" cy="721791"/>
            </a:xfrm>
            <a:custGeom>
              <a:avLst/>
              <a:gdLst>
                <a:gd name="connsiteX0" fmla="*/ 0 w 19914"/>
                <a:gd name="connsiteY0" fmla="*/ 0 h 501050"/>
                <a:gd name="connsiteX1" fmla="*/ 19914 w 19914"/>
                <a:gd name="connsiteY1" fmla="*/ 0 h 501050"/>
                <a:gd name="connsiteX2" fmla="*/ 19914 w 19914"/>
                <a:gd name="connsiteY2" fmla="*/ 501050 h 501050"/>
                <a:gd name="connsiteX3" fmla="*/ 0 w 19914"/>
                <a:gd name="connsiteY3" fmla="*/ 501050 h 50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01050">
                  <a:moveTo>
                    <a:pt x="0" y="0"/>
                  </a:moveTo>
                  <a:lnTo>
                    <a:pt x="19914" y="0"/>
                  </a:lnTo>
                  <a:lnTo>
                    <a:pt x="19914" y="501050"/>
                  </a:lnTo>
                  <a:lnTo>
                    <a:pt x="0" y="501050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2D3F445-BD12-F9B4-5900-7811D18AD3E5}"/>
                </a:ext>
              </a:extLst>
            </p:cNvPr>
            <p:cNvSpPr/>
            <p:nvPr/>
          </p:nvSpPr>
          <p:spPr>
            <a:xfrm>
              <a:off x="6240726" y="2539482"/>
              <a:ext cx="38807" cy="723903"/>
            </a:xfrm>
            <a:custGeom>
              <a:avLst/>
              <a:gdLst>
                <a:gd name="connsiteX0" fmla="*/ 0 w 19914"/>
                <a:gd name="connsiteY0" fmla="*/ 0 h 502516"/>
                <a:gd name="connsiteX1" fmla="*/ 19914 w 19914"/>
                <a:gd name="connsiteY1" fmla="*/ 0 h 502516"/>
                <a:gd name="connsiteX2" fmla="*/ 19914 w 19914"/>
                <a:gd name="connsiteY2" fmla="*/ 502516 h 502516"/>
                <a:gd name="connsiteX3" fmla="*/ 0 w 19914"/>
                <a:gd name="connsiteY3" fmla="*/ 502516 h 502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02516">
                  <a:moveTo>
                    <a:pt x="0" y="0"/>
                  </a:moveTo>
                  <a:lnTo>
                    <a:pt x="19914" y="0"/>
                  </a:lnTo>
                  <a:lnTo>
                    <a:pt x="19914" y="502516"/>
                  </a:lnTo>
                  <a:lnTo>
                    <a:pt x="0" y="502516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B9E4B1F-41F0-B455-3B84-B2D7DF552FB5}"/>
                </a:ext>
              </a:extLst>
            </p:cNvPr>
            <p:cNvSpPr/>
            <p:nvPr/>
          </p:nvSpPr>
          <p:spPr>
            <a:xfrm>
              <a:off x="6314805" y="2539482"/>
              <a:ext cx="38807" cy="733727"/>
            </a:xfrm>
            <a:custGeom>
              <a:avLst/>
              <a:gdLst>
                <a:gd name="connsiteX0" fmla="*/ 0 w 19914"/>
                <a:gd name="connsiteY0" fmla="*/ 0 h 509336"/>
                <a:gd name="connsiteX1" fmla="*/ 19914 w 19914"/>
                <a:gd name="connsiteY1" fmla="*/ 0 h 509336"/>
                <a:gd name="connsiteX2" fmla="*/ 19914 w 19914"/>
                <a:gd name="connsiteY2" fmla="*/ 509336 h 509336"/>
                <a:gd name="connsiteX3" fmla="*/ 0 w 19914"/>
                <a:gd name="connsiteY3" fmla="*/ 509336 h 50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09336">
                  <a:moveTo>
                    <a:pt x="0" y="0"/>
                  </a:moveTo>
                  <a:lnTo>
                    <a:pt x="19914" y="0"/>
                  </a:lnTo>
                  <a:lnTo>
                    <a:pt x="19914" y="509336"/>
                  </a:lnTo>
                  <a:lnTo>
                    <a:pt x="0" y="509336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BD42733-69A8-9C09-A8F1-3130D92FAF1D}"/>
                </a:ext>
              </a:extLst>
            </p:cNvPr>
            <p:cNvSpPr/>
            <p:nvPr/>
          </p:nvSpPr>
          <p:spPr>
            <a:xfrm>
              <a:off x="6388859" y="2539482"/>
              <a:ext cx="38807" cy="747757"/>
            </a:xfrm>
            <a:custGeom>
              <a:avLst/>
              <a:gdLst>
                <a:gd name="connsiteX0" fmla="*/ 0 w 19914"/>
                <a:gd name="connsiteY0" fmla="*/ 0 h 519075"/>
                <a:gd name="connsiteX1" fmla="*/ 19914 w 19914"/>
                <a:gd name="connsiteY1" fmla="*/ 0 h 519075"/>
                <a:gd name="connsiteX2" fmla="*/ 19914 w 19914"/>
                <a:gd name="connsiteY2" fmla="*/ 519075 h 519075"/>
                <a:gd name="connsiteX3" fmla="*/ 0 w 19914"/>
                <a:gd name="connsiteY3" fmla="*/ 519075 h 5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19075">
                  <a:moveTo>
                    <a:pt x="0" y="0"/>
                  </a:moveTo>
                  <a:lnTo>
                    <a:pt x="19914" y="0"/>
                  </a:lnTo>
                  <a:lnTo>
                    <a:pt x="19914" y="519075"/>
                  </a:lnTo>
                  <a:lnTo>
                    <a:pt x="0" y="519075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605CDD0A-1086-8594-C985-AC3732A6A9BD}"/>
                </a:ext>
              </a:extLst>
            </p:cNvPr>
            <p:cNvSpPr/>
            <p:nvPr/>
          </p:nvSpPr>
          <p:spPr>
            <a:xfrm>
              <a:off x="6462936" y="2539482"/>
              <a:ext cx="38807" cy="751962"/>
            </a:xfrm>
            <a:custGeom>
              <a:avLst/>
              <a:gdLst>
                <a:gd name="connsiteX0" fmla="*/ 0 w 19914"/>
                <a:gd name="connsiteY0" fmla="*/ 0 h 521994"/>
                <a:gd name="connsiteX1" fmla="*/ 19914 w 19914"/>
                <a:gd name="connsiteY1" fmla="*/ 0 h 521994"/>
                <a:gd name="connsiteX2" fmla="*/ 19914 w 19914"/>
                <a:gd name="connsiteY2" fmla="*/ 521995 h 521994"/>
                <a:gd name="connsiteX3" fmla="*/ 0 w 19914"/>
                <a:gd name="connsiteY3" fmla="*/ 521995 h 52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21994">
                  <a:moveTo>
                    <a:pt x="0" y="0"/>
                  </a:moveTo>
                  <a:lnTo>
                    <a:pt x="19914" y="0"/>
                  </a:lnTo>
                  <a:lnTo>
                    <a:pt x="19914" y="521995"/>
                  </a:lnTo>
                  <a:lnTo>
                    <a:pt x="0" y="521995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D4EC7A6-5722-E9AA-1148-9F5FA66B11D5}"/>
                </a:ext>
              </a:extLst>
            </p:cNvPr>
            <p:cNvSpPr/>
            <p:nvPr/>
          </p:nvSpPr>
          <p:spPr>
            <a:xfrm>
              <a:off x="6536990" y="2539482"/>
              <a:ext cx="38807" cy="758977"/>
            </a:xfrm>
            <a:custGeom>
              <a:avLst/>
              <a:gdLst>
                <a:gd name="connsiteX0" fmla="*/ 0 w 19914"/>
                <a:gd name="connsiteY0" fmla="*/ 0 h 526864"/>
                <a:gd name="connsiteX1" fmla="*/ 19914 w 19914"/>
                <a:gd name="connsiteY1" fmla="*/ 0 h 526864"/>
                <a:gd name="connsiteX2" fmla="*/ 19914 w 19914"/>
                <a:gd name="connsiteY2" fmla="*/ 526864 h 526864"/>
                <a:gd name="connsiteX3" fmla="*/ 0 w 19914"/>
                <a:gd name="connsiteY3" fmla="*/ 526864 h 52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26864">
                  <a:moveTo>
                    <a:pt x="0" y="0"/>
                  </a:moveTo>
                  <a:lnTo>
                    <a:pt x="19914" y="0"/>
                  </a:lnTo>
                  <a:lnTo>
                    <a:pt x="19914" y="526864"/>
                  </a:lnTo>
                  <a:lnTo>
                    <a:pt x="0" y="52686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6475E4-DC39-7731-9D27-32340BA7A943}"/>
                </a:ext>
              </a:extLst>
            </p:cNvPr>
            <p:cNvSpPr/>
            <p:nvPr/>
          </p:nvSpPr>
          <p:spPr>
            <a:xfrm>
              <a:off x="6611069" y="2539482"/>
              <a:ext cx="38807" cy="771611"/>
            </a:xfrm>
            <a:custGeom>
              <a:avLst/>
              <a:gdLst>
                <a:gd name="connsiteX0" fmla="*/ 0 w 19914"/>
                <a:gd name="connsiteY0" fmla="*/ 0 h 535634"/>
                <a:gd name="connsiteX1" fmla="*/ 19914 w 19914"/>
                <a:gd name="connsiteY1" fmla="*/ 0 h 535634"/>
                <a:gd name="connsiteX2" fmla="*/ 19914 w 19914"/>
                <a:gd name="connsiteY2" fmla="*/ 535635 h 535634"/>
                <a:gd name="connsiteX3" fmla="*/ 0 w 19914"/>
                <a:gd name="connsiteY3" fmla="*/ 535635 h 535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35634">
                  <a:moveTo>
                    <a:pt x="0" y="0"/>
                  </a:moveTo>
                  <a:lnTo>
                    <a:pt x="19914" y="0"/>
                  </a:lnTo>
                  <a:lnTo>
                    <a:pt x="19914" y="535635"/>
                  </a:lnTo>
                  <a:lnTo>
                    <a:pt x="0" y="535635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86A2489-2EF4-91DA-7A3D-EA048E3C8013}"/>
                </a:ext>
              </a:extLst>
            </p:cNvPr>
            <p:cNvSpPr/>
            <p:nvPr/>
          </p:nvSpPr>
          <p:spPr>
            <a:xfrm>
              <a:off x="6685123" y="2539482"/>
              <a:ext cx="38807" cy="771611"/>
            </a:xfrm>
            <a:custGeom>
              <a:avLst/>
              <a:gdLst>
                <a:gd name="connsiteX0" fmla="*/ 0 w 19914"/>
                <a:gd name="connsiteY0" fmla="*/ 0 h 535634"/>
                <a:gd name="connsiteX1" fmla="*/ 19914 w 19914"/>
                <a:gd name="connsiteY1" fmla="*/ 0 h 535634"/>
                <a:gd name="connsiteX2" fmla="*/ 19914 w 19914"/>
                <a:gd name="connsiteY2" fmla="*/ 535635 h 535634"/>
                <a:gd name="connsiteX3" fmla="*/ 0 w 19914"/>
                <a:gd name="connsiteY3" fmla="*/ 535635 h 535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35634">
                  <a:moveTo>
                    <a:pt x="0" y="0"/>
                  </a:moveTo>
                  <a:lnTo>
                    <a:pt x="19914" y="0"/>
                  </a:lnTo>
                  <a:lnTo>
                    <a:pt x="19914" y="535635"/>
                  </a:lnTo>
                  <a:lnTo>
                    <a:pt x="0" y="535635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215BCEE8-6E11-57E1-16F0-D80FE4290C67}"/>
                </a:ext>
              </a:extLst>
            </p:cNvPr>
            <p:cNvSpPr/>
            <p:nvPr/>
          </p:nvSpPr>
          <p:spPr>
            <a:xfrm>
              <a:off x="6833256" y="2539482"/>
              <a:ext cx="38807" cy="775119"/>
            </a:xfrm>
            <a:custGeom>
              <a:avLst/>
              <a:gdLst>
                <a:gd name="connsiteX0" fmla="*/ 0 w 19914"/>
                <a:gd name="connsiteY0" fmla="*/ 0 h 538069"/>
                <a:gd name="connsiteX1" fmla="*/ 19914 w 19914"/>
                <a:gd name="connsiteY1" fmla="*/ 0 h 538069"/>
                <a:gd name="connsiteX2" fmla="*/ 19914 w 19914"/>
                <a:gd name="connsiteY2" fmla="*/ 538070 h 538069"/>
                <a:gd name="connsiteX3" fmla="*/ 0 w 19914"/>
                <a:gd name="connsiteY3" fmla="*/ 538070 h 538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38069">
                  <a:moveTo>
                    <a:pt x="0" y="0"/>
                  </a:moveTo>
                  <a:lnTo>
                    <a:pt x="19914" y="0"/>
                  </a:lnTo>
                  <a:lnTo>
                    <a:pt x="19914" y="538070"/>
                  </a:lnTo>
                  <a:lnTo>
                    <a:pt x="0" y="538070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AE271EF-9B8D-00C3-7C5C-6DABA60B6284}"/>
                </a:ext>
              </a:extLst>
            </p:cNvPr>
            <p:cNvSpPr/>
            <p:nvPr/>
          </p:nvSpPr>
          <p:spPr>
            <a:xfrm>
              <a:off x="6759202" y="2539482"/>
              <a:ext cx="38807" cy="772327"/>
            </a:xfrm>
            <a:custGeom>
              <a:avLst/>
              <a:gdLst>
                <a:gd name="connsiteX0" fmla="*/ 0 w 19914"/>
                <a:gd name="connsiteY0" fmla="*/ 0 h 536131"/>
                <a:gd name="connsiteX1" fmla="*/ 19914 w 19914"/>
                <a:gd name="connsiteY1" fmla="*/ 0 h 536131"/>
                <a:gd name="connsiteX2" fmla="*/ 19914 w 19914"/>
                <a:gd name="connsiteY2" fmla="*/ 536132 h 536131"/>
                <a:gd name="connsiteX3" fmla="*/ 0 w 19914"/>
                <a:gd name="connsiteY3" fmla="*/ 536132 h 53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36131">
                  <a:moveTo>
                    <a:pt x="0" y="0"/>
                  </a:moveTo>
                  <a:lnTo>
                    <a:pt x="19914" y="0"/>
                  </a:lnTo>
                  <a:lnTo>
                    <a:pt x="19914" y="536132"/>
                  </a:lnTo>
                  <a:lnTo>
                    <a:pt x="0" y="53613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07E7874A-C56F-F142-C9AF-E354D898DE38}"/>
                </a:ext>
              </a:extLst>
            </p:cNvPr>
            <p:cNvSpPr/>
            <p:nvPr/>
          </p:nvSpPr>
          <p:spPr>
            <a:xfrm>
              <a:off x="5426009" y="2539482"/>
              <a:ext cx="38807" cy="624939"/>
            </a:xfrm>
            <a:custGeom>
              <a:avLst/>
              <a:gdLst>
                <a:gd name="connsiteX0" fmla="*/ 0 w 19914"/>
                <a:gd name="connsiteY0" fmla="*/ 0 h 433818"/>
                <a:gd name="connsiteX1" fmla="*/ 19914 w 19914"/>
                <a:gd name="connsiteY1" fmla="*/ 0 h 433818"/>
                <a:gd name="connsiteX2" fmla="*/ 19914 w 19914"/>
                <a:gd name="connsiteY2" fmla="*/ 433818 h 433818"/>
                <a:gd name="connsiteX3" fmla="*/ 0 w 19914"/>
                <a:gd name="connsiteY3" fmla="*/ 433818 h 43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33818">
                  <a:moveTo>
                    <a:pt x="0" y="0"/>
                  </a:moveTo>
                  <a:lnTo>
                    <a:pt x="19914" y="0"/>
                  </a:lnTo>
                  <a:lnTo>
                    <a:pt x="19914" y="433818"/>
                  </a:lnTo>
                  <a:lnTo>
                    <a:pt x="0" y="43381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24AC8A2-B1E3-E2C4-418C-2E049643B2EC}"/>
                </a:ext>
              </a:extLst>
            </p:cNvPr>
            <p:cNvSpPr/>
            <p:nvPr/>
          </p:nvSpPr>
          <p:spPr>
            <a:xfrm>
              <a:off x="5500063" y="2539482"/>
              <a:ext cx="38807" cy="629144"/>
            </a:xfrm>
            <a:custGeom>
              <a:avLst/>
              <a:gdLst>
                <a:gd name="connsiteX0" fmla="*/ 0 w 19914"/>
                <a:gd name="connsiteY0" fmla="*/ 0 h 436737"/>
                <a:gd name="connsiteX1" fmla="*/ 19914 w 19914"/>
                <a:gd name="connsiteY1" fmla="*/ 0 h 436737"/>
                <a:gd name="connsiteX2" fmla="*/ 19914 w 19914"/>
                <a:gd name="connsiteY2" fmla="*/ 436738 h 436737"/>
                <a:gd name="connsiteX3" fmla="*/ 0 w 19914"/>
                <a:gd name="connsiteY3" fmla="*/ 436738 h 436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36737">
                  <a:moveTo>
                    <a:pt x="0" y="0"/>
                  </a:moveTo>
                  <a:lnTo>
                    <a:pt x="19914" y="0"/>
                  </a:lnTo>
                  <a:lnTo>
                    <a:pt x="19914" y="436738"/>
                  </a:lnTo>
                  <a:lnTo>
                    <a:pt x="0" y="43673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AA90464-EF86-81A4-8863-A5EF1020C777}"/>
                </a:ext>
              </a:extLst>
            </p:cNvPr>
            <p:cNvSpPr/>
            <p:nvPr/>
          </p:nvSpPr>
          <p:spPr>
            <a:xfrm>
              <a:off x="5574142" y="2539482"/>
              <a:ext cx="38807" cy="638969"/>
            </a:xfrm>
            <a:custGeom>
              <a:avLst/>
              <a:gdLst>
                <a:gd name="connsiteX0" fmla="*/ 0 w 19914"/>
                <a:gd name="connsiteY0" fmla="*/ 0 h 443557"/>
                <a:gd name="connsiteX1" fmla="*/ 19914 w 19914"/>
                <a:gd name="connsiteY1" fmla="*/ 0 h 443557"/>
                <a:gd name="connsiteX2" fmla="*/ 19914 w 19914"/>
                <a:gd name="connsiteY2" fmla="*/ 443558 h 443557"/>
                <a:gd name="connsiteX3" fmla="*/ 0 w 19914"/>
                <a:gd name="connsiteY3" fmla="*/ 443558 h 44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43557">
                  <a:moveTo>
                    <a:pt x="0" y="0"/>
                  </a:moveTo>
                  <a:lnTo>
                    <a:pt x="19914" y="0"/>
                  </a:lnTo>
                  <a:lnTo>
                    <a:pt x="19914" y="443558"/>
                  </a:lnTo>
                  <a:lnTo>
                    <a:pt x="0" y="44355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8324ACB2-6F40-0C29-C7BB-94BF73D86DC8}"/>
                </a:ext>
              </a:extLst>
            </p:cNvPr>
            <p:cNvSpPr/>
            <p:nvPr/>
          </p:nvSpPr>
          <p:spPr>
            <a:xfrm>
              <a:off x="5648196" y="2539482"/>
              <a:ext cx="38807" cy="653017"/>
            </a:xfrm>
            <a:custGeom>
              <a:avLst/>
              <a:gdLst>
                <a:gd name="connsiteX0" fmla="*/ 0 w 19914"/>
                <a:gd name="connsiteY0" fmla="*/ 0 h 453309"/>
                <a:gd name="connsiteX1" fmla="*/ 19914 w 19914"/>
                <a:gd name="connsiteY1" fmla="*/ 0 h 453309"/>
                <a:gd name="connsiteX2" fmla="*/ 19914 w 19914"/>
                <a:gd name="connsiteY2" fmla="*/ 453310 h 453309"/>
                <a:gd name="connsiteX3" fmla="*/ 0 w 19914"/>
                <a:gd name="connsiteY3" fmla="*/ 453310 h 4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53309">
                  <a:moveTo>
                    <a:pt x="0" y="0"/>
                  </a:moveTo>
                  <a:lnTo>
                    <a:pt x="19914" y="0"/>
                  </a:lnTo>
                  <a:lnTo>
                    <a:pt x="19914" y="453310"/>
                  </a:lnTo>
                  <a:lnTo>
                    <a:pt x="0" y="453310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DF61146-A3BA-4DAD-6A49-8509D934141B}"/>
                </a:ext>
              </a:extLst>
            </p:cNvPr>
            <p:cNvSpPr/>
            <p:nvPr/>
          </p:nvSpPr>
          <p:spPr>
            <a:xfrm>
              <a:off x="5722273" y="2539482"/>
              <a:ext cx="38807" cy="657224"/>
            </a:xfrm>
            <a:custGeom>
              <a:avLst/>
              <a:gdLst>
                <a:gd name="connsiteX0" fmla="*/ 0 w 19914"/>
                <a:gd name="connsiteY0" fmla="*/ 0 h 456229"/>
                <a:gd name="connsiteX1" fmla="*/ 19914 w 19914"/>
                <a:gd name="connsiteY1" fmla="*/ 0 h 456229"/>
                <a:gd name="connsiteX2" fmla="*/ 19914 w 19914"/>
                <a:gd name="connsiteY2" fmla="*/ 456229 h 456229"/>
                <a:gd name="connsiteX3" fmla="*/ 0 w 19914"/>
                <a:gd name="connsiteY3" fmla="*/ 456229 h 45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56229">
                  <a:moveTo>
                    <a:pt x="0" y="0"/>
                  </a:moveTo>
                  <a:lnTo>
                    <a:pt x="19914" y="0"/>
                  </a:lnTo>
                  <a:lnTo>
                    <a:pt x="19914" y="456229"/>
                  </a:lnTo>
                  <a:lnTo>
                    <a:pt x="0" y="456229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6684DA6-2803-ABCE-A1BB-3B72090740D6}"/>
                </a:ext>
              </a:extLst>
            </p:cNvPr>
            <p:cNvSpPr/>
            <p:nvPr/>
          </p:nvSpPr>
          <p:spPr>
            <a:xfrm>
              <a:off x="5796327" y="2539482"/>
              <a:ext cx="38807" cy="669857"/>
            </a:xfrm>
            <a:custGeom>
              <a:avLst/>
              <a:gdLst>
                <a:gd name="connsiteX0" fmla="*/ 0 w 19914"/>
                <a:gd name="connsiteY0" fmla="*/ 0 h 464999"/>
                <a:gd name="connsiteX1" fmla="*/ 19914 w 19914"/>
                <a:gd name="connsiteY1" fmla="*/ 0 h 464999"/>
                <a:gd name="connsiteX2" fmla="*/ 19914 w 19914"/>
                <a:gd name="connsiteY2" fmla="*/ 464999 h 464999"/>
                <a:gd name="connsiteX3" fmla="*/ 0 w 19914"/>
                <a:gd name="connsiteY3" fmla="*/ 464999 h 46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64999">
                  <a:moveTo>
                    <a:pt x="0" y="0"/>
                  </a:moveTo>
                  <a:lnTo>
                    <a:pt x="19914" y="0"/>
                  </a:lnTo>
                  <a:lnTo>
                    <a:pt x="19914" y="464999"/>
                  </a:lnTo>
                  <a:lnTo>
                    <a:pt x="0" y="464999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355B0F6-C9B6-17E2-9CF9-9F7394E774E4}"/>
                </a:ext>
              </a:extLst>
            </p:cNvPr>
            <p:cNvSpPr/>
            <p:nvPr/>
          </p:nvSpPr>
          <p:spPr>
            <a:xfrm>
              <a:off x="5870406" y="2539482"/>
              <a:ext cx="38807" cy="703536"/>
            </a:xfrm>
            <a:custGeom>
              <a:avLst/>
              <a:gdLst>
                <a:gd name="connsiteX0" fmla="*/ 0 w 19914"/>
                <a:gd name="connsiteY0" fmla="*/ 0 h 488378"/>
                <a:gd name="connsiteX1" fmla="*/ 19914 w 19914"/>
                <a:gd name="connsiteY1" fmla="*/ 0 h 488378"/>
                <a:gd name="connsiteX2" fmla="*/ 19914 w 19914"/>
                <a:gd name="connsiteY2" fmla="*/ 488379 h 488378"/>
                <a:gd name="connsiteX3" fmla="*/ 0 w 19914"/>
                <a:gd name="connsiteY3" fmla="*/ 488379 h 48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88378">
                  <a:moveTo>
                    <a:pt x="0" y="0"/>
                  </a:moveTo>
                  <a:lnTo>
                    <a:pt x="19914" y="0"/>
                  </a:lnTo>
                  <a:lnTo>
                    <a:pt x="19914" y="488379"/>
                  </a:lnTo>
                  <a:lnTo>
                    <a:pt x="0" y="488379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4E3BD5EE-84D4-818D-A292-ACF9FE99CB99}"/>
                </a:ext>
              </a:extLst>
            </p:cNvPr>
            <p:cNvSpPr/>
            <p:nvPr/>
          </p:nvSpPr>
          <p:spPr>
            <a:xfrm>
              <a:off x="5944460" y="2539482"/>
              <a:ext cx="38807" cy="710570"/>
            </a:xfrm>
            <a:custGeom>
              <a:avLst/>
              <a:gdLst>
                <a:gd name="connsiteX0" fmla="*/ 0 w 19914"/>
                <a:gd name="connsiteY0" fmla="*/ 0 h 493261"/>
                <a:gd name="connsiteX1" fmla="*/ 19914 w 19914"/>
                <a:gd name="connsiteY1" fmla="*/ 0 h 493261"/>
                <a:gd name="connsiteX2" fmla="*/ 19914 w 19914"/>
                <a:gd name="connsiteY2" fmla="*/ 493261 h 493261"/>
                <a:gd name="connsiteX3" fmla="*/ 0 w 19914"/>
                <a:gd name="connsiteY3" fmla="*/ 493261 h 4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93261">
                  <a:moveTo>
                    <a:pt x="0" y="0"/>
                  </a:moveTo>
                  <a:lnTo>
                    <a:pt x="19914" y="0"/>
                  </a:lnTo>
                  <a:lnTo>
                    <a:pt x="19914" y="493261"/>
                  </a:lnTo>
                  <a:lnTo>
                    <a:pt x="0" y="49326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1E6942D-E2E1-9034-5089-5466AA71F3DB}"/>
                </a:ext>
              </a:extLst>
            </p:cNvPr>
            <p:cNvSpPr/>
            <p:nvPr/>
          </p:nvSpPr>
          <p:spPr>
            <a:xfrm>
              <a:off x="6092593" y="2539482"/>
              <a:ext cx="38807" cy="713361"/>
            </a:xfrm>
            <a:custGeom>
              <a:avLst/>
              <a:gdLst>
                <a:gd name="connsiteX0" fmla="*/ 0 w 19914"/>
                <a:gd name="connsiteY0" fmla="*/ 0 h 495198"/>
                <a:gd name="connsiteX1" fmla="*/ 19914 w 19914"/>
                <a:gd name="connsiteY1" fmla="*/ 0 h 495198"/>
                <a:gd name="connsiteX2" fmla="*/ 19914 w 19914"/>
                <a:gd name="connsiteY2" fmla="*/ 495199 h 495198"/>
                <a:gd name="connsiteX3" fmla="*/ 0 w 19914"/>
                <a:gd name="connsiteY3" fmla="*/ 495199 h 49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95198">
                  <a:moveTo>
                    <a:pt x="0" y="0"/>
                  </a:moveTo>
                  <a:lnTo>
                    <a:pt x="19914" y="0"/>
                  </a:lnTo>
                  <a:lnTo>
                    <a:pt x="19914" y="495199"/>
                  </a:lnTo>
                  <a:lnTo>
                    <a:pt x="0" y="495199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FBAF27F6-07C4-F2AD-D4CF-231959717190}"/>
                </a:ext>
              </a:extLst>
            </p:cNvPr>
            <p:cNvSpPr/>
            <p:nvPr/>
          </p:nvSpPr>
          <p:spPr>
            <a:xfrm>
              <a:off x="6018539" y="2539482"/>
              <a:ext cx="38807" cy="710570"/>
            </a:xfrm>
            <a:custGeom>
              <a:avLst/>
              <a:gdLst>
                <a:gd name="connsiteX0" fmla="*/ 0 w 19914"/>
                <a:gd name="connsiteY0" fmla="*/ 0 h 493261"/>
                <a:gd name="connsiteX1" fmla="*/ 19914 w 19914"/>
                <a:gd name="connsiteY1" fmla="*/ 0 h 493261"/>
                <a:gd name="connsiteX2" fmla="*/ 19914 w 19914"/>
                <a:gd name="connsiteY2" fmla="*/ 493261 h 493261"/>
                <a:gd name="connsiteX3" fmla="*/ 0 w 19914"/>
                <a:gd name="connsiteY3" fmla="*/ 493261 h 4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93261">
                  <a:moveTo>
                    <a:pt x="0" y="0"/>
                  </a:moveTo>
                  <a:lnTo>
                    <a:pt x="19914" y="0"/>
                  </a:lnTo>
                  <a:lnTo>
                    <a:pt x="19914" y="493261"/>
                  </a:lnTo>
                  <a:lnTo>
                    <a:pt x="0" y="49326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15A4AE1-A7D6-7E30-91B5-ECA0CF5E2BC1}"/>
                </a:ext>
              </a:extLst>
            </p:cNvPr>
            <p:cNvSpPr/>
            <p:nvPr/>
          </p:nvSpPr>
          <p:spPr>
            <a:xfrm>
              <a:off x="4685320" y="2539482"/>
              <a:ext cx="38807" cy="568104"/>
            </a:xfrm>
            <a:custGeom>
              <a:avLst/>
              <a:gdLst>
                <a:gd name="connsiteX0" fmla="*/ 0 w 19914"/>
                <a:gd name="connsiteY0" fmla="*/ 0 h 394364"/>
                <a:gd name="connsiteX1" fmla="*/ 19914 w 19914"/>
                <a:gd name="connsiteY1" fmla="*/ 0 h 394364"/>
                <a:gd name="connsiteX2" fmla="*/ 19914 w 19914"/>
                <a:gd name="connsiteY2" fmla="*/ 394364 h 394364"/>
                <a:gd name="connsiteX3" fmla="*/ 0 w 19914"/>
                <a:gd name="connsiteY3" fmla="*/ 394364 h 394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94364">
                  <a:moveTo>
                    <a:pt x="0" y="0"/>
                  </a:moveTo>
                  <a:lnTo>
                    <a:pt x="19914" y="0"/>
                  </a:lnTo>
                  <a:lnTo>
                    <a:pt x="19914" y="394364"/>
                  </a:lnTo>
                  <a:lnTo>
                    <a:pt x="0" y="39436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E040C34-CC41-CD76-D74F-5AED133FD003}"/>
                </a:ext>
              </a:extLst>
            </p:cNvPr>
            <p:cNvSpPr/>
            <p:nvPr/>
          </p:nvSpPr>
          <p:spPr>
            <a:xfrm>
              <a:off x="4759400" y="2539482"/>
              <a:ext cx="38807" cy="574420"/>
            </a:xfrm>
            <a:custGeom>
              <a:avLst/>
              <a:gdLst>
                <a:gd name="connsiteX0" fmla="*/ 0 w 19914"/>
                <a:gd name="connsiteY0" fmla="*/ 0 h 398749"/>
                <a:gd name="connsiteX1" fmla="*/ 19914 w 19914"/>
                <a:gd name="connsiteY1" fmla="*/ 0 h 398749"/>
                <a:gd name="connsiteX2" fmla="*/ 19914 w 19914"/>
                <a:gd name="connsiteY2" fmla="*/ 398749 h 398749"/>
                <a:gd name="connsiteX3" fmla="*/ 0 w 19914"/>
                <a:gd name="connsiteY3" fmla="*/ 398749 h 39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98749">
                  <a:moveTo>
                    <a:pt x="0" y="0"/>
                  </a:moveTo>
                  <a:lnTo>
                    <a:pt x="19914" y="0"/>
                  </a:lnTo>
                  <a:lnTo>
                    <a:pt x="19914" y="398749"/>
                  </a:lnTo>
                  <a:lnTo>
                    <a:pt x="0" y="398749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EE48DF2-AC14-4A7E-D568-14C95E7E9E9C}"/>
                </a:ext>
              </a:extLst>
            </p:cNvPr>
            <p:cNvSpPr/>
            <p:nvPr/>
          </p:nvSpPr>
          <p:spPr>
            <a:xfrm>
              <a:off x="4833453" y="2539482"/>
              <a:ext cx="38807" cy="577928"/>
            </a:xfrm>
            <a:custGeom>
              <a:avLst/>
              <a:gdLst>
                <a:gd name="connsiteX0" fmla="*/ 0 w 19914"/>
                <a:gd name="connsiteY0" fmla="*/ 0 h 401184"/>
                <a:gd name="connsiteX1" fmla="*/ 19914 w 19914"/>
                <a:gd name="connsiteY1" fmla="*/ 0 h 401184"/>
                <a:gd name="connsiteX2" fmla="*/ 19914 w 19914"/>
                <a:gd name="connsiteY2" fmla="*/ 401184 h 401184"/>
                <a:gd name="connsiteX3" fmla="*/ 0 w 19914"/>
                <a:gd name="connsiteY3" fmla="*/ 401184 h 40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01184">
                  <a:moveTo>
                    <a:pt x="0" y="0"/>
                  </a:moveTo>
                  <a:lnTo>
                    <a:pt x="19914" y="0"/>
                  </a:lnTo>
                  <a:lnTo>
                    <a:pt x="19914" y="401184"/>
                  </a:lnTo>
                  <a:lnTo>
                    <a:pt x="0" y="40118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9DB2987-297E-051E-090B-551ABF74C0E5}"/>
                </a:ext>
              </a:extLst>
            </p:cNvPr>
            <p:cNvSpPr/>
            <p:nvPr/>
          </p:nvSpPr>
          <p:spPr>
            <a:xfrm>
              <a:off x="4907533" y="2539482"/>
              <a:ext cx="38807" cy="577928"/>
            </a:xfrm>
            <a:custGeom>
              <a:avLst/>
              <a:gdLst>
                <a:gd name="connsiteX0" fmla="*/ 0 w 19914"/>
                <a:gd name="connsiteY0" fmla="*/ 0 h 401184"/>
                <a:gd name="connsiteX1" fmla="*/ 19914 w 19914"/>
                <a:gd name="connsiteY1" fmla="*/ 0 h 401184"/>
                <a:gd name="connsiteX2" fmla="*/ 19914 w 19914"/>
                <a:gd name="connsiteY2" fmla="*/ 401184 h 401184"/>
                <a:gd name="connsiteX3" fmla="*/ 0 w 19914"/>
                <a:gd name="connsiteY3" fmla="*/ 401184 h 40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01184">
                  <a:moveTo>
                    <a:pt x="0" y="0"/>
                  </a:moveTo>
                  <a:lnTo>
                    <a:pt x="19914" y="0"/>
                  </a:lnTo>
                  <a:lnTo>
                    <a:pt x="19914" y="401184"/>
                  </a:lnTo>
                  <a:lnTo>
                    <a:pt x="0" y="40118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21818400-AF4A-FFCB-03CA-48914C93D5D7}"/>
                </a:ext>
              </a:extLst>
            </p:cNvPr>
            <p:cNvSpPr/>
            <p:nvPr/>
          </p:nvSpPr>
          <p:spPr>
            <a:xfrm>
              <a:off x="4981587" y="2539482"/>
              <a:ext cx="38807" cy="580718"/>
            </a:xfrm>
            <a:custGeom>
              <a:avLst/>
              <a:gdLst>
                <a:gd name="connsiteX0" fmla="*/ 0 w 19914"/>
                <a:gd name="connsiteY0" fmla="*/ 0 h 403121"/>
                <a:gd name="connsiteX1" fmla="*/ 19914 w 19914"/>
                <a:gd name="connsiteY1" fmla="*/ 0 h 403121"/>
                <a:gd name="connsiteX2" fmla="*/ 19914 w 19914"/>
                <a:gd name="connsiteY2" fmla="*/ 403122 h 403121"/>
                <a:gd name="connsiteX3" fmla="*/ 0 w 19914"/>
                <a:gd name="connsiteY3" fmla="*/ 403122 h 40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03121">
                  <a:moveTo>
                    <a:pt x="0" y="0"/>
                  </a:moveTo>
                  <a:lnTo>
                    <a:pt x="19914" y="0"/>
                  </a:lnTo>
                  <a:lnTo>
                    <a:pt x="19914" y="403122"/>
                  </a:lnTo>
                  <a:lnTo>
                    <a:pt x="0" y="40312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DA66B7A-D2BD-C5D9-6F76-91CE2071CF72}"/>
                </a:ext>
              </a:extLst>
            </p:cNvPr>
            <p:cNvSpPr/>
            <p:nvPr/>
          </p:nvSpPr>
          <p:spPr>
            <a:xfrm>
              <a:off x="5055664" y="2539482"/>
              <a:ext cx="38807" cy="580718"/>
            </a:xfrm>
            <a:custGeom>
              <a:avLst/>
              <a:gdLst>
                <a:gd name="connsiteX0" fmla="*/ 0 w 19914"/>
                <a:gd name="connsiteY0" fmla="*/ 0 h 403121"/>
                <a:gd name="connsiteX1" fmla="*/ 19914 w 19914"/>
                <a:gd name="connsiteY1" fmla="*/ 0 h 403121"/>
                <a:gd name="connsiteX2" fmla="*/ 19914 w 19914"/>
                <a:gd name="connsiteY2" fmla="*/ 403122 h 403121"/>
                <a:gd name="connsiteX3" fmla="*/ 0 w 19914"/>
                <a:gd name="connsiteY3" fmla="*/ 403122 h 40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03121">
                  <a:moveTo>
                    <a:pt x="0" y="0"/>
                  </a:moveTo>
                  <a:lnTo>
                    <a:pt x="19914" y="0"/>
                  </a:lnTo>
                  <a:lnTo>
                    <a:pt x="19914" y="403122"/>
                  </a:lnTo>
                  <a:lnTo>
                    <a:pt x="0" y="40312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F26C1BD-3A3C-6E1C-537C-51133FF353E4}"/>
                </a:ext>
              </a:extLst>
            </p:cNvPr>
            <p:cNvSpPr/>
            <p:nvPr/>
          </p:nvSpPr>
          <p:spPr>
            <a:xfrm>
              <a:off x="5129718" y="2539482"/>
              <a:ext cx="38807" cy="601782"/>
            </a:xfrm>
            <a:custGeom>
              <a:avLst/>
              <a:gdLst>
                <a:gd name="connsiteX0" fmla="*/ 0 w 19914"/>
                <a:gd name="connsiteY0" fmla="*/ 0 h 417743"/>
                <a:gd name="connsiteX1" fmla="*/ 19914 w 19914"/>
                <a:gd name="connsiteY1" fmla="*/ 0 h 417743"/>
                <a:gd name="connsiteX2" fmla="*/ 19914 w 19914"/>
                <a:gd name="connsiteY2" fmla="*/ 417744 h 417743"/>
                <a:gd name="connsiteX3" fmla="*/ 0 w 19914"/>
                <a:gd name="connsiteY3" fmla="*/ 417744 h 41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17743">
                  <a:moveTo>
                    <a:pt x="0" y="0"/>
                  </a:moveTo>
                  <a:lnTo>
                    <a:pt x="19914" y="0"/>
                  </a:lnTo>
                  <a:lnTo>
                    <a:pt x="19914" y="417744"/>
                  </a:lnTo>
                  <a:lnTo>
                    <a:pt x="0" y="41774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4BAB3E1-0D64-4A4E-2BA6-748CD61440FB}"/>
                </a:ext>
              </a:extLst>
            </p:cNvPr>
            <p:cNvSpPr/>
            <p:nvPr/>
          </p:nvSpPr>
          <p:spPr>
            <a:xfrm>
              <a:off x="5203797" y="2539482"/>
              <a:ext cx="38807" cy="605290"/>
            </a:xfrm>
            <a:custGeom>
              <a:avLst/>
              <a:gdLst>
                <a:gd name="connsiteX0" fmla="*/ 0 w 19914"/>
                <a:gd name="connsiteY0" fmla="*/ 0 h 420178"/>
                <a:gd name="connsiteX1" fmla="*/ 19914 w 19914"/>
                <a:gd name="connsiteY1" fmla="*/ 0 h 420178"/>
                <a:gd name="connsiteX2" fmla="*/ 19914 w 19914"/>
                <a:gd name="connsiteY2" fmla="*/ 420178 h 420178"/>
                <a:gd name="connsiteX3" fmla="*/ 0 w 19914"/>
                <a:gd name="connsiteY3" fmla="*/ 420178 h 42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20178">
                  <a:moveTo>
                    <a:pt x="0" y="0"/>
                  </a:moveTo>
                  <a:lnTo>
                    <a:pt x="19914" y="0"/>
                  </a:lnTo>
                  <a:lnTo>
                    <a:pt x="19914" y="420178"/>
                  </a:lnTo>
                  <a:lnTo>
                    <a:pt x="0" y="42017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D97826D-7263-A83B-0EF9-C98FF74FD56A}"/>
                </a:ext>
              </a:extLst>
            </p:cNvPr>
            <p:cNvSpPr/>
            <p:nvPr/>
          </p:nvSpPr>
          <p:spPr>
            <a:xfrm>
              <a:off x="5351930" y="2539482"/>
              <a:ext cx="38807" cy="611607"/>
            </a:xfrm>
            <a:custGeom>
              <a:avLst/>
              <a:gdLst>
                <a:gd name="connsiteX0" fmla="*/ 0 w 19914"/>
                <a:gd name="connsiteY0" fmla="*/ 0 h 424563"/>
                <a:gd name="connsiteX1" fmla="*/ 19914 w 19914"/>
                <a:gd name="connsiteY1" fmla="*/ 0 h 424563"/>
                <a:gd name="connsiteX2" fmla="*/ 19914 w 19914"/>
                <a:gd name="connsiteY2" fmla="*/ 424564 h 424563"/>
                <a:gd name="connsiteX3" fmla="*/ 0 w 19914"/>
                <a:gd name="connsiteY3" fmla="*/ 424564 h 424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24563">
                  <a:moveTo>
                    <a:pt x="0" y="0"/>
                  </a:moveTo>
                  <a:lnTo>
                    <a:pt x="19914" y="0"/>
                  </a:lnTo>
                  <a:lnTo>
                    <a:pt x="19914" y="424564"/>
                  </a:lnTo>
                  <a:lnTo>
                    <a:pt x="0" y="42456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3B1AF183-ECD7-0022-F6DB-08773FFECEA1}"/>
                </a:ext>
              </a:extLst>
            </p:cNvPr>
            <p:cNvSpPr/>
            <p:nvPr/>
          </p:nvSpPr>
          <p:spPr>
            <a:xfrm>
              <a:off x="5277851" y="2539482"/>
              <a:ext cx="38807" cy="612306"/>
            </a:xfrm>
            <a:custGeom>
              <a:avLst/>
              <a:gdLst>
                <a:gd name="connsiteX0" fmla="*/ 0 w 19914"/>
                <a:gd name="connsiteY0" fmla="*/ 0 h 425048"/>
                <a:gd name="connsiteX1" fmla="*/ 19914 w 19914"/>
                <a:gd name="connsiteY1" fmla="*/ 0 h 425048"/>
                <a:gd name="connsiteX2" fmla="*/ 19914 w 19914"/>
                <a:gd name="connsiteY2" fmla="*/ 425048 h 425048"/>
                <a:gd name="connsiteX3" fmla="*/ 0 w 19914"/>
                <a:gd name="connsiteY3" fmla="*/ 425048 h 42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25048">
                  <a:moveTo>
                    <a:pt x="0" y="0"/>
                  </a:moveTo>
                  <a:lnTo>
                    <a:pt x="19914" y="0"/>
                  </a:lnTo>
                  <a:lnTo>
                    <a:pt x="19914" y="425048"/>
                  </a:lnTo>
                  <a:lnTo>
                    <a:pt x="0" y="42504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75B2B670-69CB-1EE4-9994-0913838E46A7}"/>
                </a:ext>
              </a:extLst>
            </p:cNvPr>
            <p:cNvSpPr/>
            <p:nvPr/>
          </p:nvSpPr>
          <p:spPr>
            <a:xfrm>
              <a:off x="3944657" y="2539482"/>
              <a:ext cx="38807" cy="394051"/>
            </a:xfrm>
            <a:custGeom>
              <a:avLst/>
              <a:gdLst>
                <a:gd name="connsiteX0" fmla="*/ 0 w 19914"/>
                <a:gd name="connsiteY0" fmla="*/ 0 h 273541"/>
                <a:gd name="connsiteX1" fmla="*/ 19914 w 19914"/>
                <a:gd name="connsiteY1" fmla="*/ 0 h 273541"/>
                <a:gd name="connsiteX2" fmla="*/ 19914 w 19914"/>
                <a:gd name="connsiteY2" fmla="*/ 273541 h 273541"/>
                <a:gd name="connsiteX3" fmla="*/ 0 w 19914"/>
                <a:gd name="connsiteY3" fmla="*/ 273541 h 27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73541">
                  <a:moveTo>
                    <a:pt x="0" y="0"/>
                  </a:moveTo>
                  <a:lnTo>
                    <a:pt x="19914" y="0"/>
                  </a:lnTo>
                  <a:lnTo>
                    <a:pt x="19914" y="273541"/>
                  </a:lnTo>
                  <a:lnTo>
                    <a:pt x="0" y="27354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6E5BF30-F231-DB1D-80BF-5796505ED9F7}"/>
                </a:ext>
              </a:extLst>
            </p:cNvPr>
            <p:cNvSpPr/>
            <p:nvPr/>
          </p:nvSpPr>
          <p:spPr>
            <a:xfrm>
              <a:off x="4018736" y="2539482"/>
              <a:ext cx="38807" cy="427730"/>
            </a:xfrm>
            <a:custGeom>
              <a:avLst/>
              <a:gdLst>
                <a:gd name="connsiteX0" fmla="*/ 0 w 19914"/>
                <a:gd name="connsiteY0" fmla="*/ 0 h 296920"/>
                <a:gd name="connsiteX1" fmla="*/ 19914 w 19914"/>
                <a:gd name="connsiteY1" fmla="*/ 0 h 296920"/>
                <a:gd name="connsiteX2" fmla="*/ 19914 w 19914"/>
                <a:gd name="connsiteY2" fmla="*/ 296920 h 296920"/>
                <a:gd name="connsiteX3" fmla="*/ 0 w 19914"/>
                <a:gd name="connsiteY3" fmla="*/ 296920 h 29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96920">
                  <a:moveTo>
                    <a:pt x="0" y="0"/>
                  </a:moveTo>
                  <a:lnTo>
                    <a:pt x="19914" y="0"/>
                  </a:lnTo>
                  <a:lnTo>
                    <a:pt x="19914" y="296920"/>
                  </a:lnTo>
                  <a:lnTo>
                    <a:pt x="0" y="296920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8CEFDCBE-7E9C-9CBA-CD02-19C959D39BA8}"/>
                </a:ext>
              </a:extLst>
            </p:cNvPr>
            <p:cNvSpPr/>
            <p:nvPr/>
          </p:nvSpPr>
          <p:spPr>
            <a:xfrm>
              <a:off x="4092790" y="2539482"/>
              <a:ext cx="38807" cy="448095"/>
            </a:xfrm>
            <a:custGeom>
              <a:avLst/>
              <a:gdLst>
                <a:gd name="connsiteX0" fmla="*/ 0 w 19914"/>
                <a:gd name="connsiteY0" fmla="*/ 0 h 311057"/>
                <a:gd name="connsiteX1" fmla="*/ 19914 w 19914"/>
                <a:gd name="connsiteY1" fmla="*/ 0 h 311057"/>
                <a:gd name="connsiteX2" fmla="*/ 19914 w 19914"/>
                <a:gd name="connsiteY2" fmla="*/ 311058 h 311057"/>
                <a:gd name="connsiteX3" fmla="*/ 0 w 19914"/>
                <a:gd name="connsiteY3" fmla="*/ 311058 h 31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11057">
                  <a:moveTo>
                    <a:pt x="0" y="0"/>
                  </a:moveTo>
                  <a:lnTo>
                    <a:pt x="19914" y="0"/>
                  </a:lnTo>
                  <a:lnTo>
                    <a:pt x="19914" y="311058"/>
                  </a:lnTo>
                  <a:lnTo>
                    <a:pt x="0" y="31105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676F612-3CAA-0C02-631D-AB058BDF15AE}"/>
                </a:ext>
              </a:extLst>
            </p:cNvPr>
            <p:cNvSpPr/>
            <p:nvPr/>
          </p:nvSpPr>
          <p:spPr>
            <a:xfrm>
              <a:off x="4166868" y="2539482"/>
              <a:ext cx="38807" cy="469839"/>
            </a:xfrm>
            <a:custGeom>
              <a:avLst/>
              <a:gdLst>
                <a:gd name="connsiteX0" fmla="*/ 0 w 19914"/>
                <a:gd name="connsiteY0" fmla="*/ 0 h 326151"/>
                <a:gd name="connsiteX1" fmla="*/ 19914 w 19914"/>
                <a:gd name="connsiteY1" fmla="*/ 0 h 326151"/>
                <a:gd name="connsiteX2" fmla="*/ 19914 w 19914"/>
                <a:gd name="connsiteY2" fmla="*/ 326151 h 326151"/>
                <a:gd name="connsiteX3" fmla="*/ 0 w 19914"/>
                <a:gd name="connsiteY3" fmla="*/ 326151 h 32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26151">
                  <a:moveTo>
                    <a:pt x="0" y="0"/>
                  </a:moveTo>
                  <a:lnTo>
                    <a:pt x="19914" y="0"/>
                  </a:lnTo>
                  <a:lnTo>
                    <a:pt x="19914" y="326151"/>
                  </a:lnTo>
                  <a:lnTo>
                    <a:pt x="0" y="32615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37C7405C-7F4C-73D5-C045-DDD8C71B23A5}"/>
                </a:ext>
              </a:extLst>
            </p:cNvPr>
            <p:cNvSpPr/>
            <p:nvPr/>
          </p:nvSpPr>
          <p:spPr>
            <a:xfrm>
              <a:off x="4240923" y="2539482"/>
              <a:ext cx="38807" cy="483170"/>
            </a:xfrm>
            <a:custGeom>
              <a:avLst/>
              <a:gdLst>
                <a:gd name="connsiteX0" fmla="*/ 0 w 19914"/>
                <a:gd name="connsiteY0" fmla="*/ 0 h 335405"/>
                <a:gd name="connsiteX1" fmla="*/ 19914 w 19914"/>
                <a:gd name="connsiteY1" fmla="*/ 0 h 335405"/>
                <a:gd name="connsiteX2" fmla="*/ 19914 w 19914"/>
                <a:gd name="connsiteY2" fmla="*/ 335406 h 335405"/>
                <a:gd name="connsiteX3" fmla="*/ 0 w 19914"/>
                <a:gd name="connsiteY3" fmla="*/ 335406 h 33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35405">
                  <a:moveTo>
                    <a:pt x="0" y="0"/>
                  </a:moveTo>
                  <a:lnTo>
                    <a:pt x="19914" y="0"/>
                  </a:lnTo>
                  <a:lnTo>
                    <a:pt x="19914" y="335406"/>
                  </a:lnTo>
                  <a:lnTo>
                    <a:pt x="0" y="335406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11A4A0E-87DD-4331-121B-AF35F0B5B9DC}"/>
                </a:ext>
              </a:extLst>
            </p:cNvPr>
            <p:cNvSpPr/>
            <p:nvPr/>
          </p:nvSpPr>
          <p:spPr>
            <a:xfrm>
              <a:off x="4315001" y="2539482"/>
              <a:ext cx="38807" cy="524581"/>
            </a:xfrm>
            <a:custGeom>
              <a:avLst/>
              <a:gdLst>
                <a:gd name="connsiteX0" fmla="*/ 0 w 19914"/>
                <a:gd name="connsiteY0" fmla="*/ 0 h 364152"/>
                <a:gd name="connsiteX1" fmla="*/ 19914 w 19914"/>
                <a:gd name="connsiteY1" fmla="*/ 0 h 364152"/>
                <a:gd name="connsiteX2" fmla="*/ 19914 w 19914"/>
                <a:gd name="connsiteY2" fmla="*/ 364152 h 364152"/>
                <a:gd name="connsiteX3" fmla="*/ 0 w 19914"/>
                <a:gd name="connsiteY3" fmla="*/ 364152 h 36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64152">
                  <a:moveTo>
                    <a:pt x="0" y="0"/>
                  </a:moveTo>
                  <a:lnTo>
                    <a:pt x="19914" y="0"/>
                  </a:lnTo>
                  <a:lnTo>
                    <a:pt x="19914" y="364152"/>
                  </a:lnTo>
                  <a:lnTo>
                    <a:pt x="0" y="36415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820E79B-41E5-6C61-93B3-10B35F51DD36}"/>
                </a:ext>
              </a:extLst>
            </p:cNvPr>
            <p:cNvSpPr/>
            <p:nvPr/>
          </p:nvSpPr>
          <p:spPr>
            <a:xfrm>
              <a:off x="4389054" y="2539482"/>
              <a:ext cx="38807" cy="534406"/>
            </a:xfrm>
            <a:custGeom>
              <a:avLst/>
              <a:gdLst>
                <a:gd name="connsiteX0" fmla="*/ 0 w 19914"/>
                <a:gd name="connsiteY0" fmla="*/ 0 h 370972"/>
                <a:gd name="connsiteX1" fmla="*/ 19914 w 19914"/>
                <a:gd name="connsiteY1" fmla="*/ 0 h 370972"/>
                <a:gd name="connsiteX2" fmla="*/ 19914 w 19914"/>
                <a:gd name="connsiteY2" fmla="*/ 370972 h 370972"/>
                <a:gd name="connsiteX3" fmla="*/ 0 w 19914"/>
                <a:gd name="connsiteY3" fmla="*/ 370972 h 37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70972">
                  <a:moveTo>
                    <a:pt x="0" y="0"/>
                  </a:moveTo>
                  <a:lnTo>
                    <a:pt x="19914" y="0"/>
                  </a:lnTo>
                  <a:lnTo>
                    <a:pt x="19914" y="370972"/>
                  </a:lnTo>
                  <a:lnTo>
                    <a:pt x="0" y="37097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F271B40-03C4-177F-F208-0EEF8C525E82}"/>
                </a:ext>
              </a:extLst>
            </p:cNvPr>
            <p:cNvSpPr/>
            <p:nvPr/>
          </p:nvSpPr>
          <p:spPr>
            <a:xfrm>
              <a:off x="4463134" y="2539482"/>
              <a:ext cx="38807" cy="554055"/>
            </a:xfrm>
            <a:custGeom>
              <a:avLst/>
              <a:gdLst>
                <a:gd name="connsiteX0" fmla="*/ 0 w 19914"/>
                <a:gd name="connsiteY0" fmla="*/ 0 h 384612"/>
                <a:gd name="connsiteX1" fmla="*/ 19914 w 19914"/>
                <a:gd name="connsiteY1" fmla="*/ 0 h 384612"/>
                <a:gd name="connsiteX2" fmla="*/ 19914 w 19914"/>
                <a:gd name="connsiteY2" fmla="*/ 384612 h 384612"/>
                <a:gd name="connsiteX3" fmla="*/ 0 w 19914"/>
                <a:gd name="connsiteY3" fmla="*/ 384612 h 38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84612">
                  <a:moveTo>
                    <a:pt x="0" y="0"/>
                  </a:moveTo>
                  <a:lnTo>
                    <a:pt x="19914" y="0"/>
                  </a:lnTo>
                  <a:lnTo>
                    <a:pt x="19914" y="384612"/>
                  </a:lnTo>
                  <a:lnTo>
                    <a:pt x="0" y="38461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EE51B5D8-C625-5B38-0648-81940624FE3B}"/>
                </a:ext>
              </a:extLst>
            </p:cNvPr>
            <p:cNvSpPr/>
            <p:nvPr/>
          </p:nvSpPr>
          <p:spPr>
            <a:xfrm>
              <a:off x="4611267" y="2539482"/>
              <a:ext cx="38807" cy="568104"/>
            </a:xfrm>
            <a:custGeom>
              <a:avLst/>
              <a:gdLst>
                <a:gd name="connsiteX0" fmla="*/ 0 w 19914"/>
                <a:gd name="connsiteY0" fmla="*/ 0 h 394364"/>
                <a:gd name="connsiteX1" fmla="*/ 19914 w 19914"/>
                <a:gd name="connsiteY1" fmla="*/ 0 h 394364"/>
                <a:gd name="connsiteX2" fmla="*/ 19914 w 19914"/>
                <a:gd name="connsiteY2" fmla="*/ 394364 h 394364"/>
                <a:gd name="connsiteX3" fmla="*/ 0 w 19914"/>
                <a:gd name="connsiteY3" fmla="*/ 394364 h 394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94364">
                  <a:moveTo>
                    <a:pt x="0" y="0"/>
                  </a:moveTo>
                  <a:lnTo>
                    <a:pt x="19914" y="0"/>
                  </a:lnTo>
                  <a:lnTo>
                    <a:pt x="19914" y="394364"/>
                  </a:lnTo>
                  <a:lnTo>
                    <a:pt x="0" y="39436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7C512C6-3D8D-FF1A-E977-C7E4487EC51B}"/>
                </a:ext>
              </a:extLst>
            </p:cNvPr>
            <p:cNvSpPr/>
            <p:nvPr/>
          </p:nvSpPr>
          <p:spPr>
            <a:xfrm>
              <a:off x="4537187" y="2539482"/>
              <a:ext cx="38807" cy="557563"/>
            </a:xfrm>
            <a:custGeom>
              <a:avLst/>
              <a:gdLst>
                <a:gd name="connsiteX0" fmla="*/ 0 w 19914"/>
                <a:gd name="connsiteY0" fmla="*/ 0 h 387047"/>
                <a:gd name="connsiteX1" fmla="*/ 19914 w 19914"/>
                <a:gd name="connsiteY1" fmla="*/ 0 h 387047"/>
                <a:gd name="connsiteX2" fmla="*/ 19914 w 19914"/>
                <a:gd name="connsiteY2" fmla="*/ 387047 h 387047"/>
                <a:gd name="connsiteX3" fmla="*/ 0 w 19914"/>
                <a:gd name="connsiteY3" fmla="*/ 387047 h 387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87047">
                  <a:moveTo>
                    <a:pt x="0" y="0"/>
                  </a:moveTo>
                  <a:lnTo>
                    <a:pt x="19914" y="0"/>
                  </a:lnTo>
                  <a:lnTo>
                    <a:pt x="19914" y="387047"/>
                  </a:lnTo>
                  <a:lnTo>
                    <a:pt x="0" y="38704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DA3CC77-9794-9C28-D3A8-F85418F4B088}"/>
                </a:ext>
              </a:extLst>
            </p:cNvPr>
            <p:cNvSpPr/>
            <p:nvPr/>
          </p:nvSpPr>
          <p:spPr>
            <a:xfrm>
              <a:off x="3203994" y="2539482"/>
              <a:ext cx="38807" cy="272630"/>
            </a:xfrm>
            <a:custGeom>
              <a:avLst/>
              <a:gdLst>
                <a:gd name="connsiteX0" fmla="*/ 0 w 19914"/>
                <a:gd name="connsiteY0" fmla="*/ 0 h 189253"/>
                <a:gd name="connsiteX1" fmla="*/ 19914 w 19914"/>
                <a:gd name="connsiteY1" fmla="*/ 0 h 189253"/>
                <a:gd name="connsiteX2" fmla="*/ 19914 w 19914"/>
                <a:gd name="connsiteY2" fmla="*/ 189253 h 189253"/>
                <a:gd name="connsiteX3" fmla="*/ 0 w 19914"/>
                <a:gd name="connsiteY3" fmla="*/ 189253 h 18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189253">
                  <a:moveTo>
                    <a:pt x="0" y="0"/>
                  </a:moveTo>
                  <a:lnTo>
                    <a:pt x="19914" y="0"/>
                  </a:lnTo>
                  <a:lnTo>
                    <a:pt x="19914" y="189253"/>
                  </a:lnTo>
                  <a:lnTo>
                    <a:pt x="0" y="189253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54A147D-DE2A-02EA-10E2-A66B2A65F536}"/>
                </a:ext>
              </a:extLst>
            </p:cNvPr>
            <p:cNvSpPr/>
            <p:nvPr/>
          </p:nvSpPr>
          <p:spPr>
            <a:xfrm>
              <a:off x="3278073" y="2539482"/>
              <a:ext cx="38807" cy="289487"/>
            </a:xfrm>
            <a:custGeom>
              <a:avLst/>
              <a:gdLst>
                <a:gd name="connsiteX0" fmla="*/ 0 w 19914"/>
                <a:gd name="connsiteY0" fmla="*/ 0 h 200955"/>
                <a:gd name="connsiteX1" fmla="*/ 19914 w 19914"/>
                <a:gd name="connsiteY1" fmla="*/ 0 h 200955"/>
                <a:gd name="connsiteX2" fmla="*/ 19914 w 19914"/>
                <a:gd name="connsiteY2" fmla="*/ 200955 h 200955"/>
                <a:gd name="connsiteX3" fmla="*/ 0 w 19914"/>
                <a:gd name="connsiteY3" fmla="*/ 200955 h 200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00955">
                  <a:moveTo>
                    <a:pt x="0" y="0"/>
                  </a:moveTo>
                  <a:lnTo>
                    <a:pt x="19914" y="0"/>
                  </a:lnTo>
                  <a:lnTo>
                    <a:pt x="19914" y="200955"/>
                  </a:lnTo>
                  <a:lnTo>
                    <a:pt x="0" y="200955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161F11BC-FEF0-3B53-F167-167C6CAE20D5}"/>
                </a:ext>
              </a:extLst>
            </p:cNvPr>
            <p:cNvSpPr/>
            <p:nvPr/>
          </p:nvSpPr>
          <p:spPr>
            <a:xfrm>
              <a:off x="3352127" y="2539482"/>
              <a:ext cx="38807" cy="306327"/>
            </a:xfrm>
            <a:custGeom>
              <a:avLst/>
              <a:gdLst>
                <a:gd name="connsiteX0" fmla="*/ 0 w 19914"/>
                <a:gd name="connsiteY0" fmla="*/ 0 h 212645"/>
                <a:gd name="connsiteX1" fmla="*/ 19914 w 19914"/>
                <a:gd name="connsiteY1" fmla="*/ 0 h 212645"/>
                <a:gd name="connsiteX2" fmla="*/ 19914 w 19914"/>
                <a:gd name="connsiteY2" fmla="*/ 212645 h 212645"/>
                <a:gd name="connsiteX3" fmla="*/ 0 w 19914"/>
                <a:gd name="connsiteY3" fmla="*/ 212645 h 2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12645">
                  <a:moveTo>
                    <a:pt x="0" y="0"/>
                  </a:moveTo>
                  <a:lnTo>
                    <a:pt x="19914" y="0"/>
                  </a:lnTo>
                  <a:lnTo>
                    <a:pt x="19914" y="212645"/>
                  </a:lnTo>
                  <a:lnTo>
                    <a:pt x="0" y="212645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04420D78-AD7E-C32F-EA90-00830C5B1F49}"/>
                </a:ext>
              </a:extLst>
            </p:cNvPr>
            <p:cNvSpPr/>
            <p:nvPr/>
          </p:nvSpPr>
          <p:spPr>
            <a:xfrm>
              <a:off x="3426204" y="2539482"/>
              <a:ext cx="38807" cy="312644"/>
            </a:xfrm>
            <a:custGeom>
              <a:avLst/>
              <a:gdLst>
                <a:gd name="connsiteX0" fmla="*/ 0 w 19914"/>
                <a:gd name="connsiteY0" fmla="*/ 0 h 217030"/>
                <a:gd name="connsiteX1" fmla="*/ 19914 w 19914"/>
                <a:gd name="connsiteY1" fmla="*/ 0 h 217030"/>
                <a:gd name="connsiteX2" fmla="*/ 19914 w 19914"/>
                <a:gd name="connsiteY2" fmla="*/ 217030 h 217030"/>
                <a:gd name="connsiteX3" fmla="*/ 0 w 19914"/>
                <a:gd name="connsiteY3" fmla="*/ 217030 h 21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17030">
                  <a:moveTo>
                    <a:pt x="0" y="0"/>
                  </a:moveTo>
                  <a:lnTo>
                    <a:pt x="19914" y="0"/>
                  </a:lnTo>
                  <a:lnTo>
                    <a:pt x="19914" y="217030"/>
                  </a:lnTo>
                  <a:lnTo>
                    <a:pt x="0" y="217030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EAAD924A-DF66-AEA9-FEB9-A40A86BF08C5}"/>
                </a:ext>
              </a:extLst>
            </p:cNvPr>
            <p:cNvSpPr/>
            <p:nvPr/>
          </p:nvSpPr>
          <p:spPr>
            <a:xfrm>
              <a:off x="3500258" y="2539482"/>
              <a:ext cx="38807" cy="320357"/>
            </a:xfrm>
            <a:custGeom>
              <a:avLst/>
              <a:gdLst>
                <a:gd name="connsiteX0" fmla="*/ 0 w 19914"/>
                <a:gd name="connsiteY0" fmla="*/ 0 h 222384"/>
                <a:gd name="connsiteX1" fmla="*/ 19914 w 19914"/>
                <a:gd name="connsiteY1" fmla="*/ 0 h 222384"/>
                <a:gd name="connsiteX2" fmla="*/ 19914 w 19914"/>
                <a:gd name="connsiteY2" fmla="*/ 222384 h 222384"/>
                <a:gd name="connsiteX3" fmla="*/ 0 w 19914"/>
                <a:gd name="connsiteY3" fmla="*/ 222384 h 22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22384">
                  <a:moveTo>
                    <a:pt x="0" y="0"/>
                  </a:moveTo>
                  <a:lnTo>
                    <a:pt x="19914" y="0"/>
                  </a:lnTo>
                  <a:lnTo>
                    <a:pt x="19914" y="222384"/>
                  </a:lnTo>
                  <a:lnTo>
                    <a:pt x="0" y="22238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D9E4FB77-EE7B-2C7C-4F37-244AACC6C294}"/>
                </a:ext>
              </a:extLst>
            </p:cNvPr>
            <p:cNvSpPr/>
            <p:nvPr/>
          </p:nvSpPr>
          <p:spPr>
            <a:xfrm>
              <a:off x="3574337" y="2539482"/>
              <a:ext cx="38807" cy="323864"/>
            </a:xfrm>
            <a:custGeom>
              <a:avLst/>
              <a:gdLst>
                <a:gd name="connsiteX0" fmla="*/ 0 w 19914"/>
                <a:gd name="connsiteY0" fmla="*/ 0 h 224819"/>
                <a:gd name="connsiteX1" fmla="*/ 19914 w 19914"/>
                <a:gd name="connsiteY1" fmla="*/ 0 h 224819"/>
                <a:gd name="connsiteX2" fmla="*/ 19914 w 19914"/>
                <a:gd name="connsiteY2" fmla="*/ 224819 h 224819"/>
                <a:gd name="connsiteX3" fmla="*/ 0 w 19914"/>
                <a:gd name="connsiteY3" fmla="*/ 224819 h 22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24819">
                  <a:moveTo>
                    <a:pt x="0" y="0"/>
                  </a:moveTo>
                  <a:lnTo>
                    <a:pt x="19914" y="0"/>
                  </a:lnTo>
                  <a:lnTo>
                    <a:pt x="19914" y="224819"/>
                  </a:lnTo>
                  <a:lnTo>
                    <a:pt x="0" y="224819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88A6FDF-3072-D753-4F43-15DA9D6943ED}"/>
                </a:ext>
              </a:extLst>
            </p:cNvPr>
            <p:cNvSpPr/>
            <p:nvPr/>
          </p:nvSpPr>
          <p:spPr>
            <a:xfrm>
              <a:off x="3648391" y="2539482"/>
              <a:ext cx="38807" cy="323166"/>
            </a:xfrm>
            <a:custGeom>
              <a:avLst/>
              <a:gdLst>
                <a:gd name="connsiteX0" fmla="*/ 0 w 19914"/>
                <a:gd name="connsiteY0" fmla="*/ 0 h 224334"/>
                <a:gd name="connsiteX1" fmla="*/ 19914 w 19914"/>
                <a:gd name="connsiteY1" fmla="*/ 0 h 224334"/>
                <a:gd name="connsiteX2" fmla="*/ 19914 w 19914"/>
                <a:gd name="connsiteY2" fmla="*/ 224335 h 224334"/>
                <a:gd name="connsiteX3" fmla="*/ 0 w 19914"/>
                <a:gd name="connsiteY3" fmla="*/ 224335 h 22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24334">
                  <a:moveTo>
                    <a:pt x="0" y="0"/>
                  </a:moveTo>
                  <a:lnTo>
                    <a:pt x="19914" y="0"/>
                  </a:lnTo>
                  <a:lnTo>
                    <a:pt x="19914" y="224335"/>
                  </a:lnTo>
                  <a:lnTo>
                    <a:pt x="0" y="224335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67A32DD5-80BA-ABFE-B0A4-1BE3D8C62BC6}"/>
                </a:ext>
              </a:extLst>
            </p:cNvPr>
            <p:cNvSpPr/>
            <p:nvPr/>
          </p:nvSpPr>
          <p:spPr>
            <a:xfrm>
              <a:off x="3722470" y="2539482"/>
              <a:ext cx="38807" cy="332990"/>
            </a:xfrm>
            <a:custGeom>
              <a:avLst/>
              <a:gdLst>
                <a:gd name="connsiteX0" fmla="*/ 0 w 19914"/>
                <a:gd name="connsiteY0" fmla="*/ 0 h 231154"/>
                <a:gd name="connsiteX1" fmla="*/ 19914 w 19914"/>
                <a:gd name="connsiteY1" fmla="*/ 0 h 231154"/>
                <a:gd name="connsiteX2" fmla="*/ 19914 w 19914"/>
                <a:gd name="connsiteY2" fmla="*/ 231155 h 231154"/>
                <a:gd name="connsiteX3" fmla="*/ 0 w 19914"/>
                <a:gd name="connsiteY3" fmla="*/ 231155 h 23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31154">
                  <a:moveTo>
                    <a:pt x="0" y="0"/>
                  </a:moveTo>
                  <a:lnTo>
                    <a:pt x="19914" y="0"/>
                  </a:lnTo>
                  <a:lnTo>
                    <a:pt x="19914" y="231155"/>
                  </a:lnTo>
                  <a:lnTo>
                    <a:pt x="0" y="231155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F705682-5592-D3C0-E6A8-815A81D08B32}"/>
                </a:ext>
              </a:extLst>
            </p:cNvPr>
            <p:cNvSpPr/>
            <p:nvPr/>
          </p:nvSpPr>
          <p:spPr>
            <a:xfrm>
              <a:off x="3870603" y="2539482"/>
              <a:ext cx="38807" cy="377211"/>
            </a:xfrm>
            <a:custGeom>
              <a:avLst/>
              <a:gdLst>
                <a:gd name="connsiteX0" fmla="*/ 0 w 19914"/>
                <a:gd name="connsiteY0" fmla="*/ 0 h 261851"/>
                <a:gd name="connsiteX1" fmla="*/ 19914 w 19914"/>
                <a:gd name="connsiteY1" fmla="*/ 0 h 261851"/>
                <a:gd name="connsiteX2" fmla="*/ 19914 w 19914"/>
                <a:gd name="connsiteY2" fmla="*/ 261851 h 261851"/>
                <a:gd name="connsiteX3" fmla="*/ 0 w 19914"/>
                <a:gd name="connsiteY3" fmla="*/ 261851 h 261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61851">
                  <a:moveTo>
                    <a:pt x="0" y="0"/>
                  </a:moveTo>
                  <a:lnTo>
                    <a:pt x="19914" y="0"/>
                  </a:lnTo>
                  <a:lnTo>
                    <a:pt x="19914" y="261851"/>
                  </a:lnTo>
                  <a:lnTo>
                    <a:pt x="0" y="26185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B007611B-D834-1AA9-8CDB-0D281DD51A28}"/>
                </a:ext>
              </a:extLst>
            </p:cNvPr>
            <p:cNvSpPr/>
            <p:nvPr/>
          </p:nvSpPr>
          <p:spPr>
            <a:xfrm>
              <a:off x="3796524" y="2539482"/>
              <a:ext cx="38807" cy="350528"/>
            </a:xfrm>
            <a:custGeom>
              <a:avLst/>
              <a:gdLst>
                <a:gd name="connsiteX0" fmla="*/ 0 w 19914"/>
                <a:gd name="connsiteY0" fmla="*/ 0 h 243328"/>
                <a:gd name="connsiteX1" fmla="*/ 19914 w 19914"/>
                <a:gd name="connsiteY1" fmla="*/ 0 h 243328"/>
                <a:gd name="connsiteX2" fmla="*/ 19914 w 19914"/>
                <a:gd name="connsiteY2" fmla="*/ 243329 h 243328"/>
                <a:gd name="connsiteX3" fmla="*/ 0 w 19914"/>
                <a:gd name="connsiteY3" fmla="*/ 243329 h 24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43328">
                  <a:moveTo>
                    <a:pt x="0" y="0"/>
                  </a:moveTo>
                  <a:lnTo>
                    <a:pt x="19914" y="0"/>
                  </a:lnTo>
                  <a:lnTo>
                    <a:pt x="19914" y="243329"/>
                  </a:lnTo>
                  <a:lnTo>
                    <a:pt x="0" y="243329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A35FFC88-C77F-D611-9EB8-567C9672F26C}"/>
                </a:ext>
              </a:extLst>
            </p:cNvPr>
            <p:cNvSpPr/>
            <p:nvPr/>
          </p:nvSpPr>
          <p:spPr>
            <a:xfrm>
              <a:off x="2241144" y="2539482"/>
              <a:ext cx="38807" cy="50867"/>
            </a:xfrm>
            <a:custGeom>
              <a:avLst/>
              <a:gdLst>
                <a:gd name="connsiteX0" fmla="*/ 0 w 19914"/>
                <a:gd name="connsiteY0" fmla="*/ 0 h 35311"/>
                <a:gd name="connsiteX1" fmla="*/ 19914 w 19914"/>
                <a:gd name="connsiteY1" fmla="*/ 0 h 35311"/>
                <a:gd name="connsiteX2" fmla="*/ 19914 w 19914"/>
                <a:gd name="connsiteY2" fmla="*/ 35311 h 35311"/>
                <a:gd name="connsiteX3" fmla="*/ 0 w 19914"/>
                <a:gd name="connsiteY3" fmla="*/ 35311 h 3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5311">
                  <a:moveTo>
                    <a:pt x="0" y="0"/>
                  </a:moveTo>
                  <a:lnTo>
                    <a:pt x="19914" y="0"/>
                  </a:lnTo>
                  <a:lnTo>
                    <a:pt x="19914" y="35311"/>
                  </a:lnTo>
                  <a:lnTo>
                    <a:pt x="0" y="3531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054BC690-FF1D-312A-EC4C-80198697F09F}"/>
                </a:ext>
              </a:extLst>
            </p:cNvPr>
            <p:cNvSpPr/>
            <p:nvPr/>
          </p:nvSpPr>
          <p:spPr>
            <a:xfrm>
              <a:off x="2315198" y="2539482"/>
              <a:ext cx="38807" cy="62088"/>
            </a:xfrm>
            <a:custGeom>
              <a:avLst/>
              <a:gdLst>
                <a:gd name="connsiteX0" fmla="*/ 0 w 19914"/>
                <a:gd name="connsiteY0" fmla="*/ 0 h 43100"/>
                <a:gd name="connsiteX1" fmla="*/ 19914 w 19914"/>
                <a:gd name="connsiteY1" fmla="*/ 0 h 43100"/>
                <a:gd name="connsiteX2" fmla="*/ 19914 w 19914"/>
                <a:gd name="connsiteY2" fmla="*/ 43100 h 43100"/>
                <a:gd name="connsiteX3" fmla="*/ 0 w 19914"/>
                <a:gd name="connsiteY3" fmla="*/ 43100 h 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3100">
                  <a:moveTo>
                    <a:pt x="0" y="0"/>
                  </a:moveTo>
                  <a:lnTo>
                    <a:pt x="19914" y="0"/>
                  </a:lnTo>
                  <a:lnTo>
                    <a:pt x="19914" y="43100"/>
                  </a:lnTo>
                  <a:lnTo>
                    <a:pt x="0" y="43100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58454406-837B-2DFC-F2A7-38D1B09890A7}"/>
                </a:ext>
              </a:extLst>
            </p:cNvPr>
            <p:cNvSpPr/>
            <p:nvPr/>
          </p:nvSpPr>
          <p:spPr>
            <a:xfrm>
              <a:off x="2389277" y="2539482"/>
              <a:ext cx="38807" cy="69121"/>
            </a:xfrm>
            <a:custGeom>
              <a:avLst/>
              <a:gdLst>
                <a:gd name="connsiteX0" fmla="*/ 0 w 19914"/>
                <a:gd name="connsiteY0" fmla="*/ 0 h 47982"/>
                <a:gd name="connsiteX1" fmla="*/ 19914 w 19914"/>
                <a:gd name="connsiteY1" fmla="*/ 0 h 47982"/>
                <a:gd name="connsiteX2" fmla="*/ 19914 w 19914"/>
                <a:gd name="connsiteY2" fmla="*/ 47983 h 47982"/>
                <a:gd name="connsiteX3" fmla="*/ 0 w 19914"/>
                <a:gd name="connsiteY3" fmla="*/ 47983 h 4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7982">
                  <a:moveTo>
                    <a:pt x="0" y="0"/>
                  </a:moveTo>
                  <a:lnTo>
                    <a:pt x="19914" y="0"/>
                  </a:lnTo>
                  <a:lnTo>
                    <a:pt x="19914" y="47983"/>
                  </a:lnTo>
                  <a:lnTo>
                    <a:pt x="0" y="47983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3D55BC1-F8E3-C194-96F1-1DD4ED43E09D}"/>
                </a:ext>
              </a:extLst>
            </p:cNvPr>
            <p:cNvSpPr/>
            <p:nvPr/>
          </p:nvSpPr>
          <p:spPr>
            <a:xfrm>
              <a:off x="2463331" y="2539482"/>
              <a:ext cx="38807" cy="74722"/>
            </a:xfrm>
            <a:custGeom>
              <a:avLst/>
              <a:gdLst>
                <a:gd name="connsiteX0" fmla="*/ 0 w 19914"/>
                <a:gd name="connsiteY0" fmla="*/ 0 h 51870"/>
                <a:gd name="connsiteX1" fmla="*/ 19914 w 19914"/>
                <a:gd name="connsiteY1" fmla="*/ 0 h 51870"/>
                <a:gd name="connsiteX2" fmla="*/ 19914 w 19914"/>
                <a:gd name="connsiteY2" fmla="*/ 51871 h 51870"/>
                <a:gd name="connsiteX3" fmla="*/ 0 w 19914"/>
                <a:gd name="connsiteY3" fmla="*/ 51871 h 5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1870">
                  <a:moveTo>
                    <a:pt x="0" y="0"/>
                  </a:moveTo>
                  <a:lnTo>
                    <a:pt x="19914" y="0"/>
                  </a:lnTo>
                  <a:lnTo>
                    <a:pt x="19914" y="51871"/>
                  </a:lnTo>
                  <a:lnTo>
                    <a:pt x="0" y="5187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F71732FD-9C70-998E-AFD5-DE39363975AA}"/>
                </a:ext>
              </a:extLst>
            </p:cNvPr>
            <p:cNvSpPr/>
            <p:nvPr/>
          </p:nvSpPr>
          <p:spPr>
            <a:xfrm>
              <a:off x="2537410" y="2539482"/>
              <a:ext cx="38807" cy="85262"/>
            </a:xfrm>
            <a:custGeom>
              <a:avLst/>
              <a:gdLst>
                <a:gd name="connsiteX0" fmla="*/ 0 w 19914"/>
                <a:gd name="connsiteY0" fmla="*/ 0 h 59187"/>
                <a:gd name="connsiteX1" fmla="*/ 19914 w 19914"/>
                <a:gd name="connsiteY1" fmla="*/ 0 h 59187"/>
                <a:gd name="connsiteX2" fmla="*/ 19914 w 19914"/>
                <a:gd name="connsiteY2" fmla="*/ 59188 h 59187"/>
                <a:gd name="connsiteX3" fmla="*/ 0 w 19914"/>
                <a:gd name="connsiteY3" fmla="*/ 59188 h 59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9187">
                  <a:moveTo>
                    <a:pt x="0" y="0"/>
                  </a:moveTo>
                  <a:lnTo>
                    <a:pt x="19914" y="0"/>
                  </a:lnTo>
                  <a:lnTo>
                    <a:pt x="19914" y="59188"/>
                  </a:lnTo>
                  <a:lnTo>
                    <a:pt x="0" y="5918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C69F7619-3FEA-2D43-3BBF-8FE39BFC8D8D}"/>
                </a:ext>
              </a:extLst>
            </p:cNvPr>
            <p:cNvSpPr/>
            <p:nvPr/>
          </p:nvSpPr>
          <p:spPr>
            <a:xfrm>
              <a:off x="2611464" y="2539482"/>
              <a:ext cx="38807" cy="99293"/>
            </a:xfrm>
            <a:custGeom>
              <a:avLst/>
              <a:gdLst>
                <a:gd name="connsiteX0" fmla="*/ 0 w 19914"/>
                <a:gd name="connsiteY0" fmla="*/ 0 h 68927"/>
                <a:gd name="connsiteX1" fmla="*/ 19914 w 19914"/>
                <a:gd name="connsiteY1" fmla="*/ 0 h 68927"/>
                <a:gd name="connsiteX2" fmla="*/ 19914 w 19914"/>
                <a:gd name="connsiteY2" fmla="*/ 68927 h 68927"/>
                <a:gd name="connsiteX3" fmla="*/ 0 w 19914"/>
                <a:gd name="connsiteY3" fmla="*/ 68927 h 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8927">
                  <a:moveTo>
                    <a:pt x="0" y="0"/>
                  </a:moveTo>
                  <a:lnTo>
                    <a:pt x="19914" y="0"/>
                  </a:lnTo>
                  <a:lnTo>
                    <a:pt x="19914" y="68927"/>
                  </a:lnTo>
                  <a:lnTo>
                    <a:pt x="0" y="6892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BBD1AE24-DF20-8F73-3A58-02957F41D57A}"/>
                </a:ext>
              </a:extLst>
            </p:cNvPr>
            <p:cNvSpPr/>
            <p:nvPr/>
          </p:nvSpPr>
          <p:spPr>
            <a:xfrm>
              <a:off x="2685541" y="2539482"/>
              <a:ext cx="38807" cy="102800"/>
            </a:xfrm>
            <a:custGeom>
              <a:avLst/>
              <a:gdLst>
                <a:gd name="connsiteX0" fmla="*/ 0 w 19914"/>
                <a:gd name="connsiteY0" fmla="*/ 0 h 71361"/>
                <a:gd name="connsiteX1" fmla="*/ 19914 w 19914"/>
                <a:gd name="connsiteY1" fmla="*/ 0 h 71361"/>
                <a:gd name="connsiteX2" fmla="*/ 19914 w 19914"/>
                <a:gd name="connsiteY2" fmla="*/ 71362 h 71361"/>
                <a:gd name="connsiteX3" fmla="*/ 0 w 19914"/>
                <a:gd name="connsiteY3" fmla="*/ 71362 h 7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1361">
                  <a:moveTo>
                    <a:pt x="0" y="0"/>
                  </a:moveTo>
                  <a:lnTo>
                    <a:pt x="19914" y="0"/>
                  </a:lnTo>
                  <a:lnTo>
                    <a:pt x="19914" y="71362"/>
                  </a:lnTo>
                  <a:lnTo>
                    <a:pt x="0" y="7136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AF8E7E66-4968-349B-86EC-127EC16667B0}"/>
                </a:ext>
              </a:extLst>
            </p:cNvPr>
            <p:cNvSpPr/>
            <p:nvPr/>
          </p:nvSpPr>
          <p:spPr>
            <a:xfrm>
              <a:off x="2759595" y="2539482"/>
              <a:ext cx="38807" cy="109118"/>
            </a:xfrm>
            <a:custGeom>
              <a:avLst/>
              <a:gdLst>
                <a:gd name="connsiteX0" fmla="*/ 0 w 19914"/>
                <a:gd name="connsiteY0" fmla="*/ 0 h 75747"/>
                <a:gd name="connsiteX1" fmla="*/ 19914 w 19914"/>
                <a:gd name="connsiteY1" fmla="*/ 0 h 75747"/>
                <a:gd name="connsiteX2" fmla="*/ 19914 w 19914"/>
                <a:gd name="connsiteY2" fmla="*/ 75747 h 75747"/>
                <a:gd name="connsiteX3" fmla="*/ 0 w 19914"/>
                <a:gd name="connsiteY3" fmla="*/ 75747 h 7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5747">
                  <a:moveTo>
                    <a:pt x="0" y="0"/>
                  </a:moveTo>
                  <a:lnTo>
                    <a:pt x="19914" y="0"/>
                  </a:lnTo>
                  <a:lnTo>
                    <a:pt x="19914" y="75747"/>
                  </a:lnTo>
                  <a:lnTo>
                    <a:pt x="0" y="7574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B4734A8E-959C-4A9F-DF8C-E8079249B75B}"/>
                </a:ext>
              </a:extLst>
            </p:cNvPr>
            <p:cNvSpPr/>
            <p:nvPr/>
          </p:nvSpPr>
          <p:spPr>
            <a:xfrm>
              <a:off x="2907728" y="2539482"/>
              <a:ext cx="38807" cy="135084"/>
            </a:xfrm>
            <a:custGeom>
              <a:avLst/>
              <a:gdLst>
                <a:gd name="connsiteX0" fmla="*/ 0 w 19914"/>
                <a:gd name="connsiteY0" fmla="*/ 0 h 93772"/>
                <a:gd name="connsiteX1" fmla="*/ 19914 w 19914"/>
                <a:gd name="connsiteY1" fmla="*/ 0 h 93772"/>
                <a:gd name="connsiteX2" fmla="*/ 19914 w 19914"/>
                <a:gd name="connsiteY2" fmla="*/ 93772 h 93772"/>
                <a:gd name="connsiteX3" fmla="*/ 0 w 19914"/>
                <a:gd name="connsiteY3" fmla="*/ 93772 h 9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93772">
                  <a:moveTo>
                    <a:pt x="0" y="0"/>
                  </a:moveTo>
                  <a:lnTo>
                    <a:pt x="19914" y="0"/>
                  </a:lnTo>
                  <a:lnTo>
                    <a:pt x="19914" y="93772"/>
                  </a:lnTo>
                  <a:lnTo>
                    <a:pt x="0" y="9377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DAF8AEB0-0192-5F65-E915-FA9DAF988172}"/>
                </a:ext>
              </a:extLst>
            </p:cNvPr>
            <p:cNvSpPr/>
            <p:nvPr/>
          </p:nvSpPr>
          <p:spPr>
            <a:xfrm>
              <a:off x="2833674" y="2539482"/>
              <a:ext cx="38807" cy="122449"/>
            </a:xfrm>
            <a:custGeom>
              <a:avLst/>
              <a:gdLst>
                <a:gd name="connsiteX0" fmla="*/ 0 w 19914"/>
                <a:gd name="connsiteY0" fmla="*/ 0 h 85001"/>
                <a:gd name="connsiteX1" fmla="*/ 19914 w 19914"/>
                <a:gd name="connsiteY1" fmla="*/ 0 h 85001"/>
                <a:gd name="connsiteX2" fmla="*/ 19914 w 19914"/>
                <a:gd name="connsiteY2" fmla="*/ 85002 h 85001"/>
                <a:gd name="connsiteX3" fmla="*/ 0 w 19914"/>
                <a:gd name="connsiteY3" fmla="*/ 85002 h 85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5001">
                  <a:moveTo>
                    <a:pt x="0" y="0"/>
                  </a:moveTo>
                  <a:lnTo>
                    <a:pt x="19914" y="0"/>
                  </a:lnTo>
                  <a:lnTo>
                    <a:pt x="19914" y="85002"/>
                  </a:lnTo>
                  <a:lnTo>
                    <a:pt x="0" y="8500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1B5624F-D6F5-37BF-1267-EB6AD01D7E1F}"/>
                </a:ext>
              </a:extLst>
            </p:cNvPr>
            <p:cNvSpPr/>
            <p:nvPr/>
          </p:nvSpPr>
          <p:spPr>
            <a:xfrm>
              <a:off x="2981807" y="2539482"/>
              <a:ext cx="38807" cy="156845"/>
            </a:xfrm>
            <a:custGeom>
              <a:avLst/>
              <a:gdLst>
                <a:gd name="connsiteX0" fmla="*/ 0 w 19914"/>
                <a:gd name="connsiteY0" fmla="*/ 0 h 108878"/>
                <a:gd name="connsiteX1" fmla="*/ 19914 w 19914"/>
                <a:gd name="connsiteY1" fmla="*/ 0 h 108878"/>
                <a:gd name="connsiteX2" fmla="*/ 19914 w 19914"/>
                <a:gd name="connsiteY2" fmla="*/ 108878 h 108878"/>
                <a:gd name="connsiteX3" fmla="*/ 0 w 19914"/>
                <a:gd name="connsiteY3" fmla="*/ 108878 h 10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108878">
                  <a:moveTo>
                    <a:pt x="0" y="0"/>
                  </a:moveTo>
                  <a:lnTo>
                    <a:pt x="19914" y="0"/>
                  </a:lnTo>
                  <a:lnTo>
                    <a:pt x="19914" y="108878"/>
                  </a:lnTo>
                  <a:lnTo>
                    <a:pt x="0" y="10887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10327D8-62A0-F0CF-6851-1D435045C7B0}"/>
                </a:ext>
              </a:extLst>
            </p:cNvPr>
            <p:cNvSpPr/>
            <p:nvPr/>
          </p:nvSpPr>
          <p:spPr>
            <a:xfrm>
              <a:off x="3055861" y="2539482"/>
              <a:ext cx="38807" cy="234028"/>
            </a:xfrm>
            <a:custGeom>
              <a:avLst/>
              <a:gdLst>
                <a:gd name="connsiteX0" fmla="*/ 0 w 19914"/>
                <a:gd name="connsiteY0" fmla="*/ 0 h 162457"/>
                <a:gd name="connsiteX1" fmla="*/ 19914 w 19914"/>
                <a:gd name="connsiteY1" fmla="*/ 0 h 162457"/>
                <a:gd name="connsiteX2" fmla="*/ 19914 w 19914"/>
                <a:gd name="connsiteY2" fmla="*/ 162457 h 162457"/>
                <a:gd name="connsiteX3" fmla="*/ 0 w 19914"/>
                <a:gd name="connsiteY3" fmla="*/ 162457 h 16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162457">
                  <a:moveTo>
                    <a:pt x="0" y="0"/>
                  </a:moveTo>
                  <a:lnTo>
                    <a:pt x="19914" y="0"/>
                  </a:lnTo>
                  <a:lnTo>
                    <a:pt x="19914" y="162457"/>
                  </a:lnTo>
                  <a:lnTo>
                    <a:pt x="0" y="16245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4A39D00-FA1D-64EB-D287-D2F9819A48D4}"/>
                </a:ext>
              </a:extLst>
            </p:cNvPr>
            <p:cNvSpPr/>
            <p:nvPr/>
          </p:nvSpPr>
          <p:spPr>
            <a:xfrm>
              <a:off x="3129940" y="2539482"/>
              <a:ext cx="38807" cy="244569"/>
            </a:xfrm>
            <a:custGeom>
              <a:avLst/>
              <a:gdLst>
                <a:gd name="connsiteX0" fmla="*/ 0 w 19914"/>
                <a:gd name="connsiteY0" fmla="*/ 0 h 169774"/>
                <a:gd name="connsiteX1" fmla="*/ 19914 w 19914"/>
                <a:gd name="connsiteY1" fmla="*/ 0 h 169774"/>
                <a:gd name="connsiteX2" fmla="*/ 19914 w 19914"/>
                <a:gd name="connsiteY2" fmla="*/ 169774 h 169774"/>
                <a:gd name="connsiteX3" fmla="*/ 0 w 19914"/>
                <a:gd name="connsiteY3" fmla="*/ 169774 h 16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169774">
                  <a:moveTo>
                    <a:pt x="0" y="0"/>
                  </a:moveTo>
                  <a:lnTo>
                    <a:pt x="19914" y="0"/>
                  </a:lnTo>
                  <a:lnTo>
                    <a:pt x="19914" y="169774"/>
                  </a:lnTo>
                  <a:lnTo>
                    <a:pt x="0" y="16977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DEB7BA32-3FDD-D193-981F-8CD25F1BA3B3}"/>
              </a:ext>
            </a:extLst>
          </p:cNvPr>
          <p:cNvGrpSpPr/>
          <p:nvPr/>
        </p:nvGrpSpPr>
        <p:grpSpPr>
          <a:xfrm>
            <a:off x="1502259" y="2006990"/>
            <a:ext cx="410546" cy="39313"/>
            <a:chOff x="1502259" y="2215613"/>
            <a:chExt cx="410546" cy="43132"/>
          </a:xfrm>
        </p:grpSpPr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7088A41C-6C38-D91F-A412-DB3BD05A6599}"/>
                </a:ext>
              </a:extLst>
            </p:cNvPr>
            <p:cNvSpPr/>
            <p:nvPr/>
          </p:nvSpPr>
          <p:spPr>
            <a:xfrm>
              <a:off x="1502259" y="2215613"/>
              <a:ext cx="41433" cy="43132"/>
            </a:xfrm>
            <a:custGeom>
              <a:avLst/>
              <a:gdLst>
                <a:gd name="connsiteX0" fmla="*/ 16896 w 41433"/>
                <a:gd name="connsiteY0" fmla="*/ 0 h 43132"/>
                <a:gd name="connsiteX1" fmla="*/ 24128 w 41433"/>
                <a:gd name="connsiteY1" fmla="*/ 0 h 43132"/>
                <a:gd name="connsiteX2" fmla="*/ 24128 w 41433"/>
                <a:gd name="connsiteY2" fmla="*/ 17345 h 43132"/>
                <a:gd name="connsiteX3" fmla="*/ 38727 w 41433"/>
                <a:gd name="connsiteY3" fmla="*/ 11205 h 43132"/>
                <a:gd name="connsiteX4" fmla="*/ 41433 w 41433"/>
                <a:gd name="connsiteY4" fmla="*/ 18573 h 43132"/>
                <a:gd name="connsiteX5" fmla="*/ 26584 w 41433"/>
                <a:gd name="connsiteY5" fmla="*/ 24406 h 43132"/>
                <a:gd name="connsiteX6" fmla="*/ 35589 w 41433"/>
                <a:gd name="connsiteY6" fmla="*/ 38374 h 43132"/>
                <a:gd name="connsiteX7" fmla="*/ 30017 w 41433"/>
                <a:gd name="connsiteY7" fmla="*/ 43133 h 43132"/>
                <a:gd name="connsiteX8" fmla="*/ 20603 w 41433"/>
                <a:gd name="connsiteY8" fmla="*/ 28397 h 43132"/>
                <a:gd name="connsiteX9" fmla="*/ 11734 w 41433"/>
                <a:gd name="connsiteY9" fmla="*/ 43133 h 43132"/>
                <a:gd name="connsiteX10" fmla="*/ 5571 w 41433"/>
                <a:gd name="connsiteY10" fmla="*/ 38374 h 43132"/>
                <a:gd name="connsiteX11" fmla="*/ 14463 w 41433"/>
                <a:gd name="connsiteY11" fmla="*/ 24406 h 43132"/>
                <a:gd name="connsiteX12" fmla="*/ 0 w 41433"/>
                <a:gd name="connsiteY12" fmla="*/ 18573 h 43132"/>
                <a:gd name="connsiteX13" fmla="*/ 2433 w 41433"/>
                <a:gd name="connsiteY13" fmla="*/ 11205 h 43132"/>
                <a:gd name="connsiteX14" fmla="*/ 16896 w 41433"/>
                <a:gd name="connsiteY14" fmla="*/ 17345 h 43132"/>
                <a:gd name="connsiteX15" fmla="*/ 16896 w 41433"/>
                <a:gd name="connsiteY15" fmla="*/ 0 h 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33" h="43132">
                  <a:moveTo>
                    <a:pt x="16896" y="0"/>
                  </a:moveTo>
                  <a:lnTo>
                    <a:pt x="24128" y="0"/>
                  </a:lnTo>
                  <a:lnTo>
                    <a:pt x="24128" y="17345"/>
                  </a:lnTo>
                  <a:lnTo>
                    <a:pt x="38727" y="11205"/>
                  </a:lnTo>
                  <a:lnTo>
                    <a:pt x="41433" y="18573"/>
                  </a:lnTo>
                  <a:lnTo>
                    <a:pt x="26584" y="24406"/>
                  </a:lnTo>
                  <a:lnTo>
                    <a:pt x="35589" y="38374"/>
                  </a:lnTo>
                  <a:lnTo>
                    <a:pt x="30017" y="43133"/>
                  </a:lnTo>
                  <a:lnTo>
                    <a:pt x="20603" y="28397"/>
                  </a:lnTo>
                  <a:lnTo>
                    <a:pt x="11734" y="43133"/>
                  </a:lnTo>
                  <a:lnTo>
                    <a:pt x="5571" y="38374"/>
                  </a:lnTo>
                  <a:lnTo>
                    <a:pt x="14463" y="24406"/>
                  </a:lnTo>
                  <a:lnTo>
                    <a:pt x="0" y="18573"/>
                  </a:lnTo>
                  <a:lnTo>
                    <a:pt x="2433" y="11205"/>
                  </a:lnTo>
                  <a:lnTo>
                    <a:pt x="16896" y="17345"/>
                  </a:lnTo>
                  <a:lnTo>
                    <a:pt x="16896" y="0"/>
                  </a:lnTo>
                  <a:close/>
                </a:path>
              </a:pathLst>
            </a:custGeom>
            <a:solidFill>
              <a:schemeClr val="tx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099C5EA0-E45B-1511-08D5-24238E7236B3}"/>
                </a:ext>
              </a:extLst>
            </p:cNvPr>
            <p:cNvSpPr/>
            <p:nvPr/>
          </p:nvSpPr>
          <p:spPr>
            <a:xfrm>
              <a:off x="1576073" y="2215613"/>
              <a:ext cx="41433" cy="43132"/>
            </a:xfrm>
            <a:custGeom>
              <a:avLst/>
              <a:gdLst>
                <a:gd name="connsiteX0" fmla="*/ 16896 w 41433"/>
                <a:gd name="connsiteY0" fmla="*/ 0 h 43132"/>
                <a:gd name="connsiteX1" fmla="*/ 24128 w 41433"/>
                <a:gd name="connsiteY1" fmla="*/ 0 h 43132"/>
                <a:gd name="connsiteX2" fmla="*/ 24128 w 41433"/>
                <a:gd name="connsiteY2" fmla="*/ 17345 h 43132"/>
                <a:gd name="connsiteX3" fmla="*/ 38727 w 41433"/>
                <a:gd name="connsiteY3" fmla="*/ 11205 h 43132"/>
                <a:gd name="connsiteX4" fmla="*/ 41433 w 41433"/>
                <a:gd name="connsiteY4" fmla="*/ 18573 h 43132"/>
                <a:gd name="connsiteX5" fmla="*/ 26584 w 41433"/>
                <a:gd name="connsiteY5" fmla="*/ 24406 h 43132"/>
                <a:gd name="connsiteX6" fmla="*/ 35589 w 41433"/>
                <a:gd name="connsiteY6" fmla="*/ 38374 h 43132"/>
                <a:gd name="connsiteX7" fmla="*/ 30017 w 41433"/>
                <a:gd name="connsiteY7" fmla="*/ 43133 h 43132"/>
                <a:gd name="connsiteX8" fmla="*/ 20603 w 41433"/>
                <a:gd name="connsiteY8" fmla="*/ 28397 h 43132"/>
                <a:gd name="connsiteX9" fmla="*/ 11734 w 41433"/>
                <a:gd name="connsiteY9" fmla="*/ 43133 h 43132"/>
                <a:gd name="connsiteX10" fmla="*/ 5571 w 41433"/>
                <a:gd name="connsiteY10" fmla="*/ 38374 h 43132"/>
                <a:gd name="connsiteX11" fmla="*/ 14463 w 41433"/>
                <a:gd name="connsiteY11" fmla="*/ 24406 h 43132"/>
                <a:gd name="connsiteX12" fmla="*/ 0 w 41433"/>
                <a:gd name="connsiteY12" fmla="*/ 18573 h 43132"/>
                <a:gd name="connsiteX13" fmla="*/ 2433 w 41433"/>
                <a:gd name="connsiteY13" fmla="*/ 11205 h 43132"/>
                <a:gd name="connsiteX14" fmla="*/ 16896 w 41433"/>
                <a:gd name="connsiteY14" fmla="*/ 17345 h 43132"/>
                <a:gd name="connsiteX15" fmla="*/ 16896 w 41433"/>
                <a:gd name="connsiteY15" fmla="*/ 0 h 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33" h="43132">
                  <a:moveTo>
                    <a:pt x="16896" y="0"/>
                  </a:moveTo>
                  <a:lnTo>
                    <a:pt x="24128" y="0"/>
                  </a:lnTo>
                  <a:lnTo>
                    <a:pt x="24128" y="17345"/>
                  </a:lnTo>
                  <a:lnTo>
                    <a:pt x="38727" y="11205"/>
                  </a:lnTo>
                  <a:lnTo>
                    <a:pt x="41433" y="18573"/>
                  </a:lnTo>
                  <a:lnTo>
                    <a:pt x="26584" y="24406"/>
                  </a:lnTo>
                  <a:lnTo>
                    <a:pt x="35589" y="38374"/>
                  </a:lnTo>
                  <a:lnTo>
                    <a:pt x="30017" y="43133"/>
                  </a:lnTo>
                  <a:lnTo>
                    <a:pt x="20603" y="28397"/>
                  </a:lnTo>
                  <a:lnTo>
                    <a:pt x="11734" y="43133"/>
                  </a:lnTo>
                  <a:lnTo>
                    <a:pt x="5571" y="38374"/>
                  </a:lnTo>
                  <a:lnTo>
                    <a:pt x="14463" y="24406"/>
                  </a:lnTo>
                  <a:lnTo>
                    <a:pt x="0" y="18573"/>
                  </a:lnTo>
                  <a:lnTo>
                    <a:pt x="2433" y="11205"/>
                  </a:lnTo>
                  <a:lnTo>
                    <a:pt x="16896" y="17345"/>
                  </a:lnTo>
                  <a:lnTo>
                    <a:pt x="16896" y="0"/>
                  </a:lnTo>
                  <a:close/>
                </a:path>
              </a:pathLst>
            </a:custGeom>
            <a:solidFill>
              <a:schemeClr val="tx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5662B90-E85E-410B-737E-A26031E4E055}"/>
                </a:ext>
              </a:extLst>
            </p:cNvPr>
            <p:cNvSpPr/>
            <p:nvPr/>
          </p:nvSpPr>
          <p:spPr>
            <a:xfrm>
              <a:off x="1649887" y="2215613"/>
              <a:ext cx="41455" cy="43132"/>
            </a:xfrm>
            <a:custGeom>
              <a:avLst/>
              <a:gdLst>
                <a:gd name="connsiteX0" fmla="*/ 16919 w 41455"/>
                <a:gd name="connsiteY0" fmla="*/ 0 h 43132"/>
                <a:gd name="connsiteX1" fmla="*/ 24128 w 41455"/>
                <a:gd name="connsiteY1" fmla="*/ 0 h 43132"/>
                <a:gd name="connsiteX2" fmla="*/ 24128 w 41455"/>
                <a:gd name="connsiteY2" fmla="*/ 17345 h 43132"/>
                <a:gd name="connsiteX3" fmla="*/ 38727 w 41455"/>
                <a:gd name="connsiteY3" fmla="*/ 11205 h 43132"/>
                <a:gd name="connsiteX4" fmla="*/ 41456 w 41455"/>
                <a:gd name="connsiteY4" fmla="*/ 18573 h 43132"/>
                <a:gd name="connsiteX5" fmla="*/ 26606 w 41455"/>
                <a:gd name="connsiteY5" fmla="*/ 24406 h 43132"/>
                <a:gd name="connsiteX6" fmla="*/ 35611 w 41455"/>
                <a:gd name="connsiteY6" fmla="*/ 38374 h 43132"/>
                <a:gd name="connsiteX7" fmla="*/ 30017 w 41455"/>
                <a:gd name="connsiteY7" fmla="*/ 43133 h 43132"/>
                <a:gd name="connsiteX8" fmla="*/ 20603 w 41455"/>
                <a:gd name="connsiteY8" fmla="*/ 28397 h 43132"/>
                <a:gd name="connsiteX9" fmla="*/ 11734 w 41455"/>
                <a:gd name="connsiteY9" fmla="*/ 43133 h 43132"/>
                <a:gd name="connsiteX10" fmla="*/ 5594 w 41455"/>
                <a:gd name="connsiteY10" fmla="*/ 38374 h 43132"/>
                <a:gd name="connsiteX11" fmla="*/ 14463 w 41455"/>
                <a:gd name="connsiteY11" fmla="*/ 24406 h 43132"/>
                <a:gd name="connsiteX12" fmla="*/ 0 w 41455"/>
                <a:gd name="connsiteY12" fmla="*/ 18573 h 43132"/>
                <a:gd name="connsiteX13" fmla="*/ 2456 w 41455"/>
                <a:gd name="connsiteY13" fmla="*/ 11205 h 43132"/>
                <a:gd name="connsiteX14" fmla="*/ 16919 w 41455"/>
                <a:gd name="connsiteY14" fmla="*/ 17345 h 43132"/>
                <a:gd name="connsiteX15" fmla="*/ 16919 w 41455"/>
                <a:gd name="connsiteY15" fmla="*/ 0 h 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55" h="43132">
                  <a:moveTo>
                    <a:pt x="16919" y="0"/>
                  </a:moveTo>
                  <a:lnTo>
                    <a:pt x="24128" y="0"/>
                  </a:lnTo>
                  <a:lnTo>
                    <a:pt x="24128" y="17345"/>
                  </a:lnTo>
                  <a:lnTo>
                    <a:pt x="38727" y="11205"/>
                  </a:lnTo>
                  <a:lnTo>
                    <a:pt x="41456" y="18573"/>
                  </a:lnTo>
                  <a:lnTo>
                    <a:pt x="26606" y="24406"/>
                  </a:lnTo>
                  <a:lnTo>
                    <a:pt x="35611" y="38374"/>
                  </a:lnTo>
                  <a:lnTo>
                    <a:pt x="30017" y="43133"/>
                  </a:lnTo>
                  <a:lnTo>
                    <a:pt x="20603" y="28397"/>
                  </a:lnTo>
                  <a:lnTo>
                    <a:pt x="11734" y="43133"/>
                  </a:lnTo>
                  <a:lnTo>
                    <a:pt x="5594" y="38374"/>
                  </a:lnTo>
                  <a:lnTo>
                    <a:pt x="14463" y="24406"/>
                  </a:lnTo>
                  <a:lnTo>
                    <a:pt x="0" y="18573"/>
                  </a:lnTo>
                  <a:lnTo>
                    <a:pt x="2456" y="11205"/>
                  </a:lnTo>
                  <a:lnTo>
                    <a:pt x="16919" y="17345"/>
                  </a:lnTo>
                  <a:lnTo>
                    <a:pt x="16919" y="0"/>
                  </a:lnTo>
                  <a:close/>
                </a:path>
              </a:pathLst>
            </a:custGeom>
            <a:solidFill>
              <a:schemeClr val="tx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9A18004-6B91-ED58-48AE-6F970930BF64}"/>
                </a:ext>
              </a:extLst>
            </p:cNvPr>
            <p:cNvSpPr/>
            <p:nvPr/>
          </p:nvSpPr>
          <p:spPr>
            <a:xfrm>
              <a:off x="1723723" y="2215613"/>
              <a:ext cx="41433" cy="43132"/>
            </a:xfrm>
            <a:custGeom>
              <a:avLst/>
              <a:gdLst>
                <a:gd name="connsiteX0" fmla="*/ 16896 w 41433"/>
                <a:gd name="connsiteY0" fmla="*/ 0 h 43132"/>
                <a:gd name="connsiteX1" fmla="*/ 24128 w 41433"/>
                <a:gd name="connsiteY1" fmla="*/ 0 h 43132"/>
                <a:gd name="connsiteX2" fmla="*/ 24128 w 41433"/>
                <a:gd name="connsiteY2" fmla="*/ 17345 h 43132"/>
                <a:gd name="connsiteX3" fmla="*/ 38727 w 41433"/>
                <a:gd name="connsiteY3" fmla="*/ 11205 h 43132"/>
                <a:gd name="connsiteX4" fmla="*/ 41433 w 41433"/>
                <a:gd name="connsiteY4" fmla="*/ 18573 h 43132"/>
                <a:gd name="connsiteX5" fmla="*/ 26584 w 41433"/>
                <a:gd name="connsiteY5" fmla="*/ 24406 h 43132"/>
                <a:gd name="connsiteX6" fmla="*/ 35589 w 41433"/>
                <a:gd name="connsiteY6" fmla="*/ 38374 h 43132"/>
                <a:gd name="connsiteX7" fmla="*/ 30017 w 41433"/>
                <a:gd name="connsiteY7" fmla="*/ 43133 h 43132"/>
                <a:gd name="connsiteX8" fmla="*/ 20603 w 41433"/>
                <a:gd name="connsiteY8" fmla="*/ 28397 h 43132"/>
                <a:gd name="connsiteX9" fmla="*/ 11734 w 41433"/>
                <a:gd name="connsiteY9" fmla="*/ 43133 h 43132"/>
                <a:gd name="connsiteX10" fmla="*/ 5571 w 41433"/>
                <a:gd name="connsiteY10" fmla="*/ 38374 h 43132"/>
                <a:gd name="connsiteX11" fmla="*/ 14463 w 41433"/>
                <a:gd name="connsiteY11" fmla="*/ 24406 h 43132"/>
                <a:gd name="connsiteX12" fmla="*/ 0 w 41433"/>
                <a:gd name="connsiteY12" fmla="*/ 18573 h 43132"/>
                <a:gd name="connsiteX13" fmla="*/ 2433 w 41433"/>
                <a:gd name="connsiteY13" fmla="*/ 11205 h 43132"/>
                <a:gd name="connsiteX14" fmla="*/ 16896 w 41433"/>
                <a:gd name="connsiteY14" fmla="*/ 17345 h 43132"/>
                <a:gd name="connsiteX15" fmla="*/ 16896 w 41433"/>
                <a:gd name="connsiteY15" fmla="*/ 0 h 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33" h="43132">
                  <a:moveTo>
                    <a:pt x="16896" y="0"/>
                  </a:moveTo>
                  <a:lnTo>
                    <a:pt x="24128" y="0"/>
                  </a:lnTo>
                  <a:lnTo>
                    <a:pt x="24128" y="17345"/>
                  </a:lnTo>
                  <a:lnTo>
                    <a:pt x="38727" y="11205"/>
                  </a:lnTo>
                  <a:lnTo>
                    <a:pt x="41433" y="18573"/>
                  </a:lnTo>
                  <a:lnTo>
                    <a:pt x="26584" y="24406"/>
                  </a:lnTo>
                  <a:lnTo>
                    <a:pt x="35589" y="38374"/>
                  </a:lnTo>
                  <a:lnTo>
                    <a:pt x="30017" y="43133"/>
                  </a:lnTo>
                  <a:lnTo>
                    <a:pt x="20603" y="28397"/>
                  </a:lnTo>
                  <a:lnTo>
                    <a:pt x="11734" y="43133"/>
                  </a:lnTo>
                  <a:lnTo>
                    <a:pt x="5571" y="38374"/>
                  </a:lnTo>
                  <a:lnTo>
                    <a:pt x="14463" y="24406"/>
                  </a:lnTo>
                  <a:lnTo>
                    <a:pt x="0" y="18573"/>
                  </a:lnTo>
                  <a:lnTo>
                    <a:pt x="2433" y="11205"/>
                  </a:lnTo>
                  <a:lnTo>
                    <a:pt x="16896" y="17345"/>
                  </a:lnTo>
                  <a:lnTo>
                    <a:pt x="16896" y="0"/>
                  </a:lnTo>
                  <a:close/>
                </a:path>
              </a:pathLst>
            </a:custGeom>
            <a:solidFill>
              <a:schemeClr val="tx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89B3C6CB-8707-9EF2-F43C-4C63B34AE60F}"/>
                </a:ext>
              </a:extLst>
            </p:cNvPr>
            <p:cNvSpPr/>
            <p:nvPr/>
          </p:nvSpPr>
          <p:spPr>
            <a:xfrm>
              <a:off x="1797537" y="2215613"/>
              <a:ext cx="41433" cy="43132"/>
            </a:xfrm>
            <a:custGeom>
              <a:avLst/>
              <a:gdLst>
                <a:gd name="connsiteX0" fmla="*/ 16896 w 41433"/>
                <a:gd name="connsiteY0" fmla="*/ 0 h 43132"/>
                <a:gd name="connsiteX1" fmla="*/ 24128 w 41433"/>
                <a:gd name="connsiteY1" fmla="*/ 0 h 43132"/>
                <a:gd name="connsiteX2" fmla="*/ 24128 w 41433"/>
                <a:gd name="connsiteY2" fmla="*/ 17345 h 43132"/>
                <a:gd name="connsiteX3" fmla="*/ 38727 w 41433"/>
                <a:gd name="connsiteY3" fmla="*/ 11205 h 43132"/>
                <a:gd name="connsiteX4" fmla="*/ 41433 w 41433"/>
                <a:gd name="connsiteY4" fmla="*/ 18573 h 43132"/>
                <a:gd name="connsiteX5" fmla="*/ 26584 w 41433"/>
                <a:gd name="connsiteY5" fmla="*/ 24406 h 43132"/>
                <a:gd name="connsiteX6" fmla="*/ 35589 w 41433"/>
                <a:gd name="connsiteY6" fmla="*/ 38374 h 43132"/>
                <a:gd name="connsiteX7" fmla="*/ 30017 w 41433"/>
                <a:gd name="connsiteY7" fmla="*/ 43133 h 43132"/>
                <a:gd name="connsiteX8" fmla="*/ 20603 w 41433"/>
                <a:gd name="connsiteY8" fmla="*/ 28397 h 43132"/>
                <a:gd name="connsiteX9" fmla="*/ 11734 w 41433"/>
                <a:gd name="connsiteY9" fmla="*/ 43133 h 43132"/>
                <a:gd name="connsiteX10" fmla="*/ 5571 w 41433"/>
                <a:gd name="connsiteY10" fmla="*/ 38374 h 43132"/>
                <a:gd name="connsiteX11" fmla="*/ 14463 w 41433"/>
                <a:gd name="connsiteY11" fmla="*/ 24406 h 43132"/>
                <a:gd name="connsiteX12" fmla="*/ 0 w 41433"/>
                <a:gd name="connsiteY12" fmla="*/ 18573 h 43132"/>
                <a:gd name="connsiteX13" fmla="*/ 2433 w 41433"/>
                <a:gd name="connsiteY13" fmla="*/ 11205 h 43132"/>
                <a:gd name="connsiteX14" fmla="*/ 16896 w 41433"/>
                <a:gd name="connsiteY14" fmla="*/ 17345 h 43132"/>
                <a:gd name="connsiteX15" fmla="*/ 16896 w 41433"/>
                <a:gd name="connsiteY15" fmla="*/ 0 h 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33" h="43132">
                  <a:moveTo>
                    <a:pt x="16896" y="0"/>
                  </a:moveTo>
                  <a:lnTo>
                    <a:pt x="24128" y="0"/>
                  </a:lnTo>
                  <a:lnTo>
                    <a:pt x="24128" y="17345"/>
                  </a:lnTo>
                  <a:lnTo>
                    <a:pt x="38727" y="11205"/>
                  </a:lnTo>
                  <a:lnTo>
                    <a:pt x="41433" y="18573"/>
                  </a:lnTo>
                  <a:lnTo>
                    <a:pt x="26584" y="24406"/>
                  </a:lnTo>
                  <a:lnTo>
                    <a:pt x="35589" y="38374"/>
                  </a:lnTo>
                  <a:lnTo>
                    <a:pt x="30017" y="43133"/>
                  </a:lnTo>
                  <a:lnTo>
                    <a:pt x="20603" y="28397"/>
                  </a:lnTo>
                  <a:lnTo>
                    <a:pt x="11734" y="43133"/>
                  </a:lnTo>
                  <a:lnTo>
                    <a:pt x="5571" y="38374"/>
                  </a:lnTo>
                  <a:lnTo>
                    <a:pt x="14463" y="24406"/>
                  </a:lnTo>
                  <a:lnTo>
                    <a:pt x="0" y="18573"/>
                  </a:lnTo>
                  <a:lnTo>
                    <a:pt x="2433" y="11205"/>
                  </a:lnTo>
                  <a:lnTo>
                    <a:pt x="16896" y="17345"/>
                  </a:lnTo>
                  <a:lnTo>
                    <a:pt x="16896" y="0"/>
                  </a:lnTo>
                  <a:close/>
                </a:path>
              </a:pathLst>
            </a:custGeom>
            <a:solidFill>
              <a:schemeClr val="tx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738B748-9DDB-745C-0FBF-412670C2B2C6}"/>
                </a:ext>
              </a:extLst>
            </p:cNvPr>
            <p:cNvSpPr/>
            <p:nvPr/>
          </p:nvSpPr>
          <p:spPr>
            <a:xfrm>
              <a:off x="1871350" y="2215613"/>
              <a:ext cx="41455" cy="43132"/>
            </a:xfrm>
            <a:custGeom>
              <a:avLst/>
              <a:gdLst>
                <a:gd name="connsiteX0" fmla="*/ 16919 w 41455"/>
                <a:gd name="connsiteY0" fmla="*/ 0 h 43132"/>
                <a:gd name="connsiteX1" fmla="*/ 24150 w 41455"/>
                <a:gd name="connsiteY1" fmla="*/ 0 h 43132"/>
                <a:gd name="connsiteX2" fmla="*/ 24150 w 41455"/>
                <a:gd name="connsiteY2" fmla="*/ 17345 h 43132"/>
                <a:gd name="connsiteX3" fmla="*/ 38727 w 41455"/>
                <a:gd name="connsiteY3" fmla="*/ 11205 h 43132"/>
                <a:gd name="connsiteX4" fmla="*/ 41456 w 41455"/>
                <a:gd name="connsiteY4" fmla="*/ 18573 h 43132"/>
                <a:gd name="connsiteX5" fmla="*/ 26606 w 41455"/>
                <a:gd name="connsiteY5" fmla="*/ 24406 h 43132"/>
                <a:gd name="connsiteX6" fmla="*/ 35611 w 41455"/>
                <a:gd name="connsiteY6" fmla="*/ 38374 h 43132"/>
                <a:gd name="connsiteX7" fmla="*/ 30040 w 41455"/>
                <a:gd name="connsiteY7" fmla="*/ 43133 h 43132"/>
                <a:gd name="connsiteX8" fmla="*/ 20626 w 41455"/>
                <a:gd name="connsiteY8" fmla="*/ 28397 h 43132"/>
                <a:gd name="connsiteX9" fmla="*/ 11734 w 41455"/>
                <a:gd name="connsiteY9" fmla="*/ 43133 h 43132"/>
                <a:gd name="connsiteX10" fmla="*/ 5594 w 41455"/>
                <a:gd name="connsiteY10" fmla="*/ 38374 h 43132"/>
                <a:gd name="connsiteX11" fmla="*/ 14486 w 41455"/>
                <a:gd name="connsiteY11" fmla="*/ 24406 h 43132"/>
                <a:gd name="connsiteX12" fmla="*/ 0 w 41455"/>
                <a:gd name="connsiteY12" fmla="*/ 18573 h 43132"/>
                <a:gd name="connsiteX13" fmla="*/ 2456 w 41455"/>
                <a:gd name="connsiteY13" fmla="*/ 11205 h 43132"/>
                <a:gd name="connsiteX14" fmla="*/ 16919 w 41455"/>
                <a:gd name="connsiteY14" fmla="*/ 17345 h 43132"/>
                <a:gd name="connsiteX15" fmla="*/ 16919 w 41455"/>
                <a:gd name="connsiteY15" fmla="*/ 0 h 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55" h="43132">
                  <a:moveTo>
                    <a:pt x="16919" y="0"/>
                  </a:moveTo>
                  <a:lnTo>
                    <a:pt x="24150" y="0"/>
                  </a:lnTo>
                  <a:lnTo>
                    <a:pt x="24150" y="17345"/>
                  </a:lnTo>
                  <a:lnTo>
                    <a:pt x="38727" y="11205"/>
                  </a:lnTo>
                  <a:lnTo>
                    <a:pt x="41456" y="18573"/>
                  </a:lnTo>
                  <a:lnTo>
                    <a:pt x="26606" y="24406"/>
                  </a:lnTo>
                  <a:lnTo>
                    <a:pt x="35611" y="38374"/>
                  </a:lnTo>
                  <a:lnTo>
                    <a:pt x="30040" y="43133"/>
                  </a:lnTo>
                  <a:lnTo>
                    <a:pt x="20626" y="28397"/>
                  </a:lnTo>
                  <a:lnTo>
                    <a:pt x="11734" y="43133"/>
                  </a:lnTo>
                  <a:lnTo>
                    <a:pt x="5594" y="38374"/>
                  </a:lnTo>
                  <a:lnTo>
                    <a:pt x="14486" y="24406"/>
                  </a:lnTo>
                  <a:lnTo>
                    <a:pt x="0" y="18573"/>
                  </a:lnTo>
                  <a:lnTo>
                    <a:pt x="2456" y="11205"/>
                  </a:lnTo>
                  <a:lnTo>
                    <a:pt x="16919" y="17345"/>
                  </a:lnTo>
                  <a:lnTo>
                    <a:pt x="16919" y="0"/>
                  </a:lnTo>
                  <a:close/>
                </a:path>
              </a:pathLst>
            </a:custGeom>
            <a:solidFill>
              <a:schemeClr val="tx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n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7C639D1-50A9-F8AD-9AEF-B65655EAFABF}"/>
              </a:ext>
            </a:extLst>
          </p:cNvPr>
          <p:cNvSpPr txBox="1"/>
          <p:nvPr/>
        </p:nvSpPr>
        <p:spPr>
          <a:xfrm>
            <a:off x="1247739" y="1129813"/>
            <a:ext cx="1032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latin typeface="+mn-lt"/>
              </a:rPr>
              <a:t>Patients with measurable CNS disease at baseline (</a:t>
            </a:r>
            <a:r>
              <a:rPr lang="en-GB" sz="1800" b="1" i="1" dirty="0">
                <a:latin typeface="+mn-lt"/>
              </a:rPr>
              <a:t>post-hoc analysis</a:t>
            </a:r>
            <a:r>
              <a:rPr lang="en-GB" sz="1800" b="1" dirty="0">
                <a:latin typeface="+mn-lt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n=138</a:t>
            </a: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23114020-84B1-4F8C-50A6-005CB43E1113}"/>
              </a:ext>
            </a:extLst>
          </p:cNvPr>
          <p:cNvCxnSpPr>
            <a:cxnSpLocks/>
          </p:cNvCxnSpPr>
          <p:nvPr/>
        </p:nvCxnSpPr>
        <p:spPr>
          <a:xfrm>
            <a:off x="1247775" y="2302209"/>
            <a:ext cx="10320337" cy="0"/>
          </a:xfrm>
          <a:prstGeom prst="line">
            <a:avLst/>
          </a:prstGeom>
          <a:ln w="127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B3A6514C-87C7-DEAA-C98A-BD61229FE40A}"/>
              </a:ext>
            </a:extLst>
          </p:cNvPr>
          <p:cNvCxnSpPr>
            <a:cxnSpLocks/>
          </p:cNvCxnSpPr>
          <p:nvPr/>
        </p:nvCxnSpPr>
        <p:spPr>
          <a:xfrm>
            <a:off x="1254306" y="2642014"/>
            <a:ext cx="10320337" cy="0"/>
          </a:xfrm>
          <a:prstGeom prst="line">
            <a:avLst/>
          </a:prstGeom>
          <a:ln w="12700" cap="sq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0F13DC4-6D93-F17A-8F59-D77712C42B32}"/>
              </a:ext>
            </a:extLst>
          </p:cNvPr>
          <p:cNvSpPr txBox="1"/>
          <p:nvPr/>
        </p:nvSpPr>
        <p:spPr>
          <a:xfrm>
            <a:off x="897730" y="1126157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GB" sz="1000">
                <a:latin typeface="+mn-lt"/>
              </a:rPr>
              <a:t>100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B49FED-363E-BBE9-8229-A5CB122C111F}"/>
              </a:ext>
            </a:extLst>
          </p:cNvPr>
          <p:cNvSpPr txBox="1"/>
          <p:nvPr/>
        </p:nvSpPr>
        <p:spPr>
          <a:xfrm>
            <a:off x="897730" y="3351417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GB" sz="1000">
                <a:latin typeface="+mn-lt"/>
              </a:rPr>
              <a:t>−100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C4830A-8A48-F8E8-21E2-67AB6F4B10EA}"/>
              </a:ext>
            </a:extLst>
          </p:cNvPr>
          <p:cNvSpPr txBox="1"/>
          <p:nvPr/>
        </p:nvSpPr>
        <p:spPr>
          <a:xfrm>
            <a:off x="897730" y="2238663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GB" sz="1000">
                <a:latin typeface="+mn-lt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2E2D6A-E877-0340-D9CD-2CCBD8E09C8A}"/>
              </a:ext>
            </a:extLst>
          </p:cNvPr>
          <p:cNvSpPr txBox="1"/>
          <p:nvPr/>
        </p:nvSpPr>
        <p:spPr>
          <a:xfrm>
            <a:off x="897730" y="2016160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GB" sz="1000">
                <a:latin typeface="+mn-lt"/>
              </a:rPr>
              <a:t>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7E8195-7A5E-2CB1-DC9E-BE3A17658A97}"/>
              </a:ext>
            </a:extLst>
          </p:cNvPr>
          <p:cNvSpPr txBox="1"/>
          <p:nvPr/>
        </p:nvSpPr>
        <p:spPr>
          <a:xfrm>
            <a:off x="897730" y="1793660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GB" sz="1000">
                <a:latin typeface="+mn-lt"/>
              </a:rPr>
              <a:t>40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A784E9-6EF5-F194-1514-4E2246108645}"/>
              </a:ext>
            </a:extLst>
          </p:cNvPr>
          <p:cNvSpPr txBox="1"/>
          <p:nvPr/>
        </p:nvSpPr>
        <p:spPr>
          <a:xfrm>
            <a:off x="897730" y="1571158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GB" sz="1000">
                <a:latin typeface="+mn-lt"/>
              </a:rPr>
              <a:t>60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B84224-E7C0-AD42-E569-B8DDA41DFE5E}"/>
              </a:ext>
            </a:extLst>
          </p:cNvPr>
          <p:cNvSpPr txBox="1"/>
          <p:nvPr/>
        </p:nvSpPr>
        <p:spPr>
          <a:xfrm>
            <a:off x="897730" y="1348658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GB" sz="1000">
                <a:latin typeface="+mn-lt"/>
              </a:rPr>
              <a:t>80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C7F248-417C-A82A-C4AA-85E9F9FD246F}"/>
              </a:ext>
            </a:extLst>
          </p:cNvPr>
          <p:cNvSpPr txBox="1"/>
          <p:nvPr/>
        </p:nvSpPr>
        <p:spPr>
          <a:xfrm>
            <a:off x="897730" y="2461214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GB" sz="1000">
                <a:latin typeface="+mn-lt"/>
              </a:rPr>
              <a:t>−20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62FC36-58F6-463D-A4C4-BF9383C0640B}"/>
              </a:ext>
            </a:extLst>
          </p:cNvPr>
          <p:cNvSpPr txBox="1"/>
          <p:nvPr/>
        </p:nvSpPr>
        <p:spPr>
          <a:xfrm>
            <a:off x="897730" y="2683764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GB" sz="1000">
                <a:latin typeface="+mn-lt"/>
              </a:rPr>
              <a:t>−40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7E305E-3A11-5B1E-924C-913ADE13C554}"/>
              </a:ext>
            </a:extLst>
          </p:cNvPr>
          <p:cNvSpPr txBox="1"/>
          <p:nvPr/>
        </p:nvSpPr>
        <p:spPr>
          <a:xfrm>
            <a:off x="897730" y="2906315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GB" sz="1000">
                <a:latin typeface="+mn-lt"/>
              </a:rPr>
              <a:t>−60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51493C-9976-C29C-2216-41C97211F063}"/>
              </a:ext>
            </a:extLst>
          </p:cNvPr>
          <p:cNvSpPr txBox="1"/>
          <p:nvPr/>
        </p:nvSpPr>
        <p:spPr>
          <a:xfrm>
            <a:off x="897730" y="3128865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GB" sz="1000">
                <a:latin typeface="+mn-lt"/>
              </a:rPr>
              <a:t>−80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CF72685-CF5C-5ECF-6054-D16C9192B95E}"/>
              </a:ext>
            </a:extLst>
          </p:cNvPr>
          <p:cNvCxnSpPr>
            <a:cxnSpLocks/>
          </p:cNvCxnSpPr>
          <p:nvPr/>
        </p:nvCxnSpPr>
        <p:spPr>
          <a:xfrm>
            <a:off x="1250669" y="1191137"/>
            <a:ext cx="0" cy="2227980"/>
          </a:xfrm>
          <a:prstGeom prst="line">
            <a:avLst/>
          </a:prstGeom>
          <a:ln w="127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4ED3B92-82F5-EE0E-36CA-8A563E1FEEA9}"/>
              </a:ext>
            </a:extLst>
          </p:cNvPr>
          <p:cNvGrpSpPr/>
          <p:nvPr/>
        </p:nvGrpSpPr>
        <p:grpSpPr>
          <a:xfrm>
            <a:off x="1193775" y="1191137"/>
            <a:ext cx="54000" cy="2230868"/>
            <a:chOff x="1193775" y="1314450"/>
            <a:chExt cx="54000" cy="2451098"/>
          </a:xfrm>
        </p:grpSpPr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069BC88F-46FF-1BFC-EBA2-FAE80E1CB0A7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3765548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A84EA4AD-6440-E542-826B-180E204DEAF6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1314450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FD1EC25-989B-942B-53DB-B2DF0BC140F3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1559242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B29F4933-00DE-691A-4DD3-F55764674B90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1804034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B8F7B452-ACC1-8CD3-A190-D479E03AC20C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2048826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AE53820D-C040-F22E-FEB0-C56B579DD625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2293618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64404EE8-C6CA-9977-D287-95253EE9AAE6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2538410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822B3482-1277-6C2F-8E42-915BDB01A9B4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2783202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DB24EEAE-CCF2-E42F-E379-8703723CA464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3027994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9AEF0221-5AA2-5CED-AB9F-F4B67B6F46BD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3272786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8EF98F3D-D6B9-33F6-8EE9-77106058EBF9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3517578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B93F07D0-613A-88F6-F56D-401D7CF3CA0B}"/>
              </a:ext>
            </a:extLst>
          </p:cNvPr>
          <p:cNvSpPr txBox="1"/>
          <p:nvPr/>
        </p:nvSpPr>
        <p:spPr>
          <a:xfrm>
            <a:off x="623888" y="5229796"/>
            <a:ext cx="10944225" cy="374400"/>
          </a:xfrm>
          <a:prstGeom prst="rect">
            <a:avLst/>
          </a:prstGeom>
          <a:solidFill>
            <a:srgbClr val="D5E7FF"/>
          </a:solidFill>
          <a:ln w="19050">
            <a:noFill/>
          </a:ln>
        </p:spPr>
        <p:txBody>
          <a:bodyPr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lnSpc>
                <a:spcPct val="110000"/>
              </a:lnSpc>
              <a:buClrTx/>
              <a:buSzTx/>
              <a:buFontTx/>
              <a:buNone/>
              <a:tabLst/>
              <a:defRPr kumimoji="0" sz="1400" b="1" kern="0" spc="0" normalizeH="0" baseline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T-</a:t>
            </a:r>
            <a:r>
              <a:rPr lang="en-US" dirty="0" err="1">
                <a:solidFill>
                  <a:srgbClr val="002060"/>
                </a:solidFill>
              </a:rPr>
              <a:t>DXd</a:t>
            </a:r>
            <a:r>
              <a:rPr lang="en-US" dirty="0">
                <a:solidFill>
                  <a:srgbClr val="002060"/>
                </a:solidFill>
              </a:rPr>
              <a:t> showed substantial CNS responses in the overall BMs population, including patients with stable and active BMs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63A1F784-BA6E-B33F-4F19-8C73C0FF99E2}"/>
              </a:ext>
            </a:extLst>
          </p:cNvPr>
          <p:cNvSpPr txBox="1"/>
          <p:nvPr/>
        </p:nvSpPr>
        <p:spPr>
          <a:xfrm rot="16200000">
            <a:off x="-435915" y="2109978"/>
            <a:ext cx="2367062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GB" sz="1050" b="1"/>
              <a:t>Best percentage change in target CNS lesion size from baseline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B9EF9A-2682-AA11-E26B-D55075C278EA}"/>
              </a:ext>
            </a:extLst>
          </p:cNvPr>
          <p:cNvSpPr/>
          <p:nvPr/>
        </p:nvSpPr>
        <p:spPr>
          <a:xfrm>
            <a:off x="6462936" y="3975609"/>
            <a:ext cx="5095342" cy="1005848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F5B28-D797-F0B6-0D0F-BDB036861991}"/>
              </a:ext>
            </a:extLst>
          </p:cNvPr>
          <p:cNvSpPr txBox="1"/>
          <p:nvPr/>
        </p:nvSpPr>
        <p:spPr>
          <a:xfrm>
            <a:off x="8116845" y="6279108"/>
            <a:ext cx="40751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Lin et al, ESMO 2024</a:t>
            </a:r>
          </a:p>
          <a:p>
            <a:pPr algn="r"/>
            <a:r>
              <a:rPr lang="en-US" sz="1400" kern="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Harbeck N et al. Nat Med 2024;30(12):3717-27</a:t>
            </a:r>
            <a:r>
              <a:rPr lang="en-US" sz="1800" kern="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163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C3296-B702-2937-5A31-7865B216A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172FA-368E-08D9-F944-F7A9FE8F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786" y="18255"/>
            <a:ext cx="11052854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DESTINY-Breast12: Conclusions and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34F8E-C8B0-D5DF-3FD9-650D7582D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300111"/>
            <a:ext cx="10975428" cy="482260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Robust and durable intracranial activity of T-</a:t>
            </a:r>
            <a:r>
              <a:rPr lang="en-US" dirty="0" err="1"/>
              <a:t>DXd</a:t>
            </a:r>
            <a:r>
              <a:rPr lang="en-US" dirty="0"/>
              <a:t> in HER2+ MBC</a:t>
            </a:r>
          </a:p>
          <a:p>
            <a:pPr lvl="1"/>
            <a:r>
              <a:rPr lang="en-US" dirty="0"/>
              <a:t>Favorable results seen in patients with both stable and active brain </a:t>
            </a:r>
            <a:r>
              <a:rPr lang="en-US" dirty="0" err="1"/>
              <a:t>mets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Increases confidence in the use of T-</a:t>
            </a:r>
            <a:r>
              <a:rPr lang="en-US" dirty="0" err="1"/>
              <a:t>DXd</a:t>
            </a:r>
            <a:r>
              <a:rPr lang="en-US" dirty="0"/>
              <a:t> in the 2L setting even in patients with active brain metastases</a:t>
            </a:r>
          </a:p>
          <a:p>
            <a:endParaRPr lang="en-US" dirty="0"/>
          </a:p>
          <a:p>
            <a:r>
              <a:rPr lang="en-US" dirty="0"/>
              <a:t>Another systemic option for patients with active BM – to be weighed against local therapy </a:t>
            </a:r>
          </a:p>
          <a:p>
            <a:endParaRPr lang="en-US" dirty="0"/>
          </a:p>
          <a:p>
            <a:r>
              <a:rPr lang="en-US" dirty="0"/>
              <a:t>ILD remains an issue</a:t>
            </a:r>
          </a:p>
          <a:p>
            <a:pPr lvl="1"/>
            <a:r>
              <a:rPr lang="en-US" dirty="0"/>
              <a:t>9 grade 5 events: 4/9 co-occurring with opportunistic infection (none received PJP prophylaxis)</a:t>
            </a:r>
          </a:p>
          <a:p>
            <a:pPr lvl="1"/>
            <a:r>
              <a:rPr lang="en-US" dirty="0"/>
              <a:t>Investigator-reported ILD rates may overestimate compared to centrally adjudicated rates</a:t>
            </a:r>
          </a:p>
          <a:p>
            <a:pPr lvl="1"/>
            <a:r>
              <a:rPr lang="en-US" dirty="0"/>
              <a:t>Several cases of confirmed opportunistic lung infections – careful attention to PJP prophylaxis in the BM population on chronic steroids is important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618B4C-CC59-39B1-E19D-03D2C3CD8C83}"/>
              </a:ext>
            </a:extLst>
          </p:cNvPr>
          <p:cNvSpPr txBox="1"/>
          <p:nvPr/>
        </p:nvSpPr>
        <p:spPr>
          <a:xfrm>
            <a:off x="6926317" y="6311900"/>
            <a:ext cx="5181600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Harbeck</a:t>
            </a: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 et al. Nat Med 2024;30(12):3717-27.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369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B8A25-A657-1393-DCC7-496897920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68" y="153428"/>
            <a:ext cx="10792207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TBCRC 022: T-DM1 + Neratinib for HER+ Brain Mets</a:t>
            </a:r>
            <a:br>
              <a:rPr lang="en-US" sz="4000" dirty="0">
                <a:solidFill>
                  <a:srgbClr val="002060"/>
                </a:solidFill>
              </a:rPr>
            </a:br>
            <a:r>
              <a:rPr lang="en-US" sz="4000" i="1" dirty="0">
                <a:solidFill>
                  <a:srgbClr val="002060"/>
                </a:solidFill>
              </a:rPr>
              <a:t>Rationale for the Combination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D7016E-DF5D-4115-7883-8B86CFA97A40}"/>
              </a:ext>
            </a:extLst>
          </p:cNvPr>
          <p:cNvSpPr txBox="1"/>
          <p:nvPr/>
        </p:nvSpPr>
        <p:spPr>
          <a:xfrm>
            <a:off x="6115955" y="5890759"/>
            <a:ext cx="6096000" cy="813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Freedman RA et al. Ann Oncol 2024;35(11):993-1002.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kern="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 et al, Cancer </a:t>
            </a:r>
            <a:r>
              <a:rPr lang="en-US" kern="0" dirty="0" err="1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Discov</a:t>
            </a:r>
            <a:r>
              <a:rPr lang="en-US" kern="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2020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3D7E2D-F5C4-1C39-25CD-735E809EE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869" y="2140509"/>
            <a:ext cx="5181428" cy="2755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D02F99-BF87-0836-D056-E87906571D43}"/>
              </a:ext>
            </a:extLst>
          </p:cNvPr>
          <p:cNvSpPr txBox="1"/>
          <p:nvPr/>
        </p:nvSpPr>
        <p:spPr>
          <a:xfrm>
            <a:off x="926757" y="4911037"/>
            <a:ext cx="389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Neratinib increases HER2 trafficking</a:t>
            </a:r>
          </a:p>
          <a:p>
            <a:r>
              <a:rPr lang="en-US" dirty="0"/>
              <a:t>and may overcome T-DM1 resistance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F50CFF-CB3C-3C95-7BCA-3DE018C87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62270"/>
          <a:stretch/>
        </p:blipFill>
        <p:spPr>
          <a:xfrm>
            <a:off x="5897971" y="2316560"/>
            <a:ext cx="6047722" cy="14743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2FDB96-87F1-E238-9463-D0D4E469096A}"/>
              </a:ext>
            </a:extLst>
          </p:cNvPr>
          <p:cNvSpPr txBox="1"/>
          <p:nvPr/>
        </p:nvSpPr>
        <p:spPr>
          <a:xfrm>
            <a:off x="5947684" y="4194519"/>
            <a:ext cx="5948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PDX model of HER2+ breast cancer brain </a:t>
            </a:r>
            <a:r>
              <a:rPr lang="en-US" dirty="0" err="1"/>
              <a:t>mets</a:t>
            </a:r>
            <a:endParaRPr lang="en-US" dirty="0"/>
          </a:p>
          <a:p>
            <a:r>
              <a:rPr lang="en-US" dirty="0"/>
              <a:t>Deeper and more durable responses with the combination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6C9EC7-1874-CDE0-0095-42134D594F80}"/>
              </a:ext>
            </a:extLst>
          </p:cNvPr>
          <p:cNvSpPr txBox="1"/>
          <p:nvPr/>
        </p:nvSpPr>
        <p:spPr>
          <a:xfrm>
            <a:off x="8901049" y="2347733"/>
            <a:ext cx="703462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T-DM1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1A443-0785-0B95-E83A-9600FA5D9C48}"/>
              </a:ext>
            </a:extLst>
          </p:cNvPr>
          <p:cNvSpPr txBox="1"/>
          <p:nvPr/>
        </p:nvSpPr>
        <p:spPr>
          <a:xfrm>
            <a:off x="10318567" y="2129958"/>
            <a:ext cx="913070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Neratinib</a:t>
            </a:r>
            <a:br>
              <a:rPr lang="en-US" sz="1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T-DM1</a:t>
            </a:r>
          </a:p>
        </p:txBody>
      </p:sp>
    </p:spTree>
    <p:extLst>
      <p:ext uri="{BB962C8B-B14F-4D97-AF65-F5344CB8AC3E}">
        <p14:creationId xmlns:p14="http://schemas.microsoft.com/office/powerpoint/2010/main" val="512511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CB543-CC3F-75C2-D1B0-A8A0E6E6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A9A06-AE5A-E9E4-8132-5FBAB5C50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153428"/>
            <a:ext cx="1171448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TBCRC 022: T-DM1 + neratinib for HER+ Brain Mets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9B1F9-7CB7-D7F7-1C50-292674006F2B}"/>
              </a:ext>
            </a:extLst>
          </p:cNvPr>
          <p:cNvSpPr txBox="1"/>
          <p:nvPr/>
        </p:nvSpPr>
        <p:spPr>
          <a:xfrm>
            <a:off x="6169573" y="6311900"/>
            <a:ext cx="6096000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Freedman RA et al. Ann Oncol 2024;35(11):993-1002.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29BE73-5865-3658-56C9-16E579E13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520" y="1324480"/>
            <a:ext cx="7391348" cy="4507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207BF4-BF9F-7AA0-3825-64031A239863}"/>
              </a:ext>
            </a:extLst>
          </p:cNvPr>
          <p:cNvSpPr txBox="1"/>
          <p:nvPr/>
        </p:nvSpPr>
        <p:spPr>
          <a:xfrm>
            <a:off x="7805789" y="1674674"/>
            <a:ext cx="31261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Progressing after prior local </a:t>
            </a:r>
            <a:r>
              <a:rPr lang="en-US" dirty="0" err="1"/>
              <a:t>tx</a:t>
            </a:r>
            <a:endParaRPr lang="en-US" dirty="0"/>
          </a:p>
          <a:p>
            <a:r>
              <a:rPr lang="en-US" dirty="0"/>
              <a:t>No prior T-DM1</a:t>
            </a:r>
          </a:p>
          <a:p>
            <a:r>
              <a:rPr lang="en-US" b="1" dirty="0">
                <a:solidFill>
                  <a:srgbClr val="002060"/>
                </a:solidFill>
              </a:rPr>
              <a:t>CNS ORR 35.3%</a:t>
            </a:r>
          </a:p>
          <a:p>
            <a:r>
              <a:rPr lang="en-US" b="1" dirty="0">
                <a:solidFill>
                  <a:srgbClr val="002060"/>
                </a:solidFill>
              </a:rPr>
              <a:t>Median PFS 4.1 </a:t>
            </a:r>
            <a:r>
              <a:rPr lang="en-US" b="1" dirty="0" err="1">
                <a:solidFill>
                  <a:srgbClr val="002060"/>
                </a:solidFill>
              </a:rPr>
              <a:t>mo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Median OS 23.3 </a:t>
            </a:r>
            <a:r>
              <a:rPr lang="en-US" b="1" dirty="0" err="1">
                <a:solidFill>
                  <a:srgbClr val="002060"/>
                </a:solidFill>
              </a:rPr>
              <a:t>mo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12 </a:t>
            </a:r>
            <a:r>
              <a:rPr lang="en-US" b="1" dirty="0" err="1">
                <a:solidFill>
                  <a:srgbClr val="002060"/>
                </a:solidFill>
              </a:rPr>
              <a:t>mo</a:t>
            </a:r>
            <a:r>
              <a:rPr lang="en-US" b="1" dirty="0">
                <a:solidFill>
                  <a:srgbClr val="002060"/>
                </a:solidFill>
              </a:rPr>
              <a:t> OS 87%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E5939D-950B-E9B4-06A1-117B155CBAD7}"/>
              </a:ext>
            </a:extLst>
          </p:cNvPr>
          <p:cNvSpPr txBox="1"/>
          <p:nvPr/>
        </p:nvSpPr>
        <p:spPr>
          <a:xfrm>
            <a:off x="7805789" y="4078063"/>
            <a:ext cx="31261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Progressing after prior local </a:t>
            </a:r>
            <a:r>
              <a:rPr lang="en-US" dirty="0" err="1"/>
              <a:t>tx</a:t>
            </a:r>
            <a:endParaRPr lang="en-US" dirty="0"/>
          </a:p>
          <a:p>
            <a:r>
              <a:rPr lang="en-US" dirty="0"/>
              <a:t>Prior T-DM1 exposure</a:t>
            </a:r>
          </a:p>
          <a:p>
            <a:r>
              <a:rPr lang="en-US" b="1" dirty="0">
                <a:solidFill>
                  <a:srgbClr val="002060"/>
                </a:solidFill>
              </a:rPr>
              <a:t>CNS ORR 28.6%</a:t>
            </a:r>
          </a:p>
          <a:p>
            <a:r>
              <a:rPr lang="en-US" b="1" dirty="0">
                <a:solidFill>
                  <a:srgbClr val="002060"/>
                </a:solidFill>
              </a:rPr>
              <a:t>Median PFS 4.1 </a:t>
            </a:r>
            <a:r>
              <a:rPr lang="en-US" b="1" dirty="0" err="1">
                <a:solidFill>
                  <a:srgbClr val="002060"/>
                </a:solidFill>
              </a:rPr>
              <a:t>mo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Median OS 20.9 </a:t>
            </a:r>
            <a:r>
              <a:rPr lang="en-US" b="1" dirty="0" err="1">
                <a:solidFill>
                  <a:srgbClr val="002060"/>
                </a:solidFill>
              </a:rPr>
              <a:t>mo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12 </a:t>
            </a:r>
            <a:r>
              <a:rPr lang="en-US" b="1" dirty="0" err="1">
                <a:solidFill>
                  <a:srgbClr val="002060"/>
                </a:solidFill>
              </a:rPr>
              <a:t>mo</a:t>
            </a:r>
            <a:r>
              <a:rPr lang="en-US" b="1" dirty="0">
                <a:solidFill>
                  <a:srgbClr val="002060"/>
                </a:solidFill>
              </a:rPr>
              <a:t> OS 80%</a:t>
            </a:r>
          </a:p>
        </p:txBody>
      </p:sp>
    </p:spTree>
    <p:extLst>
      <p:ext uri="{BB962C8B-B14F-4D97-AF65-F5344CB8AC3E}">
        <p14:creationId xmlns:p14="http://schemas.microsoft.com/office/powerpoint/2010/main" val="1186832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FC524-901D-1E66-8208-7531D79CF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96AB2-1E7D-06E0-A70A-A55E910A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94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TBCRC 022: Conclusions and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E5F5B-A580-F493-E318-E6E459A40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994" y="1343818"/>
            <a:ext cx="10515600" cy="472335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Even with the advent of T-</a:t>
            </a:r>
            <a:r>
              <a:rPr lang="en-US" dirty="0" err="1"/>
              <a:t>DXd</a:t>
            </a:r>
            <a:r>
              <a:rPr lang="en-US" dirty="0"/>
              <a:t> and tucatinib, there is a substantial need for multiple lines of systemic therapy for patients with active brain metastases</a:t>
            </a:r>
          </a:p>
          <a:p>
            <a:endParaRPr lang="en-US" dirty="0"/>
          </a:p>
          <a:p>
            <a:r>
              <a:rPr lang="en-US" dirty="0"/>
              <a:t>CNS ORR to T-DM1 + neratinib exceeds that of neratinib monotherapy (CNS ORR 8%)</a:t>
            </a:r>
          </a:p>
          <a:p>
            <a:endParaRPr lang="en-US" dirty="0"/>
          </a:p>
          <a:p>
            <a:r>
              <a:rPr lang="en-US" dirty="0"/>
              <a:t>CNS responses are seen in about 1/3 of patients with prior T-DM1 exposure</a:t>
            </a:r>
          </a:p>
          <a:p>
            <a:endParaRPr lang="en-US" dirty="0"/>
          </a:p>
          <a:p>
            <a:r>
              <a:rPr lang="en-US" dirty="0"/>
              <a:t>Limitations: no patients had received prior tucatinib, and only a few had prior T-</a:t>
            </a:r>
            <a:r>
              <a:rPr lang="en-US" dirty="0" err="1"/>
              <a:t>DXd</a:t>
            </a:r>
            <a:endParaRPr lang="en-US" dirty="0"/>
          </a:p>
          <a:p>
            <a:endParaRPr lang="en-US" dirty="0"/>
          </a:p>
          <a:p>
            <a:r>
              <a:rPr lang="en-US" dirty="0"/>
              <a:t>Await more granular CNS data from HER2CLIMB-02 </a:t>
            </a:r>
          </a:p>
          <a:p>
            <a:endParaRPr lang="en-US" dirty="0"/>
          </a:p>
          <a:p>
            <a:r>
              <a:rPr lang="en-US" dirty="0"/>
              <a:t>Provides another systemic option for patients with HER2+ BM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230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8C83E-5EA1-E60E-AB02-869B6065E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B0273-F35A-8299-472A-AB4851A29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93" y="15342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SUMMIT Trial: HER2-mutant TNBC treated with Neratinib or Neratinib + Trastuzumab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0F6E2-7974-CE65-C1D6-C6A44D5B891B}"/>
              </a:ext>
            </a:extLst>
          </p:cNvPr>
          <p:cNvSpPr txBox="1"/>
          <p:nvPr/>
        </p:nvSpPr>
        <p:spPr>
          <a:xfrm>
            <a:off x="7270829" y="6345508"/>
            <a:ext cx="4809867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Jhaveri K et al. ASCO 2024;Abstract 1094. 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EBF71B-AE8D-4CC0-F93B-424188F7A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521"/>
          <a:stretch/>
        </p:blipFill>
        <p:spPr>
          <a:xfrm>
            <a:off x="352030" y="1680084"/>
            <a:ext cx="8741980" cy="41350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74E501-4ED0-9289-5959-D9F1DA29C895}"/>
              </a:ext>
            </a:extLst>
          </p:cNvPr>
          <p:cNvSpPr txBox="1"/>
          <p:nvPr/>
        </p:nvSpPr>
        <p:spPr>
          <a:xfrm>
            <a:off x="9258301" y="2606566"/>
            <a:ext cx="258166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Cohort 1</a:t>
            </a:r>
          </a:p>
          <a:p>
            <a:r>
              <a:rPr lang="en-US" dirty="0"/>
              <a:t>Neratinib</a:t>
            </a:r>
          </a:p>
          <a:p>
            <a:r>
              <a:rPr lang="en-US" dirty="0"/>
              <a:t>N=10</a:t>
            </a:r>
          </a:p>
          <a:p>
            <a:r>
              <a:rPr lang="en-US" dirty="0"/>
              <a:t>Median 2.5 prior lines</a:t>
            </a:r>
          </a:p>
          <a:p>
            <a:endParaRPr lang="en-US" dirty="0"/>
          </a:p>
          <a:p>
            <a:r>
              <a:rPr lang="en-US" u="sng" dirty="0"/>
              <a:t>Cohort 2</a:t>
            </a:r>
          </a:p>
          <a:p>
            <a:r>
              <a:rPr lang="en-US" dirty="0"/>
              <a:t>Neratinib + trastuzumab</a:t>
            </a:r>
          </a:p>
          <a:p>
            <a:r>
              <a:rPr lang="en-US" dirty="0"/>
              <a:t>N=17</a:t>
            </a:r>
          </a:p>
          <a:p>
            <a:r>
              <a:rPr lang="en-US" dirty="0"/>
              <a:t>Median 2 prior lines</a:t>
            </a:r>
          </a:p>
        </p:txBody>
      </p:sp>
    </p:spTree>
    <p:extLst>
      <p:ext uri="{BB962C8B-B14F-4D97-AF65-F5344CB8AC3E}">
        <p14:creationId xmlns:p14="http://schemas.microsoft.com/office/powerpoint/2010/main" val="853890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E6460-B383-D6E2-53E3-9E24E4F7D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93" y="15342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SUMMIT Trial: HER2-mutant TNBC treated with Neratinib or Neratinib + Trastuzumab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4ABFD1-7CAA-0872-C29D-7F6CA95C3509}"/>
              </a:ext>
            </a:extLst>
          </p:cNvPr>
          <p:cNvSpPr txBox="1"/>
          <p:nvPr/>
        </p:nvSpPr>
        <p:spPr>
          <a:xfrm>
            <a:off x="7052620" y="6311900"/>
            <a:ext cx="4809867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Jhaveri K et al. ASCO 2024;Abstract 1094. 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14A7D9-AA73-56B7-CA31-D7553F250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02807"/>
            <a:ext cx="5973964" cy="2852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00F0F-DBD9-C5F4-5DD4-F141BFDE5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8293" y="1787931"/>
            <a:ext cx="6148373" cy="35493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BB62AB-6C37-F43E-5166-38C18CCBBFA0}"/>
              </a:ext>
            </a:extLst>
          </p:cNvPr>
          <p:cNvSpPr txBox="1"/>
          <p:nvPr/>
        </p:nvSpPr>
        <p:spPr>
          <a:xfrm>
            <a:off x="851338" y="5213131"/>
            <a:ext cx="4049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Confirmed ORR 40% (N), 35.3% (N+T)</a:t>
            </a:r>
          </a:p>
          <a:p>
            <a:r>
              <a:rPr lang="en-US" dirty="0"/>
              <a:t>Median PFS 2.89 </a:t>
            </a:r>
            <a:r>
              <a:rPr lang="en-US" dirty="0" err="1"/>
              <a:t>mo</a:t>
            </a:r>
            <a:r>
              <a:rPr lang="en-US" dirty="0"/>
              <a:t> (N), 6.24 </a:t>
            </a:r>
            <a:r>
              <a:rPr lang="en-US" dirty="0" err="1"/>
              <a:t>mo</a:t>
            </a:r>
            <a:r>
              <a:rPr lang="en-US" dirty="0"/>
              <a:t> (N+T)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931E51-41D6-495D-6116-94A2400AE666}"/>
              </a:ext>
            </a:extLst>
          </p:cNvPr>
          <p:cNvSpPr txBox="1"/>
          <p:nvPr/>
        </p:nvSpPr>
        <p:spPr>
          <a:xfrm>
            <a:off x="6337879" y="5490130"/>
            <a:ext cx="526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Deepest responses in those with Exon 20 insertions</a:t>
            </a:r>
          </a:p>
        </p:txBody>
      </p:sp>
    </p:spTree>
    <p:extLst>
      <p:ext uri="{BB962C8B-B14F-4D97-AF65-F5344CB8AC3E}">
        <p14:creationId xmlns:p14="http://schemas.microsoft.com/office/powerpoint/2010/main" val="797140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1BB8E-9A82-6F9B-A56E-77D9841C3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877B3-87BF-CCF5-0005-EE5445975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93" y="15342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SUMMIT Trial TNBC basket: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Conclusions and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2579-57D2-9D18-4800-F4849A2A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157" y="1740213"/>
            <a:ext cx="1122568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Impressive response rates (40%) in pre-treated HER2-mut TNBC</a:t>
            </a:r>
          </a:p>
          <a:p>
            <a:r>
              <a:rPr lang="en-US" dirty="0"/>
              <a:t>Longer </a:t>
            </a:r>
            <a:r>
              <a:rPr lang="en-US" dirty="0" err="1"/>
              <a:t>DoR</a:t>
            </a:r>
            <a:r>
              <a:rPr lang="en-US" dirty="0"/>
              <a:t> and PFS with the doublet of N+T</a:t>
            </a:r>
          </a:p>
          <a:p>
            <a:r>
              <a:rPr lang="en-US" dirty="0"/>
              <a:t>Small numbers but compares favorably to “nth-line” chemo in TNBC</a:t>
            </a:r>
          </a:p>
          <a:p>
            <a:endParaRPr lang="en-US" dirty="0"/>
          </a:p>
          <a:p>
            <a:r>
              <a:rPr lang="en-US" dirty="0"/>
              <a:t>Previously published data in HR+/HER2-mut MBC</a:t>
            </a:r>
          </a:p>
          <a:p>
            <a:pPr lvl="1"/>
            <a:r>
              <a:rPr lang="en-US" dirty="0"/>
              <a:t>ORR 38.6%, median PFS 8.3 months with neratinib + </a:t>
            </a:r>
            <a:r>
              <a:rPr lang="en-US" dirty="0" err="1"/>
              <a:t>fulvestrant</a:t>
            </a:r>
            <a:r>
              <a:rPr lang="en-US" dirty="0"/>
              <a:t> + trastuzumab</a:t>
            </a:r>
          </a:p>
          <a:p>
            <a:endParaRPr lang="en-US" dirty="0"/>
          </a:p>
          <a:p>
            <a:r>
              <a:rPr lang="en-US" dirty="0"/>
              <a:t>New data for tucatinib + trastuzumab in HER2-mut MBC</a:t>
            </a:r>
          </a:p>
          <a:p>
            <a:pPr lvl="1"/>
            <a:r>
              <a:rPr lang="en-US" dirty="0"/>
              <a:t>Confirmed ORR 41.9%; median PFS 9.5 months </a:t>
            </a:r>
          </a:p>
          <a:p>
            <a:pPr lvl="1"/>
            <a:r>
              <a:rPr lang="en-US" dirty="0"/>
              <a:t>Pts with HR+ disease also received </a:t>
            </a:r>
            <a:r>
              <a:rPr lang="en-US" dirty="0" err="1"/>
              <a:t>fulvestrant</a:t>
            </a:r>
            <a:endParaRPr lang="en-US" dirty="0"/>
          </a:p>
          <a:p>
            <a:pPr lvl="1"/>
            <a:r>
              <a:rPr lang="en-US" dirty="0"/>
              <a:t>Only 4 pts with TNBC included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73D668-99CB-7FC9-BEDF-5BC8279B1097}"/>
              </a:ext>
            </a:extLst>
          </p:cNvPr>
          <p:cNvSpPr txBox="1"/>
          <p:nvPr/>
        </p:nvSpPr>
        <p:spPr>
          <a:xfrm>
            <a:off x="7382133" y="5501748"/>
            <a:ext cx="4809867" cy="1226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Jhaveri K et al. ASCO 2024;Abstract 1094.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kern="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Jhaveri et al, Ann Oncol 2023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kern="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Okines et al, Nat Med 2025</a:t>
            </a:r>
          </a:p>
        </p:txBody>
      </p:sp>
    </p:spTree>
    <p:extLst>
      <p:ext uri="{BB962C8B-B14F-4D97-AF65-F5344CB8AC3E}">
        <p14:creationId xmlns:p14="http://schemas.microsoft.com/office/powerpoint/2010/main" val="1428664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B45C0-1EAB-49CD-5589-6CD5F88F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37" y="4065"/>
            <a:ext cx="10891345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KEYNOTE-522: Neoadjuvant </a:t>
            </a:r>
            <a:r>
              <a:rPr lang="en-US" dirty="0" err="1">
                <a:solidFill>
                  <a:srgbClr val="002060"/>
                </a:solidFill>
              </a:rPr>
              <a:t>pembro</a:t>
            </a:r>
            <a:r>
              <a:rPr lang="en-US" dirty="0">
                <a:solidFill>
                  <a:srgbClr val="002060"/>
                </a:solidFill>
              </a:rPr>
              <a:t> for TNBC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4307A0-7B9E-90C9-C719-21199B7E3026}"/>
              </a:ext>
            </a:extLst>
          </p:cNvPr>
          <p:cNvSpPr txBox="1"/>
          <p:nvPr/>
        </p:nvSpPr>
        <p:spPr>
          <a:xfrm>
            <a:off x="7388772" y="6461263"/>
            <a:ext cx="4803228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Schmid P et al. ESMO 2024;Abstract LBA4.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FA005E-0077-E12C-157F-1AD566FDB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37" y="1222624"/>
            <a:ext cx="7772400" cy="3352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2FAE27-0F9E-6BB9-A450-9B6324FEB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524" y="3848559"/>
            <a:ext cx="6115642" cy="26596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9DBCF6-4939-B53C-235D-6DACE585EC2B}"/>
              </a:ext>
            </a:extLst>
          </p:cNvPr>
          <p:cNvSpPr txBox="1"/>
          <p:nvPr/>
        </p:nvSpPr>
        <p:spPr>
          <a:xfrm>
            <a:off x="9247166" y="2252594"/>
            <a:ext cx="2676502" cy="175432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Notes:</a:t>
            </a:r>
          </a:p>
          <a:p>
            <a:r>
              <a:rPr lang="en-US" dirty="0"/>
              <a:t>~1/2 node positive</a:t>
            </a:r>
          </a:p>
          <a:p>
            <a:r>
              <a:rPr lang="en-US" dirty="0"/>
              <a:t>Median age 48-49</a:t>
            </a:r>
          </a:p>
          <a:p>
            <a:r>
              <a:rPr lang="en-US" dirty="0"/>
              <a:t>Only 132 pts (84 </a:t>
            </a:r>
            <a:r>
              <a:rPr lang="en-US" dirty="0" err="1"/>
              <a:t>pembro</a:t>
            </a:r>
            <a:r>
              <a:rPr lang="en-US" dirty="0"/>
              <a:t>)</a:t>
            </a:r>
          </a:p>
          <a:p>
            <a:r>
              <a:rPr lang="en-US" dirty="0"/>
              <a:t>     age 65+ </a:t>
            </a:r>
          </a:p>
          <a:p>
            <a:endParaRPr lang="en-US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0A36077-8C0D-729C-F2FA-569796E18987}"/>
              </a:ext>
            </a:extLst>
          </p:cNvPr>
          <p:cNvSpPr/>
          <p:nvPr/>
        </p:nvSpPr>
        <p:spPr>
          <a:xfrm>
            <a:off x="2347786" y="4698797"/>
            <a:ext cx="642551" cy="379833"/>
          </a:xfrm>
          <a:prstGeom prst="rightArrow">
            <a:avLst>
              <a:gd name="adj1" fmla="val 50000"/>
              <a:gd name="adj2" fmla="val 2397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5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F043C-7B13-0DED-9D9C-665001FA5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46F97-EB29-0B56-9E80-01EAC0CF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58" y="154919"/>
            <a:ext cx="11292373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KEYNOTE-522: Improvement in OS with </a:t>
            </a:r>
            <a:r>
              <a:rPr lang="en-US" dirty="0" err="1">
                <a:solidFill>
                  <a:srgbClr val="002060"/>
                </a:solidFill>
              </a:rPr>
              <a:t>Pembro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DC489A-938D-1845-0008-0EA960601C7A}"/>
              </a:ext>
            </a:extLst>
          </p:cNvPr>
          <p:cNvSpPr txBox="1"/>
          <p:nvPr/>
        </p:nvSpPr>
        <p:spPr>
          <a:xfrm>
            <a:off x="7056703" y="5953554"/>
            <a:ext cx="4803228" cy="813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Schmid P et al. ESMO 2024;Abstract LBA4.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kern="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Schmid P et al, N Engl J Med 2024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98C26-2FCB-D2BA-0EB6-F02D2820E8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783"/>
          <a:stretch/>
        </p:blipFill>
        <p:spPr>
          <a:xfrm>
            <a:off x="0" y="1637794"/>
            <a:ext cx="5754322" cy="3747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F740CD-B3C4-D78D-9ADA-A0F9DA3BE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533" y="1751625"/>
            <a:ext cx="6093252" cy="363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39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1B21AD-4162-5CBE-09C6-6663872FF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975428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KATHERINE: </a:t>
            </a:r>
            <a:r>
              <a:rPr lang="en-US" dirty="0" err="1">
                <a:solidFill>
                  <a:srgbClr val="002060"/>
                </a:solidFill>
                <a:cs typeface="Arial" panose="020B0604020202020204" pitchFamily="34" charset="0"/>
              </a:rPr>
              <a:t>iDFS</a:t>
            </a: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 and OS at the final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7FFE3F-9592-4AD2-3763-2430044AB231}"/>
              </a:ext>
            </a:extLst>
          </p:cNvPr>
          <p:cNvSpPr txBox="1"/>
          <p:nvPr/>
        </p:nvSpPr>
        <p:spPr>
          <a:xfrm>
            <a:off x="6570875" y="6339500"/>
            <a:ext cx="5557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Geyer CE Jr et al. N Engl J Med 2025;392(3):249-57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14E8C-8BCE-FC91-E3D0-A46E85BC5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772" y="1841281"/>
            <a:ext cx="5813522" cy="2258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455FCF-AA23-C86F-4D92-4707EA05D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6228" y="1799419"/>
            <a:ext cx="6096000" cy="24681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E5EF73-B14C-1146-E23B-25FC67BD1580}"/>
              </a:ext>
            </a:extLst>
          </p:cNvPr>
          <p:cNvSpPr txBox="1"/>
          <p:nvPr/>
        </p:nvSpPr>
        <p:spPr>
          <a:xfrm>
            <a:off x="1040525" y="1464694"/>
            <a:ext cx="3183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Invasive Disease-Free Survival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6A8A2D-D345-4D8D-FFBF-B9AE4BC5A68C}"/>
              </a:ext>
            </a:extLst>
          </p:cNvPr>
          <p:cNvSpPr txBox="1"/>
          <p:nvPr/>
        </p:nvSpPr>
        <p:spPr>
          <a:xfrm>
            <a:off x="7488698" y="1430087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Overall Survival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605693-C0F0-3EB9-F879-0C077032317B}"/>
              </a:ext>
            </a:extLst>
          </p:cNvPr>
          <p:cNvSpPr txBox="1"/>
          <p:nvPr/>
        </p:nvSpPr>
        <p:spPr>
          <a:xfrm>
            <a:off x="2632339" y="4801059"/>
            <a:ext cx="5987858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At a median follow up of ~100 months:</a:t>
            </a:r>
          </a:p>
          <a:p>
            <a:r>
              <a:rPr lang="en-US" dirty="0"/>
              <a:t>Estimated 7 year </a:t>
            </a:r>
            <a:r>
              <a:rPr lang="en-US" dirty="0" err="1"/>
              <a:t>iDFS</a:t>
            </a:r>
            <a:r>
              <a:rPr lang="en-US" dirty="0"/>
              <a:t>: 80.8% vs 67.1%  (13.7% absolute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)</a:t>
            </a:r>
          </a:p>
          <a:p>
            <a:r>
              <a:rPr lang="en-US" dirty="0"/>
              <a:t>Estimated 7 year OS:  89.1% vs 84.4% (4.7% absolute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86050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84B6B-6E55-5FE9-2E1E-07AEB3410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7BCBF-58A8-2487-C629-C718F04DA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58" y="154919"/>
            <a:ext cx="10891345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KEYNOTE-522: OS by Pathologic Response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644188-8F9D-E0B3-DF62-CFC7E5008835}"/>
              </a:ext>
            </a:extLst>
          </p:cNvPr>
          <p:cNvSpPr txBox="1"/>
          <p:nvPr/>
        </p:nvSpPr>
        <p:spPr>
          <a:xfrm>
            <a:off x="7056703" y="5953554"/>
            <a:ext cx="4803228" cy="813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Schmid P et al. ESMO 2024;Abstract LBA4.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kern="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Schmid P et al, N Engl J Med 2024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A4376-8D1D-EF24-E45E-00201B671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8524" y="1340977"/>
            <a:ext cx="7772400" cy="4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84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31352-7723-3AE5-5988-B47C37442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2D59-BC9D-81E0-2E4D-CF73D4A50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58" y="154919"/>
            <a:ext cx="10891345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KEYNOTE-522: Conclusions and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96DD6-CC9D-4E57-E4D4-980FF40D4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199" y="1381626"/>
            <a:ext cx="10703472" cy="520621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At a median f/u of 75.1 </a:t>
            </a:r>
            <a:r>
              <a:rPr lang="en-US" dirty="0" err="1"/>
              <a:t>mo</a:t>
            </a:r>
            <a:r>
              <a:rPr lang="en-US" dirty="0"/>
              <a:t>, a 5% gain in 5 year OS (81.7% vs 86.6%) with pembrolizumab</a:t>
            </a:r>
          </a:p>
          <a:p>
            <a:r>
              <a:rPr lang="en-US" dirty="0"/>
              <a:t>Similar hazard ratio for benefit in N+ and N-</a:t>
            </a:r>
          </a:p>
          <a:p>
            <a:r>
              <a:rPr lang="en-US" dirty="0"/>
              <a:t>Benefits seen regardless of PD-L1 status</a:t>
            </a:r>
          </a:p>
          <a:p>
            <a:endParaRPr lang="en-US" dirty="0"/>
          </a:p>
          <a:p>
            <a:r>
              <a:rPr lang="en-US" dirty="0"/>
              <a:t>Supports the use of KN522 as standard of care for pts with T2N0 or node positive TNBC</a:t>
            </a:r>
          </a:p>
          <a:p>
            <a:endParaRPr lang="en-US" dirty="0"/>
          </a:p>
          <a:p>
            <a:r>
              <a:rPr lang="en-US" dirty="0"/>
              <a:t>Questions:</a:t>
            </a:r>
          </a:p>
          <a:p>
            <a:pPr lvl="1"/>
            <a:r>
              <a:rPr lang="en-US" dirty="0"/>
              <a:t>Is adjuvant </a:t>
            </a:r>
            <a:r>
              <a:rPr lang="en-US" dirty="0" err="1"/>
              <a:t>pembro</a:t>
            </a:r>
            <a:r>
              <a:rPr lang="en-US" dirty="0"/>
              <a:t> required in those with </a:t>
            </a:r>
            <a:r>
              <a:rPr lang="en-US" dirty="0" err="1"/>
              <a:t>pCR</a:t>
            </a:r>
            <a:r>
              <a:rPr lang="en-US" dirty="0"/>
              <a:t> (to be tested in </a:t>
            </a:r>
            <a:r>
              <a:rPr lang="en-US" dirty="0" err="1"/>
              <a:t>OptimICE-pCR</a:t>
            </a:r>
            <a:r>
              <a:rPr lang="en-US" dirty="0"/>
              <a:t>)?</a:t>
            </a:r>
          </a:p>
          <a:p>
            <a:pPr lvl="1"/>
            <a:r>
              <a:rPr lang="en-US" dirty="0"/>
              <a:t>In whom can we de-escalate the anthracycline a la </a:t>
            </a:r>
            <a:r>
              <a:rPr lang="en-US" dirty="0" err="1"/>
              <a:t>NeoPACT</a:t>
            </a:r>
            <a:r>
              <a:rPr lang="en-US" dirty="0"/>
              <a:t> – carbo/docetaxel/</a:t>
            </a:r>
            <a:r>
              <a:rPr lang="en-US" dirty="0" err="1"/>
              <a:t>pembro</a:t>
            </a:r>
            <a:r>
              <a:rPr lang="en-US" dirty="0"/>
              <a:t> x 6 cycles – (few pts age 65+ treated on KN522)?</a:t>
            </a:r>
          </a:p>
          <a:p>
            <a:pPr lvl="1"/>
            <a:r>
              <a:rPr lang="en-US" dirty="0"/>
              <a:t>Who can do well with chemotherapy alone (without IO)?</a:t>
            </a:r>
          </a:p>
          <a:p>
            <a:pPr lvl="1"/>
            <a:r>
              <a:rPr lang="en-US" dirty="0"/>
              <a:t>How can we improve outcomes in patients with residual disease, where 5 yr OS is still only 71.8%?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865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B1002-C9E0-660B-5D6B-32A2D8EEC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76" y="153428"/>
            <a:ext cx="11469764" cy="958399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OlympiA</a:t>
            </a:r>
            <a:r>
              <a:rPr lang="en-US" dirty="0">
                <a:solidFill>
                  <a:srgbClr val="002060"/>
                </a:solidFill>
              </a:rPr>
              <a:t>: Adjuvant Olaparib in gBRCA1/2 carriers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F4A87-DAD5-8C9D-F746-1294A7E7E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468" y="5209210"/>
            <a:ext cx="10515600" cy="86576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Third pre-specified analysis at 10 years from first patient in</a:t>
            </a:r>
          </a:p>
          <a:p>
            <a:r>
              <a:rPr lang="en-US" dirty="0"/>
              <a:t>Median follow up of 6.1 years (additional 2.6 y f/u since previous)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F6024-2BFA-8BC0-0713-14B8D8953FB9}"/>
              </a:ext>
            </a:extLst>
          </p:cNvPr>
          <p:cNvSpPr txBox="1"/>
          <p:nvPr/>
        </p:nvSpPr>
        <p:spPr>
          <a:xfrm>
            <a:off x="6653048" y="6311900"/>
            <a:ext cx="5444359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Garber J et al. SABCS 2024;Abstract GS1-09. 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FCBAD-B249-0739-9E7F-6C5426E7C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13" y="1194955"/>
            <a:ext cx="8434455" cy="3618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A1AA5-A467-E588-BDFB-1D9D38E41BBA}"/>
              </a:ext>
            </a:extLst>
          </p:cNvPr>
          <p:cNvSpPr txBox="1"/>
          <p:nvPr/>
        </p:nvSpPr>
        <p:spPr>
          <a:xfrm>
            <a:off x="8883868" y="2499925"/>
            <a:ext cx="33562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&gt;70% enrolled pts were gBRCA1</a:t>
            </a:r>
          </a:p>
          <a:p>
            <a:r>
              <a:rPr lang="en-US" dirty="0">
                <a:highlight>
                  <a:srgbClr val="FFFF00"/>
                </a:highlight>
              </a:rPr>
              <a:t>&gt;80% had TNBC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r>
              <a:rPr lang="en-US" dirty="0">
                <a:highlight>
                  <a:srgbClr val="FFFF00"/>
                </a:highlight>
              </a:rPr>
              <a:t>~50% adjuvant</a:t>
            </a:r>
          </a:p>
          <a:p>
            <a:r>
              <a:rPr lang="en-US" dirty="0">
                <a:highlight>
                  <a:srgbClr val="FFFF00"/>
                </a:highlight>
              </a:rPr>
              <a:t>~50% post neoadjuvant</a:t>
            </a:r>
          </a:p>
        </p:txBody>
      </p:sp>
    </p:spTree>
    <p:extLst>
      <p:ext uri="{BB962C8B-B14F-4D97-AF65-F5344CB8AC3E}">
        <p14:creationId xmlns:p14="http://schemas.microsoft.com/office/powerpoint/2010/main" val="3093780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8B670-4AD9-FC6C-880A-91F2396E0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E8E0A-ECE6-CC97-5232-86D41E1A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76" y="15342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OlympiA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iDFS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96D031-0278-CDE9-5ABE-21CDE0B7A51D}"/>
              </a:ext>
            </a:extLst>
          </p:cNvPr>
          <p:cNvSpPr txBox="1"/>
          <p:nvPr/>
        </p:nvSpPr>
        <p:spPr>
          <a:xfrm>
            <a:off x="6653048" y="6311900"/>
            <a:ext cx="5444359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Garber J et al. SABCS 2024;Abstract GS1-09. 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9127C-BBB6-26F6-4C02-D2D0C0983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3" y="2108246"/>
            <a:ext cx="4070876" cy="2248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9BAD3F-32DE-451C-B74C-80B096588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007" y="1847215"/>
            <a:ext cx="7772400" cy="31635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B5B204-CA43-AC47-8637-E0010AA41A32}"/>
              </a:ext>
            </a:extLst>
          </p:cNvPr>
          <p:cNvSpPr txBox="1"/>
          <p:nvPr/>
        </p:nvSpPr>
        <p:spPr>
          <a:xfrm>
            <a:off x="557048" y="1847215"/>
            <a:ext cx="1342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ITT Population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B73965-5CB3-F21C-7D75-1949BFE6BAE0}"/>
              </a:ext>
            </a:extLst>
          </p:cNvPr>
          <p:cNvSpPr txBox="1"/>
          <p:nvPr/>
        </p:nvSpPr>
        <p:spPr>
          <a:xfrm>
            <a:off x="224521" y="5085741"/>
            <a:ext cx="11742958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magnitude of benefit for DDFS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rates of MDS/AML (4 events (0.4%) for Olaparib; 6 events (0.7%) in placebo arm)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Numerically fewer CNS events as 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iDFS</a:t>
            </a:r>
            <a:r>
              <a:rPr lang="en-US" dirty="0"/>
              <a:t> event (2.8% vs 4.4%)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Fewer new primary cancers with </a:t>
            </a:r>
            <a:r>
              <a:rPr lang="en-US" dirty="0" err="1"/>
              <a:t>olaparib</a:t>
            </a:r>
            <a:r>
              <a:rPr lang="en-US" dirty="0"/>
              <a:t> (contralateral breast cancer, new primary ovarian/fallopian tube cancer) </a:t>
            </a:r>
          </a:p>
        </p:txBody>
      </p:sp>
    </p:spTree>
    <p:extLst>
      <p:ext uri="{BB962C8B-B14F-4D97-AF65-F5344CB8AC3E}">
        <p14:creationId xmlns:p14="http://schemas.microsoft.com/office/powerpoint/2010/main" val="3585226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120C2-9DD8-A468-4B85-8AD383D83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CE4BC-A524-0C3C-CF7E-457B1B384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76" y="15342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OlympiA</a:t>
            </a:r>
            <a:r>
              <a:rPr lang="en-US" dirty="0">
                <a:solidFill>
                  <a:srgbClr val="002060"/>
                </a:solidFill>
              </a:rPr>
              <a:t>: 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7B62F4-AAD6-59D7-AE49-DC9B7CBB77A3}"/>
              </a:ext>
            </a:extLst>
          </p:cNvPr>
          <p:cNvSpPr txBox="1"/>
          <p:nvPr/>
        </p:nvSpPr>
        <p:spPr>
          <a:xfrm>
            <a:off x="6653048" y="6311900"/>
            <a:ext cx="5444359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Garber J et al. SABCS 2024;Abstract GS1-09. 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078D4F-8A48-14EC-DF8E-138059B2B65E}"/>
              </a:ext>
            </a:extLst>
          </p:cNvPr>
          <p:cNvSpPr txBox="1"/>
          <p:nvPr/>
        </p:nvSpPr>
        <p:spPr>
          <a:xfrm>
            <a:off x="407276" y="1538559"/>
            <a:ext cx="1342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ITT Population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55764-348F-77CB-C468-29272ED3E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46" y="1976761"/>
            <a:ext cx="5401900" cy="2904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B482FA-8B42-59CF-39C1-C42514D46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534" y="1972512"/>
            <a:ext cx="6327227" cy="29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81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4C798-97DF-3983-03E3-06D931D15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79AC3-852A-6CDD-2855-8B4274BA1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76" y="15342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OlympiA</a:t>
            </a:r>
            <a:r>
              <a:rPr lang="en-US" dirty="0">
                <a:solidFill>
                  <a:srgbClr val="002060"/>
                </a:solidFill>
              </a:rPr>
              <a:t>: Conclusions and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6A4AF-2968-C0F2-425D-BE043F3A5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76" y="1342357"/>
            <a:ext cx="11259207" cy="4995381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Significant benefit in </a:t>
            </a:r>
            <a:r>
              <a:rPr lang="en-US" dirty="0" err="1"/>
              <a:t>iDFS</a:t>
            </a:r>
            <a:r>
              <a:rPr lang="en-US" dirty="0"/>
              <a:t> (HR 0.65), DDFS, and OS (HR 0.72) with adjuvant Olaparib</a:t>
            </a:r>
          </a:p>
          <a:p>
            <a:r>
              <a:rPr lang="en-US" dirty="0"/>
              <a:t>Effect seen in both HR+ and TN patients and in BRCA1 or BRCA2 carriers</a:t>
            </a:r>
          </a:p>
          <a:p>
            <a:r>
              <a:rPr lang="en-US" dirty="0"/>
              <a:t>No signal of increase in MDS/AML at 6.1 y median f/u</a:t>
            </a:r>
          </a:p>
          <a:p>
            <a:endParaRPr lang="en-US" dirty="0"/>
          </a:p>
          <a:p>
            <a:r>
              <a:rPr lang="en-US" dirty="0"/>
              <a:t>All patients who meet anatomic eligibility criteria for Olaparib (with drug access) </a:t>
            </a:r>
            <a:r>
              <a:rPr lang="en-US" b="1" i="1" u="sng" dirty="0">
                <a:solidFill>
                  <a:srgbClr val="002060"/>
                </a:solidFill>
              </a:rPr>
              <a:t>should be offered germline genetic testing</a:t>
            </a:r>
          </a:p>
          <a:p>
            <a:endParaRPr lang="en-US" dirty="0"/>
          </a:p>
          <a:p>
            <a:r>
              <a:rPr lang="en-US" dirty="0"/>
              <a:t>TNBC: Cape vs Olaparib post NAC? </a:t>
            </a:r>
          </a:p>
          <a:p>
            <a:pPr lvl="1"/>
            <a:r>
              <a:rPr lang="en-US" dirty="0"/>
              <a:t>No direct comparison</a:t>
            </a:r>
          </a:p>
          <a:p>
            <a:pPr lvl="1"/>
            <a:r>
              <a:rPr lang="en-US" dirty="0"/>
              <a:t>CREATE-X  OS HR 0.52, 8% absolute gain</a:t>
            </a:r>
          </a:p>
          <a:p>
            <a:pPr lvl="1"/>
            <a:r>
              <a:rPr lang="en-US" dirty="0"/>
              <a:t>GEICAM (adjuvant cape) suggested more benefit of capecitabine in non-basal subtypes</a:t>
            </a:r>
          </a:p>
          <a:p>
            <a:pPr lvl="1"/>
            <a:r>
              <a:rPr lang="en-US" dirty="0" err="1"/>
              <a:t>OlympiAD</a:t>
            </a:r>
            <a:r>
              <a:rPr lang="en-US" dirty="0"/>
              <a:t> – Olaparib outperformed chemo of provider choice (~1/2 capecitabine) in MBC setting</a:t>
            </a:r>
          </a:p>
          <a:p>
            <a:endParaRPr lang="en-US" dirty="0"/>
          </a:p>
          <a:p>
            <a:r>
              <a:rPr lang="en-US" dirty="0"/>
              <a:t>ER+: </a:t>
            </a:r>
            <a:r>
              <a:rPr lang="en-US" dirty="0" err="1"/>
              <a:t>Abema</a:t>
            </a:r>
            <a:r>
              <a:rPr lang="en-US" dirty="0"/>
              <a:t> or </a:t>
            </a:r>
            <a:r>
              <a:rPr lang="en-US" dirty="0" err="1"/>
              <a:t>Ribo</a:t>
            </a:r>
            <a:r>
              <a:rPr lang="en-US" dirty="0"/>
              <a:t> vs Olaparib?</a:t>
            </a:r>
          </a:p>
          <a:p>
            <a:pPr lvl="1"/>
            <a:r>
              <a:rPr lang="en-US" dirty="0"/>
              <a:t>No direct comparison</a:t>
            </a:r>
          </a:p>
          <a:p>
            <a:pPr lvl="1"/>
            <a:r>
              <a:rPr lang="en-US" dirty="0"/>
              <a:t>MONARCHE @ 54 </a:t>
            </a:r>
            <a:r>
              <a:rPr lang="en-US" dirty="0" err="1"/>
              <a:t>mo</a:t>
            </a:r>
            <a:r>
              <a:rPr lang="en-US" dirty="0"/>
              <a:t> median f/u, HR 0.68 for </a:t>
            </a:r>
            <a:r>
              <a:rPr lang="en-US" dirty="0" err="1"/>
              <a:t>iDFS</a:t>
            </a:r>
            <a:r>
              <a:rPr lang="en-US" dirty="0"/>
              <a:t> (7.6% absolute gain); no statistically significant OS benefit </a:t>
            </a:r>
          </a:p>
          <a:p>
            <a:pPr lvl="1"/>
            <a:r>
              <a:rPr lang="en-US" dirty="0"/>
              <a:t>NATALEE @ 34 </a:t>
            </a:r>
            <a:r>
              <a:rPr lang="en-US" dirty="0" err="1"/>
              <a:t>mo</a:t>
            </a:r>
            <a:r>
              <a:rPr lang="en-US" dirty="0"/>
              <a:t> median f/u, HR 0.75 for </a:t>
            </a:r>
            <a:r>
              <a:rPr lang="en-US" dirty="0" err="1"/>
              <a:t>iDFS</a:t>
            </a:r>
            <a:r>
              <a:rPr lang="en-US" dirty="0"/>
              <a:t> (3% gain at 3y); no difference yet in OS</a:t>
            </a:r>
          </a:p>
          <a:p>
            <a:pPr lvl="1"/>
            <a:r>
              <a:rPr lang="en-US" dirty="0"/>
              <a:t>For 4+ positive nodes, generally prefer Olaparib (or a sequence of ola -&gt; CDK4/6i in very high-risk patients)</a:t>
            </a:r>
          </a:p>
          <a:p>
            <a:pPr lvl="1"/>
            <a:r>
              <a:rPr lang="en-US" dirty="0"/>
              <a:t>For 1-3 positive nodes (</a:t>
            </a:r>
            <a:r>
              <a:rPr lang="en-US" dirty="0" err="1"/>
              <a:t>OlympiA</a:t>
            </a:r>
            <a:r>
              <a:rPr lang="en-US" dirty="0"/>
              <a:t> did not include if adjuvant only), could consider CDK4/6i but lean towards </a:t>
            </a:r>
            <a:r>
              <a:rPr lang="en-US" dirty="0" err="1"/>
              <a:t>olaparib</a:t>
            </a:r>
            <a:r>
              <a:rPr lang="en-US" dirty="0"/>
              <a:t>: shorter duration of therapy and OS benefit already demonstrated </a:t>
            </a:r>
          </a:p>
          <a:p>
            <a:pPr lvl="1"/>
            <a:r>
              <a:rPr lang="en-US" dirty="0"/>
              <a:t>For node negative disease, </a:t>
            </a:r>
            <a:r>
              <a:rPr lang="en-US" dirty="0" err="1"/>
              <a:t>olaparib</a:t>
            </a:r>
            <a:r>
              <a:rPr lang="en-US" dirty="0"/>
              <a:t> has not been studied, and would consider </a:t>
            </a:r>
            <a:r>
              <a:rPr lang="en-US" dirty="0" err="1"/>
              <a:t>ribo</a:t>
            </a:r>
            <a:r>
              <a:rPr lang="en-US" dirty="0"/>
              <a:t> in carefully selected patients who would have met eligibility for NATALEE</a:t>
            </a:r>
          </a:p>
        </p:txBody>
      </p:sp>
    </p:spTree>
    <p:extLst>
      <p:ext uri="{BB962C8B-B14F-4D97-AF65-F5344CB8AC3E}">
        <p14:creationId xmlns:p14="http://schemas.microsoft.com/office/powerpoint/2010/main" val="1137983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E183D-CC38-5BFB-9116-CF50AEF1D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7B9A7-9F09-81A5-3E6C-69CFD127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55" y="1825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TBCRC 048: Olaparib Expanded Initial Cohort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FAC17-AE2D-CE38-9C26-BDB715AC240B}"/>
              </a:ext>
            </a:extLst>
          </p:cNvPr>
          <p:cNvSpPr txBox="1"/>
          <p:nvPr/>
        </p:nvSpPr>
        <p:spPr>
          <a:xfrm>
            <a:off x="7525407" y="6332921"/>
            <a:ext cx="4529959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Tung NM et al. </a:t>
            </a:r>
            <a:r>
              <a:rPr lang="en-US" kern="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 Clin Oncol 2020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Main graphic">
            <a:extLst>
              <a:ext uri="{FF2B5EF4-FFF2-40B4-BE49-F238E27FC236}">
                <a16:creationId xmlns:a16="http://schemas.microsoft.com/office/drawing/2014/main" id="{61B42E97-3594-70B4-0DF1-8D89D65A0650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90" t="4209" r="1124" b="48521"/>
          <a:stretch/>
        </p:blipFill>
        <p:spPr>
          <a:xfrm>
            <a:off x="238991" y="1593908"/>
            <a:ext cx="6774873" cy="3949523"/>
          </a:xfrm>
          <a:prstGeom prst="rect">
            <a:avLst/>
          </a:prstGeom>
          <a:ln>
            <a:noFill/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E4523A-5EE1-694F-B11D-D1B968D5A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044481"/>
              </p:ext>
            </p:extLst>
          </p:nvPr>
        </p:nvGraphicFramePr>
        <p:xfrm>
          <a:off x="7304689" y="2355009"/>
          <a:ext cx="452995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1019">
                  <a:extLst>
                    <a:ext uri="{9D8B030D-6E8A-4147-A177-3AD203B41FA5}">
                      <a16:colId xmlns:a16="http://schemas.microsoft.com/office/drawing/2014/main" val="354353083"/>
                    </a:ext>
                  </a:extLst>
                </a:gridCol>
                <a:gridCol w="2098940">
                  <a:extLst>
                    <a:ext uri="{9D8B030D-6E8A-4147-A177-3AD203B41FA5}">
                      <a16:colId xmlns:a16="http://schemas.microsoft.com/office/drawing/2014/main" val="22301331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ORR (90% CI)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110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gPALB2 (n=11)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82% (48-98%)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607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sBRCA</a:t>
                      </a:r>
                      <a:r>
                        <a:rPr lang="en-US" dirty="0"/>
                        <a:t> (n=16)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50% (25-75%)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265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ATM, CHEK2 (n=18)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0%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629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2259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F8DF-D27B-B1BE-813D-E641587DA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0" y="18255"/>
            <a:ext cx="11154104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TBCRC 048: Olaparib Expanded Expansion Cohorts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B8093C-C5FF-2B02-8B90-216EFB48F9CD}"/>
              </a:ext>
            </a:extLst>
          </p:cNvPr>
          <p:cNvSpPr txBox="1"/>
          <p:nvPr/>
        </p:nvSpPr>
        <p:spPr>
          <a:xfrm>
            <a:off x="7304690" y="6311900"/>
            <a:ext cx="4529959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Tung NM et al. ASCO 2024;Abstract 1021.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7DE70D-6573-3065-9C55-67FB20BFABCA}"/>
              </a:ext>
            </a:extLst>
          </p:cNvPr>
          <p:cNvSpPr txBox="1"/>
          <p:nvPr/>
        </p:nvSpPr>
        <p:spPr>
          <a:xfrm>
            <a:off x="554420" y="5809843"/>
            <a:ext cx="5173980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Key Eligibility: 0-2 prior chemo for MBC</a:t>
            </a:r>
          </a:p>
          <a:p>
            <a:r>
              <a:rPr lang="en-US" dirty="0"/>
              <a:t>Key exclusion: prior PARP, progression on platinum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0BA764-7A6E-6D63-08EF-F052D7AA5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11" y="1198334"/>
            <a:ext cx="5168463" cy="4126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99C4CF-2331-F87B-7CF7-ADD662D8CA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681"/>
          <a:stretch/>
        </p:blipFill>
        <p:spPr>
          <a:xfrm>
            <a:off x="6313827" y="1130900"/>
            <a:ext cx="5068876" cy="41767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BB9856-E35B-79EE-F7AE-E0AE13D8F0E6}"/>
              </a:ext>
            </a:extLst>
          </p:cNvPr>
          <p:cNvSpPr txBox="1"/>
          <p:nvPr/>
        </p:nvSpPr>
        <p:spPr>
          <a:xfrm>
            <a:off x="1597572" y="5325039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Median PFS 9.6 months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8795D5-6872-34B3-F21E-9B4CFCE055A8}"/>
              </a:ext>
            </a:extLst>
          </p:cNvPr>
          <p:cNvSpPr txBox="1"/>
          <p:nvPr/>
        </p:nvSpPr>
        <p:spPr>
          <a:xfrm>
            <a:off x="7504386" y="5325039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Median PFS 7.2 months</a:t>
            </a:r>
          </a:p>
        </p:txBody>
      </p:sp>
    </p:spTree>
    <p:extLst>
      <p:ext uri="{BB962C8B-B14F-4D97-AF65-F5344CB8AC3E}">
        <p14:creationId xmlns:p14="http://schemas.microsoft.com/office/powerpoint/2010/main" val="853859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9F751-E113-7B54-74EE-9D12BBABA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3D864-FDE7-525F-8138-00B31D287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0" y="18255"/>
            <a:ext cx="11154104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TBCRC 048: Olaparib Expanded Expansion Cohorts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7E4956-8B03-7CEC-B686-B082C3D71EBB}"/>
              </a:ext>
            </a:extLst>
          </p:cNvPr>
          <p:cNvSpPr txBox="1"/>
          <p:nvPr/>
        </p:nvSpPr>
        <p:spPr>
          <a:xfrm>
            <a:off x="7304690" y="6311900"/>
            <a:ext cx="4529959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Tung NM et al. ASCO 2024;Abstract 1021.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AEEF0C-6429-9C8C-FF98-3E4D1E0F3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385" y="1205956"/>
            <a:ext cx="8823657" cy="478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05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8722D-5576-5C1F-154B-6AB81F1F8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272BF-B1FF-FF51-FA33-7B2B7DF3D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72" y="153428"/>
            <a:ext cx="11164613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TBCRC 048: Conclusions and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636F8-59BB-3CED-13C5-F216FC3A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662" y="1573375"/>
            <a:ext cx="10597055" cy="45646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Confirms very high response rates and durability of benefit in g</a:t>
            </a:r>
            <a:r>
              <a:rPr lang="en-US" i="1" dirty="0"/>
              <a:t>PALB2</a:t>
            </a:r>
            <a:r>
              <a:rPr lang="en-US" dirty="0"/>
              <a:t> carriers </a:t>
            </a:r>
          </a:p>
          <a:p>
            <a:r>
              <a:rPr lang="en-US" dirty="0"/>
              <a:t>Activity in </a:t>
            </a:r>
            <a:r>
              <a:rPr lang="en-US" dirty="0" err="1"/>
              <a:t>s</a:t>
            </a:r>
            <a:r>
              <a:rPr lang="en-US" i="1" dirty="0" err="1"/>
              <a:t>BRCA</a:t>
            </a:r>
            <a:r>
              <a:rPr lang="en-US" dirty="0"/>
              <a:t> numerically less than in initial cohort but still respectable (37%, median PFS 7.2 </a:t>
            </a:r>
            <a:r>
              <a:rPr lang="en-US" dirty="0" err="1"/>
              <a:t>mo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Estimates of frequency of </a:t>
            </a:r>
            <a:r>
              <a:rPr lang="en-US" i="1" dirty="0" err="1"/>
              <a:t>sBRCA</a:t>
            </a:r>
            <a:r>
              <a:rPr lang="en-US" i="1" dirty="0"/>
              <a:t> </a:t>
            </a:r>
            <a:r>
              <a:rPr lang="en-US" dirty="0"/>
              <a:t>in primary tumors ~3-4%</a:t>
            </a:r>
          </a:p>
          <a:p>
            <a:r>
              <a:rPr lang="en-US" dirty="0"/>
              <a:t>Frequency in MBC </a:t>
            </a:r>
            <a:r>
              <a:rPr lang="en-US" dirty="0" err="1"/>
              <a:t>esp</a:t>
            </a:r>
            <a:r>
              <a:rPr lang="en-US" dirty="0"/>
              <a:t> in later lines is not well-described</a:t>
            </a:r>
          </a:p>
          <a:p>
            <a:endParaRPr lang="en-US" dirty="0"/>
          </a:p>
          <a:p>
            <a:r>
              <a:rPr lang="en-US" dirty="0"/>
              <a:t>Sufficient activity to consider on a routine basis and to justify:</a:t>
            </a:r>
          </a:p>
          <a:p>
            <a:pPr lvl="1"/>
            <a:r>
              <a:rPr lang="en-US" dirty="0"/>
              <a:t>Routine germline testing in MBC patients</a:t>
            </a:r>
          </a:p>
          <a:p>
            <a:pPr lvl="1"/>
            <a:r>
              <a:rPr lang="en-US" dirty="0"/>
              <a:t>NGS testing to identify somatic alterations</a:t>
            </a:r>
          </a:p>
        </p:txBody>
      </p:sp>
    </p:spTree>
    <p:extLst>
      <p:ext uri="{BB962C8B-B14F-4D97-AF65-F5344CB8AC3E}">
        <p14:creationId xmlns:p14="http://schemas.microsoft.com/office/powerpoint/2010/main" val="3847308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232BE-F902-A00D-C6CC-8F610D790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6A37AA-8A54-D343-68BA-34FEFBBE1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0727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KATHERINE: Exploratory Analyses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07336A-D1E4-E191-8C7D-13BA290BF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61" y="1556922"/>
            <a:ext cx="10515600" cy="472653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7-yr </a:t>
            </a:r>
            <a:r>
              <a:rPr lang="en-US" dirty="0" err="1"/>
              <a:t>iDFS</a:t>
            </a:r>
            <a:r>
              <a:rPr lang="en-US" dirty="0"/>
              <a:t> by </a:t>
            </a:r>
            <a:r>
              <a:rPr lang="en-US" b="1" dirty="0">
                <a:solidFill>
                  <a:srgbClr val="002060"/>
                </a:solidFill>
              </a:rPr>
              <a:t>HER2 2+ or 3+</a:t>
            </a:r>
          </a:p>
          <a:p>
            <a:pPr marL="0" indent="0">
              <a:buNone/>
            </a:pPr>
            <a:r>
              <a:rPr lang="en-US" dirty="0"/>
              <a:t>      3+: 82.8% vs 66.5% (HR 0.47)</a:t>
            </a:r>
          </a:p>
          <a:p>
            <a:pPr marL="0" indent="0">
              <a:buNone/>
            </a:pPr>
            <a:r>
              <a:rPr lang="en-US" dirty="0"/>
              <a:t>      2+: 72.4% vs 68.8% (HR 0.84)</a:t>
            </a:r>
          </a:p>
          <a:p>
            <a:pPr marL="0" indent="0">
              <a:buNone/>
            </a:pPr>
            <a:r>
              <a:rPr lang="en-US" dirty="0"/>
              <a:t>      Interaction term (HR 0.55, 95% CI, 0.35-0.88)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Residual disease </a:t>
            </a:r>
            <a:r>
              <a:rPr lang="en-US" b="1" u="sng" dirty="0">
                <a:solidFill>
                  <a:srgbClr val="002060"/>
                </a:solidFill>
              </a:rPr>
              <a:t>&lt;</a:t>
            </a:r>
            <a:r>
              <a:rPr lang="en-US" b="1" dirty="0">
                <a:solidFill>
                  <a:srgbClr val="002060"/>
                </a:solidFill>
              </a:rPr>
              <a:t> 1 cm and ypN0</a:t>
            </a:r>
            <a:r>
              <a:rPr lang="en-US" dirty="0"/>
              <a:t> (n=328)</a:t>
            </a:r>
          </a:p>
          <a:p>
            <a:pPr marL="0" indent="0">
              <a:buNone/>
            </a:pPr>
            <a:r>
              <a:rPr lang="en-US" dirty="0"/>
              <a:t>       7 yr </a:t>
            </a:r>
            <a:r>
              <a:rPr lang="en-US" dirty="0" err="1"/>
              <a:t>iDFS</a:t>
            </a:r>
            <a:r>
              <a:rPr lang="en-US" dirty="0"/>
              <a:t> 85.7% vs 76.7% (HR 0.62, 95% CI 0.37-1.03)</a:t>
            </a:r>
          </a:p>
          <a:p>
            <a:pPr marL="0" indent="0">
              <a:buNone/>
            </a:pPr>
            <a:r>
              <a:rPr lang="en-US" dirty="0"/>
              <a:t>       Similar benefit in ypT1a and ypT1b groups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Centrally confirmed HER2+ on pre-</a:t>
            </a:r>
            <a:r>
              <a:rPr lang="en-US" dirty="0" err="1"/>
              <a:t>tx</a:t>
            </a:r>
            <a:r>
              <a:rPr lang="en-US" dirty="0"/>
              <a:t> bx and </a:t>
            </a:r>
            <a:r>
              <a:rPr lang="en-US" b="1" dirty="0">
                <a:solidFill>
                  <a:srgbClr val="002060"/>
                </a:solidFill>
              </a:rPr>
              <a:t>HER2-negative after NAT </a:t>
            </a:r>
            <a:r>
              <a:rPr lang="en-US" dirty="0"/>
              <a:t>(n=70)</a:t>
            </a:r>
          </a:p>
          <a:p>
            <a:pPr marL="0" indent="0">
              <a:buNone/>
            </a:pPr>
            <a:r>
              <a:rPr lang="en-US" dirty="0"/>
              <a:t>         2 </a:t>
            </a:r>
            <a:r>
              <a:rPr lang="en-US" dirty="0" err="1"/>
              <a:t>iDFS</a:t>
            </a:r>
            <a:r>
              <a:rPr lang="en-US" dirty="0"/>
              <a:t> events or deaths (7%) in the T-DM1 group and 14 (33%) in the trastuzumab group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CNS recurrences </a:t>
            </a:r>
            <a:r>
              <a:rPr lang="en-US" dirty="0"/>
              <a:t>as a component of first </a:t>
            </a:r>
            <a:r>
              <a:rPr lang="en-US" dirty="0" err="1"/>
              <a:t>iDFS</a:t>
            </a:r>
            <a:r>
              <a:rPr lang="en-US" dirty="0"/>
              <a:t> event: 7.0% vs 5.1%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FBAA8-151B-D445-416A-FE37294A589F}"/>
              </a:ext>
            </a:extLst>
          </p:cNvPr>
          <p:cNvSpPr txBox="1"/>
          <p:nvPr/>
        </p:nvSpPr>
        <p:spPr>
          <a:xfrm>
            <a:off x="5944076" y="631189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Geyer CE Jr et al. N Engl J Med 2025;392(3):249-57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56FE82-EF96-4E5F-B11A-B39309DF1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9052" y="927973"/>
            <a:ext cx="3617485" cy="357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514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086B1-F94F-F520-4997-1114C301A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48" y="9185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Phase III OptiTROP-Breast01: Sacituzumab </a:t>
            </a:r>
            <a:r>
              <a:rPr lang="en-US" dirty="0" err="1">
                <a:solidFill>
                  <a:srgbClr val="002060"/>
                </a:solidFill>
              </a:rPr>
              <a:t>tirumotecan</a:t>
            </a:r>
            <a:r>
              <a:rPr lang="en-US" dirty="0">
                <a:solidFill>
                  <a:srgbClr val="002060"/>
                </a:solidFill>
              </a:rPr>
              <a:t> (SKB264/MK-2870) for </a:t>
            </a:r>
            <a:r>
              <a:rPr lang="en-US" dirty="0" err="1">
                <a:solidFill>
                  <a:srgbClr val="002060"/>
                </a:solidFill>
              </a:rPr>
              <a:t>mTNBC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F06A99-21FC-63BF-20C2-9B317DE3334F}"/>
              </a:ext>
            </a:extLst>
          </p:cNvPr>
          <p:cNvSpPr txBox="1"/>
          <p:nvPr/>
        </p:nvSpPr>
        <p:spPr>
          <a:xfrm>
            <a:off x="7861738" y="6296539"/>
            <a:ext cx="4445876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Xu B et al. ASCO 2024;Abstract 104.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933920-B06F-9FBA-EC06-C6325839312A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27" t="12433" b="15496"/>
          <a:stretch/>
        </p:blipFill>
        <p:spPr>
          <a:xfrm>
            <a:off x="495761" y="1629288"/>
            <a:ext cx="11158151" cy="445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024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CCB37-9401-7444-D19A-1719B4C00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F5941-8EE4-C82E-4EEC-45B9996EB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57" y="16878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Phase III OptiTROP-Breast01: Sacituzumab </a:t>
            </a:r>
            <a:r>
              <a:rPr lang="en-US" dirty="0" err="1">
                <a:solidFill>
                  <a:srgbClr val="002060"/>
                </a:solidFill>
              </a:rPr>
              <a:t>tirumotecan</a:t>
            </a:r>
            <a:r>
              <a:rPr lang="en-US" dirty="0">
                <a:solidFill>
                  <a:srgbClr val="002060"/>
                </a:solidFill>
              </a:rPr>
              <a:t> (SKB264/MK-2870) for </a:t>
            </a:r>
            <a:r>
              <a:rPr lang="en-US" dirty="0" err="1">
                <a:solidFill>
                  <a:srgbClr val="002060"/>
                </a:solidFill>
              </a:rPr>
              <a:t>mTNBC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FBCA36-A26E-8EFB-4A29-9FA467CA678A}"/>
              </a:ext>
            </a:extLst>
          </p:cNvPr>
          <p:cNvSpPr txBox="1"/>
          <p:nvPr/>
        </p:nvSpPr>
        <p:spPr>
          <a:xfrm>
            <a:off x="7861738" y="6296539"/>
            <a:ext cx="4445876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Xu B et al. ASCO 2024;Abstract 104.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9A9201-0CDD-1E84-5294-04182C40F45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0668" b="19280"/>
          <a:stretch/>
        </p:blipFill>
        <p:spPr>
          <a:xfrm>
            <a:off x="0" y="1716571"/>
            <a:ext cx="12192000" cy="411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497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622ED-353E-E040-8886-AE4BE7D22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AFD39-F4C5-AFE7-5394-46D32EDDF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47" y="91856"/>
            <a:ext cx="11480493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Phase III OptiTROP-Breast01: PFS and OS Benefit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53CE25-748C-A136-D2E7-10DC2DE9CA52}"/>
              </a:ext>
            </a:extLst>
          </p:cNvPr>
          <p:cNvSpPr txBox="1"/>
          <p:nvPr/>
        </p:nvSpPr>
        <p:spPr>
          <a:xfrm>
            <a:off x="756602" y="6247112"/>
            <a:ext cx="4445876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Xu B et al. ASCO 2024;Abstract 104.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E1B9A-0281-615E-D538-ABA49644794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63" t="4865" r="9087" b="13514"/>
          <a:stretch/>
        </p:blipFill>
        <p:spPr>
          <a:xfrm>
            <a:off x="40929" y="1417420"/>
            <a:ext cx="6088021" cy="3149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D84A7B-CD85-2E8A-9A49-18E205971459}"/>
              </a:ext>
            </a:extLst>
          </p:cNvPr>
          <p:cNvSpPr txBox="1"/>
          <p:nvPr/>
        </p:nvSpPr>
        <p:spPr>
          <a:xfrm>
            <a:off x="582146" y="4945102"/>
            <a:ext cx="5213350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PFS benefit maintained in all subgroups:</a:t>
            </a:r>
          </a:p>
          <a:p>
            <a:r>
              <a:rPr lang="en-US" dirty="0"/>
              <a:t>Age, PS, line of </a:t>
            </a:r>
            <a:r>
              <a:rPr lang="en-US" dirty="0" err="1"/>
              <a:t>tx</a:t>
            </a:r>
            <a:r>
              <a:rPr lang="en-US" dirty="0"/>
              <a:t>, liver </a:t>
            </a:r>
            <a:r>
              <a:rPr lang="en-US" dirty="0" err="1"/>
              <a:t>mets</a:t>
            </a:r>
            <a:r>
              <a:rPr lang="en-US" dirty="0"/>
              <a:t>, prior IO, visceral </a:t>
            </a:r>
            <a:r>
              <a:rPr lang="en-US" dirty="0" err="1"/>
              <a:t>mets</a:t>
            </a:r>
            <a:endParaRPr lang="en-US" dirty="0"/>
          </a:p>
          <a:p>
            <a:r>
              <a:rPr lang="en-US" dirty="0"/>
              <a:t>Benefit regardless of Trop 2 high or low status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4A01B6-4AFB-3035-FCE3-A796E100E225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205" t="6125" r="8480" b="14774"/>
          <a:stretch/>
        </p:blipFill>
        <p:spPr>
          <a:xfrm>
            <a:off x="6399617" y="1392405"/>
            <a:ext cx="5459930" cy="33596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63BBD9-D732-2047-2E46-873F894518A8}"/>
              </a:ext>
            </a:extLst>
          </p:cNvPr>
          <p:cNvSpPr txBox="1"/>
          <p:nvPr/>
        </p:nvSpPr>
        <p:spPr>
          <a:xfrm>
            <a:off x="6128950" y="5011818"/>
            <a:ext cx="6001265" cy="175432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Median OS not reached vs. 9.4 </a:t>
            </a:r>
            <a:r>
              <a:rPr lang="en-US" dirty="0" err="1"/>
              <a:t>mo</a:t>
            </a:r>
            <a:endParaRPr lang="en-US" dirty="0"/>
          </a:p>
          <a:p>
            <a:endParaRPr lang="en-US" dirty="0"/>
          </a:p>
          <a:p>
            <a:r>
              <a:rPr lang="en-US" dirty="0"/>
              <a:t>ORR 45.4% vs 12.0%</a:t>
            </a:r>
          </a:p>
          <a:p>
            <a:endParaRPr lang="en-US" dirty="0"/>
          </a:p>
          <a:p>
            <a:r>
              <a:rPr lang="en-US" dirty="0"/>
              <a:t>TRAEs: anemia, neutropenia, stomatitis, thrombocytopenia</a:t>
            </a:r>
          </a:p>
          <a:p>
            <a:r>
              <a:rPr lang="en-US" dirty="0"/>
              <a:t>Only 1.5% neuropathy; 0.8% ILD</a:t>
            </a:r>
          </a:p>
        </p:txBody>
      </p:sp>
    </p:spTree>
    <p:extLst>
      <p:ext uri="{BB962C8B-B14F-4D97-AF65-F5344CB8AC3E}">
        <p14:creationId xmlns:p14="http://schemas.microsoft.com/office/powerpoint/2010/main" val="3049322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9C7CA-BE7D-0F01-50A9-56429B059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2F291-5239-6E4C-A088-08A6EB45F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140" y="15506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Phase III OptiTROP-Breast01: Conclusions and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5E64B-0DB9-B0D3-AF4F-E7A08CB93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Exciting new agent</a:t>
            </a:r>
          </a:p>
          <a:p>
            <a:r>
              <a:rPr lang="en-US" dirty="0"/>
              <a:t>Significant improvement in PFS and OS vs TPC</a:t>
            </a:r>
          </a:p>
          <a:p>
            <a:r>
              <a:rPr lang="en-US" dirty="0"/>
              <a:t>Tox profile mostly heme and stomatitis</a:t>
            </a:r>
          </a:p>
          <a:p>
            <a:r>
              <a:rPr lang="en-US" dirty="0"/>
              <a:t>Minimal neuropathy or ILD risks</a:t>
            </a:r>
          </a:p>
          <a:p>
            <a:endParaRPr lang="en-US" dirty="0"/>
          </a:p>
          <a:p>
            <a:r>
              <a:rPr lang="en-US" dirty="0"/>
              <a:t>Ongoing Phase 3 trials</a:t>
            </a:r>
          </a:p>
          <a:p>
            <a:pPr lvl="1"/>
            <a:r>
              <a:rPr lang="en-US" dirty="0"/>
              <a:t>TroFuse-010: Sac-TMT+/- </a:t>
            </a:r>
            <a:r>
              <a:rPr lang="en-US" dirty="0" err="1"/>
              <a:t>Pembro</a:t>
            </a:r>
            <a:r>
              <a:rPr lang="en-US" dirty="0"/>
              <a:t> vs TPC in HR+/HER2- MBC</a:t>
            </a:r>
          </a:p>
          <a:p>
            <a:pPr lvl="1"/>
            <a:r>
              <a:rPr lang="en-US" dirty="0"/>
              <a:t>TroFuse-011: Sac-TMT +/- </a:t>
            </a:r>
            <a:r>
              <a:rPr lang="en-US" dirty="0" err="1"/>
              <a:t>Pembro</a:t>
            </a:r>
            <a:r>
              <a:rPr lang="en-US" dirty="0"/>
              <a:t> vs TPC for 1L PDL1-negative </a:t>
            </a:r>
            <a:r>
              <a:rPr lang="en-US" dirty="0" err="1"/>
              <a:t>mTNBC</a:t>
            </a:r>
            <a:endParaRPr lang="en-US" dirty="0"/>
          </a:p>
          <a:p>
            <a:pPr lvl="1"/>
            <a:r>
              <a:rPr lang="en-US" dirty="0"/>
              <a:t>TroFuse-012: Sac-TMT/</a:t>
            </a:r>
            <a:r>
              <a:rPr lang="en-US" dirty="0" err="1"/>
              <a:t>pembro</a:t>
            </a:r>
            <a:r>
              <a:rPr lang="en-US" dirty="0"/>
              <a:t> vs TPC (</a:t>
            </a:r>
            <a:r>
              <a:rPr lang="en-US" dirty="0" err="1"/>
              <a:t>pembro</a:t>
            </a:r>
            <a:r>
              <a:rPr lang="en-US" dirty="0"/>
              <a:t> +/- cape) for TNBC RD post NAC</a:t>
            </a:r>
          </a:p>
          <a:p>
            <a:endParaRPr lang="en-US" dirty="0"/>
          </a:p>
          <a:p>
            <a:r>
              <a:rPr lang="en-US" dirty="0"/>
              <a:t>Questions:</a:t>
            </a:r>
          </a:p>
          <a:p>
            <a:pPr lvl="1"/>
            <a:r>
              <a:rPr lang="en-US" dirty="0"/>
              <a:t>ADC selection – how will this compare to T-</a:t>
            </a:r>
            <a:r>
              <a:rPr lang="en-US" dirty="0" err="1"/>
              <a:t>DXd</a:t>
            </a:r>
            <a:r>
              <a:rPr lang="en-US" dirty="0"/>
              <a:t>, SG, Dato-</a:t>
            </a:r>
            <a:r>
              <a:rPr lang="en-US" dirty="0" err="1"/>
              <a:t>DXd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Another topo I payload – can we sequence?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288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40A4B-C0C2-1C13-F6E0-28C97C004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59" y="-24969"/>
            <a:ext cx="11209638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TROPION-PanTumor01: Phase 1 Dato-</a:t>
            </a:r>
            <a:r>
              <a:rPr lang="en-US" sz="4000" dirty="0" err="1">
                <a:solidFill>
                  <a:srgbClr val="002060"/>
                </a:solidFill>
              </a:rPr>
              <a:t>DXd</a:t>
            </a:r>
            <a:r>
              <a:rPr lang="en-US" sz="4000" dirty="0">
                <a:solidFill>
                  <a:srgbClr val="002060"/>
                </a:solidFill>
              </a:rPr>
              <a:t> for HR+ or TN MBC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12D03-5DA2-6E32-7CA2-E72DA8368CAF}"/>
              </a:ext>
            </a:extLst>
          </p:cNvPr>
          <p:cNvSpPr txBox="1"/>
          <p:nvPr/>
        </p:nvSpPr>
        <p:spPr>
          <a:xfrm>
            <a:off x="6778805" y="6465328"/>
            <a:ext cx="5328851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Bardia</a:t>
            </a: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et al. J Clin Oncol 2024;42(19):2281-94.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5EB154-1E26-0971-5302-6C9091B5E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2793" y="1149354"/>
            <a:ext cx="9526411" cy="2514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282A1E-473A-C324-6B79-CBB85AA46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5968" y="3730427"/>
            <a:ext cx="6860060" cy="260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225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2965A-58F5-83DB-28EA-46CF2FC9A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6472A-4533-C974-7834-BDB2EA7A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57" y="168789"/>
            <a:ext cx="11209638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TROPION-PanTumor01: Phase 1 Dato-</a:t>
            </a:r>
            <a:r>
              <a:rPr lang="en-US" sz="4000" dirty="0" err="1">
                <a:solidFill>
                  <a:srgbClr val="002060"/>
                </a:solidFill>
              </a:rPr>
              <a:t>DXd</a:t>
            </a:r>
            <a:r>
              <a:rPr lang="en-US" sz="4000" dirty="0">
                <a:solidFill>
                  <a:srgbClr val="002060"/>
                </a:solidFill>
              </a:rPr>
              <a:t> for HR+ or TN MBC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08E508-B4A4-0940-3656-CEC19BCC2522}"/>
              </a:ext>
            </a:extLst>
          </p:cNvPr>
          <p:cNvSpPr txBox="1"/>
          <p:nvPr/>
        </p:nvSpPr>
        <p:spPr>
          <a:xfrm>
            <a:off x="6620133" y="6296539"/>
            <a:ext cx="5328851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Bardia</a:t>
            </a: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et al. J Clin Oncol 2024;42(19):2281-94.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B67874-2DC0-8860-CE20-878422660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472" y="1718801"/>
            <a:ext cx="10378977" cy="4039447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4CD26C14-8680-6434-B125-C2DB5C37DA9C}"/>
              </a:ext>
            </a:extLst>
          </p:cNvPr>
          <p:cNvSpPr/>
          <p:nvPr/>
        </p:nvSpPr>
        <p:spPr>
          <a:xfrm>
            <a:off x="304800" y="2333297"/>
            <a:ext cx="484672" cy="2837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3E57A85-1A8E-209E-C776-AEAA939EC1B8}"/>
              </a:ext>
            </a:extLst>
          </p:cNvPr>
          <p:cNvSpPr/>
          <p:nvPr/>
        </p:nvSpPr>
        <p:spPr>
          <a:xfrm>
            <a:off x="310056" y="5218378"/>
            <a:ext cx="484672" cy="2837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20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93AF9-03FF-DE84-FE46-871AEA582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A9D95-8046-D33F-8F3E-61051A9A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79" y="168789"/>
            <a:ext cx="11091041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TROPION-PanTumor01: Where does Dato-</a:t>
            </a:r>
            <a:r>
              <a:rPr lang="en-US" sz="4000" dirty="0" err="1">
                <a:solidFill>
                  <a:srgbClr val="002060"/>
                </a:solidFill>
              </a:rPr>
              <a:t>DXd</a:t>
            </a:r>
            <a:r>
              <a:rPr lang="en-US" sz="4000" dirty="0">
                <a:solidFill>
                  <a:srgbClr val="002060"/>
                </a:solidFill>
              </a:rPr>
              <a:t> fit in?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3BA32E-AD27-9E87-DE30-615C99BD78B7}"/>
              </a:ext>
            </a:extLst>
          </p:cNvPr>
          <p:cNvSpPr txBox="1"/>
          <p:nvPr/>
        </p:nvSpPr>
        <p:spPr>
          <a:xfrm>
            <a:off x="6620133" y="6296539"/>
            <a:ext cx="5328851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adapted from Ana Garrido-Castro MD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89F461E-73AF-77D0-7F3C-431CD0E863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360363"/>
              </p:ext>
            </p:extLst>
          </p:nvPr>
        </p:nvGraphicFramePr>
        <p:xfrm>
          <a:off x="210206" y="1644323"/>
          <a:ext cx="11771586" cy="3841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697">
                  <a:extLst>
                    <a:ext uri="{9D8B030D-6E8A-4147-A177-3AD203B41FA5}">
                      <a16:colId xmlns:a16="http://schemas.microsoft.com/office/drawing/2014/main" val="788561771"/>
                    </a:ext>
                  </a:extLst>
                </a:gridCol>
                <a:gridCol w="1940697">
                  <a:extLst>
                    <a:ext uri="{9D8B030D-6E8A-4147-A177-3AD203B41FA5}">
                      <a16:colId xmlns:a16="http://schemas.microsoft.com/office/drawing/2014/main" val="1686889096"/>
                    </a:ext>
                  </a:extLst>
                </a:gridCol>
                <a:gridCol w="1940697">
                  <a:extLst>
                    <a:ext uri="{9D8B030D-6E8A-4147-A177-3AD203B41FA5}">
                      <a16:colId xmlns:a16="http://schemas.microsoft.com/office/drawing/2014/main" val="2681264015"/>
                    </a:ext>
                  </a:extLst>
                </a:gridCol>
                <a:gridCol w="2123730">
                  <a:extLst>
                    <a:ext uri="{9D8B030D-6E8A-4147-A177-3AD203B41FA5}">
                      <a16:colId xmlns:a16="http://schemas.microsoft.com/office/drawing/2014/main" val="497678974"/>
                    </a:ext>
                  </a:extLst>
                </a:gridCol>
                <a:gridCol w="1891863">
                  <a:extLst>
                    <a:ext uri="{9D8B030D-6E8A-4147-A177-3AD203B41FA5}">
                      <a16:colId xmlns:a16="http://schemas.microsoft.com/office/drawing/2014/main" val="2551627988"/>
                    </a:ext>
                  </a:extLst>
                </a:gridCol>
                <a:gridCol w="1933902">
                  <a:extLst>
                    <a:ext uri="{9D8B030D-6E8A-4147-A177-3AD203B41FA5}">
                      <a16:colId xmlns:a16="http://schemas.microsoft.com/office/drawing/2014/main" val="4277946909"/>
                    </a:ext>
                  </a:extLst>
                </a:gridCol>
              </a:tblGrid>
              <a:tr h="3843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HR+/HER2- MBC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975600"/>
                  </a:ext>
                </a:extLst>
              </a:tr>
              <a:tr h="3843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DESTINY-Breast06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DESTINY-Breast04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TROPION-PanTumor01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TROPION-Breast01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TROPiCS-02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665952"/>
                  </a:ext>
                </a:extLst>
              </a:tr>
              <a:tr h="384321">
                <a:tc>
                  <a:txBody>
                    <a:bodyPr/>
                    <a:lstStyle/>
                    <a:p>
                      <a:r>
                        <a:rPr lang="en-US" dirty="0"/>
                        <a:t>Treatment arms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T-</a:t>
                      </a:r>
                      <a:r>
                        <a:rPr lang="en-US" dirty="0" err="1"/>
                        <a:t>DXd</a:t>
                      </a:r>
                      <a:r>
                        <a:rPr lang="en-US" dirty="0"/>
                        <a:t> vs TPC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T-</a:t>
                      </a:r>
                      <a:r>
                        <a:rPr lang="en-US" dirty="0" err="1"/>
                        <a:t>DXd</a:t>
                      </a:r>
                      <a:r>
                        <a:rPr lang="en-US" dirty="0"/>
                        <a:t> vs TPC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Dato-</a:t>
                      </a:r>
                      <a:r>
                        <a:rPr lang="en-US" dirty="0" err="1"/>
                        <a:t>DXd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Dato-</a:t>
                      </a:r>
                      <a:r>
                        <a:rPr lang="en-US" dirty="0" err="1"/>
                        <a:t>DXd</a:t>
                      </a:r>
                      <a:r>
                        <a:rPr lang="en-US" dirty="0"/>
                        <a:t> vs TPC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SG vs TPC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712393"/>
                  </a:ext>
                </a:extLst>
              </a:tr>
              <a:tr h="384321">
                <a:tc>
                  <a:txBody>
                    <a:bodyPr/>
                    <a:lstStyle/>
                    <a:p>
                      <a:r>
                        <a:rPr lang="en-US" dirty="0"/>
                        <a:t>HER2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 or ultralow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 (1+, 2+/ISH-)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Any HER2-neg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Any HER2-neg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Any HER2-neg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033227"/>
                  </a:ext>
                </a:extLst>
              </a:tr>
              <a:tr h="384321">
                <a:tc>
                  <a:txBody>
                    <a:bodyPr/>
                    <a:lstStyle/>
                    <a:p>
                      <a:r>
                        <a:rPr lang="en-US" dirty="0"/>
                        <a:t>Prior chemo for MBC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upper limit*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248096"/>
                  </a:ext>
                </a:extLst>
              </a:tr>
              <a:tr h="384321">
                <a:tc>
                  <a:txBody>
                    <a:bodyPr/>
                    <a:lstStyle/>
                    <a:p>
                      <a:r>
                        <a:rPr lang="en-US" dirty="0"/>
                        <a:t>Median PFS</a:t>
                      </a:r>
                    </a:p>
                    <a:p>
                      <a:r>
                        <a:rPr lang="en-US" dirty="0"/>
                        <a:t>HR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13.2 vs 8.1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0.63 (0.53-0.75)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9.6 vs 4.2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0.37 (0.30-0.56)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8.3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6.9 vs 4.9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0.63 (0.52-0.76)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5.5 vs 4.9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0.65 (0.53-0.81)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589366"/>
                  </a:ext>
                </a:extLst>
              </a:tr>
              <a:tr h="384321">
                <a:tc>
                  <a:txBody>
                    <a:bodyPr/>
                    <a:lstStyle/>
                    <a:p>
                      <a:r>
                        <a:rPr lang="en-US" dirty="0"/>
                        <a:t>Median OS</a:t>
                      </a:r>
                    </a:p>
                    <a:p>
                      <a:r>
                        <a:rPr lang="en-US" dirty="0"/>
                        <a:t>HR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  <a:p>
                      <a:r>
                        <a:rPr lang="en-US" sz="1600" dirty="0"/>
                        <a:t>HR 0.81 (0.65-1.00)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23.9 vs 17.6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0.69 (0.55-0.87)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  <a:p>
                      <a:r>
                        <a:rPr lang="en-US" sz="1600" dirty="0"/>
                        <a:t>HR 0.84 (0.62-1.14)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14.5 vs 11.2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0.79 (0.65-0.95)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263219"/>
                  </a:ext>
                </a:extLst>
              </a:tr>
              <a:tr h="384321">
                <a:tc>
                  <a:txBody>
                    <a:bodyPr/>
                    <a:lstStyle/>
                    <a:p>
                      <a:r>
                        <a:rPr lang="en-US" dirty="0"/>
                        <a:t>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57.3% vs 31.2%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52.6% vs 16.3%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36.4% vs 22.9%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21% vs 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79162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0203682-AFA0-F063-842A-FC28A206AE89}"/>
              </a:ext>
            </a:extLst>
          </p:cNvPr>
          <p:cNvSpPr txBox="1"/>
          <p:nvPr/>
        </p:nvSpPr>
        <p:spPr>
          <a:xfrm>
            <a:off x="462455" y="6257659"/>
            <a:ext cx="3333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*median of 5 prior lines for MBC</a:t>
            </a:r>
          </a:p>
        </p:txBody>
      </p:sp>
    </p:spTree>
    <p:extLst>
      <p:ext uri="{BB962C8B-B14F-4D97-AF65-F5344CB8AC3E}">
        <p14:creationId xmlns:p14="http://schemas.microsoft.com/office/powerpoint/2010/main" val="40804530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B5E1B-7167-FBB8-B867-8E150FABF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D19A-712D-EC38-C3C9-22A3BACC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25" y="58289"/>
            <a:ext cx="11091041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TROPION-PanTumor01: Where does Dato-</a:t>
            </a:r>
            <a:r>
              <a:rPr lang="en-US" sz="4000" dirty="0" err="1">
                <a:solidFill>
                  <a:srgbClr val="002060"/>
                </a:solidFill>
              </a:rPr>
              <a:t>DXd</a:t>
            </a:r>
            <a:r>
              <a:rPr lang="en-US" sz="4000" dirty="0">
                <a:solidFill>
                  <a:srgbClr val="002060"/>
                </a:solidFill>
              </a:rPr>
              <a:t> fit in?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1EE925B-004A-580E-355A-1D83C2329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203608"/>
              </p:ext>
            </p:extLst>
          </p:nvPr>
        </p:nvGraphicFramePr>
        <p:xfrm>
          <a:off x="177972" y="1048566"/>
          <a:ext cx="11780345" cy="5213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319">
                  <a:extLst>
                    <a:ext uri="{9D8B030D-6E8A-4147-A177-3AD203B41FA5}">
                      <a16:colId xmlns:a16="http://schemas.microsoft.com/office/drawing/2014/main" val="788561771"/>
                    </a:ext>
                  </a:extLst>
                </a:gridCol>
                <a:gridCol w="1911319">
                  <a:extLst>
                    <a:ext uri="{9D8B030D-6E8A-4147-A177-3AD203B41FA5}">
                      <a16:colId xmlns:a16="http://schemas.microsoft.com/office/drawing/2014/main" val="1686889096"/>
                    </a:ext>
                  </a:extLst>
                </a:gridCol>
                <a:gridCol w="1911319">
                  <a:extLst>
                    <a:ext uri="{9D8B030D-6E8A-4147-A177-3AD203B41FA5}">
                      <a16:colId xmlns:a16="http://schemas.microsoft.com/office/drawing/2014/main" val="2681264015"/>
                    </a:ext>
                  </a:extLst>
                </a:gridCol>
                <a:gridCol w="2091582">
                  <a:extLst>
                    <a:ext uri="{9D8B030D-6E8A-4147-A177-3AD203B41FA5}">
                      <a16:colId xmlns:a16="http://schemas.microsoft.com/office/drawing/2014/main" val="659840693"/>
                    </a:ext>
                  </a:extLst>
                </a:gridCol>
                <a:gridCol w="2091582">
                  <a:extLst>
                    <a:ext uri="{9D8B030D-6E8A-4147-A177-3AD203B41FA5}">
                      <a16:colId xmlns:a16="http://schemas.microsoft.com/office/drawing/2014/main" val="497678974"/>
                    </a:ext>
                  </a:extLst>
                </a:gridCol>
                <a:gridCol w="1863224">
                  <a:extLst>
                    <a:ext uri="{9D8B030D-6E8A-4147-A177-3AD203B41FA5}">
                      <a16:colId xmlns:a16="http://schemas.microsoft.com/office/drawing/2014/main" val="2551627988"/>
                    </a:ext>
                  </a:extLst>
                </a:gridCol>
              </a:tblGrid>
              <a:tr h="3818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Triple-Negative MBC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975600"/>
                  </a:ext>
                </a:extLst>
              </a:tr>
              <a:tr h="5148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DESTINY-Breast04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TROPION-PanTumor01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TROPION-Breast02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ASCENT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OptiTROP-Breast01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665952"/>
                  </a:ext>
                </a:extLst>
              </a:tr>
              <a:tr h="381839">
                <a:tc>
                  <a:txBody>
                    <a:bodyPr/>
                    <a:lstStyle/>
                    <a:p>
                      <a:r>
                        <a:rPr lang="en-US" dirty="0"/>
                        <a:t>Treatment arms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T-</a:t>
                      </a:r>
                      <a:r>
                        <a:rPr lang="en-US" dirty="0" err="1"/>
                        <a:t>DXd</a:t>
                      </a:r>
                      <a:r>
                        <a:rPr lang="en-US" dirty="0"/>
                        <a:t> vs TPC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Dato-</a:t>
                      </a:r>
                      <a:r>
                        <a:rPr lang="en-US" dirty="0" err="1"/>
                        <a:t>DXd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Dato-</a:t>
                      </a:r>
                      <a:r>
                        <a:rPr lang="en-US" dirty="0" err="1"/>
                        <a:t>DXd</a:t>
                      </a:r>
                      <a:r>
                        <a:rPr lang="en-US" dirty="0"/>
                        <a:t> vs TPC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SG vs TPC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Sac-TMT vs TPC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712393"/>
                  </a:ext>
                </a:extLst>
              </a:tr>
              <a:tr h="381839">
                <a:tc>
                  <a:txBody>
                    <a:bodyPr/>
                    <a:lstStyle/>
                    <a:p>
                      <a:r>
                        <a:rPr lang="en-US" dirty="0"/>
                        <a:t>HER2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Low (1+, 2+/ISH-)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Any HER2-neg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Any HER2-neg;</a:t>
                      </a:r>
                    </a:p>
                    <a:p>
                      <a:r>
                        <a:rPr lang="en-US" sz="1600" dirty="0"/>
                        <a:t>Not a candidate for PD1/PDL1 inhibitor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Any HER2-neg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Any HER2-neg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033227"/>
                  </a:ext>
                </a:extLst>
              </a:tr>
              <a:tr h="635946">
                <a:tc>
                  <a:txBody>
                    <a:bodyPr/>
                    <a:lstStyle/>
                    <a:p>
                      <a:r>
                        <a:rPr lang="en-US" dirty="0"/>
                        <a:t>Prior chemo for MBC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upper limit*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&gt;</a:t>
                      </a:r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/>
                        <a:t>&gt;</a:t>
                      </a:r>
                      <a:r>
                        <a:rPr lang="en-US" u="none" dirty="0"/>
                        <a:t>2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248096"/>
                  </a:ext>
                </a:extLst>
              </a:tr>
              <a:tr h="635946">
                <a:tc>
                  <a:txBody>
                    <a:bodyPr/>
                    <a:lstStyle/>
                    <a:p>
                      <a:r>
                        <a:rPr lang="en-US" dirty="0"/>
                        <a:t>Median PFS</a:t>
                      </a:r>
                    </a:p>
                    <a:p>
                      <a:r>
                        <a:rPr lang="en-US" dirty="0"/>
                        <a:t>HR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6.3 vs 2.9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0.29 (0.15-0.57)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4.4 </a:t>
                      </a:r>
                      <a:r>
                        <a:rPr lang="en-US" sz="1600" dirty="0" err="1"/>
                        <a:t>mo</a:t>
                      </a:r>
                      <a:r>
                        <a:rPr lang="en-US" sz="1600" dirty="0"/>
                        <a:t> (all)</a:t>
                      </a:r>
                    </a:p>
                    <a:p>
                      <a:r>
                        <a:rPr lang="en-US" sz="1600" dirty="0"/>
                        <a:t>7.3 </a:t>
                      </a:r>
                      <a:r>
                        <a:rPr lang="en-US" sz="1600" dirty="0" err="1"/>
                        <a:t>mo</a:t>
                      </a:r>
                      <a:r>
                        <a:rPr lang="en-US" sz="1600" dirty="0"/>
                        <a:t> (topo1-naïve)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5.6 vs 1.7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0.41 (0.32-0.52)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6.7 vs 2.5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0.32 (0.22-0.44)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589366"/>
                  </a:ext>
                </a:extLst>
              </a:tr>
              <a:tr h="635946">
                <a:tc>
                  <a:txBody>
                    <a:bodyPr/>
                    <a:lstStyle/>
                    <a:p>
                      <a:r>
                        <a:rPr lang="en-US" dirty="0"/>
                        <a:t>Median OS</a:t>
                      </a:r>
                    </a:p>
                    <a:p>
                      <a:r>
                        <a:rPr lang="en-US" dirty="0"/>
                        <a:t>HR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17.1 vs 8.3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0.58 (0.31-1.08)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13.5 </a:t>
                      </a:r>
                      <a:r>
                        <a:rPr lang="en-US" sz="1600" dirty="0" err="1"/>
                        <a:t>mo</a:t>
                      </a:r>
                      <a:r>
                        <a:rPr lang="en-US" sz="1600" dirty="0"/>
                        <a:t> (all)</a:t>
                      </a:r>
                    </a:p>
                    <a:p>
                      <a:r>
                        <a:rPr lang="en-US" sz="1600" dirty="0"/>
                        <a:t>14.3 </a:t>
                      </a:r>
                      <a:r>
                        <a:rPr lang="en-US" sz="1600" dirty="0" err="1"/>
                        <a:t>mo</a:t>
                      </a:r>
                      <a:r>
                        <a:rPr lang="en-US" sz="1600" dirty="0"/>
                        <a:t> (topo1-naïve)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12.1 vs 6.7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0.48 (0.38-0.59)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NR vs 9.4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0.53 (0.36-0.78)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263219"/>
                  </a:ext>
                </a:extLst>
              </a:tr>
              <a:tr h="381839">
                <a:tc>
                  <a:txBody>
                    <a:bodyPr/>
                    <a:lstStyle/>
                    <a:p>
                      <a:r>
                        <a:rPr lang="en-US" dirty="0"/>
                        <a:t>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50.0% vs 16.7%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31.8% (all)</a:t>
                      </a:r>
                    </a:p>
                    <a:p>
                      <a:r>
                        <a:rPr lang="en-US" sz="1600" dirty="0"/>
                        <a:t>40.0% (topo1-naïve)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35% vs 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45.4% vs 12.0%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79162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1FD8033-FA91-8833-3CBE-685A423D0F8A}"/>
              </a:ext>
            </a:extLst>
          </p:cNvPr>
          <p:cNvSpPr txBox="1"/>
          <p:nvPr/>
        </p:nvSpPr>
        <p:spPr>
          <a:xfrm>
            <a:off x="462455" y="6257659"/>
            <a:ext cx="3333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*median of 3 prior lines for MBC</a:t>
            </a:r>
          </a:p>
        </p:txBody>
      </p:sp>
    </p:spTree>
    <p:extLst>
      <p:ext uri="{BB962C8B-B14F-4D97-AF65-F5344CB8AC3E}">
        <p14:creationId xmlns:p14="http://schemas.microsoft.com/office/powerpoint/2010/main" val="1573686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CD97F-72F0-9123-CF4C-5CA036767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KATHERINE: Conclusions and Thoughts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FED8D-B6CE-0D69-4863-2B8EF53D6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848" y="1343817"/>
            <a:ext cx="10974859" cy="508815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Substantial improvement in </a:t>
            </a:r>
            <a:r>
              <a:rPr lang="en-US" dirty="0" err="1"/>
              <a:t>iDFS</a:t>
            </a:r>
            <a:r>
              <a:rPr lang="en-US" dirty="0"/>
              <a:t> and now demonstration of improvement in OS with adjuvant T-DM1 in this setting</a:t>
            </a:r>
          </a:p>
          <a:p>
            <a:endParaRPr lang="en-US" dirty="0"/>
          </a:p>
          <a:p>
            <a:r>
              <a:rPr lang="en-US" dirty="0"/>
              <a:t>Confirms the value of T-DM1 and inclusion in standard of care</a:t>
            </a:r>
          </a:p>
          <a:p>
            <a:endParaRPr lang="en-US" dirty="0"/>
          </a:p>
          <a:p>
            <a:r>
              <a:rPr lang="en-US" dirty="0"/>
              <a:t>More benefit in 3+ compared to 2+ IHC</a:t>
            </a:r>
          </a:p>
          <a:p>
            <a:r>
              <a:rPr lang="en-US" dirty="0"/>
              <a:t>Substantial benefit even in ypN0 patients with ypT1a or ypT1b disease</a:t>
            </a:r>
          </a:p>
          <a:p>
            <a:r>
              <a:rPr lang="en-US" dirty="0"/>
              <a:t>Benefit in patients with HER2-negative residual disease</a:t>
            </a:r>
          </a:p>
          <a:p>
            <a:r>
              <a:rPr lang="en-US" dirty="0"/>
              <a:t>No reduction of CNS relapse </a:t>
            </a:r>
          </a:p>
          <a:p>
            <a:endParaRPr lang="en-US" dirty="0"/>
          </a:p>
          <a:p>
            <a:r>
              <a:rPr lang="en-US" dirty="0"/>
              <a:t> 7-year </a:t>
            </a:r>
            <a:r>
              <a:rPr lang="en-US" dirty="0" err="1"/>
              <a:t>iDFS</a:t>
            </a:r>
            <a:r>
              <a:rPr lang="en-US" dirty="0"/>
              <a:t> of 80.8% still leaves much room for improvement </a:t>
            </a:r>
          </a:p>
          <a:p>
            <a:pPr lvl="1"/>
            <a:r>
              <a:rPr lang="en-US" dirty="0"/>
              <a:t>CompassHER2 RD: addition of tucatinib to T-DM1</a:t>
            </a:r>
          </a:p>
          <a:p>
            <a:pPr lvl="1"/>
            <a:r>
              <a:rPr lang="en-US" dirty="0"/>
              <a:t>DESTINY-Breast05: value of T-</a:t>
            </a:r>
            <a:r>
              <a:rPr lang="en-US" dirty="0" err="1"/>
              <a:t>DXd</a:t>
            </a:r>
            <a:r>
              <a:rPr lang="en-US" dirty="0"/>
              <a:t> vs T-DM1</a:t>
            </a:r>
          </a:p>
          <a:p>
            <a:pPr lvl="1"/>
            <a:r>
              <a:rPr lang="en-US" dirty="0"/>
              <a:t>ASTEFANIA: addition of atezolizumab to T-DM1</a:t>
            </a:r>
          </a:p>
        </p:txBody>
      </p:sp>
    </p:spTree>
    <p:extLst>
      <p:ext uri="{BB962C8B-B14F-4D97-AF65-F5344CB8AC3E}">
        <p14:creationId xmlns:p14="http://schemas.microsoft.com/office/powerpoint/2010/main" val="4114379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AA119-56ED-64EC-30A4-CCE1424C5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ATEMPT: T-DM1 vs TH for Stage I HER2+ 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BB2C96-19AE-224D-E291-38F8ACD11EFC}"/>
              </a:ext>
            </a:extLst>
          </p:cNvPr>
          <p:cNvSpPr txBox="1"/>
          <p:nvPr/>
        </p:nvSpPr>
        <p:spPr>
          <a:xfrm>
            <a:off x="6341277" y="6409216"/>
            <a:ext cx="5687197" cy="394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Tarantino P et al. J Clin Oncol 2024;42(31):3652-65.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71680C-91A4-8038-53E4-0ABC69320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564" y="1203631"/>
            <a:ext cx="5945659" cy="5214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AAFD6F-A18A-C9A5-2ADF-583BF8127042}"/>
              </a:ext>
            </a:extLst>
          </p:cNvPr>
          <p:cNvSpPr txBox="1"/>
          <p:nvPr/>
        </p:nvSpPr>
        <p:spPr>
          <a:xfrm>
            <a:off x="6501384" y="1053904"/>
            <a:ext cx="5527090" cy="535531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Median f/u 5.8 years</a:t>
            </a:r>
          </a:p>
          <a:p>
            <a:endParaRPr lang="en-US" dirty="0"/>
          </a:p>
          <a:p>
            <a:r>
              <a:rPr lang="en-US" dirty="0"/>
              <a:t>N=383 T-DM1</a:t>
            </a:r>
          </a:p>
          <a:p>
            <a:r>
              <a:rPr lang="en-US" dirty="0"/>
              <a:t>N=114 TH</a:t>
            </a:r>
          </a:p>
          <a:p>
            <a:endParaRPr lang="en-US" dirty="0"/>
          </a:p>
          <a:p>
            <a:r>
              <a:rPr lang="en-US" dirty="0"/>
              <a:t>~1/2 of patients with T1c tumors; 75% HR+, 4% N1mic</a:t>
            </a:r>
          </a:p>
          <a:p>
            <a:endParaRPr lang="en-US" dirty="0"/>
          </a:p>
          <a:p>
            <a:r>
              <a:rPr lang="en-US" dirty="0"/>
              <a:t>11 </a:t>
            </a:r>
            <a:r>
              <a:rPr lang="en-US" dirty="0" err="1"/>
              <a:t>iDFS</a:t>
            </a:r>
            <a:r>
              <a:rPr lang="en-US" dirty="0"/>
              <a:t> events in the T-DM1 arm (only 3 distant </a:t>
            </a:r>
            <a:r>
              <a:rPr lang="en-US" dirty="0" err="1"/>
              <a:t>mets</a:t>
            </a:r>
            <a:r>
              <a:rPr lang="en-US" dirty="0"/>
              <a:t>)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b="1" dirty="0">
                <a:solidFill>
                  <a:srgbClr val="002060"/>
                </a:solidFill>
                <a:sym typeface="Wingdings" pitchFamily="2" charset="2"/>
              </a:rPr>
              <a:t>5 yr </a:t>
            </a:r>
            <a:r>
              <a:rPr lang="en-US" b="1" dirty="0" err="1">
                <a:solidFill>
                  <a:srgbClr val="002060"/>
                </a:solidFill>
                <a:sym typeface="Wingdings" pitchFamily="2" charset="2"/>
              </a:rPr>
              <a:t>iDFS</a:t>
            </a:r>
            <a:r>
              <a:rPr lang="en-US" b="1" dirty="0">
                <a:solidFill>
                  <a:srgbClr val="002060"/>
                </a:solidFill>
                <a:sym typeface="Wingdings" pitchFamily="2" charset="2"/>
              </a:rPr>
              <a:t> 97% (95% CI 95.2 to 98.7)</a:t>
            </a:r>
          </a:p>
          <a:p>
            <a:r>
              <a:rPr lang="en-US" dirty="0">
                <a:sym typeface="Wingdings" pitchFamily="2" charset="2"/>
              </a:rPr>
              <a:t>5 yr RFI 98.3%</a:t>
            </a:r>
          </a:p>
          <a:p>
            <a:r>
              <a:rPr lang="en-US" dirty="0">
                <a:sym typeface="Wingdings" pitchFamily="2" charset="2"/>
              </a:rPr>
              <a:t>5 yr OS 97.8%</a:t>
            </a:r>
          </a:p>
          <a:p>
            <a:r>
              <a:rPr lang="en-US" dirty="0">
                <a:sym typeface="Wingdings" pitchFamily="2" charset="2"/>
              </a:rPr>
              <a:t>5 yr BCSS 99.4%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9 </a:t>
            </a:r>
            <a:r>
              <a:rPr lang="en-US" dirty="0" err="1">
                <a:sym typeface="Wingdings" pitchFamily="2" charset="2"/>
              </a:rPr>
              <a:t>iDFS</a:t>
            </a:r>
            <a:r>
              <a:rPr lang="en-US" dirty="0">
                <a:sym typeface="Wingdings" pitchFamily="2" charset="2"/>
              </a:rPr>
              <a:t> events in the TH arm</a:t>
            </a:r>
          </a:p>
          <a:p>
            <a:r>
              <a:rPr lang="en-US" dirty="0">
                <a:sym typeface="Wingdings" pitchFamily="2" charset="2"/>
              </a:rPr>
              <a:t>5 yr </a:t>
            </a:r>
            <a:r>
              <a:rPr lang="en-US" dirty="0" err="1">
                <a:sym typeface="Wingdings" pitchFamily="2" charset="2"/>
              </a:rPr>
              <a:t>iDFS</a:t>
            </a:r>
            <a:r>
              <a:rPr lang="en-US" dirty="0">
                <a:sym typeface="Wingdings" pitchFamily="2" charset="2"/>
              </a:rPr>
              <a:t> 91.1% (95% CI 85.7 to 96.8)</a:t>
            </a:r>
          </a:p>
          <a:p>
            <a:r>
              <a:rPr lang="en-US" dirty="0">
                <a:sym typeface="Wingdings" pitchFamily="2" charset="2"/>
              </a:rPr>
              <a:t>5 yr RFI 93.2%</a:t>
            </a:r>
          </a:p>
          <a:p>
            <a:r>
              <a:rPr lang="en-US" dirty="0">
                <a:sym typeface="Wingdings" pitchFamily="2" charset="2"/>
              </a:rPr>
              <a:t>5 yr OS 97.9%</a:t>
            </a:r>
          </a:p>
          <a:p>
            <a:r>
              <a:rPr lang="en-US" dirty="0">
                <a:sym typeface="Wingdings" pitchFamily="2" charset="2"/>
              </a:rPr>
              <a:t>5 yr BCSS 99.0%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23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2F0EE-ABE8-00CA-C568-E882E33DF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41B55-6526-4AE9-D084-2100C84E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979" y="18255"/>
            <a:ext cx="11182864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ATEMPT: HER2DX Risk Score Predicts Outcomes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97398-3117-701F-2242-A54BFCB361C8}"/>
              </a:ext>
            </a:extLst>
          </p:cNvPr>
          <p:cNvSpPr txBox="1"/>
          <p:nvPr/>
        </p:nvSpPr>
        <p:spPr>
          <a:xfrm>
            <a:off x="6220598" y="6373681"/>
            <a:ext cx="5687197" cy="394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Tarantino P et al. J Clin Oncol 2024;42(31):3652-65.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AA1394-526E-5454-808D-E1317FB97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345" r="48153"/>
          <a:stretch/>
        </p:blipFill>
        <p:spPr>
          <a:xfrm>
            <a:off x="6283411" y="1121395"/>
            <a:ext cx="5191148" cy="39047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874401-F72E-BBE7-A25D-69C8151435FC}"/>
              </a:ext>
            </a:extLst>
          </p:cNvPr>
          <p:cNvSpPr txBox="1"/>
          <p:nvPr/>
        </p:nvSpPr>
        <p:spPr>
          <a:xfrm>
            <a:off x="6283411" y="5321889"/>
            <a:ext cx="5164106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N=187 (147 T-DM1, 40 TH) had HER2DX performed</a:t>
            </a:r>
          </a:p>
          <a:p>
            <a:r>
              <a:rPr lang="en-US" dirty="0"/>
              <a:t>6.4% had high risk disease by HER2DX assay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2E3DCE-FADB-F7A2-C7EE-BBBF81699CD1}"/>
              </a:ext>
            </a:extLst>
          </p:cNvPr>
          <p:cNvSpPr txBox="1"/>
          <p:nvPr/>
        </p:nvSpPr>
        <p:spPr>
          <a:xfrm>
            <a:off x="284205" y="5514182"/>
            <a:ext cx="5819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HER2DX: 27-gene expression and clinical feature-based</a:t>
            </a:r>
          </a:p>
          <a:p>
            <a:r>
              <a:rPr lang="en-US" dirty="0"/>
              <a:t>classifier – integrates clinical information (T/N stage) and</a:t>
            </a:r>
          </a:p>
          <a:p>
            <a:r>
              <a:rPr lang="en-US" dirty="0"/>
              <a:t>Immune response, luminal differentiation, proliferation,</a:t>
            </a:r>
          </a:p>
          <a:p>
            <a:r>
              <a:rPr lang="en-US" dirty="0"/>
              <a:t>ERBB2 mRNA score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DB8CF0-8F0A-786A-9AE0-B32EB15F8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429" y="1304207"/>
            <a:ext cx="5190755" cy="38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39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9856D-3597-CD58-4A2E-C1CE350DE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8CAC4-68B7-F5BD-AF61-96E0FEFF7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1" y="1669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ATEMPT: Conclusions and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2B875-D58D-984C-8BF5-858A30A91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1" y="1097280"/>
            <a:ext cx="11096916" cy="457962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Excellent 5- year outcomes with adjuvant T-DM1 in Stage I HER2+ BC</a:t>
            </a:r>
          </a:p>
          <a:p>
            <a:r>
              <a:rPr lang="en-US" dirty="0"/>
              <a:t>Not designed to formally compare T-DM1 and TH</a:t>
            </a:r>
          </a:p>
          <a:p>
            <a:r>
              <a:rPr lang="en-US" dirty="0"/>
              <a:t>Toxicity tradeoffs:</a:t>
            </a:r>
          </a:p>
          <a:p>
            <a:pPr lvl="1"/>
            <a:r>
              <a:rPr lang="en-US" dirty="0"/>
              <a:t>CRT (clinically relevant toxicities, G3+ non heme, G2+ </a:t>
            </a:r>
            <a:r>
              <a:rPr lang="en-US" dirty="0" err="1"/>
              <a:t>neurotox</a:t>
            </a:r>
            <a:r>
              <a:rPr lang="en-US" dirty="0"/>
              <a:t>, G4 heme tox, F&amp;N, SAE, AE require dose delay or </a:t>
            </a:r>
            <a:r>
              <a:rPr lang="en-US" dirty="0" err="1"/>
              <a:t>tx</a:t>
            </a:r>
            <a:r>
              <a:rPr lang="en-US" dirty="0"/>
              <a:t> </a:t>
            </a:r>
            <a:r>
              <a:rPr lang="en-US" dirty="0" err="1"/>
              <a:t>discont</a:t>
            </a:r>
            <a:r>
              <a:rPr lang="en-US" dirty="0"/>
              <a:t>) higher with T-DM1</a:t>
            </a:r>
          </a:p>
          <a:p>
            <a:pPr lvl="1"/>
            <a:r>
              <a:rPr lang="en-US" dirty="0"/>
              <a:t>PROs favored T-DM1 (alopecia and work productivity)</a:t>
            </a:r>
          </a:p>
          <a:p>
            <a:pPr lvl="1"/>
            <a:r>
              <a:rPr lang="en-US" dirty="0"/>
              <a:t>Less neuropathy with T-DM1 (23% with TH vs 11% with T-DM1)</a:t>
            </a:r>
          </a:p>
          <a:p>
            <a:pPr lvl="1"/>
            <a:r>
              <a:rPr lang="en-US" dirty="0"/>
              <a:t>Less amenorrhea (at 18 </a:t>
            </a:r>
            <a:r>
              <a:rPr lang="en-US" dirty="0" err="1"/>
              <a:t>mo</a:t>
            </a:r>
            <a:r>
              <a:rPr lang="en-US" dirty="0"/>
              <a:t>) with T-DM1 (50% with TH vs 24% with T-DM1)</a:t>
            </a:r>
          </a:p>
          <a:p>
            <a:pPr lvl="1"/>
            <a:endParaRPr lang="en-US" dirty="0"/>
          </a:p>
          <a:p>
            <a:r>
              <a:rPr lang="en-US" dirty="0"/>
              <a:t>Adds to body of literature that HER2DX risk score predicts risk of recurrence </a:t>
            </a:r>
          </a:p>
          <a:p>
            <a:endParaRPr lang="en-US" dirty="0"/>
          </a:p>
          <a:p>
            <a:r>
              <a:rPr lang="en-US" dirty="0"/>
              <a:t>An option for patients particularly if there is a desire to avoid TH</a:t>
            </a:r>
          </a:p>
          <a:p>
            <a:r>
              <a:rPr lang="en-US" dirty="0"/>
              <a:t>Remember the value of scalp cooling for patients who receive TH!</a:t>
            </a:r>
          </a:p>
          <a:p>
            <a:endParaRPr lang="en-US" dirty="0"/>
          </a:p>
          <a:p>
            <a:r>
              <a:rPr lang="en-US" dirty="0"/>
              <a:t>Ongoing trials:</a:t>
            </a:r>
          </a:p>
          <a:p>
            <a:pPr lvl="1"/>
            <a:r>
              <a:rPr lang="en-US" dirty="0"/>
              <a:t>ATEMPT 2.0: 6 cycles of TDM1 then H to complete 1 year</a:t>
            </a:r>
          </a:p>
          <a:p>
            <a:pPr lvl="1"/>
            <a:r>
              <a:rPr lang="en-US" dirty="0"/>
              <a:t>ADEPT: </a:t>
            </a:r>
            <a:r>
              <a:rPr lang="en-US" dirty="0" err="1"/>
              <a:t>Phesgo</a:t>
            </a:r>
            <a:r>
              <a:rPr lang="en-US" dirty="0"/>
              <a:t> + ET for stage I ER+/HER2+ BC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FB3F8-7E40-E258-26FD-DD8418481C3F}"/>
              </a:ext>
            </a:extLst>
          </p:cNvPr>
          <p:cNvSpPr txBox="1"/>
          <p:nvPr/>
        </p:nvSpPr>
        <p:spPr>
          <a:xfrm>
            <a:off x="6273115" y="5532437"/>
            <a:ext cx="5918885" cy="1268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Tarantino P et al. J Clin Oncol 2024;42(31):3652-65.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kern="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Ruddy et al, Breast Ca Res Treat 2021;189(1):103-110.</a:t>
            </a:r>
            <a:endParaRPr lang="en-US" sz="20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20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Tolaney</a:t>
            </a: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al. J Clin Oncol 2021;39(21): 2375-85.</a:t>
            </a:r>
            <a:endParaRPr lang="en-US" kern="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20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1B191-5CEC-C41D-0A6F-29803438B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DESTINY-Breast01: T-</a:t>
            </a:r>
            <a:r>
              <a:rPr lang="en-US" dirty="0" err="1">
                <a:solidFill>
                  <a:srgbClr val="002060"/>
                </a:solidFill>
              </a:rPr>
              <a:t>DXd</a:t>
            </a:r>
            <a:r>
              <a:rPr lang="en-US" dirty="0">
                <a:solidFill>
                  <a:srgbClr val="002060"/>
                </a:solidFill>
              </a:rPr>
              <a:t> for HER2+ MBC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2349D-CD82-7D67-40FD-36AE8CBC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Phase 2 Trial</a:t>
            </a:r>
          </a:p>
          <a:p>
            <a:r>
              <a:rPr lang="en-US" dirty="0"/>
              <a:t>N=184 patients treated at 5.4 mg/kg</a:t>
            </a:r>
          </a:p>
          <a:p>
            <a:r>
              <a:rPr lang="en-US" dirty="0"/>
              <a:t>Key characteristics</a:t>
            </a:r>
          </a:p>
          <a:p>
            <a:pPr lvl="1"/>
            <a:r>
              <a:rPr lang="en-US" dirty="0"/>
              <a:t>24% age 65+</a:t>
            </a:r>
          </a:p>
          <a:p>
            <a:pPr lvl="1"/>
            <a:r>
              <a:rPr lang="en-US" dirty="0"/>
              <a:t>53% HR+</a:t>
            </a:r>
          </a:p>
          <a:p>
            <a:pPr lvl="1"/>
            <a:r>
              <a:rPr lang="en-US" dirty="0"/>
              <a:t>84% HER2 3+</a:t>
            </a: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Median 6 prior lines</a:t>
            </a:r>
            <a:r>
              <a:rPr lang="en-US" dirty="0"/>
              <a:t>, 100% prior trastuzumab and 100%  prior T-DM1</a:t>
            </a:r>
          </a:p>
          <a:p>
            <a:pPr lvl="1"/>
            <a:r>
              <a:rPr lang="en-US" dirty="0"/>
              <a:t>13% (n=24) with brain </a:t>
            </a:r>
            <a:r>
              <a:rPr lang="en-US" dirty="0" err="1"/>
              <a:t>mets</a:t>
            </a:r>
            <a:r>
              <a:rPr lang="en-US" dirty="0"/>
              <a:t> (5 with no reported prior CNS </a:t>
            </a:r>
            <a:r>
              <a:rPr lang="en-US" dirty="0" err="1"/>
              <a:t>tx</a:t>
            </a:r>
            <a:r>
              <a:rPr lang="en-US" dirty="0"/>
              <a:t>)</a:t>
            </a:r>
          </a:p>
          <a:p>
            <a:r>
              <a:rPr lang="en-US" dirty="0"/>
              <a:t>Confirmed ORR 62.0%</a:t>
            </a:r>
          </a:p>
          <a:p>
            <a:r>
              <a:rPr lang="en-US" dirty="0"/>
              <a:t>ILD in 15.8% (2.7% grade 5)</a:t>
            </a:r>
          </a:p>
          <a:p>
            <a:r>
              <a:rPr lang="en-US" dirty="0"/>
              <a:t>Median OS was not reached in the primary analysis -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98D8E8-BB45-D458-43F1-39FC322E7DD2}"/>
              </a:ext>
            </a:extLst>
          </p:cNvPr>
          <p:cNvSpPr txBox="1"/>
          <p:nvPr/>
        </p:nvSpPr>
        <p:spPr>
          <a:xfrm>
            <a:off x="7024536" y="6338834"/>
            <a:ext cx="5032289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Saura</a:t>
            </a:r>
            <a:r>
              <a:rPr lang="en-US" sz="1800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 et al. Ann Oncol 2024;35(3):302-7.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134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689D03-30DE-44EC-BEF3-D0ADA4A17B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E1AAB4-9D30-4277-84B2-73E2C74C6AD1}">
  <ds:schemaRefs>
    <ds:schemaRef ds:uri="http://schemas.microsoft.com/office/2006/metadata/properties"/>
    <ds:schemaRef ds:uri="http://schemas.microsoft.com/office/infopath/2007/PartnerControls"/>
    <ds:schemaRef ds:uri="96f1686b-f877-4eb8-89ab-3a67a5dc2612"/>
    <ds:schemaRef ds:uri="b4104d5b-b872-4636-a728-507be7308f43"/>
  </ds:schemaRefs>
</ds:datastoreItem>
</file>

<file path=customXml/itemProps3.xml><?xml version="1.0" encoding="utf-8"?>
<ds:datastoreItem xmlns:ds="http://schemas.openxmlformats.org/officeDocument/2006/customXml" ds:itemID="{D083E7E9-7B02-4AEE-AB47-26744C3DB9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f1686b-f877-4eb8-89ab-3a67a5dc2612"/>
    <ds:schemaRef ds:uri="b4104d5b-b872-4636-a728-507be7308f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1917</TotalTime>
  <Words>4278</Words>
  <Application>Microsoft Office PowerPoint</Application>
  <PresentationFormat>Widescreen</PresentationFormat>
  <Paragraphs>561</Paragraphs>
  <Slides>47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HER2-Positive BC and  Triple-Negative BC (TNBC)</vt:lpstr>
      <vt:lpstr>KATHERINE: T-DM1 vs Trastuzumab for HER2-Positive Residual Disease</vt:lpstr>
      <vt:lpstr>KATHERINE: iDFS and OS at the final analysis</vt:lpstr>
      <vt:lpstr>KATHERINE: Exploratory Analyses</vt:lpstr>
      <vt:lpstr>KATHERINE: Conclusions and Thoughts</vt:lpstr>
      <vt:lpstr>ATEMPT: T-DM1 vs TH for Stage I HER2+ BC</vt:lpstr>
      <vt:lpstr>ATEMPT: HER2DX Risk Score Predicts Outcomes</vt:lpstr>
      <vt:lpstr>ATEMPT: Conclusions and Thoughts</vt:lpstr>
      <vt:lpstr>DESTINY-Breast01: T-DXd for HER2+ MBC</vt:lpstr>
      <vt:lpstr>DESTINY-Breast01: T-DXd for HER2+ MBC</vt:lpstr>
      <vt:lpstr>DESTINY-Breast01: Conclusions and Thoughts</vt:lpstr>
      <vt:lpstr>DESTINY-Breast02:  T-DXd vs TPC for HER2+ MBC - PRO Analysis</vt:lpstr>
      <vt:lpstr>DESTINY-Breast02:  T-DXd vs TPC for HER2+ MBC - PRO Analysis</vt:lpstr>
      <vt:lpstr>DESTINY-Breast02: Conclusions and Thoughts</vt:lpstr>
      <vt:lpstr>DESTINY-Breast03:  T-DXd vs T-DM1 for HER2+ MBC</vt:lpstr>
      <vt:lpstr>DESTINY-Breast03:  T-DXd vs T-DM1 for HER2+ MBC</vt:lpstr>
      <vt:lpstr>DESTINY-Breast03: Conclusions and Thoughts </vt:lpstr>
      <vt:lpstr>DESTINY-Breast12: T-DXd for HER2+ Brain Mets</vt:lpstr>
      <vt:lpstr>DESTINY-Breast12: T-DXd for HER2+ Brain Mets</vt:lpstr>
      <vt:lpstr> </vt:lpstr>
      <vt:lpstr>DESTINY-Breast12: Conclusions and Thoughts</vt:lpstr>
      <vt:lpstr>TBCRC 022: T-DM1 + Neratinib for HER+ Brain Mets Rationale for the Combination</vt:lpstr>
      <vt:lpstr>TBCRC 022: T-DM1 + neratinib for HER+ Brain Mets</vt:lpstr>
      <vt:lpstr>TBCRC 022: Conclusions and Thoughts</vt:lpstr>
      <vt:lpstr>SUMMIT Trial: HER2-mutant TNBC treated with Neratinib or Neratinib + Trastuzumab</vt:lpstr>
      <vt:lpstr>SUMMIT Trial: HER2-mutant TNBC treated with Neratinib or Neratinib + Trastuzumab</vt:lpstr>
      <vt:lpstr>SUMMIT Trial TNBC basket:  Conclusions and Thoughts</vt:lpstr>
      <vt:lpstr>KEYNOTE-522: Neoadjuvant pembro for TNBC</vt:lpstr>
      <vt:lpstr>KEYNOTE-522: Improvement in OS with Pembro</vt:lpstr>
      <vt:lpstr>KEYNOTE-522: OS by Pathologic Response</vt:lpstr>
      <vt:lpstr>KEYNOTE-522: Conclusions and Thoughts</vt:lpstr>
      <vt:lpstr>OlympiA: Adjuvant Olaparib in gBRCA1/2 carriers</vt:lpstr>
      <vt:lpstr>OlympiA: iDFS</vt:lpstr>
      <vt:lpstr>OlympiA: OS</vt:lpstr>
      <vt:lpstr>OlympiA: Conclusions and Thoughts</vt:lpstr>
      <vt:lpstr>TBCRC 048: Olaparib Expanded Initial Cohort</vt:lpstr>
      <vt:lpstr>TBCRC 048: Olaparib Expanded Expansion Cohorts</vt:lpstr>
      <vt:lpstr>TBCRC 048: Olaparib Expanded Expansion Cohorts</vt:lpstr>
      <vt:lpstr>TBCRC 048: Conclusions and Thoughts</vt:lpstr>
      <vt:lpstr>Phase III OptiTROP-Breast01: Sacituzumab tirumotecan (SKB264/MK-2870) for mTNBC</vt:lpstr>
      <vt:lpstr>Phase III OptiTROP-Breast01: Sacituzumab tirumotecan (SKB264/MK-2870) for mTNBC</vt:lpstr>
      <vt:lpstr>Phase III OptiTROP-Breast01: PFS and OS Benefit</vt:lpstr>
      <vt:lpstr>Phase III OptiTROP-Breast01: Conclusions and Thoughts</vt:lpstr>
      <vt:lpstr>TROPION-PanTumor01: Phase 1 Dato-DXd for HR+ or TN MBC</vt:lpstr>
      <vt:lpstr>TROPION-PanTumor01: Phase 1 Dato-DXd for HR+ or TN MBC</vt:lpstr>
      <vt:lpstr>TROPION-PanTumor01: Where does Dato-DXd fit in?</vt:lpstr>
      <vt:lpstr>TROPION-PanTumor01: Where does Dato-DXd fit in?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Lin, Nancy U.,MD</dc:creator>
  <cp:lastModifiedBy>Silvana Izquierdo</cp:lastModifiedBy>
  <cp:revision>172</cp:revision>
  <dcterms:created xsi:type="dcterms:W3CDTF">2025-03-12T21:41:00Z</dcterms:created>
  <dcterms:modified xsi:type="dcterms:W3CDTF">2025-04-24T18:45:13Z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