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presentation.xml" ContentType="application/vnd.openxmlformats-officedocument.presentationml.presentation.main+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13.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notesSlides/notesSlide17.xml" ContentType="application/vnd.openxmlformats-officedocument.presentationml.notesSlide+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ink/ink1.xml" ContentType="application/inkml+xml"/>
  <Override PartName="/ppt/ink/ink9.xml" ContentType="application/inkml+xml"/>
  <Override PartName="/ppt/ink/ink8.xml" ContentType="application/inkml+xml"/>
  <Override PartName="/ppt/ink/ink7.xml" ContentType="application/inkml+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ink/ink6.xml" ContentType="application/inkml+xml"/>
  <Override PartName="/ppt/ink/ink5.xml" ContentType="application/inkml+xml"/>
  <Override PartName="/ppt/ink/ink4.xml" ContentType="application/inkml+xml"/>
  <Override PartName="/ppt/ink/ink3.xml" ContentType="application/inkml+xml"/>
  <Override PartName="/ppt/ink/ink2.xml" ContentType="application/inkml+xml"/>
  <Override PartName="/ppt/theme/theme4.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5.xml" ContentType="application/vnd.openxmlformats-officedocument.presentationml.tags+xml"/>
  <Override PartName="/ppt/tags/tag3.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03" r:id="rId2"/>
    <p:sldMasterId id="2147484616" r:id="rId3"/>
    <p:sldMasterId id="2147484636" r:id="rId4"/>
    <p:sldMasterId id="2147484675" r:id="rId5"/>
    <p:sldMasterId id="2147484693" r:id="rId6"/>
    <p:sldMasterId id="2147484705" r:id="rId7"/>
  </p:sldMasterIdLst>
  <p:notesMasterIdLst>
    <p:notesMasterId r:id="rId127"/>
  </p:notesMasterIdLst>
  <p:handoutMasterIdLst>
    <p:handoutMasterId r:id="rId128"/>
  </p:handoutMasterIdLst>
  <p:sldIdLst>
    <p:sldId id="2147483581" r:id="rId8"/>
    <p:sldId id="2147483584" r:id="rId9"/>
    <p:sldId id="2147479950" r:id="rId10"/>
    <p:sldId id="2147479949" r:id="rId11"/>
    <p:sldId id="2147480097" r:id="rId12"/>
    <p:sldId id="2147480082" r:id="rId13"/>
    <p:sldId id="13407" r:id="rId14"/>
    <p:sldId id="2147480704" r:id="rId15"/>
    <p:sldId id="2147480709" r:id="rId16"/>
    <p:sldId id="2147483586" r:id="rId17"/>
    <p:sldId id="2147470787" r:id="rId18"/>
    <p:sldId id="278" r:id="rId19"/>
    <p:sldId id="494" r:id="rId20"/>
    <p:sldId id="279" r:id="rId21"/>
    <p:sldId id="2147483481" r:id="rId22"/>
    <p:sldId id="280" r:id="rId23"/>
    <p:sldId id="2147483482" r:id="rId24"/>
    <p:sldId id="2147483483" r:id="rId25"/>
    <p:sldId id="291" r:id="rId26"/>
    <p:sldId id="281" r:id="rId27"/>
    <p:sldId id="2147473235" r:id="rId28"/>
    <p:sldId id="374" r:id="rId29"/>
    <p:sldId id="2147473248" r:id="rId30"/>
    <p:sldId id="2147473253" r:id="rId31"/>
    <p:sldId id="276" r:id="rId32"/>
    <p:sldId id="298" r:id="rId33"/>
    <p:sldId id="299" r:id="rId34"/>
    <p:sldId id="300" r:id="rId35"/>
    <p:sldId id="301" r:id="rId36"/>
    <p:sldId id="302" r:id="rId37"/>
    <p:sldId id="303" r:id="rId38"/>
    <p:sldId id="304" r:id="rId39"/>
    <p:sldId id="305" r:id="rId40"/>
    <p:sldId id="307" r:id="rId41"/>
    <p:sldId id="308" r:id="rId42"/>
    <p:sldId id="309" r:id="rId43"/>
    <p:sldId id="277" r:id="rId44"/>
    <p:sldId id="2147483587" r:id="rId45"/>
    <p:sldId id="2147480715" r:id="rId46"/>
    <p:sldId id="318" r:id="rId47"/>
    <p:sldId id="319" r:id="rId48"/>
    <p:sldId id="320" r:id="rId49"/>
    <p:sldId id="321" r:id="rId50"/>
    <p:sldId id="322" r:id="rId51"/>
    <p:sldId id="323" r:id="rId52"/>
    <p:sldId id="324" r:id="rId53"/>
    <p:sldId id="325" r:id="rId54"/>
    <p:sldId id="326" r:id="rId55"/>
    <p:sldId id="327" r:id="rId56"/>
    <p:sldId id="328" r:id="rId57"/>
    <p:sldId id="329" r:id="rId58"/>
    <p:sldId id="330" r:id="rId59"/>
    <p:sldId id="282" r:id="rId60"/>
    <p:sldId id="269" r:id="rId61"/>
    <p:sldId id="332" r:id="rId62"/>
    <p:sldId id="333" r:id="rId63"/>
    <p:sldId id="334" r:id="rId64"/>
    <p:sldId id="335" r:id="rId65"/>
    <p:sldId id="336" r:id="rId66"/>
    <p:sldId id="337" r:id="rId67"/>
    <p:sldId id="283" r:id="rId68"/>
    <p:sldId id="2147483588" r:id="rId69"/>
    <p:sldId id="2147480716" r:id="rId70"/>
    <p:sldId id="285" r:id="rId71"/>
    <p:sldId id="286" r:id="rId72"/>
    <p:sldId id="287" r:id="rId73"/>
    <p:sldId id="288" r:id="rId74"/>
    <p:sldId id="289" r:id="rId75"/>
    <p:sldId id="290" r:id="rId76"/>
    <p:sldId id="292" r:id="rId77"/>
    <p:sldId id="293" r:id="rId78"/>
    <p:sldId id="294" r:id="rId79"/>
    <p:sldId id="295" r:id="rId80"/>
    <p:sldId id="296" r:id="rId81"/>
    <p:sldId id="297" r:id="rId82"/>
    <p:sldId id="284" r:id="rId83"/>
    <p:sldId id="274" r:id="rId84"/>
    <p:sldId id="275" r:id="rId85"/>
    <p:sldId id="310" r:id="rId86"/>
    <p:sldId id="311" r:id="rId87"/>
    <p:sldId id="312" r:id="rId88"/>
    <p:sldId id="313" r:id="rId89"/>
    <p:sldId id="314" r:id="rId90"/>
    <p:sldId id="315" r:id="rId91"/>
    <p:sldId id="316" r:id="rId92"/>
    <p:sldId id="268" r:id="rId93"/>
    <p:sldId id="2147483589" r:id="rId94"/>
    <p:sldId id="2147480717" r:id="rId95"/>
    <p:sldId id="2147482853" r:id="rId96"/>
    <p:sldId id="2147482854" r:id="rId97"/>
    <p:sldId id="2147470442" r:id="rId98"/>
    <p:sldId id="2147482855" r:id="rId99"/>
    <p:sldId id="2147482856" r:id="rId100"/>
    <p:sldId id="2147480952" r:id="rId101"/>
    <p:sldId id="2147480953" r:id="rId102"/>
    <p:sldId id="2147480954" r:id="rId103"/>
    <p:sldId id="2147480951" r:id="rId104"/>
    <p:sldId id="2147482834" r:id="rId105"/>
    <p:sldId id="2147482857" r:id="rId106"/>
    <p:sldId id="257" r:id="rId107"/>
    <p:sldId id="2147482844" r:id="rId108"/>
    <p:sldId id="2147475318" r:id="rId109"/>
    <p:sldId id="2147483559" r:id="rId110"/>
    <p:sldId id="2147483561" r:id="rId111"/>
    <p:sldId id="2147475320" r:id="rId112"/>
    <p:sldId id="2147483572" r:id="rId113"/>
    <p:sldId id="266" r:id="rId114"/>
    <p:sldId id="317" r:id="rId115"/>
    <p:sldId id="256" r:id="rId116"/>
    <p:sldId id="258" r:id="rId117"/>
    <p:sldId id="259" r:id="rId118"/>
    <p:sldId id="260" r:id="rId119"/>
    <p:sldId id="261" r:id="rId120"/>
    <p:sldId id="262" r:id="rId121"/>
    <p:sldId id="264" r:id="rId122"/>
    <p:sldId id="265" r:id="rId123"/>
    <p:sldId id="263" r:id="rId124"/>
    <p:sldId id="338" r:id="rId125"/>
    <p:sldId id="339" r:id="rId126"/>
  </p:sldIdLst>
  <p:sldSz cx="12192000" cy="6858000"/>
  <p:notesSz cx="7772400" cy="10058400"/>
  <p:custDataLst>
    <p:tags r:id="rId129"/>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autoAdjust="0"/>
    <p:restoredTop sz="95479" autoAdjust="0"/>
  </p:normalViewPr>
  <p:slideViewPr>
    <p:cSldViewPr>
      <p:cViewPr varScale="1">
        <p:scale>
          <a:sx n="117" d="100"/>
          <a:sy n="117" d="100"/>
        </p:scale>
        <p:origin x="920" y="168"/>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25" d="100"/>
        <a:sy n="125" d="100"/>
      </p:scale>
      <p:origin x="0" y="0"/>
    </p:cViewPr>
  </p:sorterViewPr>
  <p:notesViewPr>
    <p:cSldViewPr>
      <p:cViewPr varScale="1">
        <p:scale>
          <a:sx n="85" d="100"/>
          <a:sy n="85" d="100"/>
        </p:scale>
        <p:origin x="397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tableStyles" Target="tableStyle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tags" Target="tags/tag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commentAuthors" Target="commentAuthors.xml"/><Relationship Id="rId135" Type="http://schemas.openxmlformats.org/officeDocument/2006/relationships/customXml" Target="../customXml/item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presProps" Target="presProps.xml"/><Relationship Id="rId136" Type="http://schemas.openxmlformats.org/officeDocument/2006/relationships/customXml" Target="../customXml/item2.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customXml" Target="../customXml/item3.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viewProps" Target="viewProp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BF42-4604-8180-6B25DBC92B1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2-BF42-4604-8180-6B25DBC92B1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3-BF42-4604-8180-6B25DBC92B18}"/>
              </c:ext>
            </c:extLst>
          </c:dPt>
          <c:cat>
            <c:strRef>
              <c:f>Sheet1!$A$2:$A$4</c:f>
              <c:strCache>
                <c:ptCount val="3"/>
                <c:pt idx="0">
                  <c:v>PIK3CA Mutations</c:v>
                </c:pt>
                <c:pt idx="1">
                  <c:v>AKT Mutations</c:v>
                </c:pt>
                <c:pt idx="2">
                  <c:v>PTEN Inactivating Mutations</c:v>
                </c:pt>
              </c:strCache>
            </c:strRef>
          </c:cat>
          <c:val>
            <c:numRef>
              <c:f>Sheet1!$B$2:$B$4</c:f>
              <c:numCache>
                <c:formatCode>0%</c:formatCode>
                <c:ptCount val="3"/>
                <c:pt idx="0">
                  <c:v>0.87</c:v>
                </c:pt>
                <c:pt idx="1">
                  <c:v>7.0000000000000007E-2</c:v>
                </c:pt>
                <c:pt idx="2">
                  <c:v>0.06</c:v>
                </c:pt>
              </c:numCache>
            </c:numRef>
          </c:val>
          <c:extLst>
            <c:ext xmlns:c16="http://schemas.microsoft.com/office/drawing/2014/chart" uri="{C3380CC4-5D6E-409C-BE32-E72D297353CC}">
              <c16:uniqueId val="{00000000-BF42-4604-8180-6B25DBC92B1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4/16/25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7T20:02:10.270"/>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 24575,'0'0'0,"3"0"0,4 3 0,10 7 0,13 14 0,2 2 0,7-1 0,8 9 0,-3-3 0,1 2 0,5-3 0,-6 0 0,-2-3 0,0 1 0,1-4 0,-8 3 0,4 3 0,3 3 0,-8-2 0,-4-6 0,-2-1 0,-4-2 0,-6-2 0,2 2 0,-2 6 0,3-1 0,0 3 0,-1-2 0,3 1 0,-1-7 0,3 6 0,6 3 0,2 10 0,1-2 0,5 3 0,3 6 0,1-8 0,-6 2 0,-1-7 0,-5-1 0,-2-5 0,-3-8 0,-3 1 0,-6-3 0,-5-4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7T20:02:12.602"/>
    </inkml:context>
    <inkml:brush xml:id="br0">
      <inkml:brushProperty name="width" value="0.1" units="cm"/>
      <inkml:brushProperty name="height" value="0.1" units="cm"/>
      <inkml:brushProperty name="color" value="#AE198D"/>
      <inkml:brushProperty name="inkEffects" value="galaxy"/>
      <inkml:brushProperty name="anchorX" value="-1846.78149"/>
      <inkml:brushProperty name="anchorY" value="-1716.72986"/>
      <inkml:brushProperty name="scaleFactor" value="0.5"/>
    </inkml:brush>
  </inkml:definitions>
  <inkml:trace contextRef="#ctx0" brushRef="#br0">1854 1 24575,'0'0'0,"-3"0"0,-11 0 0,-10 6 0,-6 5 0,-2 6 0,-4-1 0,-1 1 0,-4 4 0,4-4 0,-2 0 0,1 3 0,-3-4 0,5 0 0,1 3 0,-2-3 0,-3-1 0,0 4 0,-2 7 0,3-3 0,0-1 0,-7 9 0,6-5 0,-10 6 0,3 1 0,-2-3 0,-1 1 0,3 3 0,0-6 0,3 8 0,0-7 0,2 4 0,-1 0 0,2-3 0,5 0 0,-1 4 0,-5 8 0,3-3 0,1-4 0,4-1 0,3 2 0,3-4 0,-2 0 0,-2 3 0,3-6 0,-1 4 0,24-23 0,0-1 0,-6 10 0,-9 18 0,0 0 0,4 2 0,1-4 0,-3-4 0,4-1 0,0-7 0,3 4 0,4-3 0,3 1 0,2 6 0,2-1 0,1 2 0,0-4 0,1 4 0,-1 5 0,1-6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7T20:02:18.729"/>
    </inkml:context>
    <inkml:brush xml:id="br0">
      <inkml:brushProperty name="width" value="0.1" units="cm"/>
      <inkml:brushProperty name="height" value="0.1" units="cm"/>
      <inkml:brushProperty name="color" value="#AE198D"/>
      <inkml:brushProperty name="inkEffects" value="galaxy"/>
      <inkml:brushProperty name="anchorX" value="511.98688"/>
      <inkml:brushProperty name="anchorY" value="-2906.82666"/>
      <inkml:brushProperty name="scaleFactor" value="0.5"/>
    </inkml:brush>
  </inkml:definitions>
  <inkml:trace contextRef="#ctx0" brushRef="#br0">1100 0 24575,'0'0'0,"3"0"0,11 7 0,10 0 0,20-1 0,7 7 0,13-2 0,12 6 0,13 4 0,14 4 0,32-3-1852,20 2 2381,37 3-3739,11 4 4051,16 3-4788,19 2 4954,26 3-1510,14 0-3257,3 3 4834,5-1-1611,-9-1 537,-11 1 0,-32-1 0,-21-1-1080,-26-2 1388,-21-1-462,-26 6 628,-11-8-609,-5-4 203,-19-1 1828,-8-8-2438,-12 1 813,-11 2 3552,-9-5-4656,-4-1 4624,-12-5-4703,-2 3 3548,1 7-3254,-42-18 973,1 0 0,0 1-1,12 11 1,-18-12-390,1-1 0,1 0-1,-1 1 1,0-1 0,0 1 0,0 0-1,0 0 1,0 6 0,-2-3 75,1-1 0,-1 1 0,0 0 0,-1-1 0,0 1 1,-2 10-1,2-7-52,-3 2 0,-8 24 1,3-15 20,-13 23-1,-28 31-8,-10-3 0,-21 10-1195,-11 2 1537,-28 18-513,-21 9-2843,-43 16 3875,-41 16-5114,-53 16 4778,-15 9-4732,-15-6 4404,17-16-510,32-14 196,45-27-1613,40-23 2224,43-26-303,30-17-316,24-12 2853,18-12-3490,-2 6 4966,-1 1-3885,-9 4-176,-6 3 59,-14 2-202,3-1 3823,-4-7-4910,1-1 1631,5 2-543,8-5-1,8 1 0,12-4 2091,11 0-2688,5-5 939,8-4-354,0-3 18,-6 4-6,26-3 333,-16 6-1,-20 6-522,4-3 285,-1-3-95,-10 3 0,5-3 0,-6 3 0,-7-1 0,-2 0 0,-6-3 0,-4 4 0,-7 4 0,5 4 0,-5 5 0,7-4 0,-4-2 0,6 1 0,-1 3 0,3 1 0,-2 0 0,2 8 0,4 1 0,-5 2 0,11-7 0,8-5 0,11-7 0,6-3 0,2 1 0,5 0 0,-3 3 0,7 1 0,24-16 0,-1-1 0,0 0 0,1 0 0,-3 6 0,3-5 0,0 1 0,0-1 0,-2 10 0,2-7 0,1 0 0,-1 12 0,-1 14 0,3 4 0,2 0 0,0 3 0,1-32 0,4 19 0,6 11 0,6 5 0,2-3 0,-11-27 0,13 14 0,22 20 0,17 5 0,12-2 0,10 4 0,6-7-906,11 3 1165,5 2-389,1-3 130,-2-2 0,5 1 0,-1 1 0,-4-3 0,-8 4 0,-6-4 0,0-2 0,-3-7 0,3-3 0,-2-2 0,4-2 0,5-6 0,2 0 0,0 0 0,0-1 0,-3-6 0,-3 3 0,0 1 0,-3-3 0,3 2 0,-2-3 0,1 1 0,-1-3 0,-1-4 0,-6 0 0,-1-4 0,-8-3-37,4 5 48,-14-1-17,-5-2 6,-2 6 0,-4-2 0,-1 5 0,-5-3 905,-1 2-1164,0 3 428,-3-2-180,-6 0 16,0 3-5,5 3 0,-4 1 0,-7 0 0,0 2 0,0 5 0,-22-16 0,12 18 0,4 13 0,-23-35 0,1 0 0,4 15 0,-4-14 0,1 18 0,-4-20 0,-1 0 0,0 13 0,-2-15 0,1 0 0,0-1 0,-5 12 0,-6 22 0,-3-4 0,-4 1 0,-9 7 0,-3-5 0,-7 4 0,-7 4 0,2-5 0,-3-1 0,-3 4 0,-2-6 0,-5 6 0,0-9 0,1 2 0,3-2 0,2-4 0,8-1 0,1-4 0,-5 1 0,-1 0 0,8-2 0,3-6 0,-1 1 0,-2-1 0,-7 2 0,-2 10 0,0-4 0,0 5 0,6-2 0,-7 1 0,-4-1 0,5-2 0,6 0 0,1-6 0,-3-3 0,4 2 0,2-3 0,5-3 0,2-4 0,-3 5 0,-3 5 0,-2-3 0,-2 3 0,4-3 0,-3-2 0,1 3 0,6 0 0,-3-4 0,-6 3 0,3-1 0,-2 4 0,-6-1 0,-2 4 0,-2 2 0,-4 2 0,-1-1 0,4 1 0,1-2 0,8 1 0,4 4 0,-6 1 0,-6-2 0,-2 1 0,5-7 0,4-3 0,7-6 0,1 0 0,1 0 0,-3 4 0,4 0 0,1-3 0,3-5 0,1-3 0,3-4 0,0-3 0,2-1 0,5-4 0,5-1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7T20:02:10.270"/>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 24575,'0'0'0,"3"0"0,4 3 0,10 7 0,13 14 0,2 2 0,7-1 0,8 9 0,-3-3 0,1 2 0,5-3 0,-6 0 0,-2-3 0,0 1 0,1-4 0,-8 3 0,4 3 0,3 3 0,-8-2 0,-4-6 0,-2-1 0,-4-2 0,-6-2 0,2 2 0,-2 6 0,3-1 0,0 3 0,-1-2 0,3 1 0,-1-7 0,3 6 0,6 3 0,2 10 0,1-2 0,5 3 0,3 6 0,1-8 0,-6 2 0,-1-7 0,-5-1 0,-2-5 0,-3-8 0,-3 1 0,-6-3 0,-5-4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7T20:02:12.602"/>
    </inkml:context>
    <inkml:brush xml:id="br0">
      <inkml:brushProperty name="width" value="0.1" units="cm"/>
      <inkml:brushProperty name="height" value="0.1" units="cm"/>
      <inkml:brushProperty name="color" value="#AE198D"/>
      <inkml:brushProperty name="inkEffects" value="galaxy"/>
      <inkml:brushProperty name="anchorX" value="-1846.78149"/>
      <inkml:brushProperty name="anchorY" value="-1716.72986"/>
      <inkml:brushProperty name="scaleFactor" value="0.5"/>
    </inkml:brush>
  </inkml:definitions>
  <inkml:trace contextRef="#ctx0" brushRef="#br0">1854 1 24575,'0'0'0,"-3"0"0,-11 0 0,-10 6 0,-6 5 0,-2 6 0,-4-1 0,-1 1 0,-4 4 0,4-4 0,-2 0 0,1 3 0,-3-4 0,5 0 0,1 3 0,-2-3 0,-3-1 0,0 4 0,-2 7 0,3-3 0,0-1 0,-7 9 0,6-5 0,-10 6 0,3 1 0,-2-3 0,-1 1 0,3 3 0,0-6 0,3 8 0,0-7 0,2 4 0,-1 0 0,2-3 0,5 0 0,-1 4 0,-5 8 0,3-3 0,1-4 0,4-1 0,3 2 0,3-4 0,-2 0 0,-2 3 0,3-6 0,-1 4 0,24-23 0,0-1 0,-6 10 0,-9 18 0,0 0 0,4 2 0,1-4 0,-3-4 0,4-1 0,0-7 0,3 4 0,4-3 0,3 1 0,2 6 0,2-1 0,1 2 0,0-4 0,1 4 0,-1 5 0,1-6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7T20:02:18.729"/>
    </inkml:context>
    <inkml:brush xml:id="br0">
      <inkml:brushProperty name="width" value="0.1" units="cm"/>
      <inkml:brushProperty name="height" value="0.1" units="cm"/>
      <inkml:brushProperty name="color" value="#AE198D"/>
      <inkml:brushProperty name="inkEffects" value="galaxy"/>
      <inkml:brushProperty name="anchorX" value="511.98688"/>
      <inkml:brushProperty name="anchorY" value="-2906.82666"/>
      <inkml:brushProperty name="scaleFactor" value="0.5"/>
    </inkml:brush>
  </inkml:definitions>
  <inkml:trace contextRef="#ctx0" brushRef="#br0">1100 0 24575,'0'0'0,"3"0"0,11 7 0,10 0 0,20-1 0,7 7 0,13-2 0,12 6 0,13 4 0,14 4 0,32-3-1852,20 2 2381,37 3-3739,11 4 4051,16 3-4788,19 2 4954,26 3-1510,14 0-3257,3 3 4834,5-1-1611,-9-1 537,-11 1 0,-32-1 0,-21-1-1080,-26-2 1388,-21-1-462,-26 6 628,-11-8-609,-5-4 203,-19-1 1828,-8-8-2438,-12 1 813,-11 2 3552,-9-5-4656,-4-1 4624,-12-5-4703,-2 3 3548,1 7-3254,-42-18 973,1 0 0,0 1-1,12 11 1,-18-12-390,1-1 0,1 0-1,-1 1 1,0-1 0,0 1 0,0 0-1,0 0 1,0 6 0,-2-3 75,1-1 0,-1 1 0,0 0 0,-1-1 0,0 1 1,-2 10-1,2-7-52,-3 2 0,-8 24 1,3-15 20,-13 23-1,-28 31-8,-10-3 0,-21 10-1195,-11 2 1537,-28 18-513,-21 9-2843,-43 16 3875,-41 16-5114,-53 16 4778,-15 9-4732,-15-6 4404,17-16-510,32-14 196,45-27-1613,40-23 2224,43-26-303,30-17-316,24-12 2853,18-12-3490,-2 6 4966,-1 1-3885,-9 4-176,-6 3 59,-14 2-202,3-1 3823,-4-7-4910,1-1 1631,5 2-543,8-5-1,8 1 0,12-4 2091,11 0-2688,5-5 939,8-4-354,0-3 18,-6 4-6,26-3 333,-16 6-1,-20 6-522,4-3 285,-1-3-95,-10 3 0,5-3 0,-6 3 0,-7-1 0,-2 0 0,-6-3 0,-4 4 0,-7 4 0,5 4 0,-5 5 0,7-4 0,-4-2 0,6 1 0,-1 3 0,3 1 0,-2 0 0,2 8 0,4 1 0,-5 2 0,11-7 0,8-5 0,11-7 0,6-3 0,2 1 0,5 0 0,-3 3 0,7 1 0,24-16 0,-1-1 0,0 0 0,1 0 0,-3 6 0,3-5 0,0 1 0,0-1 0,-2 10 0,2-7 0,1 0 0,-1 12 0,-1 14 0,3 4 0,2 0 0,0 3 0,1-32 0,4 19 0,6 11 0,6 5 0,2-3 0,-11-27 0,13 14 0,22 20 0,17 5 0,12-2 0,10 4 0,6-7-906,11 3 1165,5 2-389,1-3 130,-2-2 0,5 1 0,-1 1 0,-4-3 0,-8 4 0,-6-4 0,0-2 0,-3-7 0,3-3 0,-2-2 0,4-2 0,5-6 0,2 0 0,0 0 0,0-1 0,-3-6 0,-3 3 0,0 1 0,-3-3 0,3 2 0,-2-3 0,1 1 0,-1-3 0,-1-4 0,-6 0 0,-1-4 0,-8-3-37,4 5 48,-14-1-17,-5-2 6,-2 6 0,-4-2 0,-1 5 0,-5-3 905,-1 2-1164,0 3 428,-3-2-180,-6 0 16,0 3-5,5 3 0,-4 1 0,-7 0 0,0 2 0,0 5 0,-22-16 0,12 18 0,4 13 0,-23-35 0,1 0 0,4 15 0,-4-14 0,1 18 0,-4-20 0,-1 0 0,0 13 0,-2-15 0,1 0 0,0-1 0,-5 12 0,-6 22 0,-3-4 0,-4 1 0,-9 7 0,-3-5 0,-7 4 0,-7 4 0,2-5 0,-3-1 0,-3 4 0,-2-6 0,-5 6 0,0-9 0,1 2 0,3-2 0,2-4 0,8-1 0,1-4 0,-5 1 0,-1 0 0,8-2 0,3-6 0,-1 1 0,-2-1 0,-7 2 0,-2 10 0,0-4 0,0 5 0,6-2 0,-7 1 0,-4-1 0,5-2 0,6 0 0,1-6 0,-3-3 0,4 2 0,2-3 0,5-3 0,2-4 0,-3 5 0,-3 5 0,-2-3 0,-2 3 0,4-3 0,-3-2 0,1 3 0,6 0 0,-3-4 0,-6 3 0,3-1 0,-2 4 0,-6-1 0,-2 4 0,-2 2 0,-4 2 0,-1-1 0,4 1 0,1-2 0,8 1 0,4 4 0,-6 1 0,-6-2 0,-2 1 0,5-7 0,4-3 0,7-6 0,1 0 0,1 0 0,-3 4 0,4 0 0,1-3 0,3-5 0,1-3 0,3-4 0,0-3 0,2-1 0,5-4 0,5-1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7T20:02:10.270"/>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 24575,'0'0'0,"3"0"0,4 3 0,10 7 0,13 14 0,2 2 0,7-1 0,8 9 0,-3-3 0,1 2 0,5-3 0,-6 0 0,-2-3 0,0 1 0,1-4 0,-8 3 0,4 3 0,3 3 0,-8-2 0,-4-6 0,-2-1 0,-4-2 0,-6-2 0,2 2 0,-2 6 0,3-1 0,0 3 0,-1-2 0,3 1 0,-1-7 0,3 6 0,6 3 0,2 10 0,1-2 0,5 3 0,3 6 0,1-8 0,-6 2 0,-1-7 0,-5-1 0,-2-5 0,-3-8 0,-3 1 0,-6-3 0,-5-4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7T20:02:12.602"/>
    </inkml:context>
    <inkml:brush xml:id="br0">
      <inkml:brushProperty name="width" value="0.1" units="cm"/>
      <inkml:brushProperty name="height" value="0.1" units="cm"/>
      <inkml:brushProperty name="color" value="#AE198D"/>
      <inkml:brushProperty name="inkEffects" value="galaxy"/>
      <inkml:brushProperty name="anchorX" value="-1846.78149"/>
      <inkml:brushProperty name="anchorY" value="-1716.72986"/>
      <inkml:brushProperty name="scaleFactor" value="0.5"/>
    </inkml:brush>
  </inkml:definitions>
  <inkml:trace contextRef="#ctx0" brushRef="#br0">1854 1 24575,'0'0'0,"-3"0"0,-11 0 0,-10 6 0,-6 5 0,-2 6 0,-4-1 0,-1 1 0,-4 4 0,4-4 0,-2 0 0,1 3 0,-3-4 0,5 0 0,1 3 0,-2-3 0,-3-1 0,0 4 0,-2 7 0,3-3 0,0-1 0,-7 9 0,6-5 0,-10 6 0,3 1 0,-2-3 0,-1 1 0,3 3 0,0-6 0,3 8 0,0-7 0,2 4 0,-1 0 0,2-3 0,5 0 0,-1 4 0,-5 8 0,3-3 0,1-4 0,4-1 0,3 2 0,3-4 0,-2 0 0,-2 3 0,3-6 0,-1 4 0,24-23 0,0-1 0,-6 10 0,-9 18 0,0 0 0,4 2 0,1-4 0,-3-4 0,4-1 0,0-7 0,3 4 0,4-3 0,3 1 0,2 6 0,2-1 0,1 2 0,0-4 0,1 4 0,-1 5 0,1-6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7T20:02:18.729"/>
    </inkml:context>
    <inkml:brush xml:id="br0">
      <inkml:brushProperty name="width" value="0.1" units="cm"/>
      <inkml:brushProperty name="height" value="0.1" units="cm"/>
      <inkml:brushProperty name="color" value="#AE198D"/>
      <inkml:brushProperty name="inkEffects" value="galaxy"/>
      <inkml:brushProperty name="anchorX" value="511.98688"/>
      <inkml:brushProperty name="anchorY" value="-2906.82666"/>
      <inkml:brushProperty name="scaleFactor" value="0.5"/>
    </inkml:brush>
  </inkml:definitions>
  <inkml:trace contextRef="#ctx0" brushRef="#br0">1100 0 24575,'0'0'0,"3"0"0,11 7 0,10 0 0,20-1 0,7 7 0,13-2 0,12 6 0,13 4 0,14 4 0,32-3-1852,20 2 2381,37 3-3739,11 4 4051,16 3-4788,19 2 4954,26 3-1510,14 0-3257,3 3 4834,5-1-1611,-9-1 537,-11 1 0,-32-1 0,-21-1-1080,-26-2 1388,-21-1-462,-26 6 628,-11-8-609,-5-4 203,-19-1 1828,-8-8-2438,-12 1 813,-11 2 3552,-9-5-4656,-4-1 4624,-12-5-4703,-2 3 3548,1 7-3254,-42-18 973,1 0 0,0 1-1,12 11 1,-18-12-390,1-1 0,1 0-1,-1 1 1,0-1 0,0 1 0,0 0-1,0 0 1,0 6 0,-2-3 75,1-1 0,-1 1 0,0 0 0,-1-1 0,0 1 1,-2 10-1,2-7-52,-3 2 0,-8 24 1,3-15 20,-13 23-1,-28 31-8,-10-3 0,-21 10-1195,-11 2 1537,-28 18-513,-21 9-2843,-43 16 3875,-41 16-5114,-53 16 4778,-15 9-4732,-15-6 4404,17-16-510,32-14 196,45-27-1613,40-23 2224,43-26-303,30-17-316,24-12 2853,18-12-3490,-2 6 4966,-1 1-3885,-9 4-176,-6 3 59,-14 2-202,3-1 3823,-4-7-4910,1-1 1631,5 2-543,8-5-1,8 1 0,12-4 2091,11 0-2688,5-5 939,8-4-354,0-3 18,-6 4-6,26-3 333,-16 6-1,-20 6-522,4-3 285,-1-3-95,-10 3 0,5-3 0,-6 3 0,-7-1 0,-2 0 0,-6-3 0,-4 4 0,-7 4 0,5 4 0,-5 5 0,7-4 0,-4-2 0,6 1 0,-1 3 0,3 1 0,-2 0 0,2 8 0,4 1 0,-5 2 0,11-7 0,8-5 0,11-7 0,6-3 0,2 1 0,5 0 0,-3 3 0,7 1 0,24-16 0,-1-1 0,0 0 0,1 0 0,-3 6 0,3-5 0,0 1 0,0-1 0,-2 10 0,2-7 0,1 0 0,-1 12 0,-1 14 0,3 4 0,2 0 0,0 3 0,1-32 0,4 19 0,6 11 0,6 5 0,2-3 0,-11-27 0,13 14 0,22 20 0,17 5 0,12-2 0,10 4 0,6-7-906,11 3 1165,5 2-389,1-3 130,-2-2 0,5 1 0,-1 1 0,-4-3 0,-8 4 0,-6-4 0,0-2 0,-3-7 0,3-3 0,-2-2 0,4-2 0,5-6 0,2 0 0,0 0 0,0-1 0,-3-6 0,-3 3 0,0 1 0,-3-3 0,3 2 0,-2-3 0,1 1 0,-1-3 0,-1-4 0,-6 0 0,-1-4 0,-8-3-37,4 5 48,-14-1-17,-5-2 6,-2 6 0,-4-2 0,-1 5 0,-5-3 905,-1 2-1164,0 3 428,-3-2-180,-6 0 16,0 3-5,5 3 0,-4 1 0,-7 0 0,0 2 0,0 5 0,-22-16 0,12 18 0,4 13 0,-23-35 0,1 0 0,4 15 0,-4-14 0,1 18 0,-4-20 0,-1 0 0,0 13 0,-2-15 0,1 0 0,0-1 0,-5 12 0,-6 22 0,-3-4 0,-4 1 0,-9 7 0,-3-5 0,-7 4 0,-7 4 0,2-5 0,-3-1 0,-3 4 0,-2-6 0,-5 6 0,0-9 0,1 2 0,3-2 0,2-4 0,8-1 0,1-4 0,-5 1 0,-1 0 0,8-2 0,3-6 0,-1 1 0,-2-1 0,-7 2 0,-2 10 0,0-4 0,0 5 0,6-2 0,-7 1 0,-4-1 0,5-2 0,6 0 0,1-6 0,-3-3 0,4 2 0,2-3 0,5-3 0,2-4 0,-3 5 0,-3 5 0,-2-3 0,-2 3 0,4-3 0,-3-2 0,1 3 0,6 0 0,-3-4 0,-6 3 0,3-1 0,-2 4 0,-6-1 0,-2 4 0,-2 2 0,-4 2 0,-1-1 0,4 1 0,1-2 0,8 1 0,4 4 0,-6 1 0,-6-2 0,-2 1 0,5-7 0,4-3 0,7-6 0,1 0 0,1 0 0,-3 4 0,4 0 0,1-3 0,3-5 0,1-3 0,3-4 0,0-3 0,2-1 0,5-4 0,5-1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CAD4F-060B-299D-086A-9EC2F437D7B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E8F6E91-D552-7C15-7D35-942D1B07208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918C0FF-E68B-F786-1817-EAE203E06B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716BB67-21F1-256B-2185-D1525F50992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34776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F874F0-B07C-4384-AD1F-B6D28D6FC3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7640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C76E2-87DF-1C70-B280-A80FE06C4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5E0B6-2840-A183-9C22-967F7EA87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0420C-E767-5D89-7EB8-E468251120E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7539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A294D-10B1-C62E-DD5D-78DD7BD4B6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17E86-8842-0C6F-B41B-DAB2E0936F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2662C5-5E2B-8E07-21B3-2C5D819D8CE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7250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48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121"/>
                </a:solidFill>
                <a:effectLst/>
                <a:latin typeface="BlinkMacSystemFont"/>
              </a:rPr>
              <a:t>Fig 1 and 2</a:t>
            </a:r>
          </a:p>
          <a:p>
            <a:pPr algn="l"/>
            <a:r>
              <a:rPr lang="en-US" b="0" i="0" dirty="0" err="1">
                <a:solidFill>
                  <a:srgbClr val="212121"/>
                </a:solidFill>
                <a:effectLst/>
                <a:latin typeface="BlinkMacSystemFont"/>
              </a:rPr>
              <a:t>Jeselsohn</a:t>
            </a:r>
            <a:r>
              <a:rPr lang="en-US" b="0" i="0" dirty="0">
                <a:solidFill>
                  <a:srgbClr val="212121"/>
                </a:solidFill>
                <a:effectLst/>
                <a:latin typeface="BlinkMacSystemFont"/>
              </a:rPr>
              <a:t> R, </a:t>
            </a:r>
            <a:r>
              <a:rPr lang="en-US" b="0" i="0" dirty="0" err="1">
                <a:solidFill>
                  <a:srgbClr val="212121"/>
                </a:solidFill>
                <a:effectLst/>
                <a:latin typeface="BlinkMacSystemFont"/>
              </a:rPr>
              <a:t>Buchwalter</a:t>
            </a:r>
            <a:r>
              <a:rPr lang="en-US" b="0" i="0" dirty="0">
                <a:solidFill>
                  <a:srgbClr val="212121"/>
                </a:solidFill>
                <a:effectLst/>
                <a:latin typeface="BlinkMacSystemFont"/>
              </a:rPr>
              <a:t> G, De Angelis C, Brown M, Schiff R. ESR1 mutations—a mechanism for acquired endocrine resistance in breast cancer. Nat Rev Clin Oncol. 2015 Oct;12(10):573-83. </a:t>
            </a:r>
            <a:r>
              <a:rPr lang="en-US" b="0" i="0" dirty="0" err="1">
                <a:solidFill>
                  <a:srgbClr val="212121"/>
                </a:solidFill>
                <a:effectLst/>
                <a:latin typeface="BlinkMacSystemFont"/>
              </a:rPr>
              <a:t>doi</a:t>
            </a:r>
            <a:r>
              <a:rPr lang="en-US" b="0" i="0" dirty="0">
                <a:solidFill>
                  <a:srgbClr val="212121"/>
                </a:solidFill>
                <a:effectLst/>
                <a:latin typeface="BlinkMacSystemFont"/>
              </a:rPr>
              <a:t>: 10.1038/nrclinonc.2015.117. </a:t>
            </a:r>
            <a:r>
              <a:rPr lang="en-US" b="0" i="0" dirty="0" err="1">
                <a:solidFill>
                  <a:srgbClr val="212121"/>
                </a:solidFill>
                <a:effectLst/>
                <a:latin typeface="BlinkMacSystemFont"/>
              </a:rPr>
              <a:t>Epub</a:t>
            </a:r>
            <a:r>
              <a:rPr lang="en-US" b="0" i="0" dirty="0">
                <a:solidFill>
                  <a:srgbClr val="212121"/>
                </a:solidFill>
                <a:effectLst/>
                <a:latin typeface="BlinkMacSystemFont"/>
              </a:rPr>
              <a:t> 2015 Jun 30. PMID: 26122181; PMCID: PMC4911210.</a:t>
            </a:r>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28D95-B03A-468D-B80C-1B96D1972B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438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5B603-F01C-5DA5-2DB5-CBEB20095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2C115-0B78-B8B9-DD8E-48AF53781A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70CF9A-C721-00B9-F555-B28B9326729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6174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t>
            </a:r>
            <a:r>
              <a:rPr lang="en-US" dirty="0" err="1"/>
              <a:t>Elacestrant</a:t>
            </a:r>
            <a:r>
              <a:rPr lang="en-US" dirty="0"/>
              <a:t> as next line of therapy? </a:t>
            </a:r>
          </a:p>
          <a:p>
            <a:r>
              <a:rPr lang="en-US" dirty="0"/>
              <a:t>Specific patient details-desire for travel, never had kids, oral therapy allows that ability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A5D61B-3365-4F28-AD3B-FE15E3980F6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7531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A5D61B-3365-4F28-AD3B-FE15E3980F6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205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33128-7821-4E96-B3CB-8465611DE67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7066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037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446BF-352E-C945-4498-82C83E918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6868B-05B3-C87C-9962-241E9C714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B99D98-F737-853A-B5BD-A62756AF96D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8867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how to take pills is important.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79DAB-03DA-4833-94FE-FAB024883B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354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2F19C-2258-C3CC-3228-DD62A9775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02440-7A46-1F67-B7F0-51525647C2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3594B-C89A-772B-BC66-982FF207B67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0369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6.xml"/><Relationship Id="rId4" Type="http://schemas.openxmlformats.org/officeDocument/2006/relationships/image" Target="../media/image45.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518868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71959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0069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B5873-971A-AF4E-0302-F1F0E87906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1CA87B-2D22-CDC4-9889-C1A838D7CD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A05959-4188-CB42-82EE-5C39CE4C2375}"/>
              </a:ext>
            </a:extLst>
          </p:cNvPr>
          <p:cNvSpPr>
            <a:spLocks noGrp="1"/>
          </p:cNvSpPr>
          <p:nvPr>
            <p:ph type="dt" sz="half" idx="10"/>
          </p:nvPr>
        </p:nvSpPr>
        <p:spPr/>
        <p:txBody>
          <a:bodyPr/>
          <a:lstStyle/>
          <a:p>
            <a:fld id="{4079CC3D-7F14-461B-B417-A9BF1BC5A1DE}" type="datetimeFigureOut">
              <a:rPr lang="en-US" smtClean="0"/>
              <a:t>4/16/25</a:t>
            </a:fld>
            <a:endParaRPr lang="en-US"/>
          </a:p>
        </p:txBody>
      </p:sp>
      <p:sp>
        <p:nvSpPr>
          <p:cNvPr id="5" name="Footer Placeholder 4">
            <a:extLst>
              <a:ext uri="{FF2B5EF4-FFF2-40B4-BE49-F238E27FC236}">
                <a16:creationId xmlns:a16="http://schemas.microsoft.com/office/drawing/2014/main" id="{EB8B291F-9A4A-30EA-96BE-3321C5F3D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B5C2D-E822-25E7-6E1E-7E3F3E88C77E}"/>
              </a:ext>
            </a:extLst>
          </p:cNvPr>
          <p:cNvSpPr>
            <a:spLocks noGrp="1"/>
          </p:cNvSpPr>
          <p:nvPr>
            <p:ph type="sldNum" sz="quarter" idx="12"/>
          </p:nvPr>
        </p:nvSpPr>
        <p:spPr/>
        <p:txBody>
          <a:bodyPr/>
          <a:lstStyle/>
          <a:p>
            <a:fld id="{DC58186E-6A25-4032-BDCE-2060794B0343}" type="slidenum">
              <a:rPr lang="en-US" smtClean="0"/>
              <a:t>‹#›</a:t>
            </a:fld>
            <a:endParaRPr lang="en-US"/>
          </a:p>
        </p:txBody>
      </p:sp>
    </p:spTree>
    <p:extLst>
      <p:ext uri="{BB962C8B-B14F-4D97-AF65-F5344CB8AC3E}">
        <p14:creationId xmlns:p14="http://schemas.microsoft.com/office/powerpoint/2010/main" val="3804261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CC6D-6E1F-6DA5-0ECC-09EBB14305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2204DC-995E-3402-9958-B13841E857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613D80-0423-886E-BD54-8DF498EB57AC}"/>
              </a:ext>
            </a:extLst>
          </p:cNvPr>
          <p:cNvSpPr>
            <a:spLocks noGrp="1"/>
          </p:cNvSpPr>
          <p:nvPr>
            <p:ph type="dt" sz="half" idx="10"/>
          </p:nvPr>
        </p:nvSpPr>
        <p:spPr/>
        <p:txBody>
          <a:bodyPr/>
          <a:lstStyle/>
          <a:p>
            <a:fld id="{4079CC3D-7F14-461B-B417-A9BF1BC5A1DE}" type="datetimeFigureOut">
              <a:rPr lang="en-US" smtClean="0"/>
              <a:t>4/16/25</a:t>
            </a:fld>
            <a:endParaRPr lang="en-US"/>
          </a:p>
        </p:txBody>
      </p:sp>
      <p:sp>
        <p:nvSpPr>
          <p:cNvPr id="5" name="Footer Placeholder 4">
            <a:extLst>
              <a:ext uri="{FF2B5EF4-FFF2-40B4-BE49-F238E27FC236}">
                <a16:creationId xmlns:a16="http://schemas.microsoft.com/office/drawing/2014/main" id="{6B89EC46-C2A0-7AD4-61A4-C9C1594A9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7B74A-2466-AA5B-9F61-8D1C3717A312}"/>
              </a:ext>
            </a:extLst>
          </p:cNvPr>
          <p:cNvSpPr>
            <a:spLocks noGrp="1"/>
          </p:cNvSpPr>
          <p:nvPr>
            <p:ph type="sldNum" sz="quarter" idx="12"/>
          </p:nvPr>
        </p:nvSpPr>
        <p:spPr/>
        <p:txBody>
          <a:bodyPr/>
          <a:lstStyle/>
          <a:p>
            <a:fld id="{DC58186E-6A25-4032-BDCE-2060794B0343}" type="slidenum">
              <a:rPr lang="en-US" smtClean="0"/>
              <a:t>‹#›</a:t>
            </a:fld>
            <a:endParaRPr lang="en-US"/>
          </a:p>
        </p:txBody>
      </p:sp>
    </p:spTree>
    <p:extLst>
      <p:ext uri="{BB962C8B-B14F-4D97-AF65-F5344CB8AC3E}">
        <p14:creationId xmlns:p14="http://schemas.microsoft.com/office/powerpoint/2010/main" val="3899344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DEF8B-1517-B6D3-703B-9DB4E43C07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5D1B15-9371-D1B7-FBF4-4D348A2F50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256ED1-DB2C-F4F0-BF68-5C94374EA0C2}"/>
              </a:ext>
            </a:extLst>
          </p:cNvPr>
          <p:cNvSpPr>
            <a:spLocks noGrp="1"/>
          </p:cNvSpPr>
          <p:nvPr>
            <p:ph type="dt" sz="half" idx="10"/>
          </p:nvPr>
        </p:nvSpPr>
        <p:spPr/>
        <p:txBody>
          <a:bodyPr/>
          <a:lstStyle/>
          <a:p>
            <a:fld id="{4079CC3D-7F14-461B-B417-A9BF1BC5A1DE}" type="datetimeFigureOut">
              <a:rPr lang="en-US" smtClean="0"/>
              <a:t>4/16/25</a:t>
            </a:fld>
            <a:endParaRPr lang="en-US"/>
          </a:p>
        </p:txBody>
      </p:sp>
      <p:sp>
        <p:nvSpPr>
          <p:cNvPr id="5" name="Footer Placeholder 4">
            <a:extLst>
              <a:ext uri="{FF2B5EF4-FFF2-40B4-BE49-F238E27FC236}">
                <a16:creationId xmlns:a16="http://schemas.microsoft.com/office/drawing/2014/main" id="{48C91A62-87CB-A27C-6C4B-086040054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25AF7-8C48-C3AB-0F7D-FC5D7BE31826}"/>
              </a:ext>
            </a:extLst>
          </p:cNvPr>
          <p:cNvSpPr>
            <a:spLocks noGrp="1"/>
          </p:cNvSpPr>
          <p:nvPr>
            <p:ph type="sldNum" sz="quarter" idx="12"/>
          </p:nvPr>
        </p:nvSpPr>
        <p:spPr/>
        <p:txBody>
          <a:bodyPr/>
          <a:lstStyle/>
          <a:p>
            <a:fld id="{DC58186E-6A25-4032-BDCE-2060794B0343}" type="slidenum">
              <a:rPr lang="en-US" smtClean="0"/>
              <a:t>‹#›</a:t>
            </a:fld>
            <a:endParaRPr lang="en-US"/>
          </a:p>
        </p:txBody>
      </p:sp>
    </p:spTree>
    <p:extLst>
      <p:ext uri="{BB962C8B-B14F-4D97-AF65-F5344CB8AC3E}">
        <p14:creationId xmlns:p14="http://schemas.microsoft.com/office/powerpoint/2010/main" val="3364688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EC30-23FB-66BF-ED6A-8AFF3BF0B2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F3F82D-64D3-9593-46AF-3A496DABE5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DB74A4-18CF-CE06-90A3-0801C94B8F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DB7A42-ECAA-E67A-53FB-6F1A2948F43E}"/>
              </a:ext>
            </a:extLst>
          </p:cNvPr>
          <p:cNvSpPr>
            <a:spLocks noGrp="1"/>
          </p:cNvSpPr>
          <p:nvPr>
            <p:ph type="dt" sz="half" idx="10"/>
          </p:nvPr>
        </p:nvSpPr>
        <p:spPr/>
        <p:txBody>
          <a:bodyPr/>
          <a:lstStyle/>
          <a:p>
            <a:fld id="{4079CC3D-7F14-461B-B417-A9BF1BC5A1DE}" type="datetimeFigureOut">
              <a:rPr lang="en-US" smtClean="0"/>
              <a:t>4/16/25</a:t>
            </a:fld>
            <a:endParaRPr lang="en-US"/>
          </a:p>
        </p:txBody>
      </p:sp>
      <p:sp>
        <p:nvSpPr>
          <p:cNvPr id="6" name="Footer Placeholder 5">
            <a:extLst>
              <a:ext uri="{FF2B5EF4-FFF2-40B4-BE49-F238E27FC236}">
                <a16:creationId xmlns:a16="http://schemas.microsoft.com/office/drawing/2014/main" id="{C9FE9199-E8B5-9FF6-551F-6E4C35FCD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A80053-234C-9E80-A55D-7C19BE75503B}"/>
              </a:ext>
            </a:extLst>
          </p:cNvPr>
          <p:cNvSpPr>
            <a:spLocks noGrp="1"/>
          </p:cNvSpPr>
          <p:nvPr>
            <p:ph type="sldNum" sz="quarter" idx="12"/>
          </p:nvPr>
        </p:nvSpPr>
        <p:spPr/>
        <p:txBody>
          <a:bodyPr/>
          <a:lstStyle/>
          <a:p>
            <a:fld id="{DC58186E-6A25-4032-BDCE-2060794B0343}" type="slidenum">
              <a:rPr lang="en-US" smtClean="0"/>
              <a:t>‹#›</a:t>
            </a:fld>
            <a:endParaRPr lang="en-US"/>
          </a:p>
        </p:txBody>
      </p:sp>
    </p:spTree>
    <p:extLst>
      <p:ext uri="{BB962C8B-B14F-4D97-AF65-F5344CB8AC3E}">
        <p14:creationId xmlns:p14="http://schemas.microsoft.com/office/powerpoint/2010/main" val="6095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8441-1E5B-747E-FBA1-D8760D383A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403F9E-8669-3A9D-8B73-A25346A853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6976DD-E514-A7E9-A11B-2F0BAB85BD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4BA566-08CA-45FA-CAE5-FA765FD5AB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E5D8AC-4C1A-C252-201D-36C3365BE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BA8C4B-E0CB-F054-9FD3-DF7F7EA11C54}"/>
              </a:ext>
            </a:extLst>
          </p:cNvPr>
          <p:cNvSpPr>
            <a:spLocks noGrp="1"/>
          </p:cNvSpPr>
          <p:nvPr>
            <p:ph type="dt" sz="half" idx="10"/>
          </p:nvPr>
        </p:nvSpPr>
        <p:spPr/>
        <p:txBody>
          <a:bodyPr/>
          <a:lstStyle/>
          <a:p>
            <a:fld id="{4079CC3D-7F14-461B-B417-A9BF1BC5A1DE}" type="datetimeFigureOut">
              <a:rPr lang="en-US" smtClean="0"/>
              <a:t>4/16/25</a:t>
            </a:fld>
            <a:endParaRPr lang="en-US"/>
          </a:p>
        </p:txBody>
      </p:sp>
      <p:sp>
        <p:nvSpPr>
          <p:cNvPr id="8" name="Footer Placeholder 7">
            <a:extLst>
              <a:ext uri="{FF2B5EF4-FFF2-40B4-BE49-F238E27FC236}">
                <a16:creationId xmlns:a16="http://schemas.microsoft.com/office/drawing/2014/main" id="{D83D7FA3-BF21-CE3A-F708-9B3EB0492F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B352A0-B246-9133-E37F-782C79E2B29D}"/>
              </a:ext>
            </a:extLst>
          </p:cNvPr>
          <p:cNvSpPr>
            <a:spLocks noGrp="1"/>
          </p:cNvSpPr>
          <p:nvPr>
            <p:ph type="sldNum" sz="quarter" idx="12"/>
          </p:nvPr>
        </p:nvSpPr>
        <p:spPr/>
        <p:txBody>
          <a:bodyPr/>
          <a:lstStyle/>
          <a:p>
            <a:fld id="{DC58186E-6A25-4032-BDCE-2060794B0343}" type="slidenum">
              <a:rPr lang="en-US" smtClean="0"/>
              <a:t>‹#›</a:t>
            </a:fld>
            <a:endParaRPr lang="en-US"/>
          </a:p>
        </p:txBody>
      </p:sp>
    </p:spTree>
    <p:extLst>
      <p:ext uri="{BB962C8B-B14F-4D97-AF65-F5344CB8AC3E}">
        <p14:creationId xmlns:p14="http://schemas.microsoft.com/office/powerpoint/2010/main" val="3695025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1685E-9CD9-509E-B6DD-0A95A71EB7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0173EF-FA95-D94F-FB09-29CCDC2F1DEE}"/>
              </a:ext>
            </a:extLst>
          </p:cNvPr>
          <p:cNvSpPr>
            <a:spLocks noGrp="1"/>
          </p:cNvSpPr>
          <p:nvPr>
            <p:ph type="dt" sz="half" idx="10"/>
          </p:nvPr>
        </p:nvSpPr>
        <p:spPr/>
        <p:txBody>
          <a:bodyPr/>
          <a:lstStyle/>
          <a:p>
            <a:fld id="{4079CC3D-7F14-461B-B417-A9BF1BC5A1DE}" type="datetimeFigureOut">
              <a:rPr lang="en-US" smtClean="0"/>
              <a:t>4/16/25</a:t>
            </a:fld>
            <a:endParaRPr lang="en-US"/>
          </a:p>
        </p:txBody>
      </p:sp>
      <p:sp>
        <p:nvSpPr>
          <p:cNvPr id="4" name="Footer Placeholder 3">
            <a:extLst>
              <a:ext uri="{FF2B5EF4-FFF2-40B4-BE49-F238E27FC236}">
                <a16:creationId xmlns:a16="http://schemas.microsoft.com/office/drawing/2014/main" id="{E841C054-1079-973B-C276-5CCF3DE955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947C25-3932-D482-5430-B0B8E4F30F38}"/>
              </a:ext>
            </a:extLst>
          </p:cNvPr>
          <p:cNvSpPr>
            <a:spLocks noGrp="1"/>
          </p:cNvSpPr>
          <p:nvPr>
            <p:ph type="sldNum" sz="quarter" idx="12"/>
          </p:nvPr>
        </p:nvSpPr>
        <p:spPr/>
        <p:txBody>
          <a:bodyPr/>
          <a:lstStyle/>
          <a:p>
            <a:fld id="{DC58186E-6A25-4032-BDCE-2060794B0343}" type="slidenum">
              <a:rPr lang="en-US" smtClean="0"/>
              <a:t>‹#›</a:t>
            </a:fld>
            <a:endParaRPr lang="en-US"/>
          </a:p>
        </p:txBody>
      </p:sp>
    </p:spTree>
    <p:extLst>
      <p:ext uri="{BB962C8B-B14F-4D97-AF65-F5344CB8AC3E}">
        <p14:creationId xmlns:p14="http://schemas.microsoft.com/office/powerpoint/2010/main" val="1379831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D951AD-60B7-1004-B7DA-11CD5BC25985}"/>
              </a:ext>
            </a:extLst>
          </p:cNvPr>
          <p:cNvSpPr>
            <a:spLocks noGrp="1"/>
          </p:cNvSpPr>
          <p:nvPr>
            <p:ph type="dt" sz="half" idx="10"/>
          </p:nvPr>
        </p:nvSpPr>
        <p:spPr/>
        <p:txBody>
          <a:bodyPr/>
          <a:lstStyle/>
          <a:p>
            <a:fld id="{4079CC3D-7F14-461B-B417-A9BF1BC5A1DE}" type="datetimeFigureOut">
              <a:rPr lang="en-US" smtClean="0"/>
              <a:t>4/16/25</a:t>
            </a:fld>
            <a:endParaRPr lang="en-US"/>
          </a:p>
        </p:txBody>
      </p:sp>
      <p:sp>
        <p:nvSpPr>
          <p:cNvPr id="3" name="Footer Placeholder 2">
            <a:extLst>
              <a:ext uri="{FF2B5EF4-FFF2-40B4-BE49-F238E27FC236}">
                <a16:creationId xmlns:a16="http://schemas.microsoft.com/office/drawing/2014/main" id="{2FAA0B47-17A1-9C18-8F9C-91ECBBB72A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6EB744-BE5D-91A4-7592-5C4F479BC18B}"/>
              </a:ext>
            </a:extLst>
          </p:cNvPr>
          <p:cNvSpPr>
            <a:spLocks noGrp="1"/>
          </p:cNvSpPr>
          <p:nvPr>
            <p:ph type="sldNum" sz="quarter" idx="12"/>
          </p:nvPr>
        </p:nvSpPr>
        <p:spPr/>
        <p:txBody>
          <a:bodyPr/>
          <a:lstStyle/>
          <a:p>
            <a:fld id="{DC58186E-6A25-4032-BDCE-2060794B0343}" type="slidenum">
              <a:rPr lang="en-US" smtClean="0"/>
              <a:t>‹#›</a:t>
            </a:fld>
            <a:endParaRPr lang="en-US"/>
          </a:p>
        </p:txBody>
      </p:sp>
    </p:spTree>
    <p:extLst>
      <p:ext uri="{BB962C8B-B14F-4D97-AF65-F5344CB8AC3E}">
        <p14:creationId xmlns:p14="http://schemas.microsoft.com/office/powerpoint/2010/main" val="236235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4610D-05FF-A057-B94E-FBDDF2F080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1B11D8-4274-ED4D-A05C-2F9977C4FD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9D9E48-BD11-F0D8-A379-A69B1684E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B1E4A5-F9E4-0F8D-AC4E-907E60A637BD}"/>
              </a:ext>
            </a:extLst>
          </p:cNvPr>
          <p:cNvSpPr>
            <a:spLocks noGrp="1"/>
          </p:cNvSpPr>
          <p:nvPr>
            <p:ph type="dt" sz="half" idx="10"/>
          </p:nvPr>
        </p:nvSpPr>
        <p:spPr/>
        <p:txBody>
          <a:bodyPr/>
          <a:lstStyle/>
          <a:p>
            <a:fld id="{4079CC3D-7F14-461B-B417-A9BF1BC5A1DE}" type="datetimeFigureOut">
              <a:rPr lang="en-US" smtClean="0"/>
              <a:t>4/16/25</a:t>
            </a:fld>
            <a:endParaRPr lang="en-US"/>
          </a:p>
        </p:txBody>
      </p:sp>
      <p:sp>
        <p:nvSpPr>
          <p:cNvPr id="6" name="Footer Placeholder 5">
            <a:extLst>
              <a:ext uri="{FF2B5EF4-FFF2-40B4-BE49-F238E27FC236}">
                <a16:creationId xmlns:a16="http://schemas.microsoft.com/office/drawing/2014/main" id="{A37504D6-DE4C-11A2-0150-8C2925DC6E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C28589-2F14-D2FF-A1C6-16B9E05F01CD}"/>
              </a:ext>
            </a:extLst>
          </p:cNvPr>
          <p:cNvSpPr>
            <a:spLocks noGrp="1"/>
          </p:cNvSpPr>
          <p:nvPr>
            <p:ph type="sldNum" sz="quarter" idx="12"/>
          </p:nvPr>
        </p:nvSpPr>
        <p:spPr/>
        <p:txBody>
          <a:bodyPr/>
          <a:lstStyle/>
          <a:p>
            <a:fld id="{DC58186E-6A25-4032-BDCE-2060794B0343}" type="slidenum">
              <a:rPr lang="en-US" smtClean="0"/>
              <a:t>‹#›</a:t>
            </a:fld>
            <a:endParaRPr lang="en-US"/>
          </a:p>
        </p:txBody>
      </p:sp>
    </p:spTree>
    <p:extLst>
      <p:ext uri="{BB962C8B-B14F-4D97-AF65-F5344CB8AC3E}">
        <p14:creationId xmlns:p14="http://schemas.microsoft.com/office/powerpoint/2010/main" val="866040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B867C-BA37-4835-622E-A2FCC61A12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41198D-E209-C69D-4CEB-6503F2AC22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F28CE5-7F9A-6141-00B5-92B73D426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904B7A-36ED-EF86-0FEC-EC4E26D0965D}"/>
              </a:ext>
            </a:extLst>
          </p:cNvPr>
          <p:cNvSpPr>
            <a:spLocks noGrp="1"/>
          </p:cNvSpPr>
          <p:nvPr>
            <p:ph type="dt" sz="half" idx="10"/>
          </p:nvPr>
        </p:nvSpPr>
        <p:spPr/>
        <p:txBody>
          <a:bodyPr/>
          <a:lstStyle/>
          <a:p>
            <a:fld id="{4079CC3D-7F14-461B-B417-A9BF1BC5A1DE}" type="datetimeFigureOut">
              <a:rPr lang="en-US" smtClean="0"/>
              <a:t>4/16/25</a:t>
            </a:fld>
            <a:endParaRPr lang="en-US"/>
          </a:p>
        </p:txBody>
      </p:sp>
      <p:sp>
        <p:nvSpPr>
          <p:cNvPr id="6" name="Footer Placeholder 5">
            <a:extLst>
              <a:ext uri="{FF2B5EF4-FFF2-40B4-BE49-F238E27FC236}">
                <a16:creationId xmlns:a16="http://schemas.microsoft.com/office/drawing/2014/main" id="{70BC235A-15BD-7009-0A10-EAA1FA67CD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9A115-3195-7FD6-568C-665594DBA2D0}"/>
              </a:ext>
            </a:extLst>
          </p:cNvPr>
          <p:cNvSpPr>
            <a:spLocks noGrp="1"/>
          </p:cNvSpPr>
          <p:nvPr>
            <p:ph type="sldNum" sz="quarter" idx="12"/>
          </p:nvPr>
        </p:nvSpPr>
        <p:spPr/>
        <p:txBody>
          <a:bodyPr/>
          <a:lstStyle/>
          <a:p>
            <a:fld id="{DC58186E-6A25-4032-BDCE-2060794B0343}" type="slidenum">
              <a:rPr lang="en-US" smtClean="0"/>
              <a:t>‹#›</a:t>
            </a:fld>
            <a:endParaRPr lang="en-US"/>
          </a:p>
        </p:txBody>
      </p:sp>
    </p:spTree>
    <p:extLst>
      <p:ext uri="{BB962C8B-B14F-4D97-AF65-F5344CB8AC3E}">
        <p14:creationId xmlns:p14="http://schemas.microsoft.com/office/powerpoint/2010/main" val="2415927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99510-5ECF-633D-7C03-80967AB643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11FDE4-B1D3-A866-BF33-D8990C8E21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6D0BC-63CD-AEA6-5962-CBD31F8B308C}"/>
              </a:ext>
            </a:extLst>
          </p:cNvPr>
          <p:cNvSpPr>
            <a:spLocks noGrp="1"/>
          </p:cNvSpPr>
          <p:nvPr>
            <p:ph type="dt" sz="half" idx="10"/>
          </p:nvPr>
        </p:nvSpPr>
        <p:spPr/>
        <p:txBody>
          <a:bodyPr/>
          <a:lstStyle/>
          <a:p>
            <a:fld id="{4079CC3D-7F14-461B-B417-A9BF1BC5A1DE}" type="datetimeFigureOut">
              <a:rPr lang="en-US" smtClean="0"/>
              <a:t>4/16/25</a:t>
            </a:fld>
            <a:endParaRPr lang="en-US"/>
          </a:p>
        </p:txBody>
      </p:sp>
      <p:sp>
        <p:nvSpPr>
          <p:cNvPr id="5" name="Footer Placeholder 4">
            <a:extLst>
              <a:ext uri="{FF2B5EF4-FFF2-40B4-BE49-F238E27FC236}">
                <a16:creationId xmlns:a16="http://schemas.microsoft.com/office/drawing/2014/main" id="{16DA1A8B-AB48-0565-9B38-F59C32B5F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AA560E-9397-68F7-AFF6-0940C794763C}"/>
              </a:ext>
            </a:extLst>
          </p:cNvPr>
          <p:cNvSpPr>
            <a:spLocks noGrp="1"/>
          </p:cNvSpPr>
          <p:nvPr>
            <p:ph type="sldNum" sz="quarter" idx="12"/>
          </p:nvPr>
        </p:nvSpPr>
        <p:spPr/>
        <p:txBody>
          <a:bodyPr/>
          <a:lstStyle/>
          <a:p>
            <a:fld id="{DC58186E-6A25-4032-BDCE-2060794B0343}" type="slidenum">
              <a:rPr lang="en-US" smtClean="0"/>
              <a:t>‹#›</a:t>
            </a:fld>
            <a:endParaRPr lang="en-US"/>
          </a:p>
        </p:txBody>
      </p:sp>
    </p:spTree>
    <p:extLst>
      <p:ext uri="{BB962C8B-B14F-4D97-AF65-F5344CB8AC3E}">
        <p14:creationId xmlns:p14="http://schemas.microsoft.com/office/powerpoint/2010/main" val="272078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7FB403-397C-6EB6-B2E4-76E788404C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FC3FDE-10CE-6C27-7FAE-858010386C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98883-8EF4-8BF5-9A66-CD48245B05A2}"/>
              </a:ext>
            </a:extLst>
          </p:cNvPr>
          <p:cNvSpPr>
            <a:spLocks noGrp="1"/>
          </p:cNvSpPr>
          <p:nvPr>
            <p:ph type="dt" sz="half" idx="10"/>
          </p:nvPr>
        </p:nvSpPr>
        <p:spPr/>
        <p:txBody>
          <a:bodyPr/>
          <a:lstStyle/>
          <a:p>
            <a:fld id="{4079CC3D-7F14-461B-B417-A9BF1BC5A1DE}" type="datetimeFigureOut">
              <a:rPr lang="en-US" smtClean="0"/>
              <a:t>4/16/25</a:t>
            </a:fld>
            <a:endParaRPr lang="en-US"/>
          </a:p>
        </p:txBody>
      </p:sp>
      <p:sp>
        <p:nvSpPr>
          <p:cNvPr id="5" name="Footer Placeholder 4">
            <a:extLst>
              <a:ext uri="{FF2B5EF4-FFF2-40B4-BE49-F238E27FC236}">
                <a16:creationId xmlns:a16="http://schemas.microsoft.com/office/drawing/2014/main" id="{9C9B6556-E45F-6D68-2CC7-BB70703A8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5D28E-56BF-3614-D9F3-55FC5B45A134}"/>
              </a:ext>
            </a:extLst>
          </p:cNvPr>
          <p:cNvSpPr>
            <a:spLocks noGrp="1"/>
          </p:cNvSpPr>
          <p:nvPr>
            <p:ph type="sldNum" sz="quarter" idx="12"/>
          </p:nvPr>
        </p:nvSpPr>
        <p:spPr/>
        <p:txBody>
          <a:bodyPr/>
          <a:lstStyle/>
          <a:p>
            <a:fld id="{DC58186E-6A25-4032-BDCE-2060794B0343}" type="slidenum">
              <a:rPr lang="en-US" smtClean="0"/>
              <a:t>‹#›</a:t>
            </a:fld>
            <a:endParaRPr lang="en-US"/>
          </a:p>
        </p:txBody>
      </p:sp>
    </p:spTree>
    <p:extLst>
      <p:ext uri="{BB962C8B-B14F-4D97-AF65-F5344CB8AC3E}">
        <p14:creationId xmlns:p14="http://schemas.microsoft.com/office/powerpoint/2010/main" val="221429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2902C-47BA-4F66-B812-8A80F100D2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1DF972-09C3-4B2F-B246-29F0CA550A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2A79FB-F91B-42AE-B148-603C17B27D2D}"/>
              </a:ext>
            </a:extLst>
          </p:cNvPr>
          <p:cNvSpPr>
            <a:spLocks noGrp="1"/>
          </p:cNvSpPr>
          <p:nvPr>
            <p:ph type="dt" sz="half" idx="10"/>
          </p:nvPr>
        </p:nvSpPr>
        <p:spPr/>
        <p:txBody>
          <a:bodyPr/>
          <a:lstStyle/>
          <a:p>
            <a:fld id="{93866035-4113-470F-9DD4-8DD53A3A73F5}" type="datetimeFigureOut">
              <a:rPr lang="en-US" smtClean="0"/>
              <a:t>4/16/25</a:t>
            </a:fld>
            <a:endParaRPr lang="en-US"/>
          </a:p>
        </p:txBody>
      </p:sp>
      <p:sp>
        <p:nvSpPr>
          <p:cNvPr id="5" name="Footer Placeholder 4">
            <a:extLst>
              <a:ext uri="{FF2B5EF4-FFF2-40B4-BE49-F238E27FC236}">
                <a16:creationId xmlns:a16="http://schemas.microsoft.com/office/drawing/2014/main" id="{4D01C016-34B6-4C7B-987E-CAE7BC0D7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D4014-971B-4619-A3FD-A89A10CAE93B}"/>
              </a:ext>
            </a:extLst>
          </p:cNvPr>
          <p:cNvSpPr>
            <a:spLocks noGrp="1"/>
          </p:cNvSpPr>
          <p:nvPr>
            <p:ph type="sldNum" sz="quarter" idx="12"/>
          </p:nvPr>
        </p:nvSpPr>
        <p:spPr/>
        <p:txBody>
          <a:bodyPr/>
          <a:lstStyle/>
          <a:p>
            <a:fld id="{17BBEF29-60DB-4050-882E-C0D18EBC1C97}" type="slidenum">
              <a:rPr lang="en-US" smtClean="0"/>
              <a:t>‹#›</a:t>
            </a:fld>
            <a:endParaRPr lang="en-US"/>
          </a:p>
        </p:txBody>
      </p:sp>
    </p:spTree>
    <p:extLst>
      <p:ext uri="{BB962C8B-B14F-4D97-AF65-F5344CB8AC3E}">
        <p14:creationId xmlns:p14="http://schemas.microsoft.com/office/powerpoint/2010/main" val="2142073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85B2A-951C-4A8B-8B0C-F61BA9612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2BD55A-EC2E-46BD-A42F-CCCA802822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A7F39-9268-4C60-8D67-E64AD8EC338B}"/>
              </a:ext>
            </a:extLst>
          </p:cNvPr>
          <p:cNvSpPr>
            <a:spLocks noGrp="1"/>
          </p:cNvSpPr>
          <p:nvPr>
            <p:ph type="dt" sz="half" idx="10"/>
          </p:nvPr>
        </p:nvSpPr>
        <p:spPr/>
        <p:txBody>
          <a:bodyPr/>
          <a:lstStyle/>
          <a:p>
            <a:fld id="{93866035-4113-470F-9DD4-8DD53A3A73F5}" type="datetimeFigureOut">
              <a:rPr lang="en-US" smtClean="0"/>
              <a:t>4/16/25</a:t>
            </a:fld>
            <a:endParaRPr lang="en-US"/>
          </a:p>
        </p:txBody>
      </p:sp>
      <p:sp>
        <p:nvSpPr>
          <p:cNvPr id="5" name="Footer Placeholder 4">
            <a:extLst>
              <a:ext uri="{FF2B5EF4-FFF2-40B4-BE49-F238E27FC236}">
                <a16:creationId xmlns:a16="http://schemas.microsoft.com/office/drawing/2014/main" id="{F77A6E01-305A-49F2-B11D-53191A5B2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3426B-9EAD-4364-B079-BB631B05877D}"/>
              </a:ext>
            </a:extLst>
          </p:cNvPr>
          <p:cNvSpPr>
            <a:spLocks noGrp="1"/>
          </p:cNvSpPr>
          <p:nvPr>
            <p:ph type="sldNum" sz="quarter" idx="12"/>
          </p:nvPr>
        </p:nvSpPr>
        <p:spPr/>
        <p:txBody>
          <a:bodyPr/>
          <a:lstStyle/>
          <a:p>
            <a:fld id="{17BBEF29-60DB-4050-882E-C0D18EBC1C97}" type="slidenum">
              <a:rPr lang="en-US" smtClean="0"/>
              <a:t>‹#›</a:t>
            </a:fld>
            <a:endParaRPr lang="en-US"/>
          </a:p>
        </p:txBody>
      </p:sp>
    </p:spTree>
    <p:extLst>
      <p:ext uri="{BB962C8B-B14F-4D97-AF65-F5344CB8AC3E}">
        <p14:creationId xmlns:p14="http://schemas.microsoft.com/office/powerpoint/2010/main" val="379678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97FB0-F4D6-4C7B-9027-1564393BD7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8DD944-0F6D-4F8C-8555-BEF1BBC10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0C7CEE-70C3-485C-92FE-C50BC2E076A9}"/>
              </a:ext>
            </a:extLst>
          </p:cNvPr>
          <p:cNvSpPr>
            <a:spLocks noGrp="1"/>
          </p:cNvSpPr>
          <p:nvPr>
            <p:ph type="dt" sz="half" idx="10"/>
          </p:nvPr>
        </p:nvSpPr>
        <p:spPr/>
        <p:txBody>
          <a:bodyPr/>
          <a:lstStyle/>
          <a:p>
            <a:fld id="{93866035-4113-470F-9DD4-8DD53A3A73F5}" type="datetimeFigureOut">
              <a:rPr lang="en-US" smtClean="0"/>
              <a:t>4/16/25</a:t>
            </a:fld>
            <a:endParaRPr lang="en-US"/>
          </a:p>
        </p:txBody>
      </p:sp>
      <p:sp>
        <p:nvSpPr>
          <p:cNvPr id="5" name="Footer Placeholder 4">
            <a:extLst>
              <a:ext uri="{FF2B5EF4-FFF2-40B4-BE49-F238E27FC236}">
                <a16:creationId xmlns:a16="http://schemas.microsoft.com/office/drawing/2014/main" id="{31E509F4-36BB-4E97-8009-DC4C210B7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238BF-1509-499E-9C17-9F50015A1D0A}"/>
              </a:ext>
            </a:extLst>
          </p:cNvPr>
          <p:cNvSpPr>
            <a:spLocks noGrp="1"/>
          </p:cNvSpPr>
          <p:nvPr>
            <p:ph type="sldNum" sz="quarter" idx="12"/>
          </p:nvPr>
        </p:nvSpPr>
        <p:spPr/>
        <p:txBody>
          <a:bodyPr/>
          <a:lstStyle/>
          <a:p>
            <a:fld id="{17BBEF29-60DB-4050-882E-C0D18EBC1C97}" type="slidenum">
              <a:rPr lang="en-US" smtClean="0"/>
              <a:t>‹#›</a:t>
            </a:fld>
            <a:endParaRPr lang="en-US"/>
          </a:p>
        </p:txBody>
      </p:sp>
    </p:spTree>
    <p:extLst>
      <p:ext uri="{BB962C8B-B14F-4D97-AF65-F5344CB8AC3E}">
        <p14:creationId xmlns:p14="http://schemas.microsoft.com/office/powerpoint/2010/main" val="1278571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A7023-DB8E-4AB3-89FA-A47C8F155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C9AF6C-ACF0-4C13-882B-B1429A4425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DFF821-09F5-4D30-A5A3-581B98FFF8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A01B7E-1FDD-434E-9480-48B1A065788C}"/>
              </a:ext>
            </a:extLst>
          </p:cNvPr>
          <p:cNvSpPr>
            <a:spLocks noGrp="1"/>
          </p:cNvSpPr>
          <p:nvPr>
            <p:ph type="dt" sz="half" idx="10"/>
          </p:nvPr>
        </p:nvSpPr>
        <p:spPr/>
        <p:txBody>
          <a:bodyPr/>
          <a:lstStyle/>
          <a:p>
            <a:fld id="{93866035-4113-470F-9DD4-8DD53A3A73F5}" type="datetimeFigureOut">
              <a:rPr lang="en-US" smtClean="0"/>
              <a:t>4/16/25</a:t>
            </a:fld>
            <a:endParaRPr lang="en-US"/>
          </a:p>
        </p:txBody>
      </p:sp>
      <p:sp>
        <p:nvSpPr>
          <p:cNvPr id="6" name="Footer Placeholder 5">
            <a:extLst>
              <a:ext uri="{FF2B5EF4-FFF2-40B4-BE49-F238E27FC236}">
                <a16:creationId xmlns:a16="http://schemas.microsoft.com/office/drawing/2014/main" id="{9AB4BF5F-2556-417B-A228-6DD438CF83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D5ECAA-8C14-4FD5-8BC9-DB1B9C04F80A}"/>
              </a:ext>
            </a:extLst>
          </p:cNvPr>
          <p:cNvSpPr>
            <a:spLocks noGrp="1"/>
          </p:cNvSpPr>
          <p:nvPr>
            <p:ph type="sldNum" sz="quarter" idx="12"/>
          </p:nvPr>
        </p:nvSpPr>
        <p:spPr/>
        <p:txBody>
          <a:bodyPr/>
          <a:lstStyle/>
          <a:p>
            <a:fld id="{17BBEF29-60DB-4050-882E-C0D18EBC1C97}" type="slidenum">
              <a:rPr lang="en-US" smtClean="0"/>
              <a:t>‹#›</a:t>
            </a:fld>
            <a:endParaRPr lang="en-US"/>
          </a:p>
        </p:txBody>
      </p:sp>
    </p:spTree>
    <p:extLst>
      <p:ext uri="{BB962C8B-B14F-4D97-AF65-F5344CB8AC3E}">
        <p14:creationId xmlns:p14="http://schemas.microsoft.com/office/powerpoint/2010/main" val="1574639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E9FC-7012-4EAF-8410-D843342FCE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586E41-F770-4A7B-A314-E3524720F6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9DE441-88B1-4C05-89BB-D808B649F7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48F002-D124-4D39-AB9C-B3C9F936D3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9B13F2-AD3A-417A-A31A-A17DB1495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49CEB1-A12E-43DE-B25E-CEF65921BDAA}"/>
              </a:ext>
            </a:extLst>
          </p:cNvPr>
          <p:cNvSpPr>
            <a:spLocks noGrp="1"/>
          </p:cNvSpPr>
          <p:nvPr>
            <p:ph type="dt" sz="half" idx="10"/>
          </p:nvPr>
        </p:nvSpPr>
        <p:spPr/>
        <p:txBody>
          <a:bodyPr/>
          <a:lstStyle/>
          <a:p>
            <a:fld id="{93866035-4113-470F-9DD4-8DD53A3A73F5}" type="datetimeFigureOut">
              <a:rPr lang="en-US" smtClean="0"/>
              <a:t>4/16/25</a:t>
            </a:fld>
            <a:endParaRPr lang="en-US"/>
          </a:p>
        </p:txBody>
      </p:sp>
      <p:sp>
        <p:nvSpPr>
          <p:cNvPr id="8" name="Footer Placeholder 7">
            <a:extLst>
              <a:ext uri="{FF2B5EF4-FFF2-40B4-BE49-F238E27FC236}">
                <a16:creationId xmlns:a16="http://schemas.microsoft.com/office/drawing/2014/main" id="{1D760A45-4E9B-4999-9180-5554FA980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EC19CA-7A23-4F45-9A89-693C2D71262F}"/>
              </a:ext>
            </a:extLst>
          </p:cNvPr>
          <p:cNvSpPr>
            <a:spLocks noGrp="1"/>
          </p:cNvSpPr>
          <p:nvPr>
            <p:ph type="sldNum" sz="quarter" idx="12"/>
          </p:nvPr>
        </p:nvSpPr>
        <p:spPr/>
        <p:txBody>
          <a:bodyPr/>
          <a:lstStyle/>
          <a:p>
            <a:fld id="{17BBEF29-60DB-4050-882E-C0D18EBC1C97}" type="slidenum">
              <a:rPr lang="en-US" smtClean="0"/>
              <a:t>‹#›</a:t>
            </a:fld>
            <a:endParaRPr lang="en-US"/>
          </a:p>
        </p:txBody>
      </p:sp>
    </p:spTree>
    <p:extLst>
      <p:ext uri="{BB962C8B-B14F-4D97-AF65-F5344CB8AC3E}">
        <p14:creationId xmlns:p14="http://schemas.microsoft.com/office/powerpoint/2010/main" val="2588271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35F5D-087C-4F15-B6FF-A3EB3FC3C2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07D08C-281A-4C9D-9753-7436616566CE}"/>
              </a:ext>
            </a:extLst>
          </p:cNvPr>
          <p:cNvSpPr>
            <a:spLocks noGrp="1"/>
          </p:cNvSpPr>
          <p:nvPr>
            <p:ph type="dt" sz="half" idx="10"/>
          </p:nvPr>
        </p:nvSpPr>
        <p:spPr/>
        <p:txBody>
          <a:bodyPr/>
          <a:lstStyle/>
          <a:p>
            <a:fld id="{93866035-4113-470F-9DD4-8DD53A3A73F5}" type="datetimeFigureOut">
              <a:rPr lang="en-US" smtClean="0"/>
              <a:t>4/16/25</a:t>
            </a:fld>
            <a:endParaRPr lang="en-US"/>
          </a:p>
        </p:txBody>
      </p:sp>
      <p:sp>
        <p:nvSpPr>
          <p:cNvPr id="4" name="Footer Placeholder 3">
            <a:extLst>
              <a:ext uri="{FF2B5EF4-FFF2-40B4-BE49-F238E27FC236}">
                <a16:creationId xmlns:a16="http://schemas.microsoft.com/office/drawing/2014/main" id="{E6C2E827-0E36-49EF-959F-171189F8A0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FBE06F-80DC-4CCC-B30F-F8D3381F40F9}"/>
              </a:ext>
            </a:extLst>
          </p:cNvPr>
          <p:cNvSpPr>
            <a:spLocks noGrp="1"/>
          </p:cNvSpPr>
          <p:nvPr>
            <p:ph type="sldNum" sz="quarter" idx="12"/>
          </p:nvPr>
        </p:nvSpPr>
        <p:spPr/>
        <p:txBody>
          <a:bodyPr/>
          <a:lstStyle/>
          <a:p>
            <a:fld id="{17BBEF29-60DB-4050-882E-C0D18EBC1C97}" type="slidenum">
              <a:rPr lang="en-US" smtClean="0"/>
              <a:t>‹#›</a:t>
            </a:fld>
            <a:endParaRPr lang="en-US"/>
          </a:p>
        </p:txBody>
      </p:sp>
    </p:spTree>
    <p:extLst>
      <p:ext uri="{BB962C8B-B14F-4D97-AF65-F5344CB8AC3E}">
        <p14:creationId xmlns:p14="http://schemas.microsoft.com/office/powerpoint/2010/main" val="1738303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9B0D97-5FC6-4874-A8D2-AE75D8C22EDC}"/>
              </a:ext>
            </a:extLst>
          </p:cNvPr>
          <p:cNvSpPr>
            <a:spLocks noGrp="1"/>
          </p:cNvSpPr>
          <p:nvPr>
            <p:ph type="dt" sz="half" idx="10"/>
          </p:nvPr>
        </p:nvSpPr>
        <p:spPr/>
        <p:txBody>
          <a:bodyPr/>
          <a:lstStyle/>
          <a:p>
            <a:fld id="{93866035-4113-470F-9DD4-8DD53A3A73F5}" type="datetimeFigureOut">
              <a:rPr lang="en-US" smtClean="0"/>
              <a:t>4/16/25</a:t>
            </a:fld>
            <a:endParaRPr lang="en-US"/>
          </a:p>
        </p:txBody>
      </p:sp>
      <p:sp>
        <p:nvSpPr>
          <p:cNvPr id="3" name="Footer Placeholder 2">
            <a:extLst>
              <a:ext uri="{FF2B5EF4-FFF2-40B4-BE49-F238E27FC236}">
                <a16:creationId xmlns:a16="http://schemas.microsoft.com/office/drawing/2014/main" id="{474CDE3E-2519-4DC4-B281-A1274E4CF0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BA701A-978F-42D9-9F95-9B8844A7D419}"/>
              </a:ext>
            </a:extLst>
          </p:cNvPr>
          <p:cNvSpPr>
            <a:spLocks noGrp="1"/>
          </p:cNvSpPr>
          <p:nvPr>
            <p:ph type="sldNum" sz="quarter" idx="12"/>
          </p:nvPr>
        </p:nvSpPr>
        <p:spPr/>
        <p:txBody>
          <a:bodyPr/>
          <a:lstStyle/>
          <a:p>
            <a:fld id="{17BBEF29-60DB-4050-882E-C0D18EBC1C97}" type="slidenum">
              <a:rPr lang="en-US" smtClean="0"/>
              <a:t>‹#›</a:t>
            </a:fld>
            <a:endParaRPr lang="en-US"/>
          </a:p>
        </p:txBody>
      </p:sp>
    </p:spTree>
    <p:extLst>
      <p:ext uri="{BB962C8B-B14F-4D97-AF65-F5344CB8AC3E}">
        <p14:creationId xmlns:p14="http://schemas.microsoft.com/office/powerpoint/2010/main" val="2894249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4151E-D141-48F4-8800-017FCB034D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2653D3-483F-488C-ABDD-340A1548B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3B99BB-6533-42B4-A4C4-020C8F293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70083-4369-4356-A407-BDAF9F9B5B68}"/>
              </a:ext>
            </a:extLst>
          </p:cNvPr>
          <p:cNvSpPr>
            <a:spLocks noGrp="1"/>
          </p:cNvSpPr>
          <p:nvPr>
            <p:ph type="dt" sz="half" idx="10"/>
          </p:nvPr>
        </p:nvSpPr>
        <p:spPr/>
        <p:txBody>
          <a:bodyPr/>
          <a:lstStyle/>
          <a:p>
            <a:fld id="{93866035-4113-470F-9DD4-8DD53A3A73F5}" type="datetimeFigureOut">
              <a:rPr lang="en-US" smtClean="0"/>
              <a:t>4/16/25</a:t>
            </a:fld>
            <a:endParaRPr lang="en-US"/>
          </a:p>
        </p:txBody>
      </p:sp>
      <p:sp>
        <p:nvSpPr>
          <p:cNvPr id="6" name="Footer Placeholder 5">
            <a:extLst>
              <a:ext uri="{FF2B5EF4-FFF2-40B4-BE49-F238E27FC236}">
                <a16:creationId xmlns:a16="http://schemas.microsoft.com/office/drawing/2014/main" id="{E7196F36-F819-4190-AABA-9042DA10D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4C474-6AB2-4778-AA25-11BBE0F34D41}"/>
              </a:ext>
            </a:extLst>
          </p:cNvPr>
          <p:cNvSpPr>
            <a:spLocks noGrp="1"/>
          </p:cNvSpPr>
          <p:nvPr>
            <p:ph type="sldNum" sz="quarter" idx="12"/>
          </p:nvPr>
        </p:nvSpPr>
        <p:spPr/>
        <p:txBody>
          <a:bodyPr/>
          <a:lstStyle/>
          <a:p>
            <a:fld id="{17BBEF29-60DB-4050-882E-C0D18EBC1C97}" type="slidenum">
              <a:rPr lang="en-US" smtClean="0"/>
              <a:t>‹#›</a:t>
            </a:fld>
            <a:endParaRPr lang="en-US"/>
          </a:p>
        </p:txBody>
      </p:sp>
    </p:spTree>
    <p:extLst>
      <p:ext uri="{BB962C8B-B14F-4D97-AF65-F5344CB8AC3E}">
        <p14:creationId xmlns:p14="http://schemas.microsoft.com/office/powerpoint/2010/main" val="2418844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AF4CF-145E-435D-A097-BD4233E45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290588-6DFA-4FEE-A982-3BE8AFC8F5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1E7827-E2DC-4D14-BF92-4253B79E0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324C81-BBA0-45A5-8D5A-255E3A0DAD27}"/>
              </a:ext>
            </a:extLst>
          </p:cNvPr>
          <p:cNvSpPr>
            <a:spLocks noGrp="1"/>
          </p:cNvSpPr>
          <p:nvPr>
            <p:ph type="dt" sz="half" idx="10"/>
          </p:nvPr>
        </p:nvSpPr>
        <p:spPr/>
        <p:txBody>
          <a:bodyPr/>
          <a:lstStyle/>
          <a:p>
            <a:fld id="{93866035-4113-470F-9DD4-8DD53A3A73F5}" type="datetimeFigureOut">
              <a:rPr lang="en-US" smtClean="0"/>
              <a:t>4/16/25</a:t>
            </a:fld>
            <a:endParaRPr lang="en-US"/>
          </a:p>
        </p:txBody>
      </p:sp>
      <p:sp>
        <p:nvSpPr>
          <p:cNvPr id="6" name="Footer Placeholder 5">
            <a:extLst>
              <a:ext uri="{FF2B5EF4-FFF2-40B4-BE49-F238E27FC236}">
                <a16:creationId xmlns:a16="http://schemas.microsoft.com/office/drawing/2014/main" id="{312854A0-CFC0-4D05-B39F-F99333ABB9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02C13B-B5A6-4712-AB8F-992F11C9795D}"/>
              </a:ext>
            </a:extLst>
          </p:cNvPr>
          <p:cNvSpPr>
            <a:spLocks noGrp="1"/>
          </p:cNvSpPr>
          <p:nvPr>
            <p:ph type="sldNum" sz="quarter" idx="12"/>
          </p:nvPr>
        </p:nvSpPr>
        <p:spPr/>
        <p:txBody>
          <a:bodyPr/>
          <a:lstStyle/>
          <a:p>
            <a:fld id="{17BBEF29-60DB-4050-882E-C0D18EBC1C97}" type="slidenum">
              <a:rPr lang="en-US" smtClean="0"/>
              <a:t>‹#›</a:t>
            </a:fld>
            <a:endParaRPr lang="en-US"/>
          </a:p>
        </p:txBody>
      </p:sp>
    </p:spTree>
    <p:extLst>
      <p:ext uri="{BB962C8B-B14F-4D97-AF65-F5344CB8AC3E}">
        <p14:creationId xmlns:p14="http://schemas.microsoft.com/office/powerpoint/2010/main" val="2492397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1303A-E110-4E6C-B849-F177B6C5B2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69008A-9A04-4F79-8259-5804E9C5F9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C01D9-C5D4-4C2F-95BF-23CFE3B107C4}"/>
              </a:ext>
            </a:extLst>
          </p:cNvPr>
          <p:cNvSpPr>
            <a:spLocks noGrp="1"/>
          </p:cNvSpPr>
          <p:nvPr>
            <p:ph type="dt" sz="half" idx="10"/>
          </p:nvPr>
        </p:nvSpPr>
        <p:spPr/>
        <p:txBody>
          <a:bodyPr/>
          <a:lstStyle/>
          <a:p>
            <a:fld id="{93866035-4113-470F-9DD4-8DD53A3A73F5}" type="datetimeFigureOut">
              <a:rPr lang="en-US" smtClean="0"/>
              <a:t>4/16/25</a:t>
            </a:fld>
            <a:endParaRPr lang="en-US"/>
          </a:p>
        </p:txBody>
      </p:sp>
      <p:sp>
        <p:nvSpPr>
          <p:cNvPr id="5" name="Footer Placeholder 4">
            <a:extLst>
              <a:ext uri="{FF2B5EF4-FFF2-40B4-BE49-F238E27FC236}">
                <a16:creationId xmlns:a16="http://schemas.microsoft.com/office/drawing/2014/main" id="{D5B5F603-EE76-4E4A-8D74-72BD7078F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176D22-B4B2-424C-A585-324509C3A53E}"/>
              </a:ext>
            </a:extLst>
          </p:cNvPr>
          <p:cNvSpPr>
            <a:spLocks noGrp="1"/>
          </p:cNvSpPr>
          <p:nvPr>
            <p:ph type="sldNum" sz="quarter" idx="12"/>
          </p:nvPr>
        </p:nvSpPr>
        <p:spPr/>
        <p:txBody>
          <a:bodyPr/>
          <a:lstStyle/>
          <a:p>
            <a:fld id="{17BBEF29-60DB-4050-882E-C0D18EBC1C97}" type="slidenum">
              <a:rPr lang="en-US" smtClean="0"/>
              <a:t>‹#›</a:t>
            </a:fld>
            <a:endParaRPr lang="en-US"/>
          </a:p>
        </p:txBody>
      </p:sp>
    </p:spTree>
    <p:extLst>
      <p:ext uri="{BB962C8B-B14F-4D97-AF65-F5344CB8AC3E}">
        <p14:creationId xmlns:p14="http://schemas.microsoft.com/office/powerpoint/2010/main" val="227458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12BFBF-05A7-43A2-AB7E-A1C844D633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C54B3E-A507-4590-9009-ACC1E3D1E2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EA43B-00BC-4B11-A062-14E5B52E1D44}"/>
              </a:ext>
            </a:extLst>
          </p:cNvPr>
          <p:cNvSpPr>
            <a:spLocks noGrp="1"/>
          </p:cNvSpPr>
          <p:nvPr>
            <p:ph type="dt" sz="half" idx="10"/>
          </p:nvPr>
        </p:nvSpPr>
        <p:spPr/>
        <p:txBody>
          <a:bodyPr/>
          <a:lstStyle/>
          <a:p>
            <a:fld id="{93866035-4113-470F-9DD4-8DD53A3A73F5}" type="datetimeFigureOut">
              <a:rPr lang="en-US" smtClean="0"/>
              <a:t>4/16/25</a:t>
            </a:fld>
            <a:endParaRPr lang="en-US"/>
          </a:p>
        </p:txBody>
      </p:sp>
      <p:sp>
        <p:nvSpPr>
          <p:cNvPr id="5" name="Footer Placeholder 4">
            <a:extLst>
              <a:ext uri="{FF2B5EF4-FFF2-40B4-BE49-F238E27FC236}">
                <a16:creationId xmlns:a16="http://schemas.microsoft.com/office/drawing/2014/main" id="{27F95252-6050-4788-BBC6-7EF8B201C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04C81-0FDE-4385-83DF-3DFA8E3E6EDA}"/>
              </a:ext>
            </a:extLst>
          </p:cNvPr>
          <p:cNvSpPr>
            <a:spLocks noGrp="1"/>
          </p:cNvSpPr>
          <p:nvPr>
            <p:ph type="sldNum" sz="quarter" idx="12"/>
          </p:nvPr>
        </p:nvSpPr>
        <p:spPr/>
        <p:txBody>
          <a:bodyPr/>
          <a:lstStyle/>
          <a:p>
            <a:fld id="{17BBEF29-60DB-4050-882E-C0D18EBC1C97}" type="slidenum">
              <a:rPr lang="en-US" smtClean="0"/>
              <a:t>‹#›</a:t>
            </a:fld>
            <a:endParaRPr lang="en-US"/>
          </a:p>
        </p:txBody>
      </p:sp>
    </p:spTree>
    <p:extLst>
      <p:ext uri="{BB962C8B-B14F-4D97-AF65-F5344CB8AC3E}">
        <p14:creationId xmlns:p14="http://schemas.microsoft.com/office/powerpoint/2010/main" val="4181318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4/16/25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4/16/25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4/16/25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4/16/25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4/16/25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4/16/25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4/16/25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4/16/25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4/16/25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4/16/25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4/16/25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755156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8441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87941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948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7905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071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212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0670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9749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879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9577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568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894489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064414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990322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99718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36493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574257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600" y="6245225"/>
            <a:ext cx="2844800" cy="476251"/>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1"/>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8737600" y="6245225"/>
            <a:ext cx="2844800" cy="476251"/>
          </a:xfrm>
          <a:prstGeom prst="rect">
            <a:avLst/>
          </a:prstGeom>
          <a:ln/>
        </p:spPr>
        <p:txBody>
          <a:bodyPr/>
          <a:lstStyle>
            <a:lvl1pPr>
              <a:defRPr/>
            </a:lvl1pPr>
          </a:lstStyle>
          <a:p>
            <a:pPr>
              <a:defRPr/>
            </a:pPr>
            <a:fld id="{02EF6B24-FE7E-4152-9978-735038326281}" type="slidenum">
              <a:rPr lang="en-GB"/>
              <a:pPr>
                <a:defRPr/>
              </a:pPr>
              <a:t>‹#›</a:t>
            </a:fld>
            <a:endParaRPr lang="en-GB"/>
          </a:p>
        </p:txBody>
      </p:sp>
    </p:spTree>
    <p:extLst>
      <p:ext uri="{BB962C8B-B14F-4D97-AF65-F5344CB8AC3E}">
        <p14:creationId xmlns:p14="http://schemas.microsoft.com/office/powerpoint/2010/main" val="2997204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Massachusetts General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3" name="Graphic 12">
            <a:extLst>
              <a:ext uri="{FF2B5EF4-FFF2-40B4-BE49-F238E27FC236}">
                <a16:creationId xmlns:a16="http://schemas.microsoft.com/office/drawing/2014/main" id="{C4357391-435D-FE40-BA1B-2A5D1496E7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5"/>
            <a:ext cx="4407408" cy="456544"/>
          </a:xfrm>
          <a:prstGeom prst="rect">
            <a:avLst/>
          </a:prstGeom>
        </p:spPr>
      </p:pic>
    </p:spTree>
    <p:extLst>
      <p:ext uri="{BB962C8B-B14F-4D97-AF65-F5344CB8AC3E}">
        <p14:creationId xmlns:p14="http://schemas.microsoft.com/office/powerpoint/2010/main" val="3057021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Brigham and Women's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77302A37-C29E-D747-9D9C-9D2A3A2731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4317238" cy="455676"/>
          </a:xfrm>
          <a:prstGeom prst="rect">
            <a:avLst/>
          </a:prstGeom>
        </p:spPr>
      </p:pic>
    </p:spTree>
    <p:extLst>
      <p:ext uri="{BB962C8B-B14F-4D97-AF65-F5344CB8AC3E}">
        <p14:creationId xmlns:p14="http://schemas.microsoft.com/office/powerpoint/2010/main" val="1964648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Mass Eye and Ea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AB715D2F-359A-2643-88EC-FBF9E043B4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2523744" cy="479044"/>
          </a:xfrm>
          <a:prstGeom prst="rect">
            <a:avLst/>
          </a:prstGeom>
        </p:spPr>
      </p:pic>
    </p:spTree>
    <p:extLst>
      <p:ext uri="{BB962C8B-B14F-4D97-AF65-F5344CB8AC3E}">
        <p14:creationId xmlns:p14="http://schemas.microsoft.com/office/powerpoint/2010/main" val="571902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Cancer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FC94A59C-A7AF-1E4C-8EC2-9E0670E9F5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849878" cy="438150"/>
          </a:xfrm>
          <a:prstGeom prst="rect">
            <a:avLst/>
          </a:prstGeom>
        </p:spPr>
      </p:pic>
    </p:spTree>
    <p:extLst>
      <p:ext uri="{BB962C8B-B14F-4D97-AF65-F5344CB8AC3E}">
        <p14:creationId xmlns:p14="http://schemas.microsoft.com/office/powerpoint/2010/main" val="1886773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for Childr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5248F5DD-E02F-504F-ACFC-36B0C1CED5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581522" cy="438912"/>
          </a:xfrm>
          <a:prstGeom prst="rect">
            <a:avLst/>
          </a:prstGeom>
        </p:spPr>
      </p:pic>
    </p:spTree>
    <p:extLst>
      <p:ext uri="{BB962C8B-B14F-4D97-AF65-F5344CB8AC3E}">
        <p14:creationId xmlns:p14="http://schemas.microsoft.com/office/powerpoint/2010/main" val="2863374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Hospital Research Institu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9" name="Graphic 8">
            <a:extLst>
              <a:ext uri="{FF2B5EF4-FFF2-40B4-BE49-F238E27FC236}">
                <a16:creationId xmlns:a16="http://schemas.microsoft.com/office/drawing/2014/main" id="{C77B6F08-3613-774E-8E47-8E3E25A89F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4379976" cy="439169"/>
          </a:xfrm>
          <a:prstGeom prst="rect">
            <a:avLst/>
          </a:prstGeom>
        </p:spPr>
      </p:pic>
    </p:spTree>
    <p:extLst>
      <p:ext uri="{BB962C8B-B14F-4D97-AF65-F5344CB8AC3E}">
        <p14:creationId xmlns:p14="http://schemas.microsoft.com/office/powerpoint/2010/main" val="3377052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Brigham and Women’s Hospital Research Institu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2" name="Graphic 11">
            <a:extLst>
              <a:ext uri="{FF2B5EF4-FFF2-40B4-BE49-F238E27FC236}">
                <a16:creationId xmlns:a16="http://schemas.microsoft.com/office/drawing/2014/main" id="{2960CF3B-0529-664A-8A9F-6E82509275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758184" cy="480017"/>
          </a:xfrm>
          <a:prstGeom prst="rect">
            <a:avLst/>
          </a:prstGeom>
        </p:spPr>
      </p:pic>
    </p:spTree>
    <p:extLst>
      <p:ext uri="{BB962C8B-B14F-4D97-AF65-F5344CB8AC3E}">
        <p14:creationId xmlns:p14="http://schemas.microsoft.com/office/powerpoint/2010/main" val="3078297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Brigham and Women's Faulkner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3B844704-BF7D-2C4C-9CD5-FBF2A5681B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557778" cy="455676"/>
          </a:xfrm>
          <a:prstGeom prst="rect">
            <a:avLst/>
          </a:prstGeom>
        </p:spPr>
      </p:pic>
    </p:spTree>
    <p:extLst>
      <p:ext uri="{BB962C8B-B14F-4D97-AF65-F5344CB8AC3E}">
        <p14:creationId xmlns:p14="http://schemas.microsoft.com/office/powerpoint/2010/main" val="1062576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Newton-Wellesley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0677DBBC-8D99-FC41-92FA-B23927748B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1562990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Salem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6BD23AD4-54C3-F348-8666-D1E07B95DC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2998762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Urgent Car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D292CBA6-E9F4-4B47-BCEB-F05290DF28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1788617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Home Car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5DF6FCAD-1764-CF41-B397-F9A62A2D6C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38150"/>
          </a:xfrm>
          <a:prstGeom prst="rect">
            <a:avLst/>
          </a:prstGeom>
        </p:spPr>
      </p:pic>
    </p:spTree>
    <p:extLst>
      <p:ext uri="{BB962C8B-B14F-4D97-AF65-F5344CB8AC3E}">
        <p14:creationId xmlns:p14="http://schemas.microsoft.com/office/powerpoint/2010/main" val="2546412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Healthcare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055F566E-71D8-904F-A69E-F75E351690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38150"/>
          </a:xfrm>
          <a:prstGeom prst="rect">
            <a:avLst/>
          </a:prstGeom>
        </p:spPr>
      </p:pic>
    </p:spTree>
    <p:extLst>
      <p:ext uri="{BB962C8B-B14F-4D97-AF65-F5344CB8AC3E}">
        <p14:creationId xmlns:p14="http://schemas.microsoft.com/office/powerpoint/2010/main" val="1215717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Confidential—do not copy or distribute</a:t>
            </a:r>
          </a:p>
        </p:txBody>
      </p:sp>
    </p:spTree>
    <p:extLst>
      <p:ext uri="{BB962C8B-B14F-4D97-AF65-F5344CB8AC3E}">
        <p14:creationId xmlns:p14="http://schemas.microsoft.com/office/powerpoint/2010/main" val="690560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Title Slide: Brigham and Women's Hospital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 Placeholder 3">
            <a:extLst>
              <a:ext uri="{FF2B5EF4-FFF2-40B4-BE49-F238E27FC236}">
                <a16:creationId xmlns:a16="http://schemas.microsoft.com/office/drawing/2014/main" id="{CD8716DD-CDEC-3747-B9EB-0101C7398670}"/>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13" name="Footer Placeholder 4">
            <a:extLst>
              <a:ext uri="{FF2B5EF4-FFF2-40B4-BE49-F238E27FC236}">
                <a16:creationId xmlns:a16="http://schemas.microsoft.com/office/drawing/2014/main" id="{2390213F-822B-9E4F-ADC2-53FA2A5E28F8}"/>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4" name="Graphic 13">
            <a:extLst>
              <a:ext uri="{FF2B5EF4-FFF2-40B4-BE49-F238E27FC236}">
                <a16:creationId xmlns:a16="http://schemas.microsoft.com/office/drawing/2014/main" id="{CBAE4295-7EA7-FF4B-A202-A0257EC07B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0" name="Graphic 9">
            <a:extLst>
              <a:ext uri="{FF2B5EF4-FFF2-40B4-BE49-F238E27FC236}">
                <a16:creationId xmlns:a16="http://schemas.microsoft.com/office/drawing/2014/main" id="{147A6289-6A60-0640-BB50-2364594F1D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4317238" cy="455676"/>
          </a:xfrm>
          <a:prstGeom prst="rect">
            <a:avLst/>
          </a:prstGeom>
        </p:spPr>
      </p:pic>
    </p:spTree>
    <p:extLst>
      <p:ext uri="{BB962C8B-B14F-4D97-AF65-F5344CB8AC3E}">
        <p14:creationId xmlns:p14="http://schemas.microsoft.com/office/powerpoint/2010/main" val="2645571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Slide: Massachusetts General Hospital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 Placeholder 3">
            <a:extLst>
              <a:ext uri="{FF2B5EF4-FFF2-40B4-BE49-F238E27FC236}">
                <a16:creationId xmlns:a16="http://schemas.microsoft.com/office/drawing/2014/main" id="{1EA0C53F-C1AF-664A-9BE9-A665D2A5A794}"/>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16" name="Footer Placeholder 4">
            <a:extLst>
              <a:ext uri="{FF2B5EF4-FFF2-40B4-BE49-F238E27FC236}">
                <a16:creationId xmlns:a16="http://schemas.microsoft.com/office/drawing/2014/main" id="{18D93F8D-30C9-3741-B31A-6BFAD6EA7FF3}"/>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1" name="Graphic 10">
            <a:extLst>
              <a:ext uri="{FF2B5EF4-FFF2-40B4-BE49-F238E27FC236}">
                <a16:creationId xmlns:a16="http://schemas.microsoft.com/office/drawing/2014/main" id="{99E4D166-4D96-1349-9B57-A3B655BF9D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2" name="Graphic 11">
            <a:extLst>
              <a:ext uri="{FF2B5EF4-FFF2-40B4-BE49-F238E27FC236}">
                <a16:creationId xmlns:a16="http://schemas.microsoft.com/office/drawing/2014/main" id="{1036FC61-D6F2-CA40-9525-6151BFBEA9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4399026" cy="455676"/>
          </a:xfrm>
          <a:prstGeom prst="rect">
            <a:avLst/>
          </a:prstGeom>
        </p:spPr>
      </p:pic>
    </p:spTree>
    <p:extLst>
      <p:ext uri="{BB962C8B-B14F-4D97-AF65-F5344CB8AC3E}">
        <p14:creationId xmlns:p14="http://schemas.microsoft.com/office/powerpoint/2010/main" val="4271461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itle Slide: Mass Eye and Ear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 Placeholder 3">
            <a:extLst>
              <a:ext uri="{FF2B5EF4-FFF2-40B4-BE49-F238E27FC236}">
                <a16:creationId xmlns:a16="http://schemas.microsoft.com/office/drawing/2014/main" id="{9F5167C9-3161-E545-8C8A-F4E7FE0CB6BB}"/>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15" name="Footer Placeholder 4">
            <a:extLst>
              <a:ext uri="{FF2B5EF4-FFF2-40B4-BE49-F238E27FC236}">
                <a16:creationId xmlns:a16="http://schemas.microsoft.com/office/drawing/2014/main" id="{A770AB07-61D8-8646-91DE-49F6EB1A4295}"/>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2" name="Graphic 11">
            <a:extLst>
              <a:ext uri="{FF2B5EF4-FFF2-40B4-BE49-F238E27FC236}">
                <a16:creationId xmlns:a16="http://schemas.microsoft.com/office/drawing/2014/main" id="{2DF71BA4-BDBB-7247-AED7-C6ED15B85F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1" name="Graphic 10">
            <a:extLst>
              <a:ext uri="{FF2B5EF4-FFF2-40B4-BE49-F238E27FC236}">
                <a16:creationId xmlns:a16="http://schemas.microsoft.com/office/drawing/2014/main" id="{8FC5A381-515C-7F46-8C2B-6FA9C7ACF7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2523744" cy="479044"/>
          </a:xfrm>
          <a:prstGeom prst="rect">
            <a:avLst/>
          </a:prstGeom>
        </p:spPr>
      </p:pic>
    </p:spTree>
    <p:extLst>
      <p:ext uri="{BB962C8B-B14F-4D97-AF65-F5344CB8AC3E}">
        <p14:creationId xmlns:p14="http://schemas.microsoft.com/office/powerpoint/2010/main" val="1412034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Title Slide: Mass General Cancer Center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3" name="Graphic 12">
            <a:extLst>
              <a:ext uri="{FF2B5EF4-FFF2-40B4-BE49-F238E27FC236}">
                <a16:creationId xmlns:a16="http://schemas.microsoft.com/office/drawing/2014/main" id="{8C079DE7-EC04-CF45-A5DA-383361EF1A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0" name="Graphic 9">
            <a:extLst>
              <a:ext uri="{FF2B5EF4-FFF2-40B4-BE49-F238E27FC236}">
                <a16:creationId xmlns:a16="http://schemas.microsoft.com/office/drawing/2014/main" id="{F7F61162-25C5-E147-B3F0-B47C5B2153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3849878" cy="438150"/>
          </a:xfrm>
          <a:prstGeom prst="rect">
            <a:avLst/>
          </a:prstGeom>
        </p:spPr>
      </p:pic>
    </p:spTree>
    <p:extLst>
      <p:ext uri="{BB962C8B-B14F-4D97-AF65-F5344CB8AC3E}">
        <p14:creationId xmlns:p14="http://schemas.microsoft.com/office/powerpoint/2010/main" val="1585503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Title Slide: Mass General for Children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2" name="Graphic 11">
            <a:extLst>
              <a:ext uri="{FF2B5EF4-FFF2-40B4-BE49-F238E27FC236}">
                <a16:creationId xmlns:a16="http://schemas.microsoft.com/office/drawing/2014/main" id="{CC359248-11CA-3D43-9C1C-23FF3D412B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4" name="Graphic 13">
            <a:extLst>
              <a:ext uri="{FF2B5EF4-FFF2-40B4-BE49-F238E27FC236}">
                <a16:creationId xmlns:a16="http://schemas.microsoft.com/office/drawing/2014/main" id="{18CD110A-3D28-1E49-8E6C-3AC23134C7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3581522" cy="438912"/>
          </a:xfrm>
          <a:prstGeom prst="rect">
            <a:avLst/>
          </a:prstGeom>
        </p:spPr>
      </p:pic>
    </p:spTree>
    <p:extLst>
      <p:ext uri="{BB962C8B-B14F-4D97-AF65-F5344CB8AC3E}">
        <p14:creationId xmlns:p14="http://schemas.microsoft.com/office/powerpoint/2010/main" val="4148415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Title Slide: Mass General Hospital Research Institute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2" name="Graphic 11">
            <a:extLst>
              <a:ext uri="{FF2B5EF4-FFF2-40B4-BE49-F238E27FC236}">
                <a16:creationId xmlns:a16="http://schemas.microsoft.com/office/drawing/2014/main" id="{CC359248-11CA-3D43-9C1C-23FF3D412B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3" name="Graphic 12">
            <a:extLst>
              <a:ext uri="{FF2B5EF4-FFF2-40B4-BE49-F238E27FC236}">
                <a16:creationId xmlns:a16="http://schemas.microsoft.com/office/drawing/2014/main" id="{B4B11ED8-941B-4540-AFF1-A4E4214A2A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4379976" cy="439169"/>
          </a:xfrm>
          <a:prstGeom prst="rect">
            <a:avLst/>
          </a:prstGeom>
        </p:spPr>
      </p:pic>
    </p:spTree>
    <p:extLst>
      <p:ext uri="{BB962C8B-B14F-4D97-AF65-F5344CB8AC3E}">
        <p14:creationId xmlns:p14="http://schemas.microsoft.com/office/powerpoint/2010/main" val="4037180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Slide: Brigham and Women’s Hospital Research Institute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3" name="Graphic 12">
            <a:extLst>
              <a:ext uri="{FF2B5EF4-FFF2-40B4-BE49-F238E27FC236}">
                <a16:creationId xmlns:a16="http://schemas.microsoft.com/office/drawing/2014/main" id="{8C079DE7-EC04-CF45-A5DA-383361EF1A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0" name="Graphic 9">
            <a:extLst>
              <a:ext uri="{FF2B5EF4-FFF2-40B4-BE49-F238E27FC236}">
                <a16:creationId xmlns:a16="http://schemas.microsoft.com/office/drawing/2014/main" id="{CE4BDFE1-C589-CA43-8DB1-293A8D46CD8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3758184" cy="480017"/>
          </a:xfrm>
          <a:prstGeom prst="rect">
            <a:avLst/>
          </a:prstGeom>
        </p:spPr>
      </p:pic>
    </p:spTree>
    <p:extLst>
      <p:ext uri="{BB962C8B-B14F-4D97-AF65-F5344CB8AC3E}">
        <p14:creationId xmlns:p14="http://schemas.microsoft.com/office/powerpoint/2010/main" val="3905710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le Slide: Wentworth-Douglass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19748CD2-297A-4B40-85A7-E1097F3D7A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1544849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Title Slide: Cooley Dickinson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BF998455-46E5-2646-9BCC-E190015AD4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3092167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Title Slide: Martha's Vineyard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1AED8FAB-528C-7842-922E-B45D0D662D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3803005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Title Slide: Nantucket Cottage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1AAB035D-C24A-5848-BA09-4028CB4638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2021602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Title Slide: McLean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 Placeholder 3">
            <a:extLst>
              <a:ext uri="{FF2B5EF4-FFF2-40B4-BE49-F238E27FC236}">
                <a16:creationId xmlns:a16="http://schemas.microsoft.com/office/drawing/2014/main" id="{9F5167C9-3161-E545-8C8A-F4E7FE0CB6BB}"/>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15" name="Footer Placeholder 4">
            <a:extLst>
              <a:ext uri="{FF2B5EF4-FFF2-40B4-BE49-F238E27FC236}">
                <a16:creationId xmlns:a16="http://schemas.microsoft.com/office/drawing/2014/main" id="{A770AB07-61D8-8646-91DE-49F6EB1A4295}"/>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1" name="Graphic 10">
            <a:extLst>
              <a:ext uri="{FF2B5EF4-FFF2-40B4-BE49-F238E27FC236}">
                <a16:creationId xmlns:a16="http://schemas.microsoft.com/office/drawing/2014/main" id="{1E468A04-0215-4940-8006-5CF32444A1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0" name="Graphic 9">
            <a:extLst>
              <a:ext uri="{FF2B5EF4-FFF2-40B4-BE49-F238E27FC236}">
                <a16:creationId xmlns:a16="http://schemas.microsoft.com/office/drawing/2014/main" id="{54F30C42-14E6-474E-9BB1-F25A3769F81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2073910" cy="438150"/>
          </a:xfrm>
          <a:prstGeom prst="rect">
            <a:avLst/>
          </a:prstGeom>
        </p:spPr>
      </p:pic>
    </p:spTree>
    <p:extLst>
      <p:ext uri="{BB962C8B-B14F-4D97-AF65-F5344CB8AC3E}">
        <p14:creationId xmlns:p14="http://schemas.microsoft.com/office/powerpoint/2010/main" val="269983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Title Slide: McLea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69F60402-97A1-9B49-9740-AAC2D9C3A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2073910" cy="438150"/>
          </a:xfrm>
          <a:prstGeom prst="rect">
            <a:avLst/>
          </a:prstGeom>
        </p:spPr>
      </p:pic>
    </p:spTree>
    <p:extLst>
      <p:ext uri="{BB962C8B-B14F-4D97-AF65-F5344CB8AC3E}">
        <p14:creationId xmlns:p14="http://schemas.microsoft.com/office/powerpoint/2010/main" val="2635197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Title Slide: Healthcare at Home">
    <p:bg>
      <p:bgPr>
        <a:solidFill>
          <a:schemeClr val="tx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AEECCB8-D2E5-6E93-451A-6E35EECCCC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38150"/>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09816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Title Slide: Spaulding Rehabilita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73FD23B6-59E9-BD42-906A-61D6D9E9EB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487674" cy="479044"/>
          </a:xfrm>
          <a:prstGeom prst="rect">
            <a:avLst/>
          </a:prstGeom>
        </p:spPr>
      </p:pic>
    </p:spTree>
    <p:extLst>
      <p:ext uri="{BB962C8B-B14F-4D97-AF65-F5344CB8AC3E}">
        <p14:creationId xmlns:p14="http://schemas.microsoft.com/office/powerpoint/2010/main" val="2948360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Title Slide: Spaulding Rehabilitation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2" name="Graphic 11">
            <a:extLst>
              <a:ext uri="{FF2B5EF4-FFF2-40B4-BE49-F238E27FC236}">
                <a16:creationId xmlns:a16="http://schemas.microsoft.com/office/drawing/2014/main" id="{ED233CA7-0794-784C-8230-D6F7FC717C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0" name="Graphic 9">
            <a:extLst>
              <a:ext uri="{FF2B5EF4-FFF2-40B4-BE49-F238E27FC236}">
                <a16:creationId xmlns:a16="http://schemas.microsoft.com/office/drawing/2014/main" id="{C8E5500E-5363-3449-B563-F5B7E3DB25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3487674" cy="479044"/>
          </a:xfrm>
          <a:prstGeom prst="rect">
            <a:avLst/>
          </a:prstGeom>
        </p:spPr>
      </p:pic>
    </p:spTree>
    <p:extLst>
      <p:ext uri="{BB962C8B-B14F-4D97-AF65-F5344CB8AC3E}">
        <p14:creationId xmlns:p14="http://schemas.microsoft.com/office/powerpoint/2010/main" val="2206716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959754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99CA-CA37-A045-9CD2-D6CDCF8310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EC0C97-4A20-9E4D-AD43-411CD6F05C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C33C9D-63EF-9542-A35B-91CE2F6B3502}"/>
              </a:ext>
            </a:extLst>
          </p:cNvPr>
          <p:cNvSpPr>
            <a:spLocks noGrp="1"/>
          </p:cNvSpPr>
          <p:nvPr>
            <p:ph type="dt" sz="half" idx="10"/>
          </p:nvPr>
        </p:nvSpPr>
        <p:spPr/>
        <p:txBody>
          <a:bodyPr/>
          <a:lstStyle/>
          <a:p>
            <a:fld id="{0B9781B3-CBC0-6346-9CD5-A0F2415916E1}" type="datetimeFigureOut">
              <a:rPr lang="en-US" smtClean="0"/>
              <a:t>4/16/25</a:t>
            </a:fld>
            <a:endParaRPr lang="en-US"/>
          </a:p>
        </p:txBody>
      </p:sp>
      <p:sp>
        <p:nvSpPr>
          <p:cNvPr id="5" name="Footer Placeholder 4">
            <a:extLst>
              <a:ext uri="{FF2B5EF4-FFF2-40B4-BE49-F238E27FC236}">
                <a16:creationId xmlns:a16="http://schemas.microsoft.com/office/drawing/2014/main" id="{E0D3413C-2EF2-8045-A8D1-EBFF5632E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BC24-ECAD-E648-852C-D9B218D653F7}"/>
              </a:ext>
            </a:extLst>
          </p:cNvPr>
          <p:cNvSpPr>
            <a:spLocks noGrp="1"/>
          </p:cNvSpPr>
          <p:nvPr>
            <p:ph type="sldNum" sz="quarter" idx="12"/>
          </p:nvPr>
        </p:nvSpPr>
        <p:spPr/>
        <p:txBody>
          <a:bodyPr/>
          <a:lstStyle/>
          <a:p>
            <a:fld id="{7D4D6AFA-FCA3-3547-A0CE-A594D0D2D1A7}" type="slidenum">
              <a:rPr lang="en-US" smtClean="0"/>
              <a:t>‹#›</a:t>
            </a:fld>
            <a:endParaRPr lang="en-US"/>
          </a:p>
        </p:txBody>
      </p:sp>
    </p:spTree>
    <p:extLst>
      <p:ext uri="{BB962C8B-B14F-4D97-AF65-F5344CB8AC3E}">
        <p14:creationId xmlns:p14="http://schemas.microsoft.com/office/powerpoint/2010/main" val="3119640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18CDA-6E4C-CA49-9DCA-C5210570D7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80AD7-A413-C747-B476-587884CFAD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C1EFCD-1573-584C-8973-FD2018A3CD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B97EB4-518D-DA4E-9C7A-F4A8ACDB2DBF}"/>
              </a:ext>
            </a:extLst>
          </p:cNvPr>
          <p:cNvSpPr>
            <a:spLocks noGrp="1"/>
          </p:cNvSpPr>
          <p:nvPr>
            <p:ph type="dt" sz="half" idx="10"/>
          </p:nvPr>
        </p:nvSpPr>
        <p:spPr/>
        <p:txBody>
          <a:bodyPr/>
          <a:lstStyle/>
          <a:p>
            <a:fld id="{0B9781B3-CBC0-6346-9CD5-A0F2415916E1}" type="datetimeFigureOut">
              <a:rPr lang="en-US" smtClean="0"/>
              <a:t>4/16/25</a:t>
            </a:fld>
            <a:endParaRPr lang="en-US"/>
          </a:p>
        </p:txBody>
      </p:sp>
      <p:sp>
        <p:nvSpPr>
          <p:cNvPr id="6" name="Footer Placeholder 5">
            <a:extLst>
              <a:ext uri="{FF2B5EF4-FFF2-40B4-BE49-F238E27FC236}">
                <a16:creationId xmlns:a16="http://schemas.microsoft.com/office/drawing/2014/main" id="{9373839E-0547-1046-A394-E385697175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63DE72-D425-B64C-B9A1-5B4085EE7F60}"/>
              </a:ext>
            </a:extLst>
          </p:cNvPr>
          <p:cNvSpPr>
            <a:spLocks noGrp="1"/>
          </p:cNvSpPr>
          <p:nvPr>
            <p:ph type="sldNum" sz="quarter" idx="12"/>
          </p:nvPr>
        </p:nvSpPr>
        <p:spPr/>
        <p:txBody>
          <a:bodyPr/>
          <a:lstStyle/>
          <a:p>
            <a:fld id="{7D4D6AFA-FCA3-3547-A0CE-A594D0D2D1A7}" type="slidenum">
              <a:rPr lang="en-US" smtClean="0"/>
              <a:t>‹#›</a:t>
            </a:fld>
            <a:endParaRPr lang="en-US"/>
          </a:p>
        </p:txBody>
      </p:sp>
    </p:spTree>
    <p:extLst>
      <p:ext uri="{BB962C8B-B14F-4D97-AF65-F5344CB8AC3E}">
        <p14:creationId xmlns:p14="http://schemas.microsoft.com/office/powerpoint/2010/main" val="3152868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ED3D-BE4B-6144-B574-59E227CB94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A4A89-17F9-1D4F-BE2E-855D4C7571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DAC787-0A0E-0046-81FD-C122828D50E1}"/>
              </a:ext>
            </a:extLst>
          </p:cNvPr>
          <p:cNvSpPr>
            <a:spLocks noGrp="1"/>
          </p:cNvSpPr>
          <p:nvPr>
            <p:ph type="dt" sz="half" idx="10"/>
          </p:nvPr>
        </p:nvSpPr>
        <p:spPr/>
        <p:txBody>
          <a:bodyPr/>
          <a:lstStyle/>
          <a:p>
            <a:fld id="{0B9781B3-CBC0-6346-9CD5-A0F2415916E1}" type="datetimeFigureOut">
              <a:rPr lang="en-US" smtClean="0"/>
              <a:t>4/16/25</a:t>
            </a:fld>
            <a:endParaRPr lang="en-US"/>
          </a:p>
        </p:txBody>
      </p:sp>
      <p:sp>
        <p:nvSpPr>
          <p:cNvPr id="5" name="Footer Placeholder 4">
            <a:extLst>
              <a:ext uri="{FF2B5EF4-FFF2-40B4-BE49-F238E27FC236}">
                <a16:creationId xmlns:a16="http://schemas.microsoft.com/office/drawing/2014/main" id="{BE20F190-4E9F-554A-93CD-A969E00D5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7295D-6ECC-7045-A802-7FA2FC4A85A1}"/>
              </a:ext>
            </a:extLst>
          </p:cNvPr>
          <p:cNvSpPr>
            <a:spLocks noGrp="1"/>
          </p:cNvSpPr>
          <p:nvPr>
            <p:ph type="sldNum" sz="quarter" idx="12"/>
          </p:nvPr>
        </p:nvSpPr>
        <p:spPr/>
        <p:txBody>
          <a:bodyPr/>
          <a:lstStyle/>
          <a:p>
            <a:fld id="{7D4D6AFA-FCA3-3547-A0CE-A594D0D2D1A7}" type="slidenum">
              <a:rPr lang="en-US" smtClean="0"/>
              <a:t>‹#›</a:t>
            </a:fld>
            <a:endParaRPr lang="en-US"/>
          </a:p>
        </p:txBody>
      </p:sp>
    </p:spTree>
    <p:extLst>
      <p:ext uri="{BB962C8B-B14F-4D97-AF65-F5344CB8AC3E}">
        <p14:creationId xmlns:p14="http://schemas.microsoft.com/office/powerpoint/2010/main" val="469782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516392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Content Slide 4">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2536577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1DFDA02-E07E-A14B-B3DA-DF00DB7C569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B4F62F7-F1DA-6046-9399-9546AFD0FB36}" type="datetimeFigureOut">
              <a:rPr kumimoji="0" lang="en-US" sz="1800" b="0" i="0" u="none" strike="noStrike" kern="1200" cap="none" spc="0" normalizeH="0" baseline="0" noProof="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4/16/25</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 name="Footer Placeholder 4">
            <a:extLst>
              <a:ext uri="{FF2B5EF4-FFF2-40B4-BE49-F238E27FC236}">
                <a16:creationId xmlns:a16="http://schemas.microsoft.com/office/drawing/2014/main" id="{203D9A90-C6C5-9449-B93E-7B6B6E760E18}"/>
              </a:ext>
            </a:extLst>
          </p:cNvPr>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alibri"/>
              <a:ea typeface="+mn-ea"/>
              <a:cs typeface="+mn-cs"/>
            </a:endParaRPr>
          </a:p>
        </p:txBody>
      </p:sp>
      <p:sp>
        <p:nvSpPr>
          <p:cNvPr id="5" name="Slide Number Placeholder 5">
            <a:extLst>
              <a:ext uri="{FF2B5EF4-FFF2-40B4-BE49-F238E27FC236}">
                <a16:creationId xmlns:a16="http://schemas.microsoft.com/office/drawing/2014/main" id="{4F7BEAC4-3B6E-4841-891C-435ECC5C494A}"/>
              </a:ext>
            </a:extLst>
          </p:cNvPr>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5E08F00-EE82-F54C-9DA9-94BB51EF178A}" type="slidenum">
              <a:rPr kumimoji="0" lang="en-US" sz="1800" b="0" i="0" u="none" strike="noStrike" kern="1200" cap="none" spc="0" normalizeH="0" baseline="0" noProof="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32108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95195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3003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481213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04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9857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221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485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57279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60676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443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456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620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165848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1711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1.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tags" Target="../tags/tag4.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image" Target="../media/image2.emf"/><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41" Type="http://schemas.openxmlformats.org/officeDocument/2006/relationships/oleObject" Target="../embeddings/oleObject1.bin"/><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tags" Target="../tags/tag5.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8" Type="http://schemas.openxmlformats.org/officeDocument/2006/relationships/slideLayout" Target="../slideLayouts/slideLayout56.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5.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image" Target="../media/image46.jpe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6.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7.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4/16/25</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735170694"/>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 id="2147484635"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3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530" imgH="531" progId="TCLayout.ActiveDocument.1">
                  <p:embed/>
                </p:oleObj>
              </mc:Choice>
              <mc:Fallback>
                <p:oleObj name="think-cell Slide" r:id="rId41"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4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4" y="6362188"/>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endParaRPr lang="en-US"/>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3717585162"/>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 id="2147484649" r:id="rId13"/>
    <p:sldLayoutId id="2147484650" r:id="rId14"/>
    <p:sldLayoutId id="2147484651" r:id="rId15"/>
    <p:sldLayoutId id="2147484652" r:id="rId16"/>
    <p:sldLayoutId id="2147484653" r:id="rId17"/>
    <p:sldLayoutId id="2147484654" r:id="rId18"/>
    <p:sldLayoutId id="2147484655" r:id="rId19"/>
    <p:sldLayoutId id="2147484656" r:id="rId20"/>
    <p:sldLayoutId id="2147484657" r:id="rId21"/>
    <p:sldLayoutId id="2147484658" r:id="rId22"/>
    <p:sldLayoutId id="2147484659" r:id="rId23"/>
    <p:sldLayoutId id="2147484660" r:id="rId24"/>
    <p:sldLayoutId id="2147484661" r:id="rId25"/>
    <p:sldLayoutId id="2147484662" r:id="rId26"/>
    <p:sldLayoutId id="2147484663" r:id="rId27"/>
    <p:sldLayoutId id="2147484664" r:id="rId28"/>
    <p:sldLayoutId id="2147484665" r:id="rId29"/>
    <p:sldLayoutId id="2147484666" r:id="rId30"/>
    <p:sldLayoutId id="2147484668" r:id="rId31"/>
    <p:sldLayoutId id="2147484669" r:id="rId32"/>
    <p:sldLayoutId id="2147484670" r:id="rId33"/>
    <p:sldLayoutId id="2147484671" r:id="rId34"/>
    <p:sldLayoutId id="2147484717" r:id="rId35"/>
    <p:sldLayoutId id="2147484718" r:id="rId36"/>
    <p:sldLayoutId id="2147484719" r:id="rId3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78992446"/>
      </p:ext>
    </p:extLst>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 id="2147484687" r:id="rId12"/>
    <p:sldLayoutId id="2147484688" r:id="rId13"/>
    <p:sldLayoutId id="2147484689" r:id="rId14"/>
    <p:sldLayoutId id="2147484690" r:id="rId15"/>
    <p:sldLayoutId id="2147484691" r:id="rId16"/>
    <p:sldLayoutId id="2147484692"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9BCD3A-033A-6993-F65B-71D068966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9C4E0A-4CE8-7EA8-43C9-26E44ED164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890BA-12CE-F8F6-E9B5-D2F6CD8BE8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79CC3D-7F14-461B-B417-A9BF1BC5A1DE}" type="datetimeFigureOut">
              <a:rPr lang="en-US" smtClean="0"/>
              <a:t>4/16/25</a:t>
            </a:fld>
            <a:endParaRPr lang="en-US"/>
          </a:p>
        </p:txBody>
      </p:sp>
      <p:sp>
        <p:nvSpPr>
          <p:cNvPr id="5" name="Footer Placeholder 4">
            <a:extLst>
              <a:ext uri="{FF2B5EF4-FFF2-40B4-BE49-F238E27FC236}">
                <a16:creationId xmlns:a16="http://schemas.microsoft.com/office/drawing/2014/main" id="{02CEB4A9-F8B8-927B-73D8-EFF986CFAD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F4DD61-FFF4-97A3-79A5-C4EBBB9524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58186E-6A25-4032-BDCE-2060794B0343}" type="slidenum">
              <a:rPr lang="en-US" smtClean="0"/>
              <a:t>‹#›</a:t>
            </a:fld>
            <a:endParaRPr lang="en-US"/>
          </a:p>
        </p:txBody>
      </p:sp>
    </p:spTree>
    <p:extLst>
      <p:ext uri="{BB962C8B-B14F-4D97-AF65-F5344CB8AC3E}">
        <p14:creationId xmlns:p14="http://schemas.microsoft.com/office/powerpoint/2010/main" val="1268740710"/>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5C2937-FDEB-4B9E-9BFC-5C9FE698C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74AEBD-7B08-4A14-AF47-C90B2F932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B96F7-3719-4F90-A4B0-29429AC1C9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66035-4113-470F-9DD4-8DD53A3A73F5}" type="datetimeFigureOut">
              <a:rPr lang="en-US" smtClean="0"/>
              <a:t>4/16/25</a:t>
            </a:fld>
            <a:endParaRPr lang="en-US"/>
          </a:p>
        </p:txBody>
      </p:sp>
      <p:sp>
        <p:nvSpPr>
          <p:cNvPr id="5" name="Footer Placeholder 4">
            <a:extLst>
              <a:ext uri="{FF2B5EF4-FFF2-40B4-BE49-F238E27FC236}">
                <a16:creationId xmlns:a16="http://schemas.microsoft.com/office/drawing/2014/main" id="{528949A6-AD9B-4551-BFF3-4AD6F2D73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BCA5B-E126-4155-80C6-5740415EF9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BBEF29-60DB-4050-882E-C0D18EBC1C97}" type="slidenum">
              <a:rPr lang="en-US" smtClean="0"/>
              <a:t>‹#›</a:t>
            </a:fld>
            <a:endParaRPr lang="en-US"/>
          </a:p>
        </p:txBody>
      </p:sp>
    </p:spTree>
    <p:extLst>
      <p:ext uri="{BB962C8B-B14F-4D97-AF65-F5344CB8AC3E}">
        <p14:creationId xmlns:p14="http://schemas.microsoft.com/office/powerpoint/2010/main" val="3765324671"/>
      </p:ext>
    </p:extLst>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0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03.png"/><Relationship Id="rId1" Type="http://schemas.openxmlformats.org/officeDocument/2006/relationships/slideLayout" Target="../slideLayouts/slideLayout87.xml"/></Relationships>
</file>

<file path=ppt/slides/_rels/slide10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04.png"/><Relationship Id="rId1" Type="http://schemas.openxmlformats.org/officeDocument/2006/relationships/slideLayout" Target="../slideLayouts/slideLayout8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8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104.xml"/><Relationship Id="rId4" Type="http://schemas.microsoft.com/office/2007/relationships/hdphoto" Target="../media/hdphoto15.wdp"/></Relationships>
</file>

<file path=ppt/slides/_rels/slide1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104.xml"/><Relationship Id="rId4" Type="http://schemas.microsoft.com/office/2007/relationships/hdphoto" Target="../media/hdphoto16.wdp"/></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1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09.png"/><Relationship Id="rId1" Type="http://schemas.openxmlformats.org/officeDocument/2006/relationships/slideLayout" Target="../slideLayouts/slideLayout104.xml"/><Relationship Id="rId6" Type="http://schemas.openxmlformats.org/officeDocument/2006/relationships/image" Target="../media/image111.png"/><Relationship Id="rId5" Type="http://schemas.microsoft.com/office/2007/relationships/hdphoto" Target="../media/hdphoto18.wdp"/><Relationship Id="rId4" Type="http://schemas.openxmlformats.org/officeDocument/2006/relationships/image" Target="../media/image110.png"/></Relationships>
</file>

<file path=ppt/slides/_rels/slide11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12.png"/><Relationship Id="rId1" Type="http://schemas.openxmlformats.org/officeDocument/2006/relationships/slideLayout" Target="../slideLayouts/slideLayout10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4.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15.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0.xml"/></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1.wdp"/><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120.xml"/><Relationship Id="rId6" Type="http://schemas.openxmlformats.org/officeDocument/2006/relationships/image" Target="../media/image59.png"/><Relationship Id="rId5" Type="http://schemas.microsoft.com/office/2007/relationships/hdphoto" Target="../media/hdphoto2.wdp"/><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3" Type="http://schemas.openxmlformats.org/officeDocument/2006/relationships/hyperlink" Target="https://ascopubs.org/doi/10.1200/JCO.24.00144#fv-tblfn4" TargetMode="External"/><Relationship Id="rId2" Type="http://schemas.openxmlformats.org/officeDocument/2006/relationships/hyperlink" Target="https://ascopubs.org/doi/10.1200/JCO.24.00144#fv-tblfn1" TargetMode="External"/><Relationship Id="rId1" Type="http://schemas.openxmlformats.org/officeDocument/2006/relationships/slideLayout" Target="../slideLayouts/slideLayout120.xml"/><Relationship Id="rId5" Type="http://schemas.openxmlformats.org/officeDocument/2006/relationships/image" Target="../media/image63.png"/><Relationship Id="rId4" Type="http://schemas.openxmlformats.org/officeDocument/2006/relationships/hyperlink" Target="https://doi.org/10.1200/JCO.24.0014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customXml" Target="../ink/ink1.xml"/><Relationship Id="rId1" Type="http://schemas.openxmlformats.org/officeDocument/2006/relationships/slideLayout" Target="../slideLayouts/slideLayout120.xml"/><Relationship Id="rId6" Type="http://schemas.openxmlformats.org/officeDocument/2006/relationships/customXml" Target="../ink/ink3.xml"/><Relationship Id="rId5" Type="http://schemas.openxmlformats.org/officeDocument/2006/relationships/image" Target="NULL"/><Relationship Id="rId4" Type="http://schemas.openxmlformats.org/officeDocument/2006/relationships/customXml" Target="../ink/ink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5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8.png"/><Relationship Id="rId1" Type="http://schemas.openxmlformats.org/officeDocument/2006/relationships/slideLayout" Target="../slideLayouts/slideLayout10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4.xml"/></Relationships>
</file>

<file path=ppt/slides/_rels/slide5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9.png"/><Relationship Id="rId1" Type="http://schemas.openxmlformats.org/officeDocument/2006/relationships/slideLayout" Target="../slideLayouts/slideLayout104.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4.xml"/></Relationships>
</file>

<file path=ppt/slides/_rels/slide67.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customXml" Target="../ink/ink4.xml"/><Relationship Id="rId1" Type="http://schemas.openxmlformats.org/officeDocument/2006/relationships/slideLayout" Target="../slideLayouts/slideLayout109.xml"/><Relationship Id="rId6" Type="http://schemas.openxmlformats.org/officeDocument/2006/relationships/customXml" Target="../ink/ink6.xml"/><Relationship Id="rId5" Type="http://schemas.openxmlformats.org/officeDocument/2006/relationships/image" Target="NULL"/><Relationship Id="rId4" Type="http://schemas.openxmlformats.org/officeDocument/2006/relationships/customXml" Target="../ink/ink5.xml"/></Relationships>
</file>

<file path=ppt/slides/_rels/slide6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05.xml"/><Relationship Id="rId5" Type="http://schemas.microsoft.com/office/2007/relationships/hdphoto" Target="../media/hdphoto6.wdp"/><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3.png"/><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4.png"/><Relationship Id="rId1" Type="http://schemas.openxmlformats.org/officeDocument/2006/relationships/slideLayout" Target="../slideLayouts/slideLayout109.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6.png"/><Relationship Id="rId1" Type="http://schemas.openxmlformats.org/officeDocument/2006/relationships/slideLayout" Target="../slideLayouts/slideLayout109.xml"/><Relationship Id="rId5" Type="http://schemas.microsoft.com/office/2007/relationships/hdphoto" Target="../media/hdphoto10.wdp"/><Relationship Id="rId4" Type="http://schemas.openxmlformats.org/officeDocument/2006/relationships/image" Target="../media/image87.png"/></Relationships>
</file>

<file path=ppt/slides/_rels/slide7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8.png"/><Relationship Id="rId1" Type="http://schemas.openxmlformats.org/officeDocument/2006/relationships/slideLayout" Target="../slideLayouts/slideLayout109.xml"/></Relationships>
</file>

<file path=ppt/slides/_rels/slide7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9.png"/><Relationship Id="rId1" Type="http://schemas.openxmlformats.org/officeDocument/2006/relationships/slideLayout" Target="../slideLayouts/slideLayout109.xml"/><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customXml" Target="../ink/ink7.xml"/><Relationship Id="rId1" Type="http://schemas.openxmlformats.org/officeDocument/2006/relationships/slideLayout" Target="../slideLayouts/slideLayout109.xml"/><Relationship Id="rId6" Type="http://schemas.openxmlformats.org/officeDocument/2006/relationships/customXml" Target="../ink/ink9.xml"/><Relationship Id="rId5" Type="http://schemas.openxmlformats.org/officeDocument/2006/relationships/image" Target="NULL"/><Relationship Id="rId4" Type="http://schemas.openxmlformats.org/officeDocument/2006/relationships/customXml" Target="../ink/ink8.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4.xml"/><Relationship Id="rId1" Type="http://schemas.openxmlformats.org/officeDocument/2006/relationships/slideLayout" Target="../slideLayouts/slideLayout83.xml"/><Relationship Id="rId4" Type="http://schemas.openxmlformats.org/officeDocument/2006/relationships/image" Target="../media/image92.emf"/></Relationships>
</file>

<file path=ppt/slides/_rels/slide9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82.xml"/></Relationships>
</file>

<file path=ppt/slides/_rels/slide93.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8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84.xml"/></Relationships>
</file>

<file path=ppt/slides/_rels/slide9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84.xml"/></Relationships>
</file>

<file path=ppt/slides/_rels/slide97.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84.xml"/></Relationships>
</file>

<file path=ppt/slides/_rels/slide98.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82.xml"/></Relationships>
</file>

<file path=ppt/slides/_rels/slide99.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82.xml"/><Relationship Id="rId4" Type="http://schemas.openxmlformats.org/officeDocument/2006/relationships/image" Target="../media/image10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D505F-2158-17E2-3EBE-0C267EF0886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9E9ACC-2794-99A0-B10C-FCDE3937F00D}"/>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Hormone Receptor-Positive Breast Cancer</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Text Box 3">
            <a:extLst>
              <a:ext uri="{FF2B5EF4-FFF2-40B4-BE49-F238E27FC236}">
                <a16:creationId xmlns:a16="http://schemas.microsoft.com/office/drawing/2014/main" id="{440B5971-455E-1CCD-D958-35541FC91292}"/>
              </a:ext>
            </a:extLst>
          </p:cNvPr>
          <p:cNvSpPr txBox="1">
            <a:spLocks noChangeArrowheads="1"/>
          </p:cNvSpPr>
          <p:nvPr/>
        </p:nvSpPr>
        <p:spPr bwMode="auto">
          <a:xfrm>
            <a:off x="3827749" y="5652326"/>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777F0171-0A49-8312-BFE6-43686B5196E4}"/>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Virginia F Borges, MD,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MMSc</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Jamie Carroll, APRN, MSN, CNP</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Ronald Stein, JD, MSN, NP‑C, AOCNP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Seth Wander, MD, PhD</a:t>
            </a:r>
            <a:endParaRPr kumimoji="0" lang="en-US" sz="3200" b="1" i="0"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78E908F7-624D-74CE-D584-14AB123D8BA3}"/>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835D6046-6026-784E-333C-16D6EE3079FB}"/>
              </a:ext>
            </a:extLst>
          </p:cNvPr>
          <p:cNvSpPr txBox="1"/>
          <p:nvPr/>
        </p:nvSpPr>
        <p:spPr>
          <a:xfrm>
            <a:off x="-4572" y="1196752"/>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50</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995AD4F3-067A-374F-0DBB-5B0A57D90CF0}"/>
              </a:ext>
            </a:extLst>
          </p:cNvPr>
          <p:cNvSpPr txBox="1"/>
          <p:nvPr/>
        </p:nvSpPr>
        <p:spPr>
          <a:xfrm>
            <a:off x="0" y="187775"/>
            <a:ext cx="12192000" cy="1118255"/>
          </a:xfrm>
          <a:prstGeom prst="rect">
            <a:avLst/>
          </a:prstGeom>
          <a:noFill/>
        </p:spPr>
        <p:txBody>
          <a:bodyPr wrap="square" anchor="ctr">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Understanding the Current Paradigm and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New Approaches in the Care of Patients with Cancer</a:t>
            </a:r>
          </a:p>
        </p:txBody>
      </p:sp>
      <p:sp>
        <p:nvSpPr>
          <p:cNvPr id="3" name="Rectangle 4">
            <a:extLst>
              <a:ext uri="{FF2B5EF4-FFF2-40B4-BE49-F238E27FC236}">
                <a16:creationId xmlns:a16="http://schemas.microsoft.com/office/drawing/2014/main" id="{95CC6D24-B0FF-229F-F144-B1EB19F01019}"/>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900"/>
              </a:lnSpc>
              <a:spcBef>
                <a:spcPts val="24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April 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6:00 PM – 8:00 PM</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365352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523CC4-6034-255F-DFE2-9C154A615498}"/>
              </a:ext>
            </a:extLst>
          </p:cNvPr>
          <p:cNvSpPr/>
          <p:nvPr/>
        </p:nvSpPr>
        <p:spPr bwMode="auto">
          <a:xfrm>
            <a:off x="758948" y="1265514"/>
            <a:ext cx="10512305"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43472" y="1268760"/>
            <a:ext cx="9072146" cy="4799013"/>
          </a:xfrm>
        </p:spPr>
        <p:txBody>
          <a:bodyPr/>
          <a:lstStyle/>
          <a:p>
            <a:pPr marL="0" indent="0">
              <a:spcBef>
                <a:spcPts val="1800"/>
              </a:spcBef>
              <a:spcAft>
                <a:spcPts val="0"/>
              </a:spcAft>
              <a:buNone/>
            </a:pPr>
            <a:r>
              <a:rPr lang="en-US" sz="2500" dirty="0">
                <a:solidFill>
                  <a:schemeClr val="bg1"/>
                </a:solidFill>
              </a:rPr>
              <a:t>Module 1: Role of CDK4/6 Inhibitors in Localized and Metastatic Hormone Receptor (HR)-Positive Breast Cancer </a:t>
            </a:r>
          </a:p>
          <a:p>
            <a:pPr marL="0" indent="0">
              <a:spcBef>
                <a:spcPts val="1800"/>
              </a:spcBef>
              <a:spcAft>
                <a:spcPts val="0"/>
              </a:spcAft>
              <a:buNone/>
            </a:pPr>
            <a:r>
              <a:rPr lang="en-US" sz="2500" dirty="0">
                <a:solidFill>
                  <a:srgbClr val="0432FF"/>
                </a:solidFill>
              </a:rPr>
              <a:t>Module 2: </a:t>
            </a:r>
            <a:r>
              <a:rPr lang="en-US" sz="2500" dirty="0">
                <a:solidFill>
                  <a:schemeClr val="tx1"/>
                </a:solidFill>
              </a:rPr>
              <a:t>PI3K Inhibition as First-Line Treatment for HR-Positive, HER2-Negative Metastatic Breast Cancer (mBC) </a:t>
            </a:r>
            <a:endParaRPr lang="en-US" sz="2500" dirty="0">
              <a:solidFill>
                <a:srgbClr val="0432FF"/>
              </a:solidFill>
            </a:endParaRPr>
          </a:p>
          <a:p>
            <a:pPr marL="0" indent="0">
              <a:spcBef>
                <a:spcPts val="1800"/>
              </a:spcBef>
              <a:spcAft>
                <a:spcPts val="0"/>
              </a:spcAft>
              <a:buNone/>
            </a:pPr>
            <a:r>
              <a:rPr lang="en-US" sz="2500" dirty="0">
                <a:solidFill>
                  <a:srgbClr val="0432FF"/>
                </a:solidFill>
              </a:rPr>
              <a:t>Module 3: </a:t>
            </a:r>
            <a:r>
              <a:rPr lang="en-US" sz="2500" dirty="0">
                <a:solidFill>
                  <a:schemeClr val="tx1"/>
                </a:solidFill>
              </a:rPr>
              <a:t>Clinical Utility of AKT and PI3K Inhibitors in Progressive HR-Positive mBC </a:t>
            </a:r>
          </a:p>
          <a:p>
            <a:pPr marL="0" indent="0">
              <a:spcBef>
                <a:spcPts val="1800"/>
              </a:spcBef>
              <a:spcAft>
                <a:spcPts val="0"/>
              </a:spcAft>
              <a:buNone/>
            </a:pPr>
            <a:r>
              <a:rPr lang="en-US" sz="2500" dirty="0">
                <a:solidFill>
                  <a:srgbClr val="0432FF"/>
                </a:solidFill>
              </a:rPr>
              <a:t>Module 4: </a:t>
            </a:r>
            <a:r>
              <a:rPr lang="en-US" sz="2500" dirty="0">
                <a:solidFill>
                  <a:schemeClr val="tx1"/>
                </a:solidFill>
              </a:rPr>
              <a:t>Current and Future Role of Oral Selective Estrogen Receptor Degraders in HR-Positive mBC </a:t>
            </a:r>
          </a:p>
        </p:txBody>
      </p:sp>
    </p:spTree>
    <p:extLst>
      <p:ext uri="{BB962C8B-B14F-4D97-AF65-F5344CB8AC3E}">
        <p14:creationId xmlns:p14="http://schemas.microsoft.com/office/powerpoint/2010/main" val="342860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7E11C-17D6-BC31-C990-2CB075B12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F72F57-9D7A-B001-2596-A59C27ED52F9}"/>
              </a:ext>
            </a:extLst>
          </p:cNvPr>
          <p:cNvSpPr>
            <a:spLocks noGrp="1"/>
          </p:cNvSpPr>
          <p:nvPr>
            <p:ph type="title"/>
          </p:nvPr>
        </p:nvSpPr>
        <p:spPr>
          <a:xfrm>
            <a:off x="246239" y="103181"/>
            <a:ext cx="10902950" cy="956516"/>
          </a:xfrm>
        </p:spPr>
        <p:txBody>
          <a:bodyPr/>
          <a:lstStyle/>
          <a:p>
            <a:r>
              <a:rPr lang="en-US" b="1" dirty="0"/>
              <a:t>EMBER3: Imlunestrant Safety</a:t>
            </a:r>
          </a:p>
        </p:txBody>
      </p:sp>
      <p:sp>
        <p:nvSpPr>
          <p:cNvPr id="8" name="Text Placeholder 4">
            <a:extLst>
              <a:ext uri="{FF2B5EF4-FFF2-40B4-BE49-F238E27FC236}">
                <a16:creationId xmlns:a16="http://schemas.microsoft.com/office/drawing/2014/main" id="{F166C34C-42B3-7B1E-FF60-FE357C4CC1DC}"/>
              </a:ext>
            </a:extLst>
          </p:cNvPr>
          <p:cNvSpPr txBox="1">
            <a:spLocks/>
          </p:cNvSpPr>
          <p:nvPr/>
        </p:nvSpPr>
        <p:spPr>
          <a:xfrm>
            <a:off x="880533" y="6260556"/>
            <a:ext cx="5852160" cy="281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Jhaveri</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 et al SABCS 2024 and NEJM 2024</a:t>
            </a:r>
          </a:p>
        </p:txBody>
      </p:sp>
      <p:pic>
        <p:nvPicPr>
          <p:cNvPr id="3" name="Picture 2">
            <a:extLst>
              <a:ext uri="{FF2B5EF4-FFF2-40B4-BE49-F238E27FC236}">
                <a16:creationId xmlns:a16="http://schemas.microsoft.com/office/drawing/2014/main" id="{10C66FC3-1BB0-E4BA-107C-F288694378FC}"/>
              </a:ext>
            </a:extLst>
          </p:cNvPr>
          <p:cNvPicPr>
            <a:picLocks noChangeAspect="1"/>
          </p:cNvPicPr>
          <p:nvPr/>
        </p:nvPicPr>
        <p:blipFill>
          <a:blip r:embed="rId2"/>
          <a:stretch>
            <a:fillRect/>
          </a:stretch>
        </p:blipFill>
        <p:spPr>
          <a:xfrm>
            <a:off x="220604" y="872716"/>
            <a:ext cx="11750791" cy="5112568"/>
          </a:xfrm>
          <a:prstGeom prst="rect">
            <a:avLst/>
          </a:prstGeom>
        </p:spPr>
      </p:pic>
    </p:spTree>
    <p:extLst>
      <p:ext uri="{BB962C8B-B14F-4D97-AF65-F5344CB8AC3E}">
        <p14:creationId xmlns:p14="http://schemas.microsoft.com/office/powerpoint/2010/main" val="1865162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3905-8F75-6C47-9F3B-AC24FB3DE98D}"/>
              </a:ext>
            </a:extLst>
          </p:cNvPr>
          <p:cNvSpPr>
            <a:spLocks noGrp="1"/>
          </p:cNvSpPr>
          <p:nvPr>
            <p:ph type="title"/>
          </p:nvPr>
        </p:nvSpPr>
        <p:spPr/>
        <p:txBody>
          <a:bodyPr/>
          <a:lstStyle/>
          <a:p>
            <a:r>
              <a:rPr lang="en-US" dirty="0"/>
              <a:t>Summary and Future Directions</a:t>
            </a:r>
          </a:p>
        </p:txBody>
      </p:sp>
      <p:sp>
        <p:nvSpPr>
          <p:cNvPr id="4" name="TextBox 3">
            <a:extLst>
              <a:ext uri="{FF2B5EF4-FFF2-40B4-BE49-F238E27FC236}">
                <a16:creationId xmlns:a16="http://schemas.microsoft.com/office/drawing/2014/main" id="{1574B67B-E9EB-654B-AEFE-306504C3DC63}"/>
              </a:ext>
            </a:extLst>
          </p:cNvPr>
          <p:cNvSpPr txBox="1"/>
          <p:nvPr/>
        </p:nvSpPr>
        <p:spPr>
          <a:xfrm>
            <a:off x="505883" y="1365874"/>
            <a:ext cx="10902949"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ESR1 mutations are rare in primary/untreated tumors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Acquired after antiestrogen treatment, and best identified via liquid biopsy (</a:t>
            </a:r>
            <a:r>
              <a:rPr kumimoji="0" lang="en-US" altLang="en-US" sz="2400" b="0" i="0" u="none" strike="noStrike" kern="1200" cap="none" spc="0" normalizeH="0" baseline="0" noProof="0" dirty="0" err="1">
                <a:ln>
                  <a:noFill/>
                </a:ln>
                <a:solidFill>
                  <a:srgbClr val="000000"/>
                </a:solidFill>
                <a:effectLst/>
                <a:uLnTx/>
                <a:uFillTx/>
                <a:latin typeface="Calibri"/>
                <a:ea typeface="+mn-ea"/>
                <a:cs typeface="+mn-cs"/>
              </a:rPr>
              <a:t>ctDNA</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Oral SERDs are well tolerated, with some activity as single agents in patients with ESR1m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Many trials are ongoing with oral SERDs and other novel antiestrogens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These agents are being developed in combinations with many targeted therapies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Active efforts to better understand molecular/genomic changes that predict response/resistance to these new agents</a:t>
            </a:r>
          </a:p>
        </p:txBody>
      </p:sp>
    </p:spTree>
    <p:extLst>
      <p:ext uri="{BB962C8B-B14F-4D97-AF65-F5344CB8AC3E}">
        <p14:creationId xmlns:p14="http://schemas.microsoft.com/office/powerpoint/2010/main" val="3611435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AE69653-E71F-8540-B467-0A5BAF8C9AA9}"/>
              </a:ext>
            </a:extLst>
          </p:cNvPr>
          <p:cNvGraphicFramePr>
            <a:graphicFrameLocks noGrp="1"/>
          </p:cNvGraphicFramePr>
          <p:nvPr/>
        </p:nvGraphicFramePr>
        <p:xfrm>
          <a:off x="244044" y="1561044"/>
          <a:ext cx="11646763" cy="3329810"/>
        </p:xfrm>
        <a:graphic>
          <a:graphicData uri="http://schemas.openxmlformats.org/drawingml/2006/table">
            <a:tbl>
              <a:tblPr>
                <a:tableStyleId>{5C22544A-7EE6-4342-B048-85BDC9FD1C3A}</a:tableStyleId>
              </a:tblPr>
              <a:tblGrid>
                <a:gridCol w="1266527">
                  <a:extLst>
                    <a:ext uri="{9D8B030D-6E8A-4147-A177-3AD203B41FA5}">
                      <a16:colId xmlns:a16="http://schemas.microsoft.com/office/drawing/2014/main" val="2869487601"/>
                    </a:ext>
                  </a:extLst>
                </a:gridCol>
                <a:gridCol w="1288180">
                  <a:extLst>
                    <a:ext uri="{9D8B030D-6E8A-4147-A177-3AD203B41FA5}">
                      <a16:colId xmlns:a16="http://schemas.microsoft.com/office/drawing/2014/main" val="1338237763"/>
                    </a:ext>
                  </a:extLst>
                </a:gridCol>
                <a:gridCol w="1237380">
                  <a:extLst>
                    <a:ext uri="{9D8B030D-6E8A-4147-A177-3AD203B41FA5}">
                      <a16:colId xmlns:a16="http://schemas.microsoft.com/office/drawing/2014/main" val="4176587910"/>
                    </a:ext>
                  </a:extLst>
                </a:gridCol>
                <a:gridCol w="1839423">
                  <a:extLst>
                    <a:ext uri="{9D8B030D-6E8A-4147-A177-3AD203B41FA5}">
                      <a16:colId xmlns:a16="http://schemas.microsoft.com/office/drawing/2014/main" val="640300945"/>
                    </a:ext>
                  </a:extLst>
                </a:gridCol>
                <a:gridCol w="1298721">
                  <a:extLst>
                    <a:ext uri="{9D8B030D-6E8A-4147-A177-3AD203B41FA5}">
                      <a16:colId xmlns:a16="http://schemas.microsoft.com/office/drawing/2014/main" val="1025147448"/>
                    </a:ext>
                  </a:extLst>
                </a:gridCol>
                <a:gridCol w="1796591">
                  <a:extLst>
                    <a:ext uri="{9D8B030D-6E8A-4147-A177-3AD203B41FA5}">
                      <a16:colId xmlns:a16="http://schemas.microsoft.com/office/drawing/2014/main" val="1851467562"/>
                    </a:ext>
                  </a:extLst>
                </a:gridCol>
                <a:gridCol w="1704600">
                  <a:extLst>
                    <a:ext uri="{9D8B030D-6E8A-4147-A177-3AD203B41FA5}">
                      <a16:colId xmlns:a16="http://schemas.microsoft.com/office/drawing/2014/main" val="490735079"/>
                    </a:ext>
                  </a:extLst>
                </a:gridCol>
                <a:gridCol w="1215341">
                  <a:extLst>
                    <a:ext uri="{9D8B030D-6E8A-4147-A177-3AD203B41FA5}">
                      <a16:colId xmlns:a16="http://schemas.microsoft.com/office/drawing/2014/main" val="3096412010"/>
                    </a:ext>
                  </a:extLst>
                </a:gridCol>
              </a:tblGrid>
              <a:tr h="496771">
                <a:tc>
                  <a:txBody>
                    <a:bodyPr/>
                    <a:lstStyle/>
                    <a:p>
                      <a:pPr algn="ctr" fontAlgn="ctr"/>
                      <a:r>
                        <a:rPr lang="en-US" sz="1600" u="none" strike="noStrike" dirty="0">
                          <a:effectLst/>
                        </a:rPr>
                        <a:t>Agent</a:t>
                      </a:r>
                      <a:endParaRPr lang="en-US" sz="1600" b="1"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err="1">
                          <a:effectLst/>
                        </a:rPr>
                        <a:t>Elacestrant</a:t>
                      </a:r>
                      <a:r>
                        <a:rPr lang="en-US" sz="1600" b="1" u="none" strike="noStrike" dirty="0">
                          <a:effectLst/>
                        </a:rPr>
                        <a:t> </a:t>
                      </a:r>
                      <a:endParaRPr lang="en-US" sz="1600" b="1"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err="1">
                          <a:effectLst/>
                        </a:rPr>
                        <a:t>Camizestrant</a:t>
                      </a:r>
                      <a:endParaRPr lang="en-US" sz="1600" b="1"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err="1">
                          <a:effectLst/>
                        </a:rPr>
                        <a:t>Imlunestrant</a:t>
                      </a:r>
                      <a:r>
                        <a:rPr lang="en-US" sz="1600" b="1" u="none" strike="noStrike" dirty="0">
                          <a:effectLst/>
                        </a:rPr>
                        <a:t> +/- </a:t>
                      </a:r>
                      <a:r>
                        <a:rPr lang="en-US" sz="1600" b="1" u="none" strike="noStrike" dirty="0" err="1">
                          <a:effectLst/>
                        </a:rPr>
                        <a:t>Abema</a:t>
                      </a:r>
                      <a:endParaRPr lang="en-US" sz="1600" b="1"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err="1">
                          <a:effectLst/>
                        </a:rPr>
                        <a:t>Vepdegestrant</a:t>
                      </a:r>
                      <a:endParaRPr lang="en-US" sz="1600" b="1"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err="1">
                          <a:effectLst/>
                        </a:rPr>
                        <a:t>Lasofoxifene</a:t>
                      </a:r>
                      <a:r>
                        <a:rPr lang="en-US" sz="1600" b="1" u="none" strike="noStrike" dirty="0">
                          <a:effectLst/>
                        </a:rPr>
                        <a:t> + </a:t>
                      </a:r>
                      <a:r>
                        <a:rPr lang="en-US" sz="1600" b="1" u="none" strike="noStrike" dirty="0" err="1">
                          <a:effectLst/>
                        </a:rPr>
                        <a:t>Abema</a:t>
                      </a:r>
                      <a:endParaRPr lang="en-US" sz="1600" b="1"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err="1">
                          <a:effectLst/>
                        </a:rPr>
                        <a:t>Amcenestrant</a:t>
                      </a:r>
                      <a:r>
                        <a:rPr lang="en-US" sz="1600" b="1" u="none" strike="noStrike" dirty="0">
                          <a:effectLst/>
                        </a:rPr>
                        <a:t> </a:t>
                      </a:r>
                      <a:endParaRPr lang="en-US" sz="1600" b="1"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err="1">
                          <a:effectLst/>
                        </a:rPr>
                        <a:t>Giredestrant</a:t>
                      </a:r>
                      <a:r>
                        <a:rPr lang="en-US" sz="1600" b="1" u="none" strike="noStrike" dirty="0">
                          <a:effectLst/>
                        </a:rPr>
                        <a:t> </a:t>
                      </a:r>
                      <a:endParaRPr lang="en-US" sz="1600" b="1"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017845"/>
                  </a:ext>
                </a:extLst>
              </a:tr>
              <a:tr h="371528">
                <a:tc>
                  <a:txBody>
                    <a:bodyPr/>
                    <a:lstStyle/>
                    <a:p>
                      <a:pPr algn="ctr" fontAlgn="ctr"/>
                      <a:r>
                        <a:rPr lang="en-US" sz="1600" u="none" strike="noStrike">
                          <a:effectLst/>
                        </a:rPr>
                        <a:t>Mechanism</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a:solidFill>
                            <a:schemeClr val="accent6">
                              <a:lumMod val="75000"/>
                            </a:schemeClr>
                          </a:solidFill>
                          <a:effectLst/>
                        </a:rPr>
                        <a:t>SERD</a:t>
                      </a:r>
                      <a:endParaRPr lang="en-US" sz="1600" b="1" i="0" u="none" strike="noStrike" dirty="0">
                        <a:solidFill>
                          <a:schemeClr val="accent6">
                            <a:lumMod val="75000"/>
                          </a:schemeClr>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a:solidFill>
                            <a:schemeClr val="accent6">
                              <a:lumMod val="75000"/>
                            </a:schemeClr>
                          </a:solidFill>
                          <a:effectLst/>
                        </a:rPr>
                        <a:t>SERD</a:t>
                      </a:r>
                      <a:endParaRPr lang="en-US" sz="1600" b="1" i="0" u="none" strike="noStrike" dirty="0">
                        <a:solidFill>
                          <a:schemeClr val="accent6">
                            <a:lumMod val="75000"/>
                          </a:schemeClr>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a:solidFill>
                            <a:schemeClr val="accent6">
                              <a:lumMod val="75000"/>
                            </a:schemeClr>
                          </a:solidFill>
                          <a:effectLst/>
                        </a:rPr>
                        <a:t>SERD</a:t>
                      </a:r>
                      <a:endParaRPr lang="en-US" sz="1600" b="1" i="0" u="none" strike="noStrike" dirty="0">
                        <a:solidFill>
                          <a:schemeClr val="accent6">
                            <a:lumMod val="75000"/>
                          </a:schemeClr>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a:solidFill>
                            <a:srgbClr val="0070C0"/>
                          </a:solidFill>
                          <a:effectLst/>
                        </a:rPr>
                        <a:t>PROTAC</a:t>
                      </a:r>
                      <a:endParaRPr lang="en-US" sz="1600" b="1" i="0" u="none" strike="noStrike" dirty="0">
                        <a:solidFill>
                          <a:srgbClr val="0070C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a:solidFill>
                            <a:schemeClr val="accent2">
                              <a:lumMod val="75000"/>
                            </a:schemeClr>
                          </a:solidFill>
                          <a:effectLst/>
                        </a:rPr>
                        <a:t>SERM</a:t>
                      </a:r>
                      <a:endParaRPr lang="en-US" sz="1600" b="1" i="0" u="none" strike="noStrike" dirty="0">
                        <a:solidFill>
                          <a:schemeClr val="accent2">
                            <a:lumMod val="75000"/>
                          </a:schemeClr>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a:solidFill>
                            <a:schemeClr val="accent6">
                              <a:lumMod val="75000"/>
                            </a:schemeClr>
                          </a:solidFill>
                          <a:effectLst/>
                        </a:rPr>
                        <a:t>SERD</a:t>
                      </a:r>
                      <a:endParaRPr lang="en-US" sz="1600" b="1" i="0" u="none" strike="noStrike" dirty="0">
                        <a:solidFill>
                          <a:schemeClr val="accent6">
                            <a:lumMod val="75000"/>
                          </a:schemeClr>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a:solidFill>
                            <a:schemeClr val="accent6">
                              <a:lumMod val="75000"/>
                            </a:schemeClr>
                          </a:solidFill>
                          <a:effectLst/>
                        </a:rPr>
                        <a:t>SERD</a:t>
                      </a:r>
                      <a:endParaRPr lang="en-US" sz="1600" b="1" i="0" u="none" strike="noStrike" dirty="0">
                        <a:solidFill>
                          <a:schemeClr val="accent6">
                            <a:lumMod val="75000"/>
                          </a:schemeClr>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0097517"/>
                  </a:ext>
                </a:extLst>
              </a:tr>
              <a:tr h="384595">
                <a:tc>
                  <a:txBody>
                    <a:bodyPr/>
                    <a:lstStyle/>
                    <a:p>
                      <a:pPr algn="ctr" rtl="0" fontAlgn="ctr"/>
                      <a:r>
                        <a:rPr lang="en-US" sz="1600" u="none" strike="noStrike">
                          <a:effectLst/>
                        </a:rPr>
                        <a:t> Study</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EMERALD</a:t>
                      </a:r>
                      <a:r>
                        <a:rPr lang="en-US" sz="1600" u="none" strike="noStrike" baseline="30000" dirty="0">
                          <a:effectLst/>
                        </a:rPr>
                        <a:t>1</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SERENA-2</a:t>
                      </a:r>
                      <a:r>
                        <a:rPr lang="en-US" sz="1600" u="none" strike="noStrike" baseline="30000" dirty="0">
                          <a:effectLst/>
                        </a:rPr>
                        <a:t>2,3</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EMBER-3</a:t>
                      </a:r>
                      <a:r>
                        <a:rPr lang="en-US" sz="1600" u="none" strike="noStrike" baseline="30000" dirty="0">
                          <a:effectLst/>
                        </a:rPr>
                        <a:t>4</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rPr>
                        <a:t>VERITAC-2</a:t>
                      </a:r>
                      <a:r>
                        <a:rPr lang="en-US" sz="1600" u="none" strike="noStrike" baseline="30000" dirty="0">
                          <a:effectLst/>
                        </a:rPr>
                        <a:t>5</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rPr>
                        <a:t>ELAINE-3</a:t>
                      </a:r>
                      <a:r>
                        <a:rPr lang="en-US" sz="1600" u="none" strike="noStrike" baseline="30000" dirty="0">
                          <a:effectLst/>
                        </a:rPr>
                        <a:t>6</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AMEERA-3</a:t>
                      </a:r>
                      <a:r>
                        <a:rPr lang="en-US" sz="1600" u="none" strike="noStrike" baseline="30000" dirty="0">
                          <a:effectLst/>
                        </a:rPr>
                        <a:t>7,8</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acelERA</a:t>
                      </a:r>
                      <a:r>
                        <a:rPr lang="en-US" sz="1600" u="none" strike="noStrike" baseline="30000" dirty="0">
                          <a:effectLst/>
                        </a:rPr>
                        <a:t>9,10</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0213883"/>
                  </a:ext>
                </a:extLst>
              </a:tr>
              <a:tr h="465561">
                <a:tc>
                  <a:txBody>
                    <a:bodyPr/>
                    <a:lstStyle/>
                    <a:p>
                      <a:pPr algn="ctr" rtl="0" fontAlgn="ctr"/>
                      <a:r>
                        <a:rPr lang="en-US" sz="1600" u="none" strike="noStrike">
                          <a:effectLst/>
                        </a:rPr>
                        <a:t>Control</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Fulvestrant/AI</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err="1">
                          <a:effectLst/>
                        </a:rPr>
                        <a:t>Fulvestrant</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Fulvestrant/AI</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rPr>
                        <a:t>Fulvestrant</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Fulvestrant + Abema</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err="1">
                          <a:effectLst/>
                        </a:rPr>
                        <a:t>Fulvestrant</a:t>
                      </a:r>
                      <a:r>
                        <a:rPr lang="en-US" sz="1600" u="none" strike="noStrike" dirty="0">
                          <a:effectLst/>
                        </a:rPr>
                        <a:t>/AI/Tam</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Fulvestrant/AI</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0137893"/>
                  </a:ext>
                </a:extLst>
              </a:tr>
              <a:tr h="371528">
                <a:tc>
                  <a:txBody>
                    <a:bodyPr/>
                    <a:lstStyle/>
                    <a:p>
                      <a:pPr algn="ctr" rtl="0" fontAlgn="ctr"/>
                      <a:r>
                        <a:rPr lang="en-US" sz="1600" u="none" strike="noStrike">
                          <a:effectLst/>
                        </a:rPr>
                        <a:t>Phase (N) </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Phase III (477) </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Phase II (240) </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Phase III (860) </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rPr>
                        <a:t>Phase III (560)</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rPr>
                        <a:t>Phase III (400)</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Phase II (290) </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Phase II (303) </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3013442"/>
                  </a:ext>
                </a:extLst>
              </a:tr>
              <a:tr h="371528">
                <a:tc>
                  <a:txBody>
                    <a:bodyPr/>
                    <a:lstStyle/>
                    <a:p>
                      <a:pPr algn="ctr" rtl="0" fontAlgn="ctr"/>
                      <a:r>
                        <a:rPr lang="en-US" sz="1600" u="none" strike="noStrike">
                          <a:effectLst/>
                        </a:rPr>
                        <a:t>Prior CDK4/6i </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Required</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Permitted</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Permitted</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rPr>
                        <a:t>Required</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rPr>
                        <a:t>Required</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Permitted</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Permitted</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0050849"/>
                  </a:ext>
                </a:extLst>
              </a:tr>
              <a:tr h="496771">
                <a:tc>
                  <a:txBody>
                    <a:bodyPr/>
                    <a:lstStyle/>
                    <a:p>
                      <a:pPr algn="ctr" rtl="0" fontAlgn="ctr"/>
                      <a:r>
                        <a:rPr lang="en-US" sz="1600" u="none" strike="noStrike">
                          <a:effectLst/>
                        </a:rPr>
                        <a:t>Prior Fulvestrant</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Allowed</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Excluded</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Excluded</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Excluded</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Excluded</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Allowed</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Allowed</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917780"/>
                  </a:ext>
                </a:extLst>
              </a:tr>
              <a:tr h="371528">
                <a:tc>
                  <a:txBody>
                    <a:bodyPr/>
                    <a:lstStyle/>
                    <a:p>
                      <a:pPr algn="ctr" rtl="0" fontAlgn="ctr"/>
                      <a:r>
                        <a:rPr lang="en-US" sz="1600" u="none" strike="noStrike">
                          <a:effectLst/>
                        </a:rPr>
                        <a:t>Results</a:t>
                      </a:r>
                      <a:endParaRPr lang="en-US" sz="1600" b="0" i="0" u="none" strike="noStrike">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Positive</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ctr"/>
                      <a:r>
                        <a:rPr lang="en-US" sz="1600" u="none" strike="noStrike" dirty="0">
                          <a:effectLst/>
                        </a:rPr>
                        <a:t>Positive</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ctr"/>
                      <a:r>
                        <a:rPr lang="en-US" sz="1600" u="none" strike="noStrike" dirty="0">
                          <a:effectLst/>
                        </a:rPr>
                        <a:t>Positive</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ctr"/>
                      <a:r>
                        <a:rPr lang="en-US" sz="1600" u="none" strike="noStrike" dirty="0">
                          <a:effectLst/>
                        </a:rPr>
                        <a:t>Ongoing</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Ongoing</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Negative</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545"/>
                    </a:solidFill>
                  </a:tcPr>
                </a:tc>
                <a:tc>
                  <a:txBody>
                    <a:bodyPr/>
                    <a:lstStyle/>
                    <a:p>
                      <a:pPr algn="ctr" rtl="0" fontAlgn="ctr"/>
                      <a:r>
                        <a:rPr lang="en-US" sz="1600" u="none" strike="noStrike" dirty="0">
                          <a:effectLst/>
                        </a:rPr>
                        <a:t>Negative </a:t>
                      </a:r>
                      <a:endParaRPr lang="en-US" sz="1600" b="0" i="0" u="none" strike="noStrike" dirty="0">
                        <a:solidFill>
                          <a:srgbClr val="000000"/>
                        </a:solidFill>
                        <a:effectLst/>
                        <a:latin typeface="Arial" panose="020B0604020202020204" pitchFamily="34" charset="0"/>
                      </a:endParaRPr>
                    </a:p>
                  </a:txBody>
                  <a:tcPr marL="9091" marR="9091" marT="90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545"/>
                    </a:solidFill>
                  </a:tcPr>
                </a:tc>
                <a:extLst>
                  <a:ext uri="{0D108BD9-81ED-4DB2-BD59-A6C34878D82A}">
                    <a16:rowId xmlns:a16="http://schemas.microsoft.com/office/drawing/2014/main" val="2303208786"/>
                  </a:ext>
                </a:extLst>
              </a:tr>
            </a:tbl>
          </a:graphicData>
        </a:graphic>
      </p:graphicFrame>
      <p:sp>
        <p:nvSpPr>
          <p:cNvPr id="5" name="Text Box 15">
            <a:extLst>
              <a:ext uri="{FF2B5EF4-FFF2-40B4-BE49-F238E27FC236}">
                <a16:creationId xmlns:a16="http://schemas.microsoft.com/office/drawing/2014/main" id="{F99CDCA8-060A-B94C-8DE5-918202F917C6}"/>
              </a:ext>
            </a:extLst>
          </p:cNvPr>
          <p:cNvSpPr txBox="1">
            <a:spLocks noChangeArrowheads="1"/>
          </p:cNvSpPr>
          <p:nvPr/>
        </p:nvSpPr>
        <p:spPr bwMode="auto">
          <a:xfrm>
            <a:off x="930980" y="6123879"/>
            <a:ext cx="10272890" cy="830997"/>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11" normalizeH="0" baseline="0" noProof="0" dirty="0">
                <a:ln>
                  <a:noFill/>
                </a:ln>
                <a:solidFill>
                  <a:prstClr val="black"/>
                </a:solidFill>
                <a:effectLst/>
                <a:uLnTx/>
                <a:uFillTx/>
                <a:latin typeface="Calibri" panose="020F0502020204030204" pitchFamily="34" charset="0"/>
                <a:ea typeface="+mn-ea"/>
                <a:cs typeface="+mn-cs"/>
              </a:rPr>
              <a:t>1. </a:t>
            </a:r>
            <a:r>
              <a:rPr kumimoji="0" lang="en-US" altLang="en-US" sz="1600" b="0" i="0" u="none" strike="noStrike" kern="1200" cap="none" spc="-11" normalizeH="0" baseline="0" noProof="0" dirty="0" err="1">
                <a:ln>
                  <a:noFill/>
                </a:ln>
                <a:solidFill>
                  <a:prstClr val="black"/>
                </a:solidFill>
                <a:effectLst/>
                <a:uLnTx/>
                <a:uFillTx/>
                <a:latin typeface="Calibri" panose="020F0502020204030204" pitchFamily="34" charset="0"/>
                <a:ea typeface="+mn-ea"/>
                <a:cs typeface="+mn-cs"/>
              </a:rPr>
              <a:t>Bidard</a:t>
            </a:r>
            <a:r>
              <a:rPr kumimoji="0" lang="en-US" altLang="en-US" sz="1600" b="0" i="0" u="none" strike="noStrike" kern="1200" cap="none" spc="-11" normalizeH="0" baseline="0" noProof="0" dirty="0">
                <a:ln>
                  <a:noFill/>
                </a:ln>
                <a:solidFill>
                  <a:prstClr val="black"/>
                </a:solidFill>
                <a:effectLst/>
                <a:uLnTx/>
                <a:uFillTx/>
                <a:latin typeface="Calibri" panose="020F0502020204030204" pitchFamily="34" charset="0"/>
                <a:ea typeface="+mn-ea"/>
                <a:cs typeface="+mn-cs"/>
              </a:rPr>
              <a:t> et al JCO. 2022. 2. NCT04214288. 3. Oliveira et al SABCS 2022. 4. NCT04975308. 5. NCT05654623 6. NCT05696626 7. NCT04059484 8. </a:t>
            </a:r>
            <a:r>
              <a:rPr kumimoji="0" lang="en-US" altLang="en-US" sz="1600" b="0" i="0" u="none" strike="noStrike" kern="1200" cap="none" spc="-11" normalizeH="0" baseline="0" noProof="0" dirty="0" err="1">
                <a:ln>
                  <a:noFill/>
                </a:ln>
                <a:solidFill>
                  <a:prstClr val="black"/>
                </a:solidFill>
                <a:effectLst/>
                <a:uLnTx/>
                <a:uFillTx/>
                <a:latin typeface="Calibri" panose="020F0502020204030204" pitchFamily="34" charset="0"/>
                <a:ea typeface="+mn-ea"/>
                <a:cs typeface="+mn-cs"/>
              </a:rPr>
              <a:t>Tolaney</a:t>
            </a:r>
            <a:r>
              <a:rPr kumimoji="0" lang="en-US" altLang="en-US" sz="1600" b="0" i="0" u="none" strike="noStrike" kern="1200" cap="none" spc="-11" normalizeH="0" baseline="0" noProof="0" dirty="0">
                <a:ln>
                  <a:noFill/>
                </a:ln>
                <a:solidFill>
                  <a:prstClr val="black"/>
                </a:solidFill>
                <a:effectLst/>
                <a:uLnTx/>
                <a:uFillTx/>
                <a:latin typeface="Calibri" panose="020F0502020204030204" pitchFamily="34" charset="0"/>
                <a:ea typeface="+mn-ea"/>
                <a:cs typeface="+mn-cs"/>
              </a:rPr>
              <a:t> et al JCO. 2023 9. NCT04576455. 10. Jimenez et al. ESMO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11" normalizeH="0" baseline="0" noProof="0" dirty="0">
              <a:ln>
                <a:noFill/>
              </a:ln>
              <a:solidFill>
                <a:prstClr val="black"/>
              </a:solidFill>
              <a:effectLst/>
              <a:uLnTx/>
              <a:uFillTx/>
              <a:latin typeface="Calibri" panose="020F0502020204030204" pitchFamily="34" charset="0"/>
              <a:ea typeface="+mn-ea"/>
              <a:cs typeface="+mn-cs"/>
            </a:endParaRPr>
          </a:p>
        </p:txBody>
      </p:sp>
      <p:sp>
        <p:nvSpPr>
          <p:cNvPr id="6" name="Title 1">
            <a:extLst>
              <a:ext uri="{FF2B5EF4-FFF2-40B4-BE49-F238E27FC236}">
                <a16:creationId xmlns:a16="http://schemas.microsoft.com/office/drawing/2014/main" id="{32543CE0-3AAE-8747-9F80-432E1C4DB08D}"/>
              </a:ext>
            </a:extLst>
          </p:cNvPr>
          <p:cNvSpPr>
            <a:spLocks noGrp="1"/>
          </p:cNvSpPr>
          <p:nvPr>
            <p:ph type="title"/>
          </p:nvPr>
        </p:nvSpPr>
        <p:spPr>
          <a:xfrm>
            <a:off x="0" y="328019"/>
            <a:ext cx="12192000" cy="486129"/>
          </a:xfrm>
        </p:spPr>
        <p:txBody>
          <a:bodyPr>
            <a:noAutofit/>
          </a:bodyPr>
          <a:lstStyle/>
          <a:p>
            <a:pPr algn="ctr"/>
            <a:r>
              <a:rPr lang="en-US" b="1" dirty="0">
                <a:cs typeface="Arial" panose="020B0604020202020204" pitchFamily="34" charset="0"/>
              </a:rPr>
              <a:t>Key Ongoing/Completed Metastatic Antiestrogen Trials</a:t>
            </a:r>
          </a:p>
        </p:txBody>
      </p:sp>
    </p:spTree>
    <p:extLst>
      <p:ext uri="{BB962C8B-B14F-4D97-AF65-F5344CB8AC3E}">
        <p14:creationId xmlns:p14="http://schemas.microsoft.com/office/powerpoint/2010/main" val="3387473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471EF-C0D8-A02D-0ADA-040F53029D7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B1E92FA-B069-7F69-18EE-2B1E72B0A0F7}"/>
              </a:ext>
            </a:extLst>
          </p:cNvPr>
          <p:cNvSpPr txBox="1"/>
          <p:nvPr/>
        </p:nvSpPr>
        <p:spPr>
          <a:xfrm>
            <a:off x="0" y="6492875"/>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Oliveira M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2024;25:1424-39.</a:t>
            </a:r>
          </a:p>
        </p:txBody>
      </p:sp>
      <p:sp>
        <p:nvSpPr>
          <p:cNvPr id="2" name="Title 1">
            <a:extLst>
              <a:ext uri="{FF2B5EF4-FFF2-40B4-BE49-F238E27FC236}">
                <a16:creationId xmlns:a16="http://schemas.microsoft.com/office/drawing/2014/main" id="{1827E0E7-0740-C022-8301-F5F67BC8E9FF}"/>
              </a:ext>
            </a:extLst>
          </p:cNvPr>
          <p:cNvSpPr>
            <a:spLocks noGrp="1"/>
          </p:cNvSpPr>
          <p:nvPr>
            <p:ph type="title"/>
          </p:nvPr>
        </p:nvSpPr>
        <p:spPr>
          <a:xfrm>
            <a:off x="882462" y="375613"/>
            <a:ext cx="9976037" cy="662782"/>
          </a:xfrm>
        </p:spPr>
        <p:txBody>
          <a:bodyPr>
            <a:normAutofit fontScale="90000"/>
          </a:bodyPr>
          <a:lstStyle/>
          <a:p>
            <a:pPr algn="l"/>
            <a:r>
              <a:rPr lang="en-US" sz="3200" dirty="0"/>
              <a:t>SERENA-2 Trial: Progression-Free Survival with </a:t>
            </a:r>
            <a:r>
              <a:rPr lang="en-US" sz="3200" dirty="0" err="1"/>
              <a:t>Camizestrant</a:t>
            </a:r>
            <a:r>
              <a:rPr lang="en-US" sz="3200" dirty="0"/>
              <a:t> versus </a:t>
            </a:r>
            <a:r>
              <a:rPr lang="en-US" sz="3200" dirty="0" err="1"/>
              <a:t>Fulvestrant</a:t>
            </a:r>
            <a:r>
              <a:rPr lang="en-US" sz="3200" dirty="0"/>
              <a:t> for Postmenopausal Women with ER-Positive, HER2-Negative Advanced Breast Cancer</a:t>
            </a:r>
          </a:p>
        </p:txBody>
      </p:sp>
      <p:pic>
        <p:nvPicPr>
          <p:cNvPr id="4" name="Picture 3" descr="A graph of a patient's life&#10;&#10;AI-generated content may be incorrect.">
            <a:extLst>
              <a:ext uri="{FF2B5EF4-FFF2-40B4-BE49-F238E27FC236}">
                <a16:creationId xmlns:a16="http://schemas.microsoft.com/office/drawing/2014/main" id="{EC34AE14-9BB6-939E-5E15-41C83317E8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08200" y="1383974"/>
            <a:ext cx="7975600" cy="4090051"/>
          </a:xfrm>
          <a:prstGeom prst="rect">
            <a:avLst/>
          </a:prstGeom>
        </p:spPr>
      </p:pic>
      <p:sp>
        <p:nvSpPr>
          <p:cNvPr id="7" name="TextBox 6">
            <a:extLst>
              <a:ext uri="{FF2B5EF4-FFF2-40B4-BE49-F238E27FC236}">
                <a16:creationId xmlns:a16="http://schemas.microsoft.com/office/drawing/2014/main" id="{F791F3BA-FEBD-E5FF-8B58-743C30348201}"/>
              </a:ext>
            </a:extLst>
          </p:cNvPr>
          <p:cNvSpPr txBox="1"/>
          <p:nvPr/>
        </p:nvSpPr>
        <p:spPr>
          <a:xfrm>
            <a:off x="660400" y="5502401"/>
            <a:ext cx="10109200"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Progression-free survival benefit with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camizestrant</a:t>
            </a:r>
            <a:r>
              <a:rPr kumimoji="0" lang="en-US" sz="1800" b="0" i="0" u="none" strike="noStrike" kern="1200" cap="none" spc="0" normalizeH="0" baseline="0" noProof="0" dirty="0">
                <a:ln>
                  <a:noFill/>
                </a:ln>
                <a:solidFill>
                  <a:srgbClr val="000000"/>
                </a:solidFill>
                <a:effectLst/>
                <a:uLnTx/>
                <a:uFillTx/>
                <a:latin typeface="Calibri"/>
                <a:ea typeface="+mn-ea"/>
                <a:cs typeface="+mn-cs"/>
              </a:rPr>
              <a:t> was also observed in prespecified clinically important subgroups, such as </a:t>
            </a:r>
            <a:r>
              <a:rPr kumimoji="0" lang="en-US" sz="1800" b="0" i="0" u="none" strike="noStrike" kern="1200" cap="none" spc="0" normalizeH="0" baseline="0" noProof="0">
                <a:ln>
                  <a:noFill/>
                </a:ln>
                <a:solidFill>
                  <a:srgbClr val="000000"/>
                </a:solidFill>
                <a:effectLst/>
                <a:uLnTx/>
                <a:uFillTx/>
                <a:latin typeface="Calibri"/>
                <a:ea typeface="+mn-ea"/>
                <a:cs typeface="+mn-cs"/>
              </a:rPr>
              <a:t>patients with disease progression </a:t>
            </a:r>
            <a:r>
              <a:rPr kumimoji="0" lang="en-US" sz="1800" b="0" i="0" u="none" strike="noStrike" kern="1200" cap="none" spc="0" normalizeH="0" baseline="0" noProof="0" dirty="0">
                <a:ln>
                  <a:noFill/>
                </a:ln>
                <a:solidFill>
                  <a:srgbClr val="000000"/>
                </a:solidFill>
                <a:effectLst/>
                <a:uLnTx/>
                <a:uFillTx/>
                <a:latin typeface="Calibri"/>
                <a:ea typeface="+mn-ea"/>
                <a:cs typeface="+mn-cs"/>
              </a:rPr>
              <a:t>on previous CDK4/6 inhibitors, patients with liver and/or </a:t>
            </a:r>
            <a:r>
              <a:rPr kumimoji="0" lang="en-US" sz="1800" b="0" i="0" u="none" strike="noStrike" kern="1200" cap="none" spc="0" normalizeH="0" baseline="0" noProof="0">
                <a:ln>
                  <a:noFill/>
                </a:ln>
                <a:solidFill>
                  <a:srgbClr val="000000"/>
                </a:solidFill>
                <a:effectLst/>
                <a:uLnTx/>
                <a:uFillTx/>
                <a:latin typeface="Calibri"/>
                <a:ea typeface="+mn-ea"/>
                <a:cs typeface="+mn-cs"/>
              </a:rPr>
              <a:t>lung metastases </a:t>
            </a:r>
            <a:r>
              <a:rPr kumimoji="0" lang="en-US" sz="1800" b="0" i="0" u="none" strike="noStrike" kern="1200" cap="none" spc="0" normalizeH="0" baseline="0" noProof="0" dirty="0">
                <a:ln>
                  <a:noFill/>
                </a:ln>
                <a:solidFill>
                  <a:srgbClr val="000000"/>
                </a:solidFill>
                <a:effectLst/>
                <a:uLnTx/>
                <a:uFillTx/>
                <a:latin typeface="Calibri"/>
                <a:ea typeface="+mn-ea"/>
                <a:cs typeface="+mn-cs"/>
              </a:rPr>
              <a:t>and patients with detectable ESR1 mutations at baseline.</a:t>
            </a:r>
          </a:p>
        </p:txBody>
      </p:sp>
    </p:spTree>
    <p:extLst>
      <p:ext uri="{BB962C8B-B14F-4D97-AF65-F5344CB8AC3E}">
        <p14:creationId xmlns:p14="http://schemas.microsoft.com/office/powerpoint/2010/main" val="3730662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6CED5-0964-1DB7-CA3A-B63C198335C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94DB3C6-6C92-7D8F-2DB7-A3AA10A54C58}"/>
              </a:ext>
            </a:extLst>
          </p:cNvPr>
          <p:cNvSpPr txBox="1"/>
          <p:nvPr/>
        </p:nvSpPr>
        <p:spPr>
          <a:xfrm>
            <a:off x="0" y="6492875"/>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Oliveira M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2024;25:1424-39.</a:t>
            </a:r>
          </a:p>
        </p:txBody>
      </p:sp>
      <p:sp>
        <p:nvSpPr>
          <p:cNvPr id="2" name="Title 1">
            <a:extLst>
              <a:ext uri="{FF2B5EF4-FFF2-40B4-BE49-F238E27FC236}">
                <a16:creationId xmlns:a16="http://schemas.microsoft.com/office/drawing/2014/main" id="{583E0796-C976-D719-48B2-E95DD3BBED8E}"/>
              </a:ext>
            </a:extLst>
          </p:cNvPr>
          <p:cNvSpPr>
            <a:spLocks noGrp="1"/>
          </p:cNvSpPr>
          <p:nvPr>
            <p:ph type="title"/>
          </p:nvPr>
        </p:nvSpPr>
        <p:spPr>
          <a:xfrm>
            <a:off x="514350" y="267169"/>
            <a:ext cx="11163300" cy="662782"/>
          </a:xfrm>
        </p:spPr>
        <p:txBody>
          <a:bodyPr>
            <a:normAutofit/>
          </a:bodyPr>
          <a:lstStyle/>
          <a:p>
            <a:r>
              <a:rPr lang="en-US" sz="3200" dirty="0"/>
              <a:t>SERENA-2: Overview of Adverse Events</a:t>
            </a:r>
          </a:p>
        </p:txBody>
      </p:sp>
      <p:pic>
        <p:nvPicPr>
          <p:cNvPr id="6" name="Picture 5" descr="A table of information about treatment&#10;&#10;AI-generated content may be incorrect.">
            <a:extLst>
              <a:ext uri="{FF2B5EF4-FFF2-40B4-BE49-F238E27FC236}">
                <a16:creationId xmlns:a16="http://schemas.microsoft.com/office/drawing/2014/main" id="{CCEE2470-8875-A724-2F37-99BDF48EC22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406649" y="939800"/>
            <a:ext cx="7207251" cy="5528036"/>
          </a:xfrm>
          <a:prstGeom prst="rect">
            <a:avLst/>
          </a:prstGeom>
        </p:spPr>
      </p:pic>
    </p:spTree>
    <p:extLst>
      <p:ext uri="{BB962C8B-B14F-4D97-AF65-F5344CB8AC3E}">
        <p14:creationId xmlns:p14="http://schemas.microsoft.com/office/powerpoint/2010/main" val="2049796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368915D-F0F7-7341-9CFF-3C981B054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2" y="640736"/>
            <a:ext cx="9705975" cy="52169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44E51FF-AE23-8E4D-B1AD-52F411A116DE}"/>
              </a:ext>
            </a:extLst>
          </p:cNvPr>
          <p:cNvSpPr>
            <a:spLocks noGrp="1" noChangeArrowheads="1"/>
          </p:cNvSpPr>
          <p:nvPr>
            <p:ph type="title"/>
          </p:nvPr>
        </p:nvSpPr>
        <p:spPr>
          <a:xfrm>
            <a:off x="216756" y="147381"/>
            <a:ext cx="11975244" cy="852921"/>
          </a:xfrm>
        </p:spPr>
        <p:txBody>
          <a:bodyPr>
            <a:normAutofit/>
          </a:bodyPr>
          <a:lstStyle/>
          <a:p>
            <a:pPr eaLnBrk="1" hangingPunct="1"/>
            <a:r>
              <a:rPr lang="en-US" altLang="en-US" sz="2800" b="1" dirty="0">
                <a:cs typeface="Calibri Light" panose="020F0302020204030204" pitchFamily="34" charset="0"/>
              </a:rPr>
              <a:t>SERENA-6: Phase III, </a:t>
            </a:r>
            <a:r>
              <a:rPr lang="en-US" altLang="en-US" sz="2800" b="1" dirty="0" err="1">
                <a:cs typeface="Calibri Light" panose="020F0302020204030204" pitchFamily="34" charset="0"/>
              </a:rPr>
              <a:t>Camizestrant</a:t>
            </a:r>
            <a:r>
              <a:rPr lang="en-US" altLang="en-US" sz="2800" b="1" dirty="0">
                <a:cs typeface="Calibri Light" panose="020F0302020204030204" pitchFamily="34" charset="0"/>
              </a:rPr>
              <a:t> via </a:t>
            </a:r>
            <a:r>
              <a:rPr lang="en-US" altLang="en-US" sz="2800" b="1" dirty="0" err="1">
                <a:cs typeface="Calibri Light" panose="020F0302020204030204" pitchFamily="34" charset="0"/>
              </a:rPr>
              <a:t>ctDNA</a:t>
            </a:r>
            <a:r>
              <a:rPr lang="en-US" altLang="en-US" sz="2800" b="1" dirty="0">
                <a:cs typeface="Calibri Light" panose="020F0302020204030204" pitchFamily="34" charset="0"/>
              </a:rPr>
              <a:t> ESR1 Dynamics</a:t>
            </a:r>
          </a:p>
        </p:txBody>
      </p:sp>
      <p:sp>
        <p:nvSpPr>
          <p:cNvPr id="5" name="Text Box 15">
            <a:extLst>
              <a:ext uri="{FF2B5EF4-FFF2-40B4-BE49-F238E27FC236}">
                <a16:creationId xmlns:a16="http://schemas.microsoft.com/office/drawing/2014/main" id="{4EFBE016-1583-F749-A93C-6FB61FE5B661}"/>
              </a:ext>
            </a:extLst>
          </p:cNvPr>
          <p:cNvSpPr txBox="1">
            <a:spLocks noChangeArrowheads="1"/>
          </p:cNvSpPr>
          <p:nvPr/>
        </p:nvSpPr>
        <p:spPr bwMode="auto">
          <a:xfrm>
            <a:off x="903111" y="6248042"/>
            <a:ext cx="7853362" cy="338554"/>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10" normalizeH="0" baseline="0" noProof="0" dirty="0">
                <a:ln>
                  <a:noFill/>
                </a:ln>
                <a:solidFill>
                  <a:srgbClr val="000000"/>
                </a:solidFill>
                <a:effectLst/>
                <a:uLnTx/>
                <a:uFillTx/>
                <a:latin typeface="Georgia"/>
                <a:ea typeface="+mn-ea"/>
                <a:cs typeface="Calibri" panose="020F0502020204030204" pitchFamily="34" charset="0"/>
              </a:rPr>
              <a:t>Turner NC et al Future </a:t>
            </a:r>
            <a:r>
              <a:rPr kumimoji="0" lang="en-US" altLang="en-US" sz="1600" b="0" i="0" u="none" strike="noStrike" kern="1200" cap="none" spc="-10" normalizeH="0" baseline="0" noProof="0" dirty="0" err="1">
                <a:ln>
                  <a:noFill/>
                </a:ln>
                <a:solidFill>
                  <a:srgbClr val="000000"/>
                </a:solidFill>
                <a:effectLst/>
                <a:uLnTx/>
                <a:uFillTx/>
                <a:latin typeface="Georgia"/>
                <a:ea typeface="+mn-ea"/>
                <a:cs typeface="Calibri" panose="020F0502020204030204" pitchFamily="34" charset="0"/>
              </a:rPr>
              <a:t>Onc</a:t>
            </a:r>
            <a:r>
              <a:rPr kumimoji="0" lang="en-US" altLang="en-US" sz="1600" b="0" i="0" u="none" strike="noStrike" kern="1200" cap="none" spc="-10" normalizeH="0" baseline="0" noProof="0" dirty="0">
                <a:ln>
                  <a:noFill/>
                </a:ln>
                <a:solidFill>
                  <a:srgbClr val="000000"/>
                </a:solidFill>
                <a:effectLst/>
                <a:uLnTx/>
                <a:uFillTx/>
                <a:latin typeface="Georgia"/>
                <a:ea typeface="+mn-ea"/>
                <a:cs typeface="Calibri" panose="020F0502020204030204" pitchFamily="34" charset="0"/>
              </a:rPr>
              <a:t> 2023; NCT04964934 </a:t>
            </a:r>
            <a:endParaRPr kumimoji="0" lang="en-US" altLang="en-US" sz="1600" b="0" i="0" u="none" strike="noStrike" kern="1200" cap="none" spc="0" normalizeH="0" baseline="0" noProof="0" dirty="0">
              <a:ln>
                <a:noFill/>
              </a:ln>
              <a:solidFill>
                <a:srgbClr val="000000"/>
              </a:solidFill>
              <a:effectLst/>
              <a:uLnTx/>
              <a:uFillTx/>
              <a:latin typeface="Georgia"/>
              <a:ea typeface="+mn-ea"/>
              <a:cs typeface="Calibri" panose="020F0502020204030204" pitchFamily="34" charset="0"/>
            </a:endParaRPr>
          </a:p>
        </p:txBody>
      </p:sp>
    </p:spTree>
    <p:extLst>
      <p:ext uri="{BB962C8B-B14F-4D97-AF65-F5344CB8AC3E}">
        <p14:creationId xmlns:p14="http://schemas.microsoft.com/office/powerpoint/2010/main" val="424085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628D2-1006-E731-129F-41F96AD10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EFC526-529D-1413-BE27-3E67498FA7D0}"/>
              </a:ext>
            </a:extLst>
          </p:cNvPr>
          <p:cNvSpPr>
            <a:spLocks noGrp="1"/>
          </p:cNvSpPr>
          <p:nvPr>
            <p:ph type="title"/>
          </p:nvPr>
        </p:nvSpPr>
        <p:spPr>
          <a:xfrm>
            <a:off x="507042" y="441916"/>
            <a:ext cx="11260155" cy="1141412"/>
          </a:xfrm>
        </p:spPr>
        <p:txBody>
          <a:bodyPr/>
          <a:lstStyle/>
          <a:p>
            <a:pPr algn="l"/>
            <a:r>
              <a:rPr lang="en-US" dirty="0"/>
              <a:t>Camizestrant demonstrated statistically significant improvement in PFS in 1st-line advanced HR-positive breast cancer with an emergent ESR1 tumor mutation in SERENA-6 Phase III trial</a:t>
            </a:r>
            <a:br>
              <a:rPr lang="en-US" dirty="0"/>
            </a:br>
            <a:r>
              <a:rPr lang="en-US" sz="2400" dirty="0"/>
              <a:t>Press Release: February 26, 2025</a:t>
            </a:r>
          </a:p>
        </p:txBody>
      </p:sp>
      <p:sp>
        <p:nvSpPr>
          <p:cNvPr id="3" name="Content Placeholder 2">
            <a:extLst>
              <a:ext uri="{FF2B5EF4-FFF2-40B4-BE49-F238E27FC236}">
                <a16:creationId xmlns:a16="http://schemas.microsoft.com/office/drawing/2014/main" id="{2B2587EE-F987-9DA9-7572-44EC31024ED5}"/>
              </a:ext>
            </a:extLst>
          </p:cNvPr>
          <p:cNvSpPr>
            <a:spLocks noGrp="1"/>
          </p:cNvSpPr>
          <p:nvPr>
            <p:ph idx="1"/>
          </p:nvPr>
        </p:nvSpPr>
        <p:spPr>
          <a:xfrm>
            <a:off x="424802" y="1987085"/>
            <a:ext cx="11342395" cy="4316412"/>
          </a:xfrm>
        </p:spPr>
        <p:txBody>
          <a:bodyPr/>
          <a:lstStyle/>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Positive high-level results from a planned interim analysis of the SERENA-6 Phase III trial showed that camizestrant in combination with a cyclin-dependent kinase (CDK) 4/6 inhibitor (palbociclib, ribociclib or abemaciclib) demonstrated a highly statistically significant and clinically meaningful improvement in the primary endpoint of progression-free survival (PFS). </a:t>
            </a: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The trial evaluated switching to the camizestrant combination versus continuing standard-of-care treatment with an aromatase inhibitor (AI) (anastrozole or letrozole) in combination with a CDK4/6 inhibitor in the 1st-line treatment of patients with hormone receptor (HR)-positive, HER2-negative advanced breast cancer whose </a:t>
            </a:r>
            <a:r>
              <a:rPr lang="en-US" sz="2000" b="0" dirty="0" err="1">
                <a:latin typeface="Calibri" panose="020F0502020204030204" pitchFamily="34" charset="0"/>
                <a:cs typeface="Calibri" panose="020F0502020204030204" pitchFamily="34" charset="0"/>
              </a:rPr>
              <a:t>tumours</a:t>
            </a:r>
            <a:r>
              <a:rPr lang="en-US" sz="2000" b="0" dirty="0">
                <a:latin typeface="Calibri" panose="020F0502020204030204" pitchFamily="34" charset="0"/>
                <a:cs typeface="Calibri" panose="020F0502020204030204" pitchFamily="34" charset="0"/>
              </a:rPr>
              <a:t> have an emergent ESR1 mutation.</a:t>
            </a: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The key secondary endpoints of time to second disease progression (PFS2) and overall survival (OS) were immature at the time of this interim analysis. However, the camizestrant combination demonstrated a trend toward improvement in PFS2. The trial will continue as planned to further assess key secondary endpoints.</a:t>
            </a:r>
          </a:p>
        </p:txBody>
      </p:sp>
      <p:sp>
        <p:nvSpPr>
          <p:cNvPr id="5" name="TextBox 4">
            <a:extLst>
              <a:ext uri="{FF2B5EF4-FFF2-40B4-BE49-F238E27FC236}">
                <a16:creationId xmlns:a16="http://schemas.microsoft.com/office/drawing/2014/main" id="{31993C25-71B0-264D-184C-F6D4F2CABF63}"/>
              </a:ext>
            </a:extLst>
          </p:cNvPr>
          <p:cNvSpPr txBox="1"/>
          <p:nvPr/>
        </p:nvSpPr>
        <p:spPr>
          <a:xfrm>
            <a:off x="0" y="6565612"/>
            <a:ext cx="113423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www.astrazeneca.com</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centre</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/press-releases/2025/camizestrant-improved-pfs-in-1l-hr-breast-cancer.html</a:t>
            </a:r>
          </a:p>
        </p:txBody>
      </p:sp>
    </p:spTree>
    <p:extLst>
      <p:ext uri="{BB962C8B-B14F-4D97-AF65-F5344CB8AC3E}">
        <p14:creationId xmlns:p14="http://schemas.microsoft.com/office/powerpoint/2010/main" val="4110045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D58C4-63AA-587C-9FEF-ED9B96CAB5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9E6A60-E3D7-1042-1559-B5E92BFE8376}"/>
              </a:ext>
            </a:extLst>
          </p:cNvPr>
          <p:cNvSpPr>
            <a:spLocks noGrp="1"/>
          </p:cNvSpPr>
          <p:nvPr>
            <p:ph type="title"/>
          </p:nvPr>
        </p:nvSpPr>
        <p:spPr>
          <a:xfrm>
            <a:off x="465922" y="260648"/>
            <a:ext cx="11260155" cy="898852"/>
          </a:xfrm>
        </p:spPr>
        <p:txBody>
          <a:bodyPr/>
          <a:lstStyle/>
          <a:p>
            <a:r>
              <a:rPr lang="en-US" sz="3200" dirty="0"/>
              <a:t>SERDs: Side Effects More Commonly Encountered </a:t>
            </a:r>
            <a:br>
              <a:rPr lang="en-US" sz="3200" dirty="0"/>
            </a:br>
            <a:r>
              <a:rPr lang="en-US" sz="3200" dirty="0"/>
              <a:t>Than with Fulvestrant in RCTs</a:t>
            </a:r>
            <a:endParaRPr lang="en-US" sz="2800" dirty="0"/>
          </a:p>
        </p:txBody>
      </p:sp>
      <p:sp>
        <p:nvSpPr>
          <p:cNvPr id="5" name="TextBox 4">
            <a:extLst>
              <a:ext uri="{FF2B5EF4-FFF2-40B4-BE49-F238E27FC236}">
                <a16:creationId xmlns:a16="http://schemas.microsoft.com/office/drawing/2014/main" id="{154AE1F9-D422-32E1-BCB1-D0DE6480A1BB}"/>
              </a:ext>
            </a:extLst>
          </p:cNvPr>
          <p:cNvSpPr txBox="1"/>
          <p:nvPr/>
        </p:nvSpPr>
        <p:spPr>
          <a:xfrm>
            <a:off x="0" y="6565612"/>
            <a:ext cx="113423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Burstein et al. SABCS 2024;Abstract GS1-01 Discussant.</a:t>
            </a:r>
          </a:p>
        </p:txBody>
      </p:sp>
      <p:pic>
        <p:nvPicPr>
          <p:cNvPr id="7" name="Picture 6">
            <a:extLst>
              <a:ext uri="{FF2B5EF4-FFF2-40B4-BE49-F238E27FC236}">
                <a16:creationId xmlns:a16="http://schemas.microsoft.com/office/drawing/2014/main" id="{B722A3B7-7BDE-D38A-9F93-35A4E8060390}"/>
              </a:ext>
            </a:extLst>
          </p:cNvPr>
          <p:cNvPicPr>
            <a:picLocks noChangeAspect="1"/>
          </p:cNvPicPr>
          <p:nvPr/>
        </p:nvPicPr>
        <p:blipFill>
          <a:blip r:embed="rId2"/>
          <a:stretch>
            <a:fillRect/>
          </a:stretch>
        </p:blipFill>
        <p:spPr>
          <a:xfrm>
            <a:off x="821842" y="1262348"/>
            <a:ext cx="10548315" cy="4742777"/>
          </a:xfrm>
          <a:prstGeom prst="rect">
            <a:avLst/>
          </a:prstGeom>
        </p:spPr>
      </p:pic>
    </p:spTree>
    <p:extLst>
      <p:ext uri="{BB962C8B-B14F-4D97-AF65-F5344CB8AC3E}">
        <p14:creationId xmlns:p14="http://schemas.microsoft.com/office/powerpoint/2010/main" val="2203588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B9613-5F19-9EFC-5D5A-DDF5E1ABAC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990164-1B41-CF1C-0A8D-F187226E8C7F}"/>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938401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E8BA3-8ECD-5EF1-F65F-EDA83F5A4958}"/>
              </a:ext>
            </a:extLst>
          </p:cNvPr>
          <p:cNvSpPr>
            <a:spLocks noGrp="1"/>
          </p:cNvSpPr>
          <p:nvPr>
            <p:ph type="ctrTitle"/>
          </p:nvPr>
        </p:nvSpPr>
        <p:spPr>
          <a:xfrm>
            <a:off x="1524000" y="1607105"/>
            <a:ext cx="9144000" cy="2387600"/>
          </a:xfrm>
        </p:spPr>
        <p:txBody>
          <a:bodyPr>
            <a:normAutofit fontScale="90000"/>
          </a:bodyPr>
          <a:lstStyle/>
          <a:p>
            <a:r>
              <a:rPr lang="en-US" sz="4800" dirty="0"/>
              <a:t>Nursing Considerations for </a:t>
            </a:r>
            <a:br>
              <a:rPr lang="en-US" sz="4800" dirty="0"/>
            </a:br>
            <a:r>
              <a:rPr lang="en-US" sz="4800" dirty="0"/>
              <a:t>Patients Receiving Oral SERDs</a:t>
            </a:r>
            <a:br>
              <a:rPr lang="en-US" sz="4800" dirty="0"/>
            </a:br>
            <a:br>
              <a:rPr lang="en-US" sz="2700" dirty="0"/>
            </a:br>
            <a:br>
              <a:rPr lang="en-US" sz="2700" dirty="0"/>
            </a:br>
            <a:r>
              <a:rPr lang="en-US" sz="2700" dirty="0"/>
              <a:t>Research To Practice</a:t>
            </a:r>
          </a:p>
        </p:txBody>
      </p:sp>
      <p:sp>
        <p:nvSpPr>
          <p:cNvPr id="3" name="Subtitle 2">
            <a:extLst>
              <a:ext uri="{FF2B5EF4-FFF2-40B4-BE49-F238E27FC236}">
                <a16:creationId xmlns:a16="http://schemas.microsoft.com/office/drawing/2014/main" id="{BC57998B-1020-8840-389F-6EC9DE6DFCD8}"/>
              </a:ext>
            </a:extLst>
          </p:cNvPr>
          <p:cNvSpPr>
            <a:spLocks noGrp="1"/>
          </p:cNvSpPr>
          <p:nvPr>
            <p:ph type="subTitle" idx="1"/>
          </p:nvPr>
        </p:nvSpPr>
        <p:spPr>
          <a:xfrm>
            <a:off x="1524000" y="4218982"/>
            <a:ext cx="9144000" cy="1655762"/>
          </a:xfrm>
        </p:spPr>
        <p:txBody>
          <a:bodyPr/>
          <a:lstStyle/>
          <a:p>
            <a:r>
              <a:rPr lang="en-US" b="1" dirty="0"/>
              <a:t>Jamie Carroll</a:t>
            </a:r>
          </a:p>
          <a:p>
            <a:r>
              <a:rPr lang="en-US" dirty="0"/>
              <a:t>April 9, 2025</a:t>
            </a:r>
          </a:p>
        </p:txBody>
      </p:sp>
    </p:spTree>
    <p:extLst>
      <p:ext uri="{BB962C8B-B14F-4D97-AF65-F5344CB8AC3E}">
        <p14:creationId xmlns:p14="http://schemas.microsoft.com/office/powerpoint/2010/main" val="3210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4" y="1424905"/>
            <a:ext cx="10744201" cy="4524375"/>
          </a:xfrm>
        </p:spPr>
        <p:txBody>
          <a:bodyPr/>
          <a:lstStyle/>
          <a:p>
            <a:pPr marL="98425" indent="0">
              <a:buNone/>
            </a:pPr>
            <a:r>
              <a:rPr lang="en-US" sz="3200" dirty="0"/>
              <a:t>A patient with higher-risk ER-positive, HER2-negative breast cancer receives local treatment and is about to start adjuvant therapy that includes a CDK4/6 inhibitor</a:t>
            </a:r>
          </a:p>
          <a:p>
            <a:pPr marL="98425" indent="0">
              <a:buNone/>
            </a:pPr>
            <a:r>
              <a:rPr lang="en-US" sz="3200" dirty="0"/>
              <a:t> </a:t>
            </a:r>
          </a:p>
          <a:p>
            <a:pPr marL="98425" indent="0">
              <a:buNone/>
            </a:pPr>
            <a:r>
              <a:rPr lang="en-US" sz="3200" dirty="0"/>
              <a:t>A patient with ER-positive, HER2-negative </a:t>
            </a:r>
            <a:r>
              <a:rPr lang="en-US" sz="3200" dirty="0" err="1"/>
              <a:t>mBC</a:t>
            </a:r>
            <a:r>
              <a:rPr lang="en-US" sz="3200" dirty="0"/>
              <a:t> is about to start first-line treatment with a CDK4/6 inhibitor and endocrine therapy</a:t>
            </a:r>
          </a:p>
        </p:txBody>
      </p:sp>
      <p:sp>
        <p:nvSpPr>
          <p:cNvPr id="5" name="Text Placeholder 3">
            <a:extLst>
              <a:ext uri="{FF2B5EF4-FFF2-40B4-BE49-F238E27FC236}">
                <a16:creationId xmlns:a16="http://schemas.microsoft.com/office/drawing/2014/main" id="{376C3A45-697B-E5BD-79F8-0F3595D3C3E1}"/>
              </a:ext>
            </a:extLst>
          </p:cNvPr>
          <p:cNvSpPr>
            <a:spLocks noGrp="1"/>
          </p:cNvSpPr>
          <p:nvPr>
            <p:ph type="body" sz="quarter" idx="10"/>
          </p:nvPr>
        </p:nvSpPr>
        <p:spPr>
          <a:xfrm>
            <a:off x="528635" y="476672"/>
            <a:ext cx="10744200" cy="605309"/>
          </a:xfrm>
        </p:spPr>
        <p:txBody>
          <a:bodyPr/>
          <a:lstStyle/>
          <a:p>
            <a:pPr algn="ctr"/>
            <a:r>
              <a:rPr lang="en-US" i="0" dirty="0"/>
              <a:t>Clinical Scenarios</a:t>
            </a:r>
          </a:p>
        </p:txBody>
      </p:sp>
    </p:spTree>
    <p:extLst>
      <p:ext uri="{BB962C8B-B14F-4D97-AF65-F5344CB8AC3E}">
        <p14:creationId xmlns:p14="http://schemas.microsoft.com/office/powerpoint/2010/main" val="2642856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C40B61-B836-EC61-A7F7-654FF444DD55}"/>
              </a:ext>
            </a:extLst>
          </p:cNvPr>
          <p:cNvSpPr>
            <a:spLocks noGrp="1"/>
          </p:cNvSpPr>
          <p:nvPr>
            <p:ph idx="1"/>
          </p:nvPr>
        </p:nvSpPr>
        <p:spPr>
          <a:xfrm>
            <a:off x="838200" y="1825625"/>
            <a:ext cx="9451554" cy="4351338"/>
          </a:xfrm>
        </p:spPr>
        <p:txBody>
          <a:bodyPr/>
          <a:lstStyle/>
          <a:p>
            <a:r>
              <a:rPr lang="en-US" dirty="0"/>
              <a:t>37 </a:t>
            </a:r>
            <a:r>
              <a:rPr lang="en-US" dirty="0" err="1"/>
              <a:t>yo</a:t>
            </a:r>
            <a:r>
              <a:rPr lang="en-US" dirty="0"/>
              <a:t> presented w/ self detected right breast mass. </a:t>
            </a:r>
          </a:p>
          <a:p>
            <a:r>
              <a:rPr lang="en-US" dirty="0"/>
              <a:t>Biopsy reveals invasive ductal carcinoma, grade II, ER/PR 91-100%, HER2 2+ FISH Negative.</a:t>
            </a:r>
          </a:p>
          <a:p>
            <a:r>
              <a:rPr lang="en-US" dirty="0"/>
              <a:t>(cT1cN1)  s/p WLE, Radiation, Oncotype RS 23, declined adjuvant therapy. (pT1cN1a)</a:t>
            </a:r>
          </a:p>
        </p:txBody>
      </p:sp>
    </p:spTree>
    <p:extLst>
      <p:ext uri="{BB962C8B-B14F-4D97-AF65-F5344CB8AC3E}">
        <p14:creationId xmlns:p14="http://schemas.microsoft.com/office/powerpoint/2010/main" val="2728479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30A856-92D7-2664-3081-4E5B245F6D18}"/>
              </a:ext>
            </a:extLst>
          </p:cNvPr>
          <p:cNvSpPr>
            <a:spLocks noGrp="1"/>
          </p:cNvSpPr>
          <p:nvPr>
            <p:ph idx="1"/>
          </p:nvPr>
        </p:nvSpPr>
        <p:spPr>
          <a:xfrm>
            <a:off x="838200" y="1825625"/>
            <a:ext cx="11026966" cy="4351338"/>
          </a:xfrm>
        </p:spPr>
        <p:txBody>
          <a:bodyPr/>
          <a:lstStyle/>
          <a:p>
            <a:r>
              <a:rPr lang="en-US" dirty="0"/>
              <a:t>2017-2 years later patient presents with bony pain. PET reveals osseous metastatic disease. </a:t>
            </a:r>
          </a:p>
          <a:p>
            <a:r>
              <a:rPr lang="en-US" dirty="0"/>
              <a:t>Biopsy right iliac bone ER/PR 91-100%, HER2 1+</a:t>
            </a:r>
          </a:p>
          <a:p>
            <a:r>
              <a:rPr lang="en-US" dirty="0"/>
              <a:t>Began Goserelin, Palbociclib and Letrozole. Stable disease for 5 years.</a:t>
            </a:r>
          </a:p>
        </p:txBody>
      </p:sp>
    </p:spTree>
    <p:extLst>
      <p:ext uri="{BB962C8B-B14F-4D97-AF65-F5344CB8AC3E}">
        <p14:creationId xmlns:p14="http://schemas.microsoft.com/office/powerpoint/2010/main" val="548918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0B95E-587A-ABE7-3209-403048D024DC}"/>
              </a:ext>
            </a:extLst>
          </p:cNvPr>
          <p:cNvSpPr>
            <a:spLocks noGrp="1"/>
          </p:cNvSpPr>
          <p:nvPr>
            <p:ph idx="1"/>
          </p:nvPr>
        </p:nvSpPr>
        <p:spPr>
          <a:xfrm>
            <a:off x="838200" y="1825625"/>
            <a:ext cx="9561723" cy="4351338"/>
          </a:xfrm>
        </p:spPr>
        <p:txBody>
          <a:bodyPr/>
          <a:lstStyle/>
          <a:p>
            <a:r>
              <a:rPr lang="en-US" dirty="0"/>
              <a:t>Mid 2023-Progression of bony disease. Radiate painful areas in spine. </a:t>
            </a:r>
          </a:p>
          <a:p>
            <a:r>
              <a:rPr lang="en-US" dirty="0"/>
              <a:t>Guardant360 completed.</a:t>
            </a:r>
          </a:p>
          <a:p>
            <a:endParaRPr lang="en-US" dirty="0"/>
          </a:p>
        </p:txBody>
      </p:sp>
    </p:spTree>
    <p:extLst>
      <p:ext uri="{BB962C8B-B14F-4D97-AF65-F5344CB8AC3E}">
        <p14:creationId xmlns:p14="http://schemas.microsoft.com/office/powerpoint/2010/main" val="1357844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9200E2-9A60-E789-FFD8-EE42896E9EBA}"/>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55198" y="109593"/>
            <a:ext cx="9081604" cy="6638814"/>
          </a:xfrm>
          <a:prstGeom prst="rect">
            <a:avLst/>
          </a:prstGeom>
        </p:spPr>
      </p:pic>
    </p:spTree>
    <p:extLst>
      <p:ext uri="{BB962C8B-B14F-4D97-AF65-F5344CB8AC3E}">
        <p14:creationId xmlns:p14="http://schemas.microsoft.com/office/powerpoint/2010/main" val="4108055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E3643-F17B-7712-6B76-A62DE3E1ECEF}"/>
              </a:ext>
            </a:extLst>
          </p:cNvPr>
          <p:cNvSpPr>
            <a:spLocks noGrp="1"/>
          </p:cNvSpPr>
          <p:nvPr>
            <p:ph type="title"/>
          </p:nvPr>
        </p:nvSpPr>
        <p:spPr>
          <a:xfrm>
            <a:off x="838200" y="18255"/>
            <a:ext cx="10515600" cy="1325563"/>
          </a:xfrm>
        </p:spPr>
        <p:txBody>
          <a:bodyPr/>
          <a:lstStyle/>
          <a:p>
            <a:pPr algn="ctr"/>
            <a:r>
              <a:rPr lang="en-US" dirty="0"/>
              <a:t>EMERALD: Safety</a:t>
            </a:r>
          </a:p>
        </p:txBody>
      </p:sp>
      <p:pic>
        <p:nvPicPr>
          <p:cNvPr id="5" name="Content Placeholder 4">
            <a:extLst>
              <a:ext uri="{FF2B5EF4-FFF2-40B4-BE49-F238E27FC236}">
                <a16:creationId xmlns:a16="http://schemas.microsoft.com/office/drawing/2014/main" id="{A46869BC-5BA1-28C1-540C-F5C2AC860FE5}"/>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81835" y="1121814"/>
            <a:ext cx="9828329" cy="5717931"/>
          </a:xfrm>
        </p:spPr>
      </p:pic>
    </p:spTree>
    <p:extLst>
      <p:ext uri="{BB962C8B-B14F-4D97-AF65-F5344CB8AC3E}">
        <p14:creationId xmlns:p14="http://schemas.microsoft.com/office/powerpoint/2010/main" val="293525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6B247-44A7-39E0-92C9-C631894C827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4FDBC3-9390-377A-184E-2DD461989A0C}"/>
              </a:ext>
            </a:extLst>
          </p:cNvPr>
          <p:cNvSpPr>
            <a:spLocks noGrp="1"/>
          </p:cNvSpPr>
          <p:nvPr>
            <p:ph idx="1"/>
          </p:nvPr>
        </p:nvSpPr>
        <p:spPr>
          <a:xfrm>
            <a:off x="910815" y="1844824"/>
            <a:ext cx="10370368" cy="3991298"/>
          </a:xfrm>
        </p:spPr>
        <p:txBody>
          <a:bodyPr/>
          <a:lstStyle/>
          <a:p>
            <a:pPr marL="0" indent="0">
              <a:buNone/>
            </a:pPr>
            <a:r>
              <a:rPr lang="en-US" u="sng" dirty="0"/>
              <a:t>Dyslipidemia:</a:t>
            </a:r>
            <a:r>
              <a:rPr lang="en-US" dirty="0"/>
              <a:t> Elacestrant may cause hypercholesterolemia and hypertriglyceridemia. Monitor lipid profile prior to starting treatment and periodically thereafter.</a:t>
            </a:r>
          </a:p>
          <a:p>
            <a:endParaRPr lang="en-US" dirty="0"/>
          </a:p>
          <a:p>
            <a:pPr marL="0" indent="0">
              <a:buNone/>
            </a:pPr>
            <a:r>
              <a:rPr lang="en-US" u="sng" dirty="0"/>
              <a:t>Embryo-Fetal Toxicity:</a:t>
            </a:r>
            <a:r>
              <a:rPr lang="en-US" dirty="0"/>
              <a:t> Elacestrant can cause fetal harm. Advise of the potential risk to a fetus and to use effective contraception.</a:t>
            </a:r>
          </a:p>
        </p:txBody>
      </p:sp>
      <p:sp>
        <p:nvSpPr>
          <p:cNvPr id="2" name="Content Placeholder 2">
            <a:extLst>
              <a:ext uri="{FF2B5EF4-FFF2-40B4-BE49-F238E27FC236}">
                <a16:creationId xmlns:a16="http://schemas.microsoft.com/office/drawing/2014/main" id="{F704AF19-7C33-FDC7-A7F6-EF09FF482C35}"/>
              </a:ext>
            </a:extLst>
          </p:cNvPr>
          <p:cNvSpPr txBox="1">
            <a:spLocks/>
          </p:cNvSpPr>
          <p:nvPr/>
        </p:nvSpPr>
        <p:spPr>
          <a:xfrm>
            <a:off x="1315138" y="404664"/>
            <a:ext cx="9561723" cy="57606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3600" b="0" dirty="0"/>
              <a:t>Warnings from the Package Insert for Elacestrant</a:t>
            </a:r>
          </a:p>
        </p:txBody>
      </p:sp>
      <p:sp>
        <p:nvSpPr>
          <p:cNvPr id="4" name="Content Placeholder 2">
            <a:extLst>
              <a:ext uri="{FF2B5EF4-FFF2-40B4-BE49-F238E27FC236}">
                <a16:creationId xmlns:a16="http://schemas.microsoft.com/office/drawing/2014/main" id="{94BCC138-231C-AEA0-DF96-FE3F6D1E59DC}"/>
              </a:ext>
            </a:extLst>
          </p:cNvPr>
          <p:cNvSpPr txBox="1">
            <a:spLocks/>
          </p:cNvSpPr>
          <p:nvPr/>
        </p:nvSpPr>
        <p:spPr>
          <a:xfrm>
            <a:off x="8378661" y="6531557"/>
            <a:ext cx="3801083" cy="353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1800" b="0" dirty="0"/>
              <a:t>Elacestrant package insert. 11/2023.</a:t>
            </a:r>
          </a:p>
        </p:txBody>
      </p:sp>
    </p:spTree>
    <p:extLst>
      <p:ext uri="{BB962C8B-B14F-4D97-AF65-F5344CB8AC3E}">
        <p14:creationId xmlns:p14="http://schemas.microsoft.com/office/powerpoint/2010/main" val="531649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646FA-2C94-41AB-D3AC-16C300A94625}"/>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B0F01C56-D8E1-0D49-3CCE-A4611B4DA61F}"/>
              </a:ext>
            </a:extLst>
          </p:cNvPr>
          <p:cNvGraphicFramePr>
            <a:graphicFrameLocks noGrp="1"/>
          </p:cNvGraphicFramePr>
          <p:nvPr>
            <p:ph idx="1"/>
            <p:extLst>
              <p:ext uri="{D42A27DB-BD31-4B8C-83A1-F6EECF244321}">
                <p14:modId xmlns:p14="http://schemas.microsoft.com/office/powerpoint/2010/main" val="2260574085"/>
              </p:ext>
            </p:extLst>
          </p:nvPr>
        </p:nvGraphicFramePr>
        <p:xfrm>
          <a:off x="838200" y="1092344"/>
          <a:ext cx="10515597" cy="111252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677525254"/>
                    </a:ext>
                  </a:extLst>
                </a:gridCol>
                <a:gridCol w="2544689">
                  <a:extLst>
                    <a:ext uri="{9D8B030D-6E8A-4147-A177-3AD203B41FA5}">
                      <a16:colId xmlns:a16="http://schemas.microsoft.com/office/drawing/2014/main" val="854137916"/>
                    </a:ext>
                  </a:extLst>
                </a:gridCol>
                <a:gridCol w="4465709">
                  <a:extLst>
                    <a:ext uri="{9D8B030D-6E8A-4147-A177-3AD203B41FA5}">
                      <a16:colId xmlns:a16="http://schemas.microsoft.com/office/drawing/2014/main" val="1895731328"/>
                    </a:ext>
                  </a:extLst>
                </a:gridCol>
              </a:tblGrid>
              <a:tr h="370840">
                <a:tc>
                  <a:txBody>
                    <a:bodyPr/>
                    <a:lstStyle/>
                    <a:p>
                      <a:r>
                        <a:rPr lang="en-US" dirty="0"/>
                        <a:t>Dose Reduction</a:t>
                      </a:r>
                    </a:p>
                  </a:txBody>
                  <a:tcPr/>
                </a:tc>
                <a:tc>
                  <a:txBody>
                    <a:bodyPr/>
                    <a:lstStyle/>
                    <a:p>
                      <a:r>
                        <a:rPr lang="en-US" dirty="0"/>
                        <a:t>Dosage</a:t>
                      </a:r>
                    </a:p>
                  </a:txBody>
                  <a:tcPr/>
                </a:tc>
                <a:tc>
                  <a:txBody>
                    <a:bodyPr/>
                    <a:lstStyle/>
                    <a:p>
                      <a:r>
                        <a:rPr lang="en-US" dirty="0"/>
                        <a:t>Number and Strength of Tablets</a:t>
                      </a:r>
                    </a:p>
                  </a:txBody>
                  <a:tcPr/>
                </a:tc>
                <a:extLst>
                  <a:ext uri="{0D108BD9-81ED-4DB2-BD59-A6C34878D82A}">
                    <a16:rowId xmlns:a16="http://schemas.microsoft.com/office/drawing/2014/main" val="3184311302"/>
                  </a:ext>
                </a:extLst>
              </a:tr>
              <a:tr h="370840">
                <a:tc>
                  <a:txBody>
                    <a:bodyPr/>
                    <a:lstStyle/>
                    <a:p>
                      <a:r>
                        <a:rPr lang="en-US" sz="1600" dirty="0"/>
                        <a:t>First-dose reduction </a:t>
                      </a:r>
                    </a:p>
                  </a:txBody>
                  <a:tcPr/>
                </a:tc>
                <a:tc>
                  <a:txBody>
                    <a:bodyPr/>
                    <a:lstStyle/>
                    <a:p>
                      <a:r>
                        <a:rPr lang="en-US" sz="1600" dirty="0"/>
                        <a:t>258 mg once daily</a:t>
                      </a:r>
                    </a:p>
                  </a:txBody>
                  <a:tcPr/>
                </a:tc>
                <a:tc>
                  <a:txBody>
                    <a:bodyPr/>
                    <a:lstStyle/>
                    <a:p>
                      <a:r>
                        <a:rPr lang="en-US" sz="1600" dirty="0"/>
                        <a:t>Three 86 mg tablets</a:t>
                      </a:r>
                    </a:p>
                  </a:txBody>
                  <a:tcPr/>
                </a:tc>
                <a:extLst>
                  <a:ext uri="{0D108BD9-81ED-4DB2-BD59-A6C34878D82A}">
                    <a16:rowId xmlns:a16="http://schemas.microsoft.com/office/drawing/2014/main" val="1891313687"/>
                  </a:ext>
                </a:extLst>
              </a:tr>
              <a:tr h="370840">
                <a:tc>
                  <a:txBody>
                    <a:bodyPr/>
                    <a:lstStyle/>
                    <a:p>
                      <a:r>
                        <a:rPr lang="en-US" sz="1600" dirty="0"/>
                        <a:t>Second-dose reduction</a:t>
                      </a:r>
                    </a:p>
                  </a:txBody>
                  <a:tcPr/>
                </a:tc>
                <a:tc>
                  <a:txBody>
                    <a:bodyPr/>
                    <a:lstStyle/>
                    <a:p>
                      <a:r>
                        <a:rPr lang="en-US" sz="1600" dirty="0"/>
                        <a:t>172 mg once daily</a:t>
                      </a:r>
                    </a:p>
                  </a:txBody>
                  <a:tcPr/>
                </a:tc>
                <a:tc>
                  <a:txBody>
                    <a:bodyPr/>
                    <a:lstStyle/>
                    <a:p>
                      <a:r>
                        <a:rPr lang="en-US" sz="1600" dirty="0"/>
                        <a:t>Two 86 mg tablets</a:t>
                      </a:r>
                    </a:p>
                  </a:txBody>
                  <a:tcPr/>
                </a:tc>
                <a:extLst>
                  <a:ext uri="{0D108BD9-81ED-4DB2-BD59-A6C34878D82A}">
                    <a16:rowId xmlns:a16="http://schemas.microsoft.com/office/drawing/2014/main" val="2695113508"/>
                  </a:ext>
                </a:extLst>
              </a:tr>
            </a:tbl>
          </a:graphicData>
        </a:graphic>
      </p:graphicFrame>
      <p:sp>
        <p:nvSpPr>
          <p:cNvPr id="2" name="Content Placeholder 2">
            <a:extLst>
              <a:ext uri="{FF2B5EF4-FFF2-40B4-BE49-F238E27FC236}">
                <a16:creationId xmlns:a16="http://schemas.microsoft.com/office/drawing/2014/main" id="{5A9F9D34-5D06-0B05-4564-864E4AE7B10F}"/>
              </a:ext>
            </a:extLst>
          </p:cNvPr>
          <p:cNvSpPr txBox="1">
            <a:spLocks/>
          </p:cNvSpPr>
          <p:nvPr/>
        </p:nvSpPr>
        <p:spPr>
          <a:xfrm>
            <a:off x="1315138" y="404664"/>
            <a:ext cx="9561723" cy="5760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3600" b="0" dirty="0"/>
              <a:t>Dose Modification for Elacestrant</a:t>
            </a:r>
          </a:p>
        </p:txBody>
      </p:sp>
      <p:sp>
        <p:nvSpPr>
          <p:cNvPr id="4" name="Content Placeholder 2">
            <a:extLst>
              <a:ext uri="{FF2B5EF4-FFF2-40B4-BE49-F238E27FC236}">
                <a16:creationId xmlns:a16="http://schemas.microsoft.com/office/drawing/2014/main" id="{AD00F0D2-E1B6-306B-49D5-6A5AD9EE9737}"/>
              </a:ext>
            </a:extLst>
          </p:cNvPr>
          <p:cNvSpPr txBox="1">
            <a:spLocks/>
          </p:cNvSpPr>
          <p:nvPr/>
        </p:nvSpPr>
        <p:spPr>
          <a:xfrm>
            <a:off x="8378661" y="6531557"/>
            <a:ext cx="3801083" cy="353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1800" b="0" dirty="0"/>
              <a:t>Elacestrant package insert. 11/2023.</a:t>
            </a:r>
          </a:p>
        </p:txBody>
      </p:sp>
      <p:sp>
        <p:nvSpPr>
          <p:cNvPr id="9" name="TextBox 8">
            <a:extLst>
              <a:ext uri="{FF2B5EF4-FFF2-40B4-BE49-F238E27FC236}">
                <a16:creationId xmlns:a16="http://schemas.microsoft.com/office/drawing/2014/main" id="{BF5DD23B-30A1-A410-E683-DC433D2BB4F6}"/>
              </a:ext>
            </a:extLst>
          </p:cNvPr>
          <p:cNvSpPr txBox="1"/>
          <p:nvPr/>
        </p:nvSpPr>
        <p:spPr>
          <a:xfrm>
            <a:off x="2567606" y="2231168"/>
            <a:ext cx="7056784" cy="307777"/>
          </a:xfrm>
          <a:prstGeom prst="rect">
            <a:avLst/>
          </a:prstGeom>
          <a:noFill/>
        </p:spPr>
        <p:txBody>
          <a:bodyPr wrap="square">
            <a:spAutoFit/>
          </a:bodyPr>
          <a:lstStyle/>
          <a:p>
            <a:r>
              <a:rPr lang="en-US" sz="1400" b="0" dirty="0">
                <a:solidFill>
                  <a:schemeClr val="tx1"/>
                </a:solidFill>
              </a:rPr>
              <a:t>If further dose reduction below 172 mg once daily is required, permanently discontinue.</a:t>
            </a:r>
          </a:p>
        </p:txBody>
      </p:sp>
      <p:graphicFrame>
        <p:nvGraphicFramePr>
          <p:cNvPr id="10" name="Table 9">
            <a:extLst>
              <a:ext uri="{FF2B5EF4-FFF2-40B4-BE49-F238E27FC236}">
                <a16:creationId xmlns:a16="http://schemas.microsoft.com/office/drawing/2014/main" id="{44F96E3D-3ED1-CD55-F875-5F775A75769E}"/>
              </a:ext>
            </a:extLst>
          </p:cNvPr>
          <p:cNvGraphicFramePr>
            <a:graphicFrameLocks noGrp="1"/>
          </p:cNvGraphicFramePr>
          <p:nvPr>
            <p:extLst>
              <p:ext uri="{D42A27DB-BD31-4B8C-83A1-F6EECF244321}">
                <p14:modId xmlns:p14="http://schemas.microsoft.com/office/powerpoint/2010/main" val="1647122657"/>
              </p:ext>
            </p:extLst>
          </p:nvPr>
        </p:nvGraphicFramePr>
        <p:xfrm>
          <a:off x="838199" y="2611080"/>
          <a:ext cx="10515597" cy="3698240"/>
        </p:xfrm>
        <a:graphic>
          <a:graphicData uri="http://schemas.openxmlformats.org/drawingml/2006/table">
            <a:tbl>
              <a:tblPr firstRow="1" bandRow="1">
                <a:tableStyleId>{5C22544A-7EE6-4342-B048-85BDC9FD1C3A}</a:tableStyleId>
              </a:tblPr>
              <a:tblGrid>
                <a:gridCol w="1513832">
                  <a:extLst>
                    <a:ext uri="{9D8B030D-6E8A-4147-A177-3AD203B41FA5}">
                      <a16:colId xmlns:a16="http://schemas.microsoft.com/office/drawing/2014/main" val="1433865070"/>
                    </a:ext>
                  </a:extLst>
                </a:gridCol>
                <a:gridCol w="9001765">
                  <a:extLst>
                    <a:ext uri="{9D8B030D-6E8A-4147-A177-3AD203B41FA5}">
                      <a16:colId xmlns:a16="http://schemas.microsoft.com/office/drawing/2014/main" val="3444115658"/>
                    </a:ext>
                  </a:extLst>
                </a:gridCol>
              </a:tblGrid>
              <a:tr h="370840">
                <a:tc>
                  <a:txBody>
                    <a:bodyPr/>
                    <a:lstStyle/>
                    <a:p>
                      <a:r>
                        <a:rPr lang="en-US" dirty="0"/>
                        <a:t>Severity</a:t>
                      </a:r>
                    </a:p>
                  </a:txBody>
                  <a:tcPr/>
                </a:tc>
                <a:tc>
                  <a:txBody>
                    <a:bodyPr/>
                    <a:lstStyle/>
                    <a:p>
                      <a:r>
                        <a:rPr lang="en-US" dirty="0"/>
                        <a:t>Dose Modification for Management of Adverse Events</a:t>
                      </a:r>
                    </a:p>
                  </a:txBody>
                  <a:tcPr/>
                </a:tc>
                <a:extLst>
                  <a:ext uri="{0D108BD9-81ED-4DB2-BD59-A6C34878D82A}">
                    <a16:rowId xmlns:a16="http://schemas.microsoft.com/office/drawing/2014/main" val="3609522895"/>
                  </a:ext>
                </a:extLst>
              </a:tr>
              <a:tr h="370840">
                <a:tc>
                  <a:txBody>
                    <a:bodyPr/>
                    <a:lstStyle/>
                    <a:p>
                      <a:r>
                        <a:rPr lang="en-US" sz="1600" dirty="0"/>
                        <a:t>Grade 1</a:t>
                      </a:r>
                    </a:p>
                  </a:txBody>
                  <a:tcPr/>
                </a:tc>
                <a:tc>
                  <a:txBody>
                    <a:bodyPr/>
                    <a:lstStyle/>
                    <a:p>
                      <a:r>
                        <a:rPr lang="en-US" sz="1600" dirty="0"/>
                        <a:t>Continue at current dose of elacestrant </a:t>
                      </a:r>
                    </a:p>
                  </a:txBody>
                  <a:tcPr/>
                </a:tc>
                <a:extLst>
                  <a:ext uri="{0D108BD9-81ED-4DB2-BD59-A6C34878D82A}">
                    <a16:rowId xmlns:a16="http://schemas.microsoft.com/office/drawing/2014/main" val="364182791"/>
                  </a:ext>
                </a:extLst>
              </a:tr>
              <a:tr h="370840">
                <a:tc>
                  <a:txBody>
                    <a:bodyPr/>
                    <a:lstStyle/>
                    <a:p>
                      <a:r>
                        <a:rPr lang="en-US" sz="1600" dirty="0"/>
                        <a:t>Grade 2</a:t>
                      </a:r>
                    </a:p>
                  </a:txBody>
                  <a:tcPr/>
                </a:tc>
                <a:tc>
                  <a:txBody>
                    <a:bodyPr/>
                    <a:lstStyle/>
                    <a:p>
                      <a:r>
                        <a:rPr lang="en-US" sz="1600" dirty="0"/>
                        <a:t>Consider interruption of elacestrant until recovery to Grade ≤ 1 or baseline. Then resume elacestrant at the same dose level.</a:t>
                      </a:r>
                    </a:p>
                  </a:txBody>
                  <a:tcPr/>
                </a:tc>
                <a:extLst>
                  <a:ext uri="{0D108BD9-81ED-4DB2-BD59-A6C34878D82A}">
                    <a16:rowId xmlns:a16="http://schemas.microsoft.com/office/drawing/2014/main" val="4003576683"/>
                  </a:ext>
                </a:extLst>
              </a:tr>
              <a:tr h="370840">
                <a:tc>
                  <a:txBody>
                    <a:bodyPr/>
                    <a:lstStyle/>
                    <a:p>
                      <a:r>
                        <a:rPr lang="en-US" sz="1600" dirty="0"/>
                        <a:t>Grade 3</a:t>
                      </a:r>
                    </a:p>
                  </a:txBody>
                  <a:tcPr/>
                </a:tc>
                <a:tc>
                  <a:txBody>
                    <a:bodyPr/>
                    <a:lstStyle/>
                    <a:p>
                      <a:r>
                        <a:rPr lang="en-US" sz="1600" dirty="0"/>
                        <a:t>Interrupt elacestrant until recovery to Grade ≤ 1 or baseline. Then resume elacestrant at the next lower dose level.</a:t>
                      </a:r>
                    </a:p>
                    <a:p>
                      <a:endParaRPr lang="en-US" sz="1600" dirty="0"/>
                    </a:p>
                    <a:p>
                      <a:r>
                        <a:rPr lang="en-US" sz="1600" dirty="0"/>
                        <a:t>If the Grade 3 toxicity recurs, interrupt elacestrant until recovery to Grade ≤ 1 or baseline. Then resume elacestrant reduced by another dose level.</a:t>
                      </a:r>
                    </a:p>
                  </a:txBody>
                  <a:tcPr/>
                </a:tc>
                <a:extLst>
                  <a:ext uri="{0D108BD9-81ED-4DB2-BD59-A6C34878D82A}">
                    <a16:rowId xmlns:a16="http://schemas.microsoft.com/office/drawing/2014/main" val="1853509990"/>
                  </a:ext>
                </a:extLst>
              </a:tr>
              <a:tr h="370840">
                <a:tc>
                  <a:txBody>
                    <a:bodyPr/>
                    <a:lstStyle/>
                    <a:p>
                      <a:r>
                        <a:rPr lang="en-US" sz="1600" dirty="0"/>
                        <a:t>Grade 4</a:t>
                      </a:r>
                    </a:p>
                  </a:txBody>
                  <a:tcPr/>
                </a:tc>
                <a:tc>
                  <a:txBody>
                    <a:bodyPr/>
                    <a:lstStyle/>
                    <a:p>
                      <a:r>
                        <a:rPr lang="en-US" sz="1600" dirty="0"/>
                        <a:t>Interrupt elacestrant until recovery to Grade ≤ 1 or baseline. Then resume elacestrant reduced by one dose level.</a:t>
                      </a:r>
                    </a:p>
                    <a:p>
                      <a:endParaRPr lang="en-US" sz="1600" dirty="0"/>
                    </a:p>
                    <a:p>
                      <a:r>
                        <a:rPr lang="en-US" sz="1600" dirty="0"/>
                        <a:t>If a Grade 4 or intolerable adverse reaction recurs, permanently discontinue elacestrant.</a:t>
                      </a:r>
                    </a:p>
                  </a:txBody>
                  <a:tcPr/>
                </a:tc>
                <a:extLst>
                  <a:ext uri="{0D108BD9-81ED-4DB2-BD59-A6C34878D82A}">
                    <a16:rowId xmlns:a16="http://schemas.microsoft.com/office/drawing/2014/main" val="3559443707"/>
                  </a:ext>
                </a:extLst>
              </a:tr>
            </a:tbl>
          </a:graphicData>
        </a:graphic>
      </p:graphicFrame>
    </p:spTree>
    <p:extLst>
      <p:ext uri="{BB962C8B-B14F-4D97-AF65-F5344CB8AC3E}">
        <p14:creationId xmlns:p14="http://schemas.microsoft.com/office/powerpoint/2010/main" val="4256548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4AA3F-6CF9-5B47-8C65-BBABDE001058}"/>
              </a:ext>
            </a:extLst>
          </p:cNvPr>
          <p:cNvSpPr>
            <a:spLocks noGrp="1"/>
          </p:cNvSpPr>
          <p:nvPr>
            <p:ph type="title"/>
          </p:nvPr>
        </p:nvSpPr>
        <p:spPr/>
        <p:txBody>
          <a:bodyPr/>
          <a:lstStyle/>
          <a:p>
            <a:r>
              <a:rPr lang="en-US" dirty="0"/>
              <a:t>Don’t throw it in your pill box!</a:t>
            </a:r>
          </a:p>
        </p:txBody>
      </p:sp>
      <p:pic>
        <p:nvPicPr>
          <p:cNvPr id="4" name="Content Placeholder 3">
            <a:extLst>
              <a:ext uri="{FF2B5EF4-FFF2-40B4-BE49-F238E27FC236}">
                <a16:creationId xmlns:a16="http://schemas.microsoft.com/office/drawing/2014/main" id="{46E92ACE-3729-C8A3-3AB4-41712731DE5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7080" y="1831709"/>
            <a:ext cx="5114987" cy="3194581"/>
          </a:xfrm>
          <a:prstGeom prst="rect">
            <a:avLst/>
          </a:prstGeom>
        </p:spPr>
      </p:pic>
      <p:pic>
        <p:nvPicPr>
          <p:cNvPr id="5" name="Picture 4">
            <a:extLst>
              <a:ext uri="{FF2B5EF4-FFF2-40B4-BE49-F238E27FC236}">
                <a16:creationId xmlns:a16="http://schemas.microsoft.com/office/drawing/2014/main" id="{F196E048-0A78-7965-47E7-80C72C643BC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275919" y="1831709"/>
            <a:ext cx="3401863" cy="2213040"/>
          </a:xfrm>
          <a:prstGeom prst="rect">
            <a:avLst/>
          </a:prstGeom>
        </p:spPr>
      </p:pic>
      <p:pic>
        <p:nvPicPr>
          <p:cNvPr id="6" name="Picture 5">
            <a:extLst>
              <a:ext uri="{FF2B5EF4-FFF2-40B4-BE49-F238E27FC236}">
                <a16:creationId xmlns:a16="http://schemas.microsoft.com/office/drawing/2014/main" id="{86ACD398-71ED-A98A-3866-532704B59694}"/>
              </a:ext>
            </a:extLst>
          </p:cNvPr>
          <p:cNvPicPr>
            <a:picLocks noChangeAspect="1"/>
          </p:cNvPicPr>
          <p:nvPr/>
        </p:nvPicPr>
        <p:blipFill>
          <a:blip r:embed="rId6"/>
          <a:stretch>
            <a:fillRect/>
          </a:stretch>
        </p:blipFill>
        <p:spPr>
          <a:xfrm>
            <a:off x="6483370" y="4185770"/>
            <a:ext cx="1585097" cy="2267909"/>
          </a:xfrm>
          <a:prstGeom prst="rect">
            <a:avLst/>
          </a:prstGeom>
        </p:spPr>
      </p:pic>
    </p:spTree>
    <p:extLst>
      <p:ext uri="{BB962C8B-B14F-4D97-AF65-F5344CB8AC3E}">
        <p14:creationId xmlns:p14="http://schemas.microsoft.com/office/powerpoint/2010/main" val="160542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3D65-948A-8E1B-1D76-DD6DA287D8EA}"/>
              </a:ext>
            </a:extLst>
          </p:cNvPr>
          <p:cNvSpPr>
            <a:spLocks noGrp="1"/>
          </p:cNvSpPr>
          <p:nvPr>
            <p:ph type="title"/>
          </p:nvPr>
        </p:nvSpPr>
        <p:spPr/>
        <p:txBody>
          <a:bodyPr/>
          <a:lstStyle/>
          <a:p>
            <a:pPr algn="ctr"/>
            <a:r>
              <a:rPr lang="en-US" dirty="0"/>
              <a:t>Approved and Emerging oral SERDs</a:t>
            </a:r>
          </a:p>
        </p:txBody>
      </p:sp>
      <p:pic>
        <p:nvPicPr>
          <p:cNvPr id="5" name="Content Placeholder 4">
            <a:extLst>
              <a:ext uri="{FF2B5EF4-FFF2-40B4-BE49-F238E27FC236}">
                <a16:creationId xmlns:a16="http://schemas.microsoft.com/office/drawing/2014/main" id="{AAE5A1C4-8D68-4810-B946-6E9D771DCDF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9101" y="1690688"/>
            <a:ext cx="11233798" cy="4839580"/>
          </a:xfrm>
        </p:spPr>
      </p:pic>
    </p:spTree>
    <p:extLst>
      <p:ext uri="{BB962C8B-B14F-4D97-AF65-F5344CB8AC3E}">
        <p14:creationId xmlns:p14="http://schemas.microsoft.com/office/powerpoint/2010/main" val="332654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487A-9DB8-F6CF-33FE-C9F4625D5F0E}"/>
              </a:ext>
            </a:extLst>
          </p:cNvPr>
          <p:cNvSpPr>
            <a:spLocks noGrp="1"/>
          </p:cNvSpPr>
          <p:nvPr>
            <p:ph type="title"/>
          </p:nvPr>
        </p:nvSpPr>
        <p:spPr/>
        <p:txBody>
          <a:bodyPr/>
          <a:lstStyle/>
          <a:p>
            <a:pPr algn="ctr"/>
            <a:r>
              <a:rPr lang="en-US" dirty="0"/>
              <a:t>Adherence Considerations</a:t>
            </a:r>
          </a:p>
        </p:txBody>
      </p:sp>
      <p:sp>
        <p:nvSpPr>
          <p:cNvPr id="3" name="Content Placeholder 2">
            <a:extLst>
              <a:ext uri="{FF2B5EF4-FFF2-40B4-BE49-F238E27FC236}">
                <a16:creationId xmlns:a16="http://schemas.microsoft.com/office/drawing/2014/main" id="{7FE8D6FE-840B-9B86-E5EE-D55463D37136}"/>
              </a:ext>
            </a:extLst>
          </p:cNvPr>
          <p:cNvSpPr>
            <a:spLocks noGrp="1"/>
          </p:cNvSpPr>
          <p:nvPr>
            <p:ph idx="1"/>
          </p:nvPr>
        </p:nvSpPr>
        <p:spPr/>
        <p:txBody>
          <a:bodyPr/>
          <a:lstStyle/>
          <a:p>
            <a:r>
              <a:rPr lang="en-US" dirty="0"/>
              <a:t>Educate!</a:t>
            </a:r>
          </a:p>
          <a:p>
            <a:r>
              <a:rPr lang="en-US" dirty="0"/>
              <a:t>Ensure access to oral medications</a:t>
            </a:r>
          </a:p>
          <a:p>
            <a:r>
              <a:rPr lang="en-US" dirty="0"/>
              <a:t>Two way communication</a:t>
            </a:r>
          </a:p>
          <a:p>
            <a:r>
              <a:rPr lang="en-US" dirty="0"/>
              <a:t>Frequent check ins w/team</a:t>
            </a:r>
          </a:p>
          <a:p>
            <a:r>
              <a:rPr lang="en-US" dirty="0"/>
              <a:t>Social support</a:t>
            </a:r>
          </a:p>
          <a:p>
            <a:r>
              <a:rPr lang="en-US" dirty="0"/>
              <a:t>Involve entire care team</a:t>
            </a:r>
          </a:p>
        </p:txBody>
      </p:sp>
    </p:spTree>
    <p:extLst>
      <p:ext uri="{BB962C8B-B14F-4D97-AF65-F5344CB8AC3E}">
        <p14:creationId xmlns:p14="http://schemas.microsoft.com/office/powerpoint/2010/main" val="3363870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swirl&#10;&#10;AI-generated content may be incorrect.">
            <a:extLst>
              <a:ext uri="{FF2B5EF4-FFF2-40B4-BE49-F238E27FC236}">
                <a16:creationId xmlns:a16="http://schemas.microsoft.com/office/drawing/2014/main" id="{AA39614B-26AF-40EF-7C0B-3A4E65D5E8D1}"/>
              </a:ext>
            </a:extLst>
          </p:cNvPr>
          <p:cNvPicPr>
            <a:picLocks noChangeAspect="1"/>
          </p:cNvPicPr>
          <p:nvPr/>
        </p:nvPicPr>
        <p:blipFill>
          <a:blip r:embed="rId2"/>
          <a:srcRect t="20381" b="17479"/>
          <a:stretch/>
        </p:blipFill>
        <p:spPr>
          <a:xfrm>
            <a:off x="517868" y="2101022"/>
            <a:ext cx="11153216" cy="4244987"/>
          </a:xfrm>
          <a:prstGeom prst="rect">
            <a:avLst/>
          </a:prstGeom>
        </p:spPr>
      </p:pic>
      <p:sp>
        <p:nvSpPr>
          <p:cNvPr id="2" name="Title 1">
            <a:extLst>
              <a:ext uri="{FF2B5EF4-FFF2-40B4-BE49-F238E27FC236}">
                <a16:creationId xmlns:a16="http://schemas.microsoft.com/office/drawing/2014/main" id="{0C3A02FF-D8A0-32EF-F1E6-5CF5462F38E7}"/>
              </a:ext>
            </a:extLst>
          </p:cNvPr>
          <p:cNvSpPr>
            <a:spLocks noGrp="1"/>
          </p:cNvSpPr>
          <p:nvPr>
            <p:ph type="ctrTitle"/>
          </p:nvPr>
        </p:nvSpPr>
        <p:spPr>
          <a:xfrm>
            <a:off x="521208" y="978409"/>
            <a:ext cx="7263804" cy="1008208"/>
          </a:xfrm>
        </p:spPr>
        <p:txBody>
          <a:bodyPr anchor="t">
            <a:normAutofit/>
          </a:bodyPr>
          <a:lstStyle/>
          <a:p>
            <a:pPr algn="l">
              <a:lnSpc>
                <a:spcPct val="90000"/>
              </a:lnSpc>
            </a:pPr>
            <a:r>
              <a:rPr lang="en-US" sz="2800" dirty="0"/>
              <a:t>CDK4/6 Inhibitors for Hormone Receptor (HR)-Positive Breast Cancer</a:t>
            </a:r>
          </a:p>
        </p:txBody>
      </p:sp>
      <p:sp>
        <p:nvSpPr>
          <p:cNvPr id="3" name="Subtitle 2">
            <a:extLst>
              <a:ext uri="{FF2B5EF4-FFF2-40B4-BE49-F238E27FC236}">
                <a16:creationId xmlns:a16="http://schemas.microsoft.com/office/drawing/2014/main" id="{F83CD75B-A2F9-0562-7F11-7BC710A7F2AA}"/>
              </a:ext>
            </a:extLst>
          </p:cNvPr>
          <p:cNvSpPr>
            <a:spLocks noGrp="1"/>
          </p:cNvSpPr>
          <p:nvPr>
            <p:ph type="subTitle" idx="1"/>
          </p:nvPr>
        </p:nvSpPr>
        <p:spPr>
          <a:xfrm>
            <a:off x="8036653" y="1098957"/>
            <a:ext cx="3634430" cy="887659"/>
          </a:xfrm>
        </p:spPr>
        <p:txBody>
          <a:bodyPr anchor="t">
            <a:normAutofit/>
          </a:bodyPr>
          <a:lstStyle/>
          <a:p>
            <a:pPr algn="r">
              <a:lnSpc>
                <a:spcPct val="90000"/>
              </a:lnSpc>
            </a:pPr>
            <a:r>
              <a:rPr lang="en-US" sz="1500" dirty="0"/>
              <a:t>Virginia F. Borges, MD, </a:t>
            </a:r>
            <a:r>
              <a:rPr lang="en-US" sz="1500" dirty="0" err="1"/>
              <a:t>MMSc</a:t>
            </a:r>
            <a:endParaRPr lang="en-US" sz="1500" dirty="0"/>
          </a:p>
          <a:p>
            <a:pPr algn="r">
              <a:lnSpc>
                <a:spcPct val="90000"/>
              </a:lnSpc>
            </a:pPr>
            <a:r>
              <a:rPr lang="en-US" sz="1500" dirty="0"/>
              <a:t>University of Colorado Cancer Center </a:t>
            </a:r>
          </a:p>
        </p:txBody>
      </p:sp>
    </p:spTree>
    <p:extLst>
      <p:ext uri="{BB962C8B-B14F-4D97-AF65-F5344CB8AC3E}">
        <p14:creationId xmlns:p14="http://schemas.microsoft.com/office/powerpoint/2010/main" val="2535267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0080" y="1210055"/>
            <a:ext cx="5567680" cy="3556000"/>
          </a:xfrm>
          <a:custGeom>
            <a:avLst/>
            <a:gdLst/>
            <a:ahLst/>
            <a:cxnLst/>
            <a:rect l="l" t="t" r="r" b="b"/>
            <a:pathLst>
              <a:path w="5567680" h="3556000">
                <a:moveTo>
                  <a:pt x="5399532" y="0"/>
                </a:moveTo>
                <a:lnTo>
                  <a:pt x="167601" y="0"/>
                </a:lnTo>
                <a:lnTo>
                  <a:pt x="123048" y="5988"/>
                </a:lnTo>
                <a:lnTo>
                  <a:pt x="83012" y="22888"/>
                </a:lnTo>
                <a:lnTo>
                  <a:pt x="49091" y="49101"/>
                </a:lnTo>
                <a:lnTo>
                  <a:pt x="22883" y="83029"/>
                </a:lnTo>
                <a:lnTo>
                  <a:pt x="5987" y="123075"/>
                </a:lnTo>
                <a:lnTo>
                  <a:pt x="0" y="167640"/>
                </a:lnTo>
                <a:lnTo>
                  <a:pt x="0" y="3387852"/>
                </a:lnTo>
                <a:lnTo>
                  <a:pt x="5987" y="3432416"/>
                </a:lnTo>
                <a:lnTo>
                  <a:pt x="22883" y="3472462"/>
                </a:lnTo>
                <a:lnTo>
                  <a:pt x="49091" y="3506390"/>
                </a:lnTo>
                <a:lnTo>
                  <a:pt x="83012" y="3532603"/>
                </a:lnTo>
                <a:lnTo>
                  <a:pt x="123048" y="3549503"/>
                </a:lnTo>
                <a:lnTo>
                  <a:pt x="167601" y="3555492"/>
                </a:lnTo>
                <a:lnTo>
                  <a:pt x="5399532" y="3555492"/>
                </a:lnTo>
                <a:lnTo>
                  <a:pt x="5444096" y="3549503"/>
                </a:lnTo>
                <a:lnTo>
                  <a:pt x="5484142" y="3532603"/>
                </a:lnTo>
                <a:lnTo>
                  <a:pt x="5518070" y="3506390"/>
                </a:lnTo>
                <a:lnTo>
                  <a:pt x="5544283" y="3472462"/>
                </a:lnTo>
                <a:lnTo>
                  <a:pt x="5561183" y="3432416"/>
                </a:lnTo>
                <a:lnTo>
                  <a:pt x="5567172" y="3387852"/>
                </a:lnTo>
                <a:lnTo>
                  <a:pt x="5567172" y="167640"/>
                </a:lnTo>
                <a:lnTo>
                  <a:pt x="5561183" y="123075"/>
                </a:lnTo>
                <a:lnTo>
                  <a:pt x="5544283" y="83029"/>
                </a:lnTo>
                <a:lnTo>
                  <a:pt x="5518070" y="49101"/>
                </a:lnTo>
                <a:lnTo>
                  <a:pt x="5484142" y="22888"/>
                </a:lnTo>
                <a:lnTo>
                  <a:pt x="5444096" y="5988"/>
                </a:lnTo>
                <a:lnTo>
                  <a:pt x="5399532" y="0"/>
                </a:lnTo>
                <a:close/>
              </a:path>
            </a:pathLst>
          </a:custGeom>
          <a:solidFill>
            <a:schemeClr val="tx2">
              <a:lumMod val="60000"/>
              <a:lumOff val="4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txBox="1">
            <a:spLocks noGrp="1"/>
          </p:cNvSpPr>
          <p:nvPr>
            <p:ph type="title"/>
          </p:nvPr>
        </p:nvSpPr>
        <p:spPr>
          <a:xfrm>
            <a:off x="0" y="46209"/>
            <a:ext cx="10515600" cy="933716"/>
          </a:xfrm>
          <a:prstGeom prst="rect">
            <a:avLst/>
          </a:prstGeom>
        </p:spPr>
        <p:txBody>
          <a:bodyPr vert="horz" wrap="square" lIns="0" tIns="376046" rIns="0" bIns="0" rtlCol="0">
            <a:spAutoFit/>
          </a:bodyPr>
          <a:lstStyle/>
          <a:p>
            <a:pPr marL="469900">
              <a:lnSpc>
                <a:spcPct val="100000"/>
              </a:lnSpc>
              <a:spcBef>
                <a:spcPts val="105"/>
              </a:spcBef>
            </a:pPr>
            <a:r>
              <a:rPr lang="en-US" sz="3600" b="1" i="1" spc="-25" dirty="0"/>
              <a:t>A typical day in MDC…</a:t>
            </a:r>
            <a:endParaRPr sz="3600" b="1" i="1" spc="-25" dirty="0"/>
          </a:p>
        </p:txBody>
      </p:sp>
      <p:sp>
        <p:nvSpPr>
          <p:cNvPr id="4" name="object 4"/>
          <p:cNvSpPr txBox="1"/>
          <p:nvPr/>
        </p:nvSpPr>
        <p:spPr>
          <a:xfrm>
            <a:off x="770709" y="1265458"/>
            <a:ext cx="4952456" cy="3366691"/>
          </a:xfrm>
          <a:prstGeom prst="rect">
            <a:avLst/>
          </a:prstGeom>
          <a:solidFill>
            <a:schemeClr val="tx2">
              <a:lumMod val="60000"/>
              <a:lumOff val="40000"/>
            </a:schemeClr>
          </a:solidFill>
        </p:spPr>
        <p:txBody>
          <a:bodyPr vert="horz" wrap="square" lIns="0" tIns="53975" rIns="0" bIns="0" rtlCol="0">
            <a:spAutoFit/>
          </a:bodyPr>
          <a:lstStyle/>
          <a:p>
            <a:pPr marL="12700" marR="309245" lvl="0" indent="0" algn="l" defTabSz="914400" rtl="0" eaLnBrk="1" fontAlgn="auto" latinLnBrk="0" hangingPunct="1">
              <a:lnSpc>
                <a:spcPts val="2590"/>
              </a:lnSpc>
              <a:spcBef>
                <a:spcPts val="425"/>
              </a:spcBef>
              <a:spcAft>
                <a:spcPts val="0"/>
              </a:spcAft>
              <a:buClrTx/>
              <a:buSzTx/>
              <a:buFontTx/>
              <a:buNone/>
              <a:tabLst>
                <a:tab pos="241300" algn="l"/>
              </a:tabLst>
              <a:defRPr/>
            </a:pPr>
            <a:r>
              <a:rPr kumimoji="0" sz="2400" b="0" i="0" u="none" strike="noStrike" kern="1200" cap="none" spc="-10" normalizeH="0" baseline="0" noProof="0" dirty="0">
                <a:ln>
                  <a:noFill/>
                </a:ln>
                <a:solidFill>
                  <a:prstClr val="white"/>
                </a:solidFill>
                <a:effectLst/>
                <a:uLnTx/>
                <a:uFillTx/>
                <a:latin typeface="Calibri"/>
                <a:ea typeface="+mn-ea"/>
                <a:cs typeface="Calibri"/>
              </a:rPr>
              <a:t>39-</a:t>
            </a:r>
            <a:r>
              <a:rPr kumimoji="0" sz="2400" b="0" i="0" u="none" strike="noStrike" kern="1200" cap="none" spc="-20" normalizeH="0" baseline="0" noProof="0" dirty="0">
                <a:ln>
                  <a:noFill/>
                </a:ln>
                <a:solidFill>
                  <a:prstClr val="white"/>
                </a:solidFill>
                <a:effectLst/>
                <a:uLnTx/>
                <a:uFillTx/>
                <a:latin typeface="Calibri"/>
                <a:ea typeface="+mn-ea"/>
                <a:cs typeface="Calibri"/>
              </a:rPr>
              <a:t>year-</a:t>
            </a:r>
            <a:r>
              <a:rPr kumimoji="0" sz="2400" b="0" i="0" u="none" strike="noStrike" kern="1200" cap="none" spc="0" normalizeH="0" baseline="0" noProof="0" dirty="0">
                <a:ln>
                  <a:noFill/>
                </a:ln>
                <a:solidFill>
                  <a:prstClr val="white"/>
                </a:solidFill>
                <a:effectLst/>
                <a:uLnTx/>
                <a:uFillTx/>
                <a:latin typeface="Calibri"/>
                <a:ea typeface="+mn-ea"/>
                <a:cs typeface="Calibri"/>
              </a:rPr>
              <a:t>old</a:t>
            </a:r>
            <a:r>
              <a:rPr kumimoji="0" lang="en-US" sz="2400" b="0" i="0" u="none" strike="noStrike" kern="1200" cap="none" spc="20" normalizeH="0" baseline="0" noProof="0" dirty="0">
                <a:ln>
                  <a:noFill/>
                </a:ln>
                <a:solidFill>
                  <a:prstClr val="white"/>
                </a:solidFill>
                <a:effectLst/>
                <a:uLnTx/>
                <a:uFillTx/>
                <a:latin typeface="Calibri"/>
                <a:ea typeface="+mn-ea"/>
                <a:cs typeface="Calibri"/>
              </a:rPr>
              <a:t>, </a:t>
            </a:r>
            <a:r>
              <a:rPr kumimoji="0" sz="2400" b="0" i="0" u="none" strike="noStrike" kern="1200" cap="none" spc="-10" normalizeH="0" baseline="0" noProof="0" dirty="0">
                <a:ln>
                  <a:noFill/>
                </a:ln>
                <a:solidFill>
                  <a:prstClr val="white"/>
                </a:solidFill>
                <a:effectLst/>
                <a:uLnTx/>
                <a:uFillTx/>
                <a:latin typeface="Calibri"/>
                <a:ea typeface="+mn-ea"/>
                <a:cs typeface="Calibri"/>
              </a:rPr>
              <a:t>premenopausal</a:t>
            </a:r>
            <a:r>
              <a:rPr kumimoji="0" sz="2400" b="0" i="0" u="none" strike="noStrike" kern="1200" cap="none" spc="0" normalizeH="0" baseline="0" noProof="0" dirty="0">
                <a:ln>
                  <a:noFill/>
                </a:ln>
                <a:solidFill>
                  <a:prstClr val="white"/>
                </a:solidFill>
                <a:effectLst/>
                <a:uLnTx/>
                <a:uFillTx/>
                <a:latin typeface="Calibri"/>
                <a:ea typeface="+mn-ea"/>
                <a:cs typeface="Calibri"/>
              </a:rPr>
              <a:t>,</a:t>
            </a:r>
            <a:r>
              <a:rPr kumimoji="0" lang="en-US" sz="2400" b="0" i="0" u="none" strike="noStrike" kern="1200" cap="none" spc="0" normalizeH="0" baseline="0" noProof="0" dirty="0">
                <a:ln>
                  <a:noFill/>
                </a:ln>
                <a:solidFill>
                  <a:prstClr val="white"/>
                </a:solidFill>
                <a:effectLst/>
                <a:uLnTx/>
                <a:uFillTx/>
                <a:latin typeface="Calibri"/>
                <a:ea typeface="+mn-ea"/>
                <a:cs typeface="Calibri"/>
              </a:rPr>
              <a:t> </a:t>
            </a:r>
            <a:r>
              <a:rPr kumimoji="0" lang="en-US" sz="2400" b="0" i="0" u="none" strike="noStrike" kern="1200" cap="none" spc="-25" normalizeH="0" baseline="0" noProof="0" dirty="0">
                <a:ln>
                  <a:noFill/>
                </a:ln>
                <a:solidFill>
                  <a:prstClr val="white"/>
                </a:solidFill>
                <a:effectLst/>
                <a:uLnTx/>
                <a:uFillTx/>
                <a:latin typeface="Calibri"/>
                <a:ea typeface="+mn-ea"/>
                <a:cs typeface="Calibri"/>
              </a:rPr>
              <a:t>lawyer</a:t>
            </a:r>
          </a:p>
          <a:p>
            <a:pPr marL="12700" marR="309245" lvl="0" indent="0" algn="l" defTabSz="914400" rtl="0" eaLnBrk="1" fontAlgn="auto" latinLnBrk="0" hangingPunct="1">
              <a:lnSpc>
                <a:spcPts val="2590"/>
              </a:lnSpc>
              <a:spcBef>
                <a:spcPts val="425"/>
              </a:spcBef>
              <a:spcAft>
                <a:spcPts val="0"/>
              </a:spcAft>
              <a:buClrTx/>
              <a:buSzTx/>
              <a:buFontTx/>
              <a:buNone/>
              <a:tabLst>
                <a:tab pos="241300" algn="l"/>
              </a:tabLst>
              <a:defRPr/>
            </a:pPr>
            <a:r>
              <a:rPr kumimoji="0" lang="en-US" sz="2400" b="0" i="0" u="sng" strike="noStrike" kern="1200" cap="none" spc="-25" normalizeH="0" baseline="0" noProof="0" dirty="0">
                <a:ln>
                  <a:noFill/>
                </a:ln>
                <a:solidFill>
                  <a:prstClr val="white"/>
                </a:solidFill>
                <a:effectLst/>
                <a:uLnTx/>
                <a:uFillTx/>
                <a:latin typeface="Calibri"/>
                <a:ea typeface="+mn-ea"/>
                <a:cs typeface="Calibri"/>
              </a:rPr>
              <a:t>Imaging: </a:t>
            </a:r>
          </a:p>
          <a:p>
            <a:pPr marL="12700" marR="309245" lvl="0" indent="0" algn="l" defTabSz="914400" rtl="0" eaLnBrk="1" fontAlgn="auto" latinLnBrk="0" hangingPunct="1">
              <a:lnSpc>
                <a:spcPts val="2590"/>
              </a:lnSpc>
              <a:spcBef>
                <a:spcPts val="425"/>
              </a:spcBef>
              <a:spcAft>
                <a:spcPts val="0"/>
              </a:spcAft>
              <a:buClrTx/>
              <a:buSzTx/>
              <a:buFontTx/>
              <a:buNone/>
              <a:tabLst>
                <a:tab pos="241300" algn="l"/>
              </a:tabLst>
              <a:defRPr/>
            </a:pPr>
            <a:r>
              <a:rPr kumimoji="0" lang="en-US" sz="1800" b="0" i="0" u="none" strike="noStrike" kern="1200" cap="none" spc="-20" normalizeH="0" baseline="0" noProof="0" dirty="0">
                <a:ln>
                  <a:noFill/>
                </a:ln>
                <a:solidFill>
                  <a:prstClr val="white"/>
                </a:solidFill>
                <a:effectLst/>
                <a:uLnTx/>
                <a:uFillTx/>
                <a:latin typeface="Calibri"/>
                <a:ea typeface="+mn-ea"/>
                <a:cs typeface="Calibri"/>
              </a:rPr>
              <a:t>6</a:t>
            </a:r>
            <a:r>
              <a:rPr kumimoji="0" sz="1800" b="0" i="0" u="none" strike="noStrike" kern="1200" cap="none" spc="-20" normalizeH="0" baseline="0" noProof="0" dirty="0">
                <a:ln>
                  <a:noFill/>
                </a:ln>
                <a:solidFill>
                  <a:prstClr val="white"/>
                </a:solidFill>
                <a:effectLst/>
                <a:uLnTx/>
                <a:uFillTx/>
                <a:latin typeface="Calibri"/>
                <a:ea typeface="+mn-ea"/>
                <a:cs typeface="Calibri"/>
              </a:rPr>
              <a:t>.5-</a:t>
            </a:r>
            <a:r>
              <a:rPr kumimoji="0" sz="1800" b="0" i="0" u="none" strike="noStrike" kern="1200" cap="none" spc="0" normalizeH="0" baseline="0" noProof="0" dirty="0">
                <a:ln>
                  <a:noFill/>
                </a:ln>
                <a:solidFill>
                  <a:prstClr val="white"/>
                </a:solidFill>
                <a:effectLst/>
                <a:uLnTx/>
                <a:uFillTx/>
                <a:latin typeface="Calibri"/>
                <a:ea typeface="+mn-ea"/>
                <a:cs typeface="Calibri"/>
              </a:rPr>
              <a:t>cm</a:t>
            </a:r>
            <a:r>
              <a:rPr kumimoji="0" sz="1800" b="0" i="0" u="none" strike="noStrike" kern="1200" cap="none" spc="-55" normalizeH="0" baseline="0" noProof="0" dirty="0">
                <a:ln>
                  <a:noFill/>
                </a:ln>
                <a:solidFill>
                  <a:prstClr val="white"/>
                </a:solidFill>
                <a:effectLst/>
                <a:uLnTx/>
                <a:uFillTx/>
                <a:latin typeface="Calibri"/>
                <a:ea typeface="+mn-ea"/>
                <a:cs typeface="Calibri"/>
              </a:rPr>
              <a:t> </a:t>
            </a:r>
            <a:r>
              <a:rPr kumimoji="0" sz="1800" b="0" i="0" u="none" strike="noStrike" kern="1200" cap="none" spc="0" normalizeH="0" baseline="0" noProof="0" dirty="0">
                <a:ln>
                  <a:noFill/>
                </a:ln>
                <a:solidFill>
                  <a:prstClr val="white"/>
                </a:solidFill>
                <a:effectLst/>
                <a:uLnTx/>
                <a:uFillTx/>
                <a:latin typeface="Calibri"/>
                <a:ea typeface="+mn-ea"/>
                <a:cs typeface="Calibri"/>
              </a:rPr>
              <a:t>left</a:t>
            </a:r>
            <a:r>
              <a:rPr kumimoji="0" sz="1800" b="0" i="0" u="none" strike="noStrike" kern="1200" cap="none" spc="-45" normalizeH="0" baseline="0" noProof="0" dirty="0">
                <a:ln>
                  <a:noFill/>
                </a:ln>
                <a:solidFill>
                  <a:prstClr val="white"/>
                </a:solidFill>
                <a:effectLst/>
                <a:uLnTx/>
                <a:uFillTx/>
                <a:latin typeface="Calibri"/>
                <a:ea typeface="+mn-ea"/>
                <a:cs typeface="Calibri"/>
              </a:rPr>
              <a:t> </a:t>
            </a:r>
            <a:r>
              <a:rPr kumimoji="0" sz="1800" b="0" i="0" u="none" strike="noStrike" kern="1200" cap="none" spc="0" normalizeH="0" baseline="0" noProof="0" dirty="0">
                <a:ln>
                  <a:noFill/>
                </a:ln>
                <a:solidFill>
                  <a:prstClr val="white"/>
                </a:solidFill>
                <a:effectLst/>
                <a:uLnTx/>
                <a:uFillTx/>
                <a:latin typeface="Calibri"/>
                <a:ea typeface="+mn-ea"/>
                <a:cs typeface="Calibri"/>
              </a:rPr>
              <a:t>breast</a:t>
            </a:r>
            <a:r>
              <a:rPr kumimoji="0" sz="1800" b="0" i="0" u="none" strike="noStrike" kern="1200" cap="none" spc="-45" normalizeH="0" baseline="0" noProof="0" dirty="0">
                <a:ln>
                  <a:noFill/>
                </a:ln>
                <a:solidFill>
                  <a:prstClr val="white"/>
                </a:solidFill>
                <a:effectLst/>
                <a:uLnTx/>
                <a:uFillTx/>
                <a:latin typeface="Calibri"/>
                <a:ea typeface="+mn-ea"/>
                <a:cs typeface="Calibri"/>
              </a:rPr>
              <a:t> </a:t>
            </a:r>
            <a:r>
              <a:rPr kumimoji="0" sz="1800" b="0" i="0" u="none" strike="noStrike" kern="1200" cap="none" spc="-20" normalizeH="0" baseline="0" noProof="0" dirty="0">
                <a:ln>
                  <a:noFill/>
                </a:ln>
                <a:solidFill>
                  <a:prstClr val="white"/>
                </a:solidFill>
                <a:effectLst/>
                <a:uLnTx/>
                <a:uFillTx/>
                <a:latin typeface="Calibri"/>
                <a:ea typeface="+mn-ea"/>
                <a:cs typeface="Calibri"/>
              </a:rPr>
              <a:t>mass</a:t>
            </a:r>
            <a:endParaRPr kumimoji="0" sz="1800" b="0" i="0" u="none" strike="noStrike" kern="1200" cap="none" spc="0" normalizeH="0" baseline="0" noProof="0" dirty="0">
              <a:ln>
                <a:noFill/>
              </a:ln>
              <a:solidFill>
                <a:prstClr val="white"/>
              </a:solidFill>
              <a:effectLst/>
              <a:uLnTx/>
              <a:uFillTx/>
              <a:latin typeface="Calibri"/>
              <a:ea typeface="+mn-ea"/>
              <a:cs typeface="Calibri"/>
            </a:endParaRPr>
          </a:p>
          <a:p>
            <a:pPr marL="12700" marR="0" lvl="0" indent="0" algn="l" defTabSz="914400" rtl="0" eaLnBrk="1" fontAlgn="auto" latinLnBrk="0" hangingPunct="1">
              <a:lnSpc>
                <a:spcPct val="100000"/>
              </a:lnSpc>
              <a:spcBef>
                <a:spcPts val="715"/>
              </a:spcBef>
              <a:spcAft>
                <a:spcPts val="0"/>
              </a:spcAft>
              <a:buClrTx/>
              <a:buSzTx/>
              <a:buFontTx/>
              <a:buNone/>
              <a:tabLst>
                <a:tab pos="240029" algn="l"/>
              </a:tabLst>
              <a:defRPr/>
            </a:pPr>
            <a:r>
              <a:rPr kumimoji="0" sz="1800" b="0" i="0" u="none" strike="noStrike" kern="1200" cap="none" spc="0" normalizeH="0" baseline="0" noProof="0" dirty="0">
                <a:ln>
                  <a:noFill/>
                </a:ln>
                <a:solidFill>
                  <a:prstClr val="white"/>
                </a:solidFill>
                <a:effectLst/>
                <a:uLnTx/>
                <a:uFillTx/>
                <a:latin typeface="Calibri"/>
                <a:ea typeface="+mn-ea"/>
                <a:cs typeface="Calibri"/>
              </a:rPr>
              <a:t>Left</a:t>
            </a:r>
            <a:r>
              <a:rPr kumimoji="0" sz="1800" b="0" i="0" u="none" strike="noStrike" kern="1200" cap="none" spc="-50" normalizeH="0" baseline="0" noProof="0" dirty="0">
                <a:ln>
                  <a:noFill/>
                </a:ln>
                <a:solidFill>
                  <a:prstClr val="white"/>
                </a:solidFill>
                <a:effectLst/>
                <a:uLnTx/>
                <a:uFillTx/>
                <a:latin typeface="Calibri"/>
                <a:ea typeface="+mn-ea"/>
                <a:cs typeface="Calibri"/>
              </a:rPr>
              <a:t> </a:t>
            </a:r>
            <a:r>
              <a:rPr kumimoji="0" sz="1800" b="0" i="0" u="none" strike="noStrike" kern="1200" cap="none" spc="0" normalizeH="0" baseline="0" noProof="0" dirty="0">
                <a:ln>
                  <a:noFill/>
                </a:ln>
                <a:solidFill>
                  <a:prstClr val="white"/>
                </a:solidFill>
                <a:effectLst/>
                <a:uLnTx/>
                <a:uFillTx/>
                <a:latin typeface="Calibri"/>
                <a:ea typeface="+mn-ea"/>
                <a:cs typeface="Calibri"/>
              </a:rPr>
              <a:t>axillary</a:t>
            </a:r>
            <a:r>
              <a:rPr kumimoji="0" sz="1800" b="0" i="0" u="none" strike="noStrike" kern="1200" cap="none" spc="-85" normalizeH="0" baseline="0" noProof="0" dirty="0">
                <a:ln>
                  <a:noFill/>
                </a:ln>
                <a:solidFill>
                  <a:prstClr val="white"/>
                </a:solidFill>
                <a:effectLst/>
                <a:uLnTx/>
                <a:uFillTx/>
                <a:latin typeface="Calibri"/>
                <a:ea typeface="+mn-ea"/>
                <a:cs typeface="Calibri"/>
              </a:rPr>
              <a:t> </a:t>
            </a:r>
            <a:r>
              <a:rPr kumimoji="0" sz="1800" b="0" i="0" u="none" strike="noStrike" kern="1200" cap="none" spc="-10" normalizeH="0" baseline="0" noProof="0" dirty="0">
                <a:ln>
                  <a:noFill/>
                </a:ln>
                <a:solidFill>
                  <a:prstClr val="white"/>
                </a:solidFill>
                <a:effectLst/>
                <a:uLnTx/>
                <a:uFillTx/>
                <a:latin typeface="Calibri"/>
                <a:ea typeface="+mn-ea"/>
                <a:cs typeface="Calibri"/>
              </a:rPr>
              <a:t>lymphadenopathy</a:t>
            </a:r>
            <a:endParaRPr kumimoji="0" sz="1800" b="0" i="0" u="none" strike="noStrike" kern="1200" cap="none" spc="0" normalizeH="0" baseline="0" noProof="0" dirty="0">
              <a:ln>
                <a:noFill/>
              </a:ln>
              <a:solidFill>
                <a:prstClr val="white"/>
              </a:solidFill>
              <a:effectLst/>
              <a:uLnTx/>
              <a:uFillTx/>
              <a:latin typeface="Calibri"/>
              <a:ea typeface="+mn-ea"/>
              <a:cs typeface="Calibri"/>
            </a:endParaRPr>
          </a:p>
          <a:p>
            <a:pPr marL="12700" marR="480059" lvl="0" indent="0" algn="l" defTabSz="914400" rtl="0" eaLnBrk="1" fontAlgn="auto" latinLnBrk="0" hangingPunct="1">
              <a:lnSpc>
                <a:spcPct val="90000"/>
              </a:lnSpc>
              <a:spcBef>
                <a:spcPts val="994"/>
              </a:spcBef>
              <a:spcAft>
                <a:spcPts val="0"/>
              </a:spcAft>
              <a:buClrTx/>
              <a:buSzTx/>
              <a:buFontTx/>
              <a:buNone/>
              <a:tabLst>
                <a:tab pos="241300" algn="l"/>
              </a:tabLst>
              <a:defRPr/>
            </a:pPr>
            <a:r>
              <a:rPr kumimoji="0" lang="en-US" sz="2400" b="0" i="0" u="sng" strike="noStrike" kern="1200" cap="none" spc="0" normalizeH="0" baseline="0" noProof="0" dirty="0">
                <a:ln>
                  <a:noFill/>
                </a:ln>
                <a:solidFill>
                  <a:prstClr val="white"/>
                </a:solidFill>
                <a:effectLst/>
                <a:uLnTx/>
                <a:uFillTx/>
                <a:latin typeface="Calibri"/>
                <a:ea typeface="+mn-ea"/>
                <a:cs typeface="Calibri"/>
              </a:rPr>
              <a:t>Pathology:</a:t>
            </a:r>
          </a:p>
          <a:p>
            <a:pPr marL="12700" marR="480059" lvl="0" indent="0" algn="l" defTabSz="914400" rtl="0" eaLnBrk="1" fontAlgn="auto" latinLnBrk="0" hangingPunct="1">
              <a:lnSpc>
                <a:spcPct val="90000"/>
              </a:lnSpc>
              <a:spcBef>
                <a:spcPts val="994"/>
              </a:spcBef>
              <a:spcAft>
                <a:spcPts val="0"/>
              </a:spcAft>
              <a:buClrTx/>
              <a:buSzTx/>
              <a:buFontTx/>
              <a:buNone/>
              <a:tabLst>
                <a:tab pos="2413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Calibri"/>
              </a:rPr>
              <a:t>IDC, G2,</a:t>
            </a:r>
            <a:r>
              <a:rPr kumimoji="0" sz="1800" b="0" i="0" u="none" strike="noStrike" kern="1200" cap="none" spc="-30" normalizeH="0" baseline="0" noProof="0" dirty="0">
                <a:ln>
                  <a:noFill/>
                </a:ln>
                <a:solidFill>
                  <a:prstClr val="white"/>
                </a:solidFill>
                <a:effectLst/>
                <a:uLnTx/>
                <a:uFillTx/>
                <a:latin typeface="Calibri"/>
                <a:ea typeface="+mn-ea"/>
                <a:cs typeface="Calibri"/>
              </a:rPr>
              <a:t> </a:t>
            </a:r>
            <a:r>
              <a:rPr kumimoji="0" sz="1800" b="0" i="0" u="none" strike="noStrike" kern="1200" cap="none" spc="0" normalizeH="0" baseline="0" noProof="0" dirty="0">
                <a:ln>
                  <a:noFill/>
                </a:ln>
                <a:solidFill>
                  <a:prstClr val="white"/>
                </a:solidFill>
                <a:effectLst/>
                <a:uLnTx/>
                <a:uFillTx/>
                <a:latin typeface="Calibri"/>
                <a:ea typeface="+mn-ea"/>
                <a:cs typeface="Calibri"/>
              </a:rPr>
              <a:t>ER+,</a:t>
            </a:r>
            <a:r>
              <a:rPr kumimoji="0" sz="1800" b="0" i="0" u="none" strike="noStrike" kern="1200" cap="none" spc="-25" normalizeH="0" baseline="0" noProof="0" dirty="0">
                <a:ln>
                  <a:noFill/>
                </a:ln>
                <a:solidFill>
                  <a:prstClr val="white"/>
                </a:solidFill>
                <a:effectLst/>
                <a:uLnTx/>
                <a:uFillTx/>
                <a:latin typeface="Calibri"/>
                <a:ea typeface="+mn-ea"/>
                <a:cs typeface="Calibri"/>
              </a:rPr>
              <a:t> </a:t>
            </a:r>
            <a:r>
              <a:rPr kumimoji="0" sz="1800" b="0" i="0" u="none" strike="noStrike" kern="1200" cap="none" spc="0" normalizeH="0" baseline="0" noProof="0" dirty="0">
                <a:ln>
                  <a:noFill/>
                </a:ln>
                <a:solidFill>
                  <a:prstClr val="white"/>
                </a:solidFill>
                <a:effectLst/>
                <a:uLnTx/>
                <a:uFillTx/>
                <a:latin typeface="Calibri"/>
                <a:ea typeface="+mn-ea"/>
                <a:cs typeface="Calibri"/>
              </a:rPr>
              <a:t>PR+</a:t>
            </a:r>
            <a:r>
              <a:rPr kumimoji="0" sz="1800" b="0" i="0" u="none" strike="noStrike" kern="1200" cap="none" spc="-20" normalizeH="0" baseline="0" noProof="0" dirty="0">
                <a:ln>
                  <a:noFill/>
                </a:ln>
                <a:solidFill>
                  <a:prstClr val="white"/>
                </a:solidFill>
                <a:effectLst/>
                <a:uLnTx/>
                <a:uFillTx/>
                <a:latin typeface="Calibri"/>
                <a:ea typeface="+mn-ea"/>
                <a:cs typeface="Calibri"/>
              </a:rPr>
              <a:t>, HER2</a:t>
            </a:r>
            <a:r>
              <a:rPr kumimoji="0" lang="en-US" sz="1800" b="0" i="0" u="none" strike="noStrike" kern="1200" cap="none" spc="-20" normalizeH="0" baseline="0" noProof="0" dirty="0">
                <a:ln>
                  <a:noFill/>
                </a:ln>
                <a:solidFill>
                  <a:prstClr val="white"/>
                </a:solidFill>
                <a:effectLst/>
                <a:uLnTx/>
                <a:uFillTx/>
                <a:latin typeface="Calibri"/>
                <a:ea typeface="+mn-ea"/>
                <a:cs typeface="Calibri"/>
              </a:rPr>
              <a:t>neg</a:t>
            </a:r>
          </a:p>
          <a:p>
            <a:pPr marL="12700" marR="480059" lvl="0" indent="0" algn="l" defTabSz="914400" rtl="0" eaLnBrk="1" fontAlgn="auto" latinLnBrk="0" hangingPunct="1">
              <a:lnSpc>
                <a:spcPct val="90000"/>
              </a:lnSpc>
              <a:spcBef>
                <a:spcPts val="994"/>
              </a:spcBef>
              <a:spcAft>
                <a:spcPts val="0"/>
              </a:spcAft>
              <a:buClrTx/>
              <a:buSzTx/>
              <a:buFontTx/>
              <a:buNone/>
              <a:tabLst>
                <a:tab pos="241300" algn="l"/>
              </a:tabLst>
              <a:defRPr/>
            </a:pPr>
            <a:r>
              <a:rPr kumimoji="0" sz="1800" b="0" i="0" u="none" strike="noStrike" kern="1200" cap="none" spc="-20" normalizeH="0" baseline="0" noProof="0" dirty="0">
                <a:ln>
                  <a:noFill/>
                </a:ln>
                <a:solidFill>
                  <a:prstClr val="white"/>
                </a:solidFill>
                <a:effectLst/>
                <a:uLnTx/>
                <a:uFillTx/>
                <a:latin typeface="Calibri"/>
                <a:ea typeface="+mn-ea"/>
                <a:cs typeface="Calibri"/>
              </a:rPr>
              <a:t>Ki-</a:t>
            </a:r>
            <a:r>
              <a:rPr kumimoji="0" sz="1800" b="0" i="0" u="none" strike="noStrike" kern="1200" cap="none" spc="0" normalizeH="0" baseline="0" noProof="0" dirty="0">
                <a:ln>
                  <a:noFill/>
                </a:ln>
                <a:solidFill>
                  <a:prstClr val="white"/>
                </a:solidFill>
                <a:effectLst/>
                <a:uLnTx/>
                <a:uFillTx/>
                <a:latin typeface="Calibri"/>
                <a:ea typeface="+mn-ea"/>
                <a:cs typeface="Calibri"/>
              </a:rPr>
              <a:t>67</a:t>
            </a:r>
            <a:r>
              <a:rPr kumimoji="0" sz="1800" b="0" i="0" u="none" strike="noStrike" kern="1200" cap="none" spc="15" normalizeH="0" baseline="0" noProof="0" dirty="0">
                <a:ln>
                  <a:noFill/>
                </a:ln>
                <a:solidFill>
                  <a:prstClr val="white"/>
                </a:solidFill>
                <a:effectLst/>
                <a:uLnTx/>
                <a:uFillTx/>
                <a:latin typeface="Calibri"/>
                <a:ea typeface="+mn-ea"/>
                <a:cs typeface="Calibri"/>
              </a:rPr>
              <a:t> </a:t>
            </a:r>
            <a:r>
              <a:rPr kumimoji="0" sz="1800" b="0" i="0" u="none" strike="noStrike" kern="1200" cap="none" spc="-25" normalizeH="0" baseline="0" noProof="0" dirty="0">
                <a:ln>
                  <a:noFill/>
                </a:ln>
                <a:solidFill>
                  <a:prstClr val="white"/>
                </a:solidFill>
                <a:effectLst/>
                <a:uLnTx/>
                <a:uFillTx/>
                <a:latin typeface="Calibri"/>
                <a:ea typeface="+mn-ea"/>
                <a:cs typeface="Calibri"/>
              </a:rPr>
              <a:t>45%</a:t>
            </a:r>
            <a:r>
              <a:rPr kumimoji="0" lang="en-US" sz="1800" b="0" i="0" u="none" strike="noStrike" kern="1200" cap="none" spc="-25" normalizeH="0" baseline="0" noProof="0" dirty="0">
                <a:ln>
                  <a:noFill/>
                </a:ln>
                <a:solidFill>
                  <a:prstClr val="white"/>
                </a:solidFill>
                <a:effectLst/>
                <a:uLnTx/>
                <a:uFillTx/>
                <a:latin typeface="Calibri"/>
                <a:ea typeface="+mn-ea"/>
                <a:cs typeface="Calibri"/>
              </a:rPr>
              <a:t>, LN is positive</a:t>
            </a:r>
          </a:p>
          <a:p>
            <a:pPr marL="12700" marR="480059" lvl="0" indent="0" algn="l" defTabSz="914400" rtl="0" eaLnBrk="1" fontAlgn="auto" latinLnBrk="0" hangingPunct="1">
              <a:lnSpc>
                <a:spcPct val="90000"/>
              </a:lnSpc>
              <a:spcBef>
                <a:spcPts val="994"/>
              </a:spcBef>
              <a:spcAft>
                <a:spcPts val="0"/>
              </a:spcAft>
              <a:buClrTx/>
              <a:buSzTx/>
              <a:buFontTx/>
              <a:buNone/>
              <a:tabLst>
                <a:tab pos="241300" algn="l"/>
              </a:tabLst>
              <a:defRPr/>
            </a:pPr>
            <a:r>
              <a:rPr kumimoji="0" lang="en-US" sz="1800" b="0" i="0" u="none" strike="noStrike" kern="1200" cap="none" spc="-25" normalizeH="0" baseline="0" noProof="0" dirty="0">
                <a:ln>
                  <a:noFill/>
                </a:ln>
                <a:solidFill>
                  <a:prstClr val="white"/>
                </a:solidFill>
                <a:effectLst/>
                <a:uLnTx/>
                <a:uFillTx/>
                <a:latin typeface="Calibri"/>
                <a:ea typeface="+mn-ea"/>
                <a:cs typeface="Calibri"/>
              </a:rPr>
              <a:t>PMH: Healthy, G2P2, childbearing complete, husband s/p vasectomy</a:t>
            </a:r>
          </a:p>
        </p:txBody>
      </p:sp>
      <p:pic>
        <p:nvPicPr>
          <p:cNvPr id="5" name="object 5"/>
          <p:cNvPicPr/>
          <p:nvPr/>
        </p:nvPicPr>
        <p:blipFill>
          <a:blip r:embed="rId2" cstate="print"/>
          <a:stretch>
            <a:fillRect/>
          </a:stretch>
        </p:blipFill>
        <p:spPr>
          <a:xfrm>
            <a:off x="4969801" y="0"/>
            <a:ext cx="7222198" cy="6246876"/>
          </a:xfrm>
          <a:prstGeom prst="rect">
            <a:avLst/>
          </a:prstGeom>
        </p:spPr>
      </p:pic>
      <p:sp>
        <p:nvSpPr>
          <p:cNvPr id="6" name="object 6"/>
          <p:cNvSpPr txBox="1"/>
          <p:nvPr/>
        </p:nvSpPr>
        <p:spPr>
          <a:xfrm>
            <a:off x="78739" y="5862624"/>
            <a:ext cx="4752340" cy="437515"/>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7E7E7E"/>
                </a:solidFill>
                <a:effectLst/>
                <a:uLnTx/>
                <a:uFillTx/>
                <a:latin typeface="Arial"/>
                <a:ea typeface="+mn-ea"/>
                <a:cs typeface="Arial"/>
              </a:rPr>
              <a:t>ER+,</a:t>
            </a:r>
            <a:r>
              <a:rPr kumimoji="0" sz="900" b="0" i="0" u="none" strike="noStrike" kern="1200" cap="none" spc="-5"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estrogen</a:t>
            </a:r>
            <a:r>
              <a:rPr kumimoji="0" sz="900" b="0" i="0" u="none" strike="noStrike" kern="1200" cap="none" spc="-40"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receptor</a:t>
            </a:r>
            <a:r>
              <a:rPr kumimoji="0" sz="900" b="0" i="0" u="none" strike="noStrike" kern="1200" cap="none" spc="-25"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positive;</a:t>
            </a:r>
            <a:r>
              <a:rPr kumimoji="0" sz="900" b="0" i="0" u="none" strike="noStrike" kern="1200" cap="none" spc="-30"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G2P2,</a:t>
            </a:r>
            <a:r>
              <a:rPr kumimoji="0" sz="900" b="0" i="0" u="none" strike="noStrike" kern="1200" cap="none" spc="-10"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gravida</a:t>
            </a:r>
            <a:r>
              <a:rPr kumimoji="0" sz="900" b="0" i="0" u="none" strike="noStrike" kern="1200" cap="none" spc="-15"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2</a:t>
            </a:r>
            <a:r>
              <a:rPr kumimoji="0" sz="900" b="0" i="0" u="none" strike="noStrike" kern="1200" cap="none" spc="-10"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para2;</a:t>
            </a:r>
            <a:r>
              <a:rPr kumimoji="0" sz="900" b="0" i="0" u="none" strike="noStrike" kern="1200" cap="none" spc="-15"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gr,</a:t>
            </a:r>
            <a:r>
              <a:rPr kumimoji="0" sz="900" b="0" i="0" u="none" strike="noStrike" kern="1200" cap="none" spc="-10"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grade;</a:t>
            </a:r>
            <a:r>
              <a:rPr kumimoji="0" sz="900" b="0" i="0" u="none" strike="noStrike" kern="1200" cap="none" spc="-30"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HER2-,</a:t>
            </a:r>
            <a:r>
              <a:rPr kumimoji="0" sz="900" b="0" i="0" u="none" strike="noStrike" kern="1200" cap="none" spc="-5"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human</a:t>
            </a:r>
            <a:r>
              <a:rPr kumimoji="0" sz="900" b="0" i="0" u="none" strike="noStrike" kern="1200" cap="none" spc="-20" normalizeH="0" baseline="0" noProof="0" dirty="0">
                <a:ln>
                  <a:noFill/>
                </a:ln>
                <a:solidFill>
                  <a:srgbClr val="7E7E7E"/>
                </a:solidFill>
                <a:effectLst/>
                <a:uLnTx/>
                <a:uFillTx/>
                <a:latin typeface="Arial"/>
                <a:ea typeface="+mn-ea"/>
                <a:cs typeface="Arial"/>
              </a:rPr>
              <a:t> </a:t>
            </a:r>
            <a:r>
              <a:rPr kumimoji="0" sz="900" b="0" i="0" u="none" strike="noStrike" kern="1200" cap="none" spc="-10" normalizeH="0" baseline="0" noProof="0" dirty="0">
                <a:ln>
                  <a:noFill/>
                </a:ln>
                <a:solidFill>
                  <a:srgbClr val="7E7E7E"/>
                </a:solidFill>
                <a:effectLst/>
                <a:uLnTx/>
                <a:uFillTx/>
                <a:latin typeface="Arial"/>
                <a:ea typeface="+mn-ea"/>
                <a:cs typeface="Arial"/>
              </a:rPr>
              <a:t>epidermal </a:t>
            </a:r>
            <a:r>
              <a:rPr kumimoji="0" sz="900" b="0" i="0" u="none" strike="noStrike" kern="1200" cap="none" spc="0" normalizeH="0" baseline="0" noProof="0" dirty="0">
                <a:ln>
                  <a:noFill/>
                </a:ln>
                <a:solidFill>
                  <a:srgbClr val="7E7E7E"/>
                </a:solidFill>
                <a:effectLst/>
                <a:uLnTx/>
                <a:uFillTx/>
                <a:latin typeface="Arial"/>
                <a:ea typeface="+mn-ea"/>
                <a:cs typeface="Arial"/>
              </a:rPr>
              <a:t>receptor</a:t>
            </a:r>
            <a:r>
              <a:rPr kumimoji="0" sz="900" b="0" i="0" u="none" strike="noStrike" kern="1200" cap="none" spc="-35"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2</a:t>
            </a:r>
            <a:r>
              <a:rPr kumimoji="0" sz="900" b="0" i="0" u="none" strike="noStrike" kern="1200" cap="none" spc="-10"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negative;</a:t>
            </a:r>
            <a:r>
              <a:rPr kumimoji="0" sz="900" b="0" i="0" u="none" strike="noStrike" kern="1200" cap="none" spc="-20"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IDC, intraductal</a:t>
            </a:r>
            <a:r>
              <a:rPr kumimoji="0" sz="900" b="0" i="0" u="none" strike="noStrike" kern="1200" cap="none" spc="-35"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carcinoma;</a:t>
            </a:r>
            <a:r>
              <a:rPr kumimoji="0" sz="900" b="0" i="0" u="none" strike="noStrike" kern="1200" cap="none" spc="-40"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LN, lymph</a:t>
            </a:r>
            <a:r>
              <a:rPr kumimoji="0" sz="900" b="0" i="0" u="none" strike="noStrike" kern="1200" cap="none" spc="-10"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node;</a:t>
            </a:r>
            <a:r>
              <a:rPr kumimoji="0" sz="900" b="0" i="0" u="none" strike="noStrike" kern="1200" cap="none" spc="-25"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PR+, </a:t>
            </a:r>
            <a:r>
              <a:rPr kumimoji="0" sz="900" b="0" i="0" u="none" strike="noStrike" kern="1200" cap="none" spc="-10" normalizeH="0" baseline="0" noProof="0" dirty="0">
                <a:ln>
                  <a:noFill/>
                </a:ln>
                <a:solidFill>
                  <a:srgbClr val="7E7E7E"/>
                </a:solidFill>
                <a:effectLst/>
                <a:uLnTx/>
                <a:uFillTx/>
                <a:latin typeface="Arial"/>
                <a:ea typeface="+mn-ea"/>
                <a:cs typeface="Arial"/>
              </a:rPr>
              <a:t>progesterone</a:t>
            </a:r>
            <a:r>
              <a:rPr kumimoji="0" sz="900" b="0" i="0" u="none" strike="noStrike" kern="1200" cap="none" spc="-40" normalizeH="0" baseline="0" noProof="0" dirty="0">
                <a:ln>
                  <a:noFill/>
                </a:ln>
                <a:solidFill>
                  <a:srgbClr val="7E7E7E"/>
                </a:solidFill>
                <a:effectLst/>
                <a:uLnTx/>
                <a:uFillTx/>
                <a:latin typeface="Arial"/>
                <a:ea typeface="+mn-ea"/>
                <a:cs typeface="Arial"/>
              </a:rPr>
              <a:t> </a:t>
            </a:r>
            <a:r>
              <a:rPr kumimoji="0" sz="900" b="0" i="0" u="none" strike="noStrike" kern="1200" cap="none" spc="-10" normalizeH="0" baseline="0" noProof="0" dirty="0">
                <a:ln>
                  <a:noFill/>
                </a:ln>
                <a:solidFill>
                  <a:srgbClr val="7E7E7E"/>
                </a:solidFill>
                <a:effectLst/>
                <a:uLnTx/>
                <a:uFillTx/>
                <a:latin typeface="Arial"/>
                <a:ea typeface="+mn-ea"/>
                <a:cs typeface="Arial"/>
              </a:rPr>
              <a:t>receptor positive.</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pic>
        <p:nvPicPr>
          <p:cNvPr id="7" name="object 7"/>
          <p:cNvPicPr/>
          <p:nvPr/>
        </p:nvPicPr>
        <p:blipFill>
          <a:blip r:embed="rId3" cstate="print"/>
          <a:stretch>
            <a:fillRect/>
          </a:stretch>
        </p:blipFill>
        <p:spPr>
          <a:xfrm>
            <a:off x="445008" y="6437376"/>
            <a:ext cx="1161288" cy="2971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DAC65-ECFB-4D85-AF54-2517369632C5}"/>
              </a:ext>
            </a:extLst>
          </p:cNvPr>
          <p:cNvSpPr>
            <a:spLocks noGrp="1"/>
          </p:cNvSpPr>
          <p:nvPr>
            <p:ph type="title"/>
          </p:nvPr>
        </p:nvSpPr>
        <p:spPr>
          <a:xfrm>
            <a:off x="838200" y="525911"/>
            <a:ext cx="10515600" cy="1114759"/>
          </a:xfrm>
          <a:solidFill>
            <a:schemeClr val="accent5">
              <a:lumMod val="50000"/>
            </a:schemeClr>
          </a:solidFill>
        </p:spPr>
        <p:txBody>
          <a:bodyPr/>
          <a:lstStyle/>
          <a:p>
            <a:r>
              <a:rPr lang="en-US" dirty="0">
                <a:ln w="0"/>
                <a:solidFill>
                  <a:schemeClr val="bg1"/>
                </a:solidFill>
                <a:effectLst>
                  <a:outerShdw blurRad="50800" dist="38100" dir="2700000" algn="tl" rotWithShape="0">
                    <a:prstClr val="black">
                      <a:alpha val="40000"/>
                    </a:prstClr>
                  </a:outerShdw>
                </a:effectLst>
              </a:rPr>
              <a:t>Treatment Sequence</a:t>
            </a:r>
          </a:p>
        </p:txBody>
      </p:sp>
      <p:sp>
        <p:nvSpPr>
          <p:cNvPr id="3" name="Content Placeholder 2">
            <a:extLst>
              <a:ext uri="{FF2B5EF4-FFF2-40B4-BE49-F238E27FC236}">
                <a16:creationId xmlns:a16="http://schemas.microsoft.com/office/drawing/2014/main" id="{015AAFE2-2CB2-4CDB-9FEA-A79DCF84EE9B}"/>
              </a:ext>
            </a:extLst>
          </p:cNvPr>
          <p:cNvSpPr>
            <a:spLocks noGrp="1"/>
          </p:cNvSpPr>
          <p:nvPr>
            <p:ph idx="1"/>
          </p:nvPr>
        </p:nvSpPr>
        <p:spPr>
          <a:xfrm>
            <a:off x="838200" y="1817968"/>
            <a:ext cx="10940716" cy="4351338"/>
          </a:xfrm>
        </p:spPr>
        <p:txBody>
          <a:bodyPr>
            <a:normAutofit/>
          </a:bodyPr>
          <a:lstStyle/>
          <a:p>
            <a:r>
              <a:rPr lang="en-US" dirty="0"/>
              <a:t>Her genetic testing shows an ATM pathologic alteration</a:t>
            </a:r>
          </a:p>
          <a:p>
            <a:r>
              <a:rPr lang="en-US" dirty="0"/>
              <a:t>She received neoadjuvant chemotherapy on a clinical trial for 24 weeks. </a:t>
            </a:r>
          </a:p>
          <a:p>
            <a:r>
              <a:rPr lang="en-US" dirty="0"/>
              <a:t>She opted for bilateral mastectomies with delayed reconstruction.</a:t>
            </a:r>
          </a:p>
          <a:p>
            <a:r>
              <a:rPr lang="en-US" dirty="0"/>
              <a:t>She completes her post-mastectomy radiation due to the + LN.</a:t>
            </a:r>
          </a:p>
          <a:p>
            <a:r>
              <a:rPr lang="en-US" dirty="0"/>
              <a:t>She is now here to start her adjuvant endocrine therapy:</a:t>
            </a:r>
          </a:p>
          <a:p>
            <a:pPr lvl="1"/>
            <a:r>
              <a:rPr lang="en-US" dirty="0"/>
              <a:t>Ovarian function suppression + aromatase inhibitor (SOFT trial)</a:t>
            </a:r>
          </a:p>
          <a:p>
            <a:pPr lvl="1"/>
            <a:r>
              <a:rPr lang="en-US" dirty="0"/>
              <a:t>Bone supportive medication – zoledronic acid (ABCSG-12 and S0307)</a:t>
            </a:r>
          </a:p>
          <a:p>
            <a:pPr lvl="1"/>
            <a:r>
              <a:rPr lang="en-US" dirty="0"/>
              <a:t>Should she get anything more? </a:t>
            </a:r>
          </a:p>
        </p:txBody>
      </p:sp>
    </p:spTree>
    <p:extLst>
      <p:ext uri="{BB962C8B-B14F-4D97-AF65-F5344CB8AC3E}">
        <p14:creationId xmlns:p14="http://schemas.microsoft.com/office/powerpoint/2010/main" val="1860461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7692" y="294727"/>
            <a:ext cx="11016613" cy="832536"/>
          </a:xfrm>
          <a:prstGeom prst="rect">
            <a:avLst/>
          </a:prstGeom>
          <a:solidFill>
            <a:schemeClr val="accent5">
              <a:lumMod val="60000"/>
              <a:lumOff val="40000"/>
            </a:schemeClr>
          </a:solidFill>
        </p:spPr>
        <p:txBody>
          <a:bodyPr vert="horz" wrap="square" lIns="0" tIns="336804" rIns="0" bIns="0" rtlCol="0">
            <a:spAutoFit/>
          </a:bodyPr>
          <a:lstStyle/>
          <a:p>
            <a:pPr marL="1098550" algn="ctr">
              <a:lnSpc>
                <a:spcPct val="100000"/>
              </a:lnSpc>
              <a:spcBef>
                <a:spcPts val="105"/>
              </a:spcBef>
            </a:pPr>
            <a:r>
              <a:rPr sz="3200" dirty="0">
                <a:solidFill>
                  <a:srgbClr val="000000"/>
                </a:solidFill>
              </a:rPr>
              <a:t>Adjuvant</a:t>
            </a:r>
            <a:r>
              <a:rPr sz="3200" spc="-75" dirty="0">
                <a:solidFill>
                  <a:srgbClr val="000000"/>
                </a:solidFill>
              </a:rPr>
              <a:t> </a:t>
            </a:r>
            <a:r>
              <a:rPr lang="en-US" sz="3200" spc="-75" dirty="0">
                <a:solidFill>
                  <a:srgbClr val="000000"/>
                </a:solidFill>
              </a:rPr>
              <a:t>E</a:t>
            </a:r>
            <a:r>
              <a:rPr sz="3200" dirty="0">
                <a:solidFill>
                  <a:srgbClr val="000000"/>
                </a:solidFill>
              </a:rPr>
              <a:t>BC</a:t>
            </a:r>
            <a:r>
              <a:rPr sz="3200" spc="-100" dirty="0">
                <a:solidFill>
                  <a:srgbClr val="000000"/>
                </a:solidFill>
              </a:rPr>
              <a:t> </a:t>
            </a:r>
            <a:r>
              <a:rPr sz="3200" spc="-10" dirty="0">
                <a:solidFill>
                  <a:srgbClr val="000000"/>
                </a:solidFill>
              </a:rPr>
              <a:t>Trials</a:t>
            </a:r>
            <a:r>
              <a:rPr sz="3200" spc="-114" dirty="0">
                <a:solidFill>
                  <a:srgbClr val="000000"/>
                </a:solidFill>
              </a:rPr>
              <a:t> </a:t>
            </a:r>
            <a:r>
              <a:rPr sz="3200" dirty="0">
                <a:solidFill>
                  <a:srgbClr val="000000"/>
                </a:solidFill>
              </a:rPr>
              <a:t>With</a:t>
            </a:r>
            <a:r>
              <a:rPr sz="3200" spc="-150" dirty="0">
                <a:solidFill>
                  <a:srgbClr val="000000"/>
                </a:solidFill>
              </a:rPr>
              <a:t> </a:t>
            </a:r>
            <a:r>
              <a:rPr sz="3200" dirty="0">
                <a:solidFill>
                  <a:srgbClr val="000000"/>
                </a:solidFill>
              </a:rPr>
              <a:t>CDK4/6</a:t>
            </a:r>
            <a:r>
              <a:rPr sz="3200" spc="-65" dirty="0">
                <a:solidFill>
                  <a:srgbClr val="000000"/>
                </a:solidFill>
              </a:rPr>
              <a:t> </a:t>
            </a:r>
            <a:r>
              <a:rPr sz="3200" spc="-10" dirty="0">
                <a:solidFill>
                  <a:srgbClr val="000000"/>
                </a:solidFill>
              </a:rPr>
              <a:t>Inhibitors</a:t>
            </a:r>
            <a:endParaRPr sz="3200" dirty="0"/>
          </a:p>
        </p:txBody>
      </p:sp>
      <p:sp>
        <p:nvSpPr>
          <p:cNvPr id="3" name="object 3"/>
          <p:cNvSpPr txBox="1"/>
          <p:nvPr/>
        </p:nvSpPr>
        <p:spPr>
          <a:xfrm>
            <a:off x="568005" y="5410104"/>
            <a:ext cx="11055985" cy="1389380"/>
          </a:xfrm>
          <a:prstGeom prst="rect">
            <a:avLst/>
          </a:prstGeom>
        </p:spPr>
        <p:txBody>
          <a:bodyPr vert="horz" wrap="square" lIns="0" tIns="12700" rIns="0" bIns="0" rtlCol="0">
            <a:spAutoFit/>
          </a:bodyPr>
          <a:lstStyle/>
          <a:p>
            <a:pPr marL="12700" marR="0" lvl="0" indent="0" algn="l" defTabSz="914400" rtl="0" eaLnBrk="1" fontAlgn="auto" latinLnBrk="0" hangingPunct="1">
              <a:lnSpc>
                <a:spcPts val="1155"/>
              </a:lnSpc>
              <a:spcBef>
                <a:spcPts val="100"/>
              </a:spcBef>
              <a:spcAft>
                <a:spcPts val="0"/>
              </a:spcAft>
              <a:buClrTx/>
              <a:buSzTx/>
              <a:buFontTx/>
              <a:buNone/>
              <a:tabLst/>
              <a:defRPr/>
            </a:pPr>
            <a:r>
              <a:rPr kumimoji="0" sz="1050" b="1" i="1" u="none" strike="noStrike" kern="1200" cap="none" spc="0" normalizeH="0" baseline="0" noProof="0" dirty="0">
                <a:ln>
                  <a:noFill/>
                </a:ln>
                <a:solidFill>
                  <a:srgbClr val="171717"/>
                </a:solidFill>
                <a:effectLst/>
                <a:uLnTx/>
                <a:uFillTx/>
                <a:latin typeface="Calibri"/>
                <a:ea typeface="+mn-ea"/>
                <a:cs typeface="Calibri"/>
              </a:rPr>
              <a:t>This</a:t>
            </a:r>
            <a:r>
              <a:rPr kumimoji="0" sz="1050" b="1" i="1" u="none" strike="noStrike" kern="1200" cap="none" spc="20" normalizeH="0" baseline="0" noProof="0" dirty="0">
                <a:ln>
                  <a:noFill/>
                </a:ln>
                <a:solidFill>
                  <a:srgbClr val="171717"/>
                </a:solidFill>
                <a:effectLst/>
                <a:uLnTx/>
                <a:uFillTx/>
                <a:latin typeface="Calibri"/>
                <a:ea typeface="+mn-ea"/>
                <a:cs typeface="Calibri"/>
              </a:rPr>
              <a:t> </a:t>
            </a:r>
            <a:r>
              <a:rPr kumimoji="0" sz="1050" b="1" i="1" u="none" strike="noStrike" kern="1200" cap="none" spc="-10" normalizeH="0" baseline="0" noProof="0" dirty="0">
                <a:ln>
                  <a:noFill/>
                </a:ln>
                <a:solidFill>
                  <a:srgbClr val="171717"/>
                </a:solidFill>
                <a:effectLst/>
                <a:uLnTx/>
                <a:uFillTx/>
                <a:latin typeface="Calibri"/>
                <a:ea typeface="+mn-ea"/>
                <a:cs typeface="Calibri"/>
              </a:rPr>
              <a:t>information</a:t>
            </a:r>
            <a:r>
              <a:rPr kumimoji="0" sz="1050" b="1" i="1" u="none" strike="noStrike" kern="1200" cap="none" spc="-4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is</a:t>
            </a:r>
            <a:r>
              <a:rPr kumimoji="0" sz="1050" b="1" i="1" u="none" strike="noStrike" kern="1200" cap="none" spc="-5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not</a:t>
            </a:r>
            <a:r>
              <a:rPr kumimoji="0" sz="1050" b="1" i="1" u="none" strike="noStrike" kern="1200" cap="none" spc="-5" normalizeH="0" baseline="0" noProof="0" dirty="0">
                <a:ln>
                  <a:noFill/>
                </a:ln>
                <a:solidFill>
                  <a:srgbClr val="171717"/>
                </a:solidFill>
                <a:effectLst/>
                <a:uLnTx/>
                <a:uFillTx/>
                <a:latin typeface="Calibri"/>
                <a:ea typeface="+mn-ea"/>
                <a:cs typeface="Calibri"/>
              </a:rPr>
              <a:t> </a:t>
            </a:r>
            <a:r>
              <a:rPr kumimoji="0" sz="1050" b="1" i="1" u="none" strike="noStrike" kern="1200" cap="none" spc="-10" normalizeH="0" baseline="0" noProof="0" dirty="0">
                <a:ln>
                  <a:noFill/>
                </a:ln>
                <a:solidFill>
                  <a:srgbClr val="171717"/>
                </a:solidFill>
                <a:effectLst/>
                <a:uLnTx/>
                <a:uFillTx/>
                <a:latin typeface="Calibri"/>
                <a:ea typeface="+mn-ea"/>
                <a:cs typeface="Calibri"/>
              </a:rPr>
              <a:t>presented</a:t>
            </a:r>
            <a:r>
              <a:rPr kumimoji="0" sz="1050" b="1" i="1" u="none" strike="noStrike" kern="1200" cap="none" spc="3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to</a:t>
            </a:r>
            <a:r>
              <a:rPr kumimoji="0" sz="1050" b="1" i="1" u="none" strike="noStrike" kern="1200" cap="none" spc="-4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compare the</a:t>
            </a:r>
            <a:r>
              <a:rPr kumimoji="0" sz="1050" b="1" i="1" u="none" strike="noStrike" kern="1200" cap="none" spc="-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efficacy</a:t>
            </a:r>
            <a:r>
              <a:rPr kumimoji="0" sz="1050" b="1" i="1" u="none" strike="noStrike" kern="1200" cap="none" spc="2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or</a:t>
            </a:r>
            <a:r>
              <a:rPr kumimoji="0" sz="1050" b="1" i="1" u="none" strike="noStrike" kern="1200" cap="none" spc="-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safety</a:t>
            </a:r>
            <a:r>
              <a:rPr kumimoji="0" sz="1050" b="1" i="1" u="none" strike="noStrike" kern="1200" cap="none" spc="2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profile</a:t>
            </a:r>
            <a:r>
              <a:rPr kumimoji="0" sz="1050" b="1" i="1" u="none" strike="noStrike" kern="1200" cap="none" spc="-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of</a:t>
            </a:r>
            <a:r>
              <a:rPr kumimoji="0" sz="1050" b="1" i="1" u="none" strike="noStrike" kern="1200" cap="none" spc="3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the discussed</a:t>
            </a:r>
            <a:r>
              <a:rPr kumimoji="0" sz="1050" b="1" i="1" u="none" strike="noStrike" kern="1200" cap="none" spc="35" normalizeH="0" baseline="0" noProof="0" dirty="0">
                <a:ln>
                  <a:noFill/>
                </a:ln>
                <a:solidFill>
                  <a:srgbClr val="171717"/>
                </a:solidFill>
                <a:effectLst/>
                <a:uLnTx/>
                <a:uFillTx/>
                <a:latin typeface="Calibri"/>
                <a:ea typeface="+mn-ea"/>
                <a:cs typeface="Calibri"/>
              </a:rPr>
              <a:t> </a:t>
            </a:r>
            <a:r>
              <a:rPr kumimoji="0" sz="1050" b="1" i="1" u="none" strike="noStrike" kern="1200" cap="none" spc="-10" normalizeH="0" baseline="0" noProof="0" dirty="0">
                <a:ln>
                  <a:noFill/>
                </a:ln>
                <a:solidFill>
                  <a:srgbClr val="171717"/>
                </a:solidFill>
                <a:effectLst/>
                <a:uLnTx/>
                <a:uFillTx/>
                <a:latin typeface="Calibri"/>
                <a:ea typeface="+mn-ea"/>
                <a:cs typeface="Calibri"/>
              </a:rPr>
              <a:t>products.</a:t>
            </a:r>
            <a:r>
              <a:rPr kumimoji="0" sz="1050" b="1" i="1" u="none" strike="noStrike" kern="1200" cap="none" spc="1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No</a:t>
            </a:r>
            <a:r>
              <a:rPr kumimoji="0" sz="1050" b="1" i="1" u="none" strike="noStrike" kern="1200" cap="none" spc="35" normalizeH="0" baseline="0" noProof="0" dirty="0">
                <a:ln>
                  <a:noFill/>
                </a:ln>
                <a:solidFill>
                  <a:srgbClr val="171717"/>
                </a:solidFill>
                <a:effectLst/>
                <a:uLnTx/>
                <a:uFillTx/>
                <a:latin typeface="Calibri"/>
                <a:ea typeface="+mn-ea"/>
                <a:cs typeface="Calibri"/>
              </a:rPr>
              <a:t> </a:t>
            </a:r>
            <a:r>
              <a:rPr kumimoji="0" sz="1050" b="1" i="1" u="none" strike="noStrike" kern="1200" cap="none" spc="-10" normalizeH="0" baseline="0" noProof="0" dirty="0">
                <a:ln>
                  <a:noFill/>
                </a:ln>
                <a:solidFill>
                  <a:srgbClr val="171717"/>
                </a:solidFill>
                <a:effectLst/>
                <a:uLnTx/>
                <a:uFillTx/>
                <a:latin typeface="Calibri"/>
                <a:ea typeface="+mn-ea"/>
                <a:cs typeface="Calibri"/>
              </a:rPr>
              <a:t>implication</a:t>
            </a:r>
            <a:r>
              <a:rPr kumimoji="0" sz="1050" b="1" i="1" u="none" strike="noStrike" kern="1200" cap="none" spc="-4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of</a:t>
            </a:r>
            <a:r>
              <a:rPr kumimoji="0" sz="1050" b="1" i="1" u="none" strike="noStrike" kern="1200" cap="none" spc="-4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superiority</a:t>
            </a:r>
            <a:r>
              <a:rPr kumimoji="0" sz="1050" b="1" i="1" u="none" strike="noStrike" kern="1200" cap="none" spc="2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or</a:t>
            </a:r>
            <a:r>
              <a:rPr kumimoji="0" sz="1050" b="1" i="1" u="none" strike="noStrike" kern="1200" cap="none" spc="7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inferiority</a:t>
            </a:r>
            <a:r>
              <a:rPr kumimoji="0" sz="1050" b="1" i="1" u="none" strike="noStrike" kern="1200" cap="none" spc="2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is</a:t>
            </a:r>
            <a:r>
              <a:rPr kumimoji="0" sz="1050" b="1" i="1" u="none" strike="noStrike" kern="1200" cap="none" spc="30" normalizeH="0" baseline="0" noProof="0" dirty="0">
                <a:ln>
                  <a:noFill/>
                </a:ln>
                <a:solidFill>
                  <a:srgbClr val="171717"/>
                </a:solidFill>
                <a:effectLst/>
                <a:uLnTx/>
                <a:uFillTx/>
                <a:latin typeface="Calibri"/>
                <a:ea typeface="+mn-ea"/>
                <a:cs typeface="Calibri"/>
              </a:rPr>
              <a:t> </a:t>
            </a:r>
            <a:r>
              <a:rPr kumimoji="0" sz="1050" b="1" i="1" u="none" strike="noStrike" kern="1200" cap="none" spc="-10" normalizeH="0" baseline="0" noProof="0" dirty="0">
                <a:ln>
                  <a:noFill/>
                </a:ln>
                <a:solidFill>
                  <a:srgbClr val="171717"/>
                </a:solidFill>
                <a:effectLst/>
                <a:uLnTx/>
                <a:uFillTx/>
                <a:latin typeface="Calibri"/>
                <a:ea typeface="+mn-ea"/>
                <a:cs typeface="Calibri"/>
              </a:rPr>
              <a:t>intended</a:t>
            </a:r>
            <a:r>
              <a:rPr kumimoji="0" sz="1050" b="1" i="1" u="none" strike="noStrike" kern="1200" cap="none" spc="-3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or </a:t>
            </a:r>
            <a:r>
              <a:rPr kumimoji="0" sz="1050" b="1" i="1" u="none" strike="noStrike" kern="1200" cap="none" spc="-10" normalizeH="0" baseline="0" noProof="0" dirty="0">
                <a:ln>
                  <a:noFill/>
                </a:ln>
                <a:solidFill>
                  <a:srgbClr val="171717"/>
                </a:solidFill>
                <a:effectLst/>
                <a:uLnTx/>
                <a:uFillTx/>
                <a:latin typeface="Calibri"/>
                <a:ea typeface="+mn-ea"/>
                <a:cs typeface="Calibri"/>
              </a:rPr>
              <a:t>should</a:t>
            </a:r>
            <a:r>
              <a:rPr kumimoji="0" sz="1050" b="1" i="1" u="none" strike="noStrike" kern="1200" cap="none" spc="-4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be</a:t>
            </a:r>
            <a:r>
              <a:rPr kumimoji="0" sz="1050" b="1" i="1" u="none" strike="noStrike" kern="1200" cap="none" spc="5" normalizeH="0" baseline="0" noProof="0" dirty="0">
                <a:ln>
                  <a:noFill/>
                </a:ln>
                <a:solidFill>
                  <a:srgbClr val="171717"/>
                </a:solidFill>
                <a:effectLst/>
                <a:uLnTx/>
                <a:uFillTx/>
                <a:latin typeface="Calibri"/>
                <a:ea typeface="+mn-ea"/>
                <a:cs typeface="Calibri"/>
              </a:rPr>
              <a:t> </a:t>
            </a:r>
            <a:r>
              <a:rPr kumimoji="0" sz="1050" b="1" i="1" u="none" strike="noStrike" kern="1200" cap="none" spc="-10" normalizeH="0" baseline="0" noProof="0" dirty="0">
                <a:ln>
                  <a:noFill/>
                </a:ln>
                <a:solidFill>
                  <a:srgbClr val="171717"/>
                </a:solidFill>
                <a:effectLst/>
                <a:uLnTx/>
                <a:uFillTx/>
                <a:latin typeface="Calibri"/>
                <a:ea typeface="+mn-ea"/>
                <a:cs typeface="Calibri"/>
              </a:rPr>
              <a:t>inferred.</a:t>
            </a:r>
            <a:r>
              <a:rPr kumimoji="0" sz="1050" b="1" i="1" u="none" strike="noStrike" kern="1200" cap="none" spc="-110" normalizeH="0" baseline="0" noProof="0" dirty="0">
                <a:ln>
                  <a:noFill/>
                </a:ln>
                <a:solidFill>
                  <a:srgbClr val="171717"/>
                </a:solidFill>
                <a:effectLst/>
                <a:uLnTx/>
                <a:uFillTx/>
                <a:latin typeface="Calibri"/>
                <a:ea typeface="+mn-ea"/>
                <a:cs typeface="Calibri"/>
              </a:rPr>
              <a:t> </a:t>
            </a:r>
            <a:r>
              <a:rPr kumimoji="0" sz="1050" b="1" i="1" u="none" strike="noStrike" kern="1200" cap="none" spc="-10" normalizeH="0" baseline="0" noProof="0" dirty="0">
                <a:ln>
                  <a:noFill/>
                </a:ln>
                <a:solidFill>
                  <a:srgbClr val="171717"/>
                </a:solidFill>
                <a:effectLst/>
                <a:uLnTx/>
                <a:uFillTx/>
                <a:latin typeface="Calibri"/>
                <a:ea typeface="+mn-ea"/>
                <a:cs typeface="Calibri"/>
              </a:rPr>
              <a:t>Cross-</a:t>
            </a:r>
            <a:r>
              <a:rPr kumimoji="0" sz="1050" b="1" i="1" u="none" strike="noStrike" kern="1200" cap="none" spc="0" normalizeH="0" baseline="0" noProof="0" dirty="0">
                <a:ln>
                  <a:noFill/>
                </a:ln>
                <a:solidFill>
                  <a:srgbClr val="171717"/>
                </a:solidFill>
                <a:effectLst/>
                <a:uLnTx/>
                <a:uFillTx/>
                <a:latin typeface="Calibri"/>
                <a:ea typeface="+mn-ea"/>
                <a:cs typeface="Calibri"/>
              </a:rPr>
              <a:t>trial</a:t>
            </a:r>
            <a:r>
              <a:rPr kumimoji="0" sz="1050" b="1" i="1" u="none" strike="noStrike" kern="1200" cap="none" spc="-45" normalizeH="0" baseline="0" noProof="0" dirty="0">
                <a:ln>
                  <a:noFill/>
                </a:ln>
                <a:solidFill>
                  <a:srgbClr val="171717"/>
                </a:solidFill>
                <a:effectLst/>
                <a:uLnTx/>
                <a:uFillTx/>
                <a:latin typeface="Calibri"/>
                <a:ea typeface="+mn-ea"/>
                <a:cs typeface="Calibri"/>
              </a:rPr>
              <a:t> </a:t>
            </a:r>
            <a:r>
              <a:rPr kumimoji="0" sz="1050" b="1" i="1" u="none" strike="noStrike" kern="1200" cap="none" spc="-10" normalizeH="0" baseline="0" noProof="0" dirty="0">
                <a:ln>
                  <a:noFill/>
                </a:ln>
                <a:solidFill>
                  <a:srgbClr val="171717"/>
                </a:solidFill>
                <a:effectLst/>
                <a:uLnTx/>
                <a:uFillTx/>
                <a:latin typeface="Calibri"/>
                <a:ea typeface="+mn-ea"/>
                <a:cs typeface="Calibri"/>
              </a:rPr>
              <a:t>comparisons</a:t>
            </a:r>
            <a:endParaRPr kumimoji="0" sz="10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1155"/>
              </a:lnSpc>
              <a:spcBef>
                <a:spcPts val="0"/>
              </a:spcBef>
              <a:spcAft>
                <a:spcPts val="0"/>
              </a:spcAft>
              <a:buClrTx/>
              <a:buSzTx/>
              <a:buFontTx/>
              <a:buNone/>
              <a:tabLst/>
              <a:defRPr/>
            </a:pPr>
            <a:r>
              <a:rPr kumimoji="0" sz="1050" b="1" i="1" u="none" strike="noStrike" kern="1200" cap="none" spc="0" normalizeH="0" baseline="0" noProof="0" dirty="0">
                <a:ln>
                  <a:noFill/>
                </a:ln>
                <a:solidFill>
                  <a:srgbClr val="171717"/>
                </a:solidFill>
                <a:effectLst/>
                <a:uLnTx/>
                <a:uFillTx/>
                <a:latin typeface="Calibri"/>
                <a:ea typeface="+mn-ea"/>
                <a:cs typeface="Calibri"/>
              </a:rPr>
              <a:t>are</a:t>
            </a:r>
            <a:r>
              <a:rPr kumimoji="0" sz="1050" b="1" i="1" u="none" strike="noStrike" kern="1200" cap="none" spc="-2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unreliable</a:t>
            </a:r>
            <a:r>
              <a:rPr kumimoji="0" sz="1050" b="1" i="1" u="none" strike="noStrike" kern="1200" cap="none" spc="-1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as</a:t>
            </a:r>
            <a:r>
              <a:rPr kumimoji="0" sz="1050" b="1" i="1" u="none" strike="noStrike" kern="1200" cap="none" spc="1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they</a:t>
            </a:r>
            <a:r>
              <a:rPr kumimoji="0" sz="1050" b="1" i="1" u="none" strike="noStrike" kern="1200" cap="none" spc="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are</a:t>
            </a:r>
            <a:r>
              <a:rPr kumimoji="0" sz="1050" b="1" i="1" u="none" strike="noStrike" kern="1200" cap="none" spc="-1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likely</a:t>
            </a:r>
            <a:r>
              <a:rPr kumimoji="0" sz="1050" b="1" i="1" u="none" strike="noStrike" kern="1200" cap="none" spc="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to</a:t>
            </a:r>
            <a:r>
              <a:rPr kumimoji="0" sz="1050" b="1" i="1" u="none" strike="noStrike" kern="1200" cap="none" spc="-5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be</a:t>
            </a:r>
            <a:r>
              <a:rPr kumimoji="0" sz="1050" b="1" i="1" u="none" strike="noStrike" kern="1200" cap="none" spc="-1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confounded</a:t>
            </a:r>
            <a:r>
              <a:rPr kumimoji="0" sz="1050" b="1" i="1" u="none" strike="noStrike" kern="1200" cap="none" spc="-5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due</a:t>
            </a:r>
            <a:r>
              <a:rPr kumimoji="0" sz="1050" b="1" i="1" u="none" strike="noStrike" kern="1200" cap="none" spc="-1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to</a:t>
            </a:r>
            <a:r>
              <a:rPr kumimoji="0" sz="1050" b="1" i="1" u="none" strike="noStrike" kern="1200" cap="none" spc="-50" normalizeH="0" baseline="0" noProof="0" dirty="0">
                <a:ln>
                  <a:noFill/>
                </a:ln>
                <a:solidFill>
                  <a:srgbClr val="171717"/>
                </a:solidFill>
                <a:effectLst/>
                <a:uLnTx/>
                <a:uFillTx/>
                <a:latin typeface="Calibri"/>
                <a:ea typeface="+mn-ea"/>
                <a:cs typeface="Calibri"/>
              </a:rPr>
              <a:t> </a:t>
            </a:r>
            <a:r>
              <a:rPr kumimoji="0" sz="1050" b="1" i="1" u="none" strike="noStrike" kern="1200" cap="none" spc="-10" normalizeH="0" baseline="0" noProof="0" dirty="0">
                <a:ln>
                  <a:noFill/>
                </a:ln>
                <a:solidFill>
                  <a:srgbClr val="171717"/>
                </a:solidFill>
                <a:effectLst/>
                <a:uLnTx/>
                <a:uFillTx/>
                <a:latin typeface="Calibri"/>
                <a:ea typeface="+mn-ea"/>
                <a:cs typeface="Calibri"/>
              </a:rPr>
              <a:t>differences</a:t>
            </a:r>
            <a:r>
              <a:rPr kumimoji="0" sz="1050" b="1" i="1" u="none" strike="noStrike" kern="1200" cap="none" spc="-5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in</a:t>
            </a:r>
            <a:r>
              <a:rPr kumimoji="0" sz="1050" b="1" i="1" u="none" strike="noStrike" kern="1200" cap="none" spc="-5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study</a:t>
            </a:r>
            <a:r>
              <a:rPr kumimoji="0" sz="1050" b="1" i="1" u="none" strike="noStrike" kern="1200" cap="none" spc="1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design</a:t>
            </a:r>
            <a:r>
              <a:rPr kumimoji="0" sz="1050" b="1" i="1" u="none" strike="noStrike" kern="1200" cap="none" spc="20"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and</a:t>
            </a:r>
            <a:r>
              <a:rPr kumimoji="0" sz="1050" b="1" i="1" u="none" strike="noStrike" kern="1200" cap="none" spc="-55" normalizeH="0" baseline="0" noProof="0" dirty="0">
                <a:ln>
                  <a:noFill/>
                </a:ln>
                <a:solidFill>
                  <a:srgbClr val="171717"/>
                </a:solidFill>
                <a:effectLst/>
                <a:uLnTx/>
                <a:uFillTx/>
                <a:latin typeface="Calibri"/>
                <a:ea typeface="+mn-ea"/>
                <a:cs typeface="Calibri"/>
              </a:rPr>
              <a:t> </a:t>
            </a:r>
            <a:r>
              <a:rPr kumimoji="0" sz="1050" b="1" i="1" u="none" strike="noStrike" kern="1200" cap="none" spc="0" normalizeH="0" baseline="0" noProof="0" dirty="0">
                <a:ln>
                  <a:noFill/>
                </a:ln>
                <a:solidFill>
                  <a:srgbClr val="171717"/>
                </a:solidFill>
                <a:effectLst/>
                <a:uLnTx/>
                <a:uFillTx/>
                <a:latin typeface="Calibri"/>
                <a:ea typeface="+mn-ea"/>
                <a:cs typeface="Calibri"/>
              </a:rPr>
              <a:t>patient</a:t>
            </a:r>
            <a:r>
              <a:rPr kumimoji="0" sz="1050" b="1" i="1" u="none" strike="noStrike" kern="1200" cap="none" spc="-10" normalizeH="0" baseline="0" noProof="0" dirty="0">
                <a:ln>
                  <a:noFill/>
                </a:ln>
                <a:solidFill>
                  <a:srgbClr val="171717"/>
                </a:solidFill>
                <a:effectLst/>
                <a:uLnTx/>
                <a:uFillTx/>
                <a:latin typeface="Calibri"/>
                <a:ea typeface="+mn-ea"/>
                <a:cs typeface="Calibri"/>
              </a:rPr>
              <a:t> population.</a:t>
            </a:r>
            <a:endParaRPr kumimoji="0" sz="10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1155"/>
              </a:lnSpc>
              <a:spcBef>
                <a:spcPts val="315"/>
              </a:spcBef>
              <a:spcAft>
                <a:spcPts val="0"/>
              </a:spcAft>
              <a:buClrTx/>
              <a:buSzTx/>
              <a:buFontTx/>
              <a:buNone/>
              <a:tabLst/>
              <a:defRPr/>
            </a:pPr>
            <a:r>
              <a:rPr kumimoji="0" sz="1050" b="0" i="0" u="none" strike="noStrike" kern="1200" cap="none" spc="-10" normalizeH="0" baseline="0" noProof="0" dirty="0">
                <a:ln>
                  <a:noFill/>
                </a:ln>
                <a:solidFill>
                  <a:prstClr val="black"/>
                </a:solidFill>
                <a:effectLst/>
                <a:uLnTx/>
                <a:uFillTx/>
                <a:latin typeface="Calibri"/>
                <a:ea typeface="+mn-ea"/>
                <a:cs typeface="Calibri"/>
              </a:rPr>
              <a:t>AFT=Alliance</a:t>
            </a:r>
            <a:r>
              <a:rPr kumimoji="0" sz="1050" b="0" i="0" u="none" strike="noStrike" kern="1200" cap="none" spc="-30" normalizeH="0" baseline="0" noProof="0" dirty="0">
                <a:ln>
                  <a:noFill/>
                </a:ln>
                <a:solidFill>
                  <a:prstClr val="black"/>
                </a:solidFill>
                <a:effectLst/>
                <a:uLnTx/>
                <a:uFillTx/>
                <a:latin typeface="Calibri"/>
                <a:ea typeface="+mn-ea"/>
                <a:cs typeface="Calibri"/>
              </a:rPr>
              <a:t> </a:t>
            </a:r>
            <a:r>
              <a:rPr kumimoji="0" sz="1050" b="0" i="0" u="none" strike="noStrike" kern="1200" cap="none" spc="0" normalizeH="0" baseline="0" noProof="0" dirty="0">
                <a:ln>
                  <a:noFill/>
                </a:ln>
                <a:solidFill>
                  <a:prstClr val="black"/>
                </a:solidFill>
                <a:effectLst/>
                <a:uLnTx/>
                <a:uFillTx/>
                <a:latin typeface="Calibri"/>
                <a:ea typeface="+mn-ea"/>
                <a:cs typeface="Calibri"/>
              </a:rPr>
              <a:t>Foundation</a:t>
            </a:r>
            <a:r>
              <a:rPr kumimoji="0" sz="1050" b="0" i="0" u="none" strike="noStrike" kern="1200" cap="none" spc="30" normalizeH="0" baseline="0" noProof="0" dirty="0">
                <a:ln>
                  <a:noFill/>
                </a:ln>
                <a:solidFill>
                  <a:prstClr val="black"/>
                </a:solidFill>
                <a:effectLst/>
                <a:uLnTx/>
                <a:uFillTx/>
                <a:latin typeface="Calibri"/>
                <a:ea typeface="+mn-ea"/>
                <a:cs typeface="Calibri"/>
              </a:rPr>
              <a:t> </a:t>
            </a:r>
            <a:r>
              <a:rPr kumimoji="0" sz="1050" b="0" i="0" u="none" strike="noStrike" kern="1200" cap="none" spc="-10" normalizeH="0" baseline="0" noProof="0" dirty="0">
                <a:ln>
                  <a:noFill/>
                </a:ln>
                <a:solidFill>
                  <a:prstClr val="black"/>
                </a:solidFill>
                <a:effectLst/>
                <a:uLnTx/>
                <a:uFillTx/>
                <a:latin typeface="Calibri"/>
                <a:ea typeface="+mn-ea"/>
                <a:cs typeface="Calibri"/>
              </a:rPr>
              <a:t>Trials,</a:t>
            </a:r>
            <a:r>
              <a:rPr kumimoji="0" sz="1050" b="0" i="0" u="none" strike="noStrike" kern="1200" cap="none" spc="-50" normalizeH="0" baseline="0" noProof="0" dirty="0">
                <a:ln>
                  <a:noFill/>
                </a:ln>
                <a:solidFill>
                  <a:prstClr val="black"/>
                </a:solidFill>
                <a:effectLst/>
                <a:uLnTx/>
                <a:uFillTx/>
                <a:latin typeface="Calibri"/>
                <a:ea typeface="+mn-ea"/>
                <a:cs typeface="Calibri"/>
              </a:rPr>
              <a:t> </a:t>
            </a:r>
            <a:r>
              <a:rPr kumimoji="0" sz="1050" b="0" i="0" u="none" strike="noStrike" kern="1200" cap="none" spc="0" normalizeH="0" baseline="0" noProof="0" dirty="0">
                <a:ln>
                  <a:noFill/>
                </a:ln>
                <a:solidFill>
                  <a:prstClr val="black"/>
                </a:solidFill>
                <a:effectLst/>
                <a:uLnTx/>
                <a:uFillTx/>
                <a:latin typeface="Calibri"/>
                <a:ea typeface="+mn-ea"/>
                <a:cs typeface="Calibri"/>
              </a:rPr>
              <a:t>LLC;</a:t>
            </a:r>
            <a:r>
              <a:rPr kumimoji="0" sz="1050" b="0" i="0" u="none" strike="noStrike" kern="1200" cap="none" spc="-70" normalizeH="0" baseline="0" noProof="0" dirty="0">
                <a:ln>
                  <a:noFill/>
                </a:ln>
                <a:solidFill>
                  <a:prstClr val="black"/>
                </a:solidFill>
                <a:effectLst/>
                <a:uLnTx/>
                <a:uFillTx/>
                <a:latin typeface="Calibri"/>
                <a:ea typeface="+mn-ea"/>
                <a:cs typeface="Calibri"/>
              </a:rPr>
              <a:t> </a:t>
            </a:r>
            <a:r>
              <a:rPr kumimoji="0" sz="1050" b="0" i="0" u="none" strike="noStrike" kern="1200" cap="none" spc="0" normalizeH="0" baseline="0" noProof="0" dirty="0">
                <a:ln>
                  <a:noFill/>
                </a:ln>
                <a:solidFill>
                  <a:prstClr val="black"/>
                </a:solidFill>
                <a:effectLst/>
                <a:uLnTx/>
                <a:uFillTx/>
                <a:latin typeface="Calibri"/>
                <a:ea typeface="+mn-ea"/>
                <a:cs typeface="Calibri"/>
              </a:rPr>
              <a:t>AGO=German</a:t>
            </a:r>
            <a:r>
              <a:rPr kumimoji="0" sz="1050" b="0" i="0" u="none" strike="noStrike" kern="1200" cap="none" spc="25" normalizeH="0" baseline="0" noProof="0" dirty="0">
                <a:ln>
                  <a:noFill/>
                </a:ln>
                <a:solidFill>
                  <a:prstClr val="black"/>
                </a:solidFill>
                <a:effectLst/>
                <a:uLnTx/>
                <a:uFillTx/>
                <a:latin typeface="Calibri"/>
                <a:ea typeface="+mn-ea"/>
                <a:cs typeface="Calibri"/>
              </a:rPr>
              <a:t> </a:t>
            </a:r>
            <a:r>
              <a:rPr kumimoji="0" sz="1050" b="0" i="0" u="none" strike="noStrike" kern="1200" cap="none" spc="-10" normalizeH="0" baseline="0" noProof="0" dirty="0">
                <a:ln>
                  <a:noFill/>
                </a:ln>
                <a:solidFill>
                  <a:prstClr val="black"/>
                </a:solidFill>
                <a:effectLst/>
                <a:uLnTx/>
                <a:uFillTx/>
                <a:latin typeface="Calibri"/>
                <a:ea typeface="+mn-ea"/>
                <a:cs typeface="Calibri"/>
              </a:rPr>
              <a:t>Gynecological</a:t>
            </a:r>
            <a:r>
              <a:rPr kumimoji="0" sz="1050" b="0" i="0" u="none" strike="noStrike" kern="1200" cap="none" spc="-35" normalizeH="0" baseline="0" noProof="0" dirty="0">
                <a:ln>
                  <a:noFill/>
                </a:ln>
                <a:solidFill>
                  <a:prstClr val="black"/>
                </a:solidFill>
                <a:effectLst/>
                <a:uLnTx/>
                <a:uFillTx/>
                <a:latin typeface="Calibri"/>
                <a:ea typeface="+mn-ea"/>
                <a:cs typeface="Calibri"/>
              </a:rPr>
              <a:t> </a:t>
            </a:r>
            <a:r>
              <a:rPr kumimoji="0" sz="1050" b="0" i="0" u="none" strike="noStrike" kern="1200" cap="none" spc="0" normalizeH="0" baseline="0" noProof="0" dirty="0">
                <a:ln>
                  <a:noFill/>
                </a:ln>
                <a:solidFill>
                  <a:prstClr val="black"/>
                </a:solidFill>
                <a:effectLst/>
                <a:uLnTx/>
                <a:uFillTx/>
                <a:latin typeface="Calibri"/>
                <a:ea typeface="+mn-ea"/>
                <a:cs typeface="Calibri"/>
              </a:rPr>
              <a:t>Oncology</a:t>
            </a:r>
            <a:r>
              <a:rPr kumimoji="0" sz="1050" b="0" i="0" u="none" strike="noStrike" kern="1200" cap="none" spc="35" normalizeH="0" baseline="0" noProof="0" dirty="0">
                <a:ln>
                  <a:noFill/>
                </a:ln>
                <a:solidFill>
                  <a:prstClr val="black"/>
                </a:solidFill>
                <a:effectLst/>
                <a:uLnTx/>
                <a:uFillTx/>
                <a:latin typeface="Calibri"/>
                <a:ea typeface="+mn-ea"/>
                <a:cs typeface="Calibri"/>
              </a:rPr>
              <a:t> </a:t>
            </a:r>
            <a:r>
              <a:rPr kumimoji="0" sz="1050" b="0" i="0" u="none" strike="noStrike" kern="1200" cap="none" spc="-10" normalizeH="0" baseline="0" noProof="0" dirty="0">
                <a:ln>
                  <a:noFill/>
                </a:ln>
                <a:solidFill>
                  <a:prstClr val="black"/>
                </a:solidFill>
                <a:effectLst/>
                <a:uLnTx/>
                <a:uFillTx/>
                <a:latin typeface="Calibri"/>
                <a:ea typeface="+mn-ea"/>
                <a:cs typeface="Calibri"/>
              </a:rPr>
              <a:t>Working</a:t>
            </a:r>
            <a:r>
              <a:rPr kumimoji="0" sz="1050" b="0" i="0" u="none" strike="noStrike" kern="1200" cap="none" spc="10" normalizeH="0" baseline="0" noProof="0" dirty="0">
                <a:ln>
                  <a:noFill/>
                </a:ln>
                <a:solidFill>
                  <a:prstClr val="black"/>
                </a:solidFill>
                <a:effectLst/>
                <a:uLnTx/>
                <a:uFillTx/>
                <a:latin typeface="Calibri"/>
                <a:ea typeface="+mn-ea"/>
                <a:cs typeface="Calibri"/>
              </a:rPr>
              <a:t> </a:t>
            </a:r>
            <a:r>
              <a:rPr kumimoji="0" sz="1050" b="0" i="0" u="none" strike="noStrike" kern="1200" cap="none" spc="0" normalizeH="0" baseline="0" noProof="0" dirty="0">
                <a:ln>
                  <a:noFill/>
                </a:ln>
                <a:solidFill>
                  <a:prstClr val="black"/>
                </a:solidFill>
                <a:effectLst/>
                <a:uLnTx/>
                <a:uFillTx/>
                <a:latin typeface="Calibri"/>
                <a:ea typeface="+mn-ea"/>
                <a:cs typeface="Calibri"/>
              </a:rPr>
              <a:t>Group;</a:t>
            </a:r>
            <a:r>
              <a:rPr kumimoji="0" sz="1050" b="0" i="0" u="none" strike="noStrike" kern="1200" cap="none" spc="-70" normalizeH="0" baseline="0" noProof="0" dirty="0">
                <a:ln>
                  <a:noFill/>
                </a:ln>
                <a:solidFill>
                  <a:prstClr val="black"/>
                </a:solidFill>
                <a:effectLst/>
                <a:uLnTx/>
                <a:uFillTx/>
                <a:latin typeface="Calibri"/>
                <a:ea typeface="+mn-ea"/>
                <a:cs typeface="Calibri"/>
              </a:rPr>
              <a:t> </a:t>
            </a:r>
            <a:r>
              <a:rPr kumimoji="0" sz="1050" b="0" i="0" u="none" strike="noStrike" kern="1200" cap="none" spc="0" normalizeH="0" baseline="0" noProof="0" dirty="0">
                <a:ln>
                  <a:noFill/>
                </a:ln>
                <a:solidFill>
                  <a:prstClr val="black"/>
                </a:solidFill>
                <a:effectLst/>
                <a:uLnTx/>
                <a:uFillTx/>
                <a:latin typeface="Calibri"/>
                <a:ea typeface="+mn-ea"/>
                <a:cs typeface="Calibri"/>
              </a:rPr>
              <a:t>BIG=Breast International</a:t>
            </a:r>
            <a:r>
              <a:rPr kumimoji="0" sz="1050" b="0" i="0" u="none" strike="noStrike" kern="1200" cap="none" spc="45" normalizeH="0" baseline="0" noProof="0" dirty="0">
                <a:ln>
                  <a:noFill/>
                </a:ln>
                <a:solidFill>
                  <a:prstClr val="black"/>
                </a:solidFill>
                <a:effectLst/>
                <a:uLnTx/>
                <a:uFillTx/>
                <a:latin typeface="Calibri"/>
                <a:ea typeface="+mn-ea"/>
                <a:cs typeface="Calibri"/>
              </a:rPr>
              <a:t> </a:t>
            </a:r>
            <a:r>
              <a:rPr kumimoji="0" sz="1050" b="0" i="0" u="none" strike="noStrike" kern="1200" cap="none" spc="-10" normalizeH="0" baseline="0" noProof="0" dirty="0">
                <a:ln>
                  <a:noFill/>
                </a:ln>
                <a:solidFill>
                  <a:prstClr val="black"/>
                </a:solidFill>
                <a:effectLst/>
                <a:uLnTx/>
                <a:uFillTx/>
                <a:latin typeface="Calibri"/>
                <a:ea typeface="+mn-ea"/>
                <a:cs typeface="Calibri"/>
              </a:rPr>
              <a:t>Group;</a:t>
            </a:r>
            <a:r>
              <a:rPr kumimoji="0" sz="1050" b="0" i="0" u="none" strike="noStrike" kern="1200" cap="none" spc="0" normalizeH="0" baseline="0" noProof="0" dirty="0">
                <a:ln>
                  <a:noFill/>
                </a:ln>
                <a:solidFill>
                  <a:prstClr val="black"/>
                </a:solidFill>
                <a:effectLst/>
                <a:uLnTx/>
                <a:uFillTx/>
                <a:latin typeface="Calibri"/>
                <a:ea typeface="+mn-ea"/>
                <a:cs typeface="Calibri"/>
              </a:rPr>
              <a:t> GBG=German</a:t>
            </a:r>
            <a:r>
              <a:rPr kumimoji="0" sz="1050" b="0" i="0" u="none" strike="noStrike" kern="1200" cap="none" spc="-20" normalizeH="0" baseline="0" noProof="0" dirty="0">
                <a:ln>
                  <a:noFill/>
                </a:ln>
                <a:solidFill>
                  <a:prstClr val="black"/>
                </a:solidFill>
                <a:effectLst/>
                <a:uLnTx/>
                <a:uFillTx/>
                <a:latin typeface="Calibri"/>
                <a:ea typeface="+mn-ea"/>
                <a:cs typeface="Calibri"/>
              </a:rPr>
              <a:t> </a:t>
            </a:r>
            <a:r>
              <a:rPr kumimoji="0" sz="1050" b="0" i="0" u="none" strike="noStrike" kern="1200" cap="none" spc="0" normalizeH="0" baseline="0" noProof="0" dirty="0">
                <a:ln>
                  <a:noFill/>
                </a:ln>
                <a:solidFill>
                  <a:prstClr val="black"/>
                </a:solidFill>
                <a:effectLst/>
                <a:uLnTx/>
                <a:uFillTx/>
                <a:latin typeface="Calibri"/>
                <a:ea typeface="+mn-ea"/>
                <a:cs typeface="Calibri"/>
              </a:rPr>
              <a:t>Breast</a:t>
            </a:r>
            <a:r>
              <a:rPr kumimoji="0" sz="1050" b="0" i="0" u="none" strike="noStrike" kern="1200" cap="none" spc="5" normalizeH="0" baseline="0" noProof="0" dirty="0">
                <a:ln>
                  <a:noFill/>
                </a:ln>
                <a:solidFill>
                  <a:prstClr val="black"/>
                </a:solidFill>
                <a:effectLst/>
                <a:uLnTx/>
                <a:uFillTx/>
                <a:latin typeface="Calibri"/>
                <a:ea typeface="+mn-ea"/>
                <a:cs typeface="Calibri"/>
              </a:rPr>
              <a:t> </a:t>
            </a:r>
            <a:r>
              <a:rPr kumimoji="0" sz="1050" b="0" i="0" u="none" strike="noStrike" kern="1200" cap="none" spc="0" normalizeH="0" baseline="0" noProof="0" dirty="0">
                <a:ln>
                  <a:noFill/>
                </a:ln>
                <a:solidFill>
                  <a:prstClr val="black"/>
                </a:solidFill>
                <a:effectLst/>
                <a:uLnTx/>
                <a:uFillTx/>
                <a:latin typeface="Calibri"/>
                <a:ea typeface="+mn-ea"/>
                <a:cs typeface="Calibri"/>
              </a:rPr>
              <a:t>Group;</a:t>
            </a:r>
            <a:r>
              <a:rPr kumimoji="0" sz="1050" b="0" i="0" u="none" strike="noStrike" kern="1200" cap="none" spc="10" normalizeH="0" baseline="0" noProof="0" dirty="0">
                <a:ln>
                  <a:noFill/>
                </a:ln>
                <a:solidFill>
                  <a:prstClr val="black"/>
                </a:solidFill>
                <a:effectLst/>
                <a:uLnTx/>
                <a:uFillTx/>
                <a:latin typeface="Calibri"/>
                <a:ea typeface="+mn-ea"/>
                <a:cs typeface="Calibri"/>
              </a:rPr>
              <a:t> </a:t>
            </a:r>
            <a:r>
              <a:rPr kumimoji="0" sz="1050" b="0" i="0" u="none" strike="noStrike" kern="1200" cap="none" spc="0" normalizeH="0" baseline="0" noProof="0" dirty="0">
                <a:ln>
                  <a:noFill/>
                </a:ln>
                <a:solidFill>
                  <a:prstClr val="black"/>
                </a:solidFill>
                <a:effectLst/>
                <a:uLnTx/>
                <a:uFillTx/>
                <a:latin typeface="Calibri"/>
                <a:ea typeface="+mn-ea"/>
                <a:cs typeface="Calibri"/>
              </a:rPr>
              <a:t>iDFS=invasive</a:t>
            </a:r>
            <a:r>
              <a:rPr kumimoji="0" sz="1050" b="0" i="0" u="none" strike="noStrike" kern="1200" cap="none" spc="-15" normalizeH="0" baseline="0" noProof="0" dirty="0">
                <a:ln>
                  <a:noFill/>
                </a:ln>
                <a:solidFill>
                  <a:prstClr val="black"/>
                </a:solidFill>
                <a:effectLst/>
                <a:uLnTx/>
                <a:uFillTx/>
                <a:latin typeface="Calibri"/>
                <a:ea typeface="+mn-ea"/>
                <a:cs typeface="Calibri"/>
              </a:rPr>
              <a:t> </a:t>
            </a:r>
            <a:r>
              <a:rPr kumimoji="0" sz="1050" b="0" i="0" u="none" strike="noStrike" kern="1200" cap="none" spc="-10" normalizeH="0" baseline="0" noProof="0" dirty="0">
                <a:ln>
                  <a:noFill/>
                </a:ln>
                <a:solidFill>
                  <a:prstClr val="black"/>
                </a:solidFill>
                <a:effectLst/>
                <a:uLnTx/>
                <a:uFillTx/>
                <a:latin typeface="Calibri"/>
                <a:ea typeface="+mn-ea"/>
                <a:cs typeface="Calibri"/>
              </a:rPr>
              <a:t>disease-</a:t>
            </a:r>
            <a:r>
              <a:rPr kumimoji="0" sz="1050" b="0" i="0" u="none" strike="noStrike" kern="1200" cap="none" spc="0" normalizeH="0" baseline="0" noProof="0" dirty="0">
                <a:ln>
                  <a:noFill/>
                </a:ln>
                <a:solidFill>
                  <a:prstClr val="black"/>
                </a:solidFill>
                <a:effectLst/>
                <a:uLnTx/>
                <a:uFillTx/>
                <a:latin typeface="Calibri"/>
                <a:ea typeface="+mn-ea"/>
                <a:cs typeface="Calibri"/>
              </a:rPr>
              <a:t>free</a:t>
            </a:r>
            <a:r>
              <a:rPr kumimoji="0" sz="1050" b="0" i="0" u="none" strike="noStrike" kern="1200" cap="none" spc="-15" normalizeH="0" baseline="0" noProof="0" dirty="0">
                <a:ln>
                  <a:noFill/>
                </a:ln>
                <a:solidFill>
                  <a:prstClr val="black"/>
                </a:solidFill>
                <a:effectLst/>
                <a:uLnTx/>
                <a:uFillTx/>
                <a:latin typeface="Calibri"/>
                <a:ea typeface="+mn-ea"/>
                <a:cs typeface="Calibri"/>
              </a:rPr>
              <a:t> </a:t>
            </a:r>
            <a:r>
              <a:rPr kumimoji="0" sz="1050" b="0" i="0" u="none" strike="noStrike" kern="1200" cap="none" spc="-10" normalizeH="0" baseline="0" noProof="0" dirty="0">
                <a:ln>
                  <a:noFill/>
                </a:ln>
                <a:solidFill>
                  <a:prstClr val="black"/>
                </a:solidFill>
                <a:effectLst/>
                <a:uLnTx/>
                <a:uFillTx/>
                <a:latin typeface="Calibri"/>
                <a:ea typeface="+mn-ea"/>
                <a:cs typeface="Calibri"/>
              </a:rPr>
              <a:t>survival;</a:t>
            </a:r>
            <a:endParaRPr kumimoji="0" sz="10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1155"/>
              </a:lnSpc>
              <a:spcBef>
                <a:spcPts val="0"/>
              </a:spcBef>
              <a:spcAft>
                <a:spcPts val="0"/>
              </a:spcAft>
              <a:buClrTx/>
              <a:buSzTx/>
              <a:buFontTx/>
              <a:buNone/>
              <a:tabLst/>
              <a:defRPr/>
            </a:pPr>
            <a:r>
              <a:rPr kumimoji="0" sz="1050" b="0" i="0" u="none" strike="noStrike" kern="1200" cap="none" spc="0" normalizeH="0" baseline="0" noProof="0" dirty="0">
                <a:ln>
                  <a:noFill/>
                </a:ln>
                <a:solidFill>
                  <a:prstClr val="black"/>
                </a:solidFill>
                <a:effectLst/>
                <a:uLnTx/>
                <a:uFillTx/>
                <a:latin typeface="Calibri"/>
                <a:ea typeface="+mn-ea"/>
                <a:cs typeface="Calibri"/>
              </a:rPr>
              <a:t>NSABP=National</a:t>
            </a:r>
            <a:r>
              <a:rPr kumimoji="0" sz="1050" b="0" i="0" u="none" strike="noStrike" kern="1200" cap="none" spc="35" normalizeH="0" baseline="0" noProof="0" dirty="0">
                <a:ln>
                  <a:noFill/>
                </a:ln>
                <a:solidFill>
                  <a:prstClr val="black"/>
                </a:solidFill>
                <a:effectLst/>
                <a:uLnTx/>
                <a:uFillTx/>
                <a:latin typeface="Calibri"/>
                <a:ea typeface="+mn-ea"/>
                <a:cs typeface="Calibri"/>
              </a:rPr>
              <a:t> </a:t>
            </a:r>
            <a:r>
              <a:rPr kumimoji="0" sz="1050" b="0" i="0" u="none" strike="noStrike" kern="1200" cap="none" spc="-10" normalizeH="0" baseline="0" noProof="0" dirty="0">
                <a:ln>
                  <a:noFill/>
                </a:ln>
                <a:solidFill>
                  <a:prstClr val="black"/>
                </a:solidFill>
                <a:effectLst/>
                <a:uLnTx/>
                <a:uFillTx/>
                <a:latin typeface="Calibri"/>
                <a:ea typeface="+mn-ea"/>
                <a:cs typeface="Calibri"/>
              </a:rPr>
              <a:t>Surgical</a:t>
            </a:r>
            <a:r>
              <a:rPr kumimoji="0" sz="1050" b="0" i="0" u="none" strike="noStrike" kern="1200" cap="none" spc="-40" normalizeH="0" baseline="0" noProof="0" dirty="0">
                <a:ln>
                  <a:noFill/>
                </a:ln>
                <a:solidFill>
                  <a:prstClr val="black"/>
                </a:solidFill>
                <a:effectLst/>
                <a:uLnTx/>
                <a:uFillTx/>
                <a:latin typeface="Calibri"/>
                <a:ea typeface="+mn-ea"/>
                <a:cs typeface="Calibri"/>
              </a:rPr>
              <a:t> </a:t>
            </a:r>
            <a:r>
              <a:rPr kumimoji="0" sz="1050" b="0" i="0" u="none" strike="noStrike" kern="1200" cap="none" spc="0" normalizeH="0" baseline="0" noProof="0" dirty="0">
                <a:ln>
                  <a:noFill/>
                </a:ln>
                <a:solidFill>
                  <a:prstClr val="black"/>
                </a:solidFill>
                <a:effectLst/>
                <a:uLnTx/>
                <a:uFillTx/>
                <a:latin typeface="Calibri"/>
                <a:ea typeface="+mn-ea"/>
                <a:cs typeface="Calibri"/>
              </a:rPr>
              <a:t>Adjuvant</a:t>
            </a:r>
            <a:r>
              <a:rPr kumimoji="0" sz="1050" b="0" i="0" u="none" strike="noStrike" kern="1200" cap="none" spc="5" normalizeH="0" baseline="0" noProof="0" dirty="0">
                <a:ln>
                  <a:noFill/>
                </a:ln>
                <a:solidFill>
                  <a:prstClr val="black"/>
                </a:solidFill>
                <a:effectLst/>
                <a:uLnTx/>
                <a:uFillTx/>
                <a:latin typeface="Calibri"/>
                <a:ea typeface="+mn-ea"/>
                <a:cs typeface="Calibri"/>
              </a:rPr>
              <a:t> </a:t>
            </a:r>
            <a:r>
              <a:rPr kumimoji="0" sz="1050" b="0" i="0" u="none" strike="noStrike" kern="1200" cap="none" spc="-10" normalizeH="0" baseline="0" noProof="0" dirty="0">
                <a:ln>
                  <a:noFill/>
                </a:ln>
                <a:solidFill>
                  <a:prstClr val="black"/>
                </a:solidFill>
                <a:effectLst/>
                <a:uLnTx/>
                <a:uFillTx/>
                <a:latin typeface="Calibri"/>
                <a:ea typeface="+mn-ea"/>
                <a:cs typeface="Calibri"/>
              </a:rPr>
              <a:t>Breast</a:t>
            </a:r>
            <a:r>
              <a:rPr kumimoji="0" sz="1050" b="0" i="0" u="none" strike="noStrike" kern="1200" cap="none" spc="-5" normalizeH="0" baseline="0" noProof="0" dirty="0">
                <a:ln>
                  <a:noFill/>
                </a:ln>
                <a:solidFill>
                  <a:prstClr val="black"/>
                </a:solidFill>
                <a:effectLst/>
                <a:uLnTx/>
                <a:uFillTx/>
                <a:latin typeface="Calibri"/>
                <a:ea typeface="+mn-ea"/>
                <a:cs typeface="Calibri"/>
              </a:rPr>
              <a:t> </a:t>
            </a:r>
            <a:r>
              <a:rPr kumimoji="0" sz="1050" b="0" i="0" u="none" strike="noStrike" kern="1200" cap="none" spc="0" normalizeH="0" baseline="0" noProof="0" dirty="0">
                <a:ln>
                  <a:noFill/>
                </a:ln>
                <a:solidFill>
                  <a:prstClr val="black"/>
                </a:solidFill>
                <a:effectLst/>
                <a:uLnTx/>
                <a:uFillTx/>
                <a:latin typeface="Calibri"/>
                <a:ea typeface="+mn-ea"/>
                <a:cs typeface="Calibri"/>
              </a:rPr>
              <a:t>and</a:t>
            </a:r>
            <a:r>
              <a:rPr kumimoji="0" sz="1050" b="0" i="0" u="none" strike="noStrike" kern="1200" cap="none" spc="25" normalizeH="0" baseline="0" noProof="0" dirty="0">
                <a:ln>
                  <a:noFill/>
                </a:ln>
                <a:solidFill>
                  <a:prstClr val="black"/>
                </a:solidFill>
                <a:effectLst/>
                <a:uLnTx/>
                <a:uFillTx/>
                <a:latin typeface="Calibri"/>
                <a:ea typeface="+mn-ea"/>
                <a:cs typeface="Calibri"/>
              </a:rPr>
              <a:t> </a:t>
            </a:r>
            <a:r>
              <a:rPr kumimoji="0" sz="1050" b="0" i="0" u="none" strike="noStrike" kern="1200" cap="none" spc="0" normalizeH="0" baseline="0" noProof="0" dirty="0">
                <a:ln>
                  <a:noFill/>
                </a:ln>
                <a:solidFill>
                  <a:prstClr val="black"/>
                </a:solidFill>
                <a:effectLst/>
                <a:uLnTx/>
                <a:uFillTx/>
                <a:latin typeface="Calibri"/>
                <a:ea typeface="+mn-ea"/>
                <a:cs typeface="Calibri"/>
              </a:rPr>
              <a:t>Bowel</a:t>
            </a:r>
            <a:r>
              <a:rPr kumimoji="0" sz="1050" b="0" i="0" u="none" strike="noStrike" kern="1200" cap="none" spc="-35" normalizeH="0" baseline="0" noProof="0" dirty="0">
                <a:ln>
                  <a:noFill/>
                </a:ln>
                <a:solidFill>
                  <a:prstClr val="black"/>
                </a:solidFill>
                <a:effectLst/>
                <a:uLnTx/>
                <a:uFillTx/>
                <a:latin typeface="Calibri"/>
                <a:ea typeface="+mn-ea"/>
                <a:cs typeface="Calibri"/>
              </a:rPr>
              <a:t> </a:t>
            </a:r>
            <a:r>
              <a:rPr kumimoji="0" sz="1050" b="0" i="0" u="none" strike="noStrike" kern="1200" cap="none" spc="0" normalizeH="0" baseline="0" noProof="0" dirty="0">
                <a:ln>
                  <a:noFill/>
                </a:ln>
                <a:solidFill>
                  <a:prstClr val="black"/>
                </a:solidFill>
                <a:effectLst/>
                <a:uLnTx/>
                <a:uFillTx/>
                <a:latin typeface="Calibri"/>
                <a:ea typeface="+mn-ea"/>
                <a:cs typeface="Calibri"/>
              </a:rPr>
              <a:t>Project; </a:t>
            </a:r>
            <a:r>
              <a:rPr kumimoji="0" sz="1050" b="0" i="0" u="none" strike="noStrike" kern="1200" cap="none" spc="-10" normalizeH="0" baseline="0" noProof="0" dirty="0">
                <a:ln>
                  <a:noFill/>
                </a:ln>
                <a:solidFill>
                  <a:prstClr val="black"/>
                </a:solidFill>
                <a:effectLst/>
                <a:uLnTx/>
                <a:uFillTx/>
                <a:latin typeface="Calibri"/>
                <a:ea typeface="+mn-ea"/>
                <a:cs typeface="Calibri"/>
              </a:rPr>
              <a:t>TRIO=Translation</a:t>
            </a:r>
            <a:r>
              <a:rPr kumimoji="0" sz="1050" b="0" i="0" u="none" strike="noStrike" kern="1200" cap="none" spc="-50" normalizeH="0" baseline="0" noProof="0" dirty="0">
                <a:ln>
                  <a:noFill/>
                </a:ln>
                <a:solidFill>
                  <a:prstClr val="black"/>
                </a:solidFill>
                <a:effectLst/>
                <a:uLnTx/>
                <a:uFillTx/>
                <a:latin typeface="Calibri"/>
                <a:ea typeface="+mn-ea"/>
                <a:cs typeface="Calibri"/>
              </a:rPr>
              <a:t> </a:t>
            </a:r>
            <a:r>
              <a:rPr kumimoji="0" sz="1050" b="0" i="0" u="none" strike="noStrike" kern="1200" cap="none" spc="0" normalizeH="0" baseline="0" noProof="0" dirty="0">
                <a:ln>
                  <a:noFill/>
                </a:ln>
                <a:solidFill>
                  <a:prstClr val="black"/>
                </a:solidFill>
                <a:effectLst/>
                <a:uLnTx/>
                <a:uFillTx/>
                <a:latin typeface="Calibri"/>
                <a:ea typeface="+mn-ea"/>
                <a:cs typeface="Calibri"/>
              </a:rPr>
              <a:t>Research</a:t>
            </a:r>
            <a:r>
              <a:rPr kumimoji="0" sz="1050" b="0" i="0" u="none" strike="noStrike" kern="1200" cap="none" spc="-45" normalizeH="0" baseline="0" noProof="0" dirty="0">
                <a:ln>
                  <a:noFill/>
                </a:ln>
                <a:solidFill>
                  <a:prstClr val="black"/>
                </a:solidFill>
                <a:effectLst/>
                <a:uLnTx/>
                <a:uFillTx/>
                <a:latin typeface="Calibri"/>
                <a:ea typeface="+mn-ea"/>
                <a:cs typeface="Calibri"/>
              </a:rPr>
              <a:t> </a:t>
            </a:r>
            <a:r>
              <a:rPr kumimoji="0" sz="1050" b="0" i="0" u="none" strike="noStrike" kern="1200" cap="none" spc="0" normalizeH="0" baseline="0" noProof="0" dirty="0">
                <a:ln>
                  <a:noFill/>
                </a:ln>
                <a:solidFill>
                  <a:prstClr val="black"/>
                </a:solidFill>
                <a:effectLst/>
                <a:uLnTx/>
                <a:uFillTx/>
                <a:latin typeface="Calibri"/>
                <a:ea typeface="+mn-ea"/>
                <a:cs typeface="Calibri"/>
              </a:rPr>
              <a:t>in</a:t>
            </a:r>
            <a:r>
              <a:rPr kumimoji="0" sz="1050" b="0" i="0" u="none" strike="noStrike" kern="1200" cap="none" spc="20" normalizeH="0" baseline="0" noProof="0" dirty="0">
                <a:ln>
                  <a:noFill/>
                </a:ln>
                <a:solidFill>
                  <a:prstClr val="black"/>
                </a:solidFill>
                <a:effectLst/>
                <a:uLnTx/>
                <a:uFillTx/>
                <a:latin typeface="Calibri"/>
                <a:ea typeface="+mn-ea"/>
                <a:cs typeface="Calibri"/>
              </a:rPr>
              <a:t> </a:t>
            </a:r>
            <a:r>
              <a:rPr kumimoji="0" sz="1050" b="0" i="0" u="none" strike="noStrike" kern="1200" cap="none" spc="-10" normalizeH="0" baseline="0" noProof="0" dirty="0">
                <a:ln>
                  <a:noFill/>
                </a:ln>
                <a:solidFill>
                  <a:prstClr val="black"/>
                </a:solidFill>
                <a:effectLst/>
                <a:uLnTx/>
                <a:uFillTx/>
                <a:latin typeface="Calibri"/>
                <a:ea typeface="+mn-ea"/>
                <a:cs typeface="Calibri"/>
              </a:rPr>
              <a:t>Oncology.</a:t>
            </a:r>
            <a:endParaRPr kumimoji="0" sz="10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1360"/>
              </a:lnSpc>
              <a:spcBef>
                <a:spcPts val="67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1. PALLAS.</a:t>
            </a:r>
            <a:r>
              <a:rPr kumimoji="0" sz="1200" b="0" i="0" u="none" strike="noStrike" kern="1200" cap="none" spc="-6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Updated</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June</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15,</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2023.</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Accessed</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October</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19,</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2023. </a:t>
            </a:r>
            <a:r>
              <a:rPr kumimoji="0" sz="1200" b="0" i="0" u="none" strike="noStrike" kern="1200" cap="none" spc="-10" normalizeH="0" baseline="0" noProof="0" dirty="0">
                <a:ln>
                  <a:noFill/>
                </a:ln>
                <a:solidFill>
                  <a:prstClr val="black"/>
                </a:solidFill>
                <a:effectLst/>
                <a:uLnTx/>
                <a:uFillTx/>
                <a:latin typeface="Calibri"/>
                <a:ea typeface="+mn-ea"/>
                <a:cs typeface="Calibri"/>
              </a:rPr>
              <a:t>https://clinicaltrials.gov/ct2/show/NCT02513394</a:t>
            </a:r>
            <a:r>
              <a:rPr kumimoji="0" sz="1200" b="0" i="0" u="none" strike="noStrike" kern="1200" cap="none" spc="32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2.</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Mayer</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EL</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et</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al. 2020 ESMO</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Congress.</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LBA12.</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124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3.</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monarchE.</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Updated</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July</a:t>
            </a:r>
            <a:r>
              <a:rPr kumimoji="0" sz="1200" b="0" i="0" u="none" strike="noStrike" kern="1200" cap="none" spc="-5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14,</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2023.</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Accessed</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October</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19,</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2023.</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https://clinicaltrials.gov/ct2/show/NCT03155997</a:t>
            </a:r>
            <a:r>
              <a:rPr kumimoji="0" sz="1200" b="0" i="0" u="none" strike="noStrike" kern="1200" cap="none" spc="28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4.</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Rastogi</a:t>
            </a:r>
            <a:r>
              <a:rPr kumimoji="0" sz="1200" b="0" i="0" u="none" strike="noStrike" kern="1200" cap="none" spc="7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P</a:t>
            </a:r>
            <a:r>
              <a:rPr kumimoji="0" sz="1200" b="0" i="0" u="none" strike="noStrike" kern="1200" cap="none" spc="114"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et</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al.</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2020</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SABCS.</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GS1-01.</a:t>
            </a:r>
            <a:r>
              <a:rPr kumimoji="0" sz="1200" b="0" i="0" u="none" strike="noStrike" kern="1200" cap="none" spc="17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5.</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PENELOPE-</a:t>
            </a:r>
            <a:r>
              <a:rPr kumimoji="0" sz="1200" b="0" i="0" u="none" strike="noStrike" kern="1200" cap="none" spc="-25" normalizeH="0" baseline="0" noProof="0" dirty="0">
                <a:ln>
                  <a:noFill/>
                </a:ln>
                <a:solidFill>
                  <a:prstClr val="black"/>
                </a:solidFill>
                <a:effectLst/>
                <a:uLnTx/>
                <a:uFillTx/>
                <a:latin typeface="Calibri"/>
                <a:ea typeface="+mn-ea"/>
                <a:cs typeface="Calibri"/>
              </a:rPr>
              <a:t>B.</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12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Updated</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April</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12,</a:t>
            </a:r>
            <a:r>
              <a:rPr kumimoji="0" sz="1200" b="0" i="0" u="none" strike="noStrike" kern="1200" cap="none" spc="-5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2022.</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Accessed </a:t>
            </a:r>
            <a:r>
              <a:rPr kumimoji="0" sz="1200" b="0" i="0" u="none" strike="noStrike" kern="1200" cap="none" spc="0" normalizeH="0" baseline="0" noProof="0" dirty="0">
                <a:ln>
                  <a:noFill/>
                </a:ln>
                <a:solidFill>
                  <a:prstClr val="black"/>
                </a:solidFill>
                <a:effectLst/>
                <a:uLnTx/>
                <a:uFillTx/>
                <a:latin typeface="Calibri"/>
                <a:ea typeface="+mn-ea"/>
                <a:cs typeface="Calibri"/>
              </a:rPr>
              <a:t>October</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19,</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2023.</a:t>
            </a:r>
            <a:r>
              <a:rPr kumimoji="0" sz="1200" b="0" i="0" u="none" strike="noStrike" kern="1200" cap="none" spc="-5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https://clinicaltrials.gov/ct2/show/NCT01864746</a:t>
            </a:r>
            <a:r>
              <a:rPr kumimoji="0" sz="1200" b="0" i="0" u="none" strike="noStrike" kern="1200" cap="none" spc="13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6.</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Loibl</a:t>
            </a:r>
            <a:r>
              <a:rPr kumimoji="0" sz="1200" b="0" i="0" u="none" strike="noStrike" kern="1200" cap="none" spc="1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S</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et</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al.</a:t>
            </a:r>
            <a:r>
              <a:rPr kumimoji="0" sz="1200" b="0" i="0" u="none" strike="noStrike" kern="1200" cap="none" spc="1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2020</a:t>
            </a:r>
            <a:r>
              <a:rPr kumimoji="0" sz="1200" b="0" i="0" u="none" strike="noStrike" kern="1200" cap="none" spc="-5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SABCS.</a:t>
            </a:r>
            <a:r>
              <a:rPr kumimoji="0" sz="1200" b="0" i="0" u="none" strike="noStrike" kern="1200" cap="none" spc="23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7.</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NATALEE.</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Updated</a:t>
            </a:r>
            <a:r>
              <a:rPr kumimoji="0" sz="1200" b="0" i="0" u="none" strike="noStrike" kern="1200" cap="none" spc="-10" normalizeH="0" baseline="0" noProof="0" dirty="0">
                <a:ln>
                  <a:noFill/>
                </a:ln>
                <a:solidFill>
                  <a:prstClr val="black"/>
                </a:solidFill>
                <a:effectLst/>
                <a:uLnTx/>
                <a:uFillTx/>
                <a:latin typeface="Calibri"/>
                <a:ea typeface="+mn-ea"/>
                <a:cs typeface="Calibri"/>
              </a:rPr>
              <a:t> October</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3,</a:t>
            </a:r>
            <a:r>
              <a:rPr kumimoji="0" sz="1200" b="0" i="0" u="none" strike="noStrike" kern="1200" cap="none" spc="-5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2023.</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132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Accessed</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October</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19,</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2023.</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https://clinicaltrials.gov/ct2/show/NCT03701334</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4" name="object 4"/>
          <p:cNvGraphicFramePr>
            <a:graphicFrameLocks noGrp="1"/>
          </p:cNvGraphicFramePr>
          <p:nvPr/>
        </p:nvGraphicFramePr>
        <p:xfrm>
          <a:off x="587693" y="1289958"/>
          <a:ext cx="11016613" cy="3967842"/>
        </p:xfrm>
        <a:graphic>
          <a:graphicData uri="http://schemas.openxmlformats.org/drawingml/2006/table">
            <a:tbl>
              <a:tblPr firstRow="1" bandRow="1">
                <a:tableStyleId>{2D5ABB26-0587-4C30-8999-92F81FD0307C}</a:tableStyleId>
              </a:tblPr>
              <a:tblGrid>
                <a:gridCol w="2950210">
                  <a:extLst>
                    <a:ext uri="{9D8B030D-6E8A-4147-A177-3AD203B41FA5}">
                      <a16:colId xmlns:a16="http://schemas.microsoft.com/office/drawing/2014/main" val="20000"/>
                    </a:ext>
                  </a:extLst>
                </a:gridCol>
                <a:gridCol w="2025650">
                  <a:extLst>
                    <a:ext uri="{9D8B030D-6E8A-4147-A177-3AD203B41FA5}">
                      <a16:colId xmlns:a16="http://schemas.microsoft.com/office/drawing/2014/main" val="20001"/>
                    </a:ext>
                  </a:extLst>
                </a:gridCol>
                <a:gridCol w="2025649">
                  <a:extLst>
                    <a:ext uri="{9D8B030D-6E8A-4147-A177-3AD203B41FA5}">
                      <a16:colId xmlns:a16="http://schemas.microsoft.com/office/drawing/2014/main" val="20002"/>
                    </a:ext>
                  </a:extLst>
                </a:gridCol>
                <a:gridCol w="2025650">
                  <a:extLst>
                    <a:ext uri="{9D8B030D-6E8A-4147-A177-3AD203B41FA5}">
                      <a16:colId xmlns:a16="http://schemas.microsoft.com/office/drawing/2014/main" val="20003"/>
                    </a:ext>
                  </a:extLst>
                </a:gridCol>
                <a:gridCol w="1989454">
                  <a:extLst>
                    <a:ext uri="{9D8B030D-6E8A-4147-A177-3AD203B41FA5}">
                      <a16:colId xmlns:a16="http://schemas.microsoft.com/office/drawing/2014/main" val="20004"/>
                    </a:ext>
                  </a:extLst>
                </a:gridCol>
              </a:tblGrid>
              <a:tr h="279558">
                <a:tc>
                  <a:txBody>
                    <a:bodyPr/>
                    <a:lstStyle/>
                    <a:p>
                      <a:pPr>
                        <a:lnSpc>
                          <a:spcPct val="100000"/>
                        </a:lnSpc>
                      </a:pPr>
                      <a:endParaRPr sz="1200" dirty="0">
                        <a:latin typeface="Times New Roman"/>
                        <a:cs typeface="Times New Roman"/>
                      </a:endParaRPr>
                    </a:p>
                  </a:txBody>
                  <a:tcPr marL="0" marR="0" marT="0" marB="0">
                    <a:lnL w="12700">
                      <a:solidFill>
                        <a:srgbClr val="1E1C11"/>
                      </a:solidFill>
                      <a:prstDash val="solid"/>
                    </a:lnL>
                    <a:lnR w="12700">
                      <a:solidFill>
                        <a:srgbClr val="1E1C11"/>
                      </a:solidFill>
                      <a:prstDash val="solid"/>
                    </a:lnR>
                    <a:lnT w="12700">
                      <a:solidFill>
                        <a:srgbClr val="1E1C11"/>
                      </a:solidFill>
                      <a:prstDash val="solid"/>
                    </a:lnT>
                    <a:lnB w="12700">
                      <a:solidFill>
                        <a:srgbClr val="1E1C11"/>
                      </a:solidFill>
                      <a:prstDash val="solid"/>
                    </a:lnB>
                  </a:tcPr>
                </a:tc>
                <a:tc>
                  <a:txBody>
                    <a:bodyPr/>
                    <a:lstStyle/>
                    <a:p>
                      <a:pPr marL="8255" algn="ctr">
                        <a:lnSpc>
                          <a:spcPct val="100000"/>
                        </a:lnSpc>
                        <a:spcBef>
                          <a:spcPts val="150"/>
                        </a:spcBef>
                      </a:pPr>
                      <a:r>
                        <a:rPr sz="1400" b="1" spc="-10" dirty="0">
                          <a:solidFill>
                            <a:srgbClr val="FFFFFF"/>
                          </a:solidFill>
                          <a:latin typeface="Arial"/>
                          <a:cs typeface="Arial"/>
                        </a:rPr>
                        <a:t>PALLAS</a:t>
                      </a:r>
                      <a:r>
                        <a:rPr sz="1350" b="1" spc="-15" baseline="27777" dirty="0">
                          <a:solidFill>
                            <a:srgbClr val="FFFFFF"/>
                          </a:solidFill>
                          <a:latin typeface="Arial"/>
                          <a:cs typeface="Arial"/>
                        </a:rPr>
                        <a:t>1,2</a:t>
                      </a:r>
                      <a:endParaRPr sz="1350" baseline="27777">
                        <a:latin typeface="Arial"/>
                        <a:cs typeface="Arial"/>
                      </a:endParaRPr>
                    </a:p>
                  </a:txBody>
                  <a:tcPr marL="0" marR="0" marT="19050" marB="0">
                    <a:lnL w="12700">
                      <a:solidFill>
                        <a:srgbClr val="1E1C11"/>
                      </a:solidFill>
                      <a:prstDash val="solid"/>
                    </a:lnL>
                    <a:lnR w="12700">
                      <a:solidFill>
                        <a:srgbClr val="1E1C11"/>
                      </a:solidFill>
                      <a:prstDash val="solid"/>
                    </a:lnR>
                    <a:lnT w="12700">
                      <a:solidFill>
                        <a:srgbClr val="1E1C11"/>
                      </a:solidFill>
                      <a:prstDash val="solid"/>
                    </a:lnT>
                    <a:lnB w="12700">
                      <a:solidFill>
                        <a:srgbClr val="1E1C11"/>
                      </a:solidFill>
                      <a:prstDash val="solid"/>
                    </a:lnB>
                    <a:solidFill>
                      <a:srgbClr val="7CB900"/>
                    </a:solidFill>
                  </a:tcPr>
                </a:tc>
                <a:tc>
                  <a:txBody>
                    <a:bodyPr/>
                    <a:lstStyle/>
                    <a:p>
                      <a:pPr marL="10795" algn="ctr">
                        <a:lnSpc>
                          <a:spcPct val="100000"/>
                        </a:lnSpc>
                        <a:spcBef>
                          <a:spcPts val="150"/>
                        </a:spcBef>
                      </a:pPr>
                      <a:r>
                        <a:rPr sz="1400" b="1" spc="-10" dirty="0">
                          <a:solidFill>
                            <a:srgbClr val="FFFFFF"/>
                          </a:solidFill>
                          <a:latin typeface="Arial"/>
                          <a:cs typeface="Arial"/>
                        </a:rPr>
                        <a:t>monarchE</a:t>
                      </a:r>
                      <a:r>
                        <a:rPr sz="1350" b="1" spc="-15" baseline="27777" dirty="0">
                          <a:solidFill>
                            <a:srgbClr val="FFFFFF"/>
                          </a:solidFill>
                          <a:latin typeface="Arial"/>
                          <a:cs typeface="Arial"/>
                        </a:rPr>
                        <a:t>3,4</a:t>
                      </a:r>
                      <a:endParaRPr sz="1350" baseline="27777">
                        <a:latin typeface="Arial"/>
                        <a:cs typeface="Arial"/>
                      </a:endParaRPr>
                    </a:p>
                  </a:txBody>
                  <a:tcPr marL="0" marR="0" marT="19050" marB="0">
                    <a:lnL w="12700">
                      <a:solidFill>
                        <a:srgbClr val="1E1C11"/>
                      </a:solidFill>
                      <a:prstDash val="solid"/>
                    </a:lnL>
                    <a:lnR w="12700">
                      <a:solidFill>
                        <a:srgbClr val="1E1C11"/>
                      </a:solidFill>
                      <a:prstDash val="solid"/>
                    </a:lnR>
                    <a:lnT w="12700">
                      <a:solidFill>
                        <a:srgbClr val="1E1C11"/>
                      </a:solidFill>
                      <a:prstDash val="solid"/>
                    </a:lnT>
                    <a:lnB w="12700">
                      <a:solidFill>
                        <a:srgbClr val="1E1C11"/>
                      </a:solidFill>
                      <a:prstDash val="solid"/>
                    </a:lnB>
                    <a:solidFill>
                      <a:srgbClr val="0086C9"/>
                    </a:solidFill>
                  </a:tcPr>
                </a:tc>
                <a:tc>
                  <a:txBody>
                    <a:bodyPr/>
                    <a:lstStyle/>
                    <a:p>
                      <a:pPr marL="14604" algn="ctr">
                        <a:lnSpc>
                          <a:spcPct val="100000"/>
                        </a:lnSpc>
                        <a:spcBef>
                          <a:spcPts val="150"/>
                        </a:spcBef>
                      </a:pPr>
                      <a:r>
                        <a:rPr sz="1400" b="1" spc="-10" dirty="0">
                          <a:solidFill>
                            <a:srgbClr val="FFFFFF"/>
                          </a:solidFill>
                          <a:latin typeface="Arial"/>
                          <a:cs typeface="Arial"/>
                        </a:rPr>
                        <a:t>PENELOPE-</a:t>
                      </a:r>
                      <a:r>
                        <a:rPr sz="1400" b="1" spc="-20" dirty="0">
                          <a:solidFill>
                            <a:srgbClr val="FFFFFF"/>
                          </a:solidFill>
                          <a:latin typeface="Arial"/>
                          <a:cs typeface="Arial"/>
                        </a:rPr>
                        <a:t>B</a:t>
                      </a:r>
                      <a:r>
                        <a:rPr sz="1350" b="1" spc="-30" baseline="27777" dirty="0">
                          <a:solidFill>
                            <a:srgbClr val="FFFFFF"/>
                          </a:solidFill>
                          <a:latin typeface="Arial"/>
                          <a:cs typeface="Arial"/>
                        </a:rPr>
                        <a:t>5,6</a:t>
                      </a:r>
                      <a:endParaRPr sz="1350" baseline="27777">
                        <a:latin typeface="Arial"/>
                        <a:cs typeface="Arial"/>
                      </a:endParaRPr>
                    </a:p>
                  </a:txBody>
                  <a:tcPr marL="0" marR="0" marT="19050" marB="0">
                    <a:lnL w="12700">
                      <a:solidFill>
                        <a:srgbClr val="1E1C11"/>
                      </a:solidFill>
                      <a:prstDash val="solid"/>
                    </a:lnL>
                    <a:lnR w="12700">
                      <a:solidFill>
                        <a:srgbClr val="1E1C11"/>
                      </a:solidFill>
                      <a:prstDash val="solid"/>
                    </a:lnR>
                    <a:lnT w="12700">
                      <a:solidFill>
                        <a:srgbClr val="1E1C11"/>
                      </a:solidFill>
                      <a:prstDash val="solid"/>
                    </a:lnT>
                    <a:lnB w="12700">
                      <a:solidFill>
                        <a:srgbClr val="1E1C11"/>
                      </a:solidFill>
                      <a:prstDash val="solid"/>
                    </a:lnB>
                    <a:solidFill>
                      <a:srgbClr val="7CB900"/>
                    </a:solidFill>
                  </a:tcPr>
                </a:tc>
                <a:tc>
                  <a:txBody>
                    <a:bodyPr/>
                    <a:lstStyle/>
                    <a:p>
                      <a:pPr marL="12700" algn="ctr">
                        <a:lnSpc>
                          <a:spcPct val="100000"/>
                        </a:lnSpc>
                        <a:spcBef>
                          <a:spcPts val="150"/>
                        </a:spcBef>
                      </a:pPr>
                      <a:r>
                        <a:rPr sz="1400" b="1" spc="-10" dirty="0">
                          <a:solidFill>
                            <a:srgbClr val="FFFFFF"/>
                          </a:solidFill>
                          <a:latin typeface="Arial"/>
                          <a:cs typeface="Arial"/>
                        </a:rPr>
                        <a:t>NATALEE</a:t>
                      </a:r>
                      <a:r>
                        <a:rPr sz="1350" b="1" spc="-15" baseline="27777" dirty="0">
                          <a:solidFill>
                            <a:srgbClr val="FFFFFF"/>
                          </a:solidFill>
                          <a:latin typeface="Arial"/>
                          <a:cs typeface="Arial"/>
                        </a:rPr>
                        <a:t>7</a:t>
                      </a:r>
                      <a:endParaRPr sz="1350" baseline="27777">
                        <a:latin typeface="Arial"/>
                        <a:cs typeface="Arial"/>
                      </a:endParaRPr>
                    </a:p>
                  </a:txBody>
                  <a:tcPr marL="0" marR="0" marT="19050" marB="0">
                    <a:lnL w="12700">
                      <a:solidFill>
                        <a:srgbClr val="1E1C11"/>
                      </a:solidFill>
                      <a:prstDash val="solid"/>
                    </a:lnL>
                    <a:lnR w="12700">
                      <a:solidFill>
                        <a:srgbClr val="1E1C11"/>
                      </a:solidFill>
                      <a:prstDash val="solid"/>
                    </a:lnR>
                    <a:lnT w="12700">
                      <a:solidFill>
                        <a:srgbClr val="1E1C11"/>
                      </a:solidFill>
                      <a:prstDash val="solid"/>
                    </a:lnT>
                    <a:lnB w="12700">
                      <a:solidFill>
                        <a:srgbClr val="1E1C11"/>
                      </a:solidFill>
                      <a:prstDash val="solid"/>
                    </a:lnB>
                    <a:solidFill>
                      <a:srgbClr val="F17E00"/>
                    </a:solidFill>
                  </a:tcPr>
                </a:tc>
                <a:extLst>
                  <a:ext uri="{0D108BD9-81ED-4DB2-BD59-A6C34878D82A}">
                    <a16:rowId xmlns:a16="http://schemas.microsoft.com/office/drawing/2014/main" val="10000"/>
                  </a:ext>
                </a:extLst>
              </a:tr>
              <a:tr h="294877">
                <a:tc>
                  <a:txBody>
                    <a:bodyPr/>
                    <a:lstStyle/>
                    <a:p>
                      <a:pPr marL="69215">
                        <a:lnSpc>
                          <a:spcPct val="100000"/>
                        </a:lnSpc>
                        <a:spcBef>
                          <a:spcPts val="220"/>
                        </a:spcBef>
                      </a:pPr>
                      <a:r>
                        <a:rPr sz="1400" b="1" dirty="0">
                          <a:latin typeface="Arial"/>
                          <a:cs typeface="Arial"/>
                        </a:rPr>
                        <a:t>CDK4/6</a:t>
                      </a:r>
                      <a:r>
                        <a:rPr sz="1400" b="1" spc="-50" dirty="0">
                          <a:latin typeface="Arial"/>
                          <a:cs typeface="Arial"/>
                        </a:rPr>
                        <a:t> </a:t>
                      </a:r>
                      <a:r>
                        <a:rPr sz="1400" b="1" spc="-10" dirty="0">
                          <a:latin typeface="Arial"/>
                          <a:cs typeface="Arial"/>
                        </a:rPr>
                        <a:t>inhibitor</a:t>
                      </a:r>
                      <a:endParaRPr sz="1400">
                        <a:latin typeface="Arial"/>
                        <a:cs typeface="Arial"/>
                      </a:endParaRPr>
                    </a:p>
                  </a:txBody>
                  <a:tcPr marL="0" marR="0" marT="27940" marB="0">
                    <a:lnL w="12700">
                      <a:solidFill>
                        <a:srgbClr val="1E1C11"/>
                      </a:solidFill>
                      <a:prstDash val="solid"/>
                    </a:lnL>
                    <a:lnR w="12700" cap="flat" cmpd="sng" algn="ctr">
                      <a:solidFill>
                        <a:srgbClr val="1E1C11"/>
                      </a:solidFill>
                      <a:prstDash val="solid"/>
                      <a:round/>
                      <a:headEnd type="none" w="med" len="med"/>
                      <a:tailEnd type="none" w="med" len="med"/>
                    </a:lnR>
                    <a:lnT w="12700" cap="flat" cmpd="sng" algn="ctr">
                      <a:solidFill>
                        <a:srgbClr val="1E1C11"/>
                      </a:solidFill>
                      <a:prstDash val="solid"/>
                      <a:round/>
                      <a:headEnd type="none" w="med" len="med"/>
                      <a:tailEnd type="none" w="med" len="med"/>
                    </a:lnT>
                    <a:lnB w="12700">
                      <a:solidFill>
                        <a:srgbClr val="BEBEBE"/>
                      </a:solidFill>
                      <a:prstDash val="solid"/>
                    </a:lnB>
                    <a:solidFill>
                      <a:srgbClr val="DEEBF7"/>
                    </a:solidFill>
                  </a:tcPr>
                </a:tc>
                <a:tc>
                  <a:txBody>
                    <a:bodyPr/>
                    <a:lstStyle/>
                    <a:p>
                      <a:pPr marL="9525" algn="ctr">
                        <a:lnSpc>
                          <a:spcPct val="100000"/>
                        </a:lnSpc>
                        <a:spcBef>
                          <a:spcPts val="220"/>
                        </a:spcBef>
                      </a:pPr>
                      <a:r>
                        <a:rPr sz="1400" spc="-10" dirty="0">
                          <a:latin typeface="Arial"/>
                          <a:cs typeface="Arial"/>
                        </a:rPr>
                        <a:t>Palbociclib</a:t>
                      </a:r>
                      <a:endParaRPr sz="1400">
                        <a:latin typeface="Arial"/>
                        <a:cs typeface="Arial"/>
                      </a:endParaRPr>
                    </a:p>
                  </a:txBody>
                  <a:tcPr marL="0" marR="0" marT="27940" marB="0">
                    <a:lnL w="12700" cap="flat" cmpd="sng" algn="ctr">
                      <a:solidFill>
                        <a:srgbClr val="1E1C11"/>
                      </a:solidFill>
                      <a:prstDash val="solid"/>
                      <a:round/>
                      <a:headEnd type="none" w="med" len="med"/>
                      <a:tailEnd type="none" w="med" len="med"/>
                    </a:lnL>
                    <a:lnR w="12700" cap="flat" cmpd="sng" algn="ctr">
                      <a:solidFill>
                        <a:srgbClr val="1E1C11"/>
                      </a:solidFill>
                      <a:prstDash val="solid"/>
                      <a:round/>
                      <a:headEnd type="none" w="med" len="med"/>
                      <a:tailEnd type="none" w="med" len="med"/>
                    </a:lnR>
                    <a:lnT w="12700" cap="flat" cmpd="sng" algn="ctr">
                      <a:solidFill>
                        <a:srgbClr val="1E1C11"/>
                      </a:solidFill>
                      <a:prstDash val="solid"/>
                      <a:round/>
                      <a:headEnd type="none" w="med" len="med"/>
                      <a:tailEnd type="none" w="med" len="med"/>
                    </a:lnT>
                    <a:lnB w="12700">
                      <a:solidFill>
                        <a:srgbClr val="BEBEBE"/>
                      </a:solidFill>
                      <a:prstDash val="solid"/>
                    </a:lnB>
                  </a:tcPr>
                </a:tc>
                <a:tc>
                  <a:txBody>
                    <a:bodyPr/>
                    <a:lstStyle/>
                    <a:p>
                      <a:pPr marL="9525" algn="ctr">
                        <a:lnSpc>
                          <a:spcPct val="100000"/>
                        </a:lnSpc>
                        <a:spcBef>
                          <a:spcPts val="220"/>
                        </a:spcBef>
                      </a:pPr>
                      <a:r>
                        <a:rPr sz="1400" spc="-10" dirty="0">
                          <a:latin typeface="Arial"/>
                          <a:cs typeface="Arial"/>
                        </a:rPr>
                        <a:t>Abemaciclib</a:t>
                      </a:r>
                      <a:endParaRPr sz="1400">
                        <a:latin typeface="Arial"/>
                        <a:cs typeface="Arial"/>
                      </a:endParaRPr>
                    </a:p>
                  </a:txBody>
                  <a:tcPr marL="0" marR="0" marT="27940" marB="0">
                    <a:lnL w="12700" cap="flat" cmpd="sng" algn="ctr">
                      <a:solidFill>
                        <a:srgbClr val="1E1C11"/>
                      </a:solidFill>
                      <a:prstDash val="solid"/>
                      <a:round/>
                      <a:headEnd type="none" w="med" len="med"/>
                      <a:tailEnd type="none" w="med" len="med"/>
                    </a:lnL>
                    <a:lnR w="12700" cap="flat" cmpd="sng" algn="ctr">
                      <a:solidFill>
                        <a:srgbClr val="1E1C11"/>
                      </a:solidFill>
                      <a:prstDash val="solid"/>
                      <a:round/>
                      <a:headEnd type="none" w="med" len="med"/>
                      <a:tailEnd type="none" w="med" len="med"/>
                    </a:lnR>
                    <a:lnT w="12700" cap="flat" cmpd="sng" algn="ctr">
                      <a:solidFill>
                        <a:srgbClr val="1E1C11"/>
                      </a:solidFill>
                      <a:prstDash val="solid"/>
                      <a:round/>
                      <a:headEnd type="none" w="med" len="med"/>
                      <a:tailEnd type="none" w="med" len="med"/>
                    </a:lnT>
                    <a:lnB w="12700">
                      <a:solidFill>
                        <a:srgbClr val="BEBEBE"/>
                      </a:solidFill>
                      <a:prstDash val="solid"/>
                    </a:lnB>
                  </a:tcPr>
                </a:tc>
                <a:tc>
                  <a:txBody>
                    <a:bodyPr/>
                    <a:lstStyle/>
                    <a:p>
                      <a:pPr marL="15875" algn="ctr">
                        <a:lnSpc>
                          <a:spcPct val="100000"/>
                        </a:lnSpc>
                        <a:spcBef>
                          <a:spcPts val="220"/>
                        </a:spcBef>
                      </a:pPr>
                      <a:r>
                        <a:rPr sz="1400" spc="-10" dirty="0">
                          <a:latin typeface="Arial"/>
                          <a:cs typeface="Arial"/>
                        </a:rPr>
                        <a:t>Palbociclib</a:t>
                      </a:r>
                      <a:endParaRPr sz="1400">
                        <a:latin typeface="Arial"/>
                        <a:cs typeface="Arial"/>
                      </a:endParaRPr>
                    </a:p>
                  </a:txBody>
                  <a:tcPr marL="0" marR="0" marT="27940" marB="0">
                    <a:lnL w="12700" cap="flat" cmpd="sng" algn="ctr">
                      <a:solidFill>
                        <a:srgbClr val="1E1C11"/>
                      </a:solidFill>
                      <a:prstDash val="solid"/>
                      <a:round/>
                      <a:headEnd type="none" w="med" len="med"/>
                      <a:tailEnd type="none" w="med" len="med"/>
                    </a:lnL>
                    <a:lnR w="12700" cap="flat" cmpd="sng" algn="ctr">
                      <a:solidFill>
                        <a:srgbClr val="1E1C11"/>
                      </a:solidFill>
                      <a:prstDash val="solid"/>
                      <a:round/>
                      <a:headEnd type="none" w="med" len="med"/>
                      <a:tailEnd type="none" w="med" len="med"/>
                    </a:lnR>
                    <a:lnT w="12700" cap="flat" cmpd="sng" algn="ctr">
                      <a:solidFill>
                        <a:srgbClr val="1E1C11"/>
                      </a:solidFill>
                      <a:prstDash val="solid"/>
                      <a:round/>
                      <a:headEnd type="none" w="med" len="med"/>
                      <a:tailEnd type="none" w="med" len="med"/>
                    </a:lnT>
                    <a:lnB w="12700">
                      <a:solidFill>
                        <a:srgbClr val="BEBEBE"/>
                      </a:solidFill>
                      <a:prstDash val="solid"/>
                    </a:lnB>
                  </a:tcPr>
                </a:tc>
                <a:tc>
                  <a:txBody>
                    <a:bodyPr/>
                    <a:lstStyle/>
                    <a:p>
                      <a:pPr marL="22225" algn="ctr">
                        <a:lnSpc>
                          <a:spcPct val="100000"/>
                        </a:lnSpc>
                        <a:spcBef>
                          <a:spcPts val="220"/>
                        </a:spcBef>
                      </a:pPr>
                      <a:r>
                        <a:rPr sz="1400" spc="-10" dirty="0">
                          <a:latin typeface="Arial"/>
                          <a:cs typeface="Arial"/>
                        </a:rPr>
                        <a:t>Ribociclib</a:t>
                      </a:r>
                      <a:endParaRPr sz="1400" dirty="0">
                        <a:latin typeface="Arial"/>
                        <a:cs typeface="Arial"/>
                      </a:endParaRPr>
                    </a:p>
                  </a:txBody>
                  <a:tcPr marL="0" marR="0" marT="27940" marB="0">
                    <a:lnL w="12700" cap="flat" cmpd="sng" algn="ctr">
                      <a:solidFill>
                        <a:srgbClr val="1E1C11"/>
                      </a:solidFill>
                      <a:prstDash val="solid"/>
                      <a:round/>
                      <a:headEnd type="none" w="med" len="med"/>
                      <a:tailEnd type="none" w="med" len="med"/>
                    </a:lnL>
                    <a:lnR w="12700">
                      <a:solidFill>
                        <a:srgbClr val="1E1C11"/>
                      </a:solidFill>
                      <a:prstDash val="solid"/>
                    </a:lnR>
                    <a:lnT w="12700" cap="flat" cmpd="sng" algn="ctr">
                      <a:solidFill>
                        <a:srgbClr val="1E1C11"/>
                      </a:solidFill>
                      <a:prstDash val="solid"/>
                      <a:round/>
                      <a:headEnd type="none" w="med" len="med"/>
                      <a:tailEnd type="none" w="med" len="med"/>
                    </a:lnT>
                    <a:lnB w="12700">
                      <a:solidFill>
                        <a:srgbClr val="BEBEBE"/>
                      </a:solidFill>
                      <a:prstDash val="solid"/>
                    </a:lnB>
                  </a:tcPr>
                </a:tc>
                <a:extLst>
                  <a:ext uri="{0D108BD9-81ED-4DB2-BD59-A6C34878D82A}">
                    <a16:rowId xmlns:a16="http://schemas.microsoft.com/office/drawing/2014/main" val="10002"/>
                  </a:ext>
                </a:extLst>
              </a:tr>
              <a:tr h="434019">
                <a:tc>
                  <a:txBody>
                    <a:bodyPr/>
                    <a:lstStyle/>
                    <a:p>
                      <a:pPr marL="69215">
                        <a:lnSpc>
                          <a:spcPct val="100000"/>
                        </a:lnSpc>
                        <a:spcBef>
                          <a:spcPts val="770"/>
                        </a:spcBef>
                      </a:pPr>
                      <a:r>
                        <a:rPr sz="1400" b="1" dirty="0">
                          <a:latin typeface="Arial"/>
                          <a:cs typeface="Arial"/>
                        </a:rPr>
                        <a:t>Sample</a:t>
                      </a:r>
                      <a:r>
                        <a:rPr sz="1400" b="1" spc="-15" dirty="0">
                          <a:latin typeface="Arial"/>
                          <a:cs typeface="Arial"/>
                        </a:rPr>
                        <a:t> </a:t>
                      </a:r>
                      <a:r>
                        <a:rPr sz="1400" b="1" spc="-10" dirty="0">
                          <a:latin typeface="Arial"/>
                          <a:cs typeface="Arial"/>
                        </a:rPr>
                        <a:t>size</a:t>
                      </a:r>
                      <a:endParaRPr sz="1400" dirty="0">
                        <a:latin typeface="Arial"/>
                        <a:cs typeface="Arial"/>
                      </a:endParaRPr>
                    </a:p>
                  </a:txBody>
                  <a:tcPr marL="0" marR="0" marT="9779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solidFill>
                      <a:srgbClr val="DEEBF7"/>
                    </a:solidFill>
                  </a:tcPr>
                </a:tc>
                <a:tc>
                  <a:txBody>
                    <a:bodyPr/>
                    <a:lstStyle/>
                    <a:p>
                      <a:pPr marL="6350" algn="ctr">
                        <a:lnSpc>
                          <a:spcPct val="100000"/>
                        </a:lnSpc>
                        <a:spcBef>
                          <a:spcPts val="770"/>
                        </a:spcBef>
                      </a:pPr>
                      <a:r>
                        <a:rPr sz="1400" spc="-10" dirty="0">
                          <a:latin typeface="Arial"/>
                          <a:cs typeface="Arial"/>
                        </a:rPr>
                        <a:t>5760</a:t>
                      </a:r>
                      <a:endParaRPr sz="1400" dirty="0">
                        <a:latin typeface="Arial"/>
                        <a:cs typeface="Arial"/>
                      </a:endParaRPr>
                    </a:p>
                  </a:txBody>
                  <a:tcPr marL="0" marR="0" marT="9779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tc>
                  <a:txBody>
                    <a:bodyPr/>
                    <a:lstStyle/>
                    <a:p>
                      <a:pPr marL="9525" algn="ctr">
                        <a:lnSpc>
                          <a:spcPct val="100000"/>
                        </a:lnSpc>
                        <a:spcBef>
                          <a:spcPts val="770"/>
                        </a:spcBef>
                      </a:pPr>
                      <a:r>
                        <a:rPr sz="1400" spc="-10" dirty="0">
                          <a:latin typeface="Arial"/>
                          <a:cs typeface="Arial"/>
                        </a:rPr>
                        <a:t>4580</a:t>
                      </a:r>
                      <a:endParaRPr sz="1400" dirty="0">
                        <a:latin typeface="Arial"/>
                        <a:cs typeface="Arial"/>
                      </a:endParaRPr>
                    </a:p>
                  </a:txBody>
                  <a:tcPr marL="0" marR="0" marT="9779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tc>
                  <a:txBody>
                    <a:bodyPr/>
                    <a:lstStyle/>
                    <a:p>
                      <a:pPr marL="12065" algn="ctr">
                        <a:lnSpc>
                          <a:spcPct val="100000"/>
                        </a:lnSpc>
                        <a:spcBef>
                          <a:spcPts val="770"/>
                        </a:spcBef>
                      </a:pPr>
                      <a:r>
                        <a:rPr sz="1400" spc="-10" dirty="0">
                          <a:latin typeface="Arial"/>
                          <a:cs typeface="Arial"/>
                        </a:rPr>
                        <a:t>1250</a:t>
                      </a:r>
                      <a:endParaRPr sz="1400" dirty="0">
                        <a:latin typeface="Arial"/>
                        <a:cs typeface="Arial"/>
                      </a:endParaRPr>
                    </a:p>
                  </a:txBody>
                  <a:tcPr marL="0" marR="0" marT="9779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tc>
                  <a:txBody>
                    <a:bodyPr/>
                    <a:lstStyle/>
                    <a:p>
                      <a:pPr marL="17145" algn="ctr">
                        <a:lnSpc>
                          <a:spcPct val="100000"/>
                        </a:lnSpc>
                        <a:spcBef>
                          <a:spcPts val="770"/>
                        </a:spcBef>
                      </a:pPr>
                      <a:r>
                        <a:rPr sz="1400" spc="-10" dirty="0">
                          <a:latin typeface="Arial"/>
                          <a:cs typeface="Arial"/>
                        </a:rPr>
                        <a:t>5101</a:t>
                      </a:r>
                      <a:endParaRPr sz="1400" dirty="0">
                        <a:latin typeface="Arial"/>
                        <a:cs typeface="Arial"/>
                      </a:endParaRPr>
                    </a:p>
                  </a:txBody>
                  <a:tcPr marL="0" marR="0" marT="9779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extLst>
                  <a:ext uri="{0D108BD9-81ED-4DB2-BD59-A6C34878D82A}">
                    <a16:rowId xmlns:a16="http://schemas.microsoft.com/office/drawing/2014/main" val="10003"/>
                  </a:ext>
                </a:extLst>
              </a:tr>
              <a:tr h="671457">
                <a:tc>
                  <a:txBody>
                    <a:bodyPr/>
                    <a:lstStyle/>
                    <a:p>
                      <a:pPr>
                        <a:lnSpc>
                          <a:spcPct val="100000"/>
                        </a:lnSpc>
                        <a:spcBef>
                          <a:spcPts val="5"/>
                        </a:spcBef>
                      </a:pPr>
                      <a:endParaRPr sz="1400">
                        <a:latin typeface="Times New Roman"/>
                        <a:cs typeface="Times New Roman"/>
                      </a:endParaRPr>
                    </a:p>
                    <a:p>
                      <a:pPr marL="69215">
                        <a:lnSpc>
                          <a:spcPct val="100000"/>
                        </a:lnSpc>
                      </a:pPr>
                      <a:r>
                        <a:rPr sz="1400" b="1" spc="-10" dirty="0">
                          <a:latin typeface="Arial"/>
                          <a:cs typeface="Arial"/>
                        </a:rPr>
                        <a:t>Design</a:t>
                      </a:r>
                      <a:endParaRPr sz="1400">
                        <a:latin typeface="Arial"/>
                        <a:cs typeface="Arial"/>
                      </a:endParaRPr>
                    </a:p>
                  </a:txBody>
                  <a:tcPr marL="0" marR="0" marT="635"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solidFill>
                      <a:srgbClr val="DEEBF7"/>
                    </a:solidFill>
                  </a:tcPr>
                </a:tc>
                <a:tc>
                  <a:txBody>
                    <a:bodyPr/>
                    <a:lstStyle/>
                    <a:p>
                      <a:pPr marL="553085" marR="535940" algn="ctr">
                        <a:lnSpc>
                          <a:spcPts val="1500"/>
                        </a:lnSpc>
                        <a:spcBef>
                          <a:spcPts val="300"/>
                        </a:spcBef>
                      </a:pPr>
                      <a:r>
                        <a:rPr sz="1400" dirty="0">
                          <a:latin typeface="Arial"/>
                          <a:cs typeface="Arial"/>
                        </a:rPr>
                        <a:t>Phase</a:t>
                      </a:r>
                      <a:r>
                        <a:rPr sz="1400" spc="-35" dirty="0">
                          <a:latin typeface="Arial"/>
                          <a:cs typeface="Arial"/>
                        </a:rPr>
                        <a:t> </a:t>
                      </a:r>
                      <a:r>
                        <a:rPr sz="1400" spc="-50" dirty="0">
                          <a:latin typeface="Arial"/>
                          <a:cs typeface="Arial"/>
                        </a:rPr>
                        <a:t>3 </a:t>
                      </a:r>
                      <a:r>
                        <a:rPr sz="1400" spc="-10" dirty="0">
                          <a:latin typeface="Arial"/>
                          <a:cs typeface="Arial"/>
                        </a:rPr>
                        <a:t>randomized </a:t>
                      </a:r>
                      <a:r>
                        <a:rPr sz="1400" dirty="0">
                          <a:latin typeface="Arial"/>
                          <a:cs typeface="Arial"/>
                        </a:rPr>
                        <a:t>open</a:t>
                      </a:r>
                      <a:r>
                        <a:rPr sz="1400" spc="-15" dirty="0">
                          <a:latin typeface="Arial"/>
                          <a:cs typeface="Arial"/>
                        </a:rPr>
                        <a:t> </a:t>
                      </a:r>
                      <a:r>
                        <a:rPr sz="1400" spc="-10" dirty="0">
                          <a:latin typeface="Arial"/>
                          <a:cs typeface="Arial"/>
                        </a:rPr>
                        <a:t>label</a:t>
                      </a:r>
                      <a:endParaRPr sz="1400">
                        <a:latin typeface="Arial"/>
                        <a:cs typeface="Arial"/>
                      </a:endParaRPr>
                    </a:p>
                  </a:txBody>
                  <a:tcPr marL="0" marR="0" marT="3810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tc>
                  <a:txBody>
                    <a:bodyPr/>
                    <a:lstStyle/>
                    <a:p>
                      <a:pPr marL="554355" marR="534035" algn="ctr">
                        <a:lnSpc>
                          <a:spcPts val="1500"/>
                        </a:lnSpc>
                        <a:spcBef>
                          <a:spcPts val="300"/>
                        </a:spcBef>
                      </a:pPr>
                      <a:r>
                        <a:rPr sz="1400" dirty="0">
                          <a:latin typeface="Arial"/>
                          <a:cs typeface="Arial"/>
                        </a:rPr>
                        <a:t>Phase</a:t>
                      </a:r>
                      <a:r>
                        <a:rPr sz="1400" spc="-30" dirty="0">
                          <a:latin typeface="Arial"/>
                          <a:cs typeface="Arial"/>
                        </a:rPr>
                        <a:t> </a:t>
                      </a:r>
                      <a:r>
                        <a:rPr sz="1400" spc="-50" dirty="0">
                          <a:latin typeface="Arial"/>
                          <a:cs typeface="Arial"/>
                        </a:rPr>
                        <a:t>3 </a:t>
                      </a:r>
                      <a:r>
                        <a:rPr sz="1400" spc="-10" dirty="0">
                          <a:latin typeface="Arial"/>
                          <a:cs typeface="Arial"/>
                        </a:rPr>
                        <a:t>randomized </a:t>
                      </a:r>
                      <a:r>
                        <a:rPr sz="1400" dirty="0">
                          <a:latin typeface="Arial"/>
                          <a:cs typeface="Arial"/>
                        </a:rPr>
                        <a:t>open</a:t>
                      </a:r>
                      <a:r>
                        <a:rPr sz="1400" spc="-15" dirty="0">
                          <a:latin typeface="Arial"/>
                          <a:cs typeface="Arial"/>
                        </a:rPr>
                        <a:t> </a:t>
                      </a:r>
                      <a:r>
                        <a:rPr sz="1400" spc="-10" dirty="0">
                          <a:latin typeface="Arial"/>
                          <a:cs typeface="Arial"/>
                        </a:rPr>
                        <a:t>label</a:t>
                      </a:r>
                      <a:endParaRPr sz="1400">
                        <a:latin typeface="Arial"/>
                        <a:cs typeface="Arial"/>
                      </a:endParaRPr>
                    </a:p>
                  </a:txBody>
                  <a:tcPr marL="0" marR="0" marT="3810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tc>
                  <a:txBody>
                    <a:bodyPr/>
                    <a:lstStyle/>
                    <a:p>
                      <a:pPr marL="294640" marR="273685" indent="635" algn="ctr">
                        <a:lnSpc>
                          <a:spcPts val="1500"/>
                        </a:lnSpc>
                        <a:spcBef>
                          <a:spcPts val="300"/>
                        </a:spcBef>
                      </a:pPr>
                      <a:r>
                        <a:rPr sz="1400" dirty="0">
                          <a:latin typeface="Arial"/>
                          <a:cs typeface="Arial"/>
                        </a:rPr>
                        <a:t>Phase</a:t>
                      </a:r>
                      <a:r>
                        <a:rPr sz="1400" spc="-40" dirty="0">
                          <a:latin typeface="Arial"/>
                          <a:cs typeface="Arial"/>
                        </a:rPr>
                        <a:t> </a:t>
                      </a:r>
                      <a:r>
                        <a:rPr sz="1400" spc="-50" dirty="0">
                          <a:latin typeface="Arial"/>
                          <a:cs typeface="Arial"/>
                        </a:rPr>
                        <a:t>3 </a:t>
                      </a:r>
                      <a:r>
                        <a:rPr sz="1400" spc="-10" dirty="0">
                          <a:latin typeface="Arial"/>
                          <a:cs typeface="Arial"/>
                        </a:rPr>
                        <a:t>randomized placebo-controlled</a:t>
                      </a:r>
                      <a:endParaRPr sz="1400">
                        <a:latin typeface="Arial"/>
                        <a:cs typeface="Arial"/>
                      </a:endParaRPr>
                    </a:p>
                  </a:txBody>
                  <a:tcPr marL="0" marR="0" marT="3810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tc>
                  <a:txBody>
                    <a:bodyPr/>
                    <a:lstStyle/>
                    <a:p>
                      <a:pPr marL="539750" marR="513080" indent="-1270" algn="ctr">
                        <a:lnSpc>
                          <a:spcPts val="1500"/>
                        </a:lnSpc>
                        <a:spcBef>
                          <a:spcPts val="300"/>
                        </a:spcBef>
                      </a:pPr>
                      <a:r>
                        <a:rPr sz="1400" dirty="0">
                          <a:latin typeface="Arial"/>
                          <a:cs typeface="Arial"/>
                        </a:rPr>
                        <a:t>Phase</a:t>
                      </a:r>
                      <a:r>
                        <a:rPr sz="1400" spc="-40" dirty="0">
                          <a:latin typeface="Arial"/>
                          <a:cs typeface="Arial"/>
                        </a:rPr>
                        <a:t> </a:t>
                      </a:r>
                      <a:r>
                        <a:rPr sz="1400" spc="-50" dirty="0">
                          <a:latin typeface="Arial"/>
                          <a:cs typeface="Arial"/>
                        </a:rPr>
                        <a:t>3 </a:t>
                      </a:r>
                      <a:r>
                        <a:rPr sz="1400" spc="-10" dirty="0">
                          <a:latin typeface="Arial"/>
                          <a:cs typeface="Arial"/>
                        </a:rPr>
                        <a:t>randomized </a:t>
                      </a:r>
                      <a:r>
                        <a:rPr sz="1400" dirty="0">
                          <a:latin typeface="Arial"/>
                          <a:cs typeface="Arial"/>
                        </a:rPr>
                        <a:t>open</a:t>
                      </a:r>
                      <a:r>
                        <a:rPr sz="1400" spc="15" dirty="0">
                          <a:latin typeface="Arial"/>
                          <a:cs typeface="Arial"/>
                        </a:rPr>
                        <a:t> </a:t>
                      </a:r>
                      <a:r>
                        <a:rPr sz="1400" spc="-10" dirty="0">
                          <a:latin typeface="Arial"/>
                          <a:cs typeface="Arial"/>
                        </a:rPr>
                        <a:t>label</a:t>
                      </a:r>
                      <a:endParaRPr sz="1400">
                        <a:latin typeface="Arial"/>
                        <a:cs typeface="Arial"/>
                      </a:endParaRPr>
                    </a:p>
                  </a:txBody>
                  <a:tcPr marL="0" marR="0" marT="3810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extLst>
                  <a:ext uri="{0D108BD9-81ED-4DB2-BD59-A6C34878D82A}">
                    <a16:rowId xmlns:a16="http://schemas.microsoft.com/office/drawing/2014/main" val="10004"/>
                  </a:ext>
                </a:extLst>
              </a:tr>
              <a:tr h="1106506">
                <a:tc>
                  <a:txBody>
                    <a:bodyPr/>
                    <a:lstStyle/>
                    <a:p>
                      <a:pPr>
                        <a:lnSpc>
                          <a:spcPct val="100000"/>
                        </a:lnSpc>
                        <a:spcBef>
                          <a:spcPts val="1520"/>
                        </a:spcBef>
                      </a:pPr>
                      <a:endParaRPr sz="1400">
                        <a:latin typeface="Times New Roman"/>
                        <a:cs typeface="Times New Roman"/>
                      </a:endParaRPr>
                    </a:p>
                    <a:p>
                      <a:pPr marL="92075">
                        <a:lnSpc>
                          <a:spcPct val="100000"/>
                        </a:lnSpc>
                        <a:spcBef>
                          <a:spcPts val="5"/>
                        </a:spcBef>
                      </a:pPr>
                      <a:r>
                        <a:rPr sz="1400" b="1" dirty="0">
                          <a:latin typeface="Arial"/>
                          <a:cs typeface="Arial"/>
                        </a:rPr>
                        <a:t>Patient</a:t>
                      </a:r>
                      <a:r>
                        <a:rPr sz="1400" b="1" spc="-65" dirty="0">
                          <a:latin typeface="Arial"/>
                          <a:cs typeface="Arial"/>
                        </a:rPr>
                        <a:t> </a:t>
                      </a:r>
                      <a:r>
                        <a:rPr sz="1400" b="1" spc="-10" dirty="0">
                          <a:latin typeface="Arial"/>
                          <a:cs typeface="Arial"/>
                        </a:rPr>
                        <a:t>population</a:t>
                      </a:r>
                      <a:endParaRPr sz="1400">
                        <a:latin typeface="Arial"/>
                        <a:cs typeface="Arial"/>
                      </a:endParaRPr>
                    </a:p>
                  </a:txBody>
                  <a:tcPr marL="0" marR="0" marT="19304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solidFill>
                      <a:srgbClr val="DEEBF7"/>
                    </a:solidFill>
                  </a:tcPr>
                </a:tc>
                <a:tc>
                  <a:txBody>
                    <a:bodyPr/>
                    <a:lstStyle/>
                    <a:p>
                      <a:pPr>
                        <a:lnSpc>
                          <a:spcPct val="100000"/>
                        </a:lnSpc>
                        <a:spcBef>
                          <a:spcPts val="10"/>
                        </a:spcBef>
                      </a:pPr>
                      <a:endParaRPr sz="1400">
                        <a:latin typeface="Times New Roman"/>
                        <a:cs typeface="Times New Roman"/>
                      </a:endParaRPr>
                    </a:p>
                    <a:p>
                      <a:pPr marL="1905" algn="ctr">
                        <a:lnSpc>
                          <a:spcPts val="1590"/>
                        </a:lnSpc>
                      </a:pPr>
                      <a:r>
                        <a:rPr sz="1400" dirty="0">
                          <a:latin typeface="Arial"/>
                          <a:cs typeface="Arial"/>
                        </a:rPr>
                        <a:t>Stage</a:t>
                      </a:r>
                      <a:r>
                        <a:rPr sz="1400" spc="-10" dirty="0">
                          <a:latin typeface="Arial"/>
                          <a:cs typeface="Arial"/>
                        </a:rPr>
                        <a:t> II-</a:t>
                      </a:r>
                      <a:r>
                        <a:rPr sz="1400" spc="-25" dirty="0">
                          <a:latin typeface="Arial"/>
                          <a:cs typeface="Arial"/>
                        </a:rPr>
                        <a:t>III</a:t>
                      </a:r>
                      <a:endParaRPr sz="1400">
                        <a:latin typeface="Arial"/>
                        <a:cs typeface="Arial"/>
                      </a:endParaRPr>
                    </a:p>
                    <a:p>
                      <a:pPr marL="10160" algn="ctr">
                        <a:lnSpc>
                          <a:spcPts val="1500"/>
                        </a:lnSpc>
                      </a:pPr>
                      <a:r>
                        <a:rPr sz="1400" dirty="0">
                          <a:latin typeface="Arial"/>
                          <a:cs typeface="Arial"/>
                        </a:rPr>
                        <a:t>(Stage</a:t>
                      </a:r>
                      <a:r>
                        <a:rPr sz="1400" spc="-60" dirty="0">
                          <a:latin typeface="Arial"/>
                          <a:cs typeface="Arial"/>
                        </a:rPr>
                        <a:t> </a:t>
                      </a:r>
                      <a:r>
                        <a:rPr sz="1400" dirty="0">
                          <a:latin typeface="Arial"/>
                          <a:cs typeface="Arial"/>
                        </a:rPr>
                        <a:t>IIA</a:t>
                      </a:r>
                      <a:r>
                        <a:rPr sz="1400" spc="-65" dirty="0">
                          <a:latin typeface="Arial"/>
                          <a:cs typeface="Arial"/>
                        </a:rPr>
                        <a:t> </a:t>
                      </a:r>
                      <a:r>
                        <a:rPr sz="1400" spc="-10" dirty="0">
                          <a:latin typeface="Arial"/>
                          <a:cs typeface="Arial"/>
                        </a:rPr>
                        <a:t>capped</a:t>
                      </a:r>
                      <a:endParaRPr sz="1400">
                        <a:latin typeface="Arial"/>
                        <a:cs typeface="Arial"/>
                      </a:endParaRPr>
                    </a:p>
                    <a:p>
                      <a:pPr marL="3810" algn="ctr">
                        <a:lnSpc>
                          <a:spcPts val="1590"/>
                        </a:lnSpc>
                      </a:pPr>
                      <a:r>
                        <a:rPr sz="1400" dirty="0">
                          <a:latin typeface="Arial"/>
                          <a:cs typeface="Arial"/>
                        </a:rPr>
                        <a:t>1000</a:t>
                      </a:r>
                      <a:r>
                        <a:rPr sz="1400" spc="15" dirty="0">
                          <a:latin typeface="Arial"/>
                          <a:cs typeface="Arial"/>
                        </a:rPr>
                        <a:t> </a:t>
                      </a:r>
                      <a:r>
                        <a:rPr sz="1400" spc="-20" dirty="0">
                          <a:latin typeface="Arial"/>
                          <a:cs typeface="Arial"/>
                        </a:rPr>
                        <a:t>pts)</a:t>
                      </a:r>
                      <a:endParaRPr sz="1400">
                        <a:latin typeface="Arial"/>
                        <a:cs typeface="Arial"/>
                      </a:endParaRPr>
                    </a:p>
                  </a:txBody>
                  <a:tcPr marL="0" marR="0" marT="127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tc>
                  <a:txBody>
                    <a:bodyPr/>
                    <a:lstStyle/>
                    <a:p>
                      <a:pPr marL="13970" algn="ctr">
                        <a:lnSpc>
                          <a:spcPts val="1590"/>
                        </a:lnSpc>
                        <a:spcBef>
                          <a:spcPts val="865"/>
                        </a:spcBef>
                      </a:pPr>
                      <a:r>
                        <a:rPr sz="1400" spc="-10" dirty="0">
                          <a:latin typeface="Arial"/>
                          <a:cs typeface="Arial"/>
                        </a:rPr>
                        <a:t>High-</a:t>
                      </a:r>
                      <a:r>
                        <a:rPr sz="1400" spc="-20" dirty="0">
                          <a:latin typeface="Arial"/>
                          <a:cs typeface="Arial"/>
                        </a:rPr>
                        <a:t>risk</a:t>
                      </a:r>
                      <a:endParaRPr sz="1400">
                        <a:latin typeface="Arial"/>
                        <a:cs typeface="Arial"/>
                      </a:endParaRPr>
                    </a:p>
                    <a:p>
                      <a:pPr marL="250825" marR="229235" algn="ctr">
                        <a:lnSpc>
                          <a:spcPct val="89300"/>
                        </a:lnSpc>
                        <a:spcBef>
                          <a:spcPts val="90"/>
                        </a:spcBef>
                      </a:pPr>
                      <a:r>
                        <a:rPr sz="1400" dirty="0">
                          <a:latin typeface="Arial"/>
                          <a:cs typeface="Arial"/>
                        </a:rPr>
                        <a:t>N+</a:t>
                      </a:r>
                      <a:r>
                        <a:rPr sz="1400" spc="-20" dirty="0">
                          <a:latin typeface="Arial"/>
                          <a:cs typeface="Arial"/>
                        </a:rPr>
                        <a:t> </a:t>
                      </a:r>
                      <a:r>
                        <a:rPr sz="1400" dirty="0">
                          <a:latin typeface="Arial"/>
                          <a:cs typeface="Arial"/>
                        </a:rPr>
                        <a:t>plus</a:t>
                      </a:r>
                      <a:r>
                        <a:rPr sz="1400" spc="30" dirty="0">
                          <a:latin typeface="Arial"/>
                          <a:cs typeface="Arial"/>
                        </a:rPr>
                        <a:t> </a:t>
                      </a:r>
                      <a:r>
                        <a:rPr sz="1400" dirty="0">
                          <a:latin typeface="Arial"/>
                          <a:cs typeface="Arial"/>
                        </a:rPr>
                        <a:t>1</a:t>
                      </a:r>
                      <a:r>
                        <a:rPr sz="1400" spc="-55" dirty="0">
                          <a:latin typeface="Arial"/>
                          <a:cs typeface="Arial"/>
                        </a:rPr>
                        <a:t> </a:t>
                      </a:r>
                      <a:r>
                        <a:rPr sz="1400" dirty="0">
                          <a:latin typeface="Arial"/>
                          <a:cs typeface="Arial"/>
                        </a:rPr>
                        <a:t>other</a:t>
                      </a:r>
                      <a:r>
                        <a:rPr sz="1400" spc="-30" dirty="0">
                          <a:latin typeface="Arial"/>
                          <a:cs typeface="Arial"/>
                        </a:rPr>
                        <a:t> </a:t>
                      </a:r>
                      <a:r>
                        <a:rPr sz="1400" spc="-20" dirty="0">
                          <a:latin typeface="Arial"/>
                          <a:cs typeface="Arial"/>
                        </a:rPr>
                        <a:t>risk </a:t>
                      </a:r>
                      <a:r>
                        <a:rPr sz="1400" dirty="0">
                          <a:latin typeface="Arial"/>
                          <a:cs typeface="Arial"/>
                        </a:rPr>
                        <a:t>factor</a:t>
                      </a:r>
                      <a:r>
                        <a:rPr sz="1400" spc="-20" dirty="0">
                          <a:latin typeface="Arial"/>
                          <a:cs typeface="Arial"/>
                        </a:rPr>
                        <a:t> </a:t>
                      </a:r>
                      <a:r>
                        <a:rPr sz="1400" dirty="0">
                          <a:latin typeface="Arial"/>
                          <a:cs typeface="Arial"/>
                        </a:rPr>
                        <a:t>(size,</a:t>
                      </a:r>
                      <a:r>
                        <a:rPr sz="1400" spc="-80" dirty="0">
                          <a:latin typeface="Arial"/>
                          <a:cs typeface="Arial"/>
                        </a:rPr>
                        <a:t> </a:t>
                      </a:r>
                      <a:r>
                        <a:rPr sz="1400" spc="-10" dirty="0">
                          <a:latin typeface="Arial"/>
                          <a:cs typeface="Arial"/>
                        </a:rPr>
                        <a:t>grade, Ki67)</a:t>
                      </a:r>
                      <a:endParaRPr sz="1400">
                        <a:latin typeface="Arial"/>
                        <a:cs typeface="Arial"/>
                      </a:endParaRPr>
                    </a:p>
                  </a:txBody>
                  <a:tcPr marL="0" marR="0" marT="109855"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tc>
                  <a:txBody>
                    <a:bodyPr/>
                    <a:lstStyle/>
                    <a:p>
                      <a:pPr marL="156210" marR="135890" indent="1905" algn="ctr">
                        <a:lnSpc>
                          <a:spcPct val="90500"/>
                        </a:lnSpc>
                        <a:spcBef>
                          <a:spcPts val="265"/>
                        </a:spcBef>
                      </a:pPr>
                      <a:r>
                        <a:rPr sz="1400" spc="-20" dirty="0">
                          <a:latin typeface="Arial"/>
                          <a:cs typeface="Arial"/>
                        </a:rPr>
                        <a:t>Very</a:t>
                      </a:r>
                      <a:r>
                        <a:rPr sz="1400" spc="-55" dirty="0">
                          <a:latin typeface="Arial"/>
                          <a:cs typeface="Arial"/>
                        </a:rPr>
                        <a:t> </a:t>
                      </a:r>
                      <a:r>
                        <a:rPr sz="1400" dirty="0">
                          <a:latin typeface="Arial"/>
                          <a:cs typeface="Arial"/>
                        </a:rPr>
                        <a:t>high-risk</a:t>
                      </a:r>
                      <a:r>
                        <a:rPr sz="1400" spc="-50" dirty="0">
                          <a:latin typeface="Arial"/>
                          <a:cs typeface="Arial"/>
                        </a:rPr>
                        <a:t> </a:t>
                      </a:r>
                      <a:r>
                        <a:rPr sz="1400" spc="-20" dirty="0">
                          <a:latin typeface="Arial"/>
                          <a:cs typeface="Arial"/>
                        </a:rPr>
                        <a:t>with </a:t>
                      </a:r>
                      <a:r>
                        <a:rPr sz="1400" dirty="0">
                          <a:latin typeface="Arial"/>
                          <a:cs typeface="Arial"/>
                        </a:rPr>
                        <a:t>residual</a:t>
                      </a:r>
                      <a:r>
                        <a:rPr sz="1400" spc="-65" dirty="0">
                          <a:latin typeface="Arial"/>
                          <a:cs typeface="Arial"/>
                        </a:rPr>
                        <a:t> </a:t>
                      </a:r>
                      <a:r>
                        <a:rPr sz="1400" dirty="0">
                          <a:latin typeface="Arial"/>
                          <a:cs typeface="Arial"/>
                        </a:rPr>
                        <a:t>disease</a:t>
                      </a:r>
                      <a:r>
                        <a:rPr sz="1400" spc="-20" dirty="0">
                          <a:latin typeface="Arial"/>
                          <a:cs typeface="Arial"/>
                        </a:rPr>
                        <a:t> </a:t>
                      </a:r>
                      <a:r>
                        <a:rPr sz="1400" spc="-10" dirty="0">
                          <a:latin typeface="Arial"/>
                          <a:cs typeface="Arial"/>
                        </a:rPr>
                        <a:t>after </a:t>
                      </a:r>
                      <a:r>
                        <a:rPr sz="1400" dirty="0">
                          <a:latin typeface="Arial"/>
                          <a:cs typeface="Arial"/>
                        </a:rPr>
                        <a:t>neoadjuvant</a:t>
                      </a:r>
                      <a:r>
                        <a:rPr sz="1400" spc="-35" dirty="0">
                          <a:latin typeface="Arial"/>
                          <a:cs typeface="Arial"/>
                        </a:rPr>
                        <a:t> </a:t>
                      </a:r>
                      <a:r>
                        <a:rPr sz="1400" spc="-20" dirty="0">
                          <a:latin typeface="Arial"/>
                          <a:cs typeface="Arial"/>
                        </a:rPr>
                        <a:t>chemo </a:t>
                      </a:r>
                      <a:r>
                        <a:rPr sz="1400" spc="-10" dirty="0">
                          <a:latin typeface="Arial"/>
                          <a:cs typeface="Arial"/>
                        </a:rPr>
                        <a:t>(CPS-</a:t>
                      </a:r>
                      <a:r>
                        <a:rPr sz="1400" dirty="0">
                          <a:latin typeface="Arial"/>
                          <a:cs typeface="Arial"/>
                        </a:rPr>
                        <a:t>EG</a:t>
                      </a:r>
                      <a:r>
                        <a:rPr sz="1400" spc="-60" dirty="0">
                          <a:latin typeface="Arial"/>
                          <a:cs typeface="Arial"/>
                        </a:rPr>
                        <a:t> </a:t>
                      </a:r>
                      <a:r>
                        <a:rPr sz="1400" dirty="0">
                          <a:latin typeface="Arial"/>
                          <a:cs typeface="Arial"/>
                        </a:rPr>
                        <a:t>score</a:t>
                      </a:r>
                      <a:r>
                        <a:rPr sz="1400" spc="35" dirty="0">
                          <a:latin typeface="Arial"/>
                          <a:cs typeface="Arial"/>
                        </a:rPr>
                        <a:t> </a:t>
                      </a:r>
                      <a:r>
                        <a:rPr sz="1400" dirty="0">
                          <a:latin typeface="Arial"/>
                          <a:cs typeface="Arial"/>
                        </a:rPr>
                        <a:t>≥</a:t>
                      </a:r>
                      <a:r>
                        <a:rPr sz="1400" spc="-35" dirty="0">
                          <a:latin typeface="Arial"/>
                          <a:cs typeface="Arial"/>
                        </a:rPr>
                        <a:t> </a:t>
                      </a:r>
                      <a:r>
                        <a:rPr sz="1400" dirty="0">
                          <a:latin typeface="Arial"/>
                          <a:cs typeface="Arial"/>
                        </a:rPr>
                        <a:t>3</a:t>
                      </a:r>
                      <a:r>
                        <a:rPr sz="1400" spc="35" dirty="0">
                          <a:latin typeface="Arial"/>
                          <a:cs typeface="Arial"/>
                        </a:rPr>
                        <a:t> </a:t>
                      </a:r>
                      <a:r>
                        <a:rPr sz="1400" spc="-25" dirty="0">
                          <a:latin typeface="Arial"/>
                          <a:cs typeface="Arial"/>
                        </a:rPr>
                        <a:t>or </a:t>
                      </a:r>
                      <a:r>
                        <a:rPr sz="1400" dirty="0">
                          <a:latin typeface="Arial"/>
                          <a:cs typeface="Arial"/>
                        </a:rPr>
                        <a:t>2 and </a:t>
                      </a:r>
                      <a:r>
                        <a:rPr sz="1400" spc="-25" dirty="0">
                          <a:latin typeface="Arial"/>
                          <a:cs typeface="Arial"/>
                        </a:rPr>
                        <a:t>N+)</a:t>
                      </a:r>
                      <a:endParaRPr sz="1400" dirty="0">
                        <a:latin typeface="Arial"/>
                        <a:cs typeface="Arial"/>
                      </a:endParaRPr>
                    </a:p>
                  </a:txBody>
                  <a:tcPr marL="0" marR="0" marT="33655"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tc>
                  <a:txBody>
                    <a:bodyPr/>
                    <a:lstStyle/>
                    <a:p>
                      <a:pPr>
                        <a:lnSpc>
                          <a:spcPct val="100000"/>
                        </a:lnSpc>
                        <a:spcBef>
                          <a:spcPts val="1520"/>
                        </a:spcBef>
                      </a:pPr>
                      <a:endParaRPr sz="1400">
                        <a:latin typeface="Times New Roman"/>
                        <a:cs typeface="Times New Roman"/>
                      </a:endParaRPr>
                    </a:p>
                    <a:p>
                      <a:pPr marL="11430" algn="ctr">
                        <a:lnSpc>
                          <a:spcPct val="100000"/>
                        </a:lnSpc>
                        <a:spcBef>
                          <a:spcPts val="5"/>
                        </a:spcBef>
                      </a:pPr>
                      <a:r>
                        <a:rPr sz="1400" dirty="0">
                          <a:latin typeface="Arial"/>
                          <a:cs typeface="Arial"/>
                        </a:rPr>
                        <a:t>Stage</a:t>
                      </a:r>
                      <a:r>
                        <a:rPr sz="1400" spc="-10" dirty="0">
                          <a:latin typeface="Arial"/>
                          <a:cs typeface="Arial"/>
                        </a:rPr>
                        <a:t> II-</a:t>
                      </a:r>
                      <a:r>
                        <a:rPr sz="1400" spc="-25" dirty="0">
                          <a:latin typeface="Arial"/>
                          <a:cs typeface="Arial"/>
                        </a:rPr>
                        <a:t>III</a:t>
                      </a:r>
                      <a:endParaRPr sz="1400">
                        <a:latin typeface="Arial"/>
                        <a:cs typeface="Arial"/>
                      </a:endParaRPr>
                    </a:p>
                  </a:txBody>
                  <a:tcPr marL="0" marR="0" marT="19304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extLst>
                  <a:ext uri="{0D108BD9-81ED-4DB2-BD59-A6C34878D82A}">
                    <a16:rowId xmlns:a16="http://schemas.microsoft.com/office/drawing/2014/main" val="10005"/>
                  </a:ext>
                </a:extLst>
              </a:tr>
              <a:tr h="658049">
                <a:tc>
                  <a:txBody>
                    <a:bodyPr/>
                    <a:lstStyle/>
                    <a:p>
                      <a:pPr marL="92075">
                        <a:lnSpc>
                          <a:spcPts val="1590"/>
                        </a:lnSpc>
                        <a:spcBef>
                          <a:spcPts val="915"/>
                        </a:spcBef>
                      </a:pPr>
                      <a:r>
                        <a:rPr sz="1400" b="1" dirty="0">
                          <a:latin typeface="Arial"/>
                          <a:cs typeface="Arial"/>
                        </a:rPr>
                        <a:t>Duration</a:t>
                      </a:r>
                      <a:r>
                        <a:rPr sz="1400" b="1" spc="-30" dirty="0">
                          <a:latin typeface="Arial"/>
                          <a:cs typeface="Arial"/>
                        </a:rPr>
                        <a:t> </a:t>
                      </a:r>
                      <a:r>
                        <a:rPr sz="1400" b="1" dirty="0">
                          <a:latin typeface="Arial"/>
                          <a:cs typeface="Arial"/>
                        </a:rPr>
                        <a:t>of</a:t>
                      </a:r>
                      <a:r>
                        <a:rPr sz="1400" b="1" spc="-75" dirty="0">
                          <a:latin typeface="Arial"/>
                          <a:cs typeface="Arial"/>
                        </a:rPr>
                        <a:t> </a:t>
                      </a:r>
                      <a:r>
                        <a:rPr sz="1400" b="1" spc="-10" dirty="0">
                          <a:latin typeface="Arial"/>
                          <a:cs typeface="Arial"/>
                        </a:rPr>
                        <a:t>CDK4/6</a:t>
                      </a:r>
                      <a:endParaRPr sz="1400">
                        <a:latin typeface="Arial"/>
                        <a:cs typeface="Arial"/>
                      </a:endParaRPr>
                    </a:p>
                    <a:p>
                      <a:pPr marL="92075">
                        <a:lnSpc>
                          <a:spcPts val="1590"/>
                        </a:lnSpc>
                      </a:pPr>
                      <a:r>
                        <a:rPr sz="1400" b="1" spc="-10" dirty="0">
                          <a:latin typeface="Arial"/>
                          <a:cs typeface="Arial"/>
                        </a:rPr>
                        <a:t>therapy</a:t>
                      </a:r>
                      <a:endParaRPr sz="1400">
                        <a:latin typeface="Arial"/>
                        <a:cs typeface="Arial"/>
                      </a:endParaRPr>
                    </a:p>
                  </a:txBody>
                  <a:tcPr marL="0" marR="0" marT="116205"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solidFill>
                      <a:srgbClr val="DEEBF7"/>
                    </a:solidFill>
                  </a:tcPr>
                </a:tc>
                <a:tc>
                  <a:txBody>
                    <a:bodyPr/>
                    <a:lstStyle/>
                    <a:p>
                      <a:pPr>
                        <a:lnSpc>
                          <a:spcPct val="100000"/>
                        </a:lnSpc>
                        <a:spcBef>
                          <a:spcPts val="65"/>
                        </a:spcBef>
                      </a:pPr>
                      <a:endParaRPr sz="1400" dirty="0">
                        <a:latin typeface="Times New Roman"/>
                        <a:cs typeface="Times New Roman"/>
                      </a:endParaRPr>
                    </a:p>
                    <a:p>
                      <a:pPr marL="8890" algn="ctr">
                        <a:lnSpc>
                          <a:spcPct val="100000"/>
                        </a:lnSpc>
                      </a:pPr>
                      <a:r>
                        <a:rPr sz="1400" b="1" dirty="0">
                          <a:latin typeface="Arial"/>
                          <a:cs typeface="Arial"/>
                        </a:rPr>
                        <a:t>2</a:t>
                      </a:r>
                      <a:r>
                        <a:rPr sz="1400" b="1" spc="30" dirty="0">
                          <a:latin typeface="Arial"/>
                          <a:cs typeface="Arial"/>
                        </a:rPr>
                        <a:t> </a:t>
                      </a:r>
                      <a:r>
                        <a:rPr sz="1400" b="1" dirty="0">
                          <a:latin typeface="Arial"/>
                          <a:cs typeface="Arial"/>
                        </a:rPr>
                        <a:t>years</a:t>
                      </a:r>
                      <a:r>
                        <a:rPr sz="1400" b="1" spc="-40" dirty="0">
                          <a:latin typeface="Arial"/>
                          <a:cs typeface="Arial"/>
                        </a:rPr>
                        <a:t> </a:t>
                      </a:r>
                      <a:r>
                        <a:rPr sz="1400" b="1" dirty="0">
                          <a:latin typeface="Arial"/>
                          <a:cs typeface="Arial"/>
                        </a:rPr>
                        <a:t>(26</a:t>
                      </a:r>
                      <a:r>
                        <a:rPr sz="1400" b="1" spc="-45" dirty="0">
                          <a:latin typeface="Arial"/>
                          <a:cs typeface="Arial"/>
                        </a:rPr>
                        <a:t> </a:t>
                      </a:r>
                      <a:r>
                        <a:rPr sz="1400" b="1" spc="-10" dirty="0">
                          <a:latin typeface="Arial"/>
                          <a:cs typeface="Arial"/>
                        </a:rPr>
                        <a:t>cycles)</a:t>
                      </a:r>
                      <a:endParaRPr sz="1400" dirty="0">
                        <a:latin typeface="Arial"/>
                        <a:cs typeface="Arial"/>
                      </a:endParaRPr>
                    </a:p>
                  </a:txBody>
                  <a:tcPr marL="0" marR="0" marT="8255"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tc>
                  <a:txBody>
                    <a:bodyPr/>
                    <a:lstStyle/>
                    <a:p>
                      <a:pPr>
                        <a:lnSpc>
                          <a:spcPct val="100000"/>
                        </a:lnSpc>
                        <a:spcBef>
                          <a:spcPts val="65"/>
                        </a:spcBef>
                      </a:pPr>
                      <a:endParaRPr sz="1400">
                        <a:latin typeface="Times New Roman"/>
                        <a:cs typeface="Times New Roman"/>
                      </a:endParaRPr>
                    </a:p>
                    <a:p>
                      <a:pPr marL="13335" algn="ctr">
                        <a:lnSpc>
                          <a:spcPct val="100000"/>
                        </a:lnSpc>
                      </a:pPr>
                      <a:r>
                        <a:rPr sz="1400" b="1" dirty="0">
                          <a:latin typeface="Arial"/>
                          <a:cs typeface="Arial"/>
                        </a:rPr>
                        <a:t>2</a:t>
                      </a:r>
                      <a:r>
                        <a:rPr sz="1400" b="1" spc="30" dirty="0">
                          <a:latin typeface="Arial"/>
                          <a:cs typeface="Arial"/>
                        </a:rPr>
                        <a:t> </a:t>
                      </a:r>
                      <a:r>
                        <a:rPr sz="1400" b="1" dirty="0">
                          <a:latin typeface="Arial"/>
                          <a:cs typeface="Arial"/>
                        </a:rPr>
                        <a:t>years</a:t>
                      </a:r>
                      <a:r>
                        <a:rPr sz="1400" b="1" spc="-40" dirty="0">
                          <a:latin typeface="Arial"/>
                          <a:cs typeface="Arial"/>
                        </a:rPr>
                        <a:t> </a:t>
                      </a:r>
                      <a:r>
                        <a:rPr sz="1400" b="1" dirty="0">
                          <a:latin typeface="Arial"/>
                          <a:cs typeface="Arial"/>
                        </a:rPr>
                        <a:t>(26</a:t>
                      </a:r>
                      <a:r>
                        <a:rPr sz="1400" b="1" spc="-45" dirty="0">
                          <a:latin typeface="Arial"/>
                          <a:cs typeface="Arial"/>
                        </a:rPr>
                        <a:t> </a:t>
                      </a:r>
                      <a:r>
                        <a:rPr sz="1400" b="1" spc="-10" dirty="0">
                          <a:latin typeface="Arial"/>
                          <a:cs typeface="Arial"/>
                        </a:rPr>
                        <a:t>cycles)</a:t>
                      </a:r>
                      <a:endParaRPr sz="1400">
                        <a:latin typeface="Arial"/>
                        <a:cs typeface="Arial"/>
                      </a:endParaRPr>
                    </a:p>
                  </a:txBody>
                  <a:tcPr marL="0" marR="0" marT="8255"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tc>
                  <a:txBody>
                    <a:bodyPr/>
                    <a:lstStyle/>
                    <a:p>
                      <a:pPr>
                        <a:lnSpc>
                          <a:spcPct val="100000"/>
                        </a:lnSpc>
                        <a:spcBef>
                          <a:spcPts val="65"/>
                        </a:spcBef>
                      </a:pPr>
                      <a:endParaRPr sz="1400">
                        <a:latin typeface="Times New Roman"/>
                        <a:cs typeface="Times New Roman"/>
                      </a:endParaRPr>
                    </a:p>
                    <a:p>
                      <a:pPr marL="13970" algn="ctr">
                        <a:lnSpc>
                          <a:spcPct val="100000"/>
                        </a:lnSpc>
                      </a:pPr>
                      <a:r>
                        <a:rPr sz="1400" b="1" dirty="0">
                          <a:latin typeface="Arial"/>
                          <a:cs typeface="Arial"/>
                        </a:rPr>
                        <a:t>1</a:t>
                      </a:r>
                      <a:r>
                        <a:rPr sz="1400" b="1" spc="30" dirty="0">
                          <a:latin typeface="Arial"/>
                          <a:cs typeface="Arial"/>
                        </a:rPr>
                        <a:t> </a:t>
                      </a:r>
                      <a:r>
                        <a:rPr sz="1400" b="1" dirty="0">
                          <a:latin typeface="Arial"/>
                          <a:cs typeface="Arial"/>
                        </a:rPr>
                        <a:t>year</a:t>
                      </a:r>
                      <a:r>
                        <a:rPr sz="1400" b="1" spc="-30" dirty="0">
                          <a:latin typeface="Arial"/>
                          <a:cs typeface="Arial"/>
                        </a:rPr>
                        <a:t> </a:t>
                      </a:r>
                      <a:r>
                        <a:rPr sz="1400" b="1" dirty="0">
                          <a:latin typeface="Arial"/>
                          <a:cs typeface="Arial"/>
                        </a:rPr>
                        <a:t>(13</a:t>
                      </a:r>
                      <a:r>
                        <a:rPr sz="1400" b="1" spc="-45" dirty="0">
                          <a:latin typeface="Arial"/>
                          <a:cs typeface="Arial"/>
                        </a:rPr>
                        <a:t> </a:t>
                      </a:r>
                      <a:r>
                        <a:rPr sz="1400" b="1" spc="-10" dirty="0">
                          <a:latin typeface="Arial"/>
                          <a:cs typeface="Arial"/>
                        </a:rPr>
                        <a:t>cycles)</a:t>
                      </a:r>
                      <a:endParaRPr sz="1400">
                        <a:latin typeface="Arial"/>
                        <a:cs typeface="Arial"/>
                      </a:endParaRPr>
                    </a:p>
                  </a:txBody>
                  <a:tcPr marL="0" marR="0" marT="8255"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tc>
                  <a:txBody>
                    <a:bodyPr/>
                    <a:lstStyle/>
                    <a:p>
                      <a:pPr>
                        <a:lnSpc>
                          <a:spcPct val="100000"/>
                        </a:lnSpc>
                        <a:spcBef>
                          <a:spcPts val="65"/>
                        </a:spcBef>
                      </a:pPr>
                      <a:endParaRPr sz="1400">
                        <a:latin typeface="Times New Roman"/>
                        <a:cs typeface="Times New Roman"/>
                      </a:endParaRPr>
                    </a:p>
                    <a:p>
                      <a:pPr marL="18415" algn="ctr">
                        <a:lnSpc>
                          <a:spcPct val="100000"/>
                        </a:lnSpc>
                      </a:pPr>
                      <a:r>
                        <a:rPr sz="1400" b="1" dirty="0">
                          <a:latin typeface="Arial"/>
                          <a:cs typeface="Arial"/>
                        </a:rPr>
                        <a:t>3</a:t>
                      </a:r>
                      <a:r>
                        <a:rPr sz="1400" b="1" spc="-35" dirty="0">
                          <a:latin typeface="Arial"/>
                          <a:cs typeface="Arial"/>
                        </a:rPr>
                        <a:t> </a:t>
                      </a:r>
                      <a:r>
                        <a:rPr sz="1400" b="1" dirty="0">
                          <a:latin typeface="Arial"/>
                          <a:cs typeface="Arial"/>
                        </a:rPr>
                        <a:t>years</a:t>
                      </a:r>
                      <a:r>
                        <a:rPr sz="1400" b="1" spc="-5" dirty="0">
                          <a:latin typeface="Arial"/>
                          <a:cs typeface="Arial"/>
                        </a:rPr>
                        <a:t> </a:t>
                      </a:r>
                      <a:r>
                        <a:rPr sz="1400" b="1" dirty="0">
                          <a:latin typeface="Arial"/>
                          <a:cs typeface="Arial"/>
                        </a:rPr>
                        <a:t>(39 </a:t>
                      </a:r>
                      <a:r>
                        <a:rPr sz="1400" b="1" spc="-10" dirty="0">
                          <a:latin typeface="Arial"/>
                          <a:cs typeface="Arial"/>
                        </a:rPr>
                        <a:t>cycles)</a:t>
                      </a:r>
                      <a:endParaRPr sz="1400">
                        <a:latin typeface="Arial"/>
                        <a:cs typeface="Arial"/>
                      </a:endParaRPr>
                    </a:p>
                  </a:txBody>
                  <a:tcPr marL="0" marR="0" marT="8255"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extLst>
                  <a:ext uri="{0D108BD9-81ED-4DB2-BD59-A6C34878D82A}">
                    <a16:rowId xmlns:a16="http://schemas.microsoft.com/office/drawing/2014/main" val="10006"/>
                  </a:ext>
                </a:extLst>
              </a:tr>
              <a:tr h="261688">
                <a:tc>
                  <a:txBody>
                    <a:bodyPr/>
                    <a:lstStyle/>
                    <a:p>
                      <a:pPr marL="92075">
                        <a:lnSpc>
                          <a:spcPct val="100000"/>
                        </a:lnSpc>
                        <a:spcBef>
                          <a:spcPts val="120"/>
                        </a:spcBef>
                      </a:pPr>
                      <a:r>
                        <a:rPr sz="1400" b="1" dirty="0">
                          <a:latin typeface="Arial"/>
                          <a:cs typeface="Arial"/>
                        </a:rPr>
                        <a:t>Primary</a:t>
                      </a:r>
                      <a:r>
                        <a:rPr sz="1400" b="1" spc="-35" dirty="0">
                          <a:latin typeface="Arial"/>
                          <a:cs typeface="Arial"/>
                        </a:rPr>
                        <a:t> </a:t>
                      </a:r>
                      <a:r>
                        <a:rPr sz="1400" b="1" spc="-10" dirty="0">
                          <a:latin typeface="Arial"/>
                          <a:cs typeface="Arial"/>
                        </a:rPr>
                        <a:t>endpoint</a:t>
                      </a:r>
                      <a:endParaRPr sz="1400">
                        <a:latin typeface="Arial"/>
                        <a:cs typeface="Arial"/>
                      </a:endParaRPr>
                    </a:p>
                  </a:txBody>
                  <a:tcPr marL="0" marR="0" marT="1524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solidFill>
                      <a:srgbClr val="DEEBF7"/>
                    </a:solidFill>
                  </a:tcPr>
                </a:tc>
                <a:tc>
                  <a:txBody>
                    <a:bodyPr/>
                    <a:lstStyle/>
                    <a:p>
                      <a:pPr marL="8255" algn="ctr">
                        <a:lnSpc>
                          <a:spcPct val="100000"/>
                        </a:lnSpc>
                        <a:spcBef>
                          <a:spcPts val="120"/>
                        </a:spcBef>
                      </a:pPr>
                      <a:r>
                        <a:rPr sz="1400" spc="-20" dirty="0">
                          <a:latin typeface="Arial"/>
                          <a:cs typeface="Arial"/>
                        </a:rPr>
                        <a:t>iDFS</a:t>
                      </a:r>
                      <a:endParaRPr sz="1400">
                        <a:latin typeface="Arial"/>
                        <a:cs typeface="Arial"/>
                      </a:endParaRPr>
                    </a:p>
                  </a:txBody>
                  <a:tcPr marL="0" marR="0" marT="1524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tc>
                  <a:txBody>
                    <a:bodyPr/>
                    <a:lstStyle/>
                    <a:p>
                      <a:pPr marL="11430" algn="ctr">
                        <a:lnSpc>
                          <a:spcPct val="100000"/>
                        </a:lnSpc>
                        <a:spcBef>
                          <a:spcPts val="120"/>
                        </a:spcBef>
                      </a:pPr>
                      <a:r>
                        <a:rPr sz="1400" spc="-20" dirty="0">
                          <a:latin typeface="Arial"/>
                          <a:cs typeface="Arial"/>
                        </a:rPr>
                        <a:t>iDFS</a:t>
                      </a:r>
                      <a:endParaRPr sz="1400">
                        <a:latin typeface="Arial"/>
                        <a:cs typeface="Arial"/>
                      </a:endParaRPr>
                    </a:p>
                  </a:txBody>
                  <a:tcPr marL="0" marR="0" marT="1524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tc>
                  <a:txBody>
                    <a:bodyPr/>
                    <a:lstStyle/>
                    <a:p>
                      <a:pPr marL="14604" algn="ctr">
                        <a:lnSpc>
                          <a:spcPct val="100000"/>
                        </a:lnSpc>
                        <a:spcBef>
                          <a:spcPts val="120"/>
                        </a:spcBef>
                      </a:pPr>
                      <a:r>
                        <a:rPr sz="1400" spc="-20" dirty="0">
                          <a:latin typeface="Arial"/>
                          <a:cs typeface="Arial"/>
                        </a:rPr>
                        <a:t>iDFS</a:t>
                      </a:r>
                      <a:endParaRPr sz="1400">
                        <a:latin typeface="Arial"/>
                        <a:cs typeface="Arial"/>
                      </a:endParaRPr>
                    </a:p>
                  </a:txBody>
                  <a:tcPr marL="0" marR="0" marT="1524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tc>
                  <a:txBody>
                    <a:bodyPr/>
                    <a:lstStyle/>
                    <a:p>
                      <a:pPr marL="17780" algn="ctr">
                        <a:lnSpc>
                          <a:spcPct val="100000"/>
                        </a:lnSpc>
                        <a:spcBef>
                          <a:spcPts val="120"/>
                        </a:spcBef>
                      </a:pPr>
                      <a:r>
                        <a:rPr sz="1400" spc="-20" dirty="0">
                          <a:latin typeface="Arial"/>
                          <a:cs typeface="Arial"/>
                        </a:rPr>
                        <a:t>iDFS</a:t>
                      </a:r>
                      <a:endParaRPr sz="1400">
                        <a:latin typeface="Arial"/>
                        <a:cs typeface="Arial"/>
                      </a:endParaRPr>
                    </a:p>
                  </a:txBody>
                  <a:tcPr marL="0" marR="0" marT="15240" marB="0">
                    <a:lnL w="12700">
                      <a:solidFill>
                        <a:srgbClr val="1E1C11"/>
                      </a:solidFill>
                      <a:prstDash val="solid"/>
                    </a:lnL>
                    <a:lnR w="12700">
                      <a:solidFill>
                        <a:srgbClr val="1E1C11"/>
                      </a:solidFill>
                      <a:prstDash val="solid"/>
                    </a:lnR>
                    <a:lnT w="12700">
                      <a:solidFill>
                        <a:srgbClr val="BEBEBE"/>
                      </a:solidFill>
                      <a:prstDash val="solid"/>
                    </a:lnT>
                    <a:lnB w="12700">
                      <a:solidFill>
                        <a:srgbClr val="BEBEBE"/>
                      </a:solidFill>
                      <a:prstDash val="solid"/>
                    </a:lnB>
                  </a:tcPr>
                </a:tc>
                <a:extLst>
                  <a:ext uri="{0D108BD9-81ED-4DB2-BD59-A6C34878D82A}">
                    <a16:rowId xmlns:a16="http://schemas.microsoft.com/office/drawing/2014/main" val="10007"/>
                  </a:ext>
                </a:extLst>
              </a:tr>
              <a:tr h="261688">
                <a:tc>
                  <a:txBody>
                    <a:bodyPr/>
                    <a:lstStyle/>
                    <a:p>
                      <a:pPr marL="92075">
                        <a:lnSpc>
                          <a:spcPct val="100000"/>
                        </a:lnSpc>
                        <a:spcBef>
                          <a:spcPts val="125"/>
                        </a:spcBef>
                      </a:pPr>
                      <a:r>
                        <a:rPr sz="1400" b="1" dirty="0">
                          <a:latin typeface="Arial"/>
                          <a:cs typeface="Arial"/>
                        </a:rPr>
                        <a:t>Median</a:t>
                      </a:r>
                      <a:r>
                        <a:rPr sz="1400" b="1" spc="-60" dirty="0">
                          <a:latin typeface="Arial"/>
                          <a:cs typeface="Arial"/>
                        </a:rPr>
                        <a:t> </a:t>
                      </a:r>
                      <a:r>
                        <a:rPr sz="1400" b="1" dirty="0">
                          <a:latin typeface="Arial"/>
                          <a:cs typeface="Arial"/>
                        </a:rPr>
                        <a:t>duration</a:t>
                      </a:r>
                      <a:r>
                        <a:rPr sz="1400" b="1" spc="20" dirty="0">
                          <a:latin typeface="Arial"/>
                          <a:cs typeface="Arial"/>
                        </a:rPr>
                        <a:t> </a:t>
                      </a:r>
                      <a:r>
                        <a:rPr sz="1400" b="1" dirty="0">
                          <a:latin typeface="Arial"/>
                          <a:cs typeface="Arial"/>
                        </a:rPr>
                        <a:t>of</a:t>
                      </a:r>
                      <a:r>
                        <a:rPr sz="1400" b="1" spc="-35" dirty="0">
                          <a:latin typeface="Arial"/>
                          <a:cs typeface="Arial"/>
                        </a:rPr>
                        <a:t> </a:t>
                      </a:r>
                      <a:r>
                        <a:rPr sz="1400" b="1" spc="-10" dirty="0">
                          <a:latin typeface="Arial"/>
                          <a:cs typeface="Arial"/>
                        </a:rPr>
                        <a:t>follow-</a:t>
                      </a:r>
                      <a:r>
                        <a:rPr sz="1400" b="1" spc="-25" dirty="0">
                          <a:latin typeface="Arial"/>
                          <a:cs typeface="Arial"/>
                        </a:rPr>
                        <a:t>up</a:t>
                      </a:r>
                      <a:endParaRPr sz="1400" dirty="0">
                        <a:latin typeface="Arial"/>
                        <a:cs typeface="Arial"/>
                      </a:endParaRPr>
                    </a:p>
                  </a:txBody>
                  <a:tcPr marL="0" marR="0" marT="15875" marB="0">
                    <a:lnL w="12700">
                      <a:solidFill>
                        <a:srgbClr val="1E1C11"/>
                      </a:solidFill>
                      <a:prstDash val="solid"/>
                    </a:lnL>
                    <a:lnR w="12700">
                      <a:solidFill>
                        <a:srgbClr val="1E1C11"/>
                      </a:solidFill>
                      <a:prstDash val="solid"/>
                    </a:lnR>
                    <a:lnT w="12700">
                      <a:solidFill>
                        <a:srgbClr val="BEBEBE"/>
                      </a:solidFill>
                      <a:prstDash val="solid"/>
                    </a:lnT>
                    <a:lnB w="12700">
                      <a:solidFill>
                        <a:srgbClr val="1E1C11"/>
                      </a:solidFill>
                      <a:prstDash val="solid"/>
                    </a:lnB>
                    <a:solidFill>
                      <a:srgbClr val="DEEBF7"/>
                    </a:solidFill>
                  </a:tcPr>
                </a:tc>
                <a:tc>
                  <a:txBody>
                    <a:bodyPr/>
                    <a:lstStyle/>
                    <a:p>
                      <a:pPr marL="12065" algn="ctr">
                        <a:lnSpc>
                          <a:spcPct val="100000"/>
                        </a:lnSpc>
                        <a:spcBef>
                          <a:spcPts val="125"/>
                        </a:spcBef>
                      </a:pPr>
                      <a:r>
                        <a:rPr sz="1400" dirty="0">
                          <a:latin typeface="Arial"/>
                          <a:cs typeface="Arial"/>
                        </a:rPr>
                        <a:t>43 </a:t>
                      </a:r>
                      <a:r>
                        <a:rPr sz="1400" spc="-10" dirty="0">
                          <a:latin typeface="Arial"/>
                          <a:cs typeface="Arial"/>
                        </a:rPr>
                        <a:t>months</a:t>
                      </a:r>
                      <a:endParaRPr sz="1400" dirty="0">
                        <a:latin typeface="Arial"/>
                        <a:cs typeface="Arial"/>
                      </a:endParaRPr>
                    </a:p>
                  </a:txBody>
                  <a:tcPr marL="0" marR="0" marT="15875" marB="0">
                    <a:lnL w="12700">
                      <a:solidFill>
                        <a:srgbClr val="1E1C11"/>
                      </a:solidFill>
                      <a:prstDash val="solid"/>
                    </a:lnL>
                    <a:lnR w="12700">
                      <a:solidFill>
                        <a:srgbClr val="1E1C11"/>
                      </a:solidFill>
                      <a:prstDash val="solid"/>
                    </a:lnR>
                    <a:lnT w="12700">
                      <a:solidFill>
                        <a:srgbClr val="BEBEBE"/>
                      </a:solidFill>
                      <a:prstDash val="solid"/>
                    </a:lnT>
                    <a:lnB w="12700">
                      <a:solidFill>
                        <a:srgbClr val="1E1C11"/>
                      </a:solidFill>
                      <a:prstDash val="solid"/>
                    </a:lnB>
                  </a:tcPr>
                </a:tc>
                <a:tc>
                  <a:txBody>
                    <a:bodyPr/>
                    <a:lstStyle/>
                    <a:p>
                      <a:pPr marL="15240" algn="ctr">
                        <a:lnSpc>
                          <a:spcPct val="100000"/>
                        </a:lnSpc>
                        <a:spcBef>
                          <a:spcPts val="125"/>
                        </a:spcBef>
                      </a:pPr>
                      <a:r>
                        <a:rPr sz="1400" dirty="0">
                          <a:latin typeface="Arial"/>
                          <a:cs typeface="Arial"/>
                        </a:rPr>
                        <a:t>42 </a:t>
                      </a:r>
                      <a:r>
                        <a:rPr sz="1400" spc="-10" dirty="0">
                          <a:latin typeface="Arial"/>
                          <a:cs typeface="Arial"/>
                        </a:rPr>
                        <a:t>months</a:t>
                      </a:r>
                      <a:endParaRPr sz="1400">
                        <a:latin typeface="Arial"/>
                        <a:cs typeface="Arial"/>
                      </a:endParaRPr>
                    </a:p>
                  </a:txBody>
                  <a:tcPr marL="0" marR="0" marT="15875" marB="0">
                    <a:lnL w="12700">
                      <a:solidFill>
                        <a:srgbClr val="1E1C11"/>
                      </a:solidFill>
                      <a:prstDash val="solid"/>
                    </a:lnL>
                    <a:lnR w="12700">
                      <a:solidFill>
                        <a:srgbClr val="1E1C11"/>
                      </a:solidFill>
                      <a:prstDash val="solid"/>
                    </a:lnR>
                    <a:lnT w="12700">
                      <a:solidFill>
                        <a:srgbClr val="BEBEBE"/>
                      </a:solidFill>
                      <a:prstDash val="solid"/>
                    </a:lnT>
                    <a:lnB w="12700">
                      <a:solidFill>
                        <a:srgbClr val="1E1C11"/>
                      </a:solidFill>
                      <a:prstDash val="solid"/>
                    </a:lnB>
                  </a:tcPr>
                </a:tc>
                <a:tc>
                  <a:txBody>
                    <a:bodyPr/>
                    <a:lstStyle/>
                    <a:p>
                      <a:pPr marL="18415" algn="ctr">
                        <a:lnSpc>
                          <a:spcPct val="100000"/>
                        </a:lnSpc>
                        <a:spcBef>
                          <a:spcPts val="125"/>
                        </a:spcBef>
                      </a:pPr>
                      <a:r>
                        <a:rPr sz="1400" dirty="0">
                          <a:latin typeface="Arial"/>
                          <a:cs typeface="Arial"/>
                        </a:rPr>
                        <a:t>43 </a:t>
                      </a:r>
                      <a:r>
                        <a:rPr sz="1400" spc="-10" dirty="0">
                          <a:latin typeface="Arial"/>
                          <a:cs typeface="Arial"/>
                        </a:rPr>
                        <a:t>months</a:t>
                      </a:r>
                      <a:endParaRPr sz="1400">
                        <a:latin typeface="Arial"/>
                        <a:cs typeface="Arial"/>
                      </a:endParaRPr>
                    </a:p>
                  </a:txBody>
                  <a:tcPr marL="0" marR="0" marT="15875" marB="0">
                    <a:lnL w="12700">
                      <a:solidFill>
                        <a:srgbClr val="1E1C11"/>
                      </a:solidFill>
                      <a:prstDash val="solid"/>
                    </a:lnL>
                    <a:lnR w="12700">
                      <a:solidFill>
                        <a:srgbClr val="1E1C11"/>
                      </a:solidFill>
                      <a:prstDash val="solid"/>
                    </a:lnR>
                    <a:lnT w="12700">
                      <a:solidFill>
                        <a:srgbClr val="BEBEBE"/>
                      </a:solidFill>
                      <a:prstDash val="solid"/>
                    </a:lnT>
                    <a:lnB w="12700">
                      <a:solidFill>
                        <a:srgbClr val="1E1C11"/>
                      </a:solidFill>
                      <a:prstDash val="solid"/>
                    </a:lnB>
                  </a:tcPr>
                </a:tc>
                <a:tc>
                  <a:txBody>
                    <a:bodyPr/>
                    <a:lstStyle/>
                    <a:p>
                      <a:pPr marL="20320" algn="ctr">
                        <a:lnSpc>
                          <a:spcPct val="100000"/>
                        </a:lnSpc>
                        <a:spcBef>
                          <a:spcPts val="125"/>
                        </a:spcBef>
                      </a:pPr>
                      <a:r>
                        <a:rPr sz="1400" dirty="0">
                          <a:latin typeface="Arial"/>
                          <a:cs typeface="Arial"/>
                        </a:rPr>
                        <a:t>28</a:t>
                      </a:r>
                      <a:r>
                        <a:rPr sz="1400" spc="-10" dirty="0">
                          <a:latin typeface="Arial"/>
                          <a:cs typeface="Arial"/>
                        </a:rPr>
                        <a:t> months</a:t>
                      </a:r>
                      <a:endParaRPr sz="1400" dirty="0">
                        <a:latin typeface="Arial"/>
                        <a:cs typeface="Arial"/>
                      </a:endParaRPr>
                    </a:p>
                  </a:txBody>
                  <a:tcPr marL="0" marR="0" marT="15875" marB="0">
                    <a:lnL w="12700">
                      <a:solidFill>
                        <a:srgbClr val="1E1C11"/>
                      </a:solidFill>
                      <a:prstDash val="solid"/>
                    </a:lnL>
                    <a:lnR w="12700">
                      <a:solidFill>
                        <a:srgbClr val="1E1C11"/>
                      </a:solidFill>
                      <a:prstDash val="solid"/>
                    </a:lnR>
                    <a:lnT w="12700">
                      <a:solidFill>
                        <a:srgbClr val="BEBEBE"/>
                      </a:solidFill>
                      <a:prstDash val="solid"/>
                    </a:lnT>
                    <a:lnB w="12700">
                      <a:solidFill>
                        <a:srgbClr val="1E1C11"/>
                      </a:solidFill>
                      <a:prstDash val="solid"/>
                    </a:lnB>
                  </a:tcPr>
                </a:tc>
                <a:extLst>
                  <a:ext uri="{0D108BD9-81ED-4DB2-BD59-A6C34878D82A}">
                    <a16:rowId xmlns:a16="http://schemas.microsoft.com/office/drawing/2014/main" val="1000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7749" y="112013"/>
            <a:ext cx="7824470" cy="575310"/>
          </a:xfrm>
          <a:prstGeom prst="rect">
            <a:avLst/>
          </a:prstGeom>
          <a:solidFill>
            <a:schemeClr val="accent5">
              <a:lumMod val="75000"/>
            </a:schemeClr>
          </a:solidFill>
        </p:spPr>
        <p:txBody>
          <a:bodyPr vert="horz" wrap="square" lIns="0" tIns="13335" rIns="0" bIns="0" rtlCol="0">
            <a:spAutoFit/>
          </a:bodyPr>
          <a:lstStyle/>
          <a:p>
            <a:pPr marL="12700" algn="ctr">
              <a:lnSpc>
                <a:spcPct val="100000"/>
              </a:lnSpc>
              <a:spcBef>
                <a:spcPts val="105"/>
              </a:spcBef>
            </a:pPr>
            <a:r>
              <a:rPr sz="3600" spc="-10" dirty="0">
                <a:solidFill>
                  <a:schemeClr val="bg1"/>
                </a:solidFill>
              </a:rPr>
              <a:t>Different</a:t>
            </a:r>
            <a:r>
              <a:rPr sz="3600" spc="-135" dirty="0">
                <a:solidFill>
                  <a:schemeClr val="bg1"/>
                </a:solidFill>
              </a:rPr>
              <a:t> </a:t>
            </a:r>
            <a:r>
              <a:rPr sz="3600" spc="-20" dirty="0">
                <a:solidFill>
                  <a:schemeClr val="bg1"/>
                </a:solidFill>
              </a:rPr>
              <a:t>Eligibility,</a:t>
            </a:r>
            <a:r>
              <a:rPr sz="3600" spc="-114" dirty="0">
                <a:solidFill>
                  <a:schemeClr val="bg1"/>
                </a:solidFill>
              </a:rPr>
              <a:t> </a:t>
            </a:r>
            <a:r>
              <a:rPr sz="3600" spc="-10" dirty="0">
                <a:solidFill>
                  <a:schemeClr val="bg1"/>
                </a:solidFill>
              </a:rPr>
              <a:t>Different</a:t>
            </a:r>
            <a:r>
              <a:rPr sz="3600" spc="-125" dirty="0">
                <a:solidFill>
                  <a:schemeClr val="bg1"/>
                </a:solidFill>
              </a:rPr>
              <a:t> </a:t>
            </a:r>
            <a:r>
              <a:rPr sz="3600" spc="-10" dirty="0">
                <a:solidFill>
                  <a:schemeClr val="bg1"/>
                </a:solidFill>
              </a:rPr>
              <a:t>Populations</a:t>
            </a:r>
            <a:endParaRPr sz="3600" dirty="0">
              <a:solidFill>
                <a:schemeClr val="bg1"/>
              </a:solidFill>
            </a:endParaRPr>
          </a:p>
        </p:txBody>
      </p:sp>
      <p:graphicFrame>
        <p:nvGraphicFramePr>
          <p:cNvPr id="3" name="object 3"/>
          <p:cNvGraphicFramePr>
            <a:graphicFrameLocks noGrp="1"/>
          </p:cNvGraphicFramePr>
          <p:nvPr/>
        </p:nvGraphicFramePr>
        <p:xfrm>
          <a:off x="1475509" y="864840"/>
          <a:ext cx="6511878" cy="5740457"/>
        </p:xfrm>
        <a:graphic>
          <a:graphicData uri="http://schemas.openxmlformats.org/drawingml/2006/table">
            <a:tbl>
              <a:tblPr firstRow="1" bandRow="1">
                <a:tableStyleId>{2D5ABB26-0587-4C30-8999-92F81FD0307C}</a:tableStyleId>
              </a:tblPr>
              <a:tblGrid>
                <a:gridCol w="1371340">
                  <a:extLst>
                    <a:ext uri="{9D8B030D-6E8A-4147-A177-3AD203B41FA5}">
                      <a16:colId xmlns:a16="http://schemas.microsoft.com/office/drawing/2014/main" val="20000"/>
                    </a:ext>
                  </a:extLst>
                </a:gridCol>
                <a:gridCol w="1094426">
                  <a:extLst>
                    <a:ext uri="{9D8B030D-6E8A-4147-A177-3AD203B41FA5}">
                      <a16:colId xmlns:a16="http://schemas.microsoft.com/office/drawing/2014/main" val="20001"/>
                    </a:ext>
                  </a:extLst>
                </a:gridCol>
                <a:gridCol w="2023056">
                  <a:extLst>
                    <a:ext uri="{9D8B030D-6E8A-4147-A177-3AD203B41FA5}">
                      <a16:colId xmlns:a16="http://schemas.microsoft.com/office/drawing/2014/main" val="20002"/>
                    </a:ext>
                  </a:extLst>
                </a:gridCol>
                <a:gridCol w="2023056">
                  <a:extLst>
                    <a:ext uri="{9D8B030D-6E8A-4147-A177-3AD203B41FA5}">
                      <a16:colId xmlns:a16="http://schemas.microsoft.com/office/drawing/2014/main" val="20003"/>
                    </a:ext>
                  </a:extLst>
                </a:gridCol>
              </a:tblGrid>
              <a:tr h="483871">
                <a:tc>
                  <a:txBody>
                    <a:bodyPr/>
                    <a:lstStyle/>
                    <a:p>
                      <a:pPr marL="93980">
                        <a:lnSpc>
                          <a:spcPts val="1600"/>
                        </a:lnSpc>
                        <a:spcBef>
                          <a:spcPts val="295"/>
                        </a:spcBef>
                      </a:pPr>
                      <a:r>
                        <a:rPr sz="1350" b="1" spc="-20" dirty="0">
                          <a:solidFill>
                            <a:srgbClr val="FFFFFF"/>
                          </a:solidFill>
                          <a:latin typeface="Calibri"/>
                          <a:cs typeface="Calibri"/>
                        </a:rPr>
                        <a:t>AJCC</a:t>
                      </a:r>
                      <a:endParaRPr sz="1350" dirty="0">
                        <a:latin typeface="Calibri"/>
                        <a:cs typeface="Calibri"/>
                      </a:endParaRPr>
                    </a:p>
                    <a:p>
                      <a:pPr marL="93980">
                        <a:lnSpc>
                          <a:spcPts val="1600"/>
                        </a:lnSpc>
                      </a:pPr>
                      <a:r>
                        <a:rPr sz="1350" b="1" spc="-10" dirty="0">
                          <a:solidFill>
                            <a:srgbClr val="FFFFFF"/>
                          </a:solidFill>
                          <a:latin typeface="Calibri"/>
                          <a:cs typeface="Calibri"/>
                        </a:rPr>
                        <a:t>Stage</a:t>
                      </a:r>
                      <a:endParaRPr sz="1350" dirty="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4615">
                        <a:lnSpc>
                          <a:spcPct val="100000"/>
                        </a:lnSpc>
                        <a:spcBef>
                          <a:spcPts val="295"/>
                        </a:spcBef>
                      </a:pPr>
                      <a:r>
                        <a:rPr sz="1350" b="1" spc="-25" dirty="0">
                          <a:solidFill>
                            <a:srgbClr val="FFFFFF"/>
                          </a:solidFill>
                          <a:latin typeface="Calibri"/>
                          <a:cs typeface="Calibri"/>
                        </a:rPr>
                        <a:t>TN</a:t>
                      </a:r>
                      <a:endParaRPr sz="1350" dirty="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5250">
                        <a:lnSpc>
                          <a:spcPct val="100000"/>
                        </a:lnSpc>
                        <a:spcBef>
                          <a:spcPts val="295"/>
                        </a:spcBef>
                      </a:pPr>
                      <a:r>
                        <a:rPr sz="1350" b="1" spc="-10" dirty="0">
                          <a:solidFill>
                            <a:srgbClr val="FFFFFF"/>
                          </a:solidFill>
                          <a:latin typeface="Calibri"/>
                          <a:cs typeface="Calibri"/>
                        </a:rPr>
                        <a:t>NATALEE</a:t>
                      </a:r>
                      <a:endParaRPr sz="135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6520">
                        <a:lnSpc>
                          <a:spcPct val="100000"/>
                        </a:lnSpc>
                        <a:spcBef>
                          <a:spcPts val="295"/>
                        </a:spcBef>
                      </a:pPr>
                      <a:r>
                        <a:rPr sz="1350" b="1" spc="-10" dirty="0">
                          <a:solidFill>
                            <a:srgbClr val="FFFFFF"/>
                          </a:solidFill>
                          <a:latin typeface="Calibri"/>
                          <a:cs typeface="Calibri"/>
                        </a:rPr>
                        <a:t>monarchE</a:t>
                      </a:r>
                      <a:endParaRPr sz="135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285923">
                <a:tc>
                  <a:txBody>
                    <a:bodyPr/>
                    <a:lstStyle/>
                    <a:p>
                      <a:pPr marL="93980">
                        <a:lnSpc>
                          <a:spcPct val="100000"/>
                        </a:lnSpc>
                        <a:spcBef>
                          <a:spcPts val="300"/>
                        </a:spcBef>
                      </a:pPr>
                      <a:r>
                        <a:rPr sz="1350" dirty="0">
                          <a:latin typeface="Calibri"/>
                          <a:cs typeface="Calibri"/>
                        </a:rPr>
                        <a:t>Stage</a:t>
                      </a:r>
                      <a:r>
                        <a:rPr sz="1350" spc="-70" dirty="0">
                          <a:latin typeface="Calibri"/>
                          <a:cs typeface="Calibri"/>
                        </a:rPr>
                        <a:t> </a:t>
                      </a:r>
                      <a:r>
                        <a:rPr sz="1350" spc="-25" dirty="0">
                          <a:latin typeface="Calibri"/>
                          <a:cs typeface="Calibri"/>
                        </a:rPr>
                        <a:t>1A</a:t>
                      </a:r>
                      <a:endParaRPr sz="1350">
                        <a:latin typeface="Calibri"/>
                        <a:cs typeface="Calibri"/>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94615">
                        <a:lnSpc>
                          <a:spcPct val="100000"/>
                        </a:lnSpc>
                        <a:spcBef>
                          <a:spcPts val="300"/>
                        </a:spcBef>
                      </a:pPr>
                      <a:r>
                        <a:rPr sz="1350" spc="-20" dirty="0">
                          <a:latin typeface="Calibri"/>
                          <a:cs typeface="Calibri"/>
                        </a:rPr>
                        <a:t>T1N0</a:t>
                      </a:r>
                      <a:endParaRPr sz="1350">
                        <a:latin typeface="Calibri"/>
                        <a:cs typeface="Calibri"/>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95250">
                        <a:lnSpc>
                          <a:spcPct val="100000"/>
                        </a:lnSpc>
                        <a:spcBef>
                          <a:spcPts val="300"/>
                        </a:spcBef>
                      </a:pPr>
                      <a:r>
                        <a:rPr sz="1350" spc="-50" dirty="0">
                          <a:latin typeface="Calibri"/>
                          <a:cs typeface="Calibri"/>
                        </a:rPr>
                        <a:t>X</a:t>
                      </a:r>
                      <a:endParaRPr sz="1350" dirty="0">
                        <a:latin typeface="Calibri"/>
                        <a:cs typeface="Calibri"/>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7D79">
                        <a:alpha val="50195"/>
                      </a:srgbClr>
                    </a:solidFill>
                  </a:tcPr>
                </a:tc>
                <a:tc>
                  <a:txBody>
                    <a:bodyPr/>
                    <a:lstStyle/>
                    <a:p>
                      <a:pPr marL="96520">
                        <a:lnSpc>
                          <a:spcPct val="100000"/>
                        </a:lnSpc>
                        <a:spcBef>
                          <a:spcPts val="300"/>
                        </a:spcBef>
                      </a:pPr>
                      <a:r>
                        <a:rPr sz="1350" spc="-50" dirty="0">
                          <a:latin typeface="Calibri"/>
                          <a:cs typeface="Calibri"/>
                        </a:rPr>
                        <a:t>X</a:t>
                      </a:r>
                      <a:endParaRPr sz="1350" dirty="0">
                        <a:latin typeface="Calibri"/>
                        <a:cs typeface="Calibri"/>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7D79">
                        <a:alpha val="50195"/>
                      </a:srgbClr>
                    </a:solidFill>
                  </a:tcPr>
                </a:tc>
                <a:extLst>
                  <a:ext uri="{0D108BD9-81ED-4DB2-BD59-A6C34878D82A}">
                    <a16:rowId xmlns:a16="http://schemas.microsoft.com/office/drawing/2014/main" val="10001"/>
                  </a:ext>
                </a:extLst>
              </a:tr>
              <a:tr h="285923">
                <a:tc>
                  <a:txBody>
                    <a:bodyPr/>
                    <a:lstStyle/>
                    <a:p>
                      <a:pPr marL="93980">
                        <a:lnSpc>
                          <a:spcPct val="100000"/>
                        </a:lnSpc>
                        <a:spcBef>
                          <a:spcPts val="305"/>
                        </a:spcBef>
                      </a:pPr>
                      <a:r>
                        <a:rPr sz="1350" dirty="0">
                          <a:latin typeface="Calibri"/>
                          <a:cs typeface="Calibri"/>
                        </a:rPr>
                        <a:t>Stage</a:t>
                      </a:r>
                      <a:r>
                        <a:rPr sz="1350" spc="-70" dirty="0">
                          <a:latin typeface="Calibri"/>
                          <a:cs typeface="Calibri"/>
                        </a:rPr>
                        <a:t> </a:t>
                      </a:r>
                      <a:r>
                        <a:rPr sz="1350" spc="-25" dirty="0">
                          <a:latin typeface="Calibri"/>
                          <a:cs typeface="Calibri"/>
                        </a:rPr>
                        <a:t>IB</a:t>
                      </a:r>
                      <a:endParaRPr sz="135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4615">
                        <a:lnSpc>
                          <a:spcPct val="100000"/>
                        </a:lnSpc>
                        <a:spcBef>
                          <a:spcPts val="305"/>
                        </a:spcBef>
                      </a:pPr>
                      <a:r>
                        <a:rPr sz="1350" spc="-10" dirty="0">
                          <a:latin typeface="Calibri"/>
                          <a:cs typeface="Calibri"/>
                        </a:rPr>
                        <a:t>T0N1mi</a:t>
                      </a:r>
                      <a:endParaRPr sz="135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5250">
                        <a:lnSpc>
                          <a:spcPct val="100000"/>
                        </a:lnSpc>
                        <a:spcBef>
                          <a:spcPts val="305"/>
                        </a:spcBef>
                      </a:pPr>
                      <a:r>
                        <a:rPr sz="1350" spc="-50" dirty="0">
                          <a:latin typeface="Calibri"/>
                          <a:cs typeface="Calibri"/>
                        </a:rPr>
                        <a:t>X</a:t>
                      </a:r>
                      <a:endParaRPr sz="135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7D79">
                        <a:alpha val="50195"/>
                      </a:srgbClr>
                    </a:solidFill>
                  </a:tcPr>
                </a:tc>
                <a:tc>
                  <a:txBody>
                    <a:bodyPr/>
                    <a:lstStyle/>
                    <a:p>
                      <a:pPr marL="96520">
                        <a:lnSpc>
                          <a:spcPct val="100000"/>
                        </a:lnSpc>
                        <a:spcBef>
                          <a:spcPts val="305"/>
                        </a:spcBef>
                      </a:pPr>
                      <a:r>
                        <a:rPr sz="1350" spc="-50" dirty="0">
                          <a:latin typeface="Calibri"/>
                          <a:cs typeface="Calibri"/>
                        </a:rPr>
                        <a:t>X</a:t>
                      </a:r>
                      <a:endParaRPr sz="1350" dirty="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7D79">
                        <a:alpha val="50195"/>
                      </a:srgbClr>
                    </a:solidFill>
                  </a:tcPr>
                </a:tc>
                <a:extLst>
                  <a:ext uri="{0D108BD9-81ED-4DB2-BD59-A6C34878D82A}">
                    <a16:rowId xmlns:a16="http://schemas.microsoft.com/office/drawing/2014/main" val="10002"/>
                  </a:ext>
                </a:extLst>
              </a:tr>
              <a:tr h="285923">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4615">
                        <a:lnSpc>
                          <a:spcPct val="100000"/>
                        </a:lnSpc>
                        <a:spcBef>
                          <a:spcPts val="309"/>
                        </a:spcBef>
                      </a:pPr>
                      <a:r>
                        <a:rPr sz="1350" spc="-10" dirty="0">
                          <a:latin typeface="Calibri"/>
                          <a:cs typeface="Calibri"/>
                        </a:rPr>
                        <a:t>T1N1mi</a:t>
                      </a:r>
                      <a:endParaRPr sz="1350">
                        <a:latin typeface="Calibri"/>
                        <a:cs typeface="Calibri"/>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5250">
                        <a:lnSpc>
                          <a:spcPct val="100000"/>
                        </a:lnSpc>
                        <a:spcBef>
                          <a:spcPts val="309"/>
                        </a:spcBef>
                      </a:pPr>
                      <a:r>
                        <a:rPr sz="1350" spc="-50" dirty="0">
                          <a:latin typeface="Calibri"/>
                          <a:cs typeface="Calibri"/>
                        </a:rPr>
                        <a:t>X</a:t>
                      </a:r>
                      <a:endParaRPr sz="1350">
                        <a:latin typeface="Calibri"/>
                        <a:cs typeface="Calibri"/>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7D79">
                        <a:alpha val="50195"/>
                      </a:srgbClr>
                    </a:solidFill>
                  </a:tcPr>
                </a:tc>
                <a:tc>
                  <a:txBody>
                    <a:bodyPr/>
                    <a:lstStyle/>
                    <a:p>
                      <a:pPr marL="96520">
                        <a:lnSpc>
                          <a:spcPct val="100000"/>
                        </a:lnSpc>
                        <a:spcBef>
                          <a:spcPts val="309"/>
                        </a:spcBef>
                      </a:pPr>
                      <a:r>
                        <a:rPr sz="1350" spc="-50" dirty="0">
                          <a:latin typeface="Calibri"/>
                          <a:cs typeface="Calibri"/>
                        </a:rPr>
                        <a:t>X</a:t>
                      </a:r>
                      <a:endParaRPr sz="1350" dirty="0">
                        <a:latin typeface="Calibri"/>
                        <a:cs typeface="Calibri"/>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7D79">
                        <a:alpha val="50195"/>
                      </a:srgbClr>
                    </a:solidFill>
                  </a:tcPr>
                </a:tc>
                <a:extLst>
                  <a:ext uri="{0D108BD9-81ED-4DB2-BD59-A6C34878D82A}">
                    <a16:rowId xmlns:a16="http://schemas.microsoft.com/office/drawing/2014/main" val="10003"/>
                  </a:ext>
                </a:extLst>
              </a:tr>
              <a:tr h="285923">
                <a:tc>
                  <a:txBody>
                    <a:bodyPr/>
                    <a:lstStyle/>
                    <a:p>
                      <a:pPr marL="93980">
                        <a:lnSpc>
                          <a:spcPct val="100000"/>
                        </a:lnSpc>
                        <a:spcBef>
                          <a:spcPts val="309"/>
                        </a:spcBef>
                      </a:pPr>
                      <a:r>
                        <a:rPr sz="1350" dirty="0">
                          <a:latin typeface="Calibri"/>
                          <a:cs typeface="Calibri"/>
                        </a:rPr>
                        <a:t>Stage</a:t>
                      </a:r>
                      <a:r>
                        <a:rPr sz="1350" spc="-70" dirty="0">
                          <a:latin typeface="Calibri"/>
                          <a:cs typeface="Calibri"/>
                        </a:rPr>
                        <a:t> </a:t>
                      </a:r>
                      <a:r>
                        <a:rPr sz="1350" spc="-25" dirty="0">
                          <a:latin typeface="Calibri"/>
                          <a:cs typeface="Calibri"/>
                        </a:rPr>
                        <a:t>IIA</a:t>
                      </a:r>
                      <a:endParaRPr sz="1350">
                        <a:latin typeface="Calibri"/>
                        <a:cs typeface="Calibri"/>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4615">
                        <a:lnSpc>
                          <a:spcPct val="100000"/>
                        </a:lnSpc>
                        <a:spcBef>
                          <a:spcPts val="309"/>
                        </a:spcBef>
                      </a:pPr>
                      <a:r>
                        <a:rPr sz="1350" spc="-20" dirty="0">
                          <a:latin typeface="Calibri"/>
                          <a:cs typeface="Calibri"/>
                        </a:rPr>
                        <a:t>T0N1</a:t>
                      </a:r>
                      <a:endParaRPr sz="1350">
                        <a:latin typeface="Calibri"/>
                        <a:cs typeface="Calibri"/>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5250">
                        <a:lnSpc>
                          <a:spcPct val="100000"/>
                        </a:lnSpc>
                        <a:spcBef>
                          <a:spcPts val="309"/>
                        </a:spcBef>
                      </a:pPr>
                      <a:r>
                        <a:rPr sz="1350" spc="-50" dirty="0">
                          <a:latin typeface="Segoe UI Symbol"/>
                          <a:cs typeface="Segoe UI Symbol"/>
                        </a:rPr>
                        <a:t>✓</a:t>
                      </a:r>
                      <a:endParaRPr sz="1350" dirty="0">
                        <a:latin typeface="Segoe UI Symbol"/>
                        <a:cs typeface="Segoe UI Symbol"/>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a:txBody>
                    <a:bodyPr/>
                    <a:lstStyle/>
                    <a:p>
                      <a:pPr marL="96520">
                        <a:lnSpc>
                          <a:spcPct val="100000"/>
                        </a:lnSpc>
                        <a:spcBef>
                          <a:spcPts val="309"/>
                        </a:spcBef>
                      </a:pPr>
                      <a:r>
                        <a:rPr sz="1350" spc="-50" dirty="0">
                          <a:latin typeface="Calibri"/>
                          <a:cs typeface="Calibri"/>
                        </a:rPr>
                        <a:t>X</a:t>
                      </a:r>
                      <a:endParaRPr sz="1350" dirty="0">
                        <a:latin typeface="Calibri"/>
                        <a:cs typeface="Calibri"/>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7D79">
                        <a:alpha val="50195"/>
                      </a:srgbClr>
                    </a:solidFill>
                  </a:tcPr>
                </a:tc>
                <a:extLst>
                  <a:ext uri="{0D108BD9-81ED-4DB2-BD59-A6C34878D82A}">
                    <a16:rowId xmlns:a16="http://schemas.microsoft.com/office/drawing/2014/main" val="10004"/>
                  </a:ext>
                </a:extLst>
              </a:tr>
              <a:tr h="285923">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4615">
                        <a:lnSpc>
                          <a:spcPct val="100000"/>
                        </a:lnSpc>
                        <a:spcBef>
                          <a:spcPts val="315"/>
                        </a:spcBef>
                      </a:pPr>
                      <a:r>
                        <a:rPr sz="1350" spc="-20" dirty="0">
                          <a:latin typeface="Calibri"/>
                          <a:cs typeface="Calibri"/>
                        </a:rPr>
                        <a:t>T1N1</a:t>
                      </a:r>
                      <a:endParaRPr sz="1350">
                        <a:latin typeface="Calibri"/>
                        <a:cs typeface="Calibri"/>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5250">
                        <a:lnSpc>
                          <a:spcPct val="100000"/>
                        </a:lnSpc>
                        <a:spcBef>
                          <a:spcPts val="315"/>
                        </a:spcBef>
                      </a:pPr>
                      <a:r>
                        <a:rPr sz="1350" spc="-50" dirty="0">
                          <a:latin typeface="Segoe UI Symbol"/>
                          <a:cs typeface="Segoe UI Symbol"/>
                        </a:rPr>
                        <a:t>✓</a:t>
                      </a:r>
                      <a:endParaRPr sz="1350" dirty="0">
                        <a:latin typeface="Segoe UI Symbol"/>
                        <a:cs typeface="Segoe UI Symbo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a:txBody>
                    <a:bodyPr/>
                    <a:lstStyle/>
                    <a:p>
                      <a:pPr marL="96520">
                        <a:lnSpc>
                          <a:spcPct val="100000"/>
                        </a:lnSpc>
                        <a:spcBef>
                          <a:spcPts val="315"/>
                        </a:spcBef>
                      </a:pPr>
                      <a:r>
                        <a:rPr sz="1350" dirty="0">
                          <a:latin typeface="Calibri"/>
                          <a:cs typeface="Calibri"/>
                        </a:rPr>
                        <a:t>G3</a:t>
                      </a:r>
                      <a:r>
                        <a:rPr sz="1350" spc="25" dirty="0">
                          <a:latin typeface="Calibri"/>
                          <a:cs typeface="Calibri"/>
                        </a:rPr>
                        <a:t> </a:t>
                      </a:r>
                      <a:r>
                        <a:rPr sz="1350" dirty="0">
                          <a:latin typeface="Calibri"/>
                          <a:cs typeface="Calibri"/>
                        </a:rPr>
                        <a:t>or</a:t>
                      </a:r>
                      <a:r>
                        <a:rPr sz="1350" spc="-45" dirty="0">
                          <a:latin typeface="Calibri"/>
                          <a:cs typeface="Calibri"/>
                        </a:rPr>
                        <a:t> </a:t>
                      </a:r>
                      <a:r>
                        <a:rPr sz="1350" dirty="0">
                          <a:latin typeface="Calibri"/>
                          <a:cs typeface="Calibri"/>
                        </a:rPr>
                        <a:t>Ki67</a:t>
                      </a:r>
                      <a:r>
                        <a:rPr sz="1350" spc="-40" dirty="0">
                          <a:latin typeface="Calibri"/>
                          <a:cs typeface="Calibri"/>
                        </a:rPr>
                        <a:t> </a:t>
                      </a:r>
                      <a:r>
                        <a:rPr sz="1350" u="sng" spc="-20" dirty="0">
                          <a:uFill>
                            <a:solidFill>
                              <a:srgbClr val="000000"/>
                            </a:solidFill>
                          </a:uFill>
                          <a:latin typeface="Calibri"/>
                          <a:cs typeface="Calibri"/>
                        </a:rPr>
                        <a:t>&gt;</a:t>
                      </a:r>
                      <a:r>
                        <a:rPr sz="1350" u="none" spc="-20" dirty="0">
                          <a:latin typeface="Calibri"/>
                          <a:cs typeface="Calibri"/>
                        </a:rPr>
                        <a:t>20%</a:t>
                      </a:r>
                      <a:endParaRPr sz="1350">
                        <a:latin typeface="Calibri"/>
                        <a:cs typeface="Calibri"/>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5"/>
                  </a:ext>
                </a:extLst>
              </a:tr>
              <a:tr h="681818">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4615">
                        <a:lnSpc>
                          <a:spcPct val="100000"/>
                        </a:lnSpc>
                        <a:spcBef>
                          <a:spcPts val="315"/>
                        </a:spcBef>
                      </a:pPr>
                      <a:r>
                        <a:rPr sz="1350" spc="-20" dirty="0">
                          <a:latin typeface="Calibri"/>
                          <a:cs typeface="Calibri"/>
                        </a:rPr>
                        <a:t>T2N0</a:t>
                      </a:r>
                      <a:endParaRPr sz="1350">
                        <a:latin typeface="Calibri"/>
                        <a:cs typeface="Calibri"/>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5250" marR="99695">
                        <a:lnSpc>
                          <a:spcPct val="99700"/>
                        </a:lnSpc>
                        <a:spcBef>
                          <a:spcPts val="320"/>
                        </a:spcBef>
                      </a:pPr>
                      <a:r>
                        <a:rPr sz="1350" dirty="0">
                          <a:latin typeface="Calibri"/>
                          <a:cs typeface="Calibri"/>
                        </a:rPr>
                        <a:t>G3,</a:t>
                      </a:r>
                      <a:r>
                        <a:rPr sz="1350" spc="-40" dirty="0">
                          <a:latin typeface="Calibri"/>
                          <a:cs typeface="Calibri"/>
                        </a:rPr>
                        <a:t> </a:t>
                      </a:r>
                      <a:r>
                        <a:rPr sz="1350" dirty="0">
                          <a:latin typeface="Calibri"/>
                          <a:cs typeface="Calibri"/>
                        </a:rPr>
                        <a:t>or</a:t>
                      </a:r>
                      <a:r>
                        <a:rPr sz="1350" spc="-20" dirty="0">
                          <a:latin typeface="Calibri"/>
                          <a:cs typeface="Calibri"/>
                        </a:rPr>
                        <a:t> </a:t>
                      </a:r>
                      <a:r>
                        <a:rPr sz="1350" dirty="0">
                          <a:latin typeface="Calibri"/>
                          <a:cs typeface="Calibri"/>
                        </a:rPr>
                        <a:t>G2</a:t>
                      </a:r>
                      <a:r>
                        <a:rPr sz="1350" spc="-10" dirty="0">
                          <a:latin typeface="Calibri"/>
                          <a:cs typeface="Calibri"/>
                        </a:rPr>
                        <a:t> </a:t>
                      </a:r>
                      <a:r>
                        <a:rPr sz="1350" spc="-20" dirty="0">
                          <a:latin typeface="Calibri"/>
                          <a:cs typeface="Calibri"/>
                        </a:rPr>
                        <a:t>with </a:t>
                      </a:r>
                      <a:r>
                        <a:rPr sz="1350" dirty="0">
                          <a:latin typeface="Calibri"/>
                          <a:cs typeface="Calibri"/>
                        </a:rPr>
                        <a:t>Ki67</a:t>
                      </a:r>
                      <a:r>
                        <a:rPr sz="1350" spc="-40" dirty="0">
                          <a:latin typeface="Calibri"/>
                          <a:cs typeface="Calibri"/>
                        </a:rPr>
                        <a:t> </a:t>
                      </a:r>
                      <a:r>
                        <a:rPr sz="1350" u="sng" dirty="0">
                          <a:uFill>
                            <a:solidFill>
                              <a:srgbClr val="000000"/>
                            </a:solidFill>
                          </a:uFill>
                          <a:latin typeface="Calibri"/>
                          <a:cs typeface="Calibri"/>
                        </a:rPr>
                        <a:t>&gt;</a:t>
                      </a:r>
                      <a:r>
                        <a:rPr sz="1350" u="none" dirty="0">
                          <a:latin typeface="Calibri"/>
                          <a:cs typeface="Calibri"/>
                        </a:rPr>
                        <a:t>20%</a:t>
                      </a:r>
                      <a:r>
                        <a:rPr sz="1350" u="none" spc="10" dirty="0">
                          <a:latin typeface="Calibri"/>
                          <a:cs typeface="Calibri"/>
                        </a:rPr>
                        <a:t> </a:t>
                      </a:r>
                      <a:r>
                        <a:rPr sz="1350" u="none" dirty="0">
                          <a:latin typeface="Calibri"/>
                          <a:cs typeface="Calibri"/>
                        </a:rPr>
                        <a:t>or</a:t>
                      </a:r>
                      <a:r>
                        <a:rPr sz="1350" u="none" spc="-20" dirty="0">
                          <a:latin typeface="Calibri"/>
                          <a:cs typeface="Calibri"/>
                        </a:rPr>
                        <a:t> high </a:t>
                      </a:r>
                      <a:r>
                        <a:rPr sz="1350" u="none" dirty="0">
                          <a:latin typeface="Calibri"/>
                          <a:cs typeface="Calibri"/>
                        </a:rPr>
                        <a:t>genomic</a:t>
                      </a:r>
                      <a:r>
                        <a:rPr sz="1350" u="none" spc="-20" dirty="0">
                          <a:latin typeface="Calibri"/>
                          <a:cs typeface="Calibri"/>
                        </a:rPr>
                        <a:t> risk</a:t>
                      </a:r>
                      <a:endParaRPr sz="1350" dirty="0">
                        <a:latin typeface="Calibri"/>
                        <a:cs typeface="Calibri"/>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a:txBody>
                    <a:bodyPr/>
                    <a:lstStyle/>
                    <a:p>
                      <a:pPr marL="96520">
                        <a:lnSpc>
                          <a:spcPct val="100000"/>
                        </a:lnSpc>
                        <a:spcBef>
                          <a:spcPts val="315"/>
                        </a:spcBef>
                      </a:pPr>
                      <a:r>
                        <a:rPr sz="1350" spc="-50" dirty="0">
                          <a:latin typeface="Calibri"/>
                          <a:cs typeface="Calibri"/>
                        </a:rPr>
                        <a:t>X</a:t>
                      </a:r>
                      <a:endParaRPr sz="1350">
                        <a:latin typeface="Calibri"/>
                        <a:cs typeface="Calibri"/>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7D79">
                        <a:alpha val="50195"/>
                      </a:srgbClr>
                    </a:solidFill>
                  </a:tcPr>
                </a:tc>
                <a:extLst>
                  <a:ext uri="{0D108BD9-81ED-4DB2-BD59-A6C34878D82A}">
                    <a16:rowId xmlns:a16="http://schemas.microsoft.com/office/drawing/2014/main" val="10006"/>
                  </a:ext>
                </a:extLst>
              </a:tr>
              <a:tr h="285923">
                <a:tc>
                  <a:txBody>
                    <a:bodyPr/>
                    <a:lstStyle/>
                    <a:p>
                      <a:pPr marL="93980">
                        <a:lnSpc>
                          <a:spcPct val="100000"/>
                        </a:lnSpc>
                        <a:spcBef>
                          <a:spcPts val="325"/>
                        </a:spcBef>
                      </a:pPr>
                      <a:r>
                        <a:rPr sz="1350" dirty="0">
                          <a:latin typeface="Calibri"/>
                          <a:cs typeface="Calibri"/>
                        </a:rPr>
                        <a:t>Stage</a:t>
                      </a:r>
                      <a:r>
                        <a:rPr sz="1350" spc="-70" dirty="0">
                          <a:latin typeface="Calibri"/>
                          <a:cs typeface="Calibri"/>
                        </a:rPr>
                        <a:t> </a:t>
                      </a:r>
                      <a:r>
                        <a:rPr sz="1350" spc="-25" dirty="0">
                          <a:latin typeface="Calibri"/>
                          <a:cs typeface="Calibri"/>
                        </a:rPr>
                        <a:t>IIB</a:t>
                      </a:r>
                      <a:endParaRPr sz="1350">
                        <a:latin typeface="Calibri"/>
                        <a:cs typeface="Calibri"/>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4615">
                        <a:lnSpc>
                          <a:spcPct val="100000"/>
                        </a:lnSpc>
                        <a:spcBef>
                          <a:spcPts val="325"/>
                        </a:spcBef>
                      </a:pPr>
                      <a:r>
                        <a:rPr sz="1350" spc="-20" dirty="0">
                          <a:latin typeface="Calibri"/>
                          <a:cs typeface="Calibri"/>
                        </a:rPr>
                        <a:t>T2N1</a:t>
                      </a:r>
                      <a:endParaRPr sz="1350" dirty="0">
                        <a:latin typeface="Calibri"/>
                        <a:cs typeface="Calibri"/>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5250">
                        <a:lnSpc>
                          <a:spcPct val="100000"/>
                        </a:lnSpc>
                        <a:spcBef>
                          <a:spcPts val="325"/>
                        </a:spcBef>
                      </a:pPr>
                      <a:r>
                        <a:rPr sz="1350" spc="-50" dirty="0">
                          <a:latin typeface="Segoe UI Symbol"/>
                          <a:cs typeface="Segoe UI Symbol"/>
                        </a:rPr>
                        <a:t>✓</a:t>
                      </a:r>
                      <a:endParaRPr sz="1350" dirty="0">
                        <a:latin typeface="Segoe UI Symbol"/>
                        <a:cs typeface="Segoe UI Symbol"/>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a:txBody>
                    <a:bodyPr/>
                    <a:lstStyle/>
                    <a:p>
                      <a:pPr marL="96520">
                        <a:lnSpc>
                          <a:spcPct val="100000"/>
                        </a:lnSpc>
                        <a:spcBef>
                          <a:spcPts val="325"/>
                        </a:spcBef>
                      </a:pPr>
                      <a:r>
                        <a:rPr sz="1350" dirty="0">
                          <a:latin typeface="Calibri"/>
                          <a:cs typeface="Calibri"/>
                        </a:rPr>
                        <a:t>G3</a:t>
                      </a:r>
                      <a:r>
                        <a:rPr sz="1350" spc="25" dirty="0">
                          <a:latin typeface="Calibri"/>
                          <a:cs typeface="Calibri"/>
                        </a:rPr>
                        <a:t> </a:t>
                      </a:r>
                      <a:r>
                        <a:rPr sz="1350" dirty="0">
                          <a:latin typeface="Calibri"/>
                          <a:cs typeface="Calibri"/>
                        </a:rPr>
                        <a:t>or</a:t>
                      </a:r>
                      <a:r>
                        <a:rPr sz="1350" spc="-45" dirty="0">
                          <a:latin typeface="Calibri"/>
                          <a:cs typeface="Calibri"/>
                        </a:rPr>
                        <a:t> </a:t>
                      </a:r>
                      <a:r>
                        <a:rPr sz="1350" dirty="0">
                          <a:latin typeface="Calibri"/>
                          <a:cs typeface="Calibri"/>
                        </a:rPr>
                        <a:t>Ki67</a:t>
                      </a:r>
                      <a:r>
                        <a:rPr sz="1350" spc="-40" dirty="0">
                          <a:latin typeface="Calibri"/>
                          <a:cs typeface="Calibri"/>
                        </a:rPr>
                        <a:t> </a:t>
                      </a:r>
                      <a:r>
                        <a:rPr sz="1350" u="sng" spc="-20" dirty="0">
                          <a:uFill>
                            <a:solidFill>
                              <a:srgbClr val="000000"/>
                            </a:solidFill>
                          </a:uFill>
                          <a:latin typeface="Calibri"/>
                          <a:cs typeface="Calibri"/>
                        </a:rPr>
                        <a:t>&gt;</a:t>
                      </a:r>
                      <a:r>
                        <a:rPr sz="1350" u="none" spc="-20" dirty="0">
                          <a:latin typeface="Calibri"/>
                          <a:cs typeface="Calibri"/>
                        </a:rPr>
                        <a:t>20%</a:t>
                      </a:r>
                      <a:endParaRPr sz="1350">
                        <a:latin typeface="Calibri"/>
                        <a:cs typeface="Calibri"/>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7"/>
                  </a:ext>
                </a:extLst>
              </a:tr>
              <a:tr h="285923">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4615">
                        <a:lnSpc>
                          <a:spcPct val="100000"/>
                        </a:lnSpc>
                        <a:spcBef>
                          <a:spcPts val="330"/>
                        </a:spcBef>
                      </a:pPr>
                      <a:r>
                        <a:rPr sz="1350" spc="-20" dirty="0">
                          <a:latin typeface="Calibri"/>
                          <a:cs typeface="Calibri"/>
                        </a:rPr>
                        <a:t>T3N0</a:t>
                      </a:r>
                      <a:endParaRPr sz="1350">
                        <a:latin typeface="Calibri"/>
                        <a:cs typeface="Calibri"/>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5250">
                        <a:lnSpc>
                          <a:spcPct val="100000"/>
                        </a:lnSpc>
                        <a:spcBef>
                          <a:spcPts val="330"/>
                        </a:spcBef>
                      </a:pPr>
                      <a:r>
                        <a:rPr sz="1350" spc="-50" dirty="0">
                          <a:latin typeface="Segoe UI Symbol"/>
                          <a:cs typeface="Segoe UI Symbol"/>
                        </a:rPr>
                        <a:t>✓</a:t>
                      </a:r>
                      <a:endParaRPr sz="1350" dirty="0">
                        <a:latin typeface="Segoe UI Symbol"/>
                        <a:cs typeface="Segoe UI Symbol"/>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a:txBody>
                    <a:bodyPr/>
                    <a:lstStyle/>
                    <a:p>
                      <a:pPr marL="96520">
                        <a:lnSpc>
                          <a:spcPct val="100000"/>
                        </a:lnSpc>
                        <a:spcBef>
                          <a:spcPts val="330"/>
                        </a:spcBef>
                      </a:pPr>
                      <a:r>
                        <a:rPr sz="1350" spc="-50" dirty="0">
                          <a:latin typeface="Calibri"/>
                          <a:cs typeface="Calibri"/>
                        </a:rPr>
                        <a:t>X</a:t>
                      </a:r>
                      <a:endParaRPr sz="1350">
                        <a:latin typeface="Calibri"/>
                        <a:cs typeface="Calibri"/>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7D79">
                        <a:alpha val="50195"/>
                      </a:srgbClr>
                    </a:solidFill>
                  </a:tcPr>
                </a:tc>
                <a:extLst>
                  <a:ext uri="{0D108BD9-81ED-4DB2-BD59-A6C34878D82A}">
                    <a16:rowId xmlns:a16="http://schemas.microsoft.com/office/drawing/2014/main" val="10008"/>
                  </a:ext>
                </a:extLst>
              </a:tr>
              <a:tr h="285923">
                <a:tc>
                  <a:txBody>
                    <a:bodyPr/>
                    <a:lstStyle/>
                    <a:p>
                      <a:pPr marL="93980">
                        <a:lnSpc>
                          <a:spcPct val="100000"/>
                        </a:lnSpc>
                        <a:spcBef>
                          <a:spcPts val="330"/>
                        </a:spcBef>
                      </a:pPr>
                      <a:r>
                        <a:rPr sz="1350" dirty="0">
                          <a:latin typeface="Calibri"/>
                          <a:cs typeface="Calibri"/>
                        </a:rPr>
                        <a:t>Stage</a:t>
                      </a:r>
                      <a:r>
                        <a:rPr sz="1350" spc="-70" dirty="0">
                          <a:latin typeface="Calibri"/>
                          <a:cs typeface="Calibri"/>
                        </a:rPr>
                        <a:t> </a:t>
                      </a:r>
                      <a:r>
                        <a:rPr sz="1350" spc="-20" dirty="0">
                          <a:latin typeface="Calibri"/>
                          <a:cs typeface="Calibri"/>
                        </a:rPr>
                        <a:t>IIIA</a:t>
                      </a:r>
                      <a:endParaRPr sz="1350">
                        <a:latin typeface="Calibri"/>
                        <a:cs typeface="Calibri"/>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4615">
                        <a:lnSpc>
                          <a:spcPct val="100000"/>
                        </a:lnSpc>
                        <a:spcBef>
                          <a:spcPts val="330"/>
                        </a:spcBef>
                      </a:pPr>
                      <a:r>
                        <a:rPr sz="1350" spc="-20" dirty="0">
                          <a:latin typeface="Calibri"/>
                          <a:cs typeface="Calibri"/>
                        </a:rPr>
                        <a:t>T0N2</a:t>
                      </a:r>
                      <a:endParaRPr sz="1350">
                        <a:latin typeface="Calibri"/>
                        <a:cs typeface="Calibri"/>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5250">
                        <a:lnSpc>
                          <a:spcPct val="100000"/>
                        </a:lnSpc>
                        <a:spcBef>
                          <a:spcPts val="330"/>
                        </a:spcBef>
                      </a:pPr>
                      <a:r>
                        <a:rPr sz="1350" spc="-50" dirty="0">
                          <a:latin typeface="Segoe UI Symbol"/>
                          <a:cs typeface="Segoe UI Symbol"/>
                        </a:rPr>
                        <a:t>✓</a:t>
                      </a:r>
                      <a:endParaRPr sz="1350" dirty="0">
                        <a:latin typeface="Segoe UI Symbol"/>
                        <a:cs typeface="Segoe UI Symbol"/>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a:txBody>
                    <a:bodyPr/>
                    <a:lstStyle/>
                    <a:p>
                      <a:pPr marL="96520">
                        <a:lnSpc>
                          <a:spcPct val="100000"/>
                        </a:lnSpc>
                        <a:spcBef>
                          <a:spcPts val="330"/>
                        </a:spcBef>
                      </a:pPr>
                      <a:r>
                        <a:rPr sz="1350" spc="-50" dirty="0">
                          <a:latin typeface="Segoe UI Symbol"/>
                          <a:cs typeface="Segoe UI Symbol"/>
                        </a:rPr>
                        <a:t>✓</a:t>
                      </a:r>
                      <a:endParaRPr sz="1350" dirty="0">
                        <a:latin typeface="Segoe UI Symbol"/>
                        <a:cs typeface="Segoe UI Symbol"/>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60000"/>
                        <a:lumOff val="40000"/>
                        <a:alpha val="50195"/>
                      </a:schemeClr>
                    </a:solidFill>
                  </a:tcPr>
                </a:tc>
                <a:extLst>
                  <a:ext uri="{0D108BD9-81ED-4DB2-BD59-A6C34878D82A}">
                    <a16:rowId xmlns:a16="http://schemas.microsoft.com/office/drawing/2014/main" val="10009"/>
                  </a:ext>
                </a:extLst>
              </a:tr>
              <a:tr h="285923">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4615">
                        <a:lnSpc>
                          <a:spcPct val="100000"/>
                        </a:lnSpc>
                        <a:spcBef>
                          <a:spcPts val="334"/>
                        </a:spcBef>
                      </a:pPr>
                      <a:r>
                        <a:rPr sz="1350" spc="-20" dirty="0">
                          <a:latin typeface="Calibri"/>
                          <a:cs typeface="Calibri"/>
                        </a:rPr>
                        <a:t>T1N2</a:t>
                      </a:r>
                      <a:endParaRPr sz="1350">
                        <a:latin typeface="Calibri"/>
                        <a:cs typeface="Calibri"/>
                      </a:endParaRPr>
                    </a:p>
                  </a:txBody>
                  <a:tcPr marL="0" marR="0" marT="425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5250">
                        <a:lnSpc>
                          <a:spcPct val="100000"/>
                        </a:lnSpc>
                        <a:spcBef>
                          <a:spcPts val="334"/>
                        </a:spcBef>
                      </a:pPr>
                      <a:r>
                        <a:rPr sz="1350" spc="-50" dirty="0">
                          <a:latin typeface="Segoe UI Symbol"/>
                          <a:cs typeface="Segoe UI Symbol"/>
                        </a:rPr>
                        <a:t>✓</a:t>
                      </a:r>
                      <a:endParaRPr sz="1350" dirty="0">
                        <a:latin typeface="Segoe UI Symbol"/>
                        <a:cs typeface="Segoe UI Symbol"/>
                      </a:endParaRPr>
                    </a:p>
                  </a:txBody>
                  <a:tcPr marL="0" marR="0" marT="425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a:txBody>
                    <a:bodyPr/>
                    <a:lstStyle/>
                    <a:p>
                      <a:pPr marL="96520">
                        <a:lnSpc>
                          <a:spcPct val="100000"/>
                        </a:lnSpc>
                        <a:spcBef>
                          <a:spcPts val="334"/>
                        </a:spcBef>
                      </a:pPr>
                      <a:r>
                        <a:rPr sz="1350" spc="-50" dirty="0">
                          <a:latin typeface="Segoe UI Symbol"/>
                          <a:cs typeface="Segoe UI Symbol"/>
                        </a:rPr>
                        <a:t>✓</a:t>
                      </a:r>
                      <a:endParaRPr sz="1350" dirty="0">
                        <a:latin typeface="Segoe UI Symbol"/>
                        <a:cs typeface="Segoe UI Symbol"/>
                      </a:endParaRPr>
                    </a:p>
                  </a:txBody>
                  <a:tcPr marL="0" marR="0" marT="4254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60000"/>
                        <a:lumOff val="40000"/>
                        <a:alpha val="50195"/>
                      </a:schemeClr>
                    </a:solidFill>
                  </a:tcPr>
                </a:tc>
                <a:extLst>
                  <a:ext uri="{0D108BD9-81ED-4DB2-BD59-A6C34878D82A}">
                    <a16:rowId xmlns:a16="http://schemas.microsoft.com/office/drawing/2014/main" val="10010"/>
                  </a:ext>
                </a:extLst>
              </a:tr>
              <a:tr h="285923">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4615">
                        <a:lnSpc>
                          <a:spcPct val="100000"/>
                        </a:lnSpc>
                        <a:spcBef>
                          <a:spcPts val="340"/>
                        </a:spcBef>
                      </a:pPr>
                      <a:r>
                        <a:rPr sz="1350" spc="-20" dirty="0">
                          <a:latin typeface="Calibri"/>
                          <a:cs typeface="Calibri"/>
                        </a:rPr>
                        <a:t>T2N2</a:t>
                      </a:r>
                      <a:endParaRPr sz="1350">
                        <a:latin typeface="Calibri"/>
                        <a:cs typeface="Calibri"/>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5250">
                        <a:lnSpc>
                          <a:spcPct val="100000"/>
                        </a:lnSpc>
                        <a:spcBef>
                          <a:spcPts val="340"/>
                        </a:spcBef>
                      </a:pPr>
                      <a:r>
                        <a:rPr sz="1350" spc="-50" dirty="0">
                          <a:latin typeface="Segoe UI Symbol"/>
                          <a:cs typeface="Segoe UI Symbol"/>
                        </a:rPr>
                        <a:t>✓</a:t>
                      </a:r>
                      <a:endParaRPr sz="1350" dirty="0">
                        <a:latin typeface="Segoe UI Symbol"/>
                        <a:cs typeface="Segoe UI Symbo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a:txBody>
                    <a:bodyPr/>
                    <a:lstStyle/>
                    <a:p>
                      <a:pPr marL="96520">
                        <a:lnSpc>
                          <a:spcPct val="100000"/>
                        </a:lnSpc>
                        <a:spcBef>
                          <a:spcPts val="340"/>
                        </a:spcBef>
                      </a:pPr>
                      <a:r>
                        <a:rPr sz="1350" spc="-50" dirty="0">
                          <a:latin typeface="Segoe UI Symbol"/>
                          <a:cs typeface="Segoe UI Symbol"/>
                        </a:rPr>
                        <a:t>✓</a:t>
                      </a:r>
                      <a:endParaRPr sz="1350" dirty="0">
                        <a:latin typeface="Segoe UI Symbol"/>
                        <a:cs typeface="Segoe UI Symbo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60000"/>
                        <a:lumOff val="40000"/>
                        <a:alpha val="50195"/>
                      </a:schemeClr>
                    </a:solidFill>
                  </a:tcPr>
                </a:tc>
                <a:extLst>
                  <a:ext uri="{0D108BD9-81ED-4DB2-BD59-A6C34878D82A}">
                    <a16:rowId xmlns:a16="http://schemas.microsoft.com/office/drawing/2014/main" val="10011"/>
                  </a:ext>
                </a:extLst>
              </a:tr>
              <a:tr h="285923">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4615">
                        <a:lnSpc>
                          <a:spcPct val="100000"/>
                        </a:lnSpc>
                        <a:spcBef>
                          <a:spcPts val="340"/>
                        </a:spcBef>
                      </a:pPr>
                      <a:r>
                        <a:rPr sz="1350" spc="-20" dirty="0">
                          <a:latin typeface="Calibri"/>
                          <a:cs typeface="Calibri"/>
                        </a:rPr>
                        <a:t>T3N1</a:t>
                      </a:r>
                      <a:endParaRPr sz="1350">
                        <a:latin typeface="Calibri"/>
                        <a:cs typeface="Calibri"/>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5250">
                        <a:lnSpc>
                          <a:spcPct val="100000"/>
                        </a:lnSpc>
                        <a:spcBef>
                          <a:spcPts val="340"/>
                        </a:spcBef>
                      </a:pPr>
                      <a:r>
                        <a:rPr sz="1350" spc="-50" dirty="0">
                          <a:latin typeface="Segoe UI Symbol"/>
                          <a:cs typeface="Segoe UI Symbol"/>
                        </a:rPr>
                        <a:t>✓</a:t>
                      </a:r>
                      <a:endParaRPr sz="1350" dirty="0">
                        <a:latin typeface="Segoe UI Symbol"/>
                        <a:cs typeface="Segoe UI Symbo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a:txBody>
                    <a:bodyPr/>
                    <a:lstStyle/>
                    <a:p>
                      <a:pPr marL="96520">
                        <a:lnSpc>
                          <a:spcPct val="100000"/>
                        </a:lnSpc>
                        <a:spcBef>
                          <a:spcPts val="340"/>
                        </a:spcBef>
                      </a:pPr>
                      <a:r>
                        <a:rPr sz="1350" spc="-50" dirty="0">
                          <a:latin typeface="Segoe UI Symbol"/>
                          <a:cs typeface="Segoe UI Symbol"/>
                        </a:rPr>
                        <a:t>✓</a:t>
                      </a:r>
                      <a:endParaRPr sz="1350" dirty="0">
                        <a:latin typeface="Segoe UI Symbol"/>
                        <a:cs typeface="Segoe UI Symbo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60000"/>
                        <a:lumOff val="40000"/>
                        <a:alpha val="50195"/>
                      </a:schemeClr>
                    </a:solidFill>
                  </a:tcPr>
                </a:tc>
                <a:extLst>
                  <a:ext uri="{0D108BD9-81ED-4DB2-BD59-A6C34878D82A}">
                    <a16:rowId xmlns:a16="http://schemas.microsoft.com/office/drawing/2014/main" val="10012"/>
                  </a:ext>
                </a:extLst>
              </a:tr>
              <a:tr h="285923">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4615">
                        <a:lnSpc>
                          <a:spcPct val="100000"/>
                        </a:lnSpc>
                        <a:spcBef>
                          <a:spcPts val="345"/>
                        </a:spcBef>
                      </a:pPr>
                      <a:r>
                        <a:rPr sz="1350" spc="-20" dirty="0">
                          <a:latin typeface="Calibri"/>
                          <a:cs typeface="Calibri"/>
                        </a:rPr>
                        <a:t>T3N2</a:t>
                      </a:r>
                      <a:endParaRPr sz="1350">
                        <a:latin typeface="Calibri"/>
                        <a:cs typeface="Calibri"/>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5250">
                        <a:lnSpc>
                          <a:spcPct val="100000"/>
                        </a:lnSpc>
                        <a:spcBef>
                          <a:spcPts val="345"/>
                        </a:spcBef>
                      </a:pPr>
                      <a:r>
                        <a:rPr sz="1350" spc="-50" dirty="0">
                          <a:latin typeface="Segoe UI Symbol"/>
                          <a:cs typeface="Segoe UI Symbol"/>
                        </a:rPr>
                        <a:t>✓</a:t>
                      </a:r>
                      <a:endParaRPr sz="1350" dirty="0">
                        <a:latin typeface="Segoe UI Symbol"/>
                        <a:cs typeface="Segoe UI Symbo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a:txBody>
                    <a:bodyPr/>
                    <a:lstStyle/>
                    <a:p>
                      <a:pPr marL="96520">
                        <a:lnSpc>
                          <a:spcPct val="100000"/>
                        </a:lnSpc>
                        <a:spcBef>
                          <a:spcPts val="345"/>
                        </a:spcBef>
                      </a:pPr>
                      <a:r>
                        <a:rPr sz="1350" spc="-50" dirty="0">
                          <a:latin typeface="Segoe UI Symbol"/>
                          <a:cs typeface="Segoe UI Symbol"/>
                        </a:rPr>
                        <a:t>✓</a:t>
                      </a:r>
                      <a:endParaRPr sz="1350" dirty="0">
                        <a:latin typeface="Segoe UI Symbol"/>
                        <a:cs typeface="Segoe UI Symbo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60000"/>
                        <a:lumOff val="40000"/>
                        <a:alpha val="50195"/>
                      </a:schemeClr>
                    </a:solidFill>
                  </a:tcPr>
                </a:tc>
                <a:extLst>
                  <a:ext uri="{0D108BD9-81ED-4DB2-BD59-A6C34878D82A}">
                    <a16:rowId xmlns:a16="http://schemas.microsoft.com/office/drawing/2014/main" val="10013"/>
                  </a:ext>
                </a:extLst>
              </a:tr>
              <a:tr h="285923">
                <a:tc>
                  <a:txBody>
                    <a:bodyPr/>
                    <a:lstStyle/>
                    <a:p>
                      <a:pPr marL="93980">
                        <a:lnSpc>
                          <a:spcPct val="100000"/>
                        </a:lnSpc>
                        <a:spcBef>
                          <a:spcPts val="345"/>
                        </a:spcBef>
                      </a:pPr>
                      <a:r>
                        <a:rPr sz="1350" dirty="0">
                          <a:latin typeface="Calibri"/>
                          <a:cs typeface="Calibri"/>
                        </a:rPr>
                        <a:t>Stage</a:t>
                      </a:r>
                      <a:r>
                        <a:rPr sz="1350" spc="-70" dirty="0">
                          <a:latin typeface="Calibri"/>
                          <a:cs typeface="Calibri"/>
                        </a:rPr>
                        <a:t> </a:t>
                      </a:r>
                      <a:r>
                        <a:rPr sz="1350" spc="-20" dirty="0">
                          <a:latin typeface="Calibri"/>
                          <a:cs typeface="Calibri"/>
                        </a:rPr>
                        <a:t>IIIB</a:t>
                      </a:r>
                      <a:endParaRPr sz="1350">
                        <a:latin typeface="Calibri"/>
                        <a:cs typeface="Calibri"/>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4615">
                        <a:lnSpc>
                          <a:spcPct val="100000"/>
                        </a:lnSpc>
                        <a:spcBef>
                          <a:spcPts val="345"/>
                        </a:spcBef>
                      </a:pPr>
                      <a:r>
                        <a:rPr sz="1350" spc="-20" dirty="0">
                          <a:latin typeface="Calibri"/>
                          <a:cs typeface="Calibri"/>
                        </a:rPr>
                        <a:t>T4N0</a:t>
                      </a:r>
                      <a:endParaRPr sz="1350">
                        <a:latin typeface="Calibri"/>
                        <a:cs typeface="Calibri"/>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5250">
                        <a:lnSpc>
                          <a:spcPct val="100000"/>
                        </a:lnSpc>
                        <a:spcBef>
                          <a:spcPts val="345"/>
                        </a:spcBef>
                      </a:pPr>
                      <a:r>
                        <a:rPr sz="1350" spc="-50" dirty="0">
                          <a:latin typeface="Segoe UI Symbol"/>
                          <a:cs typeface="Segoe UI Symbol"/>
                        </a:rPr>
                        <a:t>✓</a:t>
                      </a:r>
                      <a:endParaRPr sz="1350" dirty="0">
                        <a:latin typeface="Segoe UI Symbol"/>
                        <a:cs typeface="Segoe UI Symbo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a:txBody>
                    <a:bodyPr/>
                    <a:lstStyle/>
                    <a:p>
                      <a:pPr marL="96520">
                        <a:lnSpc>
                          <a:spcPct val="100000"/>
                        </a:lnSpc>
                        <a:spcBef>
                          <a:spcPts val="345"/>
                        </a:spcBef>
                      </a:pPr>
                      <a:r>
                        <a:rPr sz="1350" spc="-50" dirty="0">
                          <a:latin typeface="Calibri"/>
                          <a:cs typeface="Calibri"/>
                        </a:rPr>
                        <a:t>X</a:t>
                      </a:r>
                      <a:endParaRPr sz="1350">
                        <a:latin typeface="Calibri"/>
                        <a:cs typeface="Calibri"/>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7D79">
                        <a:alpha val="50195"/>
                      </a:srgbClr>
                    </a:solidFill>
                  </a:tcPr>
                </a:tc>
                <a:extLst>
                  <a:ext uri="{0D108BD9-81ED-4DB2-BD59-A6C34878D82A}">
                    <a16:rowId xmlns:a16="http://schemas.microsoft.com/office/drawing/2014/main" val="10014"/>
                  </a:ext>
                </a:extLst>
              </a:tr>
              <a:tr h="285923">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4615">
                        <a:lnSpc>
                          <a:spcPct val="100000"/>
                        </a:lnSpc>
                        <a:spcBef>
                          <a:spcPts val="350"/>
                        </a:spcBef>
                      </a:pPr>
                      <a:r>
                        <a:rPr sz="1350" spc="-20" dirty="0">
                          <a:latin typeface="Calibri"/>
                          <a:cs typeface="Calibri"/>
                        </a:rPr>
                        <a:t>T4N1</a:t>
                      </a:r>
                      <a:endParaRPr sz="1350">
                        <a:latin typeface="Calibri"/>
                        <a:cs typeface="Calibri"/>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5250">
                        <a:lnSpc>
                          <a:spcPct val="100000"/>
                        </a:lnSpc>
                        <a:spcBef>
                          <a:spcPts val="350"/>
                        </a:spcBef>
                      </a:pPr>
                      <a:r>
                        <a:rPr sz="1350" spc="-50" dirty="0">
                          <a:latin typeface="Segoe UI Symbol"/>
                          <a:cs typeface="Segoe UI Symbol"/>
                        </a:rPr>
                        <a:t>✓</a:t>
                      </a:r>
                      <a:endParaRPr sz="1350" dirty="0">
                        <a:latin typeface="Segoe UI Symbol"/>
                        <a:cs typeface="Segoe UI Symbo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a:txBody>
                    <a:bodyPr/>
                    <a:lstStyle/>
                    <a:p>
                      <a:pPr marL="96520">
                        <a:lnSpc>
                          <a:spcPct val="100000"/>
                        </a:lnSpc>
                        <a:spcBef>
                          <a:spcPts val="350"/>
                        </a:spcBef>
                      </a:pPr>
                      <a:r>
                        <a:rPr sz="1350" spc="-50" dirty="0">
                          <a:latin typeface="Segoe UI Symbol"/>
                          <a:cs typeface="Segoe UI Symbol"/>
                        </a:rPr>
                        <a:t>✓</a:t>
                      </a:r>
                      <a:endParaRPr sz="1350" dirty="0">
                        <a:latin typeface="Segoe UI Symbol"/>
                        <a:cs typeface="Segoe UI Symbo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60000"/>
                        <a:lumOff val="40000"/>
                        <a:alpha val="45881"/>
                      </a:schemeClr>
                    </a:solidFill>
                  </a:tcPr>
                </a:tc>
                <a:extLst>
                  <a:ext uri="{0D108BD9-81ED-4DB2-BD59-A6C34878D82A}">
                    <a16:rowId xmlns:a16="http://schemas.microsoft.com/office/drawing/2014/main" val="10015"/>
                  </a:ext>
                </a:extLst>
              </a:tr>
              <a:tr h="285923">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4615">
                        <a:lnSpc>
                          <a:spcPct val="100000"/>
                        </a:lnSpc>
                        <a:spcBef>
                          <a:spcPts val="350"/>
                        </a:spcBef>
                      </a:pPr>
                      <a:r>
                        <a:rPr sz="1350" spc="-20" dirty="0">
                          <a:latin typeface="Calibri"/>
                          <a:cs typeface="Calibri"/>
                        </a:rPr>
                        <a:t>T4N2</a:t>
                      </a:r>
                      <a:endParaRPr sz="1350">
                        <a:latin typeface="Calibri"/>
                        <a:cs typeface="Calibri"/>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5250">
                        <a:lnSpc>
                          <a:spcPct val="100000"/>
                        </a:lnSpc>
                        <a:spcBef>
                          <a:spcPts val="350"/>
                        </a:spcBef>
                      </a:pPr>
                      <a:r>
                        <a:rPr sz="1350" spc="-50" dirty="0">
                          <a:latin typeface="Segoe UI Symbol"/>
                          <a:cs typeface="Segoe UI Symbol"/>
                        </a:rPr>
                        <a:t>✓</a:t>
                      </a:r>
                      <a:endParaRPr sz="1350" dirty="0">
                        <a:latin typeface="Segoe UI Symbol"/>
                        <a:cs typeface="Segoe UI Symbo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a:txBody>
                    <a:bodyPr/>
                    <a:lstStyle/>
                    <a:p>
                      <a:pPr marL="96520">
                        <a:lnSpc>
                          <a:spcPct val="100000"/>
                        </a:lnSpc>
                        <a:spcBef>
                          <a:spcPts val="350"/>
                        </a:spcBef>
                      </a:pPr>
                      <a:r>
                        <a:rPr sz="1350" spc="-50" dirty="0">
                          <a:latin typeface="Segoe UI Symbol"/>
                          <a:cs typeface="Segoe UI Symbol"/>
                        </a:rPr>
                        <a:t>✓</a:t>
                      </a:r>
                      <a:endParaRPr sz="1350" dirty="0">
                        <a:latin typeface="Segoe UI Symbol"/>
                        <a:cs typeface="Segoe UI Symbo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60000"/>
                        <a:lumOff val="40000"/>
                        <a:alpha val="45881"/>
                      </a:schemeClr>
                    </a:solidFill>
                  </a:tcPr>
                </a:tc>
                <a:extLst>
                  <a:ext uri="{0D108BD9-81ED-4DB2-BD59-A6C34878D82A}">
                    <a16:rowId xmlns:a16="http://schemas.microsoft.com/office/drawing/2014/main" val="10016"/>
                  </a:ext>
                </a:extLst>
              </a:tr>
              <a:tr h="285923">
                <a:tc>
                  <a:txBody>
                    <a:bodyPr/>
                    <a:lstStyle/>
                    <a:p>
                      <a:pPr marL="93980">
                        <a:lnSpc>
                          <a:spcPct val="100000"/>
                        </a:lnSpc>
                        <a:spcBef>
                          <a:spcPts val="355"/>
                        </a:spcBef>
                      </a:pPr>
                      <a:r>
                        <a:rPr sz="1350" dirty="0">
                          <a:latin typeface="Calibri"/>
                          <a:cs typeface="Calibri"/>
                        </a:rPr>
                        <a:t>Stage</a:t>
                      </a:r>
                      <a:r>
                        <a:rPr sz="1350" spc="-70" dirty="0">
                          <a:latin typeface="Calibri"/>
                          <a:cs typeface="Calibri"/>
                        </a:rPr>
                        <a:t> </a:t>
                      </a:r>
                      <a:r>
                        <a:rPr sz="1350" spc="-20" dirty="0">
                          <a:latin typeface="Calibri"/>
                          <a:cs typeface="Calibri"/>
                        </a:rPr>
                        <a:t>IIIC</a:t>
                      </a:r>
                      <a:endParaRPr sz="1350">
                        <a:latin typeface="Calibri"/>
                        <a:cs typeface="Calibri"/>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4615">
                        <a:lnSpc>
                          <a:spcPct val="100000"/>
                        </a:lnSpc>
                        <a:spcBef>
                          <a:spcPts val="355"/>
                        </a:spcBef>
                      </a:pPr>
                      <a:r>
                        <a:rPr sz="1350" spc="-10" dirty="0">
                          <a:latin typeface="Calibri"/>
                          <a:cs typeface="Calibri"/>
                        </a:rPr>
                        <a:t>AnyTN3</a:t>
                      </a:r>
                      <a:endParaRPr sz="1350">
                        <a:latin typeface="Calibri"/>
                        <a:cs typeface="Calibri"/>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95250">
                        <a:lnSpc>
                          <a:spcPct val="100000"/>
                        </a:lnSpc>
                        <a:spcBef>
                          <a:spcPts val="355"/>
                        </a:spcBef>
                      </a:pPr>
                      <a:r>
                        <a:rPr sz="1350" spc="-50" dirty="0">
                          <a:latin typeface="Segoe UI Symbol"/>
                          <a:cs typeface="Segoe UI Symbol"/>
                        </a:rPr>
                        <a:t>✓</a:t>
                      </a:r>
                      <a:endParaRPr sz="1350" dirty="0">
                        <a:latin typeface="Segoe UI Symbol"/>
                        <a:cs typeface="Segoe UI Symbol"/>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a:txBody>
                    <a:bodyPr/>
                    <a:lstStyle/>
                    <a:p>
                      <a:pPr marL="96520">
                        <a:lnSpc>
                          <a:spcPct val="100000"/>
                        </a:lnSpc>
                        <a:spcBef>
                          <a:spcPts val="355"/>
                        </a:spcBef>
                      </a:pPr>
                      <a:r>
                        <a:rPr sz="1350" spc="-50" dirty="0">
                          <a:latin typeface="Segoe UI Symbol"/>
                          <a:cs typeface="Segoe UI Symbol"/>
                        </a:rPr>
                        <a:t>✓</a:t>
                      </a:r>
                      <a:endParaRPr sz="1350" dirty="0">
                        <a:latin typeface="Segoe UI Symbol"/>
                        <a:cs typeface="Segoe UI Symbol"/>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60000"/>
                        <a:lumOff val="40000"/>
                        <a:alpha val="45881"/>
                      </a:schemeClr>
                    </a:solidFill>
                  </a:tcPr>
                </a:tc>
                <a:extLst>
                  <a:ext uri="{0D108BD9-81ED-4DB2-BD59-A6C34878D82A}">
                    <a16:rowId xmlns:a16="http://schemas.microsoft.com/office/drawing/2014/main" val="10017"/>
                  </a:ext>
                </a:extLst>
              </a:tr>
            </a:tbl>
          </a:graphicData>
        </a:graphic>
      </p:graphicFrame>
      <p:sp>
        <p:nvSpPr>
          <p:cNvPr id="6" name="object 6"/>
          <p:cNvSpPr txBox="1"/>
          <p:nvPr/>
        </p:nvSpPr>
        <p:spPr>
          <a:xfrm>
            <a:off x="8593283" y="895667"/>
            <a:ext cx="2886710" cy="3346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US</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EHR</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Analysis</a:t>
            </a:r>
            <a:r>
              <a:rPr kumimoji="0" sz="2000" b="0" i="0" u="none" strike="noStrike" kern="1200" cap="none" spc="-6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of</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HR+</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25" normalizeH="0" baseline="0" noProof="0" dirty="0">
                <a:ln>
                  <a:noFill/>
                </a:ln>
                <a:solidFill>
                  <a:prstClr val="black"/>
                </a:solidFill>
                <a:effectLst/>
                <a:uLnTx/>
                <a:uFillTx/>
                <a:latin typeface="Calibri"/>
                <a:ea typeface="+mn-ea"/>
                <a:cs typeface="Calibri"/>
              </a:rPr>
              <a:t>eBC</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7" name="object 7"/>
          <p:cNvPicPr/>
          <p:nvPr/>
        </p:nvPicPr>
        <p:blipFill>
          <a:blip r:embed="rId2" cstate="print"/>
          <a:stretch>
            <a:fillRect/>
          </a:stretch>
        </p:blipFill>
        <p:spPr>
          <a:xfrm>
            <a:off x="8593283" y="1524709"/>
            <a:ext cx="3086874" cy="3904960"/>
          </a:xfrm>
          <a:prstGeom prst="rect">
            <a:avLst/>
          </a:prstGeom>
        </p:spPr>
      </p:pic>
      <p:sp>
        <p:nvSpPr>
          <p:cNvPr id="8" name="object 8"/>
          <p:cNvSpPr txBox="1"/>
          <p:nvPr/>
        </p:nvSpPr>
        <p:spPr>
          <a:xfrm>
            <a:off x="9759060" y="6528752"/>
            <a:ext cx="1888489"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0" normalizeH="0" baseline="0" noProof="0" dirty="0">
                <a:ln>
                  <a:noFill/>
                </a:ln>
                <a:solidFill>
                  <a:prstClr val="black"/>
                </a:solidFill>
                <a:effectLst/>
                <a:uLnTx/>
                <a:uFillTx/>
                <a:latin typeface="Arial"/>
                <a:ea typeface="+mn-ea"/>
                <a:cs typeface="Arial"/>
              </a:rPr>
              <a:t>Tarantino</a:t>
            </a:r>
            <a:r>
              <a:rPr kumimoji="0" sz="1200" b="0" i="0" u="none" strike="noStrike" kern="1200" cap="none" spc="-4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et</a:t>
            </a:r>
            <a:r>
              <a:rPr kumimoji="0" sz="1200" b="0" i="0" u="none" strike="noStrike" kern="1200" cap="none" spc="-1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al,</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ESMO</a:t>
            </a:r>
            <a:r>
              <a:rPr kumimoji="0" sz="1200" b="0" i="0" u="none" strike="noStrike" kern="1200" cap="none" spc="-15" normalizeH="0" baseline="0" noProof="0" dirty="0">
                <a:ln>
                  <a:noFill/>
                </a:ln>
                <a:solidFill>
                  <a:prstClr val="black"/>
                </a:solidFill>
                <a:effectLst/>
                <a:uLnTx/>
                <a:uFillTx/>
                <a:latin typeface="Arial"/>
                <a:ea typeface="+mn-ea"/>
                <a:cs typeface="Arial"/>
              </a:rPr>
              <a:t> </a:t>
            </a:r>
            <a:r>
              <a:rPr kumimoji="0" sz="1200" b="0" i="0" u="none" strike="noStrike" kern="1200" cap="none" spc="-20" normalizeH="0" baseline="0" noProof="0" dirty="0">
                <a:ln>
                  <a:noFill/>
                </a:ln>
                <a:solidFill>
                  <a:prstClr val="black"/>
                </a:solidFill>
                <a:effectLst/>
                <a:uLnTx/>
                <a:uFillTx/>
                <a:latin typeface="Arial"/>
                <a:ea typeface="+mn-ea"/>
                <a:cs typeface="Arial"/>
              </a:rPr>
              <a:t>2024</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9FE1B5-169D-305F-E640-73BE6EC60DF5}"/>
              </a:ext>
            </a:extLst>
          </p:cNvPr>
          <p:cNvPicPr>
            <a:picLocks noChangeAspect="1"/>
          </p:cNvPicPr>
          <p:nvPr/>
        </p:nvPicPr>
        <p:blipFill>
          <a:blip r:embed="rId2"/>
          <a:srcRect l="8620" t="18073" r="10592"/>
          <a:stretch/>
        </p:blipFill>
        <p:spPr>
          <a:xfrm>
            <a:off x="205755" y="1358965"/>
            <a:ext cx="5982489" cy="3698466"/>
          </a:xfrm>
          <a:prstGeom prst="rect">
            <a:avLst/>
          </a:prstGeom>
        </p:spPr>
      </p:pic>
      <p:pic>
        <p:nvPicPr>
          <p:cNvPr id="3" name="Picture 2">
            <a:extLst>
              <a:ext uri="{FF2B5EF4-FFF2-40B4-BE49-F238E27FC236}">
                <a16:creationId xmlns:a16="http://schemas.microsoft.com/office/drawing/2014/main" id="{D6634805-7708-66CD-C1DA-A9326974A2FF}"/>
              </a:ext>
            </a:extLst>
          </p:cNvPr>
          <p:cNvPicPr>
            <a:picLocks noChangeAspect="1"/>
          </p:cNvPicPr>
          <p:nvPr/>
        </p:nvPicPr>
        <p:blipFill>
          <a:blip r:embed="rId3"/>
          <a:stretch>
            <a:fillRect/>
          </a:stretch>
        </p:blipFill>
        <p:spPr>
          <a:xfrm>
            <a:off x="6188244" y="1358964"/>
            <a:ext cx="5736071" cy="4178335"/>
          </a:xfrm>
          <a:prstGeom prst="rect">
            <a:avLst/>
          </a:prstGeom>
        </p:spPr>
      </p:pic>
      <p:sp>
        <p:nvSpPr>
          <p:cNvPr id="5" name="object 13">
            <a:extLst>
              <a:ext uri="{FF2B5EF4-FFF2-40B4-BE49-F238E27FC236}">
                <a16:creationId xmlns:a16="http://schemas.microsoft.com/office/drawing/2014/main" id="{5234B50E-446A-2A21-0FDD-2FA86EF6C4D3}"/>
              </a:ext>
            </a:extLst>
          </p:cNvPr>
          <p:cNvSpPr txBox="1"/>
          <p:nvPr/>
        </p:nvSpPr>
        <p:spPr>
          <a:xfrm>
            <a:off x="791177" y="4878349"/>
            <a:ext cx="11195068" cy="723275"/>
          </a:xfrm>
          <a:prstGeom prst="rect">
            <a:avLst/>
          </a:prstGeom>
          <a:solidFill>
            <a:schemeClr val="bg1"/>
          </a:solidFill>
        </p:spPr>
        <p:txBody>
          <a:bodyPr vert="horz" wrap="square" lIns="0" tIns="76200" rIns="0" bIns="0" rtlCol="0">
            <a:spAutoFit/>
          </a:bodyPr>
          <a:lstStyle/>
          <a:p>
            <a:pPr marL="0" marR="0" lvl="0" indent="0" algn="l" defTabSz="914400" rtl="0" eaLnBrk="1" fontAlgn="auto" latinLnBrk="0" hangingPunct="1">
              <a:lnSpc>
                <a:spcPct val="100000"/>
              </a:lnSpc>
              <a:spcBef>
                <a:spcPts val="580"/>
              </a:spcBef>
              <a:spcAft>
                <a:spcPts val="0"/>
              </a:spcAft>
              <a:buClrTx/>
              <a:buSzTx/>
              <a:buFontTx/>
              <a:buNone/>
              <a:tabLst/>
              <a:defRPr/>
            </a:pPr>
            <a:endParaRPr kumimoji="0" sz="1100" b="0" i="0" u="none" strike="noStrike" kern="1200" cap="none" spc="0" normalizeH="0" baseline="0" noProof="0" dirty="0">
              <a:ln>
                <a:noFill/>
              </a:ln>
              <a:solidFill>
                <a:srgbClr val="5B9BD5">
                  <a:lumMod val="75000"/>
                </a:srgbClr>
              </a:solidFill>
              <a:effectLst/>
              <a:uLnTx/>
              <a:uFillTx/>
              <a:latin typeface="Arial"/>
              <a:ea typeface="+mn-ea"/>
              <a:cs typeface="Arial"/>
            </a:endParaRPr>
          </a:p>
          <a:p>
            <a:pPr marL="19050" marR="0" lvl="0" indent="0" algn="ctr" defTabSz="914400" rtl="0" eaLnBrk="1" fontAlgn="auto" latinLnBrk="0" hangingPunct="1">
              <a:lnSpc>
                <a:spcPct val="100000"/>
              </a:lnSpc>
              <a:spcBef>
                <a:spcPts val="0"/>
              </a:spcBef>
              <a:spcAft>
                <a:spcPts val="0"/>
              </a:spcAft>
              <a:buClrTx/>
              <a:buSzTx/>
              <a:buFontTx/>
              <a:buNone/>
              <a:tabLst/>
              <a:defRPr/>
            </a:pP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32%</a:t>
            </a:r>
            <a:r>
              <a:rPr kumimoji="0" sz="1550" b="1" i="0" u="none" strike="noStrike" kern="1200" cap="none" spc="10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reduction</a:t>
            </a:r>
            <a:r>
              <a:rPr kumimoji="0" sz="1550" b="1" i="0" u="none" strike="noStrike" kern="1200" cap="none" spc="9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in</a:t>
            </a:r>
            <a:r>
              <a:rPr kumimoji="0" sz="1550" b="1" i="0" u="none" strike="noStrike" kern="1200" cap="none" spc="9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the</a:t>
            </a:r>
            <a:r>
              <a:rPr kumimoji="0" sz="1550" b="1" i="0" u="none" strike="noStrike" kern="1200" cap="none" spc="105"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risk</a:t>
            </a:r>
            <a:r>
              <a:rPr kumimoji="0" sz="1550" b="1" i="0" u="none" strike="noStrike" kern="1200" cap="none" spc="10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of</a:t>
            </a:r>
            <a:r>
              <a:rPr kumimoji="0" sz="1550" b="1" i="0" u="none" strike="noStrike" kern="1200" cap="none" spc="8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developing</a:t>
            </a:r>
            <a:r>
              <a:rPr kumimoji="0" sz="1550" b="1" i="0" u="none" strike="noStrike" kern="1200" cap="none" spc="9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an</a:t>
            </a:r>
            <a:r>
              <a:rPr kumimoji="0" sz="1550" b="1" i="0" u="none" strike="noStrike" kern="1200" cap="none" spc="95"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IDFS</a:t>
            </a:r>
            <a:r>
              <a:rPr kumimoji="0" sz="1550" b="1" i="0" u="none" strike="noStrike" kern="1200" cap="none" spc="8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10" normalizeH="0" baseline="0" noProof="0" dirty="0">
                <a:ln>
                  <a:noFill/>
                </a:ln>
                <a:solidFill>
                  <a:srgbClr val="5B9BD5">
                    <a:lumMod val="75000"/>
                  </a:srgbClr>
                </a:solidFill>
                <a:effectLst/>
                <a:uLnTx/>
                <a:uFillTx/>
                <a:latin typeface="Arial"/>
                <a:ea typeface="+mn-ea"/>
                <a:cs typeface="Arial"/>
              </a:rPr>
              <a:t>event.</a:t>
            </a:r>
            <a:endParaRPr kumimoji="0" sz="1550" b="0" i="0" u="none" strike="noStrike" kern="1200" cap="none" spc="0" normalizeH="0" baseline="0" noProof="0" dirty="0">
              <a:ln>
                <a:noFill/>
              </a:ln>
              <a:solidFill>
                <a:srgbClr val="5B9BD5">
                  <a:lumMod val="75000"/>
                </a:srgbClr>
              </a:solidFill>
              <a:effectLst/>
              <a:uLnTx/>
              <a:uFillTx/>
              <a:latin typeface="Arial"/>
              <a:ea typeface="+mn-ea"/>
              <a:cs typeface="Arial"/>
            </a:endParaRPr>
          </a:p>
          <a:p>
            <a:pPr marL="0" marR="0" lvl="0" indent="0" algn="ctr" defTabSz="914400" rtl="0" eaLnBrk="1" fontAlgn="auto" latinLnBrk="0" hangingPunct="1">
              <a:lnSpc>
                <a:spcPct val="100000"/>
              </a:lnSpc>
              <a:spcBef>
                <a:spcPts val="20"/>
              </a:spcBef>
              <a:spcAft>
                <a:spcPts val="0"/>
              </a:spcAft>
              <a:buClrTx/>
              <a:buSzTx/>
              <a:buFontTx/>
              <a:buNone/>
              <a:tabLst/>
              <a:defRPr/>
            </a:pP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The</a:t>
            </a:r>
            <a:r>
              <a:rPr kumimoji="0" sz="1550" b="1" i="0" u="none" strike="noStrike" kern="1200" cap="none" spc="11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KM</a:t>
            </a:r>
            <a:r>
              <a:rPr kumimoji="0" sz="1550" b="1" i="0" u="none" strike="noStrike" kern="1200" cap="none" spc="135"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curves</a:t>
            </a:r>
            <a:r>
              <a:rPr kumimoji="0" sz="1550" b="1" i="0" u="none" strike="noStrike" kern="1200" cap="none" spc="11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continue</a:t>
            </a:r>
            <a:r>
              <a:rPr kumimoji="0" sz="1550" b="1" i="0" u="none" strike="noStrike" kern="1200" cap="none" spc="114"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to</a:t>
            </a:r>
            <a:r>
              <a:rPr kumimoji="0" sz="1550" b="1" i="0" u="none" strike="noStrike" kern="1200" cap="none" spc="105"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separate</a:t>
            </a:r>
            <a:r>
              <a:rPr kumimoji="0" sz="1550" b="1" i="0" u="none" strike="noStrike" kern="1200" cap="none" spc="3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and</a:t>
            </a:r>
            <a:r>
              <a:rPr kumimoji="0" sz="1550" b="1" i="0" u="none" strike="noStrike" kern="1200" cap="none" spc="10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the</a:t>
            </a:r>
            <a:r>
              <a:rPr kumimoji="0" sz="1550" b="1" i="0" u="none" strike="noStrike" kern="1200" cap="none" spc="114"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absolute</a:t>
            </a:r>
            <a:r>
              <a:rPr kumimoji="0" sz="1550" b="1" i="0" u="none" strike="noStrike" kern="1200" cap="none" spc="114"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difference</a:t>
            </a:r>
            <a:r>
              <a:rPr kumimoji="0" sz="1550" b="1" i="0" u="none" strike="noStrike" kern="1200" cap="none" spc="114"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in</a:t>
            </a:r>
            <a:r>
              <a:rPr kumimoji="0" sz="1550" b="1" i="0" u="none" strike="noStrike" kern="1200" cap="none" spc="10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IDFS</a:t>
            </a:r>
            <a:r>
              <a:rPr kumimoji="0" sz="1550" b="1" i="0" u="none" strike="noStrike" kern="1200" cap="none" spc="9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rates</a:t>
            </a:r>
            <a:r>
              <a:rPr kumimoji="0" sz="1550" b="1" i="0" u="none" strike="noStrike" kern="1200" cap="none" spc="35"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between</a:t>
            </a:r>
            <a:r>
              <a:rPr kumimoji="0" sz="1550" b="1" i="0" u="none" strike="noStrike" kern="1200" cap="none" spc="10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arms</a:t>
            </a:r>
            <a:r>
              <a:rPr kumimoji="0" sz="1550" b="1" i="0" u="none" strike="noStrike" kern="1200" cap="none" spc="114"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was</a:t>
            </a:r>
            <a:r>
              <a:rPr kumimoji="0" sz="1550" b="1" i="0" u="none" strike="noStrike" kern="1200" cap="none" spc="114"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7.6%</a:t>
            </a:r>
            <a:r>
              <a:rPr kumimoji="0" sz="1550" b="1" i="0" u="none" strike="noStrike" kern="1200" cap="none" spc="114"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at</a:t>
            </a:r>
            <a:r>
              <a:rPr kumimoji="0" sz="1550" b="1" i="0" u="none" strike="noStrike" kern="1200" cap="none" spc="9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0" normalizeH="0" baseline="0" noProof="0" dirty="0">
                <a:ln>
                  <a:noFill/>
                </a:ln>
                <a:solidFill>
                  <a:srgbClr val="5B9BD5">
                    <a:lumMod val="75000"/>
                  </a:srgbClr>
                </a:solidFill>
                <a:effectLst/>
                <a:uLnTx/>
                <a:uFillTx/>
                <a:latin typeface="Arial"/>
                <a:ea typeface="+mn-ea"/>
                <a:cs typeface="Arial"/>
              </a:rPr>
              <a:t>5</a:t>
            </a:r>
            <a:r>
              <a:rPr kumimoji="0" sz="1550" b="1" i="0" u="none" strike="noStrike" kern="1200" cap="none" spc="110" normalizeH="0" baseline="0" noProof="0" dirty="0">
                <a:ln>
                  <a:noFill/>
                </a:ln>
                <a:solidFill>
                  <a:srgbClr val="5B9BD5">
                    <a:lumMod val="75000"/>
                  </a:srgbClr>
                </a:solidFill>
                <a:effectLst/>
                <a:uLnTx/>
                <a:uFillTx/>
                <a:latin typeface="Arial"/>
                <a:ea typeface="+mn-ea"/>
                <a:cs typeface="Arial"/>
              </a:rPr>
              <a:t> </a:t>
            </a:r>
            <a:r>
              <a:rPr kumimoji="0" sz="1550" b="1" i="0" u="none" strike="noStrike" kern="1200" cap="none" spc="-10" normalizeH="0" baseline="0" noProof="0" dirty="0">
                <a:ln>
                  <a:noFill/>
                </a:ln>
                <a:solidFill>
                  <a:srgbClr val="5B9BD5">
                    <a:lumMod val="75000"/>
                  </a:srgbClr>
                </a:solidFill>
                <a:effectLst/>
                <a:uLnTx/>
                <a:uFillTx/>
                <a:latin typeface="Arial"/>
                <a:ea typeface="+mn-ea"/>
                <a:cs typeface="Arial"/>
              </a:rPr>
              <a:t>years</a:t>
            </a:r>
            <a:endParaRPr kumimoji="0" sz="1550" b="0" i="0" u="none" strike="noStrike" kern="1200" cap="none" spc="0" normalizeH="0" baseline="0" noProof="0" dirty="0">
              <a:ln>
                <a:noFill/>
              </a:ln>
              <a:solidFill>
                <a:srgbClr val="5B9BD5">
                  <a:lumMod val="75000"/>
                </a:srgbClr>
              </a:solidFill>
              <a:effectLst/>
              <a:uLnTx/>
              <a:uFillTx/>
              <a:latin typeface="Arial"/>
              <a:ea typeface="+mn-ea"/>
              <a:cs typeface="Arial"/>
            </a:endParaRPr>
          </a:p>
        </p:txBody>
      </p:sp>
      <p:sp>
        <p:nvSpPr>
          <p:cNvPr id="6" name="object 3">
            <a:extLst>
              <a:ext uri="{FF2B5EF4-FFF2-40B4-BE49-F238E27FC236}">
                <a16:creationId xmlns:a16="http://schemas.microsoft.com/office/drawing/2014/main" id="{CB8DE1B5-196F-ECF0-91F2-FA823D74D5FC}"/>
              </a:ext>
            </a:extLst>
          </p:cNvPr>
          <p:cNvSpPr txBox="1">
            <a:spLocks/>
          </p:cNvSpPr>
          <p:nvPr/>
        </p:nvSpPr>
        <p:spPr>
          <a:xfrm>
            <a:off x="489857" y="305356"/>
            <a:ext cx="10931979" cy="488207"/>
          </a:xfrm>
          <a:prstGeom prst="rect">
            <a:avLst/>
          </a:prstGeom>
          <a:solidFill>
            <a:schemeClr val="accent5">
              <a:lumMod val="60000"/>
              <a:lumOff val="40000"/>
            </a:schemeClr>
          </a:solidFill>
        </p:spPr>
        <p:txBody>
          <a:bodyPr vert="horz" wrap="square" lIns="0" tIns="1288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007081" marR="0" lvl="0" indent="0" algn="l" defTabSz="914400" rtl="0" eaLnBrk="1" fontAlgn="auto" latinLnBrk="0" hangingPunct="1">
              <a:lnSpc>
                <a:spcPct val="100000"/>
              </a:lnSpc>
              <a:spcBef>
                <a:spcPts val="101"/>
              </a:spcBef>
              <a:spcAft>
                <a:spcPts val="0"/>
              </a:spcAft>
              <a:buClrTx/>
              <a:buSzTx/>
              <a:buFontTx/>
              <a:buNone/>
              <a:tabLst/>
              <a:defRPr/>
            </a:pPr>
            <a:r>
              <a:rPr kumimoji="0" lang="en-US" sz="3088" b="0" i="0" u="none" strike="noStrike" kern="1200" cap="none" spc="0" normalizeH="0" baseline="0" noProof="0" dirty="0" err="1">
                <a:ln>
                  <a:noFill/>
                </a:ln>
                <a:solidFill>
                  <a:prstClr val="black"/>
                </a:solidFill>
                <a:effectLst/>
                <a:uLnTx/>
                <a:uFillTx/>
                <a:latin typeface="Calibri Light" panose="020F0302020204030204"/>
                <a:ea typeface="+mj-ea"/>
                <a:cs typeface="+mj-cs"/>
              </a:rPr>
              <a:t>monarchE</a:t>
            </a:r>
            <a:r>
              <a:rPr kumimoji="0" lang="en-US" sz="3088" b="0" i="0" u="none" strike="noStrike" kern="1200" cap="none" spc="18" normalizeH="0" baseline="0" noProof="0" dirty="0">
                <a:ln>
                  <a:noFill/>
                </a:ln>
                <a:solidFill>
                  <a:prstClr val="black"/>
                </a:solidFill>
                <a:effectLst/>
                <a:uLnTx/>
                <a:uFillTx/>
                <a:latin typeface="Calibri Light" panose="020F0302020204030204"/>
                <a:ea typeface="+mj-ea"/>
                <a:cs typeface="+mj-cs"/>
              </a:rPr>
              <a:t> </a:t>
            </a:r>
            <a:r>
              <a:rPr kumimoji="0" lang="en-US" sz="3088" b="0" i="0" u="none" strike="noStrike" kern="1200" cap="none" spc="0" normalizeH="0" baseline="0" noProof="0" dirty="0">
                <a:ln>
                  <a:noFill/>
                </a:ln>
                <a:solidFill>
                  <a:prstClr val="black"/>
                </a:solidFill>
                <a:effectLst/>
                <a:uLnTx/>
                <a:uFillTx/>
                <a:latin typeface="Calibri Light" panose="020F0302020204030204"/>
                <a:ea typeface="+mj-ea"/>
                <a:cs typeface="+mj-cs"/>
              </a:rPr>
              <a:t>Study</a:t>
            </a:r>
            <a:r>
              <a:rPr kumimoji="0" lang="en-US" sz="3088" b="0" i="0" u="none" strike="noStrike" kern="1200" cap="none" spc="35" normalizeH="0" baseline="0" noProof="0" dirty="0">
                <a:ln>
                  <a:noFill/>
                </a:ln>
                <a:solidFill>
                  <a:prstClr val="black"/>
                </a:solidFill>
                <a:effectLst/>
                <a:uLnTx/>
                <a:uFillTx/>
                <a:latin typeface="Calibri Light" panose="020F0302020204030204"/>
                <a:ea typeface="+mj-ea"/>
                <a:cs typeface="+mj-cs"/>
              </a:rPr>
              <a:t> </a:t>
            </a:r>
            <a:r>
              <a:rPr kumimoji="0" lang="en-US" sz="3088" b="0" i="0" u="none" strike="noStrike" kern="1200" cap="none" spc="-9" normalizeH="0" baseline="0" noProof="0" dirty="0">
                <a:ln>
                  <a:noFill/>
                </a:ln>
                <a:solidFill>
                  <a:prstClr val="black"/>
                </a:solidFill>
                <a:effectLst/>
                <a:uLnTx/>
                <a:uFillTx/>
                <a:latin typeface="Calibri Light" panose="020F0302020204030204"/>
                <a:ea typeface="+mj-ea"/>
                <a:cs typeface="+mj-cs"/>
              </a:rPr>
              <a:t>Design and </a:t>
            </a:r>
            <a:r>
              <a:rPr kumimoji="0" lang="en-US" sz="3088" b="0" i="0" u="none" strike="noStrike" kern="1200" cap="none" spc="-9" normalizeH="0" baseline="0" noProof="0" dirty="0" err="1">
                <a:ln>
                  <a:noFill/>
                </a:ln>
                <a:solidFill>
                  <a:prstClr val="black"/>
                </a:solidFill>
                <a:effectLst/>
                <a:uLnTx/>
                <a:uFillTx/>
                <a:latin typeface="Calibri Light" panose="020F0302020204030204"/>
                <a:ea typeface="+mj-ea"/>
                <a:cs typeface="+mj-cs"/>
              </a:rPr>
              <a:t>iDFS</a:t>
            </a:r>
            <a:r>
              <a:rPr kumimoji="0" lang="en-US" sz="3088" b="0" i="0" u="none" strike="noStrike" kern="1200" cap="none" spc="-9" normalizeH="0" baseline="0" noProof="0" dirty="0">
                <a:ln>
                  <a:noFill/>
                </a:ln>
                <a:solidFill>
                  <a:prstClr val="black"/>
                </a:solidFill>
                <a:effectLst/>
                <a:uLnTx/>
                <a:uFillTx/>
                <a:latin typeface="Calibri Light" panose="020F0302020204030204"/>
                <a:ea typeface="+mj-ea"/>
                <a:cs typeface="+mj-cs"/>
              </a:rPr>
              <a:t> Results</a:t>
            </a:r>
            <a:endParaRPr kumimoji="0" lang="en-US" sz="3088"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7" name="object 7">
            <a:extLst>
              <a:ext uri="{FF2B5EF4-FFF2-40B4-BE49-F238E27FC236}">
                <a16:creationId xmlns:a16="http://schemas.microsoft.com/office/drawing/2014/main" id="{46634865-BF27-C769-4895-ADD4E7DD1626}"/>
              </a:ext>
            </a:extLst>
          </p:cNvPr>
          <p:cNvSpPr txBox="1"/>
          <p:nvPr/>
        </p:nvSpPr>
        <p:spPr>
          <a:xfrm>
            <a:off x="9858102" y="6425879"/>
            <a:ext cx="2040255" cy="426976"/>
          </a:xfrm>
          <a:prstGeom prst="rect">
            <a:avLst/>
          </a:prstGeom>
        </p:spPr>
        <p:txBody>
          <a:bodyPr vert="horz" wrap="square" lIns="0" tIns="12700" rIns="0" bIns="0" rtlCol="0">
            <a:spAutoFit/>
          </a:bodyPr>
          <a:lstStyle/>
          <a:p>
            <a:pPr marL="12700" marR="0" lvl="0" indent="0" algn="l" defTabSz="914400" rtl="0" eaLnBrk="1" fontAlgn="auto" latinLnBrk="0" hangingPunct="1">
              <a:lnSpc>
                <a:spcPts val="1065"/>
              </a:lnSpc>
              <a:spcBef>
                <a:spcPts val="100"/>
              </a:spcBef>
              <a:spcAft>
                <a:spcPts val="0"/>
              </a:spcAft>
              <a:buClrTx/>
              <a:buSzTx/>
              <a:buFontTx/>
              <a:buNone/>
              <a:tabLst/>
              <a:defRPr/>
            </a:pPr>
            <a:r>
              <a:rPr kumimoji="0" sz="900" b="0" i="0" u="none" strike="noStrike" kern="1200" cap="none" spc="0" normalizeH="0" baseline="0" noProof="0" dirty="0">
                <a:ln>
                  <a:noFill/>
                </a:ln>
                <a:solidFill>
                  <a:prstClr val="black"/>
                </a:solidFill>
                <a:effectLst/>
                <a:uLnTx/>
                <a:uFillTx/>
                <a:latin typeface="Arial"/>
                <a:ea typeface="+mn-ea"/>
                <a:cs typeface="Arial"/>
              </a:rPr>
              <a:t>Nadia</a:t>
            </a:r>
            <a:r>
              <a:rPr kumimoji="0" sz="900" b="0" i="0" u="none" strike="noStrike" kern="1200" cap="none" spc="-40"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Harbeck,</a:t>
            </a:r>
            <a:r>
              <a:rPr kumimoji="0" sz="900" b="0" i="0" u="none" strike="noStrike" kern="1200" cap="none" spc="-15" normalizeH="0" baseline="0" noProof="0" dirty="0">
                <a:ln>
                  <a:noFill/>
                </a:ln>
                <a:solidFill>
                  <a:prstClr val="black"/>
                </a:solidFill>
                <a:effectLst/>
                <a:uLnTx/>
                <a:uFillTx/>
                <a:latin typeface="Arial"/>
                <a:ea typeface="+mn-ea"/>
                <a:cs typeface="Arial"/>
              </a:rPr>
              <a:t> </a:t>
            </a:r>
            <a:r>
              <a:rPr kumimoji="0" sz="900" b="0" i="0" u="none" strike="noStrike" kern="1200" cap="none" spc="-25" normalizeH="0" baseline="0" noProof="0" dirty="0">
                <a:ln>
                  <a:noFill/>
                </a:ln>
                <a:solidFill>
                  <a:prstClr val="black"/>
                </a:solidFill>
                <a:effectLst/>
                <a:uLnTx/>
                <a:uFillTx/>
                <a:latin typeface="Arial"/>
                <a:ea typeface="+mn-ea"/>
                <a:cs typeface="Arial"/>
              </a:rPr>
              <a:t>MD</a:t>
            </a:r>
            <a:endParaRPr kumimoji="0" sz="9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ts val="1065"/>
              </a:lnSpc>
              <a:spcBef>
                <a:spcPts val="0"/>
              </a:spcBef>
              <a:spcAft>
                <a:spcPts val="0"/>
              </a:spcAft>
              <a:buClrTx/>
              <a:buSzTx/>
              <a:buFontTx/>
              <a:buNone/>
              <a:tabLst/>
              <a:defRPr/>
            </a:pPr>
            <a:r>
              <a:rPr kumimoji="0" sz="900" b="0" i="0" u="none" strike="noStrike" kern="1200" cap="none" spc="0" normalizeH="0" baseline="0" noProof="0" dirty="0">
                <a:ln>
                  <a:noFill/>
                </a:ln>
                <a:solidFill>
                  <a:prstClr val="black"/>
                </a:solidFill>
                <a:effectLst/>
                <a:uLnTx/>
                <a:uFillTx/>
                <a:latin typeface="Arial"/>
                <a:ea typeface="+mn-ea"/>
                <a:cs typeface="Arial"/>
              </a:rPr>
              <a:t>ESMO,</a:t>
            </a:r>
            <a:r>
              <a:rPr kumimoji="0" sz="900" b="0" i="0" u="none" strike="noStrike" kern="1200" cap="none" spc="15" normalizeH="0" baseline="0" noProof="0" dirty="0">
                <a:ln>
                  <a:noFill/>
                </a:ln>
                <a:solidFill>
                  <a:prstClr val="black"/>
                </a:solidFill>
                <a:effectLst/>
                <a:uLnTx/>
                <a:uFillTx/>
                <a:latin typeface="Arial"/>
                <a:ea typeface="+mn-ea"/>
                <a:cs typeface="Arial"/>
              </a:rPr>
              <a:t> </a:t>
            </a:r>
            <a:r>
              <a:rPr kumimoji="0" sz="900" b="0" i="0" u="none" strike="noStrike" kern="1200" cap="none" spc="-10" normalizeH="0" baseline="0" noProof="0" dirty="0">
                <a:ln>
                  <a:noFill/>
                </a:ln>
                <a:solidFill>
                  <a:prstClr val="black"/>
                </a:solidFill>
                <a:effectLst/>
                <a:uLnTx/>
                <a:uFillTx/>
                <a:latin typeface="Arial"/>
                <a:ea typeface="+mn-ea"/>
                <a:cs typeface="Arial"/>
              </a:rPr>
              <a:t>Madrid,</a:t>
            </a:r>
            <a:r>
              <a:rPr kumimoji="0" sz="900" b="0" i="0" u="none" strike="noStrike" kern="1200" cap="none" spc="-55"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Spain.</a:t>
            </a:r>
            <a:r>
              <a:rPr kumimoji="0" sz="900" b="0" i="0" u="none" strike="noStrike" kern="1200" cap="none" spc="15"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20</a:t>
            </a:r>
            <a:r>
              <a:rPr kumimoji="0" sz="900" b="0" i="0" u="none" strike="noStrike" kern="1200" cap="none" spc="-10"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October</a:t>
            </a:r>
            <a:r>
              <a:rPr kumimoji="0" sz="900" b="0" i="0" u="none" strike="noStrike" kern="1200" cap="none" spc="-30" normalizeH="0" baseline="0" noProof="0" dirty="0">
                <a:ln>
                  <a:noFill/>
                </a:ln>
                <a:solidFill>
                  <a:prstClr val="black"/>
                </a:solidFill>
                <a:effectLst/>
                <a:uLnTx/>
                <a:uFillTx/>
                <a:latin typeface="Arial"/>
                <a:ea typeface="+mn-ea"/>
                <a:cs typeface="Arial"/>
              </a:rPr>
              <a:t> </a:t>
            </a:r>
            <a:r>
              <a:rPr kumimoji="0" sz="900" b="0" i="0" u="none" strike="noStrike" kern="1200" cap="none" spc="-20" normalizeH="0" baseline="0" noProof="0" dirty="0">
                <a:ln>
                  <a:noFill/>
                </a:ln>
                <a:solidFill>
                  <a:prstClr val="black"/>
                </a:solidFill>
                <a:effectLst/>
                <a:uLnTx/>
                <a:uFillTx/>
                <a:latin typeface="Arial"/>
                <a:ea typeface="+mn-ea"/>
                <a:cs typeface="Arial"/>
              </a:rPr>
              <a:t>2023</a:t>
            </a:r>
            <a:endParaRPr kumimoji="0" lang="en-US" sz="900" b="0" i="0" u="none" strike="noStrike" kern="1200" cap="none" spc="-2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ts val="1065"/>
              </a:lnSpc>
              <a:spcBef>
                <a:spcPts val="0"/>
              </a:spcBef>
              <a:spcAft>
                <a:spcPts val="0"/>
              </a:spcAft>
              <a:buClrTx/>
              <a:buSzTx/>
              <a:buFontTx/>
              <a:buNone/>
              <a:tabLst/>
              <a:defRPr/>
            </a:pPr>
            <a:r>
              <a:rPr kumimoji="0" lang="en-US" sz="900" b="0" i="0" u="none" strike="noStrike" kern="1200" cap="none" spc="-20" normalizeH="0" baseline="0" noProof="0" dirty="0">
                <a:ln>
                  <a:noFill/>
                </a:ln>
                <a:solidFill>
                  <a:prstClr val="black"/>
                </a:solidFill>
                <a:effectLst/>
                <a:uLnTx/>
                <a:uFillTx/>
                <a:latin typeface="Arial"/>
                <a:ea typeface="+mn-ea"/>
                <a:cs typeface="Arial"/>
              </a:rPr>
              <a:t>Rastogi P et al. JCO 2024</a:t>
            </a:r>
            <a:endParaRPr kumimoji="0" sz="9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419649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929193-AE4B-40C7-CF7B-BE8A34F842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3032" r="16389" b="16025"/>
          <a:stretch/>
        </p:blipFill>
        <p:spPr>
          <a:xfrm>
            <a:off x="73925" y="1638627"/>
            <a:ext cx="6848107" cy="3568713"/>
          </a:xfrm>
          <a:prstGeom prst="rect">
            <a:avLst/>
          </a:prstGeom>
        </p:spPr>
      </p:pic>
      <p:grpSp>
        <p:nvGrpSpPr>
          <p:cNvPr id="15" name="Group 14">
            <a:extLst>
              <a:ext uri="{FF2B5EF4-FFF2-40B4-BE49-F238E27FC236}">
                <a16:creationId xmlns:a16="http://schemas.microsoft.com/office/drawing/2014/main" id="{2228B14C-2089-C4FC-20CA-E66EF57F3DE6}"/>
              </a:ext>
            </a:extLst>
          </p:cNvPr>
          <p:cNvGrpSpPr/>
          <p:nvPr/>
        </p:nvGrpSpPr>
        <p:grpSpPr>
          <a:xfrm>
            <a:off x="7142623" y="1888234"/>
            <a:ext cx="4967708" cy="3463084"/>
            <a:chOff x="6689558" y="1875518"/>
            <a:chExt cx="4480469" cy="3943392"/>
          </a:xfrm>
        </p:grpSpPr>
        <p:grpSp>
          <p:nvGrpSpPr>
            <p:cNvPr id="7" name="Group 6">
              <a:extLst>
                <a:ext uri="{FF2B5EF4-FFF2-40B4-BE49-F238E27FC236}">
                  <a16:creationId xmlns:a16="http://schemas.microsoft.com/office/drawing/2014/main" id="{8BC833E2-187A-BA62-ED03-8264DF12FD1C}"/>
                </a:ext>
              </a:extLst>
            </p:cNvPr>
            <p:cNvGrpSpPr/>
            <p:nvPr/>
          </p:nvGrpSpPr>
          <p:grpSpPr>
            <a:xfrm>
              <a:off x="6689558" y="1875518"/>
              <a:ext cx="4480469" cy="3943392"/>
              <a:chOff x="1472791" y="3030918"/>
              <a:chExt cx="9156899" cy="5111495"/>
            </a:xfrm>
          </p:grpSpPr>
          <p:pic>
            <p:nvPicPr>
              <p:cNvPr id="8" name="object 13">
                <a:extLst>
                  <a:ext uri="{FF2B5EF4-FFF2-40B4-BE49-F238E27FC236}">
                    <a16:creationId xmlns:a16="http://schemas.microsoft.com/office/drawing/2014/main" id="{5D4911E5-3544-0559-36C2-EC5C46173B1A}"/>
                  </a:ext>
                </a:extLst>
              </p:cNvPr>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472791" y="3030918"/>
                <a:ext cx="8915400" cy="5111495"/>
              </a:xfrm>
              <a:prstGeom prst="rect">
                <a:avLst/>
              </a:prstGeom>
            </p:spPr>
          </p:pic>
          <p:sp>
            <p:nvSpPr>
              <p:cNvPr id="9" name="object 14">
                <a:extLst>
                  <a:ext uri="{FF2B5EF4-FFF2-40B4-BE49-F238E27FC236}">
                    <a16:creationId xmlns:a16="http://schemas.microsoft.com/office/drawing/2014/main" id="{864D2778-9E76-998F-833F-C3A25FC1078E}"/>
                  </a:ext>
                </a:extLst>
              </p:cNvPr>
              <p:cNvSpPr/>
              <p:nvPr/>
            </p:nvSpPr>
            <p:spPr>
              <a:xfrm>
                <a:off x="4428914" y="7307064"/>
                <a:ext cx="6200776" cy="246218"/>
              </a:xfrm>
              <a:custGeom>
                <a:avLst/>
                <a:gdLst/>
                <a:ahLst/>
                <a:cxnLst/>
                <a:rect l="l" t="t" r="r" b="b"/>
                <a:pathLst>
                  <a:path w="6200775" h="238125">
                    <a:moveTo>
                      <a:pt x="6200775" y="0"/>
                    </a:moveTo>
                    <a:lnTo>
                      <a:pt x="0" y="0"/>
                    </a:lnTo>
                    <a:lnTo>
                      <a:pt x="0" y="238125"/>
                    </a:lnTo>
                    <a:lnTo>
                      <a:pt x="6200775" y="238125"/>
                    </a:lnTo>
                    <a:lnTo>
                      <a:pt x="620077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96C75C1B-F25A-C790-99D6-EE19BEAC7114}"/>
                </a:ext>
              </a:extLst>
            </p:cNvPr>
            <p:cNvPicPr>
              <a:picLocks noChangeAspect="1"/>
            </p:cNvPicPr>
            <p:nvPr/>
          </p:nvPicPr>
          <p:blipFill>
            <a:blip r:embed="rId6"/>
            <a:stretch>
              <a:fillRect/>
            </a:stretch>
          </p:blipFill>
          <p:spPr>
            <a:xfrm>
              <a:off x="7213818" y="1995055"/>
              <a:ext cx="2767475" cy="2170893"/>
            </a:xfrm>
            <a:prstGeom prst="rect">
              <a:avLst/>
            </a:prstGeom>
          </p:spPr>
        </p:pic>
        <p:pic>
          <p:nvPicPr>
            <p:cNvPr id="12" name="Picture 11">
              <a:extLst>
                <a:ext uri="{FF2B5EF4-FFF2-40B4-BE49-F238E27FC236}">
                  <a16:creationId xmlns:a16="http://schemas.microsoft.com/office/drawing/2014/main" id="{6772AA75-A016-4677-54F2-AA5FBCC82CE0}"/>
                </a:ext>
              </a:extLst>
            </p:cNvPr>
            <p:cNvPicPr>
              <a:picLocks noChangeAspect="1"/>
            </p:cNvPicPr>
            <p:nvPr/>
          </p:nvPicPr>
          <p:blipFill>
            <a:blip r:embed="rId7"/>
            <a:stretch>
              <a:fillRect/>
            </a:stretch>
          </p:blipFill>
          <p:spPr>
            <a:xfrm>
              <a:off x="9981293" y="2028046"/>
              <a:ext cx="524260" cy="1070548"/>
            </a:xfrm>
            <a:prstGeom prst="rect">
              <a:avLst/>
            </a:prstGeom>
          </p:spPr>
        </p:pic>
      </p:grpSp>
      <p:pic>
        <p:nvPicPr>
          <p:cNvPr id="13" name="Picture 12">
            <a:extLst>
              <a:ext uri="{FF2B5EF4-FFF2-40B4-BE49-F238E27FC236}">
                <a16:creationId xmlns:a16="http://schemas.microsoft.com/office/drawing/2014/main" id="{C0173D24-CA43-C7ED-65E4-0515A834F032}"/>
              </a:ext>
            </a:extLst>
          </p:cNvPr>
          <p:cNvPicPr>
            <a:picLocks noChangeAspect="1"/>
          </p:cNvPicPr>
          <p:nvPr/>
        </p:nvPicPr>
        <p:blipFill>
          <a:blip r:embed="rId8"/>
          <a:stretch>
            <a:fillRect/>
          </a:stretch>
        </p:blipFill>
        <p:spPr>
          <a:xfrm>
            <a:off x="201642" y="257957"/>
            <a:ext cx="1841152" cy="329213"/>
          </a:xfrm>
          <a:prstGeom prst="rect">
            <a:avLst/>
          </a:prstGeom>
        </p:spPr>
      </p:pic>
      <p:sp>
        <p:nvSpPr>
          <p:cNvPr id="14" name="object 15">
            <a:extLst>
              <a:ext uri="{FF2B5EF4-FFF2-40B4-BE49-F238E27FC236}">
                <a16:creationId xmlns:a16="http://schemas.microsoft.com/office/drawing/2014/main" id="{4E492325-64FB-4FA5-FD2C-A4B2622F51F4}"/>
              </a:ext>
            </a:extLst>
          </p:cNvPr>
          <p:cNvSpPr txBox="1"/>
          <p:nvPr/>
        </p:nvSpPr>
        <p:spPr>
          <a:xfrm>
            <a:off x="360191" y="5671923"/>
            <a:ext cx="6487916" cy="319405"/>
          </a:xfrm>
          <a:prstGeom prst="rect">
            <a:avLst/>
          </a:prstGeom>
          <a:solidFill>
            <a:schemeClr val="bg1"/>
          </a:solidFill>
        </p:spPr>
        <p:txBody>
          <a:bodyPr vert="horz" wrap="square" lIns="0" tIns="12700" rIns="0" bIns="0" rtlCol="0">
            <a:spAutoFit/>
          </a:bodyPr>
          <a:lstStyle/>
          <a:p>
            <a:pPr marL="38100" marR="0" lvl="0" indent="0" algn="l" defTabSz="914400" rtl="0" eaLnBrk="1" fontAlgn="auto" latinLnBrk="0" hangingPunct="1">
              <a:lnSpc>
                <a:spcPts val="1395"/>
              </a:lnSpc>
              <a:spcBef>
                <a:spcPts val="100"/>
              </a:spcBef>
              <a:spcAft>
                <a:spcPts val="0"/>
              </a:spcAft>
              <a:buClrTx/>
              <a:buSzTx/>
              <a:buFontTx/>
              <a:buNone/>
              <a:tabLst/>
              <a:defRPr/>
            </a:pPr>
            <a:r>
              <a:rPr kumimoji="0" sz="1200" b="1" i="0" u="none" strike="noStrike" kern="1200" cap="none" spc="0" normalizeH="0" baseline="0" noProof="0" dirty="0">
                <a:ln>
                  <a:noFill/>
                </a:ln>
                <a:solidFill>
                  <a:srgbClr val="AB0C22"/>
                </a:solidFill>
                <a:effectLst/>
                <a:uLnTx/>
                <a:uFillTx/>
                <a:latin typeface="Arial Narrow"/>
                <a:ea typeface="+mn-ea"/>
                <a:cs typeface="Arial Narrow"/>
              </a:rPr>
              <a:t>Peter</a:t>
            </a:r>
            <a:r>
              <a:rPr kumimoji="0" sz="1200" b="1" i="0" u="none" strike="noStrike" kern="1200" cap="none" spc="5" normalizeH="0" baseline="0" noProof="0" dirty="0">
                <a:ln>
                  <a:noFill/>
                </a:ln>
                <a:solidFill>
                  <a:srgbClr val="AB0C22"/>
                </a:solidFill>
                <a:effectLst/>
                <a:uLnTx/>
                <a:uFillTx/>
                <a:latin typeface="Arial Narrow"/>
                <a:ea typeface="+mn-ea"/>
                <a:cs typeface="Arial Narrow"/>
              </a:rPr>
              <a:t> </a:t>
            </a:r>
            <a:r>
              <a:rPr kumimoji="0" sz="1200" b="1" i="0" u="none" strike="noStrike" kern="1200" cap="none" spc="0" normalizeH="0" baseline="0" noProof="0" dirty="0">
                <a:ln>
                  <a:noFill/>
                </a:ln>
                <a:solidFill>
                  <a:srgbClr val="AB0C22"/>
                </a:solidFill>
                <a:effectLst/>
                <a:uLnTx/>
                <a:uFillTx/>
                <a:latin typeface="Arial Narrow"/>
                <a:ea typeface="+mn-ea"/>
                <a:cs typeface="Arial Narrow"/>
              </a:rPr>
              <a:t>A.</a:t>
            </a:r>
            <a:r>
              <a:rPr kumimoji="0" sz="1200" b="1" i="0" u="none" strike="noStrike" kern="1200" cap="none" spc="40" normalizeH="0" baseline="0" noProof="0" dirty="0">
                <a:ln>
                  <a:noFill/>
                </a:ln>
                <a:solidFill>
                  <a:srgbClr val="AB0C22"/>
                </a:solidFill>
                <a:effectLst/>
                <a:uLnTx/>
                <a:uFillTx/>
                <a:latin typeface="Arial Narrow"/>
                <a:ea typeface="+mn-ea"/>
                <a:cs typeface="Arial Narrow"/>
              </a:rPr>
              <a:t> </a:t>
            </a:r>
            <a:r>
              <a:rPr kumimoji="0" sz="1200" b="1" i="0" u="none" strike="noStrike" kern="1200" cap="none" spc="0" normalizeH="0" baseline="0" noProof="0" dirty="0">
                <a:ln>
                  <a:noFill/>
                </a:ln>
                <a:solidFill>
                  <a:srgbClr val="AB0C22"/>
                </a:solidFill>
                <a:effectLst/>
                <a:uLnTx/>
                <a:uFillTx/>
                <a:latin typeface="Arial Narrow"/>
                <a:ea typeface="+mn-ea"/>
                <a:cs typeface="Arial Narrow"/>
              </a:rPr>
              <a:t>Fasching</a:t>
            </a:r>
            <a:r>
              <a:rPr kumimoji="0" sz="1200" b="1" i="0" u="none" strike="noStrike" kern="1200" cap="none" spc="325" normalizeH="0" baseline="0" noProof="0" dirty="0">
                <a:ln>
                  <a:noFill/>
                </a:ln>
                <a:solidFill>
                  <a:srgbClr val="AB0C22"/>
                </a:solidFill>
                <a:effectLst/>
                <a:uLnTx/>
                <a:uFillTx/>
                <a:latin typeface="Arial Narrow"/>
                <a:ea typeface="+mn-ea"/>
                <a:cs typeface="Arial Narrow"/>
              </a:rPr>
              <a:t> </a:t>
            </a:r>
            <a:r>
              <a:rPr kumimoji="0" sz="1200" b="0" i="0" u="none" strike="noStrike" kern="1200" cap="none" spc="0" normalizeH="0" baseline="3472" noProof="0" dirty="0">
                <a:ln>
                  <a:noFill/>
                </a:ln>
                <a:solidFill>
                  <a:srgbClr val="86949F"/>
                </a:solidFill>
                <a:effectLst/>
                <a:uLnTx/>
                <a:uFillTx/>
                <a:latin typeface="Arial"/>
                <a:ea typeface="+mn-ea"/>
                <a:cs typeface="Arial"/>
              </a:rPr>
              <a:t>iDFS,</a:t>
            </a:r>
            <a:r>
              <a:rPr kumimoji="0" sz="1200" b="0" i="0" u="none" strike="noStrike" kern="1200" cap="none" spc="-15" normalizeH="0" baseline="3472" noProof="0" dirty="0">
                <a:ln>
                  <a:noFill/>
                </a:ln>
                <a:solidFill>
                  <a:srgbClr val="86949F"/>
                </a:solidFill>
                <a:effectLst/>
                <a:uLnTx/>
                <a:uFillTx/>
                <a:latin typeface="Arial"/>
                <a:ea typeface="+mn-ea"/>
                <a:cs typeface="Arial"/>
              </a:rPr>
              <a:t> </a:t>
            </a:r>
            <a:r>
              <a:rPr kumimoji="0" sz="1200" b="0" i="0" u="none" strike="noStrike" kern="1200" cap="none" spc="0" normalizeH="0" baseline="3472" noProof="0" dirty="0">
                <a:ln>
                  <a:noFill/>
                </a:ln>
                <a:solidFill>
                  <a:srgbClr val="86949F"/>
                </a:solidFill>
                <a:effectLst/>
                <a:uLnTx/>
                <a:uFillTx/>
                <a:latin typeface="Arial"/>
                <a:ea typeface="+mn-ea"/>
                <a:cs typeface="Arial"/>
              </a:rPr>
              <a:t>invasive</a:t>
            </a:r>
            <a:r>
              <a:rPr kumimoji="0" sz="1200" b="0" i="0" u="none" strike="noStrike" kern="1200" cap="none" spc="-22" normalizeH="0" baseline="3472" noProof="0" dirty="0">
                <a:ln>
                  <a:noFill/>
                </a:ln>
                <a:solidFill>
                  <a:srgbClr val="86949F"/>
                </a:solidFill>
                <a:effectLst/>
                <a:uLnTx/>
                <a:uFillTx/>
                <a:latin typeface="Arial"/>
                <a:ea typeface="+mn-ea"/>
                <a:cs typeface="Arial"/>
              </a:rPr>
              <a:t> </a:t>
            </a:r>
            <a:r>
              <a:rPr kumimoji="0" sz="1200" b="0" i="0" u="none" strike="noStrike" kern="1200" cap="none" spc="0" normalizeH="0" baseline="3472" noProof="0" dirty="0">
                <a:ln>
                  <a:noFill/>
                </a:ln>
                <a:solidFill>
                  <a:srgbClr val="86949F"/>
                </a:solidFill>
                <a:effectLst/>
                <a:uLnTx/>
                <a:uFillTx/>
                <a:latin typeface="Arial"/>
                <a:ea typeface="+mn-ea"/>
                <a:cs typeface="Arial"/>
              </a:rPr>
              <a:t>disease–free</a:t>
            </a:r>
            <a:r>
              <a:rPr kumimoji="0" sz="1200" b="0" i="0" u="none" strike="noStrike" kern="1200" cap="none" spc="-15" normalizeH="0" baseline="3472" noProof="0" dirty="0">
                <a:ln>
                  <a:noFill/>
                </a:ln>
                <a:solidFill>
                  <a:srgbClr val="86949F"/>
                </a:solidFill>
                <a:effectLst/>
                <a:uLnTx/>
                <a:uFillTx/>
                <a:latin typeface="Arial"/>
                <a:ea typeface="+mn-ea"/>
                <a:cs typeface="Arial"/>
              </a:rPr>
              <a:t> </a:t>
            </a:r>
            <a:r>
              <a:rPr kumimoji="0" sz="1200" b="0" i="0" u="none" strike="noStrike" kern="1200" cap="none" spc="0" normalizeH="0" baseline="3472" noProof="0" dirty="0">
                <a:ln>
                  <a:noFill/>
                </a:ln>
                <a:solidFill>
                  <a:srgbClr val="86949F"/>
                </a:solidFill>
                <a:effectLst/>
                <a:uLnTx/>
                <a:uFillTx/>
                <a:latin typeface="Arial"/>
                <a:ea typeface="+mn-ea"/>
                <a:cs typeface="Arial"/>
              </a:rPr>
              <a:t>survival;</a:t>
            </a:r>
            <a:r>
              <a:rPr kumimoji="0" sz="1200" b="0" i="0" u="none" strike="noStrike" kern="1200" cap="none" spc="-22" normalizeH="0" baseline="3472" noProof="0" dirty="0">
                <a:ln>
                  <a:noFill/>
                </a:ln>
                <a:solidFill>
                  <a:srgbClr val="86949F"/>
                </a:solidFill>
                <a:effectLst/>
                <a:uLnTx/>
                <a:uFillTx/>
                <a:latin typeface="Arial"/>
                <a:ea typeface="+mn-ea"/>
                <a:cs typeface="Arial"/>
              </a:rPr>
              <a:t> </a:t>
            </a:r>
            <a:r>
              <a:rPr kumimoji="0" sz="1200" b="0" i="0" u="none" strike="noStrike" kern="1200" cap="none" spc="0" normalizeH="0" baseline="3472" noProof="0" dirty="0">
                <a:ln>
                  <a:noFill/>
                </a:ln>
                <a:solidFill>
                  <a:srgbClr val="86949F"/>
                </a:solidFill>
                <a:effectLst/>
                <a:uLnTx/>
                <a:uFillTx/>
                <a:latin typeface="Arial"/>
                <a:ea typeface="+mn-ea"/>
                <a:cs typeface="Arial"/>
              </a:rPr>
              <a:t>ITT,</a:t>
            </a:r>
            <a:r>
              <a:rPr kumimoji="0" sz="1200" b="0" i="0" u="none" strike="noStrike" kern="1200" cap="none" spc="-15" normalizeH="0" baseline="3472" noProof="0" dirty="0">
                <a:ln>
                  <a:noFill/>
                </a:ln>
                <a:solidFill>
                  <a:srgbClr val="86949F"/>
                </a:solidFill>
                <a:effectLst/>
                <a:uLnTx/>
                <a:uFillTx/>
                <a:latin typeface="Arial"/>
                <a:ea typeface="+mn-ea"/>
                <a:cs typeface="Arial"/>
              </a:rPr>
              <a:t> </a:t>
            </a:r>
            <a:r>
              <a:rPr kumimoji="0" sz="1200" b="0" i="0" u="none" strike="noStrike" kern="1200" cap="none" spc="0" normalizeH="0" baseline="3472" noProof="0" dirty="0">
                <a:ln>
                  <a:noFill/>
                </a:ln>
                <a:solidFill>
                  <a:srgbClr val="86949F"/>
                </a:solidFill>
                <a:effectLst/>
                <a:uLnTx/>
                <a:uFillTx/>
                <a:latin typeface="Arial"/>
                <a:ea typeface="+mn-ea"/>
                <a:cs typeface="Arial"/>
              </a:rPr>
              <a:t>intent</a:t>
            </a:r>
            <a:r>
              <a:rPr kumimoji="0" sz="1200" b="0" i="0" u="none" strike="noStrike" kern="1200" cap="none" spc="-15" normalizeH="0" baseline="3472" noProof="0" dirty="0">
                <a:ln>
                  <a:noFill/>
                </a:ln>
                <a:solidFill>
                  <a:srgbClr val="86949F"/>
                </a:solidFill>
                <a:effectLst/>
                <a:uLnTx/>
                <a:uFillTx/>
                <a:latin typeface="Arial"/>
                <a:ea typeface="+mn-ea"/>
                <a:cs typeface="Arial"/>
              </a:rPr>
              <a:t> </a:t>
            </a:r>
            <a:r>
              <a:rPr kumimoji="0" sz="1200" b="0" i="0" u="none" strike="noStrike" kern="1200" cap="none" spc="0" normalizeH="0" baseline="3472" noProof="0" dirty="0">
                <a:ln>
                  <a:noFill/>
                </a:ln>
                <a:solidFill>
                  <a:srgbClr val="86949F"/>
                </a:solidFill>
                <a:effectLst/>
                <a:uLnTx/>
                <a:uFillTx/>
                <a:latin typeface="Arial"/>
                <a:ea typeface="+mn-ea"/>
                <a:cs typeface="Arial"/>
              </a:rPr>
              <a:t>to</a:t>
            </a:r>
            <a:r>
              <a:rPr kumimoji="0" sz="1200" b="0" i="0" u="none" strike="noStrike" kern="1200" cap="none" spc="-15" normalizeH="0" baseline="3472" noProof="0" dirty="0">
                <a:ln>
                  <a:noFill/>
                </a:ln>
                <a:solidFill>
                  <a:srgbClr val="86949F"/>
                </a:solidFill>
                <a:effectLst/>
                <a:uLnTx/>
                <a:uFillTx/>
                <a:latin typeface="Arial"/>
                <a:ea typeface="+mn-ea"/>
                <a:cs typeface="Arial"/>
              </a:rPr>
              <a:t> </a:t>
            </a:r>
            <a:r>
              <a:rPr kumimoji="0" sz="1200" b="0" i="0" u="none" strike="noStrike" kern="1200" cap="none" spc="0" normalizeH="0" baseline="3472" noProof="0" dirty="0">
                <a:ln>
                  <a:noFill/>
                </a:ln>
                <a:solidFill>
                  <a:srgbClr val="86949F"/>
                </a:solidFill>
                <a:effectLst/>
                <a:uLnTx/>
                <a:uFillTx/>
                <a:latin typeface="Arial"/>
                <a:ea typeface="+mn-ea"/>
                <a:cs typeface="Arial"/>
              </a:rPr>
              <a:t>treat;</a:t>
            </a:r>
            <a:r>
              <a:rPr kumimoji="0" sz="1200" b="0" i="0" u="none" strike="noStrike" kern="1200" cap="none" spc="-15" normalizeH="0" baseline="3472" noProof="0" dirty="0">
                <a:ln>
                  <a:noFill/>
                </a:ln>
                <a:solidFill>
                  <a:srgbClr val="86949F"/>
                </a:solidFill>
                <a:effectLst/>
                <a:uLnTx/>
                <a:uFillTx/>
                <a:latin typeface="Arial"/>
                <a:ea typeface="+mn-ea"/>
                <a:cs typeface="Arial"/>
              </a:rPr>
              <a:t> </a:t>
            </a:r>
            <a:r>
              <a:rPr kumimoji="0" sz="1200" b="0" i="0" u="none" strike="noStrike" kern="1200" cap="none" spc="0" normalizeH="0" baseline="3472" noProof="0" dirty="0">
                <a:ln>
                  <a:noFill/>
                </a:ln>
                <a:solidFill>
                  <a:srgbClr val="86949F"/>
                </a:solidFill>
                <a:effectLst/>
                <a:uLnTx/>
                <a:uFillTx/>
                <a:latin typeface="Arial"/>
                <a:ea typeface="+mn-ea"/>
                <a:cs typeface="Arial"/>
              </a:rPr>
              <a:t>NSAI,</a:t>
            </a:r>
            <a:r>
              <a:rPr kumimoji="0" sz="1200" b="0" i="0" u="none" strike="noStrike" kern="1200" cap="none" spc="-15" normalizeH="0" baseline="3472" noProof="0" dirty="0">
                <a:ln>
                  <a:noFill/>
                </a:ln>
                <a:solidFill>
                  <a:srgbClr val="86949F"/>
                </a:solidFill>
                <a:effectLst/>
                <a:uLnTx/>
                <a:uFillTx/>
                <a:latin typeface="Arial"/>
                <a:ea typeface="+mn-ea"/>
                <a:cs typeface="Arial"/>
              </a:rPr>
              <a:t> nonsteroidal</a:t>
            </a:r>
            <a:r>
              <a:rPr kumimoji="0" sz="1200" b="0" i="0" u="none" strike="noStrike" kern="1200" cap="none" spc="-60" normalizeH="0" baseline="3472" noProof="0" dirty="0">
                <a:ln>
                  <a:noFill/>
                </a:ln>
                <a:solidFill>
                  <a:srgbClr val="86949F"/>
                </a:solidFill>
                <a:effectLst/>
                <a:uLnTx/>
                <a:uFillTx/>
                <a:latin typeface="Arial"/>
                <a:ea typeface="+mn-ea"/>
                <a:cs typeface="Arial"/>
              </a:rPr>
              <a:t> </a:t>
            </a:r>
            <a:r>
              <a:rPr kumimoji="0" sz="1200" b="0" i="0" u="none" strike="noStrike" kern="1200" cap="none" spc="0" normalizeH="0" baseline="3472" noProof="0" dirty="0">
                <a:ln>
                  <a:noFill/>
                </a:ln>
                <a:solidFill>
                  <a:srgbClr val="86949F"/>
                </a:solidFill>
                <a:effectLst/>
                <a:uLnTx/>
                <a:uFillTx/>
                <a:latin typeface="Arial"/>
                <a:ea typeface="+mn-ea"/>
                <a:cs typeface="Arial"/>
              </a:rPr>
              <a:t>aromatase</a:t>
            </a:r>
            <a:r>
              <a:rPr kumimoji="0" sz="1200" b="0" i="0" u="none" strike="noStrike" kern="1200" cap="none" spc="-15" normalizeH="0" baseline="3472" noProof="0" dirty="0">
                <a:ln>
                  <a:noFill/>
                </a:ln>
                <a:solidFill>
                  <a:srgbClr val="86949F"/>
                </a:solidFill>
                <a:effectLst/>
                <a:uLnTx/>
                <a:uFillTx/>
                <a:latin typeface="Arial"/>
                <a:ea typeface="+mn-ea"/>
                <a:cs typeface="Arial"/>
              </a:rPr>
              <a:t> </a:t>
            </a:r>
            <a:r>
              <a:rPr kumimoji="0" sz="1200" b="0" i="0" u="none" strike="noStrike" kern="1200" cap="none" spc="0" normalizeH="0" baseline="3472" noProof="0" dirty="0">
                <a:ln>
                  <a:noFill/>
                </a:ln>
                <a:solidFill>
                  <a:srgbClr val="86949F"/>
                </a:solidFill>
                <a:effectLst/>
                <a:uLnTx/>
                <a:uFillTx/>
                <a:latin typeface="Arial"/>
                <a:ea typeface="+mn-ea"/>
                <a:cs typeface="Arial"/>
              </a:rPr>
              <a:t>inhibitor;</a:t>
            </a:r>
            <a:r>
              <a:rPr kumimoji="0" sz="1200" b="0" i="0" u="none" strike="noStrike" kern="1200" cap="none" spc="-15" normalizeH="0" baseline="3472" noProof="0" dirty="0">
                <a:ln>
                  <a:noFill/>
                </a:ln>
                <a:solidFill>
                  <a:srgbClr val="86949F"/>
                </a:solidFill>
                <a:effectLst/>
                <a:uLnTx/>
                <a:uFillTx/>
                <a:latin typeface="Arial"/>
                <a:ea typeface="+mn-ea"/>
                <a:cs typeface="Arial"/>
              </a:rPr>
              <a:t> </a:t>
            </a:r>
            <a:r>
              <a:rPr kumimoji="0" sz="1200" b="0" i="0" u="none" strike="noStrike" kern="1200" cap="none" spc="0" normalizeH="0" baseline="3472" noProof="0" dirty="0">
                <a:ln>
                  <a:noFill/>
                </a:ln>
                <a:solidFill>
                  <a:srgbClr val="86949F"/>
                </a:solidFill>
                <a:effectLst/>
                <a:uLnTx/>
                <a:uFillTx/>
                <a:latin typeface="Arial"/>
                <a:ea typeface="+mn-ea"/>
                <a:cs typeface="Arial"/>
              </a:rPr>
              <a:t>RIB,</a:t>
            </a:r>
            <a:r>
              <a:rPr kumimoji="0" sz="1200" b="0" i="0" u="none" strike="noStrike" kern="1200" cap="none" spc="-15" normalizeH="0" baseline="3472" noProof="0" dirty="0">
                <a:ln>
                  <a:noFill/>
                </a:ln>
                <a:solidFill>
                  <a:srgbClr val="86949F"/>
                </a:solidFill>
                <a:effectLst/>
                <a:uLnTx/>
                <a:uFillTx/>
                <a:latin typeface="Arial"/>
                <a:ea typeface="+mn-ea"/>
                <a:cs typeface="Arial"/>
              </a:rPr>
              <a:t> ribociclib.</a:t>
            </a:r>
            <a:endParaRPr kumimoji="0" sz="1200" b="0" i="0" u="none" strike="noStrike" kern="1200" cap="none" spc="0" normalizeH="0" baseline="3472" noProof="0" dirty="0">
              <a:ln>
                <a:noFill/>
              </a:ln>
              <a:solidFill>
                <a:prstClr val="black"/>
              </a:solidFill>
              <a:effectLst/>
              <a:uLnTx/>
              <a:uFillTx/>
              <a:latin typeface="Arial"/>
              <a:ea typeface="+mn-ea"/>
              <a:cs typeface="Arial"/>
            </a:endParaRPr>
          </a:p>
          <a:p>
            <a:pPr marL="1176020" marR="0" lvl="0" indent="0" algn="l" defTabSz="914400" rtl="0" eaLnBrk="1" fontAlgn="auto" latinLnBrk="0" hangingPunct="1">
              <a:lnSpc>
                <a:spcPts val="915"/>
              </a:lnSpc>
              <a:spcBef>
                <a:spcPts val="0"/>
              </a:spcBef>
              <a:spcAft>
                <a:spcPts val="0"/>
              </a:spcAft>
              <a:buClrTx/>
              <a:buSzTx/>
              <a:buFontTx/>
              <a:buNone/>
              <a:tabLst/>
              <a:defRPr/>
            </a:pPr>
            <a:r>
              <a:rPr kumimoji="0" sz="750" b="0" i="0" u="none" strike="noStrike" kern="1200" cap="none" spc="0" normalizeH="0" baseline="22222" noProof="0" dirty="0">
                <a:ln>
                  <a:noFill/>
                </a:ln>
                <a:solidFill>
                  <a:srgbClr val="86949F"/>
                </a:solidFill>
                <a:effectLst/>
                <a:uLnTx/>
                <a:uFillTx/>
                <a:latin typeface="Arial"/>
                <a:ea typeface="+mn-ea"/>
                <a:cs typeface="Arial"/>
              </a:rPr>
              <a:t>a</a:t>
            </a:r>
            <a:r>
              <a:rPr kumimoji="0" sz="750" b="0" i="0" u="none" strike="noStrike" kern="1200" cap="none" spc="142" normalizeH="0" baseline="22222" noProof="0" dirty="0">
                <a:ln>
                  <a:noFill/>
                </a:ln>
                <a:solidFill>
                  <a:srgbClr val="86949F"/>
                </a:solidFill>
                <a:effectLst/>
                <a:uLnTx/>
                <a:uFillTx/>
                <a:latin typeface="Arial"/>
                <a:ea typeface="+mn-ea"/>
                <a:cs typeface="Arial"/>
              </a:rPr>
              <a:t> </a:t>
            </a:r>
            <a:r>
              <a:rPr kumimoji="0" sz="800" b="0" i="0" u="none" strike="noStrike" kern="1200" cap="none" spc="0" normalizeH="0" baseline="0" noProof="0" dirty="0">
                <a:ln>
                  <a:noFill/>
                </a:ln>
                <a:solidFill>
                  <a:srgbClr val="86949F"/>
                </a:solidFill>
                <a:effectLst/>
                <a:uLnTx/>
                <a:uFillTx/>
                <a:latin typeface="Arial"/>
                <a:ea typeface="+mn-ea"/>
                <a:cs typeface="Arial"/>
              </a:rPr>
              <a:t>An additional</a:t>
            </a:r>
            <a:r>
              <a:rPr kumimoji="0" sz="800" b="0" i="0" u="none" strike="noStrike" kern="1200" cap="none" spc="-25" normalizeH="0" baseline="0" noProof="0" dirty="0">
                <a:ln>
                  <a:noFill/>
                </a:ln>
                <a:solidFill>
                  <a:srgbClr val="86949F"/>
                </a:solidFill>
                <a:effectLst/>
                <a:uLnTx/>
                <a:uFillTx/>
                <a:latin typeface="Arial"/>
                <a:ea typeface="+mn-ea"/>
                <a:cs typeface="Arial"/>
              </a:rPr>
              <a:t> </a:t>
            </a:r>
            <a:r>
              <a:rPr kumimoji="0" sz="800" b="0" i="0" u="none" strike="noStrike" kern="1200" cap="none" spc="0" normalizeH="0" baseline="0" noProof="0" dirty="0">
                <a:ln>
                  <a:noFill/>
                </a:ln>
                <a:solidFill>
                  <a:srgbClr val="86949F"/>
                </a:solidFill>
                <a:effectLst/>
                <a:uLnTx/>
                <a:uFillTx/>
                <a:latin typeface="Arial"/>
                <a:ea typeface="+mn-ea"/>
                <a:cs typeface="Arial"/>
              </a:rPr>
              <a:t>10.9</a:t>
            </a:r>
            <a:r>
              <a:rPr kumimoji="0" sz="800" b="0" i="0" u="none" strike="noStrike" kern="1200" cap="none" spc="-5" normalizeH="0" baseline="0" noProof="0" dirty="0">
                <a:ln>
                  <a:noFill/>
                </a:ln>
                <a:solidFill>
                  <a:srgbClr val="86949F"/>
                </a:solidFill>
                <a:effectLst/>
                <a:uLnTx/>
                <a:uFillTx/>
                <a:latin typeface="Arial"/>
                <a:ea typeface="+mn-ea"/>
                <a:cs typeface="Arial"/>
              </a:rPr>
              <a:t> </a:t>
            </a:r>
            <a:r>
              <a:rPr kumimoji="0" sz="800" b="0" i="0" u="none" strike="noStrike" kern="1200" cap="none" spc="0" normalizeH="0" baseline="0" noProof="0" dirty="0">
                <a:ln>
                  <a:noFill/>
                </a:ln>
                <a:solidFill>
                  <a:srgbClr val="86949F"/>
                </a:solidFill>
                <a:effectLst/>
                <a:uLnTx/>
                <a:uFillTx/>
                <a:latin typeface="Arial"/>
                <a:ea typeface="+mn-ea"/>
                <a:cs typeface="Arial"/>
              </a:rPr>
              <a:t>months</a:t>
            </a:r>
            <a:r>
              <a:rPr kumimoji="0" sz="800" b="0" i="0" u="none" strike="noStrike" kern="1200" cap="none" spc="-25" normalizeH="0" baseline="0" noProof="0" dirty="0">
                <a:ln>
                  <a:noFill/>
                </a:ln>
                <a:solidFill>
                  <a:srgbClr val="86949F"/>
                </a:solidFill>
                <a:effectLst/>
                <a:uLnTx/>
                <a:uFillTx/>
                <a:latin typeface="Arial"/>
                <a:ea typeface="+mn-ea"/>
                <a:cs typeface="Arial"/>
              </a:rPr>
              <a:t> </a:t>
            </a:r>
            <a:r>
              <a:rPr kumimoji="0" sz="800" b="0" i="0" u="none" strike="noStrike" kern="1200" cap="none" spc="0" normalizeH="0" baseline="0" noProof="0" dirty="0">
                <a:ln>
                  <a:noFill/>
                </a:ln>
                <a:solidFill>
                  <a:srgbClr val="86949F"/>
                </a:solidFill>
                <a:effectLst/>
                <a:uLnTx/>
                <a:uFillTx/>
                <a:latin typeface="Arial"/>
                <a:ea typeface="+mn-ea"/>
                <a:cs typeface="Arial"/>
              </a:rPr>
              <a:t>of</a:t>
            </a:r>
            <a:r>
              <a:rPr kumimoji="0" sz="800" b="0" i="0" u="none" strike="noStrike" kern="1200" cap="none" spc="5" normalizeH="0" baseline="0" noProof="0" dirty="0">
                <a:ln>
                  <a:noFill/>
                </a:ln>
                <a:solidFill>
                  <a:srgbClr val="86949F"/>
                </a:solidFill>
                <a:effectLst/>
                <a:uLnTx/>
                <a:uFillTx/>
                <a:latin typeface="Arial"/>
                <a:ea typeface="+mn-ea"/>
                <a:cs typeface="Arial"/>
              </a:rPr>
              <a:t> </a:t>
            </a:r>
            <a:r>
              <a:rPr kumimoji="0" sz="800" b="0" i="0" u="none" strike="noStrike" kern="1200" cap="none" spc="0" normalizeH="0" baseline="0" noProof="0" dirty="0">
                <a:ln>
                  <a:noFill/>
                </a:ln>
                <a:solidFill>
                  <a:srgbClr val="86949F"/>
                </a:solidFill>
                <a:effectLst/>
                <a:uLnTx/>
                <a:uFillTx/>
                <a:latin typeface="Arial"/>
                <a:ea typeface="+mn-ea"/>
                <a:cs typeface="Arial"/>
              </a:rPr>
              <a:t>follow-up</a:t>
            </a:r>
            <a:r>
              <a:rPr kumimoji="0" sz="800" b="0" i="0" u="none" strike="noStrike" kern="1200" cap="none" spc="-5" normalizeH="0" baseline="0" noProof="0" dirty="0">
                <a:ln>
                  <a:noFill/>
                </a:ln>
                <a:solidFill>
                  <a:srgbClr val="86949F"/>
                </a:solidFill>
                <a:effectLst/>
                <a:uLnTx/>
                <a:uFillTx/>
                <a:latin typeface="Arial"/>
                <a:ea typeface="+mn-ea"/>
                <a:cs typeface="Arial"/>
              </a:rPr>
              <a:t> </a:t>
            </a:r>
            <a:r>
              <a:rPr kumimoji="0" sz="800" b="0" i="0" u="none" strike="noStrike" kern="1200" cap="none" spc="0" normalizeH="0" baseline="0" noProof="0" dirty="0">
                <a:ln>
                  <a:noFill/>
                </a:ln>
                <a:solidFill>
                  <a:srgbClr val="86949F"/>
                </a:solidFill>
                <a:effectLst/>
                <a:uLnTx/>
                <a:uFillTx/>
                <a:latin typeface="Arial"/>
                <a:ea typeface="+mn-ea"/>
                <a:cs typeface="Arial"/>
              </a:rPr>
              <a:t>compared with the </a:t>
            </a:r>
            <a:r>
              <a:rPr kumimoji="0" sz="800" b="0" i="0" u="none" strike="noStrike" kern="1200" cap="none" spc="-10" normalizeH="0" baseline="0" noProof="0" dirty="0">
                <a:ln>
                  <a:noFill/>
                </a:ln>
                <a:solidFill>
                  <a:srgbClr val="86949F"/>
                </a:solidFill>
                <a:effectLst/>
                <a:uLnTx/>
                <a:uFillTx/>
                <a:latin typeface="Arial"/>
                <a:ea typeface="+mn-ea"/>
                <a:cs typeface="Arial"/>
              </a:rPr>
              <a:t>protocol-specified</a:t>
            </a:r>
            <a:r>
              <a:rPr kumimoji="0" sz="800" b="0" i="0" u="none" strike="noStrike" kern="1200" cap="none" spc="-5" normalizeH="0" baseline="0" noProof="0" dirty="0">
                <a:ln>
                  <a:noFill/>
                </a:ln>
                <a:solidFill>
                  <a:srgbClr val="86949F"/>
                </a:solidFill>
                <a:effectLst/>
                <a:uLnTx/>
                <a:uFillTx/>
                <a:latin typeface="Arial"/>
                <a:ea typeface="+mn-ea"/>
                <a:cs typeface="Arial"/>
              </a:rPr>
              <a:t> </a:t>
            </a:r>
            <a:r>
              <a:rPr kumimoji="0" sz="800" b="0" i="0" u="none" strike="noStrike" kern="1200" cap="none" spc="0" normalizeH="0" baseline="0" noProof="0" dirty="0">
                <a:ln>
                  <a:noFill/>
                </a:ln>
                <a:solidFill>
                  <a:srgbClr val="86949F"/>
                </a:solidFill>
                <a:effectLst/>
                <a:uLnTx/>
                <a:uFillTx/>
                <a:latin typeface="Arial"/>
                <a:ea typeface="+mn-ea"/>
                <a:cs typeface="Arial"/>
              </a:rPr>
              <a:t>final</a:t>
            </a:r>
            <a:r>
              <a:rPr kumimoji="0" sz="800" b="0" i="0" u="none" strike="noStrike" kern="1200" cap="none" spc="-15" normalizeH="0" baseline="0" noProof="0" dirty="0">
                <a:ln>
                  <a:noFill/>
                </a:ln>
                <a:solidFill>
                  <a:srgbClr val="86949F"/>
                </a:solidFill>
                <a:effectLst/>
                <a:uLnTx/>
                <a:uFillTx/>
                <a:latin typeface="Arial"/>
                <a:ea typeface="+mn-ea"/>
                <a:cs typeface="Arial"/>
              </a:rPr>
              <a:t> </a:t>
            </a:r>
            <a:r>
              <a:rPr kumimoji="0" sz="800" b="0" i="0" u="none" strike="noStrike" kern="1200" cap="none" spc="0" normalizeH="0" baseline="0" noProof="0" dirty="0">
                <a:ln>
                  <a:noFill/>
                </a:ln>
                <a:solidFill>
                  <a:srgbClr val="86949F"/>
                </a:solidFill>
                <a:effectLst/>
                <a:uLnTx/>
                <a:uFillTx/>
                <a:latin typeface="Arial"/>
                <a:ea typeface="+mn-ea"/>
                <a:cs typeface="Arial"/>
              </a:rPr>
              <a:t>iDFS</a:t>
            </a:r>
            <a:r>
              <a:rPr kumimoji="0" sz="800" b="0" i="0" u="none" strike="noStrike" kern="1200" cap="none" spc="-45" normalizeH="0" baseline="0" noProof="0" dirty="0">
                <a:ln>
                  <a:noFill/>
                </a:ln>
                <a:solidFill>
                  <a:srgbClr val="86949F"/>
                </a:solidFill>
                <a:effectLst/>
                <a:uLnTx/>
                <a:uFillTx/>
                <a:latin typeface="Arial"/>
                <a:ea typeface="+mn-ea"/>
                <a:cs typeface="Arial"/>
              </a:rPr>
              <a:t> </a:t>
            </a:r>
            <a:r>
              <a:rPr kumimoji="0" sz="800" b="0" i="0" u="none" strike="noStrike" kern="1200" cap="none" spc="-10" normalizeH="0" baseline="0" noProof="0" dirty="0">
                <a:ln>
                  <a:noFill/>
                </a:ln>
                <a:solidFill>
                  <a:srgbClr val="86949F"/>
                </a:solidFill>
                <a:effectLst/>
                <a:uLnTx/>
                <a:uFillTx/>
                <a:latin typeface="Arial"/>
                <a:ea typeface="+mn-ea"/>
                <a:cs typeface="Arial"/>
              </a:rPr>
              <a:t>analysis.</a:t>
            </a:r>
            <a:endParaRPr kumimoji="0" sz="800" b="0" i="0" u="none" strike="noStrike" kern="1200" cap="none" spc="0" normalizeH="0" baseline="0" noProof="0" dirty="0">
              <a:ln>
                <a:noFill/>
              </a:ln>
              <a:solidFill>
                <a:prstClr val="black"/>
              </a:solidFill>
              <a:effectLst/>
              <a:uLnTx/>
              <a:uFillTx/>
              <a:latin typeface="Arial"/>
              <a:ea typeface="+mn-ea"/>
              <a:cs typeface="Arial"/>
            </a:endParaRPr>
          </a:p>
        </p:txBody>
      </p:sp>
      <p:sp>
        <p:nvSpPr>
          <p:cNvPr id="16" name="object 4">
            <a:extLst>
              <a:ext uri="{FF2B5EF4-FFF2-40B4-BE49-F238E27FC236}">
                <a16:creationId xmlns:a16="http://schemas.microsoft.com/office/drawing/2014/main" id="{6E6E71A4-797C-C0AF-5957-E4DDC5371EB2}"/>
              </a:ext>
            </a:extLst>
          </p:cNvPr>
          <p:cNvSpPr txBox="1">
            <a:spLocks/>
          </p:cNvSpPr>
          <p:nvPr/>
        </p:nvSpPr>
        <p:spPr>
          <a:xfrm>
            <a:off x="1249995" y="-30928"/>
            <a:ext cx="9033276" cy="742767"/>
          </a:xfrm>
          <a:prstGeom prst="rect">
            <a:avLst/>
          </a:prstGeom>
        </p:spPr>
        <p:txBody>
          <a:bodyPr vert="horz" wrap="square" lIns="0" tIns="247904"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614170" marR="0" lvl="0" indent="0" algn="l" defTabSz="914400" rtl="0" eaLnBrk="1" fontAlgn="auto" latinLnBrk="0" hangingPunct="1">
              <a:lnSpc>
                <a:spcPct val="100000"/>
              </a:lnSpc>
              <a:spcBef>
                <a:spcPts val="105"/>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Narrow"/>
                <a:ea typeface="+mj-ea"/>
                <a:cs typeface="Arial Narrow"/>
              </a:rPr>
              <a:t>NATALEE:</a:t>
            </a:r>
            <a:r>
              <a:rPr kumimoji="0" lang="en-US" sz="3200" b="0" i="0" u="none" strike="noStrike" kern="1200" cap="none" spc="-105" normalizeH="0" baseline="0" noProof="0" dirty="0">
                <a:ln>
                  <a:noFill/>
                </a:ln>
                <a:solidFill>
                  <a:prstClr val="black"/>
                </a:solidFill>
                <a:effectLst/>
                <a:uLnTx/>
                <a:uFillTx/>
                <a:latin typeface="Arial Narrow"/>
                <a:ea typeface="+mj-ea"/>
                <a:cs typeface="Arial Narrow"/>
              </a:rPr>
              <a:t> </a:t>
            </a:r>
            <a:r>
              <a:rPr kumimoji="0" lang="en-US" sz="3200" b="0" i="0" u="none" strike="noStrike" kern="1200" cap="none" spc="0" normalizeH="0" baseline="0" noProof="0" dirty="0">
                <a:ln>
                  <a:noFill/>
                </a:ln>
                <a:solidFill>
                  <a:prstClr val="black"/>
                </a:solidFill>
                <a:effectLst/>
                <a:uLnTx/>
                <a:uFillTx/>
                <a:latin typeface="Arial Narrow"/>
                <a:ea typeface="+mj-ea"/>
                <a:cs typeface="Arial Narrow"/>
              </a:rPr>
              <a:t>Study</a:t>
            </a:r>
            <a:r>
              <a:rPr kumimoji="0" lang="en-US" sz="3200" b="0" i="0" u="none" strike="noStrike" kern="1200" cap="none" spc="-90" normalizeH="0" baseline="0" noProof="0" dirty="0">
                <a:ln>
                  <a:noFill/>
                </a:ln>
                <a:solidFill>
                  <a:prstClr val="black"/>
                </a:solidFill>
                <a:effectLst/>
                <a:uLnTx/>
                <a:uFillTx/>
                <a:latin typeface="Arial Narrow"/>
                <a:ea typeface="+mj-ea"/>
                <a:cs typeface="Arial Narrow"/>
              </a:rPr>
              <a:t> </a:t>
            </a:r>
            <a:r>
              <a:rPr kumimoji="0" lang="en-US" sz="3200" b="0" i="0" u="none" strike="noStrike" kern="1200" cap="none" spc="0" normalizeH="0" baseline="0" noProof="0" dirty="0">
                <a:ln>
                  <a:noFill/>
                </a:ln>
                <a:solidFill>
                  <a:prstClr val="black"/>
                </a:solidFill>
                <a:effectLst/>
                <a:uLnTx/>
                <a:uFillTx/>
                <a:latin typeface="Arial Narrow"/>
                <a:ea typeface="+mj-ea"/>
                <a:cs typeface="Arial Narrow"/>
              </a:rPr>
              <a:t>Design</a:t>
            </a:r>
            <a:r>
              <a:rPr kumimoji="0" lang="en-US" sz="3200" b="0" i="0" u="none" strike="noStrike" kern="1200" cap="none" spc="-100" normalizeH="0" baseline="0" noProof="0" dirty="0">
                <a:ln>
                  <a:noFill/>
                </a:ln>
                <a:solidFill>
                  <a:prstClr val="black"/>
                </a:solidFill>
                <a:effectLst/>
                <a:uLnTx/>
                <a:uFillTx/>
                <a:latin typeface="Arial Narrow"/>
                <a:ea typeface="+mj-ea"/>
                <a:cs typeface="Arial Narrow"/>
              </a:rPr>
              <a:t>,  </a:t>
            </a:r>
            <a:r>
              <a:rPr kumimoji="0" lang="en-US" sz="3200" b="0" i="0" u="none" strike="noStrike" kern="1200" cap="none" spc="-10" normalizeH="0" baseline="0" noProof="0" dirty="0">
                <a:ln>
                  <a:noFill/>
                </a:ln>
                <a:solidFill>
                  <a:prstClr val="black"/>
                </a:solidFill>
                <a:effectLst/>
                <a:uLnTx/>
                <a:uFillTx/>
                <a:latin typeface="Arial Narrow"/>
                <a:ea typeface="+mj-ea"/>
                <a:cs typeface="Arial Narrow"/>
              </a:rPr>
              <a:t>Methods &amp; 3-yr </a:t>
            </a:r>
            <a:r>
              <a:rPr kumimoji="0" lang="en-US" sz="3200" b="0" i="0" u="none" strike="noStrike" kern="1200" cap="none" spc="-10" normalizeH="0" baseline="0" noProof="0" dirty="0" err="1">
                <a:ln>
                  <a:noFill/>
                </a:ln>
                <a:solidFill>
                  <a:prstClr val="black"/>
                </a:solidFill>
                <a:effectLst/>
                <a:uLnTx/>
                <a:uFillTx/>
                <a:latin typeface="Arial Narrow"/>
                <a:ea typeface="+mj-ea"/>
                <a:cs typeface="Arial Narrow"/>
              </a:rPr>
              <a:t>iDFS</a:t>
            </a:r>
            <a:endParaRPr kumimoji="0" lang="en-US" sz="3200" b="0" i="0" u="none" strike="noStrike" kern="1200" cap="none" spc="0" normalizeH="0" baseline="0" noProof="0" dirty="0">
              <a:ln>
                <a:noFill/>
              </a:ln>
              <a:solidFill>
                <a:prstClr val="black"/>
              </a:solidFill>
              <a:effectLst/>
              <a:uLnTx/>
              <a:uFillTx/>
              <a:latin typeface="Arial Narrow"/>
              <a:ea typeface="+mj-ea"/>
              <a:cs typeface="Arial Narrow"/>
            </a:endParaRPr>
          </a:p>
        </p:txBody>
      </p:sp>
      <p:sp>
        <p:nvSpPr>
          <p:cNvPr id="17" name="Rectangle 16">
            <a:extLst>
              <a:ext uri="{FF2B5EF4-FFF2-40B4-BE49-F238E27FC236}">
                <a16:creationId xmlns:a16="http://schemas.microsoft.com/office/drawing/2014/main" id="{6780E59D-97A7-AA9F-C889-664CF8F27985}"/>
              </a:ext>
            </a:extLst>
          </p:cNvPr>
          <p:cNvSpPr/>
          <p:nvPr/>
        </p:nvSpPr>
        <p:spPr>
          <a:xfrm>
            <a:off x="1780674" y="6280484"/>
            <a:ext cx="8205537" cy="45885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1 yr post end of treatment, the reduction in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iDFS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is persisting </a:t>
            </a:r>
          </a:p>
        </p:txBody>
      </p:sp>
    </p:spTree>
    <p:extLst>
      <p:ext uri="{BB962C8B-B14F-4D97-AF65-F5344CB8AC3E}">
        <p14:creationId xmlns:p14="http://schemas.microsoft.com/office/powerpoint/2010/main" val="3535735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599" y="241211"/>
            <a:ext cx="10290175" cy="822276"/>
          </a:xfrm>
          <a:prstGeom prst="rect">
            <a:avLst/>
          </a:prstGeom>
          <a:solidFill>
            <a:schemeClr val="accent5">
              <a:lumMod val="60000"/>
              <a:lumOff val="40000"/>
            </a:schemeClr>
          </a:solidFill>
        </p:spPr>
        <p:txBody>
          <a:bodyPr vert="horz" wrap="square" lIns="0" tIns="387604" rIns="0" bIns="0" rtlCol="0">
            <a:spAutoFit/>
          </a:bodyPr>
          <a:lstStyle/>
          <a:p>
            <a:pPr marL="714375" algn="ctr">
              <a:lnSpc>
                <a:spcPct val="100000"/>
              </a:lnSpc>
              <a:spcBef>
                <a:spcPts val="130"/>
              </a:spcBef>
            </a:pPr>
            <a:r>
              <a:rPr sz="2800" dirty="0"/>
              <a:t>Summary:</a:t>
            </a:r>
            <a:r>
              <a:rPr sz="2800" spc="90" dirty="0"/>
              <a:t> </a:t>
            </a:r>
            <a:r>
              <a:rPr sz="2800" dirty="0"/>
              <a:t>CDK4/6</a:t>
            </a:r>
            <a:r>
              <a:rPr sz="2800" spc="60" dirty="0"/>
              <a:t> </a:t>
            </a:r>
            <a:r>
              <a:rPr sz="2800" dirty="0"/>
              <a:t>inhibitors</a:t>
            </a:r>
            <a:r>
              <a:rPr sz="2800" spc="130" dirty="0"/>
              <a:t> </a:t>
            </a:r>
            <a:r>
              <a:rPr sz="2800" dirty="0"/>
              <a:t>in</a:t>
            </a:r>
            <a:r>
              <a:rPr sz="2800" spc="45" dirty="0"/>
              <a:t> </a:t>
            </a:r>
            <a:r>
              <a:rPr sz="2800" dirty="0"/>
              <a:t>ER+</a:t>
            </a:r>
            <a:r>
              <a:rPr lang="en-US" sz="2800" dirty="0"/>
              <a:t>EBC</a:t>
            </a:r>
            <a:endParaRPr sz="2800" spc="-10" dirty="0"/>
          </a:p>
        </p:txBody>
      </p:sp>
      <p:sp>
        <p:nvSpPr>
          <p:cNvPr id="3" name="object 3"/>
          <p:cNvSpPr txBox="1"/>
          <p:nvPr/>
        </p:nvSpPr>
        <p:spPr>
          <a:xfrm>
            <a:off x="688975" y="1616392"/>
            <a:ext cx="10210800" cy="3997325"/>
          </a:xfrm>
          <a:prstGeom prst="rect">
            <a:avLst/>
          </a:prstGeom>
        </p:spPr>
        <p:txBody>
          <a:bodyPr vert="horz" wrap="square" lIns="0" tIns="15875" rIns="0" bIns="0" rtlCol="0">
            <a:spAutoFit/>
          </a:bodyPr>
          <a:lstStyle/>
          <a:p>
            <a:pPr marL="269240" marR="0" lvl="0" indent="-256540" algn="l" defTabSz="914400" rtl="0" eaLnBrk="1" fontAlgn="auto" latinLnBrk="0" hangingPunct="1">
              <a:lnSpc>
                <a:spcPct val="100000"/>
              </a:lnSpc>
              <a:spcBef>
                <a:spcPts val="125"/>
              </a:spcBef>
              <a:spcAft>
                <a:spcPts val="0"/>
              </a:spcAft>
              <a:buClrTx/>
              <a:buSzTx/>
              <a:buFont typeface="Arial"/>
              <a:buChar char="•"/>
              <a:tabLst>
                <a:tab pos="269240" algn="l"/>
              </a:tabLst>
              <a:defRPr/>
            </a:pPr>
            <a:r>
              <a:rPr kumimoji="0" sz="2000" b="1" i="0" u="none" strike="noStrike" kern="1200" cap="none" spc="0" normalizeH="0" baseline="0" noProof="0" dirty="0">
                <a:ln>
                  <a:noFill/>
                </a:ln>
                <a:solidFill>
                  <a:prstClr val="black"/>
                </a:solidFill>
                <a:effectLst/>
                <a:uLnTx/>
                <a:uFillTx/>
                <a:latin typeface="Calibri"/>
                <a:ea typeface="+mn-ea"/>
                <a:cs typeface="Calibri"/>
              </a:rPr>
              <a:t>Abemaciclib</a:t>
            </a:r>
            <a:r>
              <a:rPr kumimoji="0" sz="2000" b="1" i="0" u="none" strike="noStrike" kern="1200" cap="none" spc="-6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and</a:t>
            </a:r>
            <a:r>
              <a:rPr kumimoji="0" sz="2000" b="1" i="0" u="none" strike="noStrike" kern="1200" cap="none" spc="-8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ribociclib</a:t>
            </a:r>
            <a:r>
              <a:rPr kumimoji="0" sz="2000" b="1" i="0" u="none" strike="noStrike" kern="1200" cap="none" spc="-6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have</a:t>
            </a:r>
            <a:r>
              <a:rPr kumimoji="0" sz="2000" b="1" i="0" u="none" strike="noStrike" kern="1200" cap="none" spc="-7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shown</a:t>
            </a:r>
            <a:r>
              <a:rPr kumimoji="0" sz="2000" b="1" i="0" u="none" strike="noStrike" kern="1200" cap="none" spc="-5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reduction</a:t>
            </a:r>
            <a:r>
              <a:rPr kumimoji="0" sz="2000" b="1" i="0" u="none" strike="noStrike" kern="1200" cap="none" spc="-6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in</a:t>
            </a:r>
            <a:r>
              <a:rPr kumimoji="0" sz="2000" b="1" i="0" u="none" strike="noStrike" kern="1200" cap="none" spc="-5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recurrence</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risk</a:t>
            </a:r>
            <a:r>
              <a:rPr kumimoji="0" sz="2000" b="1"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in</a:t>
            </a:r>
            <a:r>
              <a:rPr kumimoji="0" sz="2000" b="1" i="0" u="none" strike="noStrike" kern="1200" cap="none" spc="-5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higher</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risk</a:t>
            </a:r>
            <a:r>
              <a:rPr kumimoji="0" sz="2000" b="1"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breast</a:t>
            </a:r>
            <a:r>
              <a:rPr kumimoji="0" sz="2000" b="1" i="0" u="none" strike="noStrike" kern="1200" cap="none" spc="-45" normalizeH="0" baseline="0" noProof="0" dirty="0">
                <a:ln>
                  <a:noFill/>
                </a:ln>
                <a:solidFill>
                  <a:prstClr val="black"/>
                </a:solidFill>
                <a:effectLst/>
                <a:uLnTx/>
                <a:uFillTx/>
                <a:latin typeface="Calibri"/>
                <a:ea typeface="+mn-ea"/>
                <a:cs typeface="Calibri"/>
              </a:rPr>
              <a:t> </a:t>
            </a:r>
            <a:r>
              <a:rPr kumimoji="0" sz="2000" b="1" i="0" u="none" strike="noStrike" kern="1200" cap="none" spc="-10" normalizeH="0" baseline="0" noProof="0" dirty="0">
                <a:ln>
                  <a:noFill/>
                </a:ln>
                <a:solidFill>
                  <a:prstClr val="black"/>
                </a:solidFill>
                <a:effectLst/>
                <a:uLnTx/>
                <a:uFillTx/>
                <a:latin typeface="Calibri"/>
                <a:ea typeface="+mn-ea"/>
                <a:cs typeface="Calibri"/>
              </a:rPr>
              <a:t>cancer</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940"/>
              </a:spcBef>
              <a:spcAft>
                <a:spcPts val="0"/>
              </a:spcAft>
              <a:buClrTx/>
              <a:buSzTx/>
              <a:buFont typeface="Arial"/>
              <a:buChar char="•"/>
              <a:tabLst/>
              <a:defRPr/>
            </a:pP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69240" marR="0" lvl="0" indent="-256540" algn="l" defTabSz="914400" rtl="0" eaLnBrk="1" fontAlgn="auto" latinLnBrk="0" hangingPunct="1">
              <a:lnSpc>
                <a:spcPct val="100000"/>
              </a:lnSpc>
              <a:spcBef>
                <a:spcPts val="0"/>
              </a:spcBef>
              <a:spcAft>
                <a:spcPts val="0"/>
              </a:spcAft>
              <a:buClrTx/>
              <a:buSzTx/>
              <a:buFont typeface="Arial"/>
              <a:buChar char="•"/>
              <a:tabLst>
                <a:tab pos="269240" algn="l"/>
              </a:tabLst>
              <a:defRPr/>
            </a:pPr>
            <a:r>
              <a:rPr kumimoji="0" sz="2000" b="1" i="0" u="none" strike="noStrike" kern="1200" cap="none" spc="0" normalizeH="0" baseline="0" noProof="0" dirty="0">
                <a:ln>
                  <a:noFill/>
                </a:ln>
                <a:solidFill>
                  <a:prstClr val="black"/>
                </a:solidFill>
                <a:effectLst/>
                <a:uLnTx/>
                <a:uFillTx/>
                <a:latin typeface="Calibri"/>
                <a:ea typeface="+mn-ea"/>
                <a:cs typeface="Calibri"/>
              </a:rPr>
              <a:t>They</a:t>
            </a:r>
            <a:r>
              <a:rPr kumimoji="0" sz="2000" b="1" i="0" u="none" strike="noStrike" kern="1200" cap="none" spc="-9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differ</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in</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side</a:t>
            </a:r>
            <a:r>
              <a:rPr kumimoji="0" sz="2000" b="1" i="0" u="none" strike="noStrike" kern="1200" cap="none" spc="-15" normalizeH="0" baseline="0" noProof="0" dirty="0">
                <a:ln>
                  <a:noFill/>
                </a:ln>
                <a:solidFill>
                  <a:prstClr val="black"/>
                </a:solidFill>
                <a:effectLst/>
                <a:uLnTx/>
                <a:uFillTx/>
                <a:latin typeface="Calibri"/>
                <a:ea typeface="+mn-ea"/>
                <a:cs typeface="Calibri"/>
              </a:rPr>
              <a:t> </a:t>
            </a:r>
            <a:r>
              <a:rPr kumimoji="0" sz="2000" b="1" i="0" u="none" strike="noStrike" kern="1200" cap="none" spc="-10" normalizeH="0" baseline="0" noProof="0" dirty="0">
                <a:ln>
                  <a:noFill/>
                </a:ln>
                <a:solidFill>
                  <a:prstClr val="black"/>
                </a:solidFill>
                <a:effectLst/>
                <a:uLnTx/>
                <a:uFillTx/>
                <a:latin typeface="Calibri"/>
                <a:ea typeface="+mn-ea"/>
                <a:cs typeface="Calibri"/>
              </a:rPr>
              <a:t>effect</a:t>
            </a:r>
            <a:r>
              <a:rPr kumimoji="0" sz="2000" b="1" i="0" u="none" strike="noStrike" kern="1200" cap="none" spc="-6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profiles</a:t>
            </a:r>
            <a:r>
              <a:rPr kumimoji="0" sz="2000" b="1" i="0" u="none" strike="noStrike" kern="1200" cap="none" spc="-3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and</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10" normalizeH="0" baseline="0" noProof="0" dirty="0">
                <a:ln>
                  <a:noFill/>
                </a:ln>
                <a:solidFill>
                  <a:prstClr val="black"/>
                </a:solidFill>
                <a:effectLst/>
                <a:uLnTx/>
                <a:uFillTx/>
                <a:latin typeface="Calibri"/>
                <a:ea typeface="+mn-ea"/>
                <a:cs typeface="Calibri"/>
              </a:rPr>
              <a:t>durations</a:t>
            </a:r>
            <a:r>
              <a:rPr kumimoji="0" sz="2000" b="1" i="0" u="none" strike="noStrike" kern="1200" cap="none" spc="-2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of</a:t>
            </a:r>
            <a:r>
              <a:rPr kumimoji="0" sz="2000" b="1" i="0" u="none" strike="noStrike" kern="1200" cap="none" spc="-10" normalizeH="0" baseline="0" noProof="0" dirty="0">
                <a:ln>
                  <a:noFill/>
                </a:ln>
                <a:solidFill>
                  <a:prstClr val="black"/>
                </a:solidFill>
                <a:effectLst/>
                <a:uLnTx/>
                <a:uFillTx/>
                <a:latin typeface="Calibri"/>
                <a:ea typeface="+mn-ea"/>
                <a:cs typeface="Calibri"/>
              </a:rPr>
              <a:t> treatment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944"/>
              </a:spcBef>
              <a:spcAft>
                <a:spcPts val="0"/>
              </a:spcAft>
              <a:buClrTx/>
              <a:buSzTx/>
              <a:buFont typeface="Arial"/>
              <a:buChar char="•"/>
              <a:tabLst/>
              <a:defRPr/>
            </a:pP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69240" marR="0" lvl="0" indent="-256540" algn="l" defTabSz="914400" rtl="0" eaLnBrk="1" fontAlgn="auto" latinLnBrk="0" hangingPunct="1">
              <a:lnSpc>
                <a:spcPct val="100000"/>
              </a:lnSpc>
              <a:spcBef>
                <a:spcPts val="0"/>
              </a:spcBef>
              <a:spcAft>
                <a:spcPts val="0"/>
              </a:spcAft>
              <a:buClrTx/>
              <a:buSzTx/>
              <a:buFont typeface="Arial"/>
              <a:buChar char="•"/>
              <a:tabLst>
                <a:tab pos="269240" algn="l"/>
              </a:tabLst>
              <a:defRPr/>
            </a:pPr>
            <a:r>
              <a:rPr kumimoji="0" sz="2000" b="1" i="0" u="none" strike="noStrike" kern="1200" cap="none" spc="0" normalizeH="0" baseline="0" noProof="0" dirty="0">
                <a:ln>
                  <a:noFill/>
                </a:ln>
                <a:solidFill>
                  <a:prstClr val="black"/>
                </a:solidFill>
                <a:effectLst/>
                <a:uLnTx/>
                <a:uFillTx/>
                <a:latin typeface="Calibri"/>
                <a:ea typeface="+mn-ea"/>
                <a:cs typeface="Calibri"/>
              </a:rPr>
              <a:t>It</a:t>
            </a:r>
            <a:r>
              <a:rPr kumimoji="0" sz="2000" b="1" i="0" u="none" strike="noStrike" kern="1200" cap="none" spc="-1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is</a:t>
            </a:r>
            <a:r>
              <a:rPr kumimoji="0" sz="2000" b="1" i="0" u="none" strike="noStrike" kern="1200" cap="none" spc="2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not</a:t>
            </a:r>
            <a:r>
              <a:rPr kumimoji="0" sz="2000" b="1" i="0" u="none" strike="noStrike" kern="1200" cap="none" spc="-1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known</a:t>
            </a:r>
            <a:r>
              <a:rPr kumimoji="0" sz="2000" b="1" i="0" u="none" strike="noStrike" kern="1200" cap="none" spc="-2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which</a:t>
            </a:r>
            <a:r>
              <a:rPr kumimoji="0" sz="2000" b="1" i="0" u="none" strike="noStrike" kern="1200" cap="none" spc="-2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is</a:t>
            </a:r>
            <a:r>
              <a:rPr kumimoji="0" sz="2000" b="1" i="0" u="none" strike="noStrike" kern="1200" cap="none" spc="-45" normalizeH="0" baseline="0" noProof="0" dirty="0">
                <a:ln>
                  <a:noFill/>
                </a:ln>
                <a:solidFill>
                  <a:prstClr val="black"/>
                </a:solidFill>
                <a:effectLst/>
                <a:uLnTx/>
                <a:uFillTx/>
                <a:latin typeface="Calibri"/>
                <a:ea typeface="+mn-ea"/>
                <a:cs typeface="Calibri"/>
              </a:rPr>
              <a:t> </a:t>
            </a:r>
            <a:r>
              <a:rPr kumimoji="0" sz="2000" b="1" i="0" u="none" strike="noStrike" kern="1200" cap="none" spc="-10" normalizeH="0" baseline="0" noProof="0" dirty="0">
                <a:ln>
                  <a:noFill/>
                </a:ln>
                <a:solidFill>
                  <a:prstClr val="black"/>
                </a:solidFill>
                <a:effectLst/>
                <a:uLnTx/>
                <a:uFillTx/>
                <a:latin typeface="Calibri"/>
                <a:ea typeface="+mn-ea"/>
                <a:cs typeface="Calibri"/>
              </a:rPr>
              <a:t>better</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865"/>
              </a:spcBef>
              <a:spcAft>
                <a:spcPts val="0"/>
              </a:spcAft>
              <a:buClrTx/>
              <a:buSzTx/>
              <a:buFont typeface="Arial"/>
              <a:buChar char="•"/>
              <a:tabLst/>
              <a:defRPr/>
            </a:pP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69240" marR="0" lvl="0" indent="-256540" algn="l" defTabSz="914400" rtl="0" eaLnBrk="1" fontAlgn="auto" latinLnBrk="0" hangingPunct="1">
              <a:lnSpc>
                <a:spcPct val="100000"/>
              </a:lnSpc>
              <a:spcBef>
                <a:spcPts val="0"/>
              </a:spcBef>
              <a:spcAft>
                <a:spcPts val="0"/>
              </a:spcAft>
              <a:buClrTx/>
              <a:buSzTx/>
              <a:buFont typeface="Arial"/>
              <a:buChar char="•"/>
              <a:tabLst>
                <a:tab pos="269240" algn="l"/>
              </a:tabLst>
              <a:defRPr/>
            </a:pPr>
            <a:r>
              <a:rPr kumimoji="0" sz="2000" b="1" i="0" u="none" strike="noStrike" kern="1200" cap="none" spc="0" normalizeH="0" baseline="0" noProof="0" dirty="0">
                <a:ln>
                  <a:noFill/>
                </a:ln>
                <a:solidFill>
                  <a:prstClr val="black"/>
                </a:solidFill>
                <a:effectLst/>
                <a:uLnTx/>
                <a:uFillTx/>
                <a:latin typeface="Calibri"/>
                <a:ea typeface="+mn-ea"/>
                <a:cs typeface="Calibri"/>
              </a:rPr>
              <a:t>These</a:t>
            </a:r>
            <a:r>
              <a:rPr kumimoji="0" sz="2000" b="1" i="0" u="none" strike="noStrike" kern="1200" cap="none" spc="-7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drugs</a:t>
            </a:r>
            <a:r>
              <a:rPr kumimoji="0" sz="2000" b="1" i="0" u="none" strike="noStrike" kern="1200" cap="none" spc="-1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carry</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more</a:t>
            </a:r>
            <a:r>
              <a:rPr kumimoji="0" sz="2000" b="1" i="0" u="none" strike="noStrike" kern="1200" cap="none" spc="-7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toxicity</a:t>
            </a:r>
            <a:r>
              <a:rPr kumimoji="0" sz="2000" b="1" i="0" u="none" strike="noStrike" kern="1200" cap="none" spc="-8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than</a:t>
            </a:r>
            <a:r>
              <a:rPr kumimoji="0" sz="2000" b="1" i="0" u="none" strike="noStrike" kern="1200" cap="none" spc="-5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perhaps</a:t>
            </a:r>
            <a:r>
              <a:rPr kumimoji="0" sz="2000" b="1" i="0" u="none" strike="noStrike" kern="1200" cap="none" spc="-1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suggested</a:t>
            </a:r>
            <a:r>
              <a:rPr kumimoji="0" sz="2000" b="1" i="0" u="none" strike="noStrike" kern="1200" cap="none" spc="-6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by</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the clinical</a:t>
            </a:r>
            <a:r>
              <a:rPr kumimoji="0" sz="2000" b="1" i="0" u="none" strike="noStrike" kern="1200" cap="none" spc="-6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trials</a:t>
            </a:r>
            <a:r>
              <a:rPr kumimoji="0" sz="2000" b="1" i="0" u="none" strike="noStrike" kern="1200" cap="none" spc="-15" normalizeH="0" baseline="0" noProof="0" dirty="0">
                <a:ln>
                  <a:noFill/>
                </a:ln>
                <a:solidFill>
                  <a:prstClr val="black"/>
                </a:solidFill>
                <a:effectLst/>
                <a:uLnTx/>
                <a:uFillTx/>
                <a:latin typeface="Calibri"/>
                <a:ea typeface="+mn-ea"/>
                <a:cs typeface="Calibri"/>
              </a:rPr>
              <a:t> </a:t>
            </a:r>
            <a:r>
              <a:rPr kumimoji="0" sz="2000" b="1" i="0" u="none" strike="noStrike" kern="1200" cap="none" spc="-20" normalizeH="0" baseline="0" noProof="0" dirty="0">
                <a:ln>
                  <a:noFill/>
                </a:ln>
                <a:solidFill>
                  <a:prstClr val="black"/>
                </a:solidFill>
                <a:effectLst/>
                <a:uLnTx/>
                <a:uFillTx/>
                <a:latin typeface="Calibri"/>
                <a:ea typeface="+mn-ea"/>
                <a:cs typeface="Calibri"/>
              </a:rPr>
              <a:t>data</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940"/>
              </a:spcBef>
              <a:spcAft>
                <a:spcPts val="0"/>
              </a:spcAft>
              <a:buClrTx/>
              <a:buSzTx/>
              <a:buFont typeface="Arial"/>
              <a:buChar char="•"/>
              <a:tabLst/>
              <a:defRPr/>
            </a:pP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69240" marR="0" lvl="0" indent="-256540" algn="l" defTabSz="914400" rtl="0" eaLnBrk="1" fontAlgn="auto" latinLnBrk="0" hangingPunct="1">
              <a:lnSpc>
                <a:spcPct val="100000"/>
              </a:lnSpc>
              <a:spcBef>
                <a:spcPts val="0"/>
              </a:spcBef>
              <a:spcAft>
                <a:spcPts val="0"/>
              </a:spcAft>
              <a:buClrTx/>
              <a:buSzTx/>
              <a:buFont typeface="Arial"/>
              <a:buChar char="•"/>
              <a:tabLst>
                <a:tab pos="269240" algn="l"/>
              </a:tabLst>
              <a:defRPr/>
            </a:pPr>
            <a:r>
              <a:rPr kumimoji="0" sz="2000" b="1" i="0" u="none" strike="noStrike" kern="1200" cap="none" spc="-80" normalizeH="0" baseline="0" noProof="0" dirty="0">
                <a:ln>
                  <a:noFill/>
                </a:ln>
                <a:solidFill>
                  <a:prstClr val="black"/>
                </a:solidFill>
                <a:effectLst/>
                <a:uLnTx/>
                <a:uFillTx/>
                <a:latin typeface="Calibri"/>
                <a:ea typeface="+mn-ea"/>
                <a:cs typeface="Calibri"/>
              </a:rPr>
              <a:t>To</a:t>
            </a:r>
            <a:r>
              <a:rPr kumimoji="0" sz="2000" b="1" i="0" u="none" strike="noStrike" kern="1200" cap="none" spc="-4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date,</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there</a:t>
            </a:r>
            <a:r>
              <a:rPr kumimoji="0" sz="2000" b="1" i="0" u="none" strike="noStrike" kern="1200" cap="none" spc="-5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is</a:t>
            </a:r>
            <a:r>
              <a:rPr kumimoji="0" sz="2000" b="1" i="0" u="none" strike="noStrike" kern="1200" cap="none" spc="-6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no</a:t>
            </a:r>
            <a:r>
              <a:rPr kumimoji="0" sz="2000" b="1" i="0" u="none" strike="noStrike" kern="1200" cap="none" spc="-4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OS</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10" normalizeH="0" baseline="0" noProof="0" dirty="0">
                <a:ln>
                  <a:noFill/>
                </a:ln>
                <a:solidFill>
                  <a:prstClr val="black"/>
                </a:solidFill>
                <a:effectLst/>
                <a:uLnTx/>
                <a:uFillTx/>
                <a:latin typeface="Calibri"/>
                <a:ea typeface="+mn-ea"/>
                <a:cs typeface="Calibri"/>
              </a:rPr>
              <a:t>benefit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944"/>
              </a:spcBef>
              <a:spcAft>
                <a:spcPts val="0"/>
              </a:spcAft>
              <a:buClrTx/>
              <a:buSzTx/>
              <a:buFont typeface="Arial"/>
              <a:buChar char="•"/>
              <a:tabLst/>
              <a:defRPr/>
            </a:pP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69240" marR="0" lvl="0" indent="-256540" algn="l" defTabSz="914400" rtl="0" eaLnBrk="1" fontAlgn="auto" latinLnBrk="0" hangingPunct="1">
              <a:lnSpc>
                <a:spcPct val="100000"/>
              </a:lnSpc>
              <a:spcBef>
                <a:spcPts val="0"/>
              </a:spcBef>
              <a:spcAft>
                <a:spcPts val="0"/>
              </a:spcAft>
              <a:buClrTx/>
              <a:buSzTx/>
              <a:buFont typeface="Arial"/>
              <a:buChar char="•"/>
              <a:tabLst>
                <a:tab pos="269240" algn="l"/>
              </a:tabLst>
              <a:defRPr/>
            </a:pPr>
            <a:r>
              <a:rPr kumimoji="0" sz="2000" b="1" i="0" u="none" strike="noStrike" kern="1200" cap="none" spc="0" normalizeH="0" baseline="0" noProof="0" dirty="0">
                <a:ln>
                  <a:noFill/>
                </a:ln>
                <a:solidFill>
                  <a:prstClr val="black"/>
                </a:solidFill>
                <a:effectLst/>
                <a:uLnTx/>
                <a:uFillTx/>
                <a:latin typeface="Calibri"/>
                <a:ea typeface="+mn-ea"/>
                <a:cs typeface="Calibri"/>
              </a:rPr>
              <a:t>Not</a:t>
            </a:r>
            <a:r>
              <a:rPr kumimoji="0" sz="2000" b="1" i="0" u="none" strike="noStrike" kern="1200" cap="none" spc="-6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clear</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that</a:t>
            </a:r>
            <a:r>
              <a:rPr kumimoji="0" sz="2000" b="1" i="0" u="none" strike="noStrike" kern="1200" cap="none" spc="-6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neoadjuvant</a:t>
            </a:r>
            <a:r>
              <a:rPr kumimoji="0" sz="2000" b="1" i="0" u="none" strike="noStrike" kern="1200" cap="none" spc="-6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CDK4/6i</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therapy</a:t>
            </a:r>
            <a:r>
              <a:rPr kumimoji="0" sz="2000" b="1" i="0" u="none" strike="noStrike" kern="1200" cap="none" spc="-25" normalizeH="0" baseline="0" noProof="0" dirty="0">
                <a:ln>
                  <a:noFill/>
                </a:ln>
                <a:solidFill>
                  <a:prstClr val="black"/>
                </a:solidFill>
                <a:effectLst/>
                <a:uLnTx/>
                <a:uFillTx/>
                <a:latin typeface="Calibri"/>
                <a:ea typeface="+mn-ea"/>
                <a:cs typeface="Calibri"/>
              </a:rPr>
              <a:t> </a:t>
            </a:r>
            <a:r>
              <a:rPr kumimoji="0" sz="2000" b="1" i="0" u="none" strike="noStrike" kern="1200" cap="none" spc="-10" normalizeH="0" baseline="0" noProof="0" dirty="0">
                <a:ln>
                  <a:noFill/>
                </a:ln>
                <a:solidFill>
                  <a:prstClr val="black"/>
                </a:solidFill>
                <a:effectLst/>
                <a:uLnTx/>
                <a:uFillTx/>
                <a:latin typeface="Calibri"/>
                <a:ea typeface="+mn-ea"/>
                <a:cs typeface="Calibri"/>
              </a:rPr>
              <a:t>improves</a:t>
            </a:r>
            <a:r>
              <a:rPr kumimoji="0" sz="2000" b="1" i="0" u="none" strike="noStrike" kern="1200" cap="none" spc="-25" normalizeH="0" baseline="0" noProof="0" dirty="0">
                <a:ln>
                  <a:noFill/>
                </a:ln>
                <a:solidFill>
                  <a:prstClr val="black"/>
                </a:solidFill>
                <a:effectLst/>
                <a:uLnTx/>
                <a:uFillTx/>
                <a:latin typeface="Calibri"/>
                <a:ea typeface="+mn-ea"/>
                <a:cs typeface="Calibri"/>
              </a:rPr>
              <a:t> </a:t>
            </a:r>
            <a:r>
              <a:rPr kumimoji="0" sz="2000" b="1" i="0" u="none" strike="noStrike" kern="1200" cap="none" spc="-20" normalizeH="0" baseline="0" noProof="0" dirty="0">
                <a:ln>
                  <a:noFill/>
                </a:ln>
                <a:solidFill>
                  <a:prstClr val="black"/>
                </a:solidFill>
                <a:effectLst/>
                <a:uLnTx/>
                <a:uFillTx/>
                <a:latin typeface="Calibri"/>
                <a:ea typeface="+mn-ea"/>
                <a:cs typeface="Calibri"/>
              </a:rPr>
              <a:t>long-</a:t>
            </a:r>
            <a:r>
              <a:rPr kumimoji="0" sz="2000" b="1" i="0" u="none" strike="noStrike" kern="1200" cap="none" spc="0" normalizeH="0" baseline="0" noProof="0" dirty="0">
                <a:ln>
                  <a:noFill/>
                </a:ln>
                <a:solidFill>
                  <a:prstClr val="black"/>
                </a:solidFill>
                <a:effectLst/>
                <a:uLnTx/>
                <a:uFillTx/>
                <a:latin typeface="Calibri"/>
                <a:ea typeface="+mn-ea"/>
                <a:cs typeface="Calibri"/>
              </a:rPr>
              <a:t>term</a:t>
            </a:r>
            <a:r>
              <a:rPr kumimoji="0" sz="2000" b="1" i="0" u="none" strike="noStrike" kern="1200" cap="none" spc="-2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tumor</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response</a:t>
            </a:r>
            <a:r>
              <a:rPr kumimoji="0" sz="2000" b="1" i="0" u="none" strike="noStrike" kern="1200" cap="none" spc="-7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or </a:t>
            </a:r>
            <a:r>
              <a:rPr kumimoji="0" sz="2000" b="1" i="0" u="none" strike="noStrike" kern="1200" cap="none" spc="-10" normalizeH="0" baseline="0" noProof="0" dirty="0">
                <a:ln>
                  <a:noFill/>
                </a:ln>
                <a:solidFill>
                  <a:prstClr val="black"/>
                </a:solidFill>
                <a:effectLst/>
                <a:uLnTx/>
                <a:uFillTx/>
                <a:latin typeface="Calibri"/>
                <a:ea typeface="+mn-ea"/>
                <a:cs typeface="Calibri"/>
              </a:rPr>
              <a:t>outcomes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7417639" y="1228900"/>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Virginia F Borges, MD,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MMSc</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 with Tenure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Robert F and Patricia Young-Connor Endowed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Chair in Young Women’s Breast Cancer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Deputy Head, Division of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Breast Cancer Research Program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 Young Women’s Breast Cancer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Translational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Colorado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Aurora, Colorado</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1228900"/>
            <a:ext cx="1261872" cy="1261872"/>
          </a:xfrm>
          <a:prstGeom prst="rect">
            <a:avLst/>
          </a:prstGeom>
        </p:spPr>
      </p:pic>
      <p:sp>
        <p:nvSpPr>
          <p:cNvPr id="14" name="Text Box 7">
            <a:extLst>
              <a:ext uri="{FF2B5EF4-FFF2-40B4-BE49-F238E27FC236}">
                <a16:creationId xmlns:a16="http://schemas.microsoft.com/office/drawing/2014/main" id="{549C66B3-EC65-D149-9093-3743B9648C4E}"/>
              </a:ext>
            </a:extLst>
          </p:cNvPr>
          <p:cNvSpPr txBox="1">
            <a:spLocks noChangeArrowheads="1"/>
          </p:cNvSpPr>
          <p:nvPr/>
        </p:nvSpPr>
        <p:spPr bwMode="auto">
          <a:xfrm>
            <a:off x="1621327" y="1228900"/>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Jamie Carroll, APRN, MSN, 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Professor,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Mayo Clinic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Rochester, Minnesota</a:t>
            </a:r>
          </a:p>
        </p:txBody>
      </p:sp>
      <p:pic>
        <p:nvPicPr>
          <p:cNvPr id="16" name="Picture 15">
            <a:extLst>
              <a:ext uri="{FF2B5EF4-FFF2-40B4-BE49-F238E27FC236}">
                <a16:creationId xmlns:a16="http://schemas.microsoft.com/office/drawing/2014/main" id="{7A633200-4130-B24A-B402-0E1304E612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9688" y="1228900"/>
            <a:ext cx="1261872" cy="1261872"/>
          </a:xfrm>
          <a:prstGeom prst="rect">
            <a:avLst/>
          </a:prstGeom>
        </p:spPr>
      </p:pic>
      <p:sp>
        <p:nvSpPr>
          <p:cNvPr id="17" name="Text Box 7">
            <a:extLst>
              <a:ext uri="{FF2B5EF4-FFF2-40B4-BE49-F238E27FC236}">
                <a16:creationId xmlns:a16="http://schemas.microsoft.com/office/drawing/2014/main" id="{A344C865-F354-474C-8A7A-499DBB8BBDC2}"/>
              </a:ext>
            </a:extLst>
          </p:cNvPr>
          <p:cNvSpPr txBox="1">
            <a:spLocks noChangeArrowheads="1"/>
          </p:cNvSpPr>
          <p:nvPr/>
        </p:nvSpPr>
        <p:spPr bwMode="auto">
          <a:xfrm>
            <a:off x="7417639" y="4097298"/>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Seth Wander,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Attending Physician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Massachusetts General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21" name="Picture 20">
            <a:extLst>
              <a:ext uri="{FF2B5EF4-FFF2-40B4-BE49-F238E27FC236}">
                <a16:creationId xmlns:a16="http://schemas.microsoft.com/office/drawing/2014/main" id="{08E369B4-F140-0B40-B94E-C5015A8A862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6000" y="4097298"/>
            <a:ext cx="1261872" cy="1261872"/>
          </a:xfrm>
          <a:prstGeom prst="rect">
            <a:avLst/>
          </a:prstGeom>
        </p:spPr>
      </p:pic>
      <p:sp>
        <p:nvSpPr>
          <p:cNvPr id="18" name="Text Box 7">
            <a:extLst>
              <a:ext uri="{FF2B5EF4-FFF2-40B4-BE49-F238E27FC236}">
                <a16:creationId xmlns:a16="http://schemas.microsoft.com/office/drawing/2014/main" id="{183FD838-80DD-0F4E-944D-92501ADA6563}"/>
              </a:ext>
            </a:extLst>
          </p:cNvPr>
          <p:cNvSpPr txBox="1">
            <a:spLocks noChangeArrowheads="1"/>
          </p:cNvSpPr>
          <p:nvPr/>
        </p:nvSpPr>
        <p:spPr bwMode="auto">
          <a:xfrm>
            <a:off x="1626872" y="4097298"/>
            <a:ext cx="4325112" cy="137970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Ronald Stein, JD, MSN, NP-C, AOCNP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Clinical Instructor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USC Norris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Los Angeles, California </a:t>
            </a:r>
          </a:p>
        </p:txBody>
      </p:sp>
      <p:pic>
        <p:nvPicPr>
          <p:cNvPr id="19" name="Picture 18">
            <a:extLst>
              <a:ext uri="{FF2B5EF4-FFF2-40B4-BE49-F238E27FC236}">
                <a16:creationId xmlns:a16="http://schemas.microsoft.com/office/drawing/2014/main" id="{0515A943-4B9D-F747-814C-35F43EB1153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5234" y="4097298"/>
            <a:ext cx="1261872" cy="1261872"/>
          </a:xfrm>
          <a:prstGeom prst="rect">
            <a:avLst/>
          </a:prstGeom>
        </p:spPr>
      </p:pic>
    </p:spTree>
    <p:custDataLst>
      <p:tags r:id="rId1"/>
    </p:custDataLst>
    <p:extLst>
      <p:ext uri="{BB962C8B-B14F-4D97-AF65-F5344CB8AC3E}">
        <p14:creationId xmlns:p14="http://schemas.microsoft.com/office/powerpoint/2010/main" val="3253862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B7A090C1-62F4-4192-8C31-2B2942859363}"/>
              </a:ext>
            </a:extLst>
          </p:cNvPr>
          <p:cNvPicPr>
            <a:picLocks noChangeAspect="1"/>
          </p:cNvPicPr>
          <p:nvPr/>
        </p:nvPicPr>
        <p:blipFill rotWithShape="1">
          <a:blip r:embed="rId2"/>
          <a:srcRect l="21163" r="6985"/>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2" name="Title 1">
            <a:extLst>
              <a:ext uri="{FF2B5EF4-FFF2-40B4-BE49-F238E27FC236}">
                <a16:creationId xmlns:a16="http://schemas.microsoft.com/office/drawing/2014/main" id="{FD017DCD-D4CA-4635-A3B9-1264F2BDFA68}"/>
              </a:ext>
            </a:extLst>
          </p:cNvPr>
          <p:cNvSpPr>
            <a:spLocks noGrp="1"/>
          </p:cNvSpPr>
          <p:nvPr>
            <p:ph type="title"/>
          </p:nvPr>
        </p:nvSpPr>
        <p:spPr>
          <a:xfrm>
            <a:off x="2722161" y="120144"/>
            <a:ext cx="6831847" cy="1351472"/>
          </a:xfrm>
          <a:solidFill>
            <a:schemeClr val="bg1"/>
          </a:solidFill>
        </p:spPr>
        <p:txBody>
          <a:bodyPr>
            <a:normAutofit/>
          </a:bodyPr>
          <a:lstStyle/>
          <a:p>
            <a:pPr algn="ctr"/>
            <a:r>
              <a:rPr lang="en-US" sz="3600" b="1" dirty="0">
                <a:solidFill>
                  <a:schemeClr val="tx1">
                    <a:lumMod val="85000"/>
                    <a:lumOff val="15000"/>
                  </a:schemeClr>
                </a:solidFill>
              </a:rPr>
              <a:t>Case –De Novo Stage IV YWBC</a:t>
            </a:r>
          </a:p>
        </p:txBody>
      </p:sp>
      <p:sp>
        <p:nvSpPr>
          <p:cNvPr id="6" name="TextBox 5">
            <a:extLst>
              <a:ext uri="{FF2B5EF4-FFF2-40B4-BE49-F238E27FC236}">
                <a16:creationId xmlns:a16="http://schemas.microsoft.com/office/drawing/2014/main" id="{4BD76409-00F6-48C1-8B16-7190AD2878E3}"/>
              </a:ext>
            </a:extLst>
          </p:cNvPr>
          <p:cNvSpPr txBox="1"/>
          <p:nvPr/>
        </p:nvSpPr>
        <p:spPr>
          <a:xfrm>
            <a:off x="3651275" y="1471616"/>
            <a:ext cx="4096592"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36-year-old math teacher, mother of 2 boys, presents with several month history of feeling unwell, back pain, recent fevers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Imaging: widespread metastatic HR+HER2neg breast cancer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6cm breast mass and LR LAD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Liver metastasis present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LFTS 2x ULN,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bili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normal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Bone metastasis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Blood counts normal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Premenopausal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PMH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Hypothyroidism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G2P2, youngest child is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Meds: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Synthroid, OCPs, melatonin, occ. CBD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Gene testing completed and no cancer-predisposing mutations found</a:t>
            </a:r>
          </a:p>
        </p:txBody>
      </p:sp>
      <p:sp>
        <p:nvSpPr>
          <p:cNvPr id="3" name="Content Placeholder 2">
            <a:extLst>
              <a:ext uri="{FF2B5EF4-FFF2-40B4-BE49-F238E27FC236}">
                <a16:creationId xmlns:a16="http://schemas.microsoft.com/office/drawing/2014/main" id="{421CA6D1-8838-CD65-1639-1FFA9DEE7F89}"/>
              </a:ext>
            </a:extLst>
          </p:cNvPr>
          <p:cNvSpPr>
            <a:spLocks noGrp="1"/>
          </p:cNvSpPr>
          <p:nvPr>
            <p:ph idx="1"/>
          </p:nvPr>
        </p:nvSpPr>
        <p:spPr>
          <a:xfrm>
            <a:off x="8193296" y="2455007"/>
            <a:ext cx="3998700" cy="4402993"/>
          </a:xfrm>
        </p:spPr>
        <p:txBody>
          <a:bodyPr>
            <a:normAutofit fontScale="55000" lnSpcReduction="20000"/>
          </a:bodyPr>
          <a:lstStyle/>
          <a:p>
            <a:pPr>
              <a:lnSpc>
                <a:spcPct val="120000"/>
              </a:lnSpc>
            </a:pPr>
            <a:r>
              <a:rPr lang="en-US" sz="3200" dirty="0"/>
              <a:t>Stop OCPs and initiate non-hormonal highly effective contraception.</a:t>
            </a:r>
          </a:p>
          <a:p>
            <a:pPr>
              <a:lnSpc>
                <a:spcPct val="120000"/>
              </a:lnSpc>
            </a:pPr>
            <a:r>
              <a:rPr lang="en-US" sz="3200" dirty="0"/>
              <a:t>Initiate ovarian function suppression –which one? </a:t>
            </a:r>
          </a:p>
          <a:p>
            <a:pPr>
              <a:lnSpc>
                <a:spcPct val="120000"/>
              </a:lnSpc>
            </a:pPr>
            <a:r>
              <a:rPr lang="en-US" sz="3200" dirty="0"/>
              <a:t>Initiate bone supportive medication – zoledronic acid or denosumab</a:t>
            </a:r>
          </a:p>
          <a:p>
            <a:pPr>
              <a:lnSpc>
                <a:spcPct val="120000"/>
              </a:lnSpc>
            </a:pPr>
            <a:r>
              <a:rPr lang="en-US" sz="3200" dirty="0"/>
              <a:t>What first line therapy to choose?</a:t>
            </a:r>
          </a:p>
          <a:p>
            <a:pPr lvl="1">
              <a:lnSpc>
                <a:spcPct val="120000"/>
              </a:lnSpc>
            </a:pPr>
            <a:r>
              <a:rPr lang="en-US" sz="2700" dirty="0"/>
              <a:t>Endocrine therapy alone?</a:t>
            </a:r>
          </a:p>
          <a:p>
            <a:pPr lvl="1">
              <a:lnSpc>
                <a:spcPct val="120000"/>
              </a:lnSpc>
            </a:pPr>
            <a:r>
              <a:rPr lang="en-US" sz="2700" dirty="0"/>
              <a:t>Endocrine therapy with targeted therapy?</a:t>
            </a:r>
          </a:p>
          <a:p>
            <a:pPr lvl="1">
              <a:lnSpc>
                <a:spcPct val="120000"/>
              </a:lnSpc>
            </a:pPr>
            <a:r>
              <a:rPr lang="en-US" sz="2700" dirty="0"/>
              <a:t>Chemotherapy?</a:t>
            </a:r>
          </a:p>
        </p:txBody>
      </p:sp>
      <p:sp>
        <p:nvSpPr>
          <p:cNvPr id="7" name="Title 1">
            <a:extLst>
              <a:ext uri="{FF2B5EF4-FFF2-40B4-BE49-F238E27FC236}">
                <a16:creationId xmlns:a16="http://schemas.microsoft.com/office/drawing/2014/main" id="{746ED0D6-FDA3-3900-CE65-E0B64213FB07}"/>
              </a:ext>
            </a:extLst>
          </p:cNvPr>
          <p:cNvSpPr txBox="1">
            <a:spLocks/>
          </p:cNvSpPr>
          <p:nvPr/>
        </p:nvSpPr>
        <p:spPr>
          <a:xfrm>
            <a:off x="8193292" y="1365024"/>
            <a:ext cx="2836658" cy="1089981"/>
          </a:xfrm>
          <a:prstGeom prst="rect">
            <a:avLst/>
          </a:prstGeom>
          <a:solidFill>
            <a:srgbClr val="0070C0"/>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rPr>
              <a:t>Treatment Considerations</a:t>
            </a:r>
          </a:p>
        </p:txBody>
      </p:sp>
    </p:spTree>
    <p:extLst>
      <p:ext uri="{BB962C8B-B14F-4D97-AF65-F5344CB8AC3E}">
        <p14:creationId xmlns:p14="http://schemas.microsoft.com/office/powerpoint/2010/main" val="2130432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4335B-D11C-2D67-2878-8D781EF78F30}"/>
              </a:ext>
            </a:extLst>
          </p:cNvPr>
          <p:cNvSpPr>
            <a:spLocks noGrp="1"/>
          </p:cNvSpPr>
          <p:nvPr>
            <p:ph type="title"/>
          </p:nvPr>
        </p:nvSpPr>
        <p:spPr>
          <a:xfrm>
            <a:off x="928565" y="209552"/>
            <a:ext cx="11017250" cy="857616"/>
          </a:xfrm>
        </p:spPr>
        <p:txBody>
          <a:bodyPr>
            <a:normAutofit fontScale="90000"/>
          </a:bodyPr>
          <a:lstStyle/>
          <a:p>
            <a:r>
              <a:rPr lang="en-US" dirty="0"/>
              <a:t>First Line therapy decision making </a:t>
            </a:r>
          </a:p>
        </p:txBody>
      </p:sp>
      <p:graphicFrame>
        <p:nvGraphicFramePr>
          <p:cNvPr id="6" name="Table 5">
            <a:extLst>
              <a:ext uri="{FF2B5EF4-FFF2-40B4-BE49-F238E27FC236}">
                <a16:creationId xmlns:a16="http://schemas.microsoft.com/office/drawing/2014/main" id="{D83D328C-5A56-583A-5CED-975AF8CC0227}"/>
              </a:ext>
            </a:extLst>
          </p:cNvPr>
          <p:cNvGraphicFramePr>
            <a:graphicFrameLocks noGrp="1"/>
          </p:cNvGraphicFramePr>
          <p:nvPr/>
        </p:nvGraphicFramePr>
        <p:xfrm>
          <a:off x="854871" y="1378894"/>
          <a:ext cx="10482258" cy="4751742"/>
        </p:xfrm>
        <a:graphic>
          <a:graphicData uri="http://schemas.openxmlformats.org/drawingml/2006/table">
            <a:tbl>
              <a:tblPr firstRow="1" firstCol="1" bandRow="1">
                <a:tableStyleId>{8FD4443E-F989-4FC4-A0C8-D5A2AF1F390B}</a:tableStyleId>
              </a:tblPr>
              <a:tblGrid>
                <a:gridCol w="1626489">
                  <a:extLst>
                    <a:ext uri="{9D8B030D-6E8A-4147-A177-3AD203B41FA5}">
                      <a16:colId xmlns:a16="http://schemas.microsoft.com/office/drawing/2014/main" val="2776392493"/>
                    </a:ext>
                  </a:extLst>
                </a:gridCol>
                <a:gridCol w="1815565">
                  <a:extLst>
                    <a:ext uri="{9D8B030D-6E8A-4147-A177-3AD203B41FA5}">
                      <a16:colId xmlns:a16="http://schemas.microsoft.com/office/drawing/2014/main" val="790960915"/>
                    </a:ext>
                  </a:extLst>
                </a:gridCol>
                <a:gridCol w="1736417">
                  <a:extLst>
                    <a:ext uri="{9D8B030D-6E8A-4147-A177-3AD203B41FA5}">
                      <a16:colId xmlns:a16="http://schemas.microsoft.com/office/drawing/2014/main" val="2007279055"/>
                    </a:ext>
                  </a:extLst>
                </a:gridCol>
                <a:gridCol w="1857337">
                  <a:extLst>
                    <a:ext uri="{9D8B030D-6E8A-4147-A177-3AD203B41FA5}">
                      <a16:colId xmlns:a16="http://schemas.microsoft.com/office/drawing/2014/main" val="42629148"/>
                    </a:ext>
                  </a:extLst>
                </a:gridCol>
                <a:gridCol w="1334080">
                  <a:extLst>
                    <a:ext uri="{9D8B030D-6E8A-4147-A177-3AD203B41FA5}">
                      <a16:colId xmlns:a16="http://schemas.microsoft.com/office/drawing/2014/main" val="2879721368"/>
                    </a:ext>
                  </a:extLst>
                </a:gridCol>
                <a:gridCol w="2112370">
                  <a:extLst>
                    <a:ext uri="{9D8B030D-6E8A-4147-A177-3AD203B41FA5}">
                      <a16:colId xmlns:a16="http://schemas.microsoft.com/office/drawing/2014/main" val="2619425490"/>
                    </a:ext>
                  </a:extLst>
                </a:gridCol>
              </a:tblGrid>
              <a:tr h="1016301">
                <a:tc>
                  <a:txBody>
                    <a:bodyPr/>
                    <a:lstStyle/>
                    <a:p>
                      <a:pPr marL="0" marR="0" algn="l">
                        <a:lnSpc>
                          <a:spcPct val="107000"/>
                        </a:lnSpc>
                        <a:spcBef>
                          <a:spcPts val="0"/>
                        </a:spcBef>
                        <a:spcAft>
                          <a:spcPts val="800"/>
                        </a:spcAft>
                      </a:pPr>
                      <a:r>
                        <a:rPr lang="en-US" sz="1900" b="1" cap="none" spc="0" dirty="0">
                          <a:solidFill>
                            <a:schemeClr val="bg1"/>
                          </a:solidFill>
                          <a:effectLst/>
                        </a:rPr>
                        <a:t>CDK 4/6 inhibitor</a:t>
                      </a:r>
                      <a:endParaRPr lang="en-US" sz="1900" b="1"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129194" marB="129194" anchor="ctr"/>
                </a:tc>
                <a:tc>
                  <a:txBody>
                    <a:bodyPr/>
                    <a:lstStyle/>
                    <a:p>
                      <a:pPr marL="0" marR="0" algn="l">
                        <a:lnSpc>
                          <a:spcPct val="107000"/>
                        </a:lnSpc>
                        <a:spcBef>
                          <a:spcPts val="0"/>
                        </a:spcBef>
                        <a:spcAft>
                          <a:spcPts val="800"/>
                        </a:spcAft>
                      </a:pPr>
                      <a:r>
                        <a:rPr lang="en-US" sz="1900" b="1" cap="none" spc="0" dirty="0">
                          <a:solidFill>
                            <a:schemeClr val="bg1"/>
                          </a:solidFill>
                          <a:effectLst/>
                        </a:rPr>
                        <a:t>Study </a:t>
                      </a:r>
                      <a:endParaRPr lang="en-US" sz="1900" b="1"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129194" marB="129194" anchor="ctr"/>
                </a:tc>
                <a:tc>
                  <a:txBody>
                    <a:bodyPr/>
                    <a:lstStyle/>
                    <a:p>
                      <a:pPr marL="0" marR="0" algn="l">
                        <a:lnSpc>
                          <a:spcPct val="107000"/>
                        </a:lnSpc>
                        <a:spcBef>
                          <a:spcPts val="0"/>
                        </a:spcBef>
                        <a:spcAft>
                          <a:spcPts val="800"/>
                        </a:spcAft>
                      </a:pPr>
                      <a:r>
                        <a:rPr lang="en-US" sz="1900" b="1" cap="none" spc="0" dirty="0">
                          <a:solidFill>
                            <a:schemeClr val="bg1"/>
                          </a:solidFill>
                          <a:effectLst/>
                        </a:rPr>
                        <a:t>ET partner</a:t>
                      </a:r>
                      <a:endParaRPr lang="en-US" sz="1900" b="1"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129194" marB="129194" anchor="ctr"/>
                </a:tc>
                <a:tc>
                  <a:txBody>
                    <a:bodyPr/>
                    <a:lstStyle/>
                    <a:p>
                      <a:pPr marL="0" marR="0" algn="l">
                        <a:lnSpc>
                          <a:spcPct val="107000"/>
                        </a:lnSpc>
                        <a:spcBef>
                          <a:spcPts val="0"/>
                        </a:spcBef>
                        <a:spcAft>
                          <a:spcPts val="800"/>
                        </a:spcAft>
                      </a:pPr>
                      <a:r>
                        <a:rPr lang="en-US" sz="1900" b="1" cap="none" spc="0" dirty="0">
                          <a:solidFill>
                            <a:schemeClr val="bg1"/>
                          </a:solidFill>
                          <a:effectLst/>
                        </a:rPr>
                        <a:t>Menopausal</a:t>
                      </a:r>
                    </a:p>
                    <a:p>
                      <a:pPr marL="0" marR="0" algn="l">
                        <a:lnSpc>
                          <a:spcPct val="107000"/>
                        </a:lnSpc>
                        <a:spcBef>
                          <a:spcPts val="0"/>
                        </a:spcBef>
                        <a:spcAft>
                          <a:spcPts val="800"/>
                        </a:spcAft>
                      </a:pPr>
                      <a:r>
                        <a:rPr lang="en-US" sz="1900" b="1" cap="none" spc="0" dirty="0">
                          <a:solidFill>
                            <a:schemeClr val="bg1"/>
                          </a:solidFill>
                          <a:effectLst/>
                        </a:rPr>
                        <a:t>Status</a:t>
                      </a:r>
                      <a:endParaRPr lang="en-US" sz="1900" b="1"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129194" marB="129194" anchor="ctr"/>
                </a:tc>
                <a:tc>
                  <a:txBody>
                    <a:bodyPr/>
                    <a:lstStyle/>
                    <a:p>
                      <a:pPr marL="0" marR="0" algn="l">
                        <a:lnSpc>
                          <a:spcPct val="107000"/>
                        </a:lnSpc>
                        <a:spcBef>
                          <a:spcPts val="0"/>
                        </a:spcBef>
                        <a:spcAft>
                          <a:spcPts val="800"/>
                        </a:spcAft>
                      </a:pPr>
                      <a:r>
                        <a:rPr lang="en-US" sz="1900" b="1" cap="none" spc="0" dirty="0">
                          <a:solidFill>
                            <a:schemeClr val="bg1"/>
                          </a:solidFill>
                          <a:effectLst/>
                        </a:rPr>
                        <a:t>Disease</a:t>
                      </a:r>
                    </a:p>
                    <a:p>
                      <a:pPr marL="0" marR="0" algn="l">
                        <a:lnSpc>
                          <a:spcPct val="107000"/>
                        </a:lnSpc>
                        <a:spcBef>
                          <a:spcPts val="0"/>
                        </a:spcBef>
                        <a:spcAft>
                          <a:spcPts val="800"/>
                        </a:spcAft>
                      </a:pPr>
                      <a:r>
                        <a:rPr lang="en-US" sz="1900" b="1" cap="none" spc="0" dirty="0">
                          <a:solidFill>
                            <a:schemeClr val="bg1"/>
                          </a:solidFill>
                          <a:effectLst/>
                        </a:rPr>
                        <a:t>Status</a:t>
                      </a:r>
                      <a:endParaRPr lang="en-US" sz="1900" b="1"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129194" marB="129194" anchor="ctr"/>
                </a:tc>
                <a:tc>
                  <a:txBody>
                    <a:bodyPr/>
                    <a:lstStyle/>
                    <a:p>
                      <a:pPr marL="0" marR="0" algn="l">
                        <a:lnSpc>
                          <a:spcPct val="107000"/>
                        </a:lnSpc>
                        <a:spcBef>
                          <a:spcPts val="0"/>
                        </a:spcBef>
                        <a:spcAft>
                          <a:spcPts val="800"/>
                        </a:spcAft>
                      </a:pPr>
                      <a:r>
                        <a:rPr lang="en-US" sz="1900" b="1" cap="none" spc="0" dirty="0">
                          <a:solidFill>
                            <a:schemeClr val="bg1"/>
                          </a:solidFill>
                          <a:effectLst/>
                        </a:rPr>
                        <a:t>PFS</a:t>
                      </a:r>
                    </a:p>
                    <a:p>
                      <a:pPr marL="0" marR="0" algn="l">
                        <a:lnSpc>
                          <a:spcPct val="107000"/>
                        </a:lnSpc>
                        <a:spcBef>
                          <a:spcPts val="0"/>
                        </a:spcBef>
                        <a:spcAft>
                          <a:spcPts val="800"/>
                        </a:spcAft>
                      </a:pPr>
                      <a:r>
                        <a:rPr lang="en-US" sz="1900" b="1" cap="none" spc="0" dirty="0">
                          <a:solidFill>
                            <a:schemeClr val="bg1"/>
                          </a:solidFill>
                          <a:effectLst/>
                        </a:rPr>
                        <a:t>Exp v control (HR)</a:t>
                      </a:r>
                      <a:endParaRPr lang="en-US" sz="1900" b="1"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129194" marB="129194" anchor="ctr"/>
                </a:tc>
                <a:extLst>
                  <a:ext uri="{0D108BD9-81ED-4DB2-BD59-A6C34878D82A}">
                    <a16:rowId xmlns:a16="http://schemas.microsoft.com/office/drawing/2014/main" val="1393475302"/>
                  </a:ext>
                </a:extLst>
              </a:tr>
              <a:tr h="399955">
                <a:tc rowSpan="3">
                  <a:txBody>
                    <a:bodyPr/>
                    <a:lstStyle/>
                    <a:p>
                      <a:pPr marL="0" marR="0" algn="l">
                        <a:lnSpc>
                          <a:spcPct val="107000"/>
                        </a:lnSpc>
                        <a:spcBef>
                          <a:spcPts val="0"/>
                        </a:spcBef>
                        <a:spcAft>
                          <a:spcPts val="800"/>
                        </a:spcAft>
                      </a:pPr>
                      <a:r>
                        <a:rPr lang="en-US" sz="1700" b="1" cap="none" spc="0" dirty="0">
                          <a:solidFill>
                            <a:schemeClr val="bg1"/>
                          </a:solidFill>
                          <a:effectLst/>
                        </a:rPr>
                        <a:t>palbociclib</a:t>
                      </a:r>
                      <a:endParaRPr lang="en-US" sz="1700" b="1"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dirty="0">
                          <a:solidFill>
                            <a:schemeClr val="bg1"/>
                          </a:solidFill>
                          <a:effectLst/>
                        </a:rPr>
                        <a:t>Paloma-1</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rowSpan="2">
                  <a:txBody>
                    <a:bodyPr/>
                    <a:lstStyle/>
                    <a:p>
                      <a:pPr marL="0" marR="0" algn="l">
                        <a:lnSpc>
                          <a:spcPct val="107000"/>
                        </a:lnSpc>
                        <a:spcBef>
                          <a:spcPts val="0"/>
                        </a:spcBef>
                        <a:spcAft>
                          <a:spcPts val="800"/>
                        </a:spcAft>
                      </a:pPr>
                      <a:r>
                        <a:rPr lang="en-US" sz="1700" cap="none" spc="0" dirty="0">
                          <a:solidFill>
                            <a:schemeClr val="bg1"/>
                          </a:solidFill>
                          <a:effectLst/>
                        </a:rPr>
                        <a:t>letrozole</a:t>
                      </a:r>
                    </a:p>
                    <a:p>
                      <a:pPr marL="0" marR="0" algn="l">
                        <a:lnSpc>
                          <a:spcPct val="107000"/>
                        </a:lnSpc>
                        <a:spcBef>
                          <a:spcPts val="0"/>
                        </a:spcBef>
                        <a:spcAft>
                          <a:spcPts val="800"/>
                        </a:spcAft>
                      </a:pPr>
                      <a:r>
                        <a:rPr lang="en-US" sz="1700" cap="none" spc="0" dirty="0">
                          <a:solidFill>
                            <a:schemeClr val="bg1"/>
                          </a:solidFill>
                          <a:effectLst/>
                        </a:rPr>
                        <a:t> </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rowSpan="3">
                  <a:txBody>
                    <a:bodyPr/>
                    <a:lstStyle/>
                    <a:p>
                      <a:pPr marL="0" marR="0" algn="l">
                        <a:lnSpc>
                          <a:spcPct val="107000"/>
                        </a:lnSpc>
                        <a:spcBef>
                          <a:spcPts val="0"/>
                        </a:spcBef>
                        <a:spcAft>
                          <a:spcPts val="800"/>
                        </a:spcAft>
                      </a:pPr>
                      <a:r>
                        <a:rPr lang="en-US" sz="1700" cap="none" spc="0">
                          <a:solidFill>
                            <a:schemeClr val="bg1"/>
                          </a:solidFill>
                          <a:effectLst/>
                        </a:rPr>
                        <a:t>Pre/post</a:t>
                      </a:r>
                    </a:p>
                    <a:p>
                      <a:pPr marL="0" marR="0" algn="l">
                        <a:lnSpc>
                          <a:spcPct val="107000"/>
                        </a:lnSpc>
                        <a:spcBef>
                          <a:spcPts val="0"/>
                        </a:spcBef>
                        <a:spcAft>
                          <a:spcPts val="800"/>
                        </a:spcAft>
                      </a:pPr>
                      <a:r>
                        <a:rPr lang="en-US" sz="1700" cap="none" spc="0">
                          <a:solidFill>
                            <a:schemeClr val="bg1"/>
                          </a:solidFill>
                          <a:effectLst/>
                        </a:rPr>
                        <a:t> </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rowSpan="2">
                  <a:txBody>
                    <a:bodyPr/>
                    <a:lstStyle/>
                    <a:p>
                      <a:pPr marL="0" marR="0" algn="l">
                        <a:lnSpc>
                          <a:spcPct val="107000"/>
                        </a:lnSpc>
                        <a:spcBef>
                          <a:spcPts val="0"/>
                        </a:spcBef>
                        <a:spcAft>
                          <a:spcPts val="800"/>
                        </a:spcAft>
                      </a:pPr>
                      <a:r>
                        <a:rPr lang="en-US" sz="1700" cap="none" spc="0">
                          <a:solidFill>
                            <a:schemeClr val="bg1"/>
                          </a:solidFill>
                          <a:effectLst/>
                        </a:rPr>
                        <a:t>AI sens</a:t>
                      </a:r>
                    </a:p>
                    <a:p>
                      <a:pPr marL="0" marR="0" algn="l">
                        <a:lnSpc>
                          <a:spcPct val="107000"/>
                        </a:lnSpc>
                        <a:spcBef>
                          <a:spcPts val="0"/>
                        </a:spcBef>
                        <a:spcAft>
                          <a:spcPts val="800"/>
                        </a:spcAft>
                      </a:pPr>
                      <a:r>
                        <a:rPr lang="en-US" sz="1700" cap="none" spc="0">
                          <a:solidFill>
                            <a:schemeClr val="bg1"/>
                          </a:solidFill>
                          <a:effectLst/>
                        </a:rPr>
                        <a:t> </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a:solidFill>
                            <a:schemeClr val="bg1"/>
                          </a:solidFill>
                          <a:effectLst/>
                        </a:rPr>
                        <a:t>20.2 v 10.2 (0.48)</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extLst>
                  <a:ext uri="{0D108BD9-81ED-4DB2-BD59-A6C34878D82A}">
                    <a16:rowId xmlns:a16="http://schemas.microsoft.com/office/drawing/2014/main" val="310742160"/>
                  </a:ext>
                </a:extLst>
              </a:tr>
              <a:tr h="399955">
                <a:tc vMerge="1">
                  <a:txBody>
                    <a:bodyPr/>
                    <a:lstStyle/>
                    <a:p>
                      <a:endParaRPr lang="en-US"/>
                    </a:p>
                  </a:txBody>
                  <a:tcPr/>
                </a:tc>
                <a:tc>
                  <a:txBody>
                    <a:bodyPr/>
                    <a:lstStyle/>
                    <a:p>
                      <a:pPr marL="0" marR="0" algn="l">
                        <a:lnSpc>
                          <a:spcPct val="107000"/>
                        </a:lnSpc>
                        <a:spcBef>
                          <a:spcPts val="0"/>
                        </a:spcBef>
                        <a:spcAft>
                          <a:spcPts val="800"/>
                        </a:spcAft>
                      </a:pPr>
                      <a:r>
                        <a:rPr lang="en-US" sz="1700" cap="none" spc="0" dirty="0">
                          <a:solidFill>
                            <a:schemeClr val="bg1"/>
                          </a:solidFill>
                          <a:effectLst/>
                        </a:rPr>
                        <a:t>Paloma-2</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lnSpc>
                          <a:spcPct val="107000"/>
                        </a:lnSpc>
                        <a:spcBef>
                          <a:spcPts val="0"/>
                        </a:spcBef>
                        <a:spcAft>
                          <a:spcPts val="800"/>
                        </a:spcAft>
                      </a:pPr>
                      <a:r>
                        <a:rPr lang="en-US" sz="1700" cap="none" spc="0">
                          <a:solidFill>
                            <a:schemeClr val="bg1"/>
                          </a:solidFill>
                          <a:effectLst/>
                        </a:rPr>
                        <a:t>27.6 v 14.5 (0.56)</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extLst>
                  <a:ext uri="{0D108BD9-81ED-4DB2-BD59-A6C34878D82A}">
                    <a16:rowId xmlns:a16="http://schemas.microsoft.com/office/drawing/2014/main" val="986197580"/>
                  </a:ext>
                </a:extLst>
              </a:tr>
              <a:tr h="399955">
                <a:tc vMerge="1">
                  <a:txBody>
                    <a:bodyPr/>
                    <a:lstStyle/>
                    <a:p>
                      <a:endParaRPr lang="en-US"/>
                    </a:p>
                  </a:txBody>
                  <a:tcPr/>
                </a:tc>
                <a:tc>
                  <a:txBody>
                    <a:bodyPr/>
                    <a:lstStyle/>
                    <a:p>
                      <a:pPr marL="0" marR="0" algn="l">
                        <a:lnSpc>
                          <a:spcPct val="107000"/>
                        </a:lnSpc>
                        <a:spcBef>
                          <a:spcPts val="0"/>
                        </a:spcBef>
                        <a:spcAft>
                          <a:spcPts val="800"/>
                        </a:spcAft>
                      </a:pPr>
                      <a:r>
                        <a:rPr lang="en-US" sz="1700" cap="none" spc="0" dirty="0">
                          <a:solidFill>
                            <a:schemeClr val="bg1"/>
                          </a:solidFill>
                          <a:effectLst/>
                        </a:rPr>
                        <a:t>Paloma-3</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dirty="0" err="1">
                          <a:solidFill>
                            <a:schemeClr val="bg1"/>
                          </a:solidFill>
                          <a:effectLst/>
                        </a:rPr>
                        <a:t>fulvestrant</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vMerge="1">
                  <a:txBody>
                    <a:bodyPr/>
                    <a:lstStyle/>
                    <a:p>
                      <a:endParaRPr lang="en-US"/>
                    </a:p>
                  </a:txBody>
                  <a:tcPr/>
                </a:tc>
                <a:tc>
                  <a:txBody>
                    <a:bodyPr/>
                    <a:lstStyle/>
                    <a:p>
                      <a:pPr marL="0" marR="0" algn="l">
                        <a:lnSpc>
                          <a:spcPct val="107000"/>
                        </a:lnSpc>
                        <a:spcBef>
                          <a:spcPts val="0"/>
                        </a:spcBef>
                        <a:spcAft>
                          <a:spcPts val="800"/>
                        </a:spcAft>
                      </a:pPr>
                      <a:r>
                        <a:rPr lang="en-US" sz="1700" cap="none" spc="0">
                          <a:solidFill>
                            <a:schemeClr val="bg1"/>
                          </a:solidFill>
                          <a:effectLst/>
                        </a:rPr>
                        <a:t>AI resis</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a:solidFill>
                            <a:schemeClr val="bg1"/>
                          </a:solidFill>
                          <a:effectLst/>
                        </a:rPr>
                        <a:t>9.5 v 4.6 (0.46)</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extLst>
                  <a:ext uri="{0D108BD9-81ED-4DB2-BD59-A6C34878D82A}">
                    <a16:rowId xmlns:a16="http://schemas.microsoft.com/office/drawing/2014/main" val="2694794005"/>
                  </a:ext>
                </a:extLst>
              </a:tr>
              <a:tr h="399955">
                <a:tc rowSpan="3">
                  <a:txBody>
                    <a:bodyPr/>
                    <a:lstStyle/>
                    <a:p>
                      <a:pPr marL="0" marR="0" algn="l">
                        <a:lnSpc>
                          <a:spcPct val="107000"/>
                        </a:lnSpc>
                        <a:spcBef>
                          <a:spcPts val="0"/>
                        </a:spcBef>
                        <a:spcAft>
                          <a:spcPts val="800"/>
                        </a:spcAft>
                      </a:pPr>
                      <a:r>
                        <a:rPr lang="en-US" sz="1700" b="1" cap="none" spc="0">
                          <a:solidFill>
                            <a:schemeClr val="bg1"/>
                          </a:solidFill>
                          <a:effectLst/>
                        </a:rPr>
                        <a:t>ribociclib</a:t>
                      </a:r>
                      <a:endParaRPr lang="en-US" sz="17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dirty="0">
                          <a:solidFill>
                            <a:schemeClr val="bg1"/>
                          </a:solidFill>
                          <a:effectLst/>
                        </a:rPr>
                        <a:t>Monaleesa-2</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a:solidFill>
                            <a:schemeClr val="bg1"/>
                          </a:solidFill>
                          <a:effectLst/>
                        </a:rPr>
                        <a:t>letrozole</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rowSpan="2">
                  <a:txBody>
                    <a:bodyPr/>
                    <a:lstStyle/>
                    <a:p>
                      <a:pPr marL="0" marR="0" algn="l">
                        <a:lnSpc>
                          <a:spcPct val="107000"/>
                        </a:lnSpc>
                        <a:spcBef>
                          <a:spcPts val="0"/>
                        </a:spcBef>
                        <a:spcAft>
                          <a:spcPts val="800"/>
                        </a:spcAft>
                      </a:pPr>
                      <a:r>
                        <a:rPr lang="en-US" sz="1700" cap="none" spc="0">
                          <a:solidFill>
                            <a:schemeClr val="bg1"/>
                          </a:solidFill>
                          <a:effectLst/>
                        </a:rPr>
                        <a:t>Post</a:t>
                      </a:r>
                    </a:p>
                    <a:p>
                      <a:pPr marL="0" marR="0" algn="l">
                        <a:lnSpc>
                          <a:spcPct val="107000"/>
                        </a:lnSpc>
                        <a:spcBef>
                          <a:spcPts val="0"/>
                        </a:spcBef>
                        <a:spcAft>
                          <a:spcPts val="800"/>
                        </a:spcAft>
                      </a:pPr>
                      <a:r>
                        <a:rPr lang="en-US" sz="1700" cap="none" spc="0">
                          <a:solidFill>
                            <a:schemeClr val="bg1"/>
                          </a:solidFill>
                          <a:effectLst/>
                        </a:rPr>
                        <a:t> </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a:solidFill>
                            <a:schemeClr val="bg1"/>
                          </a:solidFill>
                          <a:effectLst/>
                        </a:rPr>
                        <a:t>AI sens</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a:solidFill>
                            <a:schemeClr val="bg1"/>
                          </a:solidFill>
                          <a:effectLst/>
                        </a:rPr>
                        <a:t>25.3 v 16 (0.56)</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extLst>
                  <a:ext uri="{0D108BD9-81ED-4DB2-BD59-A6C34878D82A}">
                    <a16:rowId xmlns:a16="http://schemas.microsoft.com/office/drawing/2014/main" val="2284842255"/>
                  </a:ext>
                </a:extLst>
              </a:tr>
              <a:tr h="408421">
                <a:tc vMerge="1">
                  <a:txBody>
                    <a:bodyPr/>
                    <a:lstStyle/>
                    <a:p>
                      <a:endParaRPr lang="en-US"/>
                    </a:p>
                  </a:txBody>
                  <a:tcPr/>
                </a:tc>
                <a:tc>
                  <a:txBody>
                    <a:bodyPr/>
                    <a:lstStyle/>
                    <a:p>
                      <a:pPr marL="0" marR="0" algn="l">
                        <a:lnSpc>
                          <a:spcPct val="107000"/>
                        </a:lnSpc>
                        <a:spcBef>
                          <a:spcPts val="0"/>
                        </a:spcBef>
                        <a:spcAft>
                          <a:spcPts val="800"/>
                        </a:spcAft>
                      </a:pPr>
                      <a:r>
                        <a:rPr lang="en-US" sz="1700" cap="none" spc="0" dirty="0">
                          <a:solidFill>
                            <a:schemeClr val="bg1"/>
                          </a:solidFill>
                          <a:effectLst/>
                        </a:rPr>
                        <a:t>Monaleesa-3</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dirty="0" err="1">
                          <a:solidFill>
                            <a:schemeClr val="bg1"/>
                          </a:solidFill>
                          <a:effectLst/>
                        </a:rPr>
                        <a:t>fulvestrant</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vMerge="1">
                  <a:txBody>
                    <a:bodyPr/>
                    <a:lstStyle/>
                    <a:p>
                      <a:endParaRPr lang="en-US"/>
                    </a:p>
                  </a:txBody>
                  <a:tcPr/>
                </a:tc>
                <a:tc>
                  <a:txBody>
                    <a:bodyPr/>
                    <a:lstStyle/>
                    <a:p>
                      <a:pPr marL="0" marR="0" algn="l">
                        <a:lnSpc>
                          <a:spcPct val="107000"/>
                        </a:lnSpc>
                        <a:spcBef>
                          <a:spcPts val="0"/>
                        </a:spcBef>
                        <a:spcAft>
                          <a:spcPts val="800"/>
                        </a:spcAft>
                      </a:pPr>
                      <a:r>
                        <a:rPr lang="en-US" sz="1700" cap="none" spc="0">
                          <a:solidFill>
                            <a:schemeClr val="bg1"/>
                          </a:solidFill>
                          <a:effectLst/>
                        </a:rPr>
                        <a:t>AI mixed</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a:solidFill>
                            <a:schemeClr val="bg1"/>
                          </a:solidFill>
                          <a:effectLst/>
                        </a:rPr>
                        <a:t>20.5 v 12.8 (0.59)</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extLst>
                  <a:ext uri="{0D108BD9-81ED-4DB2-BD59-A6C34878D82A}">
                    <a16:rowId xmlns:a16="http://schemas.microsoft.com/office/drawing/2014/main" val="1314265761"/>
                  </a:ext>
                </a:extLst>
              </a:tr>
              <a:tr h="399955">
                <a:tc vMerge="1">
                  <a:txBody>
                    <a:bodyPr/>
                    <a:lstStyle/>
                    <a:p>
                      <a:endParaRPr lang="en-US"/>
                    </a:p>
                  </a:txBody>
                  <a:tcPr/>
                </a:tc>
                <a:tc>
                  <a:txBody>
                    <a:bodyPr/>
                    <a:lstStyle/>
                    <a:p>
                      <a:pPr marL="0" marR="0" algn="l">
                        <a:lnSpc>
                          <a:spcPct val="107000"/>
                        </a:lnSpc>
                        <a:spcBef>
                          <a:spcPts val="0"/>
                        </a:spcBef>
                        <a:spcAft>
                          <a:spcPts val="800"/>
                        </a:spcAft>
                      </a:pPr>
                      <a:r>
                        <a:rPr lang="en-US" sz="1700" cap="none" spc="0" dirty="0">
                          <a:solidFill>
                            <a:schemeClr val="bg1"/>
                          </a:solidFill>
                          <a:effectLst/>
                        </a:rPr>
                        <a:t>Monaleesa-7</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a:solidFill>
                            <a:schemeClr val="bg1"/>
                          </a:solidFill>
                          <a:effectLst/>
                        </a:rPr>
                        <a:t>Tam/NSAI</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dirty="0">
                          <a:solidFill>
                            <a:schemeClr val="bg1"/>
                          </a:solidFill>
                          <a:effectLst/>
                        </a:rPr>
                        <a:t>Pre</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a:solidFill>
                            <a:schemeClr val="bg1"/>
                          </a:solidFill>
                          <a:effectLst/>
                        </a:rPr>
                        <a:t>AI sens</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a:solidFill>
                            <a:schemeClr val="bg1"/>
                          </a:solidFill>
                          <a:effectLst/>
                        </a:rPr>
                        <a:t>23.8 v 13.3 (0.55)</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extLst>
                  <a:ext uri="{0D108BD9-81ED-4DB2-BD59-A6C34878D82A}">
                    <a16:rowId xmlns:a16="http://schemas.microsoft.com/office/drawing/2014/main" val="3321473281"/>
                  </a:ext>
                </a:extLst>
              </a:tr>
              <a:tr h="527335">
                <a:tc rowSpan="3">
                  <a:txBody>
                    <a:bodyPr/>
                    <a:lstStyle/>
                    <a:p>
                      <a:pPr marL="0" marR="0" algn="l">
                        <a:lnSpc>
                          <a:spcPct val="107000"/>
                        </a:lnSpc>
                        <a:spcBef>
                          <a:spcPts val="0"/>
                        </a:spcBef>
                        <a:spcAft>
                          <a:spcPts val="800"/>
                        </a:spcAft>
                      </a:pPr>
                      <a:r>
                        <a:rPr lang="en-US" sz="1700" b="1" cap="none" spc="0">
                          <a:solidFill>
                            <a:schemeClr val="bg1"/>
                          </a:solidFill>
                          <a:effectLst/>
                        </a:rPr>
                        <a:t>abemaciclib</a:t>
                      </a:r>
                      <a:endParaRPr lang="en-US" sz="17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dirty="0">
                          <a:solidFill>
                            <a:schemeClr val="bg1"/>
                          </a:solidFill>
                          <a:effectLst/>
                        </a:rPr>
                        <a:t>Monarch-1</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a:solidFill>
                            <a:schemeClr val="bg1"/>
                          </a:solidFill>
                          <a:effectLst/>
                        </a:rPr>
                        <a:t>None (phase II)</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rowSpan="3">
                  <a:txBody>
                    <a:bodyPr/>
                    <a:lstStyle/>
                    <a:p>
                      <a:pPr marL="0" marR="0" algn="l">
                        <a:lnSpc>
                          <a:spcPct val="107000"/>
                        </a:lnSpc>
                        <a:spcBef>
                          <a:spcPts val="0"/>
                        </a:spcBef>
                        <a:spcAft>
                          <a:spcPts val="800"/>
                        </a:spcAft>
                      </a:pPr>
                      <a:r>
                        <a:rPr lang="en-US" sz="1700" cap="none" spc="0" dirty="0">
                          <a:solidFill>
                            <a:schemeClr val="bg1"/>
                          </a:solidFill>
                          <a:effectLst/>
                        </a:rPr>
                        <a:t> Pre/post</a:t>
                      </a:r>
                    </a:p>
                    <a:p>
                      <a:pPr marL="0" marR="0" algn="l">
                        <a:lnSpc>
                          <a:spcPct val="107000"/>
                        </a:lnSpc>
                        <a:spcBef>
                          <a:spcPts val="0"/>
                        </a:spcBef>
                        <a:spcAft>
                          <a:spcPts val="800"/>
                        </a:spcAft>
                      </a:pPr>
                      <a:r>
                        <a:rPr lang="en-US" sz="1700" cap="none" spc="0" dirty="0">
                          <a:solidFill>
                            <a:schemeClr val="bg1"/>
                          </a:solidFill>
                          <a:effectLst/>
                        </a:rPr>
                        <a:t> </a:t>
                      </a:r>
                      <a:endParaRPr lang="en-US" sz="1700" cap="none" spc="0" dirty="0">
                        <a:solidFill>
                          <a:schemeClr val="bg1"/>
                        </a:solidFill>
                        <a:effectLst/>
                        <a:latin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dirty="0">
                          <a:solidFill>
                            <a:schemeClr val="bg1"/>
                          </a:solidFill>
                          <a:effectLst/>
                        </a:rPr>
                        <a:t>AI </a:t>
                      </a:r>
                      <a:r>
                        <a:rPr lang="en-US" sz="1700" cap="none" spc="0" dirty="0" err="1">
                          <a:solidFill>
                            <a:schemeClr val="bg1"/>
                          </a:solidFill>
                          <a:effectLst/>
                        </a:rPr>
                        <a:t>resis</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a:solidFill>
                            <a:schemeClr val="bg1"/>
                          </a:solidFill>
                          <a:effectLst/>
                        </a:rPr>
                        <a:t>6.0 (single arm)</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extLst>
                  <a:ext uri="{0D108BD9-81ED-4DB2-BD59-A6C34878D82A}">
                    <a16:rowId xmlns:a16="http://schemas.microsoft.com/office/drawing/2014/main" val="3668913125"/>
                  </a:ext>
                </a:extLst>
              </a:tr>
              <a:tr h="399955">
                <a:tc vMerge="1">
                  <a:txBody>
                    <a:bodyPr/>
                    <a:lstStyle/>
                    <a:p>
                      <a:endParaRPr lang="en-US"/>
                    </a:p>
                  </a:txBody>
                  <a:tcPr/>
                </a:tc>
                <a:tc>
                  <a:txBody>
                    <a:bodyPr/>
                    <a:lstStyle/>
                    <a:p>
                      <a:pPr marL="0" marR="0" algn="l">
                        <a:lnSpc>
                          <a:spcPct val="107000"/>
                        </a:lnSpc>
                        <a:spcBef>
                          <a:spcPts val="0"/>
                        </a:spcBef>
                        <a:spcAft>
                          <a:spcPts val="800"/>
                        </a:spcAft>
                      </a:pPr>
                      <a:r>
                        <a:rPr lang="en-US" sz="1700" cap="none" spc="0" dirty="0">
                          <a:solidFill>
                            <a:schemeClr val="bg1"/>
                          </a:solidFill>
                          <a:effectLst/>
                        </a:rPr>
                        <a:t>Monarch-2</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a:solidFill>
                            <a:schemeClr val="bg1"/>
                          </a:solidFill>
                          <a:effectLst/>
                        </a:rPr>
                        <a:t>fulvestrant</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vMerge="1">
                  <a:txBody>
                    <a:bodyPr/>
                    <a:lstStyle/>
                    <a:p>
                      <a:pPr marL="0" marR="0" algn="l">
                        <a:lnSpc>
                          <a:spcPct val="107000"/>
                        </a:lnSpc>
                        <a:spcBef>
                          <a:spcPts val="0"/>
                        </a:spcBef>
                        <a:spcAft>
                          <a:spcPts val="800"/>
                        </a:spcAft>
                      </a:pPr>
                      <a:r>
                        <a:rPr lang="en-US" sz="1700" cap="none" spc="0" dirty="0">
                          <a:solidFill>
                            <a:schemeClr val="tx1"/>
                          </a:solidFill>
                          <a:effectLst/>
                        </a:rPr>
                        <a:t>Pre/post</a:t>
                      </a:r>
                    </a:p>
                    <a:p>
                      <a:pPr marL="0" marR="0" algn="l">
                        <a:lnSpc>
                          <a:spcPct val="107000"/>
                        </a:lnSpc>
                        <a:spcBef>
                          <a:spcPts val="0"/>
                        </a:spcBef>
                        <a:spcAft>
                          <a:spcPts val="800"/>
                        </a:spcAft>
                      </a:pPr>
                      <a:r>
                        <a:rPr lang="en-US" sz="1700" cap="none" spc="0" dirty="0">
                          <a:solidFill>
                            <a:schemeClr val="tx1"/>
                          </a:solidFill>
                          <a:effectLst/>
                        </a:rPr>
                        <a:t> </a:t>
                      </a:r>
                      <a:endParaRPr lang="en-US" sz="17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dirty="0">
                          <a:solidFill>
                            <a:schemeClr val="bg1"/>
                          </a:solidFill>
                          <a:effectLst/>
                        </a:rPr>
                        <a:t>AI </a:t>
                      </a:r>
                      <a:r>
                        <a:rPr lang="en-US" sz="1700" cap="none" spc="0" dirty="0" err="1">
                          <a:solidFill>
                            <a:schemeClr val="bg1"/>
                          </a:solidFill>
                          <a:effectLst/>
                        </a:rPr>
                        <a:t>resis</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a:solidFill>
                            <a:schemeClr val="bg1"/>
                          </a:solidFill>
                          <a:effectLst/>
                        </a:rPr>
                        <a:t>16.4 v 9.3 (0.55)</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extLst>
                  <a:ext uri="{0D108BD9-81ED-4DB2-BD59-A6C34878D82A}">
                    <a16:rowId xmlns:a16="http://schemas.microsoft.com/office/drawing/2014/main" val="2305896898"/>
                  </a:ext>
                </a:extLst>
              </a:tr>
              <a:tr h="399955">
                <a:tc vMerge="1">
                  <a:txBody>
                    <a:bodyPr/>
                    <a:lstStyle/>
                    <a:p>
                      <a:endParaRPr lang="en-US"/>
                    </a:p>
                  </a:txBody>
                  <a:tcPr/>
                </a:tc>
                <a:tc>
                  <a:txBody>
                    <a:bodyPr/>
                    <a:lstStyle/>
                    <a:p>
                      <a:pPr marL="0" marR="0" algn="l">
                        <a:lnSpc>
                          <a:spcPct val="107000"/>
                        </a:lnSpc>
                        <a:spcBef>
                          <a:spcPts val="0"/>
                        </a:spcBef>
                        <a:spcAft>
                          <a:spcPts val="800"/>
                        </a:spcAft>
                      </a:pPr>
                      <a:r>
                        <a:rPr lang="en-US" sz="1700" cap="none" spc="0" dirty="0">
                          <a:solidFill>
                            <a:schemeClr val="bg1"/>
                          </a:solidFill>
                          <a:effectLst/>
                        </a:rPr>
                        <a:t>Monarch-3</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a:solidFill>
                            <a:schemeClr val="bg1"/>
                          </a:solidFill>
                          <a:effectLst/>
                        </a:rPr>
                        <a:t>NSAI</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vMerge="1">
                  <a:txBody>
                    <a:bodyPr/>
                    <a:lstStyle/>
                    <a:p>
                      <a:endParaRPr lang="en-US"/>
                    </a:p>
                  </a:txBody>
                  <a:tcPr/>
                </a:tc>
                <a:tc>
                  <a:txBody>
                    <a:bodyPr/>
                    <a:lstStyle/>
                    <a:p>
                      <a:pPr marL="0" marR="0" algn="l">
                        <a:lnSpc>
                          <a:spcPct val="107000"/>
                        </a:lnSpc>
                        <a:spcBef>
                          <a:spcPts val="0"/>
                        </a:spcBef>
                        <a:spcAft>
                          <a:spcPts val="800"/>
                        </a:spcAft>
                      </a:pPr>
                      <a:r>
                        <a:rPr lang="en-US" sz="1700" cap="none" spc="0">
                          <a:solidFill>
                            <a:schemeClr val="bg1"/>
                          </a:solidFill>
                          <a:effectLst/>
                        </a:rPr>
                        <a:t>AI sens</a:t>
                      </a:r>
                      <a:endParaRPr lang="en-US" sz="17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tc>
                  <a:txBody>
                    <a:bodyPr/>
                    <a:lstStyle/>
                    <a:p>
                      <a:pPr marL="0" marR="0" algn="l">
                        <a:lnSpc>
                          <a:spcPct val="107000"/>
                        </a:lnSpc>
                        <a:spcBef>
                          <a:spcPts val="0"/>
                        </a:spcBef>
                        <a:spcAft>
                          <a:spcPts val="800"/>
                        </a:spcAft>
                      </a:pPr>
                      <a:r>
                        <a:rPr lang="en-US" sz="1700" cap="none" spc="0" dirty="0">
                          <a:solidFill>
                            <a:schemeClr val="bg1"/>
                          </a:solidFill>
                          <a:effectLst/>
                        </a:rPr>
                        <a:t>28.1 v 14.7 (0.54)</a:t>
                      </a:r>
                      <a:endParaRPr lang="en-US" sz="17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35" marR="64596" marT="0" marB="129194"/>
                </a:tc>
                <a:extLst>
                  <a:ext uri="{0D108BD9-81ED-4DB2-BD59-A6C34878D82A}">
                    <a16:rowId xmlns:a16="http://schemas.microsoft.com/office/drawing/2014/main" val="984116095"/>
                  </a:ext>
                </a:extLst>
              </a:tr>
            </a:tbl>
          </a:graphicData>
        </a:graphic>
      </p:graphicFrame>
    </p:spTree>
    <p:extLst>
      <p:ext uri="{BB962C8B-B14F-4D97-AF65-F5344CB8AC3E}">
        <p14:creationId xmlns:p14="http://schemas.microsoft.com/office/powerpoint/2010/main" val="1852381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B60AAD-4F6A-E70C-84D7-E6F2E6F0B413}"/>
              </a:ext>
            </a:extLst>
          </p:cNvPr>
          <p:cNvSpPr txBox="1"/>
          <p:nvPr/>
        </p:nvSpPr>
        <p:spPr>
          <a:xfrm>
            <a:off x="1384883" y="453996"/>
            <a:ext cx="8912508" cy="543896"/>
          </a:xfrm>
          <a:prstGeom prst="rect">
            <a:avLst/>
          </a:prstGeom>
          <a:solidFill>
            <a:schemeClr val="accent5">
              <a:lumMod val="75000"/>
            </a:schemeClr>
          </a:solidFill>
          <a:effectLst>
            <a:innerShdw blurRad="63500" dist="50800" dir="13500000">
              <a:prstClr val="black">
                <a:alpha val="50000"/>
              </a:prstClr>
            </a:innerShdw>
          </a:effectLst>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panose="020F0302020204030204"/>
                <a:ea typeface="+mn-ea"/>
                <a:cs typeface="+mn-cs"/>
              </a:rPr>
              <a:t>Sequencing of CDK4/6 Inhibitor Studies</a:t>
            </a:r>
          </a:p>
        </p:txBody>
      </p:sp>
      <p:sp>
        <p:nvSpPr>
          <p:cNvPr id="7" name="TextBox 6">
            <a:extLst>
              <a:ext uri="{FF2B5EF4-FFF2-40B4-BE49-F238E27FC236}">
                <a16:creationId xmlns:a16="http://schemas.microsoft.com/office/drawing/2014/main" id="{2762CB5E-8B1C-569D-AEDE-427EF7DB324A}"/>
              </a:ext>
            </a:extLst>
          </p:cNvPr>
          <p:cNvSpPr txBox="1"/>
          <p:nvPr/>
        </p:nvSpPr>
        <p:spPr>
          <a:xfrm>
            <a:off x="1384884" y="1585290"/>
            <a:ext cx="8798208" cy="4351338"/>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SONIA trial: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Patients with MBC were randomized to AI alone vs AI + CDK4/6 inhibitor; patients who were on AI as a first line received CDK4/6 inhibitor as a second line. No difference in PFS.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Gabe S. </a:t>
            </a:r>
            <a:r>
              <a:rPr kumimoji="0" lang="en-US" sz="2000" b="0" i="1" u="none" strike="noStrike" kern="1200" cap="none" spc="0" normalizeH="0" baseline="0" noProof="0" dirty="0" err="1">
                <a:ln>
                  <a:noFill/>
                </a:ln>
                <a:solidFill>
                  <a:prstClr val="black"/>
                </a:solidFill>
                <a:effectLst/>
                <a:uLnTx/>
                <a:uFillTx/>
                <a:latin typeface="Calibri" panose="020F0502020204030204"/>
                <a:ea typeface="+mn-ea"/>
                <a:cs typeface="+mn-cs"/>
              </a:rPr>
              <a:t>Sonke</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 et. al, JCO 41, LBA1000-LBA1000, 2023</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RIGHT CHOICE trial: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first line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ribociclib</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with endocrine therapy vs chemotherapy for patients with HR+ breast cancer with aggressive MBC. First-line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ribociclib</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plus endocrine therapy showed better PFS, similar response rates, and better tolerability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Yen-Shan Lu et al., JCO 42, 2812-2821, 2024</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sng" strike="noStrike" kern="1200" cap="none" spc="0" normalizeH="0" baseline="0" noProof="0" dirty="0" err="1">
                <a:ln>
                  <a:noFill/>
                </a:ln>
                <a:solidFill>
                  <a:prstClr val="black"/>
                </a:solidFill>
                <a:effectLst/>
                <a:uLnTx/>
                <a:uFillTx/>
                <a:latin typeface="Calibri" panose="020F0502020204030204"/>
                <a:ea typeface="+mn-ea"/>
                <a:cs typeface="+mn-cs"/>
              </a:rPr>
              <a:t>postMONARCH</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 trial</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B0B0B"/>
                </a:solidFill>
                <a:effectLst/>
                <a:uLnTx/>
                <a:uFillTx/>
                <a:latin typeface="-apple-system"/>
                <a:ea typeface="+mn-ea"/>
                <a:cs typeface="+mn-cs"/>
              </a:rPr>
              <a:t>Abemaciclib</a:t>
            </a:r>
            <a:r>
              <a:rPr kumimoji="0" lang="en-US" sz="2000" b="0" i="0" u="none" strike="noStrike" kern="1200" cap="none" spc="0" normalizeH="0" baseline="0" noProof="0" dirty="0">
                <a:ln>
                  <a:noFill/>
                </a:ln>
                <a:solidFill>
                  <a:srgbClr val="0B0B0B"/>
                </a:solidFill>
                <a:effectLst/>
                <a:uLnTx/>
                <a:uFillTx/>
                <a:latin typeface="-apple-system"/>
                <a:ea typeface="+mn-ea"/>
                <a:cs typeface="+mn-cs"/>
              </a:rPr>
              <a:t> Plus </a:t>
            </a:r>
            <a:r>
              <a:rPr kumimoji="0" lang="en-US" sz="2000" b="0" i="0" u="none" strike="noStrike" kern="1200" cap="none" spc="0" normalizeH="0" baseline="0" noProof="0" dirty="0" err="1">
                <a:ln>
                  <a:noFill/>
                </a:ln>
                <a:solidFill>
                  <a:srgbClr val="0B0B0B"/>
                </a:solidFill>
                <a:effectLst/>
                <a:uLnTx/>
                <a:uFillTx/>
                <a:latin typeface="-apple-system"/>
                <a:ea typeface="+mn-ea"/>
                <a:cs typeface="+mn-cs"/>
              </a:rPr>
              <a:t>Fulvestrant</a:t>
            </a:r>
            <a:r>
              <a:rPr kumimoji="0" lang="en-US" sz="2000" b="0" i="0" u="none" strike="noStrike" kern="1200" cap="none" spc="0" normalizeH="0" baseline="0" noProof="0" dirty="0">
                <a:ln>
                  <a:noFill/>
                </a:ln>
                <a:solidFill>
                  <a:srgbClr val="0B0B0B"/>
                </a:solidFill>
                <a:effectLst/>
                <a:uLnTx/>
                <a:uFillTx/>
                <a:latin typeface="-apple-system"/>
                <a:ea typeface="+mn-ea"/>
                <a:cs typeface="+mn-cs"/>
              </a:rPr>
              <a:t> in Advanced Breast Cancer After Progression on CDK4/6 Inhibition: Results From the Phase III </a:t>
            </a:r>
            <a:r>
              <a:rPr kumimoji="0" lang="en-US" sz="2000" b="0" i="0" u="none" strike="noStrike" kern="1200" cap="none" spc="0" normalizeH="0" baseline="0" noProof="0" dirty="0" err="1">
                <a:ln>
                  <a:noFill/>
                </a:ln>
                <a:solidFill>
                  <a:srgbClr val="0B0B0B"/>
                </a:solidFill>
                <a:effectLst/>
                <a:uLnTx/>
                <a:uFillTx/>
                <a:latin typeface="-apple-system"/>
                <a:ea typeface="+mn-ea"/>
                <a:cs typeface="+mn-cs"/>
              </a:rPr>
              <a:t>postMONARCH</a:t>
            </a:r>
            <a:r>
              <a:rPr kumimoji="0" lang="en-US" sz="2000" b="0" i="0" u="none" strike="noStrike" kern="1200" cap="none" spc="0" normalizeH="0" baseline="0" noProof="0" dirty="0">
                <a:ln>
                  <a:noFill/>
                </a:ln>
                <a:solidFill>
                  <a:srgbClr val="0B0B0B"/>
                </a:solidFill>
                <a:effectLst/>
                <a:uLnTx/>
                <a:uFillTx/>
                <a:latin typeface="-apple-system"/>
                <a:ea typeface="+mn-ea"/>
                <a:cs typeface="+mn-cs"/>
              </a:rPr>
              <a:t> Trial</a:t>
            </a:r>
          </a:p>
        </p:txBody>
      </p:sp>
    </p:spTree>
    <p:extLst>
      <p:ext uri="{BB962C8B-B14F-4D97-AF65-F5344CB8AC3E}">
        <p14:creationId xmlns:p14="http://schemas.microsoft.com/office/powerpoint/2010/main" val="2975654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50D6BC-5FAB-3867-12DF-776A0F7C430B}"/>
              </a:ext>
            </a:extLst>
          </p:cNvPr>
          <p:cNvSpPr txBox="1"/>
          <p:nvPr/>
        </p:nvSpPr>
        <p:spPr>
          <a:xfrm>
            <a:off x="28006" y="262327"/>
            <a:ext cx="12135988" cy="646331"/>
          </a:xfrm>
          <a:prstGeom prst="rect">
            <a:avLst/>
          </a:prstGeom>
          <a:solidFill>
            <a:schemeClr val="accent5">
              <a:lumMod val="75000"/>
            </a:schemeClr>
          </a:solidFill>
          <a:effectLst>
            <a:innerShdw blurRad="63500" dist="50800" dir="13500000">
              <a:prstClr val="black">
                <a:alpha val="50000"/>
              </a:prstClr>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ple-system"/>
                <a:ea typeface="+mn-ea"/>
                <a:cs typeface="+mn-cs"/>
              </a:rPr>
              <a:t>RIGHT Choice: </a:t>
            </a:r>
            <a:r>
              <a:rPr kumimoji="0" lang="en-US" sz="1800" b="1" i="0" u="none" strike="noStrike" kern="1200" cap="none" spc="0" normalizeH="0" baseline="0" noProof="0" dirty="0" err="1">
                <a:ln>
                  <a:noFill/>
                </a:ln>
                <a:solidFill>
                  <a:prstClr val="white"/>
                </a:solidFill>
                <a:effectLst/>
                <a:uLnTx/>
                <a:uFillTx/>
                <a:latin typeface="-apple-system"/>
                <a:ea typeface="+mn-ea"/>
                <a:cs typeface="+mn-cs"/>
              </a:rPr>
              <a:t>Ribociclib</a:t>
            </a:r>
            <a:r>
              <a:rPr kumimoji="0" lang="en-US" sz="1800" b="1" i="0" u="none" strike="noStrike" kern="1200" cap="none" spc="0" normalizeH="0" baseline="0" noProof="0" dirty="0">
                <a:ln>
                  <a:noFill/>
                </a:ln>
                <a:solidFill>
                  <a:prstClr val="white"/>
                </a:solidFill>
                <a:effectLst/>
                <a:uLnTx/>
                <a:uFillTx/>
                <a:latin typeface="-apple-system"/>
                <a:ea typeface="+mn-ea"/>
                <a:cs typeface="+mn-cs"/>
              </a:rPr>
              <a:t> Plus Endocrine Therapy Versus Combination Chemotherapy in Premenopausal Women With Clinically Aggressive Hormone Receptor–Positive/Human Epidermal Growth Factor Receptor 2–Negative Advanced Breast Cancer</a:t>
            </a:r>
          </a:p>
        </p:txBody>
      </p:sp>
      <p:graphicFrame>
        <p:nvGraphicFramePr>
          <p:cNvPr id="6" name="Table 5">
            <a:extLst>
              <a:ext uri="{FF2B5EF4-FFF2-40B4-BE49-F238E27FC236}">
                <a16:creationId xmlns:a16="http://schemas.microsoft.com/office/drawing/2014/main" id="{AFB5A8C2-0630-E34A-F20A-D94067934B30}"/>
              </a:ext>
            </a:extLst>
          </p:cNvPr>
          <p:cNvGraphicFramePr>
            <a:graphicFrameLocks noGrp="1"/>
          </p:cNvGraphicFramePr>
          <p:nvPr/>
        </p:nvGraphicFramePr>
        <p:xfrm>
          <a:off x="180476" y="1053037"/>
          <a:ext cx="4620124" cy="5401480"/>
        </p:xfrm>
        <a:graphic>
          <a:graphicData uri="http://schemas.openxmlformats.org/drawingml/2006/table">
            <a:tbl>
              <a:tblPr/>
              <a:tblGrid>
                <a:gridCol w="2136405">
                  <a:extLst>
                    <a:ext uri="{9D8B030D-6E8A-4147-A177-3AD203B41FA5}">
                      <a16:colId xmlns:a16="http://schemas.microsoft.com/office/drawing/2014/main" val="2815606342"/>
                    </a:ext>
                  </a:extLst>
                </a:gridCol>
                <a:gridCol w="1325247">
                  <a:extLst>
                    <a:ext uri="{9D8B030D-6E8A-4147-A177-3AD203B41FA5}">
                      <a16:colId xmlns:a16="http://schemas.microsoft.com/office/drawing/2014/main" val="1791938661"/>
                    </a:ext>
                  </a:extLst>
                </a:gridCol>
                <a:gridCol w="1158472">
                  <a:extLst>
                    <a:ext uri="{9D8B030D-6E8A-4147-A177-3AD203B41FA5}">
                      <a16:colId xmlns:a16="http://schemas.microsoft.com/office/drawing/2014/main" val="4070467600"/>
                    </a:ext>
                  </a:extLst>
                </a:gridCol>
              </a:tblGrid>
              <a:tr h="295496">
                <a:tc>
                  <a:txBody>
                    <a:bodyPr/>
                    <a:lstStyle/>
                    <a:p>
                      <a:pPr algn="l"/>
                      <a:r>
                        <a:rPr lang="en-US" sz="1050" dirty="0">
                          <a:effectLst/>
                        </a:rPr>
                        <a:t>Characteristics</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dirty="0" err="1">
                          <a:effectLst/>
                        </a:rPr>
                        <a:t>Ribociclib</a:t>
                      </a:r>
                      <a:r>
                        <a:rPr lang="en-US" sz="1050" dirty="0">
                          <a:effectLst/>
                        </a:rPr>
                        <a:t> + ET </a:t>
                      </a:r>
                      <a:br>
                        <a:rPr lang="en-US" sz="1050" dirty="0">
                          <a:effectLst/>
                        </a:rPr>
                      </a:br>
                      <a:r>
                        <a:rPr lang="en-US" sz="1050" dirty="0">
                          <a:effectLst/>
                        </a:rPr>
                        <a:t>(n = 112)</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dirty="0">
                          <a:effectLst/>
                        </a:rPr>
                        <a:t>Combination CT </a:t>
                      </a:r>
                      <a:br>
                        <a:rPr lang="en-US" sz="1050" dirty="0">
                          <a:effectLst/>
                        </a:rPr>
                      </a:br>
                      <a:r>
                        <a:rPr lang="en-US" sz="1050" dirty="0">
                          <a:effectLst/>
                        </a:rPr>
                        <a:t>(n = 110)</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22480099"/>
                  </a:ext>
                </a:extLst>
              </a:tr>
              <a:tr h="156732">
                <a:tc>
                  <a:txBody>
                    <a:bodyPr/>
                    <a:lstStyle/>
                    <a:p>
                      <a:pPr algn="l"/>
                      <a:r>
                        <a:rPr lang="en-US" sz="1050" b="0">
                          <a:effectLst/>
                        </a:rPr>
                        <a:t>Age, years, median (range)</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a:effectLst/>
                        </a:rPr>
                        <a:t>44.0 (26-58)</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dirty="0">
                          <a:effectLst/>
                        </a:rPr>
                        <a:t>43.0 (26-55)</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965992555"/>
                  </a:ext>
                </a:extLst>
              </a:tr>
              <a:tr h="156732">
                <a:tc>
                  <a:txBody>
                    <a:bodyPr/>
                    <a:lstStyle/>
                    <a:p>
                      <a:pPr algn="l"/>
                      <a:r>
                        <a:rPr lang="en-US" sz="1050" b="0">
                          <a:effectLst/>
                        </a:rPr>
                        <a:t>Disease-free interval,</a:t>
                      </a:r>
                      <a:r>
                        <a:rPr lang="en-US" sz="1050" b="0" u="sng" baseline="30000">
                          <a:effectLst/>
                          <a:hlinkClick r:id="rId2"/>
                        </a:rPr>
                        <a:t>a</a:t>
                      </a:r>
                      <a:r>
                        <a:rPr lang="en-US" sz="1050" b="0">
                          <a:effectLst/>
                        </a:rPr>
                        <a:t> No. (%)</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a:effectLst/>
                        </a:rPr>
                        <a:t> </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dirty="0">
                          <a:effectLst/>
                        </a:rPr>
                        <a:t> </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extLst>
                  <a:ext uri="{0D108BD9-81ED-4DB2-BD59-A6C34878D82A}">
                    <a16:rowId xmlns:a16="http://schemas.microsoft.com/office/drawing/2014/main" val="221126881"/>
                  </a:ext>
                </a:extLst>
              </a:tr>
              <a:tr h="156732">
                <a:tc>
                  <a:txBody>
                    <a:bodyPr/>
                    <a:lstStyle/>
                    <a:p>
                      <a:pPr algn="l"/>
                      <a:r>
                        <a:rPr lang="en-US" sz="1050" b="0" dirty="0">
                          <a:effectLst/>
                        </a:rPr>
                        <a:t> De novo disease</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a:effectLst/>
                        </a:rPr>
                        <a:t>70 (62.5)</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dirty="0">
                          <a:effectLst/>
                        </a:rPr>
                        <a:t>73 (66.4)</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351063920"/>
                  </a:ext>
                </a:extLst>
              </a:tr>
              <a:tr h="156732">
                <a:tc>
                  <a:txBody>
                    <a:bodyPr/>
                    <a:lstStyle/>
                    <a:p>
                      <a:pPr algn="l"/>
                      <a:r>
                        <a:rPr lang="en-US" sz="1050" b="0">
                          <a:effectLst/>
                        </a:rPr>
                        <a:t> Relapsed from early breast cancer</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a:effectLst/>
                        </a:rPr>
                        <a:t>42 (37.5)</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a:effectLst/>
                        </a:rPr>
                        <a:t>37 (33.6)</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extLst>
                  <a:ext uri="{0D108BD9-81ED-4DB2-BD59-A6C34878D82A}">
                    <a16:rowId xmlns:a16="http://schemas.microsoft.com/office/drawing/2014/main" val="2727341353"/>
                  </a:ext>
                </a:extLst>
              </a:tr>
              <a:tr h="156732">
                <a:tc>
                  <a:txBody>
                    <a:bodyPr/>
                    <a:lstStyle/>
                    <a:p>
                      <a:pPr algn="l"/>
                      <a:r>
                        <a:rPr lang="en-US" sz="1050" b="0">
                          <a:effectLst/>
                        </a:rPr>
                        <a:t>  ≤12 months</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a:effectLst/>
                        </a:rPr>
                        <a:t>6 (5.4)</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dirty="0">
                          <a:effectLst/>
                        </a:rPr>
                        <a:t>2 (1.8)</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314409954"/>
                  </a:ext>
                </a:extLst>
              </a:tr>
              <a:tr h="156732">
                <a:tc>
                  <a:txBody>
                    <a:bodyPr/>
                    <a:lstStyle/>
                    <a:p>
                      <a:pPr algn="l"/>
                      <a:r>
                        <a:rPr lang="en-US" sz="1050" b="0">
                          <a:effectLst/>
                        </a:rPr>
                        <a:t>  &gt;12 and ≤24 months</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a:effectLst/>
                        </a:rPr>
                        <a:t>8 (7.1)</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a:effectLst/>
                        </a:rPr>
                        <a:t>7 (6.4)</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extLst>
                  <a:ext uri="{0D108BD9-81ED-4DB2-BD59-A6C34878D82A}">
                    <a16:rowId xmlns:a16="http://schemas.microsoft.com/office/drawing/2014/main" val="3177330702"/>
                  </a:ext>
                </a:extLst>
              </a:tr>
              <a:tr h="156732">
                <a:tc>
                  <a:txBody>
                    <a:bodyPr/>
                    <a:lstStyle/>
                    <a:p>
                      <a:pPr algn="l"/>
                      <a:r>
                        <a:rPr lang="en-US" sz="1050" b="0">
                          <a:effectLst/>
                        </a:rPr>
                        <a:t>  &gt;24 months</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a:effectLst/>
                        </a:rPr>
                        <a:t>28 (25.0)</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a:effectLst/>
                        </a:rPr>
                        <a:t>28 (25.5)</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020896814"/>
                  </a:ext>
                </a:extLst>
              </a:tr>
              <a:tr h="156732">
                <a:tc>
                  <a:txBody>
                    <a:bodyPr/>
                    <a:lstStyle/>
                    <a:p>
                      <a:pPr algn="l"/>
                      <a:r>
                        <a:rPr lang="en-US" sz="1050" b="0">
                          <a:effectLst/>
                        </a:rPr>
                        <a:t>Disease history, No. (%)</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a:effectLst/>
                        </a:rPr>
                        <a:t> </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dirty="0">
                          <a:effectLst/>
                        </a:rPr>
                        <a:t> </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860352275"/>
                  </a:ext>
                </a:extLst>
              </a:tr>
              <a:tr h="156732">
                <a:tc>
                  <a:txBody>
                    <a:bodyPr/>
                    <a:lstStyle/>
                    <a:p>
                      <a:pPr algn="l"/>
                      <a:r>
                        <a:rPr lang="en-US" sz="1050" b="0">
                          <a:effectLst/>
                        </a:rPr>
                        <a:t> Rapid progression</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a:effectLst/>
                        </a:rPr>
                        <a:t>23 (20.5)</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a:effectLst/>
                        </a:rPr>
                        <a:t>18 (16.4)</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extLst>
                  <a:ext uri="{0D108BD9-81ED-4DB2-BD59-A6C34878D82A}">
                    <a16:rowId xmlns:a16="http://schemas.microsoft.com/office/drawing/2014/main" val="4170397730"/>
                  </a:ext>
                </a:extLst>
              </a:tr>
              <a:tr h="156732">
                <a:tc>
                  <a:txBody>
                    <a:bodyPr/>
                    <a:lstStyle/>
                    <a:p>
                      <a:pPr algn="l"/>
                      <a:r>
                        <a:rPr lang="en-US" sz="1050" b="0">
                          <a:effectLst/>
                        </a:rPr>
                        <a:t> Symptomatic nonvisceral disease</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a:effectLst/>
                        </a:rPr>
                        <a:t>15 (13.4)</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dirty="0">
                          <a:effectLst/>
                        </a:rPr>
                        <a:t>16 (14.5)</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201641704"/>
                  </a:ext>
                </a:extLst>
              </a:tr>
              <a:tr h="156732">
                <a:tc>
                  <a:txBody>
                    <a:bodyPr/>
                    <a:lstStyle/>
                    <a:p>
                      <a:pPr algn="l"/>
                      <a:r>
                        <a:rPr lang="en-US" sz="1050" b="0">
                          <a:effectLst/>
                        </a:rPr>
                        <a:t> Symptomatic visceral metastases</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dirty="0">
                          <a:effectLst/>
                        </a:rPr>
                        <a:t>74 (66.1)</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dirty="0">
                          <a:effectLst/>
                        </a:rPr>
                        <a:t>76 (69.1)</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extLst>
                  <a:ext uri="{0D108BD9-81ED-4DB2-BD59-A6C34878D82A}">
                    <a16:rowId xmlns:a16="http://schemas.microsoft.com/office/drawing/2014/main" val="2816386174"/>
                  </a:ext>
                </a:extLst>
              </a:tr>
              <a:tr h="156732">
                <a:tc>
                  <a:txBody>
                    <a:bodyPr/>
                    <a:lstStyle/>
                    <a:p>
                      <a:pPr algn="l"/>
                      <a:r>
                        <a:rPr lang="en-US" sz="1050" b="0">
                          <a:effectLst/>
                        </a:rPr>
                        <a:t>Visceral crisis status, No. (%)</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a:effectLst/>
                        </a:rPr>
                        <a:t> </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dirty="0">
                          <a:effectLst/>
                        </a:rPr>
                        <a:t> </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667842910"/>
                  </a:ext>
                </a:extLst>
              </a:tr>
              <a:tr h="156732">
                <a:tc>
                  <a:txBody>
                    <a:bodyPr/>
                    <a:lstStyle/>
                    <a:p>
                      <a:pPr algn="l"/>
                      <a:r>
                        <a:rPr lang="en-US" sz="1050" b="0">
                          <a:effectLst/>
                        </a:rPr>
                        <a:t> Yes</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a:effectLst/>
                        </a:rPr>
                        <a:t>57 (50.9)</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a:effectLst/>
                        </a:rPr>
                        <a:t>49 (44.5)</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extLst>
                  <a:ext uri="{0D108BD9-81ED-4DB2-BD59-A6C34878D82A}">
                    <a16:rowId xmlns:a16="http://schemas.microsoft.com/office/drawing/2014/main" val="3518141948"/>
                  </a:ext>
                </a:extLst>
              </a:tr>
              <a:tr h="156732">
                <a:tc>
                  <a:txBody>
                    <a:bodyPr/>
                    <a:lstStyle/>
                    <a:p>
                      <a:pPr algn="l"/>
                      <a:r>
                        <a:rPr lang="en-US" sz="1050" b="0">
                          <a:effectLst/>
                        </a:rPr>
                        <a:t>Metastatic sites,</a:t>
                      </a:r>
                      <a:r>
                        <a:rPr lang="en-US" sz="1050" b="0" u="sng" baseline="30000">
                          <a:effectLst/>
                          <a:hlinkClick r:id="rId3"/>
                        </a:rPr>
                        <a:t>d</a:t>
                      </a:r>
                      <a:r>
                        <a:rPr lang="en-US" sz="1050" b="0">
                          <a:effectLst/>
                        </a:rPr>
                        <a:t> No. (%)</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a:effectLst/>
                        </a:rPr>
                        <a:t> </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dirty="0">
                          <a:effectLst/>
                        </a:rPr>
                        <a:t> </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410408166"/>
                  </a:ext>
                </a:extLst>
              </a:tr>
              <a:tr h="156732">
                <a:tc>
                  <a:txBody>
                    <a:bodyPr/>
                    <a:lstStyle/>
                    <a:p>
                      <a:pPr algn="l"/>
                      <a:r>
                        <a:rPr lang="en-US" sz="1050" b="0">
                          <a:effectLst/>
                        </a:rPr>
                        <a:t> Bone</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a:effectLst/>
                        </a:rPr>
                        <a:t>60 (53.6)</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dirty="0">
                          <a:effectLst/>
                        </a:rPr>
                        <a:t>68 (61.8)</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extLst>
                  <a:ext uri="{0D108BD9-81ED-4DB2-BD59-A6C34878D82A}">
                    <a16:rowId xmlns:a16="http://schemas.microsoft.com/office/drawing/2014/main" val="2362412235"/>
                  </a:ext>
                </a:extLst>
              </a:tr>
              <a:tr h="156732">
                <a:tc>
                  <a:txBody>
                    <a:bodyPr/>
                    <a:lstStyle/>
                    <a:p>
                      <a:pPr algn="l"/>
                      <a:r>
                        <a:rPr lang="en-US" sz="1050" b="0">
                          <a:effectLst/>
                        </a:rPr>
                        <a:t>  Bone only</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a:effectLst/>
                        </a:rPr>
                        <a:t>5 (4.5)</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a:effectLst/>
                        </a:rPr>
                        <a:t>4 (3.6)</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3607637271"/>
                  </a:ext>
                </a:extLst>
              </a:tr>
              <a:tr h="156732">
                <a:tc>
                  <a:txBody>
                    <a:bodyPr/>
                    <a:lstStyle/>
                    <a:p>
                      <a:pPr algn="l"/>
                      <a:r>
                        <a:rPr lang="en-US" sz="1050" b="0">
                          <a:effectLst/>
                        </a:rPr>
                        <a:t> CNS</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a:effectLst/>
                        </a:rPr>
                        <a:t>1 (0.9)</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dirty="0">
                          <a:effectLst/>
                        </a:rPr>
                        <a:t>3 (2.7)</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extLst>
                  <a:ext uri="{0D108BD9-81ED-4DB2-BD59-A6C34878D82A}">
                    <a16:rowId xmlns:a16="http://schemas.microsoft.com/office/drawing/2014/main" val="2065706479"/>
                  </a:ext>
                </a:extLst>
              </a:tr>
              <a:tr h="156732">
                <a:tc>
                  <a:txBody>
                    <a:bodyPr/>
                    <a:lstStyle/>
                    <a:p>
                      <a:pPr algn="l"/>
                      <a:r>
                        <a:rPr lang="en-US" sz="1050" b="0">
                          <a:effectLst/>
                        </a:rPr>
                        <a:t> Liver</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a:effectLst/>
                        </a:rPr>
                        <a:t>54 (48.2)</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dirty="0">
                          <a:effectLst/>
                        </a:rPr>
                        <a:t>53 (48.2)</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621128090"/>
                  </a:ext>
                </a:extLst>
              </a:tr>
              <a:tr h="156732">
                <a:tc>
                  <a:txBody>
                    <a:bodyPr/>
                    <a:lstStyle/>
                    <a:p>
                      <a:pPr algn="l"/>
                      <a:r>
                        <a:rPr lang="en-US" sz="1050" b="0">
                          <a:effectLst/>
                        </a:rPr>
                        <a:t> Liver or lung</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a:effectLst/>
                        </a:rPr>
                        <a:t>87 (77.7)</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dirty="0">
                          <a:effectLst/>
                        </a:rPr>
                        <a:t>82 (74.5)</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extLst>
                  <a:ext uri="{0D108BD9-81ED-4DB2-BD59-A6C34878D82A}">
                    <a16:rowId xmlns:a16="http://schemas.microsoft.com/office/drawing/2014/main" val="2209584500"/>
                  </a:ext>
                </a:extLst>
              </a:tr>
              <a:tr h="156732">
                <a:tc>
                  <a:txBody>
                    <a:bodyPr/>
                    <a:lstStyle/>
                    <a:p>
                      <a:pPr algn="l"/>
                      <a:r>
                        <a:rPr lang="en-US" sz="1050" b="0">
                          <a:effectLst/>
                        </a:rPr>
                        <a:t> Lung</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a:effectLst/>
                        </a:rPr>
                        <a:t>62 (55.4)</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dirty="0">
                          <a:effectLst/>
                        </a:rPr>
                        <a:t>55 (50.0)</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059979743"/>
                  </a:ext>
                </a:extLst>
              </a:tr>
              <a:tr h="156732">
                <a:tc>
                  <a:txBody>
                    <a:bodyPr/>
                    <a:lstStyle/>
                    <a:p>
                      <a:pPr algn="l"/>
                      <a:r>
                        <a:rPr lang="en-US" sz="1050" b="0">
                          <a:effectLst/>
                        </a:rPr>
                        <a:t> Lymph node</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dirty="0">
                          <a:effectLst/>
                        </a:rPr>
                        <a:t>74 (66.1)</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dirty="0">
                          <a:effectLst/>
                        </a:rPr>
                        <a:t>75 (68.2)</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extLst>
                  <a:ext uri="{0D108BD9-81ED-4DB2-BD59-A6C34878D82A}">
                    <a16:rowId xmlns:a16="http://schemas.microsoft.com/office/drawing/2014/main" val="1425301356"/>
                  </a:ext>
                </a:extLst>
              </a:tr>
              <a:tr h="156732">
                <a:tc>
                  <a:txBody>
                    <a:bodyPr/>
                    <a:lstStyle/>
                    <a:p>
                      <a:pPr algn="l"/>
                      <a:r>
                        <a:rPr lang="en-US" sz="1050" b="0" dirty="0">
                          <a:effectLst/>
                        </a:rPr>
                        <a:t> Other</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dirty="0">
                          <a:effectLst/>
                        </a:rPr>
                        <a:t>46 (41.1)</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a:effectLst/>
                        </a:rPr>
                        <a:t>38 (34.5)</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3979371687"/>
                  </a:ext>
                </a:extLst>
              </a:tr>
              <a:tr h="156732">
                <a:tc>
                  <a:txBody>
                    <a:bodyPr/>
                    <a:lstStyle/>
                    <a:p>
                      <a:pPr algn="l"/>
                      <a:r>
                        <a:rPr lang="en-US" sz="1050" b="0" dirty="0">
                          <a:effectLst/>
                        </a:rPr>
                        <a:t> Skin</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dirty="0">
                          <a:effectLst/>
                        </a:rPr>
                        <a:t>9 (8.0)</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a:effectLst/>
                        </a:rPr>
                        <a:t>2 (1.8)</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extLst>
                  <a:ext uri="{0D108BD9-81ED-4DB2-BD59-A6C34878D82A}">
                    <a16:rowId xmlns:a16="http://schemas.microsoft.com/office/drawing/2014/main" val="2676250311"/>
                  </a:ext>
                </a:extLst>
              </a:tr>
              <a:tr h="156732">
                <a:tc>
                  <a:txBody>
                    <a:bodyPr/>
                    <a:lstStyle/>
                    <a:p>
                      <a:pPr algn="l"/>
                      <a:r>
                        <a:rPr lang="en-US" sz="1050" b="0">
                          <a:effectLst/>
                        </a:rPr>
                        <a:t> Soft tissue</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dirty="0">
                          <a:effectLst/>
                        </a:rPr>
                        <a:t>3 (2.7)</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a:effectLst/>
                        </a:rPr>
                        <a:t>5 (4.5)</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855807184"/>
                  </a:ext>
                </a:extLst>
              </a:tr>
              <a:tr h="156732">
                <a:tc>
                  <a:txBody>
                    <a:bodyPr/>
                    <a:lstStyle/>
                    <a:p>
                      <a:pPr algn="l"/>
                      <a:r>
                        <a:rPr lang="en-US" sz="1050" b="0">
                          <a:effectLst/>
                        </a:rPr>
                        <a:t>Metastatic sites, No. (%)</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dirty="0">
                          <a:effectLst/>
                        </a:rPr>
                        <a:t> </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dirty="0">
                          <a:effectLst/>
                        </a:rPr>
                        <a:t> </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extLst>
                  <a:ext uri="{0D108BD9-81ED-4DB2-BD59-A6C34878D82A}">
                    <a16:rowId xmlns:a16="http://schemas.microsoft.com/office/drawing/2014/main" val="1387785849"/>
                  </a:ext>
                </a:extLst>
              </a:tr>
              <a:tr h="156732">
                <a:tc>
                  <a:txBody>
                    <a:bodyPr/>
                    <a:lstStyle/>
                    <a:p>
                      <a:pPr algn="l"/>
                      <a:r>
                        <a:rPr lang="en-US" sz="1050" b="0">
                          <a:effectLst/>
                        </a:rPr>
                        <a:t> 1</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dirty="0">
                          <a:effectLst/>
                        </a:rPr>
                        <a:t>19 (17.0)</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dirty="0">
                          <a:effectLst/>
                        </a:rPr>
                        <a:t>11 (10.0)</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375898395"/>
                  </a:ext>
                </a:extLst>
              </a:tr>
              <a:tr h="156732">
                <a:tc>
                  <a:txBody>
                    <a:bodyPr/>
                    <a:lstStyle/>
                    <a:p>
                      <a:pPr algn="l"/>
                      <a:r>
                        <a:rPr lang="en-US" sz="1050" b="0">
                          <a:effectLst/>
                        </a:rPr>
                        <a:t> 2</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dirty="0">
                          <a:effectLst/>
                        </a:rPr>
                        <a:t>29 (25.9)</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tc>
                  <a:txBody>
                    <a:bodyPr/>
                    <a:lstStyle/>
                    <a:p>
                      <a:pPr algn="l"/>
                      <a:r>
                        <a:rPr lang="en-US" sz="1050" b="0" dirty="0">
                          <a:effectLst/>
                        </a:rPr>
                        <a:t>39 (35.5)</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0F0F0"/>
                    </a:solidFill>
                  </a:tcPr>
                </a:tc>
                <a:extLst>
                  <a:ext uri="{0D108BD9-81ED-4DB2-BD59-A6C34878D82A}">
                    <a16:rowId xmlns:a16="http://schemas.microsoft.com/office/drawing/2014/main" val="591129003"/>
                  </a:ext>
                </a:extLst>
              </a:tr>
              <a:tr h="156732">
                <a:tc>
                  <a:txBody>
                    <a:bodyPr/>
                    <a:lstStyle/>
                    <a:p>
                      <a:pPr algn="l"/>
                      <a:r>
                        <a:rPr lang="en-US" sz="1050" b="0">
                          <a:effectLst/>
                        </a:rPr>
                        <a:t> ≥3</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dirty="0">
                          <a:effectLst/>
                        </a:rPr>
                        <a:t>64 (57.1)</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tc>
                  <a:txBody>
                    <a:bodyPr/>
                    <a:lstStyle/>
                    <a:p>
                      <a:pPr algn="l"/>
                      <a:r>
                        <a:rPr lang="en-US" sz="1050" b="0" dirty="0">
                          <a:effectLst/>
                        </a:rPr>
                        <a:t>60 (54.5)</a:t>
                      </a:r>
                    </a:p>
                  </a:txBody>
                  <a:tcPr marL="20721" marR="20721" marT="10360" marB="10360">
                    <a:lnL w="3810" cap="flat" cmpd="sng" algn="ctr">
                      <a:solidFill>
                        <a:srgbClr val="DEE2E6"/>
                      </a:solidFill>
                      <a:prstDash val="solid"/>
                      <a:round/>
                      <a:headEnd type="none" w="med" len="med"/>
                      <a:tailEnd type="none" w="med" len="med"/>
                    </a:lnL>
                    <a:lnR w="3810" cap="flat" cmpd="sng" algn="ctr">
                      <a:solidFill>
                        <a:srgbClr val="DEE2E6"/>
                      </a:solidFill>
                      <a:prstDash val="solid"/>
                      <a:round/>
                      <a:headEnd type="none" w="med" len="med"/>
                      <a:tailEnd type="none" w="med" len="med"/>
                    </a:lnR>
                    <a:lnT w="3810" cap="flat" cmpd="sng" algn="ctr">
                      <a:solidFill>
                        <a:srgbClr val="DEE2E6"/>
                      </a:solidFill>
                      <a:prstDash val="solid"/>
                      <a:round/>
                      <a:headEnd type="none" w="med" len="med"/>
                      <a:tailEnd type="none" w="med" len="med"/>
                    </a:lnT>
                    <a:lnB w="381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547040607"/>
                  </a:ext>
                </a:extLst>
              </a:tr>
            </a:tbl>
          </a:graphicData>
        </a:graphic>
      </p:graphicFrame>
      <p:sp>
        <p:nvSpPr>
          <p:cNvPr id="7" name="TextBox 6">
            <a:extLst>
              <a:ext uri="{FF2B5EF4-FFF2-40B4-BE49-F238E27FC236}">
                <a16:creationId xmlns:a16="http://schemas.microsoft.com/office/drawing/2014/main" id="{01A13E1F-110E-A654-7574-35C0B92F1370}"/>
              </a:ext>
            </a:extLst>
          </p:cNvPr>
          <p:cNvSpPr txBox="1"/>
          <p:nvPr/>
        </p:nvSpPr>
        <p:spPr>
          <a:xfrm>
            <a:off x="0" y="6510074"/>
            <a:ext cx="109788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Lu, J Clin Oncol,</a:t>
            </a:r>
            <a:r>
              <a:rPr kumimoji="0" lang="en-US" sz="1400" b="0" i="0" u="none" strike="noStrike" kern="1200" cap="none" spc="0" normalizeH="0" baseline="0" noProof="0" dirty="0">
                <a:ln>
                  <a:noFill/>
                </a:ln>
                <a:solidFill>
                  <a:srgbClr val="757575"/>
                </a:solidFill>
                <a:effectLst/>
                <a:uLnTx/>
                <a:uFillTx/>
                <a:latin typeface="Calibri" panose="020F0502020204030204"/>
                <a:ea typeface="+mn-ea"/>
                <a:cs typeface="+mn-cs"/>
              </a:rPr>
              <a:t> JCO 2024 </a:t>
            </a:r>
            <a:r>
              <a:rPr kumimoji="0" lang="en-US" sz="1400" b="0" i="0" u="sng" strike="noStrike" kern="1200" cap="none" spc="0" normalizeH="0" baseline="0" noProof="0" dirty="0">
                <a:ln>
                  <a:noFill/>
                </a:ln>
                <a:solidFill>
                  <a:srgbClr val="757575"/>
                </a:solidFill>
                <a:effectLst/>
                <a:uLnTx/>
                <a:uFillTx/>
                <a:latin typeface="Calibri" panose="020F0502020204030204"/>
                <a:ea typeface="+mn-ea"/>
                <a:cs typeface="+mn-cs"/>
                <a:hlinkClick r:id="rId4"/>
              </a:rPr>
              <a:t>https://doi.org/10.1200/JCO.24.0014</a:t>
            </a:r>
            <a:endParaRPr kumimoji="0" lang="en-US" sz="1400" b="0" i="0" u="none" strike="noStrike" kern="1200" cap="none" spc="0" normalizeH="0" baseline="0" noProof="0" dirty="0">
              <a:ln>
                <a:noFill/>
              </a:ln>
              <a:solidFill>
                <a:srgbClr val="757575"/>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D8BAE6D-BE0A-3F75-79AE-C0DAEE555E44}"/>
              </a:ext>
            </a:extLst>
          </p:cNvPr>
          <p:cNvPicPr>
            <a:picLocks noChangeAspect="1"/>
          </p:cNvPicPr>
          <p:nvPr/>
        </p:nvPicPr>
        <p:blipFill>
          <a:blip r:embed="rId5"/>
          <a:stretch>
            <a:fillRect/>
          </a:stretch>
        </p:blipFill>
        <p:spPr>
          <a:xfrm>
            <a:off x="5398537" y="1641765"/>
            <a:ext cx="6675760" cy="3066718"/>
          </a:xfrm>
          <a:prstGeom prst="rect">
            <a:avLst/>
          </a:prstGeom>
        </p:spPr>
      </p:pic>
      <p:sp>
        <p:nvSpPr>
          <p:cNvPr id="3" name="Rectangle 2">
            <a:extLst>
              <a:ext uri="{FF2B5EF4-FFF2-40B4-BE49-F238E27FC236}">
                <a16:creationId xmlns:a16="http://schemas.microsoft.com/office/drawing/2014/main" id="{144A9BD0-896C-8377-393A-510DB72AA24C}"/>
              </a:ext>
            </a:extLst>
          </p:cNvPr>
          <p:cNvSpPr/>
          <p:nvPr/>
        </p:nvSpPr>
        <p:spPr>
          <a:xfrm>
            <a:off x="6697064" y="4764039"/>
            <a:ext cx="4078705" cy="306529"/>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No OS difference seen</a:t>
            </a:r>
          </a:p>
        </p:txBody>
      </p:sp>
    </p:spTree>
    <p:extLst>
      <p:ext uri="{BB962C8B-B14F-4D97-AF65-F5344CB8AC3E}">
        <p14:creationId xmlns:p14="http://schemas.microsoft.com/office/powerpoint/2010/main" val="2258948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0E436-2972-C847-B67D-03B27DA2D9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A8543F4-E403-C75A-D7D8-8CFEED85D473}"/>
              </a:ext>
            </a:extLst>
          </p:cNvPr>
          <p:cNvSpPr txBox="1"/>
          <p:nvPr/>
        </p:nvSpPr>
        <p:spPr>
          <a:xfrm>
            <a:off x="2281739"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0CD3325C-086B-A908-225C-2319D0B9A6CF}"/>
              </a:ext>
            </a:extLst>
          </p:cNvPr>
          <p:cNvGrpSpPr/>
          <p:nvPr/>
        </p:nvGrpSpPr>
        <p:grpSpPr>
          <a:xfrm>
            <a:off x="5462588" y="303728"/>
            <a:ext cx="2686050" cy="1438275"/>
            <a:chOff x="0" y="0"/>
            <a:chExt cx="2686050" cy="1438275"/>
          </a:xfrm>
        </p:grpSpPr>
        <p:cxnSp>
          <p:nvCxnSpPr>
            <p:cNvPr id="6" name="Straight Arrow Connector 5">
              <a:extLst>
                <a:ext uri="{FF2B5EF4-FFF2-40B4-BE49-F238E27FC236}">
                  <a16:creationId xmlns:a16="http://schemas.microsoft.com/office/drawing/2014/main" id="{23118652-98D1-2E5E-466E-F77DB889BC6C}"/>
                </a:ext>
              </a:extLst>
            </p:cNvPr>
            <p:cNvCxnSpPr/>
            <p:nvPr/>
          </p:nvCxnSpPr>
          <p:spPr>
            <a:xfrm flipH="1">
              <a:off x="619125" y="485775"/>
              <a:ext cx="733425" cy="4476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CE9EA03-6D45-6CAA-6774-2A90DB51345C}"/>
                </a:ext>
              </a:extLst>
            </p:cNvPr>
            <p:cNvCxnSpPr/>
            <p:nvPr/>
          </p:nvCxnSpPr>
          <p:spPr>
            <a:xfrm>
              <a:off x="1362075" y="495300"/>
              <a:ext cx="628650" cy="457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93BD5BB-FFEB-8D09-57F9-B40A4FF0BECB}"/>
                </a:ext>
              </a:extLst>
            </p:cNvPr>
            <p:cNvSpPr/>
            <p:nvPr/>
          </p:nvSpPr>
          <p:spPr>
            <a:xfrm>
              <a:off x="800100" y="0"/>
              <a:ext cx="1057275" cy="4857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Metastatic HR+ BC</a:t>
              </a:r>
              <a:endParaRPr kumimoji="0" lang="en-US" sz="11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74CDCADE-A99A-71D1-8351-554CD401BA8C}"/>
                </a:ext>
              </a:extLst>
            </p:cNvPr>
            <p:cNvSpPr/>
            <p:nvPr/>
          </p:nvSpPr>
          <p:spPr>
            <a:xfrm>
              <a:off x="0" y="952500"/>
              <a:ext cx="1057275" cy="485775"/>
            </a:xfrm>
            <a:prstGeom prst="rect">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Endocrine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sensitive</a:t>
              </a:r>
            </a:p>
          </p:txBody>
        </p:sp>
        <p:sp>
          <p:nvSpPr>
            <p:cNvPr id="10" name="Rectangle 9">
              <a:extLst>
                <a:ext uri="{FF2B5EF4-FFF2-40B4-BE49-F238E27FC236}">
                  <a16:creationId xmlns:a16="http://schemas.microsoft.com/office/drawing/2014/main" id="{E50DB713-9A4E-0E9F-F57C-0C8DF790990F}"/>
                </a:ext>
              </a:extLst>
            </p:cNvPr>
            <p:cNvSpPr/>
            <p:nvPr/>
          </p:nvSpPr>
          <p:spPr>
            <a:xfrm>
              <a:off x="1609725" y="952500"/>
              <a:ext cx="1076325" cy="485775"/>
            </a:xfrm>
            <a:prstGeom prst="rect">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Endocrine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resistant</a:t>
              </a:r>
            </a:p>
          </p:txBody>
        </p:sp>
      </p:grpSp>
      <p:grpSp>
        <p:nvGrpSpPr>
          <p:cNvPr id="11" name="Group 10">
            <a:extLst>
              <a:ext uri="{FF2B5EF4-FFF2-40B4-BE49-F238E27FC236}">
                <a16:creationId xmlns:a16="http://schemas.microsoft.com/office/drawing/2014/main" id="{A8D93331-C68F-71ED-85EA-6958E92F9D53}"/>
              </a:ext>
            </a:extLst>
          </p:cNvPr>
          <p:cNvGrpSpPr/>
          <p:nvPr/>
        </p:nvGrpSpPr>
        <p:grpSpPr>
          <a:xfrm>
            <a:off x="3905250" y="1761053"/>
            <a:ext cx="4352925" cy="1276350"/>
            <a:chOff x="0" y="0"/>
            <a:chExt cx="4352925" cy="1276350"/>
          </a:xfrm>
        </p:grpSpPr>
        <p:cxnSp>
          <p:nvCxnSpPr>
            <p:cNvPr id="12" name="Straight Arrow Connector 11">
              <a:extLst>
                <a:ext uri="{FF2B5EF4-FFF2-40B4-BE49-F238E27FC236}">
                  <a16:creationId xmlns:a16="http://schemas.microsoft.com/office/drawing/2014/main" id="{10D2DD24-54F4-0FD3-A5D0-1B71B6EFD2AF}"/>
                </a:ext>
              </a:extLst>
            </p:cNvPr>
            <p:cNvCxnSpPr/>
            <p:nvPr/>
          </p:nvCxnSpPr>
          <p:spPr>
            <a:xfrm flipV="1">
              <a:off x="1076325" y="781050"/>
              <a:ext cx="2219325" cy="19050"/>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62383DBF-09D9-60AD-569D-F9B9DBDBF56F}"/>
                </a:ext>
              </a:extLst>
            </p:cNvPr>
            <p:cNvSpPr/>
            <p:nvPr/>
          </p:nvSpPr>
          <p:spPr>
            <a:xfrm>
              <a:off x="0" y="571500"/>
              <a:ext cx="1057275" cy="704850"/>
            </a:xfrm>
            <a:prstGeom prst="rect">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Single agent endocrine</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(select patients)</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9BD04476-F0A8-24ED-270F-73527211CA4E}"/>
                </a:ext>
              </a:extLst>
            </p:cNvPr>
            <p:cNvSpPr/>
            <p:nvPr/>
          </p:nvSpPr>
          <p:spPr>
            <a:xfrm>
              <a:off x="3295650" y="523875"/>
              <a:ext cx="1057275" cy="485775"/>
            </a:xfrm>
            <a:prstGeom prst="rect">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CDK4/6</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fulvestrant</a:t>
              </a:r>
            </a:p>
          </p:txBody>
        </p:sp>
        <p:cxnSp>
          <p:nvCxnSpPr>
            <p:cNvPr id="15" name="Straight Arrow Connector 14">
              <a:extLst>
                <a:ext uri="{FF2B5EF4-FFF2-40B4-BE49-F238E27FC236}">
                  <a16:creationId xmlns:a16="http://schemas.microsoft.com/office/drawing/2014/main" id="{52BA2F73-4FEB-ABFC-5687-E64C58E3C53F}"/>
                </a:ext>
              </a:extLst>
            </p:cNvPr>
            <p:cNvCxnSpPr/>
            <p:nvPr/>
          </p:nvCxnSpPr>
          <p:spPr>
            <a:xfrm flipH="1">
              <a:off x="542925" y="9525"/>
              <a:ext cx="1619250" cy="514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DA0F52D-B468-A6EC-0306-30CC858DF30E}"/>
                </a:ext>
              </a:extLst>
            </p:cNvPr>
            <p:cNvCxnSpPr/>
            <p:nvPr/>
          </p:nvCxnSpPr>
          <p:spPr>
            <a:xfrm>
              <a:off x="2171700" y="9525"/>
              <a:ext cx="0" cy="504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49533C1-8E9F-8BEA-9BDC-ED5E478D5725}"/>
                </a:ext>
              </a:extLst>
            </p:cNvPr>
            <p:cNvCxnSpPr/>
            <p:nvPr/>
          </p:nvCxnSpPr>
          <p:spPr>
            <a:xfrm>
              <a:off x="3790950" y="0"/>
              <a:ext cx="9525" cy="514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A12D729-81B6-9C61-AB49-ADBE5B75DC4F}"/>
                </a:ext>
              </a:extLst>
            </p:cNvPr>
            <p:cNvSpPr/>
            <p:nvPr/>
          </p:nvSpPr>
          <p:spPr>
            <a:xfrm>
              <a:off x="1638300" y="533400"/>
              <a:ext cx="1057275" cy="485775"/>
            </a:xfrm>
            <a:prstGeom prst="rect">
              <a:avLst/>
            </a:prstGeom>
            <a:solidFill>
              <a:schemeClr val="bg1"/>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CDK4/6 plus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AI</a:t>
              </a:r>
            </a:p>
          </p:txBody>
        </p:sp>
      </p:grpSp>
      <p:grpSp>
        <p:nvGrpSpPr>
          <p:cNvPr id="19" name="Group 18">
            <a:extLst>
              <a:ext uri="{FF2B5EF4-FFF2-40B4-BE49-F238E27FC236}">
                <a16:creationId xmlns:a16="http://schemas.microsoft.com/office/drawing/2014/main" id="{41D03DAD-B028-DE35-AD01-C96E2CA49CEE}"/>
              </a:ext>
            </a:extLst>
          </p:cNvPr>
          <p:cNvGrpSpPr/>
          <p:nvPr/>
        </p:nvGrpSpPr>
        <p:grpSpPr>
          <a:xfrm>
            <a:off x="5543550" y="2770703"/>
            <a:ext cx="2800350" cy="2085975"/>
            <a:chOff x="0" y="0"/>
            <a:chExt cx="2800350" cy="2085975"/>
          </a:xfrm>
        </p:grpSpPr>
        <p:sp>
          <p:nvSpPr>
            <p:cNvPr id="20" name="Text Box 48">
              <a:extLst>
                <a:ext uri="{FF2B5EF4-FFF2-40B4-BE49-F238E27FC236}">
                  <a16:creationId xmlns:a16="http://schemas.microsoft.com/office/drawing/2014/main" id="{89C08109-71E8-C6CA-6A3B-1A8145004465}"/>
                </a:ext>
              </a:extLst>
            </p:cNvPr>
            <p:cNvSpPr txBox="1"/>
            <p:nvPr/>
          </p:nvSpPr>
          <p:spPr>
            <a:xfrm>
              <a:off x="1771650" y="1123950"/>
              <a:ext cx="419100" cy="2190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yes</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49">
              <a:extLst>
                <a:ext uri="{FF2B5EF4-FFF2-40B4-BE49-F238E27FC236}">
                  <a16:creationId xmlns:a16="http://schemas.microsoft.com/office/drawing/2014/main" id="{6C5C5491-A5A5-A1C6-D070-701060CFA4D4}"/>
                </a:ext>
              </a:extLst>
            </p:cNvPr>
            <p:cNvSpPr txBox="1"/>
            <p:nvPr/>
          </p:nvSpPr>
          <p:spPr>
            <a:xfrm>
              <a:off x="609600" y="1143000"/>
              <a:ext cx="419100" cy="2286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69863FAD-7FAE-FF0A-AFF4-71B13E7E0369}"/>
                </a:ext>
              </a:extLst>
            </p:cNvPr>
            <p:cNvSpPr/>
            <p:nvPr/>
          </p:nvSpPr>
          <p:spPr>
            <a:xfrm>
              <a:off x="0" y="1581150"/>
              <a:ext cx="1057275" cy="485775"/>
            </a:xfrm>
            <a:prstGeom prst="rect">
              <a:avLst/>
            </a:prstGeom>
            <a:no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mTOR</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endocrine tx</a:t>
              </a:r>
            </a:p>
          </p:txBody>
        </p:sp>
        <p:sp>
          <p:nvSpPr>
            <p:cNvPr id="23" name="Rectangle 22">
              <a:extLst>
                <a:ext uri="{FF2B5EF4-FFF2-40B4-BE49-F238E27FC236}">
                  <a16:creationId xmlns:a16="http://schemas.microsoft.com/office/drawing/2014/main" id="{195EE6CB-E442-2C6F-A5C7-AB30EA085409}"/>
                </a:ext>
              </a:extLst>
            </p:cNvPr>
            <p:cNvSpPr/>
            <p:nvPr/>
          </p:nvSpPr>
          <p:spPr>
            <a:xfrm>
              <a:off x="1743075" y="1600200"/>
              <a:ext cx="1057275" cy="485775"/>
            </a:xfrm>
            <a:prstGeom prst="rect">
              <a:avLst/>
            </a:prstGeom>
            <a:solidFill>
              <a:schemeClr val="bg1"/>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Alpelisib</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fulvestrant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286E39CE-EE5F-BF09-1820-AA17F1E9FD35}"/>
                </a:ext>
              </a:extLst>
            </p:cNvPr>
            <p:cNvCxnSpPr/>
            <p:nvPr/>
          </p:nvCxnSpPr>
          <p:spPr>
            <a:xfrm>
              <a:off x="552450" y="28575"/>
              <a:ext cx="714375" cy="6381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91C85272-F90E-CE2C-662C-FF205CF530AF}"/>
                </a:ext>
              </a:extLst>
            </p:cNvPr>
            <p:cNvCxnSpPr/>
            <p:nvPr/>
          </p:nvCxnSpPr>
          <p:spPr>
            <a:xfrm flipH="1">
              <a:off x="1514475" y="0"/>
              <a:ext cx="666750" cy="676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 Box 45">
              <a:extLst>
                <a:ext uri="{FF2B5EF4-FFF2-40B4-BE49-F238E27FC236}">
                  <a16:creationId xmlns:a16="http://schemas.microsoft.com/office/drawing/2014/main" id="{116F4BE3-A3EC-C60C-45BE-D174FC043A08}"/>
                </a:ext>
              </a:extLst>
            </p:cNvPr>
            <p:cNvSpPr txBox="1"/>
            <p:nvPr/>
          </p:nvSpPr>
          <p:spPr>
            <a:xfrm>
              <a:off x="800100" y="704850"/>
              <a:ext cx="1390650" cy="25717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PIK3CA mutated?</a:t>
              </a:r>
            </a:p>
          </p:txBody>
        </p:sp>
        <p:cxnSp>
          <p:nvCxnSpPr>
            <p:cNvPr id="27" name="Straight Arrow Connector 26">
              <a:extLst>
                <a:ext uri="{FF2B5EF4-FFF2-40B4-BE49-F238E27FC236}">
                  <a16:creationId xmlns:a16="http://schemas.microsoft.com/office/drawing/2014/main" id="{A09791A8-4F9C-5BDB-9B5A-8D6065705B68}"/>
                </a:ext>
              </a:extLst>
            </p:cNvPr>
            <p:cNvCxnSpPr/>
            <p:nvPr/>
          </p:nvCxnSpPr>
          <p:spPr>
            <a:xfrm flipH="1">
              <a:off x="533400" y="981075"/>
              <a:ext cx="685800" cy="5810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70C53E92-52E8-51C0-FCC9-1F6F202B582C}"/>
                </a:ext>
              </a:extLst>
            </p:cNvPr>
            <p:cNvCxnSpPr/>
            <p:nvPr/>
          </p:nvCxnSpPr>
          <p:spPr>
            <a:xfrm>
              <a:off x="1552575" y="1000125"/>
              <a:ext cx="609600" cy="6000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E0401043-1261-6F8E-7386-D06E47FA9BA4}"/>
                </a:ext>
              </a:extLst>
            </p:cNvPr>
            <p:cNvCxnSpPr/>
            <p:nvPr/>
          </p:nvCxnSpPr>
          <p:spPr>
            <a:xfrm flipH="1" flipV="1">
              <a:off x="1076325" y="1781175"/>
              <a:ext cx="60007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 Box 53">
              <a:extLst>
                <a:ext uri="{FF2B5EF4-FFF2-40B4-BE49-F238E27FC236}">
                  <a16:creationId xmlns:a16="http://schemas.microsoft.com/office/drawing/2014/main" id="{F80DFCCB-D05B-1761-5ABA-24DF54FF3ECC}"/>
                </a:ext>
              </a:extLst>
            </p:cNvPr>
            <p:cNvSpPr txBox="1"/>
            <p:nvPr/>
          </p:nvSpPr>
          <p:spPr>
            <a:xfrm>
              <a:off x="1247775" y="1657350"/>
              <a:ext cx="209550" cy="2571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grpSp>
      <p:grpSp>
        <p:nvGrpSpPr>
          <p:cNvPr id="31" name="Group 30">
            <a:extLst>
              <a:ext uri="{FF2B5EF4-FFF2-40B4-BE49-F238E27FC236}">
                <a16:creationId xmlns:a16="http://schemas.microsoft.com/office/drawing/2014/main" id="{7E6011A1-13EC-F576-341F-9A9FE9758157}"/>
              </a:ext>
            </a:extLst>
          </p:cNvPr>
          <p:cNvGrpSpPr/>
          <p:nvPr/>
        </p:nvGrpSpPr>
        <p:grpSpPr>
          <a:xfrm>
            <a:off x="6076950" y="4869142"/>
            <a:ext cx="1771650" cy="1476375"/>
            <a:chOff x="0" y="0"/>
            <a:chExt cx="1771650" cy="1476375"/>
          </a:xfrm>
        </p:grpSpPr>
        <p:sp>
          <p:nvSpPr>
            <p:cNvPr id="32" name="Rectangle 31">
              <a:extLst>
                <a:ext uri="{FF2B5EF4-FFF2-40B4-BE49-F238E27FC236}">
                  <a16:creationId xmlns:a16="http://schemas.microsoft.com/office/drawing/2014/main" id="{70A5B5DB-2449-E001-6B8E-3F00145A5E91}"/>
                </a:ext>
              </a:extLst>
            </p:cNvPr>
            <p:cNvSpPr/>
            <p:nvPr/>
          </p:nvSpPr>
          <p:spPr>
            <a:xfrm>
              <a:off x="361950" y="990600"/>
              <a:ext cx="1057275" cy="485775"/>
            </a:xfrm>
            <a:prstGeom prst="rect">
              <a:avLst/>
            </a:prstGeom>
            <a:no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Single agent</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chemotherapy</a:t>
              </a:r>
            </a:p>
          </p:txBody>
        </p:sp>
        <p:cxnSp>
          <p:nvCxnSpPr>
            <p:cNvPr id="33" name="Straight Arrow Connector 32">
              <a:extLst>
                <a:ext uri="{FF2B5EF4-FFF2-40B4-BE49-F238E27FC236}">
                  <a16:creationId xmlns:a16="http://schemas.microsoft.com/office/drawing/2014/main" id="{E03EAA65-34B6-15D9-1F23-A3637538EF9F}"/>
                </a:ext>
              </a:extLst>
            </p:cNvPr>
            <p:cNvCxnSpPr/>
            <p:nvPr/>
          </p:nvCxnSpPr>
          <p:spPr>
            <a:xfrm>
              <a:off x="0" y="0"/>
              <a:ext cx="797560" cy="9334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713B4EC1-E762-073D-3832-5F0D9F0E0352}"/>
                </a:ext>
              </a:extLst>
            </p:cNvPr>
            <p:cNvCxnSpPr/>
            <p:nvPr/>
          </p:nvCxnSpPr>
          <p:spPr>
            <a:xfrm flipH="1">
              <a:off x="885825" y="19050"/>
              <a:ext cx="885825" cy="914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35" name="Group 34">
            <a:extLst>
              <a:ext uri="{FF2B5EF4-FFF2-40B4-BE49-F238E27FC236}">
                <a16:creationId xmlns:a16="http://schemas.microsoft.com/office/drawing/2014/main" id="{6B512C32-29DD-4D1B-8B43-98E6F430D6A1}"/>
              </a:ext>
            </a:extLst>
          </p:cNvPr>
          <p:cNvGrpSpPr/>
          <p:nvPr/>
        </p:nvGrpSpPr>
        <p:grpSpPr>
          <a:xfrm>
            <a:off x="9532173" y="471316"/>
            <a:ext cx="1143000" cy="4324350"/>
            <a:chOff x="0" y="0"/>
            <a:chExt cx="1143000" cy="4324350"/>
          </a:xfrm>
        </p:grpSpPr>
        <p:sp>
          <p:nvSpPr>
            <p:cNvPr id="36" name="Rectangle 35">
              <a:extLst>
                <a:ext uri="{FF2B5EF4-FFF2-40B4-BE49-F238E27FC236}">
                  <a16:creationId xmlns:a16="http://schemas.microsoft.com/office/drawing/2014/main" id="{658DB10D-75B3-F4F7-48E8-CD7963E1508F}"/>
                </a:ext>
              </a:extLst>
            </p:cNvPr>
            <p:cNvSpPr/>
            <p:nvPr/>
          </p:nvSpPr>
          <p:spPr>
            <a:xfrm>
              <a:off x="0" y="3514725"/>
              <a:ext cx="1143000" cy="809625"/>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If at any time organ crisis is present or impending</a:t>
              </a:r>
            </a:p>
          </p:txBody>
        </p:sp>
        <p:cxnSp>
          <p:nvCxnSpPr>
            <p:cNvPr id="37" name="Straight Arrow Connector 36">
              <a:extLst>
                <a:ext uri="{FF2B5EF4-FFF2-40B4-BE49-F238E27FC236}">
                  <a16:creationId xmlns:a16="http://schemas.microsoft.com/office/drawing/2014/main" id="{1ADC4D98-067F-7681-24CF-F8A991AC446C}"/>
                </a:ext>
              </a:extLst>
            </p:cNvPr>
            <p:cNvCxnSpPr/>
            <p:nvPr/>
          </p:nvCxnSpPr>
          <p:spPr>
            <a:xfrm>
              <a:off x="542925" y="0"/>
              <a:ext cx="45719" cy="3505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38" name="Straight Connector 37">
            <a:extLst>
              <a:ext uri="{FF2B5EF4-FFF2-40B4-BE49-F238E27FC236}">
                <a16:creationId xmlns:a16="http://schemas.microsoft.com/office/drawing/2014/main" id="{5CD7EA94-B346-55EA-6A26-3BDAE3090AE0}"/>
              </a:ext>
            </a:extLst>
          </p:cNvPr>
          <p:cNvCxnSpPr>
            <a:cxnSpLocks/>
          </p:cNvCxnSpPr>
          <p:nvPr/>
        </p:nvCxnSpPr>
        <p:spPr>
          <a:xfrm flipV="1">
            <a:off x="7453313" y="476078"/>
            <a:ext cx="2621785" cy="1"/>
          </a:xfrm>
          <a:prstGeom prst="line">
            <a:avLst/>
          </a:prstGeom>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81D3D847-FC4B-980E-C95B-2000B3295661}"/>
              </a:ext>
            </a:extLst>
          </p:cNvPr>
          <p:cNvSpPr/>
          <p:nvPr/>
        </p:nvSpPr>
        <p:spPr>
          <a:xfrm>
            <a:off x="9592179" y="5802592"/>
            <a:ext cx="1057275" cy="485775"/>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Combination</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chemotherapy</a:t>
            </a:r>
          </a:p>
        </p:txBody>
      </p:sp>
      <p:cxnSp>
        <p:nvCxnSpPr>
          <p:cNvPr id="42" name="Straight Arrow Connector 41">
            <a:extLst>
              <a:ext uri="{FF2B5EF4-FFF2-40B4-BE49-F238E27FC236}">
                <a16:creationId xmlns:a16="http://schemas.microsoft.com/office/drawing/2014/main" id="{FC6EF4C0-6587-66EE-44F9-068E778F7DFB}"/>
              </a:ext>
            </a:extLst>
          </p:cNvPr>
          <p:cNvCxnSpPr>
            <a:stCxn id="36" idx="2"/>
            <a:endCxn id="40" idx="0"/>
          </p:cNvCxnSpPr>
          <p:nvPr/>
        </p:nvCxnSpPr>
        <p:spPr>
          <a:xfrm>
            <a:off x="10103673" y="4795666"/>
            <a:ext cx="17144" cy="10069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7A17243F-4BBC-890E-25C9-2F3A637CAB92}"/>
              </a:ext>
            </a:extLst>
          </p:cNvPr>
          <p:cNvSpPr/>
          <p:nvPr/>
        </p:nvSpPr>
        <p:spPr>
          <a:xfrm>
            <a:off x="3829331" y="3466028"/>
            <a:ext cx="5400338" cy="2999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8A9BE9A-DADF-8B1B-FC06-8EF1F00EA1DA}"/>
              </a:ext>
            </a:extLst>
          </p:cNvPr>
          <p:cNvSpPr txBox="1"/>
          <p:nvPr/>
        </p:nvSpPr>
        <p:spPr>
          <a:xfrm>
            <a:off x="1247690" y="2484923"/>
            <a:ext cx="2113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First line therapy</a:t>
            </a:r>
          </a:p>
        </p:txBody>
      </p:sp>
      <p:grpSp>
        <p:nvGrpSpPr>
          <p:cNvPr id="46" name="Group 45">
            <a:extLst>
              <a:ext uri="{FF2B5EF4-FFF2-40B4-BE49-F238E27FC236}">
                <a16:creationId xmlns:a16="http://schemas.microsoft.com/office/drawing/2014/main" id="{2AAB5673-E539-0CFC-4D02-BB2C98C11EC8}"/>
              </a:ext>
            </a:extLst>
          </p:cNvPr>
          <p:cNvGrpSpPr/>
          <p:nvPr/>
        </p:nvGrpSpPr>
        <p:grpSpPr>
          <a:xfrm>
            <a:off x="9701116" y="1495383"/>
            <a:ext cx="667440" cy="611640"/>
            <a:chOff x="8991503" y="1495383"/>
            <a:chExt cx="667440" cy="61164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4" name="Ink 43">
                  <a:extLst>
                    <a:ext uri="{FF2B5EF4-FFF2-40B4-BE49-F238E27FC236}">
                      <a16:creationId xmlns:a16="http://schemas.microsoft.com/office/drawing/2014/main" id="{2210D16F-AF8D-2576-41CB-5C46B8701BA4}"/>
                    </a:ext>
                  </a:extLst>
                </p14:cNvPr>
                <p14:cNvContentPartPr/>
                <p14:nvPr/>
              </p14:nvContentPartPr>
              <p14:xfrm>
                <a:off x="9149903" y="1592583"/>
                <a:ext cx="482400" cy="435600"/>
              </p14:xfrm>
            </p:contentPart>
          </mc:Choice>
          <mc:Fallback xmlns="">
            <p:pic>
              <p:nvPicPr>
                <p:cNvPr id="44" name="Ink 43">
                  <a:extLst>
                    <a:ext uri="{FF2B5EF4-FFF2-40B4-BE49-F238E27FC236}">
                      <a16:creationId xmlns:a16="http://schemas.microsoft.com/office/drawing/2014/main" id="{2210D16F-AF8D-2576-41CB-5C46B8701BA4}"/>
                    </a:ext>
                  </a:extLst>
                </p:cNvPr>
                <p:cNvPicPr/>
                <p:nvPr/>
              </p:nvPicPr>
              <p:blipFill>
                <a:blip r:embed="rId3"/>
                <a:stretch>
                  <a:fillRect/>
                </a:stretch>
              </p:blipFill>
              <p:spPr>
                <a:xfrm>
                  <a:off x="9132263" y="1574943"/>
                  <a:ext cx="518040" cy="47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5" name="Ink 44">
                  <a:extLst>
                    <a:ext uri="{FF2B5EF4-FFF2-40B4-BE49-F238E27FC236}">
                      <a16:creationId xmlns:a16="http://schemas.microsoft.com/office/drawing/2014/main" id="{1623F85C-7BB3-856E-5075-201790316136}"/>
                    </a:ext>
                  </a:extLst>
                </p14:cNvPr>
                <p14:cNvContentPartPr/>
                <p14:nvPr/>
              </p14:nvContentPartPr>
              <p14:xfrm>
                <a:off x="8991503" y="1495383"/>
                <a:ext cx="667440" cy="611640"/>
              </p14:xfrm>
            </p:contentPart>
          </mc:Choice>
          <mc:Fallback xmlns="">
            <p:pic>
              <p:nvPicPr>
                <p:cNvPr id="45" name="Ink 44">
                  <a:extLst>
                    <a:ext uri="{FF2B5EF4-FFF2-40B4-BE49-F238E27FC236}">
                      <a16:creationId xmlns:a16="http://schemas.microsoft.com/office/drawing/2014/main" id="{1623F85C-7BB3-856E-5075-201790316136}"/>
                    </a:ext>
                  </a:extLst>
                </p:cNvPr>
                <p:cNvPicPr/>
                <p:nvPr/>
              </p:nvPicPr>
              <p:blipFill>
                <a:blip r:embed="rId5"/>
                <a:stretch>
                  <a:fillRect/>
                </a:stretch>
              </p:blipFill>
              <p:spPr>
                <a:xfrm>
                  <a:off x="8973863" y="1477743"/>
                  <a:ext cx="703080" cy="6472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7" name="Ink 46">
                <a:extLst>
                  <a:ext uri="{FF2B5EF4-FFF2-40B4-BE49-F238E27FC236}">
                    <a16:creationId xmlns:a16="http://schemas.microsoft.com/office/drawing/2014/main" id="{58F75570-F615-C8F9-B477-95A823560DD5}"/>
                  </a:ext>
                </a:extLst>
              </p14:cNvPr>
              <p14:cNvContentPartPr/>
              <p14:nvPr/>
            </p14:nvContentPartPr>
            <p14:xfrm>
              <a:off x="9269836" y="3542343"/>
              <a:ext cx="2248200" cy="2981160"/>
            </p14:xfrm>
          </p:contentPart>
        </mc:Choice>
        <mc:Fallback xmlns="">
          <p:pic>
            <p:nvPicPr>
              <p:cNvPr id="47" name="Ink 46">
                <a:extLst>
                  <a:ext uri="{FF2B5EF4-FFF2-40B4-BE49-F238E27FC236}">
                    <a16:creationId xmlns:a16="http://schemas.microsoft.com/office/drawing/2014/main" id="{58F75570-F615-C8F9-B477-95A823560DD5}"/>
                  </a:ext>
                </a:extLst>
              </p:cNvPr>
              <p:cNvPicPr/>
              <p:nvPr/>
            </p:nvPicPr>
            <p:blipFill>
              <a:blip r:embed="rId7"/>
              <a:stretch>
                <a:fillRect/>
              </a:stretch>
            </p:blipFill>
            <p:spPr>
              <a:xfrm>
                <a:off x="9251836" y="3524343"/>
                <a:ext cx="2283840" cy="3016800"/>
              </a:xfrm>
              <a:prstGeom prst="rect">
                <a:avLst/>
              </a:prstGeom>
            </p:spPr>
          </p:pic>
        </mc:Fallback>
      </mc:AlternateContent>
      <p:sp>
        <p:nvSpPr>
          <p:cNvPr id="48" name="Rectangle 47">
            <a:extLst>
              <a:ext uri="{FF2B5EF4-FFF2-40B4-BE49-F238E27FC236}">
                <a16:creationId xmlns:a16="http://schemas.microsoft.com/office/drawing/2014/main" id="{77A9CEF6-0D4D-E149-7CDC-2DC2A7F1B531}"/>
              </a:ext>
            </a:extLst>
          </p:cNvPr>
          <p:cNvSpPr/>
          <p:nvPr/>
        </p:nvSpPr>
        <p:spPr>
          <a:xfrm>
            <a:off x="6434308" y="3488017"/>
            <a:ext cx="1143000" cy="809625"/>
          </a:xfrm>
          <a:prstGeom prst="rect">
            <a:avLst/>
          </a:prstGeom>
          <a:solidFill>
            <a:schemeClr val="accent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1" i="1"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Even if  </a:t>
            </a: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organ crisis is present or impending</a:t>
            </a:r>
          </a:p>
        </p:txBody>
      </p:sp>
      <p:sp>
        <p:nvSpPr>
          <p:cNvPr id="43" name="TextBox 42">
            <a:extLst>
              <a:ext uri="{FF2B5EF4-FFF2-40B4-BE49-F238E27FC236}">
                <a16:creationId xmlns:a16="http://schemas.microsoft.com/office/drawing/2014/main" id="{44D0A594-7E38-89E8-9333-E4970792F1E6}"/>
              </a:ext>
            </a:extLst>
          </p:cNvPr>
          <p:cNvSpPr txBox="1"/>
          <p:nvPr/>
        </p:nvSpPr>
        <p:spPr>
          <a:xfrm>
            <a:off x="689744" y="4201788"/>
            <a:ext cx="8681257" cy="272792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Front line therapy for HR+ metastatic breast cancer:</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1" u="sng" strike="noStrike" kern="1200" cap="none" spc="0" normalizeH="0" baseline="0" noProof="0" dirty="0">
                <a:ln>
                  <a:noFill/>
                </a:ln>
                <a:solidFill>
                  <a:prstClr val="black"/>
                </a:solidFill>
                <a:effectLst/>
                <a:uLnTx/>
                <a:uFillTx/>
                <a:latin typeface="Calibri" panose="020F0502020204030204"/>
                <a:ea typeface="+mn-ea"/>
                <a:cs typeface="+mn-cs"/>
              </a:rPr>
              <a:t>Do not give chemotherapy: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regimen of CKD4/6 inhibitors + endocrine therapy are superior even in visceral crisis!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AI sensitive: AI alone (SONIA trial) or  AI + CDK4/6 inhibitor</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Endocrine resistance (recurrence on adjuvant therapy or ≤12 months after): SERD + CDK 4/6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(PIK3CA + can consider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inavolisib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fulvestrant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+palbociclib)</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92C8AAB8-EA4E-40C4-E4F9-DB78ED58E426}"/>
              </a:ext>
            </a:extLst>
          </p:cNvPr>
          <p:cNvSpPr txBox="1"/>
          <p:nvPr/>
        </p:nvSpPr>
        <p:spPr>
          <a:xfrm>
            <a:off x="744126" y="289542"/>
            <a:ext cx="5351874" cy="543896"/>
          </a:xfrm>
          <a:prstGeom prst="rect">
            <a:avLst/>
          </a:prstGeom>
          <a:solidFill>
            <a:schemeClr val="accent5">
              <a:lumMod val="75000"/>
            </a:schemeClr>
          </a:solidFill>
          <a:effectLst>
            <a:innerShdw blurRad="63500" dist="50800" dir="13500000">
              <a:prstClr val="black">
                <a:alpha val="50000"/>
              </a:prstClr>
            </a:innerShdw>
          </a:effectLst>
        </p:spPr>
        <p:txBody>
          <a:bodyPr vert="horz" lIns="91440" tIns="45720" rIns="91440" bIns="45720" rtlCol="0" anchor="ctr">
            <a:normAutofit fontScale="77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panose="020F0302020204030204"/>
                <a:ea typeface="+mn-ea"/>
                <a:cs typeface="+mn-cs"/>
              </a:rPr>
              <a:t>Sequencing of CDK4/6 inhibitors</a:t>
            </a:r>
          </a:p>
        </p:txBody>
      </p:sp>
    </p:spTree>
    <p:extLst>
      <p:ext uri="{BB962C8B-B14F-4D97-AF65-F5344CB8AC3E}">
        <p14:creationId xmlns:p14="http://schemas.microsoft.com/office/powerpoint/2010/main" val="3522478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720461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DC724-68CD-4202-49A7-9F3F92896B07}"/>
              </a:ext>
            </a:extLst>
          </p:cNvPr>
          <p:cNvSpPr>
            <a:spLocks noGrp="1"/>
          </p:cNvSpPr>
          <p:nvPr>
            <p:ph type="ctrTitle"/>
          </p:nvPr>
        </p:nvSpPr>
        <p:spPr/>
        <p:txBody>
          <a:bodyPr>
            <a:normAutofit/>
          </a:bodyPr>
          <a:lstStyle/>
          <a:p>
            <a:r>
              <a:rPr lang="en-US" sz="4000" dirty="0"/>
              <a:t>Nursing Considerations for Patients Receiving a CDK4/6 Inhibitor</a:t>
            </a:r>
          </a:p>
        </p:txBody>
      </p:sp>
      <p:sp>
        <p:nvSpPr>
          <p:cNvPr id="3" name="Subtitle 2">
            <a:extLst>
              <a:ext uri="{FF2B5EF4-FFF2-40B4-BE49-F238E27FC236}">
                <a16:creationId xmlns:a16="http://schemas.microsoft.com/office/drawing/2014/main" id="{FE0F544D-59D8-478E-02E7-C851ECEED16B}"/>
              </a:ext>
            </a:extLst>
          </p:cNvPr>
          <p:cNvSpPr>
            <a:spLocks noGrp="1"/>
          </p:cNvSpPr>
          <p:nvPr>
            <p:ph type="subTitle" idx="1"/>
          </p:nvPr>
        </p:nvSpPr>
        <p:spPr>
          <a:xfrm>
            <a:off x="1524000" y="4079875"/>
            <a:ext cx="9144000" cy="1655762"/>
          </a:xfrm>
        </p:spPr>
        <p:txBody>
          <a:bodyPr>
            <a:normAutofit lnSpcReduction="10000"/>
          </a:bodyPr>
          <a:lstStyle/>
          <a:p>
            <a:pPr marL="0" marR="0" algn="ctr">
              <a:buNone/>
            </a:pPr>
            <a:r>
              <a:rPr lang="en-US" b="1" i="0" dirty="0">
                <a:effectLst/>
                <a:latin typeface="Calibri" panose="020F0502020204030204" pitchFamily="34" charset="0"/>
              </a:rPr>
              <a:t>Ronald Stein, JD, MSN, NP-C, AOCNP</a:t>
            </a:r>
            <a:endParaRPr lang="en-US" b="1" i="0" dirty="0">
              <a:effectLst/>
              <a:latin typeface="Aptos" panose="020B0004020202020204" pitchFamily="34" charset="0"/>
            </a:endParaRPr>
          </a:p>
          <a:p>
            <a:pPr marL="0" marR="0" algn="ctr">
              <a:buNone/>
            </a:pPr>
            <a:r>
              <a:rPr lang="en-US" b="0" i="0" dirty="0">
                <a:effectLst/>
                <a:latin typeface="Calibri" panose="020F0502020204030204" pitchFamily="34" charset="0"/>
              </a:rPr>
              <a:t>Clinical Instructor of Medicine</a:t>
            </a:r>
            <a:endParaRPr lang="en-US" b="0" i="0" dirty="0">
              <a:effectLst/>
              <a:latin typeface="Aptos" panose="020B0004020202020204" pitchFamily="34" charset="0"/>
            </a:endParaRPr>
          </a:p>
          <a:p>
            <a:pPr marL="0" marR="0" algn="ctr">
              <a:buNone/>
            </a:pPr>
            <a:r>
              <a:rPr lang="en-US" b="0" i="0" dirty="0">
                <a:effectLst/>
                <a:latin typeface="Calibri" panose="020F0502020204030204" pitchFamily="34" charset="0"/>
              </a:rPr>
              <a:t>USC Norris Comprehensive Cancer Center</a:t>
            </a:r>
            <a:endParaRPr lang="en-US" b="0" i="0" dirty="0">
              <a:effectLst/>
              <a:latin typeface="Aptos" panose="020B0004020202020204" pitchFamily="34" charset="0"/>
            </a:endParaRPr>
          </a:p>
          <a:p>
            <a:pPr marL="0" marR="0" algn="ctr"/>
            <a:r>
              <a:rPr lang="en-US" b="0" i="0" dirty="0">
                <a:effectLst/>
                <a:latin typeface="Calibri" panose="020F0502020204030204" pitchFamily="34" charset="0"/>
              </a:rPr>
              <a:t>Los Angeles, California</a:t>
            </a:r>
            <a:endParaRPr lang="en-US" b="0" i="0" dirty="0">
              <a:effectLst/>
              <a:latin typeface="Aptos" panose="020B0004020202020204" pitchFamily="34" charset="0"/>
            </a:endParaRPr>
          </a:p>
          <a:p>
            <a:endParaRPr lang="en-US" dirty="0"/>
          </a:p>
        </p:txBody>
      </p:sp>
    </p:spTree>
    <p:extLst>
      <p:ext uri="{BB962C8B-B14F-4D97-AF65-F5344CB8AC3E}">
        <p14:creationId xmlns:p14="http://schemas.microsoft.com/office/powerpoint/2010/main" val="2938742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99633-0906-D020-4ACF-CFDC412F005A}"/>
              </a:ext>
            </a:extLst>
          </p:cNvPr>
          <p:cNvSpPr>
            <a:spLocks noGrp="1"/>
          </p:cNvSpPr>
          <p:nvPr>
            <p:ph type="title"/>
          </p:nvPr>
        </p:nvSpPr>
        <p:spPr/>
        <p:txBody>
          <a:bodyPr/>
          <a:lstStyle/>
          <a:p>
            <a:r>
              <a:rPr lang="en-US" dirty="0"/>
              <a:t>Why recommend a CDK4/6 inhibitor (metastatic setting)?</a:t>
            </a:r>
          </a:p>
        </p:txBody>
      </p:sp>
      <p:sp>
        <p:nvSpPr>
          <p:cNvPr id="3" name="Content Placeholder 2">
            <a:extLst>
              <a:ext uri="{FF2B5EF4-FFF2-40B4-BE49-F238E27FC236}">
                <a16:creationId xmlns:a16="http://schemas.microsoft.com/office/drawing/2014/main" id="{D75C6BF0-D4D0-9C6B-5883-A5291A96E436}"/>
              </a:ext>
            </a:extLst>
          </p:cNvPr>
          <p:cNvSpPr>
            <a:spLocks noGrp="1"/>
          </p:cNvSpPr>
          <p:nvPr>
            <p:ph idx="1"/>
          </p:nvPr>
        </p:nvSpPr>
        <p:spPr>
          <a:xfrm>
            <a:off x="838200" y="1990878"/>
            <a:ext cx="10515600" cy="4351338"/>
          </a:xfrm>
        </p:spPr>
        <p:txBody>
          <a:bodyPr>
            <a:normAutofit fontScale="92500"/>
          </a:bodyPr>
          <a:lstStyle/>
          <a:p>
            <a:r>
              <a:rPr lang="en-US" dirty="0"/>
              <a:t>For ER+ HER2- metastatic patients, generally first line treatment</a:t>
            </a:r>
          </a:p>
          <a:p>
            <a:r>
              <a:rPr lang="en-US" dirty="0"/>
              <a:t>Significant progression-free survival benefit when compared to endocrine therapy alone</a:t>
            </a:r>
          </a:p>
          <a:p>
            <a:r>
              <a:rPr lang="en-US" b="1" dirty="0"/>
              <a:t>Real case #1</a:t>
            </a:r>
            <a:r>
              <a:rPr lang="en-US" dirty="0"/>
              <a:t>: </a:t>
            </a:r>
            <a:r>
              <a:rPr lang="en-US" sz="1900" dirty="0"/>
              <a:t>58 y.o. F originally diagnosed in 2007 ER+ HER2-, s/p B mastectomy, adjuvant chemo, 5 yrs tamoxifen.  In 2021, diagnosed with significant T4 and T12 metastases. S/P T12 corpectomy, T11-L1 laminectomy, T9-L1 posterior spinal fusion.  Started letrozole + palbociclib 4/2021. PET scans q 4 months have continued to show stable disease over the past 4 years. Pt tolerating at full dose.  Married with adult children, husband recently retired, extensive global traveling</a:t>
            </a:r>
          </a:p>
          <a:p>
            <a:r>
              <a:rPr lang="en-US" dirty="0"/>
              <a:t>Potentially better QOL with oral drugs, not infusion-dependent</a:t>
            </a:r>
          </a:p>
          <a:p>
            <a:r>
              <a:rPr lang="en-US" dirty="0"/>
              <a:t>Hits cancer cells in 2 ways (when combined with endocrine therapy)</a:t>
            </a:r>
          </a:p>
          <a:p>
            <a:r>
              <a:rPr lang="en-US" dirty="0"/>
              <a:t>These drugs have been studied for nearly 10 years</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dirty="0"/>
          </a:p>
        </p:txBody>
      </p:sp>
    </p:spTree>
    <p:extLst>
      <p:ext uri="{BB962C8B-B14F-4D97-AF65-F5344CB8AC3E}">
        <p14:creationId xmlns:p14="http://schemas.microsoft.com/office/powerpoint/2010/main" val="809088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0F3D-3F31-D317-948F-D59E003A9CA6}"/>
              </a:ext>
            </a:extLst>
          </p:cNvPr>
          <p:cNvSpPr>
            <a:spLocks noGrp="1"/>
          </p:cNvSpPr>
          <p:nvPr>
            <p:ph type="title"/>
          </p:nvPr>
        </p:nvSpPr>
        <p:spPr>
          <a:xfrm>
            <a:off x="838200" y="365125"/>
            <a:ext cx="10379927" cy="1325563"/>
          </a:xfrm>
        </p:spPr>
        <p:txBody>
          <a:bodyPr/>
          <a:lstStyle/>
          <a:p>
            <a:r>
              <a:rPr lang="en-US" dirty="0"/>
              <a:t>Why recommend a CDK4/6 inhibitor (adjuvant setting)?</a:t>
            </a:r>
          </a:p>
        </p:txBody>
      </p:sp>
      <p:sp>
        <p:nvSpPr>
          <p:cNvPr id="3" name="Content Placeholder 2">
            <a:extLst>
              <a:ext uri="{FF2B5EF4-FFF2-40B4-BE49-F238E27FC236}">
                <a16:creationId xmlns:a16="http://schemas.microsoft.com/office/drawing/2014/main" id="{C44E094B-71A5-13F1-C806-818BD3520FA3}"/>
              </a:ext>
            </a:extLst>
          </p:cNvPr>
          <p:cNvSpPr>
            <a:spLocks noGrp="1"/>
          </p:cNvSpPr>
          <p:nvPr>
            <p:ph idx="1"/>
          </p:nvPr>
        </p:nvSpPr>
        <p:spPr/>
        <p:txBody>
          <a:bodyPr/>
          <a:lstStyle/>
          <a:p>
            <a:r>
              <a:rPr lang="en-US" dirty="0"/>
              <a:t>In certain groups of ER+ breast cancer patients (e.g. those who are at moderate to high risk of recurrence based on nodal status, tumor size, Ki-67 index scores), the addition of certain CDK4/6 inhibitors can add a statistically significant benefit in terms of invasive disease-free survival</a:t>
            </a:r>
          </a:p>
          <a:p>
            <a:r>
              <a:rPr lang="en-US" b="1" dirty="0"/>
              <a:t> Real case #2</a:t>
            </a:r>
            <a:r>
              <a:rPr lang="en-US" dirty="0"/>
              <a:t>: </a:t>
            </a:r>
            <a:r>
              <a:rPr lang="en-US" sz="1800" dirty="0"/>
              <a:t>50 year-old postmenopausal F with ER+ HER2- L breast CA s/p mastectomy with surgical pathology </a:t>
            </a:r>
            <a:r>
              <a:rPr lang="en-US" sz="1800" b="0" i="0" u="none" strike="noStrike" baseline="0" dirty="0"/>
              <a:t>pT3N2aM0.  After completion of adjuvant chemotherapy, she began anastrozole + </a:t>
            </a:r>
            <a:r>
              <a:rPr lang="en-US" sz="1800" b="0" i="0" u="none" strike="noStrike" baseline="0" dirty="0" err="1"/>
              <a:t>abemaciclib</a:t>
            </a:r>
            <a:r>
              <a:rPr lang="en-US" sz="1800" dirty="0"/>
              <a:t> (dose ultimately reduced due to neutropenia, diarrhea and fatigue). Currently at 50 mg BID.  She will complete 2 years of abemaciclib in December 2025.  Interestingly, she was diagnosed with high-grade endometrial CA (ER positive) in December 2024.  Staging exams were negative for distant disease.  She underwent surgery and is now on surveillance.  GYN/ONC felt that the paclitaxel and anastrozole given for breast CA may have “temporized” the uterine CA and theoretically, her uterine CA was at a higher stage. Prior genetic testing revealed two VUS not clinically actionable. </a:t>
            </a:r>
            <a:endParaRPr lang="en-US" sz="1800" b="0" i="0" u="none" strike="noStrike" baseline="0" dirty="0"/>
          </a:p>
          <a:p>
            <a:endParaRPr lang="en-US" dirty="0"/>
          </a:p>
        </p:txBody>
      </p:sp>
    </p:spTree>
    <p:extLst>
      <p:ext uri="{BB962C8B-B14F-4D97-AF65-F5344CB8AC3E}">
        <p14:creationId xmlns:p14="http://schemas.microsoft.com/office/powerpoint/2010/main" val="2095496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0281-6C24-6756-0C06-86A2C476FE34}"/>
              </a:ext>
            </a:extLst>
          </p:cNvPr>
          <p:cNvSpPr>
            <a:spLocks noGrp="1"/>
          </p:cNvSpPr>
          <p:nvPr>
            <p:ph type="title"/>
          </p:nvPr>
        </p:nvSpPr>
        <p:spPr/>
        <p:txBody>
          <a:bodyPr/>
          <a:lstStyle/>
          <a:p>
            <a:r>
              <a:rPr lang="en-US" dirty="0"/>
              <a:t>How CDK4/6 inhibitors work: What patients need to know</a:t>
            </a:r>
          </a:p>
        </p:txBody>
      </p:sp>
      <p:sp>
        <p:nvSpPr>
          <p:cNvPr id="3" name="Content Placeholder 2">
            <a:extLst>
              <a:ext uri="{FF2B5EF4-FFF2-40B4-BE49-F238E27FC236}">
                <a16:creationId xmlns:a16="http://schemas.microsoft.com/office/drawing/2014/main" id="{2EA51A5C-3BEE-1002-01F7-C43FAFEB17F1}"/>
              </a:ext>
            </a:extLst>
          </p:cNvPr>
          <p:cNvSpPr>
            <a:spLocks noGrp="1"/>
          </p:cNvSpPr>
          <p:nvPr>
            <p:ph idx="1"/>
          </p:nvPr>
        </p:nvSpPr>
        <p:spPr/>
        <p:txBody>
          <a:bodyPr>
            <a:normAutofit/>
          </a:bodyPr>
          <a:lstStyle/>
          <a:p>
            <a:r>
              <a:rPr lang="en-US" dirty="0"/>
              <a:t>Breast cancer cells need to grow and proliferate in order to do damage and cause harm</a:t>
            </a:r>
          </a:p>
          <a:p>
            <a:r>
              <a:rPr lang="en-US" dirty="0"/>
              <a:t>Cancer cells use proteins called cyclin-dependent kinases (“CDKs”) to multiply, grow and thrive.  Two of these CDKs are CDK4 and CDK6</a:t>
            </a:r>
          </a:p>
          <a:p>
            <a:r>
              <a:rPr lang="en-US" dirty="0"/>
              <a:t>The CDK4/6 inhibitors block the activity of CDK4 and CDK6</a:t>
            </a:r>
          </a:p>
          <a:p>
            <a:r>
              <a:rPr lang="en-US" dirty="0"/>
              <a:t>This, in turn, disrupts breast cancer cells from growing and causing harm</a:t>
            </a:r>
          </a:p>
          <a:p>
            <a:pPr marL="0" indent="0">
              <a:buNone/>
            </a:pPr>
            <a:endParaRPr lang="en-US" dirty="0"/>
          </a:p>
          <a:p>
            <a:endParaRPr lang="en-US" dirty="0"/>
          </a:p>
        </p:txBody>
      </p:sp>
    </p:spTree>
    <p:extLst>
      <p:ext uri="{BB962C8B-B14F-4D97-AF65-F5344CB8AC3E}">
        <p14:creationId xmlns:p14="http://schemas.microsoft.com/office/powerpoint/2010/main" val="2700806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Borges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777560463"/>
              </p:ext>
            </p:extLst>
          </p:nvPr>
        </p:nvGraphicFramePr>
        <p:xfrm>
          <a:off x="1236095" y="1700808"/>
          <a:ext cx="9719807" cy="3856957"/>
        </p:xfrm>
        <a:graphic>
          <a:graphicData uri="http://schemas.openxmlformats.org/drawingml/2006/table">
            <a:tbl>
              <a:tblPr firstRow="1" bandRow="1">
                <a:tableStyleId>{F2DE63D5-997A-4646-A377-4702673A728D}</a:tableStyleId>
              </a:tblPr>
              <a:tblGrid>
                <a:gridCol w="2843681">
                  <a:extLst>
                    <a:ext uri="{9D8B030D-6E8A-4147-A177-3AD203B41FA5}">
                      <a16:colId xmlns:a16="http://schemas.microsoft.com/office/drawing/2014/main" val="20000"/>
                    </a:ext>
                  </a:extLst>
                </a:gridCol>
                <a:gridCol w="6876126">
                  <a:extLst>
                    <a:ext uri="{9D8B030D-6E8A-4147-A177-3AD203B41FA5}">
                      <a16:colId xmlns:a16="http://schemas.microsoft.com/office/drawing/2014/main" val="20001"/>
                    </a:ext>
                  </a:extLst>
                </a:gridCol>
              </a:tblGrid>
              <a:tr h="808949">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Gilead Sciences Inc, Olema Oncology, Pfizer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2826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Gilead Sciences Inc, Olema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5993411"/>
                  </a:ext>
                </a:extLst>
              </a:tr>
              <a:tr h="1021209">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Agendia</a:t>
                      </a:r>
                      <a:r>
                        <a:rPr lang="en-US" sz="1800" b="0" kern="1200" dirty="0">
                          <a:solidFill>
                            <a:schemeClr val="tx1"/>
                          </a:solidFill>
                          <a:effectLst/>
                          <a:latin typeface="+mn-lt"/>
                          <a:ea typeface="+mn-ea"/>
                          <a:cs typeface="+mn-cs"/>
                        </a:rPr>
                        <a:t> Inc, AstraZeneca Pharmaceuticals LP, Genentech, a member of the Roche Group, Gilead Sciences Inc, Olema Oncology, Pfizer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621388"/>
                  </a:ext>
                </a:extLst>
              </a:tr>
              <a:tr h="706991">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Pfizer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(HER2CLIMB-02 trial)</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0168160"/>
                  </a:ext>
                </a:extLst>
              </a:tr>
              <a:tr h="706991">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Pearl Scientific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4954448"/>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A0BB-1EF9-94C1-2432-9D304AC5417E}"/>
              </a:ext>
            </a:extLst>
          </p:cNvPr>
          <p:cNvSpPr>
            <a:spLocks noGrp="1"/>
          </p:cNvSpPr>
          <p:nvPr>
            <p:ph type="title"/>
          </p:nvPr>
        </p:nvSpPr>
        <p:spPr/>
        <p:txBody>
          <a:bodyPr/>
          <a:lstStyle/>
          <a:p>
            <a:r>
              <a:rPr lang="en-US" dirty="0"/>
              <a:t>Common side effects of CDK4/6 inhibitors</a:t>
            </a:r>
          </a:p>
        </p:txBody>
      </p:sp>
      <p:sp>
        <p:nvSpPr>
          <p:cNvPr id="9" name="Content Placeholder 8">
            <a:extLst>
              <a:ext uri="{FF2B5EF4-FFF2-40B4-BE49-F238E27FC236}">
                <a16:creationId xmlns:a16="http://schemas.microsoft.com/office/drawing/2014/main" id="{B252FF6D-F663-35C0-BF0B-A006DC24360B}"/>
              </a:ext>
            </a:extLst>
          </p:cNvPr>
          <p:cNvSpPr>
            <a:spLocks noGrp="1"/>
          </p:cNvSpPr>
          <p:nvPr>
            <p:ph idx="1"/>
          </p:nvPr>
        </p:nvSpPr>
        <p:spPr/>
        <p:txBody>
          <a:bodyPr>
            <a:normAutofit lnSpcReduction="10000"/>
          </a:bodyPr>
          <a:lstStyle/>
          <a:p>
            <a:r>
              <a:rPr lang="en-US" sz="2000" dirty="0"/>
              <a:t>Pancytopenia (WBC, RBC, platelets)</a:t>
            </a:r>
          </a:p>
          <a:p>
            <a:r>
              <a:rPr lang="en-US" sz="2000" dirty="0"/>
              <a:t>Abnormal LFTs (especially ribociclib)</a:t>
            </a:r>
          </a:p>
          <a:p>
            <a:r>
              <a:rPr lang="en-US" sz="2000" dirty="0"/>
              <a:t>Elevated creatinine (especially abemaciclib)</a:t>
            </a:r>
          </a:p>
          <a:p>
            <a:r>
              <a:rPr lang="en-US" sz="2000" dirty="0"/>
              <a:t>Fatigue</a:t>
            </a:r>
          </a:p>
          <a:p>
            <a:r>
              <a:rPr lang="en-US" sz="2000" dirty="0"/>
              <a:t>N/V/D</a:t>
            </a:r>
          </a:p>
          <a:p>
            <a:r>
              <a:rPr lang="en-US" sz="2000" dirty="0"/>
              <a:t>Decreased appetite</a:t>
            </a:r>
          </a:p>
          <a:p>
            <a:r>
              <a:rPr lang="en-US" sz="2000" dirty="0"/>
              <a:t>Hair thinning or alopecia</a:t>
            </a:r>
          </a:p>
          <a:p>
            <a:r>
              <a:rPr lang="en-US" sz="2000" dirty="0"/>
              <a:t>Skin rash</a:t>
            </a:r>
          </a:p>
          <a:p>
            <a:r>
              <a:rPr lang="en-US" sz="2000" dirty="0"/>
              <a:t>Infections</a:t>
            </a:r>
          </a:p>
          <a:p>
            <a:r>
              <a:rPr lang="en-US" sz="2000" dirty="0"/>
              <a:t>Cough</a:t>
            </a:r>
          </a:p>
          <a:p>
            <a:r>
              <a:rPr lang="en-US" sz="2000" dirty="0"/>
              <a:t>Fetal toxicity</a:t>
            </a:r>
          </a:p>
          <a:p>
            <a:endParaRPr lang="en-US" dirty="0"/>
          </a:p>
        </p:txBody>
      </p:sp>
    </p:spTree>
    <p:extLst>
      <p:ext uri="{BB962C8B-B14F-4D97-AF65-F5344CB8AC3E}">
        <p14:creationId xmlns:p14="http://schemas.microsoft.com/office/powerpoint/2010/main" val="709755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CBD7-C4B6-B102-043C-915ED46DCBB7}"/>
              </a:ext>
            </a:extLst>
          </p:cNvPr>
          <p:cNvSpPr>
            <a:spLocks noGrp="1"/>
          </p:cNvSpPr>
          <p:nvPr>
            <p:ph type="title"/>
          </p:nvPr>
        </p:nvSpPr>
        <p:spPr/>
        <p:txBody>
          <a:bodyPr/>
          <a:lstStyle/>
          <a:p>
            <a:r>
              <a:rPr lang="en-US" dirty="0"/>
              <a:t>Less common but potentially dangerous side effects of CDK4/6 inhibitors</a:t>
            </a:r>
          </a:p>
        </p:txBody>
      </p:sp>
      <p:sp>
        <p:nvSpPr>
          <p:cNvPr id="3" name="Content Placeholder 2">
            <a:extLst>
              <a:ext uri="{FF2B5EF4-FFF2-40B4-BE49-F238E27FC236}">
                <a16:creationId xmlns:a16="http://schemas.microsoft.com/office/drawing/2014/main" id="{1544653D-2428-92ED-8543-06B97CF391AF}"/>
              </a:ext>
            </a:extLst>
          </p:cNvPr>
          <p:cNvSpPr>
            <a:spLocks noGrp="1"/>
          </p:cNvSpPr>
          <p:nvPr>
            <p:ph idx="1"/>
          </p:nvPr>
        </p:nvSpPr>
        <p:spPr/>
        <p:txBody>
          <a:bodyPr>
            <a:normAutofit/>
          </a:bodyPr>
          <a:lstStyle/>
          <a:p>
            <a:r>
              <a:rPr lang="en-US" sz="2000" dirty="0"/>
              <a:t>Hepatic toxicity (especially ribociclib)</a:t>
            </a:r>
          </a:p>
          <a:p>
            <a:r>
              <a:rPr lang="en-US" sz="2000" dirty="0"/>
              <a:t>Diarrhea leading to dehydration and electrolyte imbalance (especially abemaciclib)</a:t>
            </a:r>
          </a:p>
          <a:p>
            <a:r>
              <a:rPr lang="en-US" sz="2000" dirty="0"/>
              <a:t>QT prolongation (especially ribociclib)</a:t>
            </a:r>
          </a:p>
          <a:p>
            <a:r>
              <a:rPr lang="en-US" sz="2000" dirty="0"/>
              <a:t>Neutropenic fever and sepsis (all)</a:t>
            </a:r>
          </a:p>
          <a:p>
            <a:r>
              <a:rPr lang="en-US" sz="2000" dirty="0"/>
              <a:t>Interstitial lung disease (all)</a:t>
            </a:r>
          </a:p>
          <a:p>
            <a:r>
              <a:rPr lang="en-US" sz="2000" dirty="0"/>
              <a:t>Venous thrombus (all)</a:t>
            </a:r>
          </a:p>
          <a:p>
            <a:pPr marR="0" algn="l" rtl="0"/>
            <a:r>
              <a:rPr lang="en-US" sz="2000" b="1" dirty="0"/>
              <a:t>Real case #3</a:t>
            </a:r>
            <a:r>
              <a:rPr lang="en-US" sz="1800" dirty="0"/>
              <a:t>: </a:t>
            </a:r>
            <a:r>
              <a:rPr lang="en-US" sz="1800" b="0" i="0" u="none" strike="noStrike" baseline="0" dirty="0"/>
              <a:t>52 </a:t>
            </a:r>
            <a:r>
              <a:rPr lang="en-US" sz="1800" b="0" i="0" u="none" strike="noStrike" baseline="0" dirty="0" err="1"/>
              <a:t>yo</a:t>
            </a:r>
            <a:r>
              <a:rPr lang="en-US" sz="1800" b="0" i="0" u="none" strike="noStrike" baseline="0" dirty="0"/>
              <a:t> Asian female (BRCA 2+) with R breast cancer metastatic to bones diagnosed 5/2020 ER+PR+HER2-.  </a:t>
            </a:r>
            <a:r>
              <a:rPr lang="en-US" sz="1800" dirty="0"/>
              <a:t>Palbociclib</a:t>
            </a:r>
            <a:r>
              <a:rPr lang="en-US" sz="1800" b="0" i="0" u="none" strike="noStrike" baseline="0" dirty="0"/>
              <a:t>/</a:t>
            </a:r>
            <a:r>
              <a:rPr lang="en-US" sz="1800" dirty="0"/>
              <a:t>l</a:t>
            </a:r>
            <a:r>
              <a:rPr lang="en-US" sz="1800" b="0" i="0" u="none" strike="noStrike" baseline="0" dirty="0"/>
              <a:t>etrozole/leuprolide from 6/2020 to 2/2023, </a:t>
            </a:r>
            <a:r>
              <a:rPr lang="en-US" sz="1800" b="0" i="0" u="none" strike="noStrike" baseline="0" dirty="0" err="1"/>
              <a:t>olaparib</a:t>
            </a:r>
            <a:r>
              <a:rPr lang="en-US" sz="1800" b="0" i="0" u="none" strike="noStrike" baseline="0" dirty="0"/>
              <a:t> 3/2/23 to 1/25/24, exemestane/</a:t>
            </a:r>
            <a:r>
              <a:rPr lang="en-US" sz="1800" b="0" i="0" u="none" strike="noStrike" baseline="0" dirty="0" err="1"/>
              <a:t>everolimus</a:t>
            </a:r>
            <a:r>
              <a:rPr lang="en-US" sz="1800" b="0" i="0" u="none" strike="noStrike" baseline="0" dirty="0"/>
              <a:t> 2/2024, then switched to </a:t>
            </a:r>
            <a:r>
              <a:rPr lang="en-US" sz="1800" b="0" i="0" u="none" strike="noStrike" baseline="0" dirty="0" err="1"/>
              <a:t>fulvestrant</a:t>
            </a:r>
            <a:r>
              <a:rPr lang="en-US" sz="1800" b="0" i="0" u="none" strike="noStrike" baseline="0" dirty="0"/>
              <a:t>/</a:t>
            </a:r>
            <a:r>
              <a:rPr lang="en-US" sz="1800" b="0" i="0" u="none" strike="noStrike" baseline="0" dirty="0" err="1"/>
              <a:t>abemaciclib</a:t>
            </a:r>
            <a:r>
              <a:rPr lang="en-US" sz="1800" b="0" i="0" u="none" strike="noStrike" baseline="0" dirty="0"/>
              <a:t> </a:t>
            </a:r>
            <a:r>
              <a:rPr lang="en-US" sz="1800" dirty="0"/>
              <a:t>6/2024 due to progression.  After 1 week on </a:t>
            </a:r>
            <a:r>
              <a:rPr lang="en-US" sz="1800" dirty="0" err="1"/>
              <a:t>abemaciclib</a:t>
            </a:r>
            <a:r>
              <a:rPr lang="en-US" sz="1800" dirty="0"/>
              <a:t>, pt presented to clinic with extreme shortness of breath. Sent to ED for CT </a:t>
            </a:r>
            <a:r>
              <a:rPr lang="en-US" sz="1800" dirty="0" err="1"/>
              <a:t>angio</a:t>
            </a:r>
            <a:r>
              <a:rPr lang="en-US" sz="1800" dirty="0"/>
              <a:t>.  Negative for PE. Admitted and underwent thorough pulmonary work-up. Ultimately diagnosed with hypersensitivity pneumonitis and started on prednisone.  Remained in hospital 6 days.</a:t>
            </a:r>
            <a:endParaRPr lang="en-US" sz="1800" b="0" i="0" u="none" strike="noStrike" baseline="0" dirty="0"/>
          </a:p>
          <a:p>
            <a:endParaRPr lang="en-US" sz="2000" dirty="0"/>
          </a:p>
          <a:p>
            <a:endParaRPr lang="en-US" dirty="0"/>
          </a:p>
        </p:txBody>
      </p:sp>
    </p:spTree>
    <p:extLst>
      <p:ext uri="{BB962C8B-B14F-4D97-AF65-F5344CB8AC3E}">
        <p14:creationId xmlns:p14="http://schemas.microsoft.com/office/powerpoint/2010/main" val="385906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C76B-5E3D-E714-01B7-65666D80FCA3}"/>
              </a:ext>
            </a:extLst>
          </p:cNvPr>
          <p:cNvSpPr>
            <a:spLocks noGrp="1"/>
          </p:cNvSpPr>
          <p:nvPr>
            <p:ph type="title"/>
          </p:nvPr>
        </p:nvSpPr>
        <p:spPr/>
        <p:txBody>
          <a:bodyPr/>
          <a:lstStyle/>
          <a:p>
            <a:r>
              <a:rPr lang="en-US" dirty="0"/>
              <a:t>Potential toxicities What to tell patients prior to starting a CDK4/6 inhibitor</a:t>
            </a:r>
          </a:p>
        </p:txBody>
      </p:sp>
      <p:sp>
        <p:nvSpPr>
          <p:cNvPr id="3" name="Content Placeholder 2">
            <a:extLst>
              <a:ext uri="{FF2B5EF4-FFF2-40B4-BE49-F238E27FC236}">
                <a16:creationId xmlns:a16="http://schemas.microsoft.com/office/drawing/2014/main" id="{B1F750DB-B1B2-7FA2-ED39-C39385C9B5A7}"/>
              </a:ext>
            </a:extLst>
          </p:cNvPr>
          <p:cNvSpPr>
            <a:spLocks noGrp="1"/>
          </p:cNvSpPr>
          <p:nvPr>
            <p:ph idx="1"/>
          </p:nvPr>
        </p:nvSpPr>
        <p:spPr/>
        <p:txBody>
          <a:bodyPr>
            <a:normAutofit lnSpcReduction="10000"/>
          </a:bodyPr>
          <a:lstStyle/>
          <a:p>
            <a:r>
              <a:rPr lang="en-US" dirty="0"/>
              <a:t>They will be monitored very closely with clinic visits, labs and EKGs (ribociclib) at regularly scheduled intervals</a:t>
            </a:r>
          </a:p>
          <a:p>
            <a:r>
              <a:rPr lang="en-US" dirty="0"/>
              <a:t>Notify provider/ED if any shortness of breath, excessive fatigue, persistent dry cough, chest pain, palpitations, persistent diarrhea or bothersome GI symptoms, extremity swelling</a:t>
            </a:r>
          </a:p>
          <a:p>
            <a:r>
              <a:rPr lang="en-US" dirty="0"/>
              <a:t>Notify provider/ED for fever &gt; 100.4 °F</a:t>
            </a:r>
          </a:p>
          <a:p>
            <a:r>
              <a:rPr lang="en-US" dirty="0"/>
              <a:t>Don’t panic if toxicities develop; can hold and then do dose adjustments if necessary</a:t>
            </a:r>
          </a:p>
          <a:p>
            <a:r>
              <a:rPr lang="en-US" dirty="0"/>
              <a:t>Communication is everything! Please call with any questions and/or concerns (24/7 contact information provided)</a:t>
            </a:r>
          </a:p>
        </p:txBody>
      </p:sp>
    </p:spTree>
    <p:extLst>
      <p:ext uri="{BB962C8B-B14F-4D97-AF65-F5344CB8AC3E}">
        <p14:creationId xmlns:p14="http://schemas.microsoft.com/office/powerpoint/2010/main" val="2986852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CD02-F8DC-291E-F826-756A0953C33D}"/>
              </a:ext>
            </a:extLst>
          </p:cNvPr>
          <p:cNvSpPr>
            <a:spLocks noGrp="1"/>
          </p:cNvSpPr>
          <p:nvPr>
            <p:ph type="title"/>
          </p:nvPr>
        </p:nvSpPr>
        <p:spPr/>
        <p:txBody>
          <a:bodyPr/>
          <a:lstStyle/>
          <a:p>
            <a:r>
              <a:rPr lang="en-US" dirty="0"/>
              <a:t>Monitoring of adverse effects</a:t>
            </a:r>
          </a:p>
        </p:txBody>
      </p:sp>
      <p:sp>
        <p:nvSpPr>
          <p:cNvPr id="3" name="Content Placeholder 2">
            <a:extLst>
              <a:ext uri="{FF2B5EF4-FFF2-40B4-BE49-F238E27FC236}">
                <a16:creationId xmlns:a16="http://schemas.microsoft.com/office/drawing/2014/main" id="{BA492138-1715-E330-6180-1F0B4DC019A2}"/>
              </a:ext>
            </a:extLst>
          </p:cNvPr>
          <p:cNvSpPr>
            <a:spLocks noGrp="1"/>
          </p:cNvSpPr>
          <p:nvPr>
            <p:ph idx="1"/>
          </p:nvPr>
        </p:nvSpPr>
        <p:spPr/>
        <p:txBody>
          <a:bodyPr>
            <a:normAutofit lnSpcReduction="10000"/>
          </a:bodyPr>
          <a:lstStyle/>
          <a:p>
            <a:r>
              <a:rPr lang="en-US" sz="2400" dirty="0"/>
              <a:t>Closely follow package inserts!</a:t>
            </a:r>
          </a:p>
          <a:p>
            <a:r>
              <a:rPr lang="en-US" sz="2400" dirty="0"/>
              <a:t>Tend to go beyond package insert recommendations, with more frequent labs and clinic visits during the first 2 months of therapy</a:t>
            </a:r>
          </a:p>
          <a:p>
            <a:r>
              <a:rPr lang="en-US" sz="2400" dirty="0"/>
              <a:t>ASCO recommendation for Hep B screening</a:t>
            </a:r>
          </a:p>
          <a:p>
            <a:r>
              <a:rPr lang="en-US" sz="2400" dirty="0"/>
              <a:t>EKGs as recommended per manufacturer (ribociclib)</a:t>
            </a:r>
          </a:p>
          <a:p>
            <a:r>
              <a:rPr lang="en-US" sz="2400" dirty="0"/>
              <a:t>Always check to see if new medications have been prescribed by other providers (CYP3A4 inhibitors or inducers)</a:t>
            </a:r>
          </a:p>
          <a:p>
            <a:r>
              <a:rPr lang="en-US" sz="2400" dirty="0"/>
              <a:t>Monitoring and management essentially same regardless of adjuvant versus metastatic.  However, after initial (more intensive) monitoring period (e.g. after 6 months of starting treatment), tend to see metastatic patients more frequently in clinic, as they often have more comorbidities (e.g. more frequent lab monitoring in a patient with known liver metastasis)</a:t>
            </a:r>
          </a:p>
        </p:txBody>
      </p:sp>
    </p:spTree>
    <p:extLst>
      <p:ext uri="{BB962C8B-B14F-4D97-AF65-F5344CB8AC3E}">
        <p14:creationId xmlns:p14="http://schemas.microsoft.com/office/powerpoint/2010/main" val="4241617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23BE5-93D4-D2DC-0D40-B8E2FF0DAF28}"/>
              </a:ext>
            </a:extLst>
          </p:cNvPr>
          <p:cNvSpPr>
            <a:spLocks noGrp="1"/>
          </p:cNvSpPr>
          <p:nvPr>
            <p:ph type="title"/>
          </p:nvPr>
        </p:nvSpPr>
        <p:spPr>
          <a:xfrm>
            <a:off x="838200" y="365125"/>
            <a:ext cx="10740528" cy="1325563"/>
          </a:xfrm>
        </p:spPr>
        <p:txBody>
          <a:bodyPr/>
          <a:lstStyle/>
          <a:p>
            <a:r>
              <a:rPr lang="en-US" dirty="0"/>
              <a:t>Management of more common adverse effects </a:t>
            </a:r>
          </a:p>
        </p:txBody>
      </p:sp>
      <p:sp>
        <p:nvSpPr>
          <p:cNvPr id="3" name="Content Placeholder 2">
            <a:extLst>
              <a:ext uri="{FF2B5EF4-FFF2-40B4-BE49-F238E27FC236}">
                <a16:creationId xmlns:a16="http://schemas.microsoft.com/office/drawing/2014/main" id="{6AEB8E63-6728-2AC8-4C09-B99A90379388}"/>
              </a:ext>
            </a:extLst>
          </p:cNvPr>
          <p:cNvSpPr>
            <a:spLocks noGrp="1"/>
          </p:cNvSpPr>
          <p:nvPr>
            <p:ph idx="1"/>
          </p:nvPr>
        </p:nvSpPr>
        <p:spPr/>
        <p:txBody>
          <a:bodyPr/>
          <a:lstStyle/>
          <a:p>
            <a:r>
              <a:rPr lang="en-US" sz="2400" dirty="0"/>
              <a:t>Diarrhea:  loperamide, diphenoxylate/atropine</a:t>
            </a:r>
          </a:p>
          <a:p>
            <a:r>
              <a:rPr lang="en-US" sz="2400" dirty="0"/>
              <a:t>Dehydration: IVF, electrolyte replacement</a:t>
            </a:r>
          </a:p>
          <a:p>
            <a:r>
              <a:rPr lang="en-US" sz="2400" dirty="0"/>
              <a:t>N/V: anti-emetics (potentially lots of trial and error at times)</a:t>
            </a:r>
          </a:p>
          <a:p>
            <a:r>
              <a:rPr lang="en-US" sz="2400" dirty="0"/>
              <a:t>Topical steroids for rashes</a:t>
            </a:r>
          </a:p>
          <a:p>
            <a:r>
              <a:rPr lang="en-US" sz="2400" dirty="0"/>
              <a:t>“Magic” mouthwash for stomatitis, mucositis</a:t>
            </a:r>
          </a:p>
          <a:p>
            <a:r>
              <a:rPr lang="en-US" sz="2400" dirty="0"/>
              <a:t>NOTE: Depending on severity/grade of adverse effects, follow guidelines for holding med and then dose-adjusting</a:t>
            </a:r>
          </a:p>
          <a:p>
            <a:r>
              <a:rPr lang="en-US" sz="2400" dirty="0"/>
              <a:t>NOTE: For more severe adverse effects (e.g. QT prolongation, suspected interstitial lung disease, liver failure, febrile neutropenia: Stop drug, notify attending immediately; likely will need hospitalization</a:t>
            </a:r>
          </a:p>
          <a:p>
            <a:endParaRPr lang="en-US" dirty="0"/>
          </a:p>
          <a:p>
            <a:endParaRPr lang="en-US" dirty="0"/>
          </a:p>
          <a:p>
            <a:endParaRPr lang="en-US" dirty="0"/>
          </a:p>
        </p:txBody>
      </p:sp>
    </p:spTree>
    <p:extLst>
      <p:ext uri="{BB962C8B-B14F-4D97-AF65-F5344CB8AC3E}">
        <p14:creationId xmlns:p14="http://schemas.microsoft.com/office/powerpoint/2010/main" val="2099082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86F06-0EDE-8350-C474-634746346F69}"/>
              </a:ext>
            </a:extLst>
          </p:cNvPr>
          <p:cNvSpPr>
            <a:spLocks noGrp="1"/>
          </p:cNvSpPr>
          <p:nvPr>
            <p:ph type="title"/>
          </p:nvPr>
        </p:nvSpPr>
        <p:spPr/>
        <p:txBody>
          <a:bodyPr/>
          <a:lstStyle/>
          <a:p>
            <a:r>
              <a:rPr lang="en-US" dirty="0"/>
              <a:t>Dosing schedules and duration for CDK4/6 inhibitors</a:t>
            </a:r>
          </a:p>
        </p:txBody>
      </p:sp>
      <p:sp>
        <p:nvSpPr>
          <p:cNvPr id="3" name="Content Placeholder 2">
            <a:extLst>
              <a:ext uri="{FF2B5EF4-FFF2-40B4-BE49-F238E27FC236}">
                <a16:creationId xmlns:a16="http://schemas.microsoft.com/office/drawing/2014/main" id="{A16B9906-53EC-633F-706D-01F8B373E694}"/>
              </a:ext>
            </a:extLst>
          </p:cNvPr>
          <p:cNvSpPr>
            <a:spLocks noGrp="1"/>
          </p:cNvSpPr>
          <p:nvPr>
            <p:ph idx="1"/>
          </p:nvPr>
        </p:nvSpPr>
        <p:spPr/>
        <p:txBody>
          <a:bodyPr>
            <a:noAutofit/>
          </a:bodyPr>
          <a:lstStyle/>
          <a:p>
            <a:pPr marL="0" indent="0">
              <a:buNone/>
            </a:pPr>
            <a:r>
              <a:rPr lang="en-US" sz="2400" b="1" dirty="0"/>
              <a:t>Ribociclib</a:t>
            </a:r>
          </a:p>
          <a:p>
            <a:pPr marL="0" indent="0">
              <a:buNone/>
            </a:pPr>
            <a:r>
              <a:rPr lang="en-US" sz="2400" dirty="0"/>
              <a:t>&gt; Taken with aromatase inhibitor (adjuvant).  No tamoxifen (QT prolongation)</a:t>
            </a:r>
          </a:p>
          <a:p>
            <a:pPr marL="0" indent="0">
              <a:buNone/>
            </a:pPr>
            <a:r>
              <a:rPr lang="en-US" sz="2400" dirty="0"/>
              <a:t>&gt; Taken with aromatase inhibitor/fulvestrant (metastatic)</a:t>
            </a:r>
          </a:p>
          <a:p>
            <a:pPr marL="0" indent="0">
              <a:buNone/>
            </a:pPr>
            <a:r>
              <a:rPr lang="en-US" sz="2400" dirty="0"/>
              <a:t>&gt; Once daily (with or without food) for 21 days, then 7 days off</a:t>
            </a:r>
          </a:p>
          <a:p>
            <a:pPr marL="0" indent="0">
              <a:buNone/>
            </a:pPr>
            <a:r>
              <a:rPr lang="en-US" sz="2400" dirty="0"/>
              <a:t>&gt; Starting dose 400 mg (adjuvant) and 600 mg (metastatic)</a:t>
            </a:r>
          </a:p>
          <a:p>
            <a:pPr marL="0" indent="0">
              <a:buNone/>
            </a:pPr>
            <a:r>
              <a:rPr lang="en-US" sz="2400" b="1" dirty="0"/>
              <a:t>Palbociclib</a:t>
            </a:r>
          </a:p>
          <a:p>
            <a:pPr marL="0" indent="0">
              <a:buNone/>
            </a:pPr>
            <a:r>
              <a:rPr lang="en-US" sz="2400" dirty="0"/>
              <a:t>&gt; Taken with aromatase inhibitor/fulvestrant (metastatic)</a:t>
            </a:r>
          </a:p>
          <a:p>
            <a:pPr marL="0" indent="0">
              <a:buNone/>
            </a:pPr>
            <a:r>
              <a:rPr lang="en-US" sz="2400" dirty="0"/>
              <a:t>&gt; Once daily (with or without food) for 21 days, then 7 days off</a:t>
            </a:r>
          </a:p>
          <a:p>
            <a:pPr marL="0" indent="0">
              <a:buNone/>
            </a:pPr>
            <a:r>
              <a:rPr lang="en-US" sz="2400" dirty="0"/>
              <a:t>&gt; Starting dose 125 mg</a:t>
            </a:r>
          </a:p>
          <a:p>
            <a:pPr marL="0" indent="0">
              <a:buNone/>
            </a:pPr>
            <a:r>
              <a:rPr lang="en-US" sz="2400" dirty="0"/>
              <a:t>	</a:t>
            </a:r>
          </a:p>
        </p:txBody>
      </p:sp>
    </p:spTree>
    <p:extLst>
      <p:ext uri="{BB962C8B-B14F-4D97-AF65-F5344CB8AC3E}">
        <p14:creationId xmlns:p14="http://schemas.microsoft.com/office/powerpoint/2010/main" val="1183054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A8065-7685-1CF5-6086-6D7A5902D3B2}"/>
              </a:ext>
            </a:extLst>
          </p:cNvPr>
          <p:cNvSpPr>
            <a:spLocks noGrp="1"/>
          </p:cNvSpPr>
          <p:nvPr>
            <p:ph type="title"/>
          </p:nvPr>
        </p:nvSpPr>
        <p:spPr/>
        <p:txBody>
          <a:bodyPr/>
          <a:lstStyle/>
          <a:p>
            <a:r>
              <a:rPr lang="en-US" dirty="0"/>
              <a:t>Dosing schedules and duration for CDK4/6 inhibitors, continued</a:t>
            </a:r>
          </a:p>
        </p:txBody>
      </p:sp>
      <p:sp>
        <p:nvSpPr>
          <p:cNvPr id="3" name="Content Placeholder 2">
            <a:extLst>
              <a:ext uri="{FF2B5EF4-FFF2-40B4-BE49-F238E27FC236}">
                <a16:creationId xmlns:a16="http://schemas.microsoft.com/office/drawing/2014/main" id="{16E803F4-B816-64F5-E858-8A6EDC10CEF3}"/>
              </a:ext>
            </a:extLst>
          </p:cNvPr>
          <p:cNvSpPr>
            <a:spLocks noGrp="1"/>
          </p:cNvSpPr>
          <p:nvPr>
            <p:ph idx="1"/>
          </p:nvPr>
        </p:nvSpPr>
        <p:spPr/>
        <p:txBody>
          <a:bodyPr>
            <a:normAutofit lnSpcReduction="10000"/>
          </a:bodyPr>
          <a:lstStyle/>
          <a:p>
            <a:pPr marL="0" indent="0">
              <a:buNone/>
            </a:pPr>
            <a:r>
              <a:rPr lang="en-US" sz="2400" b="1" dirty="0"/>
              <a:t>Abemaciclib</a:t>
            </a:r>
          </a:p>
          <a:p>
            <a:pPr marL="0" indent="0">
              <a:buNone/>
            </a:pPr>
            <a:r>
              <a:rPr lang="en-US" sz="2400" dirty="0"/>
              <a:t>&gt; Taken with endocrine therapy (tamoxifen, AI) or fulvestrant (depending on whether metastatic or adjuvant)</a:t>
            </a:r>
          </a:p>
          <a:p>
            <a:pPr marL="0" indent="0">
              <a:buNone/>
            </a:pPr>
            <a:r>
              <a:rPr lang="en-US" sz="2400" dirty="0"/>
              <a:t>&gt; Can be used single-agent in metastatic setting under certain circumstances</a:t>
            </a:r>
          </a:p>
          <a:p>
            <a:pPr marL="0" indent="0">
              <a:buNone/>
            </a:pPr>
            <a:r>
              <a:rPr lang="en-US" sz="2400" dirty="0"/>
              <a:t>&gt; Twice a day (with or without food), every day, no breaks</a:t>
            </a:r>
          </a:p>
          <a:p>
            <a:pPr marL="0" indent="0">
              <a:buNone/>
            </a:pPr>
            <a:r>
              <a:rPr lang="en-US" sz="2400" dirty="0"/>
              <a:t>&gt; Starting dose 150 mg (generally), 200 mg (monotherapy)</a:t>
            </a:r>
          </a:p>
          <a:p>
            <a:pPr marL="0" indent="0">
              <a:buNone/>
            </a:pPr>
            <a:r>
              <a:rPr lang="en-US" sz="2400" b="1" dirty="0"/>
              <a:t>DURATION</a:t>
            </a:r>
          </a:p>
          <a:p>
            <a:pPr marL="0" indent="0">
              <a:buNone/>
            </a:pPr>
            <a:r>
              <a:rPr lang="en-US" sz="2400" dirty="0"/>
              <a:t>&gt; Metastatic setting: Generally ongoing with observation for disease progression, poor toleration or drug toxicity</a:t>
            </a:r>
          </a:p>
          <a:p>
            <a:pPr marL="0" indent="0">
              <a:buNone/>
            </a:pPr>
            <a:r>
              <a:rPr lang="en-US" sz="2400" dirty="0"/>
              <a:t>&gt; Adjuvant: 	Abemaciclib 2 years</a:t>
            </a:r>
          </a:p>
          <a:p>
            <a:pPr marL="0" indent="0">
              <a:buNone/>
            </a:pPr>
            <a:r>
              <a:rPr lang="en-US" sz="2400" dirty="0"/>
              <a:t>		Ribociclib 3 years</a:t>
            </a:r>
          </a:p>
        </p:txBody>
      </p:sp>
    </p:spTree>
    <p:extLst>
      <p:ext uri="{BB962C8B-B14F-4D97-AF65-F5344CB8AC3E}">
        <p14:creationId xmlns:p14="http://schemas.microsoft.com/office/powerpoint/2010/main" val="3355124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1083912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C5455-B201-6B53-9772-16368922076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E4164DC-6BB4-595A-4A23-EA293BF25592}"/>
              </a:ext>
            </a:extLst>
          </p:cNvPr>
          <p:cNvSpPr/>
          <p:nvPr/>
        </p:nvSpPr>
        <p:spPr bwMode="auto">
          <a:xfrm>
            <a:off x="758948" y="2276872"/>
            <a:ext cx="10512305"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8317F52-0EB5-4ADD-3178-4394E2BB4F6F}"/>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C452C584-A3A3-C433-7CAC-9ACFB0FD3219}"/>
              </a:ext>
            </a:extLst>
          </p:cNvPr>
          <p:cNvSpPr>
            <a:spLocks noGrp="1"/>
          </p:cNvSpPr>
          <p:nvPr>
            <p:ph idx="1"/>
          </p:nvPr>
        </p:nvSpPr>
        <p:spPr>
          <a:xfrm>
            <a:off x="1343472" y="1268760"/>
            <a:ext cx="9072146" cy="4799013"/>
          </a:xfrm>
        </p:spPr>
        <p:txBody>
          <a:bodyPr/>
          <a:lstStyle/>
          <a:p>
            <a:pPr marL="0" indent="0">
              <a:spcBef>
                <a:spcPts val="1800"/>
              </a:spcBef>
              <a:spcAft>
                <a:spcPts val="0"/>
              </a:spcAft>
              <a:buNone/>
            </a:pPr>
            <a:r>
              <a:rPr lang="en-US" sz="2500" dirty="0">
                <a:solidFill>
                  <a:srgbClr val="0432FF"/>
                </a:solidFill>
              </a:rPr>
              <a:t>Module 1: </a:t>
            </a:r>
            <a:r>
              <a:rPr lang="en-US" sz="2500" dirty="0">
                <a:solidFill>
                  <a:schemeClr val="tx1"/>
                </a:solidFill>
              </a:rPr>
              <a:t>Role of CDK4/6 Inhibitors in Localized and Metastatic Hormone Receptor (HR)-Positive Breast Cancer </a:t>
            </a:r>
          </a:p>
          <a:p>
            <a:pPr marL="0" indent="0">
              <a:spcBef>
                <a:spcPts val="1800"/>
              </a:spcBef>
              <a:spcAft>
                <a:spcPts val="0"/>
              </a:spcAft>
              <a:buNone/>
            </a:pPr>
            <a:r>
              <a:rPr lang="en-US" sz="2500" dirty="0">
                <a:solidFill>
                  <a:schemeClr val="bg1"/>
                </a:solidFill>
              </a:rPr>
              <a:t>Module 2: PI3K Inhibition as First-Line Treatment for HR-Positive, HER2-Negative Metastatic Breast Cancer (mBC) </a:t>
            </a:r>
          </a:p>
          <a:p>
            <a:pPr marL="0" indent="0">
              <a:spcBef>
                <a:spcPts val="1800"/>
              </a:spcBef>
              <a:spcAft>
                <a:spcPts val="0"/>
              </a:spcAft>
              <a:buNone/>
            </a:pPr>
            <a:r>
              <a:rPr lang="en-US" sz="2500" dirty="0">
                <a:solidFill>
                  <a:srgbClr val="0432FF"/>
                </a:solidFill>
              </a:rPr>
              <a:t>Module 3: </a:t>
            </a:r>
            <a:r>
              <a:rPr lang="en-US" sz="2500" dirty="0">
                <a:solidFill>
                  <a:schemeClr val="tx1"/>
                </a:solidFill>
              </a:rPr>
              <a:t>Clinical Utility of AKT and PI3K Inhibitors in Progressive HR-Positive mBC </a:t>
            </a:r>
          </a:p>
          <a:p>
            <a:pPr marL="0" indent="0">
              <a:spcBef>
                <a:spcPts val="1800"/>
              </a:spcBef>
              <a:spcAft>
                <a:spcPts val="0"/>
              </a:spcAft>
              <a:buNone/>
            </a:pPr>
            <a:r>
              <a:rPr lang="en-US" sz="2500" dirty="0">
                <a:solidFill>
                  <a:srgbClr val="0432FF"/>
                </a:solidFill>
              </a:rPr>
              <a:t>Module 4: </a:t>
            </a:r>
            <a:r>
              <a:rPr lang="en-US" sz="2500" dirty="0">
                <a:solidFill>
                  <a:schemeClr val="tx1"/>
                </a:solidFill>
              </a:rPr>
              <a:t>Current and Future Role of Oral Selective Estrogen Receptor Degraders in HR-Positive mBC </a:t>
            </a:r>
          </a:p>
        </p:txBody>
      </p:sp>
    </p:spTree>
    <p:extLst>
      <p:ext uri="{BB962C8B-B14F-4D97-AF65-F5344CB8AC3E}">
        <p14:creationId xmlns:p14="http://schemas.microsoft.com/office/powerpoint/2010/main" val="1739933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C93D4-1980-7361-5E68-828AD06E725D}"/>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75CC265-3238-332E-A38B-06B07535F53A}"/>
              </a:ext>
            </a:extLst>
          </p:cNvPr>
          <p:cNvSpPr>
            <a:spLocks noGrp="1"/>
          </p:cNvSpPr>
          <p:nvPr>
            <p:ph idx="1"/>
          </p:nvPr>
        </p:nvSpPr>
        <p:spPr>
          <a:xfrm>
            <a:off x="528635" y="1928961"/>
            <a:ext cx="10895958" cy="4524375"/>
          </a:xfrm>
        </p:spPr>
        <p:txBody>
          <a:bodyPr/>
          <a:lstStyle/>
          <a:p>
            <a:pPr marL="98425" indent="0">
              <a:buNone/>
            </a:pPr>
            <a:r>
              <a:rPr lang="en-US" sz="3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ER-positive, HER2-negative breast cancer develops metastatic disease while receiving or soon after receiving adjuvant endocrine therapy, is found to have a PIK3CA mutation and is about to start treatment with inavolisib/palbociclib/fulvestrant</a:t>
            </a:r>
            <a:r>
              <a:rPr lang="en-US" sz="3200" dirty="0">
                <a:solidFill>
                  <a:schemeClr val="tx1"/>
                </a:solidFill>
                <a:effectLst/>
                <a:latin typeface="Calibri" panose="020F0502020204030204" pitchFamily="34" charset="0"/>
                <a:cs typeface="Calibri" panose="020F0502020204030204" pitchFamily="34" charset="0"/>
              </a:rPr>
              <a:t> </a:t>
            </a:r>
            <a:endParaRPr lang="en-US" sz="32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AA3900E3-C08A-CBB8-6F5C-453B8F7E404C}"/>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244885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Carroll — Disclosures</a:t>
            </a:r>
          </a:p>
        </p:txBody>
      </p:sp>
      <p:graphicFrame>
        <p:nvGraphicFramePr>
          <p:cNvPr id="3" name="Content Placeholder 3">
            <a:extLst>
              <a:ext uri="{FF2B5EF4-FFF2-40B4-BE49-F238E27FC236}">
                <a16:creationId xmlns:a16="http://schemas.microsoft.com/office/drawing/2014/main" id="{18D11090-A4FE-AAF9-80EF-90A22AAB21C8}"/>
              </a:ext>
            </a:extLst>
          </p:cNvPr>
          <p:cNvGraphicFramePr>
            <a:graphicFrameLocks/>
          </p:cNvGraphicFramePr>
          <p:nvPr>
            <p:extLst>
              <p:ext uri="{D42A27DB-BD31-4B8C-83A1-F6EECF244321}">
                <p14:modId xmlns:p14="http://schemas.microsoft.com/office/powerpoint/2010/main" val="3335625503"/>
              </p:ext>
            </p:extLst>
          </p:nvPr>
        </p:nvGraphicFramePr>
        <p:xfrm>
          <a:off x="1236095" y="2204864"/>
          <a:ext cx="9719807" cy="2448272"/>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Lilly, Merck,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24136">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Clinical Care Options, Horizon CME, MJH Life Sciences, </a:t>
                      </a:r>
                      <a:r>
                        <a:rPr lang="en-US" sz="1800" b="0" kern="1200" dirty="0" err="1">
                          <a:solidFill>
                            <a:schemeClr val="tx1"/>
                          </a:solidFill>
                          <a:effectLst/>
                          <a:latin typeface="+mn-lt"/>
                          <a:ea typeface="+mn-ea"/>
                          <a:cs typeface="+mn-cs"/>
                        </a:rPr>
                        <a:t>OncLive</a:t>
                      </a:r>
                      <a:r>
                        <a:rPr lang="en-US" sz="1800" b="0" kern="1200" dirty="0">
                          <a:solidFill>
                            <a:schemeClr val="tx1"/>
                          </a:solidFill>
                          <a:effectLst/>
                          <a:latin typeface="+mn-lt"/>
                          <a:ea typeface="+mn-ea"/>
                          <a:cs typeface="+mn-cs"/>
                        </a:rPr>
                        <a:t>, Scientific Global</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8978405"/>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7E0F726C-84CE-00DB-A0CC-85851CE6506D}"/>
              </a:ext>
            </a:extLst>
          </p:cNvPr>
          <p:cNvSpPr txBox="1">
            <a:spLocks/>
          </p:cNvSpPr>
          <p:nvPr/>
        </p:nvSpPr>
        <p:spPr>
          <a:xfrm>
            <a:off x="641350" y="3169355"/>
            <a:ext cx="10902950" cy="402336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400" b="0" kern="1200">
                <a:solidFill>
                  <a:schemeClr val="tx1"/>
                </a:solidFill>
                <a:latin typeface="+mn-lt"/>
                <a:ea typeface="+mn-ea"/>
                <a:cs typeface="+mn-cs"/>
              </a:defRPr>
            </a:lvl1pPr>
            <a:lvl2pPr marL="457200" indent="0" algn="ctr" defTabSz="914400" rtl="0" eaLnBrk="1" latinLnBrk="0" hangingPunct="1">
              <a:lnSpc>
                <a:spcPct val="100000"/>
              </a:lnSpc>
              <a:spcBef>
                <a:spcPts val="0"/>
              </a:spcBef>
              <a:buSzPct val="95000"/>
              <a:buFont typeface="Arial" panose="020B0604020202020204" pitchFamily="34" charset="0"/>
              <a:buNone/>
              <a:tabLst/>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Calibri" panose="020F050202020403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buSzPct val="80000"/>
              <a:buFont typeface="Wingdings" pitchFamily="2" charset="2"/>
              <a:buNone/>
              <a:tabLst/>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buSzPct val="90000"/>
              <a:buFont typeface="System Font Regular"/>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April 9</a:t>
            </a:r>
            <a:r>
              <a:rPr kumimoji="0" lang="en-US" sz="2200" b="1" i="0" u="none" strike="noStrike" kern="1200" cap="none" spc="0" normalizeH="0" baseline="30000" noProof="0" dirty="0" err="1">
                <a:ln>
                  <a:noFill/>
                </a:ln>
                <a:solidFill>
                  <a:srgbClr val="000000"/>
                </a:solidFill>
                <a:effectLst/>
                <a:uLnTx/>
                <a:uFillTx/>
                <a:latin typeface="Calibri"/>
                <a:ea typeface="+mn-ea"/>
                <a:cs typeface="+mn-cs"/>
              </a:rPr>
              <a:t>th</a:t>
            </a:r>
            <a:r>
              <a:rPr kumimoji="0" lang="en-US" sz="2200" b="1" i="0" u="none" strike="noStrike" kern="1200" cap="none" spc="0" normalizeH="0" baseline="0" noProof="0" dirty="0">
                <a:ln>
                  <a:noFill/>
                </a:ln>
                <a:solidFill>
                  <a:srgbClr val="000000"/>
                </a:solidFill>
                <a:effectLst/>
                <a:uLnTx/>
                <a:uFillTx/>
                <a:latin typeface="Calibri"/>
                <a:ea typeface="+mn-ea"/>
                <a:cs typeface="+mn-cs"/>
              </a:rPr>
              <a:t>, 2025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Research To Practice Breast Cancer Symposium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ONS Annual Congress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Denver, CO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2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Seth A. Wander, MD, PhD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Assistant Professor of Medicine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Harvard Medical School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Massachusetts General Hospital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err="1">
                <a:ln>
                  <a:noFill/>
                </a:ln>
                <a:solidFill>
                  <a:srgbClr val="000000"/>
                </a:solidFill>
                <a:effectLst/>
                <a:uLnTx/>
                <a:uFillTx/>
                <a:latin typeface="Calibri"/>
                <a:ea typeface="+mn-ea"/>
                <a:cs typeface="+mn-cs"/>
              </a:rPr>
              <a:t>swander@mgh.harvard.edu</a:t>
            </a:r>
            <a:endParaRPr kumimoji="0" lang="en-US" sz="2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Title 1">
            <a:extLst>
              <a:ext uri="{FF2B5EF4-FFF2-40B4-BE49-F238E27FC236}">
                <a16:creationId xmlns:a16="http://schemas.microsoft.com/office/drawing/2014/main" id="{8BC85A99-6036-554D-7F40-63E6ADDC06B5}"/>
              </a:ext>
            </a:extLst>
          </p:cNvPr>
          <p:cNvSpPr txBox="1">
            <a:spLocks/>
          </p:cNvSpPr>
          <p:nvPr/>
        </p:nvSpPr>
        <p:spPr>
          <a:xfrm>
            <a:off x="641350" y="1676965"/>
            <a:ext cx="10902950" cy="95651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3A93"/>
                </a:solidFill>
                <a:effectLst/>
                <a:uLnTx/>
                <a:uFillTx/>
                <a:latin typeface="inherit"/>
                <a:ea typeface="+mj-ea"/>
                <a:cs typeface="+mj-cs"/>
              </a:rPr>
              <a:t>PI3K Inhibitors as First-Line Treatment for HR+/HER2- Metastatic Breast Cancer</a:t>
            </a:r>
            <a:endParaRPr kumimoji="0" lang="en-US" sz="4000" b="1" i="0" u="none" strike="noStrike" kern="1200" cap="none" spc="0" normalizeH="0" baseline="0" noProof="0" dirty="0">
              <a:ln>
                <a:noFill/>
              </a:ln>
              <a:solidFill>
                <a:srgbClr val="003A93"/>
              </a:solidFill>
              <a:effectLst/>
              <a:uLnTx/>
              <a:uFillTx/>
              <a:latin typeface="Georgia"/>
              <a:ea typeface="+mj-ea"/>
              <a:cs typeface="+mj-cs"/>
            </a:endParaRPr>
          </a:p>
        </p:txBody>
      </p:sp>
    </p:spTree>
    <p:extLst>
      <p:ext uri="{BB962C8B-B14F-4D97-AF65-F5344CB8AC3E}">
        <p14:creationId xmlns:p14="http://schemas.microsoft.com/office/powerpoint/2010/main" val="2477092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5A8D-2EC9-D44E-82B1-160D8EF16FD6}"/>
              </a:ext>
            </a:extLst>
          </p:cNvPr>
          <p:cNvSpPr>
            <a:spLocks noGrp="1"/>
          </p:cNvSpPr>
          <p:nvPr>
            <p:ph type="title"/>
          </p:nvPr>
        </p:nvSpPr>
        <p:spPr>
          <a:xfrm>
            <a:off x="641350" y="296468"/>
            <a:ext cx="10902950" cy="956516"/>
          </a:xfrm>
        </p:spPr>
        <p:txBody>
          <a:bodyPr/>
          <a:lstStyle/>
          <a:p>
            <a:pPr algn="ctr"/>
            <a:r>
              <a:rPr lang="en-US" dirty="0"/>
              <a:t>Targeting PI3K in HR+/HER2- Metastatic Breast Cancer</a:t>
            </a:r>
          </a:p>
        </p:txBody>
      </p:sp>
      <p:sp>
        <p:nvSpPr>
          <p:cNvPr id="6" name="TextBox 5">
            <a:extLst>
              <a:ext uri="{FF2B5EF4-FFF2-40B4-BE49-F238E27FC236}">
                <a16:creationId xmlns:a16="http://schemas.microsoft.com/office/drawing/2014/main" id="{0D1E5F4D-42FE-6A44-AD12-98B8B51DC645}"/>
              </a:ext>
            </a:extLst>
          </p:cNvPr>
          <p:cNvSpPr txBox="1"/>
          <p:nvPr/>
        </p:nvSpPr>
        <p:spPr>
          <a:xfrm>
            <a:off x="641350" y="1252984"/>
            <a:ext cx="10071806" cy="34163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Key elements related to PI3K/AKT signaling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Testing for PIK3CA mutations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SOLAR-1: </a:t>
            </a:r>
            <a:r>
              <a:rPr kumimoji="0" lang="en-US" altLang="en-US" sz="2400" b="0" i="0" u="none" strike="noStrike" kern="1200" cap="none" spc="0" normalizeH="0" baseline="0" noProof="0" dirty="0" err="1">
                <a:ln>
                  <a:noFill/>
                </a:ln>
                <a:solidFill>
                  <a:srgbClr val="000000"/>
                </a:solidFill>
                <a:effectLst/>
                <a:uLnTx/>
                <a:uFillTx/>
                <a:latin typeface="Calibri"/>
                <a:ea typeface="+mn-ea"/>
                <a:cs typeface="+mn-cs"/>
              </a:rPr>
              <a:t>alpelisib</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 and early insights in PI3K blockade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INAVO120: </a:t>
            </a:r>
            <a:r>
              <a:rPr kumimoji="0" lang="en-US" altLang="en-US" sz="2400" b="0" i="0" u="none" strike="noStrike" kern="1200" cap="none" spc="0" normalizeH="0" baseline="0" noProof="0" dirty="0" err="1">
                <a:ln>
                  <a:noFill/>
                </a:ln>
                <a:solidFill>
                  <a:srgbClr val="000000"/>
                </a:solidFill>
                <a:effectLst/>
                <a:uLnTx/>
                <a:uFillTx/>
                <a:latin typeface="Calibri"/>
                <a:ea typeface="+mn-ea"/>
                <a:cs typeface="+mn-cs"/>
              </a:rPr>
              <a:t>inavolisib</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 triplet therapy for high-risk HR+/HER2- MBC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Summary and future directions</a:t>
            </a:r>
          </a:p>
        </p:txBody>
      </p:sp>
    </p:spTree>
    <p:extLst>
      <p:ext uri="{BB962C8B-B14F-4D97-AF65-F5344CB8AC3E}">
        <p14:creationId xmlns:p14="http://schemas.microsoft.com/office/powerpoint/2010/main" val="2358448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D85A82-8523-124A-A944-B2B63D566B0D}"/>
              </a:ext>
            </a:extLst>
          </p:cNvPr>
          <p:cNvSpPr txBox="1"/>
          <p:nvPr/>
        </p:nvSpPr>
        <p:spPr>
          <a:xfrm>
            <a:off x="970844" y="6296133"/>
            <a:ext cx="609600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Vasan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 and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Cantley</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LC Nat Rev Clin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Onc</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pic>
        <p:nvPicPr>
          <p:cNvPr id="4" name="Picture 3">
            <a:extLst>
              <a:ext uri="{FF2B5EF4-FFF2-40B4-BE49-F238E27FC236}">
                <a16:creationId xmlns:a16="http://schemas.microsoft.com/office/drawing/2014/main" id="{EE7663B8-FF83-B348-83AF-187D49420921}"/>
              </a:ext>
            </a:extLst>
          </p:cNvPr>
          <p:cNvPicPr>
            <a:picLocks noChangeAspect="1"/>
          </p:cNvPicPr>
          <p:nvPr/>
        </p:nvPicPr>
        <p:blipFill>
          <a:blip r:embed="rId2"/>
          <a:stretch>
            <a:fillRect/>
          </a:stretch>
        </p:blipFill>
        <p:spPr>
          <a:xfrm>
            <a:off x="970844" y="1130436"/>
            <a:ext cx="6245142" cy="4974945"/>
          </a:xfrm>
          <a:prstGeom prst="rect">
            <a:avLst/>
          </a:prstGeom>
        </p:spPr>
      </p:pic>
      <p:pic>
        <p:nvPicPr>
          <p:cNvPr id="7" name="Picture 6">
            <a:extLst>
              <a:ext uri="{FF2B5EF4-FFF2-40B4-BE49-F238E27FC236}">
                <a16:creationId xmlns:a16="http://schemas.microsoft.com/office/drawing/2014/main" id="{B274E5B8-23E1-8F40-9877-B4ADE2383EAB}"/>
              </a:ext>
            </a:extLst>
          </p:cNvPr>
          <p:cNvPicPr>
            <a:picLocks noChangeAspect="1"/>
          </p:cNvPicPr>
          <p:nvPr/>
        </p:nvPicPr>
        <p:blipFill>
          <a:blip r:embed="rId3"/>
          <a:stretch>
            <a:fillRect/>
          </a:stretch>
        </p:blipFill>
        <p:spPr>
          <a:xfrm>
            <a:off x="7990859" y="283473"/>
            <a:ext cx="3684070" cy="6400607"/>
          </a:xfrm>
          <a:prstGeom prst="rect">
            <a:avLst/>
          </a:prstGeom>
        </p:spPr>
      </p:pic>
      <p:sp>
        <p:nvSpPr>
          <p:cNvPr id="2" name="Title 1">
            <a:extLst>
              <a:ext uri="{FF2B5EF4-FFF2-40B4-BE49-F238E27FC236}">
                <a16:creationId xmlns:a16="http://schemas.microsoft.com/office/drawing/2014/main" id="{86F15A8D-2EC9-D44E-82B1-160D8EF16FD6}"/>
              </a:ext>
            </a:extLst>
          </p:cNvPr>
          <p:cNvSpPr>
            <a:spLocks noGrp="1"/>
          </p:cNvSpPr>
          <p:nvPr>
            <p:ph type="title"/>
          </p:nvPr>
        </p:nvSpPr>
        <p:spPr>
          <a:xfrm>
            <a:off x="641350" y="173920"/>
            <a:ext cx="10902950" cy="956516"/>
          </a:xfrm>
        </p:spPr>
        <p:txBody>
          <a:bodyPr/>
          <a:lstStyle/>
          <a:p>
            <a:r>
              <a:rPr lang="en-US" dirty="0"/>
              <a:t>Oncogenic PI3K Signaling and Structure</a:t>
            </a:r>
          </a:p>
        </p:txBody>
      </p:sp>
    </p:spTree>
    <p:extLst>
      <p:ext uri="{BB962C8B-B14F-4D97-AF65-F5344CB8AC3E}">
        <p14:creationId xmlns:p14="http://schemas.microsoft.com/office/powerpoint/2010/main" val="2856767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9EFA31-77DC-31F7-5AC8-A0A79B9F9442}"/>
              </a:ext>
            </a:extLst>
          </p:cNvPr>
          <p:cNvSpPr>
            <a:spLocks noGrp="1"/>
          </p:cNvSpPr>
          <p:nvPr>
            <p:ph type="title"/>
          </p:nvPr>
        </p:nvSpPr>
        <p:spPr>
          <a:xfrm>
            <a:off x="177800" y="178145"/>
            <a:ext cx="12192000" cy="609600"/>
          </a:xfrm>
        </p:spPr>
        <p:txBody>
          <a:bodyPr/>
          <a:lstStyle/>
          <a:p>
            <a:r>
              <a:rPr lang="en-US" sz="3733" b="1" dirty="0"/>
              <a:t>Biopsy Approach and Sequencing Methodology</a:t>
            </a:r>
          </a:p>
        </p:txBody>
      </p:sp>
      <p:sp>
        <p:nvSpPr>
          <p:cNvPr id="12" name="Content Placeholder 2">
            <a:extLst>
              <a:ext uri="{FF2B5EF4-FFF2-40B4-BE49-F238E27FC236}">
                <a16:creationId xmlns:a16="http://schemas.microsoft.com/office/drawing/2014/main" id="{ED029B3C-DF0E-D7F9-CA37-6A526F55FD62}"/>
              </a:ext>
            </a:extLst>
          </p:cNvPr>
          <p:cNvSpPr>
            <a:spLocks noGrp="1"/>
          </p:cNvSpPr>
          <p:nvPr>
            <p:ph sz="half" idx="1"/>
          </p:nvPr>
        </p:nvSpPr>
        <p:spPr>
          <a:xfrm>
            <a:off x="304800" y="889000"/>
            <a:ext cx="5486400" cy="2326613"/>
          </a:xfrm>
        </p:spPr>
        <p:txBody>
          <a:bodyPr/>
          <a:lstStyle/>
          <a:p>
            <a:r>
              <a:rPr lang="en-US" sz="2133" b="1" dirty="0"/>
              <a:t>Tissue Biopsy</a:t>
            </a:r>
          </a:p>
          <a:p>
            <a:pPr marL="380990" indent="-380990"/>
            <a:r>
              <a:rPr lang="en-US" sz="2133" dirty="0"/>
              <a:t>Invasive, biopsy</a:t>
            </a:r>
          </a:p>
          <a:p>
            <a:pPr marL="380990" indent="-380990"/>
            <a:r>
              <a:rPr lang="en-US" sz="2133" dirty="0"/>
              <a:t>Provides ER/PR/HER2/PDL1, </a:t>
            </a:r>
            <a:r>
              <a:rPr lang="en-US" sz="2133" dirty="0" err="1"/>
              <a:t>etc</a:t>
            </a:r>
            <a:endParaRPr lang="en-US" sz="2133" dirty="0"/>
          </a:p>
          <a:p>
            <a:pPr marL="380990" indent="-380990"/>
            <a:r>
              <a:rPr lang="en-US" sz="2133" dirty="0"/>
              <a:t>Limited insights into heterogeneity</a:t>
            </a:r>
          </a:p>
          <a:p>
            <a:pPr marL="380990" indent="-380990"/>
            <a:r>
              <a:rPr lang="en-US" sz="2133" dirty="0"/>
              <a:t>May utilize archival specimens</a:t>
            </a:r>
          </a:p>
        </p:txBody>
      </p:sp>
      <p:sp>
        <p:nvSpPr>
          <p:cNvPr id="14" name="Content Placeholder 3">
            <a:extLst>
              <a:ext uri="{FF2B5EF4-FFF2-40B4-BE49-F238E27FC236}">
                <a16:creationId xmlns:a16="http://schemas.microsoft.com/office/drawing/2014/main" id="{13DACF26-A459-D053-53C6-381B0EDE81DD}"/>
              </a:ext>
            </a:extLst>
          </p:cNvPr>
          <p:cNvSpPr>
            <a:spLocks noGrp="1"/>
          </p:cNvSpPr>
          <p:nvPr>
            <p:ph sz="half" idx="2"/>
          </p:nvPr>
        </p:nvSpPr>
        <p:spPr>
          <a:xfrm>
            <a:off x="6197600" y="889000"/>
            <a:ext cx="5384800" cy="2326613"/>
          </a:xfrm>
        </p:spPr>
        <p:txBody>
          <a:bodyPr/>
          <a:lstStyle/>
          <a:p>
            <a:r>
              <a:rPr lang="en-US" sz="2133" b="1" dirty="0"/>
              <a:t>Liquid Biopsy</a:t>
            </a:r>
          </a:p>
          <a:p>
            <a:pPr marL="380990" indent="-380990"/>
            <a:r>
              <a:rPr lang="en-US" sz="2133" dirty="0"/>
              <a:t>Non-invasive blood test</a:t>
            </a:r>
          </a:p>
          <a:p>
            <a:pPr marL="380990" indent="-380990"/>
            <a:r>
              <a:rPr lang="en-US" sz="2133" dirty="0"/>
              <a:t>Unable to assess receptor status</a:t>
            </a:r>
          </a:p>
          <a:p>
            <a:pPr marL="380990" indent="-380990"/>
            <a:r>
              <a:rPr lang="en-US" sz="2133" dirty="0"/>
              <a:t>Reflects tumor heterogeneity</a:t>
            </a:r>
          </a:p>
          <a:p>
            <a:pPr marL="380990" indent="-380990"/>
            <a:r>
              <a:rPr lang="en-US" sz="2133" dirty="0"/>
              <a:t>Updated sequencing in real-time</a:t>
            </a:r>
          </a:p>
        </p:txBody>
      </p:sp>
      <p:pic>
        <p:nvPicPr>
          <p:cNvPr id="2054" name="Picture 6" descr="Figure 2">
            <a:extLst>
              <a:ext uri="{FF2B5EF4-FFF2-40B4-BE49-F238E27FC236}">
                <a16:creationId xmlns:a16="http://schemas.microsoft.com/office/drawing/2014/main" id="{0F7583D2-0C86-3641-9013-EC51CD737B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6241"/>
          <a:stretch/>
        </p:blipFill>
        <p:spPr bwMode="auto">
          <a:xfrm>
            <a:off x="5573270" y="5026925"/>
            <a:ext cx="6268669" cy="85725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2A4EAEE-CEF5-0D44-86AD-15F3D8749790}"/>
              </a:ext>
            </a:extLst>
          </p:cNvPr>
          <p:cNvSpPr txBox="1">
            <a:spLocks/>
          </p:cNvSpPr>
          <p:nvPr/>
        </p:nvSpPr>
        <p:spPr>
          <a:xfrm>
            <a:off x="5008931" y="6284099"/>
            <a:ext cx="8636000" cy="857251"/>
          </a:xfrm>
          <a:prstGeom prst="rect">
            <a:avLst/>
          </a:prstGeom>
        </p:spPr>
        <p:txBody>
          <a:bodyPr vert="horz" lIns="68580" tIns="34291" rIns="68580" bIns="34291"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j-ea"/>
                <a:cs typeface="+mj-cs"/>
              </a:rPr>
              <a:t>Turner N et al Lancet </a:t>
            </a:r>
            <a:r>
              <a:rPr kumimoji="0" lang="en-US" sz="1600" b="0" i="0" u="none" strike="noStrike" kern="1200" cap="none" spc="0" normalizeH="0" baseline="0" noProof="0" dirty="0" err="1">
                <a:ln>
                  <a:noFill/>
                </a:ln>
                <a:solidFill>
                  <a:srgbClr val="000000"/>
                </a:solidFill>
                <a:effectLst/>
                <a:uLnTx/>
                <a:uFillTx/>
                <a:latin typeface="Calibri"/>
                <a:ea typeface="+mj-ea"/>
                <a:cs typeface="+mj-cs"/>
              </a:rPr>
              <a:t>Onc</a:t>
            </a:r>
            <a:r>
              <a:rPr kumimoji="0" lang="en-US" sz="1600" b="0" i="0" u="none" strike="noStrike" kern="1200" cap="none" spc="0" normalizeH="0" baseline="0" noProof="0" dirty="0">
                <a:ln>
                  <a:noFill/>
                </a:ln>
                <a:solidFill>
                  <a:srgbClr val="000000"/>
                </a:solidFill>
                <a:effectLst/>
                <a:uLnTx/>
                <a:uFillTx/>
                <a:latin typeface="Calibri"/>
                <a:ea typeface="+mj-ea"/>
                <a:cs typeface="+mj-cs"/>
              </a:rPr>
              <a:t> 2020; </a:t>
            </a:r>
            <a:r>
              <a:rPr kumimoji="0" lang="en-US" sz="1600" b="0" i="0" u="none" strike="noStrike" kern="1200" cap="none" spc="0" normalizeH="0" baseline="0" noProof="0" dirty="0" err="1">
                <a:ln>
                  <a:noFill/>
                </a:ln>
                <a:solidFill>
                  <a:srgbClr val="000000"/>
                </a:solidFill>
                <a:effectLst/>
                <a:uLnTx/>
                <a:uFillTx/>
                <a:latin typeface="Calibri"/>
                <a:ea typeface="+mj-ea"/>
                <a:cs typeface="+mj-cs"/>
              </a:rPr>
              <a:t>Urso</a:t>
            </a:r>
            <a:r>
              <a:rPr kumimoji="0" lang="en-US" sz="1600" b="0" i="0" u="none" strike="noStrike" kern="1200" cap="none" spc="0" normalizeH="0" baseline="0" noProof="0" dirty="0">
                <a:ln>
                  <a:noFill/>
                </a:ln>
                <a:solidFill>
                  <a:srgbClr val="000000"/>
                </a:solidFill>
                <a:effectLst/>
                <a:uLnTx/>
                <a:uFillTx/>
                <a:latin typeface="Calibri"/>
                <a:ea typeface="+mj-ea"/>
                <a:cs typeface="+mj-cs"/>
              </a:rPr>
              <a:t> L et al Front </a:t>
            </a:r>
            <a:r>
              <a:rPr kumimoji="0" lang="en-US" sz="1600" b="0" i="0" u="none" strike="noStrike" kern="1200" cap="none" spc="0" normalizeH="0" baseline="0" noProof="0" dirty="0" err="1">
                <a:ln>
                  <a:noFill/>
                </a:ln>
                <a:solidFill>
                  <a:srgbClr val="000000"/>
                </a:solidFill>
                <a:effectLst/>
                <a:uLnTx/>
                <a:uFillTx/>
                <a:latin typeface="Calibri"/>
                <a:ea typeface="+mj-ea"/>
                <a:cs typeface="+mj-cs"/>
              </a:rPr>
              <a:t>Onc</a:t>
            </a:r>
            <a:r>
              <a:rPr kumimoji="0" lang="en-US" sz="1600" b="0" i="0" u="none" strike="noStrike" kern="1200" cap="none" spc="0" normalizeH="0" baseline="0" noProof="0" dirty="0">
                <a:ln>
                  <a:noFill/>
                </a:ln>
                <a:solidFill>
                  <a:srgbClr val="000000"/>
                </a:solidFill>
                <a:effectLst/>
                <a:uLnTx/>
                <a:uFillTx/>
                <a:latin typeface="Calibri"/>
                <a:ea typeface="+mj-ea"/>
                <a:cs typeface="+mj-cs"/>
              </a:rPr>
              <a:t> 2021; </a:t>
            </a:r>
            <a:r>
              <a:rPr kumimoji="0" lang="en-US" sz="1600" b="0" i="0" u="none" strike="noStrike" kern="1200" cap="none" spc="0" normalizeH="0" baseline="0" noProof="0" dirty="0" err="1">
                <a:ln>
                  <a:noFill/>
                </a:ln>
                <a:solidFill>
                  <a:srgbClr val="000000"/>
                </a:solidFill>
                <a:effectLst/>
                <a:uLnTx/>
                <a:uFillTx/>
                <a:latin typeface="Calibri"/>
                <a:ea typeface="+mj-ea"/>
                <a:cs typeface="+mj-cs"/>
              </a:rPr>
              <a:t>Vasan</a:t>
            </a:r>
            <a:r>
              <a:rPr kumimoji="0" lang="en-US" sz="1600" b="0" i="0" u="none" strike="noStrike" kern="1200" cap="none" spc="0" normalizeH="0" baseline="0" noProof="0" dirty="0">
                <a:ln>
                  <a:noFill/>
                </a:ln>
                <a:solidFill>
                  <a:srgbClr val="000000"/>
                </a:solidFill>
                <a:effectLst/>
                <a:uLnTx/>
                <a:uFillTx/>
                <a:latin typeface="Calibri"/>
                <a:ea typeface="+mj-ea"/>
                <a:cs typeface="+mj-cs"/>
              </a:rPr>
              <a:t> N et al ASCO 2024</a:t>
            </a:r>
          </a:p>
        </p:txBody>
      </p:sp>
      <p:sp>
        <p:nvSpPr>
          <p:cNvPr id="13" name="TextBox 12">
            <a:extLst>
              <a:ext uri="{FF2B5EF4-FFF2-40B4-BE49-F238E27FC236}">
                <a16:creationId xmlns:a16="http://schemas.microsoft.com/office/drawing/2014/main" id="{B8122A56-002F-BA43-80BF-F970CB521169}"/>
              </a:ext>
            </a:extLst>
          </p:cNvPr>
          <p:cNvSpPr txBox="1"/>
          <p:nvPr/>
        </p:nvSpPr>
        <p:spPr>
          <a:xfrm>
            <a:off x="5858347" y="3215614"/>
            <a:ext cx="5983592" cy="14052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0000"/>
                </a:solidFill>
                <a:effectLst/>
                <a:uLnTx/>
                <a:uFillTx/>
                <a:latin typeface="Calibri"/>
                <a:ea typeface="+mn-ea"/>
                <a:cs typeface="+mn-cs"/>
              </a:rPr>
              <a:t>Generally high concordance rates, 80-90%+, between simultaneous solid and liquid biopsies for key genes (PIK3CA, PTEN, AKT – slightly less for ESR1)</a:t>
            </a:r>
          </a:p>
        </p:txBody>
      </p:sp>
      <p:pic>
        <p:nvPicPr>
          <p:cNvPr id="2" name="Picture 1">
            <a:extLst>
              <a:ext uri="{FF2B5EF4-FFF2-40B4-BE49-F238E27FC236}">
                <a16:creationId xmlns:a16="http://schemas.microsoft.com/office/drawing/2014/main" id="{9CDABE27-6587-8A46-8ECA-AF68C64D0214}"/>
              </a:ext>
            </a:extLst>
          </p:cNvPr>
          <p:cNvPicPr>
            <a:picLocks noChangeAspect="1"/>
          </p:cNvPicPr>
          <p:nvPr/>
        </p:nvPicPr>
        <p:blipFill>
          <a:blip r:embed="rId3"/>
          <a:stretch>
            <a:fillRect/>
          </a:stretch>
        </p:blipFill>
        <p:spPr>
          <a:xfrm>
            <a:off x="430179" y="3011841"/>
            <a:ext cx="4954621" cy="3528568"/>
          </a:xfrm>
          <a:prstGeom prst="rect">
            <a:avLst/>
          </a:prstGeom>
        </p:spPr>
      </p:pic>
    </p:spTree>
    <p:extLst>
      <p:ext uri="{BB962C8B-B14F-4D97-AF65-F5344CB8AC3E}">
        <p14:creationId xmlns:p14="http://schemas.microsoft.com/office/powerpoint/2010/main" val="3512003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214E02-207C-E48F-1C70-3FF23CE657C2}"/>
              </a:ext>
            </a:extLst>
          </p:cNvPr>
          <p:cNvSpPr>
            <a:spLocks noGrp="1"/>
          </p:cNvSpPr>
          <p:nvPr>
            <p:ph type="title"/>
          </p:nvPr>
        </p:nvSpPr>
        <p:spPr>
          <a:xfrm>
            <a:off x="838200" y="274196"/>
            <a:ext cx="10515600" cy="1325563"/>
          </a:xfrm>
        </p:spPr>
        <p:txBody>
          <a:bodyPr/>
          <a:lstStyle/>
          <a:p>
            <a:r>
              <a:rPr lang="en-US" b="1" dirty="0"/>
              <a:t>Truncal vs Acquired Alterations</a:t>
            </a:r>
          </a:p>
        </p:txBody>
      </p:sp>
      <p:sp>
        <p:nvSpPr>
          <p:cNvPr id="5" name="Content Placeholder 4">
            <a:extLst>
              <a:ext uri="{FF2B5EF4-FFF2-40B4-BE49-F238E27FC236}">
                <a16:creationId xmlns:a16="http://schemas.microsoft.com/office/drawing/2014/main" id="{ADD6F15B-0B99-210B-40EF-BCBF5ED5D62B}"/>
              </a:ext>
            </a:extLst>
          </p:cNvPr>
          <p:cNvSpPr>
            <a:spLocks noGrp="1"/>
          </p:cNvSpPr>
          <p:nvPr>
            <p:ph idx="4294967295"/>
          </p:nvPr>
        </p:nvSpPr>
        <p:spPr>
          <a:xfrm>
            <a:off x="367489" y="1096464"/>
            <a:ext cx="11457021" cy="3840427"/>
          </a:xfrm>
        </p:spPr>
        <p:txBody>
          <a:bodyPr/>
          <a:lstStyle/>
          <a:p>
            <a:r>
              <a:rPr lang="en-US" sz="2133" dirty="0"/>
              <a:t>PIK3CA mutations are early events, present at baseline = </a:t>
            </a:r>
            <a:r>
              <a:rPr lang="en-US" sz="2133" b="1" dirty="0"/>
              <a:t>Truncal</a:t>
            </a:r>
            <a:endParaRPr lang="en-US" sz="2133" dirty="0"/>
          </a:p>
          <a:p>
            <a:r>
              <a:rPr lang="en-US" sz="2133" dirty="0"/>
              <a:t>ESR1 mutations are rare in primary/untreated HR+ breast cancer (&lt;5%)</a:t>
            </a:r>
          </a:p>
          <a:p>
            <a:r>
              <a:rPr lang="en-US" sz="2133" dirty="0"/>
              <a:t>Increased after prolonged exposure to aromatase inhibitors = </a:t>
            </a:r>
            <a:r>
              <a:rPr lang="en-US" sz="2133" b="1" dirty="0"/>
              <a:t>Acquired</a:t>
            </a:r>
          </a:p>
          <a:p>
            <a:r>
              <a:rPr lang="en-US" sz="2133" dirty="0"/>
              <a:t>ESR1m: 25-40% frequency in 2</a:t>
            </a:r>
            <a:r>
              <a:rPr lang="en-US" sz="2133" baseline="30000" dirty="0"/>
              <a:t>nd</a:t>
            </a:r>
            <a:r>
              <a:rPr lang="en-US" sz="2133" dirty="0"/>
              <a:t>-3</a:t>
            </a:r>
            <a:r>
              <a:rPr lang="en-US" sz="2133" baseline="30000" dirty="0"/>
              <a:t>rd</a:t>
            </a:r>
            <a:r>
              <a:rPr lang="en-US" sz="2133" dirty="0"/>
              <a:t> line metastatic setting</a:t>
            </a:r>
          </a:p>
        </p:txBody>
      </p:sp>
      <p:sp>
        <p:nvSpPr>
          <p:cNvPr id="6" name="Text Placeholder 1">
            <a:extLst>
              <a:ext uri="{FF2B5EF4-FFF2-40B4-BE49-F238E27FC236}">
                <a16:creationId xmlns:a16="http://schemas.microsoft.com/office/drawing/2014/main" id="{EDCDAFF0-FC99-E043-8788-36A24173A033}"/>
              </a:ext>
            </a:extLst>
          </p:cNvPr>
          <p:cNvSpPr txBox="1">
            <a:spLocks/>
          </p:cNvSpPr>
          <p:nvPr/>
        </p:nvSpPr>
        <p:spPr>
          <a:xfrm>
            <a:off x="7183442" y="6271135"/>
            <a:ext cx="6755024" cy="533399"/>
          </a:xfrm>
          <a:prstGeom prst="rect">
            <a:avLst/>
          </a:prstGeom>
        </p:spPr>
        <p:txBody>
          <a:bodyPr>
            <a:normAutofit/>
          </a:bodyPr>
          <a:lstStyle>
            <a:lvl1pPr marL="342900" indent="-342900" algn="l" rtl="0" eaLnBrk="1" fontAlgn="base" hangingPunct="1">
              <a:spcBef>
                <a:spcPct val="20000"/>
              </a:spcBef>
              <a:spcAft>
                <a:spcPct val="0"/>
              </a:spcAft>
              <a:buChar char="•"/>
              <a:defRPr sz="2400">
                <a:solidFill>
                  <a:srgbClr val="003767"/>
                </a:solidFill>
                <a:latin typeface="+mn-lt"/>
                <a:ea typeface="+mn-ea"/>
                <a:cs typeface="+mn-cs"/>
              </a:defRPr>
            </a:lvl1pPr>
            <a:lvl2pPr marL="742950" indent="-285750" algn="l" rtl="0" eaLnBrk="1" fontAlgn="base" hangingPunct="1">
              <a:spcBef>
                <a:spcPct val="20000"/>
              </a:spcBef>
              <a:spcAft>
                <a:spcPct val="0"/>
              </a:spcAft>
              <a:buChar char="–"/>
              <a:defRPr sz="2000">
                <a:solidFill>
                  <a:srgbClr val="003767"/>
                </a:solidFill>
                <a:latin typeface="+mn-lt"/>
                <a:ea typeface="+mn-ea"/>
              </a:defRPr>
            </a:lvl2pPr>
            <a:lvl3pPr marL="1143000" indent="-228600" algn="l" rtl="0" eaLnBrk="1" fontAlgn="base" hangingPunct="1">
              <a:spcBef>
                <a:spcPct val="20000"/>
              </a:spcBef>
              <a:spcAft>
                <a:spcPct val="0"/>
              </a:spcAft>
              <a:buChar char="•"/>
              <a:defRPr>
                <a:solidFill>
                  <a:srgbClr val="003767"/>
                </a:solidFill>
                <a:latin typeface="+mn-lt"/>
                <a:ea typeface="+mn-ea"/>
              </a:defRPr>
            </a:lvl3pPr>
            <a:lvl4pPr marL="1600200" indent="-228600" algn="l" rtl="0" eaLnBrk="1" fontAlgn="base" hangingPunct="1">
              <a:spcBef>
                <a:spcPct val="20000"/>
              </a:spcBef>
              <a:spcAft>
                <a:spcPct val="0"/>
              </a:spcAft>
              <a:defRPr sz="1800">
                <a:solidFill>
                  <a:srgbClr val="003767"/>
                </a:solidFill>
                <a:latin typeface="+mn-lt"/>
                <a:ea typeface="+mn-ea"/>
              </a:defRPr>
            </a:lvl4pPr>
            <a:lvl5pPr marL="2057400" indent="-228600" algn="l" rtl="0" eaLnBrk="1" fontAlgn="base" hangingPunct="1">
              <a:spcBef>
                <a:spcPct val="20000"/>
              </a:spcBef>
              <a:spcAft>
                <a:spcPct val="0"/>
              </a:spcAft>
              <a:buChar char="»"/>
              <a:defRPr sz="1800">
                <a:solidFill>
                  <a:srgbClr val="003767"/>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003767"/>
                </a:solidFill>
                <a:effectLst/>
                <a:uLnTx/>
                <a:uFillTx/>
                <a:latin typeface="Calibri"/>
                <a:ea typeface="+mn-ea"/>
                <a:cs typeface="Arial" panose="020B0604020202020204" pitchFamily="34" charset="0"/>
              </a:rPr>
              <a:t>Reviewed in Brett JO et al Breast Cancer Res 2021</a:t>
            </a:r>
            <a:endParaRPr kumimoji="0" lang="fr-FR" sz="1600" b="0" i="0" u="none" strike="noStrike" kern="0" cap="none" spc="0" normalizeH="0" baseline="0" noProof="0" dirty="0">
              <a:ln>
                <a:noFill/>
              </a:ln>
              <a:solidFill>
                <a:srgbClr val="003767"/>
              </a:solidFill>
              <a:effectLst/>
              <a:uLnTx/>
              <a:uFillTx/>
              <a:latin typeface="Calibri"/>
              <a:ea typeface="+mn-ea"/>
              <a:cs typeface="Arial" panose="020B0604020202020204" pitchFamily="34" charset="0"/>
            </a:endParaRPr>
          </a:p>
        </p:txBody>
      </p:sp>
      <p:pic>
        <p:nvPicPr>
          <p:cNvPr id="1026" name="Picture 2" descr="Fig. 1">
            <a:extLst>
              <a:ext uri="{FF2B5EF4-FFF2-40B4-BE49-F238E27FC236}">
                <a16:creationId xmlns:a16="http://schemas.microsoft.com/office/drawing/2014/main" id="{7E1CCBF4-B223-D44D-B399-EED61E252E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3" t="7811" r="44167" b="311"/>
          <a:stretch/>
        </p:blipFill>
        <p:spPr bwMode="auto">
          <a:xfrm>
            <a:off x="6430772" y="2768303"/>
            <a:ext cx="5761229" cy="32297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DD41247-DE7E-4F41-8D0C-4A48B35C92F0}"/>
              </a:ext>
            </a:extLst>
          </p:cNvPr>
          <p:cNvPicPr>
            <a:picLocks noChangeAspect="1"/>
          </p:cNvPicPr>
          <p:nvPr/>
        </p:nvPicPr>
        <p:blipFill>
          <a:blip r:embed="rId3"/>
          <a:stretch>
            <a:fillRect/>
          </a:stretch>
        </p:blipFill>
        <p:spPr>
          <a:xfrm>
            <a:off x="1158312" y="2646876"/>
            <a:ext cx="3921688" cy="3833807"/>
          </a:xfrm>
          <a:prstGeom prst="rect">
            <a:avLst/>
          </a:prstGeom>
        </p:spPr>
      </p:pic>
      <p:sp>
        <p:nvSpPr>
          <p:cNvPr id="27" name="TextBox 26">
            <a:extLst>
              <a:ext uri="{FF2B5EF4-FFF2-40B4-BE49-F238E27FC236}">
                <a16:creationId xmlns:a16="http://schemas.microsoft.com/office/drawing/2014/main" id="{A16E2F49-2770-8243-B7AE-78BC541148B9}"/>
              </a:ext>
            </a:extLst>
          </p:cNvPr>
          <p:cNvSpPr txBox="1"/>
          <p:nvPr/>
        </p:nvSpPr>
        <p:spPr>
          <a:xfrm>
            <a:off x="914400" y="4695889"/>
            <a:ext cx="1727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PIK3CA H1047R</a:t>
            </a:r>
          </a:p>
        </p:txBody>
      </p:sp>
      <p:sp>
        <p:nvSpPr>
          <p:cNvPr id="29" name="TextBox 28">
            <a:extLst>
              <a:ext uri="{FF2B5EF4-FFF2-40B4-BE49-F238E27FC236}">
                <a16:creationId xmlns:a16="http://schemas.microsoft.com/office/drawing/2014/main" id="{CA8E7CDA-B83F-264E-9975-711F91E7C02B}"/>
              </a:ext>
            </a:extLst>
          </p:cNvPr>
          <p:cNvSpPr txBox="1"/>
          <p:nvPr/>
        </p:nvSpPr>
        <p:spPr>
          <a:xfrm>
            <a:off x="4536185" y="4884787"/>
            <a:ext cx="1727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PIK3CA H1047R</a:t>
            </a:r>
          </a:p>
        </p:txBody>
      </p:sp>
      <p:sp>
        <p:nvSpPr>
          <p:cNvPr id="30" name="TextBox 29">
            <a:extLst>
              <a:ext uri="{FF2B5EF4-FFF2-40B4-BE49-F238E27FC236}">
                <a16:creationId xmlns:a16="http://schemas.microsoft.com/office/drawing/2014/main" id="{3039D831-1FB2-2D4C-B3DD-09C08BD9E9C2}"/>
              </a:ext>
            </a:extLst>
          </p:cNvPr>
          <p:cNvSpPr txBox="1"/>
          <p:nvPr/>
        </p:nvSpPr>
        <p:spPr>
          <a:xfrm>
            <a:off x="4572000" y="4091326"/>
            <a:ext cx="1727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ESR1 D538G</a:t>
            </a:r>
          </a:p>
        </p:txBody>
      </p:sp>
      <p:cxnSp>
        <p:nvCxnSpPr>
          <p:cNvPr id="31" name="Straight Arrow Connector 30">
            <a:extLst>
              <a:ext uri="{FF2B5EF4-FFF2-40B4-BE49-F238E27FC236}">
                <a16:creationId xmlns:a16="http://schemas.microsoft.com/office/drawing/2014/main" id="{AC3703FA-F85D-3246-A3BA-3DB912620E1F}"/>
              </a:ext>
            </a:extLst>
          </p:cNvPr>
          <p:cNvCxnSpPr>
            <a:cxnSpLocks/>
          </p:cNvCxnSpPr>
          <p:nvPr/>
        </p:nvCxnSpPr>
        <p:spPr bwMode="auto">
          <a:xfrm flipV="1">
            <a:off x="2032000" y="4523116"/>
            <a:ext cx="406400" cy="1727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02CDF7E0-9590-A443-AD69-383D88B5D9E3}"/>
              </a:ext>
            </a:extLst>
          </p:cNvPr>
          <p:cNvCxnSpPr>
            <a:cxnSpLocks/>
          </p:cNvCxnSpPr>
          <p:nvPr/>
        </p:nvCxnSpPr>
        <p:spPr bwMode="auto">
          <a:xfrm flipH="1">
            <a:off x="4285653" y="4270882"/>
            <a:ext cx="28772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164B39F2-D287-E247-9936-606BC4AFC028}"/>
              </a:ext>
            </a:extLst>
          </p:cNvPr>
          <p:cNvCxnSpPr>
            <a:cxnSpLocks/>
          </p:cNvCxnSpPr>
          <p:nvPr/>
        </p:nvCxnSpPr>
        <p:spPr bwMode="auto">
          <a:xfrm flipH="1">
            <a:off x="4248463" y="5056247"/>
            <a:ext cx="28772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293046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F960-40F9-154E-8AC0-C0854872E892}"/>
              </a:ext>
            </a:extLst>
          </p:cNvPr>
          <p:cNvSpPr>
            <a:spLocks noGrp="1"/>
          </p:cNvSpPr>
          <p:nvPr>
            <p:ph type="title"/>
          </p:nvPr>
        </p:nvSpPr>
        <p:spPr>
          <a:xfrm>
            <a:off x="109538" y="216142"/>
            <a:ext cx="11220450" cy="1325563"/>
          </a:xfrm>
        </p:spPr>
        <p:txBody>
          <a:bodyPr>
            <a:normAutofit/>
          </a:bodyPr>
          <a:lstStyle/>
          <a:p>
            <a:r>
              <a:rPr lang="en-US" b="1" dirty="0"/>
              <a:t>SOLAR-1: 1</a:t>
            </a:r>
            <a:r>
              <a:rPr lang="en-US" b="1" baseline="30000" dirty="0"/>
              <a:t>st</a:t>
            </a:r>
            <a:r>
              <a:rPr lang="en-US" b="1" dirty="0"/>
              <a:t> Generation PI3K inhibition in HR+ MBC</a:t>
            </a:r>
          </a:p>
        </p:txBody>
      </p:sp>
      <p:pic>
        <p:nvPicPr>
          <p:cNvPr id="1028" name="Picture 4" descr="Image">
            <a:extLst>
              <a:ext uri="{FF2B5EF4-FFF2-40B4-BE49-F238E27FC236}">
                <a16:creationId xmlns:a16="http://schemas.microsoft.com/office/drawing/2014/main" id="{5A50AA37-3ADE-A04F-88F3-606C5275779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8924" b="21046"/>
          <a:stretch/>
        </p:blipFill>
        <p:spPr bwMode="auto">
          <a:xfrm>
            <a:off x="267582" y="1319189"/>
            <a:ext cx="11351536" cy="38090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7AA552B-0087-9941-BF04-D93B8F52F893}"/>
              </a:ext>
            </a:extLst>
          </p:cNvPr>
          <p:cNvSpPr/>
          <p:nvPr/>
        </p:nvSpPr>
        <p:spPr>
          <a:xfrm>
            <a:off x="937985" y="6229426"/>
            <a:ext cx="51583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Andre F et al NEJM 2019; Andre F et al Ann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Onc</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2020</a:t>
            </a:r>
          </a:p>
        </p:txBody>
      </p:sp>
    </p:spTree>
    <p:extLst>
      <p:ext uri="{BB962C8B-B14F-4D97-AF65-F5344CB8AC3E}">
        <p14:creationId xmlns:p14="http://schemas.microsoft.com/office/powerpoint/2010/main" val="100384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F960-40F9-154E-8AC0-C0854872E892}"/>
              </a:ext>
            </a:extLst>
          </p:cNvPr>
          <p:cNvSpPr>
            <a:spLocks noGrp="1"/>
          </p:cNvSpPr>
          <p:nvPr>
            <p:ph type="title"/>
          </p:nvPr>
        </p:nvSpPr>
        <p:spPr>
          <a:xfrm>
            <a:off x="109538" y="216142"/>
            <a:ext cx="11220450" cy="1325563"/>
          </a:xfrm>
        </p:spPr>
        <p:txBody>
          <a:bodyPr>
            <a:normAutofit/>
          </a:bodyPr>
          <a:lstStyle/>
          <a:p>
            <a:r>
              <a:rPr lang="en-US" b="1" dirty="0"/>
              <a:t>SOLAR-1: 1</a:t>
            </a:r>
            <a:r>
              <a:rPr lang="en-US" b="1" baseline="30000" dirty="0"/>
              <a:t>st</a:t>
            </a:r>
            <a:r>
              <a:rPr lang="en-US" b="1" dirty="0"/>
              <a:t> Generation PI3K inhibition in HR+ MBC</a:t>
            </a:r>
          </a:p>
        </p:txBody>
      </p:sp>
      <p:pic>
        <p:nvPicPr>
          <p:cNvPr id="4" name="Picture 3">
            <a:extLst>
              <a:ext uri="{FF2B5EF4-FFF2-40B4-BE49-F238E27FC236}">
                <a16:creationId xmlns:a16="http://schemas.microsoft.com/office/drawing/2014/main" id="{6F09559C-4ADD-CC4A-ACC0-520D9C779482}"/>
              </a:ext>
            </a:extLst>
          </p:cNvPr>
          <p:cNvPicPr>
            <a:picLocks noChangeAspect="1"/>
          </p:cNvPicPr>
          <p:nvPr/>
        </p:nvPicPr>
        <p:blipFill>
          <a:blip r:embed="rId2"/>
          <a:stretch>
            <a:fillRect/>
          </a:stretch>
        </p:blipFill>
        <p:spPr>
          <a:xfrm>
            <a:off x="109538" y="2800072"/>
            <a:ext cx="5986462" cy="3310695"/>
          </a:xfrm>
          <a:prstGeom prst="rect">
            <a:avLst/>
          </a:prstGeom>
        </p:spPr>
      </p:pic>
      <p:sp>
        <p:nvSpPr>
          <p:cNvPr id="7" name="TextBox 6">
            <a:extLst>
              <a:ext uri="{FF2B5EF4-FFF2-40B4-BE49-F238E27FC236}">
                <a16:creationId xmlns:a16="http://schemas.microsoft.com/office/drawing/2014/main" id="{A7F627EB-BDCB-224C-9278-F2A855025877}"/>
              </a:ext>
            </a:extLst>
          </p:cNvPr>
          <p:cNvSpPr txBox="1"/>
          <p:nvPr/>
        </p:nvSpPr>
        <p:spPr>
          <a:xfrm>
            <a:off x="2349715" y="3364247"/>
            <a:ext cx="467077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OTNEJMQuadraat"/>
                <a:ea typeface="+mn-ea"/>
                <a:cs typeface="+mn-cs"/>
              </a:rPr>
              <a:t>Median PFS 5.7m &gt; 11.0m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OTNEJMQuadraat"/>
                <a:ea typeface="+mn-ea"/>
                <a:cs typeface="+mn-cs"/>
              </a:rPr>
              <a:t>HR 0.65 (95% CI 0.50-0.85), p&lt;0.001 </a:t>
            </a:r>
          </a:p>
        </p:txBody>
      </p:sp>
      <p:sp>
        <p:nvSpPr>
          <p:cNvPr id="9" name="Rectangle 8">
            <a:extLst>
              <a:ext uri="{FF2B5EF4-FFF2-40B4-BE49-F238E27FC236}">
                <a16:creationId xmlns:a16="http://schemas.microsoft.com/office/drawing/2014/main" id="{B7AA552B-0087-9941-BF04-D93B8F52F893}"/>
              </a:ext>
            </a:extLst>
          </p:cNvPr>
          <p:cNvSpPr/>
          <p:nvPr/>
        </p:nvSpPr>
        <p:spPr>
          <a:xfrm>
            <a:off x="937985" y="6229426"/>
            <a:ext cx="51583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Andre F et al NEJM 2019; Andre F et al Ann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Onc</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2021</a:t>
            </a:r>
          </a:p>
        </p:txBody>
      </p:sp>
      <p:pic>
        <p:nvPicPr>
          <p:cNvPr id="3" name="Picture 2">
            <a:extLst>
              <a:ext uri="{FF2B5EF4-FFF2-40B4-BE49-F238E27FC236}">
                <a16:creationId xmlns:a16="http://schemas.microsoft.com/office/drawing/2014/main" id="{5D87486A-76B5-3445-BF3B-0EA9FEC6AA3C}"/>
              </a:ext>
            </a:extLst>
          </p:cNvPr>
          <p:cNvPicPr>
            <a:picLocks noChangeAspect="1"/>
          </p:cNvPicPr>
          <p:nvPr/>
        </p:nvPicPr>
        <p:blipFill>
          <a:blip r:embed="rId3"/>
          <a:stretch>
            <a:fillRect/>
          </a:stretch>
        </p:blipFill>
        <p:spPr>
          <a:xfrm>
            <a:off x="5329766" y="841927"/>
            <a:ext cx="6286500" cy="3364383"/>
          </a:xfrm>
          <a:prstGeom prst="rect">
            <a:avLst/>
          </a:prstGeom>
        </p:spPr>
      </p:pic>
      <p:sp>
        <p:nvSpPr>
          <p:cNvPr id="11" name="TextBox 10">
            <a:extLst>
              <a:ext uri="{FF2B5EF4-FFF2-40B4-BE49-F238E27FC236}">
                <a16:creationId xmlns:a16="http://schemas.microsoft.com/office/drawing/2014/main" id="{46E2AA94-9A31-044C-96F4-709809150AEE}"/>
              </a:ext>
            </a:extLst>
          </p:cNvPr>
          <p:cNvSpPr txBox="1"/>
          <p:nvPr/>
        </p:nvSpPr>
        <p:spPr>
          <a:xfrm>
            <a:off x="8473016" y="1047612"/>
            <a:ext cx="467077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OTNEJMQuadraat"/>
                <a:ea typeface="+mn-ea"/>
                <a:cs typeface="+mn-cs"/>
              </a:rPr>
              <a:t>Median PFS 5.6m &gt; 7.4m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OTNEJMQuadraat"/>
                <a:ea typeface="+mn-ea"/>
                <a:cs typeface="+mn-cs"/>
              </a:rPr>
              <a:t>HR 0.85 (95% CI 0.58-1.25</a:t>
            </a:r>
          </a:p>
        </p:txBody>
      </p:sp>
    </p:spTree>
    <p:extLst>
      <p:ext uri="{BB962C8B-B14F-4D97-AF65-F5344CB8AC3E}">
        <p14:creationId xmlns:p14="http://schemas.microsoft.com/office/powerpoint/2010/main" val="3616848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F960-40F9-154E-8AC0-C0854872E892}"/>
              </a:ext>
            </a:extLst>
          </p:cNvPr>
          <p:cNvSpPr>
            <a:spLocks noGrp="1"/>
          </p:cNvSpPr>
          <p:nvPr>
            <p:ph type="title"/>
          </p:nvPr>
        </p:nvSpPr>
        <p:spPr>
          <a:xfrm>
            <a:off x="109538" y="216142"/>
            <a:ext cx="11220450" cy="1325563"/>
          </a:xfrm>
        </p:spPr>
        <p:txBody>
          <a:bodyPr>
            <a:normAutofit/>
          </a:bodyPr>
          <a:lstStyle/>
          <a:p>
            <a:r>
              <a:rPr lang="en-US" b="1" dirty="0"/>
              <a:t>SOLAR-1: 1</a:t>
            </a:r>
            <a:r>
              <a:rPr lang="en-US" b="1" baseline="30000" dirty="0"/>
              <a:t>st</a:t>
            </a:r>
            <a:r>
              <a:rPr lang="en-US" b="1" dirty="0"/>
              <a:t> Generation PI3K inhibition in HR+ MBC</a:t>
            </a:r>
          </a:p>
        </p:txBody>
      </p:sp>
      <p:pic>
        <p:nvPicPr>
          <p:cNvPr id="3" name="Picture 2">
            <a:extLst>
              <a:ext uri="{FF2B5EF4-FFF2-40B4-BE49-F238E27FC236}">
                <a16:creationId xmlns:a16="http://schemas.microsoft.com/office/drawing/2014/main" id="{CA3A10F8-79BA-C644-9D6F-9601AEB2E594}"/>
              </a:ext>
            </a:extLst>
          </p:cNvPr>
          <p:cNvPicPr>
            <a:picLocks noChangeAspect="1"/>
          </p:cNvPicPr>
          <p:nvPr/>
        </p:nvPicPr>
        <p:blipFill>
          <a:blip r:embed="rId2"/>
          <a:stretch>
            <a:fillRect/>
          </a:stretch>
        </p:blipFill>
        <p:spPr>
          <a:xfrm>
            <a:off x="237905" y="878923"/>
            <a:ext cx="7694126" cy="5235837"/>
          </a:xfrm>
          <a:prstGeom prst="rect">
            <a:avLst/>
          </a:prstGeom>
        </p:spPr>
      </p:pic>
      <p:sp>
        <p:nvSpPr>
          <p:cNvPr id="9" name="Rectangle 8">
            <a:extLst>
              <a:ext uri="{FF2B5EF4-FFF2-40B4-BE49-F238E27FC236}">
                <a16:creationId xmlns:a16="http://schemas.microsoft.com/office/drawing/2014/main" id="{B7AA552B-0087-9941-BF04-D93B8F52F893}"/>
              </a:ext>
            </a:extLst>
          </p:cNvPr>
          <p:cNvSpPr/>
          <p:nvPr/>
        </p:nvSpPr>
        <p:spPr>
          <a:xfrm>
            <a:off x="937985" y="6229426"/>
            <a:ext cx="51583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Andre F et al NEJM 2019; Andre F et al Ann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Onc</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2021</a:t>
            </a:r>
          </a:p>
        </p:txBody>
      </p:sp>
      <p:sp>
        <p:nvSpPr>
          <p:cNvPr id="10" name="TextBox 9">
            <a:extLst>
              <a:ext uri="{FF2B5EF4-FFF2-40B4-BE49-F238E27FC236}">
                <a16:creationId xmlns:a16="http://schemas.microsoft.com/office/drawing/2014/main" id="{20E3F19E-BF7E-BE4E-9877-AF77FADBA321}"/>
              </a:ext>
            </a:extLst>
          </p:cNvPr>
          <p:cNvSpPr txBox="1"/>
          <p:nvPr/>
        </p:nvSpPr>
        <p:spPr>
          <a:xfrm>
            <a:off x="8169097" y="888602"/>
            <a:ext cx="2088446" cy="369332"/>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OTNEJMQuadraat"/>
                <a:ea typeface="+mn-ea"/>
                <a:cs typeface="+mn-cs"/>
              </a:rPr>
              <a:t>Inclusion A1c &lt;6.4%</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490A56FB-A47B-4748-9EC2-3775096158AE}"/>
              </a:ext>
            </a:extLst>
          </p:cNvPr>
          <p:cNvSpPr txBox="1"/>
          <p:nvPr/>
        </p:nvSpPr>
        <p:spPr>
          <a:xfrm>
            <a:off x="8060398" y="1541705"/>
            <a:ext cx="616373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a:ea typeface="+mn-ea"/>
                <a:cs typeface="+mn-cs"/>
              </a:rPr>
              <a:t>Key toxicities: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Hyperglycemia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GI (nausea, diarrhea)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Mucositis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Rash</a:t>
            </a:r>
          </a:p>
        </p:txBody>
      </p:sp>
    </p:spTree>
    <p:extLst>
      <p:ext uri="{BB962C8B-B14F-4D97-AF65-F5344CB8AC3E}">
        <p14:creationId xmlns:p14="http://schemas.microsoft.com/office/powerpoint/2010/main" val="27330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1A1A05-B4A1-C841-9B10-E2204B4E51DA}"/>
              </a:ext>
            </a:extLst>
          </p:cNvPr>
          <p:cNvPicPr>
            <a:picLocks noChangeAspect="1"/>
          </p:cNvPicPr>
          <p:nvPr/>
        </p:nvPicPr>
        <p:blipFill rotWithShape="1">
          <a:blip r:embed="rId2"/>
          <a:srcRect t="15631" b="35782"/>
          <a:stretch/>
        </p:blipFill>
        <p:spPr>
          <a:xfrm>
            <a:off x="4763" y="1674594"/>
            <a:ext cx="12011632" cy="2869445"/>
          </a:xfrm>
          <a:prstGeom prst="rect">
            <a:avLst/>
          </a:prstGeom>
        </p:spPr>
      </p:pic>
      <p:sp>
        <p:nvSpPr>
          <p:cNvPr id="3" name="TextBox 2">
            <a:extLst>
              <a:ext uri="{FF2B5EF4-FFF2-40B4-BE49-F238E27FC236}">
                <a16:creationId xmlns:a16="http://schemas.microsoft.com/office/drawing/2014/main" id="{24B38FAD-C3F9-8347-9E78-54E31B994E85}"/>
              </a:ext>
            </a:extLst>
          </p:cNvPr>
          <p:cNvSpPr txBox="1"/>
          <p:nvPr/>
        </p:nvSpPr>
        <p:spPr>
          <a:xfrm>
            <a:off x="891823" y="6183868"/>
            <a:ext cx="6100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Jhaveri</a:t>
            </a:r>
            <a:r>
              <a:rPr kumimoji="0" lang="en-US" sz="1800" b="0" i="0" u="none" strike="noStrike" kern="1200" cap="none" spc="0" normalizeH="0" baseline="0" noProof="0" dirty="0">
                <a:ln>
                  <a:noFill/>
                </a:ln>
                <a:solidFill>
                  <a:srgbClr val="000000"/>
                </a:solidFill>
                <a:effectLst/>
                <a:uLnTx/>
                <a:uFillTx/>
                <a:latin typeface="Calibri"/>
                <a:ea typeface="+mn-ea"/>
                <a:cs typeface="+mn-cs"/>
              </a:rPr>
              <a:t> KL et al SABCS 2023 and Turner NC et al NEJM 2024</a:t>
            </a:r>
          </a:p>
        </p:txBody>
      </p:sp>
      <p:sp>
        <p:nvSpPr>
          <p:cNvPr id="4" name="Title 1">
            <a:extLst>
              <a:ext uri="{FF2B5EF4-FFF2-40B4-BE49-F238E27FC236}">
                <a16:creationId xmlns:a16="http://schemas.microsoft.com/office/drawing/2014/main" id="{1FE2E1BE-800E-CB40-87B9-37BA3FBE6DB2}"/>
              </a:ext>
            </a:extLst>
          </p:cNvPr>
          <p:cNvSpPr txBox="1">
            <a:spLocks/>
          </p:cNvSpPr>
          <p:nvPr/>
        </p:nvSpPr>
        <p:spPr>
          <a:xfrm>
            <a:off x="-101248" y="26892"/>
            <a:ext cx="12192000" cy="616016"/>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3A93"/>
                </a:solidFill>
                <a:effectLst/>
                <a:uLnTx/>
                <a:uFillTx/>
                <a:latin typeface="Georgia"/>
                <a:ea typeface="+mj-ea"/>
                <a:cs typeface="+mj-cs"/>
              </a:rPr>
              <a:t>INAVO120: </a:t>
            </a:r>
            <a:r>
              <a:rPr kumimoji="0" lang="en-US" sz="2400" b="1" i="0" u="none" strike="noStrike" kern="1200" cap="none" spc="0" normalizeH="0" baseline="0" noProof="0" dirty="0" err="1">
                <a:ln>
                  <a:noFill/>
                </a:ln>
                <a:solidFill>
                  <a:srgbClr val="003A93"/>
                </a:solidFill>
                <a:effectLst/>
                <a:uLnTx/>
                <a:uFillTx/>
                <a:latin typeface="Georgia"/>
                <a:ea typeface="+mj-ea"/>
                <a:cs typeface="+mj-cs"/>
              </a:rPr>
              <a:t>Inavolisib</a:t>
            </a:r>
            <a:r>
              <a:rPr kumimoji="0" lang="en-US" sz="2400" b="1" i="0" u="none" strike="noStrike" kern="1200" cap="none" spc="0" normalizeH="0" baseline="0" noProof="0" dirty="0">
                <a:ln>
                  <a:noFill/>
                </a:ln>
                <a:solidFill>
                  <a:srgbClr val="003A93"/>
                </a:solidFill>
                <a:effectLst/>
                <a:uLnTx/>
                <a:uFillTx/>
                <a:latin typeface="Georgia"/>
                <a:ea typeface="+mj-ea"/>
                <a:cs typeface="+mj-cs"/>
              </a:rPr>
              <a:t> for Endocrine Refractory, PIK3CAm HR+ MBC</a:t>
            </a:r>
          </a:p>
        </p:txBody>
      </p:sp>
    </p:spTree>
    <p:extLst>
      <p:ext uri="{BB962C8B-B14F-4D97-AF65-F5344CB8AC3E}">
        <p14:creationId xmlns:p14="http://schemas.microsoft.com/office/powerpoint/2010/main" val="1807294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9F2F41-B6A2-EB46-BF58-FF8FA10D1BBD}"/>
              </a:ext>
            </a:extLst>
          </p:cNvPr>
          <p:cNvPicPr>
            <a:picLocks noChangeAspect="1"/>
          </p:cNvPicPr>
          <p:nvPr/>
        </p:nvPicPr>
        <p:blipFill rotWithShape="1">
          <a:blip r:embed="rId2"/>
          <a:srcRect l="126" t="-350" r="32610" b="350"/>
          <a:stretch/>
        </p:blipFill>
        <p:spPr>
          <a:xfrm>
            <a:off x="5332404" y="2335153"/>
            <a:ext cx="6859596" cy="3848715"/>
          </a:xfrm>
          <a:prstGeom prst="rect">
            <a:avLst/>
          </a:prstGeom>
        </p:spPr>
      </p:pic>
      <p:sp>
        <p:nvSpPr>
          <p:cNvPr id="12" name="TextBox 11">
            <a:extLst>
              <a:ext uri="{FF2B5EF4-FFF2-40B4-BE49-F238E27FC236}">
                <a16:creationId xmlns:a16="http://schemas.microsoft.com/office/drawing/2014/main" id="{BC02E156-6D2D-8B45-8E1E-179FC94B6C81}"/>
              </a:ext>
            </a:extLst>
          </p:cNvPr>
          <p:cNvSpPr txBox="1"/>
          <p:nvPr/>
        </p:nvSpPr>
        <p:spPr>
          <a:xfrm>
            <a:off x="8551149" y="2715685"/>
            <a:ext cx="467077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OTNEJMQuadraat"/>
                <a:ea typeface="+mn-ea"/>
                <a:cs typeface="+mn-cs"/>
              </a:rPr>
              <a:t>Median OS 31.1m &gt; NR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OTNEJMQuadraat"/>
                <a:ea typeface="+mn-ea"/>
                <a:cs typeface="+mn-cs"/>
              </a:rPr>
              <a:t>HR 0.64 (95% CI 0.43-0.97), p&lt;0.001</a:t>
            </a:r>
          </a:p>
        </p:txBody>
      </p:sp>
      <p:sp>
        <p:nvSpPr>
          <p:cNvPr id="3" name="TextBox 2">
            <a:extLst>
              <a:ext uri="{FF2B5EF4-FFF2-40B4-BE49-F238E27FC236}">
                <a16:creationId xmlns:a16="http://schemas.microsoft.com/office/drawing/2014/main" id="{24B38FAD-C3F9-8347-9E78-54E31B994E85}"/>
              </a:ext>
            </a:extLst>
          </p:cNvPr>
          <p:cNvSpPr txBox="1"/>
          <p:nvPr/>
        </p:nvSpPr>
        <p:spPr>
          <a:xfrm>
            <a:off x="891823" y="6183868"/>
            <a:ext cx="6100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Jhaveri</a:t>
            </a:r>
            <a:r>
              <a:rPr kumimoji="0" lang="en-US" sz="1800" b="0" i="0" u="none" strike="noStrike" kern="1200" cap="none" spc="0" normalizeH="0" baseline="0" noProof="0" dirty="0">
                <a:ln>
                  <a:noFill/>
                </a:ln>
                <a:solidFill>
                  <a:srgbClr val="000000"/>
                </a:solidFill>
                <a:effectLst/>
                <a:uLnTx/>
                <a:uFillTx/>
                <a:latin typeface="Calibri"/>
                <a:ea typeface="+mn-ea"/>
                <a:cs typeface="+mn-cs"/>
              </a:rPr>
              <a:t> KL et al SABCS 2023 and Turner NC et al NEJM 2024</a:t>
            </a:r>
          </a:p>
        </p:txBody>
      </p:sp>
      <p:sp>
        <p:nvSpPr>
          <p:cNvPr id="4" name="Title 1">
            <a:extLst>
              <a:ext uri="{FF2B5EF4-FFF2-40B4-BE49-F238E27FC236}">
                <a16:creationId xmlns:a16="http://schemas.microsoft.com/office/drawing/2014/main" id="{1FE2E1BE-800E-CB40-87B9-37BA3FBE6DB2}"/>
              </a:ext>
            </a:extLst>
          </p:cNvPr>
          <p:cNvSpPr txBox="1">
            <a:spLocks/>
          </p:cNvSpPr>
          <p:nvPr/>
        </p:nvSpPr>
        <p:spPr>
          <a:xfrm>
            <a:off x="-101248" y="26892"/>
            <a:ext cx="12192000" cy="616016"/>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3A93"/>
                </a:solidFill>
                <a:effectLst/>
                <a:uLnTx/>
                <a:uFillTx/>
                <a:latin typeface="Georgia"/>
                <a:ea typeface="+mj-ea"/>
                <a:cs typeface="+mj-cs"/>
              </a:rPr>
              <a:t>INAVO120: </a:t>
            </a:r>
            <a:r>
              <a:rPr kumimoji="0" lang="en-US" sz="2400" b="1" i="0" u="none" strike="noStrike" kern="1200" cap="none" spc="0" normalizeH="0" baseline="0" noProof="0" dirty="0" err="1">
                <a:ln>
                  <a:noFill/>
                </a:ln>
                <a:solidFill>
                  <a:srgbClr val="003A93"/>
                </a:solidFill>
                <a:effectLst/>
                <a:uLnTx/>
                <a:uFillTx/>
                <a:latin typeface="Georgia"/>
                <a:ea typeface="+mj-ea"/>
                <a:cs typeface="+mj-cs"/>
              </a:rPr>
              <a:t>Inavolisib</a:t>
            </a:r>
            <a:r>
              <a:rPr kumimoji="0" lang="en-US" sz="2400" b="1" i="0" u="none" strike="noStrike" kern="1200" cap="none" spc="0" normalizeH="0" baseline="0" noProof="0" dirty="0">
                <a:ln>
                  <a:noFill/>
                </a:ln>
                <a:solidFill>
                  <a:srgbClr val="003A93"/>
                </a:solidFill>
                <a:effectLst/>
                <a:uLnTx/>
                <a:uFillTx/>
                <a:latin typeface="Georgia"/>
                <a:ea typeface="+mj-ea"/>
                <a:cs typeface="+mj-cs"/>
              </a:rPr>
              <a:t> for Endocrine Refractory, PIK3CAm HR+ MBC</a:t>
            </a:r>
          </a:p>
        </p:txBody>
      </p:sp>
      <p:pic>
        <p:nvPicPr>
          <p:cNvPr id="5" name="Picture 4">
            <a:extLst>
              <a:ext uri="{FF2B5EF4-FFF2-40B4-BE49-F238E27FC236}">
                <a16:creationId xmlns:a16="http://schemas.microsoft.com/office/drawing/2014/main" id="{0DF7F31E-7183-F840-947A-8116C4BF07A2}"/>
              </a:ext>
            </a:extLst>
          </p:cNvPr>
          <p:cNvPicPr>
            <a:picLocks noChangeAspect="1"/>
          </p:cNvPicPr>
          <p:nvPr/>
        </p:nvPicPr>
        <p:blipFill rotWithShape="1">
          <a:blip r:embed="rId3"/>
          <a:srcRect r="32250"/>
          <a:stretch/>
        </p:blipFill>
        <p:spPr>
          <a:xfrm>
            <a:off x="11667" y="724827"/>
            <a:ext cx="6100762" cy="3625083"/>
          </a:xfrm>
          <a:prstGeom prst="rect">
            <a:avLst/>
          </a:prstGeom>
        </p:spPr>
      </p:pic>
      <p:sp>
        <p:nvSpPr>
          <p:cNvPr id="11" name="TextBox 10">
            <a:extLst>
              <a:ext uri="{FF2B5EF4-FFF2-40B4-BE49-F238E27FC236}">
                <a16:creationId xmlns:a16="http://schemas.microsoft.com/office/drawing/2014/main" id="{030D9C6F-574E-5C46-96CB-60C7B3564D67}"/>
              </a:ext>
            </a:extLst>
          </p:cNvPr>
          <p:cNvSpPr txBox="1"/>
          <p:nvPr/>
        </p:nvSpPr>
        <p:spPr>
          <a:xfrm>
            <a:off x="2715180" y="1106575"/>
            <a:ext cx="467077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OTNEJMQuadraat"/>
                <a:ea typeface="+mn-ea"/>
                <a:cs typeface="+mn-cs"/>
              </a:rPr>
              <a:t>Median PFS 7.3m &gt; 15.0m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OTNEJMQuadraat"/>
                <a:ea typeface="+mn-ea"/>
                <a:cs typeface="+mn-cs"/>
              </a:rPr>
              <a:t>HR 0.43 (95% CI 0.32-0.59), p&lt;0.001</a:t>
            </a:r>
          </a:p>
        </p:txBody>
      </p:sp>
    </p:spTree>
    <p:extLst>
      <p:ext uri="{BB962C8B-B14F-4D97-AF65-F5344CB8AC3E}">
        <p14:creationId xmlns:p14="http://schemas.microsoft.com/office/powerpoint/2010/main" val="765814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685E9-C2FF-2A62-59F3-A5789A75F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77C69-F6A6-A780-B859-8DF65FC35FDB}"/>
              </a:ext>
            </a:extLst>
          </p:cNvPr>
          <p:cNvSpPr>
            <a:spLocks noGrp="1"/>
          </p:cNvSpPr>
          <p:nvPr>
            <p:ph type="title"/>
          </p:nvPr>
        </p:nvSpPr>
        <p:spPr>
          <a:xfrm>
            <a:off x="916516" y="116632"/>
            <a:ext cx="10358967" cy="1196752"/>
          </a:xfrm>
        </p:spPr>
        <p:txBody>
          <a:bodyPr/>
          <a:lstStyle/>
          <a:p>
            <a:r>
              <a:rPr lang="en-US" sz="3200" dirty="0" err="1">
                <a:solidFill>
                  <a:srgbClr val="0432FF"/>
                </a:solidFill>
              </a:rPr>
              <a:t>Mr</a:t>
            </a:r>
            <a:r>
              <a:rPr lang="en-US" sz="3200" dirty="0">
                <a:solidFill>
                  <a:srgbClr val="0432FF"/>
                </a:solidFill>
              </a:rPr>
              <a:t> Stein — Disclosures</a:t>
            </a:r>
          </a:p>
        </p:txBody>
      </p:sp>
      <p:graphicFrame>
        <p:nvGraphicFramePr>
          <p:cNvPr id="5" name="Content Placeholder 3">
            <a:extLst>
              <a:ext uri="{FF2B5EF4-FFF2-40B4-BE49-F238E27FC236}">
                <a16:creationId xmlns:a16="http://schemas.microsoft.com/office/drawing/2014/main" id="{2296D996-2D8B-F35A-B47F-1514A7FCFCDB}"/>
              </a:ext>
            </a:extLst>
          </p:cNvPr>
          <p:cNvGraphicFramePr>
            <a:graphicFrameLocks/>
          </p:cNvGraphicFramePr>
          <p:nvPr>
            <p:extLst>
              <p:ext uri="{D42A27DB-BD31-4B8C-83A1-F6EECF244321}">
                <p14:modId xmlns:p14="http://schemas.microsoft.com/office/powerpoint/2010/main" val="4067123351"/>
              </p:ext>
            </p:extLst>
          </p:nvPr>
        </p:nvGraphicFramePr>
        <p:xfrm>
          <a:off x="1236095" y="2204864"/>
          <a:ext cx="9719807" cy="2448272"/>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Biotheranostics</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24136">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6743691"/>
                  </a:ext>
                </a:extLst>
              </a:tr>
            </a:tbl>
          </a:graphicData>
        </a:graphic>
      </p:graphicFrame>
    </p:spTree>
    <p:custDataLst>
      <p:tags r:id="rId1"/>
    </p:custDataLst>
    <p:extLst>
      <p:ext uri="{BB962C8B-B14F-4D97-AF65-F5344CB8AC3E}">
        <p14:creationId xmlns:p14="http://schemas.microsoft.com/office/powerpoint/2010/main" val="316808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B38FAD-C3F9-8347-9E78-54E31B994E85}"/>
              </a:ext>
            </a:extLst>
          </p:cNvPr>
          <p:cNvSpPr txBox="1"/>
          <p:nvPr/>
        </p:nvSpPr>
        <p:spPr>
          <a:xfrm>
            <a:off x="891823" y="6183868"/>
            <a:ext cx="6100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Jhaveri</a:t>
            </a:r>
            <a:r>
              <a:rPr kumimoji="0" lang="en-US" sz="1800" b="0" i="0" u="none" strike="noStrike" kern="1200" cap="none" spc="0" normalizeH="0" baseline="0" noProof="0" dirty="0">
                <a:ln>
                  <a:noFill/>
                </a:ln>
                <a:solidFill>
                  <a:srgbClr val="000000"/>
                </a:solidFill>
                <a:effectLst/>
                <a:uLnTx/>
                <a:uFillTx/>
                <a:latin typeface="Calibri"/>
                <a:ea typeface="+mn-ea"/>
                <a:cs typeface="+mn-cs"/>
              </a:rPr>
              <a:t> KL et al SABCS 2023 and Turner NC et al NEJM 2024</a:t>
            </a:r>
          </a:p>
        </p:txBody>
      </p:sp>
      <p:sp>
        <p:nvSpPr>
          <p:cNvPr id="4" name="Title 1">
            <a:extLst>
              <a:ext uri="{FF2B5EF4-FFF2-40B4-BE49-F238E27FC236}">
                <a16:creationId xmlns:a16="http://schemas.microsoft.com/office/drawing/2014/main" id="{1FE2E1BE-800E-CB40-87B9-37BA3FBE6DB2}"/>
              </a:ext>
            </a:extLst>
          </p:cNvPr>
          <p:cNvSpPr txBox="1">
            <a:spLocks/>
          </p:cNvSpPr>
          <p:nvPr/>
        </p:nvSpPr>
        <p:spPr>
          <a:xfrm>
            <a:off x="-101248" y="26892"/>
            <a:ext cx="12192000" cy="616016"/>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3A93"/>
                </a:solidFill>
                <a:effectLst/>
                <a:uLnTx/>
                <a:uFillTx/>
                <a:latin typeface="Georgia"/>
                <a:ea typeface="+mj-ea"/>
                <a:cs typeface="+mj-cs"/>
              </a:rPr>
              <a:t>INAVO120: </a:t>
            </a:r>
            <a:r>
              <a:rPr kumimoji="0" lang="en-US" sz="2400" b="1" i="0" u="none" strike="noStrike" kern="1200" cap="none" spc="0" normalizeH="0" baseline="0" noProof="0" dirty="0" err="1">
                <a:ln>
                  <a:noFill/>
                </a:ln>
                <a:solidFill>
                  <a:srgbClr val="003A93"/>
                </a:solidFill>
                <a:effectLst/>
                <a:uLnTx/>
                <a:uFillTx/>
                <a:latin typeface="Georgia"/>
                <a:ea typeface="+mj-ea"/>
                <a:cs typeface="+mj-cs"/>
              </a:rPr>
              <a:t>Inavolisib</a:t>
            </a:r>
            <a:r>
              <a:rPr kumimoji="0" lang="en-US" sz="2400" b="1" i="0" u="none" strike="noStrike" kern="1200" cap="none" spc="0" normalizeH="0" baseline="0" noProof="0" dirty="0">
                <a:ln>
                  <a:noFill/>
                </a:ln>
                <a:solidFill>
                  <a:srgbClr val="003A93"/>
                </a:solidFill>
                <a:effectLst/>
                <a:uLnTx/>
                <a:uFillTx/>
                <a:latin typeface="Georgia"/>
                <a:ea typeface="+mj-ea"/>
                <a:cs typeface="+mj-cs"/>
              </a:rPr>
              <a:t> for Endocrine Refractory, PIK3CAm HR+ MBC</a:t>
            </a:r>
          </a:p>
        </p:txBody>
      </p:sp>
      <p:pic>
        <p:nvPicPr>
          <p:cNvPr id="7" name="Picture 6">
            <a:extLst>
              <a:ext uri="{FF2B5EF4-FFF2-40B4-BE49-F238E27FC236}">
                <a16:creationId xmlns:a16="http://schemas.microsoft.com/office/drawing/2014/main" id="{25823386-A2DF-AB43-B9A0-8DE9306E4308}"/>
              </a:ext>
            </a:extLst>
          </p:cNvPr>
          <p:cNvPicPr>
            <a:picLocks noChangeAspect="1"/>
          </p:cNvPicPr>
          <p:nvPr/>
        </p:nvPicPr>
        <p:blipFill>
          <a:blip r:embed="rId2"/>
          <a:stretch>
            <a:fillRect/>
          </a:stretch>
        </p:blipFill>
        <p:spPr>
          <a:xfrm>
            <a:off x="891823" y="889384"/>
            <a:ext cx="7280627" cy="4906895"/>
          </a:xfrm>
          <a:prstGeom prst="rect">
            <a:avLst/>
          </a:prstGeom>
        </p:spPr>
      </p:pic>
      <p:sp>
        <p:nvSpPr>
          <p:cNvPr id="8" name="TextBox 7">
            <a:extLst>
              <a:ext uri="{FF2B5EF4-FFF2-40B4-BE49-F238E27FC236}">
                <a16:creationId xmlns:a16="http://schemas.microsoft.com/office/drawing/2014/main" id="{F11CD965-7F33-E54D-99C3-821F1E24EA5C}"/>
              </a:ext>
            </a:extLst>
          </p:cNvPr>
          <p:cNvSpPr txBox="1"/>
          <p:nvPr/>
        </p:nvSpPr>
        <p:spPr>
          <a:xfrm>
            <a:off x="8774288" y="1051704"/>
            <a:ext cx="1916290" cy="369332"/>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OTNEJMQuadraat"/>
                <a:ea typeface="+mn-ea"/>
                <a:cs typeface="+mn-cs"/>
              </a:rPr>
              <a:t>Inclusion A1c &lt;6%</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78F02423-AB1D-6F4B-8ADD-EFE5CB4DE25A}"/>
              </a:ext>
            </a:extLst>
          </p:cNvPr>
          <p:cNvSpPr txBox="1"/>
          <p:nvPr/>
        </p:nvSpPr>
        <p:spPr>
          <a:xfrm>
            <a:off x="8613554" y="1564283"/>
            <a:ext cx="616373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a:ea typeface="+mn-ea"/>
                <a:cs typeface="+mn-cs"/>
              </a:rPr>
              <a:t>Key toxicities: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Hyperglycemia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GI (nausea, diarrhea)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Mucositis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Rash</a:t>
            </a:r>
          </a:p>
        </p:txBody>
      </p:sp>
    </p:spTree>
    <p:extLst>
      <p:ext uri="{BB962C8B-B14F-4D97-AF65-F5344CB8AC3E}">
        <p14:creationId xmlns:p14="http://schemas.microsoft.com/office/powerpoint/2010/main" val="1230591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2319CBF-D806-C34F-B557-2037453EA10E}"/>
              </a:ext>
            </a:extLst>
          </p:cNvPr>
          <p:cNvGraphicFramePr>
            <a:graphicFrameLocks noGrp="1"/>
          </p:cNvGraphicFramePr>
          <p:nvPr/>
        </p:nvGraphicFramePr>
        <p:xfrm>
          <a:off x="573490" y="2148419"/>
          <a:ext cx="10846168" cy="2355847"/>
        </p:xfrm>
        <a:graphic>
          <a:graphicData uri="http://schemas.openxmlformats.org/drawingml/2006/table">
            <a:tbl>
              <a:tblPr/>
              <a:tblGrid>
                <a:gridCol w="1821142">
                  <a:extLst>
                    <a:ext uri="{9D8B030D-6E8A-4147-A177-3AD203B41FA5}">
                      <a16:colId xmlns:a16="http://schemas.microsoft.com/office/drawing/2014/main" val="2062724201"/>
                    </a:ext>
                  </a:extLst>
                </a:gridCol>
                <a:gridCol w="1504171">
                  <a:extLst>
                    <a:ext uri="{9D8B030D-6E8A-4147-A177-3AD203B41FA5}">
                      <a16:colId xmlns:a16="http://schemas.microsoft.com/office/drawing/2014/main" val="380548768"/>
                    </a:ext>
                  </a:extLst>
                </a:gridCol>
                <a:gridCol w="1504171">
                  <a:extLst>
                    <a:ext uri="{9D8B030D-6E8A-4147-A177-3AD203B41FA5}">
                      <a16:colId xmlns:a16="http://schemas.microsoft.com/office/drawing/2014/main" val="4242151205"/>
                    </a:ext>
                  </a:extLst>
                </a:gridCol>
                <a:gridCol w="1504171">
                  <a:extLst>
                    <a:ext uri="{9D8B030D-6E8A-4147-A177-3AD203B41FA5}">
                      <a16:colId xmlns:a16="http://schemas.microsoft.com/office/drawing/2014/main" val="3754684318"/>
                    </a:ext>
                  </a:extLst>
                </a:gridCol>
                <a:gridCol w="1504171">
                  <a:extLst>
                    <a:ext uri="{9D8B030D-6E8A-4147-A177-3AD203B41FA5}">
                      <a16:colId xmlns:a16="http://schemas.microsoft.com/office/drawing/2014/main" val="3142064810"/>
                    </a:ext>
                  </a:extLst>
                </a:gridCol>
                <a:gridCol w="1504171">
                  <a:extLst>
                    <a:ext uri="{9D8B030D-6E8A-4147-A177-3AD203B41FA5}">
                      <a16:colId xmlns:a16="http://schemas.microsoft.com/office/drawing/2014/main" val="1461365868"/>
                    </a:ext>
                  </a:extLst>
                </a:gridCol>
                <a:gridCol w="1504171">
                  <a:extLst>
                    <a:ext uri="{9D8B030D-6E8A-4147-A177-3AD203B41FA5}">
                      <a16:colId xmlns:a16="http://schemas.microsoft.com/office/drawing/2014/main" val="3702739419"/>
                    </a:ext>
                  </a:extLst>
                </a:gridCol>
              </a:tblGrid>
              <a:tr h="505752">
                <a:tc>
                  <a:txBody>
                    <a:bodyPr/>
                    <a:lstStyle/>
                    <a:p>
                      <a:pPr algn="ctr" fontAlgn="b"/>
                      <a:endParaRPr lang="en-US" sz="2100" b="0" i="0" u="none" strike="noStrike">
                        <a:solidFill>
                          <a:srgbClr val="000000"/>
                        </a:solidFill>
                        <a:effectLst/>
                        <a:latin typeface="Calibri" panose="020F0502020204030204" pitchFamily="34" charset="0"/>
                      </a:endParaRPr>
                    </a:p>
                  </a:txBody>
                  <a:tcPr marL="16363" marR="16363" marT="1636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2100" b="1" i="0" u="none" strike="noStrike" dirty="0">
                          <a:solidFill>
                            <a:srgbClr val="000000"/>
                          </a:solidFill>
                          <a:effectLst/>
                          <a:latin typeface="Calibri" panose="020F0502020204030204" pitchFamily="34" charset="0"/>
                        </a:rPr>
                        <a:t>SOLAR-1</a:t>
                      </a:r>
                    </a:p>
                  </a:txBody>
                  <a:tcPr marL="157083" marR="157083" marT="78542" marB="785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2100" b="1" i="0" u="none" strike="noStrike" dirty="0">
                          <a:solidFill>
                            <a:srgbClr val="000000"/>
                          </a:solidFill>
                          <a:effectLst/>
                          <a:latin typeface="Calibri" panose="020F0502020204030204" pitchFamily="34" charset="0"/>
                        </a:rPr>
                        <a:t>INAVO120</a:t>
                      </a:r>
                    </a:p>
                  </a:txBody>
                  <a:tcPr marL="157083" marR="157083" marT="78542" marB="785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2100" b="1" i="0" u="none" strike="noStrike" dirty="0">
                          <a:solidFill>
                            <a:srgbClr val="000000"/>
                          </a:solidFill>
                          <a:effectLst/>
                          <a:latin typeface="Calibri" panose="020F0502020204030204" pitchFamily="34" charset="0"/>
                        </a:rPr>
                        <a:t>Capitello291 (</a:t>
                      </a:r>
                      <a:r>
                        <a:rPr lang="en-US" sz="2100" b="1" i="0" u="none" strike="noStrike" dirty="0" err="1">
                          <a:solidFill>
                            <a:srgbClr val="000000"/>
                          </a:solidFill>
                          <a:effectLst/>
                          <a:latin typeface="Calibri" panose="020F0502020204030204" pitchFamily="34" charset="0"/>
                        </a:rPr>
                        <a:t>AKTi</a:t>
                      </a:r>
                      <a:r>
                        <a:rPr lang="en-US" sz="2100" b="1" i="0" u="none" strike="noStrike" dirty="0">
                          <a:solidFill>
                            <a:srgbClr val="000000"/>
                          </a:solidFill>
                          <a:effectLst/>
                          <a:latin typeface="Calibri" panose="020F0502020204030204" pitchFamily="34" charset="0"/>
                        </a:rPr>
                        <a:t>)</a:t>
                      </a:r>
                    </a:p>
                  </a:txBody>
                  <a:tcPr marL="157083" marR="157083" marT="78542" marB="7854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716642406"/>
                  </a:ext>
                </a:extLst>
              </a:tr>
              <a:tr h="370019">
                <a:tc>
                  <a:txBody>
                    <a:bodyPr/>
                    <a:lstStyle/>
                    <a:p>
                      <a:pPr algn="ctr" fontAlgn="b"/>
                      <a:r>
                        <a:rPr lang="en-US" sz="2100" b="0" i="0" u="none" strike="noStrike">
                          <a:solidFill>
                            <a:srgbClr val="000000"/>
                          </a:solidFill>
                          <a:effectLst/>
                          <a:latin typeface="Calibri" panose="020F0502020204030204" pitchFamily="34" charset="0"/>
                        </a:rPr>
                        <a:t> </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All Grade</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Grade 3+</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All Grade</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Grade 3+</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All Grade</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Grade 3+</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3260430"/>
                  </a:ext>
                </a:extLst>
              </a:tr>
              <a:tr h="370019">
                <a:tc>
                  <a:txBody>
                    <a:bodyPr/>
                    <a:lstStyle/>
                    <a:p>
                      <a:pPr algn="ctr" fontAlgn="b"/>
                      <a:r>
                        <a:rPr lang="en-US" sz="2100" b="1" i="0" u="none" strike="noStrike" dirty="0">
                          <a:solidFill>
                            <a:srgbClr val="000000"/>
                          </a:solidFill>
                          <a:effectLst/>
                          <a:latin typeface="Calibri" panose="020F0502020204030204" pitchFamily="34" charset="0"/>
                        </a:rPr>
                        <a:t>Hyperglycemia</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dirty="0">
                          <a:solidFill>
                            <a:srgbClr val="000000"/>
                          </a:solidFill>
                          <a:effectLst/>
                          <a:latin typeface="Calibri" panose="020F0502020204030204" pitchFamily="34" charset="0"/>
                        </a:rPr>
                        <a:t>63.7%</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36.6%</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58.6%</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5.6%</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dirty="0">
                          <a:solidFill>
                            <a:srgbClr val="000000"/>
                          </a:solidFill>
                          <a:effectLst/>
                          <a:latin typeface="Calibri" panose="020F0502020204030204" pitchFamily="34" charset="0"/>
                        </a:rPr>
                        <a:t>16.3%</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2100" b="0" i="0" u="none" strike="noStrike" dirty="0">
                          <a:solidFill>
                            <a:srgbClr val="000000"/>
                          </a:solidFill>
                          <a:effectLst/>
                          <a:latin typeface="Calibri" panose="020F0502020204030204" pitchFamily="34" charset="0"/>
                        </a:rPr>
                        <a:t>2.3%</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849721624"/>
                  </a:ext>
                </a:extLst>
              </a:tr>
              <a:tr h="370019">
                <a:tc>
                  <a:txBody>
                    <a:bodyPr/>
                    <a:lstStyle/>
                    <a:p>
                      <a:pPr algn="ctr" fontAlgn="b"/>
                      <a:r>
                        <a:rPr lang="en-US" sz="2100" b="1" i="0" u="none" strike="noStrike" dirty="0">
                          <a:solidFill>
                            <a:srgbClr val="000000"/>
                          </a:solidFill>
                          <a:effectLst/>
                          <a:latin typeface="Calibri" panose="020F0502020204030204" pitchFamily="34" charset="0"/>
                        </a:rPr>
                        <a:t>Diarrhea</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57.7%</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dirty="0">
                          <a:solidFill>
                            <a:srgbClr val="000000"/>
                          </a:solidFill>
                          <a:effectLst/>
                          <a:latin typeface="Calibri" panose="020F0502020204030204" pitchFamily="34" charset="0"/>
                        </a:rPr>
                        <a:t>6.7%</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dirty="0">
                          <a:solidFill>
                            <a:srgbClr val="000000"/>
                          </a:solidFill>
                          <a:effectLst/>
                          <a:latin typeface="Calibri" panose="020F0502020204030204" pitchFamily="34" charset="0"/>
                        </a:rPr>
                        <a:t>48.1%</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2100" b="0" i="0" u="none" strike="noStrike" dirty="0">
                          <a:solidFill>
                            <a:srgbClr val="000000"/>
                          </a:solidFill>
                          <a:effectLst/>
                          <a:latin typeface="Calibri" panose="020F0502020204030204" pitchFamily="34" charset="0"/>
                        </a:rPr>
                        <a:t>3.7%</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2100" b="0" i="0" u="none" strike="noStrike">
                          <a:solidFill>
                            <a:srgbClr val="000000"/>
                          </a:solidFill>
                          <a:effectLst/>
                          <a:latin typeface="Calibri" panose="020F0502020204030204" pitchFamily="34" charset="0"/>
                        </a:rPr>
                        <a:t>72.4%</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9.3%</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7701562"/>
                  </a:ext>
                </a:extLst>
              </a:tr>
              <a:tr h="370019">
                <a:tc>
                  <a:txBody>
                    <a:bodyPr/>
                    <a:lstStyle/>
                    <a:p>
                      <a:pPr algn="ctr" fontAlgn="b"/>
                      <a:r>
                        <a:rPr lang="en-US" sz="2100" b="1" i="0" u="none" strike="noStrike" dirty="0">
                          <a:solidFill>
                            <a:srgbClr val="000000"/>
                          </a:solidFill>
                          <a:effectLst/>
                          <a:latin typeface="Calibri" panose="020F0502020204030204" pitchFamily="34" charset="0"/>
                        </a:rPr>
                        <a:t>Mucositis</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24.6%</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2.5%</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51.2%</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5.6%</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dirty="0">
                          <a:solidFill>
                            <a:srgbClr val="000000"/>
                          </a:solidFill>
                          <a:effectLst/>
                          <a:latin typeface="Calibri" panose="020F0502020204030204" pitchFamily="34" charset="0"/>
                        </a:rPr>
                        <a:t>14.6%</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2100" b="0" i="0" u="none" strike="noStrike" dirty="0">
                          <a:solidFill>
                            <a:srgbClr val="000000"/>
                          </a:solidFill>
                          <a:effectLst/>
                          <a:latin typeface="Calibri" panose="020F0502020204030204" pitchFamily="34" charset="0"/>
                        </a:rPr>
                        <a:t>2.0%</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948715923"/>
                  </a:ext>
                </a:extLst>
              </a:tr>
              <a:tr h="370019">
                <a:tc>
                  <a:txBody>
                    <a:bodyPr/>
                    <a:lstStyle/>
                    <a:p>
                      <a:pPr algn="ctr" fontAlgn="b"/>
                      <a:r>
                        <a:rPr lang="en-US" sz="2100" b="1" i="0" u="none" strike="noStrike" dirty="0">
                          <a:solidFill>
                            <a:srgbClr val="000000"/>
                          </a:solidFill>
                          <a:effectLst/>
                          <a:latin typeface="Calibri" panose="020F0502020204030204" pitchFamily="34" charset="0"/>
                        </a:rPr>
                        <a:t>Rash</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35.6%</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9.9%</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dirty="0">
                          <a:solidFill>
                            <a:srgbClr val="000000"/>
                          </a:solidFill>
                          <a:effectLst/>
                          <a:latin typeface="Calibri" panose="020F0502020204030204" pitchFamily="34" charset="0"/>
                        </a:rPr>
                        <a:t>25.3%</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2100" b="0" i="0" u="none" strike="noStrike" dirty="0">
                          <a:solidFill>
                            <a:srgbClr val="000000"/>
                          </a:solidFill>
                          <a:effectLst/>
                          <a:latin typeface="Calibri" panose="020F0502020204030204" pitchFamily="34" charset="0"/>
                        </a:rPr>
                        <a:t>0.0%</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2100" b="0" i="0" u="none" strike="noStrike">
                          <a:solidFill>
                            <a:srgbClr val="000000"/>
                          </a:solidFill>
                          <a:effectLst/>
                          <a:latin typeface="Calibri" panose="020F0502020204030204" pitchFamily="34" charset="0"/>
                        </a:rPr>
                        <a:t>38.0%</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dirty="0">
                          <a:solidFill>
                            <a:srgbClr val="000000"/>
                          </a:solidFill>
                          <a:effectLst/>
                          <a:latin typeface="Calibri" panose="020F0502020204030204" pitchFamily="34" charset="0"/>
                        </a:rPr>
                        <a:t>12.1%</a:t>
                      </a:r>
                    </a:p>
                  </a:txBody>
                  <a:tcPr marL="16363" marR="16363" marT="163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4733122"/>
                  </a:ext>
                </a:extLst>
              </a:tr>
            </a:tbl>
          </a:graphicData>
        </a:graphic>
      </p:graphicFrame>
      <p:sp>
        <p:nvSpPr>
          <p:cNvPr id="8" name="Title 1">
            <a:extLst>
              <a:ext uri="{FF2B5EF4-FFF2-40B4-BE49-F238E27FC236}">
                <a16:creationId xmlns:a16="http://schemas.microsoft.com/office/drawing/2014/main" id="{A146F4C0-D750-A449-B23F-CEA50D4117CB}"/>
              </a:ext>
            </a:extLst>
          </p:cNvPr>
          <p:cNvSpPr txBox="1">
            <a:spLocks/>
          </p:cNvSpPr>
          <p:nvPr/>
        </p:nvSpPr>
        <p:spPr>
          <a:xfrm>
            <a:off x="-101248" y="26892"/>
            <a:ext cx="12192000" cy="616016"/>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3A93"/>
                </a:solidFill>
                <a:effectLst/>
                <a:uLnTx/>
                <a:uFillTx/>
                <a:latin typeface="Georgia"/>
                <a:ea typeface="+mj-ea"/>
                <a:cs typeface="+mj-cs"/>
              </a:rPr>
              <a:t>Key Toxicities Across Available PI3K Pathway Inhibitors</a:t>
            </a:r>
          </a:p>
        </p:txBody>
      </p:sp>
      <p:sp>
        <p:nvSpPr>
          <p:cNvPr id="9" name="TextBox 8">
            <a:extLst>
              <a:ext uri="{FF2B5EF4-FFF2-40B4-BE49-F238E27FC236}">
                <a16:creationId xmlns:a16="http://schemas.microsoft.com/office/drawing/2014/main" id="{447DB05C-5E85-9646-9797-E7785D64B9D9}"/>
              </a:ext>
            </a:extLst>
          </p:cNvPr>
          <p:cNvSpPr txBox="1"/>
          <p:nvPr/>
        </p:nvSpPr>
        <p:spPr>
          <a:xfrm>
            <a:off x="5893152" y="4618993"/>
            <a:ext cx="1916290" cy="369332"/>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OTNEJMQuadraat"/>
                <a:ea typeface="+mn-ea"/>
                <a:cs typeface="+mn-cs"/>
              </a:rPr>
              <a:t>Inclusion A1c &lt;6%</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3AFB0F1-FCE5-4F49-BC7B-A112C2C5EBE4}"/>
              </a:ext>
            </a:extLst>
          </p:cNvPr>
          <p:cNvSpPr txBox="1"/>
          <p:nvPr/>
        </p:nvSpPr>
        <p:spPr>
          <a:xfrm>
            <a:off x="8952091" y="4620830"/>
            <a:ext cx="1927578" cy="369332"/>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OTNEJMQuadraat"/>
                <a:ea typeface="+mn-ea"/>
                <a:cs typeface="+mn-cs"/>
              </a:rPr>
              <a:t>Inclusion A1c &lt;8%</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3C16712D-3BEA-9144-B2FB-A0047974EF9C}"/>
              </a:ext>
            </a:extLst>
          </p:cNvPr>
          <p:cNvSpPr txBox="1"/>
          <p:nvPr/>
        </p:nvSpPr>
        <p:spPr>
          <a:xfrm>
            <a:off x="2957688" y="4618993"/>
            <a:ext cx="2088446" cy="369332"/>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OTNEJMQuadraat"/>
                <a:ea typeface="+mn-ea"/>
                <a:cs typeface="+mn-cs"/>
              </a:rPr>
              <a:t>Inclusion A1c &lt;6.4%</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37677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9427CB-9829-6342-A815-91594EF0BA75}"/>
              </a:ext>
            </a:extLst>
          </p:cNvPr>
          <p:cNvSpPr>
            <a:spLocks noGrp="1"/>
          </p:cNvSpPr>
          <p:nvPr>
            <p:ph type="title"/>
          </p:nvPr>
        </p:nvSpPr>
        <p:spPr/>
        <p:txBody>
          <a:bodyPr/>
          <a:lstStyle/>
          <a:p>
            <a:r>
              <a:rPr lang="en-US" dirty="0"/>
              <a:t>Summary and Future Directions</a:t>
            </a:r>
          </a:p>
        </p:txBody>
      </p:sp>
      <p:sp>
        <p:nvSpPr>
          <p:cNvPr id="7" name="TextBox 6">
            <a:extLst>
              <a:ext uri="{FF2B5EF4-FFF2-40B4-BE49-F238E27FC236}">
                <a16:creationId xmlns:a16="http://schemas.microsoft.com/office/drawing/2014/main" id="{3A540B99-0198-9A4C-B9B7-31A0299E8EAD}"/>
              </a:ext>
            </a:extLst>
          </p:cNvPr>
          <p:cNvSpPr txBox="1"/>
          <p:nvPr/>
        </p:nvSpPr>
        <p:spPr>
          <a:xfrm>
            <a:off x="641350" y="1480391"/>
            <a:ext cx="10071806" cy="415498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The PI3K pathway is frequently activated in HR+ breast cancer (~40%)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Early (truncal) events, detected in tissue or liquid biopsy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err="1">
                <a:ln>
                  <a:noFill/>
                </a:ln>
                <a:solidFill>
                  <a:srgbClr val="000000"/>
                </a:solidFill>
                <a:effectLst/>
                <a:uLnTx/>
                <a:uFillTx/>
                <a:latin typeface="Calibri"/>
                <a:ea typeface="+mn-ea"/>
                <a:cs typeface="+mn-cs"/>
              </a:rPr>
              <a:t>Alpelisib</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 with </a:t>
            </a:r>
            <a:r>
              <a:rPr kumimoji="0" lang="en-US" altLang="en-US" sz="2400" b="0" i="0" u="none" strike="noStrike" kern="1200" cap="none" spc="0" normalizeH="0" baseline="0" noProof="0" dirty="0" err="1">
                <a:ln>
                  <a:noFill/>
                </a:ln>
                <a:solidFill>
                  <a:srgbClr val="000000"/>
                </a:solidFill>
                <a:effectLst/>
                <a:uLnTx/>
                <a:uFillTx/>
                <a:latin typeface="Calibri"/>
                <a:ea typeface="+mn-ea"/>
                <a:cs typeface="+mn-cs"/>
              </a:rPr>
              <a:t>fulvestrant</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 can be used in PIK3CAm, 2</a:t>
            </a:r>
            <a:r>
              <a:rPr kumimoji="0" lang="en-US" altLang="en-US" sz="2400" b="0" i="0" u="none" strike="noStrike" kern="1200" cap="none" spc="0" normalizeH="0" baseline="30000" noProof="0" dirty="0">
                <a:ln>
                  <a:noFill/>
                </a:ln>
                <a:solidFill>
                  <a:srgbClr val="000000"/>
                </a:solidFill>
                <a:effectLst/>
                <a:uLnTx/>
                <a:uFillTx/>
                <a:latin typeface="Calibri"/>
                <a:ea typeface="+mn-ea"/>
                <a:cs typeface="+mn-cs"/>
              </a:rPr>
              <a:t>nd</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 line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err="1">
                <a:ln>
                  <a:noFill/>
                </a:ln>
                <a:solidFill>
                  <a:srgbClr val="000000"/>
                </a:solidFill>
                <a:effectLst/>
                <a:uLnTx/>
                <a:uFillTx/>
                <a:latin typeface="Calibri"/>
                <a:ea typeface="+mn-ea"/>
                <a:cs typeface="+mn-cs"/>
              </a:rPr>
              <a:t>Inavolisib</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 + </a:t>
            </a:r>
            <a:r>
              <a:rPr kumimoji="0" lang="en-US" altLang="en-US" sz="2400" b="0" i="0" u="none" strike="noStrike" kern="1200" cap="none" spc="0" normalizeH="0" baseline="0" noProof="0" dirty="0" err="1">
                <a:ln>
                  <a:noFill/>
                </a:ln>
                <a:solidFill>
                  <a:srgbClr val="000000"/>
                </a:solidFill>
                <a:effectLst/>
                <a:uLnTx/>
                <a:uFillTx/>
                <a:latin typeface="Calibri"/>
                <a:ea typeface="+mn-ea"/>
                <a:cs typeface="+mn-cs"/>
              </a:rPr>
              <a:t>palbociclib</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 + </a:t>
            </a:r>
            <a:r>
              <a:rPr kumimoji="0" lang="en-US" altLang="en-US" sz="2400" b="0" i="0" u="none" strike="noStrike" kern="1200" cap="none" spc="0" normalizeH="0" baseline="0" noProof="0" dirty="0" err="1">
                <a:ln>
                  <a:noFill/>
                </a:ln>
                <a:solidFill>
                  <a:srgbClr val="000000"/>
                </a:solidFill>
                <a:effectLst/>
                <a:uLnTx/>
                <a:uFillTx/>
                <a:latin typeface="Calibri"/>
                <a:ea typeface="+mn-ea"/>
                <a:cs typeface="+mn-cs"/>
              </a:rPr>
              <a:t>fulvestrant</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 can be used in PI3KCAm, 1</a:t>
            </a:r>
            <a:r>
              <a:rPr kumimoji="0" lang="en-US" altLang="en-US" sz="2400" b="0" i="0" u="none" strike="noStrike" kern="1200" cap="none" spc="0" normalizeH="0" baseline="30000" noProof="0" dirty="0">
                <a:ln>
                  <a:noFill/>
                </a:ln>
                <a:solidFill>
                  <a:srgbClr val="000000"/>
                </a:solidFill>
                <a:effectLst/>
                <a:uLnTx/>
                <a:uFillTx/>
                <a:latin typeface="Calibri"/>
                <a:ea typeface="+mn-ea"/>
                <a:cs typeface="+mn-cs"/>
              </a:rPr>
              <a:t>st</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 line, endocrine resistant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Key toxicities include hyperglycemia, GI issues, mucositis, rash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New, mutant-specific, PI3K inhibitors are under development (less toxicity!)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Combinations with next-generation, oral antiestrogens are being explored</a:t>
            </a:r>
          </a:p>
        </p:txBody>
      </p:sp>
    </p:spTree>
    <p:extLst>
      <p:ext uri="{BB962C8B-B14F-4D97-AF65-F5344CB8AC3E}">
        <p14:creationId xmlns:p14="http://schemas.microsoft.com/office/powerpoint/2010/main" val="141476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5ACC6-A0E8-DC00-784A-5518AAA4D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8E81A-429B-AD25-BB60-1160BABCABD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772787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9F72-EE57-2452-98EC-3C6C5A5FD78F}"/>
              </a:ext>
            </a:extLst>
          </p:cNvPr>
          <p:cNvSpPr>
            <a:spLocks noGrp="1"/>
          </p:cNvSpPr>
          <p:nvPr>
            <p:ph type="ctrTitle"/>
          </p:nvPr>
        </p:nvSpPr>
        <p:spPr>
          <a:xfrm>
            <a:off x="1142082" y="1992696"/>
            <a:ext cx="9907836" cy="2387600"/>
          </a:xfrm>
        </p:spPr>
        <p:txBody>
          <a:bodyPr>
            <a:normAutofit fontScale="90000"/>
          </a:bodyPr>
          <a:lstStyle/>
          <a:p>
            <a:r>
              <a:rPr lang="en-US" sz="5300" dirty="0"/>
              <a:t>Nursing Considerations </a:t>
            </a:r>
            <a:br>
              <a:rPr lang="en-US" sz="5300" dirty="0"/>
            </a:br>
            <a:r>
              <a:rPr lang="en-US" sz="5300" dirty="0"/>
              <a:t>for Patients Receiving </a:t>
            </a:r>
            <a:r>
              <a:rPr lang="en-US" sz="5300" dirty="0" err="1"/>
              <a:t>Inavolisib</a:t>
            </a:r>
            <a:r>
              <a:rPr lang="en-US" sz="5300" dirty="0"/>
              <a:t>/Palbociclib/</a:t>
            </a:r>
            <a:r>
              <a:rPr lang="en-US" sz="5300" dirty="0" err="1"/>
              <a:t>Fulvestrant</a:t>
            </a:r>
            <a:br>
              <a:rPr lang="en-US" dirty="0"/>
            </a:br>
            <a:r>
              <a:rPr lang="en-US" dirty="0"/>
              <a:t> </a:t>
            </a:r>
            <a:br>
              <a:rPr lang="en-US" sz="3000" dirty="0"/>
            </a:br>
            <a:r>
              <a:rPr lang="en-US" sz="3000" dirty="0"/>
              <a:t>Research To Practice</a:t>
            </a:r>
          </a:p>
        </p:txBody>
      </p:sp>
      <p:sp>
        <p:nvSpPr>
          <p:cNvPr id="3" name="Subtitle 2">
            <a:extLst>
              <a:ext uri="{FF2B5EF4-FFF2-40B4-BE49-F238E27FC236}">
                <a16:creationId xmlns:a16="http://schemas.microsoft.com/office/drawing/2014/main" id="{9060857B-05EF-73F2-D50A-69B9243A710A}"/>
              </a:ext>
            </a:extLst>
          </p:cNvPr>
          <p:cNvSpPr>
            <a:spLocks noGrp="1"/>
          </p:cNvSpPr>
          <p:nvPr>
            <p:ph type="subTitle" idx="1"/>
          </p:nvPr>
        </p:nvSpPr>
        <p:spPr>
          <a:xfrm>
            <a:off x="1524000" y="4472371"/>
            <a:ext cx="9144000" cy="1655762"/>
          </a:xfrm>
        </p:spPr>
        <p:txBody>
          <a:bodyPr/>
          <a:lstStyle/>
          <a:p>
            <a:r>
              <a:rPr lang="en-US" b="1" dirty="0"/>
              <a:t>Jamie Carroll</a:t>
            </a:r>
          </a:p>
          <a:p>
            <a:r>
              <a:rPr lang="en-US" dirty="0"/>
              <a:t>April 9, 2025</a:t>
            </a:r>
          </a:p>
        </p:txBody>
      </p:sp>
    </p:spTree>
    <p:extLst>
      <p:ext uri="{BB962C8B-B14F-4D97-AF65-F5344CB8AC3E}">
        <p14:creationId xmlns:p14="http://schemas.microsoft.com/office/powerpoint/2010/main" val="385933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FC3471-F7BF-196C-7424-A41CE1E95E14}"/>
              </a:ext>
            </a:extLst>
          </p:cNvPr>
          <p:cNvSpPr>
            <a:spLocks noGrp="1"/>
          </p:cNvSpPr>
          <p:nvPr>
            <p:ph idx="1"/>
          </p:nvPr>
        </p:nvSpPr>
        <p:spPr>
          <a:xfrm>
            <a:off x="838200" y="1825625"/>
            <a:ext cx="10795612" cy="4351338"/>
          </a:xfrm>
        </p:spPr>
        <p:txBody>
          <a:bodyPr/>
          <a:lstStyle/>
          <a:p>
            <a:r>
              <a:rPr lang="en-US" dirty="0"/>
              <a:t>65 </a:t>
            </a:r>
            <a:r>
              <a:rPr lang="en-US" dirty="0" err="1"/>
              <a:t>yo</a:t>
            </a:r>
            <a:r>
              <a:rPr lang="en-US" dirty="0"/>
              <a:t> presents with screen detected abnormality. Diagnostic w/u ensued.</a:t>
            </a:r>
          </a:p>
          <a:p>
            <a:r>
              <a:rPr lang="en-US" dirty="0"/>
              <a:t>Biopsy reveals invasive ductal carcinoma, Grade II, ER/PR 91-100%, HER2 1+</a:t>
            </a:r>
          </a:p>
          <a:p>
            <a:r>
              <a:rPr lang="en-US" dirty="0"/>
              <a:t>Enrolled in neoadjuvant ET study x 6 months</a:t>
            </a:r>
          </a:p>
          <a:p>
            <a:r>
              <a:rPr lang="en-US" dirty="0"/>
              <a:t>Proceeded to bilateral mastectomy. Final pathology reveals 2.0 cm tumor, Grade II, tumor cellularity 30% (ypT1cN0)</a:t>
            </a:r>
          </a:p>
        </p:txBody>
      </p:sp>
    </p:spTree>
    <p:extLst>
      <p:ext uri="{BB962C8B-B14F-4D97-AF65-F5344CB8AC3E}">
        <p14:creationId xmlns:p14="http://schemas.microsoft.com/office/powerpoint/2010/main" val="236680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8444C5-586F-8574-179C-09A6081CFB14}"/>
              </a:ext>
            </a:extLst>
          </p:cNvPr>
          <p:cNvSpPr>
            <a:spLocks noGrp="1"/>
          </p:cNvSpPr>
          <p:nvPr>
            <p:ph idx="1"/>
          </p:nvPr>
        </p:nvSpPr>
        <p:spPr/>
        <p:txBody>
          <a:bodyPr/>
          <a:lstStyle/>
          <a:p>
            <a:r>
              <a:rPr lang="en-US" dirty="0"/>
              <a:t>Sept 2020-July 2022 Anastrozole, dc due to arthralgias</a:t>
            </a:r>
          </a:p>
          <a:p>
            <a:r>
              <a:rPr lang="en-US" dirty="0"/>
              <a:t>July 2022-May 2024 Letrozole, dc due to arthralgias/myalgias</a:t>
            </a:r>
          </a:p>
          <a:p>
            <a:r>
              <a:rPr lang="en-US" dirty="0"/>
              <a:t>May 2024-March 2025 Exemestane</a:t>
            </a:r>
          </a:p>
          <a:p>
            <a:r>
              <a:rPr lang="en-US" dirty="0"/>
              <a:t>March 2025-Presented with new flank pain. CT scan revealed multiple osseous lesions, most prominent L1/L2.</a:t>
            </a:r>
          </a:p>
          <a:p>
            <a:r>
              <a:rPr lang="en-US" dirty="0"/>
              <a:t>Seen back in clinic with Tempus testing and biopsy of bone.</a:t>
            </a:r>
          </a:p>
          <a:p>
            <a:r>
              <a:rPr lang="en-US" dirty="0"/>
              <a:t>Bone biopsy: Positive for malignancy, consistent with breast primary. ER/PR 91-100%, HER2 2+, FISH negative.</a:t>
            </a:r>
          </a:p>
        </p:txBody>
      </p:sp>
    </p:spTree>
    <p:extLst>
      <p:ext uri="{BB962C8B-B14F-4D97-AF65-F5344CB8AC3E}">
        <p14:creationId xmlns:p14="http://schemas.microsoft.com/office/powerpoint/2010/main" val="406683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1897B78-C838-BF6B-2073-06D3FAA5C7D5}"/>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98124" y="139084"/>
            <a:ext cx="4886560" cy="6579831"/>
          </a:xfrm>
        </p:spPr>
      </p:pic>
    </p:spTree>
    <p:extLst>
      <p:ext uri="{BB962C8B-B14F-4D97-AF65-F5344CB8AC3E}">
        <p14:creationId xmlns:p14="http://schemas.microsoft.com/office/powerpoint/2010/main" val="192146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527830-0666-3A5C-3C59-AE645C5D0F86}"/>
              </a:ext>
            </a:extLst>
          </p:cNvPr>
          <p:cNvSpPr>
            <a:spLocks noGrp="1"/>
          </p:cNvSpPr>
          <p:nvPr>
            <p:ph idx="1"/>
          </p:nvPr>
        </p:nvSpPr>
        <p:spPr/>
        <p:txBody>
          <a:bodyPr/>
          <a:lstStyle/>
          <a:p>
            <a:r>
              <a:rPr lang="en-US" dirty="0"/>
              <a:t>Patient started </a:t>
            </a:r>
            <a:r>
              <a:rPr lang="en-US" dirty="0" err="1"/>
              <a:t>Inavolisib</a:t>
            </a:r>
            <a:r>
              <a:rPr lang="en-US" dirty="0"/>
              <a:t>, </a:t>
            </a:r>
            <a:r>
              <a:rPr lang="en-US" dirty="0" err="1"/>
              <a:t>Fulvestrant</a:t>
            </a:r>
            <a:r>
              <a:rPr lang="en-US" dirty="0"/>
              <a:t> and Palbociclib</a:t>
            </a:r>
          </a:p>
          <a:p>
            <a:endParaRPr lang="en-US" dirty="0"/>
          </a:p>
          <a:p>
            <a:r>
              <a:rPr lang="en-US" dirty="0"/>
              <a:t>Inavolisib-9 mg taken daily Days 1-28</a:t>
            </a:r>
          </a:p>
          <a:p>
            <a:r>
              <a:rPr lang="en-US" dirty="0"/>
              <a:t>Palbociclib-125 mg taken daily Days 1-21</a:t>
            </a:r>
          </a:p>
          <a:p>
            <a:r>
              <a:rPr lang="en-US" dirty="0"/>
              <a:t>Fulvestrant-500 mg Days 1, 15 of C1 then every 28 days</a:t>
            </a:r>
          </a:p>
        </p:txBody>
      </p:sp>
    </p:spTree>
    <p:extLst>
      <p:ext uri="{BB962C8B-B14F-4D97-AF65-F5344CB8AC3E}">
        <p14:creationId xmlns:p14="http://schemas.microsoft.com/office/powerpoint/2010/main" val="3034385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D400-8F25-F4CB-34BB-53A89A5F5E7F}"/>
              </a:ext>
            </a:extLst>
          </p:cNvPr>
          <p:cNvSpPr>
            <a:spLocks noGrp="1"/>
          </p:cNvSpPr>
          <p:nvPr>
            <p:ph type="title"/>
          </p:nvPr>
        </p:nvSpPr>
        <p:spPr/>
        <p:txBody>
          <a:bodyPr/>
          <a:lstStyle/>
          <a:p>
            <a:pPr algn="ctr"/>
            <a:r>
              <a:rPr lang="en-US" dirty="0"/>
              <a:t>Inavo120: Safety</a:t>
            </a:r>
          </a:p>
        </p:txBody>
      </p:sp>
      <p:pic>
        <p:nvPicPr>
          <p:cNvPr id="5" name="Content Placeholder 4">
            <a:extLst>
              <a:ext uri="{FF2B5EF4-FFF2-40B4-BE49-F238E27FC236}">
                <a16:creationId xmlns:a16="http://schemas.microsoft.com/office/drawing/2014/main" id="{4A9E9512-B810-F38C-CA8C-2133480A2D7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90326" y="1427379"/>
            <a:ext cx="10213416" cy="4867572"/>
          </a:xfrm>
        </p:spPr>
      </p:pic>
      <p:sp>
        <p:nvSpPr>
          <p:cNvPr id="6" name="Arrow: Right 5">
            <a:extLst>
              <a:ext uri="{FF2B5EF4-FFF2-40B4-BE49-F238E27FC236}">
                <a16:creationId xmlns:a16="http://schemas.microsoft.com/office/drawing/2014/main" id="{ECC67C42-E59B-14F7-A127-11366B390729}"/>
              </a:ext>
            </a:extLst>
          </p:cNvPr>
          <p:cNvSpPr/>
          <p:nvPr/>
        </p:nvSpPr>
        <p:spPr>
          <a:xfrm>
            <a:off x="973494" y="2717399"/>
            <a:ext cx="316832" cy="15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947EBCF1-4DFB-A265-E2F0-E27D2AD062EF}"/>
              </a:ext>
            </a:extLst>
          </p:cNvPr>
          <p:cNvPicPr>
            <a:picLocks noChangeAspect="1"/>
          </p:cNvPicPr>
          <p:nvPr/>
        </p:nvPicPr>
        <p:blipFill>
          <a:blip r:embed="rId4"/>
          <a:stretch>
            <a:fillRect/>
          </a:stretch>
        </p:blipFill>
        <p:spPr>
          <a:xfrm>
            <a:off x="946996" y="3400926"/>
            <a:ext cx="335309" cy="207282"/>
          </a:xfrm>
          <a:prstGeom prst="rect">
            <a:avLst/>
          </a:prstGeom>
        </p:spPr>
      </p:pic>
      <p:pic>
        <p:nvPicPr>
          <p:cNvPr id="8" name="Picture 7">
            <a:extLst>
              <a:ext uri="{FF2B5EF4-FFF2-40B4-BE49-F238E27FC236}">
                <a16:creationId xmlns:a16="http://schemas.microsoft.com/office/drawing/2014/main" id="{7D0D4B8C-B403-722F-9349-FBFBA2E51291}"/>
              </a:ext>
            </a:extLst>
          </p:cNvPr>
          <p:cNvPicPr>
            <a:picLocks noChangeAspect="1"/>
          </p:cNvPicPr>
          <p:nvPr/>
        </p:nvPicPr>
        <p:blipFill>
          <a:blip r:embed="rId4"/>
          <a:stretch>
            <a:fillRect/>
          </a:stretch>
        </p:blipFill>
        <p:spPr>
          <a:xfrm>
            <a:off x="932172" y="3932053"/>
            <a:ext cx="335309" cy="207282"/>
          </a:xfrm>
          <a:prstGeom prst="rect">
            <a:avLst/>
          </a:prstGeom>
        </p:spPr>
      </p:pic>
      <p:pic>
        <p:nvPicPr>
          <p:cNvPr id="9" name="Picture 8">
            <a:extLst>
              <a:ext uri="{FF2B5EF4-FFF2-40B4-BE49-F238E27FC236}">
                <a16:creationId xmlns:a16="http://schemas.microsoft.com/office/drawing/2014/main" id="{C73C657E-AB96-3710-9E33-0F089A36A134}"/>
              </a:ext>
            </a:extLst>
          </p:cNvPr>
          <p:cNvPicPr>
            <a:picLocks noChangeAspect="1"/>
          </p:cNvPicPr>
          <p:nvPr/>
        </p:nvPicPr>
        <p:blipFill>
          <a:blip r:embed="rId4"/>
          <a:stretch>
            <a:fillRect/>
          </a:stretch>
        </p:blipFill>
        <p:spPr>
          <a:xfrm>
            <a:off x="946996" y="3666489"/>
            <a:ext cx="335309" cy="207282"/>
          </a:xfrm>
          <a:prstGeom prst="rect">
            <a:avLst/>
          </a:prstGeom>
        </p:spPr>
      </p:pic>
      <p:pic>
        <p:nvPicPr>
          <p:cNvPr id="10" name="Picture 9">
            <a:extLst>
              <a:ext uri="{FF2B5EF4-FFF2-40B4-BE49-F238E27FC236}">
                <a16:creationId xmlns:a16="http://schemas.microsoft.com/office/drawing/2014/main" id="{4D4267BD-EBA2-2322-03EB-4B30AF8FD9F5}"/>
              </a:ext>
            </a:extLst>
          </p:cNvPr>
          <p:cNvPicPr>
            <a:picLocks noChangeAspect="1"/>
          </p:cNvPicPr>
          <p:nvPr/>
        </p:nvPicPr>
        <p:blipFill>
          <a:blip r:embed="rId4"/>
          <a:stretch>
            <a:fillRect/>
          </a:stretch>
        </p:blipFill>
        <p:spPr>
          <a:xfrm>
            <a:off x="964255" y="2054557"/>
            <a:ext cx="335309" cy="207282"/>
          </a:xfrm>
          <a:prstGeom prst="rect">
            <a:avLst/>
          </a:prstGeom>
        </p:spPr>
      </p:pic>
    </p:spTree>
    <p:extLst>
      <p:ext uri="{BB962C8B-B14F-4D97-AF65-F5344CB8AC3E}">
        <p14:creationId xmlns:p14="http://schemas.microsoft.com/office/powerpoint/2010/main" val="512440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Wander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092443789"/>
              </p:ext>
            </p:extLst>
          </p:nvPr>
        </p:nvGraphicFramePr>
        <p:xfrm>
          <a:off x="1236096" y="1556792"/>
          <a:ext cx="9719807" cy="4198413"/>
        </p:xfrm>
        <a:graphic>
          <a:graphicData uri="http://schemas.openxmlformats.org/drawingml/2006/table">
            <a:tbl>
              <a:tblPr firstRow="1" bandRow="1">
                <a:tableStyleId>{F2DE63D5-997A-4646-A377-4702673A728D}</a:tableStyleId>
              </a:tblPr>
              <a:tblGrid>
                <a:gridCol w="3419745">
                  <a:extLst>
                    <a:ext uri="{9D8B030D-6E8A-4147-A177-3AD203B41FA5}">
                      <a16:colId xmlns:a16="http://schemas.microsoft.com/office/drawing/2014/main" val="20000"/>
                    </a:ext>
                  </a:extLst>
                </a:gridCol>
                <a:gridCol w="6300062">
                  <a:extLst>
                    <a:ext uri="{9D8B030D-6E8A-4147-A177-3AD203B41FA5}">
                      <a16:colId xmlns:a16="http://schemas.microsoft.com/office/drawing/2014/main" val="20001"/>
                    </a:ext>
                  </a:extLst>
                </a:gridCol>
              </a:tblGrid>
              <a:tr h="991615">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Biovica</a:t>
                      </a:r>
                      <a:r>
                        <a:rPr lang="en-US" sz="1800" b="0" kern="1200" dirty="0">
                          <a:solidFill>
                            <a:schemeClr val="tx1"/>
                          </a:solidFill>
                          <a:effectLst/>
                          <a:latin typeface="+mn-lt"/>
                          <a:ea typeface="+mn-ea"/>
                          <a:cs typeface="+mn-cs"/>
                        </a:rPr>
                        <a:t> International AB, Genentech, a member of the Roche Group, Hologic Inc, Pfizer Inc, Puma Biotechnology Inc, </a:t>
                      </a:r>
                      <a:r>
                        <a:rPr lang="en-US" sz="1800" b="0" kern="1200" dirty="0" err="1">
                          <a:solidFill>
                            <a:schemeClr val="tx1"/>
                          </a:solidFill>
                          <a:effectLst/>
                          <a:latin typeface="+mn-lt"/>
                          <a:ea typeface="+mn-ea"/>
                          <a:cs typeface="+mn-cs"/>
                        </a:rPr>
                        <a:t>Regor</a:t>
                      </a:r>
                      <a:r>
                        <a:rPr lang="en-US" sz="1800" b="0" kern="1200" dirty="0">
                          <a:solidFill>
                            <a:schemeClr val="tx1"/>
                          </a:solidFill>
                          <a:effectLst/>
                          <a:latin typeface="+mn-lt"/>
                          <a:ea typeface="+mn-ea"/>
                          <a:cs typeface="+mn-cs"/>
                        </a:rPr>
                        <a:t> Therapeutics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86502">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Foundation Medicine, Lilly,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1740079"/>
                  </a:ext>
                </a:extLst>
              </a:tr>
              <a:tr h="686502">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Genentech, a member of the Roche Group, Lilly, </a:t>
                      </a:r>
                      <a:r>
                        <a:rPr lang="en-US" sz="1800" b="0" kern="1200" dirty="0" err="1">
                          <a:solidFill>
                            <a:schemeClr val="tx1"/>
                          </a:solidFill>
                          <a:effectLst/>
                          <a:latin typeface="+mn-lt"/>
                          <a:ea typeface="+mn-ea"/>
                          <a:cs typeface="+mn-cs"/>
                        </a:rPr>
                        <a:t>Nuvation</a:t>
                      </a:r>
                      <a:r>
                        <a:rPr lang="en-US" sz="1800" b="0" kern="1200" dirty="0">
                          <a:solidFill>
                            <a:schemeClr val="tx1"/>
                          </a:solidFill>
                          <a:effectLst/>
                          <a:latin typeface="+mn-lt"/>
                          <a:ea typeface="+mn-ea"/>
                          <a:cs typeface="+mn-cs"/>
                        </a:rPr>
                        <a:t> Bio, Pfizer Inc, </a:t>
                      </a:r>
                      <a:r>
                        <a:rPr lang="en-US" sz="1800" b="0" kern="1200" dirty="0" err="1">
                          <a:solidFill>
                            <a:schemeClr val="tx1"/>
                          </a:solidFill>
                          <a:effectLst/>
                          <a:latin typeface="+mn-lt"/>
                          <a:ea typeface="+mn-ea"/>
                          <a:cs typeface="+mn-cs"/>
                        </a:rPr>
                        <a:t>Regor</a:t>
                      </a:r>
                      <a:r>
                        <a:rPr lang="en-US" sz="1800" b="0" kern="1200" dirty="0">
                          <a:solidFill>
                            <a:schemeClr val="tx1"/>
                          </a:solidFill>
                          <a:effectLst/>
                          <a:latin typeface="+mn-lt"/>
                          <a:ea typeface="+mn-ea"/>
                          <a:cs typeface="+mn-cs"/>
                        </a:rPr>
                        <a:t> Therapeutics Group, </a:t>
                      </a:r>
                      <a:r>
                        <a:rPr lang="en-US" sz="1800" b="0" kern="1200" dirty="0" err="1">
                          <a:solidFill>
                            <a:schemeClr val="tx1"/>
                          </a:solidFill>
                          <a:effectLst/>
                          <a:latin typeface="+mn-lt"/>
                          <a:ea typeface="+mn-ea"/>
                          <a:cs typeface="+mn-cs"/>
                        </a:rPr>
                        <a:t>Sermonix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0691264"/>
                  </a:ext>
                </a:extLst>
              </a:tr>
              <a:tr h="686502">
                <a:tc>
                  <a:txBody>
                    <a:bodyPr/>
                    <a:lstStyle/>
                    <a:p>
                      <a:r>
                        <a:rPr lang="en-US" sz="1800" b="1" kern="1200" dirty="0">
                          <a:solidFill>
                            <a:schemeClr val="tx1"/>
                          </a:solidFill>
                          <a:effectLst/>
                          <a:latin typeface="+mn-lt"/>
                          <a:ea typeface="+mn-ea"/>
                          <a:cs typeface="+mn-cs"/>
                        </a:rPr>
                        <a:t>Data and Safety Monitoring </a:t>
                      </a:r>
                    </a:p>
                    <a:p>
                      <a:r>
                        <a:rPr lang="en-US" sz="1800" b="1" kern="1200" dirty="0">
                          <a:solidFill>
                            <a:schemeClr val="tx1"/>
                          </a:solidFill>
                          <a:effectLst/>
                          <a:latin typeface="+mn-lt"/>
                          <a:ea typeface="+mn-ea"/>
                          <a:cs typeface="+mn-cs"/>
                        </a:rPr>
                        <a:t>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Regor</a:t>
                      </a:r>
                      <a:r>
                        <a:rPr lang="en-US" sz="1800" b="0" kern="1200" dirty="0">
                          <a:solidFill>
                            <a:schemeClr val="tx1"/>
                          </a:solidFill>
                          <a:effectLst/>
                          <a:latin typeface="+mn-lt"/>
                          <a:ea typeface="+mn-ea"/>
                          <a:cs typeface="+mn-cs"/>
                        </a:rPr>
                        <a:t> Therapeutics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6882369"/>
                  </a:ext>
                </a:extLst>
              </a:tr>
              <a:tr h="460790">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Guardant Health,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0608888"/>
                  </a:ext>
                </a:extLst>
              </a:tr>
              <a:tr h="686502">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2nd.MD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1798858"/>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27782-5743-924A-30D3-81CBC9941A59}"/>
              </a:ext>
            </a:extLst>
          </p:cNvPr>
          <p:cNvSpPr>
            <a:spLocks noGrp="1"/>
          </p:cNvSpPr>
          <p:nvPr>
            <p:ph type="title"/>
          </p:nvPr>
        </p:nvSpPr>
        <p:spPr/>
        <p:txBody>
          <a:bodyPr/>
          <a:lstStyle/>
          <a:p>
            <a:pPr algn="ctr"/>
            <a:r>
              <a:rPr lang="en-US" dirty="0"/>
              <a:t>Case study side effects</a:t>
            </a:r>
          </a:p>
        </p:txBody>
      </p:sp>
      <p:sp>
        <p:nvSpPr>
          <p:cNvPr id="3" name="Content Placeholder 2">
            <a:extLst>
              <a:ext uri="{FF2B5EF4-FFF2-40B4-BE49-F238E27FC236}">
                <a16:creationId xmlns:a16="http://schemas.microsoft.com/office/drawing/2014/main" id="{FBCDBDC7-27BF-27AB-1C6E-B063D9DF12B7}"/>
              </a:ext>
            </a:extLst>
          </p:cNvPr>
          <p:cNvSpPr>
            <a:spLocks noGrp="1"/>
          </p:cNvSpPr>
          <p:nvPr>
            <p:ph idx="1"/>
          </p:nvPr>
        </p:nvSpPr>
        <p:spPr/>
        <p:txBody>
          <a:bodyPr/>
          <a:lstStyle/>
          <a:p>
            <a:r>
              <a:rPr lang="en-US" dirty="0"/>
              <a:t>Neutropenia: Held until recovered, dose reduced Palbociclib 100mg</a:t>
            </a:r>
          </a:p>
          <a:p>
            <a:r>
              <a:rPr lang="en-US" dirty="0"/>
              <a:t>Stomatitis: Dexamethasone mouth rinse 0.5 mg/ml QID</a:t>
            </a:r>
          </a:p>
          <a:p>
            <a:r>
              <a:rPr lang="en-US" dirty="0"/>
              <a:t>Hyperglycemia: Glucose monitor and Metformin 500 mg BID</a:t>
            </a:r>
          </a:p>
          <a:p>
            <a:r>
              <a:rPr lang="en-US" dirty="0"/>
              <a:t>Diarrhea</a:t>
            </a:r>
            <a:r>
              <a:rPr lang="en-US"/>
              <a:t>: Loperamide </a:t>
            </a:r>
            <a:r>
              <a:rPr lang="en-US" dirty="0"/>
              <a:t>2mg, up to 16 mg per day</a:t>
            </a:r>
          </a:p>
          <a:p>
            <a:r>
              <a:rPr lang="en-US" dirty="0"/>
              <a:t>Nausea: Ondansetron 8 mg, Prochlorperazine 25 mg and Olanzapine 5 mg at bedtime </a:t>
            </a:r>
          </a:p>
        </p:txBody>
      </p:sp>
    </p:spTree>
    <p:extLst>
      <p:ext uri="{BB962C8B-B14F-4D97-AF65-F5344CB8AC3E}">
        <p14:creationId xmlns:p14="http://schemas.microsoft.com/office/powerpoint/2010/main" val="3493253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BC06B-D775-AF99-BAE2-E92BD7906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265BE-0DD0-BF69-80EC-57CE8DBB42A3}"/>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02594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B5084-0F93-8052-CDBA-F76C42B969C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5B6D5C-867B-CACB-966C-0C11AC98D8EB}"/>
              </a:ext>
            </a:extLst>
          </p:cNvPr>
          <p:cNvSpPr/>
          <p:nvPr/>
        </p:nvSpPr>
        <p:spPr bwMode="auto">
          <a:xfrm>
            <a:off x="758948" y="3284984"/>
            <a:ext cx="10512305"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5CF7ECF-9C58-7C16-7EF7-8EA33853F29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15C6AD53-DFA2-96F2-FEDF-7DB4D755E88E}"/>
              </a:ext>
            </a:extLst>
          </p:cNvPr>
          <p:cNvSpPr>
            <a:spLocks noGrp="1"/>
          </p:cNvSpPr>
          <p:nvPr>
            <p:ph idx="1"/>
          </p:nvPr>
        </p:nvSpPr>
        <p:spPr>
          <a:xfrm>
            <a:off x="1343472" y="1268760"/>
            <a:ext cx="9072146" cy="4799013"/>
          </a:xfrm>
        </p:spPr>
        <p:txBody>
          <a:bodyPr/>
          <a:lstStyle/>
          <a:p>
            <a:pPr marL="0" indent="0">
              <a:spcBef>
                <a:spcPts val="1800"/>
              </a:spcBef>
              <a:spcAft>
                <a:spcPts val="0"/>
              </a:spcAft>
              <a:buNone/>
            </a:pPr>
            <a:r>
              <a:rPr lang="en-US" sz="2500" dirty="0">
                <a:solidFill>
                  <a:srgbClr val="0432FF"/>
                </a:solidFill>
              </a:rPr>
              <a:t>Module 1: </a:t>
            </a:r>
            <a:r>
              <a:rPr lang="en-US" sz="2500" dirty="0">
                <a:solidFill>
                  <a:schemeClr val="tx1"/>
                </a:solidFill>
              </a:rPr>
              <a:t>Role of CDK4/6 Inhibitors in Localized and Metastatic Hormone Receptor (HR)-Positive Breast Cancer </a:t>
            </a:r>
          </a:p>
          <a:p>
            <a:pPr marL="0" indent="0">
              <a:spcBef>
                <a:spcPts val="1800"/>
              </a:spcBef>
              <a:spcAft>
                <a:spcPts val="0"/>
              </a:spcAft>
              <a:buNone/>
            </a:pPr>
            <a:r>
              <a:rPr lang="en-US" sz="2500" dirty="0">
                <a:solidFill>
                  <a:srgbClr val="0432FF"/>
                </a:solidFill>
              </a:rPr>
              <a:t>Module 2: </a:t>
            </a:r>
            <a:r>
              <a:rPr lang="en-US" sz="2500" dirty="0">
                <a:solidFill>
                  <a:schemeClr val="tx1"/>
                </a:solidFill>
              </a:rPr>
              <a:t>PI3K Inhibition as First-Line Treatment for HR-Positive, HER2-Negative Metastatic Breast Cancer (mBC) </a:t>
            </a:r>
            <a:endParaRPr lang="en-US" sz="2500" dirty="0">
              <a:solidFill>
                <a:srgbClr val="0432FF"/>
              </a:solidFill>
            </a:endParaRPr>
          </a:p>
          <a:p>
            <a:pPr marL="0" indent="0">
              <a:spcBef>
                <a:spcPts val="1800"/>
              </a:spcBef>
              <a:spcAft>
                <a:spcPts val="0"/>
              </a:spcAft>
              <a:buNone/>
            </a:pPr>
            <a:r>
              <a:rPr lang="en-US" sz="2500" dirty="0">
                <a:solidFill>
                  <a:schemeClr val="bg1"/>
                </a:solidFill>
              </a:rPr>
              <a:t>Module 3: Clinical Utility of AKT and PI3K Inhibitors in Progressive HR-Positive mBC </a:t>
            </a:r>
          </a:p>
          <a:p>
            <a:pPr marL="0" indent="0">
              <a:spcBef>
                <a:spcPts val="1800"/>
              </a:spcBef>
              <a:spcAft>
                <a:spcPts val="0"/>
              </a:spcAft>
              <a:buNone/>
            </a:pPr>
            <a:r>
              <a:rPr lang="en-US" sz="2500" dirty="0">
                <a:solidFill>
                  <a:srgbClr val="0432FF"/>
                </a:solidFill>
              </a:rPr>
              <a:t>Module 4: </a:t>
            </a:r>
            <a:r>
              <a:rPr lang="en-US" sz="2500" dirty="0">
                <a:solidFill>
                  <a:schemeClr val="tx1"/>
                </a:solidFill>
              </a:rPr>
              <a:t>Current and Future Role of Oral Selective Estrogen Receptor Degraders in HR-Positive mBC </a:t>
            </a:r>
          </a:p>
        </p:txBody>
      </p:sp>
    </p:spTree>
    <p:extLst>
      <p:ext uri="{BB962C8B-B14F-4D97-AF65-F5344CB8AC3E}">
        <p14:creationId xmlns:p14="http://schemas.microsoft.com/office/powerpoint/2010/main" val="1779569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CA4A1-FC60-0E43-E0B6-2DDD68D0A39F}"/>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4D37F92-3241-C04B-5D62-52A1B363D0A7}"/>
              </a:ext>
            </a:extLst>
          </p:cNvPr>
          <p:cNvSpPr>
            <a:spLocks noGrp="1"/>
          </p:cNvSpPr>
          <p:nvPr>
            <p:ph idx="1"/>
          </p:nvPr>
        </p:nvSpPr>
        <p:spPr>
          <a:xfrm>
            <a:off x="528634" y="1928961"/>
            <a:ext cx="11183989" cy="4524375"/>
          </a:xfrm>
        </p:spPr>
        <p:txBody>
          <a:bodyPr/>
          <a:lstStyle/>
          <a:p>
            <a:pPr marL="98425" indent="0">
              <a:buNone/>
            </a:pPr>
            <a:r>
              <a:rPr lang="en-US" sz="3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ER-positive, HER2-positive mBC experiences disease progression on a first-line CDK4/6 inhibitor and endocrine therapy, is found to have a PTEN/PI3K/AKT pathway alteration and is about to start treatment with capivasertib/fulvestrant </a:t>
            </a:r>
            <a:endParaRPr lang="en-US" sz="32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9B7BBB25-06F5-D394-02B5-5BA6C16141D0}"/>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727762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swirl&#10;&#10;AI-generated content may be incorrect.">
            <a:extLst>
              <a:ext uri="{FF2B5EF4-FFF2-40B4-BE49-F238E27FC236}">
                <a16:creationId xmlns:a16="http://schemas.microsoft.com/office/drawing/2014/main" id="{AA39614B-26AF-40EF-7C0B-3A4E65D5E8D1}"/>
              </a:ext>
            </a:extLst>
          </p:cNvPr>
          <p:cNvPicPr>
            <a:picLocks noChangeAspect="1"/>
          </p:cNvPicPr>
          <p:nvPr/>
        </p:nvPicPr>
        <p:blipFill>
          <a:blip r:embed="rId2"/>
          <a:srcRect t="20381" b="17479"/>
          <a:stretch/>
        </p:blipFill>
        <p:spPr>
          <a:xfrm>
            <a:off x="517868" y="2101022"/>
            <a:ext cx="11153216" cy="4244987"/>
          </a:xfrm>
          <a:prstGeom prst="rect">
            <a:avLst/>
          </a:prstGeom>
        </p:spPr>
      </p:pic>
      <p:sp>
        <p:nvSpPr>
          <p:cNvPr id="2" name="Title 1">
            <a:extLst>
              <a:ext uri="{FF2B5EF4-FFF2-40B4-BE49-F238E27FC236}">
                <a16:creationId xmlns:a16="http://schemas.microsoft.com/office/drawing/2014/main" id="{0C3A02FF-D8A0-32EF-F1E6-5CF5462F38E7}"/>
              </a:ext>
            </a:extLst>
          </p:cNvPr>
          <p:cNvSpPr>
            <a:spLocks noGrp="1"/>
          </p:cNvSpPr>
          <p:nvPr>
            <p:ph type="ctrTitle"/>
          </p:nvPr>
        </p:nvSpPr>
        <p:spPr>
          <a:xfrm>
            <a:off x="521208" y="978409"/>
            <a:ext cx="7263804" cy="1008208"/>
          </a:xfrm>
        </p:spPr>
        <p:txBody>
          <a:bodyPr anchor="t">
            <a:normAutofit/>
          </a:bodyPr>
          <a:lstStyle/>
          <a:p>
            <a:pPr>
              <a:lnSpc>
                <a:spcPct val="90000"/>
              </a:lnSpc>
            </a:pPr>
            <a:r>
              <a:rPr lang="en-US" sz="2800" dirty="0"/>
              <a:t>PI3K/AKT/PTEN Inhibitors for Hormone Receptor (HR)-Positive Breast Cancer</a:t>
            </a:r>
          </a:p>
        </p:txBody>
      </p:sp>
      <p:sp>
        <p:nvSpPr>
          <p:cNvPr id="3" name="Subtitle 2">
            <a:extLst>
              <a:ext uri="{FF2B5EF4-FFF2-40B4-BE49-F238E27FC236}">
                <a16:creationId xmlns:a16="http://schemas.microsoft.com/office/drawing/2014/main" id="{F83CD75B-A2F9-0562-7F11-7BC710A7F2AA}"/>
              </a:ext>
            </a:extLst>
          </p:cNvPr>
          <p:cNvSpPr>
            <a:spLocks noGrp="1"/>
          </p:cNvSpPr>
          <p:nvPr>
            <p:ph type="subTitle" idx="1"/>
          </p:nvPr>
        </p:nvSpPr>
        <p:spPr>
          <a:xfrm>
            <a:off x="8036653" y="1098957"/>
            <a:ext cx="3634430" cy="887659"/>
          </a:xfrm>
        </p:spPr>
        <p:txBody>
          <a:bodyPr anchor="t">
            <a:normAutofit/>
          </a:bodyPr>
          <a:lstStyle/>
          <a:p>
            <a:pPr algn="r">
              <a:lnSpc>
                <a:spcPct val="90000"/>
              </a:lnSpc>
            </a:pPr>
            <a:r>
              <a:rPr lang="en-US" sz="1500"/>
              <a:t>Virginia F. Borges, MD, </a:t>
            </a:r>
            <a:r>
              <a:rPr lang="en-US" sz="1500" err="1"/>
              <a:t>MMSc</a:t>
            </a:r>
            <a:endParaRPr lang="en-US" sz="1500"/>
          </a:p>
          <a:p>
            <a:pPr algn="r">
              <a:lnSpc>
                <a:spcPct val="90000"/>
              </a:lnSpc>
            </a:pPr>
            <a:r>
              <a:rPr lang="en-US" sz="1500"/>
              <a:t>University of Colorado Cancer Center </a:t>
            </a:r>
          </a:p>
        </p:txBody>
      </p:sp>
    </p:spTree>
    <p:extLst>
      <p:ext uri="{BB962C8B-B14F-4D97-AF65-F5344CB8AC3E}">
        <p14:creationId xmlns:p14="http://schemas.microsoft.com/office/powerpoint/2010/main" val="878236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0DF415-0179-4C9E-B06B-85A4112088BF}"/>
              </a:ext>
            </a:extLst>
          </p:cNvPr>
          <p:cNvSpPr txBox="1"/>
          <p:nvPr/>
        </p:nvSpPr>
        <p:spPr>
          <a:xfrm>
            <a:off x="2595269" y="347263"/>
            <a:ext cx="6739091" cy="993926"/>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Timeline of initial novel drug approvals for HR+ HER 2- metastatic breast cancer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grpSp>
        <p:nvGrpSpPr>
          <p:cNvPr id="3" name="Group 2">
            <a:extLst>
              <a:ext uri="{FF2B5EF4-FFF2-40B4-BE49-F238E27FC236}">
                <a16:creationId xmlns:a16="http://schemas.microsoft.com/office/drawing/2014/main" id="{AB045985-0D9B-6BE3-1572-B9A2FB3FA81D}"/>
              </a:ext>
            </a:extLst>
          </p:cNvPr>
          <p:cNvGrpSpPr/>
          <p:nvPr/>
        </p:nvGrpSpPr>
        <p:grpSpPr>
          <a:xfrm>
            <a:off x="494507" y="1766455"/>
            <a:ext cx="11235934" cy="4927481"/>
            <a:chOff x="1376979" y="2153460"/>
            <a:chExt cx="10353462" cy="4540476"/>
          </a:xfrm>
        </p:grpSpPr>
        <p:cxnSp>
          <p:nvCxnSpPr>
            <p:cNvPr id="19" name="Straight Connector 18">
              <a:extLst>
                <a:ext uri="{FF2B5EF4-FFF2-40B4-BE49-F238E27FC236}">
                  <a16:creationId xmlns:a16="http://schemas.microsoft.com/office/drawing/2014/main" id="{FED1BE4A-D34F-4E15-B888-9B2DCADA2C9C}"/>
                </a:ext>
              </a:extLst>
            </p:cNvPr>
            <p:cNvCxnSpPr/>
            <p:nvPr/>
          </p:nvCxnSpPr>
          <p:spPr>
            <a:xfrm>
              <a:off x="1504746" y="4538823"/>
              <a:ext cx="0" cy="199390"/>
            </a:xfrm>
            <a:prstGeom prst="line">
              <a:avLst/>
            </a:prstGeom>
            <a:noFill/>
            <a:ln w="57150" cap="flat" cmpd="sng" algn="ctr">
              <a:solidFill>
                <a:srgbClr val="31579B"/>
              </a:solidFill>
              <a:prstDash val="solid"/>
              <a:miter lim="800000"/>
            </a:ln>
            <a:effectLst/>
          </p:spPr>
        </p:cxnSp>
        <p:grpSp>
          <p:nvGrpSpPr>
            <p:cNvPr id="4" name="Group 3">
              <a:extLst>
                <a:ext uri="{FF2B5EF4-FFF2-40B4-BE49-F238E27FC236}">
                  <a16:creationId xmlns:a16="http://schemas.microsoft.com/office/drawing/2014/main" id="{0B660F6B-BFBA-4EDF-BDE4-2A85F89BFC79}"/>
                </a:ext>
              </a:extLst>
            </p:cNvPr>
            <p:cNvGrpSpPr/>
            <p:nvPr/>
          </p:nvGrpSpPr>
          <p:grpSpPr>
            <a:xfrm>
              <a:off x="1376979" y="2441986"/>
              <a:ext cx="10353462" cy="2475921"/>
              <a:chOff x="0" y="0"/>
              <a:chExt cx="8394470" cy="1772603"/>
            </a:xfrm>
          </p:grpSpPr>
          <p:cxnSp>
            <p:nvCxnSpPr>
              <p:cNvPr id="5" name="Straight Arrow Connector 4">
                <a:extLst>
                  <a:ext uri="{FF2B5EF4-FFF2-40B4-BE49-F238E27FC236}">
                    <a16:creationId xmlns:a16="http://schemas.microsoft.com/office/drawing/2014/main" id="{DD6ECE10-7038-4EFB-BA79-E890790D1D3D}"/>
                  </a:ext>
                </a:extLst>
              </p:cNvPr>
              <p:cNvCxnSpPr>
                <a:cxnSpLocks/>
              </p:cNvCxnSpPr>
              <p:nvPr/>
            </p:nvCxnSpPr>
            <p:spPr>
              <a:xfrm flipV="1">
                <a:off x="1362075" y="1521255"/>
                <a:ext cx="7032395" cy="39892"/>
              </a:xfrm>
              <a:prstGeom prst="straightConnector1">
                <a:avLst/>
              </a:prstGeom>
              <a:ln w="57150">
                <a:solidFill>
                  <a:srgbClr val="31579B"/>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1391A74-E594-44DC-B00A-1190969E6111}"/>
                  </a:ext>
                </a:extLst>
              </p:cNvPr>
              <p:cNvCxnSpPr/>
              <p:nvPr/>
            </p:nvCxnSpPr>
            <p:spPr>
              <a:xfrm flipV="1">
                <a:off x="0" y="1572578"/>
                <a:ext cx="819150" cy="0"/>
              </a:xfrm>
              <a:prstGeom prst="line">
                <a:avLst/>
              </a:prstGeom>
              <a:ln w="57150">
                <a:solidFill>
                  <a:srgbClr val="31579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0ED15F6-0F6E-47E9-90C0-2A18CA44136B}"/>
                  </a:ext>
                </a:extLst>
              </p:cNvPr>
              <p:cNvCxnSpPr/>
              <p:nvPr/>
            </p:nvCxnSpPr>
            <p:spPr>
              <a:xfrm>
                <a:off x="752475" y="1372553"/>
                <a:ext cx="190500" cy="400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1BECB8C-C20D-42C2-938F-0F25793EE964}"/>
                  </a:ext>
                </a:extLst>
              </p:cNvPr>
              <p:cNvCxnSpPr/>
              <p:nvPr/>
            </p:nvCxnSpPr>
            <p:spPr>
              <a:xfrm>
                <a:off x="1285875" y="1363028"/>
                <a:ext cx="190500" cy="40005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Box 2">
                <a:extLst>
                  <a:ext uri="{FF2B5EF4-FFF2-40B4-BE49-F238E27FC236}">
                    <a16:creationId xmlns:a16="http://schemas.microsoft.com/office/drawing/2014/main" id="{CB55BA37-0E24-4152-AD5F-611154F9AD92}"/>
                  </a:ext>
                </a:extLst>
              </p:cNvPr>
              <p:cNvSpPr txBox="1">
                <a:spLocks noChangeArrowheads="1"/>
              </p:cNvSpPr>
              <p:nvPr/>
            </p:nvSpPr>
            <p:spPr bwMode="auto">
              <a:xfrm rot="16200000">
                <a:off x="-569595" y="602933"/>
                <a:ext cx="1402080" cy="250825"/>
              </a:xfrm>
              <a:prstGeom prst="rect">
                <a:avLst/>
              </a:prstGeom>
              <a:solidFill>
                <a:schemeClr val="tx2">
                  <a:lumMod val="20000"/>
                  <a:lumOff val="80000"/>
                </a:schemeClr>
              </a:solid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1" i="0" u="none" strike="noStrike" kern="1200" cap="none" spc="0" normalizeH="0" baseline="0" noProof="0" dirty="0">
                    <a:ln>
                      <a:noFill/>
                    </a:ln>
                    <a:solidFill>
                      <a:srgbClr val="7B7B7B"/>
                    </a:solidFill>
                    <a:effectLst/>
                    <a:uLnTx/>
                    <a:uFillTx/>
                    <a:latin typeface="Calibri" panose="020F0502020204030204" pitchFamily="34" charset="0"/>
                    <a:ea typeface="Calibri" panose="020F0502020204030204" pitchFamily="34" charset="0"/>
                    <a:cs typeface="Times New Roman" panose="02020603050405020304" pitchFamily="18" charset="0"/>
                  </a:rPr>
                  <a:t>SERM -tamoxifen</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id="{72359774-71AA-48AF-9FA7-B0CF6F47FC69}"/>
                  </a:ext>
                </a:extLst>
              </p:cNvPr>
              <p:cNvSpPr txBox="1">
                <a:spLocks noChangeArrowheads="1"/>
              </p:cNvSpPr>
              <p:nvPr/>
            </p:nvSpPr>
            <p:spPr bwMode="auto">
              <a:xfrm rot="16200000">
                <a:off x="4745038" y="526415"/>
                <a:ext cx="1307465" cy="285750"/>
              </a:xfrm>
              <a:prstGeom prst="rect">
                <a:avLst/>
              </a:prstGeom>
              <a:solidFill>
                <a:schemeClr val="accent1">
                  <a:lumMod val="40000"/>
                  <a:lumOff val="60000"/>
                </a:schemeClr>
              </a:solidFill>
              <a:ln w="9525">
                <a:noFill/>
                <a:miter lim="800000"/>
                <a:headEnd/>
                <a:tailEnd/>
              </a:ln>
            </p:spPr>
            <p:txBody>
              <a:bodyPr rot="0" vert="horz" wrap="square" lIns="91440" tIns="45720" rIns="91440" bIns="4572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1" i="0" u="none" strike="noStrike" kern="1200" cap="none" spc="0" normalizeH="0" baseline="0" noProof="0" dirty="0">
                    <a:ln>
                      <a:noFill/>
                    </a:ln>
                    <a:solidFill>
                      <a:srgbClr val="767171"/>
                    </a:solidFill>
                    <a:effectLst/>
                    <a:uLnTx/>
                    <a:uFillTx/>
                    <a:latin typeface="Calibri" panose="020F0502020204030204" pitchFamily="34" charset="0"/>
                    <a:ea typeface="Calibri" panose="020F0502020204030204" pitchFamily="34" charset="0"/>
                    <a:cs typeface="Times New Roman" panose="02020603050405020304" pitchFamily="18" charset="0"/>
                  </a:rPr>
                  <a:t>PIK3CA-alpelisib</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77DD5C96-0ADF-4B7E-B98A-697C6D09AC03}"/>
                  </a:ext>
                </a:extLst>
              </p:cNvPr>
              <p:cNvSpPr txBox="1">
                <a:spLocks noChangeArrowheads="1"/>
              </p:cNvSpPr>
              <p:nvPr/>
            </p:nvSpPr>
            <p:spPr bwMode="auto">
              <a:xfrm rot="16200000">
                <a:off x="1791653" y="573405"/>
                <a:ext cx="1403985" cy="257175"/>
              </a:xfrm>
              <a:prstGeom prst="rect">
                <a:avLst/>
              </a:prstGeom>
              <a:solidFill>
                <a:srgbClr val="86B1C4"/>
              </a:solid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1" i="0" u="none" strike="noStrike" kern="1200" cap="none" spc="0" normalizeH="0" baseline="0" noProof="0" dirty="0">
                    <a:ln>
                      <a:noFill/>
                    </a:ln>
                    <a:solidFill>
                      <a:srgbClr val="7B7B7B"/>
                    </a:solidFill>
                    <a:effectLst/>
                    <a:uLnTx/>
                    <a:uFillTx/>
                    <a:latin typeface="Calibri" panose="020F0502020204030204" pitchFamily="34" charset="0"/>
                    <a:ea typeface="Calibri" panose="020F0502020204030204" pitchFamily="34" charset="0"/>
                    <a:cs typeface="Times New Roman" panose="02020603050405020304" pitchFamily="18" charset="0"/>
                  </a:rPr>
                  <a:t>SERD -</a:t>
                </a:r>
                <a:r>
                  <a:rPr kumimoji="0" lang="en-US" sz="1100" b="1" i="0" u="none" strike="noStrike" kern="1200" cap="none" spc="0" normalizeH="0" baseline="0" noProof="0" dirty="0" err="1">
                    <a:ln>
                      <a:noFill/>
                    </a:ln>
                    <a:solidFill>
                      <a:srgbClr val="767171"/>
                    </a:solidFill>
                    <a:effectLst/>
                    <a:uLnTx/>
                    <a:uFillTx/>
                    <a:latin typeface="Calibri" panose="020F0502020204030204" pitchFamily="34" charset="0"/>
                    <a:ea typeface="Calibri" panose="020F0502020204030204" pitchFamily="34" charset="0"/>
                    <a:cs typeface="Times New Roman" panose="02020603050405020304" pitchFamily="18" charset="0"/>
                  </a:rPr>
                  <a:t>fulvestrant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6AD6D6A-E077-40C3-8892-7B82D09A4951}"/>
                  </a:ext>
                </a:extLst>
              </p:cNvPr>
              <p:cNvSpPr txBox="1">
                <a:spLocks noChangeArrowheads="1"/>
              </p:cNvSpPr>
              <p:nvPr/>
            </p:nvSpPr>
            <p:spPr bwMode="auto">
              <a:xfrm rot="16200000">
                <a:off x="4145598" y="374650"/>
                <a:ext cx="1343025" cy="628650"/>
              </a:xfrm>
              <a:prstGeom prst="rect">
                <a:avLst/>
              </a:prstGeom>
              <a:solidFill>
                <a:schemeClr val="bg2"/>
              </a:solid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67171"/>
                    </a:solidFill>
                    <a:effectLst/>
                    <a:uLnTx/>
                    <a:uFillTx/>
                    <a:latin typeface="Calibri" panose="020F0502020204030204" pitchFamily="34" charset="0"/>
                    <a:ea typeface="Calibri" panose="020F0502020204030204" pitchFamily="34" charset="0"/>
                    <a:cs typeface="Times New Roman" panose="02020603050405020304" pitchFamily="18" charset="0"/>
                  </a:rPr>
                  <a:t>CDK4/6 palbociclib</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767171"/>
                    </a:solidFill>
                    <a:effectLst/>
                    <a:uLnTx/>
                    <a:uFillTx/>
                    <a:latin typeface="Calibri" panose="020F0502020204030204" pitchFamily="34" charset="0"/>
                    <a:ea typeface="Calibri" panose="020F0502020204030204" pitchFamily="34" charset="0"/>
                    <a:cs typeface="Times New Roman" panose="02020603050405020304" pitchFamily="18" charset="0"/>
                  </a:rPr>
                  <a:t>ribociclib</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767171"/>
                    </a:solidFill>
                    <a:effectLst/>
                    <a:uLnTx/>
                    <a:uFillTx/>
                    <a:latin typeface="Calibri" panose="020F0502020204030204" pitchFamily="34" charset="0"/>
                    <a:ea typeface="Calibri" panose="020F0502020204030204" pitchFamily="34" charset="0"/>
                    <a:cs typeface="Times New Roman" panose="02020603050405020304" pitchFamily="18" charset="0"/>
                  </a:rPr>
                  <a:t>abemaciclib</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E39004CC-6944-4D7B-90FA-0D6F811B04EF}"/>
                  </a:ext>
                </a:extLst>
              </p:cNvPr>
              <p:cNvSpPr txBox="1">
                <a:spLocks noChangeArrowheads="1"/>
              </p:cNvSpPr>
              <p:nvPr/>
            </p:nvSpPr>
            <p:spPr bwMode="auto">
              <a:xfrm rot="16200000">
                <a:off x="3669983" y="569797"/>
                <a:ext cx="1332865" cy="273685"/>
              </a:xfrm>
              <a:prstGeom prst="rect">
                <a:avLst/>
              </a:prstGeom>
              <a:solidFill>
                <a:srgbClr val="9693B7">
                  <a:alpha val="27843"/>
                </a:srgbClr>
              </a:solid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1" i="0" u="none" strike="noStrike" kern="1200" cap="none" spc="0" normalizeH="0" baseline="0" noProof="0">
                    <a:ln>
                      <a:noFill/>
                    </a:ln>
                    <a:solidFill>
                      <a:srgbClr val="767171"/>
                    </a:solidFill>
                    <a:effectLst/>
                    <a:uLnTx/>
                    <a:uFillTx/>
                    <a:latin typeface="Calibri" panose="020F0502020204030204" pitchFamily="34" charset="0"/>
                    <a:ea typeface="Calibri" panose="020F0502020204030204" pitchFamily="34" charset="0"/>
                    <a:cs typeface="Times New Roman" panose="02020603050405020304" pitchFamily="18" charset="0"/>
                  </a:rPr>
                  <a:t>mTOR -everolimus</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32FD4FE7-F5C5-4304-BFCB-EBE12E2E76A4}"/>
                  </a:ext>
                </a:extLst>
              </p:cNvPr>
              <p:cNvCxnSpPr/>
              <p:nvPr/>
            </p:nvCxnSpPr>
            <p:spPr>
              <a:xfrm>
                <a:off x="1952625" y="1458278"/>
                <a:ext cx="0" cy="200025"/>
              </a:xfrm>
              <a:prstGeom prst="line">
                <a:avLst/>
              </a:prstGeom>
              <a:noFill/>
              <a:ln w="57150" cap="flat" cmpd="sng" algn="ctr">
                <a:solidFill>
                  <a:srgbClr val="31579B"/>
                </a:solidFill>
                <a:prstDash val="solid"/>
                <a:miter lim="800000"/>
              </a:ln>
              <a:effectLst/>
            </p:spPr>
          </p:cxnSp>
          <p:cxnSp>
            <p:nvCxnSpPr>
              <p:cNvPr id="15" name="Straight Connector 14">
                <a:extLst>
                  <a:ext uri="{FF2B5EF4-FFF2-40B4-BE49-F238E27FC236}">
                    <a16:creationId xmlns:a16="http://schemas.microsoft.com/office/drawing/2014/main" id="{EC0AF9FE-A6E7-4A90-A301-4FB3F53448FC}"/>
                  </a:ext>
                </a:extLst>
              </p:cNvPr>
              <p:cNvCxnSpPr/>
              <p:nvPr/>
            </p:nvCxnSpPr>
            <p:spPr>
              <a:xfrm>
                <a:off x="2486025" y="1429703"/>
                <a:ext cx="0" cy="228600"/>
              </a:xfrm>
              <a:prstGeom prst="line">
                <a:avLst/>
              </a:prstGeom>
              <a:noFill/>
              <a:ln w="57150" cap="flat" cmpd="sng" algn="ctr">
                <a:solidFill>
                  <a:srgbClr val="31579B"/>
                </a:solidFill>
                <a:prstDash val="solid"/>
                <a:miter lim="800000"/>
              </a:ln>
              <a:effectLst/>
            </p:spPr>
          </p:cxnSp>
          <p:cxnSp>
            <p:nvCxnSpPr>
              <p:cNvPr id="16" name="Straight Connector 15">
                <a:extLst>
                  <a:ext uri="{FF2B5EF4-FFF2-40B4-BE49-F238E27FC236}">
                    <a16:creationId xmlns:a16="http://schemas.microsoft.com/office/drawing/2014/main" id="{FBC94E1C-932C-4B0D-9422-A3A357127648}"/>
                  </a:ext>
                </a:extLst>
              </p:cNvPr>
              <p:cNvCxnSpPr/>
              <p:nvPr/>
            </p:nvCxnSpPr>
            <p:spPr>
              <a:xfrm>
                <a:off x="4343400" y="1391603"/>
                <a:ext cx="0" cy="200025"/>
              </a:xfrm>
              <a:prstGeom prst="line">
                <a:avLst/>
              </a:prstGeom>
              <a:noFill/>
              <a:ln w="57150" cap="flat" cmpd="sng" algn="ctr">
                <a:solidFill>
                  <a:srgbClr val="31579B"/>
                </a:solidFill>
                <a:prstDash val="solid"/>
                <a:miter lim="800000"/>
              </a:ln>
              <a:effectLst/>
            </p:spPr>
          </p:cxnSp>
          <p:cxnSp>
            <p:nvCxnSpPr>
              <p:cNvPr id="17" name="Straight Connector 16">
                <a:extLst>
                  <a:ext uri="{FF2B5EF4-FFF2-40B4-BE49-F238E27FC236}">
                    <a16:creationId xmlns:a16="http://schemas.microsoft.com/office/drawing/2014/main" id="{4C2C44A2-502B-4FB3-AE36-F936AE6714B1}"/>
                  </a:ext>
                </a:extLst>
              </p:cNvPr>
              <p:cNvCxnSpPr/>
              <p:nvPr/>
            </p:nvCxnSpPr>
            <p:spPr>
              <a:xfrm>
                <a:off x="4876800" y="1391603"/>
                <a:ext cx="0" cy="209550"/>
              </a:xfrm>
              <a:prstGeom prst="line">
                <a:avLst/>
              </a:prstGeom>
              <a:noFill/>
              <a:ln w="57150" cap="flat" cmpd="sng" algn="ctr">
                <a:solidFill>
                  <a:srgbClr val="31579B"/>
                </a:solidFill>
                <a:prstDash val="solid"/>
                <a:miter lim="800000"/>
              </a:ln>
              <a:effectLst/>
            </p:spPr>
          </p:cxnSp>
          <p:cxnSp>
            <p:nvCxnSpPr>
              <p:cNvPr id="18" name="Straight Connector 17">
                <a:extLst>
                  <a:ext uri="{FF2B5EF4-FFF2-40B4-BE49-F238E27FC236}">
                    <a16:creationId xmlns:a16="http://schemas.microsoft.com/office/drawing/2014/main" id="{B05316BD-7DE8-4DBE-84F2-0A35AFBEDF8F}"/>
                  </a:ext>
                </a:extLst>
              </p:cNvPr>
              <p:cNvCxnSpPr/>
              <p:nvPr/>
            </p:nvCxnSpPr>
            <p:spPr>
              <a:xfrm>
                <a:off x="5400675" y="1391603"/>
                <a:ext cx="0" cy="200025"/>
              </a:xfrm>
              <a:prstGeom prst="line">
                <a:avLst/>
              </a:prstGeom>
              <a:noFill/>
              <a:ln w="57150" cap="flat" cmpd="sng" algn="ctr">
                <a:solidFill>
                  <a:srgbClr val="31579B"/>
                </a:solidFill>
                <a:prstDash val="solid"/>
                <a:miter lim="800000"/>
              </a:ln>
              <a:effectLst/>
            </p:spPr>
          </p:cxnSp>
        </p:grpSp>
        <p:grpSp>
          <p:nvGrpSpPr>
            <p:cNvPr id="20" name="Group 19">
              <a:extLst>
                <a:ext uri="{FF2B5EF4-FFF2-40B4-BE49-F238E27FC236}">
                  <a16:creationId xmlns:a16="http://schemas.microsoft.com/office/drawing/2014/main" id="{98EA22CC-C1E6-4964-8E45-CE4411D518CC}"/>
                </a:ext>
              </a:extLst>
            </p:cNvPr>
            <p:cNvGrpSpPr/>
            <p:nvPr/>
          </p:nvGrpSpPr>
          <p:grpSpPr>
            <a:xfrm>
              <a:off x="1477241" y="4831428"/>
              <a:ext cx="7039223" cy="439819"/>
              <a:chOff x="0" y="629"/>
              <a:chExt cx="5816838" cy="332746"/>
            </a:xfrm>
          </p:grpSpPr>
          <p:sp>
            <p:nvSpPr>
              <p:cNvPr id="21" name="Text Box 20">
                <a:extLst>
                  <a:ext uri="{FF2B5EF4-FFF2-40B4-BE49-F238E27FC236}">
                    <a16:creationId xmlns:a16="http://schemas.microsoft.com/office/drawing/2014/main" id="{622598F3-AFEE-483D-9921-4C75D4E1C657}"/>
                  </a:ext>
                </a:extLst>
              </p:cNvPr>
              <p:cNvSpPr txBox="1"/>
              <p:nvPr/>
            </p:nvSpPr>
            <p:spPr>
              <a:xfrm>
                <a:off x="0" y="57150"/>
                <a:ext cx="504825" cy="27622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1977</a:t>
                </a:r>
              </a:p>
            </p:txBody>
          </p:sp>
          <p:sp>
            <p:nvSpPr>
              <p:cNvPr id="22" name="Text Box 21">
                <a:extLst>
                  <a:ext uri="{FF2B5EF4-FFF2-40B4-BE49-F238E27FC236}">
                    <a16:creationId xmlns:a16="http://schemas.microsoft.com/office/drawing/2014/main" id="{2F817022-D653-4062-B763-96D940819F5D}"/>
                  </a:ext>
                </a:extLst>
              </p:cNvPr>
              <p:cNvSpPr txBox="1"/>
              <p:nvPr/>
            </p:nvSpPr>
            <p:spPr>
              <a:xfrm>
                <a:off x="1600200" y="19050"/>
                <a:ext cx="838200" cy="27622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1995-1999</a:t>
                </a:r>
              </a:p>
            </p:txBody>
          </p:sp>
          <p:sp>
            <p:nvSpPr>
              <p:cNvPr id="23" name="Text Box 22">
                <a:extLst>
                  <a:ext uri="{FF2B5EF4-FFF2-40B4-BE49-F238E27FC236}">
                    <a16:creationId xmlns:a16="http://schemas.microsoft.com/office/drawing/2014/main" id="{603662EE-8101-449C-8EFB-ADF4C8E940BD}"/>
                  </a:ext>
                </a:extLst>
              </p:cNvPr>
              <p:cNvSpPr txBox="1"/>
              <p:nvPr/>
            </p:nvSpPr>
            <p:spPr>
              <a:xfrm>
                <a:off x="2314575" y="28575"/>
                <a:ext cx="495300" cy="27622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2002</a:t>
                </a:r>
              </a:p>
            </p:txBody>
          </p:sp>
          <p:sp>
            <p:nvSpPr>
              <p:cNvPr id="24" name="Text Box 23">
                <a:extLst>
                  <a:ext uri="{FF2B5EF4-FFF2-40B4-BE49-F238E27FC236}">
                    <a16:creationId xmlns:a16="http://schemas.microsoft.com/office/drawing/2014/main" id="{BC4A09F1-9938-495B-9B71-BB388F44D173}"/>
                  </a:ext>
                </a:extLst>
              </p:cNvPr>
              <p:cNvSpPr txBox="1"/>
              <p:nvPr/>
            </p:nvSpPr>
            <p:spPr>
              <a:xfrm>
                <a:off x="4124325" y="9525"/>
                <a:ext cx="476250" cy="27622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2012</a:t>
                </a:r>
              </a:p>
            </p:txBody>
          </p:sp>
          <p:sp>
            <p:nvSpPr>
              <p:cNvPr id="25" name="Text Box 25">
                <a:extLst>
                  <a:ext uri="{FF2B5EF4-FFF2-40B4-BE49-F238E27FC236}">
                    <a16:creationId xmlns:a16="http://schemas.microsoft.com/office/drawing/2014/main" id="{80F05D4C-462E-443F-AB6E-860AAE55C559}"/>
                  </a:ext>
                </a:extLst>
              </p:cNvPr>
              <p:cNvSpPr txBox="1"/>
              <p:nvPr/>
            </p:nvSpPr>
            <p:spPr>
              <a:xfrm>
                <a:off x="5340588" y="629"/>
                <a:ext cx="476250" cy="27622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2019</a:t>
                </a:r>
              </a:p>
            </p:txBody>
          </p:sp>
        </p:grpSp>
        <p:sp>
          <p:nvSpPr>
            <p:cNvPr id="26" name="Text Box 24">
              <a:extLst>
                <a:ext uri="{FF2B5EF4-FFF2-40B4-BE49-F238E27FC236}">
                  <a16:creationId xmlns:a16="http://schemas.microsoft.com/office/drawing/2014/main" id="{8EFD2A71-7F51-4F73-8337-AB46D922B1B3}"/>
                </a:ext>
              </a:extLst>
            </p:cNvPr>
            <p:cNvSpPr txBox="1"/>
            <p:nvPr/>
          </p:nvSpPr>
          <p:spPr>
            <a:xfrm>
              <a:off x="7044608" y="4859524"/>
              <a:ext cx="809625" cy="27622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2015-2018</a:t>
              </a:r>
            </a:p>
          </p:txBody>
        </p:sp>
        <p:sp>
          <p:nvSpPr>
            <p:cNvPr id="27" name="Text Box 2">
              <a:extLst>
                <a:ext uri="{FF2B5EF4-FFF2-40B4-BE49-F238E27FC236}">
                  <a16:creationId xmlns:a16="http://schemas.microsoft.com/office/drawing/2014/main" id="{6F0261B4-9F33-4E8C-B115-0EE8F63B4893}"/>
                </a:ext>
              </a:extLst>
            </p:cNvPr>
            <p:cNvSpPr txBox="1">
              <a:spLocks noChangeArrowheads="1"/>
            </p:cNvSpPr>
            <p:nvPr/>
          </p:nvSpPr>
          <p:spPr bwMode="auto">
            <a:xfrm rot="16200000">
              <a:off x="3161665" y="3387502"/>
              <a:ext cx="1407160" cy="602615"/>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100" b="1" i="0" u="none" strike="noStrike" kern="1200" cap="none" spc="0" normalizeH="0" baseline="0" noProof="0">
                  <a:ln>
                    <a:noFill/>
                  </a:ln>
                  <a:solidFill>
                    <a:srgbClr val="767171"/>
                  </a:solidFill>
                  <a:effectLst/>
                  <a:uLnTx/>
                  <a:uFillTx/>
                  <a:latin typeface="Calibri" panose="020F0502020204030204" pitchFamily="34" charset="0"/>
                  <a:ea typeface="Calibri" panose="020F0502020204030204" pitchFamily="34" charset="0"/>
                  <a:cs typeface="Times New Roman" panose="02020603050405020304" pitchFamily="18" charset="0"/>
                </a:rPr>
                <a:t>anastrozole</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100" b="1" i="0" u="none" strike="noStrike" kern="1200" cap="none" spc="0" normalizeH="0" baseline="0" noProof="0">
                  <a:ln>
                    <a:noFill/>
                  </a:ln>
                  <a:solidFill>
                    <a:srgbClr val="767171"/>
                  </a:solidFill>
                  <a:effectLst/>
                  <a:uLnTx/>
                  <a:uFillTx/>
                  <a:latin typeface="Calibri" panose="020F0502020204030204" pitchFamily="34" charset="0"/>
                  <a:ea typeface="Calibri" panose="020F0502020204030204" pitchFamily="34" charset="0"/>
                  <a:cs typeface="Times New Roman" panose="02020603050405020304" pitchFamily="18" charset="0"/>
                </a:rPr>
                <a:t>letrozole</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100" b="1" i="0" u="none" strike="noStrike" kern="1200" cap="none" spc="0" normalizeH="0" baseline="0" noProof="0">
                  <a:ln>
                    <a:noFill/>
                  </a:ln>
                  <a:solidFill>
                    <a:srgbClr val="767171"/>
                  </a:solidFill>
                  <a:effectLst/>
                  <a:uLnTx/>
                  <a:uFillTx/>
                  <a:latin typeface="Calibri" panose="020F0502020204030204" pitchFamily="34" charset="0"/>
                  <a:ea typeface="Calibri" panose="020F0502020204030204" pitchFamily="34" charset="0"/>
                  <a:cs typeface="Times New Roman" panose="02020603050405020304" pitchFamily="18" charset="0"/>
                </a:rPr>
                <a:t>exemestane</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28" name="TextBox 27">
              <a:extLst>
                <a:ext uri="{FF2B5EF4-FFF2-40B4-BE49-F238E27FC236}">
                  <a16:creationId xmlns:a16="http://schemas.microsoft.com/office/drawing/2014/main" id="{00C92328-C83F-4614-AF98-8D467D9594D0}"/>
                </a:ext>
              </a:extLst>
            </p:cNvPr>
            <p:cNvSpPr txBox="1"/>
            <p:nvPr/>
          </p:nvSpPr>
          <p:spPr>
            <a:xfrm>
              <a:off x="9407561" y="6416937"/>
              <a:ext cx="23228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Borges, JCO, Dec 2021- updated</a:t>
              </a:r>
            </a:p>
          </p:txBody>
        </p:sp>
        <p:cxnSp>
          <p:nvCxnSpPr>
            <p:cNvPr id="32" name="Straight Connector 31">
              <a:extLst>
                <a:ext uri="{FF2B5EF4-FFF2-40B4-BE49-F238E27FC236}">
                  <a16:creationId xmlns:a16="http://schemas.microsoft.com/office/drawing/2014/main" id="{CF002233-2BB1-942E-D7A4-06AF36F74013}"/>
                </a:ext>
              </a:extLst>
            </p:cNvPr>
            <p:cNvCxnSpPr/>
            <p:nvPr/>
          </p:nvCxnSpPr>
          <p:spPr>
            <a:xfrm>
              <a:off x="8944365" y="4458824"/>
              <a:ext cx="0" cy="279389"/>
            </a:xfrm>
            <a:prstGeom prst="line">
              <a:avLst/>
            </a:prstGeom>
            <a:noFill/>
            <a:ln w="57150" cap="flat" cmpd="sng" algn="ctr">
              <a:solidFill>
                <a:srgbClr val="31579B"/>
              </a:solidFill>
              <a:prstDash val="solid"/>
              <a:miter lim="800000"/>
            </a:ln>
            <a:effectLst/>
          </p:spPr>
        </p:cxnSp>
        <p:cxnSp>
          <p:nvCxnSpPr>
            <p:cNvPr id="33" name="Straight Connector 32">
              <a:extLst>
                <a:ext uri="{FF2B5EF4-FFF2-40B4-BE49-F238E27FC236}">
                  <a16:creationId xmlns:a16="http://schemas.microsoft.com/office/drawing/2014/main" id="{A11CAF82-8169-729C-5C2F-5637C8D4F3D8}"/>
                </a:ext>
              </a:extLst>
            </p:cNvPr>
            <p:cNvCxnSpPr/>
            <p:nvPr/>
          </p:nvCxnSpPr>
          <p:spPr>
            <a:xfrm>
              <a:off x="10214623" y="4331146"/>
              <a:ext cx="0" cy="279389"/>
            </a:xfrm>
            <a:prstGeom prst="line">
              <a:avLst/>
            </a:prstGeom>
            <a:noFill/>
            <a:ln w="57150" cap="flat" cmpd="sng" algn="ctr">
              <a:solidFill>
                <a:srgbClr val="31579B"/>
              </a:solidFill>
              <a:prstDash val="solid"/>
              <a:miter lim="800000"/>
            </a:ln>
            <a:effectLst/>
          </p:spPr>
        </p:cxnSp>
        <p:cxnSp>
          <p:nvCxnSpPr>
            <p:cNvPr id="34" name="Straight Connector 33">
              <a:extLst>
                <a:ext uri="{FF2B5EF4-FFF2-40B4-BE49-F238E27FC236}">
                  <a16:creationId xmlns:a16="http://schemas.microsoft.com/office/drawing/2014/main" id="{3A796FE2-74F5-432E-AF37-4C237CAED35A}"/>
                </a:ext>
              </a:extLst>
            </p:cNvPr>
            <p:cNvCxnSpPr/>
            <p:nvPr/>
          </p:nvCxnSpPr>
          <p:spPr>
            <a:xfrm>
              <a:off x="9522549" y="4427136"/>
              <a:ext cx="0" cy="279389"/>
            </a:xfrm>
            <a:prstGeom prst="line">
              <a:avLst/>
            </a:prstGeom>
            <a:noFill/>
            <a:ln w="57150" cap="flat" cmpd="sng" algn="ctr">
              <a:solidFill>
                <a:srgbClr val="31579B"/>
              </a:solidFill>
              <a:prstDash val="solid"/>
              <a:miter lim="800000"/>
            </a:ln>
            <a:effectLst/>
          </p:spPr>
        </p:cxnSp>
        <p:cxnSp>
          <p:nvCxnSpPr>
            <p:cNvPr id="35" name="Straight Connector 34">
              <a:extLst>
                <a:ext uri="{FF2B5EF4-FFF2-40B4-BE49-F238E27FC236}">
                  <a16:creationId xmlns:a16="http://schemas.microsoft.com/office/drawing/2014/main" id="{3177547F-7C07-7A62-015B-0270D6A0202C}"/>
                </a:ext>
              </a:extLst>
            </p:cNvPr>
            <p:cNvCxnSpPr/>
            <p:nvPr/>
          </p:nvCxnSpPr>
          <p:spPr>
            <a:xfrm>
              <a:off x="8516464" y="4458824"/>
              <a:ext cx="0" cy="279389"/>
            </a:xfrm>
            <a:prstGeom prst="line">
              <a:avLst/>
            </a:prstGeom>
            <a:noFill/>
            <a:ln w="57150" cap="flat" cmpd="sng" algn="ctr">
              <a:solidFill>
                <a:srgbClr val="31579B"/>
              </a:solidFill>
              <a:prstDash val="solid"/>
              <a:miter lim="800000"/>
            </a:ln>
            <a:effectLst/>
          </p:spPr>
        </p:cxnSp>
        <p:sp>
          <p:nvSpPr>
            <p:cNvPr id="36" name="Text Box 24">
              <a:extLst>
                <a:ext uri="{FF2B5EF4-FFF2-40B4-BE49-F238E27FC236}">
                  <a16:creationId xmlns:a16="http://schemas.microsoft.com/office/drawing/2014/main" id="{C65D4DAA-5C7D-98BA-B22A-C3AA2C19CD97}"/>
                </a:ext>
              </a:extLst>
            </p:cNvPr>
            <p:cNvSpPr txBox="1"/>
            <p:nvPr/>
          </p:nvSpPr>
          <p:spPr>
            <a:xfrm>
              <a:off x="8397709" y="4814532"/>
              <a:ext cx="1816913" cy="24162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2023----&gt;             2024</a:t>
              </a:r>
            </a:p>
          </p:txBody>
        </p:sp>
        <p:sp>
          <p:nvSpPr>
            <p:cNvPr id="37" name="Text Box 2">
              <a:extLst>
                <a:ext uri="{FF2B5EF4-FFF2-40B4-BE49-F238E27FC236}">
                  <a16:creationId xmlns:a16="http://schemas.microsoft.com/office/drawing/2014/main" id="{42FB6465-F686-D41C-0D8C-AD8516C534BC}"/>
                </a:ext>
              </a:extLst>
            </p:cNvPr>
            <p:cNvSpPr txBox="1">
              <a:spLocks noChangeArrowheads="1"/>
            </p:cNvSpPr>
            <p:nvPr/>
          </p:nvSpPr>
          <p:spPr bwMode="auto">
            <a:xfrm rot="16200000">
              <a:off x="8648227" y="3241813"/>
              <a:ext cx="1826230" cy="352435"/>
            </a:xfrm>
            <a:prstGeom prst="rect">
              <a:avLst/>
            </a:prstGeom>
            <a:solidFill>
              <a:schemeClr val="accent1">
                <a:lumMod val="40000"/>
                <a:lumOff val="60000"/>
              </a:schemeClr>
            </a:solidFill>
            <a:ln w="9525">
              <a:noFill/>
              <a:miter lim="800000"/>
              <a:headEnd/>
              <a:tailEnd/>
            </a:ln>
          </p:spPr>
          <p:txBody>
            <a:bodyPr rot="0" vert="horz" wrap="square" lIns="91440" tIns="45720" rIns="91440" bIns="4572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1" i="0" u="none" strike="noStrike" kern="1200" cap="none" spc="0" normalizeH="0" baseline="0" noProof="0" dirty="0">
                  <a:ln>
                    <a:noFill/>
                  </a:ln>
                  <a:solidFill>
                    <a:srgbClr val="767171"/>
                  </a:solidFill>
                  <a:effectLst/>
                  <a:uLnTx/>
                  <a:uFillTx/>
                  <a:latin typeface="Calibri" panose="020F0502020204030204" pitchFamily="34" charset="0"/>
                  <a:ea typeface="Calibri" panose="020F0502020204030204" pitchFamily="34" charset="0"/>
                  <a:cs typeface="Times New Roman" panose="02020603050405020304" pitchFamily="18" charset="0"/>
                </a:rPr>
                <a:t>PIK3CA-inavolisib</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 Box 2">
              <a:extLst>
                <a:ext uri="{FF2B5EF4-FFF2-40B4-BE49-F238E27FC236}">
                  <a16:creationId xmlns:a16="http://schemas.microsoft.com/office/drawing/2014/main" id="{57444C81-F79F-4A43-FAE3-04DAAE33E71A}"/>
                </a:ext>
              </a:extLst>
            </p:cNvPr>
            <p:cNvSpPr txBox="1">
              <a:spLocks noChangeArrowheads="1"/>
            </p:cNvSpPr>
            <p:nvPr/>
          </p:nvSpPr>
          <p:spPr bwMode="auto">
            <a:xfrm rot="16200000">
              <a:off x="7535941" y="3235731"/>
              <a:ext cx="1961046" cy="317191"/>
            </a:xfrm>
            <a:prstGeom prst="rect">
              <a:avLst/>
            </a:prstGeom>
            <a:solidFill>
              <a:srgbClr val="86B1C4"/>
            </a:solid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1" i="0" u="none" strike="noStrike" kern="1200" cap="none" spc="0" normalizeH="0" baseline="0" noProof="0" dirty="0">
                  <a:ln>
                    <a:noFill/>
                  </a:ln>
                  <a:solidFill>
                    <a:srgbClr val="7B7B7B"/>
                  </a:solidFill>
                  <a:effectLst/>
                  <a:uLnTx/>
                  <a:uFillTx/>
                  <a:latin typeface="Calibri" panose="020F0502020204030204" pitchFamily="34" charset="0"/>
                  <a:ea typeface="Calibri" panose="020F0502020204030204" pitchFamily="34" charset="0"/>
                  <a:cs typeface="Times New Roman" panose="02020603050405020304" pitchFamily="18" charset="0"/>
                </a:rPr>
                <a:t>SERD -</a:t>
              </a:r>
              <a:r>
                <a:rPr kumimoji="0" lang="en-US" sz="1100" b="1" i="0" u="none" strike="noStrike" kern="1200" cap="none" spc="0" normalizeH="0" baseline="0" noProof="0" dirty="0" err="1">
                  <a:ln>
                    <a:noFill/>
                  </a:ln>
                  <a:solidFill>
                    <a:srgbClr val="7B7B7B"/>
                  </a:solidFill>
                  <a:effectLst/>
                  <a:uLnTx/>
                  <a:uFillTx/>
                  <a:latin typeface="Calibri" panose="020F0502020204030204" pitchFamily="34" charset="0"/>
                  <a:ea typeface="Calibri" panose="020F0502020204030204" pitchFamily="34" charset="0"/>
                  <a:cs typeface="Times New Roman" panose="02020603050405020304" pitchFamily="18" charset="0"/>
                </a:rPr>
                <a:t>elac</a:t>
              </a:r>
              <a:r>
                <a:rPr kumimoji="0" lang="en-US" sz="1100" b="1" i="0" u="none" strike="noStrike" kern="1200" cap="none" spc="0" normalizeH="0" baseline="0" noProof="0" dirty="0" err="1">
                  <a:ln>
                    <a:noFill/>
                  </a:ln>
                  <a:solidFill>
                    <a:srgbClr val="767171"/>
                  </a:solidFill>
                  <a:effectLst/>
                  <a:uLnTx/>
                  <a:uFillTx/>
                  <a:latin typeface="Calibri" panose="020F0502020204030204" pitchFamily="34" charset="0"/>
                  <a:ea typeface="Calibri" panose="020F0502020204030204" pitchFamily="34" charset="0"/>
                  <a:cs typeface="Times New Roman" panose="02020603050405020304" pitchFamily="18" charset="0"/>
                </a:rPr>
                <a:t>estrant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 Box 2">
              <a:extLst>
                <a:ext uri="{FF2B5EF4-FFF2-40B4-BE49-F238E27FC236}">
                  <a16:creationId xmlns:a16="http://schemas.microsoft.com/office/drawing/2014/main" id="{856AD1FD-9A99-9DD3-129A-3B44A130126E}"/>
                </a:ext>
              </a:extLst>
            </p:cNvPr>
            <p:cNvSpPr txBox="1">
              <a:spLocks noChangeArrowheads="1"/>
            </p:cNvSpPr>
            <p:nvPr/>
          </p:nvSpPr>
          <p:spPr bwMode="auto">
            <a:xfrm rot="16200000">
              <a:off x="7849957" y="3071650"/>
              <a:ext cx="2188816" cy="352435"/>
            </a:xfrm>
            <a:prstGeom prst="rect">
              <a:avLst/>
            </a:prstGeom>
            <a:solidFill>
              <a:schemeClr val="accent1">
                <a:lumMod val="75000"/>
              </a:schemeClr>
            </a:solidFill>
            <a:ln w="9525">
              <a:noFill/>
              <a:miter lim="800000"/>
              <a:headEnd/>
              <a:tailEnd/>
            </a:ln>
          </p:spPr>
          <p:txBody>
            <a:bodyPr rot="0" vert="horz" wrap="square" lIns="91440" tIns="45720" rIns="91440" bIns="4572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PIK3CA-PTEN-AKT –</a:t>
              </a:r>
              <a:r>
                <a:rPr kumimoji="0" lang="en-US" sz="11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capivasertib</a:t>
              </a: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92266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D76409-00F6-48C1-8B16-7190AD2878E3}"/>
              </a:ext>
            </a:extLst>
          </p:cNvPr>
          <p:cNvSpPr txBox="1"/>
          <p:nvPr/>
        </p:nvSpPr>
        <p:spPr>
          <a:xfrm>
            <a:off x="498991" y="1349075"/>
            <a:ext cx="7428118" cy="4953000"/>
          </a:xfrm>
          <a:prstGeom prst="rect">
            <a:avLst/>
          </a:prstGeom>
        </p:spPr>
        <p:txBody>
          <a:bodyPr vert="horz" lIns="91440" tIns="45720" rIns="91440" bIns="45720" rtlCol="0">
            <a:normAutofit fontScale="925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2015: 35 </a:t>
            </a:r>
            <a:r>
              <a:rPr kumimoji="0" lang="en-US" sz="2000" b="0" i="0" u="none" strike="noStrike" kern="1200" cap="none" spc="0" normalizeH="0" baseline="0" noProof="0" dirty="0" err="1">
                <a:ln>
                  <a:noFill/>
                </a:ln>
                <a:solidFill>
                  <a:prstClr val="black">
                    <a:lumMod val="85000"/>
                    <a:lumOff val="15000"/>
                  </a:prstClr>
                </a:solidFill>
                <a:effectLst/>
                <a:uLnTx/>
                <a:uFillTx/>
                <a:latin typeface="Aptos" panose="02110004020202020204"/>
                <a:ea typeface="+mn-ea"/>
                <a:cs typeface="+mn-cs"/>
              </a:rPr>
              <a:t>yo</a:t>
            </a: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 presented with stage IIIC LABC, HR+ HER2neg</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AC-T dose dense chemo-&gt; 2cm and 1/17 LN involved at mastectomy</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PMCWXRT -&gt; OFS and AI for endocrine therapy x 5 years</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2021: Notices enlarged cervical nodes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metastatic HR+HER 2+ breast cancer</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Extensive neck and mediastinal LAD, bone involvement</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NSG testing shows BRCA WT, </a:t>
            </a:r>
            <a:r>
              <a:rPr kumimoji="0" lang="en-US" sz="2000" b="1" i="0" u="sng"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PIK3CA Mut</a:t>
            </a: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 erb-B2 WT, ESR1 WT</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Asymptomatic -&gt; OFS, AI, </a:t>
            </a:r>
            <a:r>
              <a:rPr kumimoji="0" lang="en-US" sz="2000" b="0" i="0" u="none" strike="noStrike" kern="1200" cap="none" spc="0" normalizeH="0" baseline="0" noProof="0" dirty="0" err="1">
                <a:ln>
                  <a:noFill/>
                </a:ln>
                <a:solidFill>
                  <a:prstClr val="black">
                    <a:lumMod val="85000"/>
                    <a:lumOff val="15000"/>
                  </a:prstClr>
                </a:solidFill>
                <a:effectLst/>
                <a:uLnTx/>
                <a:uFillTx/>
                <a:latin typeface="Aptos" panose="02110004020202020204"/>
                <a:ea typeface="+mn-ea"/>
                <a:cs typeface="+mn-cs"/>
              </a:rPr>
              <a:t>ribociclib</a:t>
            </a: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 zoledronic acid</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OFS converted to BSO in 2022</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endParaRP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000" b="1" i="1" u="sng"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2024: Follow-up PET with progression in bones and LN</a:t>
            </a:r>
          </a:p>
          <a:p>
            <a:pPr marL="228600" marR="0" lvl="1"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endParaRP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000" b="0" i="1"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What are the options now? </a:t>
            </a:r>
          </a:p>
          <a:p>
            <a:pPr marL="228600" marR="0" lvl="1"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endParaRP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	</a:t>
            </a:r>
            <a:r>
              <a:rPr kumimoji="0" lang="en-US" sz="2000" b="0" i="1"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ctDNA genomic assay sent…</a:t>
            </a:r>
          </a:p>
        </p:txBody>
      </p:sp>
      <p:pic>
        <p:nvPicPr>
          <p:cNvPr id="3" name="Picture 2">
            <a:extLst>
              <a:ext uri="{FF2B5EF4-FFF2-40B4-BE49-F238E27FC236}">
                <a16:creationId xmlns:a16="http://schemas.microsoft.com/office/drawing/2014/main" id="{6D501D13-E707-40E5-8CE9-944BF92DA285}"/>
              </a:ext>
            </a:extLst>
          </p:cNvPr>
          <p:cNvPicPr>
            <a:picLocks noChangeAspect="1"/>
          </p:cNvPicPr>
          <p:nvPr/>
        </p:nvPicPr>
        <p:blipFill rotWithShape="1">
          <a:blip r:embed="rId2"/>
          <a:srcRect l="2243" r="8300"/>
          <a:stretch/>
        </p:blipFill>
        <p:spPr>
          <a:xfrm>
            <a:off x="7590808" y="10"/>
            <a:ext cx="4601192" cy="6857990"/>
          </a:xfrm>
          <a:custGeom>
            <a:avLst/>
            <a:gdLst/>
            <a:ahLst/>
            <a:cxnLst/>
            <a:rect l="l" t="t" r="r" b="b"/>
            <a:pathLst>
              <a:path w="4601192" h="6858000">
                <a:moveTo>
                  <a:pt x="738252" y="0"/>
                </a:moveTo>
                <a:lnTo>
                  <a:pt x="4601192" y="0"/>
                </a:lnTo>
                <a:lnTo>
                  <a:pt x="4601192" y="6858000"/>
                </a:lnTo>
                <a:lnTo>
                  <a:pt x="26600" y="6858000"/>
                </a:lnTo>
                <a:cubicBezTo>
                  <a:pt x="26892" y="6848886"/>
                  <a:pt x="27183" y="6839772"/>
                  <a:pt x="27474" y="6830658"/>
                </a:cubicBezTo>
                <a:cubicBezTo>
                  <a:pt x="26407" y="6820509"/>
                  <a:pt x="23746" y="6812097"/>
                  <a:pt x="18997" y="6807120"/>
                </a:cubicBezTo>
                <a:cubicBezTo>
                  <a:pt x="17525" y="6790325"/>
                  <a:pt x="29162" y="6774261"/>
                  <a:pt x="7137" y="6760865"/>
                </a:cubicBezTo>
                <a:cubicBezTo>
                  <a:pt x="-18690" y="6741525"/>
                  <a:pt x="36582" y="6698874"/>
                  <a:pt x="1509" y="6697766"/>
                </a:cubicBezTo>
                <a:cubicBezTo>
                  <a:pt x="39664" y="6667189"/>
                  <a:pt x="16022" y="6652694"/>
                  <a:pt x="8215" y="6616463"/>
                </a:cubicBezTo>
                <a:cubicBezTo>
                  <a:pt x="-6748" y="6590470"/>
                  <a:pt x="28879" y="6504828"/>
                  <a:pt x="36391" y="6432223"/>
                </a:cubicBezTo>
                <a:cubicBezTo>
                  <a:pt x="48645" y="6390313"/>
                  <a:pt x="62897" y="6411448"/>
                  <a:pt x="63226" y="6361482"/>
                </a:cubicBezTo>
                <a:cubicBezTo>
                  <a:pt x="58956" y="6358292"/>
                  <a:pt x="79553" y="6313235"/>
                  <a:pt x="84789" y="6290409"/>
                </a:cubicBezTo>
                <a:cubicBezTo>
                  <a:pt x="90026" y="6267583"/>
                  <a:pt x="70411" y="6240753"/>
                  <a:pt x="94648" y="6224529"/>
                </a:cubicBezTo>
                <a:cubicBezTo>
                  <a:pt x="175790" y="6142756"/>
                  <a:pt x="124488" y="6086153"/>
                  <a:pt x="150795" y="6009109"/>
                </a:cubicBezTo>
                <a:cubicBezTo>
                  <a:pt x="170315" y="5931813"/>
                  <a:pt x="154171" y="5972490"/>
                  <a:pt x="162963" y="5933293"/>
                </a:cubicBezTo>
                <a:lnTo>
                  <a:pt x="160072" y="5876809"/>
                </a:lnTo>
                <a:lnTo>
                  <a:pt x="145227" y="5835476"/>
                </a:lnTo>
                <a:cubicBezTo>
                  <a:pt x="134911" y="5801040"/>
                  <a:pt x="143825" y="5789510"/>
                  <a:pt x="148142" y="5777976"/>
                </a:cubicBezTo>
                <a:cubicBezTo>
                  <a:pt x="148142" y="5777862"/>
                  <a:pt x="148143" y="5777748"/>
                  <a:pt x="148143" y="5777634"/>
                </a:cubicBezTo>
                <a:lnTo>
                  <a:pt x="140074" y="5767522"/>
                </a:lnTo>
                <a:cubicBezTo>
                  <a:pt x="132636" y="5758605"/>
                  <a:pt x="127887" y="5750074"/>
                  <a:pt x="135915" y="5738405"/>
                </a:cubicBezTo>
                <a:lnTo>
                  <a:pt x="136567" y="5737743"/>
                </a:lnTo>
                <a:lnTo>
                  <a:pt x="123490" y="5720450"/>
                </a:lnTo>
                <a:cubicBezTo>
                  <a:pt x="137298" y="5702285"/>
                  <a:pt x="135593" y="5690529"/>
                  <a:pt x="123832" y="5675478"/>
                </a:cubicBezTo>
                <a:cubicBezTo>
                  <a:pt x="121625" y="5666952"/>
                  <a:pt x="122504" y="5659387"/>
                  <a:pt x="124569" y="5652490"/>
                </a:cubicBezTo>
                <a:lnTo>
                  <a:pt x="127524" y="5645356"/>
                </a:lnTo>
                <a:lnTo>
                  <a:pt x="115687" y="5603540"/>
                </a:lnTo>
                <a:cubicBezTo>
                  <a:pt x="116187" y="5593593"/>
                  <a:pt x="116685" y="5583645"/>
                  <a:pt x="117185" y="5573698"/>
                </a:cubicBezTo>
                <a:lnTo>
                  <a:pt x="128187" y="5578724"/>
                </a:lnTo>
                <a:lnTo>
                  <a:pt x="132990" y="5580535"/>
                </a:lnTo>
                <a:lnTo>
                  <a:pt x="133470" y="5580018"/>
                </a:lnTo>
                <a:lnTo>
                  <a:pt x="132923" y="5578485"/>
                </a:lnTo>
                <a:lnTo>
                  <a:pt x="132746" y="5563711"/>
                </a:lnTo>
                <a:cubicBezTo>
                  <a:pt x="132951" y="5549489"/>
                  <a:pt x="135516" y="5507940"/>
                  <a:pt x="134153" y="5493153"/>
                </a:cubicBezTo>
                <a:lnTo>
                  <a:pt x="124566" y="5474991"/>
                </a:lnTo>
                <a:cubicBezTo>
                  <a:pt x="119073" y="5461062"/>
                  <a:pt x="126245" y="5443046"/>
                  <a:pt x="123118" y="5430764"/>
                </a:cubicBezTo>
                <a:lnTo>
                  <a:pt x="127731" y="5390706"/>
                </a:lnTo>
                <a:lnTo>
                  <a:pt x="122359" y="5329235"/>
                </a:lnTo>
                <a:cubicBezTo>
                  <a:pt x="102663" y="5299213"/>
                  <a:pt x="95991" y="5269553"/>
                  <a:pt x="85293" y="5241830"/>
                </a:cubicBezTo>
                <a:cubicBezTo>
                  <a:pt x="72658" y="5199576"/>
                  <a:pt x="114666" y="5223439"/>
                  <a:pt x="73923" y="5173808"/>
                </a:cubicBezTo>
                <a:cubicBezTo>
                  <a:pt x="85313" y="5166518"/>
                  <a:pt x="84547" y="5159670"/>
                  <a:pt x="76238" y="5148983"/>
                </a:cubicBezTo>
                <a:cubicBezTo>
                  <a:pt x="80247" y="5132464"/>
                  <a:pt x="94902" y="5092755"/>
                  <a:pt x="97978" y="5074694"/>
                </a:cubicBezTo>
                <a:cubicBezTo>
                  <a:pt x="110731" y="5059292"/>
                  <a:pt x="83944" y="5055678"/>
                  <a:pt x="94694" y="5040617"/>
                </a:cubicBezTo>
                <a:cubicBezTo>
                  <a:pt x="94802" y="5025081"/>
                  <a:pt x="78298" y="5051506"/>
                  <a:pt x="73697" y="5034877"/>
                </a:cubicBezTo>
                <a:cubicBezTo>
                  <a:pt x="71814" y="5019478"/>
                  <a:pt x="53847" y="5017763"/>
                  <a:pt x="60452" y="5009251"/>
                </a:cubicBezTo>
                <a:cubicBezTo>
                  <a:pt x="62654" y="5006415"/>
                  <a:pt x="67586" y="5002823"/>
                  <a:pt x="76752" y="4997718"/>
                </a:cubicBezTo>
                <a:cubicBezTo>
                  <a:pt x="63037" y="4977564"/>
                  <a:pt x="80093" y="4971299"/>
                  <a:pt x="83605" y="4941112"/>
                </a:cubicBezTo>
                <a:cubicBezTo>
                  <a:pt x="71413" y="4930089"/>
                  <a:pt x="74481" y="4919724"/>
                  <a:pt x="82334" y="4909026"/>
                </a:cubicBezTo>
                <a:cubicBezTo>
                  <a:pt x="74598" y="4880945"/>
                  <a:pt x="84463" y="4853361"/>
                  <a:pt x="84533" y="4820775"/>
                </a:cubicBezTo>
                <a:cubicBezTo>
                  <a:pt x="66992" y="4787591"/>
                  <a:pt x="91097" y="4766727"/>
                  <a:pt x="91061" y="4731916"/>
                </a:cubicBezTo>
                <a:cubicBezTo>
                  <a:pt x="97317" y="4695770"/>
                  <a:pt x="116230" y="4627327"/>
                  <a:pt x="122071" y="4603897"/>
                </a:cubicBezTo>
                <a:cubicBezTo>
                  <a:pt x="117440" y="4600264"/>
                  <a:pt x="120402" y="4591022"/>
                  <a:pt x="126106" y="4591335"/>
                </a:cubicBezTo>
                <a:cubicBezTo>
                  <a:pt x="123756" y="4586933"/>
                  <a:pt x="111571" y="4577124"/>
                  <a:pt x="120368" y="4575090"/>
                </a:cubicBezTo>
                <a:lnTo>
                  <a:pt x="116699" y="4558891"/>
                </a:lnTo>
                <a:lnTo>
                  <a:pt x="117721" y="4555518"/>
                </a:lnTo>
                <a:cubicBezTo>
                  <a:pt x="123273" y="4548594"/>
                  <a:pt x="135291" y="4542181"/>
                  <a:pt x="121288" y="4532201"/>
                </a:cubicBezTo>
                <a:cubicBezTo>
                  <a:pt x="136928" y="4512310"/>
                  <a:pt x="128725" y="4502391"/>
                  <a:pt x="147711" y="4486617"/>
                </a:cubicBezTo>
                <a:cubicBezTo>
                  <a:pt x="158484" y="4463542"/>
                  <a:pt x="122280" y="4473495"/>
                  <a:pt x="144056" y="4443395"/>
                </a:cubicBezTo>
                <a:cubicBezTo>
                  <a:pt x="140912" y="4425979"/>
                  <a:pt x="142547" y="4407926"/>
                  <a:pt x="148799" y="4390977"/>
                </a:cubicBezTo>
                <a:cubicBezTo>
                  <a:pt x="155595" y="4391868"/>
                  <a:pt x="150366" y="4381694"/>
                  <a:pt x="150189" y="4377953"/>
                </a:cubicBezTo>
                <a:cubicBezTo>
                  <a:pt x="154054" y="4379688"/>
                  <a:pt x="159180" y="4373931"/>
                  <a:pt x="157161" y="4370129"/>
                </a:cubicBezTo>
                <a:cubicBezTo>
                  <a:pt x="168992" y="4355089"/>
                  <a:pt x="204839" y="4311648"/>
                  <a:pt x="221172" y="4287716"/>
                </a:cubicBezTo>
                <a:cubicBezTo>
                  <a:pt x="232682" y="4263059"/>
                  <a:pt x="256375" y="4254679"/>
                  <a:pt x="255165" y="4226534"/>
                </a:cubicBezTo>
                <a:cubicBezTo>
                  <a:pt x="266015" y="4203483"/>
                  <a:pt x="282023" y="4186568"/>
                  <a:pt x="285944" y="4164636"/>
                </a:cubicBezTo>
                <a:cubicBezTo>
                  <a:pt x="294955" y="4159143"/>
                  <a:pt x="300526" y="4152620"/>
                  <a:pt x="295693" y="4141582"/>
                </a:cubicBezTo>
                <a:cubicBezTo>
                  <a:pt x="308142" y="4121141"/>
                  <a:pt x="322089" y="4121228"/>
                  <a:pt x="319223" y="4103323"/>
                </a:cubicBezTo>
                <a:cubicBezTo>
                  <a:pt x="351512" y="4098587"/>
                  <a:pt x="328609" y="4093027"/>
                  <a:pt x="333663" y="4077824"/>
                </a:cubicBezTo>
                <a:cubicBezTo>
                  <a:pt x="335974" y="4064831"/>
                  <a:pt x="315731" y="4079163"/>
                  <a:pt x="320953" y="4068192"/>
                </a:cubicBezTo>
                <a:cubicBezTo>
                  <a:pt x="333427" y="4060380"/>
                  <a:pt x="315984" y="4050720"/>
                  <a:pt x="329962" y="4043196"/>
                </a:cubicBezTo>
                <a:cubicBezTo>
                  <a:pt x="341100" y="4053666"/>
                  <a:pt x="341751" y="4018950"/>
                  <a:pt x="353517" y="4024856"/>
                </a:cubicBezTo>
                <a:cubicBezTo>
                  <a:pt x="343556" y="4005479"/>
                  <a:pt x="366490" y="4012360"/>
                  <a:pt x="369715" y="3996365"/>
                </a:cubicBezTo>
                <a:cubicBezTo>
                  <a:pt x="367475" y="3986595"/>
                  <a:pt x="369211" y="3981543"/>
                  <a:pt x="379555" y="3979401"/>
                </a:cubicBezTo>
                <a:cubicBezTo>
                  <a:pt x="367646" y="3933458"/>
                  <a:pt x="388974" y="3961494"/>
                  <a:pt x="394185" y="3928228"/>
                </a:cubicBezTo>
                <a:cubicBezTo>
                  <a:pt x="396507" y="3898275"/>
                  <a:pt x="404954" y="3867782"/>
                  <a:pt x="390160" y="3828676"/>
                </a:cubicBezTo>
                <a:cubicBezTo>
                  <a:pt x="384585" y="3819798"/>
                  <a:pt x="387756" y="3808027"/>
                  <a:pt x="397237" y="3802385"/>
                </a:cubicBezTo>
                <a:cubicBezTo>
                  <a:pt x="398869" y="3801415"/>
                  <a:pt x="400632" y="3800665"/>
                  <a:pt x="402468" y="3800163"/>
                </a:cubicBezTo>
                <a:cubicBezTo>
                  <a:pt x="406187" y="3784407"/>
                  <a:pt x="412833" y="3729161"/>
                  <a:pt x="419553" y="3707849"/>
                </a:cubicBezTo>
                <a:cubicBezTo>
                  <a:pt x="427191" y="3696536"/>
                  <a:pt x="450857" y="3687984"/>
                  <a:pt x="442791" y="3672289"/>
                </a:cubicBezTo>
                <a:cubicBezTo>
                  <a:pt x="454321" y="3676732"/>
                  <a:pt x="442406" y="3654553"/>
                  <a:pt x="453506" y="3651490"/>
                </a:cubicBezTo>
                <a:cubicBezTo>
                  <a:pt x="462536" y="3649938"/>
                  <a:pt x="461024" y="3642848"/>
                  <a:pt x="463867" y="3637308"/>
                </a:cubicBezTo>
                <a:cubicBezTo>
                  <a:pt x="472833" y="3633114"/>
                  <a:pt x="478706" y="3605537"/>
                  <a:pt x="476438" y="3596088"/>
                </a:cubicBezTo>
                <a:cubicBezTo>
                  <a:pt x="464530" y="3569650"/>
                  <a:pt x="500049" y="3546790"/>
                  <a:pt x="491497" y="3525619"/>
                </a:cubicBezTo>
                <a:cubicBezTo>
                  <a:pt x="491833" y="3519984"/>
                  <a:pt x="493497" y="3515264"/>
                  <a:pt x="495979" y="3511139"/>
                </a:cubicBezTo>
                <a:lnTo>
                  <a:pt x="504897" y="3500760"/>
                </a:lnTo>
                <a:lnTo>
                  <a:pt x="511383" y="3500156"/>
                </a:lnTo>
                <a:lnTo>
                  <a:pt x="514661" y="3492522"/>
                </a:lnTo>
                <a:lnTo>
                  <a:pt x="516591" y="3490924"/>
                </a:lnTo>
                <a:cubicBezTo>
                  <a:pt x="520304" y="3487883"/>
                  <a:pt x="523811" y="3484792"/>
                  <a:pt x="526604" y="3481328"/>
                </a:cubicBezTo>
                <a:cubicBezTo>
                  <a:pt x="501233" y="3472978"/>
                  <a:pt x="546190" y="3450491"/>
                  <a:pt x="521677" y="3450102"/>
                </a:cubicBezTo>
                <a:cubicBezTo>
                  <a:pt x="532617" y="3429618"/>
                  <a:pt x="506415" y="3434623"/>
                  <a:pt x="537252" y="3420520"/>
                </a:cubicBezTo>
                <a:cubicBezTo>
                  <a:pt x="538177" y="3379165"/>
                  <a:pt x="597072" y="3324511"/>
                  <a:pt x="584418" y="3284165"/>
                </a:cubicBezTo>
                <a:cubicBezTo>
                  <a:pt x="595839" y="3253336"/>
                  <a:pt x="600583" y="3260142"/>
                  <a:pt x="605777" y="3235544"/>
                </a:cubicBezTo>
                <a:cubicBezTo>
                  <a:pt x="616179" y="3195982"/>
                  <a:pt x="622759" y="3088699"/>
                  <a:pt x="624913" y="3057384"/>
                </a:cubicBezTo>
                <a:cubicBezTo>
                  <a:pt x="621988" y="3054365"/>
                  <a:pt x="620005" y="3051091"/>
                  <a:pt x="618697" y="3047652"/>
                </a:cubicBezTo>
                <a:lnTo>
                  <a:pt x="616644" y="3037529"/>
                </a:lnTo>
                <a:lnTo>
                  <a:pt x="617876" y="3036541"/>
                </a:lnTo>
                <a:cubicBezTo>
                  <a:pt x="621043" y="3031669"/>
                  <a:pt x="621147" y="3028266"/>
                  <a:pt x="619896" y="3025524"/>
                </a:cubicBezTo>
                <a:lnTo>
                  <a:pt x="617374" y="3022606"/>
                </a:lnTo>
                <a:cubicBezTo>
                  <a:pt x="617526" y="3020033"/>
                  <a:pt x="617679" y="3017460"/>
                  <a:pt x="617831" y="3014887"/>
                </a:cubicBezTo>
                <a:lnTo>
                  <a:pt x="616227" y="2999257"/>
                </a:lnTo>
                <a:lnTo>
                  <a:pt x="618274" y="2996732"/>
                </a:lnTo>
                <a:cubicBezTo>
                  <a:pt x="618686" y="2989081"/>
                  <a:pt x="619099" y="2981431"/>
                  <a:pt x="619511" y="2973780"/>
                </a:cubicBezTo>
                <a:lnTo>
                  <a:pt x="620642" y="2973655"/>
                </a:lnTo>
                <a:cubicBezTo>
                  <a:pt x="623208" y="2972846"/>
                  <a:pt x="625154" y="2971263"/>
                  <a:pt x="625859" y="2968014"/>
                </a:cubicBezTo>
                <a:cubicBezTo>
                  <a:pt x="641104" y="2975784"/>
                  <a:pt x="632553" y="2967071"/>
                  <a:pt x="633290" y="2956801"/>
                </a:cubicBezTo>
                <a:cubicBezTo>
                  <a:pt x="657130" y="2966578"/>
                  <a:pt x="649356" y="2935726"/>
                  <a:pt x="664209" y="2933298"/>
                </a:cubicBezTo>
                <a:cubicBezTo>
                  <a:pt x="664212" y="2925534"/>
                  <a:pt x="664649" y="2917501"/>
                  <a:pt x="665622" y="2909390"/>
                </a:cubicBezTo>
                <a:lnTo>
                  <a:pt x="666516" y="2904671"/>
                </a:lnTo>
                <a:lnTo>
                  <a:pt x="666785" y="2904615"/>
                </a:lnTo>
                <a:cubicBezTo>
                  <a:pt x="667515" y="2903671"/>
                  <a:pt x="668011" y="2902150"/>
                  <a:pt x="668228" y="2899714"/>
                </a:cubicBezTo>
                <a:cubicBezTo>
                  <a:pt x="668200" y="2898499"/>
                  <a:pt x="668172" y="2897282"/>
                  <a:pt x="668144" y="2896066"/>
                </a:cubicBezTo>
                <a:lnTo>
                  <a:pt x="669877" y="2886912"/>
                </a:lnTo>
                <a:lnTo>
                  <a:pt x="672144" y="2884014"/>
                </a:lnTo>
                <a:lnTo>
                  <a:pt x="675452" y="2883229"/>
                </a:lnTo>
                <a:cubicBezTo>
                  <a:pt x="675391" y="2882933"/>
                  <a:pt x="675329" y="2882639"/>
                  <a:pt x="675268" y="2882343"/>
                </a:cubicBezTo>
                <a:cubicBezTo>
                  <a:pt x="671128" y="2875325"/>
                  <a:pt x="663714" y="2872524"/>
                  <a:pt x="687009" y="2866529"/>
                </a:cubicBezTo>
                <a:cubicBezTo>
                  <a:pt x="681161" y="2850828"/>
                  <a:pt x="694937" y="2849285"/>
                  <a:pt x="703772" y="2829536"/>
                </a:cubicBezTo>
                <a:cubicBezTo>
                  <a:pt x="697142" y="2820214"/>
                  <a:pt x="701540" y="2813723"/>
                  <a:pt x="709503" y="2807759"/>
                </a:cubicBezTo>
                <a:cubicBezTo>
                  <a:pt x="709675" y="2787664"/>
                  <a:pt x="722617" y="2770658"/>
                  <a:pt x="729434" y="2748755"/>
                </a:cubicBezTo>
                <a:cubicBezTo>
                  <a:pt x="723495" y="2723695"/>
                  <a:pt x="745457" y="2713438"/>
                  <a:pt x="752657" y="2690022"/>
                </a:cubicBezTo>
                <a:cubicBezTo>
                  <a:pt x="738132" y="2667595"/>
                  <a:pt x="772440" y="2674802"/>
                  <a:pt x="782299" y="2663439"/>
                </a:cubicBezTo>
                <a:lnTo>
                  <a:pt x="783672" y="2660083"/>
                </a:lnTo>
                <a:cubicBezTo>
                  <a:pt x="783367" y="2657010"/>
                  <a:pt x="783060" y="2653937"/>
                  <a:pt x="782755" y="2650864"/>
                </a:cubicBezTo>
                <a:lnTo>
                  <a:pt x="781641" y="2647388"/>
                </a:lnTo>
                <a:cubicBezTo>
                  <a:pt x="781160" y="2644997"/>
                  <a:pt x="781208" y="2643412"/>
                  <a:pt x="781648" y="2642321"/>
                </a:cubicBezTo>
                <a:lnTo>
                  <a:pt x="781893" y="2642199"/>
                </a:lnTo>
                <a:cubicBezTo>
                  <a:pt x="781736" y="2640614"/>
                  <a:pt x="781577" y="2639031"/>
                  <a:pt x="781420" y="2637446"/>
                </a:cubicBezTo>
                <a:cubicBezTo>
                  <a:pt x="780062" y="2629421"/>
                  <a:pt x="778210" y="2621608"/>
                  <a:pt x="776013" y="2614161"/>
                </a:cubicBezTo>
                <a:cubicBezTo>
                  <a:pt x="789698" y="2608058"/>
                  <a:pt x="773433" y="2580448"/>
                  <a:pt x="799274" y="2583767"/>
                </a:cubicBezTo>
                <a:cubicBezTo>
                  <a:pt x="797076" y="2573730"/>
                  <a:pt x="786332" y="2567549"/>
                  <a:pt x="803286" y="2571126"/>
                </a:cubicBezTo>
                <a:lnTo>
                  <a:pt x="804150" y="2569441"/>
                </a:lnTo>
                <a:lnTo>
                  <a:pt x="800301" y="2563632"/>
                </a:lnTo>
                <a:cubicBezTo>
                  <a:pt x="798670" y="2557453"/>
                  <a:pt x="797071" y="2551799"/>
                  <a:pt x="793576" y="2556344"/>
                </a:cubicBezTo>
                <a:cubicBezTo>
                  <a:pt x="785387" y="2548895"/>
                  <a:pt x="796146" y="2540807"/>
                  <a:pt x="788869" y="2533157"/>
                </a:cubicBezTo>
                <a:cubicBezTo>
                  <a:pt x="786041" y="2522927"/>
                  <a:pt x="797801" y="2536851"/>
                  <a:pt x="796781" y="2524899"/>
                </a:cubicBezTo>
                <a:cubicBezTo>
                  <a:pt x="796934" y="2523879"/>
                  <a:pt x="797088" y="2522860"/>
                  <a:pt x="797241" y="2521840"/>
                </a:cubicBezTo>
                <a:lnTo>
                  <a:pt x="796029" y="2516618"/>
                </a:lnTo>
                <a:lnTo>
                  <a:pt x="792761" y="2514462"/>
                </a:lnTo>
                <a:cubicBezTo>
                  <a:pt x="790774" y="2512148"/>
                  <a:pt x="789910" y="2508859"/>
                  <a:pt x="791595" y="2503381"/>
                </a:cubicBezTo>
                <a:lnTo>
                  <a:pt x="792181" y="2502571"/>
                </a:lnTo>
                <a:lnTo>
                  <a:pt x="788824" y="2501027"/>
                </a:lnTo>
                <a:lnTo>
                  <a:pt x="787270" y="2492600"/>
                </a:lnTo>
                <a:lnTo>
                  <a:pt x="778877" y="2485183"/>
                </a:lnTo>
                <a:lnTo>
                  <a:pt x="780557" y="2480669"/>
                </a:lnTo>
                <a:lnTo>
                  <a:pt x="783964" y="2480825"/>
                </a:lnTo>
                <a:lnTo>
                  <a:pt x="775765" y="2465130"/>
                </a:lnTo>
                <a:cubicBezTo>
                  <a:pt x="778982" y="2455259"/>
                  <a:pt x="775818" y="2449073"/>
                  <a:pt x="770558" y="2443685"/>
                </a:cubicBezTo>
                <a:cubicBezTo>
                  <a:pt x="768821" y="2423506"/>
                  <a:pt x="759680" y="2407402"/>
                  <a:pt x="753813" y="2385914"/>
                </a:cubicBezTo>
                <a:cubicBezTo>
                  <a:pt x="755336" y="2360280"/>
                  <a:pt x="741334" y="2351643"/>
                  <a:pt x="735113" y="2328662"/>
                </a:cubicBezTo>
                <a:cubicBezTo>
                  <a:pt x="742984" y="2301647"/>
                  <a:pt x="715756" y="2318371"/>
                  <a:pt x="713172" y="2298217"/>
                </a:cubicBezTo>
                <a:cubicBezTo>
                  <a:pt x="718425" y="2262517"/>
                  <a:pt x="703833" y="2301922"/>
                  <a:pt x="698974" y="2250782"/>
                </a:cubicBezTo>
                <a:cubicBezTo>
                  <a:pt x="700296" y="2247398"/>
                  <a:pt x="697378" y="2241930"/>
                  <a:pt x="695006" y="2243352"/>
                </a:cubicBezTo>
                <a:cubicBezTo>
                  <a:pt x="695218" y="2239945"/>
                  <a:pt x="698649" y="2230878"/>
                  <a:pt x="694540" y="2231409"/>
                </a:cubicBezTo>
                <a:cubicBezTo>
                  <a:pt x="691262" y="2215680"/>
                  <a:pt x="690791" y="2199138"/>
                  <a:pt x="693174" y="2183375"/>
                </a:cubicBezTo>
                <a:cubicBezTo>
                  <a:pt x="680938" y="2154998"/>
                  <a:pt x="702415" y="2165592"/>
                  <a:pt x="696594" y="2144085"/>
                </a:cubicBezTo>
                <a:cubicBezTo>
                  <a:pt x="685630" y="2128897"/>
                  <a:pt x="690840" y="2120189"/>
                  <a:pt x="682003" y="2101383"/>
                </a:cubicBezTo>
                <a:cubicBezTo>
                  <a:pt x="690702" y="2092860"/>
                  <a:pt x="683661" y="2086506"/>
                  <a:pt x="680520" y="2079956"/>
                </a:cubicBezTo>
                <a:lnTo>
                  <a:pt x="680002" y="2076836"/>
                </a:lnTo>
                <a:lnTo>
                  <a:pt x="682664" y="2062205"/>
                </a:lnTo>
                <a:cubicBezTo>
                  <a:pt x="677435" y="2059982"/>
                  <a:pt x="685036" y="2051541"/>
                  <a:pt x="686574" y="2047621"/>
                </a:cubicBezTo>
                <a:cubicBezTo>
                  <a:pt x="683137" y="2047669"/>
                  <a:pt x="681618" y="2039112"/>
                  <a:pt x="684505" y="2035989"/>
                </a:cubicBezTo>
                <a:cubicBezTo>
                  <a:pt x="697744" y="1971545"/>
                  <a:pt x="665102" y="2008454"/>
                  <a:pt x="684926" y="1969476"/>
                </a:cubicBezTo>
                <a:cubicBezTo>
                  <a:pt x="689323" y="1943615"/>
                  <a:pt x="649725" y="1944656"/>
                  <a:pt x="669491" y="1917869"/>
                </a:cubicBezTo>
                <a:cubicBezTo>
                  <a:pt x="670499" y="1886102"/>
                  <a:pt x="656602" y="1866056"/>
                  <a:pt x="668084" y="1836507"/>
                </a:cubicBezTo>
                <a:cubicBezTo>
                  <a:pt x="668964" y="1806766"/>
                  <a:pt x="663816" y="1781182"/>
                  <a:pt x="669261" y="1755879"/>
                </a:cubicBezTo>
                <a:cubicBezTo>
                  <a:pt x="664845" y="1745788"/>
                  <a:pt x="663293" y="1736202"/>
                  <a:pt x="670934" y="1726651"/>
                </a:cubicBezTo>
                <a:cubicBezTo>
                  <a:pt x="669678" y="1698957"/>
                  <a:pt x="659604" y="1692528"/>
                  <a:pt x="668418" y="1674709"/>
                </a:cubicBezTo>
                <a:cubicBezTo>
                  <a:pt x="663052" y="1669668"/>
                  <a:pt x="660191" y="1666183"/>
                  <a:pt x="658947" y="1663502"/>
                </a:cubicBezTo>
                <a:cubicBezTo>
                  <a:pt x="655218" y="1655460"/>
                  <a:pt x="666065" y="1654644"/>
                  <a:pt x="667634" y="1640672"/>
                </a:cubicBezTo>
                <a:cubicBezTo>
                  <a:pt x="670870" y="1625689"/>
                  <a:pt x="680041" y="1650492"/>
                  <a:pt x="680416" y="1636309"/>
                </a:cubicBezTo>
                <a:cubicBezTo>
                  <a:pt x="674381" y="1622116"/>
                  <a:pt x="690581" y="1619938"/>
                  <a:pt x="683355" y="1605349"/>
                </a:cubicBezTo>
                <a:cubicBezTo>
                  <a:pt x="671388" y="1611345"/>
                  <a:pt x="684009" y="1573894"/>
                  <a:pt x="673311" y="1574712"/>
                </a:cubicBezTo>
                <a:cubicBezTo>
                  <a:pt x="687788" y="1558635"/>
                  <a:pt x="668681" y="1555273"/>
                  <a:pt x="672392" y="1536647"/>
                </a:cubicBezTo>
                <a:cubicBezTo>
                  <a:pt x="677688" y="1527242"/>
                  <a:pt x="678342" y="1521025"/>
                  <a:pt x="671702" y="1513896"/>
                </a:cubicBezTo>
                <a:cubicBezTo>
                  <a:pt x="697596" y="1470305"/>
                  <a:pt x="671673" y="1490329"/>
                  <a:pt x="680462" y="1452296"/>
                </a:cubicBezTo>
                <a:cubicBezTo>
                  <a:pt x="690082" y="1419160"/>
                  <a:pt x="695497" y="1382582"/>
                  <a:pt x="720892" y="1347657"/>
                </a:cubicBezTo>
                <a:cubicBezTo>
                  <a:pt x="728252" y="1340763"/>
                  <a:pt x="730408" y="1326684"/>
                  <a:pt x="725707" y="1316214"/>
                </a:cubicBezTo>
                <a:cubicBezTo>
                  <a:pt x="724898" y="1314411"/>
                  <a:pt x="723913" y="1312787"/>
                  <a:pt x="722781" y="1311390"/>
                </a:cubicBezTo>
                <a:cubicBezTo>
                  <a:pt x="740925" y="1290091"/>
                  <a:pt x="731077" y="1279232"/>
                  <a:pt x="743580" y="1268952"/>
                </a:cubicBezTo>
                <a:cubicBezTo>
                  <a:pt x="747716" y="1237645"/>
                  <a:pt x="734341" y="1214150"/>
                  <a:pt x="745282" y="1204622"/>
                </a:cubicBezTo>
                <a:cubicBezTo>
                  <a:pt x="744051" y="1188944"/>
                  <a:pt x="730234" y="1168727"/>
                  <a:pt x="741960" y="1155703"/>
                </a:cubicBezTo>
                <a:cubicBezTo>
                  <a:pt x="731985" y="1155066"/>
                  <a:pt x="748925" y="1136907"/>
                  <a:pt x="742087" y="1128440"/>
                </a:cubicBezTo>
                <a:cubicBezTo>
                  <a:pt x="736171" y="1122556"/>
                  <a:pt x="739932" y="1115674"/>
                  <a:pt x="739973" y="1108417"/>
                </a:cubicBezTo>
                <a:cubicBezTo>
                  <a:pt x="735099" y="1099737"/>
                  <a:pt x="741268" y="1067483"/>
                  <a:pt x="746465" y="1058433"/>
                </a:cubicBezTo>
                <a:cubicBezTo>
                  <a:pt x="765005" y="1035713"/>
                  <a:pt x="748052" y="994640"/>
                  <a:pt x="762191" y="975987"/>
                </a:cubicBezTo>
                <a:cubicBezTo>
                  <a:pt x="764072" y="969800"/>
                  <a:pt x="764654" y="963971"/>
                  <a:pt x="764423" y="958395"/>
                </a:cubicBezTo>
                <a:lnTo>
                  <a:pt x="761915" y="943118"/>
                </a:lnTo>
                <a:lnTo>
                  <a:pt x="757474" y="939439"/>
                </a:lnTo>
                <a:cubicBezTo>
                  <a:pt x="757647" y="936206"/>
                  <a:pt x="757819" y="932972"/>
                  <a:pt x="757991" y="929739"/>
                </a:cubicBezTo>
                <a:lnTo>
                  <a:pt x="757204" y="927127"/>
                </a:lnTo>
                <a:cubicBezTo>
                  <a:pt x="755678" y="922138"/>
                  <a:pt x="754319" y="917190"/>
                  <a:pt x="753613" y="912177"/>
                </a:cubicBezTo>
                <a:cubicBezTo>
                  <a:pt x="775028" y="915106"/>
                  <a:pt x="751138" y="870019"/>
                  <a:pt x="768933" y="881067"/>
                </a:cubicBezTo>
                <a:cubicBezTo>
                  <a:pt x="768780" y="854032"/>
                  <a:pt x="782103" y="846928"/>
                  <a:pt x="765219" y="817416"/>
                </a:cubicBezTo>
                <a:cubicBezTo>
                  <a:pt x="780144" y="772732"/>
                  <a:pt x="762831" y="740070"/>
                  <a:pt x="787152" y="702815"/>
                </a:cubicBezTo>
                <a:cubicBezTo>
                  <a:pt x="777404" y="708645"/>
                  <a:pt x="779667" y="685431"/>
                  <a:pt x="783947" y="672401"/>
                </a:cubicBezTo>
                <a:cubicBezTo>
                  <a:pt x="745609" y="693593"/>
                  <a:pt x="816557" y="618072"/>
                  <a:pt x="789277" y="612154"/>
                </a:cubicBezTo>
                <a:cubicBezTo>
                  <a:pt x="814029" y="607196"/>
                  <a:pt x="790950" y="545243"/>
                  <a:pt x="816705" y="516197"/>
                </a:cubicBezTo>
                <a:cubicBezTo>
                  <a:pt x="818115" y="496236"/>
                  <a:pt x="819907" y="464307"/>
                  <a:pt x="823696" y="446558"/>
                </a:cubicBezTo>
                <a:lnTo>
                  <a:pt x="819138" y="402046"/>
                </a:lnTo>
                <a:cubicBezTo>
                  <a:pt x="813660" y="377878"/>
                  <a:pt x="816214" y="373884"/>
                  <a:pt x="809089" y="322733"/>
                </a:cubicBezTo>
                <a:cubicBezTo>
                  <a:pt x="809391" y="257376"/>
                  <a:pt x="793760" y="267420"/>
                  <a:pt x="798307" y="204587"/>
                </a:cubicBezTo>
                <a:cubicBezTo>
                  <a:pt x="791298" y="201120"/>
                  <a:pt x="789378" y="133016"/>
                  <a:pt x="784841" y="127724"/>
                </a:cubicBezTo>
                <a:lnTo>
                  <a:pt x="774543" y="110945"/>
                </a:lnTo>
                <a:lnTo>
                  <a:pt x="775980" y="108356"/>
                </a:lnTo>
                <a:cubicBezTo>
                  <a:pt x="778096" y="97517"/>
                  <a:pt x="775985" y="91347"/>
                  <a:pt x="772015" y="87265"/>
                </a:cubicBezTo>
                <a:lnTo>
                  <a:pt x="765760" y="83713"/>
                </a:lnTo>
                <a:lnTo>
                  <a:pt x="761352" y="69573"/>
                </a:lnTo>
                <a:lnTo>
                  <a:pt x="748123" y="42623"/>
                </a:lnTo>
                <a:lnTo>
                  <a:pt x="749910" y="36737"/>
                </a:lnTo>
                <a:close/>
              </a:path>
            </a:pathLst>
          </a:custGeom>
        </p:spPr>
      </p:pic>
      <p:cxnSp>
        <p:nvCxnSpPr>
          <p:cNvPr id="22" name="Straight Arrow Connector 21">
            <a:extLst>
              <a:ext uri="{FF2B5EF4-FFF2-40B4-BE49-F238E27FC236}">
                <a16:creationId xmlns:a16="http://schemas.microsoft.com/office/drawing/2014/main" id="{7DC611B6-E8B6-42E9-8E0F-0893B8096EEF}"/>
              </a:ext>
            </a:extLst>
          </p:cNvPr>
          <p:cNvCxnSpPr>
            <a:cxnSpLocks/>
          </p:cNvCxnSpPr>
          <p:nvPr/>
        </p:nvCxnSpPr>
        <p:spPr>
          <a:xfrm flipH="1">
            <a:off x="10391887" y="617822"/>
            <a:ext cx="372155" cy="86469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B27F2B7-7CF0-42BC-87F6-B6674642A71B}"/>
              </a:ext>
            </a:extLst>
          </p:cNvPr>
          <p:cNvCxnSpPr>
            <a:cxnSpLocks/>
          </p:cNvCxnSpPr>
          <p:nvPr/>
        </p:nvCxnSpPr>
        <p:spPr>
          <a:xfrm flipH="1">
            <a:off x="10202091" y="1761753"/>
            <a:ext cx="412112" cy="89000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D017DCD-D4CA-4635-A3B9-1264F2BDFA68}"/>
              </a:ext>
            </a:extLst>
          </p:cNvPr>
          <p:cNvSpPr>
            <a:spLocks noGrp="1"/>
          </p:cNvSpPr>
          <p:nvPr>
            <p:ph type="title"/>
          </p:nvPr>
        </p:nvSpPr>
        <p:spPr>
          <a:xfrm>
            <a:off x="135401" y="224248"/>
            <a:ext cx="9139402" cy="762000"/>
          </a:xfrm>
          <a:noFill/>
        </p:spPr>
        <p:txBody>
          <a:bodyPr vert="horz" lIns="91440" tIns="45720" rIns="91440" bIns="45720" rtlCol="0" anchor="ctr">
            <a:normAutofit/>
          </a:bodyPr>
          <a:lstStyle/>
          <a:p>
            <a:r>
              <a:rPr lang="en-US" sz="4000" b="1" kern="1200" dirty="0">
                <a:solidFill>
                  <a:schemeClr val="tx1">
                    <a:lumMod val="85000"/>
                    <a:lumOff val="15000"/>
                  </a:schemeClr>
                </a:solidFill>
                <a:latin typeface="+mj-lt"/>
                <a:ea typeface="+mj-ea"/>
                <a:cs typeface="+mj-cs"/>
              </a:rPr>
              <a:t>Case –Progressive HR+ HER2- MBC</a:t>
            </a:r>
          </a:p>
        </p:txBody>
      </p:sp>
    </p:spTree>
    <p:extLst>
      <p:ext uri="{BB962C8B-B14F-4D97-AF65-F5344CB8AC3E}">
        <p14:creationId xmlns:p14="http://schemas.microsoft.com/office/powerpoint/2010/main" val="4263605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0E436-2972-C847-B67D-03B27DA2D9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A8543F4-E403-C75A-D7D8-8CFEED85D473}"/>
              </a:ext>
            </a:extLst>
          </p:cNvPr>
          <p:cNvSpPr txBox="1"/>
          <p:nvPr/>
        </p:nvSpPr>
        <p:spPr>
          <a:xfrm>
            <a:off x="1572126" y="111627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0CD3325C-086B-A908-225C-2319D0B9A6CF}"/>
              </a:ext>
            </a:extLst>
          </p:cNvPr>
          <p:cNvGrpSpPr/>
          <p:nvPr/>
        </p:nvGrpSpPr>
        <p:grpSpPr>
          <a:xfrm>
            <a:off x="4752975" y="581802"/>
            <a:ext cx="2686050" cy="1438275"/>
            <a:chOff x="0" y="0"/>
            <a:chExt cx="2686050" cy="1438275"/>
          </a:xfrm>
        </p:grpSpPr>
        <p:cxnSp>
          <p:nvCxnSpPr>
            <p:cNvPr id="6" name="Straight Arrow Connector 5">
              <a:extLst>
                <a:ext uri="{FF2B5EF4-FFF2-40B4-BE49-F238E27FC236}">
                  <a16:creationId xmlns:a16="http://schemas.microsoft.com/office/drawing/2014/main" id="{23118652-98D1-2E5E-466E-F77DB889BC6C}"/>
                </a:ext>
              </a:extLst>
            </p:cNvPr>
            <p:cNvCxnSpPr/>
            <p:nvPr/>
          </p:nvCxnSpPr>
          <p:spPr>
            <a:xfrm flipH="1">
              <a:off x="619125" y="485775"/>
              <a:ext cx="733425" cy="4476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CE9EA03-6D45-6CAA-6774-2A90DB51345C}"/>
                </a:ext>
              </a:extLst>
            </p:cNvPr>
            <p:cNvCxnSpPr/>
            <p:nvPr/>
          </p:nvCxnSpPr>
          <p:spPr>
            <a:xfrm>
              <a:off x="1362075" y="495300"/>
              <a:ext cx="628650" cy="457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93BD5BB-FFEB-8D09-57F9-B40A4FF0BECB}"/>
                </a:ext>
              </a:extLst>
            </p:cNvPr>
            <p:cNvSpPr/>
            <p:nvPr/>
          </p:nvSpPr>
          <p:spPr>
            <a:xfrm>
              <a:off x="800100" y="0"/>
              <a:ext cx="1057275" cy="4857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ptos" panose="02110004020202020204"/>
                  <a:ea typeface="Calibri" panose="020F0502020204030204" pitchFamily="34" charset="0"/>
                  <a:cs typeface="Times New Roman" panose="02020603050405020304" pitchFamily="18" charset="0"/>
                </a:rPr>
                <a:t>Metastatic HR+ BC</a:t>
              </a:r>
              <a:endParaRPr kumimoji="0" lang="en-US" sz="1100" b="0" i="0" u="none" strike="noStrike" kern="1200" cap="none" spc="0" normalizeH="0" baseline="0" noProof="0" dirty="0">
                <a:ln>
                  <a:noFill/>
                </a:ln>
                <a:solidFill>
                  <a:prstClr val="white"/>
                </a:solidFill>
                <a:effectLst/>
                <a:uLnTx/>
                <a:uFillTx/>
                <a:latin typeface="Aptos" panose="02110004020202020204"/>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74CDCADE-A99A-71D1-8351-554CD401BA8C}"/>
                </a:ext>
              </a:extLst>
            </p:cNvPr>
            <p:cNvSpPr/>
            <p:nvPr/>
          </p:nvSpPr>
          <p:spPr>
            <a:xfrm>
              <a:off x="0" y="952500"/>
              <a:ext cx="1057275" cy="485775"/>
            </a:xfrm>
            <a:prstGeom prst="rect">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Endocrine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sensitive</a:t>
              </a:r>
            </a:p>
          </p:txBody>
        </p:sp>
        <p:sp>
          <p:nvSpPr>
            <p:cNvPr id="10" name="Rectangle 9">
              <a:extLst>
                <a:ext uri="{FF2B5EF4-FFF2-40B4-BE49-F238E27FC236}">
                  <a16:creationId xmlns:a16="http://schemas.microsoft.com/office/drawing/2014/main" id="{E50DB713-9A4E-0E9F-F57C-0C8DF790990F}"/>
                </a:ext>
              </a:extLst>
            </p:cNvPr>
            <p:cNvSpPr/>
            <p:nvPr/>
          </p:nvSpPr>
          <p:spPr>
            <a:xfrm>
              <a:off x="1609725" y="952500"/>
              <a:ext cx="1076325" cy="485775"/>
            </a:xfrm>
            <a:prstGeom prst="rect">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Endocrine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resistant</a:t>
              </a:r>
            </a:p>
          </p:txBody>
        </p:sp>
      </p:grpSp>
      <p:grpSp>
        <p:nvGrpSpPr>
          <p:cNvPr id="11" name="Group 10">
            <a:extLst>
              <a:ext uri="{FF2B5EF4-FFF2-40B4-BE49-F238E27FC236}">
                <a16:creationId xmlns:a16="http://schemas.microsoft.com/office/drawing/2014/main" id="{A8D93331-C68F-71ED-85EA-6958E92F9D53}"/>
              </a:ext>
            </a:extLst>
          </p:cNvPr>
          <p:cNvGrpSpPr/>
          <p:nvPr/>
        </p:nvGrpSpPr>
        <p:grpSpPr>
          <a:xfrm>
            <a:off x="3195637" y="2039127"/>
            <a:ext cx="4352925" cy="1276350"/>
            <a:chOff x="0" y="0"/>
            <a:chExt cx="4352925" cy="1276350"/>
          </a:xfrm>
        </p:grpSpPr>
        <p:cxnSp>
          <p:nvCxnSpPr>
            <p:cNvPr id="12" name="Straight Arrow Connector 11">
              <a:extLst>
                <a:ext uri="{FF2B5EF4-FFF2-40B4-BE49-F238E27FC236}">
                  <a16:creationId xmlns:a16="http://schemas.microsoft.com/office/drawing/2014/main" id="{10D2DD24-54F4-0FD3-A5D0-1B71B6EFD2AF}"/>
                </a:ext>
              </a:extLst>
            </p:cNvPr>
            <p:cNvCxnSpPr/>
            <p:nvPr/>
          </p:nvCxnSpPr>
          <p:spPr>
            <a:xfrm flipV="1">
              <a:off x="1076325" y="781050"/>
              <a:ext cx="2219325" cy="19050"/>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62383DBF-09D9-60AD-569D-F9B9DBDBF56F}"/>
                </a:ext>
              </a:extLst>
            </p:cNvPr>
            <p:cNvSpPr/>
            <p:nvPr/>
          </p:nvSpPr>
          <p:spPr>
            <a:xfrm>
              <a:off x="0" y="571500"/>
              <a:ext cx="1057275" cy="704850"/>
            </a:xfrm>
            <a:prstGeom prst="rect">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Single agent endocrine</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(select patients)</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9BD04476-F0A8-24ED-270F-73527211CA4E}"/>
                </a:ext>
              </a:extLst>
            </p:cNvPr>
            <p:cNvSpPr/>
            <p:nvPr/>
          </p:nvSpPr>
          <p:spPr>
            <a:xfrm>
              <a:off x="3295650" y="523875"/>
              <a:ext cx="1057275" cy="485775"/>
            </a:xfrm>
            <a:prstGeom prst="rect">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CDK4/6</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fulvestrant</a:t>
              </a:r>
            </a:p>
          </p:txBody>
        </p:sp>
        <p:cxnSp>
          <p:nvCxnSpPr>
            <p:cNvPr id="15" name="Straight Arrow Connector 14">
              <a:extLst>
                <a:ext uri="{FF2B5EF4-FFF2-40B4-BE49-F238E27FC236}">
                  <a16:creationId xmlns:a16="http://schemas.microsoft.com/office/drawing/2014/main" id="{52BA2F73-4FEB-ABFC-5687-E64C58E3C53F}"/>
                </a:ext>
              </a:extLst>
            </p:cNvPr>
            <p:cNvCxnSpPr/>
            <p:nvPr/>
          </p:nvCxnSpPr>
          <p:spPr>
            <a:xfrm flipH="1">
              <a:off x="542925" y="9525"/>
              <a:ext cx="1619250" cy="514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DA0F52D-B468-A6EC-0306-30CC858DF30E}"/>
                </a:ext>
              </a:extLst>
            </p:cNvPr>
            <p:cNvCxnSpPr/>
            <p:nvPr/>
          </p:nvCxnSpPr>
          <p:spPr>
            <a:xfrm>
              <a:off x="2171700" y="9525"/>
              <a:ext cx="0" cy="504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49533C1-8E9F-8BEA-9BDC-ED5E478D5725}"/>
                </a:ext>
              </a:extLst>
            </p:cNvPr>
            <p:cNvCxnSpPr/>
            <p:nvPr/>
          </p:nvCxnSpPr>
          <p:spPr>
            <a:xfrm>
              <a:off x="3790950" y="0"/>
              <a:ext cx="9525" cy="514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A12D729-81B6-9C61-AB49-ADBE5B75DC4F}"/>
                </a:ext>
              </a:extLst>
            </p:cNvPr>
            <p:cNvSpPr/>
            <p:nvPr/>
          </p:nvSpPr>
          <p:spPr>
            <a:xfrm>
              <a:off x="1638300" y="533400"/>
              <a:ext cx="1057275" cy="485775"/>
            </a:xfrm>
            <a:prstGeom prst="rect">
              <a:avLst/>
            </a:prstGeom>
            <a:solidFill>
              <a:schemeClr val="bg1"/>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CDK4/6 plus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AI</a:t>
              </a:r>
            </a:p>
          </p:txBody>
        </p:sp>
      </p:grpSp>
      <p:grpSp>
        <p:nvGrpSpPr>
          <p:cNvPr id="19" name="Group 18">
            <a:extLst>
              <a:ext uri="{FF2B5EF4-FFF2-40B4-BE49-F238E27FC236}">
                <a16:creationId xmlns:a16="http://schemas.microsoft.com/office/drawing/2014/main" id="{41D03DAD-B028-DE35-AD01-C96E2CA49CEE}"/>
              </a:ext>
            </a:extLst>
          </p:cNvPr>
          <p:cNvGrpSpPr/>
          <p:nvPr/>
        </p:nvGrpSpPr>
        <p:grpSpPr>
          <a:xfrm>
            <a:off x="4833937" y="3048777"/>
            <a:ext cx="2800350" cy="2085975"/>
            <a:chOff x="0" y="0"/>
            <a:chExt cx="2800350" cy="2085975"/>
          </a:xfrm>
        </p:grpSpPr>
        <p:sp>
          <p:nvSpPr>
            <p:cNvPr id="20" name="Text Box 48">
              <a:extLst>
                <a:ext uri="{FF2B5EF4-FFF2-40B4-BE49-F238E27FC236}">
                  <a16:creationId xmlns:a16="http://schemas.microsoft.com/office/drawing/2014/main" id="{89C08109-71E8-C6CA-6A3B-1A8145004465}"/>
                </a:ext>
              </a:extLst>
            </p:cNvPr>
            <p:cNvSpPr txBox="1"/>
            <p:nvPr/>
          </p:nvSpPr>
          <p:spPr>
            <a:xfrm>
              <a:off x="1771650" y="1123950"/>
              <a:ext cx="419100" cy="2190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yes</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49">
              <a:extLst>
                <a:ext uri="{FF2B5EF4-FFF2-40B4-BE49-F238E27FC236}">
                  <a16:creationId xmlns:a16="http://schemas.microsoft.com/office/drawing/2014/main" id="{6C5C5491-A5A5-A1C6-D070-701060CFA4D4}"/>
                </a:ext>
              </a:extLst>
            </p:cNvPr>
            <p:cNvSpPr txBox="1"/>
            <p:nvPr/>
          </p:nvSpPr>
          <p:spPr>
            <a:xfrm>
              <a:off x="609600" y="1143000"/>
              <a:ext cx="419100" cy="2286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69863FAD-7FAE-FF0A-AFF4-71B13E7E0369}"/>
                </a:ext>
              </a:extLst>
            </p:cNvPr>
            <p:cNvSpPr/>
            <p:nvPr/>
          </p:nvSpPr>
          <p:spPr>
            <a:xfrm>
              <a:off x="0" y="1581150"/>
              <a:ext cx="1057275" cy="485775"/>
            </a:xfrm>
            <a:prstGeom prst="rect">
              <a:avLst/>
            </a:prstGeom>
            <a:no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mTOR</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endocrine tx</a:t>
              </a:r>
            </a:p>
          </p:txBody>
        </p:sp>
        <p:sp>
          <p:nvSpPr>
            <p:cNvPr id="23" name="Rectangle 22">
              <a:extLst>
                <a:ext uri="{FF2B5EF4-FFF2-40B4-BE49-F238E27FC236}">
                  <a16:creationId xmlns:a16="http://schemas.microsoft.com/office/drawing/2014/main" id="{195EE6CB-E442-2C6F-A5C7-AB30EA085409}"/>
                </a:ext>
              </a:extLst>
            </p:cNvPr>
            <p:cNvSpPr/>
            <p:nvPr/>
          </p:nvSpPr>
          <p:spPr>
            <a:xfrm>
              <a:off x="1743075" y="1600200"/>
              <a:ext cx="1057275" cy="485775"/>
            </a:xfrm>
            <a:prstGeom prst="rect">
              <a:avLst/>
            </a:prstGeom>
            <a:solidFill>
              <a:schemeClr val="bg1"/>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Alpelisib</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fulvestrant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286E39CE-EE5F-BF09-1820-AA17F1E9FD35}"/>
                </a:ext>
              </a:extLst>
            </p:cNvPr>
            <p:cNvCxnSpPr/>
            <p:nvPr/>
          </p:nvCxnSpPr>
          <p:spPr>
            <a:xfrm>
              <a:off x="552450" y="28575"/>
              <a:ext cx="714375" cy="6381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91C85272-F90E-CE2C-662C-FF205CF530AF}"/>
                </a:ext>
              </a:extLst>
            </p:cNvPr>
            <p:cNvCxnSpPr/>
            <p:nvPr/>
          </p:nvCxnSpPr>
          <p:spPr>
            <a:xfrm flipH="1">
              <a:off x="1514475" y="0"/>
              <a:ext cx="666750" cy="676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 Box 45">
              <a:extLst>
                <a:ext uri="{FF2B5EF4-FFF2-40B4-BE49-F238E27FC236}">
                  <a16:creationId xmlns:a16="http://schemas.microsoft.com/office/drawing/2014/main" id="{116F4BE3-A3EC-C60C-45BE-D174FC043A08}"/>
                </a:ext>
              </a:extLst>
            </p:cNvPr>
            <p:cNvSpPr txBox="1"/>
            <p:nvPr/>
          </p:nvSpPr>
          <p:spPr>
            <a:xfrm>
              <a:off x="800100" y="704850"/>
              <a:ext cx="1390650" cy="25717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PIK3CA mutated?</a:t>
              </a:r>
            </a:p>
          </p:txBody>
        </p:sp>
        <p:cxnSp>
          <p:nvCxnSpPr>
            <p:cNvPr id="27" name="Straight Arrow Connector 26">
              <a:extLst>
                <a:ext uri="{FF2B5EF4-FFF2-40B4-BE49-F238E27FC236}">
                  <a16:creationId xmlns:a16="http://schemas.microsoft.com/office/drawing/2014/main" id="{A09791A8-4F9C-5BDB-9B5A-8D6065705B68}"/>
                </a:ext>
              </a:extLst>
            </p:cNvPr>
            <p:cNvCxnSpPr/>
            <p:nvPr/>
          </p:nvCxnSpPr>
          <p:spPr>
            <a:xfrm flipH="1">
              <a:off x="533400" y="981075"/>
              <a:ext cx="685800" cy="5810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70C53E92-52E8-51C0-FCC9-1F6F202B582C}"/>
                </a:ext>
              </a:extLst>
            </p:cNvPr>
            <p:cNvCxnSpPr/>
            <p:nvPr/>
          </p:nvCxnSpPr>
          <p:spPr>
            <a:xfrm>
              <a:off x="1552575" y="1000125"/>
              <a:ext cx="609600" cy="6000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E0401043-1261-6F8E-7386-D06E47FA9BA4}"/>
                </a:ext>
              </a:extLst>
            </p:cNvPr>
            <p:cNvCxnSpPr/>
            <p:nvPr/>
          </p:nvCxnSpPr>
          <p:spPr>
            <a:xfrm flipH="1" flipV="1">
              <a:off x="1076325" y="1781175"/>
              <a:ext cx="60007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 Box 53">
              <a:extLst>
                <a:ext uri="{FF2B5EF4-FFF2-40B4-BE49-F238E27FC236}">
                  <a16:creationId xmlns:a16="http://schemas.microsoft.com/office/drawing/2014/main" id="{F80DFCCB-D05B-1761-5ABA-24DF54FF3ECC}"/>
                </a:ext>
              </a:extLst>
            </p:cNvPr>
            <p:cNvSpPr txBox="1"/>
            <p:nvPr/>
          </p:nvSpPr>
          <p:spPr>
            <a:xfrm>
              <a:off x="1247775" y="1657350"/>
              <a:ext cx="209550" cy="2571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grpSp>
      <p:grpSp>
        <p:nvGrpSpPr>
          <p:cNvPr id="31" name="Group 30">
            <a:extLst>
              <a:ext uri="{FF2B5EF4-FFF2-40B4-BE49-F238E27FC236}">
                <a16:creationId xmlns:a16="http://schemas.microsoft.com/office/drawing/2014/main" id="{7E6011A1-13EC-F576-341F-9A9FE9758157}"/>
              </a:ext>
            </a:extLst>
          </p:cNvPr>
          <p:cNvGrpSpPr/>
          <p:nvPr/>
        </p:nvGrpSpPr>
        <p:grpSpPr>
          <a:xfrm>
            <a:off x="5367337" y="5147216"/>
            <a:ext cx="1771650" cy="1476375"/>
            <a:chOff x="0" y="0"/>
            <a:chExt cx="1771650" cy="1476375"/>
          </a:xfrm>
        </p:grpSpPr>
        <p:sp>
          <p:nvSpPr>
            <p:cNvPr id="32" name="Rectangle 31">
              <a:extLst>
                <a:ext uri="{FF2B5EF4-FFF2-40B4-BE49-F238E27FC236}">
                  <a16:creationId xmlns:a16="http://schemas.microsoft.com/office/drawing/2014/main" id="{70A5B5DB-2449-E001-6B8E-3F00145A5E91}"/>
                </a:ext>
              </a:extLst>
            </p:cNvPr>
            <p:cNvSpPr/>
            <p:nvPr/>
          </p:nvSpPr>
          <p:spPr>
            <a:xfrm>
              <a:off x="361950" y="990600"/>
              <a:ext cx="1057275" cy="485775"/>
            </a:xfrm>
            <a:prstGeom prst="rect">
              <a:avLst/>
            </a:prstGeom>
            <a:no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Single agent</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chemotherapy</a:t>
              </a:r>
            </a:p>
          </p:txBody>
        </p:sp>
        <p:cxnSp>
          <p:nvCxnSpPr>
            <p:cNvPr id="33" name="Straight Arrow Connector 32">
              <a:extLst>
                <a:ext uri="{FF2B5EF4-FFF2-40B4-BE49-F238E27FC236}">
                  <a16:creationId xmlns:a16="http://schemas.microsoft.com/office/drawing/2014/main" id="{E03EAA65-34B6-15D9-1F23-A3637538EF9F}"/>
                </a:ext>
              </a:extLst>
            </p:cNvPr>
            <p:cNvCxnSpPr/>
            <p:nvPr/>
          </p:nvCxnSpPr>
          <p:spPr>
            <a:xfrm>
              <a:off x="0" y="0"/>
              <a:ext cx="797560" cy="9334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713B4EC1-E762-073D-3832-5F0D9F0E0352}"/>
                </a:ext>
              </a:extLst>
            </p:cNvPr>
            <p:cNvCxnSpPr/>
            <p:nvPr/>
          </p:nvCxnSpPr>
          <p:spPr>
            <a:xfrm flipH="1">
              <a:off x="885825" y="19050"/>
              <a:ext cx="885825" cy="914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35" name="Group 34">
            <a:extLst>
              <a:ext uri="{FF2B5EF4-FFF2-40B4-BE49-F238E27FC236}">
                <a16:creationId xmlns:a16="http://schemas.microsoft.com/office/drawing/2014/main" id="{6B512C32-29DD-4D1B-8B43-98E6F430D6A1}"/>
              </a:ext>
            </a:extLst>
          </p:cNvPr>
          <p:cNvGrpSpPr/>
          <p:nvPr/>
        </p:nvGrpSpPr>
        <p:grpSpPr>
          <a:xfrm>
            <a:off x="8822560" y="749390"/>
            <a:ext cx="1143000" cy="4324350"/>
            <a:chOff x="0" y="0"/>
            <a:chExt cx="1143000" cy="4324350"/>
          </a:xfrm>
        </p:grpSpPr>
        <p:sp>
          <p:nvSpPr>
            <p:cNvPr id="36" name="Rectangle 35">
              <a:extLst>
                <a:ext uri="{FF2B5EF4-FFF2-40B4-BE49-F238E27FC236}">
                  <a16:creationId xmlns:a16="http://schemas.microsoft.com/office/drawing/2014/main" id="{658DB10D-75B3-F4F7-48E8-CD7963E1508F}"/>
                </a:ext>
              </a:extLst>
            </p:cNvPr>
            <p:cNvSpPr/>
            <p:nvPr/>
          </p:nvSpPr>
          <p:spPr>
            <a:xfrm>
              <a:off x="0" y="3514725"/>
              <a:ext cx="1143000" cy="809625"/>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If at any time organ crisis is present or impending</a:t>
              </a:r>
            </a:p>
          </p:txBody>
        </p:sp>
        <p:cxnSp>
          <p:nvCxnSpPr>
            <p:cNvPr id="37" name="Straight Arrow Connector 36">
              <a:extLst>
                <a:ext uri="{FF2B5EF4-FFF2-40B4-BE49-F238E27FC236}">
                  <a16:creationId xmlns:a16="http://schemas.microsoft.com/office/drawing/2014/main" id="{1ADC4D98-067F-7681-24CF-F8A991AC446C}"/>
                </a:ext>
              </a:extLst>
            </p:cNvPr>
            <p:cNvCxnSpPr/>
            <p:nvPr/>
          </p:nvCxnSpPr>
          <p:spPr>
            <a:xfrm>
              <a:off x="542925" y="0"/>
              <a:ext cx="45719" cy="3505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38" name="Straight Connector 37">
            <a:extLst>
              <a:ext uri="{FF2B5EF4-FFF2-40B4-BE49-F238E27FC236}">
                <a16:creationId xmlns:a16="http://schemas.microsoft.com/office/drawing/2014/main" id="{5CD7EA94-B346-55EA-6A26-3BDAE3090AE0}"/>
              </a:ext>
            </a:extLst>
          </p:cNvPr>
          <p:cNvCxnSpPr>
            <a:cxnSpLocks/>
          </p:cNvCxnSpPr>
          <p:nvPr/>
        </p:nvCxnSpPr>
        <p:spPr>
          <a:xfrm flipV="1">
            <a:off x="6743700" y="754152"/>
            <a:ext cx="2621785" cy="1"/>
          </a:xfrm>
          <a:prstGeom prst="line">
            <a:avLst/>
          </a:prstGeom>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81D3D847-FC4B-980E-C95B-2000B3295661}"/>
              </a:ext>
            </a:extLst>
          </p:cNvPr>
          <p:cNvSpPr/>
          <p:nvPr/>
        </p:nvSpPr>
        <p:spPr>
          <a:xfrm>
            <a:off x="8882566" y="6080666"/>
            <a:ext cx="1057275" cy="485775"/>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Combination</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chemotherapy</a:t>
            </a:r>
          </a:p>
        </p:txBody>
      </p:sp>
      <p:cxnSp>
        <p:nvCxnSpPr>
          <p:cNvPr id="42" name="Straight Arrow Connector 41">
            <a:extLst>
              <a:ext uri="{FF2B5EF4-FFF2-40B4-BE49-F238E27FC236}">
                <a16:creationId xmlns:a16="http://schemas.microsoft.com/office/drawing/2014/main" id="{FC6EF4C0-6587-66EE-44F9-068E778F7DFB}"/>
              </a:ext>
            </a:extLst>
          </p:cNvPr>
          <p:cNvCxnSpPr>
            <a:stCxn id="36" idx="2"/>
            <a:endCxn id="40" idx="0"/>
          </p:cNvCxnSpPr>
          <p:nvPr/>
        </p:nvCxnSpPr>
        <p:spPr>
          <a:xfrm>
            <a:off x="9394060" y="5073740"/>
            <a:ext cx="17144" cy="10069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7A17243F-4BBC-890E-25C9-2F3A637CAB92}"/>
              </a:ext>
            </a:extLst>
          </p:cNvPr>
          <p:cNvSpPr/>
          <p:nvPr/>
        </p:nvSpPr>
        <p:spPr>
          <a:xfrm>
            <a:off x="3119718" y="3744102"/>
            <a:ext cx="5400338" cy="2999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TextBox 38">
            <a:extLst>
              <a:ext uri="{FF2B5EF4-FFF2-40B4-BE49-F238E27FC236}">
                <a16:creationId xmlns:a16="http://schemas.microsoft.com/office/drawing/2014/main" id="{08A9BE9A-DADF-8B1B-FC06-8EF1F00EA1DA}"/>
              </a:ext>
            </a:extLst>
          </p:cNvPr>
          <p:cNvSpPr txBox="1"/>
          <p:nvPr/>
        </p:nvSpPr>
        <p:spPr>
          <a:xfrm>
            <a:off x="538077" y="2762997"/>
            <a:ext cx="2113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First line therapy</a:t>
            </a:r>
          </a:p>
        </p:txBody>
      </p:sp>
      <p:grpSp>
        <p:nvGrpSpPr>
          <p:cNvPr id="46" name="Group 45">
            <a:extLst>
              <a:ext uri="{FF2B5EF4-FFF2-40B4-BE49-F238E27FC236}">
                <a16:creationId xmlns:a16="http://schemas.microsoft.com/office/drawing/2014/main" id="{2AAB5673-E539-0CFC-4D02-BB2C98C11EC8}"/>
              </a:ext>
            </a:extLst>
          </p:cNvPr>
          <p:cNvGrpSpPr/>
          <p:nvPr/>
        </p:nvGrpSpPr>
        <p:grpSpPr>
          <a:xfrm>
            <a:off x="8991503" y="1773457"/>
            <a:ext cx="667440" cy="611640"/>
            <a:chOff x="8991503" y="1495383"/>
            <a:chExt cx="667440" cy="61164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4" name="Ink 43">
                  <a:extLst>
                    <a:ext uri="{FF2B5EF4-FFF2-40B4-BE49-F238E27FC236}">
                      <a16:creationId xmlns:a16="http://schemas.microsoft.com/office/drawing/2014/main" id="{2210D16F-AF8D-2576-41CB-5C46B8701BA4}"/>
                    </a:ext>
                  </a:extLst>
                </p14:cNvPr>
                <p14:cNvContentPartPr/>
                <p14:nvPr/>
              </p14:nvContentPartPr>
              <p14:xfrm>
                <a:off x="9149903" y="1592583"/>
                <a:ext cx="482400" cy="435600"/>
              </p14:xfrm>
            </p:contentPart>
          </mc:Choice>
          <mc:Fallback xmlns="">
            <p:pic>
              <p:nvPicPr>
                <p:cNvPr id="44" name="Ink 43">
                  <a:extLst>
                    <a:ext uri="{FF2B5EF4-FFF2-40B4-BE49-F238E27FC236}">
                      <a16:creationId xmlns:a16="http://schemas.microsoft.com/office/drawing/2014/main" id="{2210D16F-AF8D-2576-41CB-5C46B8701BA4}"/>
                    </a:ext>
                  </a:extLst>
                </p:cNvPr>
                <p:cNvPicPr/>
                <p:nvPr/>
              </p:nvPicPr>
              <p:blipFill>
                <a:blip r:embed="rId3"/>
                <a:stretch>
                  <a:fillRect/>
                </a:stretch>
              </p:blipFill>
              <p:spPr>
                <a:xfrm>
                  <a:off x="9132263" y="1574943"/>
                  <a:ext cx="518040" cy="47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5" name="Ink 44">
                  <a:extLst>
                    <a:ext uri="{FF2B5EF4-FFF2-40B4-BE49-F238E27FC236}">
                      <a16:creationId xmlns:a16="http://schemas.microsoft.com/office/drawing/2014/main" id="{1623F85C-7BB3-856E-5075-201790316136}"/>
                    </a:ext>
                  </a:extLst>
                </p14:cNvPr>
                <p14:cNvContentPartPr/>
                <p14:nvPr/>
              </p14:nvContentPartPr>
              <p14:xfrm>
                <a:off x="8991503" y="1495383"/>
                <a:ext cx="667440" cy="611640"/>
              </p14:xfrm>
            </p:contentPart>
          </mc:Choice>
          <mc:Fallback xmlns="">
            <p:pic>
              <p:nvPicPr>
                <p:cNvPr id="45" name="Ink 44">
                  <a:extLst>
                    <a:ext uri="{FF2B5EF4-FFF2-40B4-BE49-F238E27FC236}">
                      <a16:creationId xmlns:a16="http://schemas.microsoft.com/office/drawing/2014/main" id="{1623F85C-7BB3-856E-5075-201790316136}"/>
                    </a:ext>
                  </a:extLst>
                </p:cNvPr>
                <p:cNvPicPr/>
                <p:nvPr/>
              </p:nvPicPr>
              <p:blipFill>
                <a:blip r:embed="rId5"/>
                <a:stretch>
                  <a:fillRect/>
                </a:stretch>
              </p:blipFill>
              <p:spPr>
                <a:xfrm>
                  <a:off x="8973863" y="1477743"/>
                  <a:ext cx="703080" cy="6472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7" name="Ink 46">
                <a:extLst>
                  <a:ext uri="{FF2B5EF4-FFF2-40B4-BE49-F238E27FC236}">
                    <a16:creationId xmlns:a16="http://schemas.microsoft.com/office/drawing/2014/main" id="{58F75570-F615-C8F9-B477-95A823560DD5}"/>
                  </a:ext>
                </a:extLst>
              </p14:cNvPr>
              <p14:cNvContentPartPr/>
              <p14:nvPr/>
            </p14:nvContentPartPr>
            <p14:xfrm>
              <a:off x="8560223" y="3820417"/>
              <a:ext cx="2248200" cy="2981160"/>
            </p14:xfrm>
          </p:contentPart>
        </mc:Choice>
        <mc:Fallback xmlns="">
          <p:pic>
            <p:nvPicPr>
              <p:cNvPr id="47" name="Ink 46">
                <a:extLst>
                  <a:ext uri="{FF2B5EF4-FFF2-40B4-BE49-F238E27FC236}">
                    <a16:creationId xmlns:a16="http://schemas.microsoft.com/office/drawing/2014/main" id="{58F75570-F615-C8F9-B477-95A823560DD5}"/>
                  </a:ext>
                </a:extLst>
              </p:cNvPr>
              <p:cNvPicPr/>
              <p:nvPr/>
            </p:nvPicPr>
            <p:blipFill>
              <a:blip r:embed="rId7"/>
              <a:stretch>
                <a:fillRect/>
              </a:stretch>
            </p:blipFill>
            <p:spPr>
              <a:xfrm>
                <a:off x="8542223" y="3802417"/>
                <a:ext cx="2283840" cy="3016800"/>
              </a:xfrm>
              <a:prstGeom prst="rect">
                <a:avLst/>
              </a:prstGeom>
            </p:spPr>
          </p:pic>
        </mc:Fallback>
      </mc:AlternateContent>
      <p:sp>
        <p:nvSpPr>
          <p:cNvPr id="48" name="Rectangle 47">
            <a:extLst>
              <a:ext uri="{FF2B5EF4-FFF2-40B4-BE49-F238E27FC236}">
                <a16:creationId xmlns:a16="http://schemas.microsoft.com/office/drawing/2014/main" id="{77A9CEF6-0D4D-E149-7CDC-2DC2A7F1B531}"/>
              </a:ext>
            </a:extLst>
          </p:cNvPr>
          <p:cNvSpPr/>
          <p:nvPr/>
        </p:nvSpPr>
        <p:spPr>
          <a:xfrm>
            <a:off x="5724695" y="3766091"/>
            <a:ext cx="1143000" cy="809625"/>
          </a:xfrm>
          <a:prstGeom prst="rect">
            <a:avLst/>
          </a:prstGeom>
          <a:solidFill>
            <a:schemeClr val="accent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1" i="1"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Even if  </a:t>
            </a: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organ crisis is present or impending</a:t>
            </a:r>
          </a:p>
        </p:txBody>
      </p:sp>
      <p:sp>
        <p:nvSpPr>
          <p:cNvPr id="41" name="TextBox 40">
            <a:extLst>
              <a:ext uri="{FF2B5EF4-FFF2-40B4-BE49-F238E27FC236}">
                <a16:creationId xmlns:a16="http://schemas.microsoft.com/office/drawing/2014/main" id="{92C8AAB8-EA4E-40C4-E4F9-DB78ED58E426}"/>
              </a:ext>
            </a:extLst>
          </p:cNvPr>
          <p:cNvSpPr txBox="1"/>
          <p:nvPr/>
        </p:nvSpPr>
        <p:spPr>
          <a:xfrm>
            <a:off x="56374" y="112869"/>
            <a:ext cx="5351874" cy="543896"/>
          </a:xfrm>
          <a:prstGeom prst="rect">
            <a:avLst/>
          </a:prstGeom>
          <a:solidFill>
            <a:schemeClr val="accent1"/>
          </a:solidFill>
          <a:effectLst>
            <a:innerShdw blurRad="63500" dist="50800" dir="13500000">
              <a:prstClr val="black">
                <a:alpha val="50000"/>
              </a:prstClr>
            </a:innerShdw>
          </a:effectLst>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Display" panose="02110004020202020204"/>
                <a:ea typeface="+mn-ea"/>
                <a:cs typeface="+mn-cs"/>
              </a:rPr>
              <a:t>Sequencing of Treatment  </a:t>
            </a:r>
          </a:p>
        </p:txBody>
      </p:sp>
      <p:sp>
        <p:nvSpPr>
          <p:cNvPr id="4" name="Title 1">
            <a:extLst>
              <a:ext uri="{FF2B5EF4-FFF2-40B4-BE49-F238E27FC236}">
                <a16:creationId xmlns:a16="http://schemas.microsoft.com/office/drawing/2014/main" id="{C321EA2E-A507-AA38-1F4C-4BD98250EEDA}"/>
              </a:ext>
            </a:extLst>
          </p:cNvPr>
          <p:cNvSpPr txBox="1">
            <a:spLocks/>
          </p:cNvSpPr>
          <p:nvPr/>
        </p:nvSpPr>
        <p:spPr>
          <a:xfrm>
            <a:off x="481012" y="5188963"/>
            <a:ext cx="10515600" cy="1669037"/>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ptos Display" panose="02110004020202020204"/>
                <a:ea typeface="+mj-ea"/>
                <a:cs typeface="+mj-cs"/>
              </a:rPr>
              <a:t>What about after a CDK4/6 inhibitor?</a:t>
            </a:r>
          </a:p>
        </p:txBody>
      </p:sp>
    </p:spTree>
    <p:extLst>
      <p:ext uri="{BB962C8B-B14F-4D97-AF65-F5344CB8AC3E}">
        <p14:creationId xmlns:p14="http://schemas.microsoft.com/office/powerpoint/2010/main" val="1410254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D63020-AAA8-118D-36CF-D210A6826EEC}"/>
              </a:ext>
            </a:extLst>
          </p:cNvPr>
          <p:cNvSpPr txBox="1"/>
          <p:nvPr/>
        </p:nvSpPr>
        <p:spPr>
          <a:xfrm>
            <a:off x="8556807" y="6472573"/>
            <a:ext cx="317633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Cerma K, et al.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Biomedicines</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2023;11(109):1-17.</a:t>
            </a:r>
          </a:p>
        </p:txBody>
      </p:sp>
      <p:graphicFrame>
        <p:nvGraphicFramePr>
          <p:cNvPr id="4" name="Chart 3">
            <a:extLst>
              <a:ext uri="{FF2B5EF4-FFF2-40B4-BE49-F238E27FC236}">
                <a16:creationId xmlns:a16="http://schemas.microsoft.com/office/drawing/2014/main" id="{913FDFE9-C750-AC09-BFD6-CFC894EF00D5}"/>
              </a:ext>
            </a:extLst>
          </p:cNvPr>
          <p:cNvGraphicFramePr/>
          <p:nvPr/>
        </p:nvGraphicFramePr>
        <p:xfrm>
          <a:off x="6866582" y="1591596"/>
          <a:ext cx="5077872" cy="446672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7001B44-8627-6782-B337-6148B5755D46}"/>
              </a:ext>
            </a:extLst>
          </p:cNvPr>
          <p:cNvSpPr txBox="1"/>
          <p:nvPr/>
        </p:nvSpPr>
        <p:spPr>
          <a:xfrm>
            <a:off x="317634" y="134891"/>
            <a:ext cx="11874366" cy="523220"/>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Frequency of PI3K/AKT/mTOR Mutations in Breast Cancer</a:t>
            </a:r>
          </a:p>
        </p:txBody>
      </p:sp>
      <p:grpSp>
        <p:nvGrpSpPr>
          <p:cNvPr id="2" name="Group 1">
            <a:extLst>
              <a:ext uri="{FF2B5EF4-FFF2-40B4-BE49-F238E27FC236}">
                <a16:creationId xmlns:a16="http://schemas.microsoft.com/office/drawing/2014/main" id="{1627480E-990C-B582-063C-4628E44FFA8D}"/>
              </a:ext>
            </a:extLst>
          </p:cNvPr>
          <p:cNvGrpSpPr/>
          <p:nvPr/>
        </p:nvGrpSpPr>
        <p:grpSpPr>
          <a:xfrm>
            <a:off x="6312067" y="1003335"/>
            <a:ext cx="5851604" cy="3574508"/>
            <a:chOff x="5246303" y="1016035"/>
            <a:chExt cx="5851604" cy="3574508"/>
          </a:xfrm>
        </p:grpSpPr>
        <p:sp>
          <p:nvSpPr>
            <p:cNvPr id="5" name="TextBox 4">
              <a:extLst>
                <a:ext uri="{FF2B5EF4-FFF2-40B4-BE49-F238E27FC236}">
                  <a16:creationId xmlns:a16="http://schemas.microsoft.com/office/drawing/2014/main" id="{7DD685B0-9F02-58C1-9B2B-F8F98F40DC23}"/>
                </a:ext>
              </a:extLst>
            </p:cNvPr>
            <p:cNvSpPr txBox="1"/>
            <p:nvPr/>
          </p:nvSpPr>
          <p:spPr>
            <a:xfrm>
              <a:off x="5859790" y="3882657"/>
              <a:ext cx="46778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PIK3CA Mutations</a:t>
              </a:r>
            </a:p>
          </p:txBody>
        </p:sp>
        <p:sp>
          <p:nvSpPr>
            <p:cNvPr id="9" name="TextBox 8">
              <a:extLst>
                <a:ext uri="{FF2B5EF4-FFF2-40B4-BE49-F238E27FC236}">
                  <a16:creationId xmlns:a16="http://schemas.microsoft.com/office/drawing/2014/main" id="{3FD2FD09-605A-9464-54B3-BD477B6B7228}"/>
                </a:ext>
              </a:extLst>
            </p:cNvPr>
            <p:cNvSpPr txBox="1"/>
            <p:nvPr/>
          </p:nvSpPr>
          <p:spPr>
            <a:xfrm>
              <a:off x="7207098" y="2335812"/>
              <a:ext cx="5678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10" name="TextBox 9">
              <a:extLst>
                <a:ext uri="{FF2B5EF4-FFF2-40B4-BE49-F238E27FC236}">
                  <a16:creationId xmlns:a16="http://schemas.microsoft.com/office/drawing/2014/main" id="{BDB77E5E-4B66-D63D-82BE-C28AEBEA06FC}"/>
                </a:ext>
              </a:extLst>
            </p:cNvPr>
            <p:cNvSpPr txBox="1"/>
            <p:nvPr/>
          </p:nvSpPr>
          <p:spPr>
            <a:xfrm>
              <a:off x="7802488" y="2020290"/>
              <a:ext cx="5678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cxnSp>
          <p:nvCxnSpPr>
            <p:cNvPr id="16" name="Straight Arrow Connector 15">
              <a:extLst>
                <a:ext uri="{FF2B5EF4-FFF2-40B4-BE49-F238E27FC236}">
                  <a16:creationId xmlns:a16="http://schemas.microsoft.com/office/drawing/2014/main" id="{4DADED4E-9260-2C21-912F-376CC1938919}"/>
                </a:ext>
              </a:extLst>
            </p:cNvPr>
            <p:cNvCxnSpPr/>
            <p:nvPr/>
          </p:nvCxnSpPr>
          <p:spPr>
            <a:xfrm>
              <a:off x="6588735" y="1732921"/>
              <a:ext cx="485531" cy="341216"/>
            </a:xfrm>
            <a:prstGeom prst="straightConnector1">
              <a:avLst/>
            </a:prstGeom>
            <a:ln w="28575">
              <a:solidFill>
                <a:srgbClr val="009A96"/>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72966E6-18B9-01C4-3852-079FA6878372}"/>
                </a:ext>
              </a:extLst>
            </p:cNvPr>
            <p:cNvSpPr txBox="1"/>
            <p:nvPr/>
          </p:nvSpPr>
          <p:spPr>
            <a:xfrm>
              <a:off x="5246303" y="1313520"/>
              <a:ext cx="15721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A96"/>
                  </a:solidFill>
                  <a:effectLst/>
                  <a:uLnTx/>
                  <a:uFillTx/>
                  <a:latin typeface="Arial" panose="020B0604020202020204" pitchFamily="34" charset="0"/>
                  <a:ea typeface="+mn-ea"/>
                  <a:cs typeface="Arial" panose="020B0604020202020204" pitchFamily="34" charset="0"/>
                </a:rPr>
                <a:t>AKT Mutations</a:t>
              </a:r>
            </a:p>
          </p:txBody>
        </p:sp>
        <p:cxnSp>
          <p:nvCxnSpPr>
            <p:cNvPr id="18" name="Straight Arrow Connector 17">
              <a:extLst>
                <a:ext uri="{FF2B5EF4-FFF2-40B4-BE49-F238E27FC236}">
                  <a16:creationId xmlns:a16="http://schemas.microsoft.com/office/drawing/2014/main" id="{611E3563-3284-F218-87C4-B89B43921589}"/>
                </a:ext>
              </a:extLst>
            </p:cNvPr>
            <p:cNvCxnSpPr>
              <a:cxnSpLocks/>
            </p:cNvCxnSpPr>
            <p:nvPr/>
          </p:nvCxnSpPr>
          <p:spPr>
            <a:xfrm flipH="1">
              <a:off x="8027079" y="1288050"/>
              <a:ext cx="343300" cy="35871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3205064-1249-062B-E9A8-18C63A48C7F0}"/>
                </a:ext>
              </a:extLst>
            </p:cNvPr>
            <p:cNvSpPr txBox="1"/>
            <p:nvPr/>
          </p:nvSpPr>
          <p:spPr>
            <a:xfrm>
              <a:off x="8339754" y="1016035"/>
              <a:ext cx="27581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PTEN Inactivating Mutations</a:t>
              </a:r>
            </a:p>
          </p:txBody>
        </p:sp>
      </p:grpSp>
      <p:sp>
        <p:nvSpPr>
          <p:cNvPr id="6" name="TextBox 5">
            <a:extLst>
              <a:ext uri="{FF2B5EF4-FFF2-40B4-BE49-F238E27FC236}">
                <a16:creationId xmlns:a16="http://schemas.microsoft.com/office/drawing/2014/main" id="{5ECDE6C5-AFF6-43FF-C15E-013EE9965986}"/>
              </a:ext>
            </a:extLst>
          </p:cNvPr>
          <p:cNvSpPr txBox="1"/>
          <p:nvPr/>
        </p:nvSpPr>
        <p:spPr>
          <a:xfrm>
            <a:off x="0" y="6380239"/>
            <a:ext cx="670948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https://www.researchgate.net/journal/Frontiers-in-Oncology</a:t>
            </a:r>
          </a:p>
        </p:txBody>
      </p:sp>
      <p:pic>
        <p:nvPicPr>
          <p:cNvPr id="11" name="Picture 10">
            <a:extLst>
              <a:ext uri="{FF2B5EF4-FFF2-40B4-BE49-F238E27FC236}">
                <a16:creationId xmlns:a16="http://schemas.microsoft.com/office/drawing/2014/main" id="{C082805E-F86C-59C2-BF65-8B15BD74A9F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 y="1811584"/>
            <a:ext cx="6712111" cy="3893025"/>
          </a:xfrm>
          <a:prstGeom prst="rect">
            <a:avLst/>
          </a:prstGeom>
        </p:spPr>
      </p:pic>
    </p:spTree>
    <p:extLst>
      <p:ext uri="{BB962C8B-B14F-4D97-AF65-F5344CB8AC3E}">
        <p14:creationId xmlns:p14="http://schemas.microsoft.com/office/powerpoint/2010/main" val="2886844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CBFA1-BCC0-9D9E-C374-737349C836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97104" y="526472"/>
            <a:ext cx="9997791" cy="5805055"/>
          </a:xfrm>
          <a:prstGeom prst="rect">
            <a:avLst/>
          </a:prstGeom>
        </p:spPr>
      </p:pic>
      <p:sp>
        <p:nvSpPr>
          <p:cNvPr id="4" name="AutoShape 4" descr="oncologynurseadvisor logo">
            <a:extLst>
              <a:ext uri="{FF2B5EF4-FFF2-40B4-BE49-F238E27FC236}">
                <a16:creationId xmlns:a16="http://schemas.microsoft.com/office/drawing/2014/main" id="{3864DAF9-2F57-915C-C45A-7984734B552F}"/>
              </a:ext>
            </a:extLst>
          </p:cNvPr>
          <p:cNvSpPr>
            <a:spLocks noChangeAspect="1" noChangeArrowheads="1"/>
          </p:cNvSpPr>
          <p:nvPr/>
        </p:nvSpPr>
        <p:spPr bwMode="auto">
          <a:xfrm>
            <a:off x="57912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E56B235D-8D20-974F-72E4-6ED1B4B3B430}"/>
              </a:ext>
            </a:extLst>
          </p:cNvPr>
          <p:cNvSpPr txBox="1"/>
          <p:nvPr/>
        </p:nvSpPr>
        <p:spPr>
          <a:xfrm>
            <a:off x="8201891" y="6431972"/>
            <a:ext cx="36030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Oncology Nurse Advisor, Dec 2020</a:t>
            </a:r>
          </a:p>
        </p:txBody>
      </p:sp>
    </p:spTree>
    <p:extLst>
      <p:ext uri="{BB962C8B-B14F-4D97-AF65-F5344CB8AC3E}">
        <p14:creationId xmlns:p14="http://schemas.microsoft.com/office/powerpoint/2010/main" val="3232345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AstraZeneca Pharmaceuticals LP, Genentech, a member of the Roche Group, Novartis, and </a:t>
            </a:r>
            <a:r>
              <a:rPr lang="en-US" sz="2500" b="0" dirty="0" err="1"/>
              <a:t>Stemline</a:t>
            </a:r>
            <a:r>
              <a:rPr lang="en-US" sz="2500" b="0" dirty="0"/>
              <a:t> Therapeutics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54BC93-3C98-2B8D-92BC-1EDE235E0DD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938079"/>
            <a:ext cx="12192000" cy="4713255"/>
          </a:xfrm>
          <a:prstGeom prst="rect">
            <a:avLst/>
          </a:prstGeom>
        </p:spPr>
      </p:pic>
      <p:sp>
        <p:nvSpPr>
          <p:cNvPr id="3" name="Title 4">
            <a:extLst>
              <a:ext uri="{FF2B5EF4-FFF2-40B4-BE49-F238E27FC236}">
                <a16:creationId xmlns:a16="http://schemas.microsoft.com/office/drawing/2014/main" id="{6EADA40E-92F7-B84F-1A7F-E53EA87D518B}"/>
              </a:ext>
            </a:extLst>
          </p:cNvPr>
          <p:cNvSpPr txBox="1">
            <a:spLocks/>
          </p:cNvSpPr>
          <p:nvPr/>
        </p:nvSpPr>
        <p:spPr>
          <a:xfrm>
            <a:off x="740025" y="927100"/>
            <a:ext cx="11758487" cy="665872"/>
          </a:xfrm>
          <a:prstGeom prst="rect">
            <a:avLst/>
          </a:prstGeom>
          <a:solidFill>
            <a:schemeClr val="accent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Display" panose="02110004020202020204"/>
                <a:ea typeface="+mj-ea"/>
                <a:cs typeface="+mj-cs"/>
              </a:rPr>
              <a:t>Phase III </a:t>
            </a:r>
            <a:r>
              <a:rPr kumimoji="0" lang="en-US" sz="3200" b="0" i="0" u="none" strike="noStrike" kern="1200" cap="none" spc="0" normalizeH="0" baseline="0" noProof="0" dirty="0" err="1">
                <a:ln>
                  <a:noFill/>
                </a:ln>
                <a:solidFill>
                  <a:prstClr val="white"/>
                </a:solidFill>
                <a:effectLst/>
                <a:uLnTx/>
                <a:uFillTx/>
                <a:latin typeface="Aptos Display" panose="02110004020202020204"/>
                <a:ea typeface="+mj-ea"/>
                <a:cs typeface="+mj-cs"/>
              </a:rPr>
              <a:t>CAPitello</a:t>
            </a:r>
            <a:r>
              <a:rPr kumimoji="0" lang="en-US" sz="3200" b="0" i="0" u="none" strike="noStrike" kern="1200" cap="none" spc="0" normalizeH="0" baseline="0" noProof="0" dirty="0">
                <a:ln>
                  <a:noFill/>
                </a:ln>
                <a:solidFill>
                  <a:prstClr val="white"/>
                </a:solidFill>
                <a:effectLst/>
                <a:uLnTx/>
                <a:uFillTx/>
                <a:latin typeface="Aptos Display" panose="02110004020202020204"/>
                <a:ea typeface="+mj-ea"/>
                <a:cs typeface="+mj-cs"/>
              </a:rPr>
              <a:t> Clinical Trial: Study Design</a:t>
            </a:r>
          </a:p>
        </p:txBody>
      </p:sp>
      <p:pic>
        <p:nvPicPr>
          <p:cNvPr id="5" name="Picture 4">
            <a:extLst>
              <a:ext uri="{FF2B5EF4-FFF2-40B4-BE49-F238E27FC236}">
                <a16:creationId xmlns:a16="http://schemas.microsoft.com/office/drawing/2014/main" id="{558AC586-1FA7-453F-67C0-8FE6876DD59C}"/>
              </a:ext>
            </a:extLst>
          </p:cNvPr>
          <p:cNvPicPr>
            <a:picLocks noChangeAspect="1"/>
          </p:cNvPicPr>
          <p:nvPr/>
        </p:nvPicPr>
        <p:blipFill>
          <a:blip r:embed="rId4"/>
          <a:stretch>
            <a:fillRect/>
          </a:stretch>
        </p:blipFill>
        <p:spPr>
          <a:xfrm>
            <a:off x="127001" y="18101"/>
            <a:ext cx="1357746" cy="1817999"/>
          </a:xfrm>
          <a:prstGeom prst="rect">
            <a:avLst/>
          </a:prstGeom>
        </p:spPr>
      </p:pic>
    </p:spTree>
    <p:extLst>
      <p:ext uri="{BB962C8B-B14F-4D97-AF65-F5344CB8AC3E}">
        <p14:creationId xmlns:p14="http://schemas.microsoft.com/office/powerpoint/2010/main" val="1794134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2EC227-F466-F70F-B29A-853417F2A00E}"/>
              </a:ext>
            </a:extLst>
          </p:cNvPr>
          <p:cNvSpPr/>
          <p:nvPr/>
        </p:nvSpPr>
        <p:spPr>
          <a:xfrm>
            <a:off x="2852799" y="4926186"/>
            <a:ext cx="7035800" cy="9078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95063DF2-7906-E96E-37C9-A55D37B21D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36790" t="44843" r="3366" b="7630"/>
          <a:stretch/>
        </p:blipFill>
        <p:spPr>
          <a:xfrm>
            <a:off x="147010" y="1349132"/>
            <a:ext cx="7157635" cy="3197468"/>
          </a:xfrm>
          <a:prstGeom prst="rect">
            <a:avLst/>
          </a:prstGeom>
        </p:spPr>
      </p:pic>
      <p:sp>
        <p:nvSpPr>
          <p:cNvPr id="4" name="TextBox 3">
            <a:extLst>
              <a:ext uri="{FF2B5EF4-FFF2-40B4-BE49-F238E27FC236}">
                <a16:creationId xmlns:a16="http://schemas.microsoft.com/office/drawing/2014/main" id="{449EC4CC-F6A1-7701-AADB-9B71D5231594}"/>
              </a:ext>
            </a:extLst>
          </p:cNvPr>
          <p:cNvSpPr txBox="1"/>
          <p:nvPr/>
        </p:nvSpPr>
        <p:spPr>
          <a:xfrm>
            <a:off x="3192983" y="5303986"/>
            <a:ext cx="6695616" cy="336054"/>
          </a:xfrm>
          <a:prstGeom prst="rect">
            <a:avLst/>
          </a:prstGeom>
          <a:solidFill>
            <a:schemeClr val="accent1"/>
          </a:solidFill>
        </p:spPr>
        <p:txBody>
          <a:bodyPr wrap="none" rtlCol="0">
            <a:spAutoFit/>
          </a:bodyPr>
          <a:lstStyle/>
          <a:p>
            <a:pPr marL="12700" marR="551180" lvl="0" indent="0" algn="ctr" defTabSz="914400" rtl="0" eaLnBrk="1" fontAlgn="auto" latinLnBrk="0" hangingPunct="1">
              <a:lnSpc>
                <a:spcPts val="1510"/>
              </a:lnSpc>
              <a:spcBef>
                <a:spcPts val="1035"/>
              </a:spcBef>
              <a:spcAft>
                <a:spcPts val="0"/>
              </a:spcAft>
              <a:buClrTx/>
              <a:buSzTx/>
              <a:buFontTx/>
              <a:buNone/>
              <a:tabLst>
                <a:tab pos="241300" algn="l"/>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PFS</a:t>
            </a:r>
            <a:r>
              <a:rPr kumimoji="0" lang="en-US" sz="2800" b="1" i="0" u="none" strike="noStrike" kern="1200" cap="none" spc="-40" normalizeH="0" baseline="0" noProof="0" dirty="0">
                <a:ln>
                  <a:noFill/>
                </a:ln>
                <a:solidFill>
                  <a:prstClr val="white"/>
                </a:solidFill>
                <a:effectLst/>
                <a:uLnTx/>
                <a:uFillTx/>
                <a:latin typeface="Aptos" panose="02110004020202020204"/>
                <a:ea typeface="+mn-ea"/>
                <a:cs typeface="+mn-cs"/>
              </a:rPr>
              <a:t> </a:t>
            </a:r>
            <a:r>
              <a:rPr kumimoji="0" lang="en-US" sz="2800" b="1" i="0" u="none" strike="noStrike" kern="1200" cap="none" spc="-10" normalizeH="0" baseline="0" noProof="0" dirty="0">
                <a:ln>
                  <a:noFill/>
                </a:ln>
                <a:solidFill>
                  <a:prstClr val="white"/>
                </a:solidFill>
                <a:effectLst/>
                <a:uLnTx/>
                <a:uFillTx/>
                <a:latin typeface="Aptos" panose="02110004020202020204"/>
                <a:ea typeface="+mn-ea"/>
                <a:cs typeface="+mn-cs"/>
              </a:rPr>
              <a:t>improved</a:t>
            </a:r>
            <a:r>
              <a:rPr kumimoji="0" lang="en-US" sz="2800" b="1" i="0" u="none" strike="noStrike" kern="1200" cap="none" spc="-35" normalizeH="0" baseline="0" noProof="0" dirty="0">
                <a:ln>
                  <a:noFill/>
                </a:ln>
                <a:solidFill>
                  <a:prstClr val="white"/>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from</a:t>
            </a:r>
            <a:r>
              <a:rPr kumimoji="0" lang="en-US" sz="2800" b="1" i="0" u="none" strike="noStrike" kern="1200" cap="none" spc="-45" normalizeH="0" baseline="0" noProof="0" dirty="0">
                <a:ln>
                  <a:noFill/>
                </a:ln>
                <a:solidFill>
                  <a:prstClr val="white"/>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3.1</a:t>
            </a:r>
            <a:r>
              <a:rPr kumimoji="0" lang="en-US" sz="2800" b="1" i="0" u="none" strike="noStrike" kern="1200" cap="none" spc="-45" normalizeH="0" baseline="0" noProof="0" dirty="0">
                <a:ln>
                  <a:noFill/>
                </a:ln>
                <a:solidFill>
                  <a:prstClr val="white"/>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to</a:t>
            </a:r>
            <a:r>
              <a:rPr kumimoji="0" lang="en-US" sz="2800" b="1" i="0" u="none" strike="noStrike" kern="1200" cap="none" spc="-35" normalizeH="0" baseline="0" noProof="0" dirty="0">
                <a:ln>
                  <a:noFill/>
                </a:ln>
                <a:solidFill>
                  <a:prstClr val="white"/>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7.3</a:t>
            </a:r>
            <a:r>
              <a:rPr kumimoji="0" lang="en-US" sz="2800" b="1" i="0" u="none" strike="noStrike" kern="1200" cap="none" spc="-35" normalizeH="0" baseline="0" noProof="0" dirty="0">
                <a:ln>
                  <a:noFill/>
                </a:ln>
                <a:solidFill>
                  <a:prstClr val="white"/>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months</a:t>
            </a:r>
            <a:endParaRPr kumimoji="0" lang="en-US" sz="2800" b="1" i="0" u="none" strike="noStrike" kern="1200" cap="none" spc="-10" normalizeH="0" baseline="0" noProof="0" dirty="0">
              <a:ln>
                <a:noFill/>
              </a:ln>
              <a:solidFill>
                <a:prstClr val="white"/>
              </a:solidFill>
              <a:effectLst/>
              <a:uLnTx/>
              <a:uFillTx/>
              <a:latin typeface="Aptos" panose="02110004020202020204"/>
              <a:ea typeface="+mn-ea"/>
              <a:cs typeface="+mn-cs"/>
            </a:endParaRPr>
          </a:p>
        </p:txBody>
      </p:sp>
      <p:sp>
        <p:nvSpPr>
          <p:cNvPr id="6" name="Title 4">
            <a:extLst>
              <a:ext uri="{FF2B5EF4-FFF2-40B4-BE49-F238E27FC236}">
                <a16:creationId xmlns:a16="http://schemas.microsoft.com/office/drawing/2014/main" id="{6525021E-76FF-0DF6-7CA3-06B2452F575A}"/>
              </a:ext>
            </a:extLst>
          </p:cNvPr>
          <p:cNvSpPr txBox="1">
            <a:spLocks/>
          </p:cNvSpPr>
          <p:nvPr/>
        </p:nvSpPr>
        <p:spPr>
          <a:xfrm>
            <a:off x="1106613" y="288746"/>
            <a:ext cx="9744342" cy="680800"/>
          </a:xfrm>
          <a:prstGeom prst="rect">
            <a:avLst/>
          </a:prstGeom>
          <a:solidFill>
            <a:schemeClr val="accent1"/>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Display" panose="02110004020202020204"/>
                <a:ea typeface="+mj-ea"/>
                <a:cs typeface="+mj-cs"/>
              </a:rPr>
              <a:t>Phase III CAPitello-291 Clinical Trial: Initial Results</a:t>
            </a:r>
          </a:p>
        </p:txBody>
      </p:sp>
      <p:pic>
        <p:nvPicPr>
          <p:cNvPr id="7" name="Picture 6">
            <a:extLst>
              <a:ext uri="{FF2B5EF4-FFF2-40B4-BE49-F238E27FC236}">
                <a16:creationId xmlns:a16="http://schemas.microsoft.com/office/drawing/2014/main" id="{6893E92C-CF9F-5783-0980-ED51DB8EF3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r="28954"/>
          <a:stretch/>
        </p:blipFill>
        <p:spPr>
          <a:xfrm>
            <a:off x="7585199" y="1429594"/>
            <a:ext cx="4606801" cy="2830411"/>
          </a:xfrm>
          <a:prstGeom prst="rect">
            <a:avLst/>
          </a:prstGeom>
        </p:spPr>
      </p:pic>
      <p:sp>
        <p:nvSpPr>
          <p:cNvPr id="8" name="Rectangle 7">
            <a:extLst>
              <a:ext uri="{FF2B5EF4-FFF2-40B4-BE49-F238E27FC236}">
                <a16:creationId xmlns:a16="http://schemas.microsoft.com/office/drawing/2014/main" id="{AFCA3A29-06CE-4BCA-BBE6-A1E3AA32B118}"/>
              </a:ext>
            </a:extLst>
          </p:cNvPr>
          <p:cNvSpPr/>
          <p:nvPr/>
        </p:nvSpPr>
        <p:spPr>
          <a:xfrm>
            <a:off x="11518900" y="2738316"/>
            <a:ext cx="6731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DF76CBD6-E50C-1670-8263-C9809229403D}"/>
              </a:ext>
            </a:extLst>
          </p:cNvPr>
          <p:cNvSpPr txBox="1"/>
          <p:nvPr/>
        </p:nvSpPr>
        <p:spPr>
          <a:xfrm>
            <a:off x="8295179" y="6446143"/>
            <a:ext cx="380580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Turner RC, et al</a:t>
            </a:r>
            <a:r>
              <a:rPr kumimoji="0" lang="en-US" sz="1000" b="1" i="1"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 N Engl J Med</a:t>
            </a:r>
            <a:r>
              <a:rPr kumimoji="0" lang="en-US" sz="1000" b="1"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 2023;388(22):2058-2070.</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122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1FB9D7-6FCC-B003-71A6-DFD0AF4271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2319" r="1538"/>
          <a:stretch/>
        </p:blipFill>
        <p:spPr>
          <a:xfrm>
            <a:off x="723207" y="396413"/>
            <a:ext cx="11090564" cy="6065173"/>
          </a:xfrm>
          <a:prstGeom prst="rect">
            <a:avLst/>
          </a:prstGeom>
        </p:spPr>
      </p:pic>
      <p:sp>
        <p:nvSpPr>
          <p:cNvPr id="3" name="Rectangle 2">
            <a:extLst>
              <a:ext uri="{FF2B5EF4-FFF2-40B4-BE49-F238E27FC236}">
                <a16:creationId xmlns:a16="http://schemas.microsoft.com/office/drawing/2014/main" id="{4C4EAE0D-AA57-3147-2CF1-5F2EBB4F3668}"/>
              </a:ext>
            </a:extLst>
          </p:cNvPr>
          <p:cNvSpPr/>
          <p:nvPr/>
        </p:nvSpPr>
        <p:spPr>
          <a:xfrm>
            <a:off x="3078480" y="6339840"/>
            <a:ext cx="3688080" cy="1217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4D5C7FD-7E34-3C58-4B94-E42296688FEC}"/>
              </a:ext>
            </a:extLst>
          </p:cNvPr>
          <p:cNvSpPr/>
          <p:nvPr/>
        </p:nvSpPr>
        <p:spPr>
          <a:xfrm>
            <a:off x="2011680" y="5701546"/>
            <a:ext cx="1158240" cy="259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E8E5FEC3-6B8E-E910-6D75-513E461C36D0}"/>
              </a:ext>
            </a:extLst>
          </p:cNvPr>
          <p:cNvSpPr txBox="1"/>
          <p:nvPr/>
        </p:nvSpPr>
        <p:spPr>
          <a:xfrm>
            <a:off x="1981200" y="5631180"/>
            <a:ext cx="12667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Kornblum</a:t>
            </a:r>
          </a:p>
        </p:txBody>
      </p:sp>
    </p:spTree>
    <p:extLst>
      <p:ext uri="{BB962C8B-B14F-4D97-AF65-F5344CB8AC3E}">
        <p14:creationId xmlns:p14="http://schemas.microsoft.com/office/powerpoint/2010/main" val="402800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2E39DE-A017-321B-3499-C78F46790F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36467" y="20395"/>
            <a:ext cx="9374112" cy="6817210"/>
          </a:xfrm>
          <a:prstGeom prst="rect">
            <a:avLst/>
          </a:prstGeom>
        </p:spPr>
      </p:pic>
      <p:pic>
        <p:nvPicPr>
          <p:cNvPr id="3" name="Picture 2">
            <a:extLst>
              <a:ext uri="{FF2B5EF4-FFF2-40B4-BE49-F238E27FC236}">
                <a16:creationId xmlns:a16="http://schemas.microsoft.com/office/drawing/2014/main" id="{87339072-8731-5E6D-E51A-F80A8991C396}"/>
              </a:ext>
            </a:extLst>
          </p:cNvPr>
          <p:cNvPicPr>
            <a:picLocks noChangeAspect="1"/>
          </p:cNvPicPr>
          <p:nvPr/>
        </p:nvPicPr>
        <p:blipFill>
          <a:blip r:embed="rId4"/>
          <a:stretch>
            <a:fillRect/>
          </a:stretch>
        </p:blipFill>
        <p:spPr>
          <a:xfrm>
            <a:off x="281421" y="169285"/>
            <a:ext cx="1562144" cy="2085542"/>
          </a:xfrm>
          <a:prstGeom prst="rect">
            <a:avLst/>
          </a:prstGeom>
        </p:spPr>
      </p:pic>
      <p:sp>
        <p:nvSpPr>
          <p:cNvPr id="4" name="TextBox 3">
            <a:extLst>
              <a:ext uri="{FF2B5EF4-FFF2-40B4-BE49-F238E27FC236}">
                <a16:creationId xmlns:a16="http://schemas.microsoft.com/office/drawing/2014/main" id="{1F1A46FF-9E7F-7CC0-AA23-6BFBFED283D6}"/>
              </a:ext>
            </a:extLst>
          </p:cNvPr>
          <p:cNvSpPr txBox="1"/>
          <p:nvPr/>
        </p:nvSpPr>
        <p:spPr>
          <a:xfrm>
            <a:off x="208654" y="6560606"/>
            <a:ext cx="271382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Schlam &amp; Chavez-McGregor, Feb 2024</a:t>
            </a:r>
          </a:p>
        </p:txBody>
      </p:sp>
      <p:sp>
        <p:nvSpPr>
          <p:cNvPr id="5" name="TextBox 4">
            <a:extLst>
              <a:ext uri="{FF2B5EF4-FFF2-40B4-BE49-F238E27FC236}">
                <a16:creationId xmlns:a16="http://schemas.microsoft.com/office/drawing/2014/main" id="{E39FC4F2-A530-869E-67A2-D2C1189DAEF1}"/>
              </a:ext>
            </a:extLst>
          </p:cNvPr>
          <p:cNvSpPr txBox="1"/>
          <p:nvPr/>
        </p:nvSpPr>
        <p:spPr>
          <a:xfrm>
            <a:off x="7437438" y="1495425"/>
            <a:ext cx="788987" cy="136525"/>
          </a:xfrm>
          <a:prstGeom prst="rect">
            <a:avLst/>
          </a:prstGeom>
          <a:solidFill>
            <a:srgbClr val="F4F7FC"/>
          </a:solidFill>
        </p:spPr>
        <p:txBody>
          <a:bodyPr wrap="square"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000000"/>
                </a:solidFill>
                <a:effectLst/>
                <a:uLnTx/>
                <a:uFillTx/>
                <a:latin typeface="Helvetica" pitchFamily="2" charset="0"/>
                <a:ea typeface="+mn-ea"/>
                <a:cs typeface="+mn-cs"/>
              </a:rPr>
              <a:t>Capivasertib:</a:t>
            </a:r>
          </a:p>
        </p:txBody>
      </p:sp>
      <p:sp>
        <p:nvSpPr>
          <p:cNvPr id="7" name="TextBox 6">
            <a:extLst>
              <a:ext uri="{FF2B5EF4-FFF2-40B4-BE49-F238E27FC236}">
                <a16:creationId xmlns:a16="http://schemas.microsoft.com/office/drawing/2014/main" id="{2E1D2C59-018B-E9A8-4AFA-6F4EC3047104}"/>
              </a:ext>
            </a:extLst>
          </p:cNvPr>
          <p:cNvSpPr txBox="1"/>
          <p:nvPr/>
        </p:nvSpPr>
        <p:spPr>
          <a:xfrm>
            <a:off x="7437438" y="2460625"/>
            <a:ext cx="788987" cy="136525"/>
          </a:xfrm>
          <a:prstGeom prst="rect">
            <a:avLst/>
          </a:prstGeom>
          <a:solidFill>
            <a:srgbClr val="F4F7FC"/>
          </a:solidFill>
        </p:spPr>
        <p:txBody>
          <a:bodyPr wrap="square"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000000"/>
                </a:solidFill>
                <a:effectLst/>
                <a:uLnTx/>
                <a:uFillTx/>
                <a:latin typeface="Helvetica" pitchFamily="2" charset="0"/>
                <a:ea typeface="+mn-ea"/>
                <a:cs typeface="+mn-cs"/>
              </a:rPr>
              <a:t>Capivasertib:</a:t>
            </a:r>
          </a:p>
        </p:txBody>
      </p:sp>
      <p:sp>
        <p:nvSpPr>
          <p:cNvPr id="8" name="TextBox 7">
            <a:extLst>
              <a:ext uri="{FF2B5EF4-FFF2-40B4-BE49-F238E27FC236}">
                <a16:creationId xmlns:a16="http://schemas.microsoft.com/office/drawing/2014/main" id="{1478FA9B-AD7C-FE2B-6FEE-B3AB4C53BA18}"/>
              </a:ext>
            </a:extLst>
          </p:cNvPr>
          <p:cNvSpPr txBox="1"/>
          <p:nvPr/>
        </p:nvSpPr>
        <p:spPr>
          <a:xfrm>
            <a:off x="9764713" y="895350"/>
            <a:ext cx="788987" cy="136525"/>
          </a:xfrm>
          <a:prstGeom prst="rect">
            <a:avLst/>
          </a:prstGeom>
          <a:solidFill>
            <a:srgbClr val="F4F7FC"/>
          </a:solidFill>
        </p:spPr>
        <p:txBody>
          <a:bodyPr wrap="square"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000000"/>
                </a:solidFill>
                <a:effectLst/>
                <a:uLnTx/>
                <a:uFillTx/>
                <a:latin typeface="Helvetica" pitchFamily="2" charset="0"/>
                <a:ea typeface="+mn-ea"/>
                <a:cs typeface="+mn-cs"/>
              </a:rPr>
              <a:t>Capivasertib:</a:t>
            </a:r>
          </a:p>
        </p:txBody>
      </p:sp>
      <p:sp>
        <p:nvSpPr>
          <p:cNvPr id="9" name="TextBox 8">
            <a:extLst>
              <a:ext uri="{FF2B5EF4-FFF2-40B4-BE49-F238E27FC236}">
                <a16:creationId xmlns:a16="http://schemas.microsoft.com/office/drawing/2014/main" id="{33007F1D-DC68-5530-3D48-D4E3B21A8758}"/>
              </a:ext>
            </a:extLst>
          </p:cNvPr>
          <p:cNvSpPr txBox="1"/>
          <p:nvPr/>
        </p:nvSpPr>
        <p:spPr>
          <a:xfrm>
            <a:off x="9691688" y="3451225"/>
            <a:ext cx="788987" cy="136525"/>
          </a:xfrm>
          <a:prstGeom prst="rect">
            <a:avLst/>
          </a:prstGeom>
          <a:solidFill>
            <a:srgbClr val="F4F7FC"/>
          </a:solidFill>
        </p:spPr>
        <p:txBody>
          <a:bodyPr wrap="square"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000000"/>
                </a:solidFill>
                <a:effectLst/>
                <a:uLnTx/>
                <a:uFillTx/>
                <a:latin typeface="Helvetica" pitchFamily="2" charset="0"/>
                <a:ea typeface="+mn-ea"/>
                <a:cs typeface="+mn-cs"/>
              </a:rPr>
              <a:t>Capivasertib:</a:t>
            </a:r>
          </a:p>
        </p:txBody>
      </p:sp>
      <p:sp>
        <p:nvSpPr>
          <p:cNvPr id="10" name="TextBox 9">
            <a:extLst>
              <a:ext uri="{FF2B5EF4-FFF2-40B4-BE49-F238E27FC236}">
                <a16:creationId xmlns:a16="http://schemas.microsoft.com/office/drawing/2014/main" id="{7E3D8BFA-5AFC-BBF5-D19B-7F8D6E9D885B}"/>
              </a:ext>
            </a:extLst>
          </p:cNvPr>
          <p:cNvSpPr txBox="1"/>
          <p:nvPr/>
        </p:nvSpPr>
        <p:spPr>
          <a:xfrm>
            <a:off x="7456488" y="4587875"/>
            <a:ext cx="788987" cy="136525"/>
          </a:xfrm>
          <a:prstGeom prst="rect">
            <a:avLst/>
          </a:prstGeom>
          <a:solidFill>
            <a:srgbClr val="F4F7FC"/>
          </a:solidFill>
        </p:spPr>
        <p:txBody>
          <a:bodyPr wrap="square"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000000"/>
                </a:solidFill>
                <a:effectLst/>
                <a:uLnTx/>
                <a:uFillTx/>
                <a:latin typeface="Helvetica" pitchFamily="2" charset="0"/>
                <a:ea typeface="+mn-ea"/>
                <a:cs typeface="+mn-cs"/>
              </a:rPr>
              <a:t>Capivasertib:</a:t>
            </a:r>
          </a:p>
        </p:txBody>
      </p:sp>
    </p:spTree>
    <p:extLst>
      <p:ext uri="{BB962C8B-B14F-4D97-AF65-F5344CB8AC3E}">
        <p14:creationId xmlns:p14="http://schemas.microsoft.com/office/powerpoint/2010/main" val="4018638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52D79-9F38-3AC3-9F43-CFCFD04848D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0DB977-9340-8DE8-EEDC-8FC9A63062CF}"/>
              </a:ext>
            </a:extLst>
          </p:cNvPr>
          <p:cNvSpPr txBox="1"/>
          <p:nvPr/>
        </p:nvSpPr>
        <p:spPr>
          <a:xfrm>
            <a:off x="1572126"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0003F2A8-4422-A6FC-A4C2-5D962848A188}"/>
              </a:ext>
            </a:extLst>
          </p:cNvPr>
          <p:cNvGrpSpPr/>
          <p:nvPr/>
        </p:nvGrpSpPr>
        <p:grpSpPr>
          <a:xfrm>
            <a:off x="4785640" y="823203"/>
            <a:ext cx="2686050" cy="1438275"/>
            <a:chOff x="0" y="0"/>
            <a:chExt cx="2686050" cy="1438275"/>
          </a:xfrm>
        </p:grpSpPr>
        <p:cxnSp>
          <p:nvCxnSpPr>
            <p:cNvPr id="6" name="Straight Arrow Connector 5">
              <a:extLst>
                <a:ext uri="{FF2B5EF4-FFF2-40B4-BE49-F238E27FC236}">
                  <a16:creationId xmlns:a16="http://schemas.microsoft.com/office/drawing/2014/main" id="{7EDB12F7-68E4-E57D-5A06-DA354FD23EBB}"/>
                </a:ext>
              </a:extLst>
            </p:cNvPr>
            <p:cNvCxnSpPr/>
            <p:nvPr/>
          </p:nvCxnSpPr>
          <p:spPr>
            <a:xfrm flipH="1">
              <a:off x="619125" y="485775"/>
              <a:ext cx="733425" cy="4476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0DC550C-EFAB-BC63-29BB-2328CABF6E49}"/>
                </a:ext>
              </a:extLst>
            </p:cNvPr>
            <p:cNvCxnSpPr/>
            <p:nvPr/>
          </p:nvCxnSpPr>
          <p:spPr>
            <a:xfrm>
              <a:off x="1343025" y="504825"/>
              <a:ext cx="628650" cy="457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68A71EE-F627-59B7-EE16-E574299A9F22}"/>
                </a:ext>
              </a:extLst>
            </p:cNvPr>
            <p:cNvSpPr/>
            <p:nvPr/>
          </p:nvSpPr>
          <p:spPr>
            <a:xfrm>
              <a:off x="800100" y="0"/>
              <a:ext cx="1057275" cy="4857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ptos" panose="02110004020202020204"/>
                  <a:ea typeface="Calibri" panose="020F0502020204030204" pitchFamily="34" charset="0"/>
                  <a:cs typeface="Times New Roman" panose="02020603050405020304" pitchFamily="18" charset="0"/>
                </a:rPr>
                <a:t>Metastatic HR+ BC</a:t>
              </a:r>
              <a:endParaRPr kumimoji="0" lang="en-US" sz="1100" b="0" i="0" u="none" strike="noStrike" kern="1200" cap="none" spc="0" normalizeH="0" baseline="0" noProof="0" dirty="0">
                <a:ln>
                  <a:noFill/>
                </a:ln>
                <a:solidFill>
                  <a:prstClr val="white"/>
                </a:solidFill>
                <a:effectLst/>
                <a:uLnTx/>
                <a:uFillTx/>
                <a:latin typeface="Aptos" panose="02110004020202020204"/>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CE957BBC-4FD0-8190-5B9E-E4485145CFE6}"/>
                </a:ext>
              </a:extLst>
            </p:cNvPr>
            <p:cNvSpPr/>
            <p:nvPr/>
          </p:nvSpPr>
          <p:spPr>
            <a:xfrm>
              <a:off x="0" y="952500"/>
              <a:ext cx="1057275" cy="485775"/>
            </a:xfrm>
            <a:prstGeom prst="rect">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Endocrine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sensitive</a:t>
              </a:r>
            </a:p>
          </p:txBody>
        </p:sp>
        <p:sp>
          <p:nvSpPr>
            <p:cNvPr id="10" name="Rectangle 9">
              <a:extLst>
                <a:ext uri="{FF2B5EF4-FFF2-40B4-BE49-F238E27FC236}">
                  <a16:creationId xmlns:a16="http://schemas.microsoft.com/office/drawing/2014/main" id="{8556670A-9795-A533-EAB7-071282FEE52A}"/>
                </a:ext>
              </a:extLst>
            </p:cNvPr>
            <p:cNvSpPr/>
            <p:nvPr/>
          </p:nvSpPr>
          <p:spPr>
            <a:xfrm>
              <a:off x="1609725" y="952500"/>
              <a:ext cx="1076325" cy="485775"/>
            </a:xfrm>
            <a:prstGeom prst="rect">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Endocrine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resistant</a:t>
              </a:r>
            </a:p>
          </p:txBody>
        </p:sp>
      </p:grpSp>
      <p:sp>
        <p:nvSpPr>
          <p:cNvPr id="13" name="Rectangle 12">
            <a:extLst>
              <a:ext uri="{FF2B5EF4-FFF2-40B4-BE49-F238E27FC236}">
                <a16:creationId xmlns:a16="http://schemas.microsoft.com/office/drawing/2014/main" id="{B0ACF62C-91D8-6645-86E8-A2EEAFAF4B51}"/>
              </a:ext>
            </a:extLst>
          </p:cNvPr>
          <p:cNvSpPr/>
          <p:nvPr/>
        </p:nvSpPr>
        <p:spPr>
          <a:xfrm>
            <a:off x="3267074" y="2906380"/>
            <a:ext cx="1057275" cy="485775"/>
          </a:xfrm>
          <a:prstGeom prst="rect">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Single agent endocrine</a:t>
            </a: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A089D17F-CD31-2F10-EF6A-2B8B6027244F}"/>
              </a:ext>
            </a:extLst>
          </p:cNvPr>
          <p:cNvSpPr/>
          <p:nvPr/>
        </p:nvSpPr>
        <p:spPr>
          <a:xfrm>
            <a:off x="6562724" y="2858755"/>
            <a:ext cx="1057275" cy="485775"/>
          </a:xfrm>
          <a:prstGeom prst="rect">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CDK4/6</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fulvestrant</a:t>
            </a:r>
          </a:p>
        </p:txBody>
      </p:sp>
      <p:cxnSp>
        <p:nvCxnSpPr>
          <p:cNvPr id="15" name="Straight Arrow Connector 14">
            <a:extLst>
              <a:ext uri="{FF2B5EF4-FFF2-40B4-BE49-F238E27FC236}">
                <a16:creationId xmlns:a16="http://schemas.microsoft.com/office/drawing/2014/main" id="{1B882EAC-99D5-2AEE-76DE-3E1455F70003}"/>
              </a:ext>
            </a:extLst>
          </p:cNvPr>
          <p:cNvCxnSpPr/>
          <p:nvPr/>
        </p:nvCxnSpPr>
        <p:spPr>
          <a:xfrm flipH="1">
            <a:off x="3809999" y="2344405"/>
            <a:ext cx="1619250" cy="514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2AC519A-2204-1B9C-5714-913F6F9324BC}"/>
              </a:ext>
            </a:extLst>
          </p:cNvPr>
          <p:cNvCxnSpPr/>
          <p:nvPr/>
        </p:nvCxnSpPr>
        <p:spPr>
          <a:xfrm>
            <a:off x="5438774" y="2344405"/>
            <a:ext cx="0" cy="504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51F0E45-5F1B-837A-35D1-BAA05DB9968B}"/>
              </a:ext>
            </a:extLst>
          </p:cNvPr>
          <p:cNvCxnSpPr/>
          <p:nvPr/>
        </p:nvCxnSpPr>
        <p:spPr>
          <a:xfrm>
            <a:off x="7058024" y="2334880"/>
            <a:ext cx="9525" cy="514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35E0022-0183-569F-071D-9CF652F636EF}"/>
              </a:ext>
            </a:extLst>
          </p:cNvPr>
          <p:cNvSpPr/>
          <p:nvPr/>
        </p:nvSpPr>
        <p:spPr>
          <a:xfrm>
            <a:off x="4905374" y="2868280"/>
            <a:ext cx="1057275" cy="485775"/>
          </a:xfrm>
          <a:prstGeom prst="rect">
            <a:avLst/>
          </a:prstGeom>
          <a:solidFill>
            <a:schemeClr val="bg1"/>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CDK4/6 plus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AI</a:t>
            </a:r>
          </a:p>
        </p:txBody>
      </p:sp>
      <p:grpSp>
        <p:nvGrpSpPr>
          <p:cNvPr id="19" name="Group 18">
            <a:extLst>
              <a:ext uri="{FF2B5EF4-FFF2-40B4-BE49-F238E27FC236}">
                <a16:creationId xmlns:a16="http://schemas.microsoft.com/office/drawing/2014/main" id="{4F689C9E-BA1B-4C8B-F008-CA330DEA653B}"/>
              </a:ext>
            </a:extLst>
          </p:cNvPr>
          <p:cNvGrpSpPr/>
          <p:nvPr/>
        </p:nvGrpSpPr>
        <p:grpSpPr>
          <a:xfrm>
            <a:off x="4411658" y="3384922"/>
            <a:ext cx="4198031" cy="1698122"/>
            <a:chOff x="-422279" y="597084"/>
            <a:chExt cx="4198031" cy="1698122"/>
          </a:xfrm>
        </p:grpSpPr>
        <p:sp>
          <p:nvSpPr>
            <p:cNvPr id="20" name="Text Box 48">
              <a:extLst>
                <a:ext uri="{FF2B5EF4-FFF2-40B4-BE49-F238E27FC236}">
                  <a16:creationId xmlns:a16="http://schemas.microsoft.com/office/drawing/2014/main" id="{FDCCD04E-B5F9-67C2-F98D-C326A2D484E5}"/>
                </a:ext>
              </a:extLst>
            </p:cNvPr>
            <p:cNvSpPr txBox="1"/>
            <p:nvPr/>
          </p:nvSpPr>
          <p:spPr>
            <a:xfrm>
              <a:off x="1304014" y="1134649"/>
              <a:ext cx="419100" cy="2190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yes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49">
              <a:extLst>
                <a:ext uri="{FF2B5EF4-FFF2-40B4-BE49-F238E27FC236}">
                  <a16:creationId xmlns:a16="http://schemas.microsoft.com/office/drawing/2014/main" id="{65657D08-58DC-27A0-FA6A-E926B040387A}"/>
                </a:ext>
              </a:extLst>
            </p:cNvPr>
            <p:cNvSpPr txBox="1"/>
            <p:nvPr/>
          </p:nvSpPr>
          <p:spPr>
            <a:xfrm>
              <a:off x="222251" y="1254232"/>
              <a:ext cx="419100" cy="2286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CE2E4E08-52B8-B16B-6963-590F532681BE}"/>
                </a:ext>
              </a:extLst>
            </p:cNvPr>
            <p:cNvSpPr/>
            <p:nvPr/>
          </p:nvSpPr>
          <p:spPr>
            <a:xfrm>
              <a:off x="651957" y="1809431"/>
              <a:ext cx="1057275" cy="485775"/>
            </a:xfrm>
            <a:prstGeom prst="rect">
              <a:avLst/>
            </a:prstGeom>
            <a:no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everolimus</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endocrine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tx</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C53DEC6C-9D88-CCF6-5B9E-0437679E1F87}"/>
                </a:ext>
              </a:extLst>
            </p:cNvPr>
            <p:cNvSpPr/>
            <p:nvPr/>
          </p:nvSpPr>
          <p:spPr>
            <a:xfrm>
              <a:off x="1743075" y="1600200"/>
              <a:ext cx="2032677" cy="485775"/>
            </a:xfrm>
            <a:prstGeom prst="rect">
              <a:avLst/>
            </a:prstGeom>
            <a:solidFill>
              <a:schemeClr val="bg1"/>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Alpelisib (PI3K)/capivasertib</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fulvestrant</a:t>
              </a:r>
            </a:p>
          </p:txBody>
        </p:sp>
        <p:cxnSp>
          <p:nvCxnSpPr>
            <p:cNvPr id="24" name="Straight Arrow Connector 23">
              <a:extLst>
                <a:ext uri="{FF2B5EF4-FFF2-40B4-BE49-F238E27FC236}">
                  <a16:creationId xmlns:a16="http://schemas.microsoft.com/office/drawing/2014/main" id="{3D712223-F1DD-E33C-149F-D1A45B3F5972}"/>
                </a:ext>
              </a:extLst>
            </p:cNvPr>
            <p:cNvCxnSpPr>
              <a:cxnSpLocks/>
              <a:endCxn id="26" idx="0"/>
            </p:cNvCxnSpPr>
            <p:nvPr/>
          </p:nvCxnSpPr>
          <p:spPr>
            <a:xfrm flipH="1">
              <a:off x="520156" y="597084"/>
              <a:ext cx="14749" cy="1721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64A0DDA6-542E-648A-CE42-CFC7075ED96C}"/>
                </a:ext>
              </a:extLst>
            </p:cNvPr>
            <p:cNvCxnSpPr>
              <a:cxnSpLocks/>
            </p:cNvCxnSpPr>
            <p:nvPr/>
          </p:nvCxnSpPr>
          <p:spPr>
            <a:xfrm>
              <a:off x="2307826" y="618714"/>
              <a:ext cx="0" cy="2371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 Box 45">
              <a:extLst>
                <a:ext uri="{FF2B5EF4-FFF2-40B4-BE49-F238E27FC236}">
                  <a16:creationId xmlns:a16="http://schemas.microsoft.com/office/drawing/2014/main" id="{0B642F64-75BB-9612-9A96-9B193CA57DED}"/>
                </a:ext>
              </a:extLst>
            </p:cNvPr>
            <p:cNvSpPr txBox="1"/>
            <p:nvPr/>
          </p:nvSpPr>
          <p:spPr>
            <a:xfrm>
              <a:off x="-422279" y="769232"/>
              <a:ext cx="1884869" cy="23089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PIK3CA/AKT/PTEN mutated?</a:t>
              </a:r>
            </a:p>
          </p:txBody>
        </p:sp>
        <p:cxnSp>
          <p:nvCxnSpPr>
            <p:cNvPr id="27" name="Straight Arrow Connector 26">
              <a:extLst>
                <a:ext uri="{FF2B5EF4-FFF2-40B4-BE49-F238E27FC236}">
                  <a16:creationId xmlns:a16="http://schemas.microsoft.com/office/drawing/2014/main" id="{C8F8CC3F-79D5-E44A-9FAF-753976A5C815}"/>
                </a:ext>
              </a:extLst>
            </p:cNvPr>
            <p:cNvCxnSpPr/>
            <p:nvPr/>
          </p:nvCxnSpPr>
          <p:spPr>
            <a:xfrm flipH="1">
              <a:off x="-292086" y="1009649"/>
              <a:ext cx="685800" cy="5810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6CE28F46-142F-BCD2-6B46-22EB952240A2}"/>
                </a:ext>
              </a:extLst>
            </p:cNvPr>
            <p:cNvCxnSpPr>
              <a:cxnSpLocks/>
            </p:cNvCxnSpPr>
            <p:nvPr/>
          </p:nvCxnSpPr>
          <p:spPr>
            <a:xfrm>
              <a:off x="356233" y="1019175"/>
              <a:ext cx="1805942" cy="5810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35" name="Group 34">
            <a:extLst>
              <a:ext uri="{FF2B5EF4-FFF2-40B4-BE49-F238E27FC236}">
                <a16:creationId xmlns:a16="http://schemas.microsoft.com/office/drawing/2014/main" id="{FD583553-306B-FCCE-2C22-E5087ECAAA91}"/>
              </a:ext>
            </a:extLst>
          </p:cNvPr>
          <p:cNvGrpSpPr/>
          <p:nvPr/>
        </p:nvGrpSpPr>
        <p:grpSpPr>
          <a:xfrm>
            <a:off x="8822560" y="471316"/>
            <a:ext cx="1143000" cy="4324350"/>
            <a:chOff x="0" y="0"/>
            <a:chExt cx="1143000" cy="4324350"/>
          </a:xfrm>
        </p:grpSpPr>
        <p:sp>
          <p:nvSpPr>
            <p:cNvPr id="36" name="Rectangle 35">
              <a:extLst>
                <a:ext uri="{FF2B5EF4-FFF2-40B4-BE49-F238E27FC236}">
                  <a16:creationId xmlns:a16="http://schemas.microsoft.com/office/drawing/2014/main" id="{F929A794-9CF5-B2CC-07A6-F888DB8BEBBA}"/>
                </a:ext>
              </a:extLst>
            </p:cNvPr>
            <p:cNvSpPr/>
            <p:nvPr/>
          </p:nvSpPr>
          <p:spPr>
            <a:xfrm>
              <a:off x="0" y="3514725"/>
              <a:ext cx="1143000" cy="809625"/>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If at any time organ crisis is present or impending</a:t>
              </a:r>
            </a:p>
          </p:txBody>
        </p:sp>
        <p:cxnSp>
          <p:nvCxnSpPr>
            <p:cNvPr id="37" name="Straight Arrow Connector 36">
              <a:extLst>
                <a:ext uri="{FF2B5EF4-FFF2-40B4-BE49-F238E27FC236}">
                  <a16:creationId xmlns:a16="http://schemas.microsoft.com/office/drawing/2014/main" id="{220DD4D4-21B9-D526-78E9-8E2A9EE7010A}"/>
                </a:ext>
              </a:extLst>
            </p:cNvPr>
            <p:cNvCxnSpPr/>
            <p:nvPr/>
          </p:nvCxnSpPr>
          <p:spPr>
            <a:xfrm>
              <a:off x="542925" y="0"/>
              <a:ext cx="45719" cy="3505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38" name="Straight Connector 37">
            <a:extLst>
              <a:ext uri="{FF2B5EF4-FFF2-40B4-BE49-F238E27FC236}">
                <a16:creationId xmlns:a16="http://schemas.microsoft.com/office/drawing/2014/main" id="{BAF59360-D762-068D-6111-42519056B6B6}"/>
              </a:ext>
            </a:extLst>
          </p:cNvPr>
          <p:cNvCxnSpPr>
            <a:cxnSpLocks/>
          </p:cNvCxnSpPr>
          <p:nvPr/>
        </p:nvCxnSpPr>
        <p:spPr>
          <a:xfrm flipV="1">
            <a:off x="6743700" y="476078"/>
            <a:ext cx="2621785" cy="1"/>
          </a:xfrm>
          <a:prstGeom prst="line">
            <a:avLst/>
          </a:prstGeom>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00AF479B-7EF1-B2D6-FD07-F33E2F65F600}"/>
              </a:ext>
            </a:extLst>
          </p:cNvPr>
          <p:cNvSpPr/>
          <p:nvPr/>
        </p:nvSpPr>
        <p:spPr>
          <a:xfrm>
            <a:off x="8882566" y="5802592"/>
            <a:ext cx="1057275" cy="485775"/>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Combination</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chemotherapy</a:t>
            </a:r>
          </a:p>
        </p:txBody>
      </p:sp>
      <p:cxnSp>
        <p:nvCxnSpPr>
          <p:cNvPr id="42" name="Straight Arrow Connector 41">
            <a:extLst>
              <a:ext uri="{FF2B5EF4-FFF2-40B4-BE49-F238E27FC236}">
                <a16:creationId xmlns:a16="http://schemas.microsoft.com/office/drawing/2014/main" id="{EA94E4E0-1F86-9E0D-888E-5A5B82096E69}"/>
              </a:ext>
            </a:extLst>
          </p:cNvPr>
          <p:cNvCxnSpPr>
            <a:stCxn id="36" idx="2"/>
            <a:endCxn id="40" idx="0"/>
          </p:cNvCxnSpPr>
          <p:nvPr/>
        </p:nvCxnSpPr>
        <p:spPr>
          <a:xfrm>
            <a:off x="9394060" y="4795666"/>
            <a:ext cx="17144" cy="10069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FFF9E76C-486D-D683-E0E7-9320E922E48E}"/>
              </a:ext>
            </a:extLst>
          </p:cNvPr>
          <p:cNvSpPr txBox="1"/>
          <p:nvPr/>
        </p:nvSpPr>
        <p:spPr>
          <a:xfrm>
            <a:off x="228009" y="4167938"/>
            <a:ext cx="2733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Second line therapy</a:t>
            </a:r>
          </a:p>
        </p:txBody>
      </p:sp>
      <p:grpSp>
        <p:nvGrpSpPr>
          <p:cNvPr id="46" name="Group 45">
            <a:extLst>
              <a:ext uri="{FF2B5EF4-FFF2-40B4-BE49-F238E27FC236}">
                <a16:creationId xmlns:a16="http://schemas.microsoft.com/office/drawing/2014/main" id="{F7C3E9E6-E376-6DAF-88A2-049748D3568A}"/>
              </a:ext>
            </a:extLst>
          </p:cNvPr>
          <p:cNvGrpSpPr/>
          <p:nvPr/>
        </p:nvGrpSpPr>
        <p:grpSpPr>
          <a:xfrm>
            <a:off x="8991503" y="1495383"/>
            <a:ext cx="667440" cy="611640"/>
            <a:chOff x="8991503" y="1495383"/>
            <a:chExt cx="667440" cy="61164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4" name="Ink 43">
                  <a:extLst>
                    <a:ext uri="{FF2B5EF4-FFF2-40B4-BE49-F238E27FC236}">
                      <a16:creationId xmlns:a16="http://schemas.microsoft.com/office/drawing/2014/main" id="{5C9AD9BE-5968-B114-A3AD-634926BD49D6}"/>
                    </a:ext>
                  </a:extLst>
                </p14:cNvPr>
                <p14:cNvContentPartPr/>
                <p14:nvPr/>
              </p14:nvContentPartPr>
              <p14:xfrm>
                <a:off x="9149903" y="1592583"/>
                <a:ext cx="482400" cy="435600"/>
              </p14:xfrm>
            </p:contentPart>
          </mc:Choice>
          <mc:Fallback xmlns="">
            <p:pic>
              <p:nvPicPr>
                <p:cNvPr id="44" name="Ink 43">
                  <a:extLst>
                    <a:ext uri="{FF2B5EF4-FFF2-40B4-BE49-F238E27FC236}">
                      <a16:creationId xmlns:a16="http://schemas.microsoft.com/office/drawing/2014/main" id="{5C9AD9BE-5968-B114-A3AD-634926BD49D6}"/>
                    </a:ext>
                  </a:extLst>
                </p:cNvPr>
                <p:cNvPicPr/>
                <p:nvPr/>
              </p:nvPicPr>
              <p:blipFill>
                <a:blip r:embed="rId3"/>
                <a:stretch>
                  <a:fillRect/>
                </a:stretch>
              </p:blipFill>
              <p:spPr>
                <a:xfrm>
                  <a:off x="9131890" y="1574583"/>
                  <a:ext cx="518067" cy="47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5" name="Ink 44">
                  <a:extLst>
                    <a:ext uri="{FF2B5EF4-FFF2-40B4-BE49-F238E27FC236}">
                      <a16:creationId xmlns:a16="http://schemas.microsoft.com/office/drawing/2014/main" id="{53AECB88-8D56-6EDB-A518-B07EA9AAF1B1}"/>
                    </a:ext>
                  </a:extLst>
                </p14:cNvPr>
                <p14:cNvContentPartPr/>
                <p14:nvPr/>
              </p14:nvContentPartPr>
              <p14:xfrm>
                <a:off x="8991503" y="1495383"/>
                <a:ext cx="667440" cy="611640"/>
              </p14:xfrm>
            </p:contentPart>
          </mc:Choice>
          <mc:Fallback xmlns="">
            <p:pic>
              <p:nvPicPr>
                <p:cNvPr id="45" name="Ink 44">
                  <a:extLst>
                    <a:ext uri="{FF2B5EF4-FFF2-40B4-BE49-F238E27FC236}">
                      <a16:creationId xmlns:a16="http://schemas.microsoft.com/office/drawing/2014/main" id="{53AECB88-8D56-6EDB-A518-B07EA9AAF1B1}"/>
                    </a:ext>
                  </a:extLst>
                </p:cNvPr>
                <p:cNvPicPr/>
                <p:nvPr/>
              </p:nvPicPr>
              <p:blipFill>
                <a:blip r:embed="rId5"/>
                <a:stretch>
                  <a:fillRect/>
                </a:stretch>
              </p:blipFill>
              <p:spPr>
                <a:xfrm>
                  <a:off x="8973503" y="1477383"/>
                  <a:ext cx="703080" cy="6472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7" name="Ink 46">
                <a:extLst>
                  <a:ext uri="{FF2B5EF4-FFF2-40B4-BE49-F238E27FC236}">
                    <a16:creationId xmlns:a16="http://schemas.microsoft.com/office/drawing/2014/main" id="{AB4929AA-0ECC-732E-E0DF-DE0B53433D77}"/>
                  </a:ext>
                </a:extLst>
              </p14:cNvPr>
              <p14:cNvContentPartPr/>
              <p14:nvPr/>
            </p14:nvContentPartPr>
            <p14:xfrm>
              <a:off x="8560223" y="3542343"/>
              <a:ext cx="2248200" cy="2981160"/>
            </p14:xfrm>
          </p:contentPart>
        </mc:Choice>
        <mc:Fallback xmlns="">
          <p:pic>
            <p:nvPicPr>
              <p:cNvPr id="47" name="Ink 46">
                <a:extLst>
                  <a:ext uri="{FF2B5EF4-FFF2-40B4-BE49-F238E27FC236}">
                    <a16:creationId xmlns:a16="http://schemas.microsoft.com/office/drawing/2014/main" id="{AB4929AA-0ECC-732E-E0DF-DE0B53433D77}"/>
                  </a:ext>
                </a:extLst>
              </p:cNvPr>
              <p:cNvPicPr/>
              <p:nvPr/>
            </p:nvPicPr>
            <p:blipFill>
              <a:blip r:embed="rId7"/>
              <a:stretch>
                <a:fillRect/>
              </a:stretch>
            </p:blipFill>
            <p:spPr>
              <a:xfrm>
                <a:off x="8542223" y="3524343"/>
                <a:ext cx="2283840" cy="3016800"/>
              </a:xfrm>
              <a:prstGeom prst="rect">
                <a:avLst/>
              </a:prstGeom>
            </p:spPr>
          </p:pic>
        </mc:Fallback>
      </mc:AlternateContent>
      <p:sp>
        <p:nvSpPr>
          <p:cNvPr id="48" name="Rectangle 47">
            <a:extLst>
              <a:ext uri="{FF2B5EF4-FFF2-40B4-BE49-F238E27FC236}">
                <a16:creationId xmlns:a16="http://schemas.microsoft.com/office/drawing/2014/main" id="{15C83B80-E62E-7E75-D3FB-808F3BF232A9}"/>
              </a:ext>
            </a:extLst>
          </p:cNvPr>
          <p:cNvSpPr/>
          <p:nvPr/>
        </p:nvSpPr>
        <p:spPr>
          <a:xfrm>
            <a:off x="7807254" y="2498188"/>
            <a:ext cx="1143000" cy="809625"/>
          </a:xfrm>
          <a:prstGeom prst="rect">
            <a:avLst/>
          </a:prstGeom>
          <a:solidFill>
            <a:schemeClr val="accent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1" i="1"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Even if  </a:t>
            </a: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organ crisis is present or impending</a:t>
            </a:r>
          </a:p>
        </p:txBody>
      </p:sp>
      <p:sp>
        <p:nvSpPr>
          <p:cNvPr id="43" name="TextBox 42">
            <a:extLst>
              <a:ext uri="{FF2B5EF4-FFF2-40B4-BE49-F238E27FC236}">
                <a16:creationId xmlns:a16="http://schemas.microsoft.com/office/drawing/2014/main" id="{EDA823B7-9071-26E8-2792-5925B45C0578}"/>
              </a:ext>
            </a:extLst>
          </p:cNvPr>
          <p:cNvSpPr txBox="1"/>
          <p:nvPr/>
        </p:nvSpPr>
        <p:spPr>
          <a:xfrm>
            <a:off x="238538" y="5593752"/>
            <a:ext cx="8762171" cy="109831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ptos" panose="02110004020202020204"/>
                <a:ea typeface="+mn-ea"/>
                <a:cs typeface="+mn-cs"/>
              </a:rPr>
              <a:t>Second line therapy for HR+ metastatic breast cancer:</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SERD + CDK 4/6  and sequencing of CDK4/6 to second line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abemaciclib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appropriate</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PI3K/AKT/PTEN + consider alpelisib (PI3K only) or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capivasertib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fulvestrant</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 name="TextBox 40">
            <a:extLst>
              <a:ext uri="{FF2B5EF4-FFF2-40B4-BE49-F238E27FC236}">
                <a16:creationId xmlns:a16="http://schemas.microsoft.com/office/drawing/2014/main" id="{82310217-566F-7B56-0EDE-DFB685FD5EA0}"/>
              </a:ext>
            </a:extLst>
          </p:cNvPr>
          <p:cNvSpPr txBox="1"/>
          <p:nvPr/>
        </p:nvSpPr>
        <p:spPr>
          <a:xfrm>
            <a:off x="0" y="35660"/>
            <a:ext cx="9532172" cy="543896"/>
          </a:xfrm>
          <a:prstGeom prst="rect">
            <a:avLst/>
          </a:prstGeom>
          <a:gradFill flip="none" rotWithShape="1">
            <a:gsLst>
              <a:gs pos="0">
                <a:schemeClr val="accent1"/>
              </a:gs>
              <a:gs pos="99000">
                <a:schemeClr val="accent1">
                  <a:tint val="44500"/>
                  <a:satMod val="160000"/>
                </a:schemeClr>
              </a:gs>
              <a:gs pos="100000">
                <a:schemeClr val="accent1">
                  <a:tint val="23500"/>
                  <a:satMod val="160000"/>
                </a:schemeClr>
              </a:gs>
            </a:gsLst>
            <a:lin ang="2700000" scaled="1"/>
            <a:tileRect/>
          </a:gradFill>
          <a:effectLst>
            <a:innerShdw blurRad="63500" dist="50800" dir="13500000">
              <a:prstClr val="black">
                <a:alpha val="50000"/>
              </a:prstClr>
            </a:innerShdw>
          </a:effectLst>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Display" panose="02110004020202020204"/>
                <a:ea typeface="+mn-ea"/>
                <a:cs typeface="+mn-cs"/>
              </a:rPr>
              <a:t>Sequencing of CDK4/6 inhibitor data in context </a:t>
            </a:r>
          </a:p>
        </p:txBody>
      </p:sp>
      <p:cxnSp>
        <p:nvCxnSpPr>
          <p:cNvPr id="52" name="Straight Arrow Connector 51">
            <a:extLst>
              <a:ext uri="{FF2B5EF4-FFF2-40B4-BE49-F238E27FC236}">
                <a16:creationId xmlns:a16="http://schemas.microsoft.com/office/drawing/2014/main" id="{ACD58E20-AF74-1D8C-A6DE-C0604ED76977}"/>
              </a:ext>
            </a:extLst>
          </p:cNvPr>
          <p:cNvCxnSpPr>
            <a:cxnSpLocks/>
          </p:cNvCxnSpPr>
          <p:nvPr/>
        </p:nvCxnSpPr>
        <p:spPr>
          <a:xfrm>
            <a:off x="3771710" y="3429000"/>
            <a:ext cx="0" cy="4934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5CF8D6E-DF6D-E787-1912-DD3DC8950D9C}"/>
              </a:ext>
            </a:extLst>
          </p:cNvPr>
          <p:cNvSpPr/>
          <p:nvPr/>
        </p:nvSpPr>
        <p:spPr>
          <a:xfrm>
            <a:off x="4324349" y="4387261"/>
            <a:ext cx="1076892" cy="738592"/>
          </a:xfrm>
          <a:prstGeom prst="rect">
            <a:avLst/>
          </a:prstGeom>
          <a:solidFill>
            <a:schemeClr val="bg1"/>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abemaciclib</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plus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fulvestrant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6" name="Rectangle 55">
            <a:extLst>
              <a:ext uri="{FF2B5EF4-FFF2-40B4-BE49-F238E27FC236}">
                <a16:creationId xmlns:a16="http://schemas.microsoft.com/office/drawing/2014/main" id="{3C6CAFDD-263B-FA7D-C59D-4D5530828A45}"/>
              </a:ext>
            </a:extLst>
          </p:cNvPr>
          <p:cNvSpPr/>
          <p:nvPr/>
        </p:nvSpPr>
        <p:spPr>
          <a:xfrm>
            <a:off x="3157536" y="4004082"/>
            <a:ext cx="1057275" cy="485775"/>
          </a:xfrm>
          <a:prstGeom prst="rect">
            <a:avLst/>
          </a:prstGeom>
          <a:solidFill>
            <a:schemeClr val="bg1"/>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CDK4/6 plus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AI</a:t>
            </a:r>
          </a:p>
        </p:txBody>
      </p:sp>
      <p:sp>
        <p:nvSpPr>
          <p:cNvPr id="57" name="Text Box 45">
            <a:extLst>
              <a:ext uri="{FF2B5EF4-FFF2-40B4-BE49-F238E27FC236}">
                <a16:creationId xmlns:a16="http://schemas.microsoft.com/office/drawing/2014/main" id="{913B7AEA-F4EF-918D-8430-AD6901B63B9C}"/>
              </a:ext>
            </a:extLst>
          </p:cNvPr>
          <p:cNvSpPr txBox="1"/>
          <p:nvPr/>
        </p:nvSpPr>
        <p:spPr>
          <a:xfrm>
            <a:off x="6686208" y="3643668"/>
            <a:ext cx="1983674" cy="22860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PIK3CA/AKT/PTEN mutated?</a:t>
            </a:r>
          </a:p>
        </p:txBody>
      </p:sp>
      <p:cxnSp>
        <p:nvCxnSpPr>
          <p:cNvPr id="60" name="Straight Arrow Connector 59">
            <a:extLst>
              <a:ext uri="{FF2B5EF4-FFF2-40B4-BE49-F238E27FC236}">
                <a16:creationId xmlns:a16="http://schemas.microsoft.com/office/drawing/2014/main" id="{D020E452-8F81-5DEB-95B6-5E2B6539FBED}"/>
              </a:ext>
            </a:extLst>
          </p:cNvPr>
          <p:cNvCxnSpPr/>
          <p:nvPr/>
        </p:nvCxnSpPr>
        <p:spPr>
          <a:xfrm flipH="1">
            <a:off x="6260846" y="3949345"/>
            <a:ext cx="685800" cy="5810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A74CBA7C-C2C8-BDEC-EF86-1C37192716B9}"/>
              </a:ext>
            </a:extLst>
          </p:cNvPr>
          <p:cNvCxnSpPr>
            <a:cxnSpLocks/>
          </p:cNvCxnSpPr>
          <p:nvPr/>
        </p:nvCxnSpPr>
        <p:spPr>
          <a:xfrm>
            <a:off x="7568487" y="3949345"/>
            <a:ext cx="5152" cy="3772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7" name="Text Box 48">
            <a:extLst>
              <a:ext uri="{FF2B5EF4-FFF2-40B4-BE49-F238E27FC236}">
                <a16:creationId xmlns:a16="http://schemas.microsoft.com/office/drawing/2014/main" id="{6F3BA111-7567-164A-0EC7-C2C8FF93B8AB}"/>
              </a:ext>
            </a:extLst>
          </p:cNvPr>
          <p:cNvSpPr txBox="1"/>
          <p:nvPr/>
        </p:nvSpPr>
        <p:spPr>
          <a:xfrm>
            <a:off x="7667029" y="4067884"/>
            <a:ext cx="419100" cy="2190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yes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9" name="Text Box 49">
            <a:extLst>
              <a:ext uri="{FF2B5EF4-FFF2-40B4-BE49-F238E27FC236}">
                <a16:creationId xmlns:a16="http://schemas.microsoft.com/office/drawing/2014/main" id="{E971C695-5A35-05B5-494B-A29AFA88FDF9}"/>
              </a:ext>
            </a:extLst>
          </p:cNvPr>
          <p:cNvSpPr txBox="1"/>
          <p:nvPr/>
        </p:nvSpPr>
        <p:spPr>
          <a:xfrm>
            <a:off x="6804688" y="4067884"/>
            <a:ext cx="419100" cy="2286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70" name="Straight Arrow Connector 69">
            <a:extLst>
              <a:ext uri="{FF2B5EF4-FFF2-40B4-BE49-F238E27FC236}">
                <a16:creationId xmlns:a16="http://schemas.microsoft.com/office/drawing/2014/main" id="{D71B2814-CB20-9638-42C0-F78B2A83470E}"/>
              </a:ext>
            </a:extLst>
          </p:cNvPr>
          <p:cNvCxnSpPr>
            <a:cxnSpLocks/>
          </p:cNvCxnSpPr>
          <p:nvPr/>
        </p:nvCxnSpPr>
        <p:spPr>
          <a:xfrm>
            <a:off x="5227651" y="3814245"/>
            <a:ext cx="654168" cy="7385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47354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B62E1-1A75-DAF8-AC62-DAD4EEAB419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071B6CC-BDB8-2AE3-59F5-2FA4A39489DC}"/>
              </a:ext>
            </a:extLst>
          </p:cNvPr>
          <p:cNvSpPr txBox="1"/>
          <p:nvPr/>
        </p:nvSpPr>
        <p:spPr>
          <a:xfrm>
            <a:off x="852282" y="990600"/>
            <a:ext cx="7428118" cy="4953000"/>
          </a:xfrm>
          <a:prstGeom prst="rect">
            <a:avLst/>
          </a:prstGeom>
        </p:spPr>
        <p:txBody>
          <a:bodyPr vert="horz" lIns="91440" tIns="45720" rIns="91440" bIns="45720" rtlCol="0">
            <a:normAutofit fontScale="92500"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2015: 35 </a:t>
            </a:r>
            <a:r>
              <a:rPr kumimoji="0" lang="en-US" sz="2000" b="0" i="0" u="none" strike="noStrike" kern="1200" cap="none" spc="0" normalizeH="0" baseline="0" noProof="0" dirty="0" err="1">
                <a:ln>
                  <a:noFill/>
                </a:ln>
                <a:solidFill>
                  <a:prstClr val="black">
                    <a:lumMod val="85000"/>
                    <a:lumOff val="15000"/>
                  </a:prstClr>
                </a:solidFill>
                <a:effectLst/>
                <a:uLnTx/>
                <a:uFillTx/>
                <a:latin typeface="Aptos" panose="02110004020202020204"/>
                <a:ea typeface="+mn-ea"/>
                <a:cs typeface="+mn-cs"/>
              </a:rPr>
              <a:t>yo</a:t>
            </a: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 presented with stage IIIC LABC, HR+ HER2neg</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AC-T dose dense chemo-&gt; 2cm and 1/17 LN involved at mastectomy</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PMCWXRT -&gt; OFS and AI for endocrine therapy x 5 years</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2021: Notices enlarged cervical nodes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metastatic HR+HER 2+ breast cancer</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Extensive neck and mediastinal LAD, bone involvement</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NSG testing shows BRCA WT, </a:t>
            </a:r>
            <a:r>
              <a:rPr kumimoji="0" lang="en-US" sz="2000" b="1" i="0" u="sng"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PIK3CA Mut</a:t>
            </a: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 erb-B2 WT, ESR1 WT</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Asymptomatic -&gt; OFS, AI, </a:t>
            </a:r>
            <a:r>
              <a:rPr kumimoji="0" lang="en-US" sz="2000" b="0" i="0" u="none" strike="noStrike" kern="1200" cap="none" spc="0" normalizeH="0" baseline="0" noProof="0" dirty="0" err="1">
                <a:ln>
                  <a:noFill/>
                </a:ln>
                <a:solidFill>
                  <a:prstClr val="black">
                    <a:lumMod val="85000"/>
                    <a:lumOff val="15000"/>
                  </a:prstClr>
                </a:solidFill>
                <a:effectLst/>
                <a:uLnTx/>
                <a:uFillTx/>
                <a:latin typeface="Aptos" panose="02110004020202020204"/>
                <a:ea typeface="+mn-ea"/>
                <a:cs typeface="+mn-cs"/>
              </a:rPr>
              <a:t>ribociclib</a:t>
            </a: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prstClr val="black">
                    <a:lumMod val="85000"/>
                    <a:lumOff val="15000"/>
                  </a:prstClr>
                </a:solidFill>
                <a:effectLst/>
                <a:uLnTx/>
                <a:uFillTx/>
                <a:latin typeface="Aptos" panose="02110004020202020204"/>
                <a:ea typeface="+mn-ea"/>
                <a:cs typeface="+mn-cs"/>
              </a:rPr>
              <a:t>zolendronic</a:t>
            </a: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 acid</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OFS converted to BSO in 2022</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endParaRP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2024: PET with progression in bones and LN</a:t>
            </a:r>
          </a:p>
          <a:p>
            <a:pPr marL="571500" marR="0" lvl="1"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fulvestrant and capivasertib started</a:t>
            </a:r>
          </a:p>
          <a:p>
            <a:pPr marL="571500" marR="0" lvl="1"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Ongoing duration of benefit  in April 2025</a:t>
            </a:r>
          </a:p>
          <a:p>
            <a:pPr marL="228600" marR="0" lvl="1"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D13E2C24-9462-C276-DCA8-6FE3D0F9AE72}"/>
              </a:ext>
            </a:extLst>
          </p:cNvPr>
          <p:cNvPicPr>
            <a:picLocks noChangeAspect="1"/>
          </p:cNvPicPr>
          <p:nvPr/>
        </p:nvPicPr>
        <p:blipFill rotWithShape="1">
          <a:blip r:embed="rId2"/>
          <a:srcRect l="2243" r="8300"/>
          <a:stretch/>
        </p:blipFill>
        <p:spPr>
          <a:xfrm>
            <a:off x="7590808" y="10"/>
            <a:ext cx="4601192" cy="6857990"/>
          </a:xfrm>
          <a:custGeom>
            <a:avLst/>
            <a:gdLst/>
            <a:ahLst/>
            <a:cxnLst/>
            <a:rect l="l" t="t" r="r" b="b"/>
            <a:pathLst>
              <a:path w="4601192" h="6858000">
                <a:moveTo>
                  <a:pt x="738252" y="0"/>
                </a:moveTo>
                <a:lnTo>
                  <a:pt x="4601192" y="0"/>
                </a:lnTo>
                <a:lnTo>
                  <a:pt x="4601192" y="6858000"/>
                </a:lnTo>
                <a:lnTo>
                  <a:pt x="26600" y="6858000"/>
                </a:lnTo>
                <a:cubicBezTo>
                  <a:pt x="26892" y="6848886"/>
                  <a:pt x="27183" y="6839772"/>
                  <a:pt x="27474" y="6830658"/>
                </a:cubicBezTo>
                <a:cubicBezTo>
                  <a:pt x="26407" y="6820509"/>
                  <a:pt x="23746" y="6812097"/>
                  <a:pt x="18997" y="6807120"/>
                </a:cubicBezTo>
                <a:cubicBezTo>
                  <a:pt x="17525" y="6790325"/>
                  <a:pt x="29162" y="6774261"/>
                  <a:pt x="7137" y="6760865"/>
                </a:cubicBezTo>
                <a:cubicBezTo>
                  <a:pt x="-18690" y="6741525"/>
                  <a:pt x="36582" y="6698874"/>
                  <a:pt x="1509" y="6697766"/>
                </a:cubicBezTo>
                <a:cubicBezTo>
                  <a:pt x="39664" y="6667189"/>
                  <a:pt x="16022" y="6652694"/>
                  <a:pt x="8215" y="6616463"/>
                </a:cubicBezTo>
                <a:cubicBezTo>
                  <a:pt x="-6748" y="6590470"/>
                  <a:pt x="28879" y="6504828"/>
                  <a:pt x="36391" y="6432223"/>
                </a:cubicBezTo>
                <a:cubicBezTo>
                  <a:pt x="48645" y="6390313"/>
                  <a:pt x="62897" y="6411448"/>
                  <a:pt x="63226" y="6361482"/>
                </a:cubicBezTo>
                <a:cubicBezTo>
                  <a:pt x="58956" y="6358292"/>
                  <a:pt x="79553" y="6313235"/>
                  <a:pt x="84789" y="6290409"/>
                </a:cubicBezTo>
                <a:cubicBezTo>
                  <a:pt x="90026" y="6267583"/>
                  <a:pt x="70411" y="6240753"/>
                  <a:pt x="94648" y="6224529"/>
                </a:cubicBezTo>
                <a:cubicBezTo>
                  <a:pt x="175790" y="6142756"/>
                  <a:pt x="124488" y="6086153"/>
                  <a:pt x="150795" y="6009109"/>
                </a:cubicBezTo>
                <a:cubicBezTo>
                  <a:pt x="170315" y="5931813"/>
                  <a:pt x="154171" y="5972490"/>
                  <a:pt x="162963" y="5933293"/>
                </a:cubicBezTo>
                <a:lnTo>
                  <a:pt x="160072" y="5876809"/>
                </a:lnTo>
                <a:lnTo>
                  <a:pt x="145227" y="5835476"/>
                </a:lnTo>
                <a:cubicBezTo>
                  <a:pt x="134911" y="5801040"/>
                  <a:pt x="143825" y="5789510"/>
                  <a:pt x="148142" y="5777976"/>
                </a:cubicBezTo>
                <a:cubicBezTo>
                  <a:pt x="148142" y="5777862"/>
                  <a:pt x="148143" y="5777748"/>
                  <a:pt x="148143" y="5777634"/>
                </a:cubicBezTo>
                <a:lnTo>
                  <a:pt x="140074" y="5767522"/>
                </a:lnTo>
                <a:cubicBezTo>
                  <a:pt x="132636" y="5758605"/>
                  <a:pt x="127887" y="5750074"/>
                  <a:pt x="135915" y="5738405"/>
                </a:cubicBezTo>
                <a:lnTo>
                  <a:pt x="136567" y="5737743"/>
                </a:lnTo>
                <a:lnTo>
                  <a:pt x="123490" y="5720450"/>
                </a:lnTo>
                <a:cubicBezTo>
                  <a:pt x="137298" y="5702285"/>
                  <a:pt x="135593" y="5690529"/>
                  <a:pt x="123832" y="5675478"/>
                </a:cubicBezTo>
                <a:cubicBezTo>
                  <a:pt x="121625" y="5666952"/>
                  <a:pt x="122504" y="5659387"/>
                  <a:pt x="124569" y="5652490"/>
                </a:cubicBezTo>
                <a:lnTo>
                  <a:pt x="127524" y="5645356"/>
                </a:lnTo>
                <a:lnTo>
                  <a:pt x="115687" y="5603540"/>
                </a:lnTo>
                <a:cubicBezTo>
                  <a:pt x="116187" y="5593593"/>
                  <a:pt x="116685" y="5583645"/>
                  <a:pt x="117185" y="5573698"/>
                </a:cubicBezTo>
                <a:lnTo>
                  <a:pt x="128187" y="5578724"/>
                </a:lnTo>
                <a:lnTo>
                  <a:pt x="132990" y="5580535"/>
                </a:lnTo>
                <a:lnTo>
                  <a:pt x="133470" y="5580018"/>
                </a:lnTo>
                <a:lnTo>
                  <a:pt x="132923" y="5578485"/>
                </a:lnTo>
                <a:lnTo>
                  <a:pt x="132746" y="5563711"/>
                </a:lnTo>
                <a:cubicBezTo>
                  <a:pt x="132951" y="5549489"/>
                  <a:pt x="135516" y="5507940"/>
                  <a:pt x="134153" y="5493153"/>
                </a:cubicBezTo>
                <a:lnTo>
                  <a:pt x="124566" y="5474991"/>
                </a:lnTo>
                <a:cubicBezTo>
                  <a:pt x="119073" y="5461062"/>
                  <a:pt x="126245" y="5443046"/>
                  <a:pt x="123118" y="5430764"/>
                </a:cubicBezTo>
                <a:lnTo>
                  <a:pt x="127731" y="5390706"/>
                </a:lnTo>
                <a:lnTo>
                  <a:pt x="122359" y="5329235"/>
                </a:lnTo>
                <a:cubicBezTo>
                  <a:pt x="102663" y="5299213"/>
                  <a:pt x="95991" y="5269553"/>
                  <a:pt x="85293" y="5241830"/>
                </a:cubicBezTo>
                <a:cubicBezTo>
                  <a:pt x="72658" y="5199576"/>
                  <a:pt x="114666" y="5223439"/>
                  <a:pt x="73923" y="5173808"/>
                </a:cubicBezTo>
                <a:cubicBezTo>
                  <a:pt x="85313" y="5166518"/>
                  <a:pt x="84547" y="5159670"/>
                  <a:pt x="76238" y="5148983"/>
                </a:cubicBezTo>
                <a:cubicBezTo>
                  <a:pt x="80247" y="5132464"/>
                  <a:pt x="94902" y="5092755"/>
                  <a:pt x="97978" y="5074694"/>
                </a:cubicBezTo>
                <a:cubicBezTo>
                  <a:pt x="110731" y="5059292"/>
                  <a:pt x="83944" y="5055678"/>
                  <a:pt x="94694" y="5040617"/>
                </a:cubicBezTo>
                <a:cubicBezTo>
                  <a:pt x="94802" y="5025081"/>
                  <a:pt x="78298" y="5051506"/>
                  <a:pt x="73697" y="5034877"/>
                </a:cubicBezTo>
                <a:cubicBezTo>
                  <a:pt x="71814" y="5019478"/>
                  <a:pt x="53847" y="5017763"/>
                  <a:pt x="60452" y="5009251"/>
                </a:cubicBezTo>
                <a:cubicBezTo>
                  <a:pt x="62654" y="5006415"/>
                  <a:pt x="67586" y="5002823"/>
                  <a:pt x="76752" y="4997718"/>
                </a:cubicBezTo>
                <a:cubicBezTo>
                  <a:pt x="63037" y="4977564"/>
                  <a:pt x="80093" y="4971299"/>
                  <a:pt x="83605" y="4941112"/>
                </a:cubicBezTo>
                <a:cubicBezTo>
                  <a:pt x="71413" y="4930089"/>
                  <a:pt x="74481" y="4919724"/>
                  <a:pt x="82334" y="4909026"/>
                </a:cubicBezTo>
                <a:cubicBezTo>
                  <a:pt x="74598" y="4880945"/>
                  <a:pt x="84463" y="4853361"/>
                  <a:pt x="84533" y="4820775"/>
                </a:cubicBezTo>
                <a:cubicBezTo>
                  <a:pt x="66992" y="4787591"/>
                  <a:pt x="91097" y="4766727"/>
                  <a:pt x="91061" y="4731916"/>
                </a:cubicBezTo>
                <a:cubicBezTo>
                  <a:pt x="97317" y="4695770"/>
                  <a:pt x="116230" y="4627327"/>
                  <a:pt x="122071" y="4603897"/>
                </a:cubicBezTo>
                <a:cubicBezTo>
                  <a:pt x="117440" y="4600264"/>
                  <a:pt x="120402" y="4591022"/>
                  <a:pt x="126106" y="4591335"/>
                </a:cubicBezTo>
                <a:cubicBezTo>
                  <a:pt x="123756" y="4586933"/>
                  <a:pt x="111571" y="4577124"/>
                  <a:pt x="120368" y="4575090"/>
                </a:cubicBezTo>
                <a:lnTo>
                  <a:pt x="116699" y="4558891"/>
                </a:lnTo>
                <a:lnTo>
                  <a:pt x="117721" y="4555518"/>
                </a:lnTo>
                <a:cubicBezTo>
                  <a:pt x="123273" y="4548594"/>
                  <a:pt x="135291" y="4542181"/>
                  <a:pt x="121288" y="4532201"/>
                </a:cubicBezTo>
                <a:cubicBezTo>
                  <a:pt x="136928" y="4512310"/>
                  <a:pt x="128725" y="4502391"/>
                  <a:pt x="147711" y="4486617"/>
                </a:cubicBezTo>
                <a:cubicBezTo>
                  <a:pt x="158484" y="4463542"/>
                  <a:pt x="122280" y="4473495"/>
                  <a:pt x="144056" y="4443395"/>
                </a:cubicBezTo>
                <a:cubicBezTo>
                  <a:pt x="140912" y="4425979"/>
                  <a:pt x="142547" y="4407926"/>
                  <a:pt x="148799" y="4390977"/>
                </a:cubicBezTo>
                <a:cubicBezTo>
                  <a:pt x="155595" y="4391868"/>
                  <a:pt x="150366" y="4381694"/>
                  <a:pt x="150189" y="4377953"/>
                </a:cubicBezTo>
                <a:cubicBezTo>
                  <a:pt x="154054" y="4379688"/>
                  <a:pt x="159180" y="4373931"/>
                  <a:pt x="157161" y="4370129"/>
                </a:cubicBezTo>
                <a:cubicBezTo>
                  <a:pt x="168992" y="4355089"/>
                  <a:pt x="204839" y="4311648"/>
                  <a:pt x="221172" y="4287716"/>
                </a:cubicBezTo>
                <a:cubicBezTo>
                  <a:pt x="232682" y="4263059"/>
                  <a:pt x="256375" y="4254679"/>
                  <a:pt x="255165" y="4226534"/>
                </a:cubicBezTo>
                <a:cubicBezTo>
                  <a:pt x="266015" y="4203483"/>
                  <a:pt x="282023" y="4186568"/>
                  <a:pt x="285944" y="4164636"/>
                </a:cubicBezTo>
                <a:cubicBezTo>
                  <a:pt x="294955" y="4159143"/>
                  <a:pt x="300526" y="4152620"/>
                  <a:pt x="295693" y="4141582"/>
                </a:cubicBezTo>
                <a:cubicBezTo>
                  <a:pt x="308142" y="4121141"/>
                  <a:pt x="322089" y="4121228"/>
                  <a:pt x="319223" y="4103323"/>
                </a:cubicBezTo>
                <a:cubicBezTo>
                  <a:pt x="351512" y="4098587"/>
                  <a:pt x="328609" y="4093027"/>
                  <a:pt x="333663" y="4077824"/>
                </a:cubicBezTo>
                <a:cubicBezTo>
                  <a:pt x="335974" y="4064831"/>
                  <a:pt x="315731" y="4079163"/>
                  <a:pt x="320953" y="4068192"/>
                </a:cubicBezTo>
                <a:cubicBezTo>
                  <a:pt x="333427" y="4060380"/>
                  <a:pt x="315984" y="4050720"/>
                  <a:pt x="329962" y="4043196"/>
                </a:cubicBezTo>
                <a:cubicBezTo>
                  <a:pt x="341100" y="4053666"/>
                  <a:pt x="341751" y="4018950"/>
                  <a:pt x="353517" y="4024856"/>
                </a:cubicBezTo>
                <a:cubicBezTo>
                  <a:pt x="343556" y="4005479"/>
                  <a:pt x="366490" y="4012360"/>
                  <a:pt x="369715" y="3996365"/>
                </a:cubicBezTo>
                <a:cubicBezTo>
                  <a:pt x="367475" y="3986595"/>
                  <a:pt x="369211" y="3981543"/>
                  <a:pt x="379555" y="3979401"/>
                </a:cubicBezTo>
                <a:cubicBezTo>
                  <a:pt x="367646" y="3933458"/>
                  <a:pt x="388974" y="3961494"/>
                  <a:pt x="394185" y="3928228"/>
                </a:cubicBezTo>
                <a:cubicBezTo>
                  <a:pt x="396507" y="3898275"/>
                  <a:pt x="404954" y="3867782"/>
                  <a:pt x="390160" y="3828676"/>
                </a:cubicBezTo>
                <a:cubicBezTo>
                  <a:pt x="384585" y="3819798"/>
                  <a:pt x="387756" y="3808027"/>
                  <a:pt x="397237" y="3802385"/>
                </a:cubicBezTo>
                <a:cubicBezTo>
                  <a:pt x="398869" y="3801415"/>
                  <a:pt x="400632" y="3800665"/>
                  <a:pt x="402468" y="3800163"/>
                </a:cubicBezTo>
                <a:cubicBezTo>
                  <a:pt x="406187" y="3784407"/>
                  <a:pt x="412833" y="3729161"/>
                  <a:pt x="419553" y="3707849"/>
                </a:cubicBezTo>
                <a:cubicBezTo>
                  <a:pt x="427191" y="3696536"/>
                  <a:pt x="450857" y="3687984"/>
                  <a:pt x="442791" y="3672289"/>
                </a:cubicBezTo>
                <a:cubicBezTo>
                  <a:pt x="454321" y="3676732"/>
                  <a:pt x="442406" y="3654553"/>
                  <a:pt x="453506" y="3651490"/>
                </a:cubicBezTo>
                <a:cubicBezTo>
                  <a:pt x="462536" y="3649938"/>
                  <a:pt x="461024" y="3642848"/>
                  <a:pt x="463867" y="3637308"/>
                </a:cubicBezTo>
                <a:cubicBezTo>
                  <a:pt x="472833" y="3633114"/>
                  <a:pt x="478706" y="3605537"/>
                  <a:pt x="476438" y="3596088"/>
                </a:cubicBezTo>
                <a:cubicBezTo>
                  <a:pt x="464530" y="3569650"/>
                  <a:pt x="500049" y="3546790"/>
                  <a:pt x="491497" y="3525619"/>
                </a:cubicBezTo>
                <a:cubicBezTo>
                  <a:pt x="491833" y="3519984"/>
                  <a:pt x="493497" y="3515264"/>
                  <a:pt x="495979" y="3511139"/>
                </a:cubicBezTo>
                <a:lnTo>
                  <a:pt x="504897" y="3500760"/>
                </a:lnTo>
                <a:lnTo>
                  <a:pt x="511383" y="3500156"/>
                </a:lnTo>
                <a:lnTo>
                  <a:pt x="514661" y="3492522"/>
                </a:lnTo>
                <a:lnTo>
                  <a:pt x="516591" y="3490924"/>
                </a:lnTo>
                <a:cubicBezTo>
                  <a:pt x="520304" y="3487883"/>
                  <a:pt x="523811" y="3484792"/>
                  <a:pt x="526604" y="3481328"/>
                </a:cubicBezTo>
                <a:cubicBezTo>
                  <a:pt x="501233" y="3472978"/>
                  <a:pt x="546190" y="3450491"/>
                  <a:pt x="521677" y="3450102"/>
                </a:cubicBezTo>
                <a:cubicBezTo>
                  <a:pt x="532617" y="3429618"/>
                  <a:pt x="506415" y="3434623"/>
                  <a:pt x="537252" y="3420520"/>
                </a:cubicBezTo>
                <a:cubicBezTo>
                  <a:pt x="538177" y="3379165"/>
                  <a:pt x="597072" y="3324511"/>
                  <a:pt x="584418" y="3284165"/>
                </a:cubicBezTo>
                <a:cubicBezTo>
                  <a:pt x="595839" y="3253336"/>
                  <a:pt x="600583" y="3260142"/>
                  <a:pt x="605777" y="3235544"/>
                </a:cubicBezTo>
                <a:cubicBezTo>
                  <a:pt x="616179" y="3195982"/>
                  <a:pt x="622759" y="3088699"/>
                  <a:pt x="624913" y="3057384"/>
                </a:cubicBezTo>
                <a:cubicBezTo>
                  <a:pt x="621988" y="3054365"/>
                  <a:pt x="620005" y="3051091"/>
                  <a:pt x="618697" y="3047652"/>
                </a:cubicBezTo>
                <a:lnTo>
                  <a:pt x="616644" y="3037529"/>
                </a:lnTo>
                <a:lnTo>
                  <a:pt x="617876" y="3036541"/>
                </a:lnTo>
                <a:cubicBezTo>
                  <a:pt x="621043" y="3031669"/>
                  <a:pt x="621147" y="3028266"/>
                  <a:pt x="619896" y="3025524"/>
                </a:cubicBezTo>
                <a:lnTo>
                  <a:pt x="617374" y="3022606"/>
                </a:lnTo>
                <a:cubicBezTo>
                  <a:pt x="617526" y="3020033"/>
                  <a:pt x="617679" y="3017460"/>
                  <a:pt x="617831" y="3014887"/>
                </a:cubicBezTo>
                <a:lnTo>
                  <a:pt x="616227" y="2999257"/>
                </a:lnTo>
                <a:lnTo>
                  <a:pt x="618274" y="2996732"/>
                </a:lnTo>
                <a:cubicBezTo>
                  <a:pt x="618686" y="2989081"/>
                  <a:pt x="619099" y="2981431"/>
                  <a:pt x="619511" y="2973780"/>
                </a:cubicBezTo>
                <a:lnTo>
                  <a:pt x="620642" y="2973655"/>
                </a:lnTo>
                <a:cubicBezTo>
                  <a:pt x="623208" y="2972846"/>
                  <a:pt x="625154" y="2971263"/>
                  <a:pt x="625859" y="2968014"/>
                </a:cubicBezTo>
                <a:cubicBezTo>
                  <a:pt x="641104" y="2975784"/>
                  <a:pt x="632553" y="2967071"/>
                  <a:pt x="633290" y="2956801"/>
                </a:cubicBezTo>
                <a:cubicBezTo>
                  <a:pt x="657130" y="2966578"/>
                  <a:pt x="649356" y="2935726"/>
                  <a:pt x="664209" y="2933298"/>
                </a:cubicBezTo>
                <a:cubicBezTo>
                  <a:pt x="664212" y="2925534"/>
                  <a:pt x="664649" y="2917501"/>
                  <a:pt x="665622" y="2909390"/>
                </a:cubicBezTo>
                <a:lnTo>
                  <a:pt x="666516" y="2904671"/>
                </a:lnTo>
                <a:lnTo>
                  <a:pt x="666785" y="2904615"/>
                </a:lnTo>
                <a:cubicBezTo>
                  <a:pt x="667515" y="2903671"/>
                  <a:pt x="668011" y="2902150"/>
                  <a:pt x="668228" y="2899714"/>
                </a:cubicBezTo>
                <a:cubicBezTo>
                  <a:pt x="668200" y="2898499"/>
                  <a:pt x="668172" y="2897282"/>
                  <a:pt x="668144" y="2896066"/>
                </a:cubicBezTo>
                <a:lnTo>
                  <a:pt x="669877" y="2886912"/>
                </a:lnTo>
                <a:lnTo>
                  <a:pt x="672144" y="2884014"/>
                </a:lnTo>
                <a:lnTo>
                  <a:pt x="675452" y="2883229"/>
                </a:lnTo>
                <a:cubicBezTo>
                  <a:pt x="675391" y="2882933"/>
                  <a:pt x="675329" y="2882639"/>
                  <a:pt x="675268" y="2882343"/>
                </a:cubicBezTo>
                <a:cubicBezTo>
                  <a:pt x="671128" y="2875325"/>
                  <a:pt x="663714" y="2872524"/>
                  <a:pt x="687009" y="2866529"/>
                </a:cubicBezTo>
                <a:cubicBezTo>
                  <a:pt x="681161" y="2850828"/>
                  <a:pt x="694937" y="2849285"/>
                  <a:pt x="703772" y="2829536"/>
                </a:cubicBezTo>
                <a:cubicBezTo>
                  <a:pt x="697142" y="2820214"/>
                  <a:pt x="701540" y="2813723"/>
                  <a:pt x="709503" y="2807759"/>
                </a:cubicBezTo>
                <a:cubicBezTo>
                  <a:pt x="709675" y="2787664"/>
                  <a:pt x="722617" y="2770658"/>
                  <a:pt x="729434" y="2748755"/>
                </a:cubicBezTo>
                <a:cubicBezTo>
                  <a:pt x="723495" y="2723695"/>
                  <a:pt x="745457" y="2713438"/>
                  <a:pt x="752657" y="2690022"/>
                </a:cubicBezTo>
                <a:cubicBezTo>
                  <a:pt x="738132" y="2667595"/>
                  <a:pt x="772440" y="2674802"/>
                  <a:pt x="782299" y="2663439"/>
                </a:cubicBezTo>
                <a:lnTo>
                  <a:pt x="783672" y="2660083"/>
                </a:lnTo>
                <a:cubicBezTo>
                  <a:pt x="783367" y="2657010"/>
                  <a:pt x="783060" y="2653937"/>
                  <a:pt x="782755" y="2650864"/>
                </a:cubicBezTo>
                <a:lnTo>
                  <a:pt x="781641" y="2647388"/>
                </a:lnTo>
                <a:cubicBezTo>
                  <a:pt x="781160" y="2644997"/>
                  <a:pt x="781208" y="2643412"/>
                  <a:pt x="781648" y="2642321"/>
                </a:cubicBezTo>
                <a:lnTo>
                  <a:pt x="781893" y="2642199"/>
                </a:lnTo>
                <a:cubicBezTo>
                  <a:pt x="781736" y="2640614"/>
                  <a:pt x="781577" y="2639031"/>
                  <a:pt x="781420" y="2637446"/>
                </a:cubicBezTo>
                <a:cubicBezTo>
                  <a:pt x="780062" y="2629421"/>
                  <a:pt x="778210" y="2621608"/>
                  <a:pt x="776013" y="2614161"/>
                </a:cubicBezTo>
                <a:cubicBezTo>
                  <a:pt x="789698" y="2608058"/>
                  <a:pt x="773433" y="2580448"/>
                  <a:pt x="799274" y="2583767"/>
                </a:cubicBezTo>
                <a:cubicBezTo>
                  <a:pt x="797076" y="2573730"/>
                  <a:pt x="786332" y="2567549"/>
                  <a:pt x="803286" y="2571126"/>
                </a:cubicBezTo>
                <a:lnTo>
                  <a:pt x="804150" y="2569441"/>
                </a:lnTo>
                <a:lnTo>
                  <a:pt x="800301" y="2563632"/>
                </a:lnTo>
                <a:cubicBezTo>
                  <a:pt x="798670" y="2557453"/>
                  <a:pt x="797071" y="2551799"/>
                  <a:pt x="793576" y="2556344"/>
                </a:cubicBezTo>
                <a:cubicBezTo>
                  <a:pt x="785387" y="2548895"/>
                  <a:pt x="796146" y="2540807"/>
                  <a:pt x="788869" y="2533157"/>
                </a:cubicBezTo>
                <a:cubicBezTo>
                  <a:pt x="786041" y="2522927"/>
                  <a:pt x="797801" y="2536851"/>
                  <a:pt x="796781" y="2524899"/>
                </a:cubicBezTo>
                <a:cubicBezTo>
                  <a:pt x="796934" y="2523879"/>
                  <a:pt x="797088" y="2522860"/>
                  <a:pt x="797241" y="2521840"/>
                </a:cubicBezTo>
                <a:lnTo>
                  <a:pt x="796029" y="2516618"/>
                </a:lnTo>
                <a:lnTo>
                  <a:pt x="792761" y="2514462"/>
                </a:lnTo>
                <a:cubicBezTo>
                  <a:pt x="790774" y="2512148"/>
                  <a:pt x="789910" y="2508859"/>
                  <a:pt x="791595" y="2503381"/>
                </a:cubicBezTo>
                <a:lnTo>
                  <a:pt x="792181" y="2502571"/>
                </a:lnTo>
                <a:lnTo>
                  <a:pt x="788824" y="2501027"/>
                </a:lnTo>
                <a:lnTo>
                  <a:pt x="787270" y="2492600"/>
                </a:lnTo>
                <a:lnTo>
                  <a:pt x="778877" y="2485183"/>
                </a:lnTo>
                <a:lnTo>
                  <a:pt x="780557" y="2480669"/>
                </a:lnTo>
                <a:lnTo>
                  <a:pt x="783964" y="2480825"/>
                </a:lnTo>
                <a:lnTo>
                  <a:pt x="775765" y="2465130"/>
                </a:lnTo>
                <a:cubicBezTo>
                  <a:pt x="778982" y="2455259"/>
                  <a:pt x="775818" y="2449073"/>
                  <a:pt x="770558" y="2443685"/>
                </a:cubicBezTo>
                <a:cubicBezTo>
                  <a:pt x="768821" y="2423506"/>
                  <a:pt x="759680" y="2407402"/>
                  <a:pt x="753813" y="2385914"/>
                </a:cubicBezTo>
                <a:cubicBezTo>
                  <a:pt x="755336" y="2360280"/>
                  <a:pt x="741334" y="2351643"/>
                  <a:pt x="735113" y="2328662"/>
                </a:cubicBezTo>
                <a:cubicBezTo>
                  <a:pt x="742984" y="2301647"/>
                  <a:pt x="715756" y="2318371"/>
                  <a:pt x="713172" y="2298217"/>
                </a:cubicBezTo>
                <a:cubicBezTo>
                  <a:pt x="718425" y="2262517"/>
                  <a:pt x="703833" y="2301922"/>
                  <a:pt x="698974" y="2250782"/>
                </a:cubicBezTo>
                <a:cubicBezTo>
                  <a:pt x="700296" y="2247398"/>
                  <a:pt x="697378" y="2241930"/>
                  <a:pt x="695006" y="2243352"/>
                </a:cubicBezTo>
                <a:cubicBezTo>
                  <a:pt x="695218" y="2239945"/>
                  <a:pt x="698649" y="2230878"/>
                  <a:pt x="694540" y="2231409"/>
                </a:cubicBezTo>
                <a:cubicBezTo>
                  <a:pt x="691262" y="2215680"/>
                  <a:pt x="690791" y="2199138"/>
                  <a:pt x="693174" y="2183375"/>
                </a:cubicBezTo>
                <a:cubicBezTo>
                  <a:pt x="680938" y="2154998"/>
                  <a:pt x="702415" y="2165592"/>
                  <a:pt x="696594" y="2144085"/>
                </a:cubicBezTo>
                <a:cubicBezTo>
                  <a:pt x="685630" y="2128897"/>
                  <a:pt x="690840" y="2120189"/>
                  <a:pt x="682003" y="2101383"/>
                </a:cubicBezTo>
                <a:cubicBezTo>
                  <a:pt x="690702" y="2092860"/>
                  <a:pt x="683661" y="2086506"/>
                  <a:pt x="680520" y="2079956"/>
                </a:cubicBezTo>
                <a:lnTo>
                  <a:pt x="680002" y="2076836"/>
                </a:lnTo>
                <a:lnTo>
                  <a:pt x="682664" y="2062205"/>
                </a:lnTo>
                <a:cubicBezTo>
                  <a:pt x="677435" y="2059982"/>
                  <a:pt x="685036" y="2051541"/>
                  <a:pt x="686574" y="2047621"/>
                </a:cubicBezTo>
                <a:cubicBezTo>
                  <a:pt x="683137" y="2047669"/>
                  <a:pt x="681618" y="2039112"/>
                  <a:pt x="684505" y="2035989"/>
                </a:cubicBezTo>
                <a:cubicBezTo>
                  <a:pt x="697744" y="1971545"/>
                  <a:pt x="665102" y="2008454"/>
                  <a:pt x="684926" y="1969476"/>
                </a:cubicBezTo>
                <a:cubicBezTo>
                  <a:pt x="689323" y="1943615"/>
                  <a:pt x="649725" y="1944656"/>
                  <a:pt x="669491" y="1917869"/>
                </a:cubicBezTo>
                <a:cubicBezTo>
                  <a:pt x="670499" y="1886102"/>
                  <a:pt x="656602" y="1866056"/>
                  <a:pt x="668084" y="1836507"/>
                </a:cubicBezTo>
                <a:cubicBezTo>
                  <a:pt x="668964" y="1806766"/>
                  <a:pt x="663816" y="1781182"/>
                  <a:pt x="669261" y="1755879"/>
                </a:cubicBezTo>
                <a:cubicBezTo>
                  <a:pt x="664845" y="1745788"/>
                  <a:pt x="663293" y="1736202"/>
                  <a:pt x="670934" y="1726651"/>
                </a:cubicBezTo>
                <a:cubicBezTo>
                  <a:pt x="669678" y="1698957"/>
                  <a:pt x="659604" y="1692528"/>
                  <a:pt x="668418" y="1674709"/>
                </a:cubicBezTo>
                <a:cubicBezTo>
                  <a:pt x="663052" y="1669668"/>
                  <a:pt x="660191" y="1666183"/>
                  <a:pt x="658947" y="1663502"/>
                </a:cubicBezTo>
                <a:cubicBezTo>
                  <a:pt x="655218" y="1655460"/>
                  <a:pt x="666065" y="1654644"/>
                  <a:pt x="667634" y="1640672"/>
                </a:cubicBezTo>
                <a:cubicBezTo>
                  <a:pt x="670870" y="1625689"/>
                  <a:pt x="680041" y="1650492"/>
                  <a:pt x="680416" y="1636309"/>
                </a:cubicBezTo>
                <a:cubicBezTo>
                  <a:pt x="674381" y="1622116"/>
                  <a:pt x="690581" y="1619938"/>
                  <a:pt x="683355" y="1605349"/>
                </a:cubicBezTo>
                <a:cubicBezTo>
                  <a:pt x="671388" y="1611345"/>
                  <a:pt x="684009" y="1573894"/>
                  <a:pt x="673311" y="1574712"/>
                </a:cubicBezTo>
                <a:cubicBezTo>
                  <a:pt x="687788" y="1558635"/>
                  <a:pt x="668681" y="1555273"/>
                  <a:pt x="672392" y="1536647"/>
                </a:cubicBezTo>
                <a:cubicBezTo>
                  <a:pt x="677688" y="1527242"/>
                  <a:pt x="678342" y="1521025"/>
                  <a:pt x="671702" y="1513896"/>
                </a:cubicBezTo>
                <a:cubicBezTo>
                  <a:pt x="697596" y="1470305"/>
                  <a:pt x="671673" y="1490329"/>
                  <a:pt x="680462" y="1452296"/>
                </a:cubicBezTo>
                <a:cubicBezTo>
                  <a:pt x="690082" y="1419160"/>
                  <a:pt x="695497" y="1382582"/>
                  <a:pt x="720892" y="1347657"/>
                </a:cubicBezTo>
                <a:cubicBezTo>
                  <a:pt x="728252" y="1340763"/>
                  <a:pt x="730408" y="1326684"/>
                  <a:pt x="725707" y="1316214"/>
                </a:cubicBezTo>
                <a:cubicBezTo>
                  <a:pt x="724898" y="1314411"/>
                  <a:pt x="723913" y="1312787"/>
                  <a:pt x="722781" y="1311390"/>
                </a:cubicBezTo>
                <a:cubicBezTo>
                  <a:pt x="740925" y="1290091"/>
                  <a:pt x="731077" y="1279232"/>
                  <a:pt x="743580" y="1268952"/>
                </a:cubicBezTo>
                <a:cubicBezTo>
                  <a:pt x="747716" y="1237645"/>
                  <a:pt x="734341" y="1214150"/>
                  <a:pt x="745282" y="1204622"/>
                </a:cubicBezTo>
                <a:cubicBezTo>
                  <a:pt x="744051" y="1188944"/>
                  <a:pt x="730234" y="1168727"/>
                  <a:pt x="741960" y="1155703"/>
                </a:cubicBezTo>
                <a:cubicBezTo>
                  <a:pt x="731985" y="1155066"/>
                  <a:pt x="748925" y="1136907"/>
                  <a:pt x="742087" y="1128440"/>
                </a:cubicBezTo>
                <a:cubicBezTo>
                  <a:pt x="736171" y="1122556"/>
                  <a:pt x="739932" y="1115674"/>
                  <a:pt x="739973" y="1108417"/>
                </a:cubicBezTo>
                <a:cubicBezTo>
                  <a:pt x="735099" y="1099737"/>
                  <a:pt x="741268" y="1067483"/>
                  <a:pt x="746465" y="1058433"/>
                </a:cubicBezTo>
                <a:cubicBezTo>
                  <a:pt x="765005" y="1035713"/>
                  <a:pt x="748052" y="994640"/>
                  <a:pt x="762191" y="975987"/>
                </a:cubicBezTo>
                <a:cubicBezTo>
                  <a:pt x="764072" y="969800"/>
                  <a:pt x="764654" y="963971"/>
                  <a:pt x="764423" y="958395"/>
                </a:cubicBezTo>
                <a:lnTo>
                  <a:pt x="761915" y="943118"/>
                </a:lnTo>
                <a:lnTo>
                  <a:pt x="757474" y="939439"/>
                </a:lnTo>
                <a:cubicBezTo>
                  <a:pt x="757647" y="936206"/>
                  <a:pt x="757819" y="932972"/>
                  <a:pt x="757991" y="929739"/>
                </a:cubicBezTo>
                <a:lnTo>
                  <a:pt x="757204" y="927127"/>
                </a:lnTo>
                <a:cubicBezTo>
                  <a:pt x="755678" y="922138"/>
                  <a:pt x="754319" y="917190"/>
                  <a:pt x="753613" y="912177"/>
                </a:cubicBezTo>
                <a:cubicBezTo>
                  <a:pt x="775028" y="915106"/>
                  <a:pt x="751138" y="870019"/>
                  <a:pt x="768933" y="881067"/>
                </a:cubicBezTo>
                <a:cubicBezTo>
                  <a:pt x="768780" y="854032"/>
                  <a:pt x="782103" y="846928"/>
                  <a:pt x="765219" y="817416"/>
                </a:cubicBezTo>
                <a:cubicBezTo>
                  <a:pt x="780144" y="772732"/>
                  <a:pt x="762831" y="740070"/>
                  <a:pt x="787152" y="702815"/>
                </a:cubicBezTo>
                <a:cubicBezTo>
                  <a:pt x="777404" y="708645"/>
                  <a:pt x="779667" y="685431"/>
                  <a:pt x="783947" y="672401"/>
                </a:cubicBezTo>
                <a:cubicBezTo>
                  <a:pt x="745609" y="693593"/>
                  <a:pt x="816557" y="618072"/>
                  <a:pt x="789277" y="612154"/>
                </a:cubicBezTo>
                <a:cubicBezTo>
                  <a:pt x="814029" y="607196"/>
                  <a:pt x="790950" y="545243"/>
                  <a:pt x="816705" y="516197"/>
                </a:cubicBezTo>
                <a:cubicBezTo>
                  <a:pt x="818115" y="496236"/>
                  <a:pt x="819907" y="464307"/>
                  <a:pt x="823696" y="446558"/>
                </a:cubicBezTo>
                <a:lnTo>
                  <a:pt x="819138" y="402046"/>
                </a:lnTo>
                <a:cubicBezTo>
                  <a:pt x="813660" y="377878"/>
                  <a:pt x="816214" y="373884"/>
                  <a:pt x="809089" y="322733"/>
                </a:cubicBezTo>
                <a:cubicBezTo>
                  <a:pt x="809391" y="257376"/>
                  <a:pt x="793760" y="267420"/>
                  <a:pt x="798307" y="204587"/>
                </a:cubicBezTo>
                <a:cubicBezTo>
                  <a:pt x="791298" y="201120"/>
                  <a:pt x="789378" y="133016"/>
                  <a:pt x="784841" y="127724"/>
                </a:cubicBezTo>
                <a:lnTo>
                  <a:pt x="774543" y="110945"/>
                </a:lnTo>
                <a:lnTo>
                  <a:pt x="775980" y="108356"/>
                </a:lnTo>
                <a:cubicBezTo>
                  <a:pt x="778096" y="97517"/>
                  <a:pt x="775985" y="91347"/>
                  <a:pt x="772015" y="87265"/>
                </a:cubicBezTo>
                <a:lnTo>
                  <a:pt x="765760" y="83713"/>
                </a:lnTo>
                <a:lnTo>
                  <a:pt x="761352" y="69573"/>
                </a:lnTo>
                <a:lnTo>
                  <a:pt x="748123" y="42623"/>
                </a:lnTo>
                <a:lnTo>
                  <a:pt x="749910" y="36737"/>
                </a:lnTo>
                <a:close/>
              </a:path>
            </a:pathLst>
          </a:custGeom>
        </p:spPr>
      </p:pic>
      <p:cxnSp>
        <p:nvCxnSpPr>
          <p:cNvPr id="22" name="Straight Arrow Connector 21">
            <a:extLst>
              <a:ext uri="{FF2B5EF4-FFF2-40B4-BE49-F238E27FC236}">
                <a16:creationId xmlns:a16="http://schemas.microsoft.com/office/drawing/2014/main" id="{9784B182-641B-92C6-2D03-C0DD5C4591EE}"/>
              </a:ext>
            </a:extLst>
          </p:cNvPr>
          <p:cNvCxnSpPr>
            <a:cxnSpLocks/>
          </p:cNvCxnSpPr>
          <p:nvPr/>
        </p:nvCxnSpPr>
        <p:spPr>
          <a:xfrm flipH="1">
            <a:off x="10391887" y="617822"/>
            <a:ext cx="372155" cy="86469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1E960BD-205C-1179-90A5-AA027002BDB5}"/>
              </a:ext>
            </a:extLst>
          </p:cNvPr>
          <p:cNvCxnSpPr>
            <a:cxnSpLocks/>
          </p:cNvCxnSpPr>
          <p:nvPr/>
        </p:nvCxnSpPr>
        <p:spPr>
          <a:xfrm flipH="1">
            <a:off x="10202091" y="1761753"/>
            <a:ext cx="412112" cy="89000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24F20B-E980-272F-CC4A-8EF0D854D862}"/>
              </a:ext>
            </a:extLst>
          </p:cNvPr>
          <p:cNvSpPr>
            <a:spLocks noGrp="1"/>
          </p:cNvSpPr>
          <p:nvPr>
            <p:ph type="title"/>
          </p:nvPr>
        </p:nvSpPr>
        <p:spPr>
          <a:xfrm>
            <a:off x="260092" y="76200"/>
            <a:ext cx="8156544" cy="762000"/>
          </a:xfrm>
          <a:noFill/>
        </p:spPr>
        <p:txBody>
          <a:bodyPr vert="horz" lIns="91440" tIns="45720" rIns="91440" bIns="45720" rtlCol="0" anchor="ctr">
            <a:normAutofit/>
          </a:bodyPr>
          <a:lstStyle/>
          <a:p>
            <a:r>
              <a:rPr lang="en-US" sz="4000" b="1" kern="1200" dirty="0">
                <a:solidFill>
                  <a:schemeClr val="tx1">
                    <a:lumMod val="85000"/>
                    <a:lumOff val="15000"/>
                  </a:schemeClr>
                </a:solidFill>
                <a:latin typeface="+mj-lt"/>
                <a:ea typeface="+mj-ea"/>
                <a:cs typeface="+mj-cs"/>
              </a:rPr>
              <a:t>Case –Progressive HR+ HER2- MBC</a:t>
            </a:r>
          </a:p>
        </p:txBody>
      </p:sp>
    </p:spTree>
    <p:extLst>
      <p:ext uri="{BB962C8B-B14F-4D97-AF65-F5344CB8AC3E}">
        <p14:creationId xmlns:p14="http://schemas.microsoft.com/office/powerpoint/2010/main" val="4023531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7B1C6-646C-7CB1-7026-29B62241FB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EADB0D-136A-ACDB-309B-CD691F4A9DB7}"/>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555166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D79A-5813-624F-78D9-EF71316A9744}"/>
              </a:ext>
            </a:extLst>
          </p:cNvPr>
          <p:cNvSpPr>
            <a:spLocks noGrp="1"/>
          </p:cNvSpPr>
          <p:nvPr>
            <p:ph type="ctrTitle"/>
          </p:nvPr>
        </p:nvSpPr>
        <p:spPr/>
        <p:txBody>
          <a:bodyPr>
            <a:normAutofit/>
          </a:bodyPr>
          <a:lstStyle/>
          <a:p>
            <a:r>
              <a:rPr lang="en-US" sz="4000" dirty="0"/>
              <a:t>Nursing Considerations for Patients Receiving </a:t>
            </a:r>
            <a:r>
              <a:rPr lang="en-US" sz="4000" dirty="0" err="1"/>
              <a:t>Capivasertib</a:t>
            </a:r>
            <a:endParaRPr lang="en-US" sz="4000" dirty="0"/>
          </a:p>
        </p:txBody>
      </p:sp>
      <p:sp>
        <p:nvSpPr>
          <p:cNvPr id="3" name="Subtitle 2">
            <a:extLst>
              <a:ext uri="{FF2B5EF4-FFF2-40B4-BE49-F238E27FC236}">
                <a16:creationId xmlns:a16="http://schemas.microsoft.com/office/drawing/2014/main" id="{1376C537-59C0-6EA5-7746-5A2EE3048386}"/>
              </a:ext>
            </a:extLst>
          </p:cNvPr>
          <p:cNvSpPr>
            <a:spLocks noGrp="1"/>
          </p:cNvSpPr>
          <p:nvPr>
            <p:ph type="subTitle" idx="1"/>
          </p:nvPr>
        </p:nvSpPr>
        <p:spPr>
          <a:xfrm>
            <a:off x="1524000" y="3998645"/>
            <a:ext cx="9144000" cy="1655762"/>
          </a:xfrm>
        </p:spPr>
        <p:txBody>
          <a:bodyPr>
            <a:normAutofit lnSpcReduction="10000"/>
          </a:bodyPr>
          <a:lstStyle/>
          <a:p>
            <a:pPr marL="0" marR="0" algn="ctr">
              <a:buNone/>
            </a:pPr>
            <a:r>
              <a:rPr lang="en-US" sz="2400" b="1" i="0" dirty="0">
                <a:effectLst/>
                <a:latin typeface="Calibri" panose="020F0502020204030204" pitchFamily="34" charset="0"/>
              </a:rPr>
              <a:t>Ronald Stein, JD, MSN, NP-C, AOCNP</a:t>
            </a:r>
            <a:endParaRPr lang="en-US" sz="2400" b="1" i="0" dirty="0">
              <a:effectLst/>
              <a:latin typeface="Aptos" panose="020B0004020202020204" pitchFamily="34" charset="0"/>
            </a:endParaRPr>
          </a:p>
          <a:p>
            <a:pPr marL="0" marR="0" algn="ctr">
              <a:buNone/>
            </a:pPr>
            <a:r>
              <a:rPr lang="en-US" sz="2400" b="0" i="0" dirty="0">
                <a:effectLst/>
                <a:latin typeface="Calibri" panose="020F0502020204030204" pitchFamily="34" charset="0"/>
              </a:rPr>
              <a:t>Clinical Instructor of Medicine</a:t>
            </a:r>
            <a:endParaRPr lang="en-US" sz="2400" b="0" i="0" dirty="0">
              <a:effectLst/>
              <a:latin typeface="Aptos" panose="020B0004020202020204" pitchFamily="34" charset="0"/>
            </a:endParaRPr>
          </a:p>
          <a:p>
            <a:pPr marL="0" marR="0" algn="ctr">
              <a:buNone/>
            </a:pPr>
            <a:r>
              <a:rPr lang="en-US" sz="2400" b="0" i="0" dirty="0">
                <a:effectLst/>
                <a:latin typeface="Calibri" panose="020F0502020204030204" pitchFamily="34" charset="0"/>
              </a:rPr>
              <a:t>USC Norris Comprehensive Cancer Center</a:t>
            </a:r>
            <a:endParaRPr lang="en-US" sz="2400" b="0" i="0" dirty="0">
              <a:effectLst/>
              <a:latin typeface="Aptos" panose="020B0004020202020204" pitchFamily="34" charset="0"/>
            </a:endParaRPr>
          </a:p>
          <a:p>
            <a:pPr marL="0" marR="0" algn="ctr"/>
            <a:r>
              <a:rPr lang="en-US" sz="2400" b="0" i="0" dirty="0">
                <a:effectLst/>
                <a:latin typeface="Calibri" panose="020F0502020204030204" pitchFamily="34" charset="0"/>
              </a:rPr>
              <a:t>Los Angeles, California</a:t>
            </a:r>
            <a:endParaRPr lang="en-US" sz="2400" b="0" i="0" dirty="0">
              <a:effectLst/>
              <a:latin typeface="Aptos" panose="020B0004020202020204" pitchFamily="34" charset="0"/>
            </a:endParaRPr>
          </a:p>
          <a:p>
            <a:endParaRPr lang="en-US" dirty="0"/>
          </a:p>
        </p:txBody>
      </p:sp>
    </p:spTree>
    <p:extLst>
      <p:ext uri="{BB962C8B-B14F-4D97-AF65-F5344CB8AC3E}">
        <p14:creationId xmlns:p14="http://schemas.microsoft.com/office/powerpoint/2010/main" val="1779632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4F60-00C0-6799-C84E-A9DA6848FAF8}"/>
              </a:ext>
            </a:extLst>
          </p:cNvPr>
          <p:cNvSpPr>
            <a:spLocks noGrp="1"/>
          </p:cNvSpPr>
          <p:nvPr>
            <p:ph type="title"/>
          </p:nvPr>
        </p:nvSpPr>
        <p:spPr/>
        <p:txBody>
          <a:bodyPr/>
          <a:lstStyle/>
          <a:p>
            <a:r>
              <a:rPr lang="en-US" dirty="0"/>
              <a:t>Why recommend treatment with </a:t>
            </a:r>
            <a:r>
              <a:rPr lang="en-US" dirty="0" err="1"/>
              <a:t>capivasertib</a:t>
            </a:r>
            <a:r>
              <a:rPr lang="en-US" dirty="0"/>
              <a:t> for metastatic breast cancer?</a:t>
            </a:r>
          </a:p>
        </p:txBody>
      </p:sp>
      <p:sp>
        <p:nvSpPr>
          <p:cNvPr id="3" name="Content Placeholder 2">
            <a:extLst>
              <a:ext uri="{FF2B5EF4-FFF2-40B4-BE49-F238E27FC236}">
                <a16:creationId xmlns:a16="http://schemas.microsoft.com/office/drawing/2014/main" id="{358434C1-4345-953B-5B52-DD5354A78364}"/>
              </a:ext>
            </a:extLst>
          </p:cNvPr>
          <p:cNvSpPr>
            <a:spLocks noGrp="1"/>
          </p:cNvSpPr>
          <p:nvPr>
            <p:ph idx="1"/>
          </p:nvPr>
        </p:nvSpPr>
        <p:spPr>
          <a:xfrm>
            <a:off x="838200" y="1825625"/>
            <a:ext cx="10515600" cy="4667250"/>
          </a:xfrm>
        </p:spPr>
        <p:txBody>
          <a:bodyPr>
            <a:normAutofit fontScale="47500" lnSpcReduction="20000"/>
          </a:bodyPr>
          <a:lstStyle/>
          <a:p>
            <a:pPr>
              <a:lnSpc>
                <a:spcPct val="120000"/>
              </a:lnSpc>
            </a:pPr>
            <a:r>
              <a:rPr lang="en-US" sz="4400" dirty="0"/>
              <a:t>For ER+ HER2- metastatic patients with one or more genetic alterations in PIK3CA/AKT1/PTEN, and progression on at least 1 endocrine-based therapy in the metastatic setting</a:t>
            </a:r>
          </a:p>
          <a:p>
            <a:pPr>
              <a:lnSpc>
                <a:spcPct val="120000"/>
              </a:lnSpc>
            </a:pPr>
            <a:r>
              <a:rPr lang="en-US" sz="4400" dirty="0"/>
              <a:t>Significant progression-free survival benefit when compared to </a:t>
            </a:r>
            <a:r>
              <a:rPr lang="en-US" sz="4400" dirty="0" err="1"/>
              <a:t>fulvestrant</a:t>
            </a:r>
            <a:r>
              <a:rPr lang="en-US" sz="4400" dirty="0"/>
              <a:t> therapy alone</a:t>
            </a:r>
          </a:p>
          <a:p>
            <a:pPr>
              <a:lnSpc>
                <a:spcPct val="120000"/>
              </a:lnSpc>
            </a:pPr>
            <a:r>
              <a:rPr lang="en-US" sz="4400" b="1" dirty="0"/>
              <a:t>Real case #1</a:t>
            </a:r>
            <a:r>
              <a:rPr lang="en-US" sz="2300" dirty="0"/>
              <a:t>: </a:t>
            </a:r>
            <a:r>
              <a:rPr lang="en-US" sz="3200" dirty="0"/>
              <a:t>67 </a:t>
            </a:r>
            <a:r>
              <a:rPr lang="en-US" sz="3200" dirty="0" err="1"/>
              <a:t>y.o</a:t>
            </a:r>
            <a:r>
              <a:rPr lang="en-US" sz="3200" dirty="0"/>
              <a:t>. Asian F originally diagnosed </a:t>
            </a:r>
            <a:r>
              <a:rPr lang="en-US" sz="3200" b="0" i="0" u="none" strike="noStrike" baseline="0" dirty="0"/>
              <a:t>2018,  s/p lumpectomy (pT1cN2a</a:t>
            </a:r>
            <a:r>
              <a:rPr lang="en-US" sz="3200" dirty="0"/>
              <a:t>), received </a:t>
            </a:r>
            <a:r>
              <a:rPr lang="en-US" sz="3200" dirty="0" err="1"/>
              <a:t>adjuv</a:t>
            </a:r>
            <a:r>
              <a:rPr lang="en-US" sz="3200" dirty="0"/>
              <a:t> chemo, radiation, AI. In 2021, she presented with spinal cord compression/bone, liver, lung and brain </a:t>
            </a:r>
            <a:r>
              <a:rPr lang="en-US" sz="3200" dirty="0" err="1"/>
              <a:t>mets</a:t>
            </a:r>
            <a:r>
              <a:rPr lang="en-US" sz="3200" dirty="0"/>
              <a:t>. S/P kyphoplasty and radiation. In past 4 years: </a:t>
            </a:r>
            <a:r>
              <a:rPr lang="en-US" sz="3200" b="0" i="0" u="none" strike="noStrike" baseline="0" dirty="0"/>
              <a:t>Started </a:t>
            </a:r>
            <a:r>
              <a:rPr lang="en-US" sz="3200" b="0" i="0" u="none" strike="noStrike" baseline="0" dirty="0" err="1"/>
              <a:t>abemaciclib</a:t>
            </a:r>
            <a:r>
              <a:rPr lang="en-US" sz="3200" b="0" i="0" u="none" strike="noStrike" baseline="0" dirty="0"/>
              <a:t> with </a:t>
            </a:r>
            <a:r>
              <a:rPr lang="en-US" sz="3200" b="0" i="0" u="none" strike="noStrike" baseline="0" dirty="0" err="1"/>
              <a:t>fulvestrant</a:t>
            </a:r>
            <a:r>
              <a:rPr lang="en-US" sz="3200" dirty="0"/>
              <a:t> - </a:t>
            </a:r>
            <a:r>
              <a:rPr lang="en-US" sz="3200" b="0" i="0" u="none" strike="noStrike" baseline="0" dirty="0"/>
              <a:t>poor tolerance. Then </a:t>
            </a:r>
            <a:r>
              <a:rPr lang="en-US" sz="3200" b="0" i="0" u="none" strike="noStrike" baseline="0" dirty="0" err="1"/>
              <a:t>sacituzumab</a:t>
            </a:r>
            <a:r>
              <a:rPr lang="en-US" sz="3200" b="0" i="0" u="none" strike="noStrike" baseline="0" dirty="0"/>
              <a:t> </a:t>
            </a:r>
            <a:r>
              <a:rPr lang="en-US" sz="3200" b="0" i="0" u="none" strike="noStrike" baseline="0" dirty="0" err="1"/>
              <a:t>govitecan</a:t>
            </a:r>
            <a:r>
              <a:rPr lang="en-US" sz="3200" b="0" i="0" u="none" strike="noStrike" baseline="0" dirty="0"/>
              <a:t>.  10/2022 started trastuzumab </a:t>
            </a:r>
            <a:r>
              <a:rPr lang="en-US" sz="3200" b="0" i="0" u="none" strike="noStrike" baseline="0" dirty="0" err="1"/>
              <a:t>deruxtecan</a:t>
            </a:r>
            <a:r>
              <a:rPr lang="en-US" sz="3200" b="0" i="0" u="none" strike="noStrike" baseline="0" dirty="0"/>
              <a:t> given HER2 low disease. </a:t>
            </a:r>
            <a:r>
              <a:rPr lang="en-US" sz="3200" b="0" i="0" u="none" strike="noStrike" baseline="0" dirty="0" err="1"/>
              <a:t>Everolimus</a:t>
            </a:r>
            <a:r>
              <a:rPr lang="en-US" sz="3200" b="0" i="0" u="none" strike="noStrike" baseline="0" dirty="0"/>
              <a:t> and letrozole 4/2024 with progression of disease and was on weekly paclitaxel 7/2024 until 1/2025.  Outside molecular genomics showed pathogenic variants PIK3CA and PTEN.  Started on </a:t>
            </a:r>
            <a:r>
              <a:rPr lang="en-US" sz="3200" b="0" i="0" u="none" strike="noStrike" baseline="0" dirty="0" err="1"/>
              <a:t>capivasertib</a:t>
            </a:r>
            <a:r>
              <a:rPr lang="en-US" sz="3200" b="0" i="0" u="none" strike="noStrike" baseline="0" dirty="0"/>
              <a:t> with </a:t>
            </a:r>
            <a:r>
              <a:rPr lang="en-US" sz="3200" b="0" i="0" u="none" strike="noStrike" baseline="0" dirty="0" err="1"/>
              <a:t>fulvestrant</a:t>
            </a:r>
            <a:r>
              <a:rPr lang="en-US" sz="3200" b="0" i="0" u="none" strike="noStrike" baseline="0" dirty="0"/>
              <a:t> 1/25/25.</a:t>
            </a:r>
          </a:p>
          <a:p>
            <a:pPr marL="0" indent="0">
              <a:lnSpc>
                <a:spcPct val="120000"/>
              </a:lnSpc>
              <a:buNone/>
            </a:pPr>
            <a:endParaRPr lang="en-US" dirty="0"/>
          </a:p>
          <a:p>
            <a:pPr>
              <a:lnSpc>
                <a:spcPct val="120000"/>
              </a:lnSpc>
            </a:pPr>
            <a:r>
              <a:rPr lang="en-US" sz="4400" dirty="0"/>
              <a:t>Potentially improved QOL with oral drugs, not infusion-dependent</a:t>
            </a:r>
          </a:p>
          <a:p>
            <a:pPr>
              <a:lnSpc>
                <a:spcPct val="120000"/>
              </a:lnSpc>
            </a:pPr>
            <a:r>
              <a:rPr lang="en-US" sz="4400" dirty="0"/>
              <a:t>Hits cancer cells in 2 ways (when combined with endocrine therapy)</a:t>
            </a:r>
          </a:p>
        </p:txBody>
      </p:sp>
    </p:spTree>
    <p:extLst>
      <p:ext uri="{BB962C8B-B14F-4D97-AF65-F5344CB8AC3E}">
        <p14:creationId xmlns:p14="http://schemas.microsoft.com/office/powerpoint/2010/main" val="2980316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927BB-9EAA-8387-BC66-603A215F9E88}"/>
              </a:ext>
            </a:extLst>
          </p:cNvPr>
          <p:cNvSpPr>
            <a:spLocks noGrp="1"/>
          </p:cNvSpPr>
          <p:nvPr>
            <p:ph type="title"/>
          </p:nvPr>
        </p:nvSpPr>
        <p:spPr/>
        <p:txBody>
          <a:bodyPr/>
          <a:lstStyle/>
          <a:p>
            <a:r>
              <a:rPr lang="en-US" dirty="0"/>
              <a:t>How </a:t>
            </a:r>
            <a:r>
              <a:rPr lang="en-US" dirty="0" err="1"/>
              <a:t>capivasertib</a:t>
            </a:r>
            <a:r>
              <a:rPr lang="en-US" dirty="0"/>
              <a:t> works: What patients need to know</a:t>
            </a:r>
          </a:p>
        </p:txBody>
      </p:sp>
      <p:sp>
        <p:nvSpPr>
          <p:cNvPr id="3" name="Content Placeholder 2">
            <a:extLst>
              <a:ext uri="{FF2B5EF4-FFF2-40B4-BE49-F238E27FC236}">
                <a16:creationId xmlns:a16="http://schemas.microsoft.com/office/drawing/2014/main" id="{0269BED2-C3DD-B3F8-BBAF-85F3C354CC54}"/>
              </a:ext>
            </a:extLst>
          </p:cNvPr>
          <p:cNvSpPr>
            <a:spLocks noGrp="1"/>
          </p:cNvSpPr>
          <p:nvPr>
            <p:ph idx="1"/>
          </p:nvPr>
        </p:nvSpPr>
        <p:spPr>
          <a:xfrm>
            <a:off x="838200" y="1825625"/>
            <a:ext cx="10343920" cy="4351338"/>
          </a:xfrm>
        </p:spPr>
        <p:txBody>
          <a:bodyPr>
            <a:normAutofit lnSpcReduction="10000"/>
          </a:bodyPr>
          <a:lstStyle/>
          <a:p>
            <a:r>
              <a:rPr lang="en-US" dirty="0"/>
              <a:t>It is a targeted therapy known as an AKT inhibitor</a:t>
            </a:r>
          </a:p>
          <a:p>
            <a:r>
              <a:rPr lang="en-US" dirty="0"/>
              <a:t>Breast cancer cells need to grow and proliferate in order to do damage and cause harm</a:t>
            </a:r>
          </a:p>
          <a:p>
            <a:r>
              <a:rPr lang="en-US" dirty="0"/>
              <a:t>Your breast cancer cells use a protein called AKT to multiply, grow and thrive</a:t>
            </a:r>
          </a:p>
          <a:p>
            <a:r>
              <a:rPr lang="en-US" dirty="0" err="1"/>
              <a:t>Capivasertib</a:t>
            </a:r>
            <a:r>
              <a:rPr lang="en-US" dirty="0"/>
              <a:t> blocks AKT</a:t>
            </a:r>
          </a:p>
          <a:p>
            <a:r>
              <a:rPr lang="en-US" dirty="0"/>
              <a:t>This, in turn, disrupts breast cancer cells from growing and causing harm</a:t>
            </a:r>
          </a:p>
          <a:p>
            <a:r>
              <a:rPr lang="en-US" dirty="0"/>
              <a:t>Thorough review of anticipated and potential adverse effects.  Communication is everything – please call!</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969198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7508-27C7-832C-0596-CBF934D3A08A}"/>
              </a:ext>
            </a:extLst>
          </p:cNvPr>
          <p:cNvSpPr>
            <a:spLocks noGrp="1"/>
          </p:cNvSpPr>
          <p:nvPr>
            <p:ph type="title"/>
          </p:nvPr>
        </p:nvSpPr>
        <p:spPr/>
        <p:txBody>
          <a:bodyPr/>
          <a:lstStyle/>
          <a:p>
            <a:r>
              <a:rPr lang="en-US" dirty="0"/>
              <a:t>How </a:t>
            </a:r>
            <a:r>
              <a:rPr lang="en-US" dirty="0" err="1"/>
              <a:t>capivasertib</a:t>
            </a:r>
            <a:r>
              <a:rPr lang="en-US" dirty="0"/>
              <a:t> is administered</a:t>
            </a:r>
          </a:p>
        </p:txBody>
      </p:sp>
      <p:sp>
        <p:nvSpPr>
          <p:cNvPr id="3" name="Content Placeholder 2">
            <a:extLst>
              <a:ext uri="{FF2B5EF4-FFF2-40B4-BE49-F238E27FC236}">
                <a16:creationId xmlns:a16="http://schemas.microsoft.com/office/drawing/2014/main" id="{C03D9773-9771-6572-3F4D-AB513D44C49E}"/>
              </a:ext>
            </a:extLst>
          </p:cNvPr>
          <p:cNvSpPr>
            <a:spLocks noGrp="1"/>
          </p:cNvSpPr>
          <p:nvPr>
            <p:ph idx="1"/>
          </p:nvPr>
        </p:nvSpPr>
        <p:spPr/>
        <p:txBody>
          <a:bodyPr/>
          <a:lstStyle/>
          <a:p>
            <a:r>
              <a:rPr lang="en-US" sz="4000" dirty="0"/>
              <a:t>Orally, 400 mg (two 200 mg tablets) twice daily (with or without food)</a:t>
            </a:r>
          </a:p>
          <a:p>
            <a:r>
              <a:rPr lang="en-US" sz="4000" dirty="0"/>
              <a:t>Take for 4 days in a row, then 3 days off</a:t>
            </a:r>
          </a:p>
          <a:p>
            <a:r>
              <a:rPr lang="en-US" sz="4000" dirty="0"/>
              <a:t>If dose missed by greater than 4 hours, skip that dose and take the next dose</a:t>
            </a:r>
          </a:p>
          <a:p>
            <a:r>
              <a:rPr lang="en-US" sz="4000" dirty="0"/>
              <a:t>If the dose </a:t>
            </a:r>
            <a:r>
              <a:rPr lang="en-US" sz="4000"/>
              <a:t>is vomited, </a:t>
            </a:r>
            <a:r>
              <a:rPr lang="en-US" sz="4000" dirty="0"/>
              <a:t>then skip and take the next dose at the scheduled time</a:t>
            </a:r>
          </a:p>
          <a:p>
            <a:pPr marL="0" indent="0">
              <a:buNone/>
            </a:pPr>
            <a:endParaRPr lang="en-US" dirty="0"/>
          </a:p>
        </p:txBody>
      </p:sp>
    </p:spTree>
    <p:extLst>
      <p:ext uri="{BB962C8B-B14F-4D97-AF65-F5344CB8AC3E}">
        <p14:creationId xmlns:p14="http://schemas.microsoft.com/office/powerpoint/2010/main" val="1279281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158F7-72DF-C43B-EA51-B978F9181B95}"/>
              </a:ext>
            </a:extLst>
          </p:cNvPr>
          <p:cNvSpPr>
            <a:spLocks noGrp="1"/>
          </p:cNvSpPr>
          <p:nvPr>
            <p:ph type="title"/>
          </p:nvPr>
        </p:nvSpPr>
        <p:spPr/>
        <p:txBody>
          <a:bodyPr/>
          <a:lstStyle/>
          <a:p>
            <a:r>
              <a:rPr lang="en-US" dirty="0"/>
              <a:t>Common side effects of </a:t>
            </a:r>
            <a:r>
              <a:rPr lang="en-US" dirty="0" err="1"/>
              <a:t>capivasertib</a:t>
            </a:r>
            <a:endParaRPr lang="en-US" dirty="0"/>
          </a:p>
        </p:txBody>
      </p:sp>
      <p:sp>
        <p:nvSpPr>
          <p:cNvPr id="3" name="Content Placeholder 2">
            <a:extLst>
              <a:ext uri="{FF2B5EF4-FFF2-40B4-BE49-F238E27FC236}">
                <a16:creationId xmlns:a16="http://schemas.microsoft.com/office/drawing/2014/main" id="{9894C163-8475-E2E1-6EAD-40F701DD9BCB}"/>
              </a:ext>
            </a:extLst>
          </p:cNvPr>
          <p:cNvSpPr>
            <a:spLocks noGrp="1"/>
          </p:cNvSpPr>
          <p:nvPr>
            <p:ph idx="1"/>
          </p:nvPr>
        </p:nvSpPr>
        <p:spPr/>
        <p:txBody>
          <a:bodyPr>
            <a:normAutofit fontScale="92500" lnSpcReduction="10000"/>
          </a:bodyPr>
          <a:lstStyle/>
          <a:p>
            <a:r>
              <a:rPr lang="en-US" sz="2000" dirty="0"/>
              <a:t>Hyperglycemia</a:t>
            </a:r>
          </a:p>
          <a:p>
            <a:r>
              <a:rPr lang="en-US" sz="2000" dirty="0"/>
              <a:t>Skin rash and hand/foot syndrome</a:t>
            </a:r>
          </a:p>
          <a:p>
            <a:r>
              <a:rPr lang="en-US" sz="2000" dirty="0"/>
              <a:t>Diarrhea</a:t>
            </a:r>
          </a:p>
          <a:p>
            <a:r>
              <a:rPr lang="en-US" sz="2000" dirty="0"/>
              <a:t>Stomatitis/mucositis</a:t>
            </a:r>
          </a:p>
          <a:p>
            <a:r>
              <a:rPr lang="en-US" sz="2000" dirty="0"/>
              <a:t>Leukopenia</a:t>
            </a:r>
          </a:p>
          <a:p>
            <a:r>
              <a:rPr lang="en-US" sz="2000" dirty="0"/>
              <a:t>Anemia</a:t>
            </a:r>
          </a:p>
          <a:p>
            <a:r>
              <a:rPr lang="en-US" sz="2000" u="sng" dirty="0"/>
              <a:t>N/V</a:t>
            </a:r>
          </a:p>
          <a:p>
            <a:r>
              <a:rPr lang="en-US" sz="2000" u="sng" dirty="0"/>
              <a:t>Fetal toxicity</a:t>
            </a:r>
          </a:p>
          <a:p>
            <a:r>
              <a:rPr lang="en-US" sz="2000" u="sng" dirty="0"/>
              <a:t>Hypocalcemia and hypokalemia</a:t>
            </a:r>
          </a:p>
          <a:p>
            <a:r>
              <a:rPr lang="en-US" sz="2000" u="sng" dirty="0"/>
              <a:t>Fatigue</a:t>
            </a:r>
          </a:p>
          <a:p>
            <a:r>
              <a:rPr lang="en-US" sz="2000" u="sng" dirty="0"/>
              <a:t>Increased creatinine</a:t>
            </a:r>
          </a:p>
          <a:p>
            <a:r>
              <a:rPr lang="en-US" sz="2000" u="sng" dirty="0"/>
              <a:t>Increased ALT</a:t>
            </a:r>
          </a:p>
          <a:p>
            <a:endParaRPr lang="en-US" dirty="0"/>
          </a:p>
        </p:txBody>
      </p:sp>
    </p:spTree>
    <p:extLst>
      <p:ext uri="{BB962C8B-B14F-4D97-AF65-F5344CB8AC3E}">
        <p14:creationId xmlns:p14="http://schemas.microsoft.com/office/powerpoint/2010/main" val="1863020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00941-1323-2DFA-CC39-645438FB647D}"/>
              </a:ext>
            </a:extLst>
          </p:cNvPr>
          <p:cNvSpPr>
            <a:spLocks noGrp="1"/>
          </p:cNvSpPr>
          <p:nvPr>
            <p:ph type="title"/>
          </p:nvPr>
        </p:nvSpPr>
        <p:spPr/>
        <p:txBody>
          <a:bodyPr/>
          <a:lstStyle/>
          <a:p>
            <a:r>
              <a:rPr lang="en-US" dirty="0"/>
              <a:t>Monitoring of adverse events</a:t>
            </a:r>
          </a:p>
        </p:txBody>
      </p:sp>
      <p:sp>
        <p:nvSpPr>
          <p:cNvPr id="3" name="Content Placeholder 2">
            <a:extLst>
              <a:ext uri="{FF2B5EF4-FFF2-40B4-BE49-F238E27FC236}">
                <a16:creationId xmlns:a16="http://schemas.microsoft.com/office/drawing/2014/main" id="{0ADC1358-E221-4578-87B4-A57E8DEED351}"/>
              </a:ext>
            </a:extLst>
          </p:cNvPr>
          <p:cNvSpPr>
            <a:spLocks noGrp="1"/>
          </p:cNvSpPr>
          <p:nvPr>
            <p:ph idx="1"/>
          </p:nvPr>
        </p:nvSpPr>
        <p:spPr/>
        <p:txBody>
          <a:bodyPr>
            <a:normAutofit/>
          </a:bodyPr>
          <a:lstStyle/>
          <a:p>
            <a:r>
              <a:rPr lang="en-US" sz="2000" dirty="0"/>
              <a:t>Closely follow package inserts!</a:t>
            </a:r>
          </a:p>
          <a:p>
            <a:r>
              <a:rPr lang="en-US" sz="2000" dirty="0"/>
              <a:t>Tend to go beyond package insert recommendations, with more frequent labs and clinic visits during the first 2 months of therapy</a:t>
            </a:r>
          </a:p>
          <a:p>
            <a:r>
              <a:rPr lang="en-US" sz="2000" dirty="0"/>
              <a:t>ASCO recommendation for Hep B screening</a:t>
            </a:r>
          </a:p>
          <a:p>
            <a:r>
              <a:rPr lang="en-US" sz="2000" dirty="0"/>
              <a:t>Always check to see if new medications have been prescribed by other providers (CYP3A4 inhibitors or inducers)</a:t>
            </a:r>
          </a:p>
          <a:p>
            <a:r>
              <a:rPr lang="en-US" sz="2000" dirty="0"/>
              <a:t>Hyperglycemia: Excessive thirst, excessive urination, confusion. Hemoglobin A1C prior to initiating therapy</a:t>
            </a:r>
          </a:p>
          <a:p>
            <a:r>
              <a:rPr lang="en-US" sz="2000" dirty="0"/>
              <a:t>Cutaneous/skin problems</a:t>
            </a:r>
          </a:p>
          <a:p>
            <a:r>
              <a:rPr lang="en-US" sz="2000" dirty="0"/>
              <a:t>Diarrhea: Watch for dehydration and electrolyte abnormalities</a:t>
            </a:r>
          </a:p>
          <a:p>
            <a:r>
              <a:rPr lang="en-US" sz="2000" dirty="0"/>
              <a:t>DON’T FORGET DOSE ADJUSTMENTS!</a:t>
            </a:r>
          </a:p>
          <a:p>
            <a:endParaRPr lang="en-US" sz="2400" dirty="0"/>
          </a:p>
          <a:p>
            <a:endParaRPr lang="en-US" dirty="0"/>
          </a:p>
        </p:txBody>
      </p:sp>
    </p:spTree>
    <p:extLst>
      <p:ext uri="{BB962C8B-B14F-4D97-AF65-F5344CB8AC3E}">
        <p14:creationId xmlns:p14="http://schemas.microsoft.com/office/powerpoint/2010/main" val="2367653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E8F3B-39D4-E872-4C8F-A254A4CD429C}"/>
              </a:ext>
            </a:extLst>
          </p:cNvPr>
          <p:cNvSpPr>
            <a:spLocks noGrp="1"/>
          </p:cNvSpPr>
          <p:nvPr>
            <p:ph type="title"/>
          </p:nvPr>
        </p:nvSpPr>
        <p:spPr/>
        <p:txBody>
          <a:bodyPr/>
          <a:lstStyle/>
          <a:p>
            <a:r>
              <a:rPr lang="en-US" dirty="0"/>
              <a:t>Management of more common adverse effects – skin changes</a:t>
            </a:r>
          </a:p>
        </p:txBody>
      </p:sp>
      <p:sp>
        <p:nvSpPr>
          <p:cNvPr id="3" name="Content Placeholder 2">
            <a:extLst>
              <a:ext uri="{FF2B5EF4-FFF2-40B4-BE49-F238E27FC236}">
                <a16:creationId xmlns:a16="http://schemas.microsoft.com/office/drawing/2014/main" id="{E1D1EF04-AA71-2A8F-97AA-3CF176C6ABAF}"/>
              </a:ext>
            </a:extLst>
          </p:cNvPr>
          <p:cNvSpPr>
            <a:spLocks noGrp="1"/>
          </p:cNvSpPr>
          <p:nvPr>
            <p:ph idx="1"/>
          </p:nvPr>
        </p:nvSpPr>
        <p:spPr/>
        <p:txBody>
          <a:bodyPr/>
          <a:lstStyle/>
          <a:p>
            <a:r>
              <a:rPr lang="en-US" sz="2800" b="1" dirty="0"/>
              <a:t>Real case, continued: </a:t>
            </a:r>
            <a:r>
              <a:rPr lang="en-US" sz="1800" dirty="0"/>
              <a:t>Pt began </a:t>
            </a:r>
            <a:r>
              <a:rPr lang="en-US" sz="1800" dirty="0" err="1"/>
              <a:t>capivasertib</a:t>
            </a:r>
            <a:r>
              <a:rPr lang="en-US" sz="1800" dirty="0"/>
              <a:t>/</a:t>
            </a:r>
            <a:r>
              <a:rPr lang="en-US" sz="1800" dirty="0" err="1"/>
              <a:t>fulvestrant</a:t>
            </a:r>
            <a:r>
              <a:rPr lang="en-US" sz="1800" dirty="0"/>
              <a:t> in Jan 2025 and did OK for the first week.  However, when she resumed after 3 days off, within 24 hours </a:t>
            </a:r>
            <a:r>
              <a:rPr lang="en-US" sz="1800" b="0" i="0" u="none" strike="noStrike" baseline="0" dirty="0"/>
              <a:t>she developed moderate to severe pruritic rash, generalized to her entire body but especially prevalent on her upper extremities, anterior/posterior torso and in labial/vaginal area. Determined to be Grade 2-3.  </a:t>
            </a:r>
            <a:r>
              <a:rPr lang="en-US" sz="1800" dirty="0"/>
              <a:t>She did not notify her providers when she developed the rash and presented to clinic 2 days later as scheduled.  She began taking diphenhydramine 25 mg q 8 hours but obtained very little relief.  No anaphylaxis symptoms.  VS within acceptable ranges.   Immediate treatment in clinic included STOPPING </a:t>
            </a:r>
            <a:r>
              <a:rPr lang="en-US" sz="1800" dirty="0" err="1"/>
              <a:t>capivasertib</a:t>
            </a:r>
            <a:r>
              <a:rPr lang="en-US" sz="1800" dirty="0"/>
              <a:t> and giving diphenhydramine 50 mg IV x 1, famotidine 20 mg IV x 1.  Also provided triamcinolone topical cream </a:t>
            </a:r>
            <a:r>
              <a:rPr lang="en-US" sz="1800" dirty="0" err="1"/>
              <a:t>rx</a:t>
            </a:r>
            <a:r>
              <a:rPr lang="en-US" sz="1800" dirty="0"/>
              <a:t> – BID to affected areas.  Contacted pharma MSL who recommended starting cetirizine 10 mg PO q 12 hours until symptoms improved.  Pt notified.  Seen 2 days later with condition about 90% resolved.  Continued on cetirizine 10 mg DAILY, restarted </a:t>
            </a:r>
            <a:r>
              <a:rPr lang="en-US" sz="1800" dirty="0" err="1"/>
              <a:t>capivasertib</a:t>
            </a:r>
            <a:r>
              <a:rPr lang="en-US" sz="1800" dirty="0"/>
              <a:t> at full dose 1 week later.  No further dermatologic problems.</a:t>
            </a:r>
          </a:p>
          <a:p>
            <a:r>
              <a:rPr lang="en-US" b="0" i="0" u="none" strike="noStrike" baseline="0" dirty="0"/>
              <a:t>Topical steroids, antihistamines, hypoallergenic moisturizer, avoid hot bath/shower, oatmeal bath, consider Dermatology consult</a:t>
            </a:r>
          </a:p>
        </p:txBody>
      </p:sp>
    </p:spTree>
    <p:extLst>
      <p:ext uri="{BB962C8B-B14F-4D97-AF65-F5344CB8AC3E}">
        <p14:creationId xmlns:p14="http://schemas.microsoft.com/office/powerpoint/2010/main" val="2670444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2A47C-CDCB-2D4F-821E-5C35A54BB903}"/>
              </a:ext>
            </a:extLst>
          </p:cNvPr>
          <p:cNvSpPr>
            <a:spLocks noGrp="1"/>
          </p:cNvSpPr>
          <p:nvPr>
            <p:ph type="title"/>
          </p:nvPr>
        </p:nvSpPr>
        <p:spPr/>
        <p:txBody>
          <a:bodyPr/>
          <a:lstStyle/>
          <a:p>
            <a:r>
              <a:rPr lang="en-US" dirty="0"/>
              <a:t>Management of more common adverse effects, continued - diarrhea</a:t>
            </a:r>
          </a:p>
        </p:txBody>
      </p:sp>
      <p:sp>
        <p:nvSpPr>
          <p:cNvPr id="3" name="Content Placeholder 2">
            <a:extLst>
              <a:ext uri="{FF2B5EF4-FFF2-40B4-BE49-F238E27FC236}">
                <a16:creationId xmlns:a16="http://schemas.microsoft.com/office/drawing/2014/main" id="{5F584D3C-1A53-91BC-0822-1FABFCF12323}"/>
              </a:ext>
            </a:extLst>
          </p:cNvPr>
          <p:cNvSpPr>
            <a:spLocks noGrp="1"/>
          </p:cNvSpPr>
          <p:nvPr>
            <p:ph idx="1"/>
          </p:nvPr>
        </p:nvSpPr>
        <p:spPr/>
        <p:txBody>
          <a:bodyPr/>
          <a:lstStyle/>
          <a:p>
            <a:r>
              <a:rPr lang="en-US" sz="2800" b="1" dirty="0"/>
              <a:t>Real case, continued: </a:t>
            </a:r>
            <a:r>
              <a:rPr lang="en-US" sz="1800" dirty="0"/>
              <a:t>Pt continued on </a:t>
            </a:r>
            <a:r>
              <a:rPr lang="en-US" sz="1800" dirty="0" err="1"/>
              <a:t>fulvestrant</a:t>
            </a:r>
            <a:r>
              <a:rPr lang="en-US" sz="1800" dirty="0"/>
              <a:t>/</a:t>
            </a:r>
            <a:r>
              <a:rPr lang="en-US" sz="1800" dirty="0" err="1"/>
              <a:t>capivasertib</a:t>
            </a:r>
            <a:r>
              <a:rPr lang="en-US" sz="1800" dirty="0"/>
              <a:t> for the next 2 weeks. When she came in for follow-up, she endorsed extreme fatigue and weakness.  Pt stoic and reticent, but husband indicated that she started having loose stools several days beforehand, on average 4-5 per day, mostly after eating.  She did not call any of her providers about this.  Had been taking loperamide 1 tablet in AM and 1 tablet q HS without relief.  Lost 5 pounds in 2 weeks. BMI 18. BP 88/59 (baseline 110/70), HR 99 bpm (baseline 70 bpm).  CMP normal except for mild transaminitis.  Tumor markers CEA and CA 15-3 both decreased since starting treatment and pt very pleased. Actions taken during clinic included NS IVF bolus, counseling concerning proper dosing of loperamide and importance of notifying providers about adverse effects. Also advised to try several small meals/snacks per day (in lieu of larger meals), maintain adequate fluid intake. Since that time, pt now takes loperamide more often (but only as needed) and loose stools average only once daily.  </a:t>
            </a:r>
          </a:p>
          <a:p>
            <a:r>
              <a:rPr lang="en-US" dirty="0"/>
              <a:t>Loperamide (consider </a:t>
            </a:r>
            <a:r>
              <a:rPr lang="en-US" b="0" i="0" dirty="0">
                <a:solidFill>
                  <a:srgbClr val="1F1F1F"/>
                </a:solidFill>
                <a:effectLst/>
                <a:latin typeface="Google Sans"/>
              </a:rPr>
              <a:t>diphenoxylate/atropine if refractory), IV hydration, electrolyte replacement, more frequent follow-up with labs</a:t>
            </a:r>
            <a:endParaRPr lang="en-US" dirty="0"/>
          </a:p>
          <a:p>
            <a:endParaRPr lang="en-US" sz="1800" dirty="0"/>
          </a:p>
        </p:txBody>
      </p:sp>
    </p:spTree>
    <p:extLst>
      <p:ext uri="{BB962C8B-B14F-4D97-AF65-F5344CB8AC3E}">
        <p14:creationId xmlns:p14="http://schemas.microsoft.com/office/powerpoint/2010/main" val="3384243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7395-463F-297E-F5C8-F4FD86223454}"/>
              </a:ext>
            </a:extLst>
          </p:cNvPr>
          <p:cNvSpPr>
            <a:spLocks noGrp="1"/>
          </p:cNvSpPr>
          <p:nvPr>
            <p:ph type="title"/>
          </p:nvPr>
        </p:nvSpPr>
        <p:spPr/>
        <p:txBody>
          <a:bodyPr/>
          <a:lstStyle/>
          <a:p>
            <a:r>
              <a:rPr lang="en-US" dirty="0"/>
              <a:t>Management of more common adverse effects, continued - hyperglycemia</a:t>
            </a:r>
          </a:p>
        </p:txBody>
      </p:sp>
      <p:sp>
        <p:nvSpPr>
          <p:cNvPr id="3" name="Content Placeholder 2">
            <a:extLst>
              <a:ext uri="{FF2B5EF4-FFF2-40B4-BE49-F238E27FC236}">
                <a16:creationId xmlns:a16="http://schemas.microsoft.com/office/drawing/2014/main" id="{64FB40F8-CEC3-057D-3769-AE4B3FE864AC}"/>
              </a:ext>
            </a:extLst>
          </p:cNvPr>
          <p:cNvSpPr>
            <a:spLocks noGrp="1"/>
          </p:cNvSpPr>
          <p:nvPr>
            <p:ph idx="1"/>
          </p:nvPr>
        </p:nvSpPr>
        <p:spPr/>
        <p:txBody>
          <a:bodyPr/>
          <a:lstStyle/>
          <a:p>
            <a:r>
              <a:rPr lang="en-US" sz="2400" b="1" dirty="0"/>
              <a:t>Real case, continued</a:t>
            </a:r>
            <a:r>
              <a:rPr lang="en-US" sz="2800" b="1" dirty="0"/>
              <a:t>: </a:t>
            </a:r>
            <a:r>
              <a:rPr lang="en-US" sz="1800" dirty="0"/>
              <a:t>Pt’s hemoglobin A1c prior to treatment was 5.3 (normal).  She has had labs checked about 7 times since beginning treatment in early-January 2025, and her highest glucose level on CMP was 127.  </a:t>
            </a:r>
          </a:p>
          <a:p>
            <a:r>
              <a:rPr lang="en-US" sz="2400" dirty="0"/>
              <a:t>Do not take this lightly.  There have been case reports of diabetic ketoacidosis in patients taking </a:t>
            </a:r>
            <a:r>
              <a:rPr lang="en-US" sz="2400" dirty="0" err="1"/>
              <a:t>capivasertib</a:t>
            </a:r>
            <a:endParaRPr lang="en-US" sz="2400" dirty="0"/>
          </a:p>
          <a:p>
            <a:r>
              <a:rPr lang="en-US" sz="2400" dirty="0"/>
              <a:t>More frequent glucose monitoring in patients with known diabetes and in patients with hyperglycemia risk factors (e.g. obesity)</a:t>
            </a:r>
          </a:p>
          <a:p>
            <a:r>
              <a:rPr lang="en-US" sz="2400" dirty="0"/>
              <a:t>Diet modifications and exercise</a:t>
            </a:r>
          </a:p>
          <a:p>
            <a:r>
              <a:rPr lang="en-US" sz="2400" dirty="0"/>
              <a:t>Leuprolide has potential in certain patients to contribute to hyperglycemia</a:t>
            </a:r>
          </a:p>
          <a:p>
            <a:r>
              <a:rPr lang="en-US" sz="2400" dirty="0"/>
              <a:t>Strongly consider Endocrinology consult</a:t>
            </a:r>
          </a:p>
        </p:txBody>
      </p:sp>
    </p:spTree>
    <p:extLst>
      <p:ext uri="{BB962C8B-B14F-4D97-AF65-F5344CB8AC3E}">
        <p14:creationId xmlns:p14="http://schemas.microsoft.com/office/powerpoint/2010/main" val="891615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E78C5-F6E4-62D3-3209-B953990D02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73116-3B2F-DCFE-D1E9-E2DBF458853E}"/>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744735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1AFBD-4C5E-8455-77A7-9933A88EE2E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A5A779C-5B13-46A7-8375-50563E568D23}"/>
              </a:ext>
            </a:extLst>
          </p:cNvPr>
          <p:cNvSpPr/>
          <p:nvPr/>
        </p:nvSpPr>
        <p:spPr bwMode="auto">
          <a:xfrm>
            <a:off x="758948" y="4293096"/>
            <a:ext cx="10512305"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83F99CA-35ED-590E-7F9E-39973D63C82D}"/>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2839706E-644F-C418-23FD-7FB384F28D60}"/>
              </a:ext>
            </a:extLst>
          </p:cNvPr>
          <p:cNvSpPr>
            <a:spLocks noGrp="1"/>
          </p:cNvSpPr>
          <p:nvPr>
            <p:ph idx="1"/>
          </p:nvPr>
        </p:nvSpPr>
        <p:spPr>
          <a:xfrm>
            <a:off x="1343472" y="1268760"/>
            <a:ext cx="9072146" cy="4799013"/>
          </a:xfrm>
        </p:spPr>
        <p:txBody>
          <a:bodyPr/>
          <a:lstStyle/>
          <a:p>
            <a:pPr marL="0" indent="0">
              <a:spcBef>
                <a:spcPts val="1800"/>
              </a:spcBef>
              <a:spcAft>
                <a:spcPts val="0"/>
              </a:spcAft>
              <a:buNone/>
            </a:pPr>
            <a:r>
              <a:rPr lang="en-US" sz="2500" dirty="0">
                <a:solidFill>
                  <a:srgbClr val="0432FF"/>
                </a:solidFill>
              </a:rPr>
              <a:t>Module 1: </a:t>
            </a:r>
            <a:r>
              <a:rPr lang="en-US" sz="2500" dirty="0">
                <a:solidFill>
                  <a:schemeClr val="tx1"/>
                </a:solidFill>
              </a:rPr>
              <a:t>Role of CDK4/6 Inhibitors in Localized and Metastatic Hormone Receptor (HR)-Positive Breast Cancer </a:t>
            </a:r>
          </a:p>
          <a:p>
            <a:pPr marL="0" indent="0">
              <a:spcBef>
                <a:spcPts val="1800"/>
              </a:spcBef>
              <a:spcAft>
                <a:spcPts val="0"/>
              </a:spcAft>
              <a:buNone/>
            </a:pPr>
            <a:r>
              <a:rPr lang="en-US" sz="2500" dirty="0">
                <a:solidFill>
                  <a:srgbClr val="0432FF"/>
                </a:solidFill>
              </a:rPr>
              <a:t>Module 2: </a:t>
            </a:r>
            <a:r>
              <a:rPr lang="en-US" sz="2500" dirty="0">
                <a:solidFill>
                  <a:schemeClr val="tx1"/>
                </a:solidFill>
              </a:rPr>
              <a:t>PI3K Inhibition as First-Line Treatment for HR-Positive, HER2-Negative Metastatic Breast Cancer (mBC) </a:t>
            </a:r>
            <a:endParaRPr lang="en-US" sz="2500" dirty="0">
              <a:solidFill>
                <a:srgbClr val="0432FF"/>
              </a:solidFill>
            </a:endParaRPr>
          </a:p>
          <a:p>
            <a:pPr marL="0" indent="0">
              <a:spcBef>
                <a:spcPts val="1800"/>
              </a:spcBef>
              <a:spcAft>
                <a:spcPts val="0"/>
              </a:spcAft>
              <a:buNone/>
            </a:pPr>
            <a:r>
              <a:rPr lang="en-US" sz="2500" dirty="0">
                <a:solidFill>
                  <a:srgbClr val="0432FF"/>
                </a:solidFill>
              </a:rPr>
              <a:t>Module 3: </a:t>
            </a:r>
            <a:r>
              <a:rPr lang="en-US" sz="2500" dirty="0">
                <a:solidFill>
                  <a:schemeClr val="tx1"/>
                </a:solidFill>
              </a:rPr>
              <a:t>Clinical Utility of AKT and PI3K Inhibitors in Progressive HR-Positive mBC </a:t>
            </a:r>
          </a:p>
          <a:p>
            <a:pPr marL="0" indent="0">
              <a:spcBef>
                <a:spcPts val="1800"/>
              </a:spcBef>
              <a:spcAft>
                <a:spcPts val="0"/>
              </a:spcAft>
              <a:buNone/>
            </a:pPr>
            <a:r>
              <a:rPr lang="en-US" sz="2500" dirty="0">
                <a:solidFill>
                  <a:schemeClr val="bg1"/>
                </a:solidFill>
              </a:rPr>
              <a:t>Module 4: Current and Future Role of Oral Selective Estrogen Receptor Degraders in HR-Positive mBC </a:t>
            </a:r>
          </a:p>
        </p:txBody>
      </p:sp>
    </p:spTree>
    <p:extLst>
      <p:ext uri="{BB962C8B-B14F-4D97-AF65-F5344CB8AC3E}">
        <p14:creationId xmlns:p14="http://schemas.microsoft.com/office/powerpoint/2010/main" val="1674137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B9B55-527B-2F64-F8E9-90D30D64E9D8}"/>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E335D0C-51C8-DB09-10EF-17D00F2D2598}"/>
              </a:ext>
            </a:extLst>
          </p:cNvPr>
          <p:cNvSpPr>
            <a:spLocks noGrp="1"/>
          </p:cNvSpPr>
          <p:nvPr>
            <p:ph idx="1"/>
          </p:nvPr>
        </p:nvSpPr>
        <p:spPr>
          <a:xfrm>
            <a:off x="528634" y="1928961"/>
            <a:ext cx="11183989" cy="4524375"/>
          </a:xfrm>
        </p:spPr>
        <p:txBody>
          <a:bodyPr/>
          <a:lstStyle/>
          <a:p>
            <a:pPr marL="98425" indent="0">
              <a:buNone/>
            </a:pPr>
            <a:r>
              <a:rPr lang="en-US" sz="3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ER-positive, HER2-positive mBC experiences disease progression on a first-line CDK4/6 inhibitor and endocrine therapy, is found to have an ESR1 mutation and is about to start treatment with elacestrant</a:t>
            </a:r>
            <a:r>
              <a:rPr lang="en-US" sz="3200" dirty="0">
                <a:solidFill>
                  <a:schemeClr val="tx1"/>
                </a:solidFill>
                <a:effectLst/>
                <a:latin typeface="Calibri" panose="020F0502020204030204" pitchFamily="34" charset="0"/>
                <a:cs typeface="Calibri" panose="020F0502020204030204" pitchFamily="34" charset="0"/>
              </a:rPr>
              <a:t> </a:t>
            </a:r>
            <a:endParaRPr lang="en-US" sz="32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9184A2ED-C613-ADC1-54FB-C2C683862445}"/>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3048926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BC85A99-6036-554D-7F40-63E6ADDC06B5}"/>
              </a:ext>
            </a:extLst>
          </p:cNvPr>
          <p:cNvSpPr txBox="1">
            <a:spLocks/>
          </p:cNvSpPr>
          <p:nvPr/>
        </p:nvSpPr>
        <p:spPr>
          <a:xfrm>
            <a:off x="644525" y="1597943"/>
            <a:ext cx="10902950" cy="95651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03A93"/>
                </a:solidFill>
                <a:effectLst/>
                <a:uLnTx/>
                <a:uFillTx/>
                <a:latin typeface="inherit"/>
                <a:ea typeface="+mj-ea"/>
                <a:cs typeface="+mj-cs"/>
              </a:rPr>
              <a:t>Current and Future Role of Oral Selective Estrogen Receptor Degraders (SERDs) in HR+ Metastatic Breast Cancer</a:t>
            </a:r>
            <a:endParaRPr kumimoji="0" lang="en-US" sz="3400" b="1" i="0" u="none" strike="noStrike" kern="1200" cap="none" spc="0" normalizeH="0" baseline="0" noProof="0" dirty="0">
              <a:ln>
                <a:noFill/>
              </a:ln>
              <a:solidFill>
                <a:srgbClr val="003A93"/>
              </a:solidFill>
              <a:effectLst/>
              <a:uLnTx/>
              <a:uFillTx/>
              <a:latin typeface="Georgia"/>
              <a:ea typeface="+mj-ea"/>
              <a:cs typeface="+mj-cs"/>
            </a:endParaRPr>
          </a:p>
        </p:txBody>
      </p:sp>
      <p:sp>
        <p:nvSpPr>
          <p:cNvPr id="4" name="Content Placeholder 2">
            <a:extLst>
              <a:ext uri="{FF2B5EF4-FFF2-40B4-BE49-F238E27FC236}">
                <a16:creationId xmlns:a16="http://schemas.microsoft.com/office/drawing/2014/main" id="{43A38988-88F1-0045-8843-0D41B0ECAFAE}"/>
              </a:ext>
            </a:extLst>
          </p:cNvPr>
          <p:cNvSpPr txBox="1">
            <a:spLocks/>
          </p:cNvSpPr>
          <p:nvPr/>
        </p:nvSpPr>
        <p:spPr>
          <a:xfrm>
            <a:off x="720372" y="3180644"/>
            <a:ext cx="10902950" cy="402336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400" b="0" kern="1200">
                <a:solidFill>
                  <a:schemeClr val="tx1"/>
                </a:solidFill>
                <a:latin typeface="+mn-lt"/>
                <a:ea typeface="+mn-ea"/>
                <a:cs typeface="+mn-cs"/>
              </a:defRPr>
            </a:lvl1pPr>
            <a:lvl2pPr marL="457200" indent="0" algn="ctr" defTabSz="914400" rtl="0" eaLnBrk="1" latinLnBrk="0" hangingPunct="1">
              <a:lnSpc>
                <a:spcPct val="100000"/>
              </a:lnSpc>
              <a:spcBef>
                <a:spcPts val="0"/>
              </a:spcBef>
              <a:buSzPct val="95000"/>
              <a:buFont typeface="Arial" panose="020B0604020202020204" pitchFamily="34" charset="0"/>
              <a:buNone/>
              <a:tabLst/>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Calibri" panose="020F050202020403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buSzPct val="80000"/>
              <a:buFont typeface="Wingdings" pitchFamily="2" charset="2"/>
              <a:buNone/>
              <a:tabLst/>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buSzPct val="90000"/>
              <a:buFont typeface="System Font Regular"/>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April 9</a:t>
            </a:r>
            <a:r>
              <a:rPr kumimoji="0" lang="en-US" sz="2200" b="1" i="0" u="none" strike="noStrike" kern="1200" cap="none" spc="0" normalizeH="0" baseline="30000" noProof="0" dirty="0" err="1">
                <a:ln>
                  <a:noFill/>
                </a:ln>
                <a:solidFill>
                  <a:srgbClr val="000000"/>
                </a:solidFill>
                <a:effectLst/>
                <a:uLnTx/>
                <a:uFillTx/>
                <a:latin typeface="Calibri"/>
                <a:ea typeface="+mn-ea"/>
                <a:cs typeface="+mn-cs"/>
              </a:rPr>
              <a:t>th</a:t>
            </a:r>
            <a:r>
              <a:rPr kumimoji="0" lang="en-US" sz="2200" b="1" i="0" u="none" strike="noStrike" kern="1200" cap="none" spc="0" normalizeH="0" baseline="0" noProof="0" dirty="0">
                <a:ln>
                  <a:noFill/>
                </a:ln>
                <a:solidFill>
                  <a:srgbClr val="000000"/>
                </a:solidFill>
                <a:effectLst/>
                <a:uLnTx/>
                <a:uFillTx/>
                <a:latin typeface="Calibri"/>
                <a:ea typeface="+mn-ea"/>
                <a:cs typeface="+mn-cs"/>
              </a:rPr>
              <a:t>, 2025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Research To Practice Breast Cancer Symposium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ONS Annual Congress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Denver, CO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2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Seth A. Wander, MD, PhD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Assistant Professor of Medicine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Harvard Medical School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Massachusetts General Hospital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err="1">
                <a:ln>
                  <a:noFill/>
                </a:ln>
                <a:solidFill>
                  <a:srgbClr val="000000"/>
                </a:solidFill>
                <a:effectLst/>
                <a:uLnTx/>
                <a:uFillTx/>
                <a:latin typeface="Calibri"/>
                <a:ea typeface="+mn-ea"/>
                <a:cs typeface="+mn-cs"/>
              </a:rPr>
              <a:t>swander@mgh.harvard.edu</a:t>
            </a:r>
            <a:endParaRPr kumimoji="0" lang="en-US" sz="22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1882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43472" y="1268760"/>
            <a:ext cx="9072146" cy="4799013"/>
          </a:xfrm>
        </p:spPr>
        <p:txBody>
          <a:bodyPr/>
          <a:lstStyle/>
          <a:p>
            <a:pPr marL="0" indent="0">
              <a:spcBef>
                <a:spcPts val="1800"/>
              </a:spcBef>
              <a:spcAft>
                <a:spcPts val="0"/>
              </a:spcAft>
              <a:buNone/>
            </a:pPr>
            <a:r>
              <a:rPr lang="en-US" sz="2500" dirty="0">
                <a:solidFill>
                  <a:srgbClr val="0432FF"/>
                </a:solidFill>
              </a:rPr>
              <a:t>Module 1: </a:t>
            </a:r>
            <a:r>
              <a:rPr lang="en-US" sz="2500" dirty="0">
                <a:solidFill>
                  <a:schemeClr val="tx1"/>
                </a:solidFill>
              </a:rPr>
              <a:t>Role of CDK4/6 Inhibitors in Localized and Metastatic Hormone Receptor (HR)-Positive Breast Cancer </a:t>
            </a:r>
          </a:p>
          <a:p>
            <a:pPr marL="0" indent="0">
              <a:spcBef>
                <a:spcPts val="1800"/>
              </a:spcBef>
              <a:spcAft>
                <a:spcPts val="0"/>
              </a:spcAft>
              <a:buNone/>
            </a:pPr>
            <a:r>
              <a:rPr lang="en-US" sz="2500" dirty="0">
                <a:solidFill>
                  <a:srgbClr val="0432FF"/>
                </a:solidFill>
              </a:rPr>
              <a:t>Module 2: </a:t>
            </a:r>
            <a:r>
              <a:rPr lang="en-US" sz="2500" dirty="0">
                <a:solidFill>
                  <a:schemeClr val="tx1"/>
                </a:solidFill>
              </a:rPr>
              <a:t>PI3K Inhibition as First-Line Treatment for HR-Positive, HER2-Negative Metastatic Breast Cancer (mBC) </a:t>
            </a:r>
            <a:endParaRPr lang="en-US" sz="2500" dirty="0">
              <a:solidFill>
                <a:srgbClr val="0432FF"/>
              </a:solidFill>
            </a:endParaRPr>
          </a:p>
          <a:p>
            <a:pPr marL="0" indent="0">
              <a:spcBef>
                <a:spcPts val="1800"/>
              </a:spcBef>
              <a:spcAft>
                <a:spcPts val="0"/>
              </a:spcAft>
              <a:buNone/>
            </a:pPr>
            <a:r>
              <a:rPr lang="en-US" sz="2500" dirty="0">
                <a:solidFill>
                  <a:srgbClr val="0432FF"/>
                </a:solidFill>
              </a:rPr>
              <a:t>Module 3: </a:t>
            </a:r>
            <a:r>
              <a:rPr lang="en-US" sz="2500" dirty="0">
                <a:solidFill>
                  <a:schemeClr val="tx1"/>
                </a:solidFill>
              </a:rPr>
              <a:t>Clinical Utility of AKT and PI3K Inhibitors in Progressive HR-Positive mBC </a:t>
            </a:r>
          </a:p>
          <a:p>
            <a:pPr marL="0" indent="0">
              <a:spcBef>
                <a:spcPts val="1800"/>
              </a:spcBef>
              <a:spcAft>
                <a:spcPts val="0"/>
              </a:spcAft>
              <a:buNone/>
            </a:pPr>
            <a:r>
              <a:rPr lang="en-US" sz="2500" dirty="0">
                <a:solidFill>
                  <a:srgbClr val="0432FF"/>
                </a:solidFill>
              </a:rPr>
              <a:t>Module 4: </a:t>
            </a:r>
            <a:r>
              <a:rPr lang="en-US" sz="2500" dirty="0">
                <a:solidFill>
                  <a:schemeClr val="tx1"/>
                </a:solidFill>
              </a:rPr>
              <a:t>Current and Future Role of Oral Selective Estrogen Receptor Degraders in HR-Positive mBC </a:t>
            </a:r>
          </a:p>
        </p:txBody>
      </p:sp>
    </p:spTree>
    <p:extLst>
      <p:ext uri="{BB962C8B-B14F-4D97-AF65-F5344CB8AC3E}">
        <p14:creationId xmlns:p14="http://schemas.microsoft.com/office/powerpoint/2010/main" val="839884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5A8D-2EC9-D44E-82B1-160D8EF16FD6}"/>
              </a:ext>
            </a:extLst>
          </p:cNvPr>
          <p:cNvSpPr>
            <a:spLocks noGrp="1"/>
          </p:cNvSpPr>
          <p:nvPr>
            <p:ph type="title"/>
          </p:nvPr>
        </p:nvSpPr>
        <p:spPr>
          <a:xfrm>
            <a:off x="641350" y="296468"/>
            <a:ext cx="10902950" cy="956516"/>
          </a:xfrm>
        </p:spPr>
        <p:txBody>
          <a:bodyPr/>
          <a:lstStyle/>
          <a:p>
            <a:pPr algn="ctr"/>
            <a:r>
              <a:rPr lang="en-US" dirty="0"/>
              <a:t>Novel SERDs for ESR1m HR+ Metastatic Breast Cancer</a:t>
            </a:r>
          </a:p>
        </p:txBody>
      </p:sp>
      <p:sp>
        <p:nvSpPr>
          <p:cNvPr id="6" name="TextBox 5">
            <a:extLst>
              <a:ext uri="{FF2B5EF4-FFF2-40B4-BE49-F238E27FC236}">
                <a16:creationId xmlns:a16="http://schemas.microsoft.com/office/drawing/2014/main" id="{0D1E5F4D-42FE-6A44-AD12-98B8B51DC645}"/>
              </a:ext>
            </a:extLst>
          </p:cNvPr>
          <p:cNvSpPr txBox="1"/>
          <p:nvPr/>
        </p:nvSpPr>
        <p:spPr>
          <a:xfrm>
            <a:off x="641350" y="1523918"/>
            <a:ext cx="10071806"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ESR1 mutations: frequency, function, and approach to testing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EMERALD: </a:t>
            </a:r>
            <a:r>
              <a:rPr kumimoji="0" lang="en-US" altLang="en-US" sz="2400" b="0" i="0" u="none" strike="noStrike" kern="1200" cap="none" spc="0" normalizeH="0" baseline="0" noProof="0" dirty="0" err="1">
                <a:ln>
                  <a:noFill/>
                </a:ln>
                <a:solidFill>
                  <a:srgbClr val="000000"/>
                </a:solidFill>
                <a:effectLst/>
                <a:uLnTx/>
                <a:uFillTx/>
                <a:latin typeface="Calibri"/>
                <a:ea typeface="+mn-ea"/>
                <a:cs typeface="+mn-cs"/>
              </a:rPr>
              <a:t>elacestrant</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 monotherapy for HR+/HER2- ESR1m MBC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EMBER3: emerging data for </a:t>
            </a:r>
            <a:r>
              <a:rPr kumimoji="0" lang="en-US" altLang="en-US" sz="2400" b="0" i="0" u="none" strike="noStrike" kern="1200" cap="none" spc="0" normalizeH="0" baseline="0" noProof="0" dirty="0" err="1">
                <a:ln>
                  <a:noFill/>
                </a:ln>
                <a:solidFill>
                  <a:srgbClr val="000000"/>
                </a:solidFill>
                <a:effectLst/>
                <a:uLnTx/>
                <a:uFillTx/>
                <a:latin typeface="Calibri"/>
                <a:ea typeface="+mn-ea"/>
                <a:cs typeface="+mn-cs"/>
              </a:rPr>
              <a:t>imlunestrant</a:t>
            </a: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 +/- </a:t>
            </a:r>
            <a:r>
              <a:rPr kumimoji="0" lang="en-US" altLang="en-US" sz="2400" b="0" i="0" u="none" strike="noStrike" kern="1200" cap="none" spc="0" normalizeH="0" baseline="0" noProof="0" dirty="0" err="1">
                <a:ln>
                  <a:noFill/>
                </a:ln>
                <a:solidFill>
                  <a:srgbClr val="000000"/>
                </a:solidFill>
                <a:effectLst/>
                <a:uLnTx/>
                <a:uFillTx/>
                <a:latin typeface="Calibri"/>
                <a:ea typeface="+mn-ea"/>
                <a:cs typeface="+mn-cs"/>
              </a:rPr>
              <a:t>abemaciclib</a:t>
            </a:r>
            <a:endParaRPr kumimoji="0" lang="en-US" alt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a:ea typeface="+mn-ea"/>
                <a:cs typeface="+mn-cs"/>
              </a:rPr>
              <a:t>Summary, key ongoing studies, and future directions</a:t>
            </a:r>
          </a:p>
        </p:txBody>
      </p:sp>
    </p:spTree>
    <p:extLst>
      <p:ext uri="{BB962C8B-B14F-4D97-AF65-F5344CB8AC3E}">
        <p14:creationId xmlns:p14="http://schemas.microsoft.com/office/powerpoint/2010/main" val="4087633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B96F3E-F092-5840-B578-B7308C001406}"/>
              </a:ext>
            </a:extLst>
          </p:cNvPr>
          <p:cNvPicPr>
            <a:picLocks noChangeAspect="1"/>
          </p:cNvPicPr>
          <p:nvPr/>
        </p:nvPicPr>
        <p:blipFill>
          <a:blip r:embed="rId3"/>
          <a:stretch>
            <a:fillRect/>
          </a:stretch>
        </p:blipFill>
        <p:spPr>
          <a:xfrm>
            <a:off x="5210175" y="3696923"/>
            <a:ext cx="6946720" cy="3161077"/>
          </a:xfrm>
          <a:prstGeom prst="rect">
            <a:avLst/>
          </a:prstGeom>
        </p:spPr>
      </p:pic>
      <p:pic>
        <p:nvPicPr>
          <p:cNvPr id="4" name="Picture 3">
            <a:extLst>
              <a:ext uri="{FF2B5EF4-FFF2-40B4-BE49-F238E27FC236}">
                <a16:creationId xmlns:a16="http://schemas.microsoft.com/office/drawing/2014/main" id="{497C9F5F-191C-2D4B-9EA7-CCAD5A811DE2}"/>
              </a:ext>
            </a:extLst>
          </p:cNvPr>
          <p:cNvPicPr>
            <a:picLocks noChangeAspect="1"/>
          </p:cNvPicPr>
          <p:nvPr/>
        </p:nvPicPr>
        <p:blipFill>
          <a:blip r:embed="rId4"/>
          <a:stretch>
            <a:fillRect/>
          </a:stretch>
        </p:blipFill>
        <p:spPr>
          <a:xfrm>
            <a:off x="0" y="1219200"/>
            <a:ext cx="7115556" cy="4222418"/>
          </a:xfrm>
          <a:prstGeom prst="rect">
            <a:avLst/>
          </a:prstGeom>
        </p:spPr>
      </p:pic>
      <p:sp>
        <p:nvSpPr>
          <p:cNvPr id="6" name="Title 1">
            <a:extLst>
              <a:ext uri="{FF2B5EF4-FFF2-40B4-BE49-F238E27FC236}">
                <a16:creationId xmlns:a16="http://schemas.microsoft.com/office/drawing/2014/main" id="{78D505B0-43CB-EA45-96D0-8494550FAA26}"/>
              </a:ext>
            </a:extLst>
          </p:cNvPr>
          <p:cNvSpPr txBox="1">
            <a:spLocks/>
          </p:cNvSpPr>
          <p:nvPr/>
        </p:nvSpPr>
        <p:spPr>
          <a:xfrm>
            <a:off x="1531237" y="5578098"/>
            <a:ext cx="3678938" cy="422652"/>
          </a:xfrm>
          <a:prstGeom prst="rect">
            <a:avLst/>
          </a:prstGeom>
        </p:spPr>
        <p:txBody>
          <a:bodyPr vert="horz" lIns="68580" tIns="34290" rIns="68580" bIns="3429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Georgia"/>
              <a:ea typeface="+mj-ea"/>
              <a:cs typeface="+mj-cs"/>
            </a:endParaRPr>
          </a:p>
        </p:txBody>
      </p:sp>
      <p:sp>
        <p:nvSpPr>
          <p:cNvPr id="7" name="Title 3">
            <a:extLst>
              <a:ext uri="{FF2B5EF4-FFF2-40B4-BE49-F238E27FC236}">
                <a16:creationId xmlns:a16="http://schemas.microsoft.com/office/drawing/2014/main" id="{5B7E28AD-4D61-764C-916A-39642C288727}"/>
              </a:ext>
            </a:extLst>
          </p:cNvPr>
          <p:cNvSpPr>
            <a:spLocks noGrp="1"/>
          </p:cNvSpPr>
          <p:nvPr>
            <p:ph type="title"/>
          </p:nvPr>
        </p:nvSpPr>
        <p:spPr/>
        <p:txBody>
          <a:bodyPr>
            <a:normAutofit/>
          </a:bodyPr>
          <a:lstStyle/>
          <a:p>
            <a:r>
              <a:rPr lang="en-US" sz="4000" dirty="0"/>
              <a:t>ESR1 Mutations Arise Under Selective Pressure </a:t>
            </a:r>
          </a:p>
        </p:txBody>
      </p:sp>
      <p:sp>
        <p:nvSpPr>
          <p:cNvPr id="8" name="Content Placeholder 4">
            <a:extLst>
              <a:ext uri="{FF2B5EF4-FFF2-40B4-BE49-F238E27FC236}">
                <a16:creationId xmlns:a16="http://schemas.microsoft.com/office/drawing/2014/main" id="{4BB1D2C3-4069-294A-AAAF-D7EF767A8A55}"/>
              </a:ext>
            </a:extLst>
          </p:cNvPr>
          <p:cNvSpPr>
            <a:spLocks noGrp="1"/>
          </p:cNvSpPr>
          <p:nvPr>
            <p:ph sz="quarter" idx="11"/>
          </p:nvPr>
        </p:nvSpPr>
        <p:spPr>
          <a:xfrm>
            <a:off x="7115556" y="1342073"/>
            <a:ext cx="4658755" cy="2147001"/>
          </a:xfrm>
        </p:spPr>
        <p:txBody>
          <a:bodyPr>
            <a:normAutofit/>
          </a:bodyPr>
          <a:lstStyle/>
          <a:p>
            <a:pPr lvl="1"/>
            <a:r>
              <a:rPr lang="en-US" dirty="0"/>
              <a:t>Mutations are enriched in the ligand-binding domain</a:t>
            </a:r>
          </a:p>
          <a:p>
            <a:pPr lvl="1"/>
            <a:r>
              <a:rPr lang="en-US" dirty="0"/>
              <a:t>Active ER (without estrogen)</a:t>
            </a:r>
          </a:p>
          <a:p>
            <a:pPr lvl="1"/>
            <a:r>
              <a:rPr lang="en-US" dirty="0"/>
              <a:t>ESR1 alterations arise in metastatic samples, but are very rare in untreated/early stage cancers (</a:t>
            </a:r>
            <a:r>
              <a:rPr lang="en-US" i="1" dirty="0"/>
              <a:t>acquired</a:t>
            </a:r>
            <a:r>
              <a:rPr lang="en-US" dirty="0"/>
              <a:t>)</a:t>
            </a:r>
          </a:p>
        </p:txBody>
      </p:sp>
      <p:sp>
        <p:nvSpPr>
          <p:cNvPr id="10" name="Text Placeholder 9">
            <a:extLst>
              <a:ext uri="{FF2B5EF4-FFF2-40B4-BE49-F238E27FC236}">
                <a16:creationId xmlns:a16="http://schemas.microsoft.com/office/drawing/2014/main" id="{49851E63-E791-BC8E-DB24-9C668A98A739}"/>
              </a:ext>
            </a:extLst>
          </p:cNvPr>
          <p:cNvSpPr>
            <a:spLocks noGrp="1"/>
          </p:cNvSpPr>
          <p:nvPr>
            <p:ph type="body" sz="quarter" idx="14"/>
          </p:nvPr>
        </p:nvSpPr>
        <p:spPr>
          <a:xfrm>
            <a:off x="0" y="6381633"/>
            <a:ext cx="12191999" cy="339887"/>
          </a:xfrm>
        </p:spPr>
        <p:txBody>
          <a:bodyPr/>
          <a:lstStyle/>
          <a:p>
            <a:pPr marL="0" indent="0">
              <a:buNone/>
            </a:pPr>
            <a:r>
              <a:rPr lang="da-DK" sz="1500" dirty="0" err="1">
                <a:latin typeface="Arial" panose="020B0604020202020204" pitchFamily="34" charset="0"/>
                <a:cs typeface="Arial" panose="020B0604020202020204" pitchFamily="34" charset="0"/>
              </a:rPr>
              <a:t>Jeselsohn</a:t>
            </a:r>
            <a:r>
              <a:rPr lang="da-DK" sz="1500" dirty="0">
                <a:latin typeface="Arial" panose="020B0604020202020204" pitchFamily="34" charset="0"/>
                <a:cs typeface="Arial" panose="020B0604020202020204" pitchFamily="34" charset="0"/>
              </a:rPr>
              <a:t> R, et al. Nat Rev Clin Oncol. 2015</a:t>
            </a:r>
          </a:p>
        </p:txBody>
      </p:sp>
    </p:spTree>
    <p:extLst>
      <p:ext uri="{BB962C8B-B14F-4D97-AF65-F5344CB8AC3E}">
        <p14:creationId xmlns:p14="http://schemas.microsoft.com/office/powerpoint/2010/main" val="1647635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214E02-207C-E48F-1C70-3FF23CE657C2}"/>
              </a:ext>
            </a:extLst>
          </p:cNvPr>
          <p:cNvSpPr>
            <a:spLocks noGrp="1"/>
          </p:cNvSpPr>
          <p:nvPr>
            <p:ph type="title"/>
          </p:nvPr>
        </p:nvSpPr>
        <p:spPr>
          <a:xfrm>
            <a:off x="838200" y="240219"/>
            <a:ext cx="10515600" cy="1325563"/>
          </a:xfrm>
        </p:spPr>
        <p:txBody>
          <a:bodyPr/>
          <a:lstStyle/>
          <a:p>
            <a:r>
              <a:rPr lang="en-US" b="1" dirty="0"/>
              <a:t>Truncal vs Acquired Alterations</a:t>
            </a:r>
          </a:p>
        </p:txBody>
      </p:sp>
      <p:sp>
        <p:nvSpPr>
          <p:cNvPr id="5" name="Content Placeholder 4">
            <a:extLst>
              <a:ext uri="{FF2B5EF4-FFF2-40B4-BE49-F238E27FC236}">
                <a16:creationId xmlns:a16="http://schemas.microsoft.com/office/drawing/2014/main" id="{ADD6F15B-0B99-210B-40EF-BCBF5ED5D62B}"/>
              </a:ext>
            </a:extLst>
          </p:cNvPr>
          <p:cNvSpPr>
            <a:spLocks noGrp="1"/>
          </p:cNvSpPr>
          <p:nvPr>
            <p:ph idx="4294967295"/>
          </p:nvPr>
        </p:nvSpPr>
        <p:spPr>
          <a:xfrm>
            <a:off x="202052" y="1060007"/>
            <a:ext cx="11457021" cy="3840427"/>
          </a:xfrm>
        </p:spPr>
        <p:txBody>
          <a:bodyPr/>
          <a:lstStyle/>
          <a:p>
            <a:r>
              <a:rPr lang="en-US" sz="2133" dirty="0"/>
              <a:t>PIK3CA mutations are early events, present at baseline = </a:t>
            </a:r>
            <a:r>
              <a:rPr lang="en-US" sz="2133" b="1" dirty="0"/>
              <a:t>Truncal</a:t>
            </a:r>
            <a:endParaRPr lang="en-US" sz="2133" dirty="0"/>
          </a:p>
          <a:p>
            <a:r>
              <a:rPr lang="en-US" sz="2133" dirty="0"/>
              <a:t>ESR1 mutations are rare in primary/untreated HR+ breast cancer (&lt;5%)</a:t>
            </a:r>
          </a:p>
          <a:p>
            <a:r>
              <a:rPr lang="en-US" sz="2133" dirty="0"/>
              <a:t>Increased after prolonged exposure to aromatase inhibitors = </a:t>
            </a:r>
            <a:r>
              <a:rPr lang="en-US" sz="2133" b="1" dirty="0"/>
              <a:t>Acquired</a:t>
            </a:r>
          </a:p>
          <a:p>
            <a:r>
              <a:rPr lang="en-US" sz="2133" dirty="0"/>
              <a:t>ESR1m: 25-40% frequency in 2</a:t>
            </a:r>
            <a:r>
              <a:rPr lang="en-US" sz="2133" baseline="30000" dirty="0"/>
              <a:t>nd</a:t>
            </a:r>
            <a:r>
              <a:rPr lang="en-US" sz="2133" dirty="0"/>
              <a:t>-3</a:t>
            </a:r>
            <a:r>
              <a:rPr lang="en-US" sz="2133" baseline="30000" dirty="0"/>
              <a:t>rd</a:t>
            </a:r>
            <a:r>
              <a:rPr lang="en-US" sz="2133" dirty="0"/>
              <a:t> line metastatic setting</a:t>
            </a:r>
          </a:p>
        </p:txBody>
      </p:sp>
      <p:sp>
        <p:nvSpPr>
          <p:cNvPr id="6" name="Text Placeholder 1">
            <a:extLst>
              <a:ext uri="{FF2B5EF4-FFF2-40B4-BE49-F238E27FC236}">
                <a16:creationId xmlns:a16="http://schemas.microsoft.com/office/drawing/2014/main" id="{EDCDAFF0-FC99-E043-8788-36A24173A033}"/>
              </a:ext>
            </a:extLst>
          </p:cNvPr>
          <p:cNvSpPr txBox="1">
            <a:spLocks/>
          </p:cNvSpPr>
          <p:nvPr/>
        </p:nvSpPr>
        <p:spPr>
          <a:xfrm>
            <a:off x="7112002" y="6256503"/>
            <a:ext cx="6755024" cy="533399"/>
          </a:xfrm>
          <a:prstGeom prst="rect">
            <a:avLst/>
          </a:prstGeom>
        </p:spPr>
        <p:txBody>
          <a:bodyPr>
            <a:normAutofit/>
          </a:bodyPr>
          <a:lstStyle>
            <a:lvl1pPr marL="342900" indent="-342900" algn="l" rtl="0" eaLnBrk="1" fontAlgn="base" hangingPunct="1">
              <a:spcBef>
                <a:spcPct val="20000"/>
              </a:spcBef>
              <a:spcAft>
                <a:spcPct val="0"/>
              </a:spcAft>
              <a:buChar char="•"/>
              <a:defRPr sz="2400">
                <a:solidFill>
                  <a:srgbClr val="003767"/>
                </a:solidFill>
                <a:latin typeface="+mn-lt"/>
                <a:ea typeface="+mn-ea"/>
                <a:cs typeface="+mn-cs"/>
              </a:defRPr>
            </a:lvl1pPr>
            <a:lvl2pPr marL="742950" indent="-285750" algn="l" rtl="0" eaLnBrk="1" fontAlgn="base" hangingPunct="1">
              <a:spcBef>
                <a:spcPct val="20000"/>
              </a:spcBef>
              <a:spcAft>
                <a:spcPct val="0"/>
              </a:spcAft>
              <a:buChar char="–"/>
              <a:defRPr sz="2000">
                <a:solidFill>
                  <a:srgbClr val="003767"/>
                </a:solidFill>
                <a:latin typeface="+mn-lt"/>
                <a:ea typeface="+mn-ea"/>
              </a:defRPr>
            </a:lvl2pPr>
            <a:lvl3pPr marL="1143000" indent="-228600" algn="l" rtl="0" eaLnBrk="1" fontAlgn="base" hangingPunct="1">
              <a:spcBef>
                <a:spcPct val="20000"/>
              </a:spcBef>
              <a:spcAft>
                <a:spcPct val="0"/>
              </a:spcAft>
              <a:buChar char="•"/>
              <a:defRPr>
                <a:solidFill>
                  <a:srgbClr val="003767"/>
                </a:solidFill>
                <a:latin typeface="+mn-lt"/>
                <a:ea typeface="+mn-ea"/>
              </a:defRPr>
            </a:lvl3pPr>
            <a:lvl4pPr marL="1600200" indent="-228600" algn="l" rtl="0" eaLnBrk="1" fontAlgn="base" hangingPunct="1">
              <a:spcBef>
                <a:spcPct val="20000"/>
              </a:spcBef>
              <a:spcAft>
                <a:spcPct val="0"/>
              </a:spcAft>
              <a:defRPr sz="1800">
                <a:solidFill>
                  <a:srgbClr val="003767"/>
                </a:solidFill>
                <a:latin typeface="+mn-lt"/>
                <a:ea typeface="+mn-ea"/>
              </a:defRPr>
            </a:lvl4pPr>
            <a:lvl5pPr marL="2057400" indent="-228600" algn="l" rtl="0" eaLnBrk="1" fontAlgn="base" hangingPunct="1">
              <a:spcBef>
                <a:spcPct val="20000"/>
              </a:spcBef>
              <a:spcAft>
                <a:spcPct val="0"/>
              </a:spcAft>
              <a:buChar char="»"/>
              <a:defRPr sz="1800">
                <a:solidFill>
                  <a:srgbClr val="003767"/>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003767"/>
                </a:solidFill>
                <a:effectLst/>
                <a:uLnTx/>
                <a:uFillTx/>
                <a:latin typeface="Calibri"/>
                <a:ea typeface="+mn-ea"/>
                <a:cs typeface="Arial" panose="020B0604020202020204" pitchFamily="34" charset="0"/>
              </a:rPr>
              <a:t>Reviewed in Brett JO et al Breast Cancer Res 2021</a:t>
            </a:r>
            <a:endParaRPr kumimoji="0" lang="fr-FR" sz="1600" b="0" i="0" u="none" strike="noStrike" kern="0" cap="none" spc="0" normalizeH="0" baseline="0" noProof="0" dirty="0">
              <a:ln>
                <a:noFill/>
              </a:ln>
              <a:solidFill>
                <a:srgbClr val="003767"/>
              </a:solidFill>
              <a:effectLst/>
              <a:uLnTx/>
              <a:uFillTx/>
              <a:latin typeface="Calibri"/>
              <a:ea typeface="+mn-ea"/>
              <a:cs typeface="Arial" panose="020B0604020202020204" pitchFamily="34" charset="0"/>
            </a:endParaRPr>
          </a:p>
        </p:txBody>
      </p:sp>
      <p:pic>
        <p:nvPicPr>
          <p:cNvPr id="1026" name="Picture 2" descr="Fig. 1">
            <a:extLst>
              <a:ext uri="{FF2B5EF4-FFF2-40B4-BE49-F238E27FC236}">
                <a16:creationId xmlns:a16="http://schemas.microsoft.com/office/drawing/2014/main" id="{7E1CCBF4-B223-D44D-B399-EED61E252E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3" t="7811" r="44167" b="311"/>
          <a:stretch/>
        </p:blipFill>
        <p:spPr bwMode="auto">
          <a:xfrm>
            <a:off x="6430772" y="2682776"/>
            <a:ext cx="5761229" cy="32297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DD41247-DE7E-4F41-8D0C-4A48B35C92F0}"/>
              </a:ext>
            </a:extLst>
          </p:cNvPr>
          <p:cNvPicPr>
            <a:picLocks noChangeAspect="1"/>
          </p:cNvPicPr>
          <p:nvPr/>
        </p:nvPicPr>
        <p:blipFill>
          <a:blip r:embed="rId3"/>
          <a:stretch>
            <a:fillRect/>
          </a:stretch>
        </p:blipFill>
        <p:spPr>
          <a:xfrm>
            <a:off x="1158312" y="2561349"/>
            <a:ext cx="3921688" cy="3833807"/>
          </a:xfrm>
          <a:prstGeom prst="rect">
            <a:avLst/>
          </a:prstGeom>
        </p:spPr>
      </p:pic>
      <p:sp>
        <p:nvSpPr>
          <p:cNvPr id="27" name="TextBox 26">
            <a:extLst>
              <a:ext uri="{FF2B5EF4-FFF2-40B4-BE49-F238E27FC236}">
                <a16:creationId xmlns:a16="http://schemas.microsoft.com/office/drawing/2014/main" id="{A16E2F49-2770-8243-B7AE-78BC541148B9}"/>
              </a:ext>
            </a:extLst>
          </p:cNvPr>
          <p:cNvSpPr txBox="1"/>
          <p:nvPr/>
        </p:nvSpPr>
        <p:spPr>
          <a:xfrm>
            <a:off x="914400" y="4666803"/>
            <a:ext cx="1727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PIK3CA H1047R</a:t>
            </a:r>
          </a:p>
        </p:txBody>
      </p:sp>
      <p:sp>
        <p:nvSpPr>
          <p:cNvPr id="29" name="TextBox 28">
            <a:extLst>
              <a:ext uri="{FF2B5EF4-FFF2-40B4-BE49-F238E27FC236}">
                <a16:creationId xmlns:a16="http://schemas.microsoft.com/office/drawing/2014/main" id="{CA8E7CDA-B83F-264E-9975-711F91E7C02B}"/>
              </a:ext>
            </a:extLst>
          </p:cNvPr>
          <p:cNvSpPr txBox="1"/>
          <p:nvPr/>
        </p:nvSpPr>
        <p:spPr>
          <a:xfrm>
            <a:off x="4536185" y="4844412"/>
            <a:ext cx="1727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PIK3CA H1047R</a:t>
            </a:r>
          </a:p>
        </p:txBody>
      </p:sp>
      <p:sp>
        <p:nvSpPr>
          <p:cNvPr id="30" name="TextBox 29">
            <a:extLst>
              <a:ext uri="{FF2B5EF4-FFF2-40B4-BE49-F238E27FC236}">
                <a16:creationId xmlns:a16="http://schemas.microsoft.com/office/drawing/2014/main" id="{3039D831-1FB2-2D4C-B3DD-09C08BD9E9C2}"/>
              </a:ext>
            </a:extLst>
          </p:cNvPr>
          <p:cNvSpPr txBox="1"/>
          <p:nvPr/>
        </p:nvSpPr>
        <p:spPr>
          <a:xfrm>
            <a:off x="4572000" y="4050951"/>
            <a:ext cx="1727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ESR1 D538G</a:t>
            </a:r>
          </a:p>
        </p:txBody>
      </p:sp>
      <p:cxnSp>
        <p:nvCxnSpPr>
          <p:cNvPr id="31" name="Straight Arrow Connector 30">
            <a:extLst>
              <a:ext uri="{FF2B5EF4-FFF2-40B4-BE49-F238E27FC236}">
                <a16:creationId xmlns:a16="http://schemas.microsoft.com/office/drawing/2014/main" id="{AC3703FA-F85D-3246-A3BA-3DB912620E1F}"/>
              </a:ext>
            </a:extLst>
          </p:cNvPr>
          <p:cNvCxnSpPr>
            <a:cxnSpLocks/>
          </p:cNvCxnSpPr>
          <p:nvPr/>
        </p:nvCxnSpPr>
        <p:spPr bwMode="auto">
          <a:xfrm flipV="1">
            <a:off x="2032000" y="4494030"/>
            <a:ext cx="406400" cy="1727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02CDF7E0-9590-A443-AD69-383D88B5D9E3}"/>
              </a:ext>
            </a:extLst>
          </p:cNvPr>
          <p:cNvCxnSpPr>
            <a:cxnSpLocks/>
          </p:cNvCxnSpPr>
          <p:nvPr/>
        </p:nvCxnSpPr>
        <p:spPr bwMode="auto">
          <a:xfrm flipH="1">
            <a:off x="4285653" y="4230507"/>
            <a:ext cx="28772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164B39F2-D287-E247-9936-606BC4AFC028}"/>
              </a:ext>
            </a:extLst>
          </p:cNvPr>
          <p:cNvCxnSpPr>
            <a:cxnSpLocks/>
          </p:cNvCxnSpPr>
          <p:nvPr/>
        </p:nvCxnSpPr>
        <p:spPr bwMode="auto">
          <a:xfrm flipH="1">
            <a:off x="4248463" y="5015872"/>
            <a:ext cx="28772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902725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EAD5F-FB42-5B45-AAD9-490D3C21772D}"/>
              </a:ext>
            </a:extLst>
          </p:cNvPr>
          <p:cNvSpPr>
            <a:spLocks noGrp="1"/>
          </p:cNvSpPr>
          <p:nvPr>
            <p:ph type="title"/>
          </p:nvPr>
        </p:nvSpPr>
        <p:spPr/>
        <p:txBody>
          <a:bodyPr/>
          <a:lstStyle/>
          <a:p>
            <a:r>
              <a:rPr lang="en-US" dirty="0"/>
              <a:t>Mechanisms of Emerging Next-Generation Antiestrogens</a:t>
            </a:r>
          </a:p>
        </p:txBody>
      </p:sp>
      <p:pic>
        <p:nvPicPr>
          <p:cNvPr id="6" name="Picture 5">
            <a:extLst>
              <a:ext uri="{FF2B5EF4-FFF2-40B4-BE49-F238E27FC236}">
                <a16:creationId xmlns:a16="http://schemas.microsoft.com/office/drawing/2014/main" id="{D90BEEFD-0B22-1B42-A5B0-AE35A0AF7267}"/>
              </a:ext>
            </a:extLst>
          </p:cNvPr>
          <p:cNvPicPr>
            <a:picLocks noChangeAspect="1"/>
          </p:cNvPicPr>
          <p:nvPr/>
        </p:nvPicPr>
        <p:blipFill>
          <a:blip r:embed="rId2"/>
          <a:stretch>
            <a:fillRect/>
          </a:stretch>
        </p:blipFill>
        <p:spPr>
          <a:xfrm>
            <a:off x="45156" y="1170516"/>
            <a:ext cx="12076289" cy="4961166"/>
          </a:xfrm>
          <a:prstGeom prst="rect">
            <a:avLst/>
          </a:prstGeom>
        </p:spPr>
      </p:pic>
      <p:sp>
        <p:nvSpPr>
          <p:cNvPr id="8" name="TextBox 7">
            <a:extLst>
              <a:ext uri="{FF2B5EF4-FFF2-40B4-BE49-F238E27FC236}">
                <a16:creationId xmlns:a16="http://schemas.microsoft.com/office/drawing/2014/main" id="{D2A80EA9-CA0E-5B4D-8F82-24C027172E87}"/>
              </a:ext>
            </a:extLst>
          </p:cNvPr>
          <p:cNvSpPr txBox="1"/>
          <p:nvPr/>
        </p:nvSpPr>
        <p:spPr>
          <a:xfrm>
            <a:off x="959555" y="6238711"/>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Patel R, et al. NPJ Breast Cancer 2023</a:t>
            </a:r>
          </a:p>
        </p:txBody>
      </p:sp>
    </p:spTree>
    <p:extLst>
      <p:ext uri="{BB962C8B-B14F-4D97-AF65-F5344CB8AC3E}">
        <p14:creationId xmlns:p14="http://schemas.microsoft.com/office/powerpoint/2010/main" val="377721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CD3DC9-E72E-4A4A-9B83-112802404994}"/>
              </a:ext>
            </a:extLst>
          </p:cNvPr>
          <p:cNvSpPr>
            <a:spLocks noGrp="1"/>
          </p:cNvSpPr>
          <p:nvPr>
            <p:ph type="body" sz="quarter" idx="13"/>
          </p:nvPr>
        </p:nvSpPr>
        <p:spPr/>
        <p:txBody>
          <a:bodyPr>
            <a:normAutofit lnSpcReduction="10000"/>
          </a:bodyPr>
          <a:lstStyle/>
          <a:p>
            <a:r>
              <a:rPr lang="en-US" sz="1800" b="0" dirty="0" err="1"/>
              <a:t>Bardia</a:t>
            </a:r>
            <a:r>
              <a:rPr lang="en-US" sz="1800" b="0" dirty="0"/>
              <a:t> A, et al. J Clin Oncol. 2020;38(suppl): Abstract TPS1104.</a:t>
            </a:r>
          </a:p>
        </p:txBody>
      </p:sp>
      <p:sp>
        <p:nvSpPr>
          <p:cNvPr id="3" name="Title 2">
            <a:extLst>
              <a:ext uri="{FF2B5EF4-FFF2-40B4-BE49-F238E27FC236}">
                <a16:creationId xmlns:a16="http://schemas.microsoft.com/office/drawing/2014/main" id="{C9C72C9B-04A5-B848-975F-DDED281D1516}"/>
              </a:ext>
            </a:extLst>
          </p:cNvPr>
          <p:cNvSpPr>
            <a:spLocks noGrp="1"/>
          </p:cNvSpPr>
          <p:nvPr>
            <p:ph type="title"/>
          </p:nvPr>
        </p:nvSpPr>
        <p:spPr>
          <a:xfrm>
            <a:off x="163514" y="156111"/>
            <a:ext cx="10154276" cy="699351"/>
          </a:xfrm>
        </p:spPr>
        <p:txBody>
          <a:bodyPr/>
          <a:lstStyle/>
          <a:p>
            <a:pPr algn="l"/>
            <a:r>
              <a:rPr lang="en-US" sz="3600" b="1" dirty="0">
                <a:solidFill>
                  <a:schemeClr val="accent2"/>
                </a:solidFill>
              </a:rPr>
              <a:t>EMERALD: </a:t>
            </a:r>
            <a:r>
              <a:rPr lang="en-US" sz="3600" b="1" dirty="0" err="1">
                <a:solidFill>
                  <a:schemeClr val="accent2"/>
                </a:solidFill>
              </a:rPr>
              <a:t>Elacestrant</a:t>
            </a:r>
            <a:r>
              <a:rPr lang="en-US" sz="3600" b="1" dirty="0">
                <a:solidFill>
                  <a:schemeClr val="accent2"/>
                </a:solidFill>
              </a:rPr>
              <a:t>, Phase III</a:t>
            </a:r>
          </a:p>
        </p:txBody>
      </p:sp>
      <p:sp>
        <p:nvSpPr>
          <p:cNvPr id="5" name="Content Placeholder 1">
            <a:extLst>
              <a:ext uri="{FF2B5EF4-FFF2-40B4-BE49-F238E27FC236}">
                <a16:creationId xmlns:a16="http://schemas.microsoft.com/office/drawing/2014/main" id="{C5634EA9-7B51-4149-892B-4BEA185D677D}"/>
              </a:ext>
            </a:extLst>
          </p:cNvPr>
          <p:cNvSpPr txBox="1">
            <a:spLocks/>
          </p:cNvSpPr>
          <p:nvPr/>
        </p:nvSpPr>
        <p:spPr>
          <a:xfrm>
            <a:off x="283752" y="4380136"/>
            <a:ext cx="11624496" cy="1462815"/>
          </a:xfrm>
          <a:prstGeom prst="rect">
            <a:avLst/>
          </a:prstGeom>
        </p:spPr>
        <p:txBody>
          <a:bodyPr vert="horz" lIns="91383" tIns="45691" rIns="91383" bIns="45691" rtlCol="0">
            <a:noAutofit/>
          </a:bodyPr>
          <a:lstStyle>
            <a:lvl1pPr marL="236400" indent="-236400" algn="l" defTabSz="913883" rtl="0" eaLnBrk="1" latinLnBrk="0" hangingPunct="1">
              <a:lnSpc>
                <a:spcPct val="100000"/>
              </a:lnSpc>
              <a:spcBef>
                <a:spcPts val="0"/>
              </a:spcBef>
              <a:spcAft>
                <a:spcPts val="600"/>
              </a:spcAft>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1pPr>
            <a:lvl2pPr marL="690172" indent="-233225" algn="l" defTabSz="913883"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7107" marR="0" indent="-233225" algn="l" defTabSz="913883" rtl="0" eaLnBrk="1" fontAlgn="auto" latinLnBrk="0" hangingPunct="1">
              <a:lnSpc>
                <a:spcPct val="100000"/>
              </a:lnSpc>
              <a:spcBef>
                <a:spcPts val="0"/>
              </a:spcBef>
              <a:spcAft>
                <a:spcPts val="600"/>
              </a:spcAft>
              <a:buClrTx/>
              <a:buSzPct val="70000"/>
              <a:buFont typeface="Wingdings" panose="05000000000000000000" pitchFamily="2" charset="2"/>
              <a:buChar char="Ø"/>
              <a:tabLst/>
              <a:defRPr sz="2400" kern="1200">
                <a:solidFill>
                  <a:schemeClr val="tx1"/>
                </a:solidFill>
                <a:latin typeface="Arial" panose="020B0604020202020204" pitchFamily="34" charset="0"/>
                <a:ea typeface="+mn-ea"/>
                <a:cs typeface="Arial" panose="020B0604020202020204" pitchFamily="34" charset="0"/>
              </a:defRPr>
            </a:lvl3pPr>
            <a:lvl4pPr marL="1599280" indent="-228462" algn="l" defTabSz="913883"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6226" indent="-228462" algn="l" defTabSz="913883"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3151" indent="-228462" algn="l" defTabSz="91388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098" indent="-228462" algn="l" defTabSz="91388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034" indent="-228462" algn="l" defTabSz="91388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969" indent="-228462" algn="l" defTabSz="91388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6400" marR="0" lvl="0" indent="-236400" algn="l" defTabSz="91388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PFS by BICR in all patients and in patients with mutant </a:t>
            </a:r>
            <a:r>
              <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ESR1</a:t>
            </a:r>
          </a:p>
          <a:p>
            <a:pPr marL="690172" marR="0" lvl="1" indent="-233225" algn="l" defTabSz="91388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 population (power ≥ 90% for HR of 0.667​) or </a:t>
            </a:r>
            <a:r>
              <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ESR1</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-mutated subset (power ≥ 80% for HR 0.610​) at an overall α level of 5%</a:t>
            </a:r>
          </a:p>
          <a:p>
            <a:pPr marL="236400" marR="0" lvl="0" indent="-236400" algn="l" defTabSz="91388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Secondary endpoints: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OS, PFS by BIRC in patients with WT </a:t>
            </a:r>
            <a:r>
              <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ESR1</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PFS by investigator review, ORR, DoR, CBR, safety, PK, and QOL</a:t>
            </a:r>
          </a:p>
        </p:txBody>
      </p:sp>
      <p:grpSp>
        <p:nvGrpSpPr>
          <p:cNvPr id="6" name="Group 5">
            <a:extLst>
              <a:ext uri="{FF2B5EF4-FFF2-40B4-BE49-F238E27FC236}">
                <a16:creationId xmlns:a16="http://schemas.microsoft.com/office/drawing/2014/main" id="{09C4FBF7-5019-C644-AB6C-926FDEC056CE}"/>
              </a:ext>
            </a:extLst>
          </p:cNvPr>
          <p:cNvGrpSpPr/>
          <p:nvPr/>
        </p:nvGrpSpPr>
        <p:grpSpPr>
          <a:xfrm>
            <a:off x="1166613" y="1839604"/>
            <a:ext cx="9848299" cy="2119800"/>
            <a:chOff x="1741538" y="2147400"/>
            <a:chExt cx="8836322" cy="1901977"/>
          </a:xfrm>
        </p:grpSpPr>
        <p:cxnSp>
          <p:nvCxnSpPr>
            <p:cNvPr id="7" name="Elbow Connector 37">
              <a:extLst>
                <a:ext uri="{FF2B5EF4-FFF2-40B4-BE49-F238E27FC236}">
                  <a16:creationId xmlns:a16="http://schemas.microsoft.com/office/drawing/2014/main" id="{4CFEE42B-643A-C34C-86F6-CF3C21CE2FBC}"/>
                </a:ext>
              </a:extLst>
            </p:cNvPr>
            <p:cNvCxnSpPr>
              <a:cxnSpLocks/>
            </p:cNvCxnSpPr>
            <p:nvPr/>
          </p:nvCxnSpPr>
          <p:spPr>
            <a:xfrm rot="10800000">
              <a:off x="9099945" y="2544533"/>
              <a:ext cx="806837" cy="504000"/>
            </a:xfrm>
            <a:prstGeom prst="bentConnector3">
              <a:avLst>
                <a:gd name="adj1" fmla="val 70000"/>
              </a:avLst>
            </a:prstGeom>
            <a:noFill/>
            <a:ln w="19050" cap="flat" cmpd="sng" algn="ctr">
              <a:solidFill>
                <a:sysClr val="windowText" lastClr="000000"/>
              </a:solidFill>
              <a:prstDash val="solid"/>
              <a:miter lim="800000"/>
              <a:headEnd type="none"/>
              <a:tailEnd type="none"/>
            </a:ln>
            <a:effectLst/>
          </p:spPr>
        </p:cxnSp>
        <p:cxnSp>
          <p:nvCxnSpPr>
            <p:cNvPr id="8" name="Elbow Connector 38">
              <a:extLst>
                <a:ext uri="{FF2B5EF4-FFF2-40B4-BE49-F238E27FC236}">
                  <a16:creationId xmlns:a16="http://schemas.microsoft.com/office/drawing/2014/main" id="{F031D704-238A-3148-B2D2-E49A315BA098}"/>
                </a:ext>
              </a:extLst>
            </p:cNvPr>
            <p:cNvCxnSpPr>
              <a:cxnSpLocks/>
            </p:cNvCxnSpPr>
            <p:nvPr/>
          </p:nvCxnSpPr>
          <p:spPr>
            <a:xfrm rot="10800000" flipV="1">
              <a:off x="9099945" y="3052590"/>
              <a:ext cx="806837" cy="585560"/>
            </a:xfrm>
            <a:prstGeom prst="bentConnector3">
              <a:avLst>
                <a:gd name="adj1" fmla="val 70000"/>
              </a:avLst>
            </a:prstGeom>
            <a:noFill/>
            <a:ln w="19050" cap="flat" cmpd="sng" algn="ctr">
              <a:solidFill>
                <a:sysClr val="windowText" lastClr="000000"/>
              </a:solidFill>
              <a:prstDash val="solid"/>
              <a:miter lim="800000"/>
              <a:headEnd type="none"/>
              <a:tailEnd type="none"/>
            </a:ln>
            <a:effectLst/>
          </p:spPr>
        </p:cxnSp>
        <p:sp>
          <p:nvSpPr>
            <p:cNvPr id="9" name="TextBox 27">
              <a:extLst>
                <a:ext uri="{FF2B5EF4-FFF2-40B4-BE49-F238E27FC236}">
                  <a16:creationId xmlns:a16="http://schemas.microsoft.com/office/drawing/2014/main" id="{0139BD10-CF6B-3E4D-AF48-1CB8370EE58F}"/>
                </a:ext>
              </a:extLst>
            </p:cNvPr>
            <p:cNvSpPr>
              <a:spLocks noChangeArrowheads="1"/>
            </p:cNvSpPr>
            <p:nvPr/>
          </p:nvSpPr>
          <p:spPr bwMode="auto">
            <a:xfrm>
              <a:off x="1741538" y="2147400"/>
              <a:ext cx="2533225" cy="1901977"/>
            </a:xfrm>
            <a:prstGeom prst="roundRect">
              <a:avLst>
                <a:gd name="adj" fmla="val 8894"/>
              </a:avLst>
            </a:prstGeom>
            <a:gradFill>
              <a:gsLst>
                <a:gs pos="0">
                  <a:srgbClr val="E3F1FD"/>
                </a:gs>
                <a:gs pos="100000">
                  <a:srgbClr val="E7E6E6"/>
                </a:gs>
              </a:gsLst>
              <a:lin ang="5400000" scaled="1"/>
            </a:gradFill>
            <a:ln w="19050" cap="flat" cmpd="sng" algn="ctr">
              <a:solidFill>
                <a:srgbClr val="44546A"/>
              </a:solidFill>
              <a:prstDash val="solid"/>
              <a:miter lim="800000"/>
              <a:headEnd/>
              <a:tailEnd/>
            </a:ln>
            <a:effectLst>
              <a:outerShdw blurRad="50800" dist="38100" dir="5400000" algn="t" rotWithShape="0">
                <a:prstClr val="black">
                  <a:alpha val="40000"/>
                </a:prstClr>
              </a:outerShdw>
            </a:effectLst>
          </p:spPr>
          <p:txBody>
            <a:bodyPr lIns="89923" tIns="35961" rIns="0" bIns="35961" anchor="ctr"/>
            <a:lstStyle>
              <a:lvl1pPr marL="112713" eaLnBrk="0" hangingPunct="0">
                <a:spcBef>
                  <a:spcPct val="20000"/>
                </a:spcBef>
                <a:buChar char="•"/>
                <a:defRPr kumimoji="1" sz="2800" b="1">
                  <a:solidFill>
                    <a:schemeClr val="tx1"/>
                  </a:solidFill>
                  <a:latin typeface="Arial" pitchFamily="34" charset="0"/>
                  <a:ea typeface="HGP創英角ｺﾞｼｯｸUB" pitchFamily="50" charset="-128"/>
                </a:defRPr>
              </a:lvl1pPr>
              <a:lvl2pPr marL="742950" indent="-285750" eaLnBrk="0" hangingPunct="0">
                <a:lnSpc>
                  <a:spcPct val="140000"/>
                </a:lnSpc>
                <a:spcBef>
                  <a:spcPct val="20000"/>
                </a:spcBef>
                <a:buChar char="–"/>
                <a:defRPr kumimoji="1" sz="2000" b="1">
                  <a:solidFill>
                    <a:schemeClr val="tx1"/>
                  </a:solidFill>
                  <a:latin typeface="Arial" pitchFamily="34" charset="0"/>
                  <a:ea typeface="HGP創英角ｺﾞｼｯｸUB" pitchFamily="50" charset="-128"/>
                </a:defRPr>
              </a:lvl2pPr>
              <a:lvl3pPr marL="1143000" indent="-228600" eaLnBrk="0" hangingPunct="0">
                <a:lnSpc>
                  <a:spcPct val="180000"/>
                </a:lnSpc>
                <a:spcBef>
                  <a:spcPct val="20000"/>
                </a:spcBef>
                <a:buChar char="•"/>
                <a:defRPr kumimoji="1" sz="1600" b="1">
                  <a:solidFill>
                    <a:schemeClr val="tx1"/>
                  </a:solidFill>
                  <a:latin typeface="Arial" pitchFamily="34" charset="0"/>
                  <a:ea typeface="HGP創英角ｺﾞｼｯｸUB" pitchFamily="50" charset="-128"/>
                </a:defRPr>
              </a:lvl3pPr>
              <a:lvl4pPr marL="1600200" indent="-228600" eaLnBrk="0" hangingPunct="0">
                <a:spcBef>
                  <a:spcPct val="20000"/>
                </a:spcBef>
                <a:buChar char="–"/>
                <a:defRPr kumimoji="1" sz="2000">
                  <a:solidFill>
                    <a:schemeClr val="tx1"/>
                  </a:solidFill>
                  <a:latin typeface="ＭＳ Ｐゴシック" pitchFamily="50" charset="-128"/>
                  <a:ea typeface="ＭＳ Ｐゴシック" pitchFamily="50" charset="-128"/>
                </a:defRPr>
              </a:lvl4pPr>
              <a:lvl5pPr marL="2057400" indent="-228600" eaLnBrk="0" hangingPunct="0">
                <a:spcBef>
                  <a:spcPct val="20000"/>
                </a:spcBef>
                <a:buChar char="»"/>
                <a:defRPr kumimoji="1" sz="20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ＭＳ Ｐゴシック" pitchFamily="50" charset="-128"/>
                  <a:ea typeface="ＭＳ Ｐゴシック" pitchFamily="50" charset="-128"/>
                </a:defRPr>
              </a:lvl9pPr>
            </a:lstStyle>
            <a:p>
              <a:pPr marL="237558" marR="0" lvl="0" indent="-237558" algn="l" defTabSz="913500" rtl="0" eaLnBrk="0" fontAlgn="auto" latinLnBrk="0" hangingPunct="0">
                <a:lnSpc>
                  <a:spcPct val="100000"/>
                </a:lnSpc>
                <a:spcBef>
                  <a:spcPts val="0"/>
                </a:spcBef>
                <a:spcAft>
                  <a:spcPts val="600"/>
                </a:spcAft>
                <a:buClrTx/>
                <a:buSzTx/>
                <a:buFontTx/>
                <a:buChar char="•"/>
                <a:tabLst/>
                <a:defRPr/>
              </a:pPr>
              <a:r>
                <a:rPr kumimoji="1" lang="en-US" sz="1100" b="0" i="0" u="none" strike="noStrike" kern="0" cap="none" spc="0" normalizeH="0" baseline="0" noProof="0" dirty="0">
                  <a:ln>
                    <a:noFill/>
                  </a:ln>
                  <a:solidFill>
                    <a:prstClr val="black"/>
                  </a:solidFill>
                  <a:effectLst/>
                  <a:uLnTx/>
                  <a:uFillTx/>
                  <a:latin typeface="Arial" pitchFamily="34" charset="0"/>
                  <a:ea typeface="HGP創英角ｺﾞｼｯｸUB" pitchFamily="50" charset="-128"/>
                  <a:cs typeface="Arial" panose="020B0604020202020204" pitchFamily="34" charset="0"/>
                </a:rPr>
                <a:t>Postmenopausal women </a:t>
              </a:r>
              <a:br>
                <a:rPr kumimoji="1" lang="en-US" sz="1100" b="0" i="0" u="none" strike="noStrike" kern="0" cap="none" spc="0" normalizeH="0" baseline="0" noProof="0" dirty="0">
                  <a:ln>
                    <a:noFill/>
                  </a:ln>
                  <a:solidFill>
                    <a:prstClr val="black"/>
                  </a:solidFill>
                  <a:effectLst/>
                  <a:uLnTx/>
                  <a:uFillTx/>
                  <a:latin typeface="Arial" pitchFamily="34" charset="0"/>
                  <a:ea typeface="HGP創英角ｺﾞｼｯｸUB" pitchFamily="50" charset="-128"/>
                  <a:cs typeface="Arial" panose="020B0604020202020204" pitchFamily="34" charset="0"/>
                </a:rPr>
              </a:br>
              <a:r>
                <a:rPr kumimoji="1" lang="en-US" sz="1100" b="0" i="0" u="none" strike="noStrike" kern="0" cap="none" spc="0" normalizeH="0" baseline="0" noProof="0" dirty="0">
                  <a:ln>
                    <a:noFill/>
                  </a:ln>
                  <a:solidFill>
                    <a:prstClr val="black"/>
                  </a:solidFill>
                  <a:effectLst/>
                  <a:uLnTx/>
                  <a:uFillTx/>
                  <a:latin typeface="Arial" pitchFamily="34" charset="0"/>
                  <a:ea typeface="HGP創英角ｺﾞｼｯｸUB" pitchFamily="50" charset="-128"/>
                  <a:cs typeface="Arial" panose="020B0604020202020204" pitchFamily="34" charset="0"/>
                </a:rPr>
                <a:t>and men with ER+/HER2- advanced or metastatic BC</a:t>
              </a:r>
            </a:p>
            <a:p>
              <a:pPr marL="237558" marR="0" lvl="0" indent="-237558" algn="l" defTabSz="913500" rtl="0" eaLnBrk="0" fontAlgn="auto" latinLnBrk="0" hangingPunct="0">
                <a:lnSpc>
                  <a:spcPct val="100000"/>
                </a:lnSpc>
                <a:spcBef>
                  <a:spcPts val="0"/>
                </a:spcBef>
                <a:spcAft>
                  <a:spcPts val="600"/>
                </a:spcAft>
                <a:buClrTx/>
                <a:buSzTx/>
                <a:buFontTx/>
                <a:buChar char="•"/>
                <a:tabLst/>
                <a:defRPr/>
              </a:pPr>
              <a:r>
                <a:rPr kumimoji="1" lang="en-US" sz="1100" b="0" i="0" u="none" strike="noStrike" kern="0" cap="none" spc="0" normalizeH="0" baseline="0" noProof="0" dirty="0">
                  <a:ln>
                    <a:noFill/>
                  </a:ln>
                  <a:solidFill>
                    <a:prstClr val="black"/>
                  </a:solidFill>
                  <a:effectLst/>
                  <a:uLnTx/>
                  <a:uFillTx/>
                  <a:latin typeface="Arial" pitchFamily="34" charset="0"/>
                  <a:ea typeface="HGP創英角ｺﾞｼｯｸUB" pitchFamily="50" charset="-128"/>
                  <a:cs typeface="Arial" panose="020B0604020202020204" pitchFamily="34" charset="0"/>
                </a:rPr>
                <a:t>≤1 lines prior chemo for mBC </a:t>
              </a:r>
            </a:p>
            <a:p>
              <a:pPr marL="237558" marR="0" lvl="0" indent="-237558" algn="l" defTabSz="913500" rtl="0" eaLnBrk="0" fontAlgn="auto" latinLnBrk="0" hangingPunct="0">
                <a:lnSpc>
                  <a:spcPct val="100000"/>
                </a:lnSpc>
                <a:spcBef>
                  <a:spcPts val="0"/>
                </a:spcBef>
                <a:spcAft>
                  <a:spcPts val="600"/>
                </a:spcAft>
                <a:buClrTx/>
                <a:buSzTx/>
                <a:buFontTx/>
                <a:buChar char="•"/>
                <a:tabLst/>
                <a:defRPr/>
              </a:pPr>
              <a:r>
                <a:rPr kumimoji="1" lang="en-US" sz="1100" b="0" i="0" u="none" strike="noStrike" kern="0" cap="none" spc="0" normalizeH="0" baseline="0" noProof="0" dirty="0">
                  <a:ln>
                    <a:noFill/>
                  </a:ln>
                  <a:solidFill>
                    <a:prstClr val="black"/>
                  </a:solidFill>
                  <a:effectLst/>
                  <a:uLnTx/>
                  <a:uFillTx/>
                  <a:latin typeface="Arial" pitchFamily="34" charset="0"/>
                  <a:ea typeface="HGP創英角ｺﾞｼｯｸUB" pitchFamily="50" charset="-128"/>
                  <a:cs typeface="Arial" panose="020B0604020202020204" pitchFamily="34" charset="0"/>
                </a:rPr>
                <a:t>1 to 2 lines of ET, and documented PD on CDK4 and 6 inhibitor</a:t>
              </a:r>
            </a:p>
            <a:p>
              <a:pPr marL="237558" marR="0" lvl="0" indent="-237558" algn="l" defTabSz="913500" rtl="0" eaLnBrk="0" fontAlgn="auto" latinLnBrk="0" hangingPunct="0">
                <a:lnSpc>
                  <a:spcPct val="100000"/>
                </a:lnSpc>
                <a:spcBef>
                  <a:spcPts val="0"/>
                </a:spcBef>
                <a:spcAft>
                  <a:spcPts val="600"/>
                </a:spcAft>
                <a:buClrTx/>
                <a:buSzTx/>
                <a:buFontTx/>
                <a:buChar char="•"/>
                <a:tabLst/>
                <a:defRPr/>
              </a:pPr>
              <a:r>
                <a:rPr kumimoji="1" lang="en-US" sz="1100" b="0" i="0" u="none" strike="noStrike" kern="0" cap="none" spc="0" normalizeH="0" baseline="0" noProof="0" dirty="0">
                  <a:ln>
                    <a:noFill/>
                  </a:ln>
                  <a:solidFill>
                    <a:prstClr val="black"/>
                  </a:solidFill>
                  <a:effectLst/>
                  <a:uLnTx/>
                  <a:uFillTx/>
                  <a:latin typeface="Arial" pitchFamily="34" charset="0"/>
                  <a:ea typeface="HGP創英角ｺﾞｼｯｸUB" pitchFamily="50" charset="-128"/>
                  <a:cs typeface="Arial" panose="020B0604020202020204" pitchFamily="34" charset="0"/>
                </a:rPr>
                <a:t>Measurable disease (RECIST v1.1) or bone-only disease eligible</a:t>
              </a:r>
            </a:p>
          </p:txBody>
        </p:sp>
        <p:cxnSp>
          <p:nvCxnSpPr>
            <p:cNvPr id="10" name="Elbow Connector 35">
              <a:extLst>
                <a:ext uri="{FF2B5EF4-FFF2-40B4-BE49-F238E27FC236}">
                  <a16:creationId xmlns:a16="http://schemas.microsoft.com/office/drawing/2014/main" id="{4F371D04-635B-7144-A507-EEC5514816F9}"/>
                </a:ext>
              </a:extLst>
            </p:cNvPr>
            <p:cNvCxnSpPr>
              <a:cxnSpLocks/>
            </p:cNvCxnSpPr>
            <p:nvPr/>
          </p:nvCxnSpPr>
          <p:spPr>
            <a:xfrm>
              <a:off x="6335961" y="3127424"/>
              <a:ext cx="806837" cy="504000"/>
            </a:xfrm>
            <a:prstGeom prst="bentConnector3">
              <a:avLst>
                <a:gd name="adj1" fmla="val 70000"/>
              </a:avLst>
            </a:prstGeom>
            <a:noFill/>
            <a:ln w="19050" cap="flat" cmpd="sng" algn="ctr">
              <a:solidFill>
                <a:sysClr val="windowText" lastClr="000000"/>
              </a:solidFill>
              <a:prstDash val="solid"/>
              <a:miter lim="800000"/>
              <a:tailEnd type="triangle"/>
            </a:ln>
            <a:effectLst/>
          </p:spPr>
        </p:cxnSp>
        <p:cxnSp>
          <p:nvCxnSpPr>
            <p:cNvPr id="11" name="Elbow Connector 36">
              <a:extLst>
                <a:ext uri="{FF2B5EF4-FFF2-40B4-BE49-F238E27FC236}">
                  <a16:creationId xmlns:a16="http://schemas.microsoft.com/office/drawing/2014/main" id="{54EC8B96-1D39-474F-9407-23C9CE3DE9DF}"/>
                </a:ext>
              </a:extLst>
            </p:cNvPr>
            <p:cNvCxnSpPr>
              <a:cxnSpLocks/>
            </p:cNvCxnSpPr>
            <p:nvPr/>
          </p:nvCxnSpPr>
          <p:spPr>
            <a:xfrm flipV="1">
              <a:off x="6335961" y="2543783"/>
              <a:ext cx="806837" cy="585560"/>
            </a:xfrm>
            <a:prstGeom prst="bentConnector3">
              <a:avLst>
                <a:gd name="adj1" fmla="val 70000"/>
              </a:avLst>
            </a:prstGeom>
            <a:noFill/>
            <a:ln w="19050" cap="flat" cmpd="sng" algn="ctr">
              <a:solidFill>
                <a:sysClr val="windowText" lastClr="000000"/>
              </a:solidFill>
              <a:prstDash val="solid"/>
              <a:miter lim="800000"/>
              <a:tailEnd type="triangle"/>
            </a:ln>
            <a:effectLst/>
          </p:spPr>
        </p:cxnSp>
        <p:sp>
          <p:nvSpPr>
            <p:cNvPr id="12" name="TextBox 12">
              <a:extLst>
                <a:ext uri="{FF2B5EF4-FFF2-40B4-BE49-F238E27FC236}">
                  <a16:creationId xmlns:a16="http://schemas.microsoft.com/office/drawing/2014/main" id="{C844D74E-BE02-7D44-A19E-604FAAA67814}"/>
                </a:ext>
              </a:extLst>
            </p:cNvPr>
            <p:cNvSpPr>
              <a:spLocks noChangeArrowheads="1"/>
            </p:cNvSpPr>
            <p:nvPr/>
          </p:nvSpPr>
          <p:spPr bwMode="auto">
            <a:xfrm>
              <a:off x="7153873" y="2327617"/>
              <a:ext cx="2088071" cy="425355"/>
            </a:xfrm>
            <a:prstGeom prst="roundRect">
              <a:avLst>
                <a:gd name="adj" fmla="val 16667"/>
              </a:avLst>
            </a:prstGeom>
            <a:solidFill>
              <a:srgbClr val="44546A"/>
            </a:solidFill>
            <a:ln w="19050" cap="flat" cmpd="sng" algn="ctr">
              <a:noFill/>
              <a:prstDash val="solid"/>
              <a:miter lim="800000"/>
              <a:headEnd/>
              <a:tailEnd/>
            </a:ln>
            <a:effectLst/>
          </p:spPr>
          <p:txBody>
            <a:bodyPr lIns="18287" tIns="45681" rIns="18287" bIns="45681" anchor="ctr"/>
            <a:lstStyle/>
            <a:p>
              <a:pPr marL="0" marR="0" lvl="0" indent="0" algn="ctr" defTabSz="913500" rtl="0" eaLnBrk="1" fontAlgn="auto" latinLnBrk="0" hangingPunct="1">
                <a:lnSpc>
                  <a:spcPct val="100000"/>
                </a:lnSpc>
                <a:spcBef>
                  <a:spcPts val="0"/>
                </a:spcBef>
                <a:spcAft>
                  <a:spcPts val="30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Elacestrant 400 mg </a:t>
              </a: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 QD </a:t>
              </a:r>
            </a:p>
          </p:txBody>
        </p:sp>
        <p:sp>
          <p:nvSpPr>
            <p:cNvPr id="13" name="TextBox 12">
              <a:extLst>
                <a:ext uri="{FF2B5EF4-FFF2-40B4-BE49-F238E27FC236}">
                  <a16:creationId xmlns:a16="http://schemas.microsoft.com/office/drawing/2014/main" id="{E023E69B-E41F-3045-BA6F-05B07D5A55CB}"/>
                </a:ext>
              </a:extLst>
            </p:cNvPr>
            <p:cNvSpPr>
              <a:spLocks noChangeArrowheads="1"/>
            </p:cNvSpPr>
            <p:nvPr/>
          </p:nvSpPr>
          <p:spPr bwMode="auto">
            <a:xfrm>
              <a:off x="7153867" y="3421633"/>
              <a:ext cx="2098461" cy="425355"/>
            </a:xfrm>
            <a:prstGeom prst="roundRect">
              <a:avLst>
                <a:gd name="adj" fmla="val 16667"/>
              </a:avLst>
            </a:prstGeom>
            <a:solidFill>
              <a:srgbClr val="A5A5A5"/>
            </a:solidFill>
            <a:ln w="19050" cap="flat" cmpd="sng" algn="ctr">
              <a:noFill/>
              <a:prstDash val="solid"/>
              <a:miter lim="800000"/>
              <a:headEnd/>
              <a:tailEnd/>
            </a:ln>
            <a:effectLst/>
          </p:spPr>
          <p:txBody>
            <a:bodyPr lIns="18287" tIns="45681" rIns="18287" bIns="45681" anchor="ctr"/>
            <a:lstStyle/>
            <a:p>
              <a:pPr marL="0" marR="0" lvl="0" indent="0" algn="ctr" defTabSz="913500" rtl="0" eaLnBrk="1" fontAlgn="auto" latinLnBrk="0" hangingPunct="1">
                <a:lnSpc>
                  <a:spcPct val="100000"/>
                </a:lnSpc>
                <a:spcBef>
                  <a:spcPts val="0"/>
                </a:spcBef>
                <a:spcAft>
                  <a:spcPts val="30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Endocrine therapy*</a:t>
              </a:r>
              <a:endParaRPr kumimoji="0" lang="en-US" sz="1100" b="1"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4" name="Straight Arrow Connector 13">
              <a:extLst>
                <a:ext uri="{FF2B5EF4-FFF2-40B4-BE49-F238E27FC236}">
                  <a16:creationId xmlns:a16="http://schemas.microsoft.com/office/drawing/2014/main" id="{F5CC6E7A-8682-654F-9A22-601FBCF30E41}"/>
                </a:ext>
              </a:extLst>
            </p:cNvPr>
            <p:cNvCxnSpPr>
              <a:cxnSpLocks/>
            </p:cNvCxnSpPr>
            <p:nvPr/>
          </p:nvCxnSpPr>
          <p:spPr>
            <a:xfrm flipV="1">
              <a:off x="4274758" y="3085058"/>
              <a:ext cx="410961" cy="0"/>
            </a:xfrm>
            <a:prstGeom prst="straightConnector1">
              <a:avLst/>
            </a:prstGeom>
            <a:noFill/>
            <a:ln w="19050" cap="flat" cmpd="sng" algn="ctr">
              <a:solidFill>
                <a:sysClr val="windowText" lastClr="000000"/>
              </a:solidFill>
              <a:prstDash val="solid"/>
              <a:miter lim="800000"/>
              <a:tailEnd type="triangle"/>
            </a:ln>
            <a:effectLst/>
          </p:spPr>
        </p:cxnSp>
        <p:sp>
          <p:nvSpPr>
            <p:cNvPr id="15" name="Oval 14">
              <a:extLst>
                <a:ext uri="{FF2B5EF4-FFF2-40B4-BE49-F238E27FC236}">
                  <a16:creationId xmlns:a16="http://schemas.microsoft.com/office/drawing/2014/main" id="{4EAD0C79-6CE4-4F48-B204-5F44DA6AF726}"/>
                </a:ext>
              </a:extLst>
            </p:cNvPr>
            <p:cNvSpPr/>
            <p:nvPr/>
          </p:nvSpPr>
          <p:spPr>
            <a:xfrm>
              <a:off x="6438390" y="2901249"/>
              <a:ext cx="346798" cy="346798"/>
            </a:xfrm>
            <a:prstGeom prst="ellipse">
              <a:avLst/>
            </a:prstGeom>
            <a:solidFill>
              <a:srgbClr val="44546A"/>
            </a:solidFill>
            <a:ln w="12700" cap="flat" cmpd="sng" algn="ctr">
              <a:noFill/>
              <a:prstDash val="solid"/>
              <a:miter lim="800000"/>
            </a:ln>
            <a:effectLst/>
          </p:spPr>
          <p:txBody>
            <a:bodyPr lIns="91363" tIns="45681" rIns="91363" bIns="45681" rtlCol="0" anchor="ctr"/>
            <a:lstStyle/>
            <a:p>
              <a:pPr marL="0" marR="0" lvl="0" indent="0" algn="ctr" defTabSz="9135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t>
              </a:r>
            </a:p>
          </p:txBody>
        </p:sp>
        <p:sp>
          <p:nvSpPr>
            <p:cNvPr id="16" name="TextBox 12">
              <a:extLst>
                <a:ext uri="{FF2B5EF4-FFF2-40B4-BE49-F238E27FC236}">
                  <a16:creationId xmlns:a16="http://schemas.microsoft.com/office/drawing/2014/main" id="{2F3B115B-9E41-EA47-B7A4-986344835251}"/>
                </a:ext>
              </a:extLst>
            </p:cNvPr>
            <p:cNvSpPr>
              <a:spLocks noChangeArrowheads="1"/>
            </p:cNvSpPr>
            <p:nvPr/>
          </p:nvSpPr>
          <p:spPr bwMode="auto">
            <a:xfrm>
              <a:off x="4694029" y="2411140"/>
              <a:ext cx="1630868" cy="1352325"/>
            </a:xfrm>
            <a:prstGeom prst="roundRect">
              <a:avLst>
                <a:gd name="adj" fmla="val 16667"/>
              </a:avLst>
            </a:prstGeom>
            <a:gradFill flip="none" rotWithShape="1">
              <a:gsLst>
                <a:gs pos="0">
                  <a:srgbClr val="A5A5A5">
                    <a:lumMod val="20000"/>
                    <a:lumOff val="80000"/>
                  </a:srgbClr>
                </a:gs>
                <a:gs pos="100000">
                  <a:srgbClr val="E7E6E6"/>
                </a:gs>
              </a:gsLst>
              <a:lin ang="5400000" scaled="1"/>
              <a:tileRect/>
            </a:gradFill>
            <a:ln w="19050" cap="flat" cmpd="sng" algn="ctr">
              <a:solidFill>
                <a:srgbClr val="A5A5A5"/>
              </a:solidFill>
              <a:prstDash val="solid"/>
              <a:miter lim="800000"/>
              <a:headEnd/>
              <a:tailEnd/>
            </a:ln>
            <a:effectLst/>
          </p:spPr>
          <p:txBody>
            <a:bodyPr lIns="18287" tIns="45681" rIns="18287" bIns="45681" anchor="ctr"/>
            <a:lstStyle/>
            <a:p>
              <a:pPr marL="0" marR="0" lvl="0" indent="0" algn="l" defTabSz="913500" rtl="0" eaLnBrk="1" fontAlgn="auto" latinLnBrk="0" hangingPunct="1">
                <a:lnSpc>
                  <a:spcPct val="100000"/>
                </a:lnSpc>
                <a:spcBef>
                  <a:spcPts val="0"/>
                </a:spcBef>
                <a:spcAft>
                  <a:spcPts val="30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Stratification factors</a:t>
              </a:r>
            </a:p>
            <a:p>
              <a:pPr marL="222209" marR="0" lvl="0" indent="-193642" algn="l" defTabSz="9135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100"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ESR1</a:t>
              </a:r>
              <a:r>
                <a:rPr kumimoji="0" lang="en-US" altLang="en-US"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mutation status (by ctDNA)</a:t>
              </a:r>
            </a:p>
            <a:p>
              <a:pPr marL="222209" marR="0" lvl="0" indent="-193642" algn="l" defTabSz="9135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Prior fulvestrant</a:t>
              </a:r>
            </a:p>
            <a:p>
              <a:pPr marL="222209" marR="0" lvl="0" indent="-193642" algn="l" defTabSz="9135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Any visceral disease</a:t>
              </a:r>
            </a:p>
          </p:txBody>
        </p:sp>
        <p:sp>
          <p:nvSpPr>
            <p:cNvPr id="17" name="Rounded Rectangle 34">
              <a:extLst>
                <a:ext uri="{FF2B5EF4-FFF2-40B4-BE49-F238E27FC236}">
                  <a16:creationId xmlns:a16="http://schemas.microsoft.com/office/drawing/2014/main" id="{77416215-4605-F641-AFDC-B577196E76A7}"/>
                </a:ext>
              </a:extLst>
            </p:cNvPr>
            <p:cNvSpPr/>
            <p:nvPr/>
          </p:nvSpPr>
          <p:spPr>
            <a:xfrm>
              <a:off x="9437400" y="2746268"/>
              <a:ext cx="1140460" cy="742950"/>
            </a:xfrm>
            <a:prstGeom prst="roundRect">
              <a:avLst/>
            </a:prstGeom>
            <a:solidFill>
              <a:sysClr val="window" lastClr="FFFFFF"/>
            </a:solidFill>
            <a:ln w="12700" cap="flat" cmpd="sng" algn="ctr">
              <a:noFill/>
              <a:prstDash val="solid"/>
              <a:miter lim="800000"/>
            </a:ln>
            <a:effectLst/>
          </p:spPr>
          <p:txBody>
            <a:bodyPr lIns="91428" tIns="45715" rIns="91428" bIns="45715"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Until PD, unacceptable toxicity, </a:t>
              </a:r>
              <a:br>
                <a:rPr kumimoji="0" lang="en-US" altLang="en-US"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 death</a:t>
              </a:r>
            </a:p>
          </p:txBody>
        </p:sp>
        <p:sp>
          <p:nvSpPr>
            <p:cNvPr id="18" name="Content Placeholder 2">
              <a:extLst>
                <a:ext uri="{FF2B5EF4-FFF2-40B4-BE49-F238E27FC236}">
                  <a16:creationId xmlns:a16="http://schemas.microsoft.com/office/drawing/2014/main" id="{0664CC14-35DE-D74E-AA3B-C0CEA29D89C5}"/>
                </a:ext>
              </a:extLst>
            </p:cNvPr>
            <p:cNvSpPr txBox="1">
              <a:spLocks/>
            </p:cNvSpPr>
            <p:nvPr/>
          </p:nvSpPr>
          <p:spPr>
            <a:xfrm>
              <a:off x="6231910" y="2647113"/>
              <a:ext cx="753881" cy="273820"/>
            </a:xfrm>
            <a:prstGeom prst="rect">
              <a:avLst/>
            </a:prstGeom>
          </p:spPr>
          <p:txBody>
            <a:bodyPr vert="horz" lIns="91428" tIns="45715" rIns="91428" bIns="45715" rtlCol="0">
              <a:noAutofit/>
            </a:bodyPr>
            <a:lstStyle>
              <a:lvl1pPr marL="236538" indent="-236538" algn="l" defTabSz="914400" rtl="0" eaLnBrk="1" latinLnBrk="0" hangingPunct="1">
                <a:lnSpc>
                  <a:spcPct val="100000"/>
                </a:lnSpc>
                <a:spcBef>
                  <a:spcPts val="0"/>
                </a:spcBef>
                <a:spcAft>
                  <a:spcPts val="600"/>
                </a:spcAft>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1pPr>
              <a:lvl2pPr marL="690563" indent="-233363"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7763" marR="0" indent="-233363" algn="l" defTabSz="914400" rtl="0" eaLnBrk="1" fontAlgn="auto" latinLnBrk="0" hangingPunct="1">
                <a:lnSpc>
                  <a:spcPct val="100000"/>
                </a:lnSpc>
                <a:spcBef>
                  <a:spcPts val="0"/>
                </a:spcBef>
                <a:spcAft>
                  <a:spcPts val="600"/>
                </a:spcAft>
                <a:buClrTx/>
                <a:buSzPct val="70000"/>
                <a:buFont typeface="Wingdings" panose="05000000000000000000" pitchFamily="2" charset="2"/>
                <a:buChar char="Ø"/>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466</a:t>
              </a:r>
            </a:p>
          </p:txBody>
        </p:sp>
      </p:grpSp>
    </p:spTree>
    <p:extLst>
      <p:ext uri="{BB962C8B-B14F-4D97-AF65-F5344CB8AC3E}">
        <p14:creationId xmlns:p14="http://schemas.microsoft.com/office/powerpoint/2010/main" val="2057695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CD3DC9-E72E-4A4A-9B83-112802404994}"/>
              </a:ext>
            </a:extLst>
          </p:cNvPr>
          <p:cNvSpPr>
            <a:spLocks noGrp="1"/>
          </p:cNvSpPr>
          <p:nvPr>
            <p:ph type="body" sz="quarter" idx="13"/>
          </p:nvPr>
        </p:nvSpPr>
        <p:spPr/>
        <p:txBody>
          <a:bodyPr>
            <a:normAutofit lnSpcReduction="10000"/>
          </a:bodyPr>
          <a:lstStyle/>
          <a:p>
            <a:r>
              <a:rPr lang="en-US" sz="1800" b="0" dirty="0" err="1">
                <a:latin typeface="+mj-lt"/>
                <a:cs typeface="Arial" panose="020B0604020202020204" pitchFamily="34" charset="0"/>
              </a:rPr>
              <a:t>Bidard</a:t>
            </a:r>
            <a:r>
              <a:rPr lang="en-US" sz="1800" b="0" dirty="0">
                <a:latin typeface="+mj-lt"/>
                <a:cs typeface="Arial" panose="020B0604020202020204" pitchFamily="34" charset="0"/>
              </a:rPr>
              <a:t> FC et al JCO 2022</a:t>
            </a:r>
            <a:endParaRPr lang="fr-FR" sz="1800" b="0" dirty="0">
              <a:latin typeface="+mj-lt"/>
              <a:cs typeface="Arial" panose="020B0604020202020204" pitchFamily="34" charset="0"/>
            </a:endParaRPr>
          </a:p>
        </p:txBody>
      </p:sp>
      <p:sp>
        <p:nvSpPr>
          <p:cNvPr id="3" name="Title 2">
            <a:extLst>
              <a:ext uri="{FF2B5EF4-FFF2-40B4-BE49-F238E27FC236}">
                <a16:creationId xmlns:a16="http://schemas.microsoft.com/office/drawing/2014/main" id="{C9C72C9B-04A5-B848-975F-DDED281D1516}"/>
              </a:ext>
            </a:extLst>
          </p:cNvPr>
          <p:cNvSpPr>
            <a:spLocks noGrp="1"/>
          </p:cNvSpPr>
          <p:nvPr>
            <p:ph type="title"/>
          </p:nvPr>
        </p:nvSpPr>
        <p:spPr>
          <a:xfrm>
            <a:off x="185533" y="109466"/>
            <a:ext cx="9963355" cy="699351"/>
          </a:xfrm>
        </p:spPr>
        <p:txBody>
          <a:bodyPr/>
          <a:lstStyle/>
          <a:p>
            <a:pPr algn="l"/>
            <a:r>
              <a:rPr lang="en-US" sz="3600" b="1" dirty="0">
                <a:solidFill>
                  <a:schemeClr val="accent2"/>
                </a:solidFill>
              </a:rPr>
              <a:t>EMERALD: </a:t>
            </a:r>
            <a:r>
              <a:rPr lang="en-US" sz="3600" b="1" dirty="0" err="1">
                <a:solidFill>
                  <a:schemeClr val="accent2"/>
                </a:solidFill>
              </a:rPr>
              <a:t>Elacestrant</a:t>
            </a:r>
            <a:r>
              <a:rPr lang="en-US" sz="3600" b="1" dirty="0">
                <a:solidFill>
                  <a:schemeClr val="accent2"/>
                </a:solidFill>
              </a:rPr>
              <a:t> Efficacy</a:t>
            </a:r>
          </a:p>
        </p:txBody>
      </p:sp>
      <p:sp>
        <p:nvSpPr>
          <p:cNvPr id="4" name="TextBox 3">
            <a:extLst>
              <a:ext uri="{FF2B5EF4-FFF2-40B4-BE49-F238E27FC236}">
                <a16:creationId xmlns:a16="http://schemas.microsoft.com/office/drawing/2014/main" id="{457948B4-C10B-304B-93F4-06BD86402F3B}"/>
              </a:ext>
            </a:extLst>
          </p:cNvPr>
          <p:cNvSpPr txBox="1"/>
          <p:nvPr/>
        </p:nvSpPr>
        <p:spPr>
          <a:xfrm>
            <a:off x="2679376" y="5293288"/>
            <a:ext cx="762517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Median PFS Improvements: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ITT: 1.94 &gt; 2.79m</a:t>
            </a:r>
            <a:r>
              <a:rPr kumimoji="0" 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HR (95%CI) 0.68 (0.52-0.90), p=0.0049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ESR1m: 1.87 &gt; 3.78m</a:t>
            </a:r>
            <a:r>
              <a:rPr kumimoji="0" 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HR (95%CI) 0.50 (0.34-0.74), p=0.0005</a:t>
            </a:r>
            <a:endParaRPr kumimoji="0" lang="fr-FR"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pic>
        <p:nvPicPr>
          <p:cNvPr id="5" name="Picture 4">
            <a:extLst>
              <a:ext uri="{FF2B5EF4-FFF2-40B4-BE49-F238E27FC236}">
                <a16:creationId xmlns:a16="http://schemas.microsoft.com/office/drawing/2014/main" id="{D61C45E9-3A51-E64B-9E59-8C99FFDB745C}"/>
              </a:ext>
            </a:extLst>
          </p:cNvPr>
          <p:cNvPicPr>
            <a:picLocks noChangeAspect="1"/>
          </p:cNvPicPr>
          <p:nvPr/>
        </p:nvPicPr>
        <p:blipFill>
          <a:blip r:embed="rId2"/>
          <a:stretch>
            <a:fillRect/>
          </a:stretch>
        </p:blipFill>
        <p:spPr>
          <a:xfrm>
            <a:off x="0" y="2078852"/>
            <a:ext cx="6065749" cy="3161451"/>
          </a:xfrm>
          <a:prstGeom prst="rect">
            <a:avLst/>
          </a:prstGeom>
        </p:spPr>
      </p:pic>
      <p:pic>
        <p:nvPicPr>
          <p:cNvPr id="6" name="Picture 5">
            <a:extLst>
              <a:ext uri="{FF2B5EF4-FFF2-40B4-BE49-F238E27FC236}">
                <a16:creationId xmlns:a16="http://schemas.microsoft.com/office/drawing/2014/main" id="{00A276F3-2664-B949-A205-7B0A73F00CD4}"/>
              </a:ext>
            </a:extLst>
          </p:cNvPr>
          <p:cNvPicPr>
            <a:picLocks noChangeAspect="1"/>
          </p:cNvPicPr>
          <p:nvPr/>
        </p:nvPicPr>
        <p:blipFill>
          <a:blip r:embed="rId3"/>
          <a:stretch>
            <a:fillRect/>
          </a:stretch>
        </p:blipFill>
        <p:spPr>
          <a:xfrm>
            <a:off x="6096001" y="2078853"/>
            <a:ext cx="6096000" cy="3146323"/>
          </a:xfrm>
          <a:prstGeom prst="rect">
            <a:avLst/>
          </a:prstGeom>
        </p:spPr>
      </p:pic>
      <p:sp>
        <p:nvSpPr>
          <p:cNvPr id="9" name="TextBox 8">
            <a:extLst>
              <a:ext uri="{FF2B5EF4-FFF2-40B4-BE49-F238E27FC236}">
                <a16:creationId xmlns:a16="http://schemas.microsoft.com/office/drawing/2014/main" id="{49040F8C-52C1-5949-AA1F-EADD622BEBAB}"/>
              </a:ext>
            </a:extLst>
          </p:cNvPr>
          <p:cNvSpPr txBox="1"/>
          <p:nvPr/>
        </p:nvSpPr>
        <p:spPr>
          <a:xfrm>
            <a:off x="4261854" y="910193"/>
            <a:ext cx="745957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Patient Characteristics: </a:t>
            </a:r>
            <a:r>
              <a:rPr kumimoji="0" lang="en-US" sz="1600" b="0"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Elacestrant</a:t>
            </a: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vs. Control</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Prior Chemotherapy: 20% vs 24%</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ESR1m: 48% vs 47%</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Two prior lines of ET: 46% vs 41%</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Left-Right Arrow 7">
            <a:extLst>
              <a:ext uri="{FF2B5EF4-FFF2-40B4-BE49-F238E27FC236}">
                <a16:creationId xmlns:a16="http://schemas.microsoft.com/office/drawing/2014/main" id="{68BB967C-80D6-6240-B880-30B8874F71B9}"/>
              </a:ext>
            </a:extLst>
          </p:cNvPr>
          <p:cNvSpPr/>
          <p:nvPr/>
        </p:nvSpPr>
        <p:spPr>
          <a:xfrm>
            <a:off x="7605175" y="3591513"/>
            <a:ext cx="458258" cy="121001"/>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589694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D083F896-F8C6-5D45-8F9A-99DBFBE8C3AD}"/>
              </a:ext>
            </a:extLst>
          </p:cNvPr>
          <p:cNvSpPr>
            <a:spLocks noGrp="1"/>
          </p:cNvSpPr>
          <p:nvPr>
            <p:ph type="body" sz="quarter" idx="13"/>
          </p:nvPr>
        </p:nvSpPr>
        <p:spPr/>
        <p:txBody>
          <a:bodyPr>
            <a:normAutofit lnSpcReduction="10000"/>
          </a:bodyPr>
          <a:lstStyle/>
          <a:p>
            <a:r>
              <a:rPr lang="en-US" sz="1800" b="0" dirty="0" err="1">
                <a:latin typeface="+mj-lt"/>
              </a:rPr>
              <a:t>Kaklamani</a:t>
            </a:r>
            <a:r>
              <a:rPr lang="en-US" sz="1800" b="0" dirty="0">
                <a:latin typeface="+mj-lt"/>
              </a:rPr>
              <a:t> et al SABCS 2022 and Bardia et al CCR 2024</a:t>
            </a:r>
          </a:p>
        </p:txBody>
      </p:sp>
      <p:sp>
        <p:nvSpPr>
          <p:cNvPr id="5" name="Title 2">
            <a:extLst>
              <a:ext uri="{FF2B5EF4-FFF2-40B4-BE49-F238E27FC236}">
                <a16:creationId xmlns:a16="http://schemas.microsoft.com/office/drawing/2014/main" id="{2F3188EE-047F-4846-8999-ABCE149675E8}"/>
              </a:ext>
            </a:extLst>
          </p:cNvPr>
          <p:cNvSpPr>
            <a:spLocks noGrp="1"/>
          </p:cNvSpPr>
          <p:nvPr>
            <p:ph type="title"/>
          </p:nvPr>
        </p:nvSpPr>
        <p:spPr>
          <a:xfrm>
            <a:off x="271258" y="161782"/>
            <a:ext cx="9963355" cy="699351"/>
          </a:xfrm>
        </p:spPr>
        <p:txBody>
          <a:bodyPr/>
          <a:lstStyle/>
          <a:p>
            <a:pPr algn="l"/>
            <a:r>
              <a:rPr lang="en-US" sz="3600" b="1" dirty="0">
                <a:solidFill>
                  <a:schemeClr val="accent2"/>
                </a:solidFill>
              </a:rPr>
              <a:t>EMERALD: </a:t>
            </a:r>
            <a:r>
              <a:rPr lang="en-US" sz="3600" b="1" dirty="0" err="1">
                <a:solidFill>
                  <a:schemeClr val="accent2"/>
                </a:solidFill>
              </a:rPr>
              <a:t>Elacestrant</a:t>
            </a:r>
            <a:r>
              <a:rPr lang="en-US" sz="3600" b="1" dirty="0">
                <a:solidFill>
                  <a:schemeClr val="accent2"/>
                </a:solidFill>
              </a:rPr>
              <a:t> Efficacy in ESR1m</a:t>
            </a:r>
          </a:p>
        </p:txBody>
      </p:sp>
      <p:pic>
        <p:nvPicPr>
          <p:cNvPr id="6" name="Picture 5">
            <a:extLst>
              <a:ext uri="{FF2B5EF4-FFF2-40B4-BE49-F238E27FC236}">
                <a16:creationId xmlns:a16="http://schemas.microsoft.com/office/drawing/2014/main" id="{44FADA4F-756C-5D48-BDF4-B55883EF8539}"/>
              </a:ext>
            </a:extLst>
          </p:cNvPr>
          <p:cNvPicPr>
            <a:picLocks noChangeAspect="1"/>
          </p:cNvPicPr>
          <p:nvPr/>
        </p:nvPicPr>
        <p:blipFill rotWithShape="1">
          <a:blip r:embed="rId2"/>
          <a:srcRect t="18585" b="3210"/>
          <a:stretch/>
        </p:blipFill>
        <p:spPr>
          <a:xfrm>
            <a:off x="0" y="983229"/>
            <a:ext cx="12192000" cy="5363313"/>
          </a:xfrm>
          <a:prstGeom prst="rect">
            <a:avLst/>
          </a:prstGeom>
        </p:spPr>
      </p:pic>
      <p:sp>
        <p:nvSpPr>
          <p:cNvPr id="2" name="Left-Right Arrow 1">
            <a:extLst>
              <a:ext uri="{FF2B5EF4-FFF2-40B4-BE49-F238E27FC236}">
                <a16:creationId xmlns:a16="http://schemas.microsoft.com/office/drawing/2014/main" id="{B35967B7-6436-384C-B176-13F99FF20522}"/>
              </a:ext>
            </a:extLst>
          </p:cNvPr>
          <p:cNvSpPr/>
          <p:nvPr/>
        </p:nvSpPr>
        <p:spPr>
          <a:xfrm>
            <a:off x="1160992" y="3105149"/>
            <a:ext cx="458258" cy="121001"/>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Left-Right Arrow 6">
            <a:extLst>
              <a:ext uri="{FF2B5EF4-FFF2-40B4-BE49-F238E27FC236}">
                <a16:creationId xmlns:a16="http://schemas.microsoft.com/office/drawing/2014/main" id="{32442981-00B8-CB40-86C1-28D83B4B4E4E}"/>
              </a:ext>
            </a:extLst>
          </p:cNvPr>
          <p:cNvSpPr/>
          <p:nvPr/>
        </p:nvSpPr>
        <p:spPr>
          <a:xfrm>
            <a:off x="5108038" y="3105149"/>
            <a:ext cx="886361" cy="121001"/>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484285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CD3DC9-E72E-4A4A-9B83-112802404994}"/>
              </a:ext>
            </a:extLst>
          </p:cNvPr>
          <p:cNvSpPr>
            <a:spLocks noGrp="1"/>
          </p:cNvSpPr>
          <p:nvPr>
            <p:ph type="body" sz="quarter" idx="13"/>
          </p:nvPr>
        </p:nvSpPr>
        <p:spPr/>
        <p:txBody>
          <a:bodyPr>
            <a:normAutofit lnSpcReduction="10000"/>
          </a:bodyPr>
          <a:lstStyle/>
          <a:p>
            <a:r>
              <a:rPr lang="en-US" sz="1800" b="0" dirty="0" err="1">
                <a:latin typeface="+mj-lt"/>
                <a:cs typeface="Arial" panose="020B0604020202020204" pitchFamily="34" charset="0"/>
              </a:rPr>
              <a:t>Bidard</a:t>
            </a:r>
            <a:r>
              <a:rPr lang="en-US" sz="1800" b="0" dirty="0">
                <a:latin typeface="+mj-lt"/>
                <a:cs typeface="Arial" panose="020B0604020202020204" pitchFamily="34" charset="0"/>
              </a:rPr>
              <a:t> FC et al JCO 2022</a:t>
            </a:r>
            <a:endParaRPr lang="fr-FR" sz="1800" b="0" dirty="0">
              <a:latin typeface="+mj-lt"/>
              <a:cs typeface="Arial" panose="020B0604020202020204" pitchFamily="34" charset="0"/>
            </a:endParaRPr>
          </a:p>
        </p:txBody>
      </p:sp>
      <p:sp>
        <p:nvSpPr>
          <p:cNvPr id="3" name="Title 2">
            <a:extLst>
              <a:ext uri="{FF2B5EF4-FFF2-40B4-BE49-F238E27FC236}">
                <a16:creationId xmlns:a16="http://schemas.microsoft.com/office/drawing/2014/main" id="{C9C72C9B-04A5-B848-975F-DDED281D1516}"/>
              </a:ext>
            </a:extLst>
          </p:cNvPr>
          <p:cNvSpPr>
            <a:spLocks noGrp="1"/>
          </p:cNvSpPr>
          <p:nvPr>
            <p:ph type="title"/>
          </p:nvPr>
        </p:nvSpPr>
        <p:spPr>
          <a:xfrm>
            <a:off x="164024" y="26922"/>
            <a:ext cx="10042013" cy="699351"/>
          </a:xfrm>
        </p:spPr>
        <p:txBody>
          <a:bodyPr/>
          <a:lstStyle/>
          <a:p>
            <a:pPr algn="l"/>
            <a:r>
              <a:rPr lang="en-US" sz="3600" b="1" dirty="0">
                <a:solidFill>
                  <a:schemeClr val="accent2"/>
                </a:solidFill>
              </a:rPr>
              <a:t>EMERALD: Toxicity Experience</a:t>
            </a:r>
          </a:p>
        </p:txBody>
      </p:sp>
      <p:pic>
        <p:nvPicPr>
          <p:cNvPr id="4" name="Picture 3">
            <a:extLst>
              <a:ext uri="{FF2B5EF4-FFF2-40B4-BE49-F238E27FC236}">
                <a16:creationId xmlns:a16="http://schemas.microsoft.com/office/drawing/2014/main" id="{A721AC5E-DB7F-8E42-B82E-DEB0CB2BFF69}"/>
              </a:ext>
            </a:extLst>
          </p:cNvPr>
          <p:cNvPicPr>
            <a:picLocks noChangeAspect="1"/>
          </p:cNvPicPr>
          <p:nvPr/>
        </p:nvPicPr>
        <p:blipFill>
          <a:blip r:embed="rId2"/>
          <a:stretch>
            <a:fillRect/>
          </a:stretch>
        </p:blipFill>
        <p:spPr>
          <a:xfrm>
            <a:off x="1363578" y="726273"/>
            <a:ext cx="9464843" cy="5600180"/>
          </a:xfrm>
          <a:prstGeom prst="rect">
            <a:avLst/>
          </a:prstGeom>
        </p:spPr>
      </p:pic>
    </p:spTree>
    <p:extLst>
      <p:ext uri="{BB962C8B-B14F-4D97-AF65-F5344CB8AC3E}">
        <p14:creationId xmlns:p14="http://schemas.microsoft.com/office/powerpoint/2010/main" val="129409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F8B62E-94C3-D043-942D-A4061B00058B}"/>
              </a:ext>
            </a:extLst>
          </p:cNvPr>
          <p:cNvPicPr>
            <a:picLocks noChangeAspect="1"/>
          </p:cNvPicPr>
          <p:nvPr/>
        </p:nvPicPr>
        <p:blipFill rotWithShape="1">
          <a:blip r:embed="rId2"/>
          <a:srcRect t="20298" b="13035"/>
          <a:stretch/>
        </p:blipFill>
        <p:spPr>
          <a:xfrm>
            <a:off x="0" y="1286932"/>
            <a:ext cx="12192000" cy="4572001"/>
          </a:xfrm>
          <a:prstGeom prst="rect">
            <a:avLst/>
          </a:prstGeom>
        </p:spPr>
      </p:pic>
      <p:sp>
        <p:nvSpPr>
          <p:cNvPr id="4" name="Text Placeholder 4">
            <a:extLst>
              <a:ext uri="{FF2B5EF4-FFF2-40B4-BE49-F238E27FC236}">
                <a16:creationId xmlns:a16="http://schemas.microsoft.com/office/drawing/2014/main" id="{FF37F7EC-9BE7-C249-897D-395542A2D8DB}"/>
              </a:ext>
            </a:extLst>
          </p:cNvPr>
          <p:cNvSpPr txBox="1">
            <a:spLocks/>
          </p:cNvSpPr>
          <p:nvPr/>
        </p:nvSpPr>
        <p:spPr>
          <a:xfrm>
            <a:off x="880533" y="6260556"/>
            <a:ext cx="5852160" cy="281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Jhaveri</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 et al SABCS 2024 and NEJM 2024</a:t>
            </a:r>
          </a:p>
        </p:txBody>
      </p:sp>
      <p:sp>
        <p:nvSpPr>
          <p:cNvPr id="5" name="Title 2">
            <a:extLst>
              <a:ext uri="{FF2B5EF4-FFF2-40B4-BE49-F238E27FC236}">
                <a16:creationId xmlns:a16="http://schemas.microsoft.com/office/drawing/2014/main" id="{DFD0EA83-F3F6-8F42-8853-69F8337AAC4D}"/>
              </a:ext>
            </a:extLst>
          </p:cNvPr>
          <p:cNvSpPr>
            <a:spLocks noGrp="1"/>
          </p:cNvSpPr>
          <p:nvPr>
            <p:ph type="title"/>
          </p:nvPr>
        </p:nvSpPr>
        <p:spPr>
          <a:xfrm>
            <a:off x="163514" y="156111"/>
            <a:ext cx="10154276" cy="699351"/>
          </a:xfrm>
        </p:spPr>
        <p:txBody>
          <a:bodyPr/>
          <a:lstStyle/>
          <a:p>
            <a:pPr algn="l"/>
            <a:r>
              <a:rPr lang="en-US" sz="3600" b="1" dirty="0">
                <a:solidFill>
                  <a:schemeClr val="accent2"/>
                </a:solidFill>
              </a:rPr>
              <a:t>EMBER3: Imlunestrant, Phase III</a:t>
            </a:r>
          </a:p>
        </p:txBody>
      </p:sp>
    </p:spTree>
    <p:extLst>
      <p:ext uri="{BB962C8B-B14F-4D97-AF65-F5344CB8AC3E}">
        <p14:creationId xmlns:p14="http://schemas.microsoft.com/office/powerpoint/2010/main" val="1436096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CF4E0-2E59-F849-B35E-CDBFD89A2AB1}"/>
              </a:ext>
            </a:extLst>
          </p:cNvPr>
          <p:cNvSpPr>
            <a:spLocks noGrp="1"/>
          </p:cNvSpPr>
          <p:nvPr>
            <p:ph type="title"/>
          </p:nvPr>
        </p:nvSpPr>
        <p:spPr>
          <a:xfrm>
            <a:off x="246239" y="103181"/>
            <a:ext cx="10902950" cy="956516"/>
          </a:xfrm>
        </p:spPr>
        <p:txBody>
          <a:bodyPr/>
          <a:lstStyle/>
          <a:p>
            <a:r>
              <a:rPr lang="en-US" b="1" dirty="0"/>
              <a:t>EMBER3: Imlunestrant Efficacy</a:t>
            </a:r>
          </a:p>
        </p:txBody>
      </p:sp>
      <p:pic>
        <p:nvPicPr>
          <p:cNvPr id="10" name="Picture 9">
            <a:extLst>
              <a:ext uri="{FF2B5EF4-FFF2-40B4-BE49-F238E27FC236}">
                <a16:creationId xmlns:a16="http://schemas.microsoft.com/office/drawing/2014/main" id="{C18D3687-50DB-EC46-986B-EBB3E7A9E85D}"/>
              </a:ext>
            </a:extLst>
          </p:cNvPr>
          <p:cNvPicPr>
            <a:picLocks noChangeAspect="1"/>
          </p:cNvPicPr>
          <p:nvPr/>
        </p:nvPicPr>
        <p:blipFill rotWithShape="1">
          <a:blip r:embed="rId2"/>
          <a:srcRect l="5077" t="20090" r="5385" b="21899"/>
          <a:stretch/>
        </p:blipFill>
        <p:spPr>
          <a:xfrm>
            <a:off x="17415" y="758518"/>
            <a:ext cx="6805602" cy="2480248"/>
          </a:xfrm>
          <a:prstGeom prst="rect">
            <a:avLst/>
          </a:prstGeom>
        </p:spPr>
      </p:pic>
      <p:pic>
        <p:nvPicPr>
          <p:cNvPr id="11" name="Picture 10">
            <a:extLst>
              <a:ext uri="{FF2B5EF4-FFF2-40B4-BE49-F238E27FC236}">
                <a16:creationId xmlns:a16="http://schemas.microsoft.com/office/drawing/2014/main" id="{138CA0DE-85A1-9440-A491-8560E827FB5E}"/>
              </a:ext>
            </a:extLst>
          </p:cNvPr>
          <p:cNvPicPr>
            <a:picLocks noChangeAspect="1"/>
          </p:cNvPicPr>
          <p:nvPr/>
        </p:nvPicPr>
        <p:blipFill rotWithShape="1">
          <a:blip r:embed="rId3"/>
          <a:srcRect l="5385" t="20066" r="5077" b="15840"/>
          <a:stretch/>
        </p:blipFill>
        <p:spPr>
          <a:xfrm>
            <a:off x="17415" y="3379605"/>
            <a:ext cx="6805601" cy="2740273"/>
          </a:xfrm>
          <a:prstGeom prst="rect">
            <a:avLst/>
          </a:prstGeom>
        </p:spPr>
      </p:pic>
      <p:sp>
        <p:nvSpPr>
          <p:cNvPr id="13" name="Content Placeholder 2">
            <a:extLst>
              <a:ext uri="{FF2B5EF4-FFF2-40B4-BE49-F238E27FC236}">
                <a16:creationId xmlns:a16="http://schemas.microsoft.com/office/drawing/2014/main" id="{09E7CA21-3000-E440-9FBF-D186EADEA4CD}"/>
              </a:ext>
            </a:extLst>
          </p:cNvPr>
          <p:cNvSpPr txBox="1">
            <a:spLocks/>
          </p:cNvSpPr>
          <p:nvPr/>
        </p:nvSpPr>
        <p:spPr>
          <a:xfrm>
            <a:off x="7428090" y="298924"/>
            <a:ext cx="5420394" cy="12335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Patients: Contrast with EMERALD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No prior chemotherapy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No prior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fulvestrant</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40% without prior CDK4/6i exposure</a:t>
            </a:r>
          </a:p>
        </p:txBody>
      </p:sp>
      <p:sp>
        <p:nvSpPr>
          <p:cNvPr id="8" name="Text Placeholder 4">
            <a:extLst>
              <a:ext uri="{FF2B5EF4-FFF2-40B4-BE49-F238E27FC236}">
                <a16:creationId xmlns:a16="http://schemas.microsoft.com/office/drawing/2014/main" id="{F14EE06C-6228-A042-93E5-BFFA38B4DD10}"/>
              </a:ext>
            </a:extLst>
          </p:cNvPr>
          <p:cNvSpPr txBox="1">
            <a:spLocks/>
          </p:cNvSpPr>
          <p:nvPr/>
        </p:nvSpPr>
        <p:spPr>
          <a:xfrm>
            <a:off x="880533" y="6260556"/>
            <a:ext cx="5852160" cy="281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Jhaveri</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 et al SABCS 2024 and NEJM 2024</a:t>
            </a:r>
          </a:p>
        </p:txBody>
      </p:sp>
      <p:pic>
        <p:nvPicPr>
          <p:cNvPr id="9" name="Picture 8">
            <a:extLst>
              <a:ext uri="{FF2B5EF4-FFF2-40B4-BE49-F238E27FC236}">
                <a16:creationId xmlns:a16="http://schemas.microsoft.com/office/drawing/2014/main" id="{3C5F29DC-3C45-DA40-9CED-22D8CEF2A7C3}"/>
              </a:ext>
            </a:extLst>
          </p:cNvPr>
          <p:cNvPicPr>
            <a:picLocks noChangeAspect="1"/>
          </p:cNvPicPr>
          <p:nvPr/>
        </p:nvPicPr>
        <p:blipFill rotWithShape="1">
          <a:blip r:embed="rId4"/>
          <a:srcRect l="2614" t="19337" r="49387" b="16102"/>
          <a:stretch/>
        </p:blipFill>
        <p:spPr>
          <a:xfrm>
            <a:off x="7048781" y="1998642"/>
            <a:ext cx="4838418" cy="3660645"/>
          </a:xfrm>
          <a:prstGeom prst="rect">
            <a:avLst/>
          </a:prstGeom>
        </p:spPr>
      </p:pic>
    </p:spTree>
    <p:extLst>
      <p:ext uri="{BB962C8B-B14F-4D97-AF65-F5344CB8AC3E}">
        <p14:creationId xmlns:p14="http://schemas.microsoft.com/office/powerpoint/2010/main" val="879830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5A6E707-03D8-F94C-A134-56EFE8EA586B}" vid="{CDC3E881-144C-C94D-9F47-81E5D87847F5}"/>
    </a:ext>
  </a:ext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40969B0B-CE51-48B3-8DBA-830E6E4BAB07}"/>
</file>

<file path=customXml/itemProps2.xml><?xml version="1.0" encoding="utf-8"?>
<ds:datastoreItem xmlns:ds="http://schemas.openxmlformats.org/officeDocument/2006/customXml" ds:itemID="{4DBD81A2-6B6E-4106-8C6B-EA77821C0188}"/>
</file>

<file path=customXml/itemProps3.xml><?xml version="1.0" encoding="utf-8"?>
<ds:datastoreItem xmlns:ds="http://schemas.openxmlformats.org/officeDocument/2006/customXml" ds:itemID="{BF89B8C6-F087-4584-BFEC-25FDB93C6FA2}"/>
</file>

<file path=docProps/app.xml><?xml version="1.0" encoding="utf-8"?>
<Properties xmlns="http://schemas.openxmlformats.org/officeDocument/2006/extended-properties" xmlns:vt="http://schemas.openxmlformats.org/officeDocument/2006/docPropsVTypes">
  <Template/>
  <TotalTime>85143</TotalTime>
  <Words>8374</Words>
  <Application>Microsoft Macintosh PowerPoint</Application>
  <PresentationFormat>Widescreen</PresentationFormat>
  <Paragraphs>1183</Paragraphs>
  <Slides>119</Slides>
  <Notes>17</Notes>
  <HiddenSlides>0</HiddenSlides>
  <MMClips>0</MMClips>
  <ScaleCrop>false</ScaleCrop>
  <HeadingPairs>
    <vt:vector size="8" baseType="variant">
      <vt:variant>
        <vt:lpstr>Fonts Used</vt:lpstr>
      </vt:variant>
      <vt:variant>
        <vt:i4>19</vt:i4>
      </vt:variant>
      <vt:variant>
        <vt:lpstr>Theme</vt:lpstr>
      </vt:variant>
      <vt:variant>
        <vt:i4>7</vt:i4>
      </vt:variant>
      <vt:variant>
        <vt:lpstr>Embedded OLE Servers</vt:lpstr>
      </vt:variant>
      <vt:variant>
        <vt:i4>1</vt:i4>
      </vt:variant>
      <vt:variant>
        <vt:lpstr>Slide Titles</vt:lpstr>
      </vt:variant>
      <vt:variant>
        <vt:i4>119</vt:i4>
      </vt:variant>
    </vt:vector>
  </HeadingPairs>
  <TitlesOfParts>
    <vt:vector size="146" baseType="lpstr">
      <vt:lpstr>-apple-system</vt:lpstr>
      <vt:lpstr>Aptos</vt:lpstr>
      <vt:lpstr>Aptos Display</vt:lpstr>
      <vt:lpstr>Arial</vt:lpstr>
      <vt:lpstr>Arial Narrow</vt:lpstr>
      <vt:lpstr>BlinkMacSystemFont</vt:lpstr>
      <vt:lpstr>Calibri</vt:lpstr>
      <vt:lpstr>Calibri Light</vt:lpstr>
      <vt:lpstr>Georgia</vt:lpstr>
      <vt:lpstr>Google Sans</vt:lpstr>
      <vt:lpstr>Helvetica</vt:lpstr>
      <vt:lpstr>inherit</vt:lpstr>
      <vt:lpstr>OTNEJMQuadraat</vt:lpstr>
      <vt:lpstr>Segoe UI</vt:lpstr>
      <vt:lpstr>Segoe UI Symbol</vt:lpstr>
      <vt:lpstr>Symbol</vt:lpstr>
      <vt:lpstr>System Font Regular</vt:lpstr>
      <vt:lpstr>Times New Roman</vt:lpstr>
      <vt:lpstr>Wingdings</vt:lpstr>
      <vt:lpstr>1_Default Design</vt:lpstr>
      <vt:lpstr>Custom Design</vt:lpstr>
      <vt:lpstr>3_Default Design</vt:lpstr>
      <vt:lpstr>MGB_standard_template_082020</vt:lpstr>
      <vt:lpstr>4_Default Design</vt:lpstr>
      <vt:lpstr>Office Theme</vt:lpstr>
      <vt:lpstr>1_Office Theme</vt:lpstr>
      <vt:lpstr>think-cell Slide</vt:lpstr>
      <vt:lpstr>Hormone Receptor-Positive Breast Cancer</vt:lpstr>
      <vt:lpstr>Faculty</vt:lpstr>
      <vt:lpstr>Dr Borges — Disclosures</vt:lpstr>
      <vt:lpstr>Ms Carroll — Disclosures</vt:lpstr>
      <vt:lpstr>Mr Stein — Disclosures</vt:lpstr>
      <vt:lpstr>Dr Wander — Disclosures</vt:lpstr>
      <vt:lpstr>Commercial Support</vt:lpstr>
      <vt:lpstr>PowerPoint Presentation</vt:lpstr>
      <vt:lpstr>Agenda</vt:lpstr>
      <vt:lpstr>Agenda</vt:lpstr>
      <vt:lpstr>PowerPoint Presentation</vt:lpstr>
      <vt:lpstr>CDK4/6 Inhibitors for Hormone Receptor (HR)-Positive Breast Cancer</vt:lpstr>
      <vt:lpstr>A typical day in MDC…</vt:lpstr>
      <vt:lpstr>Treatment Sequence</vt:lpstr>
      <vt:lpstr>Adjuvant EBC Trials With CDK4/6 Inhibitors</vt:lpstr>
      <vt:lpstr>Different Eligibility, Different Populations</vt:lpstr>
      <vt:lpstr>PowerPoint Presentation</vt:lpstr>
      <vt:lpstr>PowerPoint Presentation</vt:lpstr>
      <vt:lpstr>Summary: CDK4/6 inhibitors in ER+EBC</vt:lpstr>
      <vt:lpstr>Case –De Novo Stage IV YWBC</vt:lpstr>
      <vt:lpstr>First Line therapy decision making </vt:lpstr>
      <vt:lpstr>PowerPoint Presentation</vt:lpstr>
      <vt:lpstr>PowerPoint Presentation</vt:lpstr>
      <vt:lpstr>PowerPoint Presentation</vt:lpstr>
      <vt:lpstr>Roundtable Discussion</vt:lpstr>
      <vt:lpstr>Nursing Considerations for Patients Receiving a CDK4/6 Inhibitor</vt:lpstr>
      <vt:lpstr>Why recommend a CDK4/6 inhibitor (metastatic setting)?</vt:lpstr>
      <vt:lpstr>Why recommend a CDK4/6 inhibitor (adjuvant setting)?</vt:lpstr>
      <vt:lpstr>How CDK4/6 inhibitors work: What patients need to know</vt:lpstr>
      <vt:lpstr>Common side effects of CDK4/6 inhibitors</vt:lpstr>
      <vt:lpstr>Less common but potentially dangerous side effects of CDK4/6 inhibitors</vt:lpstr>
      <vt:lpstr>Potential toxicities What to tell patients prior to starting a CDK4/6 inhibitor</vt:lpstr>
      <vt:lpstr>Monitoring of adverse effects</vt:lpstr>
      <vt:lpstr>Management of more common adverse effects </vt:lpstr>
      <vt:lpstr>Dosing schedules and duration for CDK4/6 inhibitors</vt:lpstr>
      <vt:lpstr>Dosing schedules and duration for CDK4/6 inhibitors, continued</vt:lpstr>
      <vt:lpstr>Roundtable Discussion</vt:lpstr>
      <vt:lpstr>Agenda</vt:lpstr>
      <vt:lpstr>PowerPoint Presentation</vt:lpstr>
      <vt:lpstr>PowerPoint Presentation</vt:lpstr>
      <vt:lpstr>Targeting PI3K in HR+/HER2- Metastatic Breast Cancer</vt:lpstr>
      <vt:lpstr>Oncogenic PI3K Signaling and Structure</vt:lpstr>
      <vt:lpstr>Biopsy Approach and Sequencing Methodology</vt:lpstr>
      <vt:lpstr>Truncal vs Acquired Alterations</vt:lpstr>
      <vt:lpstr>SOLAR-1: 1st Generation PI3K inhibition in HR+ MBC</vt:lpstr>
      <vt:lpstr>SOLAR-1: 1st Generation PI3K inhibition in HR+ MBC</vt:lpstr>
      <vt:lpstr>SOLAR-1: 1st Generation PI3K inhibition in HR+ MBC</vt:lpstr>
      <vt:lpstr>PowerPoint Presentation</vt:lpstr>
      <vt:lpstr>PowerPoint Presentation</vt:lpstr>
      <vt:lpstr>PowerPoint Presentation</vt:lpstr>
      <vt:lpstr>PowerPoint Presentation</vt:lpstr>
      <vt:lpstr>Summary and Future Directions</vt:lpstr>
      <vt:lpstr>Roundtable Discussion</vt:lpstr>
      <vt:lpstr>Nursing Considerations  for Patients Receiving Inavolisib/Palbociclib/Fulvestrant   Research To Practice</vt:lpstr>
      <vt:lpstr>PowerPoint Presentation</vt:lpstr>
      <vt:lpstr>PowerPoint Presentation</vt:lpstr>
      <vt:lpstr>PowerPoint Presentation</vt:lpstr>
      <vt:lpstr>PowerPoint Presentation</vt:lpstr>
      <vt:lpstr>Inavo120: Safety</vt:lpstr>
      <vt:lpstr>Case study side effects</vt:lpstr>
      <vt:lpstr>Roundtable Discussion</vt:lpstr>
      <vt:lpstr>Agenda</vt:lpstr>
      <vt:lpstr>PowerPoint Presentation</vt:lpstr>
      <vt:lpstr>PI3K/AKT/PTEN Inhibitors for Hormone Receptor (HR)-Positive Breast Cancer</vt:lpstr>
      <vt:lpstr>PowerPoint Presentation</vt:lpstr>
      <vt:lpstr>Case –Progressive HR+ HER2- MBC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–Progressive HR+ HER2- MBC</vt:lpstr>
      <vt:lpstr>Roundtable Discussion</vt:lpstr>
      <vt:lpstr>Nursing Considerations for Patients Receiving Capivasertib</vt:lpstr>
      <vt:lpstr>Why recommend treatment with capivasertib for metastatic breast cancer?</vt:lpstr>
      <vt:lpstr>How capivasertib works: What patients need to know</vt:lpstr>
      <vt:lpstr>How capivasertib is administered</vt:lpstr>
      <vt:lpstr>Common side effects of capivasertib</vt:lpstr>
      <vt:lpstr>Monitoring of adverse events</vt:lpstr>
      <vt:lpstr>Management of more common adverse effects – skin changes</vt:lpstr>
      <vt:lpstr>Management of more common adverse effects, continued - diarrhea</vt:lpstr>
      <vt:lpstr>Management of more common adverse effects, continued - hyperglycemia</vt:lpstr>
      <vt:lpstr>Roundtable Discussion</vt:lpstr>
      <vt:lpstr>Agenda</vt:lpstr>
      <vt:lpstr>PowerPoint Presentation</vt:lpstr>
      <vt:lpstr>PowerPoint Presentation</vt:lpstr>
      <vt:lpstr>Novel SERDs for ESR1m HR+ Metastatic Breast Cancer</vt:lpstr>
      <vt:lpstr>ESR1 Mutations Arise Under Selective Pressure </vt:lpstr>
      <vt:lpstr>Truncal vs Acquired Alterations</vt:lpstr>
      <vt:lpstr>Mechanisms of Emerging Next-Generation Antiestrogens</vt:lpstr>
      <vt:lpstr>EMERALD: Elacestrant, Phase III</vt:lpstr>
      <vt:lpstr>EMERALD: Elacestrant Efficacy</vt:lpstr>
      <vt:lpstr>EMERALD: Elacestrant Efficacy in ESR1m</vt:lpstr>
      <vt:lpstr>EMERALD: Toxicity Experience</vt:lpstr>
      <vt:lpstr>EMBER3: Imlunestrant, Phase III</vt:lpstr>
      <vt:lpstr>EMBER3: Imlunestrant Efficacy</vt:lpstr>
      <vt:lpstr>EMBER3: Imlunestrant Safety</vt:lpstr>
      <vt:lpstr>Summary and Future Directions</vt:lpstr>
      <vt:lpstr>Key Ongoing/Completed Metastatic Antiestrogen Trials</vt:lpstr>
      <vt:lpstr>SERENA-2 Trial: Progression-Free Survival with Camizestrant versus Fulvestrant for Postmenopausal Women with ER-Positive, HER2-Negative Advanced Breast Cancer</vt:lpstr>
      <vt:lpstr>SERENA-2: Overview of Adverse Events</vt:lpstr>
      <vt:lpstr>SERENA-6: Phase III, Camizestrant via ctDNA ESR1 Dynamics</vt:lpstr>
      <vt:lpstr>Camizestrant demonstrated statistically significant improvement in PFS in 1st-line advanced HR-positive breast cancer with an emergent ESR1 tumor mutation in SERENA-6 Phase III trial Press Release: February 26, 2025</vt:lpstr>
      <vt:lpstr>SERDs: Side Effects More Commonly Encountered  Than with Fulvestrant in RCTs</vt:lpstr>
      <vt:lpstr>Roundtable Discussion</vt:lpstr>
      <vt:lpstr>Nursing Considerations for  Patients Receiving Oral SERDs   Research To Practice</vt:lpstr>
      <vt:lpstr>PowerPoint Presentation</vt:lpstr>
      <vt:lpstr>PowerPoint Presentation</vt:lpstr>
      <vt:lpstr>PowerPoint Presentation</vt:lpstr>
      <vt:lpstr>PowerPoint Presentation</vt:lpstr>
      <vt:lpstr>EMERALD: Safety</vt:lpstr>
      <vt:lpstr>PowerPoint Presentation</vt:lpstr>
      <vt:lpstr>PowerPoint Presentation</vt:lpstr>
      <vt:lpstr>Don’t throw it in your pill box!</vt:lpstr>
      <vt:lpstr>Approved and Emerging oral SERDs</vt:lpstr>
      <vt:lpstr>Adherence Considerations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8089</cp:revision>
  <cp:lastPrinted>2020-10-06T19:03:59Z</cp:lastPrinted>
  <dcterms:created xsi:type="dcterms:W3CDTF">2013-03-19T19:50:02Z</dcterms:created>
  <dcterms:modified xsi:type="dcterms:W3CDTF">2025-04-16T16:21:25Z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