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0.xml" ContentType="application/vnd.openxmlformats-officedocument.presentationml.slide+xml"/>
  <Override PartName="/ppt/presentation.xml" ContentType="application/vnd.openxmlformats-officedocument.presentationml.presentation.main+xml"/>
  <Override PartName="/ppt/slideLayouts/slideLayout30.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slideLayouts/slideLayout49.xml" ContentType="application/vnd.openxmlformats-officedocument.presentationml.slideLayout+xml"/>
  <Override PartName="/ppt/slideLayouts/slideLayout48.xml" ContentType="application/vnd.openxmlformats-officedocument.presentationml.slideLayout+xml"/>
  <Override PartName="/ppt/slideLayouts/slideLayout47.xml" ContentType="application/vnd.openxmlformats-officedocument.presentationml.slideLayout+xml"/>
  <Override PartName="/ppt/slideLayouts/slideLayout46.xml" ContentType="application/vnd.openxmlformats-officedocument.presentationml.slideLayout+xml"/>
  <Override PartName="/ppt/slideLayouts/slideLayout45.xml" ContentType="application/vnd.openxmlformats-officedocument.presentationml.slideLayout+xml"/>
  <Override PartName="/ppt/slideLayouts/slideLayout44.xml" ContentType="application/vnd.openxmlformats-officedocument.presentationml.slideLayout+xml"/>
  <Override PartName="/ppt/slideLayouts/slideLayout43.xml" ContentType="application/vnd.openxmlformats-officedocument.presentationml.slideLayout+xml"/>
  <Override PartName="/ppt/slideLayouts/slideLayout42.xml" ContentType="application/vnd.openxmlformats-officedocument.presentationml.slideLayout+xml"/>
  <Override PartName="/ppt/slideLayouts/slideLayout41.xml" ContentType="application/vnd.openxmlformats-officedocument.presentationml.slideLayout+xml"/>
  <Override PartName="/ppt/slideLayouts/slideLayout40.xml" ContentType="application/vnd.openxmlformats-officedocument.presentationml.slideLayout+xml"/>
  <Override PartName="/ppt/slideLayouts/slideLayout39.xml" ContentType="application/vnd.openxmlformats-officedocument.presentationml.slideLayout+xml"/>
  <Override PartName="/ppt/slideLayouts/slideLayout38.xml" ContentType="application/vnd.openxmlformats-officedocument.presentationml.slideLayout+xml"/>
  <Override PartName="/ppt/slideLayouts/slideLayout37.xml" ContentType="application/vnd.openxmlformats-officedocument.presentationml.slideLayout+xml"/>
  <Override PartName="/ppt/slideLayouts/slideLayout36.xml" ContentType="application/vnd.openxmlformats-officedocument.presentationml.slideLayout+xml"/>
  <Override PartName="/ppt/slideLayouts/slideLayout35.xml" ContentType="application/vnd.openxmlformats-officedocument.presentationml.slideLayout+xml"/>
  <Override PartName="/ppt/slideLayouts/slideLayout34.xml" ContentType="application/vnd.openxmlformats-officedocument.presentationml.slideLayout+xml"/>
  <Override PartName="/ppt/slideLayouts/slideLayout33.xml" ContentType="application/vnd.openxmlformats-officedocument.presentationml.slideLayout+xml"/>
  <Override PartName="/ppt/slideLayouts/slideLayout32.xml" ContentType="application/vnd.openxmlformats-officedocument.presentationml.slideLayout+xml"/>
  <Override PartName="/ppt/slideLayouts/slideLayout31.xml" ContentType="application/vnd.openxmlformats-officedocument.presentationml.slideLayout+xml"/>
  <Override PartName="/ppt/slideLayouts/slideLayout29.xml" ContentType="application/vnd.openxmlformats-officedocument.presentationml.slideLayout+xml"/>
  <Override PartName="/ppt/slideLayouts/slideLayout28.xml" ContentType="application/vnd.openxmlformats-officedocument.presentationml.slideLayout+xml"/>
  <Override PartName="/ppt/slideLayouts/slideLayout27.xml" ContentType="application/vnd.openxmlformats-officedocument.presentationml.slideLayout+xml"/>
  <Override PartName="/ppt/slideLayouts/slideLayout26.xml" ContentType="application/vnd.openxmlformats-officedocument.presentationml.slideLayout+xml"/>
  <Override PartName="/ppt/slideLayouts/slideLayout25.xml" ContentType="application/vnd.openxmlformats-officedocument.presentationml.slideLayout+xml"/>
  <Override PartName="/ppt/slideLayouts/slideLayout24.xml" ContentType="application/vnd.openxmlformats-officedocument.presentationml.slideLayout+xml"/>
  <Override PartName="/ppt/slideLayouts/slideLayout23.xml" ContentType="application/vnd.openxmlformats-officedocument.presentationml.slideLayout+xml"/>
  <Override PartName="/ppt/slideLayouts/slideLayout22.xml" ContentType="application/vnd.openxmlformats-officedocument.presentationml.slideLayout+xml"/>
  <Override PartName="/ppt/slideLayouts/slideLayout21.xml" ContentType="application/vnd.openxmlformats-officedocument.presentationml.slideLayout+xml"/>
  <Override PartName="/ppt/slideLayouts/slideLayout20.xml" ContentType="application/vnd.openxmlformats-officedocument.presentationml.slideLayout+xml"/>
  <Override PartName="/ppt/slideLayouts/slideLayout19.xml" ContentType="application/vnd.openxmlformats-officedocument.presentationml.slideLayout+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3.xml" ContentType="application/vnd.openxmlformats-officedocument.presentationml.slideMaster+xml"/>
  <Override PartName="/ppt/slideMasters/slideMaster2.xml" ContentType="application/vnd.openxmlformats-officedocument.presentationml.slideMaster+xml"/>
  <Override PartName="/ppt/slideMasters/slideMaster1.xml" ContentType="application/vnd.openxmlformats-officedocument.presentationml.slideMaster+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5.xml" ContentType="application/vnd.openxmlformats-officedocument.theme+xml"/>
  <Override PartName="/ppt/theme/theme4.xml" ContentType="application/vnd.openxmlformats-officedocument.them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ppt/tags/tag1.xml" ContentType="application/vnd.openxmlformats-officedocument.presentationml.tags+xml"/>
  <Override PartName="/docProps/app.xml" ContentType="application/vnd.openxmlformats-officedocument.extended-properties+xml"/>
  <Override PartName="/docProps/core.xml" ContentType="application/vnd.openxmlformats-package.core-properties+xml"/>
  <Override PartName="/ppt/tags/tag17.xml" ContentType="application/vnd.openxmlformats-officedocument.presentationml.tags+xml"/>
  <Override PartName="/ppt/tags/tag16.xml" ContentType="application/vnd.openxmlformats-officedocument.presentationml.tags+xml"/>
  <Override PartName="/ppt/tags/tag3.xml" ContentType="application/vnd.openxmlformats-officedocument.presentationml.tags+xml"/>
  <Override PartName="/ppt/tags/tag15.xml" ContentType="application/vnd.openxmlformats-officedocument.presentationml.tags+xml"/>
  <Override PartName="/ppt/tags/tag14.xml" ContentType="application/vnd.openxmlformats-officedocument.presentationml.tags+xml"/>
  <Override PartName="/ppt/tags/tag13.xml" ContentType="application/vnd.openxmlformats-officedocument.presentationml.tags+xml"/>
  <Override PartName="/ppt/tags/tag12.xml" ContentType="application/vnd.openxmlformats-officedocument.presentationml.tags+xml"/>
  <Override PartName="/ppt/tags/tag11.xml" ContentType="application/vnd.openxmlformats-officedocument.presentationml.tags+xml"/>
  <Override PartName="/ppt/tags/tag10.xml" ContentType="application/vnd.openxmlformats-officedocument.presentationml.tags+xml"/>
  <Override PartName="/ppt/tags/tag9.xml" ContentType="application/vnd.openxmlformats-officedocument.presentationml.tags+xml"/>
  <Override PartName="/ppt/tags/tag8.xml" ContentType="application/vnd.openxmlformats-officedocument.presentationml.tags+xml"/>
  <Override PartName="/ppt/tags/tag7.xml" ContentType="application/vnd.openxmlformats-officedocument.presentationml.tags+xml"/>
  <Override PartName="/ppt/tags/tag6.xml" ContentType="application/vnd.openxmlformats-officedocument.presentationml.tags+xml"/>
  <Override PartName="/ppt/tags/tag5.xml" ContentType="application/vnd.openxmlformats-officedocument.presentationml.tags+xml"/>
  <Override PartName="/ppt/tags/tag4.xml" ContentType="application/vnd.openxmlformats-officedocument.presentationml.tags+xml"/>
  <Override PartName="/ppt/tags/tag2.xml" ContentType="application/vnd.openxmlformats-officedocument.presentationml.tag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431" r:id="rId1"/>
    <p:sldMasterId id="2147484603" r:id="rId2"/>
    <p:sldMasterId id="2147484616" r:id="rId3"/>
  </p:sldMasterIdLst>
  <p:notesMasterIdLst>
    <p:notesMasterId r:id="rId66"/>
  </p:notesMasterIdLst>
  <p:handoutMasterIdLst>
    <p:handoutMasterId r:id="rId67"/>
  </p:handoutMasterIdLst>
  <p:sldIdLst>
    <p:sldId id="2147480101" r:id="rId4"/>
    <p:sldId id="2147480105" r:id="rId5"/>
    <p:sldId id="2147479949" r:id="rId6"/>
    <p:sldId id="2147479950" r:id="rId7"/>
    <p:sldId id="2147480083" r:id="rId8"/>
    <p:sldId id="2147480082" r:id="rId9"/>
    <p:sldId id="13407" r:id="rId10"/>
    <p:sldId id="2147481015" r:id="rId11"/>
    <p:sldId id="2147481049" r:id="rId12"/>
    <p:sldId id="2147480108" r:id="rId13"/>
    <p:sldId id="2147480143" r:id="rId14"/>
    <p:sldId id="2147481004" r:id="rId15"/>
    <p:sldId id="2147480110" r:id="rId16"/>
    <p:sldId id="2147480144" r:id="rId17"/>
    <p:sldId id="2147480023" r:id="rId18"/>
    <p:sldId id="2147470787" r:id="rId19"/>
    <p:sldId id="2147481053" r:id="rId20"/>
    <p:sldId id="2147480145" r:id="rId21"/>
    <p:sldId id="2147480115" r:id="rId22"/>
    <p:sldId id="2147480116" r:id="rId23"/>
    <p:sldId id="2147481033" r:id="rId24"/>
    <p:sldId id="2147481034" r:id="rId25"/>
    <p:sldId id="2147481035" r:id="rId26"/>
    <p:sldId id="2147481037" r:id="rId27"/>
    <p:sldId id="2147481038" r:id="rId28"/>
    <p:sldId id="2147480146" r:id="rId29"/>
    <p:sldId id="2147480118" r:id="rId30"/>
    <p:sldId id="2147481042" r:id="rId31"/>
    <p:sldId id="13286" r:id="rId32"/>
    <p:sldId id="2147480097" r:id="rId33"/>
    <p:sldId id="2147480119" r:id="rId34"/>
    <p:sldId id="2147480120" r:id="rId35"/>
    <p:sldId id="2147480133" r:id="rId36"/>
    <p:sldId id="2147480134" r:id="rId37"/>
    <p:sldId id="2147481039" r:id="rId38"/>
    <p:sldId id="2147481040" r:id="rId39"/>
    <p:sldId id="2147481050" r:id="rId40"/>
    <p:sldId id="2147480147" r:id="rId41"/>
    <p:sldId id="2147480114" r:id="rId42"/>
    <p:sldId id="2147480123" r:id="rId43"/>
    <p:sldId id="2147481052" r:id="rId44"/>
    <p:sldId id="2147481051" r:id="rId45"/>
    <p:sldId id="2147480124" r:id="rId46"/>
    <p:sldId id="2147481029" r:id="rId47"/>
    <p:sldId id="2147480148" r:id="rId48"/>
    <p:sldId id="2147480126" r:id="rId49"/>
    <p:sldId id="2147481044" r:id="rId50"/>
    <p:sldId id="2147471286" r:id="rId51"/>
    <p:sldId id="2147480127" r:id="rId52"/>
    <p:sldId id="2147480128" r:id="rId53"/>
    <p:sldId id="2147480129" r:id="rId54"/>
    <p:sldId id="2147480094" r:id="rId55"/>
    <p:sldId id="2147480093" r:id="rId56"/>
    <p:sldId id="2147470463" r:id="rId57"/>
    <p:sldId id="2147480095" r:id="rId58"/>
    <p:sldId id="2147471162" r:id="rId59"/>
    <p:sldId id="2147471287" r:id="rId60"/>
    <p:sldId id="2147480149" r:id="rId61"/>
    <p:sldId id="2147480131" r:id="rId62"/>
    <p:sldId id="2147480132" r:id="rId63"/>
    <p:sldId id="2147475695" r:id="rId64"/>
    <p:sldId id="2147481047" r:id="rId65"/>
  </p:sldIdLst>
  <p:sldSz cx="12192000" cy="6858000"/>
  <p:notesSz cx="7772400" cy="10058400"/>
  <p:custDataLst>
    <p:tags r:id="rId68"/>
  </p:custDataLst>
  <p:defaultTextStyle>
    <a:defPPr>
      <a:defRPr lang="en-GB"/>
    </a:defPPr>
    <a:lvl1pPr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1pPr>
    <a:lvl2pPr marL="4302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2pPr>
    <a:lvl3pPr marL="6461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3pPr>
    <a:lvl4pPr marL="8620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4pPr>
    <a:lvl5pPr marL="10779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5pPr>
    <a:lvl6pPr marL="2286000" algn="l" defTabSz="457200" rtl="0" eaLnBrk="1" latinLnBrk="0" hangingPunct="1">
      <a:defRPr sz="3600" b="1" kern="1200">
        <a:solidFill>
          <a:schemeClr val="accent2"/>
        </a:solidFill>
        <a:latin typeface="Arial" pitchFamily="-72" charset="0"/>
        <a:ea typeface="MS PGothic" charset="0"/>
        <a:cs typeface="MS PGothic" charset="0"/>
      </a:defRPr>
    </a:lvl6pPr>
    <a:lvl7pPr marL="2743200" algn="l" defTabSz="457200" rtl="0" eaLnBrk="1" latinLnBrk="0" hangingPunct="1">
      <a:defRPr sz="3600" b="1" kern="1200">
        <a:solidFill>
          <a:schemeClr val="accent2"/>
        </a:solidFill>
        <a:latin typeface="Arial" pitchFamily="-72" charset="0"/>
        <a:ea typeface="MS PGothic" charset="0"/>
        <a:cs typeface="MS PGothic" charset="0"/>
      </a:defRPr>
    </a:lvl7pPr>
    <a:lvl8pPr marL="3200400" algn="l" defTabSz="457200" rtl="0" eaLnBrk="1" latinLnBrk="0" hangingPunct="1">
      <a:defRPr sz="3600" b="1" kern="1200">
        <a:solidFill>
          <a:schemeClr val="accent2"/>
        </a:solidFill>
        <a:latin typeface="Arial" pitchFamily="-72" charset="0"/>
        <a:ea typeface="MS PGothic" charset="0"/>
        <a:cs typeface="MS PGothic" charset="0"/>
      </a:defRPr>
    </a:lvl8pPr>
    <a:lvl9pPr marL="3657600" algn="l" defTabSz="457200" rtl="0" eaLnBrk="1" latinLnBrk="0" hangingPunct="1">
      <a:defRPr sz="3600" b="1" kern="1200">
        <a:solidFill>
          <a:schemeClr val="accent2"/>
        </a:solidFill>
        <a:latin typeface="Arial" pitchFamily="-72" charset="0"/>
        <a:ea typeface="MS PGothic" charset="0"/>
        <a:cs typeface="MS PGothic" charset="0"/>
      </a:defRPr>
    </a:lvl9pPr>
  </p:defaultTextStyle>
  <p:extLst>
    <p:ext uri="{EFAFB233-063F-42B5-8137-9DF3F51BA10A}">
      <p15:sldGuideLst xmlns:p15="http://schemas.microsoft.com/office/powerpoint/2012/main">
        <p15:guide id="1" orient="horz" pos="4208" userDrawn="1">
          <p15:clr>
            <a:srgbClr val="A4A3A4"/>
          </p15:clr>
        </p15:guide>
        <p15:guide id="2" pos="3719" userDrawn="1">
          <p15:clr>
            <a:srgbClr val="A4A3A4"/>
          </p15:clr>
        </p15:guide>
        <p15:guide id="4" pos="6208" userDrawn="1">
          <p15:clr>
            <a:srgbClr val="A4A3A4"/>
          </p15:clr>
        </p15:guide>
        <p15:guide id="5" pos="332"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ick Kaderman" initials="" lastIdx="0" clrIdx="0"/>
</p:cmAuthorLst>
</file>

<file path=ppt/presProps.xml><?xml version="1.0" encoding="utf-8"?>
<p:presentationPr xmlns:a="http://schemas.openxmlformats.org/drawingml/2006/main" xmlns:r="http://schemas.openxmlformats.org/officeDocument/2006/relationships" xmlns:p="http://schemas.openxmlformats.org/presentationml/2006/main">
  <p:prnPr/>
  <p:showPr loop="1"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40FF"/>
    <a:srgbClr val="0432FF"/>
    <a:srgbClr val="0C8965"/>
    <a:srgbClr val="F7E2E1"/>
    <a:srgbClr val="E4EDF2"/>
    <a:srgbClr val="E4EEF3"/>
    <a:srgbClr val="EDF5F9"/>
    <a:srgbClr val="E3EDF2"/>
    <a:srgbClr val="E3ECF2"/>
    <a:srgbClr val="BBE0E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636" autoAdjust="0"/>
    <p:restoredTop sz="95374" autoAdjust="0"/>
  </p:normalViewPr>
  <p:slideViewPr>
    <p:cSldViewPr>
      <p:cViewPr varScale="1">
        <p:scale>
          <a:sx n="117" d="100"/>
          <a:sy n="117" d="100"/>
        </p:scale>
        <p:origin x="928" y="184"/>
      </p:cViewPr>
      <p:guideLst>
        <p:guide orient="horz" pos="4208"/>
        <p:guide pos="3719"/>
        <p:guide pos="6208"/>
        <p:guide pos="332"/>
      </p:guideLst>
    </p:cSldViewPr>
  </p:slideViewPr>
  <p:outlineViewPr>
    <p:cViewPr varScale="1">
      <p:scale>
        <a:sx n="170" d="200"/>
        <a:sy n="170" d="200"/>
      </p:scale>
      <p:origin x="0" y="-149912"/>
    </p:cViewPr>
  </p:outlineViewPr>
  <p:notesTextViewPr>
    <p:cViewPr>
      <p:scale>
        <a:sx n="55" d="100"/>
        <a:sy n="55" d="100"/>
      </p:scale>
      <p:origin x="0" y="0"/>
    </p:cViewPr>
  </p:notesTextViewPr>
  <p:sorterViewPr>
    <p:cViewPr>
      <p:scale>
        <a:sx n="159" d="100"/>
        <a:sy n="159" d="100"/>
      </p:scale>
      <p:origin x="0" y="0"/>
    </p:cViewPr>
  </p:sorterViewPr>
  <p:notesViewPr>
    <p:cSldViewPr>
      <p:cViewPr varScale="1">
        <p:scale>
          <a:sx n="77" d="100"/>
          <a:sy n="77" d="100"/>
        </p:scale>
        <p:origin x="-2560" y="-10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notesMaster" Target="notesMasters/notesMaster1.xml"/><Relationship Id="rId74" Type="http://schemas.openxmlformats.org/officeDocument/2006/relationships/customXml" Target="../customXml/item1.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commentAuthors" Target="commentAuthor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handoutMaster" Target="handoutMasters/handoutMaster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presProps" Target="presProps.xml"/><Relationship Id="rId75"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 Type="http://schemas.openxmlformats.org/officeDocument/2006/relationships/slide" Target="slides/slide4.xml"/><Relationship Id="rId7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5" name="Rectangle 3"/>
          <p:cNvSpPr>
            <a:spLocks noGrp="1" noChangeArrowheads="1"/>
          </p:cNvSpPr>
          <p:nvPr>
            <p:ph type="dt" sz="quarter" idx="1"/>
          </p:nvPr>
        </p:nvSpPr>
        <p:spPr bwMode="auto">
          <a:xfrm>
            <a:off x="419100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2B7CC06-35E6-42FC-8B5E-42EE52A72567}" type="datetime1">
              <a:rPr lang="en-US"/>
              <a:pPr>
                <a:defRPr/>
              </a:pPr>
              <a:t>5/13/24</a:t>
            </a:fld>
            <a:endParaRPr lang="en-US"/>
          </a:p>
        </p:txBody>
      </p:sp>
      <p:sp>
        <p:nvSpPr>
          <p:cNvPr id="100356" name="Rectangle 4"/>
          <p:cNvSpPr>
            <a:spLocks noGrp="1" noChangeArrowheads="1"/>
          </p:cNvSpPr>
          <p:nvPr>
            <p:ph type="ftr" sz="quarter" idx="2"/>
          </p:nvPr>
        </p:nvSpPr>
        <p:spPr bwMode="auto">
          <a:xfrm>
            <a:off x="304800" y="9220200"/>
            <a:ext cx="33528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7" name="Rectangle 5"/>
          <p:cNvSpPr>
            <a:spLocks noGrp="1" noChangeArrowheads="1"/>
          </p:cNvSpPr>
          <p:nvPr>
            <p:ph type="sldNum" sz="quarter" idx="3"/>
          </p:nvPr>
        </p:nvSpPr>
        <p:spPr bwMode="auto">
          <a:xfrm>
            <a:off x="3886200" y="9220200"/>
            <a:ext cx="32004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82FF3A5-13B6-4316-814F-1F1469E14ECE}" type="slidenum">
              <a:rPr lang="en-US"/>
              <a:pPr>
                <a:defRPr/>
              </a:pPr>
              <a:t>‹#›</a:t>
            </a:fld>
            <a:endParaRPr lang="en-US"/>
          </a:p>
        </p:txBody>
      </p:sp>
    </p:spTree>
    <p:extLst>
      <p:ext uri="{BB962C8B-B14F-4D97-AF65-F5344CB8AC3E}">
        <p14:creationId xmlns:p14="http://schemas.microsoft.com/office/powerpoint/2010/main" val="29063338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1"/>
          <p:cNvSpPr>
            <a:spLocks noGrp="1" noRot="1" noChangeAspect="1" noChangeArrowheads="1"/>
          </p:cNvSpPr>
          <p:nvPr>
            <p:ph type="sldImg"/>
          </p:nvPr>
        </p:nvSpPr>
        <p:spPr bwMode="auto">
          <a:xfrm>
            <a:off x="823913" y="1006475"/>
            <a:ext cx="6121400" cy="3444875"/>
          </a:xfrm>
          <a:prstGeom prst="rect">
            <a:avLst/>
          </a:prstGeom>
          <a:noFill/>
          <a:ln w="9525">
            <a:noFill/>
            <a:miter lim="800000"/>
            <a:headEnd/>
            <a:tailEnd/>
          </a:ln>
        </p:spPr>
      </p:sp>
      <p:sp>
        <p:nvSpPr>
          <p:cNvPr id="2050" name="Rectangle 2"/>
          <p:cNvSpPr>
            <a:spLocks noGrp="1" noChangeArrowheads="1"/>
          </p:cNvSpPr>
          <p:nvPr>
            <p:ph type="body"/>
          </p:nvPr>
        </p:nvSpPr>
        <p:spPr bwMode="auto">
          <a:xfrm>
            <a:off x="1185863" y="4787900"/>
            <a:ext cx="5405437" cy="3824288"/>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en-US" noProof="0"/>
          </a:p>
        </p:txBody>
      </p:sp>
    </p:spTree>
    <p:extLst>
      <p:ext uri="{BB962C8B-B14F-4D97-AF65-F5344CB8AC3E}">
        <p14:creationId xmlns:p14="http://schemas.microsoft.com/office/powerpoint/2010/main" val="4088421580"/>
      </p:ext>
    </p:extLst>
  </p:cSld>
  <p:clrMap bg1="lt1" tx1="dk1" bg2="lt2" tx2="dk2" accent1="accent1" accent2="accent2" accent3="accent3" accent4="accent4" accent5="accent5" accent6="accent6" hlink="hlink" folHlink="folHlink"/>
  <p:notesStyle>
    <a:lvl1pPr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S PGothic" charset="0"/>
      </a:defRPr>
    </a:lvl1pPr>
    <a:lvl2pPr marL="37931725" indent="-37474525"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n-cs"/>
      </a:defRPr>
    </a:lvl2pPr>
    <a:lvl3pPr marL="11430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ＭＳ Ｐゴシック" pitchFamily="-72" charset="-128"/>
      </a:defRPr>
    </a:lvl3pPr>
    <a:lvl4pPr marL="16002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4pPr>
    <a:lvl5pPr marL="20574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5pPr>
    <a:lvl6pPr marL="2285289" algn="l" defTabSz="914115" rtl="0" eaLnBrk="1" latinLnBrk="0" hangingPunct="1">
      <a:defRPr sz="1200" kern="1200">
        <a:solidFill>
          <a:schemeClr val="tx1"/>
        </a:solidFill>
        <a:latin typeface="+mn-lt"/>
        <a:ea typeface="+mn-ea"/>
        <a:cs typeface="+mn-cs"/>
      </a:defRPr>
    </a:lvl6pPr>
    <a:lvl7pPr marL="2742347" algn="l" defTabSz="914115" rtl="0" eaLnBrk="1" latinLnBrk="0" hangingPunct="1">
      <a:defRPr sz="1200" kern="1200">
        <a:solidFill>
          <a:schemeClr val="tx1"/>
        </a:solidFill>
        <a:latin typeface="+mn-lt"/>
        <a:ea typeface="+mn-ea"/>
        <a:cs typeface="+mn-cs"/>
      </a:defRPr>
    </a:lvl7pPr>
    <a:lvl8pPr marL="3199405" algn="l" defTabSz="914115" rtl="0" eaLnBrk="1" latinLnBrk="0" hangingPunct="1">
      <a:defRPr sz="1200" kern="1200">
        <a:solidFill>
          <a:schemeClr val="tx1"/>
        </a:solidFill>
        <a:latin typeface="+mn-lt"/>
        <a:ea typeface="+mn-ea"/>
        <a:cs typeface="+mn-cs"/>
      </a:defRPr>
    </a:lvl8pPr>
    <a:lvl9pPr marL="3656462" algn="l" defTabSz="91411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2765518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6CBC4F1-1245-BB46-850C-E9966AA1C493}"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24</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90114" name="Rectangle 2"/>
          <p:cNvSpPr>
            <a:spLocks noGrp="1" noRot="1" noChangeAspect="1" noChangeArrowheads="1"/>
          </p:cNvSpPr>
          <p:nvPr>
            <p:ph type="sldImg"/>
          </p:nvPr>
        </p:nvSpPr>
        <p:spPr>
          <a:xfrm>
            <a:off x="644525" y="914400"/>
            <a:ext cx="5567363" cy="3132138"/>
          </a:xfrm>
          <a:solidFill>
            <a:srgbClr val="FFFFFF"/>
          </a:solidFill>
          <a:ln/>
        </p:spPr>
      </p:sp>
      <p:sp>
        <p:nvSpPr>
          <p:cNvPr id="90115" name="Rectangle 3"/>
          <p:cNvSpPr>
            <a:spLocks noGrp="1" noChangeArrowheads="1"/>
          </p:cNvSpPr>
          <p:nvPr>
            <p:ph type="body" idx="1"/>
          </p:nvPr>
        </p:nvSpPr>
        <p:spPr>
          <a:xfrm>
            <a:off x="1046163" y="4352925"/>
            <a:ext cx="4770437" cy="3476625"/>
          </a:xfrm>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txBody>
          <a:bodyPr lIns="0" tIns="0" rIns="0" bIns="0"/>
          <a:lstStyle/>
          <a:p>
            <a:endParaRPr lang="en-US"/>
          </a:p>
        </p:txBody>
      </p:sp>
      <p:sp>
        <p:nvSpPr>
          <p:cNvPr id="2" name="Date Placeholder 1"/>
          <p:cNvSpPr>
            <a:spLocks noGrp="1"/>
          </p:cNvSpPr>
          <p:nvPr>
            <p:ph type="dt"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 name="Footer Placeholder 2"/>
          <p:cNvSpPr>
            <a:spLocks noGrp="1"/>
          </p:cNvSpPr>
          <p:nvPr>
            <p:ph type="ftr" sz="quarter" idx="1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t>00A_ONS-GI-17-NL-Intro-Slides_v35rak</a:t>
            </a:r>
          </a:p>
        </p:txBody>
      </p:sp>
      <p:sp>
        <p:nvSpPr>
          <p:cNvPr id="4" name="Header Placeholder 3"/>
          <p:cNvSpPr>
            <a:spLocks noGrp="1"/>
          </p:cNvSpPr>
          <p:nvPr>
            <p:ph type="hdr" sz="quarter" idx="12"/>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t>Gastrointestinal</a:t>
            </a:r>
          </a:p>
        </p:txBody>
      </p:sp>
    </p:spTree>
    <p:extLst>
      <p:ext uri="{BB962C8B-B14F-4D97-AF65-F5344CB8AC3E}">
        <p14:creationId xmlns:p14="http://schemas.microsoft.com/office/powerpoint/2010/main" val="12980599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6CBC4F1-1245-BB46-850C-E9966AA1C493}"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25</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90114" name="Rectangle 2"/>
          <p:cNvSpPr>
            <a:spLocks noGrp="1" noRot="1" noChangeAspect="1" noChangeArrowheads="1"/>
          </p:cNvSpPr>
          <p:nvPr>
            <p:ph type="sldImg"/>
          </p:nvPr>
        </p:nvSpPr>
        <p:spPr>
          <a:xfrm>
            <a:off x="644525" y="914400"/>
            <a:ext cx="5567363" cy="3132138"/>
          </a:xfrm>
          <a:solidFill>
            <a:srgbClr val="FFFFFF"/>
          </a:solidFill>
          <a:ln/>
        </p:spPr>
      </p:sp>
      <p:sp>
        <p:nvSpPr>
          <p:cNvPr id="90115" name="Rectangle 3"/>
          <p:cNvSpPr>
            <a:spLocks noGrp="1" noChangeArrowheads="1"/>
          </p:cNvSpPr>
          <p:nvPr>
            <p:ph type="body" idx="1"/>
          </p:nvPr>
        </p:nvSpPr>
        <p:spPr>
          <a:xfrm>
            <a:off x="1046163" y="4352925"/>
            <a:ext cx="4770437" cy="3476625"/>
          </a:xfrm>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2" name="Date Placeholder 1"/>
          <p:cNvSpPr>
            <a:spLocks noGrp="1"/>
          </p:cNvSpPr>
          <p:nvPr>
            <p:ph type="dt"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 name="Footer Placeholder 2"/>
          <p:cNvSpPr>
            <a:spLocks noGrp="1"/>
          </p:cNvSpPr>
          <p:nvPr>
            <p:ph type="ftr" sz="quarter" idx="1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t>00A_ONS-GI-17-NL-Intro-Slides_v35rak</a:t>
            </a:r>
          </a:p>
        </p:txBody>
      </p:sp>
      <p:sp>
        <p:nvSpPr>
          <p:cNvPr id="4" name="Header Placeholder 3"/>
          <p:cNvSpPr>
            <a:spLocks noGrp="1"/>
          </p:cNvSpPr>
          <p:nvPr>
            <p:ph type="hdr" sz="quarter" idx="12"/>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t>Gastrointestinal</a:t>
            </a:r>
          </a:p>
        </p:txBody>
      </p:sp>
    </p:spTree>
    <p:extLst>
      <p:ext uri="{BB962C8B-B14F-4D97-AF65-F5344CB8AC3E}">
        <p14:creationId xmlns:p14="http://schemas.microsoft.com/office/powerpoint/2010/main" val="26703617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82DE61-6FE8-534E-9BA7-3DC91B42EA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Tree>
    <p:extLst>
      <p:ext uri="{BB962C8B-B14F-4D97-AF65-F5344CB8AC3E}">
        <p14:creationId xmlns:p14="http://schemas.microsoft.com/office/powerpoint/2010/main" val="23484796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82DE61-6FE8-534E-9BA7-3DC91B42EA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Tree>
    <p:extLst>
      <p:ext uri="{BB962C8B-B14F-4D97-AF65-F5344CB8AC3E}">
        <p14:creationId xmlns:p14="http://schemas.microsoft.com/office/powerpoint/2010/main" val="9871431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82DE61-6FE8-534E-9BA7-3DC91B42EA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Tree>
    <p:extLst>
      <p:ext uri="{BB962C8B-B14F-4D97-AF65-F5344CB8AC3E}">
        <p14:creationId xmlns:p14="http://schemas.microsoft.com/office/powerpoint/2010/main" val="11522470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6CBC4F1-1245-BB46-850C-E9966AA1C493}"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35</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90114" name="Rectangle 2"/>
          <p:cNvSpPr>
            <a:spLocks noGrp="1" noRot="1" noChangeAspect="1" noChangeArrowheads="1"/>
          </p:cNvSpPr>
          <p:nvPr>
            <p:ph type="sldImg"/>
          </p:nvPr>
        </p:nvSpPr>
        <p:spPr>
          <a:xfrm>
            <a:off x="644525" y="914400"/>
            <a:ext cx="5567363" cy="3132138"/>
          </a:xfrm>
          <a:solidFill>
            <a:srgbClr val="FFFFFF"/>
          </a:solidFill>
          <a:ln/>
        </p:spPr>
      </p:sp>
      <p:sp>
        <p:nvSpPr>
          <p:cNvPr id="90115" name="Rectangle 3"/>
          <p:cNvSpPr>
            <a:spLocks noGrp="1" noChangeArrowheads="1"/>
          </p:cNvSpPr>
          <p:nvPr>
            <p:ph type="body" idx="1"/>
          </p:nvPr>
        </p:nvSpPr>
        <p:spPr>
          <a:xfrm>
            <a:off x="1046163" y="4352925"/>
            <a:ext cx="4770437" cy="3476625"/>
          </a:xfrm>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txBody>
          <a:bodyPr lIns="0" tIns="0" rIns="0" bIns="0"/>
          <a:lstStyle/>
          <a:p>
            <a:endParaRPr lang="en-US"/>
          </a:p>
        </p:txBody>
      </p:sp>
      <p:sp>
        <p:nvSpPr>
          <p:cNvPr id="2" name="Date Placeholder 1"/>
          <p:cNvSpPr>
            <a:spLocks noGrp="1"/>
          </p:cNvSpPr>
          <p:nvPr>
            <p:ph type="dt"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 name="Footer Placeholder 2"/>
          <p:cNvSpPr>
            <a:spLocks noGrp="1"/>
          </p:cNvSpPr>
          <p:nvPr>
            <p:ph type="ftr" sz="quarter" idx="1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t>00A_ONS-GI-17-NL-Intro-Slides_v35rak</a:t>
            </a:r>
          </a:p>
        </p:txBody>
      </p:sp>
      <p:sp>
        <p:nvSpPr>
          <p:cNvPr id="4" name="Header Placeholder 3"/>
          <p:cNvSpPr>
            <a:spLocks noGrp="1"/>
          </p:cNvSpPr>
          <p:nvPr>
            <p:ph type="hdr" sz="quarter" idx="12"/>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t>Gastrointestinal</a:t>
            </a:r>
          </a:p>
        </p:txBody>
      </p:sp>
    </p:spTree>
    <p:extLst>
      <p:ext uri="{BB962C8B-B14F-4D97-AF65-F5344CB8AC3E}">
        <p14:creationId xmlns:p14="http://schemas.microsoft.com/office/powerpoint/2010/main" val="8987243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6CBC4F1-1245-BB46-850C-E9966AA1C493}"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36</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90114" name="Rectangle 2"/>
          <p:cNvSpPr>
            <a:spLocks noGrp="1" noRot="1" noChangeAspect="1" noChangeArrowheads="1"/>
          </p:cNvSpPr>
          <p:nvPr>
            <p:ph type="sldImg"/>
          </p:nvPr>
        </p:nvSpPr>
        <p:spPr>
          <a:xfrm>
            <a:off x="644525" y="914400"/>
            <a:ext cx="5567363" cy="3132138"/>
          </a:xfrm>
          <a:solidFill>
            <a:srgbClr val="FFFFFF"/>
          </a:solidFill>
          <a:ln/>
        </p:spPr>
      </p:sp>
      <p:sp>
        <p:nvSpPr>
          <p:cNvPr id="90115" name="Rectangle 3"/>
          <p:cNvSpPr>
            <a:spLocks noGrp="1" noChangeArrowheads="1"/>
          </p:cNvSpPr>
          <p:nvPr>
            <p:ph type="body" idx="1"/>
          </p:nvPr>
        </p:nvSpPr>
        <p:spPr>
          <a:xfrm>
            <a:off x="1046163" y="4352925"/>
            <a:ext cx="4770437" cy="3476625"/>
          </a:xfrm>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2" name="Date Placeholder 1"/>
          <p:cNvSpPr>
            <a:spLocks noGrp="1"/>
          </p:cNvSpPr>
          <p:nvPr>
            <p:ph type="dt"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 name="Footer Placeholder 2"/>
          <p:cNvSpPr>
            <a:spLocks noGrp="1"/>
          </p:cNvSpPr>
          <p:nvPr>
            <p:ph type="ftr" sz="quarter" idx="1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t>00A_ONS-GI-17-NL-Intro-Slides_v35rak</a:t>
            </a:r>
          </a:p>
        </p:txBody>
      </p:sp>
      <p:sp>
        <p:nvSpPr>
          <p:cNvPr id="4" name="Header Placeholder 3"/>
          <p:cNvSpPr>
            <a:spLocks noGrp="1"/>
          </p:cNvSpPr>
          <p:nvPr>
            <p:ph type="hdr" sz="quarter" idx="12"/>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t>Gastrointestinal</a:t>
            </a:r>
          </a:p>
        </p:txBody>
      </p:sp>
    </p:spTree>
    <p:extLst>
      <p:ext uri="{BB962C8B-B14F-4D97-AF65-F5344CB8AC3E}">
        <p14:creationId xmlns:p14="http://schemas.microsoft.com/office/powerpoint/2010/main" val="7429114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82DE61-6FE8-534E-9BA7-3DC91B42EA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Tree>
    <p:extLst>
      <p:ext uri="{BB962C8B-B14F-4D97-AF65-F5344CB8AC3E}">
        <p14:creationId xmlns:p14="http://schemas.microsoft.com/office/powerpoint/2010/main" val="18017587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Slide Image Placeholder 1"/>
          <p:cNvSpPr>
            <a:spLocks noGrp="1" noRot="1" noChangeAspect="1"/>
          </p:cNvSpPr>
          <p:nvPr>
            <p:ph type="sldImg"/>
          </p:nvPr>
        </p:nvSpPr>
        <p:spPr>
          <a:xfrm>
            <a:off x="381000" y="685800"/>
            <a:ext cx="6096000" cy="3429000"/>
          </a:xfrm>
          <a:ln/>
        </p:spPr>
      </p:sp>
      <p:sp>
        <p:nvSpPr>
          <p:cNvPr id="92162" name="Notes Placeholder 2"/>
          <p:cNvSpPr>
            <a:spLocks noGrp="1"/>
          </p:cNvSpPr>
          <p:nvPr>
            <p:ph type="body" idx="1"/>
          </p:nvPr>
        </p:nvSpPr>
        <p:spPr>
          <a:noFill/>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92163" name="Slide Number Placeholder 3"/>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4C09C04-0D61-8348-8991-7903CE213F0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 name="Date Placeholder 1"/>
          <p:cNvSpPr>
            <a:spLocks noGrp="1"/>
          </p:cNvSpPr>
          <p:nvPr>
            <p:ph type="dt"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 name="Footer Placeholder 2"/>
          <p:cNvSpPr>
            <a:spLocks noGrp="1"/>
          </p:cNvSpPr>
          <p:nvPr>
            <p:ph type="ftr" sz="quarter" idx="1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t>00A_ONS-GI-17-NL-Intro-Slides_v35rak</a:t>
            </a:r>
          </a:p>
        </p:txBody>
      </p:sp>
      <p:sp>
        <p:nvSpPr>
          <p:cNvPr id="4" name="Header Placeholder 3"/>
          <p:cNvSpPr>
            <a:spLocks noGrp="1"/>
          </p:cNvSpPr>
          <p:nvPr>
            <p:ph type="hdr" sz="quarter" idx="12"/>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t>Gastrointestinal</a:t>
            </a:r>
          </a:p>
        </p:txBody>
      </p:sp>
    </p:spTree>
    <p:extLst>
      <p:ext uri="{BB962C8B-B14F-4D97-AF65-F5344CB8AC3E}">
        <p14:creationId xmlns:p14="http://schemas.microsoft.com/office/powerpoint/2010/main" val="1162238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0F4796-C49B-1646-A9DA-58447A1E2E0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119799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381486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82DE61-6FE8-534E-9BA7-3DC91B42EA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Tree>
    <p:extLst>
      <p:ext uri="{BB962C8B-B14F-4D97-AF65-F5344CB8AC3E}">
        <p14:creationId xmlns:p14="http://schemas.microsoft.com/office/powerpoint/2010/main" val="22477228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Slide Image Placeholder 1"/>
          <p:cNvSpPr>
            <a:spLocks noGrp="1" noRot="1" noChangeAspect="1"/>
          </p:cNvSpPr>
          <p:nvPr>
            <p:ph type="sldImg"/>
          </p:nvPr>
        </p:nvSpPr>
        <p:spPr>
          <a:xfrm>
            <a:off x="381000" y="685800"/>
            <a:ext cx="6096000" cy="3429000"/>
          </a:xfrm>
          <a:ln/>
        </p:spPr>
      </p:sp>
      <p:sp>
        <p:nvSpPr>
          <p:cNvPr id="92162" name="Notes Placeholder 2"/>
          <p:cNvSpPr>
            <a:spLocks noGrp="1"/>
          </p:cNvSpPr>
          <p:nvPr>
            <p:ph type="body" idx="1"/>
          </p:nvPr>
        </p:nvSpPr>
        <p:spPr>
          <a:noFill/>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92163" name="Slide Number Placeholder 3"/>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4C09C04-0D61-8348-8991-7903CE213F0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 name="Date Placeholder 1"/>
          <p:cNvSpPr>
            <a:spLocks noGrp="1"/>
          </p:cNvSpPr>
          <p:nvPr>
            <p:ph type="dt"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 name="Footer Placeholder 2"/>
          <p:cNvSpPr>
            <a:spLocks noGrp="1"/>
          </p:cNvSpPr>
          <p:nvPr>
            <p:ph type="ftr" sz="quarter" idx="1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t>00A_ONS-GI-17-NL-Intro-Slides_v35rak</a:t>
            </a:r>
          </a:p>
        </p:txBody>
      </p:sp>
      <p:sp>
        <p:nvSpPr>
          <p:cNvPr id="4" name="Header Placeholder 3"/>
          <p:cNvSpPr>
            <a:spLocks noGrp="1"/>
          </p:cNvSpPr>
          <p:nvPr>
            <p:ph type="hdr" sz="quarter" idx="12"/>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t>Gastrointestinal</a:t>
            </a:r>
          </a:p>
        </p:txBody>
      </p:sp>
    </p:spTree>
    <p:extLst>
      <p:ext uri="{BB962C8B-B14F-4D97-AF65-F5344CB8AC3E}">
        <p14:creationId xmlns:p14="http://schemas.microsoft.com/office/powerpoint/2010/main" val="29778308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231155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82DE61-6FE8-534E-9BA7-3DC91B42EA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Tree>
    <p:extLst>
      <p:ext uri="{BB962C8B-B14F-4D97-AF65-F5344CB8AC3E}">
        <p14:creationId xmlns:p14="http://schemas.microsoft.com/office/powerpoint/2010/main" val="23794156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82DE61-6FE8-534E-9BA7-3DC91B42EA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Tree>
    <p:extLst>
      <p:ext uri="{BB962C8B-B14F-4D97-AF65-F5344CB8AC3E}">
        <p14:creationId xmlns:p14="http://schemas.microsoft.com/office/powerpoint/2010/main" val="8349583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Slide Image Placeholder 1"/>
          <p:cNvSpPr>
            <a:spLocks noGrp="1" noRot="1" noChangeAspect="1"/>
          </p:cNvSpPr>
          <p:nvPr>
            <p:ph type="sldImg"/>
          </p:nvPr>
        </p:nvSpPr>
        <p:spPr>
          <a:xfrm>
            <a:off x="381000" y="685800"/>
            <a:ext cx="6096000" cy="3429000"/>
          </a:xfrm>
          <a:ln/>
        </p:spPr>
      </p:sp>
      <p:sp>
        <p:nvSpPr>
          <p:cNvPr id="92162" name="Notes Placeholder 2"/>
          <p:cNvSpPr>
            <a:spLocks noGrp="1"/>
          </p:cNvSpPr>
          <p:nvPr>
            <p:ph type="body" idx="1"/>
          </p:nvPr>
        </p:nvSpPr>
        <p:spPr>
          <a:noFill/>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92163" name="Slide Number Placeholder 3"/>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4C09C04-0D61-8348-8991-7903CE213F0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 name="Date Placeholder 1"/>
          <p:cNvSpPr>
            <a:spLocks noGrp="1"/>
          </p:cNvSpPr>
          <p:nvPr>
            <p:ph type="dt"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 name="Footer Placeholder 2"/>
          <p:cNvSpPr>
            <a:spLocks noGrp="1"/>
          </p:cNvSpPr>
          <p:nvPr>
            <p:ph type="ftr" sz="quarter" idx="1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t>00A_ONS-GI-17-NL-Intro-Slides_v35rak</a:t>
            </a:r>
          </a:p>
        </p:txBody>
      </p:sp>
      <p:sp>
        <p:nvSpPr>
          <p:cNvPr id="4" name="Header Placeholder 3"/>
          <p:cNvSpPr>
            <a:spLocks noGrp="1"/>
          </p:cNvSpPr>
          <p:nvPr>
            <p:ph type="hdr" sz="quarter" idx="12"/>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t>Gastrointestinal</a:t>
            </a:r>
          </a:p>
        </p:txBody>
      </p:sp>
    </p:spTree>
    <p:extLst>
      <p:ext uri="{BB962C8B-B14F-4D97-AF65-F5344CB8AC3E}">
        <p14:creationId xmlns:p14="http://schemas.microsoft.com/office/powerpoint/2010/main" val="41464523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Slide Image Placeholder 1"/>
          <p:cNvSpPr>
            <a:spLocks noGrp="1" noRot="1" noChangeAspect="1"/>
          </p:cNvSpPr>
          <p:nvPr>
            <p:ph type="sldImg"/>
          </p:nvPr>
        </p:nvSpPr>
        <p:spPr>
          <a:xfrm>
            <a:off x="381000" y="685800"/>
            <a:ext cx="6096000" cy="3429000"/>
          </a:xfrm>
          <a:ln/>
        </p:spPr>
      </p:sp>
      <p:sp>
        <p:nvSpPr>
          <p:cNvPr id="92162" name="Notes Placeholder 2"/>
          <p:cNvSpPr>
            <a:spLocks noGrp="1"/>
          </p:cNvSpPr>
          <p:nvPr>
            <p:ph type="body" idx="1"/>
          </p:nvPr>
        </p:nvSpPr>
        <p:spPr>
          <a:noFill/>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effectLst/>
                <a:latin typeface="Arial" panose="020B0604020202020204" pitchFamily="34" charset="0"/>
              </a:rPr>
              <a:t>20 mg orally (five 4 mg tablets) once daily until</a:t>
            </a:r>
            <a:br>
              <a:rPr lang="en-US" dirty="0"/>
            </a:br>
            <a:r>
              <a:rPr lang="en-US" dirty="0">
                <a:effectLst/>
                <a:latin typeface="Arial" panose="020B0604020202020204" pitchFamily="34" charset="0"/>
              </a:rPr>
              <a:t>disease progression or unacceptable toxicity occurs</a:t>
            </a:r>
            <a:endParaRPr lang="en-US" dirty="0"/>
          </a:p>
        </p:txBody>
      </p:sp>
      <p:sp>
        <p:nvSpPr>
          <p:cNvPr id="92163" name="Slide Number Placeholder 3"/>
          <p:cNvSpPr>
            <a:spLocks noGrp="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4C09C04-0D61-8348-8991-7903CE213F0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 name="Date Placeholder 1"/>
          <p:cNvSpPr>
            <a:spLocks noGrp="1"/>
          </p:cNvSpPr>
          <p:nvPr>
            <p:ph type="dt"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 name="Footer Placeholder 2"/>
          <p:cNvSpPr>
            <a:spLocks noGrp="1"/>
          </p:cNvSpPr>
          <p:nvPr>
            <p:ph type="ftr" sz="quarter" idx="1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t>00A_ONS-GI-17-NL-Intro-Slides_v35rak</a:t>
            </a:r>
          </a:p>
        </p:txBody>
      </p:sp>
      <p:sp>
        <p:nvSpPr>
          <p:cNvPr id="4" name="Header Placeholder 3"/>
          <p:cNvSpPr>
            <a:spLocks noGrp="1"/>
          </p:cNvSpPr>
          <p:nvPr>
            <p:ph type="hdr" sz="quarter" idx="12"/>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t>Gastrointestinal</a:t>
            </a:r>
          </a:p>
        </p:txBody>
      </p:sp>
    </p:spTree>
    <p:extLst>
      <p:ext uri="{BB962C8B-B14F-4D97-AF65-F5344CB8AC3E}">
        <p14:creationId xmlns:p14="http://schemas.microsoft.com/office/powerpoint/2010/main" val="15198833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317755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Slide Image Placeholder 1"/>
          <p:cNvSpPr>
            <a:spLocks noGrp="1" noRot="1" noChangeAspect="1"/>
          </p:cNvSpPr>
          <p:nvPr>
            <p:ph type="sldImg"/>
          </p:nvPr>
        </p:nvSpPr>
        <p:spPr>
          <a:xfrm>
            <a:off x="381000" y="685800"/>
            <a:ext cx="6096000" cy="3429000"/>
          </a:xfrm>
          <a:ln/>
        </p:spPr>
      </p:sp>
      <p:sp>
        <p:nvSpPr>
          <p:cNvPr id="92162" name="Notes Placeholder 2"/>
          <p:cNvSpPr>
            <a:spLocks noGrp="1"/>
          </p:cNvSpPr>
          <p:nvPr>
            <p:ph type="body" idx="1"/>
          </p:nvPr>
        </p:nvSpPr>
        <p:spPr>
          <a:noFill/>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effectLst/>
                <a:latin typeface="Arial" panose="020B0604020202020204" pitchFamily="34" charset="0"/>
              </a:rPr>
              <a:t>PO20 mg orally (five 4 mg tablets) once daily until</a:t>
            </a:r>
            <a:br>
              <a:rPr lang="en-US" dirty="0"/>
            </a:br>
            <a:r>
              <a:rPr lang="en-US" dirty="0">
                <a:effectLst/>
                <a:latin typeface="Arial" panose="020B0604020202020204" pitchFamily="34" charset="0"/>
              </a:rPr>
              <a:t>disease progression or unacceptable toxicity occurs</a:t>
            </a:r>
            <a:endParaRPr lang="en-US" dirty="0"/>
          </a:p>
        </p:txBody>
      </p:sp>
      <p:sp>
        <p:nvSpPr>
          <p:cNvPr id="92163" name="Slide Number Placeholder 3"/>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4C09C04-0D61-8348-8991-7903CE213F0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 name="Date Placeholder 1"/>
          <p:cNvSpPr>
            <a:spLocks noGrp="1"/>
          </p:cNvSpPr>
          <p:nvPr>
            <p:ph type="dt"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 name="Footer Placeholder 2"/>
          <p:cNvSpPr>
            <a:spLocks noGrp="1"/>
          </p:cNvSpPr>
          <p:nvPr>
            <p:ph type="ftr" sz="quarter" idx="1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t>00A_ONS-GI-17-NL-Intro-Slides_v35rak</a:t>
            </a:r>
          </a:p>
        </p:txBody>
      </p:sp>
      <p:sp>
        <p:nvSpPr>
          <p:cNvPr id="4" name="Header Placeholder 3"/>
          <p:cNvSpPr>
            <a:spLocks noGrp="1"/>
          </p:cNvSpPr>
          <p:nvPr>
            <p:ph type="hdr" sz="quarter" idx="12"/>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t>Gastrointestinal</a:t>
            </a:r>
          </a:p>
        </p:txBody>
      </p:sp>
    </p:spTree>
    <p:extLst>
      <p:ext uri="{BB962C8B-B14F-4D97-AF65-F5344CB8AC3E}">
        <p14:creationId xmlns:p14="http://schemas.microsoft.com/office/powerpoint/2010/main" val="16808917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227889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0F4796-C49B-1646-A9DA-58447A1E2E0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461483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82DE61-6FE8-534E-9BA7-3DC91B42EA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Tree>
    <p:extLst>
      <p:ext uri="{BB962C8B-B14F-4D97-AF65-F5344CB8AC3E}">
        <p14:creationId xmlns:p14="http://schemas.microsoft.com/office/powerpoint/2010/main" val="21558428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82DE61-6FE8-534E-9BA7-3DC91B42EA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Tree>
    <p:extLst>
      <p:ext uri="{BB962C8B-B14F-4D97-AF65-F5344CB8AC3E}">
        <p14:creationId xmlns:p14="http://schemas.microsoft.com/office/powerpoint/2010/main" val="23484796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6CBC4F1-1245-BB46-850C-E9966AA1C493}"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90114" name="Rectangle 2"/>
          <p:cNvSpPr>
            <a:spLocks noGrp="1" noRot="1" noChangeAspect="1" noChangeArrowheads="1"/>
          </p:cNvSpPr>
          <p:nvPr>
            <p:ph type="sldImg"/>
          </p:nvPr>
        </p:nvSpPr>
        <p:spPr>
          <a:xfrm>
            <a:off x="644525" y="914400"/>
            <a:ext cx="5567363" cy="3132138"/>
          </a:xfrm>
          <a:solidFill>
            <a:srgbClr val="FFFFFF"/>
          </a:solidFill>
          <a:ln/>
        </p:spPr>
      </p:sp>
      <p:sp>
        <p:nvSpPr>
          <p:cNvPr id="90115" name="Rectangle 3"/>
          <p:cNvSpPr>
            <a:spLocks noGrp="1" noChangeArrowheads="1"/>
          </p:cNvSpPr>
          <p:nvPr>
            <p:ph type="body" idx="1"/>
          </p:nvPr>
        </p:nvSpPr>
        <p:spPr>
          <a:xfrm>
            <a:off x="1046163" y="4352925"/>
            <a:ext cx="4770437" cy="3476625"/>
          </a:xfrm>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txBody>
          <a:bodyPr lIns="0" tIns="0" rIns="0" bIns="0"/>
          <a:lstStyle/>
          <a:p>
            <a:endParaRPr lang="en-US"/>
          </a:p>
        </p:txBody>
      </p:sp>
      <p:sp>
        <p:nvSpPr>
          <p:cNvPr id="2" name="Date Placeholder 1"/>
          <p:cNvSpPr>
            <a:spLocks noGrp="1"/>
          </p:cNvSpPr>
          <p:nvPr>
            <p:ph type="dt"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 name="Footer Placeholder 2"/>
          <p:cNvSpPr>
            <a:spLocks noGrp="1"/>
          </p:cNvSpPr>
          <p:nvPr>
            <p:ph type="ftr" sz="quarter" idx="1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t>00A_ONS-GI-17-NL-Intro-Slides_v35rak</a:t>
            </a:r>
          </a:p>
        </p:txBody>
      </p:sp>
      <p:sp>
        <p:nvSpPr>
          <p:cNvPr id="4" name="Header Placeholder 3"/>
          <p:cNvSpPr>
            <a:spLocks noGrp="1"/>
          </p:cNvSpPr>
          <p:nvPr>
            <p:ph type="hdr" sz="quarter" idx="12"/>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t>Gastrointestinal</a:t>
            </a:r>
          </a:p>
        </p:txBody>
      </p:sp>
    </p:spTree>
    <p:extLst>
      <p:ext uri="{BB962C8B-B14F-4D97-AF65-F5344CB8AC3E}">
        <p14:creationId xmlns:p14="http://schemas.microsoft.com/office/powerpoint/2010/main" val="41010433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82DE61-6FE8-534E-9BA7-3DC91B42EA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Tree>
    <p:extLst>
      <p:ext uri="{BB962C8B-B14F-4D97-AF65-F5344CB8AC3E}">
        <p14:creationId xmlns:p14="http://schemas.microsoft.com/office/powerpoint/2010/main" val="30646107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6CBC4F1-1245-BB46-850C-E9966AA1C493}"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21</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90114" name="Rectangle 2"/>
          <p:cNvSpPr>
            <a:spLocks noGrp="1" noRot="1" noChangeAspect="1" noChangeArrowheads="1"/>
          </p:cNvSpPr>
          <p:nvPr>
            <p:ph type="sldImg"/>
          </p:nvPr>
        </p:nvSpPr>
        <p:spPr>
          <a:xfrm>
            <a:off x="644525" y="914400"/>
            <a:ext cx="5567363" cy="3132138"/>
          </a:xfrm>
          <a:solidFill>
            <a:srgbClr val="FFFFFF"/>
          </a:solidFill>
          <a:ln/>
        </p:spPr>
      </p:sp>
      <p:sp>
        <p:nvSpPr>
          <p:cNvPr id="90115" name="Rectangle 3"/>
          <p:cNvSpPr>
            <a:spLocks noGrp="1" noChangeArrowheads="1"/>
          </p:cNvSpPr>
          <p:nvPr>
            <p:ph type="body" idx="1"/>
          </p:nvPr>
        </p:nvSpPr>
        <p:spPr>
          <a:xfrm>
            <a:off x="1046163" y="4352925"/>
            <a:ext cx="4770437" cy="3476625"/>
          </a:xfrm>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txBody>
          <a:bodyPr lIns="0" tIns="0" rIns="0" bIns="0"/>
          <a:lstStyle/>
          <a:p>
            <a:endParaRPr lang="en-US"/>
          </a:p>
        </p:txBody>
      </p:sp>
      <p:sp>
        <p:nvSpPr>
          <p:cNvPr id="2" name="Date Placeholder 1"/>
          <p:cNvSpPr>
            <a:spLocks noGrp="1"/>
          </p:cNvSpPr>
          <p:nvPr>
            <p:ph type="dt"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 name="Footer Placeholder 2"/>
          <p:cNvSpPr>
            <a:spLocks noGrp="1"/>
          </p:cNvSpPr>
          <p:nvPr>
            <p:ph type="ftr" sz="quarter" idx="1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t>00A_ONS-GI-17-NL-Intro-Slides_v35rak</a:t>
            </a:r>
          </a:p>
        </p:txBody>
      </p:sp>
      <p:sp>
        <p:nvSpPr>
          <p:cNvPr id="4" name="Header Placeholder 3"/>
          <p:cNvSpPr>
            <a:spLocks noGrp="1"/>
          </p:cNvSpPr>
          <p:nvPr>
            <p:ph type="hdr" sz="quarter" idx="12"/>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t>Gastrointestinal</a:t>
            </a:r>
          </a:p>
        </p:txBody>
      </p:sp>
    </p:spTree>
    <p:extLst>
      <p:ext uri="{BB962C8B-B14F-4D97-AF65-F5344CB8AC3E}">
        <p14:creationId xmlns:p14="http://schemas.microsoft.com/office/powerpoint/2010/main" val="1524939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6CBC4F1-1245-BB46-850C-E9966AA1C493}"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22</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90114" name="Rectangle 2"/>
          <p:cNvSpPr>
            <a:spLocks noGrp="1" noRot="1" noChangeAspect="1" noChangeArrowheads="1"/>
          </p:cNvSpPr>
          <p:nvPr>
            <p:ph type="sldImg"/>
          </p:nvPr>
        </p:nvSpPr>
        <p:spPr>
          <a:xfrm>
            <a:off x="644525" y="914400"/>
            <a:ext cx="5567363" cy="3132138"/>
          </a:xfrm>
          <a:solidFill>
            <a:srgbClr val="FFFFFF"/>
          </a:solidFill>
          <a:ln/>
        </p:spPr>
      </p:sp>
      <p:sp>
        <p:nvSpPr>
          <p:cNvPr id="90115" name="Rectangle 3"/>
          <p:cNvSpPr>
            <a:spLocks noGrp="1" noChangeArrowheads="1"/>
          </p:cNvSpPr>
          <p:nvPr>
            <p:ph type="body" idx="1"/>
          </p:nvPr>
        </p:nvSpPr>
        <p:spPr>
          <a:xfrm>
            <a:off x="1046163" y="4352925"/>
            <a:ext cx="4770437" cy="3476625"/>
          </a:xfrm>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2" name="Date Placeholder 1"/>
          <p:cNvSpPr>
            <a:spLocks noGrp="1"/>
          </p:cNvSpPr>
          <p:nvPr>
            <p:ph type="dt"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 name="Footer Placeholder 2"/>
          <p:cNvSpPr>
            <a:spLocks noGrp="1"/>
          </p:cNvSpPr>
          <p:nvPr>
            <p:ph type="ftr" sz="quarter" idx="1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t>00A_ONS-GI-17-NL-Intro-Slides_v35rak</a:t>
            </a:r>
          </a:p>
        </p:txBody>
      </p:sp>
      <p:sp>
        <p:nvSpPr>
          <p:cNvPr id="4" name="Header Placeholder 3"/>
          <p:cNvSpPr>
            <a:spLocks noGrp="1"/>
          </p:cNvSpPr>
          <p:nvPr>
            <p:ph type="hdr" sz="quarter" idx="12"/>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t>Gastrointestinal</a:t>
            </a:r>
          </a:p>
        </p:txBody>
      </p:sp>
    </p:spTree>
    <p:extLst>
      <p:ext uri="{BB962C8B-B14F-4D97-AF65-F5344CB8AC3E}">
        <p14:creationId xmlns:p14="http://schemas.microsoft.com/office/powerpoint/2010/main" val="42273953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6CBC4F1-1245-BB46-850C-E9966AA1C493}"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23</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90114" name="Rectangle 2"/>
          <p:cNvSpPr>
            <a:spLocks noGrp="1" noRot="1" noChangeAspect="1" noChangeArrowheads="1"/>
          </p:cNvSpPr>
          <p:nvPr>
            <p:ph type="sldImg"/>
          </p:nvPr>
        </p:nvSpPr>
        <p:spPr>
          <a:xfrm>
            <a:off x="644525" y="914400"/>
            <a:ext cx="5567363" cy="3132138"/>
          </a:xfrm>
          <a:solidFill>
            <a:srgbClr val="FFFFFF"/>
          </a:solidFill>
          <a:ln/>
        </p:spPr>
      </p:sp>
      <p:sp>
        <p:nvSpPr>
          <p:cNvPr id="90115" name="Rectangle 3"/>
          <p:cNvSpPr>
            <a:spLocks noGrp="1" noChangeArrowheads="1"/>
          </p:cNvSpPr>
          <p:nvPr>
            <p:ph type="body" idx="1"/>
          </p:nvPr>
        </p:nvSpPr>
        <p:spPr>
          <a:xfrm>
            <a:off x="1046163" y="4352925"/>
            <a:ext cx="4770437" cy="3476625"/>
          </a:xfrm>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txBody>
          <a:bodyPr lIns="0" tIns="0" rIns="0" bIns="0"/>
          <a:lstStyle/>
          <a:p>
            <a:endParaRPr lang="en-US"/>
          </a:p>
        </p:txBody>
      </p:sp>
      <p:sp>
        <p:nvSpPr>
          <p:cNvPr id="2" name="Date Placeholder 1"/>
          <p:cNvSpPr>
            <a:spLocks noGrp="1"/>
          </p:cNvSpPr>
          <p:nvPr>
            <p:ph type="dt"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 name="Footer Placeholder 2"/>
          <p:cNvSpPr>
            <a:spLocks noGrp="1"/>
          </p:cNvSpPr>
          <p:nvPr>
            <p:ph type="ftr" sz="quarter" idx="1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t>00A_ONS-GI-17-NL-Intro-Slides_v35rak</a:t>
            </a:r>
          </a:p>
        </p:txBody>
      </p:sp>
      <p:sp>
        <p:nvSpPr>
          <p:cNvPr id="4" name="Header Placeholder 3"/>
          <p:cNvSpPr>
            <a:spLocks noGrp="1"/>
          </p:cNvSpPr>
          <p:nvPr>
            <p:ph type="hdr" sz="quarter" idx="12"/>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t>Gastrointestinal</a:t>
            </a:r>
          </a:p>
        </p:txBody>
      </p:sp>
    </p:spTree>
    <p:extLst>
      <p:ext uri="{BB962C8B-B14F-4D97-AF65-F5344CB8AC3E}">
        <p14:creationId xmlns:p14="http://schemas.microsoft.com/office/powerpoint/2010/main" val="17118951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75336763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728381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7527116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9163629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55843880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25868137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261518698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407974161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68539391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Commentary First Slide">
    <p:spTree>
      <p:nvGrpSpPr>
        <p:cNvPr id="1" name=""/>
        <p:cNvGrpSpPr/>
        <p:nvPr/>
      </p:nvGrpSpPr>
      <p:grpSpPr>
        <a:xfrm>
          <a:off x="0" y="0"/>
          <a:ext cx="0" cy="0"/>
          <a:chOff x="0" y="0"/>
          <a:chExt cx="0" cy="0"/>
        </a:xfrm>
      </p:grpSpPr>
      <p:sp>
        <p:nvSpPr>
          <p:cNvPr id="2" name="Title 1"/>
          <p:cNvSpPr>
            <a:spLocks noGrp="1"/>
          </p:cNvSpPr>
          <p:nvPr>
            <p:ph type="title"/>
          </p:nvPr>
        </p:nvSpPr>
        <p:spPr>
          <a:xfrm>
            <a:off x="528636" y="1081981"/>
            <a:ext cx="10607040" cy="1097280"/>
          </a:xfrm>
          <a:noFill/>
        </p:spPr>
        <p:txBody>
          <a:bodyPr lIns="182880" rIns="914400"/>
          <a:lstStyle>
            <a:lvl1pPr algn="l">
              <a:defRPr sz="3200"/>
            </a:lvl1pPr>
          </a:lstStyle>
          <a:p>
            <a:r>
              <a:rPr lang="en-US" dirty="0"/>
              <a:t>Click to edit Master title style</a:t>
            </a:r>
          </a:p>
        </p:txBody>
      </p:sp>
      <p:sp>
        <p:nvSpPr>
          <p:cNvPr id="3" name="Content Placeholder 2"/>
          <p:cNvSpPr>
            <a:spLocks noGrp="1"/>
          </p:cNvSpPr>
          <p:nvPr>
            <p:ph idx="1"/>
          </p:nvPr>
        </p:nvSpPr>
        <p:spPr>
          <a:xfrm>
            <a:off x="528636" y="2189527"/>
            <a:ext cx="10742618" cy="4525598"/>
          </a:xfrm>
        </p:spPr>
        <p:txBody>
          <a:bodyPr tIns="91440"/>
          <a:lstStyle>
            <a:lvl1pPr>
              <a:defRPr sz="2400"/>
            </a:lvl1pPr>
            <a:lvl2pPr>
              <a:defRPr sz="2200"/>
            </a:lvl2pPr>
            <a:lvl3pPr>
              <a:defRPr sz="2000"/>
            </a:lvl3pPr>
            <a:lvl4pPr>
              <a:defRPr sz="19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a:extLst>
              <a:ext uri="{FF2B5EF4-FFF2-40B4-BE49-F238E27FC236}">
                <a16:creationId xmlns:a16="http://schemas.microsoft.com/office/drawing/2014/main" id="{EBB84C69-7281-308D-633D-EAFFDD3CB535}"/>
              </a:ext>
            </a:extLst>
          </p:cNvPr>
          <p:cNvSpPr>
            <a:spLocks noGrp="1"/>
          </p:cNvSpPr>
          <p:nvPr>
            <p:ph type="body" sz="quarter" idx="10"/>
          </p:nvPr>
        </p:nvSpPr>
        <p:spPr>
          <a:xfrm>
            <a:off x="528635" y="476672"/>
            <a:ext cx="10744200" cy="605309"/>
          </a:xfrm>
          <a:solidFill>
            <a:srgbClr val="1731FC"/>
          </a:solidFill>
        </p:spPr>
        <p:txBody>
          <a:bodyPr lIns="182880" rIns="274320" anchor="ctr"/>
          <a:lstStyle>
            <a:lvl1pPr marL="98425" indent="0" algn="l">
              <a:buNone/>
              <a:defRPr sz="3600" i="1">
                <a:solidFill>
                  <a:schemeClr val="bg1"/>
                </a:solidFill>
              </a:defRPr>
            </a:lvl1pPr>
            <a:lvl2pPr marL="522288" indent="0">
              <a:buNone/>
              <a:defRPr/>
            </a:lvl2pPr>
            <a:lvl3pPr marL="979488" indent="0">
              <a:buNone/>
              <a:defRPr/>
            </a:lvl3pPr>
            <a:lvl4pPr marL="1371600" indent="0">
              <a:buNone/>
              <a:defRPr/>
            </a:lvl4pPr>
            <a:lvl5pPr marL="1762125" indent="0">
              <a:buNone/>
              <a:defRPr/>
            </a:lvl5pPr>
          </a:lstStyle>
          <a:p>
            <a:pPr lvl="0"/>
            <a:r>
              <a:rPr lang="en-US" dirty="0"/>
              <a:t>Click to edit Master text styles</a:t>
            </a:r>
          </a:p>
        </p:txBody>
      </p:sp>
    </p:spTree>
    <p:extLst>
      <p:ext uri="{BB962C8B-B14F-4D97-AF65-F5344CB8AC3E}">
        <p14:creationId xmlns:p14="http://schemas.microsoft.com/office/powerpoint/2010/main" val="38345042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itle and Content (notes)">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Content Placeholder 6"/>
          <p:cNvSpPr>
            <a:spLocks noGrp="1"/>
          </p:cNvSpPr>
          <p:nvPr>
            <p:ph sz="quarter" idx="11"/>
          </p:nvPr>
        </p:nvSpPr>
        <p:spPr>
          <a:xfrm>
            <a:off x="719667" y="1604435"/>
            <a:ext cx="11089217" cy="4512733"/>
          </a:xfrm>
        </p:spPr>
        <p:txBody>
          <a:bodyPr/>
          <a:lstStyle>
            <a:lvl1pPr>
              <a:defRPr/>
            </a:lvl1pPr>
            <a:lvl2pPr>
              <a:defRPr/>
            </a:lvl2pPr>
            <a:lvl3pPr>
              <a:defRPr/>
            </a:lvl3pPr>
            <a:lvl4pPr>
              <a:defRPr/>
            </a:lvl4pPr>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Text Placeholder 2">
            <a:extLst>
              <a:ext uri="{FF2B5EF4-FFF2-40B4-BE49-F238E27FC236}">
                <a16:creationId xmlns:a16="http://schemas.microsoft.com/office/drawing/2014/main" id="{008D0EE8-6479-4001-8D42-625239B19F2E}"/>
              </a:ext>
            </a:extLst>
          </p:cNvPr>
          <p:cNvSpPr>
            <a:spLocks noGrp="1"/>
          </p:cNvSpPr>
          <p:nvPr>
            <p:ph type="body" sz="quarter" idx="10" hasCustomPrompt="1"/>
          </p:nvPr>
        </p:nvSpPr>
        <p:spPr>
          <a:xfrm>
            <a:off x="10450080" y="6605285"/>
            <a:ext cx="1368965" cy="138499"/>
          </a:xfrm>
        </p:spPr>
        <p:txBody>
          <a:bodyPr wrap="none" lIns="0" tIns="0" rIns="0" bIns="0" anchor="b" anchorCtr="0">
            <a:spAutoFit/>
          </a:bodyPr>
          <a:lstStyle>
            <a:lvl1pPr algn="r">
              <a:lnSpc>
                <a:spcPct val="90000"/>
              </a:lnSpc>
              <a:spcBef>
                <a:spcPts val="0"/>
              </a:spcBef>
              <a:defRPr sz="1000"/>
            </a:lvl1pPr>
          </a:lstStyle>
          <a:p>
            <a:pPr lvl="0"/>
            <a:r>
              <a:rPr lang="en-US" dirty="0"/>
              <a:t>Click to add reference</a:t>
            </a:r>
            <a:endParaRPr lang="en-GB" dirty="0"/>
          </a:p>
        </p:txBody>
      </p:sp>
    </p:spTree>
    <p:extLst>
      <p:ext uri="{BB962C8B-B14F-4D97-AF65-F5344CB8AC3E}">
        <p14:creationId xmlns:p14="http://schemas.microsoft.com/office/powerpoint/2010/main" val="38560145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1259612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4467357-6250-497A-ADEC-89B49E25C4B4}" type="datetimeFigureOut">
              <a:rPr lang="en-US" smtClean="0">
                <a:solidFill>
                  <a:prstClr val="black">
                    <a:tint val="75000"/>
                  </a:prstClr>
                </a:solidFill>
              </a:rPr>
              <a:pPr/>
              <a:t>5/13/24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503499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467357-6250-497A-ADEC-89B49E25C4B4}" type="datetimeFigureOut">
              <a:rPr lang="en-US" smtClean="0">
                <a:solidFill>
                  <a:prstClr val="black">
                    <a:tint val="75000"/>
                  </a:prstClr>
                </a:solidFill>
              </a:rPr>
              <a:pPr/>
              <a:t>5/13/24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88910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4467357-6250-497A-ADEC-89B49E25C4B4}" type="datetimeFigureOut">
              <a:rPr lang="en-US" smtClean="0">
                <a:solidFill>
                  <a:prstClr val="black">
                    <a:tint val="75000"/>
                  </a:prstClr>
                </a:solidFill>
              </a:rPr>
              <a:pPr/>
              <a:t>5/13/24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245858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4467357-6250-497A-ADEC-89B49E25C4B4}" type="datetimeFigureOut">
              <a:rPr lang="en-US" smtClean="0">
                <a:solidFill>
                  <a:prstClr val="black">
                    <a:tint val="75000"/>
                  </a:prstClr>
                </a:solidFill>
              </a:rPr>
              <a:pPr/>
              <a:t>5/13/24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822015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4467357-6250-497A-ADEC-89B49E25C4B4}" type="datetimeFigureOut">
              <a:rPr lang="en-US" smtClean="0">
                <a:solidFill>
                  <a:prstClr val="black">
                    <a:tint val="75000"/>
                  </a:prstClr>
                </a:solidFill>
              </a:rPr>
              <a:pPr/>
              <a:t>5/13/24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363287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4467357-6250-497A-ADEC-89B49E25C4B4}" type="datetimeFigureOut">
              <a:rPr lang="en-US" smtClean="0">
                <a:solidFill>
                  <a:prstClr val="black">
                    <a:tint val="75000"/>
                  </a:prstClr>
                </a:solidFill>
              </a:rPr>
              <a:pPr/>
              <a:t>5/13/24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47171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467357-6250-497A-ADEC-89B49E25C4B4}" type="datetimeFigureOut">
              <a:rPr lang="en-US" smtClean="0">
                <a:solidFill>
                  <a:prstClr val="black">
                    <a:tint val="75000"/>
                  </a:prstClr>
                </a:solidFill>
              </a:rPr>
              <a:pPr/>
              <a:t>5/13/24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843132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4467357-6250-497A-ADEC-89B49E25C4B4}" type="datetimeFigureOut">
              <a:rPr lang="en-US" smtClean="0">
                <a:solidFill>
                  <a:prstClr val="black">
                    <a:tint val="75000"/>
                  </a:prstClr>
                </a:solidFill>
              </a:rPr>
              <a:pPr/>
              <a:t>5/13/24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153165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4467357-6250-497A-ADEC-89B49E25C4B4}" type="datetimeFigureOut">
              <a:rPr lang="en-US" smtClean="0">
                <a:solidFill>
                  <a:prstClr val="black">
                    <a:tint val="75000"/>
                  </a:prstClr>
                </a:solidFill>
              </a:rPr>
              <a:pPr/>
              <a:t>5/13/24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211389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467357-6250-497A-ADEC-89B49E25C4B4}" type="datetimeFigureOut">
              <a:rPr lang="en-US" smtClean="0">
                <a:solidFill>
                  <a:prstClr val="black">
                    <a:tint val="75000"/>
                  </a:prstClr>
                </a:solidFill>
              </a:rPr>
              <a:pPr/>
              <a:t>5/13/24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902951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383201465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467357-6250-497A-ADEC-89B49E25C4B4}" type="datetimeFigureOut">
              <a:rPr lang="en-US" smtClean="0">
                <a:solidFill>
                  <a:prstClr val="black">
                    <a:tint val="75000"/>
                  </a:prstClr>
                </a:solidFill>
              </a:rPr>
              <a:pPr/>
              <a:t>5/13/24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595317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5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2509" y="434477"/>
            <a:ext cx="10743624" cy="1228271"/>
          </a:xfrm>
        </p:spPr>
        <p:txBody>
          <a:bodyPr/>
          <a:lstStyle/>
          <a:p>
            <a:r>
              <a:rPr lang="en-US" dirty="0"/>
              <a:t>Click To Edit Master Title Style</a:t>
            </a:r>
          </a:p>
        </p:txBody>
      </p:sp>
      <p:sp>
        <p:nvSpPr>
          <p:cNvPr id="3" name="Content Placeholder 2"/>
          <p:cNvSpPr>
            <a:spLocks noGrp="1"/>
          </p:cNvSpPr>
          <p:nvPr>
            <p:ph idx="1"/>
          </p:nvPr>
        </p:nvSpPr>
        <p:spPr>
          <a:xfrm>
            <a:off x="674034" y="1898655"/>
            <a:ext cx="10729577" cy="4396829"/>
          </a:xfrm>
        </p:spPr>
        <p:txBody>
          <a:bodyPr/>
          <a:lstStyle>
            <a:lvl1pPr marL="195263" indent="-195263">
              <a:lnSpc>
                <a:spcPct val="90000"/>
              </a:lnSpc>
              <a:spcBef>
                <a:spcPts val="0"/>
              </a:spcBef>
              <a:spcAft>
                <a:spcPts val="1800"/>
              </a:spcAft>
              <a:defRPr sz="2800"/>
            </a:lvl1pPr>
            <a:lvl2pPr marL="628650" indent="-287338">
              <a:lnSpc>
                <a:spcPct val="90000"/>
              </a:lnSpc>
              <a:spcBef>
                <a:spcPts val="0"/>
              </a:spcBef>
              <a:spcAft>
                <a:spcPts val="1800"/>
              </a:spcAft>
              <a:defRPr sz="2600"/>
            </a:lvl2pPr>
            <a:lvl3pPr marL="914400" indent="-230188">
              <a:lnSpc>
                <a:spcPct val="90000"/>
              </a:lnSpc>
              <a:spcBef>
                <a:spcPts val="0"/>
              </a:spcBef>
              <a:spcAft>
                <a:spcPts val="1800"/>
              </a:spcAft>
              <a:defRPr/>
            </a:lvl3pPr>
            <a:lvl4pPr marL="1255713" indent="-285750">
              <a:lnSpc>
                <a:spcPct val="90000"/>
              </a:lnSpc>
              <a:spcBef>
                <a:spcPts val="0"/>
              </a:spcBef>
              <a:spcAft>
                <a:spcPts val="1800"/>
              </a:spcAft>
              <a:defRPr sz="2200"/>
            </a:lvl4pPr>
            <a:lvl5pPr marL="1543050" indent="-231775">
              <a:lnSpc>
                <a:spcPct val="90000"/>
              </a:lnSpc>
              <a:spcBef>
                <a:spcPts val="0"/>
              </a:spcBef>
              <a:spcAft>
                <a:spcPts val="1800"/>
              </a:spcAft>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12"/>
          <p:cNvSpPr>
            <a:spLocks noGrp="1"/>
          </p:cNvSpPr>
          <p:nvPr>
            <p:ph sz="quarter" idx="10"/>
          </p:nvPr>
        </p:nvSpPr>
        <p:spPr>
          <a:xfrm>
            <a:off x="678637" y="6384577"/>
            <a:ext cx="10720361" cy="306388"/>
          </a:xfrm>
          <a:prstGeom prst="rect">
            <a:avLst/>
          </a:prstGeom>
        </p:spPr>
        <p:txBody>
          <a:bodyPr anchor="b"/>
          <a:lstStyle>
            <a:lvl1pPr marL="0" indent="0">
              <a:lnSpc>
                <a:spcPct val="90000"/>
              </a:lnSpc>
              <a:spcAft>
                <a:spcPts val="0"/>
              </a:spcAft>
              <a:buNone/>
              <a:defRPr sz="1200" b="1">
                <a:solidFill>
                  <a:srgbClr val="FFFFFF"/>
                </a:solidFill>
                <a:latin typeface="+mj-lt"/>
              </a:defRPr>
            </a:lvl1pPr>
          </a:lstStyle>
          <a:p>
            <a:pPr lvl="0"/>
            <a:r>
              <a:rPr lang="en-US"/>
              <a:t>Click to edit Master text styles</a:t>
            </a:r>
          </a:p>
        </p:txBody>
      </p:sp>
    </p:spTree>
    <p:extLst>
      <p:ext uri="{BB962C8B-B14F-4D97-AF65-F5344CB8AC3E}">
        <p14:creationId xmlns:p14="http://schemas.microsoft.com/office/powerpoint/2010/main" val="157580703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39749315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775305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171661460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5141025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8719098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1420242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843641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91518922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8368439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65626911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451562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7569988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7962695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05148505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2501037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47872032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409259799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00185362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Commentary First Slide">
    <p:spTree>
      <p:nvGrpSpPr>
        <p:cNvPr id="1" name=""/>
        <p:cNvGrpSpPr/>
        <p:nvPr/>
      </p:nvGrpSpPr>
      <p:grpSpPr>
        <a:xfrm>
          <a:off x="0" y="0"/>
          <a:ext cx="0" cy="0"/>
          <a:chOff x="0" y="0"/>
          <a:chExt cx="0" cy="0"/>
        </a:xfrm>
      </p:grpSpPr>
      <p:sp>
        <p:nvSpPr>
          <p:cNvPr id="2" name="Title 1"/>
          <p:cNvSpPr>
            <a:spLocks noGrp="1"/>
          </p:cNvSpPr>
          <p:nvPr>
            <p:ph type="title"/>
          </p:nvPr>
        </p:nvSpPr>
        <p:spPr>
          <a:xfrm>
            <a:off x="528636" y="1081981"/>
            <a:ext cx="10607040" cy="1097280"/>
          </a:xfrm>
          <a:noFill/>
        </p:spPr>
        <p:txBody>
          <a:bodyPr lIns="182880" rIns="914400"/>
          <a:lstStyle>
            <a:lvl1pPr algn="l">
              <a:defRPr sz="3200"/>
            </a:lvl1pPr>
          </a:lstStyle>
          <a:p>
            <a:r>
              <a:rPr lang="en-US" dirty="0"/>
              <a:t>Click to edit Master title style</a:t>
            </a:r>
          </a:p>
        </p:txBody>
      </p:sp>
      <p:sp>
        <p:nvSpPr>
          <p:cNvPr id="3" name="Content Placeholder 2"/>
          <p:cNvSpPr>
            <a:spLocks noGrp="1"/>
          </p:cNvSpPr>
          <p:nvPr>
            <p:ph idx="1"/>
          </p:nvPr>
        </p:nvSpPr>
        <p:spPr>
          <a:xfrm>
            <a:off x="528636" y="2189527"/>
            <a:ext cx="10742618" cy="4525598"/>
          </a:xfrm>
        </p:spPr>
        <p:txBody>
          <a:bodyPr tIns="91440"/>
          <a:lstStyle>
            <a:lvl1pPr>
              <a:defRPr sz="2400"/>
            </a:lvl1pPr>
            <a:lvl2pPr>
              <a:defRPr sz="2200"/>
            </a:lvl2pPr>
            <a:lvl3pPr>
              <a:defRPr sz="2000"/>
            </a:lvl3pPr>
            <a:lvl4pPr>
              <a:defRPr sz="19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a:extLst>
              <a:ext uri="{FF2B5EF4-FFF2-40B4-BE49-F238E27FC236}">
                <a16:creationId xmlns:a16="http://schemas.microsoft.com/office/drawing/2014/main" id="{EBB84C69-7281-308D-633D-EAFFDD3CB535}"/>
              </a:ext>
            </a:extLst>
          </p:cNvPr>
          <p:cNvSpPr>
            <a:spLocks noGrp="1"/>
          </p:cNvSpPr>
          <p:nvPr>
            <p:ph type="body" sz="quarter" idx="10"/>
          </p:nvPr>
        </p:nvSpPr>
        <p:spPr>
          <a:xfrm>
            <a:off x="528635" y="476672"/>
            <a:ext cx="10744200" cy="605309"/>
          </a:xfrm>
          <a:solidFill>
            <a:srgbClr val="1731FC"/>
          </a:solidFill>
        </p:spPr>
        <p:txBody>
          <a:bodyPr lIns="182880" rIns="274320" anchor="ctr"/>
          <a:lstStyle>
            <a:lvl1pPr marL="98425" indent="0" algn="l">
              <a:buNone/>
              <a:defRPr sz="3600" i="1">
                <a:solidFill>
                  <a:schemeClr val="bg1"/>
                </a:solidFill>
              </a:defRPr>
            </a:lvl1pPr>
            <a:lvl2pPr marL="522288" indent="0">
              <a:buNone/>
              <a:defRPr/>
            </a:lvl2pPr>
            <a:lvl3pPr marL="979488" indent="0">
              <a:buNone/>
              <a:defRPr/>
            </a:lvl3pPr>
            <a:lvl4pPr marL="1371600" indent="0">
              <a:buNone/>
              <a:defRPr/>
            </a:lvl4pPr>
            <a:lvl5pPr marL="1762125" indent="0">
              <a:buNone/>
              <a:defRPr/>
            </a:lvl5pPr>
          </a:lstStyle>
          <a:p>
            <a:pPr lvl="0"/>
            <a:r>
              <a:rPr lang="en-US" dirty="0"/>
              <a:t>Click to edit Master text styles</a:t>
            </a:r>
          </a:p>
        </p:txBody>
      </p:sp>
    </p:spTree>
    <p:extLst>
      <p:ext uri="{BB962C8B-B14F-4D97-AF65-F5344CB8AC3E}">
        <p14:creationId xmlns:p14="http://schemas.microsoft.com/office/powerpoint/2010/main" val="6189294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6169349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9068172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134065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16147262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4235598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theme" Target="../theme/theme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image" Target="../media/image1.png"/><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10" Type="http://schemas.openxmlformats.org/officeDocument/2006/relationships/slideLayout" Target="../slideLayouts/slideLayout41.xml"/><Relationship Id="rId19" Type="http://schemas.openxmlformats.org/officeDocument/2006/relationships/theme" Target="../theme/theme3.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21">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143497082"/>
      </p:ext>
    </p:extLst>
  </p:cSld>
  <p:clrMap bg1="lt1" tx1="dk1" bg2="lt2" tx2="dk2" accent1="accent1" accent2="accent2" accent3="accent3" accent4="accent4" accent5="accent5" accent6="accent6" hlink="hlink" folHlink="folHlink"/>
  <p:sldLayoutIdLst>
    <p:sldLayoutId id="2147484432" r:id="rId1"/>
    <p:sldLayoutId id="2147484433" r:id="rId2"/>
    <p:sldLayoutId id="2147484434" r:id="rId3"/>
    <p:sldLayoutId id="2147484435" r:id="rId4"/>
    <p:sldLayoutId id="2147484436" r:id="rId5"/>
    <p:sldLayoutId id="2147484437" r:id="rId6"/>
    <p:sldLayoutId id="2147484438" r:id="rId7"/>
    <p:sldLayoutId id="2147484439" r:id="rId8"/>
    <p:sldLayoutId id="2147484440" r:id="rId9"/>
    <p:sldLayoutId id="2147484441" r:id="rId10"/>
    <p:sldLayoutId id="2147484442" r:id="rId11"/>
    <p:sldLayoutId id="2147484443" r:id="rId12"/>
    <p:sldLayoutId id="2147484444" r:id="rId13"/>
    <p:sldLayoutId id="2147484445" r:id="rId14"/>
    <p:sldLayoutId id="2147484446" r:id="rId15"/>
    <p:sldLayoutId id="2147484447" r:id="rId16"/>
    <p:sldLayoutId id="2147484448" r:id="rId17"/>
    <p:sldLayoutId id="2147484635" r:id="rId18"/>
    <p:sldLayoutId id="2147484636" r:id="rId19"/>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0" fontAlgn="base" hangingPunct="0">
              <a:spcBef>
                <a:spcPct val="0"/>
              </a:spcBef>
              <a:spcAft>
                <a:spcPct val="0"/>
              </a:spcAft>
            </a:pPr>
            <a:fld id="{94467357-6250-497A-ADEC-89B49E25C4B4}" type="datetimeFigureOut">
              <a:rPr lang="en-US" smtClean="0">
                <a:solidFill>
                  <a:prstClr val="black">
                    <a:tint val="75000"/>
                  </a:prstClr>
                </a:solidFill>
                <a:latin typeface="Arial" charset="0"/>
                <a:ea typeface="ＭＳ Ｐゴシック" pitchFamily="34" charset="-128"/>
              </a:rPr>
              <a:pPr eaLnBrk="0" fontAlgn="base" hangingPunct="0">
                <a:spcBef>
                  <a:spcPct val="0"/>
                </a:spcBef>
                <a:spcAft>
                  <a:spcPct val="0"/>
                </a:spcAft>
              </a:pPr>
              <a:t>5/13/24</a:t>
            </a:fld>
            <a:endParaRPr lang="en-US">
              <a:solidFill>
                <a:prstClr val="black">
                  <a:tint val="75000"/>
                </a:prstClr>
              </a:solidFill>
              <a:latin typeface="Arial" charset="0"/>
              <a:ea typeface="ＭＳ Ｐゴシック" pitchFamily="34" charset="-128"/>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0" fontAlgn="base" hangingPunct="0">
              <a:spcBef>
                <a:spcPct val="0"/>
              </a:spcBef>
              <a:spcAft>
                <a:spcPct val="0"/>
              </a:spcAft>
            </a:pPr>
            <a:endParaRPr lang="en-US">
              <a:solidFill>
                <a:prstClr val="black">
                  <a:tint val="75000"/>
                </a:prstClr>
              </a:solidFill>
              <a:latin typeface="Arial" charset="0"/>
              <a:ea typeface="ＭＳ Ｐゴシック" pitchFamily="34" charset="-128"/>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0" fontAlgn="base" hangingPunct="0">
              <a:spcBef>
                <a:spcPct val="0"/>
              </a:spcBef>
              <a:spcAft>
                <a:spcPct val="0"/>
              </a:spcAft>
            </a:pPr>
            <a:fld id="{0CC24A81-7750-42D3-B21B-8D4E1D9C91E5}" type="slidenum">
              <a:rPr lang="en-US" smtClean="0">
                <a:solidFill>
                  <a:prstClr val="black">
                    <a:tint val="75000"/>
                  </a:prstClr>
                </a:solidFill>
                <a:latin typeface="Arial" charset="0"/>
                <a:ea typeface="ＭＳ Ｐゴシック" pitchFamily="34" charset="-128"/>
              </a:rPr>
              <a:pPr eaLnBrk="0" fontAlgn="base" hangingPunct="0">
                <a:spcBef>
                  <a:spcPct val="0"/>
                </a:spcBef>
                <a:spcAft>
                  <a:spcPct val="0"/>
                </a:spcAft>
              </a:pPr>
              <a:t>‹#›</a:t>
            </a:fld>
            <a:endParaRPr lang="en-US">
              <a:solidFill>
                <a:prstClr val="black">
                  <a:tint val="75000"/>
                </a:prstClr>
              </a:solidFill>
              <a:latin typeface="Arial" charset="0"/>
              <a:ea typeface="ＭＳ Ｐゴシック" pitchFamily="34" charset="-128"/>
            </a:endParaRPr>
          </a:p>
        </p:txBody>
      </p:sp>
    </p:spTree>
    <p:extLst>
      <p:ext uri="{BB962C8B-B14F-4D97-AF65-F5344CB8AC3E}">
        <p14:creationId xmlns:p14="http://schemas.microsoft.com/office/powerpoint/2010/main" val="544961268"/>
      </p:ext>
    </p:extLst>
  </p:cSld>
  <p:clrMap bg1="lt1" tx1="dk1" bg2="lt2" tx2="dk2" accent1="accent1" accent2="accent2" accent3="accent3" accent4="accent4" accent5="accent5" accent6="accent6" hlink="hlink" folHlink="folHlink"/>
  <p:sldLayoutIdLst>
    <p:sldLayoutId id="2147484604" r:id="rId1"/>
    <p:sldLayoutId id="2147484605" r:id="rId2"/>
    <p:sldLayoutId id="2147484606" r:id="rId3"/>
    <p:sldLayoutId id="2147484607" r:id="rId4"/>
    <p:sldLayoutId id="2147484608" r:id="rId5"/>
    <p:sldLayoutId id="2147484609" r:id="rId6"/>
    <p:sldLayoutId id="2147484610" r:id="rId7"/>
    <p:sldLayoutId id="2147484611" r:id="rId8"/>
    <p:sldLayoutId id="2147484612" r:id="rId9"/>
    <p:sldLayoutId id="2147484613" r:id="rId10"/>
    <p:sldLayoutId id="2147484614" r:id="rId11"/>
    <p:sldLayoutId id="2147484615" r:id="rId12"/>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20">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1523172431"/>
      </p:ext>
    </p:extLst>
  </p:cSld>
  <p:clrMap bg1="lt1" tx1="dk1" bg2="lt2" tx2="dk2" accent1="accent1" accent2="accent2" accent3="accent3" accent4="accent4" accent5="accent5" accent6="accent6" hlink="hlink" folHlink="folHlink"/>
  <p:sldLayoutIdLst>
    <p:sldLayoutId id="2147484617" r:id="rId1"/>
    <p:sldLayoutId id="2147484618" r:id="rId2"/>
    <p:sldLayoutId id="2147484619" r:id="rId3"/>
    <p:sldLayoutId id="2147484620" r:id="rId4"/>
    <p:sldLayoutId id="2147484621" r:id="rId5"/>
    <p:sldLayoutId id="2147484622" r:id="rId6"/>
    <p:sldLayoutId id="2147484623" r:id="rId7"/>
    <p:sldLayoutId id="2147484624" r:id="rId8"/>
    <p:sldLayoutId id="2147484625" r:id="rId9"/>
    <p:sldLayoutId id="2147484626" r:id="rId10"/>
    <p:sldLayoutId id="2147484627" r:id="rId11"/>
    <p:sldLayoutId id="2147484628" r:id="rId12"/>
    <p:sldLayoutId id="2147484629" r:id="rId13"/>
    <p:sldLayoutId id="2147484630" r:id="rId14"/>
    <p:sldLayoutId id="2147484631" r:id="rId15"/>
    <p:sldLayoutId id="2147484632" r:id="rId16"/>
    <p:sldLayoutId id="2147484633" r:id="rId17"/>
    <p:sldLayoutId id="2147484634" r:id="rId18"/>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6.xml"/><Relationship Id="rId1" Type="http://schemas.openxmlformats.org/officeDocument/2006/relationships/tags" Target="../tags/tag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9.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6.xml"/><Relationship Id="rId1" Type="http://schemas.openxmlformats.org/officeDocument/2006/relationships/tags" Target="../tags/tag10.xml"/><Relationship Id="rId4" Type="http://schemas.openxmlformats.org/officeDocument/2006/relationships/image" Target="../media/image16.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slideLayout" Target="../slideLayouts/slideLayout6.xml"/><Relationship Id="rId1" Type="http://schemas.openxmlformats.org/officeDocument/2006/relationships/tags" Target="../tags/tag5.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9.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6.xml"/><Relationship Id="rId1" Type="http://schemas.openxmlformats.org/officeDocument/2006/relationships/tags" Target="../tags/tag11.xml"/><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6.xml"/><Relationship Id="rId1" Type="http://schemas.openxmlformats.org/officeDocument/2006/relationships/tags" Target="../tags/tag12.xml"/><Relationship Id="rId5" Type="http://schemas.microsoft.com/office/2007/relationships/hdphoto" Target="../media/hdphoto1.wdp"/><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6.xml"/><Relationship Id="rId1" Type="http://schemas.openxmlformats.org/officeDocument/2006/relationships/tags" Target="../tags/tag13.xml"/><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6.xml"/><Relationship Id="rId1" Type="http://schemas.openxmlformats.org/officeDocument/2006/relationships/tags" Target="../tags/tag14.xml"/><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6.xml"/><Relationship Id="rId1" Type="http://schemas.openxmlformats.org/officeDocument/2006/relationships/tags" Target="../tags/tag15.xml"/><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9.xml"/></Relationships>
</file>

<file path=ppt/slides/_rels/slide3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6.xml"/><Relationship Id="rId1" Type="http://schemas.openxmlformats.org/officeDocument/2006/relationships/tags" Target="../tags/tag16.xml"/><Relationship Id="rId4" Type="http://schemas.openxmlformats.org/officeDocument/2006/relationships/image" Target="../media/image24.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6.xml"/><Relationship Id="rId1" Type="http://schemas.openxmlformats.org/officeDocument/2006/relationships/tags" Target="../tags/tag17.xml"/><Relationship Id="rId4" Type="http://schemas.openxmlformats.org/officeDocument/2006/relationships/image" Target="../media/image2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7.xml"/></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9.xml"/></Relationships>
</file>

<file path=ppt/slides/_rels/slide4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3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8.xml"/></Relationships>
</file>

<file path=ppt/slides/_rels/slide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9.xml"/></Relationships>
</file>

<file path=ppt/slides/_rels/slide5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7.xml"/><Relationship Id="rId1" Type="http://schemas.openxmlformats.org/officeDocument/2006/relationships/slideLayout" Target="../slideLayouts/slideLayout19.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9.xml"/></Relationships>
</file>

<file path=ppt/slides/_rels/slide6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hyperlink" Target="https://www.researchtopractice.com/ONS2024Clips" TargetMode="External"/><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4">
            <a:extLst>
              <a:ext uri="{FF2B5EF4-FFF2-40B4-BE49-F238E27FC236}">
                <a16:creationId xmlns:a16="http://schemas.microsoft.com/office/drawing/2014/main" id="{45FFA0E9-3A99-EA4E-901A-E81B0F17160D}"/>
              </a:ext>
            </a:extLst>
          </p:cNvPr>
          <p:cNvSpPr>
            <a:spLocks noGrp="1" noChangeArrowheads="1"/>
          </p:cNvSpPr>
          <p:nvPr>
            <p:ph type="title"/>
          </p:nvPr>
        </p:nvSpPr>
        <p:spPr>
          <a:xfrm>
            <a:off x="0" y="2420888"/>
            <a:ext cx="12192000" cy="1044352"/>
          </a:xfrm>
        </p:spPr>
        <p:txBody>
          <a:bodyPr wrap="square" anchor="ctr">
            <a:noAutofit/>
          </a:bodyPr>
          <a:lstStyle/>
          <a:p>
            <a:pPr>
              <a:spcBef>
                <a:spcPts val="2400"/>
              </a:spcBef>
            </a:pPr>
            <a:r>
              <a:rPr lang="en-US" sz="4400" dirty="0"/>
              <a:t>Hepatobiliary Cancers</a:t>
            </a:r>
            <a:br>
              <a:rPr lang="en-US" sz="4200" i="1" dirty="0">
                <a:solidFill>
                  <a:srgbClr val="0331FF"/>
                </a:solidFill>
                <a:latin typeface="Calibri" panose="020F0502020204030204" pitchFamily="34" charset="0"/>
                <a:cs typeface="Calibri" panose="020F0502020204030204" pitchFamily="34" charset="0"/>
              </a:rPr>
            </a:br>
            <a:br>
              <a:rPr lang="en-US" sz="800" i="1" dirty="0">
                <a:solidFill>
                  <a:srgbClr val="0331FF"/>
                </a:solidFill>
                <a:latin typeface="Calibri" panose="020F0502020204030204" pitchFamily="34" charset="0"/>
                <a:cs typeface="Calibri" panose="020F0502020204030204" pitchFamily="34" charset="0"/>
              </a:rPr>
            </a:br>
            <a:r>
              <a:rPr lang="en-US" sz="3200" dirty="0">
                <a:solidFill>
                  <a:srgbClr val="002060"/>
                </a:solidFill>
                <a:latin typeface="Calibri" panose="020F0502020204030204" pitchFamily="34" charset="0"/>
                <a:cs typeface="Calibri" panose="020F0502020204030204" pitchFamily="34" charset="0"/>
              </a:rPr>
              <a:t>Saturday, April 27, 2024</a:t>
            </a:r>
            <a:br>
              <a:rPr lang="en-US" sz="3200" dirty="0">
                <a:solidFill>
                  <a:srgbClr val="002060"/>
                </a:solidFill>
                <a:latin typeface="Calibri" panose="020F0502020204030204" pitchFamily="34" charset="0"/>
                <a:cs typeface="Calibri" panose="020F0502020204030204" pitchFamily="34" charset="0"/>
              </a:rPr>
            </a:br>
            <a:r>
              <a:rPr lang="en-US" sz="3200" dirty="0">
                <a:solidFill>
                  <a:srgbClr val="002060"/>
                </a:solidFill>
                <a:latin typeface="Calibri" panose="020F0502020204030204" pitchFamily="34" charset="0"/>
                <a:cs typeface="Calibri" panose="020F0502020204030204" pitchFamily="34" charset="0"/>
              </a:rPr>
              <a:t>6:00 AM – 7:30 AM</a:t>
            </a:r>
          </a:p>
        </p:txBody>
      </p:sp>
      <p:sp>
        <p:nvSpPr>
          <p:cNvPr id="12" name="Text Box 3">
            <a:extLst>
              <a:ext uri="{FF2B5EF4-FFF2-40B4-BE49-F238E27FC236}">
                <a16:creationId xmlns:a16="http://schemas.microsoft.com/office/drawing/2014/main" id="{7E30105C-B3D1-1C45-996D-9E0E654A891B}"/>
              </a:ext>
            </a:extLst>
          </p:cNvPr>
          <p:cNvSpPr txBox="1">
            <a:spLocks noChangeArrowheads="1"/>
          </p:cNvSpPr>
          <p:nvPr/>
        </p:nvSpPr>
        <p:spPr bwMode="auto">
          <a:xfrm>
            <a:off x="3827749" y="5868350"/>
            <a:ext cx="4536503"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4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7" name="Text Box 6">
            <a:extLst>
              <a:ext uri="{FF2B5EF4-FFF2-40B4-BE49-F238E27FC236}">
                <a16:creationId xmlns:a16="http://schemas.microsoft.com/office/drawing/2014/main" id="{87D59464-76CC-6B47-B4D2-8CF1505A2F27}"/>
              </a:ext>
            </a:extLst>
          </p:cNvPr>
          <p:cNvSpPr txBox="1">
            <a:spLocks noChangeArrowheads="1"/>
          </p:cNvSpPr>
          <p:nvPr/>
        </p:nvSpPr>
        <p:spPr bwMode="auto">
          <a:xfrm>
            <a:off x="0" y="4274773"/>
            <a:ext cx="121920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296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Blanca </a:t>
            </a:r>
            <a:r>
              <a:rPr kumimoji="0" lang="en-US" sz="3200" b="1" i="0" u="none" strike="noStrike" kern="1200" cap="none" spc="0" normalizeH="0" baseline="0" noProof="0" dirty="0" err="1">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Ledezma</a:t>
            </a:r>
            <a:r>
              <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 MSN, NP, AOCNP</a:t>
            </a:r>
          </a:p>
          <a:p>
            <a:pPr marL="0" marR="0" lvl="0" indent="0" algn="ctr" defTabSz="914400" rtl="0" eaLnBrk="0" fontAlgn="base" latinLnBrk="0" hangingPunct="0">
              <a:lnSpc>
                <a:spcPts val="296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Stacey Stein, MD</a:t>
            </a:r>
          </a:p>
          <a:p>
            <a:pPr marL="0" marR="0" lvl="0" indent="0" algn="ctr" defTabSz="914400" rtl="0" eaLnBrk="0" fontAlgn="base" latinLnBrk="0" hangingPunct="0">
              <a:lnSpc>
                <a:spcPts val="296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Amanda K Wagner, APRN-CNP, AOCNP</a:t>
            </a:r>
          </a:p>
          <a:p>
            <a:pPr marL="0" marR="0" lvl="0" indent="0" algn="ctr" defTabSz="914400" rtl="0" eaLnBrk="0" fontAlgn="base" latinLnBrk="0" hangingPunct="0">
              <a:lnSpc>
                <a:spcPts val="296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Mark </a:t>
            </a:r>
            <a:r>
              <a:rPr kumimoji="0" lang="en-US" sz="3200" b="1" i="0" u="none" strike="noStrike" kern="1200" cap="none" spc="0" normalizeH="0" baseline="0" noProof="0" dirty="0" err="1">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Yarchoan</a:t>
            </a:r>
            <a:r>
              <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 MD</a:t>
            </a:r>
            <a:endParaRPr kumimoji="0" lang="en-US" sz="3200" b="0" i="1" u="none" strike="noStrike" kern="1200" cap="none" spc="0" normalizeH="0" baseline="0" noProof="0" dirty="0">
              <a:ln>
                <a:noFill/>
              </a:ln>
              <a:solidFill>
                <a:srgbClr val="FF40FF"/>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Text Box 7">
            <a:extLst>
              <a:ext uri="{FF2B5EF4-FFF2-40B4-BE49-F238E27FC236}">
                <a16:creationId xmlns:a16="http://schemas.microsoft.com/office/drawing/2014/main" id="{336C47D5-5EEF-8045-A8D9-2914797D2656}"/>
              </a:ext>
            </a:extLst>
          </p:cNvPr>
          <p:cNvSpPr txBox="1">
            <a:spLocks noChangeArrowheads="1"/>
          </p:cNvSpPr>
          <p:nvPr/>
        </p:nvSpPr>
        <p:spPr bwMode="auto">
          <a:xfrm>
            <a:off x="4647392" y="3717032"/>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9" name="TextBox 8">
            <a:extLst>
              <a:ext uri="{FF2B5EF4-FFF2-40B4-BE49-F238E27FC236}">
                <a16:creationId xmlns:a16="http://schemas.microsoft.com/office/drawing/2014/main" id="{312EBB88-7FF3-D049-BD64-9A306E47C4CD}"/>
              </a:ext>
            </a:extLst>
          </p:cNvPr>
          <p:cNvSpPr txBox="1"/>
          <p:nvPr/>
        </p:nvSpPr>
        <p:spPr>
          <a:xfrm>
            <a:off x="-4572" y="1630154"/>
            <a:ext cx="12196571" cy="484748"/>
          </a:xfrm>
          <a:prstGeom prst="rect">
            <a:avLst/>
          </a:prstGeom>
          <a:noFill/>
        </p:spPr>
        <p:txBody>
          <a:bodyPr wrap="square">
            <a:spAutoFit/>
          </a:bodyPr>
          <a:lstStyle/>
          <a:p>
            <a:pPr marL="0" marR="0" lvl="0" indent="0" algn="ctr" defTabSz="455613" rtl="0" eaLnBrk="1" fontAlgn="base" latinLnBrk="0" hangingPunct="1">
              <a:lnSpc>
                <a:spcPts val="3200"/>
              </a:lnSpc>
              <a:spcBef>
                <a:spcPct val="0"/>
              </a:spcBef>
              <a:spcAft>
                <a:spcPct val="0"/>
              </a:spcAft>
              <a:buClrTx/>
              <a:buSzTx/>
              <a:buFontTx/>
              <a:buNone/>
              <a:tabLst/>
              <a:defRPr/>
            </a:pPr>
            <a:r>
              <a:rPr kumimoji="0" lang="en-US" sz="2500" b="0" i="1" u="none" strike="noStrike" kern="1200" cap="none" spc="0" normalizeH="0" baseline="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A Complimentary NCPD Hybrid Symposium Series Held During the 49</a:t>
            </a:r>
            <a:r>
              <a:rPr kumimoji="0" lang="en-US" sz="2500" b="0" i="1" u="none" strike="noStrike" kern="1200" cap="none" spc="0" normalizeH="0" baseline="3000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th</a:t>
            </a:r>
            <a:r>
              <a:rPr kumimoji="0" lang="en-US" sz="2500" b="0" i="1" u="none" strike="noStrike" kern="1200" cap="none" spc="0" normalizeH="0" baseline="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 Annual ONS Congress</a:t>
            </a:r>
            <a:endParaRPr kumimoji="0" lang="en-US" sz="25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sp>
        <p:nvSpPr>
          <p:cNvPr id="13" name="TextBox 12">
            <a:extLst>
              <a:ext uri="{FF2B5EF4-FFF2-40B4-BE49-F238E27FC236}">
                <a16:creationId xmlns:a16="http://schemas.microsoft.com/office/drawing/2014/main" id="{84DEC8CB-F5EA-964A-93E5-F76667552A08}"/>
              </a:ext>
            </a:extLst>
          </p:cNvPr>
          <p:cNvSpPr txBox="1"/>
          <p:nvPr/>
        </p:nvSpPr>
        <p:spPr>
          <a:xfrm>
            <a:off x="0" y="72845"/>
            <a:ext cx="12188952" cy="1631216"/>
          </a:xfrm>
          <a:prstGeom prst="rect">
            <a:avLst/>
          </a:prstGeom>
          <a:noFill/>
        </p:spPr>
        <p:txBody>
          <a:bodyPr wrap="square" anchor="ctr">
            <a:spAutoFit/>
          </a:bodyPr>
          <a:lstStyle/>
          <a:p>
            <a:pPr marL="0" marR="0" lvl="0" indent="0" algn="ctr" defTabSz="455613" rtl="0" eaLnBrk="1" fontAlgn="base" latinLnBrk="0" hangingPunct="1">
              <a:lnSpc>
                <a:spcPts val="4040"/>
              </a:lnSpc>
              <a:spcBef>
                <a:spcPct val="0"/>
              </a:spcBef>
              <a:spcAft>
                <a:spcPct val="0"/>
              </a:spcAft>
              <a:buClrTx/>
              <a:buSzTx/>
              <a:buFontTx/>
              <a:buNone/>
              <a:tabLst/>
              <a:defRPr/>
            </a:pPr>
            <a:r>
              <a:rPr kumimoji="0" lang="en-US" sz="35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What I Tell My Patients: </a:t>
            </a:r>
            <a:br>
              <a:rPr kumimoji="0" lang="en-US" sz="35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br>
            <a:r>
              <a:rPr kumimoji="0" lang="en-US" sz="35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Integrating New Research Information </a:t>
            </a:r>
            <a:br>
              <a:rPr kumimoji="0" lang="en-US" sz="35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br>
            <a:r>
              <a:rPr kumimoji="0" lang="en-US" sz="35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into Current Clinical Care</a:t>
            </a:r>
          </a:p>
        </p:txBody>
      </p:sp>
    </p:spTree>
    <p:custDataLst>
      <p:tags r:id="rId1"/>
    </p:custDataLst>
    <p:extLst>
      <p:ext uri="{BB962C8B-B14F-4D97-AF65-F5344CB8AC3E}">
        <p14:creationId xmlns:p14="http://schemas.microsoft.com/office/powerpoint/2010/main" val="200846629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a:xfrm>
            <a:off x="912286" y="0"/>
            <a:ext cx="10358967" cy="1340768"/>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5239D5A5-CF8E-1043-8EA1-EB2202922538}"/>
              </a:ext>
            </a:extLst>
          </p:cNvPr>
          <p:cNvSpPr>
            <a:spLocks noGrp="1"/>
          </p:cNvSpPr>
          <p:nvPr>
            <p:ph idx="1"/>
          </p:nvPr>
        </p:nvSpPr>
        <p:spPr>
          <a:xfrm>
            <a:off x="1415480" y="1700808"/>
            <a:ext cx="10512306" cy="4799013"/>
          </a:xfrm>
        </p:spPr>
        <p:txBody>
          <a:bodyPr/>
          <a:lstStyle/>
          <a:p>
            <a:pPr marL="0" marR="0" indent="0">
              <a:spcBef>
                <a:spcPts val="1800"/>
              </a:spcBef>
              <a:spcAft>
                <a:spcPts val="0"/>
              </a:spcAft>
              <a:buNone/>
            </a:pPr>
            <a:r>
              <a:rPr lang="en-US" sz="2800" dirty="0">
                <a:solidFill>
                  <a:srgbClr val="0432FF"/>
                </a:solidFill>
              </a:rPr>
              <a:t>Introduction</a:t>
            </a:r>
          </a:p>
          <a:p>
            <a:pPr marL="0" marR="0" indent="0">
              <a:spcBef>
                <a:spcPts val="1800"/>
              </a:spcBef>
              <a:spcAft>
                <a:spcPts val="0"/>
              </a:spcAft>
              <a:buNone/>
            </a:pPr>
            <a:r>
              <a:rPr lang="en-US" sz="2800" dirty="0">
                <a:solidFill>
                  <a:srgbClr val="0432FF"/>
                </a:solidFill>
              </a:rPr>
              <a:t>Part 1: </a:t>
            </a:r>
            <a:r>
              <a:rPr lang="en-US" sz="2800" dirty="0">
                <a:solidFill>
                  <a:srgbClr val="002060"/>
                </a:solidFill>
              </a:rPr>
              <a:t>Hepatocellular Carcinoma</a:t>
            </a:r>
          </a:p>
          <a:p>
            <a:pPr marL="0" marR="0" indent="0">
              <a:spcBef>
                <a:spcPts val="1800"/>
              </a:spcBef>
              <a:spcAft>
                <a:spcPts val="0"/>
              </a:spcAft>
              <a:buNone/>
            </a:pPr>
            <a:r>
              <a:rPr lang="en-US" sz="2800" dirty="0">
                <a:solidFill>
                  <a:srgbClr val="0432FF"/>
                </a:solidFill>
              </a:rPr>
              <a:t>Part 2: </a:t>
            </a:r>
            <a:r>
              <a:rPr lang="en-US" sz="2800" dirty="0">
                <a:solidFill>
                  <a:srgbClr val="002060"/>
                </a:solidFill>
              </a:rPr>
              <a:t>Biliary Tract Cancers</a:t>
            </a:r>
          </a:p>
        </p:txBody>
      </p:sp>
    </p:spTree>
    <p:extLst>
      <p:ext uri="{BB962C8B-B14F-4D97-AF65-F5344CB8AC3E}">
        <p14:creationId xmlns:p14="http://schemas.microsoft.com/office/powerpoint/2010/main" val="24306710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C9F2290-D839-E652-0724-99D5F4DD9990}"/>
              </a:ext>
            </a:extLst>
          </p:cNvPr>
          <p:cNvSpPr/>
          <p:nvPr/>
        </p:nvSpPr>
        <p:spPr bwMode="auto">
          <a:xfrm>
            <a:off x="758948" y="1700808"/>
            <a:ext cx="10512305" cy="432048"/>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a:xfrm>
            <a:off x="912286" y="0"/>
            <a:ext cx="10358967" cy="1340768"/>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5239D5A5-CF8E-1043-8EA1-EB2202922538}"/>
              </a:ext>
            </a:extLst>
          </p:cNvPr>
          <p:cNvSpPr>
            <a:spLocks noGrp="1"/>
          </p:cNvSpPr>
          <p:nvPr>
            <p:ph idx="1"/>
          </p:nvPr>
        </p:nvSpPr>
        <p:spPr>
          <a:xfrm>
            <a:off x="1415480" y="1700808"/>
            <a:ext cx="10512306" cy="4799013"/>
          </a:xfrm>
        </p:spPr>
        <p:txBody>
          <a:bodyPr/>
          <a:lstStyle/>
          <a:p>
            <a:pPr marL="0" marR="0" indent="0">
              <a:spcBef>
                <a:spcPts val="1800"/>
              </a:spcBef>
              <a:spcAft>
                <a:spcPts val="0"/>
              </a:spcAft>
              <a:buNone/>
            </a:pPr>
            <a:r>
              <a:rPr lang="en-US" sz="2800" dirty="0">
                <a:solidFill>
                  <a:schemeClr val="bg1"/>
                </a:solidFill>
              </a:rPr>
              <a:t>Introduction</a:t>
            </a:r>
          </a:p>
          <a:p>
            <a:pPr marL="0" marR="0" indent="0">
              <a:spcBef>
                <a:spcPts val="1800"/>
              </a:spcBef>
              <a:spcAft>
                <a:spcPts val="0"/>
              </a:spcAft>
              <a:buNone/>
            </a:pPr>
            <a:r>
              <a:rPr lang="en-US" sz="2800" dirty="0">
                <a:solidFill>
                  <a:srgbClr val="0432FF"/>
                </a:solidFill>
              </a:rPr>
              <a:t>Part 1: </a:t>
            </a:r>
            <a:r>
              <a:rPr lang="en-US" sz="2800" dirty="0">
                <a:solidFill>
                  <a:srgbClr val="002060"/>
                </a:solidFill>
              </a:rPr>
              <a:t>Hepatocellular Carcinoma</a:t>
            </a:r>
          </a:p>
          <a:p>
            <a:pPr marL="0" marR="0" indent="0">
              <a:spcBef>
                <a:spcPts val="1800"/>
              </a:spcBef>
              <a:spcAft>
                <a:spcPts val="0"/>
              </a:spcAft>
              <a:buNone/>
            </a:pPr>
            <a:r>
              <a:rPr lang="en-US" sz="2800" dirty="0">
                <a:solidFill>
                  <a:srgbClr val="0432FF"/>
                </a:solidFill>
              </a:rPr>
              <a:t>Part 2: </a:t>
            </a:r>
            <a:r>
              <a:rPr lang="en-US" sz="2800" dirty="0">
                <a:solidFill>
                  <a:srgbClr val="002060"/>
                </a:solidFill>
              </a:rPr>
              <a:t>Biliary Tract Cancers</a:t>
            </a:r>
          </a:p>
        </p:txBody>
      </p:sp>
    </p:spTree>
    <p:extLst>
      <p:ext uri="{BB962C8B-B14F-4D97-AF65-F5344CB8AC3E}">
        <p14:creationId xmlns:p14="http://schemas.microsoft.com/office/powerpoint/2010/main" val="26533617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a:xfrm>
            <a:off x="912813" y="81769"/>
            <a:ext cx="10358437" cy="649234"/>
          </a:xfrm>
          <a:noFill/>
        </p:spPr>
        <p:txBody>
          <a:bodyPr lIns="182880" rIns="182880"/>
          <a:lstStyle/>
          <a:p>
            <a:r>
              <a:rPr lang="en-US" dirty="0"/>
              <a:t>Consulting Nursing Faculty Comments</a:t>
            </a:r>
          </a:p>
        </p:txBody>
      </p:sp>
      <p:sp>
        <p:nvSpPr>
          <p:cNvPr id="6" name="Title 1">
            <a:extLst>
              <a:ext uri="{FF2B5EF4-FFF2-40B4-BE49-F238E27FC236}">
                <a16:creationId xmlns:a16="http://schemas.microsoft.com/office/drawing/2014/main" id="{1C432468-EE8B-1767-D379-201D35724932}"/>
              </a:ext>
            </a:extLst>
          </p:cNvPr>
          <p:cNvSpPr txBox="1">
            <a:spLocks/>
          </p:cNvSpPr>
          <p:nvPr/>
        </p:nvSpPr>
        <p:spPr bwMode="auto">
          <a:xfrm>
            <a:off x="263352" y="766172"/>
            <a:ext cx="11656800" cy="1191582"/>
          </a:xfrm>
          <a:prstGeom prst="rect">
            <a:avLst/>
          </a:prstGeom>
          <a:solidFill>
            <a:srgbClr val="3333CC"/>
          </a:solidFill>
          <a:ln w="9525">
            <a:noFill/>
            <a:miter lim="800000"/>
            <a:headEnd/>
            <a:tailEnd/>
          </a:ln>
        </p:spPr>
        <p:txBody>
          <a:bodyPr vert="horz" wrap="square" lIns="182880" tIns="0" rIns="18288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ts val="1200"/>
              </a:spcBef>
              <a:spcAft>
                <a:spcPct val="0"/>
              </a:spcAft>
              <a:buClr>
                <a:srgbClr val="000000"/>
              </a:buClr>
              <a:buSzPct val="45000"/>
              <a:buFont typeface="Wingdings" pitchFamily="-72" charset="2"/>
              <a:buNone/>
              <a:tabLst/>
              <a:defRPr/>
            </a:pPr>
            <a:r>
              <a:rPr kumimoji="0" lang="en-US" sz="3200" b="1" i="0" u="none" strike="noStrike" kern="0" cap="none" spc="0" normalizeH="0" baseline="0" noProof="0" dirty="0">
                <a:ln>
                  <a:noFill/>
                </a:ln>
                <a:solidFill>
                  <a:srgbClr val="FFFFFF"/>
                </a:solidFill>
                <a:effectLst/>
                <a:uLnTx/>
                <a:uFillTx/>
                <a:latin typeface="Calibri"/>
                <a:ea typeface="MS PGothic" pitchFamily="34" charset="-128"/>
                <a:cs typeface="Calibri"/>
              </a:rPr>
              <a:t>Psychosocial impact, self-advocacy and spirituality</a:t>
            </a:r>
          </a:p>
        </p:txBody>
      </p:sp>
      <p:sp>
        <p:nvSpPr>
          <p:cNvPr id="15" name="TextBox 14">
            <a:extLst>
              <a:ext uri="{FF2B5EF4-FFF2-40B4-BE49-F238E27FC236}">
                <a16:creationId xmlns:a16="http://schemas.microsoft.com/office/drawing/2014/main" id="{D34DC091-47EE-597A-C700-F6D706C3E090}"/>
              </a:ext>
            </a:extLst>
          </p:cNvPr>
          <p:cNvSpPr txBox="1"/>
          <p:nvPr/>
        </p:nvSpPr>
        <p:spPr>
          <a:xfrm>
            <a:off x="3102064" y="5740118"/>
            <a:ext cx="5979376" cy="461665"/>
          </a:xfrm>
          <a:prstGeom prst="rect">
            <a:avLst/>
          </a:prstGeom>
          <a:noFill/>
        </p:spPr>
        <p:txBody>
          <a:bodyPr wrap="square" rtlCol="0">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Kimberly A </a:t>
            </a:r>
            <a:r>
              <a:rPr kumimoji="0" lang="en-US" sz="2000" b="1"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Spickes</a:t>
            </a: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t>
            </a:r>
            <a:r>
              <a:rPr kumimoji="0" lang="en-US" sz="2000" b="1"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MNSc</a:t>
            </a: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RN, APRN, OCN, ACNP-BC </a:t>
            </a:r>
          </a:p>
        </p:txBody>
      </p:sp>
      <p:pic>
        <p:nvPicPr>
          <p:cNvPr id="5" name="Picture 4" descr="A person wearing glasses and headphones&#10;&#10;Description automatically generated">
            <a:extLst>
              <a:ext uri="{FF2B5EF4-FFF2-40B4-BE49-F238E27FC236}">
                <a16:creationId xmlns:a16="http://schemas.microsoft.com/office/drawing/2014/main" id="{D81E01EB-69B5-688B-99CC-A8E85EF29BFC}"/>
              </a:ext>
            </a:extLst>
          </p:cNvPr>
          <p:cNvPicPr>
            <a:picLocks noChangeAspect="1"/>
          </p:cNvPicPr>
          <p:nvPr/>
        </p:nvPicPr>
        <p:blipFill>
          <a:blip r:embed="rId3"/>
          <a:stretch>
            <a:fillRect/>
          </a:stretch>
        </p:blipFill>
        <p:spPr>
          <a:xfrm>
            <a:off x="3201317" y="2348254"/>
            <a:ext cx="5819609" cy="327353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692081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C60921D-3221-3D6E-7D1B-1B7F4D2EF6AD}"/>
              </a:ext>
            </a:extLst>
          </p:cNvPr>
          <p:cNvSpPr/>
          <p:nvPr/>
        </p:nvSpPr>
        <p:spPr bwMode="auto">
          <a:xfrm>
            <a:off x="755896" y="1844824"/>
            <a:ext cx="10512305" cy="432048"/>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a:xfrm>
            <a:off x="912286" y="0"/>
            <a:ext cx="10358967" cy="1143000"/>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5239D5A5-CF8E-1043-8EA1-EB2202922538}"/>
              </a:ext>
            </a:extLst>
          </p:cNvPr>
          <p:cNvSpPr>
            <a:spLocks noGrp="1"/>
          </p:cNvSpPr>
          <p:nvPr>
            <p:ph idx="1"/>
          </p:nvPr>
        </p:nvSpPr>
        <p:spPr>
          <a:xfrm>
            <a:off x="912286" y="1143000"/>
            <a:ext cx="10512306" cy="4799013"/>
          </a:xfrm>
        </p:spPr>
        <p:txBody>
          <a:bodyPr/>
          <a:lstStyle/>
          <a:p>
            <a:pPr marL="0" marR="0" indent="0">
              <a:spcBef>
                <a:spcPts val="1800"/>
              </a:spcBef>
              <a:spcAft>
                <a:spcPts val="0"/>
              </a:spcAft>
              <a:buNone/>
            </a:pPr>
            <a:r>
              <a:rPr lang="en-US" sz="2800" dirty="0">
                <a:solidFill>
                  <a:srgbClr val="0432FF"/>
                </a:solidFill>
              </a:rPr>
              <a:t>Introduction</a:t>
            </a:r>
          </a:p>
          <a:p>
            <a:pPr marL="0" marR="0" indent="0">
              <a:spcBef>
                <a:spcPts val="1800"/>
              </a:spcBef>
              <a:spcAft>
                <a:spcPts val="0"/>
              </a:spcAft>
              <a:buNone/>
            </a:pPr>
            <a:r>
              <a:rPr lang="en-US" sz="2800" dirty="0">
                <a:solidFill>
                  <a:schemeClr val="bg1"/>
                </a:solidFill>
              </a:rPr>
              <a:t>Part 1: Hepatocellular Carcinoma (HCC)</a:t>
            </a:r>
          </a:p>
          <a:p>
            <a:pPr marL="342900" indent="-342900">
              <a:spcBef>
                <a:spcPts val="1200"/>
              </a:spcBef>
              <a:spcAft>
                <a:spcPts val="0"/>
              </a:spcAft>
            </a:pPr>
            <a:r>
              <a:rPr lang="en-US" sz="2800" dirty="0">
                <a:solidFill>
                  <a:schemeClr val="tx1"/>
                </a:solidFill>
              </a:rPr>
              <a:t>Adjuvant Therapy for Early-Stage HCC</a:t>
            </a:r>
          </a:p>
          <a:p>
            <a:pPr marL="342900" indent="-342900">
              <a:spcBef>
                <a:spcPts val="1200"/>
              </a:spcBef>
              <a:spcAft>
                <a:spcPts val="0"/>
              </a:spcAft>
            </a:pPr>
            <a:r>
              <a:rPr lang="en-US" sz="2800" dirty="0">
                <a:solidFill>
                  <a:schemeClr val="tx1"/>
                </a:solidFill>
              </a:rPr>
              <a:t>Role of Immunotherapy in Intermediate-Stage HCC</a:t>
            </a:r>
          </a:p>
          <a:p>
            <a:pPr marL="342900" indent="-342900">
              <a:spcBef>
                <a:spcPts val="1200"/>
              </a:spcBef>
              <a:spcAft>
                <a:spcPts val="0"/>
              </a:spcAft>
            </a:pPr>
            <a:r>
              <a:rPr lang="en-US" sz="2800" dirty="0">
                <a:solidFill>
                  <a:schemeClr val="tx1"/>
                </a:solidFill>
              </a:rPr>
              <a:t>First-Line Therapy for Advanced HCC</a:t>
            </a:r>
          </a:p>
          <a:p>
            <a:pPr marL="0" marR="0" indent="0">
              <a:spcBef>
                <a:spcPts val="1800"/>
              </a:spcBef>
              <a:spcAft>
                <a:spcPts val="0"/>
              </a:spcAft>
              <a:buNone/>
            </a:pPr>
            <a:r>
              <a:rPr lang="en-US" sz="2800" dirty="0">
                <a:solidFill>
                  <a:srgbClr val="0432FF"/>
                </a:solidFill>
              </a:rPr>
              <a:t>Part 2: </a:t>
            </a:r>
            <a:r>
              <a:rPr lang="en-US" sz="2800" dirty="0">
                <a:solidFill>
                  <a:srgbClr val="002060"/>
                </a:solidFill>
              </a:rPr>
              <a:t>Biliary Tract Cancers</a:t>
            </a:r>
          </a:p>
        </p:txBody>
      </p:sp>
    </p:spTree>
    <p:extLst>
      <p:ext uri="{BB962C8B-B14F-4D97-AF65-F5344CB8AC3E}">
        <p14:creationId xmlns:p14="http://schemas.microsoft.com/office/powerpoint/2010/main" val="40237802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C60921D-3221-3D6E-7D1B-1B7F4D2EF6AD}"/>
              </a:ext>
            </a:extLst>
          </p:cNvPr>
          <p:cNvSpPr/>
          <p:nvPr/>
        </p:nvSpPr>
        <p:spPr bwMode="auto">
          <a:xfrm>
            <a:off x="755896" y="2420888"/>
            <a:ext cx="10512305" cy="432048"/>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a:xfrm>
            <a:off x="912286" y="0"/>
            <a:ext cx="10358967" cy="1143000"/>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5239D5A5-CF8E-1043-8EA1-EB2202922538}"/>
              </a:ext>
            </a:extLst>
          </p:cNvPr>
          <p:cNvSpPr>
            <a:spLocks noGrp="1"/>
          </p:cNvSpPr>
          <p:nvPr>
            <p:ph idx="1"/>
          </p:nvPr>
        </p:nvSpPr>
        <p:spPr>
          <a:xfrm>
            <a:off x="912286" y="1143000"/>
            <a:ext cx="10512306" cy="4799013"/>
          </a:xfrm>
        </p:spPr>
        <p:txBody>
          <a:bodyPr/>
          <a:lstStyle/>
          <a:p>
            <a:pPr marL="0" marR="0" indent="0">
              <a:spcBef>
                <a:spcPts val="1800"/>
              </a:spcBef>
              <a:spcAft>
                <a:spcPts val="0"/>
              </a:spcAft>
              <a:buNone/>
            </a:pPr>
            <a:r>
              <a:rPr lang="en-US" sz="2800" dirty="0">
                <a:solidFill>
                  <a:srgbClr val="0432FF"/>
                </a:solidFill>
              </a:rPr>
              <a:t>Introduction</a:t>
            </a:r>
          </a:p>
          <a:p>
            <a:pPr marL="0" marR="0" indent="0">
              <a:spcBef>
                <a:spcPts val="1800"/>
              </a:spcBef>
              <a:spcAft>
                <a:spcPts val="0"/>
              </a:spcAft>
              <a:buNone/>
            </a:pPr>
            <a:r>
              <a:rPr lang="en-US" sz="2800" dirty="0">
                <a:solidFill>
                  <a:srgbClr val="0432FF"/>
                </a:solidFill>
              </a:rPr>
              <a:t>Part 1: </a:t>
            </a:r>
            <a:r>
              <a:rPr lang="en-US" sz="2800" dirty="0">
                <a:solidFill>
                  <a:srgbClr val="002060"/>
                </a:solidFill>
              </a:rPr>
              <a:t>Hepatocellular Carcinoma (HCC)</a:t>
            </a:r>
          </a:p>
          <a:p>
            <a:pPr marL="342900" indent="-342900">
              <a:spcBef>
                <a:spcPts val="1200"/>
              </a:spcBef>
              <a:spcAft>
                <a:spcPts val="0"/>
              </a:spcAft>
            </a:pPr>
            <a:r>
              <a:rPr lang="en-US" sz="2800" dirty="0">
                <a:solidFill>
                  <a:schemeClr val="bg1"/>
                </a:solidFill>
              </a:rPr>
              <a:t>Adjuvant Therapy for Early-Stage HCC</a:t>
            </a:r>
          </a:p>
          <a:p>
            <a:pPr marL="342900" indent="-342900">
              <a:spcBef>
                <a:spcPts val="1200"/>
              </a:spcBef>
              <a:spcAft>
                <a:spcPts val="0"/>
              </a:spcAft>
            </a:pPr>
            <a:r>
              <a:rPr lang="en-US" sz="2800" dirty="0">
                <a:solidFill>
                  <a:schemeClr val="tx1"/>
                </a:solidFill>
              </a:rPr>
              <a:t>Role of Immunotherapy in Intermediate-Stage HCC</a:t>
            </a:r>
          </a:p>
          <a:p>
            <a:pPr marL="342900" indent="-342900">
              <a:spcBef>
                <a:spcPts val="1200"/>
              </a:spcBef>
              <a:spcAft>
                <a:spcPts val="0"/>
              </a:spcAft>
            </a:pPr>
            <a:r>
              <a:rPr lang="en-US" sz="2800" dirty="0">
                <a:solidFill>
                  <a:schemeClr val="tx1"/>
                </a:solidFill>
              </a:rPr>
              <a:t>First-Line Therapy for Advanced HCC</a:t>
            </a:r>
          </a:p>
          <a:p>
            <a:pPr marL="0" marR="0" indent="0">
              <a:spcBef>
                <a:spcPts val="1800"/>
              </a:spcBef>
              <a:spcAft>
                <a:spcPts val="0"/>
              </a:spcAft>
              <a:buNone/>
            </a:pPr>
            <a:r>
              <a:rPr lang="en-US" sz="2800" dirty="0">
                <a:solidFill>
                  <a:srgbClr val="0432FF"/>
                </a:solidFill>
              </a:rPr>
              <a:t>Part 2: </a:t>
            </a:r>
            <a:r>
              <a:rPr lang="en-US" sz="2800" dirty="0">
                <a:solidFill>
                  <a:srgbClr val="002060"/>
                </a:solidFill>
              </a:rPr>
              <a:t>Biliary Tract Cancers</a:t>
            </a:r>
          </a:p>
        </p:txBody>
      </p:sp>
    </p:spTree>
    <p:extLst>
      <p:ext uri="{BB962C8B-B14F-4D97-AF65-F5344CB8AC3E}">
        <p14:creationId xmlns:p14="http://schemas.microsoft.com/office/powerpoint/2010/main" val="32574959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35F6E54-1F97-C948-847D-AA573C3EFF5F}"/>
              </a:ext>
            </a:extLst>
          </p:cNvPr>
          <p:cNvSpPr/>
          <p:nvPr/>
        </p:nvSpPr>
        <p:spPr bwMode="auto">
          <a:xfrm>
            <a:off x="2423591" y="188640"/>
            <a:ext cx="7128793" cy="1440159"/>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ctr"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S PGothic" charset="0"/>
              <a:cs typeface="+mn-cs"/>
            </a:endParaRPr>
          </a:p>
        </p:txBody>
      </p:sp>
      <p:sp>
        <p:nvSpPr>
          <p:cNvPr id="3" name="Content Placeholder 2">
            <a:extLst>
              <a:ext uri="{FF2B5EF4-FFF2-40B4-BE49-F238E27FC236}">
                <a16:creationId xmlns:a16="http://schemas.microsoft.com/office/drawing/2014/main" id="{11E79FF0-EC50-2DBD-D519-983D0D740B59}"/>
              </a:ext>
            </a:extLst>
          </p:cNvPr>
          <p:cNvSpPr>
            <a:spLocks noGrp="1"/>
          </p:cNvSpPr>
          <p:nvPr>
            <p:ph idx="1"/>
          </p:nvPr>
        </p:nvSpPr>
        <p:spPr>
          <a:xfrm>
            <a:off x="1137633" y="2590006"/>
            <a:ext cx="9710895" cy="2354018"/>
          </a:xfrm>
        </p:spPr>
        <p:txBody>
          <a:bodyPr/>
          <a:lstStyle/>
          <a:p>
            <a:pPr>
              <a:spcAft>
                <a:spcPts val="200"/>
              </a:spcAft>
            </a:pPr>
            <a:r>
              <a:rPr lang="en-US" sz="2000" dirty="0"/>
              <a:t>Long-term outcomes with traditional treatment approaches for early-stage HCC; clinical features that impart a high risk of disease recurrence</a:t>
            </a:r>
          </a:p>
          <a:p>
            <a:pPr>
              <a:spcAft>
                <a:spcPts val="200"/>
              </a:spcAft>
            </a:pPr>
            <a:r>
              <a:rPr lang="en-US" sz="2000" dirty="0"/>
              <a:t>Historical data with adjuvant therapeutic approaches, such as sorafenib, for patients with HCC</a:t>
            </a:r>
          </a:p>
          <a:p>
            <a:pPr>
              <a:spcAft>
                <a:spcPts val="200"/>
              </a:spcAft>
            </a:pPr>
            <a:r>
              <a:rPr lang="en-US" sz="2000" dirty="0"/>
              <a:t>Design, eligibility criteria and key endpoints of the Phase III IMbrave050 study of atezolizumab in combination with bevacizumab for patients with high-risk HCC after curative resection or ablation</a:t>
            </a:r>
          </a:p>
          <a:p>
            <a:pPr>
              <a:spcAft>
                <a:spcPts val="200"/>
              </a:spcAft>
            </a:pPr>
            <a:r>
              <a:rPr lang="en-US" sz="2000" dirty="0"/>
              <a:t>Improved recurrence-free survival with adjuvant atezolizumab/bevacizumab compared to active surveillance in the IMbrave050 trial; clinical and research implications</a:t>
            </a:r>
          </a:p>
          <a:p>
            <a:pPr>
              <a:spcAft>
                <a:spcPts val="200"/>
              </a:spcAft>
            </a:pPr>
            <a:r>
              <a:rPr lang="en-US" sz="2000" dirty="0"/>
              <a:t>Other ongoing Phase III studies evaluating adjuvant immune checkpoint inhibitor therapy for HCC</a:t>
            </a:r>
          </a:p>
        </p:txBody>
      </p:sp>
      <p:sp>
        <p:nvSpPr>
          <p:cNvPr id="5" name="TextBox 4">
            <a:extLst>
              <a:ext uri="{FF2B5EF4-FFF2-40B4-BE49-F238E27FC236}">
                <a16:creationId xmlns:a16="http://schemas.microsoft.com/office/drawing/2014/main" id="{A7CBB61C-7DA4-C864-3307-C5D5D39E8F54}"/>
              </a:ext>
            </a:extLst>
          </p:cNvPr>
          <p:cNvSpPr txBox="1"/>
          <p:nvPr/>
        </p:nvSpPr>
        <p:spPr>
          <a:xfrm>
            <a:off x="133320" y="1772816"/>
            <a:ext cx="2578304" cy="646331"/>
          </a:xfrm>
          <a:prstGeom prst="rect">
            <a:avLst/>
          </a:prstGeom>
          <a:noFill/>
        </p:spPr>
        <p:txBody>
          <a:bodyPr wrap="squar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rPr>
              <a:t>Dr Stein</a:t>
            </a: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S PGothic" charset="0"/>
              </a:rPr>
              <a:t>New Haven, Connecticut</a:t>
            </a:r>
          </a:p>
        </p:txBody>
      </p:sp>
      <p:sp>
        <p:nvSpPr>
          <p:cNvPr id="8" name="Title 1">
            <a:extLst>
              <a:ext uri="{FF2B5EF4-FFF2-40B4-BE49-F238E27FC236}">
                <a16:creationId xmlns:a16="http://schemas.microsoft.com/office/drawing/2014/main" id="{AE850230-546C-8597-A0EE-69331F2515CD}"/>
              </a:ext>
            </a:extLst>
          </p:cNvPr>
          <p:cNvSpPr>
            <a:spLocks noGrp="1"/>
          </p:cNvSpPr>
          <p:nvPr>
            <p:ph type="title"/>
          </p:nvPr>
        </p:nvSpPr>
        <p:spPr>
          <a:xfrm>
            <a:off x="2516166" y="538661"/>
            <a:ext cx="7036218" cy="1143000"/>
          </a:xfrm>
        </p:spPr>
        <p:txBody>
          <a:bodyPr lIns="91440" tIns="91440" rIns="91440" bIns="182880"/>
          <a:lstStyle/>
          <a:p>
            <a:r>
              <a:rPr lang="en-US" dirty="0">
                <a:solidFill>
                  <a:schemeClr val="bg1"/>
                </a:solidFill>
              </a:rPr>
              <a:t>The Current and Future Use of Adjuvant Systemic Therapy for Early-Stage Hepatocellular Carcinoma (HCC)</a:t>
            </a:r>
            <a:br>
              <a:rPr lang="en-US" dirty="0">
                <a:solidFill>
                  <a:schemeClr val="bg1"/>
                </a:solidFill>
              </a:rPr>
            </a:br>
            <a:endParaRPr lang="en-US" dirty="0">
              <a:solidFill>
                <a:schemeClr val="bg1"/>
              </a:solidFill>
            </a:endParaRPr>
          </a:p>
        </p:txBody>
      </p:sp>
      <p:pic>
        <p:nvPicPr>
          <p:cNvPr id="2" name="Picture 1">
            <a:extLst>
              <a:ext uri="{FF2B5EF4-FFF2-40B4-BE49-F238E27FC236}">
                <a16:creationId xmlns:a16="http://schemas.microsoft.com/office/drawing/2014/main" id="{3BCEE539-0E3B-0EBA-9F03-DB6FAB95B83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04084" y="115970"/>
            <a:ext cx="1636776" cy="1636776"/>
          </a:xfrm>
          <a:prstGeom prst="rect">
            <a:avLst/>
          </a:prstGeom>
        </p:spPr>
      </p:pic>
      <p:sp>
        <p:nvSpPr>
          <p:cNvPr id="4" name="TextBox 3">
            <a:extLst>
              <a:ext uri="{FF2B5EF4-FFF2-40B4-BE49-F238E27FC236}">
                <a16:creationId xmlns:a16="http://schemas.microsoft.com/office/drawing/2014/main" id="{0EBA31AE-FD01-5E96-E489-E2663C0F0EEB}"/>
              </a:ext>
            </a:extLst>
          </p:cNvPr>
          <p:cNvSpPr txBox="1"/>
          <p:nvPr/>
        </p:nvSpPr>
        <p:spPr>
          <a:xfrm>
            <a:off x="9205070" y="1681661"/>
            <a:ext cx="2578304" cy="646331"/>
          </a:xfrm>
          <a:prstGeom prst="rect">
            <a:avLst/>
          </a:prstGeom>
          <a:noFill/>
        </p:spPr>
        <p:txBody>
          <a:bodyPr wrap="squar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rPr>
              <a:t>Dr </a:t>
            </a:r>
            <a:r>
              <a:rPr lang="en-US" sz="1800" dirty="0" err="1">
                <a:solidFill>
                  <a:srgbClr val="2D2DB9">
                    <a:lumMod val="50000"/>
                  </a:srgbClr>
                </a:solidFill>
                <a:latin typeface="Calibri" panose="020F0502020204030204" pitchFamily="34" charset="0"/>
                <a:ea typeface="ＭＳ Ｐゴシック" charset="0"/>
                <a:cs typeface="Calibri" panose="020F0502020204030204" pitchFamily="34" charset="0"/>
              </a:rPr>
              <a:t>Yarchoan</a:t>
            </a:r>
            <a:endPar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endParaRP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S PGothic" charset="0"/>
              </a:rPr>
              <a:t>Baltimore, Maryland</a:t>
            </a:r>
          </a:p>
        </p:txBody>
      </p:sp>
      <p:pic>
        <p:nvPicPr>
          <p:cNvPr id="7" name="Picture 6">
            <a:extLst>
              <a:ext uri="{FF2B5EF4-FFF2-40B4-BE49-F238E27FC236}">
                <a16:creationId xmlns:a16="http://schemas.microsoft.com/office/drawing/2014/main" id="{F6128B06-E2E8-EBD9-2DB4-868CB65B26A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675834" y="44885"/>
            <a:ext cx="1636776" cy="1636776"/>
          </a:xfrm>
          <a:prstGeom prst="rect">
            <a:avLst/>
          </a:prstGeom>
        </p:spPr>
      </p:pic>
    </p:spTree>
    <p:extLst>
      <p:ext uri="{BB962C8B-B14F-4D97-AF65-F5344CB8AC3E}">
        <p14:creationId xmlns:p14="http://schemas.microsoft.com/office/powerpoint/2010/main" val="34950979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3B157CE-07AD-0E97-3F28-D4A5457ECDB1}"/>
              </a:ext>
            </a:extLst>
          </p:cNvPr>
          <p:cNvSpPr>
            <a:spLocks noGrp="1"/>
          </p:cNvSpPr>
          <p:nvPr>
            <p:ph type="body" sz="quarter" idx="10"/>
          </p:nvPr>
        </p:nvSpPr>
        <p:spPr>
          <a:solidFill>
            <a:srgbClr val="1699B4"/>
          </a:solidFill>
        </p:spPr>
        <p:txBody>
          <a:bodyPr/>
          <a:lstStyle/>
          <a:p>
            <a:r>
              <a:rPr lang="en-US" dirty="0"/>
              <a:t>Amanda K Wagner, APRN-CNP, AOCNP</a:t>
            </a:r>
          </a:p>
        </p:txBody>
      </p:sp>
      <p:sp>
        <p:nvSpPr>
          <p:cNvPr id="8" name="Content Placeholder 2">
            <a:extLst>
              <a:ext uri="{FF2B5EF4-FFF2-40B4-BE49-F238E27FC236}">
                <a16:creationId xmlns:a16="http://schemas.microsoft.com/office/drawing/2014/main" id="{4158461A-95B4-D2B3-898B-3D64D9C9C77C}"/>
              </a:ext>
            </a:extLst>
          </p:cNvPr>
          <p:cNvSpPr>
            <a:spLocks noGrp="1"/>
          </p:cNvSpPr>
          <p:nvPr>
            <p:ph idx="1"/>
          </p:nvPr>
        </p:nvSpPr>
        <p:spPr>
          <a:xfrm>
            <a:off x="528638" y="2133600"/>
            <a:ext cx="10896600" cy="4524375"/>
          </a:xfrm>
        </p:spPr>
        <p:txBody>
          <a:bodyPr/>
          <a:lstStyle/>
          <a:p>
            <a:pPr marL="98425" indent="0">
              <a:buNone/>
            </a:pPr>
            <a:r>
              <a:rPr lang="en-US" sz="3200" dirty="0"/>
              <a:t>What I tell my patients with earlier-stage HCC about the goals of adjuvant therapy and what to expect from it</a:t>
            </a:r>
          </a:p>
          <a:p>
            <a:pPr marL="98425" indent="0">
              <a:buNone/>
            </a:pPr>
            <a:endParaRPr lang="en-US" sz="3200" dirty="0"/>
          </a:p>
        </p:txBody>
      </p:sp>
      <p:pic>
        <p:nvPicPr>
          <p:cNvPr id="2" name="Picture 1">
            <a:extLst>
              <a:ext uri="{FF2B5EF4-FFF2-40B4-BE49-F238E27FC236}">
                <a16:creationId xmlns:a16="http://schemas.microsoft.com/office/drawing/2014/main" id="{24214A5C-B085-BE69-1DE5-6ACEAE49DDD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401493" y="148390"/>
            <a:ext cx="1261872" cy="1261872"/>
          </a:xfrm>
          <a:prstGeom prst="rect">
            <a:avLst/>
          </a:prstGeom>
        </p:spPr>
      </p:pic>
    </p:spTree>
    <p:extLst>
      <p:ext uri="{BB962C8B-B14F-4D97-AF65-F5344CB8AC3E}">
        <p14:creationId xmlns:p14="http://schemas.microsoft.com/office/powerpoint/2010/main" val="26428560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165" name="Rectangle 584"/>
          <p:cNvSpPr>
            <a:spLocks noGrp="1" noChangeArrowheads="1"/>
          </p:cNvSpPr>
          <p:nvPr>
            <p:ph type="title"/>
          </p:nvPr>
        </p:nvSpPr>
        <p:spPr>
          <a:xfrm>
            <a:off x="912287" y="227013"/>
            <a:ext cx="9792226" cy="1143000"/>
          </a:xfrm>
        </p:spPr>
        <p:txBody>
          <a:bodyPr/>
          <a:lstStyle/>
          <a:p>
            <a:pPr algn="l"/>
            <a:r>
              <a:rPr lang="en-US" dirty="0">
                <a:latin typeface="Calibri" panose="020F0502020204030204" pitchFamily="34" charset="0"/>
                <a:ea typeface="ＭＳ Ｐゴシック" charset="0"/>
                <a:cs typeface="Calibri" panose="020F0502020204030204" pitchFamily="34" charset="0"/>
              </a:rPr>
              <a:t>IMbrave050 Primary Endpoint: Recurrence-Free Survival by Independent Assessment</a:t>
            </a:r>
          </a:p>
        </p:txBody>
      </p:sp>
      <p:sp>
        <p:nvSpPr>
          <p:cNvPr id="449" name="Text Box 15">
            <a:extLst>
              <a:ext uri="{FF2B5EF4-FFF2-40B4-BE49-F238E27FC236}">
                <a16:creationId xmlns:a16="http://schemas.microsoft.com/office/drawing/2014/main" id="{29C53A52-11CE-D2BF-9C4F-985A12DDE676}"/>
              </a:ext>
            </a:extLst>
          </p:cNvPr>
          <p:cNvSpPr txBox="1">
            <a:spLocks noChangeArrowheads="1"/>
          </p:cNvSpPr>
          <p:nvPr/>
        </p:nvSpPr>
        <p:spPr bwMode="auto">
          <a:xfrm>
            <a:off x="86787" y="6469404"/>
            <a:ext cx="10885958" cy="323165"/>
          </a:xfrm>
          <a:prstGeom prst="rect">
            <a:avLst/>
          </a:prstGeom>
          <a:noFill/>
          <a:ln>
            <a:noFill/>
          </a:ln>
        </p:spPr>
        <p:txBody>
          <a:bodyPr wrap="square" anchor="b">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fr-FR" altLang="en-US" sz="1500" b="0" spc="-10" dirty="0">
                <a:solidFill>
                  <a:srgbClr val="000000"/>
                </a:solidFill>
                <a:latin typeface="Calibri" panose="020F0502020204030204" pitchFamily="34" charset="0"/>
                <a:ea typeface="ＭＳ Ｐゴシック" charset="0"/>
                <a:cs typeface="Calibri" panose="020F0502020204030204" pitchFamily="34" charset="0"/>
              </a:rPr>
              <a:t>Qin S et al. </a:t>
            </a:r>
            <a:r>
              <a:rPr lang="fr-FR" altLang="en-US" sz="1500" b="0" i="1" spc="-10" dirty="0">
                <a:solidFill>
                  <a:srgbClr val="000000"/>
                </a:solidFill>
                <a:latin typeface="Calibri" panose="020F0502020204030204" pitchFamily="34" charset="0"/>
                <a:ea typeface="ＭＳ Ｐゴシック" charset="0"/>
                <a:cs typeface="Calibri" panose="020F0502020204030204" pitchFamily="34" charset="0"/>
              </a:rPr>
              <a:t>Lancet</a:t>
            </a:r>
            <a:r>
              <a:rPr lang="fr-FR" altLang="en-US" sz="1500" b="0" spc="-10" dirty="0">
                <a:solidFill>
                  <a:srgbClr val="000000"/>
                </a:solidFill>
                <a:latin typeface="Calibri" panose="020F0502020204030204" pitchFamily="34" charset="0"/>
                <a:ea typeface="ＭＳ Ｐゴシック" charset="0"/>
                <a:cs typeface="Calibri" panose="020F0502020204030204" pitchFamily="34" charset="0"/>
              </a:rPr>
              <a:t> 2023; 402: 1835–47</a:t>
            </a:r>
            <a:endParaRPr kumimoji="0" lang="fr-FR" altLang="en-US" sz="1500" b="0" u="none" strike="noStrike" kern="1200" cap="none" spc="-1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endParaRPr>
          </a:p>
        </p:txBody>
      </p:sp>
      <p:grpSp>
        <p:nvGrpSpPr>
          <p:cNvPr id="3" name="Group 2">
            <a:extLst>
              <a:ext uri="{FF2B5EF4-FFF2-40B4-BE49-F238E27FC236}">
                <a16:creationId xmlns:a16="http://schemas.microsoft.com/office/drawing/2014/main" id="{F543DC2E-9112-B856-2AC6-A2EE1B9561D1}"/>
              </a:ext>
            </a:extLst>
          </p:cNvPr>
          <p:cNvGrpSpPr/>
          <p:nvPr/>
        </p:nvGrpSpPr>
        <p:grpSpPr>
          <a:xfrm>
            <a:off x="1703511" y="1370013"/>
            <a:ext cx="8784977" cy="4608512"/>
            <a:chOff x="2408768" y="1370013"/>
            <a:chExt cx="6799263" cy="3355131"/>
          </a:xfrm>
        </p:grpSpPr>
        <p:pic>
          <p:nvPicPr>
            <p:cNvPr id="4098" name="Picture 2">
              <a:extLst>
                <a:ext uri="{FF2B5EF4-FFF2-40B4-BE49-F238E27FC236}">
                  <a16:creationId xmlns:a16="http://schemas.microsoft.com/office/drawing/2014/main" id="{E4572CD3-1BF1-1656-2A51-0C96086C540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51077"/>
            <a:stretch/>
          </p:blipFill>
          <p:spPr bwMode="auto">
            <a:xfrm>
              <a:off x="2408768" y="1370013"/>
              <a:ext cx="6799263" cy="335513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AF8385E7-C734-FBA9-36BB-66F30B946449}"/>
                </a:ext>
              </a:extLst>
            </p:cNvPr>
            <p:cNvSpPr/>
            <p:nvPr/>
          </p:nvSpPr>
          <p:spPr bwMode="auto">
            <a:xfrm>
              <a:off x="3647728" y="1370013"/>
              <a:ext cx="360040" cy="18677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grpSp>
    </p:spTree>
    <p:custDataLst>
      <p:tags r:id="rId1"/>
    </p:custDataLst>
    <p:extLst>
      <p:ext uri="{BB962C8B-B14F-4D97-AF65-F5344CB8AC3E}">
        <p14:creationId xmlns:p14="http://schemas.microsoft.com/office/powerpoint/2010/main" val="31332178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C60921D-3221-3D6E-7D1B-1B7F4D2EF6AD}"/>
              </a:ext>
            </a:extLst>
          </p:cNvPr>
          <p:cNvSpPr/>
          <p:nvPr/>
        </p:nvSpPr>
        <p:spPr bwMode="auto">
          <a:xfrm>
            <a:off x="755896" y="2997831"/>
            <a:ext cx="10512305" cy="432048"/>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a:xfrm>
            <a:off x="912286" y="0"/>
            <a:ext cx="10358967" cy="1143000"/>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5239D5A5-CF8E-1043-8EA1-EB2202922538}"/>
              </a:ext>
            </a:extLst>
          </p:cNvPr>
          <p:cNvSpPr>
            <a:spLocks noGrp="1"/>
          </p:cNvSpPr>
          <p:nvPr>
            <p:ph idx="1"/>
          </p:nvPr>
        </p:nvSpPr>
        <p:spPr>
          <a:xfrm>
            <a:off x="912286" y="1143000"/>
            <a:ext cx="10512306" cy="4799013"/>
          </a:xfrm>
        </p:spPr>
        <p:txBody>
          <a:bodyPr/>
          <a:lstStyle/>
          <a:p>
            <a:pPr marL="0" marR="0" indent="0">
              <a:spcBef>
                <a:spcPts val="1800"/>
              </a:spcBef>
              <a:spcAft>
                <a:spcPts val="0"/>
              </a:spcAft>
              <a:buNone/>
            </a:pPr>
            <a:r>
              <a:rPr lang="en-US" sz="2800" dirty="0">
                <a:solidFill>
                  <a:srgbClr val="0432FF"/>
                </a:solidFill>
              </a:rPr>
              <a:t>Introduction</a:t>
            </a:r>
          </a:p>
          <a:p>
            <a:pPr marL="0" marR="0" indent="0">
              <a:spcBef>
                <a:spcPts val="1800"/>
              </a:spcBef>
              <a:spcAft>
                <a:spcPts val="0"/>
              </a:spcAft>
              <a:buNone/>
            </a:pPr>
            <a:r>
              <a:rPr lang="en-US" sz="2800" dirty="0">
                <a:solidFill>
                  <a:srgbClr val="0432FF"/>
                </a:solidFill>
              </a:rPr>
              <a:t>Part 1: </a:t>
            </a:r>
            <a:r>
              <a:rPr lang="en-US" sz="2800" dirty="0">
                <a:solidFill>
                  <a:srgbClr val="002060"/>
                </a:solidFill>
              </a:rPr>
              <a:t>Hepatocellular Carcinoma (HCC)</a:t>
            </a:r>
          </a:p>
          <a:p>
            <a:pPr marL="342900" indent="-342900">
              <a:spcBef>
                <a:spcPts val="1200"/>
              </a:spcBef>
              <a:spcAft>
                <a:spcPts val="0"/>
              </a:spcAft>
            </a:pPr>
            <a:r>
              <a:rPr lang="en-US" sz="2800" dirty="0">
                <a:solidFill>
                  <a:schemeClr val="tx1"/>
                </a:solidFill>
              </a:rPr>
              <a:t>Adjuvant Therapy for Early-Stage HCC</a:t>
            </a:r>
          </a:p>
          <a:p>
            <a:pPr marL="342900" indent="-342900">
              <a:spcBef>
                <a:spcPts val="1200"/>
              </a:spcBef>
              <a:spcAft>
                <a:spcPts val="0"/>
              </a:spcAft>
            </a:pPr>
            <a:r>
              <a:rPr lang="en-US" sz="2800" dirty="0">
                <a:solidFill>
                  <a:schemeClr val="bg1"/>
                </a:solidFill>
              </a:rPr>
              <a:t>Role of Immunotherapy in Intermediate-Stage HCC</a:t>
            </a:r>
          </a:p>
          <a:p>
            <a:pPr marL="342900" indent="-342900">
              <a:spcBef>
                <a:spcPts val="1200"/>
              </a:spcBef>
              <a:spcAft>
                <a:spcPts val="0"/>
              </a:spcAft>
            </a:pPr>
            <a:r>
              <a:rPr lang="en-US" sz="2800" dirty="0">
                <a:solidFill>
                  <a:schemeClr val="tx1"/>
                </a:solidFill>
              </a:rPr>
              <a:t>First-Line Therapy for Advanced HCC</a:t>
            </a:r>
          </a:p>
          <a:p>
            <a:pPr marL="0" marR="0" indent="0">
              <a:spcBef>
                <a:spcPts val="1800"/>
              </a:spcBef>
              <a:spcAft>
                <a:spcPts val="0"/>
              </a:spcAft>
              <a:buNone/>
            </a:pPr>
            <a:r>
              <a:rPr lang="en-US" sz="2800" dirty="0">
                <a:solidFill>
                  <a:srgbClr val="0432FF"/>
                </a:solidFill>
              </a:rPr>
              <a:t>Part 2: </a:t>
            </a:r>
            <a:r>
              <a:rPr lang="en-US" sz="2800" dirty="0">
                <a:solidFill>
                  <a:srgbClr val="002060"/>
                </a:solidFill>
              </a:rPr>
              <a:t>Biliary Tract Cancers</a:t>
            </a:r>
          </a:p>
        </p:txBody>
      </p:sp>
    </p:spTree>
    <p:extLst>
      <p:ext uri="{BB962C8B-B14F-4D97-AF65-F5344CB8AC3E}">
        <p14:creationId xmlns:p14="http://schemas.microsoft.com/office/powerpoint/2010/main" val="2979072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35F6E54-1F97-C948-847D-AA573C3EFF5F}"/>
              </a:ext>
            </a:extLst>
          </p:cNvPr>
          <p:cNvSpPr/>
          <p:nvPr/>
        </p:nvSpPr>
        <p:spPr bwMode="auto">
          <a:xfrm>
            <a:off x="2423592" y="188640"/>
            <a:ext cx="7303682" cy="1440159"/>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ctr"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S PGothic" charset="0"/>
              <a:cs typeface="+mn-cs"/>
            </a:endParaRPr>
          </a:p>
        </p:txBody>
      </p:sp>
      <p:sp>
        <p:nvSpPr>
          <p:cNvPr id="3" name="Content Placeholder 2">
            <a:extLst>
              <a:ext uri="{FF2B5EF4-FFF2-40B4-BE49-F238E27FC236}">
                <a16:creationId xmlns:a16="http://schemas.microsoft.com/office/drawing/2014/main" id="{11E79FF0-EC50-2DBD-D519-983D0D740B59}"/>
              </a:ext>
            </a:extLst>
          </p:cNvPr>
          <p:cNvSpPr>
            <a:spLocks noGrp="1"/>
          </p:cNvSpPr>
          <p:nvPr>
            <p:ph idx="1"/>
          </p:nvPr>
        </p:nvSpPr>
        <p:spPr>
          <a:xfrm>
            <a:off x="1137633" y="2731166"/>
            <a:ext cx="10358967" cy="2354018"/>
          </a:xfrm>
        </p:spPr>
        <p:txBody>
          <a:bodyPr/>
          <a:lstStyle/>
          <a:p>
            <a:pPr marL="342900" marR="0" lvl="0" indent="-342900">
              <a:spcBef>
                <a:spcPts val="0"/>
              </a:spcBef>
              <a:spcAft>
                <a:spcPts val="0"/>
              </a:spcAft>
              <a:buFont typeface="Symbol" pitchFamily="2" charset="2"/>
              <a:buChar char=""/>
            </a:pPr>
            <a:r>
              <a:rPr lang="en-US" sz="2100" kern="100" dirty="0">
                <a:effectLst/>
                <a:latin typeface="+mn-lt"/>
                <a:ea typeface="Aptos" panose="020B0004020202020204" pitchFamily="34" charset="0"/>
                <a:cs typeface="Times New Roman" panose="02020603050405020304" pitchFamily="18" charset="0"/>
              </a:rPr>
              <a:t>Historical outcomes associated with locoregional treatments, such as </a:t>
            </a:r>
            <a:r>
              <a:rPr lang="en-US" sz="2100" kern="100" dirty="0" err="1">
                <a:effectLst/>
                <a:latin typeface="+mn-lt"/>
                <a:ea typeface="Aptos" panose="020B0004020202020204" pitchFamily="34" charset="0"/>
                <a:cs typeface="Times New Roman" panose="02020603050405020304" pitchFamily="18" charset="0"/>
              </a:rPr>
              <a:t>transarterial</a:t>
            </a:r>
            <a:r>
              <a:rPr lang="en-US" sz="2100" kern="100" dirty="0">
                <a:effectLst/>
                <a:latin typeface="+mn-lt"/>
                <a:ea typeface="Aptos" panose="020B0004020202020204" pitchFamily="34" charset="0"/>
                <a:cs typeface="Times New Roman" panose="02020603050405020304" pitchFamily="18" charset="0"/>
              </a:rPr>
              <a:t> chemoembolization (TACE), for patients with intermediate-stage HCC</a:t>
            </a:r>
          </a:p>
          <a:p>
            <a:pPr marL="342900" marR="0" lvl="0" indent="-342900">
              <a:lnSpc>
                <a:spcPct val="55000"/>
              </a:lnSpc>
              <a:spcBef>
                <a:spcPts val="0"/>
              </a:spcBef>
              <a:spcAft>
                <a:spcPts val="0"/>
              </a:spcAft>
              <a:buFont typeface="Symbol" pitchFamily="2" charset="2"/>
              <a:buChar char=""/>
            </a:pPr>
            <a:endParaRPr lang="en-US" sz="2100" kern="100" dirty="0">
              <a:effectLst/>
              <a:latin typeface="+mn-lt"/>
              <a:ea typeface="Aptos" panose="020B000402020202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2100" kern="100" dirty="0">
                <a:effectLst/>
                <a:latin typeface="+mn-lt"/>
                <a:ea typeface="Aptos" panose="020B0004020202020204" pitchFamily="34" charset="0"/>
                <a:cs typeface="Times New Roman" panose="02020603050405020304" pitchFamily="18" charset="0"/>
              </a:rPr>
              <a:t>Design, eligibility criteria and key efficacy and safety endpoints of the Phase III EMERALD-1 trial comparing durvalumab in combination with TACE with or without bevacizumab to TACE alone for patients with locoregional HCC not amenable to curative therapy</a:t>
            </a:r>
          </a:p>
          <a:p>
            <a:pPr marL="342900" marR="0" lvl="0" indent="-342900">
              <a:lnSpc>
                <a:spcPct val="55000"/>
              </a:lnSpc>
              <a:spcBef>
                <a:spcPts val="0"/>
              </a:spcBef>
              <a:spcAft>
                <a:spcPts val="0"/>
              </a:spcAft>
              <a:buFont typeface="Symbol" pitchFamily="2" charset="2"/>
              <a:buChar char=""/>
            </a:pPr>
            <a:endParaRPr lang="en-US" sz="2100" kern="100" dirty="0">
              <a:effectLst/>
              <a:latin typeface="+mn-lt"/>
              <a:ea typeface="Aptos" panose="020B000402020202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2100" kern="100" dirty="0">
                <a:effectLst/>
                <a:latin typeface="+mn-lt"/>
                <a:ea typeface="Aptos" panose="020B0004020202020204" pitchFamily="34" charset="0"/>
                <a:cs typeface="Times New Roman" panose="02020603050405020304" pitchFamily="18" charset="0"/>
              </a:rPr>
              <a:t>Recently presented findings indicating a progression-free survival advantage with durvalumab, TACE and bevacizumab compared to TACE alone in the EMERALD-1 trial</a:t>
            </a:r>
          </a:p>
          <a:p>
            <a:pPr marL="342900" marR="0" lvl="0" indent="-342900">
              <a:lnSpc>
                <a:spcPct val="55000"/>
              </a:lnSpc>
              <a:spcBef>
                <a:spcPts val="0"/>
              </a:spcBef>
              <a:spcAft>
                <a:spcPts val="0"/>
              </a:spcAft>
              <a:buFont typeface="Symbol" pitchFamily="2" charset="2"/>
              <a:buChar char=""/>
            </a:pPr>
            <a:endParaRPr lang="en-US" sz="2100" kern="100" dirty="0">
              <a:effectLst/>
              <a:latin typeface="+mn-lt"/>
              <a:ea typeface="Aptos" panose="020B000402020202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2100" kern="100" dirty="0">
                <a:effectLst/>
                <a:latin typeface="+mn-lt"/>
                <a:ea typeface="Aptos" panose="020B0004020202020204" pitchFamily="34" charset="0"/>
                <a:cs typeface="Times New Roman" panose="02020603050405020304" pitchFamily="18" charset="0"/>
              </a:rPr>
              <a:t>Potential clinical role of durvalumab with TACE and bevacizumab in therapy for intermediate-stage HCC</a:t>
            </a:r>
          </a:p>
        </p:txBody>
      </p:sp>
      <p:sp>
        <p:nvSpPr>
          <p:cNvPr id="5" name="TextBox 4">
            <a:extLst>
              <a:ext uri="{FF2B5EF4-FFF2-40B4-BE49-F238E27FC236}">
                <a16:creationId xmlns:a16="http://schemas.microsoft.com/office/drawing/2014/main" id="{A7CBB61C-7DA4-C864-3307-C5D5D39E8F54}"/>
              </a:ext>
            </a:extLst>
          </p:cNvPr>
          <p:cNvSpPr txBox="1"/>
          <p:nvPr/>
        </p:nvSpPr>
        <p:spPr>
          <a:xfrm>
            <a:off x="9408368" y="1688434"/>
            <a:ext cx="2578304" cy="646331"/>
          </a:xfrm>
          <a:prstGeom prst="rect">
            <a:avLst/>
          </a:prstGeom>
          <a:noFill/>
        </p:spPr>
        <p:txBody>
          <a:bodyPr wrap="squar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rPr>
              <a:t>Dr </a:t>
            </a:r>
            <a:r>
              <a:rPr lang="en-US" sz="1800" dirty="0" err="1">
                <a:solidFill>
                  <a:srgbClr val="2D2DB9">
                    <a:lumMod val="50000"/>
                  </a:srgbClr>
                </a:solidFill>
                <a:latin typeface="Calibri" panose="020F0502020204030204" pitchFamily="34" charset="0"/>
                <a:ea typeface="ＭＳ Ｐゴシック" charset="0"/>
                <a:cs typeface="Calibri" panose="020F0502020204030204" pitchFamily="34" charset="0"/>
              </a:rPr>
              <a:t>Yarchoan</a:t>
            </a:r>
            <a:endPar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endParaRP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S PGothic" charset="0"/>
              </a:rPr>
              <a:t>Baltimore, Maryland</a:t>
            </a:r>
          </a:p>
        </p:txBody>
      </p:sp>
      <p:sp>
        <p:nvSpPr>
          <p:cNvPr id="8" name="Title 1">
            <a:extLst>
              <a:ext uri="{FF2B5EF4-FFF2-40B4-BE49-F238E27FC236}">
                <a16:creationId xmlns:a16="http://schemas.microsoft.com/office/drawing/2014/main" id="{AE850230-546C-8597-A0EE-69331F2515CD}"/>
              </a:ext>
            </a:extLst>
          </p:cNvPr>
          <p:cNvSpPr>
            <a:spLocks noGrp="1"/>
          </p:cNvSpPr>
          <p:nvPr>
            <p:ph type="title"/>
          </p:nvPr>
        </p:nvSpPr>
        <p:spPr>
          <a:xfrm>
            <a:off x="2464727" y="363451"/>
            <a:ext cx="7087657" cy="1143000"/>
          </a:xfrm>
        </p:spPr>
        <p:txBody>
          <a:bodyPr lIns="91440" tIns="91440" rIns="91440" bIns="182880"/>
          <a:lstStyle/>
          <a:p>
            <a:br>
              <a:rPr lang="en-US" dirty="0">
                <a:solidFill>
                  <a:schemeClr val="bg1"/>
                </a:solidFill>
              </a:rPr>
            </a:br>
            <a:r>
              <a:rPr lang="en-US" dirty="0">
                <a:solidFill>
                  <a:schemeClr val="bg1"/>
                </a:solidFill>
              </a:rPr>
              <a:t>The Potential Role of Immunotherapeutic Strategies for Intermediate-Stage HCC</a:t>
            </a:r>
            <a:br>
              <a:rPr lang="en-US" dirty="0">
                <a:solidFill>
                  <a:schemeClr val="bg1"/>
                </a:solidFill>
              </a:rPr>
            </a:br>
            <a:endParaRPr lang="en-US" dirty="0">
              <a:solidFill>
                <a:schemeClr val="bg1"/>
              </a:solidFill>
            </a:endParaRPr>
          </a:p>
        </p:txBody>
      </p:sp>
      <p:pic>
        <p:nvPicPr>
          <p:cNvPr id="4" name="Picture 3">
            <a:extLst>
              <a:ext uri="{FF2B5EF4-FFF2-40B4-BE49-F238E27FC236}">
                <a16:creationId xmlns:a16="http://schemas.microsoft.com/office/drawing/2014/main" id="{F7D67003-06FF-4836-4008-B211C137A53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879132" y="51658"/>
            <a:ext cx="1636776" cy="1636776"/>
          </a:xfrm>
          <a:prstGeom prst="rect">
            <a:avLst/>
          </a:prstGeom>
        </p:spPr>
      </p:pic>
      <p:sp>
        <p:nvSpPr>
          <p:cNvPr id="6" name="TextBox 5">
            <a:extLst>
              <a:ext uri="{FF2B5EF4-FFF2-40B4-BE49-F238E27FC236}">
                <a16:creationId xmlns:a16="http://schemas.microsoft.com/office/drawing/2014/main" id="{44FCCAFD-2786-1F04-3EF7-B8494EA1D9CD}"/>
              </a:ext>
            </a:extLst>
          </p:cNvPr>
          <p:cNvSpPr txBox="1"/>
          <p:nvPr/>
        </p:nvSpPr>
        <p:spPr>
          <a:xfrm>
            <a:off x="335360" y="1697063"/>
            <a:ext cx="2495363" cy="646331"/>
          </a:xfrm>
          <a:prstGeom prst="rect">
            <a:avLst/>
          </a:prstGeom>
          <a:noFill/>
        </p:spPr>
        <p:txBody>
          <a:bodyPr wrap="non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rPr>
              <a:t>Dr </a:t>
            </a:r>
            <a:r>
              <a:rPr lang="en-US" sz="1800" dirty="0">
                <a:solidFill>
                  <a:srgbClr val="2D2DB9">
                    <a:lumMod val="50000"/>
                  </a:srgbClr>
                </a:solidFill>
                <a:latin typeface="Calibri" panose="020F0502020204030204" pitchFamily="34" charset="0"/>
                <a:ea typeface="ＭＳ Ｐゴシック" charset="0"/>
                <a:cs typeface="Calibri" panose="020F0502020204030204" pitchFamily="34" charset="0"/>
              </a:rPr>
              <a:t>Stein</a:t>
            </a:r>
            <a:endPar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endParaRP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S PGothic" charset="0"/>
              </a:rPr>
              <a:t>New </a:t>
            </a:r>
            <a:r>
              <a:rPr lang="en-US" sz="1800" b="0" dirty="0">
                <a:solidFill>
                  <a:srgbClr val="000000"/>
                </a:solidFill>
                <a:latin typeface="Calibri"/>
              </a:rPr>
              <a:t>Haven, Connecticut</a:t>
            </a:r>
            <a:endParaRPr kumimoji="0" lang="en-US" sz="1800" b="0" i="0" u="none" strike="noStrike" kern="1200" cap="none" spc="0" normalizeH="0" baseline="0" noProof="0" dirty="0">
              <a:ln>
                <a:noFill/>
              </a:ln>
              <a:solidFill>
                <a:srgbClr val="000000"/>
              </a:solidFill>
              <a:effectLst/>
              <a:uLnTx/>
              <a:uFillTx/>
              <a:latin typeface="Calibri"/>
              <a:ea typeface="MS PGothic" charset="0"/>
            </a:endParaRPr>
          </a:p>
        </p:txBody>
      </p:sp>
      <p:pic>
        <p:nvPicPr>
          <p:cNvPr id="7" name="Picture 6">
            <a:extLst>
              <a:ext uri="{FF2B5EF4-FFF2-40B4-BE49-F238E27FC236}">
                <a16:creationId xmlns:a16="http://schemas.microsoft.com/office/drawing/2014/main" id="{BDF307B4-219B-7A64-BAE0-91589A96DAC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42800" y="51796"/>
            <a:ext cx="1636776" cy="1636776"/>
          </a:xfrm>
          <a:prstGeom prst="rect">
            <a:avLst/>
          </a:prstGeom>
        </p:spPr>
      </p:pic>
    </p:spTree>
    <p:extLst>
      <p:ext uri="{BB962C8B-B14F-4D97-AF65-F5344CB8AC3E}">
        <p14:creationId xmlns:p14="http://schemas.microsoft.com/office/powerpoint/2010/main" val="1012881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2286" y="5366"/>
            <a:ext cx="10358967" cy="1261872"/>
          </a:xfrm>
        </p:spPr>
        <p:txBody>
          <a:bodyPr/>
          <a:lstStyle/>
          <a:p>
            <a:r>
              <a:rPr lang="en-US" dirty="0"/>
              <a:t>Faculty</a:t>
            </a:r>
          </a:p>
        </p:txBody>
      </p:sp>
      <p:sp>
        <p:nvSpPr>
          <p:cNvPr id="12" name="Text Box 7">
            <a:extLst>
              <a:ext uri="{FF2B5EF4-FFF2-40B4-BE49-F238E27FC236}">
                <a16:creationId xmlns:a16="http://schemas.microsoft.com/office/drawing/2014/main" id="{ED127B2E-F352-BF43-B81E-B62ACF23294C}"/>
              </a:ext>
            </a:extLst>
          </p:cNvPr>
          <p:cNvSpPr txBox="1">
            <a:spLocks noChangeArrowheads="1"/>
          </p:cNvSpPr>
          <p:nvPr/>
        </p:nvSpPr>
        <p:spPr bwMode="auto">
          <a:xfrm>
            <a:off x="1729007" y="1319867"/>
            <a:ext cx="4572000" cy="1531803"/>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Blanca </a:t>
            </a:r>
            <a:r>
              <a:rPr kumimoji="0" lang="en-US" sz="1600" b="1"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charset="0"/>
                <a:cs typeface="Calibri" panose="020F0502020204030204" pitchFamily="34" charset="0"/>
              </a:rPr>
              <a:t>Ledezma</a:t>
            </a: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MSN, NP, AOCNP</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UCLA Santa Monica Hematology/Oncology</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Santa Monica, California</a:t>
            </a:r>
          </a:p>
        </p:txBody>
      </p:sp>
      <p:pic>
        <p:nvPicPr>
          <p:cNvPr id="15" name="Picture 14">
            <a:extLst>
              <a:ext uri="{FF2B5EF4-FFF2-40B4-BE49-F238E27FC236}">
                <a16:creationId xmlns:a16="http://schemas.microsoft.com/office/drawing/2014/main" id="{CCB1F0DB-6D80-A845-8428-244AB07D11B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07368" y="1319867"/>
            <a:ext cx="1261872" cy="1261872"/>
          </a:xfrm>
          <a:prstGeom prst="rect">
            <a:avLst/>
          </a:prstGeom>
        </p:spPr>
      </p:pic>
      <p:sp>
        <p:nvSpPr>
          <p:cNvPr id="14" name="Text Box 7">
            <a:extLst>
              <a:ext uri="{FF2B5EF4-FFF2-40B4-BE49-F238E27FC236}">
                <a16:creationId xmlns:a16="http://schemas.microsoft.com/office/drawing/2014/main" id="{549C66B3-EC65-D149-9093-3743B9648C4E}"/>
              </a:ext>
            </a:extLst>
          </p:cNvPr>
          <p:cNvSpPr txBox="1">
            <a:spLocks noChangeArrowheads="1"/>
          </p:cNvSpPr>
          <p:nvPr/>
        </p:nvSpPr>
        <p:spPr bwMode="auto">
          <a:xfrm>
            <a:off x="1729007" y="2904299"/>
            <a:ext cx="4520188" cy="1531803"/>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Stacey Stein, MD</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Associate Professor of Medicine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Assistant Medical Director of the Clinical </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Trials Office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Yale Cancer Center</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Yale School of Medicine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New Haven, Connecticut</a:t>
            </a:r>
          </a:p>
        </p:txBody>
      </p:sp>
      <p:pic>
        <p:nvPicPr>
          <p:cNvPr id="16" name="Picture 15">
            <a:extLst>
              <a:ext uri="{FF2B5EF4-FFF2-40B4-BE49-F238E27FC236}">
                <a16:creationId xmlns:a16="http://schemas.microsoft.com/office/drawing/2014/main" id="{7A633200-4130-B24A-B402-0E1304E6125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07368" y="2904299"/>
            <a:ext cx="1261872" cy="1261872"/>
          </a:xfrm>
          <a:prstGeom prst="rect">
            <a:avLst/>
          </a:prstGeom>
        </p:spPr>
      </p:pic>
      <p:sp>
        <p:nvSpPr>
          <p:cNvPr id="17" name="Text Box 7">
            <a:extLst>
              <a:ext uri="{FF2B5EF4-FFF2-40B4-BE49-F238E27FC236}">
                <a16:creationId xmlns:a16="http://schemas.microsoft.com/office/drawing/2014/main" id="{A344C865-F354-474C-8A7A-499DBB8BBDC2}"/>
              </a:ext>
            </a:extLst>
          </p:cNvPr>
          <p:cNvSpPr txBox="1">
            <a:spLocks noChangeArrowheads="1"/>
          </p:cNvSpPr>
          <p:nvPr/>
        </p:nvSpPr>
        <p:spPr bwMode="auto">
          <a:xfrm>
            <a:off x="1732253" y="4907197"/>
            <a:ext cx="3825616" cy="1531803"/>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Amanda K Wagner, APRN-CNP, AOCNP</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GI Malignancies</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The James Cancer Hospital</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The Ohio State University</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Columbus, Ohio</a:t>
            </a:r>
          </a:p>
        </p:txBody>
      </p:sp>
      <p:pic>
        <p:nvPicPr>
          <p:cNvPr id="21" name="Picture 20">
            <a:extLst>
              <a:ext uri="{FF2B5EF4-FFF2-40B4-BE49-F238E27FC236}">
                <a16:creationId xmlns:a16="http://schemas.microsoft.com/office/drawing/2014/main" id="{08E369B4-F140-0B40-B94E-C5015A8A862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10614" y="4907197"/>
            <a:ext cx="1261872" cy="1261872"/>
          </a:xfrm>
          <a:prstGeom prst="rect">
            <a:avLst/>
          </a:prstGeom>
        </p:spPr>
      </p:pic>
      <p:sp>
        <p:nvSpPr>
          <p:cNvPr id="3" name="Text Box 7">
            <a:extLst>
              <a:ext uri="{FF2B5EF4-FFF2-40B4-BE49-F238E27FC236}">
                <a16:creationId xmlns:a16="http://schemas.microsoft.com/office/drawing/2014/main" id="{E79EE107-3C35-C9EC-7C8F-A60858DFE19A}"/>
              </a:ext>
            </a:extLst>
          </p:cNvPr>
          <p:cNvSpPr txBox="1">
            <a:spLocks noChangeArrowheads="1"/>
          </p:cNvSpPr>
          <p:nvPr/>
        </p:nvSpPr>
        <p:spPr bwMode="auto">
          <a:xfrm>
            <a:off x="7959016" y="1267238"/>
            <a:ext cx="3825616" cy="1531803"/>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Mark </a:t>
            </a:r>
            <a:r>
              <a:rPr kumimoji="0" lang="en-US" sz="1600" b="1"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charset="0"/>
                <a:cs typeface="Calibri" panose="020F0502020204030204" pitchFamily="34" charset="0"/>
              </a:rPr>
              <a:t>Yarchoan</a:t>
            </a: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MD</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Associate Professor of Medical Oncology</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Johns Hopkins Sidney Kimmel</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Comprehensive Cancer Center</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Baltimore, Maryland</a:t>
            </a:r>
          </a:p>
        </p:txBody>
      </p:sp>
      <p:pic>
        <p:nvPicPr>
          <p:cNvPr id="5" name="Picture 4">
            <a:extLst>
              <a:ext uri="{FF2B5EF4-FFF2-40B4-BE49-F238E27FC236}">
                <a16:creationId xmlns:a16="http://schemas.microsoft.com/office/drawing/2014/main" id="{4120BB74-0E7B-1BFC-C7E5-59EF9324213D}"/>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637377" y="1267238"/>
            <a:ext cx="1261872" cy="1261872"/>
          </a:xfrm>
          <a:prstGeom prst="rect">
            <a:avLst/>
          </a:prstGeom>
        </p:spPr>
      </p:pic>
      <p:sp>
        <p:nvSpPr>
          <p:cNvPr id="4" name="Text Box 9">
            <a:extLst>
              <a:ext uri="{FF2B5EF4-FFF2-40B4-BE49-F238E27FC236}">
                <a16:creationId xmlns:a16="http://schemas.microsoft.com/office/drawing/2014/main" id="{096A6FEC-FF70-1572-1A18-8B4A75060C13}"/>
              </a:ext>
            </a:extLst>
          </p:cNvPr>
          <p:cNvSpPr txBox="1">
            <a:spLocks noChangeArrowheads="1"/>
          </p:cNvSpPr>
          <p:nvPr/>
        </p:nvSpPr>
        <p:spPr bwMode="auto">
          <a:xfrm>
            <a:off x="7959016" y="3284984"/>
            <a:ext cx="3070849" cy="1296144"/>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30000"/>
              </a:spcBef>
              <a:spcAft>
                <a:spcPts val="800"/>
              </a:spcAft>
              <a:buClr>
                <a:srgbClr val="000000"/>
              </a:buClr>
              <a:buSzPct val="100000"/>
              <a:buFontTx/>
              <a:buNone/>
              <a:tabLst/>
              <a:defRPr/>
            </a:pPr>
            <a:r>
              <a:rPr kumimoji="0" lang="en-US" sz="2000" b="1" i="0" u="none" strike="noStrike" kern="1200" cap="none" spc="0" normalizeH="0" baseline="0" noProof="0" dirty="0">
                <a:ln>
                  <a:noFill/>
                </a:ln>
                <a:solidFill>
                  <a:srgbClr val="0432FF"/>
                </a:solidFill>
                <a:effectLst/>
                <a:uLnTx/>
                <a:uFillTx/>
                <a:latin typeface="Calibri" pitchFamily="-72" charset="0"/>
                <a:ea typeface="MS PGothic" charset="0"/>
              </a:rPr>
              <a:t>Moderator</a:t>
            </a:r>
            <a:br>
              <a:rPr kumimoji="0" lang="en-US" sz="1700" b="1" i="0" u="none" strike="noStrike" kern="1200" cap="none" spc="0" normalizeH="0" baseline="0" noProof="0" dirty="0">
                <a:ln>
                  <a:noFill/>
                </a:ln>
                <a:solidFill>
                  <a:srgbClr val="000000"/>
                </a:solidFill>
                <a:effectLst/>
                <a:uLnTx/>
                <a:uFillTx/>
                <a:latin typeface="Calibri" pitchFamily="-72" charset="0"/>
                <a:ea typeface="MS PGothic" charset="0"/>
              </a:rPr>
            </a:br>
            <a:r>
              <a:rPr kumimoji="0" lang="en-US" sz="1700" b="1" i="0" u="none" strike="noStrike" kern="1200" cap="none" spc="0" normalizeH="0" baseline="0" noProof="0" dirty="0">
                <a:ln>
                  <a:noFill/>
                </a:ln>
                <a:solidFill>
                  <a:srgbClr val="000000"/>
                </a:solidFill>
                <a:effectLst/>
                <a:uLnTx/>
                <a:uFillTx/>
                <a:latin typeface="Calibri" pitchFamily="-72" charset="0"/>
                <a:ea typeface="MS PGothic" charset="0"/>
              </a:rPr>
              <a:t>Neil Love, MD</a:t>
            </a:r>
            <a:br>
              <a:rPr kumimoji="0" lang="en-US" sz="1700" b="1" i="0" u="none" strike="noStrike" kern="1200" cap="none" spc="0" normalizeH="0" baseline="0" noProof="0" dirty="0">
                <a:ln>
                  <a:noFill/>
                </a:ln>
                <a:solidFill>
                  <a:srgbClr val="000000"/>
                </a:solidFill>
                <a:effectLst/>
                <a:uLnTx/>
                <a:uFillTx/>
                <a:latin typeface="Calibri" pitchFamily="-72" charset="0"/>
                <a:ea typeface="MS PGothic" charset="0"/>
              </a:rPr>
            </a:br>
            <a:r>
              <a:rPr kumimoji="0" lang="en-US" sz="1700" b="0" i="0" u="none" strike="noStrike" kern="1200" cap="none" spc="0" normalizeH="0" baseline="0" noProof="0" dirty="0">
                <a:ln>
                  <a:noFill/>
                </a:ln>
                <a:solidFill>
                  <a:srgbClr val="000000"/>
                </a:solidFill>
                <a:effectLst/>
                <a:uLnTx/>
                <a:uFillTx/>
                <a:latin typeface="Calibri" pitchFamily="-72" charset="0"/>
                <a:ea typeface="MS PGothic" charset="0"/>
              </a:rPr>
              <a:t>Research To Practice</a:t>
            </a:r>
            <a:br>
              <a:rPr kumimoji="0" lang="en-US" sz="1700" b="0" i="0" u="none" strike="noStrike" kern="1200" cap="none" spc="0" normalizeH="0" baseline="0" noProof="0" dirty="0">
                <a:ln>
                  <a:noFill/>
                </a:ln>
                <a:solidFill>
                  <a:srgbClr val="000000"/>
                </a:solidFill>
                <a:effectLst/>
                <a:uLnTx/>
                <a:uFillTx/>
                <a:latin typeface="Calibri" pitchFamily="-72" charset="0"/>
                <a:ea typeface="MS PGothic" charset="0"/>
              </a:rPr>
            </a:br>
            <a:r>
              <a:rPr kumimoji="0" lang="en-US" sz="1700" b="0" i="0" u="none" strike="noStrike" kern="1200" cap="none" spc="0" normalizeH="0" baseline="0" noProof="0" dirty="0">
                <a:ln>
                  <a:noFill/>
                </a:ln>
                <a:solidFill>
                  <a:srgbClr val="000000"/>
                </a:solidFill>
                <a:effectLst/>
                <a:uLnTx/>
                <a:uFillTx/>
                <a:latin typeface="Calibri" pitchFamily="-72" charset="0"/>
                <a:ea typeface="MS PGothic" charset="0"/>
              </a:rPr>
              <a:t>Miami, Florida</a:t>
            </a:r>
          </a:p>
        </p:txBody>
      </p:sp>
      <p:pic>
        <p:nvPicPr>
          <p:cNvPr id="6" name="Picture 5">
            <a:extLst>
              <a:ext uri="{FF2B5EF4-FFF2-40B4-BE49-F238E27FC236}">
                <a16:creationId xmlns:a16="http://schemas.microsoft.com/office/drawing/2014/main" id="{05D96D99-BCD6-E4A3-2412-B680DA5A8F52}"/>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6637377" y="3284984"/>
            <a:ext cx="1261872" cy="1261872"/>
          </a:xfrm>
          <a:prstGeom prst="rect">
            <a:avLst/>
          </a:prstGeom>
        </p:spPr>
      </p:pic>
    </p:spTree>
    <p:custDataLst>
      <p:tags r:id="rId1"/>
    </p:custDataLst>
    <p:extLst>
      <p:ext uri="{BB962C8B-B14F-4D97-AF65-F5344CB8AC3E}">
        <p14:creationId xmlns:p14="http://schemas.microsoft.com/office/powerpoint/2010/main" val="3990017060"/>
      </p:ext>
    </p:extLst>
  </p:cSld>
  <p:clrMapOvr>
    <a:masterClrMapping/>
  </p:clrMapOvr>
  <mc:AlternateContent xmlns:mc="http://schemas.openxmlformats.org/markup-compatibility/2006" xmlns:p14="http://schemas.microsoft.com/office/powerpoint/2010/main">
    <mc:Choice Requires="p14">
      <p:transition p14:dur="0" advClick="0" advTm="7000"/>
    </mc:Choice>
    <mc:Fallback xmlns="">
      <p:transition advClick="0" advTm="700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3B157CE-07AD-0E97-3F28-D4A5457ECDB1}"/>
              </a:ext>
            </a:extLst>
          </p:cNvPr>
          <p:cNvSpPr>
            <a:spLocks noGrp="1"/>
          </p:cNvSpPr>
          <p:nvPr>
            <p:ph type="body" sz="quarter" idx="10"/>
          </p:nvPr>
        </p:nvSpPr>
        <p:spPr>
          <a:solidFill>
            <a:srgbClr val="1699B4"/>
          </a:solidFill>
        </p:spPr>
        <p:txBody>
          <a:bodyPr/>
          <a:lstStyle/>
          <a:p>
            <a:endParaRPr lang="en-US" dirty="0"/>
          </a:p>
          <a:p>
            <a:r>
              <a:rPr lang="en-US" dirty="0"/>
              <a:t>Blanca </a:t>
            </a:r>
            <a:r>
              <a:rPr lang="en-US" dirty="0" err="1"/>
              <a:t>Ledezma</a:t>
            </a:r>
            <a:r>
              <a:rPr lang="en-US" dirty="0"/>
              <a:t>, MSN, NP, AOCNP</a:t>
            </a:r>
          </a:p>
          <a:p>
            <a:endParaRPr lang="en-US" dirty="0"/>
          </a:p>
        </p:txBody>
      </p:sp>
      <p:sp>
        <p:nvSpPr>
          <p:cNvPr id="8" name="Content Placeholder 2">
            <a:extLst>
              <a:ext uri="{FF2B5EF4-FFF2-40B4-BE49-F238E27FC236}">
                <a16:creationId xmlns:a16="http://schemas.microsoft.com/office/drawing/2014/main" id="{4158461A-95B4-D2B3-898B-3D64D9C9C77C}"/>
              </a:ext>
            </a:extLst>
          </p:cNvPr>
          <p:cNvSpPr>
            <a:spLocks noGrp="1"/>
          </p:cNvSpPr>
          <p:nvPr>
            <p:ph idx="1"/>
          </p:nvPr>
        </p:nvSpPr>
        <p:spPr>
          <a:xfrm>
            <a:off x="528638" y="2133600"/>
            <a:ext cx="10896600" cy="4524375"/>
          </a:xfrm>
        </p:spPr>
        <p:txBody>
          <a:bodyPr/>
          <a:lstStyle/>
          <a:p>
            <a:pPr marL="98425" indent="0">
              <a:buNone/>
            </a:pPr>
            <a:r>
              <a:rPr lang="en-US" sz="3200" dirty="0"/>
              <a:t>What I tell my patients with intermediate-stage HCC who are about to undergo TACE and those being considered for or enrolling on a trial evaluating TACE in combination with immunotherapy with or without bevacizumab </a:t>
            </a:r>
          </a:p>
          <a:p>
            <a:pPr marL="98425" indent="0">
              <a:buNone/>
            </a:pPr>
            <a:endParaRPr lang="en-US" sz="3200" dirty="0"/>
          </a:p>
        </p:txBody>
      </p:sp>
      <p:pic>
        <p:nvPicPr>
          <p:cNvPr id="3" name="Picture 2">
            <a:extLst>
              <a:ext uri="{FF2B5EF4-FFF2-40B4-BE49-F238E27FC236}">
                <a16:creationId xmlns:a16="http://schemas.microsoft.com/office/drawing/2014/main" id="{6550BF8C-1783-EFC8-D8B6-4DC78F0AA3D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434432" y="148390"/>
            <a:ext cx="1261872" cy="1261872"/>
          </a:xfrm>
          <a:prstGeom prst="rect">
            <a:avLst/>
          </a:prstGeom>
        </p:spPr>
      </p:pic>
    </p:spTree>
    <p:extLst>
      <p:ext uri="{BB962C8B-B14F-4D97-AF65-F5344CB8AC3E}">
        <p14:creationId xmlns:p14="http://schemas.microsoft.com/office/powerpoint/2010/main" val="8547912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up of a white background&#10;&#10;Description automatically generated">
            <a:extLst>
              <a:ext uri="{FF2B5EF4-FFF2-40B4-BE49-F238E27FC236}">
                <a16:creationId xmlns:a16="http://schemas.microsoft.com/office/drawing/2014/main" id="{0748B18A-0CB1-19D7-D9C4-3122CD1A32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5301" y="1124744"/>
            <a:ext cx="11161397" cy="4176464"/>
          </a:xfrm>
          <a:prstGeom prst="rect">
            <a:avLst/>
          </a:prstGeom>
        </p:spPr>
      </p:pic>
      <p:sp>
        <p:nvSpPr>
          <p:cNvPr id="8" name="Rectangle 584">
            <a:extLst>
              <a:ext uri="{FF2B5EF4-FFF2-40B4-BE49-F238E27FC236}">
                <a16:creationId xmlns:a16="http://schemas.microsoft.com/office/drawing/2014/main" id="{6FD5E277-0A59-A4D0-50D3-E0AF50D85200}"/>
              </a:ext>
            </a:extLst>
          </p:cNvPr>
          <p:cNvSpPr>
            <a:spLocks noGrp="1" noChangeArrowheads="1"/>
          </p:cNvSpPr>
          <p:nvPr>
            <p:ph type="title"/>
          </p:nvPr>
        </p:nvSpPr>
        <p:spPr>
          <a:xfrm>
            <a:off x="7248128" y="1200735"/>
            <a:ext cx="4023125" cy="712114"/>
          </a:xfrm>
        </p:spPr>
        <p:txBody>
          <a:bodyPr/>
          <a:lstStyle/>
          <a:p>
            <a:r>
              <a:rPr lang="en-US" sz="2800" dirty="0">
                <a:solidFill>
                  <a:schemeClr val="tx1"/>
                </a:solidFill>
                <a:latin typeface="Calibri" panose="020F0502020204030204" pitchFamily="34" charset="0"/>
                <a:ea typeface="ＭＳ Ｐゴシック" charset="0"/>
                <a:cs typeface="Calibri" panose="020F0502020204030204" pitchFamily="34" charset="0"/>
              </a:rPr>
              <a:t>Abstract LBA432</a:t>
            </a:r>
          </a:p>
        </p:txBody>
      </p:sp>
    </p:spTree>
    <p:custDataLst>
      <p:tags r:id="rId1"/>
    </p:custDataLst>
    <p:extLst>
      <p:ext uri="{BB962C8B-B14F-4D97-AF65-F5344CB8AC3E}">
        <p14:creationId xmlns:p14="http://schemas.microsoft.com/office/powerpoint/2010/main" val="17452830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165" name="Rectangle 584"/>
          <p:cNvSpPr>
            <a:spLocks noGrp="1" noChangeArrowheads="1"/>
          </p:cNvSpPr>
          <p:nvPr>
            <p:ph type="title"/>
          </p:nvPr>
        </p:nvSpPr>
        <p:spPr/>
        <p:txBody>
          <a:bodyPr/>
          <a:lstStyle/>
          <a:p>
            <a:r>
              <a:rPr lang="en-US" dirty="0">
                <a:latin typeface="Calibri" panose="020F0502020204030204" pitchFamily="34" charset="0"/>
                <a:ea typeface="ＭＳ Ｐゴシック" charset="0"/>
                <a:cs typeface="Calibri" panose="020F0502020204030204" pitchFamily="34" charset="0"/>
              </a:rPr>
              <a:t>EMERALD-1: Phase III Study Design</a:t>
            </a:r>
          </a:p>
        </p:txBody>
      </p:sp>
      <p:sp>
        <p:nvSpPr>
          <p:cNvPr id="449" name="Text Box 15">
            <a:extLst>
              <a:ext uri="{FF2B5EF4-FFF2-40B4-BE49-F238E27FC236}">
                <a16:creationId xmlns:a16="http://schemas.microsoft.com/office/drawing/2014/main" id="{29C53A52-11CE-D2BF-9C4F-985A12DDE676}"/>
              </a:ext>
            </a:extLst>
          </p:cNvPr>
          <p:cNvSpPr txBox="1">
            <a:spLocks noChangeArrowheads="1"/>
          </p:cNvSpPr>
          <p:nvPr/>
        </p:nvSpPr>
        <p:spPr bwMode="auto">
          <a:xfrm>
            <a:off x="178594" y="6442783"/>
            <a:ext cx="10885958" cy="323165"/>
          </a:xfrm>
          <a:prstGeom prst="rect">
            <a:avLst/>
          </a:prstGeom>
          <a:noFill/>
          <a:ln>
            <a:noFill/>
          </a:ln>
        </p:spPr>
        <p:txBody>
          <a:bodyPr wrap="square" anchor="b">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fr-FR" altLang="en-US" sz="1500" b="0" spc="-10" dirty="0" err="1">
                <a:solidFill>
                  <a:srgbClr val="000000"/>
                </a:solidFill>
                <a:latin typeface="Calibri" panose="020F0502020204030204" pitchFamily="34" charset="0"/>
                <a:ea typeface="ＭＳ Ｐゴシック" charset="0"/>
                <a:cs typeface="Calibri" panose="020F0502020204030204" pitchFamily="34" charset="0"/>
              </a:rPr>
              <a:t>Lencioni</a:t>
            </a:r>
            <a:r>
              <a:rPr lang="fr-FR" altLang="en-US" sz="1500" b="0" spc="-10" dirty="0">
                <a:solidFill>
                  <a:srgbClr val="000000"/>
                </a:solidFill>
                <a:latin typeface="Calibri" panose="020F0502020204030204" pitchFamily="34" charset="0"/>
                <a:ea typeface="ＭＳ Ｐゴシック" charset="0"/>
                <a:cs typeface="Calibri" panose="020F0502020204030204" pitchFamily="34" charset="0"/>
              </a:rPr>
              <a:t> R et al</a:t>
            </a:r>
            <a:r>
              <a:rPr kumimoji="0" lang="fr-FR" altLang="en-US" sz="1500" b="0" u="none" strike="noStrike" kern="1200" cap="none" spc="-1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Gastrointestinal Cancers Symposium 2024;Abstract LBA432.</a:t>
            </a:r>
          </a:p>
        </p:txBody>
      </p:sp>
      <p:pic>
        <p:nvPicPr>
          <p:cNvPr id="2" name="Picture 1" descr="A diagram of various medication&#10;&#10;Description automatically generated">
            <a:extLst>
              <a:ext uri="{FF2B5EF4-FFF2-40B4-BE49-F238E27FC236}">
                <a16:creationId xmlns:a16="http://schemas.microsoft.com/office/drawing/2014/main" id="{F03BE412-627F-62A5-4253-8159C381278F}"/>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a:fillRect/>
          </a:stretch>
        </p:blipFill>
        <p:spPr>
          <a:xfrm>
            <a:off x="209786" y="1772816"/>
            <a:ext cx="11763966" cy="3921322"/>
          </a:xfrm>
          <a:prstGeom prst="rect">
            <a:avLst/>
          </a:prstGeom>
        </p:spPr>
      </p:pic>
      <p:sp>
        <p:nvSpPr>
          <p:cNvPr id="4" name="Text Box 15">
            <a:extLst>
              <a:ext uri="{FF2B5EF4-FFF2-40B4-BE49-F238E27FC236}">
                <a16:creationId xmlns:a16="http://schemas.microsoft.com/office/drawing/2014/main" id="{E5F95A8A-83A4-BBF6-4CEF-441CA429F1DE}"/>
              </a:ext>
            </a:extLst>
          </p:cNvPr>
          <p:cNvSpPr txBox="1">
            <a:spLocks noChangeArrowheads="1"/>
          </p:cNvSpPr>
          <p:nvPr/>
        </p:nvSpPr>
        <p:spPr bwMode="auto">
          <a:xfrm>
            <a:off x="178594" y="5713440"/>
            <a:ext cx="10885958" cy="323165"/>
          </a:xfrm>
          <a:prstGeom prst="rect">
            <a:avLst/>
          </a:prstGeom>
          <a:noFill/>
          <a:ln>
            <a:noFill/>
          </a:ln>
        </p:spPr>
        <p:txBody>
          <a:bodyPr wrap="square" anchor="b">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fr-FR" altLang="en-US" sz="1500" b="0" spc="-10" dirty="0">
                <a:solidFill>
                  <a:srgbClr val="000000"/>
                </a:solidFill>
                <a:latin typeface="Calibri" panose="020F0502020204030204" pitchFamily="34" charset="0"/>
                <a:ea typeface="ＭＳ Ｐゴシック" charset="0"/>
                <a:cs typeface="Calibri" panose="020F0502020204030204" pitchFamily="34" charset="0"/>
              </a:rPr>
              <a:t>TACE = </a:t>
            </a:r>
            <a:r>
              <a:rPr lang="fr-FR" altLang="en-US" sz="1500" b="0" spc="-10" dirty="0" err="1">
                <a:solidFill>
                  <a:srgbClr val="000000"/>
                </a:solidFill>
                <a:latin typeface="Calibri" panose="020F0502020204030204" pitchFamily="34" charset="0"/>
                <a:ea typeface="ＭＳ Ｐゴシック" charset="0"/>
                <a:cs typeface="Calibri" panose="020F0502020204030204" pitchFamily="34" charset="0"/>
              </a:rPr>
              <a:t>transarterial</a:t>
            </a:r>
            <a:r>
              <a:rPr lang="fr-FR" altLang="en-US" sz="1500" b="0" spc="-10" dirty="0">
                <a:solidFill>
                  <a:srgbClr val="000000"/>
                </a:solidFill>
                <a:latin typeface="Calibri" panose="020F0502020204030204" pitchFamily="34" charset="0"/>
                <a:ea typeface="ＭＳ Ｐゴシック" charset="0"/>
                <a:cs typeface="Calibri" panose="020F0502020204030204" pitchFamily="34" charset="0"/>
              </a:rPr>
              <a:t> </a:t>
            </a:r>
            <a:r>
              <a:rPr lang="fr-FR" altLang="en-US" sz="1500" b="0" spc="-10" dirty="0" err="1">
                <a:solidFill>
                  <a:srgbClr val="000000"/>
                </a:solidFill>
                <a:latin typeface="Calibri" panose="020F0502020204030204" pitchFamily="34" charset="0"/>
                <a:ea typeface="ＭＳ Ｐゴシック" charset="0"/>
                <a:cs typeface="Calibri" panose="020F0502020204030204" pitchFamily="34" charset="0"/>
              </a:rPr>
              <a:t>chemoembolization</a:t>
            </a:r>
            <a:endParaRPr kumimoji="0" lang="fr-FR" altLang="en-US" sz="1500" b="0" u="none" strike="noStrike" kern="1200" cap="none" spc="-1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endParaRPr>
          </a:p>
        </p:txBody>
      </p:sp>
    </p:spTree>
    <p:custDataLst>
      <p:tags r:id="rId1"/>
    </p:custDataLst>
    <p:extLst>
      <p:ext uri="{BB962C8B-B14F-4D97-AF65-F5344CB8AC3E}">
        <p14:creationId xmlns:p14="http://schemas.microsoft.com/office/powerpoint/2010/main" val="6124373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165" name="Rectangle 584"/>
          <p:cNvSpPr>
            <a:spLocks noGrp="1" noChangeArrowheads="1"/>
          </p:cNvSpPr>
          <p:nvPr>
            <p:ph type="title"/>
          </p:nvPr>
        </p:nvSpPr>
        <p:spPr>
          <a:xfrm>
            <a:off x="912287" y="227013"/>
            <a:ext cx="9792226" cy="1143000"/>
          </a:xfrm>
        </p:spPr>
        <p:txBody>
          <a:bodyPr/>
          <a:lstStyle/>
          <a:p>
            <a:pPr algn="l"/>
            <a:r>
              <a:rPr lang="en-US" dirty="0">
                <a:latin typeface="Calibri" panose="020F0502020204030204" pitchFamily="34" charset="0"/>
                <a:ea typeface="ＭＳ Ｐゴシック" charset="0"/>
                <a:cs typeface="Calibri" panose="020F0502020204030204" pitchFamily="34" charset="0"/>
              </a:rPr>
              <a:t>EMERALD-1: Primary Endpoint Progression-Free Survival (PFS) with Durvalumab/Bevacizumab (D+B) and TACE Compared to Placebos and TACE</a:t>
            </a:r>
          </a:p>
        </p:txBody>
      </p:sp>
      <p:sp>
        <p:nvSpPr>
          <p:cNvPr id="449" name="Text Box 15">
            <a:extLst>
              <a:ext uri="{FF2B5EF4-FFF2-40B4-BE49-F238E27FC236}">
                <a16:creationId xmlns:a16="http://schemas.microsoft.com/office/drawing/2014/main" id="{29C53A52-11CE-D2BF-9C4F-985A12DDE676}"/>
              </a:ext>
            </a:extLst>
          </p:cNvPr>
          <p:cNvSpPr txBox="1">
            <a:spLocks noChangeArrowheads="1"/>
          </p:cNvSpPr>
          <p:nvPr/>
        </p:nvSpPr>
        <p:spPr bwMode="auto">
          <a:xfrm>
            <a:off x="178594" y="6442783"/>
            <a:ext cx="10885958" cy="323165"/>
          </a:xfrm>
          <a:prstGeom prst="rect">
            <a:avLst/>
          </a:prstGeom>
          <a:noFill/>
          <a:ln>
            <a:noFill/>
          </a:ln>
        </p:spPr>
        <p:txBody>
          <a:bodyPr wrap="square" anchor="b">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fr-FR" altLang="en-US" sz="1500" b="0" spc="-10" dirty="0" err="1">
                <a:solidFill>
                  <a:srgbClr val="000000"/>
                </a:solidFill>
                <a:latin typeface="Calibri" panose="020F0502020204030204" pitchFamily="34" charset="0"/>
                <a:ea typeface="ＭＳ Ｐゴシック" charset="0"/>
                <a:cs typeface="Calibri" panose="020F0502020204030204" pitchFamily="34" charset="0"/>
              </a:rPr>
              <a:t>Lencioni</a:t>
            </a:r>
            <a:r>
              <a:rPr lang="fr-FR" altLang="en-US" sz="1500" b="0" spc="-10" dirty="0">
                <a:solidFill>
                  <a:srgbClr val="000000"/>
                </a:solidFill>
                <a:latin typeface="Calibri" panose="020F0502020204030204" pitchFamily="34" charset="0"/>
                <a:ea typeface="ＭＳ Ｐゴシック" charset="0"/>
                <a:cs typeface="Calibri" panose="020F0502020204030204" pitchFamily="34" charset="0"/>
              </a:rPr>
              <a:t> R et al</a:t>
            </a:r>
            <a:r>
              <a:rPr kumimoji="0" lang="fr-FR" altLang="en-US" sz="1500" b="0" u="none" strike="noStrike" kern="1200" cap="none" spc="-1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Gastrointestinal Cancers Symposium 2024;Abstract LBA432.</a:t>
            </a:r>
          </a:p>
        </p:txBody>
      </p:sp>
      <p:pic>
        <p:nvPicPr>
          <p:cNvPr id="4" name="Picture 3" descr="A graph showing the number of patients with a number of pfs&#10;&#10;Description automatically generated">
            <a:extLst>
              <a:ext uri="{FF2B5EF4-FFF2-40B4-BE49-F238E27FC236}">
                <a16:creationId xmlns:a16="http://schemas.microsoft.com/office/drawing/2014/main" id="{D92963D8-7EE5-446B-1915-B6C8133242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9744" y="1478393"/>
            <a:ext cx="11532511" cy="4206767"/>
          </a:xfrm>
          <a:prstGeom prst="rect">
            <a:avLst/>
          </a:prstGeom>
        </p:spPr>
      </p:pic>
    </p:spTree>
    <p:custDataLst>
      <p:tags r:id="rId1"/>
    </p:custDataLst>
    <p:extLst>
      <p:ext uri="{BB962C8B-B14F-4D97-AF65-F5344CB8AC3E}">
        <p14:creationId xmlns:p14="http://schemas.microsoft.com/office/powerpoint/2010/main" val="10813796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165" name="Rectangle 584"/>
          <p:cNvSpPr>
            <a:spLocks noGrp="1" noChangeArrowheads="1"/>
          </p:cNvSpPr>
          <p:nvPr>
            <p:ph type="title"/>
          </p:nvPr>
        </p:nvSpPr>
        <p:spPr/>
        <p:txBody>
          <a:bodyPr/>
          <a:lstStyle/>
          <a:p>
            <a:pPr algn="l"/>
            <a:r>
              <a:rPr lang="en-US" dirty="0">
                <a:latin typeface="Calibri" panose="020F0502020204030204" pitchFamily="34" charset="0"/>
                <a:ea typeface="ＭＳ Ｐゴシック" charset="0"/>
                <a:cs typeface="Calibri" panose="020F0502020204030204" pitchFamily="34" charset="0"/>
              </a:rPr>
              <a:t>EMERALD-1: Most Common Grade 3 or 4 Treatment-Emergent Adverse Events (AE)</a:t>
            </a:r>
          </a:p>
        </p:txBody>
      </p:sp>
      <p:sp>
        <p:nvSpPr>
          <p:cNvPr id="449" name="Text Box 15">
            <a:extLst>
              <a:ext uri="{FF2B5EF4-FFF2-40B4-BE49-F238E27FC236}">
                <a16:creationId xmlns:a16="http://schemas.microsoft.com/office/drawing/2014/main" id="{29C53A52-11CE-D2BF-9C4F-985A12DDE676}"/>
              </a:ext>
            </a:extLst>
          </p:cNvPr>
          <p:cNvSpPr txBox="1">
            <a:spLocks noChangeArrowheads="1"/>
          </p:cNvSpPr>
          <p:nvPr/>
        </p:nvSpPr>
        <p:spPr bwMode="auto">
          <a:xfrm>
            <a:off x="178594" y="6442783"/>
            <a:ext cx="10885958" cy="323165"/>
          </a:xfrm>
          <a:prstGeom prst="rect">
            <a:avLst/>
          </a:prstGeom>
          <a:noFill/>
          <a:ln>
            <a:noFill/>
          </a:ln>
        </p:spPr>
        <p:txBody>
          <a:bodyPr wrap="square" anchor="b">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fr-FR" altLang="en-US" sz="1500" b="0" spc="-10" dirty="0" err="1">
                <a:solidFill>
                  <a:srgbClr val="000000"/>
                </a:solidFill>
                <a:latin typeface="Calibri" panose="020F0502020204030204" pitchFamily="34" charset="0"/>
                <a:ea typeface="ＭＳ Ｐゴシック" charset="0"/>
                <a:cs typeface="Calibri" panose="020F0502020204030204" pitchFamily="34" charset="0"/>
              </a:rPr>
              <a:t>Lencioni</a:t>
            </a:r>
            <a:r>
              <a:rPr lang="fr-FR" altLang="en-US" sz="1500" b="0" spc="-10" dirty="0">
                <a:solidFill>
                  <a:srgbClr val="000000"/>
                </a:solidFill>
                <a:latin typeface="Calibri" panose="020F0502020204030204" pitchFamily="34" charset="0"/>
                <a:ea typeface="ＭＳ Ｐゴシック" charset="0"/>
                <a:cs typeface="Calibri" panose="020F0502020204030204" pitchFamily="34" charset="0"/>
              </a:rPr>
              <a:t> R et al</a:t>
            </a:r>
            <a:r>
              <a:rPr kumimoji="0" lang="fr-FR" altLang="en-US" sz="1500" b="0" u="none" strike="noStrike" kern="1200" cap="none" spc="-1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Gastrointestinal Cancers Symposium 2024;Abstract LBA432.</a:t>
            </a:r>
          </a:p>
        </p:txBody>
      </p:sp>
      <p:pic>
        <p:nvPicPr>
          <p:cNvPr id="7" name="Picture 6" descr="A white and green rectangular box with numbers&#10;&#10;Description automatically generated with medium confidence">
            <a:extLst>
              <a:ext uri="{FF2B5EF4-FFF2-40B4-BE49-F238E27FC236}">
                <a16:creationId xmlns:a16="http://schemas.microsoft.com/office/drawing/2014/main" id="{07E3B3BA-ED3E-8A0D-C846-03D8FAD685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9054" y="1523902"/>
            <a:ext cx="10958729" cy="3822812"/>
          </a:xfrm>
          <a:prstGeom prst="rect">
            <a:avLst/>
          </a:prstGeom>
        </p:spPr>
      </p:pic>
    </p:spTree>
    <p:custDataLst>
      <p:tags r:id="rId1"/>
    </p:custDataLst>
    <p:extLst>
      <p:ext uri="{BB962C8B-B14F-4D97-AF65-F5344CB8AC3E}">
        <p14:creationId xmlns:p14="http://schemas.microsoft.com/office/powerpoint/2010/main" val="27105809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165" name="Rectangle 584"/>
          <p:cNvSpPr>
            <a:spLocks noGrp="1" noChangeArrowheads="1"/>
          </p:cNvSpPr>
          <p:nvPr>
            <p:ph type="title"/>
          </p:nvPr>
        </p:nvSpPr>
        <p:spPr/>
        <p:txBody>
          <a:bodyPr/>
          <a:lstStyle/>
          <a:p>
            <a:r>
              <a:rPr lang="en-US" dirty="0">
                <a:latin typeface="Calibri" panose="020F0502020204030204" pitchFamily="34" charset="0"/>
                <a:ea typeface="ＭＳ Ｐゴシック" charset="0"/>
                <a:cs typeface="Calibri" panose="020F0502020204030204" pitchFamily="34" charset="0"/>
              </a:rPr>
              <a:t>EMERALD-1: Author Conclusions</a:t>
            </a:r>
          </a:p>
        </p:txBody>
      </p:sp>
      <p:sp>
        <p:nvSpPr>
          <p:cNvPr id="449" name="Text Box 15">
            <a:extLst>
              <a:ext uri="{FF2B5EF4-FFF2-40B4-BE49-F238E27FC236}">
                <a16:creationId xmlns:a16="http://schemas.microsoft.com/office/drawing/2014/main" id="{29C53A52-11CE-D2BF-9C4F-985A12DDE676}"/>
              </a:ext>
            </a:extLst>
          </p:cNvPr>
          <p:cNvSpPr txBox="1">
            <a:spLocks noChangeArrowheads="1"/>
          </p:cNvSpPr>
          <p:nvPr/>
        </p:nvSpPr>
        <p:spPr bwMode="auto">
          <a:xfrm>
            <a:off x="178594" y="6442783"/>
            <a:ext cx="10885958" cy="323165"/>
          </a:xfrm>
          <a:prstGeom prst="rect">
            <a:avLst/>
          </a:prstGeom>
          <a:noFill/>
          <a:ln>
            <a:noFill/>
          </a:ln>
        </p:spPr>
        <p:txBody>
          <a:bodyPr wrap="square" anchor="b">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fr-FR" altLang="en-US" sz="1500" b="0" spc="-10" dirty="0" err="1">
                <a:solidFill>
                  <a:srgbClr val="000000"/>
                </a:solidFill>
                <a:latin typeface="Calibri" panose="020F0502020204030204" pitchFamily="34" charset="0"/>
                <a:ea typeface="ＭＳ Ｐゴシック" charset="0"/>
                <a:cs typeface="Calibri" panose="020F0502020204030204" pitchFamily="34" charset="0"/>
              </a:rPr>
              <a:t>Lencioni</a:t>
            </a:r>
            <a:r>
              <a:rPr lang="fr-FR" altLang="en-US" sz="1500" b="0" spc="-10" dirty="0">
                <a:solidFill>
                  <a:srgbClr val="000000"/>
                </a:solidFill>
                <a:latin typeface="Calibri" panose="020F0502020204030204" pitchFamily="34" charset="0"/>
                <a:ea typeface="ＭＳ Ｐゴシック" charset="0"/>
                <a:cs typeface="Calibri" panose="020F0502020204030204" pitchFamily="34" charset="0"/>
              </a:rPr>
              <a:t> R et al</a:t>
            </a:r>
            <a:r>
              <a:rPr kumimoji="0" lang="fr-FR" altLang="en-US" sz="1500" b="0" u="none" strike="noStrike" kern="1200" cap="none" spc="-1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Gastrointestinal Cancers Symposium 2024;Abstract LBA432.</a:t>
            </a:r>
          </a:p>
        </p:txBody>
      </p:sp>
      <p:pic>
        <p:nvPicPr>
          <p:cNvPr id="4" name="Picture 3" descr="A screenshot of a medical report&#10;&#10;Description automatically generated">
            <a:extLst>
              <a:ext uri="{FF2B5EF4-FFF2-40B4-BE49-F238E27FC236}">
                <a16:creationId xmlns:a16="http://schemas.microsoft.com/office/drawing/2014/main" id="{E3929281-E40F-F57E-79BC-BDD2ABAAEC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1384" y="1370013"/>
            <a:ext cx="11089232" cy="4335042"/>
          </a:xfrm>
          <a:prstGeom prst="rect">
            <a:avLst/>
          </a:prstGeom>
        </p:spPr>
      </p:pic>
    </p:spTree>
    <p:custDataLst>
      <p:tags r:id="rId1"/>
    </p:custDataLst>
    <p:extLst>
      <p:ext uri="{BB962C8B-B14F-4D97-AF65-F5344CB8AC3E}">
        <p14:creationId xmlns:p14="http://schemas.microsoft.com/office/powerpoint/2010/main" val="18820679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C60921D-3221-3D6E-7D1B-1B7F4D2EF6AD}"/>
              </a:ext>
            </a:extLst>
          </p:cNvPr>
          <p:cNvSpPr/>
          <p:nvPr/>
        </p:nvSpPr>
        <p:spPr bwMode="auto">
          <a:xfrm>
            <a:off x="755896" y="3645024"/>
            <a:ext cx="10512305" cy="432048"/>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a:xfrm>
            <a:off x="912286" y="0"/>
            <a:ext cx="10358967" cy="1143000"/>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5239D5A5-CF8E-1043-8EA1-EB2202922538}"/>
              </a:ext>
            </a:extLst>
          </p:cNvPr>
          <p:cNvSpPr>
            <a:spLocks noGrp="1"/>
          </p:cNvSpPr>
          <p:nvPr>
            <p:ph idx="1"/>
          </p:nvPr>
        </p:nvSpPr>
        <p:spPr>
          <a:xfrm>
            <a:off x="912286" y="1143000"/>
            <a:ext cx="10512306" cy="4799013"/>
          </a:xfrm>
        </p:spPr>
        <p:txBody>
          <a:bodyPr/>
          <a:lstStyle/>
          <a:p>
            <a:pPr marL="0" marR="0" indent="0">
              <a:spcBef>
                <a:spcPts val="1800"/>
              </a:spcBef>
              <a:spcAft>
                <a:spcPts val="0"/>
              </a:spcAft>
              <a:buNone/>
            </a:pPr>
            <a:r>
              <a:rPr lang="en-US" sz="2800" dirty="0">
                <a:solidFill>
                  <a:srgbClr val="0432FF"/>
                </a:solidFill>
              </a:rPr>
              <a:t>Introduction</a:t>
            </a:r>
          </a:p>
          <a:p>
            <a:pPr marL="0" marR="0" indent="0">
              <a:spcBef>
                <a:spcPts val="1800"/>
              </a:spcBef>
              <a:spcAft>
                <a:spcPts val="0"/>
              </a:spcAft>
              <a:buNone/>
            </a:pPr>
            <a:r>
              <a:rPr lang="en-US" sz="2800" dirty="0">
                <a:solidFill>
                  <a:srgbClr val="0432FF"/>
                </a:solidFill>
              </a:rPr>
              <a:t>Part 1: </a:t>
            </a:r>
            <a:r>
              <a:rPr lang="en-US" sz="2800" dirty="0">
                <a:solidFill>
                  <a:srgbClr val="002060"/>
                </a:solidFill>
              </a:rPr>
              <a:t>Hepatocellular Carcinoma (HCC)</a:t>
            </a:r>
          </a:p>
          <a:p>
            <a:pPr marL="342900" indent="-342900">
              <a:spcBef>
                <a:spcPts val="1200"/>
              </a:spcBef>
              <a:spcAft>
                <a:spcPts val="0"/>
              </a:spcAft>
            </a:pPr>
            <a:r>
              <a:rPr lang="en-US" sz="2800" dirty="0">
                <a:solidFill>
                  <a:schemeClr val="tx1"/>
                </a:solidFill>
              </a:rPr>
              <a:t>Adjuvant Therapy for Early-Stage HCC</a:t>
            </a:r>
          </a:p>
          <a:p>
            <a:pPr marL="342900" indent="-342900">
              <a:spcBef>
                <a:spcPts val="1200"/>
              </a:spcBef>
              <a:spcAft>
                <a:spcPts val="0"/>
              </a:spcAft>
            </a:pPr>
            <a:r>
              <a:rPr lang="en-US" sz="2800" dirty="0">
                <a:solidFill>
                  <a:schemeClr val="tx1"/>
                </a:solidFill>
              </a:rPr>
              <a:t>Role of Immunotherapy in Intermediate-Stage HCC</a:t>
            </a:r>
          </a:p>
          <a:p>
            <a:pPr marL="342900" indent="-342900">
              <a:spcBef>
                <a:spcPts val="1200"/>
              </a:spcBef>
              <a:spcAft>
                <a:spcPts val="0"/>
              </a:spcAft>
            </a:pPr>
            <a:r>
              <a:rPr lang="en-US" sz="2800" dirty="0">
                <a:solidFill>
                  <a:schemeClr val="bg1"/>
                </a:solidFill>
              </a:rPr>
              <a:t>First-Line Therapy for Advanced HCC</a:t>
            </a:r>
          </a:p>
          <a:p>
            <a:pPr marL="0" marR="0" indent="0">
              <a:spcBef>
                <a:spcPts val="1800"/>
              </a:spcBef>
              <a:spcAft>
                <a:spcPts val="0"/>
              </a:spcAft>
              <a:buNone/>
            </a:pPr>
            <a:r>
              <a:rPr lang="en-US" sz="2800" dirty="0">
                <a:solidFill>
                  <a:srgbClr val="0432FF"/>
                </a:solidFill>
              </a:rPr>
              <a:t>Part 2: </a:t>
            </a:r>
            <a:r>
              <a:rPr lang="en-US" sz="2800" dirty="0">
                <a:solidFill>
                  <a:srgbClr val="002060"/>
                </a:solidFill>
              </a:rPr>
              <a:t>Biliary Tract Cancers</a:t>
            </a:r>
          </a:p>
        </p:txBody>
      </p:sp>
    </p:spTree>
    <p:extLst>
      <p:ext uri="{BB962C8B-B14F-4D97-AF65-F5344CB8AC3E}">
        <p14:creationId xmlns:p14="http://schemas.microsoft.com/office/powerpoint/2010/main" val="41005271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35F6E54-1F97-C948-847D-AA573C3EFF5F}"/>
              </a:ext>
            </a:extLst>
          </p:cNvPr>
          <p:cNvSpPr/>
          <p:nvPr/>
        </p:nvSpPr>
        <p:spPr bwMode="auto">
          <a:xfrm>
            <a:off x="2423591" y="188640"/>
            <a:ext cx="7200801" cy="1143001"/>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ctr"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S PGothic" charset="0"/>
              <a:cs typeface="+mn-cs"/>
            </a:endParaRPr>
          </a:p>
        </p:txBody>
      </p:sp>
      <p:sp>
        <p:nvSpPr>
          <p:cNvPr id="3" name="Content Placeholder 2">
            <a:extLst>
              <a:ext uri="{FF2B5EF4-FFF2-40B4-BE49-F238E27FC236}">
                <a16:creationId xmlns:a16="http://schemas.microsoft.com/office/drawing/2014/main" id="{11E79FF0-EC50-2DBD-D519-983D0D740B59}"/>
              </a:ext>
            </a:extLst>
          </p:cNvPr>
          <p:cNvSpPr>
            <a:spLocks noGrp="1"/>
          </p:cNvSpPr>
          <p:nvPr>
            <p:ph idx="1"/>
          </p:nvPr>
        </p:nvSpPr>
        <p:spPr>
          <a:xfrm>
            <a:off x="916517" y="2564904"/>
            <a:ext cx="9787996" cy="2160240"/>
          </a:xfrm>
        </p:spPr>
        <p:txBody>
          <a:bodyPr/>
          <a:lstStyle/>
          <a:p>
            <a:pPr>
              <a:spcAft>
                <a:spcPts val="0"/>
              </a:spcAft>
            </a:pPr>
            <a:r>
              <a:rPr lang="en-US" sz="2100" dirty="0"/>
              <a:t>Biological rationale for combining anti-PD-1/PD-L1 and anti-VEGF antibodies for advanced HCC</a:t>
            </a:r>
          </a:p>
          <a:p>
            <a:pPr lvl="0">
              <a:spcAft>
                <a:spcPts val="0"/>
              </a:spcAft>
            </a:pPr>
            <a:r>
              <a:rPr lang="en-US" sz="2100" dirty="0"/>
              <a:t>Long-term data with atezolizumab/bevacizumab as first-line therapy for unresectable HCC</a:t>
            </a:r>
          </a:p>
          <a:p>
            <a:pPr lvl="0">
              <a:spcAft>
                <a:spcPts val="0"/>
              </a:spcAft>
            </a:pPr>
            <a:r>
              <a:rPr lang="en-US" sz="2100" dirty="0"/>
              <a:t>Selection of patients for up-front treatment with atezolizumab/bevacizumab</a:t>
            </a:r>
          </a:p>
          <a:p>
            <a:pPr lvl="0">
              <a:spcAft>
                <a:spcPts val="0"/>
              </a:spcAft>
            </a:pPr>
            <a:r>
              <a:rPr lang="en-US" sz="2100" dirty="0"/>
              <a:t>Role of atezolizumab/bevacizumab in therapy for patients who would not have qualified for participation in the pivotal trial, such as those with Child-Pugh B disease</a:t>
            </a:r>
          </a:p>
          <a:p>
            <a:pPr lvl="0">
              <a:spcAft>
                <a:spcPts val="0"/>
              </a:spcAft>
            </a:pPr>
            <a:r>
              <a:rPr lang="en-US" sz="2100" dirty="0"/>
              <a:t>Rationale for the combination of anti-PD-1/PD-L1 antibodies with anti-CTLA-4 antibodies for advanced HCC</a:t>
            </a:r>
          </a:p>
        </p:txBody>
      </p:sp>
      <p:sp>
        <p:nvSpPr>
          <p:cNvPr id="8" name="Title 1">
            <a:extLst>
              <a:ext uri="{FF2B5EF4-FFF2-40B4-BE49-F238E27FC236}">
                <a16:creationId xmlns:a16="http://schemas.microsoft.com/office/drawing/2014/main" id="{AE850230-546C-8597-A0EE-69331F2515CD}"/>
              </a:ext>
            </a:extLst>
          </p:cNvPr>
          <p:cNvSpPr>
            <a:spLocks noGrp="1"/>
          </p:cNvSpPr>
          <p:nvPr>
            <p:ph type="title"/>
          </p:nvPr>
        </p:nvSpPr>
        <p:spPr>
          <a:xfrm>
            <a:off x="2603611" y="233772"/>
            <a:ext cx="6840760" cy="1143000"/>
          </a:xfrm>
        </p:spPr>
        <p:txBody>
          <a:bodyPr lIns="91440" tIns="91440" rIns="91440" bIns="182880"/>
          <a:lstStyle/>
          <a:p>
            <a:r>
              <a:rPr lang="en-US" sz="3200" dirty="0">
                <a:solidFill>
                  <a:schemeClr val="bg1"/>
                </a:solidFill>
                <a:latin typeface="+mn-lt"/>
              </a:rPr>
              <a:t>First-Line Therapy for Advanced HCC</a:t>
            </a:r>
          </a:p>
        </p:txBody>
      </p:sp>
      <p:sp>
        <p:nvSpPr>
          <p:cNvPr id="4" name="TextBox 3">
            <a:extLst>
              <a:ext uri="{FF2B5EF4-FFF2-40B4-BE49-F238E27FC236}">
                <a16:creationId xmlns:a16="http://schemas.microsoft.com/office/drawing/2014/main" id="{53B5B663-4FF4-733E-37CA-827805E2DF76}"/>
              </a:ext>
            </a:extLst>
          </p:cNvPr>
          <p:cNvSpPr txBox="1"/>
          <p:nvPr/>
        </p:nvSpPr>
        <p:spPr>
          <a:xfrm>
            <a:off x="213506" y="1697063"/>
            <a:ext cx="2495363" cy="646331"/>
          </a:xfrm>
          <a:prstGeom prst="rect">
            <a:avLst/>
          </a:prstGeom>
          <a:noFill/>
        </p:spPr>
        <p:txBody>
          <a:bodyPr wrap="non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rPr>
              <a:t>Dr </a:t>
            </a:r>
            <a:r>
              <a:rPr lang="en-US" sz="1800" dirty="0">
                <a:solidFill>
                  <a:srgbClr val="2D2DB9">
                    <a:lumMod val="50000"/>
                  </a:srgbClr>
                </a:solidFill>
                <a:latin typeface="Calibri" panose="020F0502020204030204" pitchFamily="34" charset="0"/>
                <a:ea typeface="ＭＳ Ｐゴシック" charset="0"/>
                <a:cs typeface="Calibri" panose="020F0502020204030204" pitchFamily="34" charset="0"/>
              </a:rPr>
              <a:t>Stein</a:t>
            </a:r>
            <a:endPar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endParaRP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S PGothic" charset="0"/>
              </a:rPr>
              <a:t>New </a:t>
            </a:r>
            <a:r>
              <a:rPr lang="en-US" sz="1800" b="0" dirty="0">
                <a:solidFill>
                  <a:srgbClr val="000000"/>
                </a:solidFill>
                <a:latin typeface="Calibri"/>
              </a:rPr>
              <a:t>Haven, Connecticut</a:t>
            </a:r>
            <a:endParaRPr kumimoji="0" lang="en-US" sz="1800" b="0" i="0" u="none" strike="noStrike" kern="1200" cap="none" spc="0" normalizeH="0" baseline="0" noProof="0" dirty="0">
              <a:ln>
                <a:noFill/>
              </a:ln>
              <a:solidFill>
                <a:srgbClr val="000000"/>
              </a:solidFill>
              <a:effectLst/>
              <a:uLnTx/>
              <a:uFillTx/>
              <a:latin typeface="Calibri"/>
              <a:ea typeface="MS PGothic" charset="0"/>
            </a:endParaRPr>
          </a:p>
        </p:txBody>
      </p:sp>
      <p:pic>
        <p:nvPicPr>
          <p:cNvPr id="6" name="Picture 5">
            <a:extLst>
              <a:ext uri="{FF2B5EF4-FFF2-40B4-BE49-F238E27FC236}">
                <a16:creationId xmlns:a16="http://schemas.microsoft.com/office/drawing/2014/main" id="{D2A0B6AF-F360-0C62-C369-4110D960176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51080" y="122429"/>
            <a:ext cx="1554480" cy="1554480"/>
          </a:xfrm>
          <a:prstGeom prst="rect">
            <a:avLst/>
          </a:prstGeom>
        </p:spPr>
      </p:pic>
      <p:sp>
        <p:nvSpPr>
          <p:cNvPr id="7" name="TextBox 6">
            <a:extLst>
              <a:ext uri="{FF2B5EF4-FFF2-40B4-BE49-F238E27FC236}">
                <a16:creationId xmlns:a16="http://schemas.microsoft.com/office/drawing/2014/main" id="{EA10BC89-AC81-B8F0-17CD-6E2833CE87A1}"/>
              </a:ext>
            </a:extLst>
          </p:cNvPr>
          <p:cNvSpPr txBox="1"/>
          <p:nvPr/>
        </p:nvSpPr>
        <p:spPr>
          <a:xfrm>
            <a:off x="9530384" y="1697063"/>
            <a:ext cx="2112821" cy="646331"/>
          </a:xfrm>
          <a:prstGeom prst="rect">
            <a:avLst/>
          </a:prstGeom>
          <a:noFill/>
        </p:spPr>
        <p:txBody>
          <a:bodyPr wrap="non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rPr>
              <a:t>Dr </a:t>
            </a:r>
            <a:r>
              <a:rPr lang="en-US" sz="1800" dirty="0" err="1">
                <a:solidFill>
                  <a:srgbClr val="2D2DB9">
                    <a:lumMod val="50000"/>
                  </a:srgbClr>
                </a:solidFill>
                <a:latin typeface="Calibri" panose="020F0502020204030204" pitchFamily="34" charset="0"/>
                <a:ea typeface="ＭＳ Ｐゴシック" charset="0"/>
                <a:cs typeface="Calibri" panose="020F0502020204030204" pitchFamily="34" charset="0"/>
              </a:rPr>
              <a:t>Yarchoan</a:t>
            </a:r>
            <a:endPar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endParaRP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S PGothic" charset="0"/>
              </a:rPr>
              <a:t>Baltimore, Maryland</a:t>
            </a:r>
          </a:p>
        </p:txBody>
      </p:sp>
      <p:pic>
        <p:nvPicPr>
          <p:cNvPr id="11" name="Picture 10">
            <a:extLst>
              <a:ext uri="{FF2B5EF4-FFF2-40B4-BE49-F238E27FC236}">
                <a16:creationId xmlns:a16="http://schemas.microsoft.com/office/drawing/2014/main" id="{D02F35D4-638D-3167-87CA-32E04F73551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803228" y="122429"/>
            <a:ext cx="1554480" cy="1554480"/>
          </a:xfrm>
          <a:prstGeom prst="rect">
            <a:avLst/>
          </a:prstGeom>
        </p:spPr>
      </p:pic>
    </p:spTree>
    <p:extLst>
      <p:ext uri="{BB962C8B-B14F-4D97-AF65-F5344CB8AC3E}">
        <p14:creationId xmlns:p14="http://schemas.microsoft.com/office/powerpoint/2010/main" val="39637543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35F6E54-1F97-C948-847D-AA573C3EFF5F}"/>
              </a:ext>
            </a:extLst>
          </p:cNvPr>
          <p:cNvSpPr/>
          <p:nvPr/>
        </p:nvSpPr>
        <p:spPr bwMode="auto">
          <a:xfrm>
            <a:off x="2423591" y="188640"/>
            <a:ext cx="7200801" cy="1143001"/>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ctr"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S PGothic" charset="0"/>
              <a:cs typeface="+mn-cs"/>
            </a:endParaRPr>
          </a:p>
        </p:txBody>
      </p:sp>
      <p:sp>
        <p:nvSpPr>
          <p:cNvPr id="3" name="Content Placeholder 2">
            <a:extLst>
              <a:ext uri="{FF2B5EF4-FFF2-40B4-BE49-F238E27FC236}">
                <a16:creationId xmlns:a16="http://schemas.microsoft.com/office/drawing/2014/main" id="{11E79FF0-EC50-2DBD-D519-983D0D740B59}"/>
              </a:ext>
            </a:extLst>
          </p:cNvPr>
          <p:cNvSpPr>
            <a:spLocks noGrp="1"/>
          </p:cNvSpPr>
          <p:nvPr>
            <p:ph idx="1"/>
          </p:nvPr>
        </p:nvSpPr>
        <p:spPr>
          <a:xfrm>
            <a:off x="916517" y="2564904"/>
            <a:ext cx="9715988" cy="2160240"/>
          </a:xfrm>
        </p:spPr>
        <p:txBody>
          <a:bodyPr/>
          <a:lstStyle/>
          <a:p>
            <a:pPr lvl="0">
              <a:spcAft>
                <a:spcPts val="0"/>
              </a:spcAft>
            </a:pPr>
            <a:r>
              <a:rPr lang="en-US" sz="2100" dirty="0"/>
              <a:t>Long-term efficacy and safety outcomes, including updated overall survival results, reported with durvalumab/tremelimumab for previously untreated advanced HCC</a:t>
            </a:r>
          </a:p>
          <a:p>
            <a:pPr lvl="0">
              <a:spcAft>
                <a:spcPts val="0"/>
              </a:spcAft>
            </a:pPr>
            <a:r>
              <a:rPr lang="en-US" sz="2100" dirty="0"/>
              <a:t>Advantages and disadvantages of dual immune checkpoint inhibitor therapy compared to other evidence-based front-line options for unresectable HCC</a:t>
            </a:r>
          </a:p>
          <a:p>
            <a:pPr lvl="0">
              <a:spcAft>
                <a:spcPts val="0"/>
              </a:spcAft>
            </a:pPr>
            <a:r>
              <a:rPr lang="en-US" sz="2100" dirty="0"/>
              <a:t>Selection of patients for up-front durvalumab/tremelimumab</a:t>
            </a:r>
          </a:p>
        </p:txBody>
      </p:sp>
      <p:sp>
        <p:nvSpPr>
          <p:cNvPr id="5" name="TextBox 4">
            <a:extLst>
              <a:ext uri="{FF2B5EF4-FFF2-40B4-BE49-F238E27FC236}">
                <a16:creationId xmlns:a16="http://schemas.microsoft.com/office/drawing/2014/main" id="{B0E61478-F4E8-B3E4-3F94-38F66B5171E3}"/>
              </a:ext>
            </a:extLst>
          </p:cNvPr>
          <p:cNvSpPr txBox="1"/>
          <p:nvPr/>
        </p:nvSpPr>
        <p:spPr>
          <a:xfrm>
            <a:off x="213506" y="1697063"/>
            <a:ext cx="2495363" cy="646331"/>
          </a:xfrm>
          <a:prstGeom prst="rect">
            <a:avLst/>
          </a:prstGeom>
          <a:noFill/>
        </p:spPr>
        <p:txBody>
          <a:bodyPr wrap="non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rPr>
              <a:t>Dr </a:t>
            </a:r>
            <a:r>
              <a:rPr lang="en-US" sz="1800" dirty="0">
                <a:solidFill>
                  <a:srgbClr val="2D2DB9">
                    <a:lumMod val="50000"/>
                  </a:srgbClr>
                </a:solidFill>
                <a:latin typeface="Calibri" panose="020F0502020204030204" pitchFamily="34" charset="0"/>
                <a:ea typeface="ＭＳ Ｐゴシック" charset="0"/>
                <a:cs typeface="Calibri" panose="020F0502020204030204" pitchFamily="34" charset="0"/>
              </a:rPr>
              <a:t>Stein</a:t>
            </a:r>
            <a:endPar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endParaRP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S PGothic" charset="0"/>
              </a:rPr>
              <a:t>New </a:t>
            </a:r>
            <a:r>
              <a:rPr lang="en-US" sz="1800" b="0" dirty="0">
                <a:solidFill>
                  <a:srgbClr val="000000"/>
                </a:solidFill>
                <a:latin typeface="Calibri"/>
              </a:rPr>
              <a:t>Haven, Connecticut</a:t>
            </a:r>
            <a:endParaRPr kumimoji="0" lang="en-US" sz="1800" b="0" i="0" u="none" strike="noStrike" kern="1200" cap="none" spc="0" normalizeH="0" baseline="0" noProof="0" dirty="0">
              <a:ln>
                <a:noFill/>
              </a:ln>
              <a:solidFill>
                <a:srgbClr val="000000"/>
              </a:solidFill>
              <a:effectLst/>
              <a:uLnTx/>
              <a:uFillTx/>
              <a:latin typeface="Calibri"/>
              <a:ea typeface="MS PGothic" charset="0"/>
            </a:endParaRPr>
          </a:p>
        </p:txBody>
      </p:sp>
      <p:pic>
        <p:nvPicPr>
          <p:cNvPr id="9" name="Picture 8">
            <a:extLst>
              <a:ext uri="{FF2B5EF4-FFF2-40B4-BE49-F238E27FC236}">
                <a16:creationId xmlns:a16="http://schemas.microsoft.com/office/drawing/2014/main" id="{4545FBE0-F6CC-38DC-E814-6B58FE93B9E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51080" y="122429"/>
            <a:ext cx="1554480" cy="1554480"/>
          </a:xfrm>
          <a:prstGeom prst="rect">
            <a:avLst/>
          </a:prstGeom>
        </p:spPr>
      </p:pic>
      <p:sp>
        <p:nvSpPr>
          <p:cNvPr id="13" name="TextBox 12">
            <a:extLst>
              <a:ext uri="{FF2B5EF4-FFF2-40B4-BE49-F238E27FC236}">
                <a16:creationId xmlns:a16="http://schemas.microsoft.com/office/drawing/2014/main" id="{5F33B7EF-7CEC-8A78-44A6-205196720DD5}"/>
              </a:ext>
            </a:extLst>
          </p:cNvPr>
          <p:cNvSpPr txBox="1"/>
          <p:nvPr/>
        </p:nvSpPr>
        <p:spPr>
          <a:xfrm>
            <a:off x="9530384" y="1697063"/>
            <a:ext cx="2112821" cy="646331"/>
          </a:xfrm>
          <a:prstGeom prst="rect">
            <a:avLst/>
          </a:prstGeom>
          <a:noFill/>
        </p:spPr>
        <p:txBody>
          <a:bodyPr wrap="non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rPr>
              <a:t>Dr </a:t>
            </a:r>
            <a:r>
              <a:rPr lang="en-US" sz="1800" dirty="0" err="1">
                <a:solidFill>
                  <a:srgbClr val="2D2DB9">
                    <a:lumMod val="50000"/>
                  </a:srgbClr>
                </a:solidFill>
                <a:latin typeface="Calibri" panose="020F0502020204030204" pitchFamily="34" charset="0"/>
                <a:ea typeface="ＭＳ Ｐゴシック" charset="0"/>
                <a:cs typeface="Calibri" panose="020F0502020204030204" pitchFamily="34" charset="0"/>
              </a:rPr>
              <a:t>Yarchoan</a:t>
            </a:r>
            <a:endPar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endParaRP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S PGothic" charset="0"/>
              </a:rPr>
              <a:t>Baltimore, Maryland</a:t>
            </a:r>
          </a:p>
        </p:txBody>
      </p:sp>
      <p:pic>
        <p:nvPicPr>
          <p:cNvPr id="14" name="Picture 13">
            <a:extLst>
              <a:ext uri="{FF2B5EF4-FFF2-40B4-BE49-F238E27FC236}">
                <a16:creationId xmlns:a16="http://schemas.microsoft.com/office/drawing/2014/main" id="{7331EE84-EDDC-F701-0E7E-262F481CFA5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803228" y="122429"/>
            <a:ext cx="1554480" cy="1554480"/>
          </a:xfrm>
          <a:prstGeom prst="rect">
            <a:avLst/>
          </a:prstGeom>
        </p:spPr>
      </p:pic>
      <p:sp>
        <p:nvSpPr>
          <p:cNvPr id="11" name="Title 1">
            <a:extLst>
              <a:ext uri="{FF2B5EF4-FFF2-40B4-BE49-F238E27FC236}">
                <a16:creationId xmlns:a16="http://schemas.microsoft.com/office/drawing/2014/main" id="{A9095A6E-2F45-07D3-74C6-2A59873A02E0}"/>
              </a:ext>
            </a:extLst>
          </p:cNvPr>
          <p:cNvSpPr>
            <a:spLocks noGrp="1"/>
          </p:cNvSpPr>
          <p:nvPr>
            <p:ph type="title"/>
          </p:nvPr>
        </p:nvSpPr>
        <p:spPr>
          <a:xfrm>
            <a:off x="2603611" y="233772"/>
            <a:ext cx="6840760" cy="1143000"/>
          </a:xfrm>
        </p:spPr>
        <p:txBody>
          <a:bodyPr lIns="91440" tIns="91440" rIns="91440" bIns="182880"/>
          <a:lstStyle/>
          <a:p>
            <a:r>
              <a:rPr lang="en-US" sz="3200" dirty="0">
                <a:solidFill>
                  <a:schemeClr val="bg1"/>
                </a:solidFill>
                <a:latin typeface="+mn-lt"/>
              </a:rPr>
              <a:t>First-Line Therapy for Advanced HCC</a:t>
            </a:r>
          </a:p>
        </p:txBody>
      </p:sp>
    </p:spTree>
    <p:extLst>
      <p:ext uri="{BB962C8B-B14F-4D97-AF65-F5344CB8AC3E}">
        <p14:creationId xmlns:p14="http://schemas.microsoft.com/office/powerpoint/2010/main" val="31777299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p:txBody>
          <a:bodyPr/>
          <a:lstStyle/>
          <a:p>
            <a:r>
              <a:rPr lang="en-US" dirty="0">
                <a:latin typeface="Calibri" panose="020F0502020204030204" pitchFamily="34" charset="0"/>
                <a:ea typeface="ＭＳ Ｐゴシック" charset="0"/>
                <a:cs typeface="Calibri" panose="020F0502020204030204" pitchFamily="34" charset="0"/>
              </a:rPr>
              <a:t>Mechanism of Action of Atezolizumab and Bevacizumab</a:t>
            </a:r>
          </a:p>
        </p:txBody>
      </p:sp>
      <p:sp>
        <p:nvSpPr>
          <p:cNvPr id="63491" name="TextBox 6"/>
          <p:cNvSpPr txBox="1">
            <a:spLocks noChangeArrowheads="1"/>
          </p:cNvSpPr>
          <p:nvPr/>
        </p:nvSpPr>
        <p:spPr bwMode="auto">
          <a:xfrm>
            <a:off x="0" y="6420824"/>
            <a:ext cx="10972800" cy="438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82880" tIns="0" rIns="182880" bIns="91440" anchor="b"/>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Liu X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Future Oncol</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2021;17(17):2243-56.</a:t>
            </a:r>
            <a:endPar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endParaRPr>
          </a:p>
        </p:txBody>
      </p:sp>
      <p:pic>
        <p:nvPicPr>
          <p:cNvPr id="5" name="Picture 4" descr="Diagram&#10;&#10;Description automatically generated">
            <a:extLst>
              <a:ext uri="{FF2B5EF4-FFF2-40B4-BE49-F238E27FC236}">
                <a16:creationId xmlns:a16="http://schemas.microsoft.com/office/drawing/2014/main" id="{41554020-9735-EF04-E4A9-464D20CF78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5480" y="1268759"/>
            <a:ext cx="9433048" cy="5007269"/>
          </a:xfrm>
          <a:prstGeom prst="rect">
            <a:avLst/>
          </a:prstGeom>
        </p:spPr>
      </p:pic>
    </p:spTree>
    <p:extLst>
      <p:ext uri="{BB962C8B-B14F-4D97-AF65-F5344CB8AC3E}">
        <p14:creationId xmlns:p14="http://schemas.microsoft.com/office/powerpoint/2010/main" val="17022164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116632"/>
            <a:ext cx="10358967" cy="1196752"/>
          </a:xfrm>
        </p:spPr>
        <p:txBody>
          <a:bodyPr/>
          <a:lstStyle/>
          <a:p>
            <a:r>
              <a:rPr lang="en-US" sz="3200" dirty="0" err="1">
                <a:solidFill>
                  <a:srgbClr val="0432FF"/>
                </a:solidFill>
              </a:rPr>
              <a:t>Ms</a:t>
            </a:r>
            <a:r>
              <a:rPr lang="en-US" sz="3200" dirty="0">
                <a:solidFill>
                  <a:srgbClr val="0432FF"/>
                </a:solidFill>
              </a:rPr>
              <a:t> </a:t>
            </a:r>
            <a:r>
              <a:rPr lang="en-US" sz="3200" dirty="0" err="1">
                <a:solidFill>
                  <a:srgbClr val="0432FF"/>
                </a:solidFill>
              </a:rPr>
              <a:t>Ledezma</a:t>
            </a:r>
            <a:r>
              <a:rPr lang="en-US" sz="3200" dirty="0">
                <a:solidFill>
                  <a:srgbClr val="0432FF"/>
                </a:solidFill>
              </a:rPr>
              <a:t> — Disclosures</a:t>
            </a:r>
          </a:p>
        </p:txBody>
      </p:sp>
      <p:graphicFrame>
        <p:nvGraphicFramePr>
          <p:cNvPr id="3" name="Content Placeholder 3">
            <a:extLst>
              <a:ext uri="{FF2B5EF4-FFF2-40B4-BE49-F238E27FC236}">
                <a16:creationId xmlns:a16="http://schemas.microsoft.com/office/drawing/2014/main" id="{FDA59969-FCB0-D15E-4A5B-88BC890A4671}"/>
              </a:ext>
            </a:extLst>
          </p:cNvPr>
          <p:cNvGraphicFramePr>
            <a:graphicFrameLocks/>
          </p:cNvGraphicFramePr>
          <p:nvPr>
            <p:extLst>
              <p:ext uri="{D42A27DB-BD31-4B8C-83A1-F6EECF244321}">
                <p14:modId xmlns:p14="http://schemas.microsoft.com/office/powerpoint/2010/main" val="3800435745"/>
              </p:ext>
            </p:extLst>
          </p:nvPr>
        </p:nvGraphicFramePr>
        <p:xfrm>
          <a:off x="1236095" y="2204864"/>
          <a:ext cx="9719807" cy="1224136"/>
        </p:xfrm>
        <a:graphic>
          <a:graphicData uri="http://schemas.openxmlformats.org/drawingml/2006/table">
            <a:tbl>
              <a:tblPr firstRow="1" bandRow="1">
                <a:tableStyleId>{F2DE63D5-997A-4646-A377-4702673A728D}</a:tableStyleId>
              </a:tblPr>
              <a:tblGrid>
                <a:gridCol w="2916310">
                  <a:extLst>
                    <a:ext uri="{9D8B030D-6E8A-4147-A177-3AD203B41FA5}">
                      <a16:colId xmlns:a16="http://schemas.microsoft.com/office/drawing/2014/main" val="20000"/>
                    </a:ext>
                  </a:extLst>
                </a:gridCol>
                <a:gridCol w="6803497">
                  <a:extLst>
                    <a:ext uri="{9D8B030D-6E8A-4147-A177-3AD203B41FA5}">
                      <a16:colId xmlns:a16="http://schemas.microsoft.com/office/drawing/2014/main" val="20001"/>
                    </a:ext>
                  </a:extLst>
                </a:gridCol>
              </a:tblGrid>
              <a:tr h="1224136">
                <a:tc>
                  <a:txBody>
                    <a:bodyPr/>
                    <a:lstStyle/>
                    <a:p>
                      <a:r>
                        <a:rPr lang="en-US" sz="1800" b="1" kern="1200" dirty="0">
                          <a:solidFill>
                            <a:schemeClr val="tx1"/>
                          </a:solidFill>
                          <a:effectLst/>
                          <a:latin typeface="+mn-lt"/>
                          <a:ea typeface="+mn-ea"/>
                          <a:cs typeface="+mn-cs"/>
                        </a:rPr>
                        <a:t>Speakers Bureaus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AstraZeneca Pharmaceuticals LP, Lilly</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Tree>
    <p:custDataLst>
      <p:tags r:id="rId1"/>
    </p:custDataLst>
    <p:extLst>
      <p:ext uri="{BB962C8B-B14F-4D97-AF65-F5344CB8AC3E}">
        <p14:creationId xmlns:p14="http://schemas.microsoft.com/office/powerpoint/2010/main" val="191119848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p:txBody>
          <a:bodyPr/>
          <a:lstStyle/>
          <a:p>
            <a:r>
              <a:rPr lang="en-US" dirty="0">
                <a:latin typeface="Calibri" panose="020F0502020204030204" pitchFamily="34" charset="0"/>
                <a:ea typeface="ＭＳ Ｐゴシック" charset="0"/>
                <a:cs typeface="Calibri" panose="020F0502020204030204" pitchFamily="34" charset="0"/>
              </a:rPr>
              <a:t>Atezolizumab/Bevacizumab Regimen</a:t>
            </a:r>
          </a:p>
        </p:txBody>
      </p:sp>
      <p:sp>
        <p:nvSpPr>
          <p:cNvPr id="63489" name="Content Placeholder 1"/>
          <p:cNvSpPr>
            <a:spLocks noGrp="1"/>
          </p:cNvSpPr>
          <p:nvPr>
            <p:ph idx="1"/>
          </p:nvPr>
        </p:nvSpPr>
        <p:spPr>
          <a:xfrm>
            <a:off x="912286" y="1090378"/>
            <a:ext cx="10358967" cy="4677243"/>
          </a:xfrm>
        </p:spPr>
        <p:txBody>
          <a:bodyPr/>
          <a:lstStyle/>
          <a:p>
            <a:pPr marL="0" indent="0">
              <a:lnSpc>
                <a:spcPts val="2780"/>
              </a:lnSpc>
              <a:spcBef>
                <a:spcPts val="2400"/>
              </a:spcBef>
              <a:spcAft>
                <a:spcPts val="0"/>
              </a:spcAft>
              <a:buNone/>
            </a:pPr>
            <a:r>
              <a:rPr lang="en-US" sz="2400" b="1" dirty="0">
                <a:solidFill>
                  <a:srgbClr val="0432FF"/>
                </a:solidFill>
                <a:latin typeface="Calibri" panose="020F0502020204030204" pitchFamily="34" charset="0"/>
                <a:ea typeface="ＭＳ Ｐゴシック" charset="0"/>
                <a:cs typeface="Calibri" panose="020F0502020204030204" pitchFamily="34" charset="0"/>
              </a:rPr>
              <a:t>Mechanism of action</a:t>
            </a:r>
          </a:p>
          <a:p>
            <a:pPr>
              <a:lnSpc>
                <a:spcPts val="2780"/>
              </a:lnSpc>
              <a:spcBef>
                <a:spcPts val="600"/>
              </a:spcBef>
              <a:spcAft>
                <a:spcPts val="0"/>
              </a:spcAft>
            </a:pPr>
            <a:r>
              <a:rPr lang="en-US" sz="2400" dirty="0">
                <a:latin typeface="Calibri" panose="020F0502020204030204" pitchFamily="34" charset="0"/>
                <a:ea typeface="ＭＳ Ｐゴシック" charset="0"/>
                <a:cs typeface="Calibri" panose="020F0502020204030204" pitchFamily="34" charset="0"/>
              </a:rPr>
              <a:t>PD-L1 inhibitor</a:t>
            </a:r>
          </a:p>
          <a:p>
            <a:pPr>
              <a:lnSpc>
                <a:spcPts val="2780"/>
              </a:lnSpc>
              <a:spcBef>
                <a:spcPts val="600"/>
              </a:spcBef>
              <a:spcAft>
                <a:spcPts val="0"/>
              </a:spcAft>
            </a:pPr>
            <a:r>
              <a:rPr lang="en-US" sz="2400" dirty="0">
                <a:latin typeface="Calibri" panose="020F0502020204030204" pitchFamily="34" charset="0"/>
                <a:ea typeface="ＭＳ Ｐゴシック" charset="0"/>
                <a:cs typeface="Calibri" panose="020F0502020204030204" pitchFamily="34" charset="0"/>
              </a:rPr>
              <a:t>Anti-VEGF monoclonal antibody</a:t>
            </a:r>
          </a:p>
          <a:p>
            <a:pPr marL="0" indent="0">
              <a:lnSpc>
                <a:spcPts val="2780"/>
              </a:lnSpc>
              <a:spcBef>
                <a:spcPts val="2400"/>
              </a:spcBef>
              <a:spcAft>
                <a:spcPts val="0"/>
              </a:spcAft>
              <a:buNone/>
            </a:pPr>
            <a:r>
              <a:rPr lang="en-US" sz="2400" b="1" dirty="0">
                <a:solidFill>
                  <a:srgbClr val="0432FF"/>
                </a:solidFill>
                <a:latin typeface="Calibri" panose="020F0502020204030204" pitchFamily="34" charset="0"/>
                <a:ea typeface="ＭＳ Ｐゴシック" charset="0"/>
                <a:cs typeface="Calibri" panose="020F0502020204030204" pitchFamily="34" charset="0"/>
              </a:rPr>
              <a:t>Indication in HCC</a:t>
            </a:r>
            <a:endParaRPr lang="en-US" sz="2400" dirty="0">
              <a:solidFill>
                <a:srgbClr val="0432FF"/>
              </a:solidFill>
              <a:latin typeface="Calibri" panose="020F0502020204030204" pitchFamily="34" charset="0"/>
              <a:ea typeface="ＭＳ Ｐゴシック" charset="0"/>
              <a:cs typeface="Calibri" panose="020F0502020204030204" pitchFamily="34" charset="0"/>
            </a:endParaRPr>
          </a:p>
          <a:p>
            <a:pPr>
              <a:lnSpc>
                <a:spcPts val="2780"/>
              </a:lnSpc>
              <a:spcBef>
                <a:spcPts val="600"/>
              </a:spcBef>
              <a:spcAft>
                <a:spcPts val="0"/>
              </a:spcAft>
            </a:pPr>
            <a:r>
              <a:rPr lang="en-US" sz="2400" dirty="0">
                <a:latin typeface="Calibri" panose="020F0502020204030204" pitchFamily="34" charset="0"/>
                <a:ea typeface="ＭＳ Ｐゴシック" charset="0"/>
                <a:cs typeface="Calibri" panose="020F0502020204030204" pitchFamily="34" charset="0"/>
              </a:rPr>
              <a:t>For patients with unresectable or metastatic hepatocellular carcinoma (HCC) who have not received prior systemic therapy</a:t>
            </a:r>
            <a:endParaRPr lang="en-US" sz="2400" b="1" dirty="0">
              <a:solidFill>
                <a:srgbClr val="FFCC31"/>
              </a:solidFill>
              <a:latin typeface="Calibri" panose="020F0502020204030204" pitchFamily="34" charset="0"/>
              <a:ea typeface="ＭＳ Ｐゴシック" charset="0"/>
              <a:cs typeface="Calibri" panose="020F0502020204030204" pitchFamily="34" charset="0"/>
            </a:endParaRPr>
          </a:p>
          <a:p>
            <a:pPr marL="0" indent="0">
              <a:lnSpc>
                <a:spcPts val="2780"/>
              </a:lnSpc>
              <a:spcBef>
                <a:spcPts val="2400"/>
              </a:spcBef>
              <a:spcAft>
                <a:spcPts val="0"/>
              </a:spcAft>
              <a:buNone/>
            </a:pPr>
            <a:r>
              <a:rPr lang="en-US" sz="2400" b="1" dirty="0">
                <a:solidFill>
                  <a:srgbClr val="0432FF"/>
                </a:solidFill>
                <a:latin typeface="Calibri" panose="020F0502020204030204" pitchFamily="34" charset="0"/>
                <a:ea typeface="ＭＳ Ｐゴシック" charset="0"/>
                <a:cs typeface="Calibri" panose="020F0502020204030204" pitchFamily="34" charset="0"/>
              </a:rPr>
              <a:t>Recommended dose in HCC</a:t>
            </a:r>
          </a:p>
          <a:p>
            <a:pPr>
              <a:lnSpc>
                <a:spcPts val="2780"/>
              </a:lnSpc>
              <a:spcBef>
                <a:spcPts val="600"/>
              </a:spcBef>
              <a:spcAft>
                <a:spcPts val="0"/>
              </a:spcAft>
            </a:pPr>
            <a:r>
              <a:rPr lang="en-US" sz="2400" dirty="0">
                <a:latin typeface="Calibri" panose="020F0502020204030204" pitchFamily="34" charset="0"/>
                <a:cs typeface="Calibri" panose="020F0502020204030204" pitchFamily="34" charset="0"/>
              </a:rPr>
              <a:t>Atezolizumab: 840 mg IV q2wk, 1,200 mg IV q3wk or 1,680 mg IV q4wk</a:t>
            </a:r>
          </a:p>
          <a:p>
            <a:pPr>
              <a:lnSpc>
                <a:spcPts val="2780"/>
              </a:lnSpc>
              <a:spcBef>
                <a:spcPts val="600"/>
              </a:spcBef>
              <a:spcAft>
                <a:spcPts val="0"/>
              </a:spcAft>
            </a:pPr>
            <a:r>
              <a:rPr lang="en-US" sz="2400" dirty="0">
                <a:latin typeface="Calibri" panose="020F0502020204030204" pitchFamily="34" charset="0"/>
                <a:cs typeface="Calibri" panose="020F0502020204030204" pitchFamily="34" charset="0"/>
              </a:rPr>
              <a:t>Bevacizumab: 15 mg/kg IV q3wk</a:t>
            </a:r>
          </a:p>
          <a:p>
            <a:pPr marL="0" indent="0">
              <a:lnSpc>
                <a:spcPts val="2780"/>
              </a:lnSpc>
              <a:spcBef>
                <a:spcPts val="2400"/>
              </a:spcBef>
              <a:spcAft>
                <a:spcPts val="0"/>
              </a:spcAft>
              <a:buNone/>
            </a:pPr>
            <a:r>
              <a:rPr lang="en-US" sz="2400" b="1" dirty="0">
                <a:solidFill>
                  <a:srgbClr val="0432FF"/>
                </a:solidFill>
                <a:latin typeface="Calibri" panose="020F0502020204030204" pitchFamily="34" charset="0"/>
                <a:ea typeface="ＭＳ Ｐゴシック" charset="0"/>
                <a:cs typeface="Calibri" panose="020F0502020204030204" pitchFamily="34" charset="0"/>
              </a:rPr>
              <a:t>Key issues</a:t>
            </a:r>
          </a:p>
          <a:p>
            <a:pPr>
              <a:lnSpc>
                <a:spcPts val="2780"/>
              </a:lnSpc>
              <a:spcBef>
                <a:spcPts val="600"/>
              </a:spcBef>
              <a:spcAft>
                <a:spcPts val="0"/>
              </a:spcAft>
            </a:pPr>
            <a:r>
              <a:rPr lang="en-US" sz="2400" dirty="0">
                <a:latin typeface="Calibri" panose="020F0502020204030204" pitchFamily="34" charset="0"/>
                <a:cs typeface="Calibri" panose="020F0502020204030204" pitchFamily="34" charset="0"/>
              </a:rPr>
              <a:t>Screening for esophageal varices</a:t>
            </a:r>
            <a:endParaRPr lang="en-US" sz="2400" dirty="0">
              <a:solidFill>
                <a:srgbClr val="99CCFF"/>
              </a:solidFill>
              <a:latin typeface="Calibri" panose="020F0502020204030204" pitchFamily="34" charset="0"/>
              <a:ea typeface="ＭＳ Ｐゴシック" charset="0"/>
              <a:cs typeface="Calibri" panose="020F0502020204030204" pitchFamily="34" charset="0"/>
            </a:endParaRPr>
          </a:p>
          <a:p>
            <a:pPr>
              <a:spcBef>
                <a:spcPts val="600"/>
              </a:spcBef>
              <a:spcAft>
                <a:spcPts val="0"/>
              </a:spcAft>
            </a:pPr>
            <a:endParaRPr lang="en-US" sz="2600" dirty="0">
              <a:solidFill>
                <a:srgbClr val="99CCFF"/>
              </a:solidFill>
              <a:latin typeface="Calibri" panose="020F0502020204030204" pitchFamily="34" charset="0"/>
              <a:ea typeface="ＭＳ Ｐゴシック" charset="0"/>
              <a:cs typeface="Calibri" panose="020F0502020204030204" pitchFamily="34" charset="0"/>
            </a:endParaRPr>
          </a:p>
        </p:txBody>
      </p:sp>
      <p:sp>
        <p:nvSpPr>
          <p:cNvPr id="63491" name="TextBox 6"/>
          <p:cNvSpPr txBox="1">
            <a:spLocks noChangeArrowheads="1"/>
          </p:cNvSpPr>
          <p:nvPr/>
        </p:nvSpPr>
        <p:spPr bwMode="auto">
          <a:xfrm>
            <a:off x="228600" y="6400800"/>
            <a:ext cx="10972800" cy="438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82880" tIns="0" rIns="182880" bIns="91440" anchor="b"/>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Atezolizumab package insert, </a:t>
            </a:r>
            <a:r>
              <a:rPr lang="en-US" sz="1600" b="0" dirty="0">
                <a:solidFill>
                  <a:srgbClr val="000000"/>
                </a:solidFill>
                <a:latin typeface="Calibri" panose="020F0502020204030204" pitchFamily="34" charset="0"/>
                <a:cs typeface="Calibri" panose="020F0502020204030204" pitchFamily="34" charset="0"/>
              </a:rPr>
              <a:t>4</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/2024.</a:t>
            </a:r>
            <a:endParaRPr kumimoji="0" lang="en-US" sz="1600" b="0" i="1"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endParaRPr>
          </a:p>
        </p:txBody>
      </p:sp>
    </p:spTree>
    <p:extLst>
      <p:ext uri="{BB962C8B-B14F-4D97-AF65-F5344CB8AC3E}">
        <p14:creationId xmlns:p14="http://schemas.microsoft.com/office/powerpoint/2010/main" val="13557665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35F6E54-1F97-C948-847D-AA573C3EFF5F}"/>
              </a:ext>
            </a:extLst>
          </p:cNvPr>
          <p:cNvSpPr/>
          <p:nvPr/>
        </p:nvSpPr>
        <p:spPr bwMode="auto">
          <a:xfrm>
            <a:off x="2457779" y="123016"/>
            <a:ext cx="7200801" cy="1463292"/>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ctr"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S PGothic" charset="0"/>
              <a:cs typeface="+mn-cs"/>
            </a:endParaRPr>
          </a:p>
        </p:txBody>
      </p:sp>
      <p:sp>
        <p:nvSpPr>
          <p:cNvPr id="3" name="Content Placeholder 2">
            <a:extLst>
              <a:ext uri="{FF2B5EF4-FFF2-40B4-BE49-F238E27FC236}">
                <a16:creationId xmlns:a16="http://schemas.microsoft.com/office/drawing/2014/main" id="{11E79FF0-EC50-2DBD-D519-983D0D740B59}"/>
              </a:ext>
            </a:extLst>
          </p:cNvPr>
          <p:cNvSpPr>
            <a:spLocks noGrp="1"/>
          </p:cNvSpPr>
          <p:nvPr>
            <p:ph idx="1"/>
          </p:nvPr>
        </p:nvSpPr>
        <p:spPr>
          <a:xfrm>
            <a:off x="916516" y="2564904"/>
            <a:ext cx="10358967" cy="2160240"/>
          </a:xfrm>
        </p:spPr>
        <p:txBody>
          <a:bodyPr/>
          <a:lstStyle/>
          <a:p>
            <a:pPr marL="342900" marR="0" lvl="0" indent="-342900">
              <a:spcBef>
                <a:spcPts val="0"/>
              </a:spcBef>
              <a:spcAft>
                <a:spcPts val="0"/>
              </a:spcAft>
              <a:buFont typeface="Symbol" pitchFamily="2" charset="2"/>
              <a:buChar char=""/>
            </a:pPr>
            <a:r>
              <a:rPr lang="en-US" sz="2100" kern="100" dirty="0">
                <a:effectLst/>
                <a:latin typeface="+mn-lt"/>
                <a:ea typeface="Aptos" panose="020B0004020202020204" pitchFamily="34" charset="0"/>
                <a:cs typeface="Times New Roman" panose="02020603050405020304" pitchFamily="18" charset="0"/>
              </a:rPr>
              <a:t>Spectrum, incidence and severity of immune-related adverse events (AEs) and other toxicities observed with anti-PD-1/PD-L1 antibodies for HCC</a:t>
            </a:r>
          </a:p>
          <a:p>
            <a:pPr marL="0" marR="0" lvl="0" indent="0">
              <a:lnSpc>
                <a:spcPct val="55000"/>
              </a:lnSpc>
              <a:spcBef>
                <a:spcPts val="0"/>
              </a:spcBef>
              <a:spcAft>
                <a:spcPts val="0"/>
              </a:spcAft>
              <a:buNone/>
            </a:pPr>
            <a:endParaRPr lang="en-US" sz="2100" kern="100" dirty="0">
              <a:effectLst/>
              <a:latin typeface="+mn-lt"/>
              <a:ea typeface="Aptos" panose="020B000402020202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2100" kern="100" dirty="0">
                <a:effectLst/>
                <a:latin typeface="+mn-lt"/>
                <a:ea typeface="Aptos" panose="020B0004020202020204" pitchFamily="34" charset="0"/>
                <a:cs typeface="Times New Roman" panose="02020603050405020304" pitchFamily="18" charset="0"/>
              </a:rPr>
              <a:t>Effects on tolerability of administering anti-PD-1/PD-L1 antibodies in combination with other systemic therapies, such as anti-angiogenic agents or anti-CTLA-4 antibodies, for HCC</a:t>
            </a:r>
          </a:p>
          <a:p>
            <a:pPr marL="342900" marR="0" lvl="0" indent="-342900">
              <a:lnSpc>
                <a:spcPct val="55000"/>
              </a:lnSpc>
              <a:spcBef>
                <a:spcPts val="0"/>
              </a:spcBef>
              <a:spcAft>
                <a:spcPts val="0"/>
              </a:spcAft>
              <a:buFont typeface="Symbol" pitchFamily="2" charset="2"/>
              <a:buChar char=""/>
            </a:pPr>
            <a:endParaRPr lang="en-US" sz="2100" kern="100" dirty="0">
              <a:effectLst/>
              <a:latin typeface="+mn-lt"/>
              <a:ea typeface="Aptos" panose="020B000402020202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2100" kern="100" dirty="0">
                <a:effectLst/>
                <a:latin typeface="+mn-lt"/>
                <a:ea typeface="Aptos" panose="020B0004020202020204" pitchFamily="34" charset="0"/>
                <a:cs typeface="Times New Roman" panose="02020603050405020304" pitchFamily="18" charset="0"/>
              </a:rPr>
              <a:t>Algorithms for monitoring and managing immune-related and other AEs with immune checkpoint inhibitors for patients with HCC</a:t>
            </a:r>
          </a:p>
          <a:p>
            <a:pPr marL="342900" marR="0" lvl="0" indent="-342900">
              <a:lnSpc>
                <a:spcPct val="55000"/>
              </a:lnSpc>
              <a:spcBef>
                <a:spcPts val="0"/>
              </a:spcBef>
              <a:spcAft>
                <a:spcPts val="0"/>
              </a:spcAft>
              <a:buFont typeface="Symbol" pitchFamily="2" charset="2"/>
              <a:buChar char=""/>
            </a:pPr>
            <a:endParaRPr lang="en-US" sz="2100" kern="100" dirty="0">
              <a:effectLst/>
              <a:latin typeface="+mn-lt"/>
              <a:ea typeface="Aptos" panose="020B000402020202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2100" kern="100" dirty="0">
                <a:effectLst/>
                <a:latin typeface="+mn-lt"/>
                <a:ea typeface="Aptos" panose="020B0004020202020204" pitchFamily="34" charset="0"/>
                <a:cs typeface="Times New Roman" panose="02020603050405020304" pitchFamily="18" charset="0"/>
              </a:rPr>
              <a:t>Recommended dosing schedules for up-front atezolizumab/bevacizumab and durvalumab/tremelimumab</a:t>
            </a:r>
          </a:p>
          <a:p>
            <a:pPr marL="342900" marR="0" lvl="0" indent="-342900">
              <a:lnSpc>
                <a:spcPct val="55000"/>
              </a:lnSpc>
              <a:spcBef>
                <a:spcPts val="0"/>
              </a:spcBef>
              <a:spcAft>
                <a:spcPts val="0"/>
              </a:spcAft>
              <a:buFont typeface="Symbol" pitchFamily="2" charset="2"/>
              <a:buChar char=""/>
            </a:pPr>
            <a:endParaRPr lang="en-US" sz="2100" kern="100" dirty="0">
              <a:effectLst/>
              <a:latin typeface="+mn-lt"/>
              <a:ea typeface="Aptos" panose="020B000402020202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2100" kern="100" dirty="0">
                <a:effectLst/>
                <a:latin typeface="+mn-lt"/>
                <a:ea typeface="Aptos" panose="020B0004020202020204" pitchFamily="34" charset="0"/>
                <a:cs typeface="Times New Roman" panose="02020603050405020304" pitchFamily="18" charset="0"/>
              </a:rPr>
              <a:t>Role, if any, for rechallenging with immune checkpoint inhibitor therapy after relapse on first-line atezolizumab/bevacizumab or durvalumab/tremelimumab</a:t>
            </a:r>
          </a:p>
        </p:txBody>
      </p:sp>
      <p:sp>
        <p:nvSpPr>
          <p:cNvPr id="8" name="Title 1">
            <a:extLst>
              <a:ext uri="{FF2B5EF4-FFF2-40B4-BE49-F238E27FC236}">
                <a16:creationId xmlns:a16="http://schemas.microsoft.com/office/drawing/2014/main" id="{AE850230-546C-8597-A0EE-69331F2515CD}"/>
              </a:ext>
            </a:extLst>
          </p:cNvPr>
          <p:cNvSpPr>
            <a:spLocks noGrp="1"/>
          </p:cNvSpPr>
          <p:nvPr>
            <p:ph type="title"/>
          </p:nvPr>
        </p:nvSpPr>
        <p:spPr>
          <a:xfrm>
            <a:off x="2432591" y="508932"/>
            <a:ext cx="7308813" cy="1143000"/>
          </a:xfrm>
        </p:spPr>
        <p:txBody>
          <a:bodyPr lIns="91440" tIns="91440" rIns="91440" bIns="182880"/>
          <a:lstStyle/>
          <a:p>
            <a:r>
              <a:rPr lang="en-US" sz="3200" dirty="0">
                <a:solidFill>
                  <a:schemeClr val="bg1"/>
                </a:solidFill>
                <a:latin typeface="+mn-lt"/>
              </a:rPr>
              <a:t>Toxicities and Other Practical Considerations with Immune Checkpoint Inhibitor-Based Regimens for HCC</a:t>
            </a:r>
            <a:br>
              <a:rPr lang="en-US" sz="3200" dirty="0">
                <a:solidFill>
                  <a:schemeClr val="bg1"/>
                </a:solidFill>
                <a:latin typeface="+mn-lt"/>
              </a:rPr>
            </a:br>
            <a:endParaRPr lang="en-US" sz="3200" dirty="0">
              <a:solidFill>
                <a:schemeClr val="bg1"/>
              </a:solidFill>
              <a:latin typeface="+mn-lt"/>
            </a:endParaRPr>
          </a:p>
        </p:txBody>
      </p:sp>
      <p:sp>
        <p:nvSpPr>
          <p:cNvPr id="2" name="TextBox 1">
            <a:extLst>
              <a:ext uri="{FF2B5EF4-FFF2-40B4-BE49-F238E27FC236}">
                <a16:creationId xmlns:a16="http://schemas.microsoft.com/office/drawing/2014/main" id="{C3FB573B-B28F-9FB7-2706-48F86700E65F}"/>
              </a:ext>
            </a:extLst>
          </p:cNvPr>
          <p:cNvSpPr txBox="1"/>
          <p:nvPr/>
        </p:nvSpPr>
        <p:spPr>
          <a:xfrm>
            <a:off x="213506" y="1697063"/>
            <a:ext cx="2495363" cy="646331"/>
          </a:xfrm>
          <a:prstGeom prst="rect">
            <a:avLst/>
          </a:prstGeom>
          <a:noFill/>
        </p:spPr>
        <p:txBody>
          <a:bodyPr wrap="non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rPr>
              <a:t>Dr </a:t>
            </a:r>
            <a:r>
              <a:rPr lang="en-US" sz="1800" dirty="0">
                <a:solidFill>
                  <a:srgbClr val="2D2DB9">
                    <a:lumMod val="50000"/>
                  </a:srgbClr>
                </a:solidFill>
                <a:latin typeface="Calibri" panose="020F0502020204030204" pitchFamily="34" charset="0"/>
                <a:ea typeface="ＭＳ Ｐゴシック" charset="0"/>
                <a:cs typeface="Calibri" panose="020F0502020204030204" pitchFamily="34" charset="0"/>
              </a:rPr>
              <a:t>Stein</a:t>
            </a:r>
            <a:endPar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endParaRP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S PGothic" charset="0"/>
              </a:rPr>
              <a:t>New </a:t>
            </a:r>
            <a:r>
              <a:rPr lang="en-US" sz="1800" b="0" dirty="0">
                <a:solidFill>
                  <a:srgbClr val="000000"/>
                </a:solidFill>
                <a:latin typeface="Calibri"/>
              </a:rPr>
              <a:t>Haven, Connecticut</a:t>
            </a:r>
            <a:endParaRPr kumimoji="0" lang="en-US" sz="1800" b="0" i="0" u="none" strike="noStrike" kern="1200" cap="none" spc="0" normalizeH="0" baseline="0" noProof="0" dirty="0">
              <a:ln>
                <a:noFill/>
              </a:ln>
              <a:solidFill>
                <a:srgbClr val="000000"/>
              </a:solidFill>
              <a:effectLst/>
              <a:uLnTx/>
              <a:uFillTx/>
              <a:latin typeface="Calibri"/>
              <a:ea typeface="MS PGothic" charset="0"/>
            </a:endParaRPr>
          </a:p>
        </p:txBody>
      </p:sp>
      <p:pic>
        <p:nvPicPr>
          <p:cNvPr id="4" name="Picture 3">
            <a:extLst>
              <a:ext uri="{FF2B5EF4-FFF2-40B4-BE49-F238E27FC236}">
                <a16:creationId xmlns:a16="http://schemas.microsoft.com/office/drawing/2014/main" id="{356D2C04-2A83-DEE4-478A-3BA3B019F92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51080" y="122429"/>
            <a:ext cx="1554480" cy="1554480"/>
          </a:xfrm>
          <a:prstGeom prst="rect">
            <a:avLst/>
          </a:prstGeom>
        </p:spPr>
      </p:pic>
      <p:sp>
        <p:nvSpPr>
          <p:cNvPr id="6" name="TextBox 5">
            <a:extLst>
              <a:ext uri="{FF2B5EF4-FFF2-40B4-BE49-F238E27FC236}">
                <a16:creationId xmlns:a16="http://schemas.microsoft.com/office/drawing/2014/main" id="{AAF09562-FCAC-220F-D4A6-C27A8794BF22}"/>
              </a:ext>
            </a:extLst>
          </p:cNvPr>
          <p:cNvSpPr txBox="1"/>
          <p:nvPr/>
        </p:nvSpPr>
        <p:spPr>
          <a:xfrm>
            <a:off x="9530384" y="1697063"/>
            <a:ext cx="2112821" cy="646331"/>
          </a:xfrm>
          <a:prstGeom prst="rect">
            <a:avLst/>
          </a:prstGeom>
          <a:noFill/>
        </p:spPr>
        <p:txBody>
          <a:bodyPr wrap="non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rPr>
              <a:t>Dr </a:t>
            </a:r>
            <a:r>
              <a:rPr lang="en-US" sz="1800" dirty="0" err="1">
                <a:solidFill>
                  <a:srgbClr val="2D2DB9">
                    <a:lumMod val="50000"/>
                  </a:srgbClr>
                </a:solidFill>
                <a:latin typeface="Calibri" panose="020F0502020204030204" pitchFamily="34" charset="0"/>
                <a:ea typeface="ＭＳ Ｐゴシック" charset="0"/>
                <a:cs typeface="Calibri" panose="020F0502020204030204" pitchFamily="34" charset="0"/>
              </a:rPr>
              <a:t>Yarchoan</a:t>
            </a:r>
            <a:endPar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endParaRP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S PGothic" charset="0"/>
              </a:rPr>
              <a:t>Baltimore, Maryland</a:t>
            </a:r>
          </a:p>
        </p:txBody>
      </p:sp>
      <p:pic>
        <p:nvPicPr>
          <p:cNvPr id="7" name="Picture 6">
            <a:extLst>
              <a:ext uri="{FF2B5EF4-FFF2-40B4-BE49-F238E27FC236}">
                <a16:creationId xmlns:a16="http://schemas.microsoft.com/office/drawing/2014/main" id="{3CFF1CAB-B30B-FBA7-9FFE-C3B516B5484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803228" y="122429"/>
            <a:ext cx="1554480" cy="1554480"/>
          </a:xfrm>
          <a:prstGeom prst="rect">
            <a:avLst/>
          </a:prstGeom>
        </p:spPr>
      </p:pic>
    </p:spTree>
    <p:extLst>
      <p:ext uri="{BB962C8B-B14F-4D97-AF65-F5344CB8AC3E}">
        <p14:creationId xmlns:p14="http://schemas.microsoft.com/office/powerpoint/2010/main" val="11273476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3B157CE-07AD-0E97-3F28-D4A5457ECDB1}"/>
              </a:ext>
            </a:extLst>
          </p:cNvPr>
          <p:cNvSpPr>
            <a:spLocks noGrp="1"/>
          </p:cNvSpPr>
          <p:nvPr>
            <p:ph type="body" sz="quarter" idx="10"/>
          </p:nvPr>
        </p:nvSpPr>
        <p:spPr>
          <a:solidFill>
            <a:srgbClr val="1699B4"/>
          </a:solidFill>
        </p:spPr>
        <p:txBody>
          <a:bodyPr/>
          <a:lstStyle/>
          <a:p>
            <a:r>
              <a:rPr lang="en-US" dirty="0"/>
              <a:t>Amanda K Wagner, APRN-CNP, AOCNP </a:t>
            </a:r>
          </a:p>
        </p:txBody>
      </p:sp>
      <p:sp>
        <p:nvSpPr>
          <p:cNvPr id="8" name="Content Placeholder 2">
            <a:extLst>
              <a:ext uri="{FF2B5EF4-FFF2-40B4-BE49-F238E27FC236}">
                <a16:creationId xmlns:a16="http://schemas.microsoft.com/office/drawing/2014/main" id="{4158461A-95B4-D2B3-898B-3D64D9C9C77C}"/>
              </a:ext>
            </a:extLst>
          </p:cNvPr>
          <p:cNvSpPr>
            <a:spLocks noGrp="1"/>
          </p:cNvSpPr>
          <p:nvPr>
            <p:ph idx="1"/>
          </p:nvPr>
        </p:nvSpPr>
        <p:spPr>
          <a:xfrm>
            <a:off x="528638" y="2133600"/>
            <a:ext cx="10896600" cy="4524375"/>
          </a:xfrm>
        </p:spPr>
        <p:txBody>
          <a:bodyPr/>
          <a:lstStyle/>
          <a:p>
            <a:pPr marL="98425" indent="0">
              <a:buNone/>
            </a:pPr>
            <a:r>
              <a:rPr lang="en-US" sz="3200" dirty="0"/>
              <a:t>What I tell my patients with advanced HCC who are about to start first-line therapy with durvalumab/tremelimumab</a:t>
            </a:r>
          </a:p>
          <a:p>
            <a:pPr marL="98425" indent="0">
              <a:buNone/>
            </a:pPr>
            <a:endParaRPr lang="en-US" sz="3200" dirty="0"/>
          </a:p>
        </p:txBody>
      </p:sp>
      <p:pic>
        <p:nvPicPr>
          <p:cNvPr id="2" name="Picture 1">
            <a:extLst>
              <a:ext uri="{FF2B5EF4-FFF2-40B4-BE49-F238E27FC236}">
                <a16:creationId xmlns:a16="http://schemas.microsoft.com/office/drawing/2014/main" id="{DF62097B-CB96-AF2E-16A7-F26508ADBFE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401493" y="200025"/>
            <a:ext cx="1261872" cy="1261872"/>
          </a:xfrm>
          <a:prstGeom prst="rect">
            <a:avLst/>
          </a:prstGeom>
        </p:spPr>
      </p:pic>
    </p:spTree>
    <p:extLst>
      <p:ext uri="{BB962C8B-B14F-4D97-AF65-F5344CB8AC3E}">
        <p14:creationId xmlns:p14="http://schemas.microsoft.com/office/powerpoint/2010/main" val="10764940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a:xfrm>
            <a:off x="479376" y="227013"/>
            <a:ext cx="11233248" cy="1143000"/>
          </a:xfrm>
        </p:spPr>
        <p:txBody>
          <a:bodyPr/>
          <a:lstStyle/>
          <a:p>
            <a:r>
              <a:rPr lang="en-US" dirty="0">
                <a:latin typeface="Calibri" panose="020F0502020204030204" pitchFamily="34" charset="0"/>
                <a:ea typeface="ＭＳ Ｐゴシック" charset="0"/>
                <a:cs typeface="Calibri" panose="020F0502020204030204" pitchFamily="34" charset="0"/>
              </a:rPr>
              <a:t>Mechanism of Action of Combined PD-1/PD-L1 and CTLA-4 Inhibitors</a:t>
            </a:r>
          </a:p>
        </p:txBody>
      </p:sp>
      <p:sp>
        <p:nvSpPr>
          <p:cNvPr id="63491" name="TextBox 6"/>
          <p:cNvSpPr txBox="1">
            <a:spLocks noChangeArrowheads="1"/>
          </p:cNvSpPr>
          <p:nvPr/>
        </p:nvSpPr>
        <p:spPr bwMode="auto">
          <a:xfrm>
            <a:off x="0" y="6420824"/>
            <a:ext cx="10972800" cy="438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82880" tIns="0" rIns="182880" bIns="91440" anchor="b"/>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Chae YK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J </a:t>
            </a:r>
            <a:r>
              <a:rPr kumimoji="0" lang="en-US" sz="1500" b="0" i="1" u="none" strike="noStrike" kern="1200" cap="none" spc="0" normalizeH="0" baseline="0" noProof="0" dirty="0" err="1">
                <a:ln>
                  <a:noFill/>
                </a:ln>
                <a:solidFill>
                  <a:srgbClr val="000000"/>
                </a:solidFill>
                <a:effectLst/>
                <a:uLnTx/>
                <a:uFillTx/>
                <a:latin typeface="Calibri" panose="020F0502020204030204" pitchFamily="34" charset="0"/>
                <a:ea typeface="ＭＳ Ｐゴシック" charset="0"/>
                <a:cs typeface="Calibri" panose="020F0502020204030204" pitchFamily="34" charset="0"/>
              </a:rPr>
              <a:t>Immuno</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a:t>
            </a:r>
            <a:r>
              <a:rPr kumimoji="0" lang="en-US" sz="1500" b="0" i="1" u="none" strike="noStrike" kern="1200" cap="none" spc="0" normalizeH="0" baseline="0" noProof="0" dirty="0" err="1">
                <a:ln>
                  <a:noFill/>
                </a:ln>
                <a:solidFill>
                  <a:srgbClr val="000000"/>
                </a:solidFill>
                <a:effectLst/>
                <a:uLnTx/>
                <a:uFillTx/>
                <a:latin typeface="Calibri" panose="020F0502020204030204" pitchFamily="34" charset="0"/>
                <a:ea typeface="ＭＳ Ｐゴシック" charset="0"/>
                <a:cs typeface="Calibri" panose="020F0502020204030204" pitchFamily="34" charset="0"/>
              </a:rPr>
              <a:t>Ther</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2018;6(1):39.</a:t>
            </a:r>
            <a:endPar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endParaRPr>
          </a:p>
        </p:txBody>
      </p:sp>
      <p:pic>
        <p:nvPicPr>
          <p:cNvPr id="6" name="Picture 5" descr="Diagram&#10;&#10;Description automatically generated">
            <a:extLst>
              <a:ext uri="{FF2B5EF4-FFF2-40B4-BE49-F238E27FC236}">
                <a16:creationId xmlns:a16="http://schemas.microsoft.com/office/drawing/2014/main" id="{1C6A0A6C-ABB8-82F9-81B0-D4F15B0E5B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9536" y="1268760"/>
            <a:ext cx="8684418" cy="4964748"/>
          </a:xfrm>
          <a:prstGeom prst="rect">
            <a:avLst/>
          </a:prstGeom>
        </p:spPr>
      </p:pic>
    </p:spTree>
    <p:extLst>
      <p:ext uri="{BB962C8B-B14F-4D97-AF65-F5344CB8AC3E}">
        <p14:creationId xmlns:p14="http://schemas.microsoft.com/office/powerpoint/2010/main" val="7372134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a:xfrm>
            <a:off x="912286" y="116632"/>
            <a:ext cx="10358967" cy="1143000"/>
          </a:xfrm>
        </p:spPr>
        <p:txBody>
          <a:bodyPr/>
          <a:lstStyle/>
          <a:p>
            <a:r>
              <a:rPr lang="en-US" dirty="0">
                <a:latin typeface="Calibri" panose="020F0502020204030204" pitchFamily="34" charset="0"/>
                <a:ea typeface="ＭＳ Ｐゴシック" charset="0"/>
                <a:cs typeface="Calibri" panose="020F0502020204030204" pitchFamily="34" charset="0"/>
              </a:rPr>
              <a:t>Durvalumab/Tremelimumab Regimen</a:t>
            </a:r>
          </a:p>
        </p:txBody>
      </p:sp>
      <p:sp>
        <p:nvSpPr>
          <p:cNvPr id="63489" name="Content Placeholder 1"/>
          <p:cNvSpPr>
            <a:spLocks noGrp="1"/>
          </p:cNvSpPr>
          <p:nvPr>
            <p:ph idx="1"/>
          </p:nvPr>
        </p:nvSpPr>
        <p:spPr>
          <a:xfrm>
            <a:off x="912286" y="980728"/>
            <a:ext cx="10728330" cy="4677243"/>
          </a:xfrm>
        </p:spPr>
        <p:txBody>
          <a:bodyPr/>
          <a:lstStyle/>
          <a:p>
            <a:pPr marL="0" indent="0">
              <a:spcBef>
                <a:spcPts val="300"/>
              </a:spcBef>
              <a:spcAft>
                <a:spcPts val="300"/>
              </a:spcAft>
              <a:buNone/>
            </a:pPr>
            <a:r>
              <a:rPr lang="en-US" sz="2500" b="1" dirty="0">
                <a:solidFill>
                  <a:srgbClr val="0432FF"/>
                </a:solidFill>
                <a:latin typeface="Calibri" panose="020F0502020204030204" pitchFamily="34" charset="0"/>
                <a:ea typeface="ＭＳ Ｐゴシック" charset="0"/>
                <a:cs typeface="Calibri" panose="020F0502020204030204" pitchFamily="34" charset="0"/>
              </a:rPr>
              <a:t>Mechanism of action</a:t>
            </a:r>
          </a:p>
          <a:p>
            <a:pPr>
              <a:spcBef>
                <a:spcPts val="300"/>
              </a:spcBef>
              <a:spcAft>
                <a:spcPts val="300"/>
              </a:spcAft>
            </a:pPr>
            <a:r>
              <a:rPr lang="en-US" sz="2500" dirty="0">
                <a:latin typeface="Calibri" panose="020F0502020204030204" pitchFamily="34" charset="0"/>
                <a:ea typeface="ＭＳ Ｐゴシック" charset="0"/>
                <a:cs typeface="Calibri" panose="020F0502020204030204" pitchFamily="34" charset="0"/>
              </a:rPr>
              <a:t>PD-L1 inhibitor</a:t>
            </a:r>
          </a:p>
          <a:p>
            <a:pPr>
              <a:spcBef>
                <a:spcPts val="300"/>
              </a:spcBef>
              <a:spcAft>
                <a:spcPts val="300"/>
              </a:spcAft>
            </a:pPr>
            <a:r>
              <a:rPr lang="en-US" sz="2500" dirty="0">
                <a:latin typeface="Calibri" panose="020F0502020204030204" pitchFamily="34" charset="0"/>
                <a:ea typeface="ＭＳ Ｐゴシック" charset="0"/>
                <a:cs typeface="Calibri" panose="020F0502020204030204" pitchFamily="34" charset="0"/>
              </a:rPr>
              <a:t>CTLA-4 inhibitor</a:t>
            </a:r>
          </a:p>
          <a:p>
            <a:pPr marL="0" indent="0">
              <a:spcBef>
                <a:spcPts val="1500"/>
              </a:spcBef>
              <a:spcAft>
                <a:spcPts val="300"/>
              </a:spcAft>
              <a:buNone/>
            </a:pPr>
            <a:r>
              <a:rPr lang="en-US" sz="2500" b="1" dirty="0">
                <a:solidFill>
                  <a:srgbClr val="0432FF"/>
                </a:solidFill>
                <a:latin typeface="Calibri" panose="020F0502020204030204" pitchFamily="34" charset="0"/>
                <a:ea typeface="ＭＳ Ｐゴシック" charset="0"/>
                <a:cs typeface="Calibri" panose="020F0502020204030204" pitchFamily="34" charset="0"/>
              </a:rPr>
              <a:t>Indication in HCC</a:t>
            </a:r>
            <a:endParaRPr lang="en-US" sz="2500" dirty="0">
              <a:solidFill>
                <a:srgbClr val="0432FF"/>
              </a:solidFill>
              <a:latin typeface="Calibri" panose="020F0502020204030204" pitchFamily="34" charset="0"/>
              <a:ea typeface="ＭＳ Ｐゴシック" charset="0"/>
              <a:cs typeface="Calibri" panose="020F0502020204030204" pitchFamily="34" charset="0"/>
            </a:endParaRPr>
          </a:p>
          <a:p>
            <a:pPr>
              <a:spcBef>
                <a:spcPts val="300"/>
              </a:spcBef>
              <a:spcAft>
                <a:spcPts val="300"/>
              </a:spcAft>
            </a:pPr>
            <a:r>
              <a:rPr lang="en-US" sz="2500" dirty="0">
                <a:latin typeface="Calibri" panose="020F0502020204030204" pitchFamily="34" charset="0"/>
                <a:ea typeface="ＭＳ Ｐゴシック" charset="0"/>
                <a:cs typeface="Calibri" panose="020F0502020204030204" pitchFamily="34" charset="0"/>
              </a:rPr>
              <a:t>For adult patients with unresectable hepatocellular carcinoma (HCC)</a:t>
            </a:r>
            <a:endParaRPr lang="en-US" sz="2500" b="1" dirty="0">
              <a:solidFill>
                <a:srgbClr val="FFCC31"/>
              </a:solidFill>
              <a:latin typeface="Calibri" panose="020F0502020204030204" pitchFamily="34" charset="0"/>
              <a:ea typeface="ＭＳ Ｐゴシック" charset="0"/>
              <a:cs typeface="Calibri" panose="020F0502020204030204" pitchFamily="34" charset="0"/>
            </a:endParaRPr>
          </a:p>
          <a:p>
            <a:pPr marL="0" indent="0">
              <a:spcBef>
                <a:spcPts val="1500"/>
              </a:spcBef>
              <a:spcAft>
                <a:spcPts val="300"/>
              </a:spcAft>
              <a:buNone/>
            </a:pPr>
            <a:r>
              <a:rPr lang="en-US" sz="2500" b="1" dirty="0">
                <a:solidFill>
                  <a:srgbClr val="0432FF"/>
                </a:solidFill>
                <a:latin typeface="Calibri" panose="020F0502020204030204" pitchFamily="34" charset="0"/>
                <a:ea typeface="ＭＳ Ｐゴシック" charset="0"/>
                <a:cs typeface="Calibri" panose="020F0502020204030204" pitchFamily="34" charset="0"/>
              </a:rPr>
              <a:t>Recommended dose in HCC</a:t>
            </a:r>
          </a:p>
          <a:p>
            <a:pPr>
              <a:spcBef>
                <a:spcPts val="300"/>
              </a:spcBef>
              <a:spcAft>
                <a:spcPts val="300"/>
              </a:spcAft>
            </a:pPr>
            <a:r>
              <a:rPr lang="en-US" sz="2500" dirty="0">
                <a:latin typeface="Calibri" panose="020F0502020204030204" pitchFamily="34" charset="0"/>
                <a:cs typeface="Calibri" panose="020F0502020204030204" pitchFamily="34" charset="0"/>
              </a:rPr>
              <a:t>Tremelimumab: Single priming dose of 300 mg (if weight 30 kg and more); single priming dose of 4 mg/kg (if weight less than 30 kg)</a:t>
            </a:r>
          </a:p>
          <a:p>
            <a:pPr>
              <a:spcBef>
                <a:spcPts val="300"/>
              </a:spcBef>
              <a:spcAft>
                <a:spcPts val="300"/>
              </a:spcAft>
            </a:pPr>
            <a:r>
              <a:rPr lang="en-US" sz="2500" dirty="0">
                <a:solidFill>
                  <a:schemeClr val="tx1"/>
                </a:solidFill>
                <a:latin typeface="Calibri" panose="020F0502020204030204" pitchFamily="34" charset="0"/>
                <a:ea typeface="ＭＳ Ｐゴシック" charset="0"/>
                <a:cs typeface="Calibri" panose="020F0502020204030204" pitchFamily="34" charset="0"/>
              </a:rPr>
              <a:t>Durvalumab: 1,500 mg Cycle 1/Day 1, followed by 1,500 mg </a:t>
            </a:r>
            <a:r>
              <a:rPr lang="en-US" sz="2500" dirty="0">
                <a:latin typeface="Calibri" panose="020F0502020204030204" pitchFamily="34" charset="0"/>
                <a:cs typeface="Calibri" panose="020F0502020204030204" pitchFamily="34" charset="0"/>
              </a:rPr>
              <a:t>as a single agent </a:t>
            </a:r>
            <a:r>
              <a:rPr lang="en-US" sz="2500" dirty="0">
                <a:solidFill>
                  <a:schemeClr val="tx1"/>
                </a:solidFill>
                <a:latin typeface="Calibri" panose="020F0502020204030204" pitchFamily="34" charset="0"/>
                <a:ea typeface="ＭＳ Ｐゴシック" charset="0"/>
                <a:cs typeface="Calibri" panose="020F0502020204030204" pitchFamily="34" charset="0"/>
              </a:rPr>
              <a:t>every 4 weeks</a:t>
            </a:r>
            <a:r>
              <a:rPr lang="en-US" sz="2500" dirty="0">
                <a:latin typeface="Calibri" panose="020F0502020204030204" pitchFamily="34" charset="0"/>
                <a:cs typeface="Calibri" panose="020F0502020204030204" pitchFamily="34" charset="0"/>
              </a:rPr>
              <a:t> (if weight 30 kg and more); 20 mg/kg Cycle 1/Day 1, followed by 20mg/kg as a single agent every 4 weeks (if weight less than 30 kg)</a:t>
            </a:r>
          </a:p>
        </p:txBody>
      </p:sp>
      <p:sp>
        <p:nvSpPr>
          <p:cNvPr id="63491" name="TextBox 6"/>
          <p:cNvSpPr txBox="1">
            <a:spLocks noChangeArrowheads="1"/>
          </p:cNvSpPr>
          <p:nvPr/>
        </p:nvSpPr>
        <p:spPr bwMode="auto">
          <a:xfrm>
            <a:off x="263352" y="6376629"/>
            <a:ext cx="7200800" cy="4348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82880" tIns="0" rIns="182880" bIns="91440" anchor="b"/>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Durvalumab package insert, 6/2023; Tremelimumab package insert, </a:t>
            </a:r>
            <a:r>
              <a:rPr lang="en-US" sz="1500" b="0" dirty="0">
                <a:solidFill>
                  <a:srgbClr val="000000"/>
                </a:solidFill>
                <a:latin typeface="Calibri" panose="020F0502020204030204" pitchFamily="34" charset="0"/>
                <a:cs typeface="Calibri" panose="020F0502020204030204" pitchFamily="34" charset="0"/>
              </a:rPr>
              <a:t>6</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/2023 </a:t>
            </a:r>
            <a:endPar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endParaRPr>
          </a:p>
        </p:txBody>
      </p:sp>
    </p:spTree>
    <p:extLst>
      <p:ext uri="{BB962C8B-B14F-4D97-AF65-F5344CB8AC3E}">
        <p14:creationId xmlns:p14="http://schemas.microsoft.com/office/powerpoint/2010/main" val="23946397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up of a white background&#10;&#10;Description automatically generated">
            <a:extLst>
              <a:ext uri="{FF2B5EF4-FFF2-40B4-BE49-F238E27FC236}">
                <a16:creationId xmlns:a16="http://schemas.microsoft.com/office/drawing/2014/main" id="{B5BE164D-0946-6F21-32E8-112F732470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6523" y="1196752"/>
            <a:ext cx="11618954" cy="3127000"/>
          </a:xfrm>
          <a:prstGeom prst="rect">
            <a:avLst/>
          </a:prstGeom>
        </p:spPr>
      </p:pic>
      <p:sp>
        <p:nvSpPr>
          <p:cNvPr id="5" name="TextBox 4">
            <a:extLst>
              <a:ext uri="{FF2B5EF4-FFF2-40B4-BE49-F238E27FC236}">
                <a16:creationId xmlns:a16="http://schemas.microsoft.com/office/drawing/2014/main" id="{74CAD4F3-33FD-4FA1-DCFA-A78313CAE832}"/>
              </a:ext>
            </a:extLst>
          </p:cNvPr>
          <p:cNvSpPr txBox="1"/>
          <p:nvPr/>
        </p:nvSpPr>
        <p:spPr>
          <a:xfrm>
            <a:off x="286523" y="4323752"/>
            <a:ext cx="11618954" cy="646331"/>
          </a:xfrm>
          <a:prstGeom prst="rect">
            <a:avLst/>
          </a:prstGeom>
          <a:solidFill>
            <a:schemeClr val="bg1"/>
          </a:solidFill>
        </p:spPr>
        <p:txBody>
          <a:bodyPr wrap="square" rtlCol="0">
            <a:spAutoFit/>
          </a:bodyPr>
          <a:lstStyle/>
          <a:p>
            <a:endParaRPr lang="en-US" dirty="0"/>
          </a:p>
        </p:txBody>
      </p:sp>
      <p:sp>
        <p:nvSpPr>
          <p:cNvPr id="8" name="Rectangle 584">
            <a:extLst>
              <a:ext uri="{FF2B5EF4-FFF2-40B4-BE49-F238E27FC236}">
                <a16:creationId xmlns:a16="http://schemas.microsoft.com/office/drawing/2014/main" id="{6FD5E277-0A59-A4D0-50D3-E0AF50D85200}"/>
              </a:ext>
            </a:extLst>
          </p:cNvPr>
          <p:cNvSpPr>
            <a:spLocks noGrp="1" noChangeArrowheads="1"/>
          </p:cNvSpPr>
          <p:nvPr>
            <p:ph type="title"/>
          </p:nvPr>
        </p:nvSpPr>
        <p:spPr>
          <a:xfrm>
            <a:off x="5951984" y="4323752"/>
            <a:ext cx="5832648" cy="712114"/>
          </a:xfrm>
        </p:spPr>
        <p:txBody>
          <a:bodyPr/>
          <a:lstStyle/>
          <a:p>
            <a:r>
              <a:rPr lang="en-US" sz="2000" i="1" dirty="0">
                <a:solidFill>
                  <a:schemeClr val="tx1"/>
                </a:solidFill>
                <a:latin typeface="Calibri" panose="020F0502020204030204" pitchFamily="34" charset="0"/>
                <a:ea typeface="ＭＳ Ｐゴシック" charset="0"/>
                <a:cs typeface="Calibri" panose="020F0502020204030204" pitchFamily="34" charset="0"/>
              </a:rPr>
              <a:t>Ann Oncol </a:t>
            </a:r>
            <a:r>
              <a:rPr lang="en-US" sz="2000" dirty="0">
                <a:solidFill>
                  <a:schemeClr val="tx1"/>
                </a:solidFill>
                <a:latin typeface="Calibri" panose="020F0502020204030204" pitchFamily="34" charset="0"/>
                <a:ea typeface="ＭＳ Ｐゴシック" charset="0"/>
                <a:cs typeface="Calibri" panose="020F0502020204030204" pitchFamily="34" charset="0"/>
              </a:rPr>
              <a:t>2024 February 19;[Online ahead of print].</a:t>
            </a:r>
          </a:p>
        </p:txBody>
      </p:sp>
    </p:spTree>
    <p:custDataLst>
      <p:tags r:id="rId1"/>
    </p:custDataLst>
    <p:extLst>
      <p:ext uri="{BB962C8B-B14F-4D97-AF65-F5344CB8AC3E}">
        <p14:creationId xmlns:p14="http://schemas.microsoft.com/office/powerpoint/2010/main" val="37102316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165" name="Rectangle 584"/>
          <p:cNvSpPr>
            <a:spLocks noGrp="1" noChangeArrowheads="1"/>
          </p:cNvSpPr>
          <p:nvPr>
            <p:ph type="title"/>
          </p:nvPr>
        </p:nvSpPr>
        <p:spPr>
          <a:xfrm>
            <a:off x="623823" y="92052"/>
            <a:ext cx="10944354" cy="1143000"/>
          </a:xfrm>
        </p:spPr>
        <p:txBody>
          <a:bodyPr/>
          <a:lstStyle/>
          <a:p>
            <a:pPr algn="l"/>
            <a:r>
              <a:rPr lang="en-US" dirty="0">
                <a:latin typeface="Calibri" panose="020F0502020204030204" pitchFamily="34" charset="0"/>
                <a:ea typeface="ＭＳ Ｐゴシック" charset="0"/>
                <a:cs typeface="Calibri" panose="020F0502020204030204" pitchFamily="34" charset="0"/>
              </a:rPr>
              <a:t>HIMALAYA 4-Year Updated Analysis: Overall Survival (OS) with STRIDE versus Sorafenib</a:t>
            </a:r>
          </a:p>
        </p:txBody>
      </p:sp>
      <p:sp>
        <p:nvSpPr>
          <p:cNvPr id="449" name="Text Box 15">
            <a:extLst>
              <a:ext uri="{FF2B5EF4-FFF2-40B4-BE49-F238E27FC236}">
                <a16:creationId xmlns:a16="http://schemas.microsoft.com/office/drawing/2014/main" id="{29C53A52-11CE-D2BF-9C4F-985A12DDE676}"/>
              </a:ext>
            </a:extLst>
          </p:cNvPr>
          <p:cNvSpPr txBox="1">
            <a:spLocks noChangeArrowheads="1"/>
          </p:cNvSpPr>
          <p:nvPr/>
        </p:nvSpPr>
        <p:spPr bwMode="auto">
          <a:xfrm>
            <a:off x="178594" y="6442783"/>
            <a:ext cx="10885958" cy="323165"/>
          </a:xfrm>
          <a:prstGeom prst="rect">
            <a:avLst/>
          </a:prstGeom>
          <a:noFill/>
          <a:ln>
            <a:noFill/>
          </a:ln>
        </p:spPr>
        <p:txBody>
          <a:bodyPr wrap="square" anchor="b">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fr-FR" altLang="en-US" sz="1500" b="0" spc="-10" dirty="0">
                <a:solidFill>
                  <a:srgbClr val="000000"/>
                </a:solidFill>
                <a:latin typeface="Calibri" panose="020F0502020204030204" pitchFamily="34" charset="0"/>
                <a:ea typeface="ＭＳ Ｐゴシック" charset="0"/>
                <a:cs typeface="Calibri" panose="020F0502020204030204" pitchFamily="34" charset="0"/>
              </a:rPr>
              <a:t>Sangro B et al</a:t>
            </a:r>
            <a:r>
              <a:rPr kumimoji="0" lang="fr-FR" altLang="en-US" sz="1500" b="0" u="none" strike="noStrike" kern="1200" cap="none" spc="-1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a:t>
            </a:r>
            <a:r>
              <a:rPr lang="en-US" sz="1500" b="0" i="1" dirty="0">
                <a:solidFill>
                  <a:schemeClr val="tx1"/>
                </a:solidFill>
                <a:latin typeface="Calibri" panose="020F0502020204030204" pitchFamily="34" charset="0"/>
                <a:ea typeface="ＭＳ Ｐゴシック" charset="0"/>
                <a:cs typeface="Calibri" panose="020F0502020204030204" pitchFamily="34" charset="0"/>
              </a:rPr>
              <a:t>Ann Oncol </a:t>
            </a:r>
            <a:r>
              <a:rPr lang="en-US" sz="1500" b="0" dirty="0">
                <a:solidFill>
                  <a:schemeClr val="tx1"/>
                </a:solidFill>
                <a:latin typeface="Calibri" panose="020F0502020204030204" pitchFamily="34" charset="0"/>
                <a:ea typeface="ＭＳ Ｐゴシック" charset="0"/>
                <a:cs typeface="Calibri" panose="020F0502020204030204" pitchFamily="34" charset="0"/>
              </a:rPr>
              <a:t>2024 February 19;[Online ahead of print]</a:t>
            </a:r>
            <a:r>
              <a:rPr kumimoji="0" lang="fr-FR" altLang="en-US" sz="1500" b="0" u="none" strike="noStrike" kern="1200" cap="none" spc="-1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a:t>
            </a:r>
          </a:p>
        </p:txBody>
      </p:sp>
      <p:pic>
        <p:nvPicPr>
          <p:cNvPr id="4" name="Picture 3" descr="A graph of a number of patients&#10;&#10;Description automatically generated with medium confidence">
            <a:extLst>
              <a:ext uri="{FF2B5EF4-FFF2-40B4-BE49-F238E27FC236}">
                <a16:creationId xmlns:a16="http://schemas.microsoft.com/office/drawing/2014/main" id="{B300A2B6-7D10-8857-BB6B-970293C1DB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0234" y="1536478"/>
            <a:ext cx="11351532" cy="4178802"/>
          </a:xfrm>
          <a:prstGeom prst="rect">
            <a:avLst/>
          </a:prstGeom>
        </p:spPr>
      </p:pic>
      <p:sp>
        <p:nvSpPr>
          <p:cNvPr id="6" name="TextBox 5">
            <a:extLst>
              <a:ext uri="{FF2B5EF4-FFF2-40B4-BE49-F238E27FC236}">
                <a16:creationId xmlns:a16="http://schemas.microsoft.com/office/drawing/2014/main" id="{C690DEB6-783A-5937-A476-4861DB0106B4}"/>
              </a:ext>
            </a:extLst>
          </p:cNvPr>
          <p:cNvSpPr txBox="1"/>
          <p:nvPr/>
        </p:nvSpPr>
        <p:spPr>
          <a:xfrm>
            <a:off x="420234" y="5517232"/>
            <a:ext cx="779222" cy="182880"/>
          </a:xfrm>
          <a:prstGeom prst="rect">
            <a:avLst/>
          </a:prstGeom>
          <a:solidFill>
            <a:schemeClr val="bg1"/>
          </a:solidFill>
        </p:spPr>
        <p:txBody>
          <a:bodyPr wrap="square" rtlCol="0">
            <a:spAutoFit/>
          </a:bodyPr>
          <a:lstStyle/>
          <a:p>
            <a:endParaRPr lang="en-US" dirty="0"/>
          </a:p>
        </p:txBody>
      </p:sp>
      <p:sp>
        <p:nvSpPr>
          <p:cNvPr id="2" name="Text Box 15">
            <a:extLst>
              <a:ext uri="{FF2B5EF4-FFF2-40B4-BE49-F238E27FC236}">
                <a16:creationId xmlns:a16="http://schemas.microsoft.com/office/drawing/2014/main" id="{6C07F761-E50C-71B0-BBCC-CB079BECCEB2}"/>
              </a:ext>
            </a:extLst>
          </p:cNvPr>
          <p:cNvSpPr txBox="1">
            <a:spLocks noChangeArrowheads="1"/>
          </p:cNvSpPr>
          <p:nvPr/>
        </p:nvSpPr>
        <p:spPr bwMode="auto">
          <a:xfrm>
            <a:off x="472508" y="5724326"/>
            <a:ext cx="10885958" cy="323165"/>
          </a:xfrm>
          <a:prstGeom prst="rect">
            <a:avLst/>
          </a:prstGeom>
          <a:noFill/>
          <a:ln>
            <a:noFill/>
          </a:ln>
        </p:spPr>
        <p:txBody>
          <a:bodyPr wrap="square" anchor="b">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fr-FR" altLang="en-US" sz="1500" b="0" spc="-10" dirty="0">
                <a:solidFill>
                  <a:srgbClr val="000000"/>
                </a:solidFill>
                <a:latin typeface="Calibri" panose="020F0502020204030204" pitchFamily="34" charset="0"/>
                <a:ea typeface="ＭＳ Ｐゴシック" charset="0"/>
                <a:cs typeface="Calibri" panose="020F0502020204030204" pitchFamily="34" charset="0"/>
              </a:rPr>
              <a:t>STRIDE = 300 mg of </a:t>
            </a:r>
            <a:r>
              <a:rPr lang="fr-FR" altLang="en-US" sz="1500" b="0" spc="-10" dirty="0" err="1">
                <a:solidFill>
                  <a:srgbClr val="000000"/>
                </a:solidFill>
                <a:latin typeface="Calibri" panose="020F0502020204030204" pitchFamily="34" charset="0"/>
                <a:ea typeface="ＭＳ Ｐゴシック" charset="0"/>
                <a:cs typeface="Calibri" panose="020F0502020204030204" pitchFamily="34" charset="0"/>
              </a:rPr>
              <a:t>tremelimumab</a:t>
            </a:r>
            <a:r>
              <a:rPr lang="fr-FR" altLang="en-US" sz="1500" b="0" spc="-10" dirty="0">
                <a:solidFill>
                  <a:srgbClr val="000000"/>
                </a:solidFill>
                <a:latin typeface="Calibri" panose="020F0502020204030204" pitchFamily="34" charset="0"/>
                <a:ea typeface="ＭＳ Ｐゴシック" charset="0"/>
                <a:cs typeface="Calibri" panose="020F0502020204030204" pitchFamily="34" charset="0"/>
              </a:rPr>
              <a:t> (1 dose) and 1,500 mg of </a:t>
            </a:r>
            <a:r>
              <a:rPr lang="fr-FR" altLang="en-US" sz="1500" b="0" spc="-10" dirty="0" err="1">
                <a:solidFill>
                  <a:srgbClr val="000000"/>
                </a:solidFill>
                <a:latin typeface="Calibri" panose="020F0502020204030204" pitchFamily="34" charset="0"/>
                <a:ea typeface="ＭＳ Ｐゴシック" charset="0"/>
                <a:cs typeface="Calibri" panose="020F0502020204030204" pitchFamily="34" charset="0"/>
              </a:rPr>
              <a:t>durvalumab</a:t>
            </a:r>
            <a:r>
              <a:rPr lang="fr-FR" altLang="en-US" sz="1500" b="0" spc="-10" dirty="0">
                <a:solidFill>
                  <a:srgbClr val="000000"/>
                </a:solidFill>
                <a:latin typeface="Calibri" panose="020F0502020204030204" pitchFamily="34" charset="0"/>
                <a:ea typeface="ＭＳ Ｐゴシック" charset="0"/>
                <a:cs typeface="Calibri" panose="020F0502020204030204" pitchFamily="34" charset="0"/>
              </a:rPr>
              <a:t> </a:t>
            </a:r>
            <a:r>
              <a:rPr lang="fr-FR" altLang="en-US" sz="1500" b="0" spc="-10" dirty="0" err="1">
                <a:solidFill>
                  <a:srgbClr val="000000"/>
                </a:solidFill>
                <a:latin typeface="Calibri" panose="020F0502020204030204" pitchFamily="34" charset="0"/>
                <a:ea typeface="ＭＳ Ｐゴシック" charset="0"/>
                <a:cs typeface="Calibri" panose="020F0502020204030204" pitchFamily="34" charset="0"/>
              </a:rPr>
              <a:t>every</a:t>
            </a:r>
            <a:r>
              <a:rPr lang="fr-FR" altLang="en-US" sz="1500" b="0" spc="-10" dirty="0">
                <a:solidFill>
                  <a:srgbClr val="000000"/>
                </a:solidFill>
                <a:latin typeface="Calibri" panose="020F0502020204030204" pitchFamily="34" charset="0"/>
                <a:ea typeface="ＭＳ Ｐゴシック" charset="0"/>
                <a:cs typeface="Calibri" panose="020F0502020204030204" pitchFamily="34" charset="0"/>
              </a:rPr>
              <a:t> 4 </a:t>
            </a:r>
            <a:r>
              <a:rPr lang="fr-FR" altLang="en-US" sz="1500" b="0" spc="-10">
                <a:solidFill>
                  <a:srgbClr val="000000"/>
                </a:solidFill>
                <a:latin typeface="Calibri" panose="020F0502020204030204" pitchFamily="34" charset="0"/>
                <a:ea typeface="ＭＳ Ｐゴシック" charset="0"/>
                <a:cs typeface="Calibri" panose="020F0502020204030204" pitchFamily="34" charset="0"/>
              </a:rPr>
              <a:t>weeks</a:t>
            </a:r>
            <a:endParaRPr kumimoji="0" lang="fr-FR" altLang="en-US" sz="1500" b="0" u="none" strike="noStrike" kern="1200" cap="none" spc="-1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endParaRPr>
          </a:p>
        </p:txBody>
      </p:sp>
    </p:spTree>
    <p:custDataLst>
      <p:tags r:id="rId1"/>
    </p:custDataLst>
    <p:extLst>
      <p:ext uri="{BB962C8B-B14F-4D97-AF65-F5344CB8AC3E}">
        <p14:creationId xmlns:p14="http://schemas.microsoft.com/office/powerpoint/2010/main" val="24438810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6F67BC-19E9-EB43-8801-59B2F14D0525}"/>
              </a:ext>
            </a:extLst>
          </p:cNvPr>
          <p:cNvSpPr>
            <a:spLocks noGrp="1"/>
          </p:cNvSpPr>
          <p:nvPr>
            <p:ph type="title"/>
          </p:nvPr>
        </p:nvSpPr>
        <p:spPr>
          <a:xfrm>
            <a:off x="633577" y="476672"/>
            <a:ext cx="10731109" cy="1196752"/>
          </a:xfrm>
        </p:spPr>
        <p:txBody>
          <a:bodyPr/>
          <a:lstStyle/>
          <a:p>
            <a:pPr algn="l"/>
            <a:r>
              <a:rPr lang="en-US" b="1" dirty="0" err="1"/>
              <a:t>CheckMate</a:t>
            </a:r>
            <a:r>
              <a:rPr lang="en-US" b="1" dirty="0"/>
              <a:t> 9DW Trial Evaluating Nivolumab </a:t>
            </a:r>
            <a:r>
              <a:rPr lang="en-US" dirty="0"/>
              <a:t>with</a:t>
            </a:r>
            <a:r>
              <a:rPr lang="en-US" b="1" dirty="0"/>
              <a:t> Ipilimumab Meets Primary Endpoint of Overall Survival for the First-Line Treatment of Advanced Hepatocellular Carcinoma</a:t>
            </a:r>
            <a:br>
              <a:rPr lang="en-US" b="1" dirty="0"/>
            </a:br>
            <a:r>
              <a:rPr lang="en-US" sz="2400" dirty="0"/>
              <a:t>Press Release – March 20, 2024</a:t>
            </a:r>
          </a:p>
        </p:txBody>
      </p:sp>
      <p:sp>
        <p:nvSpPr>
          <p:cNvPr id="4" name="Content Placeholder 3">
            <a:extLst>
              <a:ext uri="{FF2B5EF4-FFF2-40B4-BE49-F238E27FC236}">
                <a16:creationId xmlns:a16="http://schemas.microsoft.com/office/drawing/2014/main" id="{8AA10040-2241-A644-A660-6E2F28014D65}"/>
              </a:ext>
            </a:extLst>
          </p:cNvPr>
          <p:cNvSpPr>
            <a:spLocks noGrp="1"/>
          </p:cNvSpPr>
          <p:nvPr>
            <p:ph idx="1"/>
          </p:nvPr>
        </p:nvSpPr>
        <p:spPr>
          <a:xfrm>
            <a:off x="668440" y="2276872"/>
            <a:ext cx="10973559" cy="3854805"/>
          </a:xfrm>
        </p:spPr>
        <p:txBody>
          <a:bodyPr wrap="square"/>
          <a:lstStyle/>
          <a:p>
            <a:pPr marL="17463" indent="0">
              <a:spcBef>
                <a:spcPts val="1000"/>
              </a:spcBef>
              <a:spcAft>
                <a:spcPts val="0"/>
              </a:spcAft>
              <a:buNone/>
            </a:pPr>
            <a:r>
              <a:rPr lang="en-US" sz="1900" b="0" dirty="0"/>
              <a:t>“The Phase 3 CheckMate-9DW trial evaluating nivolumab plus ipilimumab as a first-line treatment for patients with advanced hepatocellular carcinoma (HCC) who have not received prior systemic therapy met its primary endpoint of improved overall survival (OS) compared to investigator’s choice of sorafenib or lenvatinib at a pre-specified interim analysis.</a:t>
            </a:r>
          </a:p>
          <a:p>
            <a:pPr marL="17463" indent="0">
              <a:spcBef>
                <a:spcPts val="1000"/>
              </a:spcBef>
              <a:spcAft>
                <a:spcPts val="0"/>
              </a:spcAft>
              <a:buNone/>
            </a:pPr>
            <a:r>
              <a:rPr lang="en-US" sz="1900" b="0" dirty="0"/>
              <a:t>The dual immunotherapy combination of nivolumab plus ipilimumab demonstrated a statistically significant and clinically meaningful improvement in OS compared to investigator’s choice of sorafenib or lenvatinib. The safety profile for the combination of nivolumab plus ipilimumab remained consistent with previously reported data and was manageable with established protocols, with no new safety signals identified.”</a:t>
            </a:r>
          </a:p>
          <a:p>
            <a:pPr marL="17463" indent="0">
              <a:spcBef>
                <a:spcPts val="1000"/>
              </a:spcBef>
              <a:spcAft>
                <a:spcPts val="0"/>
              </a:spcAft>
              <a:buNone/>
            </a:pPr>
            <a:endParaRPr lang="en-US" sz="1900" b="0" dirty="0"/>
          </a:p>
        </p:txBody>
      </p:sp>
      <p:sp>
        <p:nvSpPr>
          <p:cNvPr id="5" name="TextBox 4">
            <a:extLst>
              <a:ext uri="{FF2B5EF4-FFF2-40B4-BE49-F238E27FC236}">
                <a16:creationId xmlns:a16="http://schemas.microsoft.com/office/drawing/2014/main" id="{E3F3EDA1-D945-214F-96F0-8B82D04CA71A}"/>
              </a:ext>
            </a:extLst>
          </p:cNvPr>
          <p:cNvSpPr txBox="1"/>
          <p:nvPr/>
        </p:nvSpPr>
        <p:spPr>
          <a:xfrm>
            <a:off x="0" y="6396335"/>
            <a:ext cx="11364686" cy="4616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https://</a:t>
            </a:r>
            <a:r>
              <a:rPr kumimoji="0" lang="en-US" sz="12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news.bms.com</a:t>
            </a: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/news/corporate-financial/2024/Bristol-Myers-Squibb-Announces-</a:t>
            </a:r>
            <a:r>
              <a:rPr kumimoji="0" lang="en-US" sz="12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CheckMate</a:t>
            </a: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--9DW-Trial-Evaluating-Opdivo-nivolumab-Plus-Yervoy-ipilimumab-Meets-Primary-Endpoint-of-Overall-Survival-for-the-First-Line-Treatment-of-Advanced-Hepatocellular-Carcinoma/</a:t>
            </a:r>
            <a:r>
              <a:rPr kumimoji="0" lang="en-US" sz="12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default.aspx</a:t>
            </a:r>
            <a:endPar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32151292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C60921D-3221-3D6E-7D1B-1B7F4D2EF6AD}"/>
              </a:ext>
            </a:extLst>
          </p:cNvPr>
          <p:cNvSpPr/>
          <p:nvPr/>
        </p:nvSpPr>
        <p:spPr bwMode="auto">
          <a:xfrm>
            <a:off x="758948" y="2420888"/>
            <a:ext cx="10512305" cy="566936"/>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a:xfrm>
            <a:off x="912286" y="0"/>
            <a:ext cx="10358967" cy="1143000"/>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5239D5A5-CF8E-1043-8EA1-EB2202922538}"/>
              </a:ext>
            </a:extLst>
          </p:cNvPr>
          <p:cNvSpPr>
            <a:spLocks noGrp="1"/>
          </p:cNvSpPr>
          <p:nvPr>
            <p:ph idx="1"/>
          </p:nvPr>
        </p:nvSpPr>
        <p:spPr>
          <a:xfrm>
            <a:off x="912286" y="1143000"/>
            <a:ext cx="10296282" cy="4799013"/>
          </a:xfrm>
        </p:spPr>
        <p:txBody>
          <a:bodyPr/>
          <a:lstStyle/>
          <a:p>
            <a:pPr marL="0" marR="0" indent="0">
              <a:spcBef>
                <a:spcPts val="1800"/>
              </a:spcBef>
              <a:spcAft>
                <a:spcPts val="0"/>
              </a:spcAft>
              <a:buNone/>
            </a:pPr>
            <a:r>
              <a:rPr lang="en-US" sz="2800" dirty="0">
                <a:solidFill>
                  <a:srgbClr val="0432FF"/>
                </a:solidFill>
              </a:rPr>
              <a:t>Introduction</a:t>
            </a:r>
          </a:p>
          <a:p>
            <a:pPr marL="0" marR="0" indent="0">
              <a:spcBef>
                <a:spcPts val="1800"/>
              </a:spcBef>
              <a:spcAft>
                <a:spcPts val="0"/>
              </a:spcAft>
              <a:buNone/>
            </a:pPr>
            <a:r>
              <a:rPr lang="en-US" sz="2800" dirty="0">
                <a:solidFill>
                  <a:srgbClr val="0432FF"/>
                </a:solidFill>
              </a:rPr>
              <a:t>Part 1: </a:t>
            </a:r>
            <a:r>
              <a:rPr lang="en-US" sz="2800" dirty="0">
                <a:solidFill>
                  <a:srgbClr val="002060"/>
                </a:solidFill>
              </a:rPr>
              <a:t>Hepatocellular Carcinoma</a:t>
            </a:r>
          </a:p>
          <a:p>
            <a:pPr marL="0" marR="0" indent="0">
              <a:spcBef>
                <a:spcPts val="1800"/>
              </a:spcBef>
              <a:spcAft>
                <a:spcPts val="0"/>
              </a:spcAft>
              <a:buNone/>
            </a:pPr>
            <a:r>
              <a:rPr lang="en-US" sz="2800" dirty="0">
                <a:solidFill>
                  <a:schemeClr val="bg1"/>
                </a:solidFill>
              </a:rPr>
              <a:t>Part 2: Biliary Tract Cancers (BTCs)</a:t>
            </a:r>
          </a:p>
          <a:p>
            <a:pPr marL="342900" indent="-342900">
              <a:spcBef>
                <a:spcPts val="1200"/>
              </a:spcBef>
              <a:spcAft>
                <a:spcPts val="0"/>
              </a:spcAft>
            </a:pPr>
            <a:r>
              <a:rPr lang="en-US" sz="2800" dirty="0">
                <a:solidFill>
                  <a:schemeClr val="tx1"/>
                </a:solidFill>
              </a:rPr>
              <a:t>Immunotherapy in the Management of Advanced BTCs</a:t>
            </a:r>
          </a:p>
          <a:p>
            <a:pPr marL="342900" indent="-342900">
              <a:spcBef>
                <a:spcPts val="1200"/>
              </a:spcBef>
              <a:spcAft>
                <a:spcPts val="0"/>
              </a:spcAft>
            </a:pPr>
            <a:r>
              <a:rPr lang="en-US" sz="2800" dirty="0">
                <a:solidFill>
                  <a:schemeClr val="tx1"/>
                </a:solidFill>
              </a:rPr>
              <a:t>Biomarker Testing Recommendations and the Use of FGFR Inhibitors for Advanced Cholangiocarcinoma </a:t>
            </a:r>
          </a:p>
          <a:p>
            <a:pPr marL="342900" indent="-342900">
              <a:spcBef>
                <a:spcPts val="1200"/>
              </a:spcBef>
              <a:spcAft>
                <a:spcPts val="0"/>
              </a:spcAft>
            </a:pPr>
            <a:r>
              <a:rPr lang="en-US" sz="2800" dirty="0">
                <a:solidFill>
                  <a:schemeClr val="tx1"/>
                </a:solidFill>
              </a:rPr>
              <a:t>Potential Role of HER2-Targeted Therapy for BTCs</a:t>
            </a:r>
          </a:p>
        </p:txBody>
      </p:sp>
    </p:spTree>
    <p:extLst>
      <p:ext uri="{BB962C8B-B14F-4D97-AF65-F5344CB8AC3E}">
        <p14:creationId xmlns:p14="http://schemas.microsoft.com/office/powerpoint/2010/main" val="40392562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C60921D-3221-3D6E-7D1B-1B7F4D2EF6AD}"/>
              </a:ext>
            </a:extLst>
          </p:cNvPr>
          <p:cNvSpPr/>
          <p:nvPr/>
        </p:nvSpPr>
        <p:spPr bwMode="auto">
          <a:xfrm>
            <a:off x="758948" y="3006080"/>
            <a:ext cx="10512305" cy="566936"/>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a:xfrm>
            <a:off x="912286" y="0"/>
            <a:ext cx="10358967" cy="1143000"/>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5239D5A5-CF8E-1043-8EA1-EB2202922538}"/>
              </a:ext>
            </a:extLst>
          </p:cNvPr>
          <p:cNvSpPr>
            <a:spLocks noGrp="1"/>
          </p:cNvSpPr>
          <p:nvPr>
            <p:ph idx="1"/>
          </p:nvPr>
        </p:nvSpPr>
        <p:spPr>
          <a:xfrm>
            <a:off x="912286" y="1143000"/>
            <a:ext cx="10358967" cy="4799013"/>
          </a:xfrm>
        </p:spPr>
        <p:txBody>
          <a:bodyPr/>
          <a:lstStyle/>
          <a:p>
            <a:pPr marL="0" marR="0" indent="0">
              <a:spcBef>
                <a:spcPts val="1800"/>
              </a:spcBef>
              <a:spcAft>
                <a:spcPts val="0"/>
              </a:spcAft>
              <a:buNone/>
            </a:pPr>
            <a:r>
              <a:rPr lang="en-US" sz="2800" dirty="0">
                <a:solidFill>
                  <a:srgbClr val="0432FF"/>
                </a:solidFill>
              </a:rPr>
              <a:t>Introduction</a:t>
            </a:r>
          </a:p>
          <a:p>
            <a:pPr marL="0" marR="0" indent="0">
              <a:spcBef>
                <a:spcPts val="1800"/>
              </a:spcBef>
              <a:spcAft>
                <a:spcPts val="0"/>
              </a:spcAft>
              <a:buNone/>
            </a:pPr>
            <a:r>
              <a:rPr lang="en-US" sz="2800" dirty="0">
                <a:solidFill>
                  <a:srgbClr val="0432FF"/>
                </a:solidFill>
              </a:rPr>
              <a:t>Part 1: </a:t>
            </a:r>
            <a:r>
              <a:rPr lang="en-US" sz="2800" dirty="0">
                <a:solidFill>
                  <a:srgbClr val="002060"/>
                </a:solidFill>
              </a:rPr>
              <a:t>Hepatocellular Carcinoma</a:t>
            </a:r>
          </a:p>
          <a:p>
            <a:pPr marL="0" marR="0" indent="0">
              <a:spcBef>
                <a:spcPts val="1800"/>
              </a:spcBef>
              <a:spcAft>
                <a:spcPts val="0"/>
              </a:spcAft>
              <a:buNone/>
            </a:pPr>
            <a:r>
              <a:rPr lang="en-US" sz="2800" dirty="0">
                <a:solidFill>
                  <a:srgbClr val="0432FF"/>
                </a:solidFill>
              </a:rPr>
              <a:t>Part 2: </a:t>
            </a:r>
            <a:r>
              <a:rPr lang="en-US" sz="2800" dirty="0">
                <a:solidFill>
                  <a:srgbClr val="002060"/>
                </a:solidFill>
              </a:rPr>
              <a:t>Biliary Tract Cancers (BTCs)</a:t>
            </a:r>
          </a:p>
          <a:p>
            <a:pPr marL="342900" indent="-342900">
              <a:spcBef>
                <a:spcPts val="1200"/>
              </a:spcBef>
              <a:spcAft>
                <a:spcPts val="0"/>
              </a:spcAft>
            </a:pPr>
            <a:r>
              <a:rPr lang="en-US" sz="2800" dirty="0">
                <a:solidFill>
                  <a:schemeClr val="bg1"/>
                </a:solidFill>
              </a:rPr>
              <a:t>Immunotherapy in the Management of Advanced BTCs</a:t>
            </a:r>
          </a:p>
          <a:p>
            <a:pPr marL="342900" indent="-342900">
              <a:spcBef>
                <a:spcPts val="1200"/>
              </a:spcBef>
              <a:spcAft>
                <a:spcPts val="0"/>
              </a:spcAft>
            </a:pPr>
            <a:r>
              <a:rPr lang="en-US" sz="2800" dirty="0">
                <a:solidFill>
                  <a:schemeClr val="tx1"/>
                </a:solidFill>
              </a:rPr>
              <a:t>Biomarker Testing Recommendations and the Use of FGFR Inhibitors for Advanced Cholangiocarcinoma </a:t>
            </a:r>
          </a:p>
          <a:p>
            <a:pPr marL="342900" indent="-342900">
              <a:spcBef>
                <a:spcPts val="1200"/>
              </a:spcBef>
              <a:spcAft>
                <a:spcPts val="0"/>
              </a:spcAft>
            </a:pPr>
            <a:r>
              <a:rPr lang="en-US" sz="2800" dirty="0">
                <a:solidFill>
                  <a:schemeClr val="tx1"/>
                </a:solidFill>
              </a:rPr>
              <a:t>Potential Role of HER2-Targeted Therapy for BTCs</a:t>
            </a:r>
          </a:p>
        </p:txBody>
      </p:sp>
    </p:spTree>
    <p:extLst>
      <p:ext uri="{BB962C8B-B14F-4D97-AF65-F5344CB8AC3E}">
        <p14:creationId xmlns:p14="http://schemas.microsoft.com/office/powerpoint/2010/main" val="27706445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116632"/>
            <a:ext cx="10358967" cy="1196752"/>
          </a:xfrm>
        </p:spPr>
        <p:txBody>
          <a:bodyPr/>
          <a:lstStyle/>
          <a:p>
            <a:r>
              <a:rPr lang="en-US" sz="3200" dirty="0">
                <a:solidFill>
                  <a:srgbClr val="0432FF"/>
                </a:solidFill>
              </a:rPr>
              <a:t>Dr Stein — Disclosures</a:t>
            </a:r>
          </a:p>
        </p:txBody>
      </p:sp>
      <p:graphicFrame>
        <p:nvGraphicFramePr>
          <p:cNvPr id="5" name="Content Placeholder 3">
            <a:extLst>
              <a:ext uri="{FF2B5EF4-FFF2-40B4-BE49-F238E27FC236}">
                <a16:creationId xmlns:a16="http://schemas.microsoft.com/office/drawing/2014/main" id="{AC54A03E-3DC1-4C41-A07A-B20EBF4DEA0B}"/>
              </a:ext>
            </a:extLst>
          </p:cNvPr>
          <p:cNvGraphicFramePr>
            <a:graphicFrameLocks/>
          </p:cNvGraphicFramePr>
          <p:nvPr>
            <p:extLst>
              <p:ext uri="{D42A27DB-BD31-4B8C-83A1-F6EECF244321}">
                <p14:modId xmlns:p14="http://schemas.microsoft.com/office/powerpoint/2010/main" val="3724734630"/>
              </p:ext>
            </p:extLst>
          </p:nvPr>
        </p:nvGraphicFramePr>
        <p:xfrm>
          <a:off x="1236095" y="1844824"/>
          <a:ext cx="9719807" cy="2448272"/>
        </p:xfrm>
        <a:graphic>
          <a:graphicData uri="http://schemas.openxmlformats.org/drawingml/2006/table">
            <a:tbl>
              <a:tblPr firstRow="1" bandRow="1">
                <a:tableStyleId>{F2DE63D5-997A-4646-A377-4702673A728D}</a:tableStyleId>
              </a:tblPr>
              <a:tblGrid>
                <a:gridCol w="3491753">
                  <a:extLst>
                    <a:ext uri="{9D8B030D-6E8A-4147-A177-3AD203B41FA5}">
                      <a16:colId xmlns:a16="http://schemas.microsoft.com/office/drawing/2014/main" val="20000"/>
                    </a:ext>
                  </a:extLst>
                </a:gridCol>
                <a:gridCol w="6228054">
                  <a:extLst>
                    <a:ext uri="{9D8B030D-6E8A-4147-A177-3AD203B41FA5}">
                      <a16:colId xmlns:a16="http://schemas.microsoft.com/office/drawing/2014/main" val="20001"/>
                    </a:ext>
                  </a:extLst>
                </a:gridCol>
              </a:tblGrid>
              <a:tr h="749953">
                <a:tc>
                  <a:txBody>
                    <a:bodyPr/>
                    <a:lstStyle/>
                    <a:p>
                      <a:r>
                        <a:rPr lang="en-US" sz="1800" b="1" kern="1200" dirty="0">
                          <a:solidFill>
                            <a:schemeClr val="tx1"/>
                          </a:solidFill>
                          <a:effectLst/>
                          <a:latin typeface="+mn-lt"/>
                          <a:ea typeface="+mn-ea"/>
                          <a:cs typeface="+mn-cs"/>
                        </a:rPr>
                        <a:t>Advisory 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AbbVie Inc, Eisai Inc, Genentech, a member of the Roche Group</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666624">
                <a:tc>
                  <a:txBody>
                    <a:bodyPr/>
                    <a:lstStyle/>
                    <a:p>
                      <a:r>
                        <a:rPr lang="en-US" sz="1800" b="1" kern="1200" dirty="0">
                          <a:solidFill>
                            <a:schemeClr val="tx1"/>
                          </a:solidFill>
                          <a:effectLst/>
                          <a:latin typeface="+mn-lt"/>
                          <a:ea typeface="+mn-ea"/>
                          <a:cs typeface="+mn-cs"/>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AstraZeneca Pharmaceuticals LP, Merck</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95904597"/>
                  </a:ext>
                </a:extLst>
              </a:tr>
              <a:tr h="1031695">
                <a:tc>
                  <a:txBody>
                    <a:bodyPr/>
                    <a:lstStyle/>
                    <a:p>
                      <a:r>
                        <a:rPr lang="en-US" sz="1800" b="1" kern="1200" dirty="0">
                          <a:solidFill>
                            <a:schemeClr val="tx1"/>
                          </a:solidFill>
                          <a:effectLst/>
                          <a:latin typeface="+mn-lt"/>
                          <a:ea typeface="+mn-ea"/>
                          <a:cs typeface="+mn-cs"/>
                        </a:rPr>
                        <a:t>Data and Safety Monitoring Boards/</a:t>
                      </a:r>
                      <a:br>
                        <a:rPr lang="en-US" sz="1800" b="1" kern="1200" dirty="0">
                          <a:solidFill>
                            <a:schemeClr val="tx1"/>
                          </a:solidFill>
                          <a:effectLst/>
                          <a:latin typeface="+mn-lt"/>
                          <a:ea typeface="+mn-ea"/>
                          <a:cs typeface="+mn-cs"/>
                        </a:rPr>
                      </a:br>
                      <a:r>
                        <a:rPr lang="en-US" sz="1800" b="1" kern="1200" dirty="0">
                          <a:solidFill>
                            <a:schemeClr val="tx1"/>
                          </a:solidFill>
                          <a:effectLst/>
                          <a:latin typeface="+mn-lt"/>
                          <a:ea typeface="+mn-ea"/>
                          <a:cs typeface="+mn-cs"/>
                        </a:rPr>
                        <a:t>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Aethlon Medical Inc, Genentech, a member of the Roche Group</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29089123"/>
                  </a:ext>
                </a:extLst>
              </a:tr>
            </a:tbl>
          </a:graphicData>
        </a:graphic>
      </p:graphicFrame>
    </p:spTree>
    <p:custDataLst>
      <p:tags r:id="rId1"/>
    </p:custDataLst>
    <p:extLst>
      <p:ext uri="{BB962C8B-B14F-4D97-AF65-F5344CB8AC3E}">
        <p14:creationId xmlns:p14="http://schemas.microsoft.com/office/powerpoint/2010/main" val="262116173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35F6E54-1F97-C948-847D-AA573C3EFF5F}"/>
              </a:ext>
            </a:extLst>
          </p:cNvPr>
          <p:cNvSpPr/>
          <p:nvPr/>
        </p:nvSpPr>
        <p:spPr bwMode="auto">
          <a:xfrm>
            <a:off x="2457779" y="123016"/>
            <a:ext cx="7200801" cy="1463292"/>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ctr"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S PGothic" charset="0"/>
              <a:cs typeface="+mn-cs"/>
            </a:endParaRPr>
          </a:p>
        </p:txBody>
      </p:sp>
      <p:sp>
        <p:nvSpPr>
          <p:cNvPr id="3" name="Content Placeholder 2">
            <a:extLst>
              <a:ext uri="{FF2B5EF4-FFF2-40B4-BE49-F238E27FC236}">
                <a16:creationId xmlns:a16="http://schemas.microsoft.com/office/drawing/2014/main" id="{11E79FF0-EC50-2DBD-D519-983D0D740B59}"/>
              </a:ext>
            </a:extLst>
          </p:cNvPr>
          <p:cNvSpPr>
            <a:spLocks noGrp="1"/>
          </p:cNvSpPr>
          <p:nvPr>
            <p:ph idx="1"/>
          </p:nvPr>
        </p:nvSpPr>
        <p:spPr>
          <a:xfrm>
            <a:off x="916517" y="2564904"/>
            <a:ext cx="9715988" cy="2160240"/>
          </a:xfrm>
        </p:spPr>
        <p:txBody>
          <a:bodyPr/>
          <a:lstStyle/>
          <a:p>
            <a:pPr marL="342900" marR="0" lvl="0" indent="-342900">
              <a:spcBef>
                <a:spcPts val="1200"/>
              </a:spcBef>
              <a:spcAft>
                <a:spcPts val="0"/>
              </a:spcAft>
              <a:buFont typeface="Symbol" pitchFamily="2" charset="2"/>
              <a:buChar char=""/>
            </a:pPr>
            <a:r>
              <a:rPr lang="en-US" sz="2200" kern="100" dirty="0">
                <a:effectLst/>
                <a:latin typeface="+mn-lt"/>
                <a:ea typeface="Aptos" panose="020B0004020202020204" pitchFamily="34" charset="0"/>
                <a:cs typeface="Times New Roman" panose="02020603050405020304" pitchFamily="18" charset="0"/>
              </a:rPr>
              <a:t>Long-term outcomes achieved with historical approaches to up-front treatment for advanced BTCs</a:t>
            </a:r>
          </a:p>
          <a:p>
            <a:pPr marL="342900" marR="0" lvl="0" indent="-342900">
              <a:spcBef>
                <a:spcPts val="1200"/>
              </a:spcBef>
              <a:spcAft>
                <a:spcPts val="0"/>
              </a:spcAft>
              <a:buFont typeface="Symbol" pitchFamily="2" charset="2"/>
              <a:buChar char=""/>
            </a:pPr>
            <a:r>
              <a:rPr lang="en-US" sz="2200" kern="100" dirty="0">
                <a:effectLst/>
                <a:latin typeface="+mn-lt"/>
                <a:ea typeface="Aptos" panose="020B0004020202020204" pitchFamily="34" charset="0"/>
                <a:cs typeface="Times New Roman" panose="02020603050405020304" pitchFamily="18" charset="0"/>
              </a:rPr>
              <a:t>Pivotal findings with the addition of durvalumab to first-line chemotherapy for advanced BTCs</a:t>
            </a:r>
          </a:p>
          <a:p>
            <a:pPr marL="342900" marR="0" lvl="0" indent="-342900">
              <a:spcBef>
                <a:spcPts val="1200"/>
              </a:spcBef>
              <a:spcAft>
                <a:spcPts val="0"/>
              </a:spcAft>
              <a:buFont typeface="Symbol" pitchFamily="2" charset="2"/>
              <a:buChar char=""/>
            </a:pPr>
            <a:r>
              <a:rPr lang="en-US" sz="2200" kern="100" dirty="0">
                <a:effectLst/>
                <a:latin typeface="+mn-lt"/>
                <a:ea typeface="Aptos" panose="020B0004020202020204" pitchFamily="34" charset="0"/>
                <a:cs typeface="Times New Roman" panose="02020603050405020304" pitchFamily="18" charset="0"/>
              </a:rPr>
              <a:t>Published results with pembrolizumab combined with cisplatin/gemcitabine as first-line treatment for advanced BTCs</a:t>
            </a:r>
          </a:p>
          <a:p>
            <a:pPr marL="342900" marR="0" lvl="0" indent="-342900">
              <a:spcBef>
                <a:spcPts val="1200"/>
              </a:spcBef>
              <a:spcAft>
                <a:spcPts val="0"/>
              </a:spcAft>
              <a:buFont typeface="Symbol" pitchFamily="2" charset="2"/>
              <a:buChar char=""/>
            </a:pPr>
            <a:r>
              <a:rPr lang="en-US" sz="2200" kern="100" dirty="0">
                <a:effectLst/>
                <a:latin typeface="+mn-lt"/>
                <a:ea typeface="Aptos" panose="020B0004020202020204" pitchFamily="34" charset="0"/>
                <a:cs typeface="Times New Roman" panose="02020603050405020304" pitchFamily="18" charset="0"/>
              </a:rPr>
              <a:t>Optimal integration into practice of up-front chemoimmunotherapeutic strategies for patients with advanced BTCs</a:t>
            </a:r>
          </a:p>
        </p:txBody>
      </p:sp>
      <p:sp>
        <p:nvSpPr>
          <p:cNvPr id="8" name="Title 1">
            <a:extLst>
              <a:ext uri="{FF2B5EF4-FFF2-40B4-BE49-F238E27FC236}">
                <a16:creationId xmlns:a16="http://schemas.microsoft.com/office/drawing/2014/main" id="{AE850230-546C-8597-A0EE-69331F2515CD}"/>
              </a:ext>
            </a:extLst>
          </p:cNvPr>
          <p:cNvSpPr>
            <a:spLocks noGrp="1"/>
          </p:cNvSpPr>
          <p:nvPr>
            <p:ph type="title"/>
          </p:nvPr>
        </p:nvSpPr>
        <p:spPr>
          <a:xfrm>
            <a:off x="2432591" y="508932"/>
            <a:ext cx="7308813" cy="1143000"/>
          </a:xfrm>
        </p:spPr>
        <p:txBody>
          <a:bodyPr lIns="91440" tIns="91440" rIns="91440" bIns="182880"/>
          <a:lstStyle/>
          <a:p>
            <a:br>
              <a:rPr lang="en-US" sz="3200" dirty="0">
                <a:solidFill>
                  <a:schemeClr val="bg1"/>
                </a:solidFill>
                <a:latin typeface="+mn-lt"/>
              </a:rPr>
            </a:br>
            <a:r>
              <a:rPr lang="en-US" sz="3200" dirty="0">
                <a:solidFill>
                  <a:schemeClr val="bg1"/>
                </a:solidFill>
                <a:latin typeface="+mn-lt"/>
              </a:rPr>
              <a:t>The Role of Anti-PD-1/PD-L1 Antibodies in the Management of Advanced BTCs</a:t>
            </a:r>
            <a:br>
              <a:rPr lang="en-US" sz="3200" dirty="0">
                <a:solidFill>
                  <a:schemeClr val="bg1"/>
                </a:solidFill>
                <a:latin typeface="+mn-lt"/>
              </a:rPr>
            </a:br>
            <a:br>
              <a:rPr lang="en-US" sz="3200" dirty="0">
                <a:solidFill>
                  <a:schemeClr val="bg1"/>
                </a:solidFill>
                <a:latin typeface="+mn-lt"/>
              </a:rPr>
            </a:br>
            <a:endParaRPr lang="en-US" sz="3200" dirty="0">
              <a:solidFill>
                <a:schemeClr val="bg1"/>
              </a:solidFill>
              <a:latin typeface="+mn-lt"/>
            </a:endParaRPr>
          </a:p>
        </p:txBody>
      </p:sp>
      <p:sp>
        <p:nvSpPr>
          <p:cNvPr id="6" name="TextBox 5">
            <a:extLst>
              <a:ext uri="{FF2B5EF4-FFF2-40B4-BE49-F238E27FC236}">
                <a16:creationId xmlns:a16="http://schemas.microsoft.com/office/drawing/2014/main" id="{1CABA5E7-4FFE-4F44-20A2-F97DF335CB20}"/>
              </a:ext>
            </a:extLst>
          </p:cNvPr>
          <p:cNvSpPr txBox="1"/>
          <p:nvPr/>
        </p:nvSpPr>
        <p:spPr>
          <a:xfrm>
            <a:off x="213506" y="1697063"/>
            <a:ext cx="2495363" cy="646331"/>
          </a:xfrm>
          <a:prstGeom prst="rect">
            <a:avLst/>
          </a:prstGeom>
          <a:noFill/>
        </p:spPr>
        <p:txBody>
          <a:bodyPr wrap="non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rPr>
              <a:t>Dr </a:t>
            </a:r>
            <a:r>
              <a:rPr lang="en-US" sz="1800" dirty="0">
                <a:solidFill>
                  <a:srgbClr val="2D2DB9">
                    <a:lumMod val="50000"/>
                  </a:srgbClr>
                </a:solidFill>
                <a:latin typeface="Calibri" panose="020F0502020204030204" pitchFamily="34" charset="0"/>
                <a:ea typeface="ＭＳ Ｐゴシック" charset="0"/>
                <a:cs typeface="Calibri" panose="020F0502020204030204" pitchFamily="34" charset="0"/>
              </a:rPr>
              <a:t>Stein</a:t>
            </a:r>
            <a:endPar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endParaRP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S PGothic" charset="0"/>
              </a:rPr>
              <a:t>New </a:t>
            </a:r>
            <a:r>
              <a:rPr lang="en-US" sz="1800" b="0" dirty="0">
                <a:solidFill>
                  <a:srgbClr val="000000"/>
                </a:solidFill>
                <a:latin typeface="Calibri"/>
              </a:rPr>
              <a:t>Haven, Connecticut</a:t>
            </a:r>
            <a:endParaRPr kumimoji="0" lang="en-US" sz="1800" b="0" i="0" u="none" strike="noStrike" kern="1200" cap="none" spc="0" normalizeH="0" baseline="0" noProof="0" dirty="0">
              <a:ln>
                <a:noFill/>
              </a:ln>
              <a:solidFill>
                <a:srgbClr val="000000"/>
              </a:solidFill>
              <a:effectLst/>
              <a:uLnTx/>
              <a:uFillTx/>
              <a:latin typeface="Calibri"/>
              <a:ea typeface="MS PGothic" charset="0"/>
            </a:endParaRPr>
          </a:p>
        </p:txBody>
      </p:sp>
      <p:pic>
        <p:nvPicPr>
          <p:cNvPr id="7" name="Picture 6">
            <a:extLst>
              <a:ext uri="{FF2B5EF4-FFF2-40B4-BE49-F238E27FC236}">
                <a16:creationId xmlns:a16="http://schemas.microsoft.com/office/drawing/2014/main" id="{E0D9B660-C160-991C-2B11-19EE973A611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51080" y="122429"/>
            <a:ext cx="1554480" cy="1554480"/>
          </a:xfrm>
          <a:prstGeom prst="rect">
            <a:avLst/>
          </a:prstGeom>
        </p:spPr>
      </p:pic>
      <p:sp>
        <p:nvSpPr>
          <p:cNvPr id="11" name="TextBox 10">
            <a:extLst>
              <a:ext uri="{FF2B5EF4-FFF2-40B4-BE49-F238E27FC236}">
                <a16:creationId xmlns:a16="http://schemas.microsoft.com/office/drawing/2014/main" id="{5E38B2F3-AFEC-2E4D-B170-E284FD796036}"/>
              </a:ext>
            </a:extLst>
          </p:cNvPr>
          <p:cNvSpPr txBox="1"/>
          <p:nvPr/>
        </p:nvSpPr>
        <p:spPr>
          <a:xfrm>
            <a:off x="9530384" y="1697063"/>
            <a:ext cx="2112821" cy="646331"/>
          </a:xfrm>
          <a:prstGeom prst="rect">
            <a:avLst/>
          </a:prstGeom>
          <a:noFill/>
        </p:spPr>
        <p:txBody>
          <a:bodyPr wrap="non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rPr>
              <a:t>Dr </a:t>
            </a:r>
            <a:r>
              <a:rPr lang="en-US" sz="1800" dirty="0" err="1">
                <a:solidFill>
                  <a:srgbClr val="2D2DB9">
                    <a:lumMod val="50000"/>
                  </a:srgbClr>
                </a:solidFill>
                <a:latin typeface="Calibri" panose="020F0502020204030204" pitchFamily="34" charset="0"/>
                <a:ea typeface="ＭＳ Ｐゴシック" charset="0"/>
                <a:cs typeface="Calibri" panose="020F0502020204030204" pitchFamily="34" charset="0"/>
              </a:rPr>
              <a:t>Yarchoan</a:t>
            </a:r>
            <a:endPar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endParaRP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S PGothic" charset="0"/>
              </a:rPr>
              <a:t>Baltimore, Maryland</a:t>
            </a:r>
          </a:p>
        </p:txBody>
      </p:sp>
      <p:pic>
        <p:nvPicPr>
          <p:cNvPr id="12" name="Picture 11">
            <a:extLst>
              <a:ext uri="{FF2B5EF4-FFF2-40B4-BE49-F238E27FC236}">
                <a16:creationId xmlns:a16="http://schemas.microsoft.com/office/drawing/2014/main" id="{9C8E4BE7-11B7-A885-1985-9BEDA90A0F7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803228" y="122429"/>
            <a:ext cx="1554480" cy="1554480"/>
          </a:xfrm>
          <a:prstGeom prst="rect">
            <a:avLst/>
          </a:prstGeom>
        </p:spPr>
      </p:pic>
    </p:spTree>
    <p:extLst>
      <p:ext uri="{BB962C8B-B14F-4D97-AF65-F5344CB8AC3E}">
        <p14:creationId xmlns:p14="http://schemas.microsoft.com/office/powerpoint/2010/main" val="5694435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a:xfrm>
            <a:off x="912286" y="116632"/>
            <a:ext cx="10358967" cy="1143000"/>
          </a:xfrm>
        </p:spPr>
        <p:txBody>
          <a:bodyPr/>
          <a:lstStyle/>
          <a:p>
            <a:r>
              <a:rPr lang="en-US" dirty="0">
                <a:latin typeface="Calibri" panose="020F0502020204030204" pitchFamily="34" charset="0"/>
                <a:ea typeface="ＭＳ Ｐゴシック" charset="0"/>
                <a:cs typeface="Calibri" panose="020F0502020204030204" pitchFamily="34" charset="0"/>
              </a:rPr>
              <a:t>Durvalumab</a:t>
            </a:r>
          </a:p>
        </p:txBody>
      </p:sp>
      <p:sp>
        <p:nvSpPr>
          <p:cNvPr id="63489" name="Content Placeholder 1"/>
          <p:cNvSpPr>
            <a:spLocks noGrp="1"/>
          </p:cNvSpPr>
          <p:nvPr>
            <p:ph idx="1"/>
          </p:nvPr>
        </p:nvSpPr>
        <p:spPr>
          <a:xfrm>
            <a:off x="912285" y="1259632"/>
            <a:ext cx="10358967" cy="4677243"/>
          </a:xfrm>
        </p:spPr>
        <p:txBody>
          <a:bodyPr/>
          <a:lstStyle/>
          <a:p>
            <a:pPr marL="0" indent="0">
              <a:spcBef>
                <a:spcPts val="2400"/>
              </a:spcBef>
              <a:spcAft>
                <a:spcPts val="0"/>
              </a:spcAft>
              <a:buNone/>
            </a:pPr>
            <a:r>
              <a:rPr lang="en-US" sz="2600" b="1" dirty="0">
                <a:solidFill>
                  <a:srgbClr val="0432FF"/>
                </a:solidFill>
                <a:latin typeface="Calibri" panose="020F0502020204030204" pitchFamily="34" charset="0"/>
                <a:ea typeface="ＭＳ Ｐゴシック" charset="0"/>
                <a:cs typeface="Calibri" panose="020F0502020204030204" pitchFamily="34" charset="0"/>
              </a:rPr>
              <a:t>Mechanism of action</a:t>
            </a:r>
          </a:p>
          <a:p>
            <a:pPr>
              <a:spcBef>
                <a:spcPts val="600"/>
              </a:spcBef>
              <a:spcAft>
                <a:spcPts val="0"/>
              </a:spcAft>
            </a:pPr>
            <a:r>
              <a:rPr lang="en-US" sz="2600" dirty="0">
                <a:latin typeface="Calibri" panose="020F0502020204030204" pitchFamily="34" charset="0"/>
                <a:ea typeface="ＭＳ Ｐゴシック" charset="0"/>
                <a:cs typeface="Calibri" panose="020F0502020204030204" pitchFamily="34" charset="0"/>
              </a:rPr>
              <a:t>PD-L1 inhibitor</a:t>
            </a:r>
          </a:p>
          <a:p>
            <a:pPr marL="0" indent="0">
              <a:spcBef>
                <a:spcPts val="2400"/>
              </a:spcBef>
              <a:spcAft>
                <a:spcPts val="0"/>
              </a:spcAft>
              <a:buNone/>
            </a:pPr>
            <a:r>
              <a:rPr lang="en-US" sz="2600" b="1" dirty="0">
                <a:solidFill>
                  <a:srgbClr val="0432FF"/>
                </a:solidFill>
                <a:latin typeface="Calibri" panose="020F0502020204030204" pitchFamily="34" charset="0"/>
                <a:ea typeface="ＭＳ Ｐゴシック" charset="0"/>
                <a:cs typeface="Calibri" panose="020F0502020204030204" pitchFamily="34" charset="0"/>
              </a:rPr>
              <a:t>Indication in BTC</a:t>
            </a:r>
            <a:endParaRPr lang="en-US" sz="2600" dirty="0">
              <a:solidFill>
                <a:srgbClr val="0432FF"/>
              </a:solidFill>
              <a:latin typeface="Calibri" panose="020F0502020204030204" pitchFamily="34" charset="0"/>
              <a:ea typeface="ＭＳ Ｐゴシック" charset="0"/>
              <a:cs typeface="Calibri" panose="020F0502020204030204" pitchFamily="34" charset="0"/>
            </a:endParaRPr>
          </a:p>
          <a:p>
            <a:pPr>
              <a:spcBef>
                <a:spcPts val="600"/>
              </a:spcBef>
              <a:spcAft>
                <a:spcPts val="0"/>
              </a:spcAft>
            </a:pPr>
            <a:r>
              <a:rPr lang="en-US" sz="2600" dirty="0">
                <a:latin typeface="Calibri" panose="020F0502020204030204" pitchFamily="34" charset="0"/>
                <a:ea typeface="ＭＳ Ｐゴシック" charset="0"/>
                <a:cs typeface="Calibri" panose="020F0502020204030204" pitchFamily="34" charset="0"/>
              </a:rPr>
              <a:t>In combination with gemcitabine and cisplatin for locally advanced or metastatic biliary tract cancer (BTC)</a:t>
            </a:r>
            <a:endParaRPr lang="en-US" sz="2600" b="1" dirty="0">
              <a:solidFill>
                <a:srgbClr val="FFCC31"/>
              </a:solidFill>
              <a:latin typeface="Calibri" panose="020F0502020204030204" pitchFamily="34" charset="0"/>
              <a:ea typeface="ＭＳ Ｐゴシック" charset="0"/>
              <a:cs typeface="Calibri" panose="020F0502020204030204" pitchFamily="34" charset="0"/>
            </a:endParaRPr>
          </a:p>
          <a:p>
            <a:pPr marL="0" indent="0">
              <a:spcBef>
                <a:spcPts val="2400"/>
              </a:spcBef>
              <a:spcAft>
                <a:spcPts val="0"/>
              </a:spcAft>
              <a:buNone/>
            </a:pPr>
            <a:r>
              <a:rPr lang="en-US" sz="2600" b="1" dirty="0">
                <a:solidFill>
                  <a:srgbClr val="0432FF"/>
                </a:solidFill>
                <a:latin typeface="Calibri" panose="020F0502020204030204" pitchFamily="34" charset="0"/>
                <a:ea typeface="ＭＳ Ｐゴシック" charset="0"/>
                <a:cs typeface="Calibri" panose="020F0502020204030204" pitchFamily="34" charset="0"/>
              </a:rPr>
              <a:t>Recommended dose in BTC</a:t>
            </a:r>
          </a:p>
          <a:p>
            <a:pPr>
              <a:spcBef>
                <a:spcPts val="600"/>
              </a:spcBef>
              <a:spcAft>
                <a:spcPts val="0"/>
              </a:spcAft>
            </a:pPr>
            <a:r>
              <a:rPr lang="en-US" sz="2600" dirty="0">
                <a:solidFill>
                  <a:schemeClr val="tx1"/>
                </a:solidFill>
                <a:latin typeface="Calibri" panose="020F0502020204030204" pitchFamily="34" charset="0"/>
                <a:ea typeface="ＭＳ Ｐゴシック" charset="0"/>
                <a:cs typeface="Calibri" panose="020F0502020204030204" pitchFamily="34" charset="0"/>
              </a:rPr>
              <a:t>Weight ≥30 kg: 1,500 mg every 3 weeks in combination with chemotherapy, and then 1,500 mg every 4 weeks as a single agent</a:t>
            </a:r>
          </a:p>
          <a:p>
            <a:pPr>
              <a:spcBef>
                <a:spcPts val="600"/>
              </a:spcBef>
              <a:spcAft>
                <a:spcPts val="0"/>
              </a:spcAft>
            </a:pPr>
            <a:r>
              <a:rPr lang="en-US" sz="2600" dirty="0">
                <a:solidFill>
                  <a:schemeClr val="tx1"/>
                </a:solidFill>
                <a:latin typeface="Calibri" panose="020F0502020204030204" pitchFamily="34" charset="0"/>
                <a:ea typeface="ＭＳ Ｐゴシック" charset="0"/>
                <a:cs typeface="Calibri" panose="020F0502020204030204" pitchFamily="34" charset="0"/>
              </a:rPr>
              <a:t>Weight &lt;30 kg: 20 mg/kg every 3 weeks in combination with chemotherapy, and then 20 mg/kg every 4 weeks as a single agent</a:t>
            </a:r>
          </a:p>
          <a:p>
            <a:pPr>
              <a:spcBef>
                <a:spcPts val="600"/>
              </a:spcBef>
              <a:spcAft>
                <a:spcPts val="0"/>
              </a:spcAft>
            </a:pPr>
            <a:endParaRPr lang="en-US" sz="2600" dirty="0">
              <a:solidFill>
                <a:schemeClr val="tx1"/>
              </a:solidFill>
              <a:latin typeface="Calibri" panose="020F0502020204030204" pitchFamily="34" charset="0"/>
              <a:ea typeface="ＭＳ Ｐゴシック" charset="0"/>
              <a:cs typeface="Calibri" panose="020F0502020204030204" pitchFamily="34" charset="0"/>
            </a:endParaRPr>
          </a:p>
        </p:txBody>
      </p:sp>
      <p:sp>
        <p:nvSpPr>
          <p:cNvPr id="63491" name="TextBox 6"/>
          <p:cNvSpPr txBox="1">
            <a:spLocks noChangeArrowheads="1"/>
          </p:cNvSpPr>
          <p:nvPr/>
        </p:nvSpPr>
        <p:spPr bwMode="auto">
          <a:xfrm>
            <a:off x="0" y="6093296"/>
            <a:ext cx="12192000" cy="7571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82880" tIns="0" rIns="182880" bIns="91440" anchor="b"/>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Durvalumab package insert, 6/2023.</a:t>
            </a:r>
            <a:endPar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endParaRPr>
          </a:p>
        </p:txBody>
      </p:sp>
    </p:spTree>
    <p:extLst>
      <p:ext uri="{BB962C8B-B14F-4D97-AF65-F5344CB8AC3E}">
        <p14:creationId xmlns:p14="http://schemas.microsoft.com/office/powerpoint/2010/main" val="6681066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Title 1"/>
          <p:cNvSpPr>
            <a:spLocks noGrp="1"/>
          </p:cNvSpPr>
          <p:nvPr>
            <p:ph type="title"/>
          </p:nvPr>
        </p:nvSpPr>
        <p:spPr/>
        <p:txBody>
          <a:bodyPr/>
          <a:lstStyle/>
          <a:p>
            <a:r>
              <a:rPr lang="en-US" dirty="0">
                <a:latin typeface="Calibri" panose="020F0502020204030204" pitchFamily="34" charset="0"/>
                <a:ea typeface="ＭＳ Ｐゴシック" charset="0"/>
                <a:cs typeface="Calibri" panose="020F0502020204030204" pitchFamily="34" charset="0"/>
              </a:rPr>
              <a:t>Pembrolizumab</a:t>
            </a:r>
          </a:p>
        </p:txBody>
      </p:sp>
      <p:sp>
        <p:nvSpPr>
          <p:cNvPr id="2" name="Content Placeholder 1">
            <a:extLst>
              <a:ext uri="{FF2B5EF4-FFF2-40B4-BE49-F238E27FC236}">
                <a16:creationId xmlns:a16="http://schemas.microsoft.com/office/drawing/2014/main" id="{5A4EB1D8-CC14-F640-9A61-6076C8FC7E9C}"/>
              </a:ext>
            </a:extLst>
          </p:cNvPr>
          <p:cNvSpPr>
            <a:spLocks noGrp="1"/>
          </p:cNvSpPr>
          <p:nvPr>
            <p:ph idx="1"/>
          </p:nvPr>
        </p:nvSpPr>
        <p:spPr>
          <a:xfrm>
            <a:off x="655165" y="1268760"/>
            <a:ext cx="10873208" cy="4677243"/>
          </a:xfrm>
        </p:spPr>
        <p:txBody>
          <a:bodyPr/>
          <a:lstStyle/>
          <a:p>
            <a:pPr marL="0" indent="0">
              <a:spcBef>
                <a:spcPts val="600"/>
              </a:spcBef>
              <a:spcAft>
                <a:spcPts val="0"/>
              </a:spcAft>
              <a:buClr>
                <a:schemeClr val="bg1"/>
              </a:buClr>
              <a:buNone/>
            </a:pPr>
            <a:r>
              <a:rPr lang="en-US" sz="2800" b="1" dirty="0">
                <a:solidFill>
                  <a:srgbClr val="0432FF"/>
                </a:solidFill>
                <a:latin typeface="Calibri" panose="020F0502020204030204" pitchFamily="34" charset="0"/>
                <a:cs typeface="Calibri" panose="020F0502020204030204" pitchFamily="34" charset="0"/>
              </a:rPr>
              <a:t>Mechanism of action</a:t>
            </a:r>
          </a:p>
          <a:p>
            <a:pPr>
              <a:spcBef>
                <a:spcPts val="300"/>
              </a:spcBef>
              <a:spcAft>
                <a:spcPts val="0"/>
              </a:spcAft>
              <a:buClr>
                <a:srgbClr val="002060"/>
              </a:buClr>
              <a:buFont typeface="Arial" panose="020B0604020202020204" pitchFamily="34" charset="0"/>
              <a:buChar char="•"/>
            </a:pPr>
            <a:r>
              <a:rPr lang="en-US" sz="2600" dirty="0">
                <a:solidFill>
                  <a:schemeClr val="tx1"/>
                </a:solidFill>
                <a:latin typeface="Calibri" panose="020F0502020204030204" pitchFamily="34" charset="0"/>
                <a:cs typeface="Calibri" panose="020F0502020204030204" pitchFamily="34" charset="0"/>
              </a:rPr>
              <a:t>PD</a:t>
            </a:r>
            <a:r>
              <a:rPr lang="en-US" sz="2600" dirty="0">
                <a:latin typeface="Calibri" panose="020F0502020204030204" pitchFamily="34" charset="0"/>
                <a:ea typeface="ＭＳ Ｐゴシック" charset="0"/>
                <a:cs typeface="Calibri" panose="020F0502020204030204" pitchFamily="34" charset="0"/>
              </a:rPr>
              <a:t>-1 inhibitor</a:t>
            </a:r>
            <a:endParaRPr lang="en-US" sz="2600" dirty="0">
              <a:solidFill>
                <a:schemeClr val="tx1"/>
              </a:solidFill>
              <a:latin typeface="Calibri" panose="020F0502020204030204" pitchFamily="34" charset="0"/>
              <a:cs typeface="Calibri" panose="020F0502020204030204" pitchFamily="34" charset="0"/>
            </a:endParaRPr>
          </a:p>
          <a:p>
            <a:pPr marL="0" indent="0">
              <a:spcBef>
                <a:spcPts val="2400"/>
              </a:spcBef>
              <a:spcAft>
                <a:spcPts val="0"/>
              </a:spcAft>
              <a:buClr>
                <a:schemeClr val="bg1"/>
              </a:buClr>
              <a:buNone/>
            </a:pPr>
            <a:r>
              <a:rPr lang="en-US" sz="2800" b="1" dirty="0">
                <a:solidFill>
                  <a:srgbClr val="0432FF"/>
                </a:solidFill>
                <a:latin typeface="Calibri" panose="020F0502020204030204" pitchFamily="34" charset="0"/>
                <a:cs typeface="Calibri" panose="020F0502020204030204" pitchFamily="34" charset="0"/>
              </a:rPr>
              <a:t>Indication in BTC</a:t>
            </a:r>
          </a:p>
          <a:p>
            <a:pPr>
              <a:spcBef>
                <a:spcPts val="300"/>
              </a:spcBef>
              <a:spcAft>
                <a:spcPts val="0"/>
              </a:spcAft>
              <a:buClr>
                <a:srgbClr val="002060"/>
              </a:buClr>
              <a:buFont typeface="Arial" panose="020B0604020202020204" pitchFamily="34" charset="0"/>
              <a:buChar char="•"/>
            </a:pPr>
            <a:r>
              <a:rPr lang="en-US" sz="2600" dirty="0">
                <a:solidFill>
                  <a:schemeClr val="tx1"/>
                </a:solidFill>
                <a:latin typeface="Calibri" panose="020F0502020204030204" pitchFamily="34" charset="0"/>
                <a:cs typeface="Calibri" panose="020F0502020204030204" pitchFamily="34" charset="0"/>
              </a:rPr>
              <a:t>In combination with gemcitabine and cisplatin, for the treatment of patients with locally advanced unresectable or metastatic biliary tract cancer (BTC)</a:t>
            </a:r>
          </a:p>
          <a:p>
            <a:pPr marL="0" indent="0">
              <a:spcBef>
                <a:spcPts val="2400"/>
              </a:spcBef>
              <a:spcAft>
                <a:spcPts val="0"/>
              </a:spcAft>
              <a:buClr>
                <a:schemeClr val="bg1"/>
              </a:buClr>
              <a:buNone/>
            </a:pPr>
            <a:r>
              <a:rPr lang="en-US" sz="2800" b="1" dirty="0">
                <a:solidFill>
                  <a:srgbClr val="0432FF"/>
                </a:solidFill>
                <a:latin typeface="Calibri" panose="020F0502020204030204" pitchFamily="34" charset="0"/>
                <a:cs typeface="Calibri" panose="020F0502020204030204" pitchFamily="34" charset="0"/>
              </a:rPr>
              <a:t>Recommended dose in BTC</a:t>
            </a:r>
          </a:p>
          <a:p>
            <a:pPr>
              <a:spcBef>
                <a:spcPts val="300"/>
              </a:spcBef>
              <a:spcAft>
                <a:spcPts val="0"/>
              </a:spcAft>
              <a:buClr>
                <a:srgbClr val="002060"/>
              </a:buClr>
              <a:buFont typeface="Arial" panose="020B0604020202020204" pitchFamily="34" charset="0"/>
              <a:buChar char="•"/>
            </a:pPr>
            <a:r>
              <a:rPr lang="en-US" sz="2600" dirty="0">
                <a:latin typeface="Calibri" panose="020F0502020204030204" pitchFamily="34" charset="0"/>
                <a:cs typeface="Calibri" panose="020F0502020204030204" pitchFamily="34" charset="0"/>
              </a:rPr>
              <a:t>200 mg every 3 weeks or 400 mg every 6 weeks</a:t>
            </a:r>
          </a:p>
        </p:txBody>
      </p:sp>
      <p:sp>
        <p:nvSpPr>
          <p:cNvPr id="91139" name="TextBox 6"/>
          <p:cNvSpPr txBox="1">
            <a:spLocks noChangeArrowheads="1"/>
          </p:cNvSpPr>
          <p:nvPr/>
        </p:nvSpPr>
        <p:spPr bwMode="auto">
          <a:xfrm>
            <a:off x="0" y="6399028"/>
            <a:ext cx="10515600" cy="439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82880" tIns="0" rIns="182880" bIns="91440" anchor="b"/>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0" fontAlgn="base" latinLnBrk="0" hangingPunct="0">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Pembrolizumab package insert,</a:t>
            </a:r>
            <a:r>
              <a:rPr kumimoji="0" lang="en-US" sz="1600" b="0" i="0" u="none" strike="noStrike" kern="1200" cap="none" spc="0" normalizeH="0" baseline="0" noProof="0" dirty="0">
                <a:ln>
                  <a:noFill/>
                </a:ln>
                <a:solidFill>
                  <a:srgbClr val="FF40FF"/>
                </a:solidFill>
                <a:effectLst/>
                <a:uLnTx/>
                <a:uFillTx/>
                <a:latin typeface="Calibri" panose="020F0502020204030204" pitchFamily="34" charset="0"/>
                <a:ea typeface="ＭＳ Ｐゴシック" charset="0"/>
                <a:cs typeface="Calibri" panose="020F0502020204030204" pitchFamily="34" charset="0"/>
              </a:rPr>
              <a:t> </a:t>
            </a:r>
            <a:r>
              <a:rPr kumimoji="0" lang="en-US" sz="1600" b="0" i="0" u="none" strike="noStrike" kern="1200" cap="none" spc="0" normalizeH="0" baseline="0" noProof="0" dirty="0">
                <a:ln>
                  <a:noFill/>
                </a:ln>
                <a:effectLst/>
                <a:uLnTx/>
                <a:uFillTx/>
                <a:latin typeface="Calibri" panose="020F0502020204030204" pitchFamily="34" charset="0"/>
                <a:ea typeface="ＭＳ Ｐゴシック" charset="0"/>
                <a:cs typeface="Calibri" panose="020F0502020204030204" pitchFamily="34" charset="0"/>
              </a:rPr>
              <a:t>3/2024</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a:t>
            </a:r>
            <a:r>
              <a:rPr lang="en-US" sz="1600" b="0" dirty="0">
                <a:solidFill>
                  <a:srgbClr val="000000"/>
                </a:solidFill>
                <a:latin typeface="Calibri" panose="020F0502020204030204" pitchFamily="34" charset="0"/>
                <a:cs typeface="Calibri" panose="020F0502020204030204" pitchFamily="34" charset="0"/>
              </a:rPr>
              <a:t> </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a:t>
            </a:r>
          </a:p>
        </p:txBody>
      </p:sp>
    </p:spTree>
    <p:extLst>
      <p:ext uri="{BB962C8B-B14F-4D97-AF65-F5344CB8AC3E}">
        <p14:creationId xmlns:p14="http://schemas.microsoft.com/office/powerpoint/2010/main" val="29527225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3B157CE-07AD-0E97-3F28-D4A5457ECDB1}"/>
              </a:ext>
            </a:extLst>
          </p:cNvPr>
          <p:cNvSpPr>
            <a:spLocks noGrp="1"/>
          </p:cNvSpPr>
          <p:nvPr>
            <p:ph type="body" sz="quarter" idx="10"/>
          </p:nvPr>
        </p:nvSpPr>
        <p:spPr>
          <a:solidFill>
            <a:srgbClr val="1699B4"/>
          </a:solidFill>
        </p:spPr>
        <p:txBody>
          <a:bodyPr/>
          <a:lstStyle/>
          <a:p>
            <a:r>
              <a:rPr lang="en-US" dirty="0"/>
              <a:t>Blanca </a:t>
            </a:r>
            <a:r>
              <a:rPr lang="en-US" dirty="0" err="1"/>
              <a:t>Ledezma</a:t>
            </a:r>
            <a:r>
              <a:rPr lang="en-US" dirty="0"/>
              <a:t>, MSN, NP, AOCNP</a:t>
            </a:r>
          </a:p>
        </p:txBody>
      </p:sp>
      <p:sp>
        <p:nvSpPr>
          <p:cNvPr id="8" name="Content Placeholder 2">
            <a:extLst>
              <a:ext uri="{FF2B5EF4-FFF2-40B4-BE49-F238E27FC236}">
                <a16:creationId xmlns:a16="http://schemas.microsoft.com/office/drawing/2014/main" id="{4158461A-95B4-D2B3-898B-3D64D9C9C77C}"/>
              </a:ext>
            </a:extLst>
          </p:cNvPr>
          <p:cNvSpPr>
            <a:spLocks noGrp="1"/>
          </p:cNvSpPr>
          <p:nvPr>
            <p:ph idx="1"/>
          </p:nvPr>
        </p:nvSpPr>
        <p:spPr>
          <a:xfrm>
            <a:off x="528638" y="2133600"/>
            <a:ext cx="10896600" cy="4524375"/>
          </a:xfrm>
        </p:spPr>
        <p:txBody>
          <a:bodyPr/>
          <a:lstStyle/>
          <a:p>
            <a:pPr marL="98425" indent="0">
              <a:buNone/>
            </a:pPr>
            <a:r>
              <a:rPr lang="en-US" sz="3200" dirty="0"/>
              <a:t>What I tell my patients with newly diagnosed metastatic biliary tract cancer who are about to receive chemoimmunotherapy </a:t>
            </a:r>
          </a:p>
        </p:txBody>
      </p:sp>
      <p:pic>
        <p:nvPicPr>
          <p:cNvPr id="3" name="Picture 2">
            <a:extLst>
              <a:ext uri="{FF2B5EF4-FFF2-40B4-BE49-F238E27FC236}">
                <a16:creationId xmlns:a16="http://schemas.microsoft.com/office/drawing/2014/main" id="{01A6DC36-E155-06C3-2678-47349C8C388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434432" y="148390"/>
            <a:ext cx="1261872" cy="1261872"/>
          </a:xfrm>
          <a:prstGeom prst="rect">
            <a:avLst/>
          </a:prstGeom>
        </p:spPr>
      </p:pic>
    </p:spTree>
    <p:extLst>
      <p:ext uri="{BB962C8B-B14F-4D97-AF65-F5344CB8AC3E}">
        <p14:creationId xmlns:p14="http://schemas.microsoft.com/office/powerpoint/2010/main" val="20568058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a:xfrm>
            <a:off x="912813" y="81769"/>
            <a:ext cx="10358437" cy="649234"/>
          </a:xfrm>
          <a:noFill/>
        </p:spPr>
        <p:txBody>
          <a:bodyPr lIns="182880" rIns="182880"/>
          <a:lstStyle/>
          <a:p>
            <a:r>
              <a:rPr lang="en-US" dirty="0"/>
              <a:t>Consulting Nursing Faculty Comments</a:t>
            </a:r>
          </a:p>
        </p:txBody>
      </p:sp>
      <p:sp>
        <p:nvSpPr>
          <p:cNvPr id="6" name="Title 1">
            <a:extLst>
              <a:ext uri="{FF2B5EF4-FFF2-40B4-BE49-F238E27FC236}">
                <a16:creationId xmlns:a16="http://schemas.microsoft.com/office/drawing/2014/main" id="{1C432468-EE8B-1767-D379-201D35724932}"/>
              </a:ext>
            </a:extLst>
          </p:cNvPr>
          <p:cNvSpPr txBox="1">
            <a:spLocks/>
          </p:cNvSpPr>
          <p:nvPr/>
        </p:nvSpPr>
        <p:spPr bwMode="auto">
          <a:xfrm>
            <a:off x="263352" y="766172"/>
            <a:ext cx="11656800" cy="1191582"/>
          </a:xfrm>
          <a:prstGeom prst="rect">
            <a:avLst/>
          </a:prstGeom>
          <a:solidFill>
            <a:srgbClr val="3333CC"/>
          </a:solidFill>
          <a:ln w="9525">
            <a:noFill/>
            <a:miter lim="800000"/>
            <a:headEnd/>
            <a:tailEnd/>
          </a:ln>
        </p:spPr>
        <p:txBody>
          <a:bodyPr vert="horz" wrap="square" lIns="182880" tIns="0" rIns="18288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ts val="1200"/>
              </a:spcBef>
              <a:spcAft>
                <a:spcPct val="0"/>
              </a:spcAft>
              <a:buClr>
                <a:srgbClr val="000000"/>
              </a:buClr>
              <a:buSzPct val="45000"/>
              <a:buFont typeface="Wingdings" pitchFamily="-72" charset="2"/>
              <a:buNone/>
              <a:tabLst/>
              <a:defRPr/>
            </a:pPr>
            <a:r>
              <a:rPr kumimoji="0" lang="en-US" sz="3200" b="1" i="0" u="none" strike="noStrike" kern="0" cap="none" spc="0" normalizeH="0" baseline="0" noProof="0" dirty="0">
                <a:ln>
                  <a:noFill/>
                </a:ln>
                <a:solidFill>
                  <a:srgbClr val="FFFFFF"/>
                </a:solidFill>
                <a:effectLst/>
                <a:uLnTx/>
                <a:uFillTx/>
                <a:latin typeface="Calibri"/>
                <a:ea typeface="MS PGothic" pitchFamily="34" charset="-128"/>
                <a:cs typeface="Calibri"/>
              </a:rPr>
              <a:t>Patient adherence to therapy, dose reductions, and oral medication conversion</a:t>
            </a:r>
          </a:p>
        </p:txBody>
      </p:sp>
      <p:sp>
        <p:nvSpPr>
          <p:cNvPr id="15" name="TextBox 14">
            <a:extLst>
              <a:ext uri="{FF2B5EF4-FFF2-40B4-BE49-F238E27FC236}">
                <a16:creationId xmlns:a16="http://schemas.microsoft.com/office/drawing/2014/main" id="{D34DC091-47EE-597A-C700-F6D706C3E090}"/>
              </a:ext>
            </a:extLst>
          </p:cNvPr>
          <p:cNvSpPr txBox="1"/>
          <p:nvPr/>
        </p:nvSpPr>
        <p:spPr>
          <a:xfrm>
            <a:off x="3102064" y="5740118"/>
            <a:ext cx="5979376" cy="461665"/>
          </a:xfrm>
          <a:prstGeom prst="rect">
            <a:avLst/>
          </a:prstGeom>
          <a:noFill/>
        </p:spPr>
        <p:txBody>
          <a:bodyPr wrap="square" rtlCol="0">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Sonia Glennie, ARNP, MSN, OCN</a:t>
            </a:r>
          </a:p>
          <a:p>
            <a:pPr marL="0" marR="0" lvl="0" indent="0" algn="ctr" defTabSz="455613"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pic>
        <p:nvPicPr>
          <p:cNvPr id="5" name="Picture 4" descr="A person wearing glasses and headphones&#10;&#10;Description automatically generated">
            <a:extLst>
              <a:ext uri="{FF2B5EF4-FFF2-40B4-BE49-F238E27FC236}">
                <a16:creationId xmlns:a16="http://schemas.microsoft.com/office/drawing/2014/main" id="{E38644B7-31EB-86D7-25C6-8DBBB84CACD2}"/>
              </a:ext>
            </a:extLst>
          </p:cNvPr>
          <p:cNvPicPr>
            <a:picLocks noChangeAspect="1"/>
          </p:cNvPicPr>
          <p:nvPr/>
        </p:nvPicPr>
        <p:blipFill>
          <a:blip r:embed="rId3"/>
          <a:stretch>
            <a:fillRect/>
          </a:stretch>
        </p:blipFill>
        <p:spPr>
          <a:xfrm>
            <a:off x="3201316" y="2348253"/>
            <a:ext cx="5819605" cy="327352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805410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C60921D-3221-3D6E-7D1B-1B7F4D2EF6AD}"/>
              </a:ext>
            </a:extLst>
          </p:cNvPr>
          <p:cNvSpPr/>
          <p:nvPr/>
        </p:nvSpPr>
        <p:spPr bwMode="auto">
          <a:xfrm>
            <a:off x="758948" y="3717032"/>
            <a:ext cx="10512305" cy="936104"/>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a:xfrm>
            <a:off x="912286" y="0"/>
            <a:ext cx="10358967" cy="1143000"/>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5239D5A5-CF8E-1043-8EA1-EB2202922538}"/>
              </a:ext>
            </a:extLst>
          </p:cNvPr>
          <p:cNvSpPr>
            <a:spLocks noGrp="1"/>
          </p:cNvSpPr>
          <p:nvPr>
            <p:ph idx="1"/>
          </p:nvPr>
        </p:nvSpPr>
        <p:spPr>
          <a:xfrm>
            <a:off x="912286" y="1143000"/>
            <a:ext cx="10224274" cy="4799013"/>
          </a:xfrm>
        </p:spPr>
        <p:txBody>
          <a:bodyPr/>
          <a:lstStyle/>
          <a:p>
            <a:pPr marL="0" marR="0" indent="0">
              <a:spcBef>
                <a:spcPts val="1800"/>
              </a:spcBef>
              <a:spcAft>
                <a:spcPts val="0"/>
              </a:spcAft>
              <a:buNone/>
            </a:pPr>
            <a:r>
              <a:rPr lang="en-US" sz="2800" dirty="0">
                <a:solidFill>
                  <a:srgbClr val="0432FF"/>
                </a:solidFill>
              </a:rPr>
              <a:t>Introduction</a:t>
            </a:r>
          </a:p>
          <a:p>
            <a:pPr marL="0" marR="0" indent="0">
              <a:spcBef>
                <a:spcPts val="1800"/>
              </a:spcBef>
              <a:spcAft>
                <a:spcPts val="0"/>
              </a:spcAft>
              <a:buNone/>
            </a:pPr>
            <a:r>
              <a:rPr lang="en-US" sz="2800" dirty="0">
                <a:solidFill>
                  <a:srgbClr val="0432FF"/>
                </a:solidFill>
              </a:rPr>
              <a:t>Part 1: </a:t>
            </a:r>
            <a:r>
              <a:rPr lang="en-US" sz="2800" dirty="0">
                <a:solidFill>
                  <a:srgbClr val="002060"/>
                </a:solidFill>
              </a:rPr>
              <a:t>Hepatocellular Carcinoma</a:t>
            </a:r>
          </a:p>
          <a:p>
            <a:pPr marL="0" marR="0" indent="0">
              <a:spcBef>
                <a:spcPts val="1800"/>
              </a:spcBef>
              <a:spcAft>
                <a:spcPts val="0"/>
              </a:spcAft>
              <a:buNone/>
            </a:pPr>
            <a:r>
              <a:rPr lang="en-US" sz="2800" dirty="0">
                <a:solidFill>
                  <a:srgbClr val="0432FF"/>
                </a:solidFill>
              </a:rPr>
              <a:t>Part 2: </a:t>
            </a:r>
            <a:r>
              <a:rPr lang="en-US" sz="2800" dirty="0">
                <a:solidFill>
                  <a:srgbClr val="002060"/>
                </a:solidFill>
              </a:rPr>
              <a:t>Biliary Tract Cancers (BTCs)</a:t>
            </a:r>
          </a:p>
          <a:p>
            <a:pPr marL="342900" indent="-342900">
              <a:spcBef>
                <a:spcPts val="1200"/>
              </a:spcBef>
              <a:spcAft>
                <a:spcPts val="0"/>
              </a:spcAft>
            </a:pPr>
            <a:r>
              <a:rPr lang="en-US" sz="2800" dirty="0">
                <a:solidFill>
                  <a:schemeClr val="tx1"/>
                </a:solidFill>
              </a:rPr>
              <a:t>Immunotherapy in the Management of Advanced BTCs</a:t>
            </a:r>
          </a:p>
          <a:p>
            <a:pPr marL="342900" indent="-342900">
              <a:spcBef>
                <a:spcPts val="1200"/>
              </a:spcBef>
              <a:spcAft>
                <a:spcPts val="0"/>
              </a:spcAft>
            </a:pPr>
            <a:r>
              <a:rPr lang="en-US" sz="2800" dirty="0">
                <a:solidFill>
                  <a:schemeClr val="bg1"/>
                </a:solidFill>
              </a:rPr>
              <a:t>Biomarker Testing Recommendations and the Use of FGFR Inhibitors for Advanced Cholangiocarcinoma </a:t>
            </a:r>
          </a:p>
          <a:p>
            <a:pPr marL="342900" indent="-342900">
              <a:spcBef>
                <a:spcPts val="1200"/>
              </a:spcBef>
              <a:spcAft>
                <a:spcPts val="0"/>
              </a:spcAft>
            </a:pPr>
            <a:r>
              <a:rPr lang="en-US" sz="2800" dirty="0">
                <a:solidFill>
                  <a:schemeClr val="tx1"/>
                </a:solidFill>
              </a:rPr>
              <a:t>Potential Role of HER2-Targeted Therapy for BTCs</a:t>
            </a:r>
          </a:p>
        </p:txBody>
      </p:sp>
    </p:spTree>
    <p:extLst>
      <p:ext uri="{BB962C8B-B14F-4D97-AF65-F5344CB8AC3E}">
        <p14:creationId xmlns:p14="http://schemas.microsoft.com/office/powerpoint/2010/main" val="7052204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35F6E54-1F97-C948-847D-AA573C3EFF5F}"/>
              </a:ext>
            </a:extLst>
          </p:cNvPr>
          <p:cNvSpPr/>
          <p:nvPr/>
        </p:nvSpPr>
        <p:spPr bwMode="auto">
          <a:xfrm>
            <a:off x="2457779" y="123016"/>
            <a:ext cx="7200801" cy="1463292"/>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ctr"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S PGothic" charset="0"/>
              <a:cs typeface="+mn-cs"/>
            </a:endParaRPr>
          </a:p>
        </p:txBody>
      </p:sp>
      <p:sp>
        <p:nvSpPr>
          <p:cNvPr id="3" name="Content Placeholder 2">
            <a:extLst>
              <a:ext uri="{FF2B5EF4-FFF2-40B4-BE49-F238E27FC236}">
                <a16:creationId xmlns:a16="http://schemas.microsoft.com/office/drawing/2014/main" id="{11E79FF0-EC50-2DBD-D519-983D0D740B59}"/>
              </a:ext>
            </a:extLst>
          </p:cNvPr>
          <p:cNvSpPr>
            <a:spLocks noGrp="1"/>
          </p:cNvSpPr>
          <p:nvPr>
            <p:ph idx="1"/>
          </p:nvPr>
        </p:nvSpPr>
        <p:spPr>
          <a:xfrm>
            <a:off x="916516" y="2564904"/>
            <a:ext cx="10358967" cy="2160240"/>
          </a:xfrm>
        </p:spPr>
        <p:txBody>
          <a:bodyPr/>
          <a:lstStyle/>
          <a:p>
            <a:pPr marL="342900" marR="0" lvl="0" indent="-342900">
              <a:spcBef>
                <a:spcPts val="0"/>
              </a:spcBef>
              <a:spcAft>
                <a:spcPts val="1200"/>
              </a:spcAft>
              <a:buFont typeface="Symbol" pitchFamily="2" charset="2"/>
              <a:buChar char=""/>
            </a:pPr>
            <a:r>
              <a:rPr lang="en-US" sz="2400" kern="100" dirty="0">
                <a:effectLst/>
                <a:latin typeface="+mn-lt"/>
                <a:ea typeface="Aptos" panose="020B0004020202020204" pitchFamily="34" charset="0"/>
                <a:cs typeface="Times New Roman" panose="02020603050405020304" pitchFamily="18" charset="0"/>
              </a:rPr>
              <a:t>Spectrum and clinical relevance of genomic aberrations in patients with advanced BTCs</a:t>
            </a:r>
          </a:p>
          <a:p>
            <a:pPr marL="342900" marR="0" lvl="0" indent="-342900">
              <a:spcBef>
                <a:spcPts val="0"/>
              </a:spcBef>
              <a:spcAft>
                <a:spcPts val="1200"/>
              </a:spcAft>
              <a:buFont typeface="Symbol" pitchFamily="2" charset="2"/>
              <a:buChar char=""/>
            </a:pPr>
            <a:r>
              <a:rPr lang="en-US" sz="2400" kern="100" dirty="0">
                <a:effectLst/>
                <a:latin typeface="+mn-lt"/>
                <a:ea typeface="Aptos" panose="020B0004020202020204" pitchFamily="34" charset="0"/>
                <a:cs typeface="Times New Roman" panose="02020603050405020304" pitchFamily="18" charset="0"/>
              </a:rPr>
              <a:t>Prevalence of targetable molecular alterations in various BTCs: Intrahepatic cholangiocarcinoma versus extrahepatic cholangiocarcinoma versus gallbladder cancer</a:t>
            </a:r>
          </a:p>
          <a:p>
            <a:pPr marL="342900" marR="0" lvl="0" indent="-342900">
              <a:spcBef>
                <a:spcPts val="0"/>
              </a:spcBef>
              <a:spcAft>
                <a:spcPts val="1200"/>
              </a:spcAft>
              <a:buFont typeface="Symbol" pitchFamily="2" charset="2"/>
              <a:buChar char=""/>
            </a:pPr>
            <a:r>
              <a:rPr lang="en-US" sz="2400" kern="100" dirty="0">
                <a:effectLst/>
                <a:latin typeface="+mn-lt"/>
                <a:ea typeface="Aptos" panose="020B0004020202020204" pitchFamily="34" charset="0"/>
                <a:cs typeface="Times New Roman" panose="02020603050405020304" pitchFamily="18" charset="0"/>
              </a:rPr>
              <a:t>Available platforms for and optimal timing of genomic evaluation</a:t>
            </a:r>
          </a:p>
          <a:p>
            <a:pPr marL="342900" marR="0" lvl="0" indent="-342900">
              <a:spcBef>
                <a:spcPts val="0"/>
              </a:spcBef>
              <a:spcAft>
                <a:spcPts val="1200"/>
              </a:spcAft>
              <a:buFont typeface="Symbol" pitchFamily="2" charset="2"/>
              <a:buChar char=""/>
            </a:pPr>
            <a:r>
              <a:rPr lang="en-US" sz="2400" kern="100" dirty="0">
                <a:effectLst/>
                <a:latin typeface="+mn-lt"/>
                <a:ea typeface="Aptos" panose="020B0004020202020204" pitchFamily="34" charset="0"/>
                <a:cs typeface="Times New Roman" panose="02020603050405020304" pitchFamily="18" charset="0"/>
              </a:rPr>
              <a:t>Variable capacity of genetic testing methods to accurately identify different abnormalities</a:t>
            </a:r>
          </a:p>
        </p:txBody>
      </p:sp>
      <p:sp>
        <p:nvSpPr>
          <p:cNvPr id="8" name="Title 1">
            <a:extLst>
              <a:ext uri="{FF2B5EF4-FFF2-40B4-BE49-F238E27FC236}">
                <a16:creationId xmlns:a16="http://schemas.microsoft.com/office/drawing/2014/main" id="{AE850230-546C-8597-A0EE-69331F2515CD}"/>
              </a:ext>
            </a:extLst>
          </p:cNvPr>
          <p:cNvSpPr>
            <a:spLocks noGrp="1"/>
          </p:cNvSpPr>
          <p:nvPr>
            <p:ph type="title"/>
          </p:nvPr>
        </p:nvSpPr>
        <p:spPr>
          <a:xfrm>
            <a:off x="2432591" y="508932"/>
            <a:ext cx="7308813" cy="1143000"/>
          </a:xfrm>
        </p:spPr>
        <p:txBody>
          <a:bodyPr lIns="91440" tIns="91440" rIns="91440" bIns="182880"/>
          <a:lstStyle/>
          <a:p>
            <a:r>
              <a:rPr lang="en-US" sz="3200" dirty="0">
                <a:solidFill>
                  <a:schemeClr val="bg1"/>
                </a:solidFill>
                <a:latin typeface="+mn-lt"/>
              </a:rPr>
              <a:t>The Importance of Biomarker Testing in the Care of Patients with Advanced BTCs </a:t>
            </a:r>
            <a:br>
              <a:rPr lang="en-US" sz="3200" dirty="0">
                <a:solidFill>
                  <a:schemeClr val="bg1"/>
                </a:solidFill>
                <a:latin typeface="+mn-lt"/>
              </a:rPr>
            </a:br>
            <a:endParaRPr lang="en-US" sz="3200" dirty="0">
              <a:solidFill>
                <a:schemeClr val="bg1"/>
              </a:solidFill>
              <a:latin typeface="+mn-lt"/>
            </a:endParaRPr>
          </a:p>
        </p:txBody>
      </p:sp>
      <p:sp>
        <p:nvSpPr>
          <p:cNvPr id="2" name="TextBox 1">
            <a:extLst>
              <a:ext uri="{FF2B5EF4-FFF2-40B4-BE49-F238E27FC236}">
                <a16:creationId xmlns:a16="http://schemas.microsoft.com/office/drawing/2014/main" id="{FE6B6790-4682-5F63-C356-55CBDD3E2143}"/>
              </a:ext>
            </a:extLst>
          </p:cNvPr>
          <p:cNvSpPr txBox="1"/>
          <p:nvPr/>
        </p:nvSpPr>
        <p:spPr>
          <a:xfrm>
            <a:off x="213506" y="1697063"/>
            <a:ext cx="2495363" cy="646331"/>
          </a:xfrm>
          <a:prstGeom prst="rect">
            <a:avLst/>
          </a:prstGeom>
          <a:noFill/>
        </p:spPr>
        <p:txBody>
          <a:bodyPr wrap="non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rPr>
              <a:t>Dr </a:t>
            </a:r>
            <a:r>
              <a:rPr lang="en-US" sz="1800" dirty="0">
                <a:solidFill>
                  <a:srgbClr val="2D2DB9">
                    <a:lumMod val="50000"/>
                  </a:srgbClr>
                </a:solidFill>
                <a:latin typeface="Calibri" panose="020F0502020204030204" pitchFamily="34" charset="0"/>
                <a:ea typeface="ＭＳ Ｐゴシック" charset="0"/>
                <a:cs typeface="Calibri" panose="020F0502020204030204" pitchFamily="34" charset="0"/>
              </a:rPr>
              <a:t>Stein</a:t>
            </a:r>
            <a:endPar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endParaRP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S PGothic" charset="0"/>
              </a:rPr>
              <a:t>New </a:t>
            </a:r>
            <a:r>
              <a:rPr lang="en-US" sz="1800" b="0" dirty="0">
                <a:solidFill>
                  <a:srgbClr val="000000"/>
                </a:solidFill>
                <a:latin typeface="Calibri"/>
              </a:rPr>
              <a:t>Haven, Connecticut</a:t>
            </a:r>
            <a:endParaRPr kumimoji="0" lang="en-US" sz="1800" b="0" i="0" u="none" strike="noStrike" kern="1200" cap="none" spc="0" normalizeH="0" baseline="0" noProof="0" dirty="0">
              <a:ln>
                <a:noFill/>
              </a:ln>
              <a:solidFill>
                <a:srgbClr val="000000"/>
              </a:solidFill>
              <a:effectLst/>
              <a:uLnTx/>
              <a:uFillTx/>
              <a:latin typeface="Calibri"/>
              <a:ea typeface="MS PGothic" charset="0"/>
            </a:endParaRPr>
          </a:p>
        </p:txBody>
      </p:sp>
      <p:pic>
        <p:nvPicPr>
          <p:cNvPr id="4" name="Picture 3">
            <a:extLst>
              <a:ext uri="{FF2B5EF4-FFF2-40B4-BE49-F238E27FC236}">
                <a16:creationId xmlns:a16="http://schemas.microsoft.com/office/drawing/2014/main" id="{725622DF-9687-3CBD-9151-6DBABC998C9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51080" y="122429"/>
            <a:ext cx="1554480" cy="1554480"/>
          </a:xfrm>
          <a:prstGeom prst="rect">
            <a:avLst/>
          </a:prstGeom>
        </p:spPr>
      </p:pic>
      <p:sp>
        <p:nvSpPr>
          <p:cNvPr id="6" name="TextBox 5">
            <a:extLst>
              <a:ext uri="{FF2B5EF4-FFF2-40B4-BE49-F238E27FC236}">
                <a16:creationId xmlns:a16="http://schemas.microsoft.com/office/drawing/2014/main" id="{CA4B21CA-FF8B-5E4C-E43E-6AAD97FD1264}"/>
              </a:ext>
            </a:extLst>
          </p:cNvPr>
          <p:cNvSpPr txBox="1"/>
          <p:nvPr/>
        </p:nvSpPr>
        <p:spPr>
          <a:xfrm>
            <a:off x="9530384" y="1697063"/>
            <a:ext cx="2112821" cy="646331"/>
          </a:xfrm>
          <a:prstGeom prst="rect">
            <a:avLst/>
          </a:prstGeom>
          <a:noFill/>
        </p:spPr>
        <p:txBody>
          <a:bodyPr wrap="non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rPr>
              <a:t>Dr </a:t>
            </a:r>
            <a:r>
              <a:rPr lang="en-US" sz="1800" dirty="0" err="1">
                <a:solidFill>
                  <a:srgbClr val="2D2DB9">
                    <a:lumMod val="50000"/>
                  </a:srgbClr>
                </a:solidFill>
                <a:latin typeface="Calibri" panose="020F0502020204030204" pitchFamily="34" charset="0"/>
                <a:ea typeface="ＭＳ Ｐゴシック" charset="0"/>
                <a:cs typeface="Calibri" panose="020F0502020204030204" pitchFamily="34" charset="0"/>
              </a:rPr>
              <a:t>Yarchoan</a:t>
            </a:r>
            <a:endPar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endParaRP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S PGothic" charset="0"/>
              </a:rPr>
              <a:t>Baltimore, Maryland</a:t>
            </a:r>
          </a:p>
        </p:txBody>
      </p:sp>
      <p:pic>
        <p:nvPicPr>
          <p:cNvPr id="7" name="Picture 6">
            <a:extLst>
              <a:ext uri="{FF2B5EF4-FFF2-40B4-BE49-F238E27FC236}">
                <a16:creationId xmlns:a16="http://schemas.microsoft.com/office/drawing/2014/main" id="{3E9470E2-6C85-E0B4-28C5-61EA0E7E23C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803228" y="122429"/>
            <a:ext cx="1554480" cy="1554480"/>
          </a:xfrm>
          <a:prstGeom prst="rect">
            <a:avLst/>
          </a:prstGeom>
        </p:spPr>
      </p:pic>
    </p:spTree>
    <p:extLst>
      <p:ext uri="{BB962C8B-B14F-4D97-AF65-F5344CB8AC3E}">
        <p14:creationId xmlns:p14="http://schemas.microsoft.com/office/powerpoint/2010/main" val="40280669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Title 1"/>
          <p:cNvSpPr>
            <a:spLocks noGrp="1"/>
          </p:cNvSpPr>
          <p:nvPr>
            <p:ph type="title"/>
          </p:nvPr>
        </p:nvSpPr>
        <p:spPr>
          <a:xfrm>
            <a:off x="912286" y="227013"/>
            <a:ext cx="10358967" cy="859125"/>
          </a:xfrm>
        </p:spPr>
        <p:txBody>
          <a:bodyPr/>
          <a:lstStyle/>
          <a:p>
            <a:r>
              <a:rPr lang="en-US" dirty="0">
                <a:latin typeface="Calibri" panose="020F0502020204030204" pitchFamily="34" charset="0"/>
                <a:ea typeface="ＭＳ Ｐゴシック" charset="0"/>
                <a:cs typeface="Calibri" panose="020F0502020204030204" pitchFamily="34" charset="0"/>
              </a:rPr>
              <a:t>Key Targets in Biliary Tract Cancers</a:t>
            </a:r>
          </a:p>
        </p:txBody>
      </p:sp>
      <p:sp>
        <p:nvSpPr>
          <p:cNvPr id="91139" name="TextBox 6"/>
          <p:cNvSpPr txBox="1">
            <a:spLocks noChangeArrowheads="1"/>
          </p:cNvSpPr>
          <p:nvPr/>
        </p:nvSpPr>
        <p:spPr bwMode="auto">
          <a:xfrm>
            <a:off x="0" y="6399028"/>
            <a:ext cx="10515600" cy="439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82880" tIns="0" rIns="182880" bIns="91440" anchor="b"/>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spcBef>
                <a:spcPct val="20000"/>
              </a:spcBef>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charset="0"/>
                <a:cs typeface="Calibri" panose="020F0502020204030204" pitchFamily="34" charset="0"/>
              </a:rPr>
              <a:t>LaPelusa</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M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Chin Clin Oncol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2023 April;12(2):14. </a:t>
            </a:r>
          </a:p>
        </p:txBody>
      </p:sp>
      <p:pic>
        <p:nvPicPr>
          <p:cNvPr id="5" name="Picture 4" descr="A diagram of a cell&#10;&#10;Description automatically generated">
            <a:extLst>
              <a:ext uri="{FF2B5EF4-FFF2-40B4-BE49-F238E27FC236}">
                <a16:creationId xmlns:a16="http://schemas.microsoft.com/office/drawing/2014/main" id="{6DBFA497-7538-BDB9-6076-C6B73E56E2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5569" y="1169406"/>
            <a:ext cx="7772400" cy="5178182"/>
          </a:xfrm>
          <a:prstGeom prst="rect">
            <a:avLst/>
          </a:prstGeom>
        </p:spPr>
      </p:pic>
    </p:spTree>
    <p:extLst>
      <p:ext uri="{BB962C8B-B14F-4D97-AF65-F5344CB8AC3E}">
        <p14:creationId xmlns:p14="http://schemas.microsoft.com/office/powerpoint/2010/main" val="42385321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B863BFF-B9AB-4DD6-9D04-ECBA83699FB8}"/>
              </a:ext>
            </a:extLst>
          </p:cNvPr>
          <p:cNvSpPr>
            <a:spLocks noGrp="1"/>
          </p:cNvSpPr>
          <p:nvPr>
            <p:ph type="title"/>
          </p:nvPr>
        </p:nvSpPr>
        <p:spPr>
          <a:xfrm>
            <a:off x="1559496" y="143212"/>
            <a:ext cx="8275828" cy="1143000"/>
          </a:xfrm>
        </p:spPr>
        <p:txBody>
          <a:bodyPr/>
          <a:lstStyle/>
          <a:p>
            <a:pPr algn="l"/>
            <a:r>
              <a:rPr lang="en-US" dirty="0"/>
              <a:t>Therapeutic Targets and Approach to Molecular </a:t>
            </a:r>
            <a:br>
              <a:rPr lang="en-US" dirty="0"/>
            </a:br>
            <a:r>
              <a:rPr lang="en-US" dirty="0"/>
              <a:t>Profiling for Biliary Tract Cancers</a:t>
            </a:r>
          </a:p>
        </p:txBody>
      </p:sp>
      <p:graphicFrame>
        <p:nvGraphicFramePr>
          <p:cNvPr id="5" name="Table 5">
            <a:extLst>
              <a:ext uri="{FF2B5EF4-FFF2-40B4-BE49-F238E27FC236}">
                <a16:creationId xmlns:a16="http://schemas.microsoft.com/office/drawing/2014/main" id="{919605F1-788B-CE9B-5D79-C1893E775F18}"/>
              </a:ext>
            </a:extLst>
          </p:cNvPr>
          <p:cNvGraphicFramePr>
            <a:graphicFrameLocks noGrp="1"/>
          </p:cNvGraphicFramePr>
          <p:nvPr>
            <p:ph idx="1"/>
            <p:extLst>
              <p:ext uri="{D42A27DB-BD31-4B8C-83A1-F6EECF244321}">
                <p14:modId xmlns:p14="http://schemas.microsoft.com/office/powerpoint/2010/main" val="2564849628"/>
              </p:ext>
            </p:extLst>
          </p:nvPr>
        </p:nvGraphicFramePr>
        <p:xfrm>
          <a:off x="443371" y="1169166"/>
          <a:ext cx="11305256" cy="4852122"/>
        </p:xfrm>
        <a:graphic>
          <a:graphicData uri="http://schemas.openxmlformats.org/drawingml/2006/table">
            <a:tbl>
              <a:tblPr firstRow="1" bandRow="1">
                <a:tableStyleId>{21E4AEA4-8DFA-4A89-87EB-49C32662AFE0}</a:tableStyleId>
              </a:tblPr>
              <a:tblGrid>
                <a:gridCol w="1800200">
                  <a:extLst>
                    <a:ext uri="{9D8B030D-6E8A-4147-A177-3AD203B41FA5}">
                      <a16:colId xmlns:a16="http://schemas.microsoft.com/office/drawing/2014/main" val="1946737147"/>
                    </a:ext>
                  </a:extLst>
                </a:gridCol>
                <a:gridCol w="2520280">
                  <a:extLst>
                    <a:ext uri="{9D8B030D-6E8A-4147-A177-3AD203B41FA5}">
                      <a16:colId xmlns:a16="http://schemas.microsoft.com/office/drawing/2014/main" val="2876574621"/>
                    </a:ext>
                  </a:extLst>
                </a:gridCol>
                <a:gridCol w="1584176">
                  <a:extLst>
                    <a:ext uri="{9D8B030D-6E8A-4147-A177-3AD203B41FA5}">
                      <a16:colId xmlns:a16="http://schemas.microsoft.com/office/drawing/2014/main" val="360870830"/>
                    </a:ext>
                  </a:extLst>
                </a:gridCol>
                <a:gridCol w="5400600">
                  <a:extLst>
                    <a:ext uri="{9D8B030D-6E8A-4147-A177-3AD203B41FA5}">
                      <a16:colId xmlns:a16="http://schemas.microsoft.com/office/drawing/2014/main" val="1034827325"/>
                    </a:ext>
                  </a:extLst>
                </a:gridCol>
              </a:tblGrid>
              <a:tr h="622067">
                <a:tc>
                  <a:txBody>
                    <a:bodyPr/>
                    <a:lstStyle/>
                    <a:p>
                      <a:r>
                        <a:rPr lang="en-US" sz="1700" dirty="0">
                          <a:latin typeface="Calibri" panose="020F0502020204030204" pitchFamily="34" charset="0"/>
                          <a:cs typeface="Calibri" panose="020F0502020204030204" pitchFamily="34" charset="0"/>
                        </a:rPr>
                        <a:t>Target</a:t>
                      </a:r>
                    </a:p>
                  </a:txBody>
                  <a:tcPr anchor="b">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r>
                        <a:rPr lang="en-US" sz="1700" dirty="0">
                          <a:latin typeface="Calibri" panose="020F0502020204030204" pitchFamily="34" charset="0"/>
                          <a:cs typeface="Calibri" panose="020F0502020204030204" pitchFamily="34" charset="0"/>
                        </a:rPr>
                        <a:t>Frequency</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r>
                        <a:rPr lang="en-US" sz="1700" dirty="0">
                          <a:latin typeface="Calibri" panose="020F0502020204030204" pitchFamily="34" charset="0"/>
                          <a:cs typeface="Calibri" panose="020F0502020204030204" pitchFamily="34" charset="0"/>
                        </a:rPr>
                        <a:t>Targeted agents</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r>
                        <a:rPr lang="en-US" sz="1700" dirty="0">
                          <a:latin typeface="Calibri" panose="020F0502020204030204" pitchFamily="34" charset="0"/>
                          <a:cs typeface="Calibri" panose="020F0502020204030204" pitchFamily="34" charset="0"/>
                        </a:rPr>
                        <a:t>Molecular test</a:t>
                      </a:r>
                    </a:p>
                  </a:txBody>
                  <a:tcPr anchor="b">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extLst>
                  <a:ext uri="{0D108BD9-81ED-4DB2-BD59-A6C34878D82A}">
                    <a16:rowId xmlns:a16="http://schemas.microsoft.com/office/drawing/2014/main" val="1928086262"/>
                  </a:ext>
                </a:extLst>
              </a:tr>
              <a:tr h="528757">
                <a:tc>
                  <a:txBody>
                    <a:bodyPr/>
                    <a:lstStyle/>
                    <a:p>
                      <a:r>
                        <a:rPr lang="en-US" sz="1700" b="1" dirty="0">
                          <a:solidFill>
                            <a:srgbClr val="1474A7"/>
                          </a:solidFill>
                          <a:effectLst/>
                          <a:latin typeface="Calibri" panose="020F0502020204030204" pitchFamily="34" charset="0"/>
                          <a:cs typeface="Calibri" panose="020F0502020204030204" pitchFamily="34" charset="0"/>
                        </a:rPr>
                        <a:t>IDH1</a:t>
                      </a:r>
                      <a:r>
                        <a:rPr lang="en-US" sz="1700" dirty="0">
                          <a:solidFill>
                            <a:srgbClr val="221E1F"/>
                          </a:solidFill>
                          <a:effectLst/>
                          <a:latin typeface="Calibri" panose="020F0502020204030204" pitchFamily="34" charset="0"/>
                          <a:cs typeface="Calibri" panose="020F0502020204030204" pitchFamily="34" charset="0"/>
                        </a:rPr>
                        <a:t> </a:t>
                      </a:r>
                    </a:p>
                  </a:txBody>
                  <a:tcPr marL="47625" marR="476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AF3"/>
                    </a:solidFill>
                  </a:tcPr>
                </a:tc>
                <a:tc>
                  <a:txBody>
                    <a:bodyPr/>
                    <a:lstStyle/>
                    <a:p>
                      <a:r>
                        <a:rPr lang="en-US" sz="1700" b="1" i="0" dirty="0">
                          <a:solidFill>
                            <a:srgbClr val="1474A7"/>
                          </a:solidFill>
                          <a:effectLst/>
                          <a:latin typeface="Calibri" panose="020F0502020204030204" pitchFamily="34" charset="0"/>
                          <a:cs typeface="Calibri" panose="020F0502020204030204" pitchFamily="34" charset="0"/>
                        </a:rPr>
                        <a:t>13%</a:t>
                      </a:r>
                      <a:r>
                        <a:rPr lang="en-US" sz="1700" i="0" dirty="0">
                          <a:solidFill>
                            <a:srgbClr val="221E1F"/>
                          </a:solidFill>
                          <a:effectLst/>
                          <a:latin typeface="Calibri" panose="020F0502020204030204" pitchFamily="34" charset="0"/>
                          <a:cs typeface="Calibri" panose="020F0502020204030204" pitchFamily="34" charset="0"/>
                        </a:rPr>
                        <a:t> </a:t>
                      </a:r>
                      <a:r>
                        <a:rPr lang="en-US" sz="1700" dirty="0">
                          <a:solidFill>
                            <a:srgbClr val="221E1F"/>
                          </a:solidFill>
                          <a:effectLst/>
                          <a:latin typeface="Calibri" panose="020F0502020204030204" pitchFamily="34" charset="0"/>
                          <a:cs typeface="Calibri" panose="020F0502020204030204" pitchFamily="34" charset="0"/>
                        </a:rPr>
                        <a:t>of intrahepatic </a:t>
                      </a:r>
                      <a:r>
                        <a:rPr lang="en-US" sz="1700" dirty="0" err="1">
                          <a:solidFill>
                            <a:srgbClr val="221E1F"/>
                          </a:solidFill>
                          <a:effectLst/>
                          <a:latin typeface="Calibri" panose="020F0502020204030204" pitchFamily="34" charset="0"/>
                          <a:cs typeface="Calibri" panose="020F0502020204030204" pitchFamily="34" charset="0"/>
                        </a:rPr>
                        <a:t>cholangiocarcinomas</a:t>
                      </a:r>
                      <a:endParaRPr lang="en-US" sz="1700" dirty="0">
                        <a:solidFill>
                          <a:srgbClr val="221E1F"/>
                        </a:solidFill>
                        <a:effectLst/>
                        <a:latin typeface="Calibri" panose="020F0502020204030204" pitchFamily="34" charset="0"/>
                        <a:cs typeface="Calibri" panose="020F0502020204030204" pitchFamily="34" charset="0"/>
                      </a:endParaRPr>
                    </a:p>
                  </a:txBody>
                  <a:tcPr marL="47625" marR="476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AF3"/>
                    </a:solidFill>
                  </a:tcPr>
                </a:tc>
                <a:tc>
                  <a:txBody>
                    <a:bodyPr/>
                    <a:lstStyle/>
                    <a:p>
                      <a:r>
                        <a:rPr lang="en-US" sz="1700" dirty="0" err="1">
                          <a:solidFill>
                            <a:srgbClr val="221E1F"/>
                          </a:solidFill>
                          <a:effectLst/>
                          <a:latin typeface="Calibri" panose="020F0502020204030204" pitchFamily="34" charset="0"/>
                          <a:cs typeface="Calibri" panose="020F0502020204030204" pitchFamily="34" charset="0"/>
                        </a:rPr>
                        <a:t>Ivosidenib</a:t>
                      </a:r>
                      <a:r>
                        <a:rPr lang="en-US" sz="1700" dirty="0">
                          <a:solidFill>
                            <a:srgbClr val="221E1F"/>
                          </a:solidFill>
                          <a:effectLst/>
                          <a:latin typeface="Calibri" panose="020F0502020204030204" pitchFamily="34" charset="0"/>
                          <a:cs typeface="Calibri" panose="020F0502020204030204" pitchFamily="34" charset="0"/>
                        </a:rPr>
                        <a:t> </a:t>
                      </a:r>
                    </a:p>
                  </a:txBody>
                  <a:tcPr marL="47625" marR="476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AF3"/>
                    </a:solidFill>
                  </a:tcPr>
                </a:tc>
                <a:tc>
                  <a:txBody>
                    <a:bodyPr/>
                    <a:lstStyle/>
                    <a:p>
                      <a:r>
                        <a:rPr lang="en-US" sz="1700" dirty="0">
                          <a:solidFill>
                            <a:srgbClr val="221E1F"/>
                          </a:solidFill>
                          <a:effectLst/>
                          <a:latin typeface="Calibri" panose="020F0502020204030204" pitchFamily="34" charset="0"/>
                          <a:cs typeface="Calibri" panose="020F0502020204030204" pitchFamily="34" charset="0"/>
                        </a:rPr>
                        <a:t>Tumor next-generation DNA sequencing or targeted sequencing for hotspot mutations in coding region of IDH1 </a:t>
                      </a:r>
                    </a:p>
                  </a:txBody>
                  <a:tcPr marL="47625" marR="476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AF3"/>
                    </a:solidFill>
                  </a:tcPr>
                </a:tc>
                <a:extLst>
                  <a:ext uri="{0D108BD9-81ED-4DB2-BD59-A6C34878D82A}">
                    <a16:rowId xmlns:a16="http://schemas.microsoft.com/office/drawing/2014/main" val="93335495"/>
                  </a:ext>
                </a:extLst>
              </a:tr>
              <a:tr h="1057514">
                <a:tc>
                  <a:txBody>
                    <a:bodyPr/>
                    <a:lstStyle/>
                    <a:p>
                      <a:r>
                        <a:rPr lang="en-US" sz="1700" b="1" dirty="0">
                          <a:solidFill>
                            <a:srgbClr val="1474A7"/>
                          </a:solidFill>
                          <a:effectLst/>
                          <a:latin typeface="Calibri" panose="020F0502020204030204" pitchFamily="34" charset="0"/>
                          <a:cs typeface="Calibri" panose="020F0502020204030204" pitchFamily="34" charset="0"/>
                        </a:rPr>
                        <a:t>FGFR pathway </a:t>
                      </a:r>
                    </a:p>
                  </a:txBody>
                  <a:tcPr marL="47625" marR="476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700" b="1" dirty="0">
                          <a:solidFill>
                            <a:srgbClr val="1474A7"/>
                          </a:solidFill>
                          <a:effectLst/>
                          <a:latin typeface="Calibri" panose="020F0502020204030204" pitchFamily="34" charset="0"/>
                          <a:cs typeface="Calibri" panose="020F0502020204030204" pitchFamily="34" charset="0"/>
                        </a:rPr>
                        <a:t>20% </a:t>
                      </a:r>
                      <a:r>
                        <a:rPr lang="en-US" sz="1700" dirty="0">
                          <a:solidFill>
                            <a:srgbClr val="221E1F"/>
                          </a:solidFill>
                          <a:effectLst/>
                          <a:latin typeface="Calibri" panose="020F0502020204030204" pitchFamily="34" charset="0"/>
                          <a:cs typeface="Calibri" panose="020F0502020204030204" pitchFamily="34" charset="0"/>
                        </a:rPr>
                        <a:t>of intrahepatic </a:t>
                      </a:r>
                      <a:r>
                        <a:rPr lang="en-US" sz="1700" dirty="0" err="1">
                          <a:solidFill>
                            <a:srgbClr val="221E1F"/>
                          </a:solidFill>
                          <a:effectLst/>
                          <a:latin typeface="Calibri" panose="020F0502020204030204" pitchFamily="34" charset="0"/>
                          <a:cs typeface="Calibri" panose="020F0502020204030204" pitchFamily="34" charset="0"/>
                        </a:rPr>
                        <a:t>cholangiocarcinomas</a:t>
                      </a:r>
                      <a:endParaRPr lang="en-US" sz="1700" dirty="0">
                        <a:solidFill>
                          <a:srgbClr val="221E1F"/>
                        </a:solidFill>
                        <a:effectLst/>
                        <a:latin typeface="Calibri" panose="020F0502020204030204" pitchFamily="34" charset="0"/>
                        <a:cs typeface="Calibri" panose="020F0502020204030204" pitchFamily="34" charset="0"/>
                      </a:endParaRPr>
                    </a:p>
                  </a:txBody>
                  <a:tcPr marL="47625" marR="476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700" dirty="0">
                          <a:solidFill>
                            <a:srgbClr val="221E1F"/>
                          </a:solidFill>
                          <a:effectLst/>
                          <a:latin typeface="Calibri" panose="020F0502020204030204" pitchFamily="34" charset="0"/>
                          <a:cs typeface="Calibri" panose="020F0502020204030204" pitchFamily="34" charset="0"/>
                        </a:rPr>
                        <a:t>Erdafitinib; futibatinib; </a:t>
                      </a:r>
                      <a:r>
                        <a:rPr lang="en-US" sz="1700" dirty="0" err="1">
                          <a:solidFill>
                            <a:srgbClr val="221E1F"/>
                          </a:solidFill>
                          <a:effectLst/>
                          <a:latin typeface="Calibri" panose="020F0502020204030204" pitchFamily="34" charset="0"/>
                          <a:cs typeface="Calibri" panose="020F0502020204030204" pitchFamily="34" charset="0"/>
                        </a:rPr>
                        <a:t>infigratinib</a:t>
                      </a:r>
                      <a:r>
                        <a:rPr lang="en-US" sz="1700" dirty="0">
                          <a:solidFill>
                            <a:srgbClr val="221E1F"/>
                          </a:solidFill>
                          <a:effectLst/>
                          <a:latin typeface="Calibri" panose="020F0502020204030204" pitchFamily="34" charset="0"/>
                          <a:cs typeface="Calibri" panose="020F0502020204030204" pitchFamily="34" charset="0"/>
                        </a:rPr>
                        <a:t>; pemigatinib </a:t>
                      </a:r>
                    </a:p>
                  </a:txBody>
                  <a:tcPr marL="47625" marR="476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700" dirty="0">
                          <a:solidFill>
                            <a:srgbClr val="221E1F"/>
                          </a:solidFill>
                          <a:effectLst/>
                          <a:latin typeface="Calibri" panose="020F0502020204030204" pitchFamily="34" charset="0"/>
                          <a:cs typeface="Calibri" panose="020F0502020204030204" pitchFamily="34" charset="0"/>
                        </a:rPr>
                        <a:t>Tumor next-generation DNA sequencing including FGFR2 intronic region, targeted </a:t>
                      </a:r>
                      <a:r>
                        <a:rPr lang="en-US" sz="1700" dirty="0" err="1">
                          <a:solidFill>
                            <a:srgbClr val="221E1F"/>
                          </a:solidFill>
                          <a:effectLst/>
                          <a:latin typeface="Calibri" panose="020F0502020204030204" pitchFamily="34" charset="0"/>
                          <a:cs typeface="Calibri" panose="020F0502020204030204" pitchFamily="34" charset="0"/>
                        </a:rPr>
                        <a:t>RNAseq</a:t>
                      </a:r>
                      <a:r>
                        <a:rPr lang="en-US" sz="1700" dirty="0">
                          <a:solidFill>
                            <a:srgbClr val="221E1F"/>
                          </a:solidFill>
                          <a:effectLst/>
                          <a:latin typeface="Calibri" panose="020F0502020204030204" pitchFamily="34" charset="0"/>
                          <a:cs typeface="Calibri" panose="020F0502020204030204" pitchFamily="34" charset="0"/>
                        </a:rPr>
                        <a:t> or FISH testing for FGFR2 translocation </a:t>
                      </a:r>
                    </a:p>
                  </a:txBody>
                  <a:tcPr marL="47625" marR="476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8761373"/>
                  </a:ext>
                </a:extLst>
              </a:tr>
              <a:tr h="793135">
                <a:tc>
                  <a:txBody>
                    <a:bodyPr/>
                    <a:lstStyle/>
                    <a:p>
                      <a:r>
                        <a:rPr lang="en-US" sz="1700" b="1" dirty="0">
                          <a:solidFill>
                            <a:srgbClr val="1474A7"/>
                          </a:solidFill>
                          <a:effectLst/>
                          <a:latin typeface="Calibri" panose="020F0502020204030204" pitchFamily="34" charset="0"/>
                          <a:cs typeface="Calibri" panose="020F0502020204030204" pitchFamily="34" charset="0"/>
                        </a:rPr>
                        <a:t>BRAF </a:t>
                      </a:r>
                    </a:p>
                  </a:txBody>
                  <a:tcPr marL="47625" marR="476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AF3"/>
                    </a:solidFill>
                  </a:tcPr>
                </a:tc>
                <a:tc>
                  <a:txBody>
                    <a:bodyPr/>
                    <a:lstStyle/>
                    <a:p>
                      <a:r>
                        <a:rPr lang="en-US" sz="1700" b="1" dirty="0">
                          <a:solidFill>
                            <a:srgbClr val="1474A7"/>
                          </a:solidFill>
                          <a:effectLst/>
                          <a:latin typeface="Calibri" panose="020F0502020204030204" pitchFamily="34" charset="0"/>
                          <a:cs typeface="Calibri" panose="020F0502020204030204" pitchFamily="34" charset="0"/>
                        </a:rPr>
                        <a:t>5% </a:t>
                      </a:r>
                      <a:r>
                        <a:rPr lang="en-US" sz="1700" dirty="0">
                          <a:solidFill>
                            <a:srgbClr val="221E1F"/>
                          </a:solidFill>
                          <a:effectLst/>
                          <a:latin typeface="Calibri" panose="020F0502020204030204" pitchFamily="34" charset="0"/>
                          <a:cs typeface="Calibri" panose="020F0502020204030204" pitchFamily="34" charset="0"/>
                        </a:rPr>
                        <a:t>of intrahepatic </a:t>
                      </a:r>
                      <a:r>
                        <a:rPr lang="en-US" sz="1700" dirty="0" err="1">
                          <a:solidFill>
                            <a:srgbClr val="221E1F"/>
                          </a:solidFill>
                          <a:effectLst/>
                          <a:latin typeface="Calibri" panose="020F0502020204030204" pitchFamily="34" charset="0"/>
                          <a:cs typeface="Calibri" panose="020F0502020204030204" pitchFamily="34" charset="0"/>
                        </a:rPr>
                        <a:t>cholangiocarcinomas</a:t>
                      </a:r>
                      <a:endParaRPr lang="en-US" sz="1700" dirty="0">
                        <a:solidFill>
                          <a:srgbClr val="221E1F"/>
                        </a:solidFill>
                        <a:effectLst/>
                        <a:latin typeface="Calibri" panose="020F0502020204030204" pitchFamily="34" charset="0"/>
                        <a:cs typeface="Calibri" panose="020F0502020204030204" pitchFamily="34" charset="0"/>
                      </a:endParaRPr>
                    </a:p>
                  </a:txBody>
                  <a:tcPr marL="47625" marR="476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AF3"/>
                    </a:solidFill>
                  </a:tcPr>
                </a:tc>
                <a:tc>
                  <a:txBody>
                    <a:bodyPr/>
                    <a:lstStyle/>
                    <a:p>
                      <a:r>
                        <a:rPr lang="en-US" sz="1700" dirty="0">
                          <a:solidFill>
                            <a:srgbClr val="221E1F"/>
                          </a:solidFill>
                          <a:effectLst/>
                          <a:latin typeface="Calibri" panose="020F0502020204030204" pitchFamily="34" charset="0"/>
                          <a:cs typeface="Calibri" panose="020F0502020204030204" pitchFamily="34" charset="0"/>
                        </a:rPr>
                        <a:t>Dabrafenib with trametinib; vemurafenib</a:t>
                      </a:r>
                    </a:p>
                  </a:txBody>
                  <a:tcPr marL="47625" marR="476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AF3"/>
                    </a:solidFill>
                  </a:tcPr>
                </a:tc>
                <a:tc>
                  <a:txBody>
                    <a:bodyPr/>
                    <a:lstStyle/>
                    <a:p>
                      <a:r>
                        <a:rPr lang="en-US" sz="1700" dirty="0">
                          <a:solidFill>
                            <a:srgbClr val="221E1F"/>
                          </a:solidFill>
                          <a:effectLst/>
                          <a:latin typeface="Calibri" panose="020F0502020204030204" pitchFamily="34" charset="0"/>
                          <a:cs typeface="Calibri" panose="020F0502020204030204" pitchFamily="34" charset="0"/>
                        </a:rPr>
                        <a:t>Tumor next-generation DNA sequencing or targeted sequencing for hotspot mutations in coding region of BRAF </a:t>
                      </a:r>
                    </a:p>
                  </a:txBody>
                  <a:tcPr marL="47625" marR="476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AF3"/>
                    </a:solidFill>
                  </a:tcPr>
                </a:tc>
                <a:extLst>
                  <a:ext uri="{0D108BD9-81ED-4DB2-BD59-A6C34878D82A}">
                    <a16:rowId xmlns:a16="http://schemas.microsoft.com/office/drawing/2014/main" val="2473244375"/>
                  </a:ext>
                </a:extLst>
              </a:tr>
              <a:tr h="793135">
                <a:tc>
                  <a:txBody>
                    <a:bodyPr/>
                    <a:lstStyle/>
                    <a:p>
                      <a:r>
                        <a:rPr lang="en-US" sz="1700" b="1" dirty="0">
                          <a:solidFill>
                            <a:srgbClr val="1474A7"/>
                          </a:solidFill>
                          <a:effectLst/>
                          <a:latin typeface="Calibri" panose="020F0502020204030204" pitchFamily="34" charset="0"/>
                          <a:cs typeface="Calibri" panose="020F0502020204030204" pitchFamily="34" charset="0"/>
                        </a:rPr>
                        <a:t>MSI-high or MMR deficiency </a:t>
                      </a:r>
                    </a:p>
                  </a:txBody>
                  <a:tcPr marL="47625" marR="476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700" b="1" dirty="0">
                          <a:solidFill>
                            <a:srgbClr val="1474A7"/>
                          </a:solidFill>
                          <a:effectLst/>
                          <a:latin typeface="Calibri" panose="020F0502020204030204" pitchFamily="34" charset="0"/>
                          <a:cs typeface="Calibri" panose="020F0502020204030204" pitchFamily="34" charset="0"/>
                        </a:rPr>
                        <a:t>2% </a:t>
                      </a:r>
                      <a:r>
                        <a:rPr lang="en-US" sz="1700" dirty="0">
                          <a:solidFill>
                            <a:srgbClr val="221E1F"/>
                          </a:solidFill>
                          <a:effectLst/>
                          <a:latin typeface="Calibri" panose="020F0502020204030204" pitchFamily="34" charset="0"/>
                          <a:cs typeface="Calibri" panose="020F0502020204030204" pitchFamily="34" charset="0"/>
                        </a:rPr>
                        <a:t>of biliary tract cancers</a:t>
                      </a:r>
                    </a:p>
                  </a:txBody>
                  <a:tcPr marL="47625" marR="476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700" dirty="0">
                          <a:solidFill>
                            <a:srgbClr val="221E1F"/>
                          </a:solidFill>
                          <a:effectLst/>
                          <a:latin typeface="Calibri" panose="020F0502020204030204" pitchFamily="34" charset="0"/>
                          <a:cs typeface="Calibri" panose="020F0502020204030204" pitchFamily="34" charset="0"/>
                        </a:rPr>
                        <a:t>Pembrolizumab </a:t>
                      </a:r>
                    </a:p>
                  </a:txBody>
                  <a:tcPr marL="47625" marR="476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700" dirty="0">
                          <a:solidFill>
                            <a:srgbClr val="221E1F"/>
                          </a:solidFill>
                          <a:effectLst/>
                          <a:latin typeface="Calibri" panose="020F0502020204030204" pitchFamily="34" charset="0"/>
                          <a:cs typeface="Calibri" panose="020F0502020204030204" pitchFamily="34" charset="0"/>
                        </a:rPr>
                        <a:t>Multiple testing modalities available: PCR, immunohistochemistry or tumor next-generation DNA sequencing </a:t>
                      </a:r>
                    </a:p>
                  </a:txBody>
                  <a:tcPr marL="47625" marR="476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54692554"/>
                  </a:ext>
                </a:extLst>
              </a:tr>
              <a:tr h="1057514">
                <a:tc>
                  <a:txBody>
                    <a:bodyPr/>
                    <a:lstStyle/>
                    <a:p>
                      <a:r>
                        <a:rPr lang="en-US" sz="1700" b="1" dirty="0">
                          <a:solidFill>
                            <a:srgbClr val="1474A7"/>
                          </a:solidFill>
                          <a:effectLst/>
                          <a:latin typeface="Calibri" panose="020F0502020204030204" pitchFamily="34" charset="0"/>
                          <a:cs typeface="Calibri" panose="020F0502020204030204" pitchFamily="34" charset="0"/>
                        </a:rPr>
                        <a:t>ERBB2 (HER2) </a:t>
                      </a:r>
                    </a:p>
                  </a:txBody>
                  <a:tcPr marL="47625" marR="476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AF3"/>
                    </a:solidFill>
                  </a:tcPr>
                </a:tc>
                <a:tc>
                  <a:txBody>
                    <a:bodyPr/>
                    <a:lstStyle/>
                    <a:p>
                      <a:r>
                        <a:rPr lang="en-US" sz="1700" b="1" i="0" dirty="0">
                          <a:solidFill>
                            <a:srgbClr val="1474A7"/>
                          </a:solidFill>
                          <a:effectLst/>
                          <a:latin typeface="Calibri" panose="020F0502020204030204" pitchFamily="34" charset="0"/>
                          <a:cs typeface="Calibri" panose="020F0502020204030204" pitchFamily="34" charset="0"/>
                        </a:rPr>
                        <a:t>15%-20% </a:t>
                      </a:r>
                      <a:r>
                        <a:rPr lang="en-US" sz="1700" dirty="0">
                          <a:solidFill>
                            <a:srgbClr val="221E1F"/>
                          </a:solidFill>
                          <a:effectLst/>
                          <a:latin typeface="Calibri" panose="020F0502020204030204" pitchFamily="34" charset="0"/>
                          <a:cs typeface="Calibri" panose="020F0502020204030204" pitchFamily="34" charset="0"/>
                        </a:rPr>
                        <a:t>gallbladder cancer; extrahepatic </a:t>
                      </a:r>
                      <a:r>
                        <a:rPr lang="en-US" sz="1700" dirty="0" err="1">
                          <a:solidFill>
                            <a:srgbClr val="221E1F"/>
                          </a:solidFill>
                          <a:effectLst/>
                          <a:latin typeface="Calibri" panose="020F0502020204030204" pitchFamily="34" charset="0"/>
                          <a:cs typeface="Calibri" panose="020F0502020204030204" pitchFamily="34" charset="0"/>
                        </a:rPr>
                        <a:t>cholangiocarcinomas</a:t>
                      </a:r>
                      <a:endParaRPr lang="en-US" sz="1700" dirty="0">
                        <a:solidFill>
                          <a:srgbClr val="221E1F"/>
                        </a:solidFill>
                        <a:effectLst/>
                        <a:latin typeface="Calibri" panose="020F0502020204030204" pitchFamily="34" charset="0"/>
                        <a:cs typeface="Calibri" panose="020F0502020204030204" pitchFamily="34" charset="0"/>
                      </a:endParaRPr>
                    </a:p>
                  </a:txBody>
                  <a:tcPr marL="47625" marR="476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AF3"/>
                    </a:solidFill>
                  </a:tcPr>
                </a:tc>
                <a:tc>
                  <a:txBody>
                    <a:bodyPr/>
                    <a:lstStyle/>
                    <a:p>
                      <a:pPr algn="l"/>
                      <a:r>
                        <a:rPr lang="en-US" sz="1700" dirty="0">
                          <a:solidFill>
                            <a:srgbClr val="221E1F"/>
                          </a:solidFill>
                          <a:effectLst/>
                          <a:latin typeface="Calibri" panose="020F0502020204030204" pitchFamily="34" charset="0"/>
                          <a:cs typeface="Calibri" panose="020F0502020204030204" pitchFamily="34" charset="0"/>
                        </a:rPr>
                        <a:t>Trastuzumab deruxtecan</a:t>
                      </a:r>
                    </a:p>
                  </a:txBody>
                  <a:tcPr marL="47625" marR="476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AF3"/>
                    </a:solidFill>
                  </a:tcPr>
                </a:tc>
                <a:tc>
                  <a:txBody>
                    <a:bodyPr/>
                    <a:lstStyle/>
                    <a:p>
                      <a:r>
                        <a:rPr lang="en-US" sz="1700" dirty="0">
                          <a:solidFill>
                            <a:srgbClr val="221E1F"/>
                          </a:solidFill>
                          <a:effectLst/>
                          <a:latin typeface="Calibri" panose="020F0502020204030204" pitchFamily="34" charset="0"/>
                          <a:cs typeface="Calibri" panose="020F0502020204030204" pitchFamily="34" charset="0"/>
                        </a:rPr>
                        <a:t>Multiple testing modalities available including immunohistochemistry and FISH for expression and amplification, tumor next-generation DNA sequencing for mutations </a:t>
                      </a:r>
                    </a:p>
                  </a:txBody>
                  <a:tcPr marL="47625" marR="476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AF3"/>
                    </a:solidFill>
                  </a:tcPr>
                </a:tc>
                <a:extLst>
                  <a:ext uri="{0D108BD9-81ED-4DB2-BD59-A6C34878D82A}">
                    <a16:rowId xmlns:a16="http://schemas.microsoft.com/office/drawing/2014/main" val="1086308039"/>
                  </a:ext>
                </a:extLst>
              </a:tr>
            </a:tbl>
          </a:graphicData>
        </a:graphic>
      </p:graphicFrame>
      <p:sp>
        <p:nvSpPr>
          <p:cNvPr id="6" name="TextBox 5">
            <a:extLst>
              <a:ext uri="{FF2B5EF4-FFF2-40B4-BE49-F238E27FC236}">
                <a16:creationId xmlns:a16="http://schemas.microsoft.com/office/drawing/2014/main" id="{A55ED2F6-CC38-0C33-CDA6-D115D7647A2F}"/>
              </a:ext>
            </a:extLst>
          </p:cNvPr>
          <p:cNvSpPr txBox="1"/>
          <p:nvPr/>
        </p:nvSpPr>
        <p:spPr>
          <a:xfrm>
            <a:off x="14031" y="6534835"/>
            <a:ext cx="3852786"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Valle JW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Lancet</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2021;397(10272):428-44.</a:t>
            </a:r>
          </a:p>
        </p:txBody>
      </p:sp>
      <p:sp>
        <p:nvSpPr>
          <p:cNvPr id="7" name="TextBox 6">
            <a:extLst>
              <a:ext uri="{FF2B5EF4-FFF2-40B4-BE49-F238E27FC236}">
                <a16:creationId xmlns:a16="http://schemas.microsoft.com/office/drawing/2014/main" id="{91C76E20-53E4-F749-A431-528ED22970DD}"/>
              </a:ext>
            </a:extLst>
          </p:cNvPr>
          <p:cNvSpPr txBox="1"/>
          <p:nvPr/>
        </p:nvSpPr>
        <p:spPr>
          <a:xfrm>
            <a:off x="439034" y="6058316"/>
            <a:ext cx="3288144"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FISH = fluorescence in situ hybridization</a:t>
            </a:r>
          </a:p>
        </p:txBody>
      </p:sp>
    </p:spTree>
    <p:extLst>
      <p:ext uri="{BB962C8B-B14F-4D97-AF65-F5344CB8AC3E}">
        <p14:creationId xmlns:p14="http://schemas.microsoft.com/office/powerpoint/2010/main" val="14051837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35F6E54-1F97-C948-847D-AA573C3EFF5F}"/>
              </a:ext>
            </a:extLst>
          </p:cNvPr>
          <p:cNvSpPr/>
          <p:nvPr/>
        </p:nvSpPr>
        <p:spPr bwMode="auto">
          <a:xfrm>
            <a:off x="2457779" y="123016"/>
            <a:ext cx="7200801" cy="1463292"/>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ctr"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S PGothic" charset="0"/>
              <a:cs typeface="+mn-cs"/>
            </a:endParaRPr>
          </a:p>
        </p:txBody>
      </p:sp>
      <p:sp>
        <p:nvSpPr>
          <p:cNvPr id="3" name="Content Placeholder 2">
            <a:extLst>
              <a:ext uri="{FF2B5EF4-FFF2-40B4-BE49-F238E27FC236}">
                <a16:creationId xmlns:a16="http://schemas.microsoft.com/office/drawing/2014/main" id="{11E79FF0-EC50-2DBD-D519-983D0D740B59}"/>
              </a:ext>
            </a:extLst>
          </p:cNvPr>
          <p:cNvSpPr>
            <a:spLocks noGrp="1"/>
          </p:cNvSpPr>
          <p:nvPr>
            <p:ph idx="1"/>
          </p:nvPr>
        </p:nvSpPr>
        <p:spPr>
          <a:xfrm>
            <a:off x="916516" y="2564904"/>
            <a:ext cx="10358967" cy="2160240"/>
          </a:xfrm>
        </p:spPr>
        <p:txBody>
          <a:bodyPr/>
          <a:lstStyle/>
          <a:p>
            <a:pPr marL="342900" marR="0" lvl="0" indent="-342900">
              <a:spcBef>
                <a:spcPts val="0"/>
              </a:spcBef>
              <a:spcAft>
                <a:spcPts val="0"/>
              </a:spcAft>
              <a:buFont typeface="Symbol" pitchFamily="2" charset="2"/>
              <a:buChar char=""/>
            </a:pPr>
            <a:r>
              <a:rPr lang="en-US" sz="2400" kern="100" dirty="0">
                <a:effectLst/>
                <a:latin typeface="+mn-lt"/>
                <a:ea typeface="Aptos" panose="020B0004020202020204" pitchFamily="34" charset="0"/>
                <a:cs typeface="Times New Roman" panose="02020603050405020304" pitchFamily="18" charset="0"/>
              </a:rPr>
              <a:t>Mechanistic similarities and differences between the approved FGFR inhibitors pemigatinib and futibatinib for advanced cholangiocarcinoma</a:t>
            </a:r>
          </a:p>
          <a:p>
            <a:pPr marL="0" marR="0" lvl="0" indent="0">
              <a:lnSpc>
                <a:spcPct val="55000"/>
              </a:lnSpc>
              <a:spcBef>
                <a:spcPts val="0"/>
              </a:spcBef>
              <a:spcAft>
                <a:spcPts val="0"/>
              </a:spcAft>
              <a:buNone/>
            </a:pPr>
            <a:endParaRPr lang="en-US" sz="2400" kern="100" dirty="0">
              <a:effectLst/>
              <a:latin typeface="+mn-lt"/>
              <a:ea typeface="Aptos" panose="020B000402020202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2400" kern="100" dirty="0">
                <a:effectLst/>
                <a:latin typeface="+mn-lt"/>
                <a:ea typeface="Aptos" panose="020B0004020202020204" pitchFamily="34" charset="0"/>
                <a:cs typeface="Times New Roman" panose="02020603050405020304" pitchFamily="18" charset="0"/>
              </a:rPr>
              <a:t>Principal findings with pemigatinib and with futibatinib for previously treated, unresectable locally advanced or metastatic cholangiocarcinoma with an FGFR2 fusion or other rearrangement</a:t>
            </a:r>
          </a:p>
          <a:p>
            <a:pPr marL="0" marR="0" lvl="0" indent="0">
              <a:lnSpc>
                <a:spcPct val="55000"/>
              </a:lnSpc>
              <a:spcBef>
                <a:spcPts val="0"/>
              </a:spcBef>
              <a:spcAft>
                <a:spcPts val="0"/>
              </a:spcAft>
              <a:buNone/>
            </a:pPr>
            <a:endParaRPr lang="en-US" sz="2400" kern="100" dirty="0">
              <a:effectLst/>
              <a:latin typeface="+mn-lt"/>
              <a:ea typeface="Aptos" panose="020B000402020202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2400" kern="100" dirty="0">
                <a:effectLst/>
                <a:latin typeface="+mn-lt"/>
                <a:ea typeface="Aptos" panose="020B0004020202020204" pitchFamily="34" charset="0"/>
                <a:cs typeface="Times New Roman" panose="02020603050405020304" pitchFamily="18" charset="0"/>
              </a:rPr>
              <a:t>Evidence-based selection and sequencing of pemigatinib and futibatinib for FGFR-altered cholangiocarcinoma</a:t>
            </a:r>
          </a:p>
          <a:p>
            <a:pPr marL="0" marR="0" lvl="0" indent="0">
              <a:lnSpc>
                <a:spcPct val="55000"/>
              </a:lnSpc>
              <a:spcBef>
                <a:spcPts val="0"/>
              </a:spcBef>
              <a:spcAft>
                <a:spcPts val="0"/>
              </a:spcAft>
              <a:buNone/>
            </a:pPr>
            <a:endParaRPr lang="en-US" sz="2400" kern="100" dirty="0">
              <a:effectLst/>
              <a:latin typeface="+mn-lt"/>
              <a:ea typeface="Aptos" panose="020B000402020202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2400" kern="100" dirty="0">
                <a:effectLst/>
                <a:latin typeface="+mn-lt"/>
                <a:ea typeface="Aptos" panose="020B0004020202020204" pitchFamily="34" charset="0"/>
                <a:cs typeface="Times New Roman" panose="02020603050405020304" pitchFamily="18" charset="0"/>
              </a:rPr>
              <a:t>Ongoing Phase III trials evaluating FGFR inhibition for patients with treatment-naïve cholangiocarcinoma</a:t>
            </a:r>
          </a:p>
        </p:txBody>
      </p:sp>
      <p:sp>
        <p:nvSpPr>
          <p:cNvPr id="8" name="Title 1">
            <a:extLst>
              <a:ext uri="{FF2B5EF4-FFF2-40B4-BE49-F238E27FC236}">
                <a16:creationId xmlns:a16="http://schemas.microsoft.com/office/drawing/2014/main" id="{AE850230-546C-8597-A0EE-69331F2515CD}"/>
              </a:ext>
            </a:extLst>
          </p:cNvPr>
          <p:cNvSpPr>
            <a:spLocks noGrp="1"/>
          </p:cNvSpPr>
          <p:nvPr>
            <p:ph type="title"/>
          </p:nvPr>
        </p:nvSpPr>
        <p:spPr>
          <a:xfrm>
            <a:off x="2425408" y="385470"/>
            <a:ext cx="7308813" cy="1143000"/>
          </a:xfrm>
        </p:spPr>
        <p:txBody>
          <a:bodyPr lIns="91440" tIns="91440" rIns="91440" bIns="182880"/>
          <a:lstStyle/>
          <a:p>
            <a:pPr marL="0" marR="0">
              <a:spcBef>
                <a:spcPts val="0"/>
              </a:spcBef>
              <a:spcAft>
                <a:spcPts val="0"/>
              </a:spcAft>
            </a:pPr>
            <a:r>
              <a:rPr lang="en-US" sz="3200" b="1" kern="100" dirty="0">
                <a:solidFill>
                  <a:schemeClr val="bg1"/>
                </a:solidFill>
                <a:effectLst/>
                <a:latin typeface="+mn-lt"/>
                <a:ea typeface="Aptos" panose="020B0004020202020204" pitchFamily="34" charset="0"/>
                <a:cs typeface="Times New Roman" panose="02020603050405020304" pitchFamily="18" charset="0"/>
              </a:rPr>
              <a:t>The Role of FGFR Inhibitors in the Management of Advanced Cholangiocarcinoma</a:t>
            </a:r>
            <a:endParaRPr lang="en-US" sz="3200" kern="100" dirty="0">
              <a:solidFill>
                <a:schemeClr val="bg1"/>
              </a:solidFill>
              <a:effectLst/>
              <a:latin typeface="+mn-lt"/>
              <a:ea typeface="Aptos" panose="020B000402020202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B0E61478-F4E8-B3E4-3F94-38F66B5171E3}"/>
              </a:ext>
            </a:extLst>
          </p:cNvPr>
          <p:cNvSpPr txBox="1"/>
          <p:nvPr/>
        </p:nvSpPr>
        <p:spPr>
          <a:xfrm>
            <a:off x="335360" y="1697063"/>
            <a:ext cx="2495363" cy="646331"/>
          </a:xfrm>
          <a:prstGeom prst="rect">
            <a:avLst/>
          </a:prstGeom>
          <a:noFill/>
        </p:spPr>
        <p:txBody>
          <a:bodyPr wrap="non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rPr>
              <a:t>Dr Stein</a:t>
            </a: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S PGothic" charset="0"/>
              </a:rPr>
              <a:t>New Haven, Connecticut</a:t>
            </a:r>
          </a:p>
        </p:txBody>
      </p:sp>
      <p:pic>
        <p:nvPicPr>
          <p:cNvPr id="9" name="Picture 8">
            <a:extLst>
              <a:ext uri="{FF2B5EF4-FFF2-40B4-BE49-F238E27FC236}">
                <a16:creationId xmlns:a16="http://schemas.microsoft.com/office/drawing/2014/main" id="{4545FBE0-F6CC-38DC-E814-6B58FE93B9E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42800" y="51796"/>
            <a:ext cx="1636776" cy="1636776"/>
          </a:xfrm>
          <a:prstGeom prst="rect">
            <a:avLst/>
          </a:prstGeom>
        </p:spPr>
      </p:pic>
      <p:sp>
        <p:nvSpPr>
          <p:cNvPr id="13" name="TextBox 12">
            <a:extLst>
              <a:ext uri="{FF2B5EF4-FFF2-40B4-BE49-F238E27FC236}">
                <a16:creationId xmlns:a16="http://schemas.microsoft.com/office/drawing/2014/main" id="{5F33B7EF-7CEC-8A78-44A6-205196720DD5}"/>
              </a:ext>
            </a:extLst>
          </p:cNvPr>
          <p:cNvSpPr txBox="1"/>
          <p:nvPr/>
        </p:nvSpPr>
        <p:spPr>
          <a:xfrm>
            <a:off x="9406936" y="1697063"/>
            <a:ext cx="2112821" cy="646331"/>
          </a:xfrm>
          <a:prstGeom prst="rect">
            <a:avLst/>
          </a:prstGeom>
          <a:noFill/>
        </p:spPr>
        <p:txBody>
          <a:bodyPr wrap="non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rPr>
              <a:t>Dr </a:t>
            </a:r>
            <a:r>
              <a:rPr kumimoji="0" lang="en-US" sz="1800" b="1" i="0" u="none" strike="noStrike" kern="1200" cap="none" spc="0" normalizeH="0" baseline="0" noProof="0" dirty="0" err="1">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rPr>
              <a:t>Yarchoan</a:t>
            </a:r>
            <a:endPar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endParaRP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S PGothic" charset="0"/>
              </a:rPr>
              <a:t>Baltimore, Maryland</a:t>
            </a:r>
          </a:p>
        </p:txBody>
      </p:sp>
      <p:pic>
        <p:nvPicPr>
          <p:cNvPr id="14" name="Picture 13">
            <a:extLst>
              <a:ext uri="{FF2B5EF4-FFF2-40B4-BE49-F238E27FC236}">
                <a16:creationId xmlns:a16="http://schemas.microsoft.com/office/drawing/2014/main" id="{7331EE84-EDDC-F701-0E7E-262F481CFA5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768407" y="51796"/>
            <a:ext cx="1636776" cy="1636776"/>
          </a:xfrm>
          <a:prstGeom prst="rect">
            <a:avLst/>
          </a:prstGeom>
        </p:spPr>
      </p:pic>
    </p:spTree>
    <p:extLst>
      <p:ext uri="{BB962C8B-B14F-4D97-AF65-F5344CB8AC3E}">
        <p14:creationId xmlns:p14="http://schemas.microsoft.com/office/powerpoint/2010/main" val="31290286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116632"/>
            <a:ext cx="10358967" cy="1196752"/>
          </a:xfrm>
        </p:spPr>
        <p:txBody>
          <a:bodyPr/>
          <a:lstStyle/>
          <a:p>
            <a:r>
              <a:rPr lang="en-US" sz="3200" dirty="0" err="1">
                <a:solidFill>
                  <a:srgbClr val="0432FF"/>
                </a:solidFill>
              </a:rPr>
              <a:t>Ms</a:t>
            </a:r>
            <a:r>
              <a:rPr lang="en-US" sz="3200" dirty="0">
                <a:solidFill>
                  <a:srgbClr val="0432FF"/>
                </a:solidFill>
              </a:rPr>
              <a:t> Wagner — Disclosures</a:t>
            </a:r>
          </a:p>
        </p:txBody>
      </p:sp>
      <p:graphicFrame>
        <p:nvGraphicFramePr>
          <p:cNvPr id="3" name="Content Placeholder 3">
            <a:extLst>
              <a:ext uri="{FF2B5EF4-FFF2-40B4-BE49-F238E27FC236}">
                <a16:creationId xmlns:a16="http://schemas.microsoft.com/office/drawing/2014/main" id="{4028A6C4-8178-AFD6-5881-1E1ADACB4EA1}"/>
              </a:ext>
            </a:extLst>
          </p:cNvPr>
          <p:cNvGraphicFramePr>
            <a:graphicFrameLocks/>
          </p:cNvGraphicFramePr>
          <p:nvPr>
            <p:extLst>
              <p:ext uri="{D42A27DB-BD31-4B8C-83A1-F6EECF244321}">
                <p14:modId xmlns:p14="http://schemas.microsoft.com/office/powerpoint/2010/main" val="631333127"/>
              </p:ext>
            </p:extLst>
          </p:nvPr>
        </p:nvGraphicFramePr>
        <p:xfrm>
          <a:off x="1236096" y="2063350"/>
          <a:ext cx="9719807" cy="1368152"/>
        </p:xfrm>
        <a:graphic>
          <a:graphicData uri="http://schemas.openxmlformats.org/drawingml/2006/table">
            <a:tbl>
              <a:tblPr firstRow="1" bandRow="1">
                <a:tableStyleId>{F2DE63D5-997A-4646-A377-4702673A728D}</a:tableStyleId>
              </a:tblPr>
              <a:tblGrid>
                <a:gridCol w="9719807">
                  <a:extLst>
                    <a:ext uri="{9D8B030D-6E8A-4147-A177-3AD203B41FA5}">
                      <a16:colId xmlns:a16="http://schemas.microsoft.com/office/drawing/2014/main" val="20000"/>
                    </a:ext>
                  </a:extLst>
                </a:gridCol>
              </a:tblGrid>
              <a:tr h="1368152">
                <a:tc>
                  <a:txBody>
                    <a:bodyPr/>
                    <a:lstStyle/>
                    <a:p>
                      <a:pPr algn="ctr"/>
                      <a:r>
                        <a:rPr lang="en-US" sz="1800" b="0" kern="1200" dirty="0">
                          <a:solidFill>
                            <a:schemeClr val="tx1"/>
                          </a:solidFill>
                          <a:effectLst/>
                          <a:latin typeface="+mn-lt"/>
                          <a:ea typeface="+mn-ea"/>
                          <a:cs typeface="+mn-cs"/>
                        </a:rPr>
                        <a:t>No relevant conflicts of interest to disclose</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Tree>
    <p:custDataLst>
      <p:tags r:id="rId1"/>
    </p:custDataLst>
    <p:extLst>
      <p:ext uri="{BB962C8B-B14F-4D97-AF65-F5344CB8AC3E}">
        <p14:creationId xmlns:p14="http://schemas.microsoft.com/office/powerpoint/2010/main" val="163500232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35F6E54-1F97-C948-847D-AA573C3EFF5F}"/>
              </a:ext>
            </a:extLst>
          </p:cNvPr>
          <p:cNvSpPr/>
          <p:nvPr/>
        </p:nvSpPr>
        <p:spPr bwMode="auto">
          <a:xfrm>
            <a:off x="2457779" y="123016"/>
            <a:ext cx="7200801" cy="1463292"/>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ctr"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S PGothic" charset="0"/>
              <a:cs typeface="+mn-cs"/>
            </a:endParaRPr>
          </a:p>
        </p:txBody>
      </p:sp>
      <p:sp>
        <p:nvSpPr>
          <p:cNvPr id="3" name="Content Placeholder 2">
            <a:extLst>
              <a:ext uri="{FF2B5EF4-FFF2-40B4-BE49-F238E27FC236}">
                <a16:creationId xmlns:a16="http://schemas.microsoft.com/office/drawing/2014/main" id="{11E79FF0-EC50-2DBD-D519-983D0D740B59}"/>
              </a:ext>
            </a:extLst>
          </p:cNvPr>
          <p:cNvSpPr>
            <a:spLocks noGrp="1"/>
          </p:cNvSpPr>
          <p:nvPr>
            <p:ph idx="1"/>
          </p:nvPr>
        </p:nvSpPr>
        <p:spPr>
          <a:xfrm>
            <a:off x="916516" y="2564904"/>
            <a:ext cx="10358967" cy="2160240"/>
          </a:xfrm>
        </p:spPr>
        <p:txBody>
          <a:bodyPr/>
          <a:lstStyle/>
          <a:p>
            <a:pPr marL="342900" marR="0" lvl="0" indent="-342900">
              <a:spcBef>
                <a:spcPts val="0"/>
              </a:spcBef>
              <a:spcAft>
                <a:spcPts val="0"/>
              </a:spcAft>
              <a:buFont typeface="Symbol" pitchFamily="2" charset="2"/>
              <a:buChar char=""/>
            </a:pPr>
            <a:r>
              <a:rPr lang="en-US" sz="2400" kern="100" dirty="0">
                <a:effectLst/>
                <a:latin typeface="+mn-lt"/>
                <a:ea typeface="Aptos" panose="020B0004020202020204" pitchFamily="34" charset="0"/>
                <a:cs typeface="Times New Roman" panose="02020603050405020304" pitchFamily="18" charset="0"/>
              </a:rPr>
              <a:t>Comparative tolerability profiles of the approved FGFR inhibitors for cholangiocarcinoma; implications for therapeutic selection</a:t>
            </a:r>
          </a:p>
          <a:p>
            <a:pPr marL="0" marR="0" lvl="0" indent="0">
              <a:lnSpc>
                <a:spcPct val="55000"/>
              </a:lnSpc>
              <a:spcBef>
                <a:spcPts val="0"/>
              </a:spcBef>
              <a:spcAft>
                <a:spcPts val="0"/>
              </a:spcAft>
              <a:buNone/>
            </a:pPr>
            <a:endParaRPr lang="en-US" sz="2400" kern="100" dirty="0">
              <a:effectLst/>
              <a:latin typeface="+mn-lt"/>
              <a:ea typeface="Aptos" panose="020B000402020202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2400" kern="100" dirty="0">
                <a:effectLst/>
                <a:latin typeface="+mn-lt"/>
                <a:ea typeface="Aptos" panose="020B0004020202020204" pitchFamily="34" charset="0"/>
                <a:cs typeface="Times New Roman" panose="02020603050405020304" pitchFamily="18" charset="0"/>
              </a:rPr>
              <a:t>Pathophysiology of the ocular toxicities observed with pemigatinib and futibatinib; monitoring and management protocols</a:t>
            </a:r>
          </a:p>
          <a:p>
            <a:pPr marL="0" marR="0" lvl="0" indent="0">
              <a:lnSpc>
                <a:spcPct val="55000"/>
              </a:lnSpc>
              <a:spcBef>
                <a:spcPts val="0"/>
              </a:spcBef>
              <a:spcAft>
                <a:spcPts val="0"/>
              </a:spcAft>
              <a:buNone/>
            </a:pPr>
            <a:endParaRPr lang="en-US" sz="2400" kern="100" dirty="0">
              <a:effectLst/>
              <a:latin typeface="+mn-lt"/>
              <a:ea typeface="Aptos" panose="020B000402020202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2400" kern="100" dirty="0">
                <a:effectLst/>
                <a:latin typeface="+mn-lt"/>
                <a:ea typeface="Aptos" panose="020B0004020202020204" pitchFamily="34" charset="0"/>
                <a:cs typeface="Times New Roman" panose="02020603050405020304" pitchFamily="18" charset="0"/>
              </a:rPr>
              <a:t>Incidence and management of other common AEs reported with pemigatinib and futibatinib, such as hyperphosphatemia, nail changes, stomatitis, hand-foot syndrome and dry skin</a:t>
            </a:r>
          </a:p>
          <a:p>
            <a:pPr marL="0" marR="0" lvl="0" indent="0">
              <a:lnSpc>
                <a:spcPct val="55000"/>
              </a:lnSpc>
              <a:spcBef>
                <a:spcPts val="0"/>
              </a:spcBef>
              <a:spcAft>
                <a:spcPts val="0"/>
              </a:spcAft>
              <a:buNone/>
            </a:pPr>
            <a:endParaRPr lang="en-US" sz="2400" kern="100" dirty="0">
              <a:effectLst/>
              <a:latin typeface="+mn-lt"/>
              <a:ea typeface="Aptos" panose="020B000402020202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2400" kern="100" dirty="0">
                <a:effectLst/>
                <a:latin typeface="+mn-lt"/>
                <a:ea typeface="Aptos" panose="020B0004020202020204" pitchFamily="34" charset="0"/>
                <a:cs typeface="Times New Roman" panose="02020603050405020304" pitchFamily="18" charset="0"/>
              </a:rPr>
              <a:t>Role, if any, of rechallenging with an FGFR inhibitor for patients who have experienced disease progression on FGFR inhibitor therapy</a:t>
            </a:r>
          </a:p>
        </p:txBody>
      </p:sp>
      <p:sp>
        <p:nvSpPr>
          <p:cNvPr id="8" name="Title 1">
            <a:extLst>
              <a:ext uri="{FF2B5EF4-FFF2-40B4-BE49-F238E27FC236}">
                <a16:creationId xmlns:a16="http://schemas.microsoft.com/office/drawing/2014/main" id="{AE850230-546C-8597-A0EE-69331F2515CD}"/>
              </a:ext>
            </a:extLst>
          </p:cNvPr>
          <p:cNvSpPr>
            <a:spLocks noGrp="1"/>
          </p:cNvSpPr>
          <p:nvPr>
            <p:ph type="title"/>
          </p:nvPr>
        </p:nvSpPr>
        <p:spPr>
          <a:xfrm>
            <a:off x="2425408" y="385470"/>
            <a:ext cx="7308813" cy="1143000"/>
          </a:xfrm>
        </p:spPr>
        <p:txBody>
          <a:bodyPr lIns="91440" tIns="91440" rIns="91440" bIns="182880"/>
          <a:lstStyle/>
          <a:p>
            <a:pPr marL="0" marR="0">
              <a:spcBef>
                <a:spcPts val="0"/>
              </a:spcBef>
              <a:spcAft>
                <a:spcPts val="0"/>
              </a:spcAft>
            </a:pPr>
            <a:r>
              <a:rPr lang="en-US" sz="3200" b="1" kern="100" dirty="0">
                <a:solidFill>
                  <a:schemeClr val="bg1"/>
                </a:solidFill>
                <a:effectLst/>
                <a:latin typeface="+mn-lt"/>
                <a:ea typeface="Aptos" panose="020B0004020202020204" pitchFamily="34" charset="0"/>
                <a:cs typeface="Times New Roman" panose="02020603050405020304" pitchFamily="18" charset="0"/>
              </a:rPr>
              <a:t>Tolerability and Other Considerations with FGFR Inhibitors for Cholangiocarcinoma</a:t>
            </a:r>
            <a:endParaRPr lang="en-US" sz="3200" kern="100" dirty="0">
              <a:solidFill>
                <a:schemeClr val="bg1"/>
              </a:solidFill>
              <a:effectLst/>
              <a:latin typeface="+mn-lt"/>
              <a:ea typeface="Aptos" panose="020B000402020202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B0E61478-F4E8-B3E4-3F94-38F66B5171E3}"/>
              </a:ext>
            </a:extLst>
          </p:cNvPr>
          <p:cNvSpPr txBox="1"/>
          <p:nvPr/>
        </p:nvSpPr>
        <p:spPr>
          <a:xfrm>
            <a:off x="335360" y="1697063"/>
            <a:ext cx="2495363" cy="646331"/>
          </a:xfrm>
          <a:prstGeom prst="rect">
            <a:avLst/>
          </a:prstGeom>
          <a:noFill/>
        </p:spPr>
        <p:txBody>
          <a:bodyPr wrap="non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rPr>
              <a:t>Dr Stein</a:t>
            </a: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S PGothic" charset="0"/>
              </a:rPr>
              <a:t>New Haven, Connecticut</a:t>
            </a:r>
          </a:p>
        </p:txBody>
      </p:sp>
      <p:pic>
        <p:nvPicPr>
          <p:cNvPr id="9" name="Picture 8">
            <a:extLst>
              <a:ext uri="{FF2B5EF4-FFF2-40B4-BE49-F238E27FC236}">
                <a16:creationId xmlns:a16="http://schemas.microsoft.com/office/drawing/2014/main" id="{4545FBE0-F6CC-38DC-E814-6B58FE93B9E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42800" y="51796"/>
            <a:ext cx="1636776" cy="1636776"/>
          </a:xfrm>
          <a:prstGeom prst="rect">
            <a:avLst/>
          </a:prstGeom>
        </p:spPr>
      </p:pic>
      <p:sp>
        <p:nvSpPr>
          <p:cNvPr id="13" name="TextBox 12">
            <a:extLst>
              <a:ext uri="{FF2B5EF4-FFF2-40B4-BE49-F238E27FC236}">
                <a16:creationId xmlns:a16="http://schemas.microsoft.com/office/drawing/2014/main" id="{5F33B7EF-7CEC-8A78-44A6-205196720DD5}"/>
              </a:ext>
            </a:extLst>
          </p:cNvPr>
          <p:cNvSpPr txBox="1"/>
          <p:nvPr/>
        </p:nvSpPr>
        <p:spPr>
          <a:xfrm>
            <a:off x="9406936" y="1697063"/>
            <a:ext cx="2112821" cy="646331"/>
          </a:xfrm>
          <a:prstGeom prst="rect">
            <a:avLst/>
          </a:prstGeom>
          <a:noFill/>
        </p:spPr>
        <p:txBody>
          <a:bodyPr wrap="non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rPr>
              <a:t>Dr </a:t>
            </a:r>
            <a:r>
              <a:rPr kumimoji="0" lang="en-US" sz="1800" b="1" i="0" u="none" strike="noStrike" kern="1200" cap="none" spc="0" normalizeH="0" baseline="0" noProof="0" dirty="0" err="1">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rPr>
              <a:t>Yarchoan</a:t>
            </a:r>
            <a:endPar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endParaRP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S PGothic" charset="0"/>
              </a:rPr>
              <a:t>Baltimore, Maryland</a:t>
            </a:r>
          </a:p>
        </p:txBody>
      </p:sp>
      <p:pic>
        <p:nvPicPr>
          <p:cNvPr id="14" name="Picture 13">
            <a:extLst>
              <a:ext uri="{FF2B5EF4-FFF2-40B4-BE49-F238E27FC236}">
                <a16:creationId xmlns:a16="http://schemas.microsoft.com/office/drawing/2014/main" id="{7331EE84-EDDC-F701-0E7E-262F481CFA5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768407" y="51796"/>
            <a:ext cx="1636776" cy="1636776"/>
          </a:xfrm>
          <a:prstGeom prst="rect">
            <a:avLst/>
          </a:prstGeom>
        </p:spPr>
      </p:pic>
    </p:spTree>
    <p:extLst>
      <p:ext uri="{BB962C8B-B14F-4D97-AF65-F5344CB8AC3E}">
        <p14:creationId xmlns:p14="http://schemas.microsoft.com/office/powerpoint/2010/main" val="12597914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3B157CE-07AD-0E97-3F28-D4A5457ECDB1}"/>
              </a:ext>
            </a:extLst>
          </p:cNvPr>
          <p:cNvSpPr>
            <a:spLocks noGrp="1"/>
          </p:cNvSpPr>
          <p:nvPr>
            <p:ph type="body" sz="quarter" idx="10"/>
          </p:nvPr>
        </p:nvSpPr>
        <p:spPr>
          <a:solidFill>
            <a:srgbClr val="1699B4"/>
          </a:solidFill>
        </p:spPr>
        <p:txBody>
          <a:bodyPr/>
          <a:lstStyle/>
          <a:p>
            <a:r>
              <a:rPr lang="en-US" dirty="0"/>
              <a:t>Amanda K Wagner, APRN-CNP, AOCNP</a:t>
            </a:r>
          </a:p>
        </p:txBody>
      </p:sp>
      <p:sp>
        <p:nvSpPr>
          <p:cNvPr id="8" name="Content Placeholder 2">
            <a:extLst>
              <a:ext uri="{FF2B5EF4-FFF2-40B4-BE49-F238E27FC236}">
                <a16:creationId xmlns:a16="http://schemas.microsoft.com/office/drawing/2014/main" id="{4158461A-95B4-D2B3-898B-3D64D9C9C77C}"/>
              </a:ext>
            </a:extLst>
          </p:cNvPr>
          <p:cNvSpPr>
            <a:spLocks noGrp="1"/>
          </p:cNvSpPr>
          <p:nvPr>
            <p:ph idx="1"/>
          </p:nvPr>
        </p:nvSpPr>
        <p:spPr>
          <a:xfrm>
            <a:off x="528638" y="2133600"/>
            <a:ext cx="10896600" cy="4524375"/>
          </a:xfrm>
        </p:spPr>
        <p:txBody>
          <a:bodyPr/>
          <a:lstStyle/>
          <a:p>
            <a:pPr marL="98425" indent="0">
              <a:buNone/>
            </a:pPr>
            <a:r>
              <a:rPr lang="en-US" sz="3200" dirty="0"/>
              <a:t>What I tell my patients with metastatic biliary tract cancer and an FGFR alteration about the mechanism of action of and side effects and tolerability issues with the FGFR inhibitors pemigatinib and futibatinib</a:t>
            </a:r>
          </a:p>
        </p:txBody>
      </p:sp>
      <p:pic>
        <p:nvPicPr>
          <p:cNvPr id="2" name="Picture 1">
            <a:extLst>
              <a:ext uri="{FF2B5EF4-FFF2-40B4-BE49-F238E27FC236}">
                <a16:creationId xmlns:a16="http://schemas.microsoft.com/office/drawing/2014/main" id="{24214A5C-B085-BE69-1DE5-6ACEAE49DDD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401493" y="148390"/>
            <a:ext cx="1261872" cy="1261872"/>
          </a:xfrm>
          <a:prstGeom prst="rect">
            <a:avLst/>
          </a:prstGeom>
        </p:spPr>
      </p:pic>
    </p:spTree>
    <p:extLst>
      <p:ext uri="{BB962C8B-B14F-4D97-AF65-F5344CB8AC3E}">
        <p14:creationId xmlns:p14="http://schemas.microsoft.com/office/powerpoint/2010/main" val="714527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Title 1"/>
          <p:cNvSpPr>
            <a:spLocks noGrp="1"/>
          </p:cNvSpPr>
          <p:nvPr>
            <p:ph type="title"/>
          </p:nvPr>
        </p:nvSpPr>
        <p:spPr>
          <a:xfrm>
            <a:off x="912286" y="227013"/>
            <a:ext cx="10358967" cy="859125"/>
          </a:xfrm>
        </p:spPr>
        <p:txBody>
          <a:bodyPr/>
          <a:lstStyle/>
          <a:p>
            <a:r>
              <a:rPr lang="en-US" dirty="0">
                <a:latin typeface="Calibri" panose="020F0502020204030204" pitchFamily="34" charset="0"/>
                <a:ea typeface="ＭＳ Ｐゴシック" charset="0"/>
                <a:cs typeface="Calibri" panose="020F0502020204030204" pitchFamily="34" charset="0"/>
              </a:rPr>
              <a:t>FGFR Inhibitors Mechanism of Action</a:t>
            </a:r>
          </a:p>
        </p:txBody>
      </p:sp>
      <p:sp>
        <p:nvSpPr>
          <p:cNvPr id="91139" name="TextBox 6"/>
          <p:cNvSpPr txBox="1">
            <a:spLocks noChangeArrowheads="1"/>
          </p:cNvSpPr>
          <p:nvPr/>
        </p:nvSpPr>
        <p:spPr bwMode="auto">
          <a:xfrm>
            <a:off x="0" y="6399028"/>
            <a:ext cx="10515600" cy="439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82880" tIns="0" rIns="182880" bIns="91440" anchor="b"/>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0" fontAlgn="base" latinLnBrk="0" hangingPunct="0">
              <a:lnSpc>
                <a:spcPct val="100000"/>
              </a:lnSpc>
              <a:spcBef>
                <a:spcPct val="2000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charset="0"/>
                <a:cs typeface="Calibri" panose="020F0502020204030204" pitchFamily="34" charset="0"/>
              </a:rPr>
              <a:t>Zugman</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M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Front Oncol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2022;12:860453. </a:t>
            </a:r>
          </a:p>
        </p:txBody>
      </p:sp>
      <p:pic>
        <p:nvPicPr>
          <p:cNvPr id="6" name="Picture 5" descr="Diagram&#10;&#10;Description automatically generated">
            <a:extLst>
              <a:ext uri="{FF2B5EF4-FFF2-40B4-BE49-F238E27FC236}">
                <a16:creationId xmlns:a16="http://schemas.microsoft.com/office/drawing/2014/main" id="{677E5FBE-5818-F867-5074-30A29C2563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5600" y="1086138"/>
            <a:ext cx="7772400" cy="5312890"/>
          </a:xfrm>
          <a:prstGeom prst="rect">
            <a:avLst/>
          </a:prstGeom>
        </p:spPr>
      </p:pic>
      <p:sp>
        <p:nvSpPr>
          <p:cNvPr id="2" name="TextBox 1">
            <a:extLst>
              <a:ext uri="{FF2B5EF4-FFF2-40B4-BE49-F238E27FC236}">
                <a16:creationId xmlns:a16="http://schemas.microsoft.com/office/drawing/2014/main" id="{C20226A3-8554-EE87-AED6-E249077685B6}"/>
              </a:ext>
            </a:extLst>
          </p:cNvPr>
          <p:cNvSpPr txBox="1"/>
          <p:nvPr/>
        </p:nvSpPr>
        <p:spPr>
          <a:xfrm>
            <a:off x="6023992" y="5661249"/>
            <a:ext cx="1296144" cy="144016"/>
          </a:xfrm>
          <a:prstGeom prst="rect">
            <a:avLst/>
          </a:prstGeom>
          <a:solidFill>
            <a:srgbClr val="F8FBFF"/>
          </a:solidFill>
        </p:spPr>
        <p:txBody>
          <a:bodyPr wrap="square" lIns="54864" rtlCol="0" anchor="ctr">
            <a:noAutofit/>
          </a:bodyPr>
          <a:lstStyle/>
          <a:p>
            <a:r>
              <a:rPr lang="en-US" sz="1000" b="0" dirty="0">
                <a:solidFill>
                  <a:srgbClr val="000000"/>
                </a:solidFill>
                <a:effectLst/>
                <a:latin typeface="Calibri" panose="020F0502020204030204" pitchFamily="34" charset="0"/>
                <a:cs typeface="Calibri" panose="020F0502020204030204" pitchFamily="34" charset="0"/>
              </a:rPr>
              <a:t>Differentiation</a:t>
            </a:r>
          </a:p>
        </p:txBody>
      </p:sp>
    </p:spTree>
    <p:extLst>
      <p:ext uri="{BB962C8B-B14F-4D97-AF65-F5344CB8AC3E}">
        <p14:creationId xmlns:p14="http://schemas.microsoft.com/office/powerpoint/2010/main" val="7506883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Title 1"/>
          <p:cNvSpPr>
            <a:spLocks noGrp="1"/>
          </p:cNvSpPr>
          <p:nvPr>
            <p:ph type="title"/>
          </p:nvPr>
        </p:nvSpPr>
        <p:spPr/>
        <p:txBody>
          <a:bodyPr/>
          <a:lstStyle/>
          <a:p>
            <a:r>
              <a:rPr lang="en-US" dirty="0">
                <a:latin typeface="Calibri" panose="020F0502020204030204" pitchFamily="34" charset="0"/>
                <a:ea typeface="ＭＳ Ｐゴシック" charset="0"/>
                <a:cs typeface="Calibri" panose="020F0502020204030204" pitchFamily="34" charset="0"/>
              </a:rPr>
              <a:t>Futibatinib</a:t>
            </a:r>
          </a:p>
        </p:txBody>
      </p:sp>
      <p:sp>
        <p:nvSpPr>
          <p:cNvPr id="2" name="Content Placeholder 1">
            <a:extLst>
              <a:ext uri="{FF2B5EF4-FFF2-40B4-BE49-F238E27FC236}">
                <a16:creationId xmlns:a16="http://schemas.microsoft.com/office/drawing/2014/main" id="{5A4EB1D8-CC14-F640-9A61-6076C8FC7E9C}"/>
              </a:ext>
            </a:extLst>
          </p:cNvPr>
          <p:cNvSpPr>
            <a:spLocks noGrp="1"/>
          </p:cNvSpPr>
          <p:nvPr>
            <p:ph idx="1"/>
          </p:nvPr>
        </p:nvSpPr>
        <p:spPr/>
        <p:txBody>
          <a:bodyPr/>
          <a:lstStyle/>
          <a:p>
            <a:pPr marL="0" indent="0">
              <a:spcBef>
                <a:spcPts val="600"/>
              </a:spcBef>
              <a:spcAft>
                <a:spcPts val="0"/>
              </a:spcAft>
              <a:buClr>
                <a:schemeClr val="bg1"/>
              </a:buClr>
              <a:buNone/>
            </a:pPr>
            <a:r>
              <a:rPr lang="en-US" sz="2800" b="1" dirty="0">
                <a:solidFill>
                  <a:srgbClr val="0432FF"/>
                </a:solidFill>
                <a:latin typeface="Calibri" panose="020F0502020204030204" pitchFamily="34" charset="0"/>
                <a:cs typeface="Calibri" panose="020F0502020204030204" pitchFamily="34" charset="0"/>
              </a:rPr>
              <a:t>Mechanism of action</a:t>
            </a:r>
          </a:p>
          <a:p>
            <a:pPr>
              <a:spcBef>
                <a:spcPts val="300"/>
              </a:spcBef>
              <a:spcAft>
                <a:spcPts val="0"/>
              </a:spcAft>
              <a:buClr>
                <a:srgbClr val="002060"/>
              </a:buClr>
              <a:buFont typeface="Arial" panose="020B0604020202020204" pitchFamily="34" charset="0"/>
              <a:buChar char="•"/>
            </a:pPr>
            <a:r>
              <a:rPr lang="en-US" sz="2800" dirty="0">
                <a:latin typeface="Calibri" panose="020F0502020204030204" pitchFamily="34" charset="0"/>
                <a:cs typeface="Calibri" panose="020F0502020204030204" pitchFamily="34" charset="0"/>
              </a:rPr>
              <a:t>FGFR inhibitor</a:t>
            </a:r>
            <a:endParaRPr lang="en-US" sz="2800" b="1" dirty="0">
              <a:solidFill>
                <a:srgbClr val="FFCC31"/>
              </a:solidFill>
              <a:latin typeface="Calibri" panose="020F0502020204030204" pitchFamily="34" charset="0"/>
              <a:cs typeface="Calibri" panose="020F0502020204030204" pitchFamily="34" charset="0"/>
            </a:endParaRPr>
          </a:p>
          <a:p>
            <a:pPr marL="0" indent="0">
              <a:spcBef>
                <a:spcPts val="1800"/>
              </a:spcBef>
              <a:spcAft>
                <a:spcPts val="0"/>
              </a:spcAft>
              <a:buClr>
                <a:schemeClr val="bg1"/>
              </a:buClr>
              <a:buNone/>
            </a:pPr>
            <a:r>
              <a:rPr lang="en-US" sz="2800" b="1" dirty="0">
                <a:solidFill>
                  <a:srgbClr val="0432FF"/>
                </a:solidFill>
                <a:latin typeface="Calibri" panose="020F0502020204030204" pitchFamily="34" charset="0"/>
                <a:cs typeface="Calibri" panose="020F0502020204030204" pitchFamily="34" charset="0"/>
              </a:rPr>
              <a:t>Indication</a:t>
            </a:r>
          </a:p>
          <a:p>
            <a:pPr>
              <a:spcBef>
                <a:spcPts val="300"/>
              </a:spcBef>
              <a:spcAft>
                <a:spcPts val="0"/>
              </a:spcAft>
              <a:buClr>
                <a:srgbClr val="002060"/>
              </a:buClr>
              <a:buFont typeface="Arial" panose="020B0604020202020204" pitchFamily="34" charset="0"/>
              <a:buChar char="•"/>
            </a:pPr>
            <a:r>
              <a:rPr lang="en-US" sz="2800" dirty="0">
                <a:latin typeface="Calibri" panose="020F0502020204030204" pitchFamily="34" charset="0"/>
                <a:cs typeface="Calibri" panose="020F0502020204030204" pitchFamily="34" charset="0"/>
              </a:rPr>
              <a:t>For patients </a:t>
            </a:r>
            <a:r>
              <a:rPr lang="en-US" sz="2800" dirty="0">
                <a:latin typeface="Calibri" panose="020F0502020204030204" pitchFamily="34" charset="0"/>
                <a:ea typeface="ＭＳ Ｐゴシック" charset="0"/>
                <a:cs typeface="Calibri" panose="020F0502020204030204" pitchFamily="34" charset="0"/>
              </a:rPr>
              <a:t>with previously treated, unresectable locally advanced or metastatic intrahepatic cholangiocarcinoma harboring FGFR2 gene fusions or other rearrangements</a:t>
            </a:r>
            <a:endParaRPr lang="en-US" sz="2800" dirty="0">
              <a:solidFill>
                <a:srgbClr val="FFCC31"/>
              </a:solidFill>
              <a:latin typeface="Calibri" panose="020F0502020204030204" pitchFamily="34" charset="0"/>
              <a:cs typeface="Calibri" panose="020F0502020204030204" pitchFamily="34" charset="0"/>
            </a:endParaRPr>
          </a:p>
          <a:p>
            <a:pPr marL="0" indent="0">
              <a:spcBef>
                <a:spcPts val="1800"/>
              </a:spcBef>
              <a:spcAft>
                <a:spcPts val="0"/>
              </a:spcAft>
              <a:buClr>
                <a:schemeClr val="bg1"/>
              </a:buClr>
              <a:buNone/>
            </a:pPr>
            <a:r>
              <a:rPr lang="en-US" sz="2800" b="1" dirty="0">
                <a:solidFill>
                  <a:srgbClr val="0432FF"/>
                </a:solidFill>
                <a:latin typeface="Calibri" panose="020F0502020204030204" pitchFamily="34" charset="0"/>
                <a:cs typeface="Calibri" panose="020F0502020204030204" pitchFamily="34" charset="0"/>
              </a:rPr>
              <a:t>Recommended dose</a:t>
            </a:r>
          </a:p>
          <a:p>
            <a:pPr>
              <a:spcBef>
                <a:spcPts val="300"/>
              </a:spcBef>
              <a:spcAft>
                <a:spcPts val="0"/>
              </a:spcAft>
              <a:buClr>
                <a:srgbClr val="002060"/>
              </a:buClr>
              <a:buFont typeface="Arial" panose="020B0604020202020204" pitchFamily="34" charset="0"/>
              <a:buChar char="•"/>
            </a:pPr>
            <a:r>
              <a:rPr lang="en-US" sz="2800" dirty="0">
                <a:latin typeface="Calibri" panose="020F0502020204030204" pitchFamily="34" charset="0"/>
                <a:cs typeface="Calibri" panose="020F0502020204030204" pitchFamily="34" charset="0"/>
              </a:rPr>
              <a:t>20 mg orally (five 4-mg tablets) once daily with or without food until disease progression or unacceptable toxicity</a:t>
            </a:r>
            <a:endParaRPr lang="en-US" sz="2800" dirty="0">
              <a:solidFill>
                <a:srgbClr val="FFA90D"/>
              </a:solidFill>
              <a:latin typeface="Calibri" panose="020F0502020204030204" pitchFamily="34" charset="0"/>
              <a:cs typeface="Calibri" panose="020F0502020204030204" pitchFamily="34" charset="0"/>
            </a:endParaRPr>
          </a:p>
        </p:txBody>
      </p:sp>
      <p:sp>
        <p:nvSpPr>
          <p:cNvPr id="91139" name="TextBox 6"/>
          <p:cNvSpPr txBox="1">
            <a:spLocks noChangeArrowheads="1"/>
          </p:cNvSpPr>
          <p:nvPr/>
        </p:nvSpPr>
        <p:spPr bwMode="auto">
          <a:xfrm>
            <a:off x="0" y="6399028"/>
            <a:ext cx="10515600" cy="439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82880" tIns="0" rIns="182880" bIns="91440" anchor="b"/>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0" fontAlgn="base" latinLnBrk="0" hangingPunct="0">
              <a:lnSpc>
                <a:spcPct val="100000"/>
              </a:lnSpc>
              <a:spcBef>
                <a:spcPct val="20000"/>
              </a:spcBef>
              <a:spcAft>
                <a:spcPct val="0"/>
              </a:spcAft>
              <a:buClrTx/>
              <a:buSzTx/>
              <a:buFontTx/>
              <a:buNone/>
              <a:tabLst/>
              <a:defRPr/>
            </a:pPr>
            <a:r>
              <a:rPr kumimoji="0" lang="en-US" sz="1500" b="0" i="0" u="none" strike="noStrike" kern="1200" cap="none" spc="0" normalizeH="0" baseline="0" noProof="0" dirty="0">
                <a:ln>
                  <a:noFill/>
                </a:ln>
                <a:effectLst/>
                <a:uLnTx/>
                <a:uFillTx/>
                <a:latin typeface="Calibri" panose="020F0502020204030204" pitchFamily="34" charset="0"/>
                <a:ea typeface="ＭＳ Ｐゴシック" charset="0"/>
                <a:cs typeface="Calibri" panose="020F0502020204030204" pitchFamily="34" charset="0"/>
              </a:rPr>
              <a:t>Futibatinib package insert, </a:t>
            </a:r>
            <a:r>
              <a:rPr lang="en-US" sz="1500" b="0" dirty="0">
                <a:latin typeface="Calibri" panose="020F0502020204030204" pitchFamily="34" charset="0"/>
                <a:cs typeface="Calibri" panose="020F0502020204030204" pitchFamily="34" charset="0"/>
              </a:rPr>
              <a:t>4</a:t>
            </a:r>
            <a:r>
              <a:rPr kumimoji="0" lang="en-US" sz="1500" b="0" i="0" u="none" strike="noStrike" kern="1200" cap="none" spc="0" normalizeH="0" baseline="0" noProof="0" dirty="0">
                <a:ln>
                  <a:noFill/>
                </a:ln>
                <a:effectLst/>
                <a:uLnTx/>
                <a:uFillTx/>
                <a:latin typeface="Calibri" panose="020F0502020204030204" pitchFamily="34" charset="0"/>
                <a:ea typeface="ＭＳ Ｐゴシック" charset="0"/>
                <a:cs typeface="Calibri" panose="020F0502020204030204" pitchFamily="34" charset="0"/>
              </a:rPr>
              <a:t>/2024. </a:t>
            </a:r>
          </a:p>
        </p:txBody>
      </p:sp>
    </p:spTree>
    <p:extLst>
      <p:ext uri="{BB962C8B-B14F-4D97-AF65-F5344CB8AC3E}">
        <p14:creationId xmlns:p14="http://schemas.microsoft.com/office/powerpoint/2010/main" val="10399559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04AD70E-1B68-304E-92F9-A63509DDBE1C}"/>
              </a:ext>
            </a:extLst>
          </p:cNvPr>
          <p:cNvSpPr>
            <a:spLocks noGrp="1"/>
          </p:cNvSpPr>
          <p:nvPr>
            <p:ph type="title"/>
          </p:nvPr>
        </p:nvSpPr>
        <p:spPr>
          <a:xfrm>
            <a:off x="912286" y="227013"/>
            <a:ext cx="10358967" cy="1143000"/>
          </a:xfrm>
        </p:spPr>
        <p:txBody>
          <a:bodyPr vert="horz" wrap="square" lIns="0" tIns="0" rIns="0" bIns="0" numCol="1" anchor="ctr" anchorCtr="0" compatLnSpc="1">
            <a:prstTxWarp prst="textNoShape">
              <a:avLst/>
            </a:prstTxWarp>
            <a:normAutofit/>
          </a:bodyPr>
          <a:lstStyle/>
          <a:p>
            <a:pPr algn="l">
              <a:defRPr/>
            </a:pPr>
            <a:r>
              <a:rPr lang="en-US" altLang="en-US" dirty="0"/>
              <a:t>FOENIX-CCA2: A Phase II Study of </a:t>
            </a:r>
            <a:r>
              <a:rPr lang="en-US" altLang="en-US" dirty="0" err="1"/>
              <a:t>Futibatinib</a:t>
            </a:r>
            <a:r>
              <a:rPr lang="en-US" altLang="en-US" dirty="0"/>
              <a:t> for Intrahepatic Cholangiocarcinoma with FGFR2 Fusions/Rearrangements</a:t>
            </a:r>
          </a:p>
        </p:txBody>
      </p:sp>
      <p:sp>
        <p:nvSpPr>
          <p:cNvPr id="5" name="TextBox 4">
            <a:extLst>
              <a:ext uri="{FF2B5EF4-FFF2-40B4-BE49-F238E27FC236}">
                <a16:creationId xmlns:a16="http://schemas.microsoft.com/office/drawing/2014/main" id="{E13A5858-95EF-C581-F19B-5F51D439FE5B}"/>
              </a:ext>
            </a:extLst>
          </p:cNvPr>
          <p:cNvSpPr txBox="1"/>
          <p:nvPr/>
        </p:nvSpPr>
        <p:spPr bwMode="auto">
          <a:xfrm>
            <a:off x="119336" y="6237312"/>
            <a:ext cx="6432378" cy="470421"/>
          </a:xfrm>
          <a:prstGeom prst="rect">
            <a:avLst/>
          </a:prstGeom>
          <a:noFill/>
          <a:ln w="9525">
            <a:noFill/>
            <a:miter lim="800000"/>
            <a:headEnd/>
            <a:tailEnd/>
          </a:ln>
        </p:spPr>
        <p:txBody>
          <a:bodyPr vert="horz" wrap="none" lIns="0" tIns="0" rIns="0" bIns="0" numCol="1" rtlCol="0" anchor="b" anchorCtr="0" compatLnSpc="1">
            <a:prstTxWarp prst="textNoShape">
              <a:avLst/>
            </a:prstTxWarp>
            <a:noAutofit/>
          </a:bodyPr>
          <a:lstStyle/>
          <a:p>
            <a:pPr marL="98425" marR="0" lvl="0" indent="0" algn="l" defTabSz="412750" rtl="0" eaLnBrk="0" fontAlgn="base" latinLnBrk="0" hangingPunct="0">
              <a:lnSpc>
                <a:spcPct val="90000"/>
              </a:lnSpc>
              <a:spcBef>
                <a:spcPts val="0"/>
              </a:spcBef>
              <a:spcAft>
                <a:spcPts val="800"/>
              </a:spcAft>
              <a:buClr>
                <a:srgbClr val="000000"/>
              </a:buClr>
              <a:buSzPct val="100000"/>
              <a:buFontTx/>
              <a:buNone/>
              <a:tabLst/>
              <a:defRPr/>
            </a:pPr>
            <a:r>
              <a:rPr kumimoji="0" lang="en-US" sz="1800" b="0" i="0" u="none" strike="noStrike" kern="1200" cap="none" spc="0" normalizeH="0" baseline="0" noProof="0" dirty="0">
                <a:ln>
                  <a:noFill/>
                </a:ln>
                <a:solidFill>
                  <a:srgbClr val="000000"/>
                </a:solidFill>
                <a:effectLst/>
                <a:uLnTx/>
                <a:uFillTx/>
                <a:latin typeface="Calibri" charset="0"/>
                <a:ea typeface="MS PGothic" pitchFamily="34" charset="-128"/>
              </a:rPr>
              <a:t>Goyal L et al. </a:t>
            </a:r>
            <a:r>
              <a:rPr kumimoji="0" lang="en-US" sz="1800" b="0" i="1" u="none" strike="noStrike" kern="1200" cap="none" spc="0" normalizeH="0" baseline="0" noProof="0" dirty="0">
                <a:ln>
                  <a:noFill/>
                </a:ln>
                <a:solidFill>
                  <a:srgbClr val="000000"/>
                </a:solidFill>
                <a:effectLst/>
                <a:uLnTx/>
                <a:uFillTx/>
                <a:latin typeface="Calibri" charset="0"/>
                <a:ea typeface="MS PGothic" pitchFamily="34" charset="-128"/>
              </a:rPr>
              <a:t>N </a:t>
            </a:r>
            <a:r>
              <a:rPr kumimoji="0" lang="en-US" sz="1800" b="0" i="1" u="none" strike="noStrike" kern="1200" cap="none" spc="0" normalizeH="0" baseline="0" noProof="0" dirty="0" err="1">
                <a:ln>
                  <a:noFill/>
                </a:ln>
                <a:solidFill>
                  <a:srgbClr val="000000"/>
                </a:solidFill>
                <a:effectLst/>
                <a:uLnTx/>
                <a:uFillTx/>
                <a:latin typeface="Calibri" charset="0"/>
                <a:ea typeface="MS PGothic" pitchFamily="34" charset="-128"/>
              </a:rPr>
              <a:t>Engl</a:t>
            </a:r>
            <a:r>
              <a:rPr kumimoji="0" lang="en-US" sz="1800" b="0" i="1" u="none" strike="noStrike" kern="1200" cap="none" spc="0" normalizeH="0" baseline="0" noProof="0" dirty="0">
                <a:ln>
                  <a:noFill/>
                </a:ln>
                <a:solidFill>
                  <a:srgbClr val="000000"/>
                </a:solidFill>
                <a:effectLst/>
                <a:uLnTx/>
                <a:uFillTx/>
                <a:latin typeface="Calibri" charset="0"/>
                <a:ea typeface="MS PGothic" pitchFamily="34" charset="-128"/>
              </a:rPr>
              <a:t> J Med </a:t>
            </a:r>
            <a:r>
              <a:rPr kumimoji="0" lang="en-US" sz="1800" b="0" i="0" u="none" strike="noStrike" kern="1200" cap="none" spc="0" normalizeH="0" baseline="0" noProof="0" dirty="0">
                <a:ln>
                  <a:noFill/>
                </a:ln>
                <a:solidFill>
                  <a:srgbClr val="000000"/>
                </a:solidFill>
                <a:effectLst/>
                <a:uLnTx/>
                <a:uFillTx/>
                <a:latin typeface="Calibri" charset="0"/>
                <a:ea typeface="MS PGothic" pitchFamily="34" charset="-128"/>
              </a:rPr>
              <a:t>2023;388;228-39. </a:t>
            </a:r>
          </a:p>
        </p:txBody>
      </p:sp>
      <p:sp>
        <p:nvSpPr>
          <p:cNvPr id="7" name="TextBox 6">
            <a:extLst>
              <a:ext uri="{FF2B5EF4-FFF2-40B4-BE49-F238E27FC236}">
                <a16:creationId xmlns:a16="http://schemas.microsoft.com/office/drawing/2014/main" id="{DD2EB67D-5293-7720-A0A3-8AC6279BEE99}"/>
              </a:ext>
            </a:extLst>
          </p:cNvPr>
          <p:cNvSpPr txBox="1"/>
          <p:nvPr/>
        </p:nvSpPr>
        <p:spPr>
          <a:xfrm>
            <a:off x="4838862" y="5409220"/>
            <a:ext cx="2505814" cy="646331"/>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itchFamily="-72" charset="0"/>
                <a:ea typeface="MS PGothic" charset="0"/>
              </a:rPr>
              <a:t>Median PFS: 9.0 </a:t>
            </a:r>
            <a:r>
              <a:rPr kumimoji="0" lang="en-US" sz="1800" b="1" i="0" u="none" strike="noStrike" kern="1200" cap="none" spc="0" normalizeH="0" baseline="0" noProof="0" dirty="0" err="1">
                <a:ln>
                  <a:noFill/>
                </a:ln>
                <a:solidFill>
                  <a:srgbClr val="000000"/>
                </a:solidFill>
                <a:effectLst/>
                <a:uLnTx/>
                <a:uFillTx/>
                <a:latin typeface="Arial" pitchFamily="-72" charset="0"/>
                <a:ea typeface="MS PGothic" charset="0"/>
              </a:rPr>
              <a:t>mos</a:t>
            </a:r>
            <a:endParaRPr kumimoji="0" lang="en-US" sz="1800" b="1" i="0" u="none" strike="noStrike" kern="1200" cap="none" spc="0" normalizeH="0" baseline="0" noProof="0" dirty="0">
              <a:ln>
                <a:noFill/>
              </a:ln>
              <a:solidFill>
                <a:srgbClr val="000000"/>
              </a:solidFill>
              <a:effectLst/>
              <a:uLnTx/>
              <a:uFillTx/>
              <a:latin typeface="Arial" pitchFamily="-72" charset="0"/>
              <a:ea typeface="MS PGothic" charset="0"/>
            </a:endParaRP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itchFamily="-72" charset="0"/>
                <a:ea typeface="MS PGothic" charset="0"/>
              </a:rPr>
              <a:t>Median OS: 21.7 </a:t>
            </a:r>
            <a:r>
              <a:rPr kumimoji="0" lang="en-US" sz="1800" b="1" i="0" u="none" strike="noStrike" kern="1200" cap="none" spc="0" normalizeH="0" baseline="0" noProof="0" dirty="0" err="1">
                <a:ln>
                  <a:noFill/>
                </a:ln>
                <a:solidFill>
                  <a:srgbClr val="000000"/>
                </a:solidFill>
                <a:effectLst/>
                <a:uLnTx/>
                <a:uFillTx/>
                <a:latin typeface="Arial" pitchFamily="-72" charset="0"/>
                <a:ea typeface="MS PGothic" charset="0"/>
              </a:rPr>
              <a:t>mos</a:t>
            </a:r>
            <a:endParaRPr kumimoji="0" lang="en-US" sz="1800" b="1" i="0" u="none" strike="noStrike" kern="1200" cap="none" spc="0" normalizeH="0" baseline="0" noProof="0" dirty="0">
              <a:ln>
                <a:noFill/>
              </a:ln>
              <a:solidFill>
                <a:srgbClr val="000000"/>
              </a:solidFill>
              <a:effectLst/>
              <a:uLnTx/>
              <a:uFillTx/>
              <a:latin typeface="Arial" pitchFamily="-72" charset="0"/>
              <a:ea typeface="MS PGothic" charset="0"/>
            </a:endParaRPr>
          </a:p>
        </p:txBody>
      </p:sp>
      <p:pic>
        <p:nvPicPr>
          <p:cNvPr id="1026" name="Picture 2">
            <a:extLst>
              <a:ext uri="{FF2B5EF4-FFF2-40B4-BE49-F238E27FC236}">
                <a16:creationId xmlns:a16="http://schemas.microsoft.com/office/drawing/2014/main" id="{013DC9A7-F967-73AC-16C8-F66358B94DD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93" t="1029" r="459" b="52574"/>
          <a:stretch/>
        </p:blipFill>
        <p:spPr bwMode="auto">
          <a:xfrm>
            <a:off x="583888" y="1448780"/>
            <a:ext cx="11024223" cy="3960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83593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Title 1"/>
          <p:cNvSpPr>
            <a:spLocks noGrp="1"/>
          </p:cNvSpPr>
          <p:nvPr>
            <p:ph type="title"/>
          </p:nvPr>
        </p:nvSpPr>
        <p:spPr/>
        <p:txBody>
          <a:bodyPr/>
          <a:lstStyle/>
          <a:p>
            <a:r>
              <a:rPr lang="en-US" dirty="0">
                <a:latin typeface="Calibri" panose="020F0502020204030204" pitchFamily="34" charset="0"/>
                <a:ea typeface="ＭＳ Ｐゴシック" charset="0"/>
                <a:cs typeface="Calibri" panose="020F0502020204030204" pitchFamily="34" charset="0"/>
              </a:rPr>
              <a:t>Pemigatinib</a:t>
            </a:r>
          </a:p>
        </p:txBody>
      </p:sp>
      <p:sp>
        <p:nvSpPr>
          <p:cNvPr id="2" name="Content Placeholder 1">
            <a:extLst>
              <a:ext uri="{FF2B5EF4-FFF2-40B4-BE49-F238E27FC236}">
                <a16:creationId xmlns:a16="http://schemas.microsoft.com/office/drawing/2014/main" id="{5A4EB1D8-CC14-F640-9A61-6076C8FC7E9C}"/>
              </a:ext>
            </a:extLst>
          </p:cNvPr>
          <p:cNvSpPr>
            <a:spLocks noGrp="1"/>
          </p:cNvSpPr>
          <p:nvPr>
            <p:ph idx="1"/>
          </p:nvPr>
        </p:nvSpPr>
        <p:spPr>
          <a:xfrm>
            <a:off x="912286" y="1268760"/>
            <a:ext cx="10358967" cy="4677243"/>
          </a:xfrm>
        </p:spPr>
        <p:txBody>
          <a:bodyPr/>
          <a:lstStyle/>
          <a:p>
            <a:pPr marL="0" indent="0">
              <a:spcBef>
                <a:spcPts val="600"/>
              </a:spcBef>
              <a:spcAft>
                <a:spcPts val="0"/>
              </a:spcAft>
              <a:buClr>
                <a:schemeClr val="bg1"/>
              </a:buClr>
              <a:buNone/>
            </a:pPr>
            <a:r>
              <a:rPr lang="en-US" sz="2800" b="1" dirty="0">
                <a:solidFill>
                  <a:srgbClr val="0432FF"/>
                </a:solidFill>
                <a:latin typeface="Calibri" panose="020F0502020204030204" pitchFamily="34" charset="0"/>
                <a:cs typeface="Calibri" panose="020F0502020204030204" pitchFamily="34" charset="0"/>
              </a:rPr>
              <a:t>Mechanism of action</a:t>
            </a:r>
          </a:p>
          <a:p>
            <a:pPr>
              <a:spcBef>
                <a:spcPts val="300"/>
              </a:spcBef>
              <a:spcAft>
                <a:spcPts val="0"/>
              </a:spcAft>
              <a:buClr>
                <a:srgbClr val="002060"/>
              </a:buClr>
              <a:buFont typeface="Arial" panose="020B0604020202020204" pitchFamily="34" charset="0"/>
              <a:buChar char="•"/>
            </a:pPr>
            <a:r>
              <a:rPr lang="en-US" sz="2800" dirty="0">
                <a:latin typeface="Calibri" panose="020F0502020204030204" pitchFamily="34" charset="0"/>
                <a:cs typeface="Calibri" panose="020F0502020204030204" pitchFamily="34" charset="0"/>
              </a:rPr>
              <a:t>FGFR inhibitor</a:t>
            </a:r>
            <a:endParaRPr lang="en-US" sz="2800" b="1" dirty="0">
              <a:solidFill>
                <a:srgbClr val="FFCC31"/>
              </a:solidFill>
              <a:latin typeface="Calibri" panose="020F0502020204030204" pitchFamily="34" charset="0"/>
              <a:cs typeface="Calibri" panose="020F0502020204030204" pitchFamily="34" charset="0"/>
            </a:endParaRPr>
          </a:p>
          <a:p>
            <a:pPr marL="0" indent="0">
              <a:spcBef>
                <a:spcPts val="1800"/>
              </a:spcBef>
              <a:spcAft>
                <a:spcPts val="0"/>
              </a:spcAft>
              <a:buClr>
                <a:schemeClr val="bg1"/>
              </a:buClr>
              <a:buNone/>
            </a:pPr>
            <a:r>
              <a:rPr lang="en-US" sz="2800" b="1" dirty="0">
                <a:solidFill>
                  <a:srgbClr val="0432FF"/>
                </a:solidFill>
                <a:latin typeface="Calibri" panose="020F0502020204030204" pitchFamily="34" charset="0"/>
                <a:cs typeface="Calibri" panose="020F0502020204030204" pitchFamily="34" charset="0"/>
              </a:rPr>
              <a:t>Indication</a:t>
            </a:r>
          </a:p>
          <a:p>
            <a:pPr>
              <a:spcBef>
                <a:spcPts val="300"/>
              </a:spcBef>
              <a:spcAft>
                <a:spcPts val="0"/>
              </a:spcAft>
              <a:buClr>
                <a:srgbClr val="002060"/>
              </a:buClr>
              <a:buFont typeface="Arial" panose="020B0604020202020204" pitchFamily="34" charset="0"/>
              <a:buChar char="•"/>
            </a:pPr>
            <a:r>
              <a:rPr lang="en-US" sz="2800" dirty="0">
                <a:latin typeface="Calibri" panose="020F0502020204030204" pitchFamily="34" charset="0"/>
                <a:cs typeface="Calibri" panose="020F0502020204030204" pitchFamily="34" charset="0"/>
              </a:rPr>
              <a:t>For patients </a:t>
            </a:r>
            <a:r>
              <a:rPr lang="en-US" sz="2800" dirty="0">
                <a:latin typeface="Calibri" panose="020F0502020204030204" pitchFamily="34" charset="0"/>
                <a:ea typeface="ＭＳ Ｐゴシック" charset="0"/>
                <a:cs typeface="Calibri" panose="020F0502020204030204" pitchFamily="34" charset="0"/>
              </a:rPr>
              <a:t>with previously treated, unresectable locally advanced or metastatic cholangiocarcinoma harboring FGFR2 fusions or other rearrangements</a:t>
            </a:r>
            <a:endParaRPr lang="en-US" sz="2800" dirty="0">
              <a:solidFill>
                <a:srgbClr val="FFCC31"/>
              </a:solidFill>
              <a:latin typeface="Calibri" panose="020F0502020204030204" pitchFamily="34" charset="0"/>
              <a:cs typeface="Calibri" panose="020F0502020204030204" pitchFamily="34" charset="0"/>
            </a:endParaRPr>
          </a:p>
          <a:p>
            <a:pPr marL="0" indent="0">
              <a:spcBef>
                <a:spcPts val="1800"/>
              </a:spcBef>
              <a:spcAft>
                <a:spcPts val="0"/>
              </a:spcAft>
              <a:buClr>
                <a:schemeClr val="bg1"/>
              </a:buClr>
              <a:buNone/>
            </a:pPr>
            <a:r>
              <a:rPr lang="en-US" sz="2800" b="1" dirty="0">
                <a:solidFill>
                  <a:srgbClr val="0432FF"/>
                </a:solidFill>
                <a:latin typeface="Calibri" panose="020F0502020204030204" pitchFamily="34" charset="0"/>
                <a:cs typeface="Calibri" panose="020F0502020204030204" pitchFamily="34" charset="0"/>
              </a:rPr>
              <a:t>Recommended dose</a:t>
            </a:r>
          </a:p>
          <a:p>
            <a:pPr>
              <a:spcBef>
                <a:spcPts val="300"/>
              </a:spcBef>
              <a:spcAft>
                <a:spcPts val="0"/>
              </a:spcAft>
              <a:buClr>
                <a:srgbClr val="002060"/>
              </a:buClr>
              <a:buFont typeface="Arial" panose="020B0604020202020204" pitchFamily="34" charset="0"/>
              <a:buChar char="•"/>
            </a:pPr>
            <a:r>
              <a:rPr lang="en-US" sz="2800" dirty="0">
                <a:latin typeface="Calibri" panose="020F0502020204030204" pitchFamily="34" charset="0"/>
                <a:cs typeface="Calibri" panose="020F0502020204030204" pitchFamily="34" charset="0"/>
              </a:rPr>
              <a:t>13.5 mg orally once daily, with or without food, for 14 consecutive days followed by 7 days off therapy in 21-day cycles until disease progression or unacceptable toxicity</a:t>
            </a:r>
            <a:endParaRPr lang="en-US" sz="2800" dirty="0">
              <a:solidFill>
                <a:srgbClr val="FFA90D"/>
              </a:solidFill>
              <a:latin typeface="Calibri" panose="020F0502020204030204" pitchFamily="34" charset="0"/>
              <a:cs typeface="Calibri" panose="020F0502020204030204" pitchFamily="34" charset="0"/>
            </a:endParaRPr>
          </a:p>
        </p:txBody>
      </p:sp>
      <p:sp>
        <p:nvSpPr>
          <p:cNvPr id="91139" name="TextBox 6"/>
          <p:cNvSpPr txBox="1">
            <a:spLocks noChangeArrowheads="1"/>
          </p:cNvSpPr>
          <p:nvPr/>
        </p:nvSpPr>
        <p:spPr bwMode="auto">
          <a:xfrm>
            <a:off x="0" y="6399028"/>
            <a:ext cx="10515600" cy="439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82880" tIns="0" rIns="182880" bIns="91440" anchor="b"/>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0" fontAlgn="base" latinLnBrk="0" hangingPunct="0">
              <a:lnSpc>
                <a:spcPct val="100000"/>
              </a:lnSpc>
              <a:spcBef>
                <a:spcPct val="2000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Pemigatinib package insert, </a:t>
            </a:r>
            <a:r>
              <a:rPr lang="en-US" sz="1500" b="0" dirty="0">
                <a:solidFill>
                  <a:srgbClr val="000000"/>
                </a:solidFill>
                <a:latin typeface="Calibri" panose="020F0502020204030204" pitchFamily="34" charset="0"/>
                <a:cs typeface="Calibri" panose="020F0502020204030204" pitchFamily="34" charset="0"/>
              </a:rPr>
              <a:t>6</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/2023. </a:t>
            </a:r>
          </a:p>
        </p:txBody>
      </p:sp>
    </p:spTree>
    <p:extLst>
      <p:ext uri="{BB962C8B-B14F-4D97-AF65-F5344CB8AC3E}">
        <p14:creationId xmlns:p14="http://schemas.microsoft.com/office/powerpoint/2010/main" val="42271500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9B4B99-90D2-183B-A873-997A78B03AB3}"/>
              </a:ext>
            </a:extLst>
          </p:cNvPr>
          <p:cNvSpPr>
            <a:spLocks noGrp="1"/>
          </p:cNvSpPr>
          <p:nvPr>
            <p:ph type="title"/>
          </p:nvPr>
        </p:nvSpPr>
        <p:spPr>
          <a:xfrm>
            <a:off x="929142" y="0"/>
            <a:ext cx="10358967" cy="1143000"/>
          </a:xfrm>
        </p:spPr>
        <p:txBody>
          <a:bodyPr/>
          <a:lstStyle/>
          <a:p>
            <a:pPr algn="l"/>
            <a:r>
              <a:rPr lang="en-US" dirty="0"/>
              <a:t>FIGHT-202 Final Results: Best Percent Change from Baseline in Target Lesion Size in Cohort A</a:t>
            </a:r>
          </a:p>
        </p:txBody>
      </p:sp>
      <p:sp>
        <p:nvSpPr>
          <p:cNvPr id="3" name="TextBox 2">
            <a:extLst>
              <a:ext uri="{FF2B5EF4-FFF2-40B4-BE49-F238E27FC236}">
                <a16:creationId xmlns:a16="http://schemas.microsoft.com/office/drawing/2014/main" id="{1A8B5AF1-90C3-53F5-34C6-B996983C61F7}"/>
              </a:ext>
            </a:extLst>
          </p:cNvPr>
          <p:cNvSpPr txBox="1"/>
          <p:nvPr/>
        </p:nvSpPr>
        <p:spPr>
          <a:xfrm>
            <a:off x="47328" y="6490211"/>
            <a:ext cx="6599564" cy="323165"/>
          </a:xfrm>
          <a:prstGeom prst="rect">
            <a:avLst/>
          </a:prstGeom>
          <a:noFill/>
        </p:spPr>
        <p:txBody>
          <a:bodyPr wrap="none" rtlCol="0">
            <a:spAutoFit/>
          </a:bodyPr>
          <a:lstStyle/>
          <a:p>
            <a:r>
              <a:rPr lang="en-US" sz="1500" b="0" dirty="0">
                <a:solidFill>
                  <a:schemeClr val="tx1"/>
                </a:solidFill>
                <a:latin typeface="Calibri" panose="020F0502020204030204" pitchFamily="34" charset="0"/>
                <a:cs typeface="Calibri" panose="020F0502020204030204" pitchFamily="34" charset="0"/>
              </a:rPr>
              <a:t>Vogel A et al. </a:t>
            </a:r>
            <a:r>
              <a:rPr lang="en-US" sz="1500" b="0" i="1" dirty="0">
                <a:solidFill>
                  <a:schemeClr val="tx1"/>
                </a:solidFill>
                <a:latin typeface="Calibri" panose="020F0502020204030204" pitchFamily="34" charset="0"/>
                <a:cs typeface="Calibri" panose="020F0502020204030204" pitchFamily="34" charset="0"/>
              </a:rPr>
              <a:t>ESMO World Congress on Gastrointestinal Cancer </a:t>
            </a:r>
            <a:r>
              <a:rPr lang="en-US" sz="1500" b="0" dirty="0">
                <a:solidFill>
                  <a:schemeClr val="tx1"/>
                </a:solidFill>
                <a:latin typeface="Calibri" panose="020F0502020204030204" pitchFamily="34" charset="0"/>
                <a:cs typeface="Calibri" panose="020F0502020204030204" pitchFamily="34" charset="0"/>
              </a:rPr>
              <a:t>2022;Abstract O-2.</a:t>
            </a:r>
          </a:p>
        </p:txBody>
      </p:sp>
      <p:pic>
        <p:nvPicPr>
          <p:cNvPr id="6" name="Picture 5" descr="Chart&#10;&#10;Description automatically generated">
            <a:extLst>
              <a:ext uri="{FF2B5EF4-FFF2-40B4-BE49-F238E27FC236}">
                <a16:creationId xmlns:a16="http://schemas.microsoft.com/office/drawing/2014/main" id="{C4D48F89-7728-4BFB-D67C-4275ADBDFA36}"/>
              </a:ext>
            </a:extLst>
          </p:cNvPr>
          <p:cNvPicPr>
            <a:picLocks noChangeAspect="1"/>
          </p:cNvPicPr>
          <p:nvPr/>
        </p:nvPicPr>
        <p:blipFill>
          <a:blip r:embed="rId2"/>
          <a:stretch>
            <a:fillRect/>
          </a:stretch>
        </p:blipFill>
        <p:spPr>
          <a:xfrm>
            <a:off x="903891" y="1143000"/>
            <a:ext cx="9877298" cy="5100226"/>
          </a:xfrm>
          <a:prstGeom prst="rect">
            <a:avLst/>
          </a:prstGeom>
        </p:spPr>
      </p:pic>
    </p:spTree>
    <p:extLst>
      <p:ext uri="{BB962C8B-B14F-4D97-AF65-F5344CB8AC3E}">
        <p14:creationId xmlns:p14="http://schemas.microsoft.com/office/powerpoint/2010/main" val="15055171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3F100A-B758-5F4C-39D2-D3F81432F0D2}"/>
              </a:ext>
            </a:extLst>
          </p:cNvPr>
          <p:cNvSpPr>
            <a:spLocks noGrp="1"/>
          </p:cNvSpPr>
          <p:nvPr>
            <p:ph type="title"/>
          </p:nvPr>
        </p:nvSpPr>
        <p:spPr>
          <a:xfrm>
            <a:off x="912286" y="347092"/>
            <a:ext cx="10358967" cy="825723"/>
          </a:xfrm>
        </p:spPr>
        <p:txBody>
          <a:bodyPr/>
          <a:lstStyle/>
          <a:p>
            <a:r>
              <a:rPr lang="en-US" dirty="0"/>
              <a:t>Efficacy of FDA-Approved FGFR Inhibitors</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dirty="0"/>
              <a:t>for FGFR2 Fusion-Positive Cholangiocarcinoma</a:t>
            </a:r>
          </a:p>
        </p:txBody>
      </p:sp>
      <p:graphicFrame>
        <p:nvGraphicFramePr>
          <p:cNvPr id="4" name="Table 2">
            <a:extLst>
              <a:ext uri="{FF2B5EF4-FFF2-40B4-BE49-F238E27FC236}">
                <a16:creationId xmlns:a16="http://schemas.microsoft.com/office/drawing/2014/main" id="{874FF7C7-C410-9D24-4022-84FF3EFB9180}"/>
              </a:ext>
            </a:extLst>
          </p:cNvPr>
          <p:cNvGraphicFramePr>
            <a:graphicFrameLocks noGrp="1"/>
          </p:cNvGraphicFramePr>
          <p:nvPr>
            <p:extLst>
              <p:ext uri="{D42A27DB-BD31-4B8C-83A1-F6EECF244321}">
                <p14:modId xmlns:p14="http://schemas.microsoft.com/office/powerpoint/2010/main" val="77609323"/>
              </p:ext>
            </p:extLst>
          </p:nvPr>
        </p:nvGraphicFramePr>
        <p:xfrm>
          <a:off x="1127448" y="1436485"/>
          <a:ext cx="9721080" cy="3985030"/>
        </p:xfrm>
        <a:graphic>
          <a:graphicData uri="http://schemas.openxmlformats.org/drawingml/2006/table">
            <a:tbl>
              <a:tblPr firstRow="1" bandRow="1">
                <a:tableStyleId>{9DCAF9ED-07DC-4A11-8D7F-57B35C25682E}</a:tableStyleId>
              </a:tblPr>
              <a:tblGrid>
                <a:gridCol w="3220234">
                  <a:extLst>
                    <a:ext uri="{9D8B030D-6E8A-4147-A177-3AD203B41FA5}">
                      <a16:colId xmlns:a16="http://schemas.microsoft.com/office/drawing/2014/main" val="945073905"/>
                    </a:ext>
                  </a:extLst>
                </a:gridCol>
                <a:gridCol w="3260486">
                  <a:extLst>
                    <a:ext uri="{9D8B030D-6E8A-4147-A177-3AD203B41FA5}">
                      <a16:colId xmlns:a16="http://schemas.microsoft.com/office/drawing/2014/main" val="3236426166"/>
                    </a:ext>
                  </a:extLst>
                </a:gridCol>
                <a:gridCol w="3240360">
                  <a:extLst>
                    <a:ext uri="{9D8B030D-6E8A-4147-A177-3AD203B41FA5}">
                      <a16:colId xmlns:a16="http://schemas.microsoft.com/office/drawing/2014/main" val="2680339272"/>
                    </a:ext>
                  </a:extLst>
                </a:gridCol>
              </a:tblGrid>
              <a:tr h="584655">
                <a:tc>
                  <a:txBody>
                    <a:bodyPr/>
                    <a:lstStyle/>
                    <a:p>
                      <a:endParaRPr lang="en-US" sz="1800" dirty="0"/>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sz="1800" dirty="0"/>
                        <a:t>Pemigatinib </a:t>
                      </a:r>
                    </a:p>
                    <a:p>
                      <a:pPr algn="ctr"/>
                      <a:r>
                        <a:rPr lang="en-US" sz="1800" dirty="0"/>
                        <a:t>(N = 107)</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sz="1800" dirty="0"/>
                        <a:t>Futibatinib</a:t>
                      </a:r>
                    </a:p>
                    <a:p>
                      <a:pPr algn="ctr"/>
                      <a:r>
                        <a:rPr lang="en-US" sz="1800" dirty="0"/>
                        <a:t>(N = 67)</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extLst>
                  <a:ext uri="{0D108BD9-81ED-4DB2-BD59-A6C34878D82A}">
                    <a16:rowId xmlns:a16="http://schemas.microsoft.com/office/drawing/2014/main" val="1645680275"/>
                  </a:ext>
                </a:extLst>
              </a:tr>
              <a:tr h="490159">
                <a:tc>
                  <a:txBody>
                    <a:bodyPr/>
                    <a:lstStyle/>
                    <a:p>
                      <a:r>
                        <a:rPr lang="en-US" sz="1800" dirty="0"/>
                        <a:t>ORR</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dirty="0"/>
                        <a:t>37.0%</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dirty="0"/>
                        <a:t>42.0%</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93395818"/>
                  </a:ext>
                </a:extLst>
              </a:tr>
              <a:tr h="576064">
                <a:tc>
                  <a:txBody>
                    <a:bodyPr/>
                    <a:lstStyle/>
                    <a:p>
                      <a:r>
                        <a:rPr lang="en-US" sz="1800" dirty="0"/>
                        <a:t>Disease control rate</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AF0"/>
                    </a:solidFill>
                  </a:tcPr>
                </a:tc>
                <a:tc>
                  <a:txBody>
                    <a:bodyPr/>
                    <a:lstStyle/>
                    <a:p>
                      <a:pPr algn="ctr"/>
                      <a:r>
                        <a:rPr lang="en-US" sz="1800" dirty="0"/>
                        <a:t>82.0%</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AF0"/>
                    </a:solidFill>
                  </a:tcPr>
                </a:tc>
                <a:tc>
                  <a:txBody>
                    <a:bodyPr/>
                    <a:lstStyle/>
                    <a:p>
                      <a:pPr algn="ctr"/>
                      <a:r>
                        <a:rPr lang="en-US" sz="1800" dirty="0"/>
                        <a:t>83.0%</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AF0"/>
                    </a:solidFill>
                  </a:tcPr>
                </a:tc>
                <a:extLst>
                  <a:ext uri="{0D108BD9-81ED-4DB2-BD59-A6C34878D82A}">
                    <a16:rowId xmlns:a16="http://schemas.microsoft.com/office/drawing/2014/main" val="1931059750"/>
                  </a:ext>
                </a:extLst>
              </a:tr>
              <a:tr h="694764">
                <a:tc>
                  <a:txBody>
                    <a:bodyPr/>
                    <a:lstStyle/>
                    <a:p>
                      <a:r>
                        <a:rPr lang="en-US" sz="1800" dirty="0"/>
                        <a:t>Median progression-free survival</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dirty="0"/>
                        <a:t>7.0 </a:t>
                      </a:r>
                      <a:r>
                        <a:rPr lang="en-US" sz="1800" dirty="0" err="1"/>
                        <a:t>mo</a:t>
                      </a:r>
                      <a:endParaRPr lang="en-US" sz="1800" dirty="0"/>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dirty="0"/>
                        <a:t>9.0 </a:t>
                      </a:r>
                      <a:r>
                        <a:rPr lang="en-US" sz="1800" dirty="0" err="1"/>
                        <a:t>mo</a:t>
                      </a:r>
                      <a:endParaRPr lang="en-US" sz="1800" dirty="0"/>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38447757"/>
                  </a:ext>
                </a:extLst>
              </a:tr>
              <a:tr h="582716">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Median overall survival</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AF0"/>
                    </a:solidFill>
                  </a:tcPr>
                </a:tc>
                <a:tc>
                  <a:txBody>
                    <a:bodyPr/>
                    <a:lstStyle/>
                    <a:p>
                      <a:pPr algn="ctr"/>
                      <a:r>
                        <a:rPr lang="en-US" sz="1800" dirty="0"/>
                        <a:t>17.5 </a:t>
                      </a:r>
                      <a:r>
                        <a:rPr lang="en-US" sz="1800" dirty="0" err="1"/>
                        <a:t>mo</a:t>
                      </a:r>
                      <a:endParaRPr lang="en-US" sz="1800" dirty="0"/>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AF0"/>
                    </a:solidFill>
                  </a:tcPr>
                </a:tc>
                <a:tc>
                  <a:txBody>
                    <a:bodyPr/>
                    <a:lstStyle/>
                    <a:p>
                      <a:pPr algn="ctr"/>
                      <a:r>
                        <a:rPr lang="en-US" sz="1800" dirty="0"/>
                        <a:t>21.7 </a:t>
                      </a:r>
                      <a:r>
                        <a:rPr lang="en-US" sz="1800" dirty="0" err="1"/>
                        <a:t>mo</a:t>
                      </a:r>
                      <a:endParaRPr lang="en-US" sz="1800" dirty="0"/>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AF0"/>
                    </a:solidFill>
                  </a:tcPr>
                </a:tc>
                <a:extLst>
                  <a:ext uri="{0D108BD9-81ED-4DB2-BD59-A6C34878D82A}">
                    <a16:rowId xmlns:a16="http://schemas.microsoft.com/office/drawing/2014/main" val="2408373444"/>
                  </a:ext>
                </a:extLst>
              </a:tr>
              <a:tr h="970767">
                <a:tc>
                  <a:txBody>
                    <a:bodyPr/>
                    <a:lstStyle/>
                    <a:p>
                      <a:r>
                        <a:rPr lang="en-US" sz="1800" dirty="0"/>
                        <a:t>Toxicities</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dirty="0"/>
                        <a:t>Hyperphosphatemia, Alopecia, Diarrhea</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dirty="0"/>
                        <a:t>Hyperphosphatemia, Diarrhea, Dry mouth </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53995264"/>
                  </a:ext>
                </a:extLst>
              </a:tr>
            </a:tbl>
          </a:graphicData>
        </a:graphic>
      </p:graphicFrame>
      <p:sp>
        <p:nvSpPr>
          <p:cNvPr id="5" name="Footer Placeholder 1">
            <a:extLst>
              <a:ext uri="{FF2B5EF4-FFF2-40B4-BE49-F238E27FC236}">
                <a16:creationId xmlns:a16="http://schemas.microsoft.com/office/drawing/2014/main" id="{63BDA8D9-12DF-E16A-3BE2-287F979D3F39}"/>
              </a:ext>
            </a:extLst>
          </p:cNvPr>
          <p:cNvSpPr txBox="1">
            <a:spLocks/>
          </p:cNvSpPr>
          <p:nvPr/>
        </p:nvSpPr>
        <p:spPr>
          <a:xfrm>
            <a:off x="47328" y="6381328"/>
            <a:ext cx="10009112" cy="646330"/>
          </a:xfrm>
          <a:prstGeom prst="rect">
            <a:avLst/>
          </a:prstGeom>
        </p:spPr>
        <p:txBody>
          <a:bodyPr vert="horz" lIns="162560" tIns="81280" rIns="162560" bIns="81280" rtlCol="0" anchor="t"/>
          <a:lstStyle>
            <a:defPPr>
              <a:defRPr lang="en-US"/>
            </a:defPPr>
            <a:lvl1pPr algn="ctr" rtl="0" fontAlgn="base">
              <a:spcBef>
                <a:spcPct val="0"/>
              </a:spcBef>
              <a:spcAft>
                <a:spcPct val="0"/>
              </a:spcAft>
              <a:defRPr sz="1200" kern="1200">
                <a:solidFill>
                  <a:schemeClr val="tx1">
                    <a:tint val="75000"/>
                  </a:schemeClr>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algn="l"/>
            <a:r>
              <a:rPr lang="en-US" b="0" dirty="0">
                <a:solidFill>
                  <a:srgbClr val="000000"/>
                </a:solidFill>
                <a:effectLst/>
                <a:latin typeface="Calibri" panose="020F0502020204030204" pitchFamily="34" charset="0"/>
                <a:cs typeface="Calibri" panose="020F0502020204030204" pitchFamily="34" charset="0"/>
              </a:rPr>
              <a:t>Vogel A et al. </a:t>
            </a:r>
            <a:r>
              <a:rPr lang="en-US" b="0" i="1" dirty="0">
                <a:solidFill>
                  <a:srgbClr val="000000"/>
                </a:solidFill>
                <a:effectLst/>
                <a:latin typeface="Calibri" panose="020F0502020204030204" pitchFamily="34" charset="0"/>
                <a:cs typeface="Calibri" panose="020F0502020204030204" pitchFamily="34" charset="0"/>
              </a:rPr>
              <a:t>ESMO GI </a:t>
            </a:r>
            <a:r>
              <a:rPr lang="en-US" b="0" dirty="0">
                <a:solidFill>
                  <a:srgbClr val="000000"/>
                </a:solidFill>
                <a:effectLst/>
                <a:latin typeface="Calibri" panose="020F0502020204030204" pitchFamily="34" charset="0"/>
                <a:cs typeface="Calibri" panose="020F0502020204030204" pitchFamily="34" charset="0"/>
              </a:rPr>
              <a:t>2022;Abstract O-2; Goyal L et al. </a:t>
            </a:r>
            <a:r>
              <a:rPr lang="en-US" b="0" i="1" dirty="0">
                <a:solidFill>
                  <a:srgbClr val="000000"/>
                </a:solidFill>
                <a:effectLst/>
                <a:latin typeface="Calibri" panose="020F0502020204030204" pitchFamily="34" charset="0"/>
                <a:cs typeface="Calibri" panose="020F0502020204030204" pitchFamily="34" charset="0"/>
              </a:rPr>
              <a:t>N </a:t>
            </a:r>
            <a:r>
              <a:rPr lang="en-US" b="0" i="1" dirty="0" err="1">
                <a:solidFill>
                  <a:srgbClr val="000000"/>
                </a:solidFill>
                <a:effectLst/>
                <a:latin typeface="Calibri" panose="020F0502020204030204" pitchFamily="34" charset="0"/>
                <a:cs typeface="Calibri" panose="020F0502020204030204" pitchFamily="34" charset="0"/>
              </a:rPr>
              <a:t>Engl</a:t>
            </a:r>
            <a:r>
              <a:rPr lang="en-US" b="0" i="1" dirty="0">
                <a:solidFill>
                  <a:srgbClr val="000000"/>
                </a:solidFill>
                <a:effectLst/>
                <a:latin typeface="Calibri" panose="020F0502020204030204" pitchFamily="34" charset="0"/>
                <a:cs typeface="Calibri" panose="020F0502020204030204" pitchFamily="34" charset="0"/>
              </a:rPr>
              <a:t> J Med </a:t>
            </a:r>
            <a:r>
              <a:rPr lang="en-US" b="0" dirty="0">
                <a:solidFill>
                  <a:srgbClr val="000000"/>
                </a:solidFill>
                <a:effectLst/>
                <a:latin typeface="Calibri" panose="020F0502020204030204" pitchFamily="34" charset="0"/>
                <a:cs typeface="Calibri" panose="020F0502020204030204" pitchFamily="34" charset="0"/>
              </a:rPr>
              <a:t>2023;388:228-39</a:t>
            </a:r>
          </a:p>
        </p:txBody>
      </p:sp>
    </p:spTree>
    <p:extLst>
      <p:ext uri="{BB962C8B-B14F-4D97-AF65-F5344CB8AC3E}">
        <p14:creationId xmlns:p14="http://schemas.microsoft.com/office/powerpoint/2010/main" val="23598657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C60921D-3221-3D6E-7D1B-1B7F4D2EF6AD}"/>
              </a:ext>
            </a:extLst>
          </p:cNvPr>
          <p:cNvSpPr/>
          <p:nvPr/>
        </p:nvSpPr>
        <p:spPr bwMode="auto">
          <a:xfrm>
            <a:off x="758948" y="4653136"/>
            <a:ext cx="10512305" cy="566936"/>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a:xfrm>
            <a:off x="912286" y="0"/>
            <a:ext cx="10358967" cy="1143000"/>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5239D5A5-CF8E-1043-8EA1-EB2202922538}"/>
              </a:ext>
            </a:extLst>
          </p:cNvPr>
          <p:cNvSpPr>
            <a:spLocks noGrp="1"/>
          </p:cNvSpPr>
          <p:nvPr>
            <p:ph idx="1"/>
          </p:nvPr>
        </p:nvSpPr>
        <p:spPr>
          <a:xfrm>
            <a:off x="912286" y="1143000"/>
            <a:ext cx="10224274" cy="4799013"/>
          </a:xfrm>
        </p:spPr>
        <p:txBody>
          <a:bodyPr/>
          <a:lstStyle/>
          <a:p>
            <a:pPr marL="0" marR="0" indent="0">
              <a:spcBef>
                <a:spcPts val="1800"/>
              </a:spcBef>
              <a:spcAft>
                <a:spcPts val="0"/>
              </a:spcAft>
              <a:buNone/>
            </a:pPr>
            <a:r>
              <a:rPr lang="en-US" sz="2800" dirty="0">
                <a:solidFill>
                  <a:srgbClr val="0432FF"/>
                </a:solidFill>
              </a:rPr>
              <a:t>Introduction</a:t>
            </a:r>
          </a:p>
          <a:p>
            <a:pPr marL="0" marR="0" indent="0">
              <a:spcBef>
                <a:spcPts val="1800"/>
              </a:spcBef>
              <a:spcAft>
                <a:spcPts val="0"/>
              </a:spcAft>
              <a:buNone/>
            </a:pPr>
            <a:r>
              <a:rPr lang="en-US" sz="2800" dirty="0">
                <a:solidFill>
                  <a:srgbClr val="0432FF"/>
                </a:solidFill>
              </a:rPr>
              <a:t>Part 1: </a:t>
            </a:r>
            <a:r>
              <a:rPr lang="en-US" sz="2800" dirty="0">
                <a:solidFill>
                  <a:srgbClr val="002060"/>
                </a:solidFill>
              </a:rPr>
              <a:t>Hepatocellular Carcinoma</a:t>
            </a:r>
          </a:p>
          <a:p>
            <a:pPr marL="0" marR="0" indent="0">
              <a:spcBef>
                <a:spcPts val="1800"/>
              </a:spcBef>
              <a:spcAft>
                <a:spcPts val="0"/>
              </a:spcAft>
              <a:buNone/>
            </a:pPr>
            <a:r>
              <a:rPr lang="en-US" sz="2800" dirty="0">
                <a:solidFill>
                  <a:srgbClr val="0432FF"/>
                </a:solidFill>
              </a:rPr>
              <a:t>Part 2: </a:t>
            </a:r>
            <a:r>
              <a:rPr lang="en-US" sz="2800" dirty="0">
                <a:solidFill>
                  <a:srgbClr val="002060"/>
                </a:solidFill>
              </a:rPr>
              <a:t>Biliary Tract Cancers (BTCs)</a:t>
            </a:r>
          </a:p>
          <a:p>
            <a:pPr marL="342900" indent="-342900">
              <a:spcBef>
                <a:spcPts val="1200"/>
              </a:spcBef>
              <a:spcAft>
                <a:spcPts val="0"/>
              </a:spcAft>
            </a:pPr>
            <a:r>
              <a:rPr lang="en-US" sz="2800" dirty="0">
                <a:solidFill>
                  <a:schemeClr val="tx1"/>
                </a:solidFill>
              </a:rPr>
              <a:t>Immunotherapy in the Management of Advanced BTCs</a:t>
            </a:r>
          </a:p>
          <a:p>
            <a:pPr marL="342900" indent="-342900">
              <a:spcBef>
                <a:spcPts val="1200"/>
              </a:spcBef>
              <a:spcAft>
                <a:spcPts val="0"/>
              </a:spcAft>
            </a:pPr>
            <a:r>
              <a:rPr lang="en-US" sz="2800" dirty="0">
                <a:solidFill>
                  <a:schemeClr val="tx1"/>
                </a:solidFill>
              </a:rPr>
              <a:t>Biomarker Testing Recommendations and the Use of FGFR Inhibitors for Advanced Cholangiocarcinoma </a:t>
            </a:r>
          </a:p>
          <a:p>
            <a:pPr marL="342900" indent="-342900">
              <a:spcBef>
                <a:spcPts val="1200"/>
              </a:spcBef>
              <a:spcAft>
                <a:spcPts val="0"/>
              </a:spcAft>
            </a:pPr>
            <a:r>
              <a:rPr lang="en-US" sz="2800" dirty="0">
                <a:solidFill>
                  <a:schemeClr val="bg1"/>
                </a:solidFill>
              </a:rPr>
              <a:t>Potential Role of HER2-Targeted Therapy for BTCs</a:t>
            </a:r>
          </a:p>
        </p:txBody>
      </p:sp>
    </p:spTree>
    <p:extLst>
      <p:ext uri="{BB962C8B-B14F-4D97-AF65-F5344CB8AC3E}">
        <p14:creationId xmlns:p14="http://schemas.microsoft.com/office/powerpoint/2010/main" val="40937193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35F6E54-1F97-C948-847D-AA573C3EFF5F}"/>
              </a:ext>
            </a:extLst>
          </p:cNvPr>
          <p:cNvSpPr/>
          <p:nvPr/>
        </p:nvSpPr>
        <p:spPr bwMode="auto">
          <a:xfrm>
            <a:off x="2457779" y="123016"/>
            <a:ext cx="7200801" cy="1463292"/>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ctr"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S PGothic" charset="0"/>
              <a:cs typeface="+mn-cs"/>
            </a:endParaRPr>
          </a:p>
        </p:txBody>
      </p:sp>
      <p:sp>
        <p:nvSpPr>
          <p:cNvPr id="3" name="Content Placeholder 2">
            <a:extLst>
              <a:ext uri="{FF2B5EF4-FFF2-40B4-BE49-F238E27FC236}">
                <a16:creationId xmlns:a16="http://schemas.microsoft.com/office/drawing/2014/main" id="{11E79FF0-EC50-2DBD-D519-983D0D740B59}"/>
              </a:ext>
            </a:extLst>
          </p:cNvPr>
          <p:cNvSpPr>
            <a:spLocks noGrp="1"/>
          </p:cNvSpPr>
          <p:nvPr>
            <p:ph idx="1"/>
          </p:nvPr>
        </p:nvSpPr>
        <p:spPr>
          <a:xfrm>
            <a:off x="916517" y="2769283"/>
            <a:ext cx="10148036" cy="2160240"/>
          </a:xfrm>
        </p:spPr>
        <p:txBody>
          <a:bodyPr/>
          <a:lstStyle/>
          <a:p>
            <a:pPr marL="342900" marR="0" lvl="0" indent="-342900">
              <a:spcBef>
                <a:spcPts val="0"/>
              </a:spcBef>
              <a:spcAft>
                <a:spcPts val="600"/>
              </a:spcAft>
              <a:buFont typeface="Symbol" pitchFamily="2" charset="2"/>
              <a:buChar char=""/>
            </a:pPr>
            <a:r>
              <a:rPr lang="en-US" sz="2400" kern="100" dirty="0">
                <a:effectLst/>
                <a:latin typeface="+mn-lt"/>
                <a:ea typeface="Aptos" panose="020B0004020202020204" pitchFamily="34" charset="0"/>
                <a:cs typeface="Times New Roman" panose="02020603050405020304" pitchFamily="18" charset="0"/>
              </a:rPr>
              <a:t>Incidence of HER2 overexpression in patients with BTCs</a:t>
            </a:r>
          </a:p>
          <a:p>
            <a:pPr marL="342900" marR="0" lvl="0" indent="-342900">
              <a:spcBef>
                <a:spcPts val="0"/>
              </a:spcBef>
              <a:spcAft>
                <a:spcPts val="600"/>
              </a:spcAft>
              <a:buFont typeface="Symbol" pitchFamily="2" charset="2"/>
              <a:buChar char=""/>
            </a:pPr>
            <a:r>
              <a:rPr lang="en-US" sz="2400" kern="100" dirty="0">
                <a:effectLst/>
                <a:latin typeface="+mn-lt"/>
                <a:ea typeface="Aptos" panose="020B0004020202020204" pitchFamily="34" charset="0"/>
                <a:cs typeface="Times New Roman" panose="02020603050405020304" pitchFamily="18" charset="0"/>
              </a:rPr>
              <a:t>Mechanism of action of the novel HER2-targeted bispecific antibody zanidatamab</a:t>
            </a:r>
          </a:p>
          <a:p>
            <a:pPr marL="342900" marR="0" lvl="0" indent="-342900">
              <a:spcBef>
                <a:spcPts val="0"/>
              </a:spcBef>
              <a:spcAft>
                <a:spcPts val="600"/>
              </a:spcAft>
              <a:buFont typeface="Symbol" pitchFamily="2" charset="2"/>
              <a:buChar char=""/>
            </a:pPr>
            <a:r>
              <a:rPr lang="en-US" sz="2400" kern="100" dirty="0">
                <a:effectLst/>
                <a:latin typeface="+mn-lt"/>
                <a:ea typeface="Aptos" panose="020B0004020202020204" pitchFamily="34" charset="0"/>
                <a:cs typeface="Times New Roman" panose="02020603050405020304" pitchFamily="18" charset="0"/>
              </a:rPr>
              <a:t>Recent pivotal trial findings with zanidatamab for previously treated advanced or metastatic HER2-positive BTCs</a:t>
            </a:r>
          </a:p>
          <a:p>
            <a:pPr marL="342900" marR="0" lvl="0" indent="-342900">
              <a:spcBef>
                <a:spcPts val="0"/>
              </a:spcBef>
              <a:spcAft>
                <a:spcPts val="600"/>
              </a:spcAft>
              <a:buFont typeface="Symbol" pitchFamily="2" charset="2"/>
              <a:buChar char=""/>
            </a:pPr>
            <a:r>
              <a:rPr lang="en-US" sz="2400" kern="100" dirty="0">
                <a:effectLst/>
                <a:latin typeface="+mn-lt"/>
                <a:ea typeface="Aptos" panose="020B0004020202020204" pitchFamily="34" charset="0"/>
                <a:cs typeface="Times New Roman" panose="02020603050405020304" pitchFamily="18" charset="0"/>
              </a:rPr>
              <a:t>Key efficacy and safety findings with trastuzumab deruxtecan for patients with previously treated HER2-positive BTCs</a:t>
            </a:r>
          </a:p>
          <a:p>
            <a:pPr marL="342900" marR="0" lvl="0" indent="-342900">
              <a:spcBef>
                <a:spcPts val="0"/>
              </a:spcBef>
              <a:spcAft>
                <a:spcPts val="600"/>
              </a:spcAft>
              <a:buFont typeface="Symbol" pitchFamily="2" charset="2"/>
              <a:buChar char=""/>
            </a:pPr>
            <a:r>
              <a:rPr lang="en-US" sz="2400" kern="100" dirty="0">
                <a:effectLst/>
                <a:latin typeface="+mn-lt"/>
                <a:ea typeface="Aptos" panose="020B0004020202020204" pitchFamily="34" charset="0"/>
                <a:cs typeface="Times New Roman" panose="02020603050405020304" pitchFamily="18" charset="0"/>
              </a:rPr>
              <a:t>Current off-protocol and potential future role of HER2-targeted therapy for advanced BTCs</a:t>
            </a:r>
          </a:p>
        </p:txBody>
      </p:sp>
      <p:sp>
        <p:nvSpPr>
          <p:cNvPr id="8" name="Title 1">
            <a:extLst>
              <a:ext uri="{FF2B5EF4-FFF2-40B4-BE49-F238E27FC236}">
                <a16:creationId xmlns:a16="http://schemas.microsoft.com/office/drawing/2014/main" id="{AE850230-546C-8597-A0EE-69331F2515CD}"/>
              </a:ext>
            </a:extLst>
          </p:cNvPr>
          <p:cNvSpPr>
            <a:spLocks noGrp="1"/>
          </p:cNvSpPr>
          <p:nvPr>
            <p:ph type="title"/>
          </p:nvPr>
        </p:nvSpPr>
        <p:spPr>
          <a:xfrm>
            <a:off x="2425408" y="283162"/>
            <a:ext cx="7308813" cy="1143000"/>
          </a:xfrm>
        </p:spPr>
        <p:txBody>
          <a:bodyPr lIns="91440" tIns="91440" rIns="91440" bIns="182880"/>
          <a:lstStyle/>
          <a:p>
            <a:pPr marL="0" marR="0">
              <a:spcBef>
                <a:spcPts val="0"/>
              </a:spcBef>
              <a:spcAft>
                <a:spcPts val="0"/>
              </a:spcAft>
            </a:pPr>
            <a:r>
              <a:rPr lang="en-US" sz="3200" b="1" kern="100" dirty="0">
                <a:solidFill>
                  <a:schemeClr val="bg1"/>
                </a:solidFill>
                <a:effectLst/>
                <a:latin typeface="+mn-lt"/>
                <a:ea typeface="Aptos" panose="020B0004020202020204" pitchFamily="34" charset="0"/>
                <a:cs typeface="Times New Roman" panose="02020603050405020304" pitchFamily="18" charset="0"/>
              </a:rPr>
              <a:t>The Potential Role of HER2-Targeted Therapy for BTCs</a:t>
            </a:r>
            <a:endParaRPr lang="en-US" sz="3200" kern="100" dirty="0">
              <a:solidFill>
                <a:schemeClr val="bg1"/>
              </a:solidFill>
              <a:effectLst/>
              <a:latin typeface="+mn-lt"/>
              <a:ea typeface="Aptos" panose="020B000402020202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B0E61478-F4E8-B3E4-3F94-38F66B5171E3}"/>
              </a:ext>
            </a:extLst>
          </p:cNvPr>
          <p:cNvSpPr txBox="1"/>
          <p:nvPr/>
        </p:nvSpPr>
        <p:spPr>
          <a:xfrm>
            <a:off x="335360" y="1774557"/>
            <a:ext cx="2495363" cy="646331"/>
          </a:xfrm>
          <a:prstGeom prst="rect">
            <a:avLst/>
          </a:prstGeom>
          <a:noFill/>
        </p:spPr>
        <p:txBody>
          <a:bodyPr wrap="non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rPr>
              <a:t>Dr Stein</a:t>
            </a: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S PGothic" charset="0"/>
              </a:rPr>
              <a:t>New Haven, Connecticut</a:t>
            </a:r>
          </a:p>
        </p:txBody>
      </p:sp>
      <p:pic>
        <p:nvPicPr>
          <p:cNvPr id="9" name="Picture 8">
            <a:extLst>
              <a:ext uri="{FF2B5EF4-FFF2-40B4-BE49-F238E27FC236}">
                <a16:creationId xmlns:a16="http://schemas.microsoft.com/office/drawing/2014/main" id="{4545FBE0-F6CC-38DC-E814-6B58FE93B9E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42800" y="129290"/>
            <a:ext cx="1636776" cy="1636776"/>
          </a:xfrm>
          <a:prstGeom prst="rect">
            <a:avLst/>
          </a:prstGeom>
        </p:spPr>
      </p:pic>
      <p:sp>
        <p:nvSpPr>
          <p:cNvPr id="13" name="TextBox 12">
            <a:extLst>
              <a:ext uri="{FF2B5EF4-FFF2-40B4-BE49-F238E27FC236}">
                <a16:creationId xmlns:a16="http://schemas.microsoft.com/office/drawing/2014/main" id="{5F33B7EF-7CEC-8A78-44A6-205196720DD5}"/>
              </a:ext>
            </a:extLst>
          </p:cNvPr>
          <p:cNvSpPr txBox="1"/>
          <p:nvPr/>
        </p:nvSpPr>
        <p:spPr>
          <a:xfrm>
            <a:off x="9406936" y="1774557"/>
            <a:ext cx="2112821" cy="646331"/>
          </a:xfrm>
          <a:prstGeom prst="rect">
            <a:avLst/>
          </a:prstGeom>
          <a:noFill/>
        </p:spPr>
        <p:txBody>
          <a:bodyPr wrap="non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rPr>
              <a:t>Dr </a:t>
            </a:r>
            <a:r>
              <a:rPr kumimoji="0" lang="en-US" sz="1800" b="1" i="0" u="none" strike="noStrike" kern="1200" cap="none" spc="0" normalizeH="0" baseline="0" noProof="0" dirty="0" err="1">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rPr>
              <a:t>Yarchoan</a:t>
            </a:r>
            <a:endPar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endParaRP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S PGothic" charset="0"/>
              </a:rPr>
              <a:t>Baltimore, Maryland</a:t>
            </a:r>
          </a:p>
        </p:txBody>
      </p:sp>
      <p:pic>
        <p:nvPicPr>
          <p:cNvPr id="14" name="Picture 13">
            <a:extLst>
              <a:ext uri="{FF2B5EF4-FFF2-40B4-BE49-F238E27FC236}">
                <a16:creationId xmlns:a16="http://schemas.microsoft.com/office/drawing/2014/main" id="{7331EE84-EDDC-F701-0E7E-262F481CFA5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768407" y="129290"/>
            <a:ext cx="1636776" cy="1636776"/>
          </a:xfrm>
          <a:prstGeom prst="rect">
            <a:avLst/>
          </a:prstGeom>
        </p:spPr>
      </p:pic>
    </p:spTree>
    <p:extLst>
      <p:ext uri="{BB962C8B-B14F-4D97-AF65-F5344CB8AC3E}">
        <p14:creationId xmlns:p14="http://schemas.microsoft.com/office/powerpoint/2010/main" val="34248465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116632"/>
            <a:ext cx="10358967" cy="1196752"/>
          </a:xfrm>
        </p:spPr>
        <p:txBody>
          <a:bodyPr/>
          <a:lstStyle/>
          <a:p>
            <a:r>
              <a:rPr lang="en-US" sz="3200" dirty="0">
                <a:solidFill>
                  <a:srgbClr val="0432FF"/>
                </a:solidFill>
              </a:rPr>
              <a:t>Dr </a:t>
            </a:r>
            <a:r>
              <a:rPr lang="en-US" sz="3200" dirty="0" err="1">
                <a:solidFill>
                  <a:srgbClr val="0432FF"/>
                </a:solidFill>
              </a:rPr>
              <a:t>Yarchoan</a:t>
            </a:r>
            <a:r>
              <a:rPr lang="en-US" sz="3200" dirty="0">
                <a:solidFill>
                  <a:srgbClr val="0432FF"/>
                </a:solidFill>
              </a:rPr>
              <a:t> — Disclosures</a:t>
            </a:r>
          </a:p>
        </p:txBody>
      </p:sp>
      <p:graphicFrame>
        <p:nvGraphicFramePr>
          <p:cNvPr id="5" name="Content Placeholder 3">
            <a:extLst>
              <a:ext uri="{FF2B5EF4-FFF2-40B4-BE49-F238E27FC236}">
                <a16:creationId xmlns:a16="http://schemas.microsoft.com/office/drawing/2014/main" id="{AC54A03E-3DC1-4C41-A07A-B20EBF4DEA0B}"/>
              </a:ext>
            </a:extLst>
          </p:cNvPr>
          <p:cNvGraphicFramePr>
            <a:graphicFrameLocks/>
          </p:cNvGraphicFramePr>
          <p:nvPr>
            <p:extLst>
              <p:ext uri="{D42A27DB-BD31-4B8C-83A1-F6EECF244321}">
                <p14:modId xmlns:p14="http://schemas.microsoft.com/office/powerpoint/2010/main" val="1921830164"/>
              </p:ext>
            </p:extLst>
          </p:nvPr>
        </p:nvGraphicFramePr>
        <p:xfrm>
          <a:off x="1236095" y="1916832"/>
          <a:ext cx="9719807" cy="2290319"/>
        </p:xfrm>
        <a:graphic>
          <a:graphicData uri="http://schemas.openxmlformats.org/drawingml/2006/table">
            <a:tbl>
              <a:tblPr firstRow="1" bandRow="1">
                <a:tableStyleId>{F2DE63D5-997A-4646-A377-4702673A728D}</a:tableStyleId>
              </a:tblPr>
              <a:tblGrid>
                <a:gridCol w="2916310">
                  <a:extLst>
                    <a:ext uri="{9D8B030D-6E8A-4147-A177-3AD203B41FA5}">
                      <a16:colId xmlns:a16="http://schemas.microsoft.com/office/drawing/2014/main" val="20000"/>
                    </a:ext>
                  </a:extLst>
                </a:gridCol>
                <a:gridCol w="6803497">
                  <a:extLst>
                    <a:ext uri="{9D8B030D-6E8A-4147-A177-3AD203B41FA5}">
                      <a16:colId xmlns:a16="http://schemas.microsoft.com/office/drawing/2014/main" val="20001"/>
                    </a:ext>
                  </a:extLst>
                </a:gridCol>
              </a:tblGrid>
              <a:tr h="864096">
                <a:tc>
                  <a:txBody>
                    <a:bodyPr/>
                    <a:lstStyle/>
                    <a:p>
                      <a:r>
                        <a:rPr lang="en-US" sz="1800" b="1" kern="1200" dirty="0">
                          <a:solidFill>
                            <a:schemeClr val="tx1"/>
                          </a:solidFill>
                          <a:effectLst/>
                          <a:latin typeface="+mn-lt"/>
                          <a:ea typeface="+mn-ea"/>
                          <a:cs typeface="+mn-cs"/>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AstraZeneca Pharmaceuticals LP, Eisai Inc, </a:t>
                      </a:r>
                      <a:r>
                        <a:rPr lang="en-US" sz="1800" b="0" kern="1200" dirty="0" err="1">
                          <a:solidFill>
                            <a:schemeClr val="tx1"/>
                          </a:solidFill>
                          <a:effectLst/>
                          <a:latin typeface="+mn-lt"/>
                          <a:ea typeface="+mn-ea"/>
                          <a:cs typeface="+mn-cs"/>
                        </a:rPr>
                        <a:t>Exelixis</a:t>
                      </a:r>
                      <a:r>
                        <a:rPr lang="en-US" sz="1800" b="0" kern="1200" dirty="0">
                          <a:solidFill>
                            <a:schemeClr val="tx1"/>
                          </a:solidFill>
                          <a:effectLst/>
                          <a:latin typeface="+mn-lt"/>
                          <a:ea typeface="+mn-ea"/>
                          <a:cs typeface="+mn-cs"/>
                        </a:rPr>
                        <a:t> Inc, Genentech, a member of the Roche Group</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566773">
                <a:tc>
                  <a:txBody>
                    <a:bodyPr/>
                    <a:lstStyle/>
                    <a:p>
                      <a:r>
                        <a:rPr lang="en-US" sz="1800" b="1" kern="1200" dirty="0">
                          <a:solidFill>
                            <a:schemeClr val="tx1"/>
                          </a:solidFill>
                          <a:effectLst/>
                          <a:latin typeface="+mn-lt"/>
                          <a:ea typeface="+mn-ea"/>
                          <a:cs typeface="+mn-cs"/>
                        </a:rPr>
                        <a:t>Co-Founder with Equity</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err="1">
                          <a:solidFill>
                            <a:schemeClr val="tx1"/>
                          </a:solidFill>
                          <a:effectLst/>
                          <a:latin typeface="+mn-lt"/>
                          <a:ea typeface="+mn-ea"/>
                          <a:cs typeface="+mn-cs"/>
                        </a:rPr>
                        <a:t>Adventris</a:t>
                      </a:r>
                      <a:r>
                        <a:rPr lang="en-US" sz="1800" b="0" kern="1200" dirty="0">
                          <a:solidFill>
                            <a:schemeClr val="tx1"/>
                          </a:solidFill>
                          <a:effectLst/>
                          <a:latin typeface="+mn-lt"/>
                          <a:ea typeface="+mn-ea"/>
                          <a:cs typeface="+mn-cs"/>
                        </a:rPr>
                        <a:t> Pharmaceuticals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1940087"/>
                  </a:ext>
                </a:extLst>
              </a:tr>
              <a:tr h="859450">
                <a:tc>
                  <a:txBody>
                    <a:bodyPr/>
                    <a:lstStyle/>
                    <a:p>
                      <a:r>
                        <a:rPr lang="en-US" sz="1800" b="1" kern="1200" dirty="0">
                          <a:solidFill>
                            <a:schemeClr val="tx1"/>
                          </a:solidFill>
                          <a:effectLst/>
                          <a:latin typeface="+mn-lt"/>
                          <a:ea typeface="+mn-ea"/>
                          <a:cs typeface="+mn-cs"/>
                        </a:rPr>
                        <a:t>Research Funding (to Johns Hopkins)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Bristol Myers Squibb, </a:t>
                      </a:r>
                      <a:r>
                        <a:rPr lang="en-US" sz="1800" b="0" kern="1200" dirty="0" err="1">
                          <a:solidFill>
                            <a:schemeClr val="tx1"/>
                          </a:solidFill>
                          <a:effectLst/>
                          <a:latin typeface="+mn-lt"/>
                          <a:ea typeface="+mn-ea"/>
                          <a:cs typeface="+mn-cs"/>
                        </a:rPr>
                        <a:t>Exelixis</a:t>
                      </a:r>
                      <a:r>
                        <a:rPr lang="en-US" sz="1800" b="0" kern="1200" dirty="0">
                          <a:solidFill>
                            <a:schemeClr val="tx1"/>
                          </a:solidFill>
                          <a:effectLst/>
                          <a:latin typeface="+mn-lt"/>
                          <a:ea typeface="+mn-ea"/>
                          <a:cs typeface="+mn-cs"/>
                        </a:rPr>
                        <a:t> Inc, Genentech, a member of the Roche Group, Incyte Corporation</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39683306"/>
                  </a:ext>
                </a:extLst>
              </a:tr>
            </a:tbl>
          </a:graphicData>
        </a:graphic>
      </p:graphicFrame>
    </p:spTree>
    <p:custDataLst>
      <p:tags r:id="rId1"/>
    </p:custDataLst>
    <p:extLst>
      <p:ext uri="{BB962C8B-B14F-4D97-AF65-F5344CB8AC3E}">
        <p14:creationId xmlns:p14="http://schemas.microsoft.com/office/powerpoint/2010/main" val="77256355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3B157CE-07AD-0E97-3F28-D4A5457ECDB1}"/>
              </a:ext>
            </a:extLst>
          </p:cNvPr>
          <p:cNvSpPr>
            <a:spLocks noGrp="1"/>
          </p:cNvSpPr>
          <p:nvPr>
            <p:ph type="body" sz="quarter" idx="10"/>
          </p:nvPr>
        </p:nvSpPr>
        <p:spPr>
          <a:solidFill>
            <a:srgbClr val="1699B4"/>
          </a:solidFill>
        </p:spPr>
        <p:txBody>
          <a:bodyPr/>
          <a:lstStyle/>
          <a:p>
            <a:r>
              <a:rPr lang="en-US" dirty="0"/>
              <a:t>Blanca </a:t>
            </a:r>
            <a:r>
              <a:rPr lang="en-US" dirty="0" err="1"/>
              <a:t>Ledezma</a:t>
            </a:r>
            <a:r>
              <a:rPr lang="en-US" dirty="0"/>
              <a:t>, MSN, NP, AOCNP</a:t>
            </a:r>
          </a:p>
        </p:txBody>
      </p:sp>
      <p:sp>
        <p:nvSpPr>
          <p:cNvPr id="8" name="Content Placeholder 2">
            <a:extLst>
              <a:ext uri="{FF2B5EF4-FFF2-40B4-BE49-F238E27FC236}">
                <a16:creationId xmlns:a16="http://schemas.microsoft.com/office/drawing/2014/main" id="{4158461A-95B4-D2B3-898B-3D64D9C9C77C}"/>
              </a:ext>
            </a:extLst>
          </p:cNvPr>
          <p:cNvSpPr>
            <a:spLocks noGrp="1"/>
          </p:cNvSpPr>
          <p:nvPr>
            <p:ph idx="1"/>
          </p:nvPr>
        </p:nvSpPr>
        <p:spPr>
          <a:xfrm>
            <a:off x="528638" y="2133600"/>
            <a:ext cx="10896600" cy="4524375"/>
          </a:xfrm>
        </p:spPr>
        <p:txBody>
          <a:bodyPr/>
          <a:lstStyle/>
          <a:p>
            <a:pPr marL="98425" indent="0">
              <a:buNone/>
            </a:pPr>
            <a:r>
              <a:rPr lang="en-US" sz="3200" dirty="0"/>
              <a:t>What I tell my patients with advanced BTC about the importance of HER2 testing and potential therapy with trastuzumab deruxtecan</a:t>
            </a:r>
          </a:p>
          <a:p>
            <a:pPr marL="98425" indent="0">
              <a:buNone/>
            </a:pPr>
            <a:endParaRPr lang="en-US" sz="3200" dirty="0"/>
          </a:p>
        </p:txBody>
      </p:sp>
      <p:pic>
        <p:nvPicPr>
          <p:cNvPr id="3" name="Picture 2">
            <a:extLst>
              <a:ext uri="{FF2B5EF4-FFF2-40B4-BE49-F238E27FC236}">
                <a16:creationId xmlns:a16="http://schemas.microsoft.com/office/drawing/2014/main" id="{01A6DC36-E155-06C3-2678-47349C8C388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434432" y="148390"/>
            <a:ext cx="1261872" cy="1261872"/>
          </a:xfrm>
          <a:prstGeom prst="rect">
            <a:avLst/>
          </a:prstGeom>
        </p:spPr>
      </p:pic>
    </p:spTree>
    <p:extLst>
      <p:ext uri="{BB962C8B-B14F-4D97-AF65-F5344CB8AC3E}">
        <p14:creationId xmlns:p14="http://schemas.microsoft.com/office/powerpoint/2010/main" val="32361914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6F67BC-19E9-EB43-8801-59B2F14D0525}"/>
              </a:ext>
            </a:extLst>
          </p:cNvPr>
          <p:cNvSpPr>
            <a:spLocks noGrp="1"/>
          </p:cNvSpPr>
          <p:nvPr>
            <p:ph type="title"/>
          </p:nvPr>
        </p:nvSpPr>
        <p:spPr>
          <a:xfrm>
            <a:off x="633577" y="288032"/>
            <a:ext cx="10731109" cy="1196752"/>
          </a:xfrm>
        </p:spPr>
        <p:txBody>
          <a:bodyPr/>
          <a:lstStyle/>
          <a:p>
            <a:pPr algn="l"/>
            <a:r>
              <a:rPr lang="en-US" b="1" dirty="0"/>
              <a:t>FDA Grants Accelerated Approval to Trastuzumab </a:t>
            </a:r>
            <a:r>
              <a:rPr lang="en-US" b="1" dirty="0" err="1"/>
              <a:t>Deruxtecan</a:t>
            </a:r>
            <a:r>
              <a:rPr lang="en-US" b="1" dirty="0"/>
              <a:t> for Unresectable or Metastatic HER2-Positive Solid Tumors</a:t>
            </a:r>
            <a:br>
              <a:rPr lang="en-US" b="1" dirty="0"/>
            </a:br>
            <a:r>
              <a:rPr lang="en-US" sz="2400" dirty="0"/>
              <a:t>Press Release – April 5, 2024</a:t>
            </a:r>
          </a:p>
        </p:txBody>
      </p:sp>
      <p:sp>
        <p:nvSpPr>
          <p:cNvPr id="4" name="Content Placeholder 3">
            <a:extLst>
              <a:ext uri="{FF2B5EF4-FFF2-40B4-BE49-F238E27FC236}">
                <a16:creationId xmlns:a16="http://schemas.microsoft.com/office/drawing/2014/main" id="{8AA10040-2241-A644-A660-6E2F28014D65}"/>
              </a:ext>
            </a:extLst>
          </p:cNvPr>
          <p:cNvSpPr>
            <a:spLocks noGrp="1"/>
          </p:cNvSpPr>
          <p:nvPr>
            <p:ph idx="1"/>
          </p:nvPr>
        </p:nvSpPr>
        <p:spPr>
          <a:xfrm>
            <a:off x="609220" y="1700808"/>
            <a:ext cx="10973559" cy="4214845"/>
          </a:xfrm>
        </p:spPr>
        <p:txBody>
          <a:bodyPr wrap="square"/>
          <a:lstStyle/>
          <a:p>
            <a:pPr marL="17463" indent="0">
              <a:spcBef>
                <a:spcPts val="1000"/>
              </a:spcBef>
              <a:spcAft>
                <a:spcPts val="0"/>
              </a:spcAft>
              <a:buNone/>
            </a:pPr>
            <a:r>
              <a:rPr lang="en-US" sz="1900" b="0" dirty="0"/>
              <a:t>“On April 5, 2024, the Food and Drug Administration granted accelerated approval to fam-trastuzumab </a:t>
            </a:r>
            <a:r>
              <a:rPr lang="en-US" sz="1900" b="0" dirty="0" err="1"/>
              <a:t>deruxtecan-nxki</a:t>
            </a:r>
            <a:r>
              <a:rPr lang="en-US" sz="1900" b="0" dirty="0"/>
              <a:t> for adult patients with unresectable or metastatic HER2-positive (IHC3+) solid tumors who have received prior systemic treatment and have no satisfactory alternative treatment options. Efficacy was evaluated in 192 adult patients with previously treated unresectable or metastatic HER2-positive (IHC 3+) solid tumors who were enrolled in one of three multicenter trials: DESTINY-PanTumor02 (NCT04482309), DESTINY-Lung01 (NCT03505710), and DESTINY-CRC02 (NCT04744831). All three trials excluded patients with a history of interstitial lung disease (ILD)/pneumonitis requiring treatment with steroids or ILD/pneumonitis at screening and clinically significant cardiac disease. Patients were also excluded for active brain metastases or ECOG performance status &gt;1. Treatment was administered until disease progression, death, withdrawal of consent, or unacceptable toxicity.</a:t>
            </a:r>
          </a:p>
          <a:p>
            <a:pPr marL="17463" indent="0">
              <a:spcBef>
                <a:spcPts val="1000"/>
              </a:spcBef>
              <a:spcAft>
                <a:spcPts val="0"/>
              </a:spcAft>
              <a:buNone/>
            </a:pPr>
            <a:r>
              <a:rPr lang="en-US" sz="1900" b="0" dirty="0"/>
              <a:t>The recommended fam-trastuzumab </a:t>
            </a:r>
            <a:r>
              <a:rPr lang="en-US" sz="1900" b="0" dirty="0" err="1"/>
              <a:t>deruxtecan-nxki</a:t>
            </a:r>
            <a:r>
              <a:rPr lang="en-US" sz="1900" b="0"/>
              <a:t> dosage </a:t>
            </a:r>
            <a:r>
              <a:rPr lang="en-US" sz="1900" b="0" dirty="0"/>
              <a:t>for this indication is 5.4 mg/kg given as an intravenous infusion once every 3 weeks (21-day cycle) until disease progression or unacceptable toxicity. This tumor agnostic indication is approved under accelerated approval based on objective response rate and duration of response. Continued approval for this indication may be contingent upon verification and description of clinical benefit in a confirmatory trial(s).”</a:t>
            </a:r>
          </a:p>
          <a:p>
            <a:pPr marL="17463" indent="0">
              <a:spcBef>
                <a:spcPts val="1000"/>
              </a:spcBef>
              <a:spcAft>
                <a:spcPts val="0"/>
              </a:spcAft>
              <a:buNone/>
            </a:pPr>
            <a:endParaRPr lang="en-US" sz="1900" b="0" dirty="0"/>
          </a:p>
        </p:txBody>
      </p:sp>
      <p:sp>
        <p:nvSpPr>
          <p:cNvPr id="5" name="TextBox 4">
            <a:extLst>
              <a:ext uri="{FF2B5EF4-FFF2-40B4-BE49-F238E27FC236}">
                <a16:creationId xmlns:a16="http://schemas.microsoft.com/office/drawing/2014/main" id="{E3F3EDA1-D945-214F-96F0-8B82D04CA71A}"/>
              </a:ext>
            </a:extLst>
          </p:cNvPr>
          <p:cNvSpPr txBox="1"/>
          <p:nvPr/>
        </p:nvSpPr>
        <p:spPr>
          <a:xfrm>
            <a:off x="0" y="6538138"/>
            <a:ext cx="11364686" cy="276999"/>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https://</a:t>
            </a:r>
            <a:r>
              <a:rPr kumimoji="0" lang="en-US" sz="12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www.fda.gov</a:t>
            </a: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/drugs/resources-information-approved-drugs/fda-grants-accelerated-approval-fam-trastuzumab-deruxtecan-nxki-unresectable-or-metastatic-her2</a:t>
            </a:r>
          </a:p>
        </p:txBody>
      </p:sp>
    </p:spTree>
    <p:extLst>
      <p:ext uri="{BB962C8B-B14F-4D97-AF65-F5344CB8AC3E}">
        <p14:creationId xmlns:p14="http://schemas.microsoft.com/office/powerpoint/2010/main" val="1362441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p:txBody>
          <a:bodyPr/>
          <a:lstStyle/>
          <a:p>
            <a:r>
              <a:rPr lang="en-US" dirty="0">
                <a:latin typeface="Calibri" panose="020F0502020204030204" pitchFamily="34" charset="0"/>
                <a:ea typeface="ＭＳ Ｐゴシック" charset="0"/>
                <a:cs typeface="Calibri" panose="020F0502020204030204" pitchFamily="34" charset="0"/>
              </a:rPr>
              <a:t>Trastuzumab </a:t>
            </a:r>
            <a:r>
              <a:rPr lang="en-US" dirty="0" err="1">
                <a:latin typeface="Calibri" panose="020F0502020204030204" pitchFamily="34" charset="0"/>
                <a:ea typeface="ＭＳ Ｐゴシック" charset="0"/>
                <a:cs typeface="Calibri" panose="020F0502020204030204" pitchFamily="34" charset="0"/>
              </a:rPr>
              <a:t>Deruxtecan</a:t>
            </a:r>
            <a:endParaRPr lang="en-US" dirty="0">
              <a:latin typeface="Calibri" panose="020F0502020204030204" pitchFamily="34" charset="0"/>
              <a:ea typeface="ＭＳ Ｐゴシック" charset="0"/>
              <a:cs typeface="Calibri" panose="020F0502020204030204" pitchFamily="34" charset="0"/>
            </a:endParaRPr>
          </a:p>
        </p:txBody>
      </p:sp>
      <p:sp>
        <p:nvSpPr>
          <p:cNvPr id="63489" name="Content Placeholder 1"/>
          <p:cNvSpPr>
            <a:spLocks noGrp="1"/>
          </p:cNvSpPr>
          <p:nvPr>
            <p:ph idx="1"/>
          </p:nvPr>
        </p:nvSpPr>
        <p:spPr>
          <a:xfrm>
            <a:off x="912286" y="1268760"/>
            <a:ext cx="10512306" cy="4677243"/>
          </a:xfrm>
        </p:spPr>
        <p:txBody>
          <a:bodyPr/>
          <a:lstStyle/>
          <a:p>
            <a:pPr marL="0" indent="0">
              <a:spcBef>
                <a:spcPts val="2400"/>
              </a:spcBef>
              <a:spcAft>
                <a:spcPts val="0"/>
              </a:spcAft>
              <a:buNone/>
            </a:pPr>
            <a:r>
              <a:rPr lang="en-US" sz="2600" b="1" dirty="0">
                <a:solidFill>
                  <a:srgbClr val="0432FF"/>
                </a:solidFill>
                <a:latin typeface="Calibri" panose="020F0502020204030204" pitchFamily="34" charset="0"/>
                <a:ea typeface="ＭＳ Ｐゴシック" charset="0"/>
                <a:cs typeface="Calibri" panose="020F0502020204030204" pitchFamily="34" charset="0"/>
              </a:rPr>
              <a:t>Mechanism of action</a:t>
            </a:r>
          </a:p>
          <a:p>
            <a:pPr>
              <a:spcBef>
                <a:spcPts val="0"/>
              </a:spcBef>
              <a:spcAft>
                <a:spcPts val="0"/>
              </a:spcAft>
            </a:pPr>
            <a:r>
              <a:rPr lang="en-US" sz="2600" dirty="0">
                <a:latin typeface="Calibri" panose="020F0502020204030204" pitchFamily="34" charset="0"/>
                <a:ea typeface="ＭＳ Ｐゴシック" charset="0"/>
                <a:cs typeface="Calibri" panose="020F0502020204030204" pitchFamily="34" charset="0"/>
              </a:rPr>
              <a:t>Antibody-drug conjugate directed against HER2</a:t>
            </a:r>
          </a:p>
          <a:p>
            <a:pPr marL="0" indent="0">
              <a:spcBef>
                <a:spcPts val="2400"/>
              </a:spcBef>
              <a:spcAft>
                <a:spcPts val="0"/>
              </a:spcAft>
              <a:buNone/>
            </a:pPr>
            <a:r>
              <a:rPr lang="en-US" sz="2600" b="1" dirty="0">
                <a:solidFill>
                  <a:srgbClr val="0432FF"/>
                </a:solidFill>
                <a:latin typeface="Calibri" panose="020F0502020204030204" pitchFamily="34" charset="0"/>
                <a:ea typeface="ＭＳ Ｐゴシック" charset="0"/>
                <a:cs typeface="Calibri" panose="020F0502020204030204" pitchFamily="34" charset="0"/>
              </a:rPr>
              <a:t>Indication</a:t>
            </a:r>
            <a:endParaRPr lang="en-US" sz="2600" dirty="0">
              <a:solidFill>
                <a:srgbClr val="0432FF"/>
              </a:solidFill>
              <a:latin typeface="Calibri" panose="020F0502020204030204" pitchFamily="34" charset="0"/>
              <a:ea typeface="ＭＳ Ｐゴシック" charset="0"/>
              <a:cs typeface="Calibri" panose="020F0502020204030204" pitchFamily="34" charset="0"/>
            </a:endParaRPr>
          </a:p>
          <a:p>
            <a:pPr>
              <a:spcBef>
                <a:spcPts val="0"/>
              </a:spcBef>
              <a:spcAft>
                <a:spcPts val="0"/>
              </a:spcAft>
              <a:buClr>
                <a:srgbClr val="002060"/>
              </a:buClr>
              <a:buFont typeface="Arial" panose="020B0604020202020204" pitchFamily="34" charset="0"/>
              <a:buChar char="•"/>
            </a:pPr>
            <a:r>
              <a:rPr lang="en-US" sz="2600" dirty="0">
                <a:latin typeface="Calibri" panose="020F0502020204030204" pitchFamily="34" charset="0"/>
                <a:cs typeface="Calibri" panose="020F0502020204030204" pitchFamily="34" charset="0"/>
              </a:rPr>
              <a:t>Unresectable or metastatic HER2-positive (IHC 3+) solid tumors who have received prior systemic treatment and have no satisfactory alternative treatment options</a:t>
            </a:r>
            <a:endParaRPr lang="en-US" sz="2600" dirty="0">
              <a:solidFill>
                <a:srgbClr val="FFCC31"/>
              </a:solidFill>
              <a:latin typeface="Calibri" panose="020F0502020204030204" pitchFamily="34" charset="0"/>
              <a:cs typeface="Calibri" panose="020F0502020204030204" pitchFamily="34" charset="0"/>
            </a:endParaRPr>
          </a:p>
          <a:p>
            <a:pPr marL="0" indent="0">
              <a:spcBef>
                <a:spcPts val="2400"/>
              </a:spcBef>
              <a:spcAft>
                <a:spcPts val="0"/>
              </a:spcAft>
              <a:buNone/>
            </a:pPr>
            <a:r>
              <a:rPr lang="en-US" sz="2600" b="1" dirty="0">
                <a:solidFill>
                  <a:srgbClr val="0432FF"/>
                </a:solidFill>
                <a:latin typeface="Calibri" panose="020F0502020204030204" pitchFamily="34" charset="0"/>
                <a:ea typeface="ＭＳ Ｐゴシック" charset="0"/>
                <a:cs typeface="Calibri" panose="020F0502020204030204" pitchFamily="34" charset="0"/>
              </a:rPr>
              <a:t>Key clinical trial</a:t>
            </a:r>
            <a:endParaRPr lang="en-US" sz="2600" dirty="0">
              <a:solidFill>
                <a:srgbClr val="0432FF"/>
              </a:solidFill>
              <a:latin typeface="Calibri" panose="020F0502020204030204" pitchFamily="34" charset="0"/>
              <a:ea typeface="ＭＳ Ｐゴシック" charset="0"/>
              <a:cs typeface="Calibri" panose="020F0502020204030204" pitchFamily="34" charset="0"/>
            </a:endParaRPr>
          </a:p>
          <a:p>
            <a:pPr>
              <a:spcBef>
                <a:spcPts val="0"/>
              </a:spcBef>
              <a:spcAft>
                <a:spcPts val="0"/>
              </a:spcAft>
            </a:pPr>
            <a:r>
              <a:rPr lang="en-US" sz="2600" dirty="0">
                <a:latin typeface="Calibri" panose="020F0502020204030204" pitchFamily="34" charset="0"/>
                <a:cs typeface="Calibri" panose="020F0502020204030204" pitchFamily="34" charset="0"/>
              </a:rPr>
              <a:t>Phase II DESTINY-PanTumor02 trial evaluating trastuzumab deruxtecan in patients with HER2-expressing solid tumors</a:t>
            </a:r>
          </a:p>
        </p:txBody>
      </p:sp>
      <p:sp>
        <p:nvSpPr>
          <p:cNvPr id="63491" name="TextBox 6"/>
          <p:cNvSpPr txBox="1">
            <a:spLocks noChangeArrowheads="1"/>
          </p:cNvSpPr>
          <p:nvPr/>
        </p:nvSpPr>
        <p:spPr bwMode="auto">
          <a:xfrm>
            <a:off x="228600" y="6400800"/>
            <a:ext cx="10972800" cy="438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82880" tIns="0" rIns="182880" bIns="91440" anchor="b"/>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600" b="0"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endParaRPr>
          </a:p>
        </p:txBody>
      </p:sp>
      <p:sp>
        <p:nvSpPr>
          <p:cNvPr id="2" name="TextBox 1">
            <a:extLst>
              <a:ext uri="{FF2B5EF4-FFF2-40B4-BE49-F238E27FC236}">
                <a16:creationId xmlns:a16="http://schemas.microsoft.com/office/drawing/2014/main" id="{D6774431-6AEE-EAD3-A4BD-85EB46477A54}"/>
              </a:ext>
            </a:extLst>
          </p:cNvPr>
          <p:cNvSpPr txBox="1"/>
          <p:nvPr/>
        </p:nvSpPr>
        <p:spPr>
          <a:xfrm>
            <a:off x="119335" y="6529897"/>
            <a:ext cx="11151917" cy="323165"/>
          </a:xfrm>
          <a:prstGeom prst="rect">
            <a:avLst/>
          </a:prstGeom>
          <a:noFill/>
        </p:spPr>
        <p:txBody>
          <a:bodyPr wrap="square">
            <a:spAutoFit/>
          </a:bodyPr>
          <a:lstStyle/>
          <a:p>
            <a:pPr marL="0" marR="0" lvl="0" indent="0" algn="l" defTabSz="914377"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prstClr val="black"/>
                </a:solidFill>
                <a:effectLst/>
                <a:uLnTx/>
                <a:uFillTx/>
                <a:latin typeface="Calibri"/>
                <a:ea typeface="MS PGothic" charset="0"/>
                <a:cs typeface="Arial" charset="0"/>
              </a:rPr>
              <a:t>Meric</a:t>
            </a:r>
            <a:r>
              <a:rPr kumimoji="0" lang="en-US" sz="1500" b="0" i="0" u="none" strike="noStrike" kern="1200" cap="none" spc="0" normalizeH="0" baseline="0" noProof="0" dirty="0">
                <a:ln>
                  <a:noFill/>
                </a:ln>
                <a:solidFill>
                  <a:prstClr val="black"/>
                </a:solidFill>
                <a:effectLst/>
                <a:uLnTx/>
                <a:uFillTx/>
                <a:latin typeface="Calibri"/>
                <a:ea typeface="MS PGothic" charset="0"/>
                <a:cs typeface="Arial" charset="0"/>
              </a:rPr>
              <a:t>-Bernstam F et al. </a:t>
            </a:r>
            <a:r>
              <a:rPr kumimoji="0" lang="en-US" sz="1500" b="0" i="1" u="none" strike="noStrike" kern="1200" cap="none" spc="0" normalizeH="0" baseline="0" noProof="0" dirty="0">
                <a:ln>
                  <a:noFill/>
                </a:ln>
                <a:solidFill>
                  <a:prstClr val="black"/>
                </a:solidFill>
                <a:effectLst/>
                <a:uLnTx/>
                <a:uFillTx/>
                <a:latin typeface="Calibri"/>
                <a:ea typeface="MS PGothic" charset="0"/>
                <a:cs typeface="Arial" charset="0"/>
              </a:rPr>
              <a:t>J Clin Oncol </a:t>
            </a:r>
            <a:r>
              <a:rPr kumimoji="0" lang="en-US" sz="1500" b="0" i="0" u="none" strike="noStrike" kern="1200" cap="none" spc="0" normalizeH="0" baseline="0" noProof="0" dirty="0">
                <a:ln>
                  <a:noFill/>
                </a:ln>
                <a:solidFill>
                  <a:prstClr val="black"/>
                </a:solidFill>
                <a:effectLst/>
                <a:uLnTx/>
                <a:uFillTx/>
                <a:latin typeface="Calibri"/>
                <a:ea typeface="MS PGothic" charset="0"/>
                <a:cs typeface="Arial" charset="0"/>
              </a:rPr>
              <a:t>2024;42(1):47-58. </a:t>
            </a:r>
          </a:p>
        </p:txBody>
      </p:sp>
    </p:spTree>
    <p:extLst>
      <p:ext uri="{BB962C8B-B14F-4D97-AF65-F5344CB8AC3E}">
        <p14:creationId xmlns:p14="http://schemas.microsoft.com/office/powerpoint/2010/main" val="253219260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Commercial Support</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1051639" y="1556792"/>
            <a:ext cx="10358967" cy="4799013"/>
          </a:xfrm>
        </p:spPr>
        <p:txBody>
          <a:bodyPr/>
          <a:lstStyle/>
          <a:p>
            <a:pPr marL="98425" indent="0">
              <a:buNone/>
            </a:pPr>
            <a:r>
              <a:rPr lang="en-US" sz="2500" b="0" dirty="0"/>
              <a:t>This activity is supported by educational grants from AstraZeneca Pharmaceuticals LP, Incyte Corporation, and Taiho Oncology Inc.</a:t>
            </a:r>
          </a:p>
        </p:txBody>
      </p:sp>
      <p:sp>
        <p:nvSpPr>
          <p:cNvPr id="4" name="Title 1">
            <a:extLst>
              <a:ext uri="{FF2B5EF4-FFF2-40B4-BE49-F238E27FC236}">
                <a16:creationId xmlns:a16="http://schemas.microsoft.com/office/drawing/2014/main" id="{74009152-E724-A64C-A30B-6758754F9324}"/>
              </a:ext>
            </a:extLst>
          </p:cNvPr>
          <p:cNvSpPr txBox="1">
            <a:spLocks/>
          </p:cNvSpPr>
          <p:nvPr/>
        </p:nvSpPr>
        <p:spPr bwMode="auto">
          <a:xfrm>
            <a:off x="912286" y="3460941"/>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Research To Practice NCPD Planning Committee Members, </a:t>
            </a:r>
            <a:b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b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Staff and Reviewers</a:t>
            </a:r>
          </a:p>
        </p:txBody>
      </p:sp>
      <p:sp>
        <p:nvSpPr>
          <p:cNvPr id="5" name="Content Placeholder 2">
            <a:extLst>
              <a:ext uri="{FF2B5EF4-FFF2-40B4-BE49-F238E27FC236}">
                <a16:creationId xmlns:a16="http://schemas.microsoft.com/office/drawing/2014/main" id="{148D3090-4FC7-2B40-B374-D8A89852AA83}"/>
              </a:ext>
            </a:extLst>
          </p:cNvPr>
          <p:cNvSpPr txBox="1">
            <a:spLocks/>
          </p:cNvSpPr>
          <p:nvPr/>
        </p:nvSpPr>
        <p:spPr bwMode="auto">
          <a:xfrm>
            <a:off x="912286" y="5006744"/>
            <a:ext cx="10512305" cy="11430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500" b="0" i="0" u="none" strike="noStrike" kern="0" cap="none" spc="0" normalizeH="0" baseline="0" noProof="0" dirty="0">
                <a:ln>
                  <a:noFill/>
                </a:ln>
                <a:solidFill>
                  <a:srgbClr val="000000"/>
                </a:solidFill>
                <a:effectLst/>
                <a:uLnTx/>
                <a:uFillTx/>
                <a:latin typeface="Calibri" charset="0"/>
                <a:ea typeface="MS PGothic" pitchFamily="34" charset="-128"/>
              </a:rPr>
              <a:t>Planners, scientific staff and independent reviewers for Research To Practice have no relevant conflicts of interest to disclose.</a:t>
            </a:r>
          </a:p>
        </p:txBody>
      </p:sp>
    </p:spTree>
    <p:extLst>
      <p:ext uri="{BB962C8B-B14F-4D97-AF65-F5344CB8AC3E}">
        <p14:creationId xmlns:p14="http://schemas.microsoft.com/office/powerpoint/2010/main" val="199458369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B2C4919-FF00-DC8A-D233-2743BBCCF1CB}"/>
              </a:ext>
            </a:extLst>
          </p:cNvPr>
          <p:cNvSpPr txBox="1">
            <a:spLocks/>
          </p:cNvSpPr>
          <p:nvPr/>
        </p:nvSpPr>
        <p:spPr>
          <a:xfrm>
            <a:off x="1415480" y="1916832"/>
            <a:ext cx="9361040" cy="2520280"/>
          </a:xfrm>
          <a:prstGeom prst="rect">
            <a:avLst/>
          </a:prstGeom>
          <a:solidFill>
            <a:srgbClr val="E9F8FD"/>
          </a:solidFill>
          <a:ln>
            <a:solidFill>
              <a:schemeClr val="tx2">
                <a:lumMod val="50000"/>
                <a:lumOff val="50000"/>
              </a:schemeClr>
            </a:solidFill>
          </a:ln>
        </p:spPr>
        <p:txBody>
          <a:bodyPr lIns="365760" rIns="365760"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ct val="100000"/>
              </a:lnSpc>
              <a:spcBef>
                <a:spcPct val="30000"/>
              </a:spcBef>
              <a:spcAft>
                <a:spcPts val="800"/>
              </a:spcAft>
              <a:buClr>
                <a:srgbClr val="000000"/>
              </a:buClr>
              <a:buSzPct val="100000"/>
              <a:buFont typeface="Arial" pitchFamily="-72" charset="0"/>
              <a:buNone/>
              <a:tabLst/>
              <a:defRPr/>
            </a:pPr>
            <a:r>
              <a:rPr kumimoji="0" lang="en-US" sz="3200" b="1" i="0" u="none" strike="noStrike" kern="0" cap="none" spc="0" normalizeH="0" baseline="0" noProof="0">
                <a:ln>
                  <a:noFill/>
                </a:ln>
                <a:solidFill>
                  <a:srgbClr val="000000"/>
                </a:solidFill>
                <a:effectLst/>
                <a:uLnTx/>
                <a:uFillTx/>
                <a:latin typeface="Calibri" charset="0"/>
                <a:ea typeface="MS PGothic" pitchFamily="34" charset="-128"/>
              </a:rPr>
              <a:t>This educational activity contains discussion of </a:t>
            </a:r>
            <a:br>
              <a:rPr kumimoji="0" lang="en-US" sz="3200" b="1" i="0" u="none" strike="noStrike" kern="0" cap="none" spc="0" normalizeH="0" baseline="0" noProof="0">
                <a:ln>
                  <a:noFill/>
                </a:ln>
                <a:solidFill>
                  <a:srgbClr val="000000"/>
                </a:solidFill>
                <a:effectLst/>
                <a:uLnTx/>
                <a:uFillTx/>
                <a:latin typeface="Calibri" charset="0"/>
                <a:ea typeface="MS PGothic" pitchFamily="34" charset="-128"/>
              </a:rPr>
            </a:br>
            <a:r>
              <a:rPr kumimoji="0" lang="en-US" sz="3200" b="1" i="0" u="none" strike="noStrike" kern="0" cap="none" spc="0" normalizeH="0" baseline="0" noProof="0">
                <a:ln>
                  <a:noFill/>
                </a:ln>
                <a:solidFill>
                  <a:srgbClr val="000000"/>
                </a:solidFill>
                <a:effectLst/>
                <a:uLnTx/>
                <a:uFillTx/>
                <a:latin typeface="Calibri" charset="0"/>
                <a:ea typeface="MS PGothic" pitchFamily="34" charset="-128"/>
              </a:rPr>
              <a:t>non-FDA-approved uses of agents and regimens. Please refer to official prescribing information for each product for approved indications. </a:t>
            </a:r>
            <a:endParaRPr kumimoji="0" lang="en-US" sz="3200" b="1" i="0" u="none" strike="noStrike" kern="0" cap="none" spc="0" normalizeH="0" baseline="0" noProof="0" dirty="0">
              <a:ln>
                <a:noFill/>
              </a:ln>
              <a:solidFill>
                <a:srgbClr val="000000"/>
              </a:solidFill>
              <a:effectLst/>
              <a:uLnTx/>
              <a:uFillTx/>
              <a:latin typeface="Calibri" charset="0"/>
              <a:ea typeface="MS PGothic" pitchFamily="34" charset="-128"/>
            </a:endParaRPr>
          </a:p>
        </p:txBody>
      </p:sp>
    </p:spTree>
    <p:extLst>
      <p:ext uri="{BB962C8B-B14F-4D97-AF65-F5344CB8AC3E}">
        <p14:creationId xmlns:p14="http://schemas.microsoft.com/office/powerpoint/2010/main" val="291981341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1794E11-6F5A-DF5C-811D-ED8D0348863A}"/>
              </a:ext>
            </a:extLst>
          </p:cNvPr>
          <p:cNvSpPr txBox="1">
            <a:spLocks/>
          </p:cNvSpPr>
          <p:nvPr/>
        </p:nvSpPr>
        <p:spPr>
          <a:xfrm>
            <a:off x="912286" y="44625"/>
            <a:ext cx="10358967" cy="730762"/>
          </a:xfrm>
          <a:prstGeom prst="rect">
            <a:avLst/>
          </a:prstGeom>
        </p:spPr>
        <p:txBody>
          <a:bodyPr anchor="ct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ts val="120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Consulting Nurse Faculty</a:t>
            </a:r>
            <a:endParaRPr kumimoji="0" lang="en-US" sz="2400" b="1" i="0" u="none" strike="noStrike" kern="0" cap="none" spc="0" normalizeH="0" baseline="0" noProof="0" dirty="0">
              <a:ln>
                <a:noFill/>
              </a:ln>
              <a:solidFill>
                <a:srgbClr val="3333FF"/>
              </a:solidFill>
              <a:effectLst/>
              <a:uLnTx/>
              <a:uFillTx/>
              <a:latin typeface="Calibri"/>
              <a:ea typeface="MS PGothic" pitchFamily="34" charset="-128"/>
              <a:cs typeface="Calibri"/>
            </a:endParaRPr>
          </a:p>
        </p:txBody>
      </p:sp>
      <p:sp>
        <p:nvSpPr>
          <p:cNvPr id="18" name="TextBox 17">
            <a:extLst>
              <a:ext uri="{FF2B5EF4-FFF2-40B4-BE49-F238E27FC236}">
                <a16:creationId xmlns:a16="http://schemas.microsoft.com/office/drawing/2014/main" id="{EAE9CF58-B650-5CAF-353F-842DD5162C42}"/>
              </a:ext>
            </a:extLst>
          </p:cNvPr>
          <p:cNvSpPr txBox="1"/>
          <p:nvPr/>
        </p:nvSpPr>
        <p:spPr>
          <a:xfrm>
            <a:off x="2434373" y="775387"/>
            <a:ext cx="2871405" cy="1239083"/>
          </a:xfrm>
          <a:prstGeom prst="rect">
            <a:avLst/>
          </a:prstGeom>
          <a:noFill/>
        </p:spPr>
        <p:txBody>
          <a:bodyPr wrap="square" tIns="0" rtlCol="0">
            <a:spAutoFit/>
          </a:bodyPr>
          <a:lstStyle/>
          <a:p>
            <a:pPr marL="0" marR="0" lvl="0" indent="0" algn="l" defTabSz="455613" rtl="0" eaLnBrk="1" fontAlgn="base"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Jacqueline Broadway-Duren, PhD, DNP, APRN, FNP-BC</a:t>
            </a:r>
          </a:p>
          <a:p>
            <a:pPr marL="0" marR="0" lvl="0" indent="0" algn="l" defTabSz="455613"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The University of Texas </a:t>
            </a:r>
            <a:b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b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MD Anderson Cancer Center</a:t>
            </a:r>
          </a:p>
          <a:p>
            <a:pPr marL="0" marR="0" lvl="0" indent="0" algn="l" defTabSz="455613"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Houston, Texas</a:t>
            </a:r>
          </a:p>
        </p:txBody>
      </p:sp>
      <p:sp>
        <p:nvSpPr>
          <p:cNvPr id="28" name="TextBox 27">
            <a:extLst>
              <a:ext uri="{FF2B5EF4-FFF2-40B4-BE49-F238E27FC236}">
                <a16:creationId xmlns:a16="http://schemas.microsoft.com/office/drawing/2014/main" id="{EC14A0F5-C7E1-581E-9E67-C3ABB78C2B09}"/>
              </a:ext>
            </a:extLst>
          </p:cNvPr>
          <p:cNvSpPr txBox="1"/>
          <p:nvPr/>
        </p:nvSpPr>
        <p:spPr>
          <a:xfrm>
            <a:off x="2434373" y="4682516"/>
            <a:ext cx="3258856" cy="1031051"/>
          </a:xfrm>
          <a:prstGeom prst="rect">
            <a:avLst/>
          </a:prstGeom>
          <a:noFill/>
        </p:spPr>
        <p:txBody>
          <a:bodyPr wrap="square" tIns="0" rtlCol="0">
            <a:spAutoFit/>
          </a:bodyPr>
          <a:lstStyle/>
          <a:p>
            <a:pPr marL="0" marR="0" lvl="0" indent="0" algn="l" defTabSz="455613" rtl="0" eaLnBrk="1" fontAlgn="base"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12121"/>
                </a:solidFill>
                <a:effectLst/>
                <a:uLnTx/>
                <a:uFillTx/>
                <a:latin typeface="Calibri" panose="020F0502020204030204" pitchFamily="34" charset="0"/>
                <a:ea typeface="MS PGothic" charset="0"/>
                <a:cs typeface="Calibri" panose="020F0502020204030204" pitchFamily="34" charset="0"/>
              </a:rPr>
              <a:t>Amy Goodrich, CRNP </a:t>
            </a:r>
            <a:r>
              <a:rPr kumimoji="0" lang="en-US" sz="1600" b="0" i="0" u="none" strike="noStrike" kern="1200" cap="none" spc="0" normalizeH="0" baseline="0" noProof="0" dirty="0">
                <a:ln>
                  <a:noFill/>
                </a:ln>
                <a:solidFill>
                  <a:srgbClr val="212121"/>
                </a:solidFill>
                <a:effectLst/>
                <a:uLnTx/>
                <a:uFillTx/>
                <a:latin typeface="Calibri" panose="020F0502020204030204" pitchFamily="34" charset="0"/>
                <a:ea typeface="MS Gothic" panose="020B0609070205080204" pitchFamily="49" charset="-128"/>
                <a:cs typeface="Calibri" panose="020F0502020204030204" pitchFamily="34" charset="0"/>
              </a:rPr>
              <a:t> </a:t>
            </a:r>
            <a:endParaRPr kumimoji="0" lang="en-US" sz="1600" b="0" i="0" u="none" strike="noStrike" kern="1200" cap="none" spc="0" normalizeH="0" baseline="0" noProof="0" dirty="0">
              <a:ln>
                <a:noFill/>
              </a:ln>
              <a:solidFill>
                <a:srgbClr val="212121"/>
              </a:solidFill>
              <a:effectLst/>
              <a:uLnTx/>
              <a:uFillTx/>
              <a:latin typeface="Calibri" panose="020F0502020204030204" pitchFamily="34" charset="0"/>
              <a:ea typeface="MS PGothic" charset="0"/>
              <a:cs typeface="Calibri" panose="020F0502020204030204" pitchFamily="34" charset="0"/>
            </a:endParaRPr>
          </a:p>
          <a:p>
            <a:pPr marL="0" marR="0" lvl="0" indent="0" algn="l" defTabSz="455613"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12121"/>
                </a:solidFill>
                <a:effectLst/>
                <a:uLnTx/>
                <a:uFillTx/>
                <a:latin typeface="Calibri" panose="020F0502020204030204" pitchFamily="34" charset="0"/>
                <a:ea typeface="MS PGothic" charset="0"/>
                <a:cs typeface="Calibri" panose="020F0502020204030204" pitchFamily="34" charset="0"/>
              </a:rPr>
              <a:t>The Sidney Kimmel Comprehensive Cancer Center</a:t>
            </a:r>
          </a:p>
          <a:p>
            <a:pPr marL="0" marR="0" lvl="0" indent="0" algn="l" defTabSz="455613"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12121"/>
                </a:solidFill>
                <a:effectLst/>
                <a:uLnTx/>
                <a:uFillTx/>
                <a:latin typeface="Calibri" panose="020F0502020204030204" pitchFamily="34" charset="0"/>
                <a:ea typeface="MS PGothic" charset="0"/>
                <a:cs typeface="Calibri" panose="020F0502020204030204" pitchFamily="34" charset="0"/>
              </a:rPr>
              <a:t>Baltimore, Maryland</a:t>
            </a:r>
          </a:p>
        </p:txBody>
      </p:sp>
      <p:pic>
        <p:nvPicPr>
          <p:cNvPr id="2" name="Picture 1" descr="A person in a red jacket&#10;&#10;Description automatically generated">
            <a:extLst>
              <a:ext uri="{FF2B5EF4-FFF2-40B4-BE49-F238E27FC236}">
                <a16:creationId xmlns:a16="http://schemas.microsoft.com/office/drawing/2014/main" id="{7675560C-B5C0-0685-1F36-DAF0DD6A518F}"/>
              </a:ext>
            </a:extLst>
          </p:cNvPr>
          <p:cNvPicPr>
            <a:picLocks noChangeAspect="1"/>
          </p:cNvPicPr>
          <p:nvPr/>
        </p:nvPicPr>
        <p:blipFill>
          <a:blip r:embed="rId3"/>
          <a:stretch>
            <a:fillRect/>
          </a:stretch>
        </p:blipFill>
        <p:spPr>
          <a:xfrm>
            <a:off x="387190" y="775387"/>
            <a:ext cx="1970994" cy="1108684"/>
          </a:xfrm>
          <a:prstGeom prst="rect">
            <a:avLst/>
          </a:prstGeom>
          <a:effectLst>
            <a:outerShdw blurRad="50800" dist="38100" dir="2700000" algn="tl" rotWithShape="0">
              <a:prstClr val="black">
                <a:alpha val="40000"/>
              </a:prstClr>
            </a:outerShdw>
          </a:effectLst>
        </p:spPr>
      </p:pic>
      <p:pic>
        <p:nvPicPr>
          <p:cNvPr id="4" name="Picture 3" descr="A person wearing a headset&#10;&#10;Description automatically generated">
            <a:extLst>
              <a:ext uri="{FF2B5EF4-FFF2-40B4-BE49-F238E27FC236}">
                <a16:creationId xmlns:a16="http://schemas.microsoft.com/office/drawing/2014/main" id="{722A501F-35C0-8A4E-79FA-D75A73AA5D19}"/>
              </a:ext>
            </a:extLst>
          </p:cNvPr>
          <p:cNvPicPr>
            <a:picLocks noChangeAspect="1"/>
          </p:cNvPicPr>
          <p:nvPr/>
        </p:nvPicPr>
        <p:blipFill>
          <a:blip r:embed="rId4"/>
          <a:stretch>
            <a:fillRect/>
          </a:stretch>
        </p:blipFill>
        <p:spPr>
          <a:xfrm>
            <a:off x="387190" y="4682516"/>
            <a:ext cx="1970994" cy="1108684"/>
          </a:xfrm>
          <a:prstGeom prst="rect">
            <a:avLst/>
          </a:prstGeom>
          <a:effectLst>
            <a:outerShdw blurRad="50800" dist="38100" dir="2700000" algn="tl" rotWithShape="0">
              <a:prstClr val="black">
                <a:alpha val="40000"/>
              </a:prstClr>
            </a:outerShdw>
          </a:effectLst>
        </p:spPr>
      </p:pic>
      <p:pic>
        <p:nvPicPr>
          <p:cNvPr id="7" name="Picture 6" descr="A person smiling at camera&#10;&#10;Description automatically generated">
            <a:extLst>
              <a:ext uri="{FF2B5EF4-FFF2-40B4-BE49-F238E27FC236}">
                <a16:creationId xmlns:a16="http://schemas.microsoft.com/office/drawing/2014/main" id="{45C0A428-F93E-AFBC-83B0-06844B01BB84}"/>
              </a:ext>
            </a:extLst>
          </p:cNvPr>
          <p:cNvPicPr>
            <a:picLocks noChangeAspect="1"/>
          </p:cNvPicPr>
          <p:nvPr/>
        </p:nvPicPr>
        <p:blipFill>
          <a:blip r:embed="rId5"/>
          <a:stretch>
            <a:fillRect/>
          </a:stretch>
        </p:blipFill>
        <p:spPr>
          <a:xfrm>
            <a:off x="6092048" y="775387"/>
            <a:ext cx="1970994" cy="1148399"/>
          </a:xfrm>
          <a:prstGeom prst="rect">
            <a:avLst/>
          </a:prstGeom>
          <a:effectLst>
            <a:outerShdw blurRad="50800" dist="38100" dir="2700000" algn="tl" rotWithShape="0">
              <a:prstClr val="black">
                <a:alpha val="40000"/>
              </a:prstClr>
            </a:outerShdw>
          </a:effectLst>
        </p:spPr>
      </p:pic>
      <p:sp>
        <p:nvSpPr>
          <p:cNvPr id="8" name="TextBox 7">
            <a:extLst>
              <a:ext uri="{FF2B5EF4-FFF2-40B4-BE49-F238E27FC236}">
                <a16:creationId xmlns:a16="http://schemas.microsoft.com/office/drawing/2014/main" id="{0D692C14-2200-461D-D5D8-4A5BE967FD3E}"/>
              </a:ext>
            </a:extLst>
          </p:cNvPr>
          <p:cNvSpPr txBox="1"/>
          <p:nvPr/>
        </p:nvSpPr>
        <p:spPr>
          <a:xfrm>
            <a:off x="8111315" y="775387"/>
            <a:ext cx="3895628" cy="1031051"/>
          </a:xfrm>
          <a:prstGeom prst="rect">
            <a:avLst/>
          </a:prstGeom>
          <a:noFill/>
        </p:spPr>
        <p:txBody>
          <a:bodyPr wrap="square" tIns="0" rtlCol="0">
            <a:spAutoFit/>
          </a:bodyPr>
          <a:lstStyle/>
          <a:p>
            <a:pPr marL="0" marR="0" lvl="0" indent="0" algn="l" defTabSz="455613" rtl="0" eaLnBrk="1" fontAlgn="base"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12121"/>
                </a:solidFill>
                <a:effectLst/>
                <a:uLnTx/>
                <a:uFillTx/>
                <a:latin typeface="Calibri" panose="020F0502020204030204" pitchFamily="34" charset="0"/>
                <a:ea typeface="MS PGothic" charset="0"/>
                <a:cs typeface="Calibri" panose="020F0502020204030204" pitchFamily="34" charset="0"/>
              </a:rPr>
              <a:t>Jessica Mitchell, APRN, CNP, MPH</a:t>
            </a:r>
          </a:p>
          <a:p>
            <a:pPr marL="0" marR="0" lvl="0" indent="0" algn="l" defTabSz="455613"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12121"/>
                </a:solidFill>
                <a:effectLst/>
                <a:uLnTx/>
                <a:uFillTx/>
                <a:latin typeface="Calibri" panose="020F0502020204030204" pitchFamily="34" charset="0"/>
                <a:ea typeface="MS PGothic" charset="0"/>
                <a:cs typeface="Calibri" panose="020F0502020204030204" pitchFamily="34" charset="0"/>
              </a:rPr>
              <a:t>Mayo Clinic College of Medicine and Science</a:t>
            </a:r>
          </a:p>
          <a:p>
            <a:pPr marL="0" marR="0" lvl="0" indent="0" algn="l" defTabSz="455613"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12121"/>
                </a:solidFill>
                <a:effectLst/>
                <a:uLnTx/>
                <a:uFillTx/>
                <a:latin typeface="Calibri" panose="020F0502020204030204" pitchFamily="34" charset="0"/>
                <a:ea typeface="MS PGothic" charset="0"/>
                <a:cs typeface="Calibri" panose="020F0502020204030204" pitchFamily="34" charset="0"/>
              </a:rPr>
              <a:t>Rochester, Minnesota</a:t>
            </a:r>
          </a:p>
          <a:p>
            <a:pPr marL="0" marR="0" lvl="0" indent="0" algn="l" defTabSz="455613" rtl="0" eaLnBrk="1" fontAlgn="base"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212121"/>
              </a:solidFill>
              <a:effectLst/>
              <a:uLnTx/>
              <a:uFillTx/>
              <a:latin typeface="Calibri" panose="020F0502020204030204" pitchFamily="34" charset="0"/>
              <a:ea typeface="MS PGothic" charset="0"/>
              <a:cs typeface="Calibri" panose="020F0502020204030204" pitchFamily="34" charset="0"/>
            </a:endParaRPr>
          </a:p>
        </p:txBody>
      </p:sp>
      <p:pic>
        <p:nvPicPr>
          <p:cNvPr id="9" name="Picture 8" descr="A person wearing glasses and a headset&#10;&#10;Description automatically generated">
            <a:extLst>
              <a:ext uri="{FF2B5EF4-FFF2-40B4-BE49-F238E27FC236}">
                <a16:creationId xmlns:a16="http://schemas.microsoft.com/office/drawing/2014/main" id="{26375F02-F8E9-F0D0-6D49-587401178A57}"/>
              </a:ext>
            </a:extLst>
          </p:cNvPr>
          <p:cNvPicPr>
            <a:picLocks noChangeAspect="1"/>
          </p:cNvPicPr>
          <p:nvPr/>
        </p:nvPicPr>
        <p:blipFill>
          <a:blip r:embed="rId6"/>
          <a:stretch>
            <a:fillRect/>
          </a:stretch>
        </p:blipFill>
        <p:spPr>
          <a:xfrm>
            <a:off x="6092048" y="4682517"/>
            <a:ext cx="1969273" cy="1107716"/>
          </a:xfrm>
          <a:prstGeom prst="rect">
            <a:avLst/>
          </a:prstGeom>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8BCBE6EB-D633-BB82-E44F-4F154D20CE4A}"/>
              </a:ext>
            </a:extLst>
          </p:cNvPr>
          <p:cNvSpPr txBox="1"/>
          <p:nvPr/>
        </p:nvSpPr>
        <p:spPr>
          <a:xfrm>
            <a:off x="8111315" y="4682516"/>
            <a:ext cx="3663355" cy="1045010"/>
          </a:xfrm>
          <a:prstGeom prst="rect">
            <a:avLst/>
          </a:prstGeom>
          <a:noFill/>
        </p:spPr>
        <p:txBody>
          <a:bodyPr wrap="square" rtlCol="0">
            <a:spAutoFit/>
          </a:bodyPr>
          <a:lstStyle/>
          <a:p>
            <a:pPr marL="0" marR="0" lvl="0" indent="0" algn="l" defTabSz="455613" rtl="0" eaLnBrk="1" fontAlgn="base"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12121"/>
                </a:solidFill>
                <a:effectLst/>
                <a:uLnTx/>
                <a:uFillTx/>
                <a:latin typeface="Calibri" panose="020F0502020204030204" pitchFamily="34" charset="0"/>
                <a:ea typeface="MS PGothic" charset="0"/>
                <a:cs typeface="Calibri" panose="020F0502020204030204" pitchFamily="34" charset="0"/>
              </a:rPr>
              <a:t>Ronald Stein, JD, MSN, NP-C, AOCNP</a:t>
            </a:r>
          </a:p>
          <a:p>
            <a:pPr marL="0" marR="0" lvl="0" indent="0" algn="l" defTabSz="455613"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12121"/>
                </a:solidFill>
                <a:effectLst/>
                <a:uLnTx/>
                <a:uFillTx/>
                <a:latin typeface="Calibri" panose="020F0502020204030204" pitchFamily="34" charset="0"/>
                <a:ea typeface="MS PGothic" charset="0"/>
                <a:cs typeface="Calibri" panose="020F0502020204030204" pitchFamily="34" charset="0"/>
              </a:rPr>
              <a:t>USC Norris Comprehensive Cancer Center</a:t>
            </a:r>
          </a:p>
          <a:p>
            <a:pPr marL="0" marR="0" lvl="0" indent="0" algn="l" defTabSz="455613"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12121"/>
                </a:solidFill>
                <a:effectLst/>
                <a:uLnTx/>
                <a:uFillTx/>
                <a:latin typeface="Calibri" panose="020F0502020204030204" pitchFamily="34" charset="0"/>
                <a:ea typeface="MS PGothic" charset="0"/>
                <a:cs typeface="Calibri" panose="020F0502020204030204" pitchFamily="34" charset="0"/>
              </a:rPr>
              <a:t>Los Angeles, California</a:t>
            </a:r>
          </a:p>
          <a:p>
            <a:pPr marL="0" marR="0" lvl="0" indent="0" algn="l" defTabSz="455613"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pic>
        <p:nvPicPr>
          <p:cNvPr id="6" name="Picture 5" descr="A person wearing glasses and a headset&#10;&#10;Description automatically generated">
            <a:extLst>
              <a:ext uri="{FF2B5EF4-FFF2-40B4-BE49-F238E27FC236}">
                <a16:creationId xmlns:a16="http://schemas.microsoft.com/office/drawing/2014/main" id="{3A1E8F4A-40D4-F29E-9085-E4CC1D29A876}"/>
              </a:ext>
            </a:extLst>
          </p:cNvPr>
          <p:cNvPicPr>
            <a:picLocks noChangeAspect="1"/>
          </p:cNvPicPr>
          <p:nvPr/>
        </p:nvPicPr>
        <p:blipFill>
          <a:blip r:embed="rId7"/>
          <a:stretch>
            <a:fillRect/>
          </a:stretch>
        </p:blipFill>
        <p:spPr>
          <a:xfrm>
            <a:off x="6092048" y="2090434"/>
            <a:ext cx="1969273" cy="1107716"/>
          </a:xfrm>
          <a:prstGeom prst="rect">
            <a:avLst/>
          </a:prstGeom>
          <a:effectLst>
            <a:outerShdw blurRad="50800" dist="38100" dir="2700000" algn="tl" rotWithShape="0">
              <a:prstClr val="black">
                <a:alpha val="40000"/>
              </a:prstClr>
            </a:outerShdw>
          </a:effectLst>
        </p:spPr>
      </p:pic>
      <p:pic>
        <p:nvPicPr>
          <p:cNvPr id="12" name="Picture 11" descr="A person wearing glasses and headphones&#10;&#10;Description automatically generated">
            <a:extLst>
              <a:ext uri="{FF2B5EF4-FFF2-40B4-BE49-F238E27FC236}">
                <a16:creationId xmlns:a16="http://schemas.microsoft.com/office/drawing/2014/main" id="{8BF995ED-656E-8998-6CD6-CCEC895E5EF2}"/>
              </a:ext>
            </a:extLst>
          </p:cNvPr>
          <p:cNvPicPr>
            <a:picLocks noChangeAspect="1"/>
          </p:cNvPicPr>
          <p:nvPr/>
        </p:nvPicPr>
        <p:blipFill>
          <a:blip r:embed="rId8"/>
          <a:stretch>
            <a:fillRect/>
          </a:stretch>
        </p:blipFill>
        <p:spPr>
          <a:xfrm>
            <a:off x="6092048" y="3410399"/>
            <a:ext cx="1969273" cy="1107716"/>
          </a:xfrm>
          <a:prstGeom prst="rect">
            <a:avLst/>
          </a:prstGeom>
          <a:effectLst>
            <a:outerShdw blurRad="50800" dist="38100" dir="2700000" algn="tl" rotWithShape="0">
              <a:prstClr val="black">
                <a:alpha val="40000"/>
              </a:prstClr>
            </a:outerShdw>
          </a:effectLst>
        </p:spPr>
      </p:pic>
      <p:sp>
        <p:nvSpPr>
          <p:cNvPr id="13" name="TextBox 12">
            <a:extLst>
              <a:ext uri="{FF2B5EF4-FFF2-40B4-BE49-F238E27FC236}">
                <a16:creationId xmlns:a16="http://schemas.microsoft.com/office/drawing/2014/main" id="{4825FBE2-BFB8-757D-91CD-37D61DCC9162}"/>
              </a:ext>
            </a:extLst>
          </p:cNvPr>
          <p:cNvSpPr txBox="1"/>
          <p:nvPr/>
        </p:nvSpPr>
        <p:spPr>
          <a:xfrm>
            <a:off x="8111315" y="2090433"/>
            <a:ext cx="3693494" cy="1000223"/>
          </a:xfrm>
          <a:prstGeom prst="rect">
            <a:avLst/>
          </a:prstGeom>
          <a:noFill/>
        </p:spPr>
        <p:txBody>
          <a:bodyPr wrap="square" tIns="0" rtlCol="0">
            <a:spAutoFit/>
          </a:bodyPr>
          <a:lstStyle/>
          <a:p>
            <a:pPr marL="0" marR="0" lvl="0" indent="0" algn="l" defTabSz="455613" rtl="0" eaLnBrk="1" fontAlgn="base"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12121"/>
                </a:solidFill>
                <a:effectLst/>
                <a:uLnTx/>
                <a:uFillTx/>
                <a:latin typeface="Calibri" panose="020F0502020204030204" pitchFamily="34" charset="0"/>
                <a:ea typeface="MS PGothic" charset="0"/>
                <a:cs typeface="Calibri" panose="020F0502020204030204" pitchFamily="34" charset="0"/>
              </a:rPr>
              <a:t>Tiffany A Richards, PhD, ANP-BC, AOCNP</a:t>
            </a:r>
          </a:p>
          <a:p>
            <a:pPr marL="0" marR="0" lvl="0" indent="0" algn="l" defTabSz="455613"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The University of Texas </a:t>
            </a:r>
            <a:b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b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MD Anderson Cancer Center</a:t>
            </a:r>
          </a:p>
          <a:p>
            <a:pPr marL="0" marR="0" lvl="0" indent="0" algn="l" defTabSz="455613"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Houston, Texas</a:t>
            </a:r>
          </a:p>
        </p:txBody>
      </p:sp>
      <p:sp>
        <p:nvSpPr>
          <p:cNvPr id="14" name="TextBox 13">
            <a:extLst>
              <a:ext uri="{FF2B5EF4-FFF2-40B4-BE49-F238E27FC236}">
                <a16:creationId xmlns:a16="http://schemas.microsoft.com/office/drawing/2014/main" id="{3BAA3A96-EE43-8672-571D-E572E6A34CCF}"/>
              </a:ext>
            </a:extLst>
          </p:cNvPr>
          <p:cNvSpPr txBox="1"/>
          <p:nvPr/>
        </p:nvSpPr>
        <p:spPr>
          <a:xfrm>
            <a:off x="8111314" y="3410398"/>
            <a:ext cx="3993599" cy="1031051"/>
          </a:xfrm>
          <a:prstGeom prst="rect">
            <a:avLst/>
          </a:prstGeom>
          <a:noFill/>
        </p:spPr>
        <p:txBody>
          <a:bodyPr wrap="square" tIns="0" rtlCol="0">
            <a:spAutoFit/>
          </a:bodyPr>
          <a:lstStyle/>
          <a:p>
            <a:pPr marL="0" marR="0" lvl="0" indent="0" algn="l" defTabSz="455613" rtl="0" eaLnBrk="1" fontAlgn="base"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12121"/>
                </a:solidFill>
                <a:effectLst/>
                <a:uLnTx/>
                <a:uFillTx/>
                <a:latin typeface="Calibri" panose="020F0502020204030204" pitchFamily="34" charset="0"/>
                <a:ea typeface="MS PGothic" charset="0"/>
                <a:cs typeface="Calibri" panose="020F0502020204030204" pitchFamily="34" charset="0"/>
              </a:rPr>
              <a:t>Kimberly A </a:t>
            </a:r>
            <a:r>
              <a:rPr kumimoji="0" lang="en-US" sz="1600" b="1" i="0" u="none" strike="noStrike" kern="1200" cap="none" spc="0" normalizeH="0" baseline="0" noProof="0" dirty="0" err="1">
                <a:ln>
                  <a:noFill/>
                </a:ln>
                <a:solidFill>
                  <a:srgbClr val="212121"/>
                </a:solidFill>
                <a:effectLst/>
                <a:uLnTx/>
                <a:uFillTx/>
                <a:latin typeface="Calibri" panose="020F0502020204030204" pitchFamily="34" charset="0"/>
                <a:ea typeface="MS PGothic" charset="0"/>
                <a:cs typeface="Calibri" panose="020F0502020204030204" pitchFamily="34" charset="0"/>
              </a:rPr>
              <a:t>Spickes</a:t>
            </a:r>
            <a:r>
              <a:rPr kumimoji="0" lang="en-US" sz="1600" b="1" i="0" u="none" strike="noStrike" kern="1200" cap="none" spc="0" normalizeH="0" baseline="0" noProof="0" dirty="0">
                <a:ln>
                  <a:noFill/>
                </a:ln>
                <a:solidFill>
                  <a:srgbClr val="212121"/>
                </a:solidFill>
                <a:effectLst/>
                <a:uLnTx/>
                <a:uFillTx/>
                <a:latin typeface="Calibri" panose="020F0502020204030204" pitchFamily="34" charset="0"/>
                <a:ea typeface="MS PGothic" charset="0"/>
                <a:cs typeface="Calibri" panose="020F0502020204030204" pitchFamily="34" charset="0"/>
              </a:rPr>
              <a:t>, </a:t>
            </a:r>
            <a:r>
              <a:rPr kumimoji="0" lang="en-US" sz="1600" b="1" i="0" u="none" strike="noStrike" kern="1200" cap="none" spc="0" normalizeH="0" baseline="0" noProof="0" dirty="0" err="1">
                <a:ln>
                  <a:noFill/>
                </a:ln>
                <a:solidFill>
                  <a:srgbClr val="212121"/>
                </a:solidFill>
                <a:effectLst/>
                <a:uLnTx/>
                <a:uFillTx/>
                <a:latin typeface="Calibri" panose="020F0502020204030204" pitchFamily="34" charset="0"/>
                <a:ea typeface="MS PGothic" charset="0"/>
                <a:cs typeface="Calibri" panose="020F0502020204030204" pitchFamily="34" charset="0"/>
              </a:rPr>
              <a:t>MNSc</a:t>
            </a:r>
            <a:r>
              <a:rPr kumimoji="0" lang="en-US" sz="1600" b="1" i="0" u="none" strike="noStrike" kern="1200" cap="none" spc="0" normalizeH="0" baseline="0" noProof="0" dirty="0">
                <a:ln>
                  <a:noFill/>
                </a:ln>
                <a:solidFill>
                  <a:srgbClr val="212121"/>
                </a:solidFill>
                <a:effectLst/>
                <a:uLnTx/>
                <a:uFillTx/>
                <a:latin typeface="Calibri" panose="020F0502020204030204" pitchFamily="34" charset="0"/>
                <a:ea typeface="MS PGothic" charset="0"/>
                <a:cs typeface="Calibri" panose="020F0502020204030204" pitchFamily="34" charset="0"/>
              </a:rPr>
              <a:t>, RN, APRN, OCN, ACNP-BC</a:t>
            </a:r>
          </a:p>
          <a:p>
            <a:pPr marL="0" marR="0" lvl="0" indent="0" algn="l" defTabSz="455613"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12121"/>
                </a:solidFill>
                <a:effectLst/>
                <a:uLnTx/>
                <a:uFillTx/>
                <a:latin typeface="Calibri" panose="020F0502020204030204" pitchFamily="34" charset="0"/>
                <a:ea typeface="MS PGothic" charset="0"/>
                <a:cs typeface="Calibri" panose="020F0502020204030204" pitchFamily="34" charset="0"/>
              </a:rPr>
              <a:t>University of Arkansas for Medical Sciences </a:t>
            </a:r>
          </a:p>
          <a:p>
            <a:pPr marL="0" marR="0" lvl="0" indent="0" algn="l" defTabSz="455613"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Little Rock, Arkansas</a:t>
            </a:r>
          </a:p>
        </p:txBody>
      </p:sp>
      <p:sp>
        <p:nvSpPr>
          <p:cNvPr id="15" name="TextBox 14">
            <a:extLst>
              <a:ext uri="{FF2B5EF4-FFF2-40B4-BE49-F238E27FC236}">
                <a16:creationId xmlns:a16="http://schemas.microsoft.com/office/drawing/2014/main" id="{E0E8E456-9C27-AF39-2B52-2D7D6F67332D}"/>
              </a:ext>
            </a:extLst>
          </p:cNvPr>
          <p:cNvSpPr txBox="1"/>
          <p:nvPr/>
        </p:nvSpPr>
        <p:spPr>
          <a:xfrm>
            <a:off x="2434373" y="2090433"/>
            <a:ext cx="3258856" cy="1277273"/>
          </a:xfrm>
          <a:prstGeom prst="rect">
            <a:avLst/>
          </a:prstGeom>
          <a:noFill/>
        </p:spPr>
        <p:txBody>
          <a:bodyPr wrap="square" tIns="0" rtlCol="0">
            <a:spAutoFit/>
          </a:bodyPr>
          <a:lstStyle/>
          <a:p>
            <a:pPr marL="0" marR="0" lvl="0" indent="0" algn="l" defTabSz="455613" rtl="0" eaLnBrk="1" fontAlgn="base"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Kathleen D Burns, RN, MSN, AGACNP-BC, OCN</a:t>
            </a:r>
          </a:p>
          <a:p>
            <a:pPr marL="0" marR="0" lvl="0" indent="0" algn="l" defTabSz="455613"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City of Hope Comprehensive </a:t>
            </a:r>
            <a:b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b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Cancer Center</a:t>
            </a:r>
          </a:p>
          <a:p>
            <a:pPr marL="0" marR="0" lvl="0" indent="0" algn="l" defTabSz="455613"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Duarte, California</a:t>
            </a:r>
          </a:p>
        </p:txBody>
      </p:sp>
      <p:sp>
        <p:nvSpPr>
          <p:cNvPr id="16" name="TextBox 15">
            <a:extLst>
              <a:ext uri="{FF2B5EF4-FFF2-40B4-BE49-F238E27FC236}">
                <a16:creationId xmlns:a16="http://schemas.microsoft.com/office/drawing/2014/main" id="{583E10DB-C3DD-9EEB-071D-248AC7214955}"/>
              </a:ext>
            </a:extLst>
          </p:cNvPr>
          <p:cNvSpPr txBox="1"/>
          <p:nvPr/>
        </p:nvSpPr>
        <p:spPr>
          <a:xfrm>
            <a:off x="2434373" y="3410398"/>
            <a:ext cx="3335056" cy="1277273"/>
          </a:xfrm>
          <a:prstGeom prst="rect">
            <a:avLst/>
          </a:prstGeom>
          <a:noFill/>
        </p:spPr>
        <p:txBody>
          <a:bodyPr wrap="square" tIns="0" rtlCol="0">
            <a:spAutoFit/>
          </a:bodyPr>
          <a:lstStyle/>
          <a:p>
            <a:pPr marL="0" marR="0" lvl="0" indent="0" algn="l" defTabSz="455613" rtl="0" eaLnBrk="1" fontAlgn="base"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Sonia Glennie, ARNP, MSN, OCN</a:t>
            </a:r>
          </a:p>
          <a:p>
            <a:pPr marL="0" marR="0" lvl="0" indent="0" algn="l" defTabSz="455613"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Swedish Cancer Institute Center </a:t>
            </a:r>
            <a:b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b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for Blood Disorders</a:t>
            </a:r>
          </a:p>
          <a:p>
            <a:pPr marL="0" marR="0" lvl="0" indent="0" algn="l" defTabSz="455613"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Seattle, Washington</a:t>
            </a:r>
          </a:p>
          <a:p>
            <a:pPr marL="0" marR="0" lvl="0" indent="0" algn="l" defTabSz="455613" rtl="0" eaLnBrk="1" fontAlgn="base"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pic>
        <p:nvPicPr>
          <p:cNvPr id="11" name="Picture 10" descr="A person wearing a headset&#10;&#10;Description automatically generated">
            <a:extLst>
              <a:ext uri="{FF2B5EF4-FFF2-40B4-BE49-F238E27FC236}">
                <a16:creationId xmlns:a16="http://schemas.microsoft.com/office/drawing/2014/main" id="{54A7C546-8442-03C8-B05A-BDBC5F588AEE}"/>
              </a:ext>
            </a:extLst>
          </p:cNvPr>
          <p:cNvPicPr>
            <a:picLocks noChangeAspect="1"/>
          </p:cNvPicPr>
          <p:nvPr/>
        </p:nvPicPr>
        <p:blipFill>
          <a:blip r:embed="rId9"/>
          <a:stretch>
            <a:fillRect/>
          </a:stretch>
        </p:blipFill>
        <p:spPr>
          <a:xfrm>
            <a:off x="387190" y="2090433"/>
            <a:ext cx="1970994" cy="1108684"/>
          </a:xfrm>
          <a:prstGeom prst="rect">
            <a:avLst/>
          </a:prstGeom>
          <a:effectLst>
            <a:outerShdw blurRad="50800" dist="38100" dir="2700000" algn="tl" rotWithShape="0">
              <a:prstClr val="black">
                <a:alpha val="40000"/>
              </a:prstClr>
            </a:outerShdw>
          </a:effectLst>
        </p:spPr>
      </p:pic>
      <p:pic>
        <p:nvPicPr>
          <p:cNvPr id="17" name="Picture 16" descr="A person wearing glasses and headphones&#10;&#10;Description automatically generated">
            <a:extLst>
              <a:ext uri="{FF2B5EF4-FFF2-40B4-BE49-F238E27FC236}">
                <a16:creationId xmlns:a16="http://schemas.microsoft.com/office/drawing/2014/main" id="{47282E02-9C98-5230-F64E-33DEE929E56D}"/>
              </a:ext>
            </a:extLst>
          </p:cNvPr>
          <p:cNvPicPr>
            <a:picLocks noChangeAspect="1"/>
          </p:cNvPicPr>
          <p:nvPr/>
        </p:nvPicPr>
        <p:blipFill>
          <a:blip r:embed="rId10"/>
          <a:stretch>
            <a:fillRect/>
          </a:stretch>
        </p:blipFill>
        <p:spPr>
          <a:xfrm>
            <a:off x="388203" y="3410398"/>
            <a:ext cx="1969981" cy="1108115"/>
          </a:xfrm>
          <a:prstGeom prst="rect">
            <a:avLst/>
          </a:prstGeom>
          <a:effectLst>
            <a:outerShdw blurRad="50800" dist="38100" dir="2700000" algn="tl" rotWithShape="0">
              <a:prstClr val="black">
                <a:alpha val="40000"/>
              </a:prstClr>
            </a:outerShdw>
          </a:effectLst>
        </p:spPr>
      </p:pic>
      <p:sp>
        <p:nvSpPr>
          <p:cNvPr id="5" name="Content Placeholder 2">
            <a:extLst>
              <a:ext uri="{FF2B5EF4-FFF2-40B4-BE49-F238E27FC236}">
                <a16:creationId xmlns:a16="http://schemas.microsoft.com/office/drawing/2014/main" id="{A0688EAB-BDC4-D752-A06C-DE9192A5DCBA}"/>
              </a:ext>
            </a:extLst>
          </p:cNvPr>
          <p:cNvSpPr txBox="1">
            <a:spLocks/>
          </p:cNvSpPr>
          <p:nvPr/>
        </p:nvSpPr>
        <p:spPr>
          <a:xfrm>
            <a:off x="0" y="5924849"/>
            <a:ext cx="11186672" cy="925702"/>
          </a:xfrm>
          <a:prstGeom prst="rect">
            <a:avLst/>
          </a:prstGeom>
          <a:solidFill>
            <a:srgbClr val="1799B4"/>
          </a:solidFill>
        </p:spPr>
        <p:txBody>
          <a:bodyPr lIns="182880" tIns="182880" rIns="182880" bIns="182880"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900" b="1" i="0" u="none" strike="noStrike" kern="0" cap="none" spc="0" normalizeH="0" baseline="0" noProof="0" dirty="0">
                <a:ln>
                  <a:noFill/>
                </a:ln>
                <a:solidFill>
                  <a:srgbClr val="FFFFFF"/>
                </a:solidFill>
                <a:effectLst/>
                <a:uLnTx/>
                <a:uFillTx/>
                <a:latin typeface="system-ui"/>
                <a:ea typeface="MS PGothic" pitchFamily="34" charset="-128"/>
                <a:hlinkClick r:id="rId11">
                  <a:extLst>
                    <a:ext uri="{A12FA001-AC4F-418D-AE19-62706E023703}">
                      <ahyp:hlinkClr xmlns:ahyp="http://schemas.microsoft.com/office/drawing/2018/hyperlinkcolor" val="tx"/>
                    </a:ext>
                  </a:extLst>
                </a:hlinkClick>
              </a:rPr>
              <a:t>https://www.ResearchToPractice.com/ONS2024Clips</a:t>
            </a:r>
            <a:r>
              <a:rPr kumimoji="0" lang="en-US" sz="2900" b="0" i="0" u="none" strike="noStrike" kern="0" cap="none" spc="0" normalizeH="0" baseline="0" noProof="0" dirty="0">
                <a:ln>
                  <a:noFill/>
                </a:ln>
                <a:solidFill>
                  <a:srgbClr val="FFFFFF"/>
                </a:solidFill>
                <a:effectLst/>
                <a:uLnTx/>
                <a:uFillTx/>
                <a:latin typeface="system-ui"/>
                <a:ea typeface="MS PGothic" pitchFamily="34" charset="-128"/>
              </a:rPr>
              <a:t> </a:t>
            </a:r>
            <a:endParaRPr kumimoji="0" lang="en-US" sz="2900" b="1" i="0" u="none" strike="noStrike" kern="0" cap="none" spc="0" normalizeH="0" baseline="0" noProof="0" dirty="0">
              <a:ln>
                <a:noFill/>
              </a:ln>
              <a:solidFill>
                <a:srgbClr val="FFFFFF"/>
              </a:solidFill>
              <a:effectLst/>
              <a:uLnTx/>
              <a:uFillTx/>
              <a:latin typeface="Calibri" charset="0"/>
              <a:ea typeface="MS PGothic" pitchFamily="34" charset="-128"/>
            </a:endParaRPr>
          </a:p>
        </p:txBody>
      </p:sp>
      <p:pic>
        <p:nvPicPr>
          <p:cNvPr id="19" name="Picture 18">
            <a:extLst>
              <a:ext uri="{FF2B5EF4-FFF2-40B4-BE49-F238E27FC236}">
                <a16:creationId xmlns:a16="http://schemas.microsoft.com/office/drawing/2014/main" id="{0016448F-3A73-6D4A-4C28-AAA9F436A9F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059129" y="6007399"/>
            <a:ext cx="760601" cy="760601"/>
          </a:xfrm>
          <a:prstGeom prst="rect">
            <a:avLst/>
          </a:prstGeom>
        </p:spPr>
      </p:pic>
    </p:spTree>
    <p:extLst>
      <p:ext uri="{BB962C8B-B14F-4D97-AF65-F5344CB8AC3E}">
        <p14:creationId xmlns:p14="http://schemas.microsoft.com/office/powerpoint/2010/main" val="419334692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PI_CFG_REPOLL" val="true"/>
  <p:tag name="KPI_CFG_RPCLEARS" val="true"/>
  <p:tag name="KPI_CFG_FB_TYPE" val="Tiny Counter"/>
  <p:tag name="KPI_CFG_FB_MONITOR" val="Slide Show Monitor"/>
  <p:tag name="KPI_CFG_FB_POSITION" val="Bottom Right"/>
  <p:tag name="KPI_CFG_INS_CLK" val="false"/>
  <p:tag name="KPI_CFG_UNITS" val="1"/>
  <p:tag name="KPI_CFG_SPEED" val="false"/>
  <p:tag name="KPI_SLIDE_COUNT" val="100"/>
  <p:tag name="KPI_VERSION" val="2.0.10292.1"/>
  <p:tag name="KPI_STORAGE" val="&lt;keypoint&quot;&quot;&lt;roster&quot;&quot;&lt;currentId&quot;200&quot;&gt;&lt;trIndex&quot;&quot;&lt;tr(@tid:1@pid:1)&quot;&quot;&lt;v&quot;1&quot;&gt;&gt;&lt;tr(@tid:1@pid:2)&quot;&quot;&lt;v&quot;2&quot;&gt;&gt;&lt;tr(@tid:1@pid:3)&quot;&quot;&lt;v&quot;3&quot;&gt;&gt;&lt;tr(@tid:1@pid:4)&quot;&quot;&lt;v&quot;4&quot;&gt;&gt;&lt;tr(@tid:1@pid:5)&quot;&quot;&lt;v&quot;5&quot;&gt;&gt;&lt;tr(@tid:1@pid:6)&quot;&quot;&lt;v&quot;6&quot;&gt;&gt;&lt;tr(@tid:1@pid:7)&quot;&quot;&lt;v&quot;7&quot;&gt;&gt;&lt;tr(@tid:1@pid:8)&quot;&quot;&lt;v&quot;8&quot;&gt;&gt;&lt;tr(@tid:1@pid:9)&quot;&quot;&lt;v&quot;9&quot;&gt;&gt;&lt;tr(@tid:1@pid:10)&quot;&quot;&lt;v&quot;10&quot;&gt;&gt;&lt;tr(@tid:1@pid:11)&quot;&quot;&lt;v&quot;11&quot;&gt;&gt;&lt;tr(@tid:1@pid:12)&quot;&quot;&lt;v&quot;12&quot;&gt;&gt;&lt;tr(@tid:1@pid:13)&quot;&quot;&lt;v&quot;13&quot;&gt;&gt;&lt;tr(@tid:1@pid:14)&quot;&quot;&lt;v&quot;14&quot;&gt;&gt;&lt;tr(@tid:1@pid:15)&quot;&quot;&lt;v&quot;15&quot;&gt;&gt;&lt;tr(@tid:1@pid:16)&quot;&quot;&lt;v&quot;16&quot;&gt;&gt;&lt;tr(@tid:1@pid:17)&quot;&quot;&lt;v&quot;17&quot;&gt;&gt;&lt;tr(@tid:1@pid:18)&quot;&quot;&lt;v&quot;18&quot;&gt;&gt;&lt;tr(@tid:1@pid:19)&quot;&quot;&lt;v&quot;19&quot;&gt;&gt;&lt;tr(@tid:1@pid:20)&quot;&quot;&lt;v&quot;20&quot;&gt;&gt;&lt;tr(@tid:1@pid:21)&quot;&quot;&lt;v&quot;21&quot;&gt;&gt;&lt;tr(@tid:1@pid:22)&quot;&quot;&lt;v&quot;22&quot;&gt;&gt;&lt;tr(@tid:1@pid:23)&quot;&quot;&lt;v&quot;23&quot;&gt;&gt;&lt;tr(@tid:1@pid:24)&quot;&quot;&lt;v&quot;24&quot;&gt;&gt;&lt;tr(@tid:1@pid:25)&quot;&quot;&lt;v&quot;25&quot;&gt;&gt;&lt;tr(@tid:1@pid:26)&quot;&quot;&lt;v&quot;26&quot;&gt;&gt;&lt;tr(@tid:1@pid:27)&quot;&quot;&lt;v&quot;27&quot;&gt;&gt;&lt;tr(@tid:1@pid:28)&quot;&quot;&lt;v&quot;28&quot;&gt;&gt;&lt;tr(@tid:1@pid:29)&quot;&quot;&lt;v&quot;29&quot;&gt;&gt;&lt;tr(@tid:1@pid:30)&quot;&quot;&lt;v&quot;30&quot;&gt;&gt;&lt;tr(@tid:1@pid:31)&quot;&quot;&lt;v&quot;31&quot;&gt;&gt;&lt;tr(@tid:1@pid:32)&quot;&quot;&lt;v&quot;32&quot;&gt;&gt;&lt;tr(@tid:1@pid:33)&quot;&quot;&lt;v&quot;33&quot;&gt;&gt;&lt;tr(@tid:1@pid:34)&quot;&quot;&lt;v&quot;34&quot;&gt;&gt;&lt;tr(@tid:1@pid:35)&quot;&quot;&lt;v&quot;35&quot;&gt;&gt;&lt;tr(@tid:1@pid:36)&quot;&quot;&lt;v&quot;36&quot;&gt;&gt;&lt;tr(@tid:1@pid:37)&quot;&quot;&lt;v&quot;37&quot;&gt;&gt;&lt;tr(@tid:1@pid:38)&quot;&quot;&lt;v&quot;38&quot;&gt;&gt;&lt;tr(@tid:1@pid:39)&quot;&quot;&lt;v&quot;39&quot;&gt;&gt;&lt;tr(@tid:1@pid:40)&quot;&quot;&lt;v&quot;40&quot;&gt;&gt;&lt;tr(@tid:1@pid:41)&quot;&quot;&lt;v&quot;41&quot;&gt;&gt;&lt;tr(@tid:1@pid:42)&quot;&quot;&lt;v&quot;42&quot;&gt;&gt;&lt;tr(@tid:1@pid:43)&quot;&quot;&lt;v&quot;43&quot;&gt;&gt;&lt;tr(@tid:1@pid:44)&quot;&quot;&lt;v&quot;44&quot;&gt;&gt;&lt;tr(@tid:1@pid:45)&quot;&quot;&lt;v&quot;45&quot;&gt;&gt;&lt;tr(@tid:1@pid:46)&quot;&quot;&lt;v&quot;46&quot;&gt;&gt;&lt;tr(@tid:1@pid:47)&quot;&quot;&lt;v&quot;47&quot;&gt;&gt;&lt;tr(@tid:1@pid:48)&quot;&quot;&lt;v&quot;48&quot;&gt;&gt;&lt;tr(@tid:1@pid:49)&quot;&quot;&lt;v&quot;49&quot;&gt;&gt;&lt;tr(@tid:1@pid:50)&quot;&quot;&lt;v&quot;50&quot;&gt;&gt;&lt;tr(@tid:1@pid:51)&quot;&quot;&lt;v&quot;51&quot;&gt;&gt;&lt;tr(@tid:1@pid:52)&quot;&quot;&lt;v&quot;52&quot;&gt;&gt;&lt;tr(@tid:1@pid:53)&quot;&quot;&lt;v&quot;53&quot;&gt;&gt;&lt;tr(@tid:1@pid:54)&quot;&quot;&lt;v&quot;54&quot;&gt;&gt;&lt;tr(@tid:1@pid:55)&quot;&quot;&lt;v&quot;55&quot;&gt;&gt;&lt;tr(@tid:1@pid:56)&quot;&quot;&lt;v&quot;56&quot;&gt;&gt;&lt;tr(@tid:1@pid:57)&quot;&quot;&lt;v&quot;57&quot;&gt;&gt;&lt;tr(@tid:1@pid:58)&quot;&quot;&lt;v&quot;58&quot;&gt;&gt;&lt;tr(@tid:1@pid:59)&quot;&quot;&lt;v&quot;59&quot;&gt;&gt;&lt;tr(@tid:1@pid:60)&quot;&quot;&lt;v&quot;60&quot;&gt;&gt;&lt;tr(@tid:1@pid:61)&quot;&quot;&lt;v&quot;61&quot;&gt;&gt;&lt;tr(@tid:1@pid:62)&quot;&quot;&lt;v&quot;62&quot;&gt;&gt;&lt;tr(@tid:1@pid:63)&quot;&quot;&lt;v&quot;63&quot;&gt;&gt;&lt;tr(@tid:1@pid:64)&quot;&quot;&lt;v&quot;64&quot;&gt;&gt;&lt;tr(@tid:1@pid:65)&quot;&quot;&lt;v&quot;65&quot;&gt;&gt;&lt;tr(@tid:1@pid:66)&quot;&quot;&lt;v&quot;66&quot;&gt;&gt;&lt;tr(@tid:1@pid:67)&quot;&quot;&lt;v&quot;67&quot;&gt;&gt;&lt;tr(@tid:1@pid:68)&quot;&quot;&lt;v&quot;68&quot;&gt;&gt;&lt;tr(@tid:1@pid:69)&quot;&quot;&lt;v&quot;69&quot;&gt;&gt;&lt;tr(@tid:1@pid:70)&quot;&quot;&lt;v&quot;70&quot;&gt;&gt;&lt;tr(@tid:1@pid:71)&quot;&quot;&lt;v&quot;71&quot;&gt;&gt;&lt;tr(@tid:1@pid:72)&quot;&quot;&lt;v&quot;72&quot;&gt;&gt;&lt;tr(@tid:1@pid:73)&quot;&quot;&lt;v&quot;73&quot;&gt;&gt;&lt;tr(@tid:1@pid:74)&quot;&quot;&lt;v&quot;74&quot;&gt;&gt;&lt;tr(@tid:1@pid:75)&quot;&quot;&lt;v&quot;75&quot;&gt;&gt;&lt;tr(@tid:1@pid:76)&quot;&quot;&lt;v&quot;76&quot;&gt;&gt;&lt;tr(@tid:1@pid:77)&quot;&quot;&lt;v&quot;77&quot;&gt;&gt;&lt;tr(@tid:1@pid:78)&quot;&quot;&lt;v&quot;78&quot;&gt;&gt;&lt;tr(@tid:1@pid:79)&quot;&quot;&lt;v&quot;79&quot;&gt;&gt;&lt;tr(@tid:1@pid:80)&quot;&quot;&lt;v&quot;80&quot;&gt;&gt;&lt;tr(@tid:1@pid:81)&quot;&quot;&lt;v&quot;81&quot;&gt;&gt;&lt;tr(@tid:1@pid:82)&quot;&quot;&lt;v&quot;82&quot;&gt;&gt;&lt;tr(@tid:1@pid:83)&quot;&quot;&lt;v&quot;83&quot;&gt;&gt;&lt;tr(@tid:1@pid:84)&quot;&quot;&lt;v&quot;84&quot;&gt;&gt;&lt;tr(@tid:1@pid:85)&quot;&quot;&lt;v&quot;85&quot;&gt;&gt;&lt;tr(@tid:1@pid:86)&quot;&quot;&lt;v&quot;86&quot;&gt;&gt;&lt;tr(@tid:1@pid:87)&quot;&quot;&lt;v&quot;87&quot;&gt;&gt;&lt;tr(@tid:1@pid:88)&quot;&quot;&lt;v&quot;88&quot;&gt;&gt;&lt;tr(@tid:1@pid:89)&quot;&quot;&lt;v&quot;89&quot;&gt;&gt;&lt;tr(@tid:1@pid:90)&quot;&quot;&lt;v&quot;90&quot;&gt;&gt;&lt;tr(@tid:1@pid:91)&quot;&quot;&lt;v&quot;91&quot;&gt;&gt;&lt;tr(@tid:1@pid:92)&quot;&quot;&lt;v&quot;92&quot;&gt;&gt;&lt;tr(@tid:1@pid:93)&quot;&quot;&lt;v&quot;93&quot;&gt;&gt;&lt;tr(@tid:1@pid:94)&quot;&quot;&lt;v&quot;94&quot;&gt;&gt;&lt;tr(@tid:1@pid:95)&quot;&quot;&lt;v&quot;95&quot;&gt;&gt;&lt;tr(@tid:1@pid:96)&quot;&quot;&lt;v&quot;96&quot;&gt;&gt;&lt;tr(@tid:1@pid:97)&quot;&quot;&lt;v&quot;97&quot;&gt;&gt;&lt;tr(@tid:1@pid:98)&quot;&quot;&lt;v&quot;98&quot;&gt;&gt;&lt;tr(@tid:1@pid:99)&quot;&quot;&lt;v&quot;99&quot;&gt;&gt;&lt;tr(@tid:1@pid:100)&quot;&quot;&lt;v&quot;100&quot;&gt;&gt;&lt;tr(@tid:2@pid:1)&quot;&quot;&lt;v&quot;101&quot;&gt;&gt;&lt;tr(@tid:2@pid:2)&quot;&quot;&lt;v&quot;102&quot;&gt;&gt;&lt;tr(@tid:2@pid:3)&quot;&quot;&lt;v&quot;103&quot;&gt;&gt;&lt;tr(@tid:2@pid:4)&quot;&quot;&lt;v&quot;104&quot;&gt;&gt;&lt;tr(@tid:2@pid:5)&quot;&quot;&lt;v&quot;105&quot;&gt;&gt;&lt;tr(@tid:2@pid:6)&quot;&quot;&lt;v&quot;106&quot;&gt;&gt;&lt;tr(@tid:2@pid:7)&quot;&quot;&lt;v&quot;107&quot;&gt;&gt;&lt;tr(@tid:2@pid:8)&quot;&quot;&lt;v&quot;108&quot;&gt;&gt;&lt;tr(@tid:2@pid:9)&quot;&quot;&lt;v&quot;109&quot;&gt;&gt;&lt;tr(@tid:2@pid:10)&quot;&quot;&lt;v&quot;110&quot;&gt;&gt;&lt;tr(@tid:2@pid:11)&quot;&quot;&lt;v&quot;111&quot;&gt;&gt;&lt;tr(@tid:2@pid:12)&quot;&quot;&lt;v&quot;112&quot;&gt;&gt;&lt;tr(@tid:2@pid:13)&quot;&quot;&lt;v&quot;113&quot;&gt;&gt;&lt;tr(@tid:2@pid:14)&quot;&quot;&lt;v&quot;114&quot;&gt;&gt;&lt;tr(@tid:2@pid:15)&quot;&quot;&lt;v&quot;115&quot;&gt;&gt;&lt;tr(@tid:2@pid:16)&quot;&quot;&lt;v&quot;116&quot;&gt;&gt;&lt;tr(@tid:2@pid:17)&quot;&quot;&lt;v&quot;117&quot;&gt;&gt;&lt;tr(@tid:2@pid:18)&quot;&quot;&lt;v&quot;118&quot;&gt;&gt;&lt;tr(@tid:2@pid:19)&quot;&quot;&lt;v&quot;119&quot;&gt;&gt;&lt;tr(@tid:2@pid:20)&quot;&quot;&lt;v&quot;120&quot;&gt;&gt;&lt;tr(@tid:2@pid:21)&quot;&quot;&lt;v&quot;121&quot;&gt;&gt;&lt;tr(@tid:2@pid:22)&quot;&quot;&lt;v&quot;122&quot;&gt;&gt;&lt;tr(@tid:2@pid:23)&quot;&quot;&lt;v&quot;123&quot;&gt;&gt;&lt;tr(@tid:2@pid:24)&quot;&quot;&lt;v&quot;124&quot;&gt;&gt;&lt;tr(@tid:2@pid:25)&quot;&quot;&lt;v&quot;125&quot;&gt;&gt;&lt;tr(@tid:2@pid:26)&quot;&quot;&lt;v&quot;126&quot;&gt;&gt;&lt;tr(@tid:2@pid:27)&quot;&quot;&lt;v&quot;127&quot;&gt;&gt;&lt;tr(@tid:2@pid:28)&quot;&quot;&lt;v&quot;128&quot;&gt;&gt;&lt;tr(@tid:2@pid:29)&quot;&quot;&lt;v&quot;129&quot;&gt;&gt;&lt;tr(@tid:2@pid:30)&quot;&quot;&lt;v&quot;130&quot;&gt;&gt;&lt;tr(@tid:2@pid:31)&quot;&quot;&lt;v&quot;131&quot;&gt;&gt;&lt;tr(@tid:2@pid:32)&quot;&quot;&lt;v&quot;132&quot;&gt;&gt;&lt;tr(@tid:2@pid:33)&quot;&quot;&lt;v&quot;133&quot;&gt;&gt;&lt;tr(@tid:2@pid:34)&quot;&quot;&lt;v&quot;134&quot;&gt;&gt;&lt;tr(@tid:2@pid:35)&quot;&quot;&lt;v&quot;135&quot;&gt;&gt;&lt;tr(@tid:2@pid:36)&quot;&quot;&lt;v&quot;136&quot;&gt;&gt;&lt;tr(@tid:2@pid:37)&quot;&quot;&lt;v&quot;137&quot;&gt;&gt;&lt;tr(@tid:2@pid:38)&quot;&quot;&lt;v&quot;138&quot;&gt;&gt;&lt;tr(@tid:2@pid:39)&quot;&quot;&lt;v&quot;139&quot;&gt;&gt;&lt;tr(@tid:2@pid:40)&quot;&quot;&lt;v&quot;140&quot;&gt;&gt;&lt;tr(@tid:2@pid:41)&quot;&quot;&lt;v&quot;141&quot;&gt;&gt;&lt;tr(@tid:2@pid:42)&quot;&quot;&lt;v&quot;142&quot;&gt;&gt;&lt;tr(@tid:2@pid:43)&quot;&quot;&lt;v&quot;143&quot;&gt;&gt;&lt;tr(@tid:2@pid:44)&quot;&quot;&lt;v&quot;144&quot;&gt;&gt;&lt;tr(@tid:2@pid:45)&quot;&quot;&lt;v&quot;145&quot;&gt;&gt;&lt;tr(@tid:2@pid:46)&quot;&quot;&lt;v&quot;146&quot;&gt;&gt;&lt;tr(@tid:2@pid:47)&quot;&quot;&lt;v&quot;147&quot;&gt;&gt;&lt;tr(@tid:2@pid:48)&quot;&quot;&lt;v&quot;148&quot;&gt;&gt;&lt;tr(@tid:2@pid:49)&quot;&quot;&lt;v&quot;149&quot;&gt;&gt;&lt;tr(@tid:2@pid:50)&quot;&quot;&lt;v&quot;150&quot;&gt;&gt;&lt;tr(@tid:2@pid:51)&quot;&quot;&lt;v&quot;151&quot;&gt;&gt;&lt;tr(@tid:2@pid:52)&quot;&quot;&lt;v&quot;152&quot;&gt;&gt;&lt;tr(@tid:2@pid:53)&quot;&quot;&lt;v&quot;153&quot;&gt;&gt;&lt;tr(@tid:2@pid:54)&quot;&quot;&lt;v&quot;154&quot;&gt;&gt;&lt;tr(@tid:2@pid:55)&quot;&quot;&lt;v&quot;155&quot;&gt;&gt;&lt;tr(@tid:2@pid:56)&quot;&quot;&lt;v&quot;156&quot;&gt;&gt;&lt;tr(@tid:2@pid:57)&quot;&quot;&lt;v&quot;157&quot;&gt;&gt;&lt;tr(@tid:2@pid:58)&quot;&quot;&lt;v&quot;158&quot;&gt;&gt;&lt;tr(@tid:2@pid:59)&quot;&quot;&lt;v&quot;159&quot;&gt;&gt;&lt;tr(@tid:2@pid:60)&quot;&quot;&lt;v&quot;160&quot;&gt;&gt;&lt;tr(@tid:2@pid:61)&quot;&quot;&lt;v&quot;161&quot;&gt;&gt;&lt;tr(@tid:2@pid:62)&quot;&quot;&lt;v&quot;162&quot;&gt;&gt;&lt;tr(@tid:2@pid:63)&quot;&quot;&lt;v&quot;163&quot;&gt;&gt;&lt;tr(@tid:2@pid:64)&quot;&quot;&lt;v&quot;164&quot;&gt;&gt;&lt;tr(@tid:2@pid:65)&quot;&quot;&lt;v&quot;165&quot;&gt;&gt;&lt;tr(@tid:2@pid:66)&quot;&quot;&lt;v&quot;166&quot;&gt;&gt;&lt;tr(@tid:2@pid:67)&quot;&quot;&lt;v&quot;167&quot;&gt;&gt;&lt;tr(@tid:2@pid:68)&quot;&quot;&lt;v&quot;168&quot;&gt;&gt;&lt;tr(@tid:2@pid:69)&quot;&quot;&lt;v&quot;169&quot;&gt;&gt;&lt;tr(@tid:2@pid:70)&quot;&quot;&lt;v&quot;170&quot;&gt;&gt;&lt;tr(@tid:2@pid:71)&quot;&quot;&lt;v&quot;171&quot;&gt;&gt;&lt;tr(@tid:2@pid:72)&quot;&quot;&lt;v&quot;172&quot;&gt;&gt;&lt;tr(@tid:2@pid:73)&quot;&quot;&lt;v&quot;173&quot;&gt;&gt;&lt;tr(@tid:2@pid:74)&quot;&quot;&lt;v&quot;174&quot;&gt;&gt;&lt;tr(@tid:2@pid:75)&quot;&quot;&lt;v&quot;175&quot;&gt;&gt;&lt;tr(@tid:2@pid:76)&quot;&quot;&lt;v&quot;176&quot;&gt;&gt;&lt;tr(@tid:2@pid:77)&quot;&quot;&lt;v&quot;177&quot;&gt;&gt;&lt;tr(@tid:2@pid:78)&quot;&quot;&lt;v&quot;178&quot;&gt;&gt;&lt;tr(@tid:2@pid:79)&quot;&quot;&lt;v&quot;179&quot;&gt;&gt;&lt;tr(@tid:2@pid:80)&quot;&quot;&lt;v&quot;180&quot;&gt;&gt;&lt;tr(@tid:2@pid:81)&quot;&quot;&lt;v&quot;181&quot;&gt;&gt;&lt;tr(@tid:2@pid:82)&quot;&quot;&lt;v&quot;182&quot;&gt;&gt;&lt;tr(@tid:2@pid:83)&quot;&quot;&lt;v&quot;183&quot;&gt;&gt;&lt;tr(@tid:2@pid:84)&quot;&quot;&lt;v&quot;184&quot;&gt;&gt;&lt;tr(@tid:2@pid:85)&quot;&quot;&lt;v&quot;185&quot;&gt;&gt;&lt;tr(@tid:2@pid:86)&quot;&quot;&lt;v&quot;186&quot;&gt;&gt;&lt;tr(@tid:2@pid:87)&quot;&quot;&lt;v&quot;187&quot;&gt;&gt;&lt;tr(@tid:2@pid:88)&quot;&quot;&lt;v&quot;188&quot;&gt;&gt;&lt;tr(@tid:2@pid:89)&quot;&quot;&lt;v&quot;189&quot;&gt;&gt;&lt;tr(@tid:2@pid:90)&quot;&quot;&lt;v&quot;190&quot;&gt;&gt;&lt;tr(@tid:2@pid:91)&quot;&quot;&lt;v&quot;191&quot;&gt;&gt;&lt;tr(@tid:2@pid:92)&quot;&quot;&lt;v&quot;192&quot;&gt;&gt;&lt;tr(@tid:2@pid:93)&quot;&quot;&lt;v&quot;193&quot;&gt;&gt;&lt;tr(@tid:2@pid:94)&quot;&quot;&lt;v&quot;194&quot;&gt;&gt;&lt;tr(@tid:2@pid:95)&quot;&quot;&lt;v&quot;195&quot;&gt;&gt;&lt;tr(@tid:2@pid:96)&quot;&quot;&lt;v&quot;196&quot;&gt;&gt;&lt;tr(@tid:2@pid:97)&quot;&quot;&lt;v&quot;197&quot;&gt;&gt;&lt;tr(@tid:2@pid:98)&quot;&quot;&lt;v&quot;198&quot;&gt;&gt;&lt;tr(@tid:2@pid:99)&quot;&quot;&lt;v&quot;199&quot;&gt;&gt;&lt;tr(@tid:2@pid:100)&quot;&quot;&lt;v&quot;200&quot;&gt;&gt;&gt;&lt;people&quot;&quot;&lt;p(@id:101)&quot;&quot;&lt;f(@i:0)&quot;Keypad&quot;&gt;&lt;f(@i:1)&quot;1&quot;&gt;&gt;&lt;p(@id:102)&quot;&quot;&lt;f(@i:0)&quot;Keypad&quot;&gt;&lt;f(@i:1)&quot;2&quot;&gt;&gt;&lt;p(@id:103)&quot;&quot;&lt;f(@i:0)&quot;Keypad&quot;&gt;&lt;f(@i:1)&quot;3&quot;&gt;&gt;&lt;p(@id:104)&quot;&quot;&lt;f(@i:0)&quot;Keypad&quot;&gt;&lt;f(@i:1)&quot;4&quot;&gt;&gt;&lt;p(@id:105)&quot;&quot;&lt;f(@i:0)&quot;Keypad&quot;&gt;&lt;f(@i:1)&quot;5&quot;&gt;&gt;&lt;p(@id:106)&quot;&quot;&lt;f(@i:0)&quot;Keypad&quot;&gt;&lt;f(@i:1)&quot;6&quot;&gt;&gt;&lt;p(@id:107)&quot;&quot;&lt;f(@i:0)&quot;Keypad&quot;&gt;&lt;f(@i:1)&quot;7&quot;&gt;&gt;&lt;p(@id:108)&quot;&quot;&lt;f(@i:0)&quot;Keypad&quot;&gt;&lt;f(@i:1)&quot;8&quot;&gt;&gt;&lt;p(@id:109)&quot;&quot;&lt;f(@i:0)&quot;Keypad&quot;&gt;&lt;f(@i:1)&quot;9&quot;&gt;&gt;&lt;p(@id:110)&quot;&quot;&lt;f(@i:0)&quot;Keypad&quot;&gt;&lt;f(@i:1)&quot;10&quot;&gt;&gt;&lt;p(@id:111)&quot;&quot;&lt;f(@i:0)&quot;Keypad&quot;&gt;&lt;f(@i:1)&quot;11&quot;&gt;&gt;&lt;p(@id:112)&quot;&quot;&lt;f(@i:0)&quot;Keypad&quot;&gt;&lt;f(@i:1)&quot;12&quot;&gt;&gt;&lt;p(@id:113)&quot;&quot;&lt;f(@i:0)&quot;Keypad&quot;&gt;&lt;f(@i:1)&quot;13&quot;&gt;&gt;&lt;p(@id:114)&quot;&quot;&lt;f(@i:0)&quot;Keypad&quot;&gt;&lt;f(@i:1)&quot;14&quot;&gt;&gt;&lt;p(@id:115)&quot;&quot;&lt;f(@i:0)&quot;Keypad&quot;&gt;&lt;f(@i:1)&quot;15&quot;&gt;&gt;&lt;p(@id:116)&quot;&quot;&lt;f(@i:0)&quot;Keypad&quot;&gt;&lt;f(@i:1)&quot;16&quot;&gt;&gt;&lt;p(@id:117)&quot;&quot;&lt;f(@i:0)&quot;Keypad&quot;&gt;&lt;f(@i:1)&quot;17&quot;&gt;&gt;&lt;p(@id:118)&quot;&quot;&lt;f(@i:0)&quot;Keypad&quot;&gt;&lt;f(@i:1)&quot;18&quot;&gt;&gt;&lt;p(@id:119)&quot;&quot;&lt;f(@i:0)&quot;Keypad&quot;&gt;&lt;f(@i:1)&quot;19&quot;&gt;&gt;&lt;p(@id:120)&quot;&quot;&lt;f(@i:0)&quot;Keypad&quot;&gt;&lt;f(@i:1)&quot;20&quot;&gt;&gt;&lt;p(@id:121)&quot;&quot;&lt;f(@i:0)&quot;Keypad&quot;&gt;&lt;f(@i:1)&quot;21&quot;&gt;&gt;&lt;p(@id:122)&quot;&quot;&lt;f(@i:0)&quot;Keypad&quot;&gt;&lt;f(@i:1)&quot;22&quot;&gt;&gt;&lt;p(@id:123)&quot;&quot;&lt;f(@i:0)&quot;Keypad&quot;&gt;&lt;f(@i:1)&quot;23&quot;&gt;&gt;&lt;p(@id:124)&quot;&quot;&lt;f(@i:0)&quot;Keypad&quot;&gt;&lt;f(@i:1)&quot;24&quot;&gt;&gt;&lt;p(@id:125)&quot;&quot;&lt;f(@i:0)&quot;Keypad&quot;&gt;&lt;f(@i:1)&quot;25&quot;&gt;&gt;&lt;p(@id:126)&quot;&quot;&lt;f(@i:0)&quot;Keypad&quot;&gt;&lt;f(@i:1)&quot;26&quot;&gt;&gt;&lt;p(@id:127)&quot;&quot;&lt;f(@i:0)&quot;Keypad&quot;&gt;&lt;f(@i:1)&quot;27&quot;&gt;&gt;&lt;p(@id:128)&quot;&quot;&lt;f(@i:0)&quot;Keypad&quot;&gt;&lt;f(@i:1)&quot;28&quot;&gt;&gt;&lt;p(@id:129)&quot;&quot;&lt;f(@i:0)&quot;Keypad&quot;&gt;&lt;f(@i:1)&quot;29&quot;&gt;&gt;&lt;p(@id:130)&quot;&quot;&lt;f(@i:0)&quot;Keypad&quot;&gt;&lt;f(@i:1)&quot;30&quot;&gt;&gt;&lt;p(@id:131)&quot;&quot;&lt;f(@i:0)&quot;Keypad&quot;&gt;&lt;f(@i:1)&quot;31&quot;&gt;&gt;&lt;p(@id:132)&quot;&quot;&lt;f(@i:0)&quot;Keypad&quot;&gt;&lt;f(@i:1)&quot;32&quot;&gt;&gt;&lt;p(@id:133)&quot;&quot;&lt;f(@i:0)&quot;Keypad&quot;&gt;&lt;f(@i:1)&quot;33&quot;&gt;&gt;&lt;p(@id:134)&quot;&quot;&lt;f(@i:0)&quot;Keypad&quot;&gt;&lt;f(@i:1)&quot;34&quot;&gt;&gt;&lt;p(@id:135)&quot;&quot;&lt;f(@i:0)&quot;Keypad&quot;&gt;&lt;f(@i:1)&quot;35&quot;&gt;&gt;&lt;p(@id:136)&quot;&quot;&lt;f(@i:0)&quot;Keypad&quot;&gt;&lt;f(@i:1)&quot;36&quot;&gt;&gt;&lt;p(@id:137)&quot;&quot;&lt;f(@i:0)&quot;Keypad&quot;&gt;&lt;f(@i:1)&quot;37&quot;&gt;&gt;&lt;p(@id:138)&quot;&quot;&lt;f(@i:0)&quot;Keypad&quot;&gt;&lt;f(@i:1)&quot;38&quot;&gt;&gt;&lt;p(@id:139)&quot;&quot;&lt;f(@i:0)&quot;Keypad&quot;&gt;&lt;f(@i:1)&quot;39&quot;&gt;&gt;&lt;p(@id:140)&quot;&quot;&lt;f(@i:0)&quot;Keypad&quot;&gt;&lt;f(@i:1)&quot;40&quot;&gt;&gt;&lt;p(@id:141)&quot;&quot;&lt;f(@i:0)&quot;Keypad&quot;&gt;&lt;f(@i:1)&quot;41&quot;&gt;&gt;&lt;p(@id:142)&quot;&quot;&lt;f(@i:0)&quot;Keypad&quot;&gt;&lt;f(@i:1)&quot;42&quot;&gt;&gt;&lt;p(@id:143)&quot;&quot;&lt;f(@i:0)&quot;Keypad&quot;&gt;&lt;f(@i:1)&quot;43&quot;&gt;&gt;&lt;p(@id:144)&quot;&quot;&lt;f(@i:0)&quot;Keypad&quot;&gt;&lt;f(@i:1)&quot;44&quot;&gt;&gt;&lt;p(@id:145)&quot;&quot;&lt;f(@i:0)&quot;Keypad&quot;&gt;&lt;f(@i:1)&quot;45&quot;&gt;&gt;&lt;p(@id:146)&quot;&quot;&lt;f(@i:0)&quot;Keypad&quot;&gt;&lt;f(@i:1)&quot;46&quot;&gt;&gt;&lt;p(@id:147)&quot;&quot;&lt;f(@i:0)&quot;Keypad&quot;&gt;&lt;f(@i:1)&quot;47&quot;&gt;&gt;&lt;p(@id:148)&quot;&quot;&lt;f(@i:0)&quot;Keypad&quot;&gt;&lt;f(@i:1)&quot;48&quot;&gt;&gt;&lt;p(@id:149)&quot;&quot;&lt;f(@i:0)&quot;Keypad&quot;&gt;&lt;f(@i:1)&quot;49&quot;&gt;&gt;&lt;p(@id:150)&quot;&quot;&lt;f(@i:0)&quot;Keypad&quot;&gt;&lt;f(@i:1)&quot;50&quot;&gt;&gt;&lt;p(@id:151)&quot;&quot;&lt;f(@i:0)&quot;Keypad&quot;&gt;&lt;f(@i:1)&quot;51&quot;&gt;&gt;&lt;p(@id:152)&quot;&quot;&lt;f(@i:0)&quot;Keypad&quot;&gt;&lt;f(@i:1)&quot;52&quot;&gt;&gt;&lt;p(@id:153)&quot;&quot;&lt;f(@i:0)&quot;Keypad&quot;&gt;&lt;f(@i:1)&quot;53&quot;&gt;&gt;&lt;p(@id:154)&quot;&quot;&lt;f(@i:0)&quot;Keypad&quot;&gt;&lt;f(@i:1)&quot;54&quot;&gt;&gt;&lt;p(@id:155)&quot;&quot;&lt;f(@i:0)&quot;Keypad&quot;&gt;&lt;f(@i:1)&quot;55&quot;&gt;&gt;&lt;p(@id:156)&quot;&quot;&lt;f(@i:0)&quot;Keypad&quot;&gt;&lt;f(@i:1)&quot;56&quot;&gt;&gt;&lt;p(@id:157)&quot;&quot;&lt;f(@i:0)&quot;Keypad&quot;&gt;&lt;f(@i:1)&quot;57&quot;&gt;&gt;&lt;p(@id:158)&quot;&quot;&lt;f(@i:0)&quot;Keypad&quot;&gt;&lt;f(@i:1)&quot;58&quot;&gt;&gt;&lt;p(@id:159)&quot;&quot;&lt;f(@i:0)&quot;Keypad&quot;&gt;&lt;f(@i:1)&quot;59&quot;&gt;&gt;&lt;p(@id:160)&quot;&quot;&lt;f(@i:0)&quot;Keypad&quot;&gt;&lt;f(@i:1)&quot;60&quot;&gt;&gt;&lt;p(@id:161)&quot;&quot;&lt;f(@i:0)&quot;Keypad&quot;&gt;&lt;f(@i:1)&quot;61&quot;&gt;&gt;&lt;p(@id:162)&quot;&quot;&lt;f(@i:0)&quot;Keypad&quot;&gt;&lt;f(@i:1)&quot;62&quot;&gt;&gt;&lt;p(@id:163)&quot;&quot;&lt;f(@i:0)&quot;Keypad&quot;&gt;&lt;f(@i:1)&quot;63&quot;&gt;&gt;&lt;p(@id:164)&quot;&quot;&lt;f(@i:0)&quot;Keypad&quot;&gt;&lt;f(@i:1)&quot;64&quot;&gt;&gt;&lt;p(@id:165)&quot;&quot;&lt;f(@i:0)&quot;Keypad&quot;&gt;&lt;f(@i:1)&quot;65&quot;&gt;&gt;&lt;p(@id:166)&quot;&quot;&lt;f(@i:0)&quot;Keypad&quot;&gt;&lt;f(@i:1)&quot;66&quot;&gt;&gt;&lt;p(@id:167)&quot;&quot;&lt;f(@i:0)&quot;Keypad&quot;&gt;&lt;f(@i:1)&quot;67&quot;&gt;&gt;&lt;p(@id:168)&quot;&quot;&lt;f(@i:0)&quot;Keypad&quot;&gt;&lt;f(@i:1)&quot;68&quot;&gt;&gt;&lt;p(@id:169)&quot;&quot;&lt;f(@i:0)&quot;Keypad&quot;&gt;&lt;f(@i:1)&quot;69&quot;&gt;&gt;&lt;p(@id:170)&quot;&quot;&lt;f(@i:0)&quot;Keypad&quot;&gt;&lt;f(@i:1)&quot;70&quot;&gt;&gt;&lt;p(@id:171)&quot;&quot;&lt;f(@i:0)&quot;Keypad&quot;&gt;&lt;f(@i:1)&quot;71&quot;&gt;&gt;&lt;p(@id:172)&quot;&quot;&lt;f(@i:0)&quot;Keypad&quot;&gt;&lt;f(@i:1)&quot;72&quot;&gt;&gt;&lt;p(@id:173)&quot;&quot;&lt;f(@i:0)&quot;Keypad&quot;&gt;&lt;f(@i:1)&quot;73&quot;&gt;&gt;&lt;p(@id:174)&quot;&quot;&lt;f(@i:0)&quot;Keypad&quot;&gt;&lt;f(@i:1)&quot;74&quot;&gt;&gt;&lt;p(@id:175)&quot;&quot;&lt;f(@i:0)&quot;Keypad&quot;&gt;&lt;f(@i:1)&quot;75&quot;&gt;&gt;&lt;p(@id:176)&quot;&quot;&lt;f(@i:0)&quot;Keypad&quot;&gt;&lt;f(@i:1)&quot;76&quot;&gt;&gt;&lt;p(@id:177)&quot;&quot;&lt;f(@i:0)&quot;Keypad&quot;&gt;&lt;f(@i:1)&quot;77&quot;&gt;&gt;&lt;p(@id:178)&quot;&quot;&lt;f(@i:0)&quot;Keypad&quot;&gt;&lt;f(@i:1)&quot;78&quot;&gt;&gt;&lt;p(@id:179)&quot;&quot;&lt;f(@i:0)&quot;Keypad&quot;&gt;&lt;f(@i:1)&quot;79&quot;&gt;&gt;&lt;p(@id:180)&quot;&quot;&lt;f(@i:0)&quot;Keypad&quot;&gt;&lt;f(@i:1)&quot;80&quot;&gt;&gt;&lt;p(@id:181)&quot;&quot;&lt;f(@i:0)&quot;Keypad&quot;&gt;&lt;f(@i:1)&quot;81&quot;&gt;&gt;&lt;p(@id:182)&quot;&quot;&lt;f(@i:0)&quot;Keypad&quot;&gt;&lt;f(@i:1)&quot;82&quot;&gt;&gt;&lt;p(@id:183)&quot;&quot;&lt;f(@i:0)&quot;Keypad&quot;&gt;&lt;f(@i:1)&quot;83&quot;&gt;&gt;&lt;p(@id:184)&quot;&quot;&lt;f(@i:0)&quot;Keypad&quot;&gt;&lt;f(@i:1)&quot;84&quot;&gt;&gt;&lt;p(@id:185)&quot;&quot;&lt;f(@i:0)&quot;Keypad&quot;&gt;&lt;f(@i:1)&quot;85&quot;&gt;&gt;&lt;p(@id:186)&quot;&quot;&lt;f(@i:0)&quot;Keypad&quot;&gt;&lt;f(@i:1)&quot;86&quot;&gt;&gt;&lt;p(@id:187)&quot;&quot;&lt;f(@i:0)&quot;Keypad&quot;&gt;&lt;f(@i:1)&quot;87&quot;&gt;&gt;&lt;p(@id:188)&quot;&quot;&lt;f(@i:0)&quot;Keypad&quot;&gt;&lt;f(@i:1)&quot;88&quot;&gt;&gt;&lt;p(@id:189)&quot;&quot;&lt;f(@i:0)&quot;Keypad&quot;&gt;&lt;f(@i:1)&quot;89&quot;&gt;&gt;&lt;p(@id:190)&quot;&quot;&lt;f(@i:0)&quot;Keypad&quot;&gt;&lt;f(@i:1)&quot;90&quot;&gt;&gt;&lt;p(@id:191)&quot;&quot;&lt;f(@i:0)&quot;Keypad&quot;&gt;&lt;f(@i:1)&quot;91&quot;&gt;&gt;&lt;p(@id:192)&quot;&quot;&lt;f(@i:0)&quot;Keypad&quot;&gt;&lt;f(@i:1)&quot;92&quot;&gt;&gt;&lt;p(@id:193)&quot;&quot;&lt;f(@i:0)&quot;Keypad&quot;&gt;&lt;f(@i:1)&quot;93&quot;&gt;&gt;&lt;p(@id:194)&quot;&quot;&lt;f(@i:0)&quot;Keypad&quot;&gt;&lt;f(@i:1)&quot;94&quot;&gt;&gt;&lt;p(@id:195)&quot;&quot;&lt;f(@i:0)&quot;Keypad&quot;&gt;&lt;f(@i:1)&quot;95&quot;&gt;&gt;&lt;p(@id:196)&quot;&quot;&lt;f(@i:0)&quot;Keypad&quot;&gt;&lt;f(@i:1)&quot;96&quot;&gt;&gt;&lt;p(@id:197)&quot;&quot;&lt;f(@i:0)&quot;Keypad&quot;&gt;&lt;f(@i:1)&quot;97&quot;&gt;&gt;&lt;p(@id:198)&quot;&quot;&lt;f(@i:0)&quot;Keypad&quot;&gt;&lt;f(@i:1)&quot;98&quot;&gt;&gt;&lt;p(@id:199)&quot;&quot;&lt;f(@i:0)&quot;Keypad&quot;&gt;&lt;f(@i:1)&quot;99&quot;&gt;&gt;&lt;p(@id:200)&quot;&quot;&lt;f(@i:0)&quot;Keypad&quot;&gt;&lt;f(@i:1)&quot;100&quot;&gt;&gt;&gt;&lt;fields&quot;&quot;&lt;fld(@i:0)&quot;&quot;&lt;n&quot;First Name&quot;&gt;&gt;&lt;fld(@i:1)&quot;&quot;&lt;n&quot;Last Name&quot;&gt;&gt;&lt;fld(@i:2)&quot;&quot;&lt;n&quot;Entry Disabled&quot;&gt;&gt;&lt;fld(@i:3)&quot;&quot;&lt;n&quot;Participant Group&quot;&gt;&gt;&lt;fld(@i:4)&quot;&quot;&lt;n&quot;Team&quot;&gt;&gt;&lt;fld(@i:5)&quot;&quot;&lt;n&quot;Voting Weight&quot;&gt;&gt;&gt;&gt;&lt;chart&quot;&quot;&lt;styles&quot;&quot;&gt;&gt;&lt;teams&quot;&quot;&gt;&lt;transceivers&quot;&quot;&lt;t(@id:2@tt:ReplyPlus@n:Transceiver 2)&quot;&quot;&lt;f(@id:c)&quot;3&quot;&gt;&lt;f(@id:comType)&quot;Usb&quot;&gt;&lt;f(@id:com)&quot;[Auto]&quot;&gt;&lt;f(@id:kIdType)&quot;Static&quot;&gt;&lt;f(@id:ac)&quot;false&quot;&gt;&lt;f(@id:bl)&quot;Normal&quot;&gt;&lt;f(@id:dm)&quot;false&quot;&gt;&lt;f(@id:dp)&quot;false&quot;&gt;&lt;f(@id:kMin)&quot;1&quot;&gt;&lt;f(@id:kMax)&quot;250&quot;&gt;&lt;f(@id:pl)&quot;EuMax&quot;&gt;&lt;f(@id:rs)&quot;false&quot;&gt;&lt;f(@id:rr)&quot;false&quot;&gt;&lt;f(@id:sr)&quot;true&quot;&gt;&lt;f(@id:ss)&quot;true&quot;&gt;&lt;f(@id:wa)&quot;Off&quot;&gt;&gt;&gt;&gt;"/>
</p:tagLst>
</file>

<file path=ppt/tags/tag10.xml><?xml version="1.0" encoding="utf-8"?>
<p:tagLst xmlns:a="http://schemas.openxmlformats.org/drawingml/2006/main" xmlns:r="http://schemas.openxmlformats.org/officeDocument/2006/relationships" xmlns:p="http://schemas.openxmlformats.org/presentationml/2006/main">
  <p:tag name="KPI_HAS_CHART" val="false"/>
</p:tagLst>
</file>

<file path=ppt/tags/tag11.xml><?xml version="1.0" encoding="utf-8"?>
<p:tagLst xmlns:a="http://schemas.openxmlformats.org/drawingml/2006/main" xmlns:r="http://schemas.openxmlformats.org/officeDocument/2006/relationships" xmlns:p="http://schemas.openxmlformats.org/presentationml/2006/main">
  <p:tag name="KPI_HAS_CHART" val="false"/>
</p:tagLst>
</file>

<file path=ppt/tags/tag12.xml><?xml version="1.0" encoding="utf-8"?>
<p:tagLst xmlns:a="http://schemas.openxmlformats.org/drawingml/2006/main" xmlns:r="http://schemas.openxmlformats.org/officeDocument/2006/relationships" xmlns:p="http://schemas.openxmlformats.org/presentationml/2006/main">
  <p:tag name="KPI_HAS_CHART" val="false"/>
</p:tagLst>
</file>

<file path=ppt/tags/tag13.xml><?xml version="1.0" encoding="utf-8"?>
<p:tagLst xmlns:a="http://schemas.openxmlformats.org/drawingml/2006/main" xmlns:r="http://schemas.openxmlformats.org/officeDocument/2006/relationships" xmlns:p="http://schemas.openxmlformats.org/presentationml/2006/main">
  <p:tag name="KPI_HAS_CHART" val="false"/>
</p:tagLst>
</file>

<file path=ppt/tags/tag14.xml><?xml version="1.0" encoding="utf-8"?>
<p:tagLst xmlns:a="http://schemas.openxmlformats.org/drawingml/2006/main" xmlns:r="http://schemas.openxmlformats.org/officeDocument/2006/relationships" xmlns:p="http://schemas.openxmlformats.org/presentationml/2006/main">
  <p:tag name="KPI_HAS_CHART" val="false"/>
</p:tagLst>
</file>

<file path=ppt/tags/tag15.xml><?xml version="1.0" encoding="utf-8"?>
<p:tagLst xmlns:a="http://schemas.openxmlformats.org/drawingml/2006/main" xmlns:r="http://schemas.openxmlformats.org/officeDocument/2006/relationships" xmlns:p="http://schemas.openxmlformats.org/presentationml/2006/main">
  <p:tag name="KPI_HAS_CHART" val="false"/>
</p:tagLst>
</file>

<file path=ppt/tags/tag16.xml><?xml version="1.0" encoding="utf-8"?>
<p:tagLst xmlns:a="http://schemas.openxmlformats.org/drawingml/2006/main" xmlns:r="http://schemas.openxmlformats.org/officeDocument/2006/relationships" xmlns:p="http://schemas.openxmlformats.org/presentationml/2006/main">
  <p:tag name="KPI_HAS_CHART" val="false"/>
</p:tagLst>
</file>

<file path=ppt/tags/tag17.xml><?xml version="1.0" encoding="utf-8"?>
<p:tagLst xmlns:a="http://schemas.openxmlformats.org/drawingml/2006/main" xmlns:r="http://schemas.openxmlformats.org/officeDocument/2006/relationships" xmlns:p="http://schemas.openxmlformats.org/presentationml/2006/main">
  <p:tag name="KPI_HAS_CHART" val="false"/>
</p:tagLst>
</file>

<file path=ppt/tags/tag2.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3.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4.xml><?xml version="1.0" encoding="utf-8"?>
<p:tagLst xmlns:a="http://schemas.openxmlformats.org/drawingml/2006/main" xmlns:r="http://schemas.openxmlformats.org/officeDocument/2006/relationships" xmlns:p="http://schemas.openxmlformats.org/presentationml/2006/main">
  <p:tag name="KPI_HAS_CHART" val="false"/>
</p:tagLst>
</file>

<file path=ppt/tags/tag5.xml><?xml version="1.0" encoding="utf-8"?>
<p:tagLst xmlns:a="http://schemas.openxmlformats.org/drawingml/2006/main" xmlns:r="http://schemas.openxmlformats.org/officeDocument/2006/relationships" xmlns:p="http://schemas.openxmlformats.org/presentationml/2006/main">
  <p:tag name="KPI_HAS_CHART" val="false"/>
</p:tagLst>
</file>

<file path=ppt/tags/tag6.xml><?xml version="1.0" encoding="utf-8"?>
<p:tagLst xmlns:a="http://schemas.openxmlformats.org/drawingml/2006/main" xmlns:r="http://schemas.openxmlformats.org/officeDocument/2006/relationships" xmlns:p="http://schemas.openxmlformats.org/presentationml/2006/main">
  <p:tag name="KPI_HAS_CHART" val="false"/>
</p:tagLst>
</file>

<file path=ppt/tags/tag7.xml><?xml version="1.0" encoding="utf-8"?>
<p:tagLst xmlns:a="http://schemas.openxmlformats.org/drawingml/2006/main" xmlns:r="http://schemas.openxmlformats.org/officeDocument/2006/relationships" xmlns:p="http://schemas.openxmlformats.org/presentationml/2006/main">
  <p:tag name="KPI_HAS_CHART" val="false"/>
</p:tagLst>
</file>

<file path=ppt/tags/tag8.xml><?xml version="1.0" encoding="utf-8"?>
<p:tagLst xmlns:a="http://schemas.openxmlformats.org/drawingml/2006/main" xmlns:r="http://schemas.openxmlformats.org/officeDocument/2006/relationships" xmlns:p="http://schemas.openxmlformats.org/presentationml/2006/main">
  <p:tag name="KPI_HAS_CHART" val="false"/>
</p:tagLst>
</file>

<file path=ppt/tags/tag9.xml><?xml version="1.0" encoding="utf-8"?>
<p:tagLst xmlns:a="http://schemas.openxmlformats.org/drawingml/2006/main" xmlns:r="http://schemas.openxmlformats.org/officeDocument/2006/relationships" xmlns:p="http://schemas.openxmlformats.org/presentationml/2006/main">
  <p:tag name="KPI_HAS_CHART" val="false"/>
</p:tagLst>
</file>

<file path=ppt/theme/theme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8862A45804C7345BFDE61DA2C172BE7" ma:contentTypeVersion="21" ma:contentTypeDescription="Create a new document." ma:contentTypeScope="" ma:versionID="ef46fcd0903dc71ae342ffa03ef4f548">
  <xsd:schema xmlns:xsd="http://www.w3.org/2001/XMLSchema" xmlns:xs="http://www.w3.org/2001/XMLSchema" xmlns:p="http://schemas.microsoft.com/office/2006/metadata/properties" xmlns:ns1="96f1686b-f877-4eb8-89ab-3a67a5dc2612" xmlns:ns3="b4104d5b-b872-4636-a728-507be7308f43" targetNamespace="http://schemas.microsoft.com/office/2006/metadata/properties" ma:root="true" ma:fieldsID="22a09f9384c98626205d493fc258a7fc" ns1:_="" ns3:_="">
    <xsd:import namespace="96f1686b-f877-4eb8-89ab-3a67a5dc2612"/>
    <xsd:import namespace="b4104d5b-b872-4636-a728-507be7308f43"/>
    <xsd:element name="properties">
      <xsd:complexType>
        <xsd:sequence>
          <xsd:element name="documentManagement">
            <xsd:complexType>
              <xsd:all>
                <xsd:element ref="ns1:QID" minOccurs="0"/>
                <xsd:element ref="ns1:Status" minOccurs="0"/>
                <xsd:element ref="ns1:MediaServiceMetadata" minOccurs="0"/>
                <xsd:element ref="ns1:MediaServiceFastMetadata" minOccurs="0"/>
                <xsd:element ref="ns1:MediaServiceAutoTags" minOccurs="0"/>
                <xsd:element ref="ns1:MediaServiceOCR" minOccurs="0"/>
                <xsd:element ref="ns1:MediaServiceDateTaken" minOccurs="0"/>
                <xsd:element ref="ns1:MediaServiceLocation" minOccurs="0"/>
                <xsd:element ref="ns3:SharedWithUsers" minOccurs="0"/>
                <xsd:element ref="ns3:SharedWithDetails" minOccurs="0"/>
                <xsd:element ref="ns1:MediaServiceEventHashCode" minOccurs="0"/>
                <xsd:element ref="ns1:MediaServiceGenerationTime" minOccurs="0"/>
                <xsd:element ref="ns3:TaxKeywordTaxHTField" minOccurs="0"/>
                <xsd:element ref="ns3:TaxCatchAll" minOccurs="0"/>
                <xsd:element ref="ns1:MediaServiceAutoKeyPoints" minOccurs="0"/>
                <xsd:element ref="ns1:MediaServiceKeyPoints" minOccurs="0"/>
                <xsd:element ref="ns1:lcf76f155ced4ddcb4097134ff3c332f" minOccurs="0"/>
                <xsd:element ref="ns1:MediaServiceObjectDetectorVersions" minOccurs="0"/>
                <xsd:element ref="ns1: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f1686b-f877-4eb8-89ab-3a67a5dc2612" elementFormDefault="qualified">
    <xsd:import namespace="http://schemas.microsoft.com/office/2006/documentManagement/types"/>
    <xsd:import namespace="http://schemas.microsoft.com/office/infopath/2007/PartnerControls"/>
    <xsd:element name="QID" ma:index="0" nillable="true" ma:displayName="QID" ma:indexed="true" ma:internalName="QID">
      <xsd:simpleType>
        <xsd:restriction base="dms:Number"/>
      </xsd:simpleType>
    </xsd:element>
    <xsd:element name="Status" ma:index="3" nillable="true" ma:displayName="Status" ma:format="Dropdown" ma:internalName="Status">
      <xsd:simpleType>
        <xsd:restriction base="dms:Choice">
          <xsd:enumeration value="Not started"/>
          <xsd:enumeration value="Web Build"/>
          <xsd:enumeration value="In Progress"/>
          <xsd:enumeration value="Launched"/>
          <xsd:enumeration value="Complete"/>
          <xsd:enumeration value="Delayed"/>
        </xsd:restriction>
      </xsd:simpleType>
    </xsd:element>
    <xsd:element name="MediaServiceMetadata" ma:index="6" nillable="true" ma:displayName="MediaServiceMetadata" ma:hidden="true" ma:internalName="MediaServiceMetadata" ma:readOnly="true">
      <xsd:simpleType>
        <xsd:restriction base="dms:Note"/>
      </xsd:simpleType>
    </xsd:element>
    <xsd:element name="MediaServiceFastMetadata" ma:index="7" nillable="true" ma:displayName="MediaServiceFastMetadata" ma:hidden="true" ma:internalName="MediaServiceFastMetadata" ma:readOnly="true">
      <xsd:simpleType>
        <xsd:restriction base="dms:Note"/>
      </xsd:simpleType>
    </xsd:element>
    <xsd:element name="MediaServiceAutoTags" ma:index="8" nillable="true" ma:displayName="MediaServiceAutoTags" ma:internalName="MediaServiceAutoTags" ma:readOnly="true">
      <xsd:simpleType>
        <xsd:restriction base="dms:Text"/>
      </xsd:simpleType>
    </xsd:element>
    <xsd:element name="MediaServiceOCR" ma:index="9" nillable="true" ma:displayName="MediaServiceOCR" ma:internalName="MediaServiceOCR" ma:readOnly="true">
      <xsd:simpleType>
        <xsd:restriction base="dms:Note">
          <xsd:maxLength value="255"/>
        </xsd:restriction>
      </xsd:simpleType>
    </xsd:element>
    <xsd:element name="MediaServiceDateTaken" ma:index="10" nillable="true" ma:displayName="MediaServiceDateTaken" ma:hidden="true" ma:internalName="MediaServiceDateTaken" ma:readOnly="true">
      <xsd:simpleType>
        <xsd:restriction base="dms:Text"/>
      </xsd:simpleType>
    </xsd:element>
    <xsd:element name="MediaServiceLocation" ma:index="11" nillable="true" ma:displayName="MediaServiceLocation" ma:internalName="MediaServiceLocation"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AutoKeyPoints" ma:index="23" nillable="true" ma:displayName="MediaServiceAutoKeyPoints" ma:hidden="true" ma:internalName="MediaServiceAutoKeyPoints" ma:readOnly="true">
      <xsd:simpleType>
        <xsd:restriction base="dms:Note"/>
      </xsd:simpleType>
    </xsd:element>
    <xsd:element name="MediaServiceKeyPoints" ma:index="24" nillable="true" ma:displayName="KeyPoints" ma:internalName="MediaServiceKeyPoints" ma:readOnly="true">
      <xsd:simpleType>
        <xsd:restriction base="dms:Note">
          <xsd:maxLength value="255"/>
        </xsd:restriction>
      </xsd:simpleType>
    </xsd:element>
    <xsd:element name="lcf76f155ced4ddcb4097134ff3c332f" ma:index="26" nillable="true" ma:taxonomy="true" ma:internalName="lcf76f155ced4ddcb4097134ff3c332f" ma:taxonomyFieldName="MediaServiceImageTags" ma:displayName="Image Tags" ma:readOnly="false" ma:fieldId="{5cf76f15-5ced-4ddc-b409-7134ff3c332f}" ma:taxonomyMulti="true" ma:sspId="4c811d1f-5e4a-4ee3-9cfd-88a4fb073ce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4104d5b-b872-4636-a728-507be7308f43"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KeywordTaxHTField" ma:index="21" nillable="true" ma:taxonomy="true" ma:internalName="TaxKeywordTaxHTField" ma:taxonomyFieldName="TaxKeyword" ma:displayName="Enterprise Keywords" ma:fieldId="{23f27201-bee3-471e-b2e7-b64fd8b7ca38}" ma:taxonomyMulti="true" ma:sspId="00000000-0000-0000-0000-000000000000" ma:termSetId="00000000-0000-0000-0000-000000000000" ma:anchorId="00000000-0000-0000-0000-000000000000" ma:open="true" ma:isKeyword="true">
      <xsd:complexType>
        <xsd:sequence>
          <xsd:element ref="pc:Terms" minOccurs="0" maxOccurs="1"/>
        </xsd:sequence>
      </xsd:complexType>
    </xsd:element>
    <xsd:element name="TaxCatchAll" ma:index="22" nillable="true" ma:displayName="Taxonomy Catch All Column" ma:hidden="true" ma:list="{d75259b8-d078-43ce-9531-d35c0553c861}" ma:internalName="TaxCatchAll" ma:showField="CatchAllData" ma:web="b4104d5b-b872-4636-a728-507be7308f4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6" ma:displayName="Content Type"/>
        <xsd:element ref="dc:title" minOccurs="0" maxOccurs="1" ma:index="2"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EF0CE88-28DD-4455-B241-2DC7C8A3E49B}"/>
</file>

<file path=customXml/itemProps2.xml><?xml version="1.0" encoding="utf-8"?>
<ds:datastoreItem xmlns:ds="http://schemas.openxmlformats.org/officeDocument/2006/customXml" ds:itemID="{4A68ED69-19D4-4998-B129-8C322D9880A5}"/>
</file>

<file path=docProps/app.xml><?xml version="1.0" encoding="utf-8"?>
<Properties xmlns="http://schemas.openxmlformats.org/officeDocument/2006/extended-properties" xmlns:vt="http://schemas.openxmlformats.org/officeDocument/2006/docPropsVTypes">
  <Template/>
  <TotalTime>86733</TotalTime>
  <Words>3723</Words>
  <Application>Microsoft Macintosh PowerPoint</Application>
  <PresentationFormat>Widescreen</PresentationFormat>
  <Paragraphs>475</Paragraphs>
  <Slides>62</Slides>
  <Notes>30</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62</vt:i4>
      </vt:variant>
    </vt:vector>
  </HeadingPairs>
  <TitlesOfParts>
    <vt:vector size="73" baseType="lpstr">
      <vt:lpstr>Aptos</vt:lpstr>
      <vt:lpstr>Arial</vt:lpstr>
      <vt:lpstr>Calibri</vt:lpstr>
      <vt:lpstr>Symbol</vt:lpstr>
      <vt:lpstr>system-ui</vt:lpstr>
      <vt:lpstr>Times</vt:lpstr>
      <vt:lpstr>Times New Roman</vt:lpstr>
      <vt:lpstr>Wingdings</vt:lpstr>
      <vt:lpstr>1_Default Design</vt:lpstr>
      <vt:lpstr>Custom Design</vt:lpstr>
      <vt:lpstr>3_Default Design</vt:lpstr>
      <vt:lpstr>Hepatobiliary Cancers  Saturday, April 27, 2024 6:00 AM – 7:30 AM</vt:lpstr>
      <vt:lpstr>Faculty</vt:lpstr>
      <vt:lpstr>Ms Ledezma — Disclosures</vt:lpstr>
      <vt:lpstr>Dr Stein — Disclosures</vt:lpstr>
      <vt:lpstr>Ms Wagner — Disclosures</vt:lpstr>
      <vt:lpstr>Dr Yarchoan — Disclosures</vt:lpstr>
      <vt:lpstr>Commercial Support</vt:lpstr>
      <vt:lpstr>PowerPoint Presentation</vt:lpstr>
      <vt:lpstr>PowerPoint Presentation</vt:lpstr>
      <vt:lpstr>Agenda</vt:lpstr>
      <vt:lpstr>Agenda</vt:lpstr>
      <vt:lpstr>Consulting Nursing Faculty Comments</vt:lpstr>
      <vt:lpstr>Agenda</vt:lpstr>
      <vt:lpstr>Agenda</vt:lpstr>
      <vt:lpstr>The Current and Future Use of Adjuvant Systemic Therapy for Early-Stage Hepatocellular Carcinoma (HCC) </vt:lpstr>
      <vt:lpstr>PowerPoint Presentation</vt:lpstr>
      <vt:lpstr>IMbrave050 Primary Endpoint: Recurrence-Free Survival by Independent Assessment</vt:lpstr>
      <vt:lpstr>Agenda</vt:lpstr>
      <vt:lpstr> The Potential Role of Immunotherapeutic Strategies for Intermediate-Stage HCC </vt:lpstr>
      <vt:lpstr>PowerPoint Presentation</vt:lpstr>
      <vt:lpstr>Abstract LBA432</vt:lpstr>
      <vt:lpstr>EMERALD-1: Phase III Study Design</vt:lpstr>
      <vt:lpstr>EMERALD-1: Primary Endpoint Progression-Free Survival (PFS) with Durvalumab/Bevacizumab (D+B) and TACE Compared to Placebos and TACE</vt:lpstr>
      <vt:lpstr>EMERALD-1: Most Common Grade 3 or 4 Treatment-Emergent Adverse Events (AE)</vt:lpstr>
      <vt:lpstr>EMERALD-1: Author Conclusions</vt:lpstr>
      <vt:lpstr>Agenda</vt:lpstr>
      <vt:lpstr>First-Line Therapy for Advanced HCC</vt:lpstr>
      <vt:lpstr>First-Line Therapy for Advanced HCC</vt:lpstr>
      <vt:lpstr>Mechanism of Action of Atezolizumab and Bevacizumab</vt:lpstr>
      <vt:lpstr>Atezolizumab/Bevacizumab Regimen</vt:lpstr>
      <vt:lpstr>Toxicities and Other Practical Considerations with Immune Checkpoint Inhibitor-Based Regimens for HCC </vt:lpstr>
      <vt:lpstr>PowerPoint Presentation</vt:lpstr>
      <vt:lpstr>Mechanism of Action of Combined PD-1/PD-L1 and CTLA-4 Inhibitors</vt:lpstr>
      <vt:lpstr>Durvalumab/Tremelimumab Regimen</vt:lpstr>
      <vt:lpstr>Ann Oncol 2024 February 19;[Online ahead of print].</vt:lpstr>
      <vt:lpstr>HIMALAYA 4-Year Updated Analysis: Overall Survival (OS) with STRIDE versus Sorafenib</vt:lpstr>
      <vt:lpstr>CheckMate 9DW Trial Evaluating Nivolumab with Ipilimumab Meets Primary Endpoint of Overall Survival for the First-Line Treatment of Advanced Hepatocellular Carcinoma Press Release – March 20, 2024</vt:lpstr>
      <vt:lpstr>Agenda</vt:lpstr>
      <vt:lpstr>Agenda</vt:lpstr>
      <vt:lpstr> The Role of Anti-PD-1/PD-L1 Antibodies in the Management of Advanced BTCs  </vt:lpstr>
      <vt:lpstr>Durvalumab</vt:lpstr>
      <vt:lpstr>Pembrolizumab</vt:lpstr>
      <vt:lpstr>PowerPoint Presentation</vt:lpstr>
      <vt:lpstr>Consulting Nursing Faculty Comments</vt:lpstr>
      <vt:lpstr>Agenda</vt:lpstr>
      <vt:lpstr>The Importance of Biomarker Testing in the Care of Patients with Advanced BTCs  </vt:lpstr>
      <vt:lpstr>Key Targets in Biliary Tract Cancers</vt:lpstr>
      <vt:lpstr>Therapeutic Targets and Approach to Molecular  Profiling for Biliary Tract Cancers</vt:lpstr>
      <vt:lpstr>The Role of FGFR Inhibitors in the Management of Advanced Cholangiocarcinoma</vt:lpstr>
      <vt:lpstr>Tolerability and Other Considerations with FGFR Inhibitors for Cholangiocarcinoma</vt:lpstr>
      <vt:lpstr>PowerPoint Presentation</vt:lpstr>
      <vt:lpstr>FGFR Inhibitors Mechanism of Action</vt:lpstr>
      <vt:lpstr>Futibatinib</vt:lpstr>
      <vt:lpstr>FOENIX-CCA2: A Phase II Study of Futibatinib for Intrahepatic Cholangiocarcinoma with FGFR2 Fusions/Rearrangements</vt:lpstr>
      <vt:lpstr>Pemigatinib</vt:lpstr>
      <vt:lpstr>FIGHT-202 Final Results: Best Percent Change from Baseline in Target Lesion Size in Cohort A</vt:lpstr>
      <vt:lpstr>Efficacy of FDA-Approved FGFR Inhibitors for FGFR2 Fusion-Positive Cholangiocarcinoma</vt:lpstr>
      <vt:lpstr>Agenda</vt:lpstr>
      <vt:lpstr>The Potential Role of HER2-Targeted Therapy for BTCs</vt:lpstr>
      <vt:lpstr>PowerPoint Presentation</vt:lpstr>
      <vt:lpstr>FDA Grants Accelerated Approval to Trastuzumab Deruxtecan for Unresectable or Metastatic HER2-Positive Solid Tumors Press Release – April 5, 2024</vt:lpstr>
      <vt:lpstr>Trastuzumab Deruxtecan</vt:lpstr>
    </vt:vector>
  </TitlesOfParts>
  <Manager/>
  <Company>Research To Practice</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Research To Practice</dc:title>
  <dc:subject/>
  <dc:creator>Research To Practice</dc:creator>
  <cp:keywords/>
  <dc:description/>
  <cp:lastModifiedBy>Silvana Izquierdo</cp:lastModifiedBy>
  <cp:revision>8158</cp:revision>
  <cp:lastPrinted>2020-10-06T19:03:59Z</cp:lastPrinted>
  <dcterms:created xsi:type="dcterms:W3CDTF">2013-03-19T19:50:02Z</dcterms:created>
  <dcterms:modified xsi:type="dcterms:W3CDTF">2024-05-13T12:05:06Z</dcterms:modified>
  <cp:category/>
</cp:coreProperties>
</file>