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7.xml" ContentType="application/vnd.openxmlformats-officedocument.presentationml.slide+xml"/>
  <Override PartName="/ppt/presentation.xml" ContentType="application/vnd.openxmlformats-officedocument.presentationml.presentation.main+xml"/>
  <Override PartName="/ppt/slides/slide66.xml" ContentType="application/vnd.openxmlformats-officedocument.presentationml.slide+xml"/>
  <Override PartName="/ppt/slideLayouts/slideLayout34.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Masters/slideMaster1.xml" ContentType="application/vnd.openxmlformats-officedocument.presentationml.slideMaster+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Layouts/slideLayout36.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core.xml" ContentType="application/vnd.openxmlformats-package.core-propertie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Lst>
  <p:notesMasterIdLst>
    <p:notesMasterId r:id="rId70"/>
  </p:notesMasterIdLst>
  <p:sldIdLst>
    <p:sldId id="2147480066" r:id="rId3"/>
    <p:sldId id="2147480195" r:id="rId4"/>
    <p:sldId id="280" r:id="rId5"/>
    <p:sldId id="2147471667" r:id="rId6"/>
    <p:sldId id="2147480102" r:id="rId7"/>
    <p:sldId id="2147480103" r:id="rId8"/>
    <p:sldId id="2147480104" r:id="rId9"/>
    <p:sldId id="2147480105" r:id="rId10"/>
    <p:sldId id="2147480106" r:id="rId11"/>
    <p:sldId id="2147480107" r:id="rId12"/>
    <p:sldId id="2147480111" r:id="rId13"/>
    <p:sldId id="2147480114" r:id="rId14"/>
    <p:sldId id="2147480115" r:id="rId15"/>
    <p:sldId id="2147480116" r:id="rId16"/>
    <p:sldId id="2147480118" r:id="rId17"/>
    <p:sldId id="2147480099" r:id="rId18"/>
    <p:sldId id="2147480196" r:id="rId19"/>
    <p:sldId id="2147480146" r:id="rId20"/>
    <p:sldId id="2147480147" r:id="rId21"/>
    <p:sldId id="2147480148" r:id="rId22"/>
    <p:sldId id="2147480155" r:id="rId23"/>
    <p:sldId id="2147480157" r:id="rId24"/>
    <p:sldId id="2147480159" r:id="rId25"/>
    <p:sldId id="2147480139" r:id="rId26"/>
    <p:sldId id="2147480141" r:id="rId27"/>
    <p:sldId id="2147480144" r:id="rId28"/>
    <p:sldId id="2147480197" r:id="rId29"/>
    <p:sldId id="2147480130" r:id="rId30"/>
    <p:sldId id="2147480133" r:id="rId31"/>
    <p:sldId id="2147480134" r:id="rId32"/>
    <p:sldId id="2147480136" r:id="rId33"/>
    <p:sldId id="2147480138" r:id="rId34"/>
    <p:sldId id="2147480119" r:id="rId35"/>
    <p:sldId id="2147480121" r:id="rId36"/>
    <p:sldId id="2147480123" r:id="rId37"/>
    <p:sldId id="2147480129" r:id="rId38"/>
    <p:sldId id="2147480125" r:id="rId39"/>
    <p:sldId id="2147480126" r:id="rId40"/>
    <p:sldId id="2147480128" r:id="rId41"/>
    <p:sldId id="2147480198" r:id="rId42"/>
    <p:sldId id="2147480095" r:id="rId43"/>
    <p:sldId id="2147480163" r:id="rId44"/>
    <p:sldId id="2147480164" r:id="rId45"/>
    <p:sldId id="2147480167" r:id="rId46"/>
    <p:sldId id="2147480165" r:id="rId47"/>
    <p:sldId id="2147480166" r:id="rId48"/>
    <p:sldId id="2147480201" r:id="rId49"/>
    <p:sldId id="2147480170" r:id="rId50"/>
    <p:sldId id="2147480171" r:id="rId51"/>
    <p:sldId id="2147480172" r:id="rId52"/>
    <p:sldId id="2147480175" r:id="rId53"/>
    <p:sldId id="2147480176" r:id="rId54"/>
    <p:sldId id="2147480177" r:id="rId55"/>
    <p:sldId id="2147480097" r:id="rId56"/>
    <p:sldId id="2147480098" r:id="rId57"/>
    <p:sldId id="2147480199" r:id="rId58"/>
    <p:sldId id="2147480179" r:id="rId59"/>
    <p:sldId id="2147480181" r:id="rId60"/>
    <p:sldId id="2147480183" r:id="rId61"/>
    <p:sldId id="2147480202" r:id="rId62"/>
    <p:sldId id="2147480186" r:id="rId63"/>
    <p:sldId id="2147480187" r:id="rId64"/>
    <p:sldId id="2147480190" r:id="rId65"/>
    <p:sldId id="2147480203" r:id="rId66"/>
    <p:sldId id="2147480200" r:id="rId67"/>
    <p:sldId id="282" r:id="rId68"/>
    <p:sldId id="214748019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62A0"/>
    <a:srgbClr val="0432FF"/>
    <a:srgbClr val="001444"/>
    <a:srgbClr val="FF40FF"/>
    <a:srgbClr val="000000"/>
    <a:srgbClr val="A30000"/>
    <a:srgbClr val="00B4AE"/>
    <a:srgbClr val="574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16EA0-F489-E04D-A4BD-939250F0E011}" v="49" dt="2024-10-09T18:53:43.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09"/>
    <p:restoredTop sz="94674"/>
  </p:normalViewPr>
  <p:slideViewPr>
    <p:cSldViewPr snapToGrid="0">
      <p:cViewPr varScale="1">
        <p:scale>
          <a:sx n="170" d="100"/>
          <a:sy n="170" d="100"/>
        </p:scale>
        <p:origin x="1040" y="192"/>
      </p:cViewPr>
      <p:guideLst/>
    </p:cSldViewPr>
  </p:slideViewPr>
  <p:notesTextViewPr>
    <p:cViewPr>
      <p:scale>
        <a:sx n="1" d="1"/>
        <a:sy n="1" d="1"/>
      </p:scale>
      <p:origin x="0" y="0"/>
    </p:cViewPr>
  </p:notesTextViewPr>
  <p:sorterViewPr>
    <p:cViewPr>
      <p:scale>
        <a:sx n="134" d="100"/>
        <a:sy n="13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78"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EC7AF-33C0-E643-B5A4-C68CB939D0BA}" type="datetimeFigureOut">
              <a:rPr lang="en-US" smtClean="0"/>
              <a:t>10/17/24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6791DB-75E1-614B-93AB-F609898806C1}" type="slidenum">
              <a:rPr lang="en-US" smtClean="0"/>
              <a:t>‹#›</a:t>
            </a:fld>
            <a:endParaRPr lang="en-US"/>
          </a:p>
        </p:txBody>
      </p:sp>
    </p:spTree>
    <p:extLst>
      <p:ext uri="{BB962C8B-B14F-4D97-AF65-F5344CB8AC3E}">
        <p14:creationId xmlns:p14="http://schemas.microsoft.com/office/powerpoint/2010/main" val="716512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791DB-75E1-614B-93AB-F609898806C1}" type="slidenum">
              <a:rPr lang="en-US" smtClean="0"/>
              <a:t>44</a:t>
            </a:fld>
            <a:endParaRPr lang="en-US"/>
          </a:p>
        </p:txBody>
      </p:sp>
    </p:spTree>
    <p:extLst>
      <p:ext uri="{BB962C8B-B14F-4D97-AF65-F5344CB8AC3E}">
        <p14:creationId xmlns:p14="http://schemas.microsoft.com/office/powerpoint/2010/main" val="46558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791DB-75E1-614B-93AB-F609898806C1}" type="slidenum">
              <a:rPr lang="en-US" smtClean="0"/>
              <a:t>45</a:t>
            </a:fld>
            <a:endParaRPr lang="en-US"/>
          </a:p>
        </p:txBody>
      </p:sp>
    </p:spTree>
    <p:extLst>
      <p:ext uri="{BB962C8B-B14F-4D97-AF65-F5344CB8AC3E}">
        <p14:creationId xmlns:p14="http://schemas.microsoft.com/office/powerpoint/2010/main" val="1358565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791DB-75E1-614B-93AB-F609898806C1}" type="slidenum">
              <a:rPr lang="en-US" smtClean="0"/>
              <a:t>58</a:t>
            </a:fld>
            <a:endParaRPr lang="en-US"/>
          </a:p>
        </p:txBody>
      </p:sp>
    </p:spTree>
    <p:extLst>
      <p:ext uri="{BB962C8B-B14F-4D97-AF65-F5344CB8AC3E}">
        <p14:creationId xmlns:p14="http://schemas.microsoft.com/office/powerpoint/2010/main" val="10196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9D099-15B0-27BD-D783-63C1FBA4D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3D2180-8475-EE5F-B74F-E8F1C8940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56DEE-A814-A8B5-D2E4-9FB530203C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D7EB7-24C8-C160-06E2-99B16DFCB5D5}"/>
              </a:ext>
            </a:extLst>
          </p:cNvPr>
          <p:cNvSpPr>
            <a:spLocks noGrp="1"/>
          </p:cNvSpPr>
          <p:nvPr>
            <p:ph type="sldNum" sz="quarter" idx="5"/>
          </p:nvPr>
        </p:nvSpPr>
        <p:spPr/>
        <p:txBody>
          <a:bodyPr/>
          <a:lstStyle/>
          <a:p>
            <a:fld id="{586791DB-75E1-614B-93AB-F609898806C1}" type="slidenum">
              <a:rPr lang="en-US" smtClean="0"/>
              <a:t>64</a:t>
            </a:fld>
            <a:endParaRPr lang="en-US"/>
          </a:p>
        </p:txBody>
      </p:sp>
    </p:spTree>
    <p:extLst>
      <p:ext uri="{BB962C8B-B14F-4D97-AF65-F5344CB8AC3E}">
        <p14:creationId xmlns:p14="http://schemas.microsoft.com/office/powerpoint/2010/main" val="320192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992097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175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69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634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84917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2453080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722314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938709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32772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2292041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C96FCB7-7D3A-2644-A4FC-5F8EBAE315D2}"/>
              </a:ext>
            </a:extLst>
          </p:cNvPr>
          <p:cNvSpPr>
            <a:spLocks noGrp="1"/>
          </p:cNvSpPr>
          <p:nvPr>
            <p:ph type="ftr" sz="quarter" idx="10"/>
          </p:nvPr>
        </p:nvSpPr>
        <p:spPr>
          <a:xfrm>
            <a:off x="501515" y="6140269"/>
            <a:ext cx="11370584" cy="363730"/>
          </a:xfrm>
        </p:spPr>
        <p:txBody>
          <a:bodyPr/>
          <a:lstStyle>
            <a:lvl1pPr>
              <a:defRPr sz="788">
                <a:solidFill>
                  <a:schemeClr val="bg1">
                    <a:lumMod val="65000"/>
                  </a:schemeClr>
                </a:solidFill>
              </a:defRPr>
            </a:lvl1pPr>
          </a:lstStyle>
          <a:p>
            <a:r>
              <a:rPr lang="en-US" dirty="0"/>
              <a:t>Footer</a:t>
            </a:r>
          </a:p>
        </p:txBody>
      </p:sp>
      <p:sp>
        <p:nvSpPr>
          <p:cNvPr id="5" name="Slide Number Placeholder 4">
            <a:extLst>
              <a:ext uri="{FF2B5EF4-FFF2-40B4-BE49-F238E27FC236}">
                <a16:creationId xmlns:a16="http://schemas.microsoft.com/office/drawing/2014/main" id="{F81E783A-EB5F-7B4E-94FF-13118FCD0DA7}"/>
              </a:ext>
            </a:extLst>
          </p:cNvPr>
          <p:cNvSpPr>
            <a:spLocks noGrp="1"/>
          </p:cNvSpPr>
          <p:nvPr>
            <p:ph type="sldNum" sz="quarter" idx="11"/>
          </p:nvPr>
        </p:nvSpPr>
        <p:spPr>
          <a:xfrm>
            <a:off x="11353799" y="6476427"/>
            <a:ext cx="518300" cy="365125"/>
          </a:xfrm>
          <a:prstGeom prst="rect">
            <a:avLst/>
          </a:prstGeom>
        </p:spPr>
        <p:txBody>
          <a:bodyPr/>
          <a:lstStyle/>
          <a:p>
            <a:fld id="{CB1884B7-B162-4449-85D4-7AEA4CE79CA4}" type="slidenum">
              <a:rPr lang="en-US" smtClean="0"/>
              <a:pPr/>
              <a:t>‹#›</a:t>
            </a:fld>
            <a:endParaRPr lang="en-US" dirty="0"/>
          </a:p>
        </p:txBody>
      </p:sp>
    </p:spTree>
    <p:extLst>
      <p:ext uri="{BB962C8B-B14F-4D97-AF65-F5344CB8AC3E}">
        <p14:creationId xmlns:p14="http://schemas.microsoft.com/office/powerpoint/2010/main" val="18755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2541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3" name="Picture 2" descr="A picture containing object, clock&#10;&#10;Description automatically generated">
            <a:extLst>
              <a:ext uri="{FF2B5EF4-FFF2-40B4-BE49-F238E27FC236}">
                <a16:creationId xmlns:a16="http://schemas.microsoft.com/office/drawing/2014/main" id="{71BA4789-952C-4F0B-9CC8-BFB7FFF65A84}"/>
              </a:ext>
            </a:extLst>
          </p:cNvPr>
          <p:cNvPicPr>
            <a:picLocks noChangeAspect="1"/>
          </p:cNvPicPr>
          <p:nvPr userDrawn="1"/>
        </p:nvPicPr>
        <p:blipFill>
          <a:blip r:embed="rId2"/>
          <a:stretch>
            <a:fillRect/>
          </a:stretch>
        </p:blipFill>
        <p:spPr>
          <a:xfrm>
            <a:off x="634276" y="6133370"/>
            <a:ext cx="2328000" cy="455129"/>
          </a:xfrm>
          <a:prstGeom prst="rect">
            <a:avLst/>
          </a:prstGeom>
        </p:spPr>
      </p:pic>
    </p:spTree>
    <p:extLst>
      <p:ext uri="{BB962C8B-B14F-4D97-AF65-F5344CB8AC3E}">
        <p14:creationId xmlns:p14="http://schemas.microsoft.com/office/powerpoint/2010/main" val="2210523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6" y="1493837"/>
            <a:ext cx="10769601" cy="4478339"/>
          </a:xfrm>
        </p:spPr>
        <p:txBody>
          <a:bodyPr/>
          <a:lstStyle>
            <a:lvl1pPr marL="265107" indent="-265107">
              <a:buClr>
                <a:schemeClr val="accent3"/>
              </a:buClr>
              <a:buFont typeface="Calibri" panose="020F0502020204030204" pitchFamily="34" charset="0"/>
              <a:buChar char="•"/>
              <a:defRPr>
                <a:solidFill>
                  <a:srgbClr val="223341"/>
                </a:solidFill>
              </a:defRPr>
            </a:lvl1pPr>
            <a:lvl2pPr marL="625459" indent="-265107">
              <a:buClr>
                <a:schemeClr val="accent3"/>
              </a:buClr>
              <a:tabLst/>
              <a:defRPr>
                <a:solidFill>
                  <a:srgbClr val="223341"/>
                </a:solidFill>
              </a:defRPr>
            </a:lvl2pPr>
            <a:lvl3pPr marL="898503" indent="-184146">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58" indent="0">
              <a:buFontTx/>
              <a:buNone/>
              <a:defRPr sz="1400"/>
            </a:lvl2pPr>
            <a:lvl3pPr marL="357178" indent="0">
              <a:buFontTx/>
              <a:buNone/>
              <a:defRPr sz="1400"/>
            </a:lvl3pPr>
            <a:lvl4pPr marL="536561" indent="0">
              <a:buFontTx/>
              <a:buNone/>
              <a:defRPr sz="1400"/>
            </a:lvl4pPr>
            <a:lvl5pPr marL="712770" indent="0">
              <a:buFontTx/>
              <a:buNone/>
              <a:defRPr sz="1400"/>
            </a:lvl5pPr>
          </a:lstStyle>
          <a:p>
            <a:pPr lvl="0"/>
            <a:r>
              <a:rPr lang="en-US" dirty="0"/>
              <a:t>[reference]</a:t>
            </a:r>
          </a:p>
        </p:txBody>
      </p:sp>
    </p:spTree>
    <p:extLst>
      <p:ext uri="{BB962C8B-B14F-4D97-AF65-F5344CB8AC3E}">
        <p14:creationId xmlns:p14="http://schemas.microsoft.com/office/powerpoint/2010/main" val="396707608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DS AZ_Title, Subtitle and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11244900" y="6507480"/>
            <a:ext cx="528000" cy="201339"/>
          </a:xfrm>
          <a:prstGeom prst="rect">
            <a:avLst/>
          </a:prstGeom>
        </p:spPr>
        <p:txBody>
          <a:bodyPr/>
          <a:lstStyle/>
          <a:p>
            <a:fld id="{3C4F54F3-C349-4609-AFEE-01462D5C7942}" type="slidenum">
              <a:rPr lang="en-GB" smtClean="0"/>
              <a:pPr/>
              <a:t>‹#›</a:t>
            </a:fld>
            <a:endParaRPr lang="en-GB" dirty="0"/>
          </a:p>
        </p:txBody>
      </p:sp>
      <p:sp>
        <p:nvSpPr>
          <p:cNvPr id="16" name="Title 8">
            <a:extLst>
              <a:ext uri="{FF2B5EF4-FFF2-40B4-BE49-F238E27FC236}">
                <a16:creationId xmlns:a16="http://schemas.microsoft.com/office/drawing/2014/main" id="{DAAD880F-186C-4797-8B60-F942A0CBF0D9}"/>
              </a:ext>
            </a:extLst>
          </p:cNvPr>
          <p:cNvSpPr>
            <a:spLocks noGrp="1"/>
          </p:cNvSpPr>
          <p:nvPr>
            <p:ph type="title" hasCustomPrompt="1"/>
          </p:nvPr>
        </p:nvSpPr>
        <p:spPr>
          <a:xfrm>
            <a:off x="406399" y="476080"/>
            <a:ext cx="11366500" cy="672000"/>
          </a:xfrm>
          <a:prstGeom prst="rect">
            <a:avLst/>
          </a:prstGeom>
        </p:spPr>
        <p:txBody>
          <a:bodyPr vert="horz" lIns="0"/>
          <a:lstStyle>
            <a:lvl1pPr algn="l">
              <a:defRPr sz="3467" b="1" baseline="0">
                <a:solidFill>
                  <a:schemeClr val="tx2"/>
                </a:solidFill>
                <a:latin typeface="Arial" pitchFamily="34" charset="0"/>
                <a:cs typeface="Arial" pitchFamily="34" charset="0"/>
              </a:defRPr>
            </a:lvl1pPr>
          </a:lstStyle>
          <a:p>
            <a:r>
              <a:rPr lang="en-GB" noProof="0" dirty="0"/>
              <a:t>Click to add slide title</a:t>
            </a:r>
          </a:p>
        </p:txBody>
      </p:sp>
      <p:sp>
        <p:nvSpPr>
          <p:cNvPr id="8" name="Text Placeholder 5">
            <a:extLst>
              <a:ext uri="{FF2B5EF4-FFF2-40B4-BE49-F238E27FC236}">
                <a16:creationId xmlns:a16="http://schemas.microsoft.com/office/drawing/2014/main" id="{C0436A32-02BE-454A-B93B-82A61CE5B17A}"/>
              </a:ext>
            </a:extLst>
          </p:cNvPr>
          <p:cNvSpPr>
            <a:spLocks noGrp="1"/>
          </p:cNvSpPr>
          <p:nvPr>
            <p:ph type="body" sz="quarter" idx="11"/>
          </p:nvPr>
        </p:nvSpPr>
        <p:spPr>
          <a:xfrm>
            <a:off x="298506" y="6024735"/>
            <a:ext cx="11474393" cy="235898"/>
          </a:xfrm>
          <a:prstGeom prst="rect">
            <a:avLst/>
          </a:prstGeom>
        </p:spPr>
        <p:txBody>
          <a:bodyPr wrap="square" anchor="b" anchorCtr="0">
            <a:spAutoFit/>
          </a:bodyPr>
          <a:lstStyle>
            <a:lvl1pPr marL="0" indent="0">
              <a:buNone/>
              <a:defRPr sz="933"/>
            </a:lvl1pPr>
            <a:lvl2pPr marL="609585" indent="0">
              <a:buNone/>
              <a:defRPr/>
            </a:lvl2pPr>
          </a:lstStyle>
          <a:p>
            <a:pPr lvl="0"/>
            <a:r>
              <a:rPr lang="en-US" dirty="0"/>
              <a:t>Click to edit Master text styles</a:t>
            </a:r>
          </a:p>
        </p:txBody>
      </p:sp>
    </p:spTree>
    <p:extLst>
      <p:ext uri="{BB962C8B-B14F-4D97-AF65-F5344CB8AC3E}">
        <p14:creationId xmlns:p14="http://schemas.microsoft.com/office/powerpoint/2010/main" val="2813444105"/>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DS AZ_Title only">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406400" y="192000"/>
            <a:ext cx="113792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p:txBody>
          <a:bodyPr/>
          <a:lstStyle/>
          <a:p>
            <a:fld id="{3C4F54F3-C349-4609-AFEE-01462D5C7942}" type="slidenum">
              <a:rPr lang="en-GB" smtClean="0"/>
              <a:pPr/>
              <a:t>‹#›</a:t>
            </a:fld>
            <a:endParaRPr lang="en-GB"/>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12" name="グループ化 11"/>
          <p:cNvGrpSpPr/>
          <p:nvPr userDrawn="1"/>
        </p:nvGrpSpPr>
        <p:grpSpPr>
          <a:xfrm>
            <a:off x="297162" y="6394732"/>
            <a:ext cx="2835289" cy="452445"/>
            <a:chOff x="222870" y="4796048"/>
            <a:chExt cx="2126467" cy="339334"/>
          </a:xfrm>
        </p:grpSpPr>
        <p:pic>
          <p:nvPicPr>
            <p:cNvPr id="13" name="図 12"/>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4"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a:stretch>
              <a:fillRect/>
            </a:stretch>
          </p:blipFill>
          <p:spPr>
            <a:xfrm>
              <a:off x="1441792" y="4796048"/>
              <a:ext cx="907545" cy="243373"/>
            </a:xfrm>
            <a:prstGeom prst="rect">
              <a:avLst/>
            </a:prstGeom>
          </p:spPr>
        </p:pic>
        <p:cxnSp>
          <p:nvCxnSpPr>
            <p:cNvPr id="15"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94194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503055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95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3555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04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981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1875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993729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3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23334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77030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5224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85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972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849327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91246234"/>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58380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31330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218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68419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669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248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76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08675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2381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5.jpe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5">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3363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9628224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6.png"/><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49.png"/><Relationship Id="rId4" Type="http://schemas.microsoft.com/office/2007/relationships/hdphoto" Target="../media/hdphoto18.wdp"/></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1.wdp"/></Relationships>
</file>

<file path=ppt/slides/_rels/slide4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3.png"/><Relationship Id="rId1" Type="http://schemas.openxmlformats.org/officeDocument/2006/relationships/slideLayout" Target="../slideLayouts/slideLayout6.xml"/><Relationship Id="rId5" Type="http://schemas.microsoft.com/office/2007/relationships/hdphoto" Target="../media/hdphoto24.wdp"/><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8E0F01-DCDA-F243-730B-2DE242FEE4B2}"/>
              </a:ext>
            </a:extLst>
          </p:cNvPr>
          <p:cNvSpPr>
            <a:spLocks noGrp="1"/>
          </p:cNvSpPr>
          <p:nvPr>
            <p:ph type="title"/>
          </p:nvPr>
        </p:nvSpPr>
        <p:spPr>
          <a:xfrm>
            <a:off x="912286" y="1604042"/>
            <a:ext cx="10358967" cy="1143000"/>
          </a:xfrm>
        </p:spPr>
        <p:txBody>
          <a:bodyPr/>
          <a:lstStyle/>
          <a:p>
            <a:r>
              <a:rPr lang="en-US" sz="3600" dirty="0"/>
              <a:t>Oncology Today — Special Edition: </a:t>
            </a:r>
            <a:br>
              <a:rPr lang="en-US" sz="3600" dirty="0"/>
            </a:br>
            <a:r>
              <a:rPr lang="en-US" sz="3600" dirty="0"/>
              <a:t>Key Presentations on Lung Cancer from </a:t>
            </a:r>
            <a:br>
              <a:rPr lang="en-US" sz="3600" dirty="0"/>
            </a:br>
            <a:r>
              <a:rPr lang="en-US" sz="3600" dirty="0"/>
              <a:t>Recent Major Oncology Conferences</a:t>
            </a:r>
          </a:p>
        </p:txBody>
      </p:sp>
      <p:sp>
        <p:nvSpPr>
          <p:cNvPr id="5" name="Title 3">
            <a:extLst>
              <a:ext uri="{FF2B5EF4-FFF2-40B4-BE49-F238E27FC236}">
                <a16:creationId xmlns:a16="http://schemas.microsoft.com/office/drawing/2014/main" id="{853B8C78-ED87-8AF7-9131-E57487651580}"/>
              </a:ext>
            </a:extLst>
          </p:cNvPr>
          <p:cNvSpPr txBox="1">
            <a:spLocks/>
          </p:cNvSpPr>
          <p:nvPr/>
        </p:nvSpPr>
        <p:spPr bwMode="auto">
          <a:xfrm>
            <a:off x="1022454" y="3692278"/>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sz="2600" kern="0" dirty="0">
                <a:solidFill>
                  <a:srgbClr val="000000"/>
                </a:solidFill>
              </a:rPr>
              <a:t>Stephen V Liu, MD </a:t>
            </a:r>
          </a:p>
          <a:p>
            <a:pPr>
              <a:defRPr/>
            </a:pPr>
            <a:r>
              <a:rPr lang="en-US" sz="2600" b="0" kern="0" dirty="0">
                <a:solidFill>
                  <a:srgbClr val="000000"/>
                </a:solidFill>
              </a:rPr>
              <a:t>Associate Professor of Medicine</a:t>
            </a:r>
          </a:p>
          <a:p>
            <a:pPr>
              <a:defRPr/>
            </a:pPr>
            <a:r>
              <a:rPr lang="en-US" sz="2600" b="0" kern="0" dirty="0">
                <a:solidFill>
                  <a:srgbClr val="000000"/>
                </a:solidFill>
              </a:rPr>
              <a:t>Georgetown University Hospital </a:t>
            </a:r>
          </a:p>
          <a:p>
            <a:pPr>
              <a:defRPr/>
            </a:pPr>
            <a:r>
              <a:rPr lang="en-US" sz="2600" b="0" kern="0" dirty="0">
                <a:solidFill>
                  <a:srgbClr val="000000"/>
                </a:solidFill>
              </a:rPr>
              <a:t>Washington, DC</a:t>
            </a:r>
          </a:p>
        </p:txBody>
      </p:sp>
    </p:spTree>
    <p:extLst>
      <p:ext uri="{BB962C8B-B14F-4D97-AF65-F5344CB8AC3E}">
        <p14:creationId xmlns:p14="http://schemas.microsoft.com/office/powerpoint/2010/main" val="1519509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328C3-A6E5-A370-3BBF-4F239D9EE3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3DB6D3-19AC-8DFE-89F9-DE32BC783E06}"/>
              </a:ext>
            </a:extLst>
          </p:cNvPr>
          <p:cNvSpPr txBox="1"/>
          <p:nvPr/>
        </p:nvSpPr>
        <p:spPr>
          <a:xfrm>
            <a:off x="263352" y="6469404"/>
            <a:ext cx="373967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Spicer JD et al. ASCO 2024;Abstract LBA8010.</a:t>
            </a:r>
          </a:p>
        </p:txBody>
      </p:sp>
      <p:sp>
        <p:nvSpPr>
          <p:cNvPr id="7" name="Title 6">
            <a:extLst>
              <a:ext uri="{FF2B5EF4-FFF2-40B4-BE49-F238E27FC236}">
                <a16:creationId xmlns:a16="http://schemas.microsoft.com/office/drawing/2014/main" id="{5BE954EB-FE6F-A648-7C2F-9EC04C69328C}"/>
              </a:ext>
            </a:extLst>
          </p:cNvPr>
          <p:cNvSpPr>
            <a:spLocks noGrp="1"/>
          </p:cNvSpPr>
          <p:nvPr>
            <p:ph type="title"/>
          </p:nvPr>
        </p:nvSpPr>
        <p:spPr/>
        <p:txBody>
          <a:bodyPr/>
          <a:lstStyle/>
          <a:p>
            <a:pPr algn="l"/>
            <a:r>
              <a:rPr lang="en-US" dirty="0"/>
              <a:t>Phase III </a:t>
            </a:r>
            <a:r>
              <a:rPr lang="en-US" dirty="0" err="1"/>
              <a:t>CheckMate</a:t>
            </a:r>
            <a:r>
              <a:rPr lang="en-US" dirty="0"/>
              <a:t> 816 Study: 4-Year OS Update with Neoadjuvant Nivolumab</a:t>
            </a:r>
          </a:p>
        </p:txBody>
      </p:sp>
      <p:pic>
        <p:nvPicPr>
          <p:cNvPr id="4098" name="Picture 2">
            <a:extLst>
              <a:ext uri="{FF2B5EF4-FFF2-40B4-BE49-F238E27FC236}">
                <a16:creationId xmlns:a16="http://schemas.microsoft.com/office/drawing/2014/main" id="{64A55D50-22B8-E199-7A55-5D7975831A2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0" y="1392381"/>
            <a:ext cx="12190412" cy="407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17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28F3-631E-74FE-8A3A-371160E069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05942C-98B1-472A-DA12-45AC7821356F}"/>
              </a:ext>
            </a:extLst>
          </p:cNvPr>
          <p:cNvSpPr txBox="1"/>
          <p:nvPr/>
        </p:nvSpPr>
        <p:spPr>
          <a:xfrm>
            <a:off x="263352" y="6469404"/>
            <a:ext cx="359040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Spicer JD et al. ESMO 2024;Abstract LBA50.</a:t>
            </a:r>
          </a:p>
        </p:txBody>
      </p:sp>
      <p:sp>
        <p:nvSpPr>
          <p:cNvPr id="7" name="Title 6">
            <a:extLst>
              <a:ext uri="{FF2B5EF4-FFF2-40B4-BE49-F238E27FC236}">
                <a16:creationId xmlns:a16="http://schemas.microsoft.com/office/drawing/2014/main" id="{98A8F588-B0A6-5EA9-5CE4-8C0501858923}"/>
              </a:ext>
            </a:extLst>
          </p:cNvPr>
          <p:cNvSpPr>
            <a:spLocks noGrp="1"/>
          </p:cNvSpPr>
          <p:nvPr>
            <p:ph type="title"/>
          </p:nvPr>
        </p:nvSpPr>
        <p:spPr/>
        <p:txBody>
          <a:bodyPr/>
          <a:lstStyle/>
          <a:p>
            <a:pPr algn="l"/>
            <a:r>
              <a:rPr lang="en-US" dirty="0"/>
              <a:t>Phase III </a:t>
            </a:r>
            <a:r>
              <a:rPr lang="en-US" dirty="0" err="1"/>
              <a:t>CheckMate</a:t>
            </a:r>
            <a:r>
              <a:rPr lang="en-US" dirty="0"/>
              <a:t> 77T Study: Primary Endpoint (EFS per BICR) with Perioperative Nivolumab</a:t>
            </a:r>
          </a:p>
        </p:txBody>
      </p:sp>
      <p:grpSp>
        <p:nvGrpSpPr>
          <p:cNvPr id="8" name="Group 7">
            <a:extLst>
              <a:ext uri="{FF2B5EF4-FFF2-40B4-BE49-F238E27FC236}">
                <a16:creationId xmlns:a16="http://schemas.microsoft.com/office/drawing/2014/main" id="{BDF6AF33-7248-D5C3-0846-2361799A407E}"/>
              </a:ext>
            </a:extLst>
          </p:cNvPr>
          <p:cNvGrpSpPr/>
          <p:nvPr/>
        </p:nvGrpSpPr>
        <p:grpSpPr>
          <a:xfrm>
            <a:off x="650682" y="1512133"/>
            <a:ext cx="10890636" cy="4183588"/>
            <a:chOff x="3164180" y="2160727"/>
            <a:chExt cx="6749619" cy="2411094"/>
          </a:xfrm>
        </p:grpSpPr>
        <p:pic>
          <p:nvPicPr>
            <p:cNvPr id="5" name="Picture 4" descr="A graph showing the number of patients in surgery&#10;&#10;Description automatically generated">
              <a:extLst>
                <a:ext uri="{FF2B5EF4-FFF2-40B4-BE49-F238E27FC236}">
                  <a16:creationId xmlns:a16="http://schemas.microsoft.com/office/drawing/2014/main" id="{D87BFDC5-F203-59E0-6025-626C196E1D5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164180" y="2160727"/>
              <a:ext cx="6749619" cy="2411094"/>
            </a:xfrm>
            <a:prstGeom prst="rect">
              <a:avLst/>
            </a:prstGeom>
          </p:spPr>
        </p:pic>
        <p:sp>
          <p:nvSpPr>
            <p:cNvPr id="6" name="Rectangle 5">
              <a:extLst>
                <a:ext uri="{FF2B5EF4-FFF2-40B4-BE49-F238E27FC236}">
                  <a16:creationId xmlns:a16="http://schemas.microsoft.com/office/drawing/2014/main" id="{3415B879-204B-646A-FC4D-E636316509A3}"/>
                </a:ext>
              </a:extLst>
            </p:cNvPr>
            <p:cNvSpPr/>
            <p:nvPr/>
          </p:nvSpPr>
          <p:spPr bwMode="auto">
            <a:xfrm>
              <a:off x="3446179" y="4441881"/>
              <a:ext cx="718978" cy="1299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275966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07B5-97CC-5C4C-8C0E-8CF7B6106897}"/>
            </a:ext>
          </a:extLst>
        </p:cNvPr>
        <p:cNvGrpSpPr/>
        <p:nvPr/>
      </p:nvGrpSpPr>
      <p:grpSpPr>
        <a:xfrm>
          <a:off x="0" y="0"/>
          <a:ext cx="0" cy="0"/>
          <a:chOff x="0" y="0"/>
          <a:chExt cx="0" cy="0"/>
        </a:xfrm>
      </p:grpSpPr>
      <p:pic>
        <p:nvPicPr>
          <p:cNvPr id="9" name="Picture 8" descr="A close-up of a document&#10;&#10;Description automatically generated">
            <a:extLst>
              <a:ext uri="{FF2B5EF4-FFF2-40B4-BE49-F238E27FC236}">
                <a16:creationId xmlns:a16="http://schemas.microsoft.com/office/drawing/2014/main" id="{B54A199B-DAE9-294C-9521-018B7A4E1CF6}"/>
              </a:ext>
            </a:extLst>
          </p:cNvPr>
          <p:cNvPicPr>
            <a:picLocks noChangeAspect="1"/>
          </p:cNvPicPr>
          <p:nvPr/>
        </p:nvPicPr>
        <p:blipFill>
          <a:blip r:embed="rId2"/>
          <a:srcRect l="-1" t="18628" r="-12332" b="9913"/>
          <a:stretch/>
        </p:blipFill>
        <p:spPr>
          <a:xfrm>
            <a:off x="192464" y="1132808"/>
            <a:ext cx="11661180" cy="4172732"/>
          </a:xfrm>
          <a:prstGeom prst="rect">
            <a:avLst/>
          </a:prstGeom>
          <a:solidFill>
            <a:schemeClr val="bg1"/>
          </a:solidFill>
        </p:spPr>
      </p:pic>
      <p:sp>
        <p:nvSpPr>
          <p:cNvPr id="2" name="TextBox 1">
            <a:extLst>
              <a:ext uri="{FF2B5EF4-FFF2-40B4-BE49-F238E27FC236}">
                <a16:creationId xmlns:a16="http://schemas.microsoft.com/office/drawing/2014/main" id="{13BD96C0-A1AE-F624-9321-798B47D91253}"/>
              </a:ext>
            </a:extLst>
          </p:cNvPr>
          <p:cNvSpPr txBox="1"/>
          <p:nvPr/>
        </p:nvSpPr>
        <p:spPr>
          <a:xfrm>
            <a:off x="8026741" y="1323790"/>
            <a:ext cx="3754682" cy="323165"/>
          </a:xfrm>
          <a:prstGeom prst="rect">
            <a:avLst/>
          </a:prstGeom>
          <a:noFill/>
        </p:spPr>
        <p:txBody>
          <a:bodyPr wrap="none" rtlCol="0">
            <a:noAutofit/>
          </a:bodyPr>
          <a:lstStyle/>
          <a:p>
            <a:pPr algn="r"/>
            <a:r>
              <a:rPr lang="en-US" sz="1600" b="1" dirty="0">
                <a:solidFill>
                  <a:srgbClr val="000000"/>
                </a:solidFill>
                <a:effectLst/>
                <a:latin typeface="Helvetica" pitchFamily="2" charset="0"/>
              </a:rPr>
              <a:t>WCLC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PL02.07</a:t>
            </a:r>
          </a:p>
        </p:txBody>
      </p:sp>
    </p:spTree>
    <p:extLst>
      <p:ext uri="{BB962C8B-B14F-4D97-AF65-F5344CB8AC3E}">
        <p14:creationId xmlns:p14="http://schemas.microsoft.com/office/powerpoint/2010/main" val="288078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F924-50A2-D22C-E026-0303B4A8B6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49B83FA-E2D3-AD9B-9EBF-4A8F45B51117}"/>
              </a:ext>
            </a:extLst>
          </p:cNvPr>
          <p:cNvSpPr txBox="1"/>
          <p:nvPr/>
        </p:nvSpPr>
        <p:spPr>
          <a:xfrm>
            <a:off x="263352" y="6469404"/>
            <a:ext cx="37823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Cascone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WCLC 2024;Abstract PL02.07.</a:t>
            </a:r>
          </a:p>
        </p:txBody>
      </p:sp>
      <p:sp>
        <p:nvSpPr>
          <p:cNvPr id="7" name="Title 6">
            <a:extLst>
              <a:ext uri="{FF2B5EF4-FFF2-40B4-BE49-F238E27FC236}">
                <a16:creationId xmlns:a16="http://schemas.microsoft.com/office/drawing/2014/main" id="{08C4FC61-F480-4F6D-2DBF-D145C15523AF}"/>
              </a:ext>
            </a:extLst>
          </p:cNvPr>
          <p:cNvSpPr>
            <a:spLocks noGrp="1"/>
          </p:cNvSpPr>
          <p:nvPr>
            <p:ph type="title"/>
          </p:nvPr>
        </p:nvSpPr>
        <p:spPr>
          <a:xfrm>
            <a:off x="912286" y="65431"/>
            <a:ext cx="10358967" cy="1143000"/>
          </a:xfrm>
        </p:spPr>
        <p:txBody>
          <a:bodyPr/>
          <a:lstStyle/>
          <a:p>
            <a:r>
              <a:rPr lang="en-US" dirty="0"/>
              <a:t>Phase II NeoCOAST-2 Study Design</a:t>
            </a:r>
          </a:p>
        </p:txBody>
      </p:sp>
      <p:grpSp>
        <p:nvGrpSpPr>
          <p:cNvPr id="5" name="Group 4">
            <a:extLst>
              <a:ext uri="{FF2B5EF4-FFF2-40B4-BE49-F238E27FC236}">
                <a16:creationId xmlns:a16="http://schemas.microsoft.com/office/drawing/2014/main" id="{F78854DF-E13C-1BDA-469C-6C8430740298}"/>
              </a:ext>
            </a:extLst>
          </p:cNvPr>
          <p:cNvGrpSpPr/>
          <p:nvPr/>
        </p:nvGrpSpPr>
        <p:grpSpPr>
          <a:xfrm>
            <a:off x="666480" y="1229115"/>
            <a:ext cx="10850578" cy="4297680"/>
            <a:chOff x="670711" y="1493520"/>
            <a:chExt cx="10850578" cy="4297680"/>
          </a:xfrm>
        </p:grpSpPr>
        <p:pic>
          <p:nvPicPr>
            <p:cNvPr id="4" name="Picture 3" descr="A diagram of a medical procedure&#10;&#10;Description automatically generated">
              <a:extLst>
                <a:ext uri="{FF2B5EF4-FFF2-40B4-BE49-F238E27FC236}">
                  <a16:creationId xmlns:a16="http://schemas.microsoft.com/office/drawing/2014/main" id="{17F13163-9BB0-F2A9-22F6-D512FE4AFF75}"/>
                </a:ext>
              </a:extLst>
            </p:cNvPr>
            <p:cNvPicPr>
              <a:picLocks noChangeAspect="1"/>
            </p:cNvPicPr>
            <p:nvPr/>
          </p:nvPicPr>
          <p:blipFill>
            <a:blip r:embed="rId2"/>
            <a:srcRect t="20650" b="8936"/>
            <a:stretch/>
          </p:blipFill>
          <p:spPr>
            <a:xfrm>
              <a:off x="670711" y="1493520"/>
              <a:ext cx="10850578" cy="4297680"/>
            </a:xfrm>
            <a:prstGeom prst="rect">
              <a:avLst/>
            </a:prstGeom>
          </p:spPr>
        </p:pic>
        <p:sp>
          <p:nvSpPr>
            <p:cNvPr id="2" name="Rectangle 1">
              <a:extLst>
                <a:ext uri="{FF2B5EF4-FFF2-40B4-BE49-F238E27FC236}">
                  <a16:creationId xmlns:a16="http://schemas.microsoft.com/office/drawing/2014/main" id="{610A6FA1-7694-5242-FEFF-1EA9781231E3}"/>
                </a:ext>
              </a:extLst>
            </p:cNvPr>
            <p:cNvSpPr/>
            <p:nvPr/>
          </p:nvSpPr>
          <p:spPr bwMode="auto">
            <a:xfrm>
              <a:off x="777240" y="1493520"/>
              <a:ext cx="3474720" cy="2925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6" name="TextBox 5">
            <a:extLst>
              <a:ext uri="{FF2B5EF4-FFF2-40B4-BE49-F238E27FC236}">
                <a16:creationId xmlns:a16="http://schemas.microsoft.com/office/drawing/2014/main" id="{3D1C59D0-7B1F-3B7E-DF74-B890370826F2}"/>
              </a:ext>
            </a:extLst>
          </p:cNvPr>
          <p:cNvSpPr txBox="1"/>
          <p:nvPr/>
        </p:nvSpPr>
        <p:spPr>
          <a:xfrm>
            <a:off x="666024" y="5647283"/>
            <a:ext cx="293586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major pathological response</a:t>
            </a:r>
          </a:p>
        </p:txBody>
      </p:sp>
    </p:spTree>
    <p:extLst>
      <p:ext uri="{BB962C8B-B14F-4D97-AF65-F5344CB8AC3E}">
        <p14:creationId xmlns:p14="http://schemas.microsoft.com/office/powerpoint/2010/main" val="1913189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4FFAF-9082-E1F2-A8E6-69DE740044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3AD8C1-48FF-8FC4-3CF2-767952EA6215}"/>
              </a:ext>
            </a:extLst>
          </p:cNvPr>
          <p:cNvSpPr txBox="1"/>
          <p:nvPr/>
        </p:nvSpPr>
        <p:spPr>
          <a:xfrm>
            <a:off x="263352" y="6469404"/>
            <a:ext cx="37823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Cascone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WCLC 2024;Abstract PL02.07.</a:t>
            </a:r>
          </a:p>
        </p:txBody>
      </p:sp>
      <p:sp>
        <p:nvSpPr>
          <p:cNvPr id="7" name="Title 6">
            <a:extLst>
              <a:ext uri="{FF2B5EF4-FFF2-40B4-BE49-F238E27FC236}">
                <a16:creationId xmlns:a16="http://schemas.microsoft.com/office/drawing/2014/main" id="{5D817206-36BB-AC7A-4648-1FB3E978E0B7}"/>
              </a:ext>
            </a:extLst>
          </p:cNvPr>
          <p:cNvSpPr>
            <a:spLocks noGrp="1"/>
          </p:cNvSpPr>
          <p:nvPr>
            <p:ph type="title"/>
          </p:nvPr>
        </p:nvSpPr>
        <p:spPr>
          <a:xfrm>
            <a:off x="916516" y="8466"/>
            <a:ext cx="10358967" cy="1143000"/>
          </a:xfrm>
        </p:spPr>
        <p:txBody>
          <a:bodyPr/>
          <a:lstStyle/>
          <a:p>
            <a:r>
              <a:rPr lang="en-US" dirty="0"/>
              <a:t>Phase II NeoCOAST-2 Study: Efficacy (</a:t>
            </a:r>
            <a:r>
              <a:rPr lang="en-US" dirty="0" err="1"/>
              <a:t>pCR</a:t>
            </a:r>
            <a:r>
              <a:rPr lang="en-US" dirty="0"/>
              <a:t> and </a:t>
            </a:r>
            <a:r>
              <a:rPr lang="en-US" dirty="0" err="1"/>
              <a:t>mPR</a:t>
            </a:r>
            <a:r>
              <a:rPr lang="en-US" dirty="0"/>
              <a:t>)</a:t>
            </a:r>
          </a:p>
        </p:txBody>
      </p:sp>
      <p:pic>
        <p:nvPicPr>
          <p:cNvPr id="4" name="Picture 3" descr="A graph showing different colored bars&#10;&#10;Description automatically generated with medium confidence">
            <a:extLst>
              <a:ext uri="{FF2B5EF4-FFF2-40B4-BE49-F238E27FC236}">
                <a16:creationId xmlns:a16="http://schemas.microsoft.com/office/drawing/2014/main" id="{02DE476E-6BC1-1D03-DA4E-D621200149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14373" y="1151466"/>
            <a:ext cx="10763254" cy="4914837"/>
          </a:xfrm>
          <a:prstGeom prst="rect">
            <a:avLst/>
          </a:prstGeom>
        </p:spPr>
      </p:pic>
    </p:spTree>
    <p:extLst>
      <p:ext uri="{BB962C8B-B14F-4D97-AF65-F5344CB8AC3E}">
        <p14:creationId xmlns:p14="http://schemas.microsoft.com/office/powerpoint/2010/main" val="188410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5F48-34F2-D5F3-1832-BE79D0AE94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CEE079-5597-9CD4-DCA7-4CE47D10970F}"/>
              </a:ext>
            </a:extLst>
          </p:cNvPr>
          <p:cNvSpPr txBox="1"/>
          <p:nvPr/>
        </p:nvSpPr>
        <p:spPr>
          <a:xfrm>
            <a:off x="263352" y="6469404"/>
            <a:ext cx="37823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Cascone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 et al. WCLC 2024;Abstract PL02.07.</a:t>
            </a:r>
          </a:p>
        </p:txBody>
      </p:sp>
      <p:sp>
        <p:nvSpPr>
          <p:cNvPr id="7" name="Title 6">
            <a:extLst>
              <a:ext uri="{FF2B5EF4-FFF2-40B4-BE49-F238E27FC236}">
                <a16:creationId xmlns:a16="http://schemas.microsoft.com/office/drawing/2014/main" id="{B0C6C80D-3C89-48A8-48C6-7B85DB0C3FBF}"/>
              </a:ext>
            </a:extLst>
          </p:cNvPr>
          <p:cNvSpPr>
            <a:spLocks noGrp="1"/>
          </p:cNvSpPr>
          <p:nvPr>
            <p:ph type="title"/>
          </p:nvPr>
        </p:nvSpPr>
        <p:spPr/>
        <p:txBody>
          <a:bodyPr/>
          <a:lstStyle/>
          <a:p>
            <a:r>
              <a:rPr lang="en-US" dirty="0"/>
              <a:t>Phase II NeoCOAST-2 Study: </a:t>
            </a:r>
            <a:br>
              <a:rPr lang="en-US" dirty="0"/>
            </a:br>
            <a:r>
              <a:rPr lang="en-US" dirty="0"/>
              <a:t>Safety of Dato-</a:t>
            </a:r>
            <a:r>
              <a:rPr lang="en-US" dirty="0" err="1"/>
              <a:t>DXd</a:t>
            </a:r>
            <a:r>
              <a:rPr lang="en-US" dirty="0"/>
              <a:t> with Durvalumab and CT</a:t>
            </a:r>
          </a:p>
        </p:txBody>
      </p:sp>
      <p:pic>
        <p:nvPicPr>
          <p:cNvPr id="11" name="Picture 10" descr="A screenshot of a medical report&#10;&#10;Description automatically generated">
            <a:extLst>
              <a:ext uri="{FF2B5EF4-FFF2-40B4-BE49-F238E27FC236}">
                <a16:creationId xmlns:a16="http://schemas.microsoft.com/office/drawing/2014/main" id="{57CD75E3-6813-9BC8-13CB-D2A42208046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05142" y="1370013"/>
            <a:ext cx="10973253" cy="4318131"/>
          </a:xfrm>
          <a:prstGeom prst="rect">
            <a:avLst/>
          </a:prstGeom>
        </p:spPr>
      </p:pic>
    </p:spTree>
    <p:extLst>
      <p:ext uri="{BB962C8B-B14F-4D97-AF65-F5344CB8AC3E}">
        <p14:creationId xmlns:p14="http://schemas.microsoft.com/office/powerpoint/2010/main" val="2035961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0BBA-6682-6511-F3D2-3259D9246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D22CDB-6A0B-3388-02CB-38F8351B25A8}"/>
              </a:ext>
            </a:extLst>
          </p:cNvPr>
          <p:cNvSpPr>
            <a:spLocks noGrp="1"/>
          </p:cNvSpPr>
          <p:nvPr>
            <p:ph type="title"/>
          </p:nvPr>
        </p:nvSpPr>
        <p:spPr>
          <a:xfrm>
            <a:off x="507042" y="331079"/>
            <a:ext cx="11260155" cy="1141412"/>
          </a:xfrm>
        </p:spPr>
        <p:txBody>
          <a:bodyPr/>
          <a:lstStyle/>
          <a:p>
            <a:pPr algn="l"/>
            <a:r>
              <a:rPr lang="en-US" b="1" i="0" u="none" strike="noStrike" dirty="0">
                <a:solidFill>
                  <a:srgbClr val="0432FF"/>
                </a:solidFill>
                <a:effectLst/>
                <a:latin typeface="Calibri" panose="020F0502020204030204" pitchFamily="34" charset="0"/>
                <a:cs typeface="Calibri" panose="020F0502020204030204" pitchFamily="34" charset="0"/>
              </a:rPr>
              <a:t>FDA Approves </a:t>
            </a:r>
            <a:r>
              <a:rPr lang="en-US" dirty="0">
                <a:solidFill>
                  <a:srgbClr val="0432FF"/>
                </a:solidFill>
                <a:latin typeface="Calibri" panose="020F0502020204030204" pitchFamily="34" charset="0"/>
                <a:cs typeface="Calibri" panose="020F0502020204030204" pitchFamily="34" charset="0"/>
              </a:rPr>
              <a:t>N</a:t>
            </a:r>
            <a:r>
              <a:rPr lang="en-US" b="1" i="0" u="none" strike="noStrike" dirty="0">
                <a:solidFill>
                  <a:srgbClr val="0432FF"/>
                </a:solidFill>
                <a:effectLst/>
                <a:latin typeface="Calibri" panose="020F0502020204030204" pitchFamily="34" charset="0"/>
                <a:cs typeface="Calibri" panose="020F0502020204030204" pitchFamily="34" charset="0"/>
              </a:rPr>
              <a:t>eoadjuvant/Adjuvant </a:t>
            </a:r>
            <a:r>
              <a:rPr lang="en-US" dirty="0">
                <a:solidFill>
                  <a:srgbClr val="0432FF"/>
                </a:solidFill>
                <a:latin typeface="Calibri" panose="020F0502020204030204" pitchFamily="34" charset="0"/>
                <a:cs typeface="Calibri" panose="020F0502020204030204" pitchFamily="34" charset="0"/>
              </a:rPr>
              <a:t>D</a:t>
            </a:r>
            <a:r>
              <a:rPr lang="en-US" b="1" i="0" u="none" strike="noStrike" dirty="0">
                <a:solidFill>
                  <a:srgbClr val="0432FF"/>
                </a:solidFill>
                <a:effectLst/>
                <a:latin typeface="Calibri" panose="020F0502020204030204" pitchFamily="34" charset="0"/>
                <a:cs typeface="Calibri" panose="020F0502020204030204" pitchFamily="34" charset="0"/>
              </a:rPr>
              <a:t>urvalumab for </a:t>
            </a:r>
            <a:r>
              <a:rPr lang="en-US" dirty="0" err="1">
                <a:solidFill>
                  <a:srgbClr val="0432FF"/>
                </a:solidFill>
                <a:latin typeface="Calibri" panose="020F0502020204030204" pitchFamily="34" charset="0"/>
                <a:cs typeface="Calibri" panose="020F0502020204030204" pitchFamily="34" charset="0"/>
              </a:rPr>
              <a:t>R</a:t>
            </a:r>
            <a:r>
              <a:rPr lang="en-US" b="1" i="0" u="none" strike="noStrike" dirty="0" err="1">
                <a:solidFill>
                  <a:srgbClr val="0432FF"/>
                </a:solidFill>
                <a:effectLst/>
                <a:latin typeface="Calibri" panose="020F0502020204030204" pitchFamily="34" charset="0"/>
                <a:cs typeface="Calibri" panose="020F0502020204030204" pitchFamily="34" charset="0"/>
              </a:rPr>
              <a:t>esectable</a:t>
            </a:r>
            <a:r>
              <a:rPr lang="en-US" b="1" i="0" u="none" strike="noStrike" dirty="0">
                <a:solidFill>
                  <a:srgbClr val="0432FF"/>
                </a:solidFill>
                <a:effectLst/>
                <a:latin typeface="Calibri" panose="020F0502020204030204" pitchFamily="34" charset="0"/>
                <a:cs typeface="Calibri" panose="020F0502020204030204" pitchFamily="34" charset="0"/>
              </a:rPr>
              <a:t> </a:t>
            </a:r>
            <a:br>
              <a:rPr lang="en-US" b="1" i="0" u="none" strike="noStrike" dirty="0">
                <a:solidFill>
                  <a:srgbClr val="0432FF"/>
                </a:solidFill>
                <a:effectLst/>
                <a:latin typeface="Calibri" panose="020F0502020204030204" pitchFamily="34" charset="0"/>
                <a:cs typeface="Calibri" panose="020F0502020204030204" pitchFamily="34" charset="0"/>
              </a:rPr>
            </a:br>
            <a:r>
              <a:rPr lang="en-US" b="1" i="0" u="none" strike="noStrike" dirty="0">
                <a:solidFill>
                  <a:srgbClr val="0432FF"/>
                </a:solidFill>
                <a:effectLst/>
                <a:latin typeface="Calibri" panose="020F0502020204030204" pitchFamily="34" charset="0"/>
                <a:cs typeface="Calibri" panose="020F0502020204030204" pitchFamily="34" charset="0"/>
              </a:rPr>
              <a:t>Non-Small </a:t>
            </a:r>
            <a:r>
              <a:rPr lang="en-US" dirty="0">
                <a:solidFill>
                  <a:srgbClr val="0432FF"/>
                </a:solidFill>
                <a:latin typeface="Calibri" panose="020F0502020204030204" pitchFamily="34" charset="0"/>
                <a:cs typeface="Calibri" panose="020F0502020204030204" pitchFamily="34" charset="0"/>
              </a:rPr>
              <a:t>C</a:t>
            </a:r>
            <a:r>
              <a:rPr lang="en-US" b="1" i="0" u="none" strike="noStrike" dirty="0">
                <a:solidFill>
                  <a:srgbClr val="0432FF"/>
                </a:solidFill>
                <a:effectLst/>
                <a:latin typeface="Calibri" panose="020F0502020204030204" pitchFamily="34" charset="0"/>
                <a:cs typeface="Calibri" panose="020F0502020204030204" pitchFamily="34" charset="0"/>
              </a:rPr>
              <a:t>ell Lung </a:t>
            </a:r>
            <a:r>
              <a:rPr lang="en-US" dirty="0">
                <a:solidFill>
                  <a:srgbClr val="0432FF"/>
                </a:solidFill>
                <a:latin typeface="Calibri" panose="020F0502020204030204" pitchFamily="34" charset="0"/>
                <a:cs typeface="Calibri" panose="020F0502020204030204" pitchFamily="34" charset="0"/>
              </a:rPr>
              <a:t>C</a:t>
            </a:r>
            <a:r>
              <a:rPr lang="en-US" b="1" i="0" u="none" strike="noStrike" dirty="0">
                <a:solidFill>
                  <a:srgbClr val="0432FF"/>
                </a:solidFill>
                <a:effectLst/>
                <a:latin typeface="Calibri" panose="020F0502020204030204" pitchFamily="34" charset="0"/>
                <a:cs typeface="Calibri" panose="020F0502020204030204" pitchFamily="34" charset="0"/>
              </a:rPr>
              <a:t>ancer</a:t>
            </a:r>
            <a:br>
              <a:rPr lang="en-US" dirty="0">
                <a:solidFill>
                  <a:schemeClr val="accent6"/>
                </a:solidFill>
                <a:latin typeface="Calibri" panose="020F0502020204030204" pitchFamily="34" charset="0"/>
                <a:cs typeface="Calibri" panose="020F0502020204030204" pitchFamily="34" charset="0"/>
              </a:rPr>
            </a:br>
            <a:r>
              <a:rPr lang="en-US" sz="2800" dirty="0"/>
              <a:t>Press Release: August 15, 2024</a:t>
            </a:r>
          </a:p>
        </p:txBody>
      </p:sp>
      <p:sp>
        <p:nvSpPr>
          <p:cNvPr id="3" name="Content Placeholder 2">
            <a:extLst>
              <a:ext uri="{FF2B5EF4-FFF2-40B4-BE49-F238E27FC236}">
                <a16:creationId xmlns:a16="http://schemas.microsoft.com/office/drawing/2014/main" id="{EE3B7ABF-9034-488C-97E5-B981D5E9F8E4}"/>
              </a:ext>
            </a:extLst>
          </p:cNvPr>
          <p:cNvSpPr>
            <a:spLocks noGrp="1"/>
          </p:cNvSpPr>
          <p:nvPr>
            <p:ph idx="1"/>
          </p:nvPr>
        </p:nvSpPr>
        <p:spPr>
          <a:xfrm>
            <a:off x="424802" y="1572940"/>
            <a:ext cx="11342395" cy="4316412"/>
          </a:xfrm>
        </p:spPr>
        <p:txBody>
          <a:bodyPr/>
          <a:lstStyle/>
          <a:p>
            <a:pPr marL="99718" indent="0">
              <a:spcBef>
                <a:spcPts val="684"/>
              </a:spcBef>
              <a:buNone/>
            </a:pPr>
            <a:r>
              <a:rPr lang="en-US" sz="1900" b="0" dirty="0">
                <a:latin typeface="Calibri" panose="020F0502020204030204" pitchFamily="34" charset="0"/>
                <a:cs typeface="Calibri" panose="020F0502020204030204" pitchFamily="34" charset="0"/>
              </a:rPr>
              <a:t>“On August 15, 2024, the Food and Drug Administration approved durvalumab with platinum-containing chemotherapy as neoadjuvant treatment, followed by single-agent durvalumab as adjuvant treatment after surgery for adults with </a:t>
            </a:r>
            <a:r>
              <a:rPr lang="en-US" sz="1900" b="0" dirty="0" err="1">
                <a:latin typeface="Calibri" panose="020F0502020204030204" pitchFamily="34" charset="0"/>
                <a:cs typeface="Calibri" panose="020F0502020204030204" pitchFamily="34" charset="0"/>
              </a:rPr>
              <a:t>resectable</a:t>
            </a:r>
            <a:r>
              <a:rPr lang="en-US" sz="1900" b="0" dirty="0">
                <a:latin typeface="Calibri" panose="020F0502020204030204" pitchFamily="34" charset="0"/>
                <a:cs typeface="Calibri" panose="020F0502020204030204" pitchFamily="34" charset="0"/>
              </a:rPr>
              <a:t> (tumors ≥ 4 cm and/or node positive) non-small cell lung cancer (NSCLC) and no known epidermal growth factor receptor (EGFR) mutations or anaplastic lymphoma kinase (ALK) rearrangements.</a:t>
            </a:r>
            <a:br>
              <a:rPr lang="en-US" sz="1900" b="0" dirty="0">
                <a:latin typeface="Calibri" panose="020F0502020204030204" pitchFamily="34" charset="0"/>
                <a:cs typeface="Calibri" panose="020F0502020204030204" pitchFamily="34" charset="0"/>
              </a:rPr>
            </a:br>
            <a:r>
              <a:rPr lang="en-US" sz="1900" b="0" dirty="0">
                <a:latin typeface="Calibri" panose="020F0502020204030204" pitchFamily="34" charset="0"/>
                <a:cs typeface="Calibri" panose="020F0502020204030204" pitchFamily="34" charset="0"/>
              </a:rPr>
              <a:t>Efficacy was evaluated in AEGEAN (NCT03800134), a randomized, double-blind, placebo-controlled multicenter trial in 802 patients with previously untreated and </a:t>
            </a:r>
            <a:r>
              <a:rPr lang="en-US" sz="1900" b="0" dirty="0" err="1">
                <a:latin typeface="Calibri" panose="020F0502020204030204" pitchFamily="34" charset="0"/>
                <a:cs typeface="Calibri" panose="020F0502020204030204" pitchFamily="34" charset="0"/>
              </a:rPr>
              <a:t>resectable</a:t>
            </a:r>
            <a:r>
              <a:rPr lang="en-US" sz="1900" b="0" dirty="0">
                <a:latin typeface="Calibri" panose="020F0502020204030204" pitchFamily="34" charset="0"/>
                <a:cs typeface="Calibri" panose="020F0502020204030204" pitchFamily="34" charset="0"/>
              </a:rPr>
              <a:t> squamous or non-squamous NSCLC (Stage IIA to select Stage IIIB [AJCC, 8th edition]). Patients were randomized (1:1) to either durvalumab or placebo, with platinum-based chemotherapy, every 3 weeks for up to 4 cycles (neoadjuvant treatment) followed by either continued single-agent durvalumab or placebo, every 4 weeks for up to 12 cycles (adjuvant treatment). </a:t>
            </a:r>
          </a:p>
          <a:p>
            <a:pPr marL="99718" indent="0">
              <a:spcBef>
                <a:spcPts val="684"/>
              </a:spcBef>
              <a:buNone/>
            </a:pPr>
            <a:r>
              <a:rPr lang="en-US" sz="1900" b="0" dirty="0">
                <a:latin typeface="Calibri" panose="020F0502020204030204" pitchFamily="34" charset="0"/>
                <a:cs typeface="Calibri" panose="020F0502020204030204" pitchFamily="34" charset="0"/>
              </a:rPr>
              <a:t>Median EFS was not reached (95% CI: 31.9, not estimable [NE]) in the durvalumab arm and 25.9 months (95% CI: 18.9, NE) in the placebo arm (hazard ratio 0.68 [95% CI: 0.53, 0.88]; p-value=0.0039). The </a:t>
            </a:r>
            <a:r>
              <a:rPr lang="en-US" sz="1900" b="0" dirty="0" err="1">
                <a:latin typeface="Calibri" panose="020F0502020204030204" pitchFamily="34" charset="0"/>
                <a:cs typeface="Calibri" panose="020F0502020204030204" pitchFamily="34" charset="0"/>
              </a:rPr>
              <a:t>pCR</a:t>
            </a:r>
            <a:r>
              <a:rPr lang="en-US" sz="1900" b="0" dirty="0">
                <a:latin typeface="Calibri" panose="020F0502020204030204" pitchFamily="34" charset="0"/>
                <a:cs typeface="Calibri" panose="020F0502020204030204" pitchFamily="34" charset="0"/>
              </a:rPr>
              <a:t> rate was 17% (95% CI: 13, 21) and 4.3% (95% CI: 2.5, 7) in the durvalumab and placebo arms, respectively.  At the time of the prespecified interim analyses, overall survival (OS) was not formally tested for statistical significance; however, a descriptive analysis revealed no clear detriment.”</a:t>
            </a:r>
          </a:p>
        </p:txBody>
      </p:sp>
      <p:sp>
        <p:nvSpPr>
          <p:cNvPr id="5" name="TextBox 4">
            <a:extLst>
              <a:ext uri="{FF2B5EF4-FFF2-40B4-BE49-F238E27FC236}">
                <a16:creationId xmlns:a16="http://schemas.microsoft.com/office/drawing/2014/main" id="{9B82635F-8BF0-6B95-510B-4FEF1A6C26D0}"/>
              </a:ext>
            </a:extLst>
          </p:cNvPr>
          <p:cNvSpPr txBox="1"/>
          <p:nvPr/>
        </p:nvSpPr>
        <p:spPr>
          <a:xfrm>
            <a:off x="0"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/drugs/resources-information-approved-drugs/fda-approves-neoadjuvantadjuvant-durvalumab-resectable-non-small-cell-lung-cancer</a:t>
            </a:r>
          </a:p>
        </p:txBody>
      </p:sp>
    </p:spTree>
    <p:extLst>
      <p:ext uri="{BB962C8B-B14F-4D97-AF65-F5344CB8AC3E}">
        <p14:creationId xmlns:p14="http://schemas.microsoft.com/office/powerpoint/2010/main" val="14687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58CAA-BAF4-E0AC-0BAD-3BF358929C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AE1DD1-E626-A98B-6F71-21849A3A1E25}"/>
              </a:ext>
            </a:extLst>
          </p:cNvPr>
          <p:cNvSpPr>
            <a:spLocks noGrp="1"/>
          </p:cNvSpPr>
          <p:nvPr>
            <p:ph type="title"/>
          </p:nvPr>
        </p:nvSpPr>
        <p:spPr>
          <a:xfrm>
            <a:off x="916516" y="2286000"/>
            <a:ext cx="10358967" cy="1143000"/>
          </a:xfrm>
        </p:spPr>
        <p:txBody>
          <a:bodyPr/>
          <a:lstStyle/>
          <a:p>
            <a:r>
              <a:rPr lang="en-US" dirty="0"/>
              <a:t>Immunotherapy as First-Line Treatment</a:t>
            </a:r>
          </a:p>
        </p:txBody>
      </p:sp>
    </p:spTree>
    <p:extLst>
      <p:ext uri="{BB962C8B-B14F-4D97-AF65-F5344CB8AC3E}">
        <p14:creationId xmlns:p14="http://schemas.microsoft.com/office/powerpoint/2010/main" val="1034011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A34BB-633A-A965-02F6-F6C8CEA3AD5D}"/>
            </a:ext>
          </a:extLst>
        </p:cNvPr>
        <p:cNvGrpSpPr/>
        <p:nvPr/>
      </p:nvGrpSpPr>
      <p:grpSpPr>
        <a:xfrm>
          <a:off x="0" y="0"/>
          <a:ext cx="0" cy="0"/>
          <a:chOff x="0" y="0"/>
          <a:chExt cx="0" cy="0"/>
        </a:xfrm>
      </p:grpSpPr>
      <p:pic>
        <p:nvPicPr>
          <p:cNvPr id="5" name="Picture 4" descr="A screenshot of a medical report&#10;&#10;Description automatically generated">
            <a:extLst>
              <a:ext uri="{FF2B5EF4-FFF2-40B4-BE49-F238E27FC236}">
                <a16:creationId xmlns:a16="http://schemas.microsoft.com/office/drawing/2014/main" id="{04AD7AF5-CEED-1041-60C0-50A533458406}"/>
              </a:ext>
            </a:extLst>
          </p:cNvPr>
          <p:cNvPicPr>
            <a:picLocks noChangeAspect="1"/>
          </p:cNvPicPr>
          <p:nvPr/>
        </p:nvPicPr>
        <p:blipFill>
          <a:blip r:embed="rId2"/>
          <a:srcRect t="11701" r="-7229" b="5336"/>
          <a:stretch/>
        </p:blipFill>
        <p:spPr>
          <a:xfrm>
            <a:off x="1256242" y="1170446"/>
            <a:ext cx="10379287" cy="4517107"/>
          </a:xfrm>
          <a:prstGeom prst="rect">
            <a:avLst/>
          </a:prstGeom>
          <a:solidFill>
            <a:schemeClr val="bg1"/>
          </a:solidFill>
        </p:spPr>
      </p:pic>
      <p:sp>
        <p:nvSpPr>
          <p:cNvPr id="2" name="TextBox 1">
            <a:extLst>
              <a:ext uri="{FF2B5EF4-FFF2-40B4-BE49-F238E27FC236}">
                <a16:creationId xmlns:a16="http://schemas.microsoft.com/office/drawing/2014/main" id="{021D3C3E-6D06-5197-C6E7-59801E19309B}"/>
              </a:ext>
            </a:extLst>
          </p:cNvPr>
          <p:cNvSpPr txBox="1"/>
          <p:nvPr/>
        </p:nvSpPr>
        <p:spPr>
          <a:xfrm>
            <a:off x="9538283" y="1323790"/>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WCLC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OA11.06</a:t>
            </a:r>
          </a:p>
        </p:txBody>
      </p:sp>
    </p:spTree>
    <p:extLst>
      <p:ext uri="{BB962C8B-B14F-4D97-AF65-F5344CB8AC3E}">
        <p14:creationId xmlns:p14="http://schemas.microsoft.com/office/powerpoint/2010/main" val="3715279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F240F-B38B-34A0-F9EB-C74203839C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281C49-8F7B-A423-CC9D-0FC6969BFF5D}"/>
              </a:ext>
            </a:extLst>
          </p:cNvPr>
          <p:cNvSpPr txBox="1"/>
          <p:nvPr/>
        </p:nvSpPr>
        <p:spPr>
          <a:xfrm>
            <a:off x="263352" y="6469404"/>
            <a:ext cx="377853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Kilickap</a:t>
            </a:r>
            <a:r>
              <a:rPr lang="en-US" sz="1500" dirty="0">
                <a:solidFill>
                  <a:srgbClr val="000000"/>
                </a:solidFill>
                <a:latin typeface="Calibri" panose="020F0502020204030204" pitchFamily="34" charset="0"/>
                <a:ea typeface="MS PGothic" charset="0"/>
                <a:cs typeface="Calibri" panose="020F0502020204030204" pitchFamily="34" charset="0"/>
              </a:rPr>
              <a:t> 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WCLC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OA11.06.</a:t>
            </a:r>
          </a:p>
        </p:txBody>
      </p:sp>
      <p:sp>
        <p:nvSpPr>
          <p:cNvPr id="7" name="Title 6">
            <a:extLst>
              <a:ext uri="{FF2B5EF4-FFF2-40B4-BE49-F238E27FC236}">
                <a16:creationId xmlns:a16="http://schemas.microsoft.com/office/drawing/2014/main" id="{02BFF3F4-8963-444B-9E8C-CEF99DDCC77B}"/>
              </a:ext>
            </a:extLst>
          </p:cNvPr>
          <p:cNvSpPr>
            <a:spLocks noGrp="1"/>
          </p:cNvSpPr>
          <p:nvPr>
            <p:ph type="title"/>
          </p:nvPr>
        </p:nvSpPr>
        <p:spPr/>
        <p:txBody>
          <a:bodyPr/>
          <a:lstStyle/>
          <a:p>
            <a:r>
              <a:rPr lang="en-US" dirty="0"/>
              <a:t>Phase III EMPOWER-Lung 1 Study Design</a:t>
            </a:r>
          </a:p>
        </p:txBody>
      </p:sp>
      <p:pic>
        <p:nvPicPr>
          <p:cNvPr id="4" name="Picture 3" descr="A screenshot of a medical information&#10;&#10;Description automatically generated">
            <a:extLst>
              <a:ext uri="{FF2B5EF4-FFF2-40B4-BE49-F238E27FC236}">
                <a16:creationId xmlns:a16="http://schemas.microsoft.com/office/drawing/2014/main" id="{3A550B47-2595-E24D-5CC2-75C1E660AA2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t="28388" b="5032"/>
          <a:stretch/>
        </p:blipFill>
        <p:spPr>
          <a:xfrm>
            <a:off x="375909" y="1370013"/>
            <a:ext cx="11440181" cy="4284460"/>
          </a:xfrm>
          <a:prstGeom prst="rect">
            <a:avLst/>
          </a:prstGeom>
        </p:spPr>
      </p:pic>
    </p:spTree>
    <p:extLst>
      <p:ext uri="{BB962C8B-B14F-4D97-AF65-F5344CB8AC3E}">
        <p14:creationId xmlns:p14="http://schemas.microsoft.com/office/powerpoint/2010/main" val="3222977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B46C2-81CD-6C73-2024-6DEDBAE879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C46566-A030-C594-1C51-0F2AC16D15C5}"/>
              </a:ext>
            </a:extLst>
          </p:cNvPr>
          <p:cNvSpPr>
            <a:spLocks noGrp="1"/>
          </p:cNvSpPr>
          <p:nvPr>
            <p:ph type="title"/>
          </p:nvPr>
        </p:nvSpPr>
        <p:spPr>
          <a:xfrm>
            <a:off x="916516" y="2286000"/>
            <a:ext cx="10358967" cy="1143000"/>
          </a:xfrm>
        </p:spPr>
        <p:txBody>
          <a:bodyPr/>
          <a:lstStyle/>
          <a:p>
            <a:r>
              <a:rPr lang="en-US" dirty="0"/>
              <a:t>Neoadjuvant and Perioperative Immunotherapy Approaches</a:t>
            </a:r>
          </a:p>
        </p:txBody>
      </p:sp>
    </p:spTree>
    <p:extLst>
      <p:ext uri="{BB962C8B-B14F-4D97-AF65-F5344CB8AC3E}">
        <p14:creationId xmlns:p14="http://schemas.microsoft.com/office/powerpoint/2010/main" val="3478764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3F4EF-172F-DD1F-2382-A3D84FD8F1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727503-C5BC-B668-7106-B30756A7B133}"/>
              </a:ext>
            </a:extLst>
          </p:cNvPr>
          <p:cNvSpPr txBox="1"/>
          <p:nvPr/>
        </p:nvSpPr>
        <p:spPr>
          <a:xfrm>
            <a:off x="263352" y="6469404"/>
            <a:ext cx="377853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Kilickap</a:t>
            </a:r>
            <a:r>
              <a:rPr lang="en-US" sz="1500" dirty="0">
                <a:solidFill>
                  <a:srgbClr val="000000"/>
                </a:solidFill>
                <a:latin typeface="Calibri" panose="020F0502020204030204" pitchFamily="34" charset="0"/>
                <a:ea typeface="MS PGothic" charset="0"/>
                <a:cs typeface="Calibri" panose="020F0502020204030204" pitchFamily="34" charset="0"/>
              </a:rPr>
              <a:t> 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WCLC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OA11.06.</a:t>
            </a:r>
          </a:p>
        </p:txBody>
      </p:sp>
      <p:sp>
        <p:nvSpPr>
          <p:cNvPr id="7" name="Title 6">
            <a:extLst>
              <a:ext uri="{FF2B5EF4-FFF2-40B4-BE49-F238E27FC236}">
                <a16:creationId xmlns:a16="http://schemas.microsoft.com/office/drawing/2014/main" id="{4D72C6D2-43D7-6C17-E725-ADDC5FF0E62B}"/>
              </a:ext>
            </a:extLst>
          </p:cNvPr>
          <p:cNvSpPr>
            <a:spLocks noGrp="1"/>
          </p:cNvSpPr>
          <p:nvPr>
            <p:ph type="title"/>
          </p:nvPr>
        </p:nvSpPr>
        <p:spPr>
          <a:xfrm>
            <a:off x="912286" y="105826"/>
            <a:ext cx="10358967" cy="1143000"/>
          </a:xfrm>
        </p:spPr>
        <p:txBody>
          <a:bodyPr/>
          <a:lstStyle/>
          <a:p>
            <a:r>
              <a:rPr lang="en-US" dirty="0"/>
              <a:t>Phase III EMPOWER-Lung 1 Study: Continued Benefits at 5 Years</a:t>
            </a:r>
          </a:p>
        </p:txBody>
      </p:sp>
      <p:pic>
        <p:nvPicPr>
          <p:cNvPr id="5" name="Picture 4" descr="A screenshot of a medical information&#10;&#10;Description automatically generated">
            <a:extLst>
              <a:ext uri="{FF2B5EF4-FFF2-40B4-BE49-F238E27FC236}">
                <a16:creationId xmlns:a16="http://schemas.microsoft.com/office/drawing/2014/main" id="{91F98C84-310A-9505-1F3B-B0D88354FC6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88782" y="1160253"/>
            <a:ext cx="11614436" cy="4537493"/>
          </a:xfrm>
          <a:prstGeom prst="rect">
            <a:avLst/>
          </a:prstGeom>
        </p:spPr>
      </p:pic>
      <p:sp>
        <p:nvSpPr>
          <p:cNvPr id="2" name="TextBox 1">
            <a:extLst>
              <a:ext uri="{FF2B5EF4-FFF2-40B4-BE49-F238E27FC236}">
                <a16:creationId xmlns:a16="http://schemas.microsoft.com/office/drawing/2014/main" id="{E5678072-5F60-D0E0-FE89-D458EABBC2CF}"/>
              </a:ext>
            </a:extLst>
          </p:cNvPr>
          <p:cNvSpPr txBox="1"/>
          <p:nvPr/>
        </p:nvSpPr>
        <p:spPr>
          <a:xfrm>
            <a:off x="740228" y="5898909"/>
            <a:ext cx="9301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t>Cemiplimab benefits in OS and objective response rate increase with PD-L1 expression</a:t>
            </a:r>
          </a:p>
        </p:txBody>
      </p:sp>
    </p:spTree>
    <p:extLst>
      <p:ext uri="{BB962C8B-B14F-4D97-AF65-F5344CB8AC3E}">
        <p14:creationId xmlns:p14="http://schemas.microsoft.com/office/powerpoint/2010/main" val="3640955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7943-7EA3-7B2C-00F8-DE20B43F61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0DBD9B4-FB11-16A1-CDAC-3B752D1486AC}"/>
              </a:ext>
            </a:extLst>
          </p:cNvPr>
          <p:cNvSpPr txBox="1"/>
          <p:nvPr/>
        </p:nvSpPr>
        <p:spPr>
          <a:xfrm>
            <a:off x="263352" y="6469404"/>
            <a:ext cx="377853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Kilickap</a:t>
            </a:r>
            <a:r>
              <a:rPr lang="en-US" sz="1500" dirty="0">
                <a:solidFill>
                  <a:srgbClr val="000000"/>
                </a:solidFill>
                <a:latin typeface="Calibri" panose="020F0502020204030204" pitchFamily="34" charset="0"/>
                <a:ea typeface="MS PGothic" charset="0"/>
                <a:cs typeface="Calibri" panose="020F0502020204030204" pitchFamily="34" charset="0"/>
              </a:rPr>
              <a:t> S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WCLC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OA11.06.</a:t>
            </a:r>
          </a:p>
        </p:txBody>
      </p:sp>
      <p:sp>
        <p:nvSpPr>
          <p:cNvPr id="7" name="Title 6">
            <a:extLst>
              <a:ext uri="{FF2B5EF4-FFF2-40B4-BE49-F238E27FC236}">
                <a16:creationId xmlns:a16="http://schemas.microsoft.com/office/drawing/2014/main" id="{1D16F398-ABFE-9798-4441-DE3608EB7D57}"/>
              </a:ext>
            </a:extLst>
          </p:cNvPr>
          <p:cNvSpPr>
            <a:spLocks noGrp="1"/>
          </p:cNvSpPr>
          <p:nvPr>
            <p:ph type="title"/>
          </p:nvPr>
        </p:nvSpPr>
        <p:spPr/>
        <p:txBody>
          <a:bodyPr/>
          <a:lstStyle/>
          <a:p>
            <a:r>
              <a:rPr lang="en-US" dirty="0"/>
              <a:t>Cemiplimab with Addition of Chemotherapy </a:t>
            </a:r>
            <a:br>
              <a:rPr lang="en-US" dirty="0"/>
            </a:br>
            <a:r>
              <a:rPr lang="en-US" dirty="0"/>
              <a:t>Beyond Disease Progression</a:t>
            </a:r>
          </a:p>
        </p:txBody>
      </p:sp>
      <p:grpSp>
        <p:nvGrpSpPr>
          <p:cNvPr id="13" name="Group 12">
            <a:extLst>
              <a:ext uri="{FF2B5EF4-FFF2-40B4-BE49-F238E27FC236}">
                <a16:creationId xmlns:a16="http://schemas.microsoft.com/office/drawing/2014/main" id="{772510F6-BA62-A82C-793B-B20563E6E689}"/>
              </a:ext>
            </a:extLst>
          </p:cNvPr>
          <p:cNvGrpSpPr/>
          <p:nvPr/>
        </p:nvGrpSpPr>
        <p:grpSpPr>
          <a:xfrm>
            <a:off x="1102729" y="1461453"/>
            <a:ext cx="9986542" cy="1130553"/>
            <a:chOff x="1102729" y="1461453"/>
            <a:chExt cx="9986542" cy="1130553"/>
          </a:xfrm>
        </p:grpSpPr>
        <p:pic>
          <p:nvPicPr>
            <p:cNvPr id="11" name="Picture 10" descr="A screenshot of a medical report&#10;&#10;Description automatically generated">
              <a:extLst>
                <a:ext uri="{FF2B5EF4-FFF2-40B4-BE49-F238E27FC236}">
                  <a16:creationId xmlns:a16="http://schemas.microsoft.com/office/drawing/2014/main" id="{410AD53E-FF8E-D6C3-48A8-24E78B974A8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1102729" y="1461453"/>
              <a:ext cx="9986542" cy="1130553"/>
            </a:xfrm>
            <a:prstGeom prst="rect">
              <a:avLst/>
            </a:prstGeom>
          </p:spPr>
        </p:pic>
        <p:sp>
          <p:nvSpPr>
            <p:cNvPr id="12" name="Rectangle 11">
              <a:extLst>
                <a:ext uri="{FF2B5EF4-FFF2-40B4-BE49-F238E27FC236}">
                  <a16:creationId xmlns:a16="http://schemas.microsoft.com/office/drawing/2014/main" id="{7ED1E016-B7A3-F200-5328-F45A522F8BE9}"/>
                </a:ext>
              </a:extLst>
            </p:cNvPr>
            <p:cNvSpPr/>
            <p:nvPr/>
          </p:nvSpPr>
          <p:spPr bwMode="auto">
            <a:xfrm>
              <a:off x="3993797" y="2455817"/>
              <a:ext cx="4087757" cy="1361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grpSp>
        <p:nvGrpSpPr>
          <p:cNvPr id="18" name="Group 17">
            <a:extLst>
              <a:ext uri="{FF2B5EF4-FFF2-40B4-BE49-F238E27FC236}">
                <a16:creationId xmlns:a16="http://schemas.microsoft.com/office/drawing/2014/main" id="{3FFEAC4D-AC64-4DD4-4341-06ACED521FE1}"/>
              </a:ext>
            </a:extLst>
          </p:cNvPr>
          <p:cNvGrpSpPr/>
          <p:nvPr/>
        </p:nvGrpSpPr>
        <p:grpSpPr>
          <a:xfrm>
            <a:off x="1102729" y="2592006"/>
            <a:ext cx="9986542" cy="3368059"/>
            <a:chOff x="1102729" y="2592006"/>
            <a:chExt cx="9986542" cy="3368059"/>
          </a:xfrm>
        </p:grpSpPr>
        <p:pic>
          <p:nvPicPr>
            <p:cNvPr id="8" name="Picture 7" descr="A graph of cancer patients&#10;&#10;Description automatically generated with medium confidence">
              <a:extLst>
                <a:ext uri="{FF2B5EF4-FFF2-40B4-BE49-F238E27FC236}">
                  <a16:creationId xmlns:a16="http://schemas.microsoft.com/office/drawing/2014/main" id="{6CCA6520-6167-92DA-C1C7-B706EAFA0A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102729" y="2592006"/>
              <a:ext cx="9986542" cy="3368059"/>
            </a:xfrm>
            <a:prstGeom prst="rect">
              <a:avLst/>
            </a:prstGeom>
          </p:spPr>
        </p:pic>
        <p:sp>
          <p:nvSpPr>
            <p:cNvPr id="14" name="Rectangle 13">
              <a:extLst>
                <a:ext uri="{FF2B5EF4-FFF2-40B4-BE49-F238E27FC236}">
                  <a16:creationId xmlns:a16="http://schemas.microsoft.com/office/drawing/2014/main" id="{147D9BC6-3ADF-6B7D-12C6-4C0C04A3319B}"/>
                </a:ext>
              </a:extLst>
            </p:cNvPr>
            <p:cNvSpPr/>
            <p:nvPr/>
          </p:nvSpPr>
          <p:spPr bwMode="auto">
            <a:xfrm>
              <a:off x="1334125" y="5711252"/>
              <a:ext cx="974360" cy="2488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Rectangle 15">
              <a:extLst>
                <a:ext uri="{FF2B5EF4-FFF2-40B4-BE49-F238E27FC236}">
                  <a16:creationId xmlns:a16="http://schemas.microsoft.com/office/drawing/2014/main" id="{4985524F-E973-5E29-7DB6-2DB1A7B5F0E6}"/>
                </a:ext>
              </a:extLst>
            </p:cNvPr>
            <p:cNvSpPr/>
            <p:nvPr/>
          </p:nvSpPr>
          <p:spPr bwMode="auto">
            <a:xfrm>
              <a:off x="6333427" y="5733052"/>
              <a:ext cx="2315898" cy="22701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7" name="Rectangle 16">
              <a:extLst>
                <a:ext uri="{FF2B5EF4-FFF2-40B4-BE49-F238E27FC236}">
                  <a16:creationId xmlns:a16="http://schemas.microsoft.com/office/drawing/2014/main" id="{DCC2D8CA-BE72-F5C4-979D-4C5A8004ACBE}"/>
                </a:ext>
              </a:extLst>
            </p:cNvPr>
            <p:cNvSpPr/>
            <p:nvPr/>
          </p:nvSpPr>
          <p:spPr bwMode="auto">
            <a:xfrm>
              <a:off x="8761423" y="5877339"/>
              <a:ext cx="2005968" cy="82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99216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6008-5712-5CD2-3316-EC7B39376A7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FDE57B-30C3-4E62-1CB1-7A3B894ED3E2}"/>
              </a:ext>
            </a:extLst>
          </p:cNvPr>
          <p:cNvSpPr txBox="1"/>
          <p:nvPr/>
        </p:nvSpPr>
        <p:spPr>
          <a:xfrm>
            <a:off x="263352" y="6304002"/>
            <a:ext cx="3510256" cy="553998"/>
          </a:xfrm>
          <a:prstGeom prst="rect">
            <a:avLst/>
          </a:prstGeom>
          <a:noFill/>
        </p:spPr>
        <p:txBody>
          <a:bodyPr wrap="none" rtlCol="0">
            <a:spAutoFit/>
          </a:bodyPr>
          <a:lstStyle/>
          <a:p>
            <a:pPr defTabSz="455613" fontAlgn="base">
              <a:spcBef>
                <a:spcPct val="0"/>
              </a:spcBef>
              <a:spcAft>
                <a:spcPct val="0"/>
              </a:spcAft>
              <a:defRPr/>
            </a:pPr>
            <a:r>
              <a:rPr lang="en-US" sz="1500" i="1" dirty="0">
                <a:solidFill>
                  <a:srgbClr val="000000"/>
                </a:solidFill>
                <a:latin typeface="Calibri" panose="020F0502020204030204" pitchFamily="34" charset="0"/>
                <a:ea typeface="MS PGothic" charset="0"/>
                <a:cs typeface="Calibri" panose="020F0502020204030204" pitchFamily="34" charset="0"/>
              </a:rPr>
              <a:t>Lung Cancer</a:t>
            </a:r>
            <a:r>
              <a:rPr lang="en-US" sz="1500" dirty="0">
                <a:solidFill>
                  <a:srgbClr val="000000"/>
                </a:solidFill>
                <a:latin typeface="Calibri" panose="020F0502020204030204" pitchFamily="34" charset="0"/>
                <a:ea typeface="MS PGothic" charset="0"/>
                <a:cs typeface="Calibri" panose="020F0502020204030204" pitchFamily="34" charset="0"/>
              </a:rPr>
              <a:t> July 2024;193:107821.</a:t>
            </a:r>
          </a:p>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Kalinka</a:t>
            </a:r>
            <a:r>
              <a:rPr lang="en-US" sz="1500" dirty="0">
                <a:solidFill>
                  <a:srgbClr val="000000"/>
                </a:solidFill>
                <a:latin typeface="Calibri" panose="020F0502020204030204" pitchFamily="34" charset="0"/>
                <a:ea typeface="MS PGothic" charset="0"/>
                <a:cs typeface="Calibri" panose="020F0502020204030204" pitchFamily="34" charset="0"/>
              </a:rPr>
              <a:t> E et al. ELCC 2023;Abstract 114M0.</a:t>
            </a:r>
          </a:p>
        </p:txBody>
      </p:sp>
      <p:pic>
        <p:nvPicPr>
          <p:cNvPr id="2" name="Picture 1">
            <a:extLst>
              <a:ext uri="{FF2B5EF4-FFF2-40B4-BE49-F238E27FC236}">
                <a16:creationId xmlns:a16="http://schemas.microsoft.com/office/drawing/2014/main" id="{AEC0036F-D7F0-B26E-9D4E-96A261638532}"/>
              </a:ext>
            </a:extLst>
          </p:cNvPr>
          <p:cNvPicPr>
            <a:picLocks noChangeAspect="1"/>
          </p:cNvPicPr>
          <p:nvPr/>
        </p:nvPicPr>
        <p:blipFill>
          <a:blip r:embed="rId2"/>
          <a:stretch>
            <a:fillRect/>
          </a:stretch>
        </p:blipFill>
        <p:spPr>
          <a:xfrm>
            <a:off x="920747" y="227013"/>
            <a:ext cx="7968283" cy="3935554"/>
          </a:xfrm>
          <a:prstGeom prst="rect">
            <a:avLst/>
          </a:prstGeom>
        </p:spPr>
      </p:pic>
      <p:pic>
        <p:nvPicPr>
          <p:cNvPr id="4" name="Picture 3" descr="A diagram of a patient's lung&#10;&#10;Description automatically generated">
            <a:extLst>
              <a:ext uri="{FF2B5EF4-FFF2-40B4-BE49-F238E27FC236}">
                <a16:creationId xmlns:a16="http://schemas.microsoft.com/office/drawing/2014/main" id="{B19DC5CD-B3F1-F4B1-2899-3A8B658D85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79796" y="3511448"/>
            <a:ext cx="5184550" cy="3057024"/>
          </a:xfrm>
          <a:prstGeom prst="rect">
            <a:avLst/>
          </a:prstGeom>
        </p:spPr>
      </p:pic>
      <p:sp>
        <p:nvSpPr>
          <p:cNvPr id="6" name="TextBox 5">
            <a:extLst>
              <a:ext uri="{FF2B5EF4-FFF2-40B4-BE49-F238E27FC236}">
                <a16:creationId xmlns:a16="http://schemas.microsoft.com/office/drawing/2014/main" id="{5703943A-46B9-2951-2DAD-AB6CC7506FFF}"/>
              </a:ext>
            </a:extLst>
          </p:cNvPr>
          <p:cNvSpPr txBox="1"/>
          <p:nvPr/>
        </p:nvSpPr>
        <p:spPr>
          <a:xfrm>
            <a:off x="1598388" y="4165190"/>
            <a:ext cx="3016155" cy="1200329"/>
          </a:xfrm>
          <a:prstGeom prst="rect">
            <a:avLst/>
          </a:prstGeom>
          <a:noFill/>
        </p:spPr>
        <p:txBody>
          <a:bodyPr wrap="square" rtlCol="0">
            <a:spAutoFit/>
          </a:bodyPr>
          <a:lstStyle/>
          <a:p>
            <a:pPr algn="r"/>
            <a:r>
              <a:rPr lang="en-US" b="1" dirty="0">
                <a:effectLst/>
                <a:latin typeface="Calibri" panose="020F0502020204030204" pitchFamily="34" charset="0"/>
                <a:cs typeface="Calibri" panose="020F0502020204030204" pitchFamily="34" charset="0"/>
              </a:rPr>
              <a:t>EMPOWER-Lung 3 recruited patients with advanced NSCLC without EGFR, ALK or ROS1</a:t>
            </a:r>
            <a:r>
              <a:rPr lang="en-US" b="1" i="1" dirty="0">
                <a:effectLst/>
                <a:latin typeface="Calibri" panose="020F0502020204030204" pitchFamily="34" charset="0"/>
                <a:cs typeface="Calibri" panose="020F0502020204030204" pitchFamily="34" charset="0"/>
              </a:rPr>
              <a:t> </a:t>
            </a:r>
            <a:r>
              <a:rPr lang="en-US" b="1" dirty="0">
                <a:effectLst/>
                <a:latin typeface="Calibri" panose="020F0502020204030204" pitchFamily="34" charset="0"/>
                <a:cs typeface="Calibri" panose="020F0502020204030204" pitchFamily="34" charset="0"/>
              </a:rPr>
              <a:t>aberrations. </a:t>
            </a:r>
          </a:p>
        </p:txBody>
      </p:sp>
    </p:spTree>
    <p:extLst>
      <p:ext uri="{BB962C8B-B14F-4D97-AF65-F5344CB8AC3E}">
        <p14:creationId xmlns:p14="http://schemas.microsoft.com/office/powerpoint/2010/main" val="3852097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FDB5-8344-AA45-A154-25DCD81DC6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7AB526-067A-87D6-78B8-57B72AD167DF}"/>
              </a:ext>
            </a:extLst>
          </p:cNvPr>
          <p:cNvSpPr txBox="1"/>
          <p:nvPr/>
        </p:nvSpPr>
        <p:spPr>
          <a:xfrm>
            <a:off x="263352" y="6469404"/>
            <a:ext cx="44830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Baramidze</a:t>
            </a:r>
            <a:r>
              <a:rPr lang="en-US" sz="1500" dirty="0">
                <a:solidFill>
                  <a:srgbClr val="000000"/>
                </a:solidFill>
                <a:latin typeface="Calibri" panose="020F0502020204030204" pitchFamily="34" charset="0"/>
                <a:ea typeface="MS PGothic" charset="0"/>
                <a:cs typeface="Calibri" panose="020F0502020204030204" pitchFamily="34" charset="0"/>
              </a:rPr>
              <a:t> A et al. </a:t>
            </a:r>
            <a:r>
              <a:rPr lang="en-US" sz="1500" i="1" dirty="0">
                <a:solidFill>
                  <a:srgbClr val="000000"/>
                </a:solidFill>
                <a:latin typeface="Calibri" panose="020F0502020204030204" pitchFamily="34" charset="0"/>
                <a:ea typeface="MS PGothic" charset="0"/>
                <a:cs typeface="Calibri" panose="020F0502020204030204" pitchFamily="34" charset="0"/>
              </a:rPr>
              <a:t>Lung Cancer</a:t>
            </a:r>
            <a:r>
              <a:rPr lang="en-US" sz="1500" dirty="0">
                <a:solidFill>
                  <a:srgbClr val="000000"/>
                </a:solidFill>
                <a:latin typeface="Calibri" panose="020F0502020204030204" pitchFamily="34" charset="0"/>
                <a:ea typeface="MS PGothic" charset="0"/>
                <a:cs typeface="Calibri" panose="020F0502020204030204" pitchFamily="34" charset="0"/>
              </a:rPr>
              <a:t> July 2024;193:107821.</a:t>
            </a:r>
          </a:p>
        </p:txBody>
      </p:sp>
      <p:sp>
        <p:nvSpPr>
          <p:cNvPr id="7" name="Title 6">
            <a:extLst>
              <a:ext uri="{FF2B5EF4-FFF2-40B4-BE49-F238E27FC236}">
                <a16:creationId xmlns:a16="http://schemas.microsoft.com/office/drawing/2014/main" id="{415303B1-3A5A-7A1D-BAB2-0ED938511CC7}"/>
              </a:ext>
            </a:extLst>
          </p:cNvPr>
          <p:cNvSpPr>
            <a:spLocks noGrp="1"/>
          </p:cNvSpPr>
          <p:nvPr>
            <p:ph type="title"/>
          </p:nvPr>
        </p:nvSpPr>
        <p:spPr>
          <a:xfrm>
            <a:off x="912286" y="65431"/>
            <a:ext cx="10358967" cy="1143000"/>
          </a:xfrm>
        </p:spPr>
        <p:txBody>
          <a:bodyPr/>
          <a:lstStyle/>
          <a:p>
            <a:r>
              <a:rPr lang="en-US" dirty="0"/>
              <a:t>Phase III EMPOWER-Lung 3 Part 2: Survival</a:t>
            </a:r>
          </a:p>
        </p:txBody>
      </p:sp>
      <p:grpSp>
        <p:nvGrpSpPr>
          <p:cNvPr id="2" name="Group 1">
            <a:extLst>
              <a:ext uri="{FF2B5EF4-FFF2-40B4-BE49-F238E27FC236}">
                <a16:creationId xmlns:a16="http://schemas.microsoft.com/office/drawing/2014/main" id="{A0C05E46-E841-8B99-0FE5-D2FD73DDC858}"/>
              </a:ext>
            </a:extLst>
          </p:cNvPr>
          <p:cNvGrpSpPr/>
          <p:nvPr/>
        </p:nvGrpSpPr>
        <p:grpSpPr>
          <a:xfrm>
            <a:off x="886065" y="1035482"/>
            <a:ext cx="6720954" cy="5428159"/>
            <a:chOff x="2573350" y="1035482"/>
            <a:chExt cx="6720954" cy="5428159"/>
          </a:xfrm>
        </p:grpSpPr>
        <p:pic>
          <p:nvPicPr>
            <p:cNvPr id="45058" name="Picture 2">
              <a:extLst>
                <a:ext uri="{FF2B5EF4-FFF2-40B4-BE49-F238E27FC236}">
                  <a16:creationId xmlns:a16="http://schemas.microsoft.com/office/drawing/2014/main" id="{3054F408-C462-6832-4681-0069DED776F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2573350" y="1035482"/>
              <a:ext cx="6720954" cy="2679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4EF3DBD-5A1A-C42D-5A95-F3EB1F3CE5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2573350" y="3715442"/>
              <a:ext cx="6720954" cy="27481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09972C51-684B-A350-1A36-3D52DCF16976}"/>
              </a:ext>
            </a:extLst>
          </p:cNvPr>
          <p:cNvSpPr txBox="1"/>
          <p:nvPr/>
        </p:nvSpPr>
        <p:spPr>
          <a:xfrm>
            <a:off x="7716732" y="2375462"/>
            <a:ext cx="4333753" cy="1754326"/>
          </a:xfrm>
          <a:prstGeom prst="rect">
            <a:avLst/>
          </a:prstGeom>
          <a:noFill/>
        </p:spPr>
        <p:txBody>
          <a:bodyPr wrap="square" rtlCol="0">
            <a:spAutoFit/>
          </a:bodyPr>
          <a:lstStyle/>
          <a:p>
            <a:br>
              <a:rPr lang="en-US" dirty="0">
                <a:effectLst/>
              </a:rPr>
            </a:br>
            <a:endParaRPr lang="en-US" dirty="0">
              <a:effectLst/>
            </a:endParaRPr>
          </a:p>
          <a:p>
            <a:r>
              <a:rPr lang="en-US" dirty="0">
                <a:effectLst/>
              </a:rPr>
              <a:t>Improved efficacy of the </a:t>
            </a:r>
            <a:r>
              <a:rPr lang="en-US" dirty="0"/>
              <a:t>combination </a:t>
            </a:r>
            <a:r>
              <a:rPr lang="en-US" dirty="0">
                <a:effectLst/>
              </a:rPr>
              <a:t>over chemotherapy alone was observed in both squamous and nonsquamous histology</a:t>
            </a:r>
          </a:p>
          <a:p>
            <a:endParaRPr lang="en-US" dirty="0"/>
          </a:p>
        </p:txBody>
      </p:sp>
    </p:spTree>
    <p:extLst>
      <p:ext uri="{BB962C8B-B14F-4D97-AF65-F5344CB8AC3E}">
        <p14:creationId xmlns:p14="http://schemas.microsoft.com/office/powerpoint/2010/main" val="140802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FF490-A5EA-FB81-DC29-DD75195EBB73}"/>
            </a:ext>
          </a:extLst>
        </p:cNvPr>
        <p:cNvGrpSpPr/>
        <p:nvPr/>
      </p:nvGrpSpPr>
      <p:grpSpPr>
        <a:xfrm>
          <a:off x="0" y="0"/>
          <a:ext cx="0" cy="0"/>
          <a:chOff x="0" y="0"/>
          <a:chExt cx="0" cy="0"/>
        </a:xfrm>
      </p:grpSpPr>
      <p:pic>
        <p:nvPicPr>
          <p:cNvPr id="4" name="Picture 3" descr="A screenshot of a medical document&#10;&#10;Description automatically generated">
            <a:extLst>
              <a:ext uri="{FF2B5EF4-FFF2-40B4-BE49-F238E27FC236}">
                <a16:creationId xmlns:a16="http://schemas.microsoft.com/office/drawing/2014/main" id="{86E61FBE-A312-3A71-B9FD-15B108ED71F7}"/>
              </a:ext>
            </a:extLst>
          </p:cNvPr>
          <p:cNvPicPr>
            <a:picLocks noChangeAspect="1"/>
          </p:cNvPicPr>
          <p:nvPr/>
        </p:nvPicPr>
        <p:blipFill>
          <a:blip r:embed="rId2">
            <a:extLst>
              <a:ext uri="{28A0092B-C50C-407E-A947-70E740481C1C}">
                <a14:useLocalDpi xmlns:a14="http://schemas.microsoft.com/office/drawing/2010/main"/>
              </a:ext>
            </a:extLst>
          </a:blip>
          <a:srcRect r="-6648"/>
          <a:stretch/>
        </p:blipFill>
        <p:spPr>
          <a:xfrm>
            <a:off x="102251" y="1013552"/>
            <a:ext cx="11533277" cy="4395091"/>
          </a:xfrm>
          <a:prstGeom prst="rect">
            <a:avLst/>
          </a:prstGeom>
          <a:solidFill>
            <a:schemeClr val="bg1"/>
          </a:solidFill>
        </p:spPr>
      </p:pic>
      <p:sp>
        <p:nvSpPr>
          <p:cNvPr id="2" name="TextBox 1">
            <a:extLst>
              <a:ext uri="{FF2B5EF4-FFF2-40B4-BE49-F238E27FC236}">
                <a16:creationId xmlns:a16="http://schemas.microsoft.com/office/drawing/2014/main" id="{9A876DE6-8DC5-BA0C-E22D-2230713B2354}"/>
              </a:ext>
            </a:extLst>
          </p:cNvPr>
          <p:cNvSpPr txBox="1"/>
          <p:nvPr/>
        </p:nvSpPr>
        <p:spPr>
          <a:xfrm>
            <a:off x="9538283" y="1323790"/>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WCLC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PL02.04</a:t>
            </a:r>
          </a:p>
        </p:txBody>
      </p:sp>
    </p:spTree>
    <p:extLst>
      <p:ext uri="{BB962C8B-B14F-4D97-AF65-F5344CB8AC3E}">
        <p14:creationId xmlns:p14="http://schemas.microsoft.com/office/powerpoint/2010/main" val="3317744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6DCF6-B5CB-F062-F843-A1D8F51331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1C51D55-888D-55A8-5E22-9BB4203D73A0}"/>
              </a:ext>
            </a:extLst>
          </p:cNvPr>
          <p:cNvSpPr txBox="1"/>
          <p:nvPr/>
        </p:nvSpPr>
        <p:spPr>
          <a:xfrm>
            <a:off x="263352" y="6469404"/>
            <a:ext cx="35371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Zhou C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WCLC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PL02.04.</a:t>
            </a:r>
          </a:p>
        </p:txBody>
      </p:sp>
      <p:sp>
        <p:nvSpPr>
          <p:cNvPr id="7" name="Title 6">
            <a:extLst>
              <a:ext uri="{FF2B5EF4-FFF2-40B4-BE49-F238E27FC236}">
                <a16:creationId xmlns:a16="http://schemas.microsoft.com/office/drawing/2014/main" id="{21631271-8C4A-5491-DBA6-1282F7999E72}"/>
              </a:ext>
            </a:extLst>
          </p:cNvPr>
          <p:cNvSpPr>
            <a:spLocks noGrp="1"/>
          </p:cNvSpPr>
          <p:nvPr>
            <p:ph type="title"/>
          </p:nvPr>
        </p:nvSpPr>
        <p:spPr/>
        <p:txBody>
          <a:bodyPr/>
          <a:lstStyle/>
          <a:p>
            <a:r>
              <a:rPr lang="en-US" dirty="0"/>
              <a:t>Phase II HARMONi-2 Trial: Primary Endpoint </a:t>
            </a:r>
            <a:br>
              <a:rPr lang="en-US" dirty="0"/>
            </a:br>
            <a:r>
              <a:rPr lang="en-US" dirty="0"/>
              <a:t>(PFS per Independent Radiologic Review Committee)</a:t>
            </a:r>
          </a:p>
        </p:txBody>
      </p:sp>
      <p:grpSp>
        <p:nvGrpSpPr>
          <p:cNvPr id="9" name="Group 8">
            <a:extLst>
              <a:ext uri="{FF2B5EF4-FFF2-40B4-BE49-F238E27FC236}">
                <a16:creationId xmlns:a16="http://schemas.microsoft.com/office/drawing/2014/main" id="{4BD30117-8229-0E7D-00B0-15625584601D}"/>
              </a:ext>
            </a:extLst>
          </p:cNvPr>
          <p:cNvGrpSpPr/>
          <p:nvPr/>
        </p:nvGrpSpPr>
        <p:grpSpPr>
          <a:xfrm>
            <a:off x="214716" y="1319295"/>
            <a:ext cx="11762568" cy="4377819"/>
            <a:chOff x="616186" y="1389510"/>
            <a:chExt cx="10959628" cy="4078979"/>
          </a:xfrm>
        </p:grpSpPr>
        <p:pic>
          <p:nvPicPr>
            <p:cNvPr id="5" name="Picture 4" descr="A graph showing a number of patients with a number of patients with a number of patients with a number of patients with a number of patients with a number of patients with a number of patients with a&#10;&#10;Description automatically generated">
              <a:extLst>
                <a:ext uri="{FF2B5EF4-FFF2-40B4-BE49-F238E27FC236}">
                  <a16:creationId xmlns:a16="http://schemas.microsoft.com/office/drawing/2014/main" id="{A644194A-33C7-C8BF-5B32-EE99D3D633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16186" y="1389510"/>
              <a:ext cx="10959628" cy="4078979"/>
            </a:xfrm>
            <a:prstGeom prst="rect">
              <a:avLst/>
            </a:prstGeom>
          </p:spPr>
        </p:pic>
        <p:sp>
          <p:nvSpPr>
            <p:cNvPr id="6" name="Rectangle 5">
              <a:extLst>
                <a:ext uri="{FF2B5EF4-FFF2-40B4-BE49-F238E27FC236}">
                  <a16:creationId xmlns:a16="http://schemas.microsoft.com/office/drawing/2014/main" id="{7B0C1CB8-1F11-7C48-FE05-A676EE3E76A9}"/>
                </a:ext>
              </a:extLst>
            </p:cNvPr>
            <p:cNvSpPr/>
            <p:nvPr/>
          </p:nvSpPr>
          <p:spPr bwMode="auto">
            <a:xfrm>
              <a:off x="616186" y="1389510"/>
              <a:ext cx="4620832" cy="3561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168220D8-D81F-023C-BCCD-800C33B34674}"/>
                </a:ext>
              </a:extLst>
            </p:cNvPr>
            <p:cNvSpPr/>
            <p:nvPr/>
          </p:nvSpPr>
          <p:spPr bwMode="auto">
            <a:xfrm>
              <a:off x="616186" y="5145324"/>
              <a:ext cx="1861007" cy="3231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2" name="TextBox 1">
            <a:extLst>
              <a:ext uri="{FF2B5EF4-FFF2-40B4-BE49-F238E27FC236}">
                <a16:creationId xmlns:a16="http://schemas.microsoft.com/office/drawing/2014/main" id="{B9B7CD6E-ED9A-3E32-C138-6035EFE2428C}"/>
              </a:ext>
            </a:extLst>
          </p:cNvPr>
          <p:cNvSpPr txBox="1"/>
          <p:nvPr/>
        </p:nvSpPr>
        <p:spPr>
          <a:xfrm>
            <a:off x="641035" y="5816637"/>
            <a:ext cx="10630218" cy="923330"/>
          </a:xfrm>
          <a:prstGeom prst="rect">
            <a:avLst/>
          </a:prstGeom>
          <a:noFill/>
        </p:spPr>
        <p:txBody>
          <a:bodyPr wrap="none" rtlCol="0">
            <a:spAutoFit/>
          </a:bodyPr>
          <a:lstStyle/>
          <a:p>
            <a:pPr marL="285750" indent="-285750">
              <a:buFont typeface="Arial" panose="020B0604020202020204" pitchFamily="34" charset="0"/>
              <a:buChar char="•"/>
            </a:pPr>
            <a:r>
              <a:rPr lang="en-US" dirty="0" err="1">
                <a:effectLst/>
              </a:rPr>
              <a:t>Ivonescimab</a:t>
            </a:r>
            <a:r>
              <a:rPr lang="en-US" dirty="0">
                <a:effectLst/>
              </a:rPr>
              <a:t> showed meaningful improvement in PFS vs pembrolizumab for patients with both low and high </a:t>
            </a:r>
            <a:br>
              <a:rPr lang="en-US" dirty="0">
                <a:effectLst/>
              </a:rPr>
            </a:br>
            <a:r>
              <a:rPr lang="en-US" dirty="0">
                <a:effectLst/>
              </a:rPr>
              <a:t>PD-L1, and with squamous or nonsquamous advanced NSCLC.</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8376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5902-54FF-9D01-24F8-CC34980B11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3D00E0-26DC-35B6-B317-3339232717BD}"/>
              </a:ext>
            </a:extLst>
          </p:cNvPr>
          <p:cNvSpPr txBox="1"/>
          <p:nvPr/>
        </p:nvSpPr>
        <p:spPr>
          <a:xfrm>
            <a:off x="263352" y="6469404"/>
            <a:ext cx="353712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Zhou C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WCLC</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PL02.04.</a:t>
            </a:r>
          </a:p>
        </p:txBody>
      </p:sp>
      <p:sp>
        <p:nvSpPr>
          <p:cNvPr id="7" name="Title 6">
            <a:extLst>
              <a:ext uri="{FF2B5EF4-FFF2-40B4-BE49-F238E27FC236}">
                <a16:creationId xmlns:a16="http://schemas.microsoft.com/office/drawing/2014/main" id="{215132C1-E0F4-6DB4-F5A4-DAEFBE93EDC6}"/>
              </a:ext>
            </a:extLst>
          </p:cNvPr>
          <p:cNvSpPr>
            <a:spLocks noGrp="1"/>
          </p:cNvSpPr>
          <p:nvPr>
            <p:ph type="title"/>
          </p:nvPr>
        </p:nvSpPr>
        <p:spPr>
          <a:xfrm>
            <a:off x="912286" y="65431"/>
            <a:ext cx="10358967" cy="1143000"/>
          </a:xfrm>
        </p:spPr>
        <p:txBody>
          <a:bodyPr/>
          <a:lstStyle/>
          <a:p>
            <a:r>
              <a:rPr lang="en-US" dirty="0"/>
              <a:t>Phase II HARMONi-2 Trial: Safety</a:t>
            </a:r>
          </a:p>
        </p:txBody>
      </p:sp>
      <p:pic>
        <p:nvPicPr>
          <p:cNvPr id="4" name="Picture 3" descr="A close-up of a graph&#10;&#10;Description automatically generated">
            <a:extLst>
              <a:ext uri="{FF2B5EF4-FFF2-40B4-BE49-F238E27FC236}">
                <a16:creationId xmlns:a16="http://schemas.microsoft.com/office/drawing/2014/main" id="{54376C9B-2D26-49BA-C97B-8B3189DF165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87168" y="1246908"/>
            <a:ext cx="10809201" cy="4832349"/>
          </a:xfrm>
          <a:prstGeom prst="rect">
            <a:avLst/>
          </a:prstGeom>
        </p:spPr>
      </p:pic>
    </p:spTree>
    <p:extLst>
      <p:ext uri="{BB962C8B-B14F-4D97-AF65-F5344CB8AC3E}">
        <p14:creationId xmlns:p14="http://schemas.microsoft.com/office/powerpoint/2010/main" val="4095156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0D5B-8574-E5BC-3830-A6753BB8F9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348D6A-1280-028F-95DB-2A5148A4D44D}"/>
              </a:ext>
            </a:extLst>
          </p:cNvPr>
          <p:cNvSpPr>
            <a:spLocks noGrp="1"/>
          </p:cNvSpPr>
          <p:nvPr>
            <p:ph type="title"/>
          </p:nvPr>
        </p:nvSpPr>
        <p:spPr>
          <a:xfrm>
            <a:off x="916516" y="2286000"/>
            <a:ext cx="10358967" cy="1143000"/>
          </a:xfrm>
        </p:spPr>
        <p:txBody>
          <a:bodyPr/>
          <a:lstStyle/>
          <a:p>
            <a:r>
              <a:rPr lang="en-US" dirty="0"/>
              <a:t>Antibody-Drug Conjugates</a:t>
            </a:r>
          </a:p>
        </p:txBody>
      </p:sp>
    </p:spTree>
    <p:extLst>
      <p:ext uri="{BB962C8B-B14F-4D97-AF65-F5344CB8AC3E}">
        <p14:creationId xmlns:p14="http://schemas.microsoft.com/office/powerpoint/2010/main" val="1726349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8CA7F-23D1-D365-A8EF-F48E07672C3E}"/>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DA170AEE-1714-5D96-1B7E-EE760AAC9F0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 t="-10835" r="-4026"/>
          <a:stretch/>
        </p:blipFill>
        <p:spPr bwMode="auto">
          <a:xfrm>
            <a:off x="135403" y="704675"/>
            <a:ext cx="11921194" cy="4963433"/>
          </a:xfrm>
          <a:prstGeom prst="rect">
            <a:avLst/>
          </a:prstGeom>
          <a:solidFill>
            <a:schemeClr val="bg1"/>
          </a:solidFill>
        </p:spPr>
      </p:pic>
      <p:sp>
        <p:nvSpPr>
          <p:cNvPr id="2" name="TextBox 1">
            <a:extLst>
              <a:ext uri="{FF2B5EF4-FFF2-40B4-BE49-F238E27FC236}">
                <a16:creationId xmlns:a16="http://schemas.microsoft.com/office/drawing/2014/main" id="{6504EF24-89EC-E4A0-6439-33FFE6A70F33}"/>
              </a:ext>
            </a:extLst>
          </p:cNvPr>
          <p:cNvSpPr txBox="1"/>
          <p:nvPr/>
        </p:nvSpPr>
        <p:spPr>
          <a:xfrm>
            <a:off x="9959352" y="866727"/>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ASCO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8502</a:t>
            </a:r>
          </a:p>
        </p:txBody>
      </p:sp>
    </p:spTree>
    <p:extLst>
      <p:ext uri="{BB962C8B-B14F-4D97-AF65-F5344CB8AC3E}">
        <p14:creationId xmlns:p14="http://schemas.microsoft.com/office/powerpoint/2010/main" val="2686354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FC6E-E92A-1E56-7C0D-1F4A5A3508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33B866-837B-C735-B87B-B8638DC38402}"/>
              </a:ext>
            </a:extLst>
          </p:cNvPr>
          <p:cNvSpPr txBox="1"/>
          <p:nvPr/>
        </p:nvSpPr>
        <p:spPr>
          <a:xfrm>
            <a:off x="87080" y="6491438"/>
            <a:ext cx="33243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a:t>
            </a:r>
            <a:r>
              <a:rPr lang="en-US" sz="1500" dirty="0">
                <a:solidFill>
                  <a:srgbClr val="000000"/>
                </a:solidFill>
                <a:latin typeface="Calibri" panose="020F0502020204030204" pitchFamily="34" charset="0"/>
                <a:ea typeface="MS PGothic" charset="0"/>
                <a:cs typeface="Calibri" panose="020F0502020204030204" pitchFamily="34" charset="0"/>
              </a:rPr>
              <a:t>ASCO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8502.</a:t>
            </a:r>
          </a:p>
        </p:txBody>
      </p:sp>
      <p:sp>
        <p:nvSpPr>
          <p:cNvPr id="7" name="Title 6">
            <a:extLst>
              <a:ext uri="{FF2B5EF4-FFF2-40B4-BE49-F238E27FC236}">
                <a16:creationId xmlns:a16="http://schemas.microsoft.com/office/drawing/2014/main" id="{9EDFB2E0-8D53-586D-29BD-00CCBF2CB96D}"/>
              </a:ext>
            </a:extLst>
          </p:cNvPr>
          <p:cNvSpPr>
            <a:spLocks noGrp="1"/>
          </p:cNvSpPr>
          <p:nvPr>
            <p:ph type="title"/>
          </p:nvPr>
        </p:nvSpPr>
        <p:spPr>
          <a:xfrm>
            <a:off x="912286" y="77388"/>
            <a:ext cx="10358967" cy="936164"/>
          </a:xfrm>
        </p:spPr>
        <p:txBody>
          <a:bodyPr/>
          <a:lstStyle/>
          <a:p>
            <a:r>
              <a:rPr lang="en-US" dirty="0"/>
              <a:t>Phase II OptiTROP-Lung01 Study</a:t>
            </a:r>
          </a:p>
        </p:txBody>
      </p:sp>
      <p:pic>
        <p:nvPicPr>
          <p:cNvPr id="14338" name="Picture 2">
            <a:extLst>
              <a:ext uri="{FF2B5EF4-FFF2-40B4-BE49-F238E27FC236}">
                <a16:creationId xmlns:a16="http://schemas.microsoft.com/office/drawing/2014/main" id="{AF75E462-C7FE-ADB4-89A9-3531C98B702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2549068" y="868296"/>
            <a:ext cx="7093865" cy="206129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045C8E7E-5BA4-B54D-5F1D-659552C3E63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555169" y="3014041"/>
            <a:ext cx="9081662" cy="3227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3F24A2-F23D-032D-A687-A0A7BF79E298}"/>
              </a:ext>
            </a:extLst>
          </p:cNvPr>
          <p:cNvSpPr txBox="1"/>
          <p:nvPr/>
        </p:nvSpPr>
        <p:spPr>
          <a:xfrm>
            <a:off x="3618845" y="6283354"/>
            <a:ext cx="7387511"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 = partial response; SD = stable disease; PD = progressive disease; DCR = disease control rate; DOR = duration of response; NR = not reached; NE = not evaluable</a:t>
            </a:r>
          </a:p>
        </p:txBody>
      </p:sp>
    </p:spTree>
    <p:extLst>
      <p:ext uri="{BB962C8B-B14F-4D97-AF65-F5344CB8AC3E}">
        <p14:creationId xmlns:p14="http://schemas.microsoft.com/office/powerpoint/2010/main" val="448288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a:t>FDA Approves N</a:t>
            </a:r>
            <a:r>
              <a:rPr lang="en-US" b="1" dirty="0"/>
              <a:t>eoadjuvant/Adjuvant Nivolumab for </a:t>
            </a:r>
            <a:r>
              <a:rPr lang="en-US" b="1" dirty="0" err="1"/>
              <a:t>Resectable</a:t>
            </a:r>
            <a:r>
              <a:rPr lang="en-US" b="1" dirty="0"/>
              <a:t> Non-Small Cell Lung Cancer </a:t>
            </a:r>
            <a:br>
              <a:rPr lang="en-US" dirty="0"/>
            </a:br>
            <a:r>
              <a:rPr lang="en-US" sz="2800" dirty="0"/>
              <a:t>Press Release: October 3, 2024</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“On October 3, 2024, the Food and Drug Administration approved nivolumab with platinum-doublet chemotherapy as neoadjuvant treatment, followed by single-agent nivolumab after surgery as adjuvant treatment, for adults with </a:t>
            </a:r>
            <a:r>
              <a:rPr lang="en-US" sz="1900" b="0" dirty="0" err="1">
                <a:latin typeface="Calibri" panose="020F0502020204030204" pitchFamily="34" charset="0"/>
                <a:cs typeface="Calibri" panose="020F0502020204030204" pitchFamily="34" charset="0"/>
              </a:rPr>
              <a:t>resectable</a:t>
            </a:r>
            <a:r>
              <a:rPr lang="en-US" sz="1900" b="0" dirty="0">
                <a:latin typeface="Calibri" panose="020F0502020204030204" pitchFamily="34" charset="0"/>
                <a:cs typeface="Calibri" panose="020F0502020204030204" pitchFamily="34" charset="0"/>
              </a:rPr>
              <a:t> (tumors ≥ 4 cm and/or node positive) non-small cell lung cancer (NSCLC) and no known epidermal growth factor receptor (EGFR) mutations or anaplastic lymphoma kinase (ALK) rearrangements. </a:t>
            </a:r>
          </a:p>
          <a:p>
            <a:pPr marL="99718" indent="0">
              <a:buNone/>
            </a:pPr>
            <a:r>
              <a:rPr lang="en-US" sz="1900" b="0" dirty="0">
                <a:latin typeface="Calibri" panose="020F0502020204030204" pitchFamily="34" charset="0"/>
                <a:cs typeface="Calibri" panose="020F0502020204030204" pitchFamily="34" charset="0"/>
              </a:rPr>
              <a:t>Efficacy was evaluated in CHECKMATE-77T (NCT04025879), a randomized, double-blind, placebo-controlled multicenter trial in 461 patients with previously untreated and </a:t>
            </a:r>
            <a:r>
              <a:rPr lang="en-US" sz="1900" b="0" dirty="0" err="1">
                <a:latin typeface="Calibri" panose="020F0502020204030204" pitchFamily="34" charset="0"/>
                <a:cs typeface="Calibri" panose="020F0502020204030204" pitchFamily="34" charset="0"/>
              </a:rPr>
              <a:t>resectable</a:t>
            </a:r>
            <a:r>
              <a:rPr lang="en-US" sz="1900" b="0" dirty="0">
                <a:latin typeface="Calibri" panose="020F0502020204030204" pitchFamily="34" charset="0"/>
                <a:cs typeface="Calibri" panose="020F0502020204030204" pitchFamily="34" charset="0"/>
              </a:rPr>
              <a:t> NSCLC (Stage IIA to select stage IIIB [AJCC, 8th edition]). Patients were randomized (1:1) to either nivolumab or placebo, with platinum-based chemotherapy, every 3 weeks for up to 4 cycles (neoadjuvant treatment) followed by either continued single-agent nivolumab or placebo every 4 weeks for up to 13 cycles (adjuvant treatment). </a:t>
            </a:r>
          </a:p>
          <a:p>
            <a:pPr marL="99718" indent="0">
              <a:buNone/>
            </a:pPr>
            <a:r>
              <a:rPr lang="en-US" sz="1900" b="0" dirty="0">
                <a:latin typeface="Calibri" panose="020F0502020204030204" pitchFamily="34" charset="0"/>
                <a:cs typeface="Calibri" panose="020F0502020204030204" pitchFamily="34" charset="0"/>
              </a:rPr>
              <a:t>The recommended nivolumab dosage is 360 mg every 3 weeks (neoadjuvant treatment) and 480 mg every 4 weeks (adjuvant treatment). Nivolumab should be administered prior to chemotherapy when administered on the same day. ”</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/drugs/resources-information-approved-drugs/fda-approves-neoadjuvantadjuvant-nivolumab-resectable-non-small-cell-lung-cancer</a:t>
            </a: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F7B89-8CD7-CB20-999D-7936E70F1A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340B87-96A5-873D-F823-EC502656A6DF}"/>
              </a:ext>
            </a:extLst>
          </p:cNvPr>
          <p:cNvSpPr txBox="1"/>
          <p:nvPr/>
        </p:nvSpPr>
        <p:spPr>
          <a:xfrm>
            <a:off x="263352" y="6469404"/>
            <a:ext cx="33243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a:t>
            </a:r>
            <a:r>
              <a:rPr lang="en-US" sz="1500" dirty="0">
                <a:solidFill>
                  <a:srgbClr val="000000"/>
                </a:solidFill>
                <a:latin typeface="Calibri" panose="020F0502020204030204" pitchFamily="34" charset="0"/>
                <a:ea typeface="MS PGothic" charset="0"/>
                <a:cs typeface="Calibri" panose="020F0502020204030204" pitchFamily="34" charset="0"/>
              </a:rPr>
              <a:t>ASCO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8502.</a:t>
            </a:r>
          </a:p>
        </p:txBody>
      </p:sp>
      <p:sp>
        <p:nvSpPr>
          <p:cNvPr id="7" name="Title 6">
            <a:extLst>
              <a:ext uri="{FF2B5EF4-FFF2-40B4-BE49-F238E27FC236}">
                <a16:creationId xmlns:a16="http://schemas.microsoft.com/office/drawing/2014/main" id="{D2420DDD-027E-8C83-6308-252F98A0C68D}"/>
              </a:ext>
            </a:extLst>
          </p:cNvPr>
          <p:cNvSpPr>
            <a:spLocks noGrp="1"/>
          </p:cNvSpPr>
          <p:nvPr>
            <p:ph type="title"/>
          </p:nvPr>
        </p:nvSpPr>
        <p:spPr/>
        <p:txBody>
          <a:bodyPr/>
          <a:lstStyle/>
          <a:p>
            <a:r>
              <a:rPr lang="en-US" dirty="0"/>
              <a:t>Phase II OptiTROP-Lung01 Study: Subgroup Efficacy in Cohort 1B (Q2wk) </a:t>
            </a:r>
          </a:p>
        </p:txBody>
      </p:sp>
      <p:pic>
        <p:nvPicPr>
          <p:cNvPr id="15362" name="Picture 2">
            <a:extLst>
              <a:ext uri="{FF2B5EF4-FFF2-40B4-BE49-F238E27FC236}">
                <a16:creationId xmlns:a16="http://schemas.microsoft.com/office/drawing/2014/main" id="{8404A6F4-8725-BB28-175E-4CDE7FB189D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355518" y="1832955"/>
            <a:ext cx="11480964" cy="38196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93ED8E-1919-966B-F3C1-BF88DA6E261F}"/>
              </a:ext>
            </a:extLst>
          </p:cNvPr>
          <p:cNvSpPr txBox="1"/>
          <p:nvPr/>
        </p:nvSpPr>
        <p:spPr>
          <a:xfrm>
            <a:off x="364020" y="5764729"/>
            <a:ext cx="25272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a:t>
            </a:r>
          </a:p>
        </p:txBody>
      </p:sp>
    </p:spTree>
    <p:extLst>
      <p:ext uri="{BB962C8B-B14F-4D97-AF65-F5344CB8AC3E}">
        <p14:creationId xmlns:p14="http://schemas.microsoft.com/office/powerpoint/2010/main" val="1461250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9BA5B-2BB9-CD1C-8466-8C3BA13B34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0A164EE-A2FD-5407-9429-168F27220584}"/>
              </a:ext>
            </a:extLst>
          </p:cNvPr>
          <p:cNvSpPr txBox="1"/>
          <p:nvPr/>
        </p:nvSpPr>
        <p:spPr>
          <a:xfrm>
            <a:off x="263352" y="6469404"/>
            <a:ext cx="33243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Fang W et al. </a:t>
            </a:r>
            <a:r>
              <a:rPr lang="en-US" sz="1500" dirty="0">
                <a:solidFill>
                  <a:srgbClr val="000000"/>
                </a:solidFill>
                <a:latin typeface="Calibri" panose="020F0502020204030204" pitchFamily="34" charset="0"/>
                <a:ea typeface="MS PGothic" charset="0"/>
                <a:cs typeface="Calibri" panose="020F0502020204030204" pitchFamily="34" charset="0"/>
              </a:rPr>
              <a:t>ASCO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2024;Abstract 8502.</a:t>
            </a:r>
          </a:p>
        </p:txBody>
      </p:sp>
      <p:sp>
        <p:nvSpPr>
          <p:cNvPr id="7" name="Title 6">
            <a:extLst>
              <a:ext uri="{FF2B5EF4-FFF2-40B4-BE49-F238E27FC236}">
                <a16:creationId xmlns:a16="http://schemas.microsoft.com/office/drawing/2014/main" id="{B8CBCD4A-9DEF-A69D-68FA-BCE644CE5F9E}"/>
              </a:ext>
            </a:extLst>
          </p:cNvPr>
          <p:cNvSpPr>
            <a:spLocks noGrp="1"/>
          </p:cNvSpPr>
          <p:nvPr>
            <p:ph type="title"/>
          </p:nvPr>
        </p:nvSpPr>
        <p:spPr>
          <a:xfrm>
            <a:off x="912286" y="65431"/>
            <a:ext cx="10358967" cy="1143000"/>
          </a:xfrm>
        </p:spPr>
        <p:txBody>
          <a:bodyPr/>
          <a:lstStyle/>
          <a:p>
            <a:r>
              <a:rPr lang="en-US" dirty="0"/>
              <a:t>Phase II OptiTROP-Lung01 Study: Safety</a:t>
            </a:r>
          </a:p>
        </p:txBody>
      </p:sp>
      <p:pic>
        <p:nvPicPr>
          <p:cNvPr id="17412" name="Picture 4">
            <a:extLst>
              <a:ext uri="{FF2B5EF4-FFF2-40B4-BE49-F238E27FC236}">
                <a16:creationId xmlns:a16="http://schemas.microsoft.com/office/drawing/2014/main" id="{93E60933-C14E-8F30-A009-A1D8635615B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904459" y="953116"/>
            <a:ext cx="10366794" cy="49517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740A06-F63E-DF5D-74D2-C387EBA6C5E1}"/>
              </a:ext>
            </a:extLst>
          </p:cNvPr>
          <p:cNvSpPr txBox="1"/>
          <p:nvPr/>
        </p:nvSpPr>
        <p:spPr>
          <a:xfrm>
            <a:off x="917693" y="5991231"/>
            <a:ext cx="540583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ILD = interstitial lung disease;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immune-related adverse event</a:t>
            </a:r>
          </a:p>
        </p:txBody>
      </p:sp>
    </p:spTree>
    <p:extLst>
      <p:ext uri="{BB962C8B-B14F-4D97-AF65-F5344CB8AC3E}">
        <p14:creationId xmlns:p14="http://schemas.microsoft.com/office/powerpoint/2010/main" val="247708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702C1-FCE1-A3BB-5338-648319A625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A474D4-520F-9465-7696-6F65E35D866F}"/>
              </a:ext>
            </a:extLst>
          </p:cNvPr>
          <p:cNvSpPr txBox="1"/>
          <p:nvPr/>
        </p:nvSpPr>
        <p:spPr>
          <a:xfrm>
            <a:off x="263352" y="6469404"/>
            <a:ext cx="373576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Frost N et al. WCLC 2024;Abstract P4.11D.02.</a:t>
            </a:r>
          </a:p>
        </p:txBody>
      </p:sp>
      <p:sp>
        <p:nvSpPr>
          <p:cNvPr id="7" name="Title 6">
            <a:extLst>
              <a:ext uri="{FF2B5EF4-FFF2-40B4-BE49-F238E27FC236}">
                <a16:creationId xmlns:a16="http://schemas.microsoft.com/office/drawing/2014/main" id="{9CADBE8C-3531-3060-7819-18640AB7BC50}"/>
              </a:ext>
            </a:extLst>
          </p:cNvPr>
          <p:cNvSpPr>
            <a:spLocks noGrp="1"/>
          </p:cNvSpPr>
          <p:nvPr>
            <p:ph type="title"/>
          </p:nvPr>
        </p:nvSpPr>
        <p:spPr>
          <a:xfrm>
            <a:off x="912286" y="65431"/>
            <a:ext cx="10358967" cy="1143000"/>
          </a:xfrm>
        </p:spPr>
        <p:txBody>
          <a:bodyPr/>
          <a:lstStyle/>
          <a:p>
            <a:r>
              <a:rPr lang="en-US" dirty="0"/>
              <a:t>Phase III TroFuse-007 Study Design</a:t>
            </a:r>
          </a:p>
        </p:txBody>
      </p:sp>
      <p:pic>
        <p:nvPicPr>
          <p:cNvPr id="9" name="Picture 8" descr="A close-up of a poster&#10;&#10;Description automatically generated">
            <a:extLst>
              <a:ext uri="{FF2B5EF4-FFF2-40B4-BE49-F238E27FC236}">
                <a16:creationId xmlns:a16="http://schemas.microsoft.com/office/drawing/2014/main" id="{5DE89AF9-EADB-CC97-0D00-C56A39D7401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534959" y="1057620"/>
            <a:ext cx="11122081" cy="4268836"/>
          </a:xfrm>
          <a:prstGeom prst="rect">
            <a:avLst/>
          </a:prstGeom>
        </p:spPr>
      </p:pic>
      <p:sp>
        <p:nvSpPr>
          <p:cNvPr id="13" name="TextBox 12">
            <a:extLst>
              <a:ext uri="{FF2B5EF4-FFF2-40B4-BE49-F238E27FC236}">
                <a16:creationId xmlns:a16="http://schemas.microsoft.com/office/drawing/2014/main" id="{C2DBB3A3-DE96-213B-22A4-A2D473D7651C}"/>
              </a:ext>
            </a:extLst>
          </p:cNvPr>
          <p:cNvSpPr txBox="1"/>
          <p:nvPr/>
        </p:nvSpPr>
        <p:spPr>
          <a:xfrm>
            <a:off x="912286" y="5404683"/>
            <a:ext cx="2435987" cy="646331"/>
          </a:xfrm>
          <a:prstGeom prst="rect">
            <a:avLst/>
          </a:prstGeom>
          <a:noFill/>
        </p:spPr>
        <p:txBody>
          <a:bodyPr wrap="square" rtlCol="0">
            <a:spAutoFit/>
          </a:bodyPr>
          <a:lstStyle/>
          <a:p>
            <a:r>
              <a:rPr lang="en-US" b="1" dirty="0"/>
              <a:t>Primary endpoint:</a:t>
            </a:r>
          </a:p>
          <a:p>
            <a:pPr marL="285750" indent="-285750">
              <a:buFont typeface="Arial" panose="020B0604020202020204" pitchFamily="34" charset="0"/>
              <a:buChar char="•"/>
            </a:pPr>
            <a:r>
              <a:rPr lang="en-US" dirty="0"/>
              <a:t>Overall survival</a:t>
            </a:r>
          </a:p>
        </p:txBody>
      </p:sp>
      <p:sp>
        <p:nvSpPr>
          <p:cNvPr id="4" name="TextBox 3">
            <a:extLst>
              <a:ext uri="{FF2B5EF4-FFF2-40B4-BE49-F238E27FC236}">
                <a16:creationId xmlns:a16="http://schemas.microsoft.com/office/drawing/2014/main" id="{A45B6273-1EDB-9F3D-5766-83881613DCEF}"/>
              </a:ext>
            </a:extLst>
          </p:cNvPr>
          <p:cNvSpPr txBox="1"/>
          <p:nvPr/>
        </p:nvSpPr>
        <p:spPr>
          <a:xfrm>
            <a:off x="4680857" y="5404683"/>
            <a:ext cx="6096000" cy="923330"/>
          </a:xfrm>
          <a:prstGeom prst="rect">
            <a:avLst/>
          </a:prstGeom>
          <a:noFill/>
        </p:spPr>
        <p:txBody>
          <a:bodyPr wrap="square">
            <a:spAutoFit/>
          </a:bodyPr>
          <a:lstStyle/>
          <a:p>
            <a:r>
              <a:rPr lang="en-US" b="1" dirty="0"/>
              <a:t>Secondary endpoints:</a:t>
            </a:r>
          </a:p>
          <a:p>
            <a:pPr marL="285750" indent="-285750">
              <a:buFont typeface="Arial" panose="020B0604020202020204" pitchFamily="34" charset="0"/>
              <a:buChar char="•"/>
            </a:pPr>
            <a:r>
              <a:rPr lang="en-US" dirty="0"/>
              <a:t>Efficacy outcomes (PFS, ORR, DOR)</a:t>
            </a:r>
          </a:p>
          <a:p>
            <a:pPr marL="285750" indent="-285750">
              <a:buFont typeface="Arial" panose="020B0604020202020204" pitchFamily="34" charset="0"/>
              <a:buChar char="•"/>
            </a:pPr>
            <a:r>
              <a:rPr lang="en-US" dirty="0"/>
              <a:t>Patient-reported outcomes</a:t>
            </a:r>
          </a:p>
        </p:txBody>
      </p:sp>
    </p:spTree>
    <p:extLst>
      <p:ext uri="{BB962C8B-B14F-4D97-AF65-F5344CB8AC3E}">
        <p14:creationId xmlns:p14="http://schemas.microsoft.com/office/powerpoint/2010/main" val="416619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6395B-EE60-3927-C5C4-8425D04E7E74}"/>
            </a:ext>
          </a:extLst>
        </p:cNvPr>
        <p:cNvGrpSpPr/>
        <p:nvPr/>
      </p:nvGrpSpPr>
      <p:grpSpPr>
        <a:xfrm>
          <a:off x="0" y="0"/>
          <a:ext cx="0" cy="0"/>
          <a:chOff x="0" y="0"/>
          <a:chExt cx="0" cy="0"/>
        </a:xfrm>
      </p:grpSpPr>
      <p:pic>
        <p:nvPicPr>
          <p:cNvPr id="9" name="Picture 8" descr="A close-up of a screen&#10;&#10;Description automatically generated">
            <a:extLst>
              <a:ext uri="{FF2B5EF4-FFF2-40B4-BE49-F238E27FC236}">
                <a16:creationId xmlns:a16="http://schemas.microsoft.com/office/drawing/2014/main" id="{8269E3D7-006A-C267-305F-2F9111A9A19D}"/>
              </a:ext>
            </a:extLst>
          </p:cNvPr>
          <p:cNvPicPr>
            <a:picLocks noChangeAspect="1"/>
          </p:cNvPicPr>
          <p:nvPr/>
        </p:nvPicPr>
        <p:blipFill>
          <a:blip r:embed="rId2"/>
          <a:srcRect l="1" t="16190" r="-11454" b="8865"/>
          <a:stretch/>
        </p:blipFill>
        <p:spPr>
          <a:xfrm>
            <a:off x="656636" y="1508760"/>
            <a:ext cx="10878728" cy="4114800"/>
          </a:xfrm>
          <a:prstGeom prst="rect">
            <a:avLst/>
          </a:prstGeom>
          <a:solidFill>
            <a:schemeClr val="bg1"/>
          </a:solidFill>
        </p:spPr>
      </p:pic>
      <p:sp>
        <p:nvSpPr>
          <p:cNvPr id="2" name="TextBox 1">
            <a:extLst>
              <a:ext uri="{FF2B5EF4-FFF2-40B4-BE49-F238E27FC236}">
                <a16:creationId xmlns:a16="http://schemas.microsoft.com/office/drawing/2014/main" id="{56B67280-FE34-D4D4-FFCE-858B08513E37}"/>
              </a:ext>
            </a:extLst>
          </p:cNvPr>
          <p:cNvSpPr txBox="1"/>
          <p:nvPr/>
        </p:nvSpPr>
        <p:spPr>
          <a:xfrm>
            <a:off x="9354229" y="1688848"/>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WCLC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OA08.03</a:t>
            </a:r>
          </a:p>
        </p:txBody>
      </p:sp>
    </p:spTree>
    <p:extLst>
      <p:ext uri="{BB962C8B-B14F-4D97-AF65-F5344CB8AC3E}">
        <p14:creationId xmlns:p14="http://schemas.microsoft.com/office/powerpoint/2010/main" val="2991266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828C-E424-CA1A-88C8-467E2826A2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350F30-B88F-DC04-B6AC-9631CB553BD5}"/>
              </a:ext>
            </a:extLst>
          </p:cNvPr>
          <p:cNvSpPr txBox="1"/>
          <p:nvPr/>
        </p:nvSpPr>
        <p:spPr>
          <a:xfrm>
            <a:off x="263352" y="6469404"/>
            <a:ext cx="361509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Sands J et al. WCLC 2024;Abstract OA08.03.</a:t>
            </a:r>
          </a:p>
        </p:txBody>
      </p:sp>
      <p:sp>
        <p:nvSpPr>
          <p:cNvPr id="7" name="Title 6">
            <a:extLst>
              <a:ext uri="{FF2B5EF4-FFF2-40B4-BE49-F238E27FC236}">
                <a16:creationId xmlns:a16="http://schemas.microsoft.com/office/drawing/2014/main" id="{C5131376-2EF5-A0C8-03A7-357F5008DE48}"/>
              </a:ext>
            </a:extLst>
          </p:cNvPr>
          <p:cNvSpPr>
            <a:spLocks noGrp="1"/>
          </p:cNvSpPr>
          <p:nvPr>
            <p:ph type="title"/>
          </p:nvPr>
        </p:nvSpPr>
        <p:spPr>
          <a:xfrm>
            <a:off x="912286" y="148183"/>
            <a:ext cx="10358967" cy="792272"/>
          </a:xfrm>
        </p:spPr>
        <p:txBody>
          <a:bodyPr/>
          <a:lstStyle/>
          <a:p>
            <a:r>
              <a:rPr lang="en-US" dirty="0"/>
              <a:t>Phase III TROPION-Lung01 Study: OS (by Histology)</a:t>
            </a:r>
          </a:p>
        </p:txBody>
      </p:sp>
      <p:grpSp>
        <p:nvGrpSpPr>
          <p:cNvPr id="11" name="Group 10">
            <a:extLst>
              <a:ext uri="{FF2B5EF4-FFF2-40B4-BE49-F238E27FC236}">
                <a16:creationId xmlns:a16="http://schemas.microsoft.com/office/drawing/2014/main" id="{C86AEE3E-A6D5-54A3-94C0-19B294F59AD6}"/>
              </a:ext>
            </a:extLst>
          </p:cNvPr>
          <p:cNvGrpSpPr/>
          <p:nvPr/>
        </p:nvGrpSpPr>
        <p:grpSpPr>
          <a:xfrm>
            <a:off x="1836425" y="851401"/>
            <a:ext cx="8974810" cy="2835180"/>
            <a:chOff x="1836425" y="940456"/>
            <a:chExt cx="8974810" cy="2835180"/>
          </a:xfrm>
        </p:grpSpPr>
        <p:pic>
          <p:nvPicPr>
            <p:cNvPr id="4" name="Picture 3" descr="A graph showing the growth of the company's company&#10;&#10;Description automatically generated with medium confidence">
              <a:extLst>
                <a:ext uri="{FF2B5EF4-FFF2-40B4-BE49-F238E27FC236}">
                  <a16:creationId xmlns:a16="http://schemas.microsoft.com/office/drawing/2014/main" id="{64C6657D-94B7-B424-0477-49F8DAFA4DE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36425" y="940456"/>
              <a:ext cx="8974810" cy="2835179"/>
            </a:xfrm>
            <a:prstGeom prst="rect">
              <a:avLst/>
            </a:prstGeom>
          </p:spPr>
        </p:pic>
        <p:sp>
          <p:nvSpPr>
            <p:cNvPr id="8" name="Rectangle 7">
              <a:extLst>
                <a:ext uri="{FF2B5EF4-FFF2-40B4-BE49-F238E27FC236}">
                  <a16:creationId xmlns:a16="http://schemas.microsoft.com/office/drawing/2014/main" id="{A25F3E6F-27E1-7ED1-5674-52AF3600954D}"/>
                </a:ext>
              </a:extLst>
            </p:cNvPr>
            <p:cNvSpPr/>
            <p:nvPr/>
          </p:nvSpPr>
          <p:spPr bwMode="auto">
            <a:xfrm>
              <a:off x="2637322" y="3590224"/>
              <a:ext cx="943276" cy="1854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grpSp>
        <p:nvGrpSpPr>
          <p:cNvPr id="12" name="Group 11">
            <a:extLst>
              <a:ext uri="{FF2B5EF4-FFF2-40B4-BE49-F238E27FC236}">
                <a16:creationId xmlns:a16="http://schemas.microsoft.com/office/drawing/2014/main" id="{0621BA7A-D042-B4C0-E757-698AB6EAE18B}"/>
              </a:ext>
            </a:extLst>
          </p:cNvPr>
          <p:cNvGrpSpPr/>
          <p:nvPr/>
        </p:nvGrpSpPr>
        <p:grpSpPr>
          <a:xfrm>
            <a:off x="1836424" y="3877052"/>
            <a:ext cx="8974810" cy="2639650"/>
            <a:chOff x="1836424" y="3829754"/>
            <a:chExt cx="8974810" cy="2639650"/>
          </a:xfrm>
        </p:grpSpPr>
        <p:pic>
          <p:nvPicPr>
            <p:cNvPr id="6" name="Picture 5" descr="A screenshot of a medical report&#10;&#10;Description automatically generated">
              <a:extLst>
                <a:ext uri="{FF2B5EF4-FFF2-40B4-BE49-F238E27FC236}">
                  <a16:creationId xmlns:a16="http://schemas.microsoft.com/office/drawing/2014/main" id="{CB1A75DE-D504-FFE2-DD09-3F7F9BFB363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36424" y="3829754"/>
              <a:ext cx="8974810" cy="2639650"/>
            </a:xfrm>
            <a:prstGeom prst="rect">
              <a:avLst/>
            </a:prstGeom>
          </p:spPr>
        </p:pic>
        <p:sp>
          <p:nvSpPr>
            <p:cNvPr id="10" name="Rectangle 9">
              <a:extLst>
                <a:ext uri="{FF2B5EF4-FFF2-40B4-BE49-F238E27FC236}">
                  <a16:creationId xmlns:a16="http://schemas.microsoft.com/office/drawing/2014/main" id="{524F5C68-A502-0572-69D0-E97821ADEC1F}"/>
                </a:ext>
              </a:extLst>
            </p:cNvPr>
            <p:cNvSpPr/>
            <p:nvPr/>
          </p:nvSpPr>
          <p:spPr bwMode="auto">
            <a:xfrm>
              <a:off x="1836424" y="6283992"/>
              <a:ext cx="943276" cy="1854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847976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B142A-3984-D6AB-5DFA-EC93C1515040}"/>
            </a:ext>
          </a:extLst>
        </p:cNvPr>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D70A3DC2-1676-2FAF-944D-60942701247A}"/>
              </a:ext>
            </a:extLst>
          </p:cNvPr>
          <p:cNvPicPr>
            <a:picLocks noChangeAspect="1"/>
          </p:cNvPicPr>
          <p:nvPr/>
        </p:nvPicPr>
        <p:blipFill>
          <a:blip r:embed="rId2">
            <a:extLst>
              <a:ext uri="{28A0092B-C50C-407E-A947-70E740481C1C}">
                <a14:useLocalDpi xmlns:a14="http://schemas.microsoft.com/office/drawing/2010/main"/>
              </a:ext>
            </a:extLst>
          </a:blip>
          <a:srcRect t="-9064" b="-1"/>
          <a:stretch/>
        </p:blipFill>
        <p:spPr>
          <a:xfrm>
            <a:off x="353060" y="989901"/>
            <a:ext cx="11485879" cy="4573739"/>
          </a:xfrm>
          <a:prstGeom prst="rect">
            <a:avLst/>
          </a:prstGeom>
          <a:solidFill>
            <a:schemeClr val="bg1"/>
          </a:solidFill>
        </p:spPr>
      </p:pic>
      <p:sp>
        <p:nvSpPr>
          <p:cNvPr id="2" name="TextBox 1">
            <a:extLst>
              <a:ext uri="{FF2B5EF4-FFF2-40B4-BE49-F238E27FC236}">
                <a16:creationId xmlns:a16="http://schemas.microsoft.com/office/drawing/2014/main" id="{929170F5-014B-9757-9661-8D87B0673626}"/>
              </a:ext>
            </a:extLst>
          </p:cNvPr>
          <p:cNvSpPr txBox="1"/>
          <p:nvPr/>
        </p:nvSpPr>
        <p:spPr>
          <a:xfrm>
            <a:off x="9580732" y="1074054"/>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WCLC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PL02.11</a:t>
            </a:r>
          </a:p>
        </p:txBody>
      </p:sp>
    </p:spTree>
    <p:extLst>
      <p:ext uri="{BB962C8B-B14F-4D97-AF65-F5344CB8AC3E}">
        <p14:creationId xmlns:p14="http://schemas.microsoft.com/office/powerpoint/2010/main" val="1526573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3FB90-AED1-E5B5-CF27-DEA2225599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3561F1-1ED8-AE7A-ACFB-856038D686A9}"/>
              </a:ext>
            </a:extLst>
          </p:cNvPr>
          <p:cNvSpPr txBox="1"/>
          <p:nvPr/>
        </p:nvSpPr>
        <p:spPr>
          <a:xfrm>
            <a:off x="263352" y="6469404"/>
            <a:ext cx="40749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Garassino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MC et al. WCLC 2024;Abstract PL02.11.</a:t>
            </a:r>
          </a:p>
        </p:txBody>
      </p:sp>
      <p:sp>
        <p:nvSpPr>
          <p:cNvPr id="7" name="Title 6">
            <a:extLst>
              <a:ext uri="{FF2B5EF4-FFF2-40B4-BE49-F238E27FC236}">
                <a16:creationId xmlns:a16="http://schemas.microsoft.com/office/drawing/2014/main" id="{46A1C077-1D03-E50E-0ABD-097F167DFBA0}"/>
              </a:ext>
            </a:extLst>
          </p:cNvPr>
          <p:cNvSpPr>
            <a:spLocks noGrp="1"/>
          </p:cNvSpPr>
          <p:nvPr>
            <p:ph type="title"/>
          </p:nvPr>
        </p:nvSpPr>
        <p:spPr/>
        <p:txBody>
          <a:bodyPr/>
          <a:lstStyle/>
          <a:p>
            <a:pPr algn="l"/>
            <a:r>
              <a:rPr lang="en-US" dirty="0"/>
              <a:t>Measuring TROP2 Normalized Membrane Ratio (NMR) using Quantitative Continuous Scoring (QCS)</a:t>
            </a:r>
          </a:p>
        </p:txBody>
      </p:sp>
      <p:pic>
        <p:nvPicPr>
          <p:cNvPr id="4" name="Picture 3" descr="A screenshot of a computer&#10;&#10;Description automatically generated">
            <a:extLst>
              <a:ext uri="{FF2B5EF4-FFF2-40B4-BE49-F238E27FC236}">
                <a16:creationId xmlns:a16="http://schemas.microsoft.com/office/drawing/2014/main" id="{88294515-3177-38AE-536A-1640681149A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16517" y="1505634"/>
            <a:ext cx="10358966" cy="4265457"/>
          </a:xfrm>
          <a:prstGeom prst="rect">
            <a:avLst/>
          </a:prstGeom>
        </p:spPr>
      </p:pic>
    </p:spTree>
    <p:extLst>
      <p:ext uri="{BB962C8B-B14F-4D97-AF65-F5344CB8AC3E}">
        <p14:creationId xmlns:p14="http://schemas.microsoft.com/office/powerpoint/2010/main" val="1981913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CFBE-D515-DCE5-42F4-E33EFCF265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B549C1F-D0B3-1655-28AD-18330169CA3E}"/>
              </a:ext>
            </a:extLst>
          </p:cNvPr>
          <p:cNvSpPr txBox="1"/>
          <p:nvPr/>
        </p:nvSpPr>
        <p:spPr>
          <a:xfrm>
            <a:off x="263352" y="6469404"/>
            <a:ext cx="40749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Garassino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MC et al. WCLC 2024;Abstract PL02.11.</a:t>
            </a:r>
          </a:p>
        </p:txBody>
      </p:sp>
      <p:sp>
        <p:nvSpPr>
          <p:cNvPr id="7" name="Title 6">
            <a:extLst>
              <a:ext uri="{FF2B5EF4-FFF2-40B4-BE49-F238E27FC236}">
                <a16:creationId xmlns:a16="http://schemas.microsoft.com/office/drawing/2014/main" id="{C1454E17-2F7F-B1D1-F6E6-7854946BA707}"/>
              </a:ext>
            </a:extLst>
          </p:cNvPr>
          <p:cNvSpPr>
            <a:spLocks noGrp="1"/>
          </p:cNvSpPr>
          <p:nvPr>
            <p:ph type="title"/>
          </p:nvPr>
        </p:nvSpPr>
        <p:spPr/>
        <p:txBody>
          <a:bodyPr/>
          <a:lstStyle/>
          <a:p>
            <a:r>
              <a:rPr lang="en-US" dirty="0"/>
              <a:t>Methods for Quantifying TROP2 QCS-NMR in TROPION-Lung01</a:t>
            </a:r>
          </a:p>
        </p:txBody>
      </p:sp>
      <p:pic>
        <p:nvPicPr>
          <p:cNvPr id="5" name="Picture 4" descr="A screenshot of a medical report&#10;&#10;Description automatically generated">
            <a:extLst>
              <a:ext uri="{FF2B5EF4-FFF2-40B4-BE49-F238E27FC236}">
                <a16:creationId xmlns:a16="http://schemas.microsoft.com/office/drawing/2014/main" id="{FD9262DC-A524-BC89-02B7-CBFE2696B97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12285" y="1370013"/>
            <a:ext cx="10358967" cy="4321339"/>
          </a:xfrm>
          <a:prstGeom prst="rect">
            <a:avLst/>
          </a:prstGeom>
        </p:spPr>
      </p:pic>
      <p:sp>
        <p:nvSpPr>
          <p:cNvPr id="2" name="TextBox 1">
            <a:extLst>
              <a:ext uri="{FF2B5EF4-FFF2-40B4-BE49-F238E27FC236}">
                <a16:creationId xmlns:a16="http://schemas.microsoft.com/office/drawing/2014/main" id="{FFF952DA-34EF-B2C6-2583-9C925A6FAD36}"/>
              </a:ext>
            </a:extLst>
          </p:cNvPr>
          <p:cNvSpPr txBox="1"/>
          <p:nvPr/>
        </p:nvSpPr>
        <p:spPr>
          <a:xfrm>
            <a:off x="917693" y="5764729"/>
            <a:ext cx="47600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NSQ = nonsquamous; AGA = actionable genomic alteration</a:t>
            </a:r>
          </a:p>
        </p:txBody>
      </p:sp>
    </p:spTree>
    <p:extLst>
      <p:ext uri="{BB962C8B-B14F-4D97-AF65-F5344CB8AC3E}">
        <p14:creationId xmlns:p14="http://schemas.microsoft.com/office/powerpoint/2010/main" val="2494894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ABE83-D865-710B-4E04-A2664F271E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7EDBC7-C43C-867F-DC51-62C77210CC17}"/>
              </a:ext>
            </a:extLst>
          </p:cNvPr>
          <p:cNvSpPr txBox="1"/>
          <p:nvPr/>
        </p:nvSpPr>
        <p:spPr>
          <a:xfrm>
            <a:off x="263352" y="6469404"/>
            <a:ext cx="40749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Garassino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MC et al. WCLC 2024;Abstract PL02.11.</a:t>
            </a:r>
          </a:p>
        </p:txBody>
      </p:sp>
      <p:sp>
        <p:nvSpPr>
          <p:cNvPr id="7" name="Title 6">
            <a:extLst>
              <a:ext uri="{FF2B5EF4-FFF2-40B4-BE49-F238E27FC236}">
                <a16:creationId xmlns:a16="http://schemas.microsoft.com/office/drawing/2014/main" id="{19700880-50E0-6C5B-9AE1-BB624346F7D0}"/>
              </a:ext>
            </a:extLst>
          </p:cNvPr>
          <p:cNvSpPr>
            <a:spLocks noGrp="1"/>
          </p:cNvSpPr>
          <p:nvPr>
            <p:ph type="title"/>
          </p:nvPr>
        </p:nvSpPr>
        <p:spPr/>
        <p:txBody>
          <a:bodyPr/>
          <a:lstStyle/>
          <a:p>
            <a:pPr algn="l"/>
            <a:r>
              <a:rPr lang="en-US" dirty="0"/>
              <a:t>TROP2 QCS-NMR Predicts Longer PFS with Dato-</a:t>
            </a:r>
            <a:r>
              <a:rPr lang="en-US" dirty="0" err="1"/>
              <a:t>DXd</a:t>
            </a:r>
            <a:br>
              <a:rPr lang="en-US" dirty="0"/>
            </a:br>
            <a:r>
              <a:rPr lang="en-US" dirty="0"/>
              <a:t>(Biomarker-Evaluable Population)</a:t>
            </a:r>
          </a:p>
        </p:txBody>
      </p:sp>
      <p:pic>
        <p:nvPicPr>
          <p:cNvPr id="5" name="Picture 4" descr="A screen shot of a graph&#10;&#10;Description automatically generated">
            <a:extLst>
              <a:ext uri="{FF2B5EF4-FFF2-40B4-BE49-F238E27FC236}">
                <a16:creationId xmlns:a16="http://schemas.microsoft.com/office/drawing/2014/main" id="{652C7B1E-0588-484F-B6DE-8CEBAB4BA5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14205" y="1370013"/>
            <a:ext cx="11163590" cy="4398581"/>
          </a:xfrm>
          <a:prstGeom prst="rect">
            <a:avLst/>
          </a:prstGeom>
        </p:spPr>
      </p:pic>
      <p:sp>
        <p:nvSpPr>
          <p:cNvPr id="6" name="Rectangle 5">
            <a:extLst>
              <a:ext uri="{FF2B5EF4-FFF2-40B4-BE49-F238E27FC236}">
                <a16:creationId xmlns:a16="http://schemas.microsoft.com/office/drawing/2014/main" id="{AB844B56-6470-FEBE-82C6-2FE4A4062DA9}"/>
              </a:ext>
            </a:extLst>
          </p:cNvPr>
          <p:cNvSpPr/>
          <p:nvPr/>
        </p:nvSpPr>
        <p:spPr bwMode="auto">
          <a:xfrm>
            <a:off x="7315200" y="1401545"/>
            <a:ext cx="1923393" cy="178150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924348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F681-010C-B5D9-E782-3DFDEA03E0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FB63C61-3423-0B0F-8282-7824CF781245}"/>
              </a:ext>
            </a:extLst>
          </p:cNvPr>
          <p:cNvSpPr txBox="1"/>
          <p:nvPr/>
        </p:nvSpPr>
        <p:spPr>
          <a:xfrm>
            <a:off x="263352" y="6469404"/>
            <a:ext cx="40749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Garassino</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MC et al. WCLC 2024;Abstract PL02.11.</a:t>
            </a:r>
          </a:p>
        </p:txBody>
      </p:sp>
      <p:sp>
        <p:nvSpPr>
          <p:cNvPr id="7" name="Title 6">
            <a:extLst>
              <a:ext uri="{FF2B5EF4-FFF2-40B4-BE49-F238E27FC236}">
                <a16:creationId xmlns:a16="http://schemas.microsoft.com/office/drawing/2014/main" id="{A461F553-D889-5F07-A0BE-7A410917358E}"/>
              </a:ext>
            </a:extLst>
          </p:cNvPr>
          <p:cNvSpPr>
            <a:spLocks noGrp="1"/>
          </p:cNvSpPr>
          <p:nvPr>
            <p:ph type="title"/>
          </p:nvPr>
        </p:nvSpPr>
        <p:spPr>
          <a:xfrm>
            <a:off x="912286" y="72550"/>
            <a:ext cx="10358967" cy="1143000"/>
          </a:xfrm>
        </p:spPr>
        <p:txBody>
          <a:bodyPr/>
          <a:lstStyle/>
          <a:p>
            <a:pPr algn="l"/>
            <a:r>
              <a:rPr lang="en-US" dirty="0"/>
              <a:t>TROP2 QCS-NMR Predicts Longer PFS with Dato-</a:t>
            </a:r>
            <a:r>
              <a:rPr lang="en-US" dirty="0" err="1"/>
              <a:t>DXd</a:t>
            </a:r>
            <a:br>
              <a:rPr lang="en-US" dirty="0"/>
            </a:br>
            <a:r>
              <a:rPr lang="en-US" dirty="0"/>
              <a:t>(</a:t>
            </a:r>
            <a:r>
              <a:rPr lang="en-US" dirty="0" err="1"/>
              <a:t>Nonsquamous</a:t>
            </a:r>
            <a:r>
              <a:rPr lang="en-US" dirty="0"/>
              <a:t>, </a:t>
            </a:r>
            <a:r>
              <a:rPr lang="en-US" u="sng" dirty="0"/>
              <a:t>No Actionable Genomic Alterations</a:t>
            </a:r>
            <a:r>
              <a:rPr lang="en-US" dirty="0"/>
              <a:t>)</a:t>
            </a:r>
          </a:p>
        </p:txBody>
      </p:sp>
      <p:pic>
        <p:nvPicPr>
          <p:cNvPr id="4" name="Picture 3" descr="A graph of cancer patients&#10;&#10;Description automatically generated with medium confidence">
            <a:extLst>
              <a:ext uri="{FF2B5EF4-FFF2-40B4-BE49-F238E27FC236}">
                <a16:creationId xmlns:a16="http://schemas.microsoft.com/office/drawing/2014/main" id="{C1942E3B-82D2-D7A1-EB60-C4B09AAF69EA}"/>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8612" y="1399321"/>
            <a:ext cx="11414775" cy="4514972"/>
          </a:xfrm>
          <a:prstGeom prst="rect">
            <a:avLst/>
          </a:prstGeom>
        </p:spPr>
      </p:pic>
      <p:sp>
        <p:nvSpPr>
          <p:cNvPr id="6" name="Rectangle 5">
            <a:extLst>
              <a:ext uri="{FF2B5EF4-FFF2-40B4-BE49-F238E27FC236}">
                <a16:creationId xmlns:a16="http://schemas.microsoft.com/office/drawing/2014/main" id="{8F86B634-C222-7340-DC03-382241F34033}"/>
              </a:ext>
            </a:extLst>
          </p:cNvPr>
          <p:cNvSpPr/>
          <p:nvPr/>
        </p:nvSpPr>
        <p:spPr bwMode="auto">
          <a:xfrm>
            <a:off x="7385538" y="1493105"/>
            <a:ext cx="1923393" cy="178150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extBox 1">
            <a:extLst>
              <a:ext uri="{FF2B5EF4-FFF2-40B4-BE49-F238E27FC236}">
                <a16:creationId xmlns:a16="http://schemas.microsoft.com/office/drawing/2014/main" id="{1A7A0014-6F30-01D1-8CB7-AC2455B7A125}"/>
              </a:ext>
            </a:extLst>
          </p:cNvPr>
          <p:cNvSpPr txBox="1"/>
          <p:nvPr/>
        </p:nvSpPr>
        <p:spPr>
          <a:xfrm>
            <a:off x="397575" y="5991231"/>
            <a:ext cx="316644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BEP = biomarker-evaluable population</a:t>
            </a:r>
          </a:p>
        </p:txBody>
      </p:sp>
    </p:spTree>
    <p:extLst>
      <p:ext uri="{BB962C8B-B14F-4D97-AF65-F5344CB8AC3E}">
        <p14:creationId xmlns:p14="http://schemas.microsoft.com/office/powerpoint/2010/main" val="2108282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medical report&#10;&#10;Description automatically generated">
            <a:extLst>
              <a:ext uri="{FF2B5EF4-FFF2-40B4-BE49-F238E27FC236}">
                <a16:creationId xmlns:a16="http://schemas.microsoft.com/office/drawing/2014/main" id="{DB9BCA93-2B40-24D5-819A-3CC51ABF0B5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4067" y="1608513"/>
            <a:ext cx="11423865" cy="3640974"/>
          </a:xfrm>
          <a:prstGeom prst="rect">
            <a:avLst/>
          </a:prstGeom>
        </p:spPr>
      </p:pic>
      <p:sp>
        <p:nvSpPr>
          <p:cNvPr id="2" name="TextBox 1">
            <a:extLst>
              <a:ext uri="{FF2B5EF4-FFF2-40B4-BE49-F238E27FC236}">
                <a16:creationId xmlns:a16="http://schemas.microsoft.com/office/drawing/2014/main" id="{C70FA813-414A-CD91-4F89-8C4C30C49BA7}"/>
              </a:ext>
            </a:extLst>
          </p:cNvPr>
          <p:cNvSpPr txBox="1"/>
          <p:nvPr/>
        </p:nvSpPr>
        <p:spPr>
          <a:xfrm>
            <a:off x="8005771" y="1642571"/>
            <a:ext cx="3754682" cy="323165"/>
          </a:xfrm>
          <a:prstGeom prst="rect">
            <a:avLst/>
          </a:prstGeom>
          <a:noFill/>
        </p:spPr>
        <p:txBody>
          <a:bodyPr wrap="none" rtlCol="0">
            <a:noAutofit/>
          </a:bodyPr>
          <a:lstStyle/>
          <a:p>
            <a:pPr algn="r"/>
            <a:r>
              <a:rPr lang="en-US" sz="1600" b="1" dirty="0">
                <a:solidFill>
                  <a:srgbClr val="000000"/>
                </a:solidFill>
                <a:effectLst/>
                <a:latin typeface="Helvetica" pitchFamily="2" charset="0"/>
              </a:rPr>
              <a:t>WCLC 2024;Abstract PL02.08</a:t>
            </a:r>
          </a:p>
        </p:txBody>
      </p:sp>
    </p:spTree>
    <p:extLst>
      <p:ext uri="{BB962C8B-B14F-4D97-AF65-F5344CB8AC3E}">
        <p14:creationId xmlns:p14="http://schemas.microsoft.com/office/powerpoint/2010/main" val="259252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6AD8C-02C5-005E-303C-B8A5FB0A38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D387CB-6A09-3C9A-84D1-0E7626D04157}"/>
              </a:ext>
            </a:extLst>
          </p:cNvPr>
          <p:cNvSpPr>
            <a:spLocks noGrp="1"/>
          </p:cNvSpPr>
          <p:nvPr>
            <p:ph type="title"/>
          </p:nvPr>
        </p:nvSpPr>
        <p:spPr>
          <a:xfrm>
            <a:off x="916516" y="2286000"/>
            <a:ext cx="10358967" cy="1143000"/>
          </a:xfrm>
        </p:spPr>
        <p:txBody>
          <a:bodyPr/>
          <a:lstStyle/>
          <a:p>
            <a:r>
              <a:rPr lang="en-US" dirty="0"/>
              <a:t>Targeted Therapies</a:t>
            </a:r>
          </a:p>
        </p:txBody>
      </p:sp>
    </p:spTree>
    <p:extLst>
      <p:ext uri="{BB962C8B-B14F-4D97-AF65-F5344CB8AC3E}">
        <p14:creationId xmlns:p14="http://schemas.microsoft.com/office/powerpoint/2010/main" val="111344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4871-5229-E443-6FFE-61C2611015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722EA3-1C3D-2F4A-8A6C-E8B0AF229541}"/>
              </a:ext>
            </a:extLst>
          </p:cNvPr>
          <p:cNvSpPr>
            <a:spLocks noGrp="1"/>
          </p:cNvSpPr>
          <p:nvPr>
            <p:ph type="title"/>
          </p:nvPr>
        </p:nvSpPr>
        <p:spPr>
          <a:xfrm>
            <a:off x="507042" y="331079"/>
            <a:ext cx="11260155" cy="1141412"/>
          </a:xfrm>
        </p:spPr>
        <p:txBody>
          <a:bodyPr/>
          <a:lstStyle/>
          <a:p>
            <a:pPr algn="l"/>
            <a:r>
              <a:rPr lang="en-US" dirty="0"/>
              <a:t>FDA Approves Osimertinib for Locally Advanced, Unresectable (Stage III) NSCLC After Chemoradiation Therapy</a:t>
            </a:r>
            <a:br>
              <a:rPr lang="en-US" dirty="0"/>
            </a:br>
            <a:r>
              <a:rPr lang="en-US" sz="2800" dirty="0"/>
              <a:t>Press Release: September 25, 2024</a:t>
            </a:r>
          </a:p>
        </p:txBody>
      </p:sp>
      <p:sp>
        <p:nvSpPr>
          <p:cNvPr id="3" name="Content Placeholder 2">
            <a:extLst>
              <a:ext uri="{FF2B5EF4-FFF2-40B4-BE49-F238E27FC236}">
                <a16:creationId xmlns:a16="http://schemas.microsoft.com/office/drawing/2014/main" id="{900E3C9C-13DB-7EDB-2389-064B7E19AF43}"/>
              </a:ext>
            </a:extLst>
          </p:cNvPr>
          <p:cNvSpPr>
            <a:spLocks noGrp="1"/>
          </p:cNvSpPr>
          <p:nvPr>
            <p:ph idx="1"/>
          </p:nvPr>
        </p:nvSpPr>
        <p:spPr>
          <a:xfrm>
            <a:off x="424802" y="1572940"/>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“On September 25, 2024, the Food and Drug Administration approved </a:t>
            </a:r>
            <a:r>
              <a:rPr lang="en-US" sz="1900" b="0" dirty="0" err="1">
                <a:latin typeface="Calibri" panose="020F0502020204030204" pitchFamily="34" charset="0"/>
                <a:cs typeface="Calibri" panose="020F0502020204030204" pitchFamily="34" charset="0"/>
              </a:rPr>
              <a:t>osimertinib</a:t>
            </a:r>
            <a:r>
              <a:rPr lang="en-US" sz="1900" b="0" dirty="0">
                <a:latin typeface="Calibri" panose="020F0502020204030204" pitchFamily="34" charset="0"/>
                <a:cs typeface="Calibri" panose="020F0502020204030204" pitchFamily="34" charset="0"/>
              </a:rPr>
              <a:t> for adult patients with locally advanced, unresectable (stage III) non-small cell lung cancer (NSCLC) whose disease has not progressed during or following concurrent or sequential platinum-based chemoradiation therapy and whose tumors have EGFR exon 19 deletions or exon 21 L858R mutations, as detected by an FDA-approved test.</a:t>
            </a:r>
          </a:p>
          <a:p>
            <a:pPr marL="99718" indent="0">
              <a:buNone/>
            </a:pPr>
            <a:r>
              <a:rPr lang="en-US" sz="1900" b="0" dirty="0">
                <a:latin typeface="Calibri" panose="020F0502020204030204" pitchFamily="34" charset="0"/>
                <a:cs typeface="Calibri" panose="020F0502020204030204" pitchFamily="34" charset="0"/>
              </a:rPr>
              <a:t>Efficacy was evaluated in LAURA (NCT03521154), a double blind, randomized, placebo-controlled trial in 216 adult patients with locally advanced, unresectable stage III NSCLC with EGFR exon 19 deletions or exon 21 L858R mutations who had not progressed during or following definitive platinum-based chemoradiation within 42 days prior to study randomization. Patients were randomized (2:1) to receive either </a:t>
            </a:r>
            <a:r>
              <a:rPr lang="en-US" sz="1900" b="0" dirty="0" err="1">
                <a:latin typeface="Calibri" panose="020F0502020204030204" pitchFamily="34" charset="0"/>
                <a:cs typeface="Calibri" panose="020F0502020204030204" pitchFamily="34" charset="0"/>
              </a:rPr>
              <a:t>osimertinib</a:t>
            </a:r>
            <a:r>
              <a:rPr lang="en-US" sz="1900" b="0" dirty="0">
                <a:latin typeface="Calibri" panose="020F0502020204030204" pitchFamily="34" charset="0"/>
                <a:cs typeface="Calibri" panose="020F0502020204030204" pitchFamily="34" charset="0"/>
              </a:rPr>
              <a:t> 80 mg orally once daily or placebo until disease progression or unacceptable toxicity.</a:t>
            </a:r>
          </a:p>
          <a:p>
            <a:pPr marL="99718" indent="0">
              <a:buNone/>
            </a:pPr>
            <a:r>
              <a:rPr lang="en-US" sz="1900" b="0" dirty="0">
                <a:latin typeface="Calibri" panose="020F0502020204030204" pitchFamily="34" charset="0"/>
                <a:cs typeface="Calibri" panose="020F0502020204030204" pitchFamily="34" charset="0"/>
              </a:rPr>
              <a:t>Osimertinib demonstrated a statistically significant improvement in PFS compared to placebo with a hazard ratio of 0.16 (95% CI: 0.10, 0.24; p-value &lt;0.001). The median PFS was 39.1 months (95% CI: 31.5, not estimable [NE]) in the osimertinib arm and 5.6 months (95% CI: 3.7, 7.4) in the placebo arm. While OS results were immature at the current analysis, with 36% of pre-specified deaths for the final analysis reported, no trend towards a detriment was observed.”</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0FCF553-01C3-3978-C820-88802926D3BF}"/>
              </a:ext>
            </a:extLst>
          </p:cNvPr>
          <p:cNvSpPr txBox="1"/>
          <p:nvPr/>
        </p:nvSpPr>
        <p:spPr>
          <a:xfrm>
            <a:off x="41119" y="6334780"/>
            <a:ext cx="1119608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/drugs/resources-information-approved-drugs/fda-approves-osimertinib-locally-advanced-unresectable-stage-iii-non-small-cell-lung-cancer</a:t>
            </a:r>
          </a:p>
        </p:txBody>
      </p:sp>
    </p:spTree>
    <p:extLst>
      <p:ext uri="{BB962C8B-B14F-4D97-AF65-F5344CB8AC3E}">
        <p14:creationId xmlns:p14="http://schemas.microsoft.com/office/powerpoint/2010/main" val="190038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AACCF-F834-53A5-FD60-4F10AD5F251C}"/>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1DA2CF7-AFD7-60EC-3F0F-F2E36BFA7F55}"/>
              </a:ext>
            </a:extLst>
          </p:cNvPr>
          <p:cNvGrpSpPr/>
          <p:nvPr/>
        </p:nvGrpSpPr>
        <p:grpSpPr>
          <a:xfrm>
            <a:off x="508864" y="2293761"/>
            <a:ext cx="11174272" cy="2213154"/>
            <a:chOff x="508864" y="2293761"/>
            <a:chExt cx="11174272" cy="2213154"/>
          </a:xfrm>
        </p:grpSpPr>
        <p:pic>
          <p:nvPicPr>
            <p:cNvPr id="2" name="Picture 1">
              <a:extLst>
                <a:ext uri="{FF2B5EF4-FFF2-40B4-BE49-F238E27FC236}">
                  <a16:creationId xmlns:a16="http://schemas.microsoft.com/office/drawing/2014/main" id="{D1315107-99F8-F862-4DA3-4C81BB5ECDC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08864" y="2293761"/>
              <a:ext cx="11174272" cy="1038740"/>
            </a:xfrm>
            <a:prstGeom prst="rect">
              <a:avLst/>
            </a:prstGeom>
          </p:spPr>
        </p:pic>
        <p:pic>
          <p:nvPicPr>
            <p:cNvPr id="4" name="Picture 3">
              <a:extLst>
                <a:ext uri="{FF2B5EF4-FFF2-40B4-BE49-F238E27FC236}">
                  <a16:creationId xmlns:a16="http://schemas.microsoft.com/office/drawing/2014/main" id="{16AAB5EB-F2A5-88BB-DE58-DEB768216B1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08864" y="3332500"/>
              <a:ext cx="8291797" cy="1174415"/>
            </a:xfrm>
            <a:prstGeom prst="rect">
              <a:avLst/>
            </a:prstGeom>
          </p:spPr>
        </p:pic>
        <p:grpSp>
          <p:nvGrpSpPr>
            <p:cNvPr id="9" name="Group 8">
              <a:extLst>
                <a:ext uri="{FF2B5EF4-FFF2-40B4-BE49-F238E27FC236}">
                  <a16:creationId xmlns:a16="http://schemas.microsoft.com/office/drawing/2014/main" id="{E98DF5B2-5970-DF0B-5CDD-D6B0CB50F780}"/>
                </a:ext>
              </a:extLst>
            </p:cNvPr>
            <p:cNvGrpSpPr/>
            <p:nvPr/>
          </p:nvGrpSpPr>
          <p:grpSpPr>
            <a:xfrm>
              <a:off x="8800661" y="3332500"/>
              <a:ext cx="2882475" cy="1174415"/>
              <a:chOff x="8800661" y="3332500"/>
              <a:chExt cx="2882475" cy="1174415"/>
            </a:xfrm>
          </p:grpSpPr>
          <p:sp>
            <p:nvSpPr>
              <p:cNvPr id="8" name="Rectangle 7">
                <a:extLst>
                  <a:ext uri="{FF2B5EF4-FFF2-40B4-BE49-F238E27FC236}">
                    <a16:creationId xmlns:a16="http://schemas.microsoft.com/office/drawing/2014/main" id="{A2F37B17-880E-B08D-0E5A-C9DE3E0B5AA6}"/>
                  </a:ext>
                </a:extLst>
              </p:cNvPr>
              <p:cNvSpPr/>
              <p:nvPr/>
            </p:nvSpPr>
            <p:spPr bwMode="auto">
              <a:xfrm>
                <a:off x="8800661" y="3332500"/>
                <a:ext cx="2882475" cy="11744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EC719159-BEDD-331C-8655-DF023D77A737}"/>
                  </a:ext>
                </a:extLst>
              </p:cNvPr>
              <p:cNvSpPr txBox="1"/>
              <p:nvPr/>
            </p:nvSpPr>
            <p:spPr>
              <a:xfrm>
                <a:off x="9049979" y="4071583"/>
                <a:ext cx="2633157" cy="369332"/>
              </a:xfrm>
              <a:prstGeom prst="rect">
                <a:avLst/>
              </a:prstGeom>
              <a:noFill/>
            </p:spPr>
            <p:txBody>
              <a:bodyPr wrap="none" rtlCol="0">
                <a:spAutoFit/>
              </a:bodyPr>
              <a:lstStyle/>
              <a:p>
                <a:r>
                  <a:rPr lang="en-US" dirty="0"/>
                  <a:t>ASCO 2024;Abstract 8522</a:t>
                </a:r>
              </a:p>
            </p:txBody>
          </p:sp>
        </p:grpSp>
      </p:grpSp>
    </p:spTree>
    <p:extLst>
      <p:ext uri="{BB962C8B-B14F-4D97-AF65-F5344CB8AC3E}">
        <p14:creationId xmlns:p14="http://schemas.microsoft.com/office/powerpoint/2010/main" val="2105850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242F0-BEBB-6736-B988-8206A223D3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597750-F1DA-C655-2846-F61F8A46CAA0}"/>
              </a:ext>
            </a:extLst>
          </p:cNvPr>
          <p:cNvSpPr txBox="1"/>
          <p:nvPr/>
        </p:nvSpPr>
        <p:spPr>
          <a:xfrm>
            <a:off x="263352" y="6469404"/>
            <a:ext cx="34706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Drilon AE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8522.</a:t>
            </a:r>
          </a:p>
        </p:txBody>
      </p:sp>
      <p:sp>
        <p:nvSpPr>
          <p:cNvPr id="7" name="Title 6">
            <a:extLst>
              <a:ext uri="{FF2B5EF4-FFF2-40B4-BE49-F238E27FC236}">
                <a16:creationId xmlns:a16="http://schemas.microsoft.com/office/drawing/2014/main" id="{43DCDE5E-F410-A644-F69C-F2FA1E058DF7}"/>
              </a:ext>
            </a:extLst>
          </p:cNvPr>
          <p:cNvSpPr>
            <a:spLocks noGrp="1"/>
          </p:cNvSpPr>
          <p:nvPr>
            <p:ph type="title"/>
          </p:nvPr>
        </p:nvSpPr>
        <p:spPr>
          <a:xfrm>
            <a:off x="916515" y="65431"/>
            <a:ext cx="10358967" cy="1143000"/>
          </a:xfrm>
        </p:spPr>
        <p:txBody>
          <a:bodyPr/>
          <a:lstStyle/>
          <a:p>
            <a:r>
              <a:rPr lang="en-US" dirty="0"/>
              <a:t>Phase I/II TRIDENT-1 Study Design</a:t>
            </a:r>
          </a:p>
        </p:txBody>
      </p:sp>
      <p:pic>
        <p:nvPicPr>
          <p:cNvPr id="50178" name="Picture 2">
            <a:extLst>
              <a:ext uri="{FF2B5EF4-FFF2-40B4-BE49-F238E27FC236}">
                <a16:creationId xmlns:a16="http://schemas.microsoft.com/office/drawing/2014/main" id="{090C7FCA-0812-3652-136B-C9799DDAF49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1976658" y="997935"/>
            <a:ext cx="8368181" cy="539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94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E4AF0-03BA-05B9-9B8B-09159CC8F6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53B442-D7DE-6342-547B-2E6D062F39EF}"/>
              </a:ext>
            </a:extLst>
          </p:cNvPr>
          <p:cNvSpPr txBox="1"/>
          <p:nvPr/>
        </p:nvSpPr>
        <p:spPr>
          <a:xfrm>
            <a:off x="263352" y="6469404"/>
            <a:ext cx="34706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Drilon AE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8522.</a:t>
            </a:r>
          </a:p>
        </p:txBody>
      </p:sp>
      <p:sp>
        <p:nvSpPr>
          <p:cNvPr id="7" name="Title 6">
            <a:extLst>
              <a:ext uri="{FF2B5EF4-FFF2-40B4-BE49-F238E27FC236}">
                <a16:creationId xmlns:a16="http://schemas.microsoft.com/office/drawing/2014/main" id="{DBD844C0-0DCA-F3B7-899C-B697E847217B}"/>
              </a:ext>
            </a:extLst>
          </p:cNvPr>
          <p:cNvSpPr>
            <a:spLocks noGrp="1"/>
          </p:cNvSpPr>
          <p:nvPr>
            <p:ph type="title"/>
          </p:nvPr>
        </p:nvSpPr>
        <p:spPr>
          <a:xfrm>
            <a:off x="912283" y="0"/>
            <a:ext cx="10358967" cy="892342"/>
          </a:xfrm>
        </p:spPr>
        <p:txBody>
          <a:bodyPr/>
          <a:lstStyle/>
          <a:p>
            <a:r>
              <a:rPr lang="en-US" dirty="0"/>
              <a:t>Phase I/II TRIDENT-1 Study: </a:t>
            </a:r>
            <a:br>
              <a:rPr lang="en-US" dirty="0"/>
            </a:br>
            <a:r>
              <a:rPr lang="en-US" dirty="0"/>
              <a:t>Change in Tumor Size, Intracranial Efficacy</a:t>
            </a:r>
          </a:p>
        </p:txBody>
      </p:sp>
      <p:pic>
        <p:nvPicPr>
          <p:cNvPr id="55300" name="Picture 4">
            <a:extLst>
              <a:ext uri="{FF2B5EF4-FFF2-40B4-BE49-F238E27FC236}">
                <a16:creationId xmlns:a16="http://schemas.microsoft.com/office/drawing/2014/main" id="{CA1A8AF9-943C-0687-C5A6-D1F0CC61D3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6142" y="1196461"/>
            <a:ext cx="6097911" cy="2601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3EB98D1A-3656-8FD7-C6ED-69620F8E644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a:off x="6091768" y="1191580"/>
            <a:ext cx="6097912" cy="2601639"/>
          </a:xfrm>
          <a:prstGeom prst="rect">
            <a:avLst/>
          </a:prstGeom>
          <a:noFill/>
          <a:extLst>
            <a:ext uri="{909E8E84-426E-40DD-AFC4-6F175D3DCCD1}">
              <a14:hiddenFill xmlns:a14="http://schemas.microsoft.com/office/drawing/2010/main">
                <a:solidFill>
                  <a:srgbClr val="FFFFFF"/>
                </a:solidFill>
              </a14:hiddenFill>
            </a:ext>
          </a:extLst>
        </p:spPr>
      </p:pic>
      <p:pic>
        <p:nvPicPr>
          <p:cNvPr id="55298" name="Picture 2">
            <a:extLst>
              <a:ext uri="{FF2B5EF4-FFF2-40B4-BE49-F238E27FC236}">
                <a16:creationId xmlns:a16="http://schemas.microsoft.com/office/drawing/2014/main" id="{A2668100-ABE6-518B-04E0-C020CBCD5AF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a:stretch/>
        </p:blipFill>
        <p:spPr bwMode="auto">
          <a:xfrm>
            <a:off x="2876244" y="3780232"/>
            <a:ext cx="6431049" cy="2713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B2B625-0EE2-7EAB-0601-6DE0FEA6834D}"/>
              </a:ext>
            </a:extLst>
          </p:cNvPr>
          <p:cNvSpPr txBox="1"/>
          <p:nvPr/>
        </p:nvSpPr>
        <p:spPr>
          <a:xfrm>
            <a:off x="710297" y="817367"/>
            <a:ext cx="5381469" cy="369332"/>
          </a:xfrm>
          <a:prstGeom prst="rect">
            <a:avLst/>
          </a:prstGeom>
          <a:noFill/>
        </p:spPr>
        <p:txBody>
          <a:bodyPr wrap="square" rtlCol="0">
            <a:spAutoFit/>
          </a:bodyPr>
          <a:lstStyle/>
          <a:p>
            <a:r>
              <a:rPr lang="en-US" b="1" dirty="0"/>
              <a:t>Intracranial DOR (per BICR) in pts with brain </a:t>
            </a:r>
            <a:r>
              <a:rPr lang="en-US" b="1" dirty="0" err="1"/>
              <a:t>mets</a:t>
            </a:r>
            <a:endParaRPr lang="en-US" b="1" dirty="0"/>
          </a:p>
        </p:txBody>
      </p:sp>
      <p:sp>
        <p:nvSpPr>
          <p:cNvPr id="5" name="TextBox 4">
            <a:extLst>
              <a:ext uri="{FF2B5EF4-FFF2-40B4-BE49-F238E27FC236}">
                <a16:creationId xmlns:a16="http://schemas.microsoft.com/office/drawing/2014/main" id="{C9131DB4-670C-D344-5F5A-7A02E4553AC0}"/>
              </a:ext>
            </a:extLst>
          </p:cNvPr>
          <p:cNvSpPr txBox="1"/>
          <p:nvPr/>
        </p:nvSpPr>
        <p:spPr>
          <a:xfrm>
            <a:off x="6808211" y="827129"/>
            <a:ext cx="5381469" cy="369332"/>
          </a:xfrm>
          <a:prstGeom prst="rect">
            <a:avLst/>
          </a:prstGeom>
          <a:noFill/>
        </p:spPr>
        <p:txBody>
          <a:bodyPr wrap="square" rtlCol="0">
            <a:spAutoFit/>
          </a:bodyPr>
          <a:lstStyle/>
          <a:p>
            <a:r>
              <a:rPr lang="en-US" b="1" dirty="0"/>
              <a:t>Intracranial PFS (per BICR) in pts </a:t>
            </a:r>
            <a:r>
              <a:rPr lang="en-US" b="1" u="sng" dirty="0"/>
              <a:t>without</a:t>
            </a:r>
            <a:r>
              <a:rPr lang="en-US" b="1" dirty="0"/>
              <a:t> brain </a:t>
            </a:r>
            <a:r>
              <a:rPr lang="en-US" b="1" dirty="0" err="1"/>
              <a:t>mets</a:t>
            </a:r>
            <a:endParaRPr lang="en-US" b="1" dirty="0"/>
          </a:p>
        </p:txBody>
      </p:sp>
    </p:spTree>
    <p:extLst>
      <p:ext uri="{BB962C8B-B14F-4D97-AF65-F5344CB8AC3E}">
        <p14:creationId xmlns:p14="http://schemas.microsoft.com/office/powerpoint/2010/main" val="269020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0CF5A-7FA5-CFCC-A1D1-8910F15F29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F019658-231A-6178-3EF9-0E0DF66A2316}"/>
              </a:ext>
            </a:extLst>
          </p:cNvPr>
          <p:cNvSpPr txBox="1"/>
          <p:nvPr/>
        </p:nvSpPr>
        <p:spPr>
          <a:xfrm>
            <a:off x="263352" y="6469404"/>
            <a:ext cx="34706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Drilon AE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8522.</a:t>
            </a:r>
          </a:p>
        </p:txBody>
      </p:sp>
      <p:sp>
        <p:nvSpPr>
          <p:cNvPr id="7" name="Title 6">
            <a:extLst>
              <a:ext uri="{FF2B5EF4-FFF2-40B4-BE49-F238E27FC236}">
                <a16:creationId xmlns:a16="http://schemas.microsoft.com/office/drawing/2014/main" id="{2CDC7E5A-2AA1-3AF6-5B3C-EA16B33514D1}"/>
              </a:ext>
            </a:extLst>
          </p:cNvPr>
          <p:cNvSpPr>
            <a:spLocks noGrp="1"/>
          </p:cNvSpPr>
          <p:nvPr>
            <p:ph type="title"/>
          </p:nvPr>
        </p:nvSpPr>
        <p:spPr>
          <a:xfrm>
            <a:off x="912286" y="227013"/>
            <a:ext cx="10358967" cy="785051"/>
          </a:xfrm>
        </p:spPr>
        <p:txBody>
          <a:bodyPr/>
          <a:lstStyle/>
          <a:p>
            <a:r>
              <a:rPr lang="en-US" dirty="0"/>
              <a:t>Phase I/II TRIDENT-1 Study: </a:t>
            </a:r>
            <a:br>
              <a:rPr lang="en-US" dirty="0"/>
            </a:br>
            <a:r>
              <a:rPr lang="en-US" dirty="0" err="1"/>
              <a:t>cORR</a:t>
            </a:r>
            <a:r>
              <a:rPr lang="en-US" dirty="0"/>
              <a:t> and Treatment Beyond Disease Progression</a:t>
            </a:r>
          </a:p>
        </p:txBody>
      </p:sp>
      <p:pic>
        <p:nvPicPr>
          <p:cNvPr id="50178" name="Picture 2">
            <a:extLst>
              <a:ext uri="{FF2B5EF4-FFF2-40B4-BE49-F238E27FC236}">
                <a16:creationId xmlns:a16="http://schemas.microsoft.com/office/drawing/2014/main" id="{03698807-FA97-A197-3ED4-A0C71C6B99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153481" y="1658178"/>
            <a:ext cx="5600738" cy="3541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82F2CF4-BAE7-AABB-3D29-7C5EFC89E52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bwMode="auto">
          <a:xfrm>
            <a:off x="5743032" y="1012064"/>
            <a:ext cx="5526156" cy="5618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60C0E3C-C590-9AA9-B0AF-726935B9D698}"/>
              </a:ext>
            </a:extLst>
          </p:cNvPr>
          <p:cNvSpPr/>
          <p:nvPr/>
        </p:nvSpPr>
        <p:spPr bwMode="auto">
          <a:xfrm>
            <a:off x="153481" y="2040835"/>
            <a:ext cx="5589551" cy="62285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155DAF1A-1C0E-4DD3-8268-D6C72BC48C0C}"/>
              </a:ext>
            </a:extLst>
          </p:cNvPr>
          <p:cNvSpPr txBox="1"/>
          <p:nvPr/>
        </p:nvSpPr>
        <p:spPr>
          <a:xfrm>
            <a:off x="171073" y="5253000"/>
            <a:ext cx="5449551" cy="820629"/>
          </a:xfrm>
          <a:prstGeom prst="rect">
            <a:avLst/>
          </a:prstGeom>
          <a:noFill/>
        </p:spPr>
        <p:txBody>
          <a:bodyPr wrap="square" rtlCol="0">
            <a:no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err="1">
                <a:solidFill>
                  <a:srgbClr val="000000"/>
                </a:solidFill>
                <a:latin typeface="Calibri" panose="020F0502020204030204" pitchFamily="34" charset="0"/>
                <a:ea typeface="MS PGothic" charset="0"/>
                <a:cs typeface="Calibri" panose="020F0502020204030204" pitchFamily="34" charset="0"/>
              </a:rPr>
              <a:t>cORR</a:t>
            </a:r>
            <a:r>
              <a:rPr lang="en-US" sz="1500" dirty="0">
                <a:solidFill>
                  <a:srgbClr val="000000"/>
                </a:solidFill>
                <a:latin typeface="Calibri" panose="020F0502020204030204" pitchFamily="34" charset="0"/>
                <a:ea typeface="MS PGothic" charset="0"/>
                <a:cs typeface="Calibri" panose="020F0502020204030204" pitchFamily="34" charset="0"/>
              </a:rPr>
              <a:t> = confirmed objective response rate; BOR = best overall response; CR = complete response; CBR = clinical benefit rate</a:t>
            </a:r>
          </a:p>
        </p:txBody>
      </p:sp>
    </p:spTree>
    <p:extLst>
      <p:ext uri="{BB962C8B-B14F-4D97-AF65-F5344CB8AC3E}">
        <p14:creationId xmlns:p14="http://schemas.microsoft.com/office/powerpoint/2010/main" val="4277684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99EC-9BC2-776C-C7A1-2BDE31F366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3C4475-4D22-4A5C-C275-09677E7538D0}"/>
              </a:ext>
            </a:extLst>
          </p:cNvPr>
          <p:cNvSpPr txBox="1"/>
          <p:nvPr/>
        </p:nvSpPr>
        <p:spPr>
          <a:xfrm>
            <a:off x="263352" y="6469404"/>
            <a:ext cx="34706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Drilon AE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8522.</a:t>
            </a:r>
          </a:p>
        </p:txBody>
      </p:sp>
      <p:sp>
        <p:nvSpPr>
          <p:cNvPr id="7" name="Title 6">
            <a:extLst>
              <a:ext uri="{FF2B5EF4-FFF2-40B4-BE49-F238E27FC236}">
                <a16:creationId xmlns:a16="http://schemas.microsoft.com/office/drawing/2014/main" id="{74030984-C769-483A-F911-72E6EAD75808}"/>
              </a:ext>
            </a:extLst>
          </p:cNvPr>
          <p:cNvSpPr>
            <a:spLocks noGrp="1"/>
          </p:cNvSpPr>
          <p:nvPr>
            <p:ph type="title"/>
          </p:nvPr>
        </p:nvSpPr>
        <p:spPr/>
        <p:txBody>
          <a:bodyPr/>
          <a:lstStyle/>
          <a:p>
            <a:r>
              <a:rPr lang="en-US" dirty="0"/>
              <a:t>Phase I/II TRIDENT-1 Study: Safety and Conclusions</a:t>
            </a:r>
          </a:p>
        </p:txBody>
      </p:sp>
      <p:pic>
        <p:nvPicPr>
          <p:cNvPr id="2" name="Picture 2">
            <a:extLst>
              <a:ext uri="{FF2B5EF4-FFF2-40B4-BE49-F238E27FC236}">
                <a16:creationId xmlns:a16="http://schemas.microsoft.com/office/drawing/2014/main" id="{97A16645-A690-47AD-D0F7-CDBA9DA8648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6641437" y="1511467"/>
            <a:ext cx="5342744" cy="383506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243F9F6-91C0-E741-DAA8-756756114413}"/>
              </a:ext>
            </a:extLst>
          </p:cNvPr>
          <p:cNvGrpSpPr/>
          <p:nvPr/>
        </p:nvGrpSpPr>
        <p:grpSpPr>
          <a:xfrm>
            <a:off x="263352" y="1167823"/>
            <a:ext cx="6193292" cy="4522351"/>
            <a:chOff x="309600" y="1870363"/>
            <a:chExt cx="6193292" cy="4522351"/>
          </a:xfrm>
        </p:grpSpPr>
        <p:pic>
          <p:nvPicPr>
            <p:cNvPr id="50178" name="Picture 2">
              <a:extLst>
                <a:ext uri="{FF2B5EF4-FFF2-40B4-BE49-F238E27FC236}">
                  <a16:creationId xmlns:a16="http://schemas.microsoft.com/office/drawing/2014/main" id="{920F8615-020C-3C51-1D2F-30D9F14681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bwMode="auto">
            <a:xfrm>
              <a:off x="309600" y="1870363"/>
              <a:ext cx="6193292" cy="4522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88A2571-19D4-76A5-90DE-7F1D73D82204}"/>
                </a:ext>
              </a:extLst>
            </p:cNvPr>
            <p:cNvSpPr/>
            <p:nvPr/>
          </p:nvSpPr>
          <p:spPr bwMode="auto">
            <a:xfrm>
              <a:off x="498764" y="2673927"/>
              <a:ext cx="3422072" cy="2078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
        <p:nvSpPr>
          <p:cNvPr id="6" name="TextBox 5">
            <a:extLst>
              <a:ext uri="{FF2B5EF4-FFF2-40B4-BE49-F238E27FC236}">
                <a16:creationId xmlns:a16="http://schemas.microsoft.com/office/drawing/2014/main" id="{2EC7030D-3E4B-3E14-E614-216A013E38EB}"/>
              </a:ext>
            </a:extLst>
          </p:cNvPr>
          <p:cNvSpPr txBox="1"/>
          <p:nvPr/>
        </p:nvSpPr>
        <p:spPr>
          <a:xfrm>
            <a:off x="263352" y="5789896"/>
            <a:ext cx="249286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dirty="0">
                <a:solidFill>
                  <a:srgbClr val="000000"/>
                </a:solidFill>
                <a:latin typeface="Calibri" panose="020F0502020204030204" pitchFamily="34" charset="0"/>
                <a:ea typeface="MS PGothic" charset="0"/>
                <a:cs typeface="Calibri" panose="020F0502020204030204" pitchFamily="34" charset="0"/>
              </a:rPr>
              <a:t>TKI = tyrosine kinase inhibitor</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62481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E8A5D-7E0F-6605-64A2-434BAAE4678B}"/>
            </a:ext>
          </a:extLst>
        </p:cNvPr>
        <p:cNvGrpSpPr/>
        <p:nvPr/>
      </p:nvGrpSpPr>
      <p:grpSpPr>
        <a:xfrm>
          <a:off x="0" y="0"/>
          <a:ext cx="0" cy="0"/>
          <a:chOff x="0" y="0"/>
          <a:chExt cx="0" cy="0"/>
        </a:xfrm>
      </p:grpSpPr>
      <p:pic>
        <p:nvPicPr>
          <p:cNvPr id="56322" name="Picture 2">
            <a:extLst>
              <a:ext uri="{FF2B5EF4-FFF2-40B4-BE49-F238E27FC236}">
                <a16:creationId xmlns:a16="http://schemas.microsoft.com/office/drawing/2014/main" id="{A06A07A5-2746-1D62-E516-96D7695127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 r="-17089"/>
          <a:stretch/>
        </p:blipFill>
        <p:spPr bwMode="auto">
          <a:xfrm>
            <a:off x="263351" y="254845"/>
            <a:ext cx="8704981" cy="3223709"/>
          </a:xfrm>
          <a:prstGeom prst="rect">
            <a:avLst/>
          </a:prstGeom>
          <a:solidFill>
            <a:schemeClr val="bg1"/>
          </a:solidFill>
        </p:spPr>
      </p:pic>
      <p:pic>
        <p:nvPicPr>
          <p:cNvPr id="2" name="Picture 1" descr="A white background with black text&#10;&#10;Description automatically generated">
            <a:extLst>
              <a:ext uri="{FF2B5EF4-FFF2-40B4-BE49-F238E27FC236}">
                <a16:creationId xmlns:a16="http://schemas.microsoft.com/office/drawing/2014/main" id="{F550BA55-6A4B-3F2E-632A-68E1B6125377}"/>
              </a:ext>
            </a:extLst>
          </p:cNvPr>
          <p:cNvPicPr>
            <a:picLocks noChangeAspect="1"/>
          </p:cNvPicPr>
          <p:nvPr/>
        </p:nvPicPr>
        <p:blipFill>
          <a:blip r:embed="rId3">
            <a:extLst>
              <a:ext uri="{28A0092B-C50C-407E-A947-70E740481C1C}">
                <a14:useLocalDpi xmlns:a14="http://schemas.microsoft.com/office/drawing/2010/main"/>
              </a:ext>
            </a:extLst>
          </a:blip>
          <a:srcRect l="-1" r="-5492"/>
          <a:stretch/>
        </p:blipFill>
        <p:spPr>
          <a:xfrm>
            <a:off x="3535050" y="2959327"/>
            <a:ext cx="7842849" cy="3125787"/>
          </a:xfrm>
          <a:prstGeom prst="rect">
            <a:avLst/>
          </a:prstGeom>
          <a:solidFill>
            <a:schemeClr val="bg1"/>
          </a:solidFill>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E29EEB7-BAD1-A547-DFB9-CAF47EB33915}"/>
              </a:ext>
            </a:extLst>
          </p:cNvPr>
          <p:cNvSpPr txBox="1"/>
          <p:nvPr/>
        </p:nvSpPr>
        <p:spPr>
          <a:xfrm>
            <a:off x="6871088" y="359346"/>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ASCO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LBA8509</a:t>
            </a:r>
          </a:p>
        </p:txBody>
      </p:sp>
      <p:sp>
        <p:nvSpPr>
          <p:cNvPr id="6" name="TextBox 5">
            <a:extLst>
              <a:ext uri="{FF2B5EF4-FFF2-40B4-BE49-F238E27FC236}">
                <a16:creationId xmlns:a16="http://schemas.microsoft.com/office/drawing/2014/main" id="{9C6570D8-4CFF-EC12-6425-76E8D5FFFADF}"/>
              </a:ext>
            </a:extLst>
          </p:cNvPr>
          <p:cNvSpPr txBox="1"/>
          <p:nvPr/>
        </p:nvSpPr>
        <p:spPr>
          <a:xfrm>
            <a:off x="9280654" y="3102546"/>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ESMO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LBA57</a:t>
            </a:r>
          </a:p>
        </p:txBody>
      </p:sp>
    </p:spTree>
    <p:extLst>
      <p:ext uri="{BB962C8B-B14F-4D97-AF65-F5344CB8AC3E}">
        <p14:creationId xmlns:p14="http://schemas.microsoft.com/office/powerpoint/2010/main" val="391973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76E08-B408-B3FF-318F-16CDDDDB92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7A15AD-26D9-BE15-A6D0-83D97609F4FE}"/>
              </a:ext>
            </a:extLst>
          </p:cNvPr>
          <p:cNvSpPr txBox="1"/>
          <p:nvPr/>
        </p:nvSpPr>
        <p:spPr>
          <a:xfrm>
            <a:off x="263352" y="6469404"/>
            <a:ext cx="3757952"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Mok TSK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LBA8509 .</a:t>
            </a:r>
          </a:p>
        </p:txBody>
      </p:sp>
      <p:sp>
        <p:nvSpPr>
          <p:cNvPr id="7" name="Title 6">
            <a:extLst>
              <a:ext uri="{FF2B5EF4-FFF2-40B4-BE49-F238E27FC236}">
                <a16:creationId xmlns:a16="http://schemas.microsoft.com/office/drawing/2014/main" id="{E57904B9-EC3A-B40B-14F5-C632088119A2}"/>
              </a:ext>
            </a:extLst>
          </p:cNvPr>
          <p:cNvSpPr>
            <a:spLocks noGrp="1"/>
          </p:cNvSpPr>
          <p:nvPr>
            <p:ph type="title"/>
          </p:nvPr>
        </p:nvSpPr>
        <p:spPr/>
        <p:txBody>
          <a:bodyPr/>
          <a:lstStyle/>
          <a:p>
            <a:r>
              <a:rPr lang="en-US" dirty="0"/>
              <a:t>Phase III KRYSTAL-12 Trial: PFS per BICR</a:t>
            </a:r>
          </a:p>
        </p:txBody>
      </p:sp>
      <p:grpSp>
        <p:nvGrpSpPr>
          <p:cNvPr id="4" name="Group 3">
            <a:extLst>
              <a:ext uri="{FF2B5EF4-FFF2-40B4-BE49-F238E27FC236}">
                <a16:creationId xmlns:a16="http://schemas.microsoft.com/office/drawing/2014/main" id="{DAD4FEA2-9B23-0FD9-1C30-EEBBF15A1CA0}"/>
              </a:ext>
            </a:extLst>
          </p:cNvPr>
          <p:cNvGrpSpPr/>
          <p:nvPr/>
        </p:nvGrpSpPr>
        <p:grpSpPr>
          <a:xfrm>
            <a:off x="1392352" y="1370013"/>
            <a:ext cx="9398833" cy="4167266"/>
            <a:chOff x="1392352" y="1370013"/>
            <a:chExt cx="9398833" cy="4167266"/>
          </a:xfrm>
        </p:grpSpPr>
        <p:pic>
          <p:nvPicPr>
            <p:cNvPr id="58370" name="Picture 2">
              <a:extLst>
                <a:ext uri="{FF2B5EF4-FFF2-40B4-BE49-F238E27FC236}">
                  <a16:creationId xmlns:a16="http://schemas.microsoft.com/office/drawing/2014/main" id="{E2020885-5764-CF62-FEB3-21B0690D2AD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392352" y="1370013"/>
              <a:ext cx="9398833" cy="41672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92E71D6-A39F-21E7-DB75-C44682BDAA78}"/>
                </a:ext>
              </a:extLst>
            </p:cNvPr>
            <p:cNvSpPr/>
            <p:nvPr/>
          </p:nvSpPr>
          <p:spPr bwMode="auto">
            <a:xfrm>
              <a:off x="1392352" y="5426439"/>
              <a:ext cx="871163" cy="1108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3342718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8BFA2-1811-8DE0-4074-3C2EA3399F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718029-7728-702B-1E7B-55DFF2F90559}"/>
              </a:ext>
            </a:extLst>
          </p:cNvPr>
          <p:cNvSpPr txBox="1"/>
          <p:nvPr/>
        </p:nvSpPr>
        <p:spPr>
          <a:xfrm>
            <a:off x="263352" y="6469404"/>
            <a:ext cx="3757952"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Mok TSK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LBA8509 </a:t>
            </a:r>
          </a:p>
        </p:txBody>
      </p:sp>
      <p:sp>
        <p:nvSpPr>
          <p:cNvPr id="7" name="Title 6">
            <a:extLst>
              <a:ext uri="{FF2B5EF4-FFF2-40B4-BE49-F238E27FC236}">
                <a16:creationId xmlns:a16="http://schemas.microsoft.com/office/drawing/2014/main" id="{E394BE81-7238-65D6-3CE7-1BC1D75F437A}"/>
              </a:ext>
            </a:extLst>
          </p:cNvPr>
          <p:cNvSpPr>
            <a:spLocks noGrp="1"/>
          </p:cNvSpPr>
          <p:nvPr>
            <p:ph type="title"/>
          </p:nvPr>
        </p:nvSpPr>
        <p:spPr>
          <a:xfrm>
            <a:off x="912286" y="65431"/>
            <a:ext cx="10358967" cy="1143000"/>
          </a:xfrm>
        </p:spPr>
        <p:txBody>
          <a:bodyPr/>
          <a:lstStyle/>
          <a:p>
            <a:r>
              <a:rPr lang="en-US" dirty="0"/>
              <a:t>Phase III KRYSTAL-12 Trial: Overall Efficacy</a:t>
            </a:r>
          </a:p>
        </p:txBody>
      </p:sp>
      <p:pic>
        <p:nvPicPr>
          <p:cNvPr id="59394" name="Picture 2">
            <a:extLst>
              <a:ext uri="{FF2B5EF4-FFF2-40B4-BE49-F238E27FC236}">
                <a16:creationId xmlns:a16="http://schemas.microsoft.com/office/drawing/2014/main" id="{875216C9-8AF6-5FE1-5E83-A30F5386A26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597873" y="989350"/>
            <a:ext cx="10987791" cy="521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722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7D787-5C9E-6417-2D57-F9259397B6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2AF06E-8983-BCEB-4FA3-59D2CB911C8A}"/>
              </a:ext>
            </a:extLst>
          </p:cNvPr>
          <p:cNvSpPr txBox="1"/>
          <p:nvPr/>
        </p:nvSpPr>
        <p:spPr>
          <a:xfrm>
            <a:off x="263352" y="6469404"/>
            <a:ext cx="37546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Forde PM et al. WCLC 2024;Abstract PL02.08.</a:t>
            </a:r>
          </a:p>
        </p:txBody>
      </p:sp>
      <p:sp>
        <p:nvSpPr>
          <p:cNvPr id="7" name="Title 6">
            <a:extLst>
              <a:ext uri="{FF2B5EF4-FFF2-40B4-BE49-F238E27FC236}">
                <a16:creationId xmlns:a16="http://schemas.microsoft.com/office/drawing/2014/main" id="{94EC39ED-4542-67F9-E89F-CBDDADC6A7A5}"/>
              </a:ext>
            </a:extLst>
          </p:cNvPr>
          <p:cNvSpPr>
            <a:spLocks noGrp="1"/>
          </p:cNvSpPr>
          <p:nvPr>
            <p:ph type="title"/>
          </p:nvPr>
        </p:nvSpPr>
        <p:spPr/>
        <p:txBody>
          <a:bodyPr/>
          <a:lstStyle/>
          <a:p>
            <a:r>
              <a:rPr lang="en-US" dirty="0" err="1"/>
              <a:t>CheckMate</a:t>
            </a:r>
            <a:r>
              <a:rPr lang="en-US" dirty="0"/>
              <a:t> 77T versus </a:t>
            </a:r>
            <a:r>
              <a:rPr lang="en-US" dirty="0" err="1"/>
              <a:t>CheckMate</a:t>
            </a:r>
            <a:r>
              <a:rPr lang="en-US" dirty="0"/>
              <a:t> 816: Study Designs</a:t>
            </a:r>
          </a:p>
        </p:txBody>
      </p:sp>
      <p:pic>
        <p:nvPicPr>
          <p:cNvPr id="4" name="Picture 3" descr="A medical informational chart&#10;&#10;Description automatically generated with medium confidence">
            <a:extLst>
              <a:ext uri="{FF2B5EF4-FFF2-40B4-BE49-F238E27FC236}">
                <a16:creationId xmlns:a16="http://schemas.microsoft.com/office/drawing/2014/main" id="{F202230C-ACFD-6632-D4A0-D7E917217D2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638403" y="1331776"/>
            <a:ext cx="10679402" cy="4385978"/>
          </a:xfrm>
          <a:prstGeom prst="rect">
            <a:avLst/>
          </a:prstGeom>
        </p:spPr>
      </p:pic>
    </p:spTree>
    <p:extLst>
      <p:ext uri="{BB962C8B-B14F-4D97-AF65-F5344CB8AC3E}">
        <p14:creationId xmlns:p14="http://schemas.microsoft.com/office/powerpoint/2010/main" val="111313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3C3ED-D29B-69E0-03DA-0B3B7102DC8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FE25FE-D9EC-1661-BFCB-07F88D1E8292}"/>
              </a:ext>
            </a:extLst>
          </p:cNvPr>
          <p:cNvSpPr txBox="1"/>
          <p:nvPr/>
        </p:nvSpPr>
        <p:spPr>
          <a:xfrm>
            <a:off x="263352" y="6469404"/>
            <a:ext cx="3757952"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Mok TSK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ASCO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LBA8509.</a:t>
            </a:r>
          </a:p>
        </p:txBody>
      </p:sp>
      <p:sp>
        <p:nvSpPr>
          <p:cNvPr id="7" name="Title 6">
            <a:extLst>
              <a:ext uri="{FF2B5EF4-FFF2-40B4-BE49-F238E27FC236}">
                <a16:creationId xmlns:a16="http://schemas.microsoft.com/office/drawing/2014/main" id="{55B48897-D028-EFB5-1452-7E73D6119482}"/>
              </a:ext>
            </a:extLst>
          </p:cNvPr>
          <p:cNvSpPr>
            <a:spLocks noGrp="1"/>
          </p:cNvSpPr>
          <p:nvPr>
            <p:ph type="title"/>
          </p:nvPr>
        </p:nvSpPr>
        <p:spPr>
          <a:xfrm>
            <a:off x="912286" y="0"/>
            <a:ext cx="10358967" cy="1143000"/>
          </a:xfrm>
        </p:spPr>
        <p:txBody>
          <a:bodyPr/>
          <a:lstStyle/>
          <a:p>
            <a:r>
              <a:rPr lang="en-US" dirty="0"/>
              <a:t>Phase III KRYSTAL-12: Intracranial Efficacy</a:t>
            </a:r>
          </a:p>
        </p:txBody>
      </p:sp>
      <p:pic>
        <p:nvPicPr>
          <p:cNvPr id="60418" name="Picture 2">
            <a:extLst>
              <a:ext uri="{FF2B5EF4-FFF2-40B4-BE49-F238E27FC236}">
                <a16:creationId xmlns:a16="http://schemas.microsoft.com/office/drawing/2014/main" id="{3D6CC49F-362D-0402-07A9-D07B53B9171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912285" y="1043080"/>
            <a:ext cx="10358967" cy="477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6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E8512-CFDC-1162-97F2-33507435F55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BF5CF8-E967-EA4A-6110-D194D3F134CA}"/>
              </a:ext>
            </a:extLst>
          </p:cNvPr>
          <p:cNvSpPr txBox="1"/>
          <p:nvPr/>
        </p:nvSpPr>
        <p:spPr>
          <a:xfrm>
            <a:off x="263352" y="6469404"/>
            <a:ext cx="3587200" cy="323165"/>
          </a:xfrm>
          <a:prstGeom prst="rect">
            <a:avLst/>
          </a:prstGeom>
          <a:noFill/>
        </p:spPr>
        <p:txBody>
          <a:bodyPr wrap="none" rtlCol="0">
            <a:spAutoFit/>
          </a:bodyPr>
          <a:lstStyle/>
          <a:p>
            <a:pPr defTabSz="455613" fontAlgn="base">
              <a:spcBef>
                <a:spcPct val="0"/>
              </a:spcBef>
              <a:spcAft>
                <a:spcPct val="0"/>
              </a:spcAft>
              <a:defRPr/>
            </a:pPr>
            <a:r>
              <a:rPr lang="en-US" sz="1500" dirty="0" err="1">
                <a:solidFill>
                  <a:srgbClr val="000000"/>
                </a:solidFill>
                <a:latin typeface="Calibri" panose="020F0502020204030204" pitchFamily="34" charset="0"/>
                <a:ea typeface="MS PGothic" charset="0"/>
                <a:cs typeface="Calibri" panose="020F0502020204030204" pitchFamily="34" charset="0"/>
              </a:rPr>
              <a:t>Barlesi</a:t>
            </a:r>
            <a:r>
              <a:rPr lang="en-US" sz="1500" dirty="0">
                <a:solidFill>
                  <a:srgbClr val="000000"/>
                </a:solidFill>
                <a:latin typeface="Calibri" panose="020F0502020204030204" pitchFamily="34" charset="0"/>
                <a:ea typeface="MS PGothic" charset="0"/>
                <a:cs typeface="Calibri" panose="020F0502020204030204" pitchFamily="34" charset="0"/>
              </a:rPr>
              <a:t> 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LBA57.</a:t>
            </a:r>
          </a:p>
        </p:txBody>
      </p:sp>
      <p:sp>
        <p:nvSpPr>
          <p:cNvPr id="7" name="Title 6">
            <a:extLst>
              <a:ext uri="{FF2B5EF4-FFF2-40B4-BE49-F238E27FC236}">
                <a16:creationId xmlns:a16="http://schemas.microsoft.com/office/drawing/2014/main" id="{86CC68A8-4AB6-C861-A706-8DBF01054A48}"/>
              </a:ext>
            </a:extLst>
          </p:cNvPr>
          <p:cNvSpPr>
            <a:spLocks noGrp="1"/>
          </p:cNvSpPr>
          <p:nvPr>
            <p:ph type="title"/>
          </p:nvPr>
        </p:nvSpPr>
        <p:spPr>
          <a:xfrm>
            <a:off x="912286" y="15902"/>
            <a:ext cx="10358967" cy="1143000"/>
          </a:xfrm>
        </p:spPr>
        <p:txBody>
          <a:bodyPr/>
          <a:lstStyle/>
          <a:p>
            <a:r>
              <a:rPr lang="en-US" dirty="0"/>
              <a:t>Phase III KRYSTAL-12 Trial: Exploratory Study Design</a:t>
            </a:r>
          </a:p>
        </p:txBody>
      </p:sp>
      <p:pic>
        <p:nvPicPr>
          <p:cNvPr id="5" name="Picture 4" descr="A diagram of a patient's brain&#10;&#10;Description automatically generated">
            <a:extLst>
              <a:ext uri="{FF2B5EF4-FFF2-40B4-BE49-F238E27FC236}">
                <a16:creationId xmlns:a16="http://schemas.microsoft.com/office/drawing/2014/main" id="{44D80913-4218-A029-EFD7-2FEF4B7ED00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49762" y="1211792"/>
            <a:ext cx="11084013" cy="4596072"/>
          </a:xfrm>
          <a:prstGeom prst="rect">
            <a:avLst/>
          </a:prstGeom>
        </p:spPr>
      </p:pic>
    </p:spTree>
    <p:extLst>
      <p:ext uri="{BB962C8B-B14F-4D97-AF65-F5344CB8AC3E}">
        <p14:creationId xmlns:p14="http://schemas.microsoft.com/office/powerpoint/2010/main" val="2020174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05C0E-E533-89A1-9CAB-7D32463AE82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CDD7B7A-9A00-A038-0170-09D2D921343C}"/>
              </a:ext>
            </a:extLst>
          </p:cNvPr>
          <p:cNvSpPr txBox="1"/>
          <p:nvPr/>
        </p:nvSpPr>
        <p:spPr>
          <a:xfrm>
            <a:off x="263352" y="6469404"/>
            <a:ext cx="3587200" cy="323165"/>
          </a:xfrm>
          <a:prstGeom prst="rect">
            <a:avLst/>
          </a:prstGeom>
          <a:noFill/>
        </p:spPr>
        <p:txBody>
          <a:bodyPr wrap="none" rtlCol="0">
            <a:spAutoFit/>
          </a:bodyPr>
          <a:lstStyle/>
          <a:p>
            <a:pPr defTabSz="455613" fontAlgn="base">
              <a:spcBef>
                <a:spcPct val="0"/>
              </a:spcBef>
              <a:spcAft>
                <a:spcPct val="0"/>
              </a:spcAft>
              <a:defRPr/>
            </a:pPr>
            <a:r>
              <a:rPr lang="en-US" sz="1500" dirty="0" err="1">
                <a:solidFill>
                  <a:srgbClr val="000000"/>
                </a:solidFill>
                <a:latin typeface="Calibri" panose="020F0502020204030204" pitchFamily="34" charset="0"/>
                <a:ea typeface="MS PGothic" charset="0"/>
                <a:cs typeface="Calibri" panose="020F0502020204030204" pitchFamily="34" charset="0"/>
              </a:rPr>
              <a:t>Barlesi</a:t>
            </a:r>
            <a:r>
              <a:rPr lang="en-US" sz="1500" dirty="0">
                <a:solidFill>
                  <a:srgbClr val="000000"/>
                </a:solidFill>
                <a:latin typeface="Calibri" panose="020F0502020204030204" pitchFamily="34" charset="0"/>
                <a:ea typeface="MS PGothic" charset="0"/>
                <a:cs typeface="Calibri" panose="020F0502020204030204" pitchFamily="34" charset="0"/>
              </a:rPr>
              <a:t> 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LBA57. </a:t>
            </a:r>
          </a:p>
        </p:txBody>
      </p:sp>
      <p:sp>
        <p:nvSpPr>
          <p:cNvPr id="7" name="Title 6">
            <a:extLst>
              <a:ext uri="{FF2B5EF4-FFF2-40B4-BE49-F238E27FC236}">
                <a16:creationId xmlns:a16="http://schemas.microsoft.com/office/drawing/2014/main" id="{48E76403-6CCE-4EA8-C818-8FB005EE8531}"/>
              </a:ext>
            </a:extLst>
          </p:cNvPr>
          <p:cNvSpPr>
            <a:spLocks noGrp="1"/>
          </p:cNvSpPr>
          <p:nvPr>
            <p:ph type="title"/>
          </p:nvPr>
        </p:nvSpPr>
        <p:spPr>
          <a:xfrm>
            <a:off x="0" y="227013"/>
            <a:ext cx="12107537" cy="1143000"/>
          </a:xfrm>
        </p:spPr>
        <p:txBody>
          <a:bodyPr/>
          <a:lstStyle/>
          <a:p>
            <a:r>
              <a:rPr lang="en-US" dirty="0"/>
              <a:t>Phase III KRYSTAL-12 Trial: </a:t>
            </a:r>
            <a:br>
              <a:rPr lang="en-US" dirty="0"/>
            </a:br>
            <a:r>
              <a:rPr lang="en-US" dirty="0"/>
              <a:t>Intracranial TTP in Patients with Brain Metastases</a:t>
            </a:r>
          </a:p>
        </p:txBody>
      </p:sp>
      <p:pic>
        <p:nvPicPr>
          <p:cNvPr id="4" name="Picture 3" descr="A graph showing the results of a patient's brain metastases&#10;&#10;Description automatically generated">
            <a:extLst>
              <a:ext uri="{FF2B5EF4-FFF2-40B4-BE49-F238E27FC236}">
                <a16:creationId xmlns:a16="http://schemas.microsoft.com/office/drawing/2014/main" id="{B903B434-A609-FE06-EC38-097777EF008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48786" y="1370013"/>
            <a:ext cx="11292307" cy="4292656"/>
          </a:xfrm>
          <a:prstGeom prst="rect">
            <a:avLst/>
          </a:prstGeom>
        </p:spPr>
      </p:pic>
      <p:sp>
        <p:nvSpPr>
          <p:cNvPr id="2" name="TextBox 1">
            <a:extLst>
              <a:ext uri="{FF2B5EF4-FFF2-40B4-BE49-F238E27FC236}">
                <a16:creationId xmlns:a16="http://schemas.microsoft.com/office/drawing/2014/main" id="{70F93156-9820-38A4-7F4B-B7B0C073CAEC}"/>
              </a:ext>
            </a:extLst>
          </p:cNvPr>
          <p:cNvSpPr txBox="1"/>
          <p:nvPr/>
        </p:nvSpPr>
        <p:spPr>
          <a:xfrm>
            <a:off x="548577" y="5756340"/>
            <a:ext cx="2898486"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TTP = time to disease progression</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38434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72C4-4224-F2D7-F257-469D13CAA1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D940246-873D-EB29-76F2-09DD8693149F}"/>
              </a:ext>
            </a:extLst>
          </p:cNvPr>
          <p:cNvSpPr txBox="1"/>
          <p:nvPr/>
        </p:nvSpPr>
        <p:spPr>
          <a:xfrm>
            <a:off x="263352" y="6469404"/>
            <a:ext cx="3587200" cy="323165"/>
          </a:xfrm>
          <a:prstGeom prst="rect">
            <a:avLst/>
          </a:prstGeom>
          <a:noFill/>
        </p:spPr>
        <p:txBody>
          <a:bodyPr wrap="none" rtlCol="0">
            <a:spAutoFit/>
          </a:bodyPr>
          <a:lstStyle/>
          <a:p>
            <a:pPr defTabSz="455613" fontAlgn="base">
              <a:spcBef>
                <a:spcPct val="0"/>
              </a:spcBef>
              <a:spcAft>
                <a:spcPct val="0"/>
              </a:spcAft>
              <a:defRPr/>
            </a:pPr>
            <a:r>
              <a:rPr lang="en-US" sz="1500" dirty="0" err="1">
                <a:solidFill>
                  <a:srgbClr val="000000"/>
                </a:solidFill>
                <a:latin typeface="Calibri" panose="020F0502020204030204" pitchFamily="34" charset="0"/>
                <a:ea typeface="MS PGothic" charset="0"/>
                <a:cs typeface="Calibri" panose="020F0502020204030204" pitchFamily="34" charset="0"/>
              </a:rPr>
              <a:t>Barlesi</a:t>
            </a:r>
            <a:r>
              <a:rPr lang="en-US" sz="1500" dirty="0">
                <a:solidFill>
                  <a:srgbClr val="000000"/>
                </a:solidFill>
                <a:latin typeface="Calibri" panose="020F0502020204030204" pitchFamily="34" charset="0"/>
                <a:ea typeface="MS PGothic" charset="0"/>
                <a:cs typeface="Calibri" panose="020F0502020204030204" pitchFamily="34" charset="0"/>
              </a:rPr>
              <a:t> 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lang="en-US" sz="1500" dirty="0">
                <a:solidFill>
                  <a:srgbClr val="000000"/>
                </a:solidFill>
                <a:latin typeface="Calibri" panose="020F0502020204030204" pitchFamily="34" charset="0"/>
                <a:ea typeface="MS PGothic" charset="0"/>
                <a:cs typeface="Calibri" panose="020F0502020204030204" pitchFamily="34" charset="0"/>
              </a:rPr>
              <a:t>ESMO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2024;Abstract LBA57. </a:t>
            </a:r>
          </a:p>
        </p:txBody>
      </p:sp>
      <p:sp>
        <p:nvSpPr>
          <p:cNvPr id="7" name="Title 6">
            <a:extLst>
              <a:ext uri="{FF2B5EF4-FFF2-40B4-BE49-F238E27FC236}">
                <a16:creationId xmlns:a16="http://schemas.microsoft.com/office/drawing/2014/main" id="{FAA53810-4E23-0666-734E-D12E9B104930}"/>
              </a:ext>
            </a:extLst>
          </p:cNvPr>
          <p:cNvSpPr>
            <a:spLocks noGrp="1"/>
          </p:cNvSpPr>
          <p:nvPr>
            <p:ph type="title"/>
          </p:nvPr>
        </p:nvSpPr>
        <p:spPr/>
        <p:txBody>
          <a:bodyPr/>
          <a:lstStyle/>
          <a:p>
            <a:r>
              <a:rPr lang="en-US" dirty="0"/>
              <a:t>Phase III KRYSTAL-12 Trial: Systemic Efficacy by Brain Metastases</a:t>
            </a:r>
          </a:p>
        </p:txBody>
      </p:sp>
      <p:grpSp>
        <p:nvGrpSpPr>
          <p:cNvPr id="9" name="Group 8">
            <a:extLst>
              <a:ext uri="{FF2B5EF4-FFF2-40B4-BE49-F238E27FC236}">
                <a16:creationId xmlns:a16="http://schemas.microsoft.com/office/drawing/2014/main" id="{3266A952-568D-6B3E-6185-4BBB05A9AEE9}"/>
              </a:ext>
            </a:extLst>
          </p:cNvPr>
          <p:cNvGrpSpPr/>
          <p:nvPr/>
        </p:nvGrpSpPr>
        <p:grpSpPr>
          <a:xfrm>
            <a:off x="392242" y="1591917"/>
            <a:ext cx="11407515" cy="3674165"/>
            <a:chOff x="392242" y="1591917"/>
            <a:chExt cx="11407515" cy="3674165"/>
          </a:xfrm>
        </p:grpSpPr>
        <p:pic>
          <p:nvPicPr>
            <p:cNvPr id="4" name="Picture 3" descr="A graph of a patient's brain metastases&#10;&#10;Description automatically generated">
              <a:extLst>
                <a:ext uri="{FF2B5EF4-FFF2-40B4-BE49-F238E27FC236}">
                  <a16:creationId xmlns:a16="http://schemas.microsoft.com/office/drawing/2014/main" id="{D9820176-8487-9593-7AE4-E11AC02E623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92242" y="1591917"/>
              <a:ext cx="11407515" cy="3674165"/>
            </a:xfrm>
            <a:prstGeom prst="rect">
              <a:avLst/>
            </a:prstGeom>
          </p:spPr>
        </p:pic>
        <p:sp>
          <p:nvSpPr>
            <p:cNvPr id="6" name="Rectangle 5">
              <a:extLst>
                <a:ext uri="{FF2B5EF4-FFF2-40B4-BE49-F238E27FC236}">
                  <a16:creationId xmlns:a16="http://schemas.microsoft.com/office/drawing/2014/main" id="{D61AEDBA-E63E-A0A3-2A6A-1A85424B6F8E}"/>
                </a:ext>
              </a:extLst>
            </p:cNvPr>
            <p:cNvSpPr/>
            <p:nvPr/>
          </p:nvSpPr>
          <p:spPr bwMode="auto">
            <a:xfrm>
              <a:off x="6091769" y="5096656"/>
              <a:ext cx="698775" cy="1648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Rectangle 7">
              <a:extLst>
                <a:ext uri="{FF2B5EF4-FFF2-40B4-BE49-F238E27FC236}">
                  <a16:creationId xmlns:a16="http://schemas.microsoft.com/office/drawing/2014/main" id="{222F895B-9AC6-A238-845F-5283C7780AF3}"/>
                </a:ext>
              </a:extLst>
            </p:cNvPr>
            <p:cNvSpPr/>
            <p:nvPr/>
          </p:nvSpPr>
          <p:spPr bwMode="auto">
            <a:xfrm>
              <a:off x="562898" y="5096656"/>
              <a:ext cx="698775" cy="1648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spTree>
    <p:extLst>
      <p:ext uri="{BB962C8B-B14F-4D97-AF65-F5344CB8AC3E}">
        <p14:creationId xmlns:p14="http://schemas.microsoft.com/office/powerpoint/2010/main" val="285903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54F8-3ED0-A718-F62A-3820D4633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F79E7-69C1-D77A-01BB-793D94EFF698}"/>
              </a:ext>
            </a:extLst>
          </p:cNvPr>
          <p:cNvSpPr>
            <a:spLocks noGrp="1"/>
          </p:cNvSpPr>
          <p:nvPr>
            <p:ph type="title"/>
          </p:nvPr>
        </p:nvSpPr>
        <p:spPr>
          <a:xfrm>
            <a:off x="507042" y="331079"/>
            <a:ext cx="10961517" cy="1141412"/>
          </a:xfrm>
        </p:spPr>
        <p:txBody>
          <a:bodyPr/>
          <a:lstStyle/>
          <a:p>
            <a:pPr algn="l"/>
            <a:r>
              <a:rPr lang="en-US" dirty="0"/>
              <a:t>FDA Approves Lazertinib with </a:t>
            </a:r>
            <a:r>
              <a:rPr lang="en-US" dirty="0" err="1"/>
              <a:t>Amivantamab-vmjw</a:t>
            </a:r>
            <a:r>
              <a:rPr lang="en-US" dirty="0"/>
              <a:t> for NSCLC</a:t>
            </a:r>
            <a:br>
              <a:rPr lang="en-US" dirty="0"/>
            </a:br>
            <a:r>
              <a:rPr lang="en-US" sz="2800" dirty="0"/>
              <a:t>Press Release: August 19, 2024</a:t>
            </a:r>
          </a:p>
        </p:txBody>
      </p:sp>
      <p:sp>
        <p:nvSpPr>
          <p:cNvPr id="3" name="Content Placeholder 2">
            <a:extLst>
              <a:ext uri="{FF2B5EF4-FFF2-40B4-BE49-F238E27FC236}">
                <a16:creationId xmlns:a16="http://schemas.microsoft.com/office/drawing/2014/main" id="{66EC1911-8120-C736-B1FF-AB4F9A603E8E}"/>
              </a:ext>
            </a:extLst>
          </p:cNvPr>
          <p:cNvSpPr>
            <a:spLocks noGrp="1"/>
          </p:cNvSpPr>
          <p:nvPr>
            <p:ph idx="1"/>
          </p:nvPr>
        </p:nvSpPr>
        <p:spPr>
          <a:xfrm>
            <a:off x="424802" y="1572940"/>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“On August 19, 2024, the Food and Drug Administration approved </a:t>
            </a:r>
            <a:r>
              <a:rPr lang="en-US" sz="1900" b="0" dirty="0" err="1">
                <a:latin typeface="Calibri" panose="020F0502020204030204" pitchFamily="34" charset="0"/>
                <a:cs typeface="Calibri" panose="020F0502020204030204" pitchFamily="34" charset="0"/>
              </a:rPr>
              <a:t>lazertinib</a:t>
            </a:r>
            <a:r>
              <a:rPr lang="en-US" sz="1900" b="0" dirty="0">
                <a:latin typeface="Calibri" panose="020F0502020204030204" pitchFamily="34" charset="0"/>
                <a:cs typeface="Calibri" panose="020F0502020204030204" pitchFamily="34" charset="0"/>
              </a:rPr>
              <a:t> in combination with </a:t>
            </a:r>
            <a:r>
              <a:rPr lang="en-US" sz="1900" b="0" dirty="0" err="1">
                <a:latin typeface="Calibri" panose="020F0502020204030204" pitchFamily="34" charset="0"/>
                <a:cs typeface="Calibri" panose="020F0502020204030204" pitchFamily="34" charset="0"/>
              </a:rPr>
              <a:t>amivantamab-vmjw</a:t>
            </a:r>
            <a:r>
              <a:rPr lang="en-US" sz="1900" b="0" dirty="0">
                <a:latin typeface="Calibri" panose="020F0502020204030204" pitchFamily="34" charset="0"/>
                <a:cs typeface="Calibri" panose="020F0502020204030204" pitchFamily="34" charset="0"/>
              </a:rPr>
              <a:t> for the first-line treatment of locally advanced or metastatic non-small cell lung cancer (NSCLC) with epidermal growth factor receptor (EGFR) exon 19 deletions or exon 21 L858R substitution mutations, as detected by an FDA-approved test.</a:t>
            </a:r>
          </a:p>
          <a:p>
            <a:pPr marL="99718" indent="0">
              <a:buNone/>
            </a:pPr>
            <a:r>
              <a:rPr lang="en-US" sz="1900" b="0" dirty="0">
                <a:latin typeface="Calibri" panose="020F0502020204030204" pitchFamily="34" charset="0"/>
                <a:cs typeface="Calibri" panose="020F0502020204030204" pitchFamily="34" charset="0"/>
              </a:rPr>
              <a:t>Efficacy was evaluated in MARIPOSA (NCT04487080), a randomized, active-controlled, multicenter trial of 1074 patients with exon 19 deletion or exon 21 L858R substitution mutation-positive locally advanced or metastatic NSCLC and no prior systemic therapy for advanced disease. Patients were randomized (2:2:1) to receive </a:t>
            </a:r>
            <a:r>
              <a:rPr lang="en-US" sz="1900" b="0" dirty="0" err="1">
                <a:latin typeface="Calibri" panose="020F0502020204030204" pitchFamily="34" charset="0"/>
                <a:cs typeface="Calibri" panose="020F0502020204030204" pitchFamily="34" charset="0"/>
              </a:rPr>
              <a:t>lazertinib</a:t>
            </a:r>
            <a:r>
              <a:rPr lang="en-US" sz="1900" b="0" dirty="0">
                <a:latin typeface="Calibri" panose="020F0502020204030204" pitchFamily="34" charset="0"/>
                <a:cs typeface="Calibri" panose="020F0502020204030204" pitchFamily="34" charset="0"/>
              </a:rPr>
              <a:t> in combination with </a:t>
            </a:r>
            <a:r>
              <a:rPr lang="en-US" sz="1900" b="0" dirty="0" err="1">
                <a:latin typeface="Calibri" panose="020F0502020204030204" pitchFamily="34" charset="0"/>
                <a:cs typeface="Calibri" panose="020F0502020204030204" pitchFamily="34" charset="0"/>
              </a:rPr>
              <a:t>amivantamab</a:t>
            </a:r>
            <a:r>
              <a:rPr lang="en-US" sz="1900" b="0" dirty="0">
                <a:latin typeface="Calibri" panose="020F0502020204030204" pitchFamily="34" charset="0"/>
                <a:cs typeface="Calibri" panose="020F0502020204030204" pitchFamily="34" charset="0"/>
              </a:rPr>
              <a:t>, </a:t>
            </a:r>
            <a:r>
              <a:rPr lang="en-US" sz="1900" b="0" dirty="0" err="1">
                <a:latin typeface="Calibri" panose="020F0502020204030204" pitchFamily="34" charset="0"/>
                <a:cs typeface="Calibri" panose="020F0502020204030204" pitchFamily="34" charset="0"/>
              </a:rPr>
              <a:t>osimertinib</a:t>
            </a:r>
            <a:r>
              <a:rPr lang="en-US" sz="1900" b="0" dirty="0">
                <a:latin typeface="Calibri" panose="020F0502020204030204" pitchFamily="34" charset="0"/>
                <a:cs typeface="Calibri" panose="020F0502020204030204" pitchFamily="34" charset="0"/>
              </a:rPr>
              <a:t> monotherapy, or </a:t>
            </a:r>
            <a:r>
              <a:rPr lang="en-US" sz="1900" b="0" dirty="0" err="1">
                <a:latin typeface="Calibri" panose="020F0502020204030204" pitchFamily="34" charset="0"/>
                <a:cs typeface="Calibri" panose="020F0502020204030204" pitchFamily="34" charset="0"/>
              </a:rPr>
              <a:t>lazertinib</a:t>
            </a:r>
            <a:r>
              <a:rPr lang="en-US" sz="1900" b="0" dirty="0">
                <a:latin typeface="Calibri" panose="020F0502020204030204" pitchFamily="34" charset="0"/>
                <a:cs typeface="Calibri" panose="020F0502020204030204" pitchFamily="34" charset="0"/>
              </a:rPr>
              <a:t> monotherapy (an unapproved regimen for NSCLC) until disease progression or unacceptable toxicity.</a:t>
            </a:r>
          </a:p>
          <a:p>
            <a:pPr marL="99718" indent="0">
              <a:buNone/>
            </a:pPr>
            <a:r>
              <a:rPr lang="en-US" sz="1900" b="0" i="0" u="none" strike="noStrike" dirty="0">
                <a:solidFill>
                  <a:srgbClr val="333333"/>
                </a:solidFill>
                <a:effectLst/>
                <a:latin typeface="Calibri" panose="020F0502020204030204" pitchFamily="34" charset="0"/>
                <a:cs typeface="Calibri" panose="020F0502020204030204" pitchFamily="34" charset="0"/>
              </a:rPr>
              <a:t>Lazertinib with </a:t>
            </a:r>
            <a:r>
              <a:rPr lang="en-US" sz="1900" b="0" i="0" u="none" strike="noStrike" dirty="0" err="1">
                <a:solidFill>
                  <a:srgbClr val="333333"/>
                </a:solidFill>
                <a:effectLst/>
                <a:latin typeface="Calibri" panose="020F0502020204030204" pitchFamily="34" charset="0"/>
                <a:cs typeface="Calibri" panose="020F0502020204030204" pitchFamily="34" charset="0"/>
              </a:rPr>
              <a:t>amivantamab</a:t>
            </a:r>
            <a:r>
              <a:rPr lang="en-US" sz="1900" b="0" i="0" u="none" strike="noStrike" dirty="0">
                <a:solidFill>
                  <a:srgbClr val="333333"/>
                </a:solidFill>
                <a:effectLst/>
                <a:latin typeface="Calibri" panose="020F0502020204030204" pitchFamily="34" charset="0"/>
                <a:cs typeface="Calibri" panose="020F0502020204030204" pitchFamily="34" charset="0"/>
              </a:rPr>
              <a:t> demonstrated a statistically significant improvement in PFS compared to </a:t>
            </a:r>
            <a:r>
              <a:rPr lang="en-US" sz="1900" b="0" i="0" u="none" strike="noStrike" dirty="0" err="1">
                <a:solidFill>
                  <a:srgbClr val="333333"/>
                </a:solidFill>
                <a:effectLst/>
                <a:latin typeface="Calibri" panose="020F0502020204030204" pitchFamily="34" charset="0"/>
                <a:cs typeface="Calibri" panose="020F0502020204030204" pitchFamily="34" charset="0"/>
              </a:rPr>
              <a:t>osimertinib</a:t>
            </a:r>
            <a:r>
              <a:rPr lang="en-US" sz="1900" b="0" i="0" u="none" strike="noStrike" dirty="0">
                <a:solidFill>
                  <a:srgbClr val="333333"/>
                </a:solidFill>
                <a:effectLst/>
                <a:latin typeface="Calibri" panose="020F0502020204030204" pitchFamily="34" charset="0"/>
                <a:cs typeface="Calibri" panose="020F0502020204030204" pitchFamily="34" charset="0"/>
              </a:rPr>
              <a:t> with a hazard ratio of 0.70 (95% confidence interval [CI]: 0.58, 0.85; p-value=0.0002). The median PFS was 23.7 months (95% CI: 19.1, 27.7) in the </a:t>
            </a:r>
            <a:r>
              <a:rPr lang="en-US" sz="1900" b="0" i="0" u="none" strike="noStrike" dirty="0" err="1">
                <a:solidFill>
                  <a:srgbClr val="333333"/>
                </a:solidFill>
                <a:effectLst/>
                <a:latin typeface="Calibri" panose="020F0502020204030204" pitchFamily="34" charset="0"/>
                <a:cs typeface="Calibri" panose="020F0502020204030204" pitchFamily="34" charset="0"/>
              </a:rPr>
              <a:t>lazertinib</a:t>
            </a:r>
            <a:r>
              <a:rPr lang="en-US" sz="1900" b="0" i="0" u="none" strike="noStrike" dirty="0">
                <a:solidFill>
                  <a:srgbClr val="333333"/>
                </a:solidFill>
                <a:effectLst/>
                <a:latin typeface="Calibri" panose="020F0502020204030204" pitchFamily="34" charset="0"/>
                <a:cs typeface="Calibri" panose="020F0502020204030204" pitchFamily="34" charset="0"/>
              </a:rPr>
              <a:t> with </a:t>
            </a:r>
            <a:r>
              <a:rPr lang="en-US" sz="1900" b="0" i="0" u="none" strike="noStrike" dirty="0" err="1">
                <a:solidFill>
                  <a:srgbClr val="333333"/>
                </a:solidFill>
                <a:effectLst/>
                <a:latin typeface="Calibri" panose="020F0502020204030204" pitchFamily="34" charset="0"/>
                <a:cs typeface="Calibri" panose="020F0502020204030204" pitchFamily="34" charset="0"/>
              </a:rPr>
              <a:t>amivantamab</a:t>
            </a:r>
            <a:r>
              <a:rPr lang="en-US" sz="1900" b="0" i="0" u="none" strike="noStrike" dirty="0">
                <a:solidFill>
                  <a:srgbClr val="333333"/>
                </a:solidFill>
                <a:effectLst/>
                <a:latin typeface="Calibri" panose="020F0502020204030204" pitchFamily="34" charset="0"/>
                <a:cs typeface="Calibri" panose="020F0502020204030204" pitchFamily="34" charset="0"/>
              </a:rPr>
              <a:t> arm and 16.6 months (95% CI: 14.8, 18.5) in the </a:t>
            </a:r>
            <a:r>
              <a:rPr lang="en-US" sz="1900" b="0" i="0" u="none" strike="noStrike" dirty="0" err="1">
                <a:solidFill>
                  <a:srgbClr val="333333"/>
                </a:solidFill>
                <a:effectLst/>
                <a:latin typeface="Calibri" panose="020F0502020204030204" pitchFamily="34" charset="0"/>
                <a:cs typeface="Calibri" panose="020F0502020204030204" pitchFamily="34" charset="0"/>
              </a:rPr>
              <a:t>osimertinib</a:t>
            </a:r>
            <a:r>
              <a:rPr lang="en-US" sz="1900" b="0" i="0" u="none" strike="noStrike" dirty="0">
                <a:solidFill>
                  <a:srgbClr val="333333"/>
                </a:solidFill>
                <a:effectLst/>
                <a:latin typeface="Calibri" panose="020F0502020204030204" pitchFamily="34" charset="0"/>
                <a:cs typeface="Calibri" panose="020F0502020204030204" pitchFamily="34" charset="0"/>
              </a:rPr>
              <a:t> arm.”</a:t>
            </a: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70F78A7-438B-81EA-C68E-97C025921680}"/>
              </a:ext>
            </a:extLst>
          </p:cNvPr>
          <p:cNvSpPr txBox="1"/>
          <p:nvPr/>
        </p:nvSpPr>
        <p:spPr>
          <a:xfrm>
            <a:off x="41119" y="6334780"/>
            <a:ext cx="12192000"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fda</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-approves-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lazertinib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amivantamab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vmjw</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-non-small-lung-cancer</a:t>
            </a:r>
          </a:p>
        </p:txBody>
      </p:sp>
    </p:spTree>
    <p:extLst>
      <p:ext uri="{BB962C8B-B14F-4D97-AF65-F5344CB8AC3E}">
        <p14:creationId xmlns:p14="http://schemas.microsoft.com/office/powerpoint/2010/main" val="330029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9B0BE-A6FF-5D6D-3BDA-C2BB092D9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E6BA9-028F-3BF2-A355-D449A13B2576}"/>
              </a:ext>
            </a:extLst>
          </p:cNvPr>
          <p:cNvSpPr>
            <a:spLocks noGrp="1"/>
          </p:cNvSpPr>
          <p:nvPr>
            <p:ph type="title"/>
          </p:nvPr>
        </p:nvSpPr>
        <p:spPr>
          <a:xfrm>
            <a:off x="507042" y="331079"/>
            <a:ext cx="11260155" cy="1141412"/>
          </a:xfrm>
        </p:spPr>
        <p:txBody>
          <a:bodyPr/>
          <a:lstStyle/>
          <a:p>
            <a:pPr algn="l"/>
            <a:r>
              <a:rPr lang="en-US" dirty="0"/>
              <a:t>FDA Approves </a:t>
            </a:r>
            <a:r>
              <a:rPr lang="en-US" dirty="0" err="1"/>
              <a:t>Amivantamab-vmjw</a:t>
            </a:r>
            <a:r>
              <a:rPr lang="en-US" dirty="0"/>
              <a:t> with Carboplatin and Pemetrexed for NSCLC with EGFR Exon 19 Deletions or L858R Mutations</a:t>
            </a:r>
            <a:br>
              <a:rPr lang="en-US" dirty="0"/>
            </a:br>
            <a:r>
              <a:rPr lang="en-US" sz="2800" dirty="0"/>
              <a:t>Press Release: September 19, 2024</a:t>
            </a:r>
          </a:p>
        </p:txBody>
      </p:sp>
      <p:sp>
        <p:nvSpPr>
          <p:cNvPr id="3" name="Content Placeholder 2">
            <a:extLst>
              <a:ext uri="{FF2B5EF4-FFF2-40B4-BE49-F238E27FC236}">
                <a16:creationId xmlns:a16="http://schemas.microsoft.com/office/drawing/2014/main" id="{EA85B426-5790-3443-4B58-FBD811469976}"/>
              </a:ext>
            </a:extLst>
          </p:cNvPr>
          <p:cNvSpPr>
            <a:spLocks noGrp="1"/>
          </p:cNvSpPr>
          <p:nvPr>
            <p:ph idx="1"/>
          </p:nvPr>
        </p:nvSpPr>
        <p:spPr>
          <a:xfrm>
            <a:off x="424802" y="184508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“On September 19, 2024, the Food and Drug Administration approved </a:t>
            </a:r>
            <a:r>
              <a:rPr lang="en-US" sz="1900" b="0" dirty="0" err="1">
                <a:latin typeface="Calibri" panose="020F0502020204030204" pitchFamily="34" charset="0"/>
                <a:cs typeface="Calibri" panose="020F0502020204030204" pitchFamily="34" charset="0"/>
              </a:rPr>
              <a:t>amivantamab-vmjw</a:t>
            </a:r>
            <a:r>
              <a:rPr lang="en-US" sz="1900" b="0" dirty="0">
                <a:latin typeface="Calibri" panose="020F0502020204030204" pitchFamily="34" charset="0"/>
                <a:cs typeface="Calibri" panose="020F0502020204030204" pitchFamily="34" charset="0"/>
              </a:rPr>
              <a:t> with carboplatin and pemetrexed for adult patients with locally advanced or metastatic non-small cell lung cancer (NSCLC) with epidermal growth factor receptor (EGFR) exon 19 deletions or exon 21 L858R substitution mutations whose disease has progressed on or after treatment with an EGFR tyrosine kinase inhibitor.</a:t>
            </a:r>
          </a:p>
          <a:p>
            <a:pPr marL="99718" indent="0">
              <a:buNone/>
            </a:pPr>
            <a:r>
              <a:rPr lang="en-US" sz="1900" b="0" dirty="0">
                <a:latin typeface="Calibri" panose="020F0502020204030204" pitchFamily="34" charset="0"/>
                <a:cs typeface="Calibri" panose="020F0502020204030204" pitchFamily="34" charset="0"/>
              </a:rPr>
              <a:t>Efficacy was evaluated in MARIPOSA-2 (NCT04988295), a randomized, open-label, multicenter trial in 657 patients with locally advanced or metastatic NSCLC with EGFR exon 19 deletions or exon 21 L858R substitution mutations and disease progression on or after receiving </a:t>
            </a:r>
            <a:r>
              <a:rPr lang="en-US" sz="1900" b="0" dirty="0" err="1">
                <a:latin typeface="Calibri" panose="020F0502020204030204" pitchFamily="34" charset="0"/>
                <a:cs typeface="Calibri" panose="020F0502020204030204" pitchFamily="34" charset="0"/>
              </a:rPr>
              <a:t>osimertinib</a:t>
            </a:r>
            <a:r>
              <a:rPr lang="en-US" sz="1900" b="0" dirty="0">
                <a:latin typeface="Calibri" panose="020F0502020204030204" pitchFamily="34" charset="0"/>
                <a:cs typeface="Calibri" panose="020F0502020204030204" pitchFamily="34" charset="0"/>
              </a:rPr>
              <a:t>. Patients were randomized (1:2:2) to receive </a:t>
            </a:r>
            <a:r>
              <a:rPr lang="en-US" sz="1900" b="0" dirty="0" err="1">
                <a:latin typeface="Calibri" panose="020F0502020204030204" pitchFamily="34" charset="0"/>
                <a:cs typeface="Calibri" panose="020F0502020204030204" pitchFamily="34" charset="0"/>
              </a:rPr>
              <a:t>amivantamab-vmjw</a:t>
            </a:r>
            <a:r>
              <a:rPr lang="en-US" sz="1900" b="0" dirty="0">
                <a:latin typeface="Calibri" panose="020F0502020204030204" pitchFamily="34" charset="0"/>
                <a:cs typeface="Calibri" panose="020F0502020204030204" pitchFamily="34" charset="0"/>
              </a:rPr>
              <a:t> with carboplatin and pemetrexed (</a:t>
            </a:r>
            <a:r>
              <a:rPr lang="en-US" sz="1900" b="0" dirty="0" err="1">
                <a:latin typeface="Calibri" panose="020F0502020204030204" pitchFamily="34" charset="0"/>
                <a:cs typeface="Calibri" panose="020F0502020204030204" pitchFamily="34" charset="0"/>
              </a:rPr>
              <a:t>amivantamab</a:t>
            </a:r>
            <a:r>
              <a:rPr lang="en-US" sz="1900" b="0" dirty="0">
                <a:latin typeface="Calibri" panose="020F0502020204030204" pitchFamily="34" charset="0"/>
                <a:cs typeface="Calibri" panose="020F0502020204030204" pitchFamily="34" charset="0"/>
              </a:rPr>
              <a:t> + CP), carboplatin and pemetrexed (CP), or </a:t>
            </a:r>
            <a:r>
              <a:rPr lang="en-US" sz="1900" b="0" dirty="0" err="1">
                <a:latin typeface="Calibri" panose="020F0502020204030204" pitchFamily="34" charset="0"/>
                <a:cs typeface="Calibri" panose="020F0502020204030204" pitchFamily="34" charset="0"/>
              </a:rPr>
              <a:t>amivantamab-vmjw</a:t>
            </a:r>
            <a:r>
              <a:rPr lang="en-US" sz="1900" b="0" dirty="0">
                <a:latin typeface="Calibri" panose="020F0502020204030204" pitchFamily="34" charset="0"/>
                <a:cs typeface="Calibri" panose="020F0502020204030204" pitchFamily="34" charset="0"/>
              </a:rPr>
              <a:t> as part of another combination regimen.</a:t>
            </a:r>
          </a:p>
          <a:p>
            <a:pPr marL="99718" indent="0">
              <a:buNone/>
            </a:pPr>
            <a:r>
              <a:rPr lang="en-US" sz="1900" b="0" i="0" u="none" strike="noStrike" dirty="0">
                <a:solidFill>
                  <a:srgbClr val="333333"/>
                </a:solidFill>
                <a:effectLst/>
                <a:latin typeface="Calibri" panose="020F0502020204030204" pitchFamily="34" charset="0"/>
                <a:cs typeface="Calibri" panose="020F0502020204030204" pitchFamily="34" charset="0"/>
              </a:rPr>
              <a:t>Median PFS was 6.3 months (95% CI: 5.6, 8.4) in the </a:t>
            </a:r>
            <a:r>
              <a:rPr lang="en-US" sz="1900" b="0" i="0" u="none" strike="noStrike" dirty="0" err="1">
                <a:solidFill>
                  <a:srgbClr val="333333"/>
                </a:solidFill>
                <a:effectLst/>
                <a:latin typeface="Calibri" panose="020F0502020204030204" pitchFamily="34" charset="0"/>
                <a:cs typeface="Calibri" panose="020F0502020204030204" pitchFamily="34" charset="0"/>
              </a:rPr>
              <a:t>amivantamab</a:t>
            </a:r>
            <a:r>
              <a:rPr lang="en-US" sz="1900" b="0" i="0" u="none" strike="noStrike" dirty="0">
                <a:solidFill>
                  <a:srgbClr val="333333"/>
                </a:solidFill>
                <a:effectLst/>
                <a:latin typeface="Calibri" panose="020F0502020204030204" pitchFamily="34" charset="0"/>
                <a:cs typeface="Calibri" panose="020F0502020204030204" pitchFamily="34" charset="0"/>
              </a:rPr>
              <a:t> + CP arm and 4.2 months (95% CI: 4.0, 4.4) in the CP arm (hazard ratio 0.48 [95% CI: 0.36, 0.64], p-value&lt;0.0001). The confirmed ORR was 53% (95% CI: 44, 62) in the </a:t>
            </a:r>
            <a:r>
              <a:rPr lang="en-US" sz="1900" b="0" i="0" u="none" strike="noStrike" dirty="0" err="1">
                <a:solidFill>
                  <a:srgbClr val="333333"/>
                </a:solidFill>
                <a:effectLst/>
                <a:latin typeface="Calibri" panose="020F0502020204030204" pitchFamily="34" charset="0"/>
                <a:cs typeface="Calibri" panose="020F0502020204030204" pitchFamily="34" charset="0"/>
              </a:rPr>
              <a:t>amivantamab</a:t>
            </a:r>
            <a:r>
              <a:rPr lang="en-US" sz="1900" b="0" i="0" u="none" strike="noStrike" dirty="0">
                <a:solidFill>
                  <a:srgbClr val="333333"/>
                </a:solidFill>
                <a:effectLst/>
                <a:latin typeface="Calibri" panose="020F0502020204030204" pitchFamily="34" charset="0"/>
                <a:cs typeface="Calibri" panose="020F0502020204030204" pitchFamily="34" charset="0"/>
              </a:rPr>
              <a:t> + CP arm and 29% (95% CI: 23, 35) in the CP arm (p-value&lt;0.0001).”</a:t>
            </a: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790AAE2-58FD-C118-04A8-56425D441DCF}"/>
              </a:ext>
            </a:extLst>
          </p:cNvPr>
          <p:cNvSpPr txBox="1"/>
          <p:nvPr/>
        </p:nvSpPr>
        <p:spPr>
          <a:xfrm>
            <a:off x="41119" y="6334780"/>
            <a:ext cx="11041850"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/drugs/resources-information-approved-drugs/fda-approves-amivantamab-vmjw-carboplatin-and-pemetrexed-non-small-cell-lung-cancer-egfr-exon-19</a:t>
            </a:r>
          </a:p>
        </p:txBody>
      </p:sp>
    </p:spTree>
    <p:extLst>
      <p:ext uri="{BB962C8B-B14F-4D97-AF65-F5344CB8AC3E}">
        <p14:creationId xmlns:p14="http://schemas.microsoft.com/office/powerpoint/2010/main" val="4244262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984E-BAD5-85D2-6E44-C760C2D37E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322127-0F78-DD56-F948-90AB9DBBE926}"/>
              </a:ext>
            </a:extLst>
          </p:cNvPr>
          <p:cNvSpPr>
            <a:spLocks noGrp="1"/>
          </p:cNvSpPr>
          <p:nvPr>
            <p:ph type="title"/>
          </p:nvPr>
        </p:nvSpPr>
        <p:spPr>
          <a:xfrm>
            <a:off x="916516" y="2286000"/>
            <a:ext cx="10358967" cy="1143000"/>
          </a:xfrm>
        </p:spPr>
        <p:txBody>
          <a:bodyPr/>
          <a:lstStyle/>
          <a:p>
            <a:r>
              <a:rPr lang="en-US" dirty="0"/>
              <a:t>Small Cell Lung Cancer</a:t>
            </a:r>
          </a:p>
        </p:txBody>
      </p:sp>
    </p:spTree>
    <p:extLst>
      <p:ext uri="{BB962C8B-B14F-4D97-AF65-F5344CB8AC3E}">
        <p14:creationId xmlns:p14="http://schemas.microsoft.com/office/powerpoint/2010/main" val="109748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9C86D-556D-044E-7CCC-E9219C78BD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93F263-A40B-1F2A-71CC-94D622C8718C}"/>
              </a:ext>
            </a:extLst>
          </p:cNvPr>
          <p:cNvPicPr>
            <a:picLocks noChangeAspect="1"/>
          </p:cNvPicPr>
          <p:nvPr/>
        </p:nvPicPr>
        <p:blipFill>
          <a:blip r:embed="rId2"/>
          <a:stretch>
            <a:fillRect/>
          </a:stretch>
        </p:blipFill>
        <p:spPr>
          <a:xfrm>
            <a:off x="912286" y="1533161"/>
            <a:ext cx="10358966" cy="3791678"/>
          </a:xfrm>
          <a:prstGeom prst="rect">
            <a:avLst/>
          </a:prstGeom>
        </p:spPr>
      </p:pic>
      <p:sp>
        <p:nvSpPr>
          <p:cNvPr id="3" name="TextBox 2">
            <a:extLst>
              <a:ext uri="{FF2B5EF4-FFF2-40B4-BE49-F238E27FC236}">
                <a16:creationId xmlns:a16="http://schemas.microsoft.com/office/drawing/2014/main" id="{ADE795AA-C90F-D2EE-853F-F16CCBD4CB54}"/>
              </a:ext>
            </a:extLst>
          </p:cNvPr>
          <p:cNvSpPr txBox="1"/>
          <p:nvPr/>
        </p:nvSpPr>
        <p:spPr>
          <a:xfrm>
            <a:off x="6622094" y="5001674"/>
            <a:ext cx="4649158" cy="323165"/>
          </a:xfrm>
          <a:prstGeom prst="rect">
            <a:avLst/>
          </a:prstGeom>
          <a:noFill/>
        </p:spPr>
        <p:txBody>
          <a:bodyPr wrap="none" rtlCol="0">
            <a:spAutoFit/>
          </a:bodyPr>
          <a:lstStyle/>
          <a:p>
            <a:pPr algn="r" defTabSz="455613" fontAlgn="base">
              <a:spcBef>
                <a:spcPct val="0"/>
              </a:spcBef>
              <a:spcAft>
                <a:spcPct val="0"/>
              </a:spcAft>
              <a:defRPr/>
            </a:pPr>
            <a:r>
              <a:rPr lang="en-US" sz="1500" i="1" dirty="0">
                <a:solidFill>
                  <a:srgbClr val="000000"/>
                </a:solidFill>
                <a:latin typeface="Calibri" panose="020F0502020204030204" pitchFamily="34" charset="0"/>
                <a:ea typeface="MS PGothic" charset="0"/>
                <a:cs typeface="Calibri" panose="020F0502020204030204" pitchFamily="34" charset="0"/>
              </a:rPr>
              <a:t>N Engl J Med </a:t>
            </a:r>
            <a:r>
              <a:rPr lang="en-US" sz="1500" dirty="0">
                <a:solidFill>
                  <a:srgbClr val="000000"/>
                </a:solidFill>
                <a:latin typeface="Calibri" panose="020F0502020204030204" pitchFamily="34" charset="0"/>
                <a:ea typeface="MS PGothic" charset="0"/>
                <a:cs typeface="Calibri" panose="020F0502020204030204" pitchFamily="34" charset="0"/>
              </a:rPr>
              <a:t>2024 September 15;[Online ahead of print].</a:t>
            </a:r>
            <a:endPar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7980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E7D07-7B34-0D71-1103-DDA87C58A3E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B2AA93-81D9-5CA2-3A6D-1DC545336731}"/>
              </a:ext>
            </a:extLst>
          </p:cNvPr>
          <p:cNvSpPr txBox="1"/>
          <p:nvPr/>
        </p:nvSpPr>
        <p:spPr>
          <a:xfrm>
            <a:off x="263352" y="6469404"/>
            <a:ext cx="5858399"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Cheng Y et al. </a:t>
            </a:r>
            <a:r>
              <a:rPr lang="en-US" sz="1500" i="1" dirty="0">
                <a:solidFill>
                  <a:srgbClr val="000000"/>
                </a:solidFill>
                <a:latin typeface="Calibri" panose="020F0502020204030204" pitchFamily="34" charset="0"/>
                <a:ea typeface="MS PGothic" charset="0"/>
                <a:cs typeface="Calibri" panose="020F0502020204030204" pitchFamily="34" charset="0"/>
              </a:rPr>
              <a:t>N Engl J Med </a:t>
            </a:r>
            <a:r>
              <a:rPr lang="en-US" sz="1500" dirty="0">
                <a:solidFill>
                  <a:srgbClr val="000000"/>
                </a:solidFill>
                <a:latin typeface="Calibri" panose="020F0502020204030204" pitchFamily="34" charset="0"/>
                <a:ea typeface="MS PGothic" charset="0"/>
                <a:cs typeface="Calibri" panose="020F0502020204030204" pitchFamily="34" charset="0"/>
              </a:rPr>
              <a:t>2024;September </a:t>
            </a:r>
            <a:r>
              <a:rPr lang="en-US" sz="1500" dirty="0">
                <a:latin typeface="Calibri" panose="020F0502020204030204" pitchFamily="34" charset="0"/>
                <a:ea typeface="MS PGothic" charset="0"/>
                <a:cs typeface="Calibri" panose="020F0502020204030204" pitchFamily="34" charset="0"/>
              </a:rPr>
              <a:t>15;[Online ahead of print].</a:t>
            </a:r>
            <a:endPar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93CFDEC9-0F2E-CF87-1DA7-102D2960AFB9}"/>
              </a:ext>
            </a:extLst>
          </p:cNvPr>
          <p:cNvSpPr>
            <a:spLocks noGrp="1"/>
          </p:cNvSpPr>
          <p:nvPr>
            <p:ph type="title"/>
          </p:nvPr>
        </p:nvSpPr>
        <p:spPr>
          <a:xfrm>
            <a:off x="912286" y="135573"/>
            <a:ext cx="10358967" cy="862164"/>
          </a:xfrm>
        </p:spPr>
        <p:txBody>
          <a:bodyPr/>
          <a:lstStyle/>
          <a:p>
            <a:r>
              <a:rPr lang="en-US" dirty="0"/>
              <a:t>Phase III ADRIATIC Study: Survival Outcomes</a:t>
            </a:r>
          </a:p>
        </p:txBody>
      </p:sp>
      <p:pic>
        <p:nvPicPr>
          <p:cNvPr id="71682" name="Picture 2">
            <a:extLst>
              <a:ext uri="{FF2B5EF4-FFF2-40B4-BE49-F238E27FC236}">
                <a16:creationId xmlns:a16="http://schemas.microsoft.com/office/drawing/2014/main" id="{30BAD09C-839E-F419-FE74-8B524276132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204019" y="964548"/>
            <a:ext cx="7792426" cy="26447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6BC4B42-F1C9-77EE-4707-4EF0E4C680D0}"/>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2195555" y="3743582"/>
            <a:ext cx="7792427" cy="2703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4F67767-B95D-2270-40E9-B00DA9549ED1}"/>
              </a:ext>
            </a:extLst>
          </p:cNvPr>
          <p:cNvSpPr/>
          <p:nvPr/>
        </p:nvSpPr>
        <p:spPr bwMode="auto">
          <a:xfrm>
            <a:off x="8106937" y="2365639"/>
            <a:ext cx="1881045" cy="4556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Rectangle 5">
            <a:extLst>
              <a:ext uri="{FF2B5EF4-FFF2-40B4-BE49-F238E27FC236}">
                <a16:creationId xmlns:a16="http://schemas.microsoft.com/office/drawing/2014/main" id="{FE5AA180-2D87-A3F0-BC37-01014BF79217}"/>
              </a:ext>
            </a:extLst>
          </p:cNvPr>
          <p:cNvSpPr/>
          <p:nvPr/>
        </p:nvSpPr>
        <p:spPr bwMode="auto">
          <a:xfrm>
            <a:off x="8095785" y="5150223"/>
            <a:ext cx="1892196" cy="732077"/>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1D4D94BE-3A70-3EF3-0C4C-FDE913DA9D20}"/>
              </a:ext>
            </a:extLst>
          </p:cNvPr>
          <p:cNvSpPr txBox="1"/>
          <p:nvPr/>
        </p:nvSpPr>
        <p:spPr>
          <a:xfrm>
            <a:off x="457200" y="1996307"/>
            <a:ext cx="1738355" cy="369332"/>
          </a:xfrm>
          <a:prstGeom prst="rect">
            <a:avLst/>
          </a:prstGeom>
          <a:noFill/>
        </p:spPr>
        <p:txBody>
          <a:bodyPr wrap="square" rtlCol="0">
            <a:spAutoFit/>
          </a:bodyPr>
          <a:lstStyle/>
          <a:p>
            <a:pPr algn="r"/>
            <a:r>
              <a:rPr lang="en-US" b="1" dirty="0"/>
              <a:t>Overall survival</a:t>
            </a:r>
          </a:p>
        </p:txBody>
      </p:sp>
      <p:sp>
        <p:nvSpPr>
          <p:cNvPr id="9" name="TextBox 8">
            <a:extLst>
              <a:ext uri="{FF2B5EF4-FFF2-40B4-BE49-F238E27FC236}">
                <a16:creationId xmlns:a16="http://schemas.microsoft.com/office/drawing/2014/main" id="{647AF7A4-9D7E-15E3-DBDF-DCEE9920BC39}"/>
              </a:ext>
            </a:extLst>
          </p:cNvPr>
          <p:cNvSpPr txBox="1"/>
          <p:nvPr/>
        </p:nvSpPr>
        <p:spPr>
          <a:xfrm>
            <a:off x="311821" y="4802547"/>
            <a:ext cx="1892197" cy="646331"/>
          </a:xfrm>
          <a:prstGeom prst="rect">
            <a:avLst/>
          </a:prstGeom>
          <a:noFill/>
        </p:spPr>
        <p:txBody>
          <a:bodyPr wrap="square" rtlCol="0">
            <a:spAutoFit/>
          </a:bodyPr>
          <a:lstStyle/>
          <a:p>
            <a:pPr algn="r"/>
            <a:r>
              <a:rPr lang="en-US" b="1" dirty="0"/>
              <a:t>Progression-free survival</a:t>
            </a:r>
          </a:p>
        </p:txBody>
      </p:sp>
    </p:spTree>
    <p:extLst>
      <p:ext uri="{BB962C8B-B14F-4D97-AF65-F5344CB8AC3E}">
        <p14:creationId xmlns:p14="http://schemas.microsoft.com/office/powerpoint/2010/main" val="225578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4AE10-7ED3-DAB9-967C-5269678084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F97809D-7146-CF20-2BD3-5ADE167F06FF}"/>
              </a:ext>
            </a:extLst>
          </p:cNvPr>
          <p:cNvSpPr txBox="1"/>
          <p:nvPr/>
        </p:nvSpPr>
        <p:spPr>
          <a:xfrm>
            <a:off x="263352" y="6469404"/>
            <a:ext cx="5858399"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Cheng Y et al. </a:t>
            </a:r>
            <a:r>
              <a:rPr lang="en-US" sz="1500" i="1" dirty="0">
                <a:solidFill>
                  <a:srgbClr val="000000"/>
                </a:solidFill>
                <a:latin typeface="Calibri" panose="020F0502020204030204" pitchFamily="34" charset="0"/>
                <a:ea typeface="MS PGothic" charset="0"/>
                <a:cs typeface="Calibri" panose="020F0502020204030204" pitchFamily="34" charset="0"/>
              </a:rPr>
              <a:t>N Engl J Med </a:t>
            </a:r>
            <a:r>
              <a:rPr lang="en-US" sz="1500" dirty="0">
                <a:solidFill>
                  <a:srgbClr val="000000"/>
                </a:solidFill>
                <a:latin typeface="Calibri" panose="020F0502020204030204" pitchFamily="34" charset="0"/>
                <a:ea typeface="MS PGothic" charset="0"/>
                <a:cs typeface="Calibri" panose="020F0502020204030204" pitchFamily="34" charset="0"/>
              </a:rPr>
              <a:t>2024; September </a:t>
            </a:r>
            <a:r>
              <a:rPr lang="en-US" sz="1500" dirty="0">
                <a:latin typeface="Calibri" panose="020F0502020204030204" pitchFamily="34" charset="0"/>
                <a:ea typeface="MS PGothic" charset="0"/>
                <a:cs typeface="Calibri" panose="020F0502020204030204" pitchFamily="34" charset="0"/>
              </a:rPr>
              <a:t>15;[Online ahead of print].</a:t>
            </a:r>
            <a:endParaRPr kumimoji="0" lang="en-US" sz="1500" b="0" i="0" u="none" strike="noStrike" kern="1200" cap="none" spc="0" normalizeH="0" baseline="0" noProof="0" dirty="0">
              <a:ln>
                <a:noFill/>
              </a:ln>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F5117F13-434D-46C1-F295-8B6CFBF72D6B}"/>
              </a:ext>
            </a:extLst>
          </p:cNvPr>
          <p:cNvSpPr>
            <a:spLocks noGrp="1"/>
          </p:cNvSpPr>
          <p:nvPr>
            <p:ph type="title"/>
          </p:nvPr>
        </p:nvSpPr>
        <p:spPr>
          <a:xfrm>
            <a:off x="912286" y="-17352"/>
            <a:ext cx="10358967" cy="1143000"/>
          </a:xfrm>
        </p:spPr>
        <p:txBody>
          <a:bodyPr/>
          <a:lstStyle/>
          <a:p>
            <a:r>
              <a:rPr lang="en-US" dirty="0"/>
              <a:t>Phase III ADRIATIC Study: Safety </a:t>
            </a:r>
          </a:p>
        </p:txBody>
      </p:sp>
      <p:grpSp>
        <p:nvGrpSpPr>
          <p:cNvPr id="6" name="Group 5">
            <a:extLst>
              <a:ext uri="{FF2B5EF4-FFF2-40B4-BE49-F238E27FC236}">
                <a16:creationId xmlns:a16="http://schemas.microsoft.com/office/drawing/2014/main" id="{F3F13BAB-5542-3C37-8C19-C9EB0844A8DB}"/>
              </a:ext>
            </a:extLst>
          </p:cNvPr>
          <p:cNvGrpSpPr/>
          <p:nvPr/>
        </p:nvGrpSpPr>
        <p:grpSpPr>
          <a:xfrm>
            <a:off x="920747" y="1125648"/>
            <a:ext cx="6830591" cy="5207277"/>
            <a:chOff x="4007297" y="1952755"/>
            <a:chExt cx="5792876" cy="4333745"/>
          </a:xfrm>
        </p:grpSpPr>
        <p:pic>
          <p:nvPicPr>
            <p:cNvPr id="4" name="Picture 3">
              <a:extLst>
                <a:ext uri="{FF2B5EF4-FFF2-40B4-BE49-F238E27FC236}">
                  <a16:creationId xmlns:a16="http://schemas.microsoft.com/office/drawing/2014/main" id="{7FCD0F66-080C-D110-F0DF-741550DEEFF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007297" y="1952755"/>
              <a:ext cx="5792875" cy="535612"/>
            </a:xfrm>
            <a:prstGeom prst="rect">
              <a:avLst/>
            </a:prstGeom>
          </p:spPr>
        </p:pic>
        <p:pic>
          <p:nvPicPr>
            <p:cNvPr id="5" name="Picture 4">
              <a:extLst>
                <a:ext uri="{FF2B5EF4-FFF2-40B4-BE49-F238E27FC236}">
                  <a16:creationId xmlns:a16="http://schemas.microsoft.com/office/drawing/2014/main" id="{B6C8EA8D-491E-224A-DEAC-74358862E92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007298" y="2488367"/>
              <a:ext cx="5792875" cy="3798133"/>
            </a:xfrm>
            <a:prstGeom prst="rect">
              <a:avLst/>
            </a:prstGeom>
          </p:spPr>
        </p:pic>
      </p:grpSp>
      <p:sp>
        <p:nvSpPr>
          <p:cNvPr id="9" name="TextBox 8">
            <a:extLst>
              <a:ext uri="{FF2B5EF4-FFF2-40B4-BE49-F238E27FC236}">
                <a16:creationId xmlns:a16="http://schemas.microsoft.com/office/drawing/2014/main" id="{2FCA14C7-D1D2-954C-07E3-6B28CB49F840}"/>
              </a:ext>
            </a:extLst>
          </p:cNvPr>
          <p:cNvSpPr txBox="1"/>
          <p:nvPr/>
        </p:nvSpPr>
        <p:spPr>
          <a:xfrm>
            <a:off x="7751337" y="3201864"/>
            <a:ext cx="4315745" cy="3046988"/>
          </a:xfrm>
          <a:prstGeom prst="rect">
            <a:avLst/>
          </a:prstGeom>
          <a:noFill/>
        </p:spPr>
        <p:txBody>
          <a:bodyPr wrap="square">
            <a:spAutoFit/>
          </a:bodyPr>
          <a:lstStyle/>
          <a:p>
            <a:r>
              <a:rPr lang="en-US" sz="1200" dirty="0">
                <a:effectLst/>
                <a:latin typeface="OTNEJMScalaSansLF"/>
              </a:rPr>
              <a:t>† One patient who had been randomly assigned to the durvalumab group received </a:t>
            </a:r>
            <a:r>
              <a:rPr lang="en-US" sz="1200" dirty="0" err="1">
                <a:effectLst/>
                <a:latin typeface="OTNEJMScalaSansLF"/>
              </a:rPr>
              <a:t>tremelimumab</a:t>
            </a:r>
            <a:r>
              <a:rPr lang="en-US" sz="1200" dirty="0">
                <a:effectLst/>
                <a:latin typeface="OTNEJMScalaSansLF"/>
              </a:rPr>
              <a:t> in addition to durvalumab and thus is not included here. The patient will be included in the durvalumab–</a:t>
            </a:r>
            <a:r>
              <a:rPr lang="en-US" sz="1200" dirty="0" err="1">
                <a:effectLst/>
                <a:latin typeface="OTNEJMScalaSansLF"/>
              </a:rPr>
              <a:t>tremelimumab</a:t>
            </a:r>
            <a:r>
              <a:rPr lang="en-US" sz="1200" dirty="0">
                <a:effectLst/>
                <a:latin typeface="OTNEJMScalaSansLF"/>
              </a:rPr>
              <a:t> group of the safety population. </a:t>
            </a:r>
          </a:p>
          <a:p>
            <a:endParaRPr lang="en-US" sz="1200" dirty="0">
              <a:effectLst/>
              <a:latin typeface="OTNEJMScalaSansLF"/>
            </a:endParaRPr>
          </a:p>
          <a:p>
            <a:r>
              <a:rPr lang="en-US" sz="1200" dirty="0">
                <a:effectLst/>
                <a:latin typeface="OTNEJMScalaSansLF"/>
              </a:rPr>
              <a:t>‡ The numbers and percentages of patients with an adverse event of a maximum Grade of 3 or 4 are shown.</a:t>
            </a:r>
            <a:br>
              <a:rPr lang="en-US" sz="1200" dirty="0">
                <a:effectLst/>
                <a:latin typeface="OTNEJMScalaSansLF"/>
              </a:rPr>
            </a:br>
            <a:endParaRPr lang="en-US" sz="1200" dirty="0">
              <a:effectLst/>
              <a:latin typeface="OTNEJMScalaSansLF"/>
            </a:endParaRPr>
          </a:p>
          <a:p>
            <a:r>
              <a:rPr lang="en-US" sz="1200" dirty="0">
                <a:effectLst/>
                <a:latin typeface="OTNEJMScalaSansLF"/>
              </a:rPr>
              <a:t>‖   Pneumonitis or radiation pneumonitis included events with the preferred terms of immune-mediated lung disease, interstitial lung disease, pneumonitis, radiation fibrosis–lung and radiation pneumonitis. </a:t>
            </a:r>
          </a:p>
          <a:p>
            <a:endParaRPr lang="en-US" sz="1200" dirty="0"/>
          </a:p>
          <a:p>
            <a:r>
              <a:rPr lang="en-US" sz="1200" dirty="0">
                <a:effectLst/>
                <a:latin typeface="OTNEJMScalaSansLF"/>
              </a:rPr>
              <a:t>** One patient in the durvalumab group had pneumonitis or radiation pneumonitis with an outcome of death. </a:t>
            </a:r>
            <a:endParaRPr lang="en-US" sz="1200" dirty="0"/>
          </a:p>
        </p:txBody>
      </p:sp>
    </p:spTree>
    <p:extLst>
      <p:ext uri="{BB962C8B-B14F-4D97-AF65-F5344CB8AC3E}">
        <p14:creationId xmlns:p14="http://schemas.microsoft.com/office/powerpoint/2010/main" val="1069563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7B1C-9663-292A-BD78-7D2A21F59FC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5EDA09-8CF6-56CC-6007-D80EFF3EDA37}"/>
              </a:ext>
            </a:extLst>
          </p:cNvPr>
          <p:cNvSpPr txBox="1"/>
          <p:nvPr/>
        </p:nvSpPr>
        <p:spPr>
          <a:xfrm>
            <a:off x="263352" y="6469404"/>
            <a:ext cx="37546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Forde PM et al. WCLC 2024;Abstract PL02.08.</a:t>
            </a:r>
          </a:p>
        </p:txBody>
      </p:sp>
      <p:sp>
        <p:nvSpPr>
          <p:cNvPr id="7" name="Title 6">
            <a:extLst>
              <a:ext uri="{FF2B5EF4-FFF2-40B4-BE49-F238E27FC236}">
                <a16:creationId xmlns:a16="http://schemas.microsoft.com/office/drawing/2014/main" id="{0D155790-1FB8-7DD0-A599-49D7DA29FA67}"/>
              </a:ext>
            </a:extLst>
          </p:cNvPr>
          <p:cNvSpPr>
            <a:spLocks noGrp="1"/>
          </p:cNvSpPr>
          <p:nvPr>
            <p:ph type="title"/>
          </p:nvPr>
        </p:nvSpPr>
        <p:spPr/>
        <p:txBody>
          <a:bodyPr/>
          <a:lstStyle/>
          <a:p>
            <a:r>
              <a:rPr lang="en-US" dirty="0" err="1"/>
              <a:t>CheckMate</a:t>
            </a:r>
            <a:r>
              <a:rPr lang="en-US" dirty="0"/>
              <a:t> 77T versus </a:t>
            </a:r>
            <a:r>
              <a:rPr lang="en-US" dirty="0" err="1"/>
              <a:t>CheckMate</a:t>
            </a:r>
            <a:r>
              <a:rPr lang="en-US" dirty="0"/>
              <a:t> 816: Primary Endpoint</a:t>
            </a:r>
          </a:p>
        </p:txBody>
      </p:sp>
      <p:pic>
        <p:nvPicPr>
          <p:cNvPr id="5" name="Picture 4" descr="A graph showing the results of bicor&#10;&#10;Description automatically generated">
            <a:extLst>
              <a:ext uri="{FF2B5EF4-FFF2-40B4-BE49-F238E27FC236}">
                <a16:creationId xmlns:a16="http://schemas.microsoft.com/office/drawing/2014/main" id="{BC6FD808-D37C-4259-5CBB-D6E06D547D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1221122" y="1270861"/>
            <a:ext cx="10268139" cy="4700281"/>
          </a:xfrm>
          <a:prstGeom prst="rect">
            <a:avLst/>
          </a:prstGeom>
        </p:spPr>
      </p:pic>
      <p:sp>
        <p:nvSpPr>
          <p:cNvPr id="2" name="TextBox 1">
            <a:extLst>
              <a:ext uri="{FF2B5EF4-FFF2-40B4-BE49-F238E27FC236}">
                <a16:creationId xmlns:a16="http://schemas.microsoft.com/office/drawing/2014/main" id="{7A097370-20A4-883A-61C1-734C2B12A5B9}"/>
              </a:ext>
            </a:extLst>
          </p:cNvPr>
          <p:cNvSpPr txBox="1"/>
          <p:nvPr/>
        </p:nvSpPr>
        <p:spPr>
          <a:xfrm>
            <a:off x="1236474" y="6008009"/>
            <a:ext cx="550657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 event-free survival; BICR = blinded independent central review</a:t>
            </a:r>
          </a:p>
        </p:txBody>
      </p:sp>
    </p:spTree>
    <p:extLst>
      <p:ext uri="{BB962C8B-B14F-4D97-AF65-F5344CB8AC3E}">
        <p14:creationId xmlns:p14="http://schemas.microsoft.com/office/powerpoint/2010/main" val="175639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C3ED8-0FA6-3BDE-7FF1-981D5C187823}"/>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4403D7A4-FC6A-F571-5ECA-3327B9F19C7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84602" y="334735"/>
            <a:ext cx="10152769" cy="3458909"/>
          </a:xfrm>
          <a:prstGeom prst="rect">
            <a:avLst/>
          </a:prstGeom>
        </p:spPr>
      </p:pic>
      <p:sp>
        <p:nvSpPr>
          <p:cNvPr id="6" name="TextBox 5">
            <a:extLst>
              <a:ext uri="{FF2B5EF4-FFF2-40B4-BE49-F238E27FC236}">
                <a16:creationId xmlns:a16="http://schemas.microsoft.com/office/drawing/2014/main" id="{3F7850A3-72A0-1F18-7377-F451BF12BFAB}"/>
              </a:ext>
            </a:extLst>
          </p:cNvPr>
          <p:cNvSpPr txBox="1"/>
          <p:nvPr/>
        </p:nvSpPr>
        <p:spPr>
          <a:xfrm>
            <a:off x="384602" y="4222990"/>
            <a:ext cx="9993287" cy="2215991"/>
          </a:xfrm>
          <a:prstGeom prst="rect">
            <a:avLst/>
          </a:prstGeom>
          <a:noFill/>
        </p:spPr>
        <p:txBody>
          <a:bodyPr wrap="square" rtlCol="0">
            <a:spAutoFit/>
          </a:bodyPr>
          <a:lstStyle/>
          <a:p>
            <a:r>
              <a:rPr lang="en-US" sz="2400" b="1" dirty="0">
                <a:solidFill>
                  <a:schemeClr val="accent2"/>
                </a:solidFill>
              </a:rPr>
              <a:t>Intracranial Response in Patients with Baseline Brain Metastases and Extensive-Stage Small Cell Lung Cancer Treated with </a:t>
            </a:r>
            <a:r>
              <a:rPr lang="en-US" sz="2400" b="1" dirty="0" err="1">
                <a:solidFill>
                  <a:schemeClr val="accent2"/>
                </a:solidFill>
              </a:rPr>
              <a:t>Ifinatamab</a:t>
            </a:r>
            <a:r>
              <a:rPr lang="en-US" sz="2400" b="1" dirty="0">
                <a:solidFill>
                  <a:schemeClr val="accent2"/>
                </a:solidFill>
              </a:rPr>
              <a:t> </a:t>
            </a:r>
            <a:r>
              <a:rPr lang="en-US" sz="2400" b="1" dirty="0" err="1">
                <a:solidFill>
                  <a:schemeClr val="accent2"/>
                </a:solidFill>
              </a:rPr>
              <a:t>Deruxtecan</a:t>
            </a:r>
            <a:r>
              <a:rPr lang="en-US" sz="2400" b="1" dirty="0">
                <a:solidFill>
                  <a:schemeClr val="accent2"/>
                </a:solidFill>
              </a:rPr>
              <a:t> (I-</a:t>
            </a:r>
            <a:r>
              <a:rPr lang="en-US" sz="2400" b="1" dirty="0" err="1">
                <a:solidFill>
                  <a:schemeClr val="accent2"/>
                </a:solidFill>
              </a:rPr>
              <a:t>DXd</a:t>
            </a:r>
            <a:r>
              <a:rPr lang="en-US" sz="2400" b="1" dirty="0">
                <a:solidFill>
                  <a:schemeClr val="accent2"/>
                </a:solidFill>
              </a:rPr>
              <a:t>) in the Ideate-Lung01 Study</a:t>
            </a:r>
          </a:p>
          <a:p>
            <a:endParaRPr lang="en-US" sz="2400" b="1" dirty="0">
              <a:solidFill>
                <a:schemeClr val="accent2"/>
              </a:solidFill>
            </a:endParaRPr>
          </a:p>
          <a:p>
            <a:r>
              <a:rPr lang="en-US" sz="2100" dirty="0">
                <a:solidFill>
                  <a:srgbClr val="000000"/>
                </a:solidFill>
                <a:latin typeface="Calibri" panose="020F0502020204030204" pitchFamily="34" charset="0"/>
                <a:ea typeface="MS PGothic" charset="0"/>
                <a:cs typeface="Calibri" panose="020F0502020204030204" pitchFamily="34" charset="0"/>
              </a:rPr>
              <a:t>Johnson M et al.</a:t>
            </a:r>
          </a:p>
          <a:p>
            <a:r>
              <a:rPr lang="en-US" sz="2100" dirty="0">
                <a:solidFill>
                  <a:srgbClr val="000000"/>
                </a:solidFill>
                <a:latin typeface="Calibri" panose="020F0502020204030204" pitchFamily="34" charset="0"/>
                <a:ea typeface="MS PGothic" charset="0"/>
                <a:cs typeface="Calibri" panose="020F0502020204030204" pitchFamily="34" charset="0"/>
              </a:rPr>
              <a:t>ESMO 2024;Abstract 1787P.</a:t>
            </a:r>
            <a:endParaRPr lang="en-US" sz="2100" b="1" dirty="0">
              <a:solidFill>
                <a:schemeClr val="accent2"/>
              </a:solidFill>
            </a:endParaRPr>
          </a:p>
        </p:txBody>
      </p:sp>
      <p:sp>
        <p:nvSpPr>
          <p:cNvPr id="2" name="TextBox 1">
            <a:extLst>
              <a:ext uri="{FF2B5EF4-FFF2-40B4-BE49-F238E27FC236}">
                <a16:creationId xmlns:a16="http://schemas.microsoft.com/office/drawing/2014/main" id="{FD065299-6027-FEAB-B68F-52C50634A1D0}"/>
              </a:ext>
            </a:extLst>
          </p:cNvPr>
          <p:cNvSpPr txBox="1"/>
          <p:nvPr/>
        </p:nvSpPr>
        <p:spPr>
          <a:xfrm>
            <a:off x="8347551" y="419019"/>
            <a:ext cx="2097245" cy="323165"/>
          </a:xfrm>
          <a:prstGeom prst="rect">
            <a:avLst/>
          </a:prstGeom>
          <a:noFill/>
        </p:spPr>
        <p:txBody>
          <a:bodyPr wrap="square" rtlCol="0">
            <a:noAutofit/>
          </a:bodyPr>
          <a:lstStyle/>
          <a:p>
            <a:pPr algn="r"/>
            <a:r>
              <a:rPr lang="en-US" sz="1600" b="1" dirty="0">
                <a:solidFill>
                  <a:srgbClr val="000000"/>
                </a:solidFill>
                <a:effectLst/>
                <a:latin typeface="Helvetica" pitchFamily="2" charset="0"/>
              </a:rPr>
              <a:t>WCLC 2024; Abstract OA.04.03</a:t>
            </a:r>
          </a:p>
        </p:txBody>
      </p:sp>
    </p:spTree>
    <p:extLst>
      <p:ext uri="{BB962C8B-B14F-4D97-AF65-F5344CB8AC3E}">
        <p14:creationId xmlns:p14="http://schemas.microsoft.com/office/powerpoint/2010/main" val="1621976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E2A4F-2401-2337-B13A-75C725EE0D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C42F6C-CEDD-2FB9-3498-F1FD64ABAB45}"/>
              </a:ext>
            </a:extLst>
          </p:cNvPr>
          <p:cNvSpPr txBox="1"/>
          <p:nvPr/>
        </p:nvSpPr>
        <p:spPr>
          <a:xfrm>
            <a:off x="263352" y="6469404"/>
            <a:ext cx="3866315"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Rudin CM et al. WCLC 2024;Abstract OA.04.03.</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DB853910-61B3-DC4A-B6CB-8B18E1A8253F}"/>
              </a:ext>
            </a:extLst>
          </p:cNvPr>
          <p:cNvSpPr>
            <a:spLocks noGrp="1"/>
          </p:cNvSpPr>
          <p:nvPr>
            <p:ph type="title"/>
          </p:nvPr>
        </p:nvSpPr>
        <p:spPr/>
        <p:txBody>
          <a:bodyPr/>
          <a:lstStyle/>
          <a:p>
            <a:r>
              <a:rPr lang="en-US" dirty="0"/>
              <a:t>Phase II IDeate-Lung01 Study Design</a:t>
            </a:r>
          </a:p>
        </p:txBody>
      </p:sp>
      <p:pic>
        <p:nvPicPr>
          <p:cNvPr id="8" name="Picture 7" descr="A screenshot of a computer screen&#10;&#10;Description automatically generated">
            <a:extLst>
              <a:ext uri="{FF2B5EF4-FFF2-40B4-BE49-F238E27FC236}">
                <a16:creationId xmlns:a16="http://schemas.microsoft.com/office/drawing/2014/main" id="{E2278795-50A4-1B7B-6C64-B2EE9103193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309648" y="1370013"/>
            <a:ext cx="11572704" cy="4424859"/>
          </a:xfrm>
          <a:prstGeom prst="rect">
            <a:avLst/>
          </a:prstGeom>
        </p:spPr>
      </p:pic>
    </p:spTree>
    <p:extLst>
      <p:ext uri="{BB962C8B-B14F-4D97-AF65-F5344CB8AC3E}">
        <p14:creationId xmlns:p14="http://schemas.microsoft.com/office/powerpoint/2010/main" val="118883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57DB9-88C0-4951-325F-1307C4D73F7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78D3E2-DE7A-EE71-CA06-3DC89B02AFB4}"/>
              </a:ext>
            </a:extLst>
          </p:cNvPr>
          <p:cNvSpPr txBox="1"/>
          <p:nvPr/>
        </p:nvSpPr>
        <p:spPr>
          <a:xfrm>
            <a:off x="263352" y="6469404"/>
            <a:ext cx="3866315"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Rudin CM et al. WCLC 2024;Abstract OA.04.03.</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2AF3D517-41E7-D724-4AE5-795725AD0FAF}"/>
              </a:ext>
            </a:extLst>
          </p:cNvPr>
          <p:cNvSpPr>
            <a:spLocks noGrp="1"/>
          </p:cNvSpPr>
          <p:nvPr>
            <p:ph type="title"/>
          </p:nvPr>
        </p:nvSpPr>
        <p:spPr/>
        <p:txBody>
          <a:bodyPr/>
          <a:lstStyle/>
          <a:p>
            <a:r>
              <a:rPr lang="en-US" dirty="0"/>
              <a:t>Phase II IDeate-Lung01 Study: ORR by Dosage</a:t>
            </a:r>
          </a:p>
        </p:txBody>
      </p:sp>
      <p:pic>
        <p:nvPicPr>
          <p:cNvPr id="4" name="Picture 3" descr="A close-up of a graph&#10;&#10;Description automatically generated">
            <a:extLst>
              <a:ext uri="{FF2B5EF4-FFF2-40B4-BE49-F238E27FC236}">
                <a16:creationId xmlns:a16="http://schemas.microsoft.com/office/drawing/2014/main" id="{58AF8961-F486-541A-8B5F-4DC4839CE8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37219" y="1318604"/>
            <a:ext cx="11717561" cy="4652561"/>
          </a:xfrm>
          <a:prstGeom prst="rect">
            <a:avLst/>
          </a:prstGeom>
        </p:spPr>
      </p:pic>
    </p:spTree>
    <p:extLst>
      <p:ext uri="{BB962C8B-B14F-4D97-AF65-F5344CB8AC3E}">
        <p14:creationId xmlns:p14="http://schemas.microsoft.com/office/powerpoint/2010/main" val="290016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471DD-95DE-8ADF-EA5E-9A32273946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189D25F-6DFD-E5E8-BD4C-C86134134646}"/>
              </a:ext>
            </a:extLst>
          </p:cNvPr>
          <p:cNvSpPr txBox="1"/>
          <p:nvPr/>
        </p:nvSpPr>
        <p:spPr>
          <a:xfrm>
            <a:off x="263352" y="6469404"/>
            <a:ext cx="3866315"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Rudin CM et al. WCLC 2024;Abstract OA.04.03.</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1AA3129E-BD28-F1FF-B1C5-B4908B2429C8}"/>
              </a:ext>
            </a:extLst>
          </p:cNvPr>
          <p:cNvSpPr>
            <a:spLocks noGrp="1"/>
          </p:cNvSpPr>
          <p:nvPr>
            <p:ph type="title"/>
          </p:nvPr>
        </p:nvSpPr>
        <p:spPr/>
        <p:txBody>
          <a:bodyPr/>
          <a:lstStyle/>
          <a:p>
            <a:r>
              <a:rPr lang="en-US" dirty="0"/>
              <a:t>Phase II IDeate-Lung01 Study: Safety</a:t>
            </a:r>
          </a:p>
        </p:txBody>
      </p:sp>
      <p:pic>
        <p:nvPicPr>
          <p:cNvPr id="8" name="Picture 7" descr="A screenshot of a graph&#10;&#10;Description automatically generated">
            <a:extLst>
              <a:ext uri="{FF2B5EF4-FFF2-40B4-BE49-F238E27FC236}">
                <a16:creationId xmlns:a16="http://schemas.microsoft.com/office/drawing/2014/main" id="{C90ED71C-0FC6-0D0C-D40B-FCA234E27A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263352" y="1370013"/>
            <a:ext cx="11757012" cy="4322055"/>
          </a:xfrm>
          <a:prstGeom prst="rect">
            <a:avLst/>
          </a:prstGeom>
        </p:spPr>
      </p:pic>
    </p:spTree>
    <p:extLst>
      <p:ext uri="{BB962C8B-B14F-4D97-AF65-F5344CB8AC3E}">
        <p14:creationId xmlns:p14="http://schemas.microsoft.com/office/powerpoint/2010/main" val="19451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E9F78-F06B-FCB0-63BD-497C774072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B313CD3-5A0B-DEA1-8A7A-B4E3E2F69F57}"/>
              </a:ext>
            </a:extLst>
          </p:cNvPr>
          <p:cNvSpPr txBox="1"/>
          <p:nvPr/>
        </p:nvSpPr>
        <p:spPr>
          <a:xfrm>
            <a:off x="263352" y="6469404"/>
            <a:ext cx="3691652"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Johnson M et al. ESMO 2024;Abstract 1787P.</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619C80AD-DBD1-B60D-ADED-7C07E03A82A8}"/>
              </a:ext>
            </a:extLst>
          </p:cNvPr>
          <p:cNvSpPr>
            <a:spLocks noGrp="1"/>
          </p:cNvSpPr>
          <p:nvPr>
            <p:ph type="title"/>
          </p:nvPr>
        </p:nvSpPr>
        <p:spPr/>
        <p:txBody>
          <a:bodyPr/>
          <a:lstStyle/>
          <a:p>
            <a:r>
              <a:rPr lang="en-US" dirty="0"/>
              <a:t>Phase II IDeate-Lung01 Study: Intracranial Response Analysis</a:t>
            </a:r>
          </a:p>
        </p:txBody>
      </p:sp>
      <p:pic>
        <p:nvPicPr>
          <p:cNvPr id="5" name="Picture 4" descr="A close-up of a medical poster&#10;&#10;Description automatically generated">
            <a:extLst>
              <a:ext uri="{FF2B5EF4-FFF2-40B4-BE49-F238E27FC236}">
                <a16:creationId xmlns:a16="http://schemas.microsoft.com/office/drawing/2014/main" id="{BA1D9559-5D69-C6D4-C5CA-AC5E239D7B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35238" y="1691935"/>
            <a:ext cx="11321524" cy="3474130"/>
          </a:xfrm>
          <a:prstGeom prst="rect">
            <a:avLst/>
          </a:prstGeom>
        </p:spPr>
      </p:pic>
    </p:spTree>
    <p:extLst>
      <p:ext uri="{BB962C8B-B14F-4D97-AF65-F5344CB8AC3E}">
        <p14:creationId xmlns:p14="http://schemas.microsoft.com/office/powerpoint/2010/main" val="250447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DA681-D445-354B-2DE2-0F72AFEE46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70E135-38F1-A045-D124-082B82C87CC6}"/>
              </a:ext>
            </a:extLst>
          </p:cNvPr>
          <p:cNvSpPr>
            <a:spLocks noGrp="1"/>
          </p:cNvSpPr>
          <p:nvPr>
            <p:ph type="title"/>
          </p:nvPr>
        </p:nvSpPr>
        <p:spPr>
          <a:xfrm>
            <a:off x="916516" y="2286000"/>
            <a:ext cx="10358967" cy="1143000"/>
          </a:xfrm>
        </p:spPr>
        <p:txBody>
          <a:bodyPr/>
          <a:lstStyle/>
          <a:p>
            <a:r>
              <a:rPr lang="en-US" dirty="0"/>
              <a:t>Tumor Treating Fields</a:t>
            </a:r>
          </a:p>
        </p:txBody>
      </p:sp>
    </p:spTree>
    <p:extLst>
      <p:ext uri="{BB962C8B-B14F-4D97-AF65-F5344CB8AC3E}">
        <p14:creationId xmlns:p14="http://schemas.microsoft.com/office/powerpoint/2010/main" val="3000486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2E793-F668-7EE3-ACEB-9737BACED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46266D-39A7-DA25-D118-FC01545F2D90}"/>
              </a:ext>
            </a:extLst>
          </p:cNvPr>
          <p:cNvSpPr>
            <a:spLocks noGrp="1"/>
          </p:cNvSpPr>
          <p:nvPr>
            <p:ph type="title"/>
          </p:nvPr>
        </p:nvSpPr>
        <p:spPr>
          <a:xfrm>
            <a:off x="507042" y="331079"/>
            <a:ext cx="11260155" cy="1141412"/>
          </a:xfrm>
        </p:spPr>
        <p:txBody>
          <a:bodyPr/>
          <a:lstStyle/>
          <a:p>
            <a:pPr algn="l"/>
            <a:r>
              <a:rPr lang="en-US" dirty="0"/>
              <a:t>FDA Approves Tumor Treating Fields for the Treatment of </a:t>
            </a:r>
            <a:br>
              <a:rPr lang="en-US" dirty="0"/>
            </a:br>
            <a:r>
              <a:rPr lang="en-US" dirty="0"/>
              <a:t>Metastatic NSCLC</a:t>
            </a:r>
            <a:br>
              <a:rPr lang="en-US" dirty="0"/>
            </a:br>
            <a:r>
              <a:rPr lang="en-US" sz="2400" dirty="0"/>
              <a:t>Press Release: October 15, 2024</a:t>
            </a:r>
          </a:p>
        </p:txBody>
      </p:sp>
      <p:sp>
        <p:nvSpPr>
          <p:cNvPr id="3" name="Content Placeholder 2">
            <a:extLst>
              <a:ext uri="{FF2B5EF4-FFF2-40B4-BE49-F238E27FC236}">
                <a16:creationId xmlns:a16="http://schemas.microsoft.com/office/drawing/2014/main" id="{9A2D6C51-24EC-9727-021F-18BA40DC82FC}"/>
              </a:ext>
            </a:extLst>
          </p:cNvPr>
          <p:cNvSpPr>
            <a:spLocks noGrp="1"/>
          </p:cNvSpPr>
          <p:nvPr>
            <p:ph idx="1"/>
          </p:nvPr>
        </p:nvSpPr>
        <p:spPr>
          <a:xfrm>
            <a:off x="424802" y="1672093"/>
            <a:ext cx="11342395" cy="4316412"/>
          </a:xfrm>
        </p:spPr>
        <p:txBody>
          <a:bodyPr/>
          <a:lstStyle/>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FDA has approved tumor treating fields (</a:t>
            </a:r>
            <a:r>
              <a:rPr lang="en-US" sz="2000" b="0" dirty="0" err="1">
                <a:latin typeface="Calibri" panose="020F0502020204030204" pitchFamily="34" charset="0"/>
                <a:cs typeface="Calibri" panose="020F0502020204030204" pitchFamily="34" charset="0"/>
              </a:rPr>
              <a:t>TTFields</a:t>
            </a:r>
            <a:r>
              <a:rPr lang="en-US" sz="2000" b="0" dirty="0">
                <a:latin typeface="Calibri" panose="020F0502020204030204" pitchFamily="34" charset="0"/>
                <a:cs typeface="Calibri" panose="020F0502020204030204" pitchFamily="34" charset="0"/>
              </a:rPr>
              <a:t>) for concurrent use with PD-1/PD-L1 inhibitors or docetaxel in the treatment of metastatic NSCLC  in adult patients who have experienced disease progression on or after a platinum-based regimen. </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Approval was based on results of the Phase III LUNAR trial that compared </a:t>
            </a:r>
            <a:r>
              <a:rPr lang="en-US" sz="2000" b="0" dirty="0" err="1">
                <a:latin typeface="Calibri" panose="020F0502020204030204" pitchFamily="34" charset="0"/>
                <a:cs typeface="Calibri" panose="020F0502020204030204" pitchFamily="34" charset="0"/>
              </a:rPr>
              <a:t>TTFields</a:t>
            </a:r>
            <a:r>
              <a:rPr lang="en-US" sz="2000" b="0" dirty="0">
                <a:latin typeface="Calibri" panose="020F0502020204030204" pitchFamily="34" charset="0"/>
                <a:cs typeface="Calibri" panose="020F0502020204030204" pitchFamily="34" charset="0"/>
              </a:rPr>
              <a:t> concurrent with </a:t>
            </a:r>
            <a:br>
              <a:rPr lang="en-US" sz="20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PD-1/PD-L1 inhibitors or docetaxel (experimental arm) to PD-1/PD-L1 inhibitors or docetaxel alone </a:t>
            </a:r>
            <a:br>
              <a:rPr lang="en-US" sz="2000" b="0" dirty="0">
                <a:latin typeface="Calibri" panose="020F0502020204030204" pitchFamily="34" charset="0"/>
                <a:cs typeface="Calibri" panose="020F0502020204030204" pitchFamily="34" charset="0"/>
              </a:rPr>
            </a:br>
            <a:r>
              <a:rPr lang="en-US" sz="2000" b="0" dirty="0">
                <a:latin typeface="Calibri" panose="020F0502020204030204" pitchFamily="34" charset="0"/>
                <a:cs typeface="Calibri" panose="020F0502020204030204" pitchFamily="34" charset="0"/>
              </a:rPr>
              <a:t>(control arm) for patients with metastatic NSCLC progressing during or after platinum-based therapy.</a:t>
            </a:r>
          </a:p>
          <a:p>
            <a:pPr marL="99718" indent="0">
              <a:lnSpc>
                <a:spcPct val="100000"/>
              </a:lnSpc>
              <a:spcBef>
                <a:spcPts val="0"/>
              </a:spcBef>
              <a:spcAft>
                <a:spcPts val="0"/>
              </a:spcAft>
              <a:buNone/>
            </a:pPr>
            <a:endParaRPr lang="en-US" sz="2000" b="0" dirty="0">
              <a:latin typeface="Calibri" panose="020F0502020204030204" pitchFamily="34" charset="0"/>
              <a:cs typeface="Calibri" panose="020F0502020204030204" pitchFamily="34" charset="0"/>
            </a:endParaRPr>
          </a:p>
          <a:p>
            <a:pPr marL="99718" indent="0">
              <a:lnSpc>
                <a:spcPct val="100000"/>
              </a:lnSpc>
              <a:spcBef>
                <a:spcPts val="0"/>
              </a:spcBef>
              <a:spcAft>
                <a:spcPts val="0"/>
              </a:spcAft>
              <a:buNone/>
            </a:pPr>
            <a:r>
              <a:rPr lang="en-US" sz="2000" b="0" dirty="0">
                <a:latin typeface="Calibri" panose="020F0502020204030204" pitchFamily="34" charset="0"/>
                <a:cs typeface="Calibri" panose="020F0502020204030204" pitchFamily="34" charset="0"/>
              </a:rPr>
              <a:t>The primary endpoint of the study was achieved demonstrating a statistically significant and clinically meaningful 3.3-month (</a:t>
            </a:r>
            <a:r>
              <a:rPr lang="en-US" sz="2000" b="0" i="1" dirty="0">
                <a:latin typeface="Calibri" panose="020F0502020204030204" pitchFamily="34" charset="0"/>
                <a:cs typeface="Calibri" panose="020F0502020204030204" pitchFamily="34" charset="0"/>
              </a:rPr>
              <a:t>p</a:t>
            </a:r>
            <a:r>
              <a:rPr lang="en-US" sz="2000" b="0" dirty="0">
                <a:latin typeface="Calibri" panose="020F0502020204030204" pitchFamily="34" charset="0"/>
                <a:cs typeface="Calibri" panose="020F0502020204030204" pitchFamily="34" charset="0"/>
              </a:rPr>
              <a:t> = 0.04) extension in median overall survival (OS) for patients who received </a:t>
            </a:r>
            <a:r>
              <a:rPr lang="en-US" sz="2000" b="0" dirty="0" err="1">
                <a:latin typeface="Calibri" panose="020F0502020204030204" pitchFamily="34" charset="0"/>
                <a:cs typeface="Calibri" panose="020F0502020204030204" pitchFamily="34" charset="0"/>
              </a:rPr>
              <a:t>TTFields</a:t>
            </a:r>
            <a:r>
              <a:rPr lang="en-US" sz="2000" b="0" dirty="0">
                <a:latin typeface="Calibri" panose="020F0502020204030204" pitchFamily="34" charset="0"/>
                <a:cs typeface="Calibri" panose="020F0502020204030204" pitchFamily="34" charset="0"/>
              </a:rPr>
              <a:t> concurrently with a PD-1/PD-L1 inhibitor or docetaxel (n = 145). The group treated with </a:t>
            </a:r>
            <a:r>
              <a:rPr lang="en-US" sz="2000" b="0" dirty="0" err="1">
                <a:latin typeface="Calibri" panose="020F0502020204030204" pitchFamily="34" charset="0"/>
                <a:cs typeface="Calibri" panose="020F0502020204030204" pitchFamily="34" charset="0"/>
              </a:rPr>
              <a:t>TTFields</a:t>
            </a:r>
            <a:r>
              <a:rPr lang="en-US" sz="2000" b="0" dirty="0">
                <a:latin typeface="Calibri" panose="020F0502020204030204" pitchFamily="34" charset="0"/>
                <a:cs typeface="Calibri" panose="020F0502020204030204" pitchFamily="34" charset="0"/>
              </a:rPr>
              <a:t> concurrently with a PD-1/PD-L1 inhibitor or docetaxel had a median OS of 13.2 months (95% CI, 10.3 to 15.5 months) compared to a median OS of 9.9 months (95% CI, 8.2 to 12.2 months) in the group who received a PD-1/PD-L1 inhibitor or docetaxel (n = 146).</a:t>
            </a:r>
          </a:p>
        </p:txBody>
      </p:sp>
      <p:sp>
        <p:nvSpPr>
          <p:cNvPr id="5" name="TextBox 4">
            <a:extLst>
              <a:ext uri="{FF2B5EF4-FFF2-40B4-BE49-F238E27FC236}">
                <a16:creationId xmlns:a16="http://schemas.microsoft.com/office/drawing/2014/main" id="{034367C7-62DB-1B75-B404-D2608BE591DE}"/>
              </a:ext>
            </a:extLst>
          </p:cNvPr>
          <p:cNvSpPr txBox="1"/>
          <p:nvPr/>
        </p:nvSpPr>
        <p:spPr>
          <a:xfrm>
            <a:off x="162305" y="6249922"/>
            <a:ext cx="11342395"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www.novocure.com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/fda-approves-novocures-optune-lua-for-the-treatment-of-metastatic-non-small-cell-lung-cancer/</a:t>
            </a:r>
          </a:p>
        </p:txBody>
      </p:sp>
    </p:spTree>
    <p:extLst>
      <p:ext uri="{BB962C8B-B14F-4D97-AF65-F5344CB8AC3E}">
        <p14:creationId xmlns:p14="http://schemas.microsoft.com/office/powerpoint/2010/main" val="1123000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6EFEE-5E6F-726F-1936-BCA02A2971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3465C3-EBFA-C842-7716-1B4ED36FDEA5}"/>
              </a:ext>
            </a:extLst>
          </p:cNvPr>
          <p:cNvSpPr txBox="1"/>
          <p:nvPr/>
        </p:nvSpPr>
        <p:spPr>
          <a:xfrm>
            <a:off x="263352" y="6469404"/>
            <a:ext cx="3913379" cy="323165"/>
          </a:xfrm>
          <a:prstGeom prst="rect">
            <a:avLst/>
          </a:prstGeom>
          <a:noFill/>
        </p:spPr>
        <p:txBody>
          <a:bodyPr wrap="none" rtlCol="0">
            <a:spAutoFit/>
          </a:bodyPr>
          <a:lstStyle/>
          <a:p>
            <a:pPr defTabSz="455613" fontAlgn="base">
              <a:spcBef>
                <a:spcPct val="0"/>
              </a:spcBef>
              <a:spcAft>
                <a:spcPct val="0"/>
              </a:spcAft>
              <a:defRPr/>
            </a:pPr>
            <a:r>
              <a:rPr lang="en-US" sz="1500" dirty="0">
                <a:solidFill>
                  <a:srgbClr val="000000"/>
                </a:solidFill>
                <a:latin typeface="Calibri" panose="020F0502020204030204" pitchFamily="34" charset="0"/>
                <a:ea typeface="MS PGothic" charset="0"/>
                <a:cs typeface="Calibri" panose="020F0502020204030204" pitchFamily="34" charset="0"/>
              </a:rPr>
              <a:t>Eaton MS-S et al. ASCO 2024;Abstract TPS8665.</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7" name="Title 6">
            <a:extLst>
              <a:ext uri="{FF2B5EF4-FFF2-40B4-BE49-F238E27FC236}">
                <a16:creationId xmlns:a16="http://schemas.microsoft.com/office/drawing/2014/main" id="{3F23F6C9-CDFD-C1BF-0DBD-8D96B25140F7}"/>
              </a:ext>
            </a:extLst>
          </p:cNvPr>
          <p:cNvSpPr>
            <a:spLocks noGrp="1"/>
          </p:cNvSpPr>
          <p:nvPr>
            <p:ph type="title"/>
          </p:nvPr>
        </p:nvSpPr>
        <p:spPr>
          <a:xfrm>
            <a:off x="912286" y="20030"/>
            <a:ext cx="10358967" cy="1143000"/>
          </a:xfrm>
        </p:spPr>
        <p:txBody>
          <a:bodyPr/>
          <a:lstStyle/>
          <a:p>
            <a:r>
              <a:rPr lang="en-US" dirty="0"/>
              <a:t>Phase III LUNAR-2 (</a:t>
            </a:r>
            <a:r>
              <a:rPr lang="en-US"/>
              <a:t>EF-44) </a:t>
            </a:r>
            <a:r>
              <a:rPr lang="en-US" dirty="0"/>
              <a:t>Study Design</a:t>
            </a:r>
          </a:p>
        </p:txBody>
      </p:sp>
      <p:grpSp>
        <p:nvGrpSpPr>
          <p:cNvPr id="4" name="Group 3">
            <a:extLst>
              <a:ext uri="{FF2B5EF4-FFF2-40B4-BE49-F238E27FC236}">
                <a16:creationId xmlns:a16="http://schemas.microsoft.com/office/drawing/2014/main" id="{A8727AD1-6AAF-2C24-271E-5096ACFDFA36}"/>
              </a:ext>
            </a:extLst>
          </p:cNvPr>
          <p:cNvGrpSpPr/>
          <p:nvPr/>
        </p:nvGrpSpPr>
        <p:grpSpPr>
          <a:xfrm>
            <a:off x="920747" y="1118218"/>
            <a:ext cx="10358967" cy="3713259"/>
            <a:chOff x="912285" y="1572370"/>
            <a:chExt cx="10358967" cy="3713259"/>
          </a:xfrm>
        </p:grpSpPr>
        <p:pic>
          <p:nvPicPr>
            <p:cNvPr id="2050" name="Picture 2">
              <a:extLst>
                <a:ext uri="{FF2B5EF4-FFF2-40B4-BE49-F238E27FC236}">
                  <a16:creationId xmlns:a16="http://schemas.microsoft.com/office/drawing/2014/main" id="{B940C420-0363-368A-E8E8-4D4F932ADBC0}"/>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912285" y="1572370"/>
              <a:ext cx="10358967" cy="37132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6A817E1-B3AD-50EB-4D4C-75D4A90FC778}"/>
                </a:ext>
              </a:extLst>
            </p:cNvPr>
            <p:cNvSpPr/>
            <p:nvPr/>
          </p:nvSpPr>
          <p:spPr bwMode="auto">
            <a:xfrm>
              <a:off x="912286" y="1572768"/>
              <a:ext cx="2416130" cy="292608"/>
            </a:xfrm>
            <a:prstGeom prst="rect">
              <a:avLst/>
            </a:prstGeom>
            <a:solidFill>
              <a:srgbClr val="1F62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grpSp>
      <p:pic>
        <p:nvPicPr>
          <p:cNvPr id="2052" name="Picture 4">
            <a:extLst>
              <a:ext uri="{FF2B5EF4-FFF2-40B4-BE49-F238E27FC236}">
                <a16:creationId xmlns:a16="http://schemas.microsoft.com/office/drawing/2014/main" id="{B974D760-4804-CA65-3429-D8EAAFEF4F9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185192" y="4816237"/>
            <a:ext cx="7086061" cy="177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15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B8CF-E202-E4FE-D171-7E817B0D41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C1BBD6-E902-012A-A566-8BE3614ECC8B}"/>
              </a:ext>
            </a:extLst>
          </p:cNvPr>
          <p:cNvSpPr txBox="1"/>
          <p:nvPr/>
        </p:nvSpPr>
        <p:spPr>
          <a:xfrm>
            <a:off x="263352" y="6469404"/>
            <a:ext cx="3754682"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Forde PM et al. WCLC 2024;Abstract PL02.08.</a:t>
            </a:r>
          </a:p>
        </p:txBody>
      </p:sp>
      <p:sp>
        <p:nvSpPr>
          <p:cNvPr id="7" name="Title 6">
            <a:extLst>
              <a:ext uri="{FF2B5EF4-FFF2-40B4-BE49-F238E27FC236}">
                <a16:creationId xmlns:a16="http://schemas.microsoft.com/office/drawing/2014/main" id="{6E575C8B-37B0-5BEA-A6D6-3F4CC44DB61D}"/>
              </a:ext>
            </a:extLst>
          </p:cNvPr>
          <p:cNvSpPr>
            <a:spLocks noGrp="1"/>
          </p:cNvSpPr>
          <p:nvPr>
            <p:ph type="title"/>
          </p:nvPr>
        </p:nvSpPr>
        <p:spPr/>
        <p:txBody>
          <a:bodyPr/>
          <a:lstStyle/>
          <a:p>
            <a:r>
              <a:rPr lang="en-US" dirty="0" err="1"/>
              <a:t>CheckMate</a:t>
            </a:r>
            <a:r>
              <a:rPr lang="en-US" dirty="0"/>
              <a:t> 77T versus </a:t>
            </a:r>
            <a:r>
              <a:rPr lang="en-US" dirty="0" err="1"/>
              <a:t>CheckMate</a:t>
            </a:r>
            <a:r>
              <a:rPr lang="en-US" dirty="0"/>
              <a:t> 816: Safety</a:t>
            </a:r>
          </a:p>
        </p:txBody>
      </p:sp>
      <p:pic>
        <p:nvPicPr>
          <p:cNvPr id="4" name="Picture 3" descr="A table with numbers and text&#10;&#10;Description automatically generated">
            <a:extLst>
              <a:ext uri="{FF2B5EF4-FFF2-40B4-BE49-F238E27FC236}">
                <a16:creationId xmlns:a16="http://schemas.microsoft.com/office/drawing/2014/main" id="{9AD86C68-7882-6A97-3AA2-D095A85358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1085312" y="1244907"/>
            <a:ext cx="10012913" cy="4750926"/>
          </a:xfrm>
          <a:prstGeom prst="rect">
            <a:avLst/>
          </a:prstGeom>
        </p:spPr>
      </p:pic>
      <p:sp>
        <p:nvSpPr>
          <p:cNvPr id="2" name="TextBox 1">
            <a:extLst>
              <a:ext uri="{FF2B5EF4-FFF2-40B4-BE49-F238E27FC236}">
                <a16:creationId xmlns:a16="http://schemas.microsoft.com/office/drawing/2014/main" id="{BB4E0C56-42EF-A668-F01B-218CE088DAA8}"/>
              </a:ext>
            </a:extLst>
          </p:cNvPr>
          <p:cNvSpPr txBox="1"/>
          <p:nvPr/>
        </p:nvSpPr>
        <p:spPr>
          <a:xfrm>
            <a:off x="1085473" y="6049954"/>
            <a:ext cx="582326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AEs = adverse events; TRAEs = treatment-related AEs; SAEs = serious AEs</a:t>
            </a:r>
          </a:p>
        </p:txBody>
      </p:sp>
    </p:spTree>
    <p:extLst>
      <p:ext uri="{BB962C8B-B14F-4D97-AF65-F5344CB8AC3E}">
        <p14:creationId xmlns:p14="http://schemas.microsoft.com/office/powerpoint/2010/main" val="3135760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F5A36-5B80-C9C6-65A8-F75230C35FE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5B05095-CD0A-76F2-7190-50F28BB0FC8B}"/>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 t="24698" r="-14677" b="8110"/>
          <a:stretch/>
        </p:blipFill>
        <p:spPr bwMode="auto">
          <a:xfrm>
            <a:off x="334462" y="624840"/>
            <a:ext cx="8692092" cy="2865120"/>
          </a:xfrm>
          <a:prstGeom prst="rect">
            <a:avLst/>
          </a:prstGeom>
          <a:solidFill>
            <a:schemeClr val="bg1"/>
          </a:solidFill>
        </p:spPr>
      </p:pic>
      <p:pic>
        <p:nvPicPr>
          <p:cNvPr id="2" name="Picture 1" descr="A screenshot of a web page&#10;&#10;Description automatically generated">
            <a:extLst>
              <a:ext uri="{FF2B5EF4-FFF2-40B4-BE49-F238E27FC236}">
                <a16:creationId xmlns:a16="http://schemas.microsoft.com/office/drawing/2014/main" id="{69BE3BA1-4BB8-F0FE-FC9A-B02CE023249B}"/>
              </a:ext>
            </a:extLst>
          </p:cNvPr>
          <p:cNvPicPr>
            <a:picLocks noChangeAspect="1"/>
          </p:cNvPicPr>
          <p:nvPr/>
        </p:nvPicPr>
        <p:blipFill>
          <a:blip r:embed="rId3">
            <a:extLst>
              <a:ext uri="{28A0092B-C50C-407E-A947-70E740481C1C}">
                <a14:useLocalDpi xmlns:a14="http://schemas.microsoft.com/office/drawing/2010/main"/>
              </a:ext>
            </a:extLst>
          </a:blip>
          <a:srcRect r="-8840"/>
          <a:stretch/>
        </p:blipFill>
        <p:spPr>
          <a:xfrm>
            <a:off x="2819179" y="3745606"/>
            <a:ext cx="8249700" cy="2723798"/>
          </a:xfrm>
          <a:prstGeom prst="rect">
            <a:avLst/>
          </a:prstGeom>
          <a:solidFill>
            <a:schemeClr val="bg1"/>
          </a:solidFill>
        </p:spPr>
      </p:pic>
      <p:sp>
        <p:nvSpPr>
          <p:cNvPr id="4" name="TextBox 3">
            <a:extLst>
              <a:ext uri="{FF2B5EF4-FFF2-40B4-BE49-F238E27FC236}">
                <a16:creationId xmlns:a16="http://schemas.microsoft.com/office/drawing/2014/main" id="{0A430A9A-44E2-96AD-FBC6-FB972E9AB60E}"/>
              </a:ext>
            </a:extLst>
          </p:cNvPr>
          <p:cNvSpPr txBox="1"/>
          <p:nvPr/>
        </p:nvSpPr>
        <p:spPr>
          <a:xfrm>
            <a:off x="5191782" y="694615"/>
            <a:ext cx="3754682" cy="323165"/>
          </a:xfrm>
          <a:prstGeom prst="rect">
            <a:avLst/>
          </a:prstGeom>
          <a:noFill/>
        </p:spPr>
        <p:txBody>
          <a:bodyPr wrap="none" rtlCol="0">
            <a:noAutofit/>
          </a:bodyPr>
          <a:lstStyle/>
          <a:p>
            <a:pPr algn="r"/>
            <a:r>
              <a:rPr lang="en-US" sz="1600" b="1" dirty="0">
                <a:solidFill>
                  <a:srgbClr val="000000"/>
                </a:solidFill>
                <a:effectLst/>
                <a:latin typeface="Helvetica" pitchFamily="2" charset="0"/>
              </a:rPr>
              <a:t>ASCO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LBA8010</a:t>
            </a:r>
          </a:p>
        </p:txBody>
      </p:sp>
      <p:sp>
        <p:nvSpPr>
          <p:cNvPr id="5" name="TextBox 4">
            <a:extLst>
              <a:ext uri="{FF2B5EF4-FFF2-40B4-BE49-F238E27FC236}">
                <a16:creationId xmlns:a16="http://schemas.microsoft.com/office/drawing/2014/main" id="{90B0EAC3-CD1A-2E7A-5E40-35EDA0F207EC}"/>
              </a:ext>
            </a:extLst>
          </p:cNvPr>
          <p:cNvSpPr txBox="1"/>
          <p:nvPr/>
        </p:nvSpPr>
        <p:spPr>
          <a:xfrm>
            <a:off x="7314197" y="3815320"/>
            <a:ext cx="3754682" cy="323165"/>
          </a:xfrm>
          <a:prstGeom prst="rect">
            <a:avLst/>
          </a:prstGeom>
          <a:noFill/>
        </p:spPr>
        <p:txBody>
          <a:bodyPr wrap="none" rtlCol="0">
            <a:noAutofit/>
          </a:bodyPr>
          <a:lstStyle/>
          <a:p>
            <a:pPr algn="r"/>
            <a:r>
              <a:rPr lang="en-US" sz="1600" b="1" dirty="0">
                <a:solidFill>
                  <a:srgbClr val="000000"/>
                </a:solidFill>
                <a:effectLst/>
                <a:latin typeface="Helvetica" pitchFamily="2" charset="0"/>
              </a:rPr>
              <a:t>ESMO 2024;</a:t>
            </a:r>
            <a:br>
              <a:rPr lang="en-US" sz="1600" b="1" dirty="0">
                <a:solidFill>
                  <a:srgbClr val="000000"/>
                </a:solidFill>
                <a:effectLst/>
                <a:latin typeface="Helvetica" pitchFamily="2" charset="0"/>
              </a:rPr>
            </a:br>
            <a:r>
              <a:rPr lang="en-US" sz="1600" b="1" dirty="0">
                <a:solidFill>
                  <a:srgbClr val="000000"/>
                </a:solidFill>
                <a:effectLst/>
                <a:latin typeface="Helvetica" pitchFamily="2" charset="0"/>
              </a:rPr>
              <a:t>Abstract LBA50</a:t>
            </a:r>
          </a:p>
        </p:txBody>
      </p:sp>
    </p:spTree>
    <p:extLst>
      <p:ext uri="{BB962C8B-B14F-4D97-AF65-F5344CB8AC3E}">
        <p14:creationId xmlns:p14="http://schemas.microsoft.com/office/powerpoint/2010/main" val="327330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BE643-20F4-CF8F-820F-CF10570DC4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1AD1C8-1878-C314-20E0-8523806E683E}"/>
              </a:ext>
            </a:extLst>
          </p:cNvPr>
          <p:cNvSpPr txBox="1"/>
          <p:nvPr/>
        </p:nvSpPr>
        <p:spPr>
          <a:xfrm>
            <a:off x="263352" y="6469404"/>
            <a:ext cx="373967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Spicer JD et al. ASCO 2024;Abstract LBA8010.</a:t>
            </a:r>
          </a:p>
        </p:txBody>
      </p:sp>
      <p:sp>
        <p:nvSpPr>
          <p:cNvPr id="7" name="Title 6">
            <a:extLst>
              <a:ext uri="{FF2B5EF4-FFF2-40B4-BE49-F238E27FC236}">
                <a16:creationId xmlns:a16="http://schemas.microsoft.com/office/drawing/2014/main" id="{2377C5DA-0A39-C4E6-5B54-CD1ED9A14A9D}"/>
              </a:ext>
            </a:extLst>
          </p:cNvPr>
          <p:cNvSpPr>
            <a:spLocks noGrp="1"/>
          </p:cNvSpPr>
          <p:nvPr>
            <p:ph type="title"/>
          </p:nvPr>
        </p:nvSpPr>
        <p:spPr>
          <a:xfrm>
            <a:off x="912286" y="87284"/>
            <a:ext cx="10358967" cy="1143000"/>
          </a:xfrm>
        </p:spPr>
        <p:txBody>
          <a:bodyPr/>
          <a:lstStyle/>
          <a:p>
            <a:pPr algn="l"/>
            <a:r>
              <a:rPr lang="en-US" dirty="0"/>
              <a:t>Phase III </a:t>
            </a:r>
            <a:r>
              <a:rPr lang="en-US" dirty="0" err="1"/>
              <a:t>CheckMate</a:t>
            </a:r>
            <a:r>
              <a:rPr lang="en-US" dirty="0"/>
              <a:t> 816 Study: 4-Year EFS Update with Neoadjuvant Nivolumab</a:t>
            </a:r>
          </a:p>
        </p:txBody>
      </p:sp>
      <p:pic>
        <p:nvPicPr>
          <p:cNvPr id="3074" name="Picture 2">
            <a:extLst>
              <a:ext uri="{FF2B5EF4-FFF2-40B4-BE49-F238E27FC236}">
                <a16:creationId xmlns:a16="http://schemas.microsoft.com/office/drawing/2014/main" id="{70424578-B20F-DC17-93B8-7C97F49DEF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399011" y="1230284"/>
            <a:ext cx="11288684" cy="4671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798538-F7DA-0B6D-F092-26970C459624}"/>
              </a:ext>
            </a:extLst>
          </p:cNvPr>
          <p:cNvSpPr txBox="1"/>
          <p:nvPr/>
        </p:nvSpPr>
        <p:spPr>
          <a:xfrm>
            <a:off x="405965" y="5949286"/>
            <a:ext cx="468359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pCR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pathologic complete response; OS = overall survival</a:t>
            </a:r>
          </a:p>
        </p:txBody>
      </p:sp>
    </p:spTree>
    <p:extLst>
      <p:ext uri="{BB962C8B-B14F-4D97-AF65-F5344CB8AC3E}">
        <p14:creationId xmlns:p14="http://schemas.microsoft.com/office/powerpoint/2010/main" val="306527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3F56284A-BB6A-41DD-91ED-CE9845F39AF6}"/>
</file>

<file path=customXml/itemProps2.xml><?xml version="1.0" encoding="utf-8"?>
<ds:datastoreItem xmlns:ds="http://schemas.openxmlformats.org/officeDocument/2006/customXml" ds:itemID="{7F97BC70-46CC-4527-BC19-8840DBDEC0C7}"/>
</file>

<file path=customXml/itemProps3.xml><?xml version="1.0" encoding="utf-8"?>
<ds:datastoreItem xmlns:ds="http://schemas.openxmlformats.org/officeDocument/2006/customXml" ds:itemID="{423690D7-EADB-4BFC-BB23-C4402541970B}"/>
</file>

<file path=docProps/app.xml><?xml version="1.0" encoding="utf-8"?>
<Properties xmlns="http://schemas.openxmlformats.org/officeDocument/2006/extended-properties" xmlns:vt="http://schemas.openxmlformats.org/officeDocument/2006/docPropsVTypes">
  <TotalTime>985</TotalTime>
  <Words>3002</Words>
  <Application>Microsoft Macintosh PowerPoint</Application>
  <PresentationFormat>Widescreen</PresentationFormat>
  <Paragraphs>180</Paragraphs>
  <Slides>67</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Aptos</vt:lpstr>
      <vt:lpstr>Arial</vt:lpstr>
      <vt:lpstr>Calibri</vt:lpstr>
      <vt:lpstr>Helvetica</vt:lpstr>
      <vt:lpstr>OTNEJMScalaSansLF</vt:lpstr>
      <vt:lpstr>Symbol</vt:lpstr>
      <vt:lpstr>Times New Roman</vt:lpstr>
      <vt:lpstr>Wingdings</vt:lpstr>
      <vt:lpstr>3_Default Design</vt:lpstr>
      <vt:lpstr>4_Default Design</vt:lpstr>
      <vt:lpstr>Oncology Today — Special Edition:  Key Presentations on Lung Cancer from  Recent Major Oncology Conferences</vt:lpstr>
      <vt:lpstr>Neoadjuvant and Perioperative Immunotherapy Approaches</vt:lpstr>
      <vt:lpstr>FDA Approves Neoadjuvant/Adjuvant Nivolumab for Resectable Non-Small Cell Lung Cancer  Press Release: October 3, 2024</vt:lpstr>
      <vt:lpstr>PowerPoint Presentation</vt:lpstr>
      <vt:lpstr>CheckMate 77T versus CheckMate 816: Study Designs</vt:lpstr>
      <vt:lpstr>CheckMate 77T versus CheckMate 816: Primary Endpoint</vt:lpstr>
      <vt:lpstr>CheckMate 77T versus CheckMate 816: Safety</vt:lpstr>
      <vt:lpstr>PowerPoint Presentation</vt:lpstr>
      <vt:lpstr>Phase III CheckMate 816 Study: 4-Year EFS Update with Neoadjuvant Nivolumab</vt:lpstr>
      <vt:lpstr>Phase III CheckMate 816 Study: 4-Year OS Update with Neoadjuvant Nivolumab</vt:lpstr>
      <vt:lpstr>Phase III CheckMate 77T Study: Primary Endpoint (EFS per BICR) with Perioperative Nivolumab</vt:lpstr>
      <vt:lpstr>PowerPoint Presentation</vt:lpstr>
      <vt:lpstr>Phase II NeoCOAST-2 Study Design</vt:lpstr>
      <vt:lpstr>Phase II NeoCOAST-2 Study: Efficacy (pCR and mPR)</vt:lpstr>
      <vt:lpstr>Phase II NeoCOAST-2 Study:  Safety of Dato-DXd with Durvalumab and CT</vt:lpstr>
      <vt:lpstr>FDA Approves Neoadjuvant/Adjuvant Durvalumab for Resectable  Non-Small Cell Lung Cancer Press Release: August 15, 2024</vt:lpstr>
      <vt:lpstr>Immunotherapy as First-Line Treatment</vt:lpstr>
      <vt:lpstr>PowerPoint Presentation</vt:lpstr>
      <vt:lpstr>Phase III EMPOWER-Lung 1 Study Design</vt:lpstr>
      <vt:lpstr>Phase III EMPOWER-Lung 1 Study: Continued Benefits at 5 Years</vt:lpstr>
      <vt:lpstr>Cemiplimab with Addition of Chemotherapy  Beyond Disease Progression</vt:lpstr>
      <vt:lpstr>PowerPoint Presentation</vt:lpstr>
      <vt:lpstr>Phase III EMPOWER-Lung 3 Part 2: Survival</vt:lpstr>
      <vt:lpstr>PowerPoint Presentation</vt:lpstr>
      <vt:lpstr>Phase II HARMONi-2 Trial: Primary Endpoint  (PFS per Independent Radiologic Review Committee)</vt:lpstr>
      <vt:lpstr>Phase II HARMONi-2 Trial: Safety</vt:lpstr>
      <vt:lpstr>Antibody-Drug Conjugates</vt:lpstr>
      <vt:lpstr>PowerPoint Presentation</vt:lpstr>
      <vt:lpstr>Phase II OptiTROP-Lung01 Study</vt:lpstr>
      <vt:lpstr>Phase II OptiTROP-Lung01 Study: Subgroup Efficacy in Cohort 1B (Q2wk) </vt:lpstr>
      <vt:lpstr>Phase II OptiTROP-Lung01 Study: Safety</vt:lpstr>
      <vt:lpstr>Phase III TroFuse-007 Study Design</vt:lpstr>
      <vt:lpstr>PowerPoint Presentation</vt:lpstr>
      <vt:lpstr>Phase III TROPION-Lung01 Study: OS (by Histology)</vt:lpstr>
      <vt:lpstr>PowerPoint Presentation</vt:lpstr>
      <vt:lpstr>Measuring TROP2 Normalized Membrane Ratio (NMR) using Quantitative Continuous Scoring (QCS)</vt:lpstr>
      <vt:lpstr>Methods for Quantifying TROP2 QCS-NMR in TROPION-Lung01</vt:lpstr>
      <vt:lpstr>TROP2 QCS-NMR Predicts Longer PFS with Dato-DXd (Biomarker-Evaluable Population)</vt:lpstr>
      <vt:lpstr>TROP2 QCS-NMR Predicts Longer PFS with Dato-DXd (Nonsquamous, No Actionable Genomic Alterations)</vt:lpstr>
      <vt:lpstr>Targeted Therapies</vt:lpstr>
      <vt:lpstr>FDA Approves Osimertinib for Locally Advanced, Unresectable (Stage III) NSCLC After Chemoradiation Therapy Press Release: September 25, 2024</vt:lpstr>
      <vt:lpstr>PowerPoint Presentation</vt:lpstr>
      <vt:lpstr>Phase I/II TRIDENT-1 Study Design</vt:lpstr>
      <vt:lpstr>Phase I/II TRIDENT-1 Study:  Change in Tumor Size, Intracranial Efficacy</vt:lpstr>
      <vt:lpstr>Phase I/II TRIDENT-1 Study:  cORR and Treatment Beyond Disease Progression</vt:lpstr>
      <vt:lpstr>Phase I/II TRIDENT-1 Study: Safety and Conclusions</vt:lpstr>
      <vt:lpstr>PowerPoint Presentation</vt:lpstr>
      <vt:lpstr>Phase III KRYSTAL-12 Trial: PFS per BICR</vt:lpstr>
      <vt:lpstr>Phase III KRYSTAL-12 Trial: Overall Efficacy</vt:lpstr>
      <vt:lpstr>Phase III KRYSTAL-12: Intracranial Efficacy</vt:lpstr>
      <vt:lpstr>Phase III KRYSTAL-12 Trial: Exploratory Study Design</vt:lpstr>
      <vt:lpstr>Phase III KRYSTAL-12 Trial:  Intracranial TTP in Patients with Brain Metastases</vt:lpstr>
      <vt:lpstr>Phase III KRYSTAL-12 Trial: Systemic Efficacy by Brain Metastases</vt:lpstr>
      <vt:lpstr>FDA Approves Lazertinib with Amivantamab-vmjw for NSCLC Press Release: August 19, 2024</vt:lpstr>
      <vt:lpstr>FDA Approves Amivantamab-vmjw with Carboplatin and Pemetrexed for NSCLC with EGFR Exon 19 Deletions or L858R Mutations Press Release: September 19, 2024</vt:lpstr>
      <vt:lpstr>Small Cell Lung Cancer</vt:lpstr>
      <vt:lpstr>PowerPoint Presentation</vt:lpstr>
      <vt:lpstr>Phase III ADRIATIC Study: Survival Outcomes</vt:lpstr>
      <vt:lpstr>Phase III ADRIATIC Study: Safety </vt:lpstr>
      <vt:lpstr>PowerPoint Presentation</vt:lpstr>
      <vt:lpstr>Phase II IDeate-Lung01 Study Design</vt:lpstr>
      <vt:lpstr>Phase II IDeate-Lung01 Study: ORR by Dosage</vt:lpstr>
      <vt:lpstr>Phase II IDeate-Lung01 Study: Safety</vt:lpstr>
      <vt:lpstr>Phase II IDeate-Lung01 Study: Intracranial Response Analysis</vt:lpstr>
      <vt:lpstr>Tumor Treating Fields</vt:lpstr>
      <vt:lpstr>FDA Approves Tumor Treating Fields for the Treatment of  Metastatic NSCLC Press Release: October 15, 2024</vt:lpstr>
      <vt:lpstr>Phase III LUNAR-2 (EF-44) Study Design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Gloria Kelly</dc:creator>
  <cp:lastModifiedBy>Fernando Rendina</cp:lastModifiedBy>
  <cp:revision>198</cp:revision>
  <dcterms:created xsi:type="dcterms:W3CDTF">2024-10-01T13:51:03Z</dcterms:created>
  <dcterms:modified xsi:type="dcterms:W3CDTF">2024-10-17T16:14:10Z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