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ppt/theme/theme1.xml" ContentType="application/vnd.openxmlformats-officedocument.theme+xml"/>
  <Override PartName="/ppt/theme/theme4.xml" ContentType="application/vnd.openxmlformats-officedocument.theme+xml"/>
  <Override PartName="/ppt/notesMasters/notesMaster1.xml" ContentType="application/vnd.openxmlformats-officedocument.presentationml.notesMaster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6" r:id="rId2"/>
    <p:sldMasterId id="2147483698" r:id="rId3"/>
  </p:sldMasterIdLst>
  <p:notesMasterIdLst>
    <p:notesMasterId r:id="rId44"/>
  </p:notesMasterIdLst>
  <p:sldIdLst>
    <p:sldId id="3331" r:id="rId4"/>
    <p:sldId id="2147471897" r:id="rId5"/>
    <p:sldId id="2147471891" r:id="rId6"/>
    <p:sldId id="3330" r:id="rId7"/>
    <p:sldId id="3332" r:id="rId8"/>
    <p:sldId id="2147471373" r:id="rId9"/>
    <p:sldId id="2147471892" r:id="rId10"/>
    <p:sldId id="3337" r:id="rId11"/>
    <p:sldId id="3341" r:id="rId12"/>
    <p:sldId id="3343" r:id="rId13"/>
    <p:sldId id="3346" r:id="rId14"/>
    <p:sldId id="3349" r:id="rId15"/>
    <p:sldId id="3354" r:id="rId16"/>
    <p:sldId id="2147471893" r:id="rId17"/>
    <p:sldId id="3359" r:id="rId18"/>
    <p:sldId id="2147471894" r:id="rId19"/>
    <p:sldId id="3364" r:id="rId20"/>
    <p:sldId id="3365" r:id="rId21"/>
    <p:sldId id="3369" r:id="rId22"/>
    <p:sldId id="2147471895" r:id="rId23"/>
    <p:sldId id="2147471842" r:id="rId24"/>
    <p:sldId id="3377" r:id="rId25"/>
    <p:sldId id="2147471845" r:id="rId26"/>
    <p:sldId id="2147471848" r:id="rId27"/>
    <p:sldId id="2147471855" r:id="rId28"/>
    <p:sldId id="2147471865" r:id="rId29"/>
    <p:sldId id="2147471866" r:id="rId30"/>
    <p:sldId id="2147471862" r:id="rId31"/>
    <p:sldId id="2147471888" r:id="rId32"/>
    <p:sldId id="2147471896" r:id="rId33"/>
    <p:sldId id="2147471870" r:id="rId34"/>
    <p:sldId id="2147471872" r:id="rId35"/>
    <p:sldId id="337" r:id="rId36"/>
    <p:sldId id="290" r:id="rId37"/>
    <p:sldId id="2147471877" r:id="rId38"/>
    <p:sldId id="2147471883" r:id="rId39"/>
    <p:sldId id="2147471882" r:id="rId40"/>
    <p:sldId id="2147471879" r:id="rId41"/>
    <p:sldId id="1028" r:id="rId42"/>
    <p:sldId id="103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6FDFD35-AD9E-B7D1-6C60-22523EACB5CF}" name="Taylor Wallace" initials="TW" userId="S::twallace@researchtopractice.com::9c4bbcd4-6276-4087-9884-75c5cac0869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E1E8"/>
    <a:srgbClr val="5959B5"/>
    <a:srgbClr val="BCE3F8"/>
    <a:srgbClr val="EDEEEE"/>
    <a:srgbClr val="EEEEEE"/>
    <a:srgbClr val="EEEE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68"/>
    <p:restoredTop sz="96327"/>
  </p:normalViewPr>
  <p:slideViewPr>
    <p:cSldViewPr snapToGrid="0">
      <p:cViewPr varScale="1">
        <p:scale>
          <a:sx n="124" d="100"/>
          <a:sy n="124" d="100"/>
        </p:scale>
        <p:origin x="6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50" Type="http://schemas.openxmlformats.org/officeDocument/2006/relationships/customXml" Target="../customXml/item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microsoft.com/office/2018/10/relationships/authors" Target="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customXml" Target="../customXml/item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89ACCD-B230-6E4E-8662-382757CEC9FC}" type="doc">
      <dgm:prSet loTypeId="urn:microsoft.com/office/officeart/2005/8/layout/process1" loCatId="" qsTypeId="urn:microsoft.com/office/officeart/2005/8/quickstyle/simple1" qsCatId="simple" csTypeId="urn:microsoft.com/office/officeart/2005/8/colors/accent2_3" csCatId="accent2" phldr="1"/>
      <dgm:spPr/>
    </dgm:pt>
    <dgm:pt modelId="{EF85E476-28FE-7A40-A42B-43EA1855417D}">
      <dgm:prSet phldrT="[Text]"/>
      <dgm:spPr/>
      <dgm:t>
        <a:bodyPr/>
        <a:lstStyle/>
        <a:p>
          <a:r>
            <a:rPr lang="en-US" dirty="0"/>
            <a:t>- R/R DLBCL (≥2 prior therapies)</a:t>
          </a:r>
        </a:p>
        <a:p>
          <a:r>
            <a:rPr lang="en-US" dirty="0"/>
            <a:t>- ECOG PS 0-2</a:t>
          </a:r>
        </a:p>
      </dgm:t>
    </dgm:pt>
    <dgm:pt modelId="{5A51FFB8-4295-3846-B210-1D6F9AC644B4}" type="parTrans" cxnId="{88D1DBFD-B39E-EF45-9DF0-D60ECFF71FCE}">
      <dgm:prSet/>
      <dgm:spPr/>
      <dgm:t>
        <a:bodyPr/>
        <a:lstStyle/>
        <a:p>
          <a:endParaRPr lang="en-US"/>
        </a:p>
      </dgm:t>
    </dgm:pt>
    <dgm:pt modelId="{BA6B47FB-D910-E848-A1F5-92DAC8C60CAC}" type="sibTrans" cxnId="{88D1DBFD-B39E-EF45-9DF0-D60ECFF71FCE}">
      <dgm:prSet/>
      <dgm:spPr/>
      <dgm:t>
        <a:bodyPr/>
        <a:lstStyle/>
        <a:p>
          <a:endParaRPr lang="en-US"/>
        </a:p>
      </dgm:t>
    </dgm:pt>
    <dgm:pt modelId="{DCB9A57E-144B-674D-9ED9-ED755595CE46}">
      <dgm:prSet phldrT="[Text]" custT="1"/>
      <dgm:spPr/>
      <dgm:t>
        <a:bodyPr/>
        <a:lstStyle/>
        <a:p>
          <a:r>
            <a:rPr lang="en-US" sz="1200" b="1" u="sng" dirty="0"/>
            <a:t>Loncastuximab tesirine Q3W</a:t>
          </a:r>
        </a:p>
        <a:p>
          <a:r>
            <a:rPr lang="en-US" sz="1200" dirty="0"/>
            <a:t>- 150 </a:t>
          </a:r>
          <a:r>
            <a:rPr lang="el-GR" sz="1200" dirty="0"/>
            <a:t>μ</a:t>
          </a:r>
          <a:r>
            <a:rPr lang="en-US" sz="1200" dirty="0"/>
            <a:t>g/kg for the first two cycles</a:t>
          </a:r>
        </a:p>
        <a:p>
          <a:r>
            <a:rPr lang="en-US" sz="1200" dirty="0"/>
            <a:t>- 75 </a:t>
          </a:r>
          <a:r>
            <a:rPr lang="el-GR" sz="1200" dirty="0"/>
            <a:t>μ</a:t>
          </a:r>
          <a:r>
            <a:rPr lang="en-US" sz="1200" dirty="0"/>
            <a:t>g/kg for subsequent cycles</a:t>
          </a:r>
        </a:p>
      </dgm:t>
    </dgm:pt>
    <dgm:pt modelId="{6AE8AA4E-BF58-8248-9F24-A3EA27E0C770}" type="parTrans" cxnId="{60F0A970-92DE-EA4E-9D55-56CB69815254}">
      <dgm:prSet/>
      <dgm:spPr/>
      <dgm:t>
        <a:bodyPr/>
        <a:lstStyle/>
        <a:p>
          <a:endParaRPr lang="en-US"/>
        </a:p>
      </dgm:t>
    </dgm:pt>
    <dgm:pt modelId="{2CD0D9F9-C90A-0240-B562-16E13D19B75C}" type="sibTrans" cxnId="{60F0A970-92DE-EA4E-9D55-56CB69815254}">
      <dgm:prSet/>
      <dgm:spPr/>
      <dgm:t>
        <a:bodyPr/>
        <a:lstStyle/>
        <a:p>
          <a:endParaRPr lang="en-US"/>
        </a:p>
      </dgm:t>
    </dgm:pt>
    <dgm:pt modelId="{260ACEEE-8A6A-C54E-8DD4-BB204FC6D4BE}">
      <dgm:prSet phldrT="[Text]"/>
      <dgm:spPr/>
      <dgm:t>
        <a:bodyPr/>
        <a:lstStyle/>
        <a:p>
          <a:r>
            <a:rPr lang="en-US" dirty="0"/>
            <a:t>Continue until 1 year, disease relapse/progression, or unacceptable toxicity</a:t>
          </a:r>
        </a:p>
      </dgm:t>
    </dgm:pt>
    <dgm:pt modelId="{1E8BDF9B-18B0-6F44-A1DE-CAEC87B89CE9}" type="parTrans" cxnId="{539B4BC8-19BD-6342-8648-185F0BE6C4C4}">
      <dgm:prSet/>
      <dgm:spPr/>
      <dgm:t>
        <a:bodyPr/>
        <a:lstStyle/>
        <a:p>
          <a:endParaRPr lang="en-US"/>
        </a:p>
      </dgm:t>
    </dgm:pt>
    <dgm:pt modelId="{ED216357-1A21-3040-9192-00E49F738AF7}" type="sibTrans" cxnId="{539B4BC8-19BD-6342-8648-185F0BE6C4C4}">
      <dgm:prSet/>
      <dgm:spPr/>
      <dgm:t>
        <a:bodyPr/>
        <a:lstStyle/>
        <a:p>
          <a:endParaRPr lang="en-US"/>
        </a:p>
      </dgm:t>
    </dgm:pt>
    <dgm:pt modelId="{F8B67A8E-5854-8B47-9E89-C2A54F6A8D59}" type="pres">
      <dgm:prSet presAssocID="{9489ACCD-B230-6E4E-8662-382757CEC9FC}" presName="Name0" presStyleCnt="0">
        <dgm:presLayoutVars>
          <dgm:dir/>
          <dgm:resizeHandles val="exact"/>
        </dgm:presLayoutVars>
      </dgm:prSet>
      <dgm:spPr/>
    </dgm:pt>
    <dgm:pt modelId="{C08182C7-9948-DC4C-89A5-139808D61EC1}" type="pres">
      <dgm:prSet presAssocID="{EF85E476-28FE-7A40-A42B-43EA1855417D}" presName="node" presStyleLbl="node1" presStyleIdx="0" presStyleCnt="3" custScaleY="46389" custLinFactX="100000" custLinFactY="-35310" custLinFactNeighborX="100000" custLinFactNeighborY="-100000">
        <dgm:presLayoutVars>
          <dgm:bulletEnabled val="1"/>
        </dgm:presLayoutVars>
      </dgm:prSet>
      <dgm:spPr/>
    </dgm:pt>
    <dgm:pt modelId="{6AD9AE12-2D24-E54C-A3EB-31818B56098A}" type="pres">
      <dgm:prSet presAssocID="{BA6B47FB-D910-E848-A1F5-92DAC8C60CAC}" presName="sibTrans" presStyleLbl="sibTrans2D1" presStyleIdx="0" presStyleCnt="2"/>
      <dgm:spPr/>
    </dgm:pt>
    <dgm:pt modelId="{ACBD6805-56D9-1E46-B872-389F9F1CD54B}" type="pres">
      <dgm:prSet presAssocID="{BA6B47FB-D910-E848-A1F5-92DAC8C60CAC}" presName="connectorText" presStyleLbl="sibTrans2D1" presStyleIdx="0" presStyleCnt="2"/>
      <dgm:spPr/>
    </dgm:pt>
    <dgm:pt modelId="{2189F7D2-B1D3-A747-9AC7-A476E6A2682C}" type="pres">
      <dgm:prSet presAssocID="{DCB9A57E-144B-674D-9ED9-ED755595CE46}" presName="node" presStyleLbl="node1" presStyleIdx="1" presStyleCnt="3" custScaleY="111739">
        <dgm:presLayoutVars>
          <dgm:bulletEnabled val="1"/>
        </dgm:presLayoutVars>
      </dgm:prSet>
      <dgm:spPr/>
    </dgm:pt>
    <dgm:pt modelId="{3C8AF9F4-865F-C84D-9D15-8288A7811075}" type="pres">
      <dgm:prSet presAssocID="{2CD0D9F9-C90A-0240-B562-16E13D19B75C}" presName="sibTrans" presStyleLbl="sibTrans2D1" presStyleIdx="1" presStyleCnt="2"/>
      <dgm:spPr/>
    </dgm:pt>
    <dgm:pt modelId="{B8DFA7DE-462C-5A43-B1E7-DC5DDF4D9A88}" type="pres">
      <dgm:prSet presAssocID="{2CD0D9F9-C90A-0240-B562-16E13D19B75C}" presName="connectorText" presStyleLbl="sibTrans2D1" presStyleIdx="1" presStyleCnt="2"/>
      <dgm:spPr/>
    </dgm:pt>
    <dgm:pt modelId="{30507D24-88F6-FA48-8540-AFAA8B53D96E}" type="pres">
      <dgm:prSet presAssocID="{260ACEEE-8A6A-C54E-8DD4-BB204FC6D4BE}" presName="node" presStyleLbl="node1" presStyleIdx="2" presStyleCnt="3" custScaleY="49336" custLinFactX="-100000" custLinFactY="34008" custLinFactNeighborX="-100000" custLinFactNeighborY="100000">
        <dgm:presLayoutVars>
          <dgm:bulletEnabled val="1"/>
        </dgm:presLayoutVars>
      </dgm:prSet>
      <dgm:spPr/>
    </dgm:pt>
  </dgm:ptLst>
  <dgm:cxnLst>
    <dgm:cxn modelId="{F3F5DE02-5139-0248-AE2E-44E0B30CC038}" type="presOf" srcId="{DCB9A57E-144B-674D-9ED9-ED755595CE46}" destId="{2189F7D2-B1D3-A747-9AC7-A476E6A2682C}" srcOrd="0" destOrd="0" presId="urn:microsoft.com/office/officeart/2005/8/layout/process1"/>
    <dgm:cxn modelId="{1056A75A-CFD3-DC45-B817-7E4D29E25EFD}" type="presOf" srcId="{260ACEEE-8A6A-C54E-8DD4-BB204FC6D4BE}" destId="{30507D24-88F6-FA48-8540-AFAA8B53D96E}" srcOrd="0" destOrd="0" presId="urn:microsoft.com/office/officeart/2005/8/layout/process1"/>
    <dgm:cxn modelId="{60F0A970-92DE-EA4E-9D55-56CB69815254}" srcId="{9489ACCD-B230-6E4E-8662-382757CEC9FC}" destId="{DCB9A57E-144B-674D-9ED9-ED755595CE46}" srcOrd="1" destOrd="0" parTransId="{6AE8AA4E-BF58-8248-9F24-A3EA27E0C770}" sibTransId="{2CD0D9F9-C90A-0240-B562-16E13D19B75C}"/>
    <dgm:cxn modelId="{CDD6137E-E982-7241-99F6-91A001E8FD6F}" type="presOf" srcId="{9489ACCD-B230-6E4E-8662-382757CEC9FC}" destId="{F8B67A8E-5854-8B47-9E89-C2A54F6A8D59}" srcOrd="0" destOrd="0" presId="urn:microsoft.com/office/officeart/2005/8/layout/process1"/>
    <dgm:cxn modelId="{D7052E8E-1000-F447-AD08-AFCBF39AFD15}" type="presOf" srcId="{EF85E476-28FE-7A40-A42B-43EA1855417D}" destId="{C08182C7-9948-DC4C-89A5-139808D61EC1}" srcOrd="0" destOrd="0" presId="urn:microsoft.com/office/officeart/2005/8/layout/process1"/>
    <dgm:cxn modelId="{0B1B1FB8-41CB-9646-B42E-632ABEE5E1FE}" type="presOf" srcId="{BA6B47FB-D910-E848-A1F5-92DAC8C60CAC}" destId="{ACBD6805-56D9-1E46-B872-389F9F1CD54B}" srcOrd="1" destOrd="0" presId="urn:microsoft.com/office/officeart/2005/8/layout/process1"/>
    <dgm:cxn modelId="{539B4BC8-19BD-6342-8648-185F0BE6C4C4}" srcId="{9489ACCD-B230-6E4E-8662-382757CEC9FC}" destId="{260ACEEE-8A6A-C54E-8DD4-BB204FC6D4BE}" srcOrd="2" destOrd="0" parTransId="{1E8BDF9B-18B0-6F44-A1DE-CAEC87B89CE9}" sibTransId="{ED216357-1A21-3040-9192-00E49F738AF7}"/>
    <dgm:cxn modelId="{4BE2E5DB-EBCE-DF4E-8ABE-A69F07EF6742}" type="presOf" srcId="{2CD0D9F9-C90A-0240-B562-16E13D19B75C}" destId="{3C8AF9F4-865F-C84D-9D15-8288A7811075}" srcOrd="0" destOrd="0" presId="urn:microsoft.com/office/officeart/2005/8/layout/process1"/>
    <dgm:cxn modelId="{D66BF8E8-35FD-404C-AA23-043BA6DC562C}" type="presOf" srcId="{2CD0D9F9-C90A-0240-B562-16E13D19B75C}" destId="{B8DFA7DE-462C-5A43-B1E7-DC5DDF4D9A88}" srcOrd="1" destOrd="0" presId="urn:microsoft.com/office/officeart/2005/8/layout/process1"/>
    <dgm:cxn modelId="{8C81EFF4-48A5-7B41-A7FD-505BF0EE7E6F}" type="presOf" srcId="{BA6B47FB-D910-E848-A1F5-92DAC8C60CAC}" destId="{6AD9AE12-2D24-E54C-A3EB-31818B56098A}" srcOrd="0" destOrd="0" presId="urn:microsoft.com/office/officeart/2005/8/layout/process1"/>
    <dgm:cxn modelId="{88D1DBFD-B39E-EF45-9DF0-D60ECFF71FCE}" srcId="{9489ACCD-B230-6E4E-8662-382757CEC9FC}" destId="{EF85E476-28FE-7A40-A42B-43EA1855417D}" srcOrd="0" destOrd="0" parTransId="{5A51FFB8-4295-3846-B210-1D6F9AC644B4}" sibTransId="{BA6B47FB-D910-E848-A1F5-92DAC8C60CAC}"/>
    <dgm:cxn modelId="{053F7560-69F5-1C4F-B5B4-DFF97BF83ACF}" type="presParOf" srcId="{F8B67A8E-5854-8B47-9E89-C2A54F6A8D59}" destId="{C08182C7-9948-DC4C-89A5-139808D61EC1}" srcOrd="0" destOrd="0" presId="urn:microsoft.com/office/officeart/2005/8/layout/process1"/>
    <dgm:cxn modelId="{C4FEAD09-CEC4-E247-9B4C-CE651EC51D3F}" type="presParOf" srcId="{F8B67A8E-5854-8B47-9E89-C2A54F6A8D59}" destId="{6AD9AE12-2D24-E54C-A3EB-31818B56098A}" srcOrd="1" destOrd="0" presId="urn:microsoft.com/office/officeart/2005/8/layout/process1"/>
    <dgm:cxn modelId="{34D9B261-7F39-0C4B-BFD6-E408ABD38E00}" type="presParOf" srcId="{6AD9AE12-2D24-E54C-A3EB-31818B56098A}" destId="{ACBD6805-56D9-1E46-B872-389F9F1CD54B}" srcOrd="0" destOrd="0" presId="urn:microsoft.com/office/officeart/2005/8/layout/process1"/>
    <dgm:cxn modelId="{42B1AB12-1D98-B846-B748-9D06F5BAAFF8}" type="presParOf" srcId="{F8B67A8E-5854-8B47-9E89-C2A54F6A8D59}" destId="{2189F7D2-B1D3-A747-9AC7-A476E6A2682C}" srcOrd="2" destOrd="0" presId="urn:microsoft.com/office/officeart/2005/8/layout/process1"/>
    <dgm:cxn modelId="{83BD71B2-F07A-B64A-9138-892240163D70}" type="presParOf" srcId="{F8B67A8E-5854-8B47-9E89-C2A54F6A8D59}" destId="{3C8AF9F4-865F-C84D-9D15-8288A7811075}" srcOrd="3" destOrd="0" presId="urn:microsoft.com/office/officeart/2005/8/layout/process1"/>
    <dgm:cxn modelId="{AD37E8FC-7F11-9F4C-8480-1514FD39E62B}" type="presParOf" srcId="{3C8AF9F4-865F-C84D-9D15-8288A7811075}" destId="{B8DFA7DE-462C-5A43-B1E7-DC5DDF4D9A88}" srcOrd="0" destOrd="0" presId="urn:microsoft.com/office/officeart/2005/8/layout/process1"/>
    <dgm:cxn modelId="{1F8A1F32-6A2B-BB49-AE62-CC81EF53413E}" type="presParOf" srcId="{F8B67A8E-5854-8B47-9E89-C2A54F6A8D59}" destId="{30507D24-88F6-FA48-8540-AFAA8B53D96E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8182C7-9948-DC4C-89A5-139808D61EC1}">
      <dsp:nvSpPr>
        <dsp:cNvPr id="0" name=""/>
        <dsp:cNvSpPr/>
      </dsp:nvSpPr>
      <dsp:spPr>
        <a:xfrm>
          <a:off x="3242985" y="0"/>
          <a:ext cx="2310895" cy="643200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- R/R DLBCL (≥2 prior therapies)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- ECOG PS 0-2</a:t>
          </a:r>
        </a:p>
      </dsp:txBody>
      <dsp:txXfrm>
        <a:off x="3261824" y="18839"/>
        <a:ext cx="2273217" cy="605522"/>
      </dsp:txXfrm>
    </dsp:sp>
    <dsp:sp modelId="{6AD9AE12-2D24-E54C-A3EB-31818B56098A}">
      <dsp:nvSpPr>
        <dsp:cNvPr id="0" name=""/>
        <dsp:cNvSpPr/>
      </dsp:nvSpPr>
      <dsp:spPr>
        <a:xfrm rot="5400000">
          <a:off x="4221100" y="701278"/>
          <a:ext cx="354665" cy="5731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4274300" y="762699"/>
        <a:ext cx="248266" cy="343862"/>
      </dsp:txXfrm>
    </dsp:sp>
    <dsp:sp modelId="{2189F7D2-B1D3-A747-9AC7-A476E6A2682C}">
      <dsp:nvSpPr>
        <dsp:cNvPr id="0" name=""/>
        <dsp:cNvSpPr/>
      </dsp:nvSpPr>
      <dsp:spPr>
        <a:xfrm>
          <a:off x="3242985" y="1312381"/>
          <a:ext cx="2310895" cy="1549303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-5541"/>
            <a:lumOff val="1422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u="sng" kern="1200" dirty="0"/>
            <a:t>Loncastuximab tesirine Q3W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- 150 </a:t>
          </a:r>
          <a:r>
            <a:rPr lang="el-GR" sz="1200" kern="1200" dirty="0"/>
            <a:t>μ</a:t>
          </a:r>
          <a:r>
            <a:rPr lang="en-US" sz="1200" kern="1200" dirty="0"/>
            <a:t>g/kg for the first two cycles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- 75 </a:t>
          </a:r>
          <a:r>
            <a:rPr lang="el-GR" sz="1200" kern="1200" dirty="0"/>
            <a:t>μ</a:t>
          </a:r>
          <a:r>
            <a:rPr lang="en-US" sz="1200" kern="1200" dirty="0"/>
            <a:t>g/kg for subsequent cycles</a:t>
          </a:r>
        </a:p>
      </dsp:txBody>
      <dsp:txXfrm>
        <a:off x="3288363" y="1357759"/>
        <a:ext cx="2220139" cy="1458547"/>
      </dsp:txXfrm>
    </dsp:sp>
    <dsp:sp modelId="{3C8AF9F4-865F-C84D-9D15-8288A7811075}">
      <dsp:nvSpPr>
        <dsp:cNvPr id="0" name=""/>
        <dsp:cNvSpPr/>
      </dsp:nvSpPr>
      <dsp:spPr>
        <a:xfrm rot="5400000">
          <a:off x="4231928" y="2898718"/>
          <a:ext cx="333009" cy="5731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-10729"/>
            <a:lumOff val="2590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4281880" y="2963387"/>
        <a:ext cx="233106" cy="343862"/>
      </dsp:txXfrm>
    </dsp:sp>
    <dsp:sp modelId="{30507D24-88F6-FA48-8540-AFAA8B53D96E}">
      <dsp:nvSpPr>
        <dsp:cNvPr id="0" name=""/>
        <dsp:cNvSpPr/>
      </dsp:nvSpPr>
      <dsp:spPr>
        <a:xfrm>
          <a:off x="3242985" y="3490004"/>
          <a:ext cx="2310895" cy="684062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-11081"/>
            <a:lumOff val="284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Continue until 1 year, disease relapse/progression, or unacceptable toxicity</a:t>
          </a:r>
        </a:p>
      </dsp:txBody>
      <dsp:txXfrm>
        <a:off x="3263020" y="3510039"/>
        <a:ext cx="2270825" cy="6439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F8AEB8-CACF-144C-9699-3CA6178FEB1D}" type="datetimeFigureOut">
              <a:rPr lang="en-US" smtClean="0"/>
              <a:t>2/12/24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B3FFA3-605E-214C-965F-DC9F186B5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986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33237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9E9D-93A9-4E6A-8E42-DC0055A852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507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>
            <a:extLst>
              <a:ext uri="{FF2B5EF4-FFF2-40B4-BE49-F238E27FC236}">
                <a16:creationId xmlns:a16="http://schemas.microsoft.com/office/drawing/2014/main" id="{7E780214-65EF-804A-89B0-C929948EF85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04979D-DE41-D04B-A942-055F67A619E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A66D6550-5934-6549-A14A-2164046967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5800"/>
            <a:ext cx="6096000" cy="3429000"/>
          </a:xfrm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85640B8A-A25C-9F42-9929-94200F912A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32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8433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>
            <a:extLst>
              <a:ext uri="{FF2B5EF4-FFF2-40B4-BE49-F238E27FC236}">
                <a16:creationId xmlns:a16="http://schemas.microsoft.com/office/drawing/2014/main" id="{7E780214-65EF-804A-89B0-C929948EF85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04979D-DE41-D04B-A942-055F67A619E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A66D6550-5934-6549-A14A-2164046967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5800"/>
            <a:ext cx="6096000" cy="3429000"/>
          </a:xfrm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85640B8A-A25C-9F42-9929-94200F912A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32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8271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2059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1708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1018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072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197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215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9753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2931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28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94315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03487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474B-B3C8-4D2B-9A58-47D3CEA19AC6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74202" y="6441567"/>
            <a:ext cx="6043601" cy="16414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1DE9-DF1E-478B-8EAC-D83EF13FF69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E66119-3E50-4912-A6A4-0A2C05852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368" y="5791202"/>
            <a:ext cx="4906433" cy="395817"/>
          </a:xfrm>
        </p:spPr>
        <p:txBody>
          <a:bodyPr anchor="b" anchorCtr="0"/>
          <a:lstStyle>
            <a:lvl1pPr marL="0" indent="0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Abbreviations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D06BD1-1203-411A-80B7-868D8D7562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26676" y="5801362"/>
            <a:ext cx="4906433" cy="395817"/>
          </a:xfrm>
        </p:spPr>
        <p:txBody>
          <a:bodyPr anchor="b" anchorCtr="0"/>
          <a:lstStyle>
            <a:lvl1pPr marL="0" indent="0" algn="r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References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244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07735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286" y="1416053"/>
            <a:ext cx="10358967" cy="46772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090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5989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2E99AA7-133A-E54F-B877-701653B6C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51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703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214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0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682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0197D-2D86-4B6F-B3CD-943FC60E4C6D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C51DD-5824-4E9B-8381-21082E27B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0734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0197D-2D86-4B6F-B3CD-943FC60E4C6D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C51DD-5824-4E9B-8381-21082E27B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90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0197D-2D86-4B6F-B3CD-943FC60E4C6D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C51DD-5824-4E9B-8381-21082E27B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988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0197D-2D86-4B6F-B3CD-943FC60E4C6D}" type="datetimeFigureOut">
              <a:rPr lang="en-US" smtClean="0"/>
              <a:t>2/12/24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C51DD-5824-4E9B-8381-21082E27B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32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4363099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400" y="2708920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143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0197D-2D86-4B6F-B3CD-943FC60E4C6D}" type="datetimeFigureOut">
              <a:rPr lang="en-US" smtClean="0"/>
              <a:t>2/12/24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C51DD-5824-4E9B-8381-21082E27B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073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0197D-2D86-4B6F-B3CD-943FC60E4C6D}" type="datetimeFigureOut">
              <a:rPr lang="en-US" smtClean="0"/>
              <a:t>2/12/24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C51DD-5824-4E9B-8381-21082E27B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3287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0197D-2D86-4B6F-B3CD-943FC60E4C6D}" type="datetimeFigureOut">
              <a:rPr lang="en-US" smtClean="0"/>
              <a:t>2/12/24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C51DD-5824-4E9B-8381-21082E27B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2573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0197D-2D86-4B6F-B3CD-943FC60E4C6D}" type="datetimeFigureOut">
              <a:rPr lang="en-US" smtClean="0"/>
              <a:t>2/12/24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C51DD-5824-4E9B-8381-21082E27B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9165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0197D-2D86-4B6F-B3CD-943FC60E4C6D}" type="datetimeFigureOut">
              <a:rPr lang="en-US" smtClean="0"/>
              <a:t>2/12/24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C51DD-5824-4E9B-8381-21082E27B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4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0197D-2D86-4B6F-B3CD-943FC60E4C6D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C51DD-5824-4E9B-8381-21082E27B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96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0197D-2D86-4B6F-B3CD-943FC60E4C6D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C51DD-5824-4E9B-8381-21082E27B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0081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466469"/>
            <a:ext cx="10363200" cy="89193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267" b="0" i="0">
                <a:solidFill>
                  <a:srgbClr val="CD113B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8671" y="5429210"/>
            <a:ext cx="8534400" cy="10737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F42DBC-C000-474C-847A-96A1FE0230FB}" type="datetime1">
              <a:rPr lang="en-US"/>
              <a:pPr/>
              <a:t>2/12/24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009FEC-A01C-EB4F-9AED-98C23E3BD7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843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DE6A48-BD34-9247-8CD2-A207D07E22B4}" type="datetime1">
              <a:rPr lang="en-US"/>
              <a:pPr/>
              <a:t>2/12/24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941447-81A8-E34A-8E29-11F044513D7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90453"/>
            <a:ext cx="10972800" cy="7135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368922"/>
            <a:ext cx="10972800" cy="4947903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133">
                <a:solidFill>
                  <a:schemeClr val="tx1"/>
                </a:solidFill>
              </a:defRPr>
            </a:lvl3pPr>
            <a:lvl4pPr>
              <a:defRPr sz="1867">
                <a:solidFill>
                  <a:schemeClr val="tx1"/>
                </a:solidFill>
              </a:defRPr>
            </a:lvl4pPr>
            <a:lvl5pPr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63418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2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EA077D-40D2-7645-91D9-F5061C772B13}" type="datetime1">
              <a:rPr lang="en-US"/>
              <a:pPr/>
              <a:t>2/12/24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AA7F1F-F248-F943-913A-EBF08A13E9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00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014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68922"/>
            <a:ext cx="5384800" cy="3537599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68922"/>
            <a:ext cx="5384800" cy="3537599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12AE92-20AD-8D4C-BE5B-92E66A82D5FE}" type="datetime1">
              <a:rPr lang="en-US"/>
              <a:pPr/>
              <a:t>2/12/24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0444B3-43E0-CD49-8543-3A769AE78B9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490453"/>
            <a:ext cx="10972800" cy="7135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4962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368923"/>
            <a:ext cx="7315200" cy="472707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5520E0-F525-124B-8DCB-FDFCBFF95DE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490453"/>
            <a:ext cx="10972800" cy="7135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27528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8E59F-E15C-4BFD-BDED-00F4AFC2B803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B9C79-957E-4CB5-8A91-4DC6E525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966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975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376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014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3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749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3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25302-5F8B-1E48-8B53-B80353F88A23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85479" y="6134301"/>
            <a:ext cx="2389449" cy="563909"/>
          </a:xfrm>
          <a:prstGeom prst="rect">
            <a:avLst/>
          </a:prstGeom>
          <a:effectLst>
            <a:outerShdw blurRad="50800" dist="63500" dir="5400000" algn="t" rotWithShape="0">
              <a:srgbClr val="D0D8E1"/>
            </a:outerShdw>
          </a:effectLst>
        </p:spPr>
      </p:pic>
    </p:spTree>
    <p:extLst>
      <p:ext uri="{BB962C8B-B14F-4D97-AF65-F5344CB8AC3E}">
        <p14:creationId xmlns:p14="http://schemas.microsoft.com/office/powerpoint/2010/main" val="3146111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0197D-2D86-4B6F-B3CD-943FC60E4C6D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C51DD-5824-4E9B-8381-21082E27B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89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0" y="6492876"/>
            <a:ext cx="331893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96090422-FAC2-1B47-B696-15B7C4FF0E2E}" type="datetime1">
              <a:rPr lang="en-US" smtClean="0"/>
              <a:pPr/>
              <a:t>2/12/24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928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B0ABAB64-726D-C943-9B15-2E81C6025A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348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</p:sldLayoutIdLst>
  <p:txStyles>
    <p:titleStyle>
      <a:lvl1pPr algn="l" defTabSz="609585" rtl="0" eaLnBrk="0" fontAlgn="base" hangingPunct="0">
        <a:spcBef>
          <a:spcPct val="0"/>
        </a:spcBef>
        <a:spcAft>
          <a:spcPct val="0"/>
        </a:spcAft>
        <a:defRPr sz="4267" kern="1200">
          <a:solidFill>
            <a:srgbClr val="CD113B"/>
          </a:solidFill>
          <a:latin typeface="Arial"/>
          <a:ea typeface="Geneva" pitchFamily="37" charset="-128"/>
          <a:cs typeface="Arial"/>
        </a:defRPr>
      </a:lvl1pPr>
      <a:lvl2pPr algn="l" defTabSz="609585" rtl="0" eaLnBrk="0" fontAlgn="base" hangingPunct="0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  <a:cs typeface="Times New Roman" pitchFamily="18" charset="0"/>
        </a:defRPr>
      </a:lvl2pPr>
      <a:lvl3pPr algn="l" defTabSz="609585" rtl="0" eaLnBrk="0" fontAlgn="base" hangingPunct="0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  <a:cs typeface="Times New Roman" pitchFamily="18" charset="0"/>
        </a:defRPr>
      </a:lvl3pPr>
      <a:lvl4pPr algn="l" defTabSz="609585" rtl="0" eaLnBrk="0" fontAlgn="base" hangingPunct="0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  <a:cs typeface="Times New Roman" pitchFamily="18" charset="0"/>
        </a:defRPr>
      </a:lvl4pPr>
      <a:lvl5pPr algn="l" defTabSz="609585" rtl="0" eaLnBrk="0" fontAlgn="base" hangingPunct="0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  <a:cs typeface="Times New Roman" pitchFamily="18" charset="0"/>
        </a:defRPr>
      </a:lvl5pPr>
      <a:lvl6pPr marL="609585" algn="l" defTabSz="609585" rtl="0" fontAlgn="base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</a:defRPr>
      </a:lvl6pPr>
      <a:lvl7pPr marL="1219170" algn="l" defTabSz="609585" rtl="0" fontAlgn="base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</a:defRPr>
      </a:lvl7pPr>
      <a:lvl8pPr marL="1828754" algn="l" defTabSz="609585" rtl="0" fontAlgn="base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</a:defRPr>
      </a:lvl8pPr>
      <a:lvl9pPr marL="2438339" algn="l" defTabSz="609585" rtl="0" fontAlgn="base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</a:defRPr>
      </a:lvl9pPr>
    </p:titleStyle>
    <p:bodyStyle>
      <a:lvl1pPr marL="457189" indent="-457189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pitchFamily="37" charset="-128"/>
          <a:cs typeface="Geneva" pitchFamily="37" charset="-128"/>
        </a:defRPr>
      </a:lvl1pPr>
      <a:lvl2pPr marL="990575" indent="-380990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67" kern="1200">
          <a:solidFill>
            <a:schemeClr val="tx1"/>
          </a:solidFill>
          <a:latin typeface="+mn-lt"/>
          <a:ea typeface="Geneva" pitchFamily="37" charset="-128"/>
          <a:cs typeface="+mn-cs"/>
        </a:defRPr>
      </a:lvl2pPr>
      <a:lvl3pPr marL="1523962" indent="-304792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Geneva" pitchFamily="37" charset="-128"/>
          <a:cs typeface="+mn-cs"/>
        </a:defRPr>
      </a:lvl3pPr>
      <a:lvl4pPr marL="2133547" indent="-304792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chemeClr val="tx1"/>
          </a:solidFill>
          <a:latin typeface="+mn-lt"/>
          <a:ea typeface="Geneva" pitchFamily="37" charset="-128"/>
          <a:cs typeface="+mn-cs"/>
        </a:defRPr>
      </a:lvl4pPr>
      <a:lvl5pPr marL="2743131" indent="-304792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133" kern="1200">
          <a:solidFill>
            <a:schemeClr val="tx1"/>
          </a:solidFill>
          <a:latin typeface="+mn-lt"/>
          <a:ea typeface="Geneva" pitchFamily="37" charset="-128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9.png"/><Relationship Id="rId5" Type="http://schemas.openxmlformats.org/officeDocument/2006/relationships/image" Target="../media/image48.gif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8B711-BFCF-9554-2CA9-6294E5B73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678E2EF1-4E35-B319-5310-97C7C131B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5" y="1578441"/>
            <a:ext cx="10358967" cy="1194578"/>
          </a:xfrm>
        </p:spPr>
        <p:txBody>
          <a:bodyPr/>
          <a:lstStyle/>
          <a:p>
            <a:r>
              <a:rPr lang="en-US" sz="4000" dirty="0"/>
              <a:t>2023 Year-in-Review: Updates in the Management of Diffuse Large B-Cell Lymphoma and Hodgkin Lymphoma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0856A0-D15A-25EF-5F0E-FD086D0394CC}"/>
              </a:ext>
            </a:extLst>
          </p:cNvPr>
          <p:cNvSpPr txBox="1"/>
          <p:nvPr/>
        </p:nvSpPr>
        <p:spPr>
          <a:xfrm>
            <a:off x="256759" y="3752535"/>
            <a:ext cx="116784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Andrew M Evens, DO, MBA, MSc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Deputy Director for Clinical Services, Rutgers Cancer Institute of New Jersey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Associate Vice Chancellor, Clinical Innovation and Data Analytics, Rutgers Health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System Director of Medical Oncology, and Oncology Lead for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RWJBarnabas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-Rutgers Medical Group,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RWJBarnabas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Health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Professor of Medicine, Rutgers Robert Wood Johnson Medical School</a:t>
            </a:r>
            <a:b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Brunswick, New Jersey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48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25861-812A-A8AF-41C0-DF76AF395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7CB25D45-AF20-71B3-D17C-9115DE742DD0}"/>
              </a:ext>
            </a:extLst>
          </p:cNvPr>
          <p:cNvSpPr txBox="1">
            <a:spLocks/>
          </p:cNvSpPr>
          <p:nvPr/>
        </p:nvSpPr>
        <p:spPr bwMode="auto">
          <a:xfrm>
            <a:off x="916516" y="240209"/>
            <a:ext cx="10358967" cy="51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kern="0" dirty="0"/>
              <a:t>First-MIND: R-CHOP + </a:t>
            </a:r>
            <a:r>
              <a:rPr lang="en-US" kern="0" dirty="0" err="1"/>
              <a:t>Tafasitamab</a:t>
            </a:r>
            <a:r>
              <a:rPr lang="en-US" kern="0" dirty="0"/>
              <a:t> ± Lenalidomide (continued)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0661DA-1E1C-E1B8-6987-FC266ADE65F0}"/>
              </a:ext>
            </a:extLst>
          </p:cNvPr>
          <p:cNvSpPr txBox="1"/>
          <p:nvPr/>
        </p:nvSpPr>
        <p:spPr>
          <a:xfrm>
            <a:off x="112012" y="6461710"/>
            <a:ext cx="59839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/>
              <a:t>Belada</a:t>
            </a:r>
            <a:r>
              <a:rPr lang="en-US" sz="1500" dirty="0"/>
              <a:t> D et al. </a:t>
            </a:r>
            <a:r>
              <a:rPr lang="en-US" sz="1500" i="1" dirty="0"/>
              <a:t>Blood </a:t>
            </a:r>
            <a:r>
              <a:rPr lang="en-US" sz="1500" dirty="0"/>
              <a:t>2023;142(16):1348-58.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431993-AF87-ECC9-15FA-BC09315BCBB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176" y="1417324"/>
            <a:ext cx="11727647" cy="402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37603-F1C0-213A-26DB-7B6D8462E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A517F57E-6B7A-1FDD-A5DC-4289C3062896}"/>
              </a:ext>
            </a:extLst>
          </p:cNvPr>
          <p:cNvSpPr txBox="1">
            <a:spLocks/>
          </p:cNvSpPr>
          <p:nvPr/>
        </p:nvSpPr>
        <p:spPr bwMode="auto">
          <a:xfrm>
            <a:off x="916516" y="124045"/>
            <a:ext cx="10358967" cy="51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kern="0" dirty="0"/>
              <a:t>First-MIND: R-CHOP + </a:t>
            </a:r>
            <a:r>
              <a:rPr lang="en-US" kern="0" dirty="0" err="1"/>
              <a:t>Tafasitamab</a:t>
            </a:r>
            <a:r>
              <a:rPr lang="en-US" kern="0" dirty="0"/>
              <a:t> ± Lenalidomide (continued)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C7A095-F143-0AAE-62DE-8CDB6E5B9A75}"/>
              </a:ext>
            </a:extLst>
          </p:cNvPr>
          <p:cNvSpPr txBox="1"/>
          <p:nvPr/>
        </p:nvSpPr>
        <p:spPr>
          <a:xfrm>
            <a:off x="112012" y="6461710"/>
            <a:ext cx="59839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/>
              <a:t>Belada</a:t>
            </a:r>
            <a:r>
              <a:rPr lang="en-US" sz="1500" dirty="0"/>
              <a:t> D et al. </a:t>
            </a:r>
            <a:r>
              <a:rPr lang="en-US" sz="1500" i="1" dirty="0"/>
              <a:t>Blood </a:t>
            </a:r>
            <a:r>
              <a:rPr lang="en-US" sz="1500" dirty="0"/>
              <a:t>2023;142(16):1348-58.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7E56FD-FD72-CE12-97F2-AC5963093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436" y="683363"/>
            <a:ext cx="7265126" cy="577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71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69C3F-1511-85E2-12D3-0D3D39758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E2ADB145-B72C-B911-F9FE-A6DBBF4C8410}"/>
              </a:ext>
            </a:extLst>
          </p:cNvPr>
          <p:cNvSpPr txBox="1">
            <a:spLocks/>
          </p:cNvSpPr>
          <p:nvPr/>
        </p:nvSpPr>
        <p:spPr bwMode="auto">
          <a:xfrm>
            <a:off x="916516" y="240209"/>
            <a:ext cx="10358967" cy="51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kern="0" dirty="0"/>
              <a:t>LOTIS-2: Loncastuximab Tesirine (N = 145)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8C0C33-CFA1-6C6F-2DFE-2E80F4399938}"/>
              </a:ext>
            </a:extLst>
          </p:cNvPr>
          <p:cNvSpPr txBox="1"/>
          <p:nvPr/>
        </p:nvSpPr>
        <p:spPr>
          <a:xfrm>
            <a:off x="112012" y="6461710"/>
            <a:ext cx="62887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/>
              <a:t>Caimi</a:t>
            </a:r>
            <a:r>
              <a:rPr lang="en-US" sz="1500" dirty="0"/>
              <a:t> PF et al. </a:t>
            </a:r>
            <a:r>
              <a:rPr lang="en-US" sz="1500" i="1" dirty="0" err="1"/>
              <a:t>Haematologica</a:t>
            </a:r>
            <a:r>
              <a:rPr lang="en-US" sz="1500" dirty="0"/>
              <a:t> 2023 August 31;[Online ahead of print].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B68028-B94F-F389-EE0B-D31C62B97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6063" y="753425"/>
            <a:ext cx="6478073" cy="5300242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23D8BCF-5749-0B34-33BA-03296F80E9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345131"/>
              </p:ext>
            </p:extLst>
          </p:nvPr>
        </p:nvGraphicFramePr>
        <p:xfrm>
          <a:off x="-1970491" y="1316512"/>
          <a:ext cx="8796867" cy="4174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6164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3A1FF-06EB-5412-4129-3FC20B346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86075AA6-7C21-47D0-90EB-0DD9229CBDB6}"/>
              </a:ext>
            </a:extLst>
          </p:cNvPr>
          <p:cNvSpPr txBox="1">
            <a:spLocks/>
          </p:cNvSpPr>
          <p:nvPr/>
        </p:nvSpPr>
        <p:spPr bwMode="auto">
          <a:xfrm>
            <a:off x="916515" y="350307"/>
            <a:ext cx="10652186" cy="51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kern="0" dirty="0"/>
              <a:t>ZUMA-1: </a:t>
            </a:r>
            <a:r>
              <a:rPr lang="en-US" kern="0" dirty="0" err="1"/>
              <a:t>Axicabtagene</a:t>
            </a:r>
            <a:r>
              <a:rPr lang="en-US" kern="0" dirty="0"/>
              <a:t> </a:t>
            </a:r>
            <a:r>
              <a:rPr lang="en-US" kern="0" dirty="0" err="1"/>
              <a:t>Ciloleucel</a:t>
            </a:r>
            <a:r>
              <a:rPr lang="en-US" kern="0" dirty="0"/>
              <a:t> (</a:t>
            </a:r>
            <a:r>
              <a:rPr lang="en-US" kern="0" dirty="0" err="1"/>
              <a:t>Axi-cel</a:t>
            </a:r>
            <a:r>
              <a:rPr lang="en-US" kern="0" dirty="0"/>
              <a:t>) for Relapsed/Refractory LBCL — Study Design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9A9BD1-6B67-6BDB-AD2D-6683F021CB13}"/>
              </a:ext>
            </a:extLst>
          </p:cNvPr>
          <p:cNvSpPr txBox="1"/>
          <p:nvPr/>
        </p:nvSpPr>
        <p:spPr>
          <a:xfrm>
            <a:off x="112012" y="6461710"/>
            <a:ext cx="71683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Locke FL et al. ASCO 2020;Abstract 8012.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3E29E6-469D-F3CB-101C-7982BB2B18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501"/>
          <a:stretch/>
        </p:blipFill>
        <p:spPr>
          <a:xfrm>
            <a:off x="1615089" y="1199807"/>
            <a:ext cx="8961821" cy="445838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5367493-637A-92A6-0E30-87F0CE7848C4}"/>
              </a:ext>
            </a:extLst>
          </p:cNvPr>
          <p:cNvSpPr>
            <a:spLocks/>
          </p:cNvSpPr>
          <p:nvPr/>
        </p:nvSpPr>
        <p:spPr bwMode="auto">
          <a:xfrm>
            <a:off x="6221338" y="1199807"/>
            <a:ext cx="4646129" cy="67256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B09E15-FC72-F4B4-E353-9484FEEB865C}"/>
              </a:ext>
            </a:extLst>
          </p:cNvPr>
          <p:cNvSpPr/>
          <p:nvPr/>
        </p:nvSpPr>
        <p:spPr bwMode="auto">
          <a:xfrm>
            <a:off x="10576910" y="1872375"/>
            <a:ext cx="290557" cy="378581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0F07FB-5933-A2DF-0E7E-BE39BE7B672B}"/>
              </a:ext>
            </a:extLst>
          </p:cNvPr>
          <p:cNvSpPr>
            <a:spLocks/>
          </p:cNvSpPr>
          <p:nvPr/>
        </p:nvSpPr>
        <p:spPr bwMode="auto">
          <a:xfrm>
            <a:off x="9931637" y="2907791"/>
            <a:ext cx="935830" cy="10424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08ED75-148A-5E17-E11A-080DBE7BD525}"/>
              </a:ext>
            </a:extLst>
          </p:cNvPr>
          <p:cNvSpPr txBox="1"/>
          <p:nvPr/>
        </p:nvSpPr>
        <p:spPr>
          <a:xfrm>
            <a:off x="8144142" y="4674727"/>
            <a:ext cx="2432768" cy="621792"/>
          </a:xfrm>
          <a:prstGeom prst="rect">
            <a:avLst/>
          </a:prstGeom>
          <a:solidFill>
            <a:srgbClr val="BCE3F8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latin typeface="Avenir Medium" panose="02000503020000020003" pitchFamily="2" charset="0"/>
                <a:cs typeface="Arial" panose="020B0604020202020204" pitchFamily="34" charset="0"/>
              </a:rPr>
              <a:t>Follow-up Period</a:t>
            </a:r>
          </a:p>
        </p:txBody>
      </p:sp>
    </p:spTree>
    <p:extLst>
      <p:ext uri="{BB962C8B-B14F-4D97-AF65-F5344CB8AC3E}">
        <p14:creationId xmlns:p14="http://schemas.microsoft.com/office/powerpoint/2010/main" val="331148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830F8-6321-B97F-7576-FF5B2E903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49A0E262-691D-9F31-8792-6CF94E6E03BE}"/>
              </a:ext>
            </a:extLst>
          </p:cNvPr>
          <p:cNvSpPr txBox="1">
            <a:spLocks/>
          </p:cNvSpPr>
          <p:nvPr/>
        </p:nvSpPr>
        <p:spPr bwMode="auto">
          <a:xfrm>
            <a:off x="1309279" y="261361"/>
            <a:ext cx="10358967" cy="51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kern="0" dirty="0"/>
              <a:t>ZUMA-1: 5-Year Efficacy Outcomes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2A5BF3-30B8-46CD-3E68-E023993A42A6}"/>
              </a:ext>
            </a:extLst>
          </p:cNvPr>
          <p:cNvSpPr txBox="1"/>
          <p:nvPr/>
        </p:nvSpPr>
        <p:spPr>
          <a:xfrm>
            <a:off x="112012" y="6461710"/>
            <a:ext cx="71683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/>
              <a:t>Neelapu</a:t>
            </a:r>
            <a:r>
              <a:rPr lang="en-US" sz="1500" dirty="0"/>
              <a:t> SS et al. </a:t>
            </a:r>
            <a:r>
              <a:rPr lang="en-US" sz="1500" i="1" dirty="0"/>
              <a:t>Blood </a:t>
            </a:r>
            <a:r>
              <a:rPr lang="en-US" sz="1500" dirty="0"/>
              <a:t>2023;141(19):2307-15.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554440-5844-71AF-C706-2B3813F5F7F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515" y="811193"/>
            <a:ext cx="5572247" cy="552954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83713F4-6693-B963-5B99-C7EC83BB12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147754"/>
              </p:ext>
            </p:extLst>
          </p:nvPr>
        </p:nvGraphicFramePr>
        <p:xfrm>
          <a:off x="6935755" y="1270492"/>
          <a:ext cx="4874532" cy="177570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81098">
                  <a:extLst>
                    <a:ext uri="{9D8B030D-6E8A-4147-A177-3AD203B41FA5}">
                      <a16:colId xmlns:a16="http://schemas.microsoft.com/office/drawing/2014/main" val="4184590674"/>
                    </a:ext>
                  </a:extLst>
                </a:gridCol>
                <a:gridCol w="1939895">
                  <a:extLst>
                    <a:ext uri="{9D8B030D-6E8A-4147-A177-3AD203B41FA5}">
                      <a16:colId xmlns:a16="http://schemas.microsoft.com/office/drawing/2014/main" val="1724119743"/>
                    </a:ext>
                  </a:extLst>
                </a:gridCol>
                <a:gridCol w="2153539">
                  <a:extLst>
                    <a:ext uri="{9D8B030D-6E8A-4147-A177-3AD203B41FA5}">
                      <a16:colId xmlns:a16="http://schemas.microsoft.com/office/drawing/2014/main" val="49253381"/>
                    </a:ext>
                  </a:extLst>
                </a:gridCol>
              </a:tblGrid>
              <a:tr h="44392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Median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95% CI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3846199"/>
                  </a:ext>
                </a:extLst>
              </a:tr>
              <a:tr h="44392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EFS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1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 months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1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(3.1 to 13.9)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1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2326253"/>
                  </a:ext>
                </a:extLst>
              </a:tr>
              <a:tr h="44392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PFS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5.9 months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(3.3 to 15.0)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6950600"/>
                  </a:ext>
                </a:extLst>
              </a:tr>
              <a:tr h="44392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1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25.8 months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1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(12.8 to NE)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1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013016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579580F-0093-62AA-025A-95B63B8D2C08}"/>
              </a:ext>
            </a:extLst>
          </p:cNvPr>
          <p:cNvSpPr txBox="1"/>
          <p:nvPr/>
        </p:nvSpPr>
        <p:spPr>
          <a:xfrm>
            <a:off x="6744898" y="3230056"/>
            <a:ext cx="5256245" cy="2970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effectLst/>
              </a:rPr>
              <a:t>CRS (cytokine release syndrome) occurred in 94 patients (93%) with Grade ≥3 cases in 11 patients (11%).</a:t>
            </a:r>
            <a:r>
              <a:rPr lang="en-US" sz="1700" dirty="0">
                <a:solidFill>
                  <a:srgbClr val="2197D2"/>
                </a:solidFill>
              </a:rPr>
              <a:t> </a:t>
            </a:r>
            <a:r>
              <a:rPr lang="en-US" sz="1700" dirty="0">
                <a:effectLst/>
              </a:rPr>
              <a:t>Neurologic events occurred in 65 patients (64%) with Grade ≥3 events in 30 patients (30%). </a:t>
            </a:r>
          </a:p>
          <a:p>
            <a:endParaRPr lang="en-US" sz="17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effectLst/>
              </a:rPr>
              <a:t>No new safety signals were reported in patients who received </a:t>
            </a:r>
            <a:r>
              <a:rPr lang="en-US" sz="1700" dirty="0" err="1">
                <a:effectLst/>
              </a:rPr>
              <a:t>axi-cel</a:t>
            </a:r>
            <a:r>
              <a:rPr lang="en-US" sz="1700" dirty="0"/>
              <a:t> </a:t>
            </a:r>
            <a:r>
              <a:rPr lang="en-US" sz="1700" dirty="0">
                <a:effectLst/>
              </a:rPr>
              <a:t>(n = 101), and no new serious adverse events related to </a:t>
            </a:r>
            <a:r>
              <a:rPr lang="en-US" sz="1700" dirty="0" err="1">
                <a:effectLst/>
              </a:rPr>
              <a:t>axi-cel</a:t>
            </a:r>
            <a:r>
              <a:rPr lang="en-US" sz="1700" dirty="0">
                <a:effectLst/>
              </a:rPr>
              <a:t> were reported</a:t>
            </a:r>
            <a:r>
              <a:rPr lang="en-US" sz="1700" dirty="0"/>
              <a:t> </a:t>
            </a:r>
            <a:r>
              <a:rPr lang="en-US" sz="1700" dirty="0">
                <a:effectLst/>
              </a:rPr>
              <a:t>after the 2-year analysis. No secondary cancer related to </a:t>
            </a:r>
            <a:r>
              <a:rPr lang="en-US" sz="1700" dirty="0" err="1">
                <a:effectLst/>
              </a:rPr>
              <a:t>axi-cel</a:t>
            </a:r>
            <a:r>
              <a:rPr lang="en-US" sz="1700" dirty="0">
                <a:effectLst/>
              </a:rPr>
              <a:t> has been reported thus far.</a:t>
            </a:r>
          </a:p>
          <a:p>
            <a:endParaRPr lang="en-US" sz="17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4898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F397C-EE43-B8C5-5323-2AC9CE3E1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D04F7D81-2875-61A8-5330-62F1C3EAD8C0}"/>
              </a:ext>
            </a:extLst>
          </p:cNvPr>
          <p:cNvSpPr txBox="1">
            <a:spLocks/>
          </p:cNvSpPr>
          <p:nvPr/>
        </p:nvSpPr>
        <p:spPr bwMode="auto">
          <a:xfrm>
            <a:off x="916516" y="359862"/>
            <a:ext cx="10358967" cy="51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kern="0" dirty="0"/>
              <a:t>ZUMA-7: Study Design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080BE8-2598-8DE2-54F8-67F78AD4888B}"/>
              </a:ext>
            </a:extLst>
          </p:cNvPr>
          <p:cNvSpPr txBox="1"/>
          <p:nvPr/>
        </p:nvSpPr>
        <p:spPr>
          <a:xfrm>
            <a:off x="112012" y="6461710"/>
            <a:ext cx="71683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Westin JR et al. ASCO 2023;Abstract LBA107.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BF6496-54BD-8D06-6B86-F43264281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20" y="1349865"/>
            <a:ext cx="11720357" cy="415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14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D1E35-5622-BD37-2A8E-ADCEACFB4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AC57C5D9-7080-15A6-AA24-A4D1D53F2703}"/>
              </a:ext>
            </a:extLst>
          </p:cNvPr>
          <p:cNvSpPr txBox="1">
            <a:spLocks/>
          </p:cNvSpPr>
          <p:nvPr/>
        </p:nvSpPr>
        <p:spPr bwMode="auto">
          <a:xfrm>
            <a:off x="7396224" y="2676668"/>
            <a:ext cx="4457995" cy="51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kern="0" dirty="0"/>
              <a:t>ZUMA-7: Progression-Free and Overall Survival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558814-E7D8-D0F2-10B6-7A2A6A9D331F}"/>
              </a:ext>
            </a:extLst>
          </p:cNvPr>
          <p:cNvSpPr txBox="1"/>
          <p:nvPr/>
        </p:nvSpPr>
        <p:spPr>
          <a:xfrm>
            <a:off x="112012" y="6539863"/>
            <a:ext cx="71683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Westin JR et al. </a:t>
            </a:r>
            <a:r>
              <a:rPr lang="en-US" sz="1500" i="1" dirty="0"/>
              <a:t>N </a:t>
            </a:r>
            <a:r>
              <a:rPr lang="en-US" sz="1500" i="1" dirty="0" err="1"/>
              <a:t>Engl</a:t>
            </a:r>
            <a:r>
              <a:rPr lang="en-US" sz="1500" i="1" dirty="0"/>
              <a:t> J Med </a:t>
            </a:r>
            <a:r>
              <a:rPr lang="en-US" sz="1500" dirty="0"/>
              <a:t>2023;389(2):148-57.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0532EF-42C1-BC57-1487-697B7246C8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918" r="1177" b="12717"/>
          <a:stretch/>
        </p:blipFill>
        <p:spPr>
          <a:xfrm>
            <a:off x="112012" y="3189884"/>
            <a:ext cx="6916036" cy="32718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544762-158F-8AE8-119B-F4283C576C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177" r="912" b="14266"/>
          <a:stretch/>
        </p:blipFill>
        <p:spPr>
          <a:xfrm>
            <a:off x="112012" y="117259"/>
            <a:ext cx="6916036" cy="29944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3A28A0-E426-028F-35E6-AA0EB399771C}"/>
              </a:ext>
            </a:extLst>
          </p:cNvPr>
          <p:cNvSpPr/>
          <p:nvPr/>
        </p:nvSpPr>
        <p:spPr bwMode="auto">
          <a:xfrm>
            <a:off x="112012" y="117259"/>
            <a:ext cx="1242226" cy="21840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31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C9B72-0A6F-21E2-1A39-818FD0F96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5E785F09-16F2-4933-5E16-AB91C9D299D6}"/>
              </a:ext>
            </a:extLst>
          </p:cNvPr>
          <p:cNvSpPr txBox="1">
            <a:spLocks/>
          </p:cNvSpPr>
          <p:nvPr/>
        </p:nvSpPr>
        <p:spPr bwMode="auto">
          <a:xfrm>
            <a:off x="916516" y="240209"/>
            <a:ext cx="10358967" cy="51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kern="0" dirty="0"/>
              <a:t>ZUMA-12: Study Design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2749F9-F580-25FD-EDE2-3708427D3593}"/>
              </a:ext>
            </a:extLst>
          </p:cNvPr>
          <p:cNvSpPr txBox="1"/>
          <p:nvPr/>
        </p:nvSpPr>
        <p:spPr>
          <a:xfrm>
            <a:off x="112012" y="6461710"/>
            <a:ext cx="71683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Chavez JC et al. ASH 2023;Abstract 894.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2E5387-4284-B951-D15B-0E72E8332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995" y="1049517"/>
            <a:ext cx="11388007" cy="446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32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D8BC3-5A74-1827-824C-37CDA41DC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A4644B95-F60B-C487-7B58-B965D2F04994}"/>
              </a:ext>
            </a:extLst>
          </p:cNvPr>
          <p:cNvSpPr txBox="1">
            <a:spLocks/>
          </p:cNvSpPr>
          <p:nvPr/>
        </p:nvSpPr>
        <p:spPr bwMode="auto">
          <a:xfrm>
            <a:off x="916516" y="240209"/>
            <a:ext cx="10358967" cy="51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kern="0" dirty="0"/>
              <a:t>ZUMA-12: 3-Year Response Data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CCE226-B153-AC3F-9319-BAD1B8253DED}"/>
              </a:ext>
            </a:extLst>
          </p:cNvPr>
          <p:cNvSpPr txBox="1"/>
          <p:nvPr/>
        </p:nvSpPr>
        <p:spPr>
          <a:xfrm>
            <a:off x="112012" y="6461710"/>
            <a:ext cx="71683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Chavez JC et al. ASH 2023;Abstract 894.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8917AE-AE0E-50CD-605C-9E732E182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084" y="1626265"/>
            <a:ext cx="11511830" cy="36054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6FF796-89E3-8663-CE26-AD276B327AEA}"/>
              </a:ext>
            </a:extLst>
          </p:cNvPr>
          <p:cNvSpPr txBox="1"/>
          <p:nvPr/>
        </p:nvSpPr>
        <p:spPr>
          <a:xfrm>
            <a:off x="2511822" y="5292724"/>
            <a:ext cx="7168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Secondary endpoints (median EFS/PFS/OS) have not been reached.</a:t>
            </a:r>
          </a:p>
        </p:txBody>
      </p:sp>
    </p:spTree>
    <p:extLst>
      <p:ext uri="{BB962C8B-B14F-4D97-AF65-F5344CB8AC3E}">
        <p14:creationId xmlns:p14="http://schemas.microsoft.com/office/powerpoint/2010/main" val="170378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A4BA9-843C-63A4-95D6-1BB781189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C866F12E-37AC-15B8-02C5-3C83D994648C}"/>
              </a:ext>
            </a:extLst>
          </p:cNvPr>
          <p:cNvSpPr txBox="1">
            <a:spLocks/>
          </p:cNvSpPr>
          <p:nvPr/>
        </p:nvSpPr>
        <p:spPr bwMode="auto">
          <a:xfrm>
            <a:off x="916515" y="252208"/>
            <a:ext cx="10358967" cy="51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kern="0" dirty="0"/>
              <a:t>TRANSFORM: </a:t>
            </a:r>
            <a:r>
              <a:rPr lang="en-US" b="1" dirty="0" err="1"/>
              <a:t>Lisocabtagene</a:t>
            </a:r>
            <a:r>
              <a:rPr lang="en-US" b="1" dirty="0"/>
              <a:t> </a:t>
            </a:r>
            <a:r>
              <a:rPr lang="en-US" b="1" dirty="0" err="1"/>
              <a:t>Maraleucel</a:t>
            </a:r>
            <a:r>
              <a:rPr lang="en-US" b="1" dirty="0"/>
              <a:t> (</a:t>
            </a:r>
            <a:r>
              <a:rPr lang="en-US" b="1" dirty="0" err="1"/>
              <a:t>Liso-cel</a:t>
            </a:r>
            <a:r>
              <a:rPr lang="en-US" b="1" dirty="0"/>
              <a:t>) as Second-Line Treatment for R/R LBCL – Study Design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27C310-035F-19B2-D642-FCD970FF7DC2}"/>
              </a:ext>
            </a:extLst>
          </p:cNvPr>
          <p:cNvSpPr txBox="1"/>
          <p:nvPr/>
        </p:nvSpPr>
        <p:spPr>
          <a:xfrm>
            <a:off x="112012" y="6461710"/>
            <a:ext cx="71683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/>
              <a:t>Nastoupil</a:t>
            </a:r>
            <a:r>
              <a:rPr lang="en-US" sz="1500" dirty="0"/>
              <a:t> LJ et al. ASCO 2023;Abstract 7526.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B9EF67-0203-67E4-6493-3C85797FA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1818" y="1046220"/>
            <a:ext cx="8408362" cy="504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5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24DCE-2523-E54B-AA8D-3D4EBD37F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F786E313-5196-5176-8BAC-BBAAEA2EC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683918"/>
            <a:ext cx="10358967" cy="5490164"/>
          </a:xfrm>
        </p:spPr>
        <p:txBody>
          <a:bodyPr/>
          <a:lstStyle/>
          <a:p>
            <a:r>
              <a:rPr lang="en-US" sz="4800" dirty="0"/>
              <a:t>Diffuse Large B-Cell Lymphoma (DLBCL)</a:t>
            </a:r>
          </a:p>
        </p:txBody>
      </p:sp>
    </p:spTree>
    <p:extLst>
      <p:ext uri="{BB962C8B-B14F-4D97-AF65-F5344CB8AC3E}">
        <p14:creationId xmlns:p14="http://schemas.microsoft.com/office/powerpoint/2010/main" val="121416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3643D-2EEB-4AE1-E072-BCA957BBE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477EA310-23EC-EAF0-032E-F4A484B6254E}"/>
              </a:ext>
            </a:extLst>
          </p:cNvPr>
          <p:cNvSpPr txBox="1">
            <a:spLocks/>
          </p:cNvSpPr>
          <p:nvPr/>
        </p:nvSpPr>
        <p:spPr bwMode="auto">
          <a:xfrm>
            <a:off x="916516" y="340887"/>
            <a:ext cx="10358967" cy="51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kern="0" dirty="0"/>
              <a:t>TRANSFORM: Efficacy Outcomes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5414F-3FBC-9EF1-36BE-BFB2887838F0}"/>
              </a:ext>
            </a:extLst>
          </p:cNvPr>
          <p:cNvSpPr txBox="1"/>
          <p:nvPr/>
        </p:nvSpPr>
        <p:spPr>
          <a:xfrm>
            <a:off x="9989493" y="728260"/>
            <a:ext cx="21659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5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effectLst/>
              </a:rPr>
              <a:t>The most common TEAEs of</a:t>
            </a:r>
            <a:r>
              <a:rPr lang="en-US" sz="1500" dirty="0"/>
              <a:t> </a:t>
            </a:r>
            <a:r>
              <a:rPr lang="en-US" sz="1500" dirty="0">
                <a:effectLst/>
              </a:rPr>
              <a:t>any grade were neutropenia, anemia, thrombocytopenia and</a:t>
            </a:r>
            <a:r>
              <a:rPr lang="en-US" sz="1500" dirty="0"/>
              <a:t> </a:t>
            </a:r>
            <a:r>
              <a:rPr lang="en-US" sz="1500" dirty="0">
                <a:effectLst/>
              </a:rPr>
              <a:t>nausea. The most common Grade ≥3 AEs in both arms were neutropenia, thrombocytopenia and anemia. </a:t>
            </a:r>
          </a:p>
          <a:p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effectLst/>
              </a:rPr>
              <a:t>The rates of any-grade</a:t>
            </a:r>
            <a:r>
              <a:rPr lang="en-US" sz="1500" dirty="0"/>
              <a:t> </a:t>
            </a:r>
            <a:r>
              <a:rPr lang="en-US" sz="1500" dirty="0">
                <a:effectLst/>
              </a:rPr>
              <a:t>CRS and NEs were 49% and 11%, respectively, with Grade 3</a:t>
            </a:r>
            <a:r>
              <a:rPr lang="en-US" sz="1500" dirty="0"/>
              <a:t> </a:t>
            </a:r>
            <a:r>
              <a:rPr lang="en-US" sz="1500" dirty="0">
                <a:effectLst/>
              </a:rPr>
              <a:t>CRS and NEs in only 1% and 4%, respectively; there were no</a:t>
            </a:r>
            <a:r>
              <a:rPr lang="en-US" sz="1500" dirty="0"/>
              <a:t> G</a:t>
            </a:r>
            <a:r>
              <a:rPr lang="en-US" sz="1500" dirty="0">
                <a:effectLst/>
              </a:rPr>
              <a:t>rade 4 or 5 events. </a:t>
            </a:r>
          </a:p>
          <a:p>
            <a:endParaRPr lang="en-US" sz="1500" dirty="0">
              <a:effectLst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FB2E0E-7F1A-142B-590E-1E0742C721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424"/>
          <a:stretch/>
        </p:blipFill>
        <p:spPr>
          <a:xfrm>
            <a:off x="160287" y="1113680"/>
            <a:ext cx="4942818" cy="42193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A41836-104F-BD82-E9AB-129CC955EFDE}"/>
              </a:ext>
            </a:extLst>
          </p:cNvPr>
          <p:cNvSpPr txBox="1"/>
          <p:nvPr/>
        </p:nvSpPr>
        <p:spPr>
          <a:xfrm>
            <a:off x="2279346" y="1070273"/>
            <a:ext cx="982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EFS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1D6492-3634-6AF3-F888-7DB495F761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92"/>
          <a:stretch/>
        </p:blipFill>
        <p:spPr>
          <a:xfrm>
            <a:off x="5184566" y="1113680"/>
            <a:ext cx="4809166" cy="42193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568907-0EE2-AAB4-304A-AAFE5EE0F5C1}"/>
              </a:ext>
            </a:extLst>
          </p:cNvPr>
          <p:cNvSpPr txBox="1"/>
          <p:nvPr/>
        </p:nvSpPr>
        <p:spPr>
          <a:xfrm>
            <a:off x="7222164" y="1072846"/>
            <a:ext cx="982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PFS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280880-2298-BD16-BA9A-E17872CDE11F}"/>
              </a:ext>
            </a:extLst>
          </p:cNvPr>
          <p:cNvSpPr txBox="1"/>
          <p:nvPr/>
        </p:nvSpPr>
        <p:spPr>
          <a:xfrm>
            <a:off x="187585" y="5428953"/>
            <a:ext cx="8560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No significant improvement in OS (HR, 0.724; 95% CI, 0.443-1.183; </a:t>
            </a:r>
            <a:r>
              <a:rPr lang="en-US" i="1" dirty="0"/>
              <a:t>P</a:t>
            </a:r>
            <a:r>
              <a:rPr lang="en-US" dirty="0"/>
              <a:t> = 0.0987)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C6E676-DB79-CC7D-65D9-0445DF4A66E7}"/>
              </a:ext>
            </a:extLst>
          </p:cNvPr>
          <p:cNvSpPr/>
          <p:nvPr/>
        </p:nvSpPr>
        <p:spPr bwMode="auto">
          <a:xfrm>
            <a:off x="160287" y="1134739"/>
            <a:ext cx="400545" cy="2882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459A95-D580-7101-11ED-25FC481B37F6}"/>
              </a:ext>
            </a:extLst>
          </p:cNvPr>
          <p:cNvSpPr/>
          <p:nvPr/>
        </p:nvSpPr>
        <p:spPr bwMode="auto">
          <a:xfrm>
            <a:off x="5145783" y="1134739"/>
            <a:ext cx="400545" cy="2882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E20963-A92F-67BF-B385-F2D043CAE8A0}"/>
              </a:ext>
            </a:extLst>
          </p:cNvPr>
          <p:cNvSpPr txBox="1"/>
          <p:nvPr/>
        </p:nvSpPr>
        <p:spPr>
          <a:xfrm>
            <a:off x="112012" y="6461710"/>
            <a:ext cx="71683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/>
              <a:t>Nastoupil</a:t>
            </a:r>
            <a:r>
              <a:rPr lang="en-US" sz="1500" dirty="0"/>
              <a:t> LJ et al. ASCO 2023;Abstract 7526. 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CCAB3E9-10E1-526D-2D00-80C2724AB41C}"/>
              </a:ext>
            </a:extLst>
          </p:cNvPr>
          <p:cNvSpPr/>
          <p:nvPr/>
        </p:nvSpPr>
        <p:spPr bwMode="auto">
          <a:xfrm>
            <a:off x="7222164" y="1651873"/>
            <a:ext cx="1375954" cy="35596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81FA7B4-A794-B4E1-6DAB-1D49211DDDFA}"/>
              </a:ext>
            </a:extLst>
          </p:cNvPr>
          <p:cNvSpPr/>
          <p:nvPr/>
        </p:nvSpPr>
        <p:spPr bwMode="auto">
          <a:xfrm>
            <a:off x="2064283" y="1645248"/>
            <a:ext cx="1616397" cy="35596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284084-5EE5-FE0E-3C3F-4B6E368FE1EF}"/>
              </a:ext>
            </a:extLst>
          </p:cNvPr>
          <p:cNvSpPr txBox="1"/>
          <p:nvPr/>
        </p:nvSpPr>
        <p:spPr>
          <a:xfrm>
            <a:off x="187585" y="5819371"/>
            <a:ext cx="956259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/>
              <a:t>EFS = event-free survival; PFS = progression-free survival; TEAEs = treatment-emergent adverse events; AEs = adverse events</a:t>
            </a:r>
            <a:r>
              <a:rPr lang="en-US" sz="1500"/>
              <a:t>; CRS = cytokine release syndrome; NEs </a:t>
            </a:r>
            <a:r>
              <a:rPr lang="en-US" sz="1500" dirty="0"/>
              <a:t>= neurologic events</a:t>
            </a:r>
          </a:p>
        </p:txBody>
      </p:sp>
    </p:spTree>
    <p:extLst>
      <p:ext uri="{BB962C8B-B14F-4D97-AF65-F5344CB8AC3E}">
        <p14:creationId xmlns:p14="http://schemas.microsoft.com/office/powerpoint/2010/main" val="190870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EB932-318F-4551-DD8D-9E28AC06C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62" y="855393"/>
            <a:ext cx="9805159" cy="396354"/>
          </a:xfrm>
        </p:spPr>
        <p:txBody>
          <a:bodyPr/>
          <a:lstStyle/>
          <a:p>
            <a:pPr algn="l"/>
            <a:r>
              <a:rPr lang="en-US" dirty="0"/>
              <a:t>FDA Investigating Serious Risk of T-Cell Cancer After BCMA-Directed or CD19-Directed Autologous Chimeric Antigen Receptor (CAR) T-Cell Immunotherapies</a:t>
            </a:r>
            <a:br>
              <a:rPr lang="en-US" dirty="0"/>
            </a:br>
            <a:r>
              <a:rPr lang="en-US" sz="2400" dirty="0"/>
              <a:t>Press Release: November 28,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E398E7-E897-9E50-B9EF-10F93791BECA}"/>
              </a:ext>
            </a:extLst>
          </p:cNvPr>
          <p:cNvSpPr txBox="1"/>
          <p:nvPr/>
        </p:nvSpPr>
        <p:spPr>
          <a:xfrm>
            <a:off x="207128" y="6203500"/>
            <a:ext cx="89018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https://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www.fda.gov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/vaccines-blood-biologics/safety-availability-biologics/fda-investigating-serious-risk-t-cell-malignancy-following-bcma-directed-or-cd19-directed-autologous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3E14FA-C68E-A50E-C758-394EA2BF2AE2}"/>
              </a:ext>
            </a:extLst>
          </p:cNvPr>
          <p:cNvSpPr txBox="1"/>
          <p:nvPr/>
        </p:nvSpPr>
        <p:spPr>
          <a:xfrm>
            <a:off x="649166" y="1977514"/>
            <a:ext cx="10757266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“The Food and Drug Administration (FDA) has received reports of T-cell malignancies, including chimeric antigen receptor CAR-positive lymphoma, in patients who received treatment with BCMA- or CD19-directed autologous CAR T cell immunotherapies.  Reports were received from clinical trials and/or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postmarketing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adverse event (AE) data sources.</a:t>
            </a:r>
          </a:p>
          <a:p>
            <a:pPr>
              <a:spcBef>
                <a:spcPts val="600"/>
              </a:spcBef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FDA has determined that the risk of T-cell malignancies is applicable to all currently approved BCMA-directed and CD19-directed genetically modified autologous CAR T cell immunotherapies.  T-cell malignancies have occurred in patients treated with several products in the class.</a:t>
            </a:r>
          </a:p>
          <a:p>
            <a:pPr>
              <a:spcBef>
                <a:spcPts val="600"/>
              </a:spcBef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Although the overall benefits of these products continue to outweigh their potential risks for their approved uses, FDA is investigating the identified risk of T cell malignancy with serious outcomes, including hospitalization and death, and is evaluating the need for regulatory action.”</a:t>
            </a:r>
          </a:p>
        </p:txBody>
      </p:sp>
    </p:spTree>
    <p:extLst>
      <p:ext uri="{BB962C8B-B14F-4D97-AF65-F5344CB8AC3E}">
        <p14:creationId xmlns:p14="http://schemas.microsoft.com/office/powerpoint/2010/main" val="240568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07406-7D4F-CE5C-980B-AAF8DE0E0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DD2207ED-630A-0AFB-AA55-6021A51ECDBD}"/>
              </a:ext>
            </a:extLst>
          </p:cNvPr>
          <p:cNvSpPr txBox="1">
            <a:spLocks/>
          </p:cNvSpPr>
          <p:nvPr/>
        </p:nvSpPr>
        <p:spPr bwMode="auto">
          <a:xfrm>
            <a:off x="916516" y="396289"/>
            <a:ext cx="10358967" cy="51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kern="0" dirty="0"/>
              <a:t>Phase II Study of </a:t>
            </a:r>
            <a:r>
              <a:rPr lang="en-US" kern="0" dirty="0" err="1"/>
              <a:t>Glofitamab</a:t>
            </a:r>
            <a:r>
              <a:rPr lang="en-US" kern="0" dirty="0"/>
              <a:t> Monotherapy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15118D-A711-77FA-0F5F-5053908C724C}"/>
              </a:ext>
            </a:extLst>
          </p:cNvPr>
          <p:cNvSpPr txBox="1"/>
          <p:nvPr/>
        </p:nvSpPr>
        <p:spPr>
          <a:xfrm>
            <a:off x="112012" y="6461710"/>
            <a:ext cx="71683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Hutchings M et al. ASH 2023;Abstract 433.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DAE22-9D3F-BE8D-91D8-8B9EF653C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12" y="1391817"/>
            <a:ext cx="11886374" cy="407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18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16C41-FCCC-1603-F2D9-BBA11FCD3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AE6401E0-DC25-54D8-6C2B-08AD2B59DFF6}"/>
              </a:ext>
            </a:extLst>
          </p:cNvPr>
          <p:cNvSpPr txBox="1">
            <a:spLocks/>
          </p:cNvSpPr>
          <p:nvPr/>
        </p:nvSpPr>
        <p:spPr bwMode="auto">
          <a:xfrm>
            <a:off x="916516" y="347324"/>
            <a:ext cx="10358967" cy="51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kern="0" dirty="0"/>
              <a:t>Phase II Study of </a:t>
            </a:r>
            <a:r>
              <a:rPr lang="en-US" kern="0" dirty="0" err="1"/>
              <a:t>Glofitamab</a:t>
            </a:r>
            <a:r>
              <a:rPr lang="en-US" kern="0" dirty="0"/>
              <a:t> Monotherapy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E78F5F-B7C9-6DF7-0DFD-B71D8B8912FA}"/>
              </a:ext>
            </a:extLst>
          </p:cNvPr>
          <p:cNvSpPr txBox="1"/>
          <p:nvPr/>
        </p:nvSpPr>
        <p:spPr>
          <a:xfrm>
            <a:off x="112012" y="6461710"/>
            <a:ext cx="71683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Hutchings M et al. ASH 2023;Abstract 433.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1279D8-3363-2C5F-0A3D-DFB185A10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86" y="1217675"/>
            <a:ext cx="11636827" cy="44226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317A82-93AF-D6AA-B2F3-EC4F719F4EC2}"/>
              </a:ext>
            </a:extLst>
          </p:cNvPr>
          <p:cNvSpPr txBox="1"/>
          <p:nvPr/>
        </p:nvSpPr>
        <p:spPr>
          <a:xfrm>
            <a:off x="2110934" y="5735243"/>
            <a:ext cx="7970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most common AE was CRS in 64% of patients, mostly Grade 1-2.</a:t>
            </a:r>
          </a:p>
        </p:txBody>
      </p:sp>
    </p:spTree>
    <p:extLst>
      <p:ext uri="{BB962C8B-B14F-4D97-AF65-F5344CB8AC3E}">
        <p14:creationId xmlns:p14="http://schemas.microsoft.com/office/powerpoint/2010/main" val="280828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DA962-CC4A-BED7-EACF-285B87838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F4125670-83A7-ED79-5352-A112FC021558}"/>
              </a:ext>
            </a:extLst>
          </p:cNvPr>
          <p:cNvSpPr txBox="1">
            <a:spLocks/>
          </p:cNvSpPr>
          <p:nvPr/>
        </p:nvSpPr>
        <p:spPr bwMode="auto">
          <a:xfrm>
            <a:off x="916514" y="188150"/>
            <a:ext cx="10358967" cy="51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kern="0" dirty="0"/>
              <a:t>EPCORE NHL-1: Subcutaneous </a:t>
            </a:r>
            <a:r>
              <a:rPr lang="en-US" kern="0" dirty="0" err="1"/>
              <a:t>Epcoritamab</a:t>
            </a:r>
            <a:r>
              <a:rPr lang="en-US" kern="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08DF03-527A-8B25-326F-A93890BA729F}"/>
              </a:ext>
            </a:extLst>
          </p:cNvPr>
          <p:cNvSpPr txBox="1"/>
          <p:nvPr/>
        </p:nvSpPr>
        <p:spPr>
          <a:xfrm>
            <a:off x="112012" y="6461710"/>
            <a:ext cx="71683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Karimi Y et al. ASCO 2023;Abstract 7525.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8A2C57-DE31-0075-13F7-957CC65C4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53" y="701366"/>
            <a:ext cx="11493688" cy="24941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6823DD-6FA3-15E9-C826-8D7661E33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545" y="3522806"/>
            <a:ext cx="6202036" cy="17437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7E0AD6-ADBC-8524-5C12-AC0A828C7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19" y="3298447"/>
            <a:ext cx="5796533" cy="23128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45436E-9CCF-80A9-2734-1BD2FBEAB521}"/>
              </a:ext>
            </a:extLst>
          </p:cNvPr>
          <p:cNvSpPr txBox="1"/>
          <p:nvPr/>
        </p:nvSpPr>
        <p:spPr>
          <a:xfrm>
            <a:off x="468508" y="5679458"/>
            <a:ext cx="11254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The most common AE was CRS in 51% of patients (mostly Grade 1-2), followed by neutropenia in 25% of patients.</a:t>
            </a:r>
          </a:p>
        </p:txBody>
      </p:sp>
    </p:spTree>
    <p:extLst>
      <p:ext uri="{BB962C8B-B14F-4D97-AF65-F5344CB8AC3E}">
        <p14:creationId xmlns:p14="http://schemas.microsoft.com/office/powerpoint/2010/main" val="309809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0632D-8F71-886F-59AD-F5BF94ADB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BEEC5848-8261-D732-E947-B3214FB9FA80}"/>
              </a:ext>
            </a:extLst>
          </p:cNvPr>
          <p:cNvSpPr txBox="1">
            <a:spLocks/>
          </p:cNvSpPr>
          <p:nvPr/>
        </p:nvSpPr>
        <p:spPr bwMode="auto">
          <a:xfrm>
            <a:off x="397630" y="279203"/>
            <a:ext cx="4905152" cy="51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kern="0" dirty="0"/>
              <a:t>ELM-2: </a:t>
            </a:r>
            <a:r>
              <a:rPr lang="en-US" kern="0" dirty="0" err="1"/>
              <a:t>Odronextamab</a:t>
            </a:r>
            <a:r>
              <a:rPr lang="en-US" kern="0" dirty="0"/>
              <a:t> </a:t>
            </a:r>
            <a:br>
              <a:rPr lang="en-US" kern="0" dirty="0"/>
            </a:br>
            <a:r>
              <a:rPr lang="en-US" kern="0" dirty="0"/>
              <a:t>for R/R DLBCL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DBBC4F-1517-A0D3-AA5E-09538CF47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178" y="279203"/>
            <a:ext cx="6793616" cy="32517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64102E-E080-62BA-AAF1-B63E7F4DC3F9}"/>
              </a:ext>
            </a:extLst>
          </p:cNvPr>
          <p:cNvSpPr txBox="1"/>
          <p:nvPr/>
        </p:nvSpPr>
        <p:spPr>
          <a:xfrm>
            <a:off x="0" y="6547326"/>
            <a:ext cx="71683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Ayyappan S et al. ASH 2023;Abstract 436.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D56EE6-65EE-7ACE-59FE-6ECAFA4A5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10" y="1095461"/>
            <a:ext cx="3324306" cy="25236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E5F038-22DB-B4CD-DD72-6C9680714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482" y="3697828"/>
            <a:ext cx="9049953" cy="27707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82E82D-CB1E-0AA3-B9F5-E101CF0A8AEC}"/>
              </a:ext>
            </a:extLst>
          </p:cNvPr>
          <p:cNvSpPr txBox="1"/>
          <p:nvPr/>
        </p:nvSpPr>
        <p:spPr>
          <a:xfrm>
            <a:off x="626482" y="3661861"/>
            <a:ext cx="66321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ORR = 52.0%; CR = 31.5%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25B7A5-B23A-64AB-FF13-68766BAB946F}"/>
              </a:ext>
            </a:extLst>
          </p:cNvPr>
          <p:cNvSpPr txBox="1"/>
          <p:nvPr/>
        </p:nvSpPr>
        <p:spPr>
          <a:xfrm>
            <a:off x="9738373" y="3985026"/>
            <a:ext cx="2293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most common AE was CRS in 55.1% of patients, mostly Grade 1-2. </a:t>
            </a:r>
          </a:p>
        </p:txBody>
      </p:sp>
    </p:spTree>
    <p:extLst>
      <p:ext uri="{BB962C8B-B14F-4D97-AF65-F5344CB8AC3E}">
        <p14:creationId xmlns:p14="http://schemas.microsoft.com/office/powerpoint/2010/main" val="144616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358FA-C3F5-568B-52C6-997A3C5B1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2B2E853D-2E5E-1166-F1FB-0069E80F53DC}"/>
              </a:ext>
            </a:extLst>
          </p:cNvPr>
          <p:cNvSpPr txBox="1">
            <a:spLocks/>
          </p:cNvSpPr>
          <p:nvPr/>
        </p:nvSpPr>
        <p:spPr bwMode="auto">
          <a:xfrm>
            <a:off x="916516" y="240209"/>
            <a:ext cx="10358967" cy="51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kern="0" dirty="0"/>
              <a:t>ELM-1 Study: </a:t>
            </a:r>
            <a:r>
              <a:rPr lang="en-US" kern="0" dirty="0" err="1"/>
              <a:t>Odronextamab</a:t>
            </a:r>
            <a:r>
              <a:rPr lang="en-US" kern="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1C1850-A63D-99DD-55A4-72923FDB9863}"/>
              </a:ext>
            </a:extLst>
          </p:cNvPr>
          <p:cNvSpPr txBox="1"/>
          <p:nvPr/>
        </p:nvSpPr>
        <p:spPr>
          <a:xfrm>
            <a:off x="112012" y="6461710"/>
            <a:ext cx="71683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Crombie J et al. ASH 2023;Abstract 4461.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77DC68-7C18-A602-6315-0A7962C20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321" y="753425"/>
            <a:ext cx="9359357" cy="527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3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A58D3-8468-0847-2C4B-D09265AFD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F575AB8B-CAC9-81A7-8DA5-B769C5BDEB56}"/>
              </a:ext>
            </a:extLst>
          </p:cNvPr>
          <p:cNvSpPr txBox="1">
            <a:spLocks/>
          </p:cNvSpPr>
          <p:nvPr/>
        </p:nvSpPr>
        <p:spPr bwMode="auto">
          <a:xfrm>
            <a:off x="916516" y="240209"/>
            <a:ext cx="10358967" cy="51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kern="0" dirty="0"/>
              <a:t>ELM-1: </a:t>
            </a:r>
            <a:r>
              <a:rPr lang="en-US" kern="0" dirty="0" err="1"/>
              <a:t>Odronextamab</a:t>
            </a:r>
            <a:r>
              <a:rPr lang="en-US" kern="0" dirty="0"/>
              <a:t> After CAR T-Cell Therapy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24AC38-BFF7-7716-1EBE-AFB72297AB7A}"/>
              </a:ext>
            </a:extLst>
          </p:cNvPr>
          <p:cNvSpPr txBox="1"/>
          <p:nvPr/>
        </p:nvSpPr>
        <p:spPr>
          <a:xfrm>
            <a:off x="112012" y="6461710"/>
            <a:ext cx="71683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Crombie J et al. ASH 2023;Abstract 4461.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82F5FA-BB61-287E-7249-D289AA7088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462"/>
          <a:stretch/>
        </p:blipFill>
        <p:spPr>
          <a:xfrm>
            <a:off x="735855" y="804539"/>
            <a:ext cx="7435004" cy="25461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5E9356-210E-C55C-A66B-C2FAE399BF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177" b="9564"/>
          <a:stretch/>
        </p:blipFill>
        <p:spPr>
          <a:xfrm>
            <a:off x="735855" y="3350702"/>
            <a:ext cx="7435004" cy="2805468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AC3F219-5F16-834B-6E01-C275565BC2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357487"/>
              </p:ext>
            </p:extLst>
          </p:nvPr>
        </p:nvGraphicFramePr>
        <p:xfrm>
          <a:off x="8730731" y="1674674"/>
          <a:ext cx="2544752" cy="1112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72376">
                  <a:extLst>
                    <a:ext uri="{9D8B030D-6E8A-4147-A177-3AD203B41FA5}">
                      <a16:colId xmlns:a16="http://schemas.microsoft.com/office/drawing/2014/main" val="1559879312"/>
                    </a:ext>
                  </a:extLst>
                </a:gridCol>
                <a:gridCol w="1272376">
                  <a:extLst>
                    <a:ext uri="{9D8B030D-6E8A-4147-A177-3AD203B41FA5}">
                      <a16:colId xmlns:a16="http://schemas.microsoft.com/office/drawing/2014/main" val="362859155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Response 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2283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ORR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1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47.7%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1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836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29.5%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979272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305EE38-692B-786B-82AF-2D9076F48E66}"/>
              </a:ext>
            </a:extLst>
          </p:cNvPr>
          <p:cNvSpPr txBox="1"/>
          <p:nvPr/>
        </p:nvSpPr>
        <p:spPr>
          <a:xfrm>
            <a:off x="8467482" y="3432048"/>
            <a:ext cx="34684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most common AE was CRS occurring in 52.3% of patients. All events were Grade 1-2 and resolved with a median time to resolution of 2 days.</a:t>
            </a:r>
          </a:p>
        </p:txBody>
      </p:sp>
    </p:spTree>
    <p:extLst>
      <p:ext uri="{BB962C8B-B14F-4D97-AF65-F5344CB8AC3E}">
        <p14:creationId xmlns:p14="http://schemas.microsoft.com/office/powerpoint/2010/main" val="343334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9BDA3-B26C-2B89-F305-83DFB7613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0FE1504A-6124-AA63-5D8A-F95932BF1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683918"/>
            <a:ext cx="10358967" cy="5490164"/>
          </a:xfrm>
        </p:spPr>
        <p:txBody>
          <a:bodyPr/>
          <a:lstStyle/>
          <a:p>
            <a:r>
              <a:rPr lang="en-US" sz="4800" dirty="0"/>
              <a:t>Hodgkin Lymphoma (HL)</a:t>
            </a:r>
          </a:p>
        </p:txBody>
      </p:sp>
    </p:spTree>
    <p:extLst>
      <p:ext uri="{BB962C8B-B14F-4D97-AF65-F5344CB8AC3E}">
        <p14:creationId xmlns:p14="http://schemas.microsoft.com/office/powerpoint/2010/main" val="134404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29CF7-F177-F8D6-BB62-71757FC21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6D62013B-47C1-CBF7-C876-11F36B4ED181}"/>
              </a:ext>
            </a:extLst>
          </p:cNvPr>
          <p:cNvSpPr txBox="1">
            <a:spLocks/>
          </p:cNvSpPr>
          <p:nvPr/>
        </p:nvSpPr>
        <p:spPr bwMode="auto">
          <a:xfrm>
            <a:off x="916516" y="240209"/>
            <a:ext cx="10358967" cy="51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kern="0" dirty="0"/>
              <a:t>BREACH: BV-AVD vs ABVD — Study Schema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DD6D0A-70A1-04D2-5CD4-5F17A3F4C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446" y="1398876"/>
            <a:ext cx="9215108" cy="40602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ED8A6F-F66C-6D12-4D73-13F74CB67638}"/>
              </a:ext>
            </a:extLst>
          </p:cNvPr>
          <p:cNvSpPr txBox="1"/>
          <p:nvPr/>
        </p:nvSpPr>
        <p:spPr>
          <a:xfrm>
            <a:off x="112011" y="6461710"/>
            <a:ext cx="87585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https://</a:t>
            </a:r>
            <a:r>
              <a:rPr lang="en-US" sz="1500" dirty="0" err="1"/>
              <a:t>www.adcreview.com</a:t>
            </a:r>
            <a:r>
              <a:rPr lang="en-US" sz="1500" dirty="0"/>
              <a:t>/adcs-101/clinical-trials/nct02292979-breach-trial-eortc-20113/</a:t>
            </a:r>
          </a:p>
        </p:txBody>
      </p:sp>
    </p:spTree>
    <p:extLst>
      <p:ext uri="{BB962C8B-B14F-4D97-AF65-F5344CB8AC3E}">
        <p14:creationId xmlns:p14="http://schemas.microsoft.com/office/powerpoint/2010/main" val="312046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68DC3-7CC9-E581-F44A-BC485EAF5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513E8A-0D36-C5A6-D3AC-AF0AAB885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513216"/>
          </a:xfrm>
        </p:spPr>
        <p:txBody>
          <a:bodyPr/>
          <a:lstStyle/>
          <a:p>
            <a:r>
              <a:rPr lang="en-US" dirty="0"/>
              <a:t>POLARIX: Study Schema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ADB787-79DD-C486-741D-6BC73C0E664B}"/>
              </a:ext>
            </a:extLst>
          </p:cNvPr>
          <p:cNvSpPr txBox="1"/>
          <p:nvPr/>
        </p:nvSpPr>
        <p:spPr>
          <a:xfrm>
            <a:off x="144669" y="6167795"/>
            <a:ext cx="680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/>
              <a:t>Kasamon</a:t>
            </a:r>
            <a:r>
              <a:rPr lang="en-US" sz="1500" dirty="0"/>
              <a:t> Y. FDA Oncologic Drugs Advisory Committee Meeting. March 9, 2023.</a:t>
            </a:r>
          </a:p>
          <a:p>
            <a:r>
              <a:rPr lang="en-US" sz="1500" dirty="0"/>
              <a:t>https://</a:t>
            </a:r>
            <a:r>
              <a:rPr lang="en-US" sz="1500" dirty="0" err="1"/>
              <a:t>www.fda.gov</a:t>
            </a:r>
            <a:r>
              <a:rPr lang="en-US" sz="1500" dirty="0"/>
              <a:t>/media/166090/download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9D491C-74F3-EAB2-4046-13A831D43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70" y="1326182"/>
            <a:ext cx="11493398" cy="379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2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792E0-E362-07BF-70A9-7C9E42F36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219C590F-3DB1-EE22-1D10-F18982DDDD4B}"/>
              </a:ext>
            </a:extLst>
          </p:cNvPr>
          <p:cNvSpPr txBox="1">
            <a:spLocks/>
          </p:cNvSpPr>
          <p:nvPr/>
        </p:nvSpPr>
        <p:spPr bwMode="auto">
          <a:xfrm>
            <a:off x="916516" y="240209"/>
            <a:ext cx="10358967" cy="51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kern="0" dirty="0"/>
              <a:t>BREACH: BV-AVD vs ABVD — Response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5DF2B5-1182-FB18-7C9B-4F91AB7BFF6B}"/>
              </a:ext>
            </a:extLst>
          </p:cNvPr>
          <p:cNvSpPr txBox="1"/>
          <p:nvPr/>
        </p:nvSpPr>
        <p:spPr>
          <a:xfrm>
            <a:off x="112012" y="6461710"/>
            <a:ext cx="71683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/>
              <a:t>Fornecker</a:t>
            </a:r>
            <a:r>
              <a:rPr lang="en-US" sz="1500" dirty="0"/>
              <a:t> L et al. </a:t>
            </a:r>
            <a:r>
              <a:rPr lang="en-US" sz="1500" i="1" dirty="0"/>
              <a:t>J Clin Oncol </a:t>
            </a:r>
            <a:r>
              <a:rPr lang="en-US" sz="1500" dirty="0"/>
              <a:t>2023;41(2):327-35.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DF412C-7555-4BDA-1E77-4E4980AAE7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66" b="60473"/>
          <a:stretch/>
        </p:blipFill>
        <p:spPr>
          <a:xfrm>
            <a:off x="296091" y="1539433"/>
            <a:ext cx="5708432" cy="2308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E2EB20-CBA1-DD6B-52A6-2990EB7737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39527"/>
          <a:stretch/>
        </p:blipFill>
        <p:spPr>
          <a:xfrm>
            <a:off x="6187478" y="1801635"/>
            <a:ext cx="5708432" cy="3959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915AA0-287C-9374-4852-C570E6577E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79" b="91225"/>
          <a:stretch/>
        </p:blipFill>
        <p:spPr>
          <a:xfrm>
            <a:off x="6187478" y="1539433"/>
            <a:ext cx="5708432" cy="28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8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5006AF-8E19-7AF7-52DE-E9F426C41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B0B33483-3FF6-9ED2-6B92-07B8B80BC777}"/>
              </a:ext>
            </a:extLst>
          </p:cNvPr>
          <p:cNvSpPr txBox="1">
            <a:spLocks/>
          </p:cNvSpPr>
          <p:nvPr/>
        </p:nvSpPr>
        <p:spPr bwMode="auto">
          <a:xfrm>
            <a:off x="916516" y="240209"/>
            <a:ext cx="10358967" cy="51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kern="0" dirty="0"/>
              <a:t>SWOG-S1826: Nivolumab/AVD vs BV-AVD — Study Design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A0D48D-74BE-921C-50DD-D19498325530}"/>
              </a:ext>
            </a:extLst>
          </p:cNvPr>
          <p:cNvSpPr txBox="1"/>
          <p:nvPr/>
        </p:nvSpPr>
        <p:spPr>
          <a:xfrm>
            <a:off x="112012" y="6461710"/>
            <a:ext cx="71683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Herrera AF et al. ASCO 2023;Abstract LBA4.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C678D0-CC6C-5BD7-DA66-771371EC1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991" y="1057300"/>
            <a:ext cx="10914017" cy="474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2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FBAE1-9596-2E80-5285-3C0278A88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80EB8365-E098-19B3-79DE-0182F4E54D28}"/>
              </a:ext>
            </a:extLst>
          </p:cNvPr>
          <p:cNvSpPr txBox="1">
            <a:spLocks/>
          </p:cNvSpPr>
          <p:nvPr/>
        </p:nvSpPr>
        <p:spPr bwMode="auto">
          <a:xfrm>
            <a:off x="916516" y="240209"/>
            <a:ext cx="10358967" cy="51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kern="0" dirty="0"/>
              <a:t>SWOG-S1826: Nivolumab/AVD vs BV-AVD — Efficacy and Safety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1CA520-257C-24FC-E371-E73F3C4EF2FE}"/>
              </a:ext>
            </a:extLst>
          </p:cNvPr>
          <p:cNvSpPr txBox="1"/>
          <p:nvPr/>
        </p:nvSpPr>
        <p:spPr>
          <a:xfrm>
            <a:off x="112012" y="6461710"/>
            <a:ext cx="71683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Herrera AF et al. ASCO 2023;Abstract LBA4.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3B7484-6996-D433-8556-34F3B5BFF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12" y="1318881"/>
            <a:ext cx="6045378" cy="30937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EC18AF-BF57-56AC-6884-0C1C4ABC52C3}"/>
              </a:ext>
            </a:extLst>
          </p:cNvPr>
          <p:cNvSpPr txBox="1"/>
          <p:nvPr/>
        </p:nvSpPr>
        <p:spPr>
          <a:xfrm>
            <a:off x="4562944" y="3126822"/>
            <a:ext cx="1712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However, no improvement in OS.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D6174BD-FEA4-3C17-9CB7-CA8A833FCB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825275"/>
              </p:ext>
            </p:extLst>
          </p:nvPr>
        </p:nvGraphicFramePr>
        <p:xfrm>
          <a:off x="219919" y="4557242"/>
          <a:ext cx="2202918" cy="10972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01459">
                  <a:extLst>
                    <a:ext uri="{9D8B030D-6E8A-4147-A177-3AD203B41FA5}">
                      <a16:colId xmlns:a16="http://schemas.microsoft.com/office/drawing/2014/main" val="1559879312"/>
                    </a:ext>
                  </a:extLst>
                </a:gridCol>
                <a:gridCol w="1101459">
                  <a:extLst>
                    <a:ext uri="{9D8B030D-6E8A-4147-A177-3AD203B41FA5}">
                      <a16:colId xmlns:a16="http://schemas.microsoft.com/office/drawing/2014/main" val="3628591557"/>
                    </a:ext>
                  </a:extLst>
                </a:gridCol>
              </a:tblGrid>
              <a:tr h="254406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1-year OS estimates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2283780"/>
                  </a:ext>
                </a:extLst>
              </a:tr>
              <a:tr h="25440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BV-AVD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1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98%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1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836723"/>
                  </a:ext>
                </a:extLst>
              </a:tr>
              <a:tr h="254406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Nivo</a:t>
                      </a:r>
                      <a:r>
                        <a:rPr lang="en-US" dirty="0"/>
                        <a:t>-AVD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99%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9792720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14BE1322-F103-803B-E269-17CB2DC958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4293" t="12792" r="9283"/>
          <a:stretch/>
        </p:blipFill>
        <p:spPr>
          <a:xfrm>
            <a:off x="6275413" y="1318881"/>
            <a:ext cx="5885545" cy="42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9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919C8A-854F-2A98-A189-6BF2D4C14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611" y="195646"/>
            <a:ext cx="11928389" cy="713539"/>
          </a:xfrm>
        </p:spPr>
        <p:txBody>
          <a:bodyPr/>
          <a:lstStyle/>
          <a:p>
            <a:r>
              <a:rPr lang="en-US" dirty="0"/>
              <a:t>N-AVD markedly improves PFS over </a:t>
            </a:r>
            <a:r>
              <a:rPr lang="en-US" dirty="0" err="1"/>
              <a:t>Bv</a:t>
            </a:r>
            <a:r>
              <a:rPr lang="en-US" dirty="0"/>
              <a:t>-AVD in older patients with </a:t>
            </a:r>
            <a:r>
              <a:rPr lang="en-US" dirty="0" err="1"/>
              <a:t>cHL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404C0E-FE35-E2C0-7728-818439B8A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33" y="1695402"/>
            <a:ext cx="7479354" cy="4966952"/>
          </a:xfrm>
          <a:prstGeom prst="rect">
            <a:avLst/>
          </a:prstGeom>
        </p:spPr>
      </p:pic>
      <p:sp useBgFill="1">
        <p:nvSpPr>
          <p:cNvPr id="8" name="TextBox 7">
            <a:extLst>
              <a:ext uri="{FF2B5EF4-FFF2-40B4-BE49-F238E27FC236}">
                <a16:creationId xmlns:a16="http://schemas.microsoft.com/office/drawing/2014/main" id="{055CFB89-526E-DE48-ABC0-5FB8282A63F3}"/>
              </a:ext>
            </a:extLst>
          </p:cNvPr>
          <p:cNvSpPr txBox="1"/>
          <p:nvPr/>
        </p:nvSpPr>
        <p:spPr>
          <a:xfrm>
            <a:off x="8534027" y="3844209"/>
            <a:ext cx="3213127" cy="9131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black"/>
                </a:solidFill>
                <a:latin typeface="Arial" charset="0"/>
                <a:ea typeface="Geneva" charset="0"/>
              </a:rPr>
              <a:t>Median follow-up </a:t>
            </a:r>
          </a:p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black"/>
                </a:solidFill>
                <a:latin typeface="Arial" charset="0"/>
                <a:ea typeface="Geneva" charset="0"/>
              </a:rPr>
              <a:t>12.1 months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8F3DC-06FA-382E-6289-F1E268D6A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027" y="1615155"/>
            <a:ext cx="4253640" cy="181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733" b="1" dirty="0">
                <a:solidFill>
                  <a:prstClr val="black"/>
                </a:solidFill>
              </a:rPr>
              <a:t>1-year PFS</a:t>
            </a:r>
          </a:p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733" b="1" dirty="0">
                <a:solidFill>
                  <a:srgbClr val="0000FF"/>
                </a:solidFill>
              </a:rPr>
              <a:t>N-AVD</a:t>
            </a:r>
            <a:r>
              <a:rPr lang="en-US" altLang="en-US" sz="3733" b="1" dirty="0">
                <a:solidFill>
                  <a:prstClr val="black"/>
                </a:solidFill>
              </a:rPr>
              <a:t> 93%</a:t>
            </a:r>
          </a:p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733" b="1" dirty="0" err="1">
                <a:solidFill>
                  <a:srgbClr val="FF0000"/>
                </a:solidFill>
              </a:rPr>
              <a:t>Bv</a:t>
            </a:r>
            <a:r>
              <a:rPr lang="en-US" altLang="en-US" sz="3733" b="1" dirty="0">
                <a:solidFill>
                  <a:srgbClr val="FF0000"/>
                </a:solidFill>
              </a:rPr>
              <a:t>-</a:t>
            </a:r>
            <a:r>
              <a:rPr lang="en-US" altLang="en-US" sz="3733" b="1" dirty="0">
                <a:solidFill>
                  <a:srgbClr val="FF0000"/>
                </a:solidFill>
                <a:sym typeface="Wingdings" panose="05000000000000000000" pitchFamily="2" charset="2"/>
              </a:rPr>
              <a:t>AVD</a:t>
            </a:r>
            <a:r>
              <a:rPr lang="en-US" altLang="en-US" sz="3733" b="1" dirty="0">
                <a:solidFill>
                  <a:prstClr val="black"/>
                </a:solidFill>
                <a:sym typeface="Wingdings" panose="05000000000000000000" pitchFamily="2" charset="2"/>
              </a:rPr>
              <a:t> 64%</a:t>
            </a:r>
            <a:endParaRPr lang="en-US" altLang="en-US" sz="3733" b="1" dirty="0">
              <a:solidFill>
                <a:prstClr val="black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7327D5-B21A-4AAC-E91C-ACB3204341EB}"/>
              </a:ext>
            </a:extLst>
          </p:cNvPr>
          <p:cNvSpPr txBox="1"/>
          <p:nvPr/>
        </p:nvSpPr>
        <p:spPr>
          <a:xfrm>
            <a:off x="4760082" y="2009335"/>
            <a:ext cx="1127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FF"/>
                </a:solidFill>
                <a:latin typeface="Arial" charset="0"/>
                <a:ea typeface="Geneva" charset="0"/>
              </a:rPr>
              <a:t>N-AVD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60F220-D93B-BCA0-7BFA-1F2CD1386711}"/>
              </a:ext>
            </a:extLst>
          </p:cNvPr>
          <p:cNvSpPr txBox="1"/>
          <p:nvPr/>
        </p:nvSpPr>
        <p:spPr>
          <a:xfrm>
            <a:off x="4968536" y="3501923"/>
            <a:ext cx="1127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>
                <a:solidFill>
                  <a:srgbClr val="FF0000"/>
                </a:solidFill>
                <a:latin typeface="Arial" charset="0"/>
                <a:ea typeface="Geneva" charset="0"/>
              </a:rPr>
              <a:t>Bv</a:t>
            </a:r>
            <a:r>
              <a:rPr lang="en-US" sz="1400" b="1" dirty="0">
                <a:solidFill>
                  <a:srgbClr val="FF0000"/>
                </a:solidFill>
                <a:latin typeface="Arial" charset="0"/>
                <a:ea typeface="Geneva" charset="0"/>
              </a:rPr>
              <a:t>-AVD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C092A3-DE4F-DE37-B50D-6D7C6BAB21CD}"/>
              </a:ext>
            </a:extLst>
          </p:cNvPr>
          <p:cNvSpPr txBox="1"/>
          <p:nvPr/>
        </p:nvSpPr>
        <p:spPr>
          <a:xfrm>
            <a:off x="8534027" y="4947679"/>
            <a:ext cx="356327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Arial" charset="0"/>
                <a:ea typeface="Geneva" charset="0"/>
              </a:rPr>
              <a:t>p-value = 0.022</a:t>
            </a:r>
          </a:p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Arial" charset="0"/>
                <a:ea typeface="Geneva" charset="0"/>
              </a:rPr>
              <a:t>HR = 0.35, </a:t>
            </a:r>
          </a:p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Arial" charset="0"/>
                <a:ea typeface="Geneva" charset="0"/>
              </a:rPr>
              <a:t>95% CI (0.12-1.02)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589478-3F76-B3BF-7393-0628ACE2B3C4}"/>
              </a:ext>
            </a:extLst>
          </p:cNvPr>
          <p:cNvSpPr txBox="1"/>
          <p:nvPr/>
        </p:nvSpPr>
        <p:spPr>
          <a:xfrm>
            <a:off x="0" y="6550223"/>
            <a:ext cx="4626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Rutherford SC et al. ASH 2023;Abstract 181.  </a:t>
            </a:r>
          </a:p>
        </p:txBody>
      </p:sp>
    </p:spTree>
    <p:extLst>
      <p:ext uri="{BB962C8B-B14F-4D97-AF65-F5344CB8AC3E}">
        <p14:creationId xmlns:p14="http://schemas.microsoft.com/office/powerpoint/2010/main" val="20667292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BA9EA-A390-2690-9E0A-5E7A33F9D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186" y="12617"/>
            <a:ext cx="11751077" cy="1371600"/>
          </a:xfrm>
        </p:spPr>
        <p:txBody>
          <a:bodyPr anchor="ctr"/>
          <a:lstStyle/>
          <a:p>
            <a:r>
              <a:rPr lang="en-US" dirty="0"/>
              <a:t>S1826 in Older Pts with </a:t>
            </a:r>
            <a:r>
              <a:rPr lang="en-US" dirty="0" err="1"/>
              <a:t>cHL</a:t>
            </a:r>
            <a:r>
              <a:rPr lang="en-US" dirty="0"/>
              <a:t>: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1D1A5-1B3A-CF33-04FF-9D48D3298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737" y="1189598"/>
            <a:ext cx="11876494" cy="544957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N-AVD is better tolerated than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Bv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-AVD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More GI AEs, sepsis/infections, and peripheral neuropathy with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Bv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-AVD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Low immune event rates with N-AVD, similar to whole study population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More pts discontinued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Bv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than Nivolumab</a:t>
            </a:r>
          </a:p>
          <a:p>
            <a:pPr lvl="1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N-AVD substantially improves PFS compared to </a:t>
            </a:r>
            <a:r>
              <a:rPr 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Bv</a:t>
            </a:r>
            <a:r>
              <a:rPr 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-AVD in older pts</a:t>
            </a: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EFS is also improved, and fewer deaths occurred on N-AVD</a:t>
            </a:r>
          </a:p>
          <a:p>
            <a:pPr lvl="1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Follow-up ongoing to confirm PFS durability, assess long-term safety, OS, and patient-reported outcomes</a:t>
            </a:r>
          </a:p>
          <a:p>
            <a:endParaRPr lang="en-US" sz="18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67" b="1" dirty="0">
              <a:solidFill>
                <a:srgbClr val="CD11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67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0E7CBA-8C7C-A17B-5ACD-B82E64469D64}"/>
              </a:ext>
            </a:extLst>
          </p:cNvPr>
          <p:cNvSpPr txBox="1"/>
          <p:nvPr/>
        </p:nvSpPr>
        <p:spPr>
          <a:xfrm>
            <a:off x="0" y="6485282"/>
            <a:ext cx="4626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Rutherford SC et al. ASH 2023;Abstract 181.  </a:t>
            </a:r>
          </a:p>
        </p:txBody>
      </p:sp>
    </p:spTree>
    <p:extLst>
      <p:ext uri="{BB962C8B-B14F-4D97-AF65-F5344CB8AC3E}">
        <p14:creationId xmlns:p14="http://schemas.microsoft.com/office/powerpoint/2010/main" val="32213638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87B4B-B780-CA9E-451E-F048E7558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61A8906F-7C6A-8DC5-C778-D0C56B72F4FA}"/>
              </a:ext>
            </a:extLst>
          </p:cNvPr>
          <p:cNvSpPr txBox="1">
            <a:spLocks/>
          </p:cNvSpPr>
          <p:nvPr/>
        </p:nvSpPr>
        <p:spPr bwMode="auto">
          <a:xfrm>
            <a:off x="916516" y="537390"/>
            <a:ext cx="10358967" cy="51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kern="0" dirty="0"/>
              <a:t>SGN35-027 Study Part B: BV + Nivolumab + AD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528D1A-A775-1106-2AEB-006073ADD164}"/>
              </a:ext>
            </a:extLst>
          </p:cNvPr>
          <p:cNvSpPr txBox="1"/>
          <p:nvPr/>
        </p:nvSpPr>
        <p:spPr>
          <a:xfrm>
            <a:off x="112012" y="6461710"/>
            <a:ext cx="71683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Lee HJ et al. ASH 2023;Abstract 608.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27AE60-896D-CD7C-BF75-B40399E6A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489" y="1704922"/>
            <a:ext cx="11479021" cy="344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70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D10E3-59BB-16D8-5883-F258667E5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279FECEC-8F9B-8648-3E9A-E76CB0F12574}"/>
              </a:ext>
            </a:extLst>
          </p:cNvPr>
          <p:cNvSpPr txBox="1">
            <a:spLocks/>
          </p:cNvSpPr>
          <p:nvPr/>
        </p:nvSpPr>
        <p:spPr bwMode="auto">
          <a:xfrm>
            <a:off x="916516" y="240209"/>
            <a:ext cx="10358967" cy="51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kern="0" dirty="0"/>
              <a:t>SGN35-027 Part B: BV + Nivolumab + AD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CD3647-8938-CEA0-5BA9-B44D55AB292A}"/>
              </a:ext>
            </a:extLst>
          </p:cNvPr>
          <p:cNvSpPr txBox="1"/>
          <p:nvPr/>
        </p:nvSpPr>
        <p:spPr>
          <a:xfrm>
            <a:off x="112012" y="6461710"/>
            <a:ext cx="71683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Lee HJ et al. ASH 2023;Abstract 608.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E21E53-A3E6-34A3-E4BF-00C3E24BA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137" y="753425"/>
            <a:ext cx="11647724" cy="3763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B3D133-EDD9-EC4E-308C-2B2CBED28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244" y="4643244"/>
            <a:ext cx="10207239" cy="129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2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EAD6B-992E-46ED-1465-90BD059D0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06786B74-6F12-92B8-6BB8-57C50D25D7B5}"/>
              </a:ext>
            </a:extLst>
          </p:cNvPr>
          <p:cNvSpPr txBox="1">
            <a:spLocks/>
          </p:cNvSpPr>
          <p:nvPr/>
        </p:nvSpPr>
        <p:spPr bwMode="auto">
          <a:xfrm>
            <a:off x="916516" y="240209"/>
            <a:ext cx="10358967" cy="51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kern="0" dirty="0"/>
              <a:t>SGN35-027 Part C: BV + Nivolumab + AD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181DC6-1B0E-E151-E9F4-1B913E967E71}"/>
              </a:ext>
            </a:extLst>
          </p:cNvPr>
          <p:cNvSpPr txBox="1"/>
          <p:nvPr/>
        </p:nvSpPr>
        <p:spPr>
          <a:xfrm>
            <a:off x="112012" y="6461710"/>
            <a:ext cx="71683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Abramson JS et al. ASH 2023;Abstract 611.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C68719-E2ED-1F66-2627-145944DAE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197" y="1852547"/>
            <a:ext cx="11647604" cy="315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8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FE6B3-B37C-3449-3A33-47159976C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E2BEE7D8-AD9A-6D7E-5D7A-E78EDF587EEF}"/>
              </a:ext>
            </a:extLst>
          </p:cNvPr>
          <p:cNvSpPr txBox="1">
            <a:spLocks/>
          </p:cNvSpPr>
          <p:nvPr/>
        </p:nvSpPr>
        <p:spPr bwMode="auto">
          <a:xfrm>
            <a:off x="916516" y="240209"/>
            <a:ext cx="10358967" cy="51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kern="0" dirty="0"/>
              <a:t>SGN35-027 Part C: BV + Nivolumab + AD — PFS Outcomes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60B5C6-07A4-2F81-93E0-001B7F35371D}"/>
              </a:ext>
            </a:extLst>
          </p:cNvPr>
          <p:cNvSpPr txBox="1"/>
          <p:nvPr/>
        </p:nvSpPr>
        <p:spPr>
          <a:xfrm>
            <a:off x="112012" y="6461710"/>
            <a:ext cx="71683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Abramson JS et al. ASH 2023;Abstract 611.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05FC40-1E7A-09BD-BF06-87C3DF109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959" y="1089874"/>
            <a:ext cx="11640378" cy="467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92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2">
            <a:extLst>
              <a:ext uri="{FF2B5EF4-FFF2-40B4-BE49-F238E27FC236}">
                <a16:creationId xmlns:a16="http://schemas.microsoft.com/office/drawing/2014/main" id="{56C523CD-2A2C-964D-91B4-DB9EB280E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826" y="639761"/>
            <a:ext cx="1166234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34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Standard therapy vs. immuno-oncology for children and adults with newly diagnosed stage I and II classic HL: AHOD 2131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5DFA05F-DF99-426C-FD2F-03ED865CD704}"/>
              </a:ext>
            </a:extLst>
          </p:cNvPr>
          <p:cNvSpPr/>
          <p:nvPr/>
        </p:nvSpPr>
        <p:spPr>
          <a:xfrm>
            <a:off x="2100375" y="2610721"/>
            <a:ext cx="2079159" cy="36181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ABVD x 2 cycles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EBC0484-D883-D3CA-6B8F-8A2948E4E6C9}"/>
              </a:ext>
            </a:extLst>
          </p:cNvPr>
          <p:cNvSpPr/>
          <p:nvPr/>
        </p:nvSpPr>
        <p:spPr>
          <a:xfrm>
            <a:off x="514853" y="4784745"/>
            <a:ext cx="1109026" cy="97640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Arm 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ABVD x 2 cycles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09BF1E-677A-4B60-E1B7-0787E5D8AFD0}"/>
              </a:ext>
            </a:extLst>
          </p:cNvPr>
          <p:cNvSpPr txBox="1"/>
          <p:nvPr/>
        </p:nvSpPr>
        <p:spPr>
          <a:xfrm>
            <a:off x="2100375" y="2031352"/>
            <a:ext cx="2079162" cy="341632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Favorable Risk </a:t>
            </a:r>
          </a:p>
        </p:txBody>
      </p:sp>
      <p:sp>
        <p:nvSpPr>
          <p:cNvPr id="7" name="Terminator 6">
            <a:extLst>
              <a:ext uri="{FF2B5EF4-FFF2-40B4-BE49-F238E27FC236}">
                <a16:creationId xmlns:a16="http://schemas.microsoft.com/office/drawing/2014/main" id="{52564F9D-6F34-4BCC-20CC-7A25BBDB84A3}"/>
              </a:ext>
            </a:extLst>
          </p:cNvPr>
          <p:cNvSpPr/>
          <p:nvPr/>
        </p:nvSpPr>
        <p:spPr>
          <a:xfrm>
            <a:off x="2498141" y="3238919"/>
            <a:ext cx="1274996" cy="292779"/>
          </a:xfrm>
          <a:prstGeom prst="flowChartTerminator">
            <a:avLst/>
          </a:prstGeom>
          <a:solidFill>
            <a:schemeClr val="accent2">
              <a:lumMod val="20000"/>
              <a:lumOff val="80000"/>
            </a:schemeClr>
          </a:solidFill>
          <a:ln w="19050" cmpd="sng">
            <a:solidFill>
              <a:schemeClr val="accent2">
                <a:lumMod val="40000"/>
                <a:lumOff val="60000"/>
              </a:schemeClr>
            </a:solidFill>
          </a:ln>
          <a:effectLst>
            <a:glow rad="101600">
              <a:schemeClr val="accent2">
                <a:lumMod val="40000"/>
                <a:lumOff val="60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PET-2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4C10AAF-089A-60D2-DC1B-C7C5FFABC98C}"/>
              </a:ext>
            </a:extLst>
          </p:cNvPr>
          <p:cNvCxnSpPr>
            <a:cxnSpLocks/>
          </p:cNvCxnSpPr>
          <p:nvPr/>
        </p:nvCxnSpPr>
        <p:spPr>
          <a:xfrm>
            <a:off x="3148300" y="2369152"/>
            <a:ext cx="0" cy="229712"/>
          </a:xfrm>
          <a:prstGeom prst="straightConnector1">
            <a:avLst/>
          </a:prstGeom>
          <a:ln w="25400" cmpd="sng">
            <a:solidFill>
              <a:schemeClr val="tx1"/>
            </a:solidFill>
            <a:headEnd type="none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23B23C3-6B7C-CB75-DCA7-514A5AD4440E}"/>
              </a:ext>
            </a:extLst>
          </p:cNvPr>
          <p:cNvCxnSpPr>
            <a:cxnSpLocks/>
          </p:cNvCxnSpPr>
          <p:nvPr/>
        </p:nvCxnSpPr>
        <p:spPr>
          <a:xfrm>
            <a:off x="3148300" y="3537777"/>
            <a:ext cx="0" cy="20272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746241C-034F-1207-57F6-5D3247657372}"/>
              </a:ext>
            </a:extLst>
          </p:cNvPr>
          <p:cNvCxnSpPr>
            <a:cxnSpLocks/>
          </p:cNvCxnSpPr>
          <p:nvPr/>
        </p:nvCxnSpPr>
        <p:spPr>
          <a:xfrm flipH="1">
            <a:off x="1778894" y="3740498"/>
            <a:ext cx="2821197" cy="1438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3537D871-541F-815A-22DE-30196BB5E320}"/>
              </a:ext>
            </a:extLst>
          </p:cNvPr>
          <p:cNvSpPr txBox="1"/>
          <p:nvPr/>
        </p:nvSpPr>
        <p:spPr>
          <a:xfrm>
            <a:off x="1812760" y="3407657"/>
            <a:ext cx="6372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68D76FF-8D1E-8751-2CC1-B14B9D696E0E}"/>
              </a:ext>
            </a:extLst>
          </p:cNvPr>
          <p:cNvSpPr txBox="1"/>
          <p:nvPr/>
        </p:nvSpPr>
        <p:spPr>
          <a:xfrm>
            <a:off x="4000541" y="3389624"/>
            <a:ext cx="6372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rminator 47">
            <a:extLst>
              <a:ext uri="{FF2B5EF4-FFF2-40B4-BE49-F238E27FC236}">
                <a16:creationId xmlns:a16="http://schemas.microsoft.com/office/drawing/2014/main" id="{37AE7F56-48B1-4886-F631-03DDA305E911}"/>
              </a:ext>
            </a:extLst>
          </p:cNvPr>
          <p:cNvSpPr/>
          <p:nvPr/>
        </p:nvSpPr>
        <p:spPr>
          <a:xfrm>
            <a:off x="1051664" y="4009744"/>
            <a:ext cx="1448459" cy="329750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  <a:ln w="19050" cmpd="sng"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2">
                <a:lumMod val="40000"/>
                <a:lumOff val="60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Randomize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B34067A-7319-A20E-4498-23C5E115D336}"/>
              </a:ext>
            </a:extLst>
          </p:cNvPr>
          <p:cNvCxnSpPr>
            <a:cxnSpLocks/>
          </p:cNvCxnSpPr>
          <p:nvPr/>
        </p:nvCxnSpPr>
        <p:spPr>
          <a:xfrm>
            <a:off x="1761612" y="4348046"/>
            <a:ext cx="0" cy="20272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998D9C9-BFAB-97E9-05B1-B4DE2C32D3BB}"/>
              </a:ext>
            </a:extLst>
          </p:cNvPr>
          <p:cNvCxnSpPr>
            <a:cxnSpLocks/>
          </p:cNvCxnSpPr>
          <p:nvPr/>
        </p:nvCxnSpPr>
        <p:spPr>
          <a:xfrm flipH="1">
            <a:off x="1132866" y="4562789"/>
            <a:ext cx="125270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609" name="Straight Arrow Connector 68608">
            <a:extLst>
              <a:ext uri="{FF2B5EF4-FFF2-40B4-BE49-F238E27FC236}">
                <a16:creationId xmlns:a16="http://schemas.microsoft.com/office/drawing/2014/main" id="{3FF05662-2C51-4468-CF8F-2BBC6F3AAB38}"/>
              </a:ext>
            </a:extLst>
          </p:cNvPr>
          <p:cNvCxnSpPr>
            <a:cxnSpLocks/>
          </p:cNvCxnSpPr>
          <p:nvPr/>
        </p:nvCxnSpPr>
        <p:spPr>
          <a:xfrm>
            <a:off x="3137862" y="2972488"/>
            <a:ext cx="0" cy="229712"/>
          </a:xfrm>
          <a:prstGeom prst="straightConnector1">
            <a:avLst/>
          </a:prstGeom>
          <a:ln w="25400" cmpd="sng">
            <a:solidFill>
              <a:schemeClr val="tx1"/>
            </a:solidFill>
            <a:headEnd type="none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633" name="Rounded Rectangle 68632">
            <a:extLst>
              <a:ext uri="{FF2B5EF4-FFF2-40B4-BE49-F238E27FC236}">
                <a16:creationId xmlns:a16="http://schemas.microsoft.com/office/drawing/2014/main" id="{06BAA94D-B0F8-4AC9-D2DA-508685DA1B46}"/>
              </a:ext>
            </a:extLst>
          </p:cNvPr>
          <p:cNvSpPr/>
          <p:nvPr/>
        </p:nvSpPr>
        <p:spPr>
          <a:xfrm>
            <a:off x="1729832" y="4790658"/>
            <a:ext cx="1272053" cy="97640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Arm 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Bv-Nivo x 4 cycles</a:t>
            </a:r>
          </a:p>
        </p:txBody>
      </p:sp>
      <p:sp>
        <p:nvSpPr>
          <p:cNvPr id="68685" name="Rounded Rectangle 68684">
            <a:extLst>
              <a:ext uri="{FF2B5EF4-FFF2-40B4-BE49-F238E27FC236}">
                <a16:creationId xmlns:a16="http://schemas.microsoft.com/office/drawing/2014/main" id="{475DF407-D088-393F-D1A7-EFEEB01DB8D0}"/>
              </a:ext>
            </a:extLst>
          </p:cNvPr>
          <p:cNvSpPr/>
          <p:nvPr/>
        </p:nvSpPr>
        <p:spPr>
          <a:xfrm>
            <a:off x="3184525" y="4778470"/>
            <a:ext cx="1283486" cy="97640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Arm 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eBEACOPP x 2 cycles</a:t>
            </a:r>
          </a:p>
        </p:txBody>
      </p:sp>
      <p:sp>
        <p:nvSpPr>
          <p:cNvPr id="68686" name="Terminator 68685">
            <a:extLst>
              <a:ext uri="{FF2B5EF4-FFF2-40B4-BE49-F238E27FC236}">
                <a16:creationId xmlns:a16="http://schemas.microsoft.com/office/drawing/2014/main" id="{711FBF08-2981-FFF1-21A1-F5460702B6AE}"/>
              </a:ext>
            </a:extLst>
          </p:cNvPr>
          <p:cNvSpPr/>
          <p:nvPr/>
        </p:nvSpPr>
        <p:spPr>
          <a:xfrm>
            <a:off x="3843545" y="4003469"/>
            <a:ext cx="1448459" cy="329750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  <a:ln w="19050" cmpd="sng"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2">
                <a:lumMod val="40000"/>
                <a:lumOff val="60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Randomize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690" name="Rounded Rectangle 68689">
            <a:extLst>
              <a:ext uri="{FF2B5EF4-FFF2-40B4-BE49-F238E27FC236}">
                <a16:creationId xmlns:a16="http://schemas.microsoft.com/office/drawing/2014/main" id="{38B661F9-6AC6-ED78-22FC-6A0F50874EA9}"/>
              </a:ext>
            </a:extLst>
          </p:cNvPr>
          <p:cNvSpPr/>
          <p:nvPr/>
        </p:nvSpPr>
        <p:spPr>
          <a:xfrm>
            <a:off x="4600091" y="4784383"/>
            <a:ext cx="1283487" cy="97640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Arm 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Bv-Nivo x 4 cycles</a:t>
            </a:r>
          </a:p>
        </p:txBody>
      </p:sp>
      <p:cxnSp>
        <p:nvCxnSpPr>
          <p:cNvPr id="68751" name="Straight Arrow Connector 68750">
            <a:extLst>
              <a:ext uri="{FF2B5EF4-FFF2-40B4-BE49-F238E27FC236}">
                <a16:creationId xmlns:a16="http://schemas.microsoft.com/office/drawing/2014/main" id="{8EC18E4B-6D07-DE42-738B-B291822F93EF}"/>
              </a:ext>
            </a:extLst>
          </p:cNvPr>
          <p:cNvCxnSpPr>
            <a:cxnSpLocks/>
          </p:cNvCxnSpPr>
          <p:nvPr/>
        </p:nvCxnSpPr>
        <p:spPr>
          <a:xfrm>
            <a:off x="3820762" y="5754871"/>
            <a:ext cx="0" cy="229712"/>
          </a:xfrm>
          <a:prstGeom prst="straightConnector1">
            <a:avLst/>
          </a:prstGeom>
          <a:ln w="25400" cmpd="sng">
            <a:solidFill>
              <a:schemeClr val="tx1"/>
            </a:solidFill>
            <a:headEnd type="none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752" name="Rounded Rectangle 68751">
            <a:extLst>
              <a:ext uri="{FF2B5EF4-FFF2-40B4-BE49-F238E27FC236}">
                <a16:creationId xmlns:a16="http://schemas.microsoft.com/office/drawing/2014/main" id="{F10D4826-2683-394B-E995-F9D05090D70E}"/>
              </a:ext>
            </a:extLst>
          </p:cNvPr>
          <p:cNvSpPr/>
          <p:nvPr/>
        </p:nvSpPr>
        <p:spPr>
          <a:xfrm>
            <a:off x="3388062" y="5988717"/>
            <a:ext cx="812392" cy="2982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ISRT</a:t>
            </a:r>
          </a:p>
        </p:txBody>
      </p:sp>
      <p:cxnSp>
        <p:nvCxnSpPr>
          <p:cNvPr id="68755" name="Straight Arrow Connector 68754">
            <a:extLst>
              <a:ext uri="{FF2B5EF4-FFF2-40B4-BE49-F238E27FC236}">
                <a16:creationId xmlns:a16="http://schemas.microsoft.com/office/drawing/2014/main" id="{B2CCFA38-1471-23B0-0CA8-71EECE4429B8}"/>
              </a:ext>
            </a:extLst>
          </p:cNvPr>
          <p:cNvCxnSpPr>
            <a:cxnSpLocks/>
          </p:cNvCxnSpPr>
          <p:nvPr/>
        </p:nvCxnSpPr>
        <p:spPr>
          <a:xfrm>
            <a:off x="5214165" y="5750737"/>
            <a:ext cx="0" cy="229712"/>
          </a:xfrm>
          <a:prstGeom prst="straightConnector1">
            <a:avLst/>
          </a:prstGeom>
          <a:ln w="25400" cmpd="sng">
            <a:solidFill>
              <a:schemeClr val="tx1"/>
            </a:solidFill>
            <a:headEnd type="none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756" name="Rounded Rectangle 68755">
            <a:extLst>
              <a:ext uri="{FF2B5EF4-FFF2-40B4-BE49-F238E27FC236}">
                <a16:creationId xmlns:a16="http://schemas.microsoft.com/office/drawing/2014/main" id="{1CAAE791-CEF4-E044-7BFF-48C190E3D0C6}"/>
              </a:ext>
            </a:extLst>
          </p:cNvPr>
          <p:cNvSpPr/>
          <p:nvPr/>
        </p:nvSpPr>
        <p:spPr>
          <a:xfrm>
            <a:off x="4781465" y="5984583"/>
            <a:ext cx="812392" cy="2982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ISRT</a:t>
            </a:r>
          </a:p>
        </p:txBody>
      </p:sp>
      <p:cxnSp>
        <p:nvCxnSpPr>
          <p:cNvPr id="68802" name="Straight Arrow Connector 68801">
            <a:extLst>
              <a:ext uri="{FF2B5EF4-FFF2-40B4-BE49-F238E27FC236}">
                <a16:creationId xmlns:a16="http://schemas.microsoft.com/office/drawing/2014/main" id="{9FB1377E-5192-0E8D-5C25-B37DD280F57A}"/>
              </a:ext>
            </a:extLst>
          </p:cNvPr>
          <p:cNvCxnSpPr>
            <a:cxnSpLocks/>
          </p:cNvCxnSpPr>
          <p:nvPr/>
        </p:nvCxnSpPr>
        <p:spPr>
          <a:xfrm>
            <a:off x="1145801" y="4553079"/>
            <a:ext cx="0" cy="229712"/>
          </a:xfrm>
          <a:prstGeom prst="straightConnector1">
            <a:avLst/>
          </a:prstGeom>
          <a:ln w="25400" cmpd="sng">
            <a:solidFill>
              <a:schemeClr val="tx1"/>
            </a:solidFill>
            <a:headEnd type="none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803" name="Straight Arrow Connector 68802">
            <a:extLst>
              <a:ext uri="{FF2B5EF4-FFF2-40B4-BE49-F238E27FC236}">
                <a16:creationId xmlns:a16="http://schemas.microsoft.com/office/drawing/2014/main" id="{0386D850-C7DF-54FC-FCDB-5706CA4572C8}"/>
              </a:ext>
            </a:extLst>
          </p:cNvPr>
          <p:cNvCxnSpPr>
            <a:cxnSpLocks/>
          </p:cNvCxnSpPr>
          <p:nvPr/>
        </p:nvCxnSpPr>
        <p:spPr>
          <a:xfrm>
            <a:off x="2375045" y="4554011"/>
            <a:ext cx="0" cy="229712"/>
          </a:xfrm>
          <a:prstGeom prst="straightConnector1">
            <a:avLst/>
          </a:prstGeom>
          <a:ln w="25400" cmpd="sng">
            <a:solidFill>
              <a:schemeClr val="tx1"/>
            </a:solidFill>
            <a:headEnd type="none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804" name="Straight Connector 68803">
            <a:extLst>
              <a:ext uri="{FF2B5EF4-FFF2-40B4-BE49-F238E27FC236}">
                <a16:creationId xmlns:a16="http://schemas.microsoft.com/office/drawing/2014/main" id="{4536D9F7-AED3-60F8-1EA5-CB3BB491F102}"/>
              </a:ext>
            </a:extLst>
          </p:cNvPr>
          <p:cNvCxnSpPr>
            <a:cxnSpLocks/>
          </p:cNvCxnSpPr>
          <p:nvPr/>
        </p:nvCxnSpPr>
        <p:spPr>
          <a:xfrm>
            <a:off x="4556260" y="4342667"/>
            <a:ext cx="0" cy="20272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805" name="Straight Connector 68804">
            <a:extLst>
              <a:ext uri="{FF2B5EF4-FFF2-40B4-BE49-F238E27FC236}">
                <a16:creationId xmlns:a16="http://schemas.microsoft.com/office/drawing/2014/main" id="{0A378444-CA16-476C-4B97-412DE46990C6}"/>
              </a:ext>
            </a:extLst>
          </p:cNvPr>
          <p:cNvCxnSpPr>
            <a:cxnSpLocks/>
          </p:cNvCxnSpPr>
          <p:nvPr/>
        </p:nvCxnSpPr>
        <p:spPr>
          <a:xfrm flipH="1">
            <a:off x="3820762" y="4545388"/>
            <a:ext cx="141663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807" name="Straight Arrow Connector 68806">
            <a:extLst>
              <a:ext uri="{FF2B5EF4-FFF2-40B4-BE49-F238E27FC236}">
                <a16:creationId xmlns:a16="http://schemas.microsoft.com/office/drawing/2014/main" id="{AD5FD2BF-D9C5-3A23-9F5E-32A14C440006}"/>
              </a:ext>
            </a:extLst>
          </p:cNvPr>
          <p:cNvCxnSpPr>
            <a:cxnSpLocks/>
          </p:cNvCxnSpPr>
          <p:nvPr/>
        </p:nvCxnSpPr>
        <p:spPr>
          <a:xfrm>
            <a:off x="3832004" y="4537727"/>
            <a:ext cx="0" cy="229712"/>
          </a:xfrm>
          <a:prstGeom prst="straightConnector1">
            <a:avLst/>
          </a:prstGeom>
          <a:ln w="25400" cmpd="sng">
            <a:solidFill>
              <a:schemeClr val="tx1"/>
            </a:solidFill>
            <a:headEnd type="none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808" name="Straight Arrow Connector 68807">
            <a:extLst>
              <a:ext uri="{FF2B5EF4-FFF2-40B4-BE49-F238E27FC236}">
                <a16:creationId xmlns:a16="http://schemas.microsoft.com/office/drawing/2014/main" id="{D115D95E-7AC5-5B9F-26B3-D13090017C0D}"/>
              </a:ext>
            </a:extLst>
          </p:cNvPr>
          <p:cNvCxnSpPr>
            <a:cxnSpLocks/>
          </p:cNvCxnSpPr>
          <p:nvPr/>
        </p:nvCxnSpPr>
        <p:spPr>
          <a:xfrm>
            <a:off x="5224940" y="4537259"/>
            <a:ext cx="0" cy="229712"/>
          </a:xfrm>
          <a:prstGeom prst="straightConnector1">
            <a:avLst/>
          </a:prstGeom>
          <a:ln w="25400" cmpd="sng">
            <a:solidFill>
              <a:schemeClr val="tx1"/>
            </a:solidFill>
            <a:headEnd type="none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809" name="Straight Arrow Connector 68808">
            <a:extLst>
              <a:ext uri="{FF2B5EF4-FFF2-40B4-BE49-F238E27FC236}">
                <a16:creationId xmlns:a16="http://schemas.microsoft.com/office/drawing/2014/main" id="{CD05AB8D-28D4-5C03-93AC-2912220C73D2}"/>
              </a:ext>
            </a:extLst>
          </p:cNvPr>
          <p:cNvCxnSpPr>
            <a:cxnSpLocks/>
          </p:cNvCxnSpPr>
          <p:nvPr/>
        </p:nvCxnSpPr>
        <p:spPr>
          <a:xfrm>
            <a:off x="1789924" y="3743744"/>
            <a:ext cx="0" cy="229712"/>
          </a:xfrm>
          <a:prstGeom prst="straightConnector1">
            <a:avLst/>
          </a:prstGeom>
          <a:ln w="25400" cmpd="sng">
            <a:solidFill>
              <a:schemeClr val="tx1"/>
            </a:solidFill>
            <a:headEnd type="none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810" name="Straight Arrow Connector 68809">
            <a:extLst>
              <a:ext uri="{FF2B5EF4-FFF2-40B4-BE49-F238E27FC236}">
                <a16:creationId xmlns:a16="http://schemas.microsoft.com/office/drawing/2014/main" id="{4381E621-EDA4-3E0E-A74A-0A24621095A2}"/>
              </a:ext>
            </a:extLst>
          </p:cNvPr>
          <p:cNvCxnSpPr>
            <a:cxnSpLocks/>
          </p:cNvCxnSpPr>
          <p:nvPr/>
        </p:nvCxnSpPr>
        <p:spPr>
          <a:xfrm>
            <a:off x="4589438" y="3730973"/>
            <a:ext cx="0" cy="229712"/>
          </a:xfrm>
          <a:prstGeom prst="straightConnector1">
            <a:avLst/>
          </a:prstGeom>
          <a:ln w="25400" cmpd="sng">
            <a:solidFill>
              <a:schemeClr val="tx1"/>
            </a:solidFill>
            <a:headEnd type="none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853" name="Rounded Rectangle 68852">
            <a:extLst>
              <a:ext uri="{FF2B5EF4-FFF2-40B4-BE49-F238E27FC236}">
                <a16:creationId xmlns:a16="http://schemas.microsoft.com/office/drawing/2014/main" id="{0D8B4F58-EB73-9024-DC84-09959389C943}"/>
              </a:ext>
            </a:extLst>
          </p:cNvPr>
          <p:cNvSpPr/>
          <p:nvPr/>
        </p:nvSpPr>
        <p:spPr>
          <a:xfrm>
            <a:off x="7910257" y="2616853"/>
            <a:ext cx="2079159" cy="36181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ABVD x 2 cycles</a:t>
            </a:r>
          </a:p>
        </p:txBody>
      </p:sp>
      <p:sp>
        <p:nvSpPr>
          <p:cNvPr id="68854" name="Rounded Rectangle 68853">
            <a:extLst>
              <a:ext uri="{FF2B5EF4-FFF2-40B4-BE49-F238E27FC236}">
                <a16:creationId xmlns:a16="http://schemas.microsoft.com/office/drawing/2014/main" id="{39015B64-1EDF-D595-D585-F4EF67726D27}"/>
              </a:ext>
            </a:extLst>
          </p:cNvPr>
          <p:cNvSpPr/>
          <p:nvPr/>
        </p:nvSpPr>
        <p:spPr>
          <a:xfrm>
            <a:off x="6335493" y="4790877"/>
            <a:ext cx="1109026" cy="97640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Arm 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AVD x 4 cycles</a:t>
            </a:r>
          </a:p>
        </p:txBody>
      </p:sp>
      <p:sp>
        <p:nvSpPr>
          <p:cNvPr id="68855" name="TextBox 68854">
            <a:extLst>
              <a:ext uri="{FF2B5EF4-FFF2-40B4-BE49-F238E27FC236}">
                <a16:creationId xmlns:a16="http://schemas.microsoft.com/office/drawing/2014/main" id="{85095C7D-2781-9B8C-F8F5-DE8200240845}"/>
              </a:ext>
            </a:extLst>
          </p:cNvPr>
          <p:cNvSpPr txBox="1"/>
          <p:nvPr/>
        </p:nvSpPr>
        <p:spPr>
          <a:xfrm>
            <a:off x="7910257" y="2031352"/>
            <a:ext cx="2079162" cy="341632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Unfavorable Risk </a:t>
            </a:r>
          </a:p>
        </p:txBody>
      </p:sp>
      <p:sp>
        <p:nvSpPr>
          <p:cNvPr id="68856" name="Terminator 68855">
            <a:extLst>
              <a:ext uri="{FF2B5EF4-FFF2-40B4-BE49-F238E27FC236}">
                <a16:creationId xmlns:a16="http://schemas.microsoft.com/office/drawing/2014/main" id="{EAF7B88E-991D-09E5-DED6-20F81D0A4907}"/>
              </a:ext>
            </a:extLst>
          </p:cNvPr>
          <p:cNvSpPr/>
          <p:nvPr/>
        </p:nvSpPr>
        <p:spPr>
          <a:xfrm>
            <a:off x="8308023" y="3245051"/>
            <a:ext cx="1274996" cy="292779"/>
          </a:xfrm>
          <a:prstGeom prst="flowChartTerminator">
            <a:avLst/>
          </a:prstGeom>
          <a:solidFill>
            <a:schemeClr val="accent2">
              <a:lumMod val="20000"/>
              <a:lumOff val="80000"/>
            </a:schemeClr>
          </a:solidFill>
          <a:ln w="19050" cmpd="sng">
            <a:solidFill>
              <a:schemeClr val="accent2">
                <a:lumMod val="40000"/>
                <a:lumOff val="60000"/>
              </a:schemeClr>
            </a:solidFill>
          </a:ln>
          <a:effectLst>
            <a:glow rad="101600">
              <a:schemeClr val="accent2">
                <a:lumMod val="40000"/>
                <a:lumOff val="60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PET-2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8857" name="Straight Arrow Connector 68856">
            <a:extLst>
              <a:ext uri="{FF2B5EF4-FFF2-40B4-BE49-F238E27FC236}">
                <a16:creationId xmlns:a16="http://schemas.microsoft.com/office/drawing/2014/main" id="{CFDABDDA-01B0-F754-3506-99893442E238}"/>
              </a:ext>
            </a:extLst>
          </p:cNvPr>
          <p:cNvCxnSpPr>
            <a:cxnSpLocks/>
          </p:cNvCxnSpPr>
          <p:nvPr/>
        </p:nvCxnSpPr>
        <p:spPr>
          <a:xfrm>
            <a:off x="8958182" y="2375284"/>
            <a:ext cx="0" cy="229712"/>
          </a:xfrm>
          <a:prstGeom prst="straightConnector1">
            <a:avLst/>
          </a:prstGeom>
          <a:ln w="25400" cmpd="sng">
            <a:solidFill>
              <a:schemeClr val="tx1"/>
            </a:solidFill>
            <a:headEnd type="none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858" name="Straight Connector 68857">
            <a:extLst>
              <a:ext uri="{FF2B5EF4-FFF2-40B4-BE49-F238E27FC236}">
                <a16:creationId xmlns:a16="http://schemas.microsoft.com/office/drawing/2014/main" id="{405143F7-C02B-AA48-C46A-53F3A1FDF217}"/>
              </a:ext>
            </a:extLst>
          </p:cNvPr>
          <p:cNvCxnSpPr>
            <a:cxnSpLocks/>
          </p:cNvCxnSpPr>
          <p:nvPr/>
        </p:nvCxnSpPr>
        <p:spPr>
          <a:xfrm>
            <a:off x="8958182" y="3543909"/>
            <a:ext cx="0" cy="20272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861" name="TextBox 68860">
            <a:extLst>
              <a:ext uri="{FF2B5EF4-FFF2-40B4-BE49-F238E27FC236}">
                <a16:creationId xmlns:a16="http://schemas.microsoft.com/office/drawing/2014/main" id="{31515D66-61F1-F457-F251-026335232145}"/>
              </a:ext>
            </a:extLst>
          </p:cNvPr>
          <p:cNvSpPr txBox="1"/>
          <p:nvPr/>
        </p:nvSpPr>
        <p:spPr>
          <a:xfrm>
            <a:off x="7622642" y="3413789"/>
            <a:ext cx="6372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862" name="TextBox 68861">
            <a:extLst>
              <a:ext uri="{FF2B5EF4-FFF2-40B4-BE49-F238E27FC236}">
                <a16:creationId xmlns:a16="http://schemas.microsoft.com/office/drawing/2014/main" id="{BAD0C389-1656-89FE-AF7C-7BB40B7D5239}"/>
              </a:ext>
            </a:extLst>
          </p:cNvPr>
          <p:cNvSpPr txBox="1"/>
          <p:nvPr/>
        </p:nvSpPr>
        <p:spPr>
          <a:xfrm>
            <a:off x="9810423" y="3395756"/>
            <a:ext cx="6372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863" name="Terminator 68862">
            <a:extLst>
              <a:ext uri="{FF2B5EF4-FFF2-40B4-BE49-F238E27FC236}">
                <a16:creationId xmlns:a16="http://schemas.microsoft.com/office/drawing/2014/main" id="{7ED0366C-379D-C8A4-4883-25909572D187}"/>
              </a:ext>
            </a:extLst>
          </p:cNvPr>
          <p:cNvSpPr/>
          <p:nvPr/>
        </p:nvSpPr>
        <p:spPr>
          <a:xfrm>
            <a:off x="6861546" y="4015876"/>
            <a:ext cx="1448459" cy="329750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  <a:ln w="19050" cmpd="sng"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2">
                <a:lumMod val="40000"/>
                <a:lumOff val="60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Randomize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8866" name="Straight Arrow Connector 68865">
            <a:extLst>
              <a:ext uri="{FF2B5EF4-FFF2-40B4-BE49-F238E27FC236}">
                <a16:creationId xmlns:a16="http://schemas.microsoft.com/office/drawing/2014/main" id="{07F00B89-EFC7-38CA-DF68-941C3BF9679E}"/>
              </a:ext>
            </a:extLst>
          </p:cNvPr>
          <p:cNvCxnSpPr>
            <a:cxnSpLocks/>
          </p:cNvCxnSpPr>
          <p:nvPr/>
        </p:nvCxnSpPr>
        <p:spPr>
          <a:xfrm>
            <a:off x="8947744" y="2978620"/>
            <a:ext cx="0" cy="229712"/>
          </a:xfrm>
          <a:prstGeom prst="straightConnector1">
            <a:avLst/>
          </a:prstGeom>
          <a:ln w="25400" cmpd="sng">
            <a:solidFill>
              <a:schemeClr val="tx1"/>
            </a:solidFill>
            <a:headEnd type="none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867" name="Rounded Rectangle 68866">
            <a:extLst>
              <a:ext uri="{FF2B5EF4-FFF2-40B4-BE49-F238E27FC236}">
                <a16:creationId xmlns:a16="http://schemas.microsoft.com/office/drawing/2014/main" id="{A71F9E01-157C-EC4E-C711-08ED4BCBEA11}"/>
              </a:ext>
            </a:extLst>
          </p:cNvPr>
          <p:cNvSpPr/>
          <p:nvPr/>
        </p:nvSpPr>
        <p:spPr>
          <a:xfrm>
            <a:off x="7539714" y="4796790"/>
            <a:ext cx="1272053" cy="97640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Arm 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Bv-Nivo x 4 cycles</a:t>
            </a:r>
          </a:p>
        </p:txBody>
      </p:sp>
      <p:sp>
        <p:nvSpPr>
          <p:cNvPr id="68869" name="Rounded Rectangle 68868">
            <a:extLst>
              <a:ext uri="{FF2B5EF4-FFF2-40B4-BE49-F238E27FC236}">
                <a16:creationId xmlns:a16="http://schemas.microsoft.com/office/drawing/2014/main" id="{2208E767-C318-6D23-48D9-C24F8BD98DE2}"/>
              </a:ext>
            </a:extLst>
          </p:cNvPr>
          <p:cNvSpPr/>
          <p:nvPr/>
        </p:nvSpPr>
        <p:spPr>
          <a:xfrm>
            <a:off x="8994407" y="4784602"/>
            <a:ext cx="1283486" cy="97640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Arm 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eBEACOPP x 2 cycles</a:t>
            </a:r>
          </a:p>
        </p:txBody>
      </p:sp>
      <p:sp>
        <p:nvSpPr>
          <p:cNvPr id="68870" name="Terminator 68869">
            <a:extLst>
              <a:ext uri="{FF2B5EF4-FFF2-40B4-BE49-F238E27FC236}">
                <a16:creationId xmlns:a16="http://schemas.microsoft.com/office/drawing/2014/main" id="{608E0521-818D-9650-72EB-0B49C66D63D2}"/>
              </a:ext>
            </a:extLst>
          </p:cNvPr>
          <p:cNvSpPr/>
          <p:nvPr/>
        </p:nvSpPr>
        <p:spPr>
          <a:xfrm>
            <a:off x="9653427" y="4009601"/>
            <a:ext cx="1448459" cy="329750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  <a:ln w="19050" cmpd="sng"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2">
                <a:lumMod val="40000"/>
                <a:lumOff val="60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Randomize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871" name="Rounded Rectangle 68870">
            <a:extLst>
              <a:ext uri="{FF2B5EF4-FFF2-40B4-BE49-F238E27FC236}">
                <a16:creationId xmlns:a16="http://schemas.microsoft.com/office/drawing/2014/main" id="{8BC067A6-6FE8-926D-7F05-FA627AAAA548}"/>
              </a:ext>
            </a:extLst>
          </p:cNvPr>
          <p:cNvSpPr/>
          <p:nvPr/>
        </p:nvSpPr>
        <p:spPr>
          <a:xfrm>
            <a:off x="10409973" y="4790515"/>
            <a:ext cx="1283487" cy="97640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Arm 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Bv-Nivo x 4 cycles</a:t>
            </a:r>
          </a:p>
        </p:txBody>
      </p:sp>
      <p:sp>
        <p:nvSpPr>
          <p:cNvPr id="68877" name="Rounded Rectangle 68876">
            <a:extLst>
              <a:ext uri="{FF2B5EF4-FFF2-40B4-BE49-F238E27FC236}">
                <a16:creationId xmlns:a16="http://schemas.microsoft.com/office/drawing/2014/main" id="{D31CEEB9-87C0-25D3-B863-5D45DB17F8F6}"/>
              </a:ext>
            </a:extLst>
          </p:cNvPr>
          <p:cNvSpPr/>
          <p:nvPr/>
        </p:nvSpPr>
        <p:spPr>
          <a:xfrm>
            <a:off x="9197944" y="5994849"/>
            <a:ext cx="812392" cy="2982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ISRT</a:t>
            </a:r>
          </a:p>
        </p:txBody>
      </p:sp>
      <p:cxnSp>
        <p:nvCxnSpPr>
          <p:cNvPr id="68880" name="Straight Arrow Connector 68879">
            <a:extLst>
              <a:ext uri="{FF2B5EF4-FFF2-40B4-BE49-F238E27FC236}">
                <a16:creationId xmlns:a16="http://schemas.microsoft.com/office/drawing/2014/main" id="{3D2A3AA0-20F4-F69D-C48F-16358F316E43}"/>
              </a:ext>
            </a:extLst>
          </p:cNvPr>
          <p:cNvCxnSpPr>
            <a:cxnSpLocks/>
          </p:cNvCxnSpPr>
          <p:nvPr/>
        </p:nvCxnSpPr>
        <p:spPr>
          <a:xfrm>
            <a:off x="11024047" y="5756869"/>
            <a:ext cx="0" cy="229712"/>
          </a:xfrm>
          <a:prstGeom prst="straightConnector1">
            <a:avLst/>
          </a:prstGeom>
          <a:ln w="25400" cmpd="sng">
            <a:solidFill>
              <a:schemeClr val="tx1"/>
            </a:solidFill>
            <a:headEnd type="none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881" name="Rounded Rectangle 68880">
            <a:extLst>
              <a:ext uri="{FF2B5EF4-FFF2-40B4-BE49-F238E27FC236}">
                <a16:creationId xmlns:a16="http://schemas.microsoft.com/office/drawing/2014/main" id="{037512EC-076D-640F-1F39-157B3E1B06F3}"/>
              </a:ext>
            </a:extLst>
          </p:cNvPr>
          <p:cNvSpPr/>
          <p:nvPr/>
        </p:nvSpPr>
        <p:spPr>
          <a:xfrm>
            <a:off x="10591347" y="5990715"/>
            <a:ext cx="812392" cy="2982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ISRT</a:t>
            </a:r>
          </a:p>
        </p:txBody>
      </p:sp>
      <p:sp>
        <p:nvSpPr>
          <p:cNvPr id="68893" name="Line 3">
            <a:extLst>
              <a:ext uri="{FF2B5EF4-FFF2-40B4-BE49-F238E27FC236}">
                <a16:creationId xmlns:a16="http://schemas.microsoft.com/office/drawing/2014/main" id="{94111E0B-63C2-5BA2-0135-DF33F6EA3AEB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216559"/>
            <a:ext cx="12192000" cy="2837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895" name="TextBox 68894">
            <a:extLst>
              <a:ext uri="{FF2B5EF4-FFF2-40B4-BE49-F238E27FC236}">
                <a16:creationId xmlns:a16="http://schemas.microsoft.com/office/drawing/2014/main" id="{5D25944F-9719-0B6C-2E2C-D4BD5CDA8C30}"/>
              </a:ext>
            </a:extLst>
          </p:cNvPr>
          <p:cNvSpPr txBox="1"/>
          <p:nvPr/>
        </p:nvSpPr>
        <p:spPr>
          <a:xfrm>
            <a:off x="4949799" y="1622292"/>
            <a:ext cx="22242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Planned enrollment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 1875 patients     (ages 5-60 years)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pic>
        <p:nvPicPr>
          <p:cNvPr id="68896" name="Picture 68895">
            <a:extLst>
              <a:ext uri="{FF2B5EF4-FFF2-40B4-BE49-F238E27FC236}">
                <a16:creationId xmlns:a16="http://schemas.microsoft.com/office/drawing/2014/main" id="{CAEF46DC-64CC-627F-F14F-09D37C6639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933" y="2314196"/>
            <a:ext cx="1546771" cy="420888"/>
          </a:xfrm>
          <a:prstGeom prst="rect">
            <a:avLst/>
          </a:prstGeom>
        </p:spPr>
      </p:pic>
      <p:pic>
        <p:nvPicPr>
          <p:cNvPr id="68897" name="Picture 68896">
            <a:extLst>
              <a:ext uri="{FF2B5EF4-FFF2-40B4-BE49-F238E27FC236}">
                <a16:creationId xmlns:a16="http://schemas.microsoft.com/office/drawing/2014/main" id="{5F644897-487C-2157-DED9-EB89EDE04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2" y="1563949"/>
            <a:ext cx="1934366" cy="500060"/>
          </a:xfrm>
          <a:prstGeom prst="rect">
            <a:avLst/>
          </a:prstGeom>
        </p:spPr>
      </p:pic>
      <p:pic>
        <p:nvPicPr>
          <p:cNvPr id="68898" name="Picture 68897">
            <a:extLst>
              <a:ext uri="{FF2B5EF4-FFF2-40B4-BE49-F238E27FC236}">
                <a16:creationId xmlns:a16="http://schemas.microsoft.com/office/drawing/2014/main" id="{C96E53AE-78AE-CC0C-1EC7-BB2060B494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500" y="1495926"/>
            <a:ext cx="1476000" cy="600529"/>
          </a:xfrm>
          <a:prstGeom prst="rect">
            <a:avLst/>
          </a:prstGeom>
        </p:spPr>
      </p:pic>
      <p:pic>
        <p:nvPicPr>
          <p:cNvPr id="68899" name="Picture 68898">
            <a:extLst>
              <a:ext uri="{FF2B5EF4-FFF2-40B4-BE49-F238E27FC236}">
                <a16:creationId xmlns:a16="http://schemas.microsoft.com/office/drawing/2014/main" id="{27CA46BF-5B13-CC4E-E81A-CBFB691E7D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002" y="2069029"/>
            <a:ext cx="1847906" cy="547403"/>
          </a:xfrm>
          <a:prstGeom prst="rect">
            <a:avLst/>
          </a:prstGeom>
        </p:spPr>
      </p:pic>
      <p:cxnSp>
        <p:nvCxnSpPr>
          <p:cNvPr id="68909" name="Straight Connector 68908">
            <a:extLst>
              <a:ext uri="{FF2B5EF4-FFF2-40B4-BE49-F238E27FC236}">
                <a16:creationId xmlns:a16="http://schemas.microsoft.com/office/drawing/2014/main" id="{97116DA8-4F20-0C4E-F934-BB849B4A3E63}"/>
              </a:ext>
            </a:extLst>
          </p:cNvPr>
          <p:cNvCxnSpPr>
            <a:cxnSpLocks/>
          </p:cNvCxnSpPr>
          <p:nvPr/>
        </p:nvCxnSpPr>
        <p:spPr>
          <a:xfrm>
            <a:off x="7572589" y="4341406"/>
            <a:ext cx="0" cy="20272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910" name="Straight Connector 68909">
            <a:extLst>
              <a:ext uri="{FF2B5EF4-FFF2-40B4-BE49-F238E27FC236}">
                <a16:creationId xmlns:a16="http://schemas.microsoft.com/office/drawing/2014/main" id="{0705B06A-7463-5CA0-9D0B-505FA151929A}"/>
              </a:ext>
            </a:extLst>
          </p:cNvPr>
          <p:cNvCxnSpPr>
            <a:cxnSpLocks/>
          </p:cNvCxnSpPr>
          <p:nvPr/>
        </p:nvCxnSpPr>
        <p:spPr>
          <a:xfrm flipH="1">
            <a:off x="6943843" y="4556149"/>
            <a:ext cx="125270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911" name="Straight Arrow Connector 68910">
            <a:extLst>
              <a:ext uri="{FF2B5EF4-FFF2-40B4-BE49-F238E27FC236}">
                <a16:creationId xmlns:a16="http://schemas.microsoft.com/office/drawing/2014/main" id="{83DA1CAF-13D8-97CC-E215-269D1CDC2E10}"/>
              </a:ext>
            </a:extLst>
          </p:cNvPr>
          <p:cNvCxnSpPr>
            <a:cxnSpLocks/>
          </p:cNvCxnSpPr>
          <p:nvPr/>
        </p:nvCxnSpPr>
        <p:spPr>
          <a:xfrm>
            <a:off x="6956778" y="4546439"/>
            <a:ext cx="0" cy="229712"/>
          </a:xfrm>
          <a:prstGeom prst="straightConnector1">
            <a:avLst/>
          </a:prstGeom>
          <a:ln w="25400" cmpd="sng">
            <a:solidFill>
              <a:schemeClr val="tx1"/>
            </a:solidFill>
            <a:headEnd type="none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912" name="Straight Arrow Connector 68911">
            <a:extLst>
              <a:ext uri="{FF2B5EF4-FFF2-40B4-BE49-F238E27FC236}">
                <a16:creationId xmlns:a16="http://schemas.microsoft.com/office/drawing/2014/main" id="{23D648E1-E235-A275-F2EC-03D50337F21E}"/>
              </a:ext>
            </a:extLst>
          </p:cNvPr>
          <p:cNvCxnSpPr>
            <a:cxnSpLocks/>
          </p:cNvCxnSpPr>
          <p:nvPr/>
        </p:nvCxnSpPr>
        <p:spPr>
          <a:xfrm>
            <a:off x="8186022" y="4547371"/>
            <a:ext cx="0" cy="229712"/>
          </a:xfrm>
          <a:prstGeom prst="straightConnector1">
            <a:avLst/>
          </a:prstGeom>
          <a:ln w="25400" cmpd="sng">
            <a:solidFill>
              <a:schemeClr val="tx1"/>
            </a:solidFill>
            <a:headEnd type="none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913" name="Straight Connector 68912">
            <a:extLst>
              <a:ext uri="{FF2B5EF4-FFF2-40B4-BE49-F238E27FC236}">
                <a16:creationId xmlns:a16="http://schemas.microsoft.com/office/drawing/2014/main" id="{7C9AA1B6-8365-E8AC-14F4-221FB3F45B04}"/>
              </a:ext>
            </a:extLst>
          </p:cNvPr>
          <p:cNvCxnSpPr>
            <a:cxnSpLocks/>
          </p:cNvCxnSpPr>
          <p:nvPr/>
        </p:nvCxnSpPr>
        <p:spPr>
          <a:xfrm>
            <a:off x="10362613" y="4346912"/>
            <a:ext cx="0" cy="20272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914" name="Straight Connector 68913">
            <a:extLst>
              <a:ext uri="{FF2B5EF4-FFF2-40B4-BE49-F238E27FC236}">
                <a16:creationId xmlns:a16="http://schemas.microsoft.com/office/drawing/2014/main" id="{8FEB13BA-2D36-03E4-E5EB-8C7726CE8E51}"/>
              </a:ext>
            </a:extLst>
          </p:cNvPr>
          <p:cNvCxnSpPr>
            <a:cxnSpLocks/>
          </p:cNvCxnSpPr>
          <p:nvPr/>
        </p:nvCxnSpPr>
        <p:spPr>
          <a:xfrm flipH="1">
            <a:off x="9627115" y="4549633"/>
            <a:ext cx="141663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915" name="Straight Arrow Connector 68914">
            <a:extLst>
              <a:ext uri="{FF2B5EF4-FFF2-40B4-BE49-F238E27FC236}">
                <a16:creationId xmlns:a16="http://schemas.microsoft.com/office/drawing/2014/main" id="{C5D62A5F-0108-C8B8-62DC-9B380A2C3611}"/>
              </a:ext>
            </a:extLst>
          </p:cNvPr>
          <p:cNvCxnSpPr>
            <a:cxnSpLocks/>
          </p:cNvCxnSpPr>
          <p:nvPr/>
        </p:nvCxnSpPr>
        <p:spPr>
          <a:xfrm>
            <a:off x="9638357" y="4541972"/>
            <a:ext cx="0" cy="229712"/>
          </a:xfrm>
          <a:prstGeom prst="straightConnector1">
            <a:avLst/>
          </a:prstGeom>
          <a:ln w="25400" cmpd="sng">
            <a:solidFill>
              <a:schemeClr val="tx1"/>
            </a:solidFill>
            <a:headEnd type="none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916" name="Straight Arrow Connector 68915">
            <a:extLst>
              <a:ext uri="{FF2B5EF4-FFF2-40B4-BE49-F238E27FC236}">
                <a16:creationId xmlns:a16="http://schemas.microsoft.com/office/drawing/2014/main" id="{183D8FCB-7317-31D8-5B7C-0A32085DDEFD}"/>
              </a:ext>
            </a:extLst>
          </p:cNvPr>
          <p:cNvCxnSpPr>
            <a:cxnSpLocks/>
          </p:cNvCxnSpPr>
          <p:nvPr/>
        </p:nvCxnSpPr>
        <p:spPr>
          <a:xfrm>
            <a:off x="11030156" y="4552877"/>
            <a:ext cx="0" cy="229712"/>
          </a:xfrm>
          <a:prstGeom prst="straightConnector1">
            <a:avLst/>
          </a:prstGeom>
          <a:ln w="25400" cmpd="sng">
            <a:solidFill>
              <a:schemeClr val="tx1"/>
            </a:solidFill>
            <a:headEnd type="none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918" name="Straight Connector 68917">
            <a:extLst>
              <a:ext uri="{FF2B5EF4-FFF2-40B4-BE49-F238E27FC236}">
                <a16:creationId xmlns:a16="http://schemas.microsoft.com/office/drawing/2014/main" id="{B68F611F-2CD5-0AD9-9F40-525D22A79CFF}"/>
              </a:ext>
            </a:extLst>
          </p:cNvPr>
          <p:cNvCxnSpPr>
            <a:cxnSpLocks/>
          </p:cNvCxnSpPr>
          <p:nvPr/>
        </p:nvCxnSpPr>
        <p:spPr>
          <a:xfrm flipH="1">
            <a:off x="7548355" y="3731443"/>
            <a:ext cx="2821197" cy="1438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919" name="Straight Arrow Connector 68918">
            <a:extLst>
              <a:ext uri="{FF2B5EF4-FFF2-40B4-BE49-F238E27FC236}">
                <a16:creationId xmlns:a16="http://schemas.microsoft.com/office/drawing/2014/main" id="{6C9B8EB2-9E49-CBA5-9988-A5E86FFE5D0A}"/>
              </a:ext>
            </a:extLst>
          </p:cNvPr>
          <p:cNvCxnSpPr>
            <a:cxnSpLocks/>
          </p:cNvCxnSpPr>
          <p:nvPr/>
        </p:nvCxnSpPr>
        <p:spPr>
          <a:xfrm>
            <a:off x="7559385" y="3734689"/>
            <a:ext cx="0" cy="229712"/>
          </a:xfrm>
          <a:prstGeom prst="straightConnector1">
            <a:avLst/>
          </a:prstGeom>
          <a:ln w="25400" cmpd="sng">
            <a:solidFill>
              <a:schemeClr val="tx1"/>
            </a:solidFill>
            <a:headEnd type="none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920" name="Straight Arrow Connector 68919">
            <a:extLst>
              <a:ext uri="{FF2B5EF4-FFF2-40B4-BE49-F238E27FC236}">
                <a16:creationId xmlns:a16="http://schemas.microsoft.com/office/drawing/2014/main" id="{E7C4660B-B8D7-7410-F2C2-4D0E44B5FB01}"/>
              </a:ext>
            </a:extLst>
          </p:cNvPr>
          <p:cNvCxnSpPr>
            <a:cxnSpLocks/>
          </p:cNvCxnSpPr>
          <p:nvPr/>
        </p:nvCxnSpPr>
        <p:spPr>
          <a:xfrm>
            <a:off x="10358899" y="3721918"/>
            <a:ext cx="0" cy="229712"/>
          </a:xfrm>
          <a:prstGeom prst="straightConnector1">
            <a:avLst/>
          </a:prstGeom>
          <a:ln w="25400" cmpd="sng">
            <a:solidFill>
              <a:schemeClr val="tx1"/>
            </a:solidFill>
            <a:headEnd type="none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BA90139-5472-32E3-067B-773BBF9CC3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28" y="2682853"/>
            <a:ext cx="637199" cy="6371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FB9F59-451E-1CAE-7F93-9FFC52087695}"/>
              </a:ext>
            </a:extLst>
          </p:cNvPr>
          <p:cNvSpPr txBox="1"/>
          <p:nvPr/>
        </p:nvSpPr>
        <p:spPr>
          <a:xfrm>
            <a:off x="10612843" y="2865101"/>
            <a:ext cx="14985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F0502020204030204" pitchFamily="34" charset="0"/>
                <a:ea typeface="+mn-ea"/>
                <a:cs typeface="+mn-cs"/>
              </a:rPr>
              <a:t>NCT05675410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13B5BAF-DCA4-BA19-0AF8-29EA4175AD2F}"/>
              </a:ext>
            </a:extLst>
          </p:cNvPr>
          <p:cNvCxnSpPr>
            <a:cxnSpLocks/>
          </p:cNvCxnSpPr>
          <p:nvPr/>
        </p:nvCxnSpPr>
        <p:spPr>
          <a:xfrm>
            <a:off x="9653427" y="5775576"/>
            <a:ext cx="0" cy="229712"/>
          </a:xfrm>
          <a:prstGeom prst="straightConnector1">
            <a:avLst/>
          </a:prstGeom>
          <a:ln w="25400" cmpd="sng">
            <a:solidFill>
              <a:schemeClr val="tx1"/>
            </a:solidFill>
            <a:headEnd type="none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5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8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7" grpId="1" animBg="1"/>
      <p:bldP spid="46" grpId="0"/>
      <p:bldP spid="47" grpId="0"/>
      <p:bldP spid="48" grpId="0" animBg="1"/>
      <p:bldP spid="48" grpId="1" animBg="1"/>
      <p:bldP spid="68633" grpId="0" animBg="1"/>
      <p:bldP spid="68685" grpId="0" animBg="1"/>
      <p:bldP spid="68686" grpId="0" animBg="1"/>
      <p:bldP spid="68690" grpId="0" animBg="1"/>
      <p:bldP spid="68752" grpId="0" animBg="1"/>
      <p:bldP spid="68756" grpId="0" animBg="1"/>
      <p:bldP spid="68853" grpId="0" animBg="1"/>
      <p:bldP spid="68854" grpId="0" animBg="1"/>
      <p:bldP spid="68855" grpId="0" animBg="1"/>
      <p:bldP spid="68856" grpId="0" animBg="1"/>
      <p:bldP spid="68856" grpId="1" animBg="1"/>
      <p:bldP spid="68861" grpId="0"/>
      <p:bldP spid="68862" grpId="0"/>
      <p:bldP spid="68863" grpId="0" animBg="1"/>
      <p:bldP spid="68867" grpId="0" animBg="1"/>
      <p:bldP spid="68869" grpId="0" animBg="1"/>
      <p:bldP spid="68870" grpId="0" animBg="1"/>
      <p:bldP spid="68871" grpId="0" animBg="1"/>
      <p:bldP spid="68877" grpId="0" animBg="1"/>
      <p:bldP spid="68881" grpId="0" animBg="1"/>
      <p:bldP spid="6889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BFBF42-957F-F7A9-56AF-835EC6E0D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513216"/>
          </a:xfrm>
        </p:spPr>
        <p:txBody>
          <a:bodyPr/>
          <a:lstStyle/>
          <a:p>
            <a:r>
              <a:rPr lang="en-US" dirty="0"/>
              <a:t>POLARIX: PFS by Cell of Origin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7F2C72-B1EA-E7D2-83C2-BB99A51B1B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9573"/>
          <a:stretch/>
        </p:blipFill>
        <p:spPr>
          <a:xfrm>
            <a:off x="273245" y="929414"/>
            <a:ext cx="11637047" cy="4561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6DCFB6-E149-8B4F-E32F-20ECD3743F58}"/>
              </a:ext>
            </a:extLst>
          </p:cNvPr>
          <p:cNvSpPr txBox="1"/>
          <p:nvPr/>
        </p:nvSpPr>
        <p:spPr>
          <a:xfrm>
            <a:off x="112012" y="6461710"/>
            <a:ext cx="42074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/>
              <a:t>Morschhauser</a:t>
            </a:r>
            <a:r>
              <a:rPr lang="en-US" sz="1500" dirty="0"/>
              <a:t> F et al. ASH 2023;Abstract 3000.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45E0C5-F3D5-C13D-73CA-8476D41293F4}"/>
              </a:ext>
            </a:extLst>
          </p:cNvPr>
          <p:cNvSpPr/>
          <p:nvPr/>
        </p:nvSpPr>
        <p:spPr bwMode="auto">
          <a:xfrm>
            <a:off x="1499616" y="2828544"/>
            <a:ext cx="2279904" cy="65836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4ECFF2-877C-17AD-EDD1-9D7A817ED40F}"/>
              </a:ext>
            </a:extLst>
          </p:cNvPr>
          <p:cNvSpPr txBox="1"/>
          <p:nvPr/>
        </p:nvSpPr>
        <p:spPr>
          <a:xfrm>
            <a:off x="1486675" y="2692000"/>
            <a:ext cx="2276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2-year PFS: </a:t>
            </a:r>
          </a:p>
          <a:p>
            <a:r>
              <a:rPr lang="en-US" sz="1200" dirty="0"/>
              <a:t>Pola-R-CHP: 85% (95% CI: 78-92)</a:t>
            </a:r>
          </a:p>
          <a:p>
            <a:r>
              <a:rPr lang="en-US" sz="1200" dirty="0"/>
              <a:t>R-CHOP: 56% (95% CI: 48-66)</a:t>
            </a:r>
          </a:p>
          <a:p>
            <a:r>
              <a:rPr lang="en-US" sz="1200" b="1" dirty="0"/>
              <a:t>HR: 0.34 (95% CI 0.22-0.56)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FC1174-505F-AF17-EF65-B71069A3C982}"/>
              </a:ext>
            </a:extLst>
          </p:cNvPr>
          <p:cNvSpPr/>
          <p:nvPr/>
        </p:nvSpPr>
        <p:spPr bwMode="auto">
          <a:xfrm>
            <a:off x="5364480" y="2859024"/>
            <a:ext cx="2267712" cy="5974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DD95A6-8014-026F-88A8-DC262E7F6D02}"/>
              </a:ext>
            </a:extLst>
          </p:cNvPr>
          <p:cNvSpPr txBox="1"/>
          <p:nvPr/>
        </p:nvSpPr>
        <p:spPr>
          <a:xfrm>
            <a:off x="5364480" y="2692000"/>
            <a:ext cx="2276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2-year PFS: </a:t>
            </a:r>
          </a:p>
          <a:p>
            <a:r>
              <a:rPr lang="en-US" sz="1200" dirty="0"/>
              <a:t>Pola-R-CHP: 75% (95% CI: 68-81)</a:t>
            </a:r>
          </a:p>
          <a:p>
            <a:r>
              <a:rPr lang="en-US" sz="1200" dirty="0"/>
              <a:t>R-CHOP: 77% (95% CI: 71-84)</a:t>
            </a:r>
          </a:p>
          <a:p>
            <a:r>
              <a:rPr lang="en-US" sz="1200" b="1" dirty="0"/>
              <a:t>HR: 1.03 (95% CI 0.69-1.53)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88E4B3-9629-EAB3-5D10-AEBC37715EC4}"/>
              </a:ext>
            </a:extLst>
          </p:cNvPr>
          <p:cNvSpPr/>
          <p:nvPr/>
        </p:nvSpPr>
        <p:spPr bwMode="auto">
          <a:xfrm>
            <a:off x="9217152" y="2859024"/>
            <a:ext cx="2267712" cy="5974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A9EC2D-C624-9E10-8B59-FDF1B88B1CDC}"/>
              </a:ext>
            </a:extLst>
          </p:cNvPr>
          <p:cNvSpPr txBox="1"/>
          <p:nvPr/>
        </p:nvSpPr>
        <p:spPr>
          <a:xfrm>
            <a:off x="9208443" y="2705112"/>
            <a:ext cx="2276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2-year PFS: </a:t>
            </a:r>
          </a:p>
          <a:p>
            <a:r>
              <a:rPr lang="en-US" sz="1200" dirty="0"/>
              <a:t>Pola-R-CHP: 74% (95% CI: 62-88)</a:t>
            </a:r>
          </a:p>
          <a:p>
            <a:r>
              <a:rPr lang="en-US" sz="1200" dirty="0"/>
              <a:t>R-CHOP: 87% (95% CI: 78-96)</a:t>
            </a:r>
          </a:p>
          <a:p>
            <a:r>
              <a:rPr lang="en-US" sz="1200" b="1" dirty="0"/>
              <a:t>HR: 1.92 (95% CI 0.82-4.51) </a:t>
            </a:r>
          </a:p>
        </p:txBody>
      </p:sp>
    </p:spTree>
    <p:extLst>
      <p:ext uri="{BB962C8B-B14F-4D97-AF65-F5344CB8AC3E}">
        <p14:creationId xmlns:p14="http://schemas.microsoft.com/office/powerpoint/2010/main" val="202331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9B3C7B6-8E2C-00E7-D6E0-D3A2CD745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826" y="792161"/>
            <a:ext cx="1166234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34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Standard therapy vs. immuno-oncology for children and adults with newly diagnosed stage I and II classic HL: AHOD 2131</a:t>
            </a:r>
          </a:p>
        </p:txBody>
      </p:sp>
      <p:sp>
        <p:nvSpPr>
          <p:cNvPr id="3" name="Line 3">
            <a:extLst>
              <a:ext uri="{FF2B5EF4-FFF2-40B4-BE49-F238E27FC236}">
                <a16:creationId xmlns:a16="http://schemas.microsoft.com/office/drawing/2014/main" id="{E759AD1F-424A-CAA2-D268-890D64DD051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470559"/>
            <a:ext cx="12192000" cy="2837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52D4B31-BFA2-D811-3E10-4632E1ADE6B6}"/>
              </a:ext>
            </a:extLst>
          </p:cNvPr>
          <p:cNvSpPr txBox="1">
            <a:spLocks/>
          </p:cNvSpPr>
          <p:nvPr/>
        </p:nvSpPr>
        <p:spPr>
          <a:xfrm>
            <a:off x="385276" y="1681675"/>
            <a:ext cx="11421447" cy="4731597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Large study (N=1875) in which the majority of ES patients will avoid radiation (N=1514 anticipated PET-).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Primary Endpoint: 3-year PFS superiority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Secondary Endpoint: 12-year OS non-inferiority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Minority of patients will receive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escBEACOPP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(N=134, 5-7% overall)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Harmonization of pediatric and adult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treatments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Incorporation of reduced chemotherapy strategy in frontline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Dedicated end point of long follow up (12-year OS) allows assessment of late-term effects of treatment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Multitude of correlative studies planned (metabolic PET,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ctDNA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quality of life, cost of care, post-acute and late effects,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57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1F5E3-997F-AAB9-A027-381317C3D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196C8795-7689-C699-FB1A-FE823CCAB96C}"/>
              </a:ext>
            </a:extLst>
          </p:cNvPr>
          <p:cNvSpPr txBox="1">
            <a:spLocks/>
          </p:cNvSpPr>
          <p:nvPr/>
        </p:nvSpPr>
        <p:spPr bwMode="auto">
          <a:xfrm>
            <a:off x="916516" y="226717"/>
            <a:ext cx="10358967" cy="51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kern="0" dirty="0"/>
              <a:t>POLARIX: PFS by Dark Zone Signature (</a:t>
            </a:r>
            <a:r>
              <a:rPr lang="en-US" kern="0" dirty="0" err="1"/>
              <a:t>DZSig</a:t>
            </a:r>
            <a:r>
              <a:rPr lang="en-US" kern="0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DFF09D-D281-E6BA-9E45-4F7A9562F60C}"/>
              </a:ext>
            </a:extLst>
          </p:cNvPr>
          <p:cNvSpPr txBox="1"/>
          <p:nvPr/>
        </p:nvSpPr>
        <p:spPr>
          <a:xfrm>
            <a:off x="112012" y="6461710"/>
            <a:ext cx="42074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/>
              <a:t>Morschhauser</a:t>
            </a:r>
            <a:r>
              <a:rPr lang="en-US" sz="1500" dirty="0"/>
              <a:t> F et al. ASH 2023;Abstract 3000.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7B89973-84D3-EA00-DD94-9F1E90AB93AA}"/>
              </a:ext>
            </a:extLst>
          </p:cNvPr>
          <p:cNvGrpSpPr/>
          <p:nvPr/>
        </p:nvGrpSpPr>
        <p:grpSpPr>
          <a:xfrm>
            <a:off x="1334008" y="868004"/>
            <a:ext cx="9227228" cy="3725144"/>
            <a:chOff x="1292352" y="941440"/>
            <a:chExt cx="9227228" cy="372514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65BA0CB-D235-71B5-AF05-9FDCF2A651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4704" t="20719" b="26803"/>
            <a:stretch/>
          </p:blipFill>
          <p:spPr>
            <a:xfrm>
              <a:off x="1292352" y="941440"/>
              <a:ext cx="9227228" cy="372514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4D3CD17-2C4E-7A2D-67F0-24D56B2CD787}"/>
                </a:ext>
              </a:extLst>
            </p:cNvPr>
            <p:cNvSpPr txBox="1"/>
            <p:nvPr/>
          </p:nvSpPr>
          <p:spPr>
            <a:xfrm>
              <a:off x="3295206" y="1194170"/>
              <a:ext cx="20366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DZsig</a:t>
              </a:r>
              <a:r>
                <a:rPr lang="en-US" baseline="30000" dirty="0" err="1"/>
                <a:t>Pos</a:t>
              </a:r>
              <a:endParaRPr lang="en-US" baseline="30000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AC6AEAF-FDC7-B71C-2BFC-07885E5BC9C5}"/>
                </a:ext>
              </a:extLst>
            </p:cNvPr>
            <p:cNvSpPr txBox="1"/>
            <p:nvPr/>
          </p:nvSpPr>
          <p:spPr>
            <a:xfrm>
              <a:off x="7724828" y="1194170"/>
              <a:ext cx="2656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GCB-</a:t>
              </a:r>
              <a:r>
                <a:rPr lang="en-US" dirty="0" err="1"/>
                <a:t>DZsigNeg</a:t>
              </a:r>
              <a:r>
                <a:rPr lang="en-US" dirty="0"/>
                <a:t>/Und</a:t>
              </a:r>
              <a:endParaRPr lang="en-US" baseline="30000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B461ECD-29F3-209D-5B13-66C198F9F790}"/>
              </a:ext>
            </a:extLst>
          </p:cNvPr>
          <p:cNvSpPr txBox="1"/>
          <p:nvPr/>
        </p:nvSpPr>
        <p:spPr>
          <a:xfrm>
            <a:off x="1202860" y="4570670"/>
            <a:ext cx="95233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GCB-DLBCL was composed predominantly of EZH2 mutations and Bcl-2 translocations (EZB), the undetermined subgroup and BC6 fusions and NOTCH2 mutated (BN2) subtypes. In ABC-DLBCL, the MYD88 and CD79B-mutated (MCD) subtype and the undetermined subgroup were the major genetic s</a:t>
            </a:r>
            <a:r>
              <a:rPr lang="en-US" sz="1600" dirty="0"/>
              <a:t>ubtypes. </a:t>
            </a:r>
            <a:r>
              <a:rPr lang="en-US" sz="1600" dirty="0">
                <a:effectLst/>
              </a:rPr>
              <a:t>﻿﻿</a:t>
            </a:r>
          </a:p>
          <a:p>
            <a:endParaRPr lang="en-US" sz="16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In patients with the EZB and MCD subtypes, Pola-R-CHP appeared to improve 2-year PFS compared to </a:t>
            </a:r>
            <a:br>
              <a:rPr lang="en-US" sz="1600" dirty="0">
                <a:effectLst/>
              </a:rPr>
            </a:br>
            <a:r>
              <a:rPr lang="en-US" sz="1600" dirty="0">
                <a:effectLst/>
              </a:rPr>
              <a:t>R-CHOP. Patients with GCB-DLBCL who were </a:t>
            </a:r>
            <a:r>
              <a:rPr lang="en-US" sz="1600" dirty="0" err="1">
                <a:effectLst/>
              </a:rPr>
              <a:t>DZsig</a:t>
            </a:r>
            <a:r>
              <a:rPr lang="en-US" sz="1600" dirty="0">
                <a:effectLst/>
              </a:rPr>
              <a:t> positive significantly benefited from Pola-R-CHP vs R-CHOP.</a:t>
            </a:r>
          </a:p>
          <a:p>
            <a:endParaRPr lang="en-US" sz="1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C8A2D8-8443-24FE-8065-ADDDB1D090ED}"/>
              </a:ext>
            </a:extLst>
          </p:cNvPr>
          <p:cNvSpPr/>
          <p:nvPr/>
        </p:nvSpPr>
        <p:spPr bwMode="auto">
          <a:xfrm>
            <a:off x="2023280" y="3337699"/>
            <a:ext cx="1865376" cy="66213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D78FD-08D4-91FC-35A7-A40A7CA09EA3}"/>
              </a:ext>
            </a:extLst>
          </p:cNvPr>
          <p:cNvSpPr txBox="1"/>
          <p:nvPr/>
        </p:nvSpPr>
        <p:spPr>
          <a:xfrm>
            <a:off x="2955968" y="3005224"/>
            <a:ext cx="2652965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00" b="1" dirty="0"/>
              <a:t>2-year PFS: </a:t>
            </a:r>
          </a:p>
          <a:p>
            <a:r>
              <a:rPr lang="en-US" sz="1300" dirty="0"/>
              <a:t>Pola-R-CHP: 75% (95% CI: 62-91)</a:t>
            </a:r>
          </a:p>
          <a:p>
            <a:r>
              <a:rPr lang="en-US" sz="1300" dirty="0"/>
              <a:t>R-CHOP: 64% (95% CI: 51-81)</a:t>
            </a:r>
          </a:p>
          <a:p>
            <a:r>
              <a:rPr lang="en-US" sz="1300" dirty="0"/>
              <a:t>HR: 0.47 (95% CI 0.20-1.10)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3DEC6-EEF0-8F0D-EB9D-1AFC85FB26CF}"/>
              </a:ext>
            </a:extLst>
          </p:cNvPr>
          <p:cNvSpPr/>
          <p:nvPr/>
        </p:nvSpPr>
        <p:spPr bwMode="auto">
          <a:xfrm>
            <a:off x="6735488" y="3348457"/>
            <a:ext cx="1865376" cy="66213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EDBA4E-DCBE-499F-65E9-E66EF5B546C3}"/>
              </a:ext>
            </a:extLst>
          </p:cNvPr>
          <p:cNvSpPr txBox="1"/>
          <p:nvPr/>
        </p:nvSpPr>
        <p:spPr>
          <a:xfrm>
            <a:off x="7751723" y="2967044"/>
            <a:ext cx="2652965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00" b="1" dirty="0"/>
              <a:t>2-year PFS: </a:t>
            </a:r>
          </a:p>
          <a:p>
            <a:r>
              <a:rPr lang="en-US" sz="1300" dirty="0"/>
              <a:t>Pola-R-CHP: 75% (95% CI: 68-83)</a:t>
            </a:r>
          </a:p>
          <a:p>
            <a:r>
              <a:rPr lang="en-US" sz="1300" dirty="0"/>
              <a:t>R-CHOP: 81% (95% CI: 75-89)</a:t>
            </a:r>
          </a:p>
          <a:p>
            <a:r>
              <a:rPr lang="en-US" sz="1300" dirty="0"/>
              <a:t>HR: 1.27 (95% CI 0.78-2.05) </a:t>
            </a:r>
          </a:p>
        </p:txBody>
      </p:sp>
    </p:spTree>
    <p:extLst>
      <p:ext uri="{BB962C8B-B14F-4D97-AF65-F5344CB8AC3E}">
        <p14:creationId xmlns:p14="http://schemas.microsoft.com/office/powerpoint/2010/main" val="26855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48D69-4882-8934-7ECC-D00AB2860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44624"/>
            <a:ext cx="10358967" cy="1143000"/>
          </a:xfrm>
        </p:spPr>
        <p:txBody>
          <a:bodyPr/>
          <a:lstStyle/>
          <a:p>
            <a:pPr algn="l"/>
            <a:r>
              <a:rPr lang="en-US" dirty="0"/>
              <a:t>POLAR BEAR: Initial Safety Data with R-</a:t>
            </a:r>
            <a:r>
              <a:rPr lang="en-US" dirty="0" err="1"/>
              <a:t>pola</a:t>
            </a:r>
            <a:r>
              <a:rPr lang="en-US" dirty="0"/>
              <a:t>-mini-CHP versus </a:t>
            </a:r>
            <a:br>
              <a:rPr lang="en-US"/>
            </a:br>
            <a:r>
              <a:rPr lang="en-US"/>
              <a:t>R-mini-CHOP </a:t>
            </a:r>
            <a:r>
              <a:rPr lang="en-US" dirty="0"/>
              <a:t>for Older or Frail Patients with DLBCL</a:t>
            </a:r>
          </a:p>
        </p:txBody>
      </p:sp>
      <p:pic>
        <p:nvPicPr>
          <p:cNvPr id="4" name="Picture 3" descr="A chart of different colored squares&#10;&#10;Description automatically generated">
            <a:extLst>
              <a:ext uri="{FF2B5EF4-FFF2-40B4-BE49-F238E27FC236}">
                <a16:creationId xmlns:a16="http://schemas.microsoft.com/office/drawing/2014/main" id="{A785D8EB-516C-D045-1CD1-D3BC58345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5870" y="1124744"/>
            <a:ext cx="7240257" cy="52185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AA97D5-62AF-1ADA-86CC-968547C2F48E}"/>
              </a:ext>
            </a:extLst>
          </p:cNvPr>
          <p:cNvSpPr txBox="1"/>
          <p:nvPr/>
        </p:nvSpPr>
        <p:spPr>
          <a:xfrm>
            <a:off x="0" y="6550223"/>
            <a:ext cx="48271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Jerkeman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 M et al. EHA 2023;Abstract S227.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258381-59A1-11AD-2474-C8B288D5CFAF}"/>
              </a:ext>
            </a:extLst>
          </p:cNvPr>
          <p:cNvSpPr txBox="1"/>
          <p:nvPr/>
        </p:nvSpPr>
        <p:spPr>
          <a:xfrm>
            <a:off x="8256150" y="2267744"/>
            <a:ext cx="604333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Grade 4</a:t>
            </a:r>
          </a:p>
        </p:txBody>
      </p:sp>
    </p:spTree>
    <p:extLst>
      <p:ext uri="{BB962C8B-B14F-4D97-AF65-F5344CB8AC3E}">
        <p14:creationId xmlns:p14="http://schemas.microsoft.com/office/powerpoint/2010/main" val="253325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7B828-3C93-25C0-9259-AFD00BA6D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648BC88B-032A-56BB-558C-07D33680030E}"/>
              </a:ext>
            </a:extLst>
          </p:cNvPr>
          <p:cNvSpPr txBox="1">
            <a:spLocks/>
          </p:cNvSpPr>
          <p:nvPr/>
        </p:nvSpPr>
        <p:spPr bwMode="auto">
          <a:xfrm>
            <a:off x="916516" y="240209"/>
            <a:ext cx="10358967" cy="51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kern="0" dirty="0"/>
              <a:t>L-MIND: </a:t>
            </a:r>
            <a:r>
              <a:rPr lang="en-US" kern="0" dirty="0" err="1"/>
              <a:t>Tafasitamab</a:t>
            </a:r>
            <a:r>
              <a:rPr lang="en-US" kern="0" dirty="0"/>
              <a:t> + Lenalidomide — Study Design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2E451C-BAD8-69C0-7E01-75770C6A7F47}"/>
              </a:ext>
            </a:extLst>
          </p:cNvPr>
          <p:cNvSpPr txBox="1"/>
          <p:nvPr/>
        </p:nvSpPr>
        <p:spPr>
          <a:xfrm>
            <a:off x="112012" y="6461710"/>
            <a:ext cx="59839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/>
              <a:t>Düll</a:t>
            </a:r>
            <a:r>
              <a:rPr lang="en-US" sz="1500" dirty="0"/>
              <a:t> J et al. ASCO 2021;Abstract 7513.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28E839-1EB6-8B30-E575-7248E09FD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024" y="907018"/>
            <a:ext cx="10833951" cy="46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3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CD8CE-2EFE-508F-8EF7-01D390E98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E1A312BA-577A-A1D0-94FB-67C1BD5B79C3}"/>
              </a:ext>
            </a:extLst>
          </p:cNvPr>
          <p:cNvSpPr txBox="1">
            <a:spLocks/>
          </p:cNvSpPr>
          <p:nvPr/>
        </p:nvSpPr>
        <p:spPr bwMode="auto">
          <a:xfrm>
            <a:off x="916516" y="240209"/>
            <a:ext cx="10358967" cy="51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kern="0" dirty="0"/>
              <a:t>L-MIND: </a:t>
            </a:r>
            <a:r>
              <a:rPr lang="en-US" kern="0" dirty="0" err="1"/>
              <a:t>Tafasitamab</a:t>
            </a:r>
            <a:r>
              <a:rPr lang="en-US" kern="0" dirty="0"/>
              <a:t> + Lenalidomide — Response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386232-48C9-E6A4-A869-0C753B7022A4}"/>
              </a:ext>
            </a:extLst>
          </p:cNvPr>
          <p:cNvSpPr txBox="1"/>
          <p:nvPr/>
        </p:nvSpPr>
        <p:spPr>
          <a:xfrm>
            <a:off x="112012" y="6461710"/>
            <a:ext cx="59839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/>
              <a:t>Duell</a:t>
            </a:r>
            <a:r>
              <a:rPr lang="en-US" sz="1500" dirty="0"/>
              <a:t> J et al. </a:t>
            </a:r>
            <a:r>
              <a:rPr lang="en-US" sz="1500" i="1" dirty="0" err="1"/>
              <a:t>Haematologica</a:t>
            </a:r>
            <a:r>
              <a:rPr lang="en-US" sz="1500" dirty="0"/>
              <a:t> 2023 August 31;[Online ahead of print].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2FC1DC-E7B4-5160-E3D4-E75EBEF0C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82" y="821437"/>
            <a:ext cx="11236235" cy="50465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24F8811-BFB3-AF3C-32C9-24F9B51D806A}"/>
              </a:ext>
            </a:extLst>
          </p:cNvPr>
          <p:cNvSpPr/>
          <p:nvPr/>
        </p:nvSpPr>
        <p:spPr bwMode="auto">
          <a:xfrm>
            <a:off x="6095999" y="2333002"/>
            <a:ext cx="5483087" cy="57256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1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86613B-B265-4BDB-D0AD-A1D0B89DB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25E87C11-8B35-6A41-5C25-ADDD398921EC}"/>
              </a:ext>
            </a:extLst>
          </p:cNvPr>
          <p:cNvSpPr txBox="1">
            <a:spLocks/>
          </p:cNvSpPr>
          <p:nvPr/>
        </p:nvSpPr>
        <p:spPr bwMode="auto">
          <a:xfrm>
            <a:off x="916516" y="240209"/>
            <a:ext cx="10358967" cy="51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kern="0" dirty="0"/>
              <a:t>First-MIND: R-CHOP + </a:t>
            </a:r>
            <a:r>
              <a:rPr lang="en-US" kern="0" dirty="0" err="1"/>
              <a:t>Tafasitamab</a:t>
            </a:r>
            <a:r>
              <a:rPr lang="en-US" kern="0" dirty="0"/>
              <a:t> ± Lenalidomide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7BB45E-EEAD-4791-9353-815D74D47313}"/>
              </a:ext>
            </a:extLst>
          </p:cNvPr>
          <p:cNvSpPr txBox="1"/>
          <p:nvPr/>
        </p:nvSpPr>
        <p:spPr>
          <a:xfrm>
            <a:off x="112012" y="6461710"/>
            <a:ext cx="59839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/>
              <a:t>Belada</a:t>
            </a:r>
            <a:r>
              <a:rPr lang="en-US" sz="1500" dirty="0"/>
              <a:t> D et al. </a:t>
            </a:r>
            <a:r>
              <a:rPr lang="en-US" sz="1500" i="1" dirty="0"/>
              <a:t>Blood </a:t>
            </a:r>
            <a:r>
              <a:rPr lang="en-US" sz="1500" dirty="0"/>
              <a:t>2023;142(16):1348-58.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F3C321-2EB9-E29D-F530-6E31A2B6B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96" y="1167015"/>
            <a:ext cx="11523807" cy="452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8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21" ma:contentTypeDescription="Create a new document." ma:contentTypeScope="" ma:versionID="ef46fcd0903dc71ae342ffa03ef4f548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22a09f9384c98626205d493fc258a7fc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  <xsd:element ref="ns1:MediaServiceObjectDetectorVersions" minOccurs="0"/>
                <xsd:element ref="ns1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EF3667C-384F-4277-A473-D57686904AB8}"/>
</file>

<file path=customXml/itemProps2.xml><?xml version="1.0" encoding="utf-8"?>
<ds:datastoreItem xmlns:ds="http://schemas.openxmlformats.org/officeDocument/2006/customXml" ds:itemID="{1A06E952-37DE-4499-8AA9-71CDC8547320}"/>
</file>

<file path=docProps/app.xml><?xml version="1.0" encoding="utf-8"?>
<Properties xmlns="http://schemas.openxmlformats.org/officeDocument/2006/extended-properties" xmlns:vt="http://schemas.openxmlformats.org/officeDocument/2006/docPropsVTypes">
  <TotalTime>2164</TotalTime>
  <Words>1986</Words>
  <Application>Microsoft Macintosh PowerPoint</Application>
  <PresentationFormat>Widescreen</PresentationFormat>
  <Paragraphs>225</Paragraphs>
  <Slides>40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52" baseType="lpstr">
      <vt:lpstr>Aptos</vt:lpstr>
      <vt:lpstr>Arial</vt:lpstr>
      <vt:lpstr>Avenir Medium</vt:lpstr>
      <vt:lpstr>Calibri</vt:lpstr>
      <vt:lpstr>Calibri Light</vt:lpstr>
      <vt:lpstr>Source Sans Pro</vt:lpstr>
      <vt:lpstr>Symbol</vt:lpstr>
      <vt:lpstr>Times New Roman</vt:lpstr>
      <vt:lpstr>Wingdings</vt:lpstr>
      <vt:lpstr>1_Default Design</vt:lpstr>
      <vt:lpstr>Office Theme</vt:lpstr>
      <vt:lpstr>1_Office Theme</vt:lpstr>
      <vt:lpstr>2023 Year-in-Review: Updates in the Management of Diffuse Large B-Cell Lymphoma and Hodgkin Lymphoma</vt:lpstr>
      <vt:lpstr>Diffuse Large B-Cell Lymphoma (DLBCL)</vt:lpstr>
      <vt:lpstr>POLARIX: Study Schema</vt:lpstr>
      <vt:lpstr>POLARIX: PFS by Cell of Origin</vt:lpstr>
      <vt:lpstr>PowerPoint Presentation</vt:lpstr>
      <vt:lpstr>POLAR BEAR: Initial Safety Data with R-pola-mini-CHP versus  R-mini-CHOP for Older or Frail Patients with DLBCL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FDA Investigating Serious Risk of T-Cell Cancer After BCMA-Directed or CD19-Directed Autologous Chimeric Antigen Receptor (CAR) T-Cell Immunotherapies Press Release: November 28,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Hodgkin Lymphoma (HL)</vt:lpstr>
      <vt:lpstr>PowerPoint Presentation</vt:lpstr>
      <vt:lpstr>PowerPoint Presentation</vt:lpstr>
      <vt:lpstr>PowerPoint Presentation</vt:lpstr>
      <vt:lpstr>PowerPoint Presentation</vt:lpstr>
      <vt:lpstr>N-AVD markedly improves PFS over Bv-AVD in older patients with cHL</vt:lpstr>
      <vt:lpstr>S1826 in Older Pts with cHL: Conclusions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Morschhauser F et al. Deciphering the Clinical Benefit of Pola-R-CHP versus R-CHOP in Different Genetic Subtypes Beyond Cell of Origin in the POLARIX Study. ASH 2023;Abstract 3000. </dc:title>
  <dc:creator>Kevin Pang</dc:creator>
  <cp:lastModifiedBy>Silvana Izquierdo</cp:lastModifiedBy>
  <cp:revision>319</cp:revision>
  <dcterms:created xsi:type="dcterms:W3CDTF">2024-01-31T13:45:31Z</dcterms:created>
  <dcterms:modified xsi:type="dcterms:W3CDTF">2024-02-12T19:43:10Z</dcterms:modified>
</cp:coreProperties>
</file>