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02" r:id="rId3"/>
    <p:sldId id="259" r:id="rId4"/>
    <p:sldId id="277" r:id="rId5"/>
    <p:sldId id="276" r:id="rId6"/>
    <p:sldId id="288" r:id="rId7"/>
    <p:sldId id="257" r:id="rId8"/>
    <p:sldId id="271" r:id="rId9"/>
    <p:sldId id="289" r:id="rId10"/>
    <p:sldId id="261" r:id="rId11"/>
    <p:sldId id="279" r:id="rId12"/>
    <p:sldId id="280" r:id="rId13"/>
    <p:sldId id="290" r:id="rId14"/>
    <p:sldId id="258" r:id="rId15"/>
    <p:sldId id="273" r:id="rId16"/>
    <p:sldId id="275" r:id="rId17"/>
    <p:sldId id="291" r:id="rId18"/>
    <p:sldId id="260" r:id="rId19"/>
    <p:sldId id="278" r:id="rId20"/>
    <p:sldId id="292" r:id="rId21"/>
    <p:sldId id="262" r:id="rId22"/>
    <p:sldId id="281" r:id="rId23"/>
    <p:sldId id="293" r:id="rId24"/>
    <p:sldId id="263" r:id="rId25"/>
    <p:sldId id="264" r:id="rId26"/>
    <p:sldId id="274" r:id="rId27"/>
    <p:sldId id="294" r:id="rId28"/>
    <p:sldId id="303" r:id="rId29"/>
    <p:sldId id="265" r:id="rId30"/>
    <p:sldId id="295" r:id="rId31"/>
    <p:sldId id="282" r:id="rId32"/>
    <p:sldId id="266" r:id="rId33"/>
    <p:sldId id="284" r:id="rId34"/>
    <p:sldId id="296" r:id="rId35"/>
    <p:sldId id="267" r:id="rId36"/>
    <p:sldId id="285" r:id="rId37"/>
    <p:sldId id="297" r:id="rId38"/>
    <p:sldId id="304" r:id="rId39"/>
    <p:sldId id="268" r:id="rId40"/>
    <p:sldId id="286" r:id="rId41"/>
    <p:sldId id="298" r:id="rId42"/>
    <p:sldId id="269" r:id="rId43"/>
    <p:sldId id="287" r:id="rId44"/>
    <p:sldId id="299" r:id="rId45"/>
    <p:sldId id="270" r:id="rId46"/>
    <p:sldId id="30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  <a:srgbClr val="D9D9D9"/>
    <a:srgbClr val="D1D1D1"/>
    <a:srgbClr val="117891"/>
    <a:srgbClr val="D4DA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0"/>
    <p:restoredTop sz="96327"/>
  </p:normalViewPr>
  <p:slideViewPr>
    <p:cSldViewPr snapToGrid="0">
      <p:cViewPr varScale="1">
        <p:scale>
          <a:sx n="124" d="100"/>
          <a:sy n="124" d="100"/>
        </p:scale>
        <p:origin x="312" y="168"/>
      </p:cViewPr>
      <p:guideLst>
        <p:guide orient="horz" pos="2208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17EB5-74CD-40DA-8CDA-004312CA8FD7}" type="datetimeFigureOut">
              <a:rPr lang="en-US" smtClean="0"/>
              <a:t>2/2/24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FDEF1-AF0B-48EB-91E6-56DA6CE18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4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FLAIR has an adaptive design with multiple parallel arms – FCR, I/R, I mono, I+V; this is an analysis of I+V vs. FCR</a:t>
            </a:r>
          </a:p>
          <a:p>
            <a:r>
              <a:rPr lang="en-US" dirty="0"/>
              <a:t>I+V: 2 month I lead in followed by V dose ramp, duration was MRD guided, 2-6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4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54 month updates of PFS and OS</a:t>
            </a:r>
          </a:p>
          <a:p>
            <a:r>
              <a:rPr lang="en-US" dirty="0"/>
              <a:t>Landmark analyses looking at effect of MRD status at end of </a:t>
            </a:r>
            <a:r>
              <a:rPr lang="en-US" dirty="0" err="1"/>
              <a:t>tx</a:t>
            </a:r>
            <a:r>
              <a:rPr lang="en-US" dirty="0"/>
              <a:t> on MRD </a:t>
            </a:r>
          </a:p>
          <a:p>
            <a:r>
              <a:rPr lang="en-US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20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on data with longer follow up, now 55 months</a:t>
            </a:r>
          </a:p>
          <a:p>
            <a:r>
              <a:rPr lang="en-US" dirty="0"/>
              <a:t>And subgroup analyses by IGHV and MRD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85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R/R study – update with 4 years of f/u</a:t>
            </a:r>
          </a:p>
          <a:p>
            <a:endParaRPr lang="en-US" dirty="0"/>
          </a:p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Patients received I for 2 (28-day) cycles followed by V+I combination. Patients reaching at least partial remission</a:t>
            </a:r>
          </a:p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(PR) and flow-based undetectable (u)MRD (&lt;10-4) in blood (PB) and bone marrow (BM), at cycle 15 (C15) were</a:t>
            </a:r>
          </a:p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randomized 1:2 between I maintenance (arm A) or treatment cessation (arm B). Patients in arm B becoming MRD</a:t>
            </a:r>
          </a:p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positive (&gt;10-2) reinitiated V+I. MRD positive patients at C15 remained on 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40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24292E"/>
                </a:solidFill>
                <a:latin typeface="SabonLTStdRoman"/>
              </a:rPr>
              <a:t>225 patients enrolled</a:t>
            </a:r>
          </a:p>
          <a:p>
            <a:pPr algn="l"/>
            <a:r>
              <a:rPr lang="en-US" sz="1800" b="0" i="0" u="none" strike="noStrike" baseline="0" dirty="0">
                <a:solidFill>
                  <a:srgbClr val="24292E"/>
                </a:solidFill>
                <a:latin typeface="SabonLTStdRoman"/>
              </a:rPr>
              <a:t>72 achieved U-MRD – randomized to I (arm A - blue) vs. observation (arm B – green), 116 continued I maintenance because MRD+, 37 patients went off protocol before randomization – total of 153</a:t>
            </a:r>
          </a:p>
          <a:p>
            <a:pPr algn="l"/>
            <a:endParaRPr lang="en-US" sz="1800" b="0" i="0" u="none" strike="noStrike" baseline="0" dirty="0">
              <a:solidFill>
                <a:srgbClr val="24292E"/>
              </a:solidFill>
              <a:latin typeface="SabonLTStdRoman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24292E"/>
                </a:solidFill>
                <a:latin typeface="SabonLTStdRoman"/>
              </a:rPr>
              <a:t>Seventy-two (32%) of the 225 patients achieved </a:t>
            </a:r>
            <a:r>
              <a:rPr lang="en-US" sz="1800" b="0" i="0" u="none" strike="noStrike" baseline="0" dirty="0" err="1">
                <a:solidFill>
                  <a:srgbClr val="24292E"/>
                </a:solidFill>
                <a:latin typeface="SabonLTStdRoman"/>
              </a:rPr>
              <a:t>uMRD</a:t>
            </a:r>
            <a:r>
              <a:rPr lang="en-US" sz="1800" b="0" i="0" u="none" strike="noStrike" baseline="0" dirty="0">
                <a:solidFill>
                  <a:srgbClr val="24292E"/>
                </a:solidFill>
                <a:latin typeface="SabonLTStdRoman"/>
              </a:rPr>
              <a:t> and were randomized to I maintenance (arm A; n=24), 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24292E"/>
                </a:solidFill>
                <a:latin typeface="SabonLTStdRoman"/>
              </a:rPr>
              <a:t>treatment cessation arm B (n=48). Patients who did not achieve </a:t>
            </a:r>
            <a:r>
              <a:rPr lang="en-US" sz="1800" b="0" i="0" u="none" strike="noStrike" baseline="0" dirty="0" err="1">
                <a:solidFill>
                  <a:srgbClr val="24292E"/>
                </a:solidFill>
                <a:latin typeface="SabonLTStdRoman"/>
              </a:rPr>
              <a:t>uMRD</a:t>
            </a:r>
            <a:r>
              <a:rPr lang="en-US" sz="1800" b="0" i="0" u="none" strike="noStrike" baseline="0" dirty="0">
                <a:solidFill>
                  <a:srgbClr val="24292E"/>
                </a:solidFill>
                <a:latin typeface="SabonLTStdRoman"/>
              </a:rPr>
              <a:t> (n=116) continued I maintenance without</a:t>
            </a:r>
          </a:p>
          <a:p>
            <a:pPr algn="l"/>
            <a:r>
              <a:rPr lang="en-US" sz="1800" b="0" i="0" u="none" strike="noStrike" baseline="0" dirty="0">
                <a:solidFill>
                  <a:srgbClr val="24292E"/>
                </a:solidFill>
                <a:latin typeface="SabonLTStdRoman"/>
              </a:rPr>
              <a:t>randomization while 37 patients went off protocol prior to randomization.</a:t>
            </a:r>
          </a:p>
          <a:p>
            <a:pPr algn="l"/>
            <a:endParaRPr lang="en-US" sz="1800" b="0" i="0" u="none" strike="noStrike" baseline="0" dirty="0">
              <a:solidFill>
                <a:srgbClr val="24292E"/>
              </a:solidFill>
              <a:latin typeface="SabonLTStdRoman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24292E"/>
                </a:solidFill>
                <a:latin typeface="SabonLTStdRoman"/>
              </a:rPr>
              <a:t>For all patients enrolled (n=225),</a:t>
            </a:r>
          </a:p>
          <a:p>
            <a:pPr algn="l"/>
            <a:r>
              <a:rPr lang="en-US" sz="1800" b="0" i="0" u="none" strike="noStrike" baseline="0" dirty="0">
                <a:solidFill>
                  <a:srgbClr val="24292E"/>
                </a:solidFill>
                <a:latin typeface="SabonLTStdRoman"/>
              </a:rPr>
              <a:t>overall survival (OS) 88%</a:t>
            </a:r>
          </a:p>
          <a:p>
            <a:pPr algn="l"/>
            <a:r>
              <a:rPr lang="en-US" sz="1800" b="0" i="0" u="none" strike="noStrike" baseline="0" dirty="0">
                <a:solidFill>
                  <a:srgbClr val="24292E"/>
                </a:solidFill>
                <a:latin typeface="SabonLTStdRoman"/>
              </a:rPr>
              <a:t>PFS 79%</a:t>
            </a:r>
          </a:p>
          <a:p>
            <a:pPr algn="l"/>
            <a:r>
              <a:rPr lang="en-US" sz="1800" b="0" i="0" u="none" strike="noStrike" baseline="0" dirty="0">
                <a:solidFill>
                  <a:srgbClr val="24292E"/>
                </a:solidFill>
                <a:latin typeface="SabonLTStdRoman"/>
              </a:rPr>
              <a:t>TTNT 83%</a:t>
            </a:r>
          </a:p>
          <a:p>
            <a:pPr algn="l"/>
            <a:endParaRPr lang="en-US" sz="1800" b="0" i="0" u="none" strike="noStrike" baseline="0" dirty="0">
              <a:solidFill>
                <a:srgbClr val="24292E"/>
              </a:solidFill>
              <a:latin typeface="SabonLTStdRoman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24292E"/>
                </a:solidFill>
                <a:latin typeface="SabonLTStdRoman"/>
              </a:rPr>
              <a:t>Curves show break down by arm.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2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In arm B treatment was reinitiated per-protocol due to MRD conversion in 19 patients (40%) of whom 4 went off</a:t>
            </a:r>
          </a:p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protocol due to toxicity (n=1), progression (n=2 including 1 death) and other reason (n=1). Following 12 cycles of</a:t>
            </a:r>
          </a:p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re-treatment with V+I, a second </a:t>
            </a:r>
            <a:r>
              <a:rPr lang="en-US" dirty="0" err="1">
                <a:solidFill>
                  <a:srgbClr val="24292E"/>
                </a:solidFill>
                <a:effectLst/>
                <a:latin typeface="Helvetica" pitchFamily="2" charset="0"/>
              </a:rPr>
              <a:t>uMRD</a:t>
            </a:r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 response was achieved in 8 (42%) whereas 3 (16%) and 2 (11%) had low</a:t>
            </a:r>
          </a:p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and high MRD positive responses, respectively. Retreatment resulted in a clinical remission in 10 (53%) while 2</a:t>
            </a:r>
          </a:p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(11%) progressed and 1 patient went off protocol (toxicity). Six patients are still under evaluation for responses</a:t>
            </a:r>
          </a:p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and MRD.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93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R/R study – update with 4 years of f/u</a:t>
            </a:r>
          </a:p>
          <a:p>
            <a:endParaRPr lang="en-US" dirty="0"/>
          </a:p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Patients received I for 2 (28-day) cycles followed by V+I combination. Patients reaching at least partial remission</a:t>
            </a:r>
          </a:p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(PR) and flow-based undetectable (u)MRD (&lt;10-4) in blood (PB) and bone marrow (BM), at cycle 15 (C15) were</a:t>
            </a:r>
          </a:p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randomized 1:2 between I maintenance (arm A) or treatment cessation (arm B). Patients in arm B becoming MRD</a:t>
            </a:r>
          </a:p>
          <a:p>
            <a:r>
              <a:rPr lang="en-US" dirty="0">
                <a:solidFill>
                  <a:srgbClr val="24292E"/>
                </a:solidFill>
                <a:effectLst/>
                <a:latin typeface="Helvetica" pitchFamily="2" charset="0"/>
              </a:rPr>
              <a:t>positive (&gt;10-2) reinitiated V+I. MRD positive patients at C15 remained on 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51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Older adults </a:t>
            </a:r>
          </a:p>
          <a:p>
            <a:r>
              <a:rPr lang="en-US" dirty="0"/>
              <a:t>1L therapy </a:t>
            </a:r>
          </a:p>
          <a:p>
            <a:r>
              <a:rPr lang="en-US" dirty="0"/>
              <a:t>IO (indefinite) vs. IVO (MRD guided discontinuation, discontinue if </a:t>
            </a:r>
            <a:r>
              <a:rPr lang="en-US" dirty="0" err="1"/>
              <a:t>uMRD</a:t>
            </a:r>
            <a:r>
              <a:rPr lang="en-US" dirty="0"/>
              <a:t> CR- flow in BM)</a:t>
            </a:r>
          </a:p>
          <a:p>
            <a:r>
              <a:rPr lang="en-US" dirty="0"/>
              <a:t>Designed to detect if IVO improves PFS compared to IO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Data released after the study met predefined futility threshold (HR of ½ in favor of IO) at the second planned event-driven interim analysis. 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7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IVO is not superior to IO for initial treatment of older adults with CLL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COVID-19 was the leading cause of death in both arms, (11 COVID-19 deaths on IO, 19 on IVO), with 13 and 11 additional deaths from other causes, respectively. </a:t>
            </a:r>
            <a:endParaRPr lang="en-US" dirty="0"/>
          </a:p>
          <a:p>
            <a:r>
              <a:rPr lang="en-US" dirty="0"/>
              <a:t>PFS or OS curves are overlapping when covid deaths are censored – more covid deaths observed in patients who received triplet vs. doublet</a:t>
            </a:r>
          </a:p>
          <a:p>
            <a:endParaRPr lang="en-US" dirty="0"/>
          </a:p>
          <a:p>
            <a:r>
              <a:rPr lang="en-US" dirty="0"/>
              <a:t>PFS for patients treated with IVO is not impacted by MRD or response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99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Older adults </a:t>
            </a:r>
          </a:p>
          <a:p>
            <a:r>
              <a:rPr lang="en-US" dirty="0"/>
              <a:t>1L therapy </a:t>
            </a:r>
          </a:p>
          <a:p>
            <a:r>
              <a:rPr lang="en-US" dirty="0"/>
              <a:t>IO (indefinite) vs. IVO (MRD guided discontinuation, discontinue if </a:t>
            </a:r>
            <a:r>
              <a:rPr lang="en-US" dirty="0" err="1"/>
              <a:t>uMRD</a:t>
            </a:r>
            <a:r>
              <a:rPr lang="en-US" dirty="0"/>
              <a:t> CR- flow in BM)</a:t>
            </a:r>
          </a:p>
          <a:p>
            <a:r>
              <a:rPr lang="en-US" dirty="0"/>
              <a:t>Designed to detect if IVO improves PFS compared to IO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Data released after the study met predefined futility threshold (HR of ½ in favor of IO) at the second planned event-driven interim analysis. </a:t>
            </a:r>
          </a:p>
          <a:p>
            <a:endParaRPr lang="en-US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0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</a:t>
            </a:r>
            <a:r>
              <a:rPr lang="en-US" dirty="0" err="1"/>
              <a:t>benda</a:t>
            </a:r>
            <a:r>
              <a:rPr lang="en-US" dirty="0"/>
              <a:t> debulking, C1 </a:t>
            </a:r>
            <a:r>
              <a:rPr lang="en-US" dirty="0" err="1"/>
              <a:t>Obin</a:t>
            </a:r>
            <a:r>
              <a:rPr lang="en-US" dirty="0"/>
              <a:t>, C2 </a:t>
            </a:r>
            <a:r>
              <a:rPr lang="en-US" dirty="0" err="1"/>
              <a:t>acala</a:t>
            </a:r>
            <a:r>
              <a:rPr lang="en-US" dirty="0"/>
              <a:t>, C3 </a:t>
            </a:r>
            <a:r>
              <a:rPr lang="en-US" dirty="0" err="1"/>
              <a:t>ven</a:t>
            </a:r>
            <a:r>
              <a:rPr lang="en-US" dirty="0"/>
              <a:t>, MRD tested at C9, Q3 month maintenance</a:t>
            </a:r>
          </a:p>
          <a:p>
            <a:r>
              <a:rPr lang="en-US" dirty="0"/>
              <a:t>Treated until </a:t>
            </a:r>
            <a:r>
              <a:rPr lang="en-US" dirty="0" err="1"/>
              <a:t>uMRD</a:t>
            </a:r>
            <a:r>
              <a:rPr lang="en-US" dirty="0"/>
              <a:t> (10^-4 </a:t>
            </a:r>
            <a:r>
              <a:rPr lang="en-US" dirty="0" err="1"/>
              <a:t>sens</a:t>
            </a:r>
            <a:r>
              <a:rPr lang="en-US" dirty="0"/>
              <a:t>, pb), max of 24 months of maintenance</a:t>
            </a:r>
          </a:p>
          <a:p>
            <a:r>
              <a:rPr lang="en-US" dirty="0"/>
              <a:t>Primary endpoint = </a:t>
            </a:r>
            <a:r>
              <a:rPr lang="en-US" dirty="0" err="1"/>
              <a:t>uMRD</a:t>
            </a:r>
            <a:r>
              <a:rPr lang="en-US" dirty="0"/>
              <a:t>, 76% had achieved </a:t>
            </a:r>
            <a:r>
              <a:rPr lang="en-US" dirty="0" err="1"/>
              <a:t>uMRD</a:t>
            </a:r>
            <a:r>
              <a:rPr lang="en-US" dirty="0"/>
              <a:t> after 6months of triplet therapy, here presented efficacy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9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FLAIR has an adaptive design with multiple parallel arms – FCR, I/R, I mono, I+V; this is an analysis of I+V vs. FCR</a:t>
            </a:r>
          </a:p>
          <a:p>
            <a:r>
              <a:rPr lang="en-US" dirty="0"/>
              <a:t>I+V: 2 month I lead in followed by V dose ramp, duration was </a:t>
            </a:r>
            <a:r>
              <a:rPr lang="en-US"/>
              <a:t>MRD guided, 2-6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77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Authors also looked at </a:t>
            </a:r>
            <a:r>
              <a:rPr lang="en-US" dirty="0" err="1"/>
              <a:t>ctDNA</a:t>
            </a:r>
            <a:r>
              <a:rPr lang="en-US" dirty="0"/>
              <a:t> analyses, found that addition of </a:t>
            </a:r>
            <a:r>
              <a:rPr lang="en-US" dirty="0" err="1"/>
              <a:t>ctDNA</a:t>
            </a:r>
            <a:r>
              <a:rPr lang="en-US" dirty="0"/>
              <a:t> to standard flow based MRD detection improved ability to detect early relapse, </a:t>
            </a:r>
            <a:r>
              <a:rPr lang="en-US" dirty="0" err="1"/>
              <a:t>esp</a:t>
            </a:r>
            <a:r>
              <a:rPr lang="en-US" dirty="0"/>
              <a:t> for patients with higher risk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54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</a:t>
            </a:r>
            <a:r>
              <a:rPr lang="en-US" dirty="0" err="1"/>
              <a:t>benda</a:t>
            </a:r>
            <a:r>
              <a:rPr lang="en-US" dirty="0"/>
              <a:t> debulking, C1 </a:t>
            </a:r>
            <a:r>
              <a:rPr lang="en-US" dirty="0" err="1"/>
              <a:t>Obin</a:t>
            </a:r>
            <a:r>
              <a:rPr lang="en-US" dirty="0"/>
              <a:t>, C2 </a:t>
            </a:r>
            <a:r>
              <a:rPr lang="en-US" dirty="0" err="1"/>
              <a:t>acala</a:t>
            </a:r>
            <a:r>
              <a:rPr lang="en-US" dirty="0"/>
              <a:t>, C3 </a:t>
            </a:r>
            <a:r>
              <a:rPr lang="en-US" dirty="0" err="1"/>
              <a:t>ven</a:t>
            </a:r>
            <a:r>
              <a:rPr lang="en-US" dirty="0"/>
              <a:t>, MRD tested at C9, Q3 month maintenance</a:t>
            </a:r>
          </a:p>
          <a:p>
            <a:r>
              <a:rPr lang="en-US" dirty="0"/>
              <a:t>Treated until </a:t>
            </a:r>
            <a:r>
              <a:rPr lang="en-US" dirty="0" err="1"/>
              <a:t>uMRD</a:t>
            </a:r>
            <a:r>
              <a:rPr lang="en-US" dirty="0"/>
              <a:t> (10^-4 </a:t>
            </a:r>
            <a:r>
              <a:rPr lang="en-US" dirty="0" err="1"/>
              <a:t>sens</a:t>
            </a:r>
            <a:r>
              <a:rPr lang="en-US" dirty="0"/>
              <a:t>, pb), max of 24 months of maintenance</a:t>
            </a:r>
          </a:p>
          <a:p>
            <a:r>
              <a:rPr lang="en-US" dirty="0"/>
              <a:t>Primary endpoint = </a:t>
            </a:r>
            <a:r>
              <a:rPr lang="en-US" dirty="0" err="1"/>
              <a:t>uMRD</a:t>
            </a:r>
            <a:r>
              <a:rPr lang="en-US" dirty="0"/>
              <a:t>, 76% had achieved </a:t>
            </a:r>
            <a:r>
              <a:rPr lang="en-US" dirty="0" err="1"/>
              <a:t>uMRD</a:t>
            </a:r>
            <a:r>
              <a:rPr lang="en-US" dirty="0"/>
              <a:t> after 6months of triplet therapy, here presented efficacy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19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TIP – address need for triplet therapy</a:t>
            </a:r>
          </a:p>
          <a:p>
            <a:endParaRPr lang="en-US" dirty="0">
              <a:solidFill>
                <a:srgbClr val="4F4F4F"/>
              </a:solidFill>
              <a:effectLst/>
              <a:latin typeface="Helvetica" pitchFamily="2" charset="0"/>
            </a:endParaRP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Recent reports of triplet regimens demonstrate modest improvement in minimal residual disease (MRD) negativity with similar response rates when compared to oral doublets</a:t>
            </a:r>
          </a:p>
          <a:p>
            <a:endParaRPr lang="en-US" dirty="0">
              <a:solidFill>
                <a:srgbClr val="4F4F4F"/>
              </a:solidFill>
              <a:effectLst/>
              <a:latin typeface="Helvetica" pitchFamily="2" charset="0"/>
            </a:endParaRP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Therefore, anti-CD20 therapy may not be required for all patients and could be optimized within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a response-adapted strategy. This trial has been developed to assess </a:t>
            </a:r>
            <a:r>
              <a:rPr lang="en-US" dirty="0" err="1">
                <a:solidFill>
                  <a:srgbClr val="4F4F4F"/>
                </a:solidFill>
                <a:effectLst/>
                <a:latin typeface="Helvetica" pitchFamily="2" charset="0"/>
              </a:rPr>
              <a:t>e_cacy</a:t>
            </a:r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 and safety of a response adapted consolidative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treatment approach utilizing obinutuzumab triplet consolidation in CLL/SLL patients who remain MRD positive after an oral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doublet </a:t>
            </a:r>
            <a:r>
              <a:rPr lang="en-US" dirty="0" err="1">
                <a:solidFill>
                  <a:srgbClr val="4F4F4F"/>
                </a:solidFill>
                <a:effectLst/>
                <a:latin typeface="Helvetica" pitchFamily="2" charset="0"/>
              </a:rPr>
              <a:t>Yxed</a:t>
            </a:r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 duration treatment with zanubrutinib and venetoclax.</a:t>
            </a:r>
          </a:p>
          <a:p>
            <a:endParaRPr lang="en-US" dirty="0">
              <a:solidFill>
                <a:srgbClr val="4F4F4F"/>
              </a:solidFill>
              <a:effectLst/>
              <a:latin typeface="Helvetica" pitchFamily="2" charset="0"/>
            </a:endParaRP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This approach looks to maximize MRD negative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remissions, spare toxicity by limiting anti-CD20 exposure, and provide a </a:t>
            </a:r>
            <a:r>
              <a:rPr lang="en-US" dirty="0" err="1">
                <a:solidFill>
                  <a:srgbClr val="4F4F4F"/>
                </a:solidFill>
                <a:effectLst/>
                <a:latin typeface="Helvetica" pitchFamily="2" charset="0"/>
              </a:rPr>
              <a:t>Ynite</a:t>
            </a:r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 therapy.</a:t>
            </a:r>
          </a:p>
          <a:p>
            <a:endParaRPr lang="en-US" dirty="0">
              <a:solidFill>
                <a:srgbClr val="4F4F4F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20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02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64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Median (95% CI) OS was 30.3 months (15.0–NR).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The rate of any-grade cytokine release syndrome (CRS) was 85% (grade 3, 8%; no grade 4/5) and neurological events (NE) was 45% (grade 3, 18%; grade 4, 1%; no grade 5); 69% received tocilizumab and/or corticosteroids for CRS/NEs.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02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Sonrotoclax</a:t>
            </a:r>
            <a:r>
              <a:rPr lang="en-US" dirty="0"/>
              <a:t> – highly potent BCL2i</a:t>
            </a:r>
          </a:p>
          <a:p>
            <a:r>
              <a:rPr lang="en-US" dirty="0"/>
              <a:t>This is a look at the 1L patients who </a:t>
            </a:r>
            <a:r>
              <a:rPr lang="en-US" dirty="0" err="1"/>
              <a:t>recived</a:t>
            </a:r>
            <a:r>
              <a:rPr lang="en-US" dirty="0"/>
              <a:t> combo of </a:t>
            </a:r>
            <a:r>
              <a:rPr lang="en-US" dirty="0" err="1"/>
              <a:t>sonrotocola</a:t>
            </a:r>
            <a:r>
              <a:rPr lang="en-US" dirty="0"/>
              <a:t> + </a:t>
            </a:r>
            <a:r>
              <a:rPr lang="en-US" dirty="0" err="1"/>
              <a:t>zanu</a:t>
            </a:r>
            <a:endParaRPr lang="en-US" dirty="0"/>
          </a:p>
          <a:p>
            <a:r>
              <a:rPr lang="en-US" dirty="0"/>
              <a:t>Therapy continued until progression, intolerance, or they elected to stop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377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Sonrotoclax</a:t>
            </a:r>
            <a:r>
              <a:rPr lang="en-US" dirty="0"/>
              <a:t> – highly potent BCL2i</a:t>
            </a:r>
          </a:p>
          <a:p>
            <a:r>
              <a:rPr lang="en-US" dirty="0"/>
              <a:t>This is a look at the 1L patients who </a:t>
            </a:r>
            <a:r>
              <a:rPr lang="en-US" dirty="0" err="1"/>
              <a:t>recived</a:t>
            </a:r>
            <a:r>
              <a:rPr lang="en-US" dirty="0"/>
              <a:t> combo of </a:t>
            </a:r>
            <a:r>
              <a:rPr lang="en-US" dirty="0" err="1"/>
              <a:t>sonrotocola</a:t>
            </a:r>
            <a:r>
              <a:rPr lang="en-US" dirty="0"/>
              <a:t> + </a:t>
            </a:r>
            <a:r>
              <a:rPr lang="en-US" dirty="0" err="1"/>
              <a:t>zanu</a:t>
            </a:r>
            <a:endParaRPr lang="en-US" dirty="0"/>
          </a:p>
          <a:p>
            <a:r>
              <a:rPr lang="en-US" dirty="0"/>
              <a:t>Therapy continued until progression, intolerance, or they elected to stop</a:t>
            </a:r>
          </a:p>
          <a:p>
            <a:endParaRPr lang="en-US" dirty="0"/>
          </a:p>
          <a:p>
            <a:r>
              <a:rPr lang="en-US" dirty="0"/>
              <a:t>Safe and well tolerated -106 of 107 patients remain on drug</a:t>
            </a:r>
          </a:p>
          <a:p>
            <a:r>
              <a:rPr lang="en-US" dirty="0"/>
              <a:t>No TLS or cardiac tox observed</a:t>
            </a:r>
          </a:p>
          <a:p>
            <a:r>
              <a:rPr lang="en-US" dirty="0"/>
              <a:t>Most common grade 3 AE was neutropenia</a:t>
            </a:r>
          </a:p>
          <a:p>
            <a:endParaRPr lang="en-US" dirty="0"/>
          </a:p>
          <a:p>
            <a:r>
              <a:rPr lang="en-US" dirty="0"/>
              <a:t>ORR 100%</a:t>
            </a:r>
          </a:p>
          <a:p>
            <a:r>
              <a:rPr lang="en-US" dirty="0"/>
              <a:t>320mg dose was selected for </a:t>
            </a:r>
            <a:r>
              <a:rPr lang="en-US" dirty="0" err="1"/>
              <a:t>ph</a:t>
            </a:r>
            <a:r>
              <a:rPr lang="en-US" dirty="0"/>
              <a:t> 3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22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Sonrotoclax</a:t>
            </a:r>
            <a:r>
              <a:rPr lang="en-US" dirty="0"/>
              <a:t> – highly potent BCL2i</a:t>
            </a:r>
          </a:p>
          <a:p>
            <a:r>
              <a:rPr lang="en-US" dirty="0"/>
              <a:t>This is a look at the 1L patients who </a:t>
            </a:r>
            <a:r>
              <a:rPr lang="en-US" dirty="0" err="1"/>
              <a:t>recived</a:t>
            </a:r>
            <a:r>
              <a:rPr lang="en-US" dirty="0"/>
              <a:t> combo of </a:t>
            </a:r>
            <a:r>
              <a:rPr lang="en-US" dirty="0" err="1"/>
              <a:t>sonrotocola</a:t>
            </a:r>
            <a:r>
              <a:rPr lang="en-US" dirty="0"/>
              <a:t> + </a:t>
            </a:r>
            <a:r>
              <a:rPr lang="en-US" dirty="0" err="1"/>
              <a:t>zanu</a:t>
            </a:r>
            <a:endParaRPr lang="en-US" dirty="0"/>
          </a:p>
          <a:p>
            <a:r>
              <a:rPr lang="en-US" dirty="0"/>
              <a:t>Therapy continued until progression, intolerance, or they elected to stop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752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Median duration of response = 11.7 months</a:t>
            </a:r>
          </a:p>
          <a:p>
            <a:r>
              <a:rPr lang="en-US" dirty="0">
                <a:effectLst/>
                <a:latin typeface="Helvetica" pitchFamily="2" charset="0"/>
              </a:rPr>
              <a:t>PFS = 16.2 months</a:t>
            </a:r>
          </a:p>
          <a:p>
            <a:r>
              <a:rPr lang="en-US" dirty="0">
                <a:effectLst/>
                <a:latin typeface="Helvetica" pitchFamily="2" charset="0"/>
              </a:rPr>
              <a:t>OS = 31.6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83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FLAIR has an adaptive design with multiple arms – FCR, I/R, I mono, I+V; this is an analysis of I+V vs. FCR</a:t>
            </a:r>
          </a:p>
          <a:p>
            <a:endParaRPr lang="en-US" dirty="0"/>
          </a:p>
          <a:p>
            <a:r>
              <a:rPr lang="en-US" dirty="0"/>
              <a:t>Safety: Heme tox more common in FCR, </a:t>
            </a:r>
            <a:r>
              <a:rPr lang="en-US" dirty="0" err="1"/>
              <a:t>cadiac</a:t>
            </a:r>
            <a:r>
              <a:rPr lang="en-US" dirty="0"/>
              <a:t> tox more common in I+V</a:t>
            </a:r>
          </a:p>
          <a:p>
            <a:r>
              <a:rPr lang="en-US" dirty="0"/>
              <a:t>Second </a:t>
            </a:r>
            <a:r>
              <a:rPr lang="en-US" dirty="0" err="1"/>
              <a:t>malignanices</a:t>
            </a:r>
            <a:r>
              <a:rPr lang="en-US" dirty="0"/>
              <a:t> observed more commonly in FCR (incidence per 100 person-years was 5.4 vs. 2.6)</a:t>
            </a:r>
          </a:p>
          <a:p>
            <a:r>
              <a:rPr lang="en-US" dirty="0"/>
              <a:t>31 deaths: 23 in FCR and 8 in I+V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833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Tislelizumab = PD1 inhibitor</a:t>
            </a:r>
          </a:p>
          <a:p>
            <a:endParaRPr lang="en-US" dirty="0"/>
          </a:p>
          <a:p>
            <a:r>
              <a:rPr lang="en-US" dirty="0"/>
              <a:t>Most 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87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Tislelizumab = PD1 inhibitor</a:t>
            </a:r>
          </a:p>
          <a:p>
            <a:endParaRPr lang="en-US" dirty="0"/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Median age was 67 years (range 45 - 82). 22 (45.8%) pts had ECOG 1 or higher. Median LDH at enrollment was 335 U/l.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Sixteen (34.8%) pts had del(17p)/TP53mut, 29 (70.7%) pts had unmutated IGHV. 25 (64.1%) pts had high or very high-risk CLL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according to CLL-IPI, 11 (28.2%) intermediate and 3 (7.7%) low risk. Complex karyotype (≥3 aberrations) was detected in 16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(42.1%) pts.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46 (95.8%) pts had DLBCL-RT and 2 (4.2%) pts had HL-RT. In 26 (54.2%) pts, the RT was reported as clonally related to the CLL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(22 [45.8%] unknown). Overall, 36 (75.0%) pts had received prior CLL-directed therapy, including CIT (25 pts) and targeted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agents (32 pts) as well as prior allogeneic stem cell transplant (SCT) in 3 pts. 12 (25.0%) pts had treatment-naive CLL.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Thirteen pts (27.1%) had received prior RT-directed therapy, including CHOP-like regimens and BTK inhibitors. 35 (72.8%) pts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had not received prior RT-directed therapy.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Twenty-eight of 48 pts responded to induction therapy resulting in an ORR of 58.3% (95% CI, 0.43-0.72), including 9 (18.8%)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CR and 19 (39.6%) PR, meeting the study’s primary endpoint (p=0.008) (Fig A). SD was reported in 6 (12.5%) pts, 11 (22.9%)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pts had progressive disease (PD), three had missing assessment due to PD. The median DOR was not reached, the 6-month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DOR rate was 70.6%. Median PFS was 10 months (95% CI 3.8 -16.3) with a 12-month rate of 46.9% (Fig B). Median OS was</a:t>
            </a:r>
          </a:p>
          <a:p>
            <a:r>
              <a:rPr lang="en-US" dirty="0">
                <a:solidFill>
                  <a:srgbClr val="4F4F4F"/>
                </a:solidFill>
                <a:effectLst/>
                <a:latin typeface="Helvetica" pitchFamily="2" charset="0"/>
              </a:rPr>
              <a:t>not reached (12-month OS rate 74.7%). Median TTNT was not reached (12-month TTNT rate 56.2%).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21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Tislelizumab = PD1 inhibitor</a:t>
            </a:r>
          </a:p>
          <a:p>
            <a:endParaRPr lang="en-US" dirty="0"/>
          </a:p>
          <a:p>
            <a:r>
              <a:rPr lang="en-US" dirty="0"/>
              <a:t>Most 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98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103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30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FLAIR has an adaptive design with multiple parallel arms – FCR, I/R, I mono, I+V; this is an analysis of I+V vs. FCR</a:t>
            </a:r>
          </a:p>
          <a:p>
            <a:r>
              <a:rPr lang="en-US" dirty="0"/>
              <a:t>I+V: 2 month I lead in followed by V dose ramp, duration was MRD guided, 2-6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09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1L CLL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13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>
                <a:solidFill>
                  <a:srgbClr val="071D49"/>
                </a:solidFill>
                <a:latin typeface="Arial" panose="020B0604020202020204" pitchFamily="34" charset="0"/>
              </a:rPr>
              <a:t>First-line fixed-duration treatment with ibrutinib + venetoclax may mitigate development</a:t>
            </a:r>
          </a:p>
          <a:p>
            <a:pPr algn="l"/>
            <a:r>
              <a:rPr lang="en-US" sz="1800" b="0" i="0" u="none" strike="noStrike" baseline="0">
                <a:solidFill>
                  <a:srgbClr val="071D49"/>
                </a:solidFill>
                <a:latin typeface="Arial" panose="020B0604020202020204" pitchFamily="34" charset="0"/>
              </a:rPr>
              <a:t>of resistance mechanisms associated with continuous single-agent targeted therapies; to date, only one</a:t>
            </a:r>
          </a:p>
          <a:p>
            <a:pPr algn="l"/>
            <a:r>
              <a:rPr lang="en-US" sz="1800" b="0" i="0" u="none" strike="noStrike" baseline="0">
                <a:solidFill>
                  <a:srgbClr val="071D49"/>
                </a:solidFill>
                <a:latin typeface="Arial" panose="020B0604020202020204" pitchFamily="34" charset="0"/>
              </a:rPr>
              <a:t>mutation of uncertain clinical significance has been detected in </a:t>
            </a:r>
            <a:r>
              <a:rPr lang="en-US" sz="1800" b="0" i="1" u="none" strike="noStrike" baseline="0">
                <a:solidFill>
                  <a:srgbClr val="071D49"/>
                </a:solidFill>
                <a:latin typeface="Arial" panose="020B0604020202020204" pitchFamily="34" charset="0"/>
              </a:rPr>
              <a:t>BCL-2</a:t>
            </a:r>
            <a:r>
              <a:rPr lang="en-US" sz="1800" b="0" i="0" u="none" strike="noStrike" baseline="0">
                <a:solidFill>
                  <a:srgbClr val="071D49"/>
                </a:solidFill>
                <a:latin typeface="Arial" panose="020B0604020202020204" pitchFamily="34" charset="0"/>
              </a:rPr>
              <a:t>, and none in </a:t>
            </a:r>
            <a:r>
              <a:rPr lang="en-US" sz="1800" b="0" i="1" u="none" strike="noStrike" baseline="0">
                <a:solidFill>
                  <a:srgbClr val="071D49"/>
                </a:solidFill>
                <a:latin typeface="Arial" panose="020B0604020202020204" pitchFamily="34" charset="0"/>
              </a:rPr>
              <a:t>BTK </a:t>
            </a:r>
            <a:r>
              <a:rPr lang="en-US" sz="1800" b="0" i="0" u="none" strike="noStrike" baseline="0">
                <a:solidFill>
                  <a:srgbClr val="071D49"/>
                </a:solidFill>
                <a:latin typeface="Arial" panose="020B0604020202020204" pitchFamily="34" charset="0"/>
              </a:rPr>
              <a:t>or </a:t>
            </a:r>
            <a:r>
              <a:rPr lang="en-US" sz="1800" b="0" i="1" u="none" strike="noStrike" baseline="0">
                <a:solidFill>
                  <a:srgbClr val="071D49"/>
                </a:solidFill>
                <a:latin typeface="Arial" panose="020B0604020202020204" pitchFamily="34" charset="0"/>
              </a:rPr>
              <a:t>PLCG2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4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1L CLL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44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on data with longer follow up, now 55 months</a:t>
            </a:r>
          </a:p>
          <a:p>
            <a:r>
              <a:rPr lang="en-US" dirty="0"/>
              <a:t>And subgroup analyses by IGHV and MRD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90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54 month updates of PFS and OS</a:t>
            </a:r>
          </a:p>
          <a:p>
            <a:r>
              <a:rPr lang="en-US" dirty="0"/>
              <a:t>Landmark analyses looking at effect of MRD status at end of </a:t>
            </a:r>
            <a:r>
              <a:rPr lang="en-US" dirty="0" err="1"/>
              <a:t>tx</a:t>
            </a:r>
            <a:r>
              <a:rPr lang="en-US" dirty="0"/>
              <a:t> on MRD – IV improved PFS regardless of MRD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7FDEF1-AF0B-48EB-91E6-56DA6CE189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9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78DB4-DAE9-74C9-09FA-C88862DBE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BA5D5-B0BA-260C-2B36-061942E62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6E7EA-EB8D-442E-1AE1-2A8532636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54FF-38BD-4B0C-AB71-61C406195766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86980-7BB3-6B6E-9F94-115D05FF5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08667-19E5-F74C-FDF0-841453A7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E826-93FB-4601-8A27-92197BFD8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4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AA69E-E703-10CF-2A56-1ECF5F16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02242-FC0D-B572-98E5-AAD5362B8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0C2A4-6F20-0358-DB61-7AFAA17B8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54FF-38BD-4B0C-AB71-61C406195766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1A2D4-CF82-7571-3635-25D854A6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C234D-3E5B-2CE0-7A80-1F40E64BA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E826-93FB-4601-8A27-92197BFD8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1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EBDE3B-0E19-F107-2A43-560D3C162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E12BF-F233-1BB3-35ED-4F78B75AC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78BD2-7995-6DFF-BE38-07486415B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54FF-38BD-4B0C-AB71-61C406195766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D3C14-FA90-73B0-915B-EEC78639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B33AA-D327-7598-AB98-DDB5D025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E826-93FB-4601-8A27-92197BFD8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41479-8A66-0681-AA51-60290051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791E3-5BC5-888C-6054-15758D1D7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926C6-453E-232E-E8D7-13712C10A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54FF-38BD-4B0C-AB71-61C406195766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3265A-ACCE-0161-2CEC-4CF91647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7D661-34CB-EE77-7E3C-600491341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E826-93FB-4601-8A27-92197BFD8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2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D4D67-DD54-2267-2F4A-A70D3B22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5C2D0-B448-9FBC-0353-1E801B87E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17A87-2D20-3E22-91EA-35A685FD2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54FF-38BD-4B0C-AB71-61C406195766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DAA3C-CC04-8B2A-D83B-ACFF8B84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B48C3-5512-E11F-247C-06B7AE99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E826-93FB-4601-8A27-92197BFD8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7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CA4B-1CFF-D6E5-9E1A-5FCF6B39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D108E-0831-8192-EC72-185442970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5AF86-4C54-F855-C498-59DF5B8A8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A1EFF-9755-4FE8-E17E-146C9AD7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54FF-38BD-4B0C-AB71-61C406195766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A9F4A-A2DE-6F11-5311-8E717CDD4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4ED5B-B269-B886-6D66-1685D2DB0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E826-93FB-4601-8A27-92197BFD8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8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16E5E-21EE-F057-7FEB-8E5481AC6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E8E61-48B6-D5A1-FAA7-4BB411141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E2E20-0B49-6E66-D1FD-53274757F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5A9AEF-D2CA-E644-444B-082A54CFE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645C2E-B64B-E625-EE07-7622360A65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19465-663E-7C21-31BB-30D93A83A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54FF-38BD-4B0C-AB71-61C406195766}" type="datetimeFigureOut">
              <a:rPr lang="en-US" smtClean="0"/>
              <a:t>2/2/24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5CE5E3-F7D2-7A8D-DE1F-39C1E12D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601394-31A7-B230-8271-70CB4F01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E826-93FB-4601-8A27-92197BFD8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8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61314-85A8-7CDE-17B7-14A548040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7BD5D-2661-AA55-36B4-654D74891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54FF-38BD-4B0C-AB71-61C406195766}" type="datetimeFigureOut">
              <a:rPr lang="en-US" smtClean="0"/>
              <a:t>2/2/24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E878A0-851D-B0C9-187B-97BA43D47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6E35E-78AE-F5C7-DFBA-7BD27B06B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E826-93FB-4601-8A27-92197BFD8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7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2A28C1-82DD-33C1-0326-F9F53DC06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54FF-38BD-4B0C-AB71-61C406195766}" type="datetimeFigureOut">
              <a:rPr lang="en-US" smtClean="0"/>
              <a:t>2/2/24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338D28-1F64-622D-F80B-E053B0B5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9C06D-5603-0D38-55D9-565C9237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E826-93FB-4601-8A27-92197BFD8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43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8E625-940C-C156-0948-B87F6A64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E0AA4-A08A-7070-950F-41FF7B091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2427E-8627-0BC6-3B6C-4CEDCAB1E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98D53-5EAD-78BA-8FED-8315A561D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54FF-38BD-4B0C-AB71-61C406195766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42C96-C21B-F92C-7142-51403691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102C9-16D6-D42E-9015-6ABE9CB3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E826-93FB-4601-8A27-92197BFD8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8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660D6-B635-9F8B-5092-899CF2B14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0346A-E31E-D4BA-269B-6FF628AEC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0AD19-C7D2-E3CF-2746-7BCD0E882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FF34D-9C06-9BEC-E54E-0B9C547E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754FF-38BD-4B0C-AB71-61C406195766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57E9C-D187-B9CB-CC97-919A5C9FA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DC750-DD01-0415-5930-EB863802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E826-93FB-4601-8A27-92197BFD8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1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8F3D8-E6CE-E6B1-B749-09F3CEE5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5C44D-24C8-A308-43C3-6EC0594C8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3BF3A-5FC2-C290-50C7-8DF1A485E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754FF-38BD-4B0C-AB71-61C406195766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1E09-9851-198E-7E00-9B871784A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547CF-52E6-9564-67A2-B44623F1D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AE826-93FB-4601-8A27-92197BFD8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4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7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6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5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3.png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32.png"/><Relationship Id="rId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9.wdp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0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microsoft.com/office/2007/relationships/hdphoto" Target="../media/hdphoto35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microsoft.com/office/2007/relationships/hdphoto" Target="../media/hdphoto32.wdp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6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5" Type="http://schemas.openxmlformats.org/officeDocument/2006/relationships/image" Target="../media/image64.png"/><Relationship Id="rId4" Type="http://schemas.microsoft.com/office/2007/relationships/hdphoto" Target="../media/hdphoto37.wdp"/><Relationship Id="rId9" Type="http://schemas.microsoft.com/office/2007/relationships/hdphoto" Target="../media/hdphoto39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1.wdp"/><Relationship Id="rId5" Type="http://schemas.openxmlformats.org/officeDocument/2006/relationships/image" Target="../media/image68.png"/><Relationship Id="rId4" Type="http://schemas.microsoft.com/office/2007/relationships/hdphoto" Target="../media/hdphoto40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1297-27BD-7DE9-9918-1A4053297F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Future Directions in the Care of Patients with CLL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0F6FE2-16BC-0BA7-4915-C8A3281C6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7779"/>
            <a:ext cx="9144000" cy="1857858"/>
          </a:xfrm>
        </p:spPr>
        <p:txBody>
          <a:bodyPr>
            <a:normAutofit/>
          </a:bodyPr>
          <a:lstStyle/>
          <a:p>
            <a:r>
              <a:rPr lang="en-US" dirty="0"/>
              <a:t>Lindsey </a:t>
            </a:r>
            <a:r>
              <a:rPr lang="en-US" dirty="0" err="1"/>
              <a:t>Roeker</a:t>
            </a:r>
            <a:r>
              <a:rPr lang="en-US" dirty="0"/>
              <a:t>, MD</a:t>
            </a:r>
          </a:p>
          <a:p>
            <a:r>
              <a:rPr lang="en-US" dirty="0"/>
              <a:t>Assistant Attending</a:t>
            </a:r>
          </a:p>
          <a:p>
            <a:r>
              <a:rPr lang="en-US" dirty="0"/>
              <a:t>Memorial Sloan Kettering Cancer Center</a:t>
            </a:r>
          </a:p>
          <a:p>
            <a:r>
              <a:rPr lang="en-US" dirty="0"/>
              <a:t>New York, NY</a:t>
            </a:r>
          </a:p>
        </p:txBody>
      </p:sp>
    </p:spTree>
    <p:extLst>
      <p:ext uri="{BB962C8B-B14F-4D97-AF65-F5344CB8AC3E}">
        <p14:creationId xmlns:p14="http://schemas.microsoft.com/office/powerpoint/2010/main" val="3078372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062682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First-line fixed-duration ibrutinib plus venetoclax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Ibr+Ven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versus chlorambucil plus obinutuzumab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Clb+O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): 55-month follow-up from the GLOW study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Follows, et al. ASH 2023; Abstract 634.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9254E-D5AE-C645-9523-FEEA9A426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169" y="1690688"/>
            <a:ext cx="11401768" cy="438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9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Follows, et al. ASH 2023; Abstract 634. 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2174A0-9499-8C45-BFEF-E858201529F6}"/>
              </a:ext>
            </a:extLst>
          </p:cNvPr>
          <p:cNvGrpSpPr/>
          <p:nvPr/>
        </p:nvGrpSpPr>
        <p:grpSpPr>
          <a:xfrm>
            <a:off x="968962" y="263307"/>
            <a:ext cx="10254076" cy="3165693"/>
            <a:chOff x="527660" y="109674"/>
            <a:chExt cx="10254076" cy="31656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B1E300-CFB1-4043-91C9-A85EBA82C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7660" y="109674"/>
              <a:ext cx="4809653" cy="31656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9E7376-ECC9-EA40-858C-434AE037B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35040" y="178701"/>
              <a:ext cx="4746696" cy="304244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BD60E53-73D6-3C4A-A281-7DBD5094B7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9583" y="3552134"/>
            <a:ext cx="7392834" cy="28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0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Follows, et al. ASH 2023; Abstract 634. 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706A80-F62C-A744-BE37-2DB20C4AB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2932" y="223283"/>
            <a:ext cx="7926135" cy="31047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13C70A-814C-AC48-9923-872687CD7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5336" y="3530011"/>
            <a:ext cx="7336465" cy="29821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7B45FB-0005-450A-1DF1-95CAC18AA53C}"/>
              </a:ext>
            </a:extLst>
          </p:cNvPr>
          <p:cNvSpPr/>
          <p:nvPr/>
        </p:nvSpPr>
        <p:spPr>
          <a:xfrm>
            <a:off x="8897420" y="6092575"/>
            <a:ext cx="821933" cy="542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82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First-line fixed-duration ibrutinib plus venetoclax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Ibr+Ven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versus chlorambucil plus obinutuzumab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Clb+O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): 55-month follow-up from the GLOW study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4F71-B049-F04F-936B-3FB04931C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8907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MRD status at end of treatment predicts PFS, </a:t>
            </a:r>
            <a:br>
              <a:rPr lang="en-US" dirty="0"/>
            </a:br>
            <a:r>
              <a:rPr lang="en-US" dirty="0"/>
              <a:t>especially for </a:t>
            </a:r>
            <a:r>
              <a:rPr lang="en-US" dirty="0" err="1"/>
              <a:t>uIGHV</a:t>
            </a:r>
            <a:r>
              <a:rPr lang="en-US" dirty="0"/>
              <a:t> (less significant for </a:t>
            </a:r>
            <a:r>
              <a:rPr lang="en-US" dirty="0" err="1"/>
              <a:t>mIGHV</a:t>
            </a:r>
            <a:r>
              <a:rPr lang="en-US" dirty="0"/>
              <a:t>)</a:t>
            </a:r>
          </a:p>
          <a:p>
            <a:pPr marL="0" indent="0" algn="ctr">
              <a:buNone/>
            </a:pPr>
            <a:r>
              <a:rPr lang="en-US" dirty="0"/>
              <a:t>I+V improves TTNT for </a:t>
            </a:r>
            <a:r>
              <a:rPr lang="en-US" dirty="0" err="1"/>
              <a:t>uIGHV</a:t>
            </a:r>
            <a:r>
              <a:rPr lang="en-US" dirty="0"/>
              <a:t> vs. Chlorambucil/</a:t>
            </a:r>
            <a:r>
              <a:rPr lang="en-US" dirty="0" err="1"/>
              <a:t>Obin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Follows, et al. ASH 2023; Abstract 634.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2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Time-limited venetoclax and ibrutinib for patients with relapsed/refractory CLL who have undetectable MRD – 4-year follow up from the randomized Phase II VISION/HO141 trial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42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Kater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EHA 2023; Abstract S148.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4901E-85EA-327F-4B2C-D8856F39C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079" y="1785808"/>
            <a:ext cx="9803842" cy="43743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C88D32-2C61-7A3C-4F0F-AC84A0EC55F0}"/>
              </a:ext>
            </a:extLst>
          </p:cNvPr>
          <p:cNvSpPr/>
          <p:nvPr/>
        </p:nvSpPr>
        <p:spPr>
          <a:xfrm>
            <a:off x="1041722" y="3973006"/>
            <a:ext cx="1504708" cy="691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8A3E2C-78CD-294A-AEEF-3BEDB2DE0E5A}"/>
              </a:ext>
            </a:extLst>
          </p:cNvPr>
          <p:cNvSpPr txBox="1"/>
          <p:nvPr/>
        </p:nvSpPr>
        <p:spPr>
          <a:xfrm>
            <a:off x="1388961" y="4007731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months</a:t>
            </a:r>
          </a:p>
        </p:txBody>
      </p:sp>
    </p:spTree>
    <p:extLst>
      <p:ext uri="{BB962C8B-B14F-4D97-AF65-F5344CB8AC3E}">
        <p14:creationId xmlns:p14="http://schemas.microsoft.com/office/powerpoint/2010/main" val="3542651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42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Kater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EHA 2023; Abstract S148.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4C6C63-0301-E298-E1C1-B3B75B94E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5"/>
          <a:stretch/>
        </p:blipFill>
        <p:spPr>
          <a:xfrm>
            <a:off x="167902" y="136555"/>
            <a:ext cx="5521329" cy="2990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5B2E8-7FED-DFFD-FA72-D3ABAB89A7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627"/>
          <a:stretch/>
        </p:blipFill>
        <p:spPr>
          <a:xfrm>
            <a:off x="4984467" y="3070006"/>
            <a:ext cx="7183292" cy="3651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561F45-AF34-914D-43D3-8B0EF521B3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14"/>
          <a:stretch/>
        </p:blipFill>
        <p:spPr>
          <a:xfrm>
            <a:off x="102818" y="3354472"/>
            <a:ext cx="4642144" cy="3065388"/>
          </a:xfrm>
          <a:prstGeom prst="rect">
            <a:avLst/>
          </a:prstGeo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13E1CD85-3426-EF41-93C3-3EFD2250E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035150"/>
              </p:ext>
            </p:extLst>
          </p:nvPr>
        </p:nvGraphicFramePr>
        <p:xfrm>
          <a:off x="5796863" y="537339"/>
          <a:ext cx="6263264" cy="2434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6473">
                  <a:extLst>
                    <a:ext uri="{9D8B030D-6E8A-4147-A177-3AD203B41FA5}">
                      <a16:colId xmlns:a16="http://schemas.microsoft.com/office/drawing/2014/main" val="708356177"/>
                    </a:ext>
                  </a:extLst>
                </a:gridCol>
                <a:gridCol w="3206791">
                  <a:extLst>
                    <a:ext uri="{9D8B030D-6E8A-4147-A177-3AD203B41FA5}">
                      <a16:colId xmlns:a16="http://schemas.microsoft.com/office/drawing/2014/main" val="3913350671"/>
                    </a:ext>
                  </a:extLst>
                </a:gridCol>
              </a:tblGrid>
              <a:tr h="378925">
                <a:tc gridSpan="2">
                  <a:txBody>
                    <a:bodyPr/>
                    <a:lstStyle/>
                    <a:p>
                      <a:r>
                        <a:rPr lang="en-US" sz="1200" dirty="0"/>
                        <a:t>Safety at 3 years post-C15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Discontinuation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644771"/>
                  </a:ext>
                </a:extLst>
              </a:tr>
              <a:tr h="1027769">
                <a:tc>
                  <a:txBody>
                    <a:bodyPr/>
                    <a:lstStyle/>
                    <a:p>
                      <a:r>
                        <a:rPr lang="en-US" sz="1200" dirty="0"/>
                        <a:t>Non-randomized (continued 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31% (36/116) discontinued</a:t>
                      </a:r>
                    </a:p>
                    <a:p>
                      <a:r>
                        <a:rPr lang="en-US" sz="1200" dirty="0"/>
                        <a:t>     toxicity n=19</a:t>
                      </a:r>
                    </a:p>
                    <a:p>
                      <a:r>
                        <a:rPr lang="en-US" sz="1200" dirty="0"/>
                        <a:t>     progression n=2</a:t>
                      </a:r>
                    </a:p>
                    <a:p>
                      <a:r>
                        <a:rPr lang="en-US" sz="1200" dirty="0"/>
                        <a:t>     death n=3</a:t>
                      </a:r>
                    </a:p>
                    <a:p>
                      <a:r>
                        <a:rPr lang="en-US" sz="1200" dirty="0"/>
                        <a:t>     other reasons n=12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065569"/>
                  </a:ext>
                </a:extLst>
              </a:tr>
              <a:tr h="1027769">
                <a:tc>
                  <a:txBody>
                    <a:bodyPr/>
                    <a:lstStyle/>
                    <a:p>
                      <a:r>
                        <a:rPr lang="en-US" sz="1200" dirty="0"/>
                        <a:t>Arm A (continued 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54% (13/24) discontinued</a:t>
                      </a:r>
                    </a:p>
                    <a:p>
                      <a:r>
                        <a:rPr lang="en-US" sz="1200" dirty="0"/>
                        <a:t>     </a:t>
                      </a:r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Helvetica" pitchFamily="2" charset="0"/>
                        </a:rPr>
                        <a:t>toxicity n=6</a:t>
                      </a:r>
                    </a:p>
                    <a:p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Helvetica" pitchFamily="2" charset="0"/>
                        </a:rPr>
                        <a:t>     progression n=1</a:t>
                      </a:r>
                    </a:p>
                    <a:p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Helvetica" pitchFamily="2" charset="0"/>
                        </a:rPr>
                        <a:t>     death n=1</a:t>
                      </a:r>
                    </a:p>
                    <a:p>
                      <a:r>
                        <a:rPr lang="en-US" sz="1200" dirty="0">
                          <a:solidFill>
                            <a:srgbClr val="24292E"/>
                          </a:solidFill>
                          <a:effectLst/>
                          <a:latin typeface="Helvetica" pitchFamily="2" charset="0"/>
                        </a:rPr>
                        <a:t>     other reason n=5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95209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FD02799-6A3C-734C-F7CB-D57F338632F6}"/>
              </a:ext>
            </a:extLst>
          </p:cNvPr>
          <p:cNvSpPr/>
          <p:nvPr/>
        </p:nvSpPr>
        <p:spPr>
          <a:xfrm>
            <a:off x="167269" y="1354873"/>
            <a:ext cx="189571" cy="379142"/>
          </a:xfrm>
          <a:prstGeom prst="rect">
            <a:avLst/>
          </a:prstGeom>
          <a:solidFill>
            <a:srgbClr val="D4D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9A72AC-0598-38C2-5619-549441608F1F}"/>
              </a:ext>
            </a:extLst>
          </p:cNvPr>
          <p:cNvSpPr txBox="1"/>
          <p:nvPr/>
        </p:nvSpPr>
        <p:spPr>
          <a:xfrm>
            <a:off x="173477" y="1350675"/>
            <a:ext cx="651713" cy="132437"/>
          </a:xfrm>
          <a:prstGeom prst="rect">
            <a:avLst/>
          </a:prstGeom>
          <a:solidFill>
            <a:srgbClr val="D4DAE9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850" dirty="0">
                <a:latin typeface="Calibri" panose="020F0502020204030204" pitchFamily="34" charset="0"/>
                <a:cs typeface="Calibri" panose="020F0502020204030204" pitchFamily="34" charset="0"/>
              </a:rPr>
              <a:t> Binet stage A</a:t>
            </a:r>
          </a:p>
        </p:txBody>
      </p:sp>
    </p:spTree>
    <p:extLst>
      <p:ext uri="{BB962C8B-B14F-4D97-AF65-F5344CB8AC3E}">
        <p14:creationId xmlns:p14="http://schemas.microsoft.com/office/powerpoint/2010/main" val="213844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AAC229D-2072-2A67-2070-75016729F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879" t="544" r="2726" b="3730"/>
          <a:stretch/>
        </p:blipFill>
        <p:spPr>
          <a:xfrm>
            <a:off x="5612912" y="0"/>
            <a:ext cx="6285317" cy="4297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2B1DD8-E955-B1E5-E30E-136ECCA648DC}"/>
              </a:ext>
            </a:extLst>
          </p:cNvPr>
          <p:cNvSpPr/>
          <p:nvPr/>
        </p:nvSpPr>
        <p:spPr>
          <a:xfrm>
            <a:off x="5596777" y="1510301"/>
            <a:ext cx="379948" cy="2455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2DF38-E165-1495-582A-EB366BA6822F}"/>
              </a:ext>
            </a:extLst>
          </p:cNvPr>
          <p:cNvSpPr/>
          <p:nvPr/>
        </p:nvSpPr>
        <p:spPr>
          <a:xfrm>
            <a:off x="5802259" y="1962365"/>
            <a:ext cx="379948" cy="2002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42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Kater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EHA 2023; Abstract S148.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3C449E-DFFD-FF4D-D28C-86A7B61218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9586"/>
          <a:stretch/>
        </p:blipFill>
        <p:spPr>
          <a:xfrm>
            <a:off x="290791" y="176336"/>
            <a:ext cx="5159033" cy="4173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DDE2A8-4F66-F44D-9403-F72EE97F65E6}"/>
              </a:ext>
            </a:extLst>
          </p:cNvPr>
          <p:cNvSpPr txBox="1"/>
          <p:nvPr/>
        </p:nvSpPr>
        <p:spPr>
          <a:xfrm>
            <a:off x="2302088" y="4349848"/>
            <a:ext cx="758782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After ibrutinib cessation:</a:t>
            </a:r>
          </a:p>
          <a:p>
            <a:r>
              <a:rPr lang="en-US" dirty="0"/>
              <a:t>     MRD relapse in 40% (19/48)</a:t>
            </a:r>
          </a:p>
          <a:p>
            <a:r>
              <a:rPr lang="en-US" dirty="0"/>
              <a:t>          4 of 19 off protocol: toxicity (n=4), progression (n=2), other reason (n=1)</a:t>
            </a:r>
          </a:p>
          <a:p>
            <a:r>
              <a:rPr lang="en-US" dirty="0"/>
              <a:t>     Median time to MRD relapse = 24 months of observation</a:t>
            </a:r>
          </a:p>
          <a:p>
            <a:r>
              <a:rPr lang="en-US" dirty="0"/>
              <a:t>     MRD relapsed patients enriched for TP53 aberrations and CK</a:t>
            </a:r>
          </a:p>
          <a:p>
            <a:r>
              <a:rPr lang="en-US" dirty="0"/>
              <a:t>     Second </a:t>
            </a:r>
            <a:r>
              <a:rPr lang="en-US" dirty="0" err="1"/>
              <a:t>uMRD</a:t>
            </a:r>
            <a:r>
              <a:rPr lang="en-US" dirty="0"/>
              <a:t> response upon retreatment in 47%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4862D5-606E-EACD-9CAD-EFA65461448F}"/>
              </a:ext>
            </a:extLst>
          </p:cNvPr>
          <p:cNvSpPr/>
          <p:nvPr/>
        </p:nvSpPr>
        <p:spPr>
          <a:xfrm>
            <a:off x="143838" y="1839074"/>
            <a:ext cx="308225" cy="832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6B267-9E6D-9AC3-C44E-7632731EE8FC}"/>
              </a:ext>
            </a:extLst>
          </p:cNvPr>
          <p:cNvSpPr txBox="1"/>
          <p:nvPr/>
        </p:nvSpPr>
        <p:spPr>
          <a:xfrm rot="16200000">
            <a:off x="4764900" y="2396332"/>
            <a:ext cx="2077122" cy="20072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850" dirty="0">
                <a:latin typeface="Calibri" panose="020F0502020204030204" pitchFamily="34" charset="0"/>
                <a:cs typeface="Calibri" panose="020F0502020204030204" pitchFamily="34" charset="0"/>
              </a:rPr>
              <a:t>percentage CLL cells or lymphocytes (PB)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7669B-814D-41ED-81AD-86E6BB1B934F}"/>
              </a:ext>
            </a:extLst>
          </p:cNvPr>
          <p:cNvSpPr txBox="1"/>
          <p:nvPr/>
        </p:nvSpPr>
        <p:spPr>
          <a:xfrm>
            <a:off x="5813637" y="3435138"/>
            <a:ext cx="308226" cy="10036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850" dirty="0"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9EDA6F-515F-3F1F-A03C-23F145CB0571}"/>
              </a:ext>
            </a:extLst>
          </p:cNvPr>
          <p:cNvSpPr txBox="1"/>
          <p:nvPr/>
        </p:nvSpPr>
        <p:spPr>
          <a:xfrm>
            <a:off x="5822612" y="3000463"/>
            <a:ext cx="308226" cy="10036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850" dirty="0">
                <a:latin typeface="Calibri" panose="020F0502020204030204" pitchFamily="34" charset="0"/>
                <a:cs typeface="Calibri" panose="020F0502020204030204" pitchFamily="34" charset="0"/>
              </a:rPr>
              <a:t>0,01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AEC6D2-82FE-4E7E-11C2-CC25110CD5B8}"/>
              </a:ext>
            </a:extLst>
          </p:cNvPr>
          <p:cNvSpPr txBox="1"/>
          <p:nvPr/>
        </p:nvSpPr>
        <p:spPr>
          <a:xfrm>
            <a:off x="5822612" y="2162731"/>
            <a:ext cx="308226" cy="10036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85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99BDF-9F25-A5C3-73A6-90EC42720FBD}"/>
              </a:ext>
            </a:extLst>
          </p:cNvPr>
          <p:cNvSpPr txBox="1"/>
          <p:nvPr/>
        </p:nvSpPr>
        <p:spPr>
          <a:xfrm>
            <a:off x="5822612" y="2594245"/>
            <a:ext cx="308226" cy="10036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r"/>
            <a:r>
              <a:rPr lang="en-US" sz="850" dirty="0">
                <a:latin typeface="Calibri" panose="020F0502020204030204" pitchFamily="34" charset="0"/>
                <a:cs typeface="Calibri" panose="020F0502020204030204" pitchFamily="34" charset="0"/>
              </a:rPr>
              <a:t>0,1</a:t>
            </a:r>
          </a:p>
        </p:txBody>
      </p:sp>
    </p:spTree>
    <p:extLst>
      <p:ext uri="{BB962C8B-B14F-4D97-AF65-F5344CB8AC3E}">
        <p14:creationId xmlns:p14="http://schemas.microsoft.com/office/powerpoint/2010/main" val="1780535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Time-limited venetoclax and ibrutinib for patients with relapsed/refractory CLL who have undetectable MRD – 4-year follow up from the randomized Phase II VISION/HO141 trial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AC480-FBCC-9C41-A26E-D0428D14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55675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Patients who achieve </a:t>
            </a:r>
            <a:r>
              <a:rPr lang="en-US" dirty="0" err="1"/>
              <a:t>uMRD</a:t>
            </a:r>
            <a:r>
              <a:rPr lang="en-US" dirty="0"/>
              <a:t> and stop therapy </a:t>
            </a:r>
            <a:br>
              <a:rPr lang="en-US" dirty="0"/>
            </a:br>
            <a:r>
              <a:rPr lang="en-US" dirty="0"/>
              <a:t>can be successfully retreated upon MRD progression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42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Kater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EHA 2023; Abstract S148.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52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Results of a phase 3 study of IVO vs IO for previously untreated older patients (pts) with chronic lymphocytic leukemia (CLL) and impact of COVID-19 (Alliance)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Woyach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ASCO 2023; Abstract 7500. </a:t>
            </a:r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0E430D-0DAA-DC4D-BB84-817EBA0D6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9" t="21289" r="2990" b="6438"/>
          <a:stretch/>
        </p:blipFill>
        <p:spPr bwMode="auto">
          <a:xfrm>
            <a:off x="717122" y="1690688"/>
            <a:ext cx="10558528" cy="457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549B2D-72DA-F448-85EE-55D04B4299D2}"/>
              </a:ext>
            </a:extLst>
          </p:cNvPr>
          <p:cNvSpPr/>
          <p:nvPr/>
        </p:nvSpPr>
        <p:spPr>
          <a:xfrm>
            <a:off x="838200" y="5521124"/>
            <a:ext cx="689658" cy="868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41EA93-DB93-C245-8CF5-EBDC7E7888BF}"/>
              </a:ext>
            </a:extLst>
          </p:cNvPr>
          <p:cNvSpPr txBox="1"/>
          <p:nvPr/>
        </p:nvSpPr>
        <p:spPr>
          <a:xfrm>
            <a:off x="8993529" y="4982646"/>
            <a:ext cx="362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Endpoint: PFS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A0D26-A83C-C0B0-41CD-5BF36971AFD7}"/>
              </a:ext>
            </a:extLst>
          </p:cNvPr>
          <p:cNvSpPr/>
          <p:nvPr/>
        </p:nvSpPr>
        <p:spPr>
          <a:xfrm>
            <a:off x="623549" y="5484750"/>
            <a:ext cx="308225" cy="832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03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5839E31-CC7F-D64E-BE78-084680340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379" y="2976418"/>
            <a:ext cx="3033361" cy="2450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Woyach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ASCO 2023; Abstract 7500.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93C9FB-5C5F-954D-BE23-EA2B3FB23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516" y="186029"/>
            <a:ext cx="6096000" cy="2242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A3843-13CA-2040-A94B-36681A580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47" y="2792560"/>
            <a:ext cx="4282633" cy="3509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63D1E3-04D5-3243-8D17-46F48F83E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5516" y="2816059"/>
            <a:ext cx="4653918" cy="3855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DE549E-6566-B149-AF5F-E697D4A5D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1934" y="322165"/>
            <a:ext cx="1864618" cy="21879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3DC754-BEC9-EB46-8680-3235854CFD16}"/>
              </a:ext>
            </a:extLst>
          </p:cNvPr>
          <p:cNvSpPr txBox="1"/>
          <p:nvPr/>
        </p:nvSpPr>
        <p:spPr>
          <a:xfrm>
            <a:off x="115747" y="2497996"/>
            <a:ext cx="428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Progression Free Survival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A7BFE-C820-8D4F-92C9-C90F187962E3}"/>
              </a:ext>
            </a:extLst>
          </p:cNvPr>
          <p:cNvSpPr txBox="1"/>
          <p:nvPr/>
        </p:nvSpPr>
        <p:spPr>
          <a:xfrm>
            <a:off x="7755650" y="2497996"/>
            <a:ext cx="4096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Overall Survival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21263E-296A-594B-9C3D-F529B15B3B6D}"/>
              </a:ext>
            </a:extLst>
          </p:cNvPr>
          <p:cNvSpPr txBox="1"/>
          <p:nvPr/>
        </p:nvSpPr>
        <p:spPr>
          <a:xfrm>
            <a:off x="7415516" y="20807"/>
            <a:ext cx="2388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MRD and Response Rate</a:t>
            </a:r>
          </a:p>
        </p:txBody>
      </p:sp>
    </p:spTree>
    <p:extLst>
      <p:ext uri="{BB962C8B-B14F-4D97-AF65-F5344CB8AC3E}">
        <p14:creationId xmlns:p14="http://schemas.microsoft.com/office/powerpoint/2010/main" val="314156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199EF-0575-C640-9E1F-43ED348B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21369"/>
            <a:ext cx="10515600" cy="2852737"/>
          </a:xfrm>
        </p:spPr>
        <p:txBody>
          <a:bodyPr/>
          <a:lstStyle/>
          <a:p>
            <a:r>
              <a:rPr lang="en-US" dirty="0"/>
              <a:t>Doublets and Triplets</a:t>
            </a:r>
          </a:p>
        </p:txBody>
      </p:sp>
    </p:spTree>
    <p:extLst>
      <p:ext uri="{BB962C8B-B14F-4D97-AF65-F5344CB8AC3E}">
        <p14:creationId xmlns:p14="http://schemas.microsoft.com/office/powerpoint/2010/main" val="3511918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Results of a phase 3 study of IVO vs IO for previously untreated older patients (pts) with chronic lymphocytic leukemia (CLL) and impact of COVID-19 (Alliance)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5AD90-500F-854D-B1FB-80CC75378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93775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IVO is not superior to IO in older adults</a:t>
            </a:r>
          </a:p>
          <a:p>
            <a:pPr marL="0" indent="0" algn="ctr">
              <a:buNone/>
            </a:pPr>
            <a:r>
              <a:rPr lang="en-US" dirty="0"/>
              <a:t>Excess COVID-related deaths for those who received IVO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Woyach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ASCO 2023; Abstract 7500. 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549B2D-72DA-F448-85EE-55D04B4299D2}"/>
              </a:ext>
            </a:extLst>
          </p:cNvPr>
          <p:cNvSpPr/>
          <p:nvPr/>
        </p:nvSpPr>
        <p:spPr>
          <a:xfrm>
            <a:off x="838200" y="5521124"/>
            <a:ext cx="689658" cy="868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7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Long-term remissions with MRD-guided acalabrutinib,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venetoclax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and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obinutuzumab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relapsed/refractory CLL: Follow-up efficacy and circulating tumor DNA analysis of the CLL2-BAAG trial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Furstenau, et al. ASH 2023; Abstract 203.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E5891-4FDF-D645-AC1A-5D5FDF2C8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294" y="1325563"/>
            <a:ext cx="10089412" cy="50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56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Furstenau, et al. ASH 2023; Abstract 203. 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9B992E-F7B4-EE4A-BC11-F1A15A05E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356" y="369332"/>
            <a:ext cx="4613400" cy="1556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4669DC-4D6B-A34B-B46B-E9A516269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9138" y="369332"/>
            <a:ext cx="7167674" cy="2694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4AD888-DF58-1441-B38F-A21299FC0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1201" y="3226361"/>
            <a:ext cx="9569597" cy="3100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05ABAE-47DE-434A-8B26-88FE3CD0D911}"/>
              </a:ext>
            </a:extLst>
          </p:cNvPr>
          <p:cNvSpPr txBox="1"/>
          <p:nvPr/>
        </p:nvSpPr>
        <p:spPr>
          <a:xfrm>
            <a:off x="212356" y="2030819"/>
            <a:ext cx="46134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 of 10 patients with +MRD after induction achieved </a:t>
            </a:r>
            <a:r>
              <a:rPr lang="en-US" dirty="0" err="1"/>
              <a:t>uMRD</a:t>
            </a:r>
            <a:r>
              <a:rPr lang="en-US" dirty="0"/>
              <a:t> during maintenance</a:t>
            </a:r>
          </a:p>
        </p:txBody>
      </p:sp>
    </p:spTree>
    <p:extLst>
      <p:ext uri="{BB962C8B-B14F-4D97-AF65-F5344CB8AC3E}">
        <p14:creationId xmlns:p14="http://schemas.microsoft.com/office/powerpoint/2010/main" val="31767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Long-term remissions with MRD-guided acalabrutinib,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venetoclax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and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obinutuzumab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relapsed/refractory CLL: Follow-up efficacy and circulating tumor DNA analysis of the CLL2-BAAG trial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469E3-A3BB-4C40-AC3D-5B42FA65F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31875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Treatment with AVO in a R/R population achieves high levels of </a:t>
            </a:r>
            <a:r>
              <a:rPr lang="en-US" dirty="0" err="1"/>
              <a:t>uMRD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ctDNA</a:t>
            </a:r>
            <a:r>
              <a:rPr lang="en-US" dirty="0"/>
              <a:t> enhances ability to detect early molecular relapse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Furstenau, et al. ASH 2023; Abstract 203.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74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Trial in Progress: Zanubrutinib and venetoclax as initial therapy for CLL/SLL with obinutuzumab triplet consolidation in patients with minimal residual disease positivity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BruVenG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Allan, et al. ASH 2023; Abstract 3285.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A7F18-F1D8-B540-B9D5-C975ECA5D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153" y="1690688"/>
            <a:ext cx="10001693" cy="47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36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Fixed-duration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pirtobrutinib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combined with venetoclax ± rituximab in relapsed/refractory chronic lymphocytic leukemia: Updated results, including MRD data, from the BRUIN Phase 1b study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Roeker, et al. ASH 2023; Abstract 3269. </a:t>
            </a:r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AB2EF5F-901D-1A03-3182-EEB93C545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795" y="1766266"/>
            <a:ext cx="9428409" cy="453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6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Roeker, et al. ASH 2023; Abstract 3269. 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4BFC14-E762-4620-43A6-F40DF5C7A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" y="241062"/>
            <a:ext cx="3885707" cy="3293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C96E5-6629-E034-4B25-9586D6DCC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380" y="135294"/>
            <a:ext cx="5449030" cy="3293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F60683-A9E9-4107-5DBA-58F4B8FDD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428" y="463940"/>
            <a:ext cx="3224290" cy="916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133AD4-011E-1FFF-3787-2E37E69FA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217" y="3534768"/>
            <a:ext cx="4363153" cy="2953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96AF79-7110-291F-FF6D-1F02C85F9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370" y="3534768"/>
            <a:ext cx="3224290" cy="18304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053130-0082-BFEE-9FEA-50F3DA37C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2" y="4029740"/>
            <a:ext cx="2093170" cy="23531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5748B3-AFFC-A73E-CEC2-64C2C7E056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353" y="4029740"/>
            <a:ext cx="2442000" cy="25345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29AEF8-2424-0C7F-5A17-854BA7E3C785}"/>
              </a:ext>
            </a:extLst>
          </p:cNvPr>
          <p:cNvSpPr txBox="1"/>
          <p:nvPr/>
        </p:nvSpPr>
        <p:spPr>
          <a:xfrm>
            <a:off x="76342" y="3630304"/>
            <a:ext cx="201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PV Safety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23718D-976D-181D-3007-3AD7A176B591}"/>
              </a:ext>
            </a:extLst>
          </p:cNvPr>
          <p:cNvSpPr txBox="1"/>
          <p:nvPr/>
        </p:nvSpPr>
        <p:spPr>
          <a:xfrm>
            <a:off x="2169512" y="3630304"/>
            <a:ext cx="210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PVR Safety</a:t>
            </a:r>
          </a:p>
        </p:txBody>
      </p:sp>
    </p:spTree>
    <p:extLst>
      <p:ext uri="{BB962C8B-B14F-4D97-AF65-F5344CB8AC3E}">
        <p14:creationId xmlns:p14="http://schemas.microsoft.com/office/powerpoint/2010/main" val="319817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Fixed-duration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pirtobrutinib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combined with venetoclax ± rituximab in relapsed/refractory chronic lymphocytic leukemia: Updated results, including MRD data, from the BRUIN Phase 1b study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6C1D8-F7EF-304E-99F6-44D631926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25575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Pirtobrutinib / Venetoclax ± Rituximab is effective </a:t>
            </a:r>
            <a:br>
              <a:rPr lang="en-US" dirty="0"/>
            </a:br>
            <a:r>
              <a:rPr lang="en-US" dirty="0"/>
              <a:t>(achieves high ORR) in R/R population</a:t>
            </a:r>
          </a:p>
          <a:p>
            <a:pPr marL="0" indent="0" algn="ctr">
              <a:buNone/>
            </a:pPr>
            <a:r>
              <a:rPr lang="en-US" dirty="0"/>
              <a:t>No DLTs observed, combination being explored in Ph3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Roeker, et al. ASH 2023; Abstract 3269.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3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96838-5FF4-1043-B7E5-F8F7D03AB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77531"/>
            <a:ext cx="10515600" cy="2852737"/>
          </a:xfrm>
        </p:spPr>
        <p:txBody>
          <a:bodyPr/>
          <a:lstStyle/>
          <a:p>
            <a:r>
              <a:rPr lang="en-US" dirty="0"/>
              <a:t>New Agents</a:t>
            </a:r>
          </a:p>
        </p:txBody>
      </p:sp>
    </p:spTree>
    <p:extLst>
      <p:ext uri="{BB962C8B-B14F-4D97-AF65-F5344CB8AC3E}">
        <p14:creationId xmlns:p14="http://schemas.microsoft.com/office/powerpoint/2010/main" val="753591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34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First-in-human study of the reversible BTK inhibitor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nemtabrutinib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patients with relapsed/refractory chronic lymphocytic leukemia and B-cell non-Hodgkin lymphoma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Woyach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Cancer </a:t>
            </a:r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Discov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2024;14(1):66-75.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0FFD4-8747-BD4C-8692-3B2AD190D6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2205"/>
          <a:stretch/>
        </p:blipFill>
        <p:spPr>
          <a:xfrm>
            <a:off x="127590" y="1574604"/>
            <a:ext cx="6926675" cy="3604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DF3AA8-45E7-064A-997C-278EEA870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265" y="1323842"/>
            <a:ext cx="4894036" cy="5164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8AE660-3467-AC44-A45E-FC227FFB9C67}"/>
              </a:ext>
            </a:extLst>
          </p:cNvPr>
          <p:cNvSpPr txBox="1"/>
          <p:nvPr/>
        </p:nvSpPr>
        <p:spPr>
          <a:xfrm>
            <a:off x="127590" y="5295015"/>
            <a:ext cx="7145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Heme AEs</a:t>
            </a:r>
            <a:r>
              <a:rPr lang="en-US" dirty="0"/>
              <a:t>: </a:t>
            </a:r>
            <a:r>
              <a:rPr lang="en-US" dirty="0">
                <a:effectLst/>
              </a:rPr>
              <a:t>anemia 13% (G3 11%), neutropenia</a:t>
            </a:r>
            <a:r>
              <a:rPr lang="en-US" dirty="0"/>
              <a:t> </a:t>
            </a:r>
            <a:r>
              <a:rPr lang="en-US" dirty="0">
                <a:effectLst/>
              </a:rPr>
              <a:t>26% (G3 13%, G4 11%) thrombocytopenia 15% (G3 4%, G4 9%).</a:t>
            </a:r>
            <a:endParaRPr lang="en-US" dirty="0"/>
          </a:p>
          <a:p>
            <a:r>
              <a:rPr lang="en-US" u="sng" dirty="0"/>
              <a:t>Most common non-heme AEs</a:t>
            </a:r>
            <a:r>
              <a:rPr lang="en-US" dirty="0"/>
              <a:t>: </a:t>
            </a:r>
            <a:r>
              <a:rPr lang="en-US" dirty="0">
                <a:effectLst/>
              </a:rPr>
              <a:t>weight gain (21%), cough (36%), fatigue (34%), back pain (32%)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1FA1E-AFDA-2C4A-A27E-B6D8F06EA000}"/>
              </a:ext>
            </a:extLst>
          </p:cNvPr>
          <p:cNvSpPr txBox="1"/>
          <p:nvPr/>
        </p:nvSpPr>
        <p:spPr>
          <a:xfrm>
            <a:off x="7266066" y="1160442"/>
            <a:ext cx="4894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CLL ORR = 36%, 75% in those who received 65mg+</a:t>
            </a:r>
          </a:p>
          <a:p>
            <a:r>
              <a:rPr lang="en-US" dirty="0"/>
              <a:t>	median PFS = 16.7 months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DFF55-7B7E-B740-B19F-449DA26F4277}"/>
              </a:ext>
            </a:extLst>
          </p:cNvPr>
          <p:cNvSpPr txBox="1"/>
          <p:nvPr/>
        </p:nvSpPr>
        <p:spPr>
          <a:xfrm>
            <a:off x="8292350" y="6126012"/>
            <a:ext cx="489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Response in 3 of 6 RT patients</a:t>
            </a:r>
          </a:p>
        </p:txBody>
      </p:sp>
    </p:spTree>
    <p:extLst>
      <p:ext uri="{BB962C8B-B14F-4D97-AF65-F5344CB8AC3E}">
        <p14:creationId xmlns:p14="http://schemas.microsoft.com/office/powerpoint/2010/main" val="1508495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69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Ibrutinib plus venetoclax with MRD-directed duration of treatment is superior to FCR and is a new standard of care for previously untreated CLL: Report of the Phase III UK NCRI FLAIR study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42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Hillmen, et al. ASH 2023; Abstract 631.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FB2580-B976-8942-81B9-D2C468211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295" y="1359932"/>
            <a:ext cx="11215409" cy="469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03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First-in-human study of the reversible BTK inhibitor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nemtabrutinib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patients with relapsed/refractory chronic lymphocytic leukemia and B-cell non-Hodgkin lymphoma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6C572-4FC6-9649-8620-0D3B34D3A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96597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Nemtabrutinib</a:t>
            </a:r>
            <a:r>
              <a:rPr lang="en-US" dirty="0"/>
              <a:t> is a noncovalent BTKi with activity in CLL </a:t>
            </a:r>
            <a:br>
              <a:rPr lang="en-US" dirty="0"/>
            </a:br>
            <a:r>
              <a:rPr lang="en-US" dirty="0"/>
              <a:t>(regardless of C481 status) and NHL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Woyach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Cancer </a:t>
            </a:r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Discov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2024;14(1):66-75.</a:t>
            </a:r>
            <a:r>
              <a:rPr lang="en-US">
                <a:effectLst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43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Lisocabtagene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maraleucel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liso-cel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in R/R CLL/SLL: 24-month median follow-up of TRANSCEND CLL 004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Siddiqi, et al. ASH 2023; Abstract 330.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7D97E-113E-9F4B-A7C5-41DF0A7B0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607" y="1243369"/>
            <a:ext cx="11054786" cy="48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04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485378-362C-E545-9F28-7B66859F8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05" y="228198"/>
            <a:ext cx="7264922" cy="3085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Siddiqi, et al. ASH 2023; Abstract 330.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806DBC-88A3-F345-88A1-981B0B48938B}"/>
              </a:ext>
            </a:extLst>
          </p:cNvPr>
          <p:cNvSpPr txBox="1"/>
          <p:nvPr/>
        </p:nvSpPr>
        <p:spPr>
          <a:xfrm>
            <a:off x="7493954" y="2766299"/>
            <a:ext cx="305974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Primary endpoint = CR/CRi in double refractory population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14F50-6DFB-E343-9781-9097670B7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7729" y="3497967"/>
            <a:ext cx="7567004" cy="31753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ACE3C7-099A-3B0E-CC49-EDA8F272FAC9}"/>
              </a:ext>
            </a:extLst>
          </p:cNvPr>
          <p:cNvSpPr/>
          <p:nvPr/>
        </p:nvSpPr>
        <p:spPr>
          <a:xfrm>
            <a:off x="9563100" y="3759200"/>
            <a:ext cx="266700" cy="127000"/>
          </a:xfrm>
          <a:prstGeom prst="rect">
            <a:avLst/>
          </a:prstGeom>
          <a:solidFill>
            <a:srgbClr val="1178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00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Siddiqi, et al. ASH 2023; Abstract 330.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A6341B-DC1F-E944-99E8-418677823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50" y="849868"/>
            <a:ext cx="12026900" cy="563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379722-574D-5D4C-96B0-960368485D2D}"/>
              </a:ext>
            </a:extLst>
          </p:cNvPr>
          <p:cNvSpPr txBox="1"/>
          <p:nvPr/>
        </p:nvSpPr>
        <p:spPr>
          <a:xfrm>
            <a:off x="6286500" y="129106"/>
            <a:ext cx="56696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CR/CRi in double refractory population = 20% (10/50)</a:t>
            </a:r>
          </a:p>
          <a:p>
            <a:r>
              <a:rPr lang="en-US" dirty="0"/>
              <a:t>ORR in double refractory population = 44% (22/50)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D7371C-7114-EC48-B74A-647B43D4F526}"/>
              </a:ext>
            </a:extLst>
          </p:cNvPr>
          <p:cNvSpPr txBox="1"/>
          <p:nvPr/>
        </p:nvSpPr>
        <p:spPr>
          <a:xfrm>
            <a:off x="346444" y="129106"/>
            <a:ext cx="56696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CR/CRi in full study population = 19% (17/88)</a:t>
            </a:r>
          </a:p>
          <a:p>
            <a:r>
              <a:rPr lang="en-US" dirty="0"/>
              <a:t>ORR in double refractory population = 48% (42/88)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61FB19-2430-E0CC-B94C-2CE9CB1AD264}"/>
              </a:ext>
            </a:extLst>
          </p:cNvPr>
          <p:cNvSpPr/>
          <p:nvPr/>
        </p:nvSpPr>
        <p:spPr>
          <a:xfrm>
            <a:off x="10201927" y="3192397"/>
            <a:ext cx="445196" cy="19902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90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Lisocabtagene</a:t>
            </a:r>
            <a:r>
              <a:rPr lang="en-US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maraleucel</a:t>
            </a:r>
            <a:r>
              <a:rPr lang="en-US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en-US" sz="24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liso-cel</a:t>
            </a:r>
            <a:r>
              <a:rPr lang="en-US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in R/R CLL/SLL: 24-month median follow-up of TRANSCEND CLL 004</a:t>
            </a:r>
            <a:r>
              <a:rPr lang="en-US" sz="2400">
                <a:effectLst/>
              </a:rPr>
              <a:t> </a:t>
            </a: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11AEE-BD29-7746-B9D8-6178BFE0D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28864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For responders, </a:t>
            </a:r>
            <a:r>
              <a:rPr lang="en-US" dirty="0" err="1"/>
              <a:t>Liso-cel</a:t>
            </a:r>
            <a:r>
              <a:rPr lang="en-US" dirty="0"/>
              <a:t> achieves durable remissions, </a:t>
            </a:r>
            <a:br>
              <a:rPr lang="en-US" dirty="0"/>
            </a:br>
            <a:r>
              <a:rPr lang="en-US" dirty="0"/>
              <a:t>even for those with double refractory disease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Siddiqi, et al. ASH 2023; Abstract 330.</a:t>
            </a:r>
            <a:r>
              <a:rPr lang="en-US">
                <a:effectLst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65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Combination treatment with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sonrotoclax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(BGB-11417), a second-generation BCL2 inhibitor, and zanubrutinib, a Bruton tyrosine kinase (BTK) inhibitor, is well tolerated and achieves deep responses in patients with treatment-naïve chronic lymphocytic leukemia/small lymphocytic lymphoma (TN-CLL/SLL): Data from an ongoing Phase 1/2 study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Tam, et al. ASH 2023; Abstract 327.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D7A82-DABB-9B4D-B38F-BDE7AE90F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092" y="1994840"/>
            <a:ext cx="10263815" cy="449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94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1A8C367-C737-DD4D-A88B-89EB356EFCAA}"/>
              </a:ext>
            </a:extLst>
          </p:cNvPr>
          <p:cNvSpPr txBox="1"/>
          <p:nvPr/>
        </p:nvSpPr>
        <p:spPr>
          <a:xfrm>
            <a:off x="111575" y="2829880"/>
            <a:ext cx="5648045" cy="3251943"/>
          </a:xfrm>
          <a:prstGeom prst="rect">
            <a:avLst/>
          </a:prstGeom>
          <a:solidFill>
            <a:srgbClr val="EEEEE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Tam, et al. ASH 2023; Abstract 327.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B6885A-5F76-6F4B-8062-F8E15F3A0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957" y="104169"/>
            <a:ext cx="5656106" cy="2448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F27FE8-1AA6-ED4F-9ABD-BF2602EF1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7190" y="2456122"/>
            <a:ext cx="6102793" cy="2511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69C229-55FD-8B45-80AB-2A5255A1D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7190" y="302476"/>
            <a:ext cx="6102793" cy="2051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87B9EA-DEB8-4C41-956E-D71BA08042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75" y="2829880"/>
            <a:ext cx="1929876" cy="2859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60C3DF-3811-B34D-A1A0-AD6EA4D1D3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1451" y="3153774"/>
            <a:ext cx="3718169" cy="2215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208B7B-875C-C34C-A0D7-7A67A011F6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96" y="3016551"/>
            <a:ext cx="5650724" cy="287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Combination treatment with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sonrotoclax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(BGB-11417), a second-generation BCL2 inhibitor, and zanubrutinib, a Bruton tyrosine kinase (BTK) inhibitor, is well tolerated and achieves deep responses in patients with treatment-naïve chronic lymphocytic leukemia/small lymphocytic lymphoma (TN-CLL/SLL): Data from an ongoing Phase 1/2 study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9BD7E-8FA1-AC4B-AED9-28B019E70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6591"/>
            <a:ext cx="10515600" cy="906286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Sonrotoclax</a:t>
            </a:r>
            <a:r>
              <a:rPr lang="en-US" dirty="0"/>
              <a:t> and Zanubrutinib is a well tolerated and effective (ORR 100%, though follow up is currently limited) combination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Tam, et al. ASH 2023; Abstract 327.</a:t>
            </a:r>
            <a:r>
              <a:rPr lang="en-US">
                <a:effectLst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07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89E95-0E4C-E546-A8CF-E83F14F1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3145"/>
            <a:ext cx="10515600" cy="2852737"/>
          </a:xfrm>
        </p:spPr>
        <p:txBody>
          <a:bodyPr/>
          <a:lstStyle/>
          <a:p>
            <a:r>
              <a:rPr lang="en-US" dirty="0"/>
              <a:t>Richter’s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3686563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Results of MOLTO, a multicenter, open label, phase II clinical trial evaluating venetoclax, atezolizumab and obinutuzumab combination in Richter syndrome</a:t>
            </a:r>
            <a:r>
              <a:rPr lang="en-US" sz="2400">
                <a:effectLst/>
              </a:rPr>
              <a:t> </a:t>
            </a:r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Frustaci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ASCO 2023; Abstract 7502.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4A28F-C3EF-8C44-898A-4616C0784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1690688"/>
            <a:ext cx="9058275" cy="4030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AB63F-B3E5-EA48-98B4-7E6BC6A0E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862" y="1498180"/>
            <a:ext cx="2867473" cy="3861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E8DBEC-34AB-5649-83E4-D33CD27BA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492" y="5187134"/>
            <a:ext cx="2462213" cy="14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88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49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Ibrutinib plus venetoclax with MRD-directed duration of treatment is superior to FCR and is a new standard of care for previously untreated CLL: Report of the Phase III UK NCRI FLAIR study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42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Hillmen, et al. ASH 2023; Abstract 631. 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2388D9-6811-484C-9346-8860F410F7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460" b="1567"/>
          <a:stretch/>
        </p:blipFill>
        <p:spPr>
          <a:xfrm>
            <a:off x="721696" y="1362112"/>
            <a:ext cx="10748608" cy="487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34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Frustaci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ASCO 2023; Abstract 7502.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F1799-C71C-4F45-A44C-636E6876E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300538" cy="3634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8D5147-9682-EC43-B322-662D8ABCC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634902"/>
            <a:ext cx="4264985" cy="2729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438133-B42A-754A-BB23-47270A1E95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222"/>
          <a:stretch/>
        </p:blipFill>
        <p:spPr>
          <a:xfrm>
            <a:off x="4572266" y="561618"/>
            <a:ext cx="6638394" cy="5575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0BA763-65DD-DB4D-9B1B-C4A44F8B29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464" t="43258" b="27591"/>
          <a:stretch/>
        </p:blipFill>
        <p:spPr>
          <a:xfrm>
            <a:off x="9007233" y="3821873"/>
            <a:ext cx="3056693" cy="937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766E3-B35E-4943-B6B1-0B01ACA578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01" t="5929" r="11466" b="63795"/>
          <a:stretch/>
        </p:blipFill>
        <p:spPr>
          <a:xfrm>
            <a:off x="9223247" y="2270706"/>
            <a:ext cx="2624667" cy="15300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CDF77A-D7BA-8846-ADF3-F9947744D18E}"/>
              </a:ext>
            </a:extLst>
          </p:cNvPr>
          <p:cNvSpPr txBox="1"/>
          <p:nvPr/>
        </p:nvSpPr>
        <p:spPr>
          <a:xfrm>
            <a:off x="6096000" y="171125"/>
            <a:ext cx="46897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ORR = 68% </a:t>
            </a:r>
            <a:r>
              <a:rPr lang="en-US" dirty="0"/>
              <a:t>(29% CR, 39% PR by Lugano Criteria)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8EC24-DF68-0138-2049-F90129658DF5}"/>
              </a:ext>
            </a:extLst>
          </p:cNvPr>
          <p:cNvSpPr txBox="1"/>
          <p:nvPr/>
        </p:nvSpPr>
        <p:spPr>
          <a:xfrm>
            <a:off x="92468" y="4886726"/>
            <a:ext cx="1222624" cy="301723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r>
              <a:rPr lang="en-US" sz="950" b="1" dirty="0">
                <a:latin typeface="Arial" panose="020B0604020202020204" pitchFamily="34" charset="0"/>
                <a:cs typeface="Arial" panose="020B0604020202020204" pitchFamily="34" charset="0"/>
              </a:rPr>
              <a:t>Ann Arbor stage</a:t>
            </a:r>
          </a:p>
          <a:p>
            <a:pPr>
              <a:lnSpc>
                <a:spcPts val="1000"/>
              </a:lnSpc>
            </a:pPr>
            <a:r>
              <a:rPr lang="en-US" sz="95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III-IV</a:t>
            </a:r>
          </a:p>
        </p:txBody>
      </p:sp>
    </p:spTree>
    <p:extLst>
      <p:ext uri="{BB962C8B-B14F-4D97-AF65-F5344CB8AC3E}">
        <p14:creationId xmlns:p14="http://schemas.microsoft.com/office/powerpoint/2010/main" val="411443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Results of MOLTO, a multicenter, open label, phase II clinical trial evaluating venetoclax, atezolizumab and obinutuzumab combination in Richter syndrome</a:t>
            </a:r>
            <a:r>
              <a:rPr lang="en-US" sz="2400">
                <a:effectLst/>
              </a:rPr>
              <a:t> </a:t>
            </a: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98C00-AFA6-BB4E-8694-A8324C108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06286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Obin</a:t>
            </a:r>
            <a:r>
              <a:rPr lang="en-US" dirty="0"/>
              <a:t> / </a:t>
            </a:r>
            <a:r>
              <a:rPr lang="en-US" dirty="0" err="1"/>
              <a:t>Atezo</a:t>
            </a:r>
            <a:r>
              <a:rPr lang="en-US" dirty="0"/>
              <a:t> / Ven  has activity in untreated Richter’s transformation with ORR of 68%, median PFS of 16 months (compares favorably to CIT)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Frustaci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ASCO 2023; Abstract 7502.</a:t>
            </a:r>
            <a:r>
              <a:rPr lang="en-US">
                <a:effectLst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52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Tislelizumab plus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zanubrutinib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patients with Richter transformation: Primary endpoint analysis of the prospective, multi-center, Phase-II RT1 trial of the German CLL Study Group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Al-</a:t>
            </a:r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Sawaf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ASH 2023; Abstract 204.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6217A-2A72-9340-98EB-C1E1E7871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1022" y="2442945"/>
            <a:ext cx="5249956" cy="405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3028B9-0763-E646-A5F6-61516BFB2331}"/>
              </a:ext>
            </a:extLst>
          </p:cNvPr>
          <p:cNvSpPr txBox="1"/>
          <p:nvPr/>
        </p:nvSpPr>
        <p:spPr>
          <a:xfrm>
            <a:off x="3471022" y="1247668"/>
            <a:ext cx="524995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Patients with ≤1 prior RT-directed LOT</a:t>
            </a:r>
          </a:p>
          <a:p>
            <a:r>
              <a:rPr lang="en-US" dirty="0"/>
              <a:t>Q3 week Tislelizumab + daily zanubrutinib</a:t>
            </a:r>
          </a:p>
          <a:p>
            <a:r>
              <a:rPr lang="en-US" dirty="0"/>
              <a:t>6 cycles induction + 6 cycles consolidation</a:t>
            </a:r>
          </a:p>
          <a:p>
            <a:r>
              <a:rPr lang="en-US" dirty="0"/>
              <a:t>		CR/PR/SD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Continue until POD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581FFD-84C9-19CA-DB8B-B19045A7CC96}"/>
              </a:ext>
            </a:extLst>
          </p:cNvPr>
          <p:cNvSpPr/>
          <p:nvPr/>
        </p:nvSpPr>
        <p:spPr>
          <a:xfrm>
            <a:off x="5918200" y="3911600"/>
            <a:ext cx="266700" cy="107950"/>
          </a:xfrm>
          <a:prstGeom prst="rect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43840-EAD6-4401-7B11-703A406662B8}"/>
              </a:ext>
            </a:extLst>
          </p:cNvPr>
          <p:cNvSpPr/>
          <p:nvPr/>
        </p:nvSpPr>
        <p:spPr>
          <a:xfrm>
            <a:off x="5918200" y="4026952"/>
            <a:ext cx="266700" cy="6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A03F1-21E2-59FE-15C5-972876C2BC1C}"/>
              </a:ext>
            </a:extLst>
          </p:cNvPr>
          <p:cNvSpPr txBox="1"/>
          <p:nvPr/>
        </p:nvSpPr>
        <p:spPr>
          <a:xfrm>
            <a:off x="3554859" y="5792358"/>
            <a:ext cx="1068512" cy="311482"/>
          </a:xfrm>
          <a:prstGeom prst="rect">
            <a:avLst/>
          </a:prstGeom>
          <a:solidFill>
            <a:srgbClr val="EEEEEE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ts val="10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2 discontinued study</a:t>
            </a:r>
          </a:p>
          <a:p>
            <a:pPr algn="ctr">
              <a:lnSpc>
                <a:spcPts val="1000"/>
              </a:lnSpc>
            </a:pPr>
            <a:r>
              <a:rPr lang="en-US" sz="650" dirty="0">
                <a:latin typeface="Arial" panose="020B0604020202020204" pitchFamily="34" charset="0"/>
                <a:cs typeface="Arial" panose="020B0604020202020204" pitchFamily="34" charset="0"/>
              </a:rPr>
              <a:t>2 Deaths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006213-1170-AC1B-99A9-4458023115A6}"/>
              </a:ext>
            </a:extLst>
          </p:cNvPr>
          <p:cNvSpPr txBox="1"/>
          <p:nvPr/>
        </p:nvSpPr>
        <p:spPr>
          <a:xfrm>
            <a:off x="7397394" y="2730659"/>
            <a:ext cx="1068512" cy="112251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ts val="1000"/>
              </a:lnSpc>
            </a:pPr>
            <a:r>
              <a:rPr lang="en-US" sz="650" dirty="0">
                <a:latin typeface="Arial" panose="020B0604020202020204" pitchFamily="34" charset="0"/>
                <a:cs typeface="Arial" panose="020B0604020202020204" pitchFamily="34" charset="0"/>
              </a:rPr>
              <a:t> 3 Deaths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6A5DB-A0FC-6FE1-5762-9F06545EF774}"/>
              </a:ext>
            </a:extLst>
          </p:cNvPr>
          <p:cNvSpPr txBox="1"/>
          <p:nvPr/>
        </p:nvSpPr>
        <p:spPr>
          <a:xfrm>
            <a:off x="7417942" y="5350569"/>
            <a:ext cx="1068512" cy="112251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ts val="1000"/>
              </a:lnSpc>
            </a:pPr>
            <a:r>
              <a:rPr lang="en-US" sz="650" dirty="0">
                <a:latin typeface="Arial" panose="020B0604020202020204" pitchFamily="34" charset="0"/>
                <a:cs typeface="Arial" panose="020B0604020202020204" pitchFamily="34" charset="0"/>
              </a:rPr>
              <a:t>2 Deaths</a:t>
            </a:r>
          </a:p>
        </p:txBody>
      </p:sp>
    </p:spTree>
    <p:extLst>
      <p:ext uri="{BB962C8B-B14F-4D97-AF65-F5344CB8AC3E}">
        <p14:creationId xmlns:p14="http://schemas.microsoft.com/office/powerpoint/2010/main" val="2124399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Al-</a:t>
            </a:r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Sawaf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ASH 2023; Abstract 204.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9E57D6-C1A3-D148-AB64-6D4FB55CA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63" y="135466"/>
            <a:ext cx="4709221" cy="41125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178703-EA96-704F-8329-AB486FA35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263" y="4251203"/>
            <a:ext cx="4669364" cy="14606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A7D4F3-9512-E24B-A595-E08946BD9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7313" y="556917"/>
            <a:ext cx="2773754" cy="1530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99357-B4AB-F245-9130-2E660614F6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7313" y="2442734"/>
            <a:ext cx="6679818" cy="32696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FFC65F-29C6-6346-A5D5-297E20ADC8A0}"/>
              </a:ext>
            </a:extLst>
          </p:cNvPr>
          <p:cNvSpPr txBox="1"/>
          <p:nvPr/>
        </p:nvSpPr>
        <p:spPr>
          <a:xfrm>
            <a:off x="8340896" y="583737"/>
            <a:ext cx="313990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ORR = 58%</a:t>
            </a:r>
          </a:p>
          <a:p>
            <a:r>
              <a:rPr lang="en-US" dirty="0"/>
              <a:t>6-month DOR rate = 75%</a:t>
            </a:r>
          </a:p>
          <a:p>
            <a:r>
              <a:rPr lang="en-US" dirty="0"/>
              <a:t>1-year OS rate = 75%</a:t>
            </a:r>
          </a:p>
          <a:p>
            <a:r>
              <a:rPr lang="en-US" dirty="0"/>
              <a:t>Median PFS = 10 months</a:t>
            </a:r>
          </a:p>
          <a:p>
            <a:r>
              <a:rPr lang="en-US" dirty="0"/>
              <a:t>Median TTNT = 12 months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F736B3-D8FA-CAE5-8EB8-D5AC850CCEEA}"/>
              </a:ext>
            </a:extLst>
          </p:cNvPr>
          <p:cNvSpPr/>
          <p:nvPr/>
        </p:nvSpPr>
        <p:spPr>
          <a:xfrm>
            <a:off x="11214100" y="4830357"/>
            <a:ext cx="266700" cy="242684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Tislelizumab plus zanubrutinib in patients with Richter transformation: Primary endpoint analysis of the prospective, multi-center, Phase-II RT1 trial of the German CLL Study Group</a:t>
            </a:r>
            <a:r>
              <a:rPr lang="en-US" sz="2400">
                <a:effectLst/>
              </a:rPr>
              <a:t> </a:t>
            </a: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F88B6-CB63-3449-A6DC-56B0CD759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17575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Tislelizumab / Zanubrutinib has activity in Richter's transformation </a:t>
            </a:r>
            <a:br>
              <a:rPr lang="en-US" dirty="0"/>
            </a:br>
            <a:r>
              <a:rPr lang="en-US" dirty="0"/>
              <a:t>(≤1 prior line) with ORR 58%, median PFS 10 months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Al-</a:t>
            </a:r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Sawaf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et al. ASH 2023; Abstract 204.</a:t>
            </a:r>
            <a:r>
              <a:rPr lang="en-US">
                <a:effectLst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066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3782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Pirtobrutinib in Richter transformation: Updated efficacy and safety results with 18-month median survival follow-up from the Phase 1/2 BRUIN study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Wierda, et al. ASH 2023; Abstract 1737.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EBF869-5CA2-E844-82D4-49E1B2736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913" y="1083608"/>
            <a:ext cx="5162553" cy="4832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40BBB-00B7-3B46-AC95-59506FECC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6111" y="1050353"/>
            <a:ext cx="6210877" cy="4639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9B4468-9B55-7542-AC78-05F9EC278290}"/>
              </a:ext>
            </a:extLst>
          </p:cNvPr>
          <p:cNvSpPr txBox="1"/>
          <p:nvPr/>
        </p:nvSpPr>
        <p:spPr>
          <a:xfrm>
            <a:off x="5943600" y="5915757"/>
            <a:ext cx="49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DOR = 7.4 months (9.7 </a:t>
            </a:r>
            <a:r>
              <a:rPr lang="en-US" dirty="0" err="1"/>
              <a:t>mo</a:t>
            </a:r>
            <a:r>
              <a:rPr lang="en-US" dirty="0"/>
              <a:t> f/u)</a:t>
            </a:r>
          </a:p>
          <a:p>
            <a:r>
              <a:rPr lang="en-US" dirty="0"/>
              <a:t>Median PFS = 3.7 months (13.8 </a:t>
            </a:r>
            <a:r>
              <a:rPr lang="en-US" dirty="0" err="1"/>
              <a:t>mo</a:t>
            </a:r>
            <a:r>
              <a:rPr lang="en-US" dirty="0"/>
              <a:t> f/u)</a:t>
            </a:r>
          </a:p>
        </p:txBody>
      </p:sp>
    </p:spTree>
    <p:extLst>
      <p:ext uri="{BB962C8B-B14F-4D97-AF65-F5344CB8AC3E}">
        <p14:creationId xmlns:p14="http://schemas.microsoft.com/office/powerpoint/2010/main" val="10386224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Pirtobrutinib in Richter transformation: Updated efficacy and safety results with 18-month median survival follow-up from the Phase 1/2 BRUIN study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2E466-164D-ED49-82BF-9AD36F767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597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Pirtobrutinib has single agent activity in R/R Richter’s with ORR of 50%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533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Wierda, et al. ASH 2023; Abstract 1737.</a:t>
            </a:r>
            <a:r>
              <a:rPr lang="en-US">
                <a:effectLst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97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42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Hillmen, et al. ASH 2023; Abstract 631. 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C58753-5F2A-BC4E-BAF7-EB9E8783F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803" y="147522"/>
            <a:ext cx="4509516" cy="1725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6E77E0-CDF0-1B49-A992-B7D556CD0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803" y="1872995"/>
            <a:ext cx="4509516" cy="1787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22C2AB-9812-1040-9052-9C2CC48CD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803" y="3740039"/>
            <a:ext cx="4509516" cy="26714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48BD41-FFC5-3C46-BC17-99BA21B34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6387" y="147522"/>
            <a:ext cx="6837810" cy="35127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693520-77F7-8140-A31B-0E9EC310B7FC}"/>
              </a:ext>
            </a:extLst>
          </p:cNvPr>
          <p:cNvSpPr txBox="1"/>
          <p:nvPr/>
        </p:nvSpPr>
        <p:spPr>
          <a:xfrm>
            <a:off x="5056387" y="4337099"/>
            <a:ext cx="683781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Significantly improved PFS (HR 0.07, p&lt;0.001) and OS (HR 0.23, p=0022) for IGHV unmutated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significant improvement in PFS (HR 0.54, p=0.199) or OS (HR 0.61, p=0.374) for IGHV mutated</a:t>
            </a:r>
          </a:p>
          <a:p>
            <a:pPr marL="285750" indent="-285750">
              <a:buFontTx/>
              <a:buChar char="-"/>
            </a:pPr>
            <a:r>
              <a:rPr lang="en-US" dirty="0"/>
              <a:t>Significantly improved PFS for del11q, tri12, and del13q</a:t>
            </a:r>
          </a:p>
        </p:txBody>
      </p:sp>
    </p:spTree>
    <p:extLst>
      <p:ext uri="{BB962C8B-B14F-4D97-AF65-F5344CB8AC3E}">
        <p14:creationId xmlns:p14="http://schemas.microsoft.com/office/powerpoint/2010/main" val="241663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Ibrutinib plus venetoclax with MRD-directed duration of treatment is superior to FCR and is a new standard of care for previously untreated CLL: Report of the Phase III UK NCRI FLAIR study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C0F19-A9F9-494B-BE17-91651FF52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86586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I+V improves progression free and overall survival compared to FCR      (a real control arm!), especially in </a:t>
            </a:r>
            <a:r>
              <a:rPr lang="en-US" dirty="0" err="1"/>
              <a:t>uIGHV</a:t>
            </a:r>
            <a:r>
              <a:rPr lang="en-US" dirty="0"/>
              <a:t> and regardless of cytogenetics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42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Hillmen, et al. ASH 2023; Abstract 631.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54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Relapse after first-line fixed duration ibrutinib 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venetoclax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High response rates to ibrutinib retreatment and absence of BTK mutations in patients with chronic lymphocytic leukemia (CLL)/small lymphocytic lymphoma (SLL) with up to 5 years of follow-up in the Phase 2 CAPTIVATE study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42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Ghia, et al. ASH 2023; Abstract 633.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3FE778-3C6D-1E48-A933-543242D668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650"/>
          <a:stretch/>
        </p:blipFill>
        <p:spPr>
          <a:xfrm>
            <a:off x="684784" y="2061220"/>
            <a:ext cx="10822431" cy="3090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91EF71-93CB-EC04-24D1-4376F76D4AF1}"/>
              </a:ext>
            </a:extLst>
          </p:cNvPr>
          <p:cNvSpPr txBox="1"/>
          <p:nvPr/>
        </p:nvSpPr>
        <p:spPr>
          <a:xfrm>
            <a:off x="2496658" y="5471805"/>
            <a:ext cx="719868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Of the 202 patients who received fixed duration ibrutinib / venetoclax, </a:t>
            </a:r>
          </a:p>
          <a:p>
            <a:pPr algn="ctr"/>
            <a:r>
              <a:rPr lang="en-US" b="1"/>
              <a:t>53</a:t>
            </a:r>
            <a:r>
              <a:rPr lang="en-US"/>
              <a:t> have had PD (49 with CLL PD, 4 with Richter’s transformation)</a:t>
            </a:r>
          </a:p>
        </p:txBody>
      </p:sp>
    </p:spTree>
    <p:extLst>
      <p:ext uri="{BB962C8B-B14F-4D97-AF65-F5344CB8AC3E}">
        <p14:creationId xmlns:p14="http://schemas.microsoft.com/office/powerpoint/2010/main" val="2849815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42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Ghia, et al. ASH 2023; Abstract 633.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D2F5E-FE0D-F542-8774-2D4CA858C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62" y="189215"/>
            <a:ext cx="4597273" cy="229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B86A7-1EDD-0545-ABB3-4B0B1CF97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935" y="486492"/>
            <a:ext cx="7105146" cy="16981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7B7024-9165-DC23-068B-671B8A480159}"/>
              </a:ext>
            </a:extLst>
          </p:cNvPr>
          <p:cNvSpPr/>
          <p:nvPr/>
        </p:nvSpPr>
        <p:spPr>
          <a:xfrm>
            <a:off x="6609144" y="1250066"/>
            <a:ext cx="2592729" cy="10185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EE64BC-6350-2E38-CD8B-69BEBE8E7AEB}"/>
              </a:ext>
            </a:extLst>
          </p:cNvPr>
          <p:cNvSpPr txBox="1"/>
          <p:nvPr/>
        </p:nvSpPr>
        <p:spPr>
          <a:xfrm>
            <a:off x="667473" y="2594553"/>
            <a:ext cx="108570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40 patient samples were collected at time of PD, no BTK or PCLG2 mutations; 1 BCL-2 A113G </a:t>
            </a:r>
            <a:r>
              <a:rPr lang="en-US" err="1"/>
              <a:t>subclonal</a:t>
            </a:r>
            <a:r>
              <a:rPr lang="en-US"/>
              <a:t> mutation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6AF4A8-25AA-A830-3117-7475FDFE09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69"/>
          <a:stretch/>
        </p:blipFill>
        <p:spPr>
          <a:xfrm>
            <a:off x="6609144" y="3138464"/>
            <a:ext cx="5428801" cy="33502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3D900D-48AC-B34B-9262-15A2C28BFC13}"/>
              </a:ext>
            </a:extLst>
          </p:cNvPr>
          <p:cNvSpPr/>
          <p:nvPr/>
        </p:nvSpPr>
        <p:spPr>
          <a:xfrm>
            <a:off x="140662" y="861750"/>
            <a:ext cx="4597273" cy="5818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7F474A-B2AA-EE44-9C70-6AD10CE0F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62" y="3138464"/>
            <a:ext cx="6408646" cy="323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0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EC2F-8D37-9EEF-B7EF-41C2457A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Relapse after first-line fixed duration ibrutinib 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venetoclax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High response rates to ibrutinib retreatment and absence of BTK mutations in patients with chronic lymphocytic leukemia (CLL)/small lymphocytic lymphoma (SLL) with up to 5 years of follow-up in the Phase 2 CAPTIVATE study</a:t>
            </a:r>
            <a:endParaRPr lang="en-US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C6E0BD-58DF-4C46-AE4F-E52FD87B0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7980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Fixed duration I+V may mitigate risk of developing resistance mutations</a:t>
            </a:r>
          </a:p>
          <a:p>
            <a:pPr marL="0" indent="0" algn="ctr">
              <a:buNone/>
            </a:pPr>
            <a:r>
              <a:rPr lang="en-US" dirty="0"/>
              <a:t>Patients can successfully be retreated with ibrutinib-based therapy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5A6AF2-8650-1043-B9B4-17AD496B91CD}"/>
              </a:ext>
            </a:extLst>
          </p:cNvPr>
          <p:cNvSpPr txBox="1"/>
          <p:nvPr/>
        </p:nvSpPr>
        <p:spPr>
          <a:xfrm>
            <a:off x="0" y="6488668"/>
            <a:ext cx="428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Ghia, et al. ASH 2023; Abstract 633.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36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07D367-B6C4-4DE8-A2D9-86B49A7E21CA}"/>
</file>

<file path=customXml/itemProps2.xml><?xml version="1.0" encoding="utf-8"?>
<ds:datastoreItem xmlns:ds="http://schemas.openxmlformats.org/officeDocument/2006/customXml" ds:itemID="{11269236-2438-49EE-A07B-24E3FD3BFE53}"/>
</file>

<file path=docProps/app.xml><?xml version="1.0" encoding="utf-8"?>
<Properties xmlns="http://schemas.openxmlformats.org/officeDocument/2006/extended-properties" xmlns:vt="http://schemas.openxmlformats.org/officeDocument/2006/docPropsVTypes">
  <TotalTime>3756</TotalTime>
  <Words>4102</Words>
  <Application>Microsoft Macintosh PowerPoint</Application>
  <PresentationFormat>Widescreen</PresentationFormat>
  <Paragraphs>332</Paragraphs>
  <Slides>46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-apple-system</vt:lpstr>
      <vt:lpstr>Arial</vt:lpstr>
      <vt:lpstr>Calibri</vt:lpstr>
      <vt:lpstr>Calibri Light</vt:lpstr>
      <vt:lpstr>Helvetica</vt:lpstr>
      <vt:lpstr>SabonLTStdRoman</vt:lpstr>
      <vt:lpstr>Office Theme</vt:lpstr>
      <vt:lpstr>Future Directions in the Care of Patients with CLL</vt:lpstr>
      <vt:lpstr>Doublets and Triplets</vt:lpstr>
      <vt:lpstr>Ibrutinib plus venetoclax with MRD-directed duration of treatment is superior to FCR and is a new standard of care for previously untreated CLL: Report of the Phase III UK NCRI FLAIR study </vt:lpstr>
      <vt:lpstr>Ibrutinib plus venetoclax with MRD-directed duration of treatment is superior to FCR and is a new standard of care for previously untreated CLL: Report of the Phase III UK NCRI FLAIR study </vt:lpstr>
      <vt:lpstr>PowerPoint Presentation</vt:lpstr>
      <vt:lpstr>Ibrutinib plus venetoclax with MRD-directed duration of treatment is superior to FCR and is a new standard of care for previously untreated CLL: Report of the Phase III UK NCRI FLAIR study </vt:lpstr>
      <vt:lpstr>Relapse after first-line fixed duration ibrutinib + venetoclax: High response rates to ibrutinib retreatment and absence of BTK mutations in patients with chronic lymphocytic leukemia (CLL)/small lymphocytic lymphoma (SLL) with up to 5 years of follow-up in the Phase 2 CAPTIVATE study</vt:lpstr>
      <vt:lpstr>PowerPoint Presentation</vt:lpstr>
      <vt:lpstr>Relapse after first-line fixed duration ibrutinib + venetoclax: High response rates to ibrutinib retreatment and absence of BTK mutations in patients with chronic lymphocytic leukemia (CLL)/small lymphocytic lymphoma (SLL) with up to 5 years of follow-up in the Phase 2 CAPTIVATE study</vt:lpstr>
      <vt:lpstr>First-line fixed-duration ibrutinib plus venetoclax (Ibr+Ven) versus chlorambucil plus obinutuzumab (Clb+O): 55-month follow-up from the GLOW study </vt:lpstr>
      <vt:lpstr>PowerPoint Presentation</vt:lpstr>
      <vt:lpstr>PowerPoint Presentation</vt:lpstr>
      <vt:lpstr>First-line fixed-duration ibrutinib plus venetoclax (Ibr+Ven) versus chlorambucil plus obinutuzumab (Clb+O): 55-month follow-up from the GLOW study </vt:lpstr>
      <vt:lpstr>Time-limited venetoclax and ibrutinib for patients with relapsed/refractory CLL who have undetectable MRD – 4-year follow up from the randomized Phase II VISION/HO141 trial </vt:lpstr>
      <vt:lpstr>PowerPoint Presentation</vt:lpstr>
      <vt:lpstr>PowerPoint Presentation</vt:lpstr>
      <vt:lpstr>Time-limited venetoclax and ibrutinib for patients with relapsed/refractory CLL who have undetectable MRD – 4-year follow up from the randomized Phase II VISION/HO141 trial </vt:lpstr>
      <vt:lpstr>Results of a phase 3 study of IVO vs IO for previously untreated older patients (pts) with chronic lymphocytic leukemia (CLL) and impact of COVID-19 (Alliance) </vt:lpstr>
      <vt:lpstr>PowerPoint Presentation</vt:lpstr>
      <vt:lpstr>Results of a phase 3 study of IVO vs IO for previously untreated older patients (pts) with chronic lymphocytic leukemia (CLL) and impact of COVID-19 (Alliance) </vt:lpstr>
      <vt:lpstr>Long-term remissions with MRD-guided acalabrutinib, venetoclax and obinutuzumab in relapsed/refractory CLL: Follow-up efficacy and circulating tumor DNA analysis of the CLL2-BAAG trial </vt:lpstr>
      <vt:lpstr>PowerPoint Presentation</vt:lpstr>
      <vt:lpstr>Long-term remissions with MRD-guided acalabrutinib, venetoclax and obinutuzumab in relapsed/refractory CLL: Follow-up efficacy and circulating tumor DNA analysis of the CLL2-BAAG trial </vt:lpstr>
      <vt:lpstr>Trial in Progress: Zanubrutinib and venetoclax as initial therapy for CLL/SLL with obinutuzumab triplet consolidation in patients with minimal residual disease positivity (BruVenG) </vt:lpstr>
      <vt:lpstr>Fixed-duration pirtobrutinib combined with venetoclax ± rituximab in relapsed/refractory chronic lymphocytic leukemia: Updated results, including MRD data, from the BRUIN Phase 1b study </vt:lpstr>
      <vt:lpstr>PowerPoint Presentation</vt:lpstr>
      <vt:lpstr>Fixed-duration pirtobrutinib combined with venetoclax ± rituximab in relapsed/refractory chronic lymphocytic leukemia: Updated results, including MRD data, from the BRUIN Phase 1b study </vt:lpstr>
      <vt:lpstr>New Agents</vt:lpstr>
      <vt:lpstr>First-in-human study of the reversible BTK inhibitor nemtabrutinib in patients with relapsed/refractory chronic lymphocytic leukemia and B-cell non-Hodgkin lymphoma </vt:lpstr>
      <vt:lpstr>First-in-human study of the reversible BTK inhibitor nemtabrutinib in patients with relapsed/refractory chronic lymphocytic leukemia and B-cell non-Hodgkin lymphoma </vt:lpstr>
      <vt:lpstr>Lisocabtagene maraleucel (liso-cel) in R/R CLL/SLL: 24-month median follow-up of TRANSCEND CLL 004 </vt:lpstr>
      <vt:lpstr>PowerPoint Presentation</vt:lpstr>
      <vt:lpstr>PowerPoint Presentation</vt:lpstr>
      <vt:lpstr>Lisocabtagene maraleucel (liso-cel) in R/R CLL/SLL: 24-month median follow-up of TRANSCEND CLL 004 </vt:lpstr>
      <vt:lpstr>Combination treatment with sonrotoclax (BGB-11417), a second-generation BCL2 inhibitor, and zanubrutinib, a Bruton tyrosine kinase (BTK) inhibitor, is well tolerated and achieves deep responses in patients with treatment-naïve chronic lymphocytic leukemia/small lymphocytic lymphoma (TN-CLL/SLL): Data from an ongoing Phase 1/2 study</vt:lpstr>
      <vt:lpstr>PowerPoint Presentation</vt:lpstr>
      <vt:lpstr>Combination treatment with sonrotoclax (BGB-11417), a second-generation BCL2 inhibitor, and zanubrutinib, a Bruton tyrosine kinase (BTK) inhibitor, is well tolerated and achieves deep responses in patients with treatment-naïve chronic lymphocytic leukemia/small lymphocytic lymphoma (TN-CLL/SLL): Data from an ongoing Phase 1/2 study</vt:lpstr>
      <vt:lpstr>Richter’s Transformation</vt:lpstr>
      <vt:lpstr>Results of MOLTO, a multicenter, open label, phase II clinical trial evaluating venetoclax, atezolizumab and obinutuzumab combination in Richter syndrome </vt:lpstr>
      <vt:lpstr>PowerPoint Presentation</vt:lpstr>
      <vt:lpstr>Results of MOLTO, a multicenter, open label, phase II clinical trial evaluating venetoclax, atezolizumab and obinutuzumab combination in Richter syndrome </vt:lpstr>
      <vt:lpstr>Tislelizumab plus zanubrutinib in patients with Richter transformation: Primary endpoint analysis of the prospective, multi-center, Phase-II RT1 trial of the German CLL Study Group </vt:lpstr>
      <vt:lpstr>PowerPoint Presentation</vt:lpstr>
      <vt:lpstr>Tislelizumab plus zanubrutinib in patients with Richter transformation: Primary endpoint analysis of the prospective, multi-center, Phase-II RT1 trial of the German CLL Study Group </vt:lpstr>
      <vt:lpstr>Pirtobrutinib in Richter transformation: Updated efficacy and safety results with 18-month median survival follow-up from the Phase 1/2 BRUIN study </vt:lpstr>
      <vt:lpstr>Pirtobrutinib in Richter transformation: Updated efficacy and safety results with 18-month median survival follow-up from the Phase 1/2 BRUIN study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Directions in the Care of Patients with CLL</dc:title>
  <dc:creator>Roeker, Lindsey</dc:creator>
  <cp:lastModifiedBy>Silvana Izquierdo</cp:lastModifiedBy>
  <cp:revision>19</cp:revision>
  <dcterms:created xsi:type="dcterms:W3CDTF">2024-01-23T21:42:59Z</dcterms:created>
  <dcterms:modified xsi:type="dcterms:W3CDTF">2024-02-02T15:15:49Z</dcterms:modified>
</cp:coreProperties>
</file>