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ANDRÉ" initials="TA" lastIdx="3" clrIdx="0">
    <p:extLst>
      <p:ext uri="{19B8F6BF-5375-455C-9EA6-DF929625EA0E}">
        <p15:presenceInfo xmlns:p15="http://schemas.microsoft.com/office/powerpoint/2012/main" userId="S::thierry.andre@fondationarcad.org::f4e37307-7a3a-407e-8b59-94eecc2ecc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86"/>
    <a:srgbClr val="358B5F"/>
    <a:srgbClr val="084CB3"/>
    <a:srgbClr val="095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477CD-592B-4ABC-B186-9E0477D16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AA2D48-2DA3-4C86-AF4C-F53ADD9EA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291FDB-F220-448C-9D47-274B8CBC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BC37F-7EDB-4B83-9D64-FE7FEA1E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4AC7E3-F693-4EED-9ED0-ADB9DA80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34910-9088-4633-BF81-24929293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AE4D9F-4D80-445F-B632-FA92B9F40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C0612-D8C0-4ACF-AF6A-A202CDC0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A51001-3A80-4BA4-B07E-C792DACA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D0B3B8-8398-4C26-BB12-0227E21B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53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36F815-FADF-4C43-8ADE-F216695F3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252C6D-233A-4F65-A989-EB74BC984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AD7FF-00C7-4143-B8EC-9875E25F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BEC32E-BA15-41E5-AC8E-CD09E0EA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3A3E02-1B61-473D-87E9-B948295D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29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5AE65-7849-4850-B5AF-7FC35C06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F926CD-A2B3-454C-A9A4-56912C097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FEFF3D-42D8-46EB-AE66-DD687559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8F184F-D13B-40A3-8FB2-76487C64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B09FAA-ECC2-459C-B81D-35F379E6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74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D5C37-ECF4-410B-9692-4336DD5C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A98556-2C2F-4FC5-B5C5-A370F2DA8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8091F1-6898-426C-A012-711EDA9C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590C0A-4864-4CD8-B4C7-91725896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C38230-3705-4625-9335-1A2CB220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F11F98-006C-487F-B868-8D44448B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9B765-053E-40DA-82C0-262BDCD2A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BF9F03-4DB8-40F5-899E-DDFFCF814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AB5649-A278-416C-BA79-F8D006C0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1759A0-345D-4A6D-871A-605ED4FB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07698C-7F31-47A9-9BEA-A0C2A9FD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7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02BFF-AB20-4A9F-89D6-2E0578F3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F40E9-C9CB-4417-92E9-5FC208725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81B5DE-9A6A-443A-95CC-1ABBCE951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97AECC-F3DC-43B6-B438-DF834471B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8B3AEB-10E8-4652-AC4A-854D38D36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7647CF-69E0-4B75-9183-746E7C4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96E846-A6E3-438C-A021-33D7DF75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91096D-0B93-4A1C-8392-A701EF0D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31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198FB-3719-420D-9A70-0D75B5395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7E648A-FD86-4181-9B2E-4632ABAD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B8F5B9-55A3-424F-9A0D-E4E05106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E5FEFB-88B6-4DBB-BD16-2BEAA7DA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2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691384E-F859-4627-8C4F-CB5402E0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697543-7CDC-4FA3-BCEF-FF661146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D202C8-3A87-46ED-9247-08BDD2A1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3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F7C22-2A8F-4F47-8C5E-D99C40C0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6268B4-D3A1-45BA-AA5C-576D0B2A5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09F5F6-1B61-4D34-9721-9BBFFADC6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D27DEB-B167-4AAE-B275-7C6086A4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BEF7AB-140C-4EAB-BBC6-2283032E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DE870C-1381-470D-906A-43F4019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56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F1E494-B6A8-4785-84B6-C7729EBB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76A56D-3CE6-4B15-A610-18BEF3854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E79B8-F6A7-4EE8-B2BA-B77ED28D4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B09220-C755-4628-AFFE-D3E5DFB0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91B07E-BCF1-46F1-AF4A-ECC964FF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84EE2C-85F9-4042-BA65-0EC600156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94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62E7BE-4601-4948-A64C-B2EA9A9F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E4BAA1-9543-49CA-B995-9B134CDA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3E96-F35C-49C1-B780-1287FBBA3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0545-3D58-4E99-9A26-D334435DFAD1}" type="datetimeFigureOut">
              <a:rPr lang="fr-FR" smtClean="0"/>
              <a:t>04/03/2024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5E9E52-88F0-494C-A856-87A79A62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063B7C-766E-47BF-9C4D-5B627195D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06B7-6E36-4FD5-9F98-D093E44B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4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jpeg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50E80-3F4F-47EA-AC5C-9D74B22E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Thierry André</a:t>
            </a:r>
            <a:b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d’Oncologie Médicale</a:t>
            </a:r>
            <a:b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unité INSERM </a:t>
            </a:r>
            <a:r>
              <a:rPr lang="en-US" altLang="fr-FR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UMRS 938</a:t>
            </a:r>
            <a:br>
              <a:rPr lang="en-US" altLang="fr-FR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fr-FR" sz="3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‘Microsatellite Instability and Cancer’</a:t>
            </a:r>
            <a:b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ja-JP" sz="3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Sorbonne université</a:t>
            </a:r>
            <a:b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Hôpital Saint Antoine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11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B546F1E-3F13-4C8F-9A8B-C52734522100}"/>
              </a:ext>
            </a:extLst>
          </p:cNvPr>
          <p:cNvSpPr txBox="1"/>
          <p:nvPr/>
        </p:nvSpPr>
        <p:spPr>
          <a:xfrm>
            <a:off x="616895" y="89348"/>
            <a:ext cx="109582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First-line (1L) nivolumab (NIVO) + ipilimumab (IPI) in patients (pts) with microsatellite instability-high/mismatch repair deficient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(MSI-H/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dMMR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metastatic colorectal cancer (mCRC):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64-month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follow-up from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CheckMate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142</a:t>
            </a:r>
            <a:endParaRPr lang="fr-FR" sz="2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220FE5-CD63-4CA1-9E6E-66620ED5D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2630" y="2679571"/>
            <a:ext cx="6737293" cy="24054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F45787-F21C-4D6D-93DD-D4B0C810C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95" y="5085049"/>
            <a:ext cx="6350763" cy="16050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0EC569-2FC8-4EDC-9219-DBFDE223C4AB}"/>
              </a:ext>
            </a:extLst>
          </p:cNvPr>
          <p:cNvSpPr txBox="1"/>
          <p:nvPr/>
        </p:nvSpPr>
        <p:spPr>
          <a:xfrm>
            <a:off x="616896" y="2062582"/>
            <a:ext cx="10958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NIVO 3 mg/kg Q2W + IPI 1 mg/kg Q6W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progression or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unacceptable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r>
              <a:rPr lang="fr-FR" sz="1600" dirty="0"/>
              <a:t>.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4E8DE7-115C-462A-8114-72BEDB9543FE}"/>
              </a:ext>
            </a:extLst>
          </p:cNvPr>
          <p:cNvSpPr txBox="1"/>
          <p:nvPr/>
        </p:nvSpPr>
        <p:spPr>
          <a:xfrm>
            <a:off x="8112869" y="6077386"/>
            <a:ext cx="380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Lenz HJ et al. Gastrointestinal Cancers Symposium 2024;Abstract 97. </a:t>
            </a:r>
            <a:endParaRPr lang="fr-F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53449E1-9C42-4DC7-B7B8-06362C92C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91" y="2945083"/>
            <a:ext cx="4750584" cy="178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4F8A0C0-F14B-40DD-BBF9-89B68EC001AD}"/>
              </a:ext>
            </a:extLst>
          </p:cNvPr>
          <p:cNvSpPr txBox="1"/>
          <p:nvPr/>
        </p:nvSpPr>
        <p:spPr>
          <a:xfrm>
            <a:off x="7108284" y="6434049"/>
            <a:ext cx="5083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Taieb J et al.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 Colorectal Cancer 2023;22(1):59-66.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7681B2-74CF-47BE-82CA-3DC1AA21F05C}"/>
              </a:ext>
            </a:extLst>
          </p:cNvPr>
          <p:cNvSpPr txBox="1"/>
          <p:nvPr/>
        </p:nvSpPr>
        <p:spPr>
          <a:xfrm>
            <a:off x="438150" y="125578"/>
            <a:ext cx="1267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Adverse events with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encorafenib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plus cetuximab in patients with </a:t>
            </a: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BRAFV600E-mutant mCRC: An analysis of the  BEACON CRC study 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CB6035-AA98-473E-BB75-9BA4FE21B365}"/>
              </a:ext>
            </a:extLst>
          </p:cNvPr>
          <p:cNvSpPr txBox="1"/>
          <p:nvPr/>
        </p:nvSpPr>
        <p:spPr>
          <a:xfrm>
            <a:off x="326065" y="5618442"/>
            <a:ext cx="1153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analysis indicated that, except for rare cases of nephrotoxicity,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encorafenib+cetuximab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well tolerated in most patients, with most AEIs being mild-to-moderate in severity, occurring early and resolving rapidly.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92637D-C1FD-4E9E-8B09-C7AAFE8D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5472" y="1248961"/>
            <a:ext cx="9019375" cy="43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1D21228-70D3-4E72-8E33-0F2353E705BF}"/>
              </a:ext>
            </a:extLst>
          </p:cNvPr>
          <p:cNvSpPr txBox="1"/>
          <p:nvPr/>
        </p:nvSpPr>
        <p:spPr>
          <a:xfrm>
            <a:off x="619125" y="240804"/>
            <a:ext cx="11298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 CRC: Single-arm, phase II of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encorafenib+binimetinib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cetuximab in previously untreated BRAFV600E-mutant mCRC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231448-C451-48D9-B2CE-87A66F8B7C35}"/>
              </a:ext>
            </a:extLst>
          </p:cNvPr>
          <p:cNvSpPr txBox="1"/>
          <p:nvPr/>
        </p:nvSpPr>
        <p:spPr>
          <a:xfrm>
            <a:off x="6293798" y="6432530"/>
            <a:ext cx="581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Cutsem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et al. J Clin Oncol 2023;41(14):2628-37.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86D83D-8F62-4F7B-8270-33999A7A0368}"/>
              </a:ext>
            </a:extLst>
          </p:cNvPr>
          <p:cNvSpPr txBox="1"/>
          <p:nvPr/>
        </p:nvSpPr>
        <p:spPr>
          <a:xfrm>
            <a:off x="100435" y="1755517"/>
            <a:ext cx="1200347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BRAFV600E-mutated mCRC : oral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encorafenib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300 mg once daily + oral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binimetinib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45 mg twice daily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28-day cycles, plus IV cetuximab 400 mg/m2 on day 1 of cycle 1, then 250 mg/m2 weekly for the first 7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cycles, and 500 mg/m2 once on d1 and 15 from cycle 8 onward.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primary end point : confirmed objective response rate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Among 95 patients,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was 47.4% (95% CI, 37.0 to 57.9) ; the primary end point was 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Median PFS  5.8 months and the median OS 18.3 months (median follow-up of 20.1 months).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Encorafenib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binimetinib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cetuximab was associated with disease control in the majority of patients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a manageable safety profile in  patients with BRAFV600E-mutant mCRC,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suggesting that it may be an option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patients not eligible to receive standard first-line therapy.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5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657949-587C-4FC9-BDD9-065D515ADD11}"/>
              </a:ext>
            </a:extLst>
          </p:cNvPr>
          <p:cNvSpPr txBox="1"/>
          <p:nvPr/>
        </p:nvSpPr>
        <p:spPr>
          <a:xfrm>
            <a:off x="6609164" y="640687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Strickler JH et al. Lancet Oncol 2023;24(5):496-508.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D2D0A9-7302-4B6F-9386-E4B8BDDCBFB4}"/>
              </a:ext>
            </a:extLst>
          </p:cNvPr>
          <p:cNvSpPr txBox="1"/>
          <p:nvPr/>
        </p:nvSpPr>
        <p:spPr>
          <a:xfrm>
            <a:off x="76200" y="166255"/>
            <a:ext cx="1203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Tucatinib plus trastuzumab for chemotherapy-refractory, HER2-positive, RAS wild-type unresectable or mCRC (MOUNTAINEER): 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multicentre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open-label, phase 2 study (1)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11">
            <a:extLst>
              <a:ext uri="{FF2B5EF4-FFF2-40B4-BE49-F238E27FC236}">
                <a16:creationId xmlns:a16="http://schemas.microsoft.com/office/drawing/2014/main" id="{08D17C28-E810-4358-9E14-2E93E7016F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94224" y="1850134"/>
            <a:ext cx="5673173" cy="38191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27875D-D72A-49BA-ABEB-6C3FE1FC945A}"/>
              </a:ext>
            </a:extLst>
          </p:cNvPr>
          <p:cNvSpPr txBox="1"/>
          <p:nvPr/>
        </p:nvSpPr>
        <p:spPr>
          <a:xfrm>
            <a:off x="76200" y="1850134"/>
            <a:ext cx="6255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HER2 status: local determination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Eligible patients: if IHC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+++ or IHC++ 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FISH+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amplification by next-generation sequencing (NGS)</a:t>
            </a: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Inclusion criteria: mCRC HER2 over expressed,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wild-type, patients previously treated with fluoropyrimidines, oxaliplatin, irinotecan, a VEGF monoclonal antibody,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anti-PD-1 if MSI-H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117 patients </a:t>
            </a:r>
            <a:r>
              <a:rPr lang="fr-FR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included</a:t>
            </a:r>
            <a:endParaRPr lang="fr-F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Previous lines of systemic therapy median :3</a:t>
            </a:r>
            <a:endParaRPr lang="fr-F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06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4657949-587C-4FC9-BDD9-065D515ADD11}"/>
              </a:ext>
            </a:extLst>
          </p:cNvPr>
          <p:cNvSpPr txBox="1"/>
          <p:nvPr/>
        </p:nvSpPr>
        <p:spPr>
          <a:xfrm>
            <a:off x="6685364" y="6466103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Strickler JH et al. Lancet Oncol 2023;24(5):496-508.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6EBA6B-3746-4AE3-8464-9B973F797347}"/>
              </a:ext>
            </a:extLst>
          </p:cNvPr>
          <p:cNvSpPr txBox="1"/>
          <p:nvPr/>
        </p:nvSpPr>
        <p:spPr>
          <a:xfrm>
            <a:off x="164805" y="22565"/>
            <a:ext cx="116764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Tucatinib plus trastuzumab for chemotherapy-refractory, HER2-positive, RAS wild-type unresectable or mCRC (MOUNTAINEER): 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multicentre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open-label, phase 2 study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(2)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B9953BE-0CE6-4479-A606-06C35728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19458"/>
              </p:ext>
            </p:extLst>
          </p:nvPr>
        </p:nvGraphicFramePr>
        <p:xfrm>
          <a:off x="164805" y="1334210"/>
          <a:ext cx="5022324" cy="3757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7068">
                  <a:extLst>
                    <a:ext uri="{9D8B030D-6E8A-4147-A177-3AD203B41FA5}">
                      <a16:colId xmlns:a16="http://schemas.microsoft.com/office/drawing/2014/main" val="201639738"/>
                    </a:ext>
                  </a:extLst>
                </a:gridCol>
                <a:gridCol w="1715256">
                  <a:extLst>
                    <a:ext uri="{9D8B030D-6E8A-4147-A177-3AD203B41FA5}">
                      <a16:colId xmlns:a16="http://schemas.microsoft.com/office/drawing/2014/main" val="1149536356"/>
                    </a:ext>
                  </a:extLst>
                </a:gridCol>
              </a:tblGrid>
              <a:tr h="21187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Response 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Tucatinib + Trastuzumab (N = 84)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052029"/>
                  </a:ext>
                </a:extLst>
              </a:tr>
              <a:tr h="385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Confirmed objective response rate* — % (95% CI)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38·1 (27·7–49·3)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950236"/>
                  </a:ext>
                </a:extLst>
              </a:tr>
              <a:tr h="385032">
                <a:tc>
                  <a:txBody>
                    <a:bodyPr/>
                    <a:lstStyle/>
                    <a:p>
                      <a:pPr marL="447675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Complete response ​— no. (%)†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 (3·6)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1192517"/>
                  </a:ext>
                </a:extLst>
              </a:tr>
              <a:tr h="385032">
                <a:tc>
                  <a:txBody>
                    <a:bodyPr/>
                    <a:lstStyle/>
                    <a:p>
                      <a:pPr marL="447675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Partial response ​— no. (%)† 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29 (34·5)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951676"/>
                  </a:ext>
                </a:extLst>
              </a:tr>
              <a:tr h="385032">
                <a:tc>
                  <a:txBody>
                    <a:bodyPr/>
                    <a:lstStyle/>
                    <a:p>
                      <a:pPr marL="447675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Stable disease ​— no. (%)†,‡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28 (33·3)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1664674"/>
                  </a:ext>
                </a:extLst>
              </a:tr>
              <a:tr h="385032">
                <a:tc>
                  <a:txBody>
                    <a:bodyPr/>
                    <a:lstStyle/>
                    <a:p>
                      <a:pPr marL="447675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Progressive disease ​— no. (%)† 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22 (26·2)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318488"/>
                  </a:ext>
                </a:extLst>
              </a:tr>
              <a:tr h="383849">
                <a:tc>
                  <a:txBody>
                    <a:bodyPr/>
                    <a:lstStyle/>
                    <a:p>
                      <a:pPr marL="447675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Not available ​— no. (%)§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 (2·4)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8717717"/>
                  </a:ext>
                </a:extLst>
              </a:tr>
              <a:tr h="38384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Disease control rate — n (%)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 (71·4)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5936286"/>
                  </a:ext>
                </a:extLst>
              </a:tr>
              <a:tr h="38503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Duration of response, months ​— median (IQR) 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12·4 (8·3–25·5)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51871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82A570C-A5B4-4284-8790-9C2F95E2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05" y="1400986"/>
            <a:ext cx="66434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516C15-DCFF-42D4-8354-02BD8E53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4" y="5158009"/>
            <a:ext cx="4321068" cy="169999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9BA4325-1CA2-413F-B9C1-2AC811FAAC14}"/>
              </a:ext>
            </a:extLst>
          </p:cNvPr>
          <p:cNvSpPr txBox="1"/>
          <p:nvPr/>
        </p:nvSpPr>
        <p:spPr>
          <a:xfrm>
            <a:off x="5681756" y="1407560"/>
            <a:ext cx="61595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combination arm median PFS per BICR was 8.2 months (IQR 2.1–18.4), and median OS was 24.1 months (IQR 10·5–not achieved).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objective response per BICR by week 12 with monotherapy (n = 31) : 3% (95% CI 0.1–17.2).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most common treatment-emergent adverse events with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tucatinib+trastuzumab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were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diarrhoea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(64% all; 3.5% grade 3-4), fatigue (44%; 2.3% grade 3-4), and nausea (35%; 0 % grade3-4). There were no deaths due to adverse events.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799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22F0CD-BBE5-4532-BA5E-F728B68177EC}"/>
              </a:ext>
            </a:extLst>
          </p:cNvPr>
          <p:cNvSpPr txBox="1"/>
          <p:nvPr/>
        </p:nvSpPr>
        <p:spPr>
          <a:xfrm>
            <a:off x="7557070" y="6488668"/>
            <a:ext cx="444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Strickler JH et al. ASCO 2023;Abstract 3528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5691E1-5F21-48DA-BF4A-426BD649AF32}"/>
              </a:ext>
            </a:extLst>
          </p:cNvPr>
          <p:cNvSpPr txBox="1"/>
          <p:nvPr/>
        </p:nvSpPr>
        <p:spPr>
          <a:xfrm>
            <a:off x="289383" y="171450"/>
            <a:ext cx="11902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HER2 testing in the MOUNTAINEER trial: Analysis of treatment response </a:t>
            </a:r>
          </a:p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central HER2 assessment using IHC/ISH and NGS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56D130-520A-4184-B1B9-D19DC190153A}"/>
              </a:ext>
            </a:extLst>
          </p:cNvPr>
          <p:cNvSpPr txBox="1"/>
          <p:nvPr/>
        </p:nvSpPr>
        <p:spPr>
          <a:xfrm>
            <a:off x="144691" y="1287482"/>
            <a:ext cx="11557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Treatment response to Tucatinib + Trastuzumab was predicted by a HER2+ result from any of the three testing platforms (IHC, NGS tissue-based assay </a:t>
            </a:r>
            <a:r>
              <a:rPr lang="en-US" dirty="0">
                <a:latin typeface="ArialMT"/>
              </a:rPr>
              <a:t>or NGS bl</a:t>
            </a:r>
            <a:r>
              <a:rPr lang="en-US" sz="1800" b="0" i="0" u="none" strike="noStrike" baseline="0" dirty="0">
                <a:latin typeface="ArialMT"/>
              </a:rPr>
              <a:t>ood </a:t>
            </a:r>
            <a:r>
              <a:rPr lang="en-US" sz="1800" b="0" i="0" u="none" strike="noStrike" baseline="0" dirty="0" err="1">
                <a:latin typeface="ArialMT"/>
              </a:rPr>
              <a:t>ctDNA</a:t>
            </a:r>
            <a:r>
              <a:rPr lang="en-US" sz="1800" b="0" i="0" u="none" strike="noStrike" baseline="0" dirty="0">
                <a:latin typeface="ArialM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level of percent agreement of HER2 status observed across multiple central HER2 testing modalities (all cohorts included; pairwise comparisons)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Patients in which HER2 amplification was not detected by </a:t>
            </a:r>
            <a:r>
              <a:rPr lang="en-US" sz="1800" b="0" i="0" u="none" strike="noStrike" baseline="0" dirty="0" err="1">
                <a:latin typeface="ArialMT"/>
              </a:rPr>
              <a:t>ctDNA</a:t>
            </a:r>
            <a:r>
              <a:rPr lang="en-US" sz="1800" b="0" i="0" u="none" strike="noStrike" baseline="0" dirty="0">
                <a:latin typeface="ArialMT"/>
              </a:rPr>
              <a:t> NGS may have HER2 amplification by a tissue-based assay and may benefit from treatment with a HER2-directed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ArialMT"/>
            </a:endParaRPr>
          </a:p>
          <a:p>
            <a:pPr algn="l"/>
            <a:r>
              <a:rPr lang="en-US" sz="1800" b="0" i="0" u="none" strike="noStrike" baseline="0" dirty="0">
                <a:latin typeface="ArialMT"/>
              </a:rPr>
              <a:t>• </a:t>
            </a:r>
            <a:r>
              <a:rPr lang="en-US" dirty="0">
                <a:latin typeface="ArialMT"/>
              </a:rPr>
              <a:t>  </a:t>
            </a:r>
            <a:r>
              <a:rPr lang="en-US" sz="1800" b="0" i="0" u="none" strike="noStrike" baseline="0" dirty="0">
                <a:latin typeface="ArialMT"/>
              </a:rPr>
              <a:t>Confirmed ORR in IHC2+/ISH+ was numerically lower than IHC3+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4BCD6B-4C0F-439C-8E18-9A6FE9AB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39" y="4216480"/>
            <a:ext cx="5691404" cy="24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09184D6-CD8B-410F-9C29-2C529D88EF2C}"/>
              </a:ext>
            </a:extLst>
          </p:cNvPr>
          <p:cNvSpPr txBox="1">
            <a:spLocks/>
          </p:cNvSpPr>
          <p:nvPr/>
        </p:nvSpPr>
        <p:spPr>
          <a:xfrm>
            <a:off x="442800" y="280080"/>
            <a:ext cx="9935640" cy="466560"/>
          </a:xfrm>
          <a:prstGeom prst="rect">
            <a:avLst/>
          </a:prstGeom>
          <a:noFill/>
          <a:ln w="0">
            <a:noFill/>
          </a:ln>
        </p:spPr>
        <p:txBody>
          <a:bodyPr lIns="0" r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320">
              <a:lnSpc>
                <a:spcPts val="2801"/>
              </a:lnSpc>
            </a:pPr>
            <a:r>
              <a:rPr lang="de-DE" sz="3000" b="1" spc="-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enir Next LT Pro Demi"/>
                <a:cs typeface="Arial" panose="020B0604020202020204" pitchFamily="34" charset="0"/>
              </a:rPr>
              <a:t>MOUNTAINEER-03 Study design (</a:t>
            </a:r>
            <a:r>
              <a:rPr lang="de-DE" sz="3000" b="1" spc="-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enir Next LT Pro Demi"/>
                <a:cs typeface="Arial" panose="020B0604020202020204" pitchFamily="34" charset="0"/>
              </a:rPr>
              <a:t>study</a:t>
            </a:r>
            <a:r>
              <a:rPr lang="de-DE" sz="3000" b="1" spc="-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enir Next LT Pro Demi"/>
                <a:cs typeface="Arial" panose="020B0604020202020204" pitchFamily="34" charset="0"/>
              </a:rPr>
              <a:t> </a:t>
            </a:r>
            <a:r>
              <a:rPr lang="de-DE" sz="3000" b="1" spc="-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enir Next LT Pro Demi"/>
                <a:cs typeface="Arial" panose="020B0604020202020204" pitchFamily="34" charset="0"/>
              </a:rPr>
              <a:t>ongoing</a:t>
            </a:r>
            <a:r>
              <a:rPr lang="de-DE" sz="3000" b="1" spc="-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enir Next LT Pro Demi"/>
                <a:cs typeface="Arial" panose="020B0604020202020204" pitchFamily="34" charset="0"/>
              </a:rPr>
              <a:t>) </a:t>
            </a:r>
            <a:endParaRPr lang="en-US" sz="3000" spc="-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33">
            <a:extLst>
              <a:ext uri="{FF2B5EF4-FFF2-40B4-BE49-F238E27FC236}">
                <a16:creationId xmlns:a16="http://schemas.microsoft.com/office/drawing/2014/main" id="{D9504470-2A04-4D1F-A100-AAB55BA1063E}"/>
              </a:ext>
            </a:extLst>
          </p:cNvPr>
          <p:cNvGrpSpPr/>
          <p:nvPr/>
        </p:nvGrpSpPr>
        <p:grpSpPr>
          <a:xfrm>
            <a:off x="467280" y="1908360"/>
            <a:ext cx="11134080" cy="3040560"/>
            <a:chOff x="467280" y="1908360"/>
            <a:chExt cx="11134080" cy="3040560"/>
          </a:xfrm>
        </p:grpSpPr>
        <p:sp>
          <p:nvSpPr>
            <p:cNvPr id="4" name="Rectangle 22">
              <a:extLst>
                <a:ext uri="{FF2B5EF4-FFF2-40B4-BE49-F238E27FC236}">
                  <a16:creationId xmlns:a16="http://schemas.microsoft.com/office/drawing/2014/main" id="{8D65AF25-327C-452E-A194-8272A75CDC4A}"/>
                </a:ext>
              </a:extLst>
            </p:cNvPr>
            <p:cNvSpPr/>
            <p:nvPr/>
          </p:nvSpPr>
          <p:spPr>
            <a:xfrm>
              <a:off x="467280" y="2679120"/>
              <a:ext cx="2556360" cy="1499400"/>
            </a:xfrm>
            <a:prstGeom prst="roundRect">
              <a:avLst>
                <a:gd name="adj" fmla="val 551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90000" rIns="90000" bIns="90000" anchor="ctr">
              <a:noAutofit/>
            </a:bodyPr>
            <a:lstStyle/>
            <a:p>
              <a:pPr algn="ctr" defTabSz="1219320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FFFFFF"/>
                  </a:solidFill>
                  <a:latin typeface="Avenir Next LT Pro Demi"/>
                </a:rPr>
                <a:t>Patient Population </a:t>
              </a:r>
              <a:br>
                <a:rPr sz="1400"/>
              </a:br>
              <a:r>
                <a:rPr lang="en-US" sz="1400" b="1" strike="noStrike" spc="-1">
                  <a:solidFill>
                    <a:srgbClr val="FFFFFF"/>
                  </a:solidFill>
                  <a:latin typeface="Avenir Next LT Pro Demi"/>
                </a:rPr>
                <a:t>N = 400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ctr" defTabSz="1219320">
                <a:lnSpc>
                  <a:spcPct val="100000"/>
                </a:lnSpc>
              </a:pP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ctr" defTabSz="1219320">
                <a:lnSpc>
                  <a:spcPct val="100000"/>
                </a:lnSpc>
              </a:pPr>
              <a:r>
                <a:rPr lang="en-US" sz="1400" b="1" strike="noStrike" spc="-1">
                  <a:solidFill>
                    <a:srgbClr val="FFFFFF"/>
                  </a:solidFill>
                  <a:latin typeface="Avenir Next LT Pro Demi"/>
                </a:rPr>
                <a:t>1L mCRC, HER2+ </a:t>
              </a:r>
              <a:br>
                <a:rPr sz="1400"/>
              </a:br>
              <a:r>
                <a:rPr lang="en-US" sz="1400" b="1" i="1" strike="noStrike" spc="-1">
                  <a:solidFill>
                    <a:srgbClr val="FFFFFF"/>
                  </a:solidFill>
                  <a:latin typeface="Avenir Next LT Pro Demi"/>
                </a:rPr>
                <a:t>IHC/ISH  gastric criteria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" name="TextBox 197">
              <a:extLst>
                <a:ext uri="{FF2B5EF4-FFF2-40B4-BE49-F238E27FC236}">
                  <a16:creationId xmlns:a16="http://schemas.microsoft.com/office/drawing/2014/main" id="{9A715E08-6CBC-45AD-8B33-297C1E52CD5E}"/>
                </a:ext>
              </a:extLst>
            </p:cNvPr>
            <p:cNvSpPr/>
            <p:nvPr/>
          </p:nvSpPr>
          <p:spPr>
            <a:xfrm>
              <a:off x="3611880" y="2973960"/>
              <a:ext cx="909360" cy="909360"/>
            </a:xfrm>
            <a:prstGeom prst="ellipse">
              <a:avLst/>
            </a:prstGeom>
            <a:solidFill>
              <a:srgbClr val="636466"/>
            </a:solidFill>
            <a:ln w="19050">
              <a:noFill/>
            </a:ln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45000" rIns="0" bIns="45000" anchor="ctr">
              <a:noAutofit/>
            </a:bodyPr>
            <a:lstStyle/>
            <a:p>
              <a:pPr algn="ctr" defTabSz="1219320">
                <a:lnSpc>
                  <a:spcPct val="90000"/>
                </a:lnSpc>
              </a:pPr>
              <a:r>
                <a:rPr lang="en-US" sz="1400" b="1" strike="noStrike" spc="-1">
                  <a:solidFill>
                    <a:srgbClr val="FFFFFF"/>
                  </a:solidFill>
                  <a:latin typeface="Avenir Next LT Pro"/>
                </a:rPr>
                <a:t>R 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ctr" defTabSz="1219320">
                <a:lnSpc>
                  <a:spcPct val="90000"/>
                </a:lnSpc>
              </a:pPr>
              <a:r>
                <a:rPr lang="en-US" sz="1400" b="0" strike="noStrike" spc="-1">
                  <a:solidFill>
                    <a:srgbClr val="FFFFFF"/>
                  </a:solidFill>
                  <a:latin typeface="Avenir Next LT Pro"/>
                </a:rPr>
                <a:t> 1:1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algn="ctr" defTabSz="1219320">
                <a:lnSpc>
                  <a:spcPct val="90000"/>
                </a:lnSpc>
              </a:pPr>
              <a:r>
                <a:rPr lang="en-US" sz="1400" b="1" strike="noStrike" spc="-1">
                  <a:solidFill>
                    <a:srgbClr val="FFFFFF"/>
                  </a:solidFill>
                  <a:latin typeface="Avenir Next LT Pro"/>
                </a:rPr>
                <a:t>N=400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6" name="Gerade Verbindung mit Pfeil 18">
              <a:extLst>
                <a:ext uri="{FF2B5EF4-FFF2-40B4-BE49-F238E27FC236}">
                  <a16:creationId xmlns:a16="http://schemas.microsoft.com/office/drawing/2014/main" id="{FCF58825-A225-47B3-BA99-6F48145A0298}"/>
                </a:ext>
              </a:extLst>
            </p:cNvPr>
            <p:cNvCxnSpPr>
              <a:stCxn id="4" idx="3"/>
              <a:endCxn id="5" idx="2"/>
            </p:cNvCxnSpPr>
            <p:nvPr/>
          </p:nvCxnSpPr>
          <p:spPr>
            <a:xfrm>
              <a:off x="3023640" y="3428640"/>
              <a:ext cx="588600" cy="360"/>
            </a:xfrm>
            <a:prstGeom prst="straightConnector1">
              <a:avLst/>
            </a:prstGeom>
            <a:ln w="25400">
              <a:solidFill>
                <a:srgbClr val="CECECE"/>
              </a:solidFill>
              <a:tailEnd type="triangle" w="med" len="med"/>
            </a:ln>
          </p:spPr>
        </p:cxnSp>
        <p:grpSp>
          <p:nvGrpSpPr>
            <p:cNvPr id="7" name="Gruppieren 31">
              <a:extLst>
                <a:ext uri="{FF2B5EF4-FFF2-40B4-BE49-F238E27FC236}">
                  <a16:creationId xmlns:a16="http://schemas.microsoft.com/office/drawing/2014/main" id="{E7CC05FD-44D4-4369-96D8-A63F823268AA}"/>
                </a:ext>
              </a:extLst>
            </p:cNvPr>
            <p:cNvGrpSpPr/>
            <p:nvPr/>
          </p:nvGrpSpPr>
          <p:grpSpPr>
            <a:xfrm>
              <a:off x="5109480" y="1908360"/>
              <a:ext cx="2863800" cy="3039480"/>
              <a:chOff x="5109480" y="1908360"/>
              <a:chExt cx="2863800" cy="3039480"/>
            </a:xfrm>
          </p:grpSpPr>
          <p:sp>
            <p:nvSpPr>
              <p:cNvPr id="11" name="Abgerundetes Rechteck 20">
                <a:extLst>
                  <a:ext uri="{FF2B5EF4-FFF2-40B4-BE49-F238E27FC236}">
                    <a16:creationId xmlns:a16="http://schemas.microsoft.com/office/drawing/2014/main" id="{9B0D688D-F0C9-4F11-B9CC-4D31E254AA03}"/>
                  </a:ext>
                </a:extLst>
              </p:cNvPr>
              <p:cNvSpPr/>
              <p:nvPr/>
            </p:nvSpPr>
            <p:spPr>
              <a:xfrm>
                <a:off x="5109480" y="1908360"/>
                <a:ext cx="2863800" cy="1379520"/>
              </a:xfrm>
              <a:prstGeom prst="roundRect">
                <a:avLst>
                  <a:gd name="adj" fmla="val 16324"/>
                </a:avLst>
              </a:prstGeom>
              <a:solidFill>
                <a:srgbClr val="5056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chemeClr val="lt1"/>
                    </a:solidFill>
                    <a:latin typeface="Avenir Next LT Pro"/>
                  </a:rPr>
                  <a:t>Tucatinib 300 mg PO BID + Trastuzumab 6 mg/kg IV (8 mg/kg loading dose C1D1) q 3 weeks + mFOLFOX6</a:t>
                </a:r>
                <a:endParaRPr lang="fr-FR" sz="1400" b="0" strike="noStrike" spc="-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en-US" sz="1400" b="1" strike="noStrike" spc="-1" dirty="0">
                    <a:solidFill>
                      <a:schemeClr val="bg1"/>
                    </a:solidFill>
                    <a:latin typeface="Avenir Next LT Pro Demi"/>
                  </a:rPr>
                  <a:t>N=200</a:t>
                </a:r>
                <a:endParaRPr lang="fr-FR" sz="1400" b="0" strike="noStrike" spc="-1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12" name="Abgerundetes Rechteck 20">
                <a:extLst>
                  <a:ext uri="{FF2B5EF4-FFF2-40B4-BE49-F238E27FC236}">
                    <a16:creationId xmlns:a16="http://schemas.microsoft.com/office/drawing/2014/main" id="{28353357-E8EA-4D95-8DAE-298CBA79C08B}"/>
                  </a:ext>
                </a:extLst>
              </p:cNvPr>
              <p:cNvSpPr/>
              <p:nvPr/>
            </p:nvSpPr>
            <p:spPr>
              <a:xfrm>
                <a:off x="5109480" y="3332520"/>
                <a:ext cx="2863800" cy="1615320"/>
              </a:xfrm>
              <a:prstGeom prst="roundRect">
                <a:avLst>
                  <a:gd name="adj" fmla="val 1632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90000" rIns="90000" bIns="90000" anchor="t">
                <a:sp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chemeClr val="lt1"/>
                    </a:solidFill>
                    <a:latin typeface="Avenir Next LT Pro"/>
                  </a:rPr>
                  <a:t>mFOLFOX6</a:t>
                </a:r>
                <a:endParaRPr lang="fr-FR" sz="1400" b="0" strike="noStrike" spc="-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en-US" sz="1400" b="0" strike="noStrike" spc="-1" dirty="0">
                    <a:solidFill>
                      <a:schemeClr val="lt1"/>
                    </a:solidFill>
                    <a:latin typeface="Avenir Next LT Pro"/>
                  </a:rPr>
                  <a:t>+/- Bevacizumab 5 mg/kg IV q 2 weeks or Cetuximab 250 mg/m2 (400 mg/m2 loading dose C1D1) IV weekly</a:t>
                </a:r>
                <a:endParaRPr lang="fr-FR" sz="1400" b="0" strike="noStrike" spc="-1" dirty="0">
                  <a:solidFill>
                    <a:srgbClr val="000000"/>
                  </a:solidFill>
                  <a:latin typeface="Calibri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lang="en-US" sz="1400" b="1" strike="noStrike" spc="-1" dirty="0">
                    <a:solidFill>
                      <a:schemeClr val="bg1"/>
                    </a:solidFill>
                    <a:latin typeface="Avenir Next LT Pro Demi"/>
                  </a:rPr>
                  <a:t>N=200</a:t>
                </a:r>
                <a:endParaRPr lang="fr-FR" sz="1400" b="0" strike="noStrike" spc="-1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sp>
          <p:nvSpPr>
            <p:cNvPr id="8" name="Abgerundetes Rechteck 22">
              <a:extLst>
                <a:ext uri="{FF2B5EF4-FFF2-40B4-BE49-F238E27FC236}">
                  <a16:creationId xmlns:a16="http://schemas.microsoft.com/office/drawing/2014/main" id="{B2EFC3FF-1B50-4DB3-9CA5-29DDAA05381F}"/>
                </a:ext>
              </a:extLst>
            </p:cNvPr>
            <p:cNvSpPr/>
            <p:nvPr/>
          </p:nvSpPr>
          <p:spPr>
            <a:xfrm>
              <a:off x="8561880" y="1908360"/>
              <a:ext cx="3039480" cy="3040560"/>
            </a:xfrm>
            <a:prstGeom prst="roundRect">
              <a:avLst>
                <a:gd name="adj" fmla="val 737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46800" tIns="46800" rIns="46800" bIns="46800" anchor="ctr">
              <a:noAutofit/>
            </a:bodyPr>
            <a:lstStyle/>
            <a:p>
              <a:pPr marL="38160" defTabSz="914400">
                <a:lnSpc>
                  <a:spcPct val="100000"/>
                </a:lnSpc>
              </a:pPr>
              <a:r>
                <a:rPr lang="de-DE" sz="1400" b="1" strike="noStrike" spc="-7">
                  <a:solidFill>
                    <a:schemeClr val="lt1"/>
                  </a:solidFill>
                  <a:latin typeface="Avenir Next LT Pro Demi"/>
                </a:rPr>
                <a:t>PRIMARY ENDPOINT: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183600" indent="-171360" defTabSz="914400">
                <a:lnSpc>
                  <a:spcPct val="110000"/>
                </a:lnSpc>
                <a:spcBef>
                  <a:spcPts val="601"/>
                </a:spcBef>
                <a:buClr>
                  <a:srgbClr val="FFFFFF"/>
                </a:buClr>
                <a:buFont typeface="Symbol" charset="2"/>
                <a:buChar char=""/>
                <a:tabLst>
                  <a:tab pos="210240" algn="l"/>
                </a:tabLst>
              </a:pPr>
              <a:r>
                <a:rPr lang="en-US" sz="1400" b="1" strike="noStrike" spc="-1">
                  <a:solidFill>
                    <a:schemeClr val="lt1"/>
                  </a:solidFill>
                  <a:latin typeface="Avenir Next LT Pro Demi"/>
                </a:rPr>
                <a:t>PFS per RECIST v1.1 </a:t>
              </a:r>
              <a:br>
                <a:rPr sz="1400"/>
              </a:br>
              <a:r>
                <a:rPr lang="en-US" sz="1400" b="1" i="1" strike="noStrike" spc="-1">
                  <a:solidFill>
                    <a:schemeClr val="lt1"/>
                  </a:solidFill>
                  <a:latin typeface="Avenir Next LT Pro Demi"/>
                </a:rPr>
                <a:t>as assessed per BICR</a:t>
              </a:r>
              <a:br>
                <a:rPr sz="1200"/>
              </a:br>
              <a:r>
                <a:rPr lang="de-DE" sz="1200" b="1" strike="noStrike" spc="-1">
                  <a:solidFill>
                    <a:schemeClr val="lt1"/>
                  </a:solidFill>
                  <a:latin typeface="Avenir Next LT Pro Demi"/>
                </a:rPr>
                <a:t> </a:t>
              </a:r>
              <a:endParaRPr lang="fr-FR" sz="12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38160" defTabSz="914400">
                <a:lnSpc>
                  <a:spcPct val="100000"/>
                </a:lnSpc>
                <a:tabLst>
                  <a:tab pos="210240" algn="l"/>
                </a:tabLst>
              </a:pPr>
              <a:r>
                <a:rPr lang="de-DE" sz="1400" b="1" strike="noStrike" spc="-7">
                  <a:solidFill>
                    <a:schemeClr val="lt1"/>
                  </a:solidFill>
                  <a:latin typeface="Avenir Next LT Pro Demi"/>
                </a:rPr>
                <a:t> KEY SECONDARY ENDPOINTS: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183600" indent="-171360" defTabSz="914400">
                <a:lnSpc>
                  <a:spcPct val="110000"/>
                </a:lnSpc>
                <a:spcBef>
                  <a:spcPts val="601"/>
                </a:spcBef>
                <a:buClr>
                  <a:srgbClr val="FFFFFF"/>
                </a:buClr>
                <a:buFont typeface="Symbol" charset="2"/>
                <a:buChar char=""/>
                <a:tabLst>
                  <a:tab pos="210240" algn="l"/>
                </a:tabLst>
              </a:pPr>
              <a:r>
                <a:rPr lang="de-DE" sz="1400" b="1" strike="noStrike" spc="-7">
                  <a:solidFill>
                    <a:schemeClr val="lt1"/>
                  </a:solidFill>
                  <a:latin typeface="Avenir Next LT Pro Demi"/>
                </a:rPr>
                <a:t>OS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  <a:p>
              <a:pPr marL="183600" indent="-171360" defTabSz="914400">
                <a:lnSpc>
                  <a:spcPct val="110000"/>
                </a:lnSpc>
                <a:spcBef>
                  <a:spcPts val="601"/>
                </a:spcBef>
                <a:buClr>
                  <a:srgbClr val="FFFFFF"/>
                </a:buClr>
                <a:buFont typeface="Symbol" charset="2"/>
                <a:buChar char=""/>
                <a:tabLst>
                  <a:tab pos="210240" algn="l"/>
                </a:tabLst>
              </a:pPr>
              <a:r>
                <a:rPr lang="de-DE" sz="1400" b="1" strike="noStrike" spc="-7">
                  <a:solidFill>
                    <a:schemeClr val="lt1"/>
                  </a:solidFill>
                  <a:latin typeface="Avenir Next LT Pro Demi"/>
                </a:rPr>
                <a:t>cORR, </a:t>
              </a:r>
              <a:r>
                <a:rPr lang="de-DE" sz="1400" b="1" i="1" strike="noStrike" spc="-7">
                  <a:solidFill>
                    <a:schemeClr val="lt1"/>
                  </a:solidFill>
                  <a:latin typeface="Avenir Next LT Pro Demi"/>
                </a:rPr>
                <a:t>per BICR</a:t>
              </a:r>
              <a:endParaRPr lang="fr-FR" sz="14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  <p:cxnSp>
          <p:nvCxnSpPr>
            <p:cNvPr id="9" name="Gerade Verbindung mit Pfeil 27">
              <a:extLst>
                <a:ext uri="{FF2B5EF4-FFF2-40B4-BE49-F238E27FC236}">
                  <a16:creationId xmlns:a16="http://schemas.microsoft.com/office/drawing/2014/main" id="{60A17A54-DC8E-47F3-8C7C-D0D64866B2DB}"/>
                </a:ext>
              </a:extLst>
            </p:cNvPr>
            <p:cNvCxnSpPr>
              <a:stCxn id="5" idx="6"/>
              <a:endCxn id="11" idx="1"/>
            </p:cNvCxnSpPr>
            <p:nvPr/>
          </p:nvCxnSpPr>
          <p:spPr>
            <a:xfrm flipV="1">
              <a:off x="4521240" y="2598120"/>
              <a:ext cx="588600" cy="830880"/>
            </a:xfrm>
            <a:prstGeom prst="straightConnector1">
              <a:avLst/>
            </a:prstGeom>
            <a:ln w="25400">
              <a:solidFill>
                <a:srgbClr val="CECECE"/>
              </a:solidFill>
              <a:tailEnd type="triangle" w="med" len="med"/>
            </a:ln>
          </p:spPr>
        </p:cxnSp>
        <p:cxnSp>
          <p:nvCxnSpPr>
            <p:cNvPr id="10" name="Gerade Verbindung mit Pfeil 29">
              <a:extLst>
                <a:ext uri="{FF2B5EF4-FFF2-40B4-BE49-F238E27FC236}">
                  <a16:creationId xmlns:a16="http://schemas.microsoft.com/office/drawing/2014/main" id="{1A736F17-AB63-48AE-88E7-405A829C5CE6}"/>
                </a:ext>
              </a:extLst>
            </p:cNvPr>
            <p:cNvCxnSpPr>
              <a:stCxn id="5" idx="6"/>
              <a:endCxn id="12" idx="1"/>
            </p:cNvCxnSpPr>
            <p:nvPr/>
          </p:nvCxnSpPr>
          <p:spPr>
            <a:xfrm>
              <a:off x="4521240" y="3428640"/>
              <a:ext cx="588600" cy="711720"/>
            </a:xfrm>
            <a:prstGeom prst="straightConnector1">
              <a:avLst/>
            </a:prstGeom>
            <a:ln w="25400">
              <a:solidFill>
                <a:srgbClr val="CECECE"/>
              </a:solidFill>
              <a:tailEnd type="triangle" w="med" len="med"/>
            </a:ln>
          </p:spPr>
        </p:cxnSp>
      </p:grpSp>
      <p:sp>
        <p:nvSpPr>
          <p:cNvPr id="13" name="Rechteck: abgerundete Ecken 32">
            <a:extLst>
              <a:ext uri="{FF2B5EF4-FFF2-40B4-BE49-F238E27FC236}">
                <a16:creationId xmlns:a16="http://schemas.microsoft.com/office/drawing/2014/main" id="{7E08A692-3598-4681-B5F9-D19E84E23D80}"/>
              </a:ext>
            </a:extLst>
          </p:cNvPr>
          <p:cNvSpPr/>
          <p:nvPr/>
        </p:nvSpPr>
        <p:spPr>
          <a:xfrm>
            <a:off x="5109480" y="5022720"/>
            <a:ext cx="2863800" cy="4460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3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1050" b="0" strike="noStrike" spc="-1">
                <a:solidFill>
                  <a:schemeClr val="dk1"/>
                </a:solidFill>
                <a:latin typeface="Avenir Next LT Pro"/>
              </a:rPr>
              <a:t>*Stratification: </a:t>
            </a:r>
            <a:br>
              <a:rPr sz="1050"/>
            </a:br>
            <a:r>
              <a:rPr lang="en-US" sz="1050" b="0" strike="noStrike" spc="-1">
                <a:solidFill>
                  <a:schemeClr val="dk1"/>
                </a:solidFill>
                <a:latin typeface="Avenir Next LT Pro"/>
              </a:rPr>
              <a:t>primary tumor sidedness &amp; liver metastases</a:t>
            </a:r>
            <a:endParaRPr lang="fr-FR" sz="10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>
            <a:extLst>
              <a:ext uri="{FF2B5EF4-FFF2-40B4-BE49-F238E27FC236}">
                <a16:creationId xmlns:a16="http://schemas.microsoft.com/office/drawing/2014/main" id="{2D91B0BB-452C-454D-A0BC-310C3339B2A3}"/>
              </a:ext>
            </a:extLst>
          </p:cNvPr>
          <p:cNvSpPr/>
          <p:nvPr/>
        </p:nvSpPr>
        <p:spPr>
          <a:xfrm>
            <a:off x="450720" y="6294600"/>
            <a:ext cx="108352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BICR,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blinded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independent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central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review; ISH, in situ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hybridization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; HER2+, HER2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gene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amplification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;  IHC,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immunohistochemistry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;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mCRC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,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metastatic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colorectal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cancer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; ORR,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objective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response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rate; OS,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overall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survival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; PFS,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progression-free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survival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; BID, bis in die; C1D1,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cycle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1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day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1; RECIST v1.1, Response Evaluation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Criteria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in Solid Tumors </a:t>
            </a:r>
            <a:r>
              <a:rPr lang="de-DE" sz="900" b="0" strike="noStrike" spc="-1" dirty="0" err="1">
                <a:solidFill>
                  <a:srgbClr val="636466"/>
                </a:solidFill>
                <a:latin typeface="Avenir Next LT Pro"/>
              </a:rPr>
              <a:t>version</a:t>
            </a:r>
            <a:r>
              <a:rPr lang="de-DE" sz="900" b="0" strike="noStrike" spc="-1" dirty="0">
                <a:solidFill>
                  <a:srgbClr val="636466"/>
                </a:solidFill>
                <a:latin typeface="Avenir Next LT Pro"/>
              </a:rPr>
              <a:t> 1.1.</a:t>
            </a:r>
            <a:endParaRPr lang="fr-FR" sz="9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43DAE1E-33EE-43D2-8CB7-01DCFB31470E}"/>
              </a:ext>
            </a:extLst>
          </p:cNvPr>
          <p:cNvSpPr txBox="1"/>
          <p:nvPr/>
        </p:nvSpPr>
        <p:spPr>
          <a:xfrm>
            <a:off x="7721545" y="6472536"/>
            <a:ext cx="4470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Yoshino T et al. Nat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2023;14(1):3332.</a:t>
            </a:r>
            <a:endParaRPr lang="fr-F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B10999-A793-40E3-AB0F-080CAA2E4D9A}"/>
              </a:ext>
            </a:extLst>
          </p:cNvPr>
          <p:cNvSpPr txBox="1"/>
          <p:nvPr/>
        </p:nvSpPr>
        <p:spPr>
          <a:xfrm>
            <a:off x="198162" y="90380"/>
            <a:ext cx="1202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results of DESTINY-CRC01 investigating trastuzumab </a:t>
            </a:r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HER2-expressing mCRC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95FCC2-A369-41D9-B0B2-4CE2B279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2" y="1100553"/>
            <a:ext cx="5924550" cy="34626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984C0D-C3BE-4C56-BE47-5C06D60613C4}"/>
              </a:ext>
            </a:extLst>
          </p:cNvPr>
          <p:cNvSpPr txBox="1"/>
          <p:nvPr/>
        </p:nvSpPr>
        <p:spPr>
          <a:xfrm>
            <a:off x="6396037" y="1160876"/>
            <a:ext cx="57959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86 patients were enrolled (53 in cohort A, 15 in cohort B, and 18 in cohort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ORR of 45.3% in cohort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responses occurred in cohorts B or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cohort A median PFS: 6.9 months and median 0S: </a:t>
            </a:r>
            <a:br>
              <a:rPr lang="en-US" dirty="0"/>
            </a:br>
            <a:r>
              <a:rPr lang="en-US" dirty="0"/>
              <a:t>15.5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common grade ≥3: decreased neutrophil count and anemia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Interstitial lung disease/pneumonitis: 8 patients (9.3%)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findings support the continued exploration of </a:t>
            </a:r>
            <a:br>
              <a:rPr lang="en-US" dirty="0"/>
            </a:br>
            <a:r>
              <a:rPr lang="en-US" dirty="0"/>
              <a:t>T-</a:t>
            </a:r>
            <a:r>
              <a:rPr lang="en-US" dirty="0" err="1"/>
              <a:t>DXd</a:t>
            </a:r>
            <a:r>
              <a:rPr lang="en-US" dirty="0"/>
              <a:t> in HER2-positive mCRC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FA79B9-6F44-4B6D-BA00-3F2EED4E8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962" y="4563190"/>
            <a:ext cx="5172075" cy="2247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CE27BC-71FD-4A33-8119-D0792F94DA96}"/>
              </a:ext>
            </a:extLst>
          </p:cNvPr>
          <p:cNvSpPr txBox="1"/>
          <p:nvPr/>
        </p:nvSpPr>
        <p:spPr>
          <a:xfrm>
            <a:off x="1223962" y="4619256"/>
            <a:ext cx="336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FBA680-0085-490F-8E13-5E638A1DC465}"/>
              </a:ext>
            </a:extLst>
          </p:cNvPr>
          <p:cNvSpPr txBox="1"/>
          <p:nvPr/>
        </p:nvSpPr>
        <p:spPr>
          <a:xfrm>
            <a:off x="7440547" y="6516710"/>
            <a:ext cx="45116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Raghav KPS et al. ASCO 2023;Abstract 3501.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EB3A5E-884A-4B1E-8A9A-5A844AE6CE39}"/>
              </a:ext>
            </a:extLst>
          </p:cNvPr>
          <p:cNvSpPr txBox="1"/>
          <p:nvPr/>
        </p:nvSpPr>
        <p:spPr>
          <a:xfrm>
            <a:off x="239813" y="161985"/>
            <a:ext cx="11712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Trastuzumab </a:t>
            </a:r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(T-DXd) in patients with HER2+ </a:t>
            </a:r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mCR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Primary </a:t>
            </a:r>
          </a:p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the randomized, phase 2 DESTINY-CRC02 study (1)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70684F-F67B-460A-83F8-10EBF236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58" y="1223830"/>
            <a:ext cx="6921842" cy="22369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7E0992-6746-47C9-B87E-772E587E0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459" y="3306777"/>
            <a:ext cx="6203428" cy="28920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928D9C-0078-4BB5-8189-90E2A3061876}"/>
              </a:ext>
            </a:extLst>
          </p:cNvPr>
          <p:cNvSpPr txBox="1"/>
          <p:nvPr/>
        </p:nvSpPr>
        <p:spPr>
          <a:xfrm>
            <a:off x="8213727" y="2749786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PFS by BICR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DA0BE68-AEA1-4750-B0A9-6F801B82D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25962"/>
              </p:ext>
            </p:extLst>
          </p:nvPr>
        </p:nvGraphicFramePr>
        <p:xfrm>
          <a:off x="239813" y="3460732"/>
          <a:ext cx="4401761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363">
                  <a:extLst>
                    <a:ext uri="{9D8B030D-6E8A-4147-A177-3AD203B41FA5}">
                      <a16:colId xmlns:a16="http://schemas.microsoft.com/office/drawing/2014/main" val="876579222"/>
                    </a:ext>
                  </a:extLst>
                </a:gridCol>
                <a:gridCol w="821776">
                  <a:extLst>
                    <a:ext uri="{9D8B030D-6E8A-4147-A177-3AD203B41FA5}">
                      <a16:colId xmlns:a16="http://schemas.microsoft.com/office/drawing/2014/main" val="4138316979"/>
                    </a:ext>
                  </a:extLst>
                </a:gridCol>
                <a:gridCol w="918020">
                  <a:extLst>
                    <a:ext uri="{9D8B030D-6E8A-4147-A177-3AD203B41FA5}">
                      <a16:colId xmlns:a16="http://schemas.microsoft.com/office/drawing/2014/main" val="2446271872"/>
                    </a:ext>
                  </a:extLst>
                </a:gridCol>
                <a:gridCol w="940230">
                  <a:extLst>
                    <a:ext uri="{9D8B030D-6E8A-4147-A177-3AD203B41FA5}">
                      <a16:colId xmlns:a16="http://schemas.microsoft.com/office/drawing/2014/main" val="3396891921"/>
                    </a:ext>
                  </a:extLst>
                </a:gridCol>
                <a:gridCol w="814372">
                  <a:extLst>
                    <a:ext uri="{9D8B030D-6E8A-4147-A177-3AD203B41FA5}">
                      <a16:colId xmlns:a16="http://schemas.microsoft.com/office/drawing/2014/main" val="3219186265"/>
                    </a:ext>
                  </a:extLst>
                </a:gridCol>
              </a:tblGrid>
              <a:tr h="413607">
                <a:tc rowSpan="2">
                  <a:txBody>
                    <a:bodyPr/>
                    <a:lstStyle/>
                    <a:p>
                      <a:endParaRPr 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T-DXd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5.4 mg/kg Q3W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T-DXd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6.4 mg/kg Q3W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63422"/>
                  </a:ext>
                </a:extLst>
              </a:tr>
              <a:tr h="30213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Stage 1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n =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Stage 2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n = 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N = 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Stage 1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N =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73559"/>
                  </a:ext>
                </a:extLst>
              </a:tr>
              <a:tr h="793095">
                <a:tc>
                  <a:txBody>
                    <a:bodyPr/>
                    <a:lstStyle/>
                    <a:p>
                      <a:r>
                        <a:rPr lang="en-US" sz="1300" b="1" dirty="0"/>
                        <a:t>cORR, n (%) </a:t>
                      </a:r>
                      <a:r>
                        <a:rPr lang="en-US" sz="1300" b="0" dirty="0"/>
                        <a:t>CR</a:t>
                      </a:r>
                    </a:p>
                    <a:p>
                      <a:pPr marL="182880"/>
                      <a:r>
                        <a:rPr lang="en-US" sz="1300" b="0" dirty="0"/>
                        <a:t>PR</a:t>
                      </a:r>
                    </a:p>
                    <a:p>
                      <a:pPr marL="182880"/>
                      <a:r>
                        <a:rPr lang="en-US" sz="1300" b="0" dirty="0"/>
                        <a:t>SD</a:t>
                      </a:r>
                    </a:p>
                    <a:p>
                      <a:pPr marL="182880"/>
                      <a:r>
                        <a:rPr lang="en-US" sz="1300" b="0" dirty="0"/>
                        <a:t>PD</a:t>
                      </a:r>
                    </a:p>
                    <a:p>
                      <a:pPr marL="182880"/>
                      <a:r>
                        <a:rPr lang="en-US" sz="1300" b="0" dirty="0"/>
                        <a:t>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18 (45.0)</a:t>
                      </a:r>
                    </a:p>
                    <a:p>
                      <a:pPr algn="ctr"/>
                      <a:r>
                        <a:rPr lang="en-US" sz="1300" b="0" dirty="0"/>
                        <a:t>0</a:t>
                      </a:r>
                      <a:r>
                        <a:rPr lang="en-US" sz="1300" b="1" dirty="0"/>
                        <a:t> </a:t>
                      </a:r>
                      <a:endParaRPr lang="en-US" sz="1300" dirty="0"/>
                    </a:p>
                    <a:p>
                      <a:pPr algn="ctr"/>
                      <a:r>
                        <a:rPr lang="en-US" sz="1300" dirty="0"/>
                        <a:t>18 (45.0)</a:t>
                      </a:r>
                    </a:p>
                    <a:p>
                      <a:pPr algn="ctr"/>
                      <a:r>
                        <a:rPr lang="en-US" sz="1300" dirty="0"/>
                        <a:t>20 (50.0)</a:t>
                      </a:r>
                    </a:p>
                    <a:p>
                      <a:pPr algn="ctr"/>
                      <a:r>
                        <a:rPr lang="en-US" sz="1300" dirty="0"/>
                        <a:t>2 (5.0)</a:t>
                      </a:r>
                    </a:p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13 (31.0)</a:t>
                      </a:r>
                    </a:p>
                    <a:p>
                      <a:pPr algn="ctr"/>
                      <a:r>
                        <a:rPr lang="en-US" sz="1300" dirty="0"/>
                        <a:t>0</a:t>
                      </a:r>
                    </a:p>
                    <a:p>
                      <a:pPr algn="ctr"/>
                      <a:r>
                        <a:rPr lang="en-US" sz="1300" dirty="0"/>
                        <a:t>13 (31.0)</a:t>
                      </a:r>
                    </a:p>
                    <a:p>
                      <a:pPr algn="ctr"/>
                      <a:r>
                        <a:rPr lang="en-US" sz="1300" dirty="0"/>
                        <a:t>20 (47.6)</a:t>
                      </a:r>
                    </a:p>
                    <a:p>
                      <a:pPr algn="ctr"/>
                      <a:r>
                        <a:rPr lang="en-US" sz="1300" dirty="0"/>
                        <a:t>6 (14.3)</a:t>
                      </a:r>
                    </a:p>
                    <a:p>
                      <a:pPr algn="ctr"/>
                      <a:r>
                        <a:rPr lang="en-US" sz="1300" dirty="0"/>
                        <a:t>3 (7.1)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31 (37.8)</a:t>
                      </a:r>
                    </a:p>
                    <a:p>
                      <a:pPr algn="ctr"/>
                      <a:r>
                        <a:rPr lang="en-US" sz="1300" b="1" dirty="0"/>
                        <a:t> </a:t>
                      </a:r>
                      <a:r>
                        <a:rPr lang="en-US" sz="1300" dirty="0"/>
                        <a:t>0</a:t>
                      </a:r>
                    </a:p>
                    <a:p>
                      <a:pPr algn="ctr"/>
                      <a:r>
                        <a:rPr lang="en-US" sz="1300" dirty="0"/>
                        <a:t>31 (37.8)</a:t>
                      </a:r>
                    </a:p>
                    <a:p>
                      <a:pPr algn="ctr"/>
                      <a:r>
                        <a:rPr lang="en-US" sz="1300" dirty="0"/>
                        <a:t>40 (48.8)</a:t>
                      </a:r>
                    </a:p>
                    <a:p>
                      <a:pPr algn="ctr"/>
                      <a:r>
                        <a:rPr lang="en-US" sz="1300" dirty="0"/>
                        <a:t>8 (9.8)</a:t>
                      </a:r>
                    </a:p>
                    <a:p>
                      <a:pPr algn="ctr"/>
                      <a:r>
                        <a:rPr lang="en-US" sz="1300" dirty="0"/>
                        <a:t>3 (3.7)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11 (25)</a:t>
                      </a:r>
                    </a:p>
                    <a:p>
                      <a:pPr algn="ctr"/>
                      <a:r>
                        <a:rPr lang="en-US" sz="1300" b="0" dirty="0"/>
                        <a:t>0</a:t>
                      </a:r>
                    </a:p>
                    <a:p>
                      <a:pPr algn="ctr"/>
                      <a:r>
                        <a:rPr lang="en-US" sz="1300" dirty="0"/>
                        <a:t>11 (27.5)</a:t>
                      </a:r>
                    </a:p>
                    <a:p>
                      <a:pPr algn="ctr"/>
                      <a:r>
                        <a:rPr lang="en-US" sz="1300" dirty="0"/>
                        <a:t>23 (57.5)</a:t>
                      </a:r>
                    </a:p>
                    <a:p>
                      <a:pPr algn="ctr"/>
                      <a:r>
                        <a:rPr lang="en-US" sz="1300" dirty="0"/>
                        <a:t>4 (10.0)</a:t>
                      </a:r>
                    </a:p>
                    <a:p>
                      <a:pPr algn="ctr"/>
                      <a:r>
                        <a:rPr lang="en-US" sz="1300" dirty="0"/>
                        <a:t>2 (5.0)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598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463B01-8ECA-0652-C180-CBE10E1F2CBC}"/>
              </a:ext>
            </a:extLst>
          </p:cNvPr>
          <p:cNvSpPr txBox="1"/>
          <p:nvPr/>
        </p:nvSpPr>
        <p:spPr>
          <a:xfrm>
            <a:off x="642026" y="2375879"/>
            <a:ext cx="982494" cy="91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dirty="0"/>
              <a:t>non </a:t>
            </a:r>
            <a:r>
              <a:rPr lang="en-US" sz="900" dirty="0" err="1"/>
              <a:t>resectable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E7ED3-7D3F-A882-0AED-60E0C7E267B1}"/>
              </a:ext>
            </a:extLst>
          </p:cNvPr>
          <p:cNvSpPr txBox="1"/>
          <p:nvPr/>
        </p:nvSpPr>
        <p:spPr>
          <a:xfrm>
            <a:off x="350192" y="2626242"/>
            <a:ext cx="982494" cy="91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en-US" sz="900" dirty="0">
                <a:solidFill>
                  <a:srgbClr val="084CB3"/>
                </a:solidFill>
              </a:rPr>
              <a:t>Stratification: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8D80B-0F89-B6D7-7C0F-0B9627E24679}"/>
              </a:ext>
            </a:extLst>
          </p:cNvPr>
          <p:cNvSpPr txBox="1"/>
          <p:nvPr/>
        </p:nvSpPr>
        <p:spPr>
          <a:xfrm>
            <a:off x="11313265" y="3822743"/>
            <a:ext cx="457200" cy="91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en-US" sz="900" dirty="0">
                <a:solidFill>
                  <a:srgbClr val="358B5F"/>
                </a:solidFill>
              </a:rPr>
              <a:t>PFS</a:t>
            </a:r>
          </a:p>
        </p:txBody>
      </p:sp>
    </p:spTree>
    <p:extLst>
      <p:ext uri="{BB962C8B-B14F-4D97-AF65-F5344CB8AC3E}">
        <p14:creationId xmlns:p14="http://schemas.microsoft.com/office/powerpoint/2010/main" val="309972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FBA680-0085-490F-8E13-5E638A1DC465}"/>
              </a:ext>
            </a:extLst>
          </p:cNvPr>
          <p:cNvSpPr txBox="1"/>
          <p:nvPr/>
        </p:nvSpPr>
        <p:spPr>
          <a:xfrm>
            <a:off x="7491917" y="6511349"/>
            <a:ext cx="44602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Raghav KPS et al. ASCO 2023;Abstract 3501.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EB3A5E-884A-4B1E-8A9A-5A844AE6CE39}"/>
              </a:ext>
            </a:extLst>
          </p:cNvPr>
          <p:cNvSpPr txBox="1"/>
          <p:nvPr/>
        </p:nvSpPr>
        <p:spPr>
          <a:xfrm>
            <a:off x="239813" y="161985"/>
            <a:ext cx="11712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Trastuzumab </a:t>
            </a:r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(T-DXd) in patients with HER2+ </a:t>
            </a:r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mCR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Primary </a:t>
            </a:r>
          </a:p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the randomized, phase 2 DESTINY-CRC02 study (2)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B1178DB-03E9-4929-8D28-3F38728D5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74733"/>
              </p:ext>
            </p:extLst>
          </p:nvPr>
        </p:nvGraphicFramePr>
        <p:xfrm>
          <a:off x="7174396" y="1526505"/>
          <a:ext cx="4895848" cy="3804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084">
                  <a:extLst>
                    <a:ext uri="{9D8B030D-6E8A-4147-A177-3AD203B41FA5}">
                      <a16:colId xmlns:a16="http://schemas.microsoft.com/office/drawing/2014/main" val="3211885553"/>
                    </a:ext>
                  </a:extLst>
                </a:gridCol>
                <a:gridCol w="955821">
                  <a:extLst>
                    <a:ext uri="{9D8B030D-6E8A-4147-A177-3AD203B41FA5}">
                      <a16:colId xmlns:a16="http://schemas.microsoft.com/office/drawing/2014/main" val="1685568067"/>
                    </a:ext>
                  </a:extLst>
                </a:gridCol>
                <a:gridCol w="751524">
                  <a:extLst>
                    <a:ext uri="{9D8B030D-6E8A-4147-A177-3AD203B41FA5}">
                      <a16:colId xmlns:a16="http://schemas.microsoft.com/office/drawing/2014/main" val="910299082"/>
                    </a:ext>
                  </a:extLst>
                </a:gridCol>
                <a:gridCol w="846376">
                  <a:extLst>
                    <a:ext uri="{9D8B030D-6E8A-4147-A177-3AD203B41FA5}">
                      <a16:colId xmlns:a16="http://schemas.microsoft.com/office/drawing/2014/main" val="8168164"/>
                    </a:ext>
                  </a:extLst>
                </a:gridCol>
                <a:gridCol w="912043">
                  <a:extLst>
                    <a:ext uri="{9D8B030D-6E8A-4147-A177-3AD203B41FA5}">
                      <a16:colId xmlns:a16="http://schemas.microsoft.com/office/drawing/2014/main" val="3444346115"/>
                    </a:ext>
                  </a:extLst>
                </a:gridCol>
              </a:tblGrid>
              <a:tr h="939381">
                <a:tc row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Adjudicated as drug-related ILD/pneumonitis, n (%)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T-DXd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5.4 mg/kg Q3W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T-DXd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6.4 mg/kg Q3W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580442"/>
                  </a:ext>
                </a:extLst>
              </a:tr>
              <a:tr h="5151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Stage 1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 = 41</a:t>
                      </a:r>
                      <a:r>
                        <a:rPr lang="en-US" sz="1400" b="1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Stage 2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 = 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 = 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Stage 1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N = 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50445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r>
                        <a:rPr lang="en-US" sz="1400" b="1" dirty="0"/>
                        <a:t>Any grade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 (9.8)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 (7.1)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 (8.4)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5 (12.8)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64835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/>
                        <a:t>Grade 1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 (2.4)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/>
                        <a:t>1 (1.2)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 (5.1)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78728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/>
                        <a:t>Grade 2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(7.3)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(7.1)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6 (7.2)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(5.1)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57842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/>
                        <a:t>Grade 3</a:t>
                      </a:r>
                      <a:endParaRPr lang="en-US" sz="1400" b="0" baseline="30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baseline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28653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/>
                        <a:t>Grade 4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68372"/>
                  </a:ext>
                </a:extLst>
              </a:tr>
              <a:tr h="390325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/>
                        <a:t>Grade 5</a:t>
                      </a:r>
                      <a:endParaRPr lang="en-US" sz="14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(2.6)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9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364831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2FC2B4F6-FFAA-4C24-82BE-A1EE10D6AF69}"/>
              </a:ext>
            </a:extLst>
          </p:cNvPr>
          <p:cNvSpPr txBox="1"/>
          <p:nvPr/>
        </p:nvSpPr>
        <p:spPr>
          <a:xfrm>
            <a:off x="449628" y="4541579"/>
            <a:ext cx="7637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 DESTINY-CRC02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anti-tumor efficacy of T-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DXd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response rate in IHC3+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efficacy of low dose with less pulmonary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Maintained efficacy if already treated with antiHER2 and mutated 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.4 mg/kg/d every 21 days: new standard dose</a:t>
            </a:r>
            <a:br>
              <a:rPr lang="en-US" dirty="0"/>
            </a:br>
            <a:endParaRPr lang="en-US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0628D4-53DF-411B-8C53-A8EDD73F3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813" y="1249302"/>
            <a:ext cx="6324600" cy="282566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72C7C1F-CD03-4A26-8A8B-930ABA1C8F74}"/>
              </a:ext>
            </a:extLst>
          </p:cNvPr>
          <p:cNvSpPr txBox="1"/>
          <p:nvPr/>
        </p:nvSpPr>
        <p:spPr>
          <a:xfrm>
            <a:off x="3617844" y="407497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ORR %</a:t>
            </a:r>
          </a:p>
        </p:txBody>
      </p:sp>
    </p:spTree>
    <p:extLst>
      <p:ext uri="{BB962C8B-B14F-4D97-AF65-F5344CB8AC3E}">
        <p14:creationId xmlns:p14="http://schemas.microsoft.com/office/powerpoint/2010/main" val="243201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032F182-F5B4-4C2A-AD86-C8BBF045F2E3}"/>
              </a:ext>
            </a:extLst>
          </p:cNvPr>
          <p:cNvSpPr txBox="1"/>
          <p:nvPr/>
        </p:nvSpPr>
        <p:spPr>
          <a:xfrm>
            <a:off x="7421142" y="6510049"/>
            <a:ext cx="477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Ludford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et al. J Clin Oncol 2023;41(12):2181-90.</a:t>
            </a:r>
            <a:endParaRPr lang="fr-F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6F0D94-3801-4162-B316-E552F80AC1A7}"/>
              </a:ext>
            </a:extLst>
          </p:cNvPr>
          <p:cNvSpPr txBox="1"/>
          <p:nvPr/>
        </p:nvSpPr>
        <p:spPr>
          <a:xfrm>
            <a:off x="4272042" y="146783"/>
            <a:ext cx="729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Neoadjuvant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Pembrolizumab in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Microsatellite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High/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Deficient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952836-CEA3-4882-B3C6-DC821A5E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183116" cy="1550809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2303AE6-DC94-43EB-8EC8-5C848527B97A}"/>
              </a:ext>
            </a:extLst>
          </p:cNvPr>
          <p:cNvSpPr txBox="1">
            <a:spLocks/>
          </p:cNvSpPr>
          <p:nvPr/>
        </p:nvSpPr>
        <p:spPr>
          <a:xfrm>
            <a:off x="4173308" y="4582630"/>
            <a:ext cx="2799039" cy="176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787865-6C09-48E4-AA97-8FE400C49F38}"/>
              </a:ext>
            </a:extLst>
          </p:cNvPr>
          <p:cNvSpPr txBox="1"/>
          <p:nvPr/>
        </p:nvSpPr>
        <p:spPr>
          <a:xfrm>
            <a:off x="1322356" y="1687443"/>
            <a:ext cx="99955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35 pts: 19 colon, 8 rectum and 8 others various types tumors at MD Anderson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 pts (49%) with surgery (median of 3 pembrolizumab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before surgery)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 patients evaluable for pathological response after 3 cycles: 10 are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patients evaluable for pathological response after 1 or 2 cycles: one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Six of 17 surgically resected patients did not demonstrate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pCR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 patients on 17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(65%)</a:t>
            </a:r>
          </a:p>
          <a:p>
            <a:pPr marL="800100" lvl="1" indent="-342900"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 pts (51%)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- 10 received one year of pembrolizumab without PD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- 5 received less than 1 year: 3 are in  CR radiographic or endoscopic response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2 were with 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8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17D8D47-18F4-48FD-A00A-8F27A5CA3CD6}"/>
              </a:ext>
            </a:extLst>
          </p:cNvPr>
          <p:cNvSpPr txBox="1"/>
          <p:nvPr/>
        </p:nvSpPr>
        <p:spPr>
          <a:xfrm>
            <a:off x="7061201" y="6444959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Fakih MG et al. N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2023;389(23):2125-39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C946E1-E2FB-4FFF-A970-5EA33EF33E33}"/>
              </a:ext>
            </a:extLst>
          </p:cNvPr>
          <p:cNvSpPr txBox="1"/>
          <p:nvPr/>
        </p:nvSpPr>
        <p:spPr>
          <a:xfrm>
            <a:off x="113079" y="0"/>
            <a:ext cx="11801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Sotorasib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panitumumab in refractory colorectal cancer with mutated </a:t>
            </a:r>
          </a:p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KRAS G12C (1)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2AB44D-B02B-4E0A-8A88-273419B6EE47}"/>
              </a:ext>
            </a:extLst>
          </p:cNvPr>
          <p:cNvSpPr txBox="1"/>
          <p:nvPr/>
        </p:nvSpPr>
        <p:spPr>
          <a:xfrm>
            <a:off x="0" y="1425743"/>
            <a:ext cx="437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KRAS G12C m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utations: 3%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CCRm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Sotorasib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of KRAS G12C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FCFC2EB-F702-48E4-8833-4109EAC1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02" y="456247"/>
            <a:ext cx="7506898" cy="3011488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E4D1555B-98DC-4599-B5FD-FF3F54B6B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63741"/>
              </p:ext>
            </p:extLst>
          </p:nvPr>
        </p:nvGraphicFramePr>
        <p:xfrm>
          <a:off x="218182" y="3429000"/>
          <a:ext cx="5968380" cy="3302459"/>
        </p:xfrm>
        <a:graphic>
          <a:graphicData uri="http://schemas.openxmlformats.org/drawingml/2006/table">
            <a:tbl>
              <a:tblPr firstRow="1" bandRow="1"/>
              <a:tblGrid>
                <a:gridCol w="134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471682172"/>
                    </a:ext>
                  </a:extLst>
                </a:gridCol>
              </a:tblGrid>
              <a:tr h="539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marL="92467" marR="92467" marT="46234" marB="462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Sotorasib</a:t>
                      </a:r>
                      <a:r>
                        <a:rPr lang="da-DK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960mg + </a:t>
                      </a:r>
                      <a:r>
                        <a:rPr lang="da-DK" sz="11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Panitumumab</a:t>
                      </a:r>
                      <a:r>
                        <a:rPr lang="da-DK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(n=53)</a:t>
                      </a:r>
                      <a:endParaRPr lang="fr-FR" sz="11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i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Sotorasib</a:t>
                      </a:r>
                      <a:r>
                        <a:rPr lang="da-DK" sz="1100" b="1" i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240mg + </a:t>
                      </a:r>
                      <a:r>
                        <a:rPr lang="da-DK" sz="1100" b="1" i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Panitumumab</a:t>
                      </a:r>
                      <a:r>
                        <a:rPr lang="da-DK" sz="1100" b="1" i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(n=53)</a:t>
                      </a:r>
                      <a:endParaRPr lang="fr-FR" sz="1100" b="1" i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Investigator’s</a:t>
                      </a:r>
                      <a:r>
                        <a:rPr lang="fr-FR" sz="1100" b="1" i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i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choice</a:t>
                      </a:r>
                      <a:endParaRPr lang="fr-FR" sz="1100" b="1" i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(n=54)</a:t>
                      </a:r>
                    </a:p>
                  </a:txBody>
                  <a:tcPr marL="36000" marR="36000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 (95% CI)</a:t>
                      </a:r>
                      <a:r>
                        <a:rPr lang="fr-FR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fr-FR" sz="1200" b="1" i="0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(15.3-40.3)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(1.2-15.7)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(0-6.6)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a-DK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CR, n 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PR, n(%)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(25)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(6)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SD, n 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(45)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(62)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(46)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PD, n(%)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(23)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(25)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(31)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66121"/>
                  </a:ext>
                </a:extLst>
              </a:tr>
              <a:tr h="347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evaluable/ non </a:t>
                      </a:r>
                      <a:r>
                        <a:rPr lang="en-US" sz="12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doden</a:t>
                      </a:r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(6)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(4)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(20)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067169"/>
                  </a:ext>
                </a:extLst>
              </a:tr>
              <a:tr h="347129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Tumoral control % (95% CI)*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(57.7-83.2)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(53.7-80.1)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(32.6-60.4)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06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F71C2A-9083-C4CB-8971-E9BC4749C74F}"/>
              </a:ext>
            </a:extLst>
          </p:cNvPr>
          <p:cNvSpPr txBox="1"/>
          <p:nvPr/>
        </p:nvSpPr>
        <p:spPr>
          <a:xfrm>
            <a:off x="5933872" y="1461477"/>
            <a:ext cx="982494" cy="91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oxaliplatin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E688C-1C92-C6CE-CBCB-012B90DE49DC}"/>
              </a:ext>
            </a:extLst>
          </p:cNvPr>
          <p:cNvSpPr txBox="1"/>
          <p:nvPr/>
        </p:nvSpPr>
        <p:spPr>
          <a:xfrm>
            <a:off x="4788758" y="2918418"/>
            <a:ext cx="696487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Stratification Factors: 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Previous antiangiogenic therapy (yes/no), time since diagnosis (≥ or &lt; 18 months), PS (0 vs 1-2)  </a:t>
            </a:r>
          </a:p>
        </p:txBody>
      </p:sp>
    </p:spTree>
    <p:extLst>
      <p:ext uri="{BB962C8B-B14F-4D97-AF65-F5344CB8AC3E}">
        <p14:creationId xmlns:p14="http://schemas.microsoft.com/office/powerpoint/2010/main" val="1784220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17D8D47-18F4-48FD-A00A-8F27A5CA3CD6}"/>
              </a:ext>
            </a:extLst>
          </p:cNvPr>
          <p:cNvSpPr txBox="1"/>
          <p:nvPr/>
        </p:nvSpPr>
        <p:spPr>
          <a:xfrm>
            <a:off x="7061200" y="6350000"/>
            <a:ext cx="501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Fakih MG et al. N </a:t>
            </a:r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2023;389(23):2125-39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C946E1-E2FB-4FFF-A970-5EA33EF33E33}"/>
              </a:ext>
            </a:extLst>
          </p:cNvPr>
          <p:cNvSpPr txBox="1"/>
          <p:nvPr/>
        </p:nvSpPr>
        <p:spPr>
          <a:xfrm>
            <a:off x="195185" y="228600"/>
            <a:ext cx="11801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Sotorasib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plus panitumumab in refractory colorectal cancer with mutated </a:t>
            </a:r>
          </a:p>
          <a:p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KRAS G12C (2)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EC82A1-F446-4A35-8D82-1E137F66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4" y="1182707"/>
            <a:ext cx="9139315" cy="40012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2E0700-43DF-429B-ABD8-CA74E419DA84}"/>
              </a:ext>
            </a:extLst>
          </p:cNvPr>
          <p:cNvSpPr txBox="1"/>
          <p:nvPr/>
        </p:nvSpPr>
        <p:spPr>
          <a:xfrm>
            <a:off x="195184" y="5461174"/>
            <a:ext cx="1188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TRAE of grade 3 or higher: 35.8%, 30.2%, and 43.1% of patients, respectively.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Skin-related toxic effects and hypomagnesemia = most common AE observed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sotorasib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F726B-0A14-0063-8CF6-710BF7891868}"/>
              </a:ext>
            </a:extLst>
          </p:cNvPr>
          <p:cNvSpPr txBox="1"/>
          <p:nvPr/>
        </p:nvSpPr>
        <p:spPr>
          <a:xfrm>
            <a:off x="8486141" y="1739884"/>
            <a:ext cx="137160" cy="91440"/>
          </a:xfrm>
          <a:prstGeom prst="rect">
            <a:avLst/>
          </a:prstGeom>
          <a:solidFill>
            <a:srgbClr val="00508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69124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EDF035-ED5A-4C3D-8ACA-E774B21FC493}"/>
              </a:ext>
            </a:extLst>
          </p:cNvPr>
          <p:cNvSpPr txBox="1"/>
          <p:nvPr/>
        </p:nvSpPr>
        <p:spPr>
          <a:xfrm>
            <a:off x="6984860" y="6381320"/>
            <a:ext cx="518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Yaeger R et al. 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2023;388(1):44-54.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122F43-0EFC-4E1F-BAAF-DA759D43D899}"/>
              </a:ext>
            </a:extLst>
          </p:cNvPr>
          <p:cNvSpPr txBox="1"/>
          <p:nvPr/>
        </p:nvSpPr>
        <p:spPr>
          <a:xfrm>
            <a:off x="851453" y="164121"/>
            <a:ext cx="973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Adagrasib</a:t>
            </a:r>
            <a:r>
              <a:rPr lang="en-US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± cetuximab in mCRC with mutated KRAS G12C 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D221DD-7827-4BEA-9D19-76E7F90F7B91}"/>
              </a:ext>
            </a:extLst>
          </p:cNvPr>
          <p:cNvSpPr txBox="1"/>
          <p:nvPr/>
        </p:nvSpPr>
        <p:spPr>
          <a:xfrm>
            <a:off x="5773995" y="3283527"/>
            <a:ext cx="5725278" cy="133252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percentage of grade 3 or 4 treatment-related adverse events was 34% in the monotherapy group and 16% in the combination-therapy group </a:t>
            </a:r>
          </a:p>
          <a:p>
            <a:pPr>
              <a:lnSpc>
                <a:spcPts val="18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grade 5 adverse events were observed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3F0483-572A-4202-9EF4-062B27D976C6}"/>
              </a:ext>
            </a:extLst>
          </p:cNvPr>
          <p:cNvSpPr txBox="1"/>
          <p:nvPr/>
        </p:nvSpPr>
        <p:spPr>
          <a:xfrm>
            <a:off x="177660" y="687341"/>
            <a:ext cx="97023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1–2, open-label, nonrandomized clinical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Heavily pretreated patients with mCRC cancer with mutant KRAS G12C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Treatment: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Adagrasib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monotherapy (600 mg orally twice daily)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Adagrasib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(at the same dose) in combination with cetuximab*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primary end points were objective response (complete or partial response) and safety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4711D6-D72A-4EE8-AE2F-7741E858C778}"/>
              </a:ext>
            </a:extLst>
          </p:cNvPr>
          <p:cNvSpPr txBox="1"/>
          <p:nvPr/>
        </p:nvSpPr>
        <p:spPr>
          <a:xfrm>
            <a:off x="5694957" y="5801327"/>
            <a:ext cx="64716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IV cetuximab once a week (initial dose of 400 mg/m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followed by a dose of 250 mg mg/m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or every 2 weeks (with a dose of 500 mg per square meter). </a:t>
            </a:r>
          </a:p>
          <a:p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F834517-948D-450C-9C5E-2370283FF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169534"/>
              </p:ext>
            </p:extLst>
          </p:nvPr>
        </p:nvGraphicFramePr>
        <p:xfrm>
          <a:off x="366401" y="2441667"/>
          <a:ext cx="4838773" cy="4268158"/>
        </p:xfrm>
        <a:graphic>
          <a:graphicData uri="http://schemas.openxmlformats.org/drawingml/2006/table">
            <a:tbl>
              <a:tblPr firstRow="1" bandRow="1"/>
              <a:tblGrid>
                <a:gridCol w="1816240">
                  <a:extLst>
                    <a:ext uri="{9D8B030D-6E8A-4147-A177-3AD203B41FA5}">
                      <a16:colId xmlns:a16="http://schemas.microsoft.com/office/drawing/2014/main" val="3686198578"/>
                    </a:ext>
                  </a:extLst>
                </a:gridCol>
                <a:gridCol w="1316939">
                  <a:extLst>
                    <a:ext uri="{9D8B030D-6E8A-4147-A177-3AD203B41FA5}">
                      <a16:colId xmlns:a16="http://schemas.microsoft.com/office/drawing/2014/main" val="2461883210"/>
                    </a:ext>
                  </a:extLst>
                </a:gridCol>
                <a:gridCol w="1705594">
                  <a:extLst>
                    <a:ext uri="{9D8B030D-6E8A-4147-A177-3AD203B41FA5}">
                      <a16:colId xmlns:a16="http://schemas.microsoft.com/office/drawing/2014/main" val="3373912134"/>
                    </a:ext>
                  </a:extLst>
                </a:gridCol>
              </a:tblGrid>
              <a:tr h="416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marL="92467" marR="92467" marT="46234" marB="462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i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Adagrasib</a:t>
                      </a:r>
                      <a:r>
                        <a:rPr lang="da-DK" sz="11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monotherapy (n=43)</a:t>
                      </a:r>
                      <a:endParaRPr lang="fr-FR" sz="11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i="0" kern="1200" dirty="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Adagrasib</a:t>
                      </a:r>
                      <a:r>
                        <a:rPr lang="da-DK" sz="1100" b="1" i="0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cetuximab (n=28)</a:t>
                      </a:r>
                      <a:endParaRPr lang="fr-FR" sz="1100" b="1" i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43287"/>
                  </a:ext>
                </a:extLst>
              </a:tr>
              <a:tr h="446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% (95% CI)</a:t>
                      </a:r>
                      <a:r>
                        <a:rPr lang="fr-FR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BICR</a:t>
                      </a:r>
                      <a:endParaRPr lang="fr-FR" sz="1200" b="1" i="0" baseline="30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 (12-39)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 (28-66)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863677"/>
                  </a:ext>
                </a:extLst>
              </a:tr>
              <a:tr h="338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a-DK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CR, n 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75424"/>
                  </a:ext>
                </a:extLst>
              </a:tr>
              <a:tr h="338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PR, n(%)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42240"/>
                  </a:ext>
                </a:extLst>
              </a:tr>
              <a:tr h="338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SD, n 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20732"/>
                  </a:ext>
                </a:extLst>
              </a:tr>
              <a:tr h="338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PD, n(%)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1865"/>
                  </a:ext>
                </a:extLst>
              </a:tr>
              <a:tr h="446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evaluable/ non </a:t>
                      </a:r>
                      <a:r>
                        <a:rPr lang="en-US" sz="1200" b="0" i="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doden</a:t>
                      </a:r>
                      <a:r>
                        <a:rPr lang="en-US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38115"/>
                  </a:ext>
                </a:extLst>
              </a:tr>
              <a:tr h="486926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duration of response (months)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166085"/>
                  </a:ext>
                </a:extLst>
              </a:tr>
              <a:tr h="32092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 (months)</a:t>
                      </a:r>
                    </a:p>
                    <a:p>
                      <a:r>
                        <a:rPr lang="fr-FR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fr-FR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 (4.1-8.3)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722313" algn="l"/>
                        </a:tabLst>
                        <a:defRPr/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 (5.5-8.1)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2696"/>
                  </a:ext>
                </a:extLst>
              </a:tr>
              <a:tr h="285611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 (months)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fr-FR" sz="12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i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19.8 (12.5-23)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2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 (9.5-20.1)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69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B0624E-FC43-48FB-A866-427B3365E9E5}"/>
              </a:ext>
            </a:extLst>
          </p:cNvPr>
          <p:cNvSpPr txBox="1">
            <a:spLocks/>
          </p:cNvSpPr>
          <p:nvPr/>
        </p:nvSpPr>
        <p:spPr>
          <a:xfrm>
            <a:off x="1333430" y="13427"/>
            <a:ext cx="8599650" cy="462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algn="ctr"/>
            <a:r>
              <a:rPr lang="en-GB" sz="23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(1) Molecular target in metastatic CRC 2023</a:t>
            </a:r>
          </a:p>
          <a:p>
            <a:pPr algn="ctr"/>
            <a:r>
              <a:rPr lang="en-GB" sz="23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C03E6-1A8E-416D-B265-48213A5D84FE}"/>
              </a:ext>
            </a:extLst>
          </p:cNvPr>
          <p:cNvSpPr txBox="1">
            <a:spLocks/>
          </p:cNvSpPr>
          <p:nvPr/>
        </p:nvSpPr>
        <p:spPr>
          <a:xfrm>
            <a:off x="310102" y="5968682"/>
            <a:ext cx="11211338" cy="29448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6D824967-55DF-46F1-B5B7-B8DCDEC24A8F}"/>
              </a:ext>
            </a:extLst>
          </p:cNvPr>
          <p:cNvGrpSpPr/>
          <p:nvPr/>
        </p:nvGrpSpPr>
        <p:grpSpPr>
          <a:xfrm>
            <a:off x="4489254" y="1552709"/>
            <a:ext cx="3973345" cy="3660475"/>
            <a:chOff x="6306618" y="950461"/>
            <a:chExt cx="5297796" cy="4880630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8F247AD5-5770-4156-A475-9E66F43A8737}"/>
                </a:ext>
              </a:extLst>
            </p:cNvPr>
            <p:cNvSpPr txBox="1"/>
            <p:nvPr/>
          </p:nvSpPr>
          <p:spPr>
            <a:xfrm>
              <a:off x="7955687" y="3545740"/>
              <a:ext cx="1429615" cy="61287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/>
              </a:pPr>
              <a:endParaRPr lang="en-GB" sz="1350" i="1" baseline="30000" dirty="0">
                <a:latin typeface="Arial"/>
              </a:endParaRPr>
            </a:p>
          </p:txBody>
        </p:sp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4BF41BC8-3408-4B1B-A77D-9433853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1981" y="5295607"/>
              <a:ext cx="246307" cy="48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342900">
                <a:spcBef>
                  <a:spcPct val="0"/>
                </a:spcBef>
                <a:buSzTx/>
                <a:buNone/>
                <a:defRPr/>
              </a:pPr>
              <a:br>
                <a:rPr lang="en-GB" altLang="fr-FR" sz="1050" dirty="0">
                  <a:cs typeface="Arial" pitchFamily="34" charset="0"/>
                </a:rPr>
              </a:br>
              <a:endParaRPr lang="en-GB" altLang="fr-FR" sz="1050" baseline="30000" dirty="0">
                <a:cs typeface="Arial" pitchFamily="34" charset="0"/>
              </a:endParaRPr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602770CC-3461-4511-A00A-F4BA30A6898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74607" y="1582941"/>
              <a:ext cx="4243388" cy="4248150"/>
              <a:chOff x="2637" y="1032"/>
              <a:chExt cx="2673" cy="2676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3373B874-3B4D-441C-B692-74459C99F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1585"/>
                <a:ext cx="1759" cy="2123"/>
              </a:xfrm>
              <a:custGeom>
                <a:avLst/>
                <a:gdLst>
                  <a:gd name="T0" fmla="*/ 529 w 3664"/>
                  <a:gd name="T1" fmla="*/ 0 h 4422"/>
                  <a:gd name="T2" fmla="*/ 0 w 3664"/>
                  <a:gd name="T3" fmla="*/ 1634 h 4422"/>
                  <a:gd name="T4" fmla="*/ 2787 w 3664"/>
                  <a:gd name="T5" fmla="*/ 4422 h 4422"/>
                  <a:gd name="T6" fmla="*/ 3664 w 3664"/>
                  <a:gd name="T7" fmla="*/ 4281 h 4422"/>
                  <a:gd name="T8" fmla="*/ 3228 w 3664"/>
                  <a:gd name="T9" fmla="*/ 2966 h 4422"/>
                  <a:gd name="T10" fmla="*/ 2787 w 3664"/>
                  <a:gd name="T11" fmla="*/ 3037 h 4422"/>
                  <a:gd name="T12" fmla="*/ 1384 w 3664"/>
                  <a:gd name="T13" fmla="*/ 1634 h 4422"/>
                  <a:gd name="T14" fmla="*/ 1651 w 3664"/>
                  <a:gd name="T15" fmla="*/ 812 h 4422"/>
                  <a:gd name="T16" fmla="*/ 529 w 3664"/>
                  <a:gd name="T17" fmla="*/ 0 h 4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4" h="4422">
                    <a:moveTo>
                      <a:pt x="529" y="0"/>
                    </a:moveTo>
                    <a:cubicBezTo>
                      <a:pt x="196" y="459"/>
                      <a:pt x="0" y="1024"/>
                      <a:pt x="0" y="1634"/>
                    </a:cubicBezTo>
                    <a:cubicBezTo>
                      <a:pt x="0" y="3174"/>
                      <a:pt x="1248" y="4422"/>
                      <a:pt x="2787" y="4422"/>
                    </a:cubicBezTo>
                    <a:cubicBezTo>
                      <a:pt x="3093" y="4422"/>
                      <a:pt x="3388" y="4372"/>
                      <a:pt x="3664" y="4281"/>
                    </a:cubicBezTo>
                    <a:lnTo>
                      <a:pt x="3228" y="2966"/>
                    </a:lnTo>
                    <a:cubicBezTo>
                      <a:pt x="3089" y="3012"/>
                      <a:pt x="2941" y="3037"/>
                      <a:pt x="2787" y="3037"/>
                    </a:cubicBezTo>
                    <a:cubicBezTo>
                      <a:pt x="2012" y="3037"/>
                      <a:pt x="1384" y="2409"/>
                      <a:pt x="1384" y="1634"/>
                    </a:cubicBezTo>
                    <a:cubicBezTo>
                      <a:pt x="1384" y="1327"/>
                      <a:pt x="1483" y="1043"/>
                      <a:pt x="1651" y="812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342900">
                  <a:defRPr/>
                </a:pPr>
                <a:endParaRPr lang="en-GB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6EB5E56D-F1D7-40E1-A1EA-92D7866B8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197"/>
                <a:ext cx="760" cy="778"/>
              </a:xfrm>
              <a:custGeom>
                <a:avLst/>
                <a:gdLst>
                  <a:gd name="T0" fmla="*/ 0 w 1582"/>
                  <a:gd name="T1" fmla="*/ 808 h 1620"/>
                  <a:gd name="T2" fmla="*/ 1122 w 1582"/>
                  <a:gd name="T3" fmla="*/ 1620 h 1620"/>
                  <a:gd name="T4" fmla="*/ 1582 w 1582"/>
                  <a:gd name="T5" fmla="*/ 1213 h 1620"/>
                  <a:gd name="T6" fmla="*/ 914 w 1582"/>
                  <a:gd name="T7" fmla="*/ 0 h 1620"/>
                  <a:gd name="T8" fmla="*/ 0 w 1582"/>
                  <a:gd name="T9" fmla="*/ 808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2" h="1620">
                    <a:moveTo>
                      <a:pt x="0" y="808"/>
                    </a:moveTo>
                    <a:lnTo>
                      <a:pt x="1122" y="1620"/>
                    </a:lnTo>
                    <a:cubicBezTo>
                      <a:pt x="1243" y="1453"/>
                      <a:pt x="1400" y="1313"/>
                      <a:pt x="1582" y="1213"/>
                    </a:cubicBezTo>
                    <a:lnTo>
                      <a:pt x="914" y="0"/>
                    </a:lnTo>
                    <a:cubicBezTo>
                      <a:pt x="553" y="199"/>
                      <a:pt x="241" y="476"/>
                      <a:pt x="0" y="808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342900">
                  <a:defRPr/>
                </a:pPr>
                <a:endParaRPr lang="en-GB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2548DC84-A906-4D11-9D15-E4DFB1F78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032"/>
                <a:ext cx="644" cy="748"/>
              </a:xfrm>
              <a:custGeom>
                <a:avLst/>
                <a:gdLst>
                  <a:gd name="T0" fmla="*/ 668 w 1342"/>
                  <a:gd name="T1" fmla="*/ 1558 h 1558"/>
                  <a:gd name="T2" fmla="*/ 1342 w 1342"/>
                  <a:gd name="T3" fmla="*/ 1384 h 1558"/>
                  <a:gd name="T4" fmla="*/ 1340 w 1342"/>
                  <a:gd name="T5" fmla="*/ 0 h 1558"/>
                  <a:gd name="T6" fmla="*/ 0 w 1342"/>
                  <a:gd name="T7" fmla="*/ 345 h 1558"/>
                  <a:gd name="T8" fmla="*/ 668 w 1342"/>
                  <a:gd name="T9" fmla="*/ 1558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2" h="1558">
                    <a:moveTo>
                      <a:pt x="668" y="1558"/>
                    </a:moveTo>
                    <a:cubicBezTo>
                      <a:pt x="868" y="1448"/>
                      <a:pt x="1097" y="1385"/>
                      <a:pt x="1342" y="1384"/>
                    </a:cubicBezTo>
                    <a:lnTo>
                      <a:pt x="1340" y="0"/>
                    </a:lnTo>
                    <a:cubicBezTo>
                      <a:pt x="854" y="0"/>
                      <a:pt x="397" y="126"/>
                      <a:pt x="0" y="345"/>
                    </a:cubicBezTo>
                    <a:lnTo>
                      <a:pt x="668" y="1558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342900">
                  <a:defRPr/>
                </a:pPr>
                <a:endParaRPr lang="en-GB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11643476-06AA-4FD5-862F-0E4DC8763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1032"/>
                <a:ext cx="1341" cy="2608"/>
              </a:xfrm>
              <a:custGeom>
                <a:avLst/>
                <a:gdLst>
                  <a:gd name="T0" fmla="*/ 2792 w 2792"/>
                  <a:gd name="T1" fmla="*/ 2787 h 5434"/>
                  <a:gd name="T2" fmla="*/ 4 w 2792"/>
                  <a:gd name="T3" fmla="*/ 0 h 5434"/>
                  <a:gd name="T4" fmla="*/ 0 w 2792"/>
                  <a:gd name="T5" fmla="*/ 0 h 5434"/>
                  <a:gd name="T6" fmla="*/ 2 w 2792"/>
                  <a:gd name="T7" fmla="*/ 1384 h 5434"/>
                  <a:gd name="T8" fmla="*/ 4 w 2792"/>
                  <a:gd name="T9" fmla="*/ 1384 h 5434"/>
                  <a:gd name="T10" fmla="*/ 1407 w 2792"/>
                  <a:gd name="T11" fmla="*/ 2787 h 5434"/>
                  <a:gd name="T12" fmla="*/ 445 w 2792"/>
                  <a:gd name="T13" fmla="*/ 4119 h 5434"/>
                  <a:gd name="T14" fmla="*/ 881 w 2792"/>
                  <a:gd name="T15" fmla="*/ 5434 h 5434"/>
                  <a:gd name="T16" fmla="*/ 2792 w 2792"/>
                  <a:gd name="T17" fmla="*/ 2787 h 5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2" h="5434">
                    <a:moveTo>
                      <a:pt x="2792" y="2787"/>
                    </a:moveTo>
                    <a:cubicBezTo>
                      <a:pt x="2792" y="1248"/>
                      <a:pt x="154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lnTo>
                      <a:pt x="2" y="1384"/>
                    </a:lnTo>
                    <a:cubicBezTo>
                      <a:pt x="3" y="1384"/>
                      <a:pt x="3" y="1384"/>
                      <a:pt x="4" y="1384"/>
                    </a:cubicBezTo>
                    <a:cubicBezTo>
                      <a:pt x="779" y="1384"/>
                      <a:pt x="1407" y="2012"/>
                      <a:pt x="1407" y="2787"/>
                    </a:cubicBezTo>
                    <a:cubicBezTo>
                      <a:pt x="1407" y="3408"/>
                      <a:pt x="1004" y="3934"/>
                      <a:pt x="445" y="4119"/>
                    </a:cubicBezTo>
                    <a:lnTo>
                      <a:pt x="881" y="5434"/>
                    </a:lnTo>
                    <a:cubicBezTo>
                      <a:pt x="1991" y="5067"/>
                      <a:pt x="2792" y="4021"/>
                      <a:pt x="2792" y="278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342900">
                  <a:defRPr/>
                </a:pPr>
                <a:endParaRPr lang="en-GB" sz="9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Oval 9">
                <a:extLst>
                  <a:ext uri="{FF2B5EF4-FFF2-40B4-BE49-F238E27FC236}">
                    <a16:creationId xmlns:a16="http://schemas.microsoft.com/office/drawing/2014/main" id="{E0CDDE55-C74E-4FD6-9DE5-BFC108442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" y="1580"/>
                <a:ext cx="380" cy="38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342900">
                  <a:defRPr/>
                </a:pPr>
                <a:r>
                  <a:rPr lang="en-GB" sz="1050" dirty="0">
                    <a:solidFill>
                      <a:srgbClr val="000000"/>
                    </a:solidFill>
                    <a:latin typeface="Arial"/>
                  </a:rPr>
                  <a:t>MSI 4%</a:t>
                </a:r>
                <a:endParaRPr lang="en-GB" sz="1050" baseline="300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7C987D94-E11A-41B9-AD33-F8984ADE5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" y="3279"/>
                <a:ext cx="422" cy="35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342900">
                  <a:defRPr/>
                </a:pPr>
                <a:r>
                  <a:rPr lang="en-GB" sz="900" dirty="0">
                    <a:solidFill>
                      <a:schemeClr val="bg1"/>
                    </a:solidFill>
                    <a:latin typeface="Arial"/>
                  </a:rPr>
                  <a:t>&lt;1% NTRK</a:t>
                </a:r>
                <a:endParaRPr lang="en-GB" sz="900" baseline="300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740F638B-4A35-4458-A604-DA6AAFB98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6" y="2850"/>
                <a:ext cx="501" cy="40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342900">
                  <a:defRPr/>
                </a:pPr>
                <a:r>
                  <a:rPr lang="en-GB" sz="1050" dirty="0">
                    <a:solidFill>
                      <a:prstClr val="white"/>
                    </a:solidFill>
                    <a:latin typeface="Arial"/>
                  </a:rPr>
                  <a:t>4</a:t>
                </a:r>
                <a:r>
                  <a:rPr lang="en-GB" sz="105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–6</a:t>
                </a:r>
                <a:r>
                  <a:rPr lang="en-GB" sz="1050" dirty="0">
                    <a:solidFill>
                      <a:prstClr val="white"/>
                    </a:solidFill>
                    <a:latin typeface="Arial"/>
                  </a:rPr>
                  <a:t>% HER2</a:t>
                </a:r>
                <a:endParaRPr lang="en-GB" sz="1050" baseline="300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1" name="TextBox 59">
              <a:extLst>
                <a:ext uri="{FF2B5EF4-FFF2-40B4-BE49-F238E27FC236}">
                  <a16:creationId xmlns:a16="http://schemas.microsoft.com/office/drawing/2014/main" id="{AE115462-E5E0-4C5C-87CD-04B6E320B182}"/>
                </a:ext>
              </a:extLst>
            </p:cNvPr>
            <p:cNvSpPr txBox="1"/>
            <p:nvPr/>
          </p:nvSpPr>
          <p:spPr>
            <a:xfrm>
              <a:off x="6402549" y="3662823"/>
              <a:ext cx="115179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GB" sz="1350" i="1" dirty="0">
                  <a:solidFill>
                    <a:schemeClr val="bg1"/>
                  </a:solidFill>
                  <a:latin typeface="Arial"/>
                </a:rPr>
                <a:t>KRAS</a:t>
              </a:r>
              <a:r>
                <a:rPr lang="en-GB" sz="1350" dirty="0">
                  <a:solidFill>
                    <a:schemeClr val="bg1"/>
                  </a:solidFill>
                  <a:latin typeface="Arial"/>
                </a:rPr>
                <a:t> mt</a:t>
              </a:r>
            </a:p>
            <a:p>
              <a:pPr algn="ctr" defTabSz="342900">
                <a:defRPr/>
              </a:pPr>
              <a:r>
                <a:rPr lang="en-GB" sz="1350" dirty="0">
                  <a:solidFill>
                    <a:schemeClr val="bg1"/>
                  </a:solidFill>
                  <a:latin typeface="Arial"/>
                </a:rPr>
                <a:t>~45%</a:t>
              </a:r>
              <a:endParaRPr lang="en-GB" sz="1350" baseline="30000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2" name="TextBox 60">
              <a:extLst>
                <a:ext uri="{FF2B5EF4-FFF2-40B4-BE49-F238E27FC236}">
                  <a16:creationId xmlns:a16="http://schemas.microsoft.com/office/drawing/2014/main" id="{EB2E82E3-346C-4020-BAC3-A24FEC9733C8}"/>
                </a:ext>
              </a:extLst>
            </p:cNvPr>
            <p:cNvSpPr txBox="1"/>
            <p:nvPr/>
          </p:nvSpPr>
          <p:spPr>
            <a:xfrm>
              <a:off x="6715057" y="2106023"/>
              <a:ext cx="115179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GB" sz="1200" i="1" dirty="0">
                  <a:solidFill>
                    <a:srgbClr val="002060"/>
                  </a:solidFill>
                  <a:latin typeface="Arial"/>
                </a:rPr>
                <a:t>NRAS </a:t>
              </a:r>
              <a:r>
                <a:rPr lang="en-GB" sz="1200" dirty="0">
                  <a:solidFill>
                    <a:srgbClr val="002060"/>
                  </a:solidFill>
                  <a:latin typeface="Arial"/>
                </a:rPr>
                <a:t>mt</a:t>
              </a:r>
            </a:p>
            <a:p>
              <a:pPr algn="ctr" defTabSz="342900">
                <a:defRPr/>
              </a:pPr>
              <a:r>
                <a:rPr lang="en-GB" sz="1200" dirty="0">
                  <a:solidFill>
                    <a:srgbClr val="002060"/>
                  </a:solidFill>
                  <a:latin typeface="Arial"/>
                </a:rPr>
                <a:t>~7%</a:t>
              </a:r>
              <a:endParaRPr lang="en-GB" sz="1200" baseline="30000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13" name="TextBox 61">
              <a:extLst>
                <a:ext uri="{FF2B5EF4-FFF2-40B4-BE49-F238E27FC236}">
                  <a16:creationId xmlns:a16="http://schemas.microsoft.com/office/drawing/2014/main" id="{06E08203-EDE0-49D5-978C-AA43A1D0DD30}"/>
                </a:ext>
              </a:extLst>
            </p:cNvPr>
            <p:cNvSpPr txBox="1"/>
            <p:nvPr/>
          </p:nvSpPr>
          <p:spPr>
            <a:xfrm>
              <a:off x="9472549" y="3293457"/>
              <a:ext cx="12152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GB" sz="1350" i="1" dirty="0">
                  <a:solidFill>
                    <a:prstClr val="white"/>
                  </a:solidFill>
                  <a:latin typeface="Arial"/>
                </a:rPr>
                <a:t>RAS</a:t>
              </a:r>
              <a:r>
                <a:rPr lang="en-GB" sz="1350" dirty="0">
                  <a:solidFill>
                    <a:prstClr val="white"/>
                  </a:solidFill>
                  <a:latin typeface="Arial"/>
                </a:rPr>
                <a:t> WT</a:t>
              </a:r>
            </a:p>
            <a:p>
              <a:pPr algn="ctr" defTabSz="342900">
                <a:defRPr/>
              </a:pPr>
              <a:r>
                <a:rPr lang="en-GB" sz="1350" dirty="0">
                  <a:solidFill>
                    <a:prstClr val="white"/>
                  </a:solidFill>
                  <a:latin typeface="Arial"/>
                </a:rPr>
                <a:t>~44%</a:t>
              </a:r>
              <a:endParaRPr lang="en-GB" sz="1350" baseline="300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Rectangle 19">
              <a:extLst>
                <a:ext uri="{FF2B5EF4-FFF2-40B4-BE49-F238E27FC236}">
                  <a16:creationId xmlns:a16="http://schemas.microsoft.com/office/drawing/2014/main" id="{C523BF69-067D-4CE3-BD2C-51CA8F08A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8106" y="4571176"/>
              <a:ext cx="24630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342900">
                <a:spcBef>
                  <a:spcPct val="0"/>
                </a:spcBef>
                <a:buSzTx/>
                <a:buNone/>
                <a:defRPr/>
              </a:pPr>
              <a:endParaRPr lang="en-GB" altLang="fr-FR" sz="1050" baseline="30000" dirty="0">
                <a:cs typeface="Arial" pitchFamily="34" charset="0"/>
              </a:endParaRPr>
            </a:p>
          </p:txBody>
        </p:sp>
        <p:sp>
          <p:nvSpPr>
            <p:cNvPr id="15" name="TextBox 66">
              <a:extLst>
                <a:ext uri="{FF2B5EF4-FFF2-40B4-BE49-F238E27FC236}">
                  <a16:creationId xmlns:a16="http://schemas.microsoft.com/office/drawing/2014/main" id="{9AD29281-A87D-461E-BED9-FA58A327B118}"/>
                </a:ext>
              </a:extLst>
            </p:cNvPr>
            <p:cNvSpPr txBox="1"/>
            <p:nvPr/>
          </p:nvSpPr>
          <p:spPr>
            <a:xfrm>
              <a:off x="7474745" y="1819551"/>
              <a:ext cx="115179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GB" sz="1200" i="1" dirty="0">
                  <a:solidFill>
                    <a:srgbClr val="000000"/>
                  </a:solidFill>
                  <a:latin typeface="Arial"/>
                </a:rPr>
                <a:t>BRAF </a:t>
              </a: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mt</a:t>
              </a:r>
            </a:p>
            <a:p>
              <a:pPr algn="ctr" defTabSz="342900">
                <a:defRPr/>
              </a:pPr>
              <a:r>
                <a:rPr lang="en-GB" sz="1200" dirty="0">
                  <a:solidFill>
                    <a:srgbClr val="000000"/>
                  </a:solidFill>
                  <a:latin typeface="Arial"/>
                </a:rPr>
                <a:t>~9%</a:t>
              </a:r>
              <a:endParaRPr lang="en-GB" sz="1200" baseline="30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32D26124-889C-4961-8C7B-A3A4B4369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6618" y="950461"/>
              <a:ext cx="246307" cy="48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342900">
                <a:spcBef>
                  <a:spcPct val="0"/>
                </a:spcBef>
                <a:buSzTx/>
                <a:buNone/>
                <a:defRPr/>
              </a:pPr>
              <a:br>
                <a:rPr lang="en-GB" altLang="fr-FR" sz="1050" i="1" dirty="0">
                  <a:cs typeface="Arial" pitchFamily="34" charset="0"/>
                </a:rPr>
              </a:br>
              <a:endParaRPr lang="en-GB" altLang="fr-FR" sz="1050" baseline="30000" dirty="0"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F77D2AE-25F8-4A3F-8356-A0A973207BC7}"/>
              </a:ext>
            </a:extLst>
          </p:cNvPr>
          <p:cNvSpPr/>
          <p:nvPr/>
        </p:nvSpPr>
        <p:spPr>
          <a:xfrm>
            <a:off x="5746931" y="63366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892F88B-9D57-4746-A800-DF04742EE59C}"/>
              </a:ext>
            </a:extLst>
          </p:cNvPr>
          <p:cNvSpPr/>
          <p:nvPr/>
        </p:nvSpPr>
        <p:spPr bwMode="auto">
          <a:xfrm>
            <a:off x="5341886" y="4380078"/>
            <a:ext cx="899292" cy="6167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3-4%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G12c</a:t>
            </a:r>
            <a:endParaRPr lang="fr-FR" sz="900" baseline="30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F6A685-1BE3-494C-B746-0E84C9DD848E}"/>
              </a:ext>
            </a:extLst>
          </p:cNvPr>
          <p:cNvSpPr txBox="1"/>
          <p:nvPr/>
        </p:nvSpPr>
        <p:spPr>
          <a:xfrm>
            <a:off x="488510" y="5838745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  <a:latin typeface="Helvetica Light" panose="020B0403020202020204"/>
              </a:rPr>
              <a:t>4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81F3C8E-28EB-4DF7-91CA-09851D3FE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13" y="3849275"/>
            <a:ext cx="2598179" cy="60533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D736E1D3-CD7F-4919-9DAB-A75E11B96593}"/>
              </a:ext>
            </a:extLst>
          </p:cNvPr>
          <p:cNvSpPr txBox="1"/>
          <p:nvPr/>
        </p:nvSpPr>
        <p:spPr>
          <a:xfrm>
            <a:off x="10012152" y="4346888"/>
            <a:ext cx="20890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Strickler JH et al,  Lancet </a:t>
            </a:r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140B0FA-8F1E-4278-860E-758F82908048}"/>
              </a:ext>
            </a:extLst>
          </p:cNvPr>
          <p:cNvCxnSpPr>
            <a:cxnSpLocks/>
          </p:cNvCxnSpPr>
          <p:nvPr/>
        </p:nvCxnSpPr>
        <p:spPr bwMode="auto">
          <a:xfrm flipV="1">
            <a:off x="3446553" y="4809331"/>
            <a:ext cx="1938864" cy="66044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707D46CA-DB1A-4A92-8790-58F40B92B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9" y="4538270"/>
            <a:ext cx="2458978" cy="73819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8AB1BAD-4E72-4E74-8D5B-23364DC0AADE}"/>
              </a:ext>
            </a:extLst>
          </p:cNvPr>
          <p:cNvSpPr txBox="1"/>
          <p:nvPr/>
        </p:nvSpPr>
        <p:spPr>
          <a:xfrm>
            <a:off x="1243124" y="5295018"/>
            <a:ext cx="15888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Yaeger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R et al, NEJM 2023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CCBEE82-85B8-4D0C-8C90-43EBAFCF5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862" y="757620"/>
            <a:ext cx="2454808" cy="87374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632E8257-28A5-4977-8B68-19EABAA8B472}"/>
              </a:ext>
            </a:extLst>
          </p:cNvPr>
          <p:cNvSpPr txBox="1"/>
          <p:nvPr/>
        </p:nvSpPr>
        <p:spPr>
          <a:xfrm>
            <a:off x="7425185" y="1533680"/>
            <a:ext cx="1200970" cy="21544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Kopetz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S, NEJM 2019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B7635604-E562-455F-8F33-D54A233B8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839" y="2191267"/>
            <a:ext cx="3234576" cy="64830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3A86C198-6A2D-4D7F-BC34-E7371574A5A5}"/>
              </a:ext>
            </a:extLst>
          </p:cNvPr>
          <p:cNvSpPr txBox="1"/>
          <p:nvPr/>
        </p:nvSpPr>
        <p:spPr>
          <a:xfrm>
            <a:off x="9548292" y="2830690"/>
            <a:ext cx="1840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Watanabe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J et al,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774495DE-F8B1-4992-AE83-D19D8A816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49" y="1173635"/>
            <a:ext cx="2277526" cy="78150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5A7BEF01-6D02-4262-91E8-B297884E764C}"/>
              </a:ext>
            </a:extLst>
          </p:cNvPr>
          <p:cNvSpPr txBox="1"/>
          <p:nvPr/>
        </p:nvSpPr>
        <p:spPr>
          <a:xfrm>
            <a:off x="722870" y="1892779"/>
            <a:ext cx="38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André T et al; NEJM 2020</a:t>
            </a:r>
          </a:p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Shiu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KK et al, ESMO 2023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2008D30-C8D2-4505-932A-D2A8D8ADD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367" y="3545007"/>
            <a:ext cx="844474" cy="28402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08E06E2-1BB8-41BA-A26C-C3970570A3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79" y="5541530"/>
            <a:ext cx="2486599" cy="771259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EA191556-20E5-4F4F-BDAB-3E5221ED7716}"/>
              </a:ext>
            </a:extLst>
          </p:cNvPr>
          <p:cNvSpPr txBox="1"/>
          <p:nvPr/>
        </p:nvSpPr>
        <p:spPr>
          <a:xfrm>
            <a:off x="1355318" y="6362411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>
                <a:latin typeface="Arial" panose="020B0604020202020204" pitchFamily="34" charset="0"/>
                <a:cs typeface="Arial" panose="020B0604020202020204" pitchFamily="34" charset="0"/>
              </a:rPr>
              <a:t>Fakih</a:t>
            </a:r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 M et al, NEJM 2023 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CAD358D-D3A6-4797-B987-A32C9E867F60}"/>
              </a:ext>
            </a:extLst>
          </p:cNvPr>
          <p:cNvCxnSpPr>
            <a:cxnSpLocks/>
          </p:cNvCxnSpPr>
          <p:nvPr/>
        </p:nvCxnSpPr>
        <p:spPr>
          <a:xfrm flipH="1">
            <a:off x="5900310" y="1766035"/>
            <a:ext cx="340868" cy="42121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Image 44">
            <a:extLst>
              <a:ext uri="{FF2B5EF4-FFF2-40B4-BE49-F238E27FC236}">
                <a16:creationId xmlns:a16="http://schemas.microsoft.com/office/drawing/2014/main" id="{30A218FE-12C9-4563-9252-C3B3DE856B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4372" y="6208324"/>
            <a:ext cx="3580198" cy="345913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1BF1055-4A41-4228-BB43-46EFFCE34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507" y="5826670"/>
            <a:ext cx="844474" cy="284023"/>
          </a:xfrm>
          <a:prstGeom prst="rect">
            <a:avLst/>
          </a:prstGeom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624697C9-C573-4585-9207-6FC9C30C1304}"/>
              </a:ext>
            </a:extLst>
          </p:cNvPr>
          <p:cNvCxnSpPr>
            <a:cxnSpLocks/>
            <a:endCxn id="20" idx="7"/>
          </p:cNvCxnSpPr>
          <p:nvPr/>
        </p:nvCxnSpPr>
        <p:spPr bwMode="auto">
          <a:xfrm flipV="1">
            <a:off x="6346606" y="5132221"/>
            <a:ext cx="283359" cy="5916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2E3DC0BB-559D-4965-92B8-26AE6609ED33}"/>
              </a:ext>
            </a:extLst>
          </p:cNvPr>
          <p:cNvCxnSpPr/>
          <p:nvPr/>
        </p:nvCxnSpPr>
        <p:spPr>
          <a:xfrm flipH="1">
            <a:off x="7288448" y="2508589"/>
            <a:ext cx="778379" cy="252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C6A2CF43-B444-42EF-B2B9-E4A57683DF6E}"/>
              </a:ext>
            </a:extLst>
          </p:cNvPr>
          <p:cNvSpPr txBox="1"/>
          <p:nvPr/>
        </p:nvSpPr>
        <p:spPr>
          <a:xfrm>
            <a:off x="5330831" y="6577049"/>
            <a:ext cx="2116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Hong DS et al. Lancet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01F588B-4857-4848-9D46-BD42682F1916}"/>
              </a:ext>
            </a:extLst>
          </p:cNvPr>
          <p:cNvSpPr txBox="1"/>
          <p:nvPr/>
        </p:nvSpPr>
        <p:spPr>
          <a:xfrm>
            <a:off x="310102" y="3161462"/>
            <a:ext cx="3780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Nivolumab plus ipilimumab vs chemotherapy as first-line treatment</a:t>
            </a:r>
            <a:b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for MSI-H/</a:t>
            </a:r>
            <a:r>
              <a:rPr lang="en-US" sz="900" dirty="0" err="1">
                <a:latin typeface="Arial" panose="020B0604020202020204" pitchFamily="34" charset="0"/>
                <a:ea typeface="Calibri" panose="020F0502020204030204" pitchFamily="34" charset="0"/>
              </a:rPr>
              <a:t>dMMR</a:t>
            </a:r>
            <a:r>
              <a:rPr lang="en-US" sz="900" dirty="0">
                <a:latin typeface="Arial" panose="020B0604020202020204" pitchFamily="34" charset="0"/>
                <a:ea typeface="Calibri" panose="020F0502020204030204" pitchFamily="34" charset="0"/>
              </a:rPr>
              <a:t> mCRC</a:t>
            </a:r>
          </a:p>
          <a:p>
            <a:endParaRPr lang="fr-FR" sz="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</a:t>
            </a:r>
            <a:r>
              <a:rPr lang="fr-FR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et al. </a:t>
            </a:r>
            <a:r>
              <a:rPr lang="en-US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ASCO GI 2024;AbsLBA768</a:t>
            </a: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4 Gastrointestinal Cancers Symposium">
            <a:extLst>
              <a:ext uri="{FF2B5EF4-FFF2-40B4-BE49-F238E27FC236}">
                <a16:creationId xmlns:a16="http://schemas.microsoft.com/office/drawing/2014/main" id="{EF2A6719-930E-4A3F-AE02-A52D2986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9" y="2760321"/>
            <a:ext cx="1340791" cy="3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6646E0CE-3234-41EB-9553-EF7F6243E181}"/>
              </a:ext>
            </a:extLst>
          </p:cNvPr>
          <p:cNvSpPr txBox="1"/>
          <p:nvPr/>
        </p:nvSpPr>
        <p:spPr>
          <a:xfrm>
            <a:off x="9963217" y="6495305"/>
            <a:ext cx="61029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Yoshino T et al. Nat </a:t>
            </a:r>
            <a:r>
              <a:rPr lang="en-US" sz="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</a:t>
            </a:r>
            <a:r>
              <a:rPr lang="en-US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</a:t>
            </a:r>
            <a:endParaRPr lang="fr-FR" sz="900" dirty="0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ED799933-C5EE-489F-9536-9FDFBC8B63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35020" y="4558027"/>
            <a:ext cx="1575735" cy="50574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25" name="Image 1024">
            <a:extLst>
              <a:ext uri="{FF2B5EF4-FFF2-40B4-BE49-F238E27FC236}">
                <a16:creationId xmlns:a16="http://schemas.microsoft.com/office/drawing/2014/main" id="{674146F5-9F5E-4692-AAE0-E8E73D82F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6410" y="5833595"/>
            <a:ext cx="1935105" cy="667691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602C6A2E-517C-425E-B239-A8E995CAD8F7}"/>
              </a:ext>
            </a:extLst>
          </p:cNvPr>
          <p:cNvSpPr txBox="1"/>
          <p:nvPr/>
        </p:nvSpPr>
        <p:spPr>
          <a:xfrm>
            <a:off x="9627059" y="5113695"/>
            <a:ext cx="25711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Raghav KPS et al. ASCO 2023;Abstract 3501</a:t>
            </a:r>
            <a:endParaRPr lang="fr-FR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6DB42AD-82DF-407D-84C4-94134BEE5CAF}"/>
              </a:ext>
            </a:extLst>
          </p:cNvPr>
          <p:cNvSpPr txBox="1"/>
          <p:nvPr/>
        </p:nvSpPr>
        <p:spPr>
          <a:xfrm>
            <a:off x="9187367" y="4948352"/>
            <a:ext cx="30963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Trastuzumab </a:t>
            </a:r>
            <a:r>
              <a:rPr lang="en-US" sz="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HER2+ </a:t>
            </a:r>
            <a:r>
              <a:rPr lang="en-US" sz="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mCR</a:t>
            </a:r>
            <a:endParaRPr lang="fr-FR" sz="900" dirty="0"/>
          </a:p>
        </p:txBody>
      </p:sp>
      <p:cxnSp>
        <p:nvCxnSpPr>
          <p:cNvPr id="1032" name="Connecteur droit avec flèche 1031">
            <a:extLst>
              <a:ext uri="{FF2B5EF4-FFF2-40B4-BE49-F238E27FC236}">
                <a16:creationId xmlns:a16="http://schemas.microsoft.com/office/drawing/2014/main" id="{1346DE05-1F09-4F2D-92FA-BDD05C898964}"/>
              </a:ext>
            </a:extLst>
          </p:cNvPr>
          <p:cNvCxnSpPr>
            <a:cxnSpLocks/>
          </p:cNvCxnSpPr>
          <p:nvPr/>
        </p:nvCxnSpPr>
        <p:spPr>
          <a:xfrm flipH="1">
            <a:off x="5614777" y="1788950"/>
            <a:ext cx="90350" cy="3390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BE03E091-B849-4819-8713-9A2B2B26DBBE}"/>
              </a:ext>
            </a:extLst>
          </p:cNvPr>
          <p:cNvCxnSpPr>
            <a:cxnSpLocks/>
          </p:cNvCxnSpPr>
          <p:nvPr/>
        </p:nvCxnSpPr>
        <p:spPr bwMode="auto">
          <a:xfrm>
            <a:off x="4011629" y="2679532"/>
            <a:ext cx="1608280" cy="22533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CBA4909-B78F-4A62-B04B-1C6907AA96F4}"/>
              </a:ext>
            </a:extLst>
          </p:cNvPr>
          <p:cNvSpPr/>
          <p:nvPr/>
        </p:nvSpPr>
        <p:spPr>
          <a:xfrm>
            <a:off x="158069" y="793543"/>
            <a:ext cx="3914123" cy="3398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8A80E519-B704-4A42-996D-7E5E23B1FBDF}"/>
              </a:ext>
            </a:extLst>
          </p:cNvPr>
          <p:cNvSpPr/>
          <p:nvPr/>
        </p:nvSpPr>
        <p:spPr>
          <a:xfrm>
            <a:off x="8910755" y="3309957"/>
            <a:ext cx="3156370" cy="3396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08221D6-3763-4846-A474-907119083DFA}"/>
              </a:ext>
            </a:extLst>
          </p:cNvPr>
          <p:cNvSpPr/>
          <p:nvPr/>
        </p:nvSpPr>
        <p:spPr>
          <a:xfrm>
            <a:off x="722870" y="4468302"/>
            <a:ext cx="2629406" cy="2162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B1155808-123B-4C9C-BCFE-3A8FB819AD74}"/>
              </a:ext>
            </a:extLst>
          </p:cNvPr>
          <p:cNvSpPr/>
          <p:nvPr/>
        </p:nvSpPr>
        <p:spPr>
          <a:xfrm>
            <a:off x="8190839" y="2075530"/>
            <a:ext cx="3198021" cy="1026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F6DF8055-AC6E-40AE-9440-31071BFCA32A}"/>
              </a:ext>
            </a:extLst>
          </p:cNvPr>
          <p:cNvSpPr/>
          <p:nvPr/>
        </p:nvSpPr>
        <p:spPr>
          <a:xfrm>
            <a:off x="5680479" y="806553"/>
            <a:ext cx="3034091" cy="955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4B407750-A7E8-4003-B158-6B6F0D85959E}"/>
              </a:ext>
            </a:extLst>
          </p:cNvPr>
          <p:cNvSpPr/>
          <p:nvPr/>
        </p:nvSpPr>
        <p:spPr>
          <a:xfrm>
            <a:off x="5219806" y="5723829"/>
            <a:ext cx="3474388" cy="1070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7" name="Picture 4" descr="ASCO (@ASCO) / X">
            <a:extLst>
              <a:ext uri="{FF2B5EF4-FFF2-40B4-BE49-F238E27FC236}">
                <a16:creationId xmlns:a16="http://schemas.microsoft.com/office/drawing/2014/main" id="{529EBBF2-E71B-4F91-B3D6-951E497BF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" b="27651"/>
          <a:stretch/>
        </p:blipFill>
        <p:spPr bwMode="auto">
          <a:xfrm>
            <a:off x="9037631" y="4541058"/>
            <a:ext cx="624408" cy="4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2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2E1CB3B-EE41-4B38-9218-1D252B51C2FF}"/>
              </a:ext>
            </a:extLst>
          </p:cNvPr>
          <p:cNvSpPr txBox="1"/>
          <p:nvPr/>
        </p:nvSpPr>
        <p:spPr>
          <a:xfrm>
            <a:off x="2008910" y="526473"/>
            <a:ext cx="769954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2: MSI-H/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Colorectal cancer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E01C1FF-8700-4D67-96AE-F54B0E8A600E}"/>
              </a:ext>
            </a:extLst>
          </p:cNvPr>
          <p:cNvSpPr txBox="1"/>
          <p:nvPr/>
        </p:nvSpPr>
        <p:spPr>
          <a:xfrm>
            <a:off x="249382" y="5454364"/>
            <a:ext cx="11942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12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Shiu</a:t>
            </a:r>
            <a:r>
              <a:rPr lang="fr-FR" sz="12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KK et al. ESMO 2023;Abstract LBA32</a:t>
            </a:r>
          </a:p>
          <a:p>
            <a:r>
              <a:rPr lang="en-US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Lenz HJ et al. Gastrointestinal Cancers Symposium 2024;Abstract 97 </a:t>
            </a:r>
            <a:endParaRPr lang="fr-FR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2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12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</a:t>
            </a:r>
            <a:r>
              <a:rPr lang="fr-FR" sz="12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et al. </a:t>
            </a:r>
            <a:r>
              <a:rPr lang="en-US" sz="12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 Cancers Symposium 2024;Abstract LBA768 </a:t>
            </a:r>
            <a:endParaRPr lang="fr-FR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Ludford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et al. J Clin Oncol 2023;41(12):2181-90</a:t>
            </a:r>
          </a:p>
          <a:p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Verschoor YL et al. ESMO 2023;Abstract LBA31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6. Chalabi, Nature Med 2020;</a:t>
            </a:r>
            <a:r>
              <a:rPr lang="en-US" sz="1200" dirty="0">
                <a:latin typeface="Arial" panose="020B0604020202020204" pitchFamily="34" charset="0"/>
                <a:ea typeface="Arial" pitchFamily="-84" charset="0"/>
                <a:cs typeface="Arial" panose="020B0604020202020204" pitchFamily="34" charset="0"/>
              </a:rPr>
              <a:t> 7. Chalabi M et al., ESMO 2022 </a:t>
            </a:r>
            <a:r>
              <a:rPr lang="en-US" sz="1200" dirty="0" err="1">
                <a:latin typeface="Arial" panose="020B0604020202020204" pitchFamily="34" charset="0"/>
                <a:ea typeface="Arial" pitchFamily="-84" charset="0"/>
                <a:cs typeface="Arial" panose="020B0604020202020204" pitchFamily="34" charset="0"/>
              </a:rPr>
              <a:t>abstr</a:t>
            </a:r>
            <a:r>
              <a:rPr lang="en-US" sz="1200" dirty="0">
                <a:latin typeface="Arial" panose="020B0604020202020204" pitchFamily="34" charset="0"/>
                <a:ea typeface="Arial" pitchFamily="-84" charset="0"/>
                <a:cs typeface="Arial" panose="020B0604020202020204" pitchFamily="34" charset="0"/>
              </a:rPr>
              <a:t>. LBA7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8. Hu, Lancet Gastro &amp; Hep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53D7216-6365-4C06-98D9-87AA033F1D1E}"/>
              </a:ext>
            </a:extLst>
          </p:cNvPr>
          <p:cNvSpPr txBox="1"/>
          <p:nvPr/>
        </p:nvSpPr>
        <p:spPr>
          <a:xfrm>
            <a:off x="415636" y="1620981"/>
            <a:ext cx="106266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5% of mCRC are MSI-H/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amazing results with immune checkpoint inhibitor(s)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Pembrolizumab or Nivolumab + Ipilimumab are 2 options in first line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10-15% of non mCRC are MSI-H/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(2% of non metastatic rectal cancer)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	- Proof of concept with immune checkpoint inhibitor for locally advanced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- Better strategy for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resectable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CRC MSI-H/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needs to be defined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5-8</a:t>
            </a:r>
          </a:p>
          <a:p>
            <a:r>
              <a:rPr lang="en-US" dirty="0"/>
              <a:t>	</a:t>
            </a:r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8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AA1DE24-C6B7-4E5C-B6C8-93EFC55EB86A}"/>
              </a:ext>
            </a:extLst>
          </p:cNvPr>
          <p:cNvSpPr txBox="1"/>
          <p:nvPr/>
        </p:nvSpPr>
        <p:spPr>
          <a:xfrm>
            <a:off x="307519" y="4157221"/>
            <a:ext cx="11711655" cy="20313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 for </a:t>
            </a:r>
            <a:r>
              <a:rPr lang="fr-FR" sz="1800" b="1" dirty="0" err="1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</a:t>
            </a:r>
            <a:r>
              <a:rPr lang="fr-FR" sz="1800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un-</a:t>
            </a:r>
            <a:r>
              <a:rPr lang="fr-FR" sz="1800" b="1" dirty="0" err="1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resectable</a:t>
            </a:r>
            <a:r>
              <a:rPr lang="fr-FR" sz="1800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GI/CRC: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Growing body of evidence role of anti-PD1 antibody therapy in GI cancers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/MSI-H, where deep and major pathologic responses are observed in a substantial majority of patients with localized disease.</a:t>
            </a:r>
          </a:p>
          <a:p>
            <a:pPr algn="ctr"/>
            <a:r>
              <a:rPr lang="en-US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many questions:</a:t>
            </a:r>
          </a:p>
          <a:p>
            <a:pPr algn="ctr"/>
            <a:r>
              <a:rPr lang="en-US" sz="1800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many cycles before </a:t>
            </a:r>
            <a:r>
              <a:rPr lang="en-US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surgery?</a:t>
            </a:r>
          </a:p>
          <a:p>
            <a:pPr algn="ctr"/>
            <a:r>
              <a:rPr lang="en-US" sz="1800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and Wait approach possible for who? And in this case duration of treatment with pembrolizumab?</a:t>
            </a:r>
          </a:p>
          <a:p>
            <a:pPr algn="ctr"/>
            <a:r>
              <a:rPr lang="en-US" b="1" dirty="0">
                <a:solidFill>
                  <a:srgbClr val="3F46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factor of efficacy?</a:t>
            </a:r>
            <a:endParaRPr lang="fr-FR" sz="1800" b="1" dirty="0">
              <a:solidFill>
                <a:srgbClr val="3F4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884204-9A24-49AC-9FD8-FF541DD375CC}"/>
              </a:ext>
            </a:extLst>
          </p:cNvPr>
          <p:cNvSpPr txBox="1"/>
          <p:nvPr/>
        </p:nvSpPr>
        <p:spPr>
          <a:xfrm>
            <a:off x="522514" y="495555"/>
            <a:ext cx="11070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Neoadjuvant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Pembrolizumab in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Microsatellite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High/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Deficient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fr-FR" sz="2800" b="0" i="0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fr-FR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BFEA5C-7E0F-42D9-A23A-F68617F62C5D}"/>
              </a:ext>
            </a:extLst>
          </p:cNvPr>
          <p:cNvSpPr txBox="1"/>
          <p:nvPr/>
        </p:nvSpPr>
        <p:spPr>
          <a:xfrm>
            <a:off x="344636" y="1797784"/>
            <a:ext cx="114265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the study course and subsequent follow-up, progression events were seen in 6 patients.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- 2 patients with pancreatic cancer with PD at 6 and 4 months, respectively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- 2 colorectal patients with PD at 6 weeks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- 2 other CRC patients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with PD at 6 and 9 months following initial response of PR and SD, respectively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653700-22EE-425C-8B14-5789B0296BBC}"/>
              </a:ext>
            </a:extLst>
          </p:cNvPr>
          <p:cNvSpPr txBox="1"/>
          <p:nvPr/>
        </p:nvSpPr>
        <p:spPr>
          <a:xfrm>
            <a:off x="7169046" y="6417859"/>
            <a:ext cx="49339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Ludford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et al. J Clin Oncol 2023;41(12):2181-90.</a:t>
            </a:r>
            <a:endParaRPr lang="fr-F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3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518813E-09A8-480F-82B2-241F526BC3BB}"/>
              </a:ext>
            </a:extLst>
          </p:cNvPr>
          <p:cNvSpPr txBox="1"/>
          <p:nvPr/>
        </p:nvSpPr>
        <p:spPr>
          <a:xfrm>
            <a:off x="6920460" y="5996226"/>
            <a:ext cx="55763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Verschoor YL et al. ESMO 2023;Abstract LBA31</a:t>
            </a:r>
          </a:p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B7B036-966B-4D4D-BAAA-EB7591E97BC0}"/>
              </a:ext>
            </a:extLst>
          </p:cNvPr>
          <p:cNvSpPr txBox="1"/>
          <p:nvPr/>
        </p:nvSpPr>
        <p:spPr>
          <a:xfrm>
            <a:off x="294806" y="241816"/>
            <a:ext cx="116023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Neoadjuvant nivolumab plus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relatlimab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(anti-LAG3) in locally advanced MMR-deficient colon cancers: The NICHE-3 study (1) 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E5CC8B-8B01-4BD1-BFFC-F5ADA8B70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72051"/>
            <a:ext cx="5502387" cy="38975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7D37BC-4D67-4883-B961-213D177CE3FB}"/>
              </a:ext>
            </a:extLst>
          </p:cNvPr>
          <p:cNvSpPr txBox="1"/>
          <p:nvPr/>
        </p:nvSpPr>
        <p:spPr>
          <a:xfrm>
            <a:off x="593613" y="1288424"/>
            <a:ext cx="9625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Nivolumab d1-d15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relatlimab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(anti-LAG3) d1, Surgery 6 weeks after (n=19)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E9AF387-8A23-4D1D-907F-4249F60FB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12185"/>
              </p:ext>
            </p:extLst>
          </p:nvPr>
        </p:nvGraphicFramePr>
        <p:xfrm>
          <a:off x="1083104" y="2172512"/>
          <a:ext cx="4323113" cy="4576472"/>
        </p:xfrm>
        <a:graphic>
          <a:graphicData uri="http://schemas.openxmlformats.org/drawingml/2006/table">
            <a:tbl>
              <a:tblPr firstRow="1" bandRow="1"/>
              <a:tblGrid>
                <a:gridCol w="2531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100" b="0" i="0" noProof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</a:p>
                  </a:txBody>
                  <a:tcPr marL="92467" marR="92467" marT="46234" marB="462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n=19</a:t>
                      </a:r>
                    </a:p>
                  </a:txBody>
                  <a:tcPr marL="36000" marR="36000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1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Age, median (range)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56 (36-85)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1" i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r>
                        <a:rPr lang="en-US" sz="1300" b="1" i="0" baseline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female</a:t>
                      </a:r>
                      <a:endParaRPr lang="en-US" sz="1300" b="1" i="0" noProof="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10 (53%)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422947"/>
                  </a:ext>
                </a:extLst>
              </a:tr>
              <a:tr h="55590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1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ECOG PS </a:t>
                      </a:r>
                      <a:b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b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14 (74%)</a:t>
                      </a:r>
                      <a:b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 (26%)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02721"/>
                  </a:ext>
                </a:extLst>
              </a:tr>
              <a:tr h="717817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1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Radiologic Stage T </a:t>
                      </a:r>
                      <a:r>
                        <a:rPr lang="en-US" sz="1300" b="1" i="0" baseline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(cT)</a:t>
                      </a:r>
                      <a:b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T2 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T3</a:t>
                      </a:r>
                      <a:b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T4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b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 (5%)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11 (58%)</a:t>
                      </a:r>
                      <a:b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7 (37%)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64856"/>
                  </a:ext>
                </a:extLst>
              </a:tr>
              <a:tr h="55590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1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Radiologic Stage</a:t>
                      </a:r>
                      <a:r>
                        <a:rPr lang="en-US" sz="1300" b="1" i="0" baseline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N </a:t>
                      </a:r>
                      <a:r>
                        <a:rPr lang="en-US" sz="1300" b="1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(cN)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N-</a:t>
                      </a:r>
                    </a:p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0" i="0" noProof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N+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b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 (26%)</a:t>
                      </a:r>
                      <a:b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14 (74%)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522699"/>
                  </a:ext>
                </a:extLst>
              </a:tr>
              <a:tr h="55590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1" i="0" noProof="0" dirty="0" err="1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Localisation</a:t>
                      </a:r>
                      <a:br>
                        <a:rPr lang="en-US" sz="1300" b="0" i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i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Right Colon</a:t>
                      </a:r>
                      <a:br>
                        <a:rPr lang="en-US" sz="1300" b="0" i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i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Left Colon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b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16 (84%)</a:t>
                      </a:r>
                    </a:p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3 (16%)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74451"/>
                  </a:ext>
                </a:extLst>
              </a:tr>
              <a:tr h="361729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en-US" sz="1300" b="1" i="0" baseline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300" b="1" i="0" noProof="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ynch syndrome</a:t>
                      </a:r>
                    </a:p>
                  </a:txBody>
                  <a:tcPr marL="81910" marR="27304" marT="46234" marB="462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4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 (26%)</a:t>
                      </a:r>
                    </a:p>
                  </a:txBody>
                  <a:tcPr marL="36000" marR="36000" marT="46234" marB="46234">
                    <a:lnL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0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32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C775EF9-D2F9-4499-82F3-9DD98A491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92374"/>
              </p:ext>
            </p:extLst>
          </p:nvPr>
        </p:nvGraphicFramePr>
        <p:xfrm>
          <a:off x="1235242" y="1830981"/>
          <a:ext cx="10299034" cy="3511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80093">
                  <a:extLst>
                    <a:ext uri="{9D8B030D-6E8A-4147-A177-3AD203B41FA5}">
                      <a16:colId xmlns:a16="http://schemas.microsoft.com/office/drawing/2014/main" val="3863777144"/>
                    </a:ext>
                  </a:extLst>
                </a:gridCol>
                <a:gridCol w="1671193">
                  <a:extLst>
                    <a:ext uri="{9D8B030D-6E8A-4147-A177-3AD203B41FA5}">
                      <a16:colId xmlns:a16="http://schemas.microsoft.com/office/drawing/2014/main" val="1385426335"/>
                    </a:ext>
                  </a:extLst>
                </a:gridCol>
                <a:gridCol w="1777531">
                  <a:extLst>
                    <a:ext uri="{9D8B030D-6E8A-4147-A177-3AD203B41FA5}">
                      <a16:colId xmlns:a16="http://schemas.microsoft.com/office/drawing/2014/main" val="3784006056"/>
                    </a:ext>
                  </a:extLst>
                </a:gridCol>
                <a:gridCol w="1858077">
                  <a:extLst>
                    <a:ext uri="{9D8B030D-6E8A-4147-A177-3AD203B41FA5}">
                      <a16:colId xmlns:a16="http://schemas.microsoft.com/office/drawing/2014/main" val="2891323855"/>
                    </a:ext>
                  </a:extLst>
                </a:gridCol>
                <a:gridCol w="1712140">
                  <a:extLst>
                    <a:ext uri="{9D8B030D-6E8A-4147-A177-3AD203B41FA5}">
                      <a16:colId xmlns:a16="http://schemas.microsoft.com/office/drawing/2014/main" val="1490248349"/>
                    </a:ext>
                  </a:extLst>
                </a:gridCol>
              </a:tblGrid>
              <a:tr h="1051074"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Pathologic</a:t>
                      </a:r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fr-FR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Viable </a:t>
                      </a:r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</a:t>
                      </a:r>
                      <a:endParaRPr lang="fr-FR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A51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Niche 1-2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n=107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MSI/</a:t>
                      </a:r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dMMR</a:t>
                      </a:r>
                      <a:endParaRPr lang="fr-FR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A51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Niche 3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n=19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MSI/</a:t>
                      </a:r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dMMR</a:t>
                      </a:r>
                      <a:endParaRPr lang="fr-FR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A51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Toripalimab</a:t>
                      </a:r>
                      <a:endParaRPr lang="fr-FR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n=34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MSI/</a:t>
                      </a:r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dMMR</a:t>
                      </a:r>
                      <a:endParaRPr lang="fr-FR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A51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Niche 1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n=22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MSS/</a:t>
                      </a:r>
                      <a:r>
                        <a:rPr lang="fr-FR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pMMR</a:t>
                      </a:r>
                      <a:endParaRPr lang="fr-FR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A51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836777"/>
                  </a:ext>
                </a:extLst>
              </a:tr>
              <a:tr h="363290"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(≤ 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(99%)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(100%)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(100%)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(22.7%)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896924"/>
                  </a:ext>
                </a:extLst>
              </a:tr>
              <a:tr h="350185"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Complete (0%)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(67%)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1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(79%)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1" i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(76%)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1721857"/>
                  </a:ext>
                </a:extLst>
              </a:tr>
              <a:tr h="579893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but not </a:t>
                      </a:r>
                      <a:r>
                        <a:rPr lang="fr-FR" sz="1600" dirty="0" err="1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b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(≤ 10%)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(16%)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952032"/>
                  </a:ext>
                </a:extLst>
              </a:tr>
              <a:tr h="583299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Partial  (10%-50%)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(11%)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(4.5%)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331637"/>
                  </a:ext>
                </a:extLst>
              </a:tr>
              <a:tr h="583299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or minor (&gt; 50%) or 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3F46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600" b="0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(8%)</a:t>
                      </a:r>
                    </a:p>
                  </a:txBody>
                  <a:tcPr marL="36000" marR="36000" marT="46234" marB="462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3F46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(77%)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18650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26DB506-7D78-4241-91DD-0B9B5AAB1CCD}"/>
              </a:ext>
            </a:extLst>
          </p:cNvPr>
          <p:cNvSpPr txBox="1"/>
          <p:nvPr/>
        </p:nvSpPr>
        <p:spPr>
          <a:xfrm>
            <a:off x="5643759" y="592651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Verschoor YL et al., ESMO 2023;Abstract LBA31;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Chalabi, Nature Med 2020;</a:t>
            </a:r>
            <a:r>
              <a:rPr lang="en-US" sz="1600" dirty="0">
                <a:latin typeface="Arial" panose="020B0604020202020204" pitchFamily="34" charset="0"/>
                <a:ea typeface="Arial" pitchFamily="-84" charset="0"/>
                <a:cs typeface="Arial" panose="020B0604020202020204" pitchFamily="34" charset="0"/>
              </a:rPr>
              <a:t> Chalabi M et al., ESMO 2022 </a:t>
            </a:r>
            <a:r>
              <a:rPr lang="en-US" sz="1600" dirty="0" err="1">
                <a:latin typeface="Arial" panose="020B0604020202020204" pitchFamily="34" charset="0"/>
                <a:ea typeface="Arial" pitchFamily="-84" charset="0"/>
                <a:cs typeface="Arial" panose="020B0604020202020204" pitchFamily="34" charset="0"/>
              </a:rPr>
              <a:t>abstr</a:t>
            </a:r>
            <a:r>
              <a:rPr lang="en-US" sz="1600" dirty="0">
                <a:latin typeface="Arial" panose="020B0604020202020204" pitchFamily="34" charset="0"/>
                <a:ea typeface="Arial" pitchFamily="-84" charset="0"/>
                <a:cs typeface="Arial" panose="020B0604020202020204" pitchFamily="34" charset="0"/>
              </a:rPr>
              <a:t>. LBA7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Hu, Lancet Gastro &amp; Hep 2021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1C37FA-2FB7-47CE-B1CE-245E146AFA6C}"/>
              </a:ext>
            </a:extLst>
          </p:cNvPr>
          <p:cNvSpPr txBox="1"/>
          <p:nvPr/>
        </p:nvSpPr>
        <p:spPr>
          <a:xfrm>
            <a:off x="320842" y="433137"/>
            <a:ext cx="112134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Neoadjuvant nivolumab plus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relatlimab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(anti-LAG3) in locally advanced MMR-deficient colon cancers: The NICHE-3 study (2) 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1BD6AB7-441C-4C12-B1A2-605247616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82" y="3563054"/>
            <a:ext cx="6970591" cy="28865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F78098-831C-4D87-A887-E0D3F5750CA1}"/>
              </a:ext>
            </a:extLst>
          </p:cNvPr>
          <p:cNvSpPr txBox="1"/>
          <p:nvPr/>
        </p:nvSpPr>
        <p:spPr>
          <a:xfrm>
            <a:off x="7600325" y="6449579"/>
            <a:ext cx="43907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Shiu</a:t>
            </a:r>
            <a:r>
              <a:rPr lang="fr-F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KK et al. ESMO 2023;Abstract LBA32.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8678386-9772-43B6-9E4C-23673A9FE262}"/>
              </a:ext>
            </a:extLst>
          </p:cNvPr>
          <p:cNvSpPr txBox="1"/>
          <p:nvPr/>
        </p:nvSpPr>
        <p:spPr>
          <a:xfrm>
            <a:off x="189781" y="239144"/>
            <a:ext cx="11801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Pembrolizumab Versus Chemotherapy in MSI-H/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mCRC : 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Follow-Up of the Randomized Phase 3 KEYNOTE-177 Study (1)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A0A980-1298-414C-994A-E7C8FDEB3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325" y="1147195"/>
            <a:ext cx="6489575" cy="26435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4DAC11D-4860-4691-A628-0DD3C2EF6A32}"/>
              </a:ext>
            </a:extLst>
          </p:cNvPr>
          <p:cNvSpPr txBox="1"/>
          <p:nvPr/>
        </p:nvSpPr>
        <p:spPr>
          <a:xfrm>
            <a:off x="6243764" y="3498348"/>
            <a:ext cx="22910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3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AF78098-831C-4D87-A887-E0D3F5750CA1}"/>
              </a:ext>
            </a:extLst>
          </p:cNvPr>
          <p:cNvSpPr txBox="1"/>
          <p:nvPr/>
        </p:nvSpPr>
        <p:spPr>
          <a:xfrm>
            <a:off x="7727035" y="6449579"/>
            <a:ext cx="4345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Shiu</a:t>
            </a:r>
            <a:r>
              <a:rPr lang="fr-F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KK et al. ESMO 2023;Abstract LBA32.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7735073-F7DB-41BD-9B6F-391BA1CE19B2}"/>
              </a:ext>
            </a:extLst>
          </p:cNvPr>
          <p:cNvSpPr txBox="1"/>
          <p:nvPr/>
        </p:nvSpPr>
        <p:spPr>
          <a:xfrm>
            <a:off x="293298" y="239144"/>
            <a:ext cx="11778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Pembrolizumab Versus Chemotherapy in MSI-H/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mCRC : </a:t>
            </a:r>
          </a:p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Follow-Up of the Randomized Phase 3 KEYNOTE-177 Study (2)</a:t>
            </a:r>
            <a:endParaRPr lang="fr-FR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98C192-F3AB-4162-AF99-20BA4311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296" y="1912331"/>
            <a:ext cx="6143625" cy="4429125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4DE8403-EF0F-4B52-A793-384DC683A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420415"/>
              </p:ext>
            </p:extLst>
          </p:nvPr>
        </p:nvGraphicFramePr>
        <p:xfrm>
          <a:off x="7425128" y="2059648"/>
          <a:ext cx="4646951" cy="3965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355">
                  <a:extLst>
                    <a:ext uri="{9D8B030D-6E8A-4147-A177-3AD203B41FA5}">
                      <a16:colId xmlns:a16="http://schemas.microsoft.com/office/drawing/2014/main" val="2630577684"/>
                    </a:ext>
                  </a:extLst>
                </a:gridCol>
                <a:gridCol w="1474937">
                  <a:extLst>
                    <a:ext uri="{9D8B030D-6E8A-4147-A177-3AD203B41FA5}">
                      <a16:colId xmlns:a16="http://schemas.microsoft.com/office/drawing/2014/main" val="3541795014"/>
                    </a:ext>
                  </a:extLst>
                </a:gridCol>
                <a:gridCol w="1560659">
                  <a:extLst>
                    <a:ext uri="{9D8B030D-6E8A-4147-A177-3AD203B41FA5}">
                      <a16:colId xmlns:a16="http://schemas.microsoft.com/office/drawing/2014/main" val="3955664206"/>
                    </a:ext>
                  </a:extLst>
                </a:gridCol>
              </a:tblGrid>
              <a:tr h="534733">
                <a:tc>
                  <a:txBody>
                    <a:bodyPr/>
                    <a:lstStyle/>
                    <a:p>
                      <a:r>
                        <a:rPr lang="en-US" sz="1400" b="1" dirty="0"/>
                        <a:t>n (%)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Pembrolizumab</a:t>
                      </a:r>
                    </a:p>
                    <a:p>
                      <a:pPr algn="ctr"/>
                      <a:r>
                        <a:rPr lang="en-US" sz="1400" b="1" dirty="0"/>
                        <a:t>N = 153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Chemotherapy</a:t>
                      </a:r>
                    </a:p>
                    <a:p>
                      <a:pPr algn="ctr"/>
                      <a:r>
                        <a:rPr lang="en-US" sz="1400" b="1" dirty="0"/>
                        <a:t>N = 143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192774"/>
                  </a:ext>
                </a:extLst>
              </a:tr>
              <a:tr h="349507">
                <a:tc>
                  <a:txBody>
                    <a:bodyPr/>
                    <a:lstStyle/>
                    <a:p>
                      <a:r>
                        <a:rPr lang="en-US" sz="1400" b="1" dirty="0"/>
                        <a:t>Any AE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149 (97.4)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142 (99.3)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26328"/>
                  </a:ext>
                </a:extLst>
              </a:tr>
              <a:tr h="570224">
                <a:tc>
                  <a:txBody>
                    <a:bodyPr/>
                    <a:lstStyle/>
                    <a:p>
                      <a:pPr marL="0"/>
                      <a:r>
                        <a:rPr lang="en-US" sz="1400" b="1" dirty="0"/>
                        <a:t>Treatment-related AE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122 (79.7)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141 (98.6)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31783"/>
                  </a:ext>
                </a:extLst>
              </a:tr>
              <a:tr h="349507">
                <a:tc>
                  <a:txBody>
                    <a:bodyPr/>
                    <a:lstStyle/>
                    <a:p>
                      <a:pPr marL="228600"/>
                      <a:r>
                        <a:rPr lang="en-US" sz="1400" dirty="0"/>
                        <a:t>Grade 3-5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 (21.6)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 (67.1)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884988"/>
                  </a:ext>
                </a:extLst>
              </a:tr>
              <a:tr h="739211">
                <a:tc>
                  <a:txBody>
                    <a:bodyPr/>
                    <a:lstStyle/>
                    <a:p>
                      <a:pPr marL="228600"/>
                      <a:r>
                        <a:rPr lang="en-US" sz="1400" dirty="0"/>
                        <a:t>Led to treatment discontinuation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 (9.8)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 (7.0)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172920"/>
                  </a:ext>
                </a:extLst>
              </a:tr>
              <a:tr h="349507">
                <a:tc>
                  <a:txBody>
                    <a:bodyPr/>
                    <a:lstStyle/>
                    <a:p>
                      <a:pPr marL="228600"/>
                      <a:r>
                        <a:rPr lang="en-US" sz="1400" dirty="0"/>
                        <a:t>Led to death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(0.7)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225332"/>
                  </a:ext>
                </a:extLst>
              </a:tr>
              <a:tr h="349507">
                <a:tc gridSpan="3">
                  <a:txBody>
                    <a:bodyPr/>
                    <a:lstStyle/>
                    <a:p>
                      <a:r>
                        <a:rPr lang="en-US" sz="1400" b="1" dirty="0"/>
                        <a:t>Immune-mediated AEs and Infusion Reactions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51836364"/>
                  </a:ext>
                </a:extLst>
              </a:tr>
              <a:tr h="349507">
                <a:tc>
                  <a:txBody>
                    <a:bodyPr/>
                    <a:lstStyle/>
                    <a:p>
                      <a:pPr marL="228600"/>
                      <a:r>
                        <a:rPr lang="en-US" sz="1400" dirty="0"/>
                        <a:t>All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 (33.3)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 (16.1)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26967"/>
                  </a:ext>
                </a:extLst>
              </a:tr>
              <a:tr h="374215">
                <a:tc>
                  <a:txBody>
                    <a:bodyPr/>
                    <a:lstStyle/>
                    <a:p>
                      <a:pPr marL="228600"/>
                      <a:r>
                        <a:rPr lang="en-US" sz="1400" dirty="0"/>
                        <a:t>Grade 3-5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(10.5)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(2.1)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18684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2754841-B659-4EF1-9182-5D4E963ED122}"/>
              </a:ext>
            </a:extLst>
          </p:cNvPr>
          <p:cNvSpPr txBox="1"/>
          <p:nvPr/>
        </p:nvSpPr>
        <p:spPr>
          <a:xfrm>
            <a:off x="2143593" y="1531282"/>
            <a:ext cx="8819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CEAB836-DC63-4ED6-B71C-7ECD925DB9FB}"/>
              </a:ext>
            </a:extLst>
          </p:cNvPr>
          <p:cNvSpPr txBox="1"/>
          <p:nvPr/>
        </p:nvSpPr>
        <p:spPr>
          <a:xfrm>
            <a:off x="8574373" y="1461644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Adverse Events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F03086-DC76-4613-B450-95E5D4809E04}"/>
              </a:ext>
            </a:extLst>
          </p:cNvPr>
          <p:cNvSpPr txBox="1"/>
          <p:nvPr/>
        </p:nvSpPr>
        <p:spPr>
          <a:xfrm>
            <a:off x="5112855" y="6410739"/>
            <a:ext cx="7079145" cy="351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</a:t>
            </a:r>
            <a:r>
              <a:rPr lang="fr-F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et al. </a:t>
            </a:r>
            <a:r>
              <a:rPr lang="en-US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 Cancers Symposium 2024;Abstract LBA768.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BEADC42-64DA-468C-BC9A-A3459A4FBB17}"/>
              </a:ext>
            </a:extLst>
          </p:cNvPr>
          <p:cNvSpPr txBox="1"/>
          <p:nvPr/>
        </p:nvSpPr>
        <p:spPr>
          <a:xfrm>
            <a:off x="454872" y="269826"/>
            <a:ext cx="5641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Nivolumab plus ipilimumab vs chemotherapy as first-line treatment for MSI-H/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dMMR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mCRC: First results of the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CheckMate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8HW study (1) 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E7F199-3575-4E46-8170-4737BBF0E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87" y="3082247"/>
            <a:ext cx="6147456" cy="3206791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F788C045-0819-429A-9B2F-5EBE44915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51359"/>
              </p:ext>
            </p:extLst>
          </p:nvPr>
        </p:nvGraphicFramePr>
        <p:xfrm>
          <a:off x="6496184" y="439929"/>
          <a:ext cx="5164815" cy="584910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08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049">
                  <a:extLst>
                    <a:ext uri="{9D8B030D-6E8A-4147-A177-3AD203B41FA5}">
                      <a16:colId xmlns:a16="http://schemas.microsoft.com/office/drawing/2014/main" val="867210132"/>
                    </a:ext>
                  </a:extLst>
                </a:gridCol>
                <a:gridCol w="797668">
                  <a:extLst>
                    <a:ext uri="{9D8B030D-6E8A-4147-A177-3AD203B41FA5}">
                      <a16:colId xmlns:a16="http://schemas.microsoft.com/office/drawing/2014/main" val="934691957"/>
                    </a:ext>
                  </a:extLst>
                </a:gridCol>
                <a:gridCol w="819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Times New Roman"/>
                        </a:rPr>
                        <a:t>Characteristic (1L all </a:t>
                      </a:r>
                      <a:r>
                        <a:rPr lang="en-US" sz="1100" b="1" strike="noStrike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Times New Roman"/>
                        </a:rPr>
                        <a:t>randomized </a:t>
                      </a:r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Times New Roman"/>
                        </a:rPr>
                        <a:t>patients)</a:t>
                      </a:r>
                      <a:endParaRPr lang="en-US" sz="1100" b="1" strike="noStrike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trike="noStrike" noProof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Times New Roman"/>
                        </a:rPr>
                        <a:t>Category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NIVO + IPI 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noProof="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MT"/>
                        </a:rPr>
                        <a:t>(n = 202)</a:t>
                      </a:r>
                      <a:endParaRPr lang="en-US" sz="1100" b="1" baseline="30000" noProof="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noProof="0">
                          <a:solidFill>
                            <a:schemeClr val="bg1"/>
                          </a:solidFill>
                          <a:latin typeface="+mn-lt"/>
                        </a:rPr>
                        <a:t>Chemo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noProof="0">
                          <a:solidFill>
                            <a:schemeClr val="bg1"/>
                          </a:solidFill>
                          <a:latin typeface="+mn-lt"/>
                        </a:rPr>
                        <a:t>(n = 101)</a:t>
                      </a:r>
                      <a:endParaRPr lang="en-US" sz="1100" b="1" noProof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Age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Median (range), years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62 (21–86)</a:t>
                      </a:r>
                      <a:endParaRPr lang="en-US" sz="1100" b="0" strike="noStrike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65 (26–87)</a:t>
                      </a:r>
                      <a:endParaRPr lang="en-US" sz="1100" b="0" strike="noStrike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Palatino Linotype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097598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1127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0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895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&lt; 65 years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58 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530556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Sex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Male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725379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Region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US/Canada/Europe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70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682498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Asia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9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179627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Rest of world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19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298782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ECOG PS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51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904959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 dirty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Disease stage at initial diagnosis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Stage IV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49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942420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Tumor sidedness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Right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68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93720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Sites of </a:t>
                      </a:r>
                      <a:r>
                        <a:rPr lang="en-US" sz="1100" b="1" strike="noStrike" noProof="0" err="1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metastases</a:t>
                      </a:r>
                      <a:r>
                        <a:rPr lang="en-US" sz="1100" b="1" strike="noStrike" baseline="30000" noProof="0" err="1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a,b</a:t>
                      </a: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Liver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38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28890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Lung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454525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Peritoneum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882593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Centrally confirmed MSI-H/dMMR status 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Yes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85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83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619032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No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15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559873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marR="0" lvl="0" indent="0" algn="l" defTabSz="1218895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Tumor cell PD-L1</a:t>
                      </a:r>
                      <a:r>
                        <a:rPr lang="en-US" sz="1100" b="1" strike="noStrike" baseline="300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c,d</a:t>
                      </a: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895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&lt; 1%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72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79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333841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marR="0" lvl="0" indent="112713" algn="l" defTabSz="1218895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895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≥ 1%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328123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BRAF</a:t>
                      </a: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, </a:t>
                      </a:r>
                      <a:r>
                        <a:rPr lang="en-US" sz="1100" b="1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KRAS</a:t>
                      </a: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, </a:t>
                      </a:r>
                      <a:r>
                        <a:rPr lang="en-US" sz="1100" b="1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NRAS</a:t>
                      </a:r>
                      <a:r>
                        <a:rPr lang="en-US" sz="1100" b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 mutation </a:t>
                      </a:r>
                      <a:r>
                        <a:rPr lang="en-US" sz="1100" b="1" strike="noStrike" noProof="0" err="1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status</a:t>
                      </a:r>
                      <a:r>
                        <a:rPr lang="en-US" sz="1100" b="1" strike="noStrike" baseline="30000" noProof="0" err="1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d,e</a:t>
                      </a:r>
                      <a:endParaRPr lang="en-US" sz="1100" b="1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i="1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BRAF</a:t>
                      </a: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/</a:t>
                      </a:r>
                      <a:r>
                        <a:rPr lang="en-US" sz="1100" b="0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KRAS</a:t>
                      </a: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/</a:t>
                      </a:r>
                      <a:r>
                        <a:rPr lang="en-US" sz="1100" b="0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NRAS</a:t>
                      </a: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 all wild-type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23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71651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1127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0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BRAF</a:t>
                      </a: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 mutant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26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24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45127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1127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0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KRAS</a:t>
                      </a: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 or </a:t>
                      </a:r>
                      <a:r>
                        <a:rPr lang="en-US" sz="1100" b="0" i="1" strike="noStrike" kern="1200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NRAS</a:t>
                      </a: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 mutant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7046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112713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0" strike="noStrike" noProof="0">
                        <a:solidFill>
                          <a:schemeClr val="tx1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latin typeface="+mn-lt"/>
                          <a:ea typeface="MS Mincho"/>
                          <a:cs typeface="ArialMT"/>
                        </a:rPr>
                        <a:t>Unknown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383890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1" strike="noStrike" noProof="0" dirty="0">
                          <a:solidFill>
                            <a:srgbClr val="433F3F"/>
                          </a:solidFill>
                          <a:latin typeface="+mn-lt"/>
                          <a:ea typeface="MS Mincho"/>
                          <a:cs typeface="ArialMT"/>
                        </a:rPr>
                        <a:t>Clinical history of Lynch </a:t>
                      </a:r>
                      <a:r>
                        <a:rPr lang="en-US" sz="1100" b="1" strike="noStrike" noProof="0" dirty="0" err="1">
                          <a:solidFill>
                            <a:srgbClr val="433F3F"/>
                          </a:solidFill>
                          <a:latin typeface="+mn-lt"/>
                          <a:ea typeface="MS Mincho"/>
                          <a:cs typeface="ArialMT"/>
                        </a:rPr>
                        <a:t>syndrome</a:t>
                      </a:r>
                      <a:r>
                        <a:rPr lang="en-US" sz="1100" b="1" strike="noStrike" baseline="30000" noProof="0" dirty="0" err="1">
                          <a:solidFill>
                            <a:srgbClr val="433F3F"/>
                          </a:solidFill>
                          <a:latin typeface="+mn-lt"/>
                          <a:ea typeface="MS Mincho"/>
                          <a:cs typeface="ArialMT"/>
                        </a:rPr>
                        <a:t>d,f</a:t>
                      </a:r>
                      <a:endParaRPr lang="en-US" sz="1100" b="1" strike="noStrike" noProof="0" dirty="0">
                        <a:solidFill>
                          <a:srgbClr val="433F3F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 dirty="0">
                          <a:solidFill>
                            <a:srgbClr val="433F3F"/>
                          </a:solidFill>
                          <a:latin typeface="+mn-lt"/>
                          <a:ea typeface="MS Mincho"/>
                          <a:cs typeface="ArialMT"/>
                        </a:rPr>
                        <a:t>Yes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rgbClr val="433F3F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11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>
                          <a:solidFill>
                            <a:srgbClr val="433F3F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17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802028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1" strike="noStrike" noProof="0">
                        <a:solidFill>
                          <a:srgbClr val="433F3F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 dirty="0">
                          <a:solidFill>
                            <a:srgbClr val="433F3F"/>
                          </a:solidFill>
                          <a:latin typeface="+mn-lt"/>
                          <a:ea typeface="MS Mincho"/>
                          <a:cs typeface="ArialMT"/>
                        </a:rPr>
                        <a:t>No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 dirty="0">
                          <a:solidFill>
                            <a:srgbClr val="433F3F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67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 dirty="0">
                          <a:solidFill>
                            <a:srgbClr val="433F3F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49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916773"/>
                  </a:ext>
                </a:extLst>
              </a:tr>
              <a:tr h="213507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100" b="1" strike="noStrike" noProof="0">
                        <a:solidFill>
                          <a:srgbClr val="433F3F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b="0" strike="noStrike" noProof="0" dirty="0">
                          <a:solidFill>
                            <a:srgbClr val="433F3F"/>
                          </a:solidFill>
                          <a:latin typeface="+mn-lt"/>
                          <a:ea typeface="MS Mincho"/>
                          <a:cs typeface="ArialMT"/>
                        </a:rPr>
                        <a:t>Reported as unknown</a:t>
                      </a:r>
                      <a:endParaRPr lang="en-US" sz="1100" b="0" strike="sngStrike" noProof="0" dirty="0">
                        <a:solidFill>
                          <a:srgbClr val="433F3F"/>
                        </a:solidFill>
                        <a:latin typeface="+mn-lt"/>
                        <a:ea typeface="MS Mincho"/>
                        <a:cs typeface="ArialMT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 dirty="0">
                          <a:solidFill>
                            <a:srgbClr val="433F3F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22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trike="noStrike" noProof="0" dirty="0">
                          <a:solidFill>
                            <a:srgbClr val="433F3F"/>
                          </a:solidFill>
                          <a:effectLst/>
                          <a:latin typeface="+mn-lt"/>
                          <a:ea typeface="Times New Roman"/>
                          <a:cs typeface="Palatino Linotype"/>
                        </a:rPr>
                        <a:t>30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60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695CF3-5032-4EA4-9BB6-BB0AB529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648" y="1024985"/>
            <a:ext cx="6610833" cy="29353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B8F864-781E-49EA-ABC7-9E750ECE24EF}"/>
              </a:ext>
            </a:extLst>
          </p:cNvPr>
          <p:cNvSpPr txBox="1"/>
          <p:nvPr/>
        </p:nvSpPr>
        <p:spPr>
          <a:xfrm>
            <a:off x="422224" y="70878"/>
            <a:ext cx="113475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Nivolumab plus ipilimumab vs chemotherapy as first-line treatment for MSI-H/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dMMR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mCRC: First results of the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CheckMate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8HW study (2) 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23AE48-4885-45DA-A398-410A21720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227" y="3892683"/>
            <a:ext cx="5400007" cy="28944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21AA87-1091-489E-9948-F0DBBC18B528}"/>
              </a:ext>
            </a:extLst>
          </p:cNvPr>
          <p:cNvSpPr txBox="1"/>
          <p:nvPr/>
        </p:nvSpPr>
        <p:spPr>
          <a:xfrm>
            <a:off x="2218544" y="121420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223E8D6-ED0D-4BE5-A71E-9633C44781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5482" y="1938143"/>
            <a:ext cx="5072404" cy="41328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30C03C-85A8-4CDB-8EF2-2A0A85B05A34}"/>
              </a:ext>
            </a:extLst>
          </p:cNvPr>
          <p:cNvSpPr txBox="1"/>
          <p:nvPr/>
        </p:nvSpPr>
        <p:spPr>
          <a:xfrm>
            <a:off x="7037627" y="6486581"/>
            <a:ext cx="5072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</a:t>
            </a:r>
            <a:r>
              <a:rPr lang="fr-FR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 et al. </a:t>
            </a:r>
            <a:r>
              <a:rPr lang="en-U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 Cancers Symposium 2024;Abst LBA768. 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119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21" ma:contentTypeDescription="Create a new document." ma:contentTypeScope="" ma:versionID="ef46fcd0903dc71ae342ffa03ef4f548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22a09f9384c98626205d493fc258a7fc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  <xsd:element ref="ns1:MediaServiceObjectDetectorVersions" minOccurs="0"/>
                <xsd:element ref="ns1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3518EF2E-71F7-42B0-AB33-2FB6EEB584DF}"/>
</file>

<file path=customXml/itemProps2.xml><?xml version="1.0" encoding="utf-8"?>
<ds:datastoreItem xmlns:ds="http://schemas.openxmlformats.org/officeDocument/2006/customXml" ds:itemID="{05E98C51-A8BC-4365-9C85-CB1A7110F5B4}"/>
</file>

<file path=customXml/itemProps3.xml><?xml version="1.0" encoding="utf-8"?>
<ds:datastoreItem xmlns:ds="http://schemas.openxmlformats.org/officeDocument/2006/customXml" ds:itemID="{17E8D8AA-2C29-4C90-A0DB-5FC03AB18492}"/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3454</Words>
  <Application>Microsoft Macintosh PowerPoint</Application>
  <PresentationFormat>Widescreen</PresentationFormat>
  <Paragraphs>569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ArialMT</vt:lpstr>
      <vt:lpstr>Avenir Next LT Pro</vt:lpstr>
      <vt:lpstr>Avenir Next LT Pro Demi</vt:lpstr>
      <vt:lpstr>Calibri</vt:lpstr>
      <vt:lpstr>Calibri Light</vt:lpstr>
      <vt:lpstr>Century Gothic</vt:lpstr>
      <vt:lpstr>Helvetica Light</vt:lpstr>
      <vt:lpstr>Symbol</vt:lpstr>
      <vt:lpstr>Times New Roman</vt:lpstr>
      <vt:lpstr>Thème Office</vt:lpstr>
      <vt:lpstr>Thierry André Service d’Oncologie Médicale Et unité INSERM UMRS 938 ‘Microsatellite Instability and Cancer’ Sorbonne université Hôpital Saint Antoine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ANDRÉ</dc:creator>
  <cp:lastModifiedBy>Silvana Izquierdo</cp:lastModifiedBy>
  <cp:revision>89</cp:revision>
  <dcterms:created xsi:type="dcterms:W3CDTF">2024-02-17T14:14:05Z</dcterms:created>
  <dcterms:modified xsi:type="dcterms:W3CDTF">2024-03-04T16:24:39Z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