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slideLayouts/slideLayout17.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Lst>
  <p:notesMasterIdLst>
    <p:notesMasterId r:id="rId58"/>
  </p:notesMasterIdLst>
  <p:handoutMasterIdLst>
    <p:handoutMasterId r:id="rId59"/>
  </p:handoutMasterIdLst>
  <p:sldIdLst>
    <p:sldId id="2147480005" r:id="rId4"/>
    <p:sldId id="2147470693" r:id="rId5"/>
    <p:sldId id="2147479949" r:id="rId6"/>
    <p:sldId id="2147479950" r:id="rId7"/>
    <p:sldId id="2147480948" r:id="rId8"/>
    <p:sldId id="2147480949" r:id="rId9"/>
    <p:sldId id="13407" r:id="rId10"/>
    <p:sldId id="2147481015" r:id="rId11"/>
    <p:sldId id="2604" r:id="rId12"/>
    <p:sldId id="2141411455" r:id="rId13"/>
    <p:sldId id="2147481019" r:id="rId14"/>
    <p:sldId id="2603" r:id="rId15"/>
    <p:sldId id="2147480136" r:id="rId16"/>
    <p:sldId id="2147480103" r:id="rId17"/>
    <p:sldId id="2147481013" r:id="rId18"/>
    <p:sldId id="2147480137" r:id="rId19"/>
    <p:sldId id="2147480023" r:id="rId20"/>
    <p:sldId id="2147480097" r:id="rId21"/>
    <p:sldId id="2147480113" r:id="rId22"/>
    <p:sldId id="2141411212" r:id="rId23"/>
    <p:sldId id="2147470787" r:id="rId24"/>
    <p:sldId id="2147480114" r:id="rId25"/>
    <p:sldId id="2147480138" r:id="rId26"/>
    <p:sldId id="2147480115" r:id="rId27"/>
    <p:sldId id="2147480161" r:id="rId28"/>
    <p:sldId id="2147480053" r:id="rId29"/>
    <p:sldId id="2147481017" r:id="rId30"/>
    <p:sldId id="2147480100" r:id="rId31"/>
    <p:sldId id="2147480960" r:id="rId32"/>
    <p:sldId id="2147480116" r:id="rId33"/>
    <p:sldId id="2147480117" r:id="rId34"/>
    <p:sldId id="2147480118" r:id="rId35"/>
    <p:sldId id="2147480139" r:id="rId36"/>
    <p:sldId id="2147471717" r:id="rId37"/>
    <p:sldId id="2147480120" r:id="rId38"/>
    <p:sldId id="2147480067" r:id="rId39"/>
    <p:sldId id="2147480068" r:id="rId40"/>
    <p:sldId id="2147480131" r:id="rId41"/>
    <p:sldId id="2147480121" r:id="rId42"/>
    <p:sldId id="2147480122" r:id="rId43"/>
    <p:sldId id="2147480140" r:id="rId44"/>
    <p:sldId id="2147480123" r:id="rId45"/>
    <p:sldId id="2145706757" r:id="rId46"/>
    <p:sldId id="2147480070" r:id="rId47"/>
    <p:sldId id="2147480126" r:id="rId48"/>
    <p:sldId id="2147481018" r:id="rId49"/>
    <p:sldId id="2147480124" r:id="rId50"/>
    <p:sldId id="2147472835" r:id="rId51"/>
    <p:sldId id="2147480151" r:id="rId52"/>
    <p:sldId id="2147480145" r:id="rId53"/>
    <p:sldId id="2147480125" r:id="rId54"/>
    <p:sldId id="2147480127" r:id="rId55"/>
    <p:sldId id="2147481020" r:id="rId56"/>
    <p:sldId id="2147480994" r:id="rId57"/>
  </p:sldIdLst>
  <p:sldSz cx="12192000" cy="6858000"/>
  <p:notesSz cx="7772400" cy="10058400"/>
  <p:custDataLst>
    <p:tags r:id="rId6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DF1"/>
    <a:srgbClr val="002A5C"/>
    <a:srgbClr val="ECF4FB"/>
    <a:srgbClr val="ECF5FB"/>
    <a:srgbClr val="002B5C"/>
    <a:srgbClr val="3233CC"/>
    <a:srgbClr val="FF40FF"/>
    <a:srgbClr val="01225B"/>
    <a:srgbClr val="0432FF"/>
    <a:srgbClr val="0C89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2" autoAdjust="0"/>
    <p:restoredTop sz="95374" autoAdjust="0"/>
  </p:normalViewPr>
  <p:slideViewPr>
    <p:cSldViewPr>
      <p:cViewPr varScale="1">
        <p:scale>
          <a:sx n="117" d="100"/>
          <a:sy n="117" d="100"/>
        </p:scale>
        <p:origin x="920" y="184"/>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66" Type="http://schemas.openxmlformats.org/officeDocument/2006/relationships/customXml" Target="../customXml/item1.xml"/><Relationship Id="rId5" Type="http://schemas.openxmlformats.org/officeDocument/2006/relationships/slide" Target="slides/slide2.xml"/><Relationship Id="rId61"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67"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5/14/24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765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828734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84996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II</a:t>
            </a:r>
          </a:p>
        </p:txBody>
      </p:sp>
    </p:spTree>
    <p:extLst>
      <p:ext uri="{BB962C8B-B14F-4D97-AF65-F5344CB8AC3E}">
        <p14:creationId xmlns:p14="http://schemas.microsoft.com/office/powerpoint/2010/main" val="1077995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7442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823789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974877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5492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5226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67300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599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9739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928672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76551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584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048FCC-A56F-8741-8F7A-CA316D87444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2CBA83-F034-E44E-BD06-C697829F87B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57BF84-858D-DE4A-BB9F-6C4D619951F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F479EC-90D5-9D47-82F4-FC503FCAF78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892CE8-D44A-9745-95EE-4CEE3483EE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endParaRPr>
          </a:p>
        </p:txBody>
      </p:sp>
      <p:sp>
        <p:nvSpPr>
          <p:cNvPr id="2263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3F7DB-793E-6C44-A25B-1F0EBB72B5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endParaRPr>
          </a:p>
        </p:txBody>
      </p:sp>
      <p:sp>
        <p:nvSpPr>
          <p:cNvPr id="2263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631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2088511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064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32085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55CEE4-FF08-4DC3-BC5B-C533A9AFCE0D}"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charset="0"/>
              <a:cs typeface="+mn-cs"/>
            </a:endParaRPr>
          </a:p>
        </p:txBody>
      </p:sp>
    </p:spTree>
    <p:extLst>
      <p:ext uri="{BB962C8B-B14F-4D97-AF65-F5344CB8AC3E}">
        <p14:creationId xmlns:p14="http://schemas.microsoft.com/office/powerpoint/2010/main" val="3735737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462610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8537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518392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5/14/24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616"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5/14/24</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hyperlink" Target="https://www.researchtopractice.com/ONS2024Clips" TargetMode="External"/><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699969"/>
            <a:ext cx="12192000" cy="1044352"/>
          </a:xfrm>
        </p:spPr>
        <p:txBody>
          <a:bodyPr wrap="square" anchor="ctr">
            <a:noAutofit/>
          </a:bodyPr>
          <a:lstStyle/>
          <a:p>
            <a:pPr>
              <a:lnSpc>
                <a:spcPts val="3900"/>
              </a:lnSpc>
              <a:spcBef>
                <a:spcPts val="2400"/>
              </a:spcBef>
            </a:pPr>
            <a:r>
              <a:rPr lang="en-US" sz="4000" dirty="0"/>
              <a:t>Hormonal Therapy for </a:t>
            </a:r>
            <a:br>
              <a:rPr lang="en-US" sz="4000" dirty="0"/>
            </a:br>
            <a:r>
              <a:rPr lang="en-US" sz="4000" dirty="0"/>
              <a:t>Hormone Receptor-Positive Breast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316648"/>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1225B"/>
                </a:solidFill>
                <a:effectLst/>
                <a:uLnTx/>
                <a:uFillTx/>
                <a:latin typeface="Calibri" panose="020F0502020204030204" pitchFamily="34" charset="0"/>
                <a:ea typeface="ＭＳ Ｐゴシック" charset="-128"/>
                <a:cs typeface="Calibri" panose="020F0502020204030204" pitchFamily="34" charset="0"/>
              </a:rPr>
              <a:t>Harold J Burstein, MD, PhD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1225B"/>
                </a:solidFill>
                <a:effectLst/>
                <a:uLnTx/>
                <a:uFillTx/>
                <a:latin typeface="Calibri" panose="020F0502020204030204" pitchFamily="34" charset="0"/>
                <a:ea typeface="ＭＳ Ｐゴシック" charset="-128"/>
                <a:cs typeface="Calibri" panose="020F0502020204030204" pitchFamily="34" charset="0"/>
              </a:rPr>
              <a:t>Kelly Fischer, MSN, FNP-BC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1225B"/>
                </a:solidFill>
                <a:effectLst/>
                <a:uLnTx/>
                <a:uFillTx/>
                <a:latin typeface="Calibri" panose="020F0502020204030204" pitchFamily="34" charset="0"/>
                <a:ea typeface="ＭＳ Ｐゴシック" charset="-128"/>
                <a:cs typeface="Calibri" panose="020F0502020204030204" pitchFamily="34" charset="0"/>
              </a:rPr>
              <a:t>Komal </a:t>
            </a:r>
            <a:r>
              <a:rPr kumimoji="0" lang="en-US" sz="3200" b="1" i="0" u="none" strike="noStrike" kern="1200" cap="none" spc="0" normalizeH="0" baseline="0" noProof="0" dirty="0" err="1">
                <a:ln>
                  <a:noFill/>
                </a:ln>
                <a:solidFill>
                  <a:srgbClr val="01225B"/>
                </a:solidFill>
                <a:effectLst/>
                <a:uLnTx/>
                <a:uFillTx/>
                <a:latin typeface="Calibri" panose="020F0502020204030204" pitchFamily="34" charset="0"/>
                <a:ea typeface="ＭＳ Ｐゴシック" charset="-128"/>
                <a:cs typeface="Calibri" panose="020F0502020204030204" pitchFamily="34" charset="0"/>
              </a:rPr>
              <a:t>Jhaveri</a:t>
            </a:r>
            <a:r>
              <a:rPr kumimoji="0" lang="en-US" sz="3200" b="1" i="0" u="none" strike="noStrike" kern="1200" cap="none" spc="0" normalizeH="0" baseline="0" noProof="0" dirty="0">
                <a:ln>
                  <a:noFill/>
                </a:ln>
                <a:solidFill>
                  <a:srgbClr val="01225B"/>
                </a:solidFill>
                <a:effectLst/>
                <a:uLnTx/>
                <a:uFillTx/>
                <a:latin typeface="Calibri" panose="020F0502020204030204" pitchFamily="34" charset="0"/>
                <a:ea typeface="ＭＳ Ｐゴシック" charset="-128"/>
                <a:cs typeface="Calibri" panose="020F0502020204030204" pitchFamily="34" charset="0"/>
              </a:rPr>
              <a:t>, MD, FACP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1225B"/>
                </a:solidFill>
                <a:effectLst/>
                <a:uLnTx/>
                <a:uFillTx/>
                <a:latin typeface="Calibri" panose="020F0502020204030204" pitchFamily="34" charset="0"/>
                <a:ea typeface="ＭＳ Ｐゴシック" charset="-128"/>
                <a:cs typeface="Calibri" panose="020F0502020204030204" pitchFamily="34" charset="0"/>
              </a:rPr>
              <a:t>Melissa </a:t>
            </a:r>
            <a:r>
              <a:rPr kumimoji="0" lang="en-US" sz="3200" b="1" i="0" u="none" strike="noStrike" kern="1200" cap="none" spc="0" normalizeH="0" baseline="0" noProof="0" dirty="0" err="1">
                <a:ln>
                  <a:noFill/>
                </a:ln>
                <a:solidFill>
                  <a:srgbClr val="01225B"/>
                </a:solidFill>
                <a:effectLst/>
                <a:uLnTx/>
                <a:uFillTx/>
                <a:latin typeface="Calibri" panose="020F0502020204030204" pitchFamily="34" charset="0"/>
                <a:ea typeface="ＭＳ Ｐゴシック" charset="-128"/>
                <a:cs typeface="Calibri" panose="020F0502020204030204" pitchFamily="34" charset="0"/>
              </a:rPr>
              <a:t>Rikal</a:t>
            </a:r>
            <a:r>
              <a:rPr kumimoji="0" lang="en-US" sz="3200" b="1" i="0" u="none" strike="noStrike" kern="1200" cap="none" spc="0" normalizeH="0" baseline="0" noProof="0" dirty="0">
                <a:ln>
                  <a:noFill/>
                </a:ln>
                <a:solidFill>
                  <a:srgbClr val="01225B"/>
                </a:solidFill>
                <a:effectLst/>
                <a:uLnTx/>
                <a:uFillTx/>
                <a:latin typeface="Calibri" panose="020F0502020204030204" pitchFamily="34" charset="0"/>
                <a:ea typeface="ＭＳ Ｐゴシック" charset="-128"/>
                <a:cs typeface="Calibri" panose="020F0502020204030204" pitchFamily="34" charset="0"/>
              </a:rPr>
              <a:t>, FNP-BC, AOCNP</a:t>
            </a:r>
            <a:endParaRPr kumimoji="0" lang="en-US" sz="3200" b="0" i="1" u="none" strike="noStrike" kern="1200" cap="none" spc="0" normalizeH="0" baseline="0" noProof="0" dirty="0">
              <a:ln>
                <a:noFill/>
              </a:ln>
              <a:solidFill>
                <a:srgbClr val="01225B"/>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49</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into Current Clinical Care</a:t>
            </a:r>
          </a:p>
        </p:txBody>
      </p:sp>
      <p:sp>
        <p:nvSpPr>
          <p:cNvPr id="3" name="Rectangle 4">
            <a:extLst>
              <a:ext uri="{FF2B5EF4-FFF2-40B4-BE49-F238E27FC236}">
                <a16:creationId xmlns:a16="http://schemas.microsoft.com/office/drawing/2014/main" id="{51776211-4B6B-96B6-42C6-9F183F9D55EF}"/>
              </a:ext>
            </a:extLst>
          </p:cNvPr>
          <p:cNvSpPr txBox="1">
            <a:spLocks noChangeArrowheads="1"/>
          </p:cNvSpPr>
          <p:nvPr/>
        </p:nvSpPr>
        <p:spPr bwMode="auto">
          <a:xfrm>
            <a:off x="119336" y="2738121"/>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2400"/>
              </a:spcBef>
            </a:pPr>
            <a:r>
              <a:rPr lang="en-US" sz="3200" dirty="0">
                <a:solidFill>
                  <a:srgbClr val="002060"/>
                </a:solidFill>
                <a:latin typeface="Calibri" panose="020F0502020204030204" pitchFamily="34" charset="0"/>
                <a:cs typeface="Calibri" panose="020F0502020204030204" pitchFamily="34" charset="0"/>
              </a:rPr>
              <a:t>Wednesday, April 24,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6:00 PM – 8:00 PM</a:t>
            </a:r>
            <a:endParaRPr lang="en-US" sz="3200" kern="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041049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4B873E-9987-7348-B160-94F329EABED1}"/>
              </a:ext>
            </a:extLst>
          </p:cNvPr>
          <p:cNvSpPr txBox="1"/>
          <p:nvPr/>
        </p:nvSpPr>
        <p:spPr>
          <a:xfrm>
            <a:off x="911424" y="1905506"/>
            <a:ext cx="10369152" cy="304698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was it different to take care of this patient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versus another patient in the same oncologic setting? </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unique biopsychosocial factors (</a:t>
            </a:r>
            <a:r>
              <a:rPr kumimoji="0" lang="en-US" sz="3200" b="1"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eg</a:t>
            </a: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attitude, comorbidities, social support) were considered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the overall management of this case? </a:t>
            </a:r>
          </a:p>
        </p:txBody>
      </p:sp>
    </p:spTree>
    <p:extLst>
      <p:ext uri="{BB962C8B-B14F-4D97-AF65-F5344CB8AC3E}">
        <p14:creationId xmlns:p14="http://schemas.microsoft.com/office/powerpoint/2010/main" val="1505611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730762"/>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Nurse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EAE9CF58-B650-5CAF-353F-842DD5162C42}"/>
              </a:ext>
            </a:extLst>
          </p:cNvPr>
          <p:cNvSpPr txBox="1"/>
          <p:nvPr/>
        </p:nvSpPr>
        <p:spPr>
          <a:xfrm>
            <a:off x="2434373" y="775387"/>
            <a:ext cx="2871405" cy="123908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28" name="TextBox 27">
            <a:extLst>
              <a:ext uri="{FF2B5EF4-FFF2-40B4-BE49-F238E27FC236}">
                <a16:creationId xmlns:a16="http://schemas.microsoft.com/office/drawing/2014/main" id="{EC14A0F5-C7E1-581E-9E67-C3ABB78C2B09}"/>
              </a:ext>
            </a:extLst>
          </p:cNvPr>
          <p:cNvSpPr txBox="1"/>
          <p:nvPr/>
        </p:nvSpPr>
        <p:spPr>
          <a:xfrm>
            <a:off x="2434373" y="4682516"/>
            <a:ext cx="3258856"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Amy Goodrich, CRNP </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Gothic" panose="020B0609070205080204" pitchFamily="49" charset="-128"/>
                <a:cs typeface="Calibri" panose="020F0502020204030204" pitchFamily="34" charset="0"/>
              </a:rPr>
              <a:t> </a:t>
            </a: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Baltimore, Maryland</a:t>
            </a:r>
          </a:p>
        </p:txBody>
      </p:sp>
      <p:pic>
        <p:nvPicPr>
          <p:cNvPr id="2" name="Picture 1" descr="A person in a red jacket&#10;&#10;Description automatically generated">
            <a:extLst>
              <a:ext uri="{FF2B5EF4-FFF2-40B4-BE49-F238E27FC236}">
                <a16:creationId xmlns:a16="http://schemas.microsoft.com/office/drawing/2014/main" id="{7675560C-B5C0-0685-1F36-DAF0DD6A518F}"/>
              </a:ext>
            </a:extLst>
          </p:cNvPr>
          <p:cNvPicPr>
            <a:picLocks noChangeAspect="1"/>
          </p:cNvPicPr>
          <p:nvPr/>
        </p:nvPicPr>
        <p:blipFill>
          <a:blip r:embed="rId3"/>
          <a:stretch>
            <a:fillRect/>
          </a:stretch>
        </p:blipFill>
        <p:spPr>
          <a:xfrm>
            <a:off x="387190" y="775387"/>
            <a:ext cx="1970994" cy="1108684"/>
          </a:xfrm>
          <a:prstGeom prst="rect">
            <a:avLst/>
          </a:prstGeom>
          <a:effectLst>
            <a:outerShdw blurRad="50800" dist="38100" dir="2700000" algn="tl" rotWithShape="0">
              <a:prstClr val="black">
                <a:alpha val="40000"/>
              </a:prstClr>
            </a:outerShdw>
          </a:effectLst>
        </p:spPr>
      </p:pic>
      <p:pic>
        <p:nvPicPr>
          <p:cNvPr id="4" name="Picture 3" descr="A person wearing a headset&#10;&#10;Description automatically generated">
            <a:extLst>
              <a:ext uri="{FF2B5EF4-FFF2-40B4-BE49-F238E27FC236}">
                <a16:creationId xmlns:a16="http://schemas.microsoft.com/office/drawing/2014/main" id="{722A501F-35C0-8A4E-79FA-D75A73AA5D19}"/>
              </a:ext>
            </a:extLst>
          </p:cNvPr>
          <p:cNvPicPr>
            <a:picLocks noChangeAspect="1"/>
          </p:cNvPicPr>
          <p:nvPr/>
        </p:nvPicPr>
        <p:blipFill>
          <a:blip r:embed="rId4"/>
          <a:stretch>
            <a:fillRect/>
          </a:stretch>
        </p:blipFill>
        <p:spPr>
          <a:xfrm>
            <a:off x="387190" y="4682516"/>
            <a:ext cx="1970994" cy="1108684"/>
          </a:xfrm>
          <a:prstGeom prst="rect">
            <a:avLst/>
          </a:prstGeom>
          <a:effectLst>
            <a:outerShdw blurRad="50800" dist="38100" dir="2700000" algn="tl" rotWithShape="0">
              <a:prstClr val="black">
                <a:alpha val="40000"/>
              </a:prstClr>
            </a:outerShdw>
          </a:effectLst>
        </p:spPr>
      </p:pic>
      <p:pic>
        <p:nvPicPr>
          <p:cNvPr id="7" name="Picture 6" descr="A person smiling at camera&#10;&#10;Description automatically generated">
            <a:extLst>
              <a:ext uri="{FF2B5EF4-FFF2-40B4-BE49-F238E27FC236}">
                <a16:creationId xmlns:a16="http://schemas.microsoft.com/office/drawing/2014/main" id="{45C0A428-F93E-AFBC-83B0-06844B01BB84}"/>
              </a:ext>
            </a:extLst>
          </p:cNvPr>
          <p:cNvPicPr>
            <a:picLocks noChangeAspect="1"/>
          </p:cNvPicPr>
          <p:nvPr/>
        </p:nvPicPr>
        <p:blipFill>
          <a:blip r:embed="rId5"/>
          <a:stretch>
            <a:fillRect/>
          </a:stretch>
        </p:blipFill>
        <p:spPr>
          <a:xfrm>
            <a:off x="6092048" y="775387"/>
            <a:ext cx="1970994" cy="1148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692C14-2200-461D-D5D8-4A5BE967FD3E}"/>
              </a:ext>
            </a:extLst>
          </p:cNvPr>
          <p:cNvSpPr txBox="1"/>
          <p:nvPr/>
        </p:nvSpPr>
        <p:spPr>
          <a:xfrm>
            <a:off x="8111315" y="775387"/>
            <a:ext cx="3895628"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Jessica Mitchell, APRN, CNP, MPH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Mayo Clinic College of Medicine and Science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Rochester, Minnesota</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wearing glasses and a headset&#10;&#10;Description automatically generated">
            <a:extLst>
              <a:ext uri="{FF2B5EF4-FFF2-40B4-BE49-F238E27FC236}">
                <a16:creationId xmlns:a16="http://schemas.microsoft.com/office/drawing/2014/main" id="{26375F02-F8E9-F0D0-6D49-587401178A57}"/>
              </a:ext>
            </a:extLst>
          </p:cNvPr>
          <p:cNvPicPr>
            <a:picLocks noChangeAspect="1"/>
          </p:cNvPicPr>
          <p:nvPr/>
        </p:nvPicPr>
        <p:blipFill>
          <a:blip r:embed="rId6"/>
          <a:stretch>
            <a:fillRect/>
          </a:stretch>
        </p:blipFill>
        <p:spPr>
          <a:xfrm>
            <a:off x="6092048" y="4682517"/>
            <a:ext cx="1969273" cy="110771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BCBE6EB-D633-BB82-E44F-4F154D20CE4A}"/>
              </a:ext>
            </a:extLst>
          </p:cNvPr>
          <p:cNvSpPr txBox="1"/>
          <p:nvPr/>
        </p:nvSpPr>
        <p:spPr>
          <a:xfrm>
            <a:off x="8111315" y="4682516"/>
            <a:ext cx="3663355" cy="10450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Ronald Stein, JD, MSN, NP-C,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Los Angeles, California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person wearing glasses and a headset&#10;&#10;Description automatically generated">
            <a:extLst>
              <a:ext uri="{FF2B5EF4-FFF2-40B4-BE49-F238E27FC236}">
                <a16:creationId xmlns:a16="http://schemas.microsoft.com/office/drawing/2014/main" id="{3A1E8F4A-40D4-F29E-9085-E4CC1D29A876}"/>
              </a:ext>
            </a:extLst>
          </p:cNvPr>
          <p:cNvPicPr>
            <a:picLocks noChangeAspect="1"/>
          </p:cNvPicPr>
          <p:nvPr/>
        </p:nvPicPr>
        <p:blipFill>
          <a:blip r:embed="rId7"/>
          <a:stretch>
            <a:fillRect/>
          </a:stretch>
        </p:blipFill>
        <p:spPr>
          <a:xfrm>
            <a:off x="6092048" y="2090434"/>
            <a:ext cx="1969273" cy="1107716"/>
          </a:xfrm>
          <a:prstGeom prst="rect">
            <a:avLst/>
          </a:prstGeom>
          <a:effectLst>
            <a:outerShdw blurRad="50800" dist="38100" dir="2700000" algn="tl" rotWithShape="0">
              <a:prstClr val="black">
                <a:alpha val="40000"/>
              </a:prstClr>
            </a:outerShdw>
          </a:effectLst>
        </p:spPr>
      </p:pic>
      <p:pic>
        <p:nvPicPr>
          <p:cNvPr id="12" name="Picture 11" descr="A person wearing glasses and headphones&#10;&#10;Description automatically generated">
            <a:extLst>
              <a:ext uri="{FF2B5EF4-FFF2-40B4-BE49-F238E27FC236}">
                <a16:creationId xmlns:a16="http://schemas.microsoft.com/office/drawing/2014/main" id="{8BF995ED-656E-8998-6CD6-CCEC895E5EF2}"/>
              </a:ext>
            </a:extLst>
          </p:cNvPr>
          <p:cNvPicPr>
            <a:picLocks noChangeAspect="1"/>
          </p:cNvPicPr>
          <p:nvPr/>
        </p:nvPicPr>
        <p:blipFill>
          <a:blip r:embed="rId8"/>
          <a:stretch>
            <a:fillRect/>
          </a:stretch>
        </p:blipFill>
        <p:spPr>
          <a:xfrm>
            <a:off x="6092048" y="3410399"/>
            <a:ext cx="1969273" cy="110771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825FBE2-BFB8-757D-91CD-37D61DCC9162}"/>
              </a:ext>
            </a:extLst>
          </p:cNvPr>
          <p:cNvSpPr txBox="1"/>
          <p:nvPr/>
        </p:nvSpPr>
        <p:spPr>
          <a:xfrm>
            <a:off x="8111315" y="2090433"/>
            <a:ext cx="3693494" cy="100022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Tiffany A Richards, PhD, ANP-BC,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14" name="TextBox 13">
            <a:extLst>
              <a:ext uri="{FF2B5EF4-FFF2-40B4-BE49-F238E27FC236}">
                <a16:creationId xmlns:a16="http://schemas.microsoft.com/office/drawing/2014/main" id="{3BAA3A96-EE43-8672-571D-E572E6A34CCF}"/>
              </a:ext>
            </a:extLst>
          </p:cNvPr>
          <p:cNvSpPr txBox="1"/>
          <p:nvPr/>
        </p:nvSpPr>
        <p:spPr>
          <a:xfrm>
            <a:off x="8111314" y="3410398"/>
            <a:ext cx="3993599"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Kimberly A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Spickes</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MNSc</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RN, APRN, OCN, ACNP-BC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University of Arkansas for Medical Sciences </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Little Rock, Arkansas</a:t>
            </a:r>
          </a:p>
        </p:txBody>
      </p:sp>
      <p:sp>
        <p:nvSpPr>
          <p:cNvPr id="15" name="TextBox 14">
            <a:extLst>
              <a:ext uri="{FF2B5EF4-FFF2-40B4-BE49-F238E27FC236}">
                <a16:creationId xmlns:a16="http://schemas.microsoft.com/office/drawing/2014/main" id="{E0E8E456-9C27-AF39-2B52-2D7D6F67332D}"/>
              </a:ext>
            </a:extLst>
          </p:cNvPr>
          <p:cNvSpPr txBox="1"/>
          <p:nvPr/>
        </p:nvSpPr>
        <p:spPr>
          <a:xfrm>
            <a:off x="2434373" y="2090433"/>
            <a:ext cx="32588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City of Hope Comprehensive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Duarte, California</a:t>
            </a:r>
          </a:p>
        </p:txBody>
      </p:sp>
      <p:sp>
        <p:nvSpPr>
          <p:cNvPr id="16" name="TextBox 15">
            <a:extLst>
              <a:ext uri="{FF2B5EF4-FFF2-40B4-BE49-F238E27FC236}">
                <a16:creationId xmlns:a16="http://schemas.microsoft.com/office/drawing/2014/main" id="{583E10DB-C3DD-9EEB-071D-248AC7214955}"/>
              </a:ext>
            </a:extLst>
          </p:cNvPr>
          <p:cNvSpPr txBox="1"/>
          <p:nvPr/>
        </p:nvSpPr>
        <p:spPr>
          <a:xfrm>
            <a:off x="2434373" y="3410398"/>
            <a:ext cx="33350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Swedish Cancer Institute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Blood Disorders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Seattle, Washington</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person wearing a headset&#10;&#10;Description automatically generated">
            <a:extLst>
              <a:ext uri="{FF2B5EF4-FFF2-40B4-BE49-F238E27FC236}">
                <a16:creationId xmlns:a16="http://schemas.microsoft.com/office/drawing/2014/main" id="{54A7C546-8442-03C8-B05A-BDBC5F588AEE}"/>
              </a:ext>
            </a:extLst>
          </p:cNvPr>
          <p:cNvPicPr>
            <a:picLocks noChangeAspect="1"/>
          </p:cNvPicPr>
          <p:nvPr/>
        </p:nvPicPr>
        <p:blipFill>
          <a:blip r:embed="rId9"/>
          <a:stretch>
            <a:fillRect/>
          </a:stretch>
        </p:blipFill>
        <p:spPr>
          <a:xfrm>
            <a:off x="387190" y="2090433"/>
            <a:ext cx="1970994" cy="1108684"/>
          </a:xfrm>
          <a:prstGeom prst="rect">
            <a:avLst/>
          </a:prstGeom>
          <a:effectLst>
            <a:outerShdw blurRad="50800" dist="38100" dir="2700000" algn="tl" rotWithShape="0">
              <a:prstClr val="black">
                <a:alpha val="40000"/>
              </a:prstClr>
            </a:outerShdw>
          </a:effectLst>
        </p:spPr>
      </p:pic>
      <p:pic>
        <p:nvPicPr>
          <p:cNvPr id="17" name="Picture 16" descr="A person wearing glasses and headphones&#10;&#10;Description automatically generated">
            <a:extLst>
              <a:ext uri="{FF2B5EF4-FFF2-40B4-BE49-F238E27FC236}">
                <a16:creationId xmlns:a16="http://schemas.microsoft.com/office/drawing/2014/main" id="{47282E02-9C98-5230-F64E-33DEE929E56D}"/>
              </a:ext>
            </a:extLst>
          </p:cNvPr>
          <p:cNvPicPr>
            <a:picLocks noChangeAspect="1"/>
          </p:cNvPicPr>
          <p:nvPr/>
        </p:nvPicPr>
        <p:blipFill>
          <a:blip r:embed="rId10"/>
          <a:stretch>
            <a:fillRect/>
          </a:stretch>
        </p:blipFill>
        <p:spPr>
          <a:xfrm>
            <a:off x="388203" y="3410398"/>
            <a:ext cx="1969981" cy="1108115"/>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A0688EAB-BDC4-D752-A06C-DE9192A5DCBA}"/>
              </a:ext>
            </a:extLst>
          </p:cNvPr>
          <p:cNvSpPr txBox="1">
            <a:spLocks/>
          </p:cNvSpPr>
          <p:nvPr/>
        </p:nvSpPr>
        <p:spPr>
          <a:xfrm>
            <a:off x="0" y="5924849"/>
            <a:ext cx="11186672" cy="925702"/>
          </a:xfrm>
          <a:prstGeom prst="rect">
            <a:avLst/>
          </a:prstGeom>
          <a:solidFill>
            <a:srgbClr val="1799B4"/>
          </a:solidFill>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FFFFFF"/>
                </a:solidFill>
                <a:effectLst/>
                <a:uLnTx/>
                <a:uFillTx/>
                <a:latin typeface="system-ui"/>
                <a:ea typeface="MS PGothic" pitchFamily="34" charset="-128"/>
                <a:hlinkClick r:id="rId11">
                  <a:extLst>
                    <a:ext uri="{A12FA001-AC4F-418D-AE19-62706E023703}">
                      <ahyp:hlinkClr xmlns:ahyp="http://schemas.microsoft.com/office/drawing/2018/hyperlinkcolor" val="tx"/>
                    </a:ext>
                  </a:extLst>
                </a:hlinkClick>
              </a:rPr>
              <a:t>https://www.ResearchToPractice.com/ONS2024Clips</a:t>
            </a:r>
            <a:r>
              <a:rPr kumimoji="0" lang="en-US" sz="2900" b="0" i="0" u="none" strike="noStrike" kern="0" cap="none" spc="0" normalizeH="0" baseline="0" noProof="0" dirty="0">
                <a:ln>
                  <a:noFill/>
                </a:ln>
                <a:solidFill>
                  <a:srgbClr val="FFFFFF"/>
                </a:solidFill>
                <a:effectLst/>
                <a:uLnTx/>
                <a:uFillTx/>
                <a:latin typeface="system-ui"/>
                <a:ea typeface="MS PGothic" pitchFamily="34" charset="-128"/>
              </a:rPr>
              <a:t> </a:t>
            </a:r>
            <a:endParaRPr kumimoji="0" lang="en-US" sz="2900" b="1" i="0" u="none" strike="noStrike" kern="0" cap="none" spc="0" normalizeH="0" baseline="0" noProof="0" dirty="0">
              <a:ln>
                <a:noFill/>
              </a:ln>
              <a:solidFill>
                <a:srgbClr val="FFFFFF"/>
              </a:solidFill>
              <a:effectLst/>
              <a:uLnTx/>
              <a:uFillTx/>
              <a:latin typeface="Calibri" charset="0"/>
              <a:ea typeface="MS PGothic" pitchFamily="34" charset="-128"/>
            </a:endParaRPr>
          </a:p>
        </p:txBody>
      </p:sp>
      <p:pic>
        <p:nvPicPr>
          <p:cNvPr id="19" name="Picture 18">
            <a:extLst>
              <a:ext uri="{FF2B5EF4-FFF2-40B4-BE49-F238E27FC236}">
                <a16:creationId xmlns:a16="http://schemas.microsoft.com/office/drawing/2014/main" id="{0016448F-3A73-6D4A-4C28-AAA9F436A9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9129" y="6007399"/>
            <a:ext cx="760601" cy="760601"/>
          </a:xfrm>
          <a:prstGeom prst="rect">
            <a:avLst/>
          </a:prstGeom>
        </p:spPr>
      </p:pic>
    </p:spTree>
    <p:extLst>
      <p:ext uri="{BB962C8B-B14F-4D97-AF65-F5344CB8AC3E}">
        <p14:creationId xmlns:p14="http://schemas.microsoft.com/office/powerpoint/2010/main" val="41325080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587C0A-D1BC-55E7-6B03-F9CD865DEF9D}"/>
              </a:ext>
            </a:extLst>
          </p:cNvPr>
          <p:cNvSpPr>
            <a:spLocks noGrp="1"/>
          </p:cNvSpPr>
          <p:nvPr>
            <p:ph type="title"/>
          </p:nvPr>
        </p:nvSpPr>
        <p:spPr>
          <a:xfrm>
            <a:off x="912286" y="227013"/>
            <a:ext cx="10358967" cy="1143000"/>
          </a:xfrm>
        </p:spPr>
        <p:txBody>
          <a:bodyPr/>
          <a:lstStyle/>
          <a:p>
            <a:pPr lvl="0"/>
            <a:r>
              <a:rPr lang="en-US" altLang="x-none" sz="3600" noProof="0" dirty="0"/>
              <a:t>Oncology clinical trial terminology</a:t>
            </a:r>
            <a:endParaRPr lang="en-US" sz="3600" dirty="0"/>
          </a:p>
        </p:txBody>
      </p:sp>
      <p:sp>
        <p:nvSpPr>
          <p:cNvPr id="23" name="Content Placeholder 1">
            <a:extLst>
              <a:ext uri="{FF2B5EF4-FFF2-40B4-BE49-F238E27FC236}">
                <a16:creationId xmlns:a16="http://schemas.microsoft.com/office/drawing/2014/main" id="{C61A547F-967C-5D4E-AD01-4B533952281B}"/>
              </a:ext>
            </a:extLst>
          </p:cNvPr>
          <p:cNvSpPr>
            <a:spLocks noGrp="1"/>
          </p:cNvSpPr>
          <p:nvPr>
            <p:ph idx="1"/>
          </p:nvPr>
        </p:nvSpPr>
        <p:spPr>
          <a:xfrm>
            <a:off x="912813" y="1628800"/>
            <a:ext cx="10358437" cy="4586263"/>
          </a:xfrm>
        </p:spPr>
        <p:txBody>
          <a:bodyPr numCol="2"/>
          <a:lstStyle/>
          <a:p>
            <a:r>
              <a:rPr lang="en-US" sz="3200" dirty="0"/>
              <a:t>Waterfall plot</a:t>
            </a:r>
          </a:p>
          <a:p>
            <a:r>
              <a:rPr lang="en-US" sz="3200" dirty="0"/>
              <a:t>Kaplan-Meier curve</a:t>
            </a:r>
          </a:p>
          <a:p>
            <a:r>
              <a:rPr lang="en-US" sz="3200" dirty="0"/>
              <a:t>Overall survival</a:t>
            </a:r>
          </a:p>
          <a:p>
            <a:r>
              <a:rPr lang="en-US" sz="3200" dirty="0"/>
              <a:t>Progression-free survival</a:t>
            </a:r>
          </a:p>
          <a:p>
            <a:r>
              <a:rPr lang="en-US" sz="3200" dirty="0"/>
              <a:t>Disease-free survival</a:t>
            </a:r>
          </a:p>
          <a:p>
            <a:endParaRPr lang="en-US" sz="3200" dirty="0"/>
          </a:p>
          <a:p>
            <a:r>
              <a:rPr lang="en-US" sz="3200" dirty="0"/>
              <a:t>Objective response rate</a:t>
            </a:r>
          </a:p>
          <a:p>
            <a:r>
              <a:rPr lang="en-US" sz="3200" dirty="0"/>
              <a:t>Hazard ratio</a:t>
            </a:r>
          </a:p>
          <a:p>
            <a:r>
              <a:rPr lang="en-US" sz="3200" dirty="0"/>
              <a:t>Phase I/II/III</a:t>
            </a:r>
          </a:p>
          <a:p>
            <a:r>
              <a:rPr lang="en-US" sz="3200" dirty="0"/>
              <a:t>Minimal residual disease</a:t>
            </a:r>
          </a:p>
          <a:p>
            <a:r>
              <a:rPr lang="en-US" sz="3200" dirty="0"/>
              <a:t>Circulating tumor DNA</a:t>
            </a:r>
          </a:p>
        </p:txBody>
      </p:sp>
    </p:spTree>
    <p:extLst>
      <p:ext uri="{BB962C8B-B14F-4D97-AF65-F5344CB8AC3E}">
        <p14:creationId xmlns:p14="http://schemas.microsoft.com/office/powerpoint/2010/main" val="2935679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268760"/>
            <a:ext cx="9720218" cy="4799013"/>
          </a:xfrm>
        </p:spPr>
        <p:txBody>
          <a:bodyPr/>
          <a:lstStyle/>
          <a:p>
            <a:pPr marL="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The Utility of Genomic Assays in Treatment Decision-Making for HR-Positive, HER2-Negative Localized Breast Cancer</a:t>
            </a:r>
          </a:p>
          <a:p>
            <a:pPr marL="0" indent="0">
              <a:spcBef>
                <a:spcPts val="1800"/>
              </a:spcBef>
              <a:spcAft>
                <a:spcPts val="0"/>
              </a:spcAft>
              <a:buNone/>
            </a:pPr>
            <a:r>
              <a:rPr lang="en-US" sz="2500" dirty="0">
                <a:solidFill>
                  <a:srgbClr val="0432FF"/>
                </a:solidFill>
              </a:rPr>
              <a:t>Module 2: </a:t>
            </a:r>
            <a:r>
              <a:rPr lang="en-US" sz="2500" dirty="0">
                <a:solidFill>
                  <a:srgbClr val="002060"/>
                </a:solidFill>
              </a:rPr>
              <a:t>The Role of CDK4/6 Inhibitors in Therapy for HR-Positive Breast Cancer </a:t>
            </a:r>
          </a:p>
          <a:p>
            <a:pPr marL="0" indent="0">
              <a:spcBef>
                <a:spcPts val="1800"/>
              </a:spcBef>
              <a:spcAft>
                <a:spcPts val="0"/>
              </a:spcAft>
              <a:buNone/>
            </a:pPr>
            <a:r>
              <a:rPr lang="en-US" sz="2500" dirty="0">
                <a:solidFill>
                  <a:srgbClr val="0432FF"/>
                </a:solidFill>
              </a:rPr>
              <a:t>Module 3: </a:t>
            </a:r>
            <a:r>
              <a:rPr lang="en-US" sz="2500" dirty="0">
                <a:solidFill>
                  <a:srgbClr val="002060"/>
                </a:solidFill>
              </a:rPr>
              <a:t>Oral Selective Estrogen Receptor Degraders (SERDs) in the Management of HR-Positive Metastatic Breast Cancer (</a:t>
            </a:r>
            <a:r>
              <a:rPr lang="en-US" sz="2500" dirty="0" err="1">
                <a:solidFill>
                  <a:srgbClr val="002060"/>
                </a:solidFill>
              </a:rPr>
              <a:t>mBC</a:t>
            </a:r>
            <a:r>
              <a:rPr lang="en-US" sz="2500" dirty="0">
                <a:solidFill>
                  <a:srgbClr val="002060"/>
                </a:solidFill>
              </a:rPr>
              <a:t>)</a:t>
            </a:r>
          </a:p>
          <a:p>
            <a:pPr marL="0" indent="0">
              <a:spcBef>
                <a:spcPts val="1800"/>
              </a:spcBef>
              <a:spcAft>
                <a:spcPts val="0"/>
              </a:spcAft>
              <a:buNone/>
            </a:pPr>
            <a:r>
              <a:rPr lang="en-US" sz="2500" dirty="0">
                <a:solidFill>
                  <a:srgbClr val="0432FF"/>
                </a:solidFill>
              </a:rPr>
              <a:t>Module 4: </a:t>
            </a:r>
            <a:r>
              <a:rPr lang="en-US" sz="2500" dirty="0" err="1">
                <a:solidFill>
                  <a:srgbClr val="002060"/>
                </a:solidFill>
              </a:rPr>
              <a:t>Alpelisib</a:t>
            </a:r>
            <a:r>
              <a:rPr lang="en-US" sz="2500" dirty="0">
                <a:solidFill>
                  <a:srgbClr val="002060"/>
                </a:solidFill>
              </a:rPr>
              <a:t> and </a:t>
            </a:r>
            <a:r>
              <a:rPr lang="en-US" sz="2500" dirty="0" err="1">
                <a:solidFill>
                  <a:srgbClr val="002060"/>
                </a:solidFill>
              </a:rPr>
              <a:t>Capivasertib</a:t>
            </a:r>
            <a:r>
              <a:rPr lang="en-US" sz="2500" dirty="0">
                <a:solidFill>
                  <a:srgbClr val="002060"/>
                </a:solidFill>
              </a:rPr>
              <a:t> in Treatment for HR-Positive </a:t>
            </a:r>
            <a:r>
              <a:rPr lang="en-US" sz="2500" dirty="0" err="1">
                <a:solidFill>
                  <a:srgbClr val="002060"/>
                </a:solidFill>
              </a:rPr>
              <a:t>mBC</a:t>
            </a:r>
            <a:endParaRPr lang="en-US" sz="2500" dirty="0">
              <a:solidFill>
                <a:srgbClr val="002060"/>
              </a:solidFill>
            </a:endParaRPr>
          </a:p>
        </p:txBody>
      </p:sp>
    </p:spTree>
    <p:extLst>
      <p:ext uri="{BB962C8B-B14F-4D97-AF65-F5344CB8AC3E}">
        <p14:creationId xmlns:p14="http://schemas.microsoft.com/office/powerpoint/2010/main" val="2148497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BCD3B0-7F8B-525C-E5D8-A701F9F66560}"/>
              </a:ext>
            </a:extLst>
          </p:cNvPr>
          <p:cNvSpPr/>
          <p:nvPr/>
        </p:nvSpPr>
        <p:spPr bwMode="auto">
          <a:xfrm>
            <a:off x="758948" y="1268760"/>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268760"/>
            <a:ext cx="9720218" cy="4799013"/>
          </a:xfrm>
        </p:spPr>
        <p:txBody>
          <a:bodyPr/>
          <a:lstStyle/>
          <a:p>
            <a:pPr marL="0" indent="0">
              <a:spcBef>
                <a:spcPts val="1800"/>
              </a:spcBef>
              <a:spcAft>
                <a:spcPts val="0"/>
              </a:spcAft>
              <a:buNone/>
            </a:pPr>
            <a:r>
              <a:rPr lang="en-US" sz="2500" dirty="0">
                <a:solidFill>
                  <a:schemeClr val="bg1"/>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The Utility of Genomic Assays in Treatment Decision-Making for HR-Positive, HER2-Negative Localized Breast Cancer</a:t>
            </a:r>
          </a:p>
          <a:p>
            <a:pPr marL="0" indent="0">
              <a:spcBef>
                <a:spcPts val="1800"/>
              </a:spcBef>
              <a:spcAft>
                <a:spcPts val="0"/>
              </a:spcAft>
              <a:buNone/>
            </a:pPr>
            <a:r>
              <a:rPr lang="en-US" sz="2500" dirty="0">
                <a:solidFill>
                  <a:srgbClr val="0432FF"/>
                </a:solidFill>
              </a:rPr>
              <a:t>Module 2: </a:t>
            </a:r>
            <a:r>
              <a:rPr lang="en-US" sz="2500" dirty="0">
                <a:solidFill>
                  <a:srgbClr val="002060"/>
                </a:solidFill>
              </a:rPr>
              <a:t>The Role of CDK4/6 Inhibitors in Therapy for HR-Positive Breast Cancer </a:t>
            </a:r>
          </a:p>
          <a:p>
            <a:pPr marL="0" indent="0">
              <a:spcBef>
                <a:spcPts val="1800"/>
              </a:spcBef>
              <a:spcAft>
                <a:spcPts val="0"/>
              </a:spcAft>
              <a:buNone/>
            </a:pPr>
            <a:r>
              <a:rPr lang="en-US" sz="2500" dirty="0">
                <a:solidFill>
                  <a:srgbClr val="0432FF"/>
                </a:solidFill>
              </a:rPr>
              <a:t>Module 3: </a:t>
            </a:r>
            <a:r>
              <a:rPr lang="en-US" sz="2500" dirty="0">
                <a:solidFill>
                  <a:srgbClr val="002060"/>
                </a:solidFill>
              </a:rPr>
              <a:t>Oral Selective Estrogen Receptor Degraders (SERDs) in the Management of HR-Positive Metastatic Breast Cancer (</a:t>
            </a:r>
            <a:r>
              <a:rPr lang="en-US" sz="2500" dirty="0" err="1">
                <a:solidFill>
                  <a:srgbClr val="002060"/>
                </a:solidFill>
              </a:rPr>
              <a:t>mBC</a:t>
            </a:r>
            <a:r>
              <a:rPr lang="en-US" sz="2500" dirty="0">
                <a:solidFill>
                  <a:srgbClr val="002060"/>
                </a:solidFill>
              </a:rPr>
              <a:t>)</a:t>
            </a:r>
          </a:p>
          <a:p>
            <a:pPr marL="0" indent="0">
              <a:spcBef>
                <a:spcPts val="1800"/>
              </a:spcBef>
              <a:spcAft>
                <a:spcPts val="0"/>
              </a:spcAft>
              <a:buNone/>
            </a:pPr>
            <a:r>
              <a:rPr lang="en-US" sz="2500" dirty="0">
                <a:solidFill>
                  <a:srgbClr val="0432FF"/>
                </a:solidFill>
              </a:rPr>
              <a:t>Module 4: </a:t>
            </a:r>
            <a:r>
              <a:rPr lang="en-US" sz="2500" dirty="0" err="1">
                <a:solidFill>
                  <a:srgbClr val="002060"/>
                </a:solidFill>
              </a:rPr>
              <a:t>Alpelisib</a:t>
            </a:r>
            <a:r>
              <a:rPr lang="en-US" sz="2500" dirty="0">
                <a:solidFill>
                  <a:srgbClr val="002060"/>
                </a:solidFill>
              </a:rPr>
              <a:t> and </a:t>
            </a:r>
            <a:r>
              <a:rPr lang="en-US" sz="2500" dirty="0" err="1">
                <a:solidFill>
                  <a:srgbClr val="002060"/>
                </a:solidFill>
              </a:rPr>
              <a:t>Capivasertib</a:t>
            </a:r>
            <a:r>
              <a:rPr lang="en-US" sz="2500" dirty="0">
                <a:solidFill>
                  <a:srgbClr val="002060"/>
                </a:solidFill>
              </a:rPr>
              <a:t> in Treatment for HR-Positive </a:t>
            </a:r>
            <a:r>
              <a:rPr lang="en-US" sz="2500" dirty="0" err="1">
                <a:solidFill>
                  <a:srgbClr val="002060"/>
                </a:solidFill>
              </a:rPr>
              <a:t>mBC</a:t>
            </a:r>
            <a:endParaRPr lang="en-US" sz="2500" dirty="0">
              <a:solidFill>
                <a:srgbClr val="002060"/>
              </a:solidFill>
            </a:endParaRPr>
          </a:p>
        </p:txBody>
      </p:sp>
    </p:spTree>
    <p:extLst>
      <p:ext uri="{BB962C8B-B14F-4D97-AF65-F5344CB8AC3E}">
        <p14:creationId xmlns:p14="http://schemas.microsoft.com/office/powerpoint/2010/main" val="1358808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New diagnoses and introducing patients to cancer treatment</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glasses and headphones&#10;&#10;Description automatically generated">
            <a:extLst>
              <a:ext uri="{FF2B5EF4-FFF2-40B4-BE49-F238E27FC236}">
                <a16:creationId xmlns:a16="http://schemas.microsoft.com/office/drawing/2014/main" id="{E38644B7-31EB-86D7-25C6-8DBBB84CACD2}"/>
              </a:ext>
            </a:extLst>
          </p:cNvPr>
          <p:cNvPicPr>
            <a:picLocks noChangeAspect="1"/>
          </p:cNvPicPr>
          <p:nvPr/>
        </p:nvPicPr>
        <p:blipFill>
          <a:blip r:embed="rId3"/>
          <a:stretch>
            <a:fillRect/>
          </a:stretch>
        </p:blipFill>
        <p:spPr>
          <a:xfrm>
            <a:off x="3201316" y="2348253"/>
            <a:ext cx="5819605" cy="327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6265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BCD3B0-7F8B-525C-E5D8-A701F9F66560}"/>
              </a:ext>
            </a:extLst>
          </p:cNvPr>
          <p:cNvSpPr/>
          <p:nvPr/>
        </p:nvSpPr>
        <p:spPr bwMode="auto">
          <a:xfrm>
            <a:off x="758948" y="1844824"/>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268760"/>
            <a:ext cx="9648210" cy="4799013"/>
          </a:xfrm>
        </p:spPr>
        <p:txBody>
          <a:bodyPr/>
          <a:lstStyle/>
          <a:p>
            <a:pPr marL="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chemeClr val="bg1"/>
                </a:solidFill>
              </a:rPr>
              <a:t>Module 1: The Utility of Genomic Assays in Treatment Decision-Making for HR-Positive, HER2-Negative Localized Breast Cancer</a:t>
            </a:r>
          </a:p>
          <a:p>
            <a:pPr marL="0" indent="0">
              <a:spcBef>
                <a:spcPts val="1800"/>
              </a:spcBef>
              <a:spcAft>
                <a:spcPts val="0"/>
              </a:spcAft>
              <a:buNone/>
            </a:pPr>
            <a:r>
              <a:rPr lang="en-US" sz="2500" dirty="0">
                <a:solidFill>
                  <a:srgbClr val="0432FF"/>
                </a:solidFill>
              </a:rPr>
              <a:t>Module 2: </a:t>
            </a:r>
            <a:r>
              <a:rPr lang="en-US" sz="2500" dirty="0">
                <a:solidFill>
                  <a:srgbClr val="002060"/>
                </a:solidFill>
              </a:rPr>
              <a:t>The Role of CDK4/6 Inhibitors in Therapy for HR-Positive Breast Cancer </a:t>
            </a:r>
          </a:p>
          <a:p>
            <a:pPr marL="0" indent="0">
              <a:spcBef>
                <a:spcPts val="1800"/>
              </a:spcBef>
              <a:spcAft>
                <a:spcPts val="0"/>
              </a:spcAft>
              <a:buNone/>
            </a:pPr>
            <a:r>
              <a:rPr lang="en-US" sz="2500" dirty="0">
                <a:solidFill>
                  <a:srgbClr val="0432FF"/>
                </a:solidFill>
              </a:rPr>
              <a:t>Module 3: </a:t>
            </a:r>
            <a:r>
              <a:rPr lang="en-US" sz="2500" dirty="0">
                <a:solidFill>
                  <a:srgbClr val="002060"/>
                </a:solidFill>
              </a:rPr>
              <a:t>Oral Selective Estrogen Receptor Degraders (SERDs) in the Management of HR-Positive Metastatic Breast Cancer (</a:t>
            </a:r>
            <a:r>
              <a:rPr lang="en-US" sz="2500" dirty="0" err="1">
                <a:solidFill>
                  <a:srgbClr val="002060"/>
                </a:solidFill>
              </a:rPr>
              <a:t>mBC</a:t>
            </a:r>
            <a:r>
              <a:rPr lang="en-US" sz="2500" dirty="0">
                <a:solidFill>
                  <a:srgbClr val="002060"/>
                </a:solidFill>
              </a:rPr>
              <a:t>)</a:t>
            </a:r>
          </a:p>
          <a:p>
            <a:pPr marL="0" indent="0">
              <a:spcBef>
                <a:spcPts val="1800"/>
              </a:spcBef>
              <a:spcAft>
                <a:spcPts val="0"/>
              </a:spcAft>
              <a:buNone/>
            </a:pPr>
            <a:r>
              <a:rPr lang="en-US" sz="2500" dirty="0">
                <a:solidFill>
                  <a:srgbClr val="0432FF"/>
                </a:solidFill>
              </a:rPr>
              <a:t>Module 4: </a:t>
            </a:r>
            <a:r>
              <a:rPr lang="en-US" sz="2500" dirty="0" err="1">
                <a:solidFill>
                  <a:srgbClr val="002060"/>
                </a:solidFill>
              </a:rPr>
              <a:t>Alpelisib</a:t>
            </a:r>
            <a:r>
              <a:rPr lang="en-US" sz="2500" dirty="0">
                <a:solidFill>
                  <a:srgbClr val="002060"/>
                </a:solidFill>
              </a:rPr>
              <a:t> and </a:t>
            </a:r>
            <a:r>
              <a:rPr lang="en-US" sz="2500" dirty="0" err="1">
                <a:solidFill>
                  <a:srgbClr val="002060"/>
                </a:solidFill>
              </a:rPr>
              <a:t>Capivasertib</a:t>
            </a:r>
            <a:r>
              <a:rPr lang="en-US" sz="2500" dirty="0">
                <a:solidFill>
                  <a:srgbClr val="002060"/>
                </a:solidFill>
              </a:rPr>
              <a:t> in Treatment for HR-Positive </a:t>
            </a:r>
            <a:r>
              <a:rPr lang="en-US" sz="2500" dirty="0" err="1">
                <a:solidFill>
                  <a:srgbClr val="002060"/>
                </a:solidFill>
              </a:rPr>
              <a:t>mBC</a:t>
            </a:r>
            <a:endParaRPr lang="en-US" sz="2500" dirty="0">
              <a:solidFill>
                <a:srgbClr val="002060"/>
              </a:solidFill>
            </a:endParaRPr>
          </a:p>
        </p:txBody>
      </p:sp>
    </p:spTree>
    <p:extLst>
      <p:ext uri="{BB962C8B-B14F-4D97-AF65-F5344CB8AC3E}">
        <p14:creationId xmlns:p14="http://schemas.microsoft.com/office/powerpoint/2010/main" val="22083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2" y="188640"/>
            <a:ext cx="7303682"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731166"/>
            <a:ext cx="10358967" cy="2354018"/>
          </a:xfrm>
        </p:spPr>
        <p:txBody>
          <a:bodyPr/>
          <a:lstStyle/>
          <a:p>
            <a:r>
              <a:rPr lang="en-US" sz="2400" dirty="0"/>
              <a:t>Clinicopathologic factors affecting the decision to consult a genomic assay for patients with HR-positive, HER2-negative localized breast cancer</a:t>
            </a:r>
          </a:p>
          <a:p>
            <a:r>
              <a:rPr lang="en-US" sz="2400" dirty="0"/>
              <a:t>Key studies informing the use of the 21-gene Recurrence Score® to guide neoadjuvant and adjuvant treatment decision-making</a:t>
            </a:r>
          </a:p>
          <a:p>
            <a:r>
              <a:rPr lang="en-US" sz="2400" dirty="0"/>
              <a:t>Practical interpretation of 21-gene Recurrence Score results</a:t>
            </a:r>
          </a:p>
          <a:p>
            <a:r>
              <a:rPr lang="en-US" sz="2400" dirty="0"/>
              <a:t>Current clinical utility, if any, of other genomic assays in treating HR-positive localized breast cancer</a:t>
            </a:r>
          </a:p>
        </p:txBody>
      </p:sp>
      <p:sp>
        <p:nvSpPr>
          <p:cNvPr id="5" name="TextBox 4">
            <a:extLst>
              <a:ext uri="{FF2B5EF4-FFF2-40B4-BE49-F238E27FC236}">
                <a16:creationId xmlns:a16="http://schemas.microsoft.com/office/drawing/2014/main" id="{A7CBB61C-7DA4-C864-3307-C5D5D39E8F54}"/>
              </a:ext>
            </a:extLst>
          </p:cNvPr>
          <p:cNvSpPr txBox="1"/>
          <p:nvPr/>
        </p:nvSpPr>
        <p:spPr>
          <a:xfrm>
            <a:off x="133320" y="1772816"/>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363451"/>
            <a:ext cx="7087657" cy="1143000"/>
          </a:xfrm>
        </p:spPr>
        <p:txBody>
          <a:bodyPr lIns="91440" tIns="91440" rIns="91440" bIns="182880"/>
          <a:lstStyle/>
          <a:p>
            <a:r>
              <a:rPr lang="en-US" dirty="0">
                <a:solidFill>
                  <a:schemeClr val="bg1"/>
                </a:solidFill>
              </a:rPr>
              <a:t>The Utility of Genomic Assays in Treatment </a:t>
            </a:r>
            <a:br>
              <a:rPr lang="en-US" dirty="0">
                <a:solidFill>
                  <a:schemeClr val="bg1"/>
                </a:solidFill>
              </a:rPr>
            </a:br>
            <a:r>
              <a:rPr lang="en-US" dirty="0">
                <a:solidFill>
                  <a:schemeClr val="bg1"/>
                </a:solidFill>
              </a:rPr>
              <a:t>Decision-Making for HR-Positive, </a:t>
            </a:r>
            <a:br>
              <a:rPr lang="en-US" dirty="0">
                <a:solidFill>
                  <a:schemeClr val="bg1"/>
                </a:solidFill>
              </a:rPr>
            </a:br>
            <a:r>
              <a:rPr lang="en-US" dirty="0">
                <a:solidFill>
                  <a:schemeClr val="bg1"/>
                </a:solidFill>
              </a:rPr>
              <a:t>HER2-Negative Localized Breast Cancer</a:t>
            </a:r>
          </a:p>
        </p:txBody>
      </p:sp>
      <p:pic>
        <p:nvPicPr>
          <p:cNvPr id="6" name="Picture 5">
            <a:extLst>
              <a:ext uri="{FF2B5EF4-FFF2-40B4-BE49-F238E27FC236}">
                <a16:creationId xmlns:a16="http://schemas.microsoft.com/office/drawing/2014/main" id="{054D7B7B-E352-CEC2-9E89-F0D3131D9C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08141"/>
            <a:ext cx="1635656" cy="1635656"/>
          </a:xfrm>
          <a:prstGeom prst="rect">
            <a:avLst/>
          </a:prstGeom>
        </p:spPr>
      </p:pic>
      <p:sp>
        <p:nvSpPr>
          <p:cNvPr id="2" name="TextBox 1">
            <a:extLst>
              <a:ext uri="{FF2B5EF4-FFF2-40B4-BE49-F238E27FC236}">
                <a16:creationId xmlns:a16="http://schemas.microsoft.com/office/drawing/2014/main" id="{8FD6B205-0C7B-1AF5-F823-24BF37B7840C}"/>
              </a:ext>
            </a:extLst>
          </p:cNvPr>
          <p:cNvSpPr txBox="1"/>
          <p:nvPr/>
        </p:nvSpPr>
        <p:spPr>
          <a:xfrm>
            <a:off x="9753857" y="1770066"/>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EBC7BA33-1C4F-19D0-E2C6-272A8DD6C9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64330" y="108141"/>
            <a:ext cx="1635656" cy="1635656"/>
          </a:xfrm>
          <a:prstGeom prst="rect">
            <a:avLst/>
          </a:prstGeom>
        </p:spPr>
      </p:pic>
    </p:spTree>
    <p:extLst>
      <p:ext uri="{BB962C8B-B14F-4D97-AF65-F5344CB8AC3E}">
        <p14:creationId xmlns:p14="http://schemas.microsoft.com/office/powerpoint/2010/main" val="3495097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Genomic Assays</a:t>
            </a:r>
          </a:p>
        </p:txBody>
      </p:sp>
      <p:sp>
        <p:nvSpPr>
          <p:cNvPr id="63489" name="Content Placeholder 1"/>
          <p:cNvSpPr>
            <a:spLocks noGrp="1"/>
          </p:cNvSpPr>
          <p:nvPr>
            <p:ph idx="1"/>
          </p:nvPr>
        </p:nvSpPr>
        <p:spPr>
          <a:xfrm>
            <a:off x="943791" y="1090378"/>
            <a:ext cx="1051230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Available assays</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Onco</a:t>
            </a:r>
            <a:r>
              <a:rPr lang="en-US" sz="2600" i="1" dirty="0">
                <a:latin typeface="Calibri" panose="020F0502020204030204" pitchFamily="34" charset="0"/>
                <a:ea typeface="ＭＳ Ｐゴシック" charset="0"/>
                <a:cs typeface="Calibri" panose="020F0502020204030204" pitchFamily="34" charset="0"/>
              </a:rPr>
              <a:t>type</a:t>
            </a:r>
            <a:r>
              <a:rPr lang="en-US" sz="2600" dirty="0">
                <a:latin typeface="Calibri" panose="020F0502020204030204" pitchFamily="34" charset="0"/>
                <a:ea typeface="ＭＳ Ｐゴシック" charset="0"/>
                <a:cs typeface="Calibri" panose="020F0502020204030204" pitchFamily="34" charset="0"/>
              </a:rPr>
              <a:t> DX®</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MammaPrint®</a:t>
            </a:r>
          </a:p>
          <a:p>
            <a:pPr>
              <a:spcBef>
                <a:spcPts val="600"/>
              </a:spcBef>
              <a:spcAft>
                <a:spcPts val="0"/>
              </a:spcAft>
            </a:pPr>
            <a:r>
              <a:rPr lang="en-US" sz="2600" dirty="0" err="1">
                <a:latin typeface="Calibri" panose="020F0502020204030204" pitchFamily="34" charset="0"/>
                <a:ea typeface="ＭＳ Ｐゴシック" charset="0"/>
                <a:cs typeface="Calibri" panose="020F0502020204030204" pitchFamily="34" charset="0"/>
              </a:rPr>
              <a:t>Prosigna</a:t>
            </a:r>
            <a:r>
              <a:rPr lang="en-US" sz="2600" dirty="0">
                <a:latin typeface="Calibri" panose="020F0502020204030204" pitchFamily="34" charset="0"/>
                <a:ea typeface="ＭＳ Ｐゴシック" charset="0"/>
                <a:cs typeface="Calibri" panose="020F0502020204030204" pitchFamily="34" charset="0"/>
              </a:rPr>
              <a:t>®</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PAM50</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Breast Cancer Index®</a:t>
            </a:r>
          </a:p>
          <a:p>
            <a:pPr marL="98425" indent="0">
              <a:spcBef>
                <a:spcPts val="600"/>
              </a:spcBef>
              <a:spcAft>
                <a:spcPts val="0"/>
              </a:spcAft>
              <a:buNone/>
            </a:pPr>
            <a:endParaRPr lang="en-US" sz="26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6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t>Benefit of adding chemotherapy to endocrine therapy for premenopausal and postmenopausal patients</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45988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0"/>
            <a:ext cx="7128793" cy="136815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A7CBB61C-7DA4-C864-3307-C5D5D39E8F54}"/>
              </a:ext>
            </a:extLst>
          </p:cNvPr>
          <p:cNvSpPr txBox="1"/>
          <p:nvPr/>
        </p:nvSpPr>
        <p:spPr>
          <a:xfrm>
            <a:off x="9580372" y="1772816"/>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341784"/>
            <a:ext cx="6943641" cy="1143000"/>
          </a:xfrm>
        </p:spPr>
        <p:txBody>
          <a:bodyPr lIns="91440" tIns="91440" rIns="91440" bIns="182880"/>
          <a:lstStyle/>
          <a:p>
            <a:r>
              <a:rPr lang="en-US" sz="2600" dirty="0">
                <a:solidFill>
                  <a:schemeClr val="bg1"/>
                </a:solidFill>
              </a:rPr>
              <a:t>Mechanisms of Action of Hormonal Therapy; </a:t>
            </a:r>
            <a:br>
              <a:rPr lang="en-US" sz="2600" dirty="0">
                <a:solidFill>
                  <a:schemeClr val="bg1"/>
                </a:solidFill>
              </a:rPr>
            </a:br>
            <a:r>
              <a:rPr lang="en-US" sz="2600" dirty="0">
                <a:solidFill>
                  <a:schemeClr val="bg1"/>
                </a:solidFill>
              </a:rPr>
              <a:t>Adjuvant Hormonal Therapy for Premenopausal </a:t>
            </a:r>
            <a:br>
              <a:rPr lang="en-US" sz="2600" dirty="0">
                <a:solidFill>
                  <a:schemeClr val="bg1"/>
                </a:solidFill>
              </a:rPr>
            </a:br>
            <a:r>
              <a:rPr lang="en-US" sz="2600" dirty="0">
                <a:solidFill>
                  <a:schemeClr val="bg1"/>
                </a:solidFill>
              </a:rPr>
              <a:t>Patients with HR-Positive Breast Cancer</a:t>
            </a:r>
          </a:p>
        </p:txBody>
      </p:sp>
      <p:pic>
        <p:nvPicPr>
          <p:cNvPr id="3" name="Picture 2">
            <a:extLst>
              <a:ext uri="{FF2B5EF4-FFF2-40B4-BE49-F238E27FC236}">
                <a16:creationId xmlns:a16="http://schemas.microsoft.com/office/drawing/2014/main" id="{BB4AB453-20F0-4AA4-F60B-4011267582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0845" y="110891"/>
            <a:ext cx="1635656" cy="1635656"/>
          </a:xfrm>
          <a:prstGeom prst="rect">
            <a:avLst/>
          </a:prstGeom>
        </p:spPr>
      </p:pic>
      <p:sp>
        <p:nvSpPr>
          <p:cNvPr id="4" name="TextBox 3">
            <a:extLst>
              <a:ext uri="{FF2B5EF4-FFF2-40B4-BE49-F238E27FC236}">
                <a16:creationId xmlns:a16="http://schemas.microsoft.com/office/drawing/2014/main" id="{553DE55D-0E5D-DAD1-70A1-003DCD030D74}"/>
              </a:ext>
            </a:extLst>
          </p:cNvPr>
          <p:cNvSpPr txBox="1"/>
          <p:nvPr/>
        </p:nvSpPr>
        <p:spPr>
          <a:xfrm>
            <a:off x="133320" y="1772816"/>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7" name="Picture 6">
            <a:extLst>
              <a:ext uri="{FF2B5EF4-FFF2-40B4-BE49-F238E27FC236}">
                <a16:creationId xmlns:a16="http://schemas.microsoft.com/office/drawing/2014/main" id="{110ED562-BFCD-1B1D-5573-5CC9EDA8AE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08141"/>
            <a:ext cx="1635656" cy="1635656"/>
          </a:xfrm>
          <a:prstGeom prst="rect">
            <a:avLst/>
          </a:prstGeom>
        </p:spPr>
      </p:pic>
      <p:sp>
        <p:nvSpPr>
          <p:cNvPr id="14" name="Content Placeholder 2">
            <a:extLst>
              <a:ext uri="{FF2B5EF4-FFF2-40B4-BE49-F238E27FC236}">
                <a16:creationId xmlns:a16="http://schemas.microsoft.com/office/drawing/2014/main" id="{9E473B31-4E4D-839C-A164-4BB3EFB7E4C3}"/>
              </a:ext>
            </a:extLst>
          </p:cNvPr>
          <p:cNvSpPr>
            <a:spLocks noGrp="1"/>
          </p:cNvSpPr>
          <p:nvPr>
            <p:ph idx="1"/>
          </p:nvPr>
        </p:nvSpPr>
        <p:spPr>
          <a:xfrm>
            <a:off x="1137633" y="2731166"/>
            <a:ext cx="10358967" cy="2354018"/>
          </a:xfrm>
        </p:spPr>
        <p:txBody>
          <a:bodyPr/>
          <a:lstStyle/>
          <a:p>
            <a:r>
              <a:rPr lang="en-US" sz="2400" dirty="0"/>
              <a:t>Individualized selection of an adjuvant hormonal therapy approach for premenopausal patients with breast cancer</a:t>
            </a:r>
          </a:p>
          <a:p>
            <a:r>
              <a:rPr lang="en-US" sz="2400" dirty="0"/>
              <a:t>Identification of appropriate candidates for ovarian function suppression (OFS)/ablation</a:t>
            </a:r>
          </a:p>
          <a:p>
            <a:r>
              <a:rPr lang="en-US" sz="2400" dirty="0"/>
              <a:t>Utility of OFS as a means to preserve fertility in premenopausal patients </a:t>
            </a:r>
          </a:p>
          <a:p>
            <a:r>
              <a:rPr lang="en-US" sz="2400" dirty="0"/>
              <a:t>Frequency and severity of common side effects with various hormonal </a:t>
            </a:r>
            <a:br>
              <a:rPr lang="en-US" sz="2400" dirty="0"/>
            </a:br>
            <a:r>
              <a:rPr lang="en-US" sz="2400" dirty="0"/>
              <a:t>therapy approaches </a:t>
            </a:r>
          </a:p>
        </p:txBody>
      </p:sp>
    </p:spTree>
    <p:extLst>
      <p:ext uri="{BB962C8B-B14F-4D97-AF65-F5344CB8AC3E}">
        <p14:creationId xmlns:p14="http://schemas.microsoft.com/office/powerpoint/2010/main" val="2346267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575812" y="875783"/>
            <a:ext cx="300802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Harold J Burstein, MD, PhD</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Institute Physician</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875783"/>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575812" y="2374630"/>
            <a:ext cx="437617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Kelly Fischer, MSN, FNP-BC</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Family Nurse Practitioner</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2374630"/>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7608170" y="815173"/>
            <a:ext cx="4398704"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Melissa </a:t>
            </a:r>
            <a:r>
              <a:rPr kumimoji="0" lang="en-US" sz="1500" b="1"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Rikal</a:t>
            </a:r>
            <a:r>
              <a:rPr kumimoji="0" lang="en-US" sz="15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FNP-BC, AOCNP</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Sarah Cannon Research Institute</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Nashville, Tennessee</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86531" y="815173"/>
            <a:ext cx="1261872" cy="1261872"/>
          </a:xfrm>
          <a:prstGeom prst="rect">
            <a:avLst/>
          </a:prstGeom>
        </p:spPr>
      </p:pic>
      <p:sp>
        <p:nvSpPr>
          <p:cNvPr id="18" name="Text Box 7">
            <a:extLst>
              <a:ext uri="{FF2B5EF4-FFF2-40B4-BE49-F238E27FC236}">
                <a16:creationId xmlns:a16="http://schemas.microsoft.com/office/drawing/2014/main" id="{183FD838-80DD-0F4E-944D-92501ADA6563}"/>
              </a:ext>
            </a:extLst>
          </p:cNvPr>
          <p:cNvSpPr txBox="1">
            <a:spLocks noChangeArrowheads="1"/>
          </p:cNvSpPr>
          <p:nvPr/>
        </p:nvSpPr>
        <p:spPr bwMode="auto">
          <a:xfrm>
            <a:off x="1553277" y="3819479"/>
            <a:ext cx="5550835" cy="137970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Komal </a:t>
            </a:r>
            <a:r>
              <a:rPr kumimoji="0" lang="en-US" sz="1500" b="1"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Jhaveri</a:t>
            </a:r>
            <a:r>
              <a:rPr kumimoji="0" lang="en-US" sz="15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FACP</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Patricia and James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Cayne</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Chair for Junior Faculty</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Associate Attending Physician</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Breast Medicine Service and Early Drug Development Service</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Section Head</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Endocrine Therapy Research Program</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Clinical Director</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Early Drug Development Service</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Department of Medicine</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Associate Professor of Medicine</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Weill Cornell College of Medicine</a:t>
            </a:r>
          </a:p>
          <a:p>
            <a:pPr marL="0" marR="0" lvl="0" indent="0" algn="l" defTabSz="455613" rtl="0" eaLnBrk="1" fontAlgn="base" latinLnBrk="0" hangingPunct="1">
              <a:lnSpc>
                <a:spcPts val="17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19" name="Picture 18">
            <a:extLst>
              <a:ext uri="{FF2B5EF4-FFF2-40B4-BE49-F238E27FC236}">
                <a16:creationId xmlns:a16="http://schemas.microsoft.com/office/drawing/2014/main" id="{0515A943-4B9D-F747-814C-35F43EB1153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1639" y="3819479"/>
            <a:ext cx="1261872" cy="1261872"/>
          </a:xfrm>
          <a:prstGeom prst="rect">
            <a:avLst/>
          </a:prstGeom>
        </p:spPr>
      </p:pic>
      <p:sp>
        <p:nvSpPr>
          <p:cNvPr id="20" name="Text Box 9">
            <a:extLst>
              <a:ext uri="{FF2B5EF4-FFF2-40B4-BE49-F238E27FC236}">
                <a16:creationId xmlns:a16="http://schemas.microsoft.com/office/drawing/2014/main" id="{F59A398A-F5FF-5448-ADA7-D3FDE5E03F51}"/>
              </a:ext>
            </a:extLst>
          </p:cNvPr>
          <p:cNvSpPr txBox="1">
            <a:spLocks noChangeArrowheads="1"/>
          </p:cNvSpPr>
          <p:nvPr/>
        </p:nvSpPr>
        <p:spPr bwMode="auto">
          <a:xfrm>
            <a:off x="7608170" y="3005566"/>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22" name="Picture 21">
            <a:extLst>
              <a:ext uri="{FF2B5EF4-FFF2-40B4-BE49-F238E27FC236}">
                <a16:creationId xmlns:a16="http://schemas.microsoft.com/office/drawing/2014/main" id="{629DE3C8-AE74-3348-9F49-0A69967C7B1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86531" y="3005566"/>
            <a:ext cx="1261872" cy="1261872"/>
          </a:xfrm>
          <a:prstGeom prst="rect">
            <a:avLst/>
          </a:prstGeom>
        </p:spPr>
      </p:pic>
    </p:spTree>
    <p:custDataLst>
      <p:tags r:id="rId1"/>
    </p:custDataLst>
    <p:extLst>
      <p:ext uri="{BB962C8B-B14F-4D97-AF65-F5344CB8AC3E}">
        <p14:creationId xmlns:p14="http://schemas.microsoft.com/office/powerpoint/2010/main" val="2465220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71735"/>
            <a:ext cx="12192000" cy="1143000"/>
          </a:xfrm>
        </p:spPr>
        <p:txBody>
          <a:bodyPr>
            <a:noAutofit/>
          </a:bodyPr>
          <a:lstStyle/>
          <a:p>
            <a:r>
              <a:rPr lang="en-US" sz="3400" dirty="0"/>
              <a:t>GnRH Agonist Mode of Action in Premenopausal Breast Cancer</a:t>
            </a:r>
          </a:p>
        </p:txBody>
      </p:sp>
      <p:sp>
        <p:nvSpPr>
          <p:cNvPr id="2" name="TextBox 1"/>
          <p:cNvSpPr txBox="1"/>
          <p:nvPr/>
        </p:nvSpPr>
        <p:spPr>
          <a:xfrm>
            <a:off x="191344" y="6463100"/>
            <a:ext cx="4392488" cy="323165"/>
          </a:xfrm>
          <a:prstGeom prst="rect">
            <a:avLst/>
          </a:prstGeom>
          <a:noFill/>
        </p:spPr>
        <p:txBody>
          <a:bodyPr wrap="square" rtlCol="0">
            <a:spAutoFit/>
          </a:bodyPr>
          <a:lstStyle/>
          <a:p>
            <a:pPr marL="0" marR="0" lvl="0" indent="0" algn="l" defTabSz="91440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McCann KE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NPJ Breast Cancer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2024;10(1):8.</a:t>
            </a:r>
          </a:p>
        </p:txBody>
      </p:sp>
      <p:pic>
        <p:nvPicPr>
          <p:cNvPr id="13" name="Picture 12" descr="A diagram of a person's body&#10;&#10;Description automatically generated">
            <a:extLst>
              <a:ext uri="{FF2B5EF4-FFF2-40B4-BE49-F238E27FC236}">
                <a16:creationId xmlns:a16="http://schemas.microsoft.com/office/drawing/2014/main" id="{E9D5D0D0-3B86-5B16-7409-0D3DDF44E6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287688" y="1177172"/>
            <a:ext cx="6742928" cy="5256584"/>
          </a:xfrm>
          <a:prstGeom prst="rect">
            <a:avLst/>
          </a:prstGeom>
        </p:spPr>
      </p:pic>
    </p:spTree>
    <p:extLst>
      <p:ext uri="{BB962C8B-B14F-4D97-AF65-F5344CB8AC3E}">
        <p14:creationId xmlns:p14="http://schemas.microsoft.com/office/powerpoint/2010/main" val="480659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Kelly Fischer, MSN, FNP-BC</a:t>
            </a:r>
          </a:p>
        </p:txBody>
      </p:sp>
      <p:pic>
        <p:nvPicPr>
          <p:cNvPr id="5" name="Picture 4">
            <a:extLst>
              <a:ext uri="{FF2B5EF4-FFF2-40B4-BE49-F238E27FC236}">
                <a16:creationId xmlns:a16="http://schemas.microsoft.com/office/drawing/2014/main" id="{AA8E61CE-6115-78C9-596B-E39871E82C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16632"/>
            <a:ext cx="1261872" cy="1261872"/>
          </a:xfrm>
          <a:prstGeom prst="rect">
            <a:avLst/>
          </a:prstGeom>
        </p:spPr>
      </p:pic>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to begin various classic hormonal therapies (</a:t>
            </a:r>
            <a:r>
              <a:rPr lang="en-US" sz="3200" dirty="0" err="1"/>
              <a:t>eg</a:t>
            </a:r>
            <a:r>
              <a:rPr lang="en-US" sz="3200" dirty="0"/>
              <a:t>, tamoxifen, aromatase inhibitors, ovarian function suppression)</a:t>
            </a:r>
          </a:p>
        </p:txBody>
      </p:sp>
    </p:spTree>
    <p:extLst>
      <p:ext uri="{BB962C8B-B14F-4D97-AF65-F5344CB8AC3E}">
        <p14:creationId xmlns:p14="http://schemas.microsoft.com/office/powerpoint/2010/main" val="264285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5" y="2492896"/>
            <a:ext cx="10895957" cy="4525598"/>
          </a:xfrm>
        </p:spPr>
        <p:txBody>
          <a:bodyPr/>
          <a:lstStyle/>
          <a:p>
            <a:pPr marL="98425" lvl="0" indent="0">
              <a:buNone/>
            </a:pPr>
            <a:r>
              <a:rPr lang="en-US" sz="3200" dirty="0"/>
              <a:t>What I tell my patients about the possibility of taking a break from adjuvant hormonal therapy to become pregnant</a:t>
            </a:r>
          </a:p>
          <a:p>
            <a:pPr marL="98425" indent="0">
              <a:buNone/>
            </a:pPr>
            <a:endParaRPr lang="en-US" sz="2900" dirty="0"/>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Melissa </a:t>
            </a:r>
            <a:r>
              <a:rPr lang="en-US" dirty="0" err="1"/>
              <a:t>Rikal</a:t>
            </a:r>
            <a:r>
              <a:rPr lang="en-US" dirty="0"/>
              <a:t>, FNP-BC, AOCNP</a:t>
            </a:r>
          </a:p>
        </p:txBody>
      </p:sp>
      <p:pic>
        <p:nvPicPr>
          <p:cNvPr id="4" name="Picture 3">
            <a:extLst>
              <a:ext uri="{FF2B5EF4-FFF2-40B4-BE49-F238E27FC236}">
                <a16:creationId xmlns:a16="http://schemas.microsoft.com/office/drawing/2014/main" id="{D85E3B11-3D99-67F5-3A9A-5D79DDC89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370041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BCD3B0-7F8B-525C-E5D8-A701F9F66560}"/>
              </a:ext>
            </a:extLst>
          </p:cNvPr>
          <p:cNvSpPr/>
          <p:nvPr/>
        </p:nvSpPr>
        <p:spPr bwMode="auto">
          <a:xfrm>
            <a:off x="758948" y="2924944"/>
            <a:ext cx="10512305" cy="79208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268760"/>
            <a:ext cx="9720218" cy="4799013"/>
          </a:xfrm>
        </p:spPr>
        <p:txBody>
          <a:bodyPr/>
          <a:lstStyle/>
          <a:p>
            <a:pPr marL="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The Utility of Genomic Assays in Treatment Decision-Making for HR-Positive, HER2-Negative Localized Breast Cancer</a:t>
            </a:r>
          </a:p>
          <a:p>
            <a:pPr marL="0" indent="0">
              <a:spcBef>
                <a:spcPts val="1800"/>
              </a:spcBef>
              <a:spcAft>
                <a:spcPts val="0"/>
              </a:spcAft>
              <a:buNone/>
            </a:pPr>
            <a:r>
              <a:rPr lang="en-US" sz="2500" dirty="0">
                <a:solidFill>
                  <a:schemeClr val="bg1"/>
                </a:solidFill>
              </a:rPr>
              <a:t>Module 2: The Role of CDK4/6 Inhibitors in Therapy for HR-Positive Breast Cancer </a:t>
            </a:r>
          </a:p>
          <a:p>
            <a:pPr marL="0" indent="0">
              <a:spcBef>
                <a:spcPts val="1800"/>
              </a:spcBef>
              <a:spcAft>
                <a:spcPts val="0"/>
              </a:spcAft>
              <a:buNone/>
            </a:pPr>
            <a:r>
              <a:rPr lang="en-US" sz="2500" dirty="0">
                <a:solidFill>
                  <a:srgbClr val="0432FF"/>
                </a:solidFill>
              </a:rPr>
              <a:t>Module 3: </a:t>
            </a:r>
            <a:r>
              <a:rPr lang="en-US" sz="2500" dirty="0">
                <a:solidFill>
                  <a:srgbClr val="002060"/>
                </a:solidFill>
              </a:rPr>
              <a:t>Oral Selective Estrogen Receptor Degraders (SERDs) in the Management of HR-Positive Metastatic Breast Cancer (</a:t>
            </a:r>
            <a:r>
              <a:rPr lang="en-US" sz="2500" dirty="0" err="1">
                <a:solidFill>
                  <a:srgbClr val="002060"/>
                </a:solidFill>
              </a:rPr>
              <a:t>mBC</a:t>
            </a:r>
            <a:r>
              <a:rPr lang="en-US" sz="2500" dirty="0">
                <a:solidFill>
                  <a:srgbClr val="002060"/>
                </a:solidFill>
              </a:rPr>
              <a:t>)</a:t>
            </a:r>
          </a:p>
          <a:p>
            <a:pPr marL="0" indent="0">
              <a:spcBef>
                <a:spcPts val="1800"/>
              </a:spcBef>
              <a:spcAft>
                <a:spcPts val="0"/>
              </a:spcAft>
              <a:buNone/>
            </a:pPr>
            <a:r>
              <a:rPr lang="en-US" sz="2500" dirty="0">
                <a:solidFill>
                  <a:srgbClr val="0432FF"/>
                </a:solidFill>
              </a:rPr>
              <a:t>Module 4: </a:t>
            </a:r>
            <a:r>
              <a:rPr lang="en-US" sz="2500" dirty="0" err="1">
                <a:solidFill>
                  <a:srgbClr val="002060"/>
                </a:solidFill>
              </a:rPr>
              <a:t>Alpelisib</a:t>
            </a:r>
            <a:r>
              <a:rPr lang="en-US" sz="2500" dirty="0">
                <a:solidFill>
                  <a:srgbClr val="002060"/>
                </a:solidFill>
              </a:rPr>
              <a:t> and </a:t>
            </a:r>
            <a:r>
              <a:rPr lang="en-US" sz="2500" dirty="0" err="1">
                <a:solidFill>
                  <a:srgbClr val="002060"/>
                </a:solidFill>
              </a:rPr>
              <a:t>Capivasertib</a:t>
            </a:r>
            <a:r>
              <a:rPr lang="en-US" sz="2500" dirty="0">
                <a:solidFill>
                  <a:srgbClr val="002060"/>
                </a:solidFill>
              </a:rPr>
              <a:t> in Treatment for HR-Positive </a:t>
            </a:r>
            <a:r>
              <a:rPr lang="en-US" sz="2500" dirty="0" err="1">
                <a:solidFill>
                  <a:srgbClr val="002060"/>
                </a:solidFill>
              </a:rPr>
              <a:t>mBC</a:t>
            </a:r>
            <a:endParaRPr lang="en-US" sz="2500" dirty="0">
              <a:solidFill>
                <a:srgbClr val="002060"/>
              </a:solidFill>
            </a:endParaRPr>
          </a:p>
        </p:txBody>
      </p:sp>
    </p:spTree>
    <p:extLst>
      <p:ext uri="{BB962C8B-B14F-4D97-AF65-F5344CB8AC3E}">
        <p14:creationId xmlns:p14="http://schemas.microsoft.com/office/powerpoint/2010/main" val="2509583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15678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288447"/>
            <a:ext cx="7015649" cy="1143000"/>
          </a:xfrm>
        </p:spPr>
        <p:txBody>
          <a:bodyPr lIns="91440" tIns="91440" rIns="91440" bIns="182880"/>
          <a:lstStyle/>
          <a:p>
            <a:r>
              <a:rPr lang="en-US" dirty="0">
                <a:solidFill>
                  <a:schemeClr val="bg1"/>
                </a:solidFill>
              </a:rPr>
              <a:t>CDK4/6 Inhibitors as Adjuvant Therapy</a:t>
            </a:r>
          </a:p>
        </p:txBody>
      </p:sp>
      <p:sp>
        <p:nvSpPr>
          <p:cNvPr id="3" name="Content Placeholder 2">
            <a:extLst>
              <a:ext uri="{FF2B5EF4-FFF2-40B4-BE49-F238E27FC236}">
                <a16:creationId xmlns:a16="http://schemas.microsoft.com/office/drawing/2014/main" id="{5EB050CB-3E9D-E9EC-406A-569272FDB8C1}"/>
              </a:ext>
            </a:extLst>
          </p:cNvPr>
          <p:cNvSpPr>
            <a:spLocks noGrp="1"/>
          </p:cNvSpPr>
          <p:nvPr>
            <p:ph idx="1"/>
          </p:nvPr>
        </p:nvSpPr>
        <p:spPr>
          <a:xfrm>
            <a:off x="1137633" y="2731166"/>
            <a:ext cx="10358967" cy="2354018"/>
          </a:xfrm>
        </p:spPr>
        <p:txBody>
          <a:bodyPr/>
          <a:lstStyle/>
          <a:p>
            <a:pPr marL="342900" marR="0" lvl="0" indent="-342900">
              <a:spcBef>
                <a:spcPts val="600"/>
              </a:spcBef>
              <a:spcAft>
                <a:spcPts val="1200"/>
              </a:spcAft>
              <a:buFont typeface="Aptos" panose="020B0004020202020204" pitchFamily="34" charset="0"/>
              <a:buChar char="•"/>
            </a:pPr>
            <a:r>
              <a:rPr lang="en-US" sz="2400" kern="100" dirty="0">
                <a:effectLst/>
                <a:latin typeface="+mn-lt"/>
                <a:ea typeface="Calibri" panose="020F0502020204030204" pitchFamily="34" charset="0"/>
                <a:cs typeface="Times New Roman" panose="02020603050405020304" pitchFamily="18" charset="0"/>
              </a:rPr>
              <a:t>Long-term findings with the addition of </a:t>
            </a:r>
            <a:r>
              <a:rPr lang="en-US" sz="2400" kern="100" dirty="0" err="1">
                <a:effectLst/>
                <a:latin typeface="+mn-lt"/>
                <a:ea typeface="Calibri" panose="020F0502020204030204" pitchFamily="34" charset="0"/>
                <a:cs typeface="Times New Roman" panose="02020603050405020304" pitchFamily="18" charset="0"/>
              </a:rPr>
              <a:t>abemaciclib</a:t>
            </a:r>
            <a:r>
              <a:rPr lang="en-US" sz="2400" kern="100" dirty="0">
                <a:effectLst/>
                <a:latin typeface="+mn-lt"/>
                <a:ea typeface="Calibri" panose="020F0502020204030204" pitchFamily="34" charset="0"/>
                <a:cs typeface="Times New Roman" panose="02020603050405020304" pitchFamily="18" charset="0"/>
              </a:rPr>
              <a:t> to adjuvant hormonal therapy for patients with HR-positive, HER2-negative breast cancer at high risk for recurrence</a:t>
            </a:r>
          </a:p>
          <a:p>
            <a:pPr marL="342900" marR="0" lvl="0" indent="-342900">
              <a:spcBef>
                <a:spcPts val="0"/>
              </a:spcBef>
              <a:spcAft>
                <a:spcPts val="1200"/>
              </a:spcAft>
              <a:buFont typeface="Aptos" panose="020B0004020202020204" pitchFamily="34" charset="0"/>
              <a:buChar char="•"/>
            </a:pPr>
            <a:r>
              <a:rPr lang="en-US" sz="2400" kern="100" dirty="0">
                <a:effectLst/>
                <a:latin typeface="+mn-lt"/>
                <a:ea typeface="Calibri" panose="020F0502020204030204" pitchFamily="34" charset="0"/>
                <a:cs typeface="Times New Roman" panose="02020603050405020304" pitchFamily="18" charset="0"/>
              </a:rPr>
              <a:t>Published data with the addition of </a:t>
            </a:r>
            <a:r>
              <a:rPr lang="en-US" sz="2400" kern="100" dirty="0" err="1">
                <a:effectLst/>
                <a:latin typeface="+mn-lt"/>
                <a:ea typeface="Calibri" panose="020F0502020204030204" pitchFamily="34" charset="0"/>
                <a:cs typeface="Times New Roman" panose="02020603050405020304" pitchFamily="18" charset="0"/>
              </a:rPr>
              <a:t>ribociclib</a:t>
            </a:r>
            <a:r>
              <a:rPr lang="en-US" sz="2400" kern="100" dirty="0">
                <a:effectLst/>
                <a:latin typeface="+mn-lt"/>
                <a:ea typeface="Calibri" panose="020F0502020204030204" pitchFamily="34" charset="0"/>
                <a:cs typeface="Times New Roman" panose="02020603050405020304" pitchFamily="18" charset="0"/>
              </a:rPr>
              <a:t> to adjuvant endocrine therapy for localized HR-positive breast cancer</a:t>
            </a:r>
          </a:p>
          <a:p>
            <a:pPr marL="342900" marR="0" lvl="0" indent="-342900">
              <a:spcBef>
                <a:spcPts val="0"/>
              </a:spcBef>
              <a:spcAft>
                <a:spcPts val="1200"/>
              </a:spcAft>
              <a:buFont typeface="Aptos" panose="020B0004020202020204" pitchFamily="34" charset="0"/>
              <a:buChar char="•"/>
            </a:pPr>
            <a:r>
              <a:rPr lang="en-US" sz="2400" kern="100" dirty="0">
                <a:effectLst/>
                <a:latin typeface="+mn-lt"/>
                <a:ea typeface="Calibri" panose="020F0502020204030204" pitchFamily="34" charset="0"/>
                <a:cs typeface="Times New Roman" panose="02020603050405020304" pitchFamily="18" charset="0"/>
              </a:rPr>
              <a:t>Identification of candidates for adjuvant CDK4/6 inhibitors</a:t>
            </a:r>
          </a:p>
          <a:p>
            <a:pPr marL="342900" marR="0" lvl="0" indent="-342900">
              <a:spcBef>
                <a:spcPts val="0"/>
              </a:spcBef>
              <a:spcAft>
                <a:spcPts val="1200"/>
              </a:spcAft>
              <a:buFont typeface="Aptos" panose="020B0004020202020204" pitchFamily="34" charset="0"/>
              <a:buChar char="•"/>
            </a:pPr>
            <a:r>
              <a:rPr lang="en-US" sz="2400" kern="100" dirty="0">
                <a:effectLst/>
                <a:latin typeface="+mn-lt"/>
                <a:ea typeface="Calibri" panose="020F0502020204030204" pitchFamily="34" charset="0"/>
                <a:cs typeface="Times New Roman" panose="02020603050405020304" pitchFamily="18" charset="0"/>
              </a:rPr>
              <a:t>Ongoing studies evaluating CDK4/6 inhibitors as a component of neoadjuvant or adjuvant therapy</a:t>
            </a:r>
          </a:p>
          <a:p>
            <a:pPr>
              <a:spcAft>
                <a:spcPts val="1200"/>
              </a:spcAft>
            </a:pPr>
            <a:endParaRPr lang="en-US" sz="2400" dirty="0">
              <a:latin typeface="+mn-lt"/>
            </a:endParaRPr>
          </a:p>
        </p:txBody>
      </p:sp>
      <p:sp>
        <p:nvSpPr>
          <p:cNvPr id="2" name="TextBox 1">
            <a:extLst>
              <a:ext uri="{FF2B5EF4-FFF2-40B4-BE49-F238E27FC236}">
                <a16:creationId xmlns:a16="http://schemas.microsoft.com/office/drawing/2014/main" id="{82445133-5635-E93A-6619-3AFD1F82024F}"/>
              </a:ext>
            </a:extLst>
          </p:cNvPr>
          <p:cNvSpPr txBox="1"/>
          <p:nvPr/>
        </p:nvSpPr>
        <p:spPr>
          <a:xfrm>
            <a:off x="9580372" y="1772816"/>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5779AEDE-08F8-4199-8F2A-F770529149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0845" y="110891"/>
            <a:ext cx="1635656" cy="1635656"/>
          </a:xfrm>
          <a:prstGeom prst="rect">
            <a:avLst/>
          </a:prstGeom>
        </p:spPr>
      </p:pic>
      <p:sp>
        <p:nvSpPr>
          <p:cNvPr id="7" name="TextBox 6">
            <a:extLst>
              <a:ext uri="{FF2B5EF4-FFF2-40B4-BE49-F238E27FC236}">
                <a16:creationId xmlns:a16="http://schemas.microsoft.com/office/drawing/2014/main" id="{67906AD0-6DCB-C31D-1330-816613927537}"/>
              </a:ext>
            </a:extLst>
          </p:cNvPr>
          <p:cNvSpPr txBox="1"/>
          <p:nvPr/>
        </p:nvSpPr>
        <p:spPr>
          <a:xfrm>
            <a:off x="133320" y="1772816"/>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9" name="Picture 8">
            <a:extLst>
              <a:ext uri="{FF2B5EF4-FFF2-40B4-BE49-F238E27FC236}">
                <a16:creationId xmlns:a16="http://schemas.microsoft.com/office/drawing/2014/main" id="{EA739EE7-E8CA-7527-4FC9-8C65D66B3B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08141"/>
            <a:ext cx="1635656" cy="1635656"/>
          </a:xfrm>
          <a:prstGeom prst="rect">
            <a:avLst/>
          </a:prstGeom>
        </p:spPr>
      </p:pic>
    </p:spTree>
    <p:extLst>
      <p:ext uri="{BB962C8B-B14F-4D97-AF65-F5344CB8AC3E}">
        <p14:creationId xmlns:p14="http://schemas.microsoft.com/office/powerpoint/2010/main" val="2420223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list of medical information&#10;&#10;Description automatically generated">
            <a:extLst>
              <a:ext uri="{FF2B5EF4-FFF2-40B4-BE49-F238E27FC236}">
                <a16:creationId xmlns:a16="http://schemas.microsoft.com/office/drawing/2014/main" id="{5CDB92F4-9008-A77A-3E51-26C1BE914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961563"/>
            <a:ext cx="11195069" cy="3952761"/>
          </a:xfrm>
          <a:prstGeom prst="rect">
            <a:avLst/>
          </a:prstGeom>
        </p:spPr>
      </p:pic>
      <p:sp>
        <p:nvSpPr>
          <p:cNvPr id="7" name="Rectangle 6">
            <a:extLst>
              <a:ext uri="{FF2B5EF4-FFF2-40B4-BE49-F238E27FC236}">
                <a16:creationId xmlns:a16="http://schemas.microsoft.com/office/drawing/2014/main" id="{425611CE-4D84-00DF-2ECF-3229DC1EFCB6}"/>
              </a:ext>
            </a:extLst>
          </p:cNvPr>
          <p:cNvSpPr/>
          <p:nvPr/>
        </p:nvSpPr>
        <p:spPr bwMode="auto">
          <a:xfrm>
            <a:off x="407368" y="4869160"/>
            <a:ext cx="11161240"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27759723-D8A9-90D4-9D10-B0F3BD74FB7D}"/>
              </a:ext>
            </a:extLst>
          </p:cNvPr>
          <p:cNvSpPr txBox="1"/>
          <p:nvPr/>
        </p:nvSpPr>
        <p:spPr>
          <a:xfrm>
            <a:off x="6930856" y="4965528"/>
            <a:ext cx="4717958" cy="461665"/>
          </a:xfrm>
          <a:prstGeom prst="rect">
            <a:avLst/>
          </a:prstGeom>
          <a:noFill/>
        </p:spPr>
        <p:txBody>
          <a:bodyPr wrap="none" rtlCol="0">
            <a:spAutoFit/>
          </a:bodyPr>
          <a:lstStyle/>
          <a:p>
            <a:r>
              <a:rPr lang="en-US" sz="2400" i="1" dirty="0">
                <a:solidFill>
                  <a:schemeClr val="tx1"/>
                </a:solidFill>
              </a:rPr>
              <a:t>J Clin Oncol </a:t>
            </a:r>
            <a:r>
              <a:rPr lang="en-US" sz="2400" dirty="0">
                <a:solidFill>
                  <a:schemeClr val="tx1"/>
                </a:solidFill>
              </a:rPr>
              <a:t>2024;42(9):987-93.</a:t>
            </a:r>
          </a:p>
        </p:txBody>
      </p:sp>
    </p:spTree>
    <p:extLst>
      <p:ext uri="{BB962C8B-B14F-4D97-AF65-F5344CB8AC3E}">
        <p14:creationId xmlns:p14="http://schemas.microsoft.com/office/powerpoint/2010/main" val="1786914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A996-DFF5-64F9-F7E9-0EC5F0F0D198}"/>
              </a:ext>
            </a:extLst>
          </p:cNvPr>
          <p:cNvSpPr>
            <a:spLocks noGrp="1"/>
          </p:cNvSpPr>
          <p:nvPr>
            <p:ph type="title"/>
          </p:nvPr>
        </p:nvSpPr>
        <p:spPr>
          <a:xfrm>
            <a:off x="912286" y="0"/>
            <a:ext cx="10358967" cy="1143000"/>
          </a:xfrm>
        </p:spPr>
        <p:txBody>
          <a:bodyPr/>
          <a:lstStyle/>
          <a:p>
            <a:pPr algn="l"/>
            <a:r>
              <a:rPr lang="en-US" dirty="0" err="1"/>
              <a:t>monarchE</a:t>
            </a:r>
            <a:r>
              <a:rPr lang="en-US" dirty="0"/>
              <a:t> Trial: Invasive Disease-Free Survival and Distant Relapse-Free Survival</a:t>
            </a:r>
          </a:p>
        </p:txBody>
      </p:sp>
      <p:sp>
        <p:nvSpPr>
          <p:cNvPr id="5" name="TextBox 4">
            <a:extLst>
              <a:ext uri="{FF2B5EF4-FFF2-40B4-BE49-F238E27FC236}">
                <a16:creationId xmlns:a16="http://schemas.microsoft.com/office/drawing/2014/main" id="{D7D0ED9C-9CAE-74DF-BE48-C1E7977CEEA8}"/>
              </a:ext>
            </a:extLst>
          </p:cNvPr>
          <p:cNvSpPr txBox="1"/>
          <p:nvPr/>
        </p:nvSpPr>
        <p:spPr>
          <a:xfrm>
            <a:off x="119336" y="6551340"/>
            <a:ext cx="10800338" cy="307777"/>
          </a:xfrm>
          <a:prstGeom prst="rect">
            <a:avLst/>
          </a:prstGeom>
          <a:noFill/>
        </p:spPr>
        <p:txBody>
          <a:bodyPr wrap="square" rtlCol="0">
            <a:spAutoFit/>
          </a:bodyPr>
          <a:lstStyle/>
          <a:p>
            <a:pPr defTabSz="914400" fontAlgn="auto">
              <a:spcBef>
                <a:spcPts val="0"/>
              </a:spcBef>
              <a:spcAft>
                <a:spcPts val="0"/>
              </a:spcAf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Rastogi P et al. </a:t>
            </a:r>
            <a:r>
              <a:rPr kumimoji="0" lang="en-US" sz="1400" b="0" i="1" u="none" strike="noStrike" kern="1200" cap="none" spc="0" normalizeH="0" baseline="0" noProof="0" dirty="0">
                <a:ln>
                  <a:noFill/>
                </a:ln>
                <a:solidFill>
                  <a:srgbClr val="000000"/>
                </a:solidFill>
                <a:effectLst/>
                <a:uLnTx/>
                <a:uFillTx/>
                <a:latin typeface="Calibri"/>
                <a:ea typeface="MS PGothic" charset="0"/>
                <a:cs typeface="+mn-cs"/>
              </a:rPr>
              <a:t>J Clin Oncol </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2024;42(9):987-93.</a:t>
            </a:r>
          </a:p>
        </p:txBody>
      </p:sp>
      <p:pic>
        <p:nvPicPr>
          <p:cNvPr id="6" name="Picture 5" descr="A graph of a number of numbers and a line&#10;&#10;Description automatically generated">
            <a:extLst>
              <a:ext uri="{FF2B5EF4-FFF2-40B4-BE49-F238E27FC236}">
                <a16:creationId xmlns:a16="http://schemas.microsoft.com/office/drawing/2014/main" id="{794F95BE-EFE9-321E-1BB2-1A12493EC8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9336" y="2132857"/>
            <a:ext cx="6073062" cy="3024336"/>
          </a:xfrm>
          <a:prstGeom prst="rect">
            <a:avLst/>
          </a:prstGeom>
        </p:spPr>
      </p:pic>
      <p:pic>
        <p:nvPicPr>
          <p:cNvPr id="9" name="Picture 8" descr="A graph of a number of numbers and a line&#10;&#10;Description automatically generated with medium confidence">
            <a:extLst>
              <a:ext uri="{FF2B5EF4-FFF2-40B4-BE49-F238E27FC236}">
                <a16:creationId xmlns:a16="http://schemas.microsoft.com/office/drawing/2014/main" id="{F85BF9A7-1F17-3411-E817-0C4A57B5461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228163" y="2132858"/>
            <a:ext cx="5836021" cy="3024335"/>
          </a:xfrm>
          <a:prstGeom prst="rect">
            <a:avLst/>
          </a:prstGeom>
        </p:spPr>
      </p:pic>
      <p:sp>
        <p:nvSpPr>
          <p:cNvPr id="11" name="TextBox 10">
            <a:extLst>
              <a:ext uri="{FF2B5EF4-FFF2-40B4-BE49-F238E27FC236}">
                <a16:creationId xmlns:a16="http://schemas.microsoft.com/office/drawing/2014/main" id="{E3E07650-C6A6-2D30-1AFC-7BEAE6FEB6B9}"/>
              </a:ext>
            </a:extLst>
          </p:cNvPr>
          <p:cNvSpPr txBox="1"/>
          <p:nvPr/>
        </p:nvSpPr>
        <p:spPr>
          <a:xfrm>
            <a:off x="2423592" y="1486526"/>
            <a:ext cx="885179" cy="461665"/>
          </a:xfrm>
          <a:prstGeom prst="rect">
            <a:avLst/>
          </a:prstGeom>
          <a:noFill/>
        </p:spPr>
        <p:txBody>
          <a:bodyPr wrap="none" rtlCol="0">
            <a:spAutoFit/>
          </a:bodyPr>
          <a:lstStyle/>
          <a:p>
            <a:r>
              <a:rPr lang="en-US" sz="2400" dirty="0">
                <a:solidFill>
                  <a:schemeClr val="tx1"/>
                </a:solidFill>
              </a:rPr>
              <a:t>IDFS</a:t>
            </a:r>
          </a:p>
        </p:txBody>
      </p:sp>
      <p:sp>
        <p:nvSpPr>
          <p:cNvPr id="13" name="TextBox 12">
            <a:extLst>
              <a:ext uri="{FF2B5EF4-FFF2-40B4-BE49-F238E27FC236}">
                <a16:creationId xmlns:a16="http://schemas.microsoft.com/office/drawing/2014/main" id="{09EA3741-633D-2C4F-B4A0-6C7F546FE8BC}"/>
              </a:ext>
            </a:extLst>
          </p:cNvPr>
          <p:cNvSpPr txBox="1"/>
          <p:nvPr/>
        </p:nvSpPr>
        <p:spPr>
          <a:xfrm>
            <a:off x="8440641" y="1486526"/>
            <a:ext cx="1023037" cy="461665"/>
          </a:xfrm>
          <a:prstGeom prst="rect">
            <a:avLst/>
          </a:prstGeom>
          <a:noFill/>
        </p:spPr>
        <p:txBody>
          <a:bodyPr wrap="none" rtlCol="0">
            <a:spAutoFit/>
          </a:bodyPr>
          <a:lstStyle/>
          <a:p>
            <a:r>
              <a:rPr lang="en-US" sz="2400" dirty="0">
                <a:solidFill>
                  <a:schemeClr val="tx1"/>
                </a:solidFill>
              </a:rPr>
              <a:t>DRFS</a:t>
            </a:r>
          </a:p>
        </p:txBody>
      </p:sp>
      <p:sp>
        <p:nvSpPr>
          <p:cNvPr id="4" name="TextBox 3">
            <a:extLst>
              <a:ext uri="{FF2B5EF4-FFF2-40B4-BE49-F238E27FC236}">
                <a16:creationId xmlns:a16="http://schemas.microsoft.com/office/drawing/2014/main" id="{0891164A-2C82-132F-2A7D-BF4B5727BD00}"/>
              </a:ext>
            </a:extLst>
          </p:cNvPr>
          <p:cNvSpPr txBox="1"/>
          <p:nvPr/>
        </p:nvSpPr>
        <p:spPr>
          <a:xfrm>
            <a:off x="119336" y="5223283"/>
            <a:ext cx="10800338" cy="307777"/>
          </a:xfrm>
          <a:prstGeom prst="rect">
            <a:avLst/>
          </a:prstGeom>
          <a:noFill/>
        </p:spPr>
        <p:txBody>
          <a:bodyPr wrap="square" rtlCol="0">
            <a:spAutoFit/>
          </a:bodyPr>
          <a:lstStyle/>
          <a:p>
            <a:pPr defTabSz="914400" fontAlgn="auto">
              <a:spcBef>
                <a:spcPts val="0"/>
              </a:spcBef>
              <a:spcAft>
                <a:spcPts val="0"/>
              </a:spcAf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ET = endocrine therapy</a:t>
            </a:r>
          </a:p>
        </p:txBody>
      </p:sp>
    </p:spTree>
    <p:extLst>
      <p:ext uri="{BB962C8B-B14F-4D97-AF65-F5344CB8AC3E}">
        <p14:creationId xmlns:p14="http://schemas.microsoft.com/office/powerpoint/2010/main" val="970705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A996-DFF5-64F9-F7E9-0EC5F0F0D198}"/>
              </a:ext>
            </a:extLst>
          </p:cNvPr>
          <p:cNvSpPr>
            <a:spLocks noGrp="1"/>
          </p:cNvSpPr>
          <p:nvPr>
            <p:ph type="title"/>
          </p:nvPr>
        </p:nvSpPr>
        <p:spPr>
          <a:xfrm>
            <a:off x="912286" y="0"/>
            <a:ext cx="10358967" cy="1143000"/>
          </a:xfrm>
        </p:spPr>
        <p:txBody>
          <a:bodyPr/>
          <a:lstStyle/>
          <a:p>
            <a:r>
              <a:rPr lang="en-US" dirty="0" err="1"/>
              <a:t>monarchE</a:t>
            </a:r>
            <a:r>
              <a:rPr lang="en-US" dirty="0"/>
              <a:t>: Adverse Events in </a:t>
            </a:r>
            <a:r>
              <a:rPr lang="en-US" b="0" dirty="0">
                <a:effectLst/>
              </a:rPr>
              <a:t>≥</a:t>
            </a:r>
            <a:r>
              <a:rPr lang="en-US" dirty="0"/>
              <a:t>10% of Patients</a:t>
            </a:r>
          </a:p>
        </p:txBody>
      </p:sp>
      <p:sp>
        <p:nvSpPr>
          <p:cNvPr id="5" name="TextBox 4">
            <a:extLst>
              <a:ext uri="{FF2B5EF4-FFF2-40B4-BE49-F238E27FC236}">
                <a16:creationId xmlns:a16="http://schemas.microsoft.com/office/drawing/2014/main" id="{D7D0ED9C-9CAE-74DF-BE48-C1E7977CEEA8}"/>
              </a:ext>
            </a:extLst>
          </p:cNvPr>
          <p:cNvSpPr txBox="1"/>
          <p:nvPr/>
        </p:nvSpPr>
        <p:spPr>
          <a:xfrm>
            <a:off x="47328" y="6526311"/>
            <a:ext cx="10800338" cy="307777"/>
          </a:xfrm>
          <a:prstGeom prst="rect">
            <a:avLst/>
          </a:prstGeom>
          <a:noFill/>
        </p:spPr>
        <p:txBody>
          <a:bodyPr wrap="square" rtlCol="0">
            <a:spAutoFit/>
          </a:bodyPr>
          <a:lstStyle/>
          <a:p>
            <a:pPr algn="l"/>
            <a:r>
              <a:rPr lang="en-US" sz="1400" b="0" i="0" u="none" strike="noStrike" dirty="0" err="1">
                <a:solidFill>
                  <a:srgbClr val="505050"/>
                </a:solidFill>
                <a:effectLst/>
                <a:latin typeface="Calibri" panose="020F0502020204030204" pitchFamily="34" charset="0"/>
                <a:cs typeface="Calibri" panose="020F0502020204030204" pitchFamily="34" charset="0"/>
              </a:rPr>
              <a:t>Rugo</a:t>
            </a:r>
            <a:r>
              <a:rPr lang="en-US" sz="1400" b="0" i="0" u="none" strike="noStrike" dirty="0">
                <a:solidFill>
                  <a:srgbClr val="505050"/>
                </a:solidFill>
                <a:effectLst/>
                <a:latin typeface="Calibri" panose="020F0502020204030204" pitchFamily="34" charset="0"/>
                <a:cs typeface="Calibri" panose="020F0502020204030204" pitchFamily="34" charset="0"/>
              </a:rPr>
              <a:t> HS et al. </a:t>
            </a:r>
            <a:r>
              <a:rPr lang="en-US" sz="1400" b="0" i="1" u="none" strike="noStrike" dirty="0">
                <a:solidFill>
                  <a:srgbClr val="505050"/>
                </a:solidFill>
                <a:effectLst/>
                <a:latin typeface="Calibri" panose="020F0502020204030204" pitchFamily="34" charset="0"/>
                <a:cs typeface="Calibri" panose="020F0502020204030204" pitchFamily="34" charset="0"/>
              </a:rPr>
              <a:t>Ann Oncol.</a:t>
            </a:r>
            <a:r>
              <a:rPr lang="en-US" sz="1400" b="0" i="0" u="none" strike="noStrike" dirty="0">
                <a:solidFill>
                  <a:srgbClr val="505050"/>
                </a:solidFill>
                <a:effectLst/>
                <a:latin typeface="Calibri" panose="020F0502020204030204" pitchFamily="34" charset="0"/>
                <a:cs typeface="Calibri" panose="020F0502020204030204" pitchFamily="34" charset="0"/>
              </a:rPr>
              <a:t> 2022; 33: 616-627</a:t>
            </a:r>
          </a:p>
        </p:txBody>
      </p:sp>
      <p:graphicFrame>
        <p:nvGraphicFramePr>
          <p:cNvPr id="6" name="Table 5">
            <a:extLst>
              <a:ext uri="{FF2B5EF4-FFF2-40B4-BE49-F238E27FC236}">
                <a16:creationId xmlns:a16="http://schemas.microsoft.com/office/drawing/2014/main" id="{655805E5-E4A9-8857-9C95-8F59A9B543D7}"/>
              </a:ext>
            </a:extLst>
          </p:cNvPr>
          <p:cNvGraphicFramePr>
            <a:graphicFrameLocks noGrp="1"/>
          </p:cNvGraphicFramePr>
          <p:nvPr>
            <p:extLst>
              <p:ext uri="{D42A27DB-BD31-4B8C-83A1-F6EECF244321}">
                <p14:modId xmlns:p14="http://schemas.microsoft.com/office/powerpoint/2010/main" val="2887281315"/>
              </p:ext>
            </p:extLst>
          </p:nvPr>
        </p:nvGraphicFramePr>
        <p:xfrm>
          <a:off x="527050" y="908720"/>
          <a:ext cx="11185575" cy="5206396"/>
        </p:xfrm>
        <a:graphic>
          <a:graphicData uri="http://schemas.openxmlformats.org/drawingml/2006/table">
            <a:tbl>
              <a:tblPr firstRow="1">
                <a:tableStyleId>{ED083AE6-46FA-4A59-8FB0-9F97EB10719F}</a:tableStyleId>
              </a:tblPr>
              <a:tblGrid>
                <a:gridCol w="2237115">
                  <a:extLst>
                    <a:ext uri="{9D8B030D-6E8A-4147-A177-3AD203B41FA5}">
                      <a16:colId xmlns:a16="http://schemas.microsoft.com/office/drawing/2014/main" val="345106436"/>
                    </a:ext>
                  </a:extLst>
                </a:gridCol>
                <a:gridCol w="2237115">
                  <a:extLst>
                    <a:ext uri="{9D8B030D-6E8A-4147-A177-3AD203B41FA5}">
                      <a16:colId xmlns:a16="http://schemas.microsoft.com/office/drawing/2014/main" val="1050423168"/>
                    </a:ext>
                  </a:extLst>
                </a:gridCol>
                <a:gridCol w="2237115">
                  <a:extLst>
                    <a:ext uri="{9D8B030D-6E8A-4147-A177-3AD203B41FA5}">
                      <a16:colId xmlns:a16="http://schemas.microsoft.com/office/drawing/2014/main" val="3625997410"/>
                    </a:ext>
                  </a:extLst>
                </a:gridCol>
                <a:gridCol w="2237115">
                  <a:extLst>
                    <a:ext uri="{9D8B030D-6E8A-4147-A177-3AD203B41FA5}">
                      <a16:colId xmlns:a16="http://schemas.microsoft.com/office/drawing/2014/main" val="1198702054"/>
                    </a:ext>
                  </a:extLst>
                </a:gridCol>
                <a:gridCol w="2237115">
                  <a:extLst>
                    <a:ext uri="{9D8B030D-6E8A-4147-A177-3AD203B41FA5}">
                      <a16:colId xmlns:a16="http://schemas.microsoft.com/office/drawing/2014/main" val="4180365625"/>
                    </a:ext>
                  </a:extLst>
                </a:gridCol>
              </a:tblGrid>
              <a:tr h="421259">
                <a:tc gridSpan="3">
                  <a:txBody>
                    <a:bodyPr/>
                    <a:lstStyle/>
                    <a:p>
                      <a:pPr algn="ctr" fontAlgn="ctr"/>
                      <a:r>
                        <a:rPr lang="en-US" sz="1400" b="1" dirty="0" err="1">
                          <a:solidFill>
                            <a:schemeClr val="bg1"/>
                          </a:solidFill>
                          <a:effectLst/>
                        </a:rPr>
                        <a:t>Abemaciclib</a:t>
                      </a:r>
                      <a:r>
                        <a:rPr lang="en-US" sz="1400" b="1" dirty="0">
                          <a:solidFill>
                            <a:schemeClr val="bg1"/>
                          </a:solidFill>
                          <a:effectLst/>
                        </a:rPr>
                        <a:t> + ET (N = 2791)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C"/>
                    </a:solidFill>
                  </a:tcPr>
                </a:tc>
                <a:tc hMerge="1">
                  <a:txBody>
                    <a:bodyPr/>
                    <a:lstStyle/>
                    <a:p>
                      <a:endParaRPr lang="en-US"/>
                    </a:p>
                  </a:txBody>
                  <a:tcPr/>
                </a:tc>
                <a:tc hMerge="1">
                  <a:txBody>
                    <a:bodyPr/>
                    <a:lstStyle/>
                    <a:p>
                      <a:endParaRPr lang="en-US"/>
                    </a:p>
                  </a:txBody>
                  <a:tcPr/>
                </a:tc>
                <a:tc gridSpan="2">
                  <a:txBody>
                    <a:bodyPr/>
                    <a:lstStyle/>
                    <a:p>
                      <a:pPr algn="ctr" fontAlgn="ctr"/>
                      <a:r>
                        <a:rPr lang="en-US" sz="1400" b="1" dirty="0">
                          <a:solidFill>
                            <a:schemeClr val="bg1"/>
                          </a:solidFill>
                          <a:effectLst/>
                        </a:rPr>
                        <a:t>ET alone (N = 2800)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C"/>
                    </a:solidFill>
                  </a:tcPr>
                </a:tc>
                <a:tc hMerge="1">
                  <a:txBody>
                    <a:bodyPr/>
                    <a:lstStyle/>
                    <a:p>
                      <a:endParaRPr lang="en-US"/>
                    </a:p>
                  </a:txBody>
                  <a:tcPr/>
                </a:tc>
                <a:extLst>
                  <a:ext uri="{0D108BD9-81ED-4DB2-BD59-A6C34878D82A}">
                    <a16:rowId xmlns:a16="http://schemas.microsoft.com/office/drawing/2014/main" val="3456015433"/>
                  </a:ext>
                </a:extLst>
              </a:tr>
              <a:tr h="270129">
                <a:tc>
                  <a:txBody>
                    <a:bodyPr/>
                    <a:lstStyle/>
                    <a:p>
                      <a:pPr algn="ctr" fontAlgn="ctr"/>
                      <a:r>
                        <a:rPr lang="en-US" sz="1400" b="1" dirty="0">
                          <a:solidFill>
                            <a:schemeClr val="bg1"/>
                          </a:solidFill>
                          <a:effectLst/>
                        </a:rPr>
                        <a:t>n (%)</a:t>
                      </a:r>
                    </a:p>
                  </a:txBody>
                  <a:tcPr marL="0" marR="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A5C"/>
                    </a:solidFill>
                  </a:tcPr>
                </a:tc>
                <a:tc>
                  <a:txBody>
                    <a:bodyPr/>
                    <a:lstStyle/>
                    <a:p>
                      <a:pPr algn="ctr" fontAlgn="ctr"/>
                      <a:r>
                        <a:rPr lang="en-US" sz="1400" b="1" dirty="0">
                          <a:solidFill>
                            <a:schemeClr val="bg1"/>
                          </a:solidFill>
                          <a:effectLst/>
                          <a:latin typeface="+mn-lt"/>
                        </a:rPr>
                        <a:t>Any Grade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A5C"/>
                    </a:solidFill>
                  </a:tcPr>
                </a:tc>
                <a:tc>
                  <a:txBody>
                    <a:bodyPr/>
                    <a:lstStyle/>
                    <a:p>
                      <a:pPr algn="ctr" fontAlgn="ctr"/>
                      <a:r>
                        <a:rPr lang="en-US" sz="1400" b="1" dirty="0">
                          <a:solidFill>
                            <a:schemeClr val="bg1"/>
                          </a:solidFill>
                          <a:effectLst/>
                          <a:latin typeface="+mn-lt"/>
                        </a:rPr>
                        <a:t>Grade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A5C"/>
                    </a:solidFill>
                  </a:tcPr>
                </a:tc>
                <a:tc>
                  <a:txBody>
                    <a:bodyPr/>
                    <a:lstStyle/>
                    <a:p>
                      <a:pPr algn="ctr" fontAlgn="ctr"/>
                      <a:r>
                        <a:rPr lang="en-US" sz="1400" b="1" dirty="0">
                          <a:solidFill>
                            <a:schemeClr val="bg1"/>
                          </a:solidFill>
                          <a:effectLst/>
                          <a:latin typeface="+mn-lt"/>
                        </a:rPr>
                        <a:t>Any grade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A5C"/>
                    </a:solidFill>
                  </a:tcPr>
                </a:tc>
                <a:tc>
                  <a:txBody>
                    <a:bodyPr/>
                    <a:lstStyle/>
                    <a:p>
                      <a:pPr algn="ctr" fontAlgn="ctr"/>
                      <a:r>
                        <a:rPr lang="en-US" sz="1400" b="1" dirty="0">
                          <a:solidFill>
                            <a:schemeClr val="bg1"/>
                          </a:solidFill>
                          <a:effectLst/>
                          <a:latin typeface="+mn-lt"/>
                        </a:rPr>
                        <a:t>Grade ≥3</a:t>
                      </a: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02A5C"/>
                    </a:solidFill>
                  </a:tcPr>
                </a:tc>
                <a:extLst>
                  <a:ext uri="{0D108BD9-81ED-4DB2-BD59-A6C34878D82A}">
                    <a16:rowId xmlns:a16="http://schemas.microsoft.com/office/drawing/2014/main" val="4273691138"/>
                  </a:ext>
                </a:extLst>
              </a:tr>
              <a:tr h="282188">
                <a:tc>
                  <a:txBody>
                    <a:bodyPr/>
                    <a:lstStyle/>
                    <a:p>
                      <a:pPr algn="ctr"/>
                      <a:r>
                        <a:rPr lang="en-US" sz="1400" b="0" dirty="0">
                          <a:effectLst/>
                        </a:rPr>
                        <a:t>Diarrhea</a:t>
                      </a:r>
                    </a:p>
                  </a:txBody>
                  <a:tcPr marL="0" marR="0" marT="0" marB="0" anchor="ctr">
                    <a:solidFill>
                      <a:srgbClr val="ECF4FB"/>
                    </a:solidFill>
                  </a:tcPr>
                </a:tc>
                <a:tc>
                  <a:txBody>
                    <a:bodyPr/>
                    <a:lstStyle/>
                    <a:p>
                      <a:pPr algn="ctr"/>
                      <a:r>
                        <a:rPr lang="en-US" sz="1400" b="0" dirty="0">
                          <a:effectLst/>
                          <a:latin typeface="+mn-lt"/>
                        </a:rPr>
                        <a:t>2331 (83.5)</a:t>
                      </a:r>
                    </a:p>
                  </a:txBody>
                  <a:tcPr marL="0" marR="0" marT="0" marB="0" anchor="ctr">
                    <a:solidFill>
                      <a:srgbClr val="ECF4FB"/>
                    </a:solidFill>
                  </a:tcPr>
                </a:tc>
                <a:tc>
                  <a:txBody>
                    <a:bodyPr/>
                    <a:lstStyle/>
                    <a:p>
                      <a:pPr algn="ctr" fontAlgn="b"/>
                      <a:r>
                        <a:rPr lang="en-US" sz="1400" b="0" i="0" u="none" strike="noStrike" dirty="0">
                          <a:solidFill>
                            <a:srgbClr val="000000"/>
                          </a:solidFill>
                          <a:effectLst/>
                          <a:latin typeface="+mn-lt"/>
                        </a:rPr>
                        <a:t>219 (7.8)</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242 (8.6)</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6 (0.2)</a:t>
                      </a:r>
                    </a:p>
                  </a:txBody>
                  <a:tcPr marL="9525" marR="9525" marT="9525" marB="0" anchor="ctr">
                    <a:solidFill>
                      <a:srgbClr val="ECF4FB"/>
                    </a:solidFill>
                  </a:tcPr>
                </a:tc>
                <a:extLst>
                  <a:ext uri="{0D108BD9-81ED-4DB2-BD59-A6C34878D82A}">
                    <a16:rowId xmlns:a16="http://schemas.microsoft.com/office/drawing/2014/main" val="337901450"/>
                  </a:ext>
                </a:extLst>
              </a:tr>
              <a:tr h="282188">
                <a:tc>
                  <a:txBody>
                    <a:bodyPr/>
                    <a:lstStyle/>
                    <a:p>
                      <a:pPr algn="ctr"/>
                      <a:r>
                        <a:rPr lang="en-US" sz="1400" b="0" dirty="0">
                          <a:effectLst/>
                        </a:rPr>
                        <a:t>Infections</a:t>
                      </a:r>
                    </a:p>
                  </a:txBody>
                  <a:tcPr marL="0" marR="0" marT="0" marB="0" anchor="ctr">
                    <a:solidFill>
                      <a:srgbClr val="E3EDF1"/>
                    </a:solidFill>
                  </a:tcPr>
                </a:tc>
                <a:tc>
                  <a:txBody>
                    <a:bodyPr/>
                    <a:lstStyle/>
                    <a:p>
                      <a:pPr algn="ctr"/>
                      <a:r>
                        <a:rPr lang="en-US" sz="1400" b="0" dirty="0">
                          <a:effectLst/>
                          <a:latin typeface="+mn-lt"/>
                        </a:rPr>
                        <a:t>1429 (51.2)</a:t>
                      </a:r>
                    </a:p>
                  </a:txBody>
                  <a:tcPr marL="0" marR="0" marT="0" marB="0" anchor="ctr">
                    <a:solidFill>
                      <a:srgbClr val="E3EDF1"/>
                    </a:solidFill>
                  </a:tcPr>
                </a:tc>
                <a:tc>
                  <a:txBody>
                    <a:bodyPr/>
                    <a:lstStyle/>
                    <a:p>
                      <a:pPr algn="ctr" fontAlgn="b"/>
                      <a:r>
                        <a:rPr lang="en-US" sz="1400" b="0" i="0" u="none" strike="noStrike" dirty="0">
                          <a:solidFill>
                            <a:srgbClr val="000000"/>
                          </a:solidFill>
                          <a:effectLst/>
                          <a:latin typeface="+mn-lt"/>
                        </a:rPr>
                        <a:t>155 (5.6)</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1102 (39.4)</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83 (3.0)</a:t>
                      </a:r>
                    </a:p>
                  </a:txBody>
                  <a:tcPr marL="9525" marR="9525" marT="9525" marB="0" anchor="ctr">
                    <a:solidFill>
                      <a:srgbClr val="E3EDF1"/>
                    </a:solidFill>
                  </a:tcPr>
                </a:tc>
                <a:extLst>
                  <a:ext uri="{0D108BD9-81ED-4DB2-BD59-A6C34878D82A}">
                    <a16:rowId xmlns:a16="http://schemas.microsoft.com/office/drawing/2014/main" val="3562620465"/>
                  </a:ext>
                </a:extLst>
              </a:tr>
              <a:tr h="282188">
                <a:tc>
                  <a:txBody>
                    <a:bodyPr/>
                    <a:lstStyle/>
                    <a:p>
                      <a:pPr algn="ctr"/>
                      <a:r>
                        <a:rPr lang="en-US" sz="1400" b="0" dirty="0">
                          <a:effectLst/>
                        </a:rPr>
                        <a:t>Neutropenia</a:t>
                      </a:r>
                    </a:p>
                  </a:txBody>
                  <a:tcPr marL="0" marR="0" marT="0" marB="0" anchor="ctr">
                    <a:solidFill>
                      <a:srgbClr val="ECF4FB"/>
                    </a:solidFill>
                  </a:tcPr>
                </a:tc>
                <a:tc>
                  <a:txBody>
                    <a:bodyPr/>
                    <a:lstStyle/>
                    <a:p>
                      <a:pPr algn="ctr"/>
                      <a:r>
                        <a:rPr lang="en-US" sz="1400" b="0" dirty="0">
                          <a:effectLst/>
                          <a:latin typeface="+mn-lt"/>
                        </a:rPr>
                        <a:t>1278 (45.8)</a:t>
                      </a:r>
                    </a:p>
                  </a:txBody>
                  <a:tcPr marL="0" marR="0" marT="0" marB="0" anchor="ctr">
                    <a:solidFill>
                      <a:srgbClr val="ECF4FB"/>
                    </a:solidFill>
                  </a:tcPr>
                </a:tc>
                <a:tc>
                  <a:txBody>
                    <a:bodyPr/>
                    <a:lstStyle/>
                    <a:p>
                      <a:pPr algn="ctr" fontAlgn="b"/>
                      <a:r>
                        <a:rPr lang="en-US" sz="1400" b="0" i="0" u="none" strike="noStrike" dirty="0">
                          <a:solidFill>
                            <a:srgbClr val="000000"/>
                          </a:solidFill>
                          <a:effectLst/>
                          <a:latin typeface="+mn-lt"/>
                        </a:rPr>
                        <a:t>546 (19.6)</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157 (5.6)</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23 (0.8)</a:t>
                      </a:r>
                    </a:p>
                  </a:txBody>
                  <a:tcPr marL="9525" marR="9525" marT="9525" marB="0" anchor="ctr">
                    <a:solidFill>
                      <a:srgbClr val="ECF4FB"/>
                    </a:solidFill>
                  </a:tcPr>
                </a:tc>
                <a:extLst>
                  <a:ext uri="{0D108BD9-81ED-4DB2-BD59-A6C34878D82A}">
                    <a16:rowId xmlns:a16="http://schemas.microsoft.com/office/drawing/2014/main" val="225583502"/>
                  </a:ext>
                </a:extLst>
              </a:tr>
              <a:tr h="282188">
                <a:tc>
                  <a:txBody>
                    <a:bodyPr/>
                    <a:lstStyle/>
                    <a:p>
                      <a:pPr algn="ctr"/>
                      <a:r>
                        <a:rPr lang="en-US" sz="1400" b="0" dirty="0">
                          <a:effectLst/>
                        </a:rPr>
                        <a:t>Fatigue</a:t>
                      </a:r>
                    </a:p>
                  </a:txBody>
                  <a:tcPr marL="0" marR="0" marT="0" marB="0" anchor="ctr">
                    <a:solidFill>
                      <a:srgbClr val="E3EDF1"/>
                    </a:solidFill>
                  </a:tcPr>
                </a:tc>
                <a:tc>
                  <a:txBody>
                    <a:bodyPr/>
                    <a:lstStyle/>
                    <a:p>
                      <a:pPr algn="ctr"/>
                      <a:r>
                        <a:rPr lang="en-US" sz="1400" b="0" dirty="0">
                          <a:effectLst/>
                          <a:latin typeface="+mn-lt"/>
                        </a:rPr>
                        <a:t>1133 (40.6)</a:t>
                      </a:r>
                    </a:p>
                  </a:txBody>
                  <a:tcPr marL="0" marR="0" marT="0" marB="0" anchor="ctr">
                    <a:solidFill>
                      <a:srgbClr val="E3EDF1"/>
                    </a:solidFill>
                  </a:tcPr>
                </a:tc>
                <a:tc>
                  <a:txBody>
                    <a:bodyPr/>
                    <a:lstStyle/>
                    <a:p>
                      <a:pPr algn="ctr" fontAlgn="b"/>
                      <a:r>
                        <a:rPr lang="en-US" sz="1400" b="0" i="0" u="none" strike="noStrike" dirty="0">
                          <a:solidFill>
                            <a:srgbClr val="000000"/>
                          </a:solidFill>
                          <a:effectLst/>
                          <a:latin typeface="+mn-lt"/>
                        </a:rPr>
                        <a:t>80 (2.9)</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499 (17.8)</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4 (0.1)</a:t>
                      </a:r>
                    </a:p>
                  </a:txBody>
                  <a:tcPr marL="9525" marR="9525" marT="9525" marB="0" anchor="ctr">
                    <a:solidFill>
                      <a:srgbClr val="E3EDF1"/>
                    </a:solidFill>
                  </a:tcPr>
                </a:tc>
                <a:extLst>
                  <a:ext uri="{0D108BD9-81ED-4DB2-BD59-A6C34878D82A}">
                    <a16:rowId xmlns:a16="http://schemas.microsoft.com/office/drawing/2014/main" val="886535957"/>
                  </a:ext>
                </a:extLst>
              </a:tr>
              <a:tr h="282188">
                <a:tc>
                  <a:txBody>
                    <a:bodyPr/>
                    <a:lstStyle/>
                    <a:p>
                      <a:pPr algn="ctr"/>
                      <a:r>
                        <a:rPr lang="en-US" sz="1400" b="0" dirty="0">
                          <a:effectLst/>
                        </a:rPr>
                        <a:t>Nausea</a:t>
                      </a:r>
                    </a:p>
                  </a:txBody>
                  <a:tcPr marL="0" marR="0" marT="0" marB="0" anchor="ctr">
                    <a:solidFill>
                      <a:srgbClr val="ECF4FB"/>
                    </a:solidFill>
                  </a:tcPr>
                </a:tc>
                <a:tc>
                  <a:txBody>
                    <a:bodyPr/>
                    <a:lstStyle/>
                    <a:p>
                      <a:pPr algn="ctr"/>
                      <a:r>
                        <a:rPr lang="en-US" sz="1400" b="0" dirty="0">
                          <a:effectLst/>
                          <a:latin typeface="+mn-lt"/>
                        </a:rPr>
                        <a:t>824 (29.5)</a:t>
                      </a:r>
                    </a:p>
                  </a:txBody>
                  <a:tcPr marL="0" marR="0" marT="0" marB="0" anchor="ctr">
                    <a:solidFill>
                      <a:srgbClr val="ECF4FB"/>
                    </a:solidFill>
                  </a:tcPr>
                </a:tc>
                <a:tc>
                  <a:txBody>
                    <a:bodyPr/>
                    <a:lstStyle/>
                    <a:p>
                      <a:pPr algn="ctr" fontAlgn="b"/>
                      <a:r>
                        <a:rPr lang="en-US" sz="1400" b="0" i="0" u="none" strike="noStrike" dirty="0">
                          <a:solidFill>
                            <a:srgbClr val="000000"/>
                          </a:solidFill>
                          <a:effectLst/>
                          <a:latin typeface="+mn-lt"/>
                        </a:rPr>
                        <a:t>14 (0.5)</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252 (9.0)</a:t>
                      </a:r>
                    </a:p>
                  </a:txBody>
                  <a:tcPr marL="9525" marR="9525" marT="9525" marB="0" anchor="ctr">
                    <a:solidFill>
                      <a:srgbClr val="ECF4FB"/>
                    </a:solidFill>
                  </a:tcPr>
                </a:tc>
                <a:tc>
                  <a:txBody>
                    <a:bodyPr/>
                    <a:lstStyle/>
                    <a:p>
                      <a:pPr algn="ctr" fontAlgn="b"/>
                      <a:r>
                        <a:rPr lang="en-US" sz="1400" b="0" i="0" u="none" strike="noStrike">
                          <a:solidFill>
                            <a:srgbClr val="000000"/>
                          </a:solidFill>
                          <a:effectLst/>
                          <a:latin typeface="+mn-lt"/>
                        </a:rPr>
                        <a:t>2 (0.1)</a:t>
                      </a:r>
                    </a:p>
                  </a:txBody>
                  <a:tcPr marL="9525" marR="9525" marT="9525" marB="0" anchor="ctr">
                    <a:solidFill>
                      <a:srgbClr val="ECF4FB"/>
                    </a:solidFill>
                  </a:tcPr>
                </a:tc>
                <a:extLst>
                  <a:ext uri="{0D108BD9-81ED-4DB2-BD59-A6C34878D82A}">
                    <a16:rowId xmlns:a16="http://schemas.microsoft.com/office/drawing/2014/main" val="587062989"/>
                  </a:ext>
                </a:extLst>
              </a:tr>
              <a:tr h="282188">
                <a:tc>
                  <a:txBody>
                    <a:bodyPr/>
                    <a:lstStyle/>
                    <a:p>
                      <a:pPr algn="ctr"/>
                      <a:r>
                        <a:rPr lang="en-US" sz="1400" b="0" dirty="0">
                          <a:effectLst/>
                        </a:rPr>
                        <a:t>Anemia</a:t>
                      </a:r>
                    </a:p>
                  </a:txBody>
                  <a:tcPr marL="0" marR="0" marT="0" marB="0" anchor="ctr">
                    <a:solidFill>
                      <a:srgbClr val="E3EDF1"/>
                    </a:solidFill>
                  </a:tcPr>
                </a:tc>
                <a:tc>
                  <a:txBody>
                    <a:bodyPr/>
                    <a:lstStyle/>
                    <a:p>
                      <a:pPr algn="ctr"/>
                      <a:r>
                        <a:rPr lang="en-US" sz="1400" b="0" dirty="0">
                          <a:effectLst/>
                          <a:latin typeface="+mn-lt"/>
                        </a:rPr>
                        <a:t>681 (24.4)</a:t>
                      </a:r>
                    </a:p>
                  </a:txBody>
                  <a:tcPr marL="0" marR="0" marT="0" marB="0" anchor="ctr">
                    <a:solidFill>
                      <a:srgbClr val="E3EDF1"/>
                    </a:solidFill>
                  </a:tcPr>
                </a:tc>
                <a:tc>
                  <a:txBody>
                    <a:bodyPr/>
                    <a:lstStyle/>
                    <a:p>
                      <a:pPr algn="ctr" fontAlgn="b"/>
                      <a:r>
                        <a:rPr lang="en-US" sz="1400" b="0" i="0" u="none" strike="noStrike" dirty="0">
                          <a:solidFill>
                            <a:srgbClr val="000000"/>
                          </a:solidFill>
                          <a:effectLst/>
                          <a:latin typeface="+mn-lt"/>
                        </a:rPr>
                        <a:t>57 (2.0)</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104 (3.7)</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10 (0.4)</a:t>
                      </a:r>
                    </a:p>
                  </a:txBody>
                  <a:tcPr marL="9525" marR="9525" marT="9525" marB="0" anchor="ctr">
                    <a:solidFill>
                      <a:srgbClr val="E3EDF1"/>
                    </a:solidFill>
                  </a:tcPr>
                </a:tc>
                <a:extLst>
                  <a:ext uri="{0D108BD9-81ED-4DB2-BD59-A6C34878D82A}">
                    <a16:rowId xmlns:a16="http://schemas.microsoft.com/office/drawing/2014/main" val="1848195576"/>
                  </a:ext>
                </a:extLst>
              </a:tr>
              <a:tr h="282188">
                <a:tc>
                  <a:txBody>
                    <a:bodyPr/>
                    <a:lstStyle/>
                    <a:p>
                      <a:pPr algn="ctr"/>
                      <a:r>
                        <a:rPr lang="en-US" sz="1400" b="0" dirty="0">
                          <a:effectLst/>
                        </a:rPr>
                        <a:t>Headache</a:t>
                      </a:r>
                    </a:p>
                  </a:txBody>
                  <a:tcPr marL="0" marR="0" marT="0" marB="0" anchor="ctr">
                    <a:solidFill>
                      <a:srgbClr val="ECF4FB"/>
                    </a:solidFill>
                  </a:tcPr>
                </a:tc>
                <a:tc>
                  <a:txBody>
                    <a:bodyPr/>
                    <a:lstStyle/>
                    <a:p>
                      <a:pPr algn="ctr"/>
                      <a:r>
                        <a:rPr lang="en-US" sz="1400" b="0" dirty="0">
                          <a:effectLst/>
                          <a:latin typeface="+mn-lt"/>
                        </a:rPr>
                        <a:t>546 (19.6)</a:t>
                      </a:r>
                    </a:p>
                  </a:txBody>
                  <a:tcPr marL="0" marR="0" marT="0" marB="0" anchor="ctr">
                    <a:solidFill>
                      <a:srgbClr val="ECF4FB"/>
                    </a:solidFill>
                  </a:tcPr>
                </a:tc>
                <a:tc>
                  <a:txBody>
                    <a:bodyPr/>
                    <a:lstStyle/>
                    <a:p>
                      <a:pPr algn="ctr" fontAlgn="b"/>
                      <a:r>
                        <a:rPr lang="en-US" sz="1400" b="0" i="0" u="none" strike="noStrike" dirty="0">
                          <a:solidFill>
                            <a:srgbClr val="000000"/>
                          </a:solidFill>
                          <a:effectLst/>
                          <a:latin typeface="+mn-lt"/>
                        </a:rPr>
                        <a:t>8 (0.3)</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421 (15.0)</a:t>
                      </a:r>
                    </a:p>
                  </a:txBody>
                  <a:tcPr marL="9525" marR="9525" marT="9525" marB="0" anchor="ctr">
                    <a:solidFill>
                      <a:srgbClr val="ECF4FB"/>
                    </a:solidFill>
                  </a:tcPr>
                </a:tc>
                <a:tc>
                  <a:txBody>
                    <a:bodyPr/>
                    <a:lstStyle/>
                    <a:p>
                      <a:pPr algn="ctr" fontAlgn="b"/>
                      <a:r>
                        <a:rPr lang="en-US" sz="1400" b="0" i="0" u="none" strike="noStrike">
                          <a:solidFill>
                            <a:srgbClr val="000000"/>
                          </a:solidFill>
                          <a:effectLst/>
                          <a:latin typeface="+mn-lt"/>
                        </a:rPr>
                        <a:t>5 (0.2)</a:t>
                      </a:r>
                    </a:p>
                  </a:txBody>
                  <a:tcPr marL="9525" marR="9525" marT="9525" marB="0" anchor="ctr">
                    <a:solidFill>
                      <a:srgbClr val="ECF4FB"/>
                    </a:solidFill>
                  </a:tcPr>
                </a:tc>
                <a:extLst>
                  <a:ext uri="{0D108BD9-81ED-4DB2-BD59-A6C34878D82A}">
                    <a16:rowId xmlns:a16="http://schemas.microsoft.com/office/drawing/2014/main" val="3729515566"/>
                  </a:ext>
                </a:extLst>
              </a:tr>
              <a:tr h="282188">
                <a:tc>
                  <a:txBody>
                    <a:bodyPr/>
                    <a:lstStyle/>
                    <a:p>
                      <a:pPr algn="ctr"/>
                      <a:r>
                        <a:rPr lang="en-US" sz="1400" b="0" dirty="0">
                          <a:effectLst/>
                        </a:rPr>
                        <a:t>Vomiting</a:t>
                      </a:r>
                    </a:p>
                  </a:txBody>
                  <a:tcPr marL="0" marR="0" marT="0" marB="0" anchor="ctr">
                    <a:solidFill>
                      <a:srgbClr val="E3EDF1"/>
                    </a:solidFill>
                  </a:tcPr>
                </a:tc>
                <a:tc>
                  <a:txBody>
                    <a:bodyPr/>
                    <a:lstStyle/>
                    <a:p>
                      <a:pPr algn="ctr"/>
                      <a:r>
                        <a:rPr lang="en-US" sz="1400" b="0" dirty="0">
                          <a:effectLst/>
                          <a:latin typeface="+mn-lt"/>
                        </a:rPr>
                        <a:t>491 (17.6)</a:t>
                      </a:r>
                    </a:p>
                  </a:txBody>
                  <a:tcPr marL="0" marR="0" marT="0" marB="0" anchor="ctr">
                    <a:solidFill>
                      <a:srgbClr val="E3EDF1"/>
                    </a:solidFill>
                  </a:tcPr>
                </a:tc>
                <a:tc>
                  <a:txBody>
                    <a:bodyPr/>
                    <a:lstStyle/>
                    <a:p>
                      <a:pPr algn="ctr" fontAlgn="b"/>
                      <a:r>
                        <a:rPr lang="en-US" sz="1400" b="0" i="0" u="none" strike="noStrike" dirty="0">
                          <a:solidFill>
                            <a:srgbClr val="000000"/>
                          </a:solidFill>
                          <a:effectLst/>
                          <a:latin typeface="+mn-lt"/>
                        </a:rPr>
                        <a:t>15 (0.5)</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130 (4.6)</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3 (0.1)</a:t>
                      </a:r>
                    </a:p>
                  </a:txBody>
                  <a:tcPr marL="9525" marR="9525" marT="9525" marB="0" anchor="ctr">
                    <a:solidFill>
                      <a:srgbClr val="E3EDF1"/>
                    </a:solidFill>
                  </a:tcPr>
                </a:tc>
                <a:extLst>
                  <a:ext uri="{0D108BD9-81ED-4DB2-BD59-A6C34878D82A}">
                    <a16:rowId xmlns:a16="http://schemas.microsoft.com/office/drawing/2014/main" val="1861703045"/>
                  </a:ext>
                </a:extLst>
              </a:tr>
              <a:tr h="282188">
                <a:tc>
                  <a:txBody>
                    <a:bodyPr/>
                    <a:lstStyle/>
                    <a:p>
                      <a:pPr algn="ctr"/>
                      <a:r>
                        <a:rPr lang="en-US" sz="1400" b="0" dirty="0">
                          <a:effectLst/>
                        </a:rPr>
                        <a:t>Stomatitis</a:t>
                      </a:r>
                    </a:p>
                  </a:txBody>
                  <a:tcPr marL="0" marR="0" marT="0" marB="0" anchor="ctr">
                    <a:solidFill>
                      <a:srgbClr val="ECF4FB"/>
                    </a:solidFill>
                  </a:tcPr>
                </a:tc>
                <a:tc>
                  <a:txBody>
                    <a:bodyPr/>
                    <a:lstStyle/>
                    <a:p>
                      <a:pPr algn="ctr"/>
                      <a:r>
                        <a:rPr lang="en-US" sz="1400" b="0" dirty="0">
                          <a:effectLst/>
                          <a:latin typeface="+mn-lt"/>
                        </a:rPr>
                        <a:t>385 (13.8)</a:t>
                      </a:r>
                    </a:p>
                  </a:txBody>
                  <a:tcPr marL="0" marR="0" marT="0" marB="0" anchor="ctr">
                    <a:solidFill>
                      <a:srgbClr val="ECF4FB"/>
                    </a:solidFill>
                  </a:tcPr>
                </a:tc>
                <a:tc>
                  <a:txBody>
                    <a:bodyPr/>
                    <a:lstStyle/>
                    <a:p>
                      <a:pPr algn="ctr" fontAlgn="b"/>
                      <a:r>
                        <a:rPr lang="en-US" sz="1400" b="0" i="0" u="none" strike="noStrike" dirty="0">
                          <a:solidFill>
                            <a:srgbClr val="000000"/>
                          </a:solidFill>
                          <a:effectLst/>
                          <a:latin typeface="+mn-lt"/>
                        </a:rPr>
                        <a:t>4 (0.1)</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151 (5.4)</a:t>
                      </a:r>
                    </a:p>
                  </a:txBody>
                  <a:tcPr marL="9525" marR="9525" marT="9525" marB="0" anchor="ctr">
                    <a:solidFill>
                      <a:srgbClr val="ECF4FB"/>
                    </a:solidFill>
                  </a:tcPr>
                </a:tc>
                <a:tc>
                  <a:txBody>
                    <a:bodyPr/>
                    <a:lstStyle/>
                    <a:p>
                      <a:pPr algn="ctr" fontAlgn="b"/>
                      <a:r>
                        <a:rPr lang="en-US" sz="1400" b="0" i="0" u="none" strike="noStrike">
                          <a:solidFill>
                            <a:srgbClr val="000000"/>
                          </a:solidFill>
                          <a:effectLst/>
                          <a:latin typeface="+mn-lt"/>
                        </a:rPr>
                        <a:t>0 (0.0)</a:t>
                      </a:r>
                    </a:p>
                  </a:txBody>
                  <a:tcPr marL="9525" marR="9525" marT="9525" marB="0" anchor="ctr">
                    <a:solidFill>
                      <a:srgbClr val="ECF4FB"/>
                    </a:solidFill>
                  </a:tcPr>
                </a:tc>
                <a:extLst>
                  <a:ext uri="{0D108BD9-81ED-4DB2-BD59-A6C34878D82A}">
                    <a16:rowId xmlns:a16="http://schemas.microsoft.com/office/drawing/2014/main" val="1242963135"/>
                  </a:ext>
                </a:extLst>
              </a:tr>
              <a:tr h="282188">
                <a:tc>
                  <a:txBody>
                    <a:bodyPr/>
                    <a:lstStyle/>
                    <a:p>
                      <a:pPr algn="ctr"/>
                      <a:r>
                        <a:rPr lang="en-US" sz="1400" b="0" dirty="0">
                          <a:effectLst/>
                        </a:rPr>
                        <a:t>Thrombocytopenia</a:t>
                      </a:r>
                    </a:p>
                  </a:txBody>
                  <a:tcPr marL="0" marR="0" marT="0" marB="0" anchor="ctr">
                    <a:solidFill>
                      <a:srgbClr val="E3EDF1"/>
                    </a:solidFill>
                  </a:tcPr>
                </a:tc>
                <a:tc>
                  <a:txBody>
                    <a:bodyPr/>
                    <a:lstStyle/>
                    <a:p>
                      <a:pPr algn="ctr"/>
                      <a:r>
                        <a:rPr lang="en-US" sz="1400" b="0" dirty="0">
                          <a:effectLst/>
                          <a:latin typeface="+mn-lt"/>
                        </a:rPr>
                        <a:t>373 (13.4)</a:t>
                      </a:r>
                    </a:p>
                  </a:txBody>
                  <a:tcPr marL="0" marR="0" marT="0" marB="0" anchor="ctr">
                    <a:solidFill>
                      <a:srgbClr val="E3EDF1"/>
                    </a:solidFill>
                  </a:tcPr>
                </a:tc>
                <a:tc>
                  <a:txBody>
                    <a:bodyPr/>
                    <a:lstStyle/>
                    <a:p>
                      <a:pPr algn="ctr" fontAlgn="b"/>
                      <a:r>
                        <a:rPr lang="en-US" sz="1400" b="0" i="0" u="none" strike="noStrike" dirty="0">
                          <a:solidFill>
                            <a:srgbClr val="000000"/>
                          </a:solidFill>
                          <a:effectLst/>
                          <a:latin typeface="+mn-lt"/>
                        </a:rPr>
                        <a:t>36 (1.3)</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52 (1.9)</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4 (0.1)</a:t>
                      </a:r>
                    </a:p>
                  </a:txBody>
                  <a:tcPr marL="9525" marR="9525" marT="9525" marB="0" anchor="ctr">
                    <a:solidFill>
                      <a:srgbClr val="E3EDF1"/>
                    </a:solidFill>
                  </a:tcPr>
                </a:tc>
                <a:extLst>
                  <a:ext uri="{0D108BD9-81ED-4DB2-BD59-A6C34878D82A}">
                    <a16:rowId xmlns:a16="http://schemas.microsoft.com/office/drawing/2014/main" val="3723280922"/>
                  </a:ext>
                </a:extLst>
              </a:tr>
              <a:tr h="282188">
                <a:tc>
                  <a:txBody>
                    <a:bodyPr/>
                    <a:lstStyle/>
                    <a:p>
                      <a:pPr algn="ctr"/>
                      <a:r>
                        <a:rPr lang="en-US" sz="1400" b="0" dirty="0">
                          <a:effectLst/>
                        </a:rPr>
                        <a:t>Decreased appetite</a:t>
                      </a:r>
                    </a:p>
                  </a:txBody>
                  <a:tcPr marL="0" marR="0" marT="0" marB="0" anchor="ctr">
                    <a:solidFill>
                      <a:srgbClr val="ECF4FB"/>
                    </a:solidFill>
                  </a:tcPr>
                </a:tc>
                <a:tc>
                  <a:txBody>
                    <a:bodyPr/>
                    <a:lstStyle/>
                    <a:p>
                      <a:pPr algn="ctr"/>
                      <a:r>
                        <a:rPr lang="en-US" sz="1400" b="0">
                          <a:effectLst/>
                          <a:latin typeface="+mn-lt"/>
                        </a:rPr>
                        <a:t>329 (11.8)</a:t>
                      </a:r>
                    </a:p>
                  </a:txBody>
                  <a:tcPr marL="0" marR="0" marT="0" marB="0" anchor="ctr">
                    <a:solidFill>
                      <a:srgbClr val="ECF4FB"/>
                    </a:solidFill>
                  </a:tcPr>
                </a:tc>
                <a:tc>
                  <a:txBody>
                    <a:bodyPr/>
                    <a:lstStyle/>
                    <a:p>
                      <a:pPr algn="ctr" fontAlgn="b"/>
                      <a:r>
                        <a:rPr lang="en-US" sz="1400" b="0" i="0" u="none" strike="noStrike" dirty="0">
                          <a:solidFill>
                            <a:srgbClr val="000000"/>
                          </a:solidFill>
                          <a:effectLst/>
                          <a:latin typeface="+mn-lt"/>
                        </a:rPr>
                        <a:t>16 (0.6)</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68 (2.4)</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2 (0.1)</a:t>
                      </a:r>
                    </a:p>
                  </a:txBody>
                  <a:tcPr marL="9525" marR="9525" marT="9525" marB="0" anchor="ctr">
                    <a:solidFill>
                      <a:srgbClr val="ECF4FB"/>
                    </a:solidFill>
                  </a:tcPr>
                </a:tc>
                <a:extLst>
                  <a:ext uri="{0D108BD9-81ED-4DB2-BD59-A6C34878D82A}">
                    <a16:rowId xmlns:a16="http://schemas.microsoft.com/office/drawing/2014/main" val="2813837144"/>
                  </a:ext>
                </a:extLst>
              </a:tr>
              <a:tr h="282188">
                <a:tc>
                  <a:txBody>
                    <a:bodyPr/>
                    <a:lstStyle/>
                    <a:p>
                      <a:pPr algn="ctr"/>
                      <a:r>
                        <a:rPr lang="en-US" sz="1400" b="0" dirty="0">
                          <a:effectLst/>
                        </a:rPr>
                        <a:t>Alopecia</a:t>
                      </a:r>
                    </a:p>
                  </a:txBody>
                  <a:tcPr marL="0" marR="0" marT="0" marB="0" anchor="ctr">
                    <a:solidFill>
                      <a:srgbClr val="E3EDF1"/>
                    </a:solidFill>
                  </a:tcPr>
                </a:tc>
                <a:tc>
                  <a:txBody>
                    <a:bodyPr/>
                    <a:lstStyle/>
                    <a:p>
                      <a:pPr algn="ctr"/>
                      <a:r>
                        <a:rPr lang="en-US" sz="1400" b="0" dirty="0">
                          <a:effectLst/>
                          <a:latin typeface="+mn-lt"/>
                        </a:rPr>
                        <a:t>313 (11.2)</a:t>
                      </a:r>
                    </a:p>
                  </a:txBody>
                  <a:tcPr marL="0" marR="0" marT="0" marB="0" anchor="ctr">
                    <a:solidFill>
                      <a:srgbClr val="E3EDF1"/>
                    </a:solidFill>
                  </a:tcPr>
                </a:tc>
                <a:tc>
                  <a:txBody>
                    <a:bodyPr/>
                    <a:lstStyle/>
                    <a:p>
                      <a:pPr algn="ctr" fontAlgn="b"/>
                      <a:r>
                        <a:rPr lang="en-US" sz="1400" b="0" i="0" u="none" strike="noStrike" dirty="0">
                          <a:solidFill>
                            <a:srgbClr val="000000"/>
                          </a:solidFill>
                          <a:effectLst/>
                          <a:latin typeface="+mn-lt"/>
                        </a:rPr>
                        <a:t>N/A</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75 (2.7)</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0 (0.0)</a:t>
                      </a:r>
                    </a:p>
                  </a:txBody>
                  <a:tcPr marL="9525" marR="9525" marT="9525" marB="0" anchor="ctr">
                    <a:solidFill>
                      <a:srgbClr val="E3EDF1"/>
                    </a:solidFill>
                  </a:tcPr>
                </a:tc>
                <a:extLst>
                  <a:ext uri="{0D108BD9-81ED-4DB2-BD59-A6C34878D82A}">
                    <a16:rowId xmlns:a16="http://schemas.microsoft.com/office/drawing/2014/main" val="3755580345"/>
                  </a:ext>
                </a:extLst>
              </a:tr>
              <a:tr h="282188">
                <a:tc>
                  <a:txBody>
                    <a:bodyPr/>
                    <a:lstStyle/>
                    <a:p>
                      <a:pPr algn="ctr"/>
                      <a:r>
                        <a:rPr lang="en-US" sz="1400" b="0" dirty="0">
                          <a:effectLst/>
                        </a:rPr>
                        <a:t>ALT</a:t>
                      </a:r>
                    </a:p>
                  </a:txBody>
                  <a:tcPr marL="0" marR="0" marT="0" marB="0" anchor="ctr">
                    <a:solidFill>
                      <a:srgbClr val="ECF4FB"/>
                    </a:solidFill>
                  </a:tcPr>
                </a:tc>
                <a:tc>
                  <a:txBody>
                    <a:bodyPr/>
                    <a:lstStyle/>
                    <a:p>
                      <a:pPr algn="ctr"/>
                      <a:r>
                        <a:rPr lang="en-US" sz="1400" b="0" dirty="0">
                          <a:effectLst/>
                          <a:latin typeface="+mn-lt"/>
                        </a:rPr>
                        <a:t>343 (12.3)</a:t>
                      </a:r>
                    </a:p>
                  </a:txBody>
                  <a:tcPr marL="0" marR="0" marT="0" marB="0" anchor="ctr">
                    <a:solidFill>
                      <a:srgbClr val="ECF4FB"/>
                    </a:solidFill>
                  </a:tcPr>
                </a:tc>
                <a:tc>
                  <a:txBody>
                    <a:bodyPr/>
                    <a:lstStyle/>
                    <a:p>
                      <a:pPr algn="ctr" fontAlgn="b"/>
                      <a:r>
                        <a:rPr lang="en-US" sz="1400" b="0" i="0" u="none" strike="noStrike">
                          <a:solidFill>
                            <a:srgbClr val="000000"/>
                          </a:solidFill>
                          <a:effectLst/>
                          <a:latin typeface="+mn-lt"/>
                        </a:rPr>
                        <a:t>77 (2.8)</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157 (5.6)</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19 (0.7)</a:t>
                      </a:r>
                    </a:p>
                  </a:txBody>
                  <a:tcPr marL="9525" marR="9525" marT="9525" marB="0" anchor="ctr">
                    <a:solidFill>
                      <a:srgbClr val="ECF4FB"/>
                    </a:solidFill>
                  </a:tcPr>
                </a:tc>
                <a:extLst>
                  <a:ext uri="{0D108BD9-81ED-4DB2-BD59-A6C34878D82A}">
                    <a16:rowId xmlns:a16="http://schemas.microsoft.com/office/drawing/2014/main" val="3648268895"/>
                  </a:ext>
                </a:extLst>
              </a:tr>
              <a:tr h="282188">
                <a:tc>
                  <a:txBody>
                    <a:bodyPr/>
                    <a:lstStyle/>
                    <a:p>
                      <a:pPr algn="ctr"/>
                      <a:r>
                        <a:rPr lang="en-US" sz="1400" b="0" dirty="0">
                          <a:effectLst/>
                        </a:rPr>
                        <a:t>AST</a:t>
                      </a:r>
                    </a:p>
                  </a:txBody>
                  <a:tcPr marL="0" marR="0" marT="0" marB="0" anchor="ctr">
                    <a:solidFill>
                      <a:srgbClr val="E3EDF1"/>
                    </a:solidFill>
                  </a:tcPr>
                </a:tc>
                <a:tc>
                  <a:txBody>
                    <a:bodyPr/>
                    <a:lstStyle/>
                    <a:p>
                      <a:pPr algn="ctr"/>
                      <a:r>
                        <a:rPr lang="en-US" sz="1400" b="0" dirty="0">
                          <a:effectLst/>
                          <a:latin typeface="+mn-lt"/>
                        </a:rPr>
                        <a:t>330 (11.8)</a:t>
                      </a:r>
                    </a:p>
                  </a:txBody>
                  <a:tcPr marL="0" marR="0" marT="0" marB="0" anchor="ctr">
                    <a:solidFill>
                      <a:srgbClr val="E3EDF1"/>
                    </a:solidFill>
                  </a:tcPr>
                </a:tc>
                <a:tc>
                  <a:txBody>
                    <a:bodyPr/>
                    <a:lstStyle/>
                    <a:p>
                      <a:pPr algn="ctr" fontAlgn="b"/>
                      <a:r>
                        <a:rPr lang="en-US" sz="1400" b="0" i="0" u="none" strike="noStrike" dirty="0">
                          <a:solidFill>
                            <a:srgbClr val="000000"/>
                          </a:solidFill>
                          <a:effectLst/>
                          <a:latin typeface="+mn-lt"/>
                        </a:rPr>
                        <a:t>52 (1.9)</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137 (4.9)</a:t>
                      </a:r>
                    </a:p>
                  </a:txBody>
                  <a:tcPr marL="9525" marR="9525" marT="9525" marB="0" anchor="ctr">
                    <a:solidFill>
                      <a:srgbClr val="E3EDF1"/>
                    </a:solidFill>
                  </a:tcPr>
                </a:tc>
                <a:tc>
                  <a:txBody>
                    <a:bodyPr/>
                    <a:lstStyle/>
                    <a:p>
                      <a:pPr algn="ctr" fontAlgn="b"/>
                      <a:r>
                        <a:rPr lang="en-US" sz="1400" b="0" i="0" u="none" strike="noStrike" dirty="0">
                          <a:solidFill>
                            <a:srgbClr val="000000"/>
                          </a:solidFill>
                          <a:effectLst/>
                          <a:latin typeface="+mn-lt"/>
                        </a:rPr>
                        <a:t>15 (0.5)</a:t>
                      </a:r>
                    </a:p>
                  </a:txBody>
                  <a:tcPr marL="9525" marR="9525" marT="9525" marB="0" anchor="ctr">
                    <a:solidFill>
                      <a:srgbClr val="E3EDF1"/>
                    </a:solidFill>
                  </a:tcPr>
                </a:tc>
                <a:extLst>
                  <a:ext uri="{0D108BD9-81ED-4DB2-BD59-A6C34878D82A}">
                    <a16:rowId xmlns:a16="http://schemas.microsoft.com/office/drawing/2014/main" val="432315428"/>
                  </a:ext>
                </a:extLst>
              </a:tr>
              <a:tr h="282188">
                <a:tc>
                  <a:txBody>
                    <a:bodyPr/>
                    <a:lstStyle/>
                    <a:p>
                      <a:pPr algn="ctr"/>
                      <a:r>
                        <a:rPr lang="en-US" sz="1400" b="0" dirty="0">
                          <a:effectLst/>
                        </a:rPr>
                        <a:t>Rash</a:t>
                      </a:r>
                    </a:p>
                  </a:txBody>
                  <a:tcPr marL="0" marR="0" marT="0" marB="0" anchor="ctr">
                    <a:solidFill>
                      <a:srgbClr val="ECF4FB"/>
                    </a:solidFill>
                  </a:tcPr>
                </a:tc>
                <a:tc>
                  <a:txBody>
                    <a:bodyPr/>
                    <a:lstStyle/>
                    <a:p>
                      <a:pPr algn="ctr"/>
                      <a:r>
                        <a:rPr lang="en-US" sz="1400" b="0" dirty="0">
                          <a:effectLst/>
                          <a:latin typeface="+mn-lt"/>
                        </a:rPr>
                        <a:t>312 (11.2)</a:t>
                      </a:r>
                    </a:p>
                  </a:txBody>
                  <a:tcPr marL="0" marR="0" marT="0" marB="0" anchor="ctr">
                    <a:solidFill>
                      <a:srgbClr val="ECF4FB"/>
                    </a:solidFill>
                  </a:tcPr>
                </a:tc>
                <a:tc>
                  <a:txBody>
                    <a:bodyPr/>
                    <a:lstStyle/>
                    <a:p>
                      <a:pPr algn="ctr" fontAlgn="b"/>
                      <a:r>
                        <a:rPr lang="en-US" sz="1400" b="0" i="0" u="none" strike="noStrike">
                          <a:solidFill>
                            <a:srgbClr val="000000"/>
                          </a:solidFill>
                          <a:effectLst/>
                          <a:latin typeface="+mn-lt"/>
                        </a:rPr>
                        <a:t>11 (0.4)</a:t>
                      </a:r>
                    </a:p>
                  </a:txBody>
                  <a:tcPr marL="9525" marR="9525" marT="9525" marB="0" anchor="ctr">
                    <a:solidFill>
                      <a:srgbClr val="ECF4FB"/>
                    </a:solidFill>
                  </a:tcPr>
                </a:tc>
                <a:tc>
                  <a:txBody>
                    <a:bodyPr/>
                    <a:lstStyle/>
                    <a:p>
                      <a:pPr algn="ctr" fontAlgn="b"/>
                      <a:r>
                        <a:rPr lang="en-US" sz="1400" b="0" i="0" u="none" strike="noStrike">
                          <a:solidFill>
                            <a:srgbClr val="000000"/>
                          </a:solidFill>
                          <a:effectLst/>
                          <a:latin typeface="+mn-lt"/>
                        </a:rPr>
                        <a:t>127 (4.5)</a:t>
                      </a:r>
                    </a:p>
                  </a:txBody>
                  <a:tcPr marL="9525" marR="9525" marT="9525" marB="0" anchor="ctr">
                    <a:solidFill>
                      <a:srgbClr val="ECF4FB"/>
                    </a:solidFill>
                  </a:tcPr>
                </a:tc>
                <a:tc>
                  <a:txBody>
                    <a:bodyPr/>
                    <a:lstStyle/>
                    <a:p>
                      <a:pPr algn="ctr" fontAlgn="b"/>
                      <a:r>
                        <a:rPr lang="en-US" sz="1400" b="0" i="0" u="none" strike="noStrike" dirty="0">
                          <a:solidFill>
                            <a:srgbClr val="000000"/>
                          </a:solidFill>
                          <a:effectLst/>
                          <a:latin typeface="+mn-lt"/>
                        </a:rPr>
                        <a:t>0 (0.0)</a:t>
                      </a:r>
                    </a:p>
                  </a:txBody>
                  <a:tcPr marL="9525" marR="9525" marT="9525" marB="0" anchor="ctr">
                    <a:solidFill>
                      <a:srgbClr val="ECF4FB"/>
                    </a:solidFill>
                  </a:tcPr>
                </a:tc>
                <a:extLst>
                  <a:ext uri="{0D108BD9-81ED-4DB2-BD59-A6C34878D82A}">
                    <a16:rowId xmlns:a16="http://schemas.microsoft.com/office/drawing/2014/main" val="2905832058"/>
                  </a:ext>
                </a:extLst>
              </a:tr>
              <a:tr h="282188">
                <a:tc>
                  <a:txBody>
                    <a:bodyPr/>
                    <a:lstStyle/>
                    <a:p>
                      <a:pPr algn="ctr"/>
                      <a:r>
                        <a:rPr lang="en-US" sz="1400" b="1" dirty="0">
                          <a:effectLst/>
                        </a:rPr>
                        <a:t>ILD</a:t>
                      </a:r>
                    </a:p>
                  </a:txBody>
                  <a:tcPr marL="0" marR="0" marT="0" marB="0" anchor="ctr">
                    <a:solidFill>
                      <a:srgbClr val="E3EDF1"/>
                    </a:solidFill>
                  </a:tcPr>
                </a:tc>
                <a:tc>
                  <a:txBody>
                    <a:bodyPr/>
                    <a:lstStyle/>
                    <a:p>
                      <a:pPr algn="ctr"/>
                      <a:r>
                        <a:rPr lang="en-US" sz="1400" b="1" dirty="0">
                          <a:effectLst/>
                          <a:latin typeface="+mn-lt"/>
                        </a:rPr>
                        <a:t>89 (3.2)</a:t>
                      </a:r>
                    </a:p>
                  </a:txBody>
                  <a:tcPr marL="0" marR="0" marT="0" marB="0" anchor="ctr">
                    <a:solidFill>
                      <a:srgbClr val="E3EDF1"/>
                    </a:solidFill>
                  </a:tcPr>
                </a:tc>
                <a:tc>
                  <a:txBody>
                    <a:bodyPr/>
                    <a:lstStyle/>
                    <a:p>
                      <a:pPr algn="ctr" fontAlgn="b"/>
                      <a:r>
                        <a:rPr lang="en-US" sz="1400" b="1" i="0" u="none" strike="noStrike" dirty="0">
                          <a:solidFill>
                            <a:srgbClr val="000000"/>
                          </a:solidFill>
                          <a:effectLst/>
                          <a:latin typeface="+mn-lt"/>
                        </a:rPr>
                        <a:t>11 (0.4)</a:t>
                      </a:r>
                    </a:p>
                  </a:txBody>
                  <a:tcPr marL="9525" marR="9525" marT="9525" marB="0" anchor="ctr">
                    <a:solidFill>
                      <a:srgbClr val="E3EDF1"/>
                    </a:solidFill>
                  </a:tcPr>
                </a:tc>
                <a:tc>
                  <a:txBody>
                    <a:bodyPr/>
                    <a:lstStyle/>
                    <a:p>
                      <a:pPr algn="ctr" fontAlgn="b"/>
                      <a:r>
                        <a:rPr lang="en-US" sz="1400" b="1" i="0" u="none" strike="noStrike" dirty="0">
                          <a:solidFill>
                            <a:srgbClr val="000000"/>
                          </a:solidFill>
                          <a:effectLst/>
                          <a:latin typeface="+mn-lt"/>
                        </a:rPr>
                        <a:t>37 (1.3)</a:t>
                      </a:r>
                    </a:p>
                  </a:txBody>
                  <a:tcPr marL="9525" marR="9525" marT="9525" marB="0" anchor="ctr">
                    <a:solidFill>
                      <a:srgbClr val="E3EDF1"/>
                    </a:solidFill>
                  </a:tcPr>
                </a:tc>
                <a:tc>
                  <a:txBody>
                    <a:bodyPr/>
                    <a:lstStyle/>
                    <a:p>
                      <a:pPr algn="ctr" fontAlgn="b"/>
                      <a:r>
                        <a:rPr lang="en-US" sz="1400" b="1" i="0" u="none" strike="noStrike" dirty="0">
                          <a:solidFill>
                            <a:srgbClr val="000000"/>
                          </a:solidFill>
                          <a:effectLst/>
                          <a:latin typeface="+mn-lt"/>
                        </a:rPr>
                        <a:t>1 (0.0)</a:t>
                      </a:r>
                    </a:p>
                  </a:txBody>
                  <a:tcPr marL="9525" marR="9525" marT="9525" marB="0" anchor="ctr">
                    <a:solidFill>
                      <a:srgbClr val="E3EDF1"/>
                    </a:solidFill>
                  </a:tcPr>
                </a:tc>
                <a:extLst>
                  <a:ext uri="{0D108BD9-81ED-4DB2-BD59-A6C34878D82A}">
                    <a16:rowId xmlns:a16="http://schemas.microsoft.com/office/drawing/2014/main" val="2747913225"/>
                  </a:ext>
                </a:extLst>
              </a:tr>
            </a:tbl>
          </a:graphicData>
        </a:graphic>
      </p:graphicFrame>
    </p:spTree>
    <p:extLst>
      <p:ext uri="{BB962C8B-B14F-4D97-AF65-F5344CB8AC3E}">
        <p14:creationId xmlns:p14="http://schemas.microsoft.com/office/powerpoint/2010/main" val="2905405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6517"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CDK4/6 Inhibitors </a:t>
            </a:r>
          </a:p>
        </p:txBody>
      </p:sp>
      <p:graphicFrame>
        <p:nvGraphicFramePr>
          <p:cNvPr id="7" name="Table 6">
            <a:extLst>
              <a:ext uri="{FF2B5EF4-FFF2-40B4-BE49-F238E27FC236}">
                <a16:creationId xmlns:a16="http://schemas.microsoft.com/office/drawing/2014/main" id="{D503AE4F-ECF7-9731-B5B5-6E0141B530DF}"/>
              </a:ext>
            </a:extLst>
          </p:cNvPr>
          <p:cNvGraphicFramePr>
            <a:graphicFrameLocks noGrp="1"/>
          </p:cNvGraphicFramePr>
          <p:nvPr>
            <p:extLst>
              <p:ext uri="{D42A27DB-BD31-4B8C-83A1-F6EECF244321}">
                <p14:modId xmlns:p14="http://schemas.microsoft.com/office/powerpoint/2010/main" val="3432680510"/>
              </p:ext>
            </p:extLst>
          </p:nvPr>
        </p:nvGraphicFramePr>
        <p:xfrm>
          <a:off x="506335" y="871469"/>
          <a:ext cx="11179330" cy="4900299"/>
        </p:xfrm>
        <a:graphic>
          <a:graphicData uri="http://schemas.openxmlformats.org/drawingml/2006/table">
            <a:tbl>
              <a:tblPr firstRow="1" firstCol="1" bandRow="1">
                <a:tableStyleId>{5C22544A-7EE6-4342-B048-85BDC9FD1C3A}</a:tableStyleId>
              </a:tblPr>
              <a:tblGrid>
                <a:gridCol w="2205289">
                  <a:extLst>
                    <a:ext uri="{9D8B030D-6E8A-4147-A177-3AD203B41FA5}">
                      <a16:colId xmlns:a16="http://schemas.microsoft.com/office/drawing/2014/main" val="20000"/>
                    </a:ext>
                  </a:extLst>
                </a:gridCol>
                <a:gridCol w="8974041">
                  <a:extLst>
                    <a:ext uri="{9D8B030D-6E8A-4147-A177-3AD203B41FA5}">
                      <a16:colId xmlns:a16="http://schemas.microsoft.com/office/drawing/2014/main" val="20002"/>
                    </a:ext>
                  </a:extLst>
                </a:gridCol>
              </a:tblGrid>
              <a:tr h="619532">
                <a:tc>
                  <a:txBody>
                    <a:bodyPr/>
                    <a:lstStyle/>
                    <a:p>
                      <a:pPr marL="0" marR="0">
                        <a:spcBef>
                          <a:spcPts val="600"/>
                        </a:spcBef>
                        <a:spcAft>
                          <a:spcPts val="0"/>
                        </a:spcAft>
                      </a:pPr>
                      <a:r>
                        <a:rPr lang="en-US" sz="1700" dirty="0">
                          <a:effectLst/>
                          <a:latin typeface="Calibri" charset="0"/>
                          <a:ea typeface="Calibri" charset="0"/>
                          <a:cs typeface="Calibri" charset="0"/>
                        </a:rPr>
                        <a:t>Agent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C"/>
                    </a:solidFill>
                  </a:tcPr>
                </a:tc>
                <a:tc>
                  <a:txBody>
                    <a:bodyPr/>
                    <a:lstStyle/>
                    <a:p>
                      <a:pPr marL="0" marR="0">
                        <a:spcBef>
                          <a:spcPts val="600"/>
                        </a:spcBef>
                        <a:spcAft>
                          <a:spcPts val="0"/>
                        </a:spcAft>
                      </a:pPr>
                      <a:r>
                        <a:rPr lang="en-US" sz="1700" dirty="0">
                          <a:effectLst/>
                          <a:latin typeface="Calibri" charset="0"/>
                          <a:ea typeface="Calibri" charset="0"/>
                          <a:cs typeface="Calibri" charset="0"/>
                        </a:rPr>
                        <a:t>Current indications and usage for ER-positive, HER2-negative breast cancer</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C5C"/>
                    </a:solidFill>
                  </a:tcPr>
                </a:tc>
                <a:extLst>
                  <a:ext uri="{0D108BD9-81ED-4DB2-BD59-A6C34878D82A}">
                    <a16:rowId xmlns:a16="http://schemas.microsoft.com/office/drawing/2014/main" val="10000"/>
                  </a:ext>
                </a:extLst>
              </a:tr>
              <a:tr h="857879">
                <a:tc>
                  <a:txBody>
                    <a:bodyPr/>
                    <a:lstStyle/>
                    <a:p>
                      <a:pPr marL="0" marR="0">
                        <a:spcBef>
                          <a:spcPts val="600"/>
                        </a:spcBef>
                        <a:spcAft>
                          <a:spcPts val="0"/>
                        </a:spcAft>
                      </a:pPr>
                      <a:r>
                        <a:rPr lang="en-US" sz="2000" dirty="0">
                          <a:solidFill>
                            <a:schemeClr val="tx1"/>
                          </a:solidFill>
                          <a:effectLst/>
                          <a:latin typeface="Calibri" charset="0"/>
                          <a:ea typeface="Calibri" charset="0"/>
                          <a:cs typeface="Calibri" charset="0"/>
                        </a:rPr>
                        <a:t>Palbociclib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285750" marR="0" indent="-285750">
                        <a:spcBef>
                          <a:spcPts val="600"/>
                        </a:spcBef>
                        <a:spcAft>
                          <a:spcPts val="0"/>
                        </a:spcAft>
                        <a:buFont typeface="Arial" charset="0"/>
                        <a:buChar char="•"/>
                      </a:pPr>
                      <a:r>
                        <a:rPr lang="en-US" sz="1600" dirty="0">
                          <a:solidFill>
                            <a:schemeClr val="tx1"/>
                          </a:solidFill>
                          <a:effectLst/>
                          <a:latin typeface="Calibri" charset="0"/>
                          <a:ea typeface="Calibri" charset="0"/>
                          <a:cs typeface="Calibri" charset="0"/>
                        </a:rPr>
                        <a:t>With an aromatase inhibitor (AI) as initial endocrine-based therapy for advanced or metastatic disease</a:t>
                      </a:r>
                    </a:p>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dirty="0">
                          <a:solidFill>
                            <a:schemeClr val="tx1"/>
                          </a:solidFill>
                          <a:effectLst/>
                          <a:latin typeface="Calibri" charset="0"/>
                          <a:ea typeface="Calibri" charset="0"/>
                          <a:cs typeface="Calibri" charset="0"/>
                        </a:rPr>
                        <a:t>With </a:t>
                      </a:r>
                      <a:r>
                        <a:rPr lang="en-US" sz="1600" dirty="0" err="1">
                          <a:solidFill>
                            <a:schemeClr val="tx1"/>
                          </a:solidFill>
                          <a:effectLst/>
                          <a:latin typeface="Calibri" charset="0"/>
                          <a:ea typeface="Calibri" charset="0"/>
                          <a:cs typeface="Calibri" charset="0"/>
                        </a:rPr>
                        <a:t>fulvestrant</a:t>
                      </a:r>
                      <a:r>
                        <a:rPr lang="en-US" sz="1600" dirty="0">
                          <a:solidFill>
                            <a:schemeClr val="tx1"/>
                          </a:solidFill>
                          <a:effectLst/>
                          <a:latin typeface="Calibri" charset="0"/>
                          <a:ea typeface="Calibri" charset="0"/>
                          <a:cs typeface="Calibri" charset="0"/>
                        </a:rPr>
                        <a:t> for advanced or metastatic disease after disease progression on endocrine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0001"/>
                  </a:ext>
                </a:extLst>
              </a:tr>
              <a:tr h="1152128">
                <a:tc>
                  <a:txBody>
                    <a:bodyPr/>
                    <a:lstStyle/>
                    <a:p>
                      <a:pPr marL="0" marR="0">
                        <a:spcBef>
                          <a:spcPts val="600"/>
                        </a:spcBef>
                        <a:spcAft>
                          <a:spcPts val="0"/>
                        </a:spcAft>
                      </a:pPr>
                      <a:r>
                        <a:rPr lang="en-US" sz="2000" dirty="0">
                          <a:solidFill>
                            <a:schemeClr val="tx1"/>
                          </a:solidFill>
                          <a:effectLst/>
                          <a:latin typeface="Calibri" charset="0"/>
                          <a:ea typeface="Calibri" charset="0"/>
                          <a:cs typeface="Calibri" charset="0"/>
                        </a:rPr>
                        <a:t>Ribociclib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1"/>
                    </a:solidFill>
                  </a:tcPr>
                </a:tc>
                <a:tc>
                  <a:txBody>
                    <a:bodyPr/>
                    <a:lstStyle/>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dirty="0">
                          <a:solidFill>
                            <a:schemeClr val="tx1"/>
                          </a:solidFill>
                          <a:effectLst/>
                          <a:latin typeface="Calibri" charset="0"/>
                          <a:ea typeface="Calibri" charset="0"/>
                          <a:cs typeface="Calibri" charset="0"/>
                        </a:rPr>
                        <a:t>With an AI as initial endocrine-based therapy for pre/peri/postmenopausal women or men with advanced or metastatic disease</a:t>
                      </a:r>
                    </a:p>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dirty="0">
                          <a:solidFill>
                            <a:schemeClr val="tx1"/>
                          </a:solidFill>
                          <a:effectLst/>
                          <a:latin typeface="Calibri" charset="0"/>
                          <a:ea typeface="Calibri" charset="0"/>
                          <a:cs typeface="Calibri" charset="0"/>
                        </a:rPr>
                        <a:t>With fulvestrant as initial endocrine-based therapy or</a:t>
                      </a:r>
                      <a:r>
                        <a:rPr lang="en-US" sz="1600" baseline="0" dirty="0">
                          <a:solidFill>
                            <a:schemeClr val="tx1"/>
                          </a:solidFill>
                          <a:effectLst/>
                          <a:latin typeface="Calibri" charset="0"/>
                          <a:ea typeface="Calibri" charset="0"/>
                          <a:cs typeface="Calibri" charset="0"/>
                        </a:rPr>
                        <a:t> after disease progression on endocrine therapy for postmenopausal women or men with advanced or metastatic disease</a:t>
                      </a:r>
                      <a:endParaRPr lang="en-US" sz="1600" dirty="0">
                        <a:solidFill>
                          <a:schemeClr val="tx1"/>
                        </a:solidFill>
                        <a:effectLst/>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91868">
                <a:tc>
                  <a:txBody>
                    <a:bodyPr/>
                    <a:lstStyle/>
                    <a:p>
                      <a:pPr marL="0" marR="0">
                        <a:spcBef>
                          <a:spcPts val="600"/>
                        </a:spcBef>
                        <a:spcAft>
                          <a:spcPts val="0"/>
                        </a:spcAft>
                      </a:pPr>
                      <a:r>
                        <a:rPr lang="en-US" sz="1600" dirty="0">
                          <a:solidFill>
                            <a:schemeClr val="tx1"/>
                          </a:solidFill>
                          <a:effectLst/>
                          <a:latin typeface="Calibri" charset="0"/>
                          <a:ea typeface="Calibri" charset="0"/>
                          <a:cs typeface="Calibri" charset="0"/>
                        </a:rPr>
                        <a:t> </a:t>
                      </a:r>
                      <a:r>
                        <a:rPr lang="en-US" sz="2000" dirty="0">
                          <a:solidFill>
                            <a:schemeClr val="tx1"/>
                          </a:solidFill>
                          <a:effectLst/>
                          <a:latin typeface="Calibri" charset="0"/>
                          <a:ea typeface="Calibri" charset="0"/>
                          <a:cs typeface="Calibri" charset="0"/>
                        </a:rPr>
                        <a:t>Abemaciclib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b="1" kern="1200" dirty="0">
                          <a:solidFill>
                            <a:schemeClr val="dk1"/>
                          </a:solidFill>
                          <a:effectLst/>
                          <a:latin typeface="+mn-lt"/>
                          <a:ea typeface="+mn-ea"/>
                          <a:cs typeface="+mn-cs"/>
                        </a:rPr>
                        <a:t>With endocrine therapy as adjuvant treatment for node-positive localized breast cancer at high risk of recurrence </a:t>
                      </a:r>
                    </a:p>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baseline="0" dirty="0">
                          <a:solidFill>
                            <a:schemeClr val="tx1"/>
                          </a:solidFill>
                          <a:effectLst/>
                          <a:latin typeface="Calibri" charset="0"/>
                          <a:ea typeface="Calibri" charset="0"/>
                          <a:cs typeface="Calibri" charset="0"/>
                        </a:rPr>
                        <a:t>As monotherapy for advanced or metastatic disease with disease progression after endocrine therapy and prior chemotherapy in the metastatic setting</a:t>
                      </a:r>
                      <a:endParaRPr lang="en-US" sz="1600" dirty="0">
                        <a:solidFill>
                          <a:schemeClr val="tx1"/>
                        </a:solidFill>
                        <a:effectLst/>
                        <a:latin typeface="Calibri" charset="0"/>
                        <a:ea typeface="Calibri" charset="0"/>
                        <a:cs typeface="Calibri" charset="0"/>
                      </a:endParaRPr>
                    </a:p>
                    <a:p>
                      <a:pPr marL="285750" marR="0" indent="-285750">
                        <a:spcBef>
                          <a:spcPts val="600"/>
                        </a:spcBef>
                        <a:spcAft>
                          <a:spcPts val="0"/>
                        </a:spcAft>
                        <a:buFont typeface="Arial" charset="0"/>
                        <a:buChar char="•"/>
                      </a:pPr>
                      <a:r>
                        <a:rPr lang="en-US" sz="1600" dirty="0">
                          <a:solidFill>
                            <a:schemeClr val="tx1"/>
                          </a:solidFill>
                          <a:effectLst/>
                          <a:latin typeface="Calibri" charset="0"/>
                          <a:ea typeface="Calibri" charset="0"/>
                          <a:cs typeface="Calibri" charset="0"/>
                        </a:rPr>
                        <a:t>With fulvestrant after disease progression on endocrine therapy for adult patients with advanced or metastatic disease</a:t>
                      </a:r>
                    </a:p>
                    <a:p>
                      <a:pPr marL="285750" marR="0" indent="-285750">
                        <a:spcBef>
                          <a:spcPts val="600"/>
                        </a:spcBef>
                        <a:spcAft>
                          <a:spcPts val="0"/>
                        </a:spcAft>
                        <a:buFont typeface="Arial" charset="0"/>
                        <a:buChar char="•"/>
                      </a:pPr>
                      <a:r>
                        <a:rPr lang="en-US" sz="1600" dirty="0">
                          <a:solidFill>
                            <a:schemeClr val="tx1"/>
                          </a:solidFill>
                          <a:effectLst/>
                          <a:latin typeface="Calibri" charset="0"/>
                          <a:ea typeface="Calibri" charset="0"/>
                          <a:cs typeface="Calibri" charset="0"/>
                        </a:rPr>
                        <a:t>With </a:t>
                      </a:r>
                      <a:r>
                        <a:rPr lang="en-US" sz="1600" baseline="0" dirty="0">
                          <a:solidFill>
                            <a:schemeClr val="tx1"/>
                          </a:solidFill>
                          <a:effectLst/>
                          <a:latin typeface="Calibri" charset="0"/>
                          <a:ea typeface="Calibri" charset="0"/>
                          <a:cs typeface="Calibri" charset="0"/>
                        </a:rPr>
                        <a:t>an AI as initial endocrine-based therapy for </a:t>
                      </a:r>
                      <a:r>
                        <a:rPr lang="en-US" sz="1600" dirty="0">
                          <a:solidFill>
                            <a:schemeClr val="tx1"/>
                          </a:solidFill>
                          <a:effectLst/>
                          <a:latin typeface="Calibri" charset="0"/>
                          <a:ea typeface="Calibri" charset="0"/>
                          <a:cs typeface="Calibri" charset="0"/>
                        </a:rPr>
                        <a:t>postmenopausal women and men with advanced or metastatic disease</a:t>
                      </a:r>
                      <a:endParaRPr lang="en-US" sz="1600" baseline="0" dirty="0">
                        <a:solidFill>
                          <a:schemeClr val="tx1"/>
                        </a:solidFill>
                        <a:effectLst/>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9519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The patient with disease relapse after adjuvant treatment</a:t>
            </a:r>
          </a:p>
        </p:txBody>
      </p:sp>
      <p:pic>
        <p:nvPicPr>
          <p:cNvPr id="11" name="Picture 10" descr="A person wearing glasses and a headset&#10;&#10;Description automatically generated">
            <a:extLst>
              <a:ext uri="{FF2B5EF4-FFF2-40B4-BE49-F238E27FC236}">
                <a16:creationId xmlns:a16="http://schemas.microsoft.com/office/drawing/2014/main" id="{20082C2F-B959-7F41-6460-906E79C12338}"/>
              </a:ext>
            </a:extLst>
          </p:cNvPr>
          <p:cNvPicPr>
            <a:picLocks noChangeAspect="1"/>
          </p:cNvPicPr>
          <p:nvPr/>
        </p:nvPicPr>
        <p:blipFill>
          <a:blip r:embed="rId3"/>
          <a:stretch>
            <a:fillRect/>
          </a:stretch>
        </p:blipFill>
        <p:spPr>
          <a:xfrm>
            <a:off x="3402106" y="2338483"/>
            <a:ext cx="5780869" cy="3251739"/>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92F0F60-C226-CC8F-F57E-ACFCCFCD8D80}"/>
              </a:ext>
            </a:extLst>
          </p:cNvPr>
          <p:cNvSpPr txBox="1"/>
          <p:nvPr/>
        </p:nvSpPr>
        <p:spPr>
          <a:xfrm>
            <a:off x="4094774" y="5741626"/>
            <a:ext cx="439553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mn-cs"/>
              </a:rPr>
              <a:t>Ronald Stein, JD, MSN, NP-C, AOCNP</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63297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Burstein — Disclosures</a:t>
            </a:r>
          </a:p>
        </p:txBody>
      </p:sp>
      <p:graphicFrame>
        <p:nvGraphicFramePr>
          <p:cNvPr id="4" name="Content Placeholder 3">
            <a:extLst>
              <a:ext uri="{FF2B5EF4-FFF2-40B4-BE49-F238E27FC236}">
                <a16:creationId xmlns:a16="http://schemas.microsoft.com/office/drawing/2014/main" id="{111632E9-8EE3-BF47-8656-8E238D15A944}"/>
              </a:ext>
            </a:extLst>
          </p:cNvPr>
          <p:cNvGraphicFramePr>
            <a:graphicFrameLocks/>
          </p:cNvGraphicFramePr>
          <p:nvPr>
            <p:extLst>
              <p:ext uri="{D42A27DB-BD31-4B8C-83A1-F6EECF244321}">
                <p14:modId xmlns:p14="http://schemas.microsoft.com/office/powerpoint/2010/main" val="4175285008"/>
              </p:ext>
            </p:extLst>
          </p:nvPr>
        </p:nvGraphicFramePr>
        <p:xfrm>
          <a:off x="1236096" y="2063350"/>
          <a:ext cx="9719807" cy="1368152"/>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368152">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46403" y="188641"/>
            <a:ext cx="7133969"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4" y="2564904"/>
            <a:ext cx="10288868" cy="2354018"/>
          </a:xfrm>
        </p:spPr>
        <p:txBody>
          <a:bodyPr/>
          <a:lstStyle/>
          <a:p>
            <a:pPr>
              <a:spcAft>
                <a:spcPts val="200"/>
              </a:spcAft>
            </a:pPr>
            <a:r>
              <a:rPr lang="en-US" sz="2400" dirty="0"/>
              <a:t>Long-term follow-up data, including overall survival findings, with </a:t>
            </a:r>
            <a:r>
              <a:rPr lang="en-US" sz="2400" dirty="0" err="1"/>
              <a:t>abemaciclib</a:t>
            </a:r>
            <a:r>
              <a:rPr lang="en-US" sz="2400" dirty="0"/>
              <a:t>, </a:t>
            </a:r>
            <a:r>
              <a:rPr lang="en-US" sz="2400" dirty="0" err="1"/>
              <a:t>palbociclib</a:t>
            </a:r>
            <a:r>
              <a:rPr lang="en-US" sz="2400" dirty="0"/>
              <a:t> and </a:t>
            </a:r>
            <a:r>
              <a:rPr lang="en-US" sz="2400" dirty="0" err="1"/>
              <a:t>ribociclib</a:t>
            </a:r>
            <a:r>
              <a:rPr lang="en-US" sz="2400" dirty="0"/>
              <a:t> for patients with HR-positive </a:t>
            </a:r>
            <a:r>
              <a:rPr lang="en-US" sz="2400" dirty="0" err="1"/>
              <a:t>mBC</a:t>
            </a:r>
            <a:endParaRPr lang="en-US" sz="2400" dirty="0"/>
          </a:p>
          <a:p>
            <a:pPr>
              <a:spcAft>
                <a:spcPts val="200"/>
              </a:spcAft>
            </a:pPr>
            <a:r>
              <a:rPr lang="en-US" sz="2400" dirty="0"/>
              <a:t>Factors affecting the selection of a CDK4/6 inhibitor and an endocrine partner for premenopausal and postmenopausal patients</a:t>
            </a:r>
          </a:p>
          <a:p>
            <a:pPr>
              <a:spcAft>
                <a:spcPts val="200"/>
              </a:spcAft>
            </a:pPr>
            <a:r>
              <a:rPr lang="en-US" sz="2400" dirty="0"/>
              <a:t>Role of CDK4/6 inhibitors in treatment for unique patient populations, such as those with aggressive visceral disease or central nervous system metastases</a:t>
            </a:r>
          </a:p>
          <a:p>
            <a:pPr>
              <a:spcAft>
                <a:spcPts val="200"/>
              </a:spcAft>
            </a:pPr>
            <a:r>
              <a:rPr lang="en-US" sz="2400" dirty="0"/>
              <a:t>Available data on the utility of continuing CDK4/6 inhibitors beyond progression or rechallenge in later lines of therapy; current clinical role </a:t>
            </a:r>
            <a:br>
              <a:rPr lang="en-US" sz="2400" dirty="0"/>
            </a:br>
            <a:r>
              <a:rPr lang="en-US" sz="2400" dirty="0"/>
              <a:t>of this strategy</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288447"/>
            <a:ext cx="7115645" cy="1143000"/>
          </a:xfrm>
        </p:spPr>
        <p:txBody>
          <a:bodyPr lIns="91440" tIns="91440" rIns="91440" bIns="182880"/>
          <a:lstStyle/>
          <a:p>
            <a:r>
              <a:rPr lang="en-US" dirty="0">
                <a:solidFill>
                  <a:schemeClr val="bg1"/>
                </a:solidFill>
              </a:rPr>
              <a:t>CDK4/6 Inhibitors for Metastatic </a:t>
            </a:r>
            <a:br>
              <a:rPr lang="en-US" dirty="0">
                <a:solidFill>
                  <a:schemeClr val="bg1"/>
                </a:solidFill>
              </a:rPr>
            </a:br>
            <a:r>
              <a:rPr lang="en-US" dirty="0">
                <a:solidFill>
                  <a:schemeClr val="bg1"/>
                </a:solidFill>
              </a:rPr>
              <a:t>Breast Cancer (</a:t>
            </a:r>
            <a:r>
              <a:rPr lang="en-US" dirty="0" err="1">
                <a:solidFill>
                  <a:schemeClr val="bg1"/>
                </a:solidFill>
              </a:rPr>
              <a:t>mBC</a:t>
            </a:r>
            <a:r>
              <a:rPr lang="en-US" dirty="0">
                <a:solidFill>
                  <a:schemeClr val="bg1"/>
                </a:solidFill>
              </a:rPr>
              <a:t>)</a:t>
            </a:r>
          </a:p>
        </p:txBody>
      </p:sp>
      <p:sp>
        <p:nvSpPr>
          <p:cNvPr id="2" name="TextBox 1">
            <a:extLst>
              <a:ext uri="{FF2B5EF4-FFF2-40B4-BE49-F238E27FC236}">
                <a16:creationId xmlns:a16="http://schemas.microsoft.com/office/drawing/2014/main" id="{B242D0DD-D028-7753-B0AF-38CCE45D4072}"/>
              </a:ext>
            </a:extLst>
          </p:cNvPr>
          <p:cNvSpPr txBox="1"/>
          <p:nvPr/>
        </p:nvSpPr>
        <p:spPr>
          <a:xfrm>
            <a:off x="9580372" y="1772816"/>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9E264182-44EB-A017-373C-96785B23D8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0845" y="110891"/>
            <a:ext cx="1635656" cy="1635656"/>
          </a:xfrm>
          <a:prstGeom prst="rect">
            <a:avLst/>
          </a:prstGeom>
        </p:spPr>
      </p:pic>
      <p:sp>
        <p:nvSpPr>
          <p:cNvPr id="7" name="TextBox 6">
            <a:extLst>
              <a:ext uri="{FF2B5EF4-FFF2-40B4-BE49-F238E27FC236}">
                <a16:creationId xmlns:a16="http://schemas.microsoft.com/office/drawing/2014/main" id="{783DBEC1-6BE3-B073-D06D-2CBAC085FD3A}"/>
              </a:ext>
            </a:extLst>
          </p:cNvPr>
          <p:cNvSpPr txBox="1"/>
          <p:nvPr/>
        </p:nvSpPr>
        <p:spPr>
          <a:xfrm>
            <a:off x="133320" y="1772816"/>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9" name="Picture 8">
            <a:extLst>
              <a:ext uri="{FF2B5EF4-FFF2-40B4-BE49-F238E27FC236}">
                <a16:creationId xmlns:a16="http://schemas.microsoft.com/office/drawing/2014/main" id="{61C86F4C-F07C-0A21-11C4-03309BDB06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08141"/>
            <a:ext cx="1635656" cy="1635656"/>
          </a:xfrm>
          <a:prstGeom prst="rect">
            <a:avLst/>
          </a:prstGeom>
        </p:spPr>
      </p:pic>
    </p:spTree>
    <p:extLst>
      <p:ext uri="{BB962C8B-B14F-4D97-AF65-F5344CB8AC3E}">
        <p14:creationId xmlns:p14="http://schemas.microsoft.com/office/powerpoint/2010/main" val="3946581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20080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58967" cy="2354018"/>
          </a:xfrm>
        </p:spPr>
        <p:txBody>
          <a:bodyPr/>
          <a:lstStyle/>
          <a:p>
            <a:pPr>
              <a:lnSpc>
                <a:spcPct val="100000"/>
              </a:lnSpc>
              <a:spcBef>
                <a:spcPts val="400"/>
              </a:spcBef>
              <a:spcAft>
                <a:spcPts val="0"/>
              </a:spcAft>
            </a:pPr>
            <a:r>
              <a:rPr lang="en-US" sz="2300" dirty="0">
                <a:solidFill>
                  <a:schemeClr val="tx1"/>
                </a:solidFill>
              </a:rPr>
              <a:t>Spectrum and frequency of clinically relevant hematologic and nonhematologic toxicities, including </a:t>
            </a:r>
            <a:r>
              <a:rPr lang="en-US" sz="2300" dirty="0" err="1">
                <a:solidFill>
                  <a:schemeClr val="tx1"/>
                </a:solidFill>
              </a:rPr>
              <a:t>cytopenias</a:t>
            </a:r>
            <a:r>
              <a:rPr lang="en-US" sz="2300" dirty="0">
                <a:solidFill>
                  <a:schemeClr val="tx1"/>
                </a:solidFill>
              </a:rPr>
              <a:t>, gastrointestinal (GI) events, interstitial lung disease/pneumonitis and venous thromboembolic events, with CDK4/6 inhibitors</a:t>
            </a:r>
          </a:p>
          <a:p>
            <a:pPr>
              <a:lnSpc>
                <a:spcPct val="100000"/>
              </a:lnSpc>
              <a:spcBef>
                <a:spcPts val="400"/>
              </a:spcBef>
              <a:spcAft>
                <a:spcPts val="0"/>
              </a:spcAft>
            </a:pPr>
            <a:r>
              <a:rPr lang="en-US" sz="2300" dirty="0">
                <a:solidFill>
                  <a:schemeClr val="tx1"/>
                </a:solidFill>
              </a:rPr>
              <a:t>Optimal monitoring for and management of CDK4/6 inhibitor-associated toxicities</a:t>
            </a:r>
          </a:p>
          <a:p>
            <a:pPr>
              <a:lnSpc>
                <a:spcPct val="100000"/>
              </a:lnSpc>
              <a:spcBef>
                <a:spcPts val="400"/>
              </a:spcBef>
              <a:spcAft>
                <a:spcPts val="0"/>
              </a:spcAft>
            </a:pPr>
            <a:r>
              <a:rPr lang="en-US" sz="2300" dirty="0">
                <a:solidFill>
                  <a:schemeClr val="tx1"/>
                </a:solidFill>
              </a:rPr>
              <a:t>Role of switching between CDK4/6 inhibitors for patients experiencing tolerability issues</a:t>
            </a:r>
          </a:p>
          <a:p>
            <a:pPr>
              <a:lnSpc>
                <a:spcPct val="100000"/>
              </a:lnSpc>
              <a:spcBef>
                <a:spcPts val="400"/>
              </a:spcBef>
              <a:spcAft>
                <a:spcPts val="0"/>
              </a:spcAft>
            </a:pPr>
            <a:r>
              <a:rPr lang="en-US" sz="2300" dirty="0">
                <a:solidFill>
                  <a:schemeClr val="tx1"/>
                </a:solidFill>
              </a:rPr>
              <a:t>Comparative tolerability of CDK4/6 inhibitors in the adjuvant versus metastatic settings; appropriate threshold for dose reduction/delay or treatment discontinuation for patients undergoing potentially curative therapy</a:t>
            </a:r>
          </a:p>
          <a:p>
            <a:pPr marL="98425" indent="0">
              <a:lnSpc>
                <a:spcPct val="100000"/>
              </a:lnSpc>
              <a:spcBef>
                <a:spcPts val="400"/>
              </a:spcBef>
              <a:spcAft>
                <a:spcPts val="0"/>
              </a:spcAft>
              <a:buNone/>
            </a:pPr>
            <a:endParaRPr lang="en-US" sz="2300" dirty="0">
              <a:solidFill>
                <a:schemeClr val="tx1"/>
              </a:solidFill>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839416" y="227013"/>
            <a:ext cx="10358967" cy="1143000"/>
          </a:xfrm>
        </p:spPr>
        <p:txBody>
          <a:bodyPr lIns="91440" tIns="91440" rIns="91440" bIns="182880"/>
          <a:lstStyle/>
          <a:p>
            <a:r>
              <a:rPr lang="en-US" sz="3200" dirty="0">
                <a:solidFill>
                  <a:schemeClr val="bg1"/>
                </a:solidFill>
              </a:rPr>
              <a:t>Side Effects of CDK4/6 Inhibitors</a:t>
            </a:r>
          </a:p>
        </p:txBody>
      </p:sp>
      <p:sp>
        <p:nvSpPr>
          <p:cNvPr id="6" name="TextBox 5">
            <a:extLst>
              <a:ext uri="{FF2B5EF4-FFF2-40B4-BE49-F238E27FC236}">
                <a16:creationId xmlns:a16="http://schemas.microsoft.com/office/drawing/2014/main" id="{99967DAF-4C43-725B-A9F8-3EE6A5FBA575}"/>
              </a:ext>
            </a:extLst>
          </p:cNvPr>
          <p:cNvSpPr txBox="1"/>
          <p:nvPr/>
        </p:nvSpPr>
        <p:spPr>
          <a:xfrm>
            <a:off x="133320" y="1781307"/>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7" name="Picture 6">
            <a:extLst>
              <a:ext uri="{FF2B5EF4-FFF2-40B4-BE49-F238E27FC236}">
                <a16:creationId xmlns:a16="http://schemas.microsoft.com/office/drawing/2014/main" id="{D00D4423-5AE0-CC86-A6AB-0C5644EE3D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16632"/>
            <a:ext cx="1635656" cy="1635656"/>
          </a:xfrm>
          <a:prstGeom prst="rect">
            <a:avLst/>
          </a:prstGeom>
        </p:spPr>
      </p:pic>
      <p:sp>
        <p:nvSpPr>
          <p:cNvPr id="11" name="TextBox 10">
            <a:extLst>
              <a:ext uri="{FF2B5EF4-FFF2-40B4-BE49-F238E27FC236}">
                <a16:creationId xmlns:a16="http://schemas.microsoft.com/office/drawing/2014/main" id="{22AA00DD-CF93-83A2-5D28-A79F5FFEED63}"/>
              </a:ext>
            </a:extLst>
          </p:cNvPr>
          <p:cNvSpPr txBox="1"/>
          <p:nvPr/>
        </p:nvSpPr>
        <p:spPr>
          <a:xfrm>
            <a:off x="9724388" y="1781307"/>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D4A4D053-816F-4AAB-42D8-A833ECE339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34861" y="116632"/>
            <a:ext cx="1635656" cy="1635656"/>
          </a:xfrm>
          <a:prstGeom prst="rect">
            <a:avLst/>
          </a:prstGeom>
        </p:spPr>
      </p:pic>
    </p:spTree>
    <p:extLst>
      <p:ext uri="{BB962C8B-B14F-4D97-AF65-F5344CB8AC3E}">
        <p14:creationId xmlns:p14="http://schemas.microsoft.com/office/powerpoint/2010/main" val="3963754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Kelly Fischer, MSN, FNP-BC</a:t>
            </a:r>
          </a:p>
        </p:txBody>
      </p:sp>
      <p:pic>
        <p:nvPicPr>
          <p:cNvPr id="5" name="Picture 4">
            <a:extLst>
              <a:ext uri="{FF2B5EF4-FFF2-40B4-BE49-F238E27FC236}">
                <a16:creationId xmlns:a16="http://schemas.microsoft.com/office/drawing/2014/main" id="{AA8E61CE-6115-78C9-596B-E39871E82C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16632"/>
            <a:ext cx="1261872" cy="1261872"/>
          </a:xfrm>
          <a:prstGeom prst="rect">
            <a:avLst/>
          </a:prstGeom>
        </p:spPr>
      </p:pic>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to begin treatment with a </a:t>
            </a:r>
            <a:br>
              <a:rPr lang="en-US" sz="3200" dirty="0"/>
            </a:br>
            <a:r>
              <a:rPr lang="en-US" sz="3200" dirty="0"/>
              <a:t>CDK4/6 inhibitor </a:t>
            </a:r>
          </a:p>
        </p:txBody>
      </p:sp>
    </p:spTree>
    <p:extLst>
      <p:ext uri="{BB962C8B-B14F-4D97-AF65-F5344CB8AC3E}">
        <p14:creationId xmlns:p14="http://schemas.microsoft.com/office/powerpoint/2010/main" val="904628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BCD3B0-7F8B-525C-E5D8-A701F9F66560}"/>
              </a:ext>
            </a:extLst>
          </p:cNvPr>
          <p:cNvSpPr/>
          <p:nvPr/>
        </p:nvSpPr>
        <p:spPr bwMode="auto">
          <a:xfrm>
            <a:off x="758948" y="3933056"/>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268760"/>
            <a:ext cx="9720218" cy="4799013"/>
          </a:xfrm>
        </p:spPr>
        <p:txBody>
          <a:bodyPr/>
          <a:lstStyle/>
          <a:p>
            <a:pPr marL="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The Utility of Genomic Assays in Treatment Decision-Making for HR-Positive, HER2-Negative Localized Breast Cancer</a:t>
            </a:r>
          </a:p>
          <a:p>
            <a:pPr marL="0" indent="0">
              <a:spcBef>
                <a:spcPts val="1800"/>
              </a:spcBef>
              <a:spcAft>
                <a:spcPts val="0"/>
              </a:spcAft>
              <a:buNone/>
            </a:pPr>
            <a:r>
              <a:rPr lang="en-US" sz="2500" dirty="0">
                <a:solidFill>
                  <a:srgbClr val="0432FF"/>
                </a:solidFill>
              </a:rPr>
              <a:t>Module 2: </a:t>
            </a:r>
            <a:r>
              <a:rPr lang="en-US" sz="2500" dirty="0">
                <a:solidFill>
                  <a:srgbClr val="002060"/>
                </a:solidFill>
              </a:rPr>
              <a:t>The Role of CDK4/6 Inhibitors in Therapy for HR-Positive Breast Cancer </a:t>
            </a:r>
          </a:p>
          <a:p>
            <a:pPr marL="0" indent="0">
              <a:spcBef>
                <a:spcPts val="1800"/>
              </a:spcBef>
              <a:spcAft>
                <a:spcPts val="0"/>
              </a:spcAft>
              <a:buNone/>
            </a:pPr>
            <a:r>
              <a:rPr lang="en-US" sz="2500" dirty="0">
                <a:solidFill>
                  <a:schemeClr val="bg1"/>
                </a:solidFill>
              </a:rPr>
              <a:t>Module 3: Oral Selective Estrogen Receptor Degraders (SERDs) in the Management of HR-Positive Metastatic Breast Cancer (</a:t>
            </a:r>
            <a:r>
              <a:rPr lang="en-US" sz="2500" dirty="0" err="1">
                <a:solidFill>
                  <a:schemeClr val="bg1"/>
                </a:solidFill>
              </a:rPr>
              <a:t>mBC</a:t>
            </a:r>
            <a:r>
              <a:rPr lang="en-US" sz="2500" dirty="0">
                <a:solidFill>
                  <a:schemeClr val="bg1"/>
                </a:solidFill>
              </a:rPr>
              <a:t>)</a:t>
            </a:r>
          </a:p>
          <a:p>
            <a:pPr marL="0" indent="0">
              <a:spcBef>
                <a:spcPts val="1800"/>
              </a:spcBef>
              <a:spcAft>
                <a:spcPts val="0"/>
              </a:spcAft>
              <a:buNone/>
            </a:pPr>
            <a:r>
              <a:rPr lang="en-US" sz="2500" dirty="0">
                <a:solidFill>
                  <a:srgbClr val="0432FF"/>
                </a:solidFill>
              </a:rPr>
              <a:t>Module 4: </a:t>
            </a:r>
            <a:r>
              <a:rPr lang="en-US" sz="2500" dirty="0" err="1">
                <a:solidFill>
                  <a:srgbClr val="002060"/>
                </a:solidFill>
              </a:rPr>
              <a:t>Alpelisib</a:t>
            </a:r>
            <a:r>
              <a:rPr lang="en-US" sz="2500" dirty="0">
                <a:solidFill>
                  <a:srgbClr val="002060"/>
                </a:solidFill>
              </a:rPr>
              <a:t> and </a:t>
            </a:r>
            <a:r>
              <a:rPr lang="en-US" sz="2500" dirty="0" err="1">
                <a:solidFill>
                  <a:srgbClr val="002060"/>
                </a:solidFill>
              </a:rPr>
              <a:t>Capivasertib</a:t>
            </a:r>
            <a:r>
              <a:rPr lang="en-US" sz="2500" dirty="0">
                <a:solidFill>
                  <a:srgbClr val="002060"/>
                </a:solidFill>
              </a:rPr>
              <a:t> in Treatment for HR-Positive </a:t>
            </a:r>
            <a:r>
              <a:rPr lang="en-US" sz="2500" dirty="0" err="1">
                <a:solidFill>
                  <a:srgbClr val="002060"/>
                </a:solidFill>
              </a:rPr>
              <a:t>mBC</a:t>
            </a:r>
            <a:endParaRPr lang="en-US" sz="2500" dirty="0">
              <a:solidFill>
                <a:srgbClr val="002060"/>
              </a:solidFill>
            </a:endParaRPr>
          </a:p>
        </p:txBody>
      </p:sp>
    </p:spTree>
    <p:extLst>
      <p:ext uri="{BB962C8B-B14F-4D97-AF65-F5344CB8AC3E}">
        <p14:creationId xmlns:p14="http://schemas.microsoft.com/office/powerpoint/2010/main" val="2295855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A996-DFF5-64F9-F7E9-0EC5F0F0D198}"/>
              </a:ext>
            </a:extLst>
          </p:cNvPr>
          <p:cNvSpPr>
            <a:spLocks noGrp="1"/>
          </p:cNvSpPr>
          <p:nvPr>
            <p:ph type="title"/>
          </p:nvPr>
        </p:nvSpPr>
        <p:spPr>
          <a:xfrm>
            <a:off x="912286" y="0"/>
            <a:ext cx="10358967" cy="1143000"/>
          </a:xfrm>
        </p:spPr>
        <p:txBody>
          <a:bodyPr/>
          <a:lstStyle/>
          <a:p>
            <a:r>
              <a:rPr lang="en-US" dirty="0"/>
              <a:t>Mechanism of Action of Different Endocrine Therapies</a:t>
            </a:r>
          </a:p>
        </p:txBody>
      </p:sp>
      <p:pic>
        <p:nvPicPr>
          <p:cNvPr id="3" name="Picture 2">
            <a:extLst>
              <a:ext uri="{FF2B5EF4-FFF2-40B4-BE49-F238E27FC236}">
                <a16:creationId xmlns:a16="http://schemas.microsoft.com/office/drawing/2014/main" id="{9BC1B1E9-C46E-02B8-813C-3DB4970873D9}"/>
              </a:ext>
            </a:extLst>
          </p:cNvPr>
          <p:cNvPicPr>
            <a:picLocks noChangeAspect="1"/>
          </p:cNvPicPr>
          <p:nvPr/>
        </p:nvPicPr>
        <p:blipFill>
          <a:blip r:embed="rId2"/>
          <a:stretch>
            <a:fillRect/>
          </a:stretch>
        </p:blipFill>
        <p:spPr>
          <a:xfrm>
            <a:off x="2412271" y="980728"/>
            <a:ext cx="7399549" cy="5342413"/>
          </a:xfrm>
          <a:prstGeom prst="rect">
            <a:avLst/>
          </a:prstGeom>
        </p:spPr>
      </p:pic>
      <p:sp>
        <p:nvSpPr>
          <p:cNvPr id="5" name="TextBox 4">
            <a:extLst>
              <a:ext uri="{FF2B5EF4-FFF2-40B4-BE49-F238E27FC236}">
                <a16:creationId xmlns:a16="http://schemas.microsoft.com/office/drawing/2014/main" id="{D7D0ED9C-9CAE-74DF-BE48-C1E7977CEEA8}"/>
              </a:ext>
            </a:extLst>
          </p:cNvPr>
          <p:cNvSpPr txBox="1"/>
          <p:nvPr/>
        </p:nvSpPr>
        <p:spPr>
          <a:xfrm>
            <a:off x="43409" y="6490211"/>
            <a:ext cx="367632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Hernando C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Int J Mol Sci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2021;22:7812.</a:t>
            </a:r>
          </a:p>
        </p:txBody>
      </p:sp>
      <p:sp>
        <p:nvSpPr>
          <p:cNvPr id="4" name="Rectangle 3">
            <a:extLst>
              <a:ext uri="{FF2B5EF4-FFF2-40B4-BE49-F238E27FC236}">
                <a16:creationId xmlns:a16="http://schemas.microsoft.com/office/drawing/2014/main" id="{8CCF0CB3-3D6F-955C-C6A1-9B7A2CCF1CB6}"/>
              </a:ext>
            </a:extLst>
          </p:cNvPr>
          <p:cNvSpPr/>
          <p:nvPr/>
        </p:nvSpPr>
        <p:spPr bwMode="auto">
          <a:xfrm>
            <a:off x="6600056" y="1845977"/>
            <a:ext cx="1512168"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B194F30F-F0F8-9ED2-60B9-36A38CD154C8}"/>
              </a:ext>
            </a:extLst>
          </p:cNvPr>
          <p:cNvSpPr txBox="1"/>
          <p:nvPr/>
        </p:nvSpPr>
        <p:spPr>
          <a:xfrm>
            <a:off x="6542723" y="1839730"/>
            <a:ext cx="3227165"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itchFamily="-72" charset="0"/>
                <a:ea typeface="MS PGothic" charset="0"/>
              </a:rPr>
              <a:t>(</a:t>
            </a:r>
            <a:r>
              <a:rPr kumimoji="0" lang="en-US" sz="1200" b="0" i="0" u="none" strike="noStrike" kern="1200" cap="none" spc="0" normalizeH="0" baseline="0" noProof="0" dirty="0" err="1">
                <a:ln>
                  <a:noFill/>
                </a:ln>
                <a:solidFill>
                  <a:srgbClr val="FF0000"/>
                </a:solidFill>
                <a:effectLst/>
                <a:uLnTx/>
                <a:uFillTx/>
                <a:latin typeface="Arial" pitchFamily="-72" charset="0"/>
                <a:ea typeface="MS PGothic" charset="0"/>
              </a:rPr>
              <a:t>Eg</a:t>
            </a:r>
            <a:r>
              <a:rPr kumimoji="0" lang="en-US" sz="1200" b="0" i="0" u="none" strike="noStrike" kern="1200" cap="none" spc="0" normalizeH="0" baseline="0" noProof="0" dirty="0">
                <a:ln>
                  <a:noFill/>
                </a:ln>
                <a:solidFill>
                  <a:srgbClr val="FF0000"/>
                </a:solidFill>
                <a:effectLst/>
                <a:uLnTx/>
                <a:uFillTx/>
                <a:latin typeface="Arial" pitchFamily="-72" charset="0"/>
                <a:ea typeface="MS PGothic" charset="0"/>
              </a:rPr>
              <a:t>, </a:t>
            </a:r>
            <a:r>
              <a:rPr kumimoji="0" lang="en-US" sz="1200" b="0" i="0" u="none" strike="noStrike" kern="1200" cap="none" spc="0" normalizeH="0" baseline="0" noProof="0" dirty="0" err="1">
                <a:ln>
                  <a:noFill/>
                </a:ln>
                <a:solidFill>
                  <a:srgbClr val="FF0000"/>
                </a:solidFill>
                <a:effectLst/>
                <a:uLnTx/>
                <a:uFillTx/>
                <a:latin typeface="Arial" pitchFamily="-72" charset="0"/>
                <a:ea typeface="MS PGothic" charset="0"/>
              </a:rPr>
              <a:t>fulvestrant</a:t>
            </a:r>
            <a:r>
              <a:rPr kumimoji="0" lang="en-US" sz="1200" b="0" i="0" u="none" strike="noStrike" kern="1200" cap="none" spc="0" normalizeH="0" baseline="0" noProof="0" dirty="0">
                <a:ln>
                  <a:noFill/>
                </a:ln>
                <a:solidFill>
                  <a:srgbClr val="FF0000"/>
                </a:solidFill>
                <a:effectLst/>
                <a:uLnTx/>
                <a:uFillTx/>
                <a:latin typeface="Arial" pitchFamily="-72" charset="0"/>
                <a:ea typeface="MS PGothic" charset="0"/>
              </a:rPr>
              <a:t>, </a:t>
            </a:r>
            <a:r>
              <a:rPr kumimoji="0" lang="en-US" sz="1200" b="0" i="0" u="none" strike="noStrike" kern="1200" cap="none" spc="0" normalizeH="0" baseline="0" noProof="0" dirty="0" err="1">
                <a:ln>
                  <a:noFill/>
                </a:ln>
                <a:solidFill>
                  <a:srgbClr val="FF0000"/>
                </a:solidFill>
                <a:effectLst/>
                <a:uLnTx/>
                <a:uFillTx/>
                <a:latin typeface="Arial" pitchFamily="-72" charset="0"/>
                <a:ea typeface="MS PGothic" charset="0"/>
              </a:rPr>
              <a:t>elacestrant</a:t>
            </a:r>
            <a:r>
              <a:rPr kumimoji="0" lang="en-US" sz="1200" b="0" i="0" u="none" strike="noStrike" kern="1200" cap="none" spc="0" normalizeH="0" baseline="0" noProof="0" dirty="0">
                <a:ln>
                  <a:noFill/>
                </a:ln>
                <a:solidFill>
                  <a:srgbClr val="FF0000"/>
                </a:solidFill>
                <a:effectLst/>
                <a:uLnTx/>
                <a:uFillTx/>
                <a:latin typeface="Arial" pitchFamily="-72" charset="0"/>
                <a:ea typeface="MS PGothic" charset="0"/>
              </a:rPr>
              <a:t>, </a:t>
            </a:r>
            <a:r>
              <a:rPr kumimoji="0" lang="en-US" sz="1200" b="0" i="0" u="none" strike="noStrike" kern="1200" cap="none" spc="0" normalizeH="0" baseline="0" noProof="0" dirty="0" err="1">
                <a:ln>
                  <a:noFill/>
                </a:ln>
                <a:solidFill>
                  <a:srgbClr val="FF0000"/>
                </a:solidFill>
                <a:effectLst/>
                <a:uLnTx/>
                <a:uFillTx/>
                <a:latin typeface="Arial" pitchFamily="-72" charset="0"/>
                <a:ea typeface="MS PGothic" charset="0"/>
              </a:rPr>
              <a:t>camizestrant</a:t>
            </a:r>
            <a:r>
              <a:rPr kumimoji="0" lang="en-US" sz="1200" b="0" i="0" u="none" strike="noStrike" kern="1200" cap="none" spc="0" normalizeH="0" baseline="0" noProof="0" dirty="0">
                <a:ln>
                  <a:noFill/>
                </a:ln>
                <a:solidFill>
                  <a:srgbClr val="FF0000"/>
                </a:solidFill>
                <a:effectLst/>
                <a:uLnTx/>
                <a:uFillTx/>
                <a:latin typeface="Arial" pitchFamily="-72" charset="0"/>
                <a:ea typeface="MS PGothic" charset="0"/>
              </a:rPr>
              <a:t>) </a:t>
            </a:r>
          </a:p>
        </p:txBody>
      </p:sp>
    </p:spTree>
    <p:extLst>
      <p:ext uri="{BB962C8B-B14F-4D97-AF65-F5344CB8AC3E}">
        <p14:creationId xmlns:p14="http://schemas.microsoft.com/office/powerpoint/2010/main" val="3090235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15678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288447"/>
            <a:ext cx="7115645" cy="1143000"/>
          </a:xfrm>
        </p:spPr>
        <p:txBody>
          <a:bodyPr lIns="91440" tIns="91440" rIns="91440" bIns="182880"/>
          <a:lstStyle/>
          <a:p>
            <a:r>
              <a:rPr lang="en-US" dirty="0">
                <a:solidFill>
                  <a:schemeClr val="bg1"/>
                </a:solidFill>
              </a:rPr>
              <a:t>Oral Selective Estrogen Receptor Degraders (SERDs) in the Management of HR-Positive </a:t>
            </a:r>
            <a:r>
              <a:rPr lang="en-US" dirty="0" err="1">
                <a:solidFill>
                  <a:schemeClr val="bg1"/>
                </a:solidFill>
              </a:rPr>
              <a:t>mBC</a:t>
            </a:r>
            <a:endParaRPr lang="en-US" dirty="0">
              <a:solidFill>
                <a:schemeClr val="bg1"/>
              </a:solidFill>
            </a:endParaRPr>
          </a:p>
        </p:txBody>
      </p:sp>
      <p:sp>
        <p:nvSpPr>
          <p:cNvPr id="3" name="Content Placeholder 2">
            <a:extLst>
              <a:ext uri="{FF2B5EF4-FFF2-40B4-BE49-F238E27FC236}">
                <a16:creationId xmlns:a16="http://schemas.microsoft.com/office/drawing/2014/main" id="{5EB050CB-3E9D-E9EC-406A-569272FDB8C1}"/>
              </a:ext>
            </a:extLst>
          </p:cNvPr>
          <p:cNvSpPr>
            <a:spLocks noGrp="1"/>
          </p:cNvSpPr>
          <p:nvPr>
            <p:ph idx="1"/>
          </p:nvPr>
        </p:nvSpPr>
        <p:spPr>
          <a:xfrm>
            <a:off x="1137633" y="2420888"/>
            <a:ext cx="9710895" cy="2354018"/>
          </a:xfrm>
        </p:spPr>
        <p:txBody>
          <a:bodyPr/>
          <a:lstStyle/>
          <a:p>
            <a:pPr marL="342900" marR="0" lvl="0" indent="-342900">
              <a:spcBef>
                <a:spcPts val="600"/>
              </a:spcBef>
              <a:spcAft>
                <a:spcPts val="0"/>
              </a:spcAft>
              <a:buFont typeface="Aptos" panose="020B0004020202020204" pitchFamily="34" charset="0"/>
              <a:buChar char="•"/>
            </a:pPr>
            <a:r>
              <a:rPr lang="en-US" sz="2200" kern="100" dirty="0">
                <a:effectLst/>
                <a:latin typeface="+mn-lt"/>
                <a:ea typeface="Calibri" panose="020F0502020204030204" pitchFamily="34" charset="0"/>
                <a:cs typeface="Times New Roman" panose="02020603050405020304" pitchFamily="18" charset="0"/>
              </a:rPr>
              <a:t>Prevalence of ESR1 mutations in HR-positive </a:t>
            </a:r>
            <a:r>
              <a:rPr lang="en-US" sz="2200" kern="100" dirty="0" err="1">
                <a:effectLst/>
                <a:latin typeface="+mn-lt"/>
                <a:ea typeface="Calibri" panose="020F0502020204030204" pitchFamily="34" charset="0"/>
                <a:cs typeface="Times New Roman" panose="02020603050405020304" pitchFamily="18" charset="0"/>
              </a:rPr>
              <a:t>mBC</a:t>
            </a:r>
            <a:r>
              <a:rPr lang="en-US" sz="2200" kern="100" dirty="0">
                <a:effectLst/>
                <a:latin typeface="+mn-lt"/>
                <a:ea typeface="Calibri" panose="020F0502020204030204" pitchFamily="34" charset="0"/>
                <a:cs typeface="Times New Roman" panose="02020603050405020304" pitchFamily="18" charset="0"/>
              </a:rPr>
              <a:t>; optimal timing and approach to testing</a:t>
            </a:r>
          </a:p>
          <a:p>
            <a:pPr marL="342900" marR="0" lvl="0" indent="-342900">
              <a:spcBef>
                <a:spcPts val="600"/>
              </a:spcBef>
              <a:spcAft>
                <a:spcPts val="0"/>
              </a:spcAft>
              <a:buFont typeface="Aptos" panose="020B0004020202020204" pitchFamily="34" charset="0"/>
              <a:buChar char="•"/>
            </a:pPr>
            <a:r>
              <a:rPr lang="en-US" sz="2200" kern="100" dirty="0">
                <a:effectLst/>
                <a:latin typeface="+mn-lt"/>
                <a:ea typeface="Calibri" panose="020F0502020204030204" pitchFamily="34" charset="0"/>
                <a:cs typeface="Times New Roman" panose="02020603050405020304" pitchFamily="18" charset="0"/>
              </a:rPr>
              <a:t>Major findings with </a:t>
            </a:r>
            <a:r>
              <a:rPr lang="en-US" sz="2200" kern="100" dirty="0" err="1">
                <a:effectLst/>
                <a:latin typeface="+mn-lt"/>
                <a:ea typeface="Calibri" panose="020F0502020204030204" pitchFamily="34" charset="0"/>
                <a:cs typeface="Times New Roman" panose="02020603050405020304" pitchFamily="18" charset="0"/>
              </a:rPr>
              <a:t>elacestrant</a:t>
            </a:r>
            <a:r>
              <a:rPr lang="en-US" sz="2200" kern="100" dirty="0">
                <a:effectLst/>
                <a:latin typeface="+mn-lt"/>
                <a:ea typeface="Calibri" panose="020F0502020204030204" pitchFamily="34" charset="0"/>
                <a:cs typeface="Times New Roman" panose="02020603050405020304" pitchFamily="18" charset="0"/>
              </a:rPr>
              <a:t> versus endocrine monotherapy for pretreated HR-positive, HER2-negative </a:t>
            </a:r>
            <a:r>
              <a:rPr lang="en-US" sz="2200" kern="100" dirty="0" err="1">
                <a:effectLst/>
                <a:latin typeface="+mn-lt"/>
                <a:ea typeface="Calibri" panose="020F0502020204030204" pitchFamily="34" charset="0"/>
                <a:cs typeface="Times New Roman" panose="02020603050405020304" pitchFamily="18" charset="0"/>
              </a:rPr>
              <a:t>mBC</a:t>
            </a:r>
            <a:r>
              <a:rPr lang="en-US" sz="2200" kern="100" dirty="0">
                <a:effectLst/>
                <a:latin typeface="+mn-lt"/>
                <a:ea typeface="Calibri" panose="020F0502020204030204" pitchFamily="34" charset="0"/>
                <a:cs typeface="Times New Roman" panose="02020603050405020304" pitchFamily="18" charset="0"/>
              </a:rPr>
              <a:t>; outcomes among patients with and without ESR1 mutations</a:t>
            </a:r>
          </a:p>
          <a:p>
            <a:pPr marL="342900" marR="0" lvl="0" indent="-342900">
              <a:spcBef>
                <a:spcPts val="600"/>
              </a:spcBef>
              <a:spcAft>
                <a:spcPts val="0"/>
              </a:spcAft>
              <a:buFont typeface="Aptos" panose="020B0004020202020204" pitchFamily="34" charset="0"/>
              <a:buChar char="•"/>
            </a:pPr>
            <a:r>
              <a:rPr lang="en-US" sz="2200" kern="100" dirty="0">
                <a:effectLst/>
                <a:latin typeface="+mn-lt"/>
                <a:ea typeface="Calibri" panose="020F0502020204030204" pitchFamily="34" charset="0"/>
                <a:cs typeface="Times New Roman" panose="02020603050405020304" pitchFamily="18" charset="0"/>
              </a:rPr>
              <a:t>FDA approval of </a:t>
            </a:r>
            <a:r>
              <a:rPr lang="en-US" sz="2200" kern="100" dirty="0" err="1">
                <a:effectLst/>
                <a:latin typeface="+mn-lt"/>
                <a:ea typeface="Calibri" panose="020F0502020204030204" pitchFamily="34" charset="0"/>
                <a:cs typeface="Times New Roman" panose="02020603050405020304" pitchFamily="18" charset="0"/>
              </a:rPr>
              <a:t>elacestrant</a:t>
            </a:r>
            <a:r>
              <a:rPr lang="en-US" sz="2200" kern="100" dirty="0">
                <a:effectLst/>
                <a:latin typeface="+mn-lt"/>
                <a:ea typeface="Calibri" panose="020F0502020204030204" pitchFamily="34" charset="0"/>
                <a:cs typeface="Times New Roman" panose="02020603050405020304" pitchFamily="18" charset="0"/>
              </a:rPr>
              <a:t> for postmenopausal patients with HR-positive, HER2-negative </a:t>
            </a:r>
            <a:r>
              <a:rPr lang="en-US" sz="2200" kern="100" dirty="0" err="1">
                <a:effectLst/>
                <a:latin typeface="+mn-lt"/>
                <a:ea typeface="Calibri" panose="020F0502020204030204" pitchFamily="34" charset="0"/>
                <a:cs typeface="Times New Roman" panose="02020603050405020304" pitchFamily="18" charset="0"/>
              </a:rPr>
              <a:t>mBC</a:t>
            </a:r>
            <a:r>
              <a:rPr lang="en-US" sz="2200" kern="100" dirty="0">
                <a:effectLst/>
                <a:latin typeface="+mn-lt"/>
                <a:ea typeface="Calibri" panose="020F0502020204030204" pitchFamily="34" charset="0"/>
                <a:cs typeface="Times New Roman" panose="02020603050405020304" pitchFamily="18" charset="0"/>
              </a:rPr>
              <a:t> with an ESR1 mutation; optimal incorporation into current management algorithms</a:t>
            </a:r>
          </a:p>
          <a:p>
            <a:pPr marL="342900" marR="0" lvl="0" indent="-342900">
              <a:spcBef>
                <a:spcPts val="600"/>
              </a:spcBef>
              <a:spcAft>
                <a:spcPts val="0"/>
              </a:spcAft>
              <a:buFont typeface="Aptos" panose="020B0004020202020204" pitchFamily="34" charset="0"/>
              <a:buChar char="•"/>
            </a:pPr>
            <a:r>
              <a:rPr lang="en-US" sz="2200" kern="100" dirty="0">
                <a:effectLst/>
                <a:latin typeface="+mn-lt"/>
                <a:ea typeface="Calibri" panose="020F0502020204030204" pitchFamily="34" charset="0"/>
                <a:cs typeface="Times New Roman" panose="02020603050405020304" pitchFamily="18" charset="0"/>
              </a:rPr>
              <a:t>Available findings with and ongoing evaluation of other oral SERDs, such as </a:t>
            </a:r>
            <a:r>
              <a:rPr lang="en-US" sz="2200" kern="100" dirty="0" err="1">
                <a:effectLst/>
                <a:latin typeface="+mn-lt"/>
                <a:ea typeface="Calibri" panose="020F0502020204030204" pitchFamily="34" charset="0"/>
                <a:cs typeface="Times New Roman" panose="02020603050405020304" pitchFamily="18" charset="0"/>
              </a:rPr>
              <a:t>camizestrant</a:t>
            </a:r>
            <a:r>
              <a:rPr lang="en-US" sz="2200" kern="100" dirty="0">
                <a:effectLst/>
                <a:latin typeface="+mn-lt"/>
                <a:ea typeface="Calibri" panose="020F0502020204030204" pitchFamily="34" charset="0"/>
                <a:cs typeface="Times New Roman" panose="02020603050405020304" pitchFamily="18" charset="0"/>
              </a:rPr>
              <a:t> and </a:t>
            </a:r>
            <a:r>
              <a:rPr lang="en-US" sz="2200" kern="100" dirty="0" err="1">
                <a:effectLst/>
                <a:latin typeface="+mn-lt"/>
                <a:ea typeface="Calibri" panose="020F0502020204030204" pitchFamily="34" charset="0"/>
                <a:cs typeface="Times New Roman" panose="02020603050405020304" pitchFamily="18" charset="0"/>
              </a:rPr>
              <a:t>imlunestrant</a:t>
            </a:r>
            <a:r>
              <a:rPr lang="en-US" sz="2200" kern="100" dirty="0">
                <a:effectLst/>
                <a:latin typeface="+mn-lt"/>
                <a:ea typeface="Calibri" panose="020F0502020204030204" pitchFamily="34" charset="0"/>
                <a:cs typeface="Times New Roman" panose="02020603050405020304" pitchFamily="18" charset="0"/>
              </a:rPr>
              <a:t>, alone and in combination with other systemic therapies for advanced HR-positive, HER2-negative breast cancer</a:t>
            </a:r>
          </a:p>
        </p:txBody>
      </p:sp>
      <p:sp>
        <p:nvSpPr>
          <p:cNvPr id="2" name="TextBox 1">
            <a:extLst>
              <a:ext uri="{FF2B5EF4-FFF2-40B4-BE49-F238E27FC236}">
                <a16:creationId xmlns:a16="http://schemas.microsoft.com/office/drawing/2014/main" id="{9AD9A44F-F83A-48E8-A117-5A975E758E46}"/>
              </a:ext>
            </a:extLst>
          </p:cNvPr>
          <p:cNvSpPr txBox="1"/>
          <p:nvPr/>
        </p:nvSpPr>
        <p:spPr>
          <a:xfrm>
            <a:off x="9580372" y="1772816"/>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213E6344-3790-4D8B-0599-AC6C8B5C8C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0845" y="110891"/>
            <a:ext cx="1635656" cy="1635656"/>
          </a:xfrm>
          <a:prstGeom prst="rect">
            <a:avLst/>
          </a:prstGeom>
        </p:spPr>
      </p:pic>
      <p:sp>
        <p:nvSpPr>
          <p:cNvPr id="7" name="TextBox 6">
            <a:extLst>
              <a:ext uri="{FF2B5EF4-FFF2-40B4-BE49-F238E27FC236}">
                <a16:creationId xmlns:a16="http://schemas.microsoft.com/office/drawing/2014/main" id="{70325916-F90C-884F-1DD2-41D642BB0F29}"/>
              </a:ext>
            </a:extLst>
          </p:cNvPr>
          <p:cNvSpPr txBox="1"/>
          <p:nvPr/>
        </p:nvSpPr>
        <p:spPr>
          <a:xfrm>
            <a:off x="133320" y="1772816"/>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9" name="Picture 8">
            <a:extLst>
              <a:ext uri="{FF2B5EF4-FFF2-40B4-BE49-F238E27FC236}">
                <a16:creationId xmlns:a16="http://schemas.microsoft.com/office/drawing/2014/main" id="{4E6D318E-7E63-9D42-2777-25052C6B34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08141"/>
            <a:ext cx="1635656" cy="1635656"/>
          </a:xfrm>
          <a:prstGeom prst="rect">
            <a:avLst/>
          </a:prstGeom>
        </p:spPr>
      </p:pic>
    </p:spTree>
    <p:extLst>
      <p:ext uri="{BB962C8B-B14F-4D97-AF65-F5344CB8AC3E}">
        <p14:creationId xmlns:p14="http://schemas.microsoft.com/office/powerpoint/2010/main" val="4142654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Calibri" panose="020F0502020204030204" pitchFamily="34" charset="0"/>
                <a:ea typeface="ＭＳ Ｐゴシック" charset="0"/>
                <a:cs typeface="Calibri" panose="020F0502020204030204" pitchFamily="34" charset="0"/>
              </a:rPr>
              <a:t>Elacestrant</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12286" y="1268760"/>
            <a:ext cx="943218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Oral SERD (selective estrogen receptor degrader)</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For postmenopausal women or adult men with ER-positive, HER2-negative, advanced or metastatic breast cancer with an ESR1 mutation and disease progression after at least 1 line of endocrine therapy</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One 345-mg tablet po </a:t>
            </a:r>
            <a:r>
              <a:rPr lang="en-US" sz="2600" dirty="0" err="1">
                <a:latin typeface="Calibri" panose="020F0502020204030204" pitchFamily="34" charset="0"/>
                <a:cs typeface="Calibri" panose="020F0502020204030204" pitchFamily="34" charset="0"/>
              </a:rPr>
              <a:t>qd</a:t>
            </a:r>
            <a:r>
              <a:rPr lang="en-US" sz="2600" dirty="0">
                <a:latin typeface="Calibri" panose="020F0502020204030204" pitchFamily="34" charset="0"/>
                <a:cs typeface="Calibri" panose="020F0502020204030204" pitchFamily="34" charset="0"/>
              </a:rPr>
              <a:t>, with food</a:t>
            </a:r>
          </a:p>
          <a:p>
            <a:pPr>
              <a:spcBef>
                <a:spcPts val="2400"/>
              </a:spcBef>
              <a:spcAft>
                <a:spcPts val="0"/>
              </a:spcAft>
            </a:pPr>
            <a:endParaRPr lang="en-US" sz="26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Elacestrant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11/2023.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799243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Calibri" panose="020F0502020204030204" pitchFamily="34" charset="0"/>
                <a:ea typeface="ＭＳ Ｐゴシック" charset="0"/>
                <a:cs typeface="Calibri" panose="020F0502020204030204" pitchFamily="34" charset="0"/>
              </a:rPr>
              <a:t>Camizestrant</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12286" y="1268760"/>
            <a:ext cx="1051230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Oral SERD</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Investigational</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Key clinical trial</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Phase II SERENA-2 trial evaluating </a:t>
            </a:r>
            <a:r>
              <a:rPr lang="en-US" sz="2600" dirty="0" err="1">
                <a:latin typeface="Calibri" panose="020F0502020204030204" pitchFamily="34" charset="0"/>
                <a:cs typeface="Calibri" panose="020F0502020204030204" pitchFamily="34" charset="0"/>
              </a:rPr>
              <a:t>camizestrant</a:t>
            </a:r>
            <a:r>
              <a:rPr lang="en-US" sz="2600" dirty="0">
                <a:latin typeface="Calibri" panose="020F0502020204030204" pitchFamily="34" charset="0"/>
                <a:cs typeface="Calibri" panose="020F0502020204030204" pitchFamily="34" charset="0"/>
              </a:rPr>
              <a:t> in postmenopausal women with locally advanced or metastatic ER-positive, HER2-negative  breast cancer previously treated with endocrine therapy</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ＭＳ Ｐゴシック" charset="0"/>
                <a:cs typeface="+mn-cs"/>
              </a:rPr>
              <a:t>Oliveira M et al. SABCS 2022;Abstract GS3-02</a:t>
            </a: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t>
            </a:r>
            <a:endParaRPr kumimoji="0" lang="en-US" sz="15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03406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Calibri" panose="020F0502020204030204" pitchFamily="34" charset="0"/>
                <a:ea typeface="ＭＳ Ｐゴシック" charset="0"/>
                <a:cs typeface="Calibri" panose="020F0502020204030204" pitchFamily="34" charset="0"/>
              </a:rPr>
              <a:t>Imlunestrant</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12286" y="1268760"/>
            <a:ext cx="1051230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Oral SERD</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Investigational</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Key clinical trial</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Phase </a:t>
            </a:r>
            <a:r>
              <a:rPr lang="en-US" sz="2600" dirty="0" err="1">
                <a:latin typeface="Calibri" panose="020F0502020204030204" pitchFamily="34" charset="0"/>
                <a:cs typeface="Calibri" panose="020F0502020204030204" pitchFamily="34" charset="0"/>
              </a:rPr>
              <a:t>Ia</a:t>
            </a: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Ib</a:t>
            </a:r>
            <a:r>
              <a:rPr lang="en-US" sz="2600" dirty="0">
                <a:latin typeface="Calibri" panose="020F0502020204030204" pitchFamily="34" charset="0"/>
                <a:cs typeface="Calibri" panose="020F0502020204030204" pitchFamily="34" charset="0"/>
              </a:rPr>
              <a:t> EMBER trial evaluating </a:t>
            </a:r>
            <a:r>
              <a:rPr lang="en-US" sz="2600" dirty="0" err="1">
                <a:latin typeface="Calibri" panose="020F0502020204030204" pitchFamily="34" charset="0"/>
                <a:cs typeface="Calibri" panose="020F0502020204030204" pitchFamily="34" charset="0"/>
              </a:rPr>
              <a:t>imlunestrant</a:t>
            </a:r>
            <a:r>
              <a:rPr lang="en-US" sz="2600" dirty="0">
                <a:latin typeface="Calibri" panose="020F0502020204030204" pitchFamily="34" charset="0"/>
                <a:cs typeface="Calibri" panose="020F0502020204030204" pitchFamily="34" charset="0"/>
              </a:rPr>
              <a:t> monotherapy for patients with ER-positive, HER2-negative advanced breast cancer</a:t>
            </a:r>
          </a:p>
          <a:p>
            <a:pPr>
              <a:spcBef>
                <a:spcPts val="600"/>
              </a:spcBef>
              <a:spcAft>
                <a:spcPts val="0"/>
              </a:spcAft>
            </a:pPr>
            <a:r>
              <a:rPr lang="en-US" sz="2600" dirty="0">
                <a:latin typeface="Calibri" panose="020F0502020204030204" pitchFamily="34" charset="0"/>
                <a:cs typeface="Calibri" panose="020F0502020204030204" pitchFamily="34" charset="0"/>
              </a:rPr>
              <a:t>Phase III EMBER-3 trial evaluating </a:t>
            </a:r>
            <a:r>
              <a:rPr lang="en-US" sz="2600" dirty="0" err="1">
                <a:latin typeface="Calibri" panose="020F0502020204030204" pitchFamily="34" charset="0"/>
                <a:cs typeface="Calibri" panose="020F0502020204030204" pitchFamily="34" charset="0"/>
              </a:rPr>
              <a:t>imlunestrant</a:t>
            </a:r>
            <a:r>
              <a:rPr lang="en-US" sz="2600" dirty="0">
                <a:latin typeface="Calibri" panose="020F0502020204030204" pitchFamily="34" charset="0"/>
                <a:cs typeface="Calibri" panose="020F0502020204030204" pitchFamily="34" charset="0"/>
              </a:rPr>
              <a:t>, investigator’s choice of endocrine therapy, and </a:t>
            </a:r>
            <a:r>
              <a:rPr lang="en-US" sz="2600" dirty="0" err="1">
                <a:latin typeface="Calibri" panose="020F0502020204030204" pitchFamily="34" charset="0"/>
                <a:cs typeface="Calibri" panose="020F0502020204030204" pitchFamily="34" charset="0"/>
              </a:rPr>
              <a:t>imlunestrant</a:t>
            </a:r>
            <a:r>
              <a:rPr lang="en-US" sz="2600" dirty="0">
                <a:latin typeface="Calibri" panose="020F0502020204030204" pitchFamily="34" charset="0"/>
                <a:cs typeface="Calibri" panose="020F0502020204030204" pitchFamily="34" charset="0"/>
              </a:rPr>
              <a:t> with </a:t>
            </a:r>
            <a:r>
              <a:rPr lang="en-US" sz="2600" dirty="0" err="1">
                <a:latin typeface="Calibri" panose="020F0502020204030204" pitchFamily="34" charset="0"/>
                <a:cs typeface="Calibri" panose="020F0502020204030204" pitchFamily="34" charset="0"/>
              </a:rPr>
              <a:t>abemaciclib</a:t>
            </a:r>
            <a:r>
              <a:rPr lang="en-US" sz="2600" dirty="0">
                <a:latin typeface="Calibri" panose="020F0502020204030204" pitchFamily="34" charset="0"/>
                <a:cs typeface="Calibri" panose="020F0502020204030204" pitchFamily="34" charset="0"/>
              </a:rPr>
              <a:t> for patients with ER-positive, HER2-negative advanced breast cancer</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1600" b="0" i="0" strike="noStrike" dirty="0" err="1">
                <a:effectLst/>
                <a:latin typeface="Calibri" panose="020F0502020204030204" pitchFamily="34" charset="0"/>
                <a:cs typeface="Calibri" panose="020F0502020204030204" pitchFamily="34" charset="0"/>
              </a:rPr>
              <a:t>Jhaveri</a:t>
            </a:r>
            <a:r>
              <a:rPr lang="en-US" sz="1600" b="0" i="0" strike="noStrike" dirty="0">
                <a:effectLst/>
                <a:latin typeface="Calibri" panose="020F0502020204030204" pitchFamily="34" charset="0"/>
                <a:cs typeface="Calibri" panose="020F0502020204030204" pitchFamily="34" charset="0"/>
              </a:rPr>
              <a:t> KL et al</a:t>
            </a:r>
            <a:r>
              <a:rPr lang="en-US" sz="1600" b="0" i="0" strike="noStrike" dirty="0">
                <a:solidFill>
                  <a:srgbClr val="505050"/>
                </a:solidFill>
                <a:effectLst/>
                <a:latin typeface="Calibri" panose="020F0502020204030204" pitchFamily="34" charset="0"/>
                <a:cs typeface="Calibri" panose="020F0502020204030204" pitchFamily="34" charset="0"/>
              </a:rPr>
              <a:t>.</a:t>
            </a:r>
            <a:r>
              <a:rPr lang="en-US" sz="1600" b="0" i="1" strike="noStrike" dirty="0">
                <a:solidFill>
                  <a:srgbClr val="505050"/>
                </a:solidFill>
                <a:effectLst/>
                <a:latin typeface="Calibri" panose="020F0502020204030204" pitchFamily="34" charset="0"/>
                <a:cs typeface="Calibri" panose="020F0502020204030204" pitchFamily="34" charset="0"/>
              </a:rPr>
              <a:t> JCO</a:t>
            </a:r>
            <a:r>
              <a:rPr lang="en-US" sz="1600" b="0" i="0" strike="noStrike" dirty="0">
                <a:solidFill>
                  <a:srgbClr val="505050"/>
                </a:solidFill>
                <a:effectLst/>
                <a:latin typeface="Calibri" panose="020F0502020204030204" pitchFamily="34" charset="0"/>
                <a:cs typeface="Calibri" panose="020F0502020204030204" pitchFamily="34" charset="0"/>
              </a:rPr>
              <a:t> 40, </a:t>
            </a:r>
            <a:r>
              <a:rPr lang="en-US" sz="1600" b="0" i="0" u="none" strike="noStrike" dirty="0">
                <a:solidFill>
                  <a:srgbClr val="505050"/>
                </a:solidFill>
                <a:effectLst/>
                <a:latin typeface="Calibri" panose="020F0502020204030204" pitchFamily="34" charset="0"/>
                <a:cs typeface="Calibri" panose="020F0502020204030204" pitchFamily="34" charset="0"/>
              </a:rPr>
              <a:t>1021-1021(2022).</a:t>
            </a:r>
            <a:r>
              <a:rPr lang="ja-JP" altLang="en-US" sz="1500" b="0">
                <a:solidFill>
                  <a:srgbClr val="000000"/>
                </a:solidFill>
                <a:latin typeface="Calibri"/>
                <a:cs typeface="+mn-cs"/>
              </a:rPr>
              <a:t>　</a:t>
            </a:r>
            <a:r>
              <a:rPr kumimoji="0" lang="ja-JP" altLang="en-US" sz="1500" b="0" i="0" u="none" strike="noStrike" kern="1200" cap="none" spc="0" normalizeH="0" baseline="0" noProof="0">
                <a:ln>
                  <a:noFill/>
                </a:ln>
                <a:solidFill>
                  <a:srgbClr val="000000"/>
                </a:solidFill>
                <a:effectLst/>
                <a:uLnTx/>
                <a:uFillTx/>
                <a:latin typeface="Calibri"/>
                <a:ea typeface="ＭＳ Ｐゴシック" charset="0"/>
                <a:cs typeface="+mn-cs"/>
              </a:rPr>
              <a:t>　</a:t>
            </a:r>
            <a:r>
              <a:rPr kumimoji="0" lang="en-US" sz="1500" b="0" i="0" u="none" strike="noStrike" kern="1200" cap="none" spc="0" normalizeH="0" baseline="0" noProof="0" dirty="0" err="1">
                <a:ln>
                  <a:noFill/>
                </a:ln>
                <a:solidFill>
                  <a:srgbClr val="000000"/>
                </a:solidFill>
                <a:effectLst/>
                <a:uLnTx/>
                <a:uFillTx/>
                <a:latin typeface="Calibri"/>
                <a:ea typeface="ＭＳ Ｐゴシック" charset="0"/>
                <a:cs typeface="+mn-cs"/>
              </a:rPr>
              <a:t>Jhaveri</a:t>
            </a:r>
            <a:r>
              <a:rPr kumimoji="0" lang="en-US" sz="1500" b="0" i="0" u="none" strike="noStrike" kern="1200" cap="none" spc="0" normalizeH="0" baseline="0" noProof="0" dirty="0">
                <a:ln>
                  <a:noFill/>
                </a:ln>
                <a:solidFill>
                  <a:srgbClr val="000000"/>
                </a:solidFill>
                <a:effectLst/>
                <a:uLnTx/>
                <a:uFillTx/>
                <a:latin typeface="Calibri"/>
                <a:ea typeface="ＭＳ Ｐゴシック" charset="0"/>
                <a:cs typeface="+mn-cs"/>
              </a:rPr>
              <a:t> K et al. SABCS 2021;Abstract OT2-11-01</a:t>
            </a: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t>
            </a:r>
            <a:endParaRPr kumimoji="0" lang="en-US" sz="15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64281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64727" y="198320"/>
            <a:ext cx="7039995"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288447"/>
            <a:ext cx="7039995" cy="1143000"/>
          </a:xfrm>
        </p:spPr>
        <p:txBody>
          <a:bodyPr lIns="91440" tIns="91440" rIns="91440" bIns="182880"/>
          <a:lstStyle/>
          <a:p>
            <a:r>
              <a:rPr lang="en-US" dirty="0">
                <a:solidFill>
                  <a:schemeClr val="bg1"/>
                </a:solidFill>
              </a:rPr>
              <a:t>Tolerability/Toxicity Profile of Oral SERDs</a:t>
            </a:r>
          </a:p>
        </p:txBody>
      </p:sp>
      <p:sp>
        <p:nvSpPr>
          <p:cNvPr id="3" name="Content Placeholder 2">
            <a:extLst>
              <a:ext uri="{FF2B5EF4-FFF2-40B4-BE49-F238E27FC236}">
                <a16:creationId xmlns:a16="http://schemas.microsoft.com/office/drawing/2014/main" id="{5EB050CB-3E9D-E9EC-406A-569272FDB8C1}"/>
              </a:ext>
            </a:extLst>
          </p:cNvPr>
          <p:cNvSpPr>
            <a:spLocks noGrp="1"/>
          </p:cNvSpPr>
          <p:nvPr>
            <p:ph idx="1"/>
          </p:nvPr>
        </p:nvSpPr>
        <p:spPr>
          <a:xfrm>
            <a:off x="1137633" y="2587150"/>
            <a:ext cx="9782903" cy="2354018"/>
          </a:xfrm>
        </p:spPr>
        <p:txBody>
          <a:bodyPr/>
          <a:lstStyle/>
          <a:p>
            <a:pPr marL="342900" marR="0" lvl="0" indent="-342900">
              <a:spcBef>
                <a:spcPts val="0"/>
              </a:spcBef>
              <a:spcAft>
                <a:spcPts val="0"/>
              </a:spcAft>
              <a:buFont typeface="Aptos" panose="020B0004020202020204" pitchFamily="34" charset="0"/>
              <a:buChar char="•"/>
            </a:pPr>
            <a:r>
              <a:rPr lang="en-US" sz="2400" kern="100" dirty="0">
                <a:effectLst/>
                <a:latin typeface="+mn-lt"/>
                <a:ea typeface="Calibri" panose="020F0502020204030204" pitchFamily="34" charset="0"/>
                <a:cs typeface="Times New Roman" panose="02020603050405020304" pitchFamily="18" charset="0"/>
              </a:rPr>
              <a:t>Spectrum and incidence of common adverse events observed with oral SERDs; comparative side-effect profiles of approved and investigational agents in this class</a:t>
            </a:r>
          </a:p>
          <a:p>
            <a:pPr marL="342900" marR="0" lvl="0" indent="-342900">
              <a:spcBef>
                <a:spcPts val="0"/>
              </a:spcBef>
              <a:spcAft>
                <a:spcPts val="0"/>
              </a:spcAft>
              <a:buFont typeface="Aptos" panose="020B0004020202020204" pitchFamily="34" charset="0"/>
              <a:buChar char="•"/>
            </a:pPr>
            <a:r>
              <a:rPr lang="en-US" sz="2400" kern="100" dirty="0">
                <a:effectLst/>
                <a:latin typeface="+mn-lt"/>
                <a:ea typeface="Calibri" panose="020F0502020204030204" pitchFamily="34" charset="0"/>
                <a:cs typeface="Times New Roman" panose="02020603050405020304" pitchFamily="18" charset="0"/>
              </a:rPr>
              <a:t>Pathophysiology of the hyperlipidemia observed with </a:t>
            </a:r>
            <a:r>
              <a:rPr lang="en-US" sz="2400" kern="100" dirty="0" err="1">
                <a:effectLst/>
                <a:latin typeface="+mn-lt"/>
                <a:ea typeface="Calibri" panose="020F0502020204030204" pitchFamily="34" charset="0"/>
                <a:cs typeface="Times New Roman" panose="02020603050405020304" pitchFamily="18" charset="0"/>
              </a:rPr>
              <a:t>elacestrant</a:t>
            </a:r>
            <a:r>
              <a:rPr lang="en-US" sz="2400" kern="100" dirty="0">
                <a:effectLst/>
                <a:latin typeface="+mn-lt"/>
                <a:ea typeface="Calibri" panose="020F0502020204030204" pitchFamily="34" charset="0"/>
                <a:cs typeface="Times New Roman" panose="02020603050405020304" pitchFamily="18" charset="0"/>
              </a:rPr>
              <a:t>; optimal monitoring of lipid profiles and other laboratory values in patients receiving oral SERDs</a:t>
            </a:r>
          </a:p>
          <a:p>
            <a:pPr marL="342900" marR="0" lvl="0" indent="-342900">
              <a:spcBef>
                <a:spcPts val="0"/>
              </a:spcBef>
              <a:spcAft>
                <a:spcPts val="0"/>
              </a:spcAft>
              <a:buFont typeface="Aptos" panose="020B0004020202020204" pitchFamily="34" charset="0"/>
              <a:buChar char="•"/>
            </a:pPr>
            <a:r>
              <a:rPr lang="en-US" sz="2400" kern="100" dirty="0">
                <a:effectLst/>
                <a:latin typeface="+mn-lt"/>
                <a:ea typeface="Calibri" panose="020F0502020204030204" pitchFamily="34" charset="0"/>
                <a:cs typeface="Times New Roman" panose="02020603050405020304" pitchFamily="18" charset="0"/>
              </a:rPr>
              <a:t>Recommended prophylaxis for and management of GI toxicities associated with </a:t>
            </a:r>
            <a:r>
              <a:rPr lang="en-US" sz="2400" kern="100" dirty="0" err="1">
                <a:effectLst/>
                <a:latin typeface="+mn-lt"/>
                <a:ea typeface="Calibri" panose="020F0502020204030204" pitchFamily="34" charset="0"/>
                <a:cs typeface="Times New Roman" panose="02020603050405020304" pitchFamily="18" charset="0"/>
              </a:rPr>
              <a:t>elacestrant</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2400" kern="100" dirty="0">
                <a:effectLst/>
                <a:latin typeface="+mn-lt"/>
                <a:ea typeface="Calibri" panose="020F0502020204030204" pitchFamily="34" charset="0"/>
                <a:cs typeface="Times New Roman" panose="02020603050405020304" pitchFamily="18" charset="0"/>
              </a:rPr>
              <a:t>Strategies to encourage adherence among patients with HR-positive, HER2-negative </a:t>
            </a:r>
            <a:r>
              <a:rPr lang="en-US" sz="2400" kern="100" dirty="0" err="1">
                <a:effectLst/>
                <a:latin typeface="+mn-lt"/>
                <a:ea typeface="Calibri" panose="020F0502020204030204" pitchFamily="34" charset="0"/>
                <a:cs typeface="Times New Roman" panose="02020603050405020304" pitchFamily="18" charset="0"/>
              </a:rPr>
              <a:t>mBC</a:t>
            </a:r>
            <a:r>
              <a:rPr lang="en-US" sz="2400" kern="100" dirty="0">
                <a:effectLst/>
                <a:latin typeface="+mn-lt"/>
                <a:ea typeface="Calibri" panose="020F0502020204030204" pitchFamily="34" charset="0"/>
                <a:cs typeface="Times New Roman" panose="02020603050405020304" pitchFamily="18" charset="0"/>
              </a:rPr>
              <a:t> receiving oral SERDs</a:t>
            </a:r>
          </a:p>
        </p:txBody>
      </p:sp>
      <p:sp>
        <p:nvSpPr>
          <p:cNvPr id="2" name="TextBox 1">
            <a:extLst>
              <a:ext uri="{FF2B5EF4-FFF2-40B4-BE49-F238E27FC236}">
                <a16:creationId xmlns:a16="http://schemas.microsoft.com/office/drawing/2014/main" id="{601DC8EC-07FC-4DDA-2365-7F5C72297338}"/>
              </a:ext>
            </a:extLst>
          </p:cNvPr>
          <p:cNvSpPr txBox="1"/>
          <p:nvPr/>
        </p:nvSpPr>
        <p:spPr>
          <a:xfrm>
            <a:off x="9580372" y="1772816"/>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AB2ACF3D-D981-9714-1DBF-75307DC62F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0845" y="110891"/>
            <a:ext cx="1635656" cy="1635656"/>
          </a:xfrm>
          <a:prstGeom prst="rect">
            <a:avLst/>
          </a:prstGeom>
        </p:spPr>
      </p:pic>
      <p:sp>
        <p:nvSpPr>
          <p:cNvPr id="7" name="TextBox 6">
            <a:extLst>
              <a:ext uri="{FF2B5EF4-FFF2-40B4-BE49-F238E27FC236}">
                <a16:creationId xmlns:a16="http://schemas.microsoft.com/office/drawing/2014/main" id="{4478BF65-2A60-B9CB-F8C1-1C03687A8B34}"/>
              </a:ext>
            </a:extLst>
          </p:cNvPr>
          <p:cNvSpPr txBox="1"/>
          <p:nvPr/>
        </p:nvSpPr>
        <p:spPr>
          <a:xfrm>
            <a:off x="133320" y="1772816"/>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9" name="Picture 8">
            <a:extLst>
              <a:ext uri="{FF2B5EF4-FFF2-40B4-BE49-F238E27FC236}">
                <a16:creationId xmlns:a16="http://schemas.microsoft.com/office/drawing/2014/main" id="{90D5F7D1-68D7-C124-4A49-BEE7CE0716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08141"/>
            <a:ext cx="1635656" cy="1635656"/>
          </a:xfrm>
          <a:prstGeom prst="rect">
            <a:avLst/>
          </a:prstGeom>
        </p:spPr>
      </p:pic>
    </p:spTree>
    <p:extLst>
      <p:ext uri="{BB962C8B-B14F-4D97-AF65-F5344CB8AC3E}">
        <p14:creationId xmlns:p14="http://schemas.microsoft.com/office/powerpoint/2010/main" val="2890236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Fischer — Disclosures</a:t>
            </a:r>
          </a:p>
        </p:txBody>
      </p:sp>
      <p:graphicFrame>
        <p:nvGraphicFramePr>
          <p:cNvPr id="3" name="Content Placeholder 3">
            <a:extLst>
              <a:ext uri="{FF2B5EF4-FFF2-40B4-BE49-F238E27FC236}">
                <a16:creationId xmlns:a16="http://schemas.microsoft.com/office/drawing/2014/main" id="{84898315-93C5-97E1-82A2-F18BD270171B}"/>
              </a:ext>
            </a:extLst>
          </p:cNvPr>
          <p:cNvGraphicFramePr>
            <a:graphicFrameLocks/>
          </p:cNvGraphicFramePr>
          <p:nvPr>
            <p:extLst>
              <p:ext uri="{D42A27DB-BD31-4B8C-83A1-F6EECF244321}">
                <p14:modId xmlns:p14="http://schemas.microsoft.com/office/powerpoint/2010/main" val="3319768103"/>
              </p:ext>
            </p:extLst>
          </p:nvPr>
        </p:nvGraphicFramePr>
        <p:xfrm>
          <a:off x="1236096" y="2063350"/>
          <a:ext cx="9719807" cy="1368152"/>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368152">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5" y="2492896"/>
            <a:ext cx="10895957" cy="4525598"/>
          </a:xfrm>
        </p:spPr>
        <p:txBody>
          <a:bodyPr/>
          <a:lstStyle/>
          <a:p>
            <a:pPr marL="98425" lvl="0" indent="0">
              <a:buNone/>
            </a:pPr>
            <a:r>
              <a:rPr lang="en-US" sz="3200" dirty="0"/>
              <a:t>What I tell my patients about to begin treatment with </a:t>
            </a:r>
            <a:r>
              <a:rPr lang="en-US" sz="3200" dirty="0" err="1"/>
              <a:t>elacestrant</a:t>
            </a:r>
            <a:endParaRPr lang="en-US" sz="3200" dirty="0"/>
          </a:p>
          <a:p>
            <a:pPr marL="98425" indent="0">
              <a:buNone/>
            </a:pPr>
            <a:endParaRPr lang="en-US" sz="2900" dirty="0"/>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Melissa </a:t>
            </a:r>
            <a:r>
              <a:rPr lang="en-US" dirty="0" err="1"/>
              <a:t>Rikal</a:t>
            </a:r>
            <a:r>
              <a:rPr lang="en-US" dirty="0"/>
              <a:t>, FNP-BC, AOCNP</a:t>
            </a:r>
          </a:p>
        </p:txBody>
      </p:sp>
      <p:pic>
        <p:nvPicPr>
          <p:cNvPr id="4" name="Picture 3">
            <a:extLst>
              <a:ext uri="{FF2B5EF4-FFF2-40B4-BE49-F238E27FC236}">
                <a16:creationId xmlns:a16="http://schemas.microsoft.com/office/drawing/2014/main" id="{D85E3B11-3D99-67F5-3A9A-5D79DDC89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1716424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BCD3B0-7F8B-525C-E5D8-A701F9F66560}"/>
              </a:ext>
            </a:extLst>
          </p:cNvPr>
          <p:cNvSpPr/>
          <p:nvPr/>
        </p:nvSpPr>
        <p:spPr bwMode="auto">
          <a:xfrm>
            <a:off x="758948" y="4941168"/>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268760"/>
            <a:ext cx="9720218" cy="4799013"/>
          </a:xfrm>
        </p:spPr>
        <p:txBody>
          <a:bodyPr/>
          <a:lstStyle/>
          <a:p>
            <a:pPr marL="0" indent="0">
              <a:spcBef>
                <a:spcPts val="1800"/>
              </a:spcBef>
              <a:spcAft>
                <a:spcPts val="0"/>
              </a:spcAft>
              <a:buNone/>
            </a:pPr>
            <a:r>
              <a:rPr lang="en-US" sz="2500" dirty="0">
                <a:solidFill>
                  <a:srgbClr val="0432FF"/>
                </a:solidFill>
              </a:rPr>
              <a:t>Introduction</a:t>
            </a:r>
          </a:p>
          <a:p>
            <a:pPr marL="0" indent="0">
              <a:spcBef>
                <a:spcPts val="1800"/>
              </a:spcBef>
              <a:spcAft>
                <a:spcPts val="0"/>
              </a:spcAft>
              <a:buNone/>
            </a:pPr>
            <a:r>
              <a:rPr lang="en-US" sz="2500" dirty="0">
                <a:solidFill>
                  <a:srgbClr val="0432FF"/>
                </a:solidFill>
              </a:rPr>
              <a:t>Module 1: </a:t>
            </a:r>
            <a:r>
              <a:rPr lang="en-US" sz="2500" dirty="0">
                <a:solidFill>
                  <a:srgbClr val="002060"/>
                </a:solidFill>
              </a:rPr>
              <a:t>The Utility of Genomic Assays in Treatment Decision-Making for HR-Positive, HER2-Negative Localized Breast Cancer</a:t>
            </a:r>
          </a:p>
          <a:p>
            <a:pPr marL="0" indent="0">
              <a:spcBef>
                <a:spcPts val="1800"/>
              </a:spcBef>
              <a:spcAft>
                <a:spcPts val="0"/>
              </a:spcAft>
              <a:buNone/>
            </a:pPr>
            <a:r>
              <a:rPr lang="en-US" sz="2500" dirty="0">
                <a:solidFill>
                  <a:srgbClr val="0432FF"/>
                </a:solidFill>
              </a:rPr>
              <a:t>Module 2: </a:t>
            </a:r>
            <a:r>
              <a:rPr lang="en-US" sz="2500" dirty="0">
                <a:solidFill>
                  <a:srgbClr val="002060"/>
                </a:solidFill>
              </a:rPr>
              <a:t>The Role of CDK4/6 Inhibitors in Therapy for HR-Positive Breast Cancer </a:t>
            </a:r>
          </a:p>
          <a:p>
            <a:pPr marL="0" indent="0">
              <a:spcBef>
                <a:spcPts val="1800"/>
              </a:spcBef>
              <a:spcAft>
                <a:spcPts val="0"/>
              </a:spcAft>
              <a:buNone/>
            </a:pPr>
            <a:r>
              <a:rPr lang="en-US" sz="2500" dirty="0">
                <a:solidFill>
                  <a:srgbClr val="0432FF"/>
                </a:solidFill>
              </a:rPr>
              <a:t>Module 3: </a:t>
            </a:r>
            <a:r>
              <a:rPr lang="en-US" sz="2500" dirty="0">
                <a:solidFill>
                  <a:srgbClr val="002060"/>
                </a:solidFill>
              </a:rPr>
              <a:t>Oral Selective Estrogen Receptor Degraders (SERDs) in the Management of HR-Positive Metastatic Breast Cancer (</a:t>
            </a:r>
            <a:r>
              <a:rPr lang="en-US" sz="2500" dirty="0" err="1">
                <a:solidFill>
                  <a:srgbClr val="002060"/>
                </a:solidFill>
              </a:rPr>
              <a:t>mBC</a:t>
            </a:r>
            <a:r>
              <a:rPr lang="en-US" sz="2500" dirty="0">
                <a:solidFill>
                  <a:srgbClr val="002060"/>
                </a:solidFill>
              </a:rPr>
              <a:t>)</a:t>
            </a:r>
          </a:p>
          <a:p>
            <a:pPr marL="0" indent="0">
              <a:spcBef>
                <a:spcPts val="1800"/>
              </a:spcBef>
              <a:spcAft>
                <a:spcPts val="0"/>
              </a:spcAft>
              <a:buNone/>
            </a:pPr>
            <a:r>
              <a:rPr lang="en-US" sz="2500" dirty="0">
                <a:solidFill>
                  <a:schemeClr val="bg1"/>
                </a:solidFill>
              </a:rPr>
              <a:t>Module 4: </a:t>
            </a:r>
            <a:r>
              <a:rPr lang="en-US" sz="2500" dirty="0" err="1">
                <a:solidFill>
                  <a:schemeClr val="bg1"/>
                </a:solidFill>
              </a:rPr>
              <a:t>Alpelisib</a:t>
            </a:r>
            <a:r>
              <a:rPr lang="en-US" sz="2500" dirty="0">
                <a:solidFill>
                  <a:schemeClr val="bg1"/>
                </a:solidFill>
              </a:rPr>
              <a:t> and </a:t>
            </a:r>
            <a:r>
              <a:rPr lang="en-US" sz="2500" dirty="0" err="1">
                <a:solidFill>
                  <a:schemeClr val="bg1"/>
                </a:solidFill>
              </a:rPr>
              <a:t>Capivasertib</a:t>
            </a:r>
            <a:r>
              <a:rPr lang="en-US" sz="2500" dirty="0">
                <a:solidFill>
                  <a:schemeClr val="bg1"/>
                </a:solidFill>
              </a:rPr>
              <a:t> in Treatment for HR-Positive </a:t>
            </a:r>
            <a:r>
              <a:rPr lang="en-US" sz="2500" dirty="0" err="1">
                <a:solidFill>
                  <a:schemeClr val="bg1"/>
                </a:solidFill>
              </a:rPr>
              <a:t>mBC</a:t>
            </a:r>
            <a:endParaRPr lang="en-US" sz="2500" dirty="0">
              <a:solidFill>
                <a:schemeClr val="bg1"/>
              </a:solidFill>
            </a:endParaRPr>
          </a:p>
        </p:txBody>
      </p:sp>
    </p:spTree>
    <p:extLst>
      <p:ext uri="{BB962C8B-B14F-4D97-AF65-F5344CB8AC3E}">
        <p14:creationId xmlns:p14="http://schemas.microsoft.com/office/powerpoint/2010/main" val="259132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017559"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731166"/>
            <a:ext cx="9998927" cy="2354018"/>
          </a:xfrm>
        </p:spPr>
        <p:txBody>
          <a:bodyPr/>
          <a:lstStyle/>
          <a:p>
            <a:r>
              <a:rPr lang="en-US" sz="2400" dirty="0"/>
              <a:t>Prevalence of PIK3CA mutations in HR-positive </a:t>
            </a:r>
            <a:r>
              <a:rPr lang="en-US" sz="2400" dirty="0" err="1"/>
              <a:t>mBC</a:t>
            </a:r>
            <a:r>
              <a:rPr lang="en-US" sz="2400" dirty="0"/>
              <a:t>; published research findings with </a:t>
            </a:r>
            <a:r>
              <a:rPr lang="en-US" sz="2400" dirty="0" err="1"/>
              <a:t>alpelisib</a:t>
            </a:r>
            <a:r>
              <a:rPr lang="en-US" sz="2400" dirty="0"/>
              <a:t>-based therapy in this population</a:t>
            </a:r>
          </a:p>
          <a:p>
            <a:r>
              <a:rPr lang="en-US" sz="2400" dirty="0"/>
              <a:t>Optimal incorporation of </a:t>
            </a:r>
            <a:r>
              <a:rPr lang="en-US" sz="2400" dirty="0" err="1"/>
              <a:t>alpelisib</a:t>
            </a:r>
            <a:r>
              <a:rPr lang="en-US" sz="2400" dirty="0"/>
              <a:t>-based therapy into current management algorithms</a:t>
            </a:r>
          </a:p>
          <a:p>
            <a:r>
              <a:rPr lang="en-US" sz="2400" dirty="0"/>
              <a:t>Incidence and severity of common toxicities associated with </a:t>
            </a:r>
            <a:r>
              <a:rPr lang="en-US" sz="2400" dirty="0" err="1"/>
              <a:t>alpelisib</a:t>
            </a:r>
            <a:r>
              <a:rPr lang="en-US" sz="2400" dirty="0"/>
              <a:t>, such as hyperglycemia, GI-related adverse events (AEs) and cutaneous AEs</a:t>
            </a:r>
          </a:p>
          <a:p>
            <a:r>
              <a:rPr lang="en-US" sz="2400" dirty="0"/>
              <a:t>Appropriate strategies to monitor for, prevent and manage </a:t>
            </a:r>
            <a:r>
              <a:rPr lang="en-US" sz="2400" dirty="0" err="1"/>
              <a:t>alpelisib</a:t>
            </a:r>
            <a:r>
              <a:rPr lang="en-US" sz="2400" dirty="0"/>
              <a:t>-related toxicities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288447"/>
            <a:ext cx="6976423" cy="1143000"/>
          </a:xfrm>
        </p:spPr>
        <p:txBody>
          <a:bodyPr lIns="91440" tIns="91440" rIns="91440" bIns="182880"/>
          <a:lstStyle/>
          <a:p>
            <a:pPr marL="0" marR="0">
              <a:spcBef>
                <a:spcPts val="0"/>
              </a:spcBef>
              <a:spcAft>
                <a:spcPts val="0"/>
              </a:spcAft>
            </a:pPr>
            <a:r>
              <a:rPr lang="en-US" dirty="0">
                <a:solidFill>
                  <a:schemeClr val="bg1"/>
                </a:solidFill>
              </a:rPr>
              <a:t>Role of </a:t>
            </a:r>
            <a:r>
              <a:rPr lang="en-US" dirty="0" err="1">
                <a:solidFill>
                  <a:schemeClr val="bg1"/>
                </a:solidFill>
              </a:rPr>
              <a:t>Alpelisib</a:t>
            </a:r>
            <a:r>
              <a:rPr lang="en-US" dirty="0">
                <a:solidFill>
                  <a:schemeClr val="bg1"/>
                </a:solidFill>
              </a:rPr>
              <a:t> in Treatment </a:t>
            </a:r>
            <a:br>
              <a:rPr lang="en-US" dirty="0">
                <a:solidFill>
                  <a:schemeClr val="bg1"/>
                </a:solidFill>
              </a:rPr>
            </a:br>
            <a:r>
              <a:rPr lang="en-US" dirty="0">
                <a:solidFill>
                  <a:schemeClr val="bg1"/>
                </a:solidFill>
              </a:rPr>
              <a:t>for HR-Positive </a:t>
            </a:r>
            <a:r>
              <a:rPr lang="en-US" dirty="0" err="1">
                <a:solidFill>
                  <a:schemeClr val="bg1"/>
                </a:solidFill>
              </a:rPr>
              <a:t>mBC</a:t>
            </a:r>
            <a:endParaRPr lang="en-US" dirty="0">
              <a:solidFill>
                <a:schemeClr val="bg1"/>
              </a:solidFill>
            </a:endParaRPr>
          </a:p>
        </p:txBody>
      </p:sp>
      <p:sp>
        <p:nvSpPr>
          <p:cNvPr id="2" name="TextBox 1">
            <a:extLst>
              <a:ext uri="{FF2B5EF4-FFF2-40B4-BE49-F238E27FC236}">
                <a16:creationId xmlns:a16="http://schemas.microsoft.com/office/drawing/2014/main" id="{79B88236-DEB5-939C-3996-F360CE86EEC4}"/>
              </a:ext>
            </a:extLst>
          </p:cNvPr>
          <p:cNvSpPr txBox="1"/>
          <p:nvPr/>
        </p:nvSpPr>
        <p:spPr>
          <a:xfrm>
            <a:off x="9580372" y="1772816"/>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45B7B1CC-EDFF-C4A8-8073-E45BB4978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0845" y="110891"/>
            <a:ext cx="1635656" cy="1635656"/>
          </a:xfrm>
          <a:prstGeom prst="rect">
            <a:avLst/>
          </a:prstGeom>
        </p:spPr>
      </p:pic>
      <p:sp>
        <p:nvSpPr>
          <p:cNvPr id="7" name="TextBox 6">
            <a:extLst>
              <a:ext uri="{FF2B5EF4-FFF2-40B4-BE49-F238E27FC236}">
                <a16:creationId xmlns:a16="http://schemas.microsoft.com/office/drawing/2014/main" id="{BFA03944-8A33-7A08-96CB-CC2CAE46F321}"/>
              </a:ext>
            </a:extLst>
          </p:cNvPr>
          <p:cNvSpPr txBox="1"/>
          <p:nvPr/>
        </p:nvSpPr>
        <p:spPr>
          <a:xfrm>
            <a:off x="133320" y="1772816"/>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9" name="Picture 8">
            <a:extLst>
              <a:ext uri="{FF2B5EF4-FFF2-40B4-BE49-F238E27FC236}">
                <a16:creationId xmlns:a16="http://schemas.microsoft.com/office/drawing/2014/main" id="{A10A2AF5-32DC-A677-FFD6-DDFE411E6B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08141"/>
            <a:ext cx="1635656" cy="1635656"/>
          </a:xfrm>
          <a:prstGeom prst="rect">
            <a:avLst/>
          </a:prstGeom>
        </p:spPr>
      </p:pic>
    </p:spTree>
    <p:extLst>
      <p:ext uri="{BB962C8B-B14F-4D97-AF65-F5344CB8AC3E}">
        <p14:creationId xmlns:p14="http://schemas.microsoft.com/office/powerpoint/2010/main" val="2289419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A1D4C8-08F1-DD4B-88E1-88D2952DFF02}"/>
              </a:ext>
            </a:extLst>
          </p:cNvPr>
          <p:cNvSpPr>
            <a:spLocks noGrp="1"/>
          </p:cNvSpPr>
          <p:nvPr>
            <p:ph type="title"/>
          </p:nvPr>
        </p:nvSpPr>
        <p:spPr>
          <a:xfrm>
            <a:off x="912286" y="33530"/>
            <a:ext cx="10358967" cy="1143000"/>
          </a:xfrm>
        </p:spPr>
        <p:txBody>
          <a:bodyPr/>
          <a:lstStyle/>
          <a:p>
            <a:r>
              <a:rPr lang="en-US" b="1" dirty="0">
                <a:solidFill>
                  <a:srgbClr val="0432FF"/>
                </a:solidFill>
              </a:rPr>
              <a:t>PI3 Kinase Inhibitors: Mechanism of Action</a:t>
            </a:r>
          </a:p>
        </p:txBody>
      </p:sp>
      <p:sp>
        <p:nvSpPr>
          <p:cNvPr id="6" name="Content Placeholder 2">
            <a:extLst>
              <a:ext uri="{FF2B5EF4-FFF2-40B4-BE49-F238E27FC236}">
                <a16:creationId xmlns:a16="http://schemas.microsoft.com/office/drawing/2014/main" id="{BF8A97D9-A40B-A54F-9525-475636098149}"/>
              </a:ext>
            </a:extLst>
          </p:cNvPr>
          <p:cNvSpPr>
            <a:spLocks noGrp="1"/>
          </p:cNvSpPr>
          <p:nvPr>
            <p:ph idx="1"/>
          </p:nvPr>
        </p:nvSpPr>
        <p:spPr>
          <a:xfrm>
            <a:off x="6324600" y="1356120"/>
            <a:ext cx="5410200" cy="4800600"/>
          </a:xfrm>
        </p:spPr>
        <p:txBody>
          <a:bodyPr/>
          <a:lstStyle/>
          <a:p>
            <a:pPr>
              <a:spcAft>
                <a:spcPts val="500"/>
              </a:spcAft>
            </a:pPr>
            <a:r>
              <a:rPr lang="en-US" sz="2200" b="0" dirty="0"/>
              <a:t>PI3K is involved in the activation of AKT.</a:t>
            </a:r>
          </a:p>
          <a:p>
            <a:pPr>
              <a:spcAft>
                <a:spcPts val="500"/>
              </a:spcAft>
            </a:pPr>
            <a:r>
              <a:rPr lang="en-US" sz="2200" b="0" dirty="0"/>
              <a:t>Hyperactivation of the PI3K pathway is implicated in malignant transformation, cancer progression and endocrine therapy resistance.</a:t>
            </a:r>
          </a:p>
          <a:p>
            <a:pPr>
              <a:spcAft>
                <a:spcPts val="500"/>
              </a:spcAft>
            </a:pPr>
            <a:r>
              <a:rPr lang="en-US" sz="2200" b="0" dirty="0"/>
              <a:t>PIK3CA encodes the alpha isoform of the PI3K catalytic subunit.</a:t>
            </a:r>
          </a:p>
          <a:p>
            <a:pPr>
              <a:spcAft>
                <a:spcPts val="500"/>
              </a:spcAft>
            </a:pPr>
            <a:r>
              <a:rPr lang="en-US" sz="2200" b="0" dirty="0"/>
              <a:t>Around 40% of patients with HR-positive, HER2-negative breast cancer present with an activating PIK3CA tumor mutation.</a:t>
            </a:r>
          </a:p>
          <a:p>
            <a:pPr>
              <a:spcAft>
                <a:spcPts val="500"/>
              </a:spcAft>
            </a:pPr>
            <a:r>
              <a:rPr lang="en-US" sz="2200" b="0" dirty="0" err="1"/>
              <a:t>Alpelisib</a:t>
            </a:r>
            <a:r>
              <a:rPr lang="en-US" sz="2200" b="0" dirty="0"/>
              <a:t> is a specific inhibitor of the PI3K alpha isoform.</a:t>
            </a:r>
          </a:p>
        </p:txBody>
      </p:sp>
      <p:sp>
        <p:nvSpPr>
          <p:cNvPr id="9" name="TextBox 8">
            <a:extLst>
              <a:ext uri="{FF2B5EF4-FFF2-40B4-BE49-F238E27FC236}">
                <a16:creationId xmlns:a16="http://schemas.microsoft.com/office/drawing/2014/main" id="{70F75A55-BEC3-604A-BE56-C23FC0C702BB}"/>
              </a:ext>
            </a:extLst>
          </p:cNvPr>
          <p:cNvSpPr txBox="1"/>
          <p:nvPr/>
        </p:nvSpPr>
        <p:spPr>
          <a:xfrm>
            <a:off x="93394" y="6501305"/>
            <a:ext cx="6031458"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André F et al. ESMO</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2018;Abstract LBA3_PR.</a:t>
            </a:r>
          </a:p>
        </p:txBody>
      </p:sp>
      <p:pic>
        <p:nvPicPr>
          <p:cNvPr id="10" name="Picture 9">
            <a:extLst>
              <a:ext uri="{FF2B5EF4-FFF2-40B4-BE49-F238E27FC236}">
                <a16:creationId xmlns:a16="http://schemas.microsoft.com/office/drawing/2014/main" id="{2055DD03-A0CE-1E43-BB4C-D4E462D04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96" y="1230720"/>
            <a:ext cx="5410142" cy="4796992"/>
          </a:xfrm>
          <a:prstGeom prst="rect">
            <a:avLst/>
          </a:prstGeom>
          <a:solidFill>
            <a:srgbClr val="3333CC">
              <a:lumMod val="60000"/>
              <a:lumOff val="40000"/>
            </a:srgbClr>
          </a:solidFill>
        </p:spPr>
      </p:pic>
    </p:spTree>
    <p:extLst>
      <p:ext uri="{BB962C8B-B14F-4D97-AF65-F5344CB8AC3E}">
        <p14:creationId xmlns:p14="http://schemas.microsoft.com/office/powerpoint/2010/main" val="308328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Calibri" panose="020F0502020204030204" pitchFamily="34" charset="0"/>
                <a:ea typeface="ＭＳ Ｐゴシック" charset="0"/>
                <a:cs typeface="Calibri" panose="020F0502020204030204" pitchFamily="34" charset="0"/>
              </a:rPr>
              <a:t>Alpelisib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12286" y="1052736"/>
            <a:ext cx="943218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PI3K inhibitor</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In combination with </a:t>
            </a:r>
            <a:r>
              <a:rPr lang="en-US" sz="2600" dirty="0" err="1">
                <a:latin typeface="Calibri" panose="020F0502020204030204" pitchFamily="34" charset="0"/>
                <a:cs typeface="Calibri" panose="020F0502020204030204" pitchFamily="34" charset="0"/>
              </a:rPr>
              <a:t>fulvestrant</a:t>
            </a:r>
            <a:r>
              <a:rPr lang="en-US" sz="2600" dirty="0">
                <a:latin typeface="Calibri" panose="020F0502020204030204" pitchFamily="34" charset="0"/>
                <a:cs typeface="Calibri" panose="020F0502020204030204" pitchFamily="34" charset="0"/>
              </a:rPr>
              <a:t> for adults with HR-positive, HER2-negative, PIK3CA-mutated advanced or metastatic breast cancer as detected by an FDA-approved test after disease progression on or after an endocrine-based regimen</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 300 mg (two 150-mg tablets) taken orally once daily with food</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
        <p:nvSpPr>
          <p:cNvPr id="2" name="TextBox 1">
            <a:extLst>
              <a:ext uri="{FF2B5EF4-FFF2-40B4-BE49-F238E27FC236}">
                <a16:creationId xmlns:a16="http://schemas.microsoft.com/office/drawing/2014/main" id="{72637614-1FF4-28E4-1FE8-545E80AB9F8E}"/>
              </a:ext>
            </a:extLst>
          </p:cNvPr>
          <p:cNvSpPr txBox="1"/>
          <p:nvPr/>
        </p:nvSpPr>
        <p:spPr>
          <a:xfrm>
            <a:off x="92944" y="6477098"/>
            <a:ext cx="272055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Alpelisib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package insert, 1/2024.</a:t>
            </a:r>
          </a:p>
        </p:txBody>
      </p:sp>
    </p:spTree>
    <p:extLst>
      <p:ext uri="{BB962C8B-B14F-4D97-AF65-F5344CB8AC3E}">
        <p14:creationId xmlns:p14="http://schemas.microsoft.com/office/powerpoint/2010/main" val="1562040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Kelly Fischer, MSN, FNP-BC</a:t>
            </a:r>
          </a:p>
        </p:txBody>
      </p:sp>
      <p:pic>
        <p:nvPicPr>
          <p:cNvPr id="5" name="Picture 4">
            <a:extLst>
              <a:ext uri="{FF2B5EF4-FFF2-40B4-BE49-F238E27FC236}">
                <a16:creationId xmlns:a16="http://schemas.microsoft.com/office/drawing/2014/main" id="{AA8E61CE-6115-78C9-596B-E39871E82C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276" y="116632"/>
            <a:ext cx="1261872" cy="1261872"/>
          </a:xfrm>
          <a:prstGeom prst="rect">
            <a:avLst/>
          </a:prstGeom>
        </p:spPr>
      </p:pic>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to begin treatment with </a:t>
            </a:r>
            <a:r>
              <a:rPr lang="en-US" sz="3200" dirty="0" err="1"/>
              <a:t>alpelisib</a:t>
            </a:r>
            <a:endParaRPr lang="en-US" sz="3200" dirty="0"/>
          </a:p>
        </p:txBody>
      </p:sp>
    </p:spTree>
    <p:extLst>
      <p:ext uri="{BB962C8B-B14F-4D97-AF65-F5344CB8AC3E}">
        <p14:creationId xmlns:p14="http://schemas.microsoft.com/office/powerpoint/2010/main" val="3552374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C77-705A-6B4A-B509-F568C9020F53}"/>
              </a:ext>
            </a:extLst>
          </p:cNvPr>
          <p:cNvSpPr>
            <a:spLocks noGrp="1"/>
          </p:cNvSpPr>
          <p:nvPr>
            <p:ph type="title"/>
          </p:nvPr>
        </p:nvSpPr>
        <p:spPr>
          <a:xfrm>
            <a:off x="767409" y="548680"/>
            <a:ext cx="10512305" cy="1143000"/>
          </a:xfrm>
        </p:spPr>
        <p:txBody>
          <a:bodyPr/>
          <a:lstStyle/>
          <a:p>
            <a:pPr algn="l"/>
            <a:r>
              <a:rPr lang="en-US" sz="2800" b="1" dirty="0" err="1"/>
              <a:t>Inavolisib</a:t>
            </a:r>
            <a:r>
              <a:rPr lang="en-US" sz="2800" b="1" dirty="0"/>
              <a:t> Combination Reduces the Risk of Disease Progression by 57% in People With Advanced Hormone Receptor-Positive, HER2-Negative Breast Cancer With a PIK3CA Mutation</a:t>
            </a:r>
            <a:br>
              <a:rPr lang="en-US" b="1" dirty="0"/>
            </a:br>
            <a:r>
              <a:rPr lang="en-US" sz="2400" dirty="0"/>
              <a:t>Press Release – December 8, 2023</a:t>
            </a:r>
            <a:br>
              <a:rPr lang="en-US" dirty="0"/>
            </a:br>
            <a:endParaRPr lang="en-US" dirty="0"/>
          </a:p>
        </p:txBody>
      </p:sp>
      <p:sp>
        <p:nvSpPr>
          <p:cNvPr id="3" name="Content Placeholder 2">
            <a:extLst>
              <a:ext uri="{FF2B5EF4-FFF2-40B4-BE49-F238E27FC236}">
                <a16:creationId xmlns:a16="http://schemas.microsoft.com/office/drawing/2014/main" id="{A8090C18-CE81-B740-A9B2-2B2D325C5CCF}"/>
              </a:ext>
            </a:extLst>
          </p:cNvPr>
          <p:cNvSpPr>
            <a:spLocks noGrp="1"/>
          </p:cNvSpPr>
          <p:nvPr>
            <p:ph idx="1"/>
          </p:nvPr>
        </p:nvSpPr>
        <p:spPr>
          <a:xfrm>
            <a:off x="760393" y="1785934"/>
            <a:ext cx="10512306" cy="4595394"/>
          </a:xfrm>
        </p:spPr>
        <p:txBody>
          <a:bodyPr/>
          <a:lstStyle/>
          <a:p>
            <a:pPr marL="98425" indent="0" algn="l">
              <a:buNone/>
            </a:pPr>
            <a:r>
              <a:rPr lang="en-US" sz="1600" b="0" i="0" u="none" strike="noStrike" dirty="0">
                <a:solidFill>
                  <a:srgbClr val="232A31"/>
                </a:solidFill>
                <a:effectLst/>
                <a:latin typeface="Calibri" panose="020F0502020204030204" pitchFamily="34" charset="0"/>
                <a:cs typeface="Calibri" panose="020F0502020204030204" pitchFamily="34" charset="0"/>
              </a:rPr>
              <a:t>“[The manufacturer] presented today positive results from the Phase III INAVO120 study evaluating </a:t>
            </a:r>
            <a:r>
              <a:rPr lang="en-US" sz="1600" b="0" i="0" u="none" strike="noStrike" dirty="0" err="1">
                <a:solidFill>
                  <a:srgbClr val="232A31"/>
                </a:solidFill>
                <a:effectLst/>
                <a:latin typeface="Calibri" panose="020F0502020204030204" pitchFamily="34" charset="0"/>
                <a:cs typeface="Calibri" panose="020F0502020204030204" pitchFamily="34" charset="0"/>
              </a:rPr>
              <a:t>inavolisib</a:t>
            </a:r>
            <a:r>
              <a:rPr lang="en-US" sz="1600" b="0" i="0" u="none" strike="noStrike" dirty="0">
                <a:solidFill>
                  <a:srgbClr val="232A31"/>
                </a:solidFill>
                <a:effectLst/>
                <a:latin typeface="Calibri" panose="020F0502020204030204" pitchFamily="34" charset="0"/>
                <a:cs typeface="Calibri" panose="020F0502020204030204" pitchFamily="34" charset="0"/>
              </a:rPr>
              <a:t> in combination with </a:t>
            </a:r>
            <a:r>
              <a:rPr lang="en-US" sz="1600" b="0" i="0" u="none" strike="noStrike" dirty="0" err="1">
                <a:solidFill>
                  <a:srgbClr val="232A31"/>
                </a:solidFill>
                <a:effectLst/>
                <a:latin typeface="Calibri" panose="020F0502020204030204" pitchFamily="34" charset="0"/>
                <a:cs typeface="Calibri" panose="020F0502020204030204" pitchFamily="34" charset="0"/>
              </a:rPr>
              <a:t>palbociclib</a:t>
            </a:r>
            <a:r>
              <a:rPr lang="en-US" sz="1600" b="0" i="0" u="none" strike="noStrike" dirty="0">
                <a:solidFill>
                  <a:srgbClr val="232A31"/>
                </a:solidFill>
                <a:effectLst/>
                <a:latin typeface="Calibri" panose="020F0502020204030204" pitchFamily="34" charset="0"/>
                <a:cs typeface="Calibri" panose="020F0502020204030204" pitchFamily="34" charset="0"/>
              </a:rPr>
              <a:t> and </a:t>
            </a:r>
            <a:r>
              <a:rPr lang="en-US" sz="1600" b="0" i="0" u="none" strike="noStrike" dirty="0" err="1">
                <a:solidFill>
                  <a:srgbClr val="232A31"/>
                </a:solidFill>
                <a:effectLst/>
                <a:latin typeface="Calibri" panose="020F0502020204030204" pitchFamily="34" charset="0"/>
                <a:cs typeface="Calibri" panose="020F0502020204030204" pitchFamily="34" charset="0"/>
              </a:rPr>
              <a:t>fulvestrant</a:t>
            </a:r>
            <a:r>
              <a:rPr lang="en-US" sz="1600" b="0" i="0" u="none" strike="noStrike" dirty="0">
                <a:solidFill>
                  <a:srgbClr val="232A31"/>
                </a:solidFill>
                <a:effectLst/>
                <a:latin typeface="Calibri" panose="020F0502020204030204" pitchFamily="34" charset="0"/>
                <a:cs typeface="Calibri" panose="020F0502020204030204" pitchFamily="34" charset="0"/>
              </a:rPr>
              <a:t> as a first-line treatment for people with </a:t>
            </a:r>
            <a:r>
              <a:rPr lang="en-US" sz="1600" b="0" i="1" u="none" strike="noStrike" dirty="0">
                <a:solidFill>
                  <a:srgbClr val="232A31"/>
                </a:solidFill>
                <a:effectLst/>
                <a:latin typeface="Calibri" panose="020F0502020204030204" pitchFamily="34" charset="0"/>
                <a:cs typeface="Calibri" panose="020F0502020204030204" pitchFamily="34" charset="0"/>
              </a:rPr>
              <a:t>PIK3CA</a:t>
            </a:r>
            <a:r>
              <a:rPr lang="en-US" sz="1600" b="0" i="0" u="none" strike="noStrike" dirty="0">
                <a:solidFill>
                  <a:srgbClr val="232A31"/>
                </a:solidFill>
                <a:effectLst/>
                <a:latin typeface="Calibri" panose="020F0502020204030204" pitchFamily="34" charset="0"/>
                <a:cs typeface="Calibri" panose="020F0502020204030204" pitchFamily="34" charset="0"/>
              </a:rPr>
              <a:t>-mutated, hormone receptor (HR)-positive, HER2-negative, endocrine-resistant, locally advanced or metastatic breast cancer.</a:t>
            </a:r>
          </a:p>
          <a:p>
            <a:pPr marL="98425" indent="0" algn="l">
              <a:buNone/>
            </a:pPr>
            <a:r>
              <a:rPr lang="en-US" sz="1600" b="0" i="0" u="none" strike="noStrike" dirty="0">
                <a:solidFill>
                  <a:srgbClr val="232A31"/>
                </a:solidFill>
                <a:effectLst/>
                <a:latin typeface="Calibri" panose="020F0502020204030204" pitchFamily="34" charset="0"/>
                <a:cs typeface="Calibri" panose="020F0502020204030204" pitchFamily="34" charset="0"/>
              </a:rPr>
              <a:t>The </a:t>
            </a:r>
            <a:r>
              <a:rPr lang="en-US" sz="1600" b="0" i="0" u="none" strike="noStrike" dirty="0" err="1">
                <a:solidFill>
                  <a:srgbClr val="232A31"/>
                </a:solidFill>
                <a:effectLst/>
                <a:latin typeface="Calibri" panose="020F0502020204030204" pitchFamily="34" charset="0"/>
                <a:cs typeface="Calibri" panose="020F0502020204030204" pitchFamily="34" charset="0"/>
              </a:rPr>
              <a:t>inavolisib</a:t>
            </a:r>
            <a:r>
              <a:rPr lang="en-US" sz="1600" b="0" i="0" u="none" strike="noStrike" dirty="0">
                <a:solidFill>
                  <a:srgbClr val="232A31"/>
                </a:solidFill>
                <a:effectLst/>
                <a:latin typeface="Calibri" panose="020F0502020204030204" pitchFamily="34" charset="0"/>
                <a:cs typeface="Calibri" panose="020F0502020204030204" pitchFamily="34" charset="0"/>
              </a:rPr>
              <a:t> combination reduced the risk of disease worsening or death (progression-free survival; PFS) by 57% compared to </a:t>
            </a:r>
            <a:r>
              <a:rPr lang="en-US" sz="1600" b="0" i="0" u="none" strike="noStrike" dirty="0" err="1">
                <a:solidFill>
                  <a:srgbClr val="232A31"/>
                </a:solidFill>
                <a:effectLst/>
                <a:latin typeface="Calibri" panose="020F0502020204030204" pitchFamily="34" charset="0"/>
                <a:cs typeface="Calibri" panose="020F0502020204030204" pitchFamily="34" charset="0"/>
              </a:rPr>
              <a:t>palbociclib</a:t>
            </a:r>
            <a:r>
              <a:rPr lang="en-US" sz="1600" b="0" i="0" u="none" strike="noStrike" dirty="0">
                <a:solidFill>
                  <a:srgbClr val="232A31"/>
                </a:solidFill>
                <a:effectLst/>
                <a:latin typeface="Calibri" panose="020F0502020204030204" pitchFamily="34" charset="0"/>
                <a:cs typeface="Calibri" panose="020F0502020204030204" pitchFamily="34" charset="0"/>
              </a:rPr>
              <a:t> and </a:t>
            </a:r>
            <a:r>
              <a:rPr lang="en-US" sz="1600" b="0" i="0" u="none" strike="noStrike" dirty="0" err="1">
                <a:solidFill>
                  <a:srgbClr val="232A31"/>
                </a:solidFill>
                <a:effectLst/>
                <a:latin typeface="Calibri" panose="020F0502020204030204" pitchFamily="34" charset="0"/>
                <a:cs typeface="Calibri" panose="020F0502020204030204" pitchFamily="34" charset="0"/>
              </a:rPr>
              <a:t>fulvestrant</a:t>
            </a:r>
            <a:r>
              <a:rPr lang="en-US" sz="1600" b="0" i="0" u="none" strike="noStrike" dirty="0">
                <a:solidFill>
                  <a:srgbClr val="232A31"/>
                </a:solidFill>
                <a:effectLst/>
                <a:latin typeface="Calibri" panose="020F0502020204030204" pitchFamily="34" charset="0"/>
                <a:cs typeface="Calibri" panose="020F0502020204030204" pitchFamily="34" charset="0"/>
              </a:rPr>
              <a:t> alone. The benefit was consistent across subgroups. Overall survival (OS) data were immature at this time, but a clear positive trend has been observed. Follow-up for OS will continue to the next analysis. Data available for other secondary endpoints at this analysis showed clinically meaningful increases in objective response rate, duration of response and clinical benefit rate.</a:t>
            </a:r>
          </a:p>
          <a:p>
            <a:pPr marL="98425" indent="0" algn="l">
              <a:buNone/>
            </a:pPr>
            <a:r>
              <a:rPr lang="en-US" sz="1600" b="0" i="0" u="none" strike="noStrike" dirty="0">
                <a:solidFill>
                  <a:srgbClr val="232A31"/>
                </a:solidFill>
                <a:effectLst/>
                <a:latin typeface="Calibri" panose="020F0502020204030204" pitchFamily="34" charset="0"/>
                <a:cs typeface="Calibri" panose="020F0502020204030204" pitchFamily="34" charset="0"/>
              </a:rPr>
              <a:t>The </a:t>
            </a:r>
            <a:r>
              <a:rPr lang="en-US" sz="1600" b="0" i="0" u="none" strike="noStrike" dirty="0" err="1">
                <a:solidFill>
                  <a:srgbClr val="232A31"/>
                </a:solidFill>
                <a:effectLst/>
                <a:latin typeface="Calibri" panose="020F0502020204030204" pitchFamily="34" charset="0"/>
                <a:cs typeface="Calibri" panose="020F0502020204030204" pitchFamily="34" charset="0"/>
              </a:rPr>
              <a:t>inavolisib</a:t>
            </a:r>
            <a:r>
              <a:rPr lang="en-US" sz="1600" b="0" i="0" u="none" strike="noStrike" dirty="0">
                <a:solidFill>
                  <a:srgbClr val="232A31"/>
                </a:solidFill>
                <a:effectLst/>
                <a:latin typeface="Calibri" panose="020F0502020204030204" pitchFamily="34" charset="0"/>
                <a:cs typeface="Calibri" panose="020F0502020204030204" pitchFamily="34" charset="0"/>
              </a:rPr>
              <a:t> combination was well tolerated and adverse events were consistent with the known safety profiles of the individual study treatments, with no new safety signals observed. </a:t>
            </a:r>
          </a:p>
          <a:p>
            <a:pPr marL="98425" indent="0" algn="l">
              <a:buNone/>
            </a:pPr>
            <a:r>
              <a:rPr lang="en-US" sz="1600" b="0" i="0" u="none" strike="noStrike" dirty="0" err="1">
                <a:solidFill>
                  <a:srgbClr val="232A31"/>
                </a:solidFill>
                <a:effectLst/>
                <a:latin typeface="Calibri" panose="020F0502020204030204" pitchFamily="34" charset="0"/>
                <a:cs typeface="Calibri" panose="020F0502020204030204" pitchFamily="34" charset="0"/>
              </a:rPr>
              <a:t>Inavolisib</a:t>
            </a:r>
            <a:r>
              <a:rPr lang="en-US" sz="1600" b="0" i="0" u="none" strike="noStrike" dirty="0">
                <a:solidFill>
                  <a:srgbClr val="232A31"/>
                </a:solidFill>
                <a:effectLst/>
                <a:latin typeface="Calibri" panose="020F0502020204030204" pitchFamily="34" charset="0"/>
                <a:cs typeface="Calibri" panose="020F0502020204030204" pitchFamily="34" charset="0"/>
              </a:rPr>
              <a:t>, an investigational oral therapy, is currently being investigated in three Phase III clinical studies in people with PIK3CA-mutated locally advanced or metastatic breast cancer (INAVO120, INAVO121, INAVO122). Data from the INAVO120 study will be submitted to health authorities with the view of bringing this potential treatment option to patients as soon as possible.”</a:t>
            </a:r>
          </a:p>
        </p:txBody>
      </p:sp>
      <p:sp>
        <p:nvSpPr>
          <p:cNvPr id="4" name="TextBox 3">
            <a:extLst>
              <a:ext uri="{FF2B5EF4-FFF2-40B4-BE49-F238E27FC236}">
                <a16:creationId xmlns:a16="http://schemas.microsoft.com/office/drawing/2014/main" id="{DE5D09AC-CE12-FF44-BA55-CBC953D11C7F}"/>
              </a:ext>
            </a:extLst>
          </p:cNvPr>
          <p:cNvSpPr txBox="1"/>
          <p:nvPr/>
        </p:nvSpPr>
        <p:spPr>
          <a:xfrm>
            <a:off x="119336" y="6381328"/>
            <a:ext cx="781932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finance.yahoo.com</a:t>
            </a:r>
            <a:r>
              <a:rPr kumimoji="0" lang="en-US" sz="1500" b="0" i="0" u="none" strike="noStrike" kern="1200" cap="none" spc="0" normalizeH="0" baseline="0" noProof="0" dirty="0">
                <a:ln>
                  <a:noFill/>
                </a:ln>
                <a:solidFill>
                  <a:srgbClr val="000000"/>
                </a:solidFill>
                <a:effectLst/>
                <a:uLnTx/>
                <a:uFillTx/>
                <a:latin typeface="Calibri"/>
                <a:ea typeface="MS PGothic" charset="0"/>
              </a:rPr>
              <a:t>/news/genentech-inavolisib-combination-reduces-risk-164500740.html</a:t>
            </a:r>
          </a:p>
        </p:txBody>
      </p:sp>
    </p:spTree>
    <p:extLst>
      <p:ext uri="{BB962C8B-B14F-4D97-AF65-F5344CB8AC3E}">
        <p14:creationId xmlns:p14="http://schemas.microsoft.com/office/powerpoint/2010/main" val="1752828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017559"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27448" y="2492896"/>
            <a:ext cx="10358967" cy="2354018"/>
          </a:xfrm>
        </p:spPr>
        <p:txBody>
          <a:bodyPr/>
          <a:lstStyle/>
          <a:p>
            <a:pPr>
              <a:spcAft>
                <a:spcPts val="200"/>
              </a:spcAft>
            </a:pPr>
            <a:r>
              <a:rPr lang="en-US" sz="2200" dirty="0"/>
              <a:t>Biological rationale for inhibiting AKT in HR-positive </a:t>
            </a:r>
            <a:r>
              <a:rPr lang="en-US" sz="2200" dirty="0" err="1"/>
              <a:t>mBC</a:t>
            </a:r>
            <a:r>
              <a:rPr lang="en-US" sz="2200" dirty="0"/>
              <a:t>; mechanism of action of </a:t>
            </a:r>
            <a:r>
              <a:rPr lang="en-US" sz="2200" dirty="0" err="1"/>
              <a:t>capivasertib</a:t>
            </a:r>
            <a:endParaRPr lang="en-US" sz="2200" dirty="0"/>
          </a:p>
          <a:p>
            <a:pPr>
              <a:spcAft>
                <a:spcPts val="200"/>
              </a:spcAft>
            </a:pPr>
            <a:r>
              <a:rPr lang="en-US" sz="2200" dirty="0"/>
              <a:t>Key efficacy and safety data with </a:t>
            </a:r>
            <a:r>
              <a:rPr lang="en-US" sz="2200" dirty="0" err="1"/>
              <a:t>capivasertib</a:t>
            </a:r>
            <a:r>
              <a:rPr lang="en-US" sz="2200" dirty="0"/>
              <a:t>/</a:t>
            </a:r>
            <a:r>
              <a:rPr lang="en-US" sz="2200" dirty="0" err="1"/>
              <a:t>fulvestrant</a:t>
            </a:r>
            <a:r>
              <a:rPr lang="en-US" sz="2200" dirty="0"/>
              <a:t> for recurrent HR-positive, HER2-negative </a:t>
            </a:r>
            <a:r>
              <a:rPr lang="en-US" sz="2200" dirty="0" err="1"/>
              <a:t>mBC</a:t>
            </a:r>
            <a:endParaRPr lang="en-US" sz="2200" dirty="0"/>
          </a:p>
          <a:p>
            <a:pPr>
              <a:spcAft>
                <a:spcPts val="200"/>
              </a:spcAft>
            </a:pPr>
            <a:r>
              <a:rPr lang="en-US" sz="2200" dirty="0"/>
              <a:t>FDA approval of </a:t>
            </a:r>
            <a:r>
              <a:rPr lang="en-US" sz="2200" dirty="0" err="1"/>
              <a:t>capivasertib</a:t>
            </a:r>
            <a:r>
              <a:rPr lang="en-US" sz="2200" dirty="0"/>
              <a:t>/</a:t>
            </a:r>
            <a:r>
              <a:rPr lang="en-US" sz="2200" dirty="0" err="1"/>
              <a:t>fulvestrant</a:t>
            </a:r>
            <a:r>
              <a:rPr lang="en-US" sz="2200" dirty="0"/>
              <a:t> for patients with HR-positive, HER2-negative locally advanced or metastatic breast cancer with 1 or more PIK3CA/AKT1/PTEN alterations who experience disease progression on at least 1 endocrine-based regimen in the metastatic setting or recurrence on or within 12 months of completing adjuvant therapy</a:t>
            </a:r>
          </a:p>
          <a:p>
            <a:pPr>
              <a:spcAft>
                <a:spcPts val="200"/>
              </a:spcAft>
            </a:pPr>
            <a:r>
              <a:rPr lang="en-US" sz="2200" dirty="0"/>
              <a:t>Optimal approach to PIK3CA/AKT1/PTEN testing and integration of </a:t>
            </a:r>
            <a:r>
              <a:rPr lang="en-US" sz="2200" dirty="0" err="1"/>
              <a:t>capivasertib</a:t>
            </a:r>
            <a:r>
              <a:rPr lang="en-US" sz="2200" dirty="0"/>
              <a:t>/</a:t>
            </a:r>
            <a:r>
              <a:rPr lang="en-US" sz="2200" dirty="0" err="1"/>
              <a:t>fulvestrant</a:t>
            </a:r>
            <a:r>
              <a:rPr lang="en-US" sz="2200" dirty="0"/>
              <a:t> into current treatment algorithms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288447"/>
            <a:ext cx="6976423" cy="1143000"/>
          </a:xfrm>
        </p:spPr>
        <p:txBody>
          <a:bodyPr lIns="91440" tIns="91440" rIns="91440" bIns="182880"/>
          <a:lstStyle/>
          <a:p>
            <a:pPr>
              <a:spcBef>
                <a:spcPts val="0"/>
              </a:spcBef>
              <a:spcAft>
                <a:spcPts val="0"/>
              </a:spcAft>
            </a:pPr>
            <a:r>
              <a:rPr lang="en-US" dirty="0" err="1">
                <a:solidFill>
                  <a:schemeClr val="bg1"/>
                </a:solidFill>
              </a:rPr>
              <a:t>Capivasertib</a:t>
            </a:r>
            <a:r>
              <a:rPr lang="en-US" dirty="0">
                <a:solidFill>
                  <a:schemeClr val="bg1"/>
                </a:solidFill>
              </a:rPr>
              <a:t> and Its Use in the Management of HR-Positive </a:t>
            </a:r>
            <a:r>
              <a:rPr lang="en-US" dirty="0" err="1">
                <a:solidFill>
                  <a:schemeClr val="bg1"/>
                </a:solidFill>
              </a:rPr>
              <a:t>mBC</a:t>
            </a:r>
            <a:endParaRPr lang="en-US" dirty="0">
              <a:solidFill>
                <a:schemeClr val="bg1"/>
              </a:solidFill>
            </a:endParaRPr>
          </a:p>
        </p:txBody>
      </p:sp>
      <p:sp>
        <p:nvSpPr>
          <p:cNvPr id="2" name="TextBox 1">
            <a:extLst>
              <a:ext uri="{FF2B5EF4-FFF2-40B4-BE49-F238E27FC236}">
                <a16:creationId xmlns:a16="http://schemas.microsoft.com/office/drawing/2014/main" id="{D419ECDB-16E9-AA3E-2DA3-3B648CA3683C}"/>
              </a:ext>
            </a:extLst>
          </p:cNvPr>
          <p:cNvSpPr txBox="1"/>
          <p:nvPr/>
        </p:nvSpPr>
        <p:spPr>
          <a:xfrm>
            <a:off x="9580372" y="1772816"/>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5B977CD3-8F33-CF25-8ACB-EFCFE2182C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0845" y="110891"/>
            <a:ext cx="1635656" cy="1635656"/>
          </a:xfrm>
          <a:prstGeom prst="rect">
            <a:avLst/>
          </a:prstGeom>
        </p:spPr>
      </p:pic>
      <p:sp>
        <p:nvSpPr>
          <p:cNvPr id="7" name="TextBox 6">
            <a:extLst>
              <a:ext uri="{FF2B5EF4-FFF2-40B4-BE49-F238E27FC236}">
                <a16:creationId xmlns:a16="http://schemas.microsoft.com/office/drawing/2014/main" id="{329DF14D-C742-1D17-EAE2-B440D6C1EBFA}"/>
              </a:ext>
            </a:extLst>
          </p:cNvPr>
          <p:cNvSpPr txBox="1"/>
          <p:nvPr/>
        </p:nvSpPr>
        <p:spPr>
          <a:xfrm>
            <a:off x="133320" y="1772816"/>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9" name="Picture 8">
            <a:extLst>
              <a:ext uri="{FF2B5EF4-FFF2-40B4-BE49-F238E27FC236}">
                <a16:creationId xmlns:a16="http://schemas.microsoft.com/office/drawing/2014/main" id="{89C03C31-4995-5061-E3C1-3277DEE576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08141"/>
            <a:ext cx="1635656" cy="1635656"/>
          </a:xfrm>
          <a:prstGeom prst="rect">
            <a:avLst/>
          </a:prstGeom>
        </p:spPr>
      </p:pic>
    </p:spTree>
    <p:extLst>
      <p:ext uri="{BB962C8B-B14F-4D97-AF65-F5344CB8AC3E}">
        <p14:creationId xmlns:p14="http://schemas.microsoft.com/office/powerpoint/2010/main" val="904868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3201545-5D6C-A7C6-05E0-CCA2237E6AFF}"/>
              </a:ext>
            </a:extLst>
          </p:cNvPr>
          <p:cNvSpPr/>
          <p:nvPr/>
        </p:nvSpPr>
        <p:spPr bwMode="auto">
          <a:xfrm>
            <a:off x="479376" y="1259632"/>
            <a:ext cx="10791877" cy="49056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itle 3">
            <a:extLst>
              <a:ext uri="{FF2B5EF4-FFF2-40B4-BE49-F238E27FC236}">
                <a16:creationId xmlns:a16="http://schemas.microsoft.com/office/drawing/2014/main" id="{A8D1CF03-9012-3530-1770-B540C1A246AD}"/>
              </a:ext>
            </a:extLst>
          </p:cNvPr>
          <p:cNvSpPr>
            <a:spLocks noGrp="1"/>
          </p:cNvSpPr>
          <p:nvPr>
            <p:ph type="title"/>
          </p:nvPr>
        </p:nvSpPr>
        <p:spPr>
          <a:xfrm>
            <a:off x="912286" y="116632"/>
            <a:ext cx="10358967" cy="1143000"/>
          </a:xfrm>
        </p:spPr>
        <p:txBody>
          <a:bodyPr/>
          <a:lstStyle/>
          <a:p>
            <a:r>
              <a:rPr lang="en-US" dirty="0" err="1"/>
              <a:t>Capivasertib</a:t>
            </a:r>
            <a:r>
              <a:rPr lang="en-US" dirty="0"/>
              <a:t> Mechanism of Action</a:t>
            </a:r>
          </a:p>
        </p:txBody>
      </p:sp>
      <p:sp>
        <p:nvSpPr>
          <p:cNvPr id="5" name="TextBox 4">
            <a:extLst>
              <a:ext uri="{FF2B5EF4-FFF2-40B4-BE49-F238E27FC236}">
                <a16:creationId xmlns:a16="http://schemas.microsoft.com/office/drawing/2014/main" id="{B0558E7C-3AD5-BF2B-B948-6D714A8084C9}"/>
              </a:ext>
            </a:extLst>
          </p:cNvPr>
          <p:cNvSpPr txBox="1"/>
          <p:nvPr/>
        </p:nvSpPr>
        <p:spPr>
          <a:xfrm>
            <a:off x="92944" y="6477098"/>
            <a:ext cx="376513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Turner NC et al. SABCS 2022;Abstract GS3-04.</a:t>
            </a:r>
          </a:p>
        </p:txBody>
      </p:sp>
      <p:pic>
        <p:nvPicPr>
          <p:cNvPr id="11" name="Picture 10" descr="Text&#10;&#10;Description automatically generated">
            <a:extLst>
              <a:ext uri="{FF2B5EF4-FFF2-40B4-BE49-F238E27FC236}">
                <a16:creationId xmlns:a16="http://schemas.microsoft.com/office/drawing/2014/main" id="{C4BEA28E-C662-12F9-B18F-DA5C2E852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61" y="1589388"/>
            <a:ext cx="5316560" cy="2006526"/>
          </a:xfrm>
          <a:prstGeom prst="rect">
            <a:avLst/>
          </a:prstGeom>
        </p:spPr>
      </p:pic>
      <p:pic>
        <p:nvPicPr>
          <p:cNvPr id="13" name="Picture 12" descr="Diagram&#10;&#10;Description automatically generated">
            <a:extLst>
              <a:ext uri="{FF2B5EF4-FFF2-40B4-BE49-F238E27FC236}">
                <a16:creationId xmlns:a16="http://schemas.microsoft.com/office/drawing/2014/main" id="{C78D5765-7ED0-D6EC-F259-EEF3693EC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769" y="1340768"/>
            <a:ext cx="4986436" cy="4680520"/>
          </a:xfrm>
          <a:prstGeom prst="rect">
            <a:avLst/>
          </a:prstGeom>
        </p:spPr>
      </p:pic>
    </p:spTree>
    <p:extLst>
      <p:ext uri="{BB962C8B-B14F-4D97-AF65-F5344CB8AC3E}">
        <p14:creationId xmlns:p14="http://schemas.microsoft.com/office/powerpoint/2010/main" val="3915741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116632"/>
            <a:ext cx="10358967" cy="681707"/>
          </a:xfrm>
        </p:spPr>
        <p:txBody>
          <a:bodyPr/>
          <a:lstStyle/>
          <a:p>
            <a:r>
              <a:rPr lang="en-US" dirty="0" err="1">
                <a:latin typeface="Calibri" panose="020F0502020204030204" pitchFamily="34" charset="0"/>
                <a:ea typeface="ＭＳ Ｐゴシック" charset="0"/>
                <a:cs typeface="Calibri" panose="020F0502020204030204" pitchFamily="34" charset="0"/>
              </a:rPr>
              <a:t>Capivasertib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12286" y="874637"/>
            <a:ext cx="9360178" cy="4677243"/>
          </a:xfrm>
        </p:spPr>
        <p:txBody>
          <a:bodyPr/>
          <a:lstStyle/>
          <a:p>
            <a:pPr marL="0" indent="0">
              <a:spcBef>
                <a:spcPts val="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400"/>
              </a:spcBef>
              <a:spcAft>
                <a:spcPts val="0"/>
              </a:spcAft>
            </a:pPr>
            <a:r>
              <a:rPr lang="en-US" sz="2600" dirty="0">
                <a:latin typeface="Calibri" panose="020F0502020204030204" pitchFamily="34" charset="0"/>
                <a:ea typeface="ＭＳ Ｐゴシック" charset="0"/>
                <a:cs typeface="Calibri" panose="020F0502020204030204" pitchFamily="34" charset="0"/>
              </a:rPr>
              <a:t>AKT inhibitor</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6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4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In combination with </a:t>
            </a:r>
            <a:r>
              <a:rPr lang="en-US" sz="2600" dirty="0" err="1">
                <a:latin typeface="Calibri" panose="020F0502020204030204" pitchFamily="34" charset="0"/>
                <a:cs typeface="Calibri" panose="020F0502020204030204" pitchFamily="34" charset="0"/>
              </a:rPr>
              <a:t>fulvestrant</a:t>
            </a:r>
            <a:r>
              <a:rPr lang="en-US" sz="2600" dirty="0">
                <a:latin typeface="Calibri" panose="020F0502020204030204" pitchFamily="34" charset="0"/>
                <a:cs typeface="Calibri" panose="020F0502020204030204" pitchFamily="34" charset="0"/>
              </a:rPr>
              <a:t> for patients with HR-positive, HER2-negative locally advanced or metastatic breast cancer with 1 or more PIK3CA/AKT1/PTEN alterations, as detected by an FDA-approved test, after disease progression on at least 1 endocrine-based regimen in the metastatic setting or recurrence on or within 12 months of completing adjuvant therapy</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16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400"/>
              </a:spcBef>
              <a:spcAft>
                <a:spcPts val="0"/>
              </a:spcAft>
            </a:pPr>
            <a:r>
              <a:rPr lang="en-US" sz="2600" dirty="0">
                <a:latin typeface="Calibri" panose="020F0502020204030204" pitchFamily="34" charset="0"/>
                <a:cs typeface="Calibri" panose="020F0502020204030204" pitchFamily="34" charset="0"/>
              </a:rPr>
              <a:t>400 mg PO BID, with or without food, for 4 days followed by 3 days off</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
        <p:nvSpPr>
          <p:cNvPr id="2" name="TextBox 1">
            <a:extLst>
              <a:ext uri="{FF2B5EF4-FFF2-40B4-BE49-F238E27FC236}">
                <a16:creationId xmlns:a16="http://schemas.microsoft.com/office/drawing/2014/main" id="{72637614-1FF4-28E4-1FE8-545E80AB9F8E}"/>
              </a:ext>
            </a:extLst>
          </p:cNvPr>
          <p:cNvSpPr txBox="1"/>
          <p:nvPr/>
        </p:nvSpPr>
        <p:spPr>
          <a:xfrm>
            <a:off x="92944" y="6477098"/>
            <a:ext cx="31184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Capivasertib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package insert, 11/2023.</a:t>
            </a:r>
          </a:p>
        </p:txBody>
      </p:sp>
    </p:spTree>
    <p:extLst>
      <p:ext uri="{BB962C8B-B14F-4D97-AF65-F5344CB8AC3E}">
        <p14:creationId xmlns:p14="http://schemas.microsoft.com/office/powerpoint/2010/main" val="1291479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Jhaveri</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236095" y="1700808"/>
          <a:ext cx="9719807" cy="321295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a:solidFill>
                            <a:schemeClr val="tx1"/>
                          </a:solidFill>
                          <a:effectLst/>
                          <a:latin typeface="+mn-lt"/>
                          <a:ea typeface="+mn-ea"/>
                          <a:cs typeface="+mn-cs"/>
                        </a:rPr>
                        <a:t>Advisory Committees </a:t>
                      </a:r>
                      <a:r>
                        <a:rPr lang="en-US" sz="1800" b="1" kern="1200" dirty="0">
                          <a:solidFill>
                            <a:schemeClr val="tx1"/>
                          </a:solidFill>
                          <a:effectLst/>
                          <a:latin typeface="+mn-lt"/>
                          <a:ea typeface="+mn-ea"/>
                          <a:cs typeface="+mn-cs"/>
                        </a:rPr>
                        <a:t>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Blueprint Medicines, Bristol Myers Squibb, Daiichi Sankyo Inc, Eisai Inc, Genentech, a member of the Roche Group, Gilead Sciences Inc, Jounce Therapeutics,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a:t>
                      </a:r>
                      <a:r>
                        <a:rPr lang="en-US" sz="1800" b="0" kern="1200" dirty="0" err="1">
                          <a:solidFill>
                            <a:schemeClr val="tx1"/>
                          </a:solidFill>
                          <a:effectLst/>
                          <a:latin typeface="+mn-lt"/>
                          <a:ea typeface="+mn-ea"/>
                          <a:cs typeface="+mn-cs"/>
                        </a:rPr>
                        <a:t>Menarini</a:t>
                      </a:r>
                      <a:r>
                        <a:rPr lang="en-US" sz="1800" b="0" kern="1200" dirty="0">
                          <a:solidFill>
                            <a:schemeClr val="tx1"/>
                          </a:solidFill>
                          <a:effectLst/>
                          <a:latin typeface="+mn-lt"/>
                          <a:ea typeface="+mn-ea"/>
                          <a:cs typeface="+mn-cs"/>
                        </a:rPr>
                        <a:t> Group, Novartis, </a:t>
                      </a:r>
                      <a:r>
                        <a:rPr lang="en-US" sz="1800" b="0" kern="1200" dirty="0" err="1">
                          <a:solidFill>
                            <a:schemeClr val="tx1"/>
                          </a:solidFill>
                          <a:effectLst/>
                          <a:latin typeface="+mn-lt"/>
                          <a:ea typeface="+mn-ea"/>
                          <a:cs typeface="+mn-cs"/>
                        </a:rPr>
                        <a:t>Olema</a:t>
                      </a:r>
                      <a:r>
                        <a:rPr lang="en-US" sz="1800" b="0" kern="1200" dirty="0">
                          <a:solidFill>
                            <a:schemeClr val="tx1"/>
                          </a:solidFill>
                          <a:effectLst/>
                          <a:latin typeface="+mn-lt"/>
                          <a:ea typeface="+mn-ea"/>
                          <a:cs typeface="+mn-cs"/>
                        </a:rPr>
                        <a:t> Oncology, Pfizer Inc, Scorpion Therapeutics,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 Sun Pharma Advanced Research Company,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AstraZeneca Pharmaceuticals LP, </a:t>
                      </a:r>
                      <a:r>
                        <a:rPr lang="en-US" sz="1800" kern="1200" dirty="0" err="1">
                          <a:solidFill>
                            <a:schemeClr val="tx1"/>
                          </a:solidFill>
                          <a:effectLst/>
                          <a:latin typeface="+mn-lt"/>
                          <a:ea typeface="+mn-ea"/>
                          <a:cs typeface="+mn-cs"/>
                        </a:rPr>
                        <a:t>Debiopharm</a:t>
                      </a:r>
                      <a:r>
                        <a:rPr lang="en-US" sz="1800" kern="1200" dirty="0">
                          <a:solidFill>
                            <a:schemeClr val="tx1"/>
                          </a:solidFill>
                          <a:effectLst/>
                          <a:latin typeface="+mn-lt"/>
                          <a:ea typeface="+mn-ea"/>
                          <a:cs typeface="+mn-cs"/>
                        </a:rPr>
                        <a:t>, Genentech, a member of the Roche Group, Gilead Sciences Inc, </a:t>
                      </a:r>
                      <a:r>
                        <a:rPr lang="en-US" sz="1800" kern="1200" dirty="0" err="1">
                          <a:solidFill>
                            <a:schemeClr val="tx1"/>
                          </a:solidFill>
                          <a:effectLst/>
                          <a:latin typeface="+mn-lt"/>
                          <a:ea typeface="+mn-ea"/>
                          <a:cs typeface="+mn-cs"/>
                        </a:rPr>
                        <a:t>Loxo</a:t>
                      </a:r>
                      <a:r>
                        <a:rPr lang="en-US" sz="1800" kern="1200" dirty="0">
                          <a:solidFill>
                            <a:schemeClr val="tx1"/>
                          </a:solidFill>
                          <a:effectLst/>
                          <a:latin typeface="+mn-lt"/>
                          <a:ea typeface="+mn-ea"/>
                          <a:cs typeface="+mn-cs"/>
                        </a:rPr>
                        <a:t> Oncology Inc, a wholly owned subsidiary of Eli Lilly &amp; Company, Merck, Novartis, Pfizer Inc, Puma Biotechnology Inc, Scorpion Therapeutics, </a:t>
                      </a:r>
                      <a:r>
                        <a:rPr lang="en-US" sz="1800" kern="1200" dirty="0" err="1">
                          <a:solidFill>
                            <a:schemeClr val="tx1"/>
                          </a:solidFill>
                          <a:effectLst/>
                          <a:latin typeface="+mn-lt"/>
                          <a:ea typeface="+mn-ea"/>
                          <a:cs typeface="+mn-cs"/>
                        </a:rPr>
                        <a:t>Zymeworks</a:t>
                      </a:r>
                      <a:r>
                        <a:rPr lang="en-US" sz="180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123061"/>
                  </a:ext>
                </a:extLst>
              </a:tr>
            </a:tbl>
          </a:graphicData>
        </a:graphic>
      </p:graphicFrame>
    </p:spTree>
    <p:custDataLst>
      <p:tags r:id="rId1"/>
    </p:custDataLst>
    <p:extLst>
      <p:ext uri="{BB962C8B-B14F-4D97-AF65-F5344CB8AC3E}">
        <p14:creationId xmlns:p14="http://schemas.microsoft.com/office/powerpoint/2010/main" val="345084098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C77-705A-6B4A-B509-F568C9020F53}"/>
              </a:ext>
            </a:extLst>
          </p:cNvPr>
          <p:cNvSpPr>
            <a:spLocks noGrp="1"/>
          </p:cNvSpPr>
          <p:nvPr>
            <p:ph type="title"/>
          </p:nvPr>
        </p:nvSpPr>
        <p:spPr>
          <a:xfrm>
            <a:off x="767409" y="548680"/>
            <a:ext cx="10512305" cy="1143000"/>
          </a:xfrm>
        </p:spPr>
        <p:txBody>
          <a:bodyPr/>
          <a:lstStyle/>
          <a:p>
            <a:pPr algn="l"/>
            <a:r>
              <a:rPr lang="en-US" b="1" dirty="0"/>
              <a:t>FDA Approves </a:t>
            </a:r>
            <a:r>
              <a:rPr lang="en-US" b="1" dirty="0" err="1"/>
              <a:t>Capivasertib</a:t>
            </a:r>
            <a:r>
              <a:rPr lang="en-US" b="1" dirty="0"/>
              <a:t> with </a:t>
            </a:r>
            <a:r>
              <a:rPr lang="en-US" b="1" dirty="0" err="1"/>
              <a:t>Fulvestrant</a:t>
            </a:r>
            <a:r>
              <a:rPr lang="en-US" b="1" dirty="0"/>
              <a:t> for Breast Cancer</a:t>
            </a:r>
            <a:br>
              <a:rPr lang="en-US" dirty="0"/>
            </a:br>
            <a:r>
              <a:rPr lang="en-US" sz="2400" dirty="0"/>
              <a:t>Press Release – November 16, 2023</a:t>
            </a:r>
            <a:br>
              <a:rPr lang="en-US" dirty="0"/>
            </a:br>
            <a:endParaRPr lang="en-US" dirty="0"/>
          </a:p>
        </p:txBody>
      </p:sp>
      <p:sp>
        <p:nvSpPr>
          <p:cNvPr id="3" name="Content Placeholder 2">
            <a:extLst>
              <a:ext uri="{FF2B5EF4-FFF2-40B4-BE49-F238E27FC236}">
                <a16:creationId xmlns:a16="http://schemas.microsoft.com/office/drawing/2014/main" id="{A8090C18-CE81-B740-A9B2-2B2D325C5CCF}"/>
              </a:ext>
            </a:extLst>
          </p:cNvPr>
          <p:cNvSpPr>
            <a:spLocks noGrp="1"/>
          </p:cNvSpPr>
          <p:nvPr>
            <p:ph idx="1"/>
          </p:nvPr>
        </p:nvSpPr>
        <p:spPr>
          <a:xfrm>
            <a:off x="760393" y="1785934"/>
            <a:ext cx="10512306" cy="4595394"/>
          </a:xfrm>
        </p:spPr>
        <p:txBody>
          <a:bodyPr/>
          <a:lstStyle/>
          <a:p>
            <a:pPr marL="98425" indent="0">
              <a:buNone/>
            </a:pPr>
            <a:r>
              <a:rPr lang="en-US" sz="1900" b="0" dirty="0"/>
              <a:t>“… the Food and Drug Administration approved </a:t>
            </a:r>
            <a:r>
              <a:rPr lang="en-US" sz="1900" b="0" dirty="0" err="1"/>
              <a:t>capivasertib</a:t>
            </a:r>
            <a:r>
              <a:rPr lang="en-US" sz="1900" b="0" dirty="0"/>
              <a:t> with </a:t>
            </a:r>
            <a:r>
              <a:rPr lang="en-US" sz="1900" b="0" dirty="0" err="1"/>
              <a:t>fulvestrant</a:t>
            </a:r>
            <a:r>
              <a:rPr lang="en-US" sz="1900" b="0" dirty="0"/>
              <a:t> for adult patients with hormone receptor (HR)-positive, human epidermal growth factor receptor 2 (HER2)-negative locally advanced or metastatic breast cancer with one or more PIK3CA/AKT1/PTEN-alterations, as detected by an FDA-approved test, following progression on at least one endocrine-based regimen in the metastatic setting or recurrence on or within 12 months of completing adjuvant therapy.</a:t>
            </a:r>
          </a:p>
          <a:p>
            <a:pPr marL="98425" indent="0">
              <a:buNone/>
            </a:pPr>
            <a:r>
              <a:rPr lang="en-US" sz="1900" b="0" dirty="0"/>
              <a:t>FDA also approved the </a:t>
            </a:r>
            <a:r>
              <a:rPr lang="en-US" sz="1900" b="0" dirty="0" err="1"/>
              <a:t>FoundationOne®CDx</a:t>
            </a:r>
            <a:r>
              <a:rPr lang="en-US" sz="1900" b="0" dirty="0"/>
              <a:t> assay as a companion diagnostic device to identify patients with breast cancer for treatment with </a:t>
            </a:r>
            <a:r>
              <a:rPr lang="en-US" sz="1900" b="0" dirty="0" err="1"/>
              <a:t>capivasertib</a:t>
            </a:r>
            <a:r>
              <a:rPr lang="en-US" sz="1900" b="0" dirty="0"/>
              <a:t> with </a:t>
            </a:r>
            <a:r>
              <a:rPr lang="en-US" sz="1900" b="0" dirty="0" err="1"/>
              <a:t>fulvestrant</a:t>
            </a:r>
            <a:r>
              <a:rPr lang="en-US" sz="1900" b="0" dirty="0"/>
              <a:t>.</a:t>
            </a:r>
          </a:p>
          <a:p>
            <a:pPr marL="98425" indent="0">
              <a:buNone/>
            </a:pPr>
            <a:r>
              <a:rPr lang="en-US" sz="1900" b="0" dirty="0"/>
              <a:t>Efficacy was evaluated in CAPItello-291 (NCT04305496), a randomized, double-blind, placebo-controlled, multicenter trial in 708 patients with locally advanced or metastatic HR-positive, HER2-negative breast cancer, of which 289 patients had tumors with PIK3CA/AKT1/PTEN-alterations. All patients were required to have progression on aromatase inhibitor-based treatment. Patients could have received up to two prior lines of endocrine therapy and up to 1 line of chemotherapy for locally advanced or metastatic disease.”</a:t>
            </a:r>
          </a:p>
        </p:txBody>
      </p:sp>
      <p:sp>
        <p:nvSpPr>
          <p:cNvPr id="4" name="TextBox 3">
            <a:extLst>
              <a:ext uri="{FF2B5EF4-FFF2-40B4-BE49-F238E27FC236}">
                <a16:creationId xmlns:a16="http://schemas.microsoft.com/office/drawing/2014/main" id="{DE5D09AC-CE12-FF44-BA55-CBC953D11C7F}"/>
              </a:ext>
            </a:extLst>
          </p:cNvPr>
          <p:cNvSpPr txBox="1"/>
          <p:nvPr/>
        </p:nvSpPr>
        <p:spPr>
          <a:xfrm>
            <a:off x="119336" y="6381328"/>
            <a:ext cx="95238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www.fda.gov</a:t>
            </a:r>
            <a:r>
              <a:rPr kumimoji="0" lang="en-US" sz="1500" b="0" i="0" u="none" strike="noStrike" kern="1200" cap="none" spc="0" normalizeH="0" baseline="0" noProof="0" dirty="0">
                <a:ln>
                  <a:noFill/>
                </a:ln>
                <a:solidFill>
                  <a:srgbClr val="000000"/>
                </a:solidFill>
                <a:effectLst/>
                <a:uLnTx/>
                <a:uFillTx/>
                <a:latin typeface="Calibri"/>
                <a:ea typeface="MS PGothic" charset="0"/>
              </a:rPr>
              <a:t>/drugs/resources-information-approved-drugs/</a:t>
            </a:r>
            <a:r>
              <a:rPr kumimoji="0" lang="en-US" sz="1500" b="0" i="0" u="none" strike="noStrike" kern="1200" cap="none" spc="0" normalizeH="0" baseline="0" noProof="0" dirty="0" err="1">
                <a:ln>
                  <a:noFill/>
                </a:ln>
                <a:solidFill>
                  <a:srgbClr val="000000"/>
                </a:solidFill>
                <a:effectLst/>
                <a:uLnTx/>
                <a:uFillTx/>
                <a:latin typeface="Calibri"/>
                <a:ea typeface="MS PGothic" charset="0"/>
              </a:rPr>
              <a:t>fda</a:t>
            </a:r>
            <a:r>
              <a:rPr kumimoji="0" lang="en-US" sz="1500" b="0" i="0" u="none" strike="noStrike" kern="1200" cap="none" spc="0" normalizeH="0" baseline="0" noProof="0" dirty="0">
                <a:ln>
                  <a:noFill/>
                </a:ln>
                <a:solidFill>
                  <a:srgbClr val="000000"/>
                </a:solidFill>
                <a:effectLst/>
                <a:uLnTx/>
                <a:uFillTx/>
                <a:latin typeface="Calibri"/>
                <a:ea typeface="MS PGothic" charset="0"/>
              </a:rPr>
              <a:t>-approves-</a:t>
            </a:r>
            <a:r>
              <a:rPr kumimoji="0" lang="en-US" sz="1500" b="0" i="0" u="none" strike="noStrike" kern="1200" cap="none" spc="0" normalizeH="0" baseline="0" noProof="0" dirty="0" err="1">
                <a:ln>
                  <a:noFill/>
                </a:ln>
                <a:solidFill>
                  <a:srgbClr val="000000"/>
                </a:solidFill>
                <a:effectLst/>
                <a:uLnTx/>
                <a:uFillTx/>
                <a:latin typeface="Calibri"/>
                <a:ea typeface="MS PGothic" charset="0"/>
              </a:rPr>
              <a:t>capivasertib</a:t>
            </a:r>
            <a:r>
              <a:rPr kumimoji="0" lang="en-US" sz="1500" b="0" i="0" u="none" strike="noStrike" kern="1200" cap="none" spc="0" normalizeH="0" baseline="0" noProof="0" dirty="0">
                <a:ln>
                  <a:noFill/>
                </a:ln>
                <a:solidFill>
                  <a:srgbClr val="000000"/>
                </a:solidFill>
                <a:effectLst/>
                <a:uLnTx/>
                <a:uFillTx/>
                <a:latin typeface="Calibri"/>
                <a:ea typeface="MS PGothic" charset="0"/>
              </a:rPr>
              <a:t>-</a:t>
            </a:r>
            <a:r>
              <a:rPr kumimoji="0" lang="en-US" sz="1500" b="0" i="0" u="none" strike="noStrike" kern="1200" cap="none" spc="0" normalizeH="0" baseline="0" noProof="0" dirty="0" err="1">
                <a:ln>
                  <a:noFill/>
                </a:ln>
                <a:solidFill>
                  <a:srgbClr val="000000"/>
                </a:solidFill>
                <a:effectLst/>
                <a:uLnTx/>
                <a:uFillTx/>
                <a:latin typeface="Calibri"/>
                <a:ea typeface="MS PGothic" charset="0"/>
              </a:rPr>
              <a:t>fulvestrant</a:t>
            </a:r>
            <a:r>
              <a:rPr kumimoji="0" lang="en-US" sz="1500" b="0" i="0" u="none" strike="noStrike" kern="1200" cap="none" spc="0" normalizeH="0" baseline="0" noProof="0" dirty="0">
                <a:ln>
                  <a:noFill/>
                </a:ln>
                <a:solidFill>
                  <a:srgbClr val="000000"/>
                </a:solidFill>
                <a:effectLst/>
                <a:uLnTx/>
                <a:uFillTx/>
                <a:latin typeface="Calibri"/>
                <a:ea typeface="MS PGothic" charset="0"/>
              </a:rPr>
              <a:t>-breast-cancer</a:t>
            </a:r>
          </a:p>
        </p:txBody>
      </p:sp>
    </p:spTree>
    <p:extLst>
      <p:ext uri="{BB962C8B-B14F-4D97-AF65-F5344CB8AC3E}">
        <p14:creationId xmlns:p14="http://schemas.microsoft.com/office/powerpoint/2010/main" val="213269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017559"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27448" y="2731166"/>
            <a:ext cx="10358967" cy="2354018"/>
          </a:xfrm>
        </p:spPr>
        <p:txBody>
          <a:bodyPr/>
          <a:lstStyle/>
          <a:p>
            <a:pPr>
              <a:spcAft>
                <a:spcPts val="200"/>
              </a:spcAft>
            </a:pPr>
            <a:r>
              <a:rPr lang="en-US" sz="2200" dirty="0"/>
              <a:t>Spectrum, frequency and severity of toxicities associated with </a:t>
            </a:r>
            <a:r>
              <a:rPr lang="en-US" sz="2200" dirty="0" err="1"/>
              <a:t>capivasertib</a:t>
            </a:r>
            <a:endParaRPr lang="en-US" sz="2200" dirty="0"/>
          </a:p>
          <a:p>
            <a:pPr>
              <a:spcAft>
                <a:spcPts val="200"/>
              </a:spcAft>
            </a:pPr>
            <a:r>
              <a:rPr lang="en-US" sz="2200" dirty="0"/>
              <a:t>Incidence of hyperglycemia in patients receiving </a:t>
            </a:r>
            <a:r>
              <a:rPr lang="en-US" sz="2200" dirty="0" err="1"/>
              <a:t>capivasertib</a:t>
            </a:r>
            <a:r>
              <a:rPr lang="en-US" sz="2200" dirty="0"/>
              <a:t>; indications for blood glucose monitoring and role, if any, in treatment for those with preexisting diabetes</a:t>
            </a:r>
          </a:p>
          <a:p>
            <a:pPr>
              <a:spcAft>
                <a:spcPts val="200"/>
              </a:spcAft>
            </a:pPr>
            <a:r>
              <a:rPr lang="en-US" sz="2200" dirty="0"/>
              <a:t>Recommending monitoring and treatment strategies for patients experiencing diarrhea while receiving </a:t>
            </a:r>
            <a:r>
              <a:rPr lang="en-US" sz="2200" dirty="0" err="1"/>
              <a:t>capivasertib</a:t>
            </a:r>
            <a:endParaRPr lang="en-US" sz="2200" dirty="0"/>
          </a:p>
          <a:p>
            <a:pPr>
              <a:spcAft>
                <a:spcPts val="200"/>
              </a:spcAft>
            </a:pPr>
            <a:r>
              <a:rPr lang="en-US" sz="2200" dirty="0"/>
              <a:t>Pathophysiology, spectrum and optimal treatment of cutaneous adverse reactions with </a:t>
            </a:r>
            <a:r>
              <a:rPr lang="en-US" sz="2200" dirty="0" err="1"/>
              <a:t>capivasertib</a:t>
            </a:r>
            <a:endParaRPr lang="en-US" sz="2200" dirty="0"/>
          </a:p>
          <a:p>
            <a:pPr>
              <a:spcAft>
                <a:spcPts val="200"/>
              </a:spcAft>
            </a:pPr>
            <a:r>
              <a:rPr lang="en-US" sz="2200" dirty="0"/>
              <a:t>Dose, schedule and recommended approach to dose reductions with </a:t>
            </a:r>
            <a:r>
              <a:rPr lang="en-US" sz="2200" dirty="0" err="1"/>
              <a:t>capivasertib</a:t>
            </a:r>
            <a:endParaRPr lang="en-US" sz="2200" dirty="0"/>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288447"/>
            <a:ext cx="6976423" cy="1143000"/>
          </a:xfrm>
        </p:spPr>
        <p:txBody>
          <a:bodyPr lIns="91440" tIns="91440" rIns="91440" bIns="182880"/>
          <a:lstStyle/>
          <a:p>
            <a:pPr>
              <a:spcBef>
                <a:spcPts val="0"/>
              </a:spcBef>
              <a:spcAft>
                <a:spcPts val="0"/>
              </a:spcAft>
            </a:pPr>
            <a:r>
              <a:rPr lang="en-US" dirty="0">
                <a:solidFill>
                  <a:schemeClr val="bg1"/>
                </a:solidFill>
              </a:rPr>
              <a:t>Side Effects and Other Practical Considerations with </a:t>
            </a:r>
            <a:r>
              <a:rPr lang="en-US" dirty="0" err="1">
                <a:solidFill>
                  <a:schemeClr val="bg1"/>
                </a:solidFill>
              </a:rPr>
              <a:t>Capivasertib</a:t>
            </a:r>
            <a:endParaRPr lang="en-US" dirty="0">
              <a:solidFill>
                <a:schemeClr val="bg1"/>
              </a:solidFill>
            </a:endParaRPr>
          </a:p>
        </p:txBody>
      </p:sp>
      <p:sp>
        <p:nvSpPr>
          <p:cNvPr id="2" name="TextBox 1">
            <a:extLst>
              <a:ext uri="{FF2B5EF4-FFF2-40B4-BE49-F238E27FC236}">
                <a16:creationId xmlns:a16="http://schemas.microsoft.com/office/drawing/2014/main" id="{EF78DFAC-0115-9EC2-9303-B14C545B467B}"/>
              </a:ext>
            </a:extLst>
          </p:cNvPr>
          <p:cNvSpPr txBox="1"/>
          <p:nvPr/>
        </p:nvSpPr>
        <p:spPr>
          <a:xfrm>
            <a:off x="9580372" y="1772816"/>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Jhaveri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D4FF52BE-D54F-3A0D-2ADD-092D3F3E52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90845" y="110891"/>
            <a:ext cx="1635656" cy="1635656"/>
          </a:xfrm>
          <a:prstGeom prst="rect">
            <a:avLst/>
          </a:prstGeom>
        </p:spPr>
      </p:pic>
      <p:sp>
        <p:nvSpPr>
          <p:cNvPr id="7" name="TextBox 6">
            <a:extLst>
              <a:ext uri="{FF2B5EF4-FFF2-40B4-BE49-F238E27FC236}">
                <a16:creationId xmlns:a16="http://schemas.microsoft.com/office/drawing/2014/main" id="{8F4CBBF3-BFA6-4805-3FD8-79FA43BE41D9}"/>
              </a:ext>
            </a:extLst>
          </p:cNvPr>
          <p:cNvSpPr txBox="1"/>
          <p:nvPr/>
        </p:nvSpPr>
        <p:spPr>
          <a:xfrm>
            <a:off x="133320" y="1772816"/>
            <a:ext cx="2331407"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Burstein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9" name="Picture 8">
            <a:extLst>
              <a:ext uri="{FF2B5EF4-FFF2-40B4-BE49-F238E27FC236}">
                <a16:creationId xmlns:a16="http://schemas.microsoft.com/office/drawing/2014/main" id="{52FDDA3F-D5CC-40A0-4853-7758A8027D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08141"/>
            <a:ext cx="1635656" cy="1635656"/>
          </a:xfrm>
          <a:prstGeom prst="rect">
            <a:avLst/>
          </a:prstGeom>
        </p:spPr>
      </p:pic>
    </p:spTree>
    <p:extLst>
      <p:ext uri="{BB962C8B-B14F-4D97-AF65-F5344CB8AC3E}">
        <p14:creationId xmlns:p14="http://schemas.microsoft.com/office/powerpoint/2010/main" val="3658220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5" y="2492896"/>
            <a:ext cx="10895957" cy="4525598"/>
          </a:xfrm>
        </p:spPr>
        <p:txBody>
          <a:bodyPr/>
          <a:lstStyle/>
          <a:p>
            <a:pPr marL="98425" lvl="0" indent="0">
              <a:buNone/>
            </a:pPr>
            <a:r>
              <a:rPr lang="en-US" sz="3200" dirty="0"/>
              <a:t>What I tell my patients about to begin treatment with </a:t>
            </a:r>
            <a:r>
              <a:rPr lang="en-US" sz="3200" dirty="0" err="1"/>
              <a:t>capivasertib</a:t>
            </a:r>
            <a:endParaRPr lang="en-US" sz="3200" dirty="0"/>
          </a:p>
          <a:p>
            <a:pPr marL="98425" indent="0">
              <a:buNone/>
            </a:pPr>
            <a:endParaRPr lang="en-US" sz="2900" dirty="0"/>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Melissa </a:t>
            </a:r>
            <a:r>
              <a:rPr lang="en-US" dirty="0" err="1"/>
              <a:t>Rikal</a:t>
            </a:r>
            <a:r>
              <a:rPr lang="en-US" dirty="0"/>
              <a:t>, FNP-BC, AOCNP</a:t>
            </a:r>
          </a:p>
        </p:txBody>
      </p:sp>
      <p:pic>
        <p:nvPicPr>
          <p:cNvPr id="4" name="Picture 3">
            <a:extLst>
              <a:ext uri="{FF2B5EF4-FFF2-40B4-BE49-F238E27FC236}">
                <a16:creationId xmlns:a16="http://schemas.microsoft.com/office/drawing/2014/main" id="{D85E3B11-3D99-67F5-3A9A-5D79DDC89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3980015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08060"/>
            <a:ext cx="12192000" cy="1044352"/>
          </a:xfrm>
        </p:spPr>
        <p:txBody>
          <a:bodyPr wrap="square" anchor="ctr">
            <a:noAutofit/>
          </a:bodyPr>
          <a:lstStyle/>
          <a:p>
            <a:pPr>
              <a:spcBef>
                <a:spcPts val="2400"/>
              </a:spcBef>
            </a:pPr>
            <a:r>
              <a:rPr lang="en-US" sz="4000" dirty="0"/>
              <a:t>Optimal Implementation of Antibody-Drug Conjugates</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Thursday, April 25,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12:15 PM – 1:45 PM</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Jamie Carroll, APRN, MSN, 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Kelly EH Goodwin, MSN, RN, ANP-BC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Erika Hamilton,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Hope S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Rugo</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0"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606631"/>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49</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extBox 1">
            <a:extLst>
              <a:ext uri="{FF2B5EF4-FFF2-40B4-BE49-F238E27FC236}">
                <a16:creationId xmlns:a16="http://schemas.microsoft.com/office/drawing/2014/main" id="{373970F3-A23D-1345-7007-8A3F927A4297}"/>
              </a:ext>
            </a:extLst>
          </p:cNvPr>
          <p:cNvSpPr txBox="1"/>
          <p:nvPr/>
        </p:nvSpPr>
        <p:spPr>
          <a:xfrm>
            <a:off x="0" y="131013"/>
            <a:ext cx="12188952" cy="1480342"/>
          </a:xfrm>
          <a:prstGeom prst="rect">
            <a:avLst/>
          </a:prstGeom>
          <a:noFill/>
        </p:spPr>
        <p:txBody>
          <a:bodyPr wrap="square" anchor="ctr">
            <a:spAutoFit/>
          </a:bodyPr>
          <a:lstStyle/>
          <a:p>
            <a:pPr marL="0" marR="0" lvl="0" indent="0" algn="ctr" defTabSz="455613" rtl="0" eaLnBrk="1" fontAlgn="base" latinLnBrk="0" hangingPunct="1">
              <a:lnSpc>
                <a:spcPts val="36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into Current Clinical Care</a:t>
            </a:r>
          </a:p>
        </p:txBody>
      </p:sp>
    </p:spTree>
    <p:custDataLst>
      <p:tags r:id="rId1"/>
    </p:custDataLst>
    <p:extLst>
      <p:ext uri="{BB962C8B-B14F-4D97-AF65-F5344CB8AC3E}">
        <p14:creationId xmlns:p14="http://schemas.microsoft.com/office/powerpoint/2010/main" val="2239543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Preventing professional burnout</a:t>
            </a:r>
          </a:p>
        </p:txBody>
      </p:sp>
      <p:pic>
        <p:nvPicPr>
          <p:cNvPr id="9" name="Picture 8" descr="A person smiling at camera&#10;&#10;Description automatically generated">
            <a:extLst>
              <a:ext uri="{FF2B5EF4-FFF2-40B4-BE49-F238E27FC236}">
                <a16:creationId xmlns:a16="http://schemas.microsoft.com/office/drawing/2014/main" id="{9BD2E8DC-FD32-7CCC-17DC-A2F08E6CA527}"/>
              </a:ext>
            </a:extLst>
          </p:cNvPr>
          <p:cNvPicPr>
            <a:picLocks noChangeAspect="1"/>
          </p:cNvPicPr>
          <p:nvPr/>
        </p:nvPicPr>
        <p:blipFill>
          <a:blip r:embed="rId3"/>
          <a:stretch>
            <a:fillRect/>
          </a:stretch>
        </p:blipFill>
        <p:spPr>
          <a:xfrm>
            <a:off x="3382724" y="2338483"/>
            <a:ext cx="5780869" cy="3251739"/>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02869885-73CC-602F-CCE0-B755A8C3BD10}"/>
              </a:ext>
            </a:extLst>
          </p:cNvPr>
          <p:cNvSpPr txBox="1"/>
          <p:nvPr/>
        </p:nvSpPr>
        <p:spPr>
          <a:xfrm>
            <a:off x="3382725" y="5724337"/>
            <a:ext cx="578086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mn-cs"/>
              </a:rPr>
              <a:t>Jessica Mitchell, APRN, CNP, MPH</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62737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Rikal</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ABD12A8C-AEF9-4B7E-CCC3-8B6A7EE7B88E}"/>
              </a:ext>
            </a:extLst>
          </p:cNvPr>
          <p:cNvGraphicFramePr>
            <a:graphicFrameLocks/>
          </p:cNvGraphicFramePr>
          <p:nvPr>
            <p:extLst>
              <p:ext uri="{D42A27DB-BD31-4B8C-83A1-F6EECF244321}">
                <p14:modId xmlns:p14="http://schemas.microsoft.com/office/powerpoint/2010/main" val="3197483143"/>
              </p:ext>
            </p:extLst>
          </p:nvPr>
        </p:nvGraphicFramePr>
        <p:xfrm>
          <a:off x="1236095" y="2204864"/>
          <a:ext cx="9719807" cy="187220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936104">
                <a:tc>
                  <a:txBody>
                    <a:bodyPr/>
                    <a:lstStyle/>
                    <a:p>
                      <a:r>
                        <a:rPr lang="en-US" sz="18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6104">
                <a:tc>
                  <a:txBody>
                    <a:bodyPr/>
                    <a:lstStyle/>
                    <a:p>
                      <a:r>
                        <a:rPr lang="en-US" sz="1800" b="1" kern="1200" dirty="0">
                          <a:solidFill>
                            <a:schemeClr val="tx1"/>
                          </a:solidFill>
                          <a:effectLst/>
                          <a:latin typeface="+mn-lt"/>
                          <a:ea typeface="+mn-ea"/>
                          <a:cs typeface="+mn-cs"/>
                        </a:rPr>
                        <a:t>Consulting Agreements and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Daiichi Sankyo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7735782"/>
                  </a:ext>
                </a:extLst>
              </a:tr>
            </a:tbl>
          </a:graphicData>
        </a:graphic>
      </p:graphicFrame>
    </p:spTree>
    <p:custDataLst>
      <p:tags r:id="rId1"/>
    </p:custDataLst>
    <p:extLst>
      <p:ext uri="{BB962C8B-B14F-4D97-AF65-F5344CB8AC3E}">
        <p14:creationId xmlns:p14="http://schemas.microsoft.com/office/powerpoint/2010/main" val="1771984608"/>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Lilly, and </a:t>
            </a:r>
            <a:r>
              <a:rPr lang="en-US" sz="2500" b="0" dirty="0" err="1"/>
              <a:t>Stemline</a:t>
            </a:r>
            <a:r>
              <a:rPr lang="en-US" sz="2500" b="0" dirty="0"/>
              <a:t> Therapeutics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C4919-FF00-DC8A-D233-2743BBCCF1CB}"/>
              </a:ext>
            </a:extLst>
          </p:cNvPr>
          <p:cNvSpPr txBox="1">
            <a:spLocks/>
          </p:cNvSpPr>
          <p:nvPr/>
        </p:nvSpPr>
        <p:spPr>
          <a:xfrm>
            <a:off x="1415480" y="1916832"/>
            <a:ext cx="9361040" cy="2520280"/>
          </a:xfrm>
          <a:prstGeom prst="rect">
            <a:avLst/>
          </a:prstGeom>
          <a:solidFill>
            <a:srgbClr val="E9F8FD"/>
          </a:solidFill>
          <a:ln>
            <a:solidFill>
              <a:schemeClr val="tx2">
                <a:lumMod val="50000"/>
                <a:lumOff val="50000"/>
              </a:schemeClr>
            </a:solidFill>
          </a:ln>
        </p:spPr>
        <p:txBody>
          <a:bodyPr lIns="365760" rIns="36576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3200" kern="0"/>
              <a:t>This educational activity contains discussion of </a:t>
            </a:r>
            <a:br>
              <a:rPr lang="en-US" sz="3200" kern="0"/>
            </a:br>
            <a:r>
              <a:rPr lang="en-US" sz="3200" kern="0"/>
              <a:t>non-FDA-approved uses of agents and regimens. Please refer to official prescribing information for each product for approved indications. </a:t>
            </a:r>
            <a:endParaRPr lang="en-US" sz="3200" kern="0" dirty="0"/>
          </a:p>
        </p:txBody>
      </p:sp>
    </p:spTree>
    <p:extLst>
      <p:ext uri="{BB962C8B-B14F-4D97-AF65-F5344CB8AC3E}">
        <p14:creationId xmlns:p14="http://schemas.microsoft.com/office/powerpoint/2010/main" val="2919813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2F38A3-3A95-F342-B531-2A10A8DE2581}"/>
              </a:ext>
            </a:extLst>
          </p:cNvPr>
          <p:cNvSpPr>
            <a:spLocks noGrp="1"/>
          </p:cNvSpPr>
          <p:nvPr>
            <p:ph type="title"/>
          </p:nvPr>
        </p:nvSpPr>
        <p:spPr/>
        <p:txBody>
          <a:bodyPr/>
          <a:lstStyle/>
          <a:p>
            <a:pPr algn="ctr"/>
            <a:r>
              <a:rPr lang="en-US" dirty="0"/>
              <a:t>The Core Oncology Triad</a:t>
            </a:r>
            <a:br>
              <a:rPr lang="en-US" dirty="0"/>
            </a:br>
            <a:r>
              <a:rPr lang="en-US" dirty="0"/>
              <a:t>Developing an Individualized Oncology Strategy</a:t>
            </a:r>
          </a:p>
        </p:txBody>
      </p:sp>
      <p:pic>
        <p:nvPicPr>
          <p:cNvPr id="6" name="Picture 5">
            <a:extLst>
              <a:ext uri="{FF2B5EF4-FFF2-40B4-BE49-F238E27FC236}">
                <a16:creationId xmlns:a16="http://schemas.microsoft.com/office/drawing/2014/main" id="{DEED2BE7-A8D1-7F4C-9FE5-7F18A1459DAD}"/>
              </a:ext>
            </a:extLst>
          </p:cNvPr>
          <p:cNvPicPr>
            <a:picLocks noChangeAspect="1"/>
          </p:cNvPicPr>
          <p:nvPr/>
        </p:nvPicPr>
        <p:blipFill>
          <a:blip r:embed="rId2"/>
          <a:stretch>
            <a:fillRect/>
          </a:stretch>
        </p:blipFill>
        <p:spPr>
          <a:xfrm>
            <a:off x="3535812" y="1600200"/>
            <a:ext cx="5120375" cy="4724399"/>
          </a:xfrm>
          <a:prstGeom prst="rect">
            <a:avLst/>
          </a:prstGeom>
        </p:spPr>
      </p:pic>
    </p:spTree>
    <p:extLst>
      <p:ext uri="{BB962C8B-B14F-4D97-AF65-F5344CB8AC3E}">
        <p14:creationId xmlns:p14="http://schemas.microsoft.com/office/powerpoint/2010/main" val="29455765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794655-4A62-43D2-8907-4176A4C7B198}"/>
</file>

<file path=customXml/itemProps2.xml><?xml version="1.0" encoding="utf-8"?>
<ds:datastoreItem xmlns:ds="http://schemas.openxmlformats.org/officeDocument/2006/customXml" ds:itemID="{0033B873-288D-4164-8334-99958A362A1A}"/>
</file>

<file path=docProps/app.xml><?xml version="1.0" encoding="utf-8"?>
<Properties xmlns="http://schemas.openxmlformats.org/officeDocument/2006/extended-properties" xmlns:vt="http://schemas.openxmlformats.org/officeDocument/2006/docPropsVTypes">
  <Template/>
  <TotalTime>85505</TotalTime>
  <Words>3900</Words>
  <Application>Microsoft Macintosh PowerPoint</Application>
  <PresentationFormat>Widescreen</PresentationFormat>
  <Paragraphs>467</Paragraphs>
  <Slides>54</Slides>
  <Notes>24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54</vt:i4>
      </vt:variant>
    </vt:vector>
  </HeadingPairs>
  <TitlesOfParts>
    <vt:vector size="65" baseType="lpstr">
      <vt:lpstr>Aptos</vt:lpstr>
      <vt:lpstr>Arial</vt:lpstr>
      <vt:lpstr>Calibri</vt:lpstr>
      <vt:lpstr>Symbol</vt:lpstr>
      <vt:lpstr>system-ui</vt:lpstr>
      <vt:lpstr>Times</vt:lpstr>
      <vt:lpstr>Times New Roman</vt:lpstr>
      <vt:lpstr>Wingdings</vt:lpstr>
      <vt:lpstr>1_Default Design</vt:lpstr>
      <vt:lpstr>2_Default Design</vt:lpstr>
      <vt:lpstr>Custom Design</vt:lpstr>
      <vt:lpstr>Hormonal Therapy for  Hormone Receptor-Positive Breast Cancer</vt:lpstr>
      <vt:lpstr>Faculty</vt:lpstr>
      <vt:lpstr>Dr Burstein — Disclosures</vt:lpstr>
      <vt:lpstr>Ms Fischer — Disclosures</vt:lpstr>
      <vt:lpstr>Dr Jhaveri — Disclosures</vt:lpstr>
      <vt:lpstr>Ms Rikal — Disclosures</vt:lpstr>
      <vt:lpstr>Commercial Support</vt:lpstr>
      <vt:lpstr>PowerPoint Presentation</vt:lpstr>
      <vt:lpstr>The Core Oncology Triad Developing an Individualized Oncology Strategy</vt:lpstr>
      <vt:lpstr>PowerPoint Presentation</vt:lpstr>
      <vt:lpstr>PowerPoint Presentation</vt:lpstr>
      <vt:lpstr>Oncology clinical trial terminology</vt:lpstr>
      <vt:lpstr>Agenda</vt:lpstr>
      <vt:lpstr>Agenda</vt:lpstr>
      <vt:lpstr>Consulting Nursing Faculty Comments</vt:lpstr>
      <vt:lpstr>Agenda</vt:lpstr>
      <vt:lpstr>The Utility of Genomic Assays in Treatment  Decision-Making for HR-Positive,  HER2-Negative Localized Breast Cancer</vt:lpstr>
      <vt:lpstr>Genomic Assays</vt:lpstr>
      <vt:lpstr>Mechanisms of Action of Hormonal Therapy;  Adjuvant Hormonal Therapy for Premenopausal  Patients with HR-Positive Breast Cancer</vt:lpstr>
      <vt:lpstr>GnRH Agonist Mode of Action in Premenopausal Breast Cancer</vt:lpstr>
      <vt:lpstr>PowerPoint Presentation</vt:lpstr>
      <vt:lpstr>PowerPoint Presentation</vt:lpstr>
      <vt:lpstr>Agenda</vt:lpstr>
      <vt:lpstr>CDK4/6 Inhibitors as Adjuvant Therapy</vt:lpstr>
      <vt:lpstr>PowerPoint Presentation</vt:lpstr>
      <vt:lpstr>monarchE Trial: Invasive Disease-Free Survival and Distant Relapse-Free Survival</vt:lpstr>
      <vt:lpstr>monarchE: Adverse Events in ≥10% of Patients</vt:lpstr>
      <vt:lpstr>CDK4/6 Inhibitors </vt:lpstr>
      <vt:lpstr>Consulting Nursing Faculty Comments</vt:lpstr>
      <vt:lpstr>CDK4/6 Inhibitors for Metastatic  Breast Cancer (mBC)</vt:lpstr>
      <vt:lpstr>Side Effects of CDK4/6 Inhibitors</vt:lpstr>
      <vt:lpstr>PowerPoint Presentation</vt:lpstr>
      <vt:lpstr>Agenda</vt:lpstr>
      <vt:lpstr>Mechanism of Action of Different Endocrine Therapies</vt:lpstr>
      <vt:lpstr>Oral Selective Estrogen Receptor Degraders (SERDs) in the Management of HR-Positive mBC</vt:lpstr>
      <vt:lpstr>Elacestrant</vt:lpstr>
      <vt:lpstr>Camizestrant</vt:lpstr>
      <vt:lpstr>Imlunestrant</vt:lpstr>
      <vt:lpstr>Tolerability/Toxicity Profile of Oral SERDs</vt:lpstr>
      <vt:lpstr>PowerPoint Presentation</vt:lpstr>
      <vt:lpstr>Agenda</vt:lpstr>
      <vt:lpstr>Role of Alpelisib in Treatment  for HR-Positive mBC</vt:lpstr>
      <vt:lpstr>PI3 Kinase Inhibitors: Mechanism of Action</vt:lpstr>
      <vt:lpstr>Alpelisib</vt:lpstr>
      <vt:lpstr>PowerPoint Presentation</vt:lpstr>
      <vt:lpstr>Inavolisib Combination Reduces the Risk of Disease Progression by 57% in People With Advanced Hormone Receptor-Positive, HER2-Negative Breast Cancer With a PIK3CA Mutation Press Release – December 8, 2023 </vt:lpstr>
      <vt:lpstr>Capivasertib and Its Use in the Management of HR-Positive mBC</vt:lpstr>
      <vt:lpstr>Capivasertib Mechanism of Action</vt:lpstr>
      <vt:lpstr>Capivasertib</vt:lpstr>
      <vt:lpstr>FDA Approves Capivasertib with Fulvestrant for Breast Cancer Press Release – November 16, 2023 </vt:lpstr>
      <vt:lpstr>Side Effects and Other Practical Considerations with Capivasertib</vt:lpstr>
      <vt:lpstr>PowerPoint Presentation</vt:lpstr>
      <vt:lpstr>Optimal Implementation of Antibody-Drug Conjugates  Thursday, April 25, 2024 12:15 PM – 1:45 PM</vt:lpstr>
      <vt:lpstr>Consulting Nursing Faculty Comments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8123</cp:revision>
  <cp:lastPrinted>2020-10-06T19:03:59Z</cp:lastPrinted>
  <dcterms:created xsi:type="dcterms:W3CDTF">2013-03-19T19:50:02Z</dcterms:created>
  <dcterms:modified xsi:type="dcterms:W3CDTF">2024-05-14T11:52:44Z</dcterms:modified>
  <cp:category/>
</cp:coreProperties>
</file>