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5" r:id="rId2"/>
  </p:sldMasterIdLst>
  <p:sldIdLst>
    <p:sldId id="256" r:id="rId3"/>
    <p:sldId id="258" r:id="rId4"/>
    <p:sldId id="261" r:id="rId5"/>
    <p:sldId id="263" r:id="rId6"/>
    <p:sldId id="262" r:id="rId7"/>
    <p:sldId id="264" r:id="rId8"/>
    <p:sldId id="265" r:id="rId9"/>
    <p:sldId id="273" r:id="rId10"/>
    <p:sldId id="308" r:id="rId11"/>
    <p:sldId id="259" r:id="rId12"/>
    <p:sldId id="268" r:id="rId13"/>
    <p:sldId id="269" r:id="rId14"/>
    <p:sldId id="270" r:id="rId15"/>
    <p:sldId id="260" r:id="rId16"/>
    <p:sldId id="271" r:id="rId17"/>
    <p:sldId id="307" r:id="rId18"/>
    <p:sldId id="257" r:id="rId19"/>
    <p:sldId id="303" r:id="rId20"/>
    <p:sldId id="306" r:id="rId21"/>
    <p:sldId id="2147471405" r:id="rId22"/>
    <p:sldId id="2147471404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0FF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000" autoAdjust="0"/>
    <p:restoredTop sz="94660"/>
  </p:normalViewPr>
  <p:slideViewPr>
    <p:cSldViewPr snapToGrid="0">
      <p:cViewPr varScale="1">
        <p:scale>
          <a:sx n="89" d="100"/>
          <a:sy n="89" d="100"/>
        </p:scale>
        <p:origin x="17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535" y="2347916"/>
            <a:ext cx="11425767" cy="16208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17184" y="4283078"/>
            <a:ext cx="9408584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058" indent="0" algn="ctr">
              <a:buNone/>
              <a:defRPr/>
            </a:lvl2pPr>
            <a:lvl3pPr marL="914115" indent="0" algn="ctr">
              <a:buNone/>
              <a:defRPr/>
            </a:lvl3pPr>
            <a:lvl4pPr marL="1371173" indent="0" algn="ctr">
              <a:buNone/>
              <a:defRPr/>
            </a:lvl4pPr>
            <a:lvl5pPr marL="1828231" indent="0" algn="ctr">
              <a:buNone/>
              <a:defRPr/>
            </a:lvl5pPr>
            <a:lvl6pPr marL="2285289" indent="0" algn="ctr">
              <a:buNone/>
              <a:defRPr/>
            </a:lvl6pPr>
            <a:lvl7pPr marL="2742347" indent="0" algn="ctr">
              <a:buNone/>
              <a:defRPr/>
            </a:lvl7pPr>
            <a:lvl8pPr marL="3199405" indent="0" algn="ctr">
              <a:buNone/>
              <a:defRPr/>
            </a:lvl8pPr>
            <a:lvl9pPr marL="3656462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81891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47030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2568" y="4857756"/>
            <a:ext cx="11423651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2568" y="3203577"/>
            <a:ext cx="11423651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58" indent="0">
              <a:buNone/>
              <a:defRPr sz="1800"/>
            </a:lvl2pPr>
            <a:lvl3pPr marL="914115" indent="0">
              <a:buNone/>
              <a:defRPr sz="1700"/>
            </a:lvl3pPr>
            <a:lvl4pPr marL="1371173" indent="0">
              <a:buNone/>
              <a:defRPr sz="1400"/>
            </a:lvl4pPr>
            <a:lvl5pPr marL="1828231" indent="0">
              <a:buNone/>
              <a:defRPr sz="1400"/>
            </a:lvl5pPr>
            <a:lvl6pPr marL="2285289" indent="0">
              <a:buNone/>
              <a:defRPr sz="1400"/>
            </a:lvl6pPr>
            <a:lvl7pPr marL="2742347" indent="0">
              <a:buNone/>
              <a:defRPr sz="1400"/>
            </a:lvl7pPr>
            <a:lvl8pPr marL="3199405" indent="0">
              <a:buNone/>
              <a:defRPr sz="1400"/>
            </a:lvl8pPr>
            <a:lvl9pPr marL="3656462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659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6369" y="2101854"/>
            <a:ext cx="5634567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4138" y="2101854"/>
            <a:ext cx="5636684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56658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4" y="303219"/>
            <a:ext cx="12096751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3101" y="1692275"/>
            <a:ext cx="5937251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8" indent="0">
              <a:buNone/>
              <a:defRPr sz="2000" b="1"/>
            </a:lvl2pPr>
            <a:lvl3pPr marL="914115" indent="0">
              <a:buNone/>
              <a:defRPr sz="1800" b="1"/>
            </a:lvl3pPr>
            <a:lvl4pPr marL="1371173" indent="0">
              <a:buNone/>
              <a:defRPr sz="1700" b="1"/>
            </a:lvl4pPr>
            <a:lvl5pPr marL="1828231" indent="0">
              <a:buNone/>
              <a:defRPr sz="1700" b="1"/>
            </a:lvl5pPr>
            <a:lvl6pPr marL="2285289" indent="0">
              <a:buNone/>
              <a:defRPr sz="1700" b="1"/>
            </a:lvl6pPr>
            <a:lvl7pPr marL="2742347" indent="0">
              <a:buNone/>
              <a:defRPr sz="1700" b="1"/>
            </a:lvl7pPr>
            <a:lvl8pPr marL="3199405" indent="0">
              <a:buNone/>
              <a:defRPr sz="1700" b="1"/>
            </a:lvl8pPr>
            <a:lvl9pPr marL="3656462" indent="0">
              <a:buNone/>
              <a:defRPr sz="1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3101" y="2397125"/>
            <a:ext cx="5937251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28371" y="1692275"/>
            <a:ext cx="5941484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8" indent="0">
              <a:buNone/>
              <a:defRPr sz="2000" b="1"/>
            </a:lvl2pPr>
            <a:lvl3pPr marL="914115" indent="0">
              <a:buNone/>
              <a:defRPr sz="1800" b="1"/>
            </a:lvl3pPr>
            <a:lvl4pPr marL="1371173" indent="0">
              <a:buNone/>
              <a:defRPr sz="1700" b="1"/>
            </a:lvl4pPr>
            <a:lvl5pPr marL="1828231" indent="0">
              <a:buNone/>
              <a:defRPr sz="1700" b="1"/>
            </a:lvl5pPr>
            <a:lvl6pPr marL="2285289" indent="0">
              <a:buNone/>
              <a:defRPr sz="1700" b="1"/>
            </a:lvl6pPr>
            <a:lvl7pPr marL="2742347" indent="0">
              <a:buNone/>
              <a:defRPr sz="1700" b="1"/>
            </a:lvl7pPr>
            <a:lvl8pPr marL="3199405" indent="0">
              <a:buNone/>
              <a:defRPr sz="1700" b="1"/>
            </a:lvl8pPr>
            <a:lvl9pPr marL="3656462" indent="0">
              <a:buNone/>
              <a:defRPr sz="1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828371" y="2397125"/>
            <a:ext cx="5941484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28261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3103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2318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0" y="301625"/>
            <a:ext cx="4421717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5690" y="301628"/>
            <a:ext cx="7514167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3100" y="1581156"/>
            <a:ext cx="4421717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058" indent="0">
              <a:buNone/>
              <a:defRPr sz="1200"/>
            </a:lvl2pPr>
            <a:lvl3pPr marL="914115" indent="0">
              <a:buNone/>
              <a:defRPr sz="1000"/>
            </a:lvl3pPr>
            <a:lvl4pPr marL="1371173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7" indent="0">
              <a:buNone/>
              <a:defRPr sz="900"/>
            </a:lvl7pPr>
            <a:lvl8pPr marL="3199405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5882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5255" y="5291143"/>
            <a:ext cx="8064500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35255" y="674691"/>
            <a:ext cx="8064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058" indent="0">
              <a:buNone/>
              <a:defRPr sz="2800"/>
            </a:lvl2pPr>
            <a:lvl3pPr marL="914115" indent="0">
              <a:buNone/>
              <a:defRPr sz="2400"/>
            </a:lvl3pPr>
            <a:lvl4pPr marL="1371173" indent="0">
              <a:buNone/>
              <a:defRPr sz="2000"/>
            </a:lvl4pPr>
            <a:lvl5pPr marL="1828231" indent="0">
              <a:buNone/>
              <a:defRPr sz="2000"/>
            </a:lvl5pPr>
            <a:lvl6pPr marL="2285289" indent="0">
              <a:buNone/>
              <a:defRPr sz="2000"/>
            </a:lvl6pPr>
            <a:lvl7pPr marL="2742347" indent="0">
              <a:buNone/>
              <a:defRPr sz="2000"/>
            </a:lvl7pPr>
            <a:lvl8pPr marL="3199405" indent="0">
              <a:buNone/>
              <a:defRPr sz="2000"/>
            </a:lvl8pPr>
            <a:lvl9pPr marL="3656462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35255" y="5916613"/>
            <a:ext cx="8064500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058" indent="0">
              <a:buNone/>
              <a:defRPr sz="1200"/>
            </a:lvl2pPr>
            <a:lvl3pPr marL="914115" indent="0">
              <a:buNone/>
              <a:defRPr sz="1000"/>
            </a:lvl3pPr>
            <a:lvl4pPr marL="1371173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7" indent="0">
              <a:buNone/>
              <a:defRPr sz="900"/>
            </a:lvl7pPr>
            <a:lvl8pPr marL="3199405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4674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21285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2738" y="627063"/>
            <a:ext cx="2868084" cy="6235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86369" y="627063"/>
            <a:ext cx="8403167" cy="6235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704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6368" y="627068"/>
            <a:ext cx="11474451" cy="12604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6369" y="2101854"/>
            <a:ext cx="5634567" cy="47609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4138" y="2101854"/>
            <a:ext cx="5636684" cy="47609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60685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286" y="227013"/>
            <a:ext cx="10358967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2286" y="1416053"/>
            <a:ext cx="10358967" cy="4799013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44361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10363200" cy="1219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914400" y="18288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0A90E337-F800-1146-8455-677861B99144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487435181"/>
      </p:ext>
    </p:extLst>
  </p:cSld>
  <p:clrMapOvr>
    <a:masterClrMapping/>
  </p:clrMapOvr>
  <p:transition spd="slow"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eypoint Question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question"/>
          <p:cNvSpPr>
            <a:spLocks noGrp="1"/>
          </p:cNvSpPr>
          <p:nvPr>
            <p:ph type="body" idx="10" hasCustomPrompt="1"/>
          </p:nvPr>
        </p:nvSpPr>
        <p:spPr>
          <a:xfrm>
            <a:off x="912283" y="1522413"/>
            <a:ext cx="10367432" cy="685800"/>
          </a:xfrm>
        </p:spPr>
        <p:txBody>
          <a:bodyPr/>
          <a:lstStyle>
            <a:lvl1pPr marL="0" indent="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FontTx/>
              <a:buNone/>
              <a:defRPr/>
            </a:lvl1pPr>
            <a:lvl2pPr marL="522288" indent="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FontTx/>
              <a:buNone/>
              <a:defRPr/>
            </a:lvl2pPr>
            <a:lvl3pPr marL="979488" indent="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FontTx/>
              <a:buNone/>
              <a:defRPr/>
            </a:lvl3pPr>
            <a:lvl4pPr marL="1371600" indent="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FontTx/>
              <a:buNone/>
              <a:defRPr/>
            </a:lvl4pPr>
            <a:lvl5pPr marL="1762125" indent="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FontTx/>
              <a:buNone/>
              <a:defRPr/>
            </a:lvl5pPr>
          </a:lstStyle>
          <a:p>
            <a:pPr lvl="0"/>
            <a:r>
              <a:rPr lang="en-US"/>
              <a:t>Click to add question here</a:t>
            </a:r>
          </a:p>
        </p:txBody>
      </p:sp>
      <p:sp>
        <p:nvSpPr>
          <p:cNvPr id="4" name="choices"/>
          <p:cNvSpPr>
            <a:spLocks noGrp="1"/>
          </p:cNvSpPr>
          <p:nvPr>
            <p:ph type="body" sz="quarter" idx="11" hasCustomPrompt="1"/>
          </p:nvPr>
        </p:nvSpPr>
        <p:spPr>
          <a:xfrm>
            <a:off x="912284" y="2360613"/>
            <a:ext cx="4955645" cy="3810000"/>
          </a:xfrm>
          <a:prstGeom prst="rect">
            <a:avLst/>
          </a:prstGeom>
        </p:spPr>
        <p:txBody>
          <a:bodyPr>
            <a:normAutofit/>
          </a:bodyPr>
          <a:lstStyle>
            <a:lvl1pPr marL="612775" indent="-51435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AutoNum type="arabicPeriod"/>
              <a:defRPr/>
            </a:lvl1pPr>
            <a:lvl2pPr marL="1036638" indent="-51435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AutoNum type="arabicPeriod"/>
              <a:defRPr/>
            </a:lvl2pPr>
            <a:lvl3pPr marL="1436688" indent="-45720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AutoNum type="arabicPeriod"/>
              <a:defRPr/>
            </a:lvl3pPr>
            <a:lvl4pPr marL="1828800" indent="-45720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AutoNum type="arabicPeriod"/>
              <a:defRPr/>
            </a:lvl4pPr>
            <a:lvl5pPr marL="2219325" indent="-45720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AutoNum type="arabicPeriod"/>
              <a:defRPr/>
            </a:lvl5pPr>
          </a:lstStyle>
          <a:p>
            <a:pPr lvl="0"/>
            <a:r>
              <a:rPr lang="en-US"/>
              <a:t>Click to add choices here</a:t>
            </a:r>
          </a:p>
        </p:txBody>
      </p:sp>
      <p:sp>
        <p:nvSpPr>
          <p:cNvPr id="5" name="chartPosition"/>
          <p:cNvSpPr>
            <a:spLocks noGrp="1"/>
          </p:cNvSpPr>
          <p:nvPr>
            <p:ph type="chart" sz="quarter" idx="12"/>
          </p:nvPr>
        </p:nvSpPr>
        <p:spPr>
          <a:xfrm>
            <a:off x="6324072" y="2360613"/>
            <a:ext cx="4955645" cy="3810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5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eypoint Clock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Oval 2" hidden="1"/>
          <p:cNvSpPr/>
          <p:nvPr userDrawn="1">
            <p:custDataLst>
              <p:tags r:id="rId1"/>
            </p:custDataLst>
          </p:nvPr>
        </p:nvSpPr>
        <p:spPr bwMode="auto">
          <a:xfrm>
            <a:off x="10922001" y="5905503"/>
            <a:ext cx="846667" cy="483015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</a:pPr>
            <a:r>
              <a:rPr kumimoji="0" lang="en-US" sz="2400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066112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07264" y="6322423"/>
            <a:ext cx="5350933" cy="30480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6624320" y="6323295"/>
            <a:ext cx="5350933" cy="304800"/>
          </a:xfrm>
        </p:spPr>
        <p:txBody>
          <a:bodyPr anchor="b"/>
          <a:lstStyle>
            <a:lvl1pPr marL="0" indent="0" algn="r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1097050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AB4CCB1-DBC0-D14D-BC8B-9FB8BA85CFC0}"/>
              </a:ext>
            </a:extLst>
          </p:cNvPr>
          <p:cNvSpPr>
            <a:spLocks noGrp="1"/>
          </p:cNvSpPr>
          <p:nvPr>
            <p:ph idx="46" hasCustomPrompt="1"/>
          </p:nvPr>
        </p:nvSpPr>
        <p:spPr>
          <a:xfrm>
            <a:off x="2971800" y="2191772"/>
            <a:ext cx="4206240" cy="589156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2580"/>
              </a:lnSpc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Answer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D93A08B-E808-9842-89A1-88E20A83C5CF}"/>
              </a:ext>
            </a:extLst>
          </p:cNvPr>
          <p:cNvSpPr>
            <a:spLocks noGrp="1"/>
          </p:cNvSpPr>
          <p:nvPr>
            <p:ph idx="47" hasCustomPrompt="1"/>
          </p:nvPr>
        </p:nvSpPr>
        <p:spPr>
          <a:xfrm>
            <a:off x="2971800" y="2897450"/>
            <a:ext cx="4206240" cy="589156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2580"/>
              </a:lnSpc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Answer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2FED2CE-F2B7-F44F-8C35-F5D48C997B95}"/>
              </a:ext>
            </a:extLst>
          </p:cNvPr>
          <p:cNvSpPr>
            <a:spLocks noGrp="1"/>
          </p:cNvSpPr>
          <p:nvPr>
            <p:ph idx="48" hasCustomPrompt="1"/>
          </p:nvPr>
        </p:nvSpPr>
        <p:spPr>
          <a:xfrm>
            <a:off x="2971800" y="3603128"/>
            <a:ext cx="4206240" cy="589156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2580"/>
              </a:lnSpc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Answer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4FF5F1D-9A8F-E74C-B0D1-475D30CB818F}"/>
              </a:ext>
            </a:extLst>
          </p:cNvPr>
          <p:cNvSpPr>
            <a:spLocks noGrp="1"/>
          </p:cNvSpPr>
          <p:nvPr>
            <p:ph idx="49" hasCustomPrompt="1"/>
          </p:nvPr>
        </p:nvSpPr>
        <p:spPr>
          <a:xfrm>
            <a:off x="2971800" y="4308806"/>
            <a:ext cx="4206240" cy="589156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2580"/>
              </a:lnSpc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Answer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CC46D52-87BC-8F4F-B434-4CCA2BE85E9A}"/>
              </a:ext>
            </a:extLst>
          </p:cNvPr>
          <p:cNvSpPr>
            <a:spLocks noGrp="1"/>
          </p:cNvSpPr>
          <p:nvPr>
            <p:ph idx="50" hasCustomPrompt="1"/>
          </p:nvPr>
        </p:nvSpPr>
        <p:spPr>
          <a:xfrm>
            <a:off x="2971800" y="5014484"/>
            <a:ext cx="4206240" cy="589156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2580"/>
              </a:lnSpc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Answer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63EF26B9-0075-574C-BD4A-DABEDD7CF915}"/>
              </a:ext>
            </a:extLst>
          </p:cNvPr>
          <p:cNvSpPr>
            <a:spLocks noGrp="1"/>
          </p:cNvSpPr>
          <p:nvPr>
            <p:ph idx="58" hasCustomPrompt="1"/>
          </p:nvPr>
        </p:nvSpPr>
        <p:spPr>
          <a:xfrm>
            <a:off x="2971800" y="1420982"/>
            <a:ext cx="4206240" cy="64008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2580"/>
              </a:lnSpc>
              <a:buFontTx/>
              <a:buNone/>
              <a:defRPr sz="2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ANSWER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90D7A4A3-471A-E345-AB18-38456F4BBA0E}"/>
              </a:ext>
            </a:extLst>
          </p:cNvPr>
          <p:cNvSpPr>
            <a:spLocks noGrp="1"/>
          </p:cNvSpPr>
          <p:nvPr>
            <p:ph idx="59" hasCustomPrompt="1"/>
          </p:nvPr>
        </p:nvSpPr>
        <p:spPr>
          <a:xfrm>
            <a:off x="7292280" y="2191772"/>
            <a:ext cx="4206240" cy="589156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2580"/>
              </a:lnSpc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Answer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2A94A311-2624-8E4D-B5F8-ABB694A15B22}"/>
              </a:ext>
            </a:extLst>
          </p:cNvPr>
          <p:cNvSpPr>
            <a:spLocks noGrp="1"/>
          </p:cNvSpPr>
          <p:nvPr>
            <p:ph idx="60" hasCustomPrompt="1"/>
          </p:nvPr>
        </p:nvSpPr>
        <p:spPr>
          <a:xfrm>
            <a:off x="7292280" y="2897450"/>
            <a:ext cx="4206240" cy="589156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2580"/>
              </a:lnSpc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Answer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1076AA90-050C-C143-8136-1B18E5EAAD30}"/>
              </a:ext>
            </a:extLst>
          </p:cNvPr>
          <p:cNvSpPr>
            <a:spLocks noGrp="1"/>
          </p:cNvSpPr>
          <p:nvPr>
            <p:ph idx="61" hasCustomPrompt="1"/>
          </p:nvPr>
        </p:nvSpPr>
        <p:spPr>
          <a:xfrm>
            <a:off x="7292280" y="3603128"/>
            <a:ext cx="4206240" cy="589156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2580"/>
              </a:lnSpc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Answer</a:t>
            </a: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0885D37B-B862-C74D-AF02-541AFEAA1185}"/>
              </a:ext>
            </a:extLst>
          </p:cNvPr>
          <p:cNvSpPr>
            <a:spLocks noGrp="1"/>
          </p:cNvSpPr>
          <p:nvPr>
            <p:ph idx="62" hasCustomPrompt="1"/>
          </p:nvPr>
        </p:nvSpPr>
        <p:spPr>
          <a:xfrm>
            <a:off x="7292280" y="4308806"/>
            <a:ext cx="4206240" cy="589156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2580"/>
              </a:lnSpc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Answer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B63EB1F2-43F1-F94E-B041-CC35E88BFBAC}"/>
              </a:ext>
            </a:extLst>
          </p:cNvPr>
          <p:cNvSpPr>
            <a:spLocks noGrp="1"/>
          </p:cNvSpPr>
          <p:nvPr>
            <p:ph idx="63" hasCustomPrompt="1"/>
          </p:nvPr>
        </p:nvSpPr>
        <p:spPr>
          <a:xfrm>
            <a:off x="7292280" y="5014484"/>
            <a:ext cx="4206240" cy="589156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2580"/>
              </a:lnSpc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Answer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C6B0F9FA-56F0-894F-8B98-AA9D50EBBCE8}"/>
              </a:ext>
            </a:extLst>
          </p:cNvPr>
          <p:cNvSpPr>
            <a:spLocks noGrp="1"/>
          </p:cNvSpPr>
          <p:nvPr>
            <p:ph idx="64" hasCustomPrompt="1"/>
          </p:nvPr>
        </p:nvSpPr>
        <p:spPr>
          <a:xfrm>
            <a:off x="7292280" y="1420982"/>
            <a:ext cx="4206240" cy="64008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2580"/>
              </a:lnSpc>
              <a:buFontTx/>
              <a:buNone/>
              <a:defRPr sz="2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ANSWER</a:t>
            </a:r>
          </a:p>
        </p:txBody>
      </p: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34206B3F-8462-9D45-ADCC-2F03903AB1C0}"/>
              </a:ext>
            </a:extLst>
          </p:cNvPr>
          <p:cNvSpPr>
            <a:spLocks noGrp="1"/>
          </p:cNvSpPr>
          <p:nvPr>
            <p:ph idx="71" hasCustomPrompt="1"/>
          </p:nvPr>
        </p:nvSpPr>
        <p:spPr>
          <a:xfrm>
            <a:off x="2971800" y="5720164"/>
            <a:ext cx="4206240" cy="589156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2580"/>
              </a:lnSpc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Answer</a:t>
            </a:r>
          </a:p>
        </p:txBody>
      </p: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C5D7205F-AB74-C64C-AA37-FB9857436834}"/>
              </a:ext>
            </a:extLst>
          </p:cNvPr>
          <p:cNvSpPr>
            <a:spLocks noGrp="1"/>
          </p:cNvSpPr>
          <p:nvPr>
            <p:ph idx="72" hasCustomPrompt="1"/>
          </p:nvPr>
        </p:nvSpPr>
        <p:spPr>
          <a:xfrm>
            <a:off x="7292280" y="5720164"/>
            <a:ext cx="4206240" cy="589156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2580"/>
              </a:lnSpc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Answer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070160-EAF2-5DE8-A5BD-6CEDFB3B9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285" y="0"/>
            <a:ext cx="10358967" cy="1196752"/>
          </a:xfrm>
        </p:spPr>
        <p:txBody>
          <a:bodyPr/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70681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7498C-6EEC-3842-A726-E0A5FE400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285" y="0"/>
            <a:ext cx="10358967" cy="2276872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D6F7C937-7D52-6F4D-832F-C6BAE9E878D2}"/>
              </a:ext>
            </a:extLst>
          </p:cNvPr>
          <p:cNvSpPr>
            <a:spLocks noGrp="1"/>
          </p:cNvSpPr>
          <p:nvPr>
            <p:ph idx="35" hasCustomPrompt="1"/>
          </p:nvPr>
        </p:nvSpPr>
        <p:spPr>
          <a:xfrm>
            <a:off x="8449056" y="3685032"/>
            <a:ext cx="3063240" cy="9601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2580"/>
              </a:lnSpc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Answer</a:t>
            </a:r>
          </a:p>
        </p:txBody>
      </p:sp>
      <p:sp>
        <p:nvSpPr>
          <p:cNvPr id="46" name="Content Placeholder 2">
            <a:extLst>
              <a:ext uri="{FF2B5EF4-FFF2-40B4-BE49-F238E27FC236}">
                <a16:creationId xmlns:a16="http://schemas.microsoft.com/office/drawing/2014/main" id="{07AB2A2B-0315-5140-84A2-057522638243}"/>
              </a:ext>
            </a:extLst>
          </p:cNvPr>
          <p:cNvSpPr>
            <a:spLocks noGrp="1"/>
          </p:cNvSpPr>
          <p:nvPr>
            <p:ph idx="36" hasCustomPrompt="1"/>
          </p:nvPr>
        </p:nvSpPr>
        <p:spPr>
          <a:xfrm>
            <a:off x="2971800" y="2541439"/>
            <a:ext cx="3063240" cy="98444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2580"/>
              </a:lnSpc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Answer</a:t>
            </a:r>
          </a:p>
        </p:txBody>
      </p:sp>
      <p:sp>
        <p:nvSpPr>
          <p:cNvPr id="51" name="Content Placeholder 2">
            <a:extLst>
              <a:ext uri="{FF2B5EF4-FFF2-40B4-BE49-F238E27FC236}">
                <a16:creationId xmlns:a16="http://schemas.microsoft.com/office/drawing/2014/main" id="{6CECE3FC-47CC-B44D-974D-B32F05053FAE}"/>
              </a:ext>
            </a:extLst>
          </p:cNvPr>
          <p:cNvSpPr>
            <a:spLocks noGrp="1"/>
          </p:cNvSpPr>
          <p:nvPr>
            <p:ph idx="41" hasCustomPrompt="1"/>
          </p:nvPr>
        </p:nvSpPr>
        <p:spPr>
          <a:xfrm>
            <a:off x="8449056" y="2565767"/>
            <a:ext cx="3063240" cy="9601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2580"/>
              </a:lnSpc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Answer</a:t>
            </a:r>
          </a:p>
        </p:txBody>
      </p:sp>
      <p:sp>
        <p:nvSpPr>
          <p:cNvPr id="54" name="Content Placeholder 2">
            <a:extLst>
              <a:ext uri="{FF2B5EF4-FFF2-40B4-BE49-F238E27FC236}">
                <a16:creationId xmlns:a16="http://schemas.microsoft.com/office/drawing/2014/main" id="{D46AFB5C-5516-1342-9FCA-4197F0D2D651}"/>
              </a:ext>
            </a:extLst>
          </p:cNvPr>
          <p:cNvSpPr>
            <a:spLocks noGrp="1"/>
          </p:cNvSpPr>
          <p:nvPr>
            <p:ph idx="44" hasCustomPrompt="1"/>
          </p:nvPr>
        </p:nvSpPr>
        <p:spPr>
          <a:xfrm>
            <a:off x="2971800" y="4804297"/>
            <a:ext cx="3063240" cy="9601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2580"/>
              </a:lnSpc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Answer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4C2105C-0684-074C-9207-048D345069E3}"/>
              </a:ext>
            </a:extLst>
          </p:cNvPr>
          <p:cNvSpPr>
            <a:spLocks noGrp="1"/>
          </p:cNvSpPr>
          <p:nvPr>
            <p:ph idx="45" hasCustomPrompt="1"/>
          </p:nvPr>
        </p:nvSpPr>
        <p:spPr>
          <a:xfrm>
            <a:off x="8449056" y="4783373"/>
            <a:ext cx="3063240" cy="98444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2580"/>
              </a:lnSpc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Answer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AB4CCB1-DBC0-D14D-BC8B-9FB8BA85CFC0}"/>
              </a:ext>
            </a:extLst>
          </p:cNvPr>
          <p:cNvSpPr>
            <a:spLocks noGrp="1"/>
          </p:cNvSpPr>
          <p:nvPr>
            <p:ph idx="46" hasCustomPrompt="1"/>
          </p:nvPr>
        </p:nvSpPr>
        <p:spPr>
          <a:xfrm>
            <a:off x="2971800" y="3685032"/>
            <a:ext cx="3063240" cy="9601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2580"/>
              </a:lnSpc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Answer</a:t>
            </a:r>
          </a:p>
        </p:txBody>
      </p:sp>
    </p:spTree>
    <p:extLst>
      <p:ext uri="{BB962C8B-B14F-4D97-AF65-F5344CB8AC3E}">
        <p14:creationId xmlns:p14="http://schemas.microsoft.com/office/powerpoint/2010/main" val="716160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19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EC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2286" y="227013"/>
            <a:ext cx="1035896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6" y="1416053"/>
            <a:ext cx="10358967" cy="479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B4CCBE2E-CAAE-B74A-AD06-6C8F94F20E4C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5992" y="6156880"/>
            <a:ext cx="650240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877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  <p:sldLayoutId id="2147483682" r:id="rId17"/>
    <p:sldLayoutId id="2147483683" r:id="rId18"/>
    <p:sldLayoutId id="2147483684" r:id="rId1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412750" rtl="0" eaLnBrk="0" fontAlgn="base" hangingPunct="0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defRPr sz="3000" b="1">
          <a:solidFill>
            <a:srgbClr val="3333FF"/>
          </a:solidFill>
          <a:latin typeface="Calibri"/>
          <a:ea typeface="MS PGothic" pitchFamily="34" charset="-128"/>
          <a:cs typeface="Calibri"/>
        </a:defRPr>
      </a:lvl1pPr>
      <a:lvl2pPr algn="ctr" defTabSz="412750" rtl="0" eaLnBrk="0" fontAlgn="base" hangingPunct="0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defRPr sz="3600" b="1">
          <a:solidFill>
            <a:srgbClr val="3333FF"/>
          </a:solidFill>
          <a:latin typeface="Calibri" charset="0"/>
          <a:ea typeface="MS PGothic" pitchFamily="34" charset="-128"/>
          <a:cs typeface="MS PGothic" charset="0"/>
        </a:defRPr>
      </a:lvl2pPr>
      <a:lvl3pPr algn="ctr" defTabSz="412750" rtl="0" eaLnBrk="0" fontAlgn="base" hangingPunct="0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defRPr sz="3600" b="1">
          <a:solidFill>
            <a:srgbClr val="3333FF"/>
          </a:solidFill>
          <a:latin typeface="Calibri" charset="0"/>
          <a:ea typeface="MS PGothic" pitchFamily="34" charset="-128"/>
          <a:cs typeface="MS PGothic" charset="0"/>
        </a:defRPr>
      </a:lvl3pPr>
      <a:lvl4pPr algn="ctr" defTabSz="412750" rtl="0" eaLnBrk="0" fontAlgn="base" hangingPunct="0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defRPr sz="3600" b="1">
          <a:solidFill>
            <a:srgbClr val="3333FF"/>
          </a:solidFill>
          <a:latin typeface="Calibri" charset="0"/>
          <a:ea typeface="MS PGothic" pitchFamily="34" charset="-128"/>
          <a:cs typeface="MS PGothic" charset="0"/>
        </a:defRPr>
      </a:lvl4pPr>
      <a:lvl5pPr algn="ctr" defTabSz="412750" rtl="0" eaLnBrk="0" fontAlgn="base" hangingPunct="0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defRPr sz="3600" b="1">
          <a:solidFill>
            <a:srgbClr val="3333FF"/>
          </a:solidFill>
          <a:latin typeface="Calibri" charset="0"/>
          <a:ea typeface="MS PGothic" pitchFamily="34" charset="-128"/>
          <a:cs typeface="MS PGothic" charset="0"/>
        </a:defRPr>
      </a:lvl5pPr>
      <a:lvl6pPr marL="1536221" indent="-215834" algn="ctr" defTabSz="457058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800" b="1">
          <a:solidFill>
            <a:srgbClr val="000000"/>
          </a:solidFill>
          <a:latin typeface="Times New Roman" pitchFamily="18" charset="0"/>
        </a:defRPr>
      </a:lvl6pPr>
      <a:lvl7pPr marL="1993281" indent="-215834" algn="ctr" defTabSz="457058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800" b="1">
          <a:solidFill>
            <a:srgbClr val="000000"/>
          </a:solidFill>
          <a:latin typeface="Times New Roman" pitchFamily="18" charset="0"/>
        </a:defRPr>
      </a:lvl7pPr>
      <a:lvl8pPr marL="2450337" indent="-215834" algn="ctr" defTabSz="457058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800" b="1">
          <a:solidFill>
            <a:srgbClr val="000000"/>
          </a:solidFill>
          <a:latin typeface="Times New Roman" pitchFamily="18" charset="0"/>
        </a:defRPr>
      </a:lvl8pPr>
      <a:lvl9pPr marL="2907397" indent="-215834" algn="ctr" defTabSz="457058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800" b="1">
          <a:solidFill>
            <a:srgbClr val="000000"/>
          </a:solidFill>
          <a:latin typeface="Times New Roman" pitchFamily="18" charset="0"/>
        </a:defRPr>
      </a:lvl9pPr>
    </p:titleStyle>
    <p:bodyStyle>
      <a:lvl1pPr marL="390525" indent="-292100" algn="l" defTabSz="412750" rtl="0" eaLnBrk="0" fontAlgn="base" hangingPunct="0">
        <a:lnSpc>
          <a:spcPct val="105000"/>
        </a:lnSpc>
        <a:spcBef>
          <a:spcPct val="30000"/>
        </a:spcBef>
        <a:spcAft>
          <a:spcPts val="800"/>
        </a:spcAft>
        <a:buClr>
          <a:srgbClr val="000000"/>
        </a:buClr>
        <a:buSzPct val="100000"/>
        <a:buFont typeface="Arial" pitchFamily="-72" charset="0"/>
        <a:buChar char="•"/>
        <a:defRPr sz="2900" b="1">
          <a:solidFill>
            <a:srgbClr val="000000"/>
          </a:solidFill>
          <a:latin typeface="Calibri" charset="0"/>
          <a:ea typeface="MS PGothic" pitchFamily="34" charset="-128"/>
          <a:cs typeface="MS PGothic" charset="0"/>
        </a:defRPr>
      </a:lvl1pPr>
      <a:lvl2pPr marL="782638" indent="-260350" algn="l" defTabSz="41275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00"/>
        </a:buClr>
        <a:buSzPct val="75000"/>
        <a:buFont typeface="Symbol" pitchFamily="-72" charset="2"/>
        <a:buChar char=""/>
        <a:defRPr sz="2600" b="1">
          <a:solidFill>
            <a:srgbClr val="000000"/>
          </a:solidFill>
          <a:latin typeface="Calibri" charset="0"/>
          <a:ea typeface="MS PGothic" pitchFamily="34" charset="-128"/>
        </a:defRPr>
      </a:lvl2pPr>
      <a:lvl3pPr marL="1173163" indent="-193675" algn="l" defTabSz="41275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buChar char=""/>
        <a:defRPr sz="2400" b="1">
          <a:solidFill>
            <a:srgbClr val="000000"/>
          </a:solidFill>
          <a:latin typeface="Calibri" charset="0"/>
          <a:ea typeface="ＭＳ Ｐゴシック" pitchFamily="-123" charset="-128"/>
          <a:cs typeface="ＭＳ Ｐゴシック" pitchFamily="-72" charset="-128"/>
        </a:defRPr>
      </a:lvl3pPr>
      <a:lvl4pPr marL="1565275" indent="-193675" algn="l" defTabSz="41275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00"/>
        </a:buClr>
        <a:buSzPct val="75000"/>
        <a:buFont typeface="Symbol" pitchFamily="-72" charset="2"/>
        <a:buChar char=""/>
        <a:defRPr sz="2200" b="1">
          <a:solidFill>
            <a:srgbClr val="000000"/>
          </a:solidFill>
          <a:latin typeface="Calibri" charset="0"/>
          <a:ea typeface="ＭＳ Ｐゴシック" pitchFamily="-123" charset="-128"/>
        </a:defRPr>
      </a:lvl4pPr>
      <a:lvl5pPr marL="1957388" indent="-195263" algn="l" defTabSz="41275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buChar char=""/>
        <a:defRPr sz="2000" b="1">
          <a:solidFill>
            <a:srgbClr val="000000"/>
          </a:solidFill>
          <a:latin typeface="Calibri" charset="0"/>
          <a:ea typeface="ＭＳ Ｐゴシック" pitchFamily="-123" charset="-128"/>
        </a:defRPr>
      </a:lvl5pPr>
      <a:lvl6pPr marL="2615386" indent="-215834" algn="l" defTabSz="457058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</a:defRPr>
      </a:lvl6pPr>
      <a:lvl7pPr marL="3072444" indent="-215834" algn="l" defTabSz="457058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</a:defRPr>
      </a:lvl7pPr>
      <a:lvl8pPr marL="3529502" indent="-215834" algn="l" defTabSz="457058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</a:defRPr>
      </a:lvl8pPr>
      <a:lvl9pPr marL="3986559" indent="-215834" algn="l" defTabSz="457058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8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5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3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7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5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DA3EA-A0F4-04E2-C63C-482B7C76A6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4" y="2514600"/>
            <a:ext cx="8394220" cy="2262781"/>
          </a:xfrm>
        </p:spPr>
        <p:txBody>
          <a:bodyPr>
            <a:normAutofit fontScale="90000"/>
          </a:bodyPr>
          <a:lstStyle/>
          <a:p>
            <a:r>
              <a:rPr lang="en-US" sz="54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Optimizing the Use of Ovarian Function Suppression (OFS)/Ablation in the Care of Patients with Breast Cancer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92EDD9-BFC2-C316-F1D2-5CC7F7322FB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Kathy D. Miller</a:t>
            </a:r>
          </a:p>
          <a:p>
            <a:r>
              <a:rPr lang="en-US" dirty="0" err="1"/>
              <a:t>Ballvé-Lantero</a:t>
            </a:r>
            <a:r>
              <a:rPr lang="en-US" dirty="0"/>
              <a:t> Professor</a:t>
            </a:r>
          </a:p>
          <a:p>
            <a:r>
              <a:rPr lang="en-US" dirty="0"/>
              <a:t>Indiana University Melvin and Bren Simon Comprehensive Cancer Center</a:t>
            </a:r>
          </a:p>
        </p:txBody>
      </p:sp>
    </p:spTree>
    <p:extLst>
      <p:ext uri="{BB962C8B-B14F-4D97-AF65-F5344CB8AC3E}">
        <p14:creationId xmlns:p14="http://schemas.microsoft.com/office/powerpoint/2010/main" val="22517688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CF431-3C59-67F7-B438-CFD979FF4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95216"/>
            <a:ext cx="8911687" cy="1280890"/>
          </a:xfrm>
        </p:spPr>
        <p:txBody>
          <a:bodyPr>
            <a:normAutofit/>
          </a:bodyPr>
          <a:lstStyle/>
          <a:p>
            <a:r>
              <a:rPr lang="en-US" sz="3200" dirty="0"/>
              <a:t>Case 2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BFCD1A-A587-0741-88BC-8A175D0545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44717"/>
            <a:ext cx="8915400" cy="3777622"/>
          </a:xfrm>
        </p:spPr>
        <p:txBody>
          <a:bodyPr>
            <a:normAutofit lnSpcReduction="10000"/>
          </a:bodyPr>
          <a:lstStyle/>
          <a:p>
            <a:r>
              <a:rPr lang="en-US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32-year-old presented with inflammatory breast cancer</a:t>
            </a:r>
          </a:p>
          <a:p>
            <a:pPr lvl="1"/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ER 90%, PR 70%, HER2 0</a:t>
            </a:r>
            <a:endParaRPr lang="en-US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r>
              <a:rPr lang="en-US" dirty="0">
                <a:solidFill>
                  <a:srgbClr val="000000"/>
                </a:solidFill>
              </a:rPr>
              <a:t>Morbidly obese (BMI 36)</a:t>
            </a:r>
          </a:p>
          <a:p>
            <a:r>
              <a:rPr lang="en-US" dirty="0">
                <a:solidFill>
                  <a:srgbClr val="000000"/>
                </a:solidFill>
              </a:rPr>
              <a:t>Irregular menses, suspected PCOS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Gaps of 3-6 months between cycles common</a:t>
            </a:r>
          </a:p>
          <a:p>
            <a:r>
              <a:rPr lang="en-US" dirty="0">
                <a:solidFill>
                  <a:srgbClr val="000000"/>
                </a:solidFill>
              </a:rPr>
              <a:t>Adopted, family history unknown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Expanded panel genetics -&gt; no pathogenic mutation</a:t>
            </a:r>
          </a:p>
          <a:p>
            <a:r>
              <a:rPr lang="en-US" dirty="0">
                <a:solidFill>
                  <a:srgbClr val="000000"/>
                </a:solidFill>
              </a:rPr>
              <a:t>Systemic staging -&gt; no </a:t>
            </a:r>
            <a:r>
              <a:rPr lang="en-US" dirty="0" err="1">
                <a:solidFill>
                  <a:srgbClr val="000000"/>
                </a:solidFill>
              </a:rPr>
              <a:t>mets</a:t>
            </a:r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Identifies as lesbian, not interested in fertility preservation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4254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CF431-3C59-67F7-B438-CFD979FF4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726747"/>
            <a:ext cx="8911687" cy="1280890"/>
          </a:xfrm>
        </p:spPr>
        <p:txBody>
          <a:bodyPr>
            <a:normAutofit/>
          </a:bodyPr>
          <a:lstStyle/>
          <a:p>
            <a:r>
              <a:rPr lang="en-US" sz="3200" dirty="0"/>
              <a:t>Case 2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BFCD1A-A587-0741-88BC-8A175D0545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2925" y="1713186"/>
            <a:ext cx="8915400" cy="3777622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Neoadjuvant </a:t>
            </a:r>
            <a:r>
              <a:rPr lang="en-US" dirty="0" err="1">
                <a:solidFill>
                  <a:srgbClr val="000000"/>
                </a:solidFill>
              </a:rPr>
              <a:t>ddAC</a:t>
            </a:r>
            <a:r>
              <a:rPr lang="en-US" dirty="0">
                <a:solidFill>
                  <a:srgbClr val="000000"/>
                </a:solidFill>
              </a:rPr>
              <a:t> -&gt; paclitaxel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Clinical complete response</a:t>
            </a:r>
          </a:p>
          <a:p>
            <a:r>
              <a:rPr lang="en-US" dirty="0">
                <a:solidFill>
                  <a:srgbClr val="000000"/>
                </a:solidFill>
              </a:rPr>
              <a:t>Elected bilateral mastectomy for symmetry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Pathologic CR</a:t>
            </a:r>
          </a:p>
          <a:p>
            <a:r>
              <a:rPr lang="en-US" dirty="0">
                <a:solidFill>
                  <a:srgbClr val="000000"/>
                </a:solidFill>
              </a:rPr>
              <a:t>PMRT/Olaparib on SWOG IBC trial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Light menses between C2 and 3, none since</a:t>
            </a: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5729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CF431-3C59-67F7-B438-CFD979FF4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455945"/>
            <a:ext cx="8911687" cy="1280890"/>
          </a:xfrm>
        </p:spPr>
        <p:txBody>
          <a:bodyPr>
            <a:normAutofit/>
          </a:bodyPr>
          <a:lstStyle/>
          <a:p>
            <a:r>
              <a:rPr lang="en-US" sz="3200" dirty="0"/>
              <a:t>Case 2</a:t>
            </a:r>
            <a:br>
              <a:rPr lang="en-US" sz="3200" dirty="0"/>
            </a:br>
            <a:r>
              <a:rPr lang="en-US" sz="3200" dirty="0"/>
              <a:t>Is she menopausal?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BFCD1A-A587-0741-88BC-8A175D0545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36835"/>
            <a:ext cx="8915400" cy="41002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Menopause = No spontaneous menses for 12 months in the absence of interventions that may impact ovarian function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Predictors of chemotherapy related amenorrhea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Age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Lower pre-treatment AMH (?)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Could check hormone levels </a:t>
            </a:r>
            <a:r>
              <a:rPr lang="en-US" b="1" dirty="0">
                <a:solidFill>
                  <a:srgbClr val="000000"/>
                </a:solidFill>
              </a:rPr>
              <a:t>BUT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Ovarian function may vary over time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Tamoxifen therapy makes interpretation challenging 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Decreased peripheral conversation -&gt; decreased estradiol -&gt; increased FSH/LH -&gt; stimulate ovarian estradiol production -&gt; resume menses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Up to ¼ of amenorrheic patients have pre-menopausal estradiol levels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D4C9DD-E096-CC41-CC00-1A588BDD7B9C}"/>
              </a:ext>
            </a:extLst>
          </p:cNvPr>
          <p:cNvSpPr txBox="1"/>
          <p:nvPr/>
        </p:nvSpPr>
        <p:spPr>
          <a:xfrm>
            <a:off x="7719237" y="6233890"/>
            <a:ext cx="41048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Ruddy et al, BCRT 2014</a:t>
            </a:r>
          </a:p>
          <a:p>
            <a:pPr algn="r"/>
            <a:r>
              <a:rPr lang="en-US" sz="1400" dirty="0"/>
              <a:t>Burstein et al, Clinical Breast Cancer 2006</a:t>
            </a:r>
          </a:p>
        </p:txBody>
      </p:sp>
    </p:spTree>
    <p:extLst>
      <p:ext uri="{BB962C8B-B14F-4D97-AF65-F5344CB8AC3E}">
        <p14:creationId xmlns:p14="http://schemas.microsoft.com/office/powerpoint/2010/main" val="38447001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CF431-3C59-67F7-B438-CFD979FF4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Case 2</a:t>
            </a:r>
            <a:br>
              <a:rPr lang="en-US" sz="3200" dirty="0"/>
            </a:br>
            <a:r>
              <a:rPr lang="en-US" sz="3200" dirty="0"/>
              <a:t>Choice of hormone therapy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BFCD1A-A587-0741-88BC-8A175D0545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Uncomfortable with AI alone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Would require </a:t>
            </a:r>
            <a:r>
              <a:rPr lang="en-US" b="1" dirty="0">
                <a:solidFill>
                  <a:srgbClr val="000000"/>
                </a:solidFill>
              </a:rPr>
              <a:t>ongoing monitoring </a:t>
            </a:r>
            <a:r>
              <a:rPr lang="en-US" dirty="0">
                <a:solidFill>
                  <a:srgbClr val="000000"/>
                </a:solidFill>
              </a:rPr>
              <a:t>of ovarian function</a:t>
            </a:r>
          </a:p>
          <a:p>
            <a:r>
              <a:rPr lang="en-US" dirty="0">
                <a:solidFill>
                  <a:srgbClr val="000000"/>
                </a:solidFill>
              </a:rPr>
              <a:t>Tamoxifen concerns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Less effective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Higher risk of thromboembolic events</a:t>
            </a:r>
          </a:p>
          <a:p>
            <a:r>
              <a:rPr lang="en-US" dirty="0">
                <a:solidFill>
                  <a:srgbClr val="000000"/>
                </a:solidFill>
              </a:rPr>
              <a:t>Out of pocket cost for LHRH and more frequent clinic visits challenging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Elected BSO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Followed by AI</a:t>
            </a:r>
          </a:p>
        </p:txBody>
      </p:sp>
    </p:spTree>
    <p:extLst>
      <p:ext uri="{BB962C8B-B14F-4D97-AF65-F5344CB8AC3E}">
        <p14:creationId xmlns:p14="http://schemas.microsoft.com/office/powerpoint/2010/main" val="30015150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5FBB1-7070-34CA-8A71-B89FA29D8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6638" y="729213"/>
            <a:ext cx="8911687" cy="1280890"/>
          </a:xfrm>
        </p:spPr>
        <p:txBody>
          <a:bodyPr>
            <a:normAutofit/>
          </a:bodyPr>
          <a:lstStyle/>
          <a:p>
            <a:r>
              <a:rPr lang="en-US" sz="3200" dirty="0"/>
              <a:t>Case 3</a:t>
            </a:r>
            <a:br>
              <a:rPr lang="en-US" sz="3200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357D66-5059-2D28-3B04-186F29BD9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2925" y="1576552"/>
            <a:ext cx="8915400" cy="435226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Diagnosed at age 28 as part of an infertility evaluation</a:t>
            </a:r>
          </a:p>
          <a:p>
            <a:pPr lvl="1"/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1 cm breast mass on exam</a:t>
            </a:r>
          </a:p>
          <a:p>
            <a:pPr lvl="1"/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2.8 cm, normal LN on imaging -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&gt; Grade 3 IDC, ER 50%, PR 40%, HER2 3+</a:t>
            </a:r>
          </a:p>
          <a:p>
            <a:pPr lvl="1"/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Expanded panel genetics -&gt; no pathogenic mutation (VUS in NBN2)</a:t>
            </a:r>
          </a:p>
          <a:p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Very interested in preserving fertility</a:t>
            </a:r>
          </a:p>
          <a:p>
            <a:pPr lvl="1"/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Oocyte retrieval pre-chemo yielded 6 good quality eggs</a:t>
            </a:r>
          </a:p>
          <a:p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Neoadjuvant THP with LHRH to preserve ovarian function</a:t>
            </a:r>
            <a:endParaRPr lang="en-US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lvl="1"/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BCS with SNB – confirmed </a:t>
            </a:r>
            <a:r>
              <a:rPr lang="en-US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pC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</a:rPr>
              <a:t>R</a:t>
            </a:r>
            <a:endParaRPr lang="en-US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lvl="1"/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Completed RT and one-year HP</a:t>
            </a:r>
          </a:p>
          <a:p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C</a:t>
            </a: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ontinued LHRH as part of hormone Rx</a:t>
            </a:r>
          </a:p>
          <a:p>
            <a:pPr lvl="1"/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Unacceptable toxicity with AI, tolerated tamoxifen well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7605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5FBB1-7070-34CA-8A71-B89FA29D8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Case 3</a:t>
            </a:r>
            <a:br>
              <a:rPr lang="en-US" sz="3200" dirty="0"/>
            </a:br>
            <a:r>
              <a:rPr lang="en-US" dirty="0"/>
              <a:t>3 years later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357D66-5059-2D28-3B04-186F29BD9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100290"/>
          </a:xfrm>
        </p:spPr>
        <p:txBody>
          <a:bodyPr>
            <a:normAutofit/>
          </a:bodyPr>
          <a:lstStyle/>
          <a:p>
            <a:r>
              <a:rPr lang="en-US" dirty="0"/>
              <a:t>Tired of menopausal effects </a:t>
            </a:r>
          </a:p>
          <a:p>
            <a:r>
              <a:rPr lang="en-US" dirty="0"/>
              <a:t>Wants to attempt pregnancy</a:t>
            </a:r>
          </a:p>
          <a:p>
            <a:endParaRPr lang="en-US" dirty="0"/>
          </a:p>
          <a:p>
            <a:r>
              <a:rPr lang="en-US" dirty="0"/>
              <a:t>She asks</a:t>
            </a:r>
          </a:p>
          <a:p>
            <a:pPr lvl="1"/>
            <a:r>
              <a:rPr lang="en-US" dirty="0"/>
              <a:t>When will menses resume if we stop the LHRH agonist?</a:t>
            </a:r>
          </a:p>
          <a:p>
            <a:pPr lvl="1"/>
            <a:r>
              <a:rPr lang="en-US" dirty="0"/>
              <a:t>What is the impact of stopping OFS sooner than 5 years?</a:t>
            </a:r>
          </a:p>
          <a:p>
            <a:pPr lvl="1"/>
            <a:r>
              <a:rPr lang="en-US" dirty="0"/>
              <a:t>Is it safe for me to get pregnant?</a:t>
            </a:r>
          </a:p>
        </p:txBody>
      </p:sp>
    </p:spTree>
    <p:extLst>
      <p:ext uri="{BB962C8B-B14F-4D97-AF65-F5344CB8AC3E}">
        <p14:creationId xmlns:p14="http://schemas.microsoft.com/office/powerpoint/2010/main" val="1504598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AB941-D462-ED76-39BB-E957482AA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IBCSG VIII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5886CF2-41EC-1619-64C5-A862C57BE1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15340" y="1269921"/>
            <a:ext cx="7189075" cy="5237203"/>
          </a:xfrm>
        </p:spPr>
      </p:pic>
    </p:spTree>
    <p:extLst>
      <p:ext uri="{BB962C8B-B14F-4D97-AF65-F5344CB8AC3E}">
        <p14:creationId xmlns:p14="http://schemas.microsoft.com/office/powerpoint/2010/main" val="28984136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2168F-C1DC-CD6A-7AE0-98486FD41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ASTRRA</a:t>
            </a:r>
            <a:br>
              <a:rPr lang="en-US" dirty="0"/>
            </a:br>
            <a:r>
              <a:rPr lang="en-US" sz="3200" dirty="0"/>
              <a:t>OFS + Tamoxifen versus Tamoxifen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E06530B-3BDA-112E-3616-E84A0D665C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N-1298</a:t>
            </a:r>
          </a:p>
          <a:p>
            <a:r>
              <a:rPr lang="en-US" dirty="0"/>
              <a:t>OFS given for </a:t>
            </a:r>
            <a:r>
              <a:rPr lang="en-US" b="1" dirty="0"/>
              <a:t>2 years</a:t>
            </a:r>
          </a:p>
          <a:p>
            <a:endParaRPr lang="en-US" dirty="0"/>
          </a:p>
          <a:p>
            <a:r>
              <a:rPr lang="en-US" dirty="0"/>
              <a:t>8-year DFS 85.4% vs. 80.2% </a:t>
            </a:r>
          </a:p>
          <a:p>
            <a:pPr lvl="1"/>
            <a:r>
              <a:rPr lang="en-US" dirty="0"/>
              <a:t>HR 0.67 (0.51-0.87)</a:t>
            </a:r>
          </a:p>
          <a:p>
            <a:r>
              <a:rPr lang="en-US" b="0" i="0" dirty="0">
                <a:solidFill>
                  <a:srgbClr val="4D4D4D"/>
                </a:solidFill>
                <a:effectLst/>
              </a:rPr>
              <a:t>8</a:t>
            </a:r>
            <a:r>
              <a:rPr lang="en-US" dirty="0">
                <a:solidFill>
                  <a:srgbClr val="4D4D4D"/>
                </a:solidFill>
              </a:rPr>
              <a:t>-year OS  </a:t>
            </a:r>
            <a:r>
              <a:rPr lang="en-US" b="0" i="0" dirty="0">
                <a:solidFill>
                  <a:srgbClr val="4D4D4D"/>
                </a:solidFill>
                <a:effectLst/>
              </a:rPr>
              <a:t>96.5%  vs 95.3% in the TAM-only group </a:t>
            </a:r>
          </a:p>
          <a:p>
            <a:pPr lvl="1"/>
            <a:r>
              <a:rPr lang="en-US" b="0" i="0" dirty="0">
                <a:solidFill>
                  <a:srgbClr val="4D4D4D"/>
                </a:solidFill>
                <a:effectLst/>
              </a:rPr>
              <a:t>HR 0.78 (0.49-1.25)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700B12-BE04-17D0-503B-6529D86716EF}"/>
              </a:ext>
            </a:extLst>
          </p:cNvPr>
          <p:cNvSpPr txBox="1"/>
          <p:nvPr/>
        </p:nvSpPr>
        <p:spPr>
          <a:xfrm>
            <a:off x="7719237" y="6329583"/>
            <a:ext cx="41048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/>
              <a:t>Baek</a:t>
            </a:r>
            <a:r>
              <a:rPr lang="en-US" sz="1400" dirty="0"/>
              <a:t> et al, ASCO 2022</a:t>
            </a:r>
          </a:p>
        </p:txBody>
      </p:sp>
    </p:spTree>
    <p:extLst>
      <p:ext uri="{BB962C8B-B14F-4D97-AF65-F5344CB8AC3E}">
        <p14:creationId xmlns:p14="http://schemas.microsoft.com/office/powerpoint/2010/main" val="19387311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23CE6-3156-4884-831B-1FA5E42FE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4190" y="8185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n-US" sz="4000" b="1" dirty="0"/>
              <a:t>POSITIVE results for young patients</a:t>
            </a:r>
            <a:br>
              <a:rPr lang="en-US" sz="4000" b="1" dirty="0"/>
            </a:br>
            <a:r>
              <a:rPr lang="en-US" sz="3600" b="0" i="0" dirty="0">
                <a:solidFill>
                  <a:schemeClr val="tx1"/>
                </a:solidFill>
                <a:effectLst/>
              </a:rPr>
              <a:t>IBCSG 48-14 / BIG 8-13 / </a:t>
            </a:r>
            <a:r>
              <a:rPr lang="en-US" sz="3600" b="0" dirty="0">
                <a:solidFill>
                  <a:schemeClr val="tx1"/>
                </a:solidFill>
              </a:rPr>
              <a:t>Alliance A221405</a:t>
            </a:r>
            <a:endParaRPr lang="en-US" b="1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2F056C1-C416-3740-1BC8-4EAD12F387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29378" y="1261730"/>
            <a:ext cx="7866888" cy="2167270"/>
          </a:xfrm>
          <a:prstGeom prst="rect">
            <a:avLst/>
          </a:prstGeom>
        </p:spPr>
      </p:pic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E6911762-2B68-3781-3110-598E89DBD41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190" y="3553453"/>
            <a:ext cx="3909116" cy="3012905"/>
          </a:xfrm>
          <a:prstGeom prst="rect">
            <a:avLst/>
          </a:prstGeom>
        </p:spPr>
      </p:pic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AD7D68CE-E659-E235-54EF-EC783040395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131" y="3429000"/>
            <a:ext cx="4078829" cy="31373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551FF11-60AC-F0C4-F008-20C87B18D857}"/>
              </a:ext>
            </a:extLst>
          </p:cNvPr>
          <p:cNvSpPr txBox="1"/>
          <p:nvPr/>
        </p:nvSpPr>
        <p:spPr>
          <a:xfrm>
            <a:off x="7201889" y="6550223"/>
            <a:ext cx="43239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i="0" u="none" strike="noStrike" baseline="0" dirty="0"/>
              <a:t>Partridge et al, SABCS 2022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22321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E1D70-7E6B-8540-F9FB-FC441F14D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7890" y="161122"/>
            <a:ext cx="8911687" cy="1280890"/>
          </a:xfrm>
        </p:spPr>
        <p:txBody>
          <a:bodyPr/>
          <a:lstStyle/>
          <a:p>
            <a:r>
              <a:rPr lang="en-US" b="1" dirty="0"/>
              <a:t>POSITIVE </a:t>
            </a:r>
            <a:br>
              <a:rPr lang="en-US" b="1" dirty="0"/>
            </a:br>
            <a:r>
              <a:rPr lang="en-US" sz="3200" dirty="0"/>
              <a:t>Pregnancy Outcomes</a:t>
            </a:r>
          </a:p>
        </p:txBody>
      </p:sp>
      <p:pic>
        <p:nvPicPr>
          <p:cNvPr id="4" name="table">
            <a:extLst>
              <a:ext uri="{FF2B5EF4-FFF2-40B4-BE49-F238E27FC236}">
                <a16:creationId xmlns:a16="http://schemas.microsoft.com/office/drawing/2014/main" id="{1843FD33-43E9-EC83-96CF-244FBF58E7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7890" y="1264555"/>
            <a:ext cx="7401185" cy="2804403"/>
          </a:xfrm>
          <a:prstGeom prst="rect">
            <a:avLst/>
          </a:prstGeom>
        </p:spPr>
      </p:pic>
      <p:sp>
        <p:nvSpPr>
          <p:cNvPr id="5" name="Segnaposto testo 6">
            <a:extLst>
              <a:ext uri="{FF2B5EF4-FFF2-40B4-BE49-F238E27FC236}">
                <a16:creationId xmlns:a16="http://schemas.microsoft.com/office/drawing/2014/main" id="{DEA99A88-BBAF-CE91-F021-301364AAFA89}"/>
              </a:ext>
            </a:extLst>
          </p:cNvPr>
          <p:cNvSpPr>
            <a:spLocks noGrp="1"/>
          </p:cNvSpPr>
          <p:nvPr/>
        </p:nvSpPr>
        <p:spPr>
          <a:xfrm>
            <a:off x="2197890" y="4068958"/>
            <a:ext cx="8911687" cy="25006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Clr>
                <a:srgbClr val="00A2E1"/>
              </a:buClr>
              <a:buFont typeface="Arial" panose="020B0604020202020204" pitchFamily="34" charset="0"/>
              <a:buChar char="●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Sharp Sans" pitchFamily="2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Clr>
                <a:schemeClr val="accent2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Sharp Sans" pitchFamily="2" charset="0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Clr>
                <a:srgbClr val="151513"/>
              </a:buClr>
              <a:buFont typeface="Arial" panose="020B0604020202020204" pitchFamily="34" charset="0"/>
              <a:buChar char="●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Sharp Sans" pitchFamily="2" charset="0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Sharp Sans" pitchFamily="2" charset="0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Sharp Sans" pitchFamily="2" charset="0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US" sz="2000" b="1" dirty="0">
                <a:latin typeface="+mn-lt"/>
                <a:ea typeface="Calibri" panose="020F0502020204030204" pitchFamily="34" charset="0"/>
              </a:rPr>
              <a:t>Delivery</a:t>
            </a:r>
            <a:r>
              <a:rPr lang="en-US" sz="1800" dirty="0">
                <a:latin typeface="+mn-lt"/>
                <a:ea typeface="Calibri" panose="020F0502020204030204" pitchFamily="34" charset="0"/>
              </a:rPr>
              <a:t> </a:t>
            </a:r>
          </a:p>
          <a:p>
            <a:pPr marL="457200" lvl="2">
              <a:lnSpc>
                <a:spcPct val="100000"/>
              </a:lnSpc>
              <a:spcAft>
                <a:spcPts val="600"/>
              </a:spcAft>
              <a:buClr>
                <a:schemeClr val="accent2"/>
              </a:buClr>
            </a:pPr>
            <a:r>
              <a:rPr lang="en-US" sz="1800" dirty="0">
                <a:latin typeface="+mn-lt"/>
                <a:ea typeface="Calibri" panose="020F0502020204030204" pitchFamily="34" charset="0"/>
              </a:rPr>
              <a:t>Vaginal 66%</a:t>
            </a:r>
          </a:p>
          <a:p>
            <a:pPr marL="457200" lvl="2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</a:pPr>
            <a:r>
              <a:rPr lang="en-US" sz="1800" dirty="0">
                <a:latin typeface="+mn-lt"/>
                <a:ea typeface="Calibri" panose="020F0502020204030204" pitchFamily="34" charset="0"/>
              </a:rPr>
              <a:t>Cesarean section 34% </a:t>
            </a:r>
          </a:p>
          <a:p>
            <a:pPr marL="0" lvl="1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US" sz="2000" b="1" dirty="0">
                <a:latin typeface="+mn-lt"/>
                <a:ea typeface="Calibri" panose="020F0502020204030204" pitchFamily="34" charset="0"/>
              </a:rPr>
              <a:t>Pregnancy complications</a:t>
            </a:r>
          </a:p>
          <a:p>
            <a:pPr marL="457200" lvl="2">
              <a:lnSpc>
                <a:spcPct val="100000"/>
              </a:lnSpc>
              <a:spcAft>
                <a:spcPts val="600"/>
              </a:spcAft>
              <a:buClr>
                <a:schemeClr val="accent2"/>
              </a:buClr>
            </a:pPr>
            <a:r>
              <a:rPr lang="en-US" sz="1800" dirty="0">
                <a:latin typeface="+mn-lt"/>
                <a:ea typeface="Calibri" panose="020F0502020204030204" pitchFamily="34" charset="0"/>
              </a:rPr>
              <a:t>11% of pregnancies</a:t>
            </a:r>
          </a:p>
          <a:p>
            <a:pPr marL="457200" lvl="2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</a:pPr>
            <a:r>
              <a:rPr lang="en-US" sz="1800" dirty="0">
                <a:latin typeface="+mn-lt"/>
                <a:ea typeface="Calibri" panose="020F0502020204030204" pitchFamily="34" charset="0"/>
              </a:rPr>
              <a:t>Most common: Hypertension/preeclampsia </a:t>
            </a:r>
            <a:r>
              <a:rPr lang="en-US" sz="1800">
                <a:latin typeface="+mn-lt"/>
                <a:ea typeface="Calibri" panose="020F0502020204030204" pitchFamily="34" charset="0"/>
              </a:rPr>
              <a:t>3%, </a:t>
            </a:r>
            <a:r>
              <a:rPr lang="en-US" sz="1800" dirty="0">
                <a:latin typeface="+mn-lt"/>
                <a:ea typeface="Calibri" panose="020F0502020204030204" pitchFamily="34" charset="0"/>
              </a:rPr>
              <a:t>Diabetes 2%</a:t>
            </a:r>
          </a:p>
          <a:p>
            <a:pPr marL="0" lvl="1">
              <a:lnSpc>
                <a:spcPct val="100000"/>
              </a:lnSpc>
              <a:spcAft>
                <a:spcPts val="0"/>
              </a:spcAft>
            </a:pPr>
            <a:r>
              <a:rPr lang="en-US" sz="2200" b="1" dirty="0">
                <a:latin typeface="+mn-lt"/>
                <a:ea typeface="Calibri" panose="020F0502020204030204" pitchFamily="34" charset="0"/>
              </a:rPr>
              <a:t>62% of 317 women reported breast feeding</a:t>
            </a:r>
            <a:endParaRPr lang="en-GB" sz="2200" b="1" dirty="0">
              <a:latin typeface="+mn-lt"/>
              <a:ea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7F09A1-0EC5-E5B0-A9E6-2EEDBDF705F8}"/>
              </a:ext>
            </a:extLst>
          </p:cNvPr>
          <p:cNvSpPr txBox="1"/>
          <p:nvPr/>
        </p:nvSpPr>
        <p:spPr>
          <a:xfrm>
            <a:off x="7201889" y="6550223"/>
            <a:ext cx="43239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i="0" u="none" strike="noStrike" baseline="0" dirty="0"/>
              <a:t>Partridge et al, SABCS 2022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19952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B19C0-0202-E05B-C206-F7076AA19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84705"/>
            <a:ext cx="8911687" cy="1280890"/>
          </a:xfrm>
        </p:spPr>
        <p:txBody>
          <a:bodyPr/>
          <a:lstStyle/>
          <a:p>
            <a:r>
              <a:rPr lang="en-US" sz="2800" dirty="0"/>
              <a:t>Case 1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0F80CB-5C3B-A036-6171-E3D2FF27B5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55228"/>
            <a:ext cx="8915400" cy="3777622"/>
          </a:xfrm>
        </p:spPr>
        <p:txBody>
          <a:bodyPr/>
          <a:lstStyle/>
          <a:p>
            <a:r>
              <a:rPr lang="en-US" dirty="0"/>
              <a:t>32-year-old Black woman presented with breast mass 10 months after delivery of her third child.</a:t>
            </a:r>
          </a:p>
          <a:p>
            <a:pPr lvl="1"/>
            <a:r>
              <a:rPr lang="en-US" dirty="0"/>
              <a:t>Self-palpated 2 months earlier, assumed blocked duct from breast feeding</a:t>
            </a:r>
          </a:p>
          <a:p>
            <a:pPr lvl="1"/>
            <a:r>
              <a:rPr lang="en-US" dirty="0"/>
              <a:t>Came for evaluation when mass persisted (grew) despite weaning</a:t>
            </a:r>
          </a:p>
          <a:p>
            <a:r>
              <a:rPr lang="en-US" dirty="0"/>
              <a:t>Exam 4 cm mass with 1.5 cm ipsilateral LAN</a:t>
            </a:r>
          </a:p>
          <a:p>
            <a:pPr lvl="1"/>
            <a:r>
              <a:rPr lang="en-US" dirty="0"/>
              <a:t>Breast imaging -&gt; biopsy -&gt; Grade 3 IDC, ER 70%, PR 30%, HER2 1+, FISH –</a:t>
            </a:r>
          </a:p>
          <a:p>
            <a:pPr lvl="1"/>
            <a:r>
              <a:rPr lang="en-US" dirty="0"/>
              <a:t>Breast MR -&gt; additional area in same breast -&gt; biopsy DCIS</a:t>
            </a:r>
          </a:p>
          <a:p>
            <a:r>
              <a:rPr lang="en-US" dirty="0"/>
              <a:t>Systemic imaging -&gt; no distant disease</a:t>
            </a:r>
          </a:p>
          <a:p>
            <a:r>
              <a:rPr lang="en-US" dirty="0"/>
              <a:t>Genetic testing -&gt; pathogenic BRCA2 mutation</a:t>
            </a:r>
          </a:p>
        </p:txBody>
      </p:sp>
    </p:spTree>
    <p:extLst>
      <p:ext uri="{BB962C8B-B14F-4D97-AF65-F5344CB8AC3E}">
        <p14:creationId xmlns:p14="http://schemas.microsoft.com/office/powerpoint/2010/main" val="33902770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1081D7C-24B3-27BC-CC8F-76594E1AA1F0}"/>
              </a:ext>
            </a:extLst>
          </p:cNvPr>
          <p:cNvSpPr txBox="1"/>
          <p:nvPr/>
        </p:nvSpPr>
        <p:spPr>
          <a:xfrm>
            <a:off x="1113783" y="2721114"/>
            <a:ext cx="103223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Appendix</a:t>
            </a:r>
          </a:p>
        </p:txBody>
      </p:sp>
    </p:spTree>
    <p:extLst>
      <p:ext uri="{BB962C8B-B14F-4D97-AF65-F5344CB8AC3E}">
        <p14:creationId xmlns:p14="http://schemas.microsoft.com/office/powerpoint/2010/main" val="329401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1081D7C-24B3-27BC-CC8F-76594E1AA1F0}"/>
              </a:ext>
            </a:extLst>
          </p:cNvPr>
          <p:cNvSpPr txBox="1"/>
          <p:nvPr/>
        </p:nvSpPr>
        <p:spPr>
          <a:xfrm>
            <a:off x="1162551" y="1968252"/>
            <a:ext cx="1032231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Randomized trials have demonstrated that GnRH agonists such as </a:t>
            </a:r>
            <a:r>
              <a:rPr lang="en-US" sz="2800" dirty="0" err="1"/>
              <a:t>goserelin</a:t>
            </a:r>
            <a:r>
              <a:rPr lang="en-US" sz="2800" dirty="0"/>
              <a:t> administered 0-14 days before initiating chemotherapy and then concurrently with adjuvant chemotherapy protect against ovarian failure and reduce the risk of early menopause. </a:t>
            </a:r>
          </a:p>
          <a:p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err="1"/>
              <a:t>Goserelin</a:t>
            </a:r>
            <a:r>
              <a:rPr lang="en-US" sz="2800" dirty="0"/>
              <a:t> can be administered monthly or quarterly:</a:t>
            </a:r>
          </a:p>
          <a:p>
            <a:r>
              <a:rPr lang="en-US" sz="2800" dirty="0"/>
              <a:t> 	3.6 mg = every 28 days</a:t>
            </a:r>
          </a:p>
          <a:p>
            <a:r>
              <a:rPr lang="en-US" sz="2800" dirty="0"/>
              <a:t>	10.8 mg = every 12 weeks</a:t>
            </a:r>
          </a:p>
        </p:txBody>
      </p:sp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1B2184E4-86B5-E27C-4950-F01729181E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49"/>
          <a:stretch/>
        </p:blipFill>
        <p:spPr>
          <a:xfrm>
            <a:off x="1260087" y="353567"/>
            <a:ext cx="9815397" cy="1245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878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B19C0-0202-E05B-C206-F7076AA19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739724"/>
            <a:ext cx="8911687" cy="1280890"/>
          </a:xfrm>
        </p:spPr>
        <p:txBody>
          <a:bodyPr/>
          <a:lstStyle/>
          <a:p>
            <a:r>
              <a:rPr lang="en-US" sz="2800" dirty="0"/>
              <a:t>Case 1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0F80CB-5C3B-A036-6171-E3D2FF27B5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2925" y="1666313"/>
            <a:ext cx="8915400" cy="3777622"/>
          </a:xfrm>
        </p:spPr>
        <p:txBody>
          <a:bodyPr/>
          <a:lstStyle/>
          <a:p>
            <a:r>
              <a:rPr lang="en-US" dirty="0"/>
              <a:t>No plans for future pregnancies</a:t>
            </a:r>
          </a:p>
          <a:p>
            <a:pPr lvl="1"/>
            <a:r>
              <a:rPr lang="en-US" dirty="0"/>
              <a:t>Not referred to reproductive endocrinology</a:t>
            </a:r>
          </a:p>
          <a:p>
            <a:pPr lvl="1"/>
            <a:r>
              <a:rPr lang="en-US" dirty="0"/>
              <a:t>No OFS during chemo</a:t>
            </a:r>
          </a:p>
          <a:p>
            <a:r>
              <a:rPr lang="en-US" dirty="0"/>
              <a:t>Neoadjuvant </a:t>
            </a:r>
            <a:r>
              <a:rPr lang="en-US" dirty="0" err="1"/>
              <a:t>ddAC</a:t>
            </a:r>
            <a:r>
              <a:rPr lang="en-US" dirty="0"/>
              <a:t> -&gt; weekly paclitaxel</a:t>
            </a:r>
          </a:p>
          <a:p>
            <a:pPr lvl="1"/>
            <a:r>
              <a:rPr lang="en-US" dirty="0"/>
              <a:t>Tolerated well, excellent clinical response</a:t>
            </a:r>
          </a:p>
          <a:p>
            <a:pPr lvl="1"/>
            <a:r>
              <a:rPr lang="en-US" dirty="0"/>
              <a:t>Elected bilateral mastectomy</a:t>
            </a:r>
          </a:p>
          <a:p>
            <a:pPr lvl="2"/>
            <a:r>
              <a:rPr lang="en-US" dirty="0"/>
              <a:t>Residual 0.8 cm IDC, SLB negative x 3</a:t>
            </a:r>
          </a:p>
          <a:p>
            <a:pPr lvl="2"/>
            <a:r>
              <a:rPr lang="en-US" dirty="0"/>
              <a:t>No PMRT or nodal RT (on randomized trial)</a:t>
            </a:r>
          </a:p>
          <a:p>
            <a:r>
              <a:rPr lang="en-US" dirty="0"/>
              <a:t>Menses slightly irregular during chemo but persisted</a:t>
            </a:r>
          </a:p>
          <a:p>
            <a:pPr lvl="1"/>
            <a:r>
              <a:rPr lang="en-US" dirty="0"/>
              <a:t>Revisiting desire for future fertility</a:t>
            </a:r>
          </a:p>
        </p:txBody>
      </p:sp>
    </p:spTree>
    <p:extLst>
      <p:ext uri="{BB962C8B-B14F-4D97-AF65-F5344CB8AC3E}">
        <p14:creationId xmlns:p14="http://schemas.microsoft.com/office/powerpoint/2010/main" val="3820559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B19C0-0202-E05B-C206-F7076AA19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708193"/>
            <a:ext cx="8911687" cy="1280890"/>
          </a:xfrm>
        </p:spPr>
        <p:txBody>
          <a:bodyPr/>
          <a:lstStyle/>
          <a:p>
            <a:r>
              <a:rPr lang="en-US" sz="2800" dirty="0"/>
              <a:t>Case 1</a:t>
            </a:r>
            <a:br>
              <a:rPr lang="en-US" dirty="0"/>
            </a:br>
            <a:r>
              <a:rPr lang="en-US" dirty="0"/>
              <a:t>Options for </a:t>
            </a:r>
            <a:r>
              <a:rPr lang="en-US" dirty="0" err="1"/>
              <a:t>HRx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0F80CB-5C3B-A036-6171-E3D2FF27B5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217682"/>
            <a:ext cx="8915400" cy="3777622"/>
          </a:xfrm>
        </p:spPr>
        <p:txBody>
          <a:bodyPr/>
          <a:lstStyle/>
          <a:p>
            <a:r>
              <a:rPr lang="en-US" dirty="0"/>
              <a:t>Tamoxifen</a:t>
            </a:r>
          </a:p>
          <a:p>
            <a:r>
              <a:rPr lang="en-US" dirty="0"/>
              <a:t>OFS/oophorectomy</a:t>
            </a:r>
          </a:p>
          <a:p>
            <a:r>
              <a:rPr lang="en-US" dirty="0"/>
              <a:t>OFS/oophorectomy with tamoxifen</a:t>
            </a:r>
          </a:p>
          <a:p>
            <a:r>
              <a:rPr lang="en-US" dirty="0"/>
              <a:t>OFS/oophorectomy with an AI</a:t>
            </a:r>
          </a:p>
        </p:txBody>
      </p:sp>
    </p:spTree>
    <p:extLst>
      <p:ext uri="{BB962C8B-B14F-4D97-AF65-F5344CB8AC3E}">
        <p14:creationId xmlns:p14="http://schemas.microsoft.com/office/powerpoint/2010/main" val="2239736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463D8-E2E2-200A-B944-04EDE05EE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brief history of hormone therapy</a:t>
            </a:r>
            <a:br>
              <a:rPr lang="en-US" dirty="0"/>
            </a:br>
            <a:r>
              <a:rPr lang="en-US" sz="3200" dirty="0"/>
              <a:t>The original targeted therapy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5BAAB-3C45-2521-EB1A-90FB0B6903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50111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Nunn (1882)</a:t>
            </a:r>
          </a:p>
          <a:p>
            <a:pPr lvl="1"/>
            <a:r>
              <a:rPr lang="en-US" dirty="0"/>
              <a:t>Case report of perimenopausal woman with disease regression 6 months after cessation of menses</a:t>
            </a:r>
          </a:p>
          <a:p>
            <a:r>
              <a:rPr lang="en-US" dirty="0"/>
              <a:t>Schinzinger (1889)</a:t>
            </a:r>
          </a:p>
          <a:p>
            <a:pPr lvl="1"/>
            <a:r>
              <a:rPr lang="en-US" dirty="0"/>
              <a:t>Proposed </a:t>
            </a:r>
            <a:r>
              <a:rPr lang="en-US" dirty="0" err="1"/>
              <a:t>oophorcetomy</a:t>
            </a:r>
            <a:r>
              <a:rPr lang="en-US" dirty="0"/>
              <a:t> as adjuvant therapy to ‘alter the hormonal milieu’</a:t>
            </a:r>
          </a:p>
          <a:p>
            <a:r>
              <a:rPr lang="en-US" dirty="0"/>
              <a:t>Beatson (Lancet 1896)</a:t>
            </a:r>
          </a:p>
          <a:p>
            <a:pPr lvl="1"/>
            <a:r>
              <a:rPr lang="en-US" dirty="0"/>
              <a:t>First clinical report</a:t>
            </a:r>
          </a:p>
          <a:p>
            <a:pPr lvl="1"/>
            <a:r>
              <a:rPr lang="en-US" dirty="0"/>
              <a:t>Improvement in cutaneous </a:t>
            </a:r>
            <a:r>
              <a:rPr lang="en-US" dirty="0" err="1"/>
              <a:t>mets</a:t>
            </a:r>
            <a:r>
              <a:rPr lang="en-US" dirty="0"/>
              <a:t> after oophorectomy</a:t>
            </a:r>
          </a:p>
          <a:p>
            <a:r>
              <a:rPr lang="en-US" dirty="0"/>
              <a:t>Boyd (1897) first adjuvant oophorectomy</a:t>
            </a:r>
          </a:p>
          <a:p>
            <a:endParaRPr lang="en-US" dirty="0"/>
          </a:p>
          <a:p>
            <a:r>
              <a:rPr lang="en-US" dirty="0"/>
              <a:t>E5188</a:t>
            </a:r>
          </a:p>
          <a:p>
            <a:pPr lvl="1"/>
            <a:r>
              <a:rPr lang="en-US" dirty="0"/>
              <a:t>N=1503, premenopausal, LN+, ER+</a:t>
            </a:r>
          </a:p>
          <a:p>
            <a:pPr lvl="1"/>
            <a:r>
              <a:rPr lang="en-US" dirty="0"/>
              <a:t>CAF vs. CAF-Z vs. CAF-ZT</a:t>
            </a:r>
          </a:p>
        </p:txBody>
      </p:sp>
    </p:spTree>
    <p:extLst>
      <p:ext uri="{BB962C8B-B14F-4D97-AF65-F5344CB8AC3E}">
        <p14:creationId xmlns:p14="http://schemas.microsoft.com/office/powerpoint/2010/main" val="2443298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9EE30-CA32-7182-8F88-EB421469C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E5188</a:t>
            </a:r>
          </a:p>
        </p:txBody>
      </p:sp>
      <p:pic>
        <p:nvPicPr>
          <p:cNvPr id="6" name="Main graphic">
            <a:extLst>
              <a:ext uri="{FF2B5EF4-FFF2-40B4-BE49-F238E27FC236}">
                <a16:creationId xmlns:a16="http://schemas.microsoft.com/office/drawing/2014/main" id="{6729FC28-645C-FD0C-51F2-5D8C05FD2D56}"/>
              </a:ext>
            </a:extLst>
          </p:cNvPr>
          <p:cNvPicPr>
            <a:picLocks noGrp="1"/>
          </p:cNvPicPr>
          <p:nvPr>
            <p:ph sz="half" idx="1"/>
          </p:nvPr>
        </p:nvPicPr>
        <p:blipFill>
          <a:blip r:embed="rId2"/>
          <a:stretch/>
        </p:blipFill>
        <p:spPr>
          <a:xfrm>
            <a:off x="2592924" y="1504709"/>
            <a:ext cx="3854175" cy="4826643"/>
          </a:xfrm>
          <a:prstGeom prst="rect">
            <a:avLst/>
          </a:prstGeom>
          <a:ln>
            <a:noFill/>
          </a:ln>
        </p:spPr>
      </p:pic>
      <p:pic>
        <p:nvPicPr>
          <p:cNvPr id="7" name="Main graphic">
            <a:extLst>
              <a:ext uri="{FF2B5EF4-FFF2-40B4-BE49-F238E27FC236}">
                <a16:creationId xmlns:a16="http://schemas.microsoft.com/office/drawing/2014/main" id="{9AA10A16-C01D-0BF8-905F-64091C1B84FD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3"/>
          <a:stretch/>
        </p:blipFill>
        <p:spPr>
          <a:xfrm>
            <a:off x="6703177" y="1800829"/>
            <a:ext cx="5322919" cy="4171708"/>
          </a:xfrm>
          <a:prstGeom prst="rect">
            <a:avLst/>
          </a:prstGeom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39E82D7-6E80-9EE5-9166-D9EEEED9DDD1}"/>
              </a:ext>
            </a:extLst>
          </p:cNvPr>
          <p:cNvSpPr txBox="1"/>
          <p:nvPr/>
        </p:nvSpPr>
        <p:spPr>
          <a:xfrm>
            <a:off x="10292317" y="6064696"/>
            <a:ext cx="117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OS </a:t>
            </a:r>
            <a:r>
              <a:rPr lang="en-US" b="1" u="sng" dirty="0"/>
              <a:t>&gt; </a:t>
            </a:r>
            <a:r>
              <a:rPr lang="en-US" b="1" dirty="0"/>
              <a:t>40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24E13E-5ABC-143A-6DC5-D38B36E65A11}"/>
              </a:ext>
            </a:extLst>
          </p:cNvPr>
          <p:cNvSpPr txBox="1"/>
          <p:nvPr/>
        </p:nvSpPr>
        <p:spPr>
          <a:xfrm>
            <a:off x="7889459" y="6064696"/>
            <a:ext cx="1360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DFS </a:t>
            </a:r>
            <a:r>
              <a:rPr lang="en-US" b="1" u="sng" dirty="0"/>
              <a:t>&gt;</a:t>
            </a:r>
            <a:r>
              <a:rPr lang="en-US" b="1" dirty="0"/>
              <a:t> 40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CAD8F9-37B8-FE57-846C-4A4675763748}"/>
              </a:ext>
            </a:extLst>
          </p:cNvPr>
          <p:cNvSpPr txBox="1"/>
          <p:nvPr/>
        </p:nvSpPr>
        <p:spPr>
          <a:xfrm>
            <a:off x="10054856" y="1346113"/>
            <a:ext cx="1412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OS &lt; 40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1CA9AD-9120-99BA-3424-C4F721DB7371}"/>
              </a:ext>
            </a:extLst>
          </p:cNvPr>
          <p:cNvSpPr txBox="1"/>
          <p:nvPr/>
        </p:nvSpPr>
        <p:spPr>
          <a:xfrm>
            <a:off x="7613115" y="1389365"/>
            <a:ext cx="1413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DFS &lt; 40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B95056-0808-7FC6-5FDC-048A357FA371}"/>
              </a:ext>
            </a:extLst>
          </p:cNvPr>
          <p:cNvSpPr txBox="1"/>
          <p:nvPr/>
        </p:nvSpPr>
        <p:spPr>
          <a:xfrm>
            <a:off x="1906227" y="5274199"/>
            <a:ext cx="86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DF00178-96E5-100B-F911-6D4650D50BD8}"/>
              </a:ext>
            </a:extLst>
          </p:cNvPr>
          <p:cNvSpPr txBox="1"/>
          <p:nvPr/>
        </p:nvSpPr>
        <p:spPr>
          <a:xfrm>
            <a:off x="1906227" y="3702017"/>
            <a:ext cx="86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DFS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D59B996-0A86-779F-E4F7-EF59509DC271}"/>
              </a:ext>
            </a:extLst>
          </p:cNvPr>
          <p:cNvSpPr txBox="1"/>
          <p:nvPr/>
        </p:nvSpPr>
        <p:spPr>
          <a:xfrm>
            <a:off x="1906227" y="1945169"/>
            <a:ext cx="86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TTR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4360ED-8105-C896-8C48-229EA8FBA63D}"/>
              </a:ext>
            </a:extLst>
          </p:cNvPr>
          <p:cNvSpPr txBox="1"/>
          <p:nvPr/>
        </p:nvSpPr>
        <p:spPr>
          <a:xfrm>
            <a:off x="9197835" y="6526187"/>
            <a:ext cx="28282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Davidson et al, JCO 2005</a:t>
            </a:r>
          </a:p>
        </p:txBody>
      </p:sp>
    </p:spTree>
    <p:extLst>
      <p:ext uri="{BB962C8B-B14F-4D97-AF65-F5344CB8AC3E}">
        <p14:creationId xmlns:p14="http://schemas.microsoft.com/office/powerpoint/2010/main" val="1754743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463D8-E2E2-200A-B944-04EDE05EE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E5188</a:t>
            </a:r>
            <a:br>
              <a:rPr lang="en-US" dirty="0"/>
            </a:br>
            <a:r>
              <a:rPr lang="en-US" sz="3200" dirty="0"/>
              <a:t>Problems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5BAAB-3C45-2521-EB1A-90FB0B6903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questioned whether tamoxifen would have any effect in premenopausal women</a:t>
            </a:r>
          </a:p>
          <a:p>
            <a:endParaRPr lang="en-US" dirty="0"/>
          </a:p>
          <a:p>
            <a:r>
              <a:rPr lang="en-US" dirty="0"/>
              <a:t>Underestimated the impact of chemotherapy on ovarian function</a:t>
            </a:r>
          </a:p>
          <a:p>
            <a:endParaRPr lang="en-US" dirty="0"/>
          </a:p>
          <a:p>
            <a:r>
              <a:rPr lang="en-US" dirty="0"/>
              <a:t>Didn’t ask about ongoing menses or assess hormone levels</a:t>
            </a:r>
          </a:p>
          <a:p>
            <a:endParaRPr lang="en-US" dirty="0"/>
          </a:p>
          <a:p>
            <a:r>
              <a:rPr lang="en-US" dirty="0"/>
              <a:t>Used age &lt;40 as a surrogate for those most likely to remain premenopausal post chemo (&lt;500 patients, underpowered and unplanned)</a:t>
            </a:r>
          </a:p>
          <a:p>
            <a:pPr lvl="1"/>
            <a:r>
              <a:rPr lang="en-US" dirty="0"/>
              <a:t>Suggested benefit, did not change practice</a:t>
            </a: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221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64FB2-7033-9315-ED3A-6FBF52320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Ovarian suppression</a:t>
            </a:r>
            <a:br>
              <a:rPr lang="en-US" b="1" dirty="0"/>
            </a:br>
            <a:r>
              <a:rPr lang="en-US" sz="3200" dirty="0"/>
              <a:t>Powerful yet underutilized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A92636-D61A-BD4C-0F10-4E907A6558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SOFT-TEXT (n=4690)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8E4ACC-773A-50C7-C4A7-AE9DFDAE4ED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dirty="0">
                <a:solidFill>
                  <a:schemeClr val="tx1"/>
                </a:solidFill>
              </a:rPr>
              <a:t>OS + exemestane vs OS + Tamoxifen</a:t>
            </a:r>
          </a:p>
          <a:p>
            <a:pPr marL="0" indent="0" algn="l">
              <a:buNone/>
            </a:pPr>
            <a:r>
              <a:rPr lang="fr-FR" sz="1400" b="0" i="0" u="none" strike="noStrike" baseline="0" dirty="0">
                <a:solidFill>
                  <a:schemeClr val="tx1"/>
                </a:solidFill>
              </a:rPr>
              <a:t>ITT population 12-year</a:t>
            </a:r>
          </a:p>
          <a:p>
            <a:pPr lvl="1"/>
            <a:r>
              <a:rPr lang="en-US" sz="1400" b="0" i="0" u="none" strike="noStrike" baseline="0" dirty="0">
                <a:solidFill>
                  <a:schemeClr val="tx1"/>
                </a:solidFill>
              </a:rPr>
              <a:t>DFS (4.6% absolute improvement, HR=0.79; 95%CI 0.70-0.90; P&lt;0.001)</a:t>
            </a:r>
          </a:p>
          <a:p>
            <a:pPr lvl="1"/>
            <a:r>
              <a:rPr lang="en-US" sz="1400" b="0" i="0" u="none" strike="noStrike" baseline="0" dirty="0">
                <a:solidFill>
                  <a:schemeClr val="tx1"/>
                </a:solidFill>
              </a:rPr>
              <a:t>DRFI (1.8% absolute improvement, HR=0.83; 95%CI 0.70-0.98; P=0.03)</a:t>
            </a: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O</a:t>
            </a:r>
            <a:r>
              <a:rPr lang="en-US" sz="1400" b="0" i="0" u="none" strike="noStrike" baseline="0" dirty="0">
                <a:solidFill>
                  <a:schemeClr val="tx1"/>
                </a:solidFill>
              </a:rPr>
              <a:t>verall survival (90.1% versus 89.1%, HR=0.93; 95%CI, 0.78-1.11)</a:t>
            </a:r>
          </a:p>
          <a:p>
            <a:pPr marL="0" indent="0" algn="l">
              <a:buNone/>
            </a:pPr>
            <a:r>
              <a:rPr lang="en-US" sz="1400" b="0" i="0" u="none" strike="noStrike" baseline="0" dirty="0">
                <a:solidFill>
                  <a:schemeClr val="tx1"/>
                </a:solidFill>
              </a:rPr>
              <a:t>Significant OS improvement in </a:t>
            </a:r>
          </a:p>
          <a:p>
            <a:pPr lvl="1"/>
            <a:r>
              <a:rPr lang="en-US" sz="1400" b="0" i="0" u="none" strike="noStrike" baseline="0" dirty="0">
                <a:solidFill>
                  <a:schemeClr val="tx1"/>
                </a:solidFill>
              </a:rPr>
              <a:t>women &lt;35 years (4.0%)</a:t>
            </a:r>
          </a:p>
          <a:p>
            <a:pPr lvl="1"/>
            <a:r>
              <a:rPr lang="en-US" sz="1400" b="0" i="0" u="none" strike="noStrike" baseline="0" dirty="0">
                <a:solidFill>
                  <a:schemeClr val="tx1"/>
                </a:solidFill>
              </a:rPr>
              <a:t>Tumor &gt;2 cm (4.5%) </a:t>
            </a:r>
            <a:endParaRPr lang="en-US" sz="1400" dirty="0">
              <a:solidFill>
                <a:schemeClr val="tx1"/>
              </a:solidFill>
            </a:endParaRPr>
          </a:p>
          <a:p>
            <a:pPr lvl="1"/>
            <a:r>
              <a:rPr lang="en-US" sz="1400" b="0" i="0" u="none" strike="noStrike" baseline="0" dirty="0">
                <a:solidFill>
                  <a:schemeClr val="tx1"/>
                </a:solidFill>
              </a:rPr>
              <a:t>Grade 3 tumor (5.5%).</a:t>
            </a:r>
          </a:p>
          <a:p>
            <a:pPr marL="457200" lvl="1" indent="0" algn="r">
              <a:buNone/>
            </a:pPr>
            <a:r>
              <a:rPr lang="en-US" sz="1400" dirty="0">
                <a:solidFill>
                  <a:schemeClr val="tx1"/>
                </a:solidFill>
              </a:rPr>
              <a:t>Pagani et al, JCO 2022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780A10-DE47-DF13-E40C-16D1E50B98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SOFT (n=3047)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34E52E7-0E81-D887-FF2D-B4D5BA8D3B34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1400" b="0" i="0" u="none" strike="noStrike" baseline="0" dirty="0">
                <a:solidFill>
                  <a:schemeClr val="tx1"/>
                </a:solidFill>
              </a:rPr>
              <a:t>Tamoxifen vs OS + Tam vs OS + AI</a:t>
            </a:r>
          </a:p>
          <a:p>
            <a:pPr marL="0" indent="0" algn="l">
              <a:buNone/>
            </a:pPr>
            <a:r>
              <a:rPr lang="en-US" sz="1400" b="0" i="0" u="none" strike="noStrike" baseline="0" dirty="0">
                <a:solidFill>
                  <a:schemeClr val="tx1"/>
                </a:solidFill>
              </a:rPr>
              <a:t>ITT population 12-year DFS</a:t>
            </a:r>
          </a:p>
          <a:p>
            <a:pPr lvl="1"/>
            <a:r>
              <a:rPr lang="en-US" sz="1400" b="0" i="0" u="none" strike="noStrike" baseline="0" dirty="0">
                <a:solidFill>
                  <a:schemeClr val="tx1"/>
                </a:solidFill>
              </a:rPr>
              <a:t>Tamoxifen 71.9%</a:t>
            </a: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OS + Tam 76.1%</a:t>
            </a:r>
          </a:p>
          <a:p>
            <a:pPr lvl="1"/>
            <a:r>
              <a:rPr lang="en-US" sz="1400" b="0" i="0" u="none" strike="noStrike" baseline="0" dirty="0">
                <a:solidFill>
                  <a:schemeClr val="tx1"/>
                </a:solidFill>
              </a:rPr>
              <a:t>OS + </a:t>
            </a:r>
            <a:r>
              <a:rPr lang="en-US" sz="1400" dirty="0">
                <a:solidFill>
                  <a:schemeClr val="tx1"/>
                </a:solidFill>
              </a:rPr>
              <a:t>exemestane 79.0%</a:t>
            </a:r>
          </a:p>
          <a:p>
            <a:pPr lvl="1"/>
            <a:r>
              <a:rPr lang="en-US" sz="1400" b="0" i="0" u="none" strike="noStrike" baseline="0" dirty="0">
                <a:solidFill>
                  <a:schemeClr val="tx1"/>
                </a:solidFill>
              </a:rPr>
              <a:t>tamoxifen plus OFS versus tamoxifen (HR=0.82; 95%CI 0.69-0.98)</a:t>
            </a:r>
          </a:p>
          <a:p>
            <a:pPr marL="0" indent="0" algn="l">
              <a:buNone/>
            </a:pPr>
            <a:r>
              <a:rPr lang="en-US" sz="1400" b="0" i="0" u="none" strike="noStrike" baseline="0" dirty="0">
                <a:solidFill>
                  <a:schemeClr val="tx1"/>
                </a:solidFill>
              </a:rPr>
              <a:t>Overall survival </a:t>
            </a:r>
          </a:p>
          <a:p>
            <a:pPr lvl="1"/>
            <a:r>
              <a:rPr lang="en-US" sz="1400" b="0" i="0" u="none" strike="noStrike" baseline="0" dirty="0">
                <a:solidFill>
                  <a:schemeClr val="tx1"/>
                </a:solidFill>
              </a:rPr>
              <a:t>Tamoxifen 86.8% </a:t>
            </a: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OS + Tam </a:t>
            </a:r>
            <a:r>
              <a:rPr lang="en-US" sz="1400" b="0" i="0" u="none" strike="noStrike" baseline="0" dirty="0">
                <a:solidFill>
                  <a:schemeClr val="tx1"/>
                </a:solidFill>
              </a:rPr>
              <a:t>89.0% </a:t>
            </a: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OS + exemestane </a:t>
            </a:r>
            <a:r>
              <a:rPr lang="en-US" sz="1400" b="0" i="0" u="none" strike="noStrike" baseline="0" dirty="0">
                <a:solidFill>
                  <a:schemeClr val="tx1"/>
                </a:solidFill>
              </a:rPr>
              <a:t>89.4%</a:t>
            </a:r>
          </a:p>
          <a:p>
            <a:pPr marL="0" indent="0" algn="r">
              <a:buNone/>
            </a:pPr>
            <a:r>
              <a:rPr lang="en-US" sz="1400" dirty="0">
                <a:solidFill>
                  <a:schemeClr val="tx1"/>
                </a:solidFill>
              </a:rPr>
              <a:t>Francis et al, JCO 2022</a:t>
            </a:r>
          </a:p>
        </p:txBody>
      </p:sp>
    </p:spTree>
    <p:extLst>
      <p:ext uri="{BB962C8B-B14F-4D97-AF65-F5344CB8AC3E}">
        <p14:creationId xmlns:p14="http://schemas.microsoft.com/office/powerpoint/2010/main" val="1543109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B19C0-0202-E05B-C206-F7076AA19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Case 1</a:t>
            </a:r>
            <a:br>
              <a:rPr lang="en-US" dirty="0"/>
            </a:br>
            <a:r>
              <a:rPr lang="en-US" dirty="0"/>
              <a:t>Options for </a:t>
            </a:r>
            <a:r>
              <a:rPr lang="en-US" dirty="0" err="1"/>
              <a:t>HRx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0F80CB-5C3B-A036-6171-E3D2FF27B5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OFS with monthly LHRH agonist</a:t>
            </a:r>
          </a:p>
          <a:p>
            <a:pPr lvl="1"/>
            <a:r>
              <a:rPr lang="en-US" dirty="0"/>
              <a:t>Caution in using depot formulations</a:t>
            </a:r>
          </a:p>
          <a:p>
            <a:r>
              <a:rPr lang="en-US" dirty="0"/>
              <a:t>Added AI after OFS obtained</a:t>
            </a:r>
          </a:p>
        </p:txBody>
      </p:sp>
    </p:spTree>
    <p:extLst>
      <p:ext uri="{BB962C8B-B14F-4D97-AF65-F5344CB8AC3E}">
        <p14:creationId xmlns:p14="http://schemas.microsoft.com/office/powerpoint/2010/main" val="236356534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CLOCKTEMPLATE" val="true"/>
  <p:tag name="KPISTOPSPOLLING" val="true"/>
</p:tagLst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pitchFamily="2" charset="2"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pitchFamily="2" charset="2"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3011</TotalTime>
  <Words>1126</Words>
  <Application>Microsoft Macintosh PowerPoint</Application>
  <PresentationFormat>Widescreen</PresentationFormat>
  <Paragraphs>176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Calibri</vt:lpstr>
      <vt:lpstr>Century Gothic</vt:lpstr>
      <vt:lpstr>Symbol</vt:lpstr>
      <vt:lpstr>Times New Roman</vt:lpstr>
      <vt:lpstr>Wingdings</vt:lpstr>
      <vt:lpstr>Wingdings 3</vt:lpstr>
      <vt:lpstr>Wisp</vt:lpstr>
      <vt:lpstr>3_Default Design</vt:lpstr>
      <vt:lpstr>Optimizing the Use of Ovarian Function Suppression (OFS)/Ablation in the Care of Patients with Breast Cancer</vt:lpstr>
      <vt:lpstr>Case 1</vt:lpstr>
      <vt:lpstr>Case 1 </vt:lpstr>
      <vt:lpstr>Case 1 Options for HRx</vt:lpstr>
      <vt:lpstr>A brief history of hormone therapy The original targeted therapy</vt:lpstr>
      <vt:lpstr>E5188</vt:lpstr>
      <vt:lpstr>E5188 Problems</vt:lpstr>
      <vt:lpstr>Ovarian suppression Powerful yet underutilized</vt:lpstr>
      <vt:lpstr>Case 1 Options for HRx</vt:lpstr>
      <vt:lpstr>Case 2 </vt:lpstr>
      <vt:lpstr>Case 2 </vt:lpstr>
      <vt:lpstr>Case 2 Is she menopausal?</vt:lpstr>
      <vt:lpstr>Case 2 Choice of hormone therapy</vt:lpstr>
      <vt:lpstr>Case 3 </vt:lpstr>
      <vt:lpstr>Case 3 3 years later</vt:lpstr>
      <vt:lpstr>IBCSG VIII</vt:lpstr>
      <vt:lpstr>ASTRRA OFS + Tamoxifen versus Tamoxifen</vt:lpstr>
      <vt:lpstr>POSITIVE results for young patients IBCSG 48-14 / BIG 8-13 / Alliance A221405</vt:lpstr>
      <vt:lpstr>POSITIVE  Pregnancy Outcomes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Optimizing the Use of Ovarian Function Suppression (OFS)/Ablation in the Care of Patients with Breast Cancer</dc:title>
  <dc:creator>Miller, Kathy D.</dc:creator>
  <cp:lastModifiedBy>Silvana Izquierdo</cp:lastModifiedBy>
  <cp:revision>53</cp:revision>
  <dcterms:created xsi:type="dcterms:W3CDTF">2023-01-26T14:50:10Z</dcterms:created>
  <dcterms:modified xsi:type="dcterms:W3CDTF">2023-02-08T13:17:13Z</dcterms:modified>
</cp:coreProperties>
</file>