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4"/>
  </p:notesMasterIdLst>
  <p:sldIdLst>
    <p:sldId id="257" r:id="rId2"/>
    <p:sldId id="1467" r:id="rId3"/>
    <p:sldId id="1465" r:id="rId4"/>
    <p:sldId id="261" r:id="rId5"/>
    <p:sldId id="1466" r:id="rId6"/>
    <p:sldId id="265" r:id="rId7"/>
    <p:sldId id="266" r:id="rId8"/>
    <p:sldId id="1924" r:id="rId9"/>
    <p:sldId id="1945" r:id="rId10"/>
    <p:sldId id="1946" r:id="rId11"/>
    <p:sldId id="1934" r:id="rId12"/>
    <p:sldId id="1935" r:id="rId13"/>
    <p:sldId id="1936" r:id="rId14"/>
    <p:sldId id="1937" r:id="rId15"/>
    <p:sldId id="367" r:id="rId16"/>
    <p:sldId id="364" r:id="rId17"/>
    <p:sldId id="381" r:id="rId18"/>
    <p:sldId id="382" r:id="rId19"/>
    <p:sldId id="1947" r:id="rId20"/>
    <p:sldId id="1941" r:id="rId21"/>
    <p:sldId id="1942" r:id="rId22"/>
    <p:sldId id="1943" r:id="rId23"/>
    <p:sldId id="1944" r:id="rId24"/>
    <p:sldId id="1939" r:id="rId25"/>
    <p:sldId id="317" r:id="rId26"/>
    <p:sldId id="318" r:id="rId27"/>
    <p:sldId id="280" r:id="rId28"/>
    <p:sldId id="319" r:id="rId29"/>
    <p:sldId id="1940" r:id="rId30"/>
    <p:sldId id="321" r:id="rId31"/>
    <p:sldId id="300" r:id="rId32"/>
    <p:sldId id="281" r:id="rId33"/>
    <p:sldId id="1938" r:id="rId34"/>
    <p:sldId id="284" r:id="rId35"/>
    <p:sldId id="267" r:id="rId36"/>
    <p:sldId id="292" r:id="rId37"/>
    <p:sldId id="293" r:id="rId38"/>
    <p:sldId id="295" r:id="rId39"/>
    <p:sldId id="315" r:id="rId40"/>
    <p:sldId id="316" r:id="rId41"/>
    <p:sldId id="259" r:id="rId42"/>
    <p:sldId id="311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0FF"/>
    <a:srgbClr val="FFA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498"/>
    <p:restoredTop sz="86173"/>
  </p:normalViewPr>
  <p:slideViewPr>
    <p:cSldViewPr snapToGrid="0" snapToObjects="1">
      <p:cViewPr varScale="1">
        <p:scale>
          <a:sx n="94" d="100"/>
          <a:sy n="94" d="100"/>
        </p:scale>
        <p:origin x="264" y="2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4F77EE-69F8-7442-8AAA-A91A282444F3}" type="datetimeFigureOut">
              <a:rPr lang="en-US" smtClean="0"/>
              <a:t>2/8/23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730A5F-5F01-5043-A371-7F721F02F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622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730A5F-5F01-5043-A371-7F721F02F46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1715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0B56-F65D-D343-95D0-28708D83058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166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0B56-F65D-D343-95D0-28708D830582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1598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0B56-F65D-D343-95D0-28708D830582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1598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0B56-F65D-D343-95D0-28708D830582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8056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0B56-F65D-D343-95D0-28708D830582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0597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A8C26-ED9A-4D6A-ACBE-CACCF4BFB002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5323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A8C26-ED9A-4D6A-ACBE-CACCF4BFB002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879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0F3EF-43D2-4404-A6C0-001518429A2B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015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0F3EF-43D2-4404-A6C0-001518429A2B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7108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0B56-F65D-D343-95D0-28708D83058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3961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0B56-F65D-D343-95D0-28708D83058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079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0B56-F65D-D343-95D0-28708D83058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5062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0B56-F65D-D343-95D0-28708D83058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8477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0B56-F65D-D343-95D0-28708D83058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0909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0B56-F65D-D343-95D0-28708D83058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143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88258C1-ACB2-3045-B060-C58DBE8899E0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9144001" cy="51435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88013D9-AE45-F247-9726-EC36D50329D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" y="0"/>
              <a:ext cx="9143999" cy="514350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57D1E32-E224-D344-B7E4-9F326B0E127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272223"/>
              <a:ext cx="9144000" cy="1088908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406B3C5-2D20-7C42-BD33-AF3E9D158878}"/>
                </a:ext>
              </a:extLst>
            </p:cNvPr>
            <p:cNvSpPr/>
            <p:nvPr userDrawn="1"/>
          </p:nvSpPr>
          <p:spPr>
            <a:xfrm>
              <a:off x="0" y="391274"/>
              <a:ext cx="9144000" cy="839475"/>
            </a:xfrm>
            <a:prstGeom prst="rect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dirty="0">
                <a:solidFill>
                  <a:srgbClr val="63666A"/>
                </a:solidFill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E324F32-7176-6C43-94B3-A80CEDCEEA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6148074" y="519119"/>
              <a:ext cx="2338893" cy="57203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FEA74E7-9D58-484C-A8F3-83EE1732E3D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7" y="4456644"/>
            <a:ext cx="10820401" cy="145187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8C6541-C4A5-0F4E-B98F-CDF4FAE065A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0434" y="5954325"/>
            <a:ext cx="10820400" cy="499147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000" b="0">
                <a:solidFill>
                  <a:srgbClr val="FFA3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 Title Arial Bold Uppercase</a:t>
            </a:r>
          </a:p>
        </p:txBody>
      </p:sp>
    </p:spTree>
    <p:extLst>
      <p:ext uri="{BB962C8B-B14F-4D97-AF65-F5344CB8AC3E}">
        <p14:creationId xmlns:p14="http://schemas.microsoft.com/office/powerpoint/2010/main" val="2691234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4">
            <a:extLst>
              <a:ext uri="{FF2B5EF4-FFF2-40B4-BE49-F238E27FC236}">
                <a16:creationId xmlns:a16="http://schemas.microsoft.com/office/drawing/2014/main" id="{42A7C324-6C24-3E45-B7B1-6E640B9B5F11}"/>
              </a:ext>
            </a:extLst>
          </p:cNvPr>
          <p:cNvSpPr/>
          <p:nvPr userDrawn="1"/>
        </p:nvSpPr>
        <p:spPr>
          <a:xfrm>
            <a:off x="713512" y="2405566"/>
            <a:ext cx="1887410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rgbClr val="00629B"/>
          </a:solidFill>
          <a:ln w="28956">
            <a:noFill/>
          </a:ln>
        </p:spPr>
        <p:txBody>
          <a:bodyPr wrap="square" lIns="0" tIns="457200" rIns="0" bIns="0" rtlCol="0" anchor="t" anchorCtr="1">
            <a:normAutofit/>
          </a:bodyPr>
          <a:lstStyle/>
          <a:p>
            <a:pPr algn="ctr"/>
            <a:endParaRPr lang="en-US" sz="140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CE0CC45F-0180-CF44-8ABE-BD585398292D}"/>
              </a:ext>
            </a:extLst>
          </p:cNvPr>
          <p:cNvSpPr txBox="1"/>
          <p:nvPr userDrawn="1"/>
        </p:nvSpPr>
        <p:spPr>
          <a:xfrm>
            <a:off x="1278699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12700" indent="-6350" algn="ctr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817A09-C816-664C-9988-92BEB93562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40715" y="3040599"/>
            <a:ext cx="1601502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F277FAD-4CC0-D548-8E6A-FE7BB0074F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7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sp>
        <p:nvSpPr>
          <p:cNvPr id="32" name="object 14">
            <a:extLst>
              <a:ext uri="{FF2B5EF4-FFF2-40B4-BE49-F238E27FC236}">
                <a16:creationId xmlns:a16="http://schemas.microsoft.com/office/drawing/2014/main" id="{56EAC386-F71E-394D-9875-9F6F1BA21184}"/>
              </a:ext>
            </a:extLst>
          </p:cNvPr>
          <p:cNvSpPr/>
          <p:nvPr userDrawn="1"/>
        </p:nvSpPr>
        <p:spPr>
          <a:xfrm>
            <a:off x="2917451" y="2405566"/>
            <a:ext cx="1887410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rgbClr val="FFA300"/>
          </a:solidFill>
          <a:ln w="28956">
            <a:noFill/>
          </a:ln>
        </p:spPr>
        <p:txBody>
          <a:bodyPr wrap="square" lIns="0" tIns="457200" rIns="0" bIns="0" rtlCol="0" anchor="t" anchorCtr="1">
            <a:normAutofit/>
          </a:bodyPr>
          <a:lstStyle/>
          <a:p>
            <a:pPr algn="ctr"/>
            <a:endParaRPr lang="en-US" sz="1400" dirty="0">
              <a:solidFill>
                <a:schemeClr val="accent2"/>
              </a:solidFill>
              <a:cs typeface="Trebuchet MS Regular" charset="0"/>
            </a:endParaRPr>
          </a:p>
        </p:txBody>
      </p:sp>
      <p:sp>
        <p:nvSpPr>
          <p:cNvPr id="33" name="object 2">
            <a:extLst>
              <a:ext uri="{FF2B5EF4-FFF2-40B4-BE49-F238E27FC236}">
                <a16:creationId xmlns:a16="http://schemas.microsoft.com/office/drawing/2014/main" id="{17A80D39-CFFD-D84E-A306-84303C4C5E74}"/>
              </a:ext>
            </a:extLst>
          </p:cNvPr>
          <p:cNvSpPr txBox="1"/>
          <p:nvPr userDrawn="1"/>
        </p:nvSpPr>
        <p:spPr>
          <a:xfrm>
            <a:off x="3482638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12700" indent="-6350" algn="ctr">
              <a:lnSpc>
                <a:spcPct val="100000"/>
              </a:lnSpc>
              <a:spcBef>
                <a:spcPts val="105"/>
              </a:spcBef>
            </a:pP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2</a:t>
            </a:r>
            <a:endParaRPr sz="32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44F683E5-84E2-DE4C-A613-7AB4617644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44654" y="3040599"/>
            <a:ext cx="1601502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object 14">
            <a:extLst>
              <a:ext uri="{FF2B5EF4-FFF2-40B4-BE49-F238E27FC236}">
                <a16:creationId xmlns:a16="http://schemas.microsoft.com/office/drawing/2014/main" id="{AFE97A2C-41A9-D845-9557-439DC5057CFF}"/>
              </a:ext>
            </a:extLst>
          </p:cNvPr>
          <p:cNvSpPr/>
          <p:nvPr userDrawn="1"/>
        </p:nvSpPr>
        <p:spPr>
          <a:xfrm>
            <a:off x="5097943" y="2405566"/>
            <a:ext cx="1887410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3"/>
          </a:solidFill>
          <a:ln w="28956">
            <a:noFill/>
          </a:ln>
        </p:spPr>
        <p:txBody>
          <a:bodyPr wrap="square" lIns="0" tIns="457200" rIns="0" bIns="0" rtlCol="0" anchor="t" anchorCtr="1">
            <a:normAutofit/>
          </a:bodyPr>
          <a:lstStyle/>
          <a:p>
            <a:pPr algn="ctr"/>
            <a:endParaRPr lang="en-US" sz="1400" dirty="0">
              <a:solidFill>
                <a:schemeClr val="accent1"/>
              </a:solidFill>
              <a:cs typeface="Trebuchet MS Regular" charset="0"/>
            </a:endParaRPr>
          </a:p>
        </p:txBody>
      </p:sp>
      <p:sp>
        <p:nvSpPr>
          <p:cNvPr id="36" name="object 2">
            <a:extLst>
              <a:ext uri="{FF2B5EF4-FFF2-40B4-BE49-F238E27FC236}">
                <a16:creationId xmlns:a16="http://schemas.microsoft.com/office/drawing/2014/main" id="{E1F85520-2CD3-394D-B726-4816DE4CA42A}"/>
              </a:ext>
            </a:extLst>
          </p:cNvPr>
          <p:cNvSpPr txBox="1"/>
          <p:nvPr userDrawn="1"/>
        </p:nvSpPr>
        <p:spPr>
          <a:xfrm>
            <a:off x="5663130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12700" indent="-6350" algn="ctr">
              <a:lnSpc>
                <a:spcPct val="100000"/>
              </a:lnSpc>
              <a:spcBef>
                <a:spcPts val="105"/>
              </a:spcBef>
            </a:pP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3</a:t>
            </a:r>
            <a:endParaRPr sz="32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E8656522-BC99-5844-8738-27ECE29A30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225146" y="3040599"/>
            <a:ext cx="1601502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object 14">
            <a:extLst>
              <a:ext uri="{FF2B5EF4-FFF2-40B4-BE49-F238E27FC236}">
                <a16:creationId xmlns:a16="http://schemas.microsoft.com/office/drawing/2014/main" id="{AE39ABA2-F7E4-5442-8811-EC9D323489DC}"/>
              </a:ext>
            </a:extLst>
          </p:cNvPr>
          <p:cNvSpPr/>
          <p:nvPr userDrawn="1"/>
        </p:nvSpPr>
        <p:spPr>
          <a:xfrm>
            <a:off x="7278435" y="2405566"/>
            <a:ext cx="1887410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4"/>
          </a:solidFill>
          <a:ln w="28956">
            <a:noFill/>
          </a:ln>
        </p:spPr>
        <p:txBody>
          <a:bodyPr wrap="square" lIns="0" tIns="457200" rIns="0" bIns="0" rtlCol="0" anchor="t" anchorCtr="1">
            <a:normAutofit/>
          </a:bodyPr>
          <a:lstStyle/>
          <a:p>
            <a:pPr algn="ctr"/>
            <a:endParaRPr lang="en-US" sz="140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39" name="object 2">
            <a:extLst>
              <a:ext uri="{FF2B5EF4-FFF2-40B4-BE49-F238E27FC236}">
                <a16:creationId xmlns:a16="http://schemas.microsoft.com/office/drawing/2014/main" id="{C0231480-94C0-2745-8E91-DD05831DE6FD}"/>
              </a:ext>
            </a:extLst>
          </p:cNvPr>
          <p:cNvSpPr txBox="1"/>
          <p:nvPr userDrawn="1"/>
        </p:nvSpPr>
        <p:spPr>
          <a:xfrm>
            <a:off x="7843622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12700" indent="-6350" algn="ctr">
              <a:lnSpc>
                <a:spcPct val="100000"/>
              </a:lnSpc>
              <a:spcBef>
                <a:spcPts val="105"/>
              </a:spcBef>
            </a:pP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4</a:t>
            </a:r>
            <a:endParaRPr sz="32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C9DDC0D2-6C77-EA4C-AE0D-4B79690EAD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405638" y="3040599"/>
            <a:ext cx="1601502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object 14">
            <a:extLst>
              <a:ext uri="{FF2B5EF4-FFF2-40B4-BE49-F238E27FC236}">
                <a16:creationId xmlns:a16="http://schemas.microsoft.com/office/drawing/2014/main" id="{7D5CB86A-3E99-5A4E-9C2B-48E11E1DDF2A}"/>
              </a:ext>
            </a:extLst>
          </p:cNvPr>
          <p:cNvSpPr/>
          <p:nvPr userDrawn="1"/>
        </p:nvSpPr>
        <p:spPr>
          <a:xfrm>
            <a:off x="9458928" y="2405566"/>
            <a:ext cx="1887410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956">
            <a:noFill/>
          </a:ln>
        </p:spPr>
        <p:txBody>
          <a:bodyPr wrap="square" lIns="0" tIns="457200" rIns="0" bIns="0" rtlCol="0" anchor="t" anchorCtr="1">
            <a:normAutofit/>
          </a:bodyPr>
          <a:lstStyle/>
          <a:p>
            <a:pPr algn="ctr"/>
            <a:endParaRPr lang="en-US" sz="140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2" name="object 2">
            <a:extLst>
              <a:ext uri="{FF2B5EF4-FFF2-40B4-BE49-F238E27FC236}">
                <a16:creationId xmlns:a16="http://schemas.microsoft.com/office/drawing/2014/main" id="{DCCC36C8-C2E3-AD4E-9FCA-BDEE1647B946}"/>
              </a:ext>
            </a:extLst>
          </p:cNvPr>
          <p:cNvSpPr txBox="1"/>
          <p:nvPr userDrawn="1"/>
        </p:nvSpPr>
        <p:spPr>
          <a:xfrm>
            <a:off x="10024115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12700" indent="-6350" algn="ctr">
              <a:lnSpc>
                <a:spcPct val="100000"/>
              </a:lnSpc>
              <a:spcBef>
                <a:spcPts val="105"/>
              </a:spcBef>
            </a:pP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5</a:t>
            </a:r>
            <a:endParaRPr sz="32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04FF2AB9-A8CE-D042-BBA0-EC5DADFE1E3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586131" y="3040599"/>
            <a:ext cx="1601502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D993C8-2168-224B-B11B-CBB6658DB1C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2788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400"/>
            </a:lvl1pPr>
            <a:lvl2pPr>
              <a:buClr>
                <a:srgbClr val="C00000"/>
              </a:buClr>
              <a:buSzPct val="120000"/>
              <a:defRPr sz="1400"/>
            </a:lvl2pPr>
            <a:lvl3pPr>
              <a:buClr>
                <a:srgbClr val="C00000"/>
              </a:buClr>
              <a:buSzPct val="120000"/>
              <a:defRPr sz="1400"/>
            </a:lvl3pPr>
            <a:lvl4pPr>
              <a:buClr>
                <a:srgbClr val="C00000"/>
              </a:buClr>
              <a:buSzPct val="120000"/>
              <a:defRPr sz="1400"/>
            </a:lvl4pPr>
            <a:lvl5pPr>
              <a:buClr>
                <a:srgbClr val="C00000"/>
              </a:buClr>
              <a:buSzPct val="120000"/>
              <a:defRPr sz="140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E9E156A9-63B9-0D4D-A1F8-80EFCA1B2A8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922588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400"/>
            </a:lvl1pPr>
            <a:lvl2pPr>
              <a:buClr>
                <a:srgbClr val="C00000"/>
              </a:buClr>
              <a:buSzPct val="120000"/>
              <a:defRPr sz="1400"/>
            </a:lvl2pPr>
            <a:lvl3pPr>
              <a:buClr>
                <a:srgbClr val="C00000"/>
              </a:buClr>
              <a:buSzPct val="120000"/>
              <a:defRPr sz="1400"/>
            </a:lvl3pPr>
            <a:lvl4pPr>
              <a:buClr>
                <a:srgbClr val="C00000"/>
              </a:buClr>
              <a:buSzPct val="120000"/>
              <a:defRPr sz="1400"/>
            </a:lvl4pPr>
            <a:lvl5pPr>
              <a:buClr>
                <a:srgbClr val="C00000"/>
              </a:buClr>
              <a:buSzPct val="120000"/>
              <a:defRPr sz="140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9273885B-6CDF-A64C-9F9F-94B44588A38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81588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400"/>
            </a:lvl1pPr>
            <a:lvl2pPr>
              <a:buClr>
                <a:srgbClr val="C00000"/>
              </a:buClr>
              <a:buSzPct val="120000"/>
              <a:defRPr sz="1400"/>
            </a:lvl2pPr>
            <a:lvl3pPr>
              <a:buClr>
                <a:srgbClr val="C00000"/>
              </a:buClr>
              <a:buSzPct val="120000"/>
              <a:defRPr sz="1400"/>
            </a:lvl3pPr>
            <a:lvl4pPr>
              <a:buClr>
                <a:srgbClr val="C00000"/>
              </a:buClr>
              <a:buSzPct val="120000"/>
              <a:defRPr sz="1400"/>
            </a:lvl4pPr>
            <a:lvl5pPr>
              <a:buClr>
                <a:srgbClr val="C00000"/>
              </a:buClr>
              <a:buSzPct val="120000"/>
              <a:defRPr sz="140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6769DFBE-A0FB-1247-B7FD-0030539C0E7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278688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400"/>
            </a:lvl1pPr>
            <a:lvl2pPr>
              <a:buClr>
                <a:srgbClr val="C00000"/>
              </a:buClr>
              <a:buSzPct val="120000"/>
              <a:defRPr sz="1400"/>
            </a:lvl2pPr>
            <a:lvl3pPr>
              <a:buClr>
                <a:srgbClr val="C00000"/>
              </a:buClr>
              <a:buSzPct val="120000"/>
              <a:defRPr sz="1400"/>
            </a:lvl3pPr>
            <a:lvl4pPr>
              <a:buClr>
                <a:srgbClr val="C00000"/>
              </a:buClr>
              <a:buSzPct val="120000"/>
              <a:defRPr sz="1400"/>
            </a:lvl4pPr>
            <a:lvl5pPr>
              <a:buClr>
                <a:srgbClr val="C00000"/>
              </a:buClr>
              <a:buSzPct val="120000"/>
              <a:defRPr sz="140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2D014FC-7138-6D42-B67F-0BD3BAEAD8D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450388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400"/>
            </a:lvl1pPr>
            <a:lvl2pPr>
              <a:buClr>
                <a:srgbClr val="C00000"/>
              </a:buClr>
              <a:buSzPct val="120000"/>
              <a:defRPr sz="1400"/>
            </a:lvl2pPr>
            <a:lvl3pPr>
              <a:buClr>
                <a:srgbClr val="C00000"/>
              </a:buClr>
              <a:buSzPct val="120000"/>
              <a:defRPr sz="1400"/>
            </a:lvl3pPr>
            <a:lvl4pPr>
              <a:buClr>
                <a:srgbClr val="C00000"/>
              </a:buClr>
              <a:buSzPct val="120000"/>
              <a:defRPr sz="1400"/>
            </a:lvl4pPr>
            <a:lvl5pPr>
              <a:buClr>
                <a:srgbClr val="C00000"/>
              </a:buClr>
              <a:buSzPct val="120000"/>
              <a:defRPr sz="1400"/>
            </a:lvl5pPr>
          </a:lstStyle>
          <a:p>
            <a:pPr lvl="0"/>
            <a:r>
              <a:rPr lang="en-US" dirty="0"/>
              <a:t>Arial 14pt Text</a:t>
            </a:r>
          </a:p>
        </p:txBody>
      </p:sp>
    </p:spTree>
    <p:extLst>
      <p:ext uri="{BB962C8B-B14F-4D97-AF65-F5344CB8AC3E}">
        <p14:creationId xmlns:p14="http://schemas.microsoft.com/office/powerpoint/2010/main" val="813774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3F277FAD-4CC0-D548-8E6A-FE7BB0074F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7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2689156-0CAF-CE40-AB00-388566D9D261}"/>
              </a:ext>
            </a:extLst>
          </p:cNvPr>
          <p:cNvGrpSpPr/>
          <p:nvPr userDrawn="1"/>
        </p:nvGrpSpPr>
        <p:grpSpPr>
          <a:xfrm>
            <a:off x="0" y="2359377"/>
            <a:ext cx="12200746" cy="2781276"/>
            <a:chOff x="-73152" y="1883661"/>
            <a:chExt cx="9304020" cy="1975107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76CC197-4915-4C47-B8D5-6E22638C80C0}"/>
                </a:ext>
              </a:extLst>
            </p:cNvPr>
            <p:cNvSpPr/>
            <p:nvPr userDrawn="1"/>
          </p:nvSpPr>
          <p:spPr>
            <a:xfrm>
              <a:off x="-73152" y="2651760"/>
              <a:ext cx="1865376" cy="438912"/>
            </a:xfrm>
            <a:prstGeom prst="rect">
              <a:avLst/>
            </a:prstGeom>
            <a:solidFill>
              <a:srgbClr val="41B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7A78F78-E166-DB4C-BAC1-D0965F345FE1}"/>
                </a:ext>
              </a:extLst>
            </p:cNvPr>
            <p:cNvSpPr/>
            <p:nvPr userDrawn="1"/>
          </p:nvSpPr>
          <p:spPr>
            <a:xfrm>
              <a:off x="1787652" y="2651760"/>
              <a:ext cx="1865376" cy="438912"/>
            </a:xfrm>
            <a:prstGeom prst="rect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E6653D9-1DCF-7C42-9CF2-B7A90E6F7E5A}"/>
                </a:ext>
              </a:extLst>
            </p:cNvPr>
            <p:cNvSpPr/>
            <p:nvPr userDrawn="1"/>
          </p:nvSpPr>
          <p:spPr>
            <a:xfrm>
              <a:off x="3648456" y="2651760"/>
              <a:ext cx="1865376" cy="438912"/>
            </a:xfrm>
            <a:prstGeom prst="rect">
              <a:avLst/>
            </a:prstGeom>
            <a:solidFill>
              <a:srgbClr val="0062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A3C1EA2-6262-4B4D-BFDB-372864B53E57}"/>
                </a:ext>
              </a:extLst>
            </p:cNvPr>
            <p:cNvSpPr/>
            <p:nvPr userDrawn="1"/>
          </p:nvSpPr>
          <p:spPr>
            <a:xfrm>
              <a:off x="5509260" y="2651760"/>
              <a:ext cx="1865376" cy="438912"/>
            </a:xfrm>
            <a:prstGeom prst="rect">
              <a:avLst/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14DC858-5BFD-0A46-ACB2-39AA1F3D801B}"/>
                </a:ext>
              </a:extLst>
            </p:cNvPr>
            <p:cNvSpPr/>
            <p:nvPr userDrawn="1"/>
          </p:nvSpPr>
          <p:spPr>
            <a:xfrm>
              <a:off x="7365492" y="2651760"/>
              <a:ext cx="1865376" cy="43891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29" name="Triangle 28">
              <a:extLst>
                <a:ext uri="{FF2B5EF4-FFF2-40B4-BE49-F238E27FC236}">
                  <a16:creationId xmlns:a16="http://schemas.microsoft.com/office/drawing/2014/main" id="{71F4E3CC-21AD-F945-8372-A18256CF23C7}"/>
                </a:ext>
              </a:extLst>
            </p:cNvPr>
            <p:cNvSpPr/>
            <p:nvPr userDrawn="1"/>
          </p:nvSpPr>
          <p:spPr>
            <a:xfrm>
              <a:off x="587502" y="2267712"/>
              <a:ext cx="539496" cy="384048"/>
            </a:xfrm>
            <a:prstGeom prst="triangle">
              <a:avLst/>
            </a:prstGeom>
            <a:solidFill>
              <a:srgbClr val="41B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/>
            </a:p>
          </p:txBody>
        </p:sp>
        <p:sp>
          <p:nvSpPr>
            <p:cNvPr id="30" name="Triangle 29">
              <a:extLst>
                <a:ext uri="{FF2B5EF4-FFF2-40B4-BE49-F238E27FC236}">
                  <a16:creationId xmlns:a16="http://schemas.microsoft.com/office/drawing/2014/main" id="{C4A0F0EF-A058-A946-84D5-5634C06D5572}"/>
                </a:ext>
              </a:extLst>
            </p:cNvPr>
            <p:cNvSpPr/>
            <p:nvPr userDrawn="1"/>
          </p:nvSpPr>
          <p:spPr>
            <a:xfrm>
              <a:off x="4318254" y="2267712"/>
              <a:ext cx="539496" cy="384048"/>
            </a:xfrm>
            <a:prstGeom prst="triangle">
              <a:avLst/>
            </a:prstGeom>
            <a:solidFill>
              <a:srgbClr val="0062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/>
            </a:p>
          </p:txBody>
        </p:sp>
        <p:sp>
          <p:nvSpPr>
            <p:cNvPr id="31" name="Triangle 30">
              <a:extLst>
                <a:ext uri="{FF2B5EF4-FFF2-40B4-BE49-F238E27FC236}">
                  <a16:creationId xmlns:a16="http://schemas.microsoft.com/office/drawing/2014/main" id="{09A00FEA-B455-6246-AE45-F93A7AABE231}"/>
                </a:ext>
              </a:extLst>
            </p:cNvPr>
            <p:cNvSpPr/>
            <p:nvPr userDrawn="1"/>
          </p:nvSpPr>
          <p:spPr>
            <a:xfrm>
              <a:off x="8026146" y="2267712"/>
              <a:ext cx="539496" cy="384048"/>
            </a:xfrm>
            <a:prstGeom prst="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/>
            </a:p>
          </p:txBody>
        </p:sp>
        <p:sp>
          <p:nvSpPr>
            <p:cNvPr id="44" name="Triangle 43">
              <a:extLst>
                <a:ext uri="{FF2B5EF4-FFF2-40B4-BE49-F238E27FC236}">
                  <a16:creationId xmlns:a16="http://schemas.microsoft.com/office/drawing/2014/main" id="{D708C2CE-884E-044C-932B-64794D7F7EFA}"/>
                </a:ext>
              </a:extLst>
            </p:cNvPr>
            <p:cNvSpPr/>
            <p:nvPr userDrawn="1"/>
          </p:nvSpPr>
          <p:spPr>
            <a:xfrm rot="10800000">
              <a:off x="2450592" y="3090672"/>
              <a:ext cx="539496" cy="384048"/>
            </a:xfrm>
            <a:prstGeom prst="triangle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/>
            </a:p>
          </p:txBody>
        </p:sp>
        <p:sp>
          <p:nvSpPr>
            <p:cNvPr id="49" name="Triangle 48">
              <a:extLst>
                <a:ext uri="{FF2B5EF4-FFF2-40B4-BE49-F238E27FC236}">
                  <a16:creationId xmlns:a16="http://schemas.microsoft.com/office/drawing/2014/main" id="{AA98A588-D7EC-E34B-ABBC-C812789AF089}"/>
                </a:ext>
              </a:extLst>
            </p:cNvPr>
            <p:cNvSpPr/>
            <p:nvPr userDrawn="1"/>
          </p:nvSpPr>
          <p:spPr>
            <a:xfrm rot="10800000">
              <a:off x="6165342" y="3090672"/>
              <a:ext cx="539496" cy="384048"/>
            </a:xfrm>
            <a:prstGeom prst="triangle">
              <a:avLst/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/>
            </a:p>
          </p:txBody>
        </p:sp>
        <p:sp>
          <p:nvSpPr>
            <p:cNvPr id="50" name="object 2">
              <a:extLst>
                <a:ext uri="{FF2B5EF4-FFF2-40B4-BE49-F238E27FC236}">
                  <a16:creationId xmlns:a16="http://schemas.microsoft.com/office/drawing/2014/main" id="{DDD0F621-D12F-B640-BDDB-0341446D0614}"/>
                </a:ext>
              </a:extLst>
            </p:cNvPr>
            <p:cNvSpPr txBox="1"/>
            <p:nvPr userDrawn="1"/>
          </p:nvSpPr>
          <p:spPr>
            <a:xfrm>
              <a:off x="659345" y="3474720"/>
              <a:ext cx="395810" cy="384048"/>
            </a:xfrm>
            <a:prstGeom prst="ellipse">
              <a:avLst/>
            </a:prstGeom>
            <a:solidFill>
              <a:srgbClr val="41B6E6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12700" indent="-6350" algn="ctr">
                <a:lnSpc>
                  <a:spcPct val="100000"/>
                </a:lnSpc>
                <a:spcBef>
                  <a:spcPts val="105"/>
                </a:spcBef>
              </a:pPr>
              <a:r>
                <a:rPr sz="24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1</a:t>
              </a:r>
            </a:p>
          </p:txBody>
        </p:sp>
        <p:sp>
          <p:nvSpPr>
            <p:cNvPr id="51" name="object 2">
              <a:extLst>
                <a:ext uri="{FF2B5EF4-FFF2-40B4-BE49-F238E27FC236}">
                  <a16:creationId xmlns:a16="http://schemas.microsoft.com/office/drawing/2014/main" id="{EFC8C0AC-BF31-8F4C-BEBB-476B23D7965B}"/>
                </a:ext>
              </a:extLst>
            </p:cNvPr>
            <p:cNvSpPr txBox="1"/>
            <p:nvPr userDrawn="1"/>
          </p:nvSpPr>
          <p:spPr>
            <a:xfrm>
              <a:off x="2522434" y="1883662"/>
              <a:ext cx="395810" cy="384048"/>
            </a:xfrm>
            <a:prstGeom prst="ellipse">
              <a:avLst/>
            </a:prstGeom>
            <a:solidFill>
              <a:srgbClr val="63666A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12700" indent="-635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24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2</a:t>
              </a:r>
              <a:endParaRPr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  <p:sp>
          <p:nvSpPr>
            <p:cNvPr id="52" name="object 2">
              <a:extLst>
                <a:ext uri="{FF2B5EF4-FFF2-40B4-BE49-F238E27FC236}">
                  <a16:creationId xmlns:a16="http://schemas.microsoft.com/office/drawing/2014/main" id="{454AF190-49E4-E448-8AF0-2BCBD1BD8AC3}"/>
                </a:ext>
              </a:extLst>
            </p:cNvPr>
            <p:cNvSpPr txBox="1"/>
            <p:nvPr userDrawn="1"/>
          </p:nvSpPr>
          <p:spPr>
            <a:xfrm>
              <a:off x="6208681" y="1883661"/>
              <a:ext cx="395810" cy="384050"/>
            </a:xfrm>
            <a:prstGeom prst="ellipse">
              <a:avLst/>
            </a:prstGeom>
            <a:solidFill>
              <a:srgbClr val="FFA300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12700" indent="-635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24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4</a:t>
              </a:r>
              <a:endParaRPr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  <p:sp>
          <p:nvSpPr>
            <p:cNvPr id="53" name="object 2">
              <a:extLst>
                <a:ext uri="{FF2B5EF4-FFF2-40B4-BE49-F238E27FC236}">
                  <a16:creationId xmlns:a16="http://schemas.microsoft.com/office/drawing/2014/main" id="{C8F78263-DA86-F543-A5B8-6D0F3DD0CEF0}"/>
                </a:ext>
              </a:extLst>
            </p:cNvPr>
            <p:cNvSpPr txBox="1"/>
            <p:nvPr userDrawn="1"/>
          </p:nvSpPr>
          <p:spPr>
            <a:xfrm>
              <a:off x="4372620" y="3474720"/>
              <a:ext cx="395810" cy="384048"/>
            </a:xfrm>
            <a:prstGeom prst="ellipse">
              <a:avLst/>
            </a:prstGeom>
            <a:solidFill>
              <a:srgbClr val="00629B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12700" indent="-635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24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3</a:t>
              </a:r>
              <a:endParaRPr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  <p:sp>
          <p:nvSpPr>
            <p:cNvPr id="54" name="object 2">
              <a:extLst>
                <a:ext uri="{FF2B5EF4-FFF2-40B4-BE49-F238E27FC236}">
                  <a16:creationId xmlns:a16="http://schemas.microsoft.com/office/drawing/2014/main" id="{17651799-EBB4-DE4B-84C0-AF2BAC4C7ADA}"/>
                </a:ext>
              </a:extLst>
            </p:cNvPr>
            <p:cNvSpPr txBox="1"/>
            <p:nvPr userDrawn="1"/>
          </p:nvSpPr>
          <p:spPr>
            <a:xfrm>
              <a:off x="8101750" y="3474720"/>
              <a:ext cx="395810" cy="38404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12700" indent="-6350" algn="ctr">
                <a:lnSpc>
                  <a:spcPct val="100000"/>
                </a:lnSpc>
                <a:spcBef>
                  <a:spcPts val="105"/>
                </a:spcBef>
              </a:pPr>
              <a:r>
                <a:rPr lang="en-US" sz="24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5</a:t>
              </a:r>
              <a:endParaRPr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</p:grp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B136F2D4-8120-6745-AF56-12B694637D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4321" y="1700784"/>
            <a:ext cx="1993392" cy="110796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spcBef>
                <a:spcPts val="1200"/>
              </a:spcBef>
              <a:buNone/>
              <a:defRPr sz="1200"/>
            </a:lvl1pPr>
            <a:lvl2pPr marL="7429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4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6" name="Text Placeholder 3">
            <a:extLst>
              <a:ext uri="{FF2B5EF4-FFF2-40B4-BE49-F238E27FC236}">
                <a16:creationId xmlns:a16="http://schemas.microsoft.com/office/drawing/2014/main" id="{27D5652B-F0D1-6A47-99A7-4A492E2FAB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20641" y="1700784"/>
            <a:ext cx="1993392" cy="110796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spcBef>
                <a:spcPts val="1200"/>
              </a:spcBef>
              <a:buNone/>
              <a:defRPr sz="1200"/>
            </a:lvl1pPr>
            <a:lvl2pPr marL="7429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4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7" name="Text Placeholder 3">
            <a:extLst>
              <a:ext uri="{FF2B5EF4-FFF2-40B4-BE49-F238E27FC236}">
                <a16:creationId xmlns:a16="http://schemas.microsoft.com/office/drawing/2014/main" id="{3FDEED65-2DAD-8747-8ED2-50CB6D9D368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966961" y="1700784"/>
            <a:ext cx="1993392" cy="110796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spcBef>
                <a:spcPts val="1200"/>
              </a:spcBef>
              <a:buNone/>
              <a:defRPr sz="1200"/>
            </a:lvl1pPr>
            <a:lvl2pPr marL="7429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4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8" name="Text Placeholder 3">
            <a:extLst>
              <a:ext uri="{FF2B5EF4-FFF2-40B4-BE49-F238E27FC236}">
                <a16:creationId xmlns:a16="http://schemas.microsoft.com/office/drawing/2014/main" id="{B5017829-45C4-074F-AE45-6F65C3D9CE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88337" y="4754880"/>
            <a:ext cx="1993392" cy="110796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spcBef>
                <a:spcPts val="1200"/>
              </a:spcBef>
              <a:buNone/>
              <a:defRPr sz="1200"/>
            </a:lvl1pPr>
            <a:lvl2pPr marL="7429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4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9" name="Text Placeholder 3">
            <a:extLst>
              <a:ext uri="{FF2B5EF4-FFF2-40B4-BE49-F238E27FC236}">
                <a16:creationId xmlns:a16="http://schemas.microsoft.com/office/drawing/2014/main" id="{28A17CA5-B3CD-5A4B-9F57-A8C8AAB6482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34657" y="4754880"/>
            <a:ext cx="1993392" cy="110796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spcBef>
                <a:spcPts val="1200"/>
              </a:spcBef>
              <a:buNone/>
              <a:defRPr sz="1200"/>
            </a:lvl1pPr>
            <a:lvl2pPr marL="7429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4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94854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61D80B-A089-8847-B1FB-DF2EB49235C9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9144001" cy="51435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2750CA3-5E45-964B-AA6B-27D85A005C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" y="0"/>
              <a:ext cx="9143999" cy="51435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6950665-B48B-F947-B7EB-ED058D261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2565492"/>
              <a:ext cx="9144000" cy="1088908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FCAAEDA-A9B2-E64E-B4BE-4ACCC0AC5457}"/>
                </a:ext>
              </a:extLst>
            </p:cNvPr>
            <p:cNvSpPr/>
            <p:nvPr userDrawn="1"/>
          </p:nvSpPr>
          <p:spPr>
            <a:xfrm>
              <a:off x="0" y="2684543"/>
              <a:ext cx="9144000" cy="839475"/>
            </a:xfrm>
            <a:prstGeom prst="rect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63666A"/>
                </a:solidFill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FB9A60C-A876-034E-BA10-CF0A8D64BD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45289" y="2812388"/>
              <a:ext cx="2338893" cy="572030"/>
            </a:xfrm>
            <a:prstGeom prst="rect">
              <a:avLst/>
            </a:prstGeom>
          </p:spPr>
        </p:pic>
      </p:grp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2055765A-5707-F147-BB40-C02F56C0B15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60720" y="3595931"/>
            <a:ext cx="5593080" cy="110275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2400" b="0">
                <a:solidFill>
                  <a:srgbClr val="FFA300"/>
                </a:solidFill>
              </a:defRPr>
            </a:lvl1pPr>
          </a:lstStyle>
          <a:p>
            <a:pPr lvl="0"/>
            <a:r>
              <a:rPr lang="en-US" dirty="0"/>
              <a:t>Section Divider Arial Bold 24pt</a:t>
            </a:r>
          </a:p>
        </p:txBody>
      </p:sp>
    </p:spTree>
    <p:extLst>
      <p:ext uri="{BB962C8B-B14F-4D97-AF65-F5344CB8AC3E}">
        <p14:creationId xmlns:p14="http://schemas.microsoft.com/office/powerpoint/2010/main" val="723318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61D80B-A089-8847-B1FB-DF2EB49235C9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9144001" cy="51435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2750CA3-5E45-964B-AA6B-27D85A005C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" y="0"/>
              <a:ext cx="9143999" cy="51435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6950665-B48B-F947-B7EB-ED058D261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2565492"/>
              <a:ext cx="9144000" cy="1088908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FCAAEDA-A9B2-E64E-B4BE-4ACCC0AC5457}"/>
                </a:ext>
              </a:extLst>
            </p:cNvPr>
            <p:cNvSpPr/>
            <p:nvPr userDrawn="1"/>
          </p:nvSpPr>
          <p:spPr>
            <a:xfrm>
              <a:off x="0" y="2684543"/>
              <a:ext cx="9144000" cy="839475"/>
            </a:xfrm>
            <a:prstGeom prst="rect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63666A"/>
                </a:solidFill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FB9A60C-A876-034E-BA10-CF0A8D64BD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45289" y="2812388"/>
              <a:ext cx="2338893" cy="572030"/>
            </a:xfrm>
            <a:prstGeom prst="rect">
              <a:avLst/>
            </a:prstGeom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6D8052D-5986-104C-991B-DC39F36DDBED}"/>
              </a:ext>
            </a:extLst>
          </p:cNvPr>
          <p:cNvSpPr/>
          <p:nvPr userDrawn="1"/>
        </p:nvSpPr>
        <p:spPr>
          <a:xfrm>
            <a:off x="8391077" y="3851664"/>
            <a:ext cx="225734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7275814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1A0B1FE-6A75-594F-B314-3A50B1832E1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5112E05-9D0E-004B-9A2B-C2C8810F60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6DC44CA-C027-8A4A-87AB-9A3E7985CED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11E6F2-FE71-524A-8B69-22C43C57E0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46310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3913B-E215-CD47-B593-56ED805BB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162189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32881-8567-D742-A129-27D355521712}" type="datetimeFigureOut">
              <a:rPr lang="en-US" smtClean="0"/>
              <a:t>2/8/23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31D3-7E18-8048-A59E-9C68809E6E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8150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32881-8567-D742-A129-27D355521712}" type="datetimeFigureOut">
              <a:rPr lang="en-US" smtClean="0"/>
              <a:t>2/8/23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31D3-7E18-8048-A59E-9C68809E6E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219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E954B9D6-D073-438C-9C5E-5A78BA1B3D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552951"/>
            <a:ext cx="7701144" cy="584775"/>
          </a:xfrm>
        </p:spPr>
        <p:txBody>
          <a:bodyPr/>
          <a:lstStyle>
            <a:lvl1pPr>
              <a:defRPr sz="3200" b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harp Sans bold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 here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97C08B1-6E51-4E86-8FE0-8D51B9484535}"/>
              </a:ext>
            </a:extLst>
          </p:cNvPr>
          <p:cNvGrpSpPr/>
          <p:nvPr userDrawn="1"/>
        </p:nvGrpSpPr>
        <p:grpSpPr>
          <a:xfrm>
            <a:off x="0" y="457200"/>
            <a:ext cx="2452688" cy="255785"/>
            <a:chOff x="0" y="5224323"/>
            <a:chExt cx="2416175" cy="0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F07D9C6E-2706-4633-9833-9E39D48EDB5C}"/>
                </a:ext>
              </a:extLst>
            </p:cNvPr>
            <p:cNvCxnSpPr/>
            <p:nvPr userDrawn="1"/>
          </p:nvCxnSpPr>
          <p:spPr>
            <a:xfrm>
              <a:off x="368300" y="5224323"/>
              <a:ext cx="2047875" cy="0"/>
            </a:xfrm>
            <a:prstGeom prst="line">
              <a:avLst/>
            </a:prstGeom>
            <a:ln w="44450" cap="rnd">
              <a:solidFill>
                <a:srgbClr val="00A2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1FD08C3-287E-4F7F-90F9-C1DB0065552C}"/>
                </a:ext>
              </a:extLst>
            </p:cNvPr>
            <p:cNvCxnSpPr/>
            <p:nvPr userDrawn="1"/>
          </p:nvCxnSpPr>
          <p:spPr>
            <a:xfrm>
              <a:off x="0" y="5224323"/>
              <a:ext cx="2047875" cy="0"/>
            </a:xfrm>
            <a:prstGeom prst="line">
              <a:avLst/>
            </a:prstGeom>
            <a:ln w="44450" cap="rnd">
              <a:solidFill>
                <a:srgbClr val="E83E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0FB3DA-38F0-42E8-96A2-083E084D6F9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9600" y="1346200"/>
            <a:ext cx="10972800" cy="4940301"/>
          </a:xfrm>
        </p:spPr>
        <p:txBody>
          <a:bodyPr/>
          <a:lstStyle>
            <a:lvl1pPr marL="228600" indent="-228600">
              <a:buClr>
                <a:srgbClr val="00A2E1"/>
              </a:buClr>
              <a:buFont typeface="Arial" panose="020B0604020202020204" pitchFamily="34" charset="0"/>
              <a:buChar char="●"/>
              <a:defRPr/>
            </a:lvl1pPr>
            <a:lvl2pPr marL="685800" indent="-228600">
              <a:buClr>
                <a:schemeClr val="accent2"/>
              </a:buClr>
              <a:buFont typeface="Arial" panose="020B0604020202020204" pitchFamily="34" charset="0"/>
              <a:buChar char="●"/>
              <a:defRPr/>
            </a:lvl2pPr>
            <a:lvl3pPr marL="1143000" indent="-228600">
              <a:buClr>
                <a:srgbClr val="151513"/>
              </a:buClr>
              <a:buFont typeface="Arial" panose="020B0604020202020204" pitchFamily="34" charset="0"/>
              <a:buChar char="●"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36D1471-7489-493C-A9D0-AF437BB515D6}"/>
              </a:ext>
            </a:extLst>
          </p:cNvPr>
          <p:cNvGrpSpPr/>
          <p:nvPr userDrawn="1"/>
        </p:nvGrpSpPr>
        <p:grpSpPr>
          <a:xfrm>
            <a:off x="-1" y="6791325"/>
            <a:ext cx="12192001" cy="66675"/>
            <a:chOff x="-1" y="6233231"/>
            <a:chExt cx="12192001" cy="57467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BEF9CDF-2568-4721-8C4B-29C276F3B9EA}"/>
                </a:ext>
              </a:extLst>
            </p:cNvPr>
            <p:cNvSpPr/>
            <p:nvPr userDrawn="1"/>
          </p:nvSpPr>
          <p:spPr>
            <a:xfrm flipV="1">
              <a:off x="3606800" y="6233231"/>
              <a:ext cx="8585200" cy="5746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D6EB6BB-61EB-4ECF-B871-156BCD96E143}"/>
                </a:ext>
              </a:extLst>
            </p:cNvPr>
            <p:cNvSpPr/>
            <p:nvPr userDrawn="1"/>
          </p:nvSpPr>
          <p:spPr>
            <a:xfrm flipV="1">
              <a:off x="-1" y="6233231"/>
              <a:ext cx="10220325" cy="574675"/>
            </a:xfrm>
            <a:prstGeom prst="rect">
              <a:avLst/>
            </a:prstGeom>
            <a:solidFill>
              <a:srgbClr val="E83E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C43B4718-FC7C-431F-B8CE-325C220956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05" y="495301"/>
            <a:ext cx="534874" cy="683997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2078822" y="6529479"/>
            <a:ext cx="88721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spcAft>
                <a:spcPts val="0"/>
              </a:spcAft>
              <a:buSzPts val="1000"/>
              <a:buFont typeface="Symbol" panose="05050102010706020507" pitchFamily="18" charset="2"/>
              <a:buNone/>
              <a:tabLst>
                <a:tab pos="457200" algn="l"/>
              </a:tabLst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This presentation is the intellectual property of the author/presenter. Contact opagani@bluewin.ch</a:t>
            </a:r>
            <a:r>
              <a:rPr lang="en-US" sz="10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for permission to reprint and/or distribute</a:t>
            </a:r>
            <a:endParaRPr lang="en-GB" sz="10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4200311" y="17252"/>
            <a:ext cx="379137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San Antonio Breast Cancer Symposium – December 6-10, 2022</a:t>
            </a:r>
            <a:endParaRPr lang="en-GB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829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AA39B4E-6369-7A4C-AEBC-E5041664B93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7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986596-390E-3248-87B9-968CFA788F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2788" y="1600923"/>
            <a:ext cx="10820400" cy="42592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7429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4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21760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Ad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AA39B4E-6369-7A4C-AEBC-E5041664B93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7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B583F-E706-F845-9C2C-824CF42C5C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12788" y="1573213"/>
            <a:ext cx="10820400" cy="420528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7735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B583F-E706-F845-9C2C-824CF42C5C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12788" y="676657"/>
            <a:ext cx="10820400" cy="5101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984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 + 2 Column Li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AA39B4E-6369-7A4C-AEBC-E5041664B93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7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986596-390E-3248-87B9-968CFA788F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2788" y="1600923"/>
            <a:ext cx="10820400" cy="14955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7429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4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EE99F41-08EF-9347-B093-6FA7CE06C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2788" y="3242684"/>
            <a:ext cx="5280025" cy="247231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033EA86E-006A-7B43-84FC-FD4176465C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99188" y="3242684"/>
            <a:ext cx="5334000" cy="247231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1915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 +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AA39B4E-6369-7A4C-AEBC-E5041664B93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7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986596-390E-3248-87B9-968CFA788F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2788" y="1600923"/>
            <a:ext cx="10820400" cy="4772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400" b="1">
                <a:solidFill>
                  <a:schemeClr val="accent3"/>
                </a:solidFill>
              </a:defRPr>
            </a:lvl1pPr>
            <a:lvl2pPr marL="7429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4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DD22DC-0323-DE40-B106-89BDCB28ED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2788" y="2265363"/>
            <a:ext cx="5791921" cy="355354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74931AF-EAFD-EA49-AF39-2FC3819F2AA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91313" y="2265363"/>
            <a:ext cx="4841875" cy="3262312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37680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+ li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AA39B4E-6369-7A4C-AEBC-E5041664B93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7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986596-390E-3248-87B9-968CFA788F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2788" y="1600923"/>
            <a:ext cx="3256539" cy="1953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7429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4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EE99F41-08EF-9347-B093-6FA7CE06C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2788" y="3761510"/>
            <a:ext cx="3256539" cy="195348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1F03BB4-41CC-E849-9B55-3687F7E74FB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15861" y="1600923"/>
            <a:ext cx="3256539" cy="1953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7429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4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4E0B8D83-42B6-614A-BF5E-568D4CCB81C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15861" y="3761510"/>
            <a:ext cx="3256539" cy="195348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D87D397B-C93F-7E45-B774-40EAFDD103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18934" y="1600923"/>
            <a:ext cx="3256539" cy="1953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7429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4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EC34C2E0-58DE-7A43-AA08-BFAF28E816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934" y="3761510"/>
            <a:ext cx="3256539" cy="195348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062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 +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AA39B4E-6369-7A4C-AEBC-E5041664B93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7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986596-390E-3248-87B9-968CFA788F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41987" y="1600923"/>
            <a:ext cx="5791921" cy="5021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400" b="1">
                <a:solidFill>
                  <a:schemeClr val="accent3"/>
                </a:solidFill>
              </a:defRPr>
            </a:lvl1pPr>
            <a:lvl2pPr marL="7429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4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DD22DC-0323-DE40-B106-89BDCB28ED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741987" y="2265363"/>
            <a:ext cx="5791921" cy="355354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74931AF-EAFD-EA49-AF39-2FC3819F2AA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3507" y="1600923"/>
            <a:ext cx="4786460" cy="355354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035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row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AA39B4E-6369-7A4C-AEBC-E5041664B93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7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986596-390E-3248-87B9-968CFA788F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2788" y="1600923"/>
            <a:ext cx="10820400" cy="11048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7429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4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E05FC27-17DE-5341-9B82-5BC8E358862D}"/>
              </a:ext>
            </a:extLst>
          </p:cNvPr>
          <p:cNvGrpSpPr/>
          <p:nvPr userDrawn="1"/>
        </p:nvGrpSpPr>
        <p:grpSpPr>
          <a:xfrm>
            <a:off x="689929" y="3126191"/>
            <a:ext cx="10803008" cy="2296787"/>
            <a:chOff x="435178" y="2479802"/>
            <a:chExt cx="11600741" cy="246639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2ED8254-7417-744A-901A-09C5D307E38F}"/>
                </a:ext>
              </a:extLst>
            </p:cNvPr>
            <p:cNvGrpSpPr/>
            <p:nvPr userDrawn="1"/>
          </p:nvGrpSpPr>
          <p:grpSpPr>
            <a:xfrm>
              <a:off x="435178" y="2479802"/>
              <a:ext cx="10483600" cy="2457957"/>
              <a:chOff x="435178" y="2479803"/>
              <a:chExt cx="7003884" cy="1642112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1939AEF-633E-4046-A275-FA291A7C14BB}"/>
                  </a:ext>
                </a:extLst>
              </p:cNvPr>
              <p:cNvSpPr/>
              <p:nvPr userDrawn="1"/>
            </p:nvSpPr>
            <p:spPr>
              <a:xfrm>
                <a:off x="5623319" y="2481373"/>
                <a:ext cx="1815743" cy="1640541"/>
              </a:xfrm>
              <a:prstGeom prst="rect">
                <a:avLst/>
              </a:prstGeom>
              <a:solidFill>
                <a:srgbClr val="FFA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77CCE8B-EF49-DC4E-A6E5-AFD5248B88BF}"/>
                  </a:ext>
                </a:extLst>
              </p:cNvPr>
              <p:cNvSpPr/>
              <p:nvPr userDrawn="1"/>
            </p:nvSpPr>
            <p:spPr>
              <a:xfrm>
                <a:off x="3923673" y="2481373"/>
                <a:ext cx="1815743" cy="1640541"/>
              </a:xfrm>
              <a:prstGeom prst="rect">
                <a:avLst/>
              </a:prstGeom>
              <a:solidFill>
                <a:srgbClr val="6366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" name="Triangle 10">
                <a:extLst>
                  <a:ext uri="{FF2B5EF4-FFF2-40B4-BE49-F238E27FC236}">
                    <a16:creationId xmlns:a16="http://schemas.microsoft.com/office/drawing/2014/main" id="{15FE7054-20A9-154F-A106-AA821961B158}"/>
                  </a:ext>
                </a:extLst>
              </p:cNvPr>
              <p:cNvSpPr/>
              <p:nvPr userDrawn="1"/>
            </p:nvSpPr>
            <p:spPr>
              <a:xfrm rot="5400000">
                <a:off x="5292095" y="2927124"/>
                <a:ext cx="1642112" cy="747470"/>
              </a:xfrm>
              <a:prstGeom prst="triangle">
                <a:avLst>
                  <a:gd name="adj" fmla="val 51638"/>
                </a:avLst>
              </a:prstGeom>
              <a:solidFill>
                <a:srgbClr val="6366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7A407B0A-EC50-AC4C-99BF-5BFEF1A9FEE7}"/>
                  </a:ext>
                </a:extLst>
              </p:cNvPr>
              <p:cNvSpPr/>
              <p:nvPr userDrawn="1"/>
            </p:nvSpPr>
            <p:spPr>
              <a:xfrm>
                <a:off x="2215849" y="2481373"/>
                <a:ext cx="1815743" cy="1640541"/>
              </a:xfrm>
              <a:prstGeom prst="rect">
                <a:avLst/>
              </a:prstGeom>
              <a:solidFill>
                <a:srgbClr val="41B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" name="Triangle 12">
                <a:extLst>
                  <a:ext uri="{FF2B5EF4-FFF2-40B4-BE49-F238E27FC236}">
                    <a16:creationId xmlns:a16="http://schemas.microsoft.com/office/drawing/2014/main" id="{9318B7BA-B216-614B-8D1A-819F9058314A}"/>
                  </a:ext>
                </a:extLst>
              </p:cNvPr>
              <p:cNvSpPr/>
              <p:nvPr userDrawn="1"/>
            </p:nvSpPr>
            <p:spPr>
              <a:xfrm rot="5400000">
                <a:off x="3584271" y="2927124"/>
                <a:ext cx="1642112" cy="747470"/>
              </a:xfrm>
              <a:prstGeom prst="triangle">
                <a:avLst>
                  <a:gd name="adj" fmla="val 51638"/>
                </a:avLst>
              </a:prstGeom>
              <a:solidFill>
                <a:srgbClr val="41B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D04729D5-84B8-9C4D-95A3-423F56EAA772}"/>
                  </a:ext>
                </a:extLst>
              </p:cNvPr>
              <p:cNvSpPr/>
              <p:nvPr userDrawn="1"/>
            </p:nvSpPr>
            <p:spPr>
              <a:xfrm>
                <a:off x="435178" y="2481373"/>
                <a:ext cx="1815743" cy="1640541"/>
              </a:xfrm>
              <a:prstGeom prst="rect">
                <a:avLst/>
              </a:prstGeom>
              <a:solidFill>
                <a:srgbClr val="0062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" name="Triangle 14">
                <a:extLst>
                  <a:ext uri="{FF2B5EF4-FFF2-40B4-BE49-F238E27FC236}">
                    <a16:creationId xmlns:a16="http://schemas.microsoft.com/office/drawing/2014/main" id="{98CF6FB9-7F78-C240-A2C0-935EEFA1EB38}"/>
                  </a:ext>
                </a:extLst>
              </p:cNvPr>
              <p:cNvSpPr/>
              <p:nvPr userDrawn="1"/>
            </p:nvSpPr>
            <p:spPr>
              <a:xfrm rot="5400000">
                <a:off x="1803600" y="2927124"/>
                <a:ext cx="1642112" cy="747470"/>
              </a:xfrm>
              <a:prstGeom prst="triangle">
                <a:avLst>
                  <a:gd name="adj" fmla="val 51638"/>
                </a:avLst>
              </a:prstGeom>
              <a:solidFill>
                <a:srgbClr val="0062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" name="object 2">
                <a:extLst>
                  <a:ext uri="{FF2B5EF4-FFF2-40B4-BE49-F238E27FC236}">
                    <a16:creationId xmlns:a16="http://schemas.microsoft.com/office/drawing/2014/main" id="{76F91A32-5014-8F49-BB67-4C34C7438A93}"/>
                  </a:ext>
                </a:extLst>
              </p:cNvPr>
              <p:cNvSpPr txBox="1"/>
              <p:nvPr userDrawn="1"/>
            </p:nvSpPr>
            <p:spPr>
              <a:xfrm>
                <a:off x="2754186" y="3053065"/>
                <a:ext cx="395810" cy="395810"/>
              </a:xfrm>
              <a:prstGeom prst="ellipse">
                <a:avLst/>
              </a:prstGeom>
              <a:solidFill>
                <a:srgbClr val="4D4D4F"/>
              </a:solidFill>
              <a:ln w="28575">
                <a:solidFill>
                  <a:schemeClr val="bg1"/>
                </a:solidFill>
              </a:ln>
            </p:spPr>
            <p:txBody>
              <a:bodyPr vert="horz" wrap="none" lIns="0" tIns="0" rIns="0" bIns="0" rtlCol="0" anchor="ctr" anchorCtr="0">
                <a:normAutofit/>
              </a:bodyPr>
              <a:lstStyle/>
              <a:p>
                <a:pPr marL="12700" indent="-6350" algn="ctr">
                  <a:lnSpc>
                    <a:spcPct val="100000"/>
                  </a:lnSpc>
                  <a:spcBef>
                    <a:spcPts val="105"/>
                  </a:spcBef>
                </a:pPr>
                <a:r>
                  <a:rPr sz="240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cs typeface="Trebuchet MS Regular" charset="0"/>
                  </a:rPr>
                  <a:t>1</a:t>
                </a:r>
              </a:p>
            </p:txBody>
          </p:sp>
          <p:sp>
            <p:nvSpPr>
              <p:cNvPr id="17" name="object 2">
                <a:extLst>
                  <a:ext uri="{FF2B5EF4-FFF2-40B4-BE49-F238E27FC236}">
                    <a16:creationId xmlns:a16="http://schemas.microsoft.com/office/drawing/2014/main" id="{1ACC8DE2-EDAC-DF4A-9F52-E473E06373BB}"/>
                  </a:ext>
                </a:extLst>
              </p:cNvPr>
              <p:cNvSpPr txBox="1"/>
              <p:nvPr userDrawn="1"/>
            </p:nvSpPr>
            <p:spPr>
              <a:xfrm>
                <a:off x="4495385" y="3053065"/>
                <a:ext cx="395810" cy="395810"/>
              </a:xfrm>
              <a:prstGeom prst="ellipse">
                <a:avLst/>
              </a:prstGeom>
              <a:solidFill>
                <a:srgbClr val="4D4D4F"/>
              </a:solidFill>
              <a:ln w="28575">
                <a:solidFill>
                  <a:schemeClr val="bg1"/>
                </a:solidFill>
              </a:ln>
            </p:spPr>
            <p:txBody>
              <a:bodyPr vert="horz" wrap="none" lIns="0" tIns="0" rIns="0" bIns="0" rtlCol="0" anchor="ctr" anchorCtr="0">
                <a:normAutofit/>
              </a:bodyPr>
              <a:lstStyle/>
              <a:p>
                <a:pPr marL="12700" indent="-6350" algn="ctr">
                  <a:lnSpc>
                    <a:spcPct val="100000"/>
                  </a:lnSpc>
                  <a:spcBef>
                    <a:spcPts val="105"/>
                  </a:spcBef>
                </a:pPr>
                <a:r>
                  <a:rPr lang="en-US" sz="240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cs typeface="Trebuchet MS Regular" charset="0"/>
                  </a:rPr>
                  <a:t>2</a:t>
                </a:r>
                <a:endParaRPr sz="24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endParaRPr>
              </a:p>
            </p:txBody>
          </p:sp>
          <p:sp>
            <p:nvSpPr>
              <p:cNvPr id="18" name="object 2">
                <a:extLst>
                  <a:ext uri="{FF2B5EF4-FFF2-40B4-BE49-F238E27FC236}">
                    <a16:creationId xmlns:a16="http://schemas.microsoft.com/office/drawing/2014/main" id="{B1CD7CDA-9EA8-4B43-9792-45DF90C5A629}"/>
                  </a:ext>
                </a:extLst>
              </p:cNvPr>
              <p:cNvSpPr txBox="1"/>
              <p:nvPr userDrawn="1"/>
            </p:nvSpPr>
            <p:spPr>
              <a:xfrm>
                <a:off x="6146830" y="3053065"/>
                <a:ext cx="395810" cy="395810"/>
              </a:xfrm>
              <a:prstGeom prst="ellipse">
                <a:avLst/>
              </a:prstGeom>
              <a:solidFill>
                <a:srgbClr val="4D4D4F"/>
              </a:solidFill>
              <a:ln w="28575">
                <a:solidFill>
                  <a:schemeClr val="bg1"/>
                </a:solidFill>
              </a:ln>
            </p:spPr>
            <p:txBody>
              <a:bodyPr vert="horz" wrap="none" lIns="0" tIns="0" rIns="0" bIns="0" rtlCol="0" anchor="ctr" anchorCtr="0">
                <a:normAutofit/>
              </a:bodyPr>
              <a:lstStyle/>
              <a:p>
                <a:pPr marL="12700" indent="-6350" algn="ctr">
                  <a:lnSpc>
                    <a:spcPct val="100000"/>
                  </a:lnSpc>
                  <a:spcBef>
                    <a:spcPts val="105"/>
                  </a:spcBef>
                </a:pPr>
                <a:r>
                  <a:rPr lang="en-US" sz="240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cs typeface="Trebuchet MS Regular" charset="0"/>
                  </a:rPr>
                  <a:t>3</a:t>
                </a:r>
                <a:endParaRPr sz="24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endParaRPr>
              </a:p>
            </p:txBody>
          </p:sp>
        </p:grpSp>
        <p:sp>
          <p:nvSpPr>
            <p:cNvPr id="22" name="Triangle 21">
              <a:extLst>
                <a:ext uri="{FF2B5EF4-FFF2-40B4-BE49-F238E27FC236}">
                  <a16:creationId xmlns:a16="http://schemas.microsoft.com/office/drawing/2014/main" id="{3FE8F448-1A63-5E4E-B095-FBF5C7D0129F}"/>
                </a:ext>
              </a:extLst>
            </p:cNvPr>
            <p:cNvSpPr/>
            <p:nvPr userDrawn="1"/>
          </p:nvSpPr>
          <p:spPr>
            <a:xfrm rot="5400000">
              <a:off x="10247525" y="3157799"/>
              <a:ext cx="2457955" cy="1118832"/>
            </a:xfrm>
            <a:prstGeom prst="triangle">
              <a:avLst>
                <a:gd name="adj" fmla="val 51638"/>
              </a:avLst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51DC2F39-3958-DE4B-9287-6C6A2D786D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169" y="3382132"/>
            <a:ext cx="2331576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2C0861EE-4123-8047-B670-BBBAA34E3E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22877" y="3382132"/>
            <a:ext cx="1747973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EE95DA5E-0A86-BF4F-B4B6-5087C97589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08170" y="3382132"/>
            <a:ext cx="1747973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3819518D-0263-F143-990A-1270183732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05893" y="3382132"/>
            <a:ext cx="1747973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7972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E2A3C66-034C-6248-9AF2-5731190B8543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-1" y="6131376"/>
            <a:ext cx="12191999" cy="75178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EE713F9-6BBF-9847-B0E8-88EAC4C24384}"/>
              </a:ext>
            </a:extLst>
          </p:cNvPr>
          <p:cNvSpPr/>
          <p:nvPr userDrawn="1"/>
        </p:nvSpPr>
        <p:spPr>
          <a:xfrm>
            <a:off x="-2" y="6208930"/>
            <a:ext cx="12192002" cy="641145"/>
          </a:xfrm>
          <a:prstGeom prst="rect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B48DE0-627E-454C-8D8A-C6FEE9D83636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274572" y="6315424"/>
            <a:ext cx="2377099" cy="35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784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91" r:id="rId3"/>
    <p:sldLayoutId id="214748369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78" r:id="rId12"/>
    <p:sldLayoutId id="2147483690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2.wdp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microsoft.com/office/2007/relationships/hdphoto" Target="../media/hdphoto4.wdp"/><Relationship Id="rId5" Type="http://schemas.openxmlformats.org/officeDocument/2006/relationships/image" Target="../media/image30.png"/><Relationship Id="rId4" Type="http://schemas.microsoft.com/office/2007/relationships/hdphoto" Target="../media/hdphoto3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microsoft.com/office/2007/relationships/hdphoto" Target="../media/hdphoto5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4" Type="http://schemas.microsoft.com/office/2007/relationships/hdphoto" Target="../media/hdphoto6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6" Type="http://schemas.microsoft.com/office/2007/relationships/hdphoto" Target="../media/hdphoto8.wdp"/><Relationship Id="rId5" Type="http://schemas.openxmlformats.org/officeDocument/2006/relationships/image" Target="../media/image38.png"/><Relationship Id="rId4" Type="http://schemas.microsoft.com/office/2007/relationships/hdphoto" Target="../media/hdphoto7.wdp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C2681-8EFD-9B43-BA19-0E819F9700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Tolerability and Other Practical Issues in OFS, Including Potential Utility in Preserving Fertility</a:t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55DCAE-5C8F-6E43-8A7D-340AE2CAB9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Ann Partridge, MD, MPH</a:t>
            </a:r>
          </a:p>
        </p:txBody>
      </p:sp>
    </p:spTree>
    <p:extLst>
      <p:ext uri="{BB962C8B-B14F-4D97-AF65-F5344CB8AC3E}">
        <p14:creationId xmlns:p14="http://schemas.microsoft.com/office/powerpoint/2010/main" val="2900876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459" y="1055458"/>
            <a:ext cx="10817816" cy="6067587"/>
          </a:xfrm>
        </p:spPr>
        <p:txBody>
          <a:bodyPr/>
          <a:lstStyle/>
          <a:p>
            <a:pPr>
              <a:defRPr/>
            </a:pPr>
            <a:r>
              <a:rPr lang="en-US" dirty="0">
                <a:latin typeface="+mj-lt"/>
              </a:rPr>
              <a:t>A 32 </a:t>
            </a:r>
            <a:r>
              <a:rPr lang="en-US" dirty="0" err="1">
                <a:latin typeface="+mj-lt"/>
              </a:rPr>
              <a:t>yo</a:t>
            </a:r>
            <a:r>
              <a:rPr lang="en-US" dirty="0">
                <a:latin typeface="+mj-lt"/>
              </a:rPr>
              <a:t> woman sees you for a second opinion</a:t>
            </a:r>
          </a:p>
          <a:p>
            <a:pPr>
              <a:defRPr/>
            </a:pPr>
            <a:endParaRPr lang="en-US" dirty="0">
              <a:latin typeface="+mj-lt"/>
            </a:endParaRPr>
          </a:p>
          <a:p>
            <a:pPr>
              <a:defRPr/>
            </a:pPr>
            <a:r>
              <a:rPr lang="en-US" dirty="0">
                <a:latin typeface="+mj-lt"/>
              </a:rPr>
              <a:t>She was diagnosed 18 months ago with high grade HR+, Her-2+ disease, clinically T2 (approximately 2.5 cm), N0.  </a:t>
            </a:r>
          </a:p>
          <a:p>
            <a:pPr>
              <a:defRPr/>
            </a:pPr>
            <a:endParaRPr lang="en-US" dirty="0">
              <a:latin typeface="+mj-lt"/>
            </a:endParaRPr>
          </a:p>
          <a:p>
            <a:pPr>
              <a:defRPr/>
            </a:pPr>
            <a:r>
              <a:rPr lang="en-US" dirty="0">
                <a:latin typeface="+mj-lt"/>
              </a:rPr>
              <a:t>She receives neoadjuvant THP chemotherapy (on clinical trial) and has a </a:t>
            </a:r>
            <a:r>
              <a:rPr lang="en-US" dirty="0" err="1">
                <a:latin typeface="+mj-lt"/>
              </a:rPr>
              <a:t>pCR</a:t>
            </a:r>
            <a:r>
              <a:rPr lang="en-US" dirty="0">
                <a:latin typeface="+mj-lt"/>
              </a:rPr>
              <a:t> and completes a year of HP and starts tamoxifen and OFS.</a:t>
            </a:r>
          </a:p>
          <a:p>
            <a:pPr>
              <a:defRPr/>
            </a:pPr>
            <a:endParaRPr lang="en-US" dirty="0">
              <a:latin typeface="+mj-lt"/>
            </a:endParaRPr>
          </a:p>
          <a:p>
            <a:pPr>
              <a:defRPr/>
            </a:pPr>
            <a:r>
              <a:rPr lang="en-US" dirty="0">
                <a:latin typeface="+mj-lt"/>
              </a:rPr>
              <a:t>She wants to know optimal duration of hormonal therapy and when she can become pregnant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D6ABEDB-51BE-D146-9318-447CA1C6B5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361" y="74504"/>
            <a:ext cx="1081781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3600" dirty="0">
                <a:solidFill>
                  <a:schemeClr val="tx1"/>
                </a:solidFill>
                <a:latin typeface="Arial" charset="0"/>
              </a:rPr>
              <a:t>Another Case: 32-yo Woman</a:t>
            </a:r>
          </a:p>
        </p:txBody>
      </p:sp>
    </p:spTree>
    <p:extLst>
      <p:ext uri="{BB962C8B-B14F-4D97-AF65-F5344CB8AC3E}">
        <p14:creationId xmlns:p14="http://schemas.microsoft.com/office/powerpoint/2010/main" val="385748770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E491CE2F-F3F5-B644-839C-96E1C102A5D6}"/>
              </a:ext>
            </a:extLst>
          </p:cNvPr>
          <p:cNvSpPr txBox="1"/>
          <p:nvPr/>
        </p:nvSpPr>
        <p:spPr>
          <a:xfrm>
            <a:off x="409575" y="12521"/>
            <a:ext cx="113728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Breast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 </a:t>
            </a: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Cancer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 </a:t>
            </a: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Survivors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 </a:t>
            </a: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Have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 Lower</a:t>
            </a:r>
            <a:b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</a:b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 </a:t>
            </a: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Pregnancy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 </a:t>
            </a: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Rates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 </a:t>
            </a: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after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 </a:t>
            </a: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Cancer</a:t>
            </a:r>
            <a:endParaRPr lang="it-IT" sz="3600" b="1" dirty="0">
              <a:solidFill>
                <a:schemeClr val="tx2"/>
              </a:solidFill>
              <a:latin typeface="+mj-lt"/>
              <a:ea typeface="MS PGothic" charset="-128"/>
              <a:cs typeface="Arial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1C9450-7924-444B-84AD-FCCFDC91E3EA}"/>
              </a:ext>
            </a:extLst>
          </p:cNvPr>
          <p:cNvSpPr txBox="1"/>
          <p:nvPr/>
        </p:nvSpPr>
        <p:spPr>
          <a:xfrm>
            <a:off x="6800850" y="6363969"/>
            <a:ext cx="4373562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350" dirty="0">
                <a:latin typeface="Arial Unicode MS" charset="0"/>
                <a:ea typeface="MS PGothic" charset="-128"/>
              </a:rPr>
              <a:t>		</a:t>
            </a:r>
            <a:r>
              <a:rPr lang="en-US" sz="1400" dirty="0" err="1">
                <a:solidFill>
                  <a:schemeClr val="bg1"/>
                </a:solidFill>
                <a:latin typeface="+mj-lt"/>
                <a:ea typeface="MS PGothic" charset="-128"/>
              </a:rPr>
              <a:t>Lambertini</a:t>
            </a:r>
            <a:r>
              <a:rPr lang="en-US" sz="1400" dirty="0">
                <a:solidFill>
                  <a:schemeClr val="bg1"/>
                </a:solidFill>
                <a:latin typeface="+mj-lt"/>
                <a:ea typeface="MS PGothic" charset="-128"/>
              </a:rPr>
              <a:t> et al, JCO, 2022</a:t>
            </a:r>
          </a:p>
        </p:txBody>
      </p:sp>
      <p:pic>
        <p:nvPicPr>
          <p:cNvPr id="6" name="Picture 5" descr="Chart&#10;&#10;Description automatically generated">
            <a:extLst>
              <a:ext uri="{FF2B5EF4-FFF2-40B4-BE49-F238E27FC236}">
                <a16:creationId xmlns:a16="http://schemas.microsoft.com/office/drawing/2014/main" id="{A6E2C00D-906E-3F46-8C9C-09A89D438D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3031" y="1212850"/>
            <a:ext cx="6935476" cy="4860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975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E491CE2F-F3F5-B644-839C-96E1C102A5D6}"/>
              </a:ext>
            </a:extLst>
          </p:cNvPr>
          <p:cNvSpPr txBox="1"/>
          <p:nvPr/>
        </p:nvSpPr>
        <p:spPr>
          <a:xfrm>
            <a:off x="409575" y="12521"/>
            <a:ext cx="113728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Pregnancy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, Delivery and </a:t>
            </a: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Fetal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 </a:t>
            </a: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Outcomes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 </a:t>
            </a:r>
          </a:p>
          <a:p>
            <a:pPr algn="ctr">
              <a:defRPr/>
            </a:pP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After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 </a:t>
            </a: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Breast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 </a:t>
            </a: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Cancer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1C9450-7924-444B-84AD-FCCFDC91E3EA}"/>
              </a:ext>
            </a:extLst>
          </p:cNvPr>
          <p:cNvSpPr txBox="1"/>
          <p:nvPr/>
        </p:nvSpPr>
        <p:spPr>
          <a:xfrm>
            <a:off x="6800850" y="6363969"/>
            <a:ext cx="4373562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350" dirty="0">
                <a:latin typeface="Arial Unicode MS" charset="0"/>
                <a:ea typeface="MS PGothic" charset="-128"/>
              </a:rPr>
              <a:t>		</a:t>
            </a:r>
            <a:r>
              <a:rPr lang="en-US" sz="1400" dirty="0" err="1">
                <a:solidFill>
                  <a:schemeClr val="bg1"/>
                </a:solidFill>
                <a:latin typeface="+mj-lt"/>
                <a:ea typeface="MS PGothic" charset="-128"/>
              </a:rPr>
              <a:t>Lambertini</a:t>
            </a:r>
            <a:r>
              <a:rPr lang="en-US" sz="1400" dirty="0">
                <a:solidFill>
                  <a:schemeClr val="bg1"/>
                </a:solidFill>
                <a:latin typeface="+mj-lt"/>
                <a:ea typeface="MS PGothic" charset="-128"/>
              </a:rPr>
              <a:t> et al, JCO, 2022</a:t>
            </a:r>
          </a:p>
        </p:txBody>
      </p:sp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2E835642-FFB4-0D4F-AC77-5CF592FC23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100" y="1212850"/>
            <a:ext cx="62738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096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E491CE2F-F3F5-B644-839C-96E1C102A5D6}"/>
              </a:ext>
            </a:extLst>
          </p:cNvPr>
          <p:cNvSpPr txBox="1"/>
          <p:nvPr/>
        </p:nvSpPr>
        <p:spPr>
          <a:xfrm>
            <a:off x="409575" y="12521"/>
            <a:ext cx="113728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Disease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-Free </a:t>
            </a: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Survival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 </a:t>
            </a: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After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 </a:t>
            </a:r>
          </a:p>
          <a:p>
            <a:pPr algn="ctr">
              <a:defRPr/>
            </a:pP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Pregnancy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 vs No </a:t>
            </a: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Pregnancy</a:t>
            </a:r>
            <a:endParaRPr lang="it-IT" sz="3600" b="1" dirty="0">
              <a:solidFill>
                <a:schemeClr val="tx2"/>
              </a:solidFill>
              <a:latin typeface="+mj-lt"/>
              <a:ea typeface="MS PGothic" charset="-128"/>
              <a:cs typeface="Arial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1C9450-7924-444B-84AD-FCCFDC91E3EA}"/>
              </a:ext>
            </a:extLst>
          </p:cNvPr>
          <p:cNvSpPr txBox="1"/>
          <p:nvPr/>
        </p:nvSpPr>
        <p:spPr>
          <a:xfrm>
            <a:off x="6800850" y="6363969"/>
            <a:ext cx="4373562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350" dirty="0">
                <a:latin typeface="Arial Unicode MS" charset="0"/>
                <a:ea typeface="MS PGothic" charset="-128"/>
              </a:rPr>
              <a:t>		</a:t>
            </a:r>
            <a:r>
              <a:rPr lang="en-US" sz="1400" dirty="0" err="1">
                <a:solidFill>
                  <a:schemeClr val="bg1"/>
                </a:solidFill>
                <a:latin typeface="+mj-lt"/>
                <a:ea typeface="MS PGothic" charset="-128"/>
              </a:rPr>
              <a:t>Lambertini</a:t>
            </a:r>
            <a:r>
              <a:rPr lang="en-US" sz="1400" dirty="0">
                <a:solidFill>
                  <a:schemeClr val="bg1"/>
                </a:solidFill>
                <a:latin typeface="+mj-lt"/>
                <a:ea typeface="MS PGothic" charset="-128"/>
              </a:rPr>
              <a:t> et al, JCO, 2022</a:t>
            </a:r>
          </a:p>
        </p:txBody>
      </p:sp>
      <p:pic>
        <p:nvPicPr>
          <p:cNvPr id="7" name="Picture 6" descr="Chart&#10;&#10;Description automatically generated">
            <a:extLst>
              <a:ext uri="{FF2B5EF4-FFF2-40B4-BE49-F238E27FC236}">
                <a16:creationId xmlns:a16="http://schemas.microsoft.com/office/drawing/2014/main" id="{EAAC5327-37D8-654D-B2F5-DA19C3F034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3236" y="1580405"/>
            <a:ext cx="7256369" cy="4518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0439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E491CE2F-F3F5-B644-839C-96E1C102A5D6}"/>
              </a:ext>
            </a:extLst>
          </p:cNvPr>
          <p:cNvSpPr txBox="1"/>
          <p:nvPr/>
        </p:nvSpPr>
        <p:spPr>
          <a:xfrm>
            <a:off x="409575" y="12521"/>
            <a:ext cx="113728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Disease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-Free </a:t>
            </a: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Survival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 </a:t>
            </a: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After</a:t>
            </a:r>
            <a:r>
              <a:rPr lang="it-IT" sz="3600" b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 </a:t>
            </a:r>
          </a:p>
          <a:p>
            <a:pPr algn="ctr">
              <a:defRPr/>
            </a:pPr>
            <a:r>
              <a:rPr lang="it-IT" sz="3600" b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Pregnancy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 vs No </a:t>
            </a: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Pregnancy</a:t>
            </a:r>
            <a:endParaRPr lang="it-IT" sz="3600" b="1" dirty="0">
              <a:solidFill>
                <a:schemeClr val="tx2"/>
              </a:solidFill>
              <a:latin typeface="+mj-lt"/>
              <a:ea typeface="MS PGothic" charset="-128"/>
              <a:cs typeface="Arial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1C9450-7924-444B-84AD-FCCFDC91E3EA}"/>
              </a:ext>
            </a:extLst>
          </p:cNvPr>
          <p:cNvSpPr txBox="1"/>
          <p:nvPr/>
        </p:nvSpPr>
        <p:spPr>
          <a:xfrm>
            <a:off x="6800850" y="6363969"/>
            <a:ext cx="4373562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350" dirty="0">
                <a:latin typeface="Arial Unicode MS" charset="0"/>
                <a:ea typeface="MS PGothic" charset="-128"/>
              </a:rPr>
              <a:t>		</a:t>
            </a:r>
            <a:r>
              <a:rPr lang="en-US" sz="1400" dirty="0" err="1">
                <a:solidFill>
                  <a:schemeClr val="bg1"/>
                </a:solidFill>
                <a:latin typeface="+mj-lt"/>
                <a:ea typeface="MS PGothic" charset="-128"/>
              </a:rPr>
              <a:t>Lambertini</a:t>
            </a:r>
            <a:r>
              <a:rPr lang="en-US" sz="1400" dirty="0">
                <a:solidFill>
                  <a:schemeClr val="bg1"/>
                </a:solidFill>
                <a:latin typeface="+mj-lt"/>
                <a:ea typeface="MS PGothic" charset="-128"/>
              </a:rPr>
              <a:t> et al, JCO, 2022</a:t>
            </a:r>
          </a:p>
        </p:txBody>
      </p:sp>
      <p:pic>
        <p:nvPicPr>
          <p:cNvPr id="9" name="Picture 8" descr="Chart&#10;&#10;Description automatically generated">
            <a:extLst>
              <a:ext uri="{FF2B5EF4-FFF2-40B4-BE49-F238E27FC236}">
                <a16:creationId xmlns:a16="http://schemas.microsoft.com/office/drawing/2014/main" id="{DE59B47E-2DB9-C04C-973C-21485A8E6D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0" y="1510656"/>
            <a:ext cx="6121400" cy="2921000"/>
          </a:xfrm>
          <a:prstGeom prst="rect">
            <a:avLst/>
          </a:prstGeom>
        </p:spPr>
      </p:pic>
      <p:pic>
        <p:nvPicPr>
          <p:cNvPr id="11" name="Picture 10" descr="Chart, box and whisker chart&#10;&#10;Description automatically generated">
            <a:extLst>
              <a:ext uri="{FF2B5EF4-FFF2-40B4-BE49-F238E27FC236}">
                <a16:creationId xmlns:a16="http://schemas.microsoft.com/office/drawing/2014/main" id="{7DF2DCAB-4EBA-E14E-9C65-87F02858C5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3005" y="3145163"/>
            <a:ext cx="6134100" cy="28067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0692816-6930-FA49-9ABE-5761C13E165F}"/>
              </a:ext>
            </a:extLst>
          </p:cNvPr>
          <p:cNvSpPr txBox="1"/>
          <p:nvPr/>
        </p:nvSpPr>
        <p:spPr>
          <a:xfrm>
            <a:off x="3012141" y="4729462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ER+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EED770-96A7-F540-8021-A50ABE3094B0}"/>
              </a:ext>
            </a:extLst>
          </p:cNvPr>
          <p:cNvSpPr txBox="1"/>
          <p:nvPr/>
        </p:nvSpPr>
        <p:spPr>
          <a:xfrm>
            <a:off x="8287870" y="2510871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ER-</a:t>
            </a:r>
          </a:p>
        </p:txBody>
      </p:sp>
    </p:spTree>
    <p:extLst>
      <p:ext uri="{BB962C8B-B14F-4D97-AF65-F5344CB8AC3E}">
        <p14:creationId xmlns:p14="http://schemas.microsoft.com/office/powerpoint/2010/main" val="24928935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POSITIVE Trial:  ELIGIBILITY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5"/>
          </p:nvPr>
        </p:nvSpPr>
        <p:spPr>
          <a:xfrm>
            <a:off x="609600" y="1474425"/>
            <a:ext cx="10972800" cy="4940301"/>
          </a:xfrm>
        </p:spPr>
        <p:txBody>
          <a:bodyPr/>
          <a:lstStyle/>
          <a:p>
            <a:r>
              <a:rPr lang="en-US" sz="2400" b="1" dirty="0"/>
              <a:t> </a:t>
            </a:r>
            <a:r>
              <a:rPr lang="en-US" sz="2400" dirty="0"/>
              <a:t>Premenopausal women wishing to become pregnant</a:t>
            </a:r>
            <a:endParaRPr lang="en-US" sz="2400" dirty="0">
              <a:ea typeface="Calibri" panose="020F0502020204030204" pitchFamily="34" charset="0"/>
            </a:endParaRPr>
          </a:p>
          <a:p>
            <a:r>
              <a:rPr lang="en-US" sz="2400" dirty="0">
                <a:ea typeface="Calibri" panose="020F0502020204030204" pitchFamily="34" charset="0"/>
              </a:rPr>
              <a:t> Age ≤</a:t>
            </a:r>
            <a:r>
              <a:rPr lang="en-GB" sz="2400" dirty="0">
                <a:ea typeface="Calibri" panose="020F0502020204030204" pitchFamily="34" charset="0"/>
              </a:rPr>
              <a:t>42 years at study entry</a:t>
            </a:r>
          </a:p>
          <a:p>
            <a:r>
              <a:rPr lang="en-GB" sz="2400" dirty="0">
                <a:ea typeface="Calibri" panose="020F0502020204030204" pitchFamily="34" charset="0"/>
              </a:rPr>
              <a:t> At least 18 months and no more than 30 months of prior adjuvant  ET </a:t>
            </a:r>
            <a:br>
              <a:rPr lang="en-GB" sz="2400" dirty="0">
                <a:ea typeface="Calibri" panose="020F0502020204030204" pitchFamily="34" charset="0"/>
              </a:rPr>
            </a:br>
            <a:r>
              <a:rPr lang="en-GB" sz="2400" dirty="0">
                <a:ea typeface="Calibri" panose="020F0502020204030204" pitchFamily="34" charset="0"/>
              </a:rPr>
              <a:t> for stage I-III HR+ BC</a:t>
            </a:r>
          </a:p>
          <a:p>
            <a:pPr lvl="1"/>
            <a:r>
              <a:rPr lang="en-US" sz="2400" dirty="0">
                <a:ea typeface="Calibri" panose="020F0502020204030204" pitchFamily="34" charset="0"/>
              </a:rPr>
              <a:t> Prior neo/adjuvant chemotherapy ± fertility preservation allowed</a:t>
            </a:r>
          </a:p>
          <a:p>
            <a:pPr marL="228600" lvl="1">
              <a:buClr>
                <a:srgbClr val="00A2E1"/>
              </a:buClr>
            </a:pPr>
            <a:r>
              <a:rPr lang="en-GB" sz="2400" dirty="0">
                <a:ea typeface="Calibri" panose="020F0502020204030204" pitchFamily="34" charset="0"/>
              </a:rPr>
              <a:t> N</a:t>
            </a:r>
            <a:r>
              <a:rPr lang="en-US" sz="2400" dirty="0">
                <a:ea typeface="Calibri" panose="020F0502020204030204" pitchFamily="34" charset="0"/>
              </a:rPr>
              <a:t>o clinical evidence of recurrence</a:t>
            </a:r>
            <a:endParaRPr lang="en-GB" sz="2400" dirty="0">
              <a:ea typeface="Calibri" panose="020F0502020204030204" pitchFamily="34" charset="0"/>
            </a:endParaRPr>
          </a:p>
          <a:p>
            <a:pPr marL="457200" lvl="1" indent="0">
              <a:buNone/>
            </a:pPr>
            <a:endParaRPr lang="en-GB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15D23D-128D-4F23-B9EA-412A110C2545}"/>
              </a:ext>
            </a:extLst>
          </p:cNvPr>
          <p:cNvSpPr txBox="1">
            <a:spLocks/>
          </p:cNvSpPr>
          <p:nvPr/>
        </p:nvSpPr>
        <p:spPr>
          <a:xfrm>
            <a:off x="11340722" y="6544403"/>
            <a:ext cx="388620" cy="2000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4</a:t>
            </a: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8A11DCB2-F33D-6240-9794-07576CA18F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7452" y="6334125"/>
            <a:ext cx="8559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 dirty="0">
                <a:solidFill>
                  <a:schemeClr val="bg1"/>
                </a:solidFill>
              </a:rPr>
              <a:t>Partridge et al, SABCS, 2022</a:t>
            </a:r>
          </a:p>
          <a:p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5274899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4E38375-2A00-A3A0-77B1-222463E2513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9600" y="1468252"/>
            <a:ext cx="11466136" cy="5068671"/>
          </a:xfrm>
        </p:spPr>
        <p:txBody>
          <a:bodyPr/>
          <a:lstStyle/>
          <a:p>
            <a:r>
              <a:rPr lang="en-GB" sz="2400" dirty="0">
                <a:effectLst/>
                <a:ea typeface="Calibri" panose="020F0502020204030204" pitchFamily="34" charset="0"/>
              </a:rPr>
              <a:t> </a:t>
            </a:r>
            <a:r>
              <a:rPr lang="en-GB" sz="2200" dirty="0">
                <a:effectLst/>
                <a:ea typeface="Calibri" panose="020F0502020204030204" pitchFamily="34" charset="0"/>
              </a:rPr>
              <a:t>Planned ET interruption (within 1 month of trial </a:t>
            </a:r>
            <a:r>
              <a:rPr lang="en-GB" sz="2200" dirty="0" err="1">
                <a:effectLst/>
                <a:ea typeface="Calibri" panose="020F0502020204030204" pitchFamily="34" charset="0"/>
              </a:rPr>
              <a:t>enrollment</a:t>
            </a:r>
            <a:r>
              <a:rPr lang="en-GB" sz="2200" dirty="0">
                <a:effectLst/>
                <a:ea typeface="Calibri" panose="020F0502020204030204" pitchFamily="34" charset="0"/>
              </a:rPr>
              <a:t>):</a:t>
            </a:r>
            <a:endParaRPr lang="en-GB" sz="2200" dirty="0">
              <a:ea typeface="Calibri" panose="020F0502020204030204" pitchFamily="34" charset="0"/>
            </a:endParaRPr>
          </a:p>
          <a:p>
            <a:pPr>
              <a:spcAft>
                <a:spcPts val="1200"/>
              </a:spcAft>
            </a:pPr>
            <a:r>
              <a:rPr lang="en-GB" sz="2200" dirty="0">
                <a:effectLst/>
                <a:ea typeface="Calibri" panose="020F0502020204030204" pitchFamily="34" charset="0"/>
              </a:rPr>
              <a:t> Up to 2 years to attempt pregnancy, conceive, deliver, and breastfeed, including  </a:t>
            </a:r>
            <a:r>
              <a:rPr lang="en-GB" sz="2200" dirty="0">
                <a:ea typeface="Calibri" panose="020F0502020204030204" pitchFamily="34" charset="0"/>
              </a:rPr>
              <a:t> </a:t>
            </a:r>
            <a:br>
              <a:rPr lang="en-GB" sz="2200" dirty="0">
                <a:effectLst/>
                <a:ea typeface="Calibri" panose="020F0502020204030204" pitchFamily="34" charset="0"/>
              </a:rPr>
            </a:br>
            <a:r>
              <a:rPr lang="en-GB" sz="2200" dirty="0">
                <a:ea typeface="Calibri" panose="020F0502020204030204" pitchFamily="34" charset="0"/>
              </a:rPr>
              <a:t> </a:t>
            </a:r>
            <a:r>
              <a:rPr lang="en-GB" sz="2200" dirty="0">
                <a:effectLst/>
                <a:ea typeface="Calibri" panose="020F0502020204030204" pitchFamily="34" charset="0"/>
              </a:rPr>
              <a:t>3-months washout period</a:t>
            </a:r>
          </a:p>
          <a:p>
            <a:pPr lvl="1"/>
            <a:r>
              <a:rPr lang="en-GB" sz="2200" dirty="0">
                <a:effectLst/>
                <a:ea typeface="Calibri" panose="020F0502020204030204" pitchFamily="34" charset="0"/>
              </a:rPr>
              <a:t> If no pregnancy by 1 year, fertility assessment strongly recommended</a:t>
            </a:r>
          </a:p>
          <a:p>
            <a:pPr marL="228600" lvl="1">
              <a:buClr>
                <a:srgbClr val="00A2E1"/>
              </a:buClr>
            </a:pPr>
            <a:r>
              <a:rPr lang="en-GB" sz="2200" dirty="0">
                <a:ea typeface="Calibri" panose="020F0502020204030204" pitchFamily="34" charset="0"/>
              </a:rPr>
              <a:t> ET resumption strongly recommended after pregnancy to complete planned 5-10 </a:t>
            </a:r>
            <a:r>
              <a:rPr lang="en-GB" sz="2200" dirty="0" err="1">
                <a:ea typeface="Calibri" panose="020F0502020204030204" pitchFamily="34" charset="0"/>
              </a:rPr>
              <a:t>yrs</a:t>
            </a:r>
            <a:endParaRPr lang="en-GB" sz="2200" dirty="0">
              <a:ea typeface="Calibri" panose="020F0502020204030204" pitchFamily="34" charset="0"/>
            </a:endParaRPr>
          </a:p>
          <a:p>
            <a:pPr marL="228600" lvl="1">
              <a:buClr>
                <a:srgbClr val="00A2E1"/>
              </a:buClr>
            </a:pPr>
            <a:r>
              <a:rPr lang="en-GB" sz="2200" dirty="0"/>
              <a:t> Long-term follow-up</a:t>
            </a:r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609600" y="552951"/>
            <a:ext cx="7701144" cy="584775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POSITIVE TRIAL PROCEDURES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1118" y="3843180"/>
            <a:ext cx="6989329" cy="2239348"/>
          </a:xfrm>
          <a:prstGeom prst="rect">
            <a:avLst/>
          </a:prstGeom>
        </p:spPr>
      </p:pic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415D23D-128D-4F23-B9EA-412A110C2545}"/>
              </a:ext>
            </a:extLst>
          </p:cNvPr>
          <p:cNvSpPr txBox="1">
            <a:spLocks/>
          </p:cNvSpPr>
          <p:nvPr/>
        </p:nvSpPr>
        <p:spPr>
          <a:xfrm>
            <a:off x="11340722" y="6544403"/>
            <a:ext cx="388620" cy="2000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F852C8F8-0188-E34C-AD11-59D9E7F7B1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7452" y="6334125"/>
            <a:ext cx="8559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 dirty="0">
                <a:solidFill>
                  <a:schemeClr val="bg1"/>
                </a:solidFill>
              </a:rPr>
              <a:t>Partridge et al, SABCS, 2022</a:t>
            </a:r>
          </a:p>
          <a:p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1620429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hart, scatter chart&#10;&#10;Description automatically generated">
            <a:extLst>
              <a:ext uri="{FF2B5EF4-FFF2-40B4-BE49-F238E27FC236}">
                <a16:creationId xmlns:a16="http://schemas.microsoft.com/office/drawing/2014/main" id="{E6911762-2B68-3781-3110-598E89DBD4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15" y="1569569"/>
            <a:ext cx="5464891" cy="4212000"/>
          </a:xfrm>
          <a:prstGeom prst="rect">
            <a:avLst/>
          </a:prstGeom>
        </p:spPr>
      </p:pic>
      <p:pic>
        <p:nvPicPr>
          <p:cNvPr id="5" name="Picture 7" descr="Chart, line chart&#10;&#10;Description automatically generated">
            <a:extLst>
              <a:ext uri="{FF2B5EF4-FFF2-40B4-BE49-F238E27FC236}">
                <a16:creationId xmlns:a16="http://schemas.microsoft.com/office/drawing/2014/main" id="{AD7D68CE-E659-E235-54EF-EC78304039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913" y="1563661"/>
            <a:ext cx="5483633" cy="4217907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143273B3-D46B-3038-E7A8-DC90AE920154}"/>
              </a:ext>
            </a:extLst>
          </p:cNvPr>
          <p:cNvSpPr txBox="1"/>
          <p:nvPr/>
        </p:nvSpPr>
        <p:spPr>
          <a:xfrm>
            <a:off x="3028392" y="5866743"/>
            <a:ext cx="65205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1638 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patient-years of follow-up (41 months median follow-up)</a:t>
            </a:r>
            <a:endParaRPr lang="en-US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599" y="552951"/>
            <a:ext cx="9727769" cy="584775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BREAST CANCER OUTCOMES </a:t>
            </a:r>
            <a:r>
              <a:rPr lang="en-GB" b="0" dirty="0">
                <a:solidFill>
                  <a:prstClr val="black"/>
                </a:solidFill>
              </a:rPr>
              <a:t>–</a:t>
            </a:r>
            <a:r>
              <a:rPr lang="en-GB" sz="2400" dirty="0">
                <a:solidFill>
                  <a:schemeClr val="tx1"/>
                </a:solidFill>
              </a:rPr>
              <a:t> POSITIVE only</a:t>
            </a:r>
            <a:endParaRPr lang="en-GB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A449ED-6BD5-03E5-90B8-0360BE223B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38" y="1569568"/>
            <a:ext cx="5475953" cy="421790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A68890F-6D6B-3707-E5CC-28FA5FC648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371" y="1532289"/>
            <a:ext cx="5518527" cy="4249280"/>
          </a:xfrm>
          <a:prstGeom prst="rect">
            <a:avLst/>
          </a:prstGeom>
        </p:spPr>
      </p:pic>
      <p:sp>
        <p:nvSpPr>
          <p:cNvPr id="15" name="CasellaDiTesto 8">
            <a:extLst>
              <a:ext uri="{FF2B5EF4-FFF2-40B4-BE49-F238E27FC236}">
                <a16:creationId xmlns:a16="http://schemas.microsoft.com/office/drawing/2014/main" id="{74E593F2-E1D1-5FAA-E490-65C7E5783CD8}"/>
              </a:ext>
            </a:extLst>
          </p:cNvPr>
          <p:cNvSpPr txBox="1"/>
          <p:nvPr/>
        </p:nvSpPr>
        <p:spPr>
          <a:xfrm>
            <a:off x="9763273" y="1379889"/>
            <a:ext cx="1272527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F23A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DRFI</a:t>
            </a:r>
            <a:endParaRPr lang="en-GB" sz="2600" dirty="0">
              <a:solidFill>
                <a:srgbClr val="F23A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asellaDiTesto 6">
            <a:extLst>
              <a:ext uri="{FF2B5EF4-FFF2-40B4-BE49-F238E27FC236}">
                <a16:creationId xmlns:a16="http://schemas.microsoft.com/office/drawing/2014/main" id="{8FEFA568-D8F1-E624-8D93-0292E4443265}"/>
              </a:ext>
            </a:extLst>
          </p:cNvPr>
          <p:cNvSpPr txBox="1"/>
          <p:nvPr/>
        </p:nvSpPr>
        <p:spPr>
          <a:xfrm>
            <a:off x="3799102" y="1379889"/>
            <a:ext cx="1053699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F23A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BCFI</a:t>
            </a:r>
            <a:endParaRPr lang="en-GB" sz="2600" dirty="0">
              <a:solidFill>
                <a:srgbClr val="F23A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5415D23D-128D-4F23-B9EA-412A110C2545}"/>
              </a:ext>
            </a:extLst>
          </p:cNvPr>
          <p:cNvSpPr txBox="1">
            <a:spLocks/>
          </p:cNvSpPr>
          <p:nvPr/>
        </p:nvSpPr>
        <p:spPr>
          <a:xfrm>
            <a:off x="11340722" y="6544403"/>
            <a:ext cx="388620" cy="2000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11</a:t>
            </a: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0689E8FD-49CD-6E48-8275-C8B391A4E7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7452" y="6334125"/>
            <a:ext cx="8559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 dirty="0">
                <a:solidFill>
                  <a:schemeClr val="bg1"/>
                </a:solidFill>
              </a:rPr>
              <a:t>Partridge et al, SABCS, 2022</a:t>
            </a:r>
          </a:p>
          <a:p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1663898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hart, scatter chart&#10;&#10;Description automatically generated">
            <a:extLst>
              <a:ext uri="{FF2B5EF4-FFF2-40B4-BE49-F238E27FC236}">
                <a16:creationId xmlns:a16="http://schemas.microsoft.com/office/drawing/2014/main" id="{E6911762-2B68-3781-3110-598E89DBD4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15" y="1569569"/>
            <a:ext cx="5464891" cy="4212000"/>
          </a:xfrm>
          <a:prstGeom prst="rect">
            <a:avLst/>
          </a:prstGeom>
        </p:spPr>
      </p:pic>
      <p:pic>
        <p:nvPicPr>
          <p:cNvPr id="5" name="Picture 7" descr="Chart, line chart&#10;&#10;Description automatically generated">
            <a:extLst>
              <a:ext uri="{FF2B5EF4-FFF2-40B4-BE49-F238E27FC236}">
                <a16:creationId xmlns:a16="http://schemas.microsoft.com/office/drawing/2014/main" id="{AD7D68CE-E659-E235-54EF-EC78304039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913" y="1569568"/>
            <a:ext cx="5475953" cy="4212000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93D8C06B-F7B9-46B0-891C-E82AAD2F6ED8}"/>
              </a:ext>
            </a:extLst>
          </p:cNvPr>
          <p:cNvSpPr txBox="1"/>
          <p:nvPr/>
        </p:nvSpPr>
        <p:spPr>
          <a:xfrm>
            <a:off x="3799102" y="1379889"/>
            <a:ext cx="1053699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F23A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BCFI</a:t>
            </a:r>
            <a:endParaRPr lang="en-GB" sz="2600" dirty="0">
              <a:solidFill>
                <a:srgbClr val="F23A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EF0BF7DF-E7B7-E513-95D2-4E046625FECC}"/>
              </a:ext>
            </a:extLst>
          </p:cNvPr>
          <p:cNvSpPr txBox="1"/>
          <p:nvPr/>
        </p:nvSpPr>
        <p:spPr>
          <a:xfrm>
            <a:off x="9763273" y="1379889"/>
            <a:ext cx="1272527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F23A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DRFI</a:t>
            </a:r>
            <a:endParaRPr lang="en-GB" sz="2600" dirty="0">
              <a:solidFill>
                <a:srgbClr val="F23A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552951"/>
            <a:ext cx="10161722" cy="584775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BREAST CANCER OUTCOMES </a:t>
            </a:r>
            <a:r>
              <a:rPr lang="en-GB" b="0" dirty="0">
                <a:solidFill>
                  <a:prstClr val="black"/>
                </a:solidFill>
              </a:rPr>
              <a:t>–</a:t>
            </a:r>
            <a:r>
              <a:rPr lang="en-GB" sz="2400" dirty="0">
                <a:solidFill>
                  <a:schemeClr val="tx1"/>
                </a:solidFill>
              </a:rPr>
              <a:t> POSITIVE &amp; SOFT/TEXT </a:t>
            </a:r>
            <a:endParaRPr lang="en-GB" sz="2400" dirty="0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5415D23D-128D-4F23-B9EA-412A110C2545}"/>
              </a:ext>
            </a:extLst>
          </p:cNvPr>
          <p:cNvSpPr txBox="1">
            <a:spLocks/>
          </p:cNvSpPr>
          <p:nvPr/>
        </p:nvSpPr>
        <p:spPr>
          <a:xfrm>
            <a:off x="11340722" y="6544403"/>
            <a:ext cx="388620" cy="2000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12</a:t>
            </a:r>
          </a:p>
        </p:txBody>
      </p:sp>
      <p:sp>
        <p:nvSpPr>
          <p:cNvPr id="10" name="TextBox 2">
            <a:extLst>
              <a:ext uri="{FF2B5EF4-FFF2-40B4-BE49-F238E27FC236}">
                <a16:creationId xmlns:a16="http://schemas.microsoft.com/office/drawing/2014/main" id="{DF27D488-7CEF-2041-A426-7BABCCF9DA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7452" y="6334125"/>
            <a:ext cx="8559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 dirty="0">
                <a:solidFill>
                  <a:schemeClr val="bg1"/>
                </a:solidFill>
              </a:rPr>
              <a:t>Partridge et al, SABCS, 2022</a:t>
            </a:r>
          </a:p>
          <a:p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8777384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459" y="1055458"/>
            <a:ext cx="10817816" cy="6067587"/>
          </a:xfrm>
        </p:spPr>
        <p:txBody>
          <a:bodyPr/>
          <a:lstStyle/>
          <a:p>
            <a:pPr>
              <a:defRPr/>
            </a:pPr>
            <a:r>
              <a:rPr lang="en-US" dirty="0">
                <a:latin typeface="+mj-lt"/>
              </a:rPr>
              <a:t>25 </a:t>
            </a:r>
            <a:r>
              <a:rPr lang="en-US" dirty="0" err="1">
                <a:latin typeface="+mj-lt"/>
              </a:rPr>
              <a:t>yo</a:t>
            </a:r>
            <a:r>
              <a:rPr lang="en-US" dirty="0">
                <a:latin typeface="+mj-lt"/>
              </a:rPr>
              <a:t> woman who presents with a mass in her R breast and is diagnosed with T1cN0M0, ER+, PR+, HER2- breast ca, grade 3, Oncotype Dx 26</a:t>
            </a:r>
          </a:p>
          <a:p>
            <a:pPr>
              <a:defRPr/>
            </a:pPr>
            <a:endParaRPr lang="en-US" dirty="0">
              <a:latin typeface="+mj-lt"/>
            </a:endParaRPr>
          </a:p>
          <a:p>
            <a:pPr>
              <a:defRPr/>
            </a:pPr>
            <a:r>
              <a:rPr lang="en-US" dirty="0">
                <a:latin typeface="+mj-lt"/>
              </a:rPr>
              <a:t>She receives 4 cycles of TC and sees you in follow-up for discussion of hormonal therapy</a:t>
            </a:r>
          </a:p>
          <a:p>
            <a:pPr>
              <a:defRPr/>
            </a:pPr>
            <a:endParaRPr lang="en-US" dirty="0">
              <a:latin typeface="+mj-lt"/>
            </a:endParaRPr>
          </a:p>
          <a:p>
            <a:pPr>
              <a:defRPr/>
            </a:pPr>
            <a:r>
              <a:rPr lang="en-US" dirty="0">
                <a:latin typeface="+mj-lt"/>
              </a:rPr>
              <a:t>She is depressed and concerned about trying any further therapy at this time.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D6ABEDB-51BE-D146-9318-447CA1C6B5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361" y="74504"/>
            <a:ext cx="1081781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3600" dirty="0">
                <a:solidFill>
                  <a:schemeClr val="tx1"/>
                </a:solidFill>
                <a:latin typeface="Arial" charset="0"/>
              </a:rPr>
              <a:t>25-yo Woman</a:t>
            </a:r>
          </a:p>
        </p:txBody>
      </p:sp>
    </p:spTree>
    <p:extLst>
      <p:ext uri="{BB962C8B-B14F-4D97-AF65-F5344CB8AC3E}">
        <p14:creationId xmlns:p14="http://schemas.microsoft.com/office/powerpoint/2010/main" val="287691662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2CCD9E-9BA1-4AAE-9BDC-CA231D5102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3507" y="0"/>
            <a:ext cx="10820401" cy="988192"/>
          </a:xfrm>
        </p:spPr>
        <p:txBody>
          <a:bodyPr/>
          <a:lstStyle/>
          <a:p>
            <a:r>
              <a:rPr lang="en-US" dirty="0"/>
              <a:t>CASES-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DF1999-6130-4AD5-B242-E8DBAA4A5BA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12788" y="1272931"/>
            <a:ext cx="10820400" cy="4445450"/>
          </a:xfrm>
        </p:spPr>
        <p:txBody>
          <a:bodyPr>
            <a:noAutofit/>
          </a:bodyPr>
          <a:lstStyle/>
          <a:p>
            <a:pPr marL="342900" marR="0" lvl="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patient with BC who received 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en-US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GnRHa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as a means to preserve fertility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premenopausal patient with HR-positive BC </a:t>
            </a:r>
            <a:r>
              <a:rPr 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who became pregnant after the completion of adjuvant therapy </a:t>
            </a:r>
            <a:endParaRPr lang="en-US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patient receiving a </a:t>
            </a:r>
            <a:r>
              <a:rPr lang="en-US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GnRHa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who experienced an interesting tolerability issue</a:t>
            </a:r>
            <a:endParaRPr lang="en-US" dirty="0"/>
          </a:p>
          <a:p>
            <a:pPr marL="342900" marR="0" lvl="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Counseling premenopausal patients with BC who are about to undergo cytotoxic therapy about its potential gonadotoxic effects and available strategies to preserve fertility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Published data sets (</a:t>
            </a:r>
            <a:r>
              <a:rPr lang="en-US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eg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PROMISE-GIM6) evaluating the utility of temporary OFS with a </a:t>
            </a:r>
            <a:r>
              <a:rPr lang="en-US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GnRHa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as a means to prevent chemotherapy-associated premature ovarian insufficiency in premenopausal patients with BC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Incidence and severity of common (</a:t>
            </a:r>
            <a:r>
              <a:rPr lang="en-US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eg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hot flushes, tumor flare, fatigue/malaise) and rare (</a:t>
            </a:r>
            <a:r>
              <a:rPr lang="en-US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eg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cardiovascular issues, thromboembolic events) side effects with </a:t>
            </a:r>
            <a:r>
              <a:rPr lang="en-US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GnRHa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therapy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Monitoring for, prevention and management of AEs with </a:t>
            </a:r>
            <a:r>
              <a:rPr lang="en-US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GnRHa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treatment; appropriate use of supportive care strategies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Comparative efficacy, safety and convenience of long-acting versus short-acting </a:t>
            </a:r>
            <a:r>
              <a:rPr lang="en-US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GnRHa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formulations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4444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5EB01-06CD-5346-A554-774AFAB378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965" y="300282"/>
            <a:ext cx="11591634" cy="988192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SOFT (Tamoxifen vs. Tamoxifen + OFS) Side Effects</a:t>
            </a:r>
          </a:p>
        </p:txBody>
      </p:sp>
      <p:pic>
        <p:nvPicPr>
          <p:cNvPr id="5" name="Content Placeholder 4" descr="Table&#10;&#10;Description automatically generated">
            <a:extLst>
              <a:ext uri="{FF2B5EF4-FFF2-40B4-BE49-F238E27FC236}">
                <a16:creationId xmlns:a16="http://schemas.microsoft.com/office/drawing/2014/main" id="{FA389962-2C03-2D4E-B16E-4E2A58AECD70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 rot="5400000">
            <a:off x="4339920" y="-2114614"/>
            <a:ext cx="3512159" cy="11260091"/>
          </a:xfrm>
        </p:spPr>
      </p:pic>
      <p:sp>
        <p:nvSpPr>
          <p:cNvPr id="6" name="TextBox 2">
            <a:extLst>
              <a:ext uri="{FF2B5EF4-FFF2-40B4-BE49-F238E27FC236}">
                <a16:creationId xmlns:a16="http://schemas.microsoft.com/office/drawing/2014/main" id="{D21B8483-CD23-FB45-9AD6-B7F2CA4337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7452" y="6334125"/>
            <a:ext cx="8559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 dirty="0">
                <a:solidFill>
                  <a:schemeClr val="bg1"/>
                </a:solidFill>
              </a:rPr>
              <a:t>Francis et al, NEJM, 2014</a:t>
            </a:r>
          </a:p>
          <a:p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874381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&#10;&#10;Description automatically generated">
            <a:extLst>
              <a:ext uri="{FF2B5EF4-FFF2-40B4-BE49-F238E27FC236}">
                <a16:creationId xmlns:a16="http://schemas.microsoft.com/office/drawing/2014/main" id="{42BD9FFA-47BE-064F-B00F-B971420EDE4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0" y="495261"/>
            <a:ext cx="8461080" cy="5481535"/>
          </a:xfrm>
        </p:spPr>
      </p:pic>
      <p:sp>
        <p:nvSpPr>
          <p:cNvPr id="6" name="TextBox 2">
            <a:extLst>
              <a:ext uri="{FF2B5EF4-FFF2-40B4-BE49-F238E27FC236}">
                <a16:creationId xmlns:a16="http://schemas.microsoft.com/office/drawing/2014/main" id="{735C178C-EBFE-4C4D-A72B-FF5E07094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7452" y="6334125"/>
            <a:ext cx="8559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 dirty="0" err="1">
                <a:solidFill>
                  <a:schemeClr val="bg1"/>
                </a:solidFill>
              </a:rPr>
              <a:t>Ribi</a:t>
            </a:r>
            <a:r>
              <a:rPr lang="en-US" altLang="en-US" sz="1400" dirty="0">
                <a:solidFill>
                  <a:schemeClr val="bg1"/>
                </a:solidFill>
              </a:rPr>
              <a:t> et al, JCO, 2016</a:t>
            </a:r>
          </a:p>
          <a:p>
            <a:endParaRPr lang="en-US" altLang="en-US" sz="1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6EA2DF-4BFB-F147-8BAE-E29F79A198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42317" y="3621972"/>
            <a:ext cx="3268663" cy="989012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SOFT (Tamoxifen vs. Tamoxifen + OFS) Patient-Reported Outcomes</a:t>
            </a:r>
          </a:p>
        </p:txBody>
      </p:sp>
    </p:spTree>
    <p:extLst>
      <p:ext uri="{BB962C8B-B14F-4D97-AF65-F5344CB8AC3E}">
        <p14:creationId xmlns:p14="http://schemas.microsoft.com/office/powerpoint/2010/main" val="6026639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720CB3-E2FA-DC44-844C-8B11BDEBE0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/>
              <a:t>SOFT Quality of Life</a:t>
            </a:r>
          </a:p>
        </p:txBody>
      </p:sp>
      <p:pic>
        <p:nvPicPr>
          <p:cNvPr id="5" name="Content Placeholder 4" descr="Chart, scatter chart&#10;&#10;Description automatically generated">
            <a:extLst>
              <a:ext uri="{FF2B5EF4-FFF2-40B4-BE49-F238E27FC236}">
                <a16:creationId xmlns:a16="http://schemas.microsoft.com/office/drawing/2014/main" id="{8CE3EB53-EF81-FD43-AC78-47F5EC7775D1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947738" y="1866106"/>
            <a:ext cx="10350500" cy="3619500"/>
          </a:xfrm>
        </p:spPr>
      </p:pic>
      <p:sp>
        <p:nvSpPr>
          <p:cNvPr id="6" name="TextBox 2">
            <a:extLst>
              <a:ext uri="{FF2B5EF4-FFF2-40B4-BE49-F238E27FC236}">
                <a16:creationId xmlns:a16="http://schemas.microsoft.com/office/drawing/2014/main" id="{6C6362B5-A8B0-0B4D-9EAC-6F0E51FD8D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7452" y="6334125"/>
            <a:ext cx="8559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 dirty="0" err="1">
                <a:solidFill>
                  <a:schemeClr val="bg1"/>
                </a:solidFill>
              </a:rPr>
              <a:t>Ribi</a:t>
            </a:r>
            <a:r>
              <a:rPr lang="en-US" altLang="en-US" sz="1400" dirty="0">
                <a:solidFill>
                  <a:schemeClr val="bg1"/>
                </a:solidFill>
              </a:rPr>
              <a:t> et al, JCO, 2016</a:t>
            </a:r>
          </a:p>
          <a:p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4601067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D42F6-32F8-C74F-94F6-7A057DC4AA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3330418"/>
            <a:ext cx="3094295" cy="988192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TEXT (AI + OFS vs. </a:t>
            </a:r>
            <a:br>
              <a:rPr lang="en-US" sz="3600" b="1" dirty="0"/>
            </a:br>
            <a:r>
              <a:rPr lang="en-US" sz="3600" b="1" dirty="0"/>
              <a:t>Tamoxifen + OFS) </a:t>
            </a:r>
            <a:br>
              <a:rPr lang="en-US" sz="3600" b="1" dirty="0"/>
            </a:br>
            <a:r>
              <a:rPr lang="en-US" sz="3600" b="1" dirty="0"/>
              <a:t>Side Effects</a:t>
            </a:r>
          </a:p>
        </p:txBody>
      </p:sp>
      <p:pic>
        <p:nvPicPr>
          <p:cNvPr id="5" name="Content Placeholder 4" descr="Text&#10;&#10;Description automatically generated with medium confidence">
            <a:extLst>
              <a:ext uri="{FF2B5EF4-FFF2-40B4-BE49-F238E27FC236}">
                <a16:creationId xmlns:a16="http://schemas.microsoft.com/office/drawing/2014/main" id="{EC057787-8367-DC43-9A26-0E76A532D434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 rot="5400000">
            <a:off x="4698103" y="-1480308"/>
            <a:ext cx="5890089" cy="9097705"/>
          </a:xfrm>
        </p:spPr>
      </p:pic>
      <p:sp>
        <p:nvSpPr>
          <p:cNvPr id="6" name="TextBox 2">
            <a:extLst>
              <a:ext uri="{FF2B5EF4-FFF2-40B4-BE49-F238E27FC236}">
                <a16:creationId xmlns:a16="http://schemas.microsoft.com/office/drawing/2014/main" id="{7AAEBAAE-7B53-4644-9E05-0F7DF3B9AB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7452" y="6334125"/>
            <a:ext cx="85598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 dirty="0">
                <a:solidFill>
                  <a:schemeClr val="bg1"/>
                </a:solidFill>
              </a:rPr>
              <a:t> Pagani et al, NEJM, 2014</a:t>
            </a:r>
          </a:p>
        </p:txBody>
      </p:sp>
    </p:spTree>
    <p:extLst>
      <p:ext uri="{BB962C8B-B14F-4D97-AF65-F5344CB8AC3E}">
        <p14:creationId xmlns:p14="http://schemas.microsoft.com/office/powerpoint/2010/main" val="36924996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E491CE2F-F3F5-B644-839C-96E1C102A5D6}"/>
              </a:ext>
            </a:extLst>
          </p:cNvPr>
          <p:cNvSpPr txBox="1"/>
          <p:nvPr/>
        </p:nvSpPr>
        <p:spPr>
          <a:xfrm>
            <a:off x="409575" y="496669"/>
            <a:ext cx="113728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GnRHa Formulations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9565EE7-874F-490A-B705-75EE56F277F8}"/>
              </a:ext>
            </a:extLst>
          </p:cNvPr>
          <p:cNvSpPr txBox="1">
            <a:spLocks/>
          </p:cNvSpPr>
          <p:nvPr/>
        </p:nvSpPr>
        <p:spPr>
          <a:xfrm>
            <a:off x="619125" y="1143000"/>
            <a:ext cx="11572875" cy="4525963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en-US" dirty="0"/>
          </a:p>
          <a:p>
            <a:r>
              <a:rPr lang="en-US" altLang="en-US" dirty="0"/>
              <a:t>SOFT- used 3.75mg triptorelin monthly</a:t>
            </a:r>
          </a:p>
          <a:p>
            <a:endParaRPr lang="en-US" altLang="en-US" dirty="0"/>
          </a:p>
          <a:p>
            <a:r>
              <a:rPr lang="en-US" dirty="0"/>
              <a:t>EBCTCG overview</a:t>
            </a:r>
          </a:p>
          <a:p>
            <a:pPr lvl="1"/>
            <a:r>
              <a:rPr lang="en-US" dirty="0"/>
              <a:t>Only 1 of the included studies used leuprolide</a:t>
            </a:r>
          </a:p>
          <a:p>
            <a:pPr lvl="1"/>
            <a:r>
              <a:rPr lang="en-US" dirty="0"/>
              <a:t>Others used triptorelin and </a:t>
            </a:r>
            <a:r>
              <a:rPr lang="en-US" dirty="0" err="1"/>
              <a:t>goserelin</a:t>
            </a:r>
            <a:endParaRPr lang="en-US" dirty="0"/>
          </a:p>
          <a:p>
            <a:pPr marL="0" indent="0">
              <a:buNone/>
            </a:pPr>
            <a:endParaRPr lang="en-US" altLang="en-US" dirty="0"/>
          </a:p>
        </p:txBody>
      </p:sp>
      <p:pic>
        <p:nvPicPr>
          <p:cNvPr id="13" name="Picture 12" descr="horizontal-needles-e1406093275544.jpg">
            <a:extLst>
              <a:ext uri="{FF2B5EF4-FFF2-40B4-BE49-F238E27FC236}">
                <a16:creationId xmlns:a16="http://schemas.microsoft.com/office/drawing/2014/main" id="{85E61D79-BC99-48AE-941C-3EC4939FE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918" y="4026090"/>
            <a:ext cx="4706706" cy="193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5811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6794E91-313A-419B-B611-DFD543DF25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0032" y="188333"/>
            <a:ext cx="3951936" cy="584397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08B87EB-571D-4F8D-BEC7-79F9B90A98B6}"/>
              </a:ext>
            </a:extLst>
          </p:cNvPr>
          <p:cNvSpPr txBox="1"/>
          <p:nvPr/>
        </p:nvSpPr>
        <p:spPr>
          <a:xfrm>
            <a:off x="6985000" y="6533802"/>
            <a:ext cx="3683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>
                <a:solidFill>
                  <a:schemeClr val="bg1"/>
                </a:solidFill>
              </a:rPr>
              <a:t>Filicori</a:t>
            </a:r>
            <a:r>
              <a:rPr lang="en-US" sz="1400" dirty="0">
                <a:solidFill>
                  <a:schemeClr val="bg1"/>
                </a:solidFill>
              </a:rPr>
              <a:t> et al, J Clin Endocrinol </a:t>
            </a:r>
            <a:r>
              <a:rPr lang="en-US" sz="1400" dirty="0" err="1">
                <a:solidFill>
                  <a:schemeClr val="bg1"/>
                </a:solidFill>
              </a:rPr>
              <a:t>Metab</a:t>
            </a:r>
            <a:r>
              <a:rPr lang="en-US" sz="1400" dirty="0">
                <a:solidFill>
                  <a:schemeClr val="bg1"/>
                </a:solidFill>
              </a:rPr>
              <a:t>, 1992</a:t>
            </a:r>
          </a:p>
        </p:txBody>
      </p:sp>
    </p:spTree>
    <p:extLst>
      <p:ext uri="{BB962C8B-B14F-4D97-AF65-F5344CB8AC3E}">
        <p14:creationId xmlns:p14="http://schemas.microsoft.com/office/powerpoint/2010/main" val="5618686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35200" y="730619"/>
            <a:ext cx="7721600" cy="47903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43200" y="5619501"/>
            <a:ext cx="7213600" cy="482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ED009BF-B3E1-4F42-91E0-1A0BDB963656}"/>
              </a:ext>
            </a:extLst>
          </p:cNvPr>
          <p:cNvSpPr txBox="1"/>
          <p:nvPr/>
        </p:nvSpPr>
        <p:spPr>
          <a:xfrm>
            <a:off x="2960427" y="47341"/>
            <a:ext cx="74452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/>
              <a:t>Leuprolide 3.75 vs 7.5 mg monthly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AD2662-4906-2A41-A0A7-EE0E81521188}"/>
              </a:ext>
            </a:extLst>
          </p:cNvPr>
          <p:cNvSpPr txBox="1"/>
          <p:nvPr/>
        </p:nvSpPr>
        <p:spPr>
          <a:xfrm>
            <a:off x="8580718" y="6550223"/>
            <a:ext cx="36112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>
                <a:solidFill>
                  <a:schemeClr val="bg1"/>
                </a:solidFill>
              </a:rPr>
              <a:t>Dowsett</a:t>
            </a:r>
            <a:r>
              <a:rPr lang="en-US" sz="1400" dirty="0">
                <a:solidFill>
                  <a:schemeClr val="bg1"/>
                </a:solidFill>
              </a:rPr>
              <a:t> et al, Br J Cancer, 1990</a:t>
            </a:r>
          </a:p>
        </p:txBody>
      </p:sp>
    </p:spTree>
    <p:extLst>
      <p:ext uri="{BB962C8B-B14F-4D97-AF65-F5344CB8AC3E}">
        <p14:creationId xmlns:p14="http://schemas.microsoft.com/office/powerpoint/2010/main" val="6807177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6300" y="1133593"/>
            <a:ext cx="7899400" cy="5421501"/>
          </a:xfrm>
          <a:prstGeom prst="rect">
            <a:avLst/>
          </a:prstGeom>
        </p:spPr>
      </p:pic>
      <p:sp>
        <p:nvSpPr>
          <p:cNvPr id="4" name="Title 7"/>
          <p:cNvSpPr>
            <a:spLocks noGrp="1"/>
          </p:cNvSpPr>
          <p:nvPr>
            <p:ph type="title"/>
          </p:nvPr>
        </p:nvSpPr>
        <p:spPr>
          <a:xfrm>
            <a:off x="1981200" y="203991"/>
            <a:ext cx="8956876" cy="928876"/>
          </a:xfrm>
        </p:spPr>
        <p:txBody>
          <a:bodyPr/>
          <a:lstStyle/>
          <a:p>
            <a:r>
              <a:rPr lang="en-US" dirty="0"/>
              <a:t>Leuprolide 3.75 vs 7.5 mg monthly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04200" y="6533803"/>
            <a:ext cx="3683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>
                <a:solidFill>
                  <a:schemeClr val="bg1"/>
                </a:solidFill>
              </a:rPr>
              <a:t>Dowsett</a:t>
            </a:r>
            <a:r>
              <a:rPr lang="en-US" sz="1400" dirty="0">
                <a:solidFill>
                  <a:schemeClr val="bg1"/>
                </a:solidFill>
              </a:rPr>
              <a:t> et al, Clin </a:t>
            </a:r>
            <a:r>
              <a:rPr lang="en-US" sz="1400" dirty="0" err="1">
                <a:solidFill>
                  <a:schemeClr val="bg1"/>
                </a:solidFill>
              </a:rPr>
              <a:t>Ther</a:t>
            </a:r>
            <a:r>
              <a:rPr lang="en-US" sz="1400" dirty="0">
                <a:solidFill>
                  <a:schemeClr val="bg1"/>
                </a:solidFill>
              </a:rPr>
              <a:t>, 1992</a:t>
            </a:r>
          </a:p>
        </p:txBody>
      </p:sp>
    </p:spTree>
    <p:extLst>
      <p:ext uri="{BB962C8B-B14F-4D97-AF65-F5344CB8AC3E}">
        <p14:creationId xmlns:p14="http://schemas.microsoft.com/office/powerpoint/2010/main" val="27508184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441" y="1487607"/>
            <a:ext cx="11095193" cy="42990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04100" y="6533803"/>
            <a:ext cx="326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</a:rPr>
              <a:t>Blamey, </a:t>
            </a:r>
            <a:r>
              <a:rPr lang="en-US" sz="1400" dirty="0" err="1">
                <a:solidFill>
                  <a:schemeClr val="bg1"/>
                </a:solidFill>
              </a:rPr>
              <a:t>Eur</a:t>
            </a:r>
            <a:r>
              <a:rPr lang="en-US" sz="1400" dirty="0">
                <a:solidFill>
                  <a:schemeClr val="bg1"/>
                </a:solidFill>
              </a:rPr>
              <a:t> J Cancer, 1992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C47060-BE83-AA45-83DC-114F49D80C5F}"/>
              </a:ext>
            </a:extLst>
          </p:cNvPr>
          <p:cNvSpPr txBox="1"/>
          <p:nvPr/>
        </p:nvSpPr>
        <p:spPr>
          <a:xfrm>
            <a:off x="2589663" y="688721"/>
            <a:ext cx="62711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 err="1"/>
              <a:t>Goserelin</a:t>
            </a:r>
            <a:r>
              <a:rPr lang="en-US" sz="3200" dirty="0"/>
              <a:t> 3.6 mg monthly</a:t>
            </a:r>
          </a:p>
        </p:txBody>
      </p:sp>
    </p:spTree>
    <p:extLst>
      <p:ext uri="{BB962C8B-B14F-4D97-AF65-F5344CB8AC3E}">
        <p14:creationId xmlns:p14="http://schemas.microsoft.com/office/powerpoint/2010/main" val="4046511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E491CE2F-F3F5-B644-839C-96E1C102A5D6}"/>
              </a:ext>
            </a:extLst>
          </p:cNvPr>
          <p:cNvSpPr txBox="1"/>
          <p:nvPr/>
        </p:nvSpPr>
        <p:spPr>
          <a:xfrm>
            <a:off x="409575" y="387415"/>
            <a:ext cx="113728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Leuprolide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 monthly dosing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9565EE7-874F-490A-B705-75EE56F277F8}"/>
              </a:ext>
            </a:extLst>
          </p:cNvPr>
          <p:cNvSpPr txBox="1">
            <a:spLocks/>
          </p:cNvSpPr>
          <p:nvPr/>
        </p:nvSpPr>
        <p:spPr>
          <a:xfrm>
            <a:off x="619126" y="1143000"/>
            <a:ext cx="10435562" cy="4525963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en-US" dirty="0"/>
          </a:p>
          <a:p>
            <a:r>
              <a:rPr lang="en-US" dirty="0"/>
              <a:t>E-3193: tam vs OFS +tam</a:t>
            </a:r>
          </a:p>
          <a:p>
            <a:pPr lvl="1"/>
            <a:r>
              <a:rPr lang="en-US" dirty="0"/>
              <a:t>OFS at MD/</a:t>
            </a:r>
            <a:r>
              <a:rPr lang="en-US" dirty="0" err="1"/>
              <a:t>pt</a:t>
            </a:r>
            <a:r>
              <a:rPr lang="en-US" dirty="0"/>
              <a:t> discretion</a:t>
            </a:r>
          </a:p>
          <a:p>
            <a:pPr lvl="2"/>
            <a:r>
              <a:rPr lang="en-US" dirty="0"/>
              <a:t>36% </a:t>
            </a:r>
            <a:r>
              <a:rPr lang="en-US" dirty="0" err="1"/>
              <a:t>GnRHa</a:t>
            </a:r>
            <a:r>
              <a:rPr lang="en-US" dirty="0"/>
              <a:t>, 42% oophorectomy, 13% XRT, 9% refused</a:t>
            </a:r>
          </a:p>
          <a:p>
            <a:pPr lvl="2"/>
            <a:r>
              <a:rPr lang="en-US" dirty="0"/>
              <a:t>Leuprolide 3.75mg  q4w or </a:t>
            </a:r>
            <a:r>
              <a:rPr lang="en-US" dirty="0" err="1"/>
              <a:t>goserelin</a:t>
            </a:r>
            <a:r>
              <a:rPr lang="en-US" dirty="0"/>
              <a:t> 3.6 mg q4w</a:t>
            </a:r>
          </a:p>
          <a:p>
            <a:pPr lvl="1"/>
            <a:r>
              <a:rPr lang="en-US" dirty="0"/>
              <a:t>No difference in 5-year DFS (87.9% vs 89.7%), though study stopped early and underpowered</a:t>
            </a:r>
          </a:p>
          <a:p>
            <a:pPr marL="0" indent="0">
              <a:buNone/>
            </a:pPr>
            <a:endParaRPr lang="en-US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EB9D89-98B2-4C6B-ADDD-9BCD815D8BE7}"/>
              </a:ext>
            </a:extLst>
          </p:cNvPr>
          <p:cNvSpPr txBox="1"/>
          <p:nvPr/>
        </p:nvSpPr>
        <p:spPr>
          <a:xfrm>
            <a:off x="6222999" y="6533802"/>
            <a:ext cx="39554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>
                <a:solidFill>
                  <a:schemeClr val="bg1"/>
                </a:solidFill>
              </a:rPr>
              <a:t>Tevaarwerk</a:t>
            </a:r>
            <a:r>
              <a:rPr lang="en-US" sz="1400" dirty="0">
                <a:solidFill>
                  <a:schemeClr val="bg1"/>
                </a:solidFill>
              </a:rPr>
              <a:t> et al, J Clin Oncol, 2014</a:t>
            </a:r>
          </a:p>
        </p:txBody>
      </p:sp>
    </p:spTree>
    <p:extLst>
      <p:ext uri="{BB962C8B-B14F-4D97-AF65-F5344CB8AC3E}">
        <p14:creationId xmlns:p14="http://schemas.microsoft.com/office/powerpoint/2010/main" val="730176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503" y="1164836"/>
            <a:ext cx="10950498" cy="5135604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sz="2400" dirty="0">
                <a:latin typeface="Arial"/>
                <a:cs typeface="Arial"/>
              </a:rPr>
              <a:t>She has a 3cm mass palpable in her breast and ultrasound confirms 3.5 cm mass and reveals an enlarged axillary node; mammogram reveals dense breasts and MRI confirms L breast mass in upper outer breast without additional findings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>
                <a:latin typeface="Arial"/>
                <a:cs typeface="Arial"/>
              </a:rPr>
              <a:t>Core needle biopsy reveals high grade triple negative (ER-/PR-/HER2-) invasive breast cancer; biopsy of the node reveals invasive carcinoma c/w breast primary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>
                <a:latin typeface="Arial"/>
                <a:cs typeface="Arial"/>
              </a:rPr>
              <a:t>She undergoes rapid genetic testing and has a pathogenic BRCA2 variant (family hx of father with prostate in 50’s only)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>
                <a:latin typeface="Arial"/>
                <a:cs typeface="Arial"/>
              </a:rPr>
              <a:t>She is a lawyer, married and had just started to try to get pregnant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A8E766D-8193-3246-BF7C-50B0C1F749EB}"/>
              </a:ext>
            </a:extLst>
          </p:cNvPr>
          <p:cNvSpPr txBox="1">
            <a:spLocks noChangeArrowheads="1"/>
          </p:cNvSpPr>
          <p:nvPr/>
        </p:nvSpPr>
        <p:spPr>
          <a:xfrm>
            <a:off x="154545" y="245659"/>
            <a:ext cx="11900079" cy="919177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A 35yo woman presents with a L breast mass</a:t>
            </a:r>
          </a:p>
        </p:txBody>
      </p:sp>
    </p:spTree>
    <p:extLst>
      <p:ext uri="{BB962C8B-B14F-4D97-AF65-F5344CB8AC3E}">
        <p14:creationId xmlns:p14="http://schemas.microsoft.com/office/powerpoint/2010/main" val="3810407255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602" y="272956"/>
            <a:ext cx="11424796" cy="54890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46999" y="6533802"/>
            <a:ext cx="32885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>
                <a:solidFill>
                  <a:schemeClr val="bg1"/>
                </a:solidFill>
              </a:rPr>
              <a:t>Tevaarwerk</a:t>
            </a:r>
            <a:r>
              <a:rPr lang="en-US" sz="1400" dirty="0">
                <a:solidFill>
                  <a:schemeClr val="bg1"/>
                </a:solidFill>
              </a:rPr>
              <a:t> et al, J Clin Oncol, 2014</a:t>
            </a:r>
          </a:p>
        </p:txBody>
      </p:sp>
    </p:spTree>
    <p:extLst>
      <p:ext uri="{BB962C8B-B14F-4D97-AF65-F5344CB8AC3E}">
        <p14:creationId xmlns:p14="http://schemas.microsoft.com/office/powerpoint/2010/main" val="7425942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61099" y="6533802"/>
            <a:ext cx="52316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>
                <a:solidFill>
                  <a:schemeClr val="bg1"/>
                </a:solidFill>
              </a:rPr>
              <a:t>Boccardo</a:t>
            </a:r>
            <a:r>
              <a:rPr lang="en-US" sz="1400" dirty="0">
                <a:solidFill>
                  <a:schemeClr val="bg1"/>
                </a:solidFill>
              </a:rPr>
              <a:t> et al, Cancer </a:t>
            </a:r>
            <a:r>
              <a:rPr lang="en-US" sz="1400" dirty="0" err="1">
                <a:solidFill>
                  <a:schemeClr val="bg1"/>
                </a:solidFill>
              </a:rPr>
              <a:t>Chemother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Pharmacol</a:t>
            </a:r>
            <a:r>
              <a:rPr lang="en-US" sz="1400" dirty="0">
                <a:solidFill>
                  <a:schemeClr val="bg1"/>
                </a:solidFill>
              </a:rPr>
              <a:t>, 1999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83057" y="922551"/>
            <a:ext cx="4611028" cy="3289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60483" y="871750"/>
            <a:ext cx="4641175" cy="357598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76889" y="204030"/>
            <a:ext cx="11168419" cy="1143000"/>
          </a:xfrm>
        </p:spPr>
        <p:txBody>
          <a:bodyPr>
            <a:normAutofit/>
          </a:bodyPr>
          <a:lstStyle/>
          <a:p>
            <a:r>
              <a:rPr lang="en-US" sz="3800" dirty="0"/>
              <a:t>Leuprolide: 3.75 mg monthly vs 11.25 mg quarterly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97215" y="4211852"/>
            <a:ext cx="5140158" cy="178681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290425" y="4211852"/>
            <a:ext cx="2540001" cy="17868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288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25888" y="1583140"/>
            <a:ext cx="9823101" cy="429696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404100" y="6533802"/>
            <a:ext cx="37659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>
                <a:solidFill>
                  <a:schemeClr val="bg1"/>
                </a:solidFill>
              </a:rPr>
              <a:t>Kurebayashi</a:t>
            </a:r>
            <a:r>
              <a:rPr lang="en-US" sz="1400" dirty="0">
                <a:solidFill>
                  <a:schemeClr val="bg1"/>
                </a:solidFill>
              </a:rPr>
              <a:t> et al, Breast Cancer, 2017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39106" y="2890391"/>
            <a:ext cx="43724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600" dirty="0"/>
              <a:t>E2 suppression (&lt;30 </a:t>
            </a:r>
            <a:r>
              <a:rPr lang="en-US" sz="1600" dirty="0" err="1"/>
              <a:t>pg</a:t>
            </a:r>
            <a:r>
              <a:rPr lang="en-US" sz="1600" dirty="0"/>
              <a:t>/ml)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dirty="0"/>
              <a:t>Q3 </a:t>
            </a:r>
            <a:r>
              <a:rPr lang="en-US" sz="1600" dirty="0" err="1"/>
              <a:t>mo</a:t>
            </a:r>
            <a:r>
              <a:rPr lang="en-US" sz="1600" dirty="0"/>
              <a:t>: 97.6%, Q6 </a:t>
            </a:r>
            <a:r>
              <a:rPr lang="en-US" sz="1600" dirty="0" err="1"/>
              <a:t>mo</a:t>
            </a:r>
            <a:r>
              <a:rPr lang="en-US" sz="1600" dirty="0"/>
              <a:t> 96.4%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/>
              <a:t>Median FSH &lt;2.5, LH &lt; 1.5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/>
              <a:t>No breakthrough bleeding in 11.25 mg arm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60740" y="1621257"/>
            <a:ext cx="1991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en-US" sz="1600" dirty="0"/>
              <a:t>        22.5 mg                                                            11.25 mg</a:t>
            </a:r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1579592" y="324198"/>
            <a:ext cx="9315691" cy="1143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Leuprolide: 11.25 mg q3 </a:t>
            </a:r>
            <a:r>
              <a:rPr lang="en-US" dirty="0" err="1"/>
              <a:t>mo</a:t>
            </a:r>
            <a:r>
              <a:rPr lang="en-US" dirty="0"/>
              <a:t> dosing</a:t>
            </a:r>
          </a:p>
        </p:txBody>
      </p:sp>
    </p:spTree>
    <p:extLst>
      <p:ext uri="{BB962C8B-B14F-4D97-AF65-F5344CB8AC3E}">
        <p14:creationId xmlns:p14="http://schemas.microsoft.com/office/powerpoint/2010/main" val="8800371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747000" y="6533803"/>
            <a:ext cx="2921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</a:rPr>
              <a:t>Schmid et al, J Clin Oncol, 2007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2735650"/>
            <a:ext cx="6781800" cy="3149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41494" y="6472248"/>
            <a:ext cx="5321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* Tamoxifen not allowed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759051-0F2B-4269-AD07-A87A69EF582B}"/>
              </a:ext>
            </a:extLst>
          </p:cNvPr>
          <p:cNvSpPr txBox="1"/>
          <p:nvPr/>
        </p:nvSpPr>
        <p:spPr>
          <a:xfrm>
            <a:off x="2393576" y="582706"/>
            <a:ext cx="7093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Leuprolide: every 3 month dosing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74E308-CCFF-46BD-836E-E21CECC8D83F}"/>
              </a:ext>
            </a:extLst>
          </p:cNvPr>
          <p:cNvSpPr txBox="1"/>
          <p:nvPr/>
        </p:nvSpPr>
        <p:spPr>
          <a:xfrm>
            <a:off x="842682" y="1611154"/>
            <a:ext cx="624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Table trial: RCT of Leuprolide 11.25mg q 3 months x 2 years v. CMF</a:t>
            </a:r>
          </a:p>
        </p:txBody>
      </p:sp>
    </p:spTree>
    <p:extLst>
      <p:ext uri="{BB962C8B-B14F-4D97-AF65-F5344CB8AC3E}">
        <p14:creationId xmlns:p14="http://schemas.microsoft.com/office/powerpoint/2010/main" val="29669273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981200" y="4573203"/>
            <a:ext cx="8229600" cy="1806953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OFS group:</a:t>
            </a:r>
          </a:p>
          <a:p>
            <a:pPr lvl="2"/>
            <a:r>
              <a:rPr lang="en-US" dirty="0"/>
              <a:t>E2 suppressed (&lt;30 </a:t>
            </a:r>
            <a:r>
              <a:rPr lang="en-US" dirty="0" err="1"/>
              <a:t>pg</a:t>
            </a:r>
            <a:r>
              <a:rPr lang="en-US" dirty="0"/>
              <a:t>/ml) in 90% at 2 </a:t>
            </a:r>
            <a:r>
              <a:rPr lang="en-US" dirty="0" err="1"/>
              <a:t>yrs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747000" y="6533803"/>
            <a:ext cx="2921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</a:rPr>
              <a:t>1. </a:t>
            </a:r>
            <a:r>
              <a:rPr lang="en-US" sz="1400" dirty="0" err="1">
                <a:solidFill>
                  <a:schemeClr val="bg1"/>
                </a:solidFill>
              </a:rPr>
              <a:t>Schmid</a:t>
            </a:r>
            <a:r>
              <a:rPr lang="en-US" sz="1400" dirty="0">
                <a:solidFill>
                  <a:schemeClr val="bg1"/>
                </a:solidFill>
              </a:rPr>
              <a:t> et al, J </a:t>
            </a:r>
            <a:r>
              <a:rPr lang="en-US" sz="1400" dirty="0" err="1">
                <a:solidFill>
                  <a:schemeClr val="bg1"/>
                </a:solidFill>
              </a:rPr>
              <a:t>Clin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Oncol</a:t>
            </a:r>
            <a:r>
              <a:rPr lang="en-US" sz="1400" dirty="0">
                <a:solidFill>
                  <a:schemeClr val="bg1"/>
                </a:solidFill>
              </a:rPr>
              <a:t>, 2007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485827"/>
            <a:ext cx="9017000" cy="389610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630946" y="909054"/>
            <a:ext cx="4277896" cy="16844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2468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65300" y="882302"/>
            <a:ext cx="8648700" cy="54912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29979" y="6496413"/>
            <a:ext cx="37254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</a:rPr>
              <a:t>1. </a:t>
            </a:r>
            <a:r>
              <a:rPr lang="en-US" sz="1400" dirty="0" err="1">
                <a:solidFill>
                  <a:schemeClr val="bg1"/>
                </a:solidFill>
              </a:rPr>
              <a:t>Shiba</a:t>
            </a:r>
            <a:r>
              <a:rPr lang="en-US" sz="1400" dirty="0">
                <a:solidFill>
                  <a:schemeClr val="bg1"/>
                </a:solidFill>
              </a:rPr>
              <a:t> et al, Breast Cancer, 2016</a:t>
            </a: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1524000" y="33338"/>
            <a:ext cx="9932894" cy="1143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800" dirty="0"/>
              <a:t>Leuprolide: 11.25 q3 </a:t>
            </a:r>
            <a:r>
              <a:rPr lang="en-US" sz="3800" dirty="0" err="1"/>
              <a:t>mo</a:t>
            </a:r>
            <a:r>
              <a:rPr lang="en-US" sz="3800" dirty="0"/>
              <a:t> for 2 vs 3+ years</a:t>
            </a:r>
          </a:p>
        </p:txBody>
      </p:sp>
    </p:spTree>
    <p:extLst>
      <p:ext uri="{BB962C8B-B14F-4D97-AF65-F5344CB8AC3E}">
        <p14:creationId xmlns:p14="http://schemas.microsoft.com/office/powerpoint/2010/main" val="20706698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992" y="1230775"/>
            <a:ext cx="8341896" cy="31466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56905" y="4588351"/>
            <a:ext cx="4025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Leuprolide 11.25 mg q3 months</a:t>
            </a:r>
          </a:p>
          <a:p>
            <a:r>
              <a:rPr lang="en-US" dirty="0" err="1"/>
              <a:t>Goserelin</a:t>
            </a:r>
            <a:r>
              <a:rPr lang="en-US" dirty="0"/>
              <a:t> 3.6 mg monthly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80467" y="6483872"/>
            <a:ext cx="4406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</a:rPr>
              <a:t>1. </a:t>
            </a:r>
            <a:r>
              <a:rPr lang="en-US" sz="1400" dirty="0" err="1">
                <a:solidFill>
                  <a:schemeClr val="bg1"/>
                </a:solidFill>
              </a:rPr>
              <a:t>Aydiner</a:t>
            </a:r>
            <a:r>
              <a:rPr lang="en-US" sz="1400" dirty="0">
                <a:solidFill>
                  <a:schemeClr val="bg1"/>
                </a:solidFill>
              </a:rPr>
              <a:t> et al, Med </a:t>
            </a:r>
            <a:r>
              <a:rPr lang="en-US" sz="1400" dirty="0" err="1">
                <a:solidFill>
                  <a:schemeClr val="bg1"/>
                </a:solidFill>
              </a:rPr>
              <a:t>Oncol</a:t>
            </a:r>
            <a:r>
              <a:rPr lang="en-US" sz="1400" dirty="0">
                <a:solidFill>
                  <a:schemeClr val="bg1"/>
                </a:solidFill>
              </a:rPr>
              <a:t>, 2013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28863" y="4601719"/>
            <a:ext cx="4471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 Mean E2 &gt;30 in 5/41 (12.2%) on leuprolide, 3/39 on </a:t>
            </a:r>
            <a:r>
              <a:rPr lang="en-US" dirty="0" err="1"/>
              <a:t>goserelin</a:t>
            </a:r>
            <a:r>
              <a:rPr lang="en-US" dirty="0"/>
              <a:t> (7.9%)</a:t>
            </a:r>
          </a:p>
        </p:txBody>
      </p:sp>
      <p:sp>
        <p:nvSpPr>
          <p:cNvPr id="9" name="Rectangle 8"/>
          <p:cNvSpPr/>
          <p:nvPr/>
        </p:nvSpPr>
        <p:spPr>
          <a:xfrm>
            <a:off x="1828992" y="3686013"/>
            <a:ext cx="8341896" cy="4277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BC447B-65F0-1A4C-A63B-274B56881DFB}"/>
              </a:ext>
            </a:extLst>
          </p:cNvPr>
          <p:cNvSpPr txBox="1"/>
          <p:nvPr/>
        </p:nvSpPr>
        <p:spPr>
          <a:xfrm>
            <a:off x="1982270" y="449013"/>
            <a:ext cx="849318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/>
              <a:t>Goserelin</a:t>
            </a:r>
            <a:r>
              <a:rPr lang="en-US" sz="3200" b="1" dirty="0"/>
              <a:t> monthly vs leuprolide quarterly</a:t>
            </a:r>
          </a:p>
        </p:txBody>
      </p:sp>
    </p:spTree>
    <p:extLst>
      <p:ext uri="{BB962C8B-B14F-4D97-AF65-F5344CB8AC3E}">
        <p14:creationId xmlns:p14="http://schemas.microsoft.com/office/powerpoint/2010/main" val="9233396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3987" y="1225257"/>
            <a:ext cx="4861839" cy="34620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36176" y="1225257"/>
            <a:ext cx="4763448" cy="346209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49971" y="6365568"/>
            <a:ext cx="4406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</a:rPr>
              <a:t>1. Masuda et al, Breast Cancer Res Treat, 2013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34820" y="4902725"/>
            <a:ext cx="52151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99% of </a:t>
            </a:r>
            <a:r>
              <a:rPr lang="en-US" dirty="0" err="1"/>
              <a:t>pts</a:t>
            </a:r>
            <a:r>
              <a:rPr lang="en-US" dirty="0"/>
              <a:t> in both arms had mean E2 &lt;30    Breakthrough:</a:t>
            </a:r>
          </a:p>
          <a:p>
            <a:r>
              <a:rPr lang="en-US" dirty="0"/>
              <a:t>- Monthly: 4 </a:t>
            </a:r>
            <a:r>
              <a:rPr lang="en-US" dirty="0" err="1"/>
              <a:t>pts</a:t>
            </a:r>
            <a:r>
              <a:rPr lang="en-US" dirty="0"/>
              <a:t> (weeks 4, 8, 12, 20)                           - Q3 </a:t>
            </a:r>
            <a:r>
              <a:rPr lang="en-US" dirty="0" err="1"/>
              <a:t>mo</a:t>
            </a:r>
            <a:r>
              <a:rPr lang="en-US" dirty="0"/>
              <a:t>: 1 </a:t>
            </a:r>
            <a:r>
              <a:rPr lang="en-US" dirty="0" err="1"/>
              <a:t>pt</a:t>
            </a:r>
            <a:r>
              <a:rPr lang="en-US" dirty="0"/>
              <a:t> (week 22)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B1A917-37B0-DA40-98A1-B72C1C6E47B8}"/>
              </a:ext>
            </a:extLst>
          </p:cNvPr>
          <p:cNvSpPr txBox="1"/>
          <p:nvPr/>
        </p:nvSpPr>
        <p:spPr>
          <a:xfrm>
            <a:off x="2234820" y="492432"/>
            <a:ext cx="73732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/>
              <a:t>Goserelin</a:t>
            </a:r>
            <a:r>
              <a:rPr lang="en-US" sz="3200" b="1" dirty="0"/>
              <a:t>: monthly vs quarterly</a:t>
            </a:r>
          </a:p>
        </p:txBody>
      </p:sp>
    </p:spTree>
    <p:extLst>
      <p:ext uri="{BB962C8B-B14F-4D97-AF65-F5344CB8AC3E}">
        <p14:creationId xmlns:p14="http://schemas.microsoft.com/office/powerpoint/2010/main" val="31967839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71285" y="6410753"/>
            <a:ext cx="4406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</a:rPr>
              <a:t>1. Noguchi et al, Breast Cancer, 2016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40742" y="5122361"/>
            <a:ext cx="4965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Mean serum E2 concentration</a:t>
            </a:r>
          </a:p>
          <a:p>
            <a:pPr marL="285750" indent="-285750">
              <a:buFontTx/>
              <a:buChar char="-"/>
            </a:pPr>
            <a:r>
              <a:rPr lang="en-US" dirty="0"/>
              <a:t>Monthly: 24.8 </a:t>
            </a:r>
            <a:r>
              <a:rPr lang="en-US" dirty="0" err="1"/>
              <a:t>pg</a:t>
            </a:r>
            <a:r>
              <a:rPr lang="en-US" dirty="0"/>
              <a:t>/ml</a:t>
            </a:r>
          </a:p>
          <a:p>
            <a:pPr marL="285750" indent="-285750">
              <a:buFontTx/>
              <a:buChar char="-"/>
            </a:pPr>
            <a:r>
              <a:rPr lang="en-US" dirty="0"/>
              <a:t>Q3 </a:t>
            </a:r>
            <a:r>
              <a:rPr lang="en-US" dirty="0" err="1"/>
              <a:t>mo</a:t>
            </a:r>
            <a:r>
              <a:rPr lang="en-US" dirty="0"/>
              <a:t>: 20.3 </a:t>
            </a:r>
            <a:r>
              <a:rPr lang="en-US" dirty="0" err="1"/>
              <a:t>pg</a:t>
            </a:r>
            <a:r>
              <a:rPr lang="en-US" dirty="0"/>
              <a:t>/ml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1100" y="950227"/>
            <a:ext cx="5259885" cy="42469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361" y="1131591"/>
            <a:ext cx="5355512" cy="382685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E2C0CC5-8F53-F349-BE7A-C9942C04219F}"/>
              </a:ext>
            </a:extLst>
          </p:cNvPr>
          <p:cNvSpPr txBox="1"/>
          <p:nvPr/>
        </p:nvSpPr>
        <p:spPr>
          <a:xfrm>
            <a:off x="2539905" y="159942"/>
            <a:ext cx="71121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/>
              <a:t>Goserelin</a:t>
            </a:r>
            <a:r>
              <a:rPr lang="en-US" sz="3200" b="1" dirty="0"/>
              <a:t>: monthly vs quarterly</a:t>
            </a:r>
          </a:p>
        </p:txBody>
      </p:sp>
    </p:spTree>
    <p:extLst>
      <p:ext uri="{BB962C8B-B14F-4D97-AF65-F5344CB8AC3E}">
        <p14:creationId xmlns:p14="http://schemas.microsoft.com/office/powerpoint/2010/main" val="3650772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9050" y="711398"/>
            <a:ext cx="7073900" cy="56694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143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Ovarian function suppression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407400" y="6480808"/>
            <a:ext cx="3683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</a:rPr>
              <a:t>1. </a:t>
            </a:r>
            <a:r>
              <a:rPr lang="en-US" sz="1400" dirty="0" err="1">
                <a:solidFill>
                  <a:schemeClr val="bg1"/>
                </a:solidFill>
              </a:rPr>
              <a:t>Bellet</a:t>
            </a:r>
            <a:r>
              <a:rPr lang="en-US" sz="1400" dirty="0">
                <a:solidFill>
                  <a:schemeClr val="bg1"/>
                </a:solidFill>
              </a:rPr>
              <a:t> et al, J </a:t>
            </a:r>
            <a:r>
              <a:rPr lang="en-US" sz="1400" dirty="0" err="1">
                <a:solidFill>
                  <a:schemeClr val="bg1"/>
                </a:solidFill>
              </a:rPr>
              <a:t>Clin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Oncol</a:t>
            </a:r>
            <a:r>
              <a:rPr lang="en-US" sz="1400" dirty="0">
                <a:solidFill>
                  <a:schemeClr val="bg1"/>
                </a:solidFill>
              </a:rPr>
              <a:t>, 2016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60950" y="3813875"/>
            <a:ext cx="635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25%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91250" y="3863560"/>
            <a:ext cx="635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24%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86750" y="4186725"/>
            <a:ext cx="635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17%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62850" y="3400694"/>
            <a:ext cx="3086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34% had </a:t>
            </a:r>
            <a:r>
              <a:rPr lang="en-US" sz="1600" u="sng" dirty="0"/>
              <a:t>&gt;</a:t>
            </a:r>
            <a:r>
              <a:rPr lang="en-US" sz="1600" dirty="0"/>
              <a:t>1 post-baseline measure above strictest threshold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78450" y="4350793"/>
            <a:ext cx="635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12%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08750" y="4350793"/>
            <a:ext cx="635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12%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29650" y="4528593"/>
            <a:ext cx="635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9%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08650" y="4604793"/>
            <a:ext cx="635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7%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26250" y="4664775"/>
            <a:ext cx="635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6%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947150" y="4826357"/>
            <a:ext cx="635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3%</a:t>
            </a:r>
          </a:p>
        </p:txBody>
      </p:sp>
    </p:spTree>
    <p:extLst>
      <p:ext uri="{BB962C8B-B14F-4D97-AF65-F5344CB8AC3E}">
        <p14:creationId xmlns:p14="http://schemas.microsoft.com/office/powerpoint/2010/main" val="1106140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503" y="1433015"/>
            <a:ext cx="10950498" cy="48674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>
                <a:latin typeface="Arial"/>
                <a:cs typeface="Arial"/>
              </a:rPr>
              <a:t>What would you offer her next?</a:t>
            </a:r>
          </a:p>
          <a:p>
            <a:pPr lvl="1">
              <a:defRPr/>
            </a:pPr>
            <a:r>
              <a:rPr lang="en-US" sz="2800" dirty="0">
                <a:latin typeface="Arial"/>
                <a:cs typeface="Arial"/>
              </a:rPr>
              <a:t>Surgery considerations</a:t>
            </a:r>
          </a:p>
          <a:p>
            <a:pPr lvl="1">
              <a:defRPr/>
            </a:pPr>
            <a:endParaRPr lang="en-US" sz="2800" dirty="0">
              <a:latin typeface="Arial"/>
              <a:cs typeface="Arial"/>
            </a:endParaRPr>
          </a:p>
          <a:p>
            <a:pPr lvl="1">
              <a:defRPr/>
            </a:pPr>
            <a:r>
              <a:rPr lang="en-US" sz="2800" dirty="0">
                <a:latin typeface="Arial"/>
                <a:cs typeface="Arial"/>
              </a:rPr>
              <a:t>Preoperative treatment options</a:t>
            </a:r>
          </a:p>
          <a:p>
            <a:pPr lvl="1">
              <a:defRPr/>
            </a:pPr>
            <a:endParaRPr lang="en-US" sz="2800" dirty="0">
              <a:latin typeface="Arial"/>
              <a:cs typeface="Arial"/>
            </a:endParaRPr>
          </a:p>
          <a:p>
            <a:pPr lvl="1">
              <a:defRPr/>
            </a:pPr>
            <a:r>
              <a:rPr lang="en-US" sz="2800" dirty="0">
                <a:latin typeface="Arial"/>
                <a:cs typeface="Arial"/>
              </a:rPr>
              <a:t>Fertility preservation and future pregnancy considerations</a:t>
            </a:r>
          </a:p>
          <a:p>
            <a:pPr lvl="1">
              <a:defRPr/>
            </a:pPr>
            <a:endParaRPr lang="en-US" sz="2800" dirty="0">
              <a:latin typeface="Arial"/>
              <a:cs typeface="Arial"/>
            </a:endParaRPr>
          </a:p>
          <a:p>
            <a:pPr lvl="1">
              <a:defRPr/>
            </a:pPr>
            <a:r>
              <a:rPr lang="en-US" sz="2800" dirty="0">
                <a:latin typeface="Arial"/>
                <a:cs typeface="Arial"/>
              </a:rPr>
              <a:t>Future surveillance and risk reduction recommendations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A8E766D-8193-3246-BF7C-50B0C1F749EB}"/>
              </a:ext>
            </a:extLst>
          </p:cNvPr>
          <p:cNvSpPr txBox="1">
            <a:spLocks noChangeArrowheads="1"/>
          </p:cNvSpPr>
          <p:nvPr/>
        </p:nvSpPr>
        <p:spPr>
          <a:xfrm>
            <a:off x="154545" y="341193"/>
            <a:ext cx="11900079" cy="823643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A 35yo woman with a L cT2N0 TNBC (cont.)</a:t>
            </a:r>
          </a:p>
        </p:txBody>
      </p:sp>
    </p:spTree>
    <p:extLst>
      <p:ext uri="{BB962C8B-B14F-4D97-AF65-F5344CB8AC3E}">
        <p14:creationId xmlns:p14="http://schemas.microsoft.com/office/powerpoint/2010/main" val="1323926213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143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Ovarian function suppression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85000" y="6533803"/>
            <a:ext cx="3683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</a:rPr>
              <a:t>1. </a:t>
            </a:r>
            <a:r>
              <a:rPr lang="en-US" sz="1400" dirty="0" err="1">
                <a:solidFill>
                  <a:schemeClr val="bg1"/>
                </a:solidFill>
              </a:rPr>
              <a:t>Bellet</a:t>
            </a:r>
            <a:r>
              <a:rPr lang="en-US" sz="1400" dirty="0">
                <a:solidFill>
                  <a:schemeClr val="bg1"/>
                </a:solidFill>
              </a:rPr>
              <a:t> et al, J </a:t>
            </a:r>
            <a:r>
              <a:rPr lang="en-US" sz="1400" dirty="0" err="1">
                <a:solidFill>
                  <a:schemeClr val="bg1"/>
                </a:solidFill>
              </a:rPr>
              <a:t>Clin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Oncol</a:t>
            </a:r>
            <a:r>
              <a:rPr lang="en-US" sz="1400" dirty="0">
                <a:solidFill>
                  <a:schemeClr val="bg1"/>
                </a:solidFill>
              </a:rPr>
              <a:t>, 2016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52" y="1714977"/>
            <a:ext cx="4335251" cy="378279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9300" y="1822478"/>
            <a:ext cx="3682999" cy="367529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8903" y="1752167"/>
            <a:ext cx="3694096" cy="378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961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Elbow Connector 33"/>
          <p:cNvCxnSpPr>
            <a:endCxn id="24" idx="1"/>
          </p:cNvCxnSpPr>
          <p:nvPr/>
        </p:nvCxnSpPr>
        <p:spPr>
          <a:xfrm rot="16200000" flipH="1">
            <a:off x="4390914" y="4048991"/>
            <a:ext cx="1010338" cy="646326"/>
          </a:xfrm>
          <a:prstGeom prst="bentConnector2">
            <a:avLst/>
          </a:prstGeom>
          <a:ln>
            <a:solidFill>
              <a:srgbClr val="4A8B7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>
            <a:endCxn id="7" idx="1"/>
          </p:cNvCxnSpPr>
          <p:nvPr/>
        </p:nvCxnSpPr>
        <p:spPr>
          <a:xfrm rot="5400000" flipH="1" flipV="1">
            <a:off x="4369828" y="2287591"/>
            <a:ext cx="1074152" cy="672156"/>
          </a:xfrm>
          <a:prstGeom prst="bentConnector2">
            <a:avLst/>
          </a:prstGeom>
          <a:ln>
            <a:solidFill>
              <a:srgbClr val="31504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 bwMode="auto">
          <a:xfrm>
            <a:off x="3782270" y="3463853"/>
            <a:ext cx="310126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1D642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5" name="Oval 54"/>
          <p:cNvSpPr/>
          <p:nvPr/>
        </p:nvSpPr>
        <p:spPr>
          <a:xfrm>
            <a:off x="4092396" y="2876602"/>
            <a:ext cx="1714636" cy="1187395"/>
          </a:xfrm>
          <a:prstGeom prst="ellipse">
            <a:avLst/>
          </a:prstGeom>
          <a:solidFill>
            <a:srgbClr val="1D642D"/>
          </a:solidFill>
          <a:ln>
            <a:solidFill>
              <a:srgbClr val="18502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9440" y="257622"/>
            <a:ext cx="10540621" cy="81032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/>
              <a:t>Ovarian suppression – monitoring schema</a:t>
            </a:r>
            <a:endParaRPr lang="en-US" sz="4000" b="1" dirty="0">
              <a:solidFill>
                <a:srgbClr val="1F497D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029440" y="1763679"/>
            <a:ext cx="2752832" cy="3432151"/>
          </a:xfrm>
          <a:prstGeom prst="roundRect">
            <a:avLst>
              <a:gd name="adj" fmla="val 5148"/>
            </a:avLst>
          </a:prstGeom>
          <a:solidFill>
            <a:srgbClr val="1D642D"/>
          </a:solidFill>
          <a:ln w="28575">
            <a:solidFill>
              <a:srgbClr val="1D642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0" tIns="41025" rIns="82050" bIns="41025" rtlCol="0" anchor="t"/>
          <a:lstStyle/>
          <a:p>
            <a:r>
              <a:rPr lang="en-US" sz="1700" dirty="0"/>
              <a:t>Premenopausal women</a:t>
            </a:r>
          </a:p>
          <a:p>
            <a:pPr marL="176213" indent="-176213">
              <a:buFont typeface="Arial"/>
              <a:buChar char="•"/>
            </a:pPr>
            <a:r>
              <a:rPr lang="en-US" sz="1700" dirty="0"/>
              <a:t>Having periods</a:t>
            </a:r>
          </a:p>
          <a:p>
            <a:r>
              <a:rPr lang="en-US" sz="1700" dirty="0"/>
              <a:t>   or</a:t>
            </a:r>
          </a:p>
          <a:p>
            <a:pPr marL="176213" indent="-176213">
              <a:buFont typeface="Arial"/>
              <a:buChar char="•"/>
            </a:pPr>
            <a:r>
              <a:rPr lang="en-US" sz="1700" dirty="0"/>
              <a:t>FSH/estradiol not postmenopausal</a:t>
            </a:r>
          </a:p>
          <a:p>
            <a:pPr marL="176213" indent="-176213">
              <a:buFont typeface="Arial"/>
              <a:buChar char="•"/>
            </a:pPr>
            <a:endParaRPr lang="en-US" sz="1700" dirty="0"/>
          </a:p>
          <a:p>
            <a:pPr marL="176213" indent="-176213">
              <a:buFont typeface="Arial"/>
              <a:buChar char="•"/>
            </a:pPr>
            <a:r>
              <a:rPr lang="en-US" sz="1700" dirty="0"/>
              <a:t>All ages</a:t>
            </a:r>
          </a:p>
          <a:p>
            <a:pPr marL="176213" indent="-176213">
              <a:buFont typeface="Arial"/>
              <a:buChar char="•"/>
            </a:pPr>
            <a:r>
              <a:rPr lang="en-US" sz="1700" dirty="0"/>
              <a:t>All stages</a:t>
            </a:r>
          </a:p>
          <a:p>
            <a:pPr marL="176213" indent="-176213">
              <a:buFont typeface="Arial"/>
              <a:buChar char="•"/>
            </a:pPr>
            <a:r>
              <a:rPr lang="en-US" sz="1700" dirty="0"/>
              <a:t>Prior chemo or not</a:t>
            </a:r>
          </a:p>
          <a:p>
            <a:pPr marL="176213" indent="-176213">
              <a:buFont typeface="Arial"/>
              <a:buChar char="•"/>
            </a:pPr>
            <a:r>
              <a:rPr lang="en-US" sz="1700" dirty="0"/>
              <a:t>Tamoxifen or AI</a:t>
            </a:r>
          </a:p>
          <a:p>
            <a:pPr marL="176213" indent="-176213">
              <a:buFont typeface="Arial"/>
              <a:buChar char="•"/>
            </a:pPr>
            <a:r>
              <a:rPr lang="en-US" sz="1700" dirty="0"/>
              <a:t>Starting OS or continuing OS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242983" y="1540488"/>
            <a:ext cx="1671871" cy="1092211"/>
          </a:xfrm>
          <a:prstGeom prst="roundRect">
            <a:avLst>
              <a:gd name="adj" fmla="val 5148"/>
            </a:avLst>
          </a:prstGeom>
          <a:solidFill>
            <a:srgbClr val="31504C"/>
          </a:solidFill>
          <a:ln w="285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0" tIns="41025" rIns="82050" bIns="41025" rtlCol="0" anchor="ctr"/>
          <a:lstStyle/>
          <a:p>
            <a:pPr marL="202277" indent="-202277" algn="ctr"/>
            <a:r>
              <a:rPr lang="en-US" sz="1700" b="1" dirty="0">
                <a:solidFill>
                  <a:schemeClr val="bg1"/>
                </a:solidFill>
              </a:rPr>
              <a:t>Leuprolide 3.75 mg monthly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5219247" y="4397490"/>
            <a:ext cx="1708699" cy="959667"/>
          </a:xfrm>
          <a:prstGeom prst="roundRect">
            <a:avLst>
              <a:gd name="adj" fmla="val 5148"/>
            </a:avLst>
          </a:prstGeom>
          <a:solidFill>
            <a:srgbClr val="4A8B72"/>
          </a:solidFill>
          <a:ln w="285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0" tIns="41025" rIns="82050" bIns="41025" rtlCol="0" anchor="ctr"/>
          <a:lstStyle/>
          <a:p>
            <a:pPr marL="202277" indent="-202277" algn="ctr"/>
            <a:r>
              <a:rPr lang="en-US" sz="1700" b="1" dirty="0">
                <a:solidFill>
                  <a:schemeClr val="bg1"/>
                </a:solidFill>
              </a:rPr>
              <a:t>Leuprolide 11.25 mg q3 </a:t>
            </a:r>
            <a:r>
              <a:rPr lang="en-US" sz="1700" b="1" dirty="0" err="1">
                <a:solidFill>
                  <a:schemeClr val="bg1"/>
                </a:solidFill>
              </a:rPr>
              <a:t>mo</a:t>
            </a:r>
            <a:endParaRPr lang="en-US" sz="1700" b="1" dirty="0">
              <a:solidFill>
                <a:schemeClr val="bg1"/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045994" y="3160746"/>
            <a:ext cx="1787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MD discretion / patient choice*</a:t>
            </a:r>
          </a:p>
          <a:p>
            <a:endParaRPr lang="en-US" sz="1600" dirty="0"/>
          </a:p>
        </p:txBody>
      </p:sp>
      <p:sp>
        <p:nvSpPr>
          <p:cNvPr id="66" name="Rounded Rectangle 6"/>
          <p:cNvSpPr/>
          <p:nvPr/>
        </p:nvSpPr>
        <p:spPr>
          <a:xfrm>
            <a:off x="7380393" y="2279650"/>
            <a:ext cx="3963513" cy="2298700"/>
          </a:xfrm>
          <a:prstGeom prst="roundRect">
            <a:avLst>
              <a:gd name="adj" fmla="val 5148"/>
            </a:avLst>
          </a:prstGeom>
          <a:solidFill>
            <a:srgbClr val="7FC8A0"/>
          </a:solidFill>
          <a:ln w="285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0" tIns="41025" rIns="82050" bIns="41025" rtlCol="0" anchor="ctr"/>
          <a:lstStyle/>
          <a:p>
            <a:pPr marL="202277" indent="-202277" algn="ctr"/>
            <a:r>
              <a:rPr lang="en-US" sz="1700" b="1" u="sng" dirty="0">
                <a:solidFill>
                  <a:schemeClr val="bg1"/>
                </a:solidFill>
              </a:rPr>
              <a:t>Monitoring ovarian suppression:</a:t>
            </a:r>
          </a:p>
          <a:p>
            <a:pPr marL="202277" indent="-202277"/>
            <a:endParaRPr lang="en-US" sz="1700" b="1" u="sng" dirty="0">
              <a:solidFill>
                <a:schemeClr val="bg1"/>
              </a:solidFill>
            </a:endParaRPr>
          </a:p>
          <a:p>
            <a:pPr marL="202277" indent="-202277"/>
            <a:r>
              <a:rPr lang="en-US" sz="1700" b="1" dirty="0">
                <a:solidFill>
                  <a:schemeClr val="bg1"/>
                </a:solidFill>
              </a:rPr>
              <a:t>Check FSH and estradiol:        Baseline, 3, 6, 12, 18, 24 </a:t>
            </a:r>
            <a:r>
              <a:rPr lang="en-US" sz="1700" b="1" dirty="0" err="1">
                <a:solidFill>
                  <a:schemeClr val="bg1"/>
                </a:solidFill>
              </a:rPr>
              <a:t>mo</a:t>
            </a:r>
            <a:endParaRPr lang="en-US" sz="1700" b="1" dirty="0">
              <a:solidFill>
                <a:schemeClr val="bg1"/>
              </a:solidFill>
            </a:endParaRPr>
          </a:p>
          <a:p>
            <a:pPr marL="202277" indent="-202277"/>
            <a:endParaRPr lang="en-US" sz="1700" b="1" u="sng" dirty="0">
              <a:solidFill>
                <a:schemeClr val="bg1"/>
              </a:solidFill>
            </a:endParaRPr>
          </a:p>
          <a:p>
            <a:pPr marL="202277" indent="-202277"/>
            <a:r>
              <a:rPr lang="en-US" sz="1700" b="1" dirty="0">
                <a:solidFill>
                  <a:schemeClr val="bg1"/>
                </a:solidFill>
              </a:rPr>
              <a:t>*Same schedule irrespective of age, oral ET (tam </a:t>
            </a:r>
            <a:r>
              <a:rPr lang="en-US" sz="1700" b="1" dirty="0" err="1">
                <a:solidFill>
                  <a:schemeClr val="bg1"/>
                </a:solidFill>
              </a:rPr>
              <a:t>vs</a:t>
            </a:r>
            <a:r>
              <a:rPr lang="en-US" sz="1700" b="1" dirty="0">
                <a:solidFill>
                  <a:schemeClr val="bg1"/>
                </a:solidFill>
              </a:rPr>
              <a:t> AI)</a:t>
            </a:r>
          </a:p>
        </p:txBody>
      </p:sp>
      <p:cxnSp>
        <p:nvCxnSpPr>
          <p:cNvPr id="46" name="Straight Arrow Connector 45"/>
          <p:cNvCxnSpPr>
            <a:cxnSpLocks/>
            <a:stCxn id="7" idx="3"/>
            <a:endCxn id="66" idx="1"/>
          </p:cNvCxnSpPr>
          <p:nvPr/>
        </p:nvCxnSpPr>
        <p:spPr>
          <a:xfrm>
            <a:off x="6914854" y="2086594"/>
            <a:ext cx="465539" cy="1342406"/>
          </a:xfrm>
          <a:prstGeom prst="straightConnector1">
            <a:avLst/>
          </a:prstGeom>
          <a:ln>
            <a:solidFill>
              <a:srgbClr val="31504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>
            <a:cxnSpLocks/>
            <a:stCxn id="24" idx="3"/>
            <a:endCxn id="66" idx="1"/>
          </p:cNvCxnSpPr>
          <p:nvPr/>
        </p:nvCxnSpPr>
        <p:spPr>
          <a:xfrm flipV="1">
            <a:off x="6927946" y="3429000"/>
            <a:ext cx="452447" cy="1448324"/>
          </a:xfrm>
          <a:prstGeom prst="straightConnector1">
            <a:avLst/>
          </a:prstGeom>
          <a:ln>
            <a:solidFill>
              <a:srgbClr val="4A8B7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4707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911"/>
    </mc:Choice>
    <mc:Fallback xmlns="">
      <p:transition spd="slow" advTm="78911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429" y="1"/>
            <a:ext cx="9144000" cy="81032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/>
              <a:t>Ovarian suppression – dosing schema</a:t>
            </a:r>
            <a:endParaRPr lang="en-US" sz="4000" b="1" dirty="0">
              <a:solidFill>
                <a:srgbClr val="1F497D"/>
              </a:solidFill>
            </a:endParaRPr>
          </a:p>
        </p:txBody>
      </p:sp>
      <p:sp>
        <p:nvSpPr>
          <p:cNvPr id="96" name="Rounded Rectangle 4"/>
          <p:cNvSpPr/>
          <p:nvPr/>
        </p:nvSpPr>
        <p:spPr>
          <a:xfrm>
            <a:off x="3833135" y="810323"/>
            <a:ext cx="1150054" cy="963284"/>
          </a:xfrm>
          <a:prstGeom prst="roundRect">
            <a:avLst>
              <a:gd name="adj" fmla="val 5148"/>
            </a:avLst>
          </a:prstGeom>
          <a:solidFill>
            <a:srgbClr val="953735"/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0" tIns="41025" rIns="82050" bIns="41025" rtlCol="0" anchor="ctr"/>
          <a:lstStyle/>
          <a:p>
            <a:r>
              <a:rPr lang="en-US" sz="1700" dirty="0"/>
              <a:t>Estradiol &gt;20</a:t>
            </a:r>
          </a:p>
        </p:txBody>
      </p:sp>
      <p:sp>
        <p:nvSpPr>
          <p:cNvPr id="97" name="Rounded Rectangle 6"/>
          <p:cNvSpPr/>
          <p:nvPr/>
        </p:nvSpPr>
        <p:spPr>
          <a:xfrm>
            <a:off x="3833135" y="1832264"/>
            <a:ext cx="1150054" cy="1076147"/>
          </a:xfrm>
          <a:prstGeom prst="roundRect">
            <a:avLst>
              <a:gd name="adj" fmla="val 5148"/>
            </a:avLst>
          </a:prstGeom>
          <a:solidFill>
            <a:srgbClr val="C79403"/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0" tIns="41025" rIns="82050" bIns="41025" rtlCol="0" anchor="ctr"/>
          <a:lstStyle/>
          <a:p>
            <a:pPr marL="202277" indent="-202277"/>
            <a:r>
              <a:rPr lang="en-US" sz="1700" b="1" dirty="0">
                <a:solidFill>
                  <a:schemeClr val="bg1"/>
                </a:solidFill>
              </a:rPr>
              <a:t>Estradiol 10-20</a:t>
            </a:r>
          </a:p>
        </p:txBody>
      </p:sp>
      <p:sp>
        <p:nvSpPr>
          <p:cNvPr id="102" name="Rounded Rectangle 4"/>
          <p:cNvSpPr/>
          <p:nvPr/>
        </p:nvSpPr>
        <p:spPr>
          <a:xfrm>
            <a:off x="5182738" y="810323"/>
            <a:ext cx="2375071" cy="963284"/>
          </a:xfrm>
          <a:prstGeom prst="roundRect">
            <a:avLst>
              <a:gd name="adj" fmla="val 5148"/>
            </a:avLst>
          </a:prstGeom>
          <a:solidFill>
            <a:srgbClr val="953735"/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0" tIns="41025" rIns="82050" bIns="41025" rtlCol="0" anchor="ctr"/>
          <a:lstStyle/>
          <a:p>
            <a:r>
              <a:rPr lang="en-US" sz="1400" dirty="0"/>
              <a:t>Leuprolide 3.75 =&gt; 7.5</a:t>
            </a:r>
          </a:p>
          <a:p>
            <a:r>
              <a:rPr lang="en-US" sz="1400" dirty="0"/>
              <a:t>If AI, consider =&gt; Tam until suppressed </a:t>
            </a:r>
          </a:p>
          <a:p>
            <a:r>
              <a:rPr lang="en-US" sz="1400" dirty="0"/>
              <a:t>Repeat in 2 </a:t>
            </a:r>
            <a:r>
              <a:rPr lang="en-US" sz="1400" dirty="0" err="1"/>
              <a:t>mo</a:t>
            </a:r>
            <a:endParaRPr lang="en-US" sz="1400" dirty="0"/>
          </a:p>
        </p:txBody>
      </p:sp>
      <p:sp>
        <p:nvSpPr>
          <p:cNvPr id="103" name="Rounded Rectangle 6"/>
          <p:cNvSpPr/>
          <p:nvPr/>
        </p:nvSpPr>
        <p:spPr>
          <a:xfrm>
            <a:off x="5189528" y="1858452"/>
            <a:ext cx="2370462" cy="999119"/>
          </a:xfrm>
          <a:prstGeom prst="roundRect">
            <a:avLst>
              <a:gd name="adj" fmla="val 5148"/>
            </a:avLst>
          </a:prstGeom>
          <a:solidFill>
            <a:srgbClr val="C79403"/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0" tIns="41025" rIns="82050" bIns="41025" rtlCol="0" anchor="ctr"/>
          <a:lstStyle/>
          <a:p>
            <a:r>
              <a:rPr lang="en-US" sz="1400" dirty="0"/>
              <a:t>If AI, consider =&gt; Tam until suppressed</a:t>
            </a:r>
          </a:p>
          <a:p>
            <a:r>
              <a:rPr lang="en-US" sz="1400" dirty="0"/>
              <a:t>Repeat in 2 </a:t>
            </a:r>
            <a:r>
              <a:rPr lang="en-US" sz="1400" dirty="0" err="1"/>
              <a:t>mo</a:t>
            </a:r>
            <a:endParaRPr lang="en-US" sz="1400" dirty="0"/>
          </a:p>
        </p:txBody>
      </p:sp>
      <p:sp>
        <p:nvSpPr>
          <p:cNvPr id="108" name="Rounded Rectangle 4"/>
          <p:cNvSpPr/>
          <p:nvPr/>
        </p:nvSpPr>
        <p:spPr>
          <a:xfrm>
            <a:off x="5189527" y="3872272"/>
            <a:ext cx="2370462" cy="939449"/>
          </a:xfrm>
          <a:prstGeom prst="roundRect">
            <a:avLst>
              <a:gd name="adj" fmla="val 5148"/>
            </a:avLst>
          </a:prstGeom>
          <a:solidFill>
            <a:srgbClr val="953735"/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0" tIns="41025" rIns="82050" bIns="41025" rtlCol="0" anchor="ctr"/>
          <a:lstStyle/>
          <a:p>
            <a:r>
              <a:rPr lang="en-US" sz="1400" dirty="0"/>
              <a:t>Q3 =&gt; Q1 </a:t>
            </a:r>
            <a:r>
              <a:rPr lang="en-US" sz="1400" dirty="0" err="1"/>
              <a:t>mo</a:t>
            </a:r>
            <a:r>
              <a:rPr lang="en-US" sz="1400" dirty="0"/>
              <a:t>, or 11.25 =&gt;22.5</a:t>
            </a:r>
          </a:p>
          <a:p>
            <a:r>
              <a:rPr lang="en-US" sz="1400" dirty="0"/>
              <a:t>If AI, consider =&gt; Tam until suppressed</a:t>
            </a:r>
          </a:p>
          <a:p>
            <a:r>
              <a:rPr lang="en-US" sz="1400" dirty="0"/>
              <a:t>Repeat in 2 </a:t>
            </a:r>
            <a:r>
              <a:rPr lang="en-US" sz="1400" dirty="0" err="1"/>
              <a:t>mo</a:t>
            </a:r>
            <a:endParaRPr lang="en-US" sz="1400" dirty="0"/>
          </a:p>
        </p:txBody>
      </p:sp>
      <p:sp>
        <p:nvSpPr>
          <p:cNvPr id="109" name="Rounded Rectangle 6"/>
          <p:cNvSpPr/>
          <p:nvPr/>
        </p:nvSpPr>
        <p:spPr>
          <a:xfrm>
            <a:off x="5185889" y="4902514"/>
            <a:ext cx="2374100" cy="917244"/>
          </a:xfrm>
          <a:prstGeom prst="roundRect">
            <a:avLst>
              <a:gd name="adj" fmla="val 5148"/>
            </a:avLst>
          </a:prstGeom>
          <a:solidFill>
            <a:srgbClr val="C79403"/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0" tIns="41025" rIns="82050" bIns="41025" rtlCol="0" anchor="ctr"/>
          <a:lstStyle/>
          <a:p>
            <a:r>
              <a:rPr lang="en-US" sz="1400" dirty="0"/>
              <a:t>If AI, consider =&gt; Tam until suppressed</a:t>
            </a:r>
          </a:p>
          <a:p>
            <a:r>
              <a:rPr lang="en-US" sz="1400" dirty="0"/>
              <a:t>Repeat in 2 </a:t>
            </a:r>
            <a:r>
              <a:rPr lang="en-US" sz="1400" dirty="0" err="1"/>
              <a:t>mo</a:t>
            </a:r>
            <a:endParaRPr lang="en-US" sz="1400" dirty="0"/>
          </a:p>
        </p:txBody>
      </p:sp>
      <p:sp>
        <p:nvSpPr>
          <p:cNvPr id="110" name="Rounded Rectangle 4"/>
          <p:cNvSpPr/>
          <p:nvPr/>
        </p:nvSpPr>
        <p:spPr>
          <a:xfrm>
            <a:off x="5182737" y="5959751"/>
            <a:ext cx="2377252" cy="770253"/>
          </a:xfrm>
          <a:prstGeom prst="roundRect">
            <a:avLst>
              <a:gd name="adj" fmla="val 5148"/>
            </a:avLst>
          </a:prstGeom>
          <a:solidFill>
            <a:srgbClr val="1D642D"/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0" tIns="41025" rIns="82050" bIns="41025" rtlCol="0" anchor="ctr"/>
          <a:lstStyle/>
          <a:p>
            <a:r>
              <a:rPr lang="en-US" sz="1400" dirty="0"/>
              <a:t>Continue on current therapy and monitoring plan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7533002" y="6256227"/>
            <a:ext cx="46589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</a:rPr>
              <a:t>* Can use FSH to guide Leuprolide dose adjustment, but can be artificially suppressed by tam</a:t>
            </a:r>
          </a:p>
        </p:txBody>
      </p:sp>
      <p:cxnSp>
        <p:nvCxnSpPr>
          <p:cNvPr id="31" name="Elbow Connector 30"/>
          <p:cNvCxnSpPr>
            <a:endCxn id="40" idx="1"/>
          </p:cNvCxnSpPr>
          <p:nvPr/>
        </p:nvCxnSpPr>
        <p:spPr>
          <a:xfrm rot="16200000" flipH="1">
            <a:off x="1107467" y="4517725"/>
            <a:ext cx="1492436" cy="208660"/>
          </a:xfrm>
          <a:prstGeom prst="bentConnector2">
            <a:avLst/>
          </a:prstGeom>
          <a:ln>
            <a:solidFill>
              <a:srgbClr val="4A8B7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/>
          <p:nvPr/>
        </p:nvCxnSpPr>
        <p:spPr>
          <a:xfrm rot="5400000" flipH="1" flipV="1">
            <a:off x="1113804" y="3006321"/>
            <a:ext cx="1486901" cy="215792"/>
          </a:xfrm>
          <a:prstGeom prst="bentConnector2">
            <a:avLst/>
          </a:prstGeom>
          <a:ln>
            <a:solidFill>
              <a:srgbClr val="31504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6"/>
          <p:cNvSpPr/>
          <p:nvPr/>
        </p:nvSpPr>
        <p:spPr>
          <a:xfrm>
            <a:off x="1958016" y="4888213"/>
            <a:ext cx="1532237" cy="960120"/>
          </a:xfrm>
          <a:prstGeom prst="roundRect">
            <a:avLst>
              <a:gd name="adj" fmla="val 5148"/>
            </a:avLst>
          </a:prstGeom>
          <a:solidFill>
            <a:srgbClr val="7FC8A0"/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0" tIns="41025" rIns="82050" bIns="41025" rtlCol="0" anchor="ctr"/>
          <a:lstStyle/>
          <a:p>
            <a:pPr marL="202277" indent="-202277" algn="ctr"/>
            <a:r>
              <a:rPr lang="en-US" sz="1400" b="1" dirty="0">
                <a:solidFill>
                  <a:schemeClr val="bg1"/>
                </a:solidFill>
              </a:rPr>
              <a:t>MONITORING</a:t>
            </a:r>
          </a:p>
          <a:p>
            <a:pPr marL="202277" indent="-202277"/>
            <a:r>
              <a:rPr lang="en-US" sz="1400" b="1" dirty="0">
                <a:solidFill>
                  <a:schemeClr val="bg1"/>
                </a:solidFill>
              </a:rPr>
              <a:t>Leuprolide 11.25 mg q3 </a:t>
            </a:r>
            <a:r>
              <a:rPr lang="en-US" sz="1400" b="1" dirty="0" err="1">
                <a:solidFill>
                  <a:schemeClr val="bg1"/>
                </a:solidFill>
              </a:rPr>
              <a:t>mo</a:t>
            </a:r>
            <a:endParaRPr lang="is-IS" sz="1400" b="1" dirty="0">
              <a:solidFill>
                <a:schemeClr val="bg1"/>
              </a:solidFill>
            </a:endParaRPr>
          </a:p>
        </p:txBody>
      </p:sp>
      <p:cxnSp>
        <p:nvCxnSpPr>
          <p:cNvPr id="55" name="Straight Arrow Connector 54"/>
          <p:cNvCxnSpPr/>
          <p:nvPr/>
        </p:nvCxnSpPr>
        <p:spPr bwMode="auto">
          <a:xfrm>
            <a:off x="1537093" y="3868703"/>
            <a:ext cx="222586" cy="356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1D642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9" name="Rounded Rectangle 4"/>
          <p:cNvSpPr/>
          <p:nvPr/>
        </p:nvSpPr>
        <p:spPr>
          <a:xfrm>
            <a:off x="3833135" y="3875837"/>
            <a:ext cx="1150054" cy="945701"/>
          </a:xfrm>
          <a:prstGeom prst="roundRect">
            <a:avLst>
              <a:gd name="adj" fmla="val 5148"/>
            </a:avLst>
          </a:prstGeom>
          <a:solidFill>
            <a:srgbClr val="953735"/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0" tIns="41025" rIns="82050" bIns="41025" rtlCol="0" anchor="ctr"/>
          <a:lstStyle/>
          <a:p>
            <a:r>
              <a:rPr lang="en-US" sz="1700" dirty="0"/>
              <a:t>Estradiol &gt;20</a:t>
            </a:r>
          </a:p>
        </p:txBody>
      </p:sp>
      <p:sp>
        <p:nvSpPr>
          <p:cNvPr id="60" name="Rounded Rectangle 6"/>
          <p:cNvSpPr/>
          <p:nvPr/>
        </p:nvSpPr>
        <p:spPr>
          <a:xfrm>
            <a:off x="3833135" y="4904238"/>
            <a:ext cx="1150054" cy="915521"/>
          </a:xfrm>
          <a:prstGeom prst="roundRect">
            <a:avLst>
              <a:gd name="adj" fmla="val 5148"/>
            </a:avLst>
          </a:prstGeom>
          <a:solidFill>
            <a:srgbClr val="C79403"/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0" tIns="41025" rIns="82050" bIns="41025" rtlCol="0" anchor="ctr"/>
          <a:lstStyle/>
          <a:p>
            <a:pPr marL="202277" indent="-202277"/>
            <a:r>
              <a:rPr lang="en-US" sz="1700" b="1" dirty="0">
                <a:solidFill>
                  <a:schemeClr val="bg1"/>
                </a:solidFill>
              </a:rPr>
              <a:t>Estradiol 10-20</a:t>
            </a:r>
          </a:p>
        </p:txBody>
      </p:sp>
      <p:sp>
        <p:nvSpPr>
          <p:cNvPr id="61" name="Rounded Rectangle 4"/>
          <p:cNvSpPr/>
          <p:nvPr/>
        </p:nvSpPr>
        <p:spPr>
          <a:xfrm>
            <a:off x="3833137" y="5963983"/>
            <a:ext cx="1150053" cy="767128"/>
          </a:xfrm>
          <a:prstGeom prst="roundRect">
            <a:avLst>
              <a:gd name="adj" fmla="val 5148"/>
            </a:avLst>
          </a:prstGeom>
          <a:solidFill>
            <a:srgbClr val="1D642D"/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0" tIns="41025" rIns="82050" bIns="41025" rtlCol="0" anchor="ctr"/>
          <a:lstStyle/>
          <a:p>
            <a:r>
              <a:rPr lang="en-US" sz="1700" dirty="0"/>
              <a:t>Estradiol &lt;10</a:t>
            </a:r>
          </a:p>
        </p:txBody>
      </p:sp>
      <p:sp>
        <p:nvSpPr>
          <p:cNvPr id="88" name="Rounded Rectangle 6"/>
          <p:cNvSpPr/>
          <p:nvPr/>
        </p:nvSpPr>
        <p:spPr>
          <a:xfrm>
            <a:off x="7859713" y="810323"/>
            <a:ext cx="2743010" cy="1415663"/>
          </a:xfrm>
          <a:prstGeom prst="roundRect">
            <a:avLst>
              <a:gd name="adj" fmla="val 5148"/>
            </a:avLst>
          </a:prstGeom>
          <a:solidFill>
            <a:srgbClr val="C79403"/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0" tIns="41025" rIns="82050" bIns="41025" rtlCol="0" anchor="ctr"/>
          <a:lstStyle/>
          <a:p>
            <a:r>
              <a:rPr lang="en-US" sz="1400" u="sng" dirty="0"/>
              <a:t>If estradiol &gt;10:</a:t>
            </a:r>
          </a:p>
          <a:p>
            <a:r>
              <a:rPr lang="en-US" sz="1400" dirty="0"/>
              <a:t>AI =&gt; Tam until suppressed</a:t>
            </a:r>
          </a:p>
          <a:p>
            <a:r>
              <a:rPr lang="en-US" sz="1400" dirty="0"/>
              <a:t>Leuprolide 3.75 =&gt; 7.5, or 7.5 =&gt; 11.25 if FSH not suppressed</a:t>
            </a:r>
          </a:p>
          <a:p>
            <a:r>
              <a:rPr lang="en-US" sz="1400" dirty="0"/>
              <a:t>Repeat estradiol  in 2 </a:t>
            </a:r>
            <a:r>
              <a:rPr lang="en-US" sz="1400" dirty="0" err="1"/>
              <a:t>mo</a:t>
            </a:r>
            <a:endParaRPr lang="en-US" sz="1400" dirty="0"/>
          </a:p>
        </p:txBody>
      </p:sp>
      <p:sp>
        <p:nvSpPr>
          <p:cNvPr id="114" name="Rounded Rectangle 6"/>
          <p:cNvSpPr/>
          <p:nvPr/>
        </p:nvSpPr>
        <p:spPr>
          <a:xfrm>
            <a:off x="7847013" y="3872663"/>
            <a:ext cx="2743010" cy="1415663"/>
          </a:xfrm>
          <a:prstGeom prst="roundRect">
            <a:avLst>
              <a:gd name="adj" fmla="val 5148"/>
            </a:avLst>
          </a:prstGeom>
          <a:solidFill>
            <a:srgbClr val="C79403"/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0" tIns="41025" rIns="82050" bIns="41025" rtlCol="0" anchor="ctr"/>
          <a:lstStyle/>
          <a:p>
            <a:r>
              <a:rPr lang="en-US" sz="1400" u="sng" dirty="0"/>
              <a:t>If estradiol &gt;10:</a:t>
            </a:r>
          </a:p>
          <a:p>
            <a:r>
              <a:rPr lang="en-US" sz="1400" dirty="0"/>
              <a:t>AI =&gt; Tam until suppressed</a:t>
            </a:r>
          </a:p>
          <a:p>
            <a:r>
              <a:rPr lang="en-US" sz="1400" dirty="0"/>
              <a:t>Q3 =&gt; Q1 dosing</a:t>
            </a:r>
          </a:p>
          <a:p>
            <a:r>
              <a:rPr lang="en-US" sz="1400" dirty="0"/>
              <a:t>Leuprolide 3.75 =&gt; 7.5, or 7.5 =&gt; 11.25 if FSH not suppressed</a:t>
            </a:r>
          </a:p>
          <a:p>
            <a:r>
              <a:rPr lang="en-US" sz="1400" dirty="0"/>
              <a:t>Repeat estradiol  in 2 </a:t>
            </a:r>
            <a:r>
              <a:rPr lang="en-US" sz="1400" dirty="0" err="1"/>
              <a:t>mo</a:t>
            </a:r>
            <a:endParaRPr lang="en-US" sz="1400" dirty="0"/>
          </a:p>
        </p:txBody>
      </p:sp>
      <p:cxnSp>
        <p:nvCxnSpPr>
          <p:cNvPr id="116" name="Elbow Connector 115"/>
          <p:cNvCxnSpPr>
            <a:endCxn id="36" idx="1"/>
          </p:cNvCxnSpPr>
          <p:nvPr/>
        </p:nvCxnSpPr>
        <p:spPr>
          <a:xfrm rot="16200000" flipH="1">
            <a:off x="3215849" y="2780976"/>
            <a:ext cx="1035022" cy="199551"/>
          </a:xfrm>
          <a:prstGeom prst="bentConnector2">
            <a:avLst/>
          </a:prstGeom>
          <a:ln>
            <a:solidFill>
              <a:srgbClr val="1D642D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7" name="Elbow Connector 116"/>
          <p:cNvCxnSpPr>
            <a:endCxn id="96" idx="1"/>
          </p:cNvCxnSpPr>
          <p:nvPr/>
        </p:nvCxnSpPr>
        <p:spPr>
          <a:xfrm rot="5400000" flipH="1" flipV="1">
            <a:off x="3200338" y="1725214"/>
            <a:ext cx="1066046" cy="199548"/>
          </a:xfrm>
          <a:prstGeom prst="bentConnector2">
            <a:avLst/>
          </a:prstGeom>
          <a:ln>
            <a:solidFill>
              <a:srgbClr val="953735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2" name="Elbow Connector 121"/>
          <p:cNvCxnSpPr>
            <a:endCxn id="97" idx="1"/>
          </p:cNvCxnSpPr>
          <p:nvPr/>
        </p:nvCxnSpPr>
        <p:spPr>
          <a:xfrm flipV="1">
            <a:off x="3490255" y="2370338"/>
            <a:ext cx="342881" cy="429"/>
          </a:xfrm>
          <a:prstGeom prst="bentConnector3">
            <a:avLst>
              <a:gd name="adj1" fmla="val 50000"/>
            </a:avLst>
          </a:prstGeom>
          <a:ln>
            <a:solidFill>
              <a:srgbClr val="C7940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7" name="Elbow Connector 126"/>
          <p:cNvCxnSpPr>
            <a:endCxn id="61" idx="1"/>
          </p:cNvCxnSpPr>
          <p:nvPr/>
        </p:nvCxnSpPr>
        <p:spPr>
          <a:xfrm rot="16200000" flipH="1">
            <a:off x="3248828" y="5763239"/>
            <a:ext cx="978140" cy="190476"/>
          </a:xfrm>
          <a:prstGeom prst="bentConnector2">
            <a:avLst/>
          </a:prstGeom>
          <a:ln>
            <a:solidFill>
              <a:srgbClr val="1D642D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8" name="Elbow Connector 127"/>
          <p:cNvCxnSpPr>
            <a:endCxn id="59" idx="1"/>
          </p:cNvCxnSpPr>
          <p:nvPr/>
        </p:nvCxnSpPr>
        <p:spPr>
          <a:xfrm rot="5400000" flipH="1" flipV="1">
            <a:off x="3228103" y="4763243"/>
            <a:ext cx="1019589" cy="190478"/>
          </a:xfrm>
          <a:prstGeom prst="bentConnector2">
            <a:avLst/>
          </a:prstGeom>
          <a:ln>
            <a:solidFill>
              <a:srgbClr val="953735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9" name="Elbow Connector 128"/>
          <p:cNvCxnSpPr>
            <a:endCxn id="60" idx="1"/>
          </p:cNvCxnSpPr>
          <p:nvPr/>
        </p:nvCxnSpPr>
        <p:spPr>
          <a:xfrm flipV="1">
            <a:off x="3490255" y="5361998"/>
            <a:ext cx="342881" cy="6276"/>
          </a:xfrm>
          <a:prstGeom prst="bentConnector3">
            <a:avLst>
              <a:gd name="adj1" fmla="val 50000"/>
            </a:avLst>
          </a:prstGeom>
          <a:ln>
            <a:solidFill>
              <a:srgbClr val="C7940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8" name="Elbow Connector 137"/>
          <p:cNvCxnSpPr>
            <a:stCxn id="103" idx="3"/>
            <a:endCxn id="88" idx="1"/>
          </p:cNvCxnSpPr>
          <p:nvPr/>
        </p:nvCxnSpPr>
        <p:spPr>
          <a:xfrm flipV="1">
            <a:off x="7559991" y="1518155"/>
            <a:ext cx="299723" cy="839857"/>
          </a:xfrm>
          <a:prstGeom prst="bentConnector3">
            <a:avLst>
              <a:gd name="adj1" fmla="val 47882"/>
            </a:avLst>
          </a:prstGeom>
          <a:ln>
            <a:solidFill>
              <a:srgbClr val="C7940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1" name="Elbow Connector 140"/>
          <p:cNvCxnSpPr>
            <a:stCxn id="103" idx="3"/>
            <a:endCxn id="41" idx="1"/>
          </p:cNvCxnSpPr>
          <p:nvPr/>
        </p:nvCxnSpPr>
        <p:spPr>
          <a:xfrm>
            <a:off x="7559991" y="2358011"/>
            <a:ext cx="299723" cy="279442"/>
          </a:xfrm>
          <a:prstGeom prst="bentConnector3">
            <a:avLst>
              <a:gd name="adj1" fmla="val 50000"/>
            </a:avLst>
          </a:prstGeom>
          <a:ln>
            <a:solidFill>
              <a:srgbClr val="1D642D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4" name="Elbow Connector 143"/>
          <p:cNvCxnSpPr>
            <a:endCxn id="114" idx="1"/>
          </p:cNvCxnSpPr>
          <p:nvPr/>
        </p:nvCxnSpPr>
        <p:spPr>
          <a:xfrm rot="5400000" flipH="1" flipV="1">
            <a:off x="7336782" y="4944835"/>
            <a:ext cx="874573" cy="145892"/>
          </a:xfrm>
          <a:prstGeom prst="bentConnector2">
            <a:avLst/>
          </a:prstGeom>
          <a:ln>
            <a:solidFill>
              <a:srgbClr val="C7940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0" name="Rounded Rectangle 6"/>
          <p:cNvSpPr/>
          <p:nvPr/>
        </p:nvSpPr>
        <p:spPr>
          <a:xfrm>
            <a:off x="1966913" y="1862233"/>
            <a:ext cx="1523341" cy="960120"/>
          </a:xfrm>
          <a:prstGeom prst="roundRect">
            <a:avLst>
              <a:gd name="adj" fmla="val 5148"/>
            </a:avLst>
          </a:prstGeom>
          <a:solidFill>
            <a:srgbClr val="7FC8A0"/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0" tIns="41025" rIns="82050" bIns="41025" rtlCol="0" anchor="ctr"/>
          <a:lstStyle/>
          <a:p>
            <a:pPr marL="202277" indent="-202277" algn="ctr"/>
            <a:r>
              <a:rPr lang="en-US" sz="1400" b="1" dirty="0">
                <a:solidFill>
                  <a:schemeClr val="bg1"/>
                </a:solidFill>
              </a:rPr>
              <a:t>MONITORING</a:t>
            </a:r>
          </a:p>
          <a:p>
            <a:pPr marL="202277" indent="-202277"/>
            <a:r>
              <a:rPr lang="en-US" sz="1400" b="1" dirty="0">
                <a:solidFill>
                  <a:schemeClr val="bg1"/>
                </a:solidFill>
              </a:rPr>
              <a:t>Leuprolide 3.75 mg monthly</a:t>
            </a:r>
            <a:endParaRPr lang="is-IS" sz="1400" b="1" dirty="0">
              <a:solidFill>
                <a:schemeClr val="bg1"/>
              </a:solidFill>
            </a:endParaRPr>
          </a:p>
        </p:txBody>
      </p:sp>
      <p:sp>
        <p:nvSpPr>
          <p:cNvPr id="36" name="Rounded Rectangle 4"/>
          <p:cNvSpPr/>
          <p:nvPr/>
        </p:nvSpPr>
        <p:spPr>
          <a:xfrm>
            <a:off x="3833137" y="3014698"/>
            <a:ext cx="1150053" cy="767128"/>
          </a:xfrm>
          <a:prstGeom prst="roundRect">
            <a:avLst>
              <a:gd name="adj" fmla="val 5148"/>
            </a:avLst>
          </a:prstGeom>
          <a:solidFill>
            <a:srgbClr val="1D642D"/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0" tIns="41025" rIns="82050" bIns="41025" rtlCol="0" anchor="ctr"/>
          <a:lstStyle/>
          <a:p>
            <a:r>
              <a:rPr lang="en-US" sz="1700" dirty="0"/>
              <a:t>Estradiol &lt;10</a:t>
            </a:r>
          </a:p>
        </p:txBody>
      </p:sp>
      <p:sp>
        <p:nvSpPr>
          <p:cNvPr id="37" name="Rounded Rectangle 4"/>
          <p:cNvSpPr/>
          <p:nvPr/>
        </p:nvSpPr>
        <p:spPr>
          <a:xfrm>
            <a:off x="5189528" y="3006570"/>
            <a:ext cx="2368279" cy="775257"/>
          </a:xfrm>
          <a:prstGeom prst="roundRect">
            <a:avLst>
              <a:gd name="adj" fmla="val 5148"/>
            </a:avLst>
          </a:prstGeom>
          <a:solidFill>
            <a:srgbClr val="1D642D"/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0" tIns="41025" rIns="82050" bIns="41025" rtlCol="0" anchor="ctr"/>
          <a:lstStyle/>
          <a:p>
            <a:r>
              <a:rPr lang="en-US" sz="1400" dirty="0"/>
              <a:t>Continue on current therapy and monitoring plan</a:t>
            </a:r>
          </a:p>
        </p:txBody>
      </p:sp>
      <p:cxnSp>
        <p:nvCxnSpPr>
          <p:cNvPr id="35" name="Elbow Connector 34"/>
          <p:cNvCxnSpPr>
            <a:endCxn id="88" idx="1"/>
          </p:cNvCxnSpPr>
          <p:nvPr/>
        </p:nvCxnSpPr>
        <p:spPr>
          <a:xfrm>
            <a:off x="7557809" y="1291966"/>
            <a:ext cx="301905" cy="226189"/>
          </a:xfrm>
          <a:prstGeom prst="bentConnector3">
            <a:avLst>
              <a:gd name="adj1" fmla="val 50000"/>
            </a:avLst>
          </a:prstGeom>
          <a:ln>
            <a:solidFill>
              <a:srgbClr val="C7940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>
            <a:endCxn id="114" idx="1"/>
          </p:cNvCxnSpPr>
          <p:nvPr/>
        </p:nvCxnSpPr>
        <p:spPr>
          <a:xfrm>
            <a:off x="7557809" y="4342842"/>
            <a:ext cx="289205" cy="237653"/>
          </a:xfrm>
          <a:prstGeom prst="bentConnector3">
            <a:avLst>
              <a:gd name="adj1" fmla="val 50000"/>
            </a:avLst>
          </a:prstGeom>
          <a:ln>
            <a:solidFill>
              <a:srgbClr val="C7940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ounded Rectangle 4"/>
          <p:cNvSpPr/>
          <p:nvPr/>
        </p:nvSpPr>
        <p:spPr>
          <a:xfrm>
            <a:off x="7859713" y="2405778"/>
            <a:ext cx="2743010" cy="463350"/>
          </a:xfrm>
          <a:prstGeom prst="roundRect">
            <a:avLst>
              <a:gd name="adj" fmla="val 5148"/>
            </a:avLst>
          </a:prstGeom>
          <a:solidFill>
            <a:srgbClr val="1D642D"/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0" tIns="41025" rIns="82050" bIns="41025" rtlCol="0" anchor="ctr"/>
          <a:lstStyle/>
          <a:p>
            <a:r>
              <a:rPr lang="en-US" sz="1400" u="sng" dirty="0"/>
              <a:t>If estradiol &lt;10:</a:t>
            </a:r>
          </a:p>
          <a:p>
            <a:r>
              <a:rPr lang="en-US" sz="1400" dirty="0"/>
              <a:t>Check in 3, 6, 12, 18, 24 </a:t>
            </a:r>
            <a:r>
              <a:rPr lang="en-US" sz="1400" dirty="0" err="1"/>
              <a:t>mo</a:t>
            </a:r>
            <a:endParaRPr lang="en-US" sz="1400" dirty="0"/>
          </a:p>
        </p:txBody>
      </p:sp>
      <p:cxnSp>
        <p:nvCxnSpPr>
          <p:cNvPr id="44" name="Elbow Connector 43"/>
          <p:cNvCxnSpPr>
            <a:endCxn id="54" idx="1"/>
          </p:cNvCxnSpPr>
          <p:nvPr/>
        </p:nvCxnSpPr>
        <p:spPr>
          <a:xfrm>
            <a:off x="7533003" y="5450705"/>
            <a:ext cx="314010" cy="166538"/>
          </a:xfrm>
          <a:prstGeom prst="bentConnector3">
            <a:avLst>
              <a:gd name="adj1" fmla="val 50000"/>
            </a:avLst>
          </a:prstGeom>
          <a:ln>
            <a:solidFill>
              <a:srgbClr val="1D642D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Rounded Rectangle 4"/>
          <p:cNvSpPr/>
          <p:nvPr/>
        </p:nvSpPr>
        <p:spPr>
          <a:xfrm>
            <a:off x="7847014" y="5385568"/>
            <a:ext cx="2743009" cy="463350"/>
          </a:xfrm>
          <a:prstGeom prst="roundRect">
            <a:avLst>
              <a:gd name="adj" fmla="val 5148"/>
            </a:avLst>
          </a:prstGeom>
          <a:solidFill>
            <a:srgbClr val="1D642D"/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0" tIns="41025" rIns="82050" bIns="41025" rtlCol="0" anchor="ctr"/>
          <a:lstStyle/>
          <a:p>
            <a:r>
              <a:rPr lang="en-US" sz="1400" u="sng" dirty="0"/>
              <a:t>If estradiol &lt;10:</a:t>
            </a:r>
          </a:p>
          <a:p>
            <a:r>
              <a:rPr lang="en-US" sz="1400" dirty="0"/>
              <a:t>Check in 3, 6, 12, 18, 24 </a:t>
            </a:r>
            <a:r>
              <a:rPr lang="en-US" sz="1400" dirty="0" err="1"/>
              <a:t>mo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174808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911"/>
    </mc:Choice>
    <mc:Fallback xmlns="">
      <p:transition spd="slow" advTm="7891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503" y="1164837"/>
            <a:ext cx="10950498" cy="513560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>
                <a:latin typeface="Arial"/>
                <a:cs typeface="Arial"/>
              </a:rPr>
              <a:t>The patient is recommended to receive preoperative Keynote-522 chemotherapy.  </a:t>
            </a:r>
          </a:p>
          <a:p>
            <a:pPr marL="0" indent="0">
              <a:buNone/>
              <a:defRPr/>
            </a:pPr>
            <a:endParaRPr lang="en-US" dirty="0">
              <a:latin typeface="Arial"/>
              <a:cs typeface="Arial"/>
            </a:endParaRPr>
          </a:p>
          <a:p>
            <a:pPr>
              <a:defRPr/>
            </a:pPr>
            <a:r>
              <a:rPr lang="en-US" dirty="0">
                <a:latin typeface="Arial"/>
                <a:cs typeface="Arial"/>
              </a:rPr>
              <a:t>She chooses to undergo 1 cycle of IVF prior to starting treatment which she does over a 3-week period</a:t>
            </a:r>
          </a:p>
          <a:p>
            <a:pPr lvl="1">
              <a:defRPr/>
            </a:pPr>
            <a:r>
              <a:rPr lang="en-US" dirty="0">
                <a:latin typeface="Arial"/>
                <a:cs typeface="Arial"/>
              </a:rPr>
              <a:t>She banks 10 embryos and 8 oocytes with a plan to consider pre-implantation genetic diagnosis (PGD) in future</a:t>
            </a:r>
          </a:p>
          <a:p>
            <a:pPr>
              <a:defRPr/>
            </a:pPr>
            <a:endParaRPr lang="en-US" dirty="0">
              <a:latin typeface="Arial"/>
              <a:cs typeface="Arial"/>
            </a:endParaRPr>
          </a:p>
          <a:p>
            <a:pPr>
              <a:defRPr/>
            </a:pPr>
            <a:r>
              <a:rPr lang="en-US" dirty="0">
                <a:latin typeface="Arial"/>
                <a:cs typeface="Arial"/>
              </a:rPr>
              <a:t>During treatment, she opts to receive leuprolide through chemotherapy to prevent premature menopause and potentially preserve fertility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A8E766D-8193-3246-BF7C-50B0C1F749EB}"/>
              </a:ext>
            </a:extLst>
          </p:cNvPr>
          <p:cNvSpPr txBox="1">
            <a:spLocks noChangeArrowheads="1"/>
          </p:cNvSpPr>
          <p:nvPr/>
        </p:nvSpPr>
        <p:spPr>
          <a:xfrm>
            <a:off x="154545" y="240201"/>
            <a:ext cx="11900079" cy="114300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A 35yo woman with a L cT2N0 TNBC (cont.)</a:t>
            </a:r>
          </a:p>
        </p:txBody>
      </p:sp>
    </p:spTree>
    <p:extLst>
      <p:ext uri="{BB962C8B-B14F-4D97-AF65-F5344CB8AC3E}">
        <p14:creationId xmlns:p14="http://schemas.microsoft.com/office/powerpoint/2010/main" val="79270902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503" y="1383201"/>
            <a:ext cx="10950498" cy="491723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>
                <a:latin typeface="Arial"/>
                <a:cs typeface="Arial"/>
              </a:rPr>
              <a:t>She tolerates chemotherapy well with excellent clinical response</a:t>
            </a:r>
          </a:p>
          <a:p>
            <a:pPr>
              <a:defRPr/>
            </a:pPr>
            <a:endParaRPr lang="en-US" dirty="0">
              <a:latin typeface="Arial"/>
              <a:cs typeface="Arial"/>
            </a:endParaRPr>
          </a:p>
          <a:p>
            <a:pPr>
              <a:defRPr/>
            </a:pPr>
            <a:r>
              <a:rPr lang="en-US" dirty="0">
                <a:latin typeface="Arial"/>
                <a:cs typeface="Arial"/>
              </a:rPr>
              <a:t>At surgery (bilateral mastectomy with implant reconstruction), she is found to have negative sentinel node (0 of 3 nodes with disease, and evidence of treatment effect in the node with the clip) and 3 mm of residual grade 2 invasive ductal carcinoma in the breast.</a:t>
            </a:r>
          </a:p>
          <a:p>
            <a:pPr>
              <a:defRPr/>
            </a:pPr>
            <a:endParaRPr lang="en-US" dirty="0">
              <a:latin typeface="Arial"/>
              <a:cs typeface="Arial"/>
            </a:endParaRPr>
          </a:p>
          <a:p>
            <a:pPr>
              <a:defRPr/>
            </a:pPr>
            <a:endParaRPr lang="en-US" dirty="0">
              <a:latin typeface="Arial"/>
              <a:cs typeface="Arial"/>
            </a:endParaRPr>
          </a:p>
          <a:p>
            <a:pPr>
              <a:defRPr/>
            </a:pPr>
            <a:endParaRPr lang="en-US" dirty="0">
              <a:latin typeface="Arial"/>
              <a:cs typeface="Arial"/>
            </a:endParaRPr>
          </a:p>
          <a:p>
            <a:pPr>
              <a:defRPr/>
            </a:pPr>
            <a:endParaRPr lang="en-US" dirty="0">
              <a:latin typeface="Arial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A8E766D-8193-3246-BF7C-50B0C1F749EB}"/>
              </a:ext>
            </a:extLst>
          </p:cNvPr>
          <p:cNvSpPr txBox="1">
            <a:spLocks noChangeArrowheads="1"/>
          </p:cNvSpPr>
          <p:nvPr/>
        </p:nvSpPr>
        <p:spPr>
          <a:xfrm>
            <a:off x="154545" y="240201"/>
            <a:ext cx="11900079" cy="114300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A 35yo woman with a L cT2N0 TNBC (cont.)</a:t>
            </a:r>
          </a:p>
        </p:txBody>
      </p:sp>
    </p:spTree>
    <p:extLst>
      <p:ext uri="{BB962C8B-B14F-4D97-AF65-F5344CB8AC3E}">
        <p14:creationId xmlns:p14="http://schemas.microsoft.com/office/powerpoint/2010/main" val="72013016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503" y="1309554"/>
            <a:ext cx="10950498" cy="529113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dirty="0">
                <a:latin typeface="Arial"/>
                <a:cs typeface="Arial"/>
              </a:rPr>
              <a:t>She sees you in follow-up after completing treatment and has a number of questions:</a:t>
            </a:r>
          </a:p>
          <a:p>
            <a:pPr lvl="1">
              <a:defRPr/>
            </a:pPr>
            <a:r>
              <a:rPr lang="en-US" sz="3200" dirty="0">
                <a:latin typeface="Arial"/>
                <a:cs typeface="Arial"/>
              </a:rPr>
              <a:t>When can she get pregnant?</a:t>
            </a:r>
          </a:p>
          <a:p>
            <a:pPr lvl="1">
              <a:defRPr/>
            </a:pPr>
            <a:r>
              <a:rPr lang="en-US" sz="3200" dirty="0">
                <a:latin typeface="Arial"/>
                <a:cs typeface="Arial"/>
              </a:rPr>
              <a:t>When does she have to get her ovaries out? </a:t>
            </a:r>
          </a:p>
          <a:p>
            <a:pPr lvl="1">
              <a:defRPr/>
            </a:pPr>
            <a:r>
              <a:rPr lang="en-US" sz="3200" dirty="0">
                <a:latin typeface="Arial"/>
                <a:cs typeface="Arial"/>
              </a:rPr>
              <a:t>How will you know the treatment has worked?</a:t>
            </a:r>
          </a:p>
          <a:p>
            <a:pPr lvl="1">
              <a:defRPr/>
            </a:pPr>
            <a:r>
              <a:rPr lang="en-US" sz="3200" dirty="0">
                <a:latin typeface="Arial"/>
                <a:cs typeface="Arial"/>
              </a:rPr>
              <a:t>How will you follow her?</a:t>
            </a:r>
          </a:p>
          <a:p>
            <a:pPr>
              <a:defRPr/>
            </a:pPr>
            <a:endParaRPr lang="en-US" dirty="0">
              <a:latin typeface="Arial"/>
              <a:cs typeface="Arial"/>
            </a:endParaRPr>
          </a:p>
          <a:p>
            <a:pPr>
              <a:defRPr/>
            </a:pPr>
            <a:endParaRPr lang="en-US" dirty="0">
              <a:latin typeface="Arial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A8E766D-8193-3246-BF7C-50B0C1F749EB}"/>
              </a:ext>
            </a:extLst>
          </p:cNvPr>
          <p:cNvSpPr txBox="1">
            <a:spLocks noChangeArrowheads="1"/>
          </p:cNvSpPr>
          <p:nvPr/>
        </p:nvSpPr>
        <p:spPr>
          <a:xfrm>
            <a:off x="154545" y="322088"/>
            <a:ext cx="11900079" cy="114300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A 35yo woman with a L cT2N0 TNBC (cont.)</a:t>
            </a:r>
          </a:p>
        </p:txBody>
      </p:sp>
    </p:spTree>
    <p:extLst>
      <p:ext uri="{BB962C8B-B14F-4D97-AF65-F5344CB8AC3E}">
        <p14:creationId xmlns:p14="http://schemas.microsoft.com/office/powerpoint/2010/main" val="394201676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E491CE2F-F3F5-B644-839C-96E1C102A5D6}"/>
              </a:ext>
            </a:extLst>
          </p:cNvPr>
          <p:cNvSpPr txBox="1"/>
          <p:nvPr/>
        </p:nvSpPr>
        <p:spPr>
          <a:xfrm>
            <a:off x="609600" y="261938"/>
            <a:ext cx="113728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Ovarian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 </a:t>
            </a: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Suppression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 </a:t>
            </a: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Through</a:t>
            </a:r>
            <a:r>
              <a:rPr lang="it-IT" sz="3600" b="1" dirty="0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 </a:t>
            </a:r>
            <a:r>
              <a:rPr lang="it-IT" sz="3600" b="1" dirty="0" err="1">
                <a:solidFill>
                  <a:schemeClr val="tx2"/>
                </a:solidFill>
                <a:latin typeface="+mj-lt"/>
                <a:ea typeface="MS PGothic" charset="-128"/>
                <a:cs typeface="Arial"/>
              </a:rPr>
              <a:t>Chemotherapy</a:t>
            </a:r>
            <a:endParaRPr lang="it-IT" sz="3600" b="1" dirty="0">
              <a:solidFill>
                <a:schemeClr val="tx2"/>
              </a:solidFill>
              <a:latin typeface="+mj-lt"/>
              <a:ea typeface="MS PGothic" charset="-128"/>
              <a:cs typeface="Arial"/>
            </a:endParaRPr>
          </a:p>
        </p:txBody>
      </p:sp>
      <p:graphicFrame>
        <p:nvGraphicFramePr>
          <p:cNvPr id="82946" name="Grafico 6">
            <a:extLst>
              <a:ext uri="{FF2B5EF4-FFF2-40B4-BE49-F238E27FC236}">
                <a16:creationId xmlns:a16="http://schemas.microsoft.com/office/drawing/2014/main" id="{3E9F6D7D-67E8-FC49-9D0F-8F03F1CA565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9550" y="1377950"/>
          <a:ext cx="5016500" cy="347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Chart" r:id="rId3" imgW="4406900" imgH="3181350" progId="Excel.Chart.8">
                  <p:embed/>
                </p:oleObj>
              </mc:Choice>
              <mc:Fallback>
                <p:oleObj name="Chart" r:id="rId3" imgW="4406900" imgH="3181350" progId="Excel.Chart.8">
                  <p:embed/>
                  <p:pic>
                    <p:nvPicPr>
                      <p:cNvPr id="82946" name="Grafico 6">
                        <a:extLst>
                          <a:ext uri="{FF2B5EF4-FFF2-40B4-BE49-F238E27FC236}">
                            <a16:creationId xmlns:a16="http://schemas.microsoft.com/office/drawing/2014/main" id="{3E9F6D7D-67E8-FC49-9D0F-8F03F1CA565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50" y="1377950"/>
                        <a:ext cx="5016500" cy="347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47" name="CasellaDiTesto 7">
            <a:extLst>
              <a:ext uri="{FF2B5EF4-FFF2-40B4-BE49-F238E27FC236}">
                <a16:creationId xmlns:a16="http://schemas.microsoft.com/office/drawing/2014/main" id="{81A46039-8615-CE47-85AA-73417E3119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9550" y="3400425"/>
            <a:ext cx="889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1400" b="1" dirty="0">
                <a:solidFill>
                  <a:srgbClr val="FF0000"/>
                </a:solidFill>
                <a:highlight>
                  <a:srgbClr val="00FFFF"/>
                </a:highlight>
              </a:rPr>
              <a:t>14.1%</a:t>
            </a:r>
          </a:p>
        </p:txBody>
      </p:sp>
      <p:sp>
        <p:nvSpPr>
          <p:cNvPr id="82948" name="CasellaDiTesto 8">
            <a:extLst>
              <a:ext uri="{FF2B5EF4-FFF2-40B4-BE49-F238E27FC236}">
                <a16:creationId xmlns:a16="http://schemas.microsoft.com/office/drawing/2014/main" id="{328931E7-5DD0-E942-8680-59D05B2BAC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4516438"/>
            <a:ext cx="1409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1400" b="1"/>
              <a:t>GnRHa group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1400" b="1"/>
              <a:t>n=363 </a:t>
            </a:r>
          </a:p>
        </p:txBody>
      </p:sp>
      <p:sp>
        <p:nvSpPr>
          <p:cNvPr id="82949" name="CasellaDiTesto 9">
            <a:extLst>
              <a:ext uri="{FF2B5EF4-FFF2-40B4-BE49-F238E27FC236}">
                <a16:creationId xmlns:a16="http://schemas.microsoft.com/office/drawing/2014/main" id="{22FBCC79-7C5A-CB43-9C5C-EA2749FBE1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5150" y="4527550"/>
            <a:ext cx="16970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1400" b="1"/>
              <a:t>Control group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1400" b="1"/>
              <a:t>n=359 </a:t>
            </a:r>
          </a:p>
        </p:txBody>
      </p:sp>
      <p:sp>
        <p:nvSpPr>
          <p:cNvPr id="82950" name="CasellaDiTesto 10">
            <a:extLst>
              <a:ext uri="{FF2B5EF4-FFF2-40B4-BE49-F238E27FC236}">
                <a16:creationId xmlns:a16="http://schemas.microsoft.com/office/drawing/2014/main" id="{49C9E98F-9605-4F4D-8F29-C88ED58FB0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9963" y="2406650"/>
            <a:ext cx="8874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1400" b="1" dirty="0">
                <a:solidFill>
                  <a:srgbClr val="FF0000"/>
                </a:solidFill>
                <a:highlight>
                  <a:srgbClr val="00FFFF"/>
                </a:highlight>
              </a:rPr>
              <a:t>30.9%</a:t>
            </a:r>
          </a:p>
        </p:txBody>
      </p:sp>
      <p:sp>
        <p:nvSpPr>
          <p:cNvPr id="82951" name="CasellaDiTesto 11">
            <a:extLst>
              <a:ext uri="{FF2B5EF4-FFF2-40B4-BE49-F238E27FC236}">
                <a16:creationId xmlns:a16="http://schemas.microsoft.com/office/drawing/2014/main" id="{B286B936-5992-8347-9205-63E4BE3E5B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300" y="5129213"/>
            <a:ext cx="38877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/>
              <a:t>OR* 0.38 (95% CI 0.26</a:t>
            </a:r>
            <a:r>
              <a:rPr lang="en-GB" altLang="en-US" sz="1800"/>
              <a:t>-</a:t>
            </a:r>
            <a:r>
              <a:rPr lang="en-US" altLang="en-US" sz="1800"/>
              <a:t>0.57)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/>
              <a:t>p&lt;0.001 </a:t>
            </a:r>
            <a:endParaRPr lang="it-IT" altLang="en-US" sz="1800"/>
          </a:p>
        </p:txBody>
      </p:sp>
      <p:sp>
        <p:nvSpPr>
          <p:cNvPr id="82952" name="CasellaDiTesto 15">
            <a:extLst>
              <a:ext uri="{FF2B5EF4-FFF2-40B4-BE49-F238E27FC236}">
                <a16:creationId xmlns:a16="http://schemas.microsoft.com/office/drawing/2014/main" id="{92CC6890-8791-D946-9417-B7BA52627F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678488"/>
            <a:ext cx="7696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dirty="0"/>
              <a:t>*Odds ratio (OR) adjusted for a</a:t>
            </a:r>
            <a:r>
              <a:rPr lang="it-IT" altLang="en-US" sz="1200" dirty="0" err="1"/>
              <a:t>ge</a:t>
            </a:r>
            <a:r>
              <a:rPr lang="it-IT" altLang="en-US" sz="1200" dirty="0"/>
              <a:t>, </a:t>
            </a:r>
            <a:r>
              <a:rPr lang="it-IT" altLang="en-US" sz="1200" dirty="0" err="1"/>
              <a:t>estrogen</a:t>
            </a:r>
            <a:r>
              <a:rPr lang="it-IT" altLang="en-US" sz="1200" dirty="0"/>
              <a:t> </a:t>
            </a:r>
            <a:r>
              <a:rPr lang="it-IT" altLang="en-US" sz="1200" dirty="0" err="1"/>
              <a:t>receptor</a:t>
            </a:r>
            <a:r>
              <a:rPr lang="it-IT" altLang="en-US" sz="1200" dirty="0"/>
              <a:t> status, </a:t>
            </a:r>
            <a:r>
              <a:rPr lang="it-IT" altLang="en-US" sz="1200" dirty="0" err="1"/>
              <a:t>type</a:t>
            </a:r>
            <a:r>
              <a:rPr lang="it-IT" altLang="en-US" sz="1200" dirty="0"/>
              <a:t> and </a:t>
            </a:r>
            <a:r>
              <a:rPr lang="it-IT" altLang="en-US" sz="1200" dirty="0" err="1"/>
              <a:t>duration</a:t>
            </a:r>
            <a:r>
              <a:rPr lang="it-IT" altLang="en-US" sz="1200" dirty="0"/>
              <a:t> of </a:t>
            </a:r>
            <a:r>
              <a:rPr lang="it-IT" altLang="en-US" sz="1200" dirty="0" err="1"/>
              <a:t>chemotherapy</a:t>
            </a:r>
            <a:r>
              <a:rPr lang="it-IT" altLang="en-US" sz="1200" dirty="0"/>
              <a:t> </a:t>
            </a:r>
            <a:r>
              <a:rPr lang="it-IT" altLang="en-US" sz="1200" dirty="0" err="1"/>
              <a:t>administered</a:t>
            </a:r>
            <a:endParaRPr lang="it-IT" altLang="en-US" sz="1200" dirty="0"/>
          </a:p>
          <a:p>
            <a:pPr>
              <a:spcBef>
                <a:spcPct val="0"/>
              </a:spcBef>
              <a:buFontTx/>
              <a:buNone/>
            </a:pPr>
            <a:r>
              <a:rPr lang="it-IT" altLang="en-US" sz="1200" dirty="0"/>
              <a:t>**</a:t>
            </a:r>
            <a:r>
              <a:rPr lang="it-IT" altLang="en-US" sz="1200" dirty="0" err="1"/>
              <a:t>Incidence</a:t>
            </a:r>
            <a:r>
              <a:rPr lang="it-IT" altLang="en-US" sz="1200" dirty="0"/>
              <a:t> </a:t>
            </a:r>
            <a:r>
              <a:rPr lang="it-IT" altLang="en-US" sz="1200" dirty="0" err="1"/>
              <a:t>risk</a:t>
            </a:r>
            <a:r>
              <a:rPr lang="it-IT" altLang="en-US" sz="1200" dirty="0"/>
              <a:t> ratio (IRR)</a:t>
            </a:r>
            <a:endParaRPr lang="it-IT" altLang="en-US" sz="1200" dirty="0">
              <a:latin typeface="Arial Unicode MS" panose="020B0604020202020204" pitchFamily="34" charset="-12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1C9450-7924-444B-84AD-FCCFDC91E3EA}"/>
              </a:ext>
            </a:extLst>
          </p:cNvPr>
          <p:cNvSpPr txBox="1"/>
          <p:nvPr/>
        </p:nvSpPr>
        <p:spPr>
          <a:xfrm>
            <a:off x="6800850" y="6363969"/>
            <a:ext cx="4373562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350" dirty="0">
                <a:latin typeface="Arial Unicode MS" charset="0"/>
                <a:ea typeface="MS PGothic" charset="-128"/>
              </a:rPr>
              <a:t>		</a:t>
            </a:r>
            <a:r>
              <a:rPr lang="en-US" sz="1400" dirty="0" err="1">
                <a:solidFill>
                  <a:schemeClr val="bg1"/>
                </a:solidFill>
                <a:latin typeface="+mj-lt"/>
                <a:ea typeface="MS PGothic" charset="-128"/>
              </a:rPr>
              <a:t>Lambertini</a:t>
            </a:r>
            <a:r>
              <a:rPr lang="en-US" sz="1400" dirty="0">
                <a:solidFill>
                  <a:schemeClr val="bg1"/>
                </a:solidFill>
                <a:latin typeface="+mj-lt"/>
                <a:ea typeface="MS PGothic" charset="-128"/>
              </a:rPr>
              <a:t> et al, JCO, 2018</a:t>
            </a:r>
          </a:p>
        </p:txBody>
      </p:sp>
      <p:graphicFrame>
        <p:nvGraphicFramePr>
          <p:cNvPr id="13" name="Tabella 7">
            <a:extLst>
              <a:ext uri="{FF2B5EF4-FFF2-40B4-BE49-F238E27FC236}">
                <a16:creationId xmlns:a16="http://schemas.microsoft.com/office/drawing/2014/main" id="{7777A839-C338-9744-99AB-22632D5BE963}"/>
              </a:ext>
            </a:extLst>
          </p:cNvPr>
          <p:cNvGraphicFramePr>
            <a:graphicFrameLocks noGrp="1"/>
          </p:cNvGraphicFramePr>
          <p:nvPr/>
        </p:nvGraphicFramePr>
        <p:xfrm>
          <a:off x="6388100" y="1627188"/>
          <a:ext cx="4222750" cy="2562225"/>
        </p:xfrm>
        <a:graphic>
          <a:graphicData uri="http://schemas.openxmlformats.org/drawingml/2006/table">
            <a:tbl>
              <a:tblPr/>
              <a:tblGrid>
                <a:gridCol w="1941513">
                  <a:extLst>
                    <a:ext uri="{9D8B030D-6E8A-4147-A177-3AD203B41FA5}">
                      <a16:colId xmlns:a16="http://schemas.microsoft.com/office/drawing/2014/main" val="3805263831"/>
                    </a:ext>
                  </a:extLst>
                </a:gridCol>
                <a:gridCol w="1128712">
                  <a:extLst>
                    <a:ext uri="{9D8B030D-6E8A-4147-A177-3AD203B41FA5}">
                      <a16:colId xmlns:a16="http://schemas.microsoft.com/office/drawing/2014/main" val="1486024306"/>
                    </a:ext>
                  </a:extLst>
                </a:gridCol>
                <a:gridCol w="1152525">
                  <a:extLst>
                    <a:ext uri="{9D8B030D-6E8A-4147-A177-3AD203B41FA5}">
                      <a16:colId xmlns:a16="http://schemas.microsoft.com/office/drawing/2014/main" val="679315873"/>
                    </a:ext>
                  </a:extLst>
                </a:gridCol>
              </a:tblGrid>
              <a:tr h="854075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91464" marR="91464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GnRHa group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(n = 37)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No. (%)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98" marR="6859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Control group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(n = 20)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No. (%)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98" marR="6859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9671535"/>
                  </a:ext>
                </a:extLst>
              </a:tr>
              <a:tr h="854075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Age distribution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years</a:t>
                      </a:r>
                    </a:p>
                    <a:p>
                      <a:pPr marL="457200" marR="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40</a:t>
                      </a:r>
                    </a:p>
                    <a:p>
                      <a:pPr marL="457200" marR="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≥ 41</a:t>
                      </a:r>
                    </a:p>
                  </a:txBody>
                  <a:tcPr marL="68598" marR="6859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37 (100)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(0.0)</a:t>
                      </a:r>
                    </a:p>
                  </a:txBody>
                  <a:tcPr marL="68598" marR="6859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 (100)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(0.0)</a:t>
                      </a:r>
                    </a:p>
                  </a:txBody>
                  <a:tcPr marL="68598" marR="6859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9926418"/>
                  </a:ext>
                </a:extLst>
              </a:tr>
              <a:tr h="854075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Estrogen receptor status </a:t>
                      </a:r>
                    </a:p>
                    <a:p>
                      <a:pPr marL="457200" marR="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Positive</a:t>
                      </a:r>
                    </a:p>
                    <a:p>
                      <a:pPr marL="457200" marR="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</a:p>
                  </a:txBody>
                  <a:tcPr marL="68598" marR="6859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 (16.2)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31 (83.8)</a:t>
                      </a:r>
                    </a:p>
                  </a:txBody>
                  <a:tcPr marL="68598" marR="6859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 (10.0)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 (90.0)</a:t>
                      </a:r>
                    </a:p>
                  </a:txBody>
                  <a:tcPr marL="68598" marR="68598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105391"/>
                  </a:ext>
                </a:extLst>
              </a:tr>
            </a:tbl>
          </a:graphicData>
        </a:graphic>
      </p:graphicFrame>
      <p:sp>
        <p:nvSpPr>
          <p:cNvPr id="82972" name="TextBox 1">
            <a:extLst>
              <a:ext uri="{FF2B5EF4-FFF2-40B4-BE49-F238E27FC236}">
                <a16:creationId xmlns:a16="http://schemas.microsoft.com/office/drawing/2014/main" id="{0FA90FF2-BB94-7E4B-B4B4-5FD136399A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066800"/>
            <a:ext cx="484187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en-US" sz="2000" b="1" dirty="0">
                <a:solidFill>
                  <a:schemeClr val="accent2"/>
                </a:solidFill>
                <a:latin typeface="+mj-lt"/>
              </a:rPr>
              <a:t>Premature-</a:t>
            </a:r>
            <a:r>
              <a:rPr lang="it-IT" altLang="en-US" sz="2000" b="1" dirty="0" err="1">
                <a:solidFill>
                  <a:schemeClr val="accent2"/>
                </a:solidFill>
                <a:latin typeface="+mj-lt"/>
              </a:rPr>
              <a:t>Ovarian</a:t>
            </a:r>
            <a:r>
              <a:rPr lang="it-IT" altLang="en-US" sz="2000" b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it-IT" altLang="en-US" sz="2000" b="1" dirty="0" err="1">
                <a:solidFill>
                  <a:schemeClr val="accent2"/>
                </a:solidFill>
                <a:latin typeface="+mj-lt"/>
              </a:rPr>
              <a:t>Insufficiency</a:t>
            </a:r>
            <a:r>
              <a:rPr lang="it-IT" altLang="en-US" sz="2000" b="1" dirty="0">
                <a:solidFill>
                  <a:schemeClr val="accent2"/>
                </a:solidFill>
                <a:latin typeface="+mj-lt"/>
              </a:rPr>
              <a:t> Rate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Arial Unicode MS" panose="020B0604020202020204" pitchFamily="34" charset="-12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B43D840-1231-6F44-A8D7-7AFDE855D005}"/>
              </a:ext>
            </a:extLst>
          </p:cNvPr>
          <p:cNvSpPr/>
          <p:nvPr/>
        </p:nvSpPr>
        <p:spPr>
          <a:xfrm>
            <a:off x="6469777" y="1050925"/>
            <a:ext cx="40609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it-IT" sz="2000" b="1" dirty="0">
                <a:solidFill>
                  <a:schemeClr val="accent2"/>
                </a:solidFill>
                <a:latin typeface="+mj-lt"/>
                <a:ea typeface="MS PGothic" charset="-128"/>
                <a:cs typeface="Arial"/>
              </a:rPr>
              <a:t>Post-Treatment </a:t>
            </a:r>
            <a:r>
              <a:rPr lang="it-IT" sz="2000" b="1" dirty="0" err="1">
                <a:solidFill>
                  <a:schemeClr val="accent2"/>
                </a:solidFill>
                <a:latin typeface="+mj-lt"/>
                <a:ea typeface="MS PGothic" charset="-128"/>
                <a:cs typeface="Arial"/>
              </a:rPr>
              <a:t>Pregnancy</a:t>
            </a:r>
            <a:r>
              <a:rPr lang="it-IT" sz="2000" b="1" dirty="0">
                <a:solidFill>
                  <a:schemeClr val="accent2"/>
                </a:solidFill>
                <a:latin typeface="+mj-lt"/>
                <a:ea typeface="MS PGothic" charset="-128"/>
                <a:cs typeface="Arial"/>
              </a:rPr>
              <a:t> Rate</a:t>
            </a:r>
          </a:p>
        </p:txBody>
      </p:sp>
      <p:sp>
        <p:nvSpPr>
          <p:cNvPr id="82974" name="Rectangle 4">
            <a:extLst>
              <a:ext uri="{FF2B5EF4-FFF2-40B4-BE49-F238E27FC236}">
                <a16:creationId xmlns:a16="http://schemas.microsoft.com/office/drawing/2014/main" id="{D71A3747-3A7E-394B-AF4F-45903D70ED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1475" y="4378325"/>
            <a:ext cx="6096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dirty="0"/>
              <a:t>IRR** 1.83 (95% CI 1.06</a:t>
            </a:r>
            <a:r>
              <a:rPr lang="en-GB" altLang="en-US" sz="1800" dirty="0"/>
              <a:t>-</a:t>
            </a:r>
            <a:r>
              <a:rPr lang="en-US" altLang="en-US" sz="1800" dirty="0"/>
              <a:t>3.15)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dirty="0"/>
              <a:t>p=0.030 </a:t>
            </a:r>
            <a:endParaRPr lang="it-IT" altLang="en-US" sz="1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812F8D-F5F4-A84C-9748-C36A1839A31E}"/>
              </a:ext>
            </a:extLst>
          </p:cNvPr>
          <p:cNvSpPr txBox="1"/>
          <p:nvPr/>
        </p:nvSpPr>
        <p:spPr>
          <a:xfrm>
            <a:off x="7896225" y="5186401"/>
            <a:ext cx="3057525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DFS and OS the same!</a:t>
            </a:r>
          </a:p>
        </p:txBody>
      </p:sp>
    </p:spTree>
    <p:extLst>
      <p:ext uri="{BB962C8B-B14F-4D97-AF65-F5344CB8AC3E}">
        <p14:creationId xmlns:p14="http://schemas.microsoft.com/office/powerpoint/2010/main" val="77214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>
            <a:extLst>
              <a:ext uri="{FF2B5EF4-FFF2-40B4-BE49-F238E27FC236}">
                <a16:creationId xmlns:a16="http://schemas.microsoft.com/office/drawing/2014/main" id="{D21B8483-CD23-FB45-9AD6-B7F2CA4337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7452" y="6334125"/>
            <a:ext cx="8559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 dirty="0" err="1">
                <a:solidFill>
                  <a:schemeClr val="bg1"/>
                </a:solidFill>
              </a:rPr>
              <a:t>Lambertini</a:t>
            </a:r>
            <a:r>
              <a:rPr lang="en-US" altLang="en-US" sz="1400" dirty="0">
                <a:solidFill>
                  <a:schemeClr val="bg1"/>
                </a:solidFill>
              </a:rPr>
              <a:t> et al, JNCI, 2022</a:t>
            </a:r>
          </a:p>
          <a:p>
            <a:endParaRPr lang="en-US" altLang="en-US" sz="1400" dirty="0"/>
          </a:p>
        </p:txBody>
      </p:sp>
      <p:pic>
        <p:nvPicPr>
          <p:cNvPr id="8" name="Content Placeholder 7" descr="Graphical user interface&#10;&#10;Description automatically generated">
            <a:extLst>
              <a:ext uri="{FF2B5EF4-FFF2-40B4-BE49-F238E27FC236}">
                <a16:creationId xmlns:a16="http://schemas.microsoft.com/office/drawing/2014/main" id="{0CA20C61-5EB3-5746-BF0D-B716EB33A6A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4399588" y="150125"/>
            <a:ext cx="7580210" cy="5906169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B5EB01-06CD-5346-A554-774AFAB378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2202" y="3429000"/>
            <a:ext cx="4375230" cy="988192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PROMISE GIM-6: Long-term Outcomes of </a:t>
            </a:r>
            <a:r>
              <a:rPr lang="en-US" sz="3600" b="1" dirty="0" err="1"/>
              <a:t>GnRHa</a:t>
            </a:r>
            <a:r>
              <a:rPr lang="en-US" sz="3600" b="1" dirty="0"/>
              <a:t> to Preserve Ovarian Function</a:t>
            </a:r>
          </a:p>
        </p:txBody>
      </p:sp>
    </p:spTree>
    <p:extLst>
      <p:ext uri="{BB962C8B-B14F-4D97-AF65-F5344CB8AC3E}">
        <p14:creationId xmlns:p14="http://schemas.microsoft.com/office/powerpoint/2010/main" val="1543438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000000"/>
      </a:dk1>
      <a:lt1>
        <a:srgbClr val="FFFFFF"/>
      </a:lt1>
      <a:dk2>
        <a:srgbClr val="636569"/>
      </a:dk2>
      <a:lt2>
        <a:srgbClr val="E7E6E6"/>
      </a:lt2>
      <a:accent1>
        <a:srgbClr val="12689B"/>
      </a:accent1>
      <a:accent2>
        <a:srgbClr val="FFA236"/>
      </a:accent2>
      <a:accent3>
        <a:srgbClr val="23C7EF"/>
      </a:accent3>
      <a:accent4>
        <a:srgbClr val="646569"/>
      </a:accent4>
      <a:accent5>
        <a:srgbClr val="E7E6E6"/>
      </a:accent5>
      <a:accent6>
        <a:srgbClr val="FEFEFE"/>
      </a:accent6>
      <a:hlink>
        <a:srgbClr val="FB993D"/>
      </a:hlink>
      <a:folHlink>
        <a:srgbClr val="FB993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40985_DFCI_PPT_Everyday_V2_16x9_DESIGN" id="{3BB9DC94-A060-6546-9027-82D03A29B39B}" vid="{E13BFE73-8E70-B74D-99AC-7240FDA2F05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40985_DFCI_PPT_Everyday_V2_16x9_DESIGN</Template>
  <TotalTime>3213</TotalTime>
  <Words>1994</Words>
  <Application>Microsoft Macintosh PowerPoint</Application>
  <PresentationFormat>Widescreen</PresentationFormat>
  <Paragraphs>294</Paragraphs>
  <Slides>42</Slides>
  <Notes>16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8" baseType="lpstr">
      <vt:lpstr>Arial Unicode MS</vt:lpstr>
      <vt:lpstr>Arial</vt:lpstr>
      <vt:lpstr>Calibri</vt:lpstr>
      <vt:lpstr>Symbol</vt:lpstr>
      <vt:lpstr>Office Theme</vt:lpstr>
      <vt:lpstr>Chart</vt:lpstr>
      <vt:lpstr>Tolerability and Other Practical Issues in OFS, Including Potential Utility in Preserving Fertility </vt:lpstr>
      <vt:lpstr>CASES- 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PROMISE GIM-6: Long-term Outcomes of GnRHa to Preserve Ovarian Function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POSITIVE Trial:  ELIGIBILITY</vt:lpstr>
      <vt:lpstr>POSITIVE TRIAL PROCEDURES</vt:lpstr>
      <vt:lpstr>BREAST CANCER OUTCOMES – POSITIVE only</vt:lpstr>
      <vt:lpstr>BREAST CANCER OUTCOMES – POSITIVE &amp; SOFT/TEXT </vt:lpstr>
      <vt:lpstr>PowerPoint Presentation</vt:lpstr>
      <vt:lpstr>SOFT (Tamoxifen vs. Tamoxifen + OFS) Side Effects</vt:lpstr>
      <vt:lpstr>SOFT (Tamoxifen vs. Tamoxifen + OFS) Patient-Reported Outcomes</vt:lpstr>
      <vt:lpstr>SOFT Quality of Life</vt:lpstr>
      <vt:lpstr>TEXT (AI + OFS vs.  Tamoxifen + OFS)  Side Effects</vt:lpstr>
      <vt:lpstr>PowerPoint Presentation</vt:lpstr>
      <vt:lpstr>PowerPoint Presentation</vt:lpstr>
      <vt:lpstr>PowerPoint Presentation</vt:lpstr>
      <vt:lpstr>Leuprolide 3.75 vs 7.5 mg monthly</vt:lpstr>
      <vt:lpstr>PowerPoint Presentation</vt:lpstr>
      <vt:lpstr>PowerPoint Presentation</vt:lpstr>
      <vt:lpstr>PowerPoint Presentation</vt:lpstr>
      <vt:lpstr>Leuprolide: 3.75 mg monthly vs 11.25 mg quarterly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Ovarian function suppression</vt:lpstr>
      <vt:lpstr>Ovarian function suppression</vt:lpstr>
      <vt:lpstr>Ovarian suppression – monitoring schema</vt:lpstr>
      <vt:lpstr>Ovarian suppression – dosing schema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Bertoncini</dc:creator>
  <cp:lastModifiedBy>Silvana Izquierdo</cp:lastModifiedBy>
  <cp:revision>53</cp:revision>
  <dcterms:created xsi:type="dcterms:W3CDTF">2020-01-17T18:21:39Z</dcterms:created>
  <dcterms:modified xsi:type="dcterms:W3CDTF">2023-02-08T13:18:05Z</dcterms:modified>
</cp:coreProperties>
</file>