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entation.xml" ContentType="application/vnd.openxmlformats-officedocument.presentationml.presentation.main+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7" r:id="rId3"/>
    <p:sldId id="272" r:id="rId4"/>
    <p:sldId id="258" r:id="rId5"/>
    <p:sldId id="259" r:id="rId6"/>
    <p:sldId id="275" r:id="rId7"/>
    <p:sldId id="260" r:id="rId8"/>
    <p:sldId id="276" r:id="rId9"/>
    <p:sldId id="261" r:id="rId10"/>
    <p:sldId id="277" r:id="rId11"/>
    <p:sldId id="262" r:id="rId12"/>
    <p:sldId id="274" r:id="rId13"/>
    <p:sldId id="263" r:id="rId14"/>
    <p:sldId id="264" r:id="rId15"/>
    <p:sldId id="265" r:id="rId16"/>
    <p:sldId id="266" r:id="rId17"/>
    <p:sldId id="279" r:id="rId18"/>
    <p:sldId id="267" r:id="rId19"/>
    <p:sldId id="273" r:id="rId20"/>
    <p:sldId id="268" r:id="rId21"/>
    <p:sldId id="269" r:id="rId22"/>
    <p:sldId id="270"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03" autoAdjust="0"/>
    <p:restoredTop sz="94660"/>
  </p:normalViewPr>
  <p:slideViewPr>
    <p:cSldViewPr snapToGrid="0">
      <p:cViewPr varScale="1">
        <p:scale>
          <a:sx n="128" d="100"/>
          <a:sy n="128" d="100"/>
        </p:scale>
        <p:origin x="2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EFBB64E-B3AC-465B-A6EE-D9C7F3B3D3C8}" type="datetimeFigureOut">
              <a:rPr lang="en-US" smtClean="0"/>
              <a:t>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84117-A60E-4D3F-84FD-735750177210}" type="slidenum">
              <a:rPr lang="en-US" smtClean="0"/>
              <a:t>‹#›</a:t>
            </a:fld>
            <a:endParaRPr lang="en-US"/>
          </a:p>
        </p:txBody>
      </p:sp>
    </p:spTree>
    <p:extLst>
      <p:ext uri="{BB962C8B-B14F-4D97-AF65-F5344CB8AC3E}">
        <p14:creationId xmlns:p14="http://schemas.microsoft.com/office/powerpoint/2010/main" val="192055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BB64E-B3AC-465B-A6EE-D9C7F3B3D3C8}" type="datetimeFigureOut">
              <a:rPr lang="en-US" smtClean="0"/>
              <a:t>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84117-A60E-4D3F-84FD-735750177210}" type="slidenum">
              <a:rPr lang="en-US" smtClean="0"/>
              <a:t>‹#›</a:t>
            </a:fld>
            <a:endParaRPr lang="en-US"/>
          </a:p>
        </p:txBody>
      </p:sp>
    </p:spTree>
    <p:extLst>
      <p:ext uri="{BB962C8B-B14F-4D97-AF65-F5344CB8AC3E}">
        <p14:creationId xmlns:p14="http://schemas.microsoft.com/office/powerpoint/2010/main" val="293581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BB64E-B3AC-465B-A6EE-D9C7F3B3D3C8}" type="datetimeFigureOut">
              <a:rPr lang="en-US" smtClean="0"/>
              <a:t>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84117-A60E-4D3F-84FD-735750177210}" type="slidenum">
              <a:rPr lang="en-US" smtClean="0"/>
              <a:t>‹#›</a:t>
            </a:fld>
            <a:endParaRPr lang="en-US"/>
          </a:p>
        </p:txBody>
      </p:sp>
    </p:spTree>
    <p:extLst>
      <p:ext uri="{BB962C8B-B14F-4D97-AF65-F5344CB8AC3E}">
        <p14:creationId xmlns:p14="http://schemas.microsoft.com/office/powerpoint/2010/main" val="427088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BB64E-B3AC-465B-A6EE-D9C7F3B3D3C8}" type="datetimeFigureOut">
              <a:rPr lang="en-US" smtClean="0"/>
              <a:t>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84117-A60E-4D3F-84FD-735750177210}" type="slidenum">
              <a:rPr lang="en-US" smtClean="0"/>
              <a:t>‹#›</a:t>
            </a:fld>
            <a:endParaRPr lang="en-US"/>
          </a:p>
        </p:txBody>
      </p:sp>
    </p:spTree>
    <p:extLst>
      <p:ext uri="{BB962C8B-B14F-4D97-AF65-F5344CB8AC3E}">
        <p14:creationId xmlns:p14="http://schemas.microsoft.com/office/powerpoint/2010/main" val="270651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FBB64E-B3AC-465B-A6EE-D9C7F3B3D3C8}" type="datetimeFigureOut">
              <a:rPr lang="en-US" smtClean="0"/>
              <a:t>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84117-A60E-4D3F-84FD-735750177210}" type="slidenum">
              <a:rPr lang="en-US" smtClean="0"/>
              <a:t>‹#›</a:t>
            </a:fld>
            <a:endParaRPr lang="en-US"/>
          </a:p>
        </p:txBody>
      </p:sp>
    </p:spTree>
    <p:extLst>
      <p:ext uri="{BB962C8B-B14F-4D97-AF65-F5344CB8AC3E}">
        <p14:creationId xmlns:p14="http://schemas.microsoft.com/office/powerpoint/2010/main" val="3155477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FBB64E-B3AC-465B-A6EE-D9C7F3B3D3C8}" type="datetimeFigureOut">
              <a:rPr lang="en-US" smtClean="0"/>
              <a:t>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84117-A60E-4D3F-84FD-735750177210}" type="slidenum">
              <a:rPr lang="en-US" smtClean="0"/>
              <a:t>‹#›</a:t>
            </a:fld>
            <a:endParaRPr lang="en-US"/>
          </a:p>
        </p:txBody>
      </p:sp>
    </p:spTree>
    <p:extLst>
      <p:ext uri="{BB962C8B-B14F-4D97-AF65-F5344CB8AC3E}">
        <p14:creationId xmlns:p14="http://schemas.microsoft.com/office/powerpoint/2010/main" val="3321615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FBB64E-B3AC-465B-A6EE-D9C7F3B3D3C8}" type="datetimeFigureOut">
              <a:rPr lang="en-US" smtClean="0"/>
              <a:t>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084117-A60E-4D3F-84FD-735750177210}" type="slidenum">
              <a:rPr lang="en-US" smtClean="0"/>
              <a:t>‹#›</a:t>
            </a:fld>
            <a:endParaRPr lang="en-US"/>
          </a:p>
        </p:txBody>
      </p:sp>
    </p:spTree>
    <p:extLst>
      <p:ext uri="{BB962C8B-B14F-4D97-AF65-F5344CB8AC3E}">
        <p14:creationId xmlns:p14="http://schemas.microsoft.com/office/powerpoint/2010/main" val="3005908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FBB64E-B3AC-465B-A6EE-D9C7F3B3D3C8}" type="datetimeFigureOut">
              <a:rPr lang="en-US" smtClean="0"/>
              <a:t>1/3/23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084117-A60E-4D3F-84FD-735750177210}" type="slidenum">
              <a:rPr lang="en-US" smtClean="0"/>
              <a:t>‹#›</a:t>
            </a:fld>
            <a:endParaRPr lang="en-US"/>
          </a:p>
        </p:txBody>
      </p:sp>
    </p:spTree>
    <p:extLst>
      <p:ext uri="{BB962C8B-B14F-4D97-AF65-F5344CB8AC3E}">
        <p14:creationId xmlns:p14="http://schemas.microsoft.com/office/powerpoint/2010/main" val="275858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BB64E-B3AC-465B-A6EE-D9C7F3B3D3C8}" type="datetimeFigureOut">
              <a:rPr lang="en-US" smtClean="0"/>
              <a:t>1/3/23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084117-A60E-4D3F-84FD-735750177210}" type="slidenum">
              <a:rPr lang="en-US" smtClean="0"/>
              <a:t>‹#›</a:t>
            </a:fld>
            <a:endParaRPr lang="en-US"/>
          </a:p>
        </p:txBody>
      </p:sp>
    </p:spTree>
    <p:extLst>
      <p:ext uri="{BB962C8B-B14F-4D97-AF65-F5344CB8AC3E}">
        <p14:creationId xmlns:p14="http://schemas.microsoft.com/office/powerpoint/2010/main" val="179688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FBB64E-B3AC-465B-A6EE-D9C7F3B3D3C8}" type="datetimeFigureOut">
              <a:rPr lang="en-US" smtClean="0"/>
              <a:t>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84117-A60E-4D3F-84FD-735750177210}" type="slidenum">
              <a:rPr lang="en-US" smtClean="0"/>
              <a:t>‹#›</a:t>
            </a:fld>
            <a:endParaRPr lang="en-US"/>
          </a:p>
        </p:txBody>
      </p:sp>
    </p:spTree>
    <p:extLst>
      <p:ext uri="{BB962C8B-B14F-4D97-AF65-F5344CB8AC3E}">
        <p14:creationId xmlns:p14="http://schemas.microsoft.com/office/powerpoint/2010/main" val="2842203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FBB64E-B3AC-465B-A6EE-D9C7F3B3D3C8}" type="datetimeFigureOut">
              <a:rPr lang="en-US" smtClean="0"/>
              <a:t>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84117-A60E-4D3F-84FD-735750177210}" type="slidenum">
              <a:rPr lang="en-US" smtClean="0"/>
              <a:t>‹#›</a:t>
            </a:fld>
            <a:endParaRPr lang="en-US"/>
          </a:p>
        </p:txBody>
      </p:sp>
    </p:spTree>
    <p:extLst>
      <p:ext uri="{BB962C8B-B14F-4D97-AF65-F5344CB8AC3E}">
        <p14:creationId xmlns:p14="http://schemas.microsoft.com/office/powerpoint/2010/main" val="182740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BB64E-B3AC-465B-A6EE-D9C7F3B3D3C8}" type="datetimeFigureOut">
              <a:rPr lang="en-US" smtClean="0"/>
              <a:t>1/3/23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84117-A60E-4D3F-84FD-735750177210}" type="slidenum">
              <a:rPr lang="en-US" smtClean="0"/>
              <a:t>‹#›</a:t>
            </a:fld>
            <a:endParaRPr lang="en-US"/>
          </a:p>
        </p:txBody>
      </p:sp>
    </p:spTree>
    <p:extLst>
      <p:ext uri="{BB962C8B-B14F-4D97-AF65-F5344CB8AC3E}">
        <p14:creationId xmlns:p14="http://schemas.microsoft.com/office/powerpoint/2010/main" val="835282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D7829F-8F0F-704A-9780-ECE96D548180}"/>
              </a:ext>
            </a:extLst>
          </p:cNvPr>
          <p:cNvSpPr>
            <a:spLocks noGrp="1"/>
          </p:cNvSpPr>
          <p:nvPr>
            <p:ph type="ctrTitle"/>
          </p:nvPr>
        </p:nvSpPr>
        <p:spPr>
          <a:xfrm>
            <a:off x="762000" y="1041400"/>
            <a:ext cx="10668000" cy="2387600"/>
          </a:xfrm>
        </p:spPr>
        <p:txBody>
          <a:bodyPr>
            <a:normAutofit/>
          </a:bodyPr>
          <a:lstStyle/>
          <a:p>
            <a:r>
              <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Chimeric Antigen Receptor T-Cell Therapy, </a:t>
            </a:r>
            <a:br>
              <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Bispecific Antibodies and Other Novel Approaches </a:t>
            </a:r>
            <a:endParaRPr lang="en-US" sz="3600" dirty="0">
              <a:latin typeface="Calibri" panose="020F0502020204030204" pitchFamily="34" charset="0"/>
              <a:cs typeface="Calibri" panose="020F0502020204030204" pitchFamily="34" charset="0"/>
            </a:endParaRPr>
          </a:p>
        </p:txBody>
      </p:sp>
      <p:sp>
        <p:nvSpPr>
          <p:cNvPr id="5" name="Subtitle 4">
            <a:extLst>
              <a:ext uri="{FF2B5EF4-FFF2-40B4-BE49-F238E27FC236}">
                <a16:creationId xmlns:a16="http://schemas.microsoft.com/office/drawing/2014/main" id="{83CB40E5-F01F-124B-9393-86D26B512B75}"/>
              </a:ext>
            </a:extLst>
          </p:cNvPr>
          <p:cNvSpPr>
            <a:spLocks noGrp="1"/>
          </p:cNvSpPr>
          <p:nvPr>
            <p:ph type="subTitle" idx="1"/>
          </p:nvPr>
        </p:nvSpPr>
        <p:spPr>
          <a:xfrm>
            <a:off x="1524000" y="3821957"/>
            <a:ext cx="9144000" cy="1655762"/>
          </a:xfrm>
        </p:spPr>
        <p:txBody>
          <a:bodyPr>
            <a:noAutofit/>
          </a:bodyPr>
          <a:lstStyle/>
          <a:p>
            <a:pPr>
              <a:spcBef>
                <a:spcPts val="0"/>
              </a:spcBef>
            </a:pPr>
            <a:r>
              <a:rPr lang="en-US" sz="1800" b="1" dirty="0">
                <a:latin typeface="Calibri" panose="020F0502020204030204" pitchFamily="34" charset="0"/>
                <a:cs typeface="Calibri" panose="020F0502020204030204" pitchFamily="34" charset="0"/>
              </a:rPr>
              <a:t>Ajay K </a:t>
            </a:r>
            <a:r>
              <a:rPr lang="en-US" sz="1800" b="1" dirty="0" err="1">
                <a:latin typeface="Calibri" panose="020F0502020204030204" pitchFamily="34" charset="0"/>
                <a:cs typeface="Calibri" panose="020F0502020204030204" pitchFamily="34" charset="0"/>
              </a:rPr>
              <a:t>Nooka</a:t>
            </a:r>
            <a:r>
              <a:rPr lang="en-US" sz="1800" b="1" dirty="0">
                <a:latin typeface="Calibri" panose="020F0502020204030204" pitchFamily="34" charset="0"/>
                <a:cs typeface="Calibri" panose="020F0502020204030204" pitchFamily="34" charset="0"/>
              </a:rPr>
              <a:t>, MD, MPH</a:t>
            </a:r>
          </a:p>
          <a:p>
            <a:pPr>
              <a:spcBef>
                <a:spcPts val="0"/>
              </a:spcBef>
            </a:pPr>
            <a:r>
              <a:rPr lang="en-US" sz="1800" dirty="0">
                <a:latin typeface="Calibri" panose="020F0502020204030204" pitchFamily="34" charset="0"/>
                <a:cs typeface="Calibri" panose="020F0502020204030204" pitchFamily="34" charset="0"/>
              </a:rPr>
              <a:t>Professor, Department of Hematology and Medical Oncology</a:t>
            </a:r>
          </a:p>
          <a:p>
            <a:pPr>
              <a:spcBef>
                <a:spcPts val="0"/>
              </a:spcBef>
            </a:pPr>
            <a:r>
              <a:rPr lang="en-US" sz="1800" dirty="0">
                <a:latin typeface="Calibri" panose="020F0502020204030204" pitchFamily="34" charset="0"/>
                <a:cs typeface="Calibri" panose="020F0502020204030204" pitchFamily="34" charset="0"/>
              </a:rPr>
              <a:t>Medical Director</a:t>
            </a:r>
          </a:p>
          <a:p>
            <a:pPr>
              <a:spcBef>
                <a:spcPts val="0"/>
              </a:spcBef>
            </a:pPr>
            <a:r>
              <a:rPr lang="en-US" sz="1800" dirty="0">
                <a:latin typeface="Calibri" panose="020F0502020204030204" pitchFamily="34" charset="0"/>
                <a:cs typeface="Calibri" panose="020F0502020204030204" pitchFamily="34" charset="0"/>
              </a:rPr>
              <a:t>Winship Data and Technology Applications Shared Resource</a:t>
            </a:r>
          </a:p>
          <a:p>
            <a:pPr>
              <a:spcBef>
                <a:spcPts val="0"/>
              </a:spcBef>
            </a:pPr>
            <a:r>
              <a:rPr lang="en-US" sz="1800" dirty="0">
                <a:latin typeface="Calibri" panose="020F0502020204030204" pitchFamily="34" charset="0"/>
                <a:cs typeface="Calibri" panose="020F0502020204030204" pitchFamily="34" charset="0"/>
              </a:rPr>
              <a:t>Winship Cancer Institute</a:t>
            </a:r>
          </a:p>
          <a:p>
            <a:pPr>
              <a:spcBef>
                <a:spcPts val="0"/>
              </a:spcBef>
            </a:pPr>
            <a:r>
              <a:rPr lang="en-US" sz="1800" dirty="0">
                <a:latin typeface="Calibri" panose="020F0502020204030204" pitchFamily="34" charset="0"/>
                <a:cs typeface="Calibri" panose="020F0502020204030204" pitchFamily="34" charset="0"/>
              </a:rPr>
              <a:t>Emory University School of Medicine</a:t>
            </a:r>
          </a:p>
          <a:p>
            <a:pPr>
              <a:spcBef>
                <a:spcPts val="0"/>
              </a:spcBef>
            </a:pPr>
            <a:r>
              <a:rPr lang="en-US" sz="1800" dirty="0">
                <a:latin typeface="Calibri" panose="020F0502020204030204" pitchFamily="34" charset="0"/>
                <a:cs typeface="Calibri" panose="020F0502020204030204" pitchFamily="34" charset="0"/>
              </a:rPr>
              <a:t>Atlanta, Georgia</a:t>
            </a:r>
          </a:p>
        </p:txBody>
      </p:sp>
    </p:spTree>
    <p:extLst>
      <p:ext uri="{BB962C8B-B14F-4D97-AF65-F5344CB8AC3E}">
        <p14:creationId xmlns:p14="http://schemas.microsoft.com/office/powerpoint/2010/main" val="868165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5635"/>
            <a:ext cx="10515600" cy="5761327"/>
          </a:xfrm>
        </p:spPr>
        <p:txBody>
          <a:bodyPr/>
          <a:lstStyle/>
          <a:p>
            <a:r>
              <a:rPr lang="en-US" dirty="0"/>
              <a:t>At all tested dose levels, BMS-986393 demonstrated a favorable safety profile</a:t>
            </a:r>
          </a:p>
          <a:p>
            <a:pPr lvl="2"/>
            <a:r>
              <a:rPr lang="en-US" dirty="0"/>
              <a:t>CRS was mostly grade 1–2; ICANS-type neurotoxicity was infrequent, low-grade, and reversible, and no cerebellar NT was reported across all dose levels tested</a:t>
            </a:r>
          </a:p>
          <a:p>
            <a:pPr lvl="2"/>
            <a:r>
              <a:rPr lang="en-US" dirty="0"/>
              <a:t>On-target/off-tumor events occurred in a minority of patients and were grade 1</a:t>
            </a:r>
          </a:p>
          <a:p>
            <a:r>
              <a:rPr lang="en-US" dirty="0"/>
              <a:t>Dose-escalation is ongoing; MTD has not been exceeded</a:t>
            </a:r>
          </a:p>
          <a:p>
            <a:r>
              <a:rPr lang="en-US" dirty="0"/>
              <a:t>BMS-986393 shows durable responses and promising efficacy at all tested dose levels, including MRD-negative CRs and in BCMA-exposed patients</a:t>
            </a:r>
          </a:p>
          <a:p>
            <a:r>
              <a:rPr lang="en-US" dirty="0"/>
              <a:t>These preliminary data support GPRC5D-directed CAR T-cell therapy with BMS-986393 as a new treatment in R/R MM, irrespective of prior BCMA-directed therapy</a:t>
            </a:r>
          </a:p>
          <a:p>
            <a:pPr lvl="2"/>
            <a:r>
              <a:rPr lang="en-US" dirty="0"/>
              <a:t>Expansion in Part B is underway to define RP2D</a:t>
            </a:r>
          </a:p>
          <a:p>
            <a:endParaRPr lang="en-US" dirty="0"/>
          </a:p>
        </p:txBody>
      </p:sp>
    </p:spTree>
    <p:extLst>
      <p:ext uri="{BB962C8B-B14F-4D97-AF65-F5344CB8AC3E}">
        <p14:creationId xmlns:p14="http://schemas.microsoft.com/office/powerpoint/2010/main" val="2801371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a:latin typeface="Calibri" panose="020F0502020204030204" pitchFamily="34" charset="0"/>
                <a:cs typeface="Calibri" panose="020F0502020204030204" pitchFamily="34" charset="0"/>
              </a:rPr>
              <a:t>Moreau P et al. </a:t>
            </a:r>
            <a:r>
              <a:rPr lang="en-US" sz="2700" dirty="0" err="1">
                <a:latin typeface="Calibri" panose="020F0502020204030204" pitchFamily="34" charset="0"/>
                <a:cs typeface="Calibri" panose="020F0502020204030204" pitchFamily="34" charset="0"/>
              </a:rPr>
              <a:t>Teclistamab</a:t>
            </a:r>
            <a:r>
              <a:rPr lang="en-US" sz="2700" dirty="0">
                <a:latin typeface="Calibri" panose="020F0502020204030204" pitchFamily="34" charset="0"/>
                <a:cs typeface="Calibri" panose="020F0502020204030204" pitchFamily="34" charset="0"/>
              </a:rPr>
              <a:t> in relapsed or refractory multiple myeloma. </a:t>
            </a:r>
            <a:br>
              <a:rPr lang="en-US" sz="2700" dirty="0">
                <a:latin typeface="Calibri" panose="020F0502020204030204" pitchFamily="34" charset="0"/>
                <a:cs typeface="Calibri" panose="020F0502020204030204" pitchFamily="34" charset="0"/>
              </a:rPr>
            </a:br>
            <a:r>
              <a:rPr lang="en-US" sz="2700" dirty="0">
                <a:latin typeface="Calibri" panose="020F0502020204030204" pitchFamily="34" charset="0"/>
                <a:cs typeface="Calibri" panose="020F0502020204030204" pitchFamily="34" charset="0"/>
              </a:rPr>
              <a:t>N </a:t>
            </a:r>
            <a:r>
              <a:rPr lang="en-US" sz="2700" dirty="0" err="1">
                <a:latin typeface="Calibri" panose="020F0502020204030204" pitchFamily="34" charset="0"/>
                <a:cs typeface="Calibri" panose="020F0502020204030204" pitchFamily="34" charset="0"/>
              </a:rPr>
              <a:t>Engl</a:t>
            </a:r>
            <a:r>
              <a:rPr lang="en-US" sz="2700" dirty="0">
                <a:latin typeface="Calibri" panose="020F0502020204030204" pitchFamily="34" charset="0"/>
                <a:cs typeface="Calibri" panose="020F0502020204030204" pitchFamily="34" charset="0"/>
              </a:rPr>
              <a:t> J Med 2022;387(6):495-505.</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dirty="0"/>
              <a:t>Bispecific antibody </a:t>
            </a:r>
            <a:r>
              <a:rPr lang="en-US" dirty="0" err="1"/>
              <a:t>teclistamab</a:t>
            </a:r>
            <a:r>
              <a:rPr lang="en-US" dirty="0"/>
              <a:t> targets BCMA and CD3  </a:t>
            </a:r>
          </a:p>
          <a:p>
            <a:r>
              <a:rPr lang="en-US" dirty="0"/>
              <a:t>In the phase I/II MajesTEC-1 trial, 165 heavily pretreated patients (5 prior lines, 26% had high-risk disease) had treatment with  weekly subcutaneous injection of </a:t>
            </a:r>
            <a:r>
              <a:rPr lang="en-US" dirty="0" err="1"/>
              <a:t>teclistamab</a:t>
            </a:r>
            <a:r>
              <a:rPr lang="en-US" dirty="0"/>
              <a:t> (at a dose of 1.5 mg/kg) after receiving step-up doses of 0.06 mg and 0.3 mg/kg.</a:t>
            </a:r>
          </a:p>
          <a:p>
            <a:r>
              <a:rPr lang="en-US" dirty="0"/>
              <a:t>Response rates: ORR - 63%,</a:t>
            </a:r>
            <a:r>
              <a:rPr lang="en-US" dirty="0">
                <a:latin typeface="Arial" panose="020B0604020202020204" pitchFamily="34" charset="0"/>
                <a:cs typeface="Arial" panose="020B0604020202020204" pitchFamily="34" charset="0"/>
              </a:rPr>
              <a:t> ≥</a:t>
            </a:r>
            <a:r>
              <a:rPr lang="en-US" dirty="0"/>
              <a:t>CR – 39.4%, </a:t>
            </a:r>
            <a:r>
              <a:rPr lang="en-US" dirty="0">
                <a:latin typeface="Arial" panose="020B0604020202020204" pitchFamily="34" charset="0"/>
                <a:cs typeface="Arial" panose="020B0604020202020204" pitchFamily="34" charset="0"/>
              </a:rPr>
              <a:t>≥</a:t>
            </a:r>
            <a:r>
              <a:rPr lang="en-US" dirty="0"/>
              <a:t>VGPR rates – 58%. 44 patients (26.7%) were found to be MRD-</a:t>
            </a:r>
            <a:r>
              <a:rPr lang="en-US" dirty="0" err="1"/>
              <a:t>ve</a:t>
            </a:r>
            <a:r>
              <a:rPr lang="en-US" dirty="0"/>
              <a:t>; the MRD-</a:t>
            </a:r>
            <a:r>
              <a:rPr lang="en-US" dirty="0" err="1"/>
              <a:t>ve</a:t>
            </a:r>
            <a:r>
              <a:rPr lang="en-US" dirty="0"/>
              <a:t> rate among the patients with </a:t>
            </a:r>
            <a:r>
              <a:rPr lang="en-US" dirty="0">
                <a:latin typeface="Arial" panose="020B0604020202020204" pitchFamily="34" charset="0"/>
                <a:cs typeface="Arial" panose="020B0604020202020204" pitchFamily="34" charset="0"/>
              </a:rPr>
              <a:t>≥</a:t>
            </a:r>
            <a:r>
              <a:rPr lang="en-US" dirty="0"/>
              <a:t>CR was 46%</a:t>
            </a:r>
          </a:p>
          <a:p>
            <a:r>
              <a:rPr lang="en-US" dirty="0"/>
              <a:t>Median TTR – 1.2 months</a:t>
            </a:r>
          </a:p>
          <a:p>
            <a:r>
              <a:rPr lang="en-US" dirty="0"/>
              <a:t>Median PFS 11.3 months, median DOR 18.4 months  </a:t>
            </a:r>
          </a:p>
          <a:p>
            <a:endParaRPr lang="en-US" dirty="0"/>
          </a:p>
        </p:txBody>
      </p:sp>
    </p:spTree>
    <p:extLst>
      <p:ext uri="{BB962C8B-B14F-4D97-AF65-F5344CB8AC3E}">
        <p14:creationId xmlns:p14="http://schemas.microsoft.com/office/powerpoint/2010/main" val="2295463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0822"/>
            <a:ext cx="10515600" cy="6084916"/>
          </a:xfrm>
        </p:spPr>
        <p:txBody>
          <a:bodyPr>
            <a:normAutofit/>
          </a:bodyPr>
          <a:lstStyle/>
          <a:p>
            <a:r>
              <a:rPr lang="en-US" dirty="0"/>
              <a:t>CRS (all grades - 72.1%; grade 3 - 0.6%)</a:t>
            </a:r>
          </a:p>
          <a:p>
            <a:r>
              <a:rPr lang="en-US" dirty="0"/>
              <a:t>Neurotoxic events ( all grades -14.5%), ICANS (3.0%; all grade 1 or 2).</a:t>
            </a:r>
          </a:p>
          <a:p>
            <a:r>
              <a:rPr lang="en-US" dirty="0"/>
              <a:t>N</a:t>
            </a:r>
            <a:r>
              <a:rPr lang="it-IT" dirty="0"/>
              <a:t>eutropenia (all grades - 70.9%; grade 3/4 - 64.2%), anemia (all grades - 52.1%; grade 3/4 - </a:t>
            </a:r>
            <a:r>
              <a:rPr lang="en-US" dirty="0"/>
              <a:t>37.0%), and thrombocytopenia (all grades - 40.0%; grade 3/4 - 21.2%). </a:t>
            </a:r>
          </a:p>
          <a:p>
            <a:r>
              <a:rPr lang="en-US" dirty="0"/>
              <a:t>Infections were frequent (all grades - 76.4%; grade 3/4 - 44.8%).</a:t>
            </a:r>
          </a:p>
          <a:p>
            <a:r>
              <a:rPr lang="en-US" dirty="0" err="1"/>
              <a:t>Teclistamab</a:t>
            </a:r>
            <a:r>
              <a:rPr lang="en-US" dirty="0"/>
              <a:t> is the first in class BCMA directed bispecific antibody approved for treatment of triple-class–exposed relapsed or refractory multiple myeloma who had seen </a:t>
            </a:r>
            <a:r>
              <a:rPr lang="en-US" dirty="0">
                <a:latin typeface="Arial" panose="020B0604020202020204" pitchFamily="34" charset="0"/>
                <a:cs typeface="Arial" panose="020B0604020202020204" pitchFamily="34" charset="0"/>
              </a:rPr>
              <a:t>≥ 4 LOT</a:t>
            </a:r>
            <a:r>
              <a:rPr lang="en-US" dirty="0"/>
              <a:t>.  </a:t>
            </a:r>
          </a:p>
          <a:p>
            <a:r>
              <a:rPr lang="en-US" dirty="0"/>
              <a:t>REMS program established for CRS and neurotoxicity monitoring</a:t>
            </a:r>
          </a:p>
        </p:txBody>
      </p:sp>
    </p:spTree>
    <p:extLst>
      <p:ext uri="{BB962C8B-B14F-4D97-AF65-F5344CB8AC3E}">
        <p14:creationId xmlns:p14="http://schemas.microsoft.com/office/powerpoint/2010/main" val="452728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t>Searle E et al. </a:t>
            </a:r>
            <a:r>
              <a:rPr lang="en-US" sz="2700" dirty="0" err="1"/>
              <a:t>Teclistamab</a:t>
            </a:r>
            <a:r>
              <a:rPr lang="en-US" sz="2700" dirty="0"/>
              <a:t> in combination with subcutaneous daratumumab and lenalidomide in patients with multiple myeloma: Results from one cohort of MajesTEC-2, a Phase 1b, </a:t>
            </a:r>
            <a:r>
              <a:rPr lang="en-US" sz="2700" dirty="0" err="1"/>
              <a:t>multicohort</a:t>
            </a:r>
            <a:r>
              <a:rPr lang="en-US" sz="2700" dirty="0"/>
              <a:t> study. ASH 2022;Abstract 160</a:t>
            </a:r>
            <a:r>
              <a:rPr lang="en-US" dirty="0"/>
              <a:t>. </a:t>
            </a:r>
          </a:p>
        </p:txBody>
      </p:sp>
      <p:sp>
        <p:nvSpPr>
          <p:cNvPr id="3" name="Content Placeholder 2"/>
          <p:cNvSpPr>
            <a:spLocks noGrp="1"/>
          </p:cNvSpPr>
          <p:nvPr>
            <p:ph idx="1"/>
          </p:nvPr>
        </p:nvSpPr>
        <p:spPr>
          <a:xfrm>
            <a:off x="838200" y="1825624"/>
            <a:ext cx="10515600" cy="5032375"/>
          </a:xfrm>
        </p:spPr>
        <p:txBody>
          <a:bodyPr>
            <a:noAutofit/>
          </a:bodyPr>
          <a:lstStyle/>
          <a:p>
            <a:pPr>
              <a:lnSpc>
                <a:spcPct val="100000"/>
              </a:lnSpc>
              <a:spcBef>
                <a:spcPts val="400"/>
              </a:spcBef>
            </a:pPr>
            <a:r>
              <a:rPr lang="en-US" sz="1800" dirty="0" err="1"/>
              <a:t>Teclistamab</a:t>
            </a:r>
            <a:r>
              <a:rPr lang="en-US" sz="1800" dirty="0"/>
              <a:t> is an off-the-shelf, B-cell maturation antigen (BCMA) × CD3 bispecific antibody. Initial safety and efficacy data for patients with MM who received </a:t>
            </a:r>
            <a:r>
              <a:rPr lang="en-US" sz="1800" dirty="0" err="1"/>
              <a:t>tec</a:t>
            </a:r>
            <a:r>
              <a:rPr lang="en-US" sz="1800" dirty="0"/>
              <a:t> in combination with </a:t>
            </a:r>
            <a:r>
              <a:rPr lang="en-US" sz="1800" dirty="0" err="1"/>
              <a:t>dara</a:t>
            </a:r>
            <a:r>
              <a:rPr lang="en-US" sz="1800" dirty="0"/>
              <a:t> and </a:t>
            </a:r>
            <a:r>
              <a:rPr lang="en-US" sz="1800" dirty="0" err="1"/>
              <a:t>len</a:t>
            </a:r>
            <a:r>
              <a:rPr lang="en-US" sz="1800" dirty="0"/>
              <a:t> (</a:t>
            </a:r>
            <a:r>
              <a:rPr lang="en-US" sz="1800" dirty="0" err="1"/>
              <a:t>tec-dara-len</a:t>
            </a:r>
            <a:r>
              <a:rPr lang="en-US" sz="1800" dirty="0"/>
              <a:t>) in a phase 1b </a:t>
            </a:r>
            <a:r>
              <a:rPr lang="en-US" sz="1800" dirty="0" err="1"/>
              <a:t>multicohort</a:t>
            </a:r>
            <a:r>
              <a:rPr lang="en-US" sz="1800" dirty="0"/>
              <a:t> study (MajesTEC-2)</a:t>
            </a:r>
          </a:p>
          <a:p>
            <a:pPr>
              <a:lnSpc>
                <a:spcPct val="100000"/>
              </a:lnSpc>
              <a:spcBef>
                <a:spcPts val="400"/>
              </a:spcBef>
            </a:pPr>
            <a:r>
              <a:rPr lang="en-US" sz="1800" dirty="0"/>
              <a:t>weekly doses of </a:t>
            </a:r>
            <a:r>
              <a:rPr lang="en-US" sz="1800" dirty="0" err="1"/>
              <a:t>tec</a:t>
            </a:r>
            <a:r>
              <a:rPr lang="en-US" sz="1800" dirty="0"/>
              <a:t> (0.72 or 1.5 mg/kg with step-</a:t>
            </a:r>
            <a:r>
              <a:rPr lang="en-US" sz="1800" dirty="0" err="1"/>
              <a:t>updosing</a:t>
            </a:r>
            <a:r>
              <a:rPr lang="en-US" sz="1800" dirty="0"/>
              <a:t>) plus the approved schedules of </a:t>
            </a:r>
            <a:r>
              <a:rPr lang="en-US" sz="1800" dirty="0" err="1"/>
              <a:t>dara</a:t>
            </a:r>
            <a:r>
              <a:rPr lang="en-US" sz="1800" dirty="0"/>
              <a:t> 1800 mg + </a:t>
            </a:r>
            <a:r>
              <a:rPr lang="en-US" sz="1800" dirty="0" err="1"/>
              <a:t>len</a:t>
            </a:r>
            <a:r>
              <a:rPr lang="en-US" sz="1800" dirty="0"/>
              <a:t> 25 mg</a:t>
            </a:r>
          </a:p>
          <a:p>
            <a:pPr>
              <a:lnSpc>
                <a:spcPct val="100000"/>
              </a:lnSpc>
              <a:spcBef>
                <a:spcPts val="400"/>
              </a:spcBef>
            </a:pPr>
            <a:r>
              <a:rPr lang="en-US" sz="1800" dirty="0"/>
              <a:t>32 patients received </a:t>
            </a:r>
            <a:r>
              <a:rPr lang="en-US" sz="1800" dirty="0" err="1"/>
              <a:t>tec-dara-len</a:t>
            </a:r>
            <a:r>
              <a:rPr lang="en-US" sz="1800" dirty="0"/>
              <a:t> (0.72 mg/kg, n=13; 1.5 mg/kg, n=19), Median age was 62 years, median prior LOT was 2 (range, 1–3), and 31.3% were anti-CD38 exposed. </a:t>
            </a:r>
          </a:p>
          <a:p>
            <a:pPr>
              <a:lnSpc>
                <a:spcPct val="100000"/>
              </a:lnSpc>
              <a:spcBef>
                <a:spcPts val="400"/>
              </a:spcBef>
            </a:pPr>
            <a:r>
              <a:rPr lang="en-US" sz="1800" dirty="0"/>
              <a:t>The most frequent AE was CRS (81.3% [n=26], all grade 1/2), all resolved. No ICANS. </a:t>
            </a:r>
            <a:r>
              <a:rPr lang="pt-BR" sz="1800" dirty="0"/>
              <a:t>Neutropenia (75.0% [n=24]; grade 3/4: 68.8% [n=22]) </a:t>
            </a:r>
            <a:r>
              <a:rPr lang="en-US" sz="1800" dirty="0"/>
              <a:t>febrile neutropenia was 12.5% (n=4). Infections occurred in 24 patients (75.0%; grade 3/4: 28.1% [n=9]</a:t>
            </a:r>
          </a:p>
          <a:p>
            <a:pPr>
              <a:lnSpc>
                <a:spcPct val="100000"/>
              </a:lnSpc>
              <a:spcBef>
                <a:spcPts val="400"/>
              </a:spcBef>
            </a:pPr>
            <a:r>
              <a:rPr lang="en-US" sz="1800" dirty="0"/>
              <a:t>One patient (3.1%) discontinued due to an AE (COVID-19) considered unrelated to study drugs; this patient died due to COVID-19</a:t>
            </a:r>
          </a:p>
          <a:p>
            <a:pPr>
              <a:lnSpc>
                <a:spcPct val="100000"/>
              </a:lnSpc>
              <a:spcBef>
                <a:spcPts val="400"/>
              </a:spcBef>
            </a:pPr>
            <a:r>
              <a:rPr lang="en-US" sz="1800" dirty="0"/>
              <a:t>ORR was 13/13 evaluable patients, at 0.72 mg/kg and 13/16 evaluable patients at 1.5mg/kg</a:t>
            </a:r>
          </a:p>
          <a:p>
            <a:pPr>
              <a:lnSpc>
                <a:spcPct val="100000"/>
              </a:lnSpc>
              <a:spcBef>
                <a:spcPts val="400"/>
              </a:spcBef>
            </a:pPr>
            <a:r>
              <a:rPr lang="en-US" sz="1800" dirty="0"/>
              <a:t>Tec-</a:t>
            </a:r>
            <a:r>
              <a:rPr lang="en-US" sz="1800" dirty="0" err="1"/>
              <a:t>dara</a:t>
            </a:r>
            <a:r>
              <a:rPr lang="en-US" sz="1800" dirty="0"/>
              <a:t>-</a:t>
            </a:r>
            <a:r>
              <a:rPr lang="en-US" sz="1800" dirty="0" err="1"/>
              <a:t>len</a:t>
            </a:r>
            <a:r>
              <a:rPr lang="en-US" sz="1800" dirty="0"/>
              <a:t> treatment led to </a:t>
            </a:r>
            <a:r>
              <a:rPr lang="en-US" sz="1800" dirty="0" err="1"/>
              <a:t>proinflammatory</a:t>
            </a:r>
            <a:r>
              <a:rPr lang="en-US" sz="1800" dirty="0"/>
              <a:t> cytokine production (induction of IL-6, IL-2R</a:t>
            </a:r>
            <a:r>
              <a:rPr lang="el-GR" sz="1800" dirty="0"/>
              <a:t>α, </a:t>
            </a:r>
            <a:r>
              <a:rPr lang="en-US" sz="1800" dirty="0"/>
              <a:t>IFN-</a:t>
            </a:r>
            <a:r>
              <a:rPr lang="el-GR" sz="1800" dirty="0"/>
              <a:t>γ, </a:t>
            </a:r>
            <a:r>
              <a:rPr lang="en-US" sz="1800" dirty="0"/>
              <a:t>and TNF</a:t>
            </a:r>
            <a:r>
              <a:rPr lang="el-GR" sz="1800" dirty="0"/>
              <a:t>α) </a:t>
            </a:r>
            <a:r>
              <a:rPr lang="en-US" sz="1800" dirty="0"/>
              <a:t>and T-cell activation (upregulation of PD-1 and CD38 on peripheral T cells)</a:t>
            </a:r>
          </a:p>
          <a:p>
            <a:pPr>
              <a:lnSpc>
                <a:spcPct val="100000"/>
              </a:lnSpc>
              <a:spcBef>
                <a:spcPts val="400"/>
              </a:spcBef>
            </a:pPr>
            <a:r>
              <a:rPr lang="en-US" sz="1800" dirty="0"/>
              <a:t>Higher rates of infections with the combinations – likely need alternative dosing/schedule strategy</a:t>
            </a:r>
          </a:p>
        </p:txBody>
      </p:sp>
    </p:spTree>
    <p:extLst>
      <p:ext uri="{BB962C8B-B14F-4D97-AF65-F5344CB8AC3E}">
        <p14:creationId xmlns:p14="http://schemas.microsoft.com/office/powerpoint/2010/main" val="1301323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Calibri" panose="020F0502020204030204" pitchFamily="34" charset="0"/>
                <a:cs typeface="Calibri" panose="020F0502020204030204" pitchFamily="34" charset="0"/>
              </a:rPr>
              <a:t>D’Souza A et al. A Phase I first-in-human study of ABBV-383, a B-cell maturation antigen × CD3 bispecific T-cell redirecting antibody, in patients with relapsed/refractory multiple myeloma. J </a:t>
            </a:r>
            <a:r>
              <a:rPr lang="en-US" sz="2400" dirty="0" err="1">
                <a:latin typeface="Calibri" panose="020F0502020204030204" pitchFamily="34" charset="0"/>
                <a:cs typeface="Calibri" panose="020F0502020204030204" pitchFamily="34" charset="0"/>
              </a:rPr>
              <a:t>Clin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Oncol</a:t>
            </a:r>
            <a:r>
              <a:rPr lang="en-US" sz="2400" dirty="0">
                <a:latin typeface="Calibri" panose="020F0502020204030204" pitchFamily="34" charset="0"/>
                <a:cs typeface="Calibri" panose="020F0502020204030204" pitchFamily="34" charset="0"/>
              </a:rPr>
              <a:t> 2022;40(31):3576-86.</a:t>
            </a:r>
          </a:p>
        </p:txBody>
      </p:sp>
      <p:sp>
        <p:nvSpPr>
          <p:cNvPr id="3" name="Content Placeholder 2"/>
          <p:cNvSpPr>
            <a:spLocks noGrp="1"/>
          </p:cNvSpPr>
          <p:nvPr>
            <p:ph idx="1"/>
          </p:nvPr>
        </p:nvSpPr>
        <p:spPr>
          <a:xfrm>
            <a:off x="838200" y="1825625"/>
            <a:ext cx="10515600" cy="4667250"/>
          </a:xfrm>
        </p:spPr>
        <p:txBody>
          <a:bodyPr>
            <a:normAutofit fontScale="92500" lnSpcReduction="10000"/>
          </a:bodyPr>
          <a:lstStyle/>
          <a:p>
            <a:r>
              <a:rPr lang="en-US" dirty="0"/>
              <a:t>ABBV-383, a B-cell maturation antigen X CD3 T-cell engaging bispecific antibody</a:t>
            </a:r>
          </a:p>
          <a:p>
            <a:r>
              <a:rPr lang="en-US" dirty="0"/>
              <a:t> safety and efficacy outcomes of phase I dose escalation/ expansion study</a:t>
            </a:r>
          </a:p>
          <a:p>
            <a:r>
              <a:rPr lang="en-US" dirty="0"/>
              <a:t>ABBV-383 was administered intravenously over 1-2hours once every 3 weeks, without any step dosing. 3+3 design</a:t>
            </a:r>
          </a:p>
          <a:p>
            <a:r>
              <a:rPr lang="en-US" dirty="0"/>
              <a:t>124 patients (ESC [0.025-120 mg], n=73; ESP [60mg], n=51) have received ABBV-383; median age was 68 years.</a:t>
            </a:r>
          </a:p>
          <a:p>
            <a:r>
              <a:rPr lang="en-US" dirty="0"/>
              <a:t>AEs: Neutropenia (all grades: 37%) and anemia(29%), CRS (57%) and fatigue (30%)</a:t>
            </a:r>
          </a:p>
          <a:p>
            <a:r>
              <a:rPr lang="en-US" dirty="0"/>
              <a:t>ORR was 57% and </a:t>
            </a:r>
            <a:r>
              <a:rPr lang="en-US" dirty="0">
                <a:latin typeface="Arial" panose="020B0604020202020204" pitchFamily="34" charset="0"/>
                <a:cs typeface="Arial" panose="020B0604020202020204" pitchFamily="34" charset="0"/>
              </a:rPr>
              <a:t>≥</a:t>
            </a:r>
            <a:r>
              <a:rPr lang="en-US" dirty="0"/>
              <a:t>VGPR was 43%</a:t>
            </a:r>
          </a:p>
          <a:p>
            <a:pPr lvl="1"/>
            <a:r>
              <a:rPr lang="en-US" dirty="0"/>
              <a:t>60 mg EXP (n=49), ORR and </a:t>
            </a:r>
            <a:r>
              <a:rPr lang="en-US" dirty="0">
                <a:latin typeface="Arial" panose="020B0604020202020204" pitchFamily="34" charset="0"/>
                <a:cs typeface="Arial" panose="020B0604020202020204" pitchFamily="34" charset="0"/>
              </a:rPr>
              <a:t>≥</a:t>
            </a:r>
            <a:r>
              <a:rPr lang="en-US" dirty="0"/>
              <a:t>VGPR rates were 59% and 39%</a:t>
            </a:r>
          </a:p>
          <a:p>
            <a:pPr lvl="1"/>
            <a:r>
              <a:rPr lang="en-US" dirty="0">
                <a:latin typeface="Arial" panose="020B0604020202020204" pitchFamily="34" charset="0"/>
                <a:cs typeface="Arial" panose="020B0604020202020204" pitchFamily="34" charset="0"/>
              </a:rPr>
              <a:t>≥</a:t>
            </a:r>
            <a:r>
              <a:rPr lang="en-US" dirty="0"/>
              <a:t>40 mg ESC and EXP cohorts (n=79) were 68% and 54%, respectively</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17877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latin typeface="Calibri" panose="020F0502020204030204" pitchFamily="34" charset="0"/>
                <a:cs typeface="Calibri" panose="020F0502020204030204" pitchFamily="34" charset="0"/>
              </a:rPr>
              <a:t>Voorhees PM et al. A Phase 1 first-in-human study of Abbv-383, a BCMA × CD3 bispecific T-cell–redirecting antibody, as monotherapy in patients with relapsed/refractory multiple myeloma. ASH 2022;Abstract 1919</a:t>
            </a:r>
            <a:r>
              <a:rPr lang="en-US" dirty="0">
                <a:latin typeface="Calibri" panose="020F0502020204030204" pitchFamily="34" charset="0"/>
                <a:cs typeface="Calibri" panose="020F0502020204030204" pitchFamily="34" charset="0"/>
              </a:rPr>
              <a:t>. </a:t>
            </a:r>
          </a:p>
        </p:txBody>
      </p:sp>
      <p:sp>
        <p:nvSpPr>
          <p:cNvPr id="3" name="Content Placeholder 2"/>
          <p:cNvSpPr>
            <a:spLocks noGrp="1"/>
          </p:cNvSpPr>
          <p:nvPr>
            <p:ph idx="1"/>
          </p:nvPr>
        </p:nvSpPr>
        <p:spPr>
          <a:xfrm>
            <a:off x="838200" y="1825624"/>
            <a:ext cx="10515600" cy="5032376"/>
          </a:xfrm>
        </p:spPr>
        <p:txBody>
          <a:bodyPr>
            <a:normAutofit fontScale="62500" lnSpcReduction="20000"/>
          </a:bodyPr>
          <a:lstStyle/>
          <a:p>
            <a:pPr>
              <a:lnSpc>
                <a:spcPct val="120000"/>
              </a:lnSpc>
            </a:pPr>
            <a:r>
              <a:rPr lang="en-US" dirty="0"/>
              <a:t>BCMA x CD3 bispecific antibody in RRMM</a:t>
            </a:r>
          </a:p>
          <a:p>
            <a:pPr>
              <a:lnSpc>
                <a:spcPct val="120000"/>
              </a:lnSpc>
            </a:pPr>
            <a:r>
              <a:rPr lang="en-US" dirty="0"/>
              <a:t>phase 1, open-label ESC and EXP study in BCMA naïve patients</a:t>
            </a:r>
          </a:p>
          <a:p>
            <a:pPr>
              <a:lnSpc>
                <a:spcPct val="120000"/>
              </a:lnSpc>
            </a:pPr>
            <a:r>
              <a:rPr lang="en-US" dirty="0"/>
              <a:t>Two doses of ABBV-383 (40mg and 60mg) are being explored as potential RP2D on the basis of aggregate dose-escalation (ESC) data. Reported results from 40mg ESC and 60mg ESC and expansion (ESC+ESP)</a:t>
            </a:r>
          </a:p>
          <a:p>
            <a:pPr>
              <a:lnSpc>
                <a:spcPct val="120000"/>
              </a:lnSpc>
            </a:pPr>
            <a:r>
              <a:rPr lang="en-US" dirty="0"/>
              <a:t>A BBV-383 was administered intravenously once every 3 weeks (Q3W) </a:t>
            </a:r>
          </a:p>
          <a:p>
            <a:pPr>
              <a:lnSpc>
                <a:spcPct val="120000"/>
              </a:lnSpc>
            </a:pPr>
            <a:r>
              <a:rPr lang="en-US" dirty="0"/>
              <a:t>124 pts - 73 pts in ESC (0.25–120 mg; 40mg, n=6; 60mg, n=9) and 51 pts in EXP at 60 mg. Median age 64, Median of 5 prior LOT</a:t>
            </a:r>
          </a:p>
          <a:p>
            <a:pPr>
              <a:lnSpc>
                <a:spcPct val="120000"/>
              </a:lnSpc>
            </a:pPr>
            <a:r>
              <a:rPr lang="en-US" dirty="0"/>
              <a:t>ORR in 40 mg: 83%, ≥CR 67% and ≥VGPR 83%, 60 mg: 60%, ≥CR 29% and ≥VGPR 43% </a:t>
            </a:r>
          </a:p>
          <a:p>
            <a:pPr>
              <a:lnSpc>
                <a:spcPct val="120000"/>
              </a:lnSpc>
            </a:pPr>
            <a:r>
              <a:rPr lang="en-US" dirty="0"/>
              <a:t>Safety profile consistent with other bispecific antibodies targeting BCMA</a:t>
            </a:r>
          </a:p>
          <a:p>
            <a:pPr>
              <a:lnSpc>
                <a:spcPct val="120000"/>
              </a:lnSpc>
            </a:pPr>
            <a:r>
              <a:rPr lang="en-US" dirty="0"/>
              <a:t>Advantage: less frequent dosing, which explains less rates of infections occurring in 50% (17% G≥3) of 40mg ESC cohort and 43% (22% G≥3) of 60mg ESC+EXP cohort</a:t>
            </a:r>
          </a:p>
          <a:p>
            <a:pPr>
              <a:lnSpc>
                <a:spcPct val="120000"/>
              </a:lnSpc>
            </a:pPr>
            <a:r>
              <a:rPr lang="en-US" dirty="0"/>
              <a:t>40 mg dose EXP (N=42) presented at ASH 2022</a:t>
            </a:r>
          </a:p>
        </p:txBody>
      </p:sp>
    </p:spTree>
    <p:extLst>
      <p:ext uri="{BB962C8B-B14F-4D97-AF65-F5344CB8AC3E}">
        <p14:creationId xmlns:p14="http://schemas.microsoft.com/office/powerpoint/2010/main" val="1828730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0985"/>
            <a:ext cx="10515600" cy="1325563"/>
          </a:xfrm>
        </p:spPr>
        <p:txBody>
          <a:bodyPr>
            <a:noAutofit/>
          </a:bodyPr>
          <a:lstStyle/>
          <a:p>
            <a:r>
              <a:rPr lang="en-US" sz="2400" dirty="0">
                <a:latin typeface="Calibri" panose="020F0502020204030204" pitchFamily="34" charset="0"/>
                <a:cs typeface="Calibri" panose="020F0502020204030204" pitchFamily="34" charset="0"/>
              </a:rPr>
              <a:t>Wong SW et al. </a:t>
            </a:r>
            <a:r>
              <a:rPr lang="en-US" sz="2400" dirty="0" err="1">
                <a:latin typeface="Calibri" panose="020F0502020204030204" pitchFamily="34" charset="0"/>
                <a:cs typeface="Calibri" panose="020F0502020204030204" pitchFamily="34" charset="0"/>
              </a:rPr>
              <a:t>Alnuctamab</a:t>
            </a:r>
            <a:r>
              <a:rPr lang="en-US" sz="2400" dirty="0">
                <a:latin typeface="Calibri" panose="020F0502020204030204" pitchFamily="34" charset="0"/>
                <a:cs typeface="Calibri" panose="020F0502020204030204" pitchFamily="34" charset="0"/>
              </a:rPr>
              <a:t> (BMS-986349; CC-93269), a B-cell maturation antigen (BCMA) x CD3 2+1 T cell engager (TCE), in patients (pts) with relapsed/refractory multiple myeloma (RRMM): Results from a Phase 1 first-in-human clinical study. ASH 2022;Abstract 162. </a:t>
            </a:r>
          </a:p>
        </p:txBody>
      </p:sp>
      <p:sp>
        <p:nvSpPr>
          <p:cNvPr id="3" name="Content Placeholder 2"/>
          <p:cNvSpPr>
            <a:spLocks noGrp="1"/>
          </p:cNvSpPr>
          <p:nvPr>
            <p:ph idx="1"/>
          </p:nvPr>
        </p:nvSpPr>
        <p:spPr>
          <a:xfrm>
            <a:off x="838200" y="1825624"/>
            <a:ext cx="10515600" cy="5032376"/>
          </a:xfrm>
        </p:spPr>
        <p:txBody>
          <a:bodyPr>
            <a:noAutofit/>
          </a:bodyPr>
          <a:lstStyle/>
          <a:p>
            <a:pPr>
              <a:lnSpc>
                <a:spcPct val="100000"/>
              </a:lnSpc>
            </a:pPr>
            <a:r>
              <a:rPr lang="en-US" sz="2400" dirty="0"/>
              <a:t>BCMA x CD3 bispecific antibody in RRMM</a:t>
            </a:r>
          </a:p>
          <a:p>
            <a:pPr>
              <a:lnSpc>
                <a:spcPct val="100000"/>
              </a:lnSpc>
            </a:pPr>
            <a:r>
              <a:rPr lang="en-US" sz="2400" dirty="0"/>
              <a:t>IV ALNUC was associated with a high rate of CRS; any grade, 89%; grade≥3, 5%). SC formulation was explored</a:t>
            </a:r>
          </a:p>
          <a:p>
            <a:pPr>
              <a:lnSpc>
                <a:spcPct val="100000"/>
              </a:lnSpc>
            </a:pPr>
            <a:r>
              <a:rPr lang="en-US" sz="2400" dirty="0"/>
              <a:t>SC ALNUC was given on days 1, 4, 8, 15, and 22 of cycle 1 (28-d cycles), QW in C2–3, Q2W in C4–6, and Q4W in C7 and beyond.</a:t>
            </a:r>
          </a:p>
          <a:p>
            <a:pPr lvl="1">
              <a:lnSpc>
                <a:spcPct val="100000"/>
              </a:lnSpc>
            </a:pPr>
            <a:r>
              <a:rPr lang="en-US" sz="2200" dirty="0"/>
              <a:t>2 step-up doses (3 mg on C1D1 and 6 mg on C1D4) and a ≥10 mg target dose on C1D8 and thereafter (Target doses SC dose escalation were 10, 15, 30, and 60 mg)</a:t>
            </a:r>
          </a:p>
          <a:p>
            <a:pPr>
              <a:lnSpc>
                <a:spcPct val="100000"/>
              </a:lnSpc>
            </a:pPr>
            <a:r>
              <a:rPr lang="en-US" sz="2400" dirty="0"/>
              <a:t>47 pts have received SC ALNUC, ORR was 51% (21/41 pts) across all dosing regimens and 77% (10/13 pts) in pts receiving target doses ≥30mg</a:t>
            </a:r>
          </a:p>
          <a:p>
            <a:pPr>
              <a:lnSpc>
                <a:spcPct val="100000"/>
              </a:lnSpc>
            </a:pPr>
            <a:r>
              <a:rPr lang="en-US" sz="2400" dirty="0"/>
              <a:t>Any grade/grade 3-4: CRS(53%/0%), neutropenia (34%/30%), and anemia (34%/17%)</a:t>
            </a:r>
          </a:p>
        </p:txBody>
      </p:sp>
    </p:spTree>
    <p:extLst>
      <p:ext uri="{BB962C8B-B14F-4D97-AF65-F5344CB8AC3E}">
        <p14:creationId xmlns:p14="http://schemas.microsoft.com/office/powerpoint/2010/main" val="384503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SC administration widened the therapeutic index with an improved safety profile compared with IV; CRS was limited to grade 1–2 events.</a:t>
            </a:r>
          </a:p>
          <a:p>
            <a:r>
              <a:rPr lang="en-US" dirty="0"/>
              <a:t>SC ALNUC exhibited promising dose-dependent antitumor activity with a high proportion of MRD responses (100%)</a:t>
            </a:r>
          </a:p>
          <a:p>
            <a:r>
              <a:rPr lang="en-US" dirty="0"/>
              <a:t>Another BCMA directed option</a:t>
            </a:r>
          </a:p>
          <a:p>
            <a:r>
              <a:rPr lang="en-US" dirty="0"/>
              <a:t>Long term data from the ongoing cohort suggested prolonged PFS of close to 36 months – the highest reported </a:t>
            </a:r>
          </a:p>
          <a:p>
            <a:r>
              <a:rPr lang="en-US" dirty="0"/>
              <a:t>No unexpected toxicity seen so far, including ICANS</a:t>
            </a:r>
          </a:p>
        </p:txBody>
      </p:sp>
    </p:spTree>
    <p:extLst>
      <p:ext uri="{BB962C8B-B14F-4D97-AF65-F5344CB8AC3E}">
        <p14:creationId xmlns:p14="http://schemas.microsoft.com/office/powerpoint/2010/main" val="705618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Calibri" panose="020F0502020204030204" pitchFamily="34" charset="0"/>
                <a:cs typeface="Calibri" panose="020F0502020204030204" pitchFamily="34" charset="0"/>
              </a:rPr>
              <a:t>Chari A et al. </a:t>
            </a:r>
            <a:r>
              <a:rPr lang="en-US" sz="2400" dirty="0" err="1">
                <a:latin typeface="Calibri" panose="020F0502020204030204" pitchFamily="34" charset="0"/>
                <a:cs typeface="Calibri" panose="020F0502020204030204" pitchFamily="34" charset="0"/>
              </a:rPr>
              <a:t>Talquetamab</a:t>
            </a:r>
            <a:r>
              <a:rPr lang="en-US" sz="2400" dirty="0">
                <a:latin typeface="Calibri" panose="020F0502020204030204" pitchFamily="34" charset="0"/>
                <a:cs typeface="Calibri" panose="020F0502020204030204" pitchFamily="34" charset="0"/>
              </a:rPr>
              <a:t>, a G protein-coupled receptor family C group 5 member D x CD3 bispecific antibody, in patients with relapsed/refractory multiple myeloma (RRMM): Phase 1/2 results from MonumenTAL-1. ASH 2022;Abstract 157. </a:t>
            </a:r>
          </a:p>
        </p:txBody>
      </p:sp>
      <p:sp>
        <p:nvSpPr>
          <p:cNvPr id="3" name="Content Placeholder 2"/>
          <p:cNvSpPr>
            <a:spLocks noGrp="1"/>
          </p:cNvSpPr>
          <p:nvPr>
            <p:ph idx="1"/>
          </p:nvPr>
        </p:nvSpPr>
        <p:spPr>
          <a:xfrm>
            <a:off x="838200" y="1825624"/>
            <a:ext cx="10515600" cy="5032375"/>
          </a:xfrm>
        </p:spPr>
        <p:txBody>
          <a:bodyPr>
            <a:normAutofit/>
          </a:bodyPr>
          <a:lstStyle/>
          <a:p>
            <a:r>
              <a:rPr lang="en-US" sz="2400" dirty="0"/>
              <a:t>Bispecific antibody </a:t>
            </a:r>
            <a:r>
              <a:rPr lang="en-US" sz="2400" dirty="0" err="1"/>
              <a:t>talquetamab</a:t>
            </a:r>
            <a:r>
              <a:rPr lang="en-US" sz="2400" dirty="0"/>
              <a:t> targets GPRC5D and CD3  </a:t>
            </a:r>
          </a:p>
          <a:p>
            <a:r>
              <a:rPr lang="en-US" sz="2400" dirty="0"/>
              <a:t>In the phase I/II MonumenTAL-1 trial, 288 heavily pretreated patients (5 prior lines, 60% had high-risk disease) had treatment with a weekly (0.405 mg/kg subcutaneous (SC) weekly) and an every-2-week dose (and 0.8 mg/kg SC every other week) dosing</a:t>
            </a:r>
          </a:p>
          <a:p>
            <a:r>
              <a:rPr lang="en-US" sz="2400" dirty="0"/>
              <a:t>Response rates: ORR - 74.1% (weekly dosing) and 73.1% (QOW dosing),</a:t>
            </a:r>
            <a:r>
              <a:rPr lang="en-US" sz="2400" dirty="0">
                <a:latin typeface="Arial" panose="020B0604020202020204" pitchFamily="34" charset="0"/>
                <a:cs typeface="Arial" panose="020B0604020202020204" pitchFamily="34" charset="0"/>
              </a:rPr>
              <a:t> ≥</a:t>
            </a:r>
            <a:r>
              <a:rPr lang="en-US" sz="2400" dirty="0"/>
              <a:t>CR - 33.6% and 32.4%, </a:t>
            </a:r>
            <a:r>
              <a:rPr lang="en-US" sz="2400" dirty="0">
                <a:latin typeface="Arial" panose="020B0604020202020204" pitchFamily="34" charset="0"/>
                <a:cs typeface="Arial" panose="020B0604020202020204" pitchFamily="34" charset="0"/>
              </a:rPr>
              <a:t>≥</a:t>
            </a:r>
            <a:r>
              <a:rPr lang="en-US" sz="2400" dirty="0"/>
              <a:t>VGPR rates - 59.4% and 57.2%</a:t>
            </a:r>
          </a:p>
          <a:p>
            <a:r>
              <a:rPr lang="en-US" sz="2400" dirty="0"/>
              <a:t>In 51 patients, who had prior BCMA directed CART/bispecific antibody – ORR 62.7% </a:t>
            </a:r>
          </a:p>
          <a:p>
            <a:r>
              <a:rPr lang="en-US" sz="2400" dirty="0"/>
              <a:t>Median TTR – 1.2 months</a:t>
            </a:r>
          </a:p>
          <a:p>
            <a:r>
              <a:rPr lang="en-US" sz="2400" dirty="0"/>
              <a:t>Median PFS 7.5 months, median DOR 9.3 months (weekly) and 13 months (QOW)</a:t>
            </a:r>
          </a:p>
        </p:txBody>
      </p:sp>
    </p:spTree>
    <p:extLst>
      <p:ext uri="{BB962C8B-B14F-4D97-AF65-F5344CB8AC3E}">
        <p14:creationId xmlns:p14="http://schemas.microsoft.com/office/powerpoint/2010/main" val="3203616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0575"/>
            <a:ext cx="10515600" cy="6043352"/>
          </a:xfrm>
        </p:spPr>
        <p:txBody>
          <a:bodyPr>
            <a:normAutofit/>
          </a:bodyPr>
          <a:lstStyle/>
          <a:p>
            <a:r>
              <a:rPr lang="en-US" dirty="0"/>
              <a:t>Grade 3/4 anemia (25-31%), neutropenia (22-31%), lymphopenia (25-26%), and thrombocytopenia (17-20%).</a:t>
            </a:r>
          </a:p>
          <a:p>
            <a:r>
              <a:rPr lang="en-US" dirty="0"/>
              <a:t>Infections occurred in 57% at the 0.4 mg/kg weekly dose, and 0.8 mg/kg every-2-week dose, these were grade 3/4 in only 17% and 12%</a:t>
            </a:r>
          </a:p>
          <a:p>
            <a:r>
              <a:rPr lang="en-US" dirty="0"/>
              <a:t>Skin and nail toxicity, </a:t>
            </a:r>
            <a:r>
              <a:rPr lang="en-US" dirty="0" err="1"/>
              <a:t>dysgeusia</a:t>
            </a:r>
            <a:r>
              <a:rPr lang="en-US" dirty="0"/>
              <a:t>, are unique side effects and low-grade and manageable with supportive care and dose adjustments. </a:t>
            </a:r>
          </a:p>
          <a:p>
            <a:r>
              <a:rPr lang="en-US" dirty="0"/>
              <a:t>Cytokine release syndrome was generally low-grade and confined to the first dose. &lt;5% patients discontinued treatment due to AE</a:t>
            </a:r>
          </a:p>
          <a:p>
            <a:r>
              <a:rPr lang="en-US" dirty="0"/>
              <a:t>In contrast with other BCMA targeting bispecific antibodies, treatment was associated with a significantly low rate of infection making it a feasible option for heavily refractory myeloma patient population</a:t>
            </a:r>
          </a:p>
          <a:p>
            <a:endParaRPr lang="en-US" dirty="0"/>
          </a:p>
        </p:txBody>
      </p:sp>
    </p:spTree>
    <p:extLst>
      <p:ext uri="{BB962C8B-B14F-4D97-AF65-F5344CB8AC3E}">
        <p14:creationId xmlns:p14="http://schemas.microsoft.com/office/powerpoint/2010/main" val="1614766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Autofit/>
          </a:bodyPr>
          <a:lstStyle/>
          <a:p>
            <a:r>
              <a:rPr lang="en-US" sz="2400" dirty="0" err="1">
                <a:latin typeface="Calibri" panose="020F0502020204030204" pitchFamily="34" charset="0"/>
                <a:cs typeface="Calibri" panose="020F0502020204030204" pitchFamily="34" charset="0"/>
              </a:rPr>
              <a:t>Paiva</a:t>
            </a:r>
            <a:r>
              <a:rPr lang="en-US" sz="2400" dirty="0">
                <a:latin typeface="Calibri" panose="020F0502020204030204" pitchFamily="34" charset="0"/>
                <a:cs typeface="Calibri" panose="020F0502020204030204" pitchFamily="34" charset="0"/>
              </a:rPr>
              <a:t> B et al. Early and sustained undetectable measurable residual disease (MRD) after </a:t>
            </a:r>
            <a:r>
              <a:rPr lang="en-US" sz="2400" dirty="0" err="1">
                <a:latin typeface="Calibri" panose="020F0502020204030204" pitchFamily="34" charset="0"/>
                <a:cs typeface="Calibri" panose="020F0502020204030204" pitchFamily="34" charset="0"/>
              </a:rPr>
              <a:t>idecabtagene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vicleucel</a:t>
            </a:r>
            <a:r>
              <a:rPr lang="en-US" sz="2400" dirty="0">
                <a:latin typeface="Calibri" panose="020F0502020204030204" pitchFamily="34" charset="0"/>
                <a:cs typeface="Calibri" panose="020F0502020204030204" pitchFamily="34" charset="0"/>
              </a:rPr>
              <a:t> (ide-</a:t>
            </a:r>
            <a:r>
              <a:rPr lang="en-US" sz="2400" dirty="0" err="1">
                <a:latin typeface="Calibri" panose="020F0502020204030204" pitchFamily="34" charset="0"/>
                <a:cs typeface="Calibri" panose="020F0502020204030204" pitchFamily="34" charset="0"/>
              </a:rPr>
              <a:t>cel</a:t>
            </a:r>
            <a:r>
              <a:rPr lang="en-US" sz="2400" dirty="0">
                <a:latin typeface="Calibri" panose="020F0502020204030204" pitchFamily="34" charset="0"/>
                <a:cs typeface="Calibri" panose="020F0502020204030204" pitchFamily="34" charset="0"/>
              </a:rPr>
              <a:t>) defines a subset of multiple myeloma (MM) patients in </a:t>
            </a:r>
            <a:r>
              <a:rPr lang="en-US" sz="2400" dirty="0" err="1">
                <a:latin typeface="Calibri" panose="020F0502020204030204" pitchFamily="34" charset="0"/>
                <a:cs typeface="Calibri" panose="020F0502020204030204" pitchFamily="34" charset="0"/>
              </a:rPr>
              <a:t>Karmma</a:t>
            </a:r>
            <a:r>
              <a:rPr lang="en-US" sz="2400" dirty="0">
                <a:latin typeface="Calibri" panose="020F0502020204030204" pitchFamily="34" charset="0"/>
                <a:cs typeface="Calibri" panose="020F0502020204030204" pitchFamily="34" charset="0"/>
              </a:rPr>
              <a:t> achieving prolonged survival. ASH 2022;Abstract 868. </a:t>
            </a:r>
          </a:p>
        </p:txBody>
      </p:sp>
      <p:sp>
        <p:nvSpPr>
          <p:cNvPr id="3" name="Content Placeholder 2"/>
          <p:cNvSpPr>
            <a:spLocks noGrp="1"/>
          </p:cNvSpPr>
          <p:nvPr>
            <p:ph idx="1"/>
          </p:nvPr>
        </p:nvSpPr>
        <p:spPr>
          <a:xfrm>
            <a:off x="838200" y="1407357"/>
            <a:ext cx="10515600" cy="3428019"/>
          </a:xfrm>
        </p:spPr>
        <p:txBody>
          <a:bodyPr>
            <a:normAutofit fontScale="70000" lnSpcReduction="20000"/>
          </a:bodyPr>
          <a:lstStyle/>
          <a:p>
            <a:pPr>
              <a:lnSpc>
                <a:spcPct val="120000"/>
              </a:lnSpc>
            </a:pPr>
            <a:r>
              <a:rPr lang="en-US" dirty="0"/>
              <a:t>MRD is prognostic in myeloma. However, among patients receiving CART, whether the marrow based MRD testing, the method of testing (NGF, NGS) or the optimal timing of MRD testing holds the prognostic impact on long term outcomes is unclear. </a:t>
            </a:r>
          </a:p>
          <a:p>
            <a:pPr>
              <a:lnSpc>
                <a:spcPct val="120000"/>
              </a:lnSpc>
            </a:pPr>
            <a:r>
              <a:rPr lang="en-US" dirty="0" err="1"/>
              <a:t>Paiva</a:t>
            </a:r>
            <a:r>
              <a:rPr lang="en-US" dirty="0"/>
              <a:t> et al. evaluated the prognostic value of the depth of serological responses and the MRD responses among patients that received CAR T cell therapy (Ide-</a:t>
            </a:r>
            <a:r>
              <a:rPr lang="en-US" dirty="0" err="1"/>
              <a:t>cel</a:t>
            </a:r>
            <a:r>
              <a:rPr lang="en-US" dirty="0"/>
              <a:t>) from karMMa-2 trial.</a:t>
            </a:r>
          </a:p>
          <a:p>
            <a:pPr>
              <a:lnSpc>
                <a:spcPct val="120000"/>
              </a:lnSpc>
            </a:pPr>
            <a:r>
              <a:rPr lang="en-US" dirty="0"/>
              <a:t>MRD (NGF, NFS for threshold of 10-6) was analyzed at 1, 3, 6 and 12 months after ide-</a:t>
            </a:r>
            <a:r>
              <a:rPr lang="en-US" dirty="0" err="1"/>
              <a:t>cel</a:t>
            </a:r>
            <a:r>
              <a:rPr lang="en-US" dirty="0"/>
              <a:t> infusion for 125 of 128 patients</a:t>
            </a:r>
          </a:p>
          <a:p>
            <a:pPr>
              <a:lnSpc>
                <a:spcPct val="120000"/>
              </a:lnSpc>
            </a:pPr>
            <a:r>
              <a:rPr lang="en-US" dirty="0"/>
              <a:t>Concordance between NGF and NGS at 1, 3, 6 and 12 months were of 67%, 75%, 82% and 73%. NGF and NGS showed similar prognostic value at all time points.</a:t>
            </a:r>
          </a:p>
          <a:p>
            <a:pPr>
              <a:lnSpc>
                <a:spcPct val="120000"/>
              </a:lnSpc>
            </a:pPr>
            <a:endParaRPr lang="en-US" dirty="0"/>
          </a:p>
          <a:p>
            <a:pPr>
              <a:lnSpc>
                <a:spcPct val="120000"/>
              </a:lnSpc>
            </a:pPr>
            <a:endParaRPr lang="en-US" dirty="0"/>
          </a:p>
          <a:p>
            <a:pPr>
              <a:lnSpc>
                <a:spcPct val="120000"/>
              </a:lnSpc>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80453141"/>
              </p:ext>
            </p:extLst>
          </p:nvPr>
        </p:nvGraphicFramePr>
        <p:xfrm>
          <a:off x="838200" y="4835376"/>
          <a:ext cx="10249595" cy="1568411"/>
        </p:xfrm>
        <a:graphic>
          <a:graphicData uri="http://schemas.openxmlformats.org/drawingml/2006/table">
            <a:tbl>
              <a:tblPr firstRow="1" bandRow="1">
                <a:tableStyleId>{5C22544A-7EE6-4342-B048-85BDC9FD1C3A}</a:tableStyleId>
              </a:tblPr>
              <a:tblGrid>
                <a:gridCol w="2244440">
                  <a:extLst>
                    <a:ext uri="{9D8B030D-6E8A-4147-A177-3AD203B41FA5}">
                      <a16:colId xmlns:a16="http://schemas.microsoft.com/office/drawing/2014/main" val="3213464437"/>
                    </a:ext>
                  </a:extLst>
                </a:gridCol>
                <a:gridCol w="1855398">
                  <a:extLst>
                    <a:ext uri="{9D8B030D-6E8A-4147-A177-3AD203B41FA5}">
                      <a16:colId xmlns:a16="http://schemas.microsoft.com/office/drawing/2014/main" val="3464656243"/>
                    </a:ext>
                  </a:extLst>
                </a:gridCol>
                <a:gridCol w="2049919">
                  <a:extLst>
                    <a:ext uri="{9D8B030D-6E8A-4147-A177-3AD203B41FA5}">
                      <a16:colId xmlns:a16="http://schemas.microsoft.com/office/drawing/2014/main" val="923849820"/>
                    </a:ext>
                  </a:extLst>
                </a:gridCol>
                <a:gridCol w="2049919">
                  <a:extLst>
                    <a:ext uri="{9D8B030D-6E8A-4147-A177-3AD203B41FA5}">
                      <a16:colId xmlns:a16="http://schemas.microsoft.com/office/drawing/2014/main" val="3239833784"/>
                    </a:ext>
                  </a:extLst>
                </a:gridCol>
                <a:gridCol w="2049919">
                  <a:extLst>
                    <a:ext uri="{9D8B030D-6E8A-4147-A177-3AD203B41FA5}">
                      <a16:colId xmlns:a16="http://schemas.microsoft.com/office/drawing/2014/main" val="1433020552"/>
                    </a:ext>
                  </a:extLst>
                </a:gridCol>
              </a:tblGrid>
              <a:tr h="460971">
                <a:tc>
                  <a:txBody>
                    <a:bodyPr/>
                    <a:lstStyle/>
                    <a:p>
                      <a:r>
                        <a:rPr lang="en-US" dirty="0"/>
                        <a:t>Response</a:t>
                      </a:r>
                    </a:p>
                  </a:txBody>
                  <a:tcPr anchor="b"/>
                </a:tc>
                <a:tc>
                  <a:txBody>
                    <a:bodyPr/>
                    <a:lstStyle/>
                    <a:p>
                      <a:r>
                        <a:rPr lang="en-US" dirty="0"/>
                        <a:t>Month 1</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Month 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Month 6</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Month 12</a:t>
                      </a:r>
                    </a:p>
                  </a:txBody>
                  <a:tcPr anchor="b"/>
                </a:tc>
                <a:extLst>
                  <a:ext uri="{0D108BD9-81ED-4DB2-BD59-A6C34878D82A}">
                    <a16:rowId xmlns:a16="http://schemas.microsoft.com/office/drawing/2014/main" val="543785408"/>
                  </a:ext>
                </a:extLst>
              </a:tr>
              <a:tr h="370840">
                <a:tc>
                  <a:txBody>
                    <a:bodyPr/>
                    <a:lstStyle/>
                    <a:p>
                      <a:r>
                        <a:rPr lang="en-US" dirty="0">
                          <a:latin typeface="Arial" panose="020B0604020202020204" pitchFamily="34" charset="0"/>
                          <a:cs typeface="Arial" panose="020B0604020202020204" pitchFamily="34" charset="0"/>
                        </a:rPr>
                        <a:t>≥</a:t>
                      </a:r>
                      <a:r>
                        <a:rPr lang="en-US" dirty="0"/>
                        <a:t>CR </a:t>
                      </a:r>
                    </a:p>
                  </a:txBody>
                  <a:tcPr/>
                </a:tc>
                <a:tc>
                  <a:txBody>
                    <a:bodyPr/>
                    <a:lstStyle/>
                    <a:p>
                      <a:r>
                        <a:rPr lang="en-US" dirty="0"/>
                        <a:t>11%</a:t>
                      </a:r>
                    </a:p>
                  </a:txBody>
                  <a:tcPr/>
                </a:tc>
                <a:tc>
                  <a:txBody>
                    <a:bodyPr/>
                    <a:lstStyle/>
                    <a:p>
                      <a:r>
                        <a:rPr lang="en-US" dirty="0"/>
                        <a:t>23%</a:t>
                      </a:r>
                    </a:p>
                  </a:txBody>
                  <a:tcPr/>
                </a:tc>
                <a:tc>
                  <a:txBody>
                    <a:bodyPr/>
                    <a:lstStyle/>
                    <a:p>
                      <a:r>
                        <a:rPr lang="en-US" dirty="0"/>
                        <a:t>26%</a:t>
                      </a:r>
                    </a:p>
                  </a:txBody>
                  <a:tcPr/>
                </a:tc>
                <a:tc>
                  <a:txBody>
                    <a:bodyPr/>
                    <a:lstStyle/>
                    <a:p>
                      <a:r>
                        <a:rPr lang="en-US" dirty="0"/>
                        <a:t>23%</a:t>
                      </a:r>
                    </a:p>
                  </a:txBody>
                  <a:tcPr/>
                </a:tc>
                <a:extLst>
                  <a:ext uri="{0D108BD9-81ED-4DB2-BD59-A6C34878D82A}">
                    <a16:rowId xmlns:a16="http://schemas.microsoft.com/office/drawing/2014/main" val="3678754436"/>
                  </a:ext>
                </a:extLst>
              </a:tr>
              <a:tr h="0">
                <a:tc>
                  <a:txBody>
                    <a:bodyPr/>
                    <a:lstStyle/>
                    <a:p>
                      <a:r>
                        <a:rPr lang="en-US" dirty="0"/>
                        <a:t>MRD –</a:t>
                      </a:r>
                      <a:r>
                        <a:rPr lang="en-US" dirty="0" err="1"/>
                        <a:t>ve</a:t>
                      </a:r>
                      <a:r>
                        <a:rPr lang="en-US" dirty="0"/>
                        <a:t> (10-6)</a:t>
                      </a:r>
                    </a:p>
                  </a:txBody>
                  <a:tcPr/>
                </a:tc>
                <a:tc>
                  <a:txBody>
                    <a:bodyPr/>
                    <a:lstStyle/>
                    <a:p>
                      <a:r>
                        <a:rPr lang="en-US" dirty="0"/>
                        <a:t>41%</a:t>
                      </a:r>
                    </a:p>
                  </a:txBody>
                  <a:tcPr/>
                </a:tc>
                <a:tc>
                  <a:txBody>
                    <a:bodyPr/>
                    <a:lstStyle/>
                    <a:p>
                      <a:r>
                        <a:rPr lang="en-US" dirty="0"/>
                        <a:t>45%</a:t>
                      </a:r>
                    </a:p>
                  </a:txBody>
                  <a:tcPr/>
                </a:tc>
                <a:tc>
                  <a:txBody>
                    <a:bodyPr/>
                    <a:lstStyle/>
                    <a:p>
                      <a:r>
                        <a:rPr lang="en-US" dirty="0"/>
                        <a:t>35%</a:t>
                      </a:r>
                    </a:p>
                  </a:txBody>
                  <a:tcPr/>
                </a:tc>
                <a:tc>
                  <a:txBody>
                    <a:bodyPr/>
                    <a:lstStyle/>
                    <a:p>
                      <a:r>
                        <a:rPr lang="en-US" dirty="0"/>
                        <a:t>18%</a:t>
                      </a:r>
                    </a:p>
                  </a:txBody>
                  <a:tcPr/>
                </a:tc>
                <a:extLst>
                  <a:ext uri="{0D108BD9-81ED-4DB2-BD59-A6C34878D82A}">
                    <a16:rowId xmlns:a16="http://schemas.microsoft.com/office/drawing/2014/main" val="3639791927"/>
                  </a:ext>
                </a:extLst>
              </a:tr>
              <a:tr h="370840">
                <a:tc>
                  <a:txBody>
                    <a:bodyPr/>
                    <a:lstStyle/>
                    <a:p>
                      <a:r>
                        <a:rPr lang="en-US" dirty="0"/>
                        <a:t>MRD –</a:t>
                      </a:r>
                      <a:r>
                        <a:rPr lang="en-US" dirty="0" err="1"/>
                        <a:t>ve</a:t>
                      </a:r>
                      <a:r>
                        <a:rPr lang="en-US" dirty="0"/>
                        <a:t> (10-5)</a:t>
                      </a:r>
                    </a:p>
                  </a:txBody>
                  <a:tcPr/>
                </a:tc>
                <a:tc>
                  <a:txBody>
                    <a:bodyPr/>
                    <a:lstStyle/>
                    <a:p>
                      <a:r>
                        <a:rPr lang="en-US" dirty="0"/>
                        <a:t>42%</a:t>
                      </a:r>
                    </a:p>
                  </a:txBody>
                  <a:tcPr/>
                </a:tc>
                <a:tc>
                  <a:txBody>
                    <a:bodyPr/>
                    <a:lstStyle/>
                    <a:p>
                      <a:r>
                        <a:rPr lang="en-US" dirty="0"/>
                        <a:t>47%</a:t>
                      </a:r>
                    </a:p>
                  </a:txBody>
                  <a:tcPr/>
                </a:tc>
                <a:tc>
                  <a:txBody>
                    <a:bodyPr/>
                    <a:lstStyle/>
                    <a:p>
                      <a:r>
                        <a:rPr lang="en-US" dirty="0"/>
                        <a:t>38%</a:t>
                      </a:r>
                    </a:p>
                  </a:txBody>
                  <a:tcPr/>
                </a:tc>
                <a:tc>
                  <a:txBody>
                    <a:bodyPr/>
                    <a:lstStyle/>
                    <a:p>
                      <a:r>
                        <a:rPr lang="en-US" dirty="0"/>
                        <a:t>19.5%</a:t>
                      </a:r>
                    </a:p>
                  </a:txBody>
                  <a:tcPr/>
                </a:tc>
                <a:extLst>
                  <a:ext uri="{0D108BD9-81ED-4DB2-BD59-A6C34878D82A}">
                    <a16:rowId xmlns:a16="http://schemas.microsoft.com/office/drawing/2014/main" val="1074945092"/>
                  </a:ext>
                </a:extLst>
              </a:tr>
            </a:tbl>
          </a:graphicData>
        </a:graphic>
      </p:graphicFrame>
    </p:spTree>
    <p:extLst>
      <p:ext uri="{BB962C8B-B14F-4D97-AF65-F5344CB8AC3E}">
        <p14:creationId xmlns:p14="http://schemas.microsoft.com/office/powerpoint/2010/main" val="1010722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latin typeface="Calibri" panose="020F0502020204030204" pitchFamily="34" charset="0"/>
                <a:cs typeface="Calibri" panose="020F0502020204030204" pitchFamily="34" charset="0"/>
              </a:rPr>
              <a:t>Bahlis N et al. An updated safety and efficacy analysis of venetoclax plus daratumumab and dexamethasone in an expansion cohort of a Phase 1/2 study of patients with t(11;14) relapsed/refractory multiple myeloma. ASH 2022;Abstract 3232. </a:t>
            </a:r>
          </a:p>
        </p:txBody>
      </p:sp>
      <p:sp>
        <p:nvSpPr>
          <p:cNvPr id="3" name="Content Placeholder 2"/>
          <p:cNvSpPr>
            <a:spLocks noGrp="1"/>
          </p:cNvSpPr>
          <p:nvPr>
            <p:ph idx="1"/>
          </p:nvPr>
        </p:nvSpPr>
        <p:spPr>
          <a:xfrm>
            <a:off x="838200" y="1825625"/>
            <a:ext cx="10515600" cy="4667250"/>
          </a:xfrm>
        </p:spPr>
        <p:txBody>
          <a:bodyPr>
            <a:normAutofit fontScale="85000" lnSpcReduction="20000"/>
          </a:bodyPr>
          <a:lstStyle/>
          <a:p>
            <a:pPr>
              <a:lnSpc>
                <a:spcPct val="120000"/>
              </a:lnSpc>
            </a:pPr>
            <a:r>
              <a:rPr lang="en-US" dirty="0"/>
              <a:t>Phase 1/2 (3-part) study is investigating the combination of </a:t>
            </a:r>
            <a:r>
              <a:rPr lang="en-US" dirty="0" err="1"/>
              <a:t>VenDd</a:t>
            </a:r>
            <a:r>
              <a:rPr lang="en-US" dirty="0"/>
              <a:t> +/- V in RRMM. </a:t>
            </a:r>
          </a:p>
          <a:p>
            <a:pPr lvl="1">
              <a:lnSpc>
                <a:spcPct val="120000"/>
              </a:lnSpc>
            </a:pPr>
            <a:r>
              <a:rPr lang="en-US" dirty="0"/>
              <a:t>Part 3 evaluated </a:t>
            </a:r>
            <a:r>
              <a:rPr lang="en-US" dirty="0" err="1"/>
              <a:t>VenDd</a:t>
            </a:r>
            <a:r>
              <a:rPr lang="en-US" dirty="0"/>
              <a:t> (Ven400Dd, Ven800Dd) and </a:t>
            </a:r>
            <a:r>
              <a:rPr lang="en-US" dirty="0" err="1"/>
              <a:t>DVd</a:t>
            </a:r>
            <a:r>
              <a:rPr lang="en-US" dirty="0"/>
              <a:t> in pts with t(11;14) RRMM with an ORR of 72.7%, 100% and 31.3%. Updated results of Part 3  </a:t>
            </a:r>
          </a:p>
          <a:p>
            <a:pPr>
              <a:lnSpc>
                <a:spcPct val="120000"/>
              </a:lnSpc>
            </a:pPr>
            <a:r>
              <a:rPr lang="en-US" dirty="0"/>
              <a:t>21,10,24 t(11;14) patients enrolled, median age 61, 57, 70, prior LOT 1,1,2</a:t>
            </a:r>
          </a:p>
          <a:p>
            <a:pPr>
              <a:lnSpc>
                <a:spcPct val="120000"/>
              </a:lnSpc>
            </a:pPr>
            <a:r>
              <a:rPr lang="en-US" dirty="0"/>
              <a:t> The ORR was 95%, 100%, and 62%. ≥VGPR was 86%, 100%, and 38% 24-month PFS rate was 94%, 83%, and 47%. The ORR for the combined </a:t>
            </a:r>
            <a:r>
              <a:rPr lang="en-US" dirty="0" err="1"/>
              <a:t>Ven</a:t>
            </a:r>
            <a:r>
              <a:rPr lang="en-US" dirty="0"/>
              <a:t> arms was 98%.  </a:t>
            </a:r>
          </a:p>
          <a:p>
            <a:pPr>
              <a:lnSpc>
                <a:spcPct val="120000"/>
              </a:lnSpc>
            </a:pPr>
            <a:r>
              <a:rPr lang="en-US" dirty="0"/>
              <a:t>The most common AEs: insomnia (52.4/60.0/29.2), fatigue (47.6/50.0/37.5), diarrhea (33.3/50.0/33.3), and nausea (28.6/30.0/20.8)</a:t>
            </a:r>
          </a:p>
          <a:p>
            <a:pPr>
              <a:lnSpc>
                <a:spcPct val="120000"/>
              </a:lnSpc>
            </a:pPr>
            <a:r>
              <a:rPr lang="en-US" dirty="0"/>
              <a:t>A better biomarker directed therapy for </a:t>
            </a:r>
            <a:r>
              <a:rPr lang="en-US" dirty="0" err="1"/>
              <a:t>dara</a:t>
            </a:r>
            <a:r>
              <a:rPr lang="en-US" dirty="0"/>
              <a:t> naïve patients with t(11;14), with good safety established for the combination of </a:t>
            </a:r>
            <a:r>
              <a:rPr lang="en-US" dirty="0" err="1"/>
              <a:t>VenDd</a:t>
            </a:r>
            <a:r>
              <a:rPr lang="en-US" dirty="0"/>
              <a:t> (Ven400Dd, Ven800Dd) </a:t>
            </a:r>
          </a:p>
          <a:p>
            <a:pPr lvl="1">
              <a:lnSpc>
                <a:spcPct val="120000"/>
              </a:lnSpc>
            </a:pPr>
            <a:endParaRPr lang="en-US" dirty="0"/>
          </a:p>
        </p:txBody>
      </p:sp>
    </p:spTree>
    <p:extLst>
      <p:ext uri="{BB962C8B-B14F-4D97-AF65-F5344CB8AC3E}">
        <p14:creationId xmlns:p14="http://schemas.microsoft.com/office/powerpoint/2010/main" val="745852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latin typeface="Calibri" panose="020F0502020204030204" pitchFamily="34" charset="0"/>
                <a:cs typeface="Calibri" panose="020F0502020204030204" pitchFamily="34" charset="0"/>
              </a:rPr>
              <a:t>Lonial S et al. </a:t>
            </a:r>
            <a:r>
              <a:rPr lang="en-US" sz="2700" dirty="0" err="1">
                <a:latin typeface="Calibri" panose="020F0502020204030204" pitchFamily="34" charset="0"/>
                <a:cs typeface="Calibri" panose="020F0502020204030204" pitchFamily="34" charset="0"/>
              </a:rPr>
              <a:t>Iberdomide</a:t>
            </a:r>
            <a:r>
              <a:rPr lang="en-US" sz="2700" dirty="0">
                <a:latin typeface="Calibri" panose="020F0502020204030204" pitchFamily="34" charset="0"/>
                <a:cs typeface="Calibri" panose="020F0502020204030204" pitchFamily="34" charset="0"/>
              </a:rPr>
              <a:t> plus dexamethasone in heavily pretreated late-line relapsed or refractory multiple myeloma (CC-220-MM-001): A </a:t>
            </a:r>
            <a:r>
              <a:rPr lang="en-US" sz="2700" dirty="0" err="1">
                <a:latin typeface="Calibri" panose="020F0502020204030204" pitchFamily="34" charset="0"/>
                <a:cs typeface="Calibri" panose="020F0502020204030204" pitchFamily="34" charset="0"/>
              </a:rPr>
              <a:t>multicentre</a:t>
            </a:r>
            <a:r>
              <a:rPr lang="en-US" sz="2700" dirty="0">
                <a:latin typeface="Calibri" panose="020F0502020204030204" pitchFamily="34" charset="0"/>
                <a:cs typeface="Calibri" panose="020F0502020204030204" pitchFamily="34" charset="0"/>
              </a:rPr>
              <a:t>, </a:t>
            </a:r>
            <a:r>
              <a:rPr lang="en-US" sz="2700" dirty="0" err="1">
                <a:latin typeface="Calibri" panose="020F0502020204030204" pitchFamily="34" charset="0"/>
                <a:cs typeface="Calibri" panose="020F0502020204030204" pitchFamily="34" charset="0"/>
              </a:rPr>
              <a:t>multicohort</a:t>
            </a:r>
            <a:r>
              <a:rPr lang="en-US" sz="2700" dirty="0">
                <a:latin typeface="Calibri" panose="020F0502020204030204" pitchFamily="34" charset="0"/>
                <a:cs typeface="Calibri" panose="020F0502020204030204" pitchFamily="34" charset="0"/>
              </a:rPr>
              <a:t>, open-label, phase 1/2 trial. Lancet </a:t>
            </a:r>
            <a:r>
              <a:rPr lang="en-US" sz="2700" dirty="0" err="1">
                <a:latin typeface="Calibri" panose="020F0502020204030204" pitchFamily="34" charset="0"/>
                <a:cs typeface="Calibri" panose="020F0502020204030204" pitchFamily="34" charset="0"/>
              </a:rPr>
              <a:t>Haematol</a:t>
            </a:r>
            <a:r>
              <a:rPr lang="en-US" sz="2700" dirty="0">
                <a:latin typeface="Calibri" panose="020F0502020204030204" pitchFamily="34" charset="0"/>
                <a:cs typeface="Calibri" panose="020F0502020204030204" pitchFamily="34" charset="0"/>
              </a:rPr>
              <a:t> 2022;9(11):e822-e832</a:t>
            </a:r>
            <a:r>
              <a:rPr lang="en-US" dirty="0">
                <a:latin typeface="Calibri" panose="020F0502020204030204" pitchFamily="34" charset="0"/>
                <a:cs typeface="Calibri" panose="020F0502020204030204" pitchFamily="34" charset="0"/>
              </a:rPr>
              <a:t>.</a:t>
            </a:r>
          </a:p>
        </p:txBody>
      </p:sp>
      <p:sp>
        <p:nvSpPr>
          <p:cNvPr id="3" name="Content Placeholder 2"/>
          <p:cNvSpPr>
            <a:spLocks noGrp="1"/>
          </p:cNvSpPr>
          <p:nvPr>
            <p:ph idx="1"/>
          </p:nvPr>
        </p:nvSpPr>
        <p:spPr>
          <a:xfrm>
            <a:off x="838200" y="1825624"/>
            <a:ext cx="10515600" cy="5032375"/>
          </a:xfrm>
        </p:spPr>
        <p:txBody>
          <a:bodyPr>
            <a:normAutofit/>
          </a:bodyPr>
          <a:lstStyle/>
          <a:p>
            <a:r>
              <a:rPr lang="en-US" sz="2400" dirty="0" err="1"/>
              <a:t>Iberdomide</a:t>
            </a:r>
            <a:r>
              <a:rPr lang="en-US" sz="2400" dirty="0"/>
              <a:t> is a novel </a:t>
            </a:r>
            <a:r>
              <a:rPr lang="en-US" sz="2400" dirty="0" err="1"/>
              <a:t>cereblon</a:t>
            </a:r>
            <a:r>
              <a:rPr lang="en-US" sz="2400" dirty="0"/>
              <a:t> E3 ligase modulator (</a:t>
            </a:r>
            <a:r>
              <a:rPr lang="en-US" sz="2400" dirty="0" err="1"/>
              <a:t>CELMoD</a:t>
            </a:r>
            <a:r>
              <a:rPr lang="en-US" sz="2400" dirty="0"/>
              <a:t>) has 20 times higher binding affinity to </a:t>
            </a:r>
            <a:r>
              <a:rPr lang="en-US" sz="2400" dirty="0" err="1"/>
              <a:t>cereblon</a:t>
            </a:r>
            <a:r>
              <a:rPr lang="en-US" sz="2400" dirty="0"/>
              <a:t> with enhanced </a:t>
            </a:r>
            <a:r>
              <a:rPr lang="en-US" sz="2400" dirty="0" err="1"/>
              <a:t>tumoricidal</a:t>
            </a:r>
            <a:r>
              <a:rPr lang="en-US" sz="2400" dirty="0"/>
              <a:t> and immune-stimulatory effects compared with immunomodulatory drugs. </a:t>
            </a:r>
          </a:p>
          <a:p>
            <a:r>
              <a:rPr lang="en-US" sz="2400" dirty="0"/>
              <a:t> In the phase 1/2 trial (CC-220-MM-001), patients received escalating doses of oral </a:t>
            </a:r>
            <a:r>
              <a:rPr lang="en-US" sz="2400" dirty="0" err="1"/>
              <a:t>iberdomide</a:t>
            </a:r>
            <a:r>
              <a:rPr lang="en-US" sz="2400" dirty="0"/>
              <a:t> (0·3–1·6 mg on days 1–21/28day cycle) plus oral dexamethasone (40 mg/week), N=197 (90 patients in the dose-escalation cohort and 107 in the dose-expansion cohort at RP2D 1.6 mg). Median age 65, median of 5-6 prior LOT</a:t>
            </a:r>
          </a:p>
          <a:p>
            <a:r>
              <a:rPr lang="en-US" sz="2400" dirty="0"/>
              <a:t>ORR 32% (30% in dose escalation arm and 26% in dose expansion cohort). Median PFS 3 months, median DOR 7 months</a:t>
            </a:r>
          </a:p>
          <a:p>
            <a:r>
              <a:rPr lang="en-US" sz="2400" dirty="0"/>
              <a:t>Safety – hematological and infections.</a:t>
            </a:r>
          </a:p>
          <a:p>
            <a:r>
              <a:rPr lang="en-US" sz="2400" dirty="0"/>
              <a:t>Well tolerable, oral agents, likely be used in combinations</a:t>
            </a:r>
          </a:p>
        </p:txBody>
      </p:sp>
    </p:spTree>
    <p:extLst>
      <p:ext uri="{BB962C8B-B14F-4D97-AF65-F5344CB8AC3E}">
        <p14:creationId xmlns:p14="http://schemas.microsoft.com/office/powerpoint/2010/main" val="2617609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latin typeface="Calibri" panose="020F0502020204030204" pitchFamily="34" charset="0"/>
                <a:cs typeface="Calibri" panose="020F0502020204030204" pitchFamily="34" charset="0"/>
              </a:rPr>
              <a:t>Richardson PG et al. </a:t>
            </a:r>
            <a:r>
              <a:rPr lang="en-US" sz="2400" dirty="0" err="1">
                <a:latin typeface="Calibri" panose="020F0502020204030204" pitchFamily="34" charset="0"/>
                <a:cs typeface="Calibri" panose="020F0502020204030204" pitchFamily="34" charset="0"/>
              </a:rPr>
              <a:t>Mezigdomide</a:t>
            </a:r>
            <a:r>
              <a:rPr lang="en-US" sz="2400" dirty="0">
                <a:latin typeface="Calibri" panose="020F0502020204030204" pitchFamily="34" charset="0"/>
                <a:cs typeface="Calibri" panose="020F0502020204030204" pitchFamily="34" charset="0"/>
              </a:rPr>
              <a:t> (CC-92480), a potent, novel </a:t>
            </a:r>
            <a:r>
              <a:rPr lang="en-US" sz="2400" dirty="0" err="1">
                <a:latin typeface="Calibri" panose="020F0502020204030204" pitchFamily="34" charset="0"/>
                <a:cs typeface="Calibri" panose="020F0502020204030204" pitchFamily="34" charset="0"/>
              </a:rPr>
              <a:t>cereblon</a:t>
            </a:r>
            <a:r>
              <a:rPr lang="en-US" sz="2400" dirty="0">
                <a:latin typeface="Calibri" panose="020F0502020204030204" pitchFamily="34" charset="0"/>
                <a:cs typeface="Calibri" panose="020F0502020204030204" pitchFamily="34" charset="0"/>
              </a:rPr>
              <a:t> E3 ligase modulator (</a:t>
            </a:r>
            <a:r>
              <a:rPr lang="en-US" sz="2400" dirty="0" err="1">
                <a:latin typeface="Calibri" panose="020F0502020204030204" pitchFamily="34" charset="0"/>
                <a:cs typeface="Calibri" panose="020F0502020204030204" pitchFamily="34" charset="0"/>
              </a:rPr>
              <a:t>CELMoD</a:t>
            </a:r>
            <a:r>
              <a:rPr lang="en-US" sz="2400" dirty="0">
                <a:latin typeface="Calibri" panose="020F0502020204030204" pitchFamily="34" charset="0"/>
                <a:cs typeface="Calibri" panose="020F0502020204030204" pitchFamily="34" charset="0"/>
              </a:rPr>
              <a:t>), combined with dexamethasone (DEX) in patients (pts) with relapsed/refractory multiple myeloma (RRMM): Preliminary results from the dose-expansion phase of the CC-92480-MM-001 trial. ASH 2022;Abstract 568</a:t>
            </a:r>
          </a:p>
        </p:txBody>
      </p:sp>
      <p:sp>
        <p:nvSpPr>
          <p:cNvPr id="3" name="Content Placeholder 2"/>
          <p:cNvSpPr>
            <a:spLocks noGrp="1"/>
          </p:cNvSpPr>
          <p:nvPr>
            <p:ph idx="1"/>
          </p:nvPr>
        </p:nvSpPr>
        <p:spPr>
          <a:xfrm>
            <a:off x="838200" y="1825625"/>
            <a:ext cx="10515600" cy="4785240"/>
          </a:xfrm>
        </p:spPr>
        <p:txBody>
          <a:bodyPr>
            <a:normAutofit/>
          </a:bodyPr>
          <a:lstStyle/>
          <a:p>
            <a:r>
              <a:rPr lang="en-US" sz="2400" dirty="0" err="1"/>
              <a:t>Mezigdomide</a:t>
            </a:r>
            <a:r>
              <a:rPr lang="en-US" sz="2400" dirty="0"/>
              <a:t> (CC-92480), newer </a:t>
            </a:r>
            <a:r>
              <a:rPr lang="en-US" sz="2400" dirty="0" err="1"/>
              <a:t>CELMoD</a:t>
            </a:r>
            <a:r>
              <a:rPr lang="en-US" sz="2400" dirty="0"/>
              <a:t>, similar to </a:t>
            </a:r>
            <a:r>
              <a:rPr lang="en-US" sz="2400" dirty="0" err="1"/>
              <a:t>Iberdomide</a:t>
            </a:r>
            <a:r>
              <a:rPr lang="en-US" sz="2400" dirty="0"/>
              <a:t>, has much more affinity to </a:t>
            </a:r>
            <a:r>
              <a:rPr lang="en-US" sz="2400" dirty="0" err="1"/>
              <a:t>cereblon</a:t>
            </a:r>
            <a:r>
              <a:rPr lang="en-US" sz="2400" dirty="0"/>
              <a:t> and degrades </a:t>
            </a:r>
            <a:r>
              <a:rPr lang="en-US" sz="2400" dirty="0" err="1"/>
              <a:t>Ikaros</a:t>
            </a:r>
            <a:r>
              <a:rPr lang="en-US" sz="2400" dirty="0"/>
              <a:t> and </a:t>
            </a:r>
            <a:r>
              <a:rPr lang="en-US" sz="2400" dirty="0" err="1"/>
              <a:t>Aiolos</a:t>
            </a:r>
            <a:r>
              <a:rPr lang="en-US" sz="2400" dirty="0"/>
              <a:t> more efficiently</a:t>
            </a:r>
          </a:p>
          <a:p>
            <a:r>
              <a:rPr lang="en-US" sz="2400" dirty="0"/>
              <a:t>Phase 1/2 trial evaluating MEZI alone or in combination with DEX in pts with RRMM; RP2D of MEZI in combination with DEX was selected at 1 mg once daily for </a:t>
            </a:r>
            <a:r>
              <a:rPr lang="en-US" sz="2400"/>
              <a:t>21/28 days.</a:t>
            </a:r>
            <a:endParaRPr lang="en-US" sz="2400" dirty="0"/>
          </a:p>
          <a:p>
            <a:r>
              <a:rPr lang="en-US" sz="2400" dirty="0"/>
              <a:t>101 pts had received MEZI + DEX. Median age 67, a third had high-risk cytogenetics, median prior LOT 6 (anti-BCMA therapy in 29.7%)  </a:t>
            </a:r>
          </a:p>
          <a:p>
            <a:r>
              <a:rPr lang="en-US" sz="2400" dirty="0"/>
              <a:t>ORR was 39.6%, with 2 (2.0%) stringent complete responses, 3 (3.0%) complete responses, 18 (17.8%) very good partial responses, and 17 (16.8%) partial responses </a:t>
            </a:r>
          </a:p>
          <a:p>
            <a:r>
              <a:rPr lang="en-US" sz="2400" dirty="0"/>
              <a:t>Median PFS was 4.6 months, median DOR 8.3 months</a:t>
            </a:r>
          </a:p>
          <a:p>
            <a:endParaRPr lang="en-US" sz="2400" dirty="0"/>
          </a:p>
        </p:txBody>
      </p:sp>
    </p:spTree>
    <p:extLst>
      <p:ext uri="{BB962C8B-B14F-4D97-AF65-F5344CB8AC3E}">
        <p14:creationId xmlns:p14="http://schemas.microsoft.com/office/powerpoint/2010/main" val="2442922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Good as combination therapies with other anti-myeloma agents, likely with bispecific antibodies</a:t>
            </a:r>
          </a:p>
          <a:p>
            <a:pPr lvl="1"/>
            <a:r>
              <a:rPr lang="en-US" dirty="0"/>
              <a:t>Given the AE profile likely to be safe with combinations</a:t>
            </a:r>
          </a:p>
          <a:p>
            <a:pPr lvl="1"/>
            <a:r>
              <a:rPr lang="en-US" dirty="0"/>
              <a:t>Oral administration makes it more convenient</a:t>
            </a:r>
          </a:p>
          <a:p>
            <a:pPr lvl="1"/>
            <a:r>
              <a:rPr lang="en-US" dirty="0"/>
              <a:t>Hematological toxicities of neutropenia are seen in this patient population but may not be as evident in less treated patient population</a:t>
            </a:r>
          </a:p>
          <a:p>
            <a:r>
              <a:rPr lang="en-US" dirty="0"/>
              <a:t>Good option as post CART as maintenance as they move forward to earlier LOT </a:t>
            </a:r>
          </a:p>
          <a:p>
            <a:r>
              <a:rPr lang="en-US" dirty="0"/>
              <a:t>Good option in Extramedullary disease with ORR of 31% where bispecific antibodies have not shown as much benefit</a:t>
            </a:r>
          </a:p>
          <a:p>
            <a:endParaRPr lang="en-US" dirty="0"/>
          </a:p>
          <a:p>
            <a:endParaRPr lang="en-US" dirty="0"/>
          </a:p>
        </p:txBody>
      </p:sp>
    </p:spTree>
    <p:extLst>
      <p:ext uri="{BB962C8B-B14F-4D97-AF65-F5344CB8AC3E}">
        <p14:creationId xmlns:p14="http://schemas.microsoft.com/office/powerpoint/2010/main" val="2489191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010"/>
            <a:ext cx="10515600" cy="6458989"/>
          </a:xfrm>
        </p:spPr>
        <p:txBody>
          <a:bodyPr>
            <a:normAutofit fontScale="92500" lnSpcReduction="10000"/>
          </a:bodyPr>
          <a:lstStyle/>
          <a:p>
            <a:r>
              <a:rPr lang="en-US" dirty="0"/>
              <a:t>MRD +</a:t>
            </a:r>
            <a:r>
              <a:rPr lang="en-US" dirty="0" err="1"/>
              <a:t>ve</a:t>
            </a:r>
            <a:r>
              <a:rPr lang="en-US" dirty="0"/>
              <a:t> (10-6) in eight patients had negative prognostic impact (median PFS 5.5 months)</a:t>
            </a:r>
          </a:p>
          <a:p>
            <a:r>
              <a:rPr lang="en-US" dirty="0"/>
              <a:t>At month 1: &lt;CR vs </a:t>
            </a:r>
            <a:r>
              <a:rPr lang="en-US" dirty="0">
                <a:latin typeface="Arial" panose="020B0604020202020204" pitchFamily="34" charset="0"/>
                <a:cs typeface="Arial" panose="020B0604020202020204" pitchFamily="34" charset="0"/>
              </a:rPr>
              <a:t>≥</a:t>
            </a:r>
            <a:r>
              <a:rPr lang="en-US" dirty="0"/>
              <a:t>CR – median PFS was 8 vs 11 months, p =0.09). MRD +</a:t>
            </a:r>
            <a:r>
              <a:rPr lang="en-US" dirty="0" err="1"/>
              <a:t>ve</a:t>
            </a:r>
            <a:r>
              <a:rPr lang="en-US" dirty="0"/>
              <a:t> vs MRD –</a:t>
            </a:r>
            <a:r>
              <a:rPr lang="en-US" dirty="0" err="1"/>
              <a:t>ve</a:t>
            </a:r>
            <a:r>
              <a:rPr lang="en-US" dirty="0"/>
              <a:t> (10-6) - median PFS was 2 vs 11.5 months, p &lt; 0.001). </a:t>
            </a:r>
          </a:p>
          <a:p>
            <a:r>
              <a:rPr lang="en-US" dirty="0"/>
              <a:t>At months 3, 6 and 12, patients with </a:t>
            </a:r>
            <a:r>
              <a:rPr lang="en-US" dirty="0">
                <a:latin typeface="Arial" panose="020B0604020202020204" pitchFamily="34" charset="0"/>
                <a:cs typeface="Arial" panose="020B0604020202020204" pitchFamily="34" charset="0"/>
              </a:rPr>
              <a:t>≥</a:t>
            </a:r>
            <a:r>
              <a:rPr lang="en-US" dirty="0"/>
              <a:t>CR and MRD –</a:t>
            </a:r>
            <a:r>
              <a:rPr lang="en-US" dirty="0" err="1"/>
              <a:t>ve</a:t>
            </a:r>
            <a:r>
              <a:rPr lang="en-US" dirty="0"/>
              <a:t> (10-6) showed significantly longer median PFS vs those in less than CR and undetectable MRD (p ≤ 0.007). </a:t>
            </a:r>
          </a:p>
          <a:p>
            <a:r>
              <a:rPr lang="en-US" dirty="0"/>
              <a:t>Reappearance of normal plasma cells, which could be used as a surrogate for loss of CAR T cell persistence and/or functionality. </a:t>
            </a:r>
          </a:p>
          <a:p>
            <a:pPr lvl="1"/>
            <a:r>
              <a:rPr lang="en-US" dirty="0"/>
              <a:t>Reappearance of normal plasma cells = inferior PFS</a:t>
            </a:r>
          </a:p>
          <a:p>
            <a:pPr lvl="1"/>
            <a:r>
              <a:rPr lang="en-US" dirty="0"/>
              <a:t>absence of normal plasma cells + MRD –</a:t>
            </a:r>
            <a:r>
              <a:rPr lang="en-US" dirty="0" err="1"/>
              <a:t>ve</a:t>
            </a:r>
            <a:r>
              <a:rPr lang="en-US" dirty="0"/>
              <a:t> = improved PFS</a:t>
            </a:r>
          </a:p>
          <a:p>
            <a:r>
              <a:rPr lang="en-US" dirty="0"/>
              <a:t>Conclusions:</a:t>
            </a:r>
          </a:p>
          <a:p>
            <a:pPr lvl="1"/>
            <a:r>
              <a:rPr lang="en-US" dirty="0"/>
              <a:t>NGF and NGS have higher concordance (discordant samples are </a:t>
            </a:r>
            <a:r>
              <a:rPr lang="en-US" dirty="0" err="1"/>
              <a:t>hemodilute</a:t>
            </a:r>
            <a:r>
              <a:rPr lang="en-US" dirty="0"/>
              <a:t> samples)</a:t>
            </a:r>
          </a:p>
          <a:p>
            <a:pPr lvl="1"/>
            <a:r>
              <a:rPr lang="en-US" dirty="0"/>
              <a:t>MRD +</a:t>
            </a:r>
            <a:r>
              <a:rPr lang="en-US" dirty="0" err="1"/>
              <a:t>ve</a:t>
            </a:r>
            <a:r>
              <a:rPr lang="en-US" dirty="0"/>
              <a:t> at 1 month is an early prognostic marker for PFS (not serological response)</a:t>
            </a:r>
          </a:p>
          <a:p>
            <a:pPr lvl="1"/>
            <a:r>
              <a:rPr lang="en-US" dirty="0">
                <a:latin typeface="Arial" panose="020B0604020202020204" pitchFamily="34" charset="0"/>
                <a:cs typeface="Arial" panose="020B0604020202020204" pitchFamily="34" charset="0"/>
              </a:rPr>
              <a:t>≥</a:t>
            </a:r>
            <a:r>
              <a:rPr lang="en-US" dirty="0"/>
              <a:t>CR and MRD –</a:t>
            </a:r>
            <a:r>
              <a:rPr lang="en-US" dirty="0" err="1"/>
              <a:t>ve</a:t>
            </a:r>
            <a:r>
              <a:rPr lang="en-US" dirty="0"/>
              <a:t> (10-6) at 12 months are prognostic for improved PFS</a:t>
            </a:r>
          </a:p>
          <a:p>
            <a:pPr lvl="1"/>
            <a:r>
              <a:rPr lang="en-US" dirty="0"/>
              <a:t>Reappearance of normal PC could serve as a biomarker for increased risk of progression even among patients MRD-</a:t>
            </a:r>
            <a:r>
              <a:rPr lang="en-US" dirty="0" err="1"/>
              <a:t>ve</a:t>
            </a:r>
            <a:r>
              <a:rPr lang="en-US" dirty="0"/>
              <a:t>.  </a:t>
            </a:r>
          </a:p>
          <a:p>
            <a:pPr lvl="1"/>
            <a:r>
              <a:rPr lang="en-US" dirty="0"/>
              <a:t>Early and sustained MRD-</a:t>
            </a:r>
            <a:r>
              <a:rPr lang="en-US" dirty="0" err="1"/>
              <a:t>ve</a:t>
            </a:r>
            <a:r>
              <a:rPr lang="en-US" dirty="0"/>
              <a:t> patients have improved PFS</a:t>
            </a:r>
          </a:p>
          <a:p>
            <a:endParaRPr lang="en-US" dirty="0"/>
          </a:p>
        </p:txBody>
      </p:sp>
    </p:spTree>
    <p:extLst>
      <p:ext uri="{BB962C8B-B14F-4D97-AF65-F5344CB8AC3E}">
        <p14:creationId xmlns:p14="http://schemas.microsoft.com/office/powerpoint/2010/main" val="490718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347"/>
            <a:ext cx="10515600" cy="1325563"/>
          </a:xfrm>
        </p:spPr>
        <p:txBody>
          <a:bodyPr>
            <a:noAutofit/>
          </a:bodyPr>
          <a:lstStyle/>
          <a:p>
            <a:r>
              <a:rPr lang="en-US" sz="2800" dirty="0">
                <a:solidFill>
                  <a:srgbClr val="000000"/>
                </a:solidFill>
                <a:effectLst/>
                <a:latin typeface="+mn-lt"/>
              </a:rPr>
              <a:t>Topline results from KarMMa-3 trial showing </a:t>
            </a:r>
            <a:r>
              <a:rPr lang="en-US" sz="2800" dirty="0" err="1">
                <a:solidFill>
                  <a:srgbClr val="000000"/>
                </a:solidFill>
                <a:effectLst/>
                <a:latin typeface="+mn-lt"/>
              </a:rPr>
              <a:t>idecabtagene</a:t>
            </a:r>
            <a:r>
              <a:rPr lang="en-US" sz="2800" dirty="0">
                <a:solidFill>
                  <a:srgbClr val="000000"/>
                </a:solidFill>
                <a:effectLst/>
                <a:latin typeface="+mn-lt"/>
              </a:rPr>
              <a:t> </a:t>
            </a:r>
            <a:r>
              <a:rPr lang="en-US" sz="2800" dirty="0" err="1">
                <a:solidFill>
                  <a:srgbClr val="000000"/>
                </a:solidFill>
                <a:effectLst/>
                <a:latin typeface="+mn-lt"/>
              </a:rPr>
              <a:t>vicleucel</a:t>
            </a:r>
            <a:r>
              <a:rPr lang="en-US" sz="2800" dirty="0">
                <a:solidFill>
                  <a:srgbClr val="000000"/>
                </a:solidFill>
                <a:effectLst/>
                <a:latin typeface="+mn-lt"/>
              </a:rPr>
              <a:t> significantly improves progression free survival versus standard regimens in relapsed and refractory multiple myeloma</a:t>
            </a:r>
          </a:p>
        </p:txBody>
      </p:sp>
      <p:sp>
        <p:nvSpPr>
          <p:cNvPr id="3" name="Content Placeholder 2"/>
          <p:cNvSpPr>
            <a:spLocks noGrp="1"/>
          </p:cNvSpPr>
          <p:nvPr>
            <p:ph idx="1"/>
          </p:nvPr>
        </p:nvSpPr>
        <p:spPr>
          <a:xfrm>
            <a:off x="860853" y="1628905"/>
            <a:ext cx="10952205" cy="4667250"/>
          </a:xfrm>
        </p:spPr>
        <p:txBody>
          <a:bodyPr>
            <a:noAutofit/>
          </a:bodyPr>
          <a:lstStyle/>
          <a:p>
            <a:pPr>
              <a:lnSpc>
                <a:spcPct val="100000"/>
              </a:lnSpc>
              <a:spcBef>
                <a:spcPts val="600"/>
              </a:spcBef>
            </a:pPr>
            <a:r>
              <a:rPr lang="en-US" sz="1900" dirty="0"/>
              <a:t>ide-</a:t>
            </a:r>
            <a:r>
              <a:rPr lang="en-US" sz="1900" dirty="0" err="1"/>
              <a:t>cel</a:t>
            </a:r>
            <a:r>
              <a:rPr lang="en-US" sz="1900" dirty="0"/>
              <a:t> comprises an extracellular single-chain variable fragment with one heavy and one light chain targeting a single epitope of BCMA</a:t>
            </a:r>
          </a:p>
          <a:p>
            <a:pPr>
              <a:lnSpc>
                <a:spcPct val="100000"/>
              </a:lnSpc>
              <a:spcBef>
                <a:spcPts val="600"/>
              </a:spcBef>
            </a:pPr>
            <a:r>
              <a:rPr lang="en-US" sz="1900" dirty="0"/>
              <a:t>Ide-</a:t>
            </a:r>
            <a:r>
              <a:rPr lang="en-US" sz="1900" dirty="0" err="1"/>
              <a:t>cel</a:t>
            </a:r>
            <a:r>
              <a:rPr lang="en-US" sz="1900" dirty="0"/>
              <a:t> is approved by US FDA in 2021 for the treatment of adult patients with RRMM after </a:t>
            </a:r>
            <a:r>
              <a:rPr lang="en-US" sz="1900" dirty="0">
                <a:latin typeface="Arial" panose="020B0604020202020204" pitchFamily="34" charset="0"/>
                <a:cs typeface="Arial" panose="020B0604020202020204" pitchFamily="34" charset="0"/>
              </a:rPr>
              <a:t>≥</a:t>
            </a:r>
            <a:r>
              <a:rPr lang="en-US" sz="1900" dirty="0"/>
              <a:t>4 prior LOT, including a PI, an IMiD, and an anti-CD38 monoclonal antibody based on the KarMMa-1 study.</a:t>
            </a:r>
          </a:p>
          <a:p>
            <a:pPr>
              <a:lnSpc>
                <a:spcPct val="100000"/>
              </a:lnSpc>
              <a:spcBef>
                <a:spcPts val="600"/>
              </a:spcBef>
            </a:pPr>
            <a:r>
              <a:rPr lang="en-US" sz="1900" dirty="0"/>
              <a:t>KarMMa-3, a Phase 3, global, randomized, multicenter, open-label study evaluating Ide-</a:t>
            </a:r>
            <a:r>
              <a:rPr lang="en-US" sz="1900" dirty="0" err="1"/>
              <a:t>cel</a:t>
            </a:r>
            <a:r>
              <a:rPr lang="en-US" sz="1900" dirty="0"/>
              <a:t> compared to standard combination regimens in adults with multiple myeloma that is relapsed and refractory after two to four prior lines of therapy and refractory to the last regimen.</a:t>
            </a:r>
          </a:p>
          <a:p>
            <a:pPr>
              <a:lnSpc>
                <a:spcPct val="100000"/>
              </a:lnSpc>
              <a:spcBef>
                <a:spcPts val="600"/>
              </a:spcBef>
            </a:pPr>
            <a:r>
              <a:rPr lang="en-US" sz="1900" dirty="0"/>
              <a:t>Randomized 2:1 to receive ide-</a:t>
            </a:r>
            <a:r>
              <a:rPr lang="en-US" sz="1900" dirty="0" err="1"/>
              <a:t>cel</a:t>
            </a:r>
            <a:r>
              <a:rPr lang="en-US" sz="1900" dirty="0"/>
              <a:t> (dose range: 150-450×10</a:t>
            </a:r>
            <a:r>
              <a:rPr lang="en-US" sz="1900" baseline="30000" dirty="0"/>
              <a:t>6</a:t>
            </a:r>
            <a:r>
              <a:rPr lang="en-US" sz="1900" dirty="0"/>
              <a:t> CAR+ T cells) or 1 of 5 standard regimens (</a:t>
            </a:r>
            <a:r>
              <a:rPr lang="en-US" sz="1900" dirty="0" err="1"/>
              <a:t>DPd</a:t>
            </a:r>
            <a:r>
              <a:rPr lang="en-US" sz="1900" dirty="0"/>
              <a:t>, </a:t>
            </a:r>
            <a:r>
              <a:rPr lang="en-US" sz="1900" dirty="0" err="1"/>
              <a:t>DVd</a:t>
            </a:r>
            <a:r>
              <a:rPr lang="en-US" sz="1900" dirty="0"/>
              <a:t>, </a:t>
            </a:r>
            <a:r>
              <a:rPr lang="en-US" sz="1900" dirty="0" err="1"/>
              <a:t>IRd</a:t>
            </a:r>
            <a:r>
              <a:rPr lang="en-US" sz="1900" dirty="0"/>
              <a:t>, </a:t>
            </a:r>
            <a:r>
              <a:rPr lang="en-US" sz="1900" dirty="0" err="1"/>
              <a:t>Kd</a:t>
            </a:r>
            <a:r>
              <a:rPr lang="en-US" sz="1900" dirty="0"/>
              <a:t>, </a:t>
            </a:r>
            <a:r>
              <a:rPr lang="en-US" sz="1900" dirty="0" err="1"/>
              <a:t>EPd</a:t>
            </a:r>
            <a:r>
              <a:rPr lang="en-US" sz="1900" dirty="0"/>
              <a:t>)</a:t>
            </a:r>
          </a:p>
          <a:p>
            <a:pPr>
              <a:lnSpc>
                <a:spcPct val="100000"/>
              </a:lnSpc>
              <a:spcBef>
                <a:spcPts val="600"/>
              </a:spcBef>
            </a:pPr>
            <a:r>
              <a:rPr lang="en-US" sz="1900" dirty="0"/>
              <a:t>The primary endpoint- PFS, KarMMa-3 met its primary endpoint demonstrating a statistically significant improvement in PFS favoring Ide-</a:t>
            </a:r>
            <a:r>
              <a:rPr lang="en-US" sz="1900" dirty="0" err="1"/>
              <a:t>cel</a:t>
            </a:r>
            <a:endParaRPr lang="en-US" sz="1900" dirty="0"/>
          </a:p>
          <a:p>
            <a:pPr>
              <a:lnSpc>
                <a:spcPct val="100000"/>
              </a:lnSpc>
              <a:spcBef>
                <a:spcPts val="600"/>
              </a:spcBef>
            </a:pPr>
            <a:r>
              <a:rPr lang="en-US" sz="1900" dirty="0"/>
              <a:t>Safety results in the trial were consistent with the well-established and predictable safety profile of Ide-</a:t>
            </a:r>
            <a:r>
              <a:rPr lang="en-US" sz="1900" dirty="0" err="1"/>
              <a:t>cel</a:t>
            </a:r>
            <a:endParaRPr lang="en-US" sz="1900" dirty="0"/>
          </a:p>
          <a:p>
            <a:pPr>
              <a:lnSpc>
                <a:spcPct val="100000"/>
              </a:lnSpc>
              <a:spcBef>
                <a:spcPts val="600"/>
              </a:spcBef>
            </a:pPr>
            <a:r>
              <a:rPr lang="en-US" sz="1900" dirty="0"/>
              <a:t>The first study to prove that CART cell therapy can deliver better long term benefits than standard of care combination regimens as earlier lines of therapy – likely to change standard of care</a:t>
            </a:r>
          </a:p>
        </p:txBody>
      </p:sp>
    </p:spTree>
    <p:extLst>
      <p:ext uri="{BB962C8B-B14F-4D97-AF65-F5344CB8AC3E}">
        <p14:creationId xmlns:p14="http://schemas.microsoft.com/office/powerpoint/2010/main" val="928883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latin typeface="Calibri" panose="020F0502020204030204" pitchFamily="34" charset="0"/>
                <a:cs typeface="Calibri" panose="020F0502020204030204" pitchFamily="34" charset="0"/>
              </a:rPr>
              <a:t>Martin T et al. </a:t>
            </a:r>
            <a:r>
              <a:rPr lang="en-US" sz="2700" dirty="0" err="1">
                <a:latin typeface="Calibri" panose="020F0502020204030204" pitchFamily="34" charset="0"/>
                <a:cs typeface="Calibri" panose="020F0502020204030204" pitchFamily="34" charset="0"/>
              </a:rPr>
              <a:t>Ciltacabtagene</a:t>
            </a:r>
            <a:r>
              <a:rPr lang="en-US" sz="2700" dirty="0">
                <a:latin typeface="Calibri" panose="020F0502020204030204" pitchFamily="34" charset="0"/>
                <a:cs typeface="Calibri" panose="020F0502020204030204" pitchFamily="34" charset="0"/>
              </a:rPr>
              <a:t> </a:t>
            </a:r>
            <a:r>
              <a:rPr lang="en-US" sz="2700" dirty="0" err="1">
                <a:latin typeface="Calibri" panose="020F0502020204030204" pitchFamily="34" charset="0"/>
                <a:cs typeface="Calibri" panose="020F0502020204030204" pitchFamily="34" charset="0"/>
              </a:rPr>
              <a:t>autoleucel</a:t>
            </a:r>
            <a:r>
              <a:rPr lang="en-US" sz="2700" dirty="0">
                <a:latin typeface="Calibri" panose="020F0502020204030204" pitchFamily="34" charset="0"/>
                <a:cs typeface="Calibri" panose="020F0502020204030204" pitchFamily="34" charset="0"/>
              </a:rPr>
              <a:t>, an anti-B-cell maturation antigen chimeric antigen receptor T-cell therapy, for relapsed/refractory multiple myeloma: CARTITUDE-1 2-year follow-up. J </a:t>
            </a:r>
            <a:r>
              <a:rPr lang="en-US" sz="2700" dirty="0" err="1">
                <a:latin typeface="Calibri" panose="020F0502020204030204" pitchFamily="34" charset="0"/>
                <a:cs typeface="Calibri" panose="020F0502020204030204" pitchFamily="34" charset="0"/>
              </a:rPr>
              <a:t>Clin</a:t>
            </a:r>
            <a:r>
              <a:rPr lang="en-US" sz="2700" dirty="0">
                <a:latin typeface="Calibri" panose="020F0502020204030204" pitchFamily="34" charset="0"/>
                <a:cs typeface="Calibri" panose="020F0502020204030204" pitchFamily="34" charset="0"/>
              </a:rPr>
              <a:t> </a:t>
            </a:r>
            <a:r>
              <a:rPr lang="en-US" sz="2700" dirty="0" err="1">
                <a:latin typeface="Calibri" panose="020F0502020204030204" pitchFamily="34" charset="0"/>
                <a:cs typeface="Calibri" panose="020F0502020204030204" pitchFamily="34" charset="0"/>
              </a:rPr>
              <a:t>Oncol</a:t>
            </a:r>
            <a:r>
              <a:rPr lang="en-US" sz="2700" dirty="0">
                <a:latin typeface="Calibri" panose="020F0502020204030204" pitchFamily="34" charset="0"/>
                <a:cs typeface="Calibri" panose="020F0502020204030204" pitchFamily="34" charset="0"/>
              </a:rPr>
              <a:t> 2022 Jun 4;[Online ahead of print]</a:t>
            </a:r>
            <a:r>
              <a:rPr lang="en-US" dirty="0">
                <a:latin typeface="Calibri" panose="020F0502020204030204" pitchFamily="34" charset="0"/>
                <a:cs typeface="Calibri" panose="020F0502020204030204" pitchFamily="34" charset="0"/>
              </a:rPr>
              <a:t>.</a:t>
            </a:r>
          </a:p>
        </p:txBody>
      </p:sp>
      <p:sp>
        <p:nvSpPr>
          <p:cNvPr id="3" name="Content Placeholder 2"/>
          <p:cNvSpPr>
            <a:spLocks noGrp="1"/>
          </p:cNvSpPr>
          <p:nvPr>
            <p:ph idx="1"/>
          </p:nvPr>
        </p:nvSpPr>
        <p:spPr>
          <a:xfrm>
            <a:off x="838200" y="1825624"/>
            <a:ext cx="10515600" cy="5032375"/>
          </a:xfrm>
        </p:spPr>
        <p:txBody>
          <a:bodyPr>
            <a:normAutofit fontScale="77500" lnSpcReduction="20000"/>
          </a:bodyPr>
          <a:lstStyle/>
          <a:p>
            <a:pPr>
              <a:lnSpc>
                <a:spcPct val="120000"/>
              </a:lnSpc>
            </a:pPr>
            <a:r>
              <a:rPr lang="en-US" dirty="0" err="1"/>
              <a:t>Ciltacabtagene</a:t>
            </a:r>
            <a:r>
              <a:rPr lang="en-US" dirty="0"/>
              <a:t> </a:t>
            </a:r>
            <a:r>
              <a:rPr lang="en-US" dirty="0" err="1"/>
              <a:t>autoleucel</a:t>
            </a:r>
            <a:r>
              <a:rPr lang="en-US" dirty="0"/>
              <a:t> (</a:t>
            </a:r>
            <a:r>
              <a:rPr lang="en-US" dirty="0" err="1"/>
              <a:t>cilta-cel</a:t>
            </a:r>
            <a:r>
              <a:rPr lang="en-US" dirty="0"/>
              <a:t>),as opposed to Ide-</a:t>
            </a:r>
            <a:r>
              <a:rPr lang="en-US" dirty="0" err="1"/>
              <a:t>cel</a:t>
            </a:r>
            <a:r>
              <a:rPr lang="en-US" dirty="0"/>
              <a:t> is a differentiated CAR-T therapy with two BCMA-targeting single-domain antibodies to confer avidity.</a:t>
            </a:r>
          </a:p>
          <a:p>
            <a:pPr>
              <a:lnSpc>
                <a:spcPct val="120000"/>
              </a:lnSpc>
            </a:pPr>
            <a:r>
              <a:rPr lang="en-US" dirty="0"/>
              <a:t>Approved by the US FDA for the treatment of adult patients with RRMM after </a:t>
            </a:r>
            <a:r>
              <a:rPr lang="en-US" dirty="0">
                <a:latin typeface="Arial" panose="020B0604020202020204" pitchFamily="34" charset="0"/>
                <a:cs typeface="Arial" panose="020B0604020202020204" pitchFamily="34" charset="0"/>
              </a:rPr>
              <a:t>≥</a:t>
            </a:r>
            <a:r>
              <a:rPr lang="en-US" dirty="0"/>
              <a:t>4 prior LOT, including a PI, an IMiD, and an anti-CD38 monoclonal antibody based on the CARTITUDE-1, a phase </a:t>
            </a:r>
            <a:r>
              <a:rPr lang="en-US" dirty="0" err="1"/>
              <a:t>Ib</a:t>
            </a:r>
            <a:r>
              <a:rPr lang="en-US" dirty="0"/>
              <a:t>/II study.</a:t>
            </a:r>
          </a:p>
          <a:p>
            <a:pPr>
              <a:lnSpc>
                <a:spcPct val="120000"/>
              </a:lnSpc>
            </a:pPr>
            <a:r>
              <a:rPr lang="en-US" dirty="0"/>
              <a:t>Updated results 2 years after LPI (median follow-up 28 months) was reported in JCO, including high-risk patient subgroups - 66 of the 97 patients remained on study</a:t>
            </a:r>
          </a:p>
          <a:p>
            <a:pPr>
              <a:lnSpc>
                <a:spcPct val="120000"/>
              </a:lnSpc>
            </a:pPr>
            <a:r>
              <a:rPr lang="en-US" dirty="0"/>
              <a:t>ORR 97.9%; </a:t>
            </a:r>
            <a:r>
              <a:rPr lang="en-US" dirty="0">
                <a:latin typeface="Arial" panose="020B0604020202020204" pitchFamily="34" charset="0"/>
                <a:cs typeface="Arial" panose="020B0604020202020204" pitchFamily="34" charset="0"/>
              </a:rPr>
              <a:t>sCR rate: </a:t>
            </a:r>
            <a:r>
              <a:rPr lang="en-US" dirty="0"/>
              <a:t>82.5%. Median PFS and DOR – NE. 27-month PFS and OS rates were 54.9% and 70.4%</a:t>
            </a:r>
          </a:p>
          <a:p>
            <a:pPr>
              <a:lnSpc>
                <a:spcPct val="120000"/>
              </a:lnSpc>
            </a:pPr>
            <a:r>
              <a:rPr lang="en-US" dirty="0"/>
              <a:t>Of 61 patients, that had evaluable samples for MRD at 10–5 threshold, 56 (91.8%) patients achieved MRD-</a:t>
            </a:r>
            <a:r>
              <a:rPr lang="en-US" dirty="0" err="1"/>
              <a:t>vity</a:t>
            </a:r>
            <a:r>
              <a:rPr lang="en-US" dirty="0"/>
              <a:t> which was sustained for </a:t>
            </a:r>
            <a:r>
              <a:rPr lang="en-US" dirty="0">
                <a:latin typeface="Arial" panose="020B0604020202020204" pitchFamily="34" charset="0"/>
                <a:cs typeface="Arial" panose="020B0604020202020204" pitchFamily="34" charset="0"/>
              </a:rPr>
              <a:t>≥ </a:t>
            </a:r>
            <a:r>
              <a:rPr lang="en-US" dirty="0"/>
              <a:t>6 months in 68% </a:t>
            </a:r>
          </a:p>
          <a:p>
            <a:pPr>
              <a:lnSpc>
                <a:spcPct val="120000"/>
              </a:lnSpc>
            </a:pPr>
            <a:r>
              <a:rPr lang="en-US" dirty="0"/>
              <a:t>Median TTR – 1.2 months</a:t>
            </a:r>
          </a:p>
        </p:txBody>
      </p:sp>
    </p:spTree>
    <p:extLst>
      <p:ext uri="{BB962C8B-B14F-4D97-AF65-F5344CB8AC3E}">
        <p14:creationId xmlns:p14="http://schemas.microsoft.com/office/powerpoint/2010/main" val="252007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5884"/>
            <a:ext cx="10515600" cy="5861079"/>
          </a:xfrm>
        </p:spPr>
        <p:txBody>
          <a:bodyPr>
            <a:noAutofit/>
          </a:bodyPr>
          <a:lstStyle/>
          <a:p>
            <a:pPr>
              <a:spcBef>
                <a:spcPts val="400"/>
              </a:spcBef>
            </a:pPr>
            <a:r>
              <a:rPr lang="en-US" sz="2400" dirty="0"/>
              <a:t>Hematologic safety</a:t>
            </a:r>
          </a:p>
          <a:p>
            <a:pPr lvl="1">
              <a:spcBef>
                <a:spcPts val="400"/>
              </a:spcBef>
            </a:pPr>
            <a:r>
              <a:rPr lang="en-US" sz="2200" dirty="0"/>
              <a:t>Grade 3/4 thrombocytopenia occurred in 60 patients; 20 (33.3%) had recovered to grade # 2 by day 30, and 35 (58.3%) recovered by day 60.</a:t>
            </a:r>
          </a:p>
          <a:p>
            <a:pPr lvl="1">
              <a:spcBef>
                <a:spcPts val="400"/>
              </a:spcBef>
            </a:pPr>
            <a:r>
              <a:rPr lang="en-US" sz="2200" dirty="0"/>
              <a:t>Grade 3/4 neutropenia was reported in 95 patients; 66 (69.5%) had recovered to grade # 2 by day 30 and 85 (89.5%) by day 60. </a:t>
            </a:r>
          </a:p>
          <a:p>
            <a:pPr lvl="1">
              <a:spcBef>
                <a:spcPts val="400"/>
              </a:spcBef>
            </a:pPr>
            <a:r>
              <a:rPr lang="en-US" sz="2200" dirty="0"/>
              <a:t>Grade 3/4 lymphopenia occurred in 96 patients; 84 (87.5%) had recovered to grade # 2 by day 30 and 88 (91.7%) by day 60.</a:t>
            </a:r>
          </a:p>
          <a:p>
            <a:pPr>
              <a:spcBef>
                <a:spcPts val="400"/>
              </a:spcBef>
            </a:pPr>
            <a:r>
              <a:rPr lang="en-US" sz="2400" dirty="0"/>
              <a:t>In total, 20 SPMs were reported in 16 patients</a:t>
            </a:r>
          </a:p>
          <a:p>
            <a:pPr lvl="1">
              <a:spcBef>
                <a:spcPts val="400"/>
              </a:spcBef>
            </a:pPr>
            <a:r>
              <a:rPr lang="en-US" sz="2200" dirty="0"/>
              <a:t>11 had hematologic SPM (1 low-grade B-cell lymphoma, 6 cases of MDS, and 4 cases of AML). </a:t>
            </a:r>
          </a:p>
          <a:p>
            <a:pPr lvl="1">
              <a:spcBef>
                <a:spcPts val="400"/>
              </a:spcBef>
            </a:pPr>
            <a:r>
              <a:rPr lang="en-US" sz="2200" dirty="0"/>
              <a:t>9  had solid tumors (4 with squamous cell carcinoma; 1 melanoma, 1 adenocarcinoma, 1 prostate, 1 myxofibrosarcoma, and 1 prostate cancer)</a:t>
            </a:r>
          </a:p>
          <a:p>
            <a:pPr>
              <a:spcBef>
                <a:spcPts val="400"/>
              </a:spcBef>
            </a:pPr>
            <a:r>
              <a:rPr lang="en-US" sz="2400" dirty="0"/>
              <a:t>No further CRS beyond 12 month mark, but 1 case of parkinsonism at day 914</a:t>
            </a:r>
          </a:p>
          <a:p>
            <a:pPr>
              <a:spcBef>
                <a:spcPts val="400"/>
              </a:spcBef>
            </a:pPr>
            <a:r>
              <a:rPr lang="en-US" sz="2400" dirty="0"/>
              <a:t>Transformative treatment in RRMM. AE profile consistent with what was expected for this refractory patient population</a:t>
            </a:r>
          </a:p>
          <a:p>
            <a:pPr>
              <a:spcBef>
                <a:spcPts val="400"/>
              </a:spcBef>
            </a:pPr>
            <a:r>
              <a:rPr lang="en-US" sz="2400" dirty="0"/>
              <a:t>Further trials are ongoing to evaluate efficacy of </a:t>
            </a:r>
            <a:r>
              <a:rPr lang="en-US" sz="2400" dirty="0" err="1"/>
              <a:t>cilta-cel</a:t>
            </a:r>
            <a:r>
              <a:rPr lang="en-US" sz="2400" dirty="0"/>
              <a:t> as earlier lines of therapy</a:t>
            </a:r>
          </a:p>
        </p:txBody>
      </p:sp>
    </p:spTree>
    <p:extLst>
      <p:ext uri="{BB962C8B-B14F-4D97-AF65-F5344CB8AC3E}">
        <p14:creationId xmlns:p14="http://schemas.microsoft.com/office/powerpoint/2010/main" val="3040747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5190"/>
            <a:ext cx="10515600" cy="1325563"/>
          </a:xfrm>
        </p:spPr>
        <p:txBody>
          <a:bodyPr>
            <a:noAutofit/>
          </a:bodyPr>
          <a:lstStyle/>
          <a:p>
            <a:r>
              <a:rPr lang="en-US" sz="2400" dirty="0" err="1">
                <a:latin typeface="Calibri" panose="020F0502020204030204" pitchFamily="34" charset="0"/>
                <a:cs typeface="Calibri" panose="020F0502020204030204" pitchFamily="34" charset="0"/>
              </a:rPr>
              <a:t>Einsele</a:t>
            </a:r>
            <a:r>
              <a:rPr lang="en-US" sz="2400" dirty="0">
                <a:latin typeface="Calibri" panose="020F0502020204030204" pitchFamily="34" charset="0"/>
                <a:cs typeface="Calibri" panose="020F0502020204030204" pitchFamily="34" charset="0"/>
              </a:rPr>
              <a:t> H et al. Biological correlative analyses and updated clinical data of </a:t>
            </a:r>
            <a:r>
              <a:rPr lang="en-US" sz="2400" dirty="0" err="1">
                <a:latin typeface="Calibri" panose="020F0502020204030204" pitchFamily="34" charset="0"/>
                <a:cs typeface="Calibri" panose="020F0502020204030204" pitchFamily="34" charset="0"/>
              </a:rPr>
              <a:t>ciltacabtagene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autoleucel</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cilta-cel</a:t>
            </a:r>
            <a:r>
              <a:rPr lang="en-US" sz="2400" dirty="0">
                <a:latin typeface="Calibri" panose="020F0502020204030204" pitchFamily="34" charset="0"/>
                <a:cs typeface="Calibri" panose="020F0502020204030204" pitchFamily="34" charset="0"/>
              </a:rPr>
              <a:t>), a BCMA-directed CAR-T cell therapy, in lenalidomide (</a:t>
            </a:r>
            <a:r>
              <a:rPr lang="en-US" sz="2400" dirty="0" err="1">
                <a:latin typeface="Calibri" panose="020F0502020204030204" pitchFamily="34" charset="0"/>
                <a:cs typeface="Calibri" panose="020F0502020204030204" pitchFamily="34" charset="0"/>
              </a:rPr>
              <a:t>len</a:t>
            </a:r>
            <a:r>
              <a:rPr lang="en-US" sz="2400" dirty="0">
                <a:latin typeface="Calibri" panose="020F0502020204030204" pitchFamily="34" charset="0"/>
                <a:cs typeface="Calibri" panose="020F0502020204030204" pitchFamily="34" charset="0"/>
              </a:rPr>
              <a:t>)-refractory patients (pts) with progressive multiple myeloma (MM) after 1–3 prior lines of therapy (LOT): CARTITUDE-2, cohort A. ASCO 2022;Abstract 8020. </a:t>
            </a:r>
            <a:br>
              <a:rPr lang="en-US" sz="2400" dirty="0">
                <a:latin typeface="Calibri" panose="020F0502020204030204" pitchFamily="34" charset="0"/>
                <a:cs typeface="Calibri" panose="020F0502020204030204" pitchFamily="34" charset="0"/>
              </a:rPr>
            </a:br>
            <a:endParaRPr lang="en-US" sz="24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199" y="2141536"/>
            <a:ext cx="10900719" cy="4555825"/>
          </a:xfrm>
        </p:spPr>
        <p:txBody>
          <a:bodyPr>
            <a:noAutofit/>
          </a:bodyPr>
          <a:lstStyle/>
          <a:p>
            <a:pPr>
              <a:spcBef>
                <a:spcPts val="400"/>
              </a:spcBef>
            </a:pPr>
            <a:r>
              <a:rPr lang="en-US" sz="2400" dirty="0"/>
              <a:t>Cohort A consisted of patients who are lenalidomide refractory with 1-3 prior LOT. </a:t>
            </a:r>
          </a:p>
          <a:p>
            <a:pPr lvl="1">
              <a:spcBef>
                <a:spcPts val="400"/>
              </a:spcBef>
            </a:pPr>
            <a:r>
              <a:rPr lang="en-US" sz="2200" dirty="0"/>
              <a:t>Cohort-A (20 patients – 8 high risk) efficacy and safety, along with the T cell and cytokine analysis</a:t>
            </a:r>
          </a:p>
          <a:p>
            <a:pPr>
              <a:spcBef>
                <a:spcPts val="400"/>
              </a:spcBef>
            </a:pPr>
            <a:r>
              <a:rPr lang="en-US" sz="2400" dirty="0"/>
              <a:t>Median f/u 17.3 months, median age 60 years, median TTR 1 month</a:t>
            </a:r>
          </a:p>
          <a:p>
            <a:pPr>
              <a:spcBef>
                <a:spcPts val="400"/>
              </a:spcBef>
            </a:pPr>
            <a:r>
              <a:rPr lang="en-US" sz="2400" dirty="0"/>
              <a:t>ORR 95%; </a:t>
            </a:r>
            <a:r>
              <a:rPr lang="en-US" sz="2400" dirty="0">
                <a:latin typeface="Arial" panose="020B0604020202020204" pitchFamily="34" charset="0"/>
                <a:cs typeface="Arial" panose="020B0604020202020204" pitchFamily="34" charset="0"/>
              </a:rPr>
              <a:t>sCR rate: </a:t>
            </a:r>
            <a:r>
              <a:rPr lang="en-US" sz="2400" dirty="0"/>
              <a:t>85%, VGPR 95%. 15 month PFS 70% MRD –</a:t>
            </a:r>
            <a:r>
              <a:rPr lang="en-US" sz="2400" dirty="0" err="1"/>
              <a:t>ve</a:t>
            </a:r>
            <a:r>
              <a:rPr lang="en-US" sz="2400" dirty="0"/>
              <a:t> rates 100% (16 pts)</a:t>
            </a:r>
          </a:p>
          <a:p>
            <a:pPr>
              <a:spcBef>
                <a:spcPts val="400"/>
              </a:spcBef>
            </a:pPr>
            <a:r>
              <a:rPr lang="en-US" sz="2400" dirty="0"/>
              <a:t>Grade 3/4 </a:t>
            </a:r>
            <a:r>
              <a:rPr lang="en-US" sz="2400" dirty="0" err="1"/>
              <a:t>cytopenias</a:t>
            </a:r>
            <a:r>
              <a:rPr lang="en-US" sz="2400" dirty="0"/>
              <a:t> not returned to baseline by day 60</a:t>
            </a:r>
          </a:p>
          <a:p>
            <a:pPr lvl="1">
              <a:spcBef>
                <a:spcPts val="400"/>
              </a:spcBef>
            </a:pPr>
            <a:r>
              <a:rPr lang="en-US" sz="2200" dirty="0"/>
              <a:t>20% for neutropenia, 15% for thrombocytopenia, and 5% for lymphopenia</a:t>
            </a:r>
          </a:p>
          <a:p>
            <a:pPr>
              <a:spcBef>
                <a:spcPts val="400"/>
              </a:spcBef>
            </a:pPr>
            <a:r>
              <a:rPr lang="en-US" sz="2400" dirty="0"/>
              <a:t>CRS 95% (grade 3/4 - 10%) and median time to onset 7 days. </a:t>
            </a:r>
            <a:r>
              <a:rPr lang="en-US" sz="2400" dirty="0" err="1"/>
              <a:t>Toci</a:t>
            </a:r>
            <a:r>
              <a:rPr lang="en-US" sz="2400" dirty="0"/>
              <a:t> -70%, steroids 30%</a:t>
            </a:r>
          </a:p>
          <a:p>
            <a:pPr>
              <a:spcBef>
                <a:spcPts val="400"/>
              </a:spcBef>
            </a:pPr>
            <a:r>
              <a:rPr lang="en-US" sz="2400" dirty="0"/>
              <a:t>ICANS 15% (grade 2 - 5%) </a:t>
            </a:r>
          </a:p>
          <a:p>
            <a:pPr>
              <a:spcBef>
                <a:spcPts val="400"/>
              </a:spcBef>
            </a:pPr>
            <a:r>
              <a:rPr lang="en-US" sz="2400" dirty="0"/>
              <a:t>4 deaths occurred (1 COVID, 1 sepsis, 2 disease progression)</a:t>
            </a:r>
          </a:p>
        </p:txBody>
      </p:sp>
    </p:spTree>
    <p:extLst>
      <p:ext uri="{BB962C8B-B14F-4D97-AF65-F5344CB8AC3E}">
        <p14:creationId xmlns:p14="http://schemas.microsoft.com/office/powerpoint/2010/main" val="1418938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2262"/>
            <a:ext cx="10515600" cy="5744701"/>
          </a:xfrm>
        </p:spPr>
        <p:txBody>
          <a:bodyPr>
            <a:normAutofit/>
          </a:bodyPr>
          <a:lstStyle/>
          <a:p>
            <a:r>
              <a:rPr lang="en-US" dirty="0"/>
              <a:t>CART peak expansion by day +11 and median persistence was 153 days</a:t>
            </a:r>
          </a:p>
          <a:p>
            <a:r>
              <a:rPr lang="en-US" dirty="0"/>
              <a:t>IL-6, IFN-gamma, ILT R-alpha and IL-10, peaked at days 7-14, returned to baseline in 2-3 months, levels correlated with severity of CRS</a:t>
            </a:r>
          </a:p>
          <a:p>
            <a:r>
              <a:rPr lang="en-US" dirty="0"/>
              <a:t>Increased CD4/CD8 ratio associated with CRS and ICANS severity</a:t>
            </a:r>
          </a:p>
          <a:p>
            <a:r>
              <a:rPr lang="en-US" dirty="0"/>
              <a:t>No association of CD8+ enrichment with response at peak CAR T expansion (due to high ORR)</a:t>
            </a:r>
          </a:p>
          <a:p>
            <a:r>
              <a:rPr lang="en-US" dirty="0"/>
              <a:t>These results support the evaluation of </a:t>
            </a:r>
            <a:r>
              <a:rPr lang="en-US" dirty="0" err="1"/>
              <a:t>Cilta-cel</a:t>
            </a:r>
            <a:r>
              <a:rPr lang="en-US" dirty="0"/>
              <a:t> as earlier LOT</a:t>
            </a:r>
          </a:p>
          <a:p>
            <a:r>
              <a:rPr lang="en-US" dirty="0"/>
              <a:t>This cohort did well despite enrichment of high risk patients – no unexpected AEs</a:t>
            </a:r>
          </a:p>
          <a:p>
            <a:r>
              <a:rPr lang="en-US" dirty="0"/>
              <a:t>Infection prophylaxis and the duration needs to be well described</a:t>
            </a:r>
          </a:p>
          <a:p>
            <a:r>
              <a:rPr lang="en-US" dirty="0"/>
              <a:t>Ongoing phase 3 study CARTITUDE-4 compares </a:t>
            </a:r>
            <a:r>
              <a:rPr lang="en-US" dirty="0" err="1"/>
              <a:t>Cilta-cel</a:t>
            </a:r>
            <a:r>
              <a:rPr lang="en-US" dirty="0"/>
              <a:t> to </a:t>
            </a:r>
            <a:r>
              <a:rPr lang="en-US" dirty="0" err="1"/>
              <a:t>PVd</a:t>
            </a:r>
            <a:r>
              <a:rPr lang="en-US" dirty="0"/>
              <a:t> or </a:t>
            </a:r>
            <a:r>
              <a:rPr lang="en-US" dirty="0" err="1"/>
              <a:t>DPd</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991759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latin typeface="Calibri" panose="020F0502020204030204" pitchFamily="34" charset="0"/>
                <a:cs typeface="Calibri" panose="020F0502020204030204" pitchFamily="34" charset="0"/>
              </a:rPr>
              <a:t>Bal S et al. Clinical activity of BMS-986393 (CC-95266), a G protein–coupled receptor class C group 5 member D (GPRC5D)–targeted chimeric antigen receptor (CAR) T cell therapy, in patients with relapsed and/or refractory (R/R) multiple myeloma (MM): First results from a Phase 1, multicenter, open-label study. ASH 2022;Abstract 364. </a:t>
            </a:r>
          </a:p>
        </p:txBody>
      </p:sp>
      <p:sp>
        <p:nvSpPr>
          <p:cNvPr id="3" name="Content Placeholder 2"/>
          <p:cNvSpPr>
            <a:spLocks noGrp="1"/>
          </p:cNvSpPr>
          <p:nvPr>
            <p:ph idx="1"/>
          </p:nvPr>
        </p:nvSpPr>
        <p:spPr>
          <a:xfrm>
            <a:off x="838200" y="1825624"/>
            <a:ext cx="10515600" cy="5032376"/>
          </a:xfrm>
        </p:spPr>
        <p:txBody>
          <a:bodyPr>
            <a:normAutofit fontScale="62500" lnSpcReduction="20000"/>
          </a:bodyPr>
          <a:lstStyle/>
          <a:p>
            <a:pPr>
              <a:lnSpc>
                <a:spcPct val="120000"/>
              </a:lnSpc>
            </a:pPr>
            <a:r>
              <a:rPr lang="en-US" dirty="0"/>
              <a:t>GPRC5D, an orphan receptor expressed on MM cells with limited expression in other tissues, is a promising therapeutic target</a:t>
            </a:r>
          </a:p>
          <a:p>
            <a:pPr>
              <a:lnSpc>
                <a:spcPct val="120000"/>
              </a:lnSpc>
            </a:pPr>
            <a:r>
              <a:rPr lang="en-US" dirty="0"/>
              <a:t>MCARH109, a GPRC5D-directed CAR T-cell therapy, demonstrated promising initial safety and efficacy</a:t>
            </a:r>
          </a:p>
          <a:p>
            <a:pPr>
              <a:lnSpc>
                <a:spcPct val="120000"/>
              </a:lnSpc>
            </a:pPr>
            <a:r>
              <a:rPr lang="en-US" dirty="0"/>
              <a:t>Interim results from the dose-escalation (Part A) of study (N=33), median age 63, median prior lines 4, high-risk disease in 48.5%, 54.5% had prior BCMA directed therapy</a:t>
            </a:r>
          </a:p>
          <a:p>
            <a:pPr>
              <a:lnSpc>
                <a:spcPct val="120000"/>
              </a:lnSpc>
            </a:pPr>
            <a:r>
              <a:rPr lang="en-US" dirty="0"/>
              <a:t>25x106 - 450x106 in 5 cohorts were evaluated for primary endpoint to determine MTD/RP2D</a:t>
            </a:r>
          </a:p>
          <a:p>
            <a:pPr>
              <a:lnSpc>
                <a:spcPct val="120000"/>
              </a:lnSpc>
            </a:pPr>
            <a:r>
              <a:rPr lang="en-US" dirty="0"/>
              <a:t>DLT of prolonged (out to day 42) grade 4 neutropenia and/or thrombocytopenia were reported in 2 patients (25 x 10</a:t>
            </a:r>
            <a:r>
              <a:rPr lang="en-US" baseline="30000" dirty="0"/>
              <a:t>6</a:t>
            </a:r>
            <a:r>
              <a:rPr lang="en-US" dirty="0"/>
              <a:t> and 75 x 10</a:t>
            </a:r>
            <a:r>
              <a:rPr lang="en-US" baseline="30000" dirty="0"/>
              <a:t>6</a:t>
            </a:r>
            <a:r>
              <a:rPr lang="en-US" dirty="0"/>
              <a:t> CAR T cells); MTD has not been exceeded</a:t>
            </a:r>
          </a:p>
          <a:p>
            <a:pPr>
              <a:lnSpc>
                <a:spcPct val="120000"/>
              </a:lnSpc>
            </a:pPr>
            <a:r>
              <a:rPr lang="en-US" dirty="0"/>
              <a:t>CRS 63% (45% grade 1, 6% grade 3), mostly with higher CART dosing</a:t>
            </a:r>
          </a:p>
          <a:p>
            <a:pPr>
              <a:lnSpc>
                <a:spcPct val="120000"/>
              </a:lnSpc>
            </a:pPr>
            <a:r>
              <a:rPr lang="en-US" dirty="0"/>
              <a:t>ICANS grade 1/2 – 6%, low grade toxicities - skin (30%), dysguesia 15%, nails 9%</a:t>
            </a:r>
          </a:p>
          <a:p>
            <a:pPr>
              <a:lnSpc>
                <a:spcPct val="120000"/>
              </a:lnSpc>
            </a:pPr>
            <a:r>
              <a:rPr lang="en-US" dirty="0"/>
              <a:t>ORR of 100% above the dose of 150x106 (N=6), with 90% ORR for all cohorts (N=19) (CRR 47.4%)</a:t>
            </a:r>
          </a:p>
          <a:p>
            <a:pPr>
              <a:lnSpc>
                <a:spcPct val="120000"/>
              </a:lnSpc>
            </a:pPr>
            <a:r>
              <a:rPr lang="en-US" dirty="0"/>
              <a:t>Prior BCMA cohort (N=9) – ORR 77.8%, CRR 45%</a:t>
            </a:r>
          </a:p>
        </p:txBody>
      </p:sp>
    </p:spTree>
    <p:extLst>
      <p:ext uri="{BB962C8B-B14F-4D97-AF65-F5344CB8AC3E}">
        <p14:creationId xmlns:p14="http://schemas.microsoft.com/office/powerpoint/2010/main" val="3972164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862A45804C7345BFDE61DA2C172BE7" ma:contentTypeVersion="19" ma:contentTypeDescription="Create a new document." ma:contentTypeScope="" ma:versionID="83bf1051954f228ef3dccc82cfc58357">
  <xsd:schema xmlns:xsd="http://www.w3.org/2001/XMLSchema" xmlns:xs="http://www.w3.org/2001/XMLSchema" xmlns:p="http://schemas.microsoft.com/office/2006/metadata/properties" xmlns:ns1="96f1686b-f877-4eb8-89ab-3a67a5dc2612" xmlns:ns3="b4104d5b-b872-4636-a728-507be7308f43" targetNamespace="http://schemas.microsoft.com/office/2006/metadata/properties" ma:root="true" ma:fieldsID="b1f103e14bcb636125a88c7b57b71e20" ns1:_="" ns3:_="">
    <xsd:import namespace="96f1686b-f877-4eb8-89ab-3a67a5dc2612"/>
    <xsd:import namespace="b4104d5b-b872-4636-a728-507be7308f43"/>
    <xsd:element name="properties">
      <xsd:complexType>
        <xsd:sequence>
          <xsd:element name="documentManagement">
            <xsd:complexType>
              <xsd:all>
                <xsd:element ref="ns1:QID" minOccurs="0"/>
                <xsd:element ref="ns1:Status" minOccurs="0"/>
                <xsd:element ref="ns1:MediaServiceMetadata" minOccurs="0"/>
                <xsd:element ref="ns1:MediaServiceFastMetadata" minOccurs="0"/>
                <xsd:element ref="ns1:MediaServiceAutoTags" minOccurs="0"/>
                <xsd:element ref="ns1:MediaServiceOCR" minOccurs="0"/>
                <xsd:element ref="ns1:MediaServiceDateTaken" minOccurs="0"/>
                <xsd:element ref="ns1:MediaServiceLocation" minOccurs="0"/>
                <xsd:element ref="ns3:SharedWithUsers" minOccurs="0"/>
                <xsd:element ref="ns3:SharedWithDetails" minOccurs="0"/>
                <xsd:element ref="ns1:MediaServiceEventHashCode" minOccurs="0"/>
                <xsd:element ref="ns1:MediaServiceGenerationTime" minOccurs="0"/>
                <xsd:element ref="ns3:TaxKeywordTaxHTField" minOccurs="0"/>
                <xsd:element ref="ns3:TaxCatchAll" minOccurs="0"/>
                <xsd:element ref="ns1:MediaServiceAutoKeyPoints" minOccurs="0"/>
                <xsd:element ref="ns1:MediaServiceKeyPoints" minOccurs="0"/>
                <xsd:element ref="ns1: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f1686b-f877-4eb8-89ab-3a67a5dc2612" elementFormDefault="qualified">
    <xsd:import namespace="http://schemas.microsoft.com/office/2006/documentManagement/types"/>
    <xsd:import namespace="http://schemas.microsoft.com/office/infopath/2007/PartnerControls"/>
    <xsd:element name="QID" ma:index="0" nillable="true" ma:displayName="QID" ma:indexed="true" ma:internalName="QID">
      <xsd:simpleType>
        <xsd:restriction base="dms:Number"/>
      </xsd:simpleType>
    </xsd:element>
    <xsd:element name="Status" ma:index="3" nillable="true" ma:displayName="Status" ma:format="Dropdown" ma:internalName="Status">
      <xsd:simpleType>
        <xsd:restriction base="dms:Choice">
          <xsd:enumeration value="Not started"/>
          <xsd:enumeration value="Web Build"/>
          <xsd:enumeration value="In Progress"/>
          <xsd:enumeration value="Launched"/>
          <xsd:enumeration value="Complete"/>
          <xsd:enumeration value="Delayed"/>
        </xsd:restriction>
      </xsd:simpleType>
    </xsd:element>
    <xsd:element name="MediaServiceMetadata" ma:index="6" nillable="true" ma:displayName="MediaServiceMetadata" ma:hidden="true" ma:internalName="MediaServiceMetadata" ma:readOnly="true">
      <xsd:simpleType>
        <xsd:restriction base="dms:Note"/>
      </xsd:simpleType>
    </xsd:element>
    <xsd:element name="MediaServiceFastMetadata" ma:index="7" nillable="true" ma:displayName="MediaServiceFastMetadata" ma:hidden="true" ma:internalName="MediaServiceFastMetadata" ma:readOnly="true">
      <xsd:simpleType>
        <xsd:restriction base="dms:Note"/>
      </xsd:simpleType>
    </xsd:element>
    <xsd:element name="MediaServiceAutoTags" ma:index="8" nillable="true" ma:displayName="MediaServiceAutoTags" ma:internalName="MediaServiceAutoTags" ma:readOnly="true">
      <xsd:simpleType>
        <xsd:restriction base="dms:Text"/>
      </xsd:simpleType>
    </xsd:element>
    <xsd:element name="MediaServiceOCR" ma:index="9" nillable="true" ma:displayName="MediaServiceOCR" ma:internalName="MediaServiceOCR" ma:readOnly="true">
      <xsd:simpleType>
        <xsd:restriction base="dms:Note">
          <xsd:maxLength value="255"/>
        </xsd:restriction>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4c811d1f-5e4a-4ee3-9cfd-88a4fb073ce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4104d5b-b872-4636-a728-507be7308f4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KeywordTaxHTField" ma:index="21"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22" nillable="true" ma:displayName="Taxonomy Catch All Column" ma:hidden="true" ma:list="{d75259b8-d078-43ce-9531-d35c0553c861}" ma:internalName="TaxCatchAll" ma:showField="CatchAllData" ma:web="b4104d5b-b872-4636-a728-507be7308f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96f1686b-f877-4eb8-89ab-3a67a5dc2612" xsi:nil="true"/>
    <TaxCatchAll xmlns="b4104d5b-b872-4636-a728-507be7308f43" xsi:nil="true"/>
    <QID xmlns="96f1686b-f877-4eb8-89ab-3a67a5dc2612" xsi:nil="true"/>
    <lcf76f155ced4ddcb4097134ff3c332f xmlns="96f1686b-f877-4eb8-89ab-3a67a5dc2612">
      <Terms xmlns="http://schemas.microsoft.com/office/infopath/2007/PartnerControls"/>
    </lcf76f155ced4ddcb4097134ff3c332f>
    <TaxKeywordTaxHTField xmlns="b4104d5b-b872-4636-a728-507be7308f43">
      <Terms xmlns="http://schemas.microsoft.com/office/infopath/2007/PartnerControls"/>
    </TaxKeywordTaxHTField>
  </documentManagement>
</p:properties>
</file>

<file path=customXml/itemProps1.xml><?xml version="1.0" encoding="utf-8"?>
<ds:datastoreItem xmlns:ds="http://schemas.openxmlformats.org/officeDocument/2006/customXml" ds:itemID="{0D2C9098-6B7B-4BD6-93F6-82E62D70AE40}"/>
</file>

<file path=customXml/itemProps2.xml><?xml version="1.0" encoding="utf-8"?>
<ds:datastoreItem xmlns:ds="http://schemas.openxmlformats.org/officeDocument/2006/customXml" ds:itemID="{735F0851-8DC1-4DF8-AFF3-3811F54663F0}"/>
</file>

<file path=customXml/itemProps3.xml><?xml version="1.0" encoding="utf-8"?>
<ds:datastoreItem xmlns:ds="http://schemas.openxmlformats.org/officeDocument/2006/customXml" ds:itemID="{C7A40E26-BFCB-45D3-AD3D-1B2F8B00FD5A}"/>
</file>

<file path=docProps/app.xml><?xml version="1.0" encoding="utf-8"?>
<Properties xmlns="http://schemas.openxmlformats.org/officeDocument/2006/extended-properties" xmlns:vt="http://schemas.openxmlformats.org/officeDocument/2006/docPropsVTypes">
  <TotalTime>279</TotalTime>
  <Words>4136</Words>
  <Application>Microsoft Macintosh PowerPoint</Application>
  <PresentationFormat>Widescreen</PresentationFormat>
  <Paragraphs>200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Chimeric Antigen Receptor T-Cell Therapy,  Bispecific Antibodies and Other Novel Approaches </vt:lpstr>
      <vt:lpstr>Paiva B et al. Early and sustained undetectable measurable residual disease (MRD) after idecabtagene vicleucel (ide-cel) defines a subset of multiple myeloma (MM) patients in Karmma achieving prolonged survival. ASH 2022;Abstract 868. </vt:lpstr>
      <vt:lpstr>PowerPoint Presentation</vt:lpstr>
      <vt:lpstr>Topline results from KarMMa-3 trial showing idecabtagene vicleucel significantly improves progression free survival versus standard regimens in relapsed and refractory multiple myeloma</vt:lpstr>
      <vt:lpstr>Martin T et al. Ciltacabtagene autoleucel, an anti-B-cell maturation antigen chimeric antigen receptor T-cell therapy, for relapsed/refractory multiple myeloma: CARTITUDE-1 2-year follow-up. J Clin Oncol 2022 Jun 4;[Online ahead of print].</vt:lpstr>
      <vt:lpstr>PowerPoint Presentation</vt:lpstr>
      <vt:lpstr>Einsele H et al. Biological correlative analyses and updated clinical data of ciltacabtagene autoleucel (cilta-cel), a BCMA-directed CAR-T cell therapy, in lenalidomide (len)-refractory patients (pts) with progressive multiple myeloma (MM) after 1–3 prior lines of therapy (LOT): CARTITUDE-2, cohort A. ASCO 2022;Abstract 8020.  </vt:lpstr>
      <vt:lpstr>PowerPoint Presentation</vt:lpstr>
      <vt:lpstr>Bal S et al. Clinical activity of BMS-986393 (CC-95266), a G protein–coupled receptor class C group 5 member D (GPRC5D)–targeted chimeric antigen receptor (CAR) T cell therapy, in patients with relapsed and/or refractory (R/R) multiple myeloma (MM): First results from a Phase 1, multicenter, open-label study. ASH 2022;Abstract 364. </vt:lpstr>
      <vt:lpstr>PowerPoint Presentation</vt:lpstr>
      <vt:lpstr>Moreau P et al. Teclistamab in relapsed or refractory multiple myeloma.  N Engl J Med 2022;387(6):495-505.</vt:lpstr>
      <vt:lpstr>PowerPoint Presentation</vt:lpstr>
      <vt:lpstr>Searle E et al. Teclistamab in combination with subcutaneous daratumumab and lenalidomide in patients with multiple myeloma: Results from one cohort of MajesTEC-2, a Phase 1b, multicohort study. ASH 2022;Abstract 160. </vt:lpstr>
      <vt:lpstr>D’Souza A et al. A Phase I first-in-human study of ABBV-383, a B-cell maturation antigen × CD3 bispecific T-cell redirecting antibody, in patients with relapsed/refractory multiple myeloma. J Clin Oncol 2022;40(31):3576-86.</vt:lpstr>
      <vt:lpstr>Voorhees PM et al. A Phase 1 first-in-human study of Abbv-383, a BCMA × CD3 bispecific T-cell–redirecting antibody, as monotherapy in patients with relapsed/refractory multiple myeloma. ASH 2022;Abstract 1919. </vt:lpstr>
      <vt:lpstr>Wong SW et al. Alnuctamab (BMS-986349; CC-93269), a B-cell maturation antigen (BCMA) x CD3 2+1 T cell engager (TCE), in patients (pts) with relapsed/refractory multiple myeloma (RRMM): Results from a Phase 1 first-in-human clinical study. ASH 2022;Abstract 162. </vt:lpstr>
      <vt:lpstr>PowerPoint Presentation</vt:lpstr>
      <vt:lpstr>Chari A et al. Talquetamab, a G protein-coupled receptor family C group 5 member D x CD3 bispecific antibody, in patients with relapsed/refractory multiple myeloma (RRMM): Phase 1/2 results from MonumenTAL-1. ASH 2022;Abstract 157. </vt:lpstr>
      <vt:lpstr>PowerPoint Presentation</vt:lpstr>
      <vt:lpstr>Bahlis N et al. An updated safety and efficacy analysis of venetoclax plus daratumumab and dexamethasone in an expansion cohort of a Phase 1/2 study of patients with t(11;14) relapsed/refractory multiple myeloma. ASH 2022;Abstract 3232. </vt:lpstr>
      <vt:lpstr>Lonial S et al. Iberdomide plus dexamethasone in heavily pretreated late-line relapsed or refractory multiple myeloma (CC-220-MM-001): A multicentre, multicohort, open-label, phase 1/2 trial. Lancet Haematol 2022;9(11):e822-e832.</vt:lpstr>
      <vt:lpstr>Richardson PG et al. Mezigdomide (CC-92480), a potent, novel cereblon E3 ligase modulator (CELMoD), combined with dexamethasone (DEX) in patients (pts) with relapsed/refractory multiple myeloma (RRMM): Preliminary results from the dose-expansion phase of the CC-92480-MM-001 trial. ASH 2022;Abstract 568</vt:lpstr>
      <vt:lpstr>PowerPoint Presentation</vt:lpstr>
    </vt:vector>
  </TitlesOfParts>
  <Company>Emory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Paiva B et al. Early and sustained undetectable measurable residual disease (MRD) after idecabtagene vicleucel (ide-cel) defines a subset of multiple myeloma (MM) patients in Karmma achieving prolonged survival. ASH 2022;Abstract 868.</dc:title>
  <dc:creator>Nooka, Ajay</dc:creator>
  <cp:lastModifiedBy>Taylor Wallace</cp:lastModifiedBy>
  <cp:revision>29</cp:revision>
  <dcterms:created xsi:type="dcterms:W3CDTF">2022-12-12T17:52:53Z</dcterms:created>
  <dcterms:modified xsi:type="dcterms:W3CDTF">2023-01-03T15:30:18Z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0x01010018862A45804C7345BFDE61DA2C172BE7</vt:lpwstr>
  </property>
</Properties>
</file>