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33"/>
  </p:notesMasterIdLst>
  <p:handoutMasterIdLst>
    <p:handoutMasterId r:id="rId34"/>
  </p:handoutMasterIdLst>
  <p:sldIdLst>
    <p:sldId id="387" r:id="rId3"/>
    <p:sldId id="374" r:id="rId4"/>
    <p:sldId id="393" r:id="rId5"/>
    <p:sldId id="388" r:id="rId6"/>
    <p:sldId id="390" r:id="rId7"/>
    <p:sldId id="389" r:id="rId8"/>
    <p:sldId id="391" r:id="rId9"/>
    <p:sldId id="392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2147471501" r:id="rId30"/>
    <p:sldId id="2147471500" r:id="rId31"/>
    <p:sldId id="2147471499" r:id="rId32"/>
  </p:sldIdLst>
  <p:sldSz cx="12192000" cy="6858000"/>
  <p:notesSz cx="7026275" cy="9312275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E87722"/>
    <a:srgbClr val="B31B1B"/>
    <a:srgbClr val="000000"/>
    <a:srgbClr val="CF4520"/>
    <a:srgbClr val="A20815"/>
    <a:srgbClr val="636463"/>
    <a:srgbClr val="F47A22"/>
    <a:srgbClr val="A21E33"/>
    <a:srgbClr val="FFC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 autoAdjust="0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28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9D880E72-C0D1-7B4E-95F7-AA2918E085BC}" type="datetimeFigureOut">
              <a:rPr lang="en-US" smtClean="0"/>
              <a:pPr/>
              <a:t>3/31/23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5FBFBE2-5FC1-6D49-9CB1-BEBD9B36B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21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35B1ABD-57F1-1B46-A417-3C7D1F2A85D0}" type="datetimeFigureOut">
              <a:rPr lang="en-US" smtClean="0"/>
              <a:pPr/>
              <a:t>3/31/23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71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33FF746A-9A42-BC49-B5AB-F8339C12B1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09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1431" r="2808" b="32643"/>
          <a:stretch/>
        </p:blipFill>
        <p:spPr>
          <a:xfrm>
            <a:off x="0" y="1426952"/>
            <a:ext cx="12192000" cy="40722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28096" y="1965209"/>
            <a:ext cx="11135808" cy="989915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8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Cover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096" y="3024545"/>
            <a:ext cx="85344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A4CF0-5C40-4045-A8C0-99E0B9A1F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2" y="-50348"/>
            <a:ext cx="3437901" cy="1506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66575-BEB9-8540-924F-BB308EE1E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67015" b="53747"/>
          <a:stretch/>
        </p:blipFill>
        <p:spPr>
          <a:xfrm>
            <a:off x="528097" y="5356532"/>
            <a:ext cx="896217" cy="1280897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6C133960-318D-D54A-BEEE-23BFA73F48D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732594" y="5831242"/>
            <a:ext cx="7804149" cy="620956"/>
          </a:xfrm>
        </p:spPr>
        <p:txBody>
          <a:bodyPr>
            <a:noAutofit/>
          </a:bodyPr>
          <a:lstStyle>
            <a:lvl1pPr marL="0" indent="0">
              <a:buNone/>
              <a:tabLst/>
              <a:defRPr sz="2000" baseline="0">
                <a:solidFill>
                  <a:schemeClr val="accent6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Presenter’s Title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91875B5D-9664-904A-ADC5-4D095633AF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261" y="5853576"/>
            <a:ext cx="3874571" cy="620957"/>
          </a:xfrm>
        </p:spPr>
        <p:txBody>
          <a:bodyPr>
            <a:normAutofit/>
          </a:bodyPr>
          <a:lstStyle>
            <a:lvl1pPr marL="0" indent="0" algn="r">
              <a:buNone/>
              <a:defRPr sz="2000" baseline="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10.10.15</a:t>
            </a:r>
            <a:br>
              <a:rPr lang="en-US" dirty="0"/>
            </a:br>
            <a:r>
              <a:rPr lang="en-US" dirty="0"/>
              <a:t>Web address here</a:t>
            </a:r>
          </a:p>
        </p:txBody>
      </p:sp>
    </p:spTree>
    <p:extLst>
      <p:ext uri="{BB962C8B-B14F-4D97-AF65-F5344CB8AC3E}">
        <p14:creationId xmlns:p14="http://schemas.microsoft.com/office/powerpoint/2010/main" val="138579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Table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6" name="Table Placeholder 8"/>
          <p:cNvSpPr>
            <a:spLocks noGrp="1"/>
          </p:cNvSpPr>
          <p:nvPr>
            <p:ph type="tbl" sz="quarter" idx="24"/>
          </p:nvPr>
        </p:nvSpPr>
        <p:spPr>
          <a:xfrm>
            <a:off x="1184819" y="1711141"/>
            <a:ext cx="9974247" cy="42467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Copy &amp; Chart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5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1185334" y="1704082"/>
            <a:ext cx="4741332" cy="41860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4081"/>
            <a:ext cx="5486400" cy="41860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Copy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5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6841069" y="1704082"/>
            <a:ext cx="4741332" cy="418604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1185333" y="1704082"/>
            <a:ext cx="5486400" cy="418604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0"/>
            <a:ext cx="6546851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3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0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7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4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3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27764" r="3179" b="16771"/>
          <a:stretch/>
        </p:blipFill>
        <p:spPr>
          <a:xfrm>
            <a:off x="1" y="1416868"/>
            <a:ext cx="12192000" cy="406953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28096" y="2555144"/>
            <a:ext cx="11135808" cy="989915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8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Divider Title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8096" y="3614480"/>
            <a:ext cx="8534400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D3156-AE58-9C4A-B2A0-3B8BC18929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2" y="-50348"/>
            <a:ext cx="3437901" cy="1506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4D138-609F-B544-AC39-D2F017C53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67015" b="53747"/>
          <a:stretch/>
        </p:blipFill>
        <p:spPr>
          <a:xfrm>
            <a:off x="528097" y="5356532"/>
            <a:ext cx="896217" cy="12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5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9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0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8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0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7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727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60519106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143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Copy Only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1236133" y="1803629"/>
            <a:ext cx="10346268" cy="4120363"/>
          </a:xfrm>
        </p:spPr>
        <p:txBody>
          <a:bodyPr>
            <a:normAutofit/>
          </a:bodyPr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4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4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1523962" marR="0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24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>
              <a:defRPr sz="2000">
                <a:solidFill>
                  <a:srgbClr val="7F7F7F"/>
                </a:solidFill>
                <a:latin typeface="Arial"/>
                <a:cs typeface="Arial"/>
              </a:defRPr>
            </a:lvl4pPr>
            <a:lvl5pPr marL="609585">
              <a:defRPr sz="20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75" marR="0" lvl="1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3962" marR="0" lvl="2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1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721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Image &amp; Copy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045201" y="1693489"/>
            <a:ext cx="4993217" cy="4046807"/>
          </a:xfrm>
        </p:spPr>
        <p:txBody>
          <a:bodyPr>
            <a:normAutofit/>
          </a:bodyPr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400" b="1">
                <a:solidFill>
                  <a:schemeClr val="tx1"/>
                </a:solidFill>
              </a:defRPr>
            </a:lvl2pPr>
            <a:lvl3pPr marL="1523962" marR="0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2400" b="1">
                <a:solidFill>
                  <a:schemeClr val="tx1"/>
                </a:solidFill>
              </a:defRPr>
            </a:lvl3pPr>
          </a:lstStyle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75" marR="0" lvl="1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3962" marR="0" lvl="2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49903" y="1694362"/>
            <a:ext cx="4739117" cy="4046039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Double Column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045201" y="1693489"/>
            <a:ext cx="4993217" cy="4046807"/>
          </a:xfrm>
        </p:spPr>
        <p:txBody>
          <a:bodyPr>
            <a:normAutofit/>
          </a:bodyPr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400" b="1">
                <a:solidFill>
                  <a:schemeClr val="tx1"/>
                </a:solidFill>
              </a:defRPr>
            </a:lvl2pPr>
            <a:lvl3pPr marL="1523962" marR="0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2400" b="1">
                <a:solidFill>
                  <a:schemeClr val="tx1"/>
                </a:solidFill>
              </a:defRPr>
            </a:lvl3pPr>
          </a:lstStyle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75" marR="0" lvl="1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3962" marR="0" lvl="2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895804" y="1726070"/>
            <a:ext cx="4993217" cy="4046807"/>
          </a:xfrm>
        </p:spPr>
        <p:txBody>
          <a:bodyPr>
            <a:normAutofit/>
          </a:bodyPr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990575" marR="0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400" b="1">
                <a:solidFill>
                  <a:schemeClr val="tx1"/>
                </a:solidFill>
              </a:defRPr>
            </a:lvl2pPr>
            <a:lvl3pPr marL="1523962" marR="0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─"/>
              <a:tabLst/>
              <a:defRPr sz="2400" b="1">
                <a:solidFill>
                  <a:schemeClr val="tx1"/>
                </a:solidFill>
              </a:defRPr>
            </a:lvl3pPr>
          </a:lstStyle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75" marR="0" lvl="1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3962" marR="0" lvl="2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Copy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Images &amp; Copy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184820" y="1720853"/>
            <a:ext cx="2903360" cy="2276724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667505" y="1720853"/>
            <a:ext cx="2903360" cy="2276724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8170527" y="1720853"/>
            <a:ext cx="2903360" cy="2276724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184820" y="4177341"/>
            <a:ext cx="2903360" cy="179023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1"/>
          </p:nvPr>
        </p:nvSpPr>
        <p:spPr>
          <a:xfrm>
            <a:off x="4667505" y="4177341"/>
            <a:ext cx="2903360" cy="179023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2"/>
          </p:nvPr>
        </p:nvSpPr>
        <p:spPr>
          <a:xfrm>
            <a:off x="8170527" y="4177341"/>
            <a:ext cx="2903360" cy="179023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 &amp; Cop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Image &amp; Copy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184819" y="1720853"/>
            <a:ext cx="9974247" cy="2276724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184819" y="4177341"/>
            <a:ext cx="9974247" cy="179023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Charts &amp; Copy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14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554303" y="1737949"/>
            <a:ext cx="2904067" cy="216957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5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8050293" y="1737949"/>
            <a:ext cx="2904067" cy="216957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1061527" y="1737949"/>
            <a:ext cx="2904067" cy="216957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1235620" y="4070520"/>
            <a:ext cx="2903360" cy="18534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4718305" y="4070520"/>
            <a:ext cx="2903360" cy="18534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2"/>
          </p:nvPr>
        </p:nvSpPr>
        <p:spPr>
          <a:xfrm>
            <a:off x="8221327" y="4070520"/>
            <a:ext cx="2903360" cy="185347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31955"/>
            <a:ext cx="10972800" cy="1143000"/>
          </a:xfrm>
        </p:spPr>
        <p:txBody>
          <a:bodyPr lIns="0" tIns="0" anchor="t">
            <a:normAutofit/>
          </a:bodyPr>
          <a:lstStyle>
            <a:lvl1pPr algn="l">
              <a:defRPr sz="48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Charts &amp; Copy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  <p:sp>
        <p:nvSpPr>
          <p:cNvPr id="11" name="Chart Placeholder 6"/>
          <p:cNvSpPr>
            <a:spLocks noGrp="1"/>
          </p:cNvSpPr>
          <p:nvPr>
            <p:ph type="chart" sz="quarter" idx="27"/>
          </p:nvPr>
        </p:nvSpPr>
        <p:spPr>
          <a:xfrm>
            <a:off x="8689566" y="1737786"/>
            <a:ext cx="2520301" cy="227541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8"/>
          </p:nvPr>
        </p:nvSpPr>
        <p:spPr>
          <a:xfrm>
            <a:off x="6127822" y="1737786"/>
            <a:ext cx="2520301" cy="227541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3566078" y="1737786"/>
            <a:ext cx="2520301" cy="227541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1004334" y="1737786"/>
            <a:ext cx="2520301" cy="227541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1184819" y="4177341"/>
            <a:ext cx="9974247" cy="1790231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82875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2000">
                <a:latin typeface="Arial"/>
                <a:cs typeface="Arial"/>
              </a:defRPr>
            </a:lvl3pPr>
            <a:lvl4pPr marL="1828754" indent="0">
              <a:buFontTx/>
              <a:buNone/>
              <a:defRPr sz="2000">
                <a:latin typeface="Arial"/>
                <a:cs typeface="Arial"/>
              </a:defRPr>
            </a:lvl4pPr>
            <a:lvl5pPr marL="2438339" indent="0">
              <a:buFontTx/>
              <a:buNone/>
              <a:defRPr sz="2000">
                <a:latin typeface="Arial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03593"/>
            <a:ext cx="10972800" cy="1143000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6133" y="2867964"/>
            <a:ext cx="10312400" cy="3109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75" marR="0" lvl="1" indent="-38099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23962" marR="0" lvl="2" indent="-304792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b="15757"/>
          <a:stretch/>
        </p:blipFill>
        <p:spPr>
          <a:xfrm>
            <a:off x="487853" y="5923992"/>
            <a:ext cx="4164785" cy="76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51" r:id="rId3"/>
    <p:sldLayoutId id="2147483668" r:id="rId4"/>
    <p:sldLayoutId id="2147483671" r:id="rId5"/>
    <p:sldLayoutId id="2147483670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67" r:id="rId13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rgbClr val="A20815"/>
          </a:solidFill>
          <a:latin typeface="Arial"/>
          <a:ea typeface="+mj-ea"/>
          <a:cs typeface="Arial"/>
        </a:defRPr>
      </a:lvl1pPr>
    </p:titleStyle>
    <p:bodyStyle>
      <a:lvl1pPr marL="457189" marR="0" indent="-457189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3200" kern="1200">
          <a:solidFill>
            <a:srgbClr val="7F7F7F"/>
          </a:solidFill>
          <a:latin typeface="Arial"/>
          <a:ea typeface="+mn-ea"/>
          <a:cs typeface="Arial"/>
        </a:defRPr>
      </a:lvl1pPr>
      <a:lvl2pPr marL="990575" marR="0" indent="-380990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 b="1" kern="1200">
          <a:solidFill>
            <a:schemeClr val="accent3"/>
          </a:solidFill>
          <a:latin typeface="Arial"/>
          <a:ea typeface="+mn-ea"/>
          <a:cs typeface="Arial"/>
        </a:defRPr>
      </a:lvl2pPr>
      <a:lvl3pPr marL="1523962" marR="0" indent="-304792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000" kern="1200">
          <a:solidFill>
            <a:srgbClr val="7F7F7F"/>
          </a:solidFill>
          <a:latin typeface="Arial"/>
          <a:ea typeface="+mn-ea"/>
          <a:cs typeface="Arial"/>
        </a:defRPr>
      </a:lvl3pPr>
      <a:lvl4pPr marL="0" indent="-304792" algn="l" defTabSz="609585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Arial"/>
          <a:ea typeface="+mn-ea"/>
          <a:cs typeface="Arial"/>
        </a:defRPr>
      </a:lvl4pPr>
      <a:lvl5pPr marL="609585" indent="-304792" algn="l" defTabSz="609585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6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B7CF7-4A61-CC45-9CBB-FD255B6B9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Research To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AB757-948C-A44C-8E43-49D3192105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ASH 2022 CLL Updates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7C347-9F54-4B4E-B08D-CC18ACBAEF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32594" y="5821494"/>
            <a:ext cx="7804149" cy="620956"/>
          </a:xfrm>
        </p:spPr>
        <p:txBody>
          <a:bodyPr/>
          <a:lstStyle/>
          <a:p>
            <a:r>
              <a:rPr lang="en-US" dirty="0"/>
              <a:t>John N. Allan</a:t>
            </a:r>
            <a:br>
              <a:rPr lang="en-US" dirty="0"/>
            </a:br>
            <a:r>
              <a:rPr lang="en-US" dirty="0"/>
              <a:t>Associate Professor of Clinical Medicine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E5467C-C2FD-7946-8B44-A79C5FEC3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261" y="5821492"/>
            <a:ext cx="3874571" cy="620957"/>
          </a:xfrm>
        </p:spPr>
        <p:txBody>
          <a:bodyPr/>
          <a:lstStyle/>
          <a:p>
            <a:r>
              <a:rPr lang="en-US" dirty="0"/>
              <a:t>03.30.2023</a:t>
            </a:r>
          </a:p>
        </p:txBody>
      </p:sp>
    </p:spTree>
    <p:extLst>
      <p:ext uri="{BB962C8B-B14F-4D97-AF65-F5344CB8AC3E}">
        <p14:creationId xmlns:p14="http://schemas.microsoft.com/office/powerpoint/2010/main" val="280559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D3A8-06E5-67D1-FA22-9E804AD6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33" dirty="0" err="1"/>
              <a:t>Neimann</a:t>
            </a:r>
            <a:r>
              <a:rPr lang="en-US" sz="2133" dirty="0"/>
              <a:t> C et al. Residual Disease Kinetics Among Patients with High-Risk Factors Treated with First-Line Fixed-Duration Ibrutinib Plus </a:t>
            </a:r>
            <a:r>
              <a:rPr lang="en-US" sz="2133" dirty="0" err="1"/>
              <a:t>Venetoclax</a:t>
            </a:r>
            <a:r>
              <a:rPr lang="en-US" sz="2133" dirty="0"/>
              <a:t> (</a:t>
            </a:r>
            <a:r>
              <a:rPr lang="en-US" sz="2133" dirty="0" err="1"/>
              <a:t>Ibr+Ven</a:t>
            </a:r>
            <a:r>
              <a:rPr lang="en-US" sz="2133" dirty="0"/>
              <a:t>) Versus Chlorambucil Plus Obinutuzumab (</a:t>
            </a:r>
            <a:r>
              <a:rPr lang="en-US" sz="2133" dirty="0" err="1"/>
              <a:t>Clb+O</a:t>
            </a:r>
            <a:r>
              <a:rPr lang="en-US" sz="2133" dirty="0"/>
              <a:t>): The Glow Study. ASH 2022;Abstract 93.</a:t>
            </a:r>
            <a:br>
              <a:rPr lang="en-US" sz="2133" dirty="0"/>
            </a:br>
            <a:endParaRPr lang="en-US" sz="213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E7FBD-8B18-4262-11D5-65022E58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4" y="1892332"/>
            <a:ext cx="5784268" cy="3505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8A279-9AC2-2DEA-D8FA-63CF56C3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742" y="1892332"/>
            <a:ext cx="5776932" cy="35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6C62-2936-48CD-B957-65B5C6F7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8137"/>
            <a:ext cx="10972800" cy="1143000"/>
          </a:xfrm>
        </p:spPr>
        <p:txBody>
          <a:bodyPr>
            <a:noAutofit/>
          </a:bodyPr>
          <a:lstStyle/>
          <a:p>
            <a:r>
              <a:rPr lang="en-US" sz="2133" dirty="0"/>
              <a:t>Allan J et al. Treatment Outcomes after Undetectable MRD with First-Line Ibrutinib (</a:t>
            </a:r>
            <a:r>
              <a:rPr lang="en-US" sz="2133" dirty="0" err="1"/>
              <a:t>Ibr</a:t>
            </a:r>
            <a:r>
              <a:rPr lang="en-US" sz="2133" dirty="0"/>
              <a:t>) Plus </a:t>
            </a:r>
            <a:r>
              <a:rPr lang="en-US" sz="2133" dirty="0" err="1"/>
              <a:t>Venetoclax</a:t>
            </a:r>
            <a:r>
              <a:rPr lang="en-US" sz="2133" dirty="0"/>
              <a:t> (Ven): Fixed Duration Treatment (Placebo) Versus Continued </a:t>
            </a:r>
            <a:r>
              <a:rPr lang="en-US" sz="2133" dirty="0" err="1"/>
              <a:t>Ibr</a:t>
            </a:r>
            <a:r>
              <a:rPr lang="en-US" sz="2133" dirty="0"/>
              <a:t> with up to 5 Years Median Follow-up in the CAPTIVATE Study. ASH 2022;Abstract 92.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5D6B9-F4C5-A8CD-D071-69B157C41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37185"/>
            <a:ext cx="4490288" cy="3708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522FE-2967-F701-F580-08419DF9C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837184"/>
            <a:ext cx="4856417" cy="3708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DD579-5FCF-2CFE-5B6D-F84B62CA846B}"/>
              </a:ext>
            </a:extLst>
          </p:cNvPr>
          <p:cNvSpPr txBox="1"/>
          <p:nvPr/>
        </p:nvSpPr>
        <p:spPr>
          <a:xfrm>
            <a:off x="5232400" y="1344741"/>
            <a:ext cx="86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65519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669D6-DA81-DD0D-F411-95CD853E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33" dirty="0"/>
              <a:t>Allan J et al. Treatment Outcomes after Undetectable MRD with First-Line Ibrutinib (</a:t>
            </a:r>
            <a:r>
              <a:rPr lang="en-US" sz="2133" dirty="0" err="1"/>
              <a:t>Ibr</a:t>
            </a:r>
            <a:r>
              <a:rPr lang="en-US" sz="2133" dirty="0"/>
              <a:t>) Plus </a:t>
            </a:r>
            <a:r>
              <a:rPr lang="en-US" sz="2133" dirty="0" err="1"/>
              <a:t>Venetoclax</a:t>
            </a:r>
            <a:r>
              <a:rPr lang="en-US" sz="2133" dirty="0"/>
              <a:t> (Ven): Fixed Duration Treatment (Placebo) Versus Continued </a:t>
            </a:r>
            <a:r>
              <a:rPr lang="en-US" sz="2133" dirty="0" err="1"/>
              <a:t>Ibr</a:t>
            </a:r>
            <a:r>
              <a:rPr lang="en-US" sz="2133" dirty="0"/>
              <a:t> with up to 5 Years Median Follow-up in the CAPTIVATE Study. ASH 2022;Abstract 92.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2A31F-0D91-5488-F87A-656C76EA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813" y="2935136"/>
            <a:ext cx="5497587" cy="1374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E38FF-7362-E9D2-DD00-CAE2F411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77" y="1893890"/>
            <a:ext cx="5370379" cy="36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92C0-6C01-8597-CA55-1421FF4C6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7601"/>
            <a:ext cx="10474036" cy="1143000"/>
          </a:xfrm>
        </p:spPr>
        <p:txBody>
          <a:bodyPr>
            <a:noAutofit/>
          </a:bodyPr>
          <a:lstStyle/>
          <a:p>
            <a:r>
              <a:rPr lang="en-US" sz="2400" dirty="0"/>
              <a:t>Munir T et al. Combination of Ibrutinib Plus </a:t>
            </a:r>
            <a:r>
              <a:rPr lang="en-US" sz="2400" dirty="0" err="1"/>
              <a:t>Venetoclax</a:t>
            </a:r>
            <a:r>
              <a:rPr lang="en-US" sz="2400" dirty="0"/>
              <a:t> with MRD-Driven Duration of Treatment Results in a Higher Rate of MRD Negativity in IGHV Unmutated Than Mutated CLL: Updated Interim Analysis of FLAIR Study. ASH 2022;Abstract 94.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59949-993F-1596-EC0B-2824B218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2074334"/>
            <a:ext cx="6942667" cy="3471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87BA93-5166-2E18-7C1B-C151BFF08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1667" y="2027768"/>
            <a:ext cx="3826933" cy="2240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239A3-297E-30FE-D039-C35D71D28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1667" y="4452685"/>
            <a:ext cx="3826933" cy="2185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43CAB-5251-362C-368D-EC92F004840E}"/>
              </a:ext>
            </a:extLst>
          </p:cNvPr>
          <p:cNvSpPr txBox="1"/>
          <p:nvPr/>
        </p:nvSpPr>
        <p:spPr>
          <a:xfrm>
            <a:off x="9245600" y="1597081"/>
            <a:ext cx="211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TTuMRD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780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C431-8F72-85A3-4D28-4263F7E7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5701"/>
            <a:ext cx="10695709" cy="1143000"/>
          </a:xfrm>
        </p:spPr>
        <p:txBody>
          <a:bodyPr>
            <a:noAutofit/>
          </a:bodyPr>
          <a:lstStyle/>
          <a:p>
            <a:r>
              <a:rPr lang="en-US" sz="2400" dirty="0"/>
              <a:t>Ryan C et al. Updated Results from a Multicenter, Phase 2 Study of Acalabrutinib, </a:t>
            </a:r>
            <a:r>
              <a:rPr lang="en-US" sz="2400" dirty="0" err="1"/>
              <a:t>Venetoclax</a:t>
            </a:r>
            <a:r>
              <a:rPr lang="en-US" sz="2400" dirty="0"/>
              <a:t>, Obinutuzumab (AVO) in a Population of Previously Untreated Patients with CLL Enriched for High-Risk Disease. ASH 2022;Abstract 344.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F12B4-13DE-4AF6-8CF8-CEDB6DDF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698" y="2027634"/>
            <a:ext cx="6352576" cy="3264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F12F3-BCA9-41EF-FEE0-9CFFE9CB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5375"/>
            <a:ext cx="5353456" cy="22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EA5B-F9F4-1174-1FA6-CBBC23BB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1068"/>
            <a:ext cx="10820400" cy="1143000"/>
          </a:xfrm>
        </p:spPr>
        <p:txBody>
          <a:bodyPr>
            <a:noAutofit/>
          </a:bodyPr>
          <a:lstStyle/>
          <a:p>
            <a:r>
              <a:rPr lang="en-US" sz="2667" dirty="0" err="1"/>
              <a:t>Tausch</a:t>
            </a:r>
            <a:r>
              <a:rPr lang="en-US" sz="2667" dirty="0"/>
              <a:t> E et al. Genetic Markers and Front Line FCR/BR Vs. </a:t>
            </a:r>
            <a:r>
              <a:rPr lang="en-US" sz="2667" dirty="0" err="1"/>
              <a:t>Rve</a:t>
            </a:r>
            <a:r>
              <a:rPr lang="en-US" sz="2667" dirty="0"/>
              <a:t>, </a:t>
            </a:r>
            <a:r>
              <a:rPr lang="en-US" sz="2667" dirty="0" err="1"/>
              <a:t>Gve</a:t>
            </a:r>
            <a:r>
              <a:rPr lang="en-US" sz="2667" dirty="0"/>
              <a:t> and Give Treatment – Outcome Results from the CLL13/GAIA Trial. ASH 2022;Abstract 345.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387F6-24A6-27A9-75C1-63FE9F612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184" y="1646535"/>
            <a:ext cx="5148937" cy="44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8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4D5BD-9FB5-3953-768C-E7BD76A9B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Relapsed CLL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535EBF-05C8-EEC9-150F-3AD756ABE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ASH Updates 2022</a:t>
            </a:r>
          </a:p>
        </p:txBody>
      </p:sp>
    </p:spTree>
    <p:extLst>
      <p:ext uri="{BB962C8B-B14F-4D97-AF65-F5344CB8AC3E}">
        <p14:creationId xmlns:p14="http://schemas.microsoft.com/office/powerpoint/2010/main" val="15633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A42C8A-D802-3310-66A4-F6052561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67" dirty="0"/>
              <a:t>Brown J et al. Zanubrutinib Demonstrates Superior Progression-Free Survival (PFS) Compared with Ibrutinib for Treatment of Relapsed/Refractory Chronic Lymphocytic Leukemia and Small Lymphocytic Lymphoma (R/R CLL/SLL): Results from Final Analysis of ALPINE Randomized Phase 3 Study. ASH 2022;Abstract LBA-6.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A0342-0F32-B900-6A4B-BD9C0877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82" y="2338407"/>
            <a:ext cx="5463133" cy="2911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0F819-A0D9-69EB-4300-82C7BE517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376" y="2338407"/>
            <a:ext cx="5612043" cy="291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7D8B18-9091-AC5C-296D-5DB1156E852B}"/>
              </a:ext>
            </a:extLst>
          </p:cNvPr>
          <p:cNvSpPr txBox="1"/>
          <p:nvPr/>
        </p:nvSpPr>
        <p:spPr>
          <a:xfrm>
            <a:off x="2270877" y="1824147"/>
            <a:ext cx="281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PFS All Patients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703D6-EE5E-972A-61C2-21D69D2133EC}"/>
              </a:ext>
            </a:extLst>
          </p:cNvPr>
          <p:cNvSpPr txBox="1"/>
          <p:nvPr/>
        </p:nvSpPr>
        <p:spPr>
          <a:xfrm>
            <a:off x="8374631" y="1819083"/>
            <a:ext cx="245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PFS Del17p</a:t>
            </a:r>
          </a:p>
        </p:txBody>
      </p:sp>
    </p:spTree>
    <p:extLst>
      <p:ext uri="{BB962C8B-B14F-4D97-AF65-F5344CB8AC3E}">
        <p14:creationId xmlns:p14="http://schemas.microsoft.com/office/powerpoint/2010/main" val="4186239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D47B-2E58-A0AD-6FC2-1033D065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67" dirty="0"/>
              <a:t>Brown J et al. Zanubrutinib Demonstrates Superior Progression-Free Survival (PFS) Compared with Ibrutinib for Treatment of Relapsed/Refractory Chronic Lymphocytic Leukemia and Small Lymphocytic Lymphoma (R/R CLL/SLL): Results from Final Analysis of ALPINE Randomized Phase 3 Study. ASH 2022;Abstract LBA-6.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80D8E-9571-D17D-865A-D8DA33E3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7" y="2301028"/>
            <a:ext cx="6463440" cy="2829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08C75-3380-3EFC-FE00-AED35C4C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72" y="2301028"/>
            <a:ext cx="5356395" cy="28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7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DD6D-7440-A5F2-0684-C2B25B5D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Mato AR et al. Efficacy of </a:t>
            </a:r>
            <a:r>
              <a:rPr lang="en-US" sz="2400" dirty="0" err="1"/>
              <a:t>Pirtobrutinib</a:t>
            </a:r>
            <a:r>
              <a:rPr lang="en-US" sz="2400" dirty="0"/>
              <a:t> in Covalent BTK-Inhibitor Pre-Treated Relapsed / Refractory CLL/SLL: Additional Patients and Extended Follow-up from the Phase 1/2 BRUIN Study. ASH 2022;Abstract 961.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2EE39-40A0-93F6-0855-24CB8D95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25" y="1695610"/>
            <a:ext cx="8911591" cy="421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Frontline Management of CLL</a:t>
            </a:r>
          </a:p>
          <a:p>
            <a:pPr lvl="1"/>
            <a:r>
              <a:rPr lang="en-US" dirty="0"/>
              <a:t>Acalabrutinib updates</a:t>
            </a:r>
          </a:p>
          <a:p>
            <a:pPr lvl="1"/>
            <a:r>
              <a:rPr lang="en-US" dirty="0"/>
              <a:t>Combination Approaches</a:t>
            </a:r>
          </a:p>
          <a:p>
            <a:pPr lvl="2"/>
            <a:r>
              <a:rPr lang="en-US" dirty="0"/>
              <a:t>Triplets, Doublets, Genetic Risk Factors</a:t>
            </a:r>
          </a:p>
          <a:p>
            <a:r>
              <a:rPr lang="en-US" dirty="0"/>
              <a:t>Relapsed Management of CLL</a:t>
            </a:r>
          </a:p>
          <a:p>
            <a:pPr lvl="1"/>
            <a:r>
              <a:rPr lang="en-US" dirty="0"/>
              <a:t>ALPINE LBA</a:t>
            </a:r>
          </a:p>
          <a:p>
            <a:pPr lvl="1"/>
            <a:r>
              <a:rPr lang="en-US" dirty="0" err="1"/>
              <a:t>Pirtobrutinib</a:t>
            </a:r>
            <a:r>
              <a:rPr lang="en-US" dirty="0"/>
              <a:t> Extended Follow-up</a:t>
            </a:r>
          </a:p>
          <a:p>
            <a:pPr lvl="1"/>
            <a:r>
              <a:rPr lang="en-US" dirty="0"/>
              <a:t>Novel therapeutics</a:t>
            </a:r>
          </a:p>
          <a:p>
            <a:pPr lvl="2"/>
            <a:r>
              <a:rPr lang="en-US" dirty="0"/>
              <a:t>BCL2 inhibitors, </a:t>
            </a:r>
            <a:r>
              <a:rPr lang="en-US" dirty="0" err="1"/>
              <a:t>Bispecifics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5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83186-60C9-BB45-488A-FFA4E13E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323"/>
            <a:ext cx="10972800" cy="1143000"/>
          </a:xfrm>
        </p:spPr>
        <p:txBody>
          <a:bodyPr>
            <a:noAutofit/>
          </a:bodyPr>
          <a:lstStyle/>
          <a:p>
            <a:r>
              <a:rPr lang="en-US" sz="2400" dirty="0"/>
              <a:t>Mato AR et al. Efficacy of </a:t>
            </a:r>
            <a:r>
              <a:rPr lang="en-US" sz="2400" dirty="0" err="1"/>
              <a:t>Pirtobrutinib</a:t>
            </a:r>
            <a:r>
              <a:rPr lang="en-US" sz="2400" dirty="0"/>
              <a:t> in Covalent BTK-Inhibitor Pre-Treated Relapsed / Refractory CLL/SLL: Additional Patients and Extended Follow-up from the Phase 1/2 BRUIN Study. ASH 2022;Abstract 961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B0975-838B-43C2-E462-9A4BF4214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33" y="1574955"/>
            <a:ext cx="8720667" cy="45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4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4685-03FA-41AC-D498-F61620C5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280"/>
            <a:ext cx="10972800" cy="1143000"/>
          </a:xfrm>
        </p:spPr>
        <p:txBody>
          <a:bodyPr>
            <a:noAutofit/>
          </a:bodyPr>
          <a:lstStyle/>
          <a:p>
            <a:r>
              <a:rPr lang="en-US" sz="1867" dirty="0" err="1"/>
              <a:t>Davids</a:t>
            </a:r>
            <a:r>
              <a:rPr lang="en-US" sz="1867" dirty="0"/>
              <a:t> M et al. </a:t>
            </a:r>
            <a:r>
              <a:rPr lang="en-US" sz="1867" dirty="0" err="1"/>
              <a:t>Lisaftoclax</a:t>
            </a:r>
            <a:r>
              <a:rPr lang="en-US" sz="1867" dirty="0"/>
              <a:t> (APG-2575) Safety and Activity As Monotherapy or Combined with Acalabrutinib or Rituximab in Patients (pts) with Treatment-Naïve, Relapsed or Refractory Chronic Lymphocytic Leukemia/Small Lymphocytic Lymphoma (R/R CLL/SLL): Initial Data from a Phase 2 Global Study. ASH 2022;Abstract 964.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EB6BE-6CD4-8198-7CB7-A620FF9F4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1574955"/>
            <a:ext cx="11311467" cy="2175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4E99-689E-588A-0710-CBEAB8F1E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7" y="3655396"/>
            <a:ext cx="11311467" cy="24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72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1C42-8ACE-1577-4AB5-FE4BC2A0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67" dirty="0" err="1"/>
              <a:t>Davids</a:t>
            </a:r>
            <a:r>
              <a:rPr lang="en-US" sz="1867" dirty="0"/>
              <a:t> M et al. </a:t>
            </a:r>
            <a:r>
              <a:rPr lang="en-US" sz="1867" dirty="0" err="1"/>
              <a:t>Lisaftoclax</a:t>
            </a:r>
            <a:r>
              <a:rPr lang="en-US" sz="1867" dirty="0"/>
              <a:t> (APG-2575) Safety and Activity As Monotherapy or Combined with Acalabrutinib or Rituximab in Patients (pts) with Treatment-Naïve, Relapsed or Refractory Chronic Lymphocytic Leukemia/Small Lymphocytic Lymphoma (R/R CLL/SLL): Initial Data from a Phase 2 Global Study. ASH 2022;Abstract 964.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6D740-58CB-E75E-E9CC-08B6311A2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21" y="2226323"/>
            <a:ext cx="5526779" cy="2514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3E722-FAB8-2B53-105C-32C72E626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5" y="2226323"/>
            <a:ext cx="5748836" cy="25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43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28E4-6AF9-1EDB-B33C-EE12276A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9555"/>
            <a:ext cx="10329333" cy="1143000"/>
          </a:xfrm>
        </p:spPr>
        <p:txBody>
          <a:bodyPr>
            <a:noAutofit/>
          </a:bodyPr>
          <a:lstStyle/>
          <a:p>
            <a:r>
              <a:rPr lang="en-US" sz="2400" dirty="0"/>
              <a:t>Cheah C et al. A Phase 1 Study with the Novel B-Cell Lymphoma 2 (Bcl-2) Inhibitor Bgb-11417 As Monotherapy or in Combination with Zanubrutinib (ZANU) in Patients (Pts) with CLL/SLL: Preliminary Data. ASH 2022;Abstract 962.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2BCC3-3E27-AA9F-7257-1AB095F1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65" y="2029452"/>
            <a:ext cx="9173668" cy="35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56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B743-45F4-B2B2-953A-E960DFCC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6" y="190961"/>
            <a:ext cx="11222182" cy="1143000"/>
          </a:xfrm>
        </p:spPr>
        <p:txBody>
          <a:bodyPr>
            <a:noAutofit/>
          </a:bodyPr>
          <a:lstStyle/>
          <a:p>
            <a:r>
              <a:rPr lang="en-US" sz="2400" dirty="0"/>
              <a:t>Cheah C et al. A Phase 1 Study with the Novel B-Cell Lymphoma 2 (Bcl-2) Inhibitor Bgb-11417 As Monotherapy or in Combination with Zanubrutinib (ZANU) in Patients (Pts) with CLL/SLL: Preliminary Data. ASH 2022;Abstract 962.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CDC99-1B05-E91F-C57F-F91701A6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93861"/>
            <a:ext cx="6468533" cy="2515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BBA24-10DC-C7D2-3086-ABC2308E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0" y="4061238"/>
            <a:ext cx="6435323" cy="2605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F8F0AB-C4D5-8CB8-7AD6-D00A5FD87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868" y="4306386"/>
            <a:ext cx="5216121" cy="19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5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2DFD2-2D87-1CB4-9EC0-18F3CF344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8092"/>
            <a:ext cx="10180320" cy="1143000"/>
          </a:xfrm>
        </p:spPr>
        <p:txBody>
          <a:bodyPr>
            <a:noAutofit/>
          </a:bodyPr>
          <a:lstStyle/>
          <a:p>
            <a:r>
              <a:rPr lang="en-US" sz="2667" dirty="0" err="1"/>
              <a:t>Kater</a:t>
            </a:r>
            <a:r>
              <a:rPr lang="en-US" sz="2667" dirty="0"/>
              <a:t> A et al. Subcutaneous </a:t>
            </a:r>
            <a:r>
              <a:rPr lang="en-US" sz="2667" dirty="0" err="1"/>
              <a:t>Epcoritamab</a:t>
            </a:r>
            <a:r>
              <a:rPr lang="en-US" sz="2667" dirty="0"/>
              <a:t> in Patients with Richter’s Syndrome: Early Results from Phase 1b/2 Trial (EPCORE CLL-1). ASH 2022;Abstract 348.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14DE8-461B-9C3B-B32C-59029708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67" y="1651814"/>
            <a:ext cx="9347200" cy="39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8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D430-A461-B6D9-B5A3-09492E5D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4691"/>
            <a:ext cx="10447867" cy="1143000"/>
          </a:xfrm>
        </p:spPr>
        <p:txBody>
          <a:bodyPr>
            <a:noAutofit/>
          </a:bodyPr>
          <a:lstStyle/>
          <a:p>
            <a:r>
              <a:rPr lang="en-US" sz="2667" dirty="0" err="1"/>
              <a:t>Kater</a:t>
            </a:r>
            <a:r>
              <a:rPr lang="en-US" sz="2667" dirty="0"/>
              <a:t> A et al. Subcutaneous </a:t>
            </a:r>
            <a:r>
              <a:rPr lang="en-US" sz="2667" dirty="0" err="1"/>
              <a:t>Epcoritamab</a:t>
            </a:r>
            <a:r>
              <a:rPr lang="en-US" sz="2667" dirty="0"/>
              <a:t> in Patients with Richter’s Syndrome: Early Results from Phase 1b/2 Trial (EPCORE CLL-1). ASH 2022;Abstract 348.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D4613-CE17-E99D-0D3C-AC7F3A6D2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667" y="1696398"/>
            <a:ext cx="9321800" cy="44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1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B4D84A-B719-EEFE-2343-733AF13923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QandA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E5E0BE-C320-E45D-215B-A7BC6AC84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2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4A99A-6110-7883-80F4-2B86344D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16" y="2297112"/>
            <a:ext cx="10358967" cy="1540827"/>
          </a:xfrm>
        </p:spPr>
        <p:txBody>
          <a:bodyPr/>
          <a:lstStyle/>
          <a:p>
            <a:r>
              <a:rPr lang="en-US" sz="4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2507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4A99A-6110-7883-80F4-2B86344D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2"/>
            <a:ext cx="10351459" cy="154082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800" b="0" dirty="0">
                <a:solidFill>
                  <a:srgbClr val="A208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Seymour JF et al. </a:t>
            </a:r>
            <a:r>
              <a:rPr lang="en-US" sz="2800" b="0" dirty="0">
                <a:solidFill>
                  <a:srgbClr val="A208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Assessing the Burden of Adverse Events in a Head-to-Head Trial of Acalabrutinib Versus Ibrutinib in Previously Treated Chronic Lymphocytic Leukemia (CLL). ASH 2022; Abstract 3133.</a:t>
            </a:r>
            <a:endParaRPr lang="en-US" sz="2800" b="0" dirty="0">
              <a:solidFill>
                <a:srgbClr val="A208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58CF171-48E2-DE9F-F462-5B60D44C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058" y="1936577"/>
            <a:ext cx="6086358" cy="46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D7CD6C-2B02-6AE6-830D-0BB45B072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Frontline CLL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764D48-C7C1-B70C-5A54-5C7A52A8CF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3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4A99A-6110-7883-80F4-2B86344D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2"/>
            <a:ext cx="10358967" cy="154082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800" b="0" dirty="0">
                <a:solidFill>
                  <a:srgbClr val="A208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Seymour JF et al. </a:t>
            </a:r>
            <a:r>
              <a:rPr lang="en-US" sz="2800" b="0" dirty="0">
                <a:solidFill>
                  <a:srgbClr val="A2081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Assessing the Burden of Adverse Events in a Head-to-Head Trial of Acalabrutinib Versus Ibrutinib in Previously Treated Chronic Lymphocytic Leukemia (CLL). ASH 2022; Abstract 3133.</a:t>
            </a:r>
            <a:endParaRPr lang="en-US" sz="2800" b="0" dirty="0">
              <a:solidFill>
                <a:srgbClr val="A208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011E6C2-8344-B37A-D12D-49827830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219" y="1898670"/>
            <a:ext cx="7772400" cy="4863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C83F08-5D0F-3676-3AC7-E03EB29C41FE}"/>
              </a:ext>
            </a:extLst>
          </p:cNvPr>
          <p:cNvSpPr txBox="1"/>
          <p:nvPr/>
        </p:nvSpPr>
        <p:spPr>
          <a:xfrm>
            <a:off x="4329834" y="1505488"/>
            <a:ext cx="455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AE Burden Score for Individual TEAEs and ECIs</a:t>
            </a:r>
          </a:p>
        </p:txBody>
      </p:sp>
    </p:spTree>
    <p:extLst>
      <p:ext uri="{BB962C8B-B14F-4D97-AF65-F5344CB8AC3E}">
        <p14:creationId xmlns:p14="http://schemas.microsoft.com/office/powerpoint/2010/main" val="9384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007C-9063-AEDE-6846-373F410E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Acalabrutinib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98567-6840-94DE-8582-9B78EE2F46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388533"/>
            <a:ext cx="10972800" cy="46285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Byrd et al. Final Results of the Phase 1/2 Study of Acalabrutinib Monotherapy in Treatment-Naive Chronic Lymphocytic Leukemia with &gt;6 Years of Follow-up. ASH 2022;Abstract 4431.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Davids et al. Contribution of Obinutuzumab to Acalabrutinib Therapy in Patients with Treatment-Naive Chronic Lymphocytic Leukemia: Analysis of Survival Outcomes By Genomic Features. ASH 2022;Abstract 1815.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Jacobs R et al. Real-World Comparison of Time to Next Treatment for Patients with CLL Initiated on First-Line Treatment with Ibrutinib Versus Acalabrutinib. ASH 2022;Abstract 797. </a:t>
            </a:r>
          </a:p>
        </p:txBody>
      </p:sp>
    </p:spTree>
    <p:extLst>
      <p:ext uri="{BB962C8B-B14F-4D97-AF65-F5344CB8AC3E}">
        <p14:creationId xmlns:p14="http://schemas.microsoft.com/office/powerpoint/2010/main" val="272973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619E62-EB7B-546D-ABA0-2FEE1A47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Byrd J et al. Final Results of the Phase 1/2 Study of Acalabrutinib Monotherapy in Treatment-Naive Chronic Lymphocytic Leukemia with &gt;6 Years of Follow-up. ASH 2022;Abstract 4431.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3998C-D591-475D-7372-7B8D45DAB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723864"/>
            <a:ext cx="11030572" cy="4089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F55345-A52C-9E84-88BA-A83C47B7C44E}"/>
              </a:ext>
            </a:extLst>
          </p:cNvPr>
          <p:cNvSpPr txBox="1"/>
          <p:nvPr/>
        </p:nvSpPr>
        <p:spPr>
          <a:xfrm>
            <a:off x="8096979" y="6030852"/>
            <a:ext cx="30340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7 year PFS 87%</a:t>
            </a:r>
          </a:p>
        </p:txBody>
      </p:sp>
    </p:spTree>
    <p:extLst>
      <p:ext uri="{BB962C8B-B14F-4D97-AF65-F5344CB8AC3E}">
        <p14:creationId xmlns:p14="http://schemas.microsoft.com/office/powerpoint/2010/main" val="70481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D193-50DB-9C5A-26B5-1001A558C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Davids</a:t>
            </a:r>
            <a:r>
              <a:rPr lang="en-US" sz="2400" dirty="0"/>
              <a:t> M et al. Contribution of Obinutuzumab to Acalabrutinib Therapy in Patients with Treatment-Naive Chronic Lymphocytic Leukemia: Analysis of Survival Outcomes By Genomic Features. ASH 2022;Abstract 1815.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56D30C-96A8-B7C3-109F-3BD4B17E1AFB}"/>
              </a:ext>
            </a:extLst>
          </p:cNvPr>
          <p:cNvGrpSpPr/>
          <p:nvPr/>
        </p:nvGrpSpPr>
        <p:grpSpPr>
          <a:xfrm>
            <a:off x="952380" y="1803401"/>
            <a:ext cx="10287240" cy="3847228"/>
            <a:chOff x="336191" y="1982362"/>
            <a:chExt cx="6417541" cy="1863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6ECE23-4196-D0D1-7F34-43620C290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293"/>
            <a:stretch/>
          </p:blipFill>
          <p:spPr>
            <a:xfrm>
              <a:off x="336191" y="1982362"/>
              <a:ext cx="5485255" cy="18567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94E3DA-2E2A-C872-83AB-2E38083B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7486" y="1989343"/>
              <a:ext cx="946246" cy="185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41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587B-99E1-CB0D-056B-1F6A9764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2832"/>
            <a:ext cx="10972800" cy="1143000"/>
          </a:xfrm>
        </p:spPr>
        <p:txBody>
          <a:bodyPr>
            <a:noAutofit/>
          </a:bodyPr>
          <a:lstStyle/>
          <a:p>
            <a:r>
              <a:rPr lang="en-US" sz="2400" dirty="0"/>
              <a:t>Jacobs R et al. Real-World Comparison of Time to Next Treatment for Patients with CLL Initiated on First-Line Treatment with Ibrutinib Versus Acalabrutinib. ASH 2022;Abstract 797.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5CB96-5555-A797-287A-553BE93EA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99" y="1765012"/>
            <a:ext cx="10218968" cy="42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9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7EAA-7678-989B-A9CF-1DB02D5F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6267"/>
            <a:ext cx="10972800" cy="1143000"/>
          </a:xfrm>
        </p:spPr>
        <p:txBody>
          <a:bodyPr/>
          <a:lstStyle/>
          <a:p>
            <a:r>
              <a:rPr lang="en-US" dirty="0"/>
              <a:t>Combination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3291E-694F-5597-6DB2-744194421C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3268" y="1170433"/>
            <a:ext cx="11760200" cy="49621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Niemann C et al. Residual Disease Kinetics Among Patients with High-Risk Factors Treated with First-Line Fixed-Duration Ibrutinib Plus </a:t>
            </a:r>
            <a:r>
              <a:rPr lang="en-US" dirty="0" err="1"/>
              <a:t>Venetoclax</a:t>
            </a:r>
            <a:r>
              <a:rPr lang="en-US" dirty="0"/>
              <a:t> (</a:t>
            </a:r>
            <a:r>
              <a:rPr lang="en-US" dirty="0" err="1"/>
              <a:t>Ibr+Ven</a:t>
            </a:r>
            <a:r>
              <a:rPr lang="en-US" dirty="0"/>
              <a:t>) Versus Chlorambucil Plus Obinutuzumab (</a:t>
            </a:r>
            <a:r>
              <a:rPr lang="en-US" dirty="0" err="1"/>
              <a:t>Clb+O</a:t>
            </a:r>
            <a:r>
              <a:rPr lang="en-US" dirty="0"/>
              <a:t>): The Glow Study. ASH 2022;Abstract 93.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Allan J et al. Treatment Outcomes after Undetectable MRD with First-Line Ibrutinib (</a:t>
            </a:r>
            <a:r>
              <a:rPr lang="en-US" dirty="0" err="1"/>
              <a:t>Ibr</a:t>
            </a:r>
            <a:r>
              <a:rPr lang="en-US" dirty="0"/>
              <a:t>) Plus </a:t>
            </a:r>
            <a:r>
              <a:rPr lang="en-US" dirty="0" err="1"/>
              <a:t>Venetoclax</a:t>
            </a:r>
            <a:r>
              <a:rPr lang="en-US" dirty="0"/>
              <a:t> (Ven): Fixed Duration Treatment (Placebo) Versus Continued </a:t>
            </a:r>
            <a:r>
              <a:rPr lang="en-US" dirty="0" err="1"/>
              <a:t>Ibr</a:t>
            </a:r>
            <a:r>
              <a:rPr lang="en-US" dirty="0"/>
              <a:t> with up to 5 Years Median Follow-up in the CAPTIVATE Study. ASH 2022;Abstract 92.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Munir T et al. Combination of Ibrutinib Plus </a:t>
            </a:r>
            <a:r>
              <a:rPr lang="en-US" dirty="0" err="1"/>
              <a:t>Venetoclax</a:t>
            </a:r>
            <a:r>
              <a:rPr lang="en-US" dirty="0"/>
              <a:t> with MRD-Driven Duration of Treatment Results in a Higher Rate of MRD Negativity in IGHV Unmutated Than Mutated CLL: Updated Interim Analysis of FLAIR Study. ASH 2022;Abstract 94.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Ryan C et al. Updated Results from a Multicenter, Phase 2 Study of Acalabrutinib, </a:t>
            </a:r>
            <a:r>
              <a:rPr lang="en-US" dirty="0" err="1"/>
              <a:t>Venetoclax</a:t>
            </a:r>
            <a:r>
              <a:rPr lang="en-US" dirty="0"/>
              <a:t>, Obinutuzumab (AVO) in a Population of Previously Untreated Patients with CLL Enriched for High-Risk Disease. ASH 2022;Abstract 344.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Tausch</a:t>
            </a:r>
            <a:r>
              <a:rPr lang="en-US" dirty="0"/>
              <a:t> E et al. Genetic Markers and Front Line FCR/BR Vs. </a:t>
            </a:r>
            <a:r>
              <a:rPr lang="en-US" dirty="0" err="1"/>
              <a:t>Rve</a:t>
            </a:r>
            <a:r>
              <a:rPr lang="en-US" dirty="0"/>
              <a:t>, </a:t>
            </a:r>
            <a:r>
              <a:rPr lang="en-US" dirty="0" err="1"/>
              <a:t>Gve</a:t>
            </a:r>
            <a:r>
              <a:rPr lang="en-US" dirty="0"/>
              <a:t> and Give Treatment – Outcome Results from the CLL13/GAIA Trial. ASH 2022;Abstract 345. </a:t>
            </a:r>
          </a:p>
        </p:txBody>
      </p:sp>
    </p:spTree>
    <p:extLst>
      <p:ext uri="{BB962C8B-B14F-4D97-AF65-F5344CB8AC3E}">
        <p14:creationId xmlns:p14="http://schemas.microsoft.com/office/powerpoint/2010/main" val="84334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8C02-F60E-011D-A137-89D0B5C1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33" dirty="0" err="1"/>
              <a:t>Neimann</a:t>
            </a:r>
            <a:r>
              <a:rPr lang="en-US" sz="2133" dirty="0"/>
              <a:t> C et al. Residual Disease Kinetics Among Patients with High-Risk Factors Treated with First-Line Fixed-Duration Ibrutinib Plus </a:t>
            </a:r>
            <a:r>
              <a:rPr lang="en-US" sz="2133" dirty="0" err="1"/>
              <a:t>Venetoclax</a:t>
            </a:r>
            <a:r>
              <a:rPr lang="en-US" sz="2133" dirty="0"/>
              <a:t> (</a:t>
            </a:r>
            <a:r>
              <a:rPr lang="en-US" sz="2133" dirty="0" err="1"/>
              <a:t>Ibr+Ven</a:t>
            </a:r>
            <a:r>
              <a:rPr lang="en-US" sz="2133" dirty="0"/>
              <a:t>) Versus Chlorambucil Plus Obinutuzumab (</a:t>
            </a:r>
            <a:r>
              <a:rPr lang="en-US" sz="2133" dirty="0" err="1"/>
              <a:t>Clb+O</a:t>
            </a:r>
            <a:r>
              <a:rPr lang="en-US" sz="2133" dirty="0"/>
              <a:t>): The Glow Study. ASH 2022;Abstract 93.</a:t>
            </a:r>
            <a:br>
              <a:rPr lang="en-US" sz="2133" dirty="0"/>
            </a:br>
            <a:endParaRPr lang="en-US" sz="213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F103F-ADD6-7AD5-81BD-C8395C170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" r="37890"/>
          <a:stretch/>
        </p:blipFill>
        <p:spPr>
          <a:xfrm>
            <a:off x="355600" y="2246899"/>
            <a:ext cx="4292600" cy="2826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91964-D34C-D0D8-B9E9-6305EC2D9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472" y="2271015"/>
            <a:ext cx="6981929" cy="28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86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heme/theme1.xml><?xml version="1.0" encoding="utf-8"?>
<a:theme xmlns:a="http://schemas.openxmlformats.org/drawingml/2006/main" name="WCM_Template_Cobranded PPT_Gray">
  <a:themeElements>
    <a:clrScheme name="Weill Cornell Medicine">
      <a:dk1>
        <a:srgbClr val="2D2E2D"/>
      </a:dk1>
      <a:lt1>
        <a:sysClr val="window" lastClr="FFFFFF"/>
      </a:lt1>
      <a:dk2>
        <a:srgbClr val="A20815"/>
      </a:dk2>
      <a:lt2>
        <a:srgbClr val="EFEEED"/>
      </a:lt2>
      <a:accent1>
        <a:srgbClr val="A20815"/>
      </a:accent1>
      <a:accent2>
        <a:srgbClr val="C23019"/>
      </a:accent2>
      <a:accent3>
        <a:srgbClr val="E0621B"/>
      </a:accent3>
      <a:accent4>
        <a:srgbClr val="FEBD22"/>
      </a:accent4>
      <a:accent5>
        <a:srgbClr val="8D8E8D"/>
      </a:accent5>
      <a:accent6>
        <a:srgbClr val="CECFCD"/>
      </a:accent6>
      <a:hlink>
        <a:srgbClr val="272727"/>
      </a:hlink>
      <a:folHlink>
        <a:srgbClr val="2727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cm_template_masterbrand_wide_ppt_photo" id="{36C5E7BB-C29B-DE43-9AAE-B9FD0DE361C4}" vid="{7166A187-3931-B242-A899-83A2658E8B61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2E938FAB-CFF6-4459-A78A-B5DB9BF67625}"/>
</file>

<file path=customXml/itemProps2.xml><?xml version="1.0" encoding="utf-8"?>
<ds:datastoreItem xmlns:ds="http://schemas.openxmlformats.org/officeDocument/2006/customXml" ds:itemID="{FA68FA54-13AA-4086-92F2-F92EAD5A1203}"/>
</file>

<file path=customXml/itemProps3.xml><?xml version="1.0" encoding="utf-8"?>
<ds:datastoreItem xmlns:ds="http://schemas.openxmlformats.org/officeDocument/2006/customXml" ds:itemID="{8D4A1A8A-8B98-4124-999C-466BEC8245A9}"/>
</file>

<file path=docProps/app.xml><?xml version="1.0" encoding="utf-8"?>
<Properties xmlns="http://schemas.openxmlformats.org/officeDocument/2006/extended-properties" xmlns:vt="http://schemas.openxmlformats.org/officeDocument/2006/docPropsVTypes">
  <Template>wcm_template_masterbrand_wide_ppt_photo (1)</Template>
  <TotalTime>975</TotalTime>
  <Words>1329</Words>
  <Application>Microsoft Macintosh PowerPoint</Application>
  <PresentationFormat>Widescreen</PresentationFormat>
  <Paragraphs>63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Courier New</vt:lpstr>
      <vt:lpstr>Lucida Grande</vt:lpstr>
      <vt:lpstr>Symbol</vt:lpstr>
      <vt:lpstr>Times New Roman</vt:lpstr>
      <vt:lpstr>Wingdings</vt:lpstr>
      <vt:lpstr>WCM_Template_Cobranded PPT_Gray</vt:lpstr>
      <vt:lpstr>3_Default Design</vt:lpstr>
      <vt:lpstr>Research To Practice</vt:lpstr>
      <vt:lpstr>Overview</vt:lpstr>
      <vt:lpstr>Frontline CLL</vt:lpstr>
      <vt:lpstr>Acalabrutinib Updates</vt:lpstr>
      <vt:lpstr>Byrd J et al. Final Results of the Phase 1/2 Study of Acalabrutinib Monotherapy in Treatment-Naive Chronic Lymphocytic Leukemia with &gt;6 Years of Follow-up. ASH 2022;Abstract 4431. </vt:lpstr>
      <vt:lpstr>Davids M et al. Contribution of Obinutuzumab to Acalabrutinib Therapy in Patients with Treatment-Naive Chronic Lymphocytic Leukemia: Analysis of Survival Outcomes By Genomic Features. ASH 2022;Abstract 1815. </vt:lpstr>
      <vt:lpstr>Jacobs R et al. Real-World Comparison of Time to Next Treatment for Patients with CLL Initiated on First-Line Treatment with Ibrutinib Versus Acalabrutinib. ASH 2022;Abstract 797. </vt:lpstr>
      <vt:lpstr>Combination Studies</vt:lpstr>
      <vt:lpstr>Neimann C et al. Residual Disease Kinetics Among Patients with High-Risk Factors Treated with First-Line Fixed-Duration Ibrutinib Plus Venetoclax (Ibr+Ven) Versus Chlorambucil Plus Obinutuzumab (Clb+O): The Glow Study. ASH 2022;Abstract 93. </vt:lpstr>
      <vt:lpstr>Neimann C et al. Residual Disease Kinetics Among Patients with High-Risk Factors Treated with First-Line Fixed-Duration Ibrutinib Plus Venetoclax (Ibr+Ven) Versus Chlorambucil Plus Obinutuzumab (Clb+O): The Glow Study. ASH 2022;Abstract 93. </vt:lpstr>
      <vt:lpstr>Allan J et al. Treatment Outcomes after Undetectable MRD with First-Line Ibrutinib (Ibr) Plus Venetoclax (Ven): Fixed Duration Treatment (Placebo) Versus Continued Ibr with up to 5 Years Median Follow-up in the CAPTIVATE Study. ASH 2022;Abstract 92. </vt:lpstr>
      <vt:lpstr>Allan J et al. Treatment Outcomes after Undetectable MRD with First-Line Ibrutinib (Ibr) Plus Venetoclax (Ven): Fixed Duration Treatment (Placebo) Versus Continued Ibr with up to 5 Years Median Follow-up in the CAPTIVATE Study. ASH 2022;Abstract 92. </vt:lpstr>
      <vt:lpstr>Munir T et al. Combination of Ibrutinib Plus Venetoclax with MRD-Driven Duration of Treatment Results in a Higher Rate of MRD Negativity in IGHV Unmutated Than Mutated CLL: Updated Interim Analysis of FLAIR Study. ASH 2022;Abstract 94. </vt:lpstr>
      <vt:lpstr>Ryan C et al. Updated Results from a Multicenter, Phase 2 Study of Acalabrutinib, Venetoclax, Obinutuzumab (AVO) in a Population of Previously Untreated Patients with CLL Enriched for High-Risk Disease. ASH 2022;Abstract 344.</vt:lpstr>
      <vt:lpstr>Tausch E et al. Genetic Markers and Front Line FCR/BR Vs. Rve, Gve and Give Treatment – Outcome Results from the CLL13/GAIA Trial. ASH 2022;Abstract 345.</vt:lpstr>
      <vt:lpstr>Relapsed CLL</vt:lpstr>
      <vt:lpstr>Brown J et al. Zanubrutinib Demonstrates Superior Progression-Free Survival (PFS) Compared with Ibrutinib for Treatment of Relapsed/Refractory Chronic Lymphocytic Leukemia and Small Lymphocytic Lymphoma (R/R CLL/SLL): Results from Final Analysis of ALPINE Randomized Phase 3 Study. ASH 2022;Abstract LBA-6. </vt:lpstr>
      <vt:lpstr>Brown J et al. Zanubrutinib Demonstrates Superior Progression-Free Survival (PFS) Compared with Ibrutinib for Treatment of Relapsed/Refractory Chronic Lymphocytic Leukemia and Small Lymphocytic Lymphoma (R/R CLL/SLL): Results from Final Analysis of ALPINE Randomized Phase 3 Study. ASH 2022;Abstract LBA-6. </vt:lpstr>
      <vt:lpstr>Mato AR et al. Efficacy of Pirtobrutinib in Covalent BTK-Inhibitor Pre-Treated Relapsed / Refractory CLL/SLL: Additional Patients and Extended Follow-up from the Phase 1/2 BRUIN Study. ASH 2022;Abstract 961.</vt:lpstr>
      <vt:lpstr>Mato AR et al. Efficacy of Pirtobrutinib in Covalent BTK-Inhibitor Pre-Treated Relapsed / Refractory CLL/SLL: Additional Patients and Extended Follow-up from the Phase 1/2 BRUIN Study. ASH 2022;Abstract 961</vt:lpstr>
      <vt:lpstr>Davids M et al. Lisaftoclax (APG-2575) Safety and Activity As Monotherapy or Combined with Acalabrutinib or Rituximab in Patients (pts) with Treatment-Naïve, Relapsed or Refractory Chronic Lymphocytic Leukemia/Small Lymphocytic Lymphoma (R/R CLL/SLL): Initial Data from a Phase 2 Global Study. ASH 2022;Abstract 964.</vt:lpstr>
      <vt:lpstr>Davids M et al. Lisaftoclax (APG-2575) Safety and Activity As Monotherapy or Combined with Acalabrutinib or Rituximab in Patients (pts) with Treatment-Naïve, Relapsed or Refractory Chronic Lymphocytic Leukemia/Small Lymphocytic Lymphoma (R/R CLL/SLL): Initial Data from a Phase 2 Global Study. ASH 2022;Abstract 964.</vt:lpstr>
      <vt:lpstr>Cheah C et al. A Phase 1 Study with the Novel B-Cell Lymphoma 2 (Bcl-2) Inhibitor Bgb-11417 As Monotherapy or in Combination with Zanubrutinib (ZANU) in Patients (Pts) with CLL/SLL: Preliminary Data. ASH 2022;Abstract 962.</vt:lpstr>
      <vt:lpstr>Cheah C et al. A Phase 1 Study with the Novel B-Cell Lymphoma 2 (Bcl-2) Inhibitor Bgb-11417 As Monotherapy or in Combination with Zanubrutinib (ZANU) in Patients (Pts) with CLL/SLL: Preliminary Data. ASH 2022;Abstract 962.</vt:lpstr>
      <vt:lpstr>Kater A et al. Subcutaneous Epcoritamab in Patients with Richter’s Syndrome: Early Results from Phase 1b/2 Trial (EPCORE CLL-1). ASH 2022;Abstract 348. </vt:lpstr>
      <vt:lpstr>Kater A et al. Subcutaneous Epcoritamab in Patients with Richter’s Syndrome: Early Results from Phase 1b/2 Trial (EPCORE CLL-1). ASH 2022;Abstract 348. </vt:lpstr>
      <vt:lpstr>QandA</vt:lpstr>
      <vt:lpstr>APPENDIX</vt:lpstr>
      <vt:lpstr>Seymour JF et al. Assessing the Burden of Adverse Events in a Head-to-Head Trial of Acalabrutinib Versus Ibrutinib in Previously Treated Chronic Lymphocytic Leukemia (CLL). ASH 2022; Abstract 3133.</vt:lpstr>
      <vt:lpstr>Seymour JF et al. Assessing the Burden of Adverse Events in a Head-to-Head Trial of Acalabrutinib Versus Ibrutinib in Previously Treated Chronic Lymphocytic Leukemia (CLL). ASH 2022; Abstract 3133.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John Allan</dc:creator>
  <cp:keywords/>
  <dc:description/>
  <cp:lastModifiedBy>Silvana Izquierdo</cp:lastModifiedBy>
  <cp:revision>17</cp:revision>
  <cp:lastPrinted>2015-10-19T20:50:20Z</cp:lastPrinted>
  <dcterms:created xsi:type="dcterms:W3CDTF">2021-10-14T14:43:59Z</dcterms:created>
  <dcterms:modified xsi:type="dcterms:W3CDTF">2023-03-31T15:39:52Z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